
<file path=[Content_Types].xml><?xml version="1.0" encoding="utf-8"?>
<Types xmlns="http://schemas.openxmlformats.org/package/2006/content-types">
  <Default Extension="png" ContentType="image/png"/>
  <Default Extension="jpeg" ContentType="image/jpeg"/>
  <Default Extension="emf" ContentType="image/x-emf"/>
  <Default Extension="wmf" ContentType="image/x-wmf"/>
  <Default Extension="rels" ContentType="application/vnd.openxmlformats-package.relationships+xml"/>
  <Default Extension="xml" ContentType="application/xml"/>
  <Default Extension="wdp" ContentType="image/vnd.ms-photo"/>
  <Default Extension="gif" ContentType="image/gif"/>
  <Default Extension="tiff" ContentType="image/tif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092" r:id="rId1"/>
  </p:sldMasterIdLst>
  <p:notesMasterIdLst>
    <p:notesMasterId r:id="rId44"/>
  </p:notesMasterIdLst>
  <p:handoutMasterIdLst>
    <p:handoutMasterId r:id="rId45"/>
  </p:handoutMasterIdLst>
  <p:sldIdLst>
    <p:sldId id="256" r:id="rId2"/>
    <p:sldId id="332" r:id="rId3"/>
    <p:sldId id="410" r:id="rId4"/>
    <p:sldId id="258" r:id="rId5"/>
    <p:sldId id="367" r:id="rId6"/>
    <p:sldId id="543" r:id="rId7"/>
    <p:sldId id="563" r:id="rId8"/>
    <p:sldId id="513" r:id="rId9"/>
    <p:sldId id="544" r:id="rId10"/>
    <p:sldId id="545" r:id="rId11"/>
    <p:sldId id="591" r:id="rId12"/>
    <p:sldId id="547" r:id="rId13"/>
    <p:sldId id="548" r:id="rId14"/>
    <p:sldId id="589" r:id="rId15"/>
    <p:sldId id="590" r:id="rId16"/>
    <p:sldId id="587" r:id="rId17"/>
    <p:sldId id="564" r:id="rId18"/>
    <p:sldId id="553" r:id="rId19"/>
    <p:sldId id="554" r:id="rId20"/>
    <p:sldId id="579" r:id="rId21"/>
    <p:sldId id="388" r:id="rId22"/>
    <p:sldId id="555" r:id="rId23"/>
    <p:sldId id="556" r:id="rId24"/>
    <p:sldId id="558" r:id="rId25"/>
    <p:sldId id="557" r:id="rId26"/>
    <p:sldId id="592" r:id="rId27"/>
    <p:sldId id="583" r:id="rId28"/>
    <p:sldId id="584" r:id="rId29"/>
    <p:sldId id="575" r:id="rId30"/>
    <p:sldId id="588" r:id="rId31"/>
    <p:sldId id="569" r:id="rId32"/>
    <p:sldId id="423" r:id="rId33"/>
    <p:sldId id="580" r:id="rId34"/>
    <p:sldId id="507" r:id="rId35"/>
    <p:sldId id="335" r:id="rId36"/>
    <p:sldId id="585" r:id="rId37"/>
    <p:sldId id="586" r:id="rId38"/>
    <p:sldId id="510" r:id="rId39"/>
    <p:sldId id="576" r:id="rId40"/>
    <p:sldId id="566" r:id="rId41"/>
    <p:sldId id="570" r:id="rId42"/>
    <p:sldId id="571" r:id="rId43"/>
  </p:sldIdLst>
  <p:sldSz cx="9906000" cy="6858000" type="A4"/>
  <p:notesSz cx="6807200" cy="9939338"/>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312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FFFFCC"/>
    <a:srgbClr val="FF99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中間スタイル 2 - アクセント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5940675A-B579-460E-94D1-54222C63F5DA}" styleName="スタイルなし、表のグリッド線あり">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BDBED569-4797-4DF1-A0F4-6AAB3CD982D8}" styleName="淡色スタイル 3 - アクセント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 styleId="{3B4B98B0-60AC-42C2-AFA5-B58CD77FA1E5}" styleName="淡色スタイル 1 - アクセント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22838BEF-8BB2-4498-84A7-C5851F593DF1}" styleName="中間スタイル 4 - アクセント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 styleId="{BC89EF96-8CEA-46FF-86C4-4CE0E7609802}" styleName="淡色スタイル 3 - アクセント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69012ECD-51FC-41F1-AA8D-1B2483CD663E}" styleName="淡色スタイル 2 - アクセント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74C1A8A3-306A-4EB7-A6B1-4F7E0EB9C5D6}" styleName="中間スタイル 3 - アクセント 5">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5"/>
          </a:solidFill>
        </a:fill>
      </a:tcStyle>
    </a:lastCol>
    <a:firstCol>
      <a:tcTxStyle b="on">
        <a:fontRef idx="minor">
          <a:scrgbClr r="0" g="0" b="0"/>
        </a:fontRef>
        <a:schemeClr val="lt1"/>
      </a:tcTxStyle>
      <a:tcStyle>
        <a:tcBdr/>
        <a:fill>
          <a:solidFill>
            <a:schemeClr val="accent5"/>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5"/>
          </a:solidFill>
        </a:fill>
      </a:tcStyle>
    </a:firstRow>
  </a:tblStyle>
  <a:tblStyle styleId="{5A111915-BE36-4E01-A7E5-04B1672EAD32}" styleName="淡色スタイル 2 - アクセント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35758FB7-9AC5-4552-8A53-C91805E547FA}" styleName="テーマ スタイル 1 - アクセント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00A15C55-8517-42AA-B614-E9B94910E393}" styleName="中間スタイル 2 - アクセント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538" autoAdjust="0"/>
    <p:restoredTop sz="97647" autoAdjust="0"/>
  </p:normalViewPr>
  <p:slideViewPr>
    <p:cSldViewPr snapToGrid="0">
      <p:cViewPr>
        <p:scale>
          <a:sx n="100" d="100"/>
          <a:sy n="100" d="100"/>
        </p:scale>
        <p:origin x="-276" y="-72"/>
      </p:cViewPr>
      <p:guideLst>
        <p:guide orient="horz" pos="2160"/>
        <p:guide pos="3120"/>
      </p:guideLst>
    </p:cSldViewPr>
  </p:slideViewPr>
  <p:notesTextViewPr>
    <p:cViewPr>
      <p:scale>
        <a:sx n="1" d="1"/>
        <a:sy n="1" d="1"/>
      </p:scale>
      <p:origin x="0" y="0"/>
    </p:cViewPr>
  </p:notesTextViewPr>
  <p:sorterViewPr>
    <p:cViewPr>
      <p:scale>
        <a:sx n="100" d="100"/>
        <a:sy n="100" d="100"/>
      </p:scale>
      <p:origin x="0" y="846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9" y="2"/>
            <a:ext cx="2949575" cy="496888"/>
          </a:xfrm>
          <a:prstGeom prst="rect">
            <a:avLst/>
          </a:prstGeom>
        </p:spPr>
        <p:txBody>
          <a:bodyPr vert="horz" lIns="91405" tIns="45706" rIns="91405" bIns="45706" rtlCol="0"/>
          <a:lstStyle>
            <a:lvl1pPr algn="l">
              <a:defRPr sz="1200"/>
            </a:lvl1pPr>
          </a:lstStyle>
          <a:p>
            <a:endParaRPr kumimoji="1" lang="ja-JP" altLang="en-US"/>
          </a:p>
        </p:txBody>
      </p:sp>
      <p:sp>
        <p:nvSpPr>
          <p:cNvPr id="3" name="日付プレースホルダー 2"/>
          <p:cNvSpPr>
            <a:spLocks noGrp="1"/>
          </p:cNvSpPr>
          <p:nvPr>
            <p:ph type="dt" sz="quarter" idx="1"/>
          </p:nvPr>
        </p:nvSpPr>
        <p:spPr>
          <a:xfrm>
            <a:off x="3856048" y="2"/>
            <a:ext cx="2949575" cy="496888"/>
          </a:xfrm>
          <a:prstGeom prst="rect">
            <a:avLst/>
          </a:prstGeom>
        </p:spPr>
        <p:txBody>
          <a:bodyPr vert="horz" lIns="91405" tIns="45706" rIns="91405" bIns="45706" rtlCol="0"/>
          <a:lstStyle>
            <a:lvl1pPr algn="r">
              <a:defRPr sz="1200"/>
            </a:lvl1pPr>
          </a:lstStyle>
          <a:p>
            <a:fld id="{754D6AE8-8F66-4CB1-9FB2-59D48F5AD3D9}" type="datetimeFigureOut">
              <a:rPr kumimoji="1" lang="ja-JP" altLang="en-US" smtClean="0"/>
              <a:pPr/>
              <a:t>2018/5/22</a:t>
            </a:fld>
            <a:endParaRPr kumimoji="1" lang="ja-JP" altLang="en-US"/>
          </a:p>
        </p:txBody>
      </p:sp>
      <p:sp>
        <p:nvSpPr>
          <p:cNvPr id="4" name="フッター プレースホルダー 3"/>
          <p:cNvSpPr>
            <a:spLocks noGrp="1"/>
          </p:cNvSpPr>
          <p:nvPr>
            <p:ph type="ftr" sz="quarter" idx="2"/>
          </p:nvPr>
        </p:nvSpPr>
        <p:spPr>
          <a:xfrm>
            <a:off x="9" y="9440865"/>
            <a:ext cx="2949575" cy="496887"/>
          </a:xfrm>
          <a:prstGeom prst="rect">
            <a:avLst/>
          </a:prstGeom>
        </p:spPr>
        <p:txBody>
          <a:bodyPr vert="horz" lIns="91405" tIns="45706" rIns="91405" bIns="45706" rtlCol="0" anchor="b"/>
          <a:lstStyle>
            <a:lvl1pPr algn="l">
              <a:defRPr sz="1200"/>
            </a:lvl1pPr>
          </a:lstStyle>
          <a:p>
            <a:endParaRPr kumimoji="1" lang="ja-JP" altLang="en-US"/>
          </a:p>
        </p:txBody>
      </p:sp>
      <p:sp>
        <p:nvSpPr>
          <p:cNvPr id="5" name="スライド番号プレースホルダー 4"/>
          <p:cNvSpPr>
            <a:spLocks noGrp="1"/>
          </p:cNvSpPr>
          <p:nvPr>
            <p:ph type="sldNum" sz="quarter" idx="3"/>
          </p:nvPr>
        </p:nvSpPr>
        <p:spPr>
          <a:xfrm>
            <a:off x="3856048" y="9440865"/>
            <a:ext cx="2949575" cy="496887"/>
          </a:xfrm>
          <a:prstGeom prst="rect">
            <a:avLst/>
          </a:prstGeom>
        </p:spPr>
        <p:txBody>
          <a:bodyPr vert="horz" lIns="91405" tIns="45706" rIns="91405" bIns="45706" rtlCol="0" anchor="b"/>
          <a:lstStyle>
            <a:lvl1pPr algn="r">
              <a:defRPr sz="1200"/>
            </a:lvl1pPr>
          </a:lstStyle>
          <a:p>
            <a:fld id="{7347C187-00F6-4CA2-95B1-F7E78134632B}" type="slidenum">
              <a:rPr kumimoji="1" lang="ja-JP" altLang="en-US" smtClean="0"/>
              <a:pPr/>
              <a:t>‹#›</a:t>
            </a:fld>
            <a:endParaRPr kumimoji="1" lang="ja-JP" altLang="en-US"/>
          </a:p>
        </p:txBody>
      </p:sp>
    </p:spTree>
    <p:extLst>
      <p:ext uri="{BB962C8B-B14F-4D97-AF65-F5344CB8AC3E}">
        <p14:creationId xmlns:p14="http://schemas.microsoft.com/office/powerpoint/2010/main" val="115032711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7" y="12"/>
            <a:ext cx="2949789" cy="496967"/>
          </a:xfrm>
          <a:prstGeom prst="rect">
            <a:avLst/>
          </a:prstGeom>
        </p:spPr>
        <p:txBody>
          <a:bodyPr vert="horz" lIns="91400" tIns="45703" rIns="91400" bIns="45703" rtlCol="0"/>
          <a:lstStyle>
            <a:lvl1pPr algn="l">
              <a:defRPr sz="1200"/>
            </a:lvl1pPr>
          </a:lstStyle>
          <a:p>
            <a:endParaRPr kumimoji="1" lang="ja-JP" altLang="en-US"/>
          </a:p>
        </p:txBody>
      </p:sp>
      <p:sp>
        <p:nvSpPr>
          <p:cNvPr id="3" name="日付プレースホルダー 2"/>
          <p:cNvSpPr>
            <a:spLocks noGrp="1"/>
          </p:cNvSpPr>
          <p:nvPr>
            <p:ph type="dt" idx="1"/>
          </p:nvPr>
        </p:nvSpPr>
        <p:spPr>
          <a:xfrm>
            <a:off x="3855840" y="12"/>
            <a:ext cx="2949789" cy="496967"/>
          </a:xfrm>
          <a:prstGeom prst="rect">
            <a:avLst/>
          </a:prstGeom>
        </p:spPr>
        <p:txBody>
          <a:bodyPr vert="horz" lIns="91400" tIns="45703" rIns="91400" bIns="45703" rtlCol="0"/>
          <a:lstStyle>
            <a:lvl1pPr algn="r">
              <a:defRPr sz="1200"/>
            </a:lvl1pPr>
          </a:lstStyle>
          <a:p>
            <a:fld id="{053C139E-BDA4-4D3D-AFA7-E87CA0FBBD34}" type="datetimeFigureOut">
              <a:rPr kumimoji="1" lang="ja-JP" altLang="en-US" smtClean="0"/>
              <a:pPr/>
              <a:t>2018/5/22</a:t>
            </a:fld>
            <a:endParaRPr kumimoji="1" lang="ja-JP" altLang="en-US"/>
          </a:p>
        </p:txBody>
      </p:sp>
      <p:sp>
        <p:nvSpPr>
          <p:cNvPr id="4" name="スライド イメージ プレースホルダー 3"/>
          <p:cNvSpPr>
            <a:spLocks noGrp="1" noRot="1" noChangeAspect="1"/>
          </p:cNvSpPr>
          <p:nvPr>
            <p:ph type="sldImg" idx="2"/>
          </p:nvPr>
        </p:nvSpPr>
        <p:spPr>
          <a:xfrm>
            <a:off x="712788" y="746125"/>
            <a:ext cx="5381625" cy="3725863"/>
          </a:xfrm>
          <a:prstGeom prst="rect">
            <a:avLst/>
          </a:prstGeom>
          <a:noFill/>
          <a:ln w="12700">
            <a:solidFill>
              <a:prstClr val="black"/>
            </a:solidFill>
          </a:ln>
        </p:spPr>
        <p:txBody>
          <a:bodyPr vert="horz" lIns="91400" tIns="45703" rIns="91400" bIns="45703" rtlCol="0" anchor="ctr"/>
          <a:lstStyle/>
          <a:p>
            <a:endParaRPr lang="ja-JP" altLang="en-US"/>
          </a:p>
        </p:txBody>
      </p:sp>
      <p:sp>
        <p:nvSpPr>
          <p:cNvPr id="5" name="ノート プレースホルダー 4"/>
          <p:cNvSpPr>
            <a:spLocks noGrp="1"/>
          </p:cNvSpPr>
          <p:nvPr>
            <p:ph type="body" sz="quarter" idx="3"/>
          </p:nvPr>
        </p:nvSpPr>
        <p:spPr>
          <a:xfrm>
            <a:off x="680721" y="4721185"/>
            <a:ext cx="5445760" cy="4472702"/>
          </a:xfrm>
          <a:prstGeom prst="rect">
            <a:avLst/>
          </a:prstGeom>
        </p:spPr>
        <p:txBody>
          <a:bodyPr vert="horz" lIns="91400" tIns="45703" rIns="91400" bIns="45703" rtlCol="0"/>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6" name="フッター プレースホルダー 5"/>
          <p:cNvSpPr>
            <a:spLocks noGrp="1"/>
          </p:cNvSpPr>
          <p:nvPr>
            <p:ph type="ftr" sz="quarter" idx="4"/>
          </p:nvPr>
        </p:nvSpPr>
        <p:spPr>
          <a:xfrm>
            <a:off x="7" y="9440658"/>
            <a:ext cx="2949789" cy="496967"/>
          </a:xfrm>
          <a:prstGeom prst="rect">
            <a:avLst/>
          </a:prstGeom>
        </p:spPr>
        <p:txBody>
          <a:bodyPr vert="horz" lIns="91400" tIns="45703" rIns="91400" bIns="45703"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55840" y="9440658"/>
            <a:ext cx="2949789" cy="496967"/>
          </a:xfrm>
          <a:prstGeom prst="rect">
            <a:avLst/>
          </a:prstGeom>
        </p:spPr>
        <p:txBody>
          <a:bodyPr vert="horz" lIns="91400" tIns="45703" rIns="91400" bIns="45703" rtlCol="0" anchor="b"/>
          <a:lstStyle>
            <a:lvl1pPr algn="r">
              <a:defRPr sz="1200"/>
            </a:lvl1pPr>
          </a:lstStyle>
          <a:p>
            <a:fld id="{1BF2E02A-AB84-4BFE-9045-7703E5AA1E8D}" type="slidenum">
              <a:rPr kumimoji="1" lang="ja-JP" altLang="en-US" smtClean="0"/>
              <a:pPr/>
              <a:t>‹#›</a:t>
            </a:fld>
            <a:endParaRPr kumimoji="1" lang="ja-JP" altLang="en-US"/>
          </a:p>
        </p:txBody>
      </p:sp>
    </p:spTree>
    <p:extLst>
      <p:ext uri="{BB962C8B-B14F-4D97-AF65-F5344CB8AC3E}">
        <p14:creationId xmlns:p14="http://schemas.microsoft.com/office/powerpoint/2010/main" val="1663909957"/>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C89CA69B-9478-4500-8BDB-6B7C31C0415A}" type="slidenum">
              <a:rPr kumimoji="1" lang="ja-JP" altLang="en-US" smtClean="0"/>
              <a:pPr/>
              <a:t>5</a:t>
            </a:fld>
            <a:endParaRPr kumimoji="1" lang="ja-JP" altLang="en-US"/>
          </a:p>
        </p:txBody>
      </p:sp>
    </p:spTree>
    <p:extLst>
      <p:ext uri="{BB962C8B-B14F-4D97-AF65-F5344CB8AC3E}">
        <p14:creationId xmlns:p14="http://schemas.microsoft.com/office/powerpoint/2010/main" val="297260314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1BF2E02A-AB84-4BFE-9045-7703E5AA1E8D}" type="slidenum">
              <a:rPr lang="ja-JP" altLang="en-US" smtClean="0">
                <a:solidFill>
                  <a:prstClr val="black"/>
                </a:solidFill>
              </a:rPr>
              <a:pPr/>
              <a:t>41</a:t>
            </a:fld>
            <a:endParaRPr lang="ja-JP" altLang="en-US">
              <a:solidFill>
                <a:prstClr val="black"/>
              </a:solidFill>
            </a:endParaRPr>
          </a:p>
        </p:txBody>
      </p:sp>
    </p:spTree>
    <p:extLst>
      <p:ext uri="{BB962C8B-B14F-4D97-AF65-F5344CB8AC3E}">
        <p14:creationId xmlns:p14="http://schemas.microsoft.com/office/powerpoint/2010/main" val="79411556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1BF2E02A-AB84-4BFE-9045-7703E5AA1E8D}" type="slidenum">
              <a:rPr lang="ja-JP" altLang="en-US" smtClean="0">
                <a:solidFill>
                  <a:prstClr val="black"/>
                </a:solidFill>
              </a:rPr>
              <a:pPr/>
              <a:t>6</a:t>
            </a:fld>
            <a:endParaRPr lang="ja-JP" altLang="en-US">
              <a:solidFill>
                <a:prstClr val="black"/>
              </a:solidFill>
            </a:endParaRPr>
          </a:p>
        </p:txBody>
      </p:sp>
    </p:spTree>
    <p:extLst>
      <p:ext uri="{BB962C8B-B14F-4D97-AF65-F5344CB8AC3E}">
        <p14:creationId xmlns:p14="http://schemas.microsoft.com/office/powerpoint/2010/main" val="158527437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1BF2E02A-AB84-4BFE-9045-7703E5AA1E8D}" type="slidenum">
              <a:rPr lang="ja-JP" altLang="en-US" smtClean="0">
                <a:solidFill>
                  <a:prstClr val="black"/>
                </a:solidFill>
              </a:rPr>
              <a:pPr/>
              <a:t>8</a:t>
            </a:fld>
            <a:endParaRPr lang="ja-JP" altLang="en-US">
              <a:solidFill>
                <a:prstClr val="black"/>
              </a:solidFill>
            </a:endParaRPr>
          </a:p>
        </p:txBody>
      </p:sp>
    </p:spTree>
    <p:extLst>
      <p:ext uri="{BB962C8B-B14F-4D97-AF65-F5344CB8AC3E}">
        <p14:creationId xmlns:p14="http://schemas.microsoft.com/office/powerpoint/2010/main" val="144848624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1BF2E02A-AB84-4BFE-9045-7703E5AA1E8D}" type="slidenum">
              <a:rPr lang="ja-JP" altLang="en-US" smtClean="0">
                <a:solidFill>
                  <a:prstClr val="black"/>
                </a:solidFill>
              </a:rPr>
              <a:pPr/>
              <a:t>12</a:t>
            </a:fld>
            <a:endParaRPr lang="ja-JP" altLang="en-US">
              <a:solidFill>
                <a:prstClr val="black"/>
              </a:solidFill>
            </a:endParaRPr>
          </a:p>
        </p:txBody>
      </p:sp>
    </p:spTree>
    <p:extLst>
      <p:ext uri="{BB962C8B-B14F-4D97-AF65-F5344CB8AC3E}">
        <p14:creationId xmlns:p14="http://schemas.microsoft.com/office/powerpoint/2010/main" val="143934592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1BF2E02A-AB84-4BFE-9045-7703E5AA1E8D}" type="slidenum">
              <a:rPr lang="ja-JP" altLang="en-US" smtClean="0">
                <a:solidFill>
                  <a:prstClr val="black"/>
                </a:solidFill>
              </a:rPr>
              <a:pPr/>
              <a:t>20</a:t>
            </a:fld>
            <a:endParaRPr lang="ja-JP" altLang="en-US">
              <a:solidFill>
                <a:prstClr val="black"/>
              </a:solidFill>
            </a:endParaRPr>
          </a:p>
        </p:txBody>
      </p:sp>
    </p:spTree>
    <p:extLst>
      <p:ext uri="{BB962C8B-B14F-4D97-AF65-F5344CB8AC3E}">
        <p14:creationId xmlns:p14="http://schemas.microsoft.com/office/powerpoint/2010/main" val="214232770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1BF2E02A-AB84-4BFE-9045-7703E5AA1E8D}" type="slidenum">
              <a:rPr lang="ja-JP" altLang="en-US" smtClean="0">
                <a:solidFill>
                  <a:prstClr val="black"/>
                </a:solidFill>
              </a:rPr>
              <a:pPr/>
              <a:t>23</a:t>
            </a:fld>
            <a:endParaRPr lang="ja-JP" altLang="en-US">
              <a:solidFill>
                <a:prstClr val="black"/>
              </a:solidFill>
            </a:endParaRPr>
          </a:p>
        </p:txBody>
      </p:sp>
    </p:spTree>
    <p:extLst>
      <p:ext uri="{BB962C8B-B14F-4D97-AF65-F5344CB8AC3E}">
        <p14:creationId xmlns:p14="http://schemas.microsoft.com/office/powerpoint/2010/main" val="149386708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1BF2E02A-AB84-4BFE-9045-7703E5AA1E8D}" type="slidenum">
              <a:rPr lang="ja-JP" altLang="en-US" smtClean="0">
                <a:solidFill>
                  <a:prstClr val="black"/>
                </a:solidFill>
              </a:rPr>
              <a:pPr/>
              <a:t>24</a:t>
            </a:fld>
            <a:endParaRPr lang="ja-JP" altLang="en-US">
              <a:solidFill>
                <a:prstClr val="black"/>
              </a:solidFill>
            </a:endParaRPr>
          </a:p>
        </p:txBody>
      </p:sp>
    </p:spTree>
    <p:extLst>
      <p:ext uri="{BB962C8B-B14F-4D97-AF65-F5344CB8AC3E}">
        <p14:creationId xmlns:p14="http://schemas.microsoft.com/office/powerpoint/2010/main" val="310781149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1BF2E02A-AB84-4BFE-9045-7703E5AA1E8D}" type="slidenum">
              <a:rPr lang="ja-JP" altLang="en-US" smtClean="0">
                <a:solidFill>
                  <a:prstClr val="black"/>
                </a:solidFill>
              </a:rPr>
              <a:pPr/>
              <a:t>25</a:t>
            </a:fld>
            <a:endParaRPr lang="ja-JP" altLang="en-US">
              <a:solidFill>
                <a:prstClr val="black"/>
              </a:solidFill>
            </a:endParaRPr>
          </a:p>
        </p:txBody>
      </p:sp>
    </p:spTree>
    <p:extLst>
      <p:ext uri="{BB962C8B-B14F-4D97-AF65-F5344CB8AC3E}">
        <p14:creationId xmlns:p14="http://schemas.microsoft.com/office/powerpoint/2010/main" val="153494040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1BF2E02A-AB84-4BFE-9045-7703E5AA1E8D}" type="slidenum">
              <a:rPr kumimoji="1" lang="ja-JP" altLang="en-US" smtClean="0"/>
              <a:pPr/>
              <a:t>39</a:t>
            </a:fld>
            <a:endParaRPr kumimoji="1" lang="ja-JP" altLang="en-US"/>
          </a:p>
        </p:txBody>
      </p:sp>
    </p:spTree>
    <p:extLst>
      <p:ext uri="{BB962C8B-B14F-4D97-AF65-F5344CB8AC3E}">
        <p14:creationId xmlns:p14="http://schemas.microsoft.com/office/powerpoint/2010/main" val="304406076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742950" y="2130426"/>
            <a:ext cx="8420100" cy="1470025"/>
          </a:xfrm>
        </p:spPr>
        <p:txBody>
          <a:bodyPr/>
          <a:lstStyle/>
          <a:p>
            <a:r>
              <a:rPr kumimoji="1" lang="ja-JP" altLang="en-US" smtClean="0"/>
              <a:t>マスター タイトルの書式設定</a:t>
            </a:r>
            <a:endParaRPr kumimoji="1" lang="ja-JP" altLang="en-US"/>
          </a:p>
        </p:txBody>
      </p:sp>
      <p:sp>
        <p:nvSpPr>
          <p:cNvPr id="3" name="サブタイトル 2"/>
          <p:cNvSpPr>
            <a:spLocks noGrp="1"/>
          </p:cNvSpPr>
          <p:nvPr>
            <p:ph type="subTitle" idx="1"/>
          </p:nvPr>
        </p:nvSpPr>
        <p:spPr>
          <a:xfrm>
            <a:off x="1485900" y="3886200"/>
            <a:ext cx="69342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ja-JP" altLang="en-US" smtClean="0"/>
              <a:t>マスター サブタイトルの書式設定</a:t>
            </a:r>
            <a:endParaRPr kumimoji="1" lang="ja-JP" altLang="en-US"/>
          </a:p>
        </p:txBody>
      </p:sp>
      <p:sp>
        <p:nvSpPr>
          <p:cNvPr id="4" name="日付プレースホルダー 3"/>
          <p:cNvSpPr>
            <a:spLocks noGrp="1"/>
          </p:cNvSpPr>
          <p:nvPr>
            <p:ph type="dt" sz="half" idx="10"/>
          </p:nvPr>
        </p:nvSpPr>
        <p:spPr/>
        <p:txBody>
          <a:bodyPr/>
          <a:lstStyle/>
          <a:p>
            <a:fld id="{24DAD7D0-D978-4313-8FBA-A893F9BD8966}" type="datetimeFigureOut">
              <a:rPr kumimoji="1" lang="ja-JP" altLang="en-US" smtClean="0"/>
              <a:pPr/>
              <a:t>2018/5/22</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EFB75F29-2A43-47D9-BF57-FD259BF795F0}" type="slidenum">
              <a:rPr kumimoji="1" lang="ja-JP" altLang="en-US" smtClean="0"/>
              <a:pPr/>
              <a:t>‹#›</a:t>
            </a:fld>
            <a:endParaRPr kumimoji="1" lang="ja-JP" altLang="en-US"/>
          </a:p>
        </p:txBody>
      </p:sp>
    </p:spTree>
    <p:extLst>
      <p:ext uri="{BB962C8B-B14F-4D97-AF65-F5344CB8AC3E}">
        <p14:creationId xmlns:p14="http://schemas.microsoft.com/office/powerpoint/2010/main" val="403350748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縦書きテキスト プレースホルダー 2"/>
          <p:cNvSpPr>
            <a:spLocks noGrp="1"/>
          </p:cNvSpPr>
          <p:nvPr>
            <p:ph type="body" orient="vert" idx="1"/>
          </p:nvPr>
        </p:nvSpPr>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24DAD7D0-D978-4313-8FBA-A893F9BD8966}" type="datetimeFigureOut">
              <a:rPr kumimoji="1" lang="ja-JP" altLang="en-US" smtClean="0"/>
              <a:pPr/>
              <a:t>2018/5/22</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EFB75F29-2A43-47D9-BF57-FD259BF795F0}" type="slidenum">
              <a:rPr kumimoji="1" lang="ja-JP" altLang="en-US" smtClean="0"/>
              <a:pPr/>
              <a:t>‹#›</a:t>
            </a:fld>
            <a:endParaRPr kumimoji="1" lang="ja-JP" altLang="en-US"/>
          </a:p>
        </p:txBody>
      </p:sp>
    </p:spTree>
    <p:extLst>
      <p:ext uri="{BB962C8B-B14F-4D97-AF65-F5344CB8AC3E}">
        <p14:creationId xmlns:p14="http://schemas.microsoft.com/office/powerpoint/2010/main" val="244300146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7181850" y="274639"/>
            <a:ext cx="2228850" cy="5851525"/>
          </a:xfrm>
        </p:spPr>
        <p:txBody>
          <a:bodyPr vert="eaVert"/>
          <a:lstStyle/>
          <a:p>
            <a:r>
              <a:rPr kumimoji="1" lang="ja-JP" altLang="en-US" smtClean="0"/>
              <a:t>マスター タイトルの書式設定</a:t>
            </a:r>
            <a:endParaRPr kumimoji="1" lang="ja-JP" altLang="en-US"/>
          </a:p>
        </p:txBody>
      </p:sp>
      <p:sp>
        <p:nvSpPr>
          <p:cNvPr id="3" name="縦書きテキスト プレースホルダー 2"/>
          <p:cNvSpPr>
            <a:spLocks noGrp="1"/>
          </p:cNvSpPr>
          <p:nvPr>
            <p:ph type="body" orient="vert" idx="1"/>
          </p:nvPr>
        </p:nvSpPr>
        <p:spPr>
          <a:xfrm>
            <a:off x="495300" y="274639"/>
            <a:ext cx="6521450" cy="5851525"/>
          </a:xfrm>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24DAD7D0-D978-4313-8FBA-A893F9BD8966}" type="datetimeFigureOut">
              <a:rPr kumimoji="1" lang="ja-JP" altLang="en-US" smtClean="0"/>
              <a:pPr/>
              <a:t>2018/5/22</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EFB75F29-2A43-47D9-BF57-FD259BF795F0}" type="slidenum">
              <a:rPr kumimoji="1" lang="ja-JP" altLang="en-US" smtClean="0"/>
              <a:pPr/>
              <a:t>‹#›</a:t>
            </a:fld>
            <a:endParaRPr kumimoji="1" lang="ja-JP" altLang="en-US"/>
          </a:p>
        </p:txBody>
      </p:sp>
    </p:spTree>
    <p:extLst>
      <p:ext uri="{BB962C8B-B14F-4D97-AF65-F5344CB8AC3E}">
        <p14:creationId xmlns:p14="http://schemas.microsoft.com/office/powerpoint/2010/main" val="380750519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idx="1"/>
          </p:nvPr>
        </p:nvSpPr>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24DAD7D0-D978-4313-8FBA-A893F9BD8966}" type="datetimeFigureOut">
              <a:rPr kumimoji="1" lang="ja-JP" altLang="en-US" smtClean="0"/>
              <a:pPr/>
              <a:t>2018/5/22</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EFB75F29-2A43-47D9-BF57-FD259BF795F0}" type="slidenum">
              <a:rPr kumimoji="1" lang="ja-JP" altLang="en-US" smtClean="0"/>
              <a:pPr/>
              <a:t>‹#›</a:t>
            </a:fld>
            <a:endParaRPr kumimoji="1" lang="ja-JP" altLang="en-US"/>
          </a:p>
        </p:txBody>
      </p:sp>
    </p:spTree>
    <p:extLst>
      <p:ext uri="{BB962C8B-B14F-4D97-AF65-F5344CB8AC3E}">
        <p14:creationId xmlns:p14="http://schemas.microsoft.com/office/powerpoint/2010/main" val="371976144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82506" y="4406901"/>
            <a:ext cx="8420100" cy="1362075"/>
          </a:xfrm>
        </p:spPr>
        <p:txBody>
          <a:bodyPr anchor="t"/>
          <a:lstStyle>
            <a:lvl1pPr algn="l">
              <a:defRPr sz="4000" b="1" cap="all"/>
            </a:lvl1p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782506" y="2906713"/>
            <a:ext cx="84201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kumimoji="1" lang="ja-JP" altLang="en-US" smtClean="0"/>
              <a:t>マスター テキストの書式設定</a:t>
            </a:r>
          </a:p>
        </p:txBody>
      </p:sp>
      <p:sp>
        <p:nvSpPr>
          <p:cNvPr id="4" name="日付プレースホルダー 3"/>
          <p:cNvSpPr>
            <a:spLocks noGrp="1"/>
          </p:cNvSpPr>
          <p:nvPr>
            <p:ph type="dt" sz="half" idx="10"/>
          </p:nvPr>
        </p:nvSpPr>
        <p:spPr/>
        <p:txBody>
          <a:bodyPr/>
          <a:lstStyle/>
          <a:p>
            <a:fld id="{24DAD7D0-D978-4313-8FBA-A893F9BD8966}" type="datetimeFigureOut">
              <a:rPr kumimoji="1" lang="ja-JP" altLang="en-US" smtClean="0"/>
              <a:pPr/>
              <a:t>2018/5/22</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EFB75F29-2A43-47D9-BF57-FD259BF795F0}" type="slidenum">
              <a:rPr kumimoji="1" lang="ja-JP" altLang="en-US" smtClean="0"/>
              <a:pPr/>
              <a:t>‹#›</a:t>
            </a:fld>
            <a:endParaRPr kumimoji="1" lang="ja-JP" altLang="en-US"/>
          </a:p>
        </p:txBody>
      </p:sp>
    </p:spTree>
    <p:extLst>
      <p:ext uri="{BB962C8B-B14F-4D97-AF65-F5344CB8AC3E}">
        <p14:creationId xmlns:p14="http://schemas.microsoft.com/office/powerpoint/2010/main" val="417512998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sz="half" idx="1"/>
          </p:nvPr>
        </p:nvSpPr>
        <p:spPr>
          <a:xfrm>
            <a:off x="495300" y="1600201"/>
            <a:ext cx="437515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コンテンツ プレースホルダー 3"/>
          <p:cNvSpPr>
            <a:spLocks noGrp="1"/>
          </p:cNvSpPr>
          <p:nvPr>
            <p:ph sz="half" idx="2"/>
          </p:nvPr>
        </p:nvSpPr>
        <p:spPr>
          <a:xfrm>
            <a:off x="5035550" y="1600201"/>
            <a:ext cx="437515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日付プレースホルダー 4"/>
          <p:cNvSpPr>
            <a:spLocks noGrp="1"/>
          </p:cNvSpPr>
          <p:nvPr>
            <p:ph type="dt" sz="half" idx="10"/>
          </p:nvPr>
        </p:nvSpPr>
        <p:spPr/>
        <p:txBody>
          <a:bodyPr/>
          <a:lstStyle/>
          <a:p>
            <a:fld id="{24DAD7D0-D978-4313-8FBA-A893F9BD8966}" type="datetimeFigureOut">
              <a:rPr kumimoji="1" lang="ja-JP" altLang="en-US" smtClean="0"/>
              <a:pPr/>
              <a:t>2018/5/22</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EFB75F29-2A43-47D9-BF57-FD259BF795F0}" type="slidenum">
              <a:rPr kumimoji="1" lang="ja-JP" altLang="en-US" smtClean="0"/>
              <a:pPr/>
              <a:t>‹#›</a:t>
            </a:fld>
            <a:endParaRPr kumimoji="1" lang="ja-JP" altLang="en-US"/>
          </a:p>
        </p:txBody>
      </p:sp>
    </p:spTree>
    <p:extLst>
      <p:ext uri="{BB962C8B-B14F-4D97-AF65-F5344CB8AC3E}">
        <p14:creationId xmlns:p14="http://schemas.microsoft.com/office/powerpoint/2010/main" val="138153874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495300" y="1535113"/>
            <a:ext cx="437687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マスター テキストの書式設定</a:t>
            </a:r>
          </a:p>
        </p:txBody>
      </p:sp>
      <p:sp>
        <p:nvSpPr>
          <p:cNvPr id="4" name="コンテンツ プレースホルダー 3"/>
          <p:cNvSpPr>
            <a:spLocks noGrp="1"/>
          </p:cNvSpPr>
          <p:nvPr>
            <p:ph sz="half" idx="2"/>
          </p:nvPr>
        </p:nvSpPr>
        <p:spPr>
          <a:xfrm>
            <a:off x="495300" y="2174875"/>
            <a:ext cx="437687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テキスト プレースホルダー 4"/>
          <p:cNvSpPr>
            <a:spLocks noGrp="1"/>
          </p:cNvSpPr>
          <p:nvPr>
            <p:ph type="body" sz="quarter" idx="3"/>
          </p:nvPr>
        </p:nvSpPr>
        <p:spPr>
          <a:xfrm>
            <a:off x="5032111" y="1535113"/>
            <a:ext cx="437859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マスター テキストの書式設定</a:t>
            </a:r>
          </a:p>
        </p:txBody>
      </p:sp>
      <p:sp>
        <p:nvSpPr>
          <p:cNvPr id="6" name="コンテンツ プレースホルダー 5"/>
          <p:cNvSpPr>
            <a:spLocks noGrp="1"/>
          </p:cNvSpPr>
          <p:nvPr>
            <p:ph sz="quarter" idx="4"/>
          </p:nvPr>
        </p:nvSpPr>
        <p:spPr>
          <a:xfrm>
            <a:off x="5032111" y="2174875"/>
            <a:ext cx="437859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7" name="日付プレースホルダー 6"/>
          <p:cNvSpPr>
            <a:spLocks noGrp="1"/>
          </p:cNvSpPr>
          <p:nvPr>
            <p:ph type="dt" sz="half" idx="10"/>
          </p:nvPr>
        </p:nvSpPr>
        <p:spPr/>
        <p:txBody>
          <a:bodyPr/>
          <a:lstStyle/>
          <a:p>
            <a:fld id="{24DAD7D0-D978-4313-8FBA-A893F9BD8966}" type="datetimeFigureOut">
              <a:rPr kumimoji="1" lang="ja-JP" altLang="en-US" smtClean="0"/>
              <a:pPr/>
              <a:t>2018/5/22</a:t>
            </a:fld>
            <a:endParaRPr kumimoji="1" lang="ja-JP" altLang="en-US"/>
          </a:p>
        </p:txBody>
      </p:sp>
      <p:sp>
        <p:nvSpPr>
          <p:cNvPr id="8" name="フッター プレースホルダー 7"/>
          <p:cNvSpPr>
            <a:spLocks noGrp="1"/>
          </p:cNvSpPr>
          <p:nvPr>
            <p:ph type="ftr" sz="quarter" idx="11"/>
          </p:nvPr>
        </p:nvSpPr>
        <p:spPr/>
        <p:txBody>
          <a:bodyPr/>
          <a:lstStyle/>
          <a:p>
            <a:endParaRPr kumimoji="1" lang="ja-JP" altLang="en-US"/>
          </a:p>
        </p:txBody>
      </p:sp>
      <p:sp>
        <p:nvSpPr>
          <p:cNvPr id="9" name="スライド番号プレースホルダー 8"/>
          <p:cNvSpPr>
            <a:spLocks noGrp="1"/>
          </p:cNvSpPr>
          <p:nvPr>
            <p:ph type="sldNum" sz="quarter" idx="12"/>
          </p:nvPr>
        </p:nvSpPr>
        <p:spPr/>
        <p:txBody>
          <a:bodyPr/>
          <a:lstStyle/>
          <a:p>
            <a:fld id="{EFB75F29-2A43-47D9-BF57-FD259BF795F0}" type="slidenum">
              <a:rPr kumimoji="1" lang="ja-JP" altLang="en-US" smtClean="0"/>
              <a:pPr/>
              <a:t>‹#›</a:t>
            </a:fld>
            <a:endParaRPr kumimoji="1" lang="ja-JP" altLang="en-US"/>
          </a:p>
        </p:txBody>
      </p:sp>
    </p:spTree>
    <p:extLst>
      <p:ext uri="{BB962C8B-B14F-4D97-AF65-F5344CB8AC3E}">
        <p14:creationId xmlns:p14="http://schemas.microsoft.com/office/powerpoint/2010/main" val="181877636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日付プレースホルダー 2"/>
          <p:cNvSpPr>
            <a:spLocks noGrp="1"/>
          </p:cNvSpPr>
          <p:nvPr>
            <p:ph type="dt" sz="half" idx="10"/>
          </p:nvPr>
        </p:nvSpPr>
        <p:spPr/>
        <p:txBody>
          <a:bodyPr/>
          <a:lstStyle/>
          <a:p>
            <a:fld id="{24DAD7D0-D978-4313-8FBA-A893F9BD8966}" type="datetimeFigureOut">
              <a:rPr kumimoji="1" lang="ja-JP" altLang="en-US" smtClean="0"/>
              <a:pPr/>
              <a:t>2018/5/22</a:t>
            </a:fld>
            <a:endParaRPr kumimoji="1" lang="ja-JP" altLang="en-US"/>
          </a:p>
        </p:txBody>
      </p:sp>
      <p:sp>
        <p:nvSpPr>
          <p:cNvPr id="4" name="フッター プレースホルダー 3"/>
          <p:cNvSpPr>
            <a:spLocks noGrp="1"/>
          </p:cNvSpPr>
          <p:nvPr>
            <p:ph type="ftr" sz="quarter" idx="11"/>
          </p:nvPr>
        </p:nvSpPr>
        <p:spPr/>
        <p:txBody>
          <a:bodyPr/>
          <a:lstStyle/>
          <a:p>
            <a:endParaRPr kumimoji="1" lang="ja-JP" altLang="en-US"/>
          </a:p>
        </p:txBody>
      </p:sp>
      <p:sp>
        <p:nvSpPr>
          <p:cNvPr id="5" name="スライド番号プレースホルダー 4"/>
          <p:cNvSpPr>
            <a:spLocks noGrp="1"/>
          </p:cNvSpPr>
          <p:nvPr>
            <p:ph type="sldNum" sz="quarter" idx="12"/>
          </p:nvPr>
        </p:nvSpPr>
        <p:spPr/>
        <p:txBody>
          <a:bodyPr/>
          <a:lstStyle/>
          <a:p>
            <a:fld id="{EFB75F29-2A43-47D9-BF57-FD259BF795F0}" type="slidenum">
              <a:rPr kumimoji="1" lang="ja-JP" altLang="en-US" smtClean="0"/>
              <a:pPr/>
              <a:t>‹#›</a:t>
            </a:fld>
            <a:endParaRPr kumimoji="1" lang="ja-JP" altLang="en-US"/>
          </a:p>
        </p:txBody>
      </p:sp>
    </p:spTree>
    <p:extLst>
      <p:ext uri="{BB962C8B-B14F-4D97-AF65-F5344CB8AC3E}">
        <p14:creationId xmlns:p14="http://schemas.microsoft.com/office/powerpoint/2010/main" val="244296025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fld id="{24DAD7D0-D978-4313-8FBA-A893F9BD8966}" type="datetimeFigureOut">
              <a:rPr kumimoji="1" lang="ja-JP" altLang="en-US" smtClean="0"/>
              <a:pPr/>
              <a:t>2018/5/22</a:t>
            </a:fld>
            <a:endParaRPr kumimoji="1" lang="ja-JP" altLang="en-US"/>
          </a:p>
        </p:txBody>
      </p:sp>
      <p:sp>
        <p:nvSpPr>
          <p:cNvPr id="3" name="フッター プレースホルダー 2"/>
          <p:cNvSpPr>
            <a:spLocks noGrp="1"/>
          </p:cNvSpPr>
          <p:nvPr>
            <p:ph type="ftr" sz="quarter" idx="11"/>
          </p:nvPr>
        </p:nvSpPr>
        <p:spPr/>
        <p:txBody>
          <a:bodyPr/>
          <a:lstStyle/>
          <a:p>
            <a:endParaRPr kumimoji="1" lang="ja-JP" altLang="en-US"/>
          </a:p>
        </p:txBody>
      </p:sp>
      <p:sp>
        <p:nvSpPr>
          <p:cNvPr id="4" name="スライド番号プレースホルダー 3"/>
          <p:cNvSpPr>
            <a:spLocks noGrp="1"/>
          </p:cNvSpPr>
          <p:nvPr>
            <p:ph type="sldNum" sz="quarter" idx="12"/>
          </p:nvPr>
        </p:nvSpPr>
        <p:spPr/>
        <p:txBody>
          <a:bodyPr/>
          <a:lstStyle/>
          <a:p>
            <a:fld id="{EFB75F29-2A43-47D9-BF57-FD259BF795F0}" type="slidenum">
              <a:rPr kumimoji="1" lang="ja-JP" altLang="en-US" smtClean="0"/>
              <a:pPr/>
              <a:t>‹#›</a:t>
            </a:fld>
            <a:endParaRPr kumimoji="1" lang="ja-JP" altLang="en-US"/>
          </a:p>
        </p:txBody>
      </p:sp>
    </p:spTree>
    <p:extLst>
      <p:ext uri="{BB962C8B-B14F-4D97-AF65-F5344CB8AC3E}">
        <p14:creationId xmlns:p14="http://schemas.microsoft.com/office/powerpoint/2010/main" val="55717942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95300" y="273050"/>
            <a:ext cx="3259006" cy="1162050"/>
          </a:xfrm>
        </p:spPr>
        <p:txBody>
          <a:bodyPr anchor="b"/>
          <a:lstStyle>
            <a:lvl1pPr algn="l">
              <a:defRPr sz="2000" b="1"/>
            </a:lvl1p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idx="1"/>
          </p:nvPr>
        </p:nvSpPr>
        <p:spPr>
          <a:xfrm>
            <a:off x="3872971" y="273051"/>
            <a:ext cx="5537729"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テキスト プレースホルダー 3"/>
          <p:cNvSpPr>
            <a:spLocks noGrp="1"/>
          </p:cNvSpPr>
          <p:nvPr>
            <p:ph type="body" sz="half" idx="2"/>
          </p:nvPr>
        </p:nvSpPr>
        <p:spPr>
          <a:xfrm>
            <a:off x="495300" y="1435101"/>
            <a:ext cx="3259006"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マスター テキストの書式設定</a:t>
            </a:r>
          </a:p>
        </p:txBody>
      </p:sp>
      <p:sp>
        <p:nvSpPr>
          <p:cNvPr id="5" name="日付プレースホルダー 4"/>
          <p:cNvSpPr>
            <a:spLocks noGrp="1"/>
          </p:cNvSpPr>
          <p:nvPr>
            <p:ph type="dt" sz="half" idx="10"/>
          </p:nvPr>
        </p:nvSpPr>
        <p:spPr/>
        <p:txBody>
          <a:bodyPr/>
          <a:lstStyle/>
          <a:p>
            <a:fld id="{24DAD7D0-D978-4313-8FBA-A893F9BD8966}" type="datetimeFigureOut">
              <a:rPr kumimoji="1" lang="ja-JP" altLang="en-US" smtClean="0"/>
              <a:pPr/>
              <a:t>2018/5/22</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EFB75F29-2A43-47D9-BF57-FD259BF795F0}" type="slidenum">
              <a:rPr kumimoji="1" lang="ja-JP" altLang="en-US" smtClean="0"/>
              <a:pPr/>
              <a:t>‹#›</a:t>
            </a:fld>
            <a:endParaRPr kumimoji="1" lang="ja-JP" altLang="en-US"/>
          </a:p>
        </p:txBody>
      </p:sp>
    </p:spTree>
    <p:extLst>
      <p:ext uri="{BB962C8B-B14F-4D97-AF65-F5344CB8AC3E}">
        <p14:creationId xmlns:p14="http://schemas.microsoft.com/office/powerpoint/2010/main" val="398832933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941645" y="4800600"/>
            <a:ext cx="5943600" cy="566738"/>
          </a:xfrm>
        </p:spPr>
        <p:txBody>
          <a:bodyPr anchor="b"/>
          <a:lstStyle>
            <a:lvl1pPr algn="l">
              <a:defRPr sz="2000" b="1"/>
            </a:lvl1pPr>
          </a:lstStyle>
          <a:p>
            <a:r>
              <a:rPr kumimoji="1" lang="ja-JP" altLang="en-US" smtClean="0"/>
              <a:t>マスター タイトルの書式設定</a:t>
            </a:r>
            <a:endParaRPr kumimoji="1" lang="ja-JP" altLang="en-US"/>
          </a:p>
        </p:txBody>
      </p:sp>
      <p:sp>
        <p:nvSpPr>
          <p:cNvPr id="3" name="図プレースホルダー 2"/>
          <p:cNvSpPr>
            <a:spLocks noGrp="1"/>
          </p:cNvSpPr>
          <p:nvPr>
            <p:ph type="pic" idx="1"/>
          </p:nvPr>
        </p:nvSpPr>
        <p:spPr>
          <a:xfrm>
            <a:off x="1941645" y="612775"/>
            <a:ext cx="59436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p:cNvSpPr>
            <a:spLocks noGrp="1"/>
          </p:cNvSpPr>
          <p:nvPr>
            <p:ph type="body" sz="half" idx="2"/>
          </p:nvPr>
        </p:nvSpPr>
        <p:spPr>
          <a:xfrm>
            <a:off x="1941645" y="5367338"/>
            <a:ext cx="59436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マスター テキストの書式設定</a:t>
            </a:r>
          </a:p>
        </p:txBody>
      </p:sp>
      <p:sp>
        <p:nvSpPr>
          <p:cNvPr id="5" name="日付プレースホルダー 4"/>
          <p:cNvSpPr>
            <a:spLocks noGrp="1"/>
          </p:cNvSpPr>
          <p:nvPr>
            <p:ph type="dt" sz="half" idx="10"/>
          </p:nvPr>
        </p:nvSpPr>
        <p:spPr/>
        <p:txBody>
          <a:bodyPr/>
          <a:lstStyle/>
          <a:p>
            <a:fld id="{24DAD7D0-D978-4313-8FBA-A893F9BD8966}" type="datetimeFigureOut">
              <a:rPr kumimoji="1" lang="ja-JP" altLang="en-US" smtClean="0"/>
              <a:pPr/>
              <a:t>2018/5/22</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EFB75F29-2A43-47D9-BF57-FD259BF795F0}" type="slidenum">
              <a:rPr kumimoji="1" lang="ja-JP" altLang="en-US" smtClean="0"/>
              <a:pPr/>
              <a:t>‹#›</a:t>
            </a:fld>
            <a:endParaRPr kumimoji="1" lang="ja-JP" altLang="en-US"/>
          </a:p>
        </p:txBody>
      </p:sp>
    </p:spTree>
    <p:extLst>
      <p:ext uri="{BB962C8B-B14F-4D97-AF65-F5344CB8AC3E}">
        <p14:creationId xmlns:p14="http://schemas.microsoft.com/office/powerpoint/2010/main" val="4255112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495300" y="274638"/>
            <a:ext cx="8915400" cy="1143000"/>
          </a:xfrm>
          <a:prstGeom prst="rect">
            <a:avLst/>
          </a:prstGeom>
        </p:spPr>
        <p:txBody>
          <a:bodyPr vert="horz" lIns="91440" tIns="45720" rIns="91440" bIns="45720" rtlCol="0" anchor="ctr">
            <a:normAutofit/>
          </a:body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495300" y="1600201"/>
            <a:ext cx="8915400" cy="4525963"/>
          </a:xfrm>
          <a:prstGeom prst="rect">
            <a:avLst/>
          </a:prstGeom>
        </p:spPr>
        <p:txBody>
          <a:bodyPr vert="horz" lIns="91440" tIns="45720" rIns="91440" bIns="45720" rtlCol="0">
            <a:normAutofit/>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2"/>
          </p:nvPr>
        </p:nvSpPr>
        <p:spPr>
          <a:xfrm>
            <a:off x="495300" y="6356351"/>
            <a:ext cx="2311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4DAD7D0-D978-4313-8FBA-A893F9BD8966}" type="datetimeFigureOut">
              <a:rPr kumimoji="1" lang="ja-JP" altLang="en-US" smtClean="0"/>
              <a:pPr/>
              <a:t>2018/5/22</a:t>
            </a:fld>
            <a:endParaRPr kumimoji="1" lang="ja-JP" altLang="en-US"/>
          </a:p>
        </p:txBody>
      </p:sp>
      <p:sp>
        <p:nvSpPr>
          <p:cNvPr id="5" name="フッター プレースホルダー 4"/>
          <p:cNvSpPr>
            <a:spLocks noGrp="1"/>
          </p:cNvSpPr>
          <p:nvPr>
            <p:ph type="ftr" sz="quarter" idx="3"/>
          </p:nvPr>
        </p:nvSpPr>
        <p:spPr>
          <a:xfrm>
            <a:off x="3384550" y="6356351"/>
            <a:ext cx="31369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ー 5"/>
          <p:cNvSpPr>
            <a:spLocks noGrp="1"/>
          </p:cNvSpPr>
          <p:nvPr>
            <p:ph type="sldNum" sz="quarter" idx="4"/>
          </p:nvPr>
        </p:nvSpPr>
        <p:spPr>
          <a:xfrm>
            <a:off x="7099300" y="6356351"/>
            <a:ext cx="2311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FB75F29-2A43-47D9-BF57-FD259BF795F0}" type="slidenum">
              <a:rPr kumimoji="1" lang="ja-JP" altLang="en-US" smtClean="0"/>
              <a:pPr/>
              <a:t>‹#›</a:t>
            </a:fld>
            <a:endParaRPr kumimoji="1" lang="ja-JP" altLang="en-US"/>
          </a:p>
        </p:txBody>
      </p:sp>
    </p:spTree>
    <p:extLst>
      <p:ext uri="{BB962C8B-B14F-4D97-AF65-F5344CB8AC3E}">
        <p14:creationId xmlns:p14="http://schemas.microsoft.com/office/powerpoint/2010/main" val="2658852175"/>
      </p:ext>
    </p:extLst>
  </p:cSld>
  <p:clrMap bg1="lt1" tx1="dk1" bg2="lt2" tx2="dk2" accent1="accent1" accent2="accent2" accent3="accent3" accent4="accent4" accent5="accent5" accent6="accent6" hlink="hlink" folHlink="folHlink"/>
  <p:sldLayoutIdLst>
    <p:sldLayoutId id="2147484093" r:id="rId1"/>
    <p:sldLayoutId id="2147484094" r:id="rId2"/>
    <p:sldLayoutId id="2147484095" r:id="rId3"/>
    <p:sldLayoutId id="2147484096" r:id="rId4"/>
    <p:sldLayoutId id="2147484097" r:id="rId5"/>
    <p:sldLayoutId id="2147484098" r:id="rId6"/>
    <p:sldLayoutId id="2147484099" r:id="rId7"/>
    <p:sldLayoutId id="2147484100" r:id="rId8"/>
    <p:sldLayoutId id="2147484101" r:id="rId9"/>
    <p:sldLayoutId id="2147484102" r:id="rId10"/>
    <p:sldLayoutId id="2147484103" r:id="rId11"/>
  </p:sldLayoutIdLst>
  <p:txStyles>
    <p:titleStyle>
      <a:lvl1pPr algn="ctr" defTabSz="914400" rtl="0" eaLnBrk="1" latinLnBrk="0" hangingPunct="1">
        <a:spcBef>
          <a:spcPct val="0"/>
        </a:spcBef>
        <a:buNone/>
        <a:defRPr kumimoji="1"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8" Type="http://schemas.openxmlformats.org/officeDocument/2006/relationships/image" Target="../media/image12.png"/><Relationship Id="rId13" Type="http://schemas.openxmlformats.org/officeDocument/2006/relationships/image" Target="../media/image17.png"/><Relationship Id="rId3" Type="http://schemas.openxmlformats.org/officeDocument/2006/relationships/image" Target="../media/image7.emf"/><Relationship Id="rId7" Type="http://schemas.openxmlformats.org/officeDocument/2006/relationships/image" Target="../media/image11.png"/><Relationship Id="rId12" Type="http://schemas.openxmlformats.org/officeDocument/2006/relationships/image" Target="../media/image16.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10.png"/><Relationship Id="rId11" Type="http://schemas.openxmlformats.org/officeDocument/2006/relationships/image" Target="../media/image15.png"/><Relationship Id="rId5" Type="http://schemas.openxmlformats.org/officeDocument/2006/relationships/image" Target="../media/image9.png"/><Relationship Id="rId10" Type="http://schemas.openxmlformats.org/officeDocument/2006/relationships/image" Target="../media/image14.jpg"/><Relationship Id="rId4" Type="http://schemas.openxmlformats.org/officeDocument/2006/relationships/image" Target="../media/image8.jpeg"/><Relationship Id="rId9" Type="http://schemas.openxmlformats.org/officeDocument/2006/relationships/image" Target="../media/image13.jpeg"/></Relationships>
</file>

<file path=ppt/slides/_rels/slide13.xml.rels><?xml version="1.0" encoding="UTF-8" standalone="yes"?>
<Relationships xmlns="http://schemas.openxmlformats.org/package/2006/relationships"><Relationship Id="rId8" Type="http://schemas.openxmlformats.org/officeDocument/2006/relationships/image" Target="../media/image24.png"/><Relationship Id="rId3" Type="http://schemas.openxmlformats.org/officeDocument/2006/relationships/image" Target="../media/image19.jpg"/><Relationship Id="rId7" Type="http://schemas.openxmlformats.org/officeDocument/2006/relationships/image" Target="../media/image23.png"/><Relationship Id="rId2" Type="http://schemas.openxmlformats.org/officeDocument/2006/relationships/image" Target="../media/image18.png"/><Relationship Id="rId1" Type="http://schemas.openxmlformats.org/officeDocument/2006/relationships/slideLayout" Target="../slideLayouts/slideLayout2.xml"/><Relationship Id="rId6" Type="http://schemas.openxmlformats.org/officeDocument/2006/relationships/image" Target="../media/image22.jpg"/><Relationship Id="rId5" Type="http://schemas.openxmlformats.org/officeDocument/2006/relationships/image" Target="../media/image21.jpeg"/><Relationship Id="rId4" Type="http://schemas.openxmlformats.org/officeDocument/2006/relationships/image" Target="../media/image20.jpg"/></Relationships>
</file>

<file path=ppt/slides/_rels/slide14.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7.jpg"/><Relationship Id="rId7" Type="http://schemas.openxmlformats.org/officeDocument/2006/relationships/image" Target="../media/image31.png"/><Relationship Id="rId2" Type="http://schemas.openxmlformats.org/officeDocument/2006/relationships/image" Target="../media/image26.jpg"/><Relationship Id="rId1" Type="http://schemas.openxmlformats.org/officeDocument/2006/relationships/slideLayout" Target="../slideLayouts/slideLayout2.xml"/><Relationship Id="rId6" Type="http://schemas.openxmlformats.org/officeDocument/2006/relationships/image" Target="../media/image30.png"/><Relationship Id="rId5" Type="http://schemas.openxmlformats.org/officeDocument/2006/relationships/image" Target="../media/image29.png"/><Relationship Id="rId4" Type="http://schemas.openxmlformats.org/officeDocument/2006/relationships/image" Target="../media/image28.png"/></Relationships>
</file>

<file path=ppt/slides/_rels/slide16.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32.jpeg"/><Relationship Id="rId1" Type="http://schemas.openxmlformats.org/officeDocument/2006/relationships/slideLayout" Target="../slideLayouts/slideLayout2.xml"/><Relationship Id="rId4" Type="http://schemas.openxmlformats.org/officeDocument/2006/relationships/image" Target="../media/image34.jpeg"/></Relationships>
</file>

<file path=ppt/slides/_rels/slide17.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hyperlink" Target="http://wrs.search.yahoo.co.jp/_ylt=A2RA0lk_3TFWPjoAP6KDTwx.;_ylu=X3oDMTFvbDhodnNmBHBhdHQDcmljaARwb3MDNARwcm9wA2lzZWFyY2gEcXADcWh2BHNjA0RSBHNlYwNzYwRzbGsDaW1n/SIG=16grrhqc4/EXP=1446209279/**http:/image.search.yahoo.co.jp/search?rkf=2&amp;ei=UTF-8&amp;p=%E5%B7%A5%E5%A0%B4+%E3%82%A4%E3%83%A9%E3%82%B9%E3%83%88+%E7%84%A1%E6%96%99" TargetMode="External"/><Relationship Id="rId1" Type="http://schemas.openxmlformats.org/officeDocument/2006/relationships/slideLayout" Target="../slideLayouts/slideLayout2.xml"/><Relationship Id="rId4" Type="http://schemas.openxmlformats.org/officeDocument/2006/relationships/image" Target="../media/image36.png"/></Relationships>
</file>

<file path=ppt/slides/_rels/slide18.xml.rels><?xml version="1.0" encoding="UTF-8" standalone="yes"?>
<Relationships xmlns="http://schemas.openxmlformats.org/package/2006/relationships"><Relationship Id="rId3" Type="http://schemas.openxmlformats.org/officeDocument/2006/relationships/image" Target="../media/image38.emf"/><Relationship Id="rId2" Type="http://schemas.openxmlformats.org/officeDocument/2006/relationships/image" Target="../media/image37.emf"/><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40.jpg"/><Relationship Id="rId2" Type="http://schemas.openxmlformats.org/officeDocument/2006/relationships/image" Target="../media/image39.emf"/><Relationship Id="rId1" Type="http://schemas.openxmlformats.org/officeDocument/2006/relationships/slideLayout" Target="../slideLayouts/slideLayout2.xml"/><Relationship Id="rId6" Type="http://schemas.openxmlformats.org/officeDocument/2006/relationships/image" Target="../media/image43.jpg"/><Relationship Id="rId5" Type="http://schemas.openxmlformats.org/officeDocument/2006/relationships/image" Target="../media/image42.png"/><Relationship Id="rId4" Type="http://schemas.openxmlformats.org/officeDocument/2006/relationships/image" Target="../media/image41.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image" Target="../media/image45.jpg"/><Relationship Id="rId1" Type="http://schemas.openxmlformats.org/officeDocument/2006/relationships/slideLayout" Target="../slideLayouts/slideLayout2.xml"/><Relationship Id="rId4" Type="http://schemas.openxmlformats.org/officeDocument/2006/relationships/image" Target="../media/image47.jpeg"/></Relationships>
</file>

<file path=ppt/slides/_rels/slide23.xml.rels><?xml version="1.0" encoding="UTF-8" standalone="yes"?>
<Relationships xmlns="http://schemas.openxmlformats.org/package/2006/relationships"><Relationship Id="rId8" Type="http://schemas.microsoft.com/office/2007/relationships/hdphoto" Target="../media/hdphoto1.wdp"/><Relationship Id="rId13" Type="http://schemas.openxmlformats.org/officeDocument/2006/relationships/image" Target="../media/image57.png"/><Relationship Id="rId3" Type="http://schemas.openxmlformats.org/officeDocument/2006/relationships/image" Target="../media/image48.png"/><Relationship Id="rId7" Type="http://schemas.openxmlformats.org/officeDocument/2006/relationships/image" Target="../media/image52.png"/><Relationship Id="rId12" Type="http://schemas.openxmlformats.org/officeDocument/2006/relationships/image" Target="../media/image56.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51.png"/><Relationship Id="rId11" Type="http://schemas.openxmlformats.org/officeDocument/2006/relationships/image" Target="../media/image55.png"/><Relationship Id="rId5" Type="http://schemas.openxmlformats.org/officeDocument/2006/relationships/image" Target="../media/image50.png"/><Relationship Id="rId10" Type="http://schemas.openxmlformats.org/officeDocument/2006/relationships/image" Target="../media/image54.png"/><Relationship Id="rId4" Type="http://schemas.openxmlformats.org/officeDocument/2006/relationships/image" Target="../media/image49.png"/><Relationship Id="rId9" Type="http://schemas.openxmlformats.org/officeDocument/2006/relationships/image" Target="../media/image53.png"/></Relationships>
</file>

<file path=ppt/slides/_rels/slide24.xml.rels><?xml version="1.0" encoding="UTF-8" standalone="yes"?>
<Relationships xmlns="http://schemas.openxmlformats.org/package/2006/relationships"><Relationship Id="rId8" Type="http://schemas.openxmlformats.org/officeDocument/2006/relationships/image" Target="../media/image63.jpeg"/><Relationship Id="rId13" Type="http://schemas.openxmlformats.org/officeDocument/2006/relationships/image" Target="../media/image68.jpeg"/><Relationship Id="rId3" Type="http://schemas.openxmlformats.org/officeDocument/2006/relationships/image" Target="../media/image58.png"/><Relationship Id="rId7" Type="http://schemas.openxmlformats.org/officeDocument/2006/relationships/image" Target="../media/image62.png"/><Relationship Id="rId12" Type="http://schemas.openxmlformats.org/officeDocument/2006/relationships/image" Target="../media/image67.jpeg"/><Relationship Id="rId2" Type="http://schemas.openxmlformats.org/officeDocument/2006/relationships/notesSlide" Target="../notesSlides/notesSlide7.xml"/><Relationship Id="rId16" Type="http://schemas.openxmlformats.org/officeDocument/2006/relationships/hyperlink" Target="http://4.bp.blogspot.com/-t5gJQ_VDxVY/Wge7xfx-TyI/AAAAAAABIDQ/Ts4-AYfNYw8k-YDfqDr9Ek78nCs5unS8ACLcBGAs/s800/eakon_kouji.png" TargetMode="External"/><Relationship Id="rId1" Type="http://schemas.openxmlformats.org/officeDocument/2006/relationships/slideLayout" Target="../slideLayouts/slideLayout2.xml"/><Relationship Id="rId6" Type="http://schemas.openxmlformats.org/officeDocument/2006/relationships/image" Target="../media/image61.png"/><Relationship Id="rId11" Type="http://schemas.openxmlformats.org/officeDocument/2006/relationships/image" Target="../media/image66.jpeg"/><Relationship Id="rId5" Type="http://schemas.openxmlformats.org/officeDocument/2006/relationships/image" Target="../media/image60.png"/><Relationship Id="rId15" Type="http://schemas.openxmlformats.org/officeDocument/2006/relationships/image" Target="../media/image70.png"/><Relationship Id="rId10" Type="http://schemas.openxmlformats.org/officeDocument/2006/relationships/image" Target="../media/image65.jpeg"/><Relationship Id="rId4" Type="http://schemas.openxmlformats.org/officeDocument/2006/relationships/image" Target="../media/image59.png"/><Relationship Id="rId9" Type="http://schemas.openxmlformats.org/officeDocument/2006/relationships/image" Target="../media/image64.jpeg"/><Relationship Id="rId14" Type="http://schemas.openxmlformats.org/officeDocument/2006/relationships/image" Target="../media/image69.png"/></Relationships>
</file>

<file path=ppt/slides/_rels/slide25.xml.rels><?xml version="1.0" encoding="UTF-8" standalone="yes"?>
<Relationships xmlns="http://schemas.openxmlformats.org/package/2006/relationships"><Relationship Id="rId8" Type="http://schemas.openxmlformats.org/officeDocument/2006/relationships/image" Target="../media/image72.jpeg"/><Relationship Id="rId3" Type="http://schemas.openxmlformats.org/officeDocument/2006/relationships/image" Target="../media/image11.png"/><Relationship Id="rId7" Type="http://schemas.openxmlformats.org/officeDocument/2006/relationships/image" Target="../media/image12.pn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71.gif"/><Relationship Id="rId5" Type="http://schemas.openxmlformats.org/officeDocument/2006/relationships/image" Target="../media/image13.jpeg"/><Relationship Id="rId10" Type="http://schemas.openxmlformats.org/officeDocument/2006/relationships/image" Target="../media/image74.png"/><Relationship Id="rId4" Type="http://schemas.openxmlformats.org/officeDocument/2006/relationships/image" Target="../media/image7.emf"/><Relationship Id="rId9" Type="http://schemas.openxmlformats.org/officeDocument/2006/relationships/image" Target="../media/image73.wmf"/></Relationships>
</file>

<file path=ppt/slides/_rels/slide26.xml.rels><?xml version="1.0" encoding="UTF-8" standalone="yes"?>
<Relationships xmlns="http://schemas.openxmlformats.org/package/2006/relationships"><Relationship Id="rId3" Type="http://schemas.openxmlformats.org/officeDocument/2006/relationships/image" Target="../media/image76.jpg"/><Relationship Id="rId2" Type="http://schemas.openxmlformats.org/officeDocument/2006/relationships/image" Target="../media/image75.png"/><Relationship Id="rId1" Type="http://schemas.openxmlformats.org/officeDocument/2006/relationships/slideLayout" Target="../slideLayouts/slideLayout2.xml"/><Relationship Id="rId4" Type="http://schemas.openxmlformats.org/officeDocument/2006/relationships/image" Target="../media/image77.emf"/></Relationships>
</file>

<file path=ppt/slides/_rels/slide27.xml.rels><?xml version="1.0" encoding="UTF-8" standalone="yes"?>
<Relationships xmlns="http://schemas.openxmlformats.org/package/2006/relationships"><Relationship Id="rId3" Type="http://schemas.openxmlformats.org/officeDocument/2006/relationships/image" Target="../media/image79.emf"/><Relationship Id="rId2" Type="http://schemas.openxmlformats.org/officeDocument/2006/relationships/image" Target="../media/image78.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8" Type="http://schemas.openxmlformats.org/officeDocument/2006/relationships/image" Target="../media/image86.jpeg"/><Relationship Id="rId3" Type="http://schemas.openxmlformats.org/officeDocument/2006/relationships/image" Target="../media/image81.jpeg"/><Relationship Id="rId7" Type="http://schemas.openxmlformats.org/officeDocument/2006/relationships/image" Target="../media/image85.jpeg"/><Relationship Id="rId2" Type="http://schemas.openxmlformats.org/officeDocument/2006/relationships/image" Target="../media/image80.gif"/><Relationship Id="rId1" Type="http://schemas.openxmlformats.org/officeDocument/2006/relationships/slideLayout" Target="../slideLayouts/slideLayout2.xml"/><Relationship Id="rId6" Type="http://schemas.openxmlformats.org/officeDocument/2006/relationships/image" Target="../media/image84.jpeg"/><Relationship Id="rId5" Type="http://schemas.openxmlformats.org/officeDocument/2006/relationships/image" Target="../media/image83.jpeg"/><Relationship Id="rId4" Type="http://schemas.openxmlformats.org/officeDocument/2006/relationships/image" Target="../media/image82.jpeg"/><Relationship Id="rId9" Type="http://schemas.openxmlformats.org/officeDocument/2006/relationships/image" Target="../media/image87.jpeg"/></Relationships>
</file>

<file path=ppt/slides/_rels/slide29.xml.rels><?xml version="1.0" encoding="UTF-8" standalone="yes"?>
<Relationships xmlns="http://schemas.openxmlformats.org/package/2006/relationships"><Relationship Id="rId3" Type="http://schemas.openxmlformats.org/officeDocument/2006/relationships/image" Target="../media/image89.jpeg"/><Relationship Id="rId2" Type="http://schemas.openxmlformats.org/officeDocument/2006/relationships/image" Target="../media/image88.jpeg"/><Relationship Id="rId1" Type="http://schemas.openxmlformats.org/officeDocument/2006/relationships/slideLayout" Target="../slideLayouts/slideLayout2.xml"/><Relationship Id="rId5" Type="http://schemas.openxmlformats.org/officeDocument/2006/relationships/image" Target="../media/image91.jpeg"/><Relationship Id="rId4" Type="http://schemas.openxmlformats.org/officeDocument/2006/relationships/image" Target="../media/image90.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93.png"/><Relationship Id="rId2" Type="http://schemas.openxmlformats.org/officeDocument/2006/relationships/image" Target="../media/image92.jpeg"/><Relationship Id="rId1" Type="http://schemas.openxmlformats.org/officeDocument/2006/relationships/slideLayout" Target="../slideLayouts/slideLayout2.xml"/><Relationship Id="rId6" Type="http://schemas.openxmlformats.org/officeDocument/2006/relationships/image" Target="../media/image96.tiff"/><Relationship Id="rId5" Type="http://schemas.openxmlformats.org/officeDocument/2006/relationships/image" Target="../media/image95.jpeg"/><Relationship Id="rId4" Type="http://schemas.openxmlformats.org/officeDocument/2006/relationships/image" Target="../media/image94.jpeg"/></Relationships>
</file>

<file path=ppt/slides/_rels/slide31.xml.rels><?xml version="1.0" encoding="UTF-8" standalone="yes"?>
<Relationships xmlns="http://schemas.openxmlformats.org/package/2006/relationships"><Relationship Id="rId3" Type="http://schemas.openxmlformats.org/officeDocument/2006/relationships/hyperlink" Target="http://www.google.co.jp/url?url=http://bsoza.com/topic_05.htm&amp;rct=j&amp;frm=1&amp;q=&amp;esrc=s&amp;sa=U&amp;ved=0CBYQ9QEwAGoVChMIgO3-3O_rxgIVCCqUCh3u2gGV&amp;usg=AFQjCNEejjhKkh1haqtsyiv-dfAbkowlNg" TargetMode="External"/><Relationship Id="rId7" Type="http://schemas.openxmlformats.org/officeDocument/2006/relationships/image" Target="../media/image100.jpg"/><Relationship Id="rId2" Type="http://schemas.openxmlformats.org/officeDocument/2006/relationships/image" Target="../media/image97.png"/><Relationship Id="rId1" Type="http://schemas.openxmlformats.org/officeDocument/2006/relationships/slideLayout" Target="../slideLayouts/slideLayout2.xml"/><Relationship Id="rId6" Type="http://schemas.openxmlformats.org/officeDocument/2006/relationships/image" Target="../media/image99.png"/><Relationship Id="rId5" Type="http://schemas.microsoft.com/office/2007/relationships/hdphoto" Target="../media/hdphoto2.wdp"/><Relationship Id="rId4" Type="http://schemas.openxmlformats.org/officeDocument/2006/relationships/image" Target="../media/image98.png"/></Relationships>
</file>

<file path=ppt/slides/_rels/slide32.xml.rels><?xml version="1.0" encoding="UTF-8" standalone="yes"?>
<Relationships xmlns="http://schemas.openxmlformats.org/package/2006/relationships"><Relationship Id="rId3" Type="http://schemas.openxmlformats.org/officeDocument/2006/relationships/image" Target="../media/image102.png"/><Relationship Id="rId2" Type="http://schemas.openxmlformats.org/officeDocument/2006/relationships/image" Target="../media/image101.JP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104.png"/><Relationship Id="rId2" Type="http://schemas.openxmlformats.org/officeDocument/2006/relationships/image" Target="../media/image103.jpg"/><Relationship Id="rId1" Type="http://schemas.openxmlformats.org/officeDocument/2006/relationships/slideLayout" Target="../slideLayouts/slideLayout2.xml"/><Relationship Id="rId4" Type="http://schemas.openxmlformats.org/officeDocument/2006/relationships/image" Target="../media/image105.jpg"/></Relationships>
</file>

<file path=ppt/slides/_rels/slide34.xml.rels><?xml version="1.0" encoding="UTF-8" standalone="yes"?>
<Relationships xmlns="http://schemas.openxmlformats.org/package/2006/relationships"><Relationship Id="rId3" Type="http://schemas.openxmlformats.org/officeDocument/2006/relationships/image" Target="../media/image107.jpg"/><Relationship Id="rId2" Type="http://schemas.openxmlformats.org/officeDocument/2006/relationships/image" Target="../media/image106.emf"/><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108.emf"/><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8" Type="http://schemas.openxmlformats.org/officeDocument/2006/relationships/image" Target="../media/image115.png"/><Relationship Id="rId3" Type="http://schemas.openxmlformats.org/officeDocument/2006/relationships/image" Target="../media/image110.png"/><Relationship Id="rId7" Type="http://schemas.openxmlformats.org/officeDocument/2006/relationships/image" Target="../media/image114.png"/><Relationship Id="rId2" Type="http://schemas.openxmlformats.org/officeDocument/2006/relationships/image" Target="../media/image109.png"/><Relationship Id="rId1" Type="http://schemas.openxmlformats.org/officeDocument/2006/relationships/slideLayout" Target="../slideLayouts/slideLayout2.xml"/><Relationship Id="rId6" Type="http://schemas.openxmlformats.org/officeDocument/2006/relationships/image" Target="../media/image113.png"/><Relationship Id="rId5" Type="http://schemas.openxmlformats.org/officeDocument/2006/relationships/image" Target="../media/image112.png"/><Relationship Id="rId4" Type="http://schemas.openxmlformats.org/officeDocument/2006/relationships/image" Target="../media/image111.png"/><Relationship Id="rId9" Type="http://schemas.openxmlformats.org/officeDocument/2006/relationships/image" Target="../media/image116.png"/></Relationships>
</file>

<file path=ppt/slides/_rels/slide38.xml.rels><?xml version="1.0" encoding="UTF-8" standalone="yes"?>
<Relationships xmlns="http://schemas.openxmlformats.org/package/2006/relationships"><Relationship Id="rId8" Type="http://schemas.openxmlformats.org/officeDocument/2006/relationships/image" Target="../media/image123.jpg"/><Relationship Id="rId3" Type="http://schemas.openxmlformats.org/officeDocument/2006/relationships/image" Target="../media/image118.jpg"/><Relationship Id="rId7" Type="http://schemas.openxmlformats.org/officeDocument/2006/relationships/image" Target="../media/image122.jpg"/><Relationship Id="rId2" Type="http://schemas.openxmlformats.org/officeDocument/2006/relationships/image" Target="../media/image117.jpeg"/><Relationship Id="rId1" Type="http://schemas.openxmlformats.org/officeDocument/2006/relationships/slideLayout" Target="../slideLayouts/slideLayout2.xml"/><Relationship Id="rId6" Type="http://schemas.openxmlformats.org/officeDocument/2006/relationships/image" Target="../media/image121.jpeg"/><Relationship Id="rId5" Type="http://schemas.openxmlformats.org/officeDocument/2006/relationships/image" Target="../media/image120.emf"/><Relationship Id="rId4" Type="http://schemas.openxmlformats.org/officeDocument/2006/relationships/image" Target="../media/image119.png"/></Relationships>
</file>

<file path=ppt/slides/_rels/slide39.xml.rels><?xml version="1.0" encoding="UTF-8" standalone="yes"?>
<Relationships xmlns="http://schemas.openxmlformats.org/package/2006/relationships"><Relationship Id="rId3" Type="http://schemas.openxmlformats.org/officeDocument/2006/relationships/image" Target="../media/image124.emf"/><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125.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8" Type="http://schemas.openxmlformats.org/officeDocument/2006/relationships/image" Target="../media/image131.png"/><Relationship Id="rId13" Type="http://schemas.openxmlformats.org/officeDocument/2006/relationships/image" Target="../media/image136.png"/><Relationship Id="rId3" Type="http://schemas.openxmlformats.org/officeDocument/2006/relationships/image" Target="../media/image126.png"/><Relationship Id="rId7" Type="http://schemas.openxmlformats.org/officeDocument/2006/relationships/image" Target="../media/image130.png"/><Relationship Id="rId12" Type="http://schemas.openxmlformats.org/officeDocument/2006/relationships/image" Target="../media/image135.jpe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129.png"/><Relationship Id="rId11" Type="http://schemas.openxmlformats.org/officeDocument/2006/relationships/image" Target="../media/image134.png"/><Relationship Id="rId5" Type="http://schemas.openxmlformats.org/officeDocument/2006/relationships/image" Target="../media/image128.jpeg"/><Relationship Id="rId10" Type="http://schemas.openxmlformats.org/officeDocument/2006/relationships/image" Target="../media/image133.png"/><Relationship Id="rId4" Type="http://schemas.openxmlformats.org/officeDocument/2006/relationships/image" Target="../media/image127.png"/><Relationship Id="rId9" Type="http://schemas.openxmlformats.org/officeDocument/2006/relationships/image" Target="../media/image132.png"/><Relationship Id="rId14" Type="http://schemas.openxmlformats.org/officeDocument/2006/relationships/image" Target="../media/image137.jpeg"/></Relationships>
</file>

<file path=ppt/slides/_rels/slide42.xml.rels><?xml version="1.0" encoding="UTF-8" standalone="yes"?>
<Relationships xmlns="http://schemas.openxmlformats.org/package/2006/relationships"><Relationship Id="rId3" Type="http://schemas.openxmlformats.org/officeDocument/2006/relationships/image" Target="../media/image139.png"/><Relationship Id="rId2" Type="http://schemas.openxmlformats.org/officeDocument/2006/relationships/image" Target="../media/image138.png"/><Relationship Id="rId1" Type="http://schemas.openxmlformats.org/officeDocument/2006/relationships/slideLayout" Target="../slideLayouts/slideLayout7.xml"/><Relationship Id="rId4" Type="http://schemas.openxmlformats.org/officeDocument/2006/relationships/image" Target="../media/image140.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タイトル 1"/>
          <p:cNvSpPr>
            <a:spLocks noGrp="1"/>
          </p:cNvSpPr>
          <p:nvPr>
            <p:ph type="ctrTitle"/>
          </p:nvPr>
        </p:nvSpPr>
        <p:spPr>
          <a:xfrm>
            <a:off x="0" y="1628800"/>
            <a:ext cx="9906000" cy="1728192"/>
          </a:xfrm>
          <a:solidFill>
            <a:srgbClr val="00B0F0"/>
          </a:solidFill>
        </p:spPr>
        <p:style>
          <a:lnRef idx="0">
            <a:schemeClr val="accent5"/>
          </a:lnRef>
          <a:fillRef idx="3">
            <a:schemeClr val="accent5"/>
          </a:fillRef>
          <a:effectRef idx="3">
            <a:schemeClr val="accent5"/>
          </a:effectRef>
          <a:fontRef idx="minor">
            <a:schemeClr val="lt1"/>
          </a:fontRef>
        </p:style>
        <p:txBody>
          <a:bodyPr>
            <a:normAutofit/>
          </a:bodyPr>
          <a:lstStyle/>
          <a:p>
            <a:r>
              <a:rPr lang="ja-JP" altLang="en-US" sz="2600" dirty="0" smtClean="0"/>
              <a:t>大阪府･大阪市で取組む</a:t>
            </a:r>
            <a:r>
              <a:rPr lang="en-US" altLang="ja-JP" sz="2800" dirty="0" smtClean="0"/>
              <a:t/>
            </a:r>
            <a:br>
              <a:rPr lang="en-US" altLang="ja-JP" sz="2800" dirty="0" smtClean="0"/>
            </a:br>
            <a:r>
              <a:rPr lang="ja-JP" altLang="en-US" sz="3600" dirty="0" smtClean="0"/>
              <a:t>エネルギー関連の施策事業集</a:t>
            </a:r>
            <a:r>
              <a:rPr lang="en-US" altLang="ja-JP" sz="3600" dirty="0" smtClean="0"/>
              <a:t/>
            </a:r>
            <a:br>
              <a:rPr lang="en-US" altLang="ja-JP" sz="3600" dirty="0" smtClean="0"/>
            </a:br>
            <a:r>
              <a:rPr lang="ja-JP" altLang="en-US" sz="2800" dirty="0" smtClean="0"/>
              <a:t>～</a:t>
            </a:r>
            <a:r>
              <a:rPr lang="en-US" altLang="ja-JP" sz="2800" dirty="0" smtClean="0"/>
              <a:t>2018</a:t>
            </a:r>
            <a:r>
              <a:rPr lang="ja-JP" altLang="en-US" sz="2800" dirty="0" smtClean="0">
                <a:solidFill>
                  <a:schemeClr val="bg1"/>
                </a:solidFill>
              </a:rPr>
              <a:t>年度　</a:t>
            </a:r>
            <a:r>
              <a:rPr lang="ja-JP" altLang="en-US" sz="2800" dirty="0" smtClean="0"/>
              <a:t>アクションプログラム～</a:t>
            </a:r>
            <a:endParaRPr kumimoji="1" lang="ja-JP" altLang="en-US" sz="2800" dirty="0"/>
          </a:p>
        </p:txBody>
      </p:sp>
      <p:sp>
        <p:nvSpPr>
          <p:cNvPr id="7" name="サブタイトル 2"/>
          <p:cNvSpPr>
            <a:spLocks noGrp="1"/>
          </p:cNvSpPr>
          <p:nvPr>
            <p:ph type="subTitle" idx="1"/>
          </p:nvPr>
        </p:nvSpPr>
        <p:spPr>
          <a:xfrm>
            <a:off x="1978428" y="5013176"/>
            <a:ext cx="6048672" cy="936104"/>
          </a:xfrm>
        </p:spPr>
        <p:txBody>
          <a:bodyPr>
            <a:noAutofit/>
          </a:bodyPr>
          <a:lstStyle/>
          <a:p>
            <a:r>
              <a:rPr kumimoji="1" lang="ja-JP" altLang="en-US" sz="2400" b="1" dirty="0" smtClean="0"/>
              <a:t>２０１８年</a:t>
            </a:r>
            <a:r>
              <a:rPr lang="ja-JP" altLang="en-US" sz="2400" b="1" dirty="0"/>
              <a:t>４</a:t>
            </a:r>
            <a:r>
              <a:rPr kumimoji="1" lang="ja-JP" altLang="en-US" sz="2400" b="1" dirty="0" smtClean="0"/>
              <a:t>月</a:t>
            </a:r>
            <a:endParaRPr kumimoji="1" lang="en-US" altLang="ja-JP" sz="2400" b="1" dirty="0" smtClean="0"/>
          </a:p>
          <a:p>
            <a:r>
              <a:rPr kumimoji="1" lang="ja-JP" altLang="en-US" sz="2800" b="1" dirty="0" smtClean="0"/>
              <a:t>大阪府・</a:t>
            </a:r>
            <a:r>
              <a:rPr kumimoji="1" lang="ja-JP" altLang="en-US" sz="2800" b="1" spc="300" dirty="0" smtClean="0"/>
              <a:t>大阪市</a:t>
            </a:r>
            <a:endParaRPr kumimoji="1" lang="ja-JP" altLang="en-US" sz="2800" b="1" spc="300" dirty="0"/>
          </a:p>
        </p:txBody>
      </p:sp>
    </p:spTree>
    <p:extLst>
      <p:ext uri="{BB962C8B-B14F-4D97-AF65-F5344CB8AC3E}">
        <p14:creationId xmlns:p14="http://schemas.microsoft.com/office/powerpoint/2010/main" val="21098771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 name="Text Box 2"/>
          <p:cNvSpPr txBox="1">
            <a:spLocks noChangeArrowheads="1"/>
          </p:cNvSpPr>
          <p:nvPr/>
        </p:nvSpPr>
        <p:spPr bwMode="auto">
          <a:xfrm>
            <a:off x="0" y="-13736"/>
            <a:ext cx="9906000" cy="510396"/>
          </a:xfrm>
          <a:prstGeom prst="rect">
            <a:avLst/>
          </a:prstGeom>
          <a:solidFill>
            <a:srgbClr val="00B0F0"/>
          </a:solidFill>
          <a:ln w="9525">
            <a:noFill/>
            <a:miter lim="800000"/>
            <a:headEnd/>
            <a:tailEnd/>
          </a:ln>
        </p:spPr>
        <p:txBody>
          <a:bodyPr wrap="square" lIns="74295" tIns="8890" rIns="74295" bIns="8890">
            <a:spAutoFit/>
          </a:bodyPr>
          <a:lstStyle>
            <a:defPPr>
              <a:defRPr lang="ja-JP"/>
            </a:defPPr>
            <a:lvl1pPr algn="l" rtl="0" fontAlgn="base">
              <a:spcBef>
                <a:spcPct val="0"/>
              </a:spcBef>
              <a:spcAft>
                <a:spcPct val="0"/>
              </a:spcAft>
              <a:defRPr kumimoji="1"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charset="-128"/>
                <a:cs typeface="+mn-cs"/>
              </a:defRPr>
            </a:lvl5pPr>
            <a:lvl6pPr marL="2286000" algn="l" defTabSz="914400" rtl="0" eaLnBrk="1" latinLnBrk="0" hangingPunct="1">
              <a:defRPr kumimoji="1" kern="1200">
                <a:solidFill>
                  <a:schemeClr val="tx1"/>
                </a:solidFill>
                <a:latin typeface="Arial" charset="0"/>
                <a:ea typeface="ＭＳ Ｐゴシック" charset="-128"/>
                <a:cs typeface="+mn-cs"/>
              </a:defRPr>
            </a:lvl6pPr>
            <a:lvl7pPr marL="2743200" algn="l" defTabSz="914400" rtl="0" eaLnBrk="1" latinLnBrk="0" hangingPunct="1">
              <a:defRPr kumimoji="1" kern="1200">
                <a:solidFill>
                  <a:schemeClr val="tx1"/>
                </a:solidFill>
                <a:latin typeface="Arial" charset="0"/>
                <a:ea typeface="ＭＳ Ｐゴシック" charset="-128"/>
                <a:cs typeface="+mn-cs"/>
              </a:defRPr>
            </a:lvl7pPr>
            <a:lvl8pPr marL="3200400" algn="l" defTabSz="914400" rtl="0" eaLnBrk="1" latinLnBrk="0" hangingPunct="1">
              <a:defRPr kumimoji="1" kern="1200">
                <a:solidFill>
                  <a:schemeClr val="tx1"/>
                </a:solidFill>
                <a:latin typeface="Arial" charset="0"/>
                <a:ea typeface="ＭＳ Ｐゴシック" charset="-128"/>
                <a:cs typeface="+mn-cs"/>
              </a:defRPr>
            </a:lvl8pPr>
            <a:lvl9pPr marL="3657600" algn="l" defTabSz="914400" rtl="0" eaLnBrk="1" latinLnBrk="0" hangingPunct="1">
              <a:defRPr kumimoji="1" kern="1200">
                <a:solidFill>
                  <a:schemeClr val="tx1"/>
                </a:solidFill>
                <a:latin typeface="Arial" charset="0"/>
                <a:ea typeface="ＭＳ Ｐゴシック" charset="-128"/>
                <a:cs typeface="+mn-cs"/>
              </a:defRPr>
            </a:lvl9pPr>
          </a:lstStyle>
          <a:p>
            <a:pPr algn="just" fontAlgn="auto">
              <a:spcBef>
                <a:spcPts val="0"/>
              </a:spcBef>
              <a:spcAft>
                <a:spcPts val="0"/>
              </a:spcAft>
            </a:pPr>
            <a:r>
              <a:rPr lang="ja-JP" altLang="en-US" sz="3200" dirty="0" smtClean="0">
                <a:solidFill>
                  <a:prstClr val="white"/>
                </a:solidFill>
                <a:ea typeface="HGP創英角ｺﾞｼｯｸUB" pitchFamily="50" charset="-128"/>
                <a:cs typeface="ＭＳ Ｐゴシック" charset="-128"/>
              </a:rPr>
              <a:t>　</a:t>
            </a:r>
            <a:r>
              <a:rPr lang="ja-JP" altLang="en-US" sz="3200" dirty="0">
                <a:solidFill>
                  <a:prstClr val="white"/>
                </a:solidFill>
                <a:latin typeface="Calibri"/>
                <a:ea typeface="HGP創英角ｺﾞｼｯｸUB" pitchFamily="50" charset="-128"/>
                <a:cs typeface="ＭＳ Ｐゴシック" charset="-128"/>
              </a:rPr>
              <a:t>再生可能エネルギーの普及拡大　</a:t>
            </a:r>
            <a:r>
              <a:rPr lang="ja-JP" altLang="en-US" sz="1400" dirty="0">
                <a:solidFill>
                  <a:prstClr val="white"/>
                </a:solidFill>
                <a:latin typeface="Calibri"/>
                <a:ea typeface="HGP創英角ｺﾞｼｯｸUB" pitchFamily="50" charset="-128"/>
                <a:cs typeface="ＭＳ Ｐゴシック" charset="-128"/>
              </a:rPr>
              <a:t>～太陽光発電の普及促進～　</a:t>
            </a:r>
            <a:r>
              <a:rPr lang="ja-JP" altLang="en-US" sz="3200" dirty="0" smtClean="0">
                <a:solidFill>
                  <a:prstClr val="white"/>
                </a:solidFill>
                <a:ea typeface="HGP創英角ｺﾞｼｯｸUB" pitchFamily="50" charset="-128"/>
                <a:cs typeface="ＭＳ Ｐゴシック" charset="-128"/>
              </a:rPr>
              <a:t>　</a:t>
            </a:r>
            <a:endParaRPr lang="ja-JP" altLang="en-US" sz="3600" dirty="0">
              <a:solidFill>
                <a:prstClr val="white"/>
              </a:solidFill>
              <a:ea typeface="HGP創英角ｺﾞｼｯｸUB" pitchFamily="50" charset="-128"/>
              <a:cs typeface="ＭＳ Ｐゴシック" charset="-128"/>
            </a:endParaRPr>
          </a:p>
        </p:txBody>
      </p:sp>
      <p:sp>
        <p:nvSpPr>
          <p:cNvPr id="5" name="角丸四角形 4"/>
          <p:cNvSpPr/>
          <p:nvPr/>
        </p:nvSpPr>
        <p:spPr>
          <a:xfrm>
            <a:off x="113538" y="567998"/>
            <a:ext cx="9694076" cy="4265657"/>
          </a:xfrm>
          <a:prstGeom prst="roundRect">
            <a:avLst>
              <a:gd name="adj" fmla="val 1002"/>
            </a:avLst>
          </a:prstGeom>
          <a:ln w="31750"/>
        </p:spPr>
        <p:style>
          <a:lnRef idx="2">
            <a:schemeClr val="accent1"/>
          </a:lnRef>
          <a:fillRef idx="1">
            <a:schemeClr val="lt1"/>
          </a:fillRef>
          <a:effectRef idx="0">
            <a:schemeClr val="accent1"/>
          </a:effectRef>
          <a:fontRef idx="minor">
            <a:schemeClr val="dk1"/>
          </a:fontRef>
        </p:style>
        <p:txBody>
          <a:bodyPr rtlCol="0" anchor="ctr"/>
          <a:lstStyle/>
          <a:p>
            <a:endParaRPr lang="ja-JP" altLang="en-US" sz="1200" dirty="0">
              <a:solidFill>
                <a:prstClr val="black"/>
              </a:solidFill>
              <a:latin typeface="Meiryo UI" pitchFamily="50" charset="-128"/>
              <a:ea typeface="Meiryo UI" pitchFamily="50" charset="-128"/>
              <a:cs typeface="Meiryo UI" pitchFamily="50" charset="-128"/>
            </a:endParaRPr>
          </a:p>
        </p:txBody>
      </p:sp>
      <p:sp>
        <p:nvSpPr>
          <p:cNvPr id="6" name="角丸四角形 5"/>
          <p:cNvSpPr/>
          <p:nvPr/>
        </p:nvSpPr>
        <p:spPr>
          <a:xfrm>
            <a:off x="228183" y="642829"/>
            <a:ext cx="3223736" cy="313194"/>
          </a:xfrm>
          <a:prstGeom prst="roundRect">
            <a:avLst>
              <a:gd name="adj" fmla="val 50000"/>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ja-JP" altLang="en-US" sz="1600" b="1" dirty="0">
                <a:solidFill>
                  <a:prstClr val="black"/>
                </a:solidFill>
                <a:latin typeface="Meiryo UI" pitchFamily="50" charset="-128"/>
                <a:ea typeface="Meiryo UI" pitchFamily="50" charset="-128"/>
                <a:cs typeface="Meiryo UI" pitchFamily="50" charset="-128"/>
              </a:rPr>
              <a:t>太陽光パネル設置普及啓発</a:t>
            </a:r>
            <a:r>
              <a:rPr lang="ja-JP" altLang="en-US" sz="1600" b="1" dirty="0" smtClean="0">
                <a:solidFill>
                  <a:prstClr val="black"/>
                </a:solidFill>
                <a:latin typeface="Meiryo UI" pitchFamily="50" charset="-128"/>
                <a:ea typeface="Meiryo UI" pitchFamily="50" charset="-128"/>
                <a:cs typeface="Meiryo UI" pitchFamily="50" charset="-128"/>
              </a:rPr>
              <a:t>事業</a:t>
            </a:r>
            <a:endParaRPr lang="ja-JP" altLang="en-US" sz="1600" dirty="0">
              <a:solidFill>
                <a:prstClr val="black"/>
              </a:solidFill>
              <a:latin typeface="Meiryo UI" pitchFamily="50" charset="-128"/>
              <a:ea typeface="Meiryo UI" pitchFamily="50" charset="-128"/>
              <a:cs typeface="Meiryo UI" pitchFamily="50" charset="-128"/>
            </a:endParaRPr>
          </a:p>
        </p:txBody>
      </p:sp>
      <p:sp>
        <p:nvSpPr>
          <p:cNvPr id="49" name="テキスト ボックス 27"/>
          <p:cNvSpPr txBox="1">
            <a:spLocks noChangeArrowheads="1"/>
          </p:cNvSpPr>
          <p:nvPr/>
        </p:nvSpPr>
        <p:spPr bwMode="auto">
          <a:xfrm>
            <a:off x="190592" y="1049917"/>
            <a:ext cx="6089997" cy="6001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eaLnBrk="0" hangingPunct="0">
              <a:defRPr kumimoji="1" sz="1300" b="1" i="1">
                <a:solidFill>
                  <a:schemeClr val="tx1"/>
                </a:solidFill>
                <a:latin typeface="Arial" pitchFamily="34" charset="0"/>
                <a:ea typeface="ＭＳ Ｐゴシック" pitchFamily="50" charset="-128"/>
              </a:defRPr>
            </a:lvl1pPr>
            <a:lvl2pPr marL="742950" indent="-285750" eaLnBrk="0" hangingPunct="0">
              <a:defRPr kumimoji="1" sz="1300" b="1" i="1">
                <a:solidFill>
                  <a:schemeClr val="tx1"/>
                </a:solidFill>
                <a:latin typeface="Arial" pitchFamily="34" charset="0"/>
                <a:ea typeface="ＭＳ Ｐゴシック" pitchFamily="50" charset="-128"/>
              </a:defRPr>
            </a:lvl2pPr>
            <a:lvl3pPr marL="1143000" indent="-228600" eaLnBrk="0" hangingPunct="0">
              <a:defRPr kumimoji="1" sz="1300" b="1" i="1">
                <a:solidFill>
                  <a:schemeClr val="tx1"/>
                </a:solidFill>
                <a:latin typeface="Arial" pitchFamily="34" charset="0"/>
                <a:ea typeface="ＭＳ Ｐゴシック" pitchFamily="50" charset="-128"/>
              </a:defRPr>
            </a:lvl3pPr>
            <a:lvl4pPr marL="1600200" indent="-228600" eaLnBrk="0" hangingPunct="0">
              <a:defRPr kumimoji="1" sz="1300" b="1" i="1">
                <a:solidFill>
                  <a:schemeClr val="tx1"/>
                </a:solidFill>
                <a:latin typeface="Arial" pitchFamily="34" charset="0"/>
                <a:ea typeface="ＭＳ Ｐゴシック" pitchFamily="50" charset="-128"/>
              </a:defRPr>
            </a:lvl4pPr>
            <a:lvl5pPr marL="2057400" indent="-228600" eaLnBrk="0" hangingPunct="0">
              <a:defRPr kumimoji="1" sz="1300" b="1" i="1">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kumimoji="1" sz="1300" b="1" i="1">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kumimoji="1" sz="1300" b="1" i="1">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kumimoji="1" sz="1300" b="1" i="1">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kumimoji="1" sz="1300" b="1" i="1">
                <a:solidFill>
                  <a:schemeClr val="tx1"/>
                </a:solidFill>
                <a:latin typeface="Arial" pitchFamily="34" charset="0"/>
                <a:ea typeface="ＭＳ Ｐゴシック" pitchFamily="50" charset="-128"/>
              </a:defRPr>
            </a:lvl9pPr>
          </a:lstStyle>
          <a:p>
            <a:pPr marL="95250" indent="-95250" eaLnBrk="1" hangingPunct="1"/>
            <a:r>
              <a:rPr lang="ja-JP" altLang="en-US" b="0" i="0" dirty="0" smtClean="0">
                <a:solidFill>
                  <a:prstClr val="black"/>
                </a:solidFill>
                <a:latin typeface="Meiryo UI" pitchFamily="50" charset="-128"/>
                <a:ea typeface="Meiryo UI" pitchFamily="50" charset="-128"/>
                <a:cs typeface="Meiryo UI" pitchFamily="50" charset="-128"/>
              </a:rPr>
              <a:t>◆府民が安心して既存の住宅の屋根に太陽光発電設備を設置できるよう、パネルメーカー、施工店及び販売店を望ましい行動へ誘導するとともに、一定の基準を満たす事業者を登録及び公表し、府民にＰＲすることで</a:t>
            </a:r>
            <a:r>
              <a:rPr lang="ja-JP" altLang="en-US" b="0" i="0" dirty="0">
                <a:solidFill>
                  <a:prstClr val="black"/>
                </a:solidFill>
                <a:latin typeface="Meiryo UI" pitchFamily="50" charset="-128"/>
                <a:ea typeface="Meiryo UI" pitchFamily="50" charset="-128"/>
                <a:cs typeface="Meiryo UI" pitchFamily="50" charset="-128"/>
              </a:rPr>
              <a:t>、</a:t>
            </a:r>
            <a:r>
              <a:rPr lang="ja-JP" altLang="en-US" b="0" i="0" dirty="0" smtClean="0">
                <a:solidFill>
                  <a:prstClr val="black"/>
                </a:solidFill>
                <a:latin typeface="Meiryo UI" pitchFamily="50" charset="-128"/>
                <a:ea typeface="Meiryo UI" pitchFamily="50" charset="-128"/>
                <a:cs typeface="Meiryo UI" pitchFamily="50" charset="-128"/>
              </a:rPr>
              <a:t>太陽光パネルの普及・促進につなげています。</a:t>
            </a:r>
            <a:endParaRPr lang="en-US" altLang="ja-JP" b="0" i="0" dirty="0" smtClean="0">
              <a:solidFill>
                <a:prstClr val="black"/>
              </a:solidFill>
              <a:latin typeface="Meiryo UI" pitchFamily="50" charset="-128"/>
              <a:ea typeface="Meiryo UI" pitchFamily="50" charset="-128"/>
              <a:cs typeface="Meiryo UI" pitchFamily="50" charset="-128"/>
            </a:endParaRPr>
          </a:p>
        </p:txBody>
      </p:sp>
      <p:sp>
        <p:nvSpPr>
          <p:cNvPr id="65" name="テキスト ボックス 64"/>
          <p:cNvSpPr txBox="1"/>
          <p:nvPr/>
        </p:nvSpPr>
        <p:spPr>
          <a:xfrm>
            <a:off x="214121" y="3124906"/>
            <a:ext cx="1000530" cy="646331"/>
          </a:xfrm>
          <a:prstGeom prst="rect">
            <a:avLst/>
          </a:prstGeom>
          <a:noFill/>
        </p:spPr>
        <p:txBody>
          <a:bodyPr wrap="square" lIns="0" tIns="0" rIns="0" bIns="0" rtlCol="0" anchor="ctr" anchorCtr="0">
            <a:spAutoFit/>
          </a:bodyPr>
          <a:lstStyle/>
          <a:p>
            <a:pPr marL="87313" indent="-87313"/>
            <a:r>
              <a:rPr lang="ja-JP" altLang="en-US" sz="1400" dirty="0" smtClean="0">
                <a:solidFill>
                  <a:prstClr val="black"/>
                </a:solidFill>
                <a:latin typeface="Meiryo UI" pitchFamily="50" charset="-128"/>
                <a:ea typeface="Meiryo UI" pitchFamily="50" charset="-128"/>
                <a:cs typeface="Meiryo UI" pitchFamily="50" charset="-128"/>
              </a:rPr>
              <a:t>事業者の</a:t>
            </a:r>
            <a:endParaRPr lang="en-US" altLang="ja-JP" sz="1400" dirty="0" smtClean="0">
              <a:solidFill>
                <a:prstClr val="black"/>
              </a:solidFill>
              <a:latin typeface="Meiryo UI" pitchFamily="50" charset="-128"/>
              <a:ea typeface="Meiryo UI" pitchFamily="50" charset="-128"/>
              <a:cs typeface="Meiryo UI" pitchFamily="50" charset="-128"/>
            </a:endParaRPr>
          </a:p>
          <a:p>
            <a:pPr marL="87313" indent="-87313"/>
            <a:r>
              <a:rPr lang="ja-JP" altLang="en-US" sz="1400" dirty="0" smtClean="0">
                <a:solidFill>
                  <a:prstClr val="black"/>
                </a:solidFill>
                <a:latin typeface="Meiryo UI" pitchFamily="50" charset="-128"/>
                <a:ea typeface="Meiryo UI" pitchFamily="50" charset="-128"/>
                <a:cs typeface="Meiryo UI" pitchFamily="50" charset="-128"/>
              </a:rPr>
              <a:t>登録要件</a:t>
            </a:r>
            <a:endParaRPr lang="en-US" altLang="ja-JP" sz="1400" dirty="0" smtClean="0">
              <a:solidFill>
                <a:prstClr val="black"/>
              </a:solidFill>
              <a:latin typeface="Meiryo UI" pitchFamily="50" charset="-128"/>
              <a:ea typeface="Meiryo UI" pitchFamily="50" charset="-128"/>
              <a:cs typeface="Meiryo UI" pitchFamily="50" charset="-128"/>
            </a:endParaRPr>
          </a:p>
          <a:p>
            <a:pPr marL="87313" indent="-87313"/>
            <a:r>
              <a:rPr lang="ja-JP" altLang="en-US" sz="1400" dirty="0" smtClean="0">
                <a:solidFill>
                  <a:prstClr val="black"/>
                </a:solidFill>
                <a:latin typeface="Meiryo UI" pitchFamily="50" charset="-128"/>
                <a:ea typeface="Meiryo UI" pitchFamily="50" charset="-128"/>
                <a:cs typeface="Meiryo UI" pitchFamily="50" charset="-128"/>
              </a:rPr>
              <a:t>（概要）</a:t>
            </a:r>
            <a:endParaRPr lang="ja-JP" altLang="en-US" sz="1400" dirty="0">
              <a:solidFill>
                <a:prstClr val="black"/>
              </a:solidFill>
              <a:latin typeface="Meiryo UI" pitchFamily="50" charset="-128"/>
              <a:ea typeface="Meiryo UI" pitchFamily="50" charset="-128"/>
              <a:cs typeface="Meiryo UI" pitchFamily="50" charset="-128"/>
            </a:endParaRPr>
          </a:p>
        </p:txBody>
      </p:sp>
      <p:graphicFrame>
        <p:nvGraphicFramePr>
          <p:cNvPr id="4" name="表 3"/>
          <p:cNvGraphicFramePr>
            <a:graphicFrameLocks noGrp="1"/>
          </p:cNvGraphicFramePr>
          <p:nvPr>
            <p:extLst>
              <p:ext uri="{D42A27DB-BD31-4B8C-83A1-F6EECF244321}">
                <p14:modId xmlns:p14="http://schemas.microsoft.com/office/powerpoint/2010/main" val="3678469688"/>
              </p:ext>
            </p:extLst>
          </p:nvPr>
        </p:nvGraphicFramePr>
        <p:xfrm>
          <a:off x="1187356" y="3120563"/>
          <a:ext cx="8516203" cy="1664798"/>
        </p:xfrm>
        <a:graphic>
          <a:graphicData uri="http://schemas.openxmlformats.org/drawingml/2006/table">
            <a:tbl>
              <a:tblPr firstRow="1" bandRow="1">
                <a:tableStyleId>{5940675A-B579-460E-94D1-54222C63F5DA}</a:tableStyleId>
              </a:tblPr>
              <a:tblGrid>
                <a:gridCol w="1553547"/>
                <a:gridCol w="6962656"/>
              </a:tblGrid>
              <a:tr h="535219">
                <a:tc>
                  <a:txBody>
                    <a:bodyPr/>
                    <a:lstStyle/>
                    <a:p>
                      <a:pPr algn="ctr"/>
                      <a:r>
                        <a:rPr kumimoji="1" lang="ja-JP" altLang="en-US" sz="1100" b="0" dirty="0" smtClean="0">
                          <a:solidFill>
                            <a:schemeClr val="tx1"/>
                          </a:solidFill>
                          <a:latin typeface="Meiryo UI" pitchFamily="50" charset="-128"/>
                          <a:ea typeface="Meiryo UI" pitchFamily="50" charset="-128"/>
                          <a:cs typeface="Meiryo UI" pitchFamily="50" charset="-128"/>
                        </a:rPr>
                        <a:t>パネル</a:t>
                      </a:r>
                      <a:endParaRPr kumimoji="1" lang="en-US" altLang="ja-JP" sz="1100" b="0" dirty="0" smtClean="0">
                        <a:solidFill>
                          <a:schemeClr val="tx1"/>
                        </a:solidFill>
                        <a:latin typeface="Meiryo UI" pitchFamily="50" charset="-128"/>
                        <a:ea typeface="Meiryo UI" pitchFamily="50" charset="-128"/>
                        <a:cs typeface="Meiryo UI" pitchFamily="50" charset="-128"/>
                      </a:endParaRPr>
                    </a:p>
                    <a:p>
                      <a:pPr algn="ctr"/>
                      <a:r>
                        <a:rPr kumimoji="1" lang="ja-JP" altLang="en-US" sz="1100" b="0" dirty="0" smtClean="0">
                          <a:solidFill>
                            <a:schemeClr val="tx1"/>
                          </a:solidFill>
                          <a:latin typeface="Meiryo UI" pitchFamily="50" charset="-128"/>
                          <a:ea typeface="Meiryo UI" pitchFamily="50" charset="-128"/>
                          <a:cs typeface="Meiryo UI" pitchFamily="50" charset="-128"/>
                        </a:rPr>
                        <a:t>メーカー</a:t>
                      </a:r>
                      <a:endParaRPr kumimoji="1" lang="ja-JP" altLang="en-US" sz="1100" b="0" dirty="0">
                        <a:solidFill>
                          <a:schemeClr val="tx1"/>
                        </a:solidFill>
                        <a:latin typeface="Meiryo UI" pitchFamily="50" charset="-128"/>
                        <a:ea typeface="Meiryo UI" pitchFamily="50" charset="-128"/>
                        <a:cs typeface="Meiryo UI" pitchFamily="50" charset="-128"/>
                      </a:endParaRPr>
                    </a:p>
                  </a:txBody>
                  <a:tcPr marL="99060" marR="99060" anchor="ctr"/>
                </a:tc>
                <a:tc>
                  <a:txBody>
                    <a:bodyPr/>
                    <a:lstStyle/>
                    <a:p>
                      <a:r>
                        <a:rPr lang="ja-JP" altLang="en-US" sz="1100" b="0" dirty="0" smtClean="0">
                          <a:solidFill>
                            <a:schemeClr val="tx1"/>
                          </a:solidFill>
                          <a:latin typeface="Meiryo UI" pitchFamily="50" charset="-128"/>
                          <a:ea typeface="Meiryo UI" pitchFamily="50" charset="-128"/>
                          <a:cs typeface="Meiryo UI" pitchFamily="50" charset="-128"/>
                        </a:rPr>
                        <a:t>建築基準法の諸規定に適合する登録太陽光発電システムを有し、かつ、漏水対策を施した標準的な設計・施工要領を有すること。施工者へ研修を行い、修了者に施工ＩＤを発行していること。</a:t>
                      </a:r>
                      <a:endParaRPr lang="en-US" altLang="ja-JP" sz="1100" b="0" dirty="0" smtClean="0">
                        <a:solidFill>
                          <a:schemeClr val="tx1"/>
                        </a:solidFill>
                        <a:latin typeface="Meiryo UI" pitchFamily="50" charset="-128"/>
                        <a:ea typeface="Meiryo UI" pitchFamily="50" charset="-128"/>
                        <a:cs typeface="Meiryo UI" pitchFamily="50" charset="-128"/>
                      </a:endParaRPr>
                    </a:p>
                  </a:txBody>
                  <a:tcPr marL="99060" marR="99060" anchor="ctr"/>
                </a:tc>
              </a:tr>
              <a:tr h="535219">
                <a:tc>
                  <a:txBody>
                    <a:bodyPr/>
                    <a:lstStyle/>
                    <a:p>
                      <a:pPr algn="ctr"/>
                      <a:r>
                        <a:rPr lang="ja-JP" altLang="en-US" sz="1100" b="0" dirty="0" smtClean="0">
                          <a:latin typeface="Meiryo UI" pitchFamily="50" charset="-128"/>
                          <a:ea typeface="Meiryo UI" pitchFamily="50" charset="-128"/>
                          <a:cs typeface="Meiryo UI" pitchFamily="50" charset="-128"/>
                        </a:rPr>
                        <a:t>施工店</a:t>
                      </a:r>
                      <a:endParaRPr kumimoji="1" lang="ja-JP" altLang="en-US" sz="1100" b="0" dirty="0">
                        <a:solidFill>
                          <a:schemeClr val="tx1"/>
                        </a:solidFill>
                        <a:latin typeface="Meiryo UI" pitchFamily="50" charset="-128"/>
                        <a:ea typeface="Meiryo UI" pitchFamily="50" charset="-128"/>
                        <a:cs typeface="Meiryo UI" pitchFamily="50" charset="-128"/>
                      </a:endParaRPr>
                    </a:p>
                  </a:txBody>
                  <a:tcPr marL="99060" marR="99060"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100" dirty="0" smtClean="0">
                          <a:latin typeface="Meiryo UI" panose="020B0604030504040204" pitchFamily="50" charset="-128"/>
                          <a:ea typeface="Meiryo UI" panose="020B0604030504040204" pitchFamily="50" charset="-128"/>
                          <a:cs typeface="Meiryo UI" panose="020B0604030504040204" pitchFamily="50" charset="-128"/>
                        </a:rPr>
                        <a:t>登録パネルメーカー製のパネルの施工実績が過去</a:t>
                      </a:r>
                      <a:r>
                        <a:rPr kumimoji="1" lang="en-US" altLang="ja-JP" sz="1100" dirty="0" smtClean="0">
                          <a:latin typeface="Meiryo UI" panose="020B0604030504040204" pitchFamily="50" charset="-128"/>
                          <a:ea typeface="Meiryo UI" panose="020B0604030504040204" pitchFamily="50" charset="-128"/>
                          <a:cs typeface="Meiryo UI" panose="020B0604030504040204" pitchFamily="50" charset="-128"/>
                        </a:rPr>
                        <a:t>1</a:t>
                      </a:r>
                      <a:r>
                        <a:rPr kumimoji="1" lang="ja-JP" altLang="en-US" sz="1100" dirty="0" smtClean="0">
                          <a:latin typeface="Meiryo UI" panose="020B0604030504040204" pitchFamily="50" charset="-128"/>
                          <a:ea typeface="Meiryo UI" panose="020B0604030504040204" pitchFamily="50" charset="-128"/>
                          <a:cs typeface="Meiryo UI" panose="020B0604030504040204" pitchFamily="50" charset="-128"/>
                        </a:rPr>
                        <a:t>年以内に</a:t>
                      </a:r>
                      <a:r>
                        <a:rPr kumimoji="1" lang="en-US" altLang="ja-JP" sz="1100" dirty="0" smtClean="0">
                          <a:latin typeface="Meiryo UI" panose="020B0604030504040204" pitchFamily="50" charset="-128"/>
                          <a:ea typeface="Meiryo UI" panose="020B0604030504040204" pitchFamily="50" charset="-128"/>
                          <a:cs typeface="Meiryo UI" panose="020B0604030504040204" pitchFamily="50" charset="-128"/>
                        </a:rPr>
                        <a:t>1</a:t>
                      </a:r>
                      <a:r>
                        <a:rPr kumimoji="1" lang="ja-JP" altLang="en-US" sz="1100" dirty="0" smtClean="0">
                          <a:latin typeface="Meiryo UI" panose="020B0604030504040204" pitchFamily="50" charset="-128"/>
                          <a:ea typeface="Meiryo UI" panose="020B0604030504040204" pitchFamily="50" charset="-128"/>
                          <a:cs typeface="Meiryo UI" panose="020B0604030504040204" pitchFamily="50" charset="-128"/>
                        </a:rPr>
                        <a:t>件以上有り、過去</a:t>
                      </a:r>
                      <a:r>
                        <a:rPr kumimoji="1" lang="en-US" altLang="ja-JP" sz="1100" dirty="0" smtClean="0">
                          <a:latin typeface="Meiryo UI" panose="020B0604030504040204" pitchFamily="50" charset="-128"/>
                          <a:ea typeface="Meiryo UI" panose="020B0604030504040204" pitchFamily="50" charset="-128"/>
                          <a:cs typeface="Meiryo UI" panose="020B0604030504040204" pitchFamily="50" charset="-128"/>
                        </a:rPr>
                        <a:t>3</a:t>
                      </a:r>
                      <a:r>
                        <a:rPr kumimoji="1" lang="ja-JP" altLang="en-US" sz="1100" dirty="0" smtClean="0">
                          <a:latin typeface="Meiryo UI" panose="020B0604030504040204" pitchFamily="50" charset="-128"/>
                          <a:ea typeface="Meiryo UI" panose="020B0604030504040204" pitchFamily="50" charset="-128"/>
                          <a:cs typeface="Meiryo UI" panose="020B0604030504040204" pitchFamily="50" charset="-128"/>
                        </a:rPr>
                        <a:t>年間に</a:t>
                      </a:r>
                      <a:r>
                        <a:rPr kumimoji="1" lang="en-US" altLang="ja-JP" sz="1100" dirty="0" smtClean="0">
                          <a:latin typeface="Meiryo UI" panose="020B0604030504040204" pitchFamily="50" charset="-128"/>
                          <a:ea typeface="Meiryo UI" panose="020B0604030504040204" pitchFamily="50" charset="-128"/>
                          <a:cs typeface="Meiryo UI" panose="020B0604030504040204" pitchFamily="50" charset="-128"/>
                        </a:rPr>
                        <a:t>10</a:t>
                      </a:r>
                      <a:r>
                        <a:rPr kumimoji="1" lang="ja-JP" altLang="en-US" sz="1100" dirty="0" smtClean="0">
                          <a:latin typeface="Meiryo UI" panose="020B0604030504040204" pitchFamily="50" charset="-128"/>
                          <a:ea typeface="Meiryo UI" panose="020B0604030504040204" pitchFamily="50" charset="-128"/>
                          <a:cs typeface="Meiryo UI" panose="020B0604030504040204" pitchFamily="50" charset="-128"/>
                        </a:rPr>
                        <a:t>件以上の実績を有すること。</a:t>
                      </a:r>
                      <a:r>
                        <a:rPr kumimoji="1" lang="ja-JP" altLang="en-US" sz="1100" b="0" dirty="0" smtClean="0">
                          <a:solidFill>
                            <a:schemeClr val="tx1"/>
                          </a:solidFill>
                          <a:latin typeface="Meiryo UI" pitchFamily="50" charset="-128"/>
                          <a:ea typeface="Meiryo UI" pitchFamily="50" charset="-128"/>
                          <a:cs typeface="Meiryo UI" pitchFamily="50" charset="-128"/>
                        </a:rPr>
                        <a:t>登録パネルメーカー</a:t>
                      </a:r>
                      <a:r>
                        <a:rPr lang="ja-JP" altLang="en-US" sz="1100" b="0" dirty="0" smtClean="0">
                          <a:solidFill>
                            <a:schemeClr val="tx1"/>
                          </a:solidFill>
                          <a:latin typeface="Meiryo UI" pitchFamily="50" charset="-128"/>
                          <a:ea typeface="Meiryo UI" pitchFamily="50" charset="-128"/>
                          <a:cs typeface="Meiryo UI" pitchFamily="50" charset="-128"/>
                        </a:rPr>
                        <a:t>発行の施工ＩＤを有する施工者を設置していること。</a:t>
                      </a:r>
                      <a:endParaRPr lang="en-US" altLang="ja-JP" sz="1100" b="0" dirty="0" smtClean="0">
                        <a:solidFill>
                          <a:schemeClr val="tx1"/>
                        </a:solidFill>
                        <a:latin typeface="Meiryo UI" pitchFamily="50" charset="-128"/>
                        <a:ea typeface="Meiryo UI" pitchFamily="50" charset="-128"/>
                        <a:cs typeface="Meiryo UI" pitchFamily="50" charset="-128"/>
                      </a:endParaRPr>
                    </a:p>
                  </a:txBody>
                  <a:tcPr marL="99060" marR="99060" anchor="ctr"/>
                </a:tc>
              </a:tr>
              <a:tr h="535219">
                <a:tc>
                  <a:txBody>
                    <a:bodyPr/>
                    <a:lstStyle/>
                    <a:p>
                      <a:pPr algn="ctr"/>
                      <a:r>
                        <a:rPr lang="ja-JP" altLang="en-US" sz="1100" b="0" dirty="0" smtClean="0">
                          <a:latin typeface="Meiryo UI" pitchFamily="50" charset="-128"/>
                          <a:ea typeface="Meiryo UI" pitchFamily="50" charset="-128"/>
                          <a:cs typeface="Meiryo UI" pitchFamily="50" charset="-128"/>
                        </a:rPr>
                        <a:t>販売</a:t>
                      </a:r>
                      <a:r>
                        <a:rPr kumimoji="1" lang="ja-JP" altLang="en-US" sz="1100" b="0" dirty="0" smtClean="0">
                          <a:solidFill>
                            <a:schemeClr val="tx1"/>
                          </a:solidFill>
                          <a:latin typeface="Meiryo UI" pitchFamily="50" charset="-128"/>
                          <a:ea typeface="Meiryo UI" pitchFamily="50" charset="-128"/>
                          <a:cs typeface="Meiryo UI" pitchFamily="50" charset="-128"/>
                        </a:rPr>
                        <a:t>店</a:t>
                      </a:r>
                      <a:endParaRPr kumimoji="1" lang="ja-JP" altLang="en-US" sz="1100" b="0" dirty="0">
                        <a:solidFill>
                          <a:schemeClr val="tx1"/>
                        </a:solidFill>
                        <a:latin typeface="Meiryo UI" pitchFamily="50" charset="-128"/>
                        <a:ea typeface="Meiryo UI" pitchFamily="50" charset="-128"/>
                        <a:cs typeface="Meiryo UI" pitchFamily="50" charset="-128"/>
                      </a:endParaRPr>
                    </a:p>
                  </a:txBody>
                  <a:tcPr marL="99060" marR="99060" anchor="ctr"/>
                </a:tc>
                <a:tc>
                  <a:txBody>
                    <a:bodyPr/>
                    <a:lstStyle/>
                    <a:p>
                      <a:pPr marL="72000" marR="0" lvl="0" indent="-457200" algn="l" defTabSz="914400" rtl="0" eaLnBrk="1" fontAlgn="auto" latinLnBrk="0" hangingPunct="1">
                        <a:lnSpc>
                          <a:spcPct val="100000"/>
                        </a:lnSpc>
                        <a:spcBef>
                          <a:spcPts val="0"/>
                        </a:spcBef>
                        <a:spcAft>
                          <a:spcPts val="0"/>
                        </a:spcAft>
                        <a:buClrTx/>
                        <a:buSzTx/>
                        <a:buFontTx/>
                        <a:buNone/>
                        <a:tabLst/>
                        <a:defRPr/>
                      </a:pPr>
                      <a:r>
                        <a:rPr kumimoji="1" lang="ja-JP" altLang="en-US" sz="1100" b="0" i="0" u="none" strike="noStrike" kern="1200" cap="none" spc="0" normalizeH="0" baseline="0" noProof="0" dirty="0" smtClean="0">
                          <a:ln>
                            <a:noFill/>
                          </a:ln>
                          <a:solidFill>
                            <a:srgbClr val="FF0000"/>
                          </a:solidFill>
                          <a:effectLst/>
                          <a:uLnTx/>
                          <a:uFillTx/>
                          <a:latin typeface="Meiryo UI" panose="020B0604030504040204" pitchFamily="50" charset="-128"/>
                          <a:ea typeface="Meiryo UI" panose="020B0604030504040204" pitchFamily="50" charset="-128"/>
                          <a:cs typeface="Meiryo UI" panose="020B0604030504040204" pitchFamily="50" charset="-128"/>
                        </a:rPr>
                        <a:t> </a:t>
                      </a:r>
                      <a:r>
                        <a:rPr kumimoji="1" lang="ja-JP" altLang="en-US" sz="110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rPr>
                        <a:t>大阪府内で、登録パネルメーカー製のパネルを登録施工店が施工する工事販売実績が過去</a:t>
                      </a:r>
                      <a:r>
                        <a:rPr kumimoji="1" lang="en-US" altLang="ja-JP" sz="110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rPr>
                        <a:t>1</a:t>
                      </a:r>
                      <a:r>
                        <a:rPr kumimoji="1" lang="ja-JP" altLang="en-US" sz="110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rPr>
                        <a:t>年以内に</a:t>
                      </a:r>
                      <a:r>
                        <a:rPr kumimoji="1" lang="en-US" altLang="ja-JP" sz="110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rPr>
                        <a:t>1</a:t>
                      </a:r>
                      <a:r>
                        <a:rPr kumimoji="1" lang="ja-JP" altLang="en-US" sz="110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rPr>
                        <a:t>件以上有り、</a:t>
                      </a:r>
                      <a:endParaRPr kumimoji="1" lang="en-US" altLang="ja-JP" sz="110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72000" marR="0" lvl="0" indent="-457200" algn="l" defTabSz="914400" rtl="0" eaLnBrk="1" fontAlgn="auto" latinLnBrk="0" hangingPunct="1">
                        <a:lnSpc>
                          <a:spcPct val="100000"/>
                        </a:lnSpc>
                        <a:spcBef>
                          <a:spcPts val="0"/>
                        </a:spcBef>
                        <a:spcAft>
                          <a:spcPts val="0"/>
                        </a:spcAft>
                        <a:buClrTx/>
                        <a:buSzTx/>
                        <a:buFontTx/>
                        <a:buNone/>
                        <a:tabLst/>
                        <a:defRPr/>
                      </a:pPr>
                      <a:r>
                        <a:rPr kumimoji="1" lang="ja-JP" altLang="en-US" sz="110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rPr>
                        <a:t>過去</a:t>
                      </a:r>
                      <a:r>
                        <a:rPr kumimoji="1" lang="en-US" altLang="ja-JP" sz="110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rPr>
                        <a:t>3</a:t>
                      </a:r>
                      <a:r>
                        <a:rPr kumimoji="1" lang="ja-JP" altLang="en-US" sz="110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rPr>
                        <a:t>年間に</a:t>
                      </a:r>
                      <a:r>
                        <a:rPr kumimoji="1" lang="en-US" altLang="ja-JP" sz="110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rPr>
                        <a:t>10</a:t>
                      </a:r>
                      <a:r>
                        <a:rPr kumimoji="1" lang="ja-JP" altLang="en-US" sz="110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rPr>
                        <a:t>件以上の実績を有すること。太陽光パネルに関する相談窓口を設置していること。</a:t>
                      </a:r>
                      <a:endParaRPr kumimoji="1" lang="en-US" altLang="ja-JP" sz="110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100" b="0" i="0" u="none" strike="noStrike" kern="1200" cap="none" spc="0" normalizeH="0" baseline="0" noProof="0" dirty="0" smtClean="0">
                          <a:ln>
                            <a:noFill/>
                          </a:ln>
                          <a:solidFill>
                            <a:schemeClr val="tx1"/>
                          </a:solidFill>
                          <a:effectLst/>
                          <a:uLnTx/>
                          <a:uFillTx/>
                          <a:latin typeface="Meiryo UI" pitchFamily="50" charset="-128"/>
                          <a:ea typeface="Meiryo UI" pitchFamily="50" charset="-128"/>
                          <a:cs typeface="Meiryo UI" pitchFamily="50" charset="-128"/>
                        </a:rPr>
                        <a:t> 登録メーカー製のパネルを使用し、過去</a:t>
                      </a:r>
                      <a:r>
                        <a:rPr kumimoji="1" lang="en-US" altLang="ja-JP" sz="1100" b="0" i="0" u="none" strike="noStrike" kern="1200" cap="none" spc="0" normalizeH="0" baseline="0" noProof="0" dirty="0" smtClean="0">
                          <a:ln>
                            <a:noFill/>
                          </a:ln>
                          <a:solidFill>
                            <a:schemeClr val="tx1"/>
                          </a:solidFill>
                          <a:effectLst/>
                          <a:uLnTx/>
                          <a:uFillTx/>
                          <a:latin typeface="Meiryo UI" pitchFamily="50" charset="-128"/>
                          <a:ea typeface="Meiryo UI" pitchFamily="50" charset="-128"/>
                          <a:cs typeface="Meiryo UI" pitchFamily="50" charset="-128"/>
                        </a:rPr>
                        <a:t>3</a:t>
                      </a:r>
                      <a:r>
                        <a:rPr kumimoji="1" lang="ja-JP" altLang="en-US" sz="1100" b="0" i="0" u="none" strike="noStrike" kern="1200" cap="none" spc="0" normalizeH="0" baseline="0" noProof="0" dirty="0" smtClean="0">
                          <a:ln>
                            <a:noFill/>
                          </a:ln>
                          <a:solidFill>
                            <a:schemeClr val="tx1"/>
                          </a:solidFill>
                          <a:effectLst/>
                          <a:uLnTx/>
                          <a:uFillTx/>
                          <a:latin typeface="Meiryo UI" pitchFamily="50" charset="-128"/>
                          <a:ea typeface="Meiryo UI" pitchFamily="50" charset="-128"/>
                          <a:cs typeface="Meiryo UI" pitchFamily="50" charset="-128"/>
                        </a:rPr>
                        <a:t>年間に</a:t>
                      </a:r>
                      <a:r>
                        <a:rPr kumimoji="1" lang="en-US" altLang="ja-JP" sz="1100" b="0" i="0" u="none" strike="noStrike" kern="1200" cap="none" spc="0" normalizeH="0" baseline="0" noProof="0" dirty="0" smtClean="0">
                          <a:ln>
                            <a:noFill/>
                          </a:ln>
                          <a:solidFill>
                            <a:schemeClr val="tx1"/>
                          </a:solidFill>
                          <a:effectLst/>
                          <a:uLnTx/>
                          <a:uFillTx/>
                          <a:latin typeface="Meiryo UI" pitchFamily="50" charset="-128"/>
                          <a:ea typeface="Meiryo UI" pitchFamily="50" charset="-128"/>
                          <a:cs typeface="Meiryo UI" pitchFamily="50" charset="-128"/>
                        </a:rPr>
                        <a:t>10</a:t>
                      </a:r>
                      <a:r>
                        <a:rPr kumimoji="1" lang="ja-JP" altLang="en-US" sz="1100" b="0" i="0" u="none" strike="noStrike" kern="1200" cap="none" spc="0" normalizeH="0" baseline="0" noProof="0" dirty="0" smtClean="0">
                          <a:ln>
                            <a:noFill/>
                          </a:ln>
                          <a:solidFill>
                            <a:schemeClr val="tx1"/>
                          </a:solidFill>
                          <a:effectLst/>
                          <a:uLnTx/>
                          <a:uFillTx/>
                          <a:latin typeface="Meiryo UI" pitchFamily="50" charset="-128"/>
                          <a:ea typeface="Meiryo UI" pitchFamily="50" charset="-128"/>
                          <a:cs typeface="Meiryo UI" pitchFamily="50" charset="-128"/>
                        </a:rPr>
                        <a:t>件以上の販売実績があり、メーカーの保証書の添付が可能であること。</a:t>
                      </a:r>
                      <a:endParaRPr kumimoji="1" lang="en-US" altLang="ja-JP" sz="110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txBody>
                  <a:tcPr marL="99060" marR="99060" anchor="ctr"/>
                </a:tc>
              </a:tr>
            </a:tbl>
          </a:graphicData>
        </a:graphic>
      </p:graphicFrame>
      <p:sp>
        <p:nvSpPr>
          <p:cNvPr id="20" name="正方形/長方形 19"/>
          <p:cNvSpPr/>
          <p:nvPr/>
        </p:nvSpPr>
        <p:spPr>
          <a:xfrm>
            <a:off x="3555453" y="779066"/>
            <a:ext cx="3678458" cy="184666"/>
          </a:xfrm>
          <a:prstGeom prst="rect">
            <a:avLst/>
          </a:prstGeom>
        </p:spPr>
        <p:txBody>
          <a:bodyPr wrap="square" lIns="0" tIns="0" rIns="0" bIns="0" anchor="ctr" anchorCtr="1">
            <a:spAutoFit/>
          </a:bodyPr>
          <a:lstStyle/>
          <a:p>
            <a:pPr marL="95250" indent="-95250"/>
            <a:r>
              <a:rPr lang="en-US" altLang="ja-JP" sz="12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おおさかスマートエネルギーセンター事業</a:t>
            </a:r>
            <a:r>
              <a:rPr lang="en-US" altLang="ja-JP" sz="12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（予算</a:t>
            </a:r>
            <a:r>
              <a:rPr lang="en-US" altLang="ja-JP" sz="1200" dirty="0">
                <a:latin typeface="Meiryo UI" panose="020B0604030504040204" pitchFamily="50" charset="-128"/>
                <a:ea typeface="Meiryo UI" panose="020B0604030504040204" pitchFamily="50" charset="-128"/>
                <a:cs typeface="Meiryo UI" panose="020B0604030504040204" pitchFamily="50" charset="-128"/>
              </a:rPr>
              <a:t>99</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千円）</a:t>
            </a:r>
            <a:endParaRPr lang="ja-JP" altLang="en-US" sz="12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33" name="角丸四角形 32"/>
          <p:cNvSpPr/>
          <p:nvPr/>
        </p:nvSpPr>
        <p:spPr>
          <a:xfrm>
            <a:off x="3708064" y="1728500"/>
            <a:ext cx="2624020" cy="454055"/>
          </a:xfrm>
          <a:prstGeom prst="roundRect">
            <a:avLst/>
          </a:prstGeom>
          <a:solidFill>
            <a:srgbClr val="FFC00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ctr"/>
            <a:r>
              <a:rPr lang="ja-JP" altLang="en-US" sz="1000" b="1" kern="100" dirty="0">
                <a:solidFill>
                  <a:srgbClr val="000000"/>
                </a:solidFill>
                <a:ea typeface="HG丸ｺﾞｼｯｸM-PRO"/>
                <a:cs typeface="Times New Roman"/>
              </a:rPr>
              <a:t>おおさか</a:t>
            </a:r>
            <a:r>
              <a:rPr lang="ja-JP" altLang="en-US" sz="1000" b="1" kern="100" dirty="0" smtClean="0">
                <a:solidFill>
                  <a:srgbClr val="000000"/>
                </a:solidFill>
                <a:ea typeface="HG丸ｺﾞｼｯｸM-PRO"/>
                <a:cs typeface="Times New Roman"/>
              </a:rPr>
              <a:t>スマートエネルギーセンター</a:t>
            </a:r>
            <a:endParaRPr lang="ja-JP" altLang="en-US" sz="1000" b="1" kern="100" dirty="0">
              <a:solidFill>
                <a:prstClr val="white"/>
              </a:solidFill>
              <a:ea typeface="ＭＳ 明朝"/>
              <a:cs typeface="Times New Roman"/>
            </a:endParaRPr>
          </a:p>
        </p:txBody>
      </p:sp>
      <p:sp>
        <p:nvSpPr>
          <p:cNvPr id="34" name="角丸四角形 33"/>
          <p:cNvSpPr/>
          <p:nvPr/>
        </p:nvSpPr>
        <p:spPr>
          <a:xfrm>
            <a:off x="1871249" y="2562767"/>
            <a:ext cx="2309138" cy="463424"/>
          </a:xfrm>
          <a:prstGeom prst="roundRect">
            <a:avLst/>
          </a:prstGeom>
          <a:solidFill>
            <a:schemeClr val="accent5">
              <a:lumMod val="20000"/>
              <a:lumOff val="8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indent="1066800" algn="just"/>
            <a:endParaRPr lang="ja-JP" altLang="en-US" sz="1200" kern="100" dirty="0">
              <a:solidFill>
                <a:prstClr val="white"/>
              </a:solidFill>
              <a:ea typeface="ＭＳ 明朝"/>
              <a:cs typeface="Times New Roman"/>
            </a:endParaRPr>
          </a:p>
        </p:txBody>
      </p:sp>
      <p:sp>
        <p:nvSpPr>
          <p:cNvPr id="35" name="角丸四角形 34"/>
          <p:cNvSpPr/>
          <p:nvPr/>
        </p:nvSpPr>
        <p:spPr>
          <a:xfrm>
            <a:off x="5786055" y="2566688"/>
            <a:ext cx="2277882" cy="455582"/>
          </a:xfrm>
          <a:prstGeom prst="roundRect">
            <a:avLst/>
          </a:prstGeom>
          <a:solidFill>
            <a:srgbClr val="FFFFCC"/>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108000" rIns="0" bIns="0" numCol="1" spcCol="0" rtlCol="0" fromWordArt="0" anchor="ctr" anchorCtr="0" forceAA="0" compatLnSpc="1">
            <a:prstTxWarp prst="textNoShape">
              <a:avLst/>
            </a:prstTxWarp>
            <a:noAutofit/>
          </a:bodyPr>
          <a:lstStyle/>
          <a:p>
            <a:pPr algn="ctr">
              <a:lnSpc>
                <a:spcPts val="1400"/>
              </a:lnSpc>
            </a:pPr>
            <a:r>
              <a:rPr lang="en-US" sz="2400" kern="100" dirty="0">
                <a:solidFill>
                  <a:prstClr val="black"/>
                </a:solidFill>
                <a:latin typeface="HG丸ｺﾞｼｯｸM-PRO" panose="020F0600000000000000" pitchFamily="50" charset="-128"/>
                <a:ea typeface="HG丸ｺﾞｼｯｸM-PRO" panose="020F0600000000000000" pitchFamily="50" charset="-128"/>
                <a:cs typeface="Times New Roman"/>
              </a:rPr>
              <a:t> </a:t>
            </a:r>
            <a:endParaRPr lang="ja-JP" altLang="en-US" sz="2400" kern="100" dirty="0">
              <a:solidFill>
                <a:prstClr val="black"/>
              </a:solidFill>
              <a:latin typeface="HG丸ｺﾞｼｯｸM-PRO" panose="020F0600000000000000" pitchFamily="50" charset="-128"/>
              <a:ea typeface="HG丸ｺﾞｼｯｸM-PRO" panose="020F0600000000000000" pitchFamily="50" charset="-128"/>
              <a:cs typeface="Times New Roman"/>
            </a:endParaRPr>
          </a:p>
        </p:txBody>
      </p:sp>
      <p:sp>
        <p:nvSpPr>
          <p:cNvPr id="36" name="左中かっこ 35"/>
          <p:cNvSpPr/>
          <p:nvPr/>
        </p:nvSpPr>
        <p:spPr>
          <a:xfrm>
            <a:off x="2788276" y="2602788"/>
            <a:ext cx="134571" cy="360192"/>
          </a:xfrm>
          <a:prstGeom prst="lef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ja-JP" altLang="en-US">
              <a:solidFill>
                <a:prstClr val="black"/>
              </a:solidFill>
            </a:endParaRPr>
          </a:p>
        </p:txBody>
      </p:sp>
      <p:sp>
        <p:nvSpPr>
          <p:cNvPr id="37" name="テキスト ボックス 47"/>
          <p:cNvSpPr txBox="1"/>
          <p:nvPr/>
        </p:nvSpPr>
        <p:spPr>
          <a:xfrm>
            <a:off x="6626194" y="2549567"/>
            <a:ext cx="1437745" cy="496692"/>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0" tIns="0" rIns="0" bIns="0" numCol="1" spcCol="0" rtlCol="0" fromWordArt="0" anchor="ctr" anchorCtr="0" forceAA="0" compatLnSpc="1">
            <a:prstTxWarp prst="textNoShape">
              <a:avLst/>
            </a:prstTxWarp>
            <a:noAutofit/>
          </a:bodyPr>
          <a:lstStyle/>
          <a:p>
            <a:pPr algn="just"/>
            <a:r>
              <a:rPr lang="ja-JP" altLang="en-US" sz="1000" b="1" kern="100" dirty="0" smtClean="0">
                <a:solidFill>
                  <a:prstClr val="black"/>
                </a:solidFill>
                <a:ea typeface="HG丸ｺﾞｼｯｸM-PRO"/>
                <a:cs typeface="Times New Roman"/>
              </a:rPr>
              <a:t>　府　民</a:t>
            </a:r>
            <a:endParaRPr lang="en-US" altLang="ja-JP" sz="1000" b="1" kern="100" dirty="0" smtClean="0">
              <a:solidFill>
                <a:prstClr val="black"/>
              </a:solidFill>
              <a:ea typeface="HG丸ｺﾞｼｯｸM-PRO"/>
              <a:cs typeface="Times New Roman"/>
            </a:endParaRPr>
          </a:p>
        </p:txBody>
      </p:sp>
      <p:sp>
        <p:nvSpPr>
          <p:cNvPr id="38" name="テキスト ボックス 47"/>
          <p:cNvSpPr txBox="1"/>
          <p:nvPr/>
        </p:nvSpPr>
        <p:spPr>
          <a:xfrm>
            <a:off x="1948255" y="2542547"/>
            <a:ext cx="2320694" cy="496692"/>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0" tIns="0" rIns="0" bIns="0" numCol="1" spcCol="0" rtlCol="0" fromWordArt="0" anchor="ctr" anchorCtr="0" forceAA="0" compatLnSpc="1">
            <a:prstTxWarp prst="textNoShape">
              <a:avLst/>
            </a:prstTxWarp>
            <a:noAutofit/>
          </a:bodyPr>
          <a:lstStyle/>
          <a:p>
            <a:pPr algn="just"/>
            <a:r>
              <a:rPr lang="ja-JP" altLang="en-US" sz="1000" b="1" kern="100" dirty="0" smtClean="0">
                <a:solidFill>
                  <a:prstClr val="black"/>
                </a:solidFill>
                <a:ea typeface="HG丸ｺﾞｼｯｸM-PRO"/>
                <a:cs typeface="Times New Roman"/>
              </a:rPr>
              <a:t>　　　　　　　　　パネルメーカー</a:t>
            </a:r>
            <a:endParaRPr lang="en-US" altLang="ja-JP" sz="1000" b="1" kern="100" dirty="0" smtClean="0">
              <a:solidFill>
                <a:prstClr val="black"/>
              </a:solidFill>
              <a:ea typeface="HG丸ｺﾞｼｯｸM-PRO"/>
              <a:cs typeface="Times New Roman"/>
            </a:endParaRPr>
          </a:p>
          <a:p>
            <a:pPr algn="just"/>
            <a:r>
              <a:rPr lang="ja-JP" altLang="en-US" sz="1000" b="1" kern="100" dirty="0">
                <a:solidFill>
                  <a:prstClr val="black"/>
                </a:solidFill>
                <a:ea typeface="HG丸ｺﾞｼｯｸM-PRO"/>
                <a:cs typeface="Times New Roman"/>
              </a:rPr>
              <a:t>登録事業者　</a:t>
            </a:r>
            <a:r>
              <a:rPr lang="ja-JP" altLang="en-US" sz="1000" b="1" kern="100" dirty="0" smtClean="0">
                <a:solidFill>
                  <a:prstClr val="black"/>
                </a:solidFill>
                <a:ea typeface="HG丸ｺﾞｼｯｸM-PRO"/>
                <a:cs typeface="Times New Roman"/>
              </a:rPr>
              <a:t>　　　施工店</a:t>
            </a:r>
            <a:endParaRPr lang="en-US" altLang="ja-JP" sz="1000" b="1" kern="100" dirty="0" smtClean="0">
              <a:solidFill>
                <a:prstClr val="black"/>
              </a:solidFill>
              <a:ea typeface="HG丸ｺﾞｼｯｸM-PRO"/>
              <a:cs typeface="Times New Roman"/>
            </a:endParaRPr>
          </a:p>
          <a:p>
            <a:pPr algn="just"/>
            <a:r>
              <a:rPr lang="ja-JP" altLang="en-US" sz="1000" b="1" kern="100" dirty="0">
                <a:solidFill>
                  <a:prstClr val="black"/>
                </a:solidFill>
                <a:ea typeface="HG丸ｺﾞｼｯｸM-PRO"/>
                <a:cs typeface="Times New Roman"/>
              </a:rPr>
              <a:t>　</a:t>
            </a:r>
            <a:r>
              <a:rPr lang="ja-JP" altLang="en-US" sz="1000" b="1" kern="100" dirty="0" smtClean="0">
                <a:solidFill>
                  <a:prstClr val="black"/>
                </a:solidFill>
                <a:ea typeface="HG丸ｺﾞｼｯｸM-PRO"/>
                <a:cs typeface="Times New Roman"/>
              </a:rPr>
              <a:t>　　　　　　　　販売店</a:t>
            </a:r>
            <a:endParaRPr lang="en-US" altLang="ja-JP" sz="1000" b="1" kern="100" dirty="0" smtClean="0">
              <a:solidFill>
                <a:prstClr val="black"/>
              </a:solidFill>
              <a:ea typeface="HG丸ｺﾞｼｯｸM-PRO"/>
              <a:cs typeface="Times New Roman"/>
            </a:endParaRPr>
          </a:p>
        </p:txBody>
      </p:sp>
      <p:cxnSp>
        <p:nvCxnSpPr>
          <p:cNvPr id="41" name="直線矢印コネクタ 40"/>
          <p:cNvCxnSpPr/>
          <p:nvPr/>
        </p:nvCxnSpPr>
        <p:spPr>
          <a:xfrm flipH="1">
            <a:off x="2293855" y="1942228"/>
            <a:ext cx="1049608" cy="560299"/>
          </a:xfrm>
          <a:prstGeom prst="straightConnector1">
            <a:avLst/>
          </a:prstGeom>
          <a:ln w="38100">
            <a:solidFill>
              <a:schemeClr val="tx2">
                <a:lumMod val="60000"/>
                <a:lumOff val="4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47" name="直線矢印コネクタ 46"/>
          <p:cNvCxnSpPr/>
          <p:nvPr/>
        </p:nvCxnSpPr>
        <p:spPr>
          <a:xfrm flipH="1">
            <a:off x="2608738" y="1942228"/>
            <a:ext cx="1049608" cy="560299"/>
          </a:xfrm>
          <a:prstGeom prst="straightConnector1">
            <a:avLst/>
          </a:prstGeom>
          <a:ln w="38100">
            <a:solidFill>
              <a:schemeClr val="tx2">
                <a:lumMod val="60000"/>
                <a:lumOff val="40000"/>
              </a:schemeClr>
            </a:solidFill>
            <a:headEnd type="triangle"/>
            <a:tailEnd type="none"/>
          </a:ln>
        </p:spPr>
        <p:style>
          <a:lnRef idx="1">
            <a:schemeClr val="accent1"/>
          </a:lnRef>
          <a:fillRef idx="0">
            <a:schemeClr val="accent1"/>
          </a:fillRef>
          <a:effectRef idx="0">
            <a:schemeClr val="accent1"/>
          </a:effectRef>
          <a:fontRef idx="minor">
            <a:schemeClr val="tx1"/>
          </a:fontRef>
        </p:style>
      </p:cxnSp>
      <p:cxnSp>
        <p:nvCxnSpPr>
          <p:cNvPr id="51" name="直線矢印コネクタ 50"/>
          <p:cNvCxnSpPr/>
          <p:nvPr/>
        </p:nvCxnSpPr>
        <p:spPr>
          <a:xfrm>
            <a:off x="6384565" y="1981851"/>
            <a:ext cx="997435" cy="538962"/>
          </a:xfrm>
          <a:prstGeom prst="straightConnector1">
            <a:avLst/>
          </a:prstGeom>
          <a:ln w="38100">
            <a:solidFill>
              <a:schemeClr val="tx2">
                <a:lumMod val="60000"/>
                <a:lumOff val="40000"/>
              </a:schemeClr>
            </a:solidFill>
            <a:headEnd type="triangle"/>
            <a:tailEnd type="none"/>
          </a:ln>
        </p:spPr>
        <p:style>
          <a:lnRef idx="1">
            <a:schemeClr val="accent1"/>
          </a:lnRef>
          <a:fillRef idx="0">
            <a:schemeClr val="accent1"/>
          </a:fillRef>
          <a:effectRef idx="0">
            <a:schemeClr val="accent1"/>
          </a:effectRef>
          <a:fontRef idx="minor">
            <a:schemeClr val="tx1"/>
          </a:fontRef>
        </p:style>
      </p:cxnSp>
      <p:cxnSp>
        <p:nvCxnSpPr>
          <p:cNvPr id="53" name="直線矢印コネクタ 52"/>
          <p:cNvCxnSpPr/>
          <p:nvPr/>
        </p:nvCxnSpPr>
        <p:spPr>
          <a:xfrm>
            <a:off x="6542006" y="1906451"/>
            <a:ext cx="1049916" cy="567320"/>
          </a:xfrm>
          <a:prstGeom prst="straightConnector1">
            <a:avLst/>
          </a:prstGeom>
          <a:ln w="38100">
            <a:solidFill>
              <a:schemeClr val="tx2">
                <a:lumMod val="60000"/>
                <a:lumOff val="4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55" name="直線矢印コネクタ 54"/>
          <p:cNvCxnSpPr/>
          <p:nvPr/>
        </p:nvCxnSpPr>
        <p:spPr>
          <a:xfrm>
            <a:off x="4346483" y="2855032"/>
            <a:ext cx="1259530" cy="0"/>
          </a:xfrm>
          <a:prstGeom prst="straightConnector1">
            <a:avLst/>
          </a:prstGeom>
          <a:ln w="38100">
            <a:solidFill>
              <a:schemeClr val="tx2">
                <a:lumMod val="60000"/>
                <a:lumOff val="40000"/>
              </a:schemeClr>
            </a:solidFill>
            <a:headEnd type="triangle"/>
            <a:tailEnd type="none"/>
          </a:ln>
        </p:spPr>
        <p:style>
          <a:lnRef idx="1">
            <a:schemeClr val="accent1"/>
          </a:lnRef>
          <a:fillRef idx="0">
            <a:schemeClr val="accent1"/>
          </a:fillRef>
          <a:effectRef idx="0">
            <a:schemeClr val="accent1"/>
          </a:effectRef>
          <a:fontRef idx="minor">
            <a:schemeClr val="tx1"/>
          </a:fontRef>
        </p:style>
      </p:cxnSp>
      <p:cxnSp>
        <p:nvCxnSpPr>
          <p:cNvPr id="56" name="直線矢印コネクタ 55"/>
          <p:cNvCxnSpPr/>
          <p:nvPr/>
        </p:nvCxnSpPr>
        <p:spPr>
          <a:xfrm>
            <a:off x="4363793" y="2726484"/>
            <a:ext cx="1259530" cy="0"/>
          </a:xfrm>
          <a:prstGeom prst="straightConnector1">
            <a:avLst/>
          </a:prstGeom>
          <a:ln w="38100">
            <a:solidFill>
              <a:schemeClr val="tx2">
                <a:lumMod val="60000"/>
                <a:lumOff val="40000"/>
              </a:schemeClr>
            </a:solidFill>
            <a:headEnd type="none"/>
            <a:tailEnd type="triangle"/>
          </a:ln>
        </p:spPr>
        <p:style>
          <a:lnRef idx="1">
            <a:schemeClr val="accent1"/>
          </a:lnRef>
          <a:fillRef idx="0">
            <a:schemeClr val="accent1"/>
          </a:fillRef>
          <a:effectRef idx="0">
            <a:schemeClr val="accent1"/>
          </a:effectRef>
          <a:fontRef idx="minor">
            <a:schemeClr val="tx1"/>
          </a:fontRef>
        </p:style>
      </p:cxnSp>
      <p:sp>
        <p:nvSpPr>
          <p:cNvPr id="57" name="テキスト ボックス 47"/>
          <p:cNvSpPr txBox="1"/>
          <p:nvPr/>
        </p:nvSpPr>
        <p:spPr>
          <a:xfrm rot="19851649">
            <a:off x="2466262" y="1957484"/>
            <a:ext cx="727345" cy="264615"/>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0" tIns="0" rIns="0" bIns="0" numCol="1" spcCol="0" rtlCol="0" fromWordArt="0" anchor="ctr" anchorCtr="0" forceAA="0" compatLnSpc="1">
            <a:prstTxWarp prst="textNoShape">
              <a:avLst/>
            </a:prstTxWarp>
            <a:noAutofit/>
          </a:bodyPr>
          <a:lstStyle/>
          <a:p>
            <a:pPr algn="just"/>
            <a:r>
              <a:rPr lang="ja-JP" altLang="en-US" sz="1100" kern="100" dirty="0" smtClean="0">
                <a:solidFill>
                  <a:prstClr val="black"/>
                </a:solidFill>
                <a:latin typeface="HGP創英角ﾎﾟｯﾌﾟ体" panose="040B0A00000000000000" pitchFamily="50" charset="-128"/>
                <a:ea typeface="HGP創英角ﾎﾟｯﾌﾟ体" panose="040B0A00000000000000" pitchFamily="50" charset="-128"/>
                <a:cs typeface="Times New Roman"/>
              </a:rPr>
              <a:t>アドバイス</a:t>
            </a:r>
            <a:endParaRPr lang="en-US" altLang="ja-JP" sz="1100" kern="100" dirty="0" smtClean="0">
              <a:solidFill>
                <a:prstClr val="black"/>
              </a:solidFill>
              <a:latin typeface="HGP創英角ﾎﾟｯﾌﾟ体" panose="040B0A00000000000000" pitchFamily="50" charset="-128"/>
              <a:ea typeface="HGP創英角ﾎﾟｯﾌﾟ体" panose="040B0A00000000000000" pitchFamily="50" charset="-128"/>
              <a:cs typeface="Times New Roman"/>
            </a:endParaRPr>
          </a:p>
        </p:txBody>
      </p:sp>
      <p:sp>
        <p:nvSpPr>
          <p:cNvPr id="59" name="テキスト ボックス 47"/>
          <p:cNvSpPr txBox="1"/>
          <p:nvPr/>
        </p:nvSpPr>
        <p:spPr>
          <a:xfrm rot="19904158">
            <a:off x="3040124" y="2195219"/>
            <a:ext cx="353563" cy="216740"/>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0" tIns="0" rIns="0" bIns="0" numCol="1" spcCol="0" rtlCol="0" fromWordArt="0" anchor="ctr" anchorCtr="0" forceAA="0" compatLnSpc="1">
            <a:prstTxWarp prst="textNoShape">
              <a:avLst/>
            </a:prstTxWarp>
            <a:noAutofit/>
          </a:bodyPr>
          <a:lstStyle/>
          <a:p>
            <a:pPr algn="just"/>
            <a:r>
              <a:rPr lang="ja-JP" altLang="en-US" sz="1100" kern="100" dirty="0" smtClean="0">
                <a:solidFill>
                  <a:prstClr val="black"/>
                </a:solidFill>
                <a:latin typeface="HGP創英角ﾎﾟｯﾌﾟ体" panose="040B0A00000000000000" pitchFamily="50" charset="-128"/>
                <a:ea typeface="HGP創英角ﾎﾟｯﾌﾟ体" panose="040B0A00000000000000" pitchFamily="50" charset="-128"/>
                <a:cs typeface="Times New Roman"/>
              </a:rPr>
              <a:t>登録</a:t>
            </a:r>
            <a:endParaRPr lang="en-US" altLang="ja-JP" sz="1100" kern="100" dirty="0" smtClean="0">
              <a:solidFill>
                <a:prstClr val="black"/>
              </a:solidFill>
              <a:latin typeface="HGP創英角ﾎﾟｯﾌﾟ体" panose="040B0A00000000000000" pitchFamily="50" charset="-128"/>
              <a:ea typeface="HGP創英角ﾎﾟｯﾌﾟ体" panose="040B0A00000000000000" pitchFamily="50" charset="-128"/>
              <a:cs typeface="Times New Roman"/>
            </a:endParaRPr>
          </a:p>
        </p:txBody>
      </p:sp>
      <p:sp>
        <p:nvSpPr>
          <p:cNvPr id="60" name="テキスト ボックス 47"/>
          <p:cNvSpPr txBox="1"/>
          <p:nvPr/>
        </p:nvSpPr>
        <p:spPr>
          <a:xfrm rot="1799158">
            <a:off x="6843793" y="1949052"/>
            <a:ext cx="585488" cy="256006"/>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0" tIns="0" rIns="0" bIns="0" numCol="1" spcCol="0" rtlCol="0" fromWordArt="0" anchor="ctr" anchorCtr="0" forceAA="0" compatLnSpc="1">
            <a:prstTxWarp prst="textNoShape">
              <a:avLst/>
            </a:prstTxWarp>
            <a:noAutofit/>
          </a:bodyPr>
          <a:lstStyle/>
          <a:p>
            <a:pPr algn="just"/>
            <a:r>
              <a:rPr lang="ja-JP" altLang="en-US" sz="1050" kern="100" dirty="0" smtClean="0">
                <a:solidFill>
                  <a:prstClr val="black"/>
                </a:solidFill>
                <a:latin typeface="HGP創英角ﾎﾟｯﾌﾟ体" panose="040B0A00000000000000" pitchFamily="50" charset="-128"/>
                <a:ea typeface="HGP創英角ﾎﾟｯﾌﾟ体" panose="040B0A00000000000000" pitchFamily="50" charset="-128"/>
                <a:cs typeface="Times New Roman"/>
              </a:rPr>
              <a:t>情報</a:t>
            </a:r>
            <a:r>
              <a:rPr lang="ja-JP" altLang="en-US" sz="1050" kern="100" dirty="0">
                <a:solidFill>
                  <a:prstClr val="black"/>
                </a:solidFill>
                <a:latin typeface="HGP創英角ﾎﾟｯﾌﾟ体" panose="040B0A00000000000000" pitchFamily="50" charset="-128"/>
                <a:ea typeface="HGP創英角ﾎﾟｯﾌﾟ体" panose="040B0A00000000000000" pitchFamily="50" charset="-128"/>
                <a:cs typeface="Times New Roman"/>
              </a:rPr>
              <a:t>提供</a:t>
            </a:r>
            <a:endParaRPr lang="en-US" altLang="ja-JP" sz="1050" kern="100" dirty="0" smtClean="0">
              <a:solidFill>
                <a:prstClr val="black"/>
              </a:solidFill>
              <a:latin typeface="HGP創英角ﾎﾟｯﾌﾟ体" panose="040B0A00000000000000" pitchFamily="50" charset="-128"/>
              <a:ea typeface="HGP創英角ﾎﾟｯﾌﾟ体" panose="040B0A00000000000000" pitchFamily="50" charset="-128"/>
              <a:cs typeface="Times New Roman"/>
            </a:endParaRPr>
          </a:p>
        </p:txBody>
      </p:sp>
      <p:sp>
        <p:nvSpPr>
          <p:cNvPr id="61" name="テキスト ボックス 47"/>
          <p:cNvSpPr txBox="1"/>
          <p:nvPr/>
        </p:nvSpPr>
        <p:spPr>
          <a:xfrm rot="1793614">
            <a:off x="6681642" y="2229340"/>
            <a:ext cx="349887" cy="291444"/>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0" tIns="0" rIns="0" bIns="0" numCol="1" spcCol="0" rtlCol="0" fromWordArt="0" anchor="ctr" anchorCtr="0" forceAA="0" compatLnSpc="1">
            <a:prstTxWarp prst="textNoShape">
              <a:avLst/>
            </a:prstTxWarp>
            <a:noAutofit/>
          </a:bodyPr>
          <a:lstStyle/>
          <a:p>
            <a:pPr algn="just"/>
            <a:r>
              <a:rPr lang="ja-JP" altLang="en-US" sz="1100" kern="100" dirty="0">
                <a:solidFill>
                  <a:prstClr val="black"/>
                </a:solidFill>
                <a:latin typeface="HGP創英角ﾎﾟｯﾌﾟ体" panose="040B0A00000000000000" pitchFamily="50" charset="-128"/>
                <a:ea typeface="HGP創英角ﾎﾟｯﾌﾟ体" panose="040B0A00000000000000" pitchFamily="50" charset="-128"/>
                <a:cs typeface="Times New Roman"/>
              </a:rPr>
              <a:t>相談</a:t>
            </a:r>
            <a:endParaRPr lang="en-US" altLang="ja-JP" sz="1100" kern="100" dirty="0" smtClean="0">
              <a:solidFill>
                <a:prstClr val="black"/>
              </a:solidFill>
              <a:latin typeface="HGP創英角ﾎﾟｯﾌﾟ体" panose="040B0A00000000000000" pitchFamily="50" charset="-128"/>
              <a:ea typeface="HGP創英角ﾎﾟｯﾌﾟ体" panose="040B0A00000000000000" pitchFamily="50" charset="-128"/>
              <a:cs typeface="Times New Roman"/>
            </a:endParaRPr>
          </a:p>
        </p:txBody>
      </p:sp>
      <p:sp>
        <p:nvSpPr>
          <p:cNvPr id="62" name="テキスト ボックス 61"/>
          <p:cNvSpPr txBox="1"/>
          <p:nvPr/>
        </p:nvSpPr>
        <p:spPr>
          <a:xfrm>
            <a:off x="4724344" y="2501300"/>
            <a:ext cx="672689" cy="167633"/>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0" tIns="0" rIns="0" bIns="0" numCol="1" spcCol="0" rtlCol="0" fromWordArt="0" anchor="ctr" anchorCtr="0" forceAA="0" compatLnSpc="1">
            <a:prstTxWarp prst="textNoShape">
              <a:avLst/>
            </a:prstTxWarp>
            <a:noAutofit/>
          </a:bodyPr>
          <a:lstStyle/>
          <a:p>
            <a:pPr algn="just"/>
            <a:r>
              <a:rPr lang="ja-JP" altLang="en-US" sz="1100" kern="100" dirty="0" smtClean="0">
                <a:solidFill>
                  <a:prstClr val="black"/>
                </a:solidFill>
                <a:latin typeface="HGP創英角ﾎﾟｯﾌﾟ体" panose="040B0A00000000000000" pitchFamily="50" charset="-128"/>
                <a:ea typeface="HGP創英角ﾎﾟｯﾌﾟ体" panose="040B0A00000000000000" pitchFamily="50" charset="-128"/>
                <a:cs typeface="Times New Roman"/>
              </a:rPr>
              <a:t>見積・施工</a:t>
            </a:r>
            <a:endParaRPr lang="en-US" altLang="ja-JP" sz="1100" kern="100" dirty="0" smtClean="0">
              <a:solidFill>
                <a:prstClr val="black"/>
              </a:solidFill>
              <a:latin typeface="HGP創英角ﾎﾟｯﾌﾟ体" panose="040B0A00000000000000" pitchFamily="50" charset="-128"/>
              <a:ea typeface="HGP創英角ﾎﾟｯﾌﾟ体" panose="040B0A00000000000000" pitchFamily="50" charset="-128"/>
              <a:cs typeface="Times New Roman"/>
            </a:endParaRPr>
          </a:p>
        </p:txBody>
      </p:sp>
      <p:sp>
        <p:nvSpPr>
          <p:cNvPr id="63" name="テキスト ボックス 62"/>
          <p:cNvSpPr txBox="1"/>
          <p:nvPr/>
        </p:nvSpPr>
        <p:spPr>
          <a:xfrm>
            <a:off x="4463466" y="2901792"/>
            <a:ext cx="1290786" cy="167633"/>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0" tIns="0" rIns="0" bIns="0" numCol="1" spcCol="0" rtlCol="0" fromWordArt="0" anchor="ctr" anchorCtr="0" forceAA="0" compatLnSpc="1">
            <a:prstTxWarp prst="textNoShape">
              <a:avLst/>
            </a:prstTxWarp>
            <a:noAutofit/>
          </a:bodyPr>
          <a:lstStyle/>
          <a:p>
            <a:pPr algn="just"/>
            <a:r>
              <a:rPr lang="ja-JP" altLang="en-US" sz="1100" kern="100" dirty="0" smtClean="0">
                <a:solidFill>
                  <a:prstClr val="black"/>
                </a:solidFill>
                <a:latin typeface="HGP創英角ﾎﾟｯﾌﾟ体" panose="040B0A00000000000000" pitchFamily="50" charset="-128"/>
                <a:ea typeface="HGP創英角ﾎﾟｯﾌﾟ体" panose="040B0A00000000000000" pitchFamily="50" charset="-128"/>
                <a:cs typeface="Times New Roman"/>
              </a:rPr>
              <a:t>見積依頼・工事発注</a:t>
            </a:r>
            <a:endParaRPr lang="en-US" altLang="ja-JP" sz="1100" kern="100" dirty="0" smtClean="0">
              <a:solidFill>
                <a:prstClr val="black"/>
              </a:solidFill>
              <a:latin typeface="HGP創英角ﾎﾟｯﾌﾟ体" panose="040B0A00000000000000" pitchFamily="50" charset="-128"/>
              <a:ea typeface="HGP創英角ﾎﾟｯﾌﾟ体" panose="040B0A00000000000000" pitchFamily="50" charset="-128"/>
              <a:cs typeface="Times New Roman"/>
            </a:endParaRPr>
          </a:p>
        </p:txBody>
      </p:sp>
      <p:sp>
        <p:nvSpPr>
          <p:cNvPr id="42" name="正方形/長方形 41"/>
          <p:cNvSpPr/>
          <p:nvPr/>
        </p:nvSpPr>
        <p:spPr>
          <a:xfrm>
            <a:off x="6677595" y="1057264"/>
            <a:ext cx="2998258" cy="675655"/>
          </a:xfrm>
          <a:prstGeom prst="rect">
            <a:avLst/>
          </a:prstGeom>
          <a:ln w="9525">
            <a:prstDash val="dash"/>
          </a:ln>
        </p:spPr>
        <p:style>
          <a:lnRef idx="2">
            <a:schemeClr val="accent1"/>
          </a:lnRef>
          <a:fillRef idx="1">
            <a:schemeClr val="lt1"/>
          </a:fillRef>
          <a:effectRef idx="0">
            <a:schemeClr val="accent1"/>
          </a:effectRef>
          <a:fontRef idx="minor">
            <a:schemeClr val="dk1"/>
          </a:fontRef>
        </p:style>
        <p:txBody>
          <a:bodyPr lIns="0" tIns="36000" rIns="0" bIns="36000" rtlCol="0" anchor="ctr"/>
          <a:lstStyle/>
          <a:p>
            <a:pPr marL="87313" indent="-87313"/>
            <a:r>
              <a:rPr lang="ja-JP" altLang="en-US" sz="1050" dirty="0">
                <a:solidFill>
                  <a:schemeClr val="tx1"/>
                </a:solidFill>
                <a:latin typeface="Meiryo UI" pitchFamily="50" charset="-128"/>
                <a:ea typeface="Meiryo UI" pitchFamily="50" charset="-128"/>
                <a:cs typeface="Meiryo UI" pitchFamily="50" charset="-128"/>
              </a:rPr>
              <a:t>＜</a:t>
            </a:r>
            <a:r>
              <a:rPr lang="en-US" altLang="ja-JP" sz="1050" dirty="0" smtClean="0">
                <a:solidFill>
                  <a:schemeClr val="tx1"/>
                </a:solidFill>
                <a:latin typeface="Meiryo UI" pitchFamily="50" charset="-128"/>
                <a:ea typeface="Meiryo UI" pitchFamily="50" charset="-128"/>
                <a:cs typeface="Meiryo UI" pitchFamily="50" charset="-128"/>
              </a:rPr>
              <a:t>2017</a:t>
            </a:r>
            <a:r>
              <a:rPr lang="ja-JP" altLang="en-US" sz="1050" dirty="0" smtClean="0">
                <a:solidFill>
                  <a:schemeClr val="tx1"/>
                </a:solidFill>
                <a:latin typeface="Meiryo UI" pitchFamily="50" charset="-128"/>
                <a:ea typeface="Meiryo UI" pitchFamily="50" charset="-128"/>
                <a:cs typeface="Meiryo UI" pitchFamily="50" charset="-128"/>
              </a:rPr>
              <a:t>年度</a:t>
            </a:r>
            <a:r>
              <a:rPr lang="ja-JP" altLang="en-US" sz="1050" dirty="0">
                <a:solidFill>
                  <a:schemeClr val="tx1"/>
                </a:solidFill>
                <a:latin typeface="Meiryo UI" pitchFamily="50" charset="-128"/>
                <a:ea typeface="Meiryo UI" pitchFamily="50" charset="-128"/>
                <a:cs typeface="Meiryo UI" pitchFamily="50" charset="-128"/>
              </a:rPr>
              <a:t>実績</a:t>
            </a:r>
            <a:r>
              <a:rPr lang="ja-JP" altLang="en-US" sz="1050" dirty="0" smtClean="0">
                <a:solidFill>
                  <a:schemeClr val="tx1"/>
                </a:solidFill>
                <a:latin typeface="Meiryo UI" pitchFamily="50" charset="-128"/>
                <a:ea typeface="Meiryo UI" pitchFamily="50" charset="-128"/>
                <a:cs typeface="Meiryo UI" pitchFamily="50" charset="-128"/>
              </a:rPr>
              <a:t>＞</a:t>
            </a:r>
            <a:endParaRPr lang="en-US" altLang="ja-JP" sz="1050" dirty="0">
              <a:solidFill>
                <a:schemeClr val="tx1"/>
              </a:solidFill>
              <a:latin typeface="Meiryo UI" pitchFamily="50" charset="-128"/>
              <a:ea typeface="Meiryo UI" pitchFamily="50" charset="-128"/>
              <a:cs typeface="Meiryo UI" pitchFamily="50" charset="-128"/>
            </a:endParaRPr>
          </a:p>
          <a:p>
            <a:pPr marL="87313" indent="-87313"/>
            <a:r>
              <a:rPr lang="ja-JP" altLang="en-US" sz="1050" dirty="0">
                <a:solidFill>
                  <a:schemeClr val="tx1"/>
                </a:solidFill>
                <a:latin typeface="Meiryo UI" pitchFamily="50" charset="-128"/>
                <a:ea typeface="Meiryo UI" pitchFamily="50" charset="-128"/>
                <a:cs typeface="Meiryo UI" pitchFamily="50" charset="-128"/>
              </a:rPr>
              <a:t>　</a:t>
            </a:r>
            <a:r>
              <a:rPr lang="ja-JP" altLang="en-US" sz="1050" dirty="0" smtClean="0">
                <a:solidFill>
                  <a:schemeClr val="tx1"/>
                </a:solidFill>
                <a:latin typeface="Meiryo UI" pitchFamily="50" charset="-128"/>
                <a:ea typeface="Meiryo UI" pitchFamily="50" charset="-128"/>
                <a:cs typeface="Meiryo UI" pitchFamily="50" charset="-128"/>
              </a:rPr>
              <a:t>・</a:t>
            </a:r>
            <a:r>
              <a:rPr lang="ja-JP" altLang="en-US" sz="1050" dirty="0">
                <a:solidFill>
                  <a:schemeClr val="tx1"/>
                </a:solidFill>
                <a:latin typeface="Meiryo UI" pitchFamily="50" charset="-128"/>
                <a:ea typeface="Meiryo UI" pitchFamily="50" charset="-128"/>
                <a:cs typeface="Meiryo UI" pitchFamily="50" charset="-128"/>
              </a:rPr>
              <a:t>登録件数</a:t>
            </a:r>
            <a:r>
              <a:rPr lang="ja-JP" altLang="en-US" sz="1050" dirty="0" smtClean="0">
                <a:solidFill>
                  <a:schemeClr val="tx1"/>
                </a:solidFill>
                <a:latin typeface="Meiryo UI" pitchFamily="50" charset="-128"/>
                <a:ea typeface="Meiryo UI" pitchFamily="50" charset="-128"/>
                <a:cs typeface="Meiryo UI" pitchFamily="50" charset="-128"/>
              </a:rPr>
              <a:t>：</a:t>
            </a:r>
            <a:r>
              <a:rPr lang="en-US" altLang="ja-JP" sz="1050" dirty="0" smtClean="0">
                <a:solidFill>
                  <a:schemeClr val="tx1"/>
                </a:solidFill>
                <a:latin typeface="Meiryo UI" pitchFamily="50" charset="-128"/>
                <a:ea typeface="Meiryo UI" pitchFamily="50" charset="-128"/>
                <a:cs typeface="Meiryo UI" pitchFamily="50" charset="-128"/>
              </a:rPr>
              <a:t>92</a:t>
            </a:r>
            <a:r>
              <a:rPr lang="ja-JP" altLang="en-US" sz="1050" dirty="0" smtClean="0">
                <a:solidFill>
                  <a:schemeClr val="tx1"/>
                </a:solidFill>
                <a:latin typeface="Meiryo UI" pitchFamily="50" charset="-128"/>
                <a:ea typeface="Meiryo UI" pitchFamily="50" charset="-128"/>
                <a:cs typeface="Meiryo UI" pitchFamily="50" charset="-128"/>
              </a:rPr>
              <a:t>件</a:t>
            </a:r>
            <a:endParaRPr lang="en-US" altLang="ja-JP" sz="1050" dirty="0">
              <a:solidFill>
                <a:schemeClr val="tx1"/>
              </a:solidFill>
              <a:latin typeface="Meiryo UI" pitchFamily="50" charset="-128"/>
              <a:ea typeface="Meiryo UI" pitchFamily="50" charset="-128"/>
              <a:cs typeface="Meiryo UI" pitchFamily="50" charset="-128"/>
            </a:endParaRPr>
          </a:p>
          <a:p>
            <a:pPr marL="87313" indent="-87313"/>
            <a:r>
              <a:rPr lang="ja-JP" altLang="en-US" sz="1000" dirty="0">
                <a:solidFill>
                  <a:schemeClr val="tx1"/>
                </a:solidFill>
                <a:latin typeface="Meiryo UI" pitchFamily="50" charset="-128"/>
                <a:ea typeface="Meiryo UI" pitchFamily="50" charset="-128"/>
                <a:cs typeface="Meiryo UI" pitchFamily="50" charset="-128"/>
              </a:rPr>
              <a:t>　　（</a:t>
            </a:r>
            <a:r>
              <a:rPr lang="ja-JP" altLang="en-US" sz="1000" dirty="0" smtClean="0">
                <a:solidFill>
                  <a:schemeClr val="tx1"/>
                </a:solidFill>
                <a:latin typeface="Meiryo UI" pitchFamily="50" charset="-128"/>
                <a:ea typeface="Meiryo UI" pitchFamily="50" charset="-128"/>
                <a:cs typeface="Meiryo UI" pitchFamily="50" charset="-128"/>
              </a:rPr>
              <a:t>パネルメーカー</a:t>
            </a:r>
            <a:r>
              <a:rPr lang="en-US" altLang="ja-JP" sz="1000" dirty="0" smtClean="0">
                <a:solidFill>
                  <a:schemeClr val="tx1"/>
                </a:solidFill>
                <a:latin typeface="Meiryo UI" pitchFamily="50" charset="-128"/>
                <a:ea typeface="Meiryo UI" pitchFamily="50" charset="-128"/>
                <a:cs typeface="Meiryo UI" pitchFamily="50" charset="-128"/>
              </a:rPr>
              <a:t>15</a:t>
            </a:r>
            <a:r>
              <a:rPr lang="ja-JP" altLang="en-US" sz="1000" dirty="0" smtClean="0">
                <a:solidFill>
                  <a:schemeClr val="tx1"/>
                </a:solidFill>
                <a:latin typeface="Meiryo UI" pitchFamily="50" charset="-128"/>
                <a:ea typeface="Meiryo UI" pitchFamily="50" charset="-128"/>
                <a:cs typeface="Meiryo UI" pitchFamily="50" charset="-128"/>
              </a:rPr>
              <a:t>件</a:t>
            </a:r>
            <a:r>
              <a:rPr lang="ja-JP" altLang="en-US" sz="1000" dirty="0">
                <a:solidFill>
                  <a:schemeClr val="tx1"/>
                </a:solidFill>
                <a:latin typeface="Meiryo UI" pitchFamily="50" charset="-128"/>
                <a:ea typeface="Meiryo UI" pitchFamily="50" charset="-128"/>
                <a:cs typeface="Meiryo UI" pitchFamily="50" charset="-128"/>
              </a:rPr>
              <a:t>、</a:t>
            </a:r>
            <a:r>
              <a:rPr lang="ja-JP" altLang="en-US" sz="1000" dirty="0" smtClean="0">
                <a:solidFill>
                  <a:schemeClr val="tx1"/>
                </a:solidFill>
                <a:latin typeface="Meiryo UI" pitchFamily="50" charset="-128"/>
                <a:ea typeface="Meiryo UI" pitchFamily="50" charset="-128"/>
                <a:cs typeface="Meiryo UI" pitchFamily="50" charset="-128"/>
              </a:rPr>
              <a:t>施工店</a:t>
            </a:r>
            <a:r>
              <a:rPr lang="en-US" altLang="ja-JP" sz="1000" dirty="0" smtClean="0">
                <a:solidFill>
                  <a:schemeClr val="tx1"/>
                </a:solidFill>
                <a:latin typeface="Meiryo UI" pitchFamily="50" charset="-128"/>
                <a:ea typeface="Meiryo UI" pitchFamily="50" charset="-128"/>
                <a:cs typeface="Meiryo UI" pitchFamily="50" charset="-128"/>
              </a:rPr>
              <a:t>34</a:t>
            </a:r>
            <a:r>
              <a:rPr lang="ja-JP" altLang="en-US" sz="1000" dirty="0" smtClean="0">
                <a:solidFill>
                  <a:schemeClr val="tx1"/>
                </a:solidFill>
                <a:latin typeface="Meiryo UI" pitchFamily="50" charset="-128"/>
                <a:ea typeface="Meiryo UI" pitchFamily="50" charset="-128"/>
                <a:cs typeface="Meiryo UI" pitchFamily="50" charset="-128"/>
              </a:rPr>
              <a:t>件</a:t>
            </a:r>
            <a:r>
              <a:rPr lang="ja-JP" altLang="en-US" sz="1000" dirty="0">
                <a:solidFill>
                  <a:schemeClr val="tx1"/>
                </a:solidFill>
                <a:latin typeface="Meiryo UI" pitchFamily="50" charset="-128"/>
                <a:ea typeface="Meiryo UI" pitchFamily="50" charset="-128"/>
                <a:cs typeface="Meiryo UI" pitchFamily="50" charset="-128"/>
              </a:rPr>
              <a:t>、</a:t>
            </a:r>
            <a:r>
              <a:rPr lang="ja-JP" altLang="en-US" sz="1000" dirty="0" smtClean="0">
                <a:solidFill>
                  <a:schemeClr val="tx1"/>
                </a:solidFill>
                <a:latin typeface="Meiryo UI" pitchFamily="50" charset="-128"/>
                <a:ea typeface="Meiryo UI" pitchFamily="50" charset="-128"/>
                <a:cs typeface="Meiryo UI" pitchFamily="50" charset="-128"/>
              </a:rPr>
              <a:t>販売店</a:t>
            </a:r>
            <a:r>
              <a:rPr lang="en-US" altLang="ja-JP" sz="1000" dirty="0" smtClean="0">
                <a:solidFill>
                  <a:schemeClr val="tx1"/>
                </a:solidFill>
                <a:latin typeface="Meiryo UI" pitchFamily="50" charset="-128"/>
                <a:ea typeface="Meiryo UI" pitchFamily="50" charset="-128"/>
                <a:cs typeface="Meiryo UI" pitchFamily="50" charset="-128"/>
              </a:rPr>
              <a:t>43</a:t>
            </a:r>
            <a:r>
              <a:rPr lang="ja-JP" altLang="en-US" sz="1000" dirty="0" smtClean="0">
                <a:solidFill>
                  <a:schemeClr val="tx1"/>
                </a:solidFill>
                <a:latin typeface="Meiryo UI" pitchFamily="50" charset="-128"/>
                <a:ea typeface="Meiryo UI" pitchFamily="50" charset="-128"/>
                <a:cs typeface="Meiryo UI" pitchFamily="50" charset="-128"/>
              </a:rPr>
              <a:t>件）</a:t>
            </a:r>
            <a:endParaRPr lang="en-US" altLang="ja-JP" sz="1050" dirty="0">
              <a:solidFill>
                <a:schemeClr val="tx1"/>
              </a:solidFill>
              <a:latin typeface="Meiryo UI" pitchFamily="50" charset="-128"/>
              <a:ea typeface="Meiryo UI" pitchFamily="50" charset="-128"/>
              <a:cs typeface="Meiryo UI" pitchFamily="50" charset="-128"/>
            </a:endParaRPr>
          </a:p>
        </p:txBody>
      </p:sp>
      <p:sp>
        <p:nvSpPr>
          <p:cNvPr id="43" name="角丸四角形 42"/>
          <p:cNvSpPr/>
          <p:nvPr/>
        </p:nvSpPr>
        <p:spPr>
          <a:xfrm>
            <a:off x="103643" y="4936514"/>
            <a:ext cx="4693158" cy="1844718"/>
          </a:xfrm>
          <a:prstGeom prst="roundRect">
            <a:avLst>
              <a:gd name="adj" fmla="val 1002"/>
            </a:avLst>
          </a:prstGeom>
          <a:ln w="31750"/>
        </p:spPr>
        <p:style>
          <a:lnRef idx="2">
            <a:schemeClr val="accent1"/>
          </a:lnRef>
          <a:fillRef idx="1">
            <a:schemeClr val="lt1"/>
          </a:fillRef>
          <a:effectRef idx="0">
            <a:schemeClr val="accent1"/>
          </a:effectRef>
          <a:fontRef idx="minor">
            <a:schemeClr val="dk1"/>
          </a:fontRef>
        </p:style>
        <p:txBody>
          <a:bodyPr rtlCol="0" anchor="ctr"/>
          <a:lstStyle/>
          <a:p>
            <a:endParaRPr lang="ja-JP" altLang="en-US" sz="1200" dirty="0">
              <a:solidFill>
                <a:schemeClr val="tx1"/>
              </a:solidFill>
              <a:latin typeface="Meiryo UI" pitchFamily="50" charset="-128"/>
              <a:ea typeface="Meiryo UI" pitchFamily="50" charset="-128"/>
              <a:cs typeface="Meiryo UI" pitchFamily="50" charset="-128"/>
            </a:endParaRPr>
          </a:p>
        </p:txBody>
      </p:sp>
      <p:sp>
        <p:nvSpPr>
          <p:cNvPr id="48" name="角丸四角形 47"/>
          <p:cNvSpPr/>
          <p:nvPr/>
        </p:nvSpPr>
        <p:spPr>
          <a:xfrm>
            <a:off x="4953000" y="4925620"/>
            <a:ext cx="4852215" cy="1841759"/>
          </a:xfrm>
          <a:prstGeom prst="roundRect">
            <a:avLst>
              <a:gd name="adj" fmla="val 1002"/>
            </a:avLst>
          </a:prstGeom>
          <a:ln w="31750"/>
        </p:spPr>
        <p:style>
          <a:lnRef idx="2">
            <a:schemeClr val="accent1"/>
          </a:lnRef>
          <a:fillRef idx="1">
            <a:schemeClr val="lt1"/>
          </a:fillRef>
          <a:effectRef idx="0">
            <a:schemeClr val="accent1"/>
          </a:effectRef>
          <a:fontRef idx="minor">
            <a:schemeClr val="dk1"/>
          </a:fontRef>
        </p:style>
        <p:txBody>
          <a:bodyPr rtlCol="0" anchor="ctr"/>
          <a:lstStyle/>
          <a:p>
            <a:endParaRPr lang="ja-JP" altLang="en-US" sz="1200" dirty="0">
              <a:solidFill>
                <a:schemeClr val="tx1"/>
              </a:solidFill>
              <a:latin typeface="Meiryo UI" pitchFamily="50" charset="-128"/>
              <a:ea typeface="Meiryo UI" pitchFamily="50" charset="-128"/>
              <a:cs typeface="Meiryo UI" pitchFamily="50" charset="-128"/>
            </a:endParaRPr>
          </a:p>
        </p:txBody>
      </p:sp>
      <p:sp>
        <p:nvSpPr>
          <p:cNvPr id="74" name="角丸四角形 73"/>
          <p:cNvSpPr/>
          <p:nvPr/>
        </p:nvSpPr>
        <p:spPr>
          <a:xfrm>
            <a:off x="220883" y="5009397"/>
            <a:ext cx="2701963" cy="332578"/>
          </a:xfrm>
          <a:prstGeom prst="roundRect">
            <a:avLst>
              <a:gd name="adj" fmla="val 50000"/>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ja-JP" altLang="en-US" sz="1600" b="1" dirty="0" smtClean="0">
                <a:solidFill>
                  <a:schemeClr val="tx1"/>
                </a:solidFill>
                <a:latin typeface="Meiryo UI" pitchFamily="50" charset="-128"/>
                <a:ea typeface="Meiryo UI" pitchFamily="50" charset="-128"/>
                <a:cs typeface="Meiryo UI" pitchFamily="50" charset="-128"/>
              </a:rPr>
              <a:t>低利ソーラークレジット事業</a:t>
            </a:r>
            <a:endParaRPr lang="ja-JP" altLang="en-US" sz="1400" dirty="0">
              <a:solidFill>
                <a:schemeClr val="tx1"/>
              </a:solidFill>
              <a:latin typeface="Meiryo UI" pitchFamily="50" charset="-128"/>
              <a:ea typeface="Meiryo UI" pitchFamily="50" charset="-128"/>
              <a:cs typeface="Meiryo UI" pitchFamily="50" charset="-128"/>
            </a:endParaRPr>
          </a:p>
        </p:txBody>
      </p:sp>
      <p:sp>
        <p:nvSpPr>
          <p:cNvPr id="75" name="角丸四角形 74"/>
          <p:cNvSpPr/>
          <p:nvPr/>
        </p:nvSpPr>
        <p:spPr>
          <a:xfrm>
            <a:off x="5029156" y="4994785"/>
            <a:ext cx="3876568" cy="517740"/>
          </a:xfrm>
          <a:prstGeom prst="roundRect">
            <a:avLst>
              <a:gd name="adj" fmla="val 50000"/>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ja-JP" altLang="ja-JP" sz="1600" b="1" dirty="0">
                <a:solidFill>
                  <a:schemeClr val="tx1"/>
                </a:solidFill>
                <a:latin typeface="Meiryo UI" pitchFamily="50" charset="-128"/>
                <a:ea typeface="Meiryo UI" pitchFamily="50" charset="-128"/>
                <a:cs typeface="Meiryo UI" pitchFamily="50" charset="-128"/>
              </a:rPr>
              <a:t>創エネ設備及び省エネ機器設置等に係る初期費用軽減のための融資事業</a:t>
            </a:r>
            <a:endParaRPr lang="ja-JP" altLang="en-US" sz="1400" dirty="0">
              <a:solidFill>
                <a:schemeClr val="tx1"/>
              </a:solidFill>
              <a:latin typeface="Meiryo UI" pitchFamily="50" charset="-128"/>
              <a:ea typeface="Meiryo UI" pitchFamily="50" charset="-128"/>
              <a:cs typeface="Meiryo UI" pitchFamily="50" charset="-128"/>
            </a:endParaRPr>
          </a:p>
        </p:txBody>
      </p:sp>
      <p:sp>
        <p:nvSpPr>
          <p:cNvPr id="76" name="テキスト ボックス 75"/>
          <p:cNvSpPr txBox="1"/>
          <p:nvPr/>
        </p:nvSpPr>
        <p:spPr>
          <a:xfrm>
            <a:off x="33984" y="5344879"/>
            <a:ext cx="4663466" cy="492443"/>
          </a:xfrm>
          <a:prstGeom prst="rect">
            <a:avLst/>
          </a:prstGeom>
          <a:noFill/>
        </p:spPr>
        <p:txBody>
          <a:bodyPr wrap="square" rtlCol="0">
            <a:spAutoFit/>
          </a:bodyPr>
          <a:lstStyle/>
          <a:p>
            <a:pPr marL="87313" indent="-87313"/>
            <a:r>
              <a:rPr lang="ja-JP" altLang="en-US" sz="1300" dirty="0" smtClean="0">
                <a:latin typeface="Meiryo UI" pitchFamily="50" charset="-128"/>
                <a:ea typeface="Meiryo UI" pitchFamily="50" charset="-128"/>
                <a:cs typeface="Meiryo UI" pitchFamily="50" charset="-128"/>
              </a:rPr>
              <a:t>◆太陽光</a:t>
            </a:r>
            <a:r>
              <a:rPr lang="ja-JP" altLang="en-US" sz="1300" dirty="0">
                <a:latin typeface="Meiryo UI" pitchFamily="50" charset="-128"/>
                <a:ea typeface="Meiryo UI" pitchFamily="50" charset="-128"/>
                <a:cs typeface="Meiryo UI" pitchFamily="50" charset="-128"/>
              </a:rPr>
              <a:t>発電設備</a:t>
            </a:r>
            <a:r>
              <a:rPr lang="ja-JP" altLang="en-US" sz="1300" dirty="0" smtClean="0">
                <a:latin typeface="Meiryo UI" pitchFamily="50" charset="-128"/>
                <a:ea typeface="Meiryo UI" pitchFamily="50" charset="-128"/>
                <a:cs typeface="Meiryo UI" pitchFamily="50" charset="-128"/>
              </a:rPr>
              <a:t>の初期</a:t>
            </a:r>
            <a:r>
              <a:rPr lang="ja-JP" altLang="en-US" sz="1300" dirty="0">
                <a:latin typeface="Meiryo UI" pitchFamily="50" charset="-128"/>
                <a:ea typeface="Meiryo UI" pitchFamily="50" charset="-128"/>
                <a:cs typeface="Meiryo UI" pitchFamily="50" charset="-128"/>
              </a:rPr>
              <a:t>費用の負担軽減のため</a:t>
            </a:r>
            <a:r>
              <a:rPr lang="ja-JP" altLang="en-US" sz="1300" dirty="0" smtClean="0">
                <a:latin typeface="Meiryo UI" pitchFamily="50" charset="-128"/>
                <a:ea typeface="Meiryo UI" pitchFamily="50" charset="-128"/>
                <a:cs typeface="Meiryo UI" pitchFamily="50" charset="-128"/>
              </a:rPr>
              <a:t>、低利ソーラークレジット事業を</a:t>
            </a:r>
            <a:r>
              <a:rPr lang="ja-JP" altLang="en-US" sz="1300" dirty="0">
                <a:latin typeface="Meiryo UI" pitchFamily="50" charset="-128"/>
                <a:ea typeface="Meiryo UI" pitchFamily="50" charset="-128"/>
                <a:cs typeface="Meiryo UI" pitchFamily="50" charset="-128"/>
              </a:rPr>
              <a:t>信販会社と</a:t>
            </a:r>
            <a:r>
              <a:rPr lang="ja-JP" altLang="en-US" sz="1300" dirty="0" smtClean="0">
                <a:latin typeface="Meiryo UI" pitchFamily="50" charset="-128"/>
                <a:ea typeface="Meiryo UI" pitchFamily="50" charset="-128"/>
                <a:cs typeface="Meiryo UI" pitchFamily="50" charset="-128"/>
              </a:rPr>
              <a:t>連携して実施しています。</a:t>
            </a:r>
            <a:endParaRPr lang="ja-JP" altLang="en-US" sz="1300" dirty="0">
              <a:latin typeface="Meiryo UI" pitchFamily="50" charset="-128"/>
              <a:ea typeface="Meiryo UI" pitchFamily="50" charset="-128"/>
              <a:cs typeface="Meiryo UI" pitchFamily="50" charset="-128"/>
            </a:endParaRPr>
          </a:p>
        </p:txBody>
      </p:sp>
      <p:sp>
        <p:nvSpPr>
          <p:cNvPr id="78" name="テキスト ボックス 77"/>
          <p:cNvSpPr txBox="1"/>
          <p:nvPr/>
        </p:nvSpPr>
        <p:spPr>
          <a:xfrm>
            <a:off x="141601" y="5811927"/>
            <a:ext cx="4655200" cy="938719"/>
          </a:xfrm>
          <a:prstGeom prst="rect">
            <a:avLst/>
          </a:prstGeom>
          <a:noFill/>
        </p:spPr>
        <p:txBody>
          <a:bodyPr wrap="square" rtlCol="0">
            <a:spAutoFit/>
          </a:bodyPr>
          <a:lstStyle/>
          <a:p>
            <a:pPr marL="87313" indent="-87313"/>
            <a:r>
              <a:rPr lang="ja-JP" altLang="en-US" sz="1100" dirty="0" smtClean="0">
                <a:latin typeface="Meiryo UI" pitchFamily="50" charset="-128"/>
                <a:ea typeface="Meiryo UI" pitchFamily="50" charset="-128"/>
                <a:cs typeface="Meiryo UI" pitchFamily="50" charset="-128"/>
              </a:rPr>
              <a:t>・</a:t>
            </a:r>
            <a:r>
              <a:rPr lang="ja-JP" altLang="en-US" sz="1100" dirty="0">
                <a:latin typeface="Meiryo UI" pitchFamily="50" charset="-128"/>
                <a:ea typeface="Meiryo UI" pitchFamily="50" charset="-128"/>
                <a:cs typeface="Meiryo UI" pitchFamily="50" charset="-128"/>
              </a:rPr>
              <a:t>融資</a:t>
            </a:r>
            <a:r>
              <a:rPr lang="ja-JP" altLang="en-US" sz="1100" dirty="0" smtClean="0">
                <a:latin typeface="Meiryo UI" pitchFamily="50" charset="-128"/>
                <a:ea typeface="Meiryo UI" pitchFamily="50" charset="-128"/>
                <a:cs typeface="Meiryo UI" pitchFamily="50" charset="-128"/>
              </a:rPr>
              <a:t>対象</a:t>
            </a:r>
            <a:r>
              <a:rPr lang="en-US" altLang="ja-JP" sz="1100" dirty="0">
                <a:latin typeface="Meiryo UI" pitchFamily="50" charset="-128"/>
                <a:ea typeface="Meiryo UI" pitchFamily="50" charset="-128"/>
                <a:cs typeface="Meiryo UI" pitchFamily="50" charset="-128"/>
              </a:rPr>
              <a:t>:</a:t>
            </a:r>
            <a:r>
              <a:rPr lang="ja-JP" altLang="en-US" sz="1100" dirty="0" smtClean="0">
                <a:latin typeface="Meiryo UI" pitchFamily="50" charset="-128"/>
                <a:ea typeface="Meiryo UI" pitchFamily="50" charset="-128"/>
                <a:cs typeface="Meiryo UI" pitchFamily="50" charset="-128"/>
              </a:rPr>
              <a:t>一定の基準を満たした新築・既築住宅に太陽光パネルを設置する者</a:t>
            </a:r>
            <a:endParaRPr lang="en-US" altLang="ja-JP" sz="1100" dirty="0">
              <a:latin typeface="Meiryo UI" pitchFamily="50" charset="-128"/>
              <a:ea typeface="Meiryo UI" pitchFamily="50" charset="-128"/>
              <a:cs typeface="Meiryo UI" pitchFamily="50" charset="-128"/>
            </a:endParaRPr>
          </a:p>
          <a:p>
            <a:pPr marL="87313" indent="-87313"/>
            <a:r>
              <a:rPr lang="ja-JP" altLang="en-US" sz="1100" dirty="0" smtClean="0">
                <a:latin typeface="Meiryo UI" pitchFamily="50" charset="-128"/>
                <a:ea typeface="Meiryo UI" pitchFamily="50" charset="-128"/>
                <a:cs typeface="Meiryo UI" pitchFamily="50" charset="-128"/>
              </a:rPr>
              <a:t>・</a:t>
            </a:r>
            <a:r>
              <a:rPr lang="ja-JP" altLang="en-US" sz="1100" dirty="0">
                <a:latin typeface="Meiryo UI" pitchFamily="50" charset="-128"/>
                <a:ea typeface="Meiryo UI" pitchFamily="50" charset="-128"/>
                <a:cs typeface="Meiryo UI" pitchFamily="50" charset="-128"/>
              </a:rPr>
              <a:t>融資</a:t>
            </a:r>
            <a:r>
              <a:rPr lang="ja-JP" altLang="en-US" sz="1100" dirty="0" smtClean="0">
                <a:latin typeface="Meiryo UI" pitchFamily="50" charset="-128"/>
                <a:ea typeface="Meiryo UI" pitchFamily="50" charset="-128"/>
                <a:cs typeface="Meiryo UI" pitchFamily="50" charset="-128"/>
              </a:rPr>
              <a:t>利率：年</a:t>
            </a:r>
            <a:r>
              <a:rPr lang="en-US" altLang="ja-JP" sz="1100" dirty="0" smtClean="0">
                <a:latin typeface="Meiryo UI" pitchFamily="50" charset="-128"/>
                <a:ea typeface="Meiryo UI" pitchFamily="50" charset="-128"/>
                <a:cs typeface="Meiryo UI" pitchFamily="50" charset="-128"/>
              </a:rPr>
              <a:t>2.05%</a:t>
            </a:r>
            <a:r>
              <a:rPr lang="ja-JP" altLang="en-US" sz="1100" dirty="0" smtClean="0">
                <a:latin typeface="Meiryo UI" pitchFamily="50" charset="-128"/>
                <a:ea typeface="Meiryo UI" pitchFamily="50" charset="-128"/>
                <a:cs typeface="Meiryo UI" pitchFamily="50" charset="-128"/>
              </a:rPr>
              <a:t>（固定）</a:t>
            </a:r>
            <a:endParaRPr lang="ja-JP" altLang="en-US" sz="1100" dirty="0">
              <a:latin typeface="Meiryo UI" pitchFamily="50" charset="-128"/>
              <a:ea typeface="Meiryo UI" pitchFamily="50" charset="-128"/>
              <a:cs typeface="Meiryo UI" pitchFamily="50" charset="-128"/>
            </a:endParaRPr>
          </a:p>
          <a:p>
            <a:pPr marL="87313" indent="-87313"/>
            <a:r>
              <a:rPr lang="ja-JP" altLang="en-US" sz="1100" dirty="0" smtClean="0">
                <a:latin typeface="Meiryo UI" pitchFamily="50" charset="-128"/>
                <a:ea typeface="Meiryo UI" pitchFamily="50" charset="-128"/>
                <a:cs typeface="Meiryo UI" pitchFamily="50" charset="-128"/>
              </a:rPr>
              <a:t>・対象設備：</a:t>
            </a:r>
            <a:r>
              <a:rPr lang="ja-JP" altLang="en-US" sz="1100" dirty="0">
                <a:latin typeface="Meiryo UI" pitchFamily="50" charset="-128"/>
                <a:ea typeface="Meiryo UI" pitchFamily="50" charset="-128"/>
                <a:cs typeface="Meiryo UI" pitchFamily="50" charset="-128"/>
              </a:rPr>
              <a:t>上記</a:t>
            </a:r>
            <a:r>
              <a:rPr lang="ja-JP" altLang="en-US" sz="1100" dirty="0" smtClean="0">
                <a:latin typeface="Meiryo UI" pitchFamily="50" charset="-128"/>
                <a:ea typeface="Meiryo UI" pitchFamily="50" charset="-128"/>
                <a:cs typeface="Meiryo UI" pitchFamily="50" charset="-128"/>
              </a:rPr>
              <a:t>事業の登録パネルメーカー製、</a:t>
            </a:r>
            <a:r>
              <a:rPr lang="en-US" altLang="ja-JP" sz="1100" dirty="0" smtClean="0">
                <a:latin typeface="Meiryo UI" pitchFamily="50" charset="-128"/>
                <a:ea typeface="Meiryo UI" pitchFamily="50" charset="-128"/>
                <a:cs typeface="Meiryo UI" pitchFamily="50" charset="-128"/>
              </a:rPr>
              <a:t>10kW</a:t>
            </a:r>
            <a:r>
              <a:rPr lang="ja-JP" altLang="en-US" sz="1100" dirty="0" smtClean="0">
                <a:latin typeface="Meiryo UI" pitchFamily="50" charset="-128"/>
                <a:ea typeface="Meiryo UI" pitchFamily="50" charset="-128"/>
                <a:cs typeface="Meiryo UI" pitchFamily="50" charset="-128"/>
              </a:rPr>
              <a:t>未満</a:t>
            </a:r>
            <a:endParaRPr lang="en-US" altLang="ja-JP" sz="1100" dirty="0" smtClean="0">
              <a:latin typeface="Meiryo UI" pitchFamily="50" charset="-128"/>
              <a:ea typeface="Meiryo UI" pitchFamily="50" charset="-128"/>
              <a:cs typeface="Meiryo UI" pitchFamily="50" charset="-128"/>
            </a:endParaRPr>
          </a:p>
          <a:p>
            <a:pPr marL="87313" indent="-87313"/>
            <a:r>
              <a:rPr lang="ja-JP" altLang="en-US" sz="1100" dirty="0">
                <a:latin typeface="Meiryo UI" pitchFamily="50" charset="-128"/>
                <a:ea typeface="Meiryo UI" pitchFamily="50" charset="-128"/>
                <a:cs typeface="Meiryo UI" pitchFamily="50" charset="-128"/>
              </a:rPr>
              <a:t>　</a:t>
            </a:r>
            <a:r>
              <a:rPr lang="ja-JP" altLang="en-US" sz="1100" dirty="0" smtClean="0">
                <a:latin typeface="Meiryo UI" pitchFamily="50" charset="-128"/>
                <a:ea typeface="Meiryo UI" pitchFamily="50" charset="-128"/>
                <a:cs typeface="Meiryo UI" pitchFamily="50" charset="-128"/>
              </a:rPr>
              <a:t>　　　　　　　 固定</a:t>
            </a:r>
            <a:r>
              <a:rPr lang="ja-JP" altLang="en-US" sz="1100" dirty="0">
                <a:latin typeface="Meiryo UI" pitchFamily="50" charset="-128"/>
                <a:ea typeface="Meiryo UI" pitchFamily="50" charset="-128"/>
                <a:cs typeface="Meiryo UI" pitchFamily="50" charset="-128"/>
              </a:rPr>
              <a:t>価格買取</a:t>
            </a:r>
            <a:r>
              <a:rPr lang="ja-JP" altLang="en-US" sz="1100" dirty="0" smtClean="0">
                <a:latin typeface="Meiryo UI" pitchFamily="50" charset="-128"/>
                <a:ea typeface="Meiryo UI" pitchFamily="50" charset="-128"/>
                <a:cs typeface="Meiryo UI" pitchFamily="50" charset="-128"/>
              </a:rPr>
              <a:t>制度対象の太陽光発電を含む</a:t>
            </a:r>
            <a:r>
              <a:rPr lang="ja-JP" altLang="en-US" sz="1100" dirty="0">
                <a:latin typeface="Meiryo UI" pitchFamily="50" charset="-128"/>
                <a:ea typeface="Meiryo UI" pitchFamily="50" charset="-128"/>
                <a:cs typeface="Meiryo UI" pitchFamily="50" charset="-128"/>
              </a:rPr>
              <a:t>もの</a:t>
            </a:r>
            <a:endParaRPr lang="en-US" altLang="ja-JP" sz="1100" dirty="0">
              <a:latin typeface="Meiryo UI" pitchFamily="50" charset="-128"/>
              <a:ea typeface="Meiryo UI" pitchFamily="50" charset="-128"/>
              <a:cs typeface="Meiryo UI" pitchFamily="50" charset="-128"/>
            </a:endParaRPr>
          </a:p>
          <a:p>
            <a:pPr marL="87313" indent="-87313"/>
            <a:r>
              <a:rPr lang="ja-JP" altLang="en-US" sz="1100" dirty="0" smtClean="0">
                <a:latin typeface="Meiryo UI" pitchFamily="50" charset="-128"/>
                <a:ea typeface="Meiryo UI" pitchFamily="50" charset="-128"/>
                <a:cs typeface="Meiryo UI" pitchFamily="50" charset="-128"/>
              </a:rPr>
              <a:t>・利用額：</a:t>
            </a:r>
            <a:r>
              <a:rPr lang="en-US" altLang="ja-JP" sz="1100" dirty="0" smtClean="0">
                <a:latin typeface="Meiryo UI" pitchFamily="50" charset="-128"/>
                <a:ea typeface="Meiryo UI" pitchFamily="50" charset="-128"/>
                <a:cs typeface="Meiryo UI" pitchFamily="50" charset="-128"/>
              </a:rPr>
              <a:t>20</a:t>
            </a:r>
            <a:r>
              <a:rPr lang="ja-JP" altLang="en-US" sz="1100" dirty="0" smtClean="0">
                <a:latin typeface="Meiryo UI" pitchFamily="50" charset="-128"/>
                <a:ea typeface="Meiryo UI" pitchFamily="50" charset="-128"/>
                <a:cs typeface="Meiryo UI" pitchFamily="50" charset="-128"/>
              </a:rPr>
              <a:t>万円から</a:t>
            </a:r>
            <a:r>
              <a:rPr lang="en-US" altLang="ja-JP" sz="1100" dirty="0" smtClean="0">
                <a:latin typeface="Meiryo UI" pitchFamily="50" charset="-128"/>
                <a:ea typeface="Meiryo UI" pitchFamily="50" charset="-128"/>
                <a:cs typeface="Meiryo UI" pitchFamily="50" charset="-128"/>
              </a:rPr>
              <a:t>1,000</a:t>
            </a:r>
            <a:r>
              <a:rPr lang="ja-JP" altLang="en-US" sz="1100" dirty="0" smtClean="0">
                <a:latin typeface="Meiryo UI" pitchFamily="50" charset="-128"/>
                <a:ea typeface="Meiryo UI" pitchFamily="50" charset="-128"/>
                <a:cs typeface="Meiryo UI" pitchFamily="50" charset="-128"/>
              </a:rPr>
              <a:t>万円まで　　・</a:t>
            </a:r>
            <a:r>
              <a:rPr lang="ja-JP" altLang="en-US" sz="1100" dirty="0">
                <a:latin typeface="Meiryo UI" pitchFamily="50" charset="-128"/>
                <a:ea typeface="Meiryo UI" pitchFamily="50" charset="-128"/>
                <a:cs typeface="Meiryo UI" pitchFamily="50" charset="-128"/>
              </a:rPr>
              <a:t>融資</a:t>
            </a:r>
            <a:r>
              <a:rPr lang="ja-JP" altLang="en-US" sz="1100" dirty="0" smtClean="0">
                <a:latin typeface="Meiryo UI" pitchFamily="50" charset="-128"/>
                <a:ea typeface="Meiryo UI" pitchFamily="50" charset="-128"/>
                <a:cs typeface="Meiryo UI" pitchFamily="50" charset="-128"/>
              </a:rPr>
              <a:t>期間：</a:t>
            </a:r>
            <a:r>
              <a:rPr lang="en-US" altLang="ja-JP" sz="1100" dirty="0">
                <a:latin typeface="Meiryo UI" pitchFamily="50" charset="-128"/>
                <a:ea typeface="Meiryo UI" pitchFamily="50" charset="-128"/>
                <a:cs typeface="Meiryo UI" pitchFamily="50" charset="-128"/>
              </a:rPr>
              <a:t>15</a:t>
            </a:r>
            <a:r>
              <a:rPr lang="ja-JP" altLang="en-US" sz="1100" dirty="0" smtClean="0">
                <a:latin typeface="Meiryo UI" pitchFamily="50" charset="-128"/>
                <a:ea typeface="Meiryo UI" pitchFamily="50" charset="-128"/>
                <a:cs typeface="Meiryo UI" pitchFamily="50" charset="-128"/>
              </a:rPr>
              <a:t>年</a:t>
            </a:r>
            <a:endParaRPr lang="ja-JP" altLang="en-US" sz="1100" dirty="0">
              <a:latin typeface="Meiryo UI" pitchFamily="50" charset="-128"/>
              <a:ea typeface="Meiryo UI" pitchFamily="50" charset="-128"/>
              <a:cs typeface="Meiryo UI" pitchFamily="50" charset="-128"/>
            </a:endParaRPr>
          </a:p>
        </p:txBody>
      </p:sp>
      <p:sp>
        <p:nvSpPr>
          <p:cNvPr id="79" name="テキスト ボックス 78"/>
          <p:cNvSpPr txBox="1"/>
          <p:nvPr/>
        </p:nvSpPr>
        <p:spPr>
          <a:xfrm>
            <a:off x="4988133" y="6091448"/>
            <a:ext cx="4789786" cy="600164"/>
          </a:xfrm>
          <a:prstGeom prst="rect">
            <a:avLst/>
          </a:prstGeom>
          <a:noFill/>
        </p:spPr>
        <p:txBody>
          <a:bodyPr wrap="square" lIns="0" tIns="0" rIns="0" bIns="0" rtlCol="0" anchor="ctr" anchorCtr="0">
            <a:spAutoFit/>
          </a:bodyPr>
          <a:lstStyle/>
          <a:p>
            <a:pPr marL="87313" indent="-87313"/>
            <a:r>
              <a:rPr lang="ja-JP" altLang="en-US" sz="1300" dirty="0" smtClean="0">
                <a:latin typeface="Meiryo UI" pitchFamily="50" charset="-128"/>
                <a:ea typeface="Meiryo UI" pitchFamily="50" charset="-128"/>
                <a:cs typeface="Meiryo UI" pitchFamily="50" charset="-128"/>
              </a:rPr>
              <a:t>◆金融機関との連携により、個人が太陽光発電設備等の設置に必要となる資金について、低利の融資を</a:t>
            </a:r>
            <a:r>
              <a:rPr lang="ja-JP" altLang="en-US" sz="1300" dirty="0">
                <a:latin typeface="Meiryo UI" pitchFamily="50" charset="-128"/>
                <a:ea typeface="Meiryo UI" pitchFamily="50" charset="-128"/>
                <a:cs typeface="Meiryo UI" pitchFamily="50" charset="-128"/>
              </a:rPr>
              <a:t>行って</a:t>
            </a:r>
            <a:r>
              <a:rPr lang="ja-JP" altLang="en-US" sz="1300" dirty="0" smtClean="0">
                <a:latin typeface="Meiryo UI" pitchFamily="50" charset="-128"/>
                <a:ea typeface="Meiryo UI" pitchFamily="50" charset="-128"/>
                <a:cs typeface="Meiryo UI" pitchFamily="50" charset="-128"/>
              </a:rPr>
              <a:t>きました。</a:t>
            </a:r>
            <a:endParaRPr lang="en-US" altLang="ja-JP" sz="1300" dirty="0" smtClean="0">
              <a:latin typeface="Meiryo UI" pitchFamily="50" charset="-128"/>
              <a:ea typeface="Meiryo UI" pitchFamily="50" charset="-128"/>
              <a:cs typeface="Meiryo UI" pitchFamily="50" charset="-128"/>
            </a:endParaRPr>
          </a:p>
          <a:p>
            <a:pPr marL="87313" indent="-87313"/>
            <a:r>
              <a:rPr lang="ja-JP" altLang="en-US" sz="1300" dirty="0" smtClean="0">
                <a:latin typeface="Meiryo UI" pitchFamily="50" charset="-128"/>
                <a:ea typeface="Meiryo UI" pitchFamily="50" charset="-128"/>
                <a:cs typeface="Meiryo UI" pitchFamily="50" charset="-128"/>
              </a:rPr>
              <a:t>（新規受付は</a:t>
            </a:r>
            <a:r>
              <a:rPr lang="en-US" altLang="ja-JP" sz="1300" dirty="0" smtClean="0">
                <a:latin typeface="Meiryo UI" pitchFamily="50" charset="-128"/>
                <a:ea typeface="Meiryo UI" pitchFamily="50" charset="-128"/>
                <a:cs typeface="Meiryo UI" pitchFamily="50" charset="-128"/>
              </a:rPr>
              <a:t>2016</a:t>
            </a:r>
            <a:r>
              <a:rPr lang="ja-JP" altLang="en-US" sz="1300" dirty="0" smtClean="0">
                <a:latin typeface="Meiryo UI" pitchFamily="50" charset="-128"/>
                <a:ea typeface="Meiryo UI" pitchFamily="50" charset="-128"/>
                <a:cs typeface="Meiryo UI" pitchFamily="50" charset="-128"/>
              </a:rPr>
              <a:t>年度で終了）</a:t>
            </a:r>
            <a:endParaRPr lang="ja-JP" altLang="en-US" sz="1300" dirty="0">
              <a:latin typeface="Meiryo UI" pitchFamily="50" charset="-128"/>
              <a:ea typeface="Meiryo UI" pitchFamily="50" charset="-128"/>
              <a:cs typeface="Meiryo UI" pitchFamily="50" charset="-128"/>
            </a:endParaRPr>
          </a:p>
        </p:txBody>
      </p:sp>
      <p:sp>
        <p:nvSpPr>
          <p:cNvPr id="80" name="テキスト ボックス 79"/>
          <p:cNvSpPr txBox="1"/>
          <p:nvPr/>
        </p:nvSpPr>
        <p:spPr>
          <a:xfrm>
            <a:off x="7260753" y="5577261"/>
            <a:ext cx="2530613" cy="369332"/>
          </a:xfrm>
          <a:prstGeom prst="rect">
            <a:avLst/>
          </a:prstGeom>
          <a:noFill/>
        </p:spPr>
        <p:txBody>
          <a:bodyPr wrap="square" lIns="0" tIns="0" rIns="0" bIns="0" rtlCol="0" anchor="ctr" anchorCtr="0">
            <a:spAutoFit/>
          </a:bodyPr>
          <a:lstStyle/>
          <a:p>
            <a:pPr marL="87313" indent="-87313"/>
            <a:r>
              <a:rPr lang="en-US" altLang="ja-JP" sz="1200" dirty="0" smtClean="0">
                <a:latin typeface="Meiryo UI" pitchFamily="50" charset="-128"/>
                <a:ea typeface="Meiryo UI" pitchFamily="50" charset="-128"/>
                <a:cs typeface="Meiryo UI" pitchFamily="50" charset="-128"/>
              </a:rPr>
              <a:t>【</a:t>
            </a:r>
            <a:r>
              <a:rPr lang="ja-JP" altLang="en-US" sz="1200" dirty="0" smtClean="0">
                <a:latin typeface="Meiryo UI" pitchFamily="50" charset="-128"/>
                <a:ea typeface="Meiryo UI" pitchFamily="50" charset="-128"/>
                <a:cs typeface="Meiryo UI" pitchFamily="50" charset="-128"/>
              </a:rPr>
              <a:t>府事業</a:t>
            </a:r>
            <a:r>
              <a:rPr lang="en-US" altLang="ja-JP" sz="1200" dirty="0" smtClean="0">
                <a:latin typeface="Meiryo UI" pitchFamily="50" charset="-128"/>
                <a:ea typeface="Meiryo UI" pitchFamily="50" charset="-128"/>
                <a:cs typeface="Meiryo UI" pitchFamily="50" charset="-128"/>
              </a:rPr>
              <a:t>】</a:t>
            </a:r>
            <a:r>
              <a:rPr lang="ja-JP" altLang="en-US" sz="1200" dirty="0" smtClean="0">
                <a:latin typeface="Meiryo UI" pitchFamily="50" charset="-128"/>
                <a:ea typeface="Meiryo UI" pitchFamily="50" charset="-128"/>
                <a:cs typeface="Meiryo UI" pitchFamily="50" charset="-128"/>
              </a:rPr>
              <a:t>　</a:t>
            </a:r>
            <a:r>
              <a:rPr lang="en-US" altLang="ja-JP" sz="1200" dirty="0" smtClean="0">
                <a:latin typeface="Meiryo UI" pitchFamily="50" charset="-128"/>
                <a:ea typeface="Meiryo UI" pitchFamily="50" charset="-128"/>
                <a:cs typeface="Meiryo UI" pitchFamily="50" charset="-128"/>
              </a:rPr>
              <a:t>2018</a:t>
            </a:r>
            <a:r>
              <a:rPr lang="ja-JP" altLang="en-US" sz="1200" dirty="0" smtClean="0">
                <a:latin typeface="Meiryo UI" pitchFamily="50" charset="-128"/>
                <a:ea typeface="Meiryo UI" pitchFamily="50" charset="-128"/>
                <a:cs typeface="Meiryo UI" pitchFamily="50" charset="-128"/>
              </a:rPr>
              <a:t>年度予算</a:t>
            </a:r>
            <a:endParaRPr lang="en-US" altLang="zh-TW" sz="1200" dirty="0" smtClean="0">
              <a:latin typeface="Meiryo UI" pitchFamily="50" charset="-128"/>
              <a:ea typeface="Meiryo UI" pitchFamily="50" charset="-128"/>
              <a:cs typeface="Meiryo UI" pitchFamily="50" charset="-128"/>
            </a:endParaRPr>
          </a:p>
          <a:p>
            <a:pPr marL="87313" indent="-87313"/>
            <a:r>
              <a:rPr lang="zh-TW" altLang="en-US" sz="1200" dirty="0" smtClean="0">
                <a:latin typeface="Meiryo UI" pitchFamily="50" charset="-128"/>
                <a:ea typeface="Meiryo UI" pitchFamily="50" charset="-128"/>
                <a:cs typeface="Meiryo UI" pitchFamily="50" charset="-128"/>
              </a:rPr>
              <a:t>（</a:t>
            </a:r>
            <a:r>
              <a:rPr lang="ja-JP" altLang="en-US" sz="1200" dirty="0">
                <a:latin typeface="Meiryo UI" pitchFamily="50" charset="-128"/>
                <a:ea typeface="Meiryo UI" pitchFamily="50" charset="-128"/>
                <a:cs typeface="Meiryo UI" pitchFamily="50" charset="-128"/>
              </a:rPr>
              <a:t>過年度</a:t>
            </a:r>
            <a:r>
              <a:rPr lang="ja-JP" altLang="en-US" sz="1200" dirty="0" smtClean="0">
                <a:latin typeface="Meiryo UI" pitchFamily="50" charset="-128"/>
                <a:ea typeface="Meiryo UI" pitchFamily="50" charset="-128"/>
                <a:cs typeface="Meiryo UI" pitchFamily="50" charset="-128"/>
              </a:rPr>
              <a:t>融資分</a:t>
            </a:r>
            <a:r>
              <a:rPr lang="ja-JP" altLang="en-US" sz="1200" dirty="0">
                <a:latin typeface="Meiryo UI" pitchFamily="50" charset="-128"/>
                <a:ea typeface="Meiryo UI" pitchFamily="50" charset="-128"/>
                <a:cs typeface="Meiryo UI" pitchFamily="50" charset="-128"/>
              </a:rPr>
              <a:t>：</a:t>
            </a:r>
            <a:r>
              <a:rPr lang="en-US" altLang="ja-JP" sz="1200" dirty="0" smtClean="0">
                <a:latin typeface="Meiryo UI" pitchFamily="50" charset="-128"/>
                <a:ea typeface="Meiryo UI" pitchFamily="50" charset="-128"/>
                <a:cs typeface="Meiryo UI" pitchFamily="50" charset="-128"/>
              </a:rPr>
              <a:t>308,000</a:t>
            </a:r>
            <a:r>
              <a:rPr lang="zh-TW" altLang="en-US" sz="1200" dirty="0" smtClean="0">
                <a:latin typeface="Meiryo UI" pitchFamily="50" charset="-128"/>
                <a:ea typeface="Meiryo UI" pitchFamily="50" charset="-128"/>
                <a:cs typeface="Meiryo UI" pitchFamily="50" charset="-128"/>
              </a:rPr>
              <a:t>千円）</a:t>
            </a:r>
            <a:endParaRPr lang="en-US" altLang="zh-TW" sz="1200" dirty="0" smtClean="0">
              <a:latin typeface="Meiryo UI" pitchFamily="50" charset="-128"/>
              <a:ea typeface="Meiryo UI" pitchFamily="50" charset="-128"/>
              <a:cs typeface="Meiryo UI" pitchFamily="50" charset="-128"/>
            </a:endParaRPr>
          </a:p>
        </p:txBody>
      </p:sp>
      <p:sp>
        <p:nvSpPr>
          <p:cNvPr id="81" name="正方形/長方形 80"/>
          <p:cNvSpPr/>
          <p:nvPr/>
        </p:nvSpPr>
        <p:spPr>
          <a:xfrm>
            <a:off x="5008439" y="5568478"/>
            <a:ext cx="2225473" cy="486899"/>
          </a:xfrm>
          <a:prstGeom prst="rect">
            <a:avLst/>
          </a:prstGeom>
          <a:ln w="9525">
            <a:prstDash val="dash"/>
          </a:ln>
        </p:spPr>
        <p:style>
          <a:lnRef idx="2">
            <a:schemeClr val="accent1"/>
          </a:lnRef>
          <a:fillRef idx="1">
            <a:schemeClr val="lt1"/>
          </a:fillRef>
          <a:effectRef idx="0">
            <a:schemeClr val="accent1"/>
          </a:effectRef>
          <a:fontRef idx="minor">
            <a:schemeClr val="dk1"/>
          </a:fontRef>
        </p:style>
        <p:txBody>
          <a:bodyPr lIns="0" tIns="0" rIns="0" bIns="0" rtlCol="0" anchor="ctr"/>
          <a:lstStyle/>
          <a:p>
            <a:pPr marL="87313" indent="-87313"/>
            <a:r>
              <a:rPr lang="ja-JP" altLang="en-US" sz="1000" dirty="0" smtClean="0">
                <a:solidFill>
                  <a:schemeClr val="tx1"/>
                </a:solidFill>
                <a:latin typeface="Meiryo UI" pitchFamily="50" charset="-128"/>
                <a:ea typeface="Meiryo UI" pitchFamily="50" charset="-128"/>
                <a:cs typeface="Meiryo UI" pitchFamily="50" charset="-128"/>
              </a:rPr>
              <a:t>＜累計実績：</a:t>
            </a:r>
            <a:r>
              <a:rPr lang="en-US" altLang="ja-JP" sz="1000" dirty="0" smtClean="0">
                <a:solidFill>
                  <a:schemeClr val="tx1"/>
                </a:solidFill>
                <a:latin typeface="Meiryo UI" pitchFamily="50" charset="-128"/>
                <a:ea typeface="Meiryo UI" pitchFamily="50" charset="-128"/>
                <a:cs typeface="Meiryo UI" pitchFamily="50" charset="-128"/>
              </a:rPr>
              <a:t>2012</a:t>
            </a:r>
            <a:r>
              <a:rPr lang="ja-JP" altLang="en-US" sz="1000" dirty="0" smtClean="0">
                <a:solidFill>
                  <a:schemeClr val="tx1"/>
                </a:solidFill>
                <a:latin typeface="Meiryo UI" pitchFamily="50" charset="-128"/>
                <a:ea typeface="Meiryo UI" pitchFamily="50" charset="-128"/>
                <a:cs typeface="Meiryo UI" pitchFamily="50" charset="-128"/>
              </a:rPr>
              <a:t>～</a:t>
            </a:r>
            <a:r>
              <a:rPr lang="en-US" altLang="ja-JP" sz="1000" dirty="0" smtClean="0">
                <a:solidFill>
                  <a:schemeClr val="tx1"/>
                </a:solidFill>
                <a:latin typeface="Meiryo UI" pitchFamily="50" charset="-128"/>
                <a:ea typeface="Meiryo UI" pitchFamily="50" charset="-128"/>
                <a:cs typeface="Meiryo UI" pitchFamily="50" charset="-128"/>
              </a:rPr>
              <a:t>2016</a:t>
            </a:r>
            <a:r>
              <a:rPr lang="ja-JP" altLang="en-US" sz="1000" dirty="0" smtClean="0">
                <a:solidFill>
                  <a:schemeClr val="tx1"/>
                </a:solidFill>
                <a:latin typeface="Meiryo UI" pitchFamily="50" charset="-128"/>
                <a:ea typeface="Meiryo UI" pitchFamily="50" charset="-128"/>
                <a:cs typeface="Meiryo UI" pitchFamily="50" charset="-128"/>
              </a:rPr>
              <a:t>年度＞</a:t>
            </a:r>
            <a:endParaRPr lang="en-US" altLang="ja-JP" sz="1000" dirty="0" smtClean="0">
              <a:solidFill>
                <a:schemeClr val="tx1"/>
              </a:solidFill>
              <a:latin typeface="Meiryo UI" pitchFamily="50" charset="-128"/>
              <a:ea typeface="Meiryo UI" pitchFamily="50" charset="-128"/>
              <a:cs typeface="Meiryo UI" pitchFamily="50" charset="-128"/>
            </a:endParaRPr>
          </a:p>
          <a:p>
            <a:pPr marL="87313" indent="-87313"/>
            <a:r>
              <a:rPr lang="ja-JP" altLang="en-US" sz="1000" dirty="0">
                <a:solidFill>
                  <a:schemeClr val="tx1"/>
                </a:solidFill>
                <a:latin typeface="Meiryo UI" pitchFamily="50" charset="-128"/>
                <a:ea typeface="Meiryo UI" pitchFamily="50" charset="-128"/>
                <a:cs typeface="Meiryo UI" pitchFamily="50" charset="-128"/>
              </a:rPr>
              <a:t>　</a:t>
            </a:r>
            <a:r>
              <a:rPr lang="ja-JP" altLang="en-US" sz="1000" dirty="0" smtClean="0">
                <a:solidFill>
                  <a:schemeClr val="tx1"/>
                </a:solidFill>
                <a:latin typeface="Meiryo UI" pitchFamily="50" charset="-128"/>
                <a:ea typeface="Meiryo UI" pitchFamily="50" charset="-128"/>
                <a:cs typeface="Meiryo UI" pitchFamily="50" charset="-128"/>
              </a:rPr>
              <a:t>・融資件数：</a:t>
            </a:r>
            <a:r>
              <a:rPr lang="en-US" altLang="ja-JP" sz="1000" dirty="0">
                <a:solidFill>
                  <a:schemeClr val="tx1"/>
                </a:solidFill>
                <a:latin typeface="Meiryo UI" pitchFamily="50" charset="-128"/>
                <a:ea typeface="Meiryo UI" pitchFamily="50" charset="-128"/>
                <a:cs typeface="Meiryo UI" pitchFamily="50" charset="-128"/>
              </a:rPr>
              <a:t>599</a:t>
            </a:r>
            <a:r>
              <a:rPr lang="ja-JP" altLang="en-US" sz="1000" dirty="0" smtClean="0">
                <a:solidFill>
                  <a:schemeClr val="tx1"/>
                </a:solidFill>
                <a:latin typeface="Meiryo UI" pitchFamily="50" charset="-128"/>
                <a:ea typeface="Meiryo UI" pitchFamily="50" charset="-128"/>
                <a:cs typeface="Meiryo UI" pitchFamily="50" charset="-128"/>
              </a:rPr>
              <a:t>件</a:t>
            </a:r>
            <a:endParaRPr lang="en-US" altLang="ja-JP" sz="1000" dirty="0" smtClean="0">
              <a:solidFill>
                <a:schemeClr val="tx1"/>
              </a:solidFill>
              <a:latin typeface="Meiryo UI" pitchFamily="50" charset="-128"/>
              <a:ea typeface="Meiryo UI" pitchFamily="50" charset="-128"/>
              <a:cs typeface="Meiryo UI" pitchFamily="50" charset="-128"/>
            </a:endParaRPr>
          </a:p>
          <a:p>
            <a:pPr marL="87313" indent="-87313"/>
            <a:r>
              <a:rPr lang="ja-JP" altLang="en-US" sz="1000" dirty="0" smtClean="0">
                <a:solidFill>
                  <a:schemeClr val="tx1"/>
                </a:solidFill>
                <a:latin typeface="Meiryo UI" pitchFamily="50" charset="-128"/>
                <a:ea typeface="Meiryo UI" pitchFamily="50" charset="-128"/>
                <a:cs typeface="Meiryo UI" pitchFamily="50" charset="-128"/>
              </a:rPr>
              <a:t>　</a:t>
            </a:r>
            <a:r>
              <a:rPr lang="ja-JP" altLang="en-US" sz="1000" dirty="0">
                <a:solidFill>
                  <a:schemeClr val="tx1"/>
                </a:solidFill>
                <a:latin typeface="Meiryo UI" pitchFamily="50" charset="-128"/>
                <a:ea typeface="Meiryo UI" pitchFamily="50" charset="-128"/>
                <a:cs typeface="Meiryo UI" pitchFamily="50" charset="-128"/>
              </a:rPr>
              <a:t>・</a:t>
            </a:r>
            <a:r>
              <a:rPr lang="ja-JP" altLang="en-US" sz="900" dirty="0" smtClean="0">
                <a:solidFill>
                  <a:schemeClr val="tx1"/>
                </a:solidFill>
                <a:latin typeface="Meiryo UI" pitchFamily="50" charset="-128"/>
                <a:ea typeface="Meiryo UI" pitchFamily="50" charset="-128"/>
                <a:cs typeface="Meiryo UI" pitchFamily="50" charset="-128"/>
              </a:rPr>
              <a:t>取扱金融機関：</a:t>
            </a:r>
            <a:r>
              <a:rPr lang="en-US" altLang="ja-JP" sz="900" dirty="0">
                <a:solidFill>
                  <a:schemeClr val="tx1"/>
                </a:solidFill>
                <a:latin typeface="Meiryo UI" pitchFamily="50" charset="-128"/>
                <a:ea typeface="Meiryo UI" pitchFamily="50" charset="-128"/>
                <a:cs typeface="Meiryo UI" pitchFamily="50" charset="-128"/>
              </a:rPr>
              <a:t>9</a:t>
            </a:r>
            <a:r>
              <a:rPr lang="ja-JP" altLang="en-US" sz="900" dirty="0" smtClean="0">
                <a:solidFill>
                  <a:schemeClr val="tx1"/>
                </a:solidFill>
                <a:latin typeface="Meiryo UI" pitchFamily="50" charset="-128"/>
                <a:ea typeface="Meiryo UI" pitchFamily="50" charset="-128"/>
                <a:cs typeface="Meiryo UI" pitchFamily="50" charset="-128"/>
              </a:rPr>
              <a:t>金融機関</a:t>
            </a:r>
            <a:endParaRPr lang="ja-JP" altLang="en-US" sz="900" dirty="0">
              <a:solidFill>
                <a:schemeClr val="tx1"/>
              </a:solidFill>
              <a:latin typeface="Meiryo UI" pitchFamily="50" charset="-128"/>
              <a:ea typeface="Meiryo UI" pitchFamily="50" charset="-128"/>
              <a:cs typeface="Meiryo UI" pitchFamily="50" charset="-128"/>
            </a:endParaRPr>
          </a:p>
        </p:txBody>
      </p:sp>
      <p:sp>
        <p:nvSpPr>
          <p:cNvPr id="40" name="円/楕円 39"/>
          <p:cNvSpPr/>
          <p:nvPr/>
        </p:nvSpPr>
        <p:spPr>
          <a:xfrm>
            <a:off x="9400876" y="11878"/>
            <a:ext cx="432049" cy="432048"/>
          </a:xfrm>
          <a:prstGeom prst="ellipse">
            <a:avLst/>
          </a:prstGeom>
          <a:ln w="19050"/>
        </p:spPr>
        <p:style>
          <a:lnRef idx="3">
            <a:schemeClr val="lt1"/>
          </a:lnRef>
          <a:fillRef idx="1">
            <a:schemeClr val="accent1"/>
          </a:fillRef>
          <a:effectRef idx="1">
            <a:schemeClr val="accent1"/>
          </a:effectRef>
          <a:fontRef idx="minor">
            <a:schemeClr val="lt1"/>
          </a:fontRef>
        </p:style>
        <p:txBody>
          <a:bodyPr rtlCol="0" anchor="ctr"/>
          <a:lstStyle/>
          <a:p>
            <a:pPr algn="ctr"/>
            <a:r>
              <a:rPr lang="ja-JP" altLang="en-US" b="1" dirty="0">
                <a:solidFill>
                  <a:prstClr val="white"/>
                </a:solidFill>
              </a:rPr>
              <a:t>９</a:t>
            </a:r>
          </a:p>
        </p:txBody>
      </p:sp>
      <p:sp>
        <p:nvSpPr>
          <p:cNvPr id="44" name="正方形/長方形 43"/>
          <p:cNvSpPr/>
          <p:nvPr/>
        </p:nvSpPr>
        <p:spPr>
          <a:xfrm>
            <a:off x="2970471" y="5158512"/>
            <a:ext cx="1774604" cy="207057"/>
          </a:xfrm>
          <a:prstGeom prst="rect">
            <a:avLst/>
          </a:prstGeom>
          <a:ln w="9525">
            <a:prstDash val="dash"/>
          </a:ln>
        </p:spPr>
        <p:style>
          <a:lnRef idx="2">
            <a:schemeClr val="accent1"/>
          </a:lnRef>
          <a:fillRef idx="1">
            <a:schemeClr val="lt1"/>
          </a:fillRef>
          <a:effectRef idx="0">
            <a:schemeClr val="accent1"/>
          </a:effectRef>
          <a:fontRef idx="minor">
            <a:schemeClr val="dk1"/>
          </a:fontRef>
        </p:style>
        <p:txBody>
          <a:bodyPr lIns="0" tIns="0" rIns="0" bIns="0" rtlCol="0" anchor="ctr"/>
          <a:lstStyle/>
          <a:p>
            <a:pPr marL="87313" indent="-87313"/>
            <a:r>
              <a:rPr lang="ja-JP" altLang="en-US" sz="1000" dirty="0" smtClean="0">
                <a:solidFill>
                  <a:schemeClr val="tx1"/>
                </a:solidFill>
                <a:latin typeface="Meiryo UI" pitchFamily="50" charset="-128"/>
                <a:ea typeface="Meiryo UI" pitchFamily="50" charset="-128"/>
                <a:cs typeface="Meiryo UI" pitchFamily="50" charset="-128"/>
              </a:rPr>
              <a:t>＜</a:t>
            </a:r>
            <a:r>
              <a:rPr lang="en-US" altLang="ja-JP" sz="1000" dirty="0" smtClean="0">
                <a:solidFill>
                  <a:schemeClr val="tx1"/>
                </a:solidFill>
                <a:latin typeface="Meiryo UI" pitchFamily="50" charset="-128"/>
                <a:ea typeface="Meiryo UI" pitchFamily="50" charset="-128"/>
                <a:cs typeface="Meiryo UI" pitchFamily="50" charset="-128"/>
              </a:rPr>
              <a:t>2017</a:t>
            </a:r>
            <a:r>
              <a:rPr lang="ja-JP" altLang="en-US" sz="1000" dirty="0" smtClean="0">
                <a:solidFill>
                  <a:schemeClr val="tx1"/>
                </a:solidFill>
                <a:latin typeface="Meiryo UI" pitchFamily="50" charset="-128"/>
                <a:ea typeface="Meiryo UI" pitchFamily="50" charset="-128"/>
                <a:cs typeface="Meiryo UI" pitchFamily="50" charset="-128"/>
              </a:rPr>
              <a:t>年度</a:t>
            </a:r>
            <a:r>
              <a:rPr lang="ja-JP" altLang="en-US" sz="1000" dirty="0">
                <a:solidFill>
                  <a:schemeClr val="tx1"/>
                </a:solidFill>
                <a:latin typeface="Meiryo UI" pitchFamily="50" charset="-128"/>
                <a:ea typeface="Meiryo UI" pitchFamily="50" charset="-128"/>
                <a:cs typeface="Meiryo UI" pitchFamily="50" charset="-128"/>
              </a:rPr>
              <a:t>実績</a:t>
            </a:r>
            <a:r>
              <a:rPr lang="ja-JP" altLang="en-US" sz="1000" dirty="0" smtClean="0">
                <a:solidFill>
                  <a:schemeClr val="tx1"/>
                </a:solidFill>
                <a:latin typeface="Meiryo UI" pitchFamily="50" charset="-128"/>
                <a:ea typeface="Meiryo UI" pitchFamily="50" charset="-128"/>
                <a:cs typeface="Meiryo UI" pitchFamily="50" charset="-128"/>
              </a:rPr>
              <a:t>＞利用：</a:t>
            </a:r>
            <a:r>
              <a:rPr lang="en-US" altLang="ja-JP" sz="1000" dirty="0" smtClean="0">
                <a:solidFill>
                  <a:schemeClr val="tx1"/>
                </a:solidFill>
                <a:latin typeface="Meiryo UI" pitchFamily="50" charset="-128"/>
                <a:ea typeface="Meiryo UI" pitchFamily="50" charset="-128"/>
                <a:cs typeface="Meiryo UI" pitchFamily="50" charset="-128"/>
              </a:rPr>
              <a:t>63</a:t>
            </a:r>
            <a:r>
              <a:rPr lang="ja-JP" altLang="en-US" sz="1000" dirty="0" smtClean="0">
                <a:solidFill>
                  <a:schemeClr val="tx1"/>
                </a:solidFill>
                <a:latin typeface="Meiryo UI" pitchFamily="50" charset="-128"/>
                <a:ea typeface="Meiryo UI" pitchFamily="50" charset="-128"/>
                <a:cs typeface="Meiryo UI" pitchFamily="50" charset="-128"/>
              </a:rPr>
              <a:t>件</a:t>
            </a:r>
            <a:endParaRPr lang="en-US" altLang="ja-JP" sz="1000" dirty="0" smtClean="0">
              <a:solidFill>
                <a:schemeClr val="tx1"/>
              </a:solidFill>
              <a:latin typeface="Meiryo UI" pitchFamily="50" charset="-128"/>
              <a:ea typeface="Meiryo UI" pitchFamily="50" charset="-128"/>
              <a:cs typeface="Meiryo UI" pitchFamily="50" charset="-128"/>
            </a:endParaRPr>
          </a:p>
        </p:txBody>
      </p:sp>
      <p:sp>
        <p:nvSpPr>
          <p:cNvPr id="46" name="正方形/長方形 45"/>
          <p:cNvSpPr/>
          <p:nvPr/>
        </p:nvSpPr>
        <p:spPr>
          <a:xfrm>
            <a:off x="2021065" y="5021773"/>
            <a:ext cx="3678458" cy="138499"/>
          </a:xfrm>
          <a:prstGeom prst="rect">
            <a:avLst/>
          </a:prstGeom>
        </p:spPr>
        <p:txBody>
          <a:bodyPr wrap="square" lIns="0" tIns="0" rIns="0" bIns="0" anchor="ctr" anchorCtr="1">
            <a:spAutoFit/>
          </a:bodyPr>
          <a:lstStyle/>
          <a:p>
            <a:pPr marL="95250" indent="-95250"/>
            <a:r>
              <a:rPr lang="en-US" altLang="ja-JP" sz="9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900" dirty="0" smtClean="0">
                <a:latin typeface="Meiryo UI" panose="020B0604030504040204" pitchFamily="50" charset="-128"/>
                <a:ea typeface="Meiryo UI" panose="020B0604030504040204" pitchFamily="50" charset="-128"/>
                <a:cs typeface="Meiryo UI" panose="020B0604030504040204" pitchFamily="50" charset="-128"/>
              </a:rPr>
              <a:t>おおさかスマートエネルギーセンター事業</a:t>
            </a:r>
            <a:r>
              <a:rPr lang="en-US" altLang="ja-JP" sz="900" dirty="0" smtClean="0">
                <a:latin typeface="Meiryo UI" panose="020B0604030504040204" pitchFamily="50" charset="-128"/>
                <a:ea typeface="Meiryo UI" panose="020B0604030504040204" pitchFamily="50" charset="-128"/>
                <a:cs typeface="Meiryo UI" panose="020B0604030504040204" pitchFamily="50" charset="-128"/>
              </a:rPr>
              <a:t>】</a:t>
            </a:r>
            <a:endParaRPr lang="ja-JP" altLang="en-US" sz="900" dirty="0">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153377485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2"/>
          <p:cNvSpPr txBox="1">
            <a:spLocks noChangeArrowheads="1"/>
          </p:cNvSpPr>
          <p:nvPr/>
        </p:nvSpPr>
        <p:spPr bwMode="auto">
          <a:xfrm>
            <a:off x="0" y="-41032"/>
            <a:ext cx="9906000" cy="510396"/>
          </a:xfrm>
          <a:prstGeom prst="rect">
            <a:avLst/>
          </a:prstGeom>
          <a:solidFill>
            <a:srgbClr val="00B0F0"/>
          </a:solidFill>
          <a:ln w="9525">
            <a:noFill/>
            <a:miter lim="800000"/>
            <a:headEnd/>
            <a:tailEnd/>
          </a:ln>
        </p:spPr>
        <p:txBody>
          <a:bodyPr wrap="square" lIns="74295" tIns="8890" rIns="74295" bIns="8890">
            <a:spAutoFit/>
          </a:bodyPr>
          <a:lstStyle>
            <a:defPPr>
              <a:defRPr lang="ja-JP"/>
            </a:defPPr>
            <a:lvl1pPr algn="l" rtl="0" fontAlgn="base">
              <a:spcBef>
                <a:spcPct val="0"/>
              </a:spcBef>
              <a:spcAft>
                <a:spcPct val="0"/>
              </a:spcAft>
              <a:defRPr kumimoji="1"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charset="-128"/>
                <a:cs typeface="+mn-cs"/>
              </a:defRPr>
            </a:lvl5pPr>
            <a:lvl6pPr marL="2286000" algn="l" defTabSz="914400" rtl="0" eaLnBrk="1" latinLnBrk="0" hangingPunct="1">
              <a:defRPr kumimoji="1" kern="1200">
                <a:solidFill>
                  <a:schemeClr val="tx1"/>
                </a:solidFill>
                <a:latin typeface="Arial" charset="0"/>
                <a:ea typeface="ＭＳ Ｐゴシック" charset="-128"/>
                <a:cs typeface="+mn-cs"/>
              </a:defRPr>
            </a:lvl6pPr>
            <a:lvl7pPr marL="2743200" algn="l" defTabSz="914400" rtl="0" eaLnBrk="1" latinLnBrk="0" hangingPunct="1">
              <a:defRPr kumimoji="1" kern="1200">
                <a:solidFill>
                  <a:schemeClr val="tx1"/>
                </a:solidFill>
                <a:latin typeface="Arial" charset="0"/>
                <a:ea typeface="ＭＳ Ｐゴシック" charset="-128"/>
                <a:cs typeface="+mn-cs"/>
              </a:defRPr>
            </a:lvl7pPr>
            <a:lvl8pPr marL="3200400" algn="l" defTabSz="914400" rtl="0" eaLnBrk="1" latinLnBrk="0" hangingPunct="1">
              <a:defRPr kumimoji="1" kern="1200">
                <a:solidFill>
                  <a:schemeClr val="tx1"/>
                </a:solidFill>
                <a:latin typeface="Arial" charset="0"/>
                <a:ea typeface="ＭＳ Ｐゴシック" charset="-128"/>
                <a:cs typeface="+mn-cs"/>
              </a:defRPr>
            </a:lvl8pPr>
            <a:lvl9pPr marL="3657600" algn="l" defTabSz="914400" rtl="0" eaLnBrk="1" latinLnBrk="0" hangingPunct="1">
              <a:defRPr kumimoji="1" kern="1200">
                <a:solidFill>
                  <a:schemeClr val="tx1"/>
                </a:solidFill>
                <a:latin typeface="Arial" charset="0"/>
                <a:ea typeface="ＭＳ Ｐゴシック" charset="-128"/>
                <a:cs typeface="+mn-cs"/>
              </a:defRPr>
            </a:lvl9pPr>
          </a:lstStyle>
          <a:p>
            <a:pPr algn="just" fontAlgn="auto">
              <a:spcBef>
                <a:spcPts val="0"/>
              </a:spcBef>
              <a:spcAft>
                <a:spcPts val="0"/>
              </a:spcAft>
            </a:pPr>
            <a:r>
              <a:rPr lang="ja-JP" altLang="en-US" sz="3200" dirty="0" smtClean="0">
                <a:solidFill>
                  <a:prstClr val="white"/>
                </a:solidFill>
                <a:ea typeface="HGP創英角ｺﾞｼｯｸUB" pitchFamily="50" charset="-128"/>
                <a:cs typeface="ＭＳ Ｐゴシック" charset="-128"/>
              </a:rPr>
              <a:t>　</a:t>
            </a:r>
            <a:r>
              <a:rPr lang="ja-JP" altLang="en-US" sz="3200" dirty="0">
                <a:solidFill>
                  <a:prstClr val="white"/>
                </a:solidFill>
                <a:latin typeface="Calibri"/>
                <a:ea typeface="HGP創英角ｺﾞｼｯｸUB" pitchFamily="50" charset="-128"/>
                <a:cs typeface="ＭＳ Ｐゴシック" charset="-128"/>
              </a:rPr>
              <a:t>再生可能エネルギーの普及拡大　</a:t>
            </a:r>
            <a:r>
              <a:rPr lang="ja-JP" altLang="en-US" sz="1400" dirty="0">
                <a:solidFill>
                  <a:prstClr val="white"/>
                </a:solidFill>
                <a:latin typeface="Calibri"/>
                <a:ea typeface="HGP創英角ｺﾞｼｯｸUB" pitchFamily="50" charset="-128"/>
                <a:cs typeface="ＭＳ Ｐゴシック" charset="-128"/>
              </a:rPr>
              <a:t>～太陽光発電の普及促進～　</a:t>
            </a:r>
            <a:r>
              <a:rPr lang="ja-JP" altLang="en-US" sz="1400" dirty="0">
                <a:solidFill>
                  <a:prstClr val="white"/>
                </a:solidFill>
                <a:ea typeface="HGP創英角ｺﾞｼｯｸUB" pitchFamily="50" charset="-128"/>
                <a:cs typeface="ＭＳ Ｐゴシック" charset="-128"/>
              </a:rPr>
              <a:t>　</a:t>
            </a:r>
          </a:p>
        </p:txBody>
      </p:sp>
      <p:sp>
        <p:nvSpPr>
          <p:cNvPr id="24" name="円/楕円 23"/>
          <p:cNvSpPr/>
          <p:nvPr/>
        </p:nvSpPr>
        <p:spPr>
          <a:xfrm>
            <a:off x="9361703" y="0"/>
            <a:ext cx="471222" cy="471222"/>
          </a:xfrm>
          <a:prstGeom prst="ellipse">
            <a:avLst/>
          </a:prstGeom>
          <a:ln w="19050"/>
        </p:spPr>
        <p:style>
          <a:lnRef idx="3">
            <a:schemeClr val="lt1"/>
          </a:lnRef>
          <a:fillRef idx="1">
            <a:schemeClr val="accent1"/>
          </a:fillRef>
          <a:effectRef idx="1">
            <a:schemeClr val="accent1"/>
          </a:effectRef>
          <a:fontRef idx="minor">
            <a:schemeClr val="lt1"/>
          </a:fontRef>
        </p:style>
        <p:txBody>
          <a:bodyPr lIns="0" tIns="0" rIns="0" bIns="0" rtlCol="0" anchor="ctr"/>
          <a:lstStyle/>
          <a:p>
            <a:pPr algn="ctr"/>
            <a:r>
              <a:rPr lang="en-US" altLang="ja-JP" b="1" dirty="0" smtClean="0">
                <a:solidFill>
                  <a:prstClr val="white"/>
                </a:solidFill>
              </a:rPr>
              <a:t>10</a:t>
            </a:r>
          </a:p>
        </p:txBody>
      </p:sp>
      <p:sp>
        <p:nvSpPr>
          <p:cNvPr id="35" name="角丸四角形 34"/>
          <p:cNvSpPr/>
          <p:nvPr/>
        </p:nvSpPr>
        <p:spPr>
          <a:xfrm>
            <a:off x="5037174" y="555195"/>
            <a:ext cx="4740362" cy="6198669"/>
          </a:xfrm>
          <a:prstGeom prst="roundRect">
            <a:avLst>
              <a:gd name="adj" fmla="val 1002"/>
            </a:avLst>
          </a:prstGeom>
          <a:ln w="31750"/>
        </p:spPr>
        <p:style>
          <a:lnRef idx="2">
            <a:schemeClr val="accent1"/>
          </a:lnRef>
          <a:fillRef idx="1">
            <a:schemeClr val="lt1"/>
          </a:fillRef>
          <a:effectRef idx="0">
            <a:schemeClr val="accent1"/>
          </a:effectRef>
          <a:fontRef idx="minor">
            <a:schemeClr val="dk1"/>
          </a:fontRef>
        </p:style>
        <p:txBody>
          <a:bodyPr rtlCol="0" anchor="ctr"/>
          <a:lstStyle/>
          <a:p>
            <a:endParaRPr lang="ja-JP" altLang="en-US" sz="1200" dirty="0">
              <a:solidFill>
                <a:prstClr val="black"/>
              </a:solidFill>
              <a:latin typeface="Meiryo UI" pitchFamily="50" charset="-128"/>
              <a:ea typeface="Meiryo UI" pitchFamily="50" charset="-128"/>
              <a:cs typeface="Meiryo UI" pitchFamily="50" charset="-128"/>
            </a:endParaRPr>
          </a:p>
        </p:txBody>
      </p:sp>
      <p:sp>
        <p:nvSpPr>
          <p:cNvPr id="22" name="角丸四角形 21"/>
          <p:cNvSpPr/>
          <p:nvPr/>
        </p:nvSpPr>
        <p:spPr>
          <a:xfrm>
            <a:off x="140630" y="555195"/>
            <a:ext cx="4740362" cy="6198669"/>
          </a:xfrm>
          <a:prstGeom prst="roundRect">
            <a:avLst>
              <a:gd name="adj" fmla="val 1002"/>
            </a:avLst>
          </a:prstGeom>
          <a:ln w="31750"/>
        </p:spPr>
        <p:style>
          <a:lnRef idx="2">
            <a:schemeClr val="accent1"/>
          </a:lnRef>
          <a:fillRef idx="1">
            <a:schemeClr val="lt1"/>
          </a:fillRef>
          <a:effectRef idx="0">
            <a:schemeClr val="accent1"/>
          </a:effectRef>
          <a:fontRef idx="minor">
            <a:schemeClr val="dk1"/>
          </a:fontRef>
        </p:style>
        <p:txBody>
          <a:bodyPr rtlCol="0" anchor="ctr"/>
          <a:lstStyle/>
          <a:p>
            <a:endParaRPr lang="ja-JP" altLang="en-US" sz="1200" dirty="0">
              <a:solidFill>
                <a:prstClr val="black"/>
              </a:solidFill>
              <a:latin typeface="Meiryo UI" pitchFamily="50" charset="-128"/>
              <a:ea typeface="Meiryo UI" pitchFamily="50" charset="-128"/>
              <a:cs typeface="Meiryo UI" pitchFamily="50" charset="-128"/>
            </a:endParaRPr>
          </a:p>
        </p:txBody>
      </p:sp>
      <p:sp>
        <p:nvSpPr>
          <p:cNvPr id="25" name="角丸四角形 24"/>
          <p:cNvSpPr/>
          <p:nvPr/>
        </p:nvSpPr>
        <p:spPr>
          <a:xfrm>
            <a:off x="251848" y="692696"/>
            <a:ext cx="4478647" cy="360040"/>
          </a:xfrm>
          <a:prstGeom prst="roundRect">
            <a:avLst>
              <a:gd name="adj" fmla="val 50000"/>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ja-JP" altLang="en-US" sz="1600" b="1" dirty="0" smtClean="0">
                <a:solidFill>
                  <a:prstClr val="black"/>
                </a:solidFill>
                <a:latin typeface="Meiryo UI" pitchFamily="50" charset="-128"/>
                <a:ea typeface="Meiryo UI" pitchFamily="50" charset="-128"/>
                <a:cs typeface="Meiryo UI" pitchFamily="50" charset="-128"/>
              </a:rPr>
              <a:t>地域環境活動を広げる府民共同発電補助事業</a:t>
            </a:r>
            <a:endParaRPr lang="ja-JP" altLang="en-US" sz="1600" b="1" dirty="0">
              <a:solidFill>
                <a:prstClr val="black"/>
              </a:solidFill>
              <a:latin typeface="Meiryo UI" pitchFamily="50" charset="-128"/>
              <a:ea typeface="Meiryo UI" pitchFamily="50" charset="-128"/>
              <a:cs typeface="Meiryo UI" pitchFamily="50" charset="-128"/>
            </a:endParaRPr>
          </a:p>
        </p:txBody>
      </p:sp>
      <p:sp>
        <p:nvSpPr>
          <p:cNvPr id="27" name="テキスト ボックス 26"/>
          <p:cNvSpPr txBox="1"/>
          <p:nvPr/>
        </p:nvSpPr>
        <p:spPr>
          <a:xfrm>
            <a:off x="2559579" y="1101216"/>
            <a:ext cx="2304256" cy="276999"/>
          </a:xfrm>
          <a:prstGeom prst="rect">
            <a:avLst/>
          </a:prstGeom>
          <a:noFill/>
        </p:spPr>
        <p:txBody>
          <a:bodyPr wrap="square" rtlCol="0">
            <a:spAutoFit/>
          </a:bodyPr>
          <a:lstStyle/>
          <a:p>
            <a:pPr marL="87313" indent="-87313" algn="r"/>
            <a:r>
              <a:rPr lang="en-US" altLang="ja-JP" sz="1200" dirty="0" smtClean="0">
                <a:solidFill>
                  <a:prstClr val="black"/>
                </a:solidFill>
                <a:latin typeface="Meiryo UI" pitchFamily="50" charset="-128"/>
                <a:ea typeface="Meiryo UI" pitchFamily="50" charset="-128"/>
                <a:cs typeface="Meiryo UI" pitchFamily="50" charset="-128"/>
              </a:rPr>
              <a:t>【</a:t>
            </a:r>
            <a:r>
              <a:rPr lang="ja-JP" altLang="en-US" sz="1200" dirty="0" smtClean="0">
                <a:solidFill>
                  <a:prstClr val="black"/>
                </a:solidFill>
                <a:latin typeface="Meiryo UI" pitchFamily="50" charset="-128"/>
                <a:ea typeface="Meiryo UI" pitchFamily="50" charset="-128"/>
                <a:cs typeface="Meiryo UI" pitchFamily="50" charset="-128"/>
              </a:rPr>
              <a:t>府事業</a:t>
            </a:r>
            <a:r>
              <a:rPr lang="en-US" altLang="ja-JP" sz="1200" dirty="0" smtClean="0">
                <a:solidFill>
                  <a:prstClr val="black"/>
                </a:solidFill>
                <a:latin typeface="Meiryo UI" pitchFamily="50" charset="-128"/>
                <a:ea typeface="Meiryo UI" pitchFamily="50" charset="-128"/>
                <a:cs typeface="Meiryo UI" pitchFamily="50" charset="-128"/>
              </a:rPr>
              <a:t>】</a:t>
            </a:r>
            <a:r>
              <a:rPr lang="zh-TW" altLang="en-US" sz="1200" dirty="0" smtClean="0">
                <a:solidFill>
                  <a:prstClr val="black"/>
                </a:solidFill>
                <a:latin typeface="Meiryo UI" pitchFamily="50" charset="-128"/>
                <a:ea typeface="Meiryo UI" pitchFamily="50" charset="-128"/>
                <a:cs typeface="Meiryo UI" pitchFamily="50" charset="-128"/>
              </a:rPr>
              <a:t>（</a:t>
            </a:r>
            <a:r>
              <a:rPr lang="ja-JP" altLang="en-US" sz="1200" dirty="0" smtClean="0">
                <a:solidFill>
                  <a:prstClr val="black"/>
                </a:solidFill>
                <a:latin typeface="Meiryo UI" pitchFamily="50" charset="-128"/>
                <a:ea typeface="Meiryo UI" pitchFamily="50" charset="-128"/>
                <a:cs typeface="Meiryo UI" pitchFamily="50" charset="-128"/>
              </a:rPr>
              <a:t>予算</a:t>
            </a:r>
            <a:r>
              <a:rPr lang="en-US" altLang="ja-JP" sz="1200" dirty="0" smtClean="0">
                <a:solidFill>
                  <a:prstClr val="black"/>
                </a:solidFill>
                <a:latin typeface="Meiryo UI" pitchFamily="50" charset="-128"/>
                <a:ea typeface="Meiryo UI" pitchFamily="50" charset="-128"/>
                <a:cs typeface="Meiryo UI" pitchFamily="50" charset="-128"/>
              </a:rPr>
              <a:t>2,000</a:t>
            </a:r>
            <a:r>
              <a:rPr lang="ja-JP" altLang="en-US" sz="1200" dirty="0" smtClean="0">
                <a:solidFill>
                  <a:prstClr val="black"/>
                </a:solidFill>
                <a:latin typeface="Meiryo UI" pitchFamily="50" charset="-128"/>
                <a:ea typeface="Meiryo UI" pitchFamily="50" charset="-128"/>
                <a:cs typeface="Meiryo UI" pitchFamily="50" charset="-128"/>
              </a:rPr>
              <a:t>千円</a:t>
            </a:r>
            <a:r>
              <a:rPr lang="zh-TW" altLang="en-US" sz="1200" dirty="0" smtClean="0">
                <a:solidFill>
                  <a:prstClr val="black"/>
                </a:solidFill>
                <a:latin typeface="Meiryo UI" pitchFamily="50" charset="-128"/>
                <a:ea typeface="Meiryo UI" pitchFamily="50" charset="-128"/>
                <a:cs typeface="Meiryo UI" pitchFamily="50" charset="-128"/>
              </a:rPr>
              <a:t>）</a:t>
            </a:r>
            <a:endParaRPr lang="en-US" altLang="zh-TW" sz="1200" dirty="0" smtClean="0">
              <a:solidFill>
                <a:prstClr val="black"/>
              </a:solidFill>
              <a:latin typeface="Meiryo UI" pitchFamily="50" charset="-128"/>
              <a:ea typeface="Meiryo UI" pitchFamily="50" charset="-128"/>
              <a:cs typeface="Meiryo UI" pitchFamily="50" charset="-128"/>
            </a:endParaRPr>
          </a:p>
        </p:txBody>
      </p:sp>
      <p:sp>
        <p:nvSpPr>
          <p:cNvPr id="29" name="テキスト ボックス 28"/>
          <p:cNvSpPr txBox="1"/>
          <p:nvPr/>
        </p:nvSpPr>
        <p:spPr>
          <a:xfrm>
            <a:off x="190375" y="1362961"/>
            <a:ext cx="4540121" cy="1092607"/>
          </a:xfrm>
          <a:prstGeom prst="rect">
            <a:avLst/>
          </a:prstGeom>
          <a:noFill/>
        </p:spPr>
        <p:txBody>
          <a:bodyPr wrap="square" rtlCol="0">
            <a:spAutoFit/>
          </a:bodyPr>
          <a:lstStyle/>
          <a:p>
            <a:pPr marL="87313" indent="-87313"/>
            <a:r>
              <a:rPr lang="ja-JP" altLang="en-US" sz="1300" dirty="0" smtClean="0">
                <a:solidFill>
                  <a:prstClr val="black"/>
                </a:solidFill>
                <a:latin typeface="Meiryo UI" pitchFamily="50" charset="-128"/>
                <a:ea typeface="Meiryo UI" pitchFamily="50" charset="-128"/>
                <a:cs typeface="Meiryo UI" pitchFamily="50" charset="-128"/>
              </a:rPr>
              <a:t>◆「大阪府環境保全基金」を活用し、府民等から寄付・出資を募り、公益的施設において、太陽光発電を設置するとともに、施設と連携した環境活動等を実施することを</a:t>
            </a:r>
            <a:r>
              <a:rPr lang="ja-JP" altLang="en-US" sz="1300" dirty="0" smtClean="0">
                <a:latin typeface="Meiryo UI" pitchFamily="50" charset="-128"/>
                <a:ea typeface="Meiryo UI" pitchFamily="50" charset="-128"/>
                <a:cs typeface="Meiryo UI" pitchFamily="50" charset="-128"/>
              </a:rPr>
              <a:t>通じて、自らの活動を拡大し、地球環境・地域環境の保全</a:t>
            </a:r>
            <a:r>
              <a:rPr lang="ja-JP" altLang="en-US" sz="1300" dirty="0" smtClean="0">
                <a:solidFill>
                  <a:prstClr val="black"/>
                </a:solidFill>
                <a:latin typeface="Meiryo UI" pitchFamily="50" charset="-128"/>
                <a:ea typeface="Meiryo UI" pitchFamily="50" charset="-128"/>
                <a:cs typeface="Meiryo UI" pitchFamily="50" charset="-128"/>
              </a:rPr>
              <a:t>に貢献しようとする</a:t>
            </a:r>
            <a:r>
              <a:rPr lang="en-US" altLang="ja-JP" sz="1300" dirty="0" smtClean="0">
                <a:solidFill>
                  <a:prstClr val="black"/>
                </a:solidFill>
                <a:latin typeface="Meiryo UI" pitchFamily="50" charset="-128"/>
                <a:ea typeface="Meiryo UI" pitchFamily="50" charset="-128"/>
                <a:cs typeface="Meiryo UI" pitchFamily="50" charset="-128"/>
              </a:rPr>
              <a:t>NPO</a:t>
            </a:r>
            <a:r>
              <a:rPr lang="ja-JP" altLang="en-US" sz="1300" dirty="0" smtClean="0">
                <a:solidFill>
                  <a:prstClr val="black"/>
                </a:solidFill>
                <a:latin typeface="Meiryo UI" pitchFamily="50" charset="-128"/>
                <a:ea typeface="Meiryo UI" pitchFamily="50" charset="-128"/>
                <a:cs typeface="Meiryo UI" pitchFamily="50" charset="-128"/>
              </a:rPr>
              <a:t>等に対して補助</a:t>
            </a:r>
            <a:r>
              <a:rPr lang="ja-JP" altLang="en-US" sz="1300" dirty="0" smtClean="0">
                <a:latin typeface="Meiryo UI" pitchFamily="50" charset="-128"/>
                <a:ea typeface="Meiryo UI" pitchFamily="50" charset="-128"/>
                <a:cs typeface="Meiryo UI" pitchFamily="50" charset="-128"/>
              </a:rPr>
              <a:t>します。</a:t>
            </a:r>
            <a:endParaRPr lang="en-US" altLang="ja-JP" sz="1300" dirty="0" smtClean="0">
              <a:latin typeface="Meiryo UI" pitchFamily="50" charset="-128"/>
              <a:ea typeface="Meiryo UI" pitchFamily="50" charset="-128"/>
              <a:cs typeface="Meiryo UI" pitchFamily="50" charset="-128"/>
            </a:endParaRPr>
          </a:p>
        </p:txBody>
      </p:sp>
      <p:sp>
        <p:nvSpPr>
          <p:cNvPr id="30" name="正方形/長方形 29"/>
          <p:cNvSpPr/>
          <p:nvPr/>
        </p:nvSpPr>
        <p:spPr>
          <a:xfrm>
            <a:off x="308117" y="2515755"/>
            <a:ext cx="4502924" cy="1277273"/>
          </a:xfrm>
          <a:prstGeom prst="rect">
            <a:avLst/>
          </a:prstGeom>
          <a:ln>
            <a:solidFill>
              <a:schemeClr val="tx1"/>
            </a:solidFill>
            <a:prstDash val="dash"/>
          </a:ln>
        </p:spPr>
        <p:txBody>
          <a:bodyPr wrap="square">
            <a:spAutoFit/>
          </a:bodyPr>
          <a:lstStyle/>
          <a:p>
            <a:pPr marL="85725" indent="-85725"/>
            <a:r>
              <a:rPr lang="ja-JP" altLang="en-US" sz="1100" dirty="0">
                <a:latin typeface="Meiryo UI" panose="020B0604030504040204" pitchFamily="50" charset="-128"/>
                <a:ea typeface="Meiryo UI" panose="020B0604030504040204" pitchFamily="50" charset="-128"/>
              </a:rPr>
              <a:t>補助対象：公益を目的とした活動等をする</a:t>
            </a:r>
            <a:r>
              <a:rPr lang="ja-JP" altLang="en-US" sz="1100" dirty="0" smtClean="0">
                <a:latin typeface="Meiryo UI" panose="020B0604030504040204" pitchFamily="50" charset="-128"/>
                <a:ea typeface="Meiryo UI" panose="020B0604030504040204" pitchFamily="50" charset="-128"/>
              </a:rPr>
              <a:t>団体（予定件数２件／年）</a:t>
            </a:r>
            <a:endParaRPr lang="en-US" altLang="ja-JP" sz="1100" dirty="0">
              <a:latin typeface="Meiryo UI" panose="020B0604030504040204" pitchFamily="50" charset="-128"/>
              <a:ea typeface="Meiryo UI" panose="020B0604030504040204" pitchFamily="50" charset="-128"/>
            </a:endParaRPr>
          </a:p>
          <a:p>
            <a:pPr marL="85725" indent="-85725"/>
            <a:r>
              <a:rPr lang="ja-JP" altLang="en-US" sz="1100" dirty="0" smtClean="0">
                <a:latin typeface="Meiryo UI" panose="020B0604030504040204" pitchFamily="50" charset="-128"/>
                <a:ea typeface="Meiryo UI" panose="020B0604030504040204" pitchFamily="50" charset="-128"/>
              </a:rPr>
              <a:t>　　　　　　（</a:t>
            </a:r>
            <a:r>
              <a:rPr lang="en-US" altLang="ja-JP" sz="1100" dirty="0" smtClean="0">
                <a:latin typeface="Meiryo UI" panose="020B0604030504040204" pitchFamily="50" charset="-128"/>
                <a:ea typeface="Meiryo UI" panose="020B0604030504040204" pitchFamily="50" charset="-128"/>
              </a:rPr>
              <a:t>NPO</a:t>
            </a:r>
            <a:r>
              <a:rPr lang="ja-JP" altLang="en-US" sz="1100" dirty="0" smtClean="0">
                <a:latin typeface="Meiryo UI" panose="020B0604030504040204" pitchFamily="50" charset="-128"/>
                <a:ea typeface="Meiryo UI" panose="020B0604030504040204" pitchFamily="50" charset="-128"/>
              </a:rPr>
              <a:t>法人、市民</a:t>
            </a:r>
            <a:r>
              <a:rPr lang="ja-JP" altLang="en-US" sz="1100" dirty="0">
                <a:latin typeface="Meiryo UI" panose="020B0604030504040204" pitchFamily="50" charset="-128"/>
                <a:ea typeface="Meiryo UI" panose="020B0604030504040204" pitchFamily="50" charset="-128"/>
              </a:rPr>
              <a:t>団体</a:t>
            </a:r>
            <a:r>
              <a:rPr lang="ja-JP" altLang="en-US" sz="1100" dirty="0" smtClean="0">
                <a:latin typeface="Meiryo UI" panose="020B0604030504040204" pitchFamily="50" charset="-128"/>
                <a:ea typeface="Meiryo UI" panose="020B0604030504040204" pitchFamily="50" charset="-128"/>
              </a:rPr>
              <a:t>、自治会、学校</a:t>
            </a:r>
            <a:r>
              <a:rPr lang="ja-JP" altLang="en-US" sz="1100" dirty="0">
                <a:latin typeface="Meiryo UI" panose="020B0604030504040204" pitchFamily="50" charset="-128"/>
                <a:ea typeface="Meiryo UI" panose="020B0604030504040204" pitchFamily="50" charset="-128"/>
              </a:rPr>
              <a:t>法人、社会福祉法人</a:t>
            </a:r>
            <a:r>
              <a:rPr lang="ja-JP" altLang="en-US" sz="1100" dirty="0" smtClean="0">
                <a:latin typeface="Meiryo UI" panose="020B0604030504040204" pitchFamily="50" charset="-128"/>
                <a:ea typeface="Meiryo UI" panose="020B0604030504040204" pitchFamily="50" charset="-128"/>
              </a:rPr>
              <a:t>等）</a:t>
            </a:r>
            <a:endParaRPr lang="en-US" altLang="ja-JP" sz="1100" dirty="0">
              <a:latin typeface="Meiryo UI" panose="020B0604030504040204" pitchFamily="50" charset="-128"/>
              <a:ea typeface="Meiryo UI" panose="020B0604030504040204" pitchFamily="50" charset="-128"/>
            </a:endParaRPr>
          </a:p>
          <a:p>
            <a:pPr marL="622300" indent="-622300"/>
            <a:r>
              <a:rPr lang="ja-JP" altLang="en-US" sz="1100" dirty="0">
                <a:latin typeface="Meiryo UI" panose="020B0604030504040204" pitchFamily="50" charset="-128"/>
                <a:ea typeface="Meiryo UI" panose="020B0604030504040204" pitchFamily="50" charset="-128"/>
              </a:rPr>
              <a:t>対象施設：公益的施設</a:t>
            </a:r>
            <a:r>
              <a:rPr lang="ja-JP" altLang="en-US" sz="1100" dirty="0" smtClean="0">
                <a:latin typeface="Meiryo UI" panose="020B0604030504040204" pitchFamily="50" charset="-128"/>
                <a:ea typeface="Meiryo UI" panose="020B0604030504040204" pitchFamily="50" charset="-128"/>
              </a:rPr>
              <a:t>（市町村施設、</a:t>
            </a:r>
            <a:r>
              <a:rPr lang="ja-JP" altLang="en-US" sz="1100" dirty="0">
                <a:latin typeface="Meiryo UI" panose="020B0604030504040204" pitchFamily="50" charset="-128"/>
                <a:ea typeface="Meiryo UI" panose="020B0604030504040204" pitchFamily="50" charset="-128"/>
              </a:rPr>
              <a:t>小学校</a:t>
            </a:r>
            <a:r>
              <a:rPr lang="ja-JP" altLang="en-US" sz="1100" dirty="0" smtClean="0">
                <a:latin typeface="Meiryo UI" panose="020B0604030504040204" pitchFamily="50" charset="-128"/>
                <a:ea typeface="Meiryo UI" panose="020B0604030504040204" pitchFamily="50" charset="-128"/>
              </a:rPr>
              <a:t>、幼稚園、保育所、社会</a:t>
            </a:r>
            <a:r>
              <a:rPr lang="ja-JP" altLang="en-US" sz="1100" dirty="0">
                <a:latin typeface="Meiryo UI" panose="020B0604030504040204" pitchFamily="50" charset="-128"/>
                <a:ea typeface="Meiryo UI" panose="020B0604030504040204" pitchFamily="50" charset="-128"/>
              </a:rPr>
              <a:t>福祉施設等）のうち補助</a:t>
            </a:r>
            <a:r>
              <a:rPr lang="ja-JP" altLang="en-US" sz="1100" dirty="0" smtClean="0">
                <a:latin typeface="Meiryo UI" panose="020B0604030504040204" pitchFamily="50" charset="-128"/>
                <a:ea typeface="Meiryo UI" panose="020B0604030504040204" pitchFamily="50" charset="-128"/>
              </a:rPr>
              <a:t>対象</a:t>
            </a:r>
            <a:r>
              <a:rPr lang="ja-JP" altLang="en-US" sz="1100" dirty="0">
                <a:latin typeface="Meiryo UI" panose="020B0604030504040204" pitchFamily="50" charset="-128"/>
                <a:ea typeface="Meiryo UI" panose="020B0604030504040204" pitchFamily="50" charset="-128"/>
              </a:rPr>
              <a:t>団体</a:t>
            </a:r>
            <a:r>
              <a:rPr lang="ja-JP" altLang="en-US" sz="1100" dirty="0" smtClean="0">
                <a:latin typeface="Meiryo UI" panose="020B0604030504040204" pitchFamily="50" charset="-128"/>
                <a:ea typeface="Meiryo UI" panose="020B0604030504040204" pitchFamily="50" charset="-128"/>
              </a:rPr>
              <a:t>が管理する</a:t>
            </a:r>
            <a:r>
              <a:rPr lang="ja-JP" altLang="en-US" sz="1100" dirty="0">
                <a:latin typeface="Meiryo UI" panose="020B0604030504040204" pitchFamily="50" charset="-128"/>
                <a:ea typeface="Meiryo UI" panose="020B0604030504040204" pitchFamily="50" charset="-128"/>
              </a:rPr>
              <a:t>ものを除く</a:t>
            </a:r>
            <a:r>
              <a:rPr lang="ja-JP" altLang="en-US" sz="1100" dirty="0" smtClean="0">
                <a:latin typeface="Meiryo UI" panose="020B0604030504040204" pitchFamily="50" charset="-128"/>
                <a:ea typeface="Meiryo UI" panose="020B0604030504040204" pitchFamily="50" charset="-128"/>
              </a:rPr>
              <a:t>。</a:t>
            </a:r>
            <a:endParaRPr lang="en-US" altLang="ja-JP" sz="1100" dirty="0">
              <a:latin typeface="Meiryo UI" panose="020B0604030504040204" pitchFamily="50" charset="-128"/>
              <a:ea typeface="Meiryo UI" panose="020B0604030504040204" pitchFamily="50" charset="-128"/>
            </a:endParaRPr>
          </a:p>
          <a:p>
            <a:pPr marL="85725" indent="-85725"/>
            <a:r>
              <a:rPr lang="ja-JP" altLang="en-US" sz="1100" dirty="0" smtClean="0">
                <a:latin typeface="Meiryo UI" panose="020B0604030504040204" pitchFamily="50" charset="-128"/>
                <a:ea typeface="Meiryo UI" panose="020B0604030504040204" pitchFamily="50" charset="-128"/>
              </a:rPr>
              <a:t>補 助 率</a:t>
            </a:r>
            <a:r>
              <a:rPr lang="ja-JP" altLang="en-US" sz="1100" dirty="0">
                <a:latin typeface="Meiryo UI" panose="020B0604030504040204" pitchFamily="50" charset="-128"/>
                <a:ea typeface="Meiryo UI" panose="020B0604030504040204" pitchFamily="50" charset="-128"/>
              </a:rPr>
              <a:t>：対象</a:t>
            </a:r>
            <a:r>
              <a:rPr lang="ja-JP" altLang="en-US" sz="1100" dirty="0" smtClean="0">
                <a:latin typeface="Meiryo UI" panose="020B0604030504040204" pitchFamily="50" charset="-128"/>
                <a:ea typeface="Meiryo UI" panose="020B0604030504040204" pitchFamily="50" charset="-128"/>
              </a:rPr>
              <a:t>経費の</a:t>
            </a:r>
            <a:r>
              <a:rPr lang="en-US" altLang="ja-JP" sz="1100" dirty="0" smtClean="0">
                <a:latin typeface="Meiryo UI" panose="020B0604030504040204" pitchFamily="50" charset="-128"/>
                <a:ea typeface="Meiryo UI" panose="020B0604030504040204" pitchFamily="50" charset="-128"/>
              </a:rPr>
              <a:t>1/2</a:t>
            </a:r>
            <a:r>
              <a:rPr lang="ja-JP" altLang="en-US" sz="1100" dirty="0" smtClean="0">
                <a:latin typeface="Meiryo UI" panose="020B0604030504040204" pitchFamily="50" charset="-128"/>
                <a:ea typeface="Meiryo UI" panose="020B0604030504040204" pitchFamily="50" charset="-128"/>
              </a:rPr>
              <a:t>（最大</a:t>
            </a:r>
            <a:r>
              <a:rPr lang="en-US" altLang="ja-JP" sz="1100" dirty="0" smtClean="0">
                <a:latin typeface="Meiryo UI" panose="020B0604030504040204" pitchFamily="50" charset="-128"/>
                <a:ea typeface="Meiryo UI" panose="020B0604030504040204" pitchFamily="50" charset="-128"/>
              </a:rPr>
              <a:t>100</a:t>
            </a:r>
            <a:r>
              <a:rPr lang="ja-JP" altLang="en-US" sz="1100" dirty="0">
                <a:latin typeface="Meiryo UI" panose="020B0604030504040204" pitchFamily="50" charset="-128"/>
                <a:ea typeface="Meiryo UI" panose="020B0604030504040204" pitchFamily="50" charset="-128"/>
              </a:rPr>
              <a:t>万</a:t>
            </a:r>
            <a:r>
              <a:rPr lang="ja-JP" altLang="en-US" sz="1100" dirty="0" smtClean="0">
                <a:latin typeface="Meiryo UI" panose="020B0604030504040204" pitchFamily="50" charset="-128"/>
                <a:ea typeface="Meiryo UI" panose="020B0604030504040204" pitchFamily="50" charset="-128"/>
              </a:rPr>
              <a:t>円）</a:t>
            </a:r>
            <a:endParaRPr lang="en-US" altLang="ja-JP" sz="1100" dirty="0">
              <a:latin typeface="Meiryo UI" panose="020B0604030504040204" pitchFamily="50" charset="-128"/>
              <a:ea typeface="Meiryo UI" panose="020B0604030504040204" pitchFamily="50" charset="-128"/>
            </a:endParaRPr>
          </a:p>
          <a:p>
            <a:pPr marL="85725" indent="-85725"/>
            <a:r>
              <a:rPr lang="ja-JP" altLang="en-US" sz="1100" dirty="0" smtClean="0">
                <a:latin typeface="Meiryo UI" panose="020B0604030504040204" pitchFamily="50" charset="-128"/>
                <a:ea typeface="Meiryo UI" panose="020B0604030504040204" pitchFamily="50" charset="-128"/>
              </a:rPr>
              <a:t>条　　　件</a:t>
            </a:r>
            <a:r>
              <a:rPr lang="ja-JP" altLang="en-US" sz="1100" dirty="0">
                <a:latin typeface="Meiryo UI" panose="020B0604030504040204" pitchFamily="50" charset="-128"/>
                <a:ea typeface="Meiryo UI" panose="020B0604030504040204" pitchFamily="50" charset="-128"/>
              </a:rPr>
              <a:t>：</a:t>
            </a:r>
            <a:r>
              <a:rPr lang="ja-JP" altLang="en-US" sz="1100" dirty="0" smtClean="0">
                <a:latin typeface="Meiryo UI" panose="020B0604030504040204" pitchFamily="50" charset="-128"/>
                <a:ea typeface="Meiryo UI" panose="020B0604030504040204" pitchFamily="50" charset="-128"/>
              </a:rPr>
              <a:t>初期負担額のうち</a:t>
            </a:r>
            <a:r>
              <a:rPr lang="ja-JP" altLang="en-US" sz="1100" dirty="0">
                <a:latin typeface="Meiryo UI" panose="020B0604030504040204" pitchFamily="50" charset="-128"/>
                <a:ea typeface="Meiryo UI" panose="020B0604030504040204" pitchFamily="50" charset="-128"/>
              </a:rPr>
              <a:t>、</a:t>
            </a:r>
            <a:r>
              <a:rPr lang="en-US" altLang="ja-JP" sz="1100" dirty="0">
                <a:latin typeface="Meiryo UI" panose="020B0604030504040204" pitchFamily="50" charset="-128"/>
                <a:ea typeface="Meiryo UI" panose="020B0604030504040204" pitchFamily="50" charset="-128"/>
              </a:rPr>
              <a:t>10</a:t>
            </a:r>
            <a:r>
              <a:rPr lang="ja-JP" altLang="en-US" sz="1100" dirty="0">
                <a:latin typeface="Meiryo UI" panose="020B0604030504040204" pitchFamily="50" charset="-128"/>
                <a:ea typeface="Meiryo UI" panose="020B0604030504040204" pitchFamily="50" charset="-128"/>
              </a:rPr>
              <a:t>％以上かつ</a:t>
            </a:r>
            <a:r>
              <a:rPr lang="en-US" altLang="ja-JP" sz="1100" dirty="0">
                <a:latin typeface="Meiryo UI" panose="020B0604030504040204" pitchFamily="50" charset="-128"/>
                <a:ea typeface="Meiryo UI" panose="020B0604030504040204" pitchFamily="50" charset="-128"/>
              </a:rPr>
              <a:t>10</a:t>
            </a:r>
            <a:r>
              <a:rPr lang="ja-JP" altLang="en-US" sz="1100" dirty="0">
                <a:latin typeface="Meiryo UI" panose="020B0604030504040204" pitchFamily="50" charset="-128"/>
                <a:ea typeface="Meiryo UI" panose="020B0604030504040204" pitchFamily="50" charset="-128"/>
              </a:rPr>
              <a:t>者以上は寄付によること</a:t>
            </a:r>
            <a:endParaRPr lang="en-US" altLang="ja-JP" sz="1100" dirty="0">
              <a:latin typeface="Meiryo UI" panose="020B0604030504040204" pitchFamily="50" charset="-128"/>
              <a:ea typeface="Meiryo UI" panose="020B0604030504040204" pitchFamily="50" charset="-128"/>
            </a:endParaRPr>
          </a:p>
          <a:p>
            <a:pPr marL="85725" indent="-85725"/>
            <a:r>
              <a:rPr lang="ja-JP" altLang="en-US" sz="1100" dirty="0">
                <a:latin typeface="Meiryo UI" panose="020B0604030504040204" pitchFamily="50" charset="-128"/>
                <a:ea typeface="Meiryo UI" panose="020B0604030504040204" pitchFamily="50" charset="-128"/>
              </a:rPr>
              <a:t>　　　　   </a:t>
            </a:r>
            <a:r>
              <a:rPr lang="ja-JP" altLang="en-US" sz="1100" dirty="0" smtClean="0">
                <a:latin typeface="Meiryo UI" panose="020B0604030504040204" pitchFamily="50" charset="-128"/>
                <a:ea typeface="Meiryo UI" panose="020B0604030504040204" pitchFamily="50" charset="-128"/>
              </a:rPr>
              <a:t>　　設置後</a:t>
            </a:r>
            <a:r>
              <a:rPr lang="en-US" altLang="ja-JP" sz="1100" dirty="0">
                <a:latin typeface="Meiryo UI" panose="020B0604030504040204" pitchFamily="50" charset="-128"/>
                <a:ea typeface="Meiryo UI" panose="020B0604030504040204" pitchFamily="50" charset="-128"/>
              </a:rPr>
              <a:t>5</a:t>
            </a:r>
            <a:r>
              <a:rPr lang="ja-JP" altLang="en-US" sz="1100" dirty="0" smtClean="0">
                <a:latin typeface="Meiryo UI" panose="020B0604030504040204" pitchFamily="50" charset="-128"/>
                <a:ea typeface="Meiryo UI" panose="020B0604030504040204" pitchFamily="50" charset="-128"/>
              </a:rPr>
              <a:t>年間</a:t>
            </a:r>
            <a:r>
              <a:rPr lang="ja-JP" altLang="en-US" sz="1100" dirty="0">
                <a:latin typeface="Meiryo UI" panose="020B0604030504040204" pitchFamily="50" charset="-128"/>
                <a:ea typeface="Meiryo UI" panose="020B0604030504040204" pitchFamily="50" charset="-128"/>
              </a:rPr>
              <a:t>、施設と連携して</a:t>
            </a:r>
            <a:r>
              <a:rPr lang="ja-JP" altLang="en-US" sz="1100" dirty="0" smtClean="0">
                <a:latin typeface="Meiryo UI" panose="020B0604030504040204" pitchFamily="50" charset="-128"/>
                <a:ea typeface="Meiryo UI" panose="020B0604030504040204" pitchFamily="50" charset="-128"/>
              </a:rPr>
              <a:t>環境活動等を</a:t>
            </a:r>
            <a:r>
              <a:rPr lang="ja-JP" altLang="en-US" sz="1100" dirty="0">
                <a:latin typeface="Meiryo UI" panose="020B0604030504040204" pitchFamily="50" charset="-128"/>
                <a:ea typeface="Meiryo UI" panose="020B0604030504040204" pitchFamily="50" charset="-128"/>
              </a:rPr>
              <a:t>行う</a:t>
            </a:r>
            <a:r>
              <a:rPr lang="ja-JP" altLang="en-US" sz="1100" dirty="0" smtClean="0">
                <a:latin typeface="Meiryo UI" panose="020B0604030504040204" pitchFamily="50" charset="-128"/>
                <a:ea typeface="Meiryo UI" panose="020B0604030504040204" pitchFamily="50" charset="-128"/>
              </a:rPr>
              <a:t>こと</a:t>
            </a:r>
            <a:endParaRPr lang="ja-JP" altLang="en-US" sz="1100" dirty="0">
              <a:latin typeface="Meiryo UI" panose="020B0604030504040204" pitchFamily="50" charset="-128"/>
              <a:ea typeface="Meiryo UI" panose="020B0604030504040204" pitchFamily="50" charset="-128"/>
            </a:endParaRPr>
          </a:p>
        </p:txBody>
      </p:sp>
      <p:pic>
        <p:nvPicPr>
          <p:cNvPr id="8" name="図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58095" y="3714274"/>
            <a:ext cx="3872401" cy="1853232"/>
          </a:xfrm>
          <a:prstGeom prst="rect">
            <a:avLst/>
          </a:prstGeom>
        </p:spPr>
      </p:pic>
      <p:sp>
        <p:nvSpPr>
          <p:cNvPr id="21" name="テキスト ボックス 20"/>
          <p:cNvSpPr txBox="1"/>
          <p:nvPr/>
        </p:nvSpPr>
        <p:spPr>
          <a:xfrm>
            <a:off x="5190658" y="1350099"/>
            <a:ext cx="4406656" cy="692497"/>
          </a:xfrm>
          <a:prstGeom prst="rect">
            <a:avLst/>
          </a:prstGeom>
          <a:noFill/>
        </p:spPr>
        <p:txBody>
          <a:bodyPr wrap="square" rtlCol="0">
            <a:spAutoFit/>
          </a:bodyPr>
          <a:lstStyle/>
          <a:p>
            <a:pPr marL="177800" indent="-177800"/>
            <a:r>
              <a:rPr lang="ja-JP" altLang="en-US" sz="1300" dirty="0" smtClean="0">
                <a:solidFill>
                  <a:prstClr val="black"/>
                </a:solidFill>
                <a:latin typeface="Meiryo UI" pitchFamily="50" charset="-128"/>
                <a:ea typeface="Meiryo UI" pitchFamily="50" charset="-128"/>
                <a:cs typeface="Meiryo UI" pitchFamily="50" charset="-128"/>
              </a:rPr>
              <a:t>◆府民</a:t>
            </a:r>
            <a:r>
              <a:rPr lang="ja-JP" altLang="en-US" sz="1300" dirty="0">
                <a:solidFill>
                  <a:prstClr val="black"/>
                </a:solidFill>
                <a:latin typeface="Meiryo UI" pitchFamily="50" charset="-128"/>
                <a:ea typeface="Meiryo UI" pitchFamily="50" charset="-128"/>
                <a:cs typeface="Meiryo UI" pitchFamily="50" charset="-128"/>
              </a:rPr>
              <a:t>が中心となり発電所を運営することで、地域の</a:t>
            </a:r>
            <a:r>
              <a:rPr lang="ja-JP" altLang="en-US" sz="1300" dirty="0" smtClean="0">
                <a:solidFill>
                  <a:prstClr val="black"/>
                </a:solidFill>
                <a:latin typeface="Meiryo UI" pitchFamily="50" charset="-128"/>
                <a:ea typeface="Meiryo UI" pitchFamily="50" charset="-128"/>
                <a:cs typeface="Meiryo UI" pitchFamily="50" charset="-128"/>
              </a:rPr>
              <a:t>活性化も期待できる</a:t>
            </a:r>
            <a:r>
              <a:rPr lang="ja-JP" altLang="en-US" sz="1300" dirty="0">
                <a:solidFill>
                  <a:prstClr val="black"/>
                </a:solidFill>
                <a:latin typeface="Meiryo UI" pitchFamily="50" charset="-128"/>
                <a:ea typeface="Meiryo UI" pitchFamily="50" charset="-128"/>
                <a:cs typeface="Meiryo UI" pitchFamily="50" charset="-128"/>
              </a:rPr>
              <a:t>ことから、</a:t>
            </a:r>
            <a:r>
              <a:rPr lang="ja-JP" altLang="en-US" sz="1300" dirty="0" smtClean="0">
                <a:solidFill>
                  <a:prstClr val="black"/>
                </a:solidFill>
                <a:latin typeface="Meiryo UI" pitchFamily="50" charset="-128"/>
                <a:ea typeface="Meiryo UI" pitchFamily="50" charset="-128"/>
                <a:cs typeface="Meiryo UI" pitchFamily="50" charset="-128"/>
              </a:rPr>
              <a:t>府民参加型の太陽光発電を促進して　　います。各種相談や、技術的支援を行います。</a:t>
            </a:r>
            <a:endParaRPr lang="ja-JP" altLang="en-US" sz="1300" dirty="0">
              <a:solidFill>
                <a:prstClr val="black"/>
              </a:solidFill>
              <a:latin typeface="Meiryo UI" pitchFamily="50" charset="-128"/>
              <a:ea typeface="Meiryo UI" pitchFamily="50" charset="-128"/>
              <a:cs typeface="Meiryo UI" pitchFamily="50" charset="-128"/>
            </a:endParaRPr>
          </a:p>
        </p:txBody>
      </p:sp>
      <p:sp>
        <p:nvSpPr>
          <p:cNvPr id="26" name="正方形/長方形 25"/>
          <p:cNvSpPr/>
          <p:nvPr/>
        </p:nvSpPr>
        <p:spPr>
          <a:xfrm>
            <a:off x="7046619" y="1100828"/>
            <a:ext cx="2751819" cy="276999"/>
          </a:xfrm>
          <a:prstGeom prst="rect">
            <a:avLst/>
          </a:prstGeom>
        </p:spPr>
        <p:txBody>
          <a:bodyPr wrap="square">
            <a:spAutoFit/>
          </a:bodyPr>
          <a:lstStyle/>
          <a:p>
            <a:pPr marL="95250" indent="-95250" algn="ctr"/>
            <a:r>
              <a:rPr lang="en-US" altLang="ja-JP"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おおさかスマートエネルギーセンター事業</a:t>
            </a:r>
            <a:r>
              <a:rPr lang="en-US" altLang="ja-JP"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endParaRPr lang="ja-JP" altLang="en-US"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graphicFrame>
        <p:nvGraphicFramePr>
          <p:cNvPr id="33" name="表 32"/>
          <p:cNvGraphicFramePr>
            <a:graphicFrameLocks noGrp="1"/>
          </p:cNvGraphicFramePr>
          <p:nvPr>
            <p:extLst>
              <p:ext uri="{D42A27DB-BD31-4B8C-83A1-F6EECF244321}">
                <p14:modId xmlns:p14="http://schemas.microsoft.com/office/powerpoint/2010/main" val="3310483250"/>
              </p:ext>
            </p:extLst>
          </p:nvPr>
        </p:nvGraphicFramePr>
        <p:xfrm>
          <a:off x="5255836" y="2349496"/>
          <a:ext cx="4364785" cy="2126160"/>
        </p:xfrm>
        <a:graphic>
          <a:graphicData uri="http://schemas.openxmlformats.org/drawingml/2006/table">
            <a:tbl>
              <a:tblPr/>
              <a:tblGrid>
                <a:gridCol w="1991800"/>
                <a:gridCol w="676893"/>
                <a:gridCol w="676894"/>
                <a:gridCol w="1019198"/>
              </a:tblGrid>
              <a:tr h="234000">
                <a:tc>
                  <a:txBody>
                    <a:bodyPr/>
                    <a:lstStyle/>
                    <a:p>
                      <a:pPr algn="ctr" fontAlgn="ctr"/>
                      <a:r>
                        <a:rPr lang="ja-JP" altLang="en-US" sz="105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施設名</a:t>
                      </a:r>
                      <a:endParaRPr lang="ja-JP" altLang="en-US" sz="105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18000" marR="18000" marT="18000" marB="18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c>
                  <a:txBody>
                    <a:bodyPr/>
                    <a:lstStyle/>
                    <a:p>
                      <a:pPr algn="ctr" fontAlgn="ctr"/>
                      <a:r>
                        <a:rPr lang="ja-JP" altLang="en-US" sz="105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所在地</a:t>
                      </a:r>
                      <a:endParaRPr lang="ja-JP" altLang="en-US" sz="105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18000" marR="18000" marT="18000" marB="18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c>
                  <a:txBody>
                    <a:bodyPr/>
                    <a:lstStyle/>
                    <a:p>
                      <a:pPr algn="ctr" fontAlgn="ctr"/>
                      <a:r>
                        <a:rPr lang="ja-JP" altLang="en-US" sz="105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発電</a:t>
                      </a:r>
                      <a:r>
                        <a:rPr lang="ja-JP" altLang="en-US" sz="105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能力</a:t>
                      </a:r>
                      <a:endParaRPr lang="ja-JP" altLang="en-US" sz="105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18000" marR="18000" marT="18000" marB="18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c>
                  <a:txBody>
                    <a:bodyPr/>
                    <a:lstStyle/>
                    <a:p>
                      <a:pPr algn="ctr" fontAlgn="ctr"/>
                      <a:r>
                        <a:rPr lang="ja-JP" altLang="en-US" sz="105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発電開始</a:t>
                      </a:r>
                      <a:endParaRPr lang="ja-JP" altLang="en-US" sz="105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18000" marR="18000" marT="18000" marB="18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r>
              <a:tr h="234000">
                <a:tc>
                  <a:txBody>
                    <a:bodyPr/>
                    <a:lstStyle/>
                    <a:p>
                      <a:pPr algn="ctr" fontAlgn="ctr"/>
                      <a:r>
                        <a:rPr lang="ja-JP" altLang="en-US" sz="105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泉大津汐見市民共同発電所</a:t>
                      </a:r>
                      <a:endParaRPr lang="en-US" altLang="ja-JP" sz="105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algn="ctr" fontAlgn="ctr"/>
                      <a:r>
                        <a:rPr lang="ja-JP" altLang="en-US" sz="105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（泉大津市有地</a:t>
                      </a:r>
                      <a:r>
                        <a:rPr lang="en-US" altLang="ja-JP" sz="105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r>
                        <a:rPr lang="ja-JP" altLang="en-US" sz="105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汐見ポンプ場</a:t>
                      </a:r>
                      <a:r>
                        <a:rPr lang="en-US" altLang="ja-JP" sz="105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r>
                        <a:rPr lang="ja-JP" altLang="en-US" sz="105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endParaRPr lang="ja-JP" altLang="en-US" sz="105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18000" marR="18000" marT="18000" marB="18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105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泉大津市</a:t>
                      </a:r>
                      <a:endParaRPr lang="en-US" sz="105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18000" marR="18000" marT="18000" marB="18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05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49</a:t>
                      </a:r>
                      <a:r>
                        <a:rPr lang="en-US" sz="105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kW</a:t>
                      </a:r>
                      <a:endParaRPr lang="en-US" sz="105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18000" marR="18000" marT="18000" marB="18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en-US" altLang="ja-JP" sz="105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2015</a:t>
                      </a:r>
                      <a:r>
                        <a:rPr lang="ja-JP" altLang="en-US" sz="105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年</a:t>
                      </a:r>
                      <a:r>
                        <a:rPr lang="en-US" altLang="ja-JP" sz="105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5</a:t>
                      </a:r>
                      <a:r>
                        <a:rPr lang="ja-JP" altLang="en-US" sz="105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月</a:t>
                      </a:r>
                      <a:endParaRPr lang="en-US" altLang="ja-JP" sz="105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18000" marR="18000" marT="18000" marB="18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34000">
                <a:tc>
                  <a:txBody>
                    <a:bodyPr/>
                    <a:lstStyle/>
                    <a:p>
                      <a:pPr algn="ctr" fontAlgn="ctr"/>
                      <a:r>
                        <a:rPr lang="ja-JP" altLang="en-US" sz="105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ドリーマー</a:t>
                      </a:r>
                      <a:r>
                        <a:rPr lang="ja-JP" altLang="en-US" sz="1050" b="0" i="0" u="none" strike="noStrike" dirty="0" err="1"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ぷくぷく</a:t>
                      </a:r>
                      <a:endParaRPr lang="en-US" altLang="ja-JP" sz="105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algn="ctr" fontAlgn="ctr"/>
                      <a:r>
                        <a:rPr lang="ja-JP" altLang="en-US" sz="105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r>
                        <a:rPr lang="ja-JP" altLang="en-US" sz="1050" b="0" i="0" u="none" strike="noStrike" dirty="0" err="1"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障がい</a:t>
                      </a:r>
                      <a:r>
                        <a:rPr lang="ja-JP" altLang="en-US" sz="105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者作業所）</a:t>
                      </a:r>
                      <a:endParaRPr lang="ja-JP" altLang="en-US" sz="105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18000" marR="18000" marT="18000" marB="18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105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吹田市</a:t>
                      </a:r>
                      <a:endParaRPr lang="en-US" sz="105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18000" marR="18000" marT="18000" marB="18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5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9kW</a:t>
                      </a:r>
                      <a:endParaRPr lang="en-US" sz="105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18000" marR="18000" marT="18000" marB="18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en-US" altLang="ja-JP" sz="105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2017</a:t>
                      </a:r>
                      <a:r>
                        <a:rPr lang="ja-JP" altLang="en-US" sz="105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年</a:t>
                      </a:r>
                      <a:r>
                        <a:rPr lang="en-US" altLang="ja-JP" sz="105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1</a:t>
                      </a:r>
                      <a:r>
                        <a:rPr lang="ja-JP" altLang="en-US" sz="105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月</a:t>
                      </a:r>
                    </a:p>
                  </a:txBody>
                  <a:tcPr marL="18000" marR="18000" marT="18000" marB="18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34000">
                <a:tc>
                  <a:txBody>
                    <a:bodyPr/>
                    <a:lstStyle/>
                    <a:p>
                      <a:pPr algn="ctr" fontAlgn="ctr"/>
                      <a:r>
                        <a:rPr lang="ja-JP" altLang="en-US" sz="1050" b="0" i="0" u="none" strike="noStrike" dirty="0" err="1"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あっぷる</a:t>
                      </a:r>
                      <a:r>
                        <a:rPr lang="ja-JP" altLang="en-US" sz="105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こども園</a:t>
                      </a:r>
                      <a:endParaRPr lang="ja-JP" altLang="en-US" sz="105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18000" marR="18000" marT="18000" marB="18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105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豊中市</a:t>
                      </a:r>
                      <a:endParaRPr lang="en-US" sz="105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18000" marR="18000" marT="18000" marB="18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5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8kW</a:t>
                      </a:r>
                      <a:endParaRPr lang="en-US" sz="105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18000" marR="18000" marT="18000" marB="18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en-US" altLang="ja-JP" sz="105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2017</a:t>
                      </a:r>
                      <a:r>
                        <a:rPr lang="ja-JP" altLang="en-US" sz="105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年</a:t>
                      </a:r>
                      <a:r>
                        <a:rPr lang="en-US" altLang="ja-JP" sz="105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2</a:t>
                      </a:r>
                      <a:r>
                        <a:rPr lang="ja-JP" altLang="en-US" sz="105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月</a:t>
                      </a:r>
                    </a:p>
                  </a:txBody>
                  <a:tcPr marL="18000" marR="18000" marT="18000" marB="18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34000">
                <a:tc>
                  <a:txBody>
                    <a:bodyPr/>
                    <a:lstStyle/>
                    <a:p>
                      <a:pPr algn="ctr" fontAlgn="ctr"/>
                      <a:r>
                        <a:rPr lang="ja-JP" altLang="en-US" sz="105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第</a:t>
                      </a:r>
                      <a:r>
                        <a:rPr lang="en-US" altLang="ja-JP" sz="105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2</a:t>
                      </a:r>
                      <a:r>
                        <a:rPr lang="zh-TW" altLang="en-US" sz="105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泉大津市民</a:t>
                      </a:r>
                      <a:r>
                        <a:rPr lang="ja-JP" altLang="en-US" sz="105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共</a:t>
                      </a:r>
                      <a:r>
                        <a:rPr lang="zh-TW" altLang="en-US" sz="105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同発電所</a:t>
                      </a:r>
                      <a:endParaRPr lang="en-US" altLang="zh-TW" sz="105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algn="ctr" fontAlgn="ctr"/>
                      <a:r>
                        <a:rPr lang="ja-JP" altLang="en-US" sz="105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（泉大津市有地）</a:t>
                      </a:r>
                      <a:endParaRPr lang="zh-TW" altLang="en-US" sz="105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18000" marR="18000" marT="18000" marB="18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105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泉大津市</a:t>
                      </a:r>
                      <a:endParaRPr lang="en-US" sz="105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18000" marR="18000" marT="18000" marB="18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05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47</a:t>
                      </a:r>
                      <a:r>
                        <a:rPr lang="en-US" sz="105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kW</a:t>
                      </a:r>
                      <a:endParaRPr lang="en-US" sz="105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18000" marR="18000" marT="18000" marB="18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en-US" altLang="ja-JP" sz="105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2017</a:t>
                      </a:r>
                      <a:r>
                        <a:rPr lang="ja-JP" altLang="en-US" sz="105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年</a:t>
                      </a:r>
                      <a:r>
                        <a:rPr lang="en-US" altLang="ja-JP" sz="105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5</a:t>
                      </a:r>
                      <a:r>
                        <a:rPr lang="ja-JP" altLang="en-US" sz="105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月</a:t>
                      </a:r>
                      <a:endParaRPr lang="en-US" altLang="ja-JP" sz="105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18000" marR="18000" marT="18000" marB="18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34000">
                <a:tc>
                  <a:txBody>
                    <a:bodyPr/>
                    <a:lstStyle/>
                    <a:p>
                      <a:pPr algn="ctr" fontAlgn="ctr"/>
                      <a:r>
                        <a:rPr lang="ja-JP" altLang="en-US" sz="105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ふじ第２保育園</a:t>
                      </a:r>
                      <a:endParaRPr lang="zh-TW" altLang="en-US" sz="105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18000" marR="18000" marT="18000" marB="18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105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八尾市</a:t>
                      </a:r>
                      <a:endParaRPr lang="en-US" sz="105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18000" marR="18000" marT="18000" marB="18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05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6kW</a:t>
                      </a:r>
                      <a:endParaRPr lang="en-US" sz="105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18000" marR="18000" marT="18000" marB="18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en-US" altLang="ja-JP" sz="105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2018</a:t>
                      </a:r>
                      <a:r>
                        <a:rPr lang="ja-JP" altLang="en-US" sz="105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年</a:t>
                      </a:r>
                      <a:r>
                        <a:rPr lang="en-US" altLang="ja-JP" sz="105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3</a:t>
                      </a:r>
                      <a:r>
                        <a:rPr lang="ja-JP" altLang="en-US" sz="105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月</a:t>
                      </a:r>
                      <a:endParaRPr lang="en-US" altLang="ja-JP" sz="105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18000" marR="18000" marT="18000" marB="18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34000">
                <a:tc>
                  <a:txBody>
                    <a:bodyPr/>
                    <a:lstStyle/>
                    <a:p>
                      <a:pPr algn="ctr" fontAlgn="ctr"/>
                      <a:r>
                        <a:rPr lang="ja-JP" altLang="en-US" sz="105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わかくさホーム</a:t>
                      </a:r>
                      <a:endParaRPr lang="en-US" altLang="ja-JP" sz="105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algn="ctr" fontAlgn="ctr"/>
                      <a:r>
                        <a:rPr lang="ja-JP" altLang="en-US" sz="105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（グループホーム）</a:t>
                      </a:r>
                      <a:endParaRPr lang="zh-TW" altLang="en-US" sz="105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18000" marR="18000" marT="18000" marB="18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105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高槻市</a:t>
                      </a:r>
                      <a:endParaRPr lang="en-US" sz="105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18000" marR="18000" marT="18000" marB="18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05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9kW</a:t>
                      </a:r>
                      <a:endParaRPr lang="en-US" sz="105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18000" marR="18000" marT="18000" marB="18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en-US" altLang="ja-JP" sz="105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2018</a:t>
                      </a:r>
                      <a:r>
                        <a:rPr lang="ja-JP" altLang="en-US" sz="105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年</a:t>
                      </a:r>
                      <a:r>
                        <a:rPr lang="en-US" altLang="ja-JP" sz="105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3</a:t>
                      </a:r>
                      <a:r>
                        <a:rPr lang="ja-JP" altLang="en-US" sz="105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月</a:t>
                      </a:r>
                      <a:endParaRPr lang="en-US" altLang="ja-JP" sz="105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18000" marR="18000" marT="18000" marB="18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bl>
          </a:graphicData>
        </a:graphic>
      </p:graphicFrame>
      <p:sp>
        <p:nvSpPr>
          <p:cNvPr id="34" name="テキスト ボックス 33"/>
          <p:cNvSpPr txBox="1"/>
          <p:nvPr/>
        </p:nvSpPr>
        <p:spPr>
          <a:xfrm>
            <a:off x="5255836" y="2056571"/>
            <a:ext cx="2870964" cy="276999"/>
          </a:xfrm>
          <a:prstGeom prst="rect">
            <a:avLst/>
          </a:prstGeom>
          <a:noFill/>
        </p:spPr>
        <p:txBody>
          <a:bodyPr wrap="square" rtlCol="0">
            <a:spAutoFit/>
          </a:bodyPr>
          <a:lstStyle/>
          <a:p>
            <a:pPr marL="87313" indent="-87313"/>
            <a:r>
              <a:rPr lang="ja-JP" altLang="en-US" sz="1200" b="1" dirty="0" smtClean="0">
                <a:latin typeface="Meiryo UI" pitchFamily="50" charset="-128"/>
                <a:ea typeface="Meiryo UI" pitchFamily="50" charset="-128"/>
                <a:cs typeface="Meiryo UI" pitchFamily="50" charset="-128"/>
              </a:rPr>
              <a:t>＜市民共同発電所の事例＞</a:t>
            </a:r>
            <a:endParaRPr lang="en-US" altLang="ja-JP" sz="1200" b="1" dirty="0" smtClean="0">
              <a:latin typeface="Meiryo UI" pitchFamily="50" charset="-128"/>
              <a:ea typeface="Meiryo UI" pitchFamily="50" charset="-128"/>
              <a:cs typeface="Meiryo UI" pitchFamily="50" charset="-128"/>
            </a:endParaRPr>
          </a:p>
        </p:txBody>
      </p:sp>
      <p:sp>
        <p:nvSpPr>
          <p:cNvPr id="36" name="角丸四角形 35"/>
          <p:cNvSpPr/>
          <p:nvPr/>
        </p:nvSpPr>
        <p:spPr>
          <a:xfrm>
            <a:off x="5118667" y="697466"/>
            <a:ext cx="4478647" cy="360040"/>
          </a:xfrm>
          <a:prstGeom prst="roundRect">
            <a:avLst>
              <a:gd name="adj" fmla="val 50000"/>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zh-TW" altLang="en-US" sz="1600" b="1" dirty="0">
                <a:solidFill>
                  <a:prstClr val="black"/>
                </a:solidFill>
                <a:latin typeface="Meiryo UI" pitchFamily="50" charset="-128"/>
                <a:ea typeface="Meiryo UI" pitchFamily="50" charset="-128"/>
                <a:cs typeface="Meiryo UI" pitchFamily="50" charset="-128"/>
              </a:rPr>
              <a:t>府民参加型太陽光発電促進事業</a:t>
            </a:r>
          </a:p>
        </p:txBody>
      </p:sp>
      <p:pic>
        <p:nvPicPr>
          <p:cNvPr id="1026" name="Picture 2" descr="泉大津汐見市民共同発電所 点灯式"/>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62661" y="4669251"/>
            <a:ext cx="2689388" cy="1796511"/>
          </a:xfrm>
          <a:prstGeom prst="rect">
            <a:avLst/>
          </a:prstGeom>
          <a:noFill/>
          <a:extLst>
            <a:ext uri="{909E8E84-426E-40DD-AFC4-6F175D3DCCD1}">
              <a14:hiddenFill xmlns:a14="http://schemas.microsoft.com/office/drawing/2010/main">
                <a:solidFill>
                  <a:srgbClr val="FFFFFF"/>
                </a:solidFill>
              </a14:hiddenFill>
            </a:ext>
          </a:extLst>
        </p:spPr>
      </p:pic>
      <p:sp>
        <p:nvSpPr>
          <p:cNvPr id="20" name="角丸四角形 19"/>
          <p:cNvSpPr/>
          <p:nvPr/>
        </p:nvSpPr>
        <p:spPr>
          <a:xfrm>
            <a:off x="5686127" y="6413428"/>
            <a:ext cx="3219748" cy="337652"/>
          </a:xfrm>
          <a:prstGeom prst="roundRect">
            <a:avLst>
              <a:gd name="adj" fmla="val 0"/>
            </a:avLst>
          </a:prstGeom>
          <a:noFill/>
          <a:ln w="12700">
            <a:noFill/>
          </a:ln>
        </p:spPr>
        <p:style>
          <a:lnRef idx="2">
            <a:schemeClr val="dk1"/>
          </a:lnRef>
          <a:fillRef idx="1">
            <a:schemeClr val="lt1"/>
          </a:fillRef>
          <a:effectRef idx="0">
            <a:schemeClr val="dk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ts val="1200"/>
              </a:lnSpc>
            </a:pPr>
            <a:r>
              <a:rPr lang="ja-JP" altLang="en-US" sz="105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泉大津汐見市民共同</a:t>
            </a:r>
            <a:r>
              <a:rPr lang="ja-JP" altLang="en-US" sz="105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発電所</a:t>
            </a:r>
            <a:endParaRPr lang="en-US" altLang="ja-JP" sz="105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graphicFrame>
        <p:nvGraphicFramePr>
          <p:cNvPr id="23" name="表 22"/>
          <p:cNvGraphicFramePr>
            <a:graphicFrameLocks noGrp="1"/>
          </p:cNvGraphicFramePr>
          <p:nvPr>
            <p:extLst>
              <p:ext uri="{D42A27DB-BD31-4B8C-83A1-F6EECF244321}">
                <p14:modId xmlns:p14="http://schemas.microsoft.com/office/powerpoint/2010/main" val="991571874"/>
              </p:ext>
            </p:extLst>
          </p:nvPr>
        </p:nvGraphicFramePr>
        <p:xfrm>
          <a:off x="271487" y="5684237"/>
          <a:ext cx="4478648" cy="970172"/>
        </p:xfrm>
        <a:graphic>
          <a:graphicData uri="http://schemas.openxmlformats.org/drawingml/2006/table">
            <a:tbl>
              <a:tblPr/>
              <a:tblGrid>
                <a:gridCol w="1698525"/>
                <a:gridCol w="1502762"/>
                <a:gridCol w="573932"/>
                <a:gridCol w="703429"/>
              </a:tblGrid>
              <a:tr h="125744">
                <a:tc>
                  <a:txBody>
                    <a:bodyPr/>
                    <a:lstStyle/>
                    <a:p>
                      <a:pPr algn="ctr" fontAlgn="ctr"/>
                      <a:r>
                        <a:rPr lang="ja-JP" altLang="en-US" sz="9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申請者</a:t>
                      </a:r>
                      <a:endParaRPr lang="ja-JP" altLang="en-US" sz="9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18000" marR="18000" marT="18000" marB="18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c>
                  <a:txBody>
                    <a:bodyPr/>
                    <a:lstStyle/>
                    <a:p>
                      <a:pPr algn="ctr" fontAlgn="ctr"/>
                      <a:r>
                        <a:rPr lang="ja-JP" altLang="en-US" sz="9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施設名</a:t>
                      </a:r>
                      <a:endParaRPr lang="ja-JP" altLang="en-US" sz="9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18000" marR="18000" marT="18000" marB="18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c>
                  <a:txBody>
                    <a:bodyPr/>
                    <a:lstStyle/>
                    <a:p>
                      <a:pPr algn="ctr" fontAlgn="ctr"/>
                      <a:r>
                        <a:rPr lang="ja-JP" altLang="en-US" sz="9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発電</a:t>
                      </a:r>
                      <a:r>
                        <a:rPr lang="ja-JP" altLang="en-US" sz="9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能力</a:t>
                      </a:r>
                      <a:endParaRPr lang="ja-JP" altLang="en-US" sz="9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18000" marR="18000" marT="18000" marB="18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c>
                  <a:txBody>
                    <a:bodyPr/>
                    <a:lstStyle/>
                    <a:p>
                      <a:pPr algn="ctr" fontAlgn="ctr"/>
                      <a:r>
                        <a:rPr lang="ja-JP" altLang="en-US" sz="9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発電開始</a:t>
                      </a:r>
                      <a:endParaRPr lang="ja-JP" altLang="en-US" sz="9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18000" marR="18000" marT="18000" marB="18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r>
              <a:tr h="225346">
                <a:tc>
                  <a:txBody>
                    <a:bodyPr/>
                    <a:lstStyle/>
                    <a:p>
                      <a:pPr algn="ctr" fontAlgn="ctr"/>
                      <a:r>
                        <a:rPr lang="en-US" altLang="zh-TW" sz="9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NPO</a:t>
                      </a:r>
                      <a:r>
                        <a:rPr lang="zh-TW" altLang="en-US" sz="9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法人</a:t>
                      </a:r>
                      <a:r>
                        <a:rPr lang="ja-JP" altLang="en-US" sz="9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すいた市民環境会議</a:t>
                      </a:r>
                      <a:endParaRPr lang="ja-JP" altLang="en-US" sz="9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18000" marR="18000" marT="18000" marB="18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9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ドリーマー</a:t>
                      </a:r>
                      <a:r>
                        <a:rPr lang="ja-JP" altLang="en-US" sz="900" b="0" i="0" u="none" strike="noStrike" dirty="0" err="1"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ぷくぷく</a:t>
                      </a:r>
                      <a:r>
                        <a:rPr lang="en-US" altLang="ja-JP" sz="8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r>
                        <a:rPr lang="ja-JP" altLang="en-US" sz="700" b="0" i="0" u="none" strike="noStrike" dirty="0" err="1"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障がい</a:t>
                      </a:r>
                      <a:r>
                        <a:rPr lang="ja-JP" altLang="en-US" sz="7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者作業所</a:t>
                      </a:r>
                      <a:r>
                        <a:rPr lang="en-US" altLang="ja-JP" sz="7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endParaRPr lang="ja-JP" altLang="en-US" sz="9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18000" marR="18000" marT="18000" marB="18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9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9kW</a:t>
                      </a:r>
                      <a:endParaRPr lang="en-US" sz="9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18000" marR="18000" marT="18000" marB="18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en-US" altLang="ja-JP" sz="9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2017</a:t>
                      </a:r>
                      <a:r>
                        <a:rPr lang="ja-JP" altLang="en-US" sz="9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年</a:t>
                      </a:r>
                      <a:r>
                        <a:rPr lang="en-US" altLang="ja-JP" sz="9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1</a:t>
                      </a:r>
                      <a:r>
                        <a:rPr lang="ja-JP" altLang="en-US" sz="9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月</a:t>
                      </a:r>
                    </a:p>
                  </a:txBody>
                  <a:tcPr marL="18000" marR="18000" marT="18000" marB="18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25744">
                <a:tc>
                  <a:txBody>
                    <a:bodyPr/>
                    <a:lstStyle/>
                    <a:p>
                      <a:pPr algn="ctr" fontAlgn="ctr"/>
                      <a:r>
                        <a:rPr lang="ja-JP" altLang="en-US" sz="9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豊中市民エネルギーの会</a:t>
                      </a:r>
                      <a:endParaRPr lang="ja-JP" altLang="en-US" sz="9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18000" marR="18000" marT="18000" marB="18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900" b="0" i="0" u="none" strike="noStrike" dirty="0" err="1"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あっぷる</a:t>
                      </a:r>
                      <a:r>
                        <a:rPr lang="ja-JP" altLang="en-US" sz="9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こども園</a:t>
                      </a:r>
                      <a:endParaRPr lang="ja-JP" altLang="en-US" sz="9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18000" marR="18000" marT="18000" marB="18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9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8kW</a:t>
                      </a:r>
                      <a:endParaRPr lang="en-US" sz="9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18000" marR="18000" marT="18000" marB="18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en-US" altLang="ja-JP" sz="9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2017</a:t>
                      </a:r>
                      <a:r>
                        <a:rPr lang="ja-JP" altLang="en-US" sz="9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年</a:t>
                      </a:r>
                      <a:r>
                        <a:rPr lang="en-US" altLang="ja-JP" sz="9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2</a:t>
                      </a:r>
                      <a:r>
                        <a:rPr lang="ja-JP" altLang="en-US" sz="9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月</a:t>
                      </a:r>
                    </a:p>
                  </a:txBody>
                  <a:tcPr marL="18000" marR="18000" marT="18000" marB="18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25744">
                <a:tc>
                  <a:txBody>
                    <a:bodyPr/>
                    <a:lstStyle/>
                    <a:p>
                      <a:pPr algn="ctr" fontAlgn="ctr"/>
                      <a:r>
                        <a:rPr lang="en-US" altLang="zh-TW" sz="900" b="0" i="0" u="none" strike="noStrike" spc="-15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NPO</a:t>
                      </a:r>
                      <a:r>
                        <a:rPr lang="zh-TW" altLang="en-US" sz="900" b="0" i="0" u="none" strike="noStrike" spc="-15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法人自然環境会議八尾</a:t>
                      </a:r>
                    </a:p>
                  </a:txBody>
                  <a:tcPr marL="18000" marR="18000" marT="18000" marB="18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9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ふじ第２保育園</a:t>
                      </a:r>
                      <a:endParaRPr lang="zh-TW" altLang="en-US" sz="9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18000" marR="18000" marT="18000" marB="18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9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6kW</a:t>
                      </a:r>
                      <a:endParaRPr lang="en-US" sz="9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18000" marR="18000" marT="18000" marB="18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en-US" altLang="ja-JP" sz="9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2018</a:t>
                      </a:r>
                      <a:r>
                        <a:rPr lang="ja-JP" altLang="en-US" sz="9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年</a:t>
                      </a:r>
                      <a:r>
                        <a:rPr lang="en-US" altLang="ja-JP" sz="9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3</a:t>
                      </a:r>
                      <a:r>
                        <a:rPr lang="ja-JP" altLang="en-US" sz="9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月</a:t>
                      </a:r>
                      <a:endParaRPr lang="en-US" altLang="ja-JP" sz="9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18000" marR="18000" marT="18000" marB="18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25346">
                <a:tc>
                  <a:txBody>
                    <a:bodyPr/>
                    <a:lstStyle/>
                    <a:p>
                      <a:pPr algn="ctr" fontAlgn="ctr"/>
                      <a:r>
                        <a:rPr lang="ja-JP" altLang="en-US" sz="900" dirty="0" smtClean="0">
                          <a:solidFill>
                            <a:schemeClr val="tx1"/>
                          </a:solidFill>
                          <a:latin typeface="Meiryo UI" pitchFamily="50" charset="-128"/>
                          <a:ea typeface="Meiryo UI" pitchFamily="50" charset="-128"/>
                          <a:cs typeface="Meiryo UI" pitchFamily="50" charset="-128"/>
                        </a:rPr>
                        <a:t>自然エネルギー高槻市民の会</a:t>
                      </a:r>
                      <a:endParaRPr lang="zh-TW" altLang="en-US" sz="9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18000" marR="18000" marT="18000" marB="18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9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わかくさホーム</a:t>
                      </a:r>
                      <a:r>
                        <a:rPr lang="ja-JP" altLang="en-US" sz="7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（グループホーム）</a:t>
                      </a:r>
                      <a:endParaRPr lang="zh-TW" altLang="en-US" sz="8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18000" marR="18000" marT="18000" marB="18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9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9kW</a:t>
                      </a:r>
                      <a:endParaRPr lang="en-US" sz="9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18000" marR="18000" marT="18000" marB="18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en-US" altLang="ja-JP" sz="9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2018</a:t>
                      </a:r>
                      <a:r>
                        <a:rPr lang="ja-JP" altLang="en-US" sz="9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年</a:t>
                      </a:r>
                      <a:r>
                        <a:rPr lang="en-US" altLang="ja-JP" sz="9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3</a:t>
                      </a:r>
                      <a:r>
                        <a:rPr lang="ja-JP" altLang="en-US" sz="9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月</a:t>
                      </a:r>
                      <a:endParaRPr lang="en-US" altLang="ja-JP" sz="9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18000" marR="18000" marT="18000" marB="18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bl>
          </a:graphicData>
        </a:graphic>
      </p:graphicFrame>
      <p:sp>
        <p:nvSpPr>
          <p:cNvPr id="28" name="テキスト ボックス 27"/>
          <p:cNvSpPr txBox="1"/>
          <p:nvPr/>
        </p:nvSpPr>
        <p:spPr>
          <a:xfrm>
            <a:off x="192170" y="3793028"/>
            <a:ext cx="1208904" cy="276999"/>
          </a:xfrm>
          <a:prstGeom prst="rect">
            <a:avLst/>
          </a:prstGeom>
          <a:noFill/>
        </p:spPr>
        <p:txBody>
          <a:bodyPr wrap="square" rtlCol="0">
            <a:spAutoFit/>
          </a:bodyPr>
          <a:lstStyle/>
          <a:p>
            <a:pPr marL="87313" indent="-87313"/>
            <a:r>
              <a:rPr lang="ja-JP" altLang="en-US" sz="1200" b="1" dirty="0" smtClean="0">
                <a:latin typeface="Meiryo UI" pitchFamily="50" charset="-128"/>
                <a:ea typeface="Meiryo UI" pitchFamily="50" charset="-128"/>
                <a:cs typeface="Meiryo UI" pitchFamily="50" charset="-128"/>
              </a:rPr>
              <a:t>＜事業フロー＞</a:t>
            </a:r>
            <a:endParaRPr lang="en-US" altLang="ja-JP" sz="1200" b="1" dirty="0" smtClean="0">
              <a:latin typeface="Meiryo UI" pitchFamily="50" charset="-128"/>
              <a:ea typeface="Meiryo UI" pitchFamily="50" charset="-128"/>
              <a:cs typeface="Meiryo UI" pitchFamily="50" charset="-128"/>
            </a:endParaRPr>
          </a:p>
        </p:txBody>
      </p:sp>
      <p:sp>
        <p:nvSpPr>
          <p:cNvPr id="31" name="テキスト ボックス 30"/>
          <p:cNvSpPr txBox="1"/>
          <p:nvPr/>
        </p:nvSpPr>
        <p:spPr>
          <a:xfrm>
            <a:off x="190375" y="5429006"/>
            <a:ext cx="1208904" cy="276999"/>
          </a:xfrm>
          <a:prstGeom prst="rect">
            <a:avLst/>
          </a:prstGeom>
          <a:noFill/>
        </p:spPr>
        <p:txBody>
          <a:bodyPr wrap="square" rtlCol="0">
            <a:spAutoFit/>
          </a:bodyPr>
          <a:lstStyle/>
          <a:p>
            <a:pPr marL="87313" indent="-87313"/>
            <a:r>
              <a:rPr lang="ja-JP" altLang="en-US" sz="1200" b="1" dirty="0" smtClean="0">
                <a:latin typeface="Meiryo UI" pitchFamily="50" charset="-128"/>
                <a:ea typeface="Meiryo UI" pitchFamily="50" charset="-128"/>
                <a:cs typeface="Meiryo UI" pitchFamily="50" charset="-128"/>
              </a:rPr>
              <a:t>＜</a:t>
            </a:r>
            <a:r>
              <a:rPr lang="ja-JP" altLang="en-US" sz="1200" b="1" dirty="0">
                <a:latin typeface="Meiryo UI" pitchFamily="50" charset="-128"/>
                <a:ea typeface="Meiryo UI" pitchFamily="50" charset="-128"/>
                <a:cs typeface="Meiryo UI" pitchFamily="50" charset="-128"/>
              </a:rPr>
              <a:t>補助実績</a:t>
            </a:r>
            <a:r>
              <a:rPr lang="ja-JP" altLang="en-US" sz="1200" b="1" dirty="0" smtClean="0">
                <a:latin typeface="Meiryo UI" pitchFamily="50" charset="-128"/>
                <a:ea typeface="Meiryo UI" pitchFamily="50" charset="-128"/>
                <a:cs typeface="Meiryo UI" pitchFamily="50" charset="-128"/>
              </a:rPr>
              <a:t>＞</a:t>
            </a:r>
            <a:endParaRPr lang="en-US" altLang="ja-JP" sz="1200" b="1" dirty="0" smtClean="0">
              <a:latin typeface="Meiryo UI" pitchFamily="50" charset="-128"/>
              <a:ea typeface="Meiryo UI" pitchFamily="50" charset="-128"/>
              <a:cs typeface="Meiryo UI" pitchFamily="50" charset="-128"/>
            </a:endParaRPr>
          </a:p>
        </p:txBody>
      </p:sp>
    </p:spTree>
    <p:extLst>
      <p:ext uri="{BB962C8B-B14F-4D97-AF65-F5344CB8AC3E}">
        <p14:creationId xmlns:p14="http://schemas.microsoft.com/office/powerpoint/2010/main" val="353225271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 name="角丸四角形 44"/>
          <p:cNvSpPr/>
          <p:nvPr/>
        </p:nvSpPr>
        <p:spPr>
          <a:xfrm>
            <a:off x="5037174" y="555195"/>
            <a:ext cx="4740362" cy="6198669"/>
          </a:xfrm>
          <a:prstGeom prst="roundRect">
            <a:avLst>
              <a:gd name="adj" fmla="val 1002"/>
            </a:avLst>
          </a:prstGeom>
          <a:ln w="31750"/>
        </p:spPr>
        <p:style>
          <a:lnRef idx="2">
            <a:schemeClr val="accent1"/>
          </a:lnRef>
          <a:fillRef idx="1">
            <a:schemeClr val="lt1"/>
          </a:fillRef>
          <a:effectRef idx="0">
            <a:schemeClr val="accent1"/>
          </a:effectRef>
          <a:fontRef idx="minor">
            <a:schemeClr val="dk1"/>
          </a:fontRef>
        </p:style>
        <p:txBody>
          <a:bodyPr rtlCol="0" anchor="ctr"/>
          <a:lstStyle/>
          <a:p>
            <a:endParaRPr lang="ja-JP" altLang="en-US" sz="1200" dirty="0">
              <a:solidFill>
                <a:prstClr val="black"/>
              </a:solidFill>
              <a:latin typeface="Meiryo UI" pitchFamily="50" charset="-128"/>
              <a:ea typeface="Meiryo UI" pitchFamily="50" charset="-128"/>
              <a:cs typeface="Meiryo UI" pitchFamily="50" charset="-128"/>
            </a:endParaRPr>
          </a:p>
        </p:txBody>
      </p:sp>
      <p:sp>
        <p:nvSpPr>
          <p:cNvPr id="58" name="角丸四角形 57"/>
          <p:cNvSpPr/>
          <p:nvPr/>
        </p:nvSpPr>
        <p:spPr>
          <a:xfrm>
            <a:off x="140630" y="555195"/>
            <a:ext cx="4740362" cy="6198669"/>
          </a:xfrm>
          <a:prstGeom prst="roundRect">
            <a:avLst>
              <a:gd name="adj" fmla="val 1002"/>
            </a:avLst>
          </a:prstGeom>
          <a:ln w="31750"/>
        </p:spPr>
        <p:style>
          <a:lnRef idx="2">
            <a:schemeClr val="accent1"/>
          </a:lnRef>
          <a:fillRef idx="1">
            <a:schemeClr val="lt1"/>
          </a:fillRef>
          <a:effectRef idx="0">
            <a:schemeClr val="accent1"/>
          </a:effectRef>
          <a:fontRef idx="minor">
            <a:schemeClr val="dk1"/>
          </a:fontRef>
        </p:style>
        <p:txBody>
          <a:bodyPr rtlCol="0" anchor="ctr"/>
          <a:lstStyle/>
          <a:p>
            <a:endParaRPr lang="ja-JP" altLang="en-US" sz="1200" dirty="0">
              <a:solidFill>
                <a:prstClr val="black"/>
              </a:solidFill>
              <a:latin typeface="Meiryo UI" pitchFamily="50" charset="-128"/>
              <a:ea typeface="Meiryo UI" pitchFamily="50" charset="-128"/>
              <a:cs typeface="Meiryo UI" pitchFamily="50" charset="-128"/>
            </a:endParaRPr>
          </a:p>
        </p:txBody>
      </p:sp>
      <p:sp>
        <p:nvSpPr>
          <p:cNvPr id="35" name="Text Box 2"/>
          <p:cNvSpPr txBox="1">
            <a:spLocks noChangeArrowheads="1"/>
          </p:cNvSpPr>
          <p:nvPr/>
        </p:nvSpPr>
        <p:spPr bwMode="auto">
          <a:xfrm>
            <a:off x="0" y="-27384"/>
            <a:ext cx="9906000" cy="510396"/>
          </a:xfrm>
          <a:prstGeom prst="rect">
            <a:avLst/>
          </a:prstGeom>
          <a:solidFill>
            <a:srgbClr val="00B0F0"/>
          </a:solidFill>
          <a:ln w="9525">
            <a:noFill/>
            <a:miter lim="800000"/>
            <a:headEnd/>
            <a:tailEnd/>
          </a:ln>
        </p:spPr>
        <p:txBody>
          <a:bodyPr wrap="square" lIns="74295" tIns="8890" rIns="74295" bIns="8890">
            <a:spAutoFit/>
          </a:bodyPr>
          <a:lstStyle>
            <a:defPPr>
              <a:defRPr lang="ja-JP"/>
            </a:defPPr>
            <a:lvl1pPr algn="l" rtl="0" fontAlgn="base">
              <a:spcBef>
                <a:spcPct val="0"/>
              </a:spcBef>
              <a:spcAft>
                <a:spcPct val="0"/>
              </a:spcAft>
              <a:defRPr kumimoji="1"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charset="-128"/>
                <a:cs typeface="+mn-cs"/>
              </a:defRPr>
            </a:lvl5pPr>
            <a:lvl6pPr marL="2286000" algn="l" defTabSz="914400" rtl="0" eaLnBrk="1" latinLnBrk="0" hangingPunct="1">
              <a:defRPr kumimoji="1" kern="1200">
                <a:solidFill>
                  <a:schemeClr val="tx1"/>
                </a:solidFill>
                <a:latin typeface="Arial" charset="0"/>
                <a:ea typeface="ＭＳ Ｐゴシック" charset="-128"/>
                <a:cs typeface="+mn-cs"/>
              </a:defRPr>
            </a:lvl6pPr>
            <a:lvl7pPr marL="2743200" algn="l" defTabSz="914400" rtl="0" eaLnBrk="1" latinLnBrk="0" hangingPunct="1">
              <a:defRPr kumimoji="1" kern="1200">
                <a:solidFill>
                  <a:schemeClr val="tx1"/>
                </a:solidFill>
                <a:latin typeface="Arial" charset="0"/>
                <a:ea typeface="ＭＳ Ｐゴシック" charset="-128"/>
                <a:cs typeface="+mn-cs"/>
              </a:defRPr>
            </a:lvl7pPr>
            <a:lvl8pPr marL="3200400" algn="l" defTabSz="914400" rtl="0" eaLnBrk="1" latinLnBrk="0" hangingPunct="1">
              <a:defRPr kumimoji="1" kern="1200">
                <a:solidFill>
                  <a:schemeClr val="tx1"/>
                </a:solidFill>
                <a:latin typeface="Arial" charset="0"/>
                <a:ea typeface="ＭＳ Ｐゴシック" charset="-128"/>
                <a:cs typeface="+mn-cs"/>
              </a:defRPr>
            </a:lvl8pPr>
            <a:lvl9pPr marL="3657600" algn="l" defTabSz="914400" rtl="0" eaLnBrk="1" latinLnBrk="0" hangingPunct="1">
              <a:defRPr kumimoji="1" kern="1200">
                <a:solidFill>
                  <a:schemeClr val="tx1"/>
                </a:solidFill>
                <a:latin typeface="Arial" charset="0"/>
                <a:ea typeface="ＭＳ Ｐゴシック" charset="-128"/>
                <a:cs typeface="+mn-cs"/>
              </a:defRPr>
            </a:lvl9pPr>
          </a:lstStyle>
          <a:p>
            <a:pPr algn="just" fontAlgn="auto">
              <a:spcBef>
                <a:spcPts val="0"/>
              </a:spcBef>
              <a:spcAft>
                <a:spcPts val="0"/>
              </a:spcAft>
            </a:pPr>
            <a:r>
              <a:rPr lang="ja-JP" altLang="en-US" sz="3200" dirty="0" smtClean="0">
                <a:solidFill>
                  <a:prstClr val="white"/>
                </a:solidFill>
                <a:ea typeface="HGP創英角ｺﾞｼｯｸUB" pitchFamily="50" charset="-128"/>
                <a:cs typeface="ＭＳ Ｐゴシック" charset="-128"/>
              </a:rPr>
              <a:t>　</a:t>
            </a:r>
            <a:r>
              <a:rPr lang="ja-JP" altLang="en-US" sz="3200" dirty="0">
                <a:solidFill>
                  <a:prstClr val="white"/>
                </a:solidFill>
                <a:latin typeface="Calibri"/>
                <a:ea typeface="HGP創英角ｺﾞｼｯｸUB" pitchFamily="50" charset="-128"/>
                <a:cs typeface="ＭＳ Ｐゴシック" charset="-128"/>
              </a:rPr>
              <a:t>再生可能エネルギーの普及拡大　</a:t>
            </a:r>
            <a:r>
              <a:rPr lang="ja-JP" altLang="en-US" sz="1400" dirty="0">
                <a:solidFill>
                  <a:prstClr val="white"/>
                </a:solidFill>
                <a:latin typeface="Calibri"/>
                <a:ea typeface="HGP創英角ｺﾞｼｯｸUB" pitchFamily="50" charset="-128"/>
                <a:cs typeface="ＭＳ Ｐゴシック" charset="-128"/>
              </a:rPr>
              <a:t>～太陽光発電の普及促進～　</a:t>
            </a:r>
            <a:r>
              <a:rPr lang="ja-JP" altLang="en-US" sz="3200" dirty="0" smtClean="0">
                <a:solidFill>
                  <a:prstClr val="white"/>
                </a:solidFill>
                <a:ea typeface="HGP創英角ｺﾞｼｯｸUB" pitchFamily="50" charset="-128"/>
                <a:cs typeface="ＭＳ Ｐゴシック" charset="-128"/>
              </a:rPr>
              <a:t>　</a:t>
            </a:r>
            <a:endParaRPr lang="ja-JP" altLang="en-US" sz="3600" dirty="0">
              <a:solidFill>
                <a:prstClr val="white"/>
              </a:solidFill>
              <a:ea typeface="HGP創英角ｺﾞｼｯｸUB" pitchFamily="50" charset="-128"/>
              <a:cs typeface="ＭＳ Ｐゴシック" charset="-128"/>
            </a:endParaRPr>
          </a:p>
        </p:txBody>
      </p:sp>
      <p:sp>
        <p:nvSpPr>
          <p:cNvPr id="31" name="円/楕円 30"/>
          <p:cNvSpPr/>
          <p:nvPr/>
        </p:nvSpPr>
        <p:spPr>
          <a:xfrm>
            <a:off x="9361703" y="0"/>
            <a:ext cx="471222" cy="471222"/>
          </a:xfrm>
          <a:prstGeom prst="ellipse">
            <a:avLst/>
          </a:prstGeom>
          <a:ln w="19050"/>
        </p:spPr>
        <p:style>
          <a:lnRef idx="3">
            <a:schemeClr val="lt1"/>
          </a:lnRef>
          <a:fillRef idx="1">
            <a:schemeClr val="accent1"/>
          </a:fillRef>
          <a:effectRef idx="1">
            <a:schemeClr val="accent1"/>
          </a:effectRef>
          <a:fontRef idx="minor">
            <a:schemeClr val="lt1"/>
          </a:fontRef>
        </p:style>
        <p:txBody>
          <a:bodyPr lIns="0" tIns="0" rIns="0" bIns="0" rtlCol="0" anchor="ctr"/>
          <a:lstStyle/>
          <a:p>
            <a:pPr algn="ctr"/>
            <a:r>
              <a:rPr lang="en-US" altLang="ja-JP" b="1" dirty="0" smtClean="0">
                <a:solidFill>
                  <a:prstClr val="white"/>
                </a:solidFill>
              </a:rPr>
              <a:t>11</a:t>
            </a:r>
          </a:p>
        </p:txBody>
      </p:sp>
      <p:sp>
        <p:nvSpPr>
          <p:cNvPr id="17" name="角丸四角形 16"/>
          <p:cNvSpPr/>
          <p:nvPr/>
        </p:nvSpPr>
        <p:spPr>
          <a:xfrm>
            <a:off x="5148683" y="642688"/>
            <a:ext cx="4547319" cy="549872"/>
          </a:xfrm>
          <a:prstGeom prst="roundRect">
            <a:avLst>
              <a:gd name="adj" fmla="val 50000"/>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ja-JP" altLang="en-US" sz="1300" b="1" dirty="0" smtClean="0">
                <a:solidFill>
                  <a:prstClr val="black"/>
                </a:solidFill>
                <a:latin typeface="Meiryo UI" pitchFamily="50" charset="-128"/>
                <a:ea typeface="Meiryo UI" pitchFamily="50" charset="-128"/>
                <a:cs typeface="Meiryo UI" pitchFamily="50" charset="-128"/>
              </a:rPr>
              <a:t>公共施設や</a:t>
            </a:r>
            <a:r>
              <a:rPr lang="ja-JP" altLang="en-US" sz="1300" b="1" dirty="0">
                <a:solidFill>
                  <a:prstClr val="black"/>
                </a:solidFill>
                <a:latin typeface="Meiryo UI" pitchFamily="50" charset="-128"/>
                <a:ea typeface="Meiryo UI" pitchFamily="50" charset="-128"/>
                <a:cs typeface="Meiryo UI" pitchFamily="50" charset="-128"/>
              </a:rPr>
              <a:t>民間施設の</a:t>
            </a:r>
            <a:r>
              <a:rPr lang="ja-JP" altLang="en-US" sz="1300" b="1" dirty="0" smtClean="0">
                <a:solidFill>
                  <a:prstClr val="black"/>
                </a:solidFill>
                <a:latin typeface="Meiryo UI" pitchFamily="50" charset="-128"/>
                <a:ea typeface="Meiryo UI" pitchFamily="50" charset="-128"/>
                <a:cs typeface="Meiryo UI" pitchFamily="50" charset="-128"/>
              </a:rPr>
              <a:t>屋根や遊休地と</a:t>
            </a:r>
            <a:endParaRPr lang="en-US" altLang="ja-JP" sz="1300" b="1" dirty="0" smtClean="0">
              <a:solidFill>
                <a:prstClr val="black"/>
              </a:solidFill>
              <a:latin typeface="Meiryo UI" pitchFamily="50" charset="-128"/>
              <a:ea typeface="Meiryo UI" pitchFamily="50" charset="-128"/>
              <a:cs typeface="Meiryo UI" pitchFamily="50" charset="-128"/>
            </a:endParaRPr>
          </a:p>
          <a:p>
            <a:pPr algn="ctr"/>
            <a:r>
              <a:rPr lang="ja-JP" altLang="en-US" sz="1300" b="1" dirty="0" smtClean="0">
                <a:solidFill>
                  <a:prstClr val="black"/>
                </a:solidFill>
                <a:latin typeface="Meiryo UI" pitchFamily="50" charset="-128"/>
                <a:ea typeface="Meiryo UI" pitchFamily="50" charset="-128"/>
                <a:cs typeface="Meiryo UI" pitchFamily="50" charset="-128"/>
              </a:rPr>
              <a:t>太陽光</a:t>
            </a:r>
            <a:r>
              <a:rPr lang="ja-JP" altLang="en-US" sz="1300" b="1" dirty="0">
                <a:solidFill>
                  <a:prstClr val="black"/>
                </a:solidFill>
                <a:latin typeface="Meiryo UI" pitchFamily="50" charset="-128"/>
                <a:ea typeface="Meiryo UI" pitchFamily="50" charset="-128"/>
                <a:cs typeface="Meiryo UI" pitchFamily="50" charset="-128"/>
              </a:rPr>
              <a:t>発電事</a:t>
            </a:r>
            <a:r>
              <a:rPr lang="ja-JP" altLang="en-US" sz="1300" b="1" dirty="0" smtClean="0">
                <a:solidFill>
                  <a:prstClr val="black"/>
                </a:solidFill>
                <a:latin typeface="Meiryo UI" pitchFamily="50" charset="-128"/>
                <a:ea typeface="Meiryo UI" pitchFamily="50" charset="-128"/>
                <a:cs typeface="Meiryo UI" pitchFamily="50" charset="-128"/>
              </a:rPr>
              <a:t>業者</a:t>
            </a:r>
            <a:r>
              <a:rPr lang="ja-JP" altLang="en-US" sz="1300" b="1" dirty="0">
                <a:solidFill>
                  <a:prstClr val="black"/>
                </a:solidFill>
                <a:latin typeface="Meiryo UI" pitchFamily="50" charset="-128"/>
                <a:ea typeface="Meiryo UI" pitchFamily="50" charset="-128"/>
                <a:cs typeface="Meiryo UI" pitchFamily="50" charset="-128"/>
              </a:rPr>
              <a:t>の</a:t>
            </a:r>
            <a:r>
              <a:rPr lang="ja-JP" altLang="en-US" sz="1300" b="1" dirty="0" smtClean="0">
                <a:solidFill>
                  <a:prstClr val="black"/>
                </a:solidFill>
                <a:latin typeface="Meiryo UI" pitchFamily="50" charset="-128"/>
                <a:ea typeface="Meiryo UI" pitchFamily="50" charset="-128"/>
                <a:cs typeface="Meiryo UI" pitchFamily="50" charset="-128"/>
              </a:rPr>
              <a:t>マッチング等</a:t>
            </a:r>
            <a:endParaRPr lang="ja-JP" altLang="en-US" sz="1300" dirty="0">
              <a:solidFill>
                <a:prstClr val="black"/>
              </a:solidFill>
              <a:latin typeface="Meiryo UI" pitchFamily="50" charset="-128"/>
              <a:ea typeface="Meiryo UI" pitchFamily="50" charset="-128"/>
              <a:cs typeface="Meiryo UI" pitchFamily="50" charset="-128"/>
            </a:endParaRPr>
          </a:p>
        </p:txBody>
      </p:sp>
      <p:sp>
        <p:nvSpPr>
          <p:cNvPr id="46" name="テキスト ボックス 28"/>
          <p:cNvSpPr txBox="1">
            <a:spLocks noChangeArrowheads="1"/>
          </p:cNvSpPr>
          <p:nvPr/>
        </p:nvSpPr>
        <p:spPr bwMode="auto">
          <a:xfrm>
            <a:off x="5114970" y="1485581"/>
            <a:ext cx="4553736" cy="8002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ctr" anchorCtr="0">
            <a:spAutoFit/>
          </a:bodyPr>
          <a:lstStyle>
            <a:lvl1pPr eaLnBrk="0" hangingPunct="0">
              <a:defRPr kumimoji="1" sz="1300" b="1" i="1">
                <a:solidFill>
                  <a:schemeClr val="tx1"/>
                </a:solidFill>
                <a:latin typeface="Arial" pitchFamily="34" charset="0"/>
                <a:ea typeface="ＭＳ Ｐゴシック" pitchFamily="50" charset="-128"/>
              </a:defRPr>
            </a:lvl1pPr>
            <a:lvl2pPr marL="742950" indent="-285750" eaLnBrk="0" hangingPunct="0">
              <a:defRPr kumimoji="1" sz="1300" b="1" i="1">
                <a:solidFill>
                  <a:schemeClr val="tx1"/>
                </a:solidFill>
                <a:latin typeface="Arial" pitchFamily="34" charset="0"/>
                <a:ea typeface="ＭＳ Ｐゴシック" pitchFamily="50" charset="-128"/>
              </a:defRPr>
            </a:lvl2pPr>
            <a:lvl3pPr marL="1143000" indent="-228600" eaLnBrk="0" hangingPunct="0">
              <a:defRPr kumimoji="1" sz="1300" b="1" i="1">
                <a:solidFill>
                  <a:schemeClr val="tx1"/>
                </a:solidFill>
                <a:latin typeface="Arial" pitchFamily="34" charset="0"/>
                <a:ea typeface="ＭＳ Ｐゴシック" pitchFamily="50" charset="-128"/>
              </a:defRPr>
            </a:lvl3pPr>
            <a:lvl4pPr marL="1600200" indent="-228600" eaLnBrk="0" hangingPunct="0">
              <a:defRPr kumimoji="1" sz="1300" b="1" i="1">
                <a:solidFill>
                  <a:schemeClr val="tx1"/>
                </a:solidFill>
                <a:latin typeface="Arial" pitchFamily="34" charset="0"/>
                <a:ea typeface="ＭＳ Ｐゴシック" pitchFamily="50" charset="-128"/>
              </a:defRPr>
            </a:lvl4pPr>
            <a:lvl5pPr marL="2057400" indent="-228600" eaLnBrk="0" hangingPunct="0">
              <a:defRPr kumimoji="1" sz="1300" b="1" i="1">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kumimoji="1" sz="1300" b="1" i="1">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kumimoji="1" sz="1300" b="1" i="1">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kumimoji="1" sz="1300" b="1" i="1">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kumimoji="1" sz="1300" b="1" i="1">
                <a:solidFill>
                  <a:schemeClr val="tx1"/>
                </a:solidFill>
                <a:latin typeface="Arial" pitchFamily="34" charset="0"/>
                <a:ea typeface="ＭＳ Ｐゴシック" pitchFamily="50" charset="-128"/>
              </a:defRPr>
            </a:lvl9pPr>
          </a:lstStyle>
          <a:p>
            <a:pPr marL="82550" indent="-82550" eaLnBrk="1" hangingPunct="1"/>
            <a:r>
              <a:rPr lang="ja-JP" altLang="en-US" b="0" i="0" dirty="0" smtClean="0">
                <a:solidFill>
                  <a:prstClr val="black"/>
                </a:solidFill>
                <a:latin typeface="Meiryo UI" pitchFamily="50" charset="-128"/>
                <a:ea typeface="Meiryo UI" pitchFamily="50" charset="-128"/>
                <a:cs typeface="Meiryo UI" pitchFamily="50" charset="-128"/>
              </a:rPr>
              <a:t>◆市町村には、</a:t>
            </a:r>
            <a:r>
              <a:rPr lang="ja-JP" altLang="en-US" b="0" i="0" dirty="0">
                <a:solidFill>
                  <a:prstClr val="black"/>
                </a:solidFill>
                <a:latin typeface="Meiryo UI" pitchFamily="50" charset="-128"/>
                <a:ea typeface="Meiryo UI" pitchFamily="50" charset="-128"/>
                <a:cs typeface="Meiryo UI" pitchFamily="50" charset="-128"/>
              </a:rPr>
              <a:t>屋根・土地貸し事業制度に</a:t>
            </a:r>
            <a:r>
              <a:rPr lang="ja-JP" altLang="en-US" b="0" i="0" dirty="0" smtClean="0">
                <a:solidFill>
                  <a:prstClr val="black"/>
                </a:solidFill>
                <a:latin typeface="Meiryo UI" pitchFamily="50" charset="-128"/>
                <a:ea typeface="Meiryo UI" pitchFamily="50" charset="-128"/>
                <a:cs typeface="Meiryo UI" pitchFamily="50" charset="-128"/>
              </a:rPr>
              <a:t>関する助言</a:t>
            </a:r>
            <a:r>
              <a:rPr lang="ja-JP" altLang="en-US" b="0" i="0" dirty="0">
                <a:solidFill>
                  <a:prstClr val="black"/>
                </a:solidFill>
                <a:latin typeface="Meiryo UI" pitchFamily="50" charset="-128"/>
                <a:ea typeface="Meiryo UI" pitchFamily="50" charset="-128"/>
                <a:cs typeface="Meiryo UI" pitchFamily="50" charset="-128"/>
              </a:rPr>
              <a:t>を行う</a:t>
            </a:r>
            <a:r>
              <a:rPr lang="ja-JP" altLang="en-US" b="0" i="0" dirty="0" smtClean="0">
                <a:solidFill>
                  <a:prstClr val="black"/>
                </a:solidFill>
                <a:latin typeface="Meiryo UI" pitchFamily="50" charset="-128"/>
                <a:ea typeface="Meiryo UI" pitchFamily="50" charset="-128"/>
                <a:cs typeface="Meiryo UI" pitchFamily="50" charset="-128"/>
              </a:rPr>
              <a:t>などして、市町村施設</a:t>
            </a:r>
            <a:r>
              <a:rPr lang="ja-JP" altLang="en-US" b="0" i="0" dirty="0">
                <a:solidFill>
                  <a:prstClr val="black"/>
                </a:solidFill>
                <a:latin typeface="Meiryo UI" pitchFamily="50" charset="-128"/>
                <a:ea typeface="Meiryo UI" pitchFamily="50" charset="-128"/>
                <a:cs typeface="Meiryo UI" pitchFamily="50" charset="-128"/>
              </a:rPr>
              <a:t>における太陽光発電事業を支援</a:t>
            </a:r>
            <a:r>
              <a:rPr lang="ja-JP" altLang="en-US" b="0" i="0" dirty="0" smtClean="0">
                <a:solidFill>
                  <a:prstClr val="black"/>
                </a:solidFill>
                <a:latin typeface="Meiryo UI" pitchFamily="50" charset="-128"/>
                <a:ea typeface="Meiryo UI" pitchFamily="50" charset="-128"/>
                <a:cs typeface="Meiryo UI" pitchFamily="50" charset="-128"/>
              </a:rPr>
              <a:t>します。</a:t>
            </a:r>
            <a:endParaRPr lang="en-US" altLang="ja-JP" b="0" i="0" dirty="0" smtClean="0">
              <a:solidFill>
                <a:prstClr val="black"/>
              </a:solidFill>
              <a:latin typeface="Meiryo UI" pitchFamily="50" charset="-128"/>
              <a:ea typeface="Meiryo UI" pitchFamily="50" charset="-128"/>
              <a:cs typeface="Meiryo UI" pitchFamily="50" charset="-128"/>
            </a:endParaRPr>
          </a:p>
          <a:p>
            <a:pPr marL="82550" indent="-82550" eaLnBrk="1" hangingPunct="1"/>
            <a:r>
              <a:rPr lang="ja-JP" altLang="en-US" b="0" i="0" dirty="0" smtClean="0">
                <a:solidFill>
                  <a:prstClr val="black"/>
                </a:solidFill>
                <a:latin typeface="Meiryo UI" pitchFamily="50" charset="-128"/>
                <a:ea typeface="Meiryo UI" pitchFamily="50" charset="-128"/>
                <a:cs typeface="Meiryo UI" pitchFamily="50" charset="-128"/>
              </a:rPr>
              <a:t>◆屋根・土地等を借りて太陽光発電事業を行う民間事業者と貸出しを希望する屋根・土地等のマッチングを進めます。</a:t>
            </a:r>
            <a:endParaRPr lang="en-US" altLang="ja-JP" b="0" i="0" dirty="0" smtClean="0">
              <a:solidFill>
                <a:prstClr val="black"/>
              </a:solidFill>
              <a:latin typeface="Meiryo UI" pitchFamily="50" charset="-128"/>
              <a:ea typeface="Meiryo UI" pitchFamily="50" charset="-128"/>
              <a:cs typeface="Meiryo UI" pitchFamily="50" charset="-128"/>
            </a:endParaRPr>
          </a:p>
        </p:txBody>
      </p:sp>
      <p:sp>
        <p:nvSpPr>
          <p:cNvPr id="53" name="角丸四角形 52"/>
          <p:cNvSpPr/>
          <p:nvPr/>
        </p:nvSpPr>
        <p:spPr>
          <a:xfrm>
            <a:off x="5764179" y="2821426"/>
            <a:ext cx="2917204" cy="427885"/>
          </a:xfrm>
          <a:prstGeom prst="round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1"/>
          <a:lstStyle/>
          <a:p>
            <a:pPr algn="ctr"/>
            <a:r>
              <a:rPr lang="ja-JP" altLang="en-US" sz="1200" i="1" dirty="0">
                <a:solidFill>
                  <a:srgbClr val="000000"/>
                </a:solidFill>
                <a:latin typeface="ＭＳ Ｐゴシック"/>
                <a:ea typeface="HG創英角ﾎﾟｯﾌﾟ体"/>
                <a:cs typeface="Times New Roman"/>
              </a:rPr>
              <a:t>おおさか</a:t>
            </a:r>
            <a:r>
              <a:rPr lang="ja-JP" altLang="en-US" sz="1200" i="1" dirty="0" smtClean="0">
                <a:solidFill>
                  <a:srgbClr val="000000"/>
                </a:solidFill>
                <a:latin typeface="ＭＳ Ｐゴシック"/>
                <a:ea typeface="HG創英角ﾎﾟｯﾌﾟ体"/>
                <a:cs typeface="Times New Roman"/>
              </a:rPr>
              <a:t>スマートエネルギーセンター</a:t>
            </a:r>
            <a:endParaRPr lang="en-US" altLang="ja-JP" sz="1200" i="1" dirty="0" smtClean="0">
              <a:solidFill>
                <a:srgbClr val="000000"/>
              </a:solidFill>
              <a:latin typeface="ＭＳ Ｐゴシック"/>
              <a:ea typeface="HG創英角ﾎﾟｯﾌﾟ体"/>
              <a:cs typeface="Times New Roman"/>
            </a:endParaRPr>
          </a:p>
          <a:p>
            <a:pPr algn="ctr"/>
            <a:r>
              <a:rPr lang="ja-JP" altLang="en-US" sz="1100" dirty="0">
                <a:solidFill>
                  <a:srgbClr val="0070C0"/>
                </a:solidFill>
                <a:latin typeface="Meiryo UI" pitchFamily="50" charset="-128"/>
                <a:ea typeface="Meiryo UI" pitchFamily="50" charset="-128"/>
                <a:cs typeface="Meiryo UI" pitchFamily="50" charset="-128"/>
              </a:rPr>
              <a:t>府民、民間事</a:t>
            </a:r>
            <a:r>
              <a:rPr lang="ja-JP" altLang="en-US" sz="1100" dirty="0" smtClean="0">
                <a:solidFill>
                  <a:srgbClr val="0070C0"/>
                </a:solidFill>
                <a:latin typeface="Meiryo UI" pitchFamily="50" charset="-128"/>
                <a:ea typeface="Meiryo UI" pitchFamily="50" charset="-128"/>
                <a:cs typeface="Meiryo UI" pitchFamily="50" charset="-128"/>
              </a:rPr>
              <a:t>業者と発電事</a:t>
            </a:r>
            <a:r>
              <a:rPr lang="ja-JP" altLang="en-US" sz="1100" dirty="0">
                <a:solidFill>
                  <a:srgbClr val="0070C0"/>
                </a:solidFill>
                <a:latin typeface="Meiryo UI" pitchFamily="50" charset="-128"/>
                <a:ea typeface="Meiryo UI" pitchFamily="50" charset="-128"/>
                <a:cs typeface="Meiryo UI" pitchFamily="50" charset="-128"/>
              </a:rPr>
              <a:t>業者の</a:t>
            </a:r>
            <a:r>
              <a:rPr lang="ja-JP" altLang="en-US" sz="1100" dirty="0" smtClean="0">
                <a:solidFill>
                  <a:srgbClr val="0070C0"/>
                </a:solidFill>
                <a:latin typeface="Meiryo UI" pitchFamily="50" charset="-128"/>
                <a:ea typeface="Meiryo UI" pitchFamily="50" charset="-128"/>
                <a:cs typeface="Meiryo UI" pitchFamily="50" charset="-128"/>
              </a:rPr>
              <a:t>マッチング</a:t>
            </a:r>
            <a:endParaRPr lang="ja-JP" altLang="en-US" sz="1100" dirty="0">
              <a:solidFill>
                <a:prstClr val="white"/>
              </a:solidFill>
              <a:latin typeface="ＭＳ Ｐゴシック"/>
              <a:cs typeface="ＭＳ Ｐゴシック"/>
            </a:endParaRPr>
          </a:p>
        </p:txBody>
      </p:sp>
      <p:sp>
        <p:nvSpPr>
          <p:cNvPr id="57" name="左右矢印 56"/>
          <p:cNvSpPr>
            <a:spLocks noChangeAspect="1"/>
          </p:cNvSpPr>
          <p:nvPr/>
        </p:nvSpPr>
        <p:spPr>
          <a:xfrm>
            <a:off x="6884178" y="3660299"/>
            <a:ext cx="646586" cy="341183"/>
          </a:xfrm>
          <a:prstGeom prst="leftRightArrow">
            <a:avLst/>
          </a:prstGeom>
          <a:solidFill>
            <a:srgbClr val="0000CC"/>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400" b="1" dirty="0">
              <a:solidFill>
                <a:prstClr val="white"/>
              </a:solidFill>
            </a:endParaRPr>
          </a:p>
        </p:txBody>
      </p:sp>
      <p:grpSp>
        <p:nvGrpSpPr>
          <p:cNvPr id="6" name="グループ化 5"/>
          <p:cNvGrpSpPr>
            <a:grpSpLocks noChangeAspect="1"/>
          </p:cNvGrpSpPr>
          <p:nvPr/>
        </p:nvGrpSpPr>
        <p:grpSpPr>
          <a:xfrm>
            <a:off x="5101802" y="3419570"/>
            <a:ext cx="1694166" cy="822643"/>
            <a:chOff x="4600574" y="3625903"/>
            <a:chExt cx="1783333" cy="962156"/>
          </a:xfrm>
        </p:grpSpPr>
        <p:pic>
          <p:nvPicPr>
            <p:cNvPr id="49" name="Picture 4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bwMode="auto">
            <a:xfrm>
              <a:off x="4731911" y="3677133"/>
              <a:ext cx="491207" cy="6614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0" name="Picture 2" descr="http://t1.gstatic.com/images?q=tbn:ANd9GcQZpMttTXXKBkt0hPEgF7DC_ypRBeJQFxpOg_qqgZ6HQSFsOZjO9A"/>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834604" y="3693770"/>
              <a:ext cx="491698" cy="443899"/>
            </a:xfrm>
            <a:prstGeom prst="rect">
              <a:avLst/>
            </a:prstGeom>
            <a:noFill/>
            <a:extLst/>
          </p:spPr>
        </p:pic>
        <p:pic>
          <p:nvPicPr>
            <p:cNvPr id="51" name="Picture 41" descr="C:\Users\yanagisawat\AppData\Local\Microsoft\Windows\Temporary Internet Files\Content.IE5\6W08OM10\MC900438057[1].png"/>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332606" y="3755440"/>
              <a:ext cx="549359" cy="652581"/>
            </a:xfrm>
            <a:prstGeom prst="rect">
              <a:avLst/>
            </a:prstGeom>
            <a:noFill/>
            <a:extLst>
              <a:ext uri="{909E8E84-426E-40DD-AFC4-6F175D3DCCD1}">
                <a14:hiddenFill xmlns:a14="http://schemas.microsoft.com/office/drawing/2010/main">
                  <a:solidFill>
                    <a:srgbClr val="FFFFFF"/>
                  </a:solidFill>
                </a14:hiddenFill>
              </a:ext>
            </a:extLst>
          </p:spPr>
        </p:pic>
        <p:sp>
          <p:nvSpPr>
            <p:cNvPr id="52" name="角丸四角形 51"/>
            <p:cNvSpPr/>
            <p:nvPr/>
          </p:nvSpPr>
          <p:spPr>
            <a:xfrm>
              <a:off x="4600574" y="3625903"/>
              <a:ext cx="1783333" cy="962156"/>
            </a:xfrm>
            <a:prstGeom prst="roundRect">
              <a:avLst>
                <a:gd name="adj" fmla="val 7955"/>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ja-JP" altLang="en-US">
                <a:solidFill>
                  <a:prstClr val="white"/>
                </a:solidFill>
              </a:endParaRPr>
            </a:p>
          </p:txBody>
        </p:sp>
        <p:sp>
          <p:nvSpPr>
            <p:cNvPr id="59" name="大かっこ 58"/>
            <p:cNvSpPr/>
            <p:nvPr/>
          </p:nvSpPr>
          <p:spPr>
            <a:xfrm>
              <a:off x="4808111" y="4348121"/>
              <a:ext cx="1348542" cy="202644"/>
            </a:xfrm>
            <a:prstGeom prst="bracketPair">
              <a:avLst/>
            </a:prstGeom>
          </p:spPr>
          <p:style>
            <a:lnRef idx="1">
              <a:schemeClr val="accent1"/>
            </a:lnRef>
            <a:fillRef idx="0">
              <a:schemeClr val="accent1"/>
            </a:fillRef>
            <a:effectRef idx="0">
              <a:schemeClr val="accent1"/>
            </a:effectRef>
            <a:fontRef idx="minor">
              <a:schemeClr val="tx1"/>
            </a:fontRef>
          </p:style>
          <p:txBody>
            <a:bodyPr lIns="0" tIns="0" rIns="0" bIns="0" rtlCol="0" anchor="ctr"/>
            <a:lstStyle/>
            <a:p>
              <a:pPr algn="ctr"/>
              <a:r>
                <a:rPr lang="ja-JP" altLang="en-US" sz="1100" dirty="0">
                  <a:solidFill>
                    <a:srgbClr val="000000"/>
                  </a:solidFill>
                  <a:latin typeface="ＭＳ Ｐゴシック"/>
                  <a:ea typeface="HG丸ｺﾞｼｯｸM-PRO"/>
                  <a:cs typeface="Times New Roman"/>
                </a:rPr>
                <a:t>太陽光</a:t>
              </a:r>
              <a:r>
                <a:rPr lang="ja-JP" altLang="en-US" sz="1100" dirty="0" smtClean="0">
                  <a:solidFill>
                    <a:srgbClr val="000000"/>
                  </a:solidFill>
                  <a:latin typeface="ＭＳ Ｐゴシック"/>
                  <a:ea typeface="HG丸ｺﾞｼｯｸM-PRO"/>
                  <a:cs typeface="Times New Roman"/>
                </a:rPr>
                <a:t>発電事</a:t>
              </a:r>
              <a:r>
                <a:rPr lang="ja-JP" altLang="en-US" sz="1100" dirty="0">
                  <a:solidFill>
                    <a:srgbClr val="000000"/>
                  </a:solidFill>
                  <a:latin typeface="ＭＳ Ｐゴシック"/>
                  <a:ea typeface="HG丸ｺﾞｼｯｸM-PRO"/>
                  <a:cs typeface="Times New Roman"/>
                </a:rPr>
                <a:t>業者</a:t>
              </a:r>
              <a:endParaRPr lang="ja-JP" altLang="en-US" sz="1100" dirty="0">
                <a:solidFill>
                  <a:prstClr val="black"/>
                </a:solidFill>
                <a:latin typeface="ＭＳ Ｐゴシック"/>
                <a:cs typeface="ＭＳ Ｐゴシック"/>
              </a:endParaRPr>
            </a:p>
          </p:txBody>
        </p:sp>
      </p:grpSp>
      <p:grpSp>
        <p:nvGrpSpPr>
          <p:cNvPr id="4" name="グループ化 3"/>
          <p:cNvGrpSpPr>
            <a:grpSpLocks noChangeAspect="1"/>
          </p:cNvGrpSpPr>
          <p:nvPr/>
        </p:nvGrpSpPr>
        <p:grpSpPr>
          <a:xfrm>
            <a:off x="7620931" y="3382801"/>
            <a:ext cx="1988136" cy="853001"/>
            <a:chOff x="4731453" y="3674881"/>
            <a:chExt cx="2753651" cy="1181442"/>
          </a:xfrm>
        </p:grpSpPr>
        <p:pic>
          <p:nvPicPr>
            <p:cNvPr id="47" name="Picture 28"/>
            <p:cNvPicPr>
              <a:picLocks noChangeAspect="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793513" y="3938966"/>
              <a:ext cx="630412" cy="6234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8" name="Picture 34"/>
            <p:cNvPicPr>
              <a:picLocks noChangeAspect="1"/>
            </p:cNvPicPr>
            <p:nvPr/>
          </p:nvPicPr>
          <p:blipFill rotWithShape="1">
            <a:blip r:embed="rId7" cstate="print">
              <a:extLst>
                <a:ext uri="{28A0092B-C50C-407E-A947-70E740481C1C}">
                  <a14:useLocalDpi xmlns:a14="http://schemas.microsoft.com/office/drawing/2010/main" val="0"/>
                </a:ext>
              </a:extLst>
            </a:blip>
            <a:srcRect r="20748"/>
            <a:stretch/>
          </p:blipFill>
          <p:spPr bwMode="auto">
            <a:xfrm>
              <a:off x="5842129" y="3956399"/>
              <a:ext cx="751584" cy="6522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4" name="Picture 31"/>
            <p:cNvPicPr>
              <a:picLocks noChangeAspect="1"/>
            </p:cNvPicPr>
            <p:nvPr/>
          </p:nvPicPr>
          <p:blipFill rotWithShape="1">
            <a:blip r:embed="rId8" cstate="print">
              <a:extLst>
                <a:ext uri="{28A0092B-C50C-407E-A947-70E740481C1C}">
                  <a14:useLocalDpi xmlns:a14="http://schemas.microsoft.com/office/drawing/2010/main" val="0"/>
                </a:ext>
              </a:extLst>
            </a:blip>
            <a:srcRect l="-1" r="8833"/>
            <a:stretch/>
          </p:blipFill>
          <p:spPr bwMode="auto">
            <a:xfrm>
              <a:off x="6596804" y="3885074"/>
              <a:ext cx="788997" cy="6967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5" name="角丸四角形 54"/>
            <p:cNvSpPr/>
            <p:nvPr/>
          </p:nvSpPr>
          <p:spPr>
            <a:xfrm>
              <a:off x="4731453" y="3674881"/>
              <a:ext cx="2753651" cy="1181442"/>
            </a:xfrm>
            <a:prstGeom prst="round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ja-JP" altLang="en-US">
                <a:solidFill>
                  <a:prstClr val="white"/>
                </a:solidFill>
              </a:endParaRPr>
            </a:p>
          </p:txBody>
        </p:sp>
        <p:pic>
          <p:nvPicPr>
            <p:cNvPr id="56" name="Picture 13" descr="http://t1.gstatic.com/images?q=tbn:ANd9GcTCT7AL87_D87uORuAyDrbuBcsNV_fiNvrIi1zzBgW-hg8f-fOIcw"/>
            <p:cNvPicPr>
              <a:picLocks noChangeAspect="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5442282" y="3822990"/>
              <a:ext cx="459279" cy="748146"/>
            </a:xfrm>
            <a:prstGeom prst="rect">
              <a:avLst/>
            </a:prstGeom>
            <a:noFill/>
            <a:extLst>
              <a:ext uri="{909E8E84-426E-40DD-AFC4-6F175D3DCCD1}">
                <a14:hiddenFill xmlns:a14="http://schemas.microsoft.com/office/drawing/2010/main">
                  <a:solidFill>
                    <a:srgbClr val="FFFFFF"/>
                  </a:solidFill>
                </a14:hiddenFill>
              </a:ext>
            </a:extLst>
          </p:spPr>
        </p:pic>
        <p:sp>
          <p:nvSpPr>
            <p:cNvPr id="60" name="大かっこ 59"/>
            <p:cNvSpPr/>
            <p:nvPr/>
          </p:nvSpPr>
          <p:spPr>
            <a:xfrm>
              <a:off x="4895234" y="4536656"/>
              <a:ext cx="2422964" cy="279697"/>
            </a:xfrm>
            <a:prstGeom prst="bracketPair">
              <a:avLst/>
            </a:prstGeom>
          </p:spPr>
          <p:style>
            <a:lnRef idx="1">
              <a:schemeClr val="accent1"/>
            </a:lnRef>
            <a:fillRef idx="0">
              <a:schemeClr val="accent1"/>
            </a:fillRef>
            <a:effectRef idx="0">
              <a:schemeClr val="accent1"/>
            </a:effectRef>
            <a:fontRef idx="minor">
              <a:schemeClr val="tx1"/>
            </a:fontRef>
          </p:style>
          <p:txBody>
            <a:bodyPr lIns="0" tIns="0" rIns="0" bIns="0" rtlCol="0" anchor="ctr"/>
            <a:lstStyle/>
            <a:p>
              <a:pPr algn="ctr"/>
              <a:r>
                <a:rPr lang="ja-JP" altLang="en-US" sz="1100" dirty="0">
                  <a:solidFill>
                    <a:srgbClr val="000000"/>
                  </a:solidFill>
                  <a:latin typeface="ＭＳ Ｐゴシック"/>
                  <a:ea typeface="HG丸ｺﾞｼｯｸM-PRO"/>
                  <a:cs typeface="Times New Roman"/>
                </a:rPr>
                <a:t>府民、市町村</a:t>
              </a:r>
              <a:r>
                <a:rPr lang="ja-JP" altLang="en-US" sz="1100" dirty="0" smtClean="0">
                  <a:solidFill>
                    <a:srgbClr val="000000"/>
                  </a:solidFill>
                  <a:latin typeface="ＭＳ Ｐゴシック"/>
                  <a:ea typeface="HG丸ｺﾞｼｯｸM-PRO"/>
                  <a:cs typeface="Times New Roman"/>
                </a:rPr>
                <a:t>、民間事</a:t>
              </a:r>
              <a:r>
                <a:rPr lang="ja-JP" altLang="en-US" sz="1100" dirty="0">
                  <a:solidFill>
                    <a:srgbClr val="000000"/>
                  </a:solidFill>
                  <a:latin typeface="ＭＳ Ｐゴシック"/>
                  <a:ea typeface="HG丸ｺﾞｼｯｸM-PRO"/>
                  <a:cs typeface="Times New Roman"/>
                </a:rPr>
                <a:t>業者</a:t>
              </a:r>
              <a:endParaRPr lang="ja-JP" altLang="en-US" sz="1100" dirty="0">
                <a:solidFill>
                  <a:prstClr val="black"/>
                </a:solidFill>
                <a:latin typeface="ＭＳ Ｐゴシック"/>
                <a:cs typeface="ＭＳ Ｐゴシック"/>
              </a:endParaRPr>
            </a:p>
          </p:txBody>
        </p:sp>
      </p:grpSp>
      <p:sp>
        <p:nvSpPr>
          <p:cNvPr id="61" name="正方形/長方形 60"/>
          <p:cNvSpPr/>
          <p:nvPr/>
        </p:nvSpPr>
        <p:spPr>
          <a:xfrm>
            <a:off x="6146845" y="1245623"/>
            <a:ext cx="3679069" cy="184666"/>
          </a:xfrm>
          <a:prstGeom prst="rect">
            <a:avLst/>
          </a:prstGeom>
        </p:spPr>
        <p:txBody>
          <a:bodyPr wrap="square" lIns="0" tIns="0" rIns="0" bIns="0" anchor="ctr" anchorCtr="1">
            <a:spAutoFit/>
          </a:bodyPr>
          <a:lstStyle/>
          <a:p>
            <a:pPr marL="95250" indent="-95250"/>
            <a:r>
              <a:rPr lang="en-US" altLang="ja-JP" sz="12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おおさかスマートエネルギーセンター事業</a:t>
            </a:r>
            <a:r>
              <a:rPr lang="en-US" altLang="ja-JP" sz="12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予算</a:t>
            </a:r>
            <a:r>
              <a:rPr lang="en-US" altLang="ja-JP" sz="1200" dirty="0" smtClean="0">
                <a:latin typeface="Meiryo UI" panose="020B0604030504040204" pitchFamily="50" charset="-128"/>
                <a:ea typeface="Meiryo UI" panose="020B0604030504040204" pitchFamily="50" charset="-128"/>
                <a:cs typeface="Meiryo UI" panose="020B0604030504040204" pitchFamily="50" charset="-128"/>
              </a:rPr>
              <a:t>49</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千円）</a:t>
            </a:r>
            <a:endParaRPr lang="ja-JP" altLang="en-US" sz="12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38" name="角丸四角形 37"/>
          <p:cNvSpPr/>
          <p:nvPr/>
        </p:nvSpPr>
        <p:spPr>
          <a:xfrm>
            <a:off x="5191125" y="4365461"/>
            <a:ext cx="4344110" cy="330101"/>
          </a:xfrm>
          <a:prstGeom prst="roundRect">
            <a:avLst>
              <a:gd name="adj" fmla="val 50000"/>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ja-JP" altLang="en-US" sz="1400" b="1" dirty="0" smtClean="0">
                <a:solidFill>
                  <a:prstClr val="black"/>
                </a:solidFill>
                <a:latin typeface="Meiryo UI" pitchFamily="50" charset="-128"/>
                <a:ea typeface="Meiryo UI" pitchFamily="50" charset="-128"/>
                <a:cs typeface="Meiryo UI" pitchFamily="50" charset="-128"/>
              </a:rPr>
              <a:t>市町村施設の屋根・土地貸し等による太陽光発電事業</a:t>
            </a:r>
            <a:endParaRPr lang="ja-JP" altLang="en-US" sz="1400" b="1" dirty="0">
              <a:solidFill>
                <a:prstClr val="black"/>
              </a:solidFill>
              <a:latin typeface="Meiryo UI" pitchFamily="50" charset="-128"/>
              <a:ea typeface="Meiryo UI" pitchFamily="50" charset="-128"/>
              <a:cs typeface="Meiryo UI" pitchFamily="50" charset="-128"/>
            </a:endParaRPr>
          </a:p>
        </p:txBody>
      </p:sp>
      <p:sp>
        <p:nvSpPr>
          <p:cNvPr id="39" name="テキスト ボックス 38"/>
          <p:cNvSpPr txBox="1"/>
          <p:nvPr/>
        </p:nvSpPr>
        <p:spPr>
          <a:xfrm>
            <a:off x="5191125" y="4797855"/>
            <a:ext cx="4504878" cy="600164"/>
          </a:xfrm>
          <a:prstGeom prst="rect">
            <a:avLst/>
          </a:prstGeom>
          <a:noFill/>
        </p:spPr>
        <p:txBody>
          <a:bodyPr wrap="square" lIns="0" tIns="0" rIns="0" bIns="0" rtlCol="0" anchor="ctr" anchorCtr="0">
            <a:spAutoFit/>
          </a:bodyPr>
          <a:lstStyle/>
          <a:p>
            <a:pPr marL="87313" indent="-87313"/>
            <a:r>
              <a:rPr lang="ja-JP" altLang="en-US" sz="1300" dirty="0" smtClean="0">
                <a:latin typeface="Meiryo UI" pitchFamily="50" charset="-128"/>
                <a:ea typeface="Meiryo UI" pitchFamily="50" charset="-128"/>
                <a:cs typeface="Meiryo UI" pitchFamily="50" charset="-128"/>
              </a:rPr>
              <a:t>◆市町村の</a:t>
            </a:r>
            <a:r>
              <a:rPr lang="ja-JP" altLang="en-US" sz="1300" dirty="0">
                <a:latin typeface="Meiryo UI" pitchFamily="50" charset="-128"/>
                <a:ea typeface="Meiryo UI" pitchFamily="50" charset="-128"/>
                <a:cs typeface="Meiryo UI" pitchFamily="50" charset="-128"/>
              </a:rPr>
              <a:t>施設</a:t>
            </a:r>
            <a:r>
              <a:rPr lang="ja-JP" altLang="en-US" sz="1300" dirty="0" smtClean="0">
                <a:latin typeface="Meiryo UI" pitchFamily="50" charset="-128"/>
                <a:ea typeface="Meiryo UI" pitchFamily="50" charset="-128"/>
                <a:cs typeface="Meiryo UI" pitchFamily="50" charset="-128"/>
              </a:rPr>
              <a:t>等において、公募選定した民間事業者により、太陽光発電設備が設置されます</a:t>
            </a:r>
            <a:r>
              <a:rPr lang="ja-JP" altLang="en-US" sz="1300" dirty="0">
                <a:latin typeface="Meiryo UI" pitchFamily="50" charset="-128"/>
                <a:ea typeface="Meiryo UI" pitchFamily="50" charset="-128"/>
                <a:cs typeface="Meiryo UI" pitchFamily="50" charset="-128"/>
              </a:rPr>
              <a:t>。</a:t>
            </a:r>
            <a:r>
              <a:rPr lang="ja-JP" altLang="en-US" sz="1000" dirty="0">
                <a:latin typeface="Meiryo UI" pitchFamily="50" charset="-128"/>
                <a:ea typeface="Meiryo UI" pitchFamily="50" charset="-128"/>
                <a:cs typeface="Meiryo UI" pitchFamily="50" charset="-128"/>
              </a:rPr>
              <a:t>（</a:t>
            </a:r>
            <a:r>
              <a:rPr lang="en-US" altLang="ja-JP" sz="1000" dirty="0" smtClean="0">
                <a:latin typeface="Meiryo UI" pitchFamily="50" charset="-128"/>
                <a:ea typeface="Meiryo UI" pitchFamily="50" charset="-128"/>
                <a:cs typeface="Meiryo UI" pitchFamily="50" charset="-128"/>
              </a:rPr>
              <a:t>※</a:t>
            </a:r>
            <a:r>
              <a:rPr lang="ja-JP" altLang="en-US" sz="1000" dirty="0">
                <a:latin typeface="Meiryo UI" pitchFamily="50" charset="-128"/>
                <a:ea typeface="Meiryo UI" pitchFamily="50" charset="-128"/>
                <a:cs typeface="Meiryo UI" pitchFamily="50" charset="-128"/>
              </a:rPr>
              <a:t>大阪</a:t>
            </a:r>
            <a:r>
              <a:rPr lang="ja-JP" altLang="en-US" sz="1000" dirty="0" smtClean="0">
                <a:latin typeface="Meiryo UI" pitchFamily="50" charset="-128"/>
                <a:ea typeface="Meiryo UI" pitchFamily="50" charset="-128"/>
                <a:cs typeface="Meiryo UI" pitchFamily="50" charset="-128"/>
              </a:rPr>
              <a:t>市</a:t>
            </a:r>
            <a:r>
              <a:rPr lang="ja-JP" altLang="en-US" sz="1000" dirty="0">
                <a:latin typeface="Meiryo UI" pitchFamily="50" charset="-128"/>
                <a:ea typeface="Meiryo UI" pitchFamily="50" charset="-128"/>
                <a:cs typeface="Meiryo UI" pitchFamily="50" charset="-128"/>
              </a:rPr>
              <a:t>を除く</a:t>
            </a:r>
            <a:r>
              <a:rPr lang="ja-JP" altLang="en-US" sz="1000" dirty="0" smtClean="0">
                <a:latin typeface="Meiryo UI" pitchFamily="50" charset="-128"/>
                <a:ea typeface="Meiryo UI" pitchFamily="50" charset="-128"/>
                <a:cs typeface="Meiryo UI" pitchFamily="50" charset="-128"/>
              </a:rPr>
              <a:t>）</a:t>
            </a:r>
            <a:endParaRPr lang="en-US" altLang="ja-JP" sz="1000" dirty="0" smtClean="0">
              <a:latin typeface="Meiryo UI" pitchFamily="50" charset="-128"/>
              <a:ea typeface="Meiryo UI" pitchFamily="50" charset="-128"/>
              <a:cs typeface="Meiryo UI" pitchFamily="50" charset="-128"/>
            </a:endParaRPr>
          </a:p>
          <a:p>
            <a:pPr marL="87313" indent="-87313"/>
            <a:r>
              <a:rPr lang="ja-JP" altLang="en-US" sz="1300" dirty="0" smtClean="0">
                <a:latin typeface="Meiryo UI" pitchFamily="50" charset="-128"/>
                <a:ea typeface="Meiryo UI" pitchFamily="50" charset="-128"/>
                <a:cs typeface="Meiryo UI" pitchFamily="50" charset="-128"/>
              </a:rPr>
              <a:t>　 さらに多くの施設で設備の設置が進むよう、市町村を支援します。</a:t>
            </a:r>
            <a:endParaRPr lang="ja-JP" altLang="en-US" sz="1300" dirty="0">
              <a:latin typeface="Meiryo UI" pitchFamily="50" charset="-128"/>
              <a:ea typeface="Meiryo UI" pitchFamily="50" charset="-128"/>
              <a:cs typeface="Meiryo UI" pitchFamily="50" charset="-128"/>
            </a:endParaRPr>
          </a:p>
        </p:txBody>
      </p:sp>
      <p:sp>
        <p:nvSpPr>
          <p:cNvPr id="40" name="テキスト ボックス 39"/>
          <p:cNvSpPr txBox="1"/>
          <p:nvPr/>
        </p:nvSpPr>
        <p:spPr>
          <a:xfrm>
            <a:off x="5160232" y="5508246"/>
            <a:ext cx="4655963" cy="169277"/>
          </a:xfrm>
          <a:prstGeom prst="rect">
            <a:avLst/>
          </a:prstGeom>
          <a:noFill/>
        </p:spPr>
        <p:txBody>
          <a:bodyPr wrap="square" lIns="0" tIns="0" rIns="0" bIns="0" rtlCol="0" anchor="ctr" anchorCtr="0">
            <a:spAutoFit/>
          </a:bodyPr>
          <a:lstStyle/>
          <a:p>
            <a:pPr marL="87313" indent="-87313"/>
            <a:r>
              <a:rPr lang="ja-JP" altLang="en-US" sz="1100" b="1" dirty="0" smtClean="0">
                <a:latin typeface="Meiryo UI" pitchFamily="50" charset="-128"/>
                <a:ea typeface="Meiryo UI" pitchFamily="50" charset="-128"/>
                <a:cs typeface="Meiryo UI" pitchFamily="50" charset="-128"/>
              </a:rPr>
              <a:t>＜</a:t>
            </a:r>
            <a:r>
              <a:rPr lang="en-US" altLang="ja-JP" sz="1100" b="1" dirty="0" smtClean="0">
                <a:latin typeface="Meiryo UI" pitchFamily="50" charset="-128"/>
                <a:ea typeface="Meiryo UI" pitchFamily="50" charset="-128"/>
                <a:cs typeface="Meiryo UI" pitchFamily="50" charset="-128"/>
              </a:rPr>
              <a:t>2017</a:t>
            </a:r>
            <a:r>
              <a:rPr lang="ja-JP" altLang="en-US" sz="1100" b="1" dirty="0" smtClean="0">
                <a:latin typeface="Meiryo UI" pitchFamily="50" charset="-128"/>
                <a:ea typeface="Meiryo UI" pitchFamily="50" charset="-128"/>
                <a:cs typeface="Meiryo UI" pitchFamily="50" charset="-128"/>
              </a:rPr>
              <a:t>年度公募実績＞（順次、太陽光発電設備が設置される予定）</a:t>
            </a:r>
            <a:endParaRPr lang="en-US" altLang="ja-JP" sz="1100" b="1" dirty="0" smtClean="0">
              <a:latin typeface="Meiryo UI" pitchFamily="50" charset="-128"/>
              <a:ea typeface="Meiryo UI" pitchFamily="50" charset="-128"/>
              <a:cs typeface="Meiryo UI" pitchFamily="50" charset="-128"/>
            </a:endParaRPr>
          </a:p>
        </p:txBody>
      </p:sp>
      <p:graphicFrame>
        <p:nvGraphicFramePr>
          <p:cNvPr id="41" name="表 40"/>
          <p:cNvGraphicFramePr>
            <a:graphicFrameLocks noGrp="1"/>
          </p:cNvGraphicFramePr>
          <p:nvPr>
            <p:extLst>
              <p:ext uri="{D42A27DB-BD31-4B8C-83A1-F6EECF244321}">
                <p14:modId xmlns:p14="http://schemas.microsoft.com/office/powerpoint/2010/main" val="280000502"/>
              </p:ext>
            </p:extLst>
          </p:nvPr>
        </p:nvGraphicFramePr>
        <p:xfrm>
          <a:off x="5202718" y="5734382"/>
          <a:ext cx="4311015" cy="895084"/>
        </p:xfrm>
        <a:graphic>
          <a:graphicData uri="http://schemas.openxmlformats.org/drawingml/2006/table">
            <a:tbl>
              <a:tblPr firstRow="1">
                <a:tableStyleId>{7DF18680-E054-41AD-8BC1-D1AEF772440D}</a:tableStyleId>
              </a:tblPr>
              <a:tblGrid>
                <a:gridCol w="603885"/>
                <a:gridCol w="1005523"/>
                <a:gridCol w="1586547"/>
                <a:gridCol w="1115060"/>
              </a:tblGrid>
              <a:tr h="316044">
                <a:tc>
                  <a:txBody>
                    <a:bodyPr/>
                    <a:lstStyle/>
                    <a:p>
                      <a:pPr algn="ctr">
                        <a:spcAft>
                          <a:spcPts val="0"/>
                        </a:spcAft>
                      </a:pPr>
                      <a:r>
                        <a:rPr lang="ja-JP" altLang="en-US" sz="1100" kern="100" dirty="0">
                          <a:solidFill>
                            <a:schemeClr val="tx1"/>
                          </a:solidFill>
                          <a:effectLst/>
                        </a:rPr>
                        <a:t>市町村</a:t>
                      </a:r>
                      <a:endParaRPr lang="ja-JP" sz="1100" kern="100" dirty="0">
                        <a:solidFill>
                          <a:schemeClr val="tx1"/>
                        </a:solidFill>
                        <a:effectLst/>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algn="ctr">
                        <a:lnSpc>
                          <a:spcPts val="1200"/>
                        </a:lnSpc>
                        <a:spcAft>
                          <a:spcPts val="0"/>
                        </a:spcAft>
                      </a:pPr>
                      <a:r>
                        <a:rPr lang="ja-JP" sz="1100" kern="100" dirty="0">
                          <a:solidFill>
                            <a:schemeClr val="tx1"/>
                          </a:solidFill>
                          <a:effectLst/>
                        </a:rPr>
                        <a:t>施設数</a:t>
                      </a:r>
                      <a:endParaRPr lang="ja-JP" sz="11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algn="ctr">
                        <a:lnSpc>
                          <a:spcPts val="1200"/>
                        </a:lnSpc>
                        <a:spcAft>
                          <a:spcPts val="0"/>
                        </a:spcAft>
                      </a:pPr>
                      <a:r>
                        <a:rPr lang="ja-JP" altLang="en-US" sz="1100" kern="100" dirty="0" smtClean="0">
                          <a:solidFill>
                            <a:schemeClr val="tx1"/>
                          </a:solidFill>
                          <a:effectLst/>
                          <a:latin typeface="+mn-lt"/>
                          <a:ea typeface="+mn-ea"/>
                          <a:cs typeface="+mn-cs"/>
                        </a:rPr>
                        <a:t>発電能力</a:t>
                      </a:r>
                      <a:endParaRPr lang="ja-JP" sz="11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algn="ctr">
                        <a:lnSpc>
                          <a:spcPts val="1200"/>
                        </a:lnSpc>
                        <a:spcAft>
                          <a:spcPts val="0"/>
                        </a:spcAft>
                      </a:pPr>
                      <a:r>
                        <a:rPr lang="ja-JP" altLang="en-US" sz="11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施設の種類</a:t>
                      </a:r>
                      <a:endParaRPr lang="ja-JP" sz="11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r>
              <a:tr h="289520">
                <a:tc>
                  <a:txBody>
                    <a:bodyPr/>
                    <a:lstStyle/>
                    <a:p>
                      <a:pPr algn="just">
                        <a:spcAft>
                          <a:spcPts val="0"/>
                        </a:spcAft>
                      </a:pPr>
                      <a:r>
                        <a:rPr lang="ja-JP" altLang="en-US" sz="11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堺市</a:t>
                      </a:r>
                      <a:endParaRPr lang="ja-JP" sz="11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en-US" altLang="ja-JP" sz="11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1</a:t>
                      </a:r>
                      <a:endParaRPr lang="ja-JP" sz="11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ja-JP" sz="11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約</a:t>
                      </a:r>
                      <a:r>
                        <a:rPr lang="en-US" altLang="ja-JP" sz="11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82</a:t>
                      </a:r>
                      <a:r>
                        <a:rPr lang="en-US" sz="11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kW</a:t>
                      </a:r>
                      <a:endParaRPr lang="ja-JP" sz="11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spcAft>
                          <a:spcPts val="0"/>
                        </a:spcAft>
                      </a:pPr>
                      <a:r>
                        <a:rPr lang="ja-JP" altLang="en-US" sz="11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文化ホール</a:t>
                      </a:r>
                      <a:endParaRPr lang="ja-JP" sz="11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89520">
                <a:tc>
                  <a:txBody>
                    <a:bodyPr/>
                    <a:lstStyle/>
                    <a:p>
                      <a:pPr algn="just">
                        <a:spcAft>
                          <a:spcPts val="0"/>
                        </a:spcAft>
                      </a:pPr>
                      <a:r>
                        <a:rPr lang="ja-JP" altLang="en-US" sz="11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熊取町</a:t>
                      </a:r>
                      <a:endParaRPr lang="ja-JP" sz="11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en-US" altLang="ja-JP" sz="11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2</a:t>
                      </a:r>
                      <a:endParaRPr lang="ja-JP" sz="11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en-US" altLang="ja-JP" sz="11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r>
                        <a:rPr lang="ja-JP" altLang="en-US" sz="11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調整中</a:t>
                      </a:r>
                      <a:endParaRPr lang="ja-JP" sz="11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ja-JP" altLang="en-US" sz="11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ため池</a:t>
                      </a:r>
                      <a:endParaRPr lang="ja-JP" altLang="ja-JP" sz="11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
        <p:nvSpPr>
          <p:cNvPr id="64" name="テキスト ボックス 34"/>
          <p:cNvSpPr txBox="1">
            <a:spLocks noChangeArrowheads="1"/>
          </p:cNvSpPr>
          <p:nvPr/>
        </p:nvSpPr>
        <p:spPr bwMode="auto">
          <a:xfrm>
            <a:off x="5139402" y="2326515"/>
            <a:ext cx="4556600"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ctr" anchorCtr="0">
            <a:spAutoFit/>
          </a:bodyPr>
          <a:lstStyle>
            <a:lvl1pPr marL="87313" indent="-87313"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eaLnBrk="1" hangingPunct="1"/>
            <a:r>
              <a:rPr lang="ja-JP" altLang="en-US" sz="1000" dirty="0">
                <a:solidFill>
                  <a:prstClr val="black"/>
                </a:solidFill>
                <a:latin typeface="Meiryo UI" pitchFamily="50" charset="-128"/>
                <a:ea typeface="Meiryo UI" pitchFamily="50" charset="-128"/>
                <a:cs typeface="Meiryo UI" pitchFamily="50" charset="-128"/>
              </a:rPr>
              <a:t>　</a:t>
            </a:r>
            <a:r>
              <a:rPr lang="en-US" altLang="ja-JP" sz="1000" dirty="0" smtClean="0">
                <a:solidFill>
                  <a:prstClr val="black"/>
                </a:solidFill>
                <a:latin typeface="Meiryo UI" pitchFamily="50" charset="-128"/>
                <a:ea typeface="Meiryo UI" pitchFamily="50" charset="-128"/>
                <a:cs typeface="Meiryo UI" pitchFamily="50" charset="-128"/>
              </a:rPr>
              <a:t>※</a:t>
            </a:r>
            <a:r>
              <a:rPr lang="ja-JP" altLang="en-US" sz="1000" dirty="0" smtClean="0">
                <a:solidFill>
                  <a:prstClr val="black"/>
                </a:solidFill>
                <a:latin typeface="Meiryo UI" pitchFamily="50" charset="-128"/>
                <a:ea typeface="Meiryo UI" pitchFamily="50" charset="-128"/>
                <a:cs typeface="Meiryo UI" pitchFamily="50" charset="-128"/>
              </a:rPr>
              <a:t>屋根貸し・土地貸し事業・・・発電事業者が一定の面積を有する屋根や土地を借りて太陽光発電設備を設置し、建物所有者が屋根の賃料を得る事業　</a:t>
            </a:r>
            <a:endParaRPr lang="ja-JP" altLang="en-US" sz="1000" dirty="0">
              <a:solidFill>
                <a:prstClr val="black"/>
              </a:solidFill>
              <a:latin typeface="Meiryo UI" pitchFamily="50" charset="-128"/>
              <a:ea typeface="Meiryo UI" pitchFamily="50" charset="-128"/>
              <a:cs typeface="Meiryo UI" pitchFamily="50" charset="-128"/>
            </a:endParaRPr>
          </a:p>
        </p:txBody>
      </p:sp>
      <p:sp>
        <p:nvSpPr>
          <p:cNvPr id="67" name="角丸四角形 66"/>
          <p:cNvSpPr/>
          <p:nvPr/>
        </p:nvSpPr>
        <p:spPr>
          <a:xfrm>
            <a:off x="226121" y="642689"/>
            <a:ext cx="4556601" cy="549871"/>
          </a:xfrm>
          <a:prstGeom prst="roundRect">
            <a:avLst>
              <a:gd name="adj" fmla="val 50000"/>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ja-JP" altLang="en-US" sz="1300" b="1" dirty="0">
                <a:solidFill>
                  <a:prstClr val="black"/>
                </a:solidFill>
                <a:latin typeface="Meiryo UI" pitchFamily="50" charset="-128"/>
                <a:ea typeface="Meiryo UI" pitchFamily="50" charset="-128"/>
                <a:cs typeface="Meiryo UI" pitchFamily="50" charset="-128"/>
              </a:rPr>
              <a:t>大阪府住宅用太陽光発電シミュレーションシステム</a:t>
            </a:r>
            <a:endParaRPr lang="en-US" altLang="ja-JP" sz="1300" b="1" dirty="0">
              <a:solidFill>
                <a:prstClr val="black"/>
              </a:solidFill>
              <a:latin typeface="Meiryo UI" pitchFamily="50" charset="-128"/>
              <a:ea typeface="Meiryo UI" pitchFamily="50" charset="-128"/>
              <a:cs typeface="Meiryo UI" pitchFamily="50" charset="-128"/>
            </a:endParaRPr>
          </a:p>
          <a:p>
            <a:pPr algn="ctr"/>
            <a:r>
              <a:rPr lang="ja-JP" altLang="en-US" sz="1300" b="1" dirty="0" err="1">
                <a:solidFill>
                  <a:prstClr val="black"/>
                </a:solidFill>
                <a:latin typeface="Meiryo UI" pitchFamily="50" charset="-128"/>
                <a:ea typeface="Meiryo UI" pitchFamily="50" charset="-128"/>
                <a:cs typeface="Meiryo UI" pitchFamily="50" charset="-128"/>
              </a:rPr>
              <a:t>ー</a:t>
            </a:r>
            <a:r>
              <a:rPr lang="ja-JP" altLang="en-US" sz="1300" b="1" dirty="0">
                <a:solidFill>
                  <a:prstClr val="black"/>
                </a:solidFill>
                <a:latin typeface="Meiryo UI" pitchFamily="50" charset="-128"/>
                <a:ea typeface="Meiryo UI" pitchFamily="50" charset="-128"/>
                <a:cs typeface="Meiryo UI" pitchFamily="50" charset="-128"/>
              </a:rPr>
              <a:t>環境にもおとくや</a:t>
            </a:r>
            <a:r>
              <a:rPr lang="ja-JP" altLang="en-US" sz="1300" b="1" dirty="0" err="1">
                <a:solidFill>
                  <a:prstClr val="black"/>
                </a:solidFill>
                <a:latin typeface="Meiryo UI" pitchFamily="50" charset="-128"/>
                <a:ea typeface="Meiryo UI" pitchFamily="50" charset="-128"/>
                <a:cs typeface="Meiryo UI" pitchFamily="50" charset="-128"/>
              </a:rPr>
              <a:t>ねん</a:t>
            </a:r>
            <a:r>
              <a:rPr lang="ja-JP" altLang="en-US" sz="1300" b="1" dirty="0">
                <a:solidFill>
                  <a:prstClr val="black"/>
                </a:solidFill>
                <a:latin typeface="Meiryo UI" pitchFamily="50" charset="-128"/>
                <a:ea typeface="Meiryo UI" pitchFamily="50" charset="-128"/>
                <a:cs typeface="Meiryo UI" pitchFamily="50" charset="-128"/>
              </a:rPr>
              <a:t>ー</a:t>
            </a:r>
            <a:endParaRPr lang="en-US" altLang="ja-JP" sz="1300" b="1" dirty="0">
              <a:solidFill>
                <a:prstClr val="black"/>
              </a:solidFill>
              <a:latin typeface="Meiryo UI" pitchFamily="50" charset="-128"/>
              <a:ea typeface="Meiryo UI" pitchFamily="50" charset="-128"/>
              <a:cs typeface="Meiryo UI" pitchFamily="50" charset="-128"/>
            </a:endParaRPr>
          </a:p>
        </p:txBody>
      </p:sp>
      <p:sp>
        <p:nvSpPr>
          <p:cNvPr id="69" name="テキスト ボックス 68"/>
          <p:cNvSpPr txBox="1"/>
          <p:nvPr/>
        </p:nvSpPr>
        <p:spPr>
          <a:xfrm>
            <a:off x="177809" y="1414918"/>
            <a:ext cx="4672799" cy="692497"/>
          </a:xfrm>
          <a:prstGeom prst="rect">
            <a:avLst/>
          </a:prstGeom>
          <a:noFill/>
        </p:spPr>
        <p:txBody>
          <a:bodyPr wrap="square" rtlCol="0">
            <a:spAutoFit/>
          </a:bodyPr>
          <a:lstStyle/>
          <a:p>
            <a:pPr marL="182563" indent="-182563">
              <a:defRPr/>
            </a:pPr>
            <a:r>
              <a:rPr lang="ja-JP" altLang="en-US" sz="1300" dirty="0" smtClean="0">
                <a:solidFill>
                  <a:prstClr val="black"/>
                </a:solidFill>
                <a:latin typeface="Meiryo UI" pitchFamily="50" charset="-128"/>
                <a:ea typeface="Meiryo UI" pitchFamily="50" charset="-128"/>
                <a:cs typeface="Meiryo UI" pitchFamily="50" charset="-128"/>
              </a:rPr>
              <a:t>◆太陽光</a:t>
            </a:r>
            <a:r>
              <a:rPr lang="ja-JP" altLang="en-US" sz="1300" dirty="0">
                <a:solidFill>
                  <a:prstClr val="black"/>
                </a:solidFill>
                <a:latin typeface="Meiryo UI" pitchFamily="50" charset="-128"/>
                <a:ea typeface="Meiryo UI" pitchFamily="50" charset="-128"/>
                <a:cs typeface="Meiryo UI" pitchFamily="50" charset="-128"/>
              </a:rPr>
              <a:t>発電設備の導入検討に際し、疑問や不安の解消の一助となるよう、必要な全ての情報をワンストップで入手できるシステムを府ホームページで提供し、太陽光発電設備の導入促進を図ります</a:t>
            </a:r>
            <a:r>
              <a:rPr lang="ja-JP" altLang="en-US" sz="1300" dirty="0" smtClean="0">
                <a:solidFill>
                  <a:prstClr val="black"/>
                </a:solidFill>
                <a:latin typeface="Meiryo UI" pitchFamily="50" charset="-128"/>
                <a:ea typeface="Meiryo UI" pitchFamily="50" charset="-128"/>
                <a:cs typeface="Meiryo UI" pitchFamily="50" charset="-128"/>
              </a:rPr>
              <a:t>。</a:t>
            </a:r>
            <a:endParaRPr lang="en-US" altLang="ja-JP" sz="1300" dirty="0">
              <a:solidFill>
                <a:prstClr val="black"/>
              </a:solidFill>
              <a:latin typeface="Meiryo UI" pitchFamily="50" charset="-128"/>
              <a:ea typeface="Meiryo UI" pitchFamily="50" charset="-128"/>
              <a:cs typeface="Meiryo UI" pitchFamily="50" charset="-128"/>
            </a:endParaRPr>
          </a:p>
        </p:txBody>
      </p:sp>
      <p:sp>
        <p:nvSpPr>
          <p:cNvPr id="70" name="テキスト ボックス 69"/>
          <p:cNvSpPr txBox="1"/>
          <p:nvPr/>
        </p:nvSpPr>
        <p:spPr>
          <a:xfrm>
            <a:off x="258953" y="4635921"/>
            <a:ext cx="4498797" cy="2054409"/>
          </a:xfrm>
          <a:prstGeom prst="rect">
            <a:avLst/>
          </a:prstGeom>
          <a:noFill/>
          <a:ln w="3175" cmpd="sng">
            <a:solidFill>
              <a:schemeClr val="tx1"/>
            </a:solidFill>
            <a:prstDash val="sysDot"/>
          </a:ln>
        </p:spPr>
        <p:txBody>
          <a:bodyPr wrap="square" rtlCol="0">
            <a:spAutoFit/>
          </a:bodyPr>
          <a:lstStyle/>
          <a:p>
            <a:pPr>
              <a:lnSpc>
                <a:spcPts val="2100"/>
              </a:lnSpc>
            </a:pPr>
            <a:r>
              <a:rPr lang="ja-JP" altLang="en-US" sz="12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提供する情報</a:t>
            </a:r>
            <a:endParaRPr lang="en-US" altLang="ja-JP" sz="12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太陽光</a:t>
            </a:r>
            <a:r>
              <a:rPr lang="ja-JP" altLang="en-US" sz="1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発電設備設置</a:t>
            </a:r>
            <a:r>
              <a:rPr lang="ja-JP" altLang="en-US" sz="1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容量</a:t>
            </a:r>
            <a:r>
              <a:rPr lang="ja-JP" altLang="en-US" sz="1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endParaRPr lang="en-US" altLang="ja-JP" sz="1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◆設置</a:t>
            </a:r>
            <a:r>
              <a:rPr lang="ja-JP" altLang="en-US" sz="1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費用</a:t>
            </a:r>
            <a:br>
              <a:rPr lang="ja-JP" altLang="en-US" sz="1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br>
            <a:r>
              <a:rPr lang="ja-JP" altLang="en-US" sz="1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発電量電気</a:t>
            </a:r>
            <a:r>
              <a:rPr lang="ja-JP" altLang="en-US" sz="1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料金節約</a:t>
            </a:r>
            <a:r>
              <a:rPr lang="ja-JP" altLang="en-US" sz="1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額　　　　　 </a:t>
            </a:r>
            <a:endParaRPr lang="en-US" altLang="ja-JP" sz="1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◆売電</a:t>
            </a:r>
            <a:r>
              <a:rPr lang="ja-JP" altLang="en-US" sz="1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料金　　　　　　　　　　　　　　　　　　　　　　　　　　</a:t>
            </a:r>
            <a:endParaRPr lang="en-US" altLang="ja-JP" sz="1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1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10</a:t>
            </a:r>
            <a:r>
              <a:rPr lang="ja-JP" altLang="en-US" sz="1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年間での初期費用回収率</a:t>
            </a:r>
            <a:br>
              <a:rPr lang="ja-JP" altLang="en-US" sz="1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br>
            <a:r>
              <a:rPr lang="ja-JP" altLang="en-US" sz="1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環境</a:t>
            </a:r>
            <a:r>
              <a:rPr lang="ja-JP" altLang="en-US" sz="1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への貢献度　　　　　　　　　　　　　　　　　　　　　　</a:t>
            </a:r>
            <a:endParaRPr lang="en-US" altLang="ja-JP" sz="1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太陽光</a:t>
            </a:r>
            <a:r>
              <a:rPr lang="ja-JP" altLang="en-US" sz="1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発電に関するよくある質問と回答</a:t>
            </a:r>
            <a:br>
              <a:rPr lang="ja-JP" altLang="en-US" sz="1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br>
            <a:r>
              <a:rPr lang="ja-JP" altLang="en-US" sz="1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太陽光</a:t>
            </a:r>
            <a:r>
              <a:rPr lang="ja-JP" altLang="en-US" sz="1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パネル登録事業者（販売店）　　　　　　　　　　</a:t>
            </a:r>
            <a:endParaRPr lang="en-US" altLang="ja-JP" sz="1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◆太陽光</a:t>
            </a:r>
            <a:r>
              <a:rPr lang="ja-JP" altLang="en-US" sz="1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発電設備設置に対する市町村補助金　　　　　</a:t>
            </a:r>
            <a:endParaRPr lang="en-US" altLang="ja-JP" sz="1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耐震</a:t>
            </a:r>
            <a:r>
              <a:rPr lang="ja-JP" altLang="en-US" sz="1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診断、改修等に対する市町村補助</a:t>
            </a:r>
            <a:r>
              <a:rPr lang="ja-JP" altLang="en-US" sz="1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金</a:t>
            </a:r>
            <a:endParaRPr lang="ja-JP" altLang="en-US" sz="11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71" name="角丸四角形 70"/>
          <p:cNvSpPr/>
          <p:nvPr/>
        </p:nvSpPr>
        <p:spPr>
          <a:xfrm>
            <a:off x="1975246" y="2128972"/>
            <a:ext cx="993802" cy="27021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050" dirty="0" smtClean="0">
                <a:solidFill>
                  <a:prstClr val="white"/>
                </a:solidFill>
                <a:latin typeface="Meiryo UI" panose="020B0604030504040204" pitchFamily="50" charset="-128"/>
                <a:ea typeface="Meiryo UI" panose="020B0604030504040204" pitchFamily="50" charset="-128"/>
                <a:cs typeface="Meiryo UI" panose="020B0604030504040204" pitchFamily="50" charset="-128"/>
              </a:rPr>
              <a:t>システム画面</a:t>
            </a:r>
            <a:endParaRPr lang="ja-JP" altLang="en-US" sz="1050" dirty="0">
              <a:solidFill>
                <a:prstClr val="white"/>
              </a:solidFill>
              <a:latin typeface="Meiryo UI" panose="020B0604030504040204" pitchFamily="50" charset="-128"/>
              <a:ea typeface="Meiryo UI" panose="020B0604030504040204" pitchFamily="50" charset="-128"/>
              <a:cs typeface="Meiryo UI" panose="020B0604030504040204" pitchFamily="50" charset="-128"/>
            </a:endParaRPr>
          </a:p>
        </p:txBody>
      </p:sp>
      <p:pic>
        <p:nvPicPr>
          <p:cNvPr id="72" name="図 71"/>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240672" y="2473314"/>
            <a:ext cx="2787823" cy="2159935"/>
          </a:xfrm>
          <a:prstGeom prst="rect">
            <a:avLst/>
          </a:prstGeom>
        </p:spPr>
      </p:pic>
      <p:pic>
        <p:nvPicPr>
          <p:cNvPr id="73" name="図 72"/>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3051897" y="2438187"/>
            <a:ext cx="1645784" cy="1725026"/>
          </a:xfrm>
          <a:prstGeom prst="rect">
            <a:avLst/>
          </a:prstGeom>
        </p:spPr>
      </p:pic>
      <p:pic>
        <p:nvPicPr>
          <p:cNvPr id="74" name="図 73"/>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3119176" y="4235819"/>
            <a:ext cx="1584829" cy="1389773"/>
          </a:xfrm>
          <a:prstGeom prst="rect">
            <a:avLst/>
          </a:prstGeom>
        </p:spPr>
      </p:pic>
      <p:pic>
        <p:nvPicPr>
          <p:cNvPr id="75" name="図 74"/>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3120404" y="5635900"/>
            <a:ext cx="1590925" cy="993566"/>
          </a:xfrm>
          <a:prstGeom prst="rect">
            <a:avLst/>
          </a:prstGeom>
        </p:spPr>
      </p:pic>
      <p:sp>
        <p:nvSpPr>
          <p:cNvPr id="77" name="正方形/長方形 76"/>
          <p:cNvSpPr/>
          <p:nvPr/>
        </p:nvSpPr>
        <p:spPr>
          <a:xfrm>
            <a:off x="1590685" y="1247895"/>
            <a:ext cx="3679069" cy="184666"/>
          </a:xfrm>
          <a:prstGeom prst="rect">
            <a:avLst/>
          </a:prstGeom>
        </p:spPr>
        <p:txBody>
          <a:bodyPr wrap="square" lIns="0" tIns="0" rIns="0" bIns="0" anchor="ctr" anchorCtr="1">
            <a:spAutoFit/>
          </a:bodyPr>
          <a:lstStyle/>
          <a:p>
            <a:pPr marL="95250" indent="-95250" algn="r"/>
            <a:r>
              <a:rPr lang="en-US" altLang="ja-JP"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おおさかスマートエネルギーセンター事業</a:t>
            </a:r>
            <a:r>
              <a:rPr lang="en-US" altLang="ja-JP"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endParaRPr lang="ja-JP" altLang="en-US"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211675258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Text Box 2"/>
          <p:cNvSpPr txBox="1">
            <a:spLocks noChangeArrowheads="1"/>
          </p:cNvSpPr>
          <p:nvPr/>
        </p:nvSpPr>
        <p:spPr bwMode="auto">
          <a:xfrm>
            <a:off x="0" y="-27384"/>
            <a:ext cx="9906000" cy="510396"/>
          </a:xfrm>
          <a:prstGeom prst="rect">
            <a:avLst/>
          </a:prstGeom>
          <a:solidFill>
            <a:srgbClr val="00B0F0"/>
          </a:solidFill>
          <a:ln w="9525">
            <a:noFill/>
            <a:miter lim="800000"/>
            <a:headEnd/>
            <a:tailEnd/>
          </a:ln>
        </p:spPr>
        <p:txBody>
          <a:bodyPr wrap="square" lIns="74295" tIns="8890" rIns="74295" bIns="8890">
            <a:spAutoFit/>
          </a:bodyPr>
          <a:lstStyle>
            <a:defPPr>
              <a:defRPr lang="ja-JP"/>
            </a:defPPr>
            <a:lvl1pPr algn="l" rtl="0" fontAlgn="base">
              <a:spcBef>
                <a:spcPct val="0"/>
              </a:spcBef>
              <a:spcAft>
                <a:spcPct val="0"/>
              </a:spcAft>
              <a:defRPr kumimoji="1"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charset="-128"/>
                <a:cs typeface="+mn-cs"/>
              </a:defRPr>
            </a:lvl5pPr>
            <a:lvl6pPr marL="2286000" algn="l" defTabSz="914400" rtl="0" eaLnBrk="1" latinLnBrk="0" hangingPunct="1">
              <a:defRPr kumimoji="1" kern="1200">
                <a:solidFill>
                  <a:schemeClr val="tx1"/>
                </a:solidFill>
                <a:latin typeface="Arial" charset="0"/>
                <a:ea typeface="ＭＳ Ｐゴシック" charset="-128"/>
                <a:cs typeface="+mn-cs"/>
              </a:defRPr>
            </a:lvl6pPr>
            <a:lvl7pPr marL="2743200" algn="l" defTabSz="914400" rtl="0" eaLnBrk="1" latinLnBrk="0" hangingPunct="1">
              <a:defRPr kumimoji="1" kern="1200">
                <a:solidFill>
                  <a:schemeClr val="tx1"/>
                </a:solidFill>
                <a:latin typeface="Arial" charset="0"/>
                <a:ea typeface="ＭＳ Ｐゴシック" charset="-128"/>
                <a:cs typeface="+mn-cs"/>
              </a:defRPr>
            </a:lvl7pPr>
            <a:lvl8pPr marL="3200400" algn="l" defTabSz="914400" rtl="0" eaLnBrk="1" latinLnBrk="0" hangingPunct="1">
              <a:defRPr kumimoji="1" kern="1200">
                <a:solidFill>
                  <a:schemeClr val="tx1"/>
                </a:solidFill>
                <a:latin typeface="Arial" charset="0"/>
                <a:ea typeface="ＭＳ Ｐゴシック" charset="-128"/>
                <a:cs typeface="+mn-cs"/>
              </a:defRPr>
            </a:lvl8pPr>
            <a:lvl9pPr marL="3657600" algn="l" defTabSz="914400" rtl="0" eaLnBrk="1" latinLnBrk="0" hangingPunct="1">
              <a:defRPr kumimoji="1" kern="1200">
                <a:solidFill>
                  <a:schemeClr val="tx1"/>
                </a:solidFill>
                <a:latin typeface="Arial" charset="0"/>
                <a:ea typeface="ＭＳ Ｐゴシック" charset="-128"/>
                <a:cs typeface="+mn-cs"/>
              </a:defRPr>
            </a:lvl9pPr>
          </a:lstStyle>
          <a:p>
            <a:pPr algn="just" fontAlgn="auto">
              <a:spcBef>
                <a:spcPts val="0"/>
              </a:spcBef>
              <a:spcAft>
                <a:spcPts val="0"/>
              </a:spcAft>
            </a:pPr>
            <a:r>
              <a:rPr lang="ja-JP" altLang="en-US" sz="3200" dirty="0" smtClean="0">
                <a:solidFill>
                  <a:prstClr val="white"/>
                </a:solidFill>
                <a:ea typeface="HGP創英角ｺﾞｼｯｸUB" pitchFamily="50" charset="-128"/>
                <a:cs typeface="ＭＳ Ｐゴシック" charset="-128"/>
              </a:rPr>
              <a:t>　</a:t>
            </a:r>
            <a:r>
              <a:rPr lang="ja-JP" altLang="en-US" sz="3200" dirty="0">
                <a:solidFill>
                  <a:prstClr val="white"/>
                </a:solidFill>
                <a:latin typeface="Calibri"/>
                <a:ea typeface="HGP創英角ｺﾞｼｯｸUB" pitchFamily="50" charset="-128"/>
                <a:cs typeface="ＭＳ Ｐゴシック" charset="-128"/>
              </a:rPr>
              <a:t>再生可能エネルギーの普及拡大　</a:t>
            </a:r>
            <a:r>
              <a:rPr lang="ja-JP" altLang="en-US" sz="1400" dirty="0">
                <a:solidFill>
                  <a:prstClr val="white"/>
                </a:solidFill>
                <a:latin typeface="Calibri"/>
                <a:ea typeface="HGP創英角ｺﾞｼｯｸUB" pitchFamily="50" charset="-128"/>
                <a:cs typeface="ＭＳ Ｐゴシック" charset="-128"/>
              </a:rPr>
              <a:t>～太陽光発電の普及促進～　</a:t>
            </a:r>
            <a:r>
              <a:rPr lang="ja-JP" altLang="en-US" sz="3200" dirty="0" smtClean="0">
                <a:solidFill>
                  <a:prstClr val="white"/>
                </a:solidFill>
                <a:ea typeface="HGP創英角ｺﾞｼｯｸUB" pitchFamily="50" charset="-128"/>
                <a:cs typeface="ＭＳ Ｐゴシック" charset="-128"/>
              </a:rPr>
              <a:t>　</a:t>
            </a:r>
            <a:endParaRPr lang="ja-JP" altLang="en-US" sz="3600" dirty="0">
              <a:solidFill>
                <a:prstClr val="white"/>
              </a:solidFill>
              <a:ea typeface="HGP創英角ｺﾞｼｯｸUB" pitchFamily="50" charset="-128"/>
              <a:cs typeface="ＭＳ Ｐゴシック" charset="-128"/>
            </a:endParaRPr>
          </a:p>
        </p:txBody>
      </p:sp>
      <p:sp>
        <p:nvSpPr>
          <p:cNvPr id="31" name="角丸四角形 30"/>
          <p:cNvSpPr/>
          <p:nvPr/>
        </p:nvSpPr>
        <p:spPr>
          <a:xfrm>
            <a:off x="128464" y="548680"/>
            <a:ext cx="9674121" cy="6192688"/>
          </a:xfrm>
          <a:prstGeom prst="roundRect">
            <a:avLst>
              <a:gd name="adj" fmla="val 1002"/>
            </a:avLst>
          </a:prstGeom>
          <a:ln w="31750"/>
        </p:spPr>
        <p:style>
          <a:lnRef idx="2">
            <a:schemeClr val="accent1"/>
          </a:lnRef>
          <a:fillRef idx="1">
            <a:schemeClr val="lt1"/>
          </a:fillRef>
          <a:effectRef idx="0">
            <a:schemeClr val="accent1"/>
          </a:effectRef>
          <a:fontRef idx="minor">
            <a:schemeClr val="dk1"/>
          </a:fontRef>
        </p:style>
        <p:txBody>
          <a:bodyPr rtlCol="0" anchor="ctr"/>
          <a:lstStyle/>
          <a:p>
            <a:endParaRPr lang="ja-JP" altLang="en-US" sz="1200" dirty="0">
              <a:solidFill>
                <a:prstClr val="black"/>
              </a:solidFill>
              <a:latin typeface="Meiryo UI" pitchFamily="50" charset="-128"/>
              <a:ea typeface="Meiryo UI" pitchFamily="50" charset="-128"/>
              <a:cs typeface="Meiryo UI" pitchFamily="50" charset="-128"/>
            </a:endParaRPr>
          </a:p>
        </p:txBody>
      </p:sp>
      <p:sp>
        <p:nvSpPr>
          <p:cNvPr id="43" name="テキスト ボックス 42"/>
          <p:cNvSpPr txBox="1"/>
          <p:nvPr/>
        </p:nvSpPr>
        <p:spPr>
          <a:xfrm>
            <a:off x="6299322" y="614894"/>
            <a:ext cx="2206014" cy="369332"/>
          </a:xfrm>
          <a:prstGeom prst="rect">
            <a:avLst/>
          </a:prstGeom>
          <a:noFill/>
        </p:spPr>
        <p:txBody>
          <a:bodyPr wrap="square" lIns="0" tIns="0" rIns="0" bIns="0" rtlCol="0" anchor="ctr" anchorCtr="0">
            <a:spAutoFit/>
          </a:bodyPr>
          <a:lstStyle/>
          <a:p>
            <a:pPr marL="87313" indent="-87313"/>
            <a:r>
              <a:rPr lang="en-US" altLang="ja-JP" sz="1200" dirty="0" smtClean="0">
                <a:latin typeface="Meiryo UI" pitchFamily="50" charset="-128"/>
                <a:ea typeface="Meiryo UI" pitchFamily="50" charset="-128"/>
                <a:cs typeface="Meiryo UI" pitchFamily="50" charset="-128"/>
              </a:rPr>
              <a:t>【</a:t>
            </a:r>
            <a:r>
              <a:rPr lang="ja-JP" altLang="en-US" sz="1200" dirty="0" smtClean="0">
                <a:latin typeface="Meiryo UI" pitchFamily="50" charset="-128"/>
                <a:ea typeface="Meiryo UI" pitchFamily="50" charset="-128"/>
                <a:cs typeface="Meiryo UI" pitchFamily="50" charset="-128"/>
              </a:rPr>
              <a:t>府事業</a:t>
            </a:r>
            <a:r>
              <a:rPr lang="en-US" altLang="ja-JP" sz="1200" dirty="0" smtClean="0">
                <a:latin typeface="Meiryo UI" pitchFamily="50" charset="-128"/>
                <a:ea typeface="Meiryo UI" pitchFamily="50" charset="-128"/>
                <a:cs typeface="Meiryo UI" pitchFamily="50" charset="-128"/>
              </a:rPr>
              <a:t>】</a:t>
            </a:r>
            <a:endParaRPr lang="en-US" altLang="zh-TW" sz="1200" dirty="0" smtClean="0">
              <a:latin typeface="Meiryo UI" pitchFamily="50" charset="-128"/>
              <a:ea typeface="Meiryo UI" pitchFamily="50" charset="-128"/>
              <a:cs typeface="Meiryo UI" pitchFamily="50" charset="-128"/>
            </a:endParaRPr>
          </a:p>
          <a:p>
            <a:pPr marL="87313" indent="-87313"/>
            <a:r>
              <a:rPr lang="en-US" altLang="ja-JP" sz="1200" dirty="0" smtClean="0">
                <a:latin typeface="Meiryo UI" pitchFamily="50" charset="-128"/>
                <a:ea typeface="Meiryo UI" pitchFamily="50" charset="-128"/>
                <a:cs typeface="Meiryo UI" pitchFamily="50" charset="-128"/>
              </a:rPr>
              <a:t>【</a:t>
            </a:r>
            <a:r>
              <a:rPr lang="ja-JP" altLang="en-US" sz="1200" dirty="0" smtClean="0">
                <a:latin typeface="Meiryo UI" pitchFamily="50" charset="-128"/>
                <a:ea typeface="Meiryo UI" pitchFamily="50" charset="-128"/>
                <a:cs typeface="Meiryo UI" pitchFamily="50" charset="-128"/>
              </a:rPr>
              <a:t>市事業</a:t>
            </a:r>
            <a:r>
              <a:rPr lang="en-US" altLang="ja-JP" sz="1200" dirty="0" smtClean="0">
                <a:latin typeface="Meiryo UI" pitchFamily="50" charset="-128"/>
                <a:ea typeface="Meiryo UI" pitchFamily="50" charset="-128"/>
                <a:cs typeface="Meiryo UI" pitchFamily="50" charset="-128"/>
              </a:rPr>
              <a:t>】</a:t>
            </a:r>
            <a:r>
              <a:rPr lang="ja-JP" altLang="en-US" sz="1200" dirty="0" smtClean="0">
                <a:latin typeface="Meiryo UI" pitchFamily="50" charset="-128"/>
                <a:ea typeface="Meiryo UI" pitchFamily="50" charset="-128"/>
                <a:cs typeface="Meiryo UI" pitchFamily="50" charset="-128"/>
              </a:rPr>
              <a:t>（予算</a:t>
            </a:r>
            <a:r>
              <a:rPr lang="en-US" altLang="ja-JP" sz="1200" dirty="0" smtClean="0">
                <a:latin typeface="Meiryo UI" pitchFamily="50" charset="-128"/>
                <a:ea typeface="Meiryo UI" pitchFamily="50" charset="-128"/>
                <a:cs typeface="Meiryo UI" pitchFamily="50" charset="-128"/>
              </a:rPr>
              <a:t>13,252</a:t>
            </a:r>
            <a:r>
              <a:rPr lang="ja-JP" altLang="en-US" sz="1200" dirty="0">
                <a:latin typeface="Meiryo UI" pitchFamily="50" charset="-128"/>
                <a:ea typeface="Meiryo UI" pitchFamily="50" charset="-128"/>
                <a:cs typeface="Meiryo UI" pitchFamily="50" charset="-128"/>
              </a:rPr>
              <a:t>千円</a:t>
            </a:r>
            <a:r>
              <a:rPr lang="ja-JP" altLang="en-US" sz="1200" dirty="0" smtClean="0">
                <a:latin typeface="Meiryo UI" pitchFamily="50" charset="-128"/>
                <a:ea typeface="Meiryo UI" pitchFamily="50" charset="-128"/>
                <a:cs typeface="Meiryo UI" pitchFamily="50" charset="-128"/>
              </a:rPr>
              <a:t>）</a:t>
            </a:r>
            <a:endParaRPr lang="ja-JP" altLang="en-US" sz="1200" strike="sngStrike" dirty="0">
              <a:latin typeface="Meiryo UI" pitchFamily="50" charset="-128"/>
              <a:ea typeface="Meiryo UI" pitchFamily="50" charset="-128"/>
              <a:cs typeface="Meiryo UI" pitchFamily="50" charset="-128"/>
            </a:endParaRPr>
          </a:p>
        </p:txBody>
      </p:sp>
      <p:sp>
        <p:nvSpPr>
          <p:cNvPr id="30" name="円/楕円 29"/>
          <p:cNvSpPr/>
          <p:nvPr/>
        </p:nvSpPr>
        <p:spPr>
          <a:xfrm>
            <a:off x="9361703" y="0"/>
            <a:ext cx="471222" cy="471222"/>
          </a:xfrm>
          <a:prstGeom prst="ellipse">
            <a:avLst/>
          </a:prstGeom>
          <a:ln w="19050"/>
        </p:spPr>
        <p:style>
          <a:lnRef idx="3">
            <a:schemeClr val="lt1"/>
          </a:lnRef>
          <a:fillRef idx="1">
            <a:schemeClr val="accent1"/>
          </a:fillRef>
          <a:effectRef idx="1">
            <a:schemeClr val="accent1"/>
          </a:effectRef>
          <a:fontRef idx="minor">
            <a:schemeClr val="lt1"/>
          </a:fontRef>
        </p:style>
        <p:txBody>
          <a:bodyPr lIns="0" tIns="0" rIns="0" bIns="0" rtlCol="0" anchor="ctr"/>
          <a:lstStyle/>
          <a:p>
            <a:pPr algn="ctr"/>
            <a:r>
              <a:rPr lang="en-US" altLang="ja-JP" b="1" dirty="0" smtClean="0">
                <a:solidFill>
                  <a:prstClr val="white"/>
                </a:solidFill>
              </a:rPr>
              <a:t>12</a:t>
            </a:r>
            <a:endParaRPr lang="ja-JP" altLang="en-US" b="1" dirty="0">
              <a:solidFill>
                <a:prstClr val="white"/>
              </a:solidFill>
            </a:endParaRPr>
          </a:p>
        </p:txBody>
      </p:sp>
      <p:graphicFrame>
        <p:nvGraphicFramePr>
          <p:cNvPr id="6" name="表 5"/>
          <p:cNvGraphicFramePr>
            <a:graphicFrameLocks noGrp="1"/>
          </p:cNvGraphicFramePr>
          <p:nvPr>
            <p:extLst>
              <p:ext uri="{D42A27DB-BD31-4B8C-83A1-F6EECF244321}">
                <p14:modId xmlns:p14="http://schemas.microsoft.com/office/powerpoint/2010/main" val="1785689638"/>
              </p:ext>
            </p:extLst>
          </p:nvPr>
        </p:nvGraphicFramePr>
        <p:xfrm>
          <a:off x="166051" y="1941916"/>
          <a:ext cx="4655632" cy="3520080"/>
        </p:xfrm>
        <a:graphic>
          <a:graphicData uri="http://schemas.openxmlformats.org/drawingml/2006/table">
            <a:tbl>
              <a:tblPr/>
              <a:tblGrid>
                <a:gridCol w="2175950"/>
                <a:gridCol w="615437"/>
                <a:gridCol w="642425"/>
                <a:gridCol w="1221820"/>
              </a:tblGrid>
              <a:tr h="234000">
                <a:tc>
                  <a:txBody>
                    <a:bodyPr/>
                    <a:lstStyle/>
                    <a:p>
                      <a:pPr algn="ctr" fontAlgn="ctr"/>
                      <a:r>
                        <a:rPr lang="ja-JP" altLang="en-US" sz="105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施設名</a:t>
                      </a:r>
                      <a:endParaRPr lang="ja-JP" altLang="en-US" sz="105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18000" marR="18000" marT="18000" marB="18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c>
                  <a:txBody>
                    <a:bodyPr/>
                    <a:lstStyle/>
                    <a:p>
                      <a:pPr algn="ctr" fontAlgn="ctr"/>
                      <a:r>
                        <a:rPr lang="ja-JP" altLang="en-US" sz="105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所在地</a:t>
                      </a:r>
                      <a:endParaRPr lang="ja-JP" altLang="en-US" sz="105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18000" marR="18000" marT="18000" marB="18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c>
                  <a:txBody>
                    <a:bodyPr/>
                    <a:lstStyle/>
                    <a:p>
                      <a:pPr algn="ctr" fontAlgn="ctr"/>
                      <a:r>
                        <a:rPr lang="ja-JP" altLang="en-US" sz="105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発電</a:t>
                      </a:r>
                      <a:r>
                        <a:rPr lang="ja-JP" altLang="en-US" sz="105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能力</a:t>
                      </a:r>
                      <a:endParaRPr lang="ja-JP" altLang="en-US" sz="105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18000" marR="18000" marT="18000" marB="18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c>
                  <a:txBody>
                    <a:bodyPr/>
                    <a:lstStyle/>
                    <a:p>
                      <a:pPr algn="ctr" fontAlgn="ctr"/>
                      <a:r>
                        <a:rPr lang="ja-JP" altLang="en-US" sz="105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発電開始</a:t>
                      </a:r>
                      <a:endParaRPr lang="ja-JP" altLang="en-US" sz="105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18000" marR="18000" marT="18000" marB="18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r>
              <a:tr h="234000">
                <a:tc>
                  <a:txBody>
                    <a:bodyPr/>
                    <a:lstStyle/>
                    <a:p>
                      <a:pPr algn="ctr" fontAlgn="ctr"/>
                      <a:r>
                        <a:rPr lang="ja-JP" altLang="en-US" sz="105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府立南大阪高等職業技術専門校</a:t>
                      </a:r>
                      <a:endParaRPr lang="ja-JP" altLang="en-US" sz="105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18000" marR="18000" marT="18000" marB="18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105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和泉市</a:t>
                      </a:r>
                      <a:endParaRPr lang="en-US" sz="105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18000" marR="18000" marT="18000" marB="18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05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49</a:t>
                      </a:r>
                      <a:r>
                        <a:rPr lang="en-US" sz="105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kW</a:t>
                      </a:r>
                      <a:endParaRPr lang="en-US" sz="105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18000" marR="18000" marT="18000" marB="18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en-US" altLang="ja-JP" sz="105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2014</a:t>
                      </a:r>
                      <a:r>
                        <a:rPr lang="ja-JP" altLang="en-US" sz="105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年 </a:t>
                      </a:r>
                      <a:r>
                        <a:rPr lang="en-US" altLang="ja-JP" sz="105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8</a:t>
                      </a:r>
                      <a:r>
                        <a:rPr lang="ja-JP" altLang="en-US" sz="105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月</a:t>
                      </a:r>
                      <a:endParaRPr lang="en-US" altLang="ja-JP" sz="105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18000" marR="18000" marT="18000" marB="18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34000">
                <a:tc>
                  <a:txBody>
                    <a:bodyPr/>
                    <a:lstStyle/>
                    <a:p>
                      <a:pPr algn="ctr" fontAlgn="ctr"/>
                      <a:r>
                        <a:rPr lang="ja-JP" altLang="en-US" sz="105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府立泉南支援学校</a:t>
                      </a:r>
                      <a:endParaRPr lang="ja-JP" altLang="en-US" sz="105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18000" marR="18000" marT="18000" marB="18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105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泉南市</a:t>
                      </a:r>
                      <a:endParaRPr lang="en-US" sz="105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18000" marR="18000" marT="18000" marB="18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05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24kW</a:t>
                      </a:r>
                      <a:endParaRPr lang="en-US" sz="105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18000" marR="18000" marT="18000" marB="18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en-US" altLang="ja-JP" sz="105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2014</a:t>
                      </a:r>
                      <a:r>
                        <a:rPr lang="ja-JP" altLang="en-US" sz="105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年 </a:t>
                      </a:r>
                      <a:r>
                        <a:rPr lang="en-US" altLang="ja-JP" sz="105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8</a:t>
                      </a:r>
                      <a:r>
                        <a:rPr lang="ja-JP" altLang="en-US" sz="105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月</a:t>
                      </a:r>
                      <a:endParaRPr lang="en-US" altLang="ja-JP" sz="105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18000" marR="18000" marT="18000" marB="18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34000">
                <a:tc>
                  <a:txBody>
                    <a:bodyPr/>
                    <a:lstStyle/>
                    <a:p>
                      <a:pPr algn="ctr" fontAlgn="ctr"/>
                      <a:r>
                        <a:rPr lang="ja-JP" altLang="en-US" sz="105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府立砂川厚生福祉センター</a:t>
                      </a:r>
                      <a:endParaRPr lang="ja-JP" altLang="en-US" sz="105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18000" marR="18000" marT="18000" marB="18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105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泉南市</a:t>
                      </a:r>
                      <a:endParaRPr lang="en-US" sz="105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18000" marR="18000" marT="18000" marB="18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en-US" altLang="ja-JP" sz="105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50kW</a:t>
                      </a:r>
                    </a:p>
                  </a:txBody>
                  <a:tcPr marL="18000" marR="18000" marT="18000" marB="18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en-US" altLang="ja-JP" sz="105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2015</a:t>
                      </a:r>
                      <a:r>
                        <a:rPr lang="ja-JP" altLang="en-US" sz="105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年 </a:t>
                      </a:r>
                      <a:r>
                        <a:rPr lang="en-US" altLang="ja-JP" sz="105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3</a:t>
                      </a:r>
                      <a:r>
                        <a:rPr lang="ja-JP" altLang="en-US" sz="105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月</a:t>
                      </a:r>
                      <a:endParaRPr lang="en-US" altLang="ja-JP" sz="105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18000" marR="18000" marT="18000" marB="18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34000">
                <a:tc>
                  <a:txBody>
                    <a:bodyPr/>
                    <a:lstStyle/>
                    <a:p>
                      <a:pPr algn="ctr" fontAlgn="ctr"/>
                      <a:r>
                        <a:rPr lang="ja-JP" altLang="en-US" sz="105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府立貝塚高等学校</a:t>
                      </a:r>
                      <a:endParaRPr lang="ja-JP" altLang="en-US" sz="105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18000" marR="18000" marT="18000" marB="18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105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貝塚市</a:t>
                      </a:r>
                      <a:endParaRPr lang="en-US" sz="105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18000" marR="18000" marT="18000" marB="18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05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11</a:t>
                      </a:r>
                      <a:r>
                        <a:rPr lang="en-US" sz="105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kW</a:t>
                      </a:r>
                      <a:endParaRPr lang="en-US" sz="105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18000" marR="18000" marT="18000" marB="18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en-US" altLang="ja-JP" sz="105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2015</a:t>
                      </a:r>
                      <a:r>
                        <a:rPr lang="ja-JP" altLang="en-US" sz="105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年 </a:t>
                      </a:r>
                      <a:r>
                        <a:rPr lang="en-US" altLang="ja-JP" sz="105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5</a:t>
                      </a:r>
                      <a:r>
                        <a:rPr lang="ja-JP" altLang="en-US" sz="105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月</a:t>
                      </a:r>
                      <a:endParaRPr lang="en-US" altLang="ja-JP" sz="105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18000" marR="18000" marT="18000" marB="18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34000">
                <a:tc>
                  <a:txBody>
                    <a:bodyPr/>
                    <a:lstStyle/>
                    <a:p>
                      <a:pPr algn="ctr" fontAlgn="ctr"/>
                      <a:r>
                        <a:rPr lang="zh-TW" altLang="en-US" sz="105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府営</a:t>
                      </a:r>
                      <a:r>
                        <a:rPr lang="zh-TW" altLang="en-US" sz="105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豊中上津島住宅</a:t>
                      </a:r>
                    </a:p>
                  </a:txBody>
                  <a:tcPr marL="18000" marR="18000" marT="18000" marB="18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105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豊中市</a:t>
                      </a:r>
                      <a:endParaRPr lang="en-US" sz="105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18000" marR="18000" marT="18000" marB="18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05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89</a:t>
                      </a:r>
                      <a:r>
                        <a:rPr lang="en-US" sz="105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kW</a:t>
                      </a:r>
                      <a:endParaRPr lang="en-US" sz="105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18000" marR="18000" marT="18000" marB="18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en-US" altLang="ja-JP" sz="105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2015</a:t>
                      </a:r>
                      <a:r>
                        <a:rPr lang="ja-JP" altLang="en-US" sz="105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年 </a:t>
                      </a:r>
                      <a:r>
                        <a:rPr lang="en-US" altLang="ja-JP" sz="105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7</a:t>
                      </a:r>
                      <a:r>
                        <a:rPr lang="ja-JP" altLang="en-US" sz="105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月</a:t>
                      </a:r>
                      <a:endParaRPr lang="en-US" sz="105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18000" marR="18000" marT="18000" marB="18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34000">
                <a:tc>
                  <a:txBody>
                    <a:bodyPr/>
                    <a:lstStyle/>
                    <a:p>
                      <a:pPr algn="ctr" fontAlgn="ctr"/>
                      <a:r>
                        <a:rPr lang="ja-JP" altLang="en-US" sz="105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府立</a:t>
                      </a:r>
                      <a:r>
                        <a:rPr lang="zh-CN" altLang="en-US" sz="105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摂津</a:t>
                      </a:r>
                      <a:r>
                        <a:rPr lang="zh-CN" altLang="en-US" sz="105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支援学校</a:t>
                      </a:r>
                    </a:p>
                  </a:txBody>
                  <a:tcPr marL="18000" marR="18000" marT="18000" marB="18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105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摂津市</a:t>
                      </a:r>
                      <a:endParaRPr lang="en-US" sz="105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18000" marR="18000" marT="18000" marB="18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05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50</a:t>
                      </a:r>
                      <a:r>
                        <a:rPr lang="en-US" sz="105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kW</a:t>
                      </a:r>
                      <a:endParaRPr lang="en-US" sz="105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18000" marR="18000" marT="18000" marB="18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en-US" altLang="ja-JP" sz="105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2015</a:t>
                      </a:r>
                      <a:r>
                        <a:rPr lang="ja-JP" altLang="en-US" sz="105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年 </a:t>
                      </a:r>
                      <a:r>
                        <a:rPr lang="en-US" altLang="ja-JP" sz="105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8</a:t>
                      </a:r>
                      <a:r>
                        <a:rPr lang="ja-JP" altLang="en-US" sz="105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月</a:t>
                      </a:r>
                      <a:endParaRPr lang="en-US" altLang="ja-JP" sz="105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18000" marR="18000" marT="18000" marB="18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34000">
                <a:tc>
                  <a:txBody>
                    <a:bodyPr/>
                    <a:lstStyle/>
                    <a:p>
                      <a:pPr algn="ctr" fontAlgn="ctr"/>
                      <a:r>
                        <a:rPr lang="ja-JP" altLang="en-US" sz="105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府立西浦支援学校</a:t>
                      </a:r>
                      <a:endParaRPr lang="ja-JP" altLang="en-US" sz="105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18000" marR="18000" marT="18000" marB="18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105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羽曳野市</a:t>
                      </a:r>
                      <a:endParaRPr lang="en-US" sz="105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18000" marR="18000" marT="18000" marB="18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05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400kW</a:t>
                      </a:r>
                      <a:endParaRPr lang="en-US" sz="105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18000" marR="18000" marT="18000" marB="18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en-US" altLang="ja-JP" sz="105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2015</a:t>
                      </a:r>
                      <a:r>
                        <a:rPr lang="ja-JP" altLang="en-US" sz="105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年 </a:t>
                      </a:r>
                      <a:r>
                        <a:rPr lang="en-US" altLang="ja-JP" sz="105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9</a:t>
                      </a:r>
                      <a:r>
                        <a:rPr lang="ja-JP" altLang="en-US" sz="105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月</a:t>
                      </a:r>
                      <a:endParaRPr lang="en-US" altLang="ja-JP" sz="105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18000" marR="18000" marT="18000" marB="18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34000">
                <a:tc>
                  <a:txBody>
                    <a:bodyPr/>
                    <a:lstStyle/>
                    <a:p>
                      <a:pPr algn="ctr" fontAlgn="ctr"/>
                      <a:r>
                        <a:rPr lang="ja-JP" altLang="en-US" sz="105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府立枚方支援学校・</a:t>
                      </a:r>
                      <a:endParaRPr lang="en-US" altLang="ja-JP" sz="105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algn="ctr" fontAlgn="ctr"/>
                      <a:r>
                        <a:rPr lang="ja-JP" altLang="en-US" sz="105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むらの高等支援学校</a:t>
                      </a:r>
                      <a:r>
                        <a:rPr lang="ja-JP" altLang="en-US" sz="8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（同一敷地内に併設）</a:t>
                      </a:r>
                      <a:endParaRPr lang="ja-JP" altLang="en-US" sz="8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18000" marR="18000" marT="18000" marB="18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105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枚方市</a:t>
                      </a:r>
                      <a:endParaRPr lang="en-US" sz="105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18000" marR="18000" marT="18000" marB="18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05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180kW</a:t>
                      </a:r>
                      <a:endParaRPr lang="en-US" sz="105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18000" marR="18000" marT="18000" marB="18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5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2</a:t>
                      </a:r>
                      <a:r>
                        <a:rPr lang="en-US" altLang="ja-JP" sz="105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015</a:t>
                      </a:r>
                      <a:r>
                        <a:rPr lang="ja-JP" altLang="en-US" sz="105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年</a:t>
                      </a:r>
                      <a:r>
                        <a:rPr lang="en-US" altLang="ja-JP" sz="105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11</a:t>
                      </a:r>
                      <a:r>
                        <a:rPr lang="ja-JP" altLang="en-US" sz="105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月</a:t>
                      </a:r>
                      <a:endParaRPr lang="en-US" sz="105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18000" marR="18000" marT="18000" marB="18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34000">
                <a:tc>
                  <a:txBody>
                    <a:bodyPr/>
                    <a:lstStyle/>
                    <a:p>
                      <a:pPr algn="ctr" fontAlgn="ctr"/>
                      <a:r>
                        <a:rPr lang="ja-JP" altLang="en-US" sz="105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鴻池水みらいセンター</a:t>
                      </a:r>
                      <a:endParaRPr lang="ja-JP" altLang="en-US" sz="105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18000" marR="18000" marT="18000" marB="18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105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東大阪市</a:t>
                      </a:r>
                      <a:endParaRPr lang="en-US" sz="105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18000" marR="18000" marT="18000" marB="18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05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30kW</a:t>
                      </a:r>
                      <a:endParaRPr lang="en-US" sz="105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18000" marR="18000" marT="18000" marB="18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en-US" altLang="ja-JP" sz="105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2016</a:t>
                      </a:r>
                      <a:r>
                        <a:rPr lang="ja-JP" altLang="en-US" sz="105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年 </a:t>
                      </a:r>
                      <a:r>
                        <a:rPr lang="en-US" altLang="ja-JP" sz="105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4</a:t>
                      </a:r>
                      <a:r>
                        <a:rPr lang="ja-JP" altLang="en-US" sz="105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月</a:t>
                      </a:r>
                      <a:endParaRPr lang="en-US" altLang="ja-JP" sz="105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18000" marR="18000" marT="18000" marB="18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34000">
                <a:tc>
                  <a:txBody>
                    <a:bodyPr/>
                    <a:lstStyle/>
                    <a:p>
                      <a:pPr algn="ctr" fontAlgn="ctr"/>
                      <a:r>
                        <a:rPr lang="ja-JP" altLang="en-US" sz="1050" b="0" i="0" u="none" strike="noStrike" dirty="0" err="1"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なわて</a:t>
                      </a:r>
                      <a:r>
                        <a:rPr lang="ja-JP" altLang="en-US" sz="105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水みらいセンター</a:t>
                      </a:r>
                      <a:endParaRPr lang="ja-JP" altLang="en-US" sz="105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18000" marR="18000" marT="18000" marB="18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105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四條畷市</a:t>
                      </a:r>
                      <a:endParaRPr lang="en-US" sz="105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18000" marR="18000" marT="18000" marB="18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05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50kW</a:t>
                      </a:r>
                      <a:endParaRPr lang="en-US" sz="105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18000" marR="18000" marT="18000" marB="18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en-US" altLang="ja-JP" sz="105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2016</a:t>
                      </a:r>
                      <a:r>
                        <a:rPr lang="ja-JP" altLang="en-US" sz="105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年 </a:t>
                      </a:r>
                      <a:r>
                        <a:rPr lang="en-US" altLang="ja-JP" sz="105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5</a:t>
                      </a:r>
                      <a:r>
                        <a:rPr lang="ja-JP" altLang="en-US" sz="105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月</a:t>
                      </a:r>
                      <a:endParaRPr lang="en-US" altLang="ja-JP" sz="105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18000" marR="18000" marT="18000" marB="18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34000">
                <a:tc>
                  <a:txBody>
                    <a:bodyPr/>
                    <a:lstStyle/>
                    <a:p>
                      <a:pPr algn="ctr" fontAlgn="ctr"/>
                      <a:r>
                        <a:rPr lang="ja-JP" altLang="en-US" sz="105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高槻水みらいセンター</a:t>
                      </a:r>
                      <a:endParaRPr lang="ja-JP" altLang="en-US" sz="105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18000" marR="18000" marT="18000" marB="18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105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高槻市</a:t>
                      </a:r>
                      <a:endParaRPr lang="en-US" sz="105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18000" marR="18000" marT="18000" marB="18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05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99kW</a:t>
                      </a:r>
                      <a:endParaRPr lang="en-US" sz="105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18000" marR="18000" marT="18000" marB="18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en-US" altLang="ja-JP" sz="105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2016</a:t>
                      </a:r>
                      <a:r>
                        <a:rPr lang="ja-JP" altLang="en-US" sz="105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年 </a:t>
                      </a:r>
                      <a:r>
                        <a:rPr lang="en-US" altLang="ja-JP" sz="105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9</a:t>
                      </a:r>
                      <a:r>
                        <a:rPr lang="ja-JP" altLang="en-US" sz="105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月</a:t>
                      </a:r>
                      <a:endParaRPr lang="en-US" altLang="ja-JP" sz="105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18000" marR="18000" marT="18000" marB="18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34000">
                <a:tc>
                  <a:txBody>
                    <a:bodyPr/>
                    <a:lstStyle/>
                    <a:p>
                      <a:pPr algn="ctr" fontAlgn="ctr"/>
                      <a:r>
                        <a:rPr lang="ja-JP" altLang="en-US" sz="105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府立富田林支援学校</a:t>
                      </a:r>
                      <a:endParaRPr lang="ja-JP" altLang="en-US" sz="105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18000" marR="18000" marT="18000" marB="18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105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富田林市</a:t>
                      </a:r>
                      <a:endParaRPr lang="en-US" sz="105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18000" marR="18000" marT="18000" marB="18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05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20kW</a:t>
                      </a:r>
                      <a:endParaRPr lang="en-US" sz="105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18000" marR="18000" marT="18000" marB="18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en-US" altLang="ja-JP" sz="105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2016</a:t>
                      </a:r>
                      <a:r>
                        <a:rPr lang="ja-JP" altLang="en-US" sz="105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年 </a:t>
                      </a:r>
                      <a:r>
                        <a:rPr lang="en-US" altLang="ja-JP" sz="105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9</a:t>
                      </a:r>
                      <a:r>
                        <a:rPr lang="ja-JP" altLang="en-US" sz="105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月</a:t>
                      </a:r>
                      <a:endParaRPr lang="en-US" altLang="ja-JP" sz="105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18000" marR="18000" marT="18000" marB="18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34000">
                <a:tc>
                  <a:txBody>
                    <a:bodyPr/>
                    <a:lstStyle/>
                    <a:p>
                      <a:pPr algn="ctr" fontAlgn="ctr"/>
                      <a:r>
                        <a:rPr lang="ja-JP" altLang="en-US" sz="105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大阪府動物愛護管理センター</a:t>
                      </a:r>
                      <a:endParaRPr lang="en-US" altLang="ja-JP" sz="105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algn="ctr" fontAlgn="ctr"/>
                      <a:r>
                        <a:rPr lang="ja-JP" altLang="en-US" sz="105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（アニマル</a:t>
                      </a:r>
                      <a:r>
                        <a:rPr lang="ja-JP" altLang="en-US" sz="1050" b="0" i="0" u="none" strike="noStrike" baseline="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a:t>
                      </a:r>
                      <a:r>
                        <a:rPr lang="ja-JP" altLang="en-US" sz="105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ハーモニー大阪）</a:t>
                      </a:r>
                      <a:endParaRPr lang="en-US" altLang="ja-JP" sz="105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18000" marR="18000" marT="18000" marB="18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105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羽曳野市</a:t>
                      </a:r>
                      <a:endParaRPr lang="en-US" sz="105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18000" marR="18000" marT="18000" marB="18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5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33kW</a:t>
                      </a:r>
                      <a:endParaRPr lang="en-US" sz="105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18000" marR="18000" marT="18000" marB="18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en-US" altLang="ja-JP" sz="105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2018</a:t>
                      </a:r>
                      <a:r>
                        <a:rPr lang="ja-JP" altLang="en-US" sz="105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年</a:t>
                      </a:r>
                      <a:r>
                        <a:rPr lang="en-US" altLang="ja-JP" sz="105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7</a:t>
                      </a:r>
                      <a:r>
                        <a:rPr lang="ja-JP" altLang="en-US" sz="105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月</a:t>
                      </a:r>
                      <a:r>
                        <a:rPr lang="en-US" altLang="ja-JP" sz="105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r>
                        <a:rPr lang="ja-JP" altLang="en-US" sz="105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予定</a:t>
                      </a:r>
                      <a:r>
                        <a:rPr lang="en-US" altLang="ja-JP" sz="105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p>
                  </a:txBody>
                  <a:tcPr marL="18000" marR="18000" marT="18000" marB="18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bl>
          </a:graphicData>
        </a:graphic>
      </p:graphicFrame>
      <p:sp>
        <p:nvSpPr>
          <p:cNvPr id="33" name="テキスト ボックス 32"/>
          <p:cNvSpPr txBox="1"/>
          <p:nvPr/>
        </p:nvSpPr>
        <p:spPr>
          <a:xfrm>
            <a:off x="153607" y="1649528"/>
            <a:ext cx="4680520" cy="292388"/>
          </a:xfrm>
          <a:prstGeom prst="rect">
            <a:avLst/>
          </a:prstGeom>
          <a:noFill/>
        </p:spPr>
        <p:txBody>
          <a:bodyPr wrap="square" rtlCol="0">
            <a:spAutoFit/>
          </a:bodyPr>
          <a:lstStyle/>
          <a:p>
            <a:pPr marL="87313" indent="-87313"/>
            <a:r>
              <a:rPr lang="ja-JP" altLang="en-US" sz="1300" b="1" dirty="0" smtClean="0">
                <a:solidFill>
                  <a:prstClr val="black"/>
                </a:solidFill>
                <a:latin typeface="Meiryo UI" pitchFamily="50" charset="-128"/>
                <a:ea typeface="Meiryo UI" pitchFamily="50" charset="-128"/>
                <a:cs typeface="Meiryo UI" pitchFamily="50" charset="-128"/>
              </a:rPr>
              <a:t>＜屋根貸しによる設置施設＞</a:t>
            </a:r>
            <a:endParaRPr lang="en-US" altLang="ja-JP" sz="1300" b="1" dirty="0" smtClean="0">
              <a:solidFill>
                <a:prstClr val="black"/>
              </a:solidFill>
              <a:latin typeface="Meiryo UI" pitchFamily="50" charset="-128"/>
              <a:ea typeface="Meiryo UI" pitchFamily="50" charset="-128"/>
              <a:cs typeface="Meiryo UI" pitchFamily="50" charset="-128"/>
            </a:endParaRPr>
          </a:p>
        </p:txBody>
      </p:sp>
      <p:sp>
        <p:nvSpPr>
          <p:cNvPr id="70" name="角丸四角形 69"/>
          <p:cNvSpPr/>
          <p:nvPr/>
        </p:nvSpPr>
        <p:spPr>
          <a:xfrm>
            <a:off x="272481" y="620688"/>
            <a:ext cx="5914980" cy="343728"/>
          </a:xfrm>
          <a:prstGeom prst="roundRect">
            <a:avLst>
              <a:gd name="adj" fmla="val 50000"/>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ja-JP" altLang="en-US" sz="1600" b="1" dirty="0" smtClean="0">
                <a:solidFill>
                  <a:prstClr val="black"/>
                </a:solidFill>
                <a:latin typeface="Meiryo UI" pitchFamily="50" charset="-128"/>
                <a:ea typeface="Meiryo UI" pitchFamily="50" charset="-128"/>
                <a:cs typeface="Meiryo UI" pitchFamily="50" charset="-128"/>
              </a:rPr>
              <a:t>府・</a:t>
            </a:r>
            <a:r>
              <a:rPr lang="ja-JP" altLang="en-US" sz="1600" b="1" dirty="0">
                <a:solidFill>
                  <a:prstClr val="black"/>
                </a:solidFill>
                <a:latin typeface="Meiryo UI" pitchFamily="50" charset="-128"/>
                <a:ea typeface="Meiryo UI" pitchFamily="50" charset="-128"/>
                <a:cs typeface="Meiryo UI" pitchFamily="50" charset="-128"/>
              </a:rPr>
              <a:t>市有施設の</a:t>
            </a:r>
            <a:r>
              <a:rPr lang="ja-JP" altLang="en-US" sz="1600" b="1" dirty="0" smtClean="0">
                <a:solidFill>
                  <a:prstClr val="black"/>
                </a:solidFill>
                <a:latin typeface="Meiryo UI" pitchFamily="50" charset="-128"/>
                <a:ea typeface="Meiryo UI" pitchFamily="50" charset="-128"/>
                <a:cs typeface="Meiryo UI" pitchFamily="50" charset="-128"/>
              </a:rPr>
              <a:t>屋根</a:t>
            </a:r>
            <a:r>
              <a:rPr lang="ja-JP" altLang="en-US" sz="1600" b="1" dirty="0">
                <a:solidFill>
                  <a:prstClr val="black"/>
                </a:solidFill>
                <a:latin typeface="Meiryo UI" pitchFamily="50" charset="-128"/>
                <a:ea typeface="Meiryo UI" pitchFamily="50" charset="-128"/>
                <a:cs typeface="Meiryo UI" pitchFamily="50" charset="-128"/>
              </a:rPr>
              <a:t>・</a:t>
            </a:r>
            <a:r>
              <a:rPr lang="ja-JP" altLang="en-US" sz="1600" b="1" dirty="0" smtClean="0">
                <a:solidFill>
                  <a:prstClr val="black"/>
                </a:solidFill>
                <a:latin typeface="Meiryo UI" pitchFamily="50" charset="-128"/>
                <a:ea typeface="Meiryo UI" pitchFamily="50" charset="-128"/>
                <a:cs typeface="Meiryo UI" pitchFamily="50" charset="-128"/>
              </a:rPr>
              <a:t>土地貸し</a:t>
            </a:r>
            <a:r>
              <a:rPr lang="ja-JP" altLang="en-US" sz="1600" b="1" dirty="0">
                <a:solidFill>
                  <a:prstClr val="black"/>
                </a:solidFill>
                <a:latin typeface="Meiryo UI" pitchFamily="50" charset="-128"/>
                <a:ea typeface="Meiryo UI" pitchFamily="50" charset="-128"/>
                <a:cs typeface="Meiryo UI" pitchFamily="50" charset="-128"/>
              </a:rPr>
              <a:t>による</a:t>
            </a:r>
            <a:r>
              <a:rPr lang="ja-JP" altLang="en-US" sz="1600" b="1" dirty="0" smtClean="0">
                <a:solidFill>
                  <a:prstClr val="black"/>
                </a:solidFill>
                <a:latin typeface="Meiryo UI" pitchFamily="50" charset="-128"/>
                <a:ea typeface="Meiryo UI" pitchFamily="50" charset="-128"/>
                <a:cs typeface="Meiryo UI" pitchFamily="50" charset="-128"/>
              </a:rPr>
              <a:t>太陽光パネル設置促進事業</a:t>
            </a:r>
            <a:endParaRPr lang="ja-JP" altLang="en-US" sz="1600" dirty="0">
              <a:solidFill>
                <a:prstClr val="black"/>
              </a:solidFill>
              <a:latin typeface="Meiryo UI" pitchFamily="50" charset="-128"/>
              <a:ea typeface="Meiryo UI" pitchFamily="50" charset="-128"/>
              <a:cs typeface="Meiryo UI" pitchFamily="50" charset="-128"/>
            </a:endParaRPr>
          </a:p>
        </p:txBody>
      </p:sp>
      <p:graphicFrame>
        <p:nvGraphicFramePr>
          <p:cNvPr id="23" name="表 22"/>
          <p:cNvGraphicFramePr>
            <a:graphicFrameLocks noGrp="1"/>
          </p:cNvGraphicFramePr>
          <p:nvPr>
            <p:extLst>
              <p:ext uri="{D42A27DB-BD31-4B8C-83A1-F6EECF244321}">
                <p14:modId xmlns:p14="http://schemas.microsoft.com/office/powerpoint/2010/main" val="1322414009"/>
              </p:ext>
            </p:extLst>
          </p:nvPr>
        </p:nvGraphicFramePr>
        <p:xfrm>
          <a:off x="5043495" y="4103705"/>
          <a:ext cx="4717667" cy="1638000"/>
        </p:xfrm>
        <a:graphic>
          <a:graphicData uri="http://schemas.openxmlformats.org/drawingml/2006/table">
            <a:tbl>
              <a:tblPr/>
              <a:tblGrid>
                <a:gridCol w="2474195"/>
                <a:gridCol w="615437"/>
                <a:gridCol w="664650"/>
                <a:gridCol w="963385"/>
              </a:tblGrid>
              <a:tr h="234000">
                <a:tc>
                  <a:txBody>
                    <a:bodyPr/>
                    <a:lstStyle/>
                    <a:p>
                      <a:pPr algn="ctr" rtl="0" fontAlgn="ctr"/>
                      <a:r>
                        <a:rPr lang="ja-JP" altLang="en-US" sz="105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施設名</a:t>
                      </a:r>
                    </a:p>
                  </a:txBody>
                  <a:tcPr marL="18000" marR="18000" marT="18000" marB="18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c>
                  <a:txBody>
                    <a:bodyPr/>
                    <a:lstStyle/>
                    <a:p>
                      <a:pPr algn="ctr" rtl="0" fontAlgn="ctr"/>
                      <a:r>
                        <a:rPr lang="ja-JP" altLang="en-US" sz="105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設置場所</a:t>
                      </a:r>
                    </a:p>
                  </a:txBody>
                  <a:tcPr marL="18000" marR="18000" marT="18000" marB="18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c>
                  <a:txBody>
                    <a:bodyPr/>
                    <a:lstStyle/>
                    <a:p>
                      <a:pPr algn="ctr" rtl="0" fontAlgn="ctr"/>
                      <a:r>
                        <a:rPr lang="ja-JP" altLang="en-US" sz="105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発電能力</a:t>
                      </a:r>
                    </a:p>
                  </a:txBody>
                  <a:tcPr marL="18000" marR="18000" marT="18000" marB="18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c>
                  <a:txBody>
                    <a:bodyPr/>
                    <a:lstStyle/>
                    <a:p>
                      <a:pPr algn="ctr" rtl="0" fontAlgn="ctr"/>
                      <a:r>
                        <a:rPr lang="zh-TW" altLang="en-US" sz="105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発電</a:t>
                      </a:r>
                      <a:r>
                        <a:rPr lang="zh-TW" altLang="en-US" sz="105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開始</a:t>
                      </a:r>
                      <a:endParaRPr lang="zh-TW" altLang="en-US" sz="105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18000" marR="18000" marT="18000" marB="18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r>
              <a:tr h="234000">
                <a:tc>
                  <a:txBody>
                    <a:bodyPr/>
                    <a:lstStyle/>
                    <a:p>
                      <a:pPr algn="ctr" rtl="0" fontAlgn="ctr"/>
                      <a:r>
                        <a:rPr lang="ja-JP" altLang="en-US" sz="105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夢</a:t>
                      </a:r>
                      <a:r>
                        <a:rPr lang="ja-JP" altLang="en-US" sz="105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洲メガソーラー</a:t>
                      </a:r>
                      <a:r>
                        <a:rPr lang="en-US" altLang="ja-JP" sz="105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r>
                        <a:rPr lang="ja-JP" altLang="en-US" sz="105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大阪ひかりの</a:t>
                      </a:r>
                      <a:r>
                        <a:rPr lang="ja-JP" altLang="en-US" sz="105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森プロジェクト</a:t>
                      </a:r>
                      <a:r>
                        <a:rPr lang="en-US" altLang="ja-JP" sz="105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endParaRPr lang="ja-JP" altLang="en-US" sz="105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18000" marR="18000" marT="18000" marB="18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ja-JP" altLang="en-US" sz="105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大阪市</a:t>
                      </a:r>
                    </a:p>
                  </a:txBody>
                  <a:tcPr marL="18000" marR="18000" marT="18000" marB="18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sz="105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10MW</a:t>
                      </a:r>
                    </a:p>
                  </a:txBody>
                  <a:tcPr marL="18000" marR="18000" marT="18000" marB="18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altLang="ja-JP" sz="105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2013</a:t>
                      </a:r>
                      <a:r>
                        <a:rPr lang="ja-JP" altLang="en-US" sz="105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年</a:t>
                      </a:r>
                      <a:r>
                        <a:rPr lang="en-US" altLang="ja-JP" sz="105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11</a:t>
                      </a:r>
                      <a:r>
                        <a:rPr lang="ja-JP" altLang="en-US" sz="105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月</a:t>
                      </a:r>
                      <a:endParaRPr lang="ja-JP" altLang="en-US" sz="105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18000" marR="18000" marT="18000" marB="18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34000">
                <a:tc>
                  <a:txBody>
                    <a:bodyPr/>
                    <a:lstStyle/>
                    <a:p>
                      <a:pPr algn="ctr" rtl="0" fontAlgn="ctr"/>
                      <a:r>
                        <a:rPr lang="ja-JP" altLang="en-US" sz="105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咲</a:t>
                      </a:r>
                      <a:r>
                        <a:rPr lang="ja-JP" altLang="en-US" sz="105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洲メガソーラー</a:t>
                      </a:r>
                      <a:r>
                        <a:rPr lang="en-US" altLang="ja-JP" sz="105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r>
                        <a:rPr lang="ja-JP" altLang="en-US" sz="105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大阪</a:t>
                      </a:r>
                      <a:r>
                        <a:rPr lang="ja-JP" altLang="en-US" sz="105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ひかりの</a:t>
                      </a:r>
                      <a:r>
                        <a:rPr lang="ja-JP" altLang="en-US" sz="105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泉プロジェクト</a:t>
                      </a:r>
                      <a:r>
                        <a:rPr lang="en-US" altLang="ja-JP" sz="105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endParaRPr lang="ja-JP" altLang="en-US" sz="105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18000" marR="18000" marT="18000" marB="18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ja-JP" altLang="en-US" sz="105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大阪市</a:t>
                      </a:r>
                    </a:p>
                  </a:txBody>
                  <a:tcPr marL="18000" marR="18000" marT="18000" marB="18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altLang="ja-JP" sz="105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2M</a:t>
                      </a:r>
                      <a:r>
                        <a:rPr lang="en-US" sz="105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W</a:t>
                      </a:r>
                      <a:endParaRPr lang="en-US" sz="105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18000" marR="18000" marT="18000" marB="18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altLang="ja-JP" sz="105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2014</a:t>
                      </a:r>
                      <a:r>
                        <a:rPr lang="ja-JP" altLang="en-US" sz="105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年 </a:t>
                      </a:r>
                      <a:r>
                        <a:rPr lang="en-US" altLang="ja-JP" sz="105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5</a:t>
                      </a:r>
                      <a:r>
                        <a:rPr lang="ja-JP" altLang="en-US" sz="105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月</a:t>
                      </a:r>
                      <a:endParaRPr lang="ja-JP" altLang="en-US" sz="105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18000" marR="18000" marT="18000" marB="18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34000">
                <a:tc>
                  <a:txBody>
                    <a:bodyPr/>
                    <a:lstStyle/>
                    <a:p>
                      <a:pPr algn="ctr" rtl="0" fontAlgn="ctr"/>
                      <a:r>
                        <a:rPr lang="zh-TW" altLang="en-US" sz="105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泉大津大規模太陽光発電施設</a:t>
                      </a:r>
                    </a:p>
                  </a:txBody>
                  <a:tcPr marL="18000" marR="18000" marT="18000" marB="18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ja-JP" altLang="en-US" sz="105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泉大津市</a:t>
                      </a:r>
                    </a:p>
                  </a:txBody>
                  <a:tcPr marL="18000" marR="18000" marT="18000" marB="18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sz="105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19.6MW</a:t>
                      </a:r>
                    </a:p>
                  </a:txBody>
                  <a:tcPr marL="18000" marR="18000" marT="18000" marB="18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altLang="ja-JP" sz="105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2014</a:t>
                      </a:r>
                      <a:r>
                        <a:rPr lang="ja-JP" altLang="en-US" sz="105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年 </a:t>
                      </a:r>
                      <a:r>
                        <a:rPr lang="en-US" altLang="ja-JP" sz="105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7</a:t>
                      </a:r>
                      <a:r>
                        <a:rPr lang="ja-JP" altLang="en-US" sz="105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月</a:t>
                      </a:r>
                    </a:p>
                  </a:txBody>
                  <a:tcPr marL="18000" marR="18000" marT="18000" marB="18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34000">
                <a:tc>
                  <a:txBody>
                    <a:bodyPr/>
                    <a:lstStyle/>
                    <a:p>
                      <a:pPr algn="ctr" rtl="0" fontAlgn="ctr"/>
                      <a:r>
                        <a:rPr lang="zh-TW" altLang="en-US" sz="105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大阪臨海線　高石大橋付近道路敷</a:t>
                      </a:r>
                    </a:p>
                  </a:txBody>
                  <a:tcPr marL="18000" marR="18000" marT="18000" marB="18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ja-JP" altLang="en-US" sz="105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高石市</a:t>
                      </a:r>
                    </a:p>
                  </a:txBody>
                  <a:tcPr marL="18000" marR="18000" marT="18000" marB="18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sz="105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176kW</a:t>
                      </a:r>
                      <a:endParaRPr lang="en-US" sz="105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18000" marR="18000" marT="18000" marB="18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altLang="ja-JP" sz="105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2015</a:t>
                      </a:r>
                      <a:r>
                        <a:rPr lang="ja-JP" altLang="en-US" sz="105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年 </a:t>
                      </a:r>
                      <a:r>
                        <a:rPr lang="en-US" altLang="ja-JP" sz="105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6</a:t>
                      </a:r>
                      <a:r>
                        <a:rPr lang="ja-JP" altLang="en-US" sz="105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月</a:t>
                      </a:r>
                      <a:endParaRPr lang="ja-JP" altLang="en-US" sz="105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18000" marR="18000" marT="18000" marB="18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34000">
                <a:tc>
                  <a:txBody>
                    <a:bodyPr/>
                    <a:lstStyle/>
                    <a:p>
                      <a:pPr algn="ctr" rtl="0" fontAlgn="ctr"/>
                      <a:r>
                        <a:rPr lang="zh-CN" altLang="en-US" sz="105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国道</a:t>
                      </a:r>
                      <a:r>
                        <a:rPr lang="en-US" altLang="zh-CN" sz="105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481</a:t>
                      </a:r>
                      <a:r>
                        <a:rPr lang="zh-CN" altLang="en-US" sz="105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号　泉佐野市上之郷付近道路敷</a:t>
                      </a:r>
                    </a:p>
                  </a:txBody>
                  <a:tcPr marL="18000" marR="18000" marT="18000" marB="18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ja-JP" altLang="en-US" sz="105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泉佐野市</a:t>
                      </a:r>
                    </a:p>
                  </a:txBody>
                  <a:tcPr marL="18000" marR="18000" marT="18000" marB="18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sz="105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200kW</a:t>
                      </a:r>
                      <a:endParaRPr lang="en-US" sz="105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18000" marR="18000" marT="18000" marB="18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altLang="ja-JP" sz="105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2015</a:t>
                      </a:r>
                      <a:r>
                        <a:rPr lang="ja-JP" altLang="en-US" sz="105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年 </a:t>
                      </a:r>
                      <a:r>
                        <a:rPr lang="en-US" altLang="ja-JP" sz="105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6</a:t>
                      </a:r>
                      <a:r>
                        <a:rPr lang="ja-JP" altLang="en-US" sz="105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月</a:t>
                      </a:r>
                      <a:endParaRPr lang="ja-JP" altLang="en-US" sz="105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18000" marR="18000" marT="18000" marB="18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34000">
                <a:tc>
                  <a:txBody>
                    <a:bodyPr/>
                    <a:lstStyle/>
                    <a:p>
                      <a:pPr algn="ctr" rtl="0" fontAlgn="ctr"/>
                      <a:r>
                        <a:rPr lang="ja-JP" altLang="en-US" sz="105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恩智川治水緑地（池島</a:t>
                      </a:r>
                      <a:r>
                        <a:rPr lang="en-US" altLang="ja-JP" sz="105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Ⅱ</a:t>
                      </a:r>
                      <a:r>
                        <a:rPr lang="ja-JP" altLang="en-US" sz="105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期地区）</a:t>
                      </a:r>
                    </a:p>
                  </a:txBody>
                  <a:tcPr marL="18000" marR="18000" marT="18000" marB="18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ja-JP" altLang="en-US" sz="105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東大阪市</a:t>
                      </a:r>
                    </a:p>
                  </a:txBody>
                  <a:tcPr marL="18000" marR="18000" marT="18000" marB="18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sz="105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1,998kW</a:t>
                      </a:r>
                      <a:endParaRPr lang="en-US" sz="105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18000" marR="18000" marT="18000" marB="18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altLang="ja-JP" sz="105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2015</a:t>
                      </a:r>
                      <a:r>
                        <a:rPr lang="ja-JP" altLang="en-US" sz="105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年 </a:t>
                      </a:r>
                      <a:r>
                        <a:rPr lang="en-US" altLang="ja-JP" sz="105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7</a:t>
                      </a:r>
                      <a:r>
                        <a:rPr lang="ja-JP" altLang="en-US" sz="105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月</a:t>
                      </a:r>
                      <a:endParaRPr lang="ja-JP" altLang="en-US" sz="105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18000" marR="18000" marT="18000" marB="18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bl>
          </a:graphicData>
        </a:graphic>
      </p:graphicFrame>
      <p:sp>
        <p:nvSpPr>
          <p:cNvPr id="45" name="テキスト ボックス 44"/>
          <p:cNvSpPr txBox="1"/>
          <p:nvPr/>
        </p:nvSpPr>
        <p:spPr>
          <a:xfrm>
            <a:off x="4934649" y="3811317"/>
            <a:ext cx="4680520" cy="292388"/>
          </a:xfrm>
          <a:prstGeom prst="rect">
            <a:avLst/>
          </a:prstGeom>
          <a:noFill/>
        </p:spPr>
        <p:txBody>
          <a:bodyPr wrap="square" rtlCol="0">
            <a:spAutoFit/>
          </a:bodyPr>
          <a:lstStyle/>
          <a:p>
            <a:pPr marL="87313" indent="-87313"/>
            <a:r>
              <a:rPr lang="ja-JP" altLang="en-US" sz="1300" b="1" dirty="0" smtClean="0">
                <a:solidFill>
                  <a:prstClr val="black"/>
                </a:solidFill>
                <a:latin typeface="Meiryo UI" pitchFamily="50" charset="-128"/>
                <a:ea typeface="Meiryo UI" pitchFamily="50" charset="-128"/>
                <a:cs typeface="Meiryo UI" pitchFamily="50" charset="-128"/>
              </a:rPr>
              <a:t>＜土地貸しに</a:t>
            </a:r>
            <a:r>
              <a:rPr lang="ja-JP" altLang="en-US" sz="1300" b="1" dirty="0">
                <a:solidFill>
                  <a:prstClr val="black"/>
                </a:solidFill>
                <a:latin typeface="Meiryo UI" pitchFamily="50" charset="-128"/>
                <a:ea typeface="Meiryo UI" pitchFamily="50" charset="-128"/>
                <a:cs typeface="Meiryo UI" pitchFamily="50" charset="-128"/>
              </a:rPr>
              <a:t>よる</a:t>
            </a:r>
            <a:r>
              <a:rPr lang="ja-JP" altLang="en-US" sz="1300" b="1" dirty="0" smtClean="0">
                <a:solidFill>
                  <a:prstClr val="black"/>
                </a:solidFill>
                <a:latin typeface="Meiryo UI" pitchFamily="50" charset="-128"/>
                <a:ea typeface="Meiryo UI" pitchFamily="50" charset="-128"/>
                <a:cs typeface="Meiryo UI" pitchFamily="50" charset="-128"/>
              </a:rPr>
              <a:t>設置施設＞</a:t>
            </a:r>
            <a:endParaRPr lang="en-US" altLang="ja-JP" sz="1300" b="1" dirty="0" smtClean="0">
              <a:solidFill>
                <a:prstClr val="black"/>
              </a:solidFill>
              <a:latin typeface="Meiryo UI" pitchFamily="50" charset="-128"/>
              <a:ea typeface="Meiryo UI" pitchFamily="50" charset="-128"/>
              <a:cs typeface="Meiryo UI" pitchFamily="50" charset="-128"/>
            </a:endParaRPr>
          </a:p>
        </p:txBody>
      </p:sp>
      <p:sp>
        <p:nvSpPr>
          <p:cNvPr id="47" name="角丸四角形 46"/>
          <p:cNvSpPr/>
          <p:nvPr/>
        </p:nvSpPr>
        <p:spPr>
          <a:xfrm>
            <a:off x="4835504" y="6448037"/>
            <a:ext cx="1966901" cy="337652"/>
          </a:xfrm>
          <a:prstGeom prst="roundRect">
            <a:avLst>
              <a:gd name="adj" fmla="val 0"/>
            </a:avLst>
          </a:prstGeom>
          <a:noFill/>
          <a:ln w="12700">
            <a:noFill/>
          </a:ln>
        </p:spPr>
        <p:style>
          <a:lnRef idx="2">
            <a:schemeClr val="dk1"/>
          </a:lnRef>
          <a:fillRef idx="1">
            <a:schemeClr val="lt1"/>
          </a:fillRef>
          <a:effectRef idx="0">
            <a:schemeClr val="dk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ts val="700"/>
              </a:lnSpc>
            </a:pPr>
            <a:r>
              <a:rPr lang="ja-JP" altLang="en-US" sz="900" kern="100" dirty="0" smtClean="0">
                <a:solidFill>
                  <a:prstClr val="black"/>
                </a:solidFill>
                <a:latin typeface="Meiryo UI" pitchFamily="50" charset="-128"/>
                <a:ea typeface="Meiryo UI" pitchFamily="50" charset="-128"/>
                <a:cs typeface="Meiryo UI" pitchFamily="50" charset="-128"/>
              </a:rPr>
              <a:t>夢洲メガソーラー</a:t>
            </a:r>
            <a:endParaRPr lang="en-US" altLang="ja-JP" sz="900" kern="100" dirty="0" smtClean="0">
              <a:solidFill>
                <a:prstClr val="black"/>
              </a:solidFill>
              <a:latin typeface="Meiryo UI" pitchFamily="50" charset="-128"/>
              <a:ea typeface="Meiryo UI" pitchFamily="50" charset="-128"/>
              <a:cs typeface="Meiryo UI" pitchFamily="50" charset="-128"/>
            </a:endParaRPr>
          </a:p>
          <a:p>
            <a:pPr algn="ctr">
              <a:lnSpc>
                <a:spcPts val="1200"/>
              </a:lnSpc>
            </a:pPr>
            <a:r>
              <a:rPr lang="ja-JP" altLang="en-US" sz="900" kern="100" dirty="0" smtClean="0">
                <a:solidFill>
                  <a:prstClr val="black"/>
                </a:solidFill>
                <a:latin typeface="Meiryo UI" pitchFamily="50" charset="-128"/>
                <a:ea typeface="Meiryo UI" pitchFamily="50" charset="-128"/>
                <a:cs typeface="Meiryo UI" pitchFamily="50" charset="-128"/>
              </a:rPr>
              <a:t>（大阪ひかりの森プロジェクト）</a:t>
            </a:r>
            <a:endParaRPr lang="en-US" altLang="ja-JP" sz="900" kern="100" dirty="0" smtClean="0">
              <a:solidFill>
                <a:prstClr val="black"/>
              </a:solidFill>
              <a:latin typeface="Meiryo UI" pitchFamily="50" charset="-128"/>
              <a:ea typeface="Meiryo UI" pitchFamily="50" charset="-128"/>
              <a:cs typeface="Meiryo UI" pitchFamily="50" charset="-128"/>
            </a:endParaRPr>
          </a:p>
        </p:txBody>
      </p:sp>
      <p:sp>
        <p:nvSpPr>
          <p:cNvPr id="48" name="角丸四角形 47"/>
          <p:cNvSpPr/>
          <p:nvPr/>
        </p:nvSpPr>
        <p:spPr>
          <a:xfrm>
            <a:off x="6423783" y="6464470"/>
            <a:ext cx="1931676" cy="337652"/>
          </a:xfrm>
          <a:prstGeom prst="roundRect">
            <a:avLst>
              <a:gd name="adj" fmla="val 0"/>
            </a:avLst>
          </a:prstGeom>
          <a:noFill/>
          <a:ln w="12700">
            <a:noFill/>
          </a:ln>
        </p:spPr>
        <p:style>
          <a:lnRef idx="2">
            <a:schemeClr val="dk1"/>
          </a:lnRef>
          <a:fillRef idx="1">
            <a:schemeClr val="lt1"/>
          </a:fillRef>
          <a:effectRef idx="0">
            <a:schemeClr val="dk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ts val="700"/>
              </a:lnSpc>
            </a:pPr>
            <a:r>
              <a:rPr lang="ja-JP" altLang="en-US" sz="900" kern="100" dirty="0" smtClean="0">
                <a:solidFill>
                  <a:prstClr val="black"/>
                </a:solidFill>
                <a:latin typeface="Meiryo UI" pitchFamily="50" charset="-128"/>
                <a:ea typeface="Meiryo UI" pitchFamily="50" charset="-128"/>
                <a:cs typeface="Meiryo UI" pitchFamily="50" charset="-128"/>
              </a:rPr>
              <a:t>咲洲メガソーラー</a:t>
            </a:r>
            <a:endParaRPr lang="en-US" altLang="ja-JP" sz="900" kern="100" dirty="0">
              <a:solidFill>
                <a:prstClr val="black"/>
              </a:solidFill>
              <a:latin typeface="Meiryo UI" pitchFamily="50" charset="-128"/>
              <a:ea typeface="Meiryo UI" pitchFamily="50" charset="-128"/>
              <a:cs typeface="Meiryo UI" pitchFamily="50" charset="-128"/>
            </a:endParaRPr>
          </a:p>
          <a:p>
            <a:pPr algn="ctr">
              <a:lnSpc>
                <a:spcPts val="1200"/>
              </a:lnSpc>
            </a:pPr>
            <a:r>
              <a:rPr lang="ja-JP" altLang="en-US" sz="900" kern="100" dirty="0" smtClean="0">
                <a:solidFill>
                  <a:prstClr val="black"/>
                </a:solidFill>
                <a:latin typeface="Meiryo UI" pitchFamily="50" charset="-128"/>
                <a:ea typeface="Meiryo UI" pitchFamily="50" charset="-128"/>
                <a:cs typeface="Meiryo UI" pitchFamily="50" charset="-128"/>
              </a:rPr>
              <a:t>（大阪ひかりの泉プロジェクト）</a:t>
            </a:r>
            <a:endParaRPr lang="en-US" altLang="ja-JP" sz="900" kern="100" dirty="0" smtClean="0">
              <a:solidFill>
                <a:prstClr val="black"/>
              </a:solidFill>
              <a:latin typeface="Meiryo UI" pitchFamily="50" charset="-128"/>
              <a:ea typeface="Meiryo UI" pitchFamily="50" charset="-128"/>
              <a:cs typeface="Meiryo UI" pitchFamily="50" charset="-128"/>
            </a:endParaRPr>
          </a:p>
        </p:txBody>
      </p:sp>
      <p:sp>
        <p:nvSpPr>
          <p:cNvPr id="50" name="角丸四角形 49"/>
          <p:cNvSpPr/>
          <p:nvPr/>
        </p:nvSpPr>
        <p:spPr>
          <a:xfrm>
            <a:off x="8109472" y="6440527"/>
            <a:ext cx="1678540" cy="337652"/>
          </a:xfrm>
          <a:prstGeom prst="roundRect">
            <a:avLst>
              <a:gd name="adj" fmla="val 0"/>
            </a:avLst>
          </a:prstGeom>
          <a:noFill/>
          <a:ln w="12700">
            <a:noFill/>
          </a:ln>
        </p:spPr>
        <p:style>
          <a:lnRef idx="2">
            <a:schemeClr val="dk1"/>
          </a:lnRef>
          <a:fillRef idx="1">
            <a:schemeClr val="lt1"/>
          </a:fillRef>
          <a:effectRef idx="0">
            <a:schemeClr val="dk1"/>
          </a:effectRef>
          <a:fontRef idx="minor">
            <a:schemeClr val="dk1"/>
          </a:fontRef>
        </p:style>
        <p:txBody>
          <a:bodyPr rot="0" spcFirstLastPara="0" vert="horz" wrap="square" lIns="0" tIns="0" rIns="0" bIns="0" numCol="1" spcCol="0" rtlCol="0" fromWordArt="0" anchor="ctr" anchorCtr="0" forceAA="0" compatLnSpc="1">
            <a:prstTxWarp prst="textNoShape">
              <a:avLst/>
            </a:prstTxWarp>
            <a:noAutofit/>
          </a:bodyPr>
          <a:lstStyle/>
          <a:p>
            <a:pPr algn="ctr">
              <a:lnSpc>
                <a:spcPts val="1200"/>
              </a:lnSpc>
            </a:pPr>
            <a:r>
              <a:rPr lang="ja-JP" altLang="en-US" sz="900" kern="100" dirty="0" smtClean="0">
                <a:solidFill>
                  <a:prstClr val="black"/>
                </a:solidFill>
                <a:latin typeface="Meiryo UI" pitchFamily="50" charset="-128"/>
                <a:ea typeface="Meiryo UI" pitchFamily="50" charset="-128"/>
                <a:cs typeface="Meiryo UI" pitchFamily="50" charset="-128"/>
              </a:rPr>
              <a:t>泉大津大規模太陽光発電施設</a:t>
            </a:r>
            <a:endParaRPr lang="en-US" altLang="ja-JP" sz="900" kern="100" dirty="0" smtClean="0">
              <a:solidFill>
                <a:prstClr val="black"/>
              </a:solidFill>
              <a:latin typeface="Meiryo UI" pitchFamily="50" charset="-128"/>
              <a:ea typeface="Meiryo UI" pitchFamily="50" charset="-128"/>
              <a:cs typeface="Meiryo UI" pitchFamily="50" charset="-128"/>
            </a:endParaRPr>
          </a:p>
        </p:txBody>
      </p:sp>
      <p:sp>
        <p:nvSpPr>
          <p:cNvPr id="63" name="テキスト ボックス 62"/>
          <p:cNvSpPr txBox="1"/>
          <p:nvPr/>
        </p:nvSpPr>
        <p:spPr>
          <a:xfrm>
            <a:off x="282298" y="997422"/>
            <a:ext cx="9315016" cy="692497"/>
          </a:xfrm>
          <a:prstGeom prst="rect">
            <a:avLst/>
          </a:prstGeom>
          <a:noFill/>
        </p:spPr>
        <p:txBody>
          <a:bodyPr wrap="square" rtlCol="0">
            <a:spAutoFit/>
          </a:bodyPr>
          <a:lstStyle/>
          <a:p>
            <a:pPr marL="87313" indent="-87313"/>
            <a:r>
              <a:rPr lang="ja-JP" altLang="en-US" sz="1300" dirty="0" smtClean="0">
                <a:solidFill>
                  <a:prstClr val="black"/>
                </a:solidFill>
                <a:latin typeface="Meiryo UI" pitchFamily="50" charset="-128"/>
                <a:ea typeface="Meiryo UI" pitchFamily="50" charset="-128"/>
                <a:cs typeface="Meiryo UI" pitchFamily="50" charset="-128"/>
              </a:rPr>
              <a:t>◆府立支援学校や流域下水道施設等の屋根、及び</a:t>
            </a:r>
            <a:r>
              <a:rPr lang="ja-JP" altLang="en-US" sz="1300" dirty="0">
                <a:solidFill>
                  <a:prstClr val="black"/>
                </a:solidFill>
                <a:latin typeface="Meiryo UI" pitchFamily="50" charset="-128"/>
                <a:ea typeface="Meiryo UI" pitchFamily="50" charset="-128"/>
                <a:cs typeface="Meiryo UI" pitchFamily="50" charset="-128"/>
              </a:rPr>
              <a:t>廃棄物</a:t>
            </a:r>
            <a:r>
              <a:rPr lang="ja-JP" altLang="en-US" sz="1300" dirty="0" smtClean="0">
                <a:solidFill>
                  <a:prstClr val="black"/>
                </a:solidFill>
                <a:latin typeface="Meiryo UI" pitchFamily="50" charset="-128"/>
                <a:ea typeface="Meiryo UI" pitchFamily="50" charset="-128"/>
                <a:cs typeface="Meiryo UI" pitchFamily="50" charset="-128"/>
              </a:rPr>
              <a:t>処分場や河川</a:t>
            </a:r>
            <a:r>
              <a:rPr lang="ja-JP" altLang="en-US" sz="1300" dirty="0">
                <a:solidFill>
                  <a:prstClr val="black"/>
                </a:solidFill>
                <a:latin typeface="Meiryo UI" pitchFamily="50" charset="-128"/>
                <a:ea typeface="Meiryo UI" pitchFamily="50" charset="-128"/>
                <a:cs typeface="Meiryo UI" pitchFamily="50" charset="-128"/>
              </a:rPr>
              <a:t>施設</a:t>
            </a:r>
            <a:r>
              <a:rPr lang="ja-JP" altLang="en-US" sz="1300" dirty="0" smtClean="0">
                <a:solidFill>
                  <a:prstClr val="black"/>
                </a:solidFill>
                <a:latin typeface="Meiryo UI" pitchFamily="50" charset="-128"/>
                <a:ea typeface="Meiryo UI" pitchFamily="50" charset="-128"/>
                <a:cs typeface="Meiryo UI" pitchFamily="50" charset="-128"/>
              </a:rPr>
              <a:t>等を活用し、公募選定した民間事業者による太陽光発電設備の設置を進めて</a:t>
            </a:r>
            <a:r>
              <a:rPr lang="ja-JP" altLang="en-US" sz="1300" dirty="0">
                <a:solidFill>
                  <a:prstClr val="black"/>
                </a:solidFill>
                <a:latin typeface="Meiryo UI" pitchFamily="50" charset="-128"/>
                <a:ea typeface="Meiryo UI" pitchFamily="50" charset="-128"/>
                <a:cs typeface="Meiryo UI" pitchFamily="50" charset="-128"/>
              </a:rPr>
              <a:t>きました</a:t>
            </a:r>
            <a:r>
              <a:rPr lang="ja-JP" altLang="en-US" sz="1300" dirty="0" smtClean="0">
                <a:solidFill>
                  <a:prstClr val="black"/>
                </a:solidFill>
                <a:latin typeface="Meiryo UI" pitchFamily="50" charset="-128"/>
                <a:ea typeface="Meiryo UI" pitchFamily="50" charset="-128"/>
                <a:cs typeface="Meiryo UI" pitchFamily="50" charset="-128"/>
              </a:rPr>
              <a:t>。</a:t>
            </a:r>
            <a:endParaRPr lang="en-US" altLang="ja-JP" sz="1300" dirty="0" smtClean="0">
              <a:solidFill>
                <a:prstClr val="black"/>
              </a:solidFill>
              <a:latin typeface="Meiryo UI" pitchFamily="50" charset="-128"/>
              <a:ea typeface="Meiryo UI" pitchFamily="50" charset="-128"/>
              <a:cs typeface="Meiryo UI" pitchFamily="50" charset="-128"/>
            </a:endParaRPr>
          </a:p>
          <a:p>
            <a:pPr marL="87313" indent="-87313"/>
            <a:r>
              <a:rPr lang="ja-JP" altLang="en-US" sz="1300" dirty="0" smtClean="0">
                <a:solidFill>
                  <a:prstClr val="black"/>
                </a:solidFill>
                <a:latin typeface="Meiryo UI" pitchFamily="50" charset="-128"/>
                <a:ea typeface="Meiryo UI" pitchFamily="50" charset="-128"/>
                <a:cs typeface="Meiryo UI" pitchFamily="50" charset="-128"/>
              </a:rPr>
              <a:t>　</a:t>
            </a:r>
            <a:r>
              <a:rPr lang="ja-JP" altLang="en-US" sz="1300" dirty="0">
                <a:solidFill>
                  <a:prstClr val="black"/>
                </a:solidFill>
                <a:latin typeface="Meiryo UI" pitchFamily="50" charset="-128"/>
                <a:ea typeface="Meiryo UI" pitchFamily="50" charset="-128"/>
                <a:cs typeface="Meiryo UI" pitchFamily="50" charset="-128"/>
              </a:rPr>
              <a:t>　</a:t>
            </a:r>
            <a:r>
              <a:rPr lang="ja-JP" altLang="en-US" sz="1300" dirty="0">
                <a:latin typeface="Meiryo UI" pitchFamily="50" charset="-128"/>
                <a:ea typeface="Meiryo UI" pitchFamily="50" charset="-128"/>
                <a:cs typeface="Meiryo UI" pitchFamily="50" charset="-128"/>
              </a:rPr>
              <a:t>引き続き</a:t>
            </a:r>
            <a:r>
              <a:rPr lang="ja-JP" altLang="en-US" sz="1300" dirty="0" smtClean="0">
                <a:latin typeface="Meiryo UI" pitchFamily="50" charset="-128"/>
                <a:ea typeface="Meiryo UI" pitchFamily="50" charset="-128"/>
                <a:cs typeface="Meiryo UI" pitchFamily="50" charset="-128"/>
              </a:rPr>
              <a:t>、応募</a:t>
            </a:r>
            <a:r>
              <a:rPr lang="ja-JP" altLang="en-US" sz="1300" dirty="0">
                <a:latin typeface="Meiryo UI" pitchFamily="50" charset="-128"/>
                <a:ea typeface="Meiryo UI" pitchFamily="50" charset="-128"/>
                <a:cs typeface="Meiryo UI" pitchFamily="50" charset="-128"/>
              </a:rPr>
              <a:t>が見込まれる</a:t>
            </a:r>
            <a:r>
              <a:rPr lang="ja-JP" altLang="en-US" sz="1300" dirty="0" smtClean="0">
                <a:latin typeface="Meiryo UI" pitchFamily="50" charset="-128"/>
                <a:ea typeface="Meiryo UI" pitchFamily="50" charset="-128"/>
                <a:cs typeface="Meiryo UI" pitchFamily="50" charset="-128"/>
              </a:rPr>
              <a:t>施設等について屋根や土地などの</a:t>
            </a:r>
            <a:r>
              <a:rPr lang="ja-JP" altLang="en-US" sz="1300" dirty="0">
                <a:latin typeface="Meiryo UI" pitchFamily="50" charset="-128"/>
                <a:ea typeface="Meiryo UI" pitchFamily="50" charset="-128"/>
                <a:cs typeface="Meiryo UI" pitchFamily="50" charset="-128"/>
              </a:rPr>
              <a:t>有効</a:t>
            </a:r>
            <a:r>
              <a:rPr lang="ja-JP" altLang="en-US" sz="1300" dirty="0" smtClean="0">
                <a:latin typeface="Meiryo UI" pitchFamily="50" charset="-128"/>
                <a:ea typeface="Meiryo UI" pitchFamily="50" charset="-128"/>
                <a:cs typeface="Meiryo UI" pitchFamily="50" charset="-128"/>
              </a:rPr>
              <a:t>活用による太陽光発電</a:t>
            </a:r>
            <a:r>
              <a:rPr lang="ja-JP" altLang="en-US" sz="1300" dirty="0" smtClean="0">
                <a:solidFill>
                  <a:prstClr val="black"/>
                </a:solidFill>
                <a:latin typeface="Meiryo UI" pitchFamily="50" charset="-128"/>
                <a:ea typeface="Meiryo UI" pitchFamily="50" charset="-128"/>
                <a:cs typeface="Meiryo UI" pitchFamily="50" charset="-128"/>
              </a:rPr>
              <a:t>の普及を図ります。</a:t>
            </a:r>
            <a:endParaRPr lang="en-US" altLang="ja-JP" sz="1300" strike="sngStrike" dirty="0" smtClean="0">
              <a:solidFill>
                <a:srgbClr val="FF0000"/>
              </a:solidFill>
              <a:latin typeface="Meiryo UI" pitchFamily="50" charset="-128"/>
              <a:ea typeface="Meiryo UI" pitchFamily="50" charset="-128"/>
              <a:cs typeface="Meiryo UI" pitchFamily="50" charset="-128"/>
            </a:endParaRPr>
          </a:p>
        </p:txBody>
      </p:sp>
      <p:pic>
        <p:nvPicPr>
          <p:cNvPr id="5" name="図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201002" y="5780897"/>
            <a:ext cx="1235906" cy="662303"/>
          </a:xfrm>
          <a:prstGeom prst="rect">
            <a:avLst/>
          </a:prstGeom>
        </p:spPr>
      </p:pic>
      <p:pic>
        <p:nvPicPr>
          <p:cNvPr id="7" name="図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96984" y="5804772"/>
            <a:ext cx="1185274" cy="651909"/>
          </a:xfrm>
          <a:prstGeom prst="rect">
            <a:avLst/>
          </a:prstGeom>
        </p:spPr>
      </p:pic>
      <p:pic>
        <p:nvPicPr>
          <p:cNvPr id="8" name="図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294459" y="5787734"/>
            <a:ext cx="1230427" cy="648627"/>
          </a:xfrm>
          <a:prstGeom prst="rect">
            <a:avLst/>
          </a:prstGeom>
        </p:spPr>
      </p:pic>
      <p:sp>
        <p:nvSpPr>
          <p:cNvPr id="38" name="正方形/長方形 37"/>
          <p:cNvSpPr/>
          <p:nvPr/>
        </p:nvSpPr>
        <p:spPr>
          <a:xfrm>
            <a:off x="4965524" y="1795722"/>
            <a:ext cx="4591445" cy="692497"/>
          </a:xfrm>
          <a:prstGeom prst="rect">
            <a:avLst/>
          </a:prstGeom>
        </p:spPr>
        <p:txBody>
          <a:bodyPr wrap="square">
            <a:spAutoFit/>
          </a:bodyPr>
          <a:lstStyle/>
          <a:p>
            <a:pPr marL="93663" indent="-93663"/>
            <a:r>
              <a:rPr lang="ja-JP" altLang="en-US" sz="1300" dirty="0" smtClean="0">
                <a:latin typeface="Meiryo UI" pitchFamily="50" charset="-128"/>
                <a:ea typeface="Meiryo UI" pitchFamily="50" charset="-128"/>
                <a:cs typeface="Meiryo UI" pitchFamily="50" charset="-128"/>
              </a:rPr>
              <a:t>◆大阪市では、小中学校の校舎の屋上を活用し、公募</a:t>
            </a:r>
            <a:r>
              <a:rPr lang="ja-JP" altLang="en-US" sz="1300" dirty="0">
                <a:latin typeface="Meiryo UI" pitchFamily="50" charset="-128"/>
                <a:ea typeface="Meiryo UI" pitchFamily="50" charset="-128"/>
                <a:cs typeface="Meiryo UI" pitchFamily="50" charset="-128"/>
              </a:rPr>
              <a:t>選定した民間事業者に</a:t>
            </a:r>
            <a:r>
              <a:rPr lang="ja-JP" altLang="en-US" sz="1300" dirty="0" smtClean="0">
                <a:latin typeface="Meiryo UI" pitchFamily="50" charset="-128"/>
                <a:ea typeface="Meiryo UI" pitchFamily="50" charset="-128"/>
                <a:cs typeface="Meiryo UI" pitchFamily="50" charset="-128"/>
              </a:rPr>
              <a:t>より</a:t>
            </a:r>
            <a:r>
              <a:rPr lang="en-US" altLang="ja-JP" sz="1300" dirty="0" smtClean="0">
                <a:latin typeface="Meiryo UI" pitchFamily="50" charset="-128"/>
                <a:ea typeface="Meiryo UI" pitchFamily="50" charset="-128"/>
                <a:cs typeface="Meiryo UI" pitchFamily="50" charset="-128"/>
              </a:rPr>
              <a:t>2018</a:t>
            </a:r>
            <a:r>
              <a:rPr lang="ja-JP" altLang="en-US" sz="1300" dirty="0" smtClean="0">
                <a:latin typeface="Meiryo UI" pitchFamily="50" charset="-128"/>
                <a:ea typeface="Meiryo UI" pitchFamily="50" charset="-128"/>
                <a:cs typeface="Meiryo UI" pitchFamily="50" charset="-128"/>
              </a:rPr>
              <a:t>年度から</a:t>
            </a:r>
            <a:r>
              <a:rPr lang="en-US" altLang="ja-JP" sz="1300" dirty="0" smtClean="0">
                <a:latin typeface="Meiryo UI" pitchFamily="50" charset="-128"/>
                <a:ea typeface="Meiryo UI" pitchFamily="50" charset="-128"/>
                <a:cs typeface="Meiryo UI" pitchFamily="50" charset="-128"/>
              </a:rPr>
              <a:t>3</a:t>
            </a:r>
            <a:r>
              <a:rPr lang="ja-JP" altLang="en-US" sz="1300" dirty="0" smtClean="0">
                <a:latin typeface="Meiryo UI" pitchFamily="50" charset="-128"/>
                <a:ea typeface="Meiryo UI" pitchFamily="50" charset="-128"/>
                <a:cs typeface="Meiryo UI" pitchFamily="50" charset="-128"/>
              </a:rPr>
              <a:t>年以内に太陽光発電設備を順次設置します。</a:t>
            </a:r>
            <a:endParaRPr lang="en-US" altLang="ja-JP" sz="1300" dirty="0" smtClean="0">
              <a:latin typeface="Meiryo UI" pitchFamily="50" charset="-128"/>
              <a:ea typeface="Meiryo UI" pitchFamily="50" charset="-128"/>
              <a:cs typeface="Meiryo UI" pitchFamily="50" charset="-128"/>
            </a:endParaRPr>
          </a:p>
        </p:txBody>
      </p:sp>
      <p:sp>
        <p:nvSpPr>
          <p:cNvPr id="39" name="角丸四角形 38"/>
          <p:cNvSpPr/>
          <p:nvPr/>
        </p:nvSpPr>
        <p:spPr>
          <a:xfrm>
            <a:off x="5364281" y="3239315"/>
            <a:ext cx="2038047" cy="572002"/>
          </a:xfrm>
          <a:prstGeom prst="roundRect">
            <a:avLst>
              <a:gd name="adj" fmla="val 0"/>
            </a:avLst>
          </a:prstGeom>
          <a:noFill/>
          <a:ln w="9525">
            <a:prstDash val="dash"/>
          </a:ln>
        </p:spPr>
        <p:style>
          <a:lnRef idx="2">
            <a:schemeClr val="accent1"/>
          </a:lnRef>
          <a:fillRef idx="1">
            <a:schemeClr val="lt1"/>
          </a:fillRef>
          <a:effectRef idx="0">
            <a:schemeClr val="accent1"/>
          </a:effectRef>
          <a:fontRef idx="minor">
            <a:schemeClr val="dk1"/>
          </a:fontRef>
        </p:style>
        <p:txBody>
          <a:bodyPr lIns="0" rIns="0" anchor="ctr"/>
          <a:lstStyle/>
          <a:p>
            <a:pPr marL="87313" indent="-87313">
              <a:defRPr/>
            </a:pPr>
            <a:r>
              <a:rPr lang="ja-JP" altLang="en-US" sz="1000" dirty="0" smtClean="0">
                <a:solidFill>
                  <a:schemeClr val="tx1"/>
                </a:solidFill>
                <a:latin typeface="Meiryo UI" pitchFamily="50" charset="-128"/>
                <a:ea typeface="Meiryo UI" pitchFamily="50" charset="-128"/>
                <a:cs typeface="Meiryo UI" pitchFamily="50" charset="-128"/>
              </a:rPr>
              <a:t>＜設置予定数</a:t>
            </a:r>
            <a:r>
              <a:rPr lang="en-US" altLang="ja-JP" sz="1000" dirty="0" smtClean="0">
                <a:solidFill>
                  <a:schemeClr val="tx1"/>
                </a:solidFill>
                <a:latin typeface="Meiryo UI" pitchFamily="50" charset="-128"/>
                <a:ea typeface="Meiryo UI" pitchFamily="50" charset="-128"/>
                <a:cs typeface="Meiryo UI" pitchFamily="50" charset="-128"/>
              </a:rPr>
              <a:t>(</a:t>
            </a:r>
            <a:r>
              <a:rPr lang="ja-JP" altLang="en-US" sz="1000" dirty="0">
                <a:solidFill>
                  <a:schemeClr val="tx1"/>
                </a:solidFill>
                <a:latin typeface="Meiryo UI" pitchFamily="50" charset="-128"/>
                <a:ea typeface="Meiryo UI" pitchFamily="50" charset="-128"/>
                <a:cs typeface="Meiryo UI" pitchFamily="50" charset="-128"/>
              </a:rPr>
              <a:t>事</a:t>
            </a:r>
            <a:r>
              <a:rPr lang="ja-JP" altLang="en-US" sz="1000" dirty="0" smtClean="0">
                <a:solidFill>
                  <a:schemeClr val="tx1"/>
                </a:solidFill>
                <a:latin typeface="Meiryo UI" pitchFamily="50" charset="-128"/>
                <a:ea typeface="Meiryo UI" pitchFamily="50" charset="-128"/>
                <a:cs typeface="Meiryo UI" pitchFamily="50" charset="-128"/>
              </a:rPr>
              <a:t>業者選定時</a:t>
            </a:r>
            <a:r>
              <a:rPr lang="en-US" altLang="ja-JP" sz="1000" dirty="0" smtClean="0">
                <a:solidFill>
                  <a:schemeClr val="tx1"/>
                </a:solidFill>
                <a:latin typeface="Meiryo UI" pitchFamily="50" charset="-128"/>
                <a:ea typeface="Meiryo UI" pitchFamily="50" charset="-128"/>
                <a:cs typeface="Meiryo UI" pitchFamily="50" charset="-128"/>
              </a:rPr>
              <a:t>)</a:t>
            </a:r>
            <a:r>
              <a:rPr lang="ja-JP" altLang="en-US" sz="1000" dirty="0" smtClean="0">
                <a:solidFill>
                  <a:schemeClr val="tx1"/>
                </a:solidFill>
                <a:latin typeface="Meiryo UI" pitchFamily="50" charset="-128"/>
                <a:ea typeface="Meiryo UI" pitchFamily="50" charset="-128"/>
                <a:cs typeface="Meiryo UI" pitchFamily="50" charset="-128"/>
              </a:rPr>
              <a:t>＞</a:t>
            </a:r>
            <a:endParaRPr lang="en-US" altLang="ja-JP" sz="1000" dirty="0" smtClean="0">
              <a:solidFill>
                <a:schemeClr val="tx1"/>
              </a:solidFill>
              <a:latin typeface="Meiryo UI" pitchFamily="50" charset="-128"/>
              <a:ea typeface="Meiryo UI" pitchFamily="50" charset="-128"/>
              <a:cs typeface="Meiryo UI" pitchFamily="50" charset="-128"/>
            </a:endParaRPr>
          </a:p>
          <a:p>
            <a:pPr marL="87313" indent="-87313">
              <a:defRPr/>
            </a:pPr>
            <a:r>
              <a:rPr lang="ja-JP" altLang="en-US" sz="1000" dirty="0" smtClean="0">
                <a:solidFill>
                  <a:schemeClr val="tx1"/>
                </a:solidFill>
                <a:latin typeface="Meiryo UI" pitchFamily="50" charset="-128"/>
                <a:ea typeface="Meiryo UI" pitchFamily="50" charset="-128"/>
                <a:cs typeface="Meiryo UI" pitchFamily="50" charset="-128"/>
              </a:rPr>
              <a:t>　　●施設数：</a:t>
            </a:r>
            <a:r>
              <a:rPr lang="en-US" altLang="ja-JP" sz="1000" dirty="0" smtClean="0">
                <a:solidFill>
                  <a:schemeClr val="tx1"/>
                </a:solidFill>
                <a:latin typeface="Meiryo UI" pitchFamily="50" charset="-128"/>
                <a:ea typeface="Meiryo UI" pitchFamily="50" charset="-128"/>
                <a:cs typeface="Meiryo UI" pitchFamily="50" charset="-128"/>
              </a:rPr>
              <a:t>335</a:t>
            </a:r>
            <a:r>
              <a:rPr lang="ja-JP" altLang="en-US" sz="1000" dirty="0" smtClean="0">
                <a:solidFill>
                  <a:schemeClr val="tx1"/>
                </a:solidFill>
                <a:latin typeface="Meiryo UI" pitchFamily="50" charset="-128"/>
                <a:ea typeface="Meiryo UI" pitchFamily="50" charset="-128"/>
                <a:cs typeface="Meiryo UI" pitchFamily="50" charset="-128"/>
              </a:rPr>
              <a:t>校（予定）</a:t>
            </a:r>
            <a:endParaRPr lang="en-US" altLang="ja-JP" sz="1000" dirty="0" smtClean="0">
              <a:solidFill>
                <a:schemeClr val="tx1"/>
              </a:solidFill>
              <a:latin typeface="Meiryo UI" pitchFamily="50" charset="-128"/>
              <a:ea typeface="Meiryo UI" pitchFamily="50" charset="-128"/>
              <a:cs typeface="Meiryo UI" pitchFamily="50" charset="-128"/>
            </a:endParaRPr>
          </a:p>
          <a:p>
            <a:pPr marL="87313" indent="-87313">
              <a:defRPr/>
            </a:pPr>
            <a:r>
              <a:rPr lang="ja-JP" altLang="en-US" sz="1000" dirty="0">
                <a:solidFill>
                  <a:schemeClr val="tx1"/>
                </a:solidFill>
                <a:latin typeface="Meiryo UI" pitchFamily="50" charset="-128"/>
                <a:ea typeface="Meiryo UI" pitchFamily="50" charset="-128"/>
                <a:cs typeface="Meiryo UI" pitchFamily="50" charset="-128"/>
              </a:rPr>
              <a:t>　</a:t>
            </a:r>
            <a:r>
              <a:rPr lang="ja-JP" altLang="en-US" sz="1000" dirty="0" smtClean="0">
                <a:solidFill>
                  <a:schemeClr val="tx1"/>
                </a:solidFill>
                <a:latin typeface="Meiryo UI" pitchFamily="50" charset="-128"/>
                <a:ea typeface="Meiryo UI" pitchFamily="50" charset="-128"/>
                <a:cs typeface="Meiryo UI" pitchFamily="50" charset="-128"/>
              </a:rPr>
              <a:t>　●容量：</a:t>
            </a:r>
            <a:r>
              <a:rPr lang="en-US" altLang="ja-JP" sz="1000" dirty="0" smtClean="0">
                <a:solidFill>
                  <a:schemeClr val="tx1"/>
                </a:solidFill>
                <a:latin typeface="Meiryo UI" pitchFamily="50" charset="-128"/>
                <a:ea typeface="Meiryo UI" pitchFamily="50" charset="-128"/>
                <a:cs typeface="Meiryo UI" pitchFamily="50" charset="-128"/>
              </a:rPr>
              <a:t>14</a:t>
            </a:r>
            <a:r>
              <a:rPr lang="ja-JP" altLang="en-US" sz="1000" dirty="0" smtClean="0">
                <a:solidFill>
                  <a:schemeClr val="tx1"/>
                </a:solidFill>
                <a:latin typeface="Meiryo UI" pitchFamily="50" charset="-128"/>
                <a:ea typeface="Meiryo UI" pitchFamily="50" charset="-128"/>
                <a:cs typeface="Meiryo UI" pitchFamily="50" charset="-128"/>
              </a:rPr>
              <a:t>ＭＷ</a:t>
            </a:r>
            <a:endParaRPr lang="en-US" altLang="ja-JP" sz="1000" dirty="0" smtClean="0">
              <a:solidFill>
                <a:schemeClr val="tx1"/>
              </a:solidFill>
              <a:latin typeface="Meiryo UI" pitchFamily="50" charset="-128"/>
              <a:ea typeface="Meiryo UI" pitchFamily="50" charset="-128"/>
              <a:cs typeface="Meiryo UI" pitchFamily="50" charset="-128"/>
            </a:endParaRPr>
          </a:p>
        </p:txBody>
      </p:sp>
      <p:sp>
        <p:nvSpPr>
          <p:cNvPr id="40" name="正方形/長方形 39"/>
          <p:cNvSpPr/>
          <p:nvPr/>
        </p:nvSpPr>
        <p:spPr>
          <a:xfrm>
            <a:off x="4643532" y="2418438"/>
            <a:ext cx="5144480" cy="846386"/>
          </a:xfrm>
          <a:prstGeom prst="rect">
            <a:avLst/>
          </a:prstGeom>
        </p:spPr>
        <p:txBody>
          <a:bodyPr wrap="square">
            <a:spAutoFit/>
          </a:bodyPr>
          <a:lstStyle/>
          <a:p>
            <a:pPr marL="419100" indent="-152400" algn="just" hangingPunct="0">
              <a:spcAft>
                <a:spcPts val="0"/>
              </a:spcAft>
            </a:pPr>
            <a:r>
              <a:rPr lang="ja-JP" altLang="en-US" sz="1100" dirty="0" smtClean="0">
                <a:latin typeface="Meiryo UI" panose="020B0604030504040204" pitchFamily="50" charset="-128"/>
                <a:ea typeface="Meiryo UI" panose="020B0604030504040204" pitchFamily="50" charset="-128"/>
                <a:cs typeface="ＭＳ 明朝" panose="02020609040205080304" pitchFamily="17" charset="-128"/>
              </a:rPr>
              <a:t>　</a:t>
            </a:r>
            <a:r>
              <a:rPr lang="en-US" altLang="ja-JP" sz="1100" dirty="0" smtClean="0">
                <a:latin typeface="Meiryo UI" panose="020B0604030504040204" pitchFamily="50" charset="-128"/>
                <a:ea typeface="Meiryo UI" panose="020B0604030504040204" pitchFamily="50" charset="-128"/>
                <a:cs typeface="ＭＳ 明朝" panose="02020609040205080304" pitchFamily="17" charset="-128"/>
              </a:rPr>
              <a:t>&lt;</a:t>
            </a:r>
            <a:r>
              <a:rPr lang="ja-JP" altLang="en-US" sz="1100" dirty="0" smtClean="0">
                <a:latin typeface="Meiryo UI" panose="020B0604030504040204" pitchFamily="50" charset="-128"/>
                <a:ea typeface="Meiryo UI" panose="020B0604030504040204" pitchFamily="50" charset="-128"/>
                <a:cs typeface="ＭＳ 明朝" panose="02020609040205080304" pitchFamily="17" charset="-128"/>
              </a:rPr>
              <a:t>防災機能の向上</a:t>
            </a:r>
            <a:r>
              <a:rPr lang="en-US" altLang="ja-JP" sz="1100" dirty="0" smtClean="0">
                <a:latin typeface="Meiryo UI" panose="020B0604030504040204" pitchFamily="50" charset="-128"/>
                <a:ea typeface="Meiryo UI" panose="020B0604030504040204" pitchFamily="50" charset="-128"/>
                <a:cs typeface="ＭＳ 明朝" panose="02020609040205080304" pitchFamily="17" charset="-128"/>
              </a:rPr>
              <a:t>&gt;</a:t>
            </a:r>
          </a:p>
          <a:p>
            <a:pPr marL="419100" indent="-152400" algn="just" hangingPunct="0">
              <a:spcAft>
                <a:spcPts val="600"/>
              </a:spcAft>
            </a:pPr>
            <a:r>
              <a:rPr lang="ja-JP" altLang="en-US" sz="1100" dirty="0">
                <a:latin typeface="Meiryo UI" panose="020B0604030504040204" pitchFamily="50" charset="-128"/>
                <a:ea typeface="Meiryo UI" panose="020B0604030504040204" pitchFamily="50" charset="-128"/>
                <a:cs typeface="ＭＳ 明朝" panose="02020609040205080304" pitchFamily="17" charset="-128"/>
              </a:rPr>
              <a:t>　</a:t>
            </a:r>
            <a:r>
              <a:rPr lang="ja-JP" altLang="en-US" sz="1100" dirty="0" smtClean="0">
                <a:latin typeface="Meiryo UI" panose="020B0604030504040204" pitchFamily="50" charset="-128"/>
                <a:ea typeface="Meiryo UI" panose="020B0604030504040204" pitchFamily="50" charset="-128"/>
                <a:cs typeface="ＭＳ 明朝" panose="02020609040205080304" pitchFamily="17" charset="-128"/>
              </a:rPr>
              <a:t>・</a:t>
            </a:r>
            <a:r>
              <a:rPr lang="ja-JP" altLang="ja-JP" sz="1100" dirty="0" smtClean="0">
                <a:latin typeface="Meiryo UI" panose="020B0604030504040204" pitchFamily="50" charset="-128"/>
                <a:ea typeface="Meiryo UI" panose="020B0604030504040204" pitchFamily="50" charset="-128"/>
                <a:cs typeface="ＭＳ 明朝" panose="02020609040205080304" pitchFamily="17" charset="-128"/>
              </a:rPr>
              <a:t>防災用コンセント</a:t>
            </a:r>
            <a:r>
              <a:rPr lang="ja-JP" altLang="en-US" sz="1100" dirty="0" smtClean="0">
                <a:latin typeface="Meiryo UI" panose="020B0604030504040204" pitchFamily="50" charset="-128"/>
                <a:ea typeface="Meiryo UI" panose="020B0604030504040204" pitchFamily="50" charset="-128"/>
                <a:cs typeface="ＭＳ 明朝" panose="02020609040205080304" pitchFamily="17" charset="-128"/>
              </a:rPr>
              <a:t>の設置（</a:t>
            </a:r>
            <a:r>
              <a:rPr lang="ja-JP" altLang="ja-JP" sz="1100" dirty="0">
                <a:latin typeface="Meiryo UI" panose="020B0604030504040204" pitchFamily="50" charset="-128"/>
                <a:ea typeface="Meiryo UI" panose="020B0604030504040204" pitchFamily="50" charset="-128"/>
                <a:cs typeface="ＭＳ 明朝" panose="02020609040205080304" pitchFamily="17" charset="-128"/>
              </a:rPr>
              <a:t>災害時や計画停電時等の</a:t>
            </a:r>
            <a:r>
              <a:rPr lang="ja-JP" altLang="ja-JP" sz="1100" dirty="0" smtClean="0">
                <a:latin typeface="Meiryo UI" panose="020B0604030504040204" pitchFamily="50" charset="-128"/>
                <a:ea typeface="Meiryo UI" panose="020B0604030504040204" pitchFamily="50" charset="-128"/>
                <a:cs typeface="ＭＳ 明朝" panose="02020609040205080304" pitchFamily="17" charset="-128"/>
              </a:rPr>
              <a:t>非常時</a:t>
            </a:r>
            <a:r>
              <a:rPr lang="ja-JP" altLang="en-US" sz="1100" dirty="0" smtClean="0">
                <a:latin typeface="Meiryo UI" panose="020B0604030504040204" pitchFamily="50" charset="-128"/>
                <a:ea typeface="Meiryo UI" panose="020B0604030504040204" pitchFamily="50" charset="-128"/>
                <a:cs typeface="ＭＳ 明朝" panose="02020609040205080304" pitchFamily="17" charset="-128"/>
              </a:rPr>
              <a:t>に施設側で活用）</a:t>
            </a:r>
            <a:endParaRPr lang="en-US" altLang="ja-JP" sz="1100" dirty="0" smtClean="0">
              <a:latin typeface="Meiryo UI" panose="020B0604030504040204" pitchFamily="50" charset="-128"/>
              <a:ea typeface="Meiryo UI" panose="020B0604030504040204" pitchFamily="50" charset="-128"/>
              <a:cs typeface="ＭＳ 明朝" panose="02020609040205080304" pitchFamily="17" charset="-128"/>
            </a:endParaRPr>
          </a:p>
          <a:p>
            <a:pPr marL="419100" indent="-152400" algn="just" hangingPunct="0">
              <a:spcAft>
                <a:spcPts val="0"/>
              </a:spcAft>
            </a:pPr>
            <a:r>
              <a:rPr lang="ja-JP" altLang="en-US" sz="1100" dirty="0" smtClean="0">
                <a:latin typeface="Meiryo UI" panose="020B0604030504040204" pitchFamily="50" charset="-128"/>
                <a:ea typeface="Meiryo UI" panose="020B0604030504040204" pitchFamily="50" charset="-128"/>
                <a:cs typeface="ＭＳ 明朝" panose="02020609040205080304" pitchFamily="17" charset="-128"/>
              </a:rPr>
              <a:t>　</a:t>
            </a:r>
            <a:r>
              <a:rPr lang="en-US" altLang="ja-JP" sz="1100" dirty="0" smtClean="0">
                <a:latin typeface="Meiryo UI" panose="020B0604030504040204" pitchFamily="50" charset="-128"/>
                <a:ea typeface="Meiryo UI" panose="020B0604030504040204" pitchFamily="50" charset="-128"/>
                <a:cs typeface="ＭＳ 明朝" panose="02020609040205080304" pitchFamily="17" charset="-128"/>
              </a:rPr>
              <a:t>&lt;</a:t>
            </a:r>
            <a:r>
              <a:rPr lang="ja-JP" altLang="en-US" sz="1100" dirty="0" smtClean="0">
                <a:latin typeface="Meiryo UI" panose="020B0604030504040204" pitchFamily="50" charset="-128"/>
                <a:ea typeface="Meiryo UI" panose="020B0604030504040204" pitchFamily="50" charset="-128"/>
                <a:cs typeface="ＭＳ 明朝" panose="02020609040205080304" pitchFamily="17" charset="-128"/>
              </a:rPr>
              <a:t>環境教育に貢献</a:t>
            </a:r>
            <a:r>
              <a:rPr lang="en-US" altLang="ja-JP" sz="1100" dirty="0" smtClean="0">
                <a:latin typeface="Meiryo UI" panose="020B0604030504040204" pitchFamily="50" charset="-128"/>
                <a:ea typeface="Meiryo UI" panose="020B0604030504040204" pitchFamily="50" charset="-128"/>
                <a:cs typeface="ＭＳ 明朝" panose="02020609040205080304" pitchFamily="17" charset="-128"/>
              </a:rPr>
              <a:t>&gt;</a:t>
            </a:r>
            <a:endParaRPr lang="ja-JP" altLang="ja-JP" sz="1100" dirty="0">
              <a:latin typeface="Meiryo UI" panose="020B0604030504040204" pitchFamily="50" charset="-128"/>
              <a:ea typeface="Meiryo UI" panose="020B0604030504040204" pitchFamily="50" charset="-128"/>
              <a:cs typeface="ＭＳ 明朝" panose="02020609040205080304" pitchFamily="17" charset="-128"/>
            </a:endParaRPr>
          </a:p>
          <a:p>
            <a:pPr marL="419100" indent="-152400" algn="just" hangingPunct="0">
              <a:spcAft>
                <a:spcPts val="0"/>
              </a:spcAft>
            </a:pPr>
            <a:r>
              <a:rPr lang="ja-JP" altLang="en-US" sz="1100" dirty="0" smtClean="0">
                <a:latin typeface="Meiryo UI" panose="020B0604030504040204" pitchFamily="50" charset="-128"/>
                <a:ea typeface="Meiryo UI" panose="020B0604030504040204" pitchFamily="50" charset="-128"/>
                <a:cs typeface="ＭＳ 明朝" panose="02020609040205080304" pitchFamily="17" charset="-128"/>
              </a:rPr>
              <a:t>　・</a:t>
            </a:r>
            <a:r>
              <a:rPr lang="ja-JP" altLang="ja-JP" sz="1100" dirty="0" smtClean="0">
                <a:latin typeface="Meiryo UI" panose="020B0604030504040204" pitchFamily="50" charset="-128"/>
                <a:ea typeface="Meiryo UI" panose="020B0604030504040204" pitchFamily="50" charset="-128"/>
                <a:cs typeface="ＭＳ 明朝" panose="02020609040205080304" pitchFamily="17" charset="-128"/>
              </a:rPr>
              <a:t>太陽光</a:t>
            </a:r>
            <a:r>
              <a:rPr lang="ja-JP" altLang="ja-JP" sz="1100" dirty="0">
                <a:latin typeface="Meiryo UI" panose="020B0604030504040204" pitchFamily="50" charset="-128"/>
                <a:ea typeface="Meiryo UI" panose="020B0604030504040204" pitchFamily="50" charset="-128"/>
                <a:cs typeface="ＭＳ 明朝" panose="02020609040205080304" pitchFamily="17" charset="-128"/>
              </a:rPr>
              <a:t>発電の稼働状況のデータ等を用いた教育</a:t>
            </a:r>
            <a:r>
              <a:rPr lang="ja-JP" altLang="ja-JP" sz="1100" dirty="0" smtClean="0">
                <a:latin typeface="Meiryo UI" panose="020B0604030504040204" pitchFamily="50" charset="-128"/>
                <a:ea typeface="Meiryo UI" panose="020B0604030504040204" pitchFamily="50" charset="-128"/>
                <a:cs typeface="ＭＳ 明朝" panose="02020609040205080304" pitchFamily="17" charset="-128"/>
              </a:rPr>
              <a:t>プログラム</a:t>
            </a:r>
            <a:r>
              <a:rPr lang="ja-JP" altLang="en-US" sz="1100" dirty="0" smtClean="0">
                <a:latin typeface="Meiryo UI" panose="020B0604030504040204" pitchFamily="50" charset="-128"/>
                <a:ea typeface="Meiryo UI" panose="020B0604030504040204" pitchFamily="50" charset="-128"/>
                <a:cs typeface="ＭＳ 明朝" panose="02020609040205080304" pitchFamily="17" charset="-128"/>
              </a:rPr>
              <a:t>の実施</a:t>
            </a:r>
            <a:endParaRPr lang="ja-JP" altLang="ja-JP" sz="1100" dirty="0">
              <a:effectLst/>
              <a:latin typeface="Meiryo UI" panose="020B0604030504040204" pitchFamily="50" charset="-128"/>
              <a:ea typeface="Meiryo UI" panose="020B0604030504040204" pitchFamily="50" charset="-128"/>
              <a:cs typeface="ＭＳ 明朝" panose="02020609040205080304" pitchFamily="17" charset="-128"/>
            </a:endParaRPr>
          </a:p>
        </p:txBody>
      </p:sp>
      <p:pic>
        <p:nvPicPr>
          <p:cNvPr id="41" name="図 40"/>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959634" y="3281641"/>
            <a:ext cx="969019" cy="726765"/>
          </a:xfrm>
          <a:prstGeom prst="rect">
            <a:avLst/>
          </a:prstGeom>
        </p:spPr>
      </p:pic>
      <p:sp>
        <p:nvSpPr>
          <p:cNvPr id="42" name="テキスト ボックス 28"/>
          <p:cNvSpPr txBox="1">
            <a:spLocks noChangeArrowheads="1"/>
          </p:cNvSpPr>
          <p:nvPr/>
        </p:nvSpPr>
        <p:spPr bwMode="auto">
          <a:xfrm>
            <a:off x="8765542" y="3855227"/>
            <a:ext cx="969019" cy="1384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ctr" anchorCtr="0">
            <a:spAutoFit/>
          </a:bodyPr>
          <a:lstStyle>
            <a:lvl1pPr eaLnBrk="0" hangingPunct="0">
              <a:defRPr kumimoji="1" sz="1300" b="1" i="1">
                <a:solidFill>
                  <a:schemeClr val="tx1"/>
                </a:solidFill>
                <a:latin typeface="Arial" pitchFamily="34" charset="0"/>
                <a:ea typeface="ＭＳ Ｐゴシック" pitchFamily="50" charset="-128"/>
              </a:defRPr>
            </a:lvl1pPr>
            <a:lvl2pPr marL="742950" indent="-285750" eaLnBrk="0" hangingPunct="0">
              <a:defRPr kumimoji="1" sz="1300" b="1" i="1">
                <a:solidFill>
                  <a:schemeClr val="tx1"/>
                </a:solidFill>
                <a:latin typeface="Arial" pitchFamily="34" charset="0"/>
                <a:ea typeface="ＭＳ Ｐゴシック" pitchFamily="50" charset="-128"/>
              </a:defRPr>
            </a:lvl2pPr>
            <a:lvl3pPr marL="1143000" indent="-228600" eaLnBrk="0" hangingPunct="0">
              <a:defRPr kumimoji="1" sz="1300" b="1" i="1">
                <a:solidFill>
                  <a:schemeClr val="tx1"/>
                </a:solidFill>
                <a:latin typeface="Arial" pitchFamily="34" charset="0"/>
                <a:ea typeface="ＭＳ Ｐゴシック" pitchFamily="50" charset="-128"/>
              </a:defRPr>
            </a:lvl3pPr>
            <a:lvl4pPr marL="1600200" indent="-228600" eaLnBrk="0" hangingPunct="0">
              <a:defRPr kumimoji="1" sz="1300" b="1" i="1">
                <a:solidFill>
                  <a:schemeClr val="tx1"/>
                </a:solidFill>
                <a:latin typeface="Arial" pitchFamily="34" charset="0"/>
                <a:ea typeface="ＭＳ Ｐゴシック" pitchFamily="50" charset="-128"/>
              </a:defRPr>
            </a:lvl4pPr>
            <a:lvl5pPr marL="2057400" indent="-228600" eaLnBrk="0" hangingPunct="0">
              <a:defRPr kumimoji="1" sz="1300" b="1" i="1">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kumimoji="1" sz="1300" b="1" i="1">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kumimoji="1" sz="1300" b="1" i="1">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kumimoji="1" sz="1300" b="1" i="1">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kumimoji="1" sz="1300" b="1" i="1">
                <a:solidFill>
                  <a:schemeClr val="tx1"/>
                </a:solidFill>
                <a:latin typeface="Arial" pitchFamily="34" charset="0"/>
                <a:ea typeface="ＭＳ Ｐゴシック" pitchFamily="50" charset="-128"/>
              </a:defRPr>
            </a:lvl9pPr>
          </a:lstStyle>
          <a:p>
            <a:pPr marL="87313" indent="-87313" algn="ctr"/>
            <a:r>
              <a:rPr lang="ja-JP" altLang="en-US" sz="900" b="0" i="0" dirty="0" smtClean="0">
                <a:latin typeface="Meiryo UI" pitchFamily="50" charset="-128"/>
                <a:ea typeface="Meiryo UI" pitchFamily="50" charset="-128"/>
                <a:cs typeface="Meiryo UI" pitchFamily="50" charset="-128"/>
              </a:rPr>
              <a:t>設置イメージ　</a:t>
            </a:r>
            <a:endParaRPr lang="en-US" altLang="ja-JP" sz="500" b="0" i="0" dirty="0" smtClean="0">
              <a:latin typeface="Meiryo UI" pitchFamily="50" charset="-128"/>
              <a:ea typeface="Meiryo UI" pitchFamily="50" charset="-128"/>
              <a:cs typeface="Meiryo UI" pitchFamily="50" charset="-128"/>
            </a:endParaRPr>
          </a:p>
        </p:txBody>
      </p:sp>
      <p:cxnSp>
        <p:nvCxnSpPr>
          <p:cNvPr id="49" name="直線コネクタ 48"/>
          <p:cNvCxnSpPr/>
          <p:nvPr/>
        </p:nvCxnSpPr>
        <p:spPr>
          <a:xfrm>
            <a:off x="4932909" y="1862328"/>
            <a:ext cx="0" cy="4710214"/>
          </a:xfrm>
          <a:prstGeom prst="line">
            <a:avLst/>
          </a:prstGeom>
          <a:ln w="25400"/>
        </p:spPr>
        <p:style>
          <a:lnRef idx="1">
            <a:schemeClr val="accent1"/>
          </a:lnRef>
          <a:fillRef idx="0">
            <a:schemeClr val="accent1"/>
          </a:fillRef>
          <a:effectRef idx="0">
            <a:schemeClr val="accent1"/>
          </a:effectRef>
          <a:fontRef idx="minor">
            <a:schemeClr val="tx1"/>
          </a:fontRef>
        </p:style>
      </p:cxnSp>
      <p:sp>
        <p:nvSpPr>
          <p:cNvPr id="51" name="テキスト ボックス 50"/>
          <p:cNvSpPr txBox="1"/>
          <p:nvPr/>
        </p:nvSpPr>
        <p:spPr>
          <a:xfrm>
            <a:off x="1797517" y="6443200"/>
            <a:ext cx="1446397" cy="230832"/>
          </a:xfrm>
          <a:prstGeom prst="rect">
            <a:avLst/>
          </a:prstGeom>
          <a:noFill/>
        </p:spPr>
        <p:txBody>
          <a:bodyPr wrap="square" rtlCol="0">
            <a:spAutoFit/>
          </a:bodyPr>
          <a:lstStyle/>
          <a:p>
            <a:pPr algn="ctr"/>
            <a:r>
              <a:rPr lang="ja-JP" altLang="en-US" sz="900" dirty="0" err="1" smtClean="0">
                <a:latin typeface="Meiryo UI" panose="020B0604030504040204" pitchFamily="50" charset="-128"/>
                <a:ea typeface="Meiryo UI" panose="020B0604030504040204" pitchFamily="50" charset="-128"/>
                <a:cs typeface="Meiryo UI" panose="020B0604030504040204" pitchFamily="50" charset="-128"/>
              </a:rPr>
              <a:t>なわて</a:t>
            </a:r>
            <a:r>
              <a:rPr lang="ja-JP" altLang="en-US" sz="900" dirty="0" smtClean="0">
                <a:latin typeface="Meiryo UI" panose="020B0604030504040204" pitchFamily="50" charset="-128"/>
                <a:ea typeface="Meiryo UI" panose="020B0604030504040204" pitchFamily="50" charset="-128"/>
                <a:cs typeface="Meiryo UI" panose="020B0604030504040204" pitchFamily="50" charset="-128"/>
              </a:rPr>
              <a:t>水みらいセンター</a:t>
            </a:r>
            <a:endParaRPr lang="ja-JP" altLang="en-US" sz="9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53" name="テキスト ボックス 52"/>
          <p:cNvSpPr txBox="1"/>
          <p:nvPr/>
        </p:nvSpPr>
        <p:spPr>
          <a:xfrm>
            <a:off x="3447766" y="6452777"/>
            <a:ext cx="1241389" cy="230832"/>
          </a:xfrm>
          <a:prstGeom prst="rect">
            <a:avLst/>
          </a:prstGeom>
          <a:noFill/>
        </p:spPr>
        <p:txBody>
          <a:bodyPr wrap="square" rtlCol="0">
            <a:spAutoFit/>
          </a:bodyPr>
          <a:lstStyle/>
          <a:p>
            <a:pPr algn="ctr"/>
            <a:r>
              <a:rPr lang="ja-JP" altLang="en-US" sz="900" dirty="0" smtClean="0">
                <a:latin typeface="Meiryo UI" panose="020B0604030504040204" pitchFamily="50" charset="-128"/>
                <a:ea typeface="Meiryo UI" panose="020B0604030504040204" pitchFamily="50" charset="-128"/>
                <a:cs typeface="Meiryo UI" panose="020B0604030504040204" pitchFamily="50" charset="-128"/>
              </a:rPr>
              <a:t>富田林支援学校</a:t>
            </a:r>
            <a:endParaRPr lang="zh-CN" altLang="en-US" sz="9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54" name="テキスト ボックス 53"/>
          <p:cNvSpPr txBox="1"/>
          <p:nvPr/>
        </p:nvSpPr>
        <p:spPr>
          <a:xfrm>
            <a:off x="347028" y="6456681"/>
            <a:ext cx="1241389" cy="230832"/>
          </a:xfrm>
          <a:prstGeom prst="rect">
            <a:avLst/>
          </a:prstGeom>
          <a:noFill/>
        </p:spPr>
        <p:txBody>
          <a:bodyPr wrap="square" rtlCol="0">
            <a:spAutoFit/>
          </a:bodyPr>
          <a:lstStyle/>
          <a:p>
            <a:pPr algn="ctr"/>
            <a:r>
              <a:rPr lang="zh-TW" altLang="en-US" sz="9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豊中上津島</a:t>
            </a:r>
            <a:r>
              <a:rPr lang="zh-TW" altLang="en-US" sz="900"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住宅</a:t>
            </a:r>
            <a:endParaRPr lang="zh-TW" altLang="en-US" sz="900"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p:txBody>
      </p:sp>
      <p:pic>
        <p:nvPicPr>
          <p:cNvPr id="55" name="図 54"/>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47028" y="5635458"/>
            <a:ext cx="1261872" cy="829056"/>
          </a:xfrm>
          <a:prstGeom prst="rect">
            <a:avLst/>
          </a:prstGeom>
        </p:spPr>
      </p:pic>
      <p:pic>
        <p:nvPicPr>
          <p:cNvPr id="57" name="図 56"/>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793186" y="5635482"/>
            <a:ext cx="1450728" cy="828988"/>
          </a:xfrm>
          <a:prstGeom prst="rect">
            <a:avLst/>
          </a:prstGeom>
        </p:spPr>
      </p:pic>
      <p:pic>
        <p:nvPicPr>
          <p:cNvPr id="59" name="図 58"/>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3405145" y="5643431"/>
            <a:ext cx="1785980" cy="804606"/>
          </a:xfrm>
          <a:prstGeom prst="rect">
            <a:avLst/>
          </a:prstGeom>
        </p:spPr>
      </p:pic>
    </p:spTree>
    <p:extLst>
      <p:ext uri="{BB962C8B-B14F-4D97-AF65-F5344CB8AC3E}">
        <p14:creationId xmlns:p14="http://schemas.microsoft.com/office/powerpoint/2010/main" val="369057187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Text Box 2"/>
          <p:cNvSpPr txBox="1">
            <a:spLocks noChangeArrowheads="1"/>
          </p:cNvSpPr>
          <p:nvPr/>
        </p:nvSpPr>
        <p:spPr bwMode="auto">
          <a:xfrm>
            <a:off x="0" y="-27384"/>
            <a:ext cx="9906000" cy="510396"/>
          </a:xfrm>
          <a:prstGeom prst="rect">
            <a:avLst/>
          </a:prstGeom>
          <a:solidFill>
            <a:srgbClr val="00B0F0"/>
          </a:solidFill>
          <a:ln w="9525">
            <a:noFill/>
            <a:miter lim="800000"/>
            <a:headEnd/>
            <a:tailEnd/>
          </a:ln>
        </p:spPr>
        <p:txBody>
          <a:bodyPr wrap="square" lIns="74295" tIns="8890" rIns="74295" bIns="8890">
            <a:spAutoFit/>
          </a:bodyPr>
          <a:lstStyle>
            <a:defPPr>
              <a:defRPr lang="ja-JP"/>
            </a:defPPr>
            <a:lvl1pPr algn="l" rtl="0" fontAlgn="base">
              <a:spcBef>
                <a:spcPct val="0"/>
              </a:spcBef>
              <a:spcAft>
                <a:spcPct val="0"/>
              </a:spcAft>
              <a:defRPr kumimoji="1"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charset="-128"/>
                <a:cs typeface="+mn-cs"/>
              </a:defRPr>
            </a:lvl5pPr>
            <a:lvl6pPr marL="2286000" algn="l" defTabSz="914400" rtl="0" eaLnBrk="1" latinLnBrk="0" hangingPunct="1">
              <a:defRPr kumimoji="1" kern="1200">
                <a:solidFill>
                  <a:schemeClr val="tx1"/>
                </a:solidFill>
                <a:latin typeface="Arial" charset="0"/>
                <a:ea typeface="ＭＳ Ｐゴシック" charset="-128"/>
                <a:cs typeface="+mn-cs"/>
              </a:defRPr>
            </a:lvl6pPr>
            <a:lvl7pPr marL="2743200" algn="l" defTabSz="914400" rtl="0" eaLnBrk="1" latinLnBrk="0" hangingPunct="1">
              <a:defRPr kumimoji="1" kern="1200">
                <a:solidFill>
                  <a:schemeClr val="tx1"/>
                </a:solidFill>
                <a:latin typeface="Arial" charset="0"/>
                <a:ea typeface="ＭＳ Ｐゴシック" charset="-128"/>
                <a:cs typeface="+mn-cs"/>
              </a:defRPr>
            </a:lvl7pPr>
            <a:lvl8pPr marL="3200400" algn="l" defTabSz="914400" rtl="0" eaLnBrk="1" latinLnBrk="0" hangingPunct="1">
              <a:defRPr kumimoji="1" kern="1200">
                <a:solidFill>
                  <a:schemeClr val="tx1"/>
                </a:solidFill>
                <a:latin typeface="Arial" charset="0"/>
                <a:ea typeface="ＭＳ Ｐゴシック" charset="-128"/>
                <a:cs typeface="+mn-cs"/>
              </a:defRPr>
            </a:lvl8pPr>
            <a:lvl9pPr marL="3657600" algn="l" defTabSz="914400" rtl="0" eaLnBrk="1" latinLnBrk="0" hangingPunct="1">
              <a:defRPr kumimoji="1" kern="1200">
                <a:solidFill>
                  <a:schemeClr val="tx1"/>
                </a:solidFill>
                <a:latin typeface="Arial" charset="0"/>
                <a:ea typeface="ＭＳ Ｐゴシック" charset="-128"/>
                <a:cs typeface="+mn-cs"/>
              </a:defRPr>
            </a:lvl9pPr>
          </a:lstStyle>
          <a:p>
            <a:pPr algn="just" fontAlgn="auto">
              <a:spcBef>
                <a:spcPts val="0"/>
              </a:spcBef>
              <a:spcAft>
                <a:spcPts val="0"/>
              </a:spcAft>
            </a:pPr>
            <a:r>
              <a:rPr lang="ja-JP" altLang="en-US" sz="3200" dirty="0" smtClean="0">
                <a:solidFill>
                  <a:prstClr val="white"/>
                </a:solidFill>
                <a:ea typeface="HGP創英角ｺﾞｼｯｸUB" pitchFamily="50" charset="-128"/>
                <a:cs typeface="ＭＳ Ｐゴシック" charset="-128"/>
              </a:rPr>
              <a:t>　</a:t>
            </a:r>
            <a:r>
              <a:rPr lang="ja-JP" altLang="en-US" sz="3200" dirty="0">
                <a:solidFill>
                  <a:prstClr val="white"/>
                </a:solidFill>
                <a:latin typeface="Calibri"/>
                <a:ea typeface="HGP創英角ｺﾞｼｯｸUB" pitchFamily="50" charset="-128"/>
                <a:cs typeface="ＭＳ Ｐゴシック" charset="-128"/>
              </a:rPr>
              <a:t>再生可能エネルギーの普及拡大　</a:t>
            </a:r>
            <a:r>
              <a:rPr lang="ja-JP" altLang="en-US" sz="1400" dirty="0">
                <a:solidFill>
                  <a:prstClr val="white"/>
                </a:solidFill>
                <a:latin typeface="Calibri"/>
                <a:ea typeface="HGP創英角ｺﾞｼｯｸUB" pitchFamily="50" charset="-128"/>
                <a:cs typeface="ＭＳ Ｐゴシック" charset="-128"/>
              </a:rPr>
              <a:t>～太陽光発電の普及促進～　</a:t>
            </a:r>
            <a:r>
              <a:rPr lang="ja-JP" altLang="en-US" sz="3200" dirty="0" smtClean="0">
                <a:solidFill>
                  <a:prstClr val="white"/>
                </a:solidFill>
                <a:ea typeface="HGP創英角ｺﾞｼｯｸUB" pitchFamily="50" charset="-128"/>
                <a:cs typeface="ＭＳ Ｐゴシック" charset="-128"/>
              </a:rPr>
              <a:t>　</a:t>
            </a:r>
            <a:endParaRPr lang="ja-JP" altLang="en-US" sz="3600" dirty="0">
              <a:solidFill>
                <a:prstClr val="white"/>
              </a:solidFill>
              <a:ea typeface="HGP創英角ｺﾞｼｯｸUB" pitchFamily="50" charset="-128"/>
              <a:cs typeface="ＭＳ Ｐゴシック" charset="-128"/>
            </a:endParaRPr>
          </a:p>
        </p:txBody>
      </p:sp>
      <p:sp>
        <p:nvSpPr>
          <p:cNvPr id="19" name="角丸四角形 18"/>
          <p:cNvSpPr/>
          <p:nvPr/>
        </p:nvSpPr>
        <p:spPr>
          <a:xfrm>
            <a:off x="105962" y="511910"/>
            <a:ext cx="9694076" cy="6198669"/>
          </a:xfrm>
          <a:prstGeom prst="roundRect">
            <a:avLst>
              <a:gd name="adj" fmla="val 1002"/>
            </a:avLst>
          </a:prstGeom>
          <a:ln w="31750"/>
        </p:spPr>
        <p:style>
          <a:lnRef idx="2">
            <a:schemeClr val="accent1"/>
          </a:lnRef>
          <a:fillRef idx="1">
            <a:schemeClr val="lt1"/>
          </a:fillRef>
          <a:effectRef idx="0">
            <a:schemeClr val="accent1"/>
          </a:effectRef>
          <a:fontRef idx="minor">
            <a:schemeClr val="dk1"/>
          </a:fontRef>
        </p:style>
        <p:txBody>
          <a:bodyPr rtlCol="0" anchor="ctr"/>
          <a:lstStyle/>
          <a:p>
            <a:endParaRPr lang="ja-JP" altLang="en-US" sz="1200" dirty="0">
              <a:solidFill>
                <a:prstClr val="black"/>
              </a:solidFill>
              <a:latin typeface="Meiryo UI" pitchFamily="50" charset="-128"/>
              <a:ea typeface="Meiryo UI" pitchFamily="50" charset="-128"/>
              <a:cs typeface="Meiryo UI" pitchFamily="50" charset="-128"/>
            </a:endParaRPr>
          </a:p>
        </p:txBody>
      </p:sp>
      <p:sp>
        <p:nvSpPr>
          <p:cNvPr id="24" name="円/楕円 23"/>
          <p:cNvSpPr/>
          <p:nvPr/>
        </p:nvSpPr>
        <p:spPr>
          <a:xfrm>
            <a:off x="9361703" y="0"/>
            <a:ext cx="471222" cy="471222"/>
          </a:xfrm>
          <a:prstGeom prst="ellipse">
            <a:avLst/>
          </a:prstGeom>
          <a:ln w="19050"/>
        </p:spPr>
        <p:style>
          <a:lnRef idx="3">
            <a:schemeClr val="lt1"/>
          </a:lnRef>
          <a:fillRef idx="1">
            <a:schemeClr val="accent1"/>
          </a:fillRef>
          <a:effectRef idx="1">
            <a:schemeClr val="accent1"/>
          </a:effectRef>
          <a:fontRef idx="minor">
            <a:schemeClr val="lt1"/>
          </a:fontRef>
        </p:style>
        <p:txBody>
          <a:bodyPr lIns="0" tIns="0" rIns="0" bIns="0" rtlCol="0" anchor="ctr"/>
          <a:lstStyle/>
          <a:p>
            <a:pPr algn="ctr"/>
            <a:r>
              <a:rPr lang="en-US" altLang="ja-JP" b="1" dirty="0" smtClean="0">
                <a:solidFill>
                  <a:prstClr val="white"/>
                </a:solidFill>
              </a:rPr>
              <a:t>13</a:t>
            </a:r>
            <a:endParaRPr lang="ja-JP" altLang="en-US" b="1" dirty="0">
              <a:solidFill>
                <a:prstClr val="white"/>
              </a:solidFill>
            </a:endParaRPr>
          </a:p>
        </p:txBody>
      </p:sp>
      <p:sp>
        <p:nvSpPr>
          <p:cNvPr id="26" name="角丸四角形 25"/>
          <p:cNvSpPr/>
          <p:nvPr/>
        </p:nvSpPr>
        <p:spPr>
          <a:xfrm>
            <a:off x="308730" y="692696"/>
            <a:ext cx="3960439" cy="535214"/>
          </a:xfrm>
          <a:prstGeom prst="roundRect">
            <a:avLst>
              <a:gd name="adj" fmla="val 50000"/>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ja-JP" altLang="en-US" sz="1600" b="1" dirty="0" smtClean="0">
                <a:solidFill>
                  <a:prstClr val="black"/>
                </a:solidFill>
                <a:latin typeface="Meiryo UI" pitchFamily="50" charset="-128"/>
                <a:ea typeface="Meiryo UI" pitchFamily="50" charset="-128"/>
                <a:cs typeface="Meiryo UI" pitchFamily="50" charset="-128"/>
              </a:rPr>
              <a:t>府・市有施設における太陽光発電</a:t>
            </a:r>
            <a:r>
              <a:rPr lang="ja-JP" altLang="en-US" sz="1600" b="1" dirty="0">
                <a:solidFill>
                  <a:prstClr val="black"/>
                </a:solidFill>
                <a:latin typeface="Meiryo UI" pitchFamily="50" charset="-128"/>
                <a:ea typeface="Meiryo UI" pitchFamily="50" charset="-128"/>
                <a:cs typeface="Meiryo UI" pitchFamily="50" charset="-128"/>
              </a:rPr>
              <a:t>の</a:t>
            </a:r>
            <a:r>
              <a:rPr lang="ja-JP" altLang="en-US" sz="1600" b="1" dirty="0" smtClean="0">
                <a:solidFill>
                  <a:prstClr val="black"/>
                </a:solidFill>
                <a:latin typeface="Meiryo UI" pitchFamily="50" charset="-128"/>
                <a:ea typeface="Meiryo UI" pitchFamily="50" charset="-128"/>
                <a:cs typeface="Meiryo UI" pitchFamily="50" charset="-128"/>
              </a:rPr>
              <a:t>導入</a:t>
            </a:r>
            <a:endParaRPr lang="en-US" altLang="ja-JP" sz="1600" b="1" dirty="0" smtClean="0">
              <a:solidFill>
                <a:prstClr val="black"/>
              </a:solidFill>
              <a:latin typeface="Meiryo UI" pitchFamily="50" charset="-128"/>
              <a:ea typeface="Meiryo UI" pitchFamily="50" charset="-128"/>
              <a:cs typeface="Meiryo UI" pitchFamily="50" charset="-128"/>
            </a:endParaRPr>
          </a:p>
          <a:p>
            <a:pPr algn="ctr"/>
            <a:r>
              <a:rPr lang="ja-JP" altLang="en-US" sz="1400" b="1" dirty="0" smtClean="0">
                <a:solidFill>
                  <a:prstClr val="black"/>
                </a:solidFill>
                <a:latin typeface="Meiryo UI" pitchFamily="50" charset="-128"/>
                <a:ea typeface="Meiryo UI" pitchFamily="50" charset="-128"/>
                <a:cs typeface="Meiryo UI" pitchFamily="50" charset="-128"/>
              </a:rPr>
              <a:t>（</a:t>
            </a:r>
            <a:r>
              <a:rPr lang="ja-JP" altLang="en-US" sz="1400" b="1" dirty="0">
                <a:solidFill>
                  <a:prstClr val="black"/>
                </a:solidFill>
                <a:latin typeface="Meiryo UI" pitchFamily="50" charset="-128"/>
                <a:ea typeface="Meiryo UI" pitchFamily="50" charset="-128"/>
                <a:cs typeface="Meiryo UI" pitchFamily="50" charset="-128"/>
              </a:rPr>
              <a:t>屋根貸し・土地貸し事業を除く</a:t>
            </a:r>
            <a:r>
              <a:rPr lang="ja-JP" altLang="en-US" sz="1400" b="1" dirty="0" smtClean="0">
                <a:solidFill>
                  <a:prstClr val="black"/>
                </a:solidFill>
                <a:latin typeface="Meiryo UI" pitchFamily="50" charset="-128"/>
                <a:ea typeface="Meiryo UI" pitchFamily="50" charset="-128"/>
                <a:cs typeface="Meiryo UI" pitchFamily="50" charset="-128"/>
              </a:rPr>
              <a:t>）</a:t>
            </a:r>
            <a:endParaRPr lang="ja-JP" altLang="en-US" sz="1600" b="1" dirty="0">
              <a:solidFill>
                <a:prstClr val="black"/>
              </a:solidFill>
              <a:latin typeface="Meiryo UI" pitchFamily="50" charset="-128"/>
              <a:ea typeface="Meiryo UI" pitchFamily="50" charset="-128"/>
              <a:cs typeface="Meiryo UI" pitchFamily="50" charset="-128"/>
            </a:endParaRPr>
          </a:p>
        </p:txBody>
      </p:sp>
      <p:sp>
        <p:nvSpPr>
          <p:cNvPr id="31" name="テキスト ボックス 30"/>
          <p:cNvSpPr txBox="1"/>
          <p:nvPr/>
        </p:nvSpPr>
        <p:spPr>
          <a:xfrm>
            <a:off x="128813" y="1851359"/>
            <a:ext cx="4797293" cy="692497"/>
          </a:xfrm>
          <a:prstGeom prst="rect">
            <a:avLst/>
          </a:prstGeom>
          <a:noFill/>
        </p:spPr>
        <p:txBody>
          <a:bodyPr wrap="square" rtlCol="0">
            <a:spAutoFit/>
          </a:bodyPr>
          <a:lstStyle/>
          <a:p>
            <a:pPr marL="87313" indent="-87313"/>
            <a:r>
              <a:rPr lang="ja-JP" altLang="en-US" sz="1300" dirty="0" smtClean="0">
                <a:solidFill>
                  <a:prstClr val="black"/>
                </a:solidFill>
                <a:latin typeface="Meiryo UI" pitchFamily="50" charset="-128"/>
                <a:ea typeface="Meiryo UI" pitchFamily="50" charset="-128"/>
                <a:cs typeface="Meiryo UI" pitchFamily="50" charset="-128"/>
              </a:rPr>
              <a:t>◆大阪府では、下水</a:t>
            </a:r>
            <a:r>
              <a:rPr lang="ja-JP" altLang="en-US" sz="1300" dirty="0">
                <a:solidFill>
                  <a:prstClr val="black"/>
                </a:solidFill>
                <a:latin typeface="Meiryo UI" pitchFamily="50" charset="-128"/>
                <a:ea typeface="Meiryo UI" pitchFamily="50" charset="-128"/>
                <a:cs typeface="Meiryo UI" pitchFamily="50" charset="-128"/>
              </a:rPr>
              <a:t>処理場において</a:t>
            </a:r>
            <a:r>
              <a:rPr lang="ja-JP" altLang="en-US" sz="1300" dirty="0" smtClean="0">
                <a:solidFill>
                  <a:prstClr val="black"/>
                </a:solidFill>
                <a:latin typeface="Meiryo UI" pitchFamily="50" charset="-128"/>
                <a:ea typeface="Meiryo UI" pitchFamily="50" charset="-128"/>
                <a:cs typeface="Meiryo UI" pitchFamily="50" charset="-128"/>
              </a:rPr>
              <a:t>、リース契約により大規模</a:t>
            </a:r>
            <a:r>
              <a:rPr lang="ja-JP" altLang="en-US" sz="1300" dirty="0">
                <a:solidFill>
                  <a:prstClr val="black"/>
                </a:solidFill>
                <a:latin typeface="Meiryo UI" pitchFamily="50" charset="-128"/>
                <a:ea typeface="Meiryo UI" pitchFamily="50" charset="-128"/>
                <a:cs typeface="Meiryo UI" pitchFamily="50" charset="-128"/>
              </a:rPr>
              <a:t>な</a:t>
            </a:r>
            <a:r>
              <a:rPr lang="ja-JP" altLang="en-US" sz="1300" dirty="0" smtClean="0">
                <a:solidFill>
                  <a:prstClr val="black"/>
                </a:solidFill>
                <a:latin typeface="Meiryo UI" pitchFamily="50" charset="-128"/>
                <a:ea typeface="Meiryo UI" pitchFamily="50" charset="-128"/>
                <a:cs typeface="Meiryo UI" pitchFamily="50" charset="-128"/>
              </a:rPr>
              <a:t>太陽</a:t>
            </a:r>
            <a:endParaRPr lang="en-US" altLang="ja-JP" sz="1300" dirty="0" smtClean="0">
              <a:solidFill>
                <a:prstClr val="black"/>
              </a:solidFill>
              <a:latin typeface="Meiryo UI" pitchFamily="50" charset="-128"/>
              <a:ea typeface="Meiryo UI" pitchFamily="50" charset="-128"/>
              <a:cs typeface="Meiryo UI" pitchFamily="50" charset="-128"/>
            </a:endParaRPr>
          </a:p>
          <a:p>
            <a:pPr marL="87313" indent="-87313"/>
            <a:r>
              <a:rPr lang="ja-JP" altLang="en-US" sz="1300" dirty="0">
                <a:solidFill>
                  <a:prstClr val="black"/>
                </a:solidFill>
                <a:latin typeface="Meiryo UI" pitchFamily="50" charset="-128"/>
                <a:ea typeface="Meiryo UI" pitchFamily="50" charset="-128"/>
                <a:cs typeface="Meiryo UI" pitchFamily="50" charset="-128"/>
              </a:rPr>
              <a:t>　</a:t>
            </a:r>
            <a:r>
              <a:rPr lang="ja-JP" altLang="en-US" sz="1300" dirty="0" smtClean="0">
                <a:solidFill>
                  <a:prstClr val="black"/>
                </a:solidFill>
                <a:latin typeface="Meiryo UI" pitchFamily="50" charset="-128"/>
                <a:ea typeface="Meiryo UI" pitchFamily="50" charset="-128"/>
                <a:cs typeface="Meiryo UI" pitchFamily="50" charset="-128"/>
              </a:rPr>
              <a:t>光</a:t>
            </a:r>
            <a:r>
              <a:rPr lang="ja-JP" altLang="en-US" sz="1300" dirty="0">
                <a:solidFill>
                  <a:prstClr val="black"/>
                </a:solidFill>
                <a:latin typeface="Meiryo UI" pitchFamily="50" charset="-128"/>
                <a:ea typeface="Meiryo UI" pitchFamily="50" charset="-128"/>
                <a:cs typeface="Meiryo UI" pitchFamily="50" charset="-128"/>
              </a:rPr>
              <a:t>発電システムを導入し、平常時は売電を行い、災害時は</a:t>
            </a:r>
            <a:r>
              <a:rPr lang="ja-JP" altLang="en-US" sz="1300" dirty="0" smtClean="0">
                <a:solidFill>
                  <a:prstClr val="black"/>
                </a:solidFill>
                <a:latin typeface="Meiryo UI" pitchFamily="50" charset="-128"/>
                <a:ea typeface="Meiryo UI" pitchFamily="50" charset="-128"/>
                <a:cs typeface="Meiryo UI" pitchFamily="50" charset="-128"/>
              </a:rPr>
              <a:t>同処理</a:t>
            </a:r>
            <a:endParaRPr lang="en-US" altLang="ja-JP" sz="1300" dirty="0" smtClean="0">
              <a:solidFill>
                <a:prstClr val="black"/>
              </a:solidFill>
              <a:latin typeface="Meiryo UI" pitchFamily="50" charset="-128"/>
              <a:ea typeface="Meiryo UI" pitchFamily="50" charset="-128"/>
              <a:cs typeface="Meiryo UI" pitchFamily="50" charset="-128"/>
            </a:endParaRPr>
          </a:p>
          <a:p>
            <a:pPr marL="87313" indent="-87313"/>
            <a:r>
              <a:rPr lang="ja-JP" altLang="en-US" sz="1300" dirty="0">
                <a:solidFill>
                  <a:prstClr val="black"/>
                </a:solidFill>
                <a:latin typeface="Meiryo UI" pitchFamily="50" charset="-128"/>
                <a:ea typeface="Meiryo UI" pitchFamily="50" charset="-128"/>
                <a:cs typeface="Meiryo UI" pitchFamily="50" charset="-128"/>
              </a:rPr>
              <a:t>　</a:t>
            </a:r>
            <a:r>
              <a:rPr lang="ja-JP" altLang="en-US" sz="1300" dirty="0" smtClean="0">
                <a:solidFill>
                  <a:prstClr val="black"/>
                </a:solidFill>
                <a:latin typeface="Meiryo UI" pitchFamily="50" charset="-128"/>
                <a:ea typeface="Meiryo UI" pitchFamily="50" charset="-128"/>
                <a:cs typeface="Meiryo UI" pitchFamily="50" charset="-128"/>
              </a:rPr>
              <a:t>場</a:t>
            </a:r>
            <a:r>
              <a:rPr lang="ja-JP" altLang="en-US" sz="1300" dirty="0">
                <a:solidFill>
                  <a:prstClr val="black"/>
                </a:solidFill>
                <a:latin typeface="Meiryo UI" pitchFamily="50" charset="-128"/>
                <a:ea typeface="Meiryo UI" pitchFamily="50" charset="-128"/>
                <a:cs typeface="Meiryo UI" pitchFamily="50" charset="-128"/>
              </a:rPr>
              <a:t>の非常用電源として活用します</a:t>
            </a:r>
            <a:r>
              <a:rPr lang="ja-JP" altLang="en-US" sz="1300" dirty="0" smtClean="0">
                <a:solidFill>
                  <a:prstClr val="black"/>
                </a:solidFill>
                <a:latin typeface="Meiryo UI" pitchFamily="50" charset="-128"/>
                <a:ea typeface="Meiryo UI" pitchFamily="50" charset="-128"/>
                <a:cs typeface="Meiryo UI" pitchFamily="50" charset="-128"/>
              </a:rPr>
              <a:t>。</a:t>
            </a:r>
            <a:endParaRPr lang="en-US" altLang="ja-JP" sz="1300" dirty="0" smtClean="0">
              <a:solidFill>
                <a:prstClr val="black"/>
              </a:solidFill>
              <a:latin typeface="Meiryo UI" pitchFamily="50" charset="-128"/>
              <a:ea typeface="Meiryo UI" pitchFamily="50" charset="-128"/>
              <a:cs typeface="Meiryo UI" pitchFamily="50" charset="-128"/>
            </a:endParaRPr>
          </a:p>
        </p:txBody>
      </p:sp>
      <p:sp>
        <p:nvSpPr>
          <p:cNvPr id="33" name="テキスト ボックス 32"/>
          <p:cNvSpPr txBox="1"/>
          <p:nvPr/>
        </p:nvSpPr>
        <p:spPr>
          <a:xfrm>
            <a:off x="2588105" y="1309268"/>
            <a:ext cx="2173127" cy="184666"/>
          </a:xfrm>
          <a:prstGeom prst="rect">
            <a:avLst/>
          </a:prstGeom>
          <a:noFill/>
        </p:spPr>
        <p:txBody>
          <a:bodyPr wrap="square" lIns="0" tIns="0" rIns="0" bIns="0" rtlCol="0" anchor="ctr" anchorCtr="1">
            <a:spAutoFit/>
          </a:bodyPr>
          <a:lstStyle/>
          <a:p>
            <a:pPr marL="87313" indent="-87313"/>
            <a:r>
              <a:rPr lang="en-US" altLang="ja-JP" sz="1200" dirty="0" smtClean="0">
                <a:latin typeface="Meiryo UI" pitchFamily="50" charset="-128"/>
                <a:ea typeface="Meiryo UI" pitchFamily="50" charset="-128"/>
                <a:cs typeface="Meiryo UI" pitchFamily="50" charset="-128"/>
              </a:rPr>
              <a:t>【</a:t>
            </a:r>
            <a:r>
              <a:rPr lang="ja-JP" altLang="en-US" sz="1200" dirty="0" smtClean="0">
                <a:latin typeface="Meiryo UI" pitchFamily="50" charset="-128"/>
                <a:ea typeface="Meiryo UI" pitchFamily="50" charset="-128"/>
                <a:cs typeface="Meiryo UI" pitchFamily="50" charset="-128"/>
              </a:rPr>
              <a:t>府事業</a:t>
            </a:r>
            <a:r>
              <a:rPr lang="en-US" altLang="ja-JP" sz="1200" dirty="0" smtClean="0">
                <a:latin typeface="Meiryo UI" pitchFamily="50" charset="-128"/>
                <a:ea typeface="Meiryo UI" pitchFamily="50" charset="-128"/>
                <a:cs typeface="Meiryo UI" pitchFamily="50" charset="-128"/>
              </a:rPr>
              <a:t>】</a:t>
            </a:r>
            <a:r>
              <a:rPr lang="zh-TW" altLang="en-US" sz="1200" dirty="0" smtClean="0">
                <a:latin typeface="Meiryo UI" pitchFamily="50" charset="-128"/>
                <a:ea typeface="Meiryo UI" pitchFamily="50" charset="-128"/>
                <a:cs typeface="Meiryo UI" pitchFamily="50" charset="-128"/>
              </a:rPr>
              <a:t>（</a:t>
            </a:r>
            <a:r>
              <a:rPr lang="ja-JP" altLang="en-US" sz="1200" dirty="0" smtClean="0">
                <a:latin typeface="Meiryo UI" pitchFamily="50" charset="-128"/>
                <a:ea typeface="Meiryo UI" pitchFamily="50" charset="-128"/>
                <a:cs typeface="Meiryo UI" pitchFamily="50" charset="-128"/>
              </a:rPr>
              <a:t>予算</a:t>
            </a:r>
            <a:r>
              <a:rPr lang="en-US" altLang="ja-JP" sz="1200" dirty="0" smtClean="0">
                <a:latin typeface="Meiryo UI" pitchFamily="50" charset="-128"/>
                <a:ea typeface="Meiryo UI" pitchFamily="50" charset="-128"/>
                <a:cs typeface="Meiryo UI" pitchFamily="50" charset="-128"/>
              </a:rPr>
              <a:t>344,304</a:t>
            </a:r>
            <a:r>
              <a:rPr lang="ja-JP" altLang="en-US" sz="1200" dirty="0" smtClean="0">
                <a:latin typeface="Meiryo UI" pitchFamily="50" charset="-128"/>
                <a:ea typeface="Meiryo UI" pitchFamily="50" charset="-128"/>
                <a:cs typeface="Meiryo UI" pitchFamily="50" charset="-128"/>
              </a:rPr>
              <a:t>千円</a:t>
            </a:r>
            <a:r>
              <a:rPr lang="zh-TW" altLang="en-US" sz="1200" dirty="0" smtClean="0">
                <a:latin typeface="Meiryo UI" pitchFamily="50" charset="-128"/>
                <a:ea typeface="Meiryo UI" pitchFamily="50" charset="-128"/>
                <a:cs typeface="Meiryo UI" pitchFamily="50" charset="-128"/>
              </a:rPr>
              <a:t>）</a:t>
            </a:r>
            <a:endParaRPr lang="en-US" altLang="zh-TW" sz="1200" dirty="0" smtClean="0">
              <a:latin typeface="Meiryo UI" pitchFamily="50" charset="-128"/>
              <a:ea typeface="Meiryo UI" pitchFamily="50" charset="-128"/>
              <a:cs typeface="Meiryo UI" pitchFamily="50" charset="-128"/>
            </a:endParaRPr>
          </a:p>
        </p:txBody>
      </p:sp>
      <p:graphicFrame>
        <p:nvGraphicFramePr>
          <p:cNvPr id="5" name="表 4"/>
          <p:cNvGraphicFramePr>
            <a:graphicFrameLocks noGrp="1"/>
          </p:cNvGraphicFramePr>
          <p:nvPr>
            <p:extLst>
              <p:ext uri="{D42A27DB-BD31-4B8C-83A1-F6EECF244321}">
                <p14:modId xmlns:p14="http://schemas.microsoft.com/office/powerpoint/2010/main" val="325352378"/>
              </p:ext>
            </p:extLst>
          </p:nvPr>
        </p:nvGraphicFramePr>
        <p:xfrm>
          <a:off x="267136" y="2642111"/>
          <a:ext cx="4680521" cy="2403352"/>
        </p:xfrm>
        <a:graphic>
          <a:graphicData uri="http://schemas.openxmlformats.org/drawingml/2006/table">
            <a:tbl>
              <a:tblPr/>
              <a:tblGrid>
                <a:gridCol w="1492373"/>
                <a:gridCol w="936104"/>
                <a:gridCol w="811883"/>
                <a:gridCol w="1440161"/>
              </a:tblGrid>
              <a:tr h="300419">
                <a:tc>
                  <a:txBody>
                    <a:bodyPr/>
                    <a:lstStyle/>
                    <a:p>
                      <a:pPr algn="ctr" fontAlgn="ctr"/>
                      <a:r>
                        <a:rPr lang="ja-JP" altLang="en-US" sz="12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施設名</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c>
                  <a:txBody>
                    <a:bodyPr/>
                    <a:lstStyle/>
                    <a:p>
                      <a:pPr algn="ctr" fontAlgn="ctr"/>
                      <a:r>
                        <a:rPr lang="ja-JP" altLang="en-US" sz="12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設置場所</a:t>
                      </a:r>
                      <a:endParaRPr lang="ja-JP" altLang="en-US" sz="12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c>
                  <a:txBody>
                    <a:bodyPr/>
                    <a:lstStyle/>
                    <a:p>
                      <a:pPr algn="ctr" fontAlgn="ctr"/>
                      <a:r>
                        <a:rPr lang="ja-JP" altLang="en-US" sz="12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発電能力</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c>
                  <a:txBody>
                    <a:bodyPr/>
                    <a:lstStyle/>
                    <a:p>
                      <a:pPr algn="ctr" fontAlgn="ctr"/>
                      <a:r>
                        <a:rPr lang="ja-JP" altLang="en-US" sz="12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発電</a:t>
                      </a:r>
                      <a:r>
                        <a:rPr lang="ja-JP" altLang="en-US" sz="12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開始</a:t>
                      </a:r>
                      <a:endParaRPr lang="ja-JP" altLang="en-US" sz="12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r>
              <a:tr h="300419">
                <a:tc>
                  <a:txBody>
                    <a:bodyPr/>
                    <a:lstStyle/>
                    <a:p>
                      <a:pPr algn="ctr" fontAlgn="ctr"/>
                      <a:r>
                        <a:rPr lang="ja-JP" altLang="en-US" sz="12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南部水</a:t>
                      </a:r>
                      <a:r>
                        <a:rPr lang="ja-JP" altLang="en-US" sz="12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みらい</a:t>
                      </a:r>
                      <a:r>
                        <a:rPr lang="ja-JP" altLang="en-US" sz="12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センター</a:t>
                      </a:r>
                      <a:endParaRPr lang="ja-JP" altLang="en-US" sz="12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12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泉南市</a:t>
                      </a:r>
                      <a:endParaRPr lang="en-US" sz="12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2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2ＭＷ</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2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2013</a:t>
                      </a:r>
                      <a:r>
                        <a:rPr lang="ja-JP" altLang="en-US" sz="12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年</a:t>
                      </a:r>
                      <a:r>
                        <a:rPr lang="en-US" altLang="ja-JP" sz="12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9</a:t>
                      </a:r>
                      <a:r>
                        <a:rPr lang="ja-JP" altLang="en-US" sz="12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月</a:t>
                      </a:r>
                      <a:endParaRPr lang="ja-JP" altLang="en-US" sz="12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00419">
                <a:tc>
                  <a:txBody>
                    <a:bodyPr/>
                    <a:lstStyle/>
                    <a:p>
                      <a:pPr algn="ctr" fontAlgn="ctr"/>
                      <a:r>
                        <a:rPr lang="ja-JP" altLang="en-US" sz="12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中部水みらいセンター</a:t>
                      </a:r>
                      <a:endParaRPr lang="ja-JP" altLang="en-US" sz="12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12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貝塚市</a:t>
                      </a:r>
                      <a:endParaRPr lang="en-US" sz="12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2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2MW</a:t>
                      </a:r>
                      <a:endParaRPr lang="en-US" sz="12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2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2014</a:t>
                      </a:r>
                      <a:r>
                        <a:rPr lang="ja-JP" altLang="en-US" sz="12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年</a:t>
                      </a:r>
                      <a:r>
                        <a:rPr lang="en-US" altLang="ja-JP" sz="12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7</a:t>
                      </a:r>
                      <a:r>
                        <a:rPr lang="ja-JP" altLang="en-US" sz="12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月</a:t>
                      </a:r>
                      <a:endParaRPr lang="ja-JP" altLang="en-US" sz="12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00419">
                <a:tc>
                  <a:txBody>
                    <a:bodyPr/>
                    <a:lstStyle/>
                    <a:p>
                      <a:pPr algn="ctr" fontAlgn="ctr"/>
                      <a:r>
                        <a:rPr lang="ja-JP" altLang="en-US" sz="12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北部水みらいセンター</a:t>
                      </a:r>
                      <a:endParaRPr lang="ja-JP" altLang="en-US" sz="12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12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忠岡町</a:t>
                      </a:r>
                      <a:endParaRPr lang="en-US" sz="12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en-US" altLang="ja-JP" sz="12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2MW</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en-US" altLang="ja-JP" sz="12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2014</a:t>
                      </a:r>
                      <a:r>
                        <a:rPr lang="ja-JP" altLang="en-US" sz="12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年</a:t>
                      </a:r>
                      <a:r>
                        <a:rPr lang="en-US" altLang="ja-JP" sz="12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7</a:t>
                      </a:r>
                      <a:r>
                        <a:rPr lang="ja-JP" altLang="en-US" sz="12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月</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00419">
                <a:tc>
                  <a:txBody>
                    <a:bodyPr/>
                    <a:lstStyle/>
                    <a:p>
                      <a:pPr algn="ctr" fontAlgn="ctr"/>
                      <a:r>
                        <a:rPr lang="ja-JP" altLang="en-US" sz="12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中央水みらい</a:t>
                      </a:r>
                      <a:r>
                        <a:rPr lang="ja-JP" altLang="en-US" sz="12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センター</a:t>
                      </a:r>
                      <a:endParaRPr lang="ja-JP" altLang="en-US" sz="12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12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茨木市</a:t>
                      </a:r>
                      <a:endParaRPr lang="en-US" sz="12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2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2ＭＷ</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2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2015</a:t>
                      </a:r>
                      <a:r>
                        <a:rPr lang="ja-JP" altLang="en-US" sz="12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年</a:t>
                      </a:r>
                      <a:r>
                        <a:rPr lang="en-US" altLang="ja-JP" sz="12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9</a:t>
                      </a:r>
                      <a:r>
                        <a:rPr lang="ja-JP" altLang="en-US" sz="12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月</a:t>
                      </a:r>
                      <a:endParaRPr lang="ja-JP" altLang="en-US" sz="12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00419">
                <a:tc>
                  <a:txBody>
                    <a:bodyPr/>
                    <a:lstStyle/>
                    <a:p>
                      <a:pPr algn="ctr" fontAlgn="ctr"/>
                      <a:r>
                        <a:rPr lang="ja-JP" altLang="en-US" sz="12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渚水みらい</a:t>
                      </a:r>
                      <a:r>
                        <a:rPr lang="ja-JP" altLang="en-US" sz="12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センター</a:t>
                      </a:r>
                      <a:endParaRPr lang="ja-JP" altLang="en-US" sz="12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12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枚方市</a:t>
                      </a:r>
                      <a:endParaRPr lang="en-US" sz="12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2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1.5MW</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2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2015</a:t>
                      </a:r>
                      <a:r>
                        <a:rPr lang="ja-JP" altLang="en-US" sz="12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年</a:t>
                      </a:r>
                      <a:r>
                        <a:rPr lang="en-US" altLang="ja-JP" sz="12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9</a:t>
                      </a:r>
                      <a:r>
                        <a:rPr lang="ja-JP" altLang="en-US" sz="12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月</a:t>
                      </a:r>
                      <a:endParaRPr lang="ja-JP" altLang="en-US" sz="12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00419">
                <a:tc>
                  <a:txBody>
                    <a:bodyPr/>
                    <a:lstStyle/>
                    <a:p>
                      <a:pPr algn="ctr" fontAlgn="ctr"/>
                      <a:r>
                        <a:rPr lang="ja-JP" altLang="en-US" sz="12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大井水みらい</a:t>
                      </a:r>
                      <a:r>
                        <a:rPr lang="ja-JP" altLang="en-US" sz="12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センター</a:t>
                      </a:r>
                      <a:endParaRPr lang="ja-JP" altLang="en-US" sz="12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12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藤井寺市</a:t>
                      </a:r>
                      <a:endParaRPr lang="en-US" sz="12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2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1.5MW</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2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2015</a:t>
                      </a:r>
                      <a:r>
                        <a:rPr lang="ja-JP" altLang="en-US" sz="12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年</a:t>
                      </a:r>
                      <a:r>
                        <a:rPr lang="en-US" altLang="ja-JP" sz="12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9</a:t>
                      </a:r>
                      <a:r>
                        <a:rPr lang="ja-JP" altLang="en-US" sz="12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月</a:t>
                      </a:r>
                      <a:endParaRPr lang="ja-JP" altLang="en-US" sz="12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00419">
                <a:tc>
                  <a:txBody>
                    <a:bodyPr/>
                    <a:lstStyle/>
                    <a:p>
                      <a:pPr algn="ctr" fontAlgn="ctr"/>
                      <a:r>
                        <a:rPr lang="ja-JP" altLang="en-US" sz="12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狭山水みらい</a:t>
                      </a:r>
                      <a:r>
                        <a:rPr lang="ja-JP" altLang="en-US" sz="12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センター</a:t>
                      </a:r>
                      <a:endParaRPr lang="ja-JP" altLang="en-US" sz="12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12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大阪狭山市</a:t>
                      </a:r>
                      <a:endParaRPr lang="en-US" sz="12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2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１MW</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2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2015</a:t>
                      </a:r>
                      <a:r>
                        <a:rPr lang="ja-JP" altLang="en-US" sz="12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年</a:t>
                      </a:r>
                      <a:r>
                        <a:rPr lang="en-US" altLang="ja-JP" sz="12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9</a:t>
                      </a:r>
                      <a:r>
                        <a:rPr lang="ja-JP" altLang="en-US" sz="12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月</a:t>
                      </a:r>
                      <a:endParaRPr lang="ja-JP" altLang="en-US" sz="12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bl>
          </a:graphicData>
        </a:graphic>
      </p:graphicFrame>
      <p:sp>
        <p:nvSpPr>
          <p:cNvPr id="30" name="テキスト ボックス 29"/>
          <p:cNvSpPr txBox="1"/>
          <p:nvPr/>
        </p:nvSpPr>
        <p:spPr>
          <a:xfrm>
            <a:off x="145280" y="5208474"/>
            <a:ext cx="4885330" cy="492443"/>
          </a:xfrm>
          <a:prstGeom prst="rect">
            <a:avLst/>
          </a:prstGeom>
          <a:noFill/>
        </p:spPr>
        <p:txBody>
          <a:bodyPr wrap="square" rtlCol="0">
            <a:spAutoFit/>
          </a:bodyPr>
          <a:lstStyle/>
          <a:p>
            <a:pPr marL="177800" indent="-177800"/>
            <a:r>
              <a:rPr lang="ja-JP" altLang="en-US" sz="1300" dirty="0">
                <a:solidFill>
                  <a:prstClr val="black"/>
                </a:solidFill>
                <a:latin typeface="Meiryo UI" pitchFamily="50" charset="-128"/>
                <a:ea typeface="Meiryo UI" pitchFamily="50" charset="-128"/>
                <a:cs typeface="Meiryo UI" pitchFamily="50" charset="-128"/>
              </a:rPr>
              <a:t>◆大阪市は、市民・事</a:t>
            </a:r>
            <a:r>
              <a:rPr lang="ja-JP" altLang="en-US" sz="1300" dirty="0" smtClean="0">
                <a:solidFill>
                  <a:prstClr val="black"/>
                </a:solidFill>
                <a:latin typeface="Meiryo UI" pitchFamily="50" charset="-128"/>
                <a:ea typeface="Meiryo UI" pitchFamily="50" charset="-128"/>
                <a:cs typeface="Meiryo UI" pitchFamily="50" charset="-128"/>
              </a:rPr>
              <a:t>業者の</a:t>
            </a:r>
            <a:r>
              <a:rPr lang="ja-JP" altLang="en-US" sz="1300" dirty="0">
                <a:solidFill>
                  <a:prstClr val="black"/>
                </a:solidFill>
                <a:latin typeface="Meiryo UI" pitchFamily="50" charset="-128"/>
                <a:ea typeface="Meiryo UI" pitchFamily="50" charset="-128"/>
                <a:cs typeface="Meiryo UI" pitchFamily="50" charset="-128"/>
              </a:rPr>
              <a:t>環境問題に対する意識を高める</a:t>
            </a:r>
            <a:r>
              <a:rPr lang="ja-JP" altLang="en-US" sz="1300" dirty="0" smtClean="0">
                <a:solidFill>
                  <a:prstClr val="black"/>
                </a:solidFill>
                <a:latin typeface="Meiryo UI" pitchFamily="50" charset="-128"/>
                <a:ea typeface="Meiryo UI" pitchFamily="50" charset="-128"/>
                <a:cs typeface="Meiryo UI" pitchFamily="50" charset="-128"/>
              </a:rPr>
              <a:t>ため、</a:t>
            </a:r>
            <a:endParaRPr lang="en-US" altLang="ja-JP" sz="1300" dirty="0" smtClean="0">
              <a:solidFill>
                <a:prstClr val="black"/>
              </a:solidFill>
              <a:latin typeface="Meiryo UI" pitchFamily="50" charset="-128"/>
              <a:ea typeface="Meiryo UI" pitchFamily="50" charset="-128"/>
              <a:cs typeface="Meiryo UI" pitchFamily="50" charset="-128"/>
            </a:endParaRPr>
          </a:p>
          <a:p>
            <a:pPr marL="177800" indent="-177800"/>
            <a:r>
              <a:rPr lang="ja-JP" altLang="en-US" sz="1300" dirty="0">
                <a:solidFill>
                  <a:prstClr val="black"/>
                </a:solidFill>
                <a:latin typeface="Meiryo UI" pitchFamily="50" charset="-128"/>
                <a:ea typeface="Meiryo UI" pitchFamily="50" charset="-128"/>
                <a:cs typeface="Meiryo UI" pitchFamily="50" charset="-128"/>
              </a:rPr>
              <a:t>　</a:t>
            </a:r>
            <a:r>
              <a:rPr lang="ja-JP" altLang="en-US" sz="1300" dirty="0" smtClean="0">
                <a:solidFill>
                  <a:prstClr val="black"/>
                </a:solidFill>
                <a:latin typeface="Meiryo UI" pitchFamily="50" charset="-128"/>
                <a:ea typeface="Meiryo UI" pitchFamily="50" charset="-128"/>
                <a:cs typeface="Meiryo UI" pitchFamily="50" charset="-128"/>
              </a:rPr>
              <a:t>区</a:t>
            </a:r>
            <a:r>
              <a:rPr lang="ja-JP" altLang="en-US" sz="1300" dirty="0">
                <a:solidFill>
                  <a:prstClr val="black"/>
                </a:solidFill>
                <a:latin typeface="Meiryo UI" pitchFamily="50" charset="-128"/>
                <a:ea typeface="Meiryo UI" pitchFamily="50" charset="-128"/>
                <a:cs typeface="Meiryo UI" pitchFamily="50" charset="-128"/>
              </a:rPr>
              <a:t>役所</a:t>
            </a:r>
            <a:r>
              <a:rPr lang="ja-JP" altLang="en-US" sz="1300" dirty="0" smtClean="0">
                <a:solidFill>
                  <a:prstClr val="black"/>
                </a:solidFill>
                <a:latin typeface="Meiryo UI" pitchFamily="50" charset="-128"/>
                <a:ea typeface="Meiryo UI" pitchFamily="50" charset="-128"/>
                <a:cs typeface="Meiryo UI" pitchFamily="50" charset="-128"/>
              </a:rPr>
              <a:t>や学校</a:t>
            </a:r>
            <a:r>
              <a:rPr lang="ja-JP" altLang="en-US" sz="1300" dirty="0">
                <a:solidFill>
                  <a:prstClr val="black"/>
                </a:solidFill>
                <a:latin typeface="Meiryo UI" pitchFamily="50" charset="-128"/>
                <a:ea typeface="Meiryo UI" pitchFamily="50" charset="-128"/>
                <a:cs typeface="Meiryo UI" pitchFamily="50" charset="-128"/>
              </a:rPr>
              <a:t>等の市有施設</a:t>
            </a:r>
            <a:r>
              <a:rPr lang="ja-JP" altLang="en-US" sz="1300" dirty="0" smtClean="0">
                <a:solidFill>
                  <a:prstClr val="black"/>
                </a:solidFill>
                <a:latin typeface="Meiryo UI" pitchFamily="50" charset="-128"/>
                <a:ea typeface="Meiryo UI" pitchFamily="50" charset="-128"/>
                <a:cs typeface="Meiryo UI" pitchFamily="50" charset="-128"/>
              </a:rPr>
              <a:t>へ、太陽光</a:t>
            </a:r>
            <a:r>
              <a:rPr lang="ja-JP" altLang="en-US" sz="1300" dirty="0">
                <a:solidFill>
                  <a:prstClr val="black"/>
                </a:solidFill>
                <a:latin typeface="Meiryo UI" pitchFamily="50" charset="-128"/>
                <a:ea typeface="Meiryo UI" pitchFamily="50" charset="-128"/>
                <a:cs typeface="Meiryo UI" pitchFamily="50" charset="-128"/>
              </a:rPr>
              <a:t>発電設備を設置</a:t>
            </a:r>
            <a:r>
              <a:rPr lang="ja-JP" altLang="en-US" sz="1300" dirty="0" smtClean="0">
                <a:solidFill>
                  <a:prstClr val="black"/>
                </a:solidFill>
                <a:latin typeface="Meiryo UI" pitchFamily="50" charset="-128"/>
                <a:ea typeface="Meiryo UI" pitchFamily="50" charset="-128"/>
                <a:cs typeface="Meiryo UI" pitchFamily="50" charset="-128"/>
              </a:rPr>
              <a:t>しています。</a:t>
            </a:r>
            <a:endParaRPr lang="ja-JP" altLang="en-US" sz="1300" dirty="0">
              <a:solidFill>
                <a:prstClr val="black"/>
              </a:solidFill>
              <a:latin typeface="Meiryo UI" pitchFamily="50" charset="-128"/>
              <a:ea typeface="Meiryo UI" pitchFamily="50" charset="-128"/>
              <a:cs typeface="Meiryo UI" pitchFamily="50" charset="-128"/>
            </a:endParaRPr>
          </a:p>
        </p:txBody>
      </p:sp>
      <p:sp>
        <p:nvSpPr>
          <p:cNvPr id="34" name="テキスト ボックス 33"/>
          <p:cNvSpPr txBox="1"/>
          <p:nvPr/>
        </p:nvSpPr>
        <p:spPr>
          <a:xfrm>
            <a:off x="2592774" y="1513522"/>
            <a:ext cx="755069" cy="189419"/>
          </a:xfrm>
          <a:prstGeom prst="rect">
            <a:avLst/>
          </a:prstGeom>
          <a:noFill/>
        </p:spPr>
        <p:txBody>
          <a:bodyPr wrap="square" lIns="0" tIns="0" rIns="0" bIns="0" rtlCol="0" anchor="ctr" anchorCtr="0">
            <a:spAutoFit/>
          </a:bodyPr>
          <a:lstStyle/>
          <a:p>
            <a:pPr marL="87313" indent="-87313"/>
            <a:r>
              <a:rPr lang="en-US" altLang="ja-JP" sz="1200" dirty="0" smtClean="0">
                <a:solidFill>
                  <a:prstClr val="black"/>
                </a:solidFill>
                <a:latin typeface="Meiryo UI" pitchFamily="50" charset="-128"/>
                <a:ea typeface="Meiryo UI" pitchFamily="50" charset="-128"/>
                <a:cs typeface="Meiryo UI" pitchFamily="50" charset="-128"/>
              </a:rPr>
              <a:t>【</a:t>
            </a:r>
            <a:r>
              <a:rPr lang="ja-JP" altLang="en-US" sz="1200" dirty="0" smtClean="0">
                <a:solidFill>
                  <a:prstClr val="black"/>
                </a:solidFill>
                <a:latin typeface="Meiryo UI" pitchFamily="50" charset="-128"/>
                <a:ea typeface="Meiryo UI" pitchFamily="50" charset="-128"/>
                <a:cs typeface="Meiryo UI" pitchFamily="50" charset="-128"/>
              </a:rPr>
              <a:t>市事業</a:t>
            </a:r>
            <a:r>
              <a:rPr lang="en-US" altLang="ja-JP" sz="1200" dirty="0" smtClean="0">
                <a:solidFill>
                  <a:prstClr val="black"/>
                </a:solidFill>
                <a:latin typeface="Meiryo UI" pitchFamily="50" charset="-128"/>
                <a:ea typeface="Meiryo UI" pitchFamily="50" charset="-128"/>
                <a:cs typeface="Meiryo UI" pitchFamily="50" charset="-128"/>
              </a:rPr>
              <a:t>】</a:t>
            </a:r>
            <a:endParaRPr lang="en-US" altLang="zh-TW" sz="1200" strike="sngStrike" dirty="0" smtClean="0">
              <a:solidFill>
                <a:prstClr val="black"/>
              </a:solidFill>
              <a:latin typeface="Meiryo UI" pitchFamily="50" charset="-128"/>
              <a:ea typeface="Meiryo UI" pitchFamily="50" charset="-128"/>
              <a:cs typeface="Meiryo UI" pitchFamily="50" charset="-128"/>
            </a:endParaRPr>
          </a:p>
        </p:txBody>
      </p:sp>
      <p:sp>
        <p:nvSpPr>
          <p:cNvPr id="40" name="角丸四角形 39"/>
          <p:cNvSpPr/>
          <p:nvPr/>
        </p:nvSpPr>
        <p:spPr>
          <a:xfrm>
            <a:off x="414528" y="5741542"/>
            <a:ext cx="4199735" cy="820751"/>
          </a:xfrm>
          <a:prstGeom prst="roundRect">
            <a:avLst>
              <a:gd name="adj" fmla="val 0"/>
            </a:avLst>
          </a:prstGeom>
          <a:noFill/>
          <a:ln w="9525">
            <a:prstDash val="dash"/>
          </a:ln>
        </p:spPr>
        <p:style>
          <a:lnRef idx="2">
            <a:schemeClr val="accent1"/>
          </a:lnRef>
          <a:fillRef idx="1">
            <a:schemeClr val="lt1"/>
          </a:fillRef>
          <a:effectRef idx="0">
            <a:schemeClr val="accent1"/>
          </a:effectRef>
          <a:fontRef idx="minor">
            <a:schemeClr val="dk1"/>
          </a:fontRef>
        </p:style>
        <p:txBody>
          <a:bodyPr lIns="0" rIns="0" anchor="ctr"/>
          <a:lstStyle/>
          <a:p>
            <a:pPr marL="87313" indent="-87313">
              <a:defRPr/>
            </a:pPr>
            <a:r>
              <a:rPr lang="ja-JP" altLang="en-US" sz="1100" dirty="0" smtClean="0">
                <a:solidFill>
                  <a:schemeClr val="tx1"/>
                </a:solidFill>
                <a:latin typeface="Meiryo UI" pitchFamily="50" charset="-128"/>
                <a:ea typeface="Meiryo UI" pitchFamily="50" charset="-128"/>
                <a:cs typeface="Meiryo UI" pitchFamily="50" charset="-128"/>
              </a:rPr>
              <a:t>＜公共施設への太陽光発電の導入実績</a:t>
            </a:r>
            <a:r>
              <a:rPr lang="en-US" altLang="ja-JP" sz="1100" dirty="0" smtClean="0">
                <a:solidFill>
                  <a:schemeClr val="tx1"/>
                </a:solidFill>
                <a:latin typeface="Meiryo UI" pitchFamily="50" charset="-128"/>
                <a:ea typeface="Meiryo UI" pitchFamily="50" charset="-128"/>
                <a:cs typeface="Meiryo UI" pitchFamily="50" charset="-128"/>
              </a:rPr>
              <a:t>(2016</a:t>
            </a:r>
            <a:r>
              <a:rPr lang="ja-JP" altLang="en-US" sz="1100" dirty="0" smtClean="0">
                <a:solidFill>
                  <a:schemeClr val="tx1"/>
                </a:solidFill>
                <a:latin typeface="Meiryo UI" pitchFamily="50" charset="-128"/>
                <a:ea typeface="Meiryo UI" pitchFamily="50" charset="-128"/>
                <a:cs typeface="Meiryo UI" pitchFamily="50" charset="-128"/>
              </a:rPr>
              <a:t>年度末）＞</a:t>
            </a:r>
            <a:endParaRPr lang="en-US" altLang="ja-JP" sz="1100" dirty="0" smtClean="0">
              <a:solidFill>
                <a:schemeClr val="tx1"/>
              </a:solidFill>
              <a:latin typeface="Meiryo UI" pitchFamily="50" charset="-128"/>
              <a:ea typeface="Meiryo UI" pitchFamily="50" charset="-128"/>
              <a:cs typeface="Meiryo UI" pitchFamily="50" charset="-128"/>
            </a:endParaRPr>
          </a:p>
          <a:p>
            <a:pPr marL="87313" indent="-87313">
              <a:defRPr/>
            </a:pPr>
            <a:r>
              <a:rPr lang="ja-JP" altLang="en-US" sz="1100" dirty="0" smtClean="0">
                <a:solidFill>
                  <a:schemeClr val="tx1"/>
                </a:solidFill>
                <a:latin typeface="Meiryo UI" pitchFamily="50" charset="-128"/>
                <a:ea typeface="Meiryo UI" pitchFamily="50" charset="-128"/>
                <a:cs typeface="Meiryo UI" pitchFamily="50" charset="-128"/>
              </a:rPr>
              <a:t>　　●大阪府の施設： </a:t>
            </a:r>
            <a:r>
              <a:rPr lang="en-US" altLang="ja-JP" sz="1100" dirty="0" smtClean="0">
                <a:solidFill>
                  <a:schemeClr val="tx1"/>
                </a:solidFill>
                <a:latin typeface="Meiryo UI" pitchFamily="50" charset="-128"/>
                <a:ea typeface="Meiryo UI" pitchFamily="50" charset="-128"/>
                <a:cs typeface="Meiryo UI" pitchFamily="50" charset="-128"/>
              </a:rPr>
              <a:t>79</a:t>
            </a:r>
            <a:r>
              <a:rPr lang="ja-JP" altLang="en-US" sz="1100" dirty="0" smtClean="0">
                <a:solidFill>
                  <a:schemeClr val="tx1"/>
                </a:solidFill>
                <a:latin typeface="Meiryo UI" pitchFamily="50" charset="-128"/>
                <a:ea typeface="Meiryo UI" pitchFamily="50" charset="-128"/>
                <a:cs typeface="Meiryo UI" pitchFamily="50" charset="-128"/>
              </a:rPr>
              <a:t>施設　</a:t>
            </a:r>
            <a:r>
              <a:rPr lang="en-US" altLang="ja-JP" sz="1100" dirty="0" smtClean="0">
                <a:solidFill>
                  <a:schemeClr val="tx1"/>
                </a:solidFill>
                <a:latin typeface="Meiryo UI" pitchFamily="50" charset="-128"/>
                <a:ea typeface="Meiryo UI" pitchFamily="50" charset="-128"/>
                <a:cs typeface="Meiryo UI" pitchFamily="50" charset="-128"/>
              </a:rPr>
              <a:t>12,742kW</a:t>
            </a:r>
            <a:r>
              <a:rPr lang="ja-JP" altLang="en-US" sz="1100" dirty="0" smtClean="0">
                <a:solidFill>
                  <a:schemeClr val="tx1"/>
                </a:solidFill>
                <a:latin typeface="Meiryo UI" pitchFamily="50" charset="-128"/>
                <a:ea typeface="Meiryo UI" pitchFamily="50" charset="-128"/>
                <a:cs typeface="Meiryo UI" pitchFamily="50" charset="-128"/>
              </a:rPr>
              <a:t>（府立高等学校ほか</a:t>
            </a:r>
            <a:r>
              <a:rPr lang="ja-JP" altLang="en-US" sz="1100" dirty="0">
                <a:solidFill>
                  <a:schemeClr val="tx1"/>
                </a:solidFill>
                <a:latin typeface="Meiryo UI" pitchFamily="50" charset="-128"/>
                <a:ea typeface="Meiryo UI" pitchFamily="50" charset="-128"/>
                <a:cs typeface="Meiryo UI" pitchFamily="50" charset="-128"/>
              </a:rPr>
              <a:t>）</a:t>
            </a:r>
            <a:endParaRPr lang="en-US" altLang="ja-JP" sz="1100" dirty="0" smtClean="0">
              <a:solidFill>
                <a:schemeClr val="tx1"/>
              </a:solidFill>
              <a:latin typeface="Meiryo UI" pitchFamily="50" charset="-128"/>
              <a:ea typeface="Meiryo UI" pitchFamily="50" charset="-128"/>
              <a:cs typeface="Meiryo UI" pitchFamily="50" charset="-128"/>
            </a:endParaRPr>
          </a:p>
          <a:p>
            <a:pPr marL="87313" indent="-87313">
              <a:defRPr/>
            </a:pPr>
            <a:r>
              <a:rPr lang="ja-JP" altLang="en-US" sz="1100" dirty="0" smtClean="0">
                <a:solidFill>
                  <a:schemeClr val="tx1"/>
                </a:solidFill>
                <a:latin typeface="Meiryo UI" pitchFamily="50" charset="-128"/>
                <a:ea typeface="Meiryo UI" pitchFamily="50" charset="-128"/>
                <a:cs typeface="Meiryo UI" pitchFamily="50" charset="-128"/>
              </a:rPr>
              <a:t>　　●大阪市の施設：</a:t>
            </a:r>
            <a:r>
              <a:rPr lang="en-US" altLang="ja-JP" sz="1100" dirty="0" smtClean="0">
                <a:solidFill>
                  <a:schemeClr val="tx1"/>
                </a:solidFill>
                <a:latin typeface="Meiryo UI" pitchFamily="50" charset="-128"/>
                <a:ea typeface="Meiryo UI" pitchFamily="50" charset="-128"/>
                <a:cs typeface="Meiryo UI" pitchFamily="50" charset="-128"/>
              </a:rPr>
              <a:t>128</a:t>
            </a:r>
            <a:r>
              <a:rPr lang="ja-JP" altLang="en-US" sz="1100" dirty="0" smtClean="0">
                <a:solidFill>
                  <a:schemeClr val="tx1"/>
                </a:solidFill>
                <a:latin typeface="Meiryo UI" pitchFamily="50" charset="-128"/>
                <a:ea typeface="Meiryo UI" pitchFamily="50" charset="-128"/>
                <a:cs typeface="Meiryo UI" pitchFamily="50" charset="-128"/>
              </a:rPr>
              <a:t>施設　 </a:t>
            </a:r>
            <a:r>
              <a:rPr lang="en-US" altLang="ja-JP" sz="1100" dirty="0" smtClean="0">
                <a:solidFill>
                  <a:schemeClr val="tx1"/>
                </a:solidFill>
                <a:latin typeface="Meiryo UI" pitchFamily="50" charset="-128"/>
                <a:ea typeface="Meiryo UI" pitchFamily="50" charset="-128"/>
                <a:cs typeface="Meiryo UI" pitchFamily="50" charset="-128"/>
              </a:rPr>
              <a:t>2,478kW</a:t>
            </a:r>
            <a:r>
              <a:rPr lang="ja-JP" altLang="en-US" sz="1100" dirty="0" smtClean="0">
                <a:solidFill>
                  <a:schemeClr val="tx1"/>
                </a:solidFill>
                <a:latin typeface="Meiryo UI" pitchFamily="50" charset="-128"/>
                <a:ea typeface="Meiryo UI" pitchFamily="50" charset="-128"/>
                <a:cs typeface="Meiryo UI" pitchFamily="50" charset="-128"/>
              </a:rPr>
              <a:t>（市立小学校</a:t>
            </a:r>
            <a:r>
              <a:rPr lang="ja-JP" altLang="en-US" sz="1100" dirty="0">
                <a:solidFill>
                  <a:schemeClr val="tx1"/>
                </a:solidFill>
                <a:latin typeface="Meiryo UI" pitchFamily="50" charset="-128"/>
                <a:ea typeface="Meiryo UI" pitchFamily="50" charset="-128"/>
                <a:cs typeface="Meiryo UI" pitchFamily="50" charset="-128"/>
              </a:rPr>
              <a:t>ほか</a:t>
            </a:r>
            <a:r>
              <a:rPr lang="ja-JP" altLang="en-US" sz="1100" dirty="0" smtClean="0">
                <a:solidFill>
                  <a:schemeClr val="tx1"/>
                </a:solidFill>
                <a:latin typeface="Meiryo UI" pitchFamily="50" charset="-128"/>
                <a:ea typeface="Meiryo UI" pitchFamily="50" charset="-128"/>
                <a:cs typeface="Meiryo UI" pitchFamily="50" charset="-128"/>
              </a:rPr>
              <a:t>）</a:t>
            </a:r>
            <a:endParaRPr lang="en-US" altLang="ja-JP" sz="1100" dirty="0" smtClean="0">
              <a:solidFill>
                <a:schemeClr val="tx1"/>
              </a:solidFill>
              <a:latin typeface="Meiryo UI" pitchFamily="50" charset="-128"/>
              <a:ea typeface="Meiryo UI" pitchFamily="50" charset="-128"/>
              <a:cs typeface="Meiryo UI" pitchFamily="50" charset="-128"/>
            </a:endParaRPr>
          </a:p>
          <a:p>
            <a:pPr marL="87313" indent="-87313">
              <a:defRPr/>
            </a:pPr>
            <a:r>
              <a:rPr lang="ja-JP" altLang="en-US" sz="1100" dirty="0">
                <a:solidFill>
                  <a:schemeClr val="tx1"/>
                </a:solidFill>
                <a:latin typeface="Meiryo UI" pitchFamily="50" charset="-128"/>
                <a:ea typeface="Meiryo UI" pitchFamily="50" charset="-128"/>
                <a:cs typeface="Meiryo UI" pitchFamily="50" charset="-128"/>
              </a:rPr>
              <a:t>　</a:t>
            </a:r>
            <a:r>
              <a:rPr lang="en-US" altLang="ja-JP" sz="1000" dirty="0" smtClean="0">
                <a:solidFill>
                  <a:schemeClr val="tx1"/>
                </a:solidFill>
                <a:latin typeface="Meiryo UI" pitchFamily="50" charset="-128"/>
                <a:ea typeface="Meiryo UI" pitchFamily="50" charset="-128"/>
                <a:cs typeface="Meiryo UI" pitchFamily="50" charset="-128"/>
              </a:rPr>
              <a:t>※</a:t>
            </a:r>
            <a:r>
              <a:rPr lang="ja-JP" altLang="en-US" sz="1000" dirty="0" smtClean="0">
                <a:solidFill>
                  <a:schemeClr val="tx1"/>
                </a:solidFill>
                <a:latin typeface="Meiryo UI" pitchFamily="50" charset="-128"/>
                <a:ea typeface="Meiryo UI" pitchFamily="50" charset="-128"/>
                <a:cs typeface="Meiryo UI" pitchFamily="50" charset="-128"/>
              </a:rPr>
              <a:t>屋根貸し・土地貸し事業</a:t>
            </a:r>
            <a:r>
              <a:rPr lang="ja-JP" altLang="en-US" sz="1000" dirty="0">
                <a:solidFill>
                  <a:schemeClr val="tx1"/>
                </a:solidFill>
                <a:latin typeface="Meiryo UI" pitchFamily="50" charset="-128"/>
                <a:ea typeface="Meiryo UI" pitchFamily="50" charset="-128"/>
                <a:cs typeface="Meiryo UI" pitchFamily="50" charset="-128"/>
              </a:rPr>
              <a:t>を</a:t>
            </a:r>
            <a:r>
              <a:rPr lang="ja-JP" altLang="en-US" sz="1000" dirty="0" smtClean="0">
                <a:solidFill>
                  <a:schemeClr val="tx1"/>
                </a:solidFill>
                <a:latin typeface="Meiryo UI" pitchFamily="50" charset="-128"/>
                <a:ea typeface="Meiryo UI" pitchFamily="50" charset="-128"/>
                <a:cs typeface="Meiryo UI" pitchFamily="50" charset="-128"/>
              </a:rPr>
              <a:t>除く。</a:t>
            </a:r>
            <a:endParaRPr lang="en-US" altLang="ja-JP" sz="1100" dirty="0">
              <a:solidFill>
                <a:schemeClr val="tx1"/>
              </a:solidFill>
              <a:latin typeface="Meiryo UI" pitchFamily="50" charset="-128"/>
              <a:ea typeface="Meiryo UI" pitchFamily="50" charset="-128"/>
              <a:cs typeface="Meiryo UI" pitchFamily="50" charset="-128"/>
            </a:endParaRPr>
          </a:p>
        </p:txBody>
      </p:sp>
      <p:cxnSp>
        <p:nvCxnSpPr>
          <p:cNvPr id="32" name="直線コネクタ 31"/>
          <p:cNvCxnSpPr/>
          <p:nvPr/>
        </p:nvCxnSpPr>
        <p:spPr>
          <a:xfrm>
            <a:off x="5055741" y="741774"/>
            <a:ext cx="0" cy="5910356"/>
          </a:xfrm>
          <a:prstGeom prst="line">
            <a:avLst/>
          </a:prstGeom>
          <a:ln w="25400"/>
        </p:spPr>
        <p:style>
          <a:lnRef idx="1">
            <a:schemeClr val="accent1"/>
          </a:lnRef>
          <a:fillRef idx="0">
            <a:schemeClr val="accent1"/>
          </a:fillRef>
          <a:effectRef idx="0">
            <a:schemeClr val="accent1"/>
          </a:effectRef>
          <a:fontRef idx="minor">
            <a:schemeClr val="tx1"/>
          </a:fontRef>
        </p:style>
      </p:cxnSp>
      <p:sp>
        <p:nvSpPr>
          <p:cNvPr id="35" name="テキスト ボックス 34"/>
          <p:cNvSpPr txBox="1"/>
          <p:nvPr/>
        </p:nvSpPr>
        <p:spPr>
          <a:xfrm>
            <a:off x="8400613" y="1218584"/>
            <a:ext cx="828092" cy="276999"/>
          </a:xfrm>
          <a:prstGeom prst="rect">
            <a:avLst/>
          </a:prstGeom>
          <a:noFill/>
        </p:spPr>
        <p:txBody>
          <a:bodyPr wrap="square" rtlCol="0">
            <a:spAutoFit/>
          </a:bodyPr>
          <a:lstStyle/>
          <a:p>
            <a:pPr marL="87313" indent="-87313"/>
            <a:r>
              <a:rPr lang="en-US" altLang="ja-JP" sz="1200" dirty="0" smtClean="0">
                <a:solidFill>
                  <a:prstClr val="black"/>
                </a:solidFill>
                <a:latin typeface="Meiryo UI" pitchFamily="50" charset="-128"/>
                <a:ea typeface="Meiryo UI" pitchFamily="50" charset="-128"/>
                <a:cs typeface="Meiryo UI" pitchFamily="50" charset="-128"/>
              </a:rPr>
              <a:t>【</a:t>
            </a:r>
            <a:r>
              <a:rPr lang="ja-JP" altLang="en-US" sz="1200" dirty="0" smtClean="0">
                <a:solidFill>
                  <a:prstClr val="black"/>
                </a:solidFill>
                <a:latin typeface="Meiryo UI" pitchFamily="50" charset="-128"/>
                <a:ea typeface="Meiryo UI" pitchFamily="50" charset="-128"/>
                <a:cs typeface="Meiryo UI" pitchFamily="50" charset="-128"/>
              </a:rPr>
              <a:t>府事業</a:t>
            </a:r>
            <a:r>
              <a:rPr lang="en-US" altLang="ja-JP" sz="1200" dirty="0" smtClean="0">
                <a:solidFill>
                  <a:prstClr val="black"/>
                </a:solidFill>
                <a:latin typeface="Meiryo UI" pitchFamily="50" charset="-128"/>
                <a:ea typeface="Meiryo UI" pitchFamily="50" charset="-128"/>
                <a:cs typeface="Meiryo UI" pitchFamily="50" charset="-128"/>
              </a:rPr>
              <a:t>】</a:t>
            </a:r>
            <a:endParaRPr lang="ja-JP" altLang="en-US" sz="1200" dirty="0">
              <a:solidFill>
                <a:prstClr val="black"/>
              </a:solidFill>
              <a:latin typeface="Meiryo UI" pitchFamily="50" charset="-128"/>
              <a:ea typeface="Meiryo UI" pitchFamily="50" charset="-128"/>
              <a:cs typeface="Meiryo UI" pitchFamily="50" charset="-128"/>
            </a:endParaRPr>
          </a:p>
        </p:txBody>
      </p:sp>
      <p:sp>
        <p:nvSpPr>
          <p:cNvPr id="53" name="テキスト ボックス 52"/>
          <p:cNvSpPr txBox="1"/>
          <p:nvPr/>
        </p:nvSpPr>
        <p:spPr>
          <a:xfrm>
            <a:off x="5339840" y="1513522"/>
            <a:ext cx="4393841" cy="1354217"/>
          </a:xfrm>
          <a:prstGeom prst="rect">
            <a:avLst/>
          </a:prstGeom>
          <a:noFill/>
        </p:spPr>
        <p:txBody>
          <a:bodyPr wrap="square" rtlCol="0">
            <a:spAutoFit/>
          </a:bodyPr>
          <a:lstStyle/>
          <a:p>
            <a:pPr marL="88900" indent="-88900">
              <a:spcAft>
                <a:spcPts val="600"/>
              </a:spcAft>
            </a:pPr>
            <a:r>
              <a:rPr lang="ja-JP" altLang="en-US" sz="1300" dirty="0" smtClean="0">
                <a:solidFill>
                  <a:prstClr val="black"/>
                </a:solidFill>
                <a:latin typeface="Meiryo UI" pitchFamily="50" charset="-128"/>
                <a:ea typeface="Meiryo UI" pitchFamily="50" charset="-128"/>
                <a:cs typeface="Meiryo UI" pitchFamily="50" charset="-128"/>
              </a:rPr>
              <a:t>◆民間企業が実施する海水面における太陽光発電の実証実験を支援し</a:t>
            </a:r>
            <a:r>
              <a:rPr lang="ja-JP" altLang="en-US" sz="1300" dirty="0">
                <a:solidFill>
                  <a:prstClr val="black"/>
                </a:solidFill>
                <a:latin typeface="Meiryo UI" pitchFamily="50" charset="-128"/>
                <a:ea typeface="Meiryo UI" pitchFamily="50" charset="-128"/>
                <a:cs typeface="Meiryo UI" pitchFamily="50" charset="-128"/>
              </a:rPr>
              <a:t>ま</a:t>
            </a:r>
            <a:r>
              <a:rPr lang="ja-JP" altLang="en-US" sz="1300" dirty="0" smtClean="0">
                <a:solidFill>
                  <a:prstClr val="black"/>
                </a:solidFill>
                <a:latin typeface="Meiryo UI" pitchFamily="50" charset="-128"/>
                <a:ea typeface="Meiryo UI" pitchFamily="50" charset="-128"/>
                <a:cs typeface="Meiryo UI" pitchFamily="50" charset="-128"/>
              </a:rPr>
              <a:t>した。実証実験では、架台に間伐材を使用した太陽光パネルを府内貯木場に設置し、海</a:t>
            </a:r>
            <a:r>
              <a:rPr lang="ja-JP" altLang="en-US" sz="1300" dirty="0">
                <a:solidFill>
                  <a:prstClr val="black"/>
                </a:solidFill>
                <a:latin typeface="Meiryo UI" pitchFamily="50" charset="-128"/>
                <a:ea typeface="Meiryo UI" pitchFamily="50" charset="-128"/>
                <a:cs typeface="Meiryo UI" pitchFamily="50" charset="-128"/>
              </a:rPr>
              <a:t>水面での発電量や塩害による影響等を</a:t>
            </a:r>
            <a:r>
              <a:rPr lang="ja-JP" altLang="en-US" sz="1300" dirty="0" smtClean="0">
                <a:solidFill>
                  <a:prstClr val="black"/>
                </a:solidFill>
                <a:latin typeface="Meiryo UI" pitchFamily="50" charset="-128"/>
                <a:ea typeface="Meiryo UI" pitchFamily="50" charset="-128"/>
                <a:cs typeface="Meiryo UI" pitchFamily="50" charset="-128"/>
              </a:rPr>
              <a:t>検証するとともに、実用化の可能性を探っています。</a:t>
            </a:r>
            <a:endParaRPr lang="en-US" altLang="ja-JP" sz="1300" dirty="0" smtClean="0">
              <a:solidFill>
                <a:prstClr val="black"/>
              </a:solidFill>
              <a:latin typeface="Meiryo UI" pitchFamily="50" charset="-128"/>
              <a:ea typeface="Meiryo UI" pitchFamily="50" charset="-128"/>
              <a:cs typeface="Meiryo UI" pitchFamily="50" charset="-128"/>
            </a:endParaRPr>
          </a:p>
          <a:p>
            <a:pPr marL="88900" indent="-88900"/>
            <a:r>
              <a:rPr lang="en-US" altLang="ja-JP" sz="1300" dirty="0">
                <a:solidFill>
                  <a:prstClr val="black"/>
                </a:solidFill>
                <a:latin typeface="Meiryo UI" pitchFamily="50" charset="-128"/>
                <a:ea typeface="Meiryo UI" pitchFamily="50" charset="-128"/>
                <a:cs typeface="Meiryo UI" pitchFamily="50" charset="-128"/>
              </a:rPr>
              <a:t> </a:t>
            </a:r>
            <a:r>
              <a:rPr lang="en-US" altLang="ja-JP" sz="1200" dirty="0" smtClean="0">
                <a:solidFill>
                  <a:prstClr val="black"/>
                </a:solidFill>
                <a:latin typeface="Meiryo UI" pitchFamily="50" charset="-128"/>
                <a:ea typeface="Meiryo UI" pitchFamily="50" charset="-128"/>
                <a:cs typeface="Meiryo UI" pitchFamily="50" charset="-128"/>
              </a:rPr>
              <a:t>&lt;</a:t>
            </a:r>
            <a:r>
              <a:rPr lang="ja-JP" altLang="en-US" sz="1200" dirty="0" smtClean="0">
                <a:solidFill>
                  <a:prstClr val="black"/>
                </a:solidFill>
                <a:latin typeface="Meiryo UI" pitchFamily="50" charset="-128"/>
                <a:ea typeface="Meiryo UI" pitchFamily="50" charset="-128"/>
                <a:cs typeface="Meiryo UI" pitchFamily="50" charset="-128"/>
              </a:rPr>
              <a:t>実施場所</a:t>
            </a:r>
            <a:r>
              <a:rPr lang="en-US" altLang="ja-JP" sz="1200" dirty="0" smtClean="0">
                <a:solidFill>
                  <a:prstClr val="black"/>
                </a:solidFill>
                <a:latin typeface="Meiryo UI" pitchFamily="50" charset="-128"/>
                <a:ea typeface="Meiryo UI" pitchFamily="50" charset="-128"/>
                <a:cs typeface="Meiryo UI" pitchFamily="50" charset="-128"/>
              </a:rPr>
              <a:t>&gt;</a:t>
            </a:r>
            <a:endParaRPr lang="ja-JP" altLang="en-US" sz="1200" dirty="0">
              <a:solidFill>
                <a:prstClr val="black"/>
              </a:solidFill>
              <a:latin typeface="Meiryo UI" pitchFamily="50" charset="-128"/>
              <a:ea typeface="Meiryo UI" pitchFamily="50" charset="-128"/>
              <a:cs typeface="Meiryo UI" pitchFamily="50" charset="-128"/>
            </a:endParaRPr>
          </a:p>
          <a:p>
            <a:pPr marL="88900" indent="-88900"/>
            <a:r>
              <a:rPr lang="ja-JP" altLang="en-US" sz="1200" dirty="0" smtClean="0">
                <a:solidFill>
                  <a:prstClr val="black"/>
                </a:solidFill>
                <a:latin typeface="Meiryo UI" pitchFamily="50" charset="-128"/>
                <a:ea typeface="Meiryo UI" pitchFamily="50" charset="-128"/>
                <a:cs typeface="Meiryo UI" pitchFamily="50" charset="-128"/>
              </a:rPr>
              <a:t>  </a:t>
            </a:r>
            <a:r>
              <a:rPr lang="ja-JP" altLang="en-US" sz="1200" dirty="0">
                <a:solidFill>
                  <a:prstClr val="black"/>
                </a:solidFill>
                <a:latin typeface="Meiryo UI" pitchFamily="50" charset="-128"/>
                <a:ea typeface="Meiryo UI" pitchFamily="50" charset="-128"/>
                <a:cs typeface="Meiryo UI" pitchFamily="50" charset="-128"/>
              </a:rPr>
              <a:t>　</a:t>
            </a:r>
            <a:r>
              <a:rPr lang="ja-JP" altLang="en-US" sz="1200" dirty="0" smtClean="0">
                <a:solidFill>
                  <a:prstClr val="black"/>
                </a:solidFill>
                <a:latin typeface="Meiryo UI" pitchFamily="50" charset="-128"/>
                <a:ea typeface="Meiryo UI" pitchFamily="50" charset="-128"/>
                <a:cs typeface="Meiryo UI" pitchFamily="50" charset="-128"/>
              </a:rPr>
              <a:t>泉北郡</a:t>
            </a:r>
            <a:r>
              <a:rPr lang="ja-JP" altLang="en-US" sz="1200" dirty="0">
                <a:solidFill>
                  <a:prstClr val="black"/>
                </a:solidFill>
                <a:latin typeface="Meiryo UI" pitchFamily="50" charset="-128"/>
                <a:ea typeface="Meiryo UI" pitchFamily="50" charset="-128"/>
                <a:cs typeface="Meiryo UI" pitchFamily="50" charset="-128"/>
              </a:rPr>
              <a:t>忠岡町</a:t>
            </a:r>
            <a:r>
              <a:rPr lang="ja-JP" altLang="en-US" sz="1200" dirty="0" smtClean="0">
                <a:solidFill>
                  <a:prstClr val="black"/>
                </a:solidFill>
                <a:latin typeface="Meiryo UI" pitchFamily="50" charset="-128"/>
                <a:ea typeface="Meiryo UI" pitchFamily="50" charset="-128"/>
                <a:cs typeface="Meiryo UI" pitchFamily="50" charset="-128"/>
              </a:rPr>
              <a:t>新浜（</a:t>
            </a:r>
            <a:r>
              <a:rPr lang="ja-JP" altLang="en-US" sz="1200" dirty="0">
                <a:solidFill>
                  <a:prstClr val="black"/>
                </a:solidFill>
                <a:latin typeface="Meiryo UI" pitchFamily="50" charset="-128"/>
                <a:ea typeface="Meiryo UI" pitchFamily="50" charset="-128"/>
                <a:cs typeface="Meiryo UI" pitchFamily="50" charset="-128"/>
              </a:rPr>
              <a:t>阪南港木材地区</a:t>
            </a:r>
            <a:r>
              <a:rPr lang="ja-JP" altLang="en-US" sz="1200" dirty="0" smtClean="0">
                <a:solidFill>
                  <a:prstClr val="black"/>
                </a:solidFill>
                <a:latin typeface="Meiryo UI" pitchFamily="50" charset="-128"/>
                <a:ea typeface="Meiryo UI" pitchFamily="50" charset="-128"/>
                <a:cs typeface="Meiryo UI" pitchFamily="50" charset="-128"/>
              </a:rPr>
              <a:t>）</a:t>
            </a:r>
            <a:endParaRPr lang="ja-JP" altLang="en-US" sz="1200" dirty="0">
              <a:solidFill>
                <a:prstClr val="black"/>
              </a:solidFill>
              <a:latin typeface="Meiryo UI" pitchFamily="50" charset="-128"/>
              <a:ea typeface="Meiryo UI" pitchFamily="50" charset="-128"/>
              <a:cs typeface="Meiryo UI" pitchFamily="50" charset="-128"/>
            </a:endParaRPr>
          </a:p>
        </p:txBody>
      </p:sp>
      <p:sp>
        <p:nvSpPr>
          <p:cNvPr id="54" name="テキスト ボックス 28"/>
          <p:cNvSpPr txBox="1">
            <a:spLocks noChangeArrowheads="1"/>
          </p:cNvSpPr>
          <p:nvPr/>
        </p:nvSpPr>
        <p:spPr bwMode="auto">
          <a:xfrm>
            <a:off x="6623862" y="4109903"/>
            <a:ext cx="1776751"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ctr" anchorCtr="0">
            <a:spAutoFit/>
          </a:bodyPr>
          <a:lstStyle>
            <a:lvl1pPr eaLnBrk="0" hangingPunct="0">
              <a:defRPr kumimoji="1" sz="1300" b="1" i="1">
                <a:solidFill>
                  <a:schemeClr val="tx1"/>
                </a:solidFill>
                <a:latin typeface="Arial" pitchFamily="34" charset="0"/>
                <a:ea typeface="ＭＳ Ｐゴシック" pitchFamily="50" charset="-128"/>
              </a:defRPr>
            </a:lvl1pPr>
            <a:lvl2pPr marL="742950" indent="-285750" eaLnBrk="0" hangingPunct="0">
              <a:defRPr kumimoji="1" sz="1300" b="1" i="1">
                <a:solidFill>
                  <a:schemeClr val="tx1"/>
                </a:solidFill>
                <a:latin typeface="Arial" pitchFamily="34" charset="0"/>
                <a:ea typeface="ＭＳ Ｐゴシック" pitchFamily="50" charset="-128"/>
              </a:defRPr>
            </a:lvl2pPr>
            <a:lvl3pPr marL="1143000" indent="-228600" eaLnBrk="0" hangingPunct="0">
              <a:defRPr kumimoji="1" sz="1300" b="1" i="1">
                <a:solidFill>
                  <a:schemeClr val="tx1"/>
                </a:solidFill>
                <a:latin typeface="Arial" pitchFamily="34" charset="0"/>
                <a:ea typeface="ＭＳ Ｐゴシック" pitchFamily="50" charset="-128"/>
              </a:defRPr>
            </a:lvl3pPr>
            <a:lvl4pPr marL="1600200" indent="-228600" eaLnBrk="0" hangingPunct="0">
              <a:defRPr kumimoji="1" sz="1300" b="1" i="1">
                <a:solidFill>
                  <a:schemeClr val="tx1"/>
                </a:solidFill>
                <a:latin typeface="Arial" pitchFamily="34" charset="0"/>
                <a:ea typeface="ＭＳ Ｐゴシック" pitchFamily="50" charset="-128"/>
              </a:defRPr>
            </a:lvl4pPr>
            <a:lvl5pPr marL="2057400" indent="-228600" eaLnBrk="0" hangingPunct="0">
              <a:defRPr kumimoji="1" sz="1300" b="1" i="1">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kumimoji="1" sz="1300" b="1" i="1">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kumimoji="1" sz="1300" b="1" i="1">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kumimoji="1" sz="1300" b="1" i="1">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kumimoji="1" sz="1300" b="1" i="1">
                <a:solidFill>
                  <a:schemeClr val="tx1"/>
                </a:solidFill>
                <a:latin typeface="Arial" pitchFamily="34" charset="0"/>
                <a:ea typeface="ＭＳ Ｐゴシック" pitchFamily="50" charset="-128"/>
              </a:defRPr>
            </a:lvl9pPr>
          </a:lstStyle>
          <a:p>
            <a:pPr marL="87313" indent="-87313" algn="ctr"/>
            <a:r>
              <a:rPr lang="ja-JP" altLang="en-US" sz="1000" b="0" i="0" dirty="0" smtClean="0">
                <a:solidFill>
                  <a:prstClr val="black"/>
                </a:solidFill>
                <a:latin typeface="Meiryo UI" pitchFamily="50" charset="-128"/>
                <a:ea typeface="Meiryo UI" pitchFamily="50" charset="-128"/>
                <a:cs typeface="Meiryo UI" pitchFamily="50" charset="-128"/>
              </a:rPr>
              <a:t>泉北郡忠岡町</a:t>
            </a:r>
            <a:r>
              <a:rPr lang="ja-JP" altLang="en-US" sz="1000" b="0" i="0" dirty="0">
                <a:solidFill>
                  <a:prstClr val="black"/>
                </a:solidFill>
                <a:latin typeface="Meiryo UI" pitchFamily="50" charset="-128"/>
                <a:ea typeface="Meiryo UI" pitchFamily="50" charset="-128"/>
                <a:cs typeface="Meiryo UI" pitchFamily="50" charset="-128"/>
              </a:rPr>
              <a:t>で</a:t>
            </a:r>
            <a:r>
              <a:rPr lang="ja-JP" altLang="en-US" sz="1000" b="0" i="0" dirty="0" smtClean="0">
                <a:solidFill>
                  <a:prstClr val="black"/>
                </a:solidFill>
                <a:latin typeface="Meiryo UI" pitchFamily="50" charset="-128"/>
                <a:ea typeface="Meiryo UI" pitchFamily="50" charset="-128"/>
                <a:cs typeface="Meiryo UI" pitchFamily="50" charset="-128"/>
              </a:rPr>
              <a:t>の実証実験　</a:t>
            </a:r>
            <a:endParaRPr lang="en-US" altLang="ja-JP" sz="600" b="0" i="0" dirty="0" smtClean="0">
              <a:solidFill>
                <a:prstClr val="black"/>
              </a:solidFill>
              <a:latin typeface="Meiryo UI" pitchFamily="50" charset="-128"/>
              <a:ea typeface="Meiryo UI" pitchFamily="50" charset="-128"/>
              <a:cs typeface="Meiryo UI" pitchFamily="50" charset="-128"/>
            </a:endParaRPr>
          </a:p>
        </p:txBody>
      </p:sp>
      <p:sp>
        <p:nvSpPr>
          <p:cNvPr id="60" name="角丸四角形 59"/>
          <p:cNvSpPr/>
          <p:nvPr/>
        </p:nvSpPr>
        <p:spPr>
          <a:xfrm>
            <a:off x="5290607" y="1184690"/>
            <a:ext cx="3093534" cy="328832"/>
          </a:xfrm>
          <a:prstGeom prst="roundRect">
            <a:avLst>
              <a:gd name="adj" fmla="val 50000"/>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ja-JP" altLang="en-US" sz="1400" b="1" dirty="0" smtClean="0">
                <a:solidFill>
                  <a:prstClr val="black"/>
                </a:solidFill>
                <a:latin typeface="Meiryo UI" pitchFamily="50" charset="-128"/>
                <a:ea typeface="Meiryo UI" pitchFamily="50" charset="-128"/>
                <a:cs typeface="Meiryo UI" pitchFamily="50" charset="-128"/>
              </a:rPr>
              <a:t>海水面における太陽光発電実証実験</a:t>
            </a:r>
            <a:endParaRPr lang="ja-JP" altLang="en-US" sz="1400" b="1" strike="dblStrike" dirty="0">
              <a:solidFill>
                <a:prstClr val="black"/>
              </a:solidFill>
              <a:latin typeface="Meiryo UI" pitchFamily="50" charset="-128"/>
              <a:ea typeface="Meiryo UI" pitchFamily="50" charset="-128"/>
              <a:cs typeface="Meiryo UI" pitchFamily="50" charset="-128"/>
            </a:endParaRPr>
          </a:p>
        </p:txBody>
      </p:sp>
      <p:pic>
        <p:nvPicPr>
          <p:cNvPr id="2" name="図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406311" y="2891873"/>
            <a:ext cx="2163901" cy="1152049"/>
          </a:xfrm>
          <a:prstGeom prst="rect">
            <a:avLst/>
          </a:prstGeom>
        </p:spPr>
      </p:pic>
      <p:sp>
        <p:nvSpPr>
          <p:cNvPr id="20" name="角丸四角形 19"/>
          <p:cNvSpPr/>
          <p:nvPr/>
        </p:nvSpPr>
        <p:spPr>
          <a:xfrm>
            <a:off x="5189097" y="773727"/>
            <a:ext cx="4071277" cy="343728"/>
          </a:xfrm>
          <a:prstGeom prst="roundRect">
            <a:avLst>
              <a:gd name="adj" fmla="val 50000"/>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ja-JP" altLang="en-US" sz="1400" b="1" dirty="0" smtClean="0">
                <a:solidFill>
                  <a:prstClr val="black"/>
                </a:solidFill>
                <a:latin typeface="Meiryo UI" pitchFamily="50" charset="-128"/>
                <a:ea typeface="Meiryo UI" pitchFamily="50" charset="-128"/>
                <a:cs typeface="Meiryo UI" pitchFamily="50" charset="-128"/>
              </a:rPr>
              <a:t>その他のフィールドにおける太陽光発電の導入促進</a:t>
            </a:r>
            <a:endParaRPr lang="ja-JP" altLang="en-US" sz="1400" b="1" dirty="0">
              <a:solidFill>
                <a:prstClr val="black"/>
              </a:solidFill>
              <a:latin typeface="Meiryo UI" pitchFamily="50" charset="-128"/>
              <a:ea typeface="Meiryo UI" pitchFamily="50" charset="-128"/>
              <a:cs typeface="Meiryo UI" pitchFamily="50" charset="-128"/>
            </a:endParaRPr>
          </a:p>
        </p:txBody>
      </p:sp>
      <p:sp>
        <p:nvSpPr>
          <p:cNvPr id="27" name="角丸四角形 26"/>
          <p:cNvSpPr/>
          <p:nvPr/>
        </p:nvSpPr>
        <p:spPr>
          <a:xfrm>
            <a:off x="5191369" y="4412721"/>
            <a:ext cx="4542312" cy="343728"/>
          </a:xfrm>
          <a:prstGeom prst="roundRect">
            <a:avLst>
              <a:gd name="adj" fmla="val 50000"/>
            </a:avLst>
          </a:prstGeom>
        </p:spPr>
        <p:style>
          <a:lnRef idx="1">
            <a:schemeClr val="accent1"/>
          </a:lnRef>
          <a:fillRef idx="2">
            <a:schemeClr val="accent1"/>
          </a:fillRef>
          <a:effectRef idx="1">
            <a:schemeClr val="accent1"/>
          </a:effectRef>
          <a:fontRef idx="minor">
            <a:schemeClr val="dk1"/>
          </a:fontRef>
        </p:style>
        <p:txBody>
          <a:bodyPr rtlCol="0" anchor="ctr"/>
          <a:lstStyle/>
          <a:p>
            <a:r>
              <a:rPr lang="ja-JP" altLang="en-US" sz="1400" b="1" dirty="0" smtClean="0">
                <a:solidFill>
                  <a:prstClr val="black"/>
                </a:solidFill>
                <a:latin typeface="Meiryo UI" pitchFamily="50" charset="-128"/>
                <a:ea typeface="Meiryo UI" pitchFamily="50" charset="-128"/>
                <a:cs typeface="Meiryo UI" pitchFamily="50" charset="-128"/>
              </a:rPr>
              <a:t>太陽光発電施設の地域との共生の推進（「大阪モデル」）</a:t>
            </a:r>
            <a:endParaRPr lang="ja-JP" altLang="en-US" sz="1400" b="1" dirty="0">
              <a:solidFill>
                <a:prstClr val="black"/>
              </a:solidFill>
              <a:latin typeface="Meiryo UI" pitchFamily="50" charset="-128"/>
              <a:ea typeface="Meiryo UI" pitchFamily="50" charset="-128"/>
              <a:cs typeface="Meiryo UI" pitchFamily="50" charset="-128"/>
            </a:endParaRPr>
          </a:p>
        </p:txBody>
      </p:sp>
      <p:sp>
        <p:nvSpPr>
          <p:cNvPr id="28" name="テキスト ボックス 27"/>
          <p:cNvSpPr txBox="1"/>
          <p:nvPr/>
        </p:nvSpPr>
        <p:spPr>
          <a:xfrm>
            <a:off x="8205298" y="4796292"/>
            <a:ext cx="2173127" cy="184666"/>
          </a:xfrm>
          <a:prstGeom prst="rect">
            <a:avLst/>
          </a:prstGeom>
          <a:noFill/>
        </p:spPr>
        <p:txBody>
          <a:bodyPr wrap="square" lIns="0" tIns="0" rIns="0" bIns="0" rtlCol="0" anchor="ctr" anchorCtr="1">
            <a:spAutoFit/>
          </a:bodyPr>
          <a:lstStyle/>
          <a:p>
            <a:pPr marL="87313" indent="-87313"/>
            <a:r>
              <a:rPr lang="en-US" altLang="ja-JP" sz="1200" dirty="0" smtClean="0">
                <a:latin typeface="Meiryo UI" pitchFamily="50" charset="-128"/>
                <a:ea typeface="Meiryo UI" pitchFamily="50" charset="-128"/>
                <a:cs typeface="Meiryo UI" pitchFamily="50" charset="-128"/>
              </a:rPr>
              <a:t>【</a:t>
            </a:r>
            <a:r>
              <a:rPr lang="ja-JP" altLang="en-US" sz="1200" dirty="0" smtClean="0">
                <a:latin typeface="Meiryo UI" pitchFamily="50" charset="-128"/>
                <a:ea typeface="Meiryo UI" pitchFamily="50" charset="-128"/>
                <a:cs typeface="Meiryo UI" pitchFamily="50" charset="-128"/>
              </a:rPr>
              <a:t>府事業</a:t>
            </a:r>
            <a:r>
              <a:rPr lang="en-US" altLang="ja-JP" sz="1200" dirty="0" smtClean="0">
                <a:latin typeface="Meiryo UI" pitchFamily="50" charset="-128"/>
                <a:ea typeface="Meiryo UI" pitchFamily="50" charset="-128"/>
                <a:cs typeface="Meiryo UI" pitchFamily="50" charset="-128"/>
              </a:rPr>
              <a:t>】</a:t>
            </a:r>
            <a:endParaRPr lang="en-US" altLang="zh-TW" sz="1200" dirty="0" smtClean="0">
              <a:latin typeface="Meiryo UI" pitchFamily="50" charset="-128"/>
              <a:ea typeface="Meiryo UI" pitchFamily="50" charset="-128"/>
              <a:cs typeface="Meiryo UI" pitchFamily="50" charset="-128"/>
            </a:endParaRPr>
          </a:p>
        </p:txBody>
      </p:sp>
      <p:sp>
        <p:nvSpPr>
          <p:cNvPr id="22" name="正方形/長方形 21"/>
          <p:cNvSpPr/>
          <p:nvPr/>
        </p:nvSpPr>
        <p:spPr>
          <a:xfrm>
            <a:off x="4821216" y="4965290"/>
            <a:ext cx="4953000" cy="1769715"/>
          </a:xfrm>
          <a:prstGeom prst="rect">
            <a:avLst/>
          </a:prstGeom>
        </p:spPr>
        <p:txBody>
          <a:bodyPr>
            <a:spAutoFit/>
          </a:bodyPr>
          <a:lstStyle/>
          <a:p>
            <a:pPr marL="419100" indent="-152400" algn="just" hangingPunct="0">
              <a:spcAft>
                <a:spcPts val="600"/>
              </a:spcAft>
            </a:pPr>
            <a:r>
              <a:rPr lang="ja-JP" altLang="en-US" sz="1300" dirty="0" smtClean="0">
                <a:latin typeface="Meiryo UI" panose="020B0604030504040204" pitchFamily="50" charset="-128"/>
                <a:ea typeface="Meiryo UI" panose="020B0604030504040204" pitchFamily="50" charset="-128"/>
                <a:cs typeface="ＭＳ 明朝" panose="02020609040205080304" pitchFamily="17" charset="-128"/>
              </a:rPr>
              <a:t>　◆太陽光発電施設の地域</a:t>
            </a:r>
            <a:r>
              <a:rPr lang="ja-JP" altLang="en-US" sz="1300" dirty="0">
                <a:latin typeface="Meiryo UI" panose="020B0604030504040204" pitchFamily="50" charset="-128"/>
                <a:ea typeface="Meiryo UI" panose="020B0604030504040204" pitchFamily="50" charset="-128"/>
                <a:cs typeface="ＭＳ 明朝" panose="02020609040205080304" pitchFamily="17" charset="-128"/>
              </a:rPr>
              <a:t>との共生を推進する体制「大阪モデル</a:t>
            </a:r>
            <a:r>
              <a:rPr lang="ja-JP" altLang="en-US" sz="1300" dirty="0" smtClean="0">
                <a:latin typeface="Meiryo UI" panose="020B0604030504040204" pitchFamily="50" charset="-128"/>
                <a:ea typeface="Meiryo UI" panose="020B0604030504040204" pitchFamily="50" charset="-128"/>
                <a:cs typeface="ＭＳ 明朝" panose="02020609040205080304" pitchFamily="17" charset="-128"/>
              </a:rPr>
              <a:t>」により、太陽光発電施設の不適切な設置や事業者と地域住民とのトラブルの未然防止等を図ります。</a:t>
            </a:r>
            <a:endParaRPr lang="en-US" altLang="ja-JP" sz="1300" dirty="0" smtClean="0">
              <a:latin typeface="Meiryo UI" panose="020B0604030504040204" pitchFamily="50" charset="-128"/>
              <a:ea typeface="Meiryo UI" panose="020B0604030504040204" pitchFamily="50" charset="-128"/>
              <a:cs typeface="ＭＳ 明朝" panose="02020609040205080304" pitchFamily="17" charset="-128"/>
            </a:endParaRPr>
          </a:p>
          <a:p>
            <a:pPr marL="419100" indent="-152400" algn="just" hangingPunct="0">
              <a:spcAft>
                <a:spcPts val="0"/>
              </a:spcAft>
            </a:pPr>
            <a:r>
              <a:rPr lang="ja-JP" altLang="en-US" sz="1300" dirty="0">
                <a:latin typeface="Meiryo UI" panose="020B0604030504040204" pitchFamily="50" charset="-128"/>
                <a:ea typeface="Meiryo UI" panose="020B0604030504040204" pitchFamily="50" charset="-128"/>
                <a:cs typeface="ＭＳ 明朝" panose="02020609040205080304" pitchFamily="17" charset="-128"/>
              </a:rPr>
              <a:t>　</a:t>
            </a:r>
            <a:r>
              <a:rPr lang="ja-JP" altLang="en-US" sz="1300" dirty="0" smtClean="0">
                <a:latin typeface="Meiryo UI" panose="020B0604030504040204" pitchFamily="50" charset="-128"/>
                <a:ea typeface="Meiryo UI" panose="020B0604030504040204" pitchFamily="50" charset="-128"/>
                <a:cs typeface="ＭＳ 明朝" panose="02020609040205080304" pitchFamily="17" charset="-128"/>
              </a:rPr>
              <a:t>＜大阪モデルの概要＞</a:t>
            </a:r>
            <a:endParaRPr lang="en-US" altLang="ja-JP" sz="1300" dirty="0" smtClean="0">
              <a:latin typeface="Meiryo UI" panose="020B0604030504040204" pitchFamily="50" charset="-128"/>
              <a:ea typeface="Meiryo UI" panose="020B0604030504040204" pitchFamily="50" charset="-128"/>
              <a:cs typeface="ＭＳ 明朝" panose="02020609040205080304" pitchFamily="17" charset="-128"/>
            </a:endParaRPr>
          </a:p>
          <a:p>
            <a:pPr marL="419100" indent="-152400" algn="just" hangingPunct="0">
              <a:spcAft>
                <a:spcPts val="0"/>
              </a:spcAft>
            </a:pPr>
            <a:r>
              <a:rPr lang="ja-JP" altLang="en-US" sz="1300" dirty="0">
                <a:latin typeface="Meiryo UI" panose="020B0604030504040204" pitchFamily="50" charset="-128"/>
                <a:ea typeface="Meiryo UI" panose="020B0604030504040204" pitchFamily="50" charset="-128"/>
                <a:cs typeface="ＭＳ 明朝" panose="02020609040205080304" pitchFamily="17" charset="-128"/>
              </a:rPr>
              <a:t>　</a:t>
            </a:r>
            <a:r>
              <a:rPr lang="ja-JP" altLang="en-US" sz="1300" dirty="0" smtClean="0">
                <a:latin typeface="Meiryo UI" panose="020B0604030504040204" pitchFamily="50" charset="-128"/>
                <a:ea typeface="Meiryo UI" panose="020B0604030504040204" pitchFamily="50" charset="-128"/>
                <a:cs typeface="ＭＳ 明朝" panose="02020609040205080304" pitchFamily="17" charset="-128"/>
              </a:rPr>
              <a:t>・</a:t>
            </a:r>
            <a:r>
              <a:rPr lang="en-US" altLang="ja-JP" sz="1300" dirty="0" smtClean="0">
                <a:latin typeface="Meiryo UI" panose="020B0604030504040204" pitchFamily="50" charset="-128"/>
                <a:ea typeface="Meiryo UI" panose="020B0604030504040204" pitchFamily="50" charset="-128"/>
                <a:cs typeface="ＭＳ 明朝" panose="02020609040205080304" pitchFamily="17" charset="-128"/>
              </a:rPr>
              <a:t>FIT</a:t>
            </a:r>
            <a:r>
              <a:rPr lang="ja-JP" altLang="en-US" sz="1300" dirty="0" smtClean="0">
                <a:latin typeface="Meiryo UI" panose="020B0604030504040204" pitchFamily="50" charset="-128"/>
                <a:ea typeface="Meiryo UI" panose="020B0604030504040204" pitchFamily="50" charset="-128"/>
                <a:cs typeface="ＭＳ 明朝" panose="02020609040205080304" pitchFamily="17" charset="-128"/>
              </a:rPr>
              <a:t>法を所管する国、府民と密接な関係を有する市町村及び広域自治体である府が、それぞれの役割分担のもと、情報共有・連携協力することで、トラブルの未然防止・トラブル対応を実施します。</a:t>
            </a:r>
            <a:endParaRPr lang="en-US" altLang="ja-JP" sz="1300" dirty="0" smtClean="0">
              <a:latin typeface="Meiryo UI" panose="020B0604030504040204" pitchFamily="50" charset="-128"/>
              <a:ea typeface="Meiryo UI" panose="020B0604030504040204" pitchFamily="50" charset="-128"/>
              <a:cs typeface="ＭＳ 明朝" panose="02020609040205080304" pitchFamily="17" charset="-128"/>
            </a:endParaRPr>
          </a:p>
        </p:txBody>
      </p:sp>
    </p:spTree>
    <p:extLst>
      <p:ext uri="{BB962C8B-B14F-4D97-AF65-F5344CB8AC3E}">
        <p14:creationId xmlns:p14="http://schemas.microsoft.com/office/powerpoint/2010/main" val="296762233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ext Box 2"/>
          <p:cNvSpPr txBox="1">
            <a:spLocks noChangeArrowheads="1"/>
          </p:cNvSpPr>
          <p:nvPr/>
        </p:nvSpPr>
        <p:spPr bwMode="auto">
          <a:xfrm>
            <a:off x="0" y="-13736"/>
            <a:ext cx="9906000" cy="510396"/>
          </a:xfrm>
          <a:prstGeom prst="rect">
            <a:avLst/>
          </a:prstGeom>
          <a:solidFill>
            <a:srgbClr val="00B0F0"/>
          </a:solidFill>
          <a:ln w="9525">
            <a:noFill/>
            <a:miter lim="800000"/>
            <a:headEnd/>
            <a:tailEnd/>
          </a:ln>
        </p:spPr>
        <p:txBody>
          <a:bodyPr wrap="square" lIns="74295" tIns="8890" rIns="74295" bIns="8890">
            <a:spAutoFit/>
          </a:bodyPr>
          <a:lstStyle>
            <a:defPPr>
              <a:defRPr lang="ja-JP"/>
            </a:defPPr>
            <a:lvl1pPr algn="l" rtl="0" fontAlgn="base">
              <a:spcBef>
                <a:spcPct val="0"/>
              </a:spcBef>
              <a:spcAft>
                <a:spcPct val="0"/>
              </a:spcAft>
              <a:defRPr kumimoji="1"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charset="-128"/>
                <a:cs typeface="+mn-cs"/>
              </a:defRPr>
            </a:lvl5pPr>
            <a:lvl6pPr marL="2286000" algn="l" defTabSz="914400" rtl="0" eaLnBrk="1" latinLnBrk="0" hangingPunct="1">
              <a:defRPr kumimoji="1" kern="1200">
                <a:solidFill>
                  <a:schemeClr val="tx1"/>
                </a:solidFill>
                <a:latin typeface="Arial" charset="0"/>
                <a:ea typeface="ＭＳ Ｐゴシック" charset="-128"/>
                <a:cs typeface="+mn-cs"/>
              </a:defRPr>
            </a:lvl6pPr>
            <a:lvl7pPr marL="2743200" algn="l" defTabSz="914400" rtl="0" eaLnBrk="1" latinLnBrk="0" hangingPunct="1">
              <a:defRPr kumimoji="1" kern="1200">
                <a:solidFill>
                  <a:schemeClr val="tx1"/>
                </a:solidFill>
                <a:latin typeface="Arial" charset="0"/>
                <a:ea typeface="ＭＳ Ｐゴシック" charset="-128"/>
                <a:cs typeface="+mn-cs"/>
              </a:defRPr>
            </a:lvl7pPr>
            <a:lvl8pPr marL="3200400" algn="l" defTabSz="914400" rtl="0" eaLnBrk="1" latinLnBrk="0" hangingPunct="1">
              <a:defRPr kumimoji="1" kern="1200">
                <a:solidFill>
                  <a:schemeClr val="tx1"/>
                </a:solidFill>
                <a:latin typeface="Arial" charset="0"/>
                <a:ea typeface="ＭＳ Ｐゴシック" charset="-128"/>
                <a:cs typeface="+mn-cs"/>
              </a:defRPr>
            </a:lvl8pPr>
            <a:lvl9pPr marL="3657600" algn="l" defTabSz="914400" rtl="0" eaLnBrk="1" latinLnBrk="0" hangingPunct="1">
              <a:defRPr kumimoji="1" kern="1200">
                <a:solidFill>
                  <a:schemeClr val="tx1"/>
                </a:solidFill>
                <a:latin typeface="Arial" charset="0"/>
                <a:ea typeface="ＭＳ Ｐゴシック" charset="-128"/>
                <a:cs typeface="+mn-cs"/>
              </a:defRPr>
            </a:lvl9pPr>
          </a:lstStyle>
          <a:p>
            <a:pPr algn="just" fontAlgn="auto">
              <a:spcBef>
                <a:spcPts val="0"/>
              </a:spcBef>
              <a:spcAft>
                <a:spcPts val="0"/>
              </a:spcAft>
            </a:pPr>
            <a:r>
              <a:rPr lang="ja-JP" altLang="en-US" sz="3200" dirty="0" smtClean="0">
                <a:solidFill>
                  <a:prstClr val="white"/>
                </a:solidFill>
                <a:ea typeface="HGP創英角ｺﾞｼｯｸUB" pitchFamily="50" charset="-128"/>
                <a:cs typeface="ＭＳ Ｐゴシック" charset="-128"/>
              </a:rPr>
              <a:t>　</a:t>
            </a:r>
            <a:r>
              <a:rPr lang="ja-JP" altLang="en-US" sz="3200" dirty="0">
                <a:solidFill>
                  <a:prstClr val="white"/>
                </a:solidFill>
                <a:latin typeface="Calibri"/>
                <a:ea typeface="HGP創英角ｺﾞｼｯｸUB" pitchFamily="50" charset="-128"/>
                <a:cs typeface="ＭＳ Ｐゴシック" charset="-128"/>
              </a:rPr>
              <a:t>再生可能エネルギーの普及</a:t>
            </a:r>
            <a:r>
              <a:rPr lang="ja-JP" altLang="en-US" sz="3200" dirty="0" smtClean="0">
                <a:solidFill>
                  <a:prstClr val="white"/>
                </a:solidFill>
                <a:latin typeface="Calibri"/>
                <a:ea typeface="HGP創英角ｺﾞｼｯｸUB" pitchFamily="50" charset="-128"/>
                <a:cs typeface="ＭＳ Ｐゴシック" charset="-128"/>
              </a:rPr>
              <a:t>拡大 </a:t>
            </a:r>
            <a:r>
              <a:rPr lang="ja-JP" altLang="en-US" sz="1200" dirty="0" smtClean="0">
                <a:solidFill>
                  <a:prstClr val="white"/>
                </a:solidFill>
                <a:latin typeface="Calibri"/>
                <a:ea typeface="HGP創英角ｺﾞｼｯｸUB" pitchFamily="50" charset="-128"/>
                <a:cs typeface="ＭＳ Ｐゴシック" charset="-128"/>
              </a:rPr>
              <a:t>～太陽光発電以外の再生可能エネルギーの普及促進～</a:t>
            </a:r>
            <a:r>
              <a:rPr lang="ja-JP" altLang="en-US" sz="1200" dirty="0">
                <a:solidFill>
                  <a:prstClr val="white"/>
                </a:solidFill>
                <a:latin typeface="Calibri"/>
                <a:ea typeface="HGP創英角ｺﾞｼｯｸUB" pitchFamily="50" charset="-128"/>
                <a:cs typeface="ＭＳ Ｐゴシック" charset="-128"/>
              </a:rPr>
              <a:t>　</a:t>
            </a:r>
            <a:endParaRPr lang="ja-JP" altLang="en-US" sz="1400" dirty="0">
              <a:solidFill>
                <a:prstClr val="white"/>
              </a:solidFill>
              <a:latin typeface="Calibri"/>
              <a:ea typeface="HGP創英角ｺﾞｼｯｸUB" pitchFamily="50" charset="-128"/>
              <a:cs typeface="ＭＳ Ｐゴシック" charset="-128"/>
            </a:endParaRPr>
          </a:p>
        </p:txBody>
      </p:sp>
      <p:sp>
        <p:nvSpPr>
          <p:cNvPr id="32" name="角丸四角形 31"/>
          <p:cNvSpPr/>
          <p:nvPr/>
        </p:nvSpPr>
        <p:spPr>
          <a:xfrm>
            <a:off x="95535" y="586853"/>
            <a:ext cx="9737390" cy="6114197"/>
          </a:xfrm>
          <a:prstGeom prst="roundRect">
            <a:avLst>
              <a:gd name="adj" fmla="val 1002"/>
            </a:avLst>
          </a:prstGeom>
          <a:ln w="31750"/>
        </p:spPr>
        <p:style>
          <a:lnRef idx="2">
            <a:schemeClr val="accent1"/>
          </a:lnRef>
          <a:fillRef idx="1">
            <a:schemeClr val="lt1"/>
          </a:fillRef>
          <a:effectRef idx="0">
            <a:schemeClr val="accent1"/>
          </a:effectRef>
          <a:fontRef idx="minor">
            <a:schemeClr val="dk1"/>
          </a:fontRef>
        </p:style>
        <p:txBody>
          <a:bodyPr rtlCol="0" anchor="ctr"/>
          <a:lstStyle/>
          <a:p>
            <a:endParaRPr lang="ja-JP" altLang="en-US" sz="1200" dirty="0">
              <a:solidFill>
                <a:prstClr val="black"/>
              </a:solidFill>
              <a:latin typeface="Meiryo UI" pitchFamily="50" charset="-128"/>
              <a:ea typeface="Meiryo UI" pitchFamily="50" charset="-128"/>
              <a:cs typeface="Meiryo UI" pitchFamily="50" charset="-128"/>
            </a:endParaRPr>
          </a:p>
        </p:txBody>
      </p:sp>
      <p:sp>
        <p:nvSpPr>
          <p:cNvPr id="31" name="円/楕円 30"/>
          <p:cNvSpPr/>
          <p:nvPr/>
        </p:nvSpPr>
        <p:spPr>
          <a:xfrm>
            <a:off x="9361703" y="0"/>
            <a:ext cx="471222" cy="471222"/>
          </a:xfrm>
          <a:prstGeom prst="ellipse">
            <a:avLst/>
          </a:prstGeom>
          <a:ln w="19050"/>
        </p:spPr>
        <p:style>
          <a:lnRef idx="3">
            <a:schemeClr val="lt1"/>
          </a:lnRef>
          <a:fillRef idx="1">
            <a:schemeClr val="accent1"/>
          </a:fillRef>
          <a:effectRef idx="1">
            <a:schemeClr val="accent1"/>
          </a:effectRef>
          <a:fontRef idx="minor">
            <a:schemeClr val="lt1"/>
          </a:fontRef>
        </p:style>
        <p:txBody>
          <a:bodyPr lIns="0" tIns="0" rIns="0" bIns="0" rtlCol="0" anchor="ctr"/>
          <a:lstStyle/>
          <a:p>
            <a:pPr algn="ctr"/>
            <a:r>
              <a:rPr lang="en-US" altLang="ja-JP" b="1" dirty="0" smtClean="0">
                <a:solidFill>
                  <a:prstClr val="white"/>
                </a:solidFill>
              </a:rPr>
              <a:t>14</a:t>
            </a:r>
            <a:endParaRPr lang="ja-JP" altLang="en-US" b="1" dirty="0">
              <a:solidFill>
                <a:prstClr val="white"/>
              </a:solidFill>
            </a:endParaRPr>
          </a:p>
        </p:txBody>
      </p:sp>
      <p:sp>
        <p:nvSpPr>
          <p:cNvPr id="21" name="角丸四角形 20"/>
          <p:cNvSpPr/>
          <p:nvPr/>
        </p:nvSpPr>
        <p:spPr>
          <a:xfrm>
            <a:off x="269089" y="742570"/>
            <a:ext cx="2387026" cy="340421"/>
          </a:xfrm>
          <a:prstGeom prst="roundRect">
            <a:avLst>
              <a:gd name="adj" fmla="val 50000"/>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ja-JP" altLang="en-US" sz="1600" b="1" dirty="0" smtClean="0">
                <a:solidFill>
                  <a:schemeClr val="tx1"/>
                </a:solidFill>
                <a:latin typeface="Meiryo UI" pitchFamily="50" charset="-128"/>
                <a:ea typeface="Meiryo UI" pitchFamily="50" charset="-128"/>
                <a:cs typeface="Meiryo UI" pitchFamily="50" charset="-128"/>
              </a:rPr>
              <a:t>地中熱普及促進事業</a:t>
            </a:r>
            <a:endParaRPr lang="ja-JP" altLang="en-US" sz="1600" b="1" dirty="0">
              <a:solidFill>
                <a:schemeClr val="tx1"/>
              </a:solidFill>
              <a:latin typeface="Meiryo UI" pitchFamily="50" charset="-128"/>
              <a:ea typeface="Meiryo UI" pitchFamily="50" charset="-128"/>
              <a:cs typeface="Meiryo UI" pitchFamily="50" charset="-128"/>
            </a:endParaRPr>
          </a:p>
        </p:txBody>
      </p:sp>
      <p:sp>
        <p:nvSpPr>
          <p:cNvPr id="22" name="テキスト ボックス 21"/>
          <p:cNvSpPr txBox="1"/>
          <p:nvPr/>
        </p:nvSpPr>
        <p:spPr>
          <a:xfrm>
            <a:off x="2382564" y="738883"/>
            <a:ext cx="2744969" cy="553998"/>
          </a:xfrm>
          <a:prstGeom prst="rect">
            <a:avLst/>
          </a:prstGeom>
          <a:noFill/>
        </p:spPr>
        <p:txBody>
          <a:bodyPr wrap="square" lIns="0" tIns="0" rIns="0" bIns="0" rtlCol="0" anchor="ctr" anchorCtr="1">
            <a:spAutoFit/>
          </a:bodyPr>
          <a:lstStyle/>
          <a:p>
            <a:pPr marL="87313" indent="-87313"/>
            <a:r>
              <a:rPr lang="en-US" altLang="ja-JP" sz="1200" dirty="0" smtClean="0">
                <a:latin typeface="Meiryo UI" pitchFamily="50" charset="-128"/>
                <a:ea typeface="Meiryo UI" pitchFamily="50" charset="-128"/>
                <a:cs typeface="Meiryo UI" pitchFamily="50" charset="-128"/>
              </a:rPr>
              <a:t>【</a:t>
            </a:r>
            <a:r>
              <a:rPr lang="ja-JP" altLang="en-US" sz="1200" dirty="0" smtClean="0">
                <a:latin typeface="Meiryo UI" pitchFamily="50" charset="-128"/>
                <a:ea typeface="Meiryo UI" pitchFamily="50" charset="-128"/>
                <a:cs typeface="Meiryo UI" pitchFamily="50" charset="-128"/>
              </a:rPr>
              <a:t>府事業</a:t>
            </a:r>
            <a:r>
              <a:rPr lang="en-US" altLang="ja-JP" sz="1200" dirty="0" smtClean="0">
                <a:latin typeface="Meiryo UI" pitchFamily="50" charset="-128"/>
                <a:ea typeface="Meiryo UI" pitchFamily="50" charset="-128"/>
                <a:cs typeface="Meiryo UI" pitchFamily="50" charset="-128"/>
              </a:rPr>
              <a:t>】</a:t>
            </a:r>
          </a:p>
          <a:p>
            <a:pPr marL="87313" indent="-87313"/>
            <a:r>
              <a:rPr lang="en-US" altLang="ja-JP" sz="1200" dirty="0" smtClean="0">
                <a:latin typeface="Meiryo UI" pitchFamily="50" charset="-128"/>
                <a:ea typeface="Meiryo UI" pitchFamily="50" charset="-128"/>
                <a:cs typeface="Meiryo UI" pitchFamily="50" charset="-128"/>
              </a:rPr>
              <a:t>【</a:t>
            </a:r>
            <a:r>
              <a:rPr lang="ja-JP" altLang="en-US" sz="1200" dirty="0" smtClean="0">
                <a:latin typeface="Meiryo UI" pitchFamily="50" charset="-128"/>
                <a:ea typeface="Meiryo UI" pitchFamily="50" charset="-128"/>
                <a:cs typeface="Meiryo UI" pitchFamily="50" charset="-128"/>
              </a:rPr>
              <a:t>市事業</a:t>
            </a:r>
            <a:r>
              <a:rPr lang="en-US" altLang="ja-JP" sz="1200" dirty="0" smtClean="0">
                <a:latin typeface="Meiryo UI" pitchFamily="50" charset="-128"/>
                <a:ea typeface="Meiryo UI" pitchFamily="50" charset="-128"/>
                <a:cs typeface="Meiryo UI" pitchFamily="50" charset="-128"/>
              </a:rPr>
              <a:t>】</a:t>
            </a:r>
            <a:r>
              <a:rPr lang="ja-JP" altLang="en-US" sz="1200" dirty="0" smtClean="0">
                <a:latin typeface="Meiryo UI" pitchFamily="50" charset="-128"/>
                <a:ea typeface="Meiryo UI" pitchFamily="50" charset="-128"/>
                <a:cs typeface="Meiryo UI" pitchFamily="50" charset="-128"/>
              </a:rPr>
              <a:t>（予算</a:t>
            </a:r>
            <a:r>
              <a:rPr lang="en-US" altLang="ja-JP" sz="1200" dirty="0" smtClean="0">
                <a:latin typeface="Meiryo UI" pitchFamily="50" charset="-128"/>
                <a:ea typeface="Meiryo UI" pitchFamily="50" charset="-128"/>
                <a:cs typeface="Meiryo UI" pitchFamily="50" charset="-128"/>
              </a:rPr>
              <a:t>10,000</a:t>
            </a:r>
            <a:r>
              <a:rPr lang="ja-JP" altLang="en-US" sz="1200" dirty="0">
                <a:latin typeface="Meiryo UI" pitchFamily="50" charset="-128"/>
                <a:ea typeface="Meiryo UI" pitchFamily="50" charset="-128"/>
                <a:cs typeface="Meiryo UI" pitchFamily="50" charset="-128"/>
              </a:rPr>
              <a:t>千円）</a:t>
            </a:r>
            <a:endParaRPr lang="en-US" altLang="ja-JP" sz="1200" dirty="0">
              <a:latin typeface="Meiryo UI" pitchFamily="50" charset="-128"/>
              <a:ea typeface="Meiryo UI" pitchFamily="50" charset="-128"/>
              <a:cs typeface="Meiryo UI" pitchFamily="50" charset="-128"/>
            </a:endParaRPr>
          </a:p>
          <a:p>
            <a:pPr marL="87313" indent="-87313"/>
            <a:endParaRPr lang="en-US" altLang="ja-JP" sz="1200" dirty="0" smtClean="0">
              <a:latin typeface="Meiryo UI" pitchFamily="50" charset="-128"/>
              <a:ea typeface="Meiryo UI" pitchFamily="50" charset="-128"/>
              <a:cs typeface="Meiryo UI" pitchFamily="50" charset="-128"/>
            </a:endParaRPr>
          </a:p>
        </p:txBody>
      </p:sp>
      <p:sp>
        <p:nvSpPr>
          <p:cNvPr id="74" name="テキスト ボックス 73"/>
          <p:cNvSpPr txBox="1"/>
          <p:nvPr/>
        </p:nvSpPr>
        <p:spPr>
          <a:xfrm>
            <a:off x="5369355" y="1167831"/>
            <a:ext cx="1210588" cy="246221"/>
          </a:xfrm>
          <a:prstGeom prst="rect">
            <a:avLst/>
          </a:prstGeom>
          <a:solidFill>
            <a:schemeClr val="tx2"/>
          </a:solidFill>
        </p:spPr>
        <p:txBody>
          <a:bodyPr wrap="none" rtlCol="0">
            <a:spAutoFit/>
          </a:bodyPr>
          <a:lstStyle/>
          <a:p>
            <a:r>
              <a:rPr lang="ja-JP" altLang="ja-JP" sz="1000" b="1" kern="100" dirty="0" smtClean="0">
                <a:solidFill>
                  <a:prstClr val="white"/>
                </a:solidFill>
                <a:latin typeface="メイリオ" pitchFamily="50" charset="-128"/>
                <a:ea typeface="メイリオ" pitchFamily="50" charset="-128"/>
                <a:cs typeface="メイリオ" pitchFamily="50" charset="-128"/>
              </a:rPr>
              <a:t>地中熱利用の</a:t>
            </a:r>
            <a:r>
              <a:rPr lang="ja-JP" altLang="en-US" sz="1000" b="1" kern="100" dirty="0" smtClean="0">
                <a:solidFill>
                  <a:prstClr val="white"/>
                </a:solidFill>
                <a:latin typeface="メイリオ" pitchFamily="50" charset="-128"/>
                <a:ea typeface="メイリオ" pitchFamily="50" charset="-128"/>
                <a:cs typeface="メイリオ" pitchFamily="50" charset="-128"/>
              </a:rPr>
              <a:t>概要</a:t>
            </a:r>
            <a:endParaRPr lang="ja-JP" altLang="en-US" sz="1000" b="1" dirty="0">
              <a:solidFill>
                <a:prstClr val="white"/>
              </a:solidFill>
              <a:latin typeface="メイリオ" pitchFamily="50" charset="-128"/>
              <a:ea typeface="メイリオ" pitchFamily="50" charset="-128"/>
              <a:cs typeface="メイリオ" pitchFamily="50" charset="-128"/>
            </a:endParaRPr>
          </a:p>
        </p:txBody>
      </p:sp>
      <p:sp>
        <p:nvSpPr>
          <p:cNvPr id="24" name="テキスト ボックス 23"/>
          <p:cNvSpPr txBox="1"/>
          <p:nvPr/>
        </p:nvSpPr>
        <p:spPr>
          <a:xfrm>
            <a:off x="304976" y="1082991"/>
            <a:ext cx="4121860" cy="5893921"/>
          </a:xfrm>
          <a:prstGeom prst="rect">
            <a:avLst/>
          </a:prstGeom>
          <a:noFill/>
        </p:spPr>
        <p:txBody>
          <a:bodyPr wrap="square" rtlCol="0">
            <a:spAutoFit/>
          </a:bodyPr>
          <a:lstStyle/>
          <a:p>
            <a:pPr marL="177800" indent="-177800"/>
            <a:r>
              <a:rPr lang="ja-JP" altLang="en-US" sz="1300" dirty="0" smtClean="0">
                <a:latin typeface="Meiryo UI" pitchFamily="50" charset="-128"/>
                <a:ea typeface="Meiryo UI" pitchFamily="50" charset="-128"/>
                <a:cs typeface="Meiryo UI" pitchFamily="50" charset="-128"/>
              </a:rPr>
              <a:t>◆年間を通じて温度が安定している地下水と大気との温度差を利用してエネルギー回収を行い、それを冷暖房や給湯に活用することで、電力消費を低減し、省エネやヒートアイランド現象の緩和につなげることができます。</a:t>
            </a:r>
            <a:endParaRPr lang="en-US" altLang="ja-JP" sz="1300" dirty="0" smtClean="0">
              <a:latin typeface="Meiryo UI" pitchFamily="50" charset="-128"/>
              <a:ea typeface="Meiryo UI" pitchFamily="50" charset="-128"/>
              <a:cs typeface="Meiryo UI" pitchFamily="50" charset="-128"/>
            </a:endParaRPr>
          </a:p>
          <a:p>
            <a:pPr marL="177800" indent="-177800"/>
            <a:endParaRPr lang="en-US" altLang="ja-JP" sz="1300" dirty="0" smtClean="0">
              <a:latin typeface="Meiryo UI" pitchFamily="50" charset="-128"/>
              <a:ea typeface="Meiryo UI" pitchFamily="50" charset="-128"/>
              <a:cs typeface="Meiryo UI" pitchFamily="50" charset="-128"/>
            </a:endParaRPr>
          </a:p>
          <a:p>
            <a:pPr marL="177800" indent="-177800"/>
            <a:r>
              <a:rPr lang="ja-JP" altLang="en-US" sz="1300" dirty="0" smtClean="0">
                <a:latin typeface="Meiryo UI" pitchFamily="50" charset="-128"/>
                <a:ea typeface="Meiryo UI" pitchFamily="50" charset="-128"/>
                <a:cs typeface="Meiryo UI" pitchFamily="50" charset="-128"/>
              </a:rPr>
              <a:t>◆大阪府では、地中熱利用の促進を図るため、</a:t>
            </a:r>
            <a:r>
              <a:rPr lang="en-US" altLang="ja-JP" sz="1300" dirty="0" smtClean="0">
                <a:latin typeface="Meiryo UI" pitchFamily="50" charset="-128"/>
                <a:ea typeface="Meiryo UI" pitchFamily="50" charset="-128"/>
                <a:cs typeface="Meiryo UI" pitchFamily="50" charset="-128"/>
              </a:rPr>
              <a:t>2018</a:t>
            </a:r>
            <a:r>
              <a:rPr lang="ja-JP" altLang="en-US" sz="1300" dirty="0" smtClean="0">
                <a:latin typeface="Meiryo UI" pitchFamily="50" charset="-128"/>
                <a:ea typeface="Meiryo UI" pitchFamily="50" charset="-128"/>
                <a:cs typeface="Meiryo UI" pitchFamily="50" charset="-128"/>
              </a:rPr>
              <a:t>年</a:t>
            </a:r>
            <a:r>
              <a:rPr lang="en-US" altLang="ja-JP" sz="1300" dirty="0" smtClean="0">
                <a:latin typeface="Meiryo UI" pitchFamily="50" charset="-128"/>
                <a:ea typeface="Meiryo UI" pitchFamily="50" charset="-128"/>
                <a:cs typeface="Meiryo UI" pitchFamily="50" charset="-128"/>
              </a:rPr>
              <a:t>3</a:t>
            </a:r>
            <a:r>
              <a:rPr lang="ja-JP" altLang="en-US" sz="1300" dirty="0" smtClean="0">
                <a:latin typeface="Meiryo UI" pitchFamily="50" charset="-128"/>
                <a:ea typeface="Meiryo UI" pitchFamily="50" charset="-128"/>
                <a:cs typeface="Meiryo UI" pitchFamily="50" charset="-128"/>
              </a:rPr>
              <a:t>月に国立</a:t>
            </a:r>
            <a:r>
              <a:rPr lang="ja-JP" altLang="en-US" sz="1300" dirty="0">
                <a:latin typeface="Meiryo UI" pitchFamily="50" charset="-128"/>
                <a:ea typeface="Meiryo UI" pitchFamily="50" charset="-128"/>
                <a:cs typeface="Meiryo UI" pitchFamily="50" charset="-128"/>
              </a:rPr>
              <a:t>研究開発法人産業技術総合</a:t>
            </a:r>
            <a:r>
              <a:rPr lang="ja-JP" altLang="en-US" sz="1300" dirty="0" smtClean="0">
                <a:latin typeface="Meiryo UI" pitchFamily="50" charset="-128"/>
                <a:ea typeface="Meiryo UI" pitchFamily="50" charset="-128"/>
                <a:cs typeface="Meiryo UI" pitchFamily="50" charset="-128"/>
              </a:rPr>
              <a:t>研究所と</a:t>
            </a:r>
            <a:r>
              <a:rPr lang="ja-JP" altLang="en-US" sz="1300" dirty="0">
                <a:latin typeface="Meiryo UI" pitchFamily="50" charset="-128"/>
                <a:ea typeface="Meiryo UI" pitchFamily="50" charset="-128"/>
                <a:cs typeface="Meiryo UI" pitchFamily="50" charset="-128"/>
              </a:rPr>
              <a:t>共同研究契約を</a:t>
            </a:r>
            <a:r>
              <a:rPr lang="ja-JP" altLang="en-US" sz="1300" dirty="0" smtClean="0">
                <a:latin typeface="Meiryo UI" pitchFamily="50" charset="-128"/>
                <a:ea typeface="Meiryo UI" pitchFamily="50" charset="-128"/>
                <a:cs typeface="Meiryo UI" pitchFamily="50" charset="-128"/>
              </a:rPr>
              <a:t>締結しました。今後</a:t>
            </a:r>
            <a:r>
              <a:rPr lang="ja-JP" altLang="en-US" sz="1300" dirty="0">
                <a:latin typeface="Meiryo UI" pitchFamily="50" charset="-128"/>
                <a:ea typeface="Meiryo UI" pitchFamily="50" charset="-128"/>
                <a:cs typeface="Meiryo UI" pitchFamily="50" charset="-128"/>
              </a:rPr>
              <a:t>は</a:t>
            </a:r>
            <a:r>
              <a:rPr lang="ja-JP" altLang="en-US" sz="1300" dirty="0" smtClean="0">
                <a:latin typeface="Meiryo UI" pitchFamily="50" charset="-128"/>
                <a:ea typeface="Meiryo UI" pitchFamily="50" charset="-128"/>
                <a:cs typeface="Meiryo UI" pitchFamily="50" charset="-128"/>
              </a:rPr>
              <a:t>、同研究所が作成・公表を予定している「大阪平野の地中熱ポテンシャルマップ」を活用し、熱利用量の多い事業者等に対して地中熱利用を働きかけるなど、関係機関と連携して府域の地中熱利用の促進を図ります。</a:t>
            </a:r>
            <a:endParaRPr lang="en-US" altLang="ja-JP" sz="1300" dirty="0" smtClean="0">
              <a:latin typeface="Meiryo UI" pitchFamily="50" charset="-128"/>
              <a:ea typeface="Meiryo UI" pitchFamily="50" charset="-128"/>
              <a:cs typeface="Meiryo UI" pitchFamily="50" charset="-128"/>
            </a:endParaRPr>
          </a:p>
          <a:p>
            <a:pPr marL="177800" indent="-177800"/>
            <a:r>
              <a:rPr lang="ja-JP" altLang="en-US" sz="1300" dirty="0">
                <a:solidFill>
                  <a:srgbClr val="FF0000"/>
                </a:solidFill>
                <a:latin typeface="Meiryo UI" pitchFamily="50" charset="-128"/>
                <a:ea typeface="Meiryo UI" pitchFamily="50" charset="-128"/>
                <a:cs typeface="Meiryo UI" pitchFamily="50" charset="-128"/>
              </a:rPr>
              <a:t>　</a:t>
            </a:r>
            <a:r>
              <a:rPr lang="ja-JP" altLang="en-US" sz="1300" dirty="0" smtClean="0">
                <a:solidFill>
                  <a:srgbClr val="FF0000"/>
                </a:solidFill>
                <a:latin typeface="Meiryo UI" pitchFamily="50" charset="-128"/>
                <a:ea typeface="Meiryo UI" pitchFamily="50" charset="-128"/>
                <a:cs typeface="Meiryo UI" pitchFamily="50" charset="-128"/>
              </a:rPr>
              <a:t>　</a:t>
            </a:r>
            <a:r>
              <a:rPr lang="ja-JP" altLang="en-US" sz="1300" dirty="0" smtClean="0">
                <a:latin typeface="Meiryo UI" pitchFamily="50" charset="-128"/>
                <a:ea typeface="Meiryo UI" pitchFamily="50" charset="-128"/>
                <a:cs typeface="Meiryo UI" pitchFamily="50" charset="-128"/>
              </a:rPr>
              <a:t>なお、大阪市域のポテンシャルマップについては、大阪市の地図情報サイト「マップナビおおさか」で既に公開しています。</a:t>
            </a:r>
            <a:endParaRPr lang="en-US" altLang="ja-JP" sz="1300" dirty="0" smtClean="0">
              <a:latin typeface="Meiryo UI" pitchFamily="50" charset="-128"/>
              <a:ea typeface="Meiryo UI" pitchFamily="50" charset="-128"/>
              <a:cs typeface="Meiryo UI" pitchFamily="50" charset="-128"/>
            </a:endParaRPr>
          </a:p>
          <a:p>
            <a:pPr marL="177800" indent="-177800"/>
            <a:endParaRPr lang="en-US" altLang="ja-JP" sz="1300" dirty="0" smtClean="0">
              <a:latin typeface="Meiryo UI" pitchFamily="50" charset="-128"/>
              <a:ea typeface="Meiryo UI" pitchFamily="50" charset="-128"/>
              <a:cs typeface="Meiryo UI" pitchFamily="50" charset="-128"/>
            </a:endParaRPr>
          </a:p>
          <a:p>
            <a:pPr marL="177800" indent="-177800"/>
            <a:r>
              <a:rPr lang="ja-JP" altLang="en-US" sz="1300" dirty="0" smtClean="0">
                <a:latin typeface="Meiryo UI" pitchFamily="50" charset="-128"/>
                <a:ea typeface="Meiryo UI" pitchFamily="50" charset="-128"/>
                <a:cs typeface="Meiryo UI" pitchFamily="50" charset="-128"/>
              </a:rPr>
              <a:t>◆大阪市</a:t>
            </a:r>
            <a:r>
              <a:rPr lang="ja-JP" altLang="en-US" sz="1300" dirty="0">
                <a:latin typeface="Meiryo UI" pitchFamily="50" charset="-128"/>
                <a:ea typeface="Meiryo UI" pitchFamily="50" charset="-128"/>
                <a:cs typeface="Meiryo UI" pitchFamily="50" charset="-128"/>
              </a:rPr>
              <a:t>では、産学官連携に</a:t>
            </a:r>
            <a:r>
              <a:rPr lang="ja-JP" altLang="en-US" sz="1300" dirty="0" smtClean="0">
                <a:latin typeface="Meiryo UI" pitchFamily="50" charset="-128"/>
                <a:ea typeface="Meiryo UI" pitchFamily="50" charset="-128"/>
                <a:cs typeface="Meiryo UI" pitchFamily="50" charset="-128"/>
              </a:rPr>
              <a:t>より、うめ</a:t>
            </a:r>
            <a:r>
              <a:rPr lang="ja-JP" altLang="en-US" sz="1300" dirty="0">
                <a:latin typeface="Meiryo UI" pitchFamily="50" charset="-128"/>
                <a:ea typeface="Meiryo UI" pitchFamily="50" charset="-128"/>
                <a:cs typeface="Meiryo UI" pitchFamily="50" charset="-128"/>
              </a:rPr>
              <a:t>きた２期暫定利用区域において、地中熱のひとつである帯水層蓄熱利用の実証事業</a:t>
            </a:r>
            <a:r>
              <a:rPr lang="ja-JP" altLang="en-US" sz="1300" dirty="0" smtClean="0">
                <a:latin typeface="Meiryo UI" pitchFamily="50" charset="-128"/>
                <a:ea typeface="Meiryo UI" pitchFamily="50" charset="-128"/>
                <a:cs typeface="Meiryo UI" pitchFamily="50" charset="-128"/>
              </a:rPr>
              <a:t>を</a:t>
            </a:r>
            <a:r>
              <a:rPr lang="en-US" altLang="ja-JP" sz="1300" dirty="0" smtClean="0">
                <a:latin typeface="Meiryo UI" pitchFamily="50" charset="-128"/>
                <a:ea typeface="Meiryo UI" pitchFamily="50" charset="-128"/>
                <a:cs typeface="Meiryo UI" pitchFamily="50" charset="-128"/>
              </a:rPr>
              <a:t>2016</a:t>
            </a:r>
            <a:r>
              <a:rPr lang="ja-JP" altLang="en-US" sz="1300" dirty="0" smtClean="0">
                <a:latin typeface="Meiryo UI" pitchFamily="50" charset="-128"/>
                <a:ea typeface="Meiryo UI" pitchFamily="50" charset="-128"/>
                <a:cs typeface="Meiryo UI" pitchFamily="50" charset="-128"/>
              </a:rPr>
              <a:t>年</a:t>
            </a:r>
            <a:r>
              <a:rPr lang="en-US" altLang="ja-JP" sz="1300" dirty="0">
                <a:latin typeface="Meiryo UI" pitchFamily="50" charset="-128"/>
                <a:ea typeface="Meiryo UI" pitchFamily="50" charset="-128"/>
                <a:cs typeface="Meiryo UI" pitchFamily="50" charset="-128"/>
              </a:rPr>
              <a:t>10</a:t>
            </a:r>
            <a:r>
              <a:rPr lang="ja-JP" altLang="en-US" sz="1300" dirty="0">
                <a:latin typeface="Meiryo UI" pitchFamily="50" charset="-128"/>
                <a:ea typeface="Meiryo UI" pitchFamily="50" charset="-128"/>
                <a:cs typeface="Meiryo UI" pitchFamily="50" charset="-128"/>
              </a:rPr>
              <a:t>月から行っています</a:t>
            </a:r>
            <a:r>
              <a:rPr lang="ja-JP" altLang="en-US" sz="1300" dirty="0" smtClean="0">
                <a:latin typeface="Meiryo UI" pitchFamily="50" charset="-128"/>
                <a:ea typeface="Meiryo UI" pitchFamily="50" charset="-128"/>
                <a:cs typeface="Meiryo UI" pitchFamily="50" charset="-128"/>
              </a:rPr>
              <a:t>。</a:t>
            </a:r>
            <a:endParaRPr lang="en-US" altLang="ja-JP" sz="1300" dirty="0" smtClean="0">
              <a:latin typeface="Meiryo UI" pitchFamily="50" charset="-128"/>
              <a:ea typeface="Meiryo UI" pitchFamily="50" charset="-128"/>
              <a:cs typeface="Meiryo UI" pitchFamily="50" charset="-128"/>
            </a:endParaRPr>
          </a:p>
          <a:p>
            <a:pPr marL="177800" indent="-177800"/>
            <a:r>
              <a:rPr lang="ja-JP" altLang="en-US" sz="1300" dirty="0">
                <a:latin typeface="Meiryo UI" pitchFamily="50" charset="-128"/>
                <a:ea typeface="Meiryo UI" pitchFamily="50" charset="-128"/>
                <a:cs typeface="Meiryo UI" pitchFamily="50" charset="-128"/>
              </a:rPr>
              <a:t>　</a:t>
            </a:r>
            <a:r>
              <a:rPr lang="ja-JP" altLang="en-US" sz="1300" dirty="0" smtClean="0">
                <a:latin typeface="Meiryo UI" pitchFamily="50" charset="-128"/>
                <a:ea typeface="Meiryo UI" pitchFamily="50" charset="-128"/>
                <a:cs typeface="Meiryo UI" pitchFamily="50" charset="-128"/>
              </a:rPr>
              <a:t> この</a:t>
            </a:r>
            <a:r>
              <a:rPr lang="ja-JP" altLang="en-US" sz="1300" dirty="0">
                <a:latin typeface="Meiryo UI" pitchFamily="50" charset="-128"/>
                <a:ea typeface="Meiryo UI" pitchFamily="50" charset="-128"/>
                <a:cs typeface="Meiryo UI" pitchFamily="50" charset="-128"/>
              </a:rPr>
              <a:t>技術は、地下水を多く含む地層（帯水層）から熱エネルギーを採り出して、建物の冷房・暖房を効率的に行う技術で、従来比</a:t>
            </a:r>
            <a:r>
              <a:rPr lang="en-US" altLang="ja-JP" sz="1300" dirty="0">
                <a:latin typeface="Meiryo UI" pitchFamily="50" charset="-128"/>
                <a:ea typeface="Meiryo UI" pitchFamily="50" charset="-128"/>
                <a:cs typeface="Meiryo UI" pitchFamily="50" charset="-128"/>
              </a:rPr>
              <a:t>35%</a:t>
            </a:r>
            <a:r>
              <a:rPr lang="ja-JP" altLang="en-US" sz="1300" dirty="0">
                <a:latin typeface="Meiryo UI" pitchFamily="50" charset="-128"/>
                <a:ea typeface="Meiryo UI" pitchFamily="50" charset="-128"/>
                <a:cs typeface="Meiryo UI" pitchFamily="50" charset="-128"/>
              </a:rPr>
              <a:t>の省エネと</a:t>
            </a:r>
            <a:r>
              <a:rPr lang="en-US" altLang="ja-JP" sz="1300" dirty="0">
                <a:latin typeface="Meiryo UI" pitchFamily="50" charset="-128"/>
                <a:ea typeface="Meiryo UI" pitchFamily="50" charset="-128"/>
                <a:cs typeface="Meiryo UI" pitchFamily="50" charset="-128"/>
              </a:rPr>
              <a:t>CO2</a:t>
            </a:r>
            <a:r>
              <a:rPr lang="ja-JP" altLang="en-US" sz="1300" dirty="0">
                <a:latin typeface="Meiryo UI" pitchFamily="50" charset="-128"/>
                <a:ea typeface="Meiryo UI" pitchFamily="50" charset="-128"/>
                <a:cs typeface="Meiryo UI" pitchFamily="50" charset="-128"/>
              </a:rPr>
              <a:t>排出削減、ヒートアイランド現象の緩和策として期待されて</a:t>
            </a:r>
            <a:r>
              <a:rPr lang="ja-JP" altLang="en-US" sz="1300" dirty="0" smtClean="0">
                <a:latin typeface="Meiryo UI" pitchFamily="50" charset="-128"/>
                <a:ea typeface="Meiryo UI" pitchFamily="50" charset="-128"/>
                <a:cs typeface="Meiryo UI" pitchFamily="50" charset="-128"/>
              </a:rPr>
              <a:t>います。</a:t>
            </a:r>
            <a:endParaRPr lang="en-US" altLang="ja-JP" sz="1300" dirty="0" smtClean="0">
              <a:latin typeface="Meiryo UI" pitchFamily="50" charset="-128"/>
              <a:ea typeface="Meiryo UI" pitchFamily="50" charset="-128"/>
              <a:cs typeface="Meiryo UI" pitchFamily="50" charset="-128"/>
            </a:endParaRPr>
          </a:p>
          <a:p>
            <a:pPr marL="177800" indent="-177800"/>
            <a:endParaRPr lang="en-US" altLang="ja-JP" sz="1300" dirty="0">
              <a:latin typeface="Meiryo UI" pitchFamily="50" charset="-128"/>
              <a:ea typeface="Meiryo UI" pitchFamily="50" charset="-128"/>
              <a:cs typeface="Meiryo UI" pitchFamily="50" charset="-128"/>
            </a:endParaRPr>
          </a:p>
          <a:p>
            <a:pPr marL="177800" indent="-177800"/>
            <a:r>
              <a:rPr lang="ja-JP" altLang="en-US" sz="1300" dirty="0">
                <a:latin typeface="Meiryo UI" pitchFamily="50" charset="-128"/>
                <a:ea typeface="Meiryo UI" pitchFamily="50" charset="-128"/>
                <a:cs typeface="Meiryo UI" pitchFamily="50" charset="-128"/>
              </a:rPr>
              <a:t>◆博覧会国際事務局（</a:t>
            </a:r>
            <a:r>
              <a:rPr lang="en-US" altLang="ja-JP" sz="1300" dirty="0">
                <a:latin typeface="Meiryo UI" pitchFamily="50" charset="-128"/>
                <a:ea typeface="Meiryo UI" pitchFamily="50" charset="-128"/>
                <a:cs typeface="Meiryo UI" pitchFamily="50" charset="-128"/>
              </a:rPr>
              <a:t>BIE)</a:t>
            </a:r>
            <a:r>
              <a:rPr lang="ja-JP" altLang="en-US" sz="1300" dirty="0">
                <a:latin typeface="Meiryo UI" pitchFamily="50" charset="-128"/>
                <a:ea typeface="Meiryo UI" pitchFamily="50" charset="-128"/>
                <a:cs typeface="Meiryo UI" pitchFamily="50" charset="-128"/>
              </a:rPr>
              <a:t>に対する立候補申請文書（ビッド・ドシエ）の中に、帯水層蓄熱利用の導入が謳われており、万博・</a:t>
            </a:r>
            <a:r>
              <a:rPr lang="en-US" altLang="ja-JP" sz="1300" dirty="0">
                <a:latin typeface="Meiryo UI" pitchFamily="50" charset="-128"/>
                <a:ea typeface="Meiryo UI" pitchFamily="50" charset="-128"/>
                <a:cs typeface="Meiryo UI" pitchFamily="50" charset="-128"/>
              </a:rPr>
              <a:t>IR</a:t>
            </a:r>
            <a:r>
              <a:rPr lang="ja-JP" altLang="en-US" sz="1300" dirty="0">
                <a:latin typeface="Meiryo UI" pitchFamily="50" charset="-128"/>
                <a:ea typeface="Meiryo UI" pitchFamily="50" charset="-128"/>
                <a:cs typeface="Meiryo UI" pitchFamily="50" charset="-128"/>
              </a:rPr>
              <a:t>など大規模な都市開発において優良事例を形成し、ポテンシャルの高い地域への展開、普及を促進します</a:t>
            </a:r>
            <a:r>
              <a:rPr lang="ja-JP" altLang="en-US" sz="1300" dirty="0" smtClean="0">
                <a:latin typeface="Meiryo UI" pitchFamily="50" charset="-128"/>
                <a:ea typeface="Meiryo UI" pitchFamily="50" charset="-128"/>
                <a:cs typeface="Meiryo UI" pitchFamily="50" charset="-128"/>
              </a:rPr>
              <a:t>。</a:t>
            </a:r>
            <a:endParaRPr lang="en-US" altLang="ja-JP" sz="1300" dirty="0">
              <a:latin typeface="Meiryo UI" pitchFamily="50" charset="-128"/>
              <a:ea typeface="Meiryo UI" pitchFamily="50" charset="-128"/>
              <a:cs typeface="Meiryo UI" pitchFamily="50" charset="-128"/>
            </a:endParaRPr>
          </a:p>
        </p:txBody>
      </p:sp>
      <p:sp>
        <p:nvSpPr>
          <p:cNvPr id="15" name="テキスト ボックス 14"/>
          <p:cNvSpPr txBox="1"/>
          <p:nvPr/>
        </p:nvSpPr>
        <p:spPr>
          <a:xfrm>
            <a:off x="7797444" y="1167831"/>
            <a:ext cx="1723549" cy="246221"/>
          </a:xfrm>
          <a:prstGeom prst="rect">
            <a:avLst/>
          </a:prstGeom>
          <a:solidFill>
            <a:schemeClr val="tx2"/>
          </a:solidFill>
        </p:spPr>
        <p:txBody>
          <a:bodyPr wrap="none" rtlCol="0">
            <a:spAutoFit/>
          </a:bodyPr>
          <a:lstStyle/>
          <a:p>
            <a:r>
              <a:rPr lang="ja-JP" altLang="ja-JP" sz="1000" b="1" kern="100" dirty="0" smtClean="0">
                <a:solidFill>
                  <a:prstClr val="white"/>
                </a:solidFill>
                <a:latin typeface="メイリオ" pitchFamily="50" charset="-128"/>
                <a:ea typeface="メイリオ" pitchFamily="50" charset="-128"/>
                <a:cs typeface="メイリオ" pitchFamily="50" charset="-128"/>
              </a:rPr>
              <a:t>地中熱</a:t>
            </a:r>
            <a:r>
              <a:rPr lang="ja-JP" altLang="en-US" sz="1000" b="1" kern="100" dirty="0" smtClean="0">
                <a:solidFill>
                  <a:prstClr val="white"/>
                </a:solidFill>
                <a:latin typeface="メイリオ" pitchFamily="50" charset="-128"/>
                <a:ea typeface="メイリオ" pitchFamily="50" charset="-128"/>
                <a:cs typeface="メイリオ" pitchFamily="50" charset="-128"/>
              </a:rPr>
              <a:t>ポテンシャルマップ</a:t>
            </a:r>
            <a:endParaRPr lang="ja-JP" altLang="en-US" sz="1000" b="1" dirty="0">
              <a:solidFill>
                <a:prstClr val="white"/>
              </a:solidFill>
              <a:latin typeface="メイリオ" pitchFamily="50" charset="-128"/>
              <a:ea typeface="メイリオ" pitchFamily="50" charset="-128"/>
              <a:cs typeface="メイリオ" pitchFamily="50" charset="-128"/>
            </a:endParaRPr>
          </a:p>
        </p:txBody>
      </p:sp>
      <p:sp>
        <p:nvSpPr>
          <p:cNvPr id="7" name="Text Box 3"/>
          <p:cNvSpPr txBox="1">
            <a:spLocks noChangeArrowheads="1"/>
          </p:cNvSpPr>
          <p:nvPr/>
        </p:nvSpPr>
        <p:spPr bwMode="auto">
          <a:xfrm>
            <a:off x="4547859" y="2976715"/>
            <a:ext cx="2836604" cy="53728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0" tIns="0" rIns="0" bIns="0" numCol="1" anchor="ctr" anchorCtr="0" compatLnSpc="1">
            <a:prstTxWarp prst="textNoShape">
              <a:avLst/>
            </a:prstTxWarp>
          </a:bodyPr>
          <a:lstStyle/>
          <a:p>
            <a:pPr algn="just" fontAlgn="base">
              <a:spcBef>
                <a:spcPct val="0"/>
              </a:spcBef>
              <a:spcAft>
                <a:spcPct val="0"/>
              </a:spcAft>
            </a:pPr>
            <a:r>
              <a:rPr lang="ja-JP" altLang="en-US" sz="900" dirty="0" smtClean="0">
                <a:solidFill>
                  <a:prstClr val="black"/>
                </a:solidFill>
                <a:latin typeface="HG丸ｺﾞｼｯｸM-PRO" pitchFamily="50" charset="-128"/>
                <a:ea typeface="HG丸ｺﾞｼｯｸM-PRO" pitchFamily="50" charset="-128"/>
                <a:cs typeface="ＭＳ Ｐゴシック" pitchFamily="50" charset="-128"/>
              </a:rPr>
              <a:t>地中から熱エネルギー（地下水水温と大気温との差）を回収し、冷暖房や給湯に必要となる電力を低減。</a:t>
            </a:r>
            <a:endParaRPr lang="en-US" altLang="ja-JP" sz="900" dirty="0" smtClean="0">
              <a:solidFill>
                <a:prstClr val="black"/>
              </a:solidFill>
              <a:latin typeface="HG丸ｺﾞｼｯｸM-PRO" pitchFamily="50" charset="-128"/>
              <a:ea typeface="HG丸ｺﾞｼｯｸM-PRO" pitchFamily="50" charset="-128"/>
              <a:cs typeface="ＭＳ Ｐゴシック" pitchFamily="50" charset="-128"/>
            </a:endParaRPr>
          </a:p>
          <a:p>
            <a:pPr algn="just" fontAlgn="base">
              <a:spcBef>
                <a:spcPct val="0"/>
              </a:spcBef>
              <a:spcAft>
                <a:spcPct val="0"/>
              </a:spcAft>
            </a:pPr>
            <a:r>
              <a:rPr lang="ja-JP" altLang="en-US" sz="900" dirty="0" smtClean="0">
                <a:solidFill>
                  <a:prstClr val="black"/>
                </a:solidFill>
                <a:latin typeface="HG丸ｺﾞｼｯｸM-PRO" pitchFamily="50" charset="-128"/>
                <a:ea typeface="HG丸ｺﾞｼｯｸM-PRO" pitchFamily="50" charset="-128"/>
                <a:cs typeface="ＭＳ Ｐゴシック" pitchFamily="50" charset="-128"/>
              </a:rPr>
              <a:t>省エネ・ヒートアイランド現象の緩和に寄与。</a:t>
            </a:r>
            <a:endParaRPr lang="en-US" altLang="ja-JP" sz="900" dirty="0" smtClean="0">
              <a:solidFill>
                <a:prstClr val="black"/>
              </a:solidFill>
              <a:latin typeface="HG丸ｺﾞｼｯｸM-PRO" pitchFamily="50" charset="-128"/>
              <a:ea typeface="HG丸ｺﾞｼｯｸM-PRO" pitchFamily="50" charset="-128"/>
              <a:cs typeface="ＭＳ Ｐゴシック" pitchFamily="50" charset="-128"/>
            </a:endParaRPr>
          </a:p>
          <a:p>
            <a:pPr algn="just" fontAlgn="base">
              <a:spcBef>
                <a:spcPct val="0"/>
              </a:spcBef>
              <a:spcAft>
                <a:spcPct val="0"/>
              </a:spcAft>
            </a:pPr>
            <a:r>
              <a:rPr lang="ja-JP" altLang="en-US" sz="900" dirty="0" smtClean="0">
                <a:solidFill>
                  <a:prstClr val="black"/>
                </a:solidFill>
                <a:latin typeface="HG丸ｺﾞｼｯｸM-PRO" pitchFamily="50" charset="-128"/>
                <a:ea typeface="HG丸ｺﾞｼｯｸM-PRO" pitchFamily="50" charset="-128"/>
                <a:cs typeface="ＭＳ Ｐゴシック" pitchFamily="50" charset="-128"/>
              </a:rPr>
              <a:t>出展：地中熱利用推進協議会</a:t>
            </a:r>
            <a:endParaRPr lang="ja-JP" altLang="ja-JP" dirty="0" smtClean="0">
              <a:solidFill>
                <a:prstClr val="black"/>
              </a:solidFill>
              <a:latin typeface="Arial" pitchFamily="34" charset="0"/>
              <a:cs typeface="ＭＳ Ｐゴシック" pitchFamily="50" charset="-128"/>
            </a:endParaRPr>
          </a:p>
        </p:txBody>
      </p:sp>
      <p:sp>
        <p:nvSpPr>
          <p:cNvPr id="18" name="Text Box 3"/>
          <p:cNvSpPr txBox="1">
            <a:spLocks noChangeArrowheads="1"/>
          </p:cNvSpPr>
          <p:nvPr/>
        </p:nvSpPr>
        <p:spPr bwMode="auto">
          <a:xfrm>
            <a:off x="7863536" y="3037523"/>
            <a:ext cx="1602865" cy="35078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0" tIns="0" rIns="0" bIns="0" numCol="1" anchor="ctr" anchorCtr="0" compatLnSpc="1">
            <a:prstTxWarp prst="textNoShape">
              <a:avLst/>
            </a:prstTxWarp>
          </a:bodyPr>
          <a:lstStyle/>
          <a:p>
            <a:pPr algn="ctr" fontAlgn="base">
              <a:spcBef>
                <a:spcPct val="0"/>
              </a:spcBef>
              <a:spcAft>
                <a:spcPct val="0"/>
              </a:spcAft>
            </a:pPr>
            <a:r>
              <a:rPr lang="ja-JP" altLang="en-US" sz="900" dirty="0" smtClean="0">
                <a:solidFill>
                  <a:prstClr val="black"/>
                </a:solidFill>
                <a:latin typeface="HG丸ｺﾞｼｯｸM-PRO" pitchFamily="50" charset="-128"/>
                <a:ea typeface="HG丸ｺﾞｼｯｸM-PRO" pitchFamily="50" charset="-128"/>
                <a:cs typeface="ＭＳ Ｐゴシック" pitchFamily="50" charset="-128"/>
              </a:rPr>
              <a:t>出展：マップナビおおさか</a:t>
            </a:r>
            <a:endParaRPr lang="en-US" altLang="ja-JP" sz="900" dirty="0" smtClean="0">
              <a:solidFill>
                <a:prstClr val="black"/>
              </a:solidFill>
              <a:latin typeface="HG丸ｺﾞｼｯｸM-PRO" pitchFamily="50" charset="-128"/>
              <a:ea typeface="HG丸ｺﾞｼｯｸM-PRO" pitchFamily="50" charset="-128"/>
              <a:cs typeface="ＭＳ Ｐゴシック" pitchFamily="50" charset="-128"/>
            </a:endParaRPr>
          </a:p>
          <a:p>
            <a:pPr algn="ctr" fontAlgn="base">
              <a:spcBef>
                <a:spcPct val="0"/>
              </a:spcBef>
              <a:spcAft>
                <a:spcPct val="0"/>
              </a:spcAft>
            </a:pPr>
            <a:r>
              <a:rPr lang="ja-JP" altLang="en-US" sz="900" dirty="0" smtClean="0">
                <a:solidFill>
                  <a:prstClr val="black"/>
                </a:solidFill>
                <a:latin typeface="HG丸ｺﾞｼｯｸM-PRO" pitchFamily="50" charset="-128"/>
                <a:ea typeface="HG丸ｺﾞｼｯｸM-PRO" pitchFamily="50" charset="-128"/>
                <a:cs typeface="ＭＳ Ｐゴシック" pitchFamily="50" charset="-128"/>
              </a:rPr>
              <a:t>（帯水層蓄熱ポテンシャル）</a:t>
            </a:r>
            <a:endParaRPr lang="ja-JP" altLang="ja-JP" dirty="0" smtClean="0">
              <a:solidFill>
                <a:prstClr val="black"/>
              </a:solidFill>
              <a:latin typeface="Arial" pitchFamily="34" charset="0"/>
              <a:cs typeface="ＭＳ Ｐゴシック" pitchFamily="50" charset="-128"/>
            </a:endParaRPr>
          </a:p>
        </p:txBody>
      </p:sp>
      <p:pic>
        <p:nvPicPr>
          <p:cNvPr id="2" name="図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749992" y="1417910"/>
            <a:ext cx="2447985" cy="1551611"/>
          </a:xfrm>
          <a:prstGeom prst="rect">
            <a:avLst/>
          </a:prstGeom>
        </p:spPr>
      </p:pic>
      <p:pic>
        <p:nvPicPr>
          <p:cNvPr id="4" name="図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51487" y="1573641"/>
            <a:ext cx="2015465" cy="1411766"/>
          </a:xfrm>
          <a:prstGeom prst="rect">
            <a:avLst/>
          </a:prstGeom>
        </p:spPr>
      </p:pic>
      <p:sp>
        <p:nvSpPr>
          <p:cNvPr id="26" name="テキスト ボックス 25"/>
          <p:cNvSpPr txBox="1"/>
          <p:nvPr/>
        </p:nvSpPr>
        <p:spPr>
          <a:xfrm>
            <a:off x="4991851" y="3784800"/>
            <a:ext cx="1723549" cy="246221"/>
          </a:xfrm>
          <a:prstGeom prst="rect">
            <a:avLst/>
          </a:prstGeom>
          <a:solidFill>
            <a:schemeClr val="tx2"/>
          </a:solidFill>
          <a:ln w="31750">
            <a:noFill/>
          </a:ln>
        </p:spPr>
        <p:txBody>
          <a:bodyPr wrap="none" rtlCol="0">
            <a:spAutoFit/>
          </a:bodyPr>
          <a:lstStyle/>
          <a:p>
            <a:r>
              <a:rPr lang="ja-JP" altLang="en-US" sz="1000" b="1" kern="100" dirty="0" smtClean="0">
                <a:solidFill>
                  <a:prstClr val="white"/>
                </a:solidFill>
                <a:latin typeface="メイリオ" pitchFamily="50" charset="-128"/>
                <a:ea typeface="メイリオ" pitchFamily="50" charset="-128"/>
                <a:cs typeface="メイリオ" pitchFamily="50" charset="-128"/>
              </a:rPr>
              <a:t>帯水層蓄熱</a:t>
            </a:r>
            <a:r>
              <a:rPr lang="ja-JP" altLang="ja-JP" sz="1000" b="1" kern="100" dirty="0" smtClean="0">
                <a:solidFill>
                  <a:prstClr val="white"/>
                </a:solidFill>
                <a:latin typeface="メイリオ" pitchFamily="50" charset="-128"/>
                <a:ea typeface="メイリオ" pitchFamily="50" charset="-128"/>
                <a:cs typeface="メイリオ" pitchFamily="50" charset="-128"/>
              </a:rPr>
              <a:t>利用のイメージ</a:t>
            </a:r>
            <a:endParaRPr lang="ja-JP" altLang="en-US" sz="1000" b="1" dirty="0">
              <a:solidFill>
                <a:prstClr val="white"/>
              </a:solidFill>
              <a:latin typeface="メイリオ" pitchFamily="50" charset="-128"/>
              <a:ea typeface="メイリオ" pitchFamily="50" charset="-128"/>
              <a:cs typeface="メイリオ" pitchFamily="50" charset="-128"/>
            </a:endParaRPr>
          </a:p>
        </p:txBody>
      </p:sp>
      <p:pic>
        <p:nvPicPr>
          <p:cNvPr id="17" name="図 16"/>
          <p:cNvPicPr>
            <a:picLocks noChangeAspect="1"/>
          </p:cNvPicPr>
          <p:nvPr/>
        </p:nvPicPr>
        <p:blipFill>
          <a:blip r:embed="rId4"/>
          <a:stretch>
            <a:fillRect/>
          </a:stretch>
        </p:blipFill>
        <p:spPr>
          <a:xfrm>
            <a:off x="7349678" y="4313127"/>
            <a:ext cx="1226666" cy="1566619"/>
          </a:xfrm>
          <a:prstGeom prst="rect">
            <a:avLst/>
          </a:prstGeom>
        </p:spPr>
      </p:pic>
      <p:sp>
        <p:nvSpPr>
          <p:cNvPr id="19" name="テキスト ボックス 18"/>
          <p:cNvSpPr txBox="1"/>
          <p:nvPr/>
        </p:nvSpPr>
        <p:spPr>
          <a:xfrm>
            <a:off x="7286178" y="3784800"/>
            <a:ext cx="2374615" cy="400110"/>
          </a:xfrm>
          <a:prstGeom prst="rect">
            <a:avLst/>
          </a:prstGeom>
          <a:solidFill>
            <a:schemeClr val="tx2"/>
          </a:solidFill>
          <a:ln w="31750">
            <a:noFill/>
          </a:ln>
        </p:spPr>
        <p:txBody>
          <a:bodyPr wrap="square" rtlCol="0">
            <a:spAutoFit/>
          </a:bodyPr>
          <a:lstStyle/>
          <a:p>
            <a:pPr algn="ctr"/>
            <a:r>
              <a:rPr lang="en-US" altLang="ja-JP" sz="1000" b="1" kern="100" dirty="0" smtClean="0">
                <a:solidFill>
                  <a:prstClr val="white"/>
                </a:solidFill>
                <a:latin typeface="メイリオ" pitchFamily="50" charset="-128"/>
                <a:ea typeface="メイリオ" pitchFamily="50" charset="-128"/>
                <a:cs typeface="メイリオ" pitchFamily="50" charset="-128"/>
              </a:rPr>
              <a:t>2025</a:t>
            </a:r>
            <a:r>
              <a:rPr lang="ja-JP" altLang="en-US" sz="1000" b="1" kern="100" dirty="0" smtClean="0">
                <a:solidFill>
                  <a:prstClr val="white"/>
                </a:solidFill>
                <a:latin typeface="メイリオ" pitchFamily="50" charset="-128"/>
                <a:ea typeface="メイリオ" pitchFamily="50" charset="-128"/>
                <a:cs typeface="メイリオ" pitchFamily="50" charset="-128"/>
              </a:rPr>
              <a:t>年国際博覧会　</a:t>
            </a:r>
            <a:endParaRPr lang="en-US" altLang="ja-JP" sz="1000" b="1" kern="100" dirty="0" smtClean="0">
              <a:solidFill>
                <a:prstClr val="white"/>
              </a:solidFill>
              <a:latin typeface="メイリオ" pitchFamily="50" charset="-128"/>
              <a:ea typeface="メイリオ" pitchFamily="50" charset="-128"/>
              <a:cs typeface="メイリオ" pitchFamily="50" charset="-128"/>
            </a:endParaRPr>
          </a:p>
          <a:p>
            <a:pPr algn="ctr"/>
            <a:r>
              <a:rPr lang="ja-JP" altLang="en-US" sz="1000" b="1" kern="100" dirty="0" smtClean="0">
                <a:solidFill>
                  <a:prstClr val="white"/>
                </a:solidFill>
                <a:latin typeface="メイリオ" pitchFamily="50" charset="-128"/>
                <a:ea typeface="メイリオ" pitchFamily="50" charset="-128"/>
                <a:cs typeface="メイリオ" pitchFamily="50" charset="-128"/>
              </a:rPr>
              <a:t>立候補申請文書（ビッド・ドシエ）</a:t>
            </a:r>
            <a:endParaRPr lang="ja-JP" altLang="en-US" sz="1000" b="1" dirty="0">
              <a:solidFill>
                <a:prstClr val="white"/>
              </a:solidFill>
              <a:latin typeface="メイリオ" pitchFamily="50" charset="-128"/>
              <a:ea typeface="メイリオ" pitchFamily="50" charset="-128"/>
              <a:cs typeface="メイリオ" pitchFamily="50" charset="-128"/>
            </a:endParaRPr>
          </a:p>
        </p:txBody>
      </p:sp>
      <p:pic>
        <p:nvPicPr>
          <p:cNvPr id="20" name="図 19"/>
          <p:cNvPicPr>
            <a:picLocks noChangeAspect="1"/>
          </p:cNvPicPr>
          <p:nvPr/>
        </p:nvPicPr>
        <p:blipFill>
          <a:blip r:embed="rId5"/>
          <a:stretch>
            <a:fillRect/>
          </a:stretch>
        </p:blipFill>
        <p:spPr>
          <a:xfrm>
            <a:off x="8736037" y="4399396"/>
            <a:ext cx="745183" cy="749741"/>
          </a:xfrm>
          <a:prstGeom prst="rect">
            <a:avLst/>
          </a:prstGeom>
        </p:spPr>
      </p:pic>
      <p:pic>
        <p:nvPicPr>
          <p:cNvPr id="23" name="図 22"/>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460818" y="5492374"/>
            <a:ext cx="2224191" cy="950469"/>
          </a:xfrm>
          <a:prstGeom prst="rect">
            <a:avLst/>
          </a:prstGeom>
          <a:ln>
            <a:solidFill>
              <a:schemeClr val="accent1"/>
            </a:solidFill>
          </a:ln>
        </p:spPr>
      </p:pic>
      <p:pic>
        <p:nvPicPr>
          <p:cNvPr id="25" name="図 24"/>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4588645" y="4181112"/>
            <a:ext cx="2529959" cy="2308533"/>
          </a:xfrm>
          <a:prstGeom prst="rect">
            <a:avLst/>
          </a:prstGeom>
          <a:noFill/>
          <a:ln>
            <a:noFill/>
          </a:ln>
          <a:extLst/>
        </p:spPr>
      </p:pic>
    </p:spTree>
    <p:extLst>
      <p:ext uri="{BB962C8B-B14F-4D97-AF65-F5344CB8AC3E}">
        <p14:creationId xmlns:p14="http://schemas.microsoft.com/office/powerpoint/2010/main" val="54756510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764696" y="1101904"/>
            <a:ext cx="3597007" cy="5088653"/>
          </a:xfrm>
          <a:prstGeom prst="rect">
            <a:avLst/>
          </a:prstGeom>
        </p:spPr>
      </p:pic>
      <p:sp>
        <p:nvSpPr>
          <p:cNvPr id="23" name="角丸四角形 22"/>
          <p:cNvSpPr/>
          <p:nvPr/>
        </p:nvSpPr>
        <p:spPr>
          <a:xfrm>
            <a:off x="95534" y="580146"/>
            <a:ext cx="9737391" cy="6108012"/>
          </a:xfrm>
          <a:prstGeom prst="roundRect">
            <a:avLst>
              <a:gd name="adj" fmla="val 1002"/>
            </a:avLst>
          </a:prstGeom>
          <a:noFill/>
          <a:ln w="31750"/>
        </p:spPr>
        <p:style>
          <a:lnRef idx="2">
            <a:schemeClr val="accent1"/>
          </a:lnRef>
          <a:fillRef idx="1">
            <a:schemeClr val="lt1"/>
          </a:fillRef>
          <a:effectRef idx="0">
            <a:schemeClr val="accent1"/>
          </a:effectRef>
          <a:fontRef idx="minor">
            <a:schemeClr val="dk1"/>
          </a:fontRef>
        </p:style>
        <p:txBody>
          <a:bodyPr rtlCol="0" anchor="ctr"/>
          <a:lstStyle/>
          <a:p>
            <a:endParaRPr lang="ja-JP" altLang="en-US" sz="1200" dirty="0">
              <a:solidFill>
                <a:prstClr val="black"/>
              </a:solidFill>
              <a:latin typeface="Meiryo UI" pitchFamily="50" charset="-128"/>
              <a:ea typeface="Meiryo UI" pitchFamily="50" charset="-128"/>
              <a:cs typeface="Meiryo UI" pitchFamily="50" charset="-128"/>
            </a:endParaRPr>
          </a:p>
        </p:txBody>
      </p:sp>
      <p:sp>
        <p:nvSpPr>
          <p:cNvPr id="18" name="Text Box 2"/>
          <p:cNvSpPr txBox="1">
            <a:spLocks noChangeArrowheads="1"/>
          </p:cNvSpPr>
          <p:nvPr/>
        </p:nvSpPr>
        <p:spPr bwMode="auto">
          <a:xfrm>
            <a:off x="0" y="-27384"/>
            <a:ext cx="9906000" cy="510396"/>
          </a:xfrm>
          <a:prstGeom prst="rect">
            <a:avLst/>
          </a:prstGeom>
          <a:solidFill>
            <a:srgbClr val="00B0F0"/>
          </a:solidFill>
          <a:ln w="9525">
            <a:noFill/>
            <a:miter lim="800000"/>
            <a:headEnd/>
            <a:tailEnd/>
          </a:ln>
        </p:spPr>
        <p:txBody>
          <a:bodyPr wrap="square" lIns="74295" tIns="8890" rIns="74295" bIns="8890">
            <a:spAutoFit/>
          </a:bodyPr>
          <a:lstStyle>
            <a:defPPr>
              <a:defRPr lang="ja-JP"/>
            </a:defPPr>
            <a:lvl1pPr algn="l" rtl="0" fontAlgn="base">
              <a:spcBef>
                <a:spcPct val="0"/>
              </a:spcBef>
              <a:spcAft>
                <a:spcPct val="0"/>
              </a:spcAft>
              <a:defRPr kumimoji="1"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charset="-128"/>
                <a:cs typeface="+mn-cs"/>
              </a:defRPr>
            </a:lvl5pPr>
            <a:lvl6pPr marL="2286000" algn="l" defTabSz="914400" rtl="0" eaLnBrk="1" latinLnBrk="0" hangingPunct="1">
              <a:defRPr kumimoji="1" kern="1200">
                <a:solidFill>
                  <a:schemeClr val="tx1"/>
                </a:solidFill>
                <a:latin typeface="Arial" charset="0"/>
                <a:ea typeface="ＭＳ Ｐゴシック" charset="-128"/>
                <a:cs typeface="+mn-cs"/>
              </a:defRPr>
            </a:lvl6pPr>
            <a:lvl7pPr marL="2743200" algn="l" defTabSz="914400" rtl="0" eaLnBrk="1" latinLnBrk="0" hangingPunct="1">
              <a:defRPr kumimoji="1" kern="1200">
                <a:solidFill>
                  <a:schemeClr val="tx1"/>
                </a:solidFill>
                <a:latin typeface="Arial" charset="0"/>
                <a:ea typeface="ＭＳ Ｐゴシック" charset="-128"/>
                <a:cs typeface="+mn-cs"/>
              </a:defRPr>
            </a:lvl7pPr>
            <a:lvl8pPr marL="3200400" algn="l" defTabSz="914400" rtl="0" eaLnBrk="1" latinLnBrk="0" hangingPunct="1">
              <a:defRPr kumimoji="1" kern="1200">
                <a:solidFill>
                  <a:schemeClr val="tx1"/>
                </a:solidFill>
                <a:latin typeface="Arial" charset="0"/>
                <a:ea typeface="ＭＳ Ｐゴシック" charset="-128"/>
                <a:cs typeface="+mn-cs"/>
              </a:defRPr>
            </a:lvl8pPr>
            <a:lvl9pPr marL="3657600" algn="l" defTabSz="914400" rtl="0" eaLnBrk="1" latinLnBrk="0" hangingPunct="1">
              <a:defRPr kumimoji="1" kern="1200">
                <a:solidFill>
                  <a:schemeClr val="tx1"/>
                </a:solidFill>
                <a:latin typeface="Arial" charset="0"/>
                <a:ea typeface="ＭＳ Ｐゴシック" charset="-128"/>
                <a:cs typeface="+mn-cs"/>
              </a:defRPr>
            </a:lvl9pPr>
          </a:lstStyle>
          <a:p>
            <a:pPr algn="just" fontAlgn="auto">
              <a:spcBef>
                <a:spcPts val="0"/>
              </a:spcBef>
              <a:spcAft>
                <a:spcPts val="0"/>
              </a:spcAft>
            </a:pPr>
            <a:r>
              <a:rPr lang="ja-JP" altLang="en-US" sz="3200" dirty="0" smtClean="0">
                <a:solidFill>
                  <a:prstClr val="white"/>
                </a:solidFill>
                <a:ea typeface="HGP創英角ｺﾞｼｯｸUB" pitchFamily="50" charset="-128"/>
                <a:cs typeface="ＭＳ Ｐゴシック" charset="-128"/>
              </a:rPr>
              <a:t>　</a:t>
            </a:r>
            <a:r>
              <a:rPr lang="ja-JP" altLang="en-US" sz="3200" dirty="0">
                <a:solidFill>
                  <a:prstClr val="white"/>
                </a:solidFill>
                <a:latin typeface="Calibri"/>
                <a:ea typeface="HGP創英角ｺﾞｼｯｸUB" pitchFamily="50" charset="-128"/>
                <a:cs typeface="ＭＳ Ｐゴシック" charset="-128"/>
              </a:rPr>
              <a:t>再生可能エネルギーの普及</a:t>
            </a:r>
            <a:r>
              <a:rPr lang="ja-JP" altLang="en-US" sz="3200" dirty="0" smtClean="0">
                <a:solidFill>
                  <a:prstClr val="white"/>
                </a:solidFill>
                <a:latin typeface="Calibri"/>
                <a:ea typeface="HGP創英角ｺﾞｼｯｸUB" pitchFamily="50" charset="-128"/>
                <a:cs typeface="ＭＳ Ｐゴシック" charset="-128"/>
              </a:rPr>
              <a:t>拡大 </a:t>
            </a:r>
            <a:r>
              <a:rPr lang="ja-JP" altLang="en-US" sz="1200" dirty="0" smtClean="0">
                <a:solidFill>
                  <a:prstClr val="white"/>
                </a:solidFill>
                <a:latin typeface="Calibri"/>
                <a:ea typeface="HGP創英角ｺﾞｼｯｸUB" pitchFamily="50" charset="-128"/>
                <a:cs typeface="ＭＳ Ｐゴシック" charset="-128"/>
              </a:rPr>
              <a:t>～太陽光発電以外の再生可能エネルギーの普及促進～</a:t>
            </a:r>
            <a:r>
              <a:rPr lang="ja-JP" altLang="en-US" sz="1200" dirty="0">
                <a:solidFill>
                  <a:prstClr val="white"/>
                </a:solidFill>
                <a:latin typeface="Calibri"/>
                <a:ea typeface="HGP創英角ｺﾞｼｯｸUB" pitchFamily="50" charset="-128"/>
                <a:cs typeface="ＭＳ Ｐゴシック" charset="-128"/>
              </a:rPr>
              <a:t>　</a:t>
            </a:r>
            <a:endParaRPr lang="ja-JP" altLang="en-US" sz="1400" dirty="0">
              <a:solidFill>
                <a:prstClr val="white"/>
              </a:solidFill>
              <a:latin typeface="Calibri"/>
              <a:ea typeface="HGP創英角ｺﾞｼｯｸUB" pitchFamily="50" charset="-128"/>
              <a:cs typeface="ＭＳ Ｐゴシック" charset="-128"/>
            </a:endParaRPr>
          </a:p>
        </p:txBody>
      </p:sp>
      <p:sp>
        <p:nvSpPr>
          <p:cNvPr id="31" name="円/楕円 30"/>
          <p:cNvSpPr/>
          <p:nvPr/>
        </p:nvSpPr>
        <p:spPr>
          <a:xfrm>
            <a:off x="9361703" y="0"/>
            <a:ext cx="471222" cy="471222"/>
          </a:xfrm>
          <a:prstGeom prst="ellipse">
            <a:avLst/>
          </a:prstGeom>
          <a:ln w="19050"/>
        </p:spPr>
        <p:style>
          <a:lnRef idx="3">
            <a:schemeClr val="lt1"/>
          </a:lnRef>
          <a:fillRef idx="1">
            <a:schemeClr val="accent1"/>
          </a:fillRef>
          <a:effectRef idx="1">
            <a:schemeClr val="accent1"/>
          </a:effectRef>
          <a:fontRef idx="minor">
            <a:schemeClr val="lt1"/>
          </a:fontRef>
        </p:style>
        <p:txBody>
          <a:bodyPr lIns="0" tIns="0" rIns="0" bIns="0" rtlCol="0" anchor="ctr"/>
          <a:lstStyle/>
          <a:p>
            <a:pPr algn="ctr"/>
            <a:r>
              <a:rPr lang="en-US" altLang="ja-JP" b="1" dirty="0" smtClean="0">
                <a:solidFill>
                  <a:prstClr val="white"/>
                </a:solidFill>
              </a:rPr>
              <a:t>15</a:t>
            </a:r>
            <a:endParaRPr lang="ja-JP" altLang="en-US" b="1" dirty="0">
              <a:solidFill>
                <a:prstClr val="white"/>
              </a:solidFill>
            </a:endParaRPr>
          </a:p>
        </p:txBody>
      </p:sp>
      <p:sp>
        <p:nvSpPr>
          <p:cNvPr id="39" name="角丸四角形 38"/>
          <p:cNvSpPr/>
          <p:nvPr/>
        </p:nvSpPr>
        <p:spPr>
          <a:xfrm>
            <a:off x="281221" y="754227"/>
            <a:ext cx="2311854" cy="340421"/>
          </a:xfrm>
          <a:prstGeom prst="roundRect">
            <a:avLst>
              <a:gd name="adj" fmla="val 50000"/>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ja-JP" altLang="en-US" sz="1600" b="1" dirty="0">
                <a:solidFill>
                  <a:schemeClr val="tx1"/>
                </a:solidFill>
                <a:latin typeface="Meiryo UI" pitchFamily="50" charset="-128"/>
                <a:ea typeface="Meiryo UI" pitchFamily="50" charset="-128"/>
                <a:cs typeface="Meiryo UI" pitchFamily="50" charset="-128"/>
              </a:rPr>
              <a:t>下水</a:t>
            </a:r>
            <a:r>
              <a:rPr lang="ja-JP" altLang="en-US" sz="1600" b="1" dirty="0" smtClean="0">
                <a:solidFill>
                  <a:schemeClr val="tx1"/>
                </a:solidFill>
                <a:latin typeface="Meiryo UI" pitchFamily="50" charset="-128"/>
                <a:ea typeface="Meiryo UI" pitchFamily="50" charset="-128"/>
                <a:cs typeface="Meiryo UI" pitchFamily="50" charset="-128"/>
              </a:rPr>
              <a:t>熱普及促進事業</a:t>
            </a:r>
            <a:endParaRPr lang="ja-JP" altLang="en-US" sz="1600" b="1" dirty="0">
              <a:solidFill>
                <a:schemeClr val="tx1"/>
              </a:solidFill>
              <a:latin typeface="Meiryo UI" pitchFamily="50" charset="-128"/>
              <a:ea typeface="Meiryo UI" pitchFamily="50" charset="-128"/>
              <a:cs typeface="Meiryo UI" pitchFamily="50" charset="-128"/>
            </a:endParaRPr>
          </a:p>
        </p:txBody>
      </p:sp>
      <p:pic>
        <p:nvPicPr>
          <p:cNvPr id="16" name="Picture 4" descr="0009860401"/>
          <p:cNvPicPr>
            <a:picLocks noChangeAspect="1" noChangeArrowheads="1"/>
          </p:cNvPicPr>
          <p:nvPr/>
        </p:nvPicPr>
        <p:blipFill>
          <a:blip r:embed="rId3" cstate="print">
            <a:extLst>
              <a:ext uri="{28A0092B-C50C-407E-A947-70E740481C1C}">
                <a14:useLocalDpi xmlns:a14="http://schemas.microsoft.com/office/drawing/2010/main" val="0"/>
              </a:ext>
            </a:extLst>
          </a:blip>
          <a:srcRect l="5486"/>
          <a:stretch>
            <a:fillRect/>
          </a:stretch>
        </p:blipFill>
        <p:spPr bwMode="auto">
          <a:xfrm>
            <a:off x="398877" y="4553746"/>
            <a:ext cx="4699827" cy="1886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 name="テキスト ボックス 10"/>
          <p:cNvSpPr txBox="1">
            <a:spLocks noChangeArrowheads="1"/>
          </p:cNvSpPr>
          <p:nvPr/>
        </p:nvSpPr>
        <p:spPr bwMode="auto">
          <a:xfrm>
            <a:off x="1909801" y="6439862"/>
            <a:ext cx="1743395"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ctr" anchorCtr="1">
            <a:spAutoFit/>
          </a:bodyPr>
          <a:lstStyle>
            <a:lvl1pPr eaLnBrk="0" hangingPunct="0">
              <a:defRPr kumimoji="1" sz="1200" b="1" i="1">
                <a:solidFill>
                  <a:schemeClr val="tx1"/>
                </a:solidFill>
                <a:latin typeface="Arial" charset="0"/>
                <a:ea typeface="ＭＳ Ｐゴシック" charset="-128"/>
              </a:defRPr>
            </a:lvl1pPr>
            <a:lvl2pPr marL="742950" indent="-285750" eaLnBrk="0" hangingPunct="0">
              <a:defRPr kumimoji="1" sz="1200" b="1" i="1">
                <a:solidFill>
                  <a:schemeClr val="tx1"/>
                </a:solidFill>
                <a:latin typeface="Arial" charset="0"/>
                <a:ea typeface="ＭＳ Ｐゴシック" charset="-128"/>
              </a:defRPr>
            </a:lvl2pPr>
            <a:lvl3pPr marL="1143000" indent="-228600" eaLnBrk="0" hangingPunct="0">
              <a:defRPr kumimoji="1" sz="1200" b="1" i="1">
                <a:solidFill>
                  <a:schemeClr val="tx1"/>
                </a:solidFill>
                <a:latin typeface="Arial" charset="0"/>
                <a:ea typeface="ＭＳ Ｐゴシック" charset="-128"/>
              </a:defRPr>
            </a:lvl3pPr>
            <a:lvl4pPr marL="1600200" indent="-228600" eaLnBrk="0" hangingPunct="0">
              <a:defRPr kumimoji="1" sz="1200" b="1" i="1">
                <a:solidFill>
                  <a:schemeClr val="tx1"/>
                </a:solidFill>
                <a:latin typeface="Arial" charset="0"/>
                <a:ea typeface="ＭＳ Ｐゴシック" charset="-128"/>
              </a:defRPr>
            </a:lvl4pPr>
            <a:lvl5pPr marL="2057400" indent="-228600" eaLnBrk="0" hangingPunct="0">
              <a:defRPr kumimoji="1" sz="1200" b="1" i="1">
                <a:solidFill>
                  <a:schemeClr val="tx1"/>
                </a:solidFill>
                <a:latin typeface="Arial" charset="0"/>
                <a:ea typeface="ＭＳ Ｐゴシック" charset="-128"/>
              </a:defRPr>
            </a:lvl5pPr>
            <a:lvl6pPr marL="2514600" indent="-228600" eaLnBrk="0" fontAlgn="base" hangingPunct="0">
              <a:spcBef>
                <a:spcPct val="50000"/>
              </a:spcBef>
              <a:spcAft>
                <a:spcPct val="0"/>
              </a:spcAft>
              <a:defRPr kumimoji="1" sz="1200" b="1" i="1">
                <a:solidFill>
                  <a:schemeClr val="tx1"/>
                </a:solidFill>
                <a:latin typeface="Arial" charset="0"/>
                <a:ea typeface="ＭＳ Ｐゴシック" charset="-128"/>
              </a:defRPr>
            </a:lvl6pPr>
            <a:lvl7pPr marL="2971800" indent="-228600" eaLnBrk="0" fontAlgn="base" hangingPunct="0">
              <a:spcBef>
                <a:spcPct val="50000"/>
              </a:spcBef>
              <a:spcAft>
                <a:spcPct val="0"/>
              </a:spcAft>
              <a:defRPr kumimoji="1" sz="1200" b="1" i="1">
                <a:solidFill>
                  <a:schemeClr val="tx1"/>
                </a:solidFill>
                <a:latin typeface="Arial" charset="0"/>
                <a:ea typeface="ＭＳ Ｐゴシック" charset="-128"/>
              </a:defRPr>
            </a:lvl7pPr>
            <a:lvl8pPr marL="3429000" indent="-228600" eaLnBrk="0" fontAlgn="base" hangingPunct="0">
              <a:spcBef>
                <a:spcPct val="50000"/>
              </a:spcBef>
              <a:spcAft>
                <a:spcPct val="0"/>
              </a:spcAft>
              <a:defRPr kumimoji="1" sz="1200" b="1" i="1">
                <a:solidFill>
                  <a:schemeClr val="tx1"/>
                </a:solidFill>
                <a:latin typeface="Arial" charset="0"/>
                <a:ea typeface="ＭＳ Ｐゴシック" charset="-128"/>
              </a:defRPr>
            </a:lvl8pPr>
            <a:lvl9pPr marL="3886200" indent="-228600" eaLnBrk="0" fontAlgn="base" hangingPunct="0">
              <a:spcBef>
                <a:spcPct val="50000"/>
              </a:spcBef>
              <a:spcAft>
                <a:spcPct val="0"/>
              </a:spcAft>
              <a:defRPr kumimoji="1" sz="1200" b="1" i="1">
                <a:solidFill>
                  <a:schemeClr val="tx1"/>
                </a:solidFill>
                <a:latin typeface="Arial" charset="0"/>
                <a:ea typeface="ＭＳ Ｐゴシック" charset="-128"/>
              </a:defRPr>
            </a:lvl9pPr>
          </a:lstStyle>
          <a:p>
            <a:pPr eaLnBrk="1" hangingPunct="1">
              <a:defRPr/>
            </a:pPr>
            <a:r>
              <a:rPr lang="ja-JP" altLang="en-US" sz="1400" b="0" i="0" dirty="0" smtClean="0">
                <a:latin typeface="Meiryo UI" pitchFamily="50" charset="-128"/>
                <a:ea typeface="Meiryo UI" pitchFamily="50" charset="-128"/>
                <a:cs typeface="Meiryo UI" pitchFamily="50" charset="-128"/>
              </a:rPr>
              <a:t>下水熱利用イメージ</a:t>
            </a:r>
            <a:endParaRPr lang="en-US" altLang="ja-JP" sz="1100" b="0" i="0" dirty="0" smtClean="0">
              <a:latin typeface="ＭＳ Ｐゴシック" charset="-128"/>
              <a:ea typeface="Meiryo UI" pitchFamily="50" charset="-128"/>
              <a:cs typeface="Meiryo UI" pitchFamily="50" charset="-128"/>
            </a:endParaRPr>
          </a:p>
        </p:txBody>
      </p:sp>
      <p:sp>
        <p:nvSpPr>
          <p:cNvPr id="20" name="テキスト ボックス 19"/>
          <p:cNvSpPr txBox="1"/>
          <p:nvPr/>
        </p:nvSpPr>
        <p:spPr>
          <a:xfrm>
            <a:off x="194815" y="1239173"/>
            <a:ext cx="5098983" cy="1092607"/>
          </a:xfrm>
          <a:prstGeom prst="rect">
            <a:avLst/>
          </a:prstGeom>
          <a:noFill/>
        </p:spPr>
        <p:txBody>
          <a:bodyPr wrap="square" rtlCol="0">
            <a:spAutoFit/>
          </a:bodyPr>
          <a:lstStyle/>
          <a:p>
            <a:pPr marL="177800" indent="-177800">
              <a:spcBef>
                <a:spcPct val="0"/>
              </a:spcBef>
            </a:pPr>
            <a:r>
              <a:rPr lang="ja-JP" altLang="en-US" sz="1300" dirty="0" smtClean="0">
                <a:latin typeface="Meiryo UI" pitchFamily="50" charset="-128"/>
                <a:ea typeface="Meiryo UI" pitchFamily="50" charset="-128"/>
                <a:cs typeface="Meiryo UI" pitchFamily="50" charset="-128"/>
              </a:rPr>
              <a:t>◆都市部での</a:t>
            </a:r>
            <a:r>
              <a:rPr lang="ja-JP" altLang="en-US" sz="1300" dirty="0">
                <a:latin typeface="Meiryo UI" pitchFamily="50" charset="-128"/>
                <a:ea typeface="Meiryo UI" pitchFamily="50" charset="-128"/>
                <a:cs typeface="Meiryo UI" pitchFamily="50" charset="-128"/>
              </a:rPr>
              <a:t>賦存量が多く、近年国の規制緩和も進む「</a:t>
            </a:r>
            <a:r>
              <a:rPr lang="ja-JP" altLang="en-US" sz="1300" dirty="0" smtClean="0">
                <a:latin typeface="Meiryo UI" pitchFamily="50" charset="-128"/>
                <a:ea typeface="Meiryo UI" pitchFamily="50" charset="-128"/>
                <a:cs typeface="Meiryo UI" pitchFamily="50" charset="-128"/>
              </a:rPr>
              <a:t>下水熱利用」の普及を促進するため、</a:t>
            </a:r>
            <a:r>
              <a:rPr lang="en-US" altLang="ja-JP" sz="1300" dirty="0" smtClean="0">
                <a:latin typeface="Meiryo UI" pitchFamily="50" charset="-128"/>
                <a:ea typeface="Meiryo UI" pitchFamily="50" charset="-128"/>
                <a:cs typeface="Meiryo UI" pitchFamily="50" charset="-128"/>
              </a:rPr>
              <a:t>2016</a:t>
            </a:r>
            <a:r>
              <a:rPr lang="ja-JP" altLang="en-US" sz="1300" dirty="0" smtClean="0">
                <a:latin typeface="Meiryo UI" pitchFamily="50" charset="-128"/>
                <a:ea typeface="Meiryo UI" pitchFamily="50" charset="-128"/>
                <a:cs typeface="Meiryo UI" pitchFamily="50" charset="-128"/>
              </a:rPr>
              <a:t>年度に大阪府が所管する流域下水道における下水熱ポテンシャルマップ（下水熱の賦存量や存在位置を容易に把握できる地図情報）を作成し、</a:t>
            </a:r>
            <a:r>
              <a:rPr lang="en-US" altLang="ja-JP" sz="1300" dirty="0">
                <a:latin typeface="Meiryo UI" pitchFamily="50" charset="-128"/>
                <a:ea typeface="Meiryo UI" pitchFamily="50" charset="-128"/>
                <a:cs typeface="Meiryo UI" pitchFamily="50" charset="-128"/>
              </a:rPr>
              <a:t>2017</a:t>
            </a:r>
            <a:r>
              <a:rPr lang="ja-JP" altLang="en-US" sz="1300" dirty="0">
                <a:latin typeface="Meiryo UI" pitchFamily="50" charset="-128"/>
                <a:ea typeface="Meiryo UI" pitchFamily="50" charset="-128"/>
                <a:cs typeface="Meiryo UI" pitchFamily="50" charset="-128"/>
              </a:rPr>
              <a:t>年度より大阪府の</a:t>
            </a:r>
            <a:r>
              <a:rPr lang="en-US" altLang="ja-JP" sz="1300" dirty="0">
                <a:latin typeface="Meiryo UI" pitchFamily="50" charset="-128"/>
                <a:ea typeface="Meiryo UI" pitchFamily="50" charset="-128"/>
                <a:cs typeface="Meiryo UI" pitchFamily="50" charset="-128"/>
              </a:rPr>
              <a:t>HP</a:t>
            </a:r>
            <a:r>
              <a:rPr lang="ja-JP" altLang="en-US" sz="1300" dirty="0">
                <a:latin typeface="Meiryo UI" pitchFamily="50" charset="-128"/>
                <a:ea typeface="Meiryo UI" pitchFamily="50" charset="-128"/>
                <a:cs typeface="Meiryo UI" pitchFamily="50" charset="-128"/>
              </a:rPr>
              <a:t>上で公開</a:t>
            </a:r>
            <a:r>
              <a:rPr lang="ja-JP" altLang="en-US" sz="1300" dirty="0" smtClean="0">
                <a:latin typeface="Meiryo UI" pitchFamily="50" charset="-128"/>
                <a:ea typeface="Meiryo UI" pitchFamily="50" charset="-128"/>
                <a:cs typeface="Meiryo UI" pitchFamily="50" charset="-128"/>
              </a:rPr>
              <a:t>しています。</a:t>
            </a:r>
            <a:endParaRPr lang="en-US" altLang="ja-JP" sz="1300" dirty="0" smtClean="0">
              <a:latin typeface="Meiryo UI" pitchFamily="50" charset="-128"/>
              <a:ea typeface="Meiryo UI" pitchFamily="50" charset="-128"/>
              <a:cs typeface="Meiryo UI" pitchFamily="50" charset="-128"/>
            </a:endParaRPr>
          </a:p>
        </p:txBody>
      </p:sp>
      <p:sp>
        <p:nvSpPr>
          <p:cNvPr id="21" name="テキスト ボックス 20"/>
          <p:cNvSpPr txBox="1"/>
          <p:nvPr/>
        </p:nvSpPr>
        <p:spPr>
          <a:xfrm>
            <a:off x="194815" y="2527285"/>
            <a:ext cx="5098982" cy="892552"/>
          </a:xfrm>
          <a:prstGeom prst="rect">
            <a:avLst/>
          </a:prstGeom>
          <a:noFill/>
        </p:spPr>
        <p:txBody>
          <a:bodyPr wrap="square" rtlCol="0">
            <a:spAutoFit/>
          </a:bodyPr>
          <a:lstStyle/>
          <a:p>
            <a:pPr marL="177800" indent="-177800">
              <a:spcBef>
                <a:spcPct val="0"/>
              </a:spcBef>
            </a:pPr>
            <a:r>
              <a:rPr lang="ja-JP" altLang="en-US" sz="1300" dirty="0" smtClean="0">
                <a:latin typeface="Meiryo UI" pitchFamily="50" charset="-128"/>
                <a:ea typeface="Meiryo UI" pitchFamily="50" charset="-128"/>
                <a:cs typeface="Meiryo UI" pitchFamily="50" charset="-128"/>
              </a:rPr>
              <a:t>◆また、</a:t>
            </a:r>
            <a:r>
              <a:rPr lang="en-US" altLang="ja-JP" sz="1300" dirty="0" smtClean="0">
                <a:latin typeface="Meiryo UI" pitchFamily="50" charset="-128"/>
                <a:ea typeface="Meiryo UI" pitchFamily="50" charset="-128"/>
                <a:cs typeface="Meiryo UI" pitchFamily="50" charset="-128"/>
              </a:rPr>
              <a:t>2017</a:t>
            </a:r>
            <a:r>
              <a:rPr lang="ja-JP" altLang="en-US" sz="1300" dirty="0" smtClean="0">
                <a:latin typeface="Meiryo UI" pitchFamily="50" charset="-128"/>
                <a:ea typeface="Meiryo UI" pitchFamily="50" charset="-128"/>
                <a:cs typeface="Meiryo UI" pitchFamily="50" charset="-128"/>
              </a:rPr>
              <a:t>年</a:t>
            </a:r>
            <a:r>
              <a:rPr lang="en-US" altLang="ja-JP" sz="1300" dirty="0">
                <a:latin typeface="Meiryo UI" pitchFamily="50" charset="-128"/>
                <a:ea typeface="Meiryo UI" pitchFamily="50" charset="-128"/>
                <a:cs typeface="Meiryo UI" pitchFamily="50" charset="-128"/>
              </a:rPr>
              <a:t>3</a:t>
            </a:r>
            <a:r>
              <a:rPr lang="ja-JP" altLang="en-US" sz="1300" dirty="0">
                <a:latin typeface="Meiryo UI" pitchFamily="50" charset="-128"/>
                <a:ea typeface="Meiryo UI" pitchFamily="50" charset="-128"/>
                <a:cs typeface="Meiryo UI" pitchFamily="50" charset="-128"/>
              </a:rPr>
              <a:t>月</a:t>
            </a:r>
            <a:r>
              <a:rPr lang="ja-JP" altLang="en-US" sz="1300" dirty="0" smtClean="0">
                <a:latin typeface="Meiryo UI" pitchFamily="50" charset="-128"/>
                <a:ea typeface="Meiryo UI" pitchFamily="50" charset="-128"/>
                <a:cs typeface="Meiryo UI" pitchFamily="50" charset="-128"/>
              </a:rPr>
              <a:t>に大阪府の条例</a:t>
            </a:r>
            <a:r>
              <a:rPr lang="ja-JP" altLang="en-US" sz="1300" dirty="0">
                <a:latin typeface="Meiryo UI" pitchFamily="50" charset="-128"/>
                <a:ea typeface="Meiryo UI" pitchFamily="50" charset="-128"/>
                <a:cs typeface="Meiryo UI" pitchFamily="50" charset="-128"/>
              </a:rPr>
              <a:t>改正を行い、民間事業者等の熱需要者が下水熱を利用する場合の</a:t>
            </a:r>
            <a:r>
              <a:rPr lang="ja-JP" altLang="en-US" sz="1300" dirty="0" smtClean="0">
                <a:latin typeface="Meiryo UI" pitchFamily="50" charset="-128"/>
                <a:ea typeface="Meiryo UI" pitchFamily="50" charset="-128"/>
                <a:cs typeface="Meiryo UI" pitchFamily="50" charset="-128"/>
              </a:rPr>
              <a:t>手続きを規定しました。これにより、まちづくりの構想段階や、民間事業者による空調、給湯設備改修にあわせた下水熱利用の検討が可能となり、普及促進につながります。</a:t>
            </a:r>
            <a:endParaRPr lang="en-US" altLang="ja-JP" sz="1300" dirty="0" smtClean="0">
              <a:latin typeface="Meiryo UI" pitchFamily="50" charset="-128"/>
              <a:ea typeface="Meiryo UI" pitchFamily="50" charset="-128"/>
              <a:cs typeface="Meiryo UI" pitchFamily="50" charset="-128"/>
            </a:endParaRPr>
          </a:p>
        </p:txBody>
      </p:sp>
      <p:sp>
        <p:nvSpPr>
          <p:cNvPr id="24" name="テキスト ボックス 23"/>
          <p:cNvSpPr txBox="1"/>
          <p:nvPr/>
        </p:nvSpPr>
        <p:spPr>
          <a:xfrm>
            <a:off x="232006" y="3657980"/>
            <a:ext cx="5098983" cy="692497"/>
          </a:xfrm>
          <a:prstGeom prst="rect">
            <a:avLst/>
          </a:prstGeom>
          <a:noFill/>
        </p:spPr>
        <p:txBody>
          <a:bodyPr wrap="square" rtlCol="0">
            <a:spAutoFit/>
          </a:bodyPr>
          <a:lstStyle/>
          <a:p>
            <a:pPr marL="177800" indent="-177800">
              <a:spcBef>
                <a:spcPct val="0"/>
              </a:spcBef>
            </a:pPr>
            <a:r>
              <a:rPr lang="ja-JP" altLang="en-US" sz="1300" dirty="0" smtClean="0">
                <a:latin typeface="Meiryo UI" pitchFamily="50" charset="-128"/>
                <a:ea typeface="Meiryo UI" pitchFamily="50" charset="-128"/>
                <a:cs typeface="Meiryo UI" pitchFamily="50" charset="-128"/>
              </a:rPr>
              <a:t>◆おおさかスマートエネルギー協議会を活用し、ホテル、百貨店、病院など熱需要の多い業界団体・事業者やデベロッパー、ゼネコン等に対し、下水熱の利用を働きかけるなど、関係機関と連携しながら導入促進を図ります。</a:t>
            </a:r>
            <a:endParaRPr lang="en-US" altLang="ja-JP" sz="1300" dirty="0">
              <a:latin typeface="Meiryo UI" pitchFamily="50" charset="-128"/>
              <a:ea typeface="Meiryo UI" pitchFamily="50" charset="-128"/>
              <a:cs typeface="Meiryo UI" pitchFamily="50" charset="-128"/>
            </a:endParaRPr>
          </a:p>
        </p:txBody>
      </p:sp>
      <p:sp>
        <p:nvSpPr>
          <p:cNvPr id="22" name="テキスト ボックス 21"/>
          <p:cNvSpPr txBox="1"/>
          <p:nvPr/>
        </p:nvSpPr>
        <p:spPr>
          <a:xfrm>
            <a:off x="2882188" y="732573"/>
            <a:ext cx="721270" cy="369332"/>
          </a:xfrm>
          <a:prstGeom prst="rect">
            <a:avLst/>
          </a:prstGeom>
          <a:noFill/>
        </p:spPr>
        <p:txBody>
          <a:bodyPr wrap="square" lIns="0" tIns="0" rIns="0" bIns="0" rtlCol="0" anchor="ctr" anchorCtr="0">
            <a:spAutoFit/>
          </a:bodyPr>
          <a:lstStyle/>
          <a:p>
            <a:pPr marL="87313" indent="-87313"/>
            <a:r>
              <a:rPr lang="en-US" altLang="ja-JP" sz="1200" dirty="0" smtClean="0">
                <a:latin typeface="Meiryo UI" pitchFamily="50" charset="-128"/>
                <a:ea typeface="Meiryo UI" pitchFamily="50" charset="-128"/>
                <a:cs typeface="Meiryo UI" pitchFamily="50" charset="-128"/>
              </a:rPr>
              <a:t>【</a:t>
            </a:r>
            <a:r>
              <a:rPr lang="ja-JP" altLang="en-US" sz="1200" dirty="0" smtClean="0">
                <a:latin typeface="Meiryo UI" pitchFamily="50" charset="-128"/>
                <a:ea typeface="Meiryo UI" pitchFamily="50" charset="-128"/>
                <a:cs typeface="Meiryo UI" pitchFamily="50" charset="-128"/>
              </a:rPr>
              <a:t>府事業</a:t>
            </a:r>
            <a:r>
              <a:rPr lang="en-US" altLang="ja-JP" sz="1200" dirty="0" smtClean="0">
                <a:latin typeface="Meiryo UI" pitchFamily="50" charset="-128"/>
                <a:ea typeface="Meiryo UI" pitchFamily="50" charset="-128"/>
                <a:cs typeface="Meiryo UI" pitchFamily="50" charset="-128"/>
              </a:rPr>
              <a:t>】</a:t>
            </a:r>
            <a:endParaRPr lang="en-US" altLang="zh-TW" sz="1200" dirty="0" smtClean="0">
              <a:latin typeface="Meiryo UI" pitchFamily="50" charset="-128"/>
              <a:ea typeface="Meiryo UI" pitchFamily="50" charset="-128"/>
              <a:cs typeface="Meiryo UI" pitchFamily="50" charset="-128"/>
            </a:endParaRPr>
          </a:p>
          <a:p>
            <a:pPr marL="87313" indent="-87313"/>
            <a:r>
              <a:rPr lang="en-US" altLang="ja-JP" sz="1200" dirty="0" smtClean="0">
                <a:latin typeface="Meiryo UI" pitchFamily="50" charset="-128"/>
                <a:ea typeface="Meiryo UI" pitchFamily="50" charset="-128"/>
                <a:cs typeface="Meiryo UI" pitchFamily="50" charset="-128"/>
              </a:rPr>
              <a:t>【</a:t>
            </a:r>
            <a:r>
              <a:rPr lang="ja-JP" altLang="en-US" sz="1200" dirty="0" smtClean="0">
                <a:latin typeface="Meiryo UI" pitchFamily="50" charset="-128"/>
                <a:ea typeface="Meiryo UI" pitchFamily="50" charset="-128"/>
                <a:cs typeface="Meiryo UI" pitchFamily="50" charset="-128"/>
              </a:rPr>
              <a:t>市事業</a:t>
            </a:r>
            <a:r>
              <a:rPr lang="en-US" altLang="ja-JP" sz="1200" dirty="0" smtClean="0">
                <a:latin typeface="Meiryo UI" pitchFamily="50" charset="-128"/>
                <a:ea typeface="Meiryo UI" pitchFamily="50" charset="-128"/>
                <a:cs typeface="Meiryo UI" pitchFamily="50" charset="-128"/>
              </a:rPr>
              <a:t>】</a:t>
            </a:r>
            <a:endParaRPr lang="ja-JP" altLang="en-US" sz="1200" strike="sngStrike" dirty="0">
              <a:latin typeface="Meiryo UI" pitchFamily="50" charset="-128"/>
              <a:ea typeface="Meiryo UI" pitchFamily="50" charset="-128"/>
              <a:cs typeface="Meiryo UI" pitchFamily="50" charset="-128"/>
            </a:endParaRPr>
          </a:p>
        </p:txBody>
      </p:sp>
      <p:sp>
        <p:nvSpPr>
          <p:cNvPr id="15" name="テキスト ボックス 14"/>
          <p:cNvSpPr txBox="1"/>
          <p:nvPr/>
        </p:nvSpPr>
        <p:spPr>
          <a:xfrm>
            <a:off x="6606474" y="1238744"/>
            <a:ext cx="2128096" cy="523220"/>
          </a:xfrm>
          <a:prstGeom prst="rect">
            <a:avLst/>
          </a:prstGeom>
          <a:solidFill>
            <a:schemeClr val="bg1"/>
          </a:solidFill>
        </p:spPr>
        <p:txBody>
          <a:bodyPr wrap="square" rtlCol="0">
            <a:spAutoFit/>
          </a:bodyPr>
          <a:lstStyle/>
          <a:p>
            <a:pPr marL="177800" indent="-177800" algn="ctr">
              <a:spcBef>
                <a:spcPct val="0"/>
              </a:spcBef>
            </a:pPr>
            <a:r>
              <a:rPr lang="ja-JP" altLang="en-US" sz="1400" dirty="0" smtClean="0">
                <a:solidFill>
                  <a:srgbClr val="000000"/>
                </a:solidFill>
                <a:latin typeface="Meiryo UI" pitchFamily="50" charset="-128"/>
                <a:ea typeface="Meiryo UI" pitchFamily="50" charset="-128"/>
                <a:cs typeface="Meiryo UI" pitchFamily="50" charset="-128"/>
              </a:rPr>
              <a:t>下水熱ポテンシャルマップ</a:t>
            </a:r>
            <a:endParaRPr lang="en-US" altLang="ja-JP" sz="1400" dirty="0" smtClean="0">
              <a:solidFill>
                <a:srgbClr val="000000"/>
              </a:solidFill>
              <a:latin typeface="Meiryo UI" pitchFamily="50" charset="-128"/>
              <a:ea typeface="Meiryo UI" pitchFamily="50" charset="-128"/>
              <a:cs typeface="Meiryo UI" pitchFamily="50" charset="-128"/>
            </a:endParaRPr>
          </a:p>
          <a:p>
            <a:pPr marL="177800" indent="-177800" algn="ctr">
              <a:spcBef>
                <a:spcPct val="0"/>
              </a:spcBef>
            </a:pPr>
            <a:endParaRPr lang="en-US" altLang="ja-JP" sz="1400" dirty="0">
              <a:solidFill>
                <a:srgbClr val="000000"/>
              </a:solidFill>
              <a:latin typeface="Meiryo UI" pitchFamily="50" charset="-128"/>
              <a:ea typeface="Meiryo UI" pitchFamily="50" charset="-128"/>
              <a:cs typeface="Meiryo UI" pitchFamily="50" charset="-128"/>
            </a:endParaRPr>
          </a:p>
        </p:txBody>
      </p:sp>
      <p:pic>
        <p:nvPicPr>
          <p:cNvPr id="17" name="Picture 3" descr="D:\takatay\Desktop\キャプチャ.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20576" y="3419837"/>
            <a:ext cx="2153931" cy="113390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0607807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Box 2"/>
          <p:cNvSpPr txBox="1">
            <a:spLocks noChangeArrowheads="1"/>
          </p:cNvSpPr>
          <p:nvPr/>
        </p:nvSpPr>
        <p:spPr bwMode="auto">
          <a:xfrm>
            <a:off x="0" y="-27384"/>
            <a:ext cx="9906000" cy="510396"/>
          </a:xfrm>
          <a:prstGeom prst="rect">
            <a:avLst/>
          </a:prstGeom>
          <a:solidFill>
            <a:srgbClr val="00B0F0"/>
          </a:solidFill>
          <a:ln w="9525">
            <a:noFill/>
            <a:miter lim="800000"/>
            <a:headEnd/>
            <a:tailEnd/>
          </a:ln>
        </p:spPr>
        <p:txBody>
          <a:bodyPr wrap="square" lIns="74295" tIns="8890" rIns="74295" bIns="8890">
            <a:spAutoFit/>
          </a:bodyPr>
          <a:lstStyle>
            <a:defPPr>
              <a:defRPr lang="ja-JP"/>
            </a:defPPr>
            <a:lvl1pPr algn="l" rtl="0" fontAlgn="base">
              <a:spcBef>
                <a:spcPct val="0"/>
              </a:spcBef>
              <a:spcAft>
                <a:spcPct val="0"/>
              </a:spcAft>
              <a:defRPr kumimoji="1"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charset="-128"/>
                <a:cs typeface="+mn-cs"/>
              </a:defRPr>
            </a:lvl5pPr>
            <a:lvl6pPr marL="2286000" algn="l" defTabSz="914400" rtl="0" eaLnBrk="1" latinLnBrk="0" hangingPunct="1">
              <a:defRPr kumimoji="1" kern="1200">
                <a:solidFill>
                  <a:schemeClr val="tx1"/>
                </a:solidFill>
                <a:latin typeface="Arial" charset="0"/>
                <a:ea typeface="ＭＳ Ｐゴシック" charset="-128"/>
                <a:cs typeface="+mn-cs"/>
              </a:defRPr>
            </a:lvl6pPr>
            <a:lvl7pPr marL="2743200" algn="l" defTabSz="914400" rtl="0" eaLnBrk="1" latinLnBrk="0" hangingPunct="1">
              <a:defRPr kumimoji="1" kern="1200">
                <a:solidFill>
                  <a:schemeClr val="tx1"/>
                </a:solidFill>
                <a:latin typeface="Arial" charset="0"/>
                <a:ea typeface="ＭＳ Ｐゴシック" charset="-128"/>
                <a:cs typeface="+mn-cs"/>
              </a:defRPr>
            </a:lvl7pPr>
            <a:lvl8pPr marL="3200400" algn="l" defTabSz="914400" rtl="0" eaLnBrk="1" latinLnBrk="0" hangingPunct="1">
              <a:defRPr kumimoji="1" kern="1200">
                <a:solidFill>
                  <a:schemeClr val="tx1"/>
                </a:solidFill>
                <a:latin typeface="Arial" charset="0"/>
                <a:ea typeface="ＭＳ Ｐゴシック" charset="-128"/>
                <a:cs typeface="+mn-cs"/>
              </a:defRPr>
            </a:lvl8pPr>
            <a:lvl9pPr marL="3657600" algn="l" defTabSz="914400" rtl="0" eaLnBrk="1" latinLnBrk="0" hangingPunct="1">
              <a:defRPr kumimoji="1" kern="1200">
                <a:solidFill>
                  <a:schemeClr val="tx1"/>
                </a:solidFill>
                <a:latin typeface="Arial" charset="0"/>
                <a:ea typeface="ＭＳ Ｐゴシック" charset="-128"/>
                <a:cs typeface="+mn-cs"/>
              </a:defRPr>
            </a:lvl9pPr>
          </a:lstStyle>
          <a:p>
            <a:pPr algn="just" fontAlgn="auto">
              <a:spcBef>
                <a:spcPts val="0"/>
              </a:spcBef>
              <a:spcAft>
                <a:spcPts val="0"/>
              </a:spcAft>
            </a:pPr>
            <a:r>
              <a:rPr lang="ja-JP" altLang="en-US" sz="3200" dirty="0" smtClean="0">
                <a:solidFill>
                  <a:prstClr val="white"/>
                </a:solidFill>
                <a:ea typeface="HGP創英角ｺﾞｼｯｸUB" pitchFamily="50" charset="-128"/>
                <a:cs typeface="ＭＳ Ｐゴシック" charset="-128"/>
              </a:rPr>
              <a:t>　</a:t>
            </a:r>
            <a:r>
              <a:rPr lang="ja-JP" altLang="en-US" sz="3200" dirty="0">
                <a:solidFill>
                  <a:prstClr val="white"/>
                </a:solidFill>
                <a:latin typeface="Calibri"/>
                <a:ea typeface="HGP創英角ｺﾞｼｯｸUB" pitchFamily="50" charset="-128"/>
                <a:cs typeface="ＭＳ Ｐゴシック" charset="-128"/>
              </a:rPr>
              <a:t>再生可能エネルギーの普及拡大 </a:t>
            </a:r>
            <a:r>
              <a:rPr lang="ja-JP" altLang="en-US" sz="1200" dirty="0" smtClean="0">
                <a:solidFill>
                  <a:prstClr val="white"/>
                </a:solidFill>
                <a:latin typeface="Calibri"/>
                <a:ea typeface="HGP創英角ｺﾞｼｯｸUB" pitchFamily="50" charset="-128"/>
                <a:cs typeface="ＭＳ Ｐゴシック" charset="-128"/>
              </a:rPr>
              <a:t>～太陽光発電</a:t>
            </a:r>
            <a:r>
              <a:rPr lang="ja-JP" altLang="en-US" sz="1200" dirty="0">
                <a:solidFill>
                  <a:prstClr val="white"/>
                </a:solidFill>
                <a:latin typeface="Calibri"/>
                <a:ea typeface="HGP創英角ｺﾞｼｯｸUB" pitchFamily="50" charset="-128"/>
                <a:cs typeface="ＭＳ Ｐゴシック" charset="-128"/>
              </a:rPr>
              <a:t>以外</a:t>
            </a:r>
            <a:r>
              <a:rPr lang="ja-JP" altLang="en-US" sz="1200" dirty="0" smtClean="0">
                <a:solidFill>
                  <a:prstClr val="white"/>
                </a:solidFill>
                <a:latin typeface="Calibri"/>
                <a:ea typeface="HGP創英角ｺﾞｼｯｸUB" pitchFamily="50" charset="-128"/>
                <a:cs typeface="ＭＳ Ｐゴシック" charset="-128"/>
              </a:rPr>
              <a:t>の</a:t>
            </a:r>
            <a:r>
              <a:rPr lang="ja-JP" altLang="en-US" sz="1200" dirty="0">
                <a:solidFill>
                  <a:prstClr val="white"/>
                </a:solidFill>
                <a:latin typeface="Calibri"/>
                <a:ea typeface="HGP創英角ｺﾞｼｯｸUB" pitchFamily="50" charset="-128"/>
                <a:cs typeface="ＭＳ Ｐゴシック" charset="-128"/>
              </a:rPr>
              <a:t>再生可能エネルギーの普及促進～　</a:t>
            </a:r>
          </a:p>
        </p:txBody>
      </p:sp>
      <p:sp>
        <p:nvSpPr>
          <p:cNvPr id="22" name="円/楕円 21"/>
          <p:cNvSpPr/>
          <p:nvPr/>
        </p:nvSpPr>
        <p:spPr>
          <a:xfrm>
            <a:off x="9361703" y="0"/>
            <a:ext cx="471222" cy="471222"/>
          </a:xfrm>
          <a:prstGeom prst="ellipse">
            <a:avLst/>
          </a:prstGeom>
          <a:ln w="19050"/>
        </p:spPr>
        <p:style>
          <a:lnRef idx="3">
            <a:schemeClr val="lt1"/>
          </a:lnRef>
          <a:fillRef idx="1">
            <a:schemeClr val="accent1"/>
          </a:fillRef>
          <a:effectRef idx="1">
            <a:schemeClr val="accent1"/>
          </a:effectRef>
          <a:fontRef idx="minor">
            <a:schemeClr val="lt1"/>
          </a:fontRef>
        </p:style>
        <p:txBody>
          <a:bodyPr lIns="0" tIns="0" rIns="0" bIns="0" rtlCol="0" anchor="ctr"/>
          <a:lstStyle/>
          <a:p>
            <a:pPr algn="ctr"/>
            <a:r>
              <a:rPr lang="en-US" altLang="ja-JP" b="1" dirty="0" smtClean="0">
                <a:solidFill>
                  <a:prstClr val="white"/>
                </a:solidFill>
              </a:rPr>
              <a:t>16</a:t>
            </a:r>
            <a:endParaRPr lang="ja-JP" altLang="en-US" b="1" dirty="0">
              <a:solidFill>
                <a:prstClr val="white"/>
              </a:solidFill>
            </a:endParaRPr>
          </a:p>
        </p:txBody>
      </p:sp>
      <p:sp>
        <p:nvSpPr>
          <p:cNvPr id="20" name="角丸四角形 19"/>
          <p:cNvSpPr/>
          <p:nvPr/>
        </p:nvSpPr>
        <p:spPr>
          <a:xfrm>
            <a:off x="136478" y="548680"/>
            <a:ext cx="9610720" cy="6192688"/>
          </a:xfrm>
          <a:prstGeom prst="roundRect">
            <a:avLst>
              <a:gd name="adj" fmla="val 1002"/>
            </a:avLst>
          </a:prstGeom>
          <a:ln w="31750"/>
        </p:spPr>
        <p:style>
          <a:lnRef idx="2">
            <a:schemeClr val="accent1"/>
          </a:lnRef>
          <a:fillRef idx="1">
            <a:schemeClr val="lt1"/>
          </a:fillRef>
          <a:effectRef idx="0">
            <a:schemeClr val="accent1"/>
          </a:effectRef>
          <a:fontRef idx="minor">
            <a:schemeClr val="dk1"/>
          </a:fontRef>
        </p:style>
        <p:txBody>
          <a:bodyPr rtlCol="0" anchor="ctr"/>
          <a:lstStyle/>
          <a:p>
            <a:endParaRPr lang="ja-JP" altLang="en-US" sz="1200" dirty="0">
              <a:solidFill>
                <a:prstClr val="black"/>
              </a:solidFill>
              <a:latin typeface="Meiryo UI" pitchFamily="50" charset="-128"/>
              <a:ea typeface="Meiryo UI" pitchFamily="50" charset="-128"/>
              <a:cs typeface="Meiryo UI" pitchFamily="50" charset="-128"/>
            </a:endParaRPr>
          </a:p>
        </p:txBody>
      </p:sp>
      <p:sp>
        <p:nvSpPr>
          <p:cNvPr id="21" name="角丸四角形 20"/>
          <p:cNvSpPr/>
          <p:nvPr/>
        </p:nvSpPr>
        <p:spPr>
          <a:xfrm>
            <a:off x="242142" y="706548"/>
            <a:ext cx="4272273" cy="374258"/>
          </a:xfrm>
          <a:prstGeom prst="roundRect">
            <a:avLst>
              <a:gd name="adj" fmla="val 50000"/>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ja-JP" altLang="en-US" sz="1600" b="1" dirty="0" smtClean="0">
                <a:solidFill>
                  <a:schemeClr val="tx1"/>
                </a:solidFill>
                <a:latin typeface="Meiryo UI" pitchFamily="50" charset="-128"/>
                <a:ea typeface="Meiryo UI" pitchFamily="50" charset="-128"/>
                <a:cs typeface="Meiryo UI" pitchFamily="50" charset="-128"/>
              </a:rPr>
              <a:t>廃棄物焼却施設における発電及び余熱利用</a:t>
            </a:r>
            <a:endParaRPr lang="ja-JP" altLang="en-US" sz="1600" b="1" dirty="0">
              <a:solidFill>
                <a:schemeClr val="tx1"/>
              </a:solidFill>
              <a:latin typeface="Meiryo UI" pitchFamily="50" charset="-128"/>
              <a:ea typeface="Meiryo UI" pitchFamily="50" charset="-128"/>
              <a:cs typeface="Meiryo UI" pitchFamily="50" charset="-128"/>
            </a:endParaRPr>
          </a:p>
        </p:txBody>
      </p:sp>
      <p:sp>
        <p:nvSpPr>
          <p:cNvPr id="23" name="テキスト ボックス 22"/>
          <p:cNvSpPr txBox="1"/>
          <p:nvPr/>
        </p:nvSpPr>
        <p:spPr>
          <a:xfrm>
            <a:off x="272478" y="1183565"/>
            <a:ext cx="9324835" cy="1415772"/>
          </a:xfrm>
          <a:prstGeom prst="rect">
            <a:avLst/>
          </a:prstGeom>
          <a:noFill/>
        </p:spPr>
        <p:txBody>
          <a:bodyPr wrap="square" rtlCol="0">
            <a:spAutoFit/>
          </a:bodyPr>
          <a:lstStyle/>
          <a:p>
            <a:pPr marL="87313" indent="-87313"/>
            <a:r>
              <a:rPr lang="ja-JP" altLang="en-US" sz="1300" dirty="0" smtClean="0">
                <a:latin typeface="Meiryo UI" pitchFamily="50" charset="-128"/>
                <a:ea typeface="Meiryo UI" pitchFamily="50" charset="-128"/>
                <a:cs typeface="Meiryo UI" pitchFamily="50" charset="-128"/>
              </a:rPr>
              <a:t>◆廃棄物の焼却時に発生する熱エネルギーは、回収</a:t>
            </a:r>
            <a:r>
              <a:rPr lang="ja-JP" altLang="en-US" sz="1300" dirty="0">
                <a:latin typeface="Meiryo UI" pitchFamily="50" charset="-128"/>
                <a:ea typeface="Meiryo UI" pitchFamily="50" charset="-128"/>
                <a:cs typeface="Meiryo UI" pitchFamily="50" charset="-128"/>
              </a:rPr>
              <a:t>して利用（サーマルリサイクル）すること</a:t>
            </a:r>
            <a:r>
              <a:rPr lang="ja-JP" altLang="en-US" sz="1300" dirty="0" smtClean="0">
                <a:latin typeface="Meiryo UI" pitchFamily="50" charset="-128"/>
                <a:ea typeface="Meiryo UI" pitchFamily="50" charset="-128"/>
                <a:cs typeface="Meiryo UI" pitchFamily="50" charset="-128"/>
              </a:rPr>
              <a:t>ができ、施設内</a:t>
            </a:r>
            <a:r>
              <a:rPr lang="ja-JP" altLang="en-US" sz="1300" dirty="0">
                <a:latin typeface="Meiryo UI" pitchFamily="50" charset="-128"/>
                <a:ea typeface="Meiryo UI" pitchFamily="50" charset="-128"/>
                <a:cs typeface="Meiryo UI" pitchFamily="50" charset="-128"/>
              </a:rPr>
              <a:t>で</a:t>
            </a:r>
            <a:r>
              <a:rPr lang="ja-JP" altLang="en-US" sz="1300" dirty="0" smtClean="0">
                <a:latin typeface="Meiryo UI" pitchFamily="50" charset="-128"/>
                <a:ea typeface="Meiryo UI" pitchFamily="50" charset="-128"/>
                <a:cs typeface="Meiryo UI" pitchFamily="50" charset="-128"/>
              </a:rPr>
              <a:t>暖房などに使用するほか、発電を行ったり、蒸気・温水として近隣施設へ供給するなどしています。</a:t>
            </a:r>
            <a:endParaRPr lang="en-US" altLang="ja-JP" sz="1300" dirty="0" smtClean="0">
              <a:latin typeface="Meiryo UI" pitchFamily="50" charset="-128"/>
              <a:ea typeface="Meiryo UI" pitchFamily="50" charset="-128"/>
              <a:cs typeface="Meiryo UI" pitchFamily="50" charset="-128"/>
            </a:endParaRPr>
          </a:p>
          <a:p>
            <a:pPr lvl="0">
              <a:spcBef>
                <a:spcPct val="0"/>
              </a:spcBef>
              <a:defRPr/>
            </a:pPr>
            <a:r>
              <a:rPr lang="ja-JP" altLang="en-US" sz="1300" dirty="0">
                <a:latin typeface="Meiryo UI" pitchFamily="50" charset="-128"/>
                <a:ea typeface="Meiryo UI" pitchFamily="50" charset="-128"/>
                <a:cs typeface="Meiryo UI" pitchFamily="50" charset="-128"/>
              </a:rPr>
              <a:t>◆廃棄物焼却施設では余剰排熱の有効利用に</a:t>
            </a:r>
            <a:r>
              <a:rPr lang="ja-JP" altLang="en-US" sz="1300" dirty="0" smtClean="0">
                <a:latin typeface="Meiryo UI" pitchFamily="50" charset="-128"/>
                <a:ea typeface="Meiryo UI" pitchFamily="50" charset="-128"/>
                <a:cs typeface="Meiryo UI" pitchFamily="50" charset="-128"/>
              </a:rPr>
              <a:t>努めていますが</a:t>
            </a:r>
            <a:r>
              <a:rPr lang="ja-JP" altLang="en-US" sz="1300" dirty="0">
                <a:latin typeface="Meiryo UI" pitchFamily="50" charset="-128"/>
                <a:ea typeface="Meiryo UI" pitchFamily="50" charset="-128"/>
                <a:cs typeface="Meiryo UI" pitchFamily="50" charset="-128"/>
              </a:rPr>
              <a:t>、熱需要家とのマッチングに</a:t>
            </a:r>
            <a:r>
              <a:rPr lang="ja-JP" altLang="en-US" sz="1300" dirty="0" smtClean="0">
                <a:latin typeface="Meiryo UI" pitchFamily="50" charset="-128"/>
                <a:ea typeface="Meiryo UI" pitchFamily="50" charset="-128"/>
                <a:cs typeface="Meiryo UI" pitchFamily="50" charset="-128"/>
              </a:rPr>
              <a:t>より利用率</a:t>
            </a:r>
            <a:r>
              <a:rPr lang="ja-JP" altLang="en-US" sz="1300" dirty="0">
                <a:latin typeface="Meiryo UI" pitchFamily="50" charset="-128"/>
                <a:ea typeface="Meiryo UI" pitchFamily="50" charset="-128"/>
                <a:cs typeface="Meiryo UI" pitchFamily="50" charset="-128"/>
              </a:rPr>
              <a:t>を更に高められる</a:t>
            </a:r>
            <a:r>
              <a:rPr lang="ja-JP" altLang="en-US" sz="1300" dirty="0" smtClean="0">
                <a:latin typeface="Meiryo UI" pitchFamily="50" charset="-128"/>
                <a:ea typeface="Meiryo UI" pitchFamily="50" charset="-128"/>
                <a:cs typeface="Meiryo UI" pitchFamily="50" charset="-128"/>
              </a:rPr>
              <a:t>可能性があります</a:t>
            </a:r>
            <a:r>
              <a:rPr lang="ja-JP" altLang="en-US" sz="1300" dirty="0">
                <a:latin typeface="Meiryo UI" pitchFamily="50" charset="-128"/>
                <a:ea typeface="Meiryo UI" pitchFamily="50" charset="-128"/>
                <a:cs typeface="Meiryo UI" pitchFamily="50" charset="-128"/>
              </a:rPr>
              <a:t>。</a:t>
            </a:r>
            <a:endParaRPr lang="en-US" altLang="ja-JP" sz="1300" dirty="0">
              <a:latin typeface="Meiryo UI" pitchFamily="50" charset="-128"/>
              <a:ea typeface="Meiryo UI" pitchFamily="50" charset="-128"/>
              <a:cs typeface="Meiryo UI" pitchFamily="50" charset="-128"/>
            </a:endParaRPr>
          </a:p>
          <a:p>
            <a:pPr marL="355600" lvl="0" indent="-355600">
              <a:spcBef>
                <a:spcPct val="0"/>
              </a:spcBef>
              <a:defRPr/>
            </a:pPr>
            <a:r>
              <a:rPr lang="ja-JP" altLang="en-US" sz="1300" dirty="0">
                <a:latin typeface="Meiryo UI" pitchFamily="50" charset="-128"/>
                <a:ea typeface="Meiryo UI" pitchFamily="50" charset="-128"/>
                <a:cs typeface="Meiryo UI" pitchFamily="50" charset="-128"/>
              </a:rPr>
              <a:t>　　</a:t>
            </a:r>
            <a:r>
              <a:rPr lang="ja-JP" altLang="en-US" sz="1050" dirty="0">
                <a:latin typeface="Meiryo UI" pitchFamily="50" charset="-128"/>
                <a:ea typeface="Meiryo UI" pitchFamily="50" charset="-128"/>
                <a:cs typeface="Meiryo UI" pitchFamily="50" charset="-128"/>
              </a:rPr>
              <a:t>➢　焼却時に発生する余剰排熱については、蒸気、温水、電力に変えて、施設内で自家消費するほか、周辺施設への供給や、電力会社へ売電するなど、様々な形で活用することができます。</a:t>
            </a:r>
            <a:endParaRPr lang="en-US" altLang="ja-JP" sz="1050" dirty="0">
              <a:latin typeface="Meiryo UI" pitchFamily="50" charset="-128"/>
              <a:ea typeface="Meiryo UI" pitchFamily="50" charset="-128"/>
              <a:cs typeface="Meiryo UI" pitchFamily="50" charset="-128"/>
            </a:endParaRPr>
          </a:p>
          <a:p>
            <a:pPr marL="355600" lvl="0" indent="-355600">
              <a:spcBef>
                <a:spcPct val="0"/>
              </a:spcBef>
              <a:defRPr/>
            </a:pPr>
            <a:r>
              <a:rPr lang="ja-JP" altLang="en-US" sz="1050" dirty="0">
                <a:latin typeface="Meiryo UI" pitchFamily="50" charset="-128"/>
                <a:ea typeface="Meiryo UI" pitchFamily="50" charset="-128"/>
                <a:cs typeface="Meiryo UI" pitchFamily="50" charset="-128"/>
              </a:rPr>
              <a:t>　　　　　・周辺施設に熱</a:t>
            </a:r>
            <a:r>
              <a:rPr lang="ja-JP" altLang="en-US" sz="1050" dirty="0" smtClean="0">
                <a:latin typeface="Meiryo UI" pitchFamily="50" charset="-128"/>
                <a:ea typeface="Meiryo UI" pitchFamily="50" charset="-128"/>
                <a:cs typeface="Meiryo UI" pitchFamily="50" charset="-128"/>
              </a:rPr>
              <a:t>供給しているもの：</a:t>
            </a:r>
            <a:r>
              <a:rPr lang="en-US" altLang="ja-JP" sz="1050" dirty="0">
                <a:latin typeface="Meiryo UI" pitchFamily="50" charset="-128"/>
                <a:ea typeface="Meiryo UI" pitchFamily="50" charset="-128"/>
                <a:cs typeface="Meiryo UI" pitchFamily="50" charset="-128"/>
              </a:rPr>
              <a:t>9</a:t>
            </a:r>
            <a:r>
              <a:rPr lang="ja-JP" altLang="en-US" sz="1050" dirty="0">
                <a:latin typeface="Meiryo UI" pitchFamily="50" charset="-128"/>
                <a:ea typeface="Meiryo UI" pitchFamily="50" charset="-128"/>
                <a:cs typeface="Meiryo UI" pitchFamily="50" charset="-128"/>
              </a:rPr>
              <a:t>施設</a:t>
            </a:r>
            <a:endParaRPr lang="en-US" altLang="ja-JP" sz="1050" dirty="0">
              <a:latin typeface="Meiryo UI" pitchFamily="50" charset="-128"/>
              <a:ea typeface="Meiryo UI" pitchFamily="50" charset="-128"/>
              <a:cs typeface="Meiryo UI" pitchFamily="50" charset="-128"/>
            </a:endParaRPr>
          </a:p>
          <a:p>
            <a:pPr marL="355600" lvl="0" indent="-355600">
              <a:spcBef>
                <a:spcPct val="0"/>
              </a:spcBef>
              <a:defRPr/>
            </a:pPr>
            <a:r>
              <a:rPr lang="ja-JP" altLang="en-US" sz="1050" dirty="0">
                <a:latin typeface="Meiryo UI" pitchFamily="50" charset="-128"/>
                <a:ea typeface="Meiryo UI" pitchFamily="50" charset="-128"/>
                <a:cs typeface="Meiryo UI" pitchFamily="50" charset="-128"/>
              </a:rPr>
              <a:t>　　　　　・</a:t>
            </a:r>
            <a:r>
              <a:rPr lang="ja-JP" altLang="en-US" sz="1050" dirty="0" smtClean="0">
                <a:latin typeface="Meiryo UI" pitchFamily="50" charset="-128"/>
                <a:ea typeface="Meiryo UI" pitchFamily="50" charset="-128"/>
                <a:cs typeface="Meiryo UI" pitchFamily="50" charset="-128"/>
              </a:rPr>
              <a:t>発電を行っているもの：</a:t>
            </a:r>
            <a:r>
              <a:rPr lang="en-US" altLang="ja-JP" sz="1050" dirty="0" smtClean="0">
                <a:latin typeface="Meiryo UI" pitchFamily="50" charset="-128"/>
                <a:ea typeface="Meiryo UI" pitchFamily="50" charset="-128"/>
                <a:cs typeface="Meiryo UI" pitchFamily="50" charset="-128"/>
              </a:rPr>
              <a:t>24</a:t>
            </a:r>
            <a:r>
              <a:rPr lang="ja-JP" altLang="en-US" sz="1050" dirty="0" smtClean="0">
                <a:latin typeface="Meiryo UI" pitchFamily="50" charset="-128"/>
                <a:ea typeface="Meiryo UI" pitchFamily="50" charset="-128"/>
                <a:cs typeface="Meiryo UI" pitchFamily="50" charset="-128"/>
              </a:rPr>
              <a:t>施設</a:t>
            </a:r>
            <a:r>
              <a:rPr lang="ja-JP" altLang="en-US" sz="1050" dirty="0">
                <a:latin typeface="Meiryo UI" pitchFamily="50" charset="-128"/>
                <a:ea typeface="Meiryo UI" pitchFamily="50" charset="-128"/>
                <a:cs typeface="Meiryo UI" pitchFamily="50" charset="-128"/>
              </a:rPr>
              <a:t>（</a:t>
            </a:r>
            <a:r>
              <a:rPr lang="en-US" altLang="ja-JP" sz="1050" dirty="0">
                <a:latin typeface="Meiryo UI" pitchFamily="50" charset="-128"/>
                <a:ea typeface="Meiryo UI" pitchFamily="50" charset="-128"/>
                <a:cs typeface="Meiryo UI" pitchFamily="50" charset="-128"/>
              </a:rPr>
              <a:t>10MW</a:t>
            </a:r>
            <a:r>
              <a:rPr lang="ja-JP" altLang="en-US" sz="1050" dirty="0">
                <a:latin typeface="Meiryo UI" pitchFamily="50" charset="-128"/>
                <a:ea typeface="Meiryo UI" pitchFamily="50" charset="-128"/>
                <a:cs typeface="Meiryo UI" pitchFamily="50" charset="-128"/>
              </a:rPr>
              <a:t>級は</a:t>
            </a:r>
            <a:r>
              <a:rPr lang="en-US" altLang="ja-JP" sz="1050" dirty="0" smtClean="0">
                <a:latin typeface="Meiryo UI" pitchFamily="50" charset="-128"/>
                <a:ea typeface="Meiryo UI" pitchFamily="50" charset="-128"/>
                <a:cs typeface="Meiryo UI" pitchFamily="50" charset="-128"/>
              </a:rPr>
              <a:t>12</a:t>
            </a:r>
            <a:r>
              <a:rPr lang="ja-JP" altLang="en-US" sz="1050" dirty="0" smtClean="0">
                <a:latin typeface="Meiryo UI" pitchFamily="50" charset="-128"/>
                <a:ea typeface="Meiryo UI" pitchFamily="50" charset="-128"/>
                <a:cs typeface="Meiryo UI" pitchFamily="50" charset="-128"/>
              </a:rPr>
              <a:t>施設）、うち電力</a:t>
            </a:r>
            <a:r>
              <a:rPr lang="ja-JP" altLang="en-US" sz="1050" dirty="0">
                <a:latin typeface="Meiryo UI" pitchFamily="50" charset="-128"/>
                <a:ea typeface="Meiryo UI" pitchFamily="50" charset="-128"/>
                <a:cs typeface="Meiryo UI" pitchFamily="50" charset="-128"/>
              </a:rPr>
              <a:t>会社へ</a:t>
            </a:r>
            <a:r>
              <a:rPr lang="ja-JP" altLang="en-US" sz="1050" dirty="0" smtClean="0">
                <a:latin typeface="Meiryo UI" pitchFamily="50" charset="-128"/>
                <a:ea typeface="Meiryo UI" pitchFamily="50" charset="-128"/>
                <a:cs typeface="Meiryo UI" pitchFamily="50" charset="-128"/>
              </a:rPr>
              <a:t>売電しているもの：</a:t>
            </a:r>
            <a:r>
              <a:rPr lang="en-US" altLang="ja-JP" sz="1050" dirty="0" smtClean="0">
                <a:latin typeface="Meiryo UI" pitchFamily="50" charset="-128"/>
                <a:ea typeface="Meiryo UI" pitchFamily="50" charset="-128"/>
                <a:cs typeface="Meiryo UI" pitchFamily="50" charset="-128"/>
              </a:rPr>
              <a:t>17</a:t>
            </a:r>
            <a:r>
              <a:rPr lang="ja-JP" altLang="en-US" sz="1050" dirty="0" smtClean="0">
                <a:latin typeface="Meiryo UI" pitchFamily="50" charset="-128"/>
                <a:ea typeface="Meiryo UI" pitchFamily="50" charset="-128"/>
                <a:cs typeface="Meiryo UI" pitchFamily="50" charset="-128"/>
              </a:rPr>
              <a:t>施設</a:t>
            </a:r>
            <a:r>
              <a:rPr lang="ja-JP" altLang="en-US" sz="1300" dirty="0" smtClean="0">
                <a:latin typeface="Meiryo UI" pitchFamily="50" charset="-128"/>
                <a:ea typeface="Meiryo UI" pitchFamily="50" charset="-128"/>
                <a:cs typeface="Meiryo UI" pitchFamily="50" charset="-128"/>
              </a:rPr>
              <a:t>　</a:t>
            </a:r>
            <a:endParaRPr lang="en-US" altLang="ja-JP" sz="1300" dirty="0" smtClean="0">
              <a:latin typeface="Meiryo UI" pitchFamily="50" charset="-128"/>
              <a:ea typeface="Meiryo UI" pitchFamily="50" charset="-128"/>
              <a:cs typeface="Meiryo UI" pitchFamily="50" charset="-128"/>
            </a:endParaRPr>
          </a:p>
        </p:txBody>
      </p:sp>
      <p:sp>
        <p:nvSpPr>
          <p:cNvPr id="24" name="テキスト ボックス 23"/>
          <p:cNvSpPr txBox="1"/>
          <p:nvPr/>
        </p:nvSpPr>
        <p:spPr>
          <a:xfrm>
            <a:off x="4680995" y="711474"/>
            <a:ext cx="720032" cy="369332"/>
          </a:xfrm>
          <a:prstGeom prst="rect">
            <a:avLst/>
          </a:prstGeom>
          <a:noFill/>
        </p:spPr>
        <p:txBody>
          <a:bodyPr wrap="square" lIns="0" tIns="0" rIns="0" bIns="0" rtlCol="0" anchor="ctr" anchorCtr="1">
            <a:spAutoFit/>
          </a:bodyPr>
          <a:lstStyle/>
          <a:p>
            <a:pPr marL="87313" indent="-87313"/>
            <a:r>
              <a:rPr lang="en-US" altLang="ja-JP" sz="1200" dirty="0" smtClean="0">
                <a:solidFill>
                  <a:prstClr val="black"/>
                </a:solidFill>
                <a:latin typeface="Meiryo UI" pitchFamily="50" charset="-128"/>
                <a:ea typeface="Meiryo UI" pitchFamily="50" charset="-128"/>
                <a:cs typeface="Meiryo UI" pitchFamily="50" charset="-128"/>
              </a:rPr>
              <a:t>【</a:t>
            </a:r>
            <a:r>
              <a:rPr lang="ja-JP" altLang="en-US" sz="1200" dirty="0" smtClean="0">
                <a:solidFill>
                  <a:prstClr val="black"/>
                </a:solidFill>
                <a:latin typeface="Meiryo UI" pitchFamily="50" charset="-128"/>
                <a:ea typeface="Meiryo UI" pitchFamily="50" charset="-128"/>
                <a:cs typeface="Meiryo UI" pitchFamily="50" charset="-128"/>
              </a:rPr>
              <a:t>府事業</a:t>
            </a:r>
            <a:r>
              <a:rPr lang="en-US" altLang="ja-JP" sz="1200" dirty="0" smtClean="0">
                <a:solidFill>
                  <a:prstClr val="black"/>
                </a:solidFill>
                <a:latin typeface="Meiryo UI" pitchFamily="50" charset="-128"/>
                <a:ea typeface="Meiryo UI" pitchFamily="50" charset="-128"/>
                <a:cs typeface="Meiryo UI" pitchFamily="50" charset="-128"/>
              </a:rPr>
              <a:t>】</a:t>
            </a:r>
          </a:p>
          <a:p>
            <a:pPr marL="87313" indent="-87313"/>
            <a:r>
              <a:rPr lang="en-US" altLang="ja-JP" sz="1200" dirty="0" smtClean="0">
                <a:solidFill>
                  <a:prstClr val="black"/>
                </a:solidFill>
                <a:latin typeface="Meiryo UI" pitchFamily="50" charset="-128"/>
                <a:ea typeface="Meiryo UI" pitchFamily="50" charset="-128"/>
                <a:cs typeface="Meiryo UI" pitchFamily="50" charset="-128"/>
              </a:rPr>
              <a:t>【</a:t>
            </a:r>
            <a:r>
              <a:rPr lang="ja-JP" altLang="en-US" sz="1200" dirty="0">
                <a:solidFill>
                  <a:prstClr val="black"/>
                </a:solidFill>
                <a:latin typeface="Meiryo UI" pitchFamily="50" charset="-128"/>
                <a:ea typeface="Meiryo UI" pitchFamily="50" charset="-128"/>
                <a:cs typeface="Meiryo UI" pitchFamily="50" charset="-128"/>
              </a:rPr>
              <a:t>市</a:t>
            </a:r>
            <a:r>
              <a:rPr lang="ja-JP" altLang="en-US" sz="1200" dirty="0" smtClean="0">
                <a:solidFill>
                  <a:prstClr val="black"/>
                </a:solidFill>
                <a:latin typeface="Meiryo UI" pitchFamily="50" charset="-128"/>
                <a:ea typeface="Meiryo UI" pitchFamily="50" charset="-128"/>
                <a:cs typeface="Meiryo UI" pitchFamily="50" charset="-128"/>
              </a:rPr>
              <a:t>事業</a:t>
            </a:r>
            <a:r>
              <a:rPr lang="en-US" altLang="ja-JP" sz="1200" dirty="0" smtClean="0">
                <a:solidFill>
                  <a:prstClr val="black"/>
                </a:solidFill>
                <a:latin typeface="Meiryo UI" pitchFamily="50" charset="-128"/>
                <a:ea typeface="Meiryo UI" pitchFamily="50" charset="-128"/>
                <a:cs typeface="Meiryo UI" pitchFamily="50" charset="-128"/>
              </a:rPr>
              <a:t>】</a:t>
            </a:r>
            <a:endParaRPr lang="ja-JP" altLang="en-US" sz="1200" dirty="0">
              <a:solidFill>
                <a:prstClr val="black"/>
              </a:solidFill>
              <a:latin typeface="Meiryo UI" pitchFamily="50" charset="-128"/>
              <a:ea typeface="Meiryo UI" pitchFamily="50" charset="-128"/>
              <a:cs typeface="Meiryo UI" pitchFamily="50" charset="-128"/>
            </a:endParaRPr>
          </a:p>
        </p:txBody>
      </p:sp>
      <p:pic>
        <p:nvPicPr>
          <p:cNvPr id="15" name="Picture 12" descr="フリー素材、建物">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23076" y="2991991"/>
            <a:ext cx="1171575"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6" name="Group 324"/>
          <p:cNvGrpSpPr>
            <a:grpSpLocks/>
          </p:cNvGrpSpPr>
          <p:nvPr/>
        </p:nvGrpSpPr>
        <p:grpSpPr bwMode="auto">
          <a:xfrm>
            <a:off x="8359926" y="3328541"/>
            <a:ext cx="1101725" cy="695325"/>
            <a:chOff x="2448" y="3072"/>
            <a:chExt cx="1104" cy="624"/>
          </a:xfrm>
        </p:grpSpPr>
        <p:sp>
          <p:nvSpPr>
            <p:cNvPr id="17" name="Freeform 325"/>
            <p:cNvSpPr>
              <a:spLocks/>
            </p:cNvSpPr>
            <p:nvPr/>
          </p:nvSpPr>
          <p:spPr bwMode="auto">
            <a:xfrm>
              <a:off x="2448" y="3072"/>
              <a:ext cx="1104" cy="624"/>
            </a:xfrm>
            <a:custGeom>
              <a:avLst/>
              <a:gdLst>
                <a:gd name="T0" fmla="*/ 0 w 1104"/>
                <a:gd name="T1" fmla="*/ 576 h 624"/>
                <a:gd name="T2" fmla="*/ 0 w 1104"/>
                <a:gd name="T3" fmla="*/ 384 h 624"/>
                <a:gd name="T4" fmla="*/ 144 w 1104"/>
                <a:gd name="T5" fmla="*/ 240 h 624"/>
                <a:gd name="T6" fmla="*/ 144 w 1104"/>
                <a:gd name="T7" fmla="*/ 336 h 624"/>
                <a:gd name="T8" fmla="*/ 336 w 1104"/>
                <a:gd name="T9" fmla="*/ 144 h 624"/>
                <a:gd name="T10" fmla="*/ 336 w 1104"/>
                <a:gd name="T11" fmla="*/ 240 h 624"/>
                <a:gd name="T12" fmla="*/ 528 w 1104"/>
                <a:gd name="T13" fmla="*/ 96 h 624"/>
                <a:gd name="T14" fmla="*/ 528 w 1104"/>
                <a:gd name="T15" fmla="*/ 192 h 624"/>
                <a:gd name="T16" fmla="*/ 768 w 1104"/>
                <a:gd name="T17" fmla="*/ 0 h 624"/>
                <a:gd name="T18" fmla="*/ 1104 w 1104"/>
                <a:gd name="T19" fmla="*/ 336 h 624"/>
                <a:gd name="T20" fmla="*/ 1104 w 1104"/>
                <a:gd name="T21" fmla="*/ 528 h 624"/>
                <a:gd name="T22" fmla="*/ 768 w 1104"/>
                <a:gd name="T23" fmla="*/ 624 h 624"/>
                <a:gd name="T24" fmla="*/ 0 w 1104"/>
                <a:gd name="T25" fmla="*/ 576 h 62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104" h="624">
                  <a:moveTo>
                    <a:pt x="0" y="576"/>
                  </a:moveTo>
                  <a:lnTo>
                    <a:pt x="0" y="384"/>
                  </a:lnTo>
                  <a:lnTo>
                    <a:pt x="144" y="240"/>
                  </a:lnTo>
                  <a:lnTo>
                    <a:pt x="144" y="336"/>
                  </a:lnTo>
                  <a:lnTo>
                    <a:pt x="336" y="144"/>
                  </a:lnTo>
                  <a:lnTo>
                    <a:pt x="336" y="240"/>
                  </a:lnTo>
                  <a:lnTo>
                    <a:pt x="528" y="96"/>
                  </a:lnTo>
                  <a:lnTo>
                    <a:pt x="528" y="192"/>
                  </a:lnTo>
                  <a:lnTo>
                    <a:pt x="768" y="0"/>
                  </a:lnTo>
                  <a:lnTo>
                    <a:pt x="1104" y="336"/>
                  </a:lnTo>
                  <a:lnTo>
                    <a:pt x="1104" y="528"/>
                  </a:lnTo>
                  <a:lnTo>
                    <a:pt x="768" y="624"/>
                  </a:lnTo>
                  <a:lnTo>
                    <a:pt x="0" y="576"/>
                  </a:lnTo>
                  <a:close/>
                </a:path>
              </a:pathLst>
            </a:custGeom>
            <a:solidFill>
              <a:schemeClr val="bg1"/>
            </a:solidFill>
            <a:ln w="19050" cmpd="sng">
              <a:solidFill>
                <a:schemeClr val="tx1"/>
              </a:solidFill>
              <a:round/>
              <a:headEnd/>
              <a:tailEnd/>
            </a:ln>
          </p:spPr>
          <p:txBody>
            <a:bodyPr wrap="none" anchor="ctr"/>
            <a:lstStyle/>
            <a:p>
              <a:endParaRPr lang="ja-JP" altLang="en-US">
                <a:solidFill>
                  <a:prstClr val="black"/>
                </a:solidFill>
              </a:endParaRPr>
            </a:p>
          </p:txBody>
        </p:sp>
        <p:sp>
          <p:nvSpPr>
            <p:cNvPr id="18" name="Line 326"/>
            <p:cNvSpPr>
              <a:spLocks noChangeShapeType="1"/>
            </p:cNvSpPr>
            <p:nvPr/>
          </p:nvSpPr>
          <p:spPr bwMode="auto">
            <a:xfrm>
              <a:off x="3216" y="3072"/>
              <a:ext cx="0" cy="624"/>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ja-JP" altLang="en-US">
                <a:solidFill>
                  <a:prstClr val="black"/>
                </a:solidFill>
              </a:endParaRPr>
            </a:p>
          </p:txBody>
        </p:sp>
        <p:sp>
          <p:nvSpPr>
            <p:cNvPr id="19" name="Freeform 327"/>
            <p:cNvSpPr>
              <a:spLocks/>
            </p:cNvSpPr>
            <p:nvPr/>
          </p:nvSpPr>
          <p:spPr bwMode="auto">
            <a:xfrm>
              <a:off x="3074" y="3492"/>
              <a:ext cx="78" cy="196"/>
            </a:xfrm>
            <a:custGeom>
              <a:avLst/>
              <a:gdLst>
                <a:gd name="T0" fmla="*/ 0 w 78"/>
                <a:gd name="T1" fmla="*/ 10 h 196"/>
                <a:gd name="T2" fmla="*/ 78 w 78"/>
                <a:gd name="T3" fmla="*/ 0 h 196"/>
                <a:gd name="T4" fmla="*/ 78 w 78"/>
                <a:gd name="T5" fmla="*/ 196 h 196"/>
                <a:gd name="T6" fmla="*/ 0 w 78"/>
                <a:gd name="T7" fmla="*/ 192 h 196"/>
                <a:gd name="T8" fmla="*/ 0 w 78"/>
                <a:gd name="T9" fmla="*/ 10 h 19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78" h="196">
                  <a:moveTo>
                    <a:pt x="0" y="10"/>
                  </a:moveTo>
                  <a:lnTo>
                    <a:pt x="78" y="0"/>
                  </a:lnTo>
                  <a:lnTo>
                    <a:pt x="78" y="196"/>
                  </a:lnTo>
                  <a:lnTo>
                    <a:pt x="0" y="192"/>
                  </a:lnTo>
                  <a:lnTo>
                    <a:pt x="0" y="10"/>
                  </a:lnTo>
                  <a:close/>
                </a:path>
              </a:pathLst>
            </a:custGeom>
            <a:solidFill>
              <a:schemeClr val="bg1"/>
            </a:solidFill>
            <a:ln w="19050" cmpd="sng">
              <a:solidFill>
                <a:schemeClr val="tx1"/>
              </a:solidFill>
              <a:round/>
              <a:headEnd/>
              <a:tailEnd/>
            </a:ln>
          </p:spPr>
          <p:txBody>
            <a:bodyPr wrap="none" anchor="ctr"/>
            <a:lstStyle/>
            <a:p>
              <a:endParaRPr lang="ja-JP" altLang="en-US">
                <a:solidFill>
                  <a:prstClr val="black"/>
                </a:solidFill>
              </a:endParaRPr>
            </a:p>
          </p:txBody>
        </p:sp>
        <p:sp>
          <p:nvSpPr>
            <p:cNvPr id="26" name="Freeform 328"/>
            <p:cNvSpPr>
              <a:spLocks/>
            </p:cNvSpPr>
            <p:nvPr/>
          </p:nvSpPr>
          <p:spPr bwMode="auto">
            <a:xfrm>
              <a:off x="2736" y="3504"/>
              <a:ext cx="78" cy="168"/>
            </a:xfrm>
            <a:custGeom>
              <a:avLst/>
              <a:gdLst>
                <a:gd name="T0" fmla="*/ 0 w 78"/>
                <a:gd name="T1" fmla="*/ 7 h 168"/>
                <a:gd name="T2" fmla="*/ 78 w 78"/>
                <a:gd name="T3" fmla="*/ 0 h 168"/>
                <a:gd name="T4" fmla="*/ 78 w 78"/>
                <a:gd name="T5" fmla="*/ 168 h 168"/>
                <a:gd name="T6" fmla="*/ 2 w 78"/>
                <a:gd name="T7" fmla="*/ 162 h 168"/>
                <a:gd name="T8" fmla="*/ 0 w 78"/>
                <a:gd name="T9" fmla="*/ 7 h 16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78" h="168">
                  <a:moveTo>
                    <a:pt x="0" y="7"/>
                  </a:moveTo>
                  <a:lnTo>
                    <a:pt x="78" y="0"/>
                  </a:lnTo>
                  <a:lnTo>
                    <a:pt x="78" y="168"/>
                  </a:lnTo>
                  <a:lnTo>
                    <a:pt x="2" y="162"/>
                  </a:lnTo>
                  <a:lnTo>
                    <a:pt x="0" y="7"/>
                  </a:lnTo>
                  <a:close/>
                </a:path>
              </a:pathLst>
            </a:custGeom>
            <a:solidFill>
              <a:schemeClr val="bg1"/>
            </a:solidFill>
            <a:ln w="19050" cmpd="sng">
              <a:solidFill>
                <a:schemeClr val="tx1"/>
              </a:solidFill>
              <a:round/>
              <a:headEnd/>
              <a:tailEnd/>
            </a:ln>
          </p:spPr>
          <p:txBody>
            <a:bodyPr wrap="none" anchor="ctr"/>
            <a:lstStyle/>
            <a:p>
              <a:endParaRPr lang="ja-JP" altLang="en-US">
                <a:solidFill>
                  <a:prstClr val="black"/>
                </a:solidFill>
              </a:endParaRPr>
            </a:p>
          </p:txBody>
        </p:sp>
        <p:sp>
          <p:nvSpPr>
            <p:cNvPr id="27" name="Freeform 329"/>
            <p:cNvSpPr>
              <a:spLocks/>
            </p:cNvSpPr>
            <p:nvPr/>
          </p:nvSpPr>
          <p:spPr bwMode="auto">
            <a:xfrm>
              <a:off x="3072" y="3294"/>
              <a:ext cx="86" cy="65"/>
            </a:xfrm>
            <a:custGeom>
              <a:avLst/>
              <a:gdLst>
                <a:gd name="T0" fmla="*/ 0 w 86"/>
                <a:gd name="T1" fmla="*/ 20 h 65"/>
                <a:gd name="T2" fmla="*/ 84 w 86"/>
                <a:gd name="T3" fmla="*/ 0 h 65"/>
                <a:gd name="T4" fmla="*/ 86 w 86"/>
                <a:gd name="T5" fmla="*/ 44 h 65"/>
                <a:gd name="T6" fmla="*/ 0 w 86"/>
                <a:gd name="T7" fmla="*/ 65 h 65"/>
                <a:gd name="T8" fmla="*/ 0 w 86"/>
                <a:gd name="T9" fmla="*/ 20 h 6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86" h="65">
                  <a:moveTo>
                    <a:pt x="0" y="20"/>
                  </a:moveTo>
                  <a:lnTo>
                    <a:pt x="84" y="0"/>
                  </a:lnTo>
                  <a:lnTo>
                    <a:pt x="86" y="44"/>
                  </a:lnTo>
                  <a:lnTo>
                    <a:pt x="0" y="65"/>
                  </a:lnTo>
                  <a:lnTo>
                    <a:pt x="0" y="20"/>
                  </a:lnTo>
                  <a:close/>
                </a:path>
              </a:pathLst>
            </a:custGeom>
            <a:solidFill>
              <a:schemeClr val="bg1"/>
            </a:solidFill>
            <a:ln w="19050" cmpd="sng">
              <a:solidFill>
                <a:schemeClr val="tx1"/>
              </a:solidFill>
              <a:round/>
              <a:headEnd/>
              <a:tailEnd/>
            </a:ln>
          </p:spPr>
          <p:txBody>
            <a:bodyPr wrap="none" anchor="ctr"/>
            <a:lstStyle/>
            <a:p>
              <a:endParaRPr lang="ja-JP" altLang="en-US">
                <a:solidFill>
                  <a:prstClr val="black"/>
                </a:solidFill>
              </a:endParaRPr>
            </a:p>
          </p:txBody>
        </p:sp>
        <p:sp>
          <p:nvSpPr>
            <p:cNvPr id="30" name="Freeform 330"/>
            <p:cNvSpPr>
              <a:spLocks/>
            </p:cNvSpPr>
            <p:nvPr/>
          </p:nvSpPr>
          <p:spPr bwMode="auto">
            <a:xfrm>
              <a:off x="2844" y="3350"/>
              <a:ext cx="78" cy="48"/>
            </a:xfrm>
            <a:custGeom>
              <a:avLst/>
              <a:gdLst>
                <a:gd name="T0" fmla="*/ 2 w 78"/>
                <a:gd name="T1" fmla="*/ 12 h 48"/>
                <a:gd name="T2" fmla="*/ 78 w 78"/>
                <a:gd name="T3" fmla="*/ 0 h 48"/>
                <a:gd name="T4" fmla="*/ 78 w 78"/>
                <a:gd name="T5" fmla="*/ 36 h 48"/>
                <a:gd name="T6" fmla="*/ 0 w 78"/>
                <a:gd name="T7" fmla="*/ 48 h 48"/>
                <a:gd name="T8" fmla="*/ 2 w 78"/>
                <a:gd name="T9" fmla="*/ 12 h 4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78" h="48">
                  <a:moveTo>
                    <a:pt x="2" y="12"/>
                  </a:moveTo>
                  <a:lnTo>
                    <a:pt x="78" y="0"/>
                  </a:lnTo>
                  <a:lnTo>
                    <a:pt x="78" y="36"/>
                  </a:lnTo>
                  <a:lnTo>
                    <a:pt x="0" y="48"/>
                  </a:lnTo>
                  <a:lnTo>
                    <a:pt x="2" y="12"/>
                  </a:lnTo>
                  <a:close/>
                </a:path>
              </a:pathLst>
            </a:custGeom>
            <a:solidFill>
              <a:schemeClr val="bg1"/>
            </a:solidFill>
            <a:ln w="19050" cmpd="sng">
              <a:solidFill>
                <a:schemeClr val="tx1"/>
              </a:solidFill>
              <a:round/>
              <a:headEnd/>
              <a:tailEnd/>
            </a:ln>
          </p:spPr>
          <p:txBody>
            <a:bodyPr wrap="none" anchor="ctr"/>
            <a:lstStyle/>
            <a:p>
              <a:endParaRPr lang="ja-JP" altLang="en-US">
                <a:solidFill>
                  <a:prstClr val="black"/>
                </a:solidFill>
              </a:endParaRPr>
            </a:p>
          </p:txBody>
        </p:sp>
        <p:sp>
          <p:nvSpPr>
            <p:cNvPr id="31" name="Freeform 331"/>
            <p:cNvSpPr>
              <a:spLocks/>
            </p:cNvSpPr>
            <p:nvPr/>
          </p:nvSpPr>
          <p:spPr bwMode="auto">
            <a:xfrm>
              <a:off x="2660" y="3388"/>
              <a:ext cx="84" cy="42"/>
            </a:xfrm>
            <a:custGeom>
              <a:avLst/>
              <a:gdLst>
                <a:gd name="T0" fmla="*/ 0 w 84"/>
                <a:gd name="T1" fmla="*/ 12 h 42"/>
                <a:gd name="T2" fmla="*/ 84 w 84"/>
                <a:gd name="T3" fmla="*/ 0 h 42"/>
                <a:gd name="T4" fmla="*/ 84 w 84"/>
                <a:gd name="T5" fmla="*/ 32 h 42"/>
                <a:gd name="T6" fmla="*/ 0 w 84"/>
                <a:gd name="T7" fmla="*/ 42 h 42"/>
                <a:gd name="T8" fmla="*/ 0 w 84"/>
                <a:gd name="T9" fmla="*/ 12 h 4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84" h="42">
                  <a:moveTo>
                    <a:pt x="0" y="12"/>
                  </a:moveTo>
                  <a:lnTo>
                    <a:pt x="84" y="0"/>
                  </a:lnTo>
                  <a:lnTo>
                    <a:pt x="84" y="32"/>
                  </a:lnTo>
                  <a:lnTo>
                    <a:pt x="0" y="42"/>
                  </a:lnTo>
                  <a:lnTo>
                    <a:pt x="0" y="12"/>
                  </a:lnTo>
                  <a:close/>
                </a:path>
              </a:pathLst>
            </a:custGeom>
            <a:solidFill>
              <a:schemeClr val="bg1"/>
            </a:solidFill>
            <a:ln w="19050" cmpd="sng">
              <a:solidFill>
                <a:schemeClr val="tx1"/>
              </a:solidFill>
              <a:round/>
              <a:headEnd/>
              <a:tailEnd/>
            </a:ln>
          </p:spPr>
          <p:txBody>
            <a:bodyPr wrap="none" anchor="ctr"/>
            <a:lstStyle/>
            <a:p>
              <a:endParaRPr lang="ja-JP" altLang="en-US">
                <a:solidFill>
                  <a:prstClr val="black"/>
                </a:solidFill>
              </a:endParaRPr>
            </a:p>
          </p:txBody>
        </p:sp>
        <p:sp>
          <p:nvSpPr>
            <p:cNvPr id="32" name="Freeform 332"/>
            <p:cNvSpPr>
              <a:spLocks/>
            </p:cNvSpPr>
            <p:nvPr/>
          </p:nvSpPr>
          <p:spPr bwMode="auto">
            <a:xfrm>
              <a:off x="2528" y="3420"/>
              <a:ext cx="54" cy="38"/>
            </a:xfrm>
            <a:custGeom>
              <a:avLst/>
              <a:gdLst>
                <a:gd name="T0" fmla="*/ 2 w 54"/>
                <a:gd name="T1" fmla="*/ 12 h 38"/>
                <a:gd name="T2" fmla="*/ 52 w 54"/>
                <a:gd name="T3" fmla="*/ 0 h 38"/>
                <a:gd name="T4" fmla="*/ 54 w 54"/>
                <a:gd name="T5" fmla="*/ 34 h 38"/>
                <a:gd name="T6" fmla="*/ 0 w 54"/>
                <a:gd name="T7" fmla="*/ 38 h 38"/>
                <a:gd name="T8" fmla="*/ 2 w 54"/>
                <a:gd name="T9" fmla="*/ 12 h 3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4" h="38">
                  <a:moveTo>
                    <a:pt x="2" y="12"/>
                  </a:moveTo>
                  <a:lnTo>
                    <a:pt x="52" y="0"/>
                  </a:lnTo>
                  <a:lnTo>
                    <a:pt x="54" y="34"/>
                  </a:lnTo>
                  <a:lnTo>
                    <a:pt x="0" y="38"/>
                  </a:lnTo>
                  <a:lnTo>
                    <a:pt x="2" y="12"/>
                  </a:lnTo>
                  <a:close/>
                </a:path>
              </a:pathLst>
            </a:custGeom>
            <a:solidFill>
              <a:schemeClr val="bg1"/>
            </a:solidFill>
            <a:ln w="19050" cmpd="sng">
              <a:solidFill>
                <a:schemeClr val="tx1"/>
              </a:solidFill>
              <a:round/>
              <a:headEnd/>
              <a:tailEnd/>
            </a:ln>
          </p:spPr>
          <p:txBody>
            <a:bodyPr wrap="none" anchor="ctr"/>
            <a:lstStyle/>
            <a:p>
              <a:endParaRPr lang="ja-JP" altLang="en-US">
                <a:solidFill>
                  <a:prstClr val="black"/>
                </a:solidFill>
              </a:endParaRPr>
            </a:p>
          </p:txBody>
        </p:sp>
        <p:sp>
          <p:nvSpPr>
            <p:cNvPr id="33" name="Freeform 333"/>
            <p:cNvSpPr>
              <a:spLocks/>
            </p:cNvSpPr>
            <p:nvPr/>
          </p:nvSpPr>
          <p:spPr bwMode="auto">
            <a:xfrm>
              <a:off x="2490" y="3566"/>
              <a:ext cx="204" cy="38"/>
            </a:xfrm>
            <a:custGeom>
              <a:avLst/>
              <a:gdLst>
                <a:gd name="T0" fmla="*/ 0 w 204"/>
                <a:gd name="T1" fmla="*/ 8 h 38"/>
                <a:gd name="T2" fmla="*/ 204 w 204"/>
                <a:gd name="T3" fmla="*/ 0 h 38"/>
                <a:gd name="T4" fmla="*/ 204 w 204"/>
                <a:gd name="T5" fmla="*/ 26 h 38"/>
                <a:gd name="T6" fmla="*/ 0 w 204"/>
                <a:gd name="T7" fmla="*/ 38 h 38"/>
                <a:gd name="T8" fmla="*/ 0 w 204"/>
                <a:gd name="T9" fmla="*/ 8 h 3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04" h="38">
                  <a:moveTo>
                    <a:pt x="0" y="8"/>
                  </a:moveTo>
                  <a:lnTo>
                    <a:pt x="204" y="0"/>
                  </a:lnTo>
                  <a:lnTo>
                    <a:pt x="204" y="26"/>
                  </a:lnTo>
                  <a:lnTo>
                    <a:pt x="0" y="38"/>
                  </a:lnTo>
                  <a:lnTo>
                    <a:pt x="0" y="8"/>
                  </a:lnTo>
                  <a:close/>
                </a:path>
              </a:pathLst>
            </a:custGeom>
            <a:solidFill>
              <a:schemeClr val="bg1"/>
            </a:solidFill>
            <a:ln w="19050" cmpd="sng">
              <a:solidFill>
                <a:schemeClr val="tx1"/>
              </a:solidFill>
              <a:round/>
              <a:headEnd/>
              <a:tailEnd/>
            </a:ln>
          </p:spPr>
          <p:txBody>
            <a:bodyPr wrap="none" anchor="ctr"/>
            <a:lstStyle/>
            <a:p>
              <a:endParaRPr lang="ja-JP" altLang="en-US">
                <a:solidFill>
                  <a:prstClr val="black"/>
                </a:solidFill>
              </a:endParaRPr>
            </a:p>
          </p:txBody>
        </p:sp>
        <p:sp>
          <p:nvSpPr>
            <p:cNvPr id="34" name="Freeform 334"/>
            <p:cNvSpPr>
              <a:spLocks/>
            </p:cNvSpPr>
            <p:nvPr/>
          </p:nvSpPr>
          <p:spPr bwMode="auto">
            <a:xfrm>
              <a:off x="2832" y="3552"/>
              <a:ext cx="78" cy="48"/>
            </a:xfrm>
            <a:custGeom>
              <a:avLst/>
              <a:gdLst>
                <a:gd name="T0" fmla="*/ 0 w 78"/>
                <a:gd name="T1" fmla="*/ 0 h 196"/>
                <a:gd name="T2" fmla="*/ 78 w 78"/>
                <a:gd name="T3" fmla="*/ 0 h 196"/>
                <a:gd name="T4" fmla="*/ 78 w 78"/>
                <a:gd name="T5" fmla="*/ 0 h 196"/>
                <a:gd name="T6" fmla="*/ 0 w 78"/>
                <a:gd name="T7" fmla="*/ 0 h 196"/>
                <a:gd name="T8" fmla="*/ 0 w 78"/>
                <a:gd name="T9" fmla="*/ 0 h 19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78" h="196">
                  <a:moveTo>
                    <a:pt x="0" y="10"/>
                  </a:moveTo>
                  <a:lnTo>
                    <a:pt x="78" y="0"/>
                  </a:lnTo>
                  <a:lnTo>
                    <a:pt x="78" y="196"/>
                  </a:lnTo>
                  <a:lnTo>
                    <a:pt x="0" y="192"/>
                  </a:lnTo>
                  <a:lnTo>
                    <a:pt x="0" y="10"/>
                  </a:lnTo>
                  <a:close/>
                </a:path>
              </a:pathLst>
            </a:custGeom>
            <a:solidFill>
              <a:schemeClr val="bg1"/>
            </a:solidFill>
            <a:ln w="19050" cmpd="sng">
              <a:solidFill>
                <a:schemeClr val="tx1"/>
              </a:solidFill>
              <a:round/>
              <a:headEnd/>
              <a:tailEnd/>
            </a:ln>
          </p:spPr>
          <p:txBody>
            <a:bodyPr wrap="none" anchor="ctr"/>
            <a:lstStyle/>
            <a:p>
              <a:endParaRPr lang="ja-JP" altLang="en-US">
                <a:solidFill>
                  <a:prstClr val="black"/>
                </a:solidFill>
              </a:endParaRPr>
            </a:p>
          </p:txBody>
        </p:sp>
        <p:sp>
          <p:nvSpPr>
            <p:cNvPr id="35" name="Freeform 335"/>
            <p:cNvSpPr>
              <a:spLocks/>
            </p:cNvSpPr>
            <p:nvPr/>
          </p:nvSpPr>
          <p:spPr bwMode="auto">
            <a:xfrm>
              <a:off x="3364" y="3540"/>
              <a:ext cx="158" cy="32"/>
            </a:xfrm>
            <a:custGeom>
              <a:avLst/>
              <a:gdLst>
                <a:gd name="T0" fmla="*/ 0 w 158"/>
                <a:gd name="T1" fmla="*/ 0 h 32"/>
                <a:gd name="T2" fmla="*/ 158 w 158"/>
                <a:gd name="T3" fmla="*/ 12 h 32"/>
                <a:gd name="T4" fmla="*/ 158 w 158"/>
                <a:gd name="T5" fmla="*/ 32 h 32"/>
                <a:gd name="T6" fmla="*/ 0 w 158"/>
                <a:gd name="T7" fmla="*/ 30 h 32"/>
                <a:gd name="T8" fmla="*/ 0 w 158"/>
                <a:gd name="T9" fmla="*/ 0 h 3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58" h="32">
                  <a:moveTo>
                    <a:pt x="0" y="0"/>
                  </a:moveTo>
                  <a:lnTo>
                    <a:pt x="158" y="12"/>
                  </a:lnTo>
                  <a:lnTo>
                    <a:pt x="158" y="32"/>
                  </a:lnTo>
                  <a:lnTo>
                    <a:pt x="0" y="30"/>
                  </a:lnTo>
                  <a:lnTo>
                    <a:pt x="0" y="0"/>
                  </a:lnTo>
                  <a:close/>
                </a:path>
              </a:pathLst>
            </a:custGeom>
            <a:solidFill>
              <a:schemeClr val="bg1"/>
            </a:solidFill>
            <a:ln w="19050" cmpd="sng">
              <a:solidFill>
                <a:schemeClr val="tx1"/>
              </a:solidFill>
              <a:round/>
              <a:headEnd/>
              <a:tailEnd/>
            </a:ln>
          </p:spPr>
          <p:txBody>
            <a:bodyPr wrap="none" anchor="ctr"/>
            <a:lstStyle/>
            <a:p>
              <a:endParaRPr lang="ja-JP" altLang="en-US">
                <a:solidFill>
                  <a:prstClr val="black"/>
                </a:solidFill>
              </a:endParaRPr>
            </a:p>
          </p:txBody>
        </p:sp>
        <p:sp>
          <p:nvSpPr>
            <p:cNvPr id="36" name="Freeform 336"/>
            <p:cNvSpPr>
              <a:spLocks/>
            </p:cNvSpPr>
            <p:nvPr/>
          </p:nvSpPr>
          <p:spPr bwMode="auto">
            <a:xfrm>
              <a:off x="3264" y="3266"/>
              <a:ext cx="256" cy="196"/>
            </a:xfrm>
            <a:custGeom>
              <a:avLst/>
              <a:gdLst>
                <a:gd name="T0" fmla="*/ 0 w 256"/>
                <a:gd name="T1" fmla="*/ 0 h 196"/>
                <a:gd name="T2" fmla="*/ 256 w 256"/>
                <a:gd name="T3" fmla="*/ 168 h 196"/>
                <a:gd name="T4" fmla="*/ 254 w 256"/>
                <a:gd name="T5" fmla="*/ 196 h 196"/>
                <a:gd name="T6" fmla="*/ 0 w 256"/>
                <a:gd name="T7" fmla="*/ 45 h 196"/>
                <a:gd name="T8" fmla="*/ 0 w 256"/>
                <a:gd name="T9" fmla="*/ 0 h 19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56" h="196">
                  <a:moveTo>
                    <a:pt x="0" y="0"/>
                  </a:moveTo>
                  <a:lnTo>
                    <a:pt x="256" y="168"/>
                  </a:lnTo>
                  <a:lnTo>
                    <a:pt x="254" y="196"/>
                  </a:lnTo>
                  <a:lnTo>
                    <a:pt x="0" y="45"/>
                  </a:lnTo>
                  <a:lnTo>
                    <a:pt x="0" y="0"/>
                  </a:lnTo>
                  <a:close/>
                </a:path>
              </a:pathLst>
            </a:custGeom>
            <a:solidFill>
              <a:schemeClr val="bg1"/>
            </a:solidFill>
            <a:ln w="19050" cmpd="sng">
              <a:solidFill>
                <a:schemeClr val="tx1"/>
              </a:solidFill>
              <a:round/>
              <a:headEnd/>
              <a:tailEnd/>
            </a:ln>
          </p:spPr>
          <p:txBody>
            <a:bodyPr wrap="none" anchor="ctr"/>
            <a:lstStyle/>
            <a:p>
              <a:endParaRPr lang="ja-JP" altLang="en-US">
                <a:solidFill>
                  <a:prstClr val="black"/>
                </a:solidFill>
              </a:endParaRPr>
            </a:p>
          </p:txBody>
        </p:sp>
        <p:sp>
          <p:nvSpPr>
            <p:cNvPr id="37" name="Freeform 337"/>
            <p:cNvSpPr>
              <a:spLocks/>
            </p:cNvSpPr>
            <p:nvPr/>
          </p:nvSpPr>
          <p:spPr bwMode="auto">
            <a:xfrm>
              <a:off x="3276" y="3480"/>
              <a:ext cx="58" cy="196"/>
            </a:xfrm>
            <a:custGeom>
              <a:avLst/>
              <a:gdLst>
                <a:gd name="T0" fmla="*/ 0 w 58"/>
                <a:gd name="T1" fmla="*/ 0 h 196"/>
                <a:gd name="T2" fmla="*/ 58 w 58"/>
                <a:gd name="T3" fmla="*/ 8 h 196"/>
                <a:gd name="T4" fmla="*/ 58 w 58"/>
                <a:gd name="T5" fmla="*/ 182 h 196"/>
                <a:gd name="T6" fmla="*/ 0 w 58"/>
                <a:gd name="T7" fmla="*/ 196 h 196"/>
                <a:gd name="T8" fmla="*/ 0 w 58"/>
                <a:gd name="T9" fmla="*/ 0 h 19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8" h="196">
                  <a:moveTo>
                    <a:pt x="0" y="0"/>
                  </a:moveTo>
                  <a:lnTo>
                    <a:pt x="58" y="8"/>
                  </a:lnTo>
                  <a:lnTo>
                    <a:pt x="58" y="182"/>
                  </a:lnTo>
                  <a:lnTo>
                    <a:pt x="0" y="196"/>
                  </a:lnTo>
                  <a:lnTo>
                    <a:pt x="0" y="0"/>
                  </a:lnTo>
                  <a:close/>
                </a:path>
              </a:pathLst>
            </a:custGeom>
            <a:solidFill>
              <a:schemeClr val="bg1"/>
            </a:solidFill>
            <a:ln w="19050" cmpd="sng">
              <a:solidFill>
                <a:schemeClr val="tx1"/>
              </a:solidFill>
              <a:round/>
              <a:headEnd/>
              <a:tailEnd/>
            </a:ln>
          </p:spPr>
          <p:txBody>
            <a:bodyPr wrap="none" anchor="ctr"/>
            <a:lstStyle/>
            <a:p>
              <a:endParaRPr lang="ja-JP" altLang="en-US">
                <a:solidFill>
                  <a:prstClr val="black"/>
                </a:solidFill>
              </a:endParaRPr>
            </a:p>
          </p:txBody>
        </p:sp>
      </p:grpSp>
      <p:sp>
        <p:nvSpPr>
          <p:cNvPr id="39" name="角丸四角形 38"/>
          <p:cNvSpPr/>
          <p:nvPr/>
        </p:nvSpPr>
        <p:spPr>
          <a:xfrm>
            <a:off x="6421589" y="3630166"/>
            <a:ext cx="652462" cy="415925"/>
          </a:xfrm>
          <a:prstGeom prst="roundRect">
            <a:avLst/>
          </a:prstGeom>
          <a:solidFill>
            <a:srgbClr val="FFCCFF"/>
          </a:solidFill>
          <a:ln>
            <a:solidFill>
              <a:srgbClr val="FF0000"/>
            </a:solidFill>
            <a:tailEnd type="triangle"/>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ja-JP" altLang="en-US" sz="1000" dirty="0">
                <a:solidFill>
                  <a:srgbClr val="FF0000"/>
                </a:solidFill>
                <a:latin typeface="HG丸ｺﾞｼｯｸM-PRO" panose="020F0600000000000000" pitchFamily="50" charset="-128"/>
                <a:ea typeface="HG丸ｺﾞｼｯｸM-PRO" panose="020F0600000000000000" pitchFamily="50" charset="-128"/>
              </a:rPr>
              <a:t>焼却炉排熱</a:t>
            </a:r>
          </a:p>
        </p:txBody>
      </p:sp>
      <p:sp>
        <p:nvSpPr>
          <p:cNvPr id="40" name="正方形/長方形 39"/>
          <p:cNvSpPr/>
          <p:nvPr/>
        </p:nvSpPr>
        <p:spPr>
          <a:xfrm>
            <a:off x="8373860" y="4023866"/>
            <a:ext cx="1196975" cy="244475"/>
          </a:xfrm>
          <a:prstGeom prst="rect">
            <a:avLst/>
          </a:prstGeom>
          <a:noFill/>
          <a:ln>
            <a:noFill/>
            <a:tailEnd type="triangle"/>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nchorCtr="1"/>
          <a:lstStyle/>
          <a:p>
            <a:pPr algn="ctr">
              <a:defRPr/>
            </a:pPr>
            <a:r>
              <a:rPr lang="ja-JP" altLang="en-US" sz="1000" dirty="0">
                <a:solidFill>
                  <a:prstClr val="black"/>
                </a:solidFill>
                <a:latin typeface="HG丸ｺﾞｼｯｸM-PRO" panose="020F0600000000000000" pitchFamily="50" charset="-128"/>
                <a:ea typeface="HG丸ｺﾞｼｯｸM-PRO" panose="020F0600000000000000" pitchFamily="50" charset="-128"/>
              </a:rPr>
              <a:t>周辺施設（工場等）</a:t>
            </a:r>
          </a:p>
        </p:txBody>
      </p:sp>
      <p:sp>
        <p:nvSpPr>
          <p:cNvPr id="41" name="角丸四角形 40"/>
          <p:cNvSpPr/>
          <p:nvPr/>
        </p:nvSpPr>
        <p:spPr>
          <a:xfrm>
            <a:off x="6421589" y="3014216"/>
            <a:ext cx="652462" cy="338138"/>
          </a:xfrm>
          <a:prstGeom prst="roundRect">
            <a:avLst/>
          </a:prstGeom>
          <a:solidFill>
            <a:schemeClr val="accent6">
              <a:lumMod val="20000"/>
              <a:lumOff val="80000"/>
            </a:schemeClr>
          </a:solidFill>
          <a:ln>
            <a:solidFill>
              <a:schemeClr val="accent6">
                <a:lumMod val="60000"/>
                <a:lumOff val="40000"/>
              </a:schemeClr>
            </a:solidFill>
            <a:tailEnd type="triangle"/>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ja-JP" altLang="en-US" sz="1000" dirty="0">
                <a:solidFill>
                  <a:srgbClr val="F79646"/>
                </a:solidFill>
                <a:latin typeface="HG丸ｺﾞｼｯｸM-PRO" panose="020F0600000000000000" pitchFamily="50" charset="-128"/>
                <a:ea typeface="HG丸ｺﾞｼｯｸM-PRO" panose="020F0600000000000000" pitchFamily="50" charset="-128"/>
              </a:rPr>
              <a:t>発電機</a:t>
            </a:r>
          </a:p>
        </p:txBody>
      </p:sp>
      <p:cxnSp>
        <p:nvCxnSpPr>
          <p:cNvPr id="42" name="直線矢印コネクタ 41"/>
          <p:cNvCxnSpPr>
            <a:stCxn id="39" idx="0"/>
            <a:endCxn id="41" idx="2"/>
          </p:cNvCxnSpPr>
          <p:nvPr/>
        </p:nvCxnSpPr>
        <p:spPr>
          <a:xfrm flipV="1">
            <a:off x="6747026" y="3352354"/>
            <a:ext cx="0" cy="277812"/>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43" name="直線矢印コネクタ 42"/>
          <p:cNvCxnSpPr>
            <a:stCxn id="41" idx="1"/>
            <a:endCxn id="44" idx="3"/>
          </p:cNvCxnSpPr>
          <p:nvPr/>
        </p:nvCxnSpPr>
        <p:spPr>
          <a:xfrm flipH="1" flipV="1">
            <a:off x="6002489" y="3180904"/>
            <a:ext cx="419100" cy="1587"/>
          </a:xfrm>
          <a:prstGeom prst="straightConnector1">
            <a:avLst/>
          </a:prstGeom>
          <a:ln>
            <a:solidFill>
              <a:schemeClr val="accent6">
                <a:lumMod val="60000"/>
                <a:lumOff val="40000"/>
              </a:schemeClr>
            </a:solidFill>
            <a:tailEnd type="arrow"/>
          </a:ln>
        </p:spPr>
        <p:style>
          <a:lnRef idx="1">
            <a:schemeClr val="accent1"/>
          </a:lnRef>
          <a:fillRef idx="0">
            <a:schemeClr val="accent1"/>
          </a:fillRef>
          <a:effectRef idx="0">
            <a:schemeClr val="accent1"/>
          </a:effectRef>
          <a:fontRef idx="minor">
            <a:schemeClr val="tx1"/>
          </a:fontRef>
        </p:style>
      </p:cxnSp>
      <p:sp>
        <p:nvSpPr>
          <p:cNvPr id="44" name="角丸四角形 43"/>
          <p:cNvSpPr/>
          <p:nvPr/>
        </p:nvSpPr>
        <p:spPr>
          <a:xfrm>
            <a:off x="5210326" y="3025329"/>
            <a:ext cx="792163" cy="312737"/>
          </a:xfrm>
          <a:prstGeom prst="roundRect">
            <a:avLst/>
          </a:prstGeom>
          <a:noFill/>
          <a:ln>
            <a:solidFill>
              <a:schemeClr val="accent6">
                <a:lumMod val="60000"/>
                <a:lumOff val="40000"/>
              </a:schemeClr>
            </a:solidFill>
            <a:tailEnd type="triangle"/>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ja-JP" altLang="en-US" sz="1000" dirty="0">
                <a:solidFill>
                  <a:srgbClr val="F79646"/>
                </a:solidFill>
                <a:latin typeface="HG丸ｺﾞｼｯｸM-PRO" panose="020F0600000000000000" pitchFamily="50" charset="-128"/>
                <a:ea typeface="HG丸ｺﾞｼｯｸM-PRO" panose="020F0600000000000000" pitchFamily="50" charset="-128"/>
              </a:rPr>
              <a:t>場内利用</a:t>
            </a:r>
            <a:endParaRPr lang="en-US" altLang="ja-JP" sz="1000" dirty="0">
              <a:solidFill>
                <a:srgbClr val="F79646"/>
              </a:solidFill>
              <a:latin typeface="HG丸ｺﾞｼｯｸM-PRO" panose="020F0600000000000000" pitchFamily="50" charset="-128"/>
              <a:ea typeface="HG丸ｺﾞｼｯｸM-PRO" panose="020F0600000000000000" pitchFamily="50" charset="-128"/>
            </a:endParaRPr>
          </a:p>
          <a:p>
            <a:pPr algn="ctr">
              <a:defRPr/>
            </a:pPr>
            <a:r>
              <a:rPr lang="ja-JP" altLang="en-US" sz="1000" dirty="0">
                <a:solidFill>
                  <a:srgbClr val="F79646"/>
                </a:solidFill>
                <a:latin typeface="HG丸ｺﾞｼｯｸM-PRO" panose="020F0600000000000000" pitchFamily="50" charset="-128"/>
                <a:ea typeface="HG丸ｺﾞｼｯｸM-PRO" panose="020F0600000000000000" pitchFamily="50" charset="-128"/>
              </a:rPr>
              <a:t>（電気）</a:t>
            </a:r>
          </a:p>
        </p:txBody>
      </p:sp>
      <p:cxnSp>
        <p:nvCxnSpPr>
          <p:cNvPr id="45" name="直線矢印コネクタ 44"/>
          <p:cNvCxnSpPr>
            <a:endCxn id="46" idx="3"/>
          </p:cNvCxnSpPr>
          <p:nvPr/>
        </p:nvCxnSpPr>
        <p:spPr>
          <a:xfrm flipH="1">
            <a:off x="6015189" y="3817491"/>
            <a:ext cx="419100" cy="12700"/>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46" name="角丸四角形 45"/>
          <p:cNvSpPr/>
          <p:nvPr/>
        </p:nvSpPr>
        <p:spPr>
          <a:xfrm>
            <a:off x="5223026" y="3673029"/>
            <a:ext cx="792163" cy="312737"/>
          </a:xfrm>
          <a:prstGeom prst="roundRect">
            <a:avLst/>
          </a:prstGeom>
          <a:noFill/>
          <a:ln>
            <a:solidFill>
              <a:srgbClr val="FF0000"/>
            </a:solidFill>
            <a:tailEnd type="triangle"/>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ja-JP" altLang="en-US" sz="1000" dirty="0">
                <a:solidFill>
                  <a:srgbClr val="FF0000"/>
                </a:solidFill>
                <a:latin typeface="HG丸ｺﾞｼｯｸM-PRO" panose="020F0600000000000000" pitchFamily="50" charset="-128"/>
                <a:ea typeface="HG丸ｺﾞｼｯｸM-PRO" panose="020F0600000000000000" pitchFamily="50" charset="-128"/>
              </a:rPr>
              <a:t>場内利用</a:t>
            </a:r>
            <a:endParaRPr lang="en-US" altLang="ja-JP" sz="1000" dirty="0">
              <a:solidFill>
                <a:srgbClr val="FF0000"/>
              </a:solidFill>
              <a:latin typeface="HG丸ｺﾞｼｯｸM-PRO" panose="020F0600000000000000" pitchFamily="50" charset="-128"/>
              <a:ea typeface="HG丸ｺﾞｼｯｸM-PRO" panose="020F0600000000000000" pitchFamily="50" charset="-128"/>
            </a:endParaRPr>
          </a:p>
          <a:p>
            <a:pPr algn="ctr">
              <a:defRPr/>
            </a:pPr>
            <a:r>
              <a:rPr lang="ja-JP" altLang="en-US" sz="1000" dirty="0">
                <a:solidFill>
                  <a:srgbClr val="FF0000"/>
                </a:solidFill>
                <a:latin typeface="HG丸ｺﾞｼｯｸM-PRO" panose="020F0600000000000000" pitchFamily="50" charset="-128"/>
                <a:ea typeface="HG丸ｺﾞｼｯｸM-PRO" panose="020F0600000000000000" pitchFamily="50" charset="-128"/>
              </a:rPr>
              <a:t>（熱）</a:t>
            </a:r>
          </a:p>
        </p:txBody>
      </p:sp>
      <p:sp>
        <p:nvSpPr>
          <p:cNvPr id="47" name="角丸四角形 46"/>
          <p:cNvSpPr/>
          <p:nvPr/>
        </p:nvSpPr>
        <p:spPr>
          <a:xfrm>
            <a:off x="7299476" y="2895154"/>
            <a:ext cx="790575" cy="312737"/>
          </a:xfrm>
          <a:prstGeom prst="roundRect">
            <a:avLst/>
          </a:prstGeom>
          <a:noFill/>
          <a:ln>
            <a:noFill/>
            <a:tailEnd type="triangle"/>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ja-JP" altLang="en-US" sz="1000" dirty="0">
                <a:solidFill>
                  <a:srgbClr val="F79646"/>
                </a:solidFill>
                <a:latin typeface="HG丸ｺﾞｼｯｸM-PRO" panose="020F0600000000000000" pitchFamily="50" charset="-128"/>
                <a:ea typeface="HG丸ｺﾞｼｯｸM-PRO" panose="020F0600000000000000" pitchFamily="50" charset="-128"/>
              </a:rPr>
              <a:t>売電</a:t>
            </a:r>
          </a:p>
        </p:txBody>
      </p:sp>
      <p:cxnSp>
        <p:nvCxnSpPr>
          <p:cNvPr id="48" name="直線矢印コネクタ 47"/>
          <p:cNvCxnSpPr>
            <a:stCxn id="41" idx="3"/>
          </p:cNvCxnSpPr>
          <p:nvPr/>
        </p:nvCxnSpPr>
        <p:spPr>
          <a:xfrm flipV="1">
            <a:off x="7074051" y="3180904"/>
            <a:ext cx="817563" cy="1587"/>
          </a:xfrm>
          <a:prstGeom prst="straightConnector1">
            <a:avLst/>
          </a:prstGeom>
          <a:ln>
            <a:solidFill>
              <a:schemeClr val="accent6">
                <a:lumMod val="60000"/>
                <a:lumOff val="4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49" name="直線矢印コネクタ 48"/>
          <p:cNvCxnSpPr>
            <a:stCxn id="39" idx="3"/>
          </p:cNvCxnSpPr>
          <p:nvPr/>
        </p:nvCxnSpPr>
        <p:spPr>
          <a:xfrm>
            <a:off x="7074051" y="3838129"/>
            <a:ext cx="1190625" cy="1587"/>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50" name="正方形/長方形 49"/>
          <p:cNvSpPr/>
          <p:nvPr/>
        </p:nvSpPr>
        <p:spPr>
          <a:xfrm>
            <a:off x="5748181" y="4049266"/>
            <a:ext cx="898290" cy="220663"/>
          </a:xfrm>
          <a:prstGeom prst="rect">
            <a:avLst/>
          </a:prstGeom>
          <a:noFill/>
          <a:ln>
            <a:noFill/>
            <a:tailEnd type="triangle"/>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nchorCtr="1"/>
          <a:lstStyle/>
          <a:p>
            <a:pPr algn="ctr">
              <a:defRPr/>
            </a:pPr>
            <a:r>
              <a:rPr lang="ja-JP" altLang="en-US" sz="1000" dirty="0">
                <a:solidFill>
                  <a:prstClr val="black"/>
                </a:solidFill>
                <a:latin typeface="HG丸ｺﾞｼｯｸM-PRO" panose="020F0600000000000000" pitchFamily="50" charset="-128"/>
                <a:ea typeface="HG丸ｺﾞｼｯｸM-PRO" panose="020F0600000000000000" pitchFamily="50" charset="-128"/>
              </a:rPr>
              <a:t>ごみ焼却施設</a:t>
            </a:r>
          </a:p>
        </p:txBody>
      </p:sp>
      <p:sp>
        <p:nvSpPr>
          <p:cNvPr id="51" name="角丸四角形 50"/>
          <p:cNvSpPr/>
          <p:nvPr/>
        </p:nvSpPr>
        <p:spPr>
          <a:xfrm>
            <a:off x="7274076" y="3542854"/>
            <a:ext cx="792163" cy="312737"/>
          </a:xfrm>
          <a:prstGeom prst="roundRect">
            <a:avLst/>
          </a:prstGeom>
          <a:noFill/>
          <a:ln>
            <a:noFill/>
            <a:tailEnd type="triangle"/>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ja-JP" altLang="en-US" sz="1000" dirty="0">
                <a:solidFill>
                  <a:srgbClr val="FF0000"/>
                </a:solidFill>
                <a:latin typeface="HG丸ｺﾞｼｯｸM-PRO" panose="020F0600000000000000" pitchFamily="50" charset="-128"/>
                <a:ea typeface="HG丸ｺﾞｼｯｸM-PRO" panose="020F0600000000000000" pitchFamily="50" charset="-128"/>
              </a:rPr>
              <a:t>熱融通</a:t>
            </a:r>
          </a:p>
        </p:txBody>
      </p:sp>
      <p:grpSp>
        <p:nvGrpSpPr>
          <p:cNvPr id="52" name="Group 121"/>
          <p:cNvGrpSpPr>
            <a:grpSpLocks/>
          </p:cNvGrpSpPr>
          <p:nvPr/>
        </p:nvGrpSpPr>
        <p:grpSpPr bwMode="auto">
          <a:xfrm>
            <a:off x="7891614" y="2884041"/>
            <a:ext cx="271462" cy="611188"/>
            <a:chOff x="2725" y="1968"/>
            <a:chExt cx="683" cy="1089"/>
          </a:xfrm>
        </p:grpSpPr>
        <p:sp>
          <p:nvSpPr>
            <p:cNvPr id="53" name="Freeform 122"/>
            <p:cNvSpPr>
              <a:spLocks/>
            </p:cNvSpPr>
            <p:nvPr/>
          </p:nvSpPr>
          <p:spPr bwMode="auto">
            <a:xfrm>
              <a:off x="3051" y="1968"/>
              <a:ext cx="309" cy="105"/>
            </a:xfrm>
            <a:custGeom>
              <a:avLst/>
              <a:gdLst>
                <a:gd name="T0" fmla="*/ 0 w 1248"/>
                <a:gd name="T1" fmla="*/ 0 h 384"/>
                <a:gd name="T2" fmla="*/ 0 w 1248"/>
                <a:gd name="T3" fmla="*/ 0 h 384"/>
                <a:gd name="T4" fmla="*/ 0 w 1248"/>
                <a:gd name="T5" fmla="*/ 0 h 384"/>
                <a:gd name="T6" fmla="*/ 0 60000 65536"/>
                <a:gd name="T7" fmla="*/ 0 60000 65536"/>
                <a:gd name="T8" fmla="*/ 0 60000 65536"/>
              </a:gdLst>
              <a:ahLst/>
              <a:cxnLst>
                <a:cxn ang="T6">
                  <a:pos x="T0" y="T1"/>
                </a:cxn>
                <a:cxn ang="T7">
                  <a:pos x="T2" y="T3"/>
                </a:cxn>
                <a:cxn ang="T8">
                  <a:pos x="T4" y="T5"/>
                </a:cxn>
              </a:cxnLst>
              <a:rect l="0" t="0" r="r" b="b"/>
              <a:pathLst>
                <a:path w="1248" h="384">
                  <a:moveTo>
                    <a:pt x="0" y="384"/>
                  </a:moveTo>
                  <a:cubicBezTo>
                    <a:pt x="110" y="354"/>
                    <a:pt x="452" y="268"/>
                    <a:pt x="660" y="204"/>
                  </a:cubicBezTo>
                  <a:cubicBezTo>
                    <a:pt x="868" y="140"/>
                    <a:pt x="1125" y="43"/>
                    <a:pt x="1248" y="0"/>
                  </a:cubicBezTo>
                </a:path>
              </a:pathLst>
            </a:custGeom>
            <a:noFill/>
            <a:ln w="9525">
              <a:solidFill>
                <a:schemeClr val="tx1"/>
              </a:solidFill>
              <a:round/>
              <a:headEnd/>
              <a:tailEnd/>
            </a:ln>
            <a:extLst>
              <a:ext uri="{909E8E84-426E-40DD-AFC4-6F175D3DCCD1}">
                <a14:hiddenFill xmlns:a14="http://schemas.microsoft.com/office/drawing/2010/main">
                  <a:solidFill>
                    <a:schemeClr val="accent1"/>
                  </a:solidFill>
                </a14:hiddenFill>
              </a:ext>
            </a:extLst>
          </p:spPr>
          <p:txBody>
            <a:bodyPr wrap="none" anchor="ctr"/>
            <a:lstStyle/>
            <a:p>
              <a:endParaRPr lang="ja-JP" altLang="en-US">
                <a:solidFill>
                  <a:prstClr val="black"/>
                </a:solidFill>
              </a:endParaRPr>
            </a:p>
          </p:txBody>
        </p:sp>
        <p:sp>
          <p:nvSpPr>
            <p:cNvPr id="54" name="Freeform 123"/>
            <p:cNvSpPr>
              <a:spLocks/>
            </p:cNvSpPr>
            <p:nvPr/>
          </p:nvSpPr>
          <p:spPr bwMode="auto">
            <a:xfrm>
              <a:off x="2735" y="2073"/>
              <a:ext cx="311" cy="64"/>
            </a:xfrm>
            <a:custGeom>
              <a:avLst/>
              <a:gdLst>
                <a:gd name="T0" fmla="*/ 0 w 1248"/>
                <a:gd name="T1" fmla="*/ 0 h 384"/>
                <a:gd name="T2" fmla="*/ 0 w 1248"/>
                <a:gd name="T3" fmla="*/ 0 h 384"/>
                <a:gd name="T4" fmla="*/ 0 w 1248"/>
                <a:gd name="T5" fmla="*/ 0 h 384"/>
                <a:gd name="T6" fmla="*/ 0 60000 65536"/>
                <a:gd name="T7" fmla="*/ 0 60000 65536"/>
                <a:gd name="T8" fmla="*/ 0 60000 65536"/>
              </a:gdLst>
              <a:ahLst/>
              <a:cxnLst>
                <a:cxn ang="T6">
                  <a:pos x="T0" y="T1"/>
                </a:cxn>
                <a:cxn ang="T7">
                  <a:pos x="T2" y="T3"/>
                </a:cxn>
                <a:cxn ang="T8">
                  <a:pos x="T4" y="T5"/>
                </a:cxn>
              </a:cxnLst>
              <a:rect l="0" t="0" r="r" b="b"/>
              <a:pathLst>
                <a:path w="1248" h="384">
                  <a:moveTo>
                    <a:pt x="0" y="384"/>
                  </a:moveTo>
                  <a:cubicBezTo>
                    <a:pt x="110" y="354"/>
                    <a:pt x="452" y="268"/>
                    <a:pt x="660" y="204"/>
                  </a:cubicBezTo>
                  <a:cubicBezTo>
                    <a:pt x="868" y="140"/>
                    <a:pt x="1125" y="43"/>
                    <a:pt x="1248" y="0"/>
                  </a:cubicBezTo>
                </a:path>
              </a:pathLst>
            </a:custGeom>
            <a:noFill/>
            <a:ln w="9525">
              <a:solidFill>
                <a:schemeClr val="tx1"/>
              </a:solidFill>
              <a:round/>
              <a:headEnd/>
              <a:tailEnd/>
            </a:ln>
            <a:extLst>
              <a:ext uri="{909E8E84-426E-40DD-AFC4-6F175D3DCCD1}">
                <a14:hiddenFill xmlns:a14="http://schemas.microsoft.com/office/drawing/2010/main">
                  <a:solidFill>
                    <a:schemeClr val="accent1"/>
                  </a:solidFill>
                </a14:hiddenFill>
              </a:ext>
            </a:extLst>
          </p:spPr>
          <p:txBody>
            <a:bodyPr wrap="none" anchor="ctr"/>
            <a:lstStyle/>
            <a:p>
              <a:endParaRPr lang="ja-JP" altLang="en-US">
                <a:solidFill>
                  <a:prstClr val="black"/>
                </a:solidFill>
              </a:endParaRPr>
            </a:p>
          </p:txBody>
        </p:sp>
        <p:sp>
          <p:nvSpPr>
            <p:cNvPr id="55" name="Freeform 124"/>
            <p:cNvSpPr>
              <a:spLocks/>
            </p:cNvSpPr>
            <p:nvPr/>
          </p:nvSpPr>
          <p:spPr bwMode="auto">
            <a:xfrm>
              <a:off x="2725" y="2269"/>
              <a:ext cx="169" cy="64"/>
            </a:xfrm>
            <a:custGeom>
              <a:avLst/>
              <a:gdLst>
                <a:gd name="T0" fmla="*/ 0 w 1248"/>
                <a:gd name="T1" fmla="*/ 0 h 384"/>
                <a:gd name="T2" fmla="*/ 0 w 1248"/>
                <a:gd name="T3" fmla="*/ 0 h 384"/>
                <a:gd name="T4" fmla="*/ 0 w 1248"/>
                <a:gd name="T5" fmla="*/ 0 h 384"/>
                <a:gd name="T6" fmla="*/ 0 60000 65536"/>
                <a:gd name="T7" fmla="*/ 0 60000 65536"/>
                <a:gd name="T8" fmla="*/ 0 60000 65536"/>
              </a:gdLst>
              <a:ahLst/>
              <a:cxnLst>
                <a:cxn ang="T6">
                  <a:pos x="T0" y="T1"/>
                </a:cxn>
                <a:cxn ang="T7">
                  <a:pos x="T2" y="T3"/>
                </a:cxn>
                <a:cxn ang="T8">
                  <a:pos x="T4" y="T5"/>
                </a:cxn>
              </a:cxnLst>
              <a:rect l="0" t="0" r="r" b="b"/>
              <a:pathLst>
                <a:path w="1248" h="384">
                  <a:moveTo>
                    <a:pt x="0" y="384"/>
                  </a:moveTo>
                  <a:cubicBezTo>
                    <a:pt x="110" y="354"/>
                    <a:pt x="452" y="268"/>
                    <a:pt x="660" y="204"/>
                  </a:cubicBezTo>
                  <a:cubicBezTo>
                    <a:pt x="868" y="140"/>
                    <a:pt x="1125" y="43"/>
                    <a:pt x="1248" y="0"/>
                  </a:cubicBezTo>
                </a:path>
              </a:pathLst>
            </a:custGeom>
            <a:noFill/>
            <a:ln w="9525">
              <a:solidFill>
                <a:schemeClr val="tx1"/>
              </a:solidFill>
              <a:round/>
              <a:headEnd/>
              <a:tailEnd/>
            </a:ln>
            <a:extLst>
              <a:ext uri="{909E8E84-426E-40DD-AFC4-6F175D3DCCD1}">
                <a14:hiddenFill xmlns:a14="http://schemas.microsoft.com/office/drawing/2010/main">
                  <a:solidFill>
                    <a:schemeClr val="accent1"/>
                  </a:solidFill>
                </a14:hiddenFill>
              </a:ext>
            </a:extLst>
          </p:spPr>
          <p:txBody>
            <a:bodyPr wrap="none" anchor="ctr"/>
            <a:lstStyle/>
            <a:p>
              <a:endParaRPr lang="ja-JP" altLang="en-US">
                <a:solidFill>
                  <a:prstClr val="black"/>
                </a:solidFill>
              </a:endParaRPr>
            </a:p>
          </p:txBody>
        </p:sp>
        <p:sp>
          <p:nvSpPr>
            <p:cNvPr id="56" name="Freeform 125"/>
            <p:cNvSpPr>
              <a:spLocks/>
            </p:cNvSpPr>
            <p:nvPr/>
          </p:nvSpPr>
          <p:spPr bwMode="auto">
            <a:xfrm>
              <a:off x="2730" y="2537"/>
              <a:ext cx="142" cy="67"/>
            </a:xfrm>
            <a:custGeom>
              <a:avLst/>
              <a:gdLst>
                <a:gd name="T0" fmla="*/ 0 w 1248"/>
                <a:gd name="T1" fmla="*/ 0 h 384"/>
                <a:gd name="T2" fmla="*/ 0 w 1248"/>
                <a:gd name="T3" fmla="*/ 0 h 384"/>
                <a:gd name="T4" fmla="*/ 0 w 1248"/>
                <a:gd name="T5" fmla="*/ 0 h 384"/>
                <a:gd name="T6" fmla="*/ 0 60000 65536"/>
                <a:gd name="T7" fmla="*/ 0 60000 65536"/>
                <a:gd name="T8" fmla="*/ 0 60000 65536"/>
              </a:gdLst>
              <a:ahLst/>
              <a:cxnLst>
                <a:cxn ang="T6">
                  <a:pos x="T0" y="T1"/>
                </a:cxn>
                <a:cxn ang="T7">
                  <a:pos x="T2" y="T3"/>
                </a:cxn>
                <a:cxn ang="T8">
                  <a:pos x="T4" y="T5"/>
                </a:cxn>
              </a:cxnLst>
              <a:rect l="0" t="0" r="r" b="b"/>
              <a:pathLst>
                <a:path w="1248" h="384">
                  <a:moveTo>
                    <a:pt x="0" y="384"/>
                  </a:moveTo>
                  <a:cubicBezTo>
                    <a:pt x="110" y="354"/>
                    <a:pt x="452" y="268"/>
                    <a:pt x="660" y="204"/>
                  </a:cubicBezTo>
                  <a:cubicBezTo>
                    <a:pt x="868" y="140"/>
                    <a:pt x="1125" y="43"/>
                    <a:pt x="1248" y="0"/>
                  </a:cubicBezTo>
                </a:path>
              </a:pathLst>
            </a:custGeom>
            <a:noFill/>
            <a:ln w="9525">
              <a:solidFill>
                <a:schemeClr val="tx1"/>
              </a:solidFill>
              <a:round/>
              <a:headEnd/>
              <a:tailEnd/>
            </a:ln>
            <a:extLst>
              <a:ext uri="{909E8E84-426E-40DD-AFC4-6F175D3DCCD1}">
                <a14:hiddenFill xmlns:a14="http://schemas.microsoft.com/office/drawing/2010/main">
                  <a:solidFill>
                    <a:schemeClr val="accent1"/>
                  </a:solidFill>
                </a14:hiddenFill>
              </a:ext>
            </a:extLst>
          </p:spPr>
          <p:txBody>
            <a:bodyPr wrap="none" anchor="ctr"/>
            <a:lstStyle/>
            <a:p>
              <a:endParaRPr lang="ja-JP" altLang="en-US">
                <a:solidFill>
                  <a:prstClr val="black"/>
                </a:solidFill>
              </a:endParaRPr>
            </a:p>
          </p:txBody>
        </p:sp>
        <p:sp>
          <p:nvSpPr>
            <p:cNvPr id="57" name="Freeform 126"/>
            <p:cNvSpPr>
              <a:spLocks/>
            </p:cNvSpPr>
            <p:nvPr/>
          </p:nvSpPr>
          <p:spPr bwMode="auto">
            <a:xfrm>
              <a:off x="2745" y="2811"/>
              <a:ext cx="84" cy="34"/>
            </a:xfrm>
            <a:custGeom>
              <a:avLst/>
              <a:gdLst>
                <a:gd name="T0" fmla="*/ 0 w 1248"/>
                <a:gd name="T1" fmla="*/ 0 h 384"/>
                <a:gd name="T2" fmla="*/ 0 w 1248"/>
                <a:gd name="T3" fmla="*/ 0 h 384"/>
                <a:gd name="T4" fmla="*/ 0 w 1248"/>
                <a:gd name="T5" fmla="*/ 0 h 384"/>
                <a:gd name="T6" fmla="*/ 0 60000 65536"/>
                <a:gd name="T7" fmla="*/ 0 60000 65536"/>
                <a:gd name="T8" fmla="*/ 0 60000 65536"/>
              </a:gdLst>
              <a:ahLst/>
              <a:cxnLst>
                <a:cxn ang="T6">
                  <a:pos x="T0" y="T1"/>
                </a:cxn>
                <a:cxn ang="T7">
                  <a:pos x="T2" y="T3"/>
                </a:cxn>
                <a:cxn ang="T8">
                  <a:pos x="T4" y="T5"/>
                </a:cxn>
              </a:cxnLst>
              <a:rect l="0" t="0" r="r" b="b"/>
              <a:pathLst>
                <a:path w="1248" h="384">
                  <a:moveTo>
                    <a:pt x="0" y="384"/>
                  </a:moveTo>
                  <a:cubicBezTo>
                    <a:pt x="110" y="354"/>
                    <a:pt x="452" y="268"/>
                    <a:pt x="660" y="204"/>
                  </a:cubicBezTo>
                  <a:cubicBezTo>
                    <a:pt x="868" y="140"/>
                    <a:pt x="1125" y="43"/>
                    <a:pt x="1248" y="0"/>
                  </a:cubicBezTo>
                </a:path>
              </a:pathLst>
            </a:custGeom>
            <a:noFill/>
            <a:ln w="9525">
              <a:solidFill>
                <a:schemeClr val="tx1"/>
              </a:solidFill>
              <a:round/>
              <a:headEnd/>
              <a:tailEnd/>
            </a:ln>
            <a:extLst>
              <a:ext uri="{909E8E84-426E-40DD-AFC4-6F175D3DCCD1}">
                <a14:hiddenFill xmlns:a14="http://schemas.microsoft.com/office/drawing/2010/main">
                  <a:solidFill>
                    <a:schemeClr val="accent1"/>
                  </a:solidFill>
                </a14:hiddenFill>
              </a:ext>
            </a:extLst>
          </p:spPr>
          <p:txBody>
            <a:bodyPr wrap="none" anchor="ctr"/>
            <a:lstStyle/>
            <a:p>
              <a:endParaRPr lang="ja-JP" altLang="en-US">
                <a:solidFill>
                  <a:prstClr val="black"/>
                </a:solidFill>
              </a:endParaRPr>
            </a:p>
          </p:txBody>
        </p:sp>
        <p:sp>
          <p:nvSpPr>
            <p:cNvPr id="58" name="Freeform 127"/>
            <p:cNvSpPr>
              <a:spLocks/>
            </p:cNvSpPr>
            <p:nvPr/>
          </p:nvSpPr>
          <p:spPr bwMode="auto">
            <a:xfrm>
              <a:off x="2889" y="2112"/>
              <a:ext cx="471" cy="162"/>
            </a:xfrm>
            <a:custGeom>
              <a:avLst/>
              <a:gdLst>
                <a:gd name="T0" fmla="*/ 0 w 1248"/>
                <a:gd name="T1" fmla="*/ 0 h 384"/>
                <a:gd name="T2" fmla="*/ 0 w 1248"/>
                <a:gd name="T3" fmla="*/ 0 h 384"/>
                <a:gd name="T4" fmla="*/ 0 w 1248"/>
                <a:gd name="T5" fmla="*/ 0 h 384"/>
                <a:gd name="T6" fmla="*/ 0 60000 65536"/>
                <a:gd name="T7" fmla="*/ 0 60000 65536"/>
                <a:gd name="T8" fmla="*/ 0 60000 65536"/>
              </a:gdLst>
              <a:ahLst/>
              <a:cxnLst>
                <a:cxn ang="T6">
                  <a:pos x="T0" y="T1"/>
                </a:cxn>
                <a:cxn ang="T7">
                  <a:pos x="T2" y="T3"/>
                </a:cxn>
                <a:cxn ang="T8">
                  <a:pos x="T4" y="T5"/>
                </a:cxn>
              </a:cxnLst>
              <a:rect l="0" t="0" r="r" b="b"/>
              <a:pathLst>
                <a:path w="1248" h="384">
                  <a:moveTo>
                    <a:pt x="0" y="384"/>
                  </a:moveTo>
                  <a:cubicBezTo>
                    <a:pt x="110" y="354"/>
                    <a:pt x="452" y="268"/>
                    <a:pt x="660" y="204"/>
                  </a:cubicBezTo>
                  <a:cubicBezTo>
                    <a:pt x="868" y="140"/>
                    <a:pt x="1125" y="43"/>
                    <a:pt x="1248" y="0"/>
                  </a:cubicBezTo>
                </a:path>
              </a:pathLst>
            </a:custGeom>
            <a:noFill/>
            <a:ln w="9525">
              <a:solidFill>
                <a:schemeClr val="tx1"/>
              </a:solidFill>
              <a:round/>
              <a:headEnd/>
              <a:tailEnd/>
            </a:ln>
            <a:extLst>
              <a:ext uri="{909E8E84-426E-40DD-AFC4-6F175D3DCCD1}">
                <a14:hiddenFill xmlns:a14="http://schemas.microsoft.com/office/drawing/2010/main">
                  <a:solidFill>
                    <a:schemeClr val="accent1"/>
                  </a:solidFill>
                </a14:hiddenFill>
              </a:ext>
            </a:extLst>
          </p:spPr>
          <p:txBody>
            <a:bodyPr wrap="none" anchor="ctr"/>
            <a:lstStyle/>
            <a:p>
              <a:endParaRPr lang="ja-JP" altLang="en-US">
                <a:solidFill>
                  <a:prstClr val="black"/>
                </a:solidFill>
              </a:endParaRPr>
            </a:p>
          </p:txBody>
        </p:sp>
        <p:sp>
          <p:nvSpPr>
            <p:cNvPr id="59" name="Freeform 128"/>
            <p:cNvSpPr>
              <a:spLocks/>
            </p:cNvSpPr>
            <p:nvPr/>
          </p:nvSpPr>
          <p:spPr bwMode="auto">
            <a:xfrm>
              <a:off x="2872" y="2352"/>
              <a:ext cx="488" cy="191"/>
            </a:xfrm>
            <a:custGeom>
              <a:avLst/>
              <a:gdLst>
                <a:gd name="T0" fmla="*/ 0 w 1248"/>
                <a:gd name="T1" fmla="*/ 0 h 384"/>
                <a:gd name="T2" fmla="*/ 0 w 1248"/>
                <a:gd name="T3" fmla="*/ 0 h 384"/>
                <a:gd name="T4" fmla="*/ 0 w 1248"/>
                <a:gd name="T5" fmla="*/ 0 h 384"/>
                <a:gd name="T6" fmla="*/ 0 60000 65536"/>
                <a:gd name="T7" fmla="*/ 0 60000 65536"/>
                <a:gd name="T8" fmla="*/ 0 60000 65536"/>
              </a:gdLst>
              <a:ahLst/>
              <a:cxnLst>
                <a:cxn ang="T6">
                  <a:pos x="T0" y="T1"/>
                </a:cxn>
                <a:cxn ang="T7">
                  <a:pos x="T2" y="T3"/>
                </a:cxn>
                <a:cxn ang="T8">
                  <a:pos x="T4" y="T5"/>
                </a:cxn>
              </a:cxnLst>
              <a:rect l="0" t="0" r="r" b="b"/>
              <a:pathLst>
                <a:path w="1248" h="384">
                  <a:moveTo>
                    <a:pt x="0" y="384"/>
                  </a:moveTo>
                  <a:cubicBezTo>
                    <a:pt x="110" y="354"/>
                    <a:pt x="452" y="268"/>
                    <a:pt x="660" y="204"/>
                  </a:cubicBezTo>
                  <a:cubicBezTo>
                    <a:pt x="868" y="140"/>
                    <a:pt x="1125" y="43"/>
                    <a:pt x="1248" y="0"/>
                  </a:cubicBezTo>
                </a:path>
              </a:pathLst>
            </a:custGeom>
            <a:noFill/>
            <a:ln w="9525">
              <a:solidFill>
                <a:schemeClr val="tx1"/>
              </a:solidFill>
              <a:round/>
              <a:headEnd/>
              <a:tailEnd/>
            </a:ln>
            <a:extLst>
              <a:ext uri="{909E8E84-426E-40DD-AFC4-6F175D3DCCD1}">
                <a14:hiddenFill xmlns:a14="http://schemas.microsoft.com/office/drawing/2010/main">
                  <a:solidFill>
                    <a:schemeClr val="accent1"/>
                  </a:solidFill>
                </a14:hiddenFill>
              </a:ext>
            </a:extLst>
          </p:spPr>
          <p:txBody>
            <a:bodyPr wrap="none" anchor="ctr"/>
            <a:lstStyle/>
            <a:p>
              <a:endParaRPr lang="ja-JP" altLang="en-US">
                <a:solidFill>
                  <a:prstClr val="black"/>
                </a:solidFill>
              </a:endParaRPr>
            </a:p>
          </p:txBody>
        </p:sp>
        <p:sp>
          <p:nvSpPr>
            <p:cNvPr id="60" name="Freeform 129"/>
            <p:cNvSpPr>
              <a:spLocks/>
            </p:cNvSpPr>
            <p:nvPr/>
          </p:nvSpPr>
          <p:spPr bwMode="auto">
            <a:xfrm>
              <a:off x="2825" y="2640"/>
              <a:ext cx="583" cy="160"/>
            </a:xfrm>
            <a:custGeom>
              <a:avLst/>
              <a:gdLst>
                <a:gd name="T0" fmla="*/ 0 w 1248"/>
                <a:gd name="T1" fmla="*/ 0 h 384"/>
                <a:gd name="T2" fmla="*/ 0 w 1248"/>
                <a:gd name="T3" fmla="*/ 0 h 384"/>
                <a:gd name="T4" fmla="*/ 1 w 1248"/>
                <a:gd name="T5" fmla="*/ 0 h 384"/>
                <a:gd name="T6" fmla="*/ 0 60000 65536"/>
                <a:gd name="T7" fmla="*/ 0 60000 65536"/>
                <a:gd name="T8" fmla="*/ 0 60000 65536"/>
              </a:gdLst>
              <a:ahLst/>
              <a:cxnLst>
                <a:cxn ang="T6">
                  <a:pos x="T0" y="T1"/>
                </a:cxn>
                <a:cxn ang="T7">
                  <a:pos x="T2" y="T3"/>
                </a:cxn>
                <a:cxn ang="T8">
                  <a:pos x="T4" y="T5"/>
                </a:cxn>
              </a:cxnLst>
              <a:rect l="0" t="0" r="r" b="b"/>
              <a:pathLst>
                <a:path w="1248" h="384">
                  <a:moveTo>
                    <a:pt x="0" y="384"/>
                  </a:moveTo>
                  <a:cubicBezTo>
                    <a:pt x="110" y="354"/>
                    <a:pt x="452" y="268"/>
                    <a:pt x="660" y="204"/>
                  </a:cubicBezTo>
                  <a:cubicBezTo>
                    <a:pt x="868" y="140"/>
                    <a:pt x="1125" y="43"/>
                    <a:pt x="1248" y="0"/>
                  </a:cubicBezTo>
                </a:path>
              </a:pathLst>
            </a:custGeom>
            <a:noFill/>
            <a:ln w="9525">
              <a:solidFill>
                <a:schemeClr val="tx1"/>
              </a:solidFill>
              <a:round/>
              <a:headEnd/>
              <a:tailEnd/>
            </a:ln>
            <a:extLst>
              <a:ext uri="{909E8E84-426E-40DD-AFC4-6F175D3DCCD1}">
                <a14:hiddenFill xmlns:a14="http://schemas.microsoft.com/office/drawing/2010/main">
                  <a:solidFill>
                    <a:schemeClr val="accent1"/>
                  </a:solidFill>
                </a14:hiddenFill>
              </a:ext>
            </a:extLst>
          </p:spPr>
          <p:txBody>
            <a:bodyPr wrap="none" anchor="ctr"/>
            <a:lstStyle/>
            <a:p>
              <a:endParaRPr lang="ja-JP" altLang="en-US">
                <a:solidFill>
                  <a:prstClr val="black"/>
                </a:solidFill>
              </a:endParaRPr>
            </a:p>
          </p:txBody>
        </p:sp>
        <p:sp>
          <p:nvSpPr>
            <p:cNvPr id="61" name="Freeform 130"/>
            <p:cNvSpPr>
              <a:spLocks/>
            </p:cNvSpPr>
            <p:nvPr/>
          </p:nvSpPr>
          <p:spPr bwMode="auto">
            <a:xfrm>
              <a:off x="3237" y="2208"/>
              <a:ext cx="171" cy="48"/>
            </a:xfrm>
            <a:custGeom>
              <a:avLst/>
              <a:gdLst>
                <a:gd name="T0" fmla="*/ 0 w 1248"/>
                <a:gd name="T1" fmla="*/ 0 h 384"/>
                <a:gd name="T2" fmla="*/ 0 w 1248"/>
                <a:gd name="T3" fmla="*/ 0 h 384"/>
                <a:gd name="T4" fmla="*/ 0 w 1248"/>
                <a:gd name="T5" fmla="*/ 0 h 384"/>
                <a:gd name="T6" fmla="*/ 0 60000 65536"/>
                <a:gd name="T7" fmla="*/ 0 60000 65536"/>
                <a:gd name="T8" fmla="*/ 0 60000 65536"/>
              </a:gdLst>
              <a:ahLst/>
              <a:cxnLst>
                <a:cxn ang="T6">
                  <a:pos x="T0" y="T1"/>
                </a:cxn>
                <a:cxn ang="T7">
                  <a:pos x="T2" y="T3"/>
                </a:cxn>
                <a:cxn ang="T8">
                  <a:pos x="T4" y="T5"/>
                </a:cxn>
              </a:cxnLst>
              <a:rect l="0" t="0" r="r" b="b"/>
              <a:pathLst>
                <a:path w="1248" h="384">
                  <a:moveTo>
                    <a:pt x="0" y="384"/>
                  </a:moveTo>
                  <a:cubicBezTo>
                    <a:pt x="110" y="354"/>
                    <a:pt x="452" y="268"/>
                    <a:pt x="660" y="204"/>
                  </a:cubicBezTo>
                  <a:cubicBezTo>
                    <a:pt x="868" y="140"/>
                    <a:pt x="1125" y="43"/>
                    <a:pt x="1248" y="0"/>
                  </a:cubicBezTo>
                </a:path>
              </a:pathLst>
            </a:custGeom>
            <a:noFill/>
            <a:ln w="9525">
              <a:solidFill>
                <a:schemeClr val="tx1"/>
              </a:solidFill>
              <a:round/>
              <a:headEnd/>
              <a:tailEnd/>
            </a:ln>
            <a:extLst>
              <a:ext uri="{909E8E84-426E-40DD-AFC4-6F175D3DCCD1}">
                <a14:hiddenFill xmlns:a14="http://schemas.microsoft.com/office/drawing/2010/main">
                  <a:solidFill>
                    <a:schemeClr val="accent1"/>
                  </a:solidFill>
                </a14:hiddenFill>
              </a:ext>
            </a:extLst>
          </p:spPr>
          <p:txBody>
            <a:bodyPr wrap="none" anchor="ctr"/>
            <a:lstStyle/>
            <a:p>
              <a:endParaRPr lang="ja-JP" altLang="en-US">
                <a:solidFill>
                  <a:prstClr val="black"/>
                </a:solidFill>
              </a:endParaRPr>
            </a:p>
          </p:txBody>
        </p:sp>
        <p:sp>
          <p:nvSpPr>
            <p:cNvPr id="62" name="Freeform 131"/>
            <p:cNvSpPr>
              <a:spLocks/>
            </p:cNvSpPr>
            <p:nvPr/>
          </p:nvSpPr>
          <p:spPr bwMode="auto">
            <a:xfrm>
              <a:off x="3277" y="2496"/>
              <a:ext cx="131" cy="48"/>
            </a:xfrm>
            <a:custGeom>
              <a:avLst/>
              <a:gdLst>
                <a:gd name="T0" fmla="*/ 0 w 1248"/>
                <a:gd name="T1" fmla="*/ 0 h 384"/>
                <a:gd name="T2" fmla="*/ 0 w 1248"/>
                <a:gd name="T3" fmla="*/ 0 h 384"/>
                <a:gd name="T4" fmla="*/ 0 w 1248"/>
                <a:gd name="T5" fmla="*/ 0 h 384"/>
                <a:gd name="T6" fmla="*/ 0 60000 65536"/>
                <a:gd name="T7" fmla="*/ 0 60000 65536"/>
                <a:gd name="T8" fmla="*/ 0 60000 65536"/>
              </a:gdLst>
              <a:ahLst/>
              <a:cxnLst>
                <a:cxn ang="T6">
                  <a:pos x="T0" y="T1"/>
                </a:cxn>
                <a:cxn ang="T7">
                  <a:pos x="T2" y="T3"/>
                </a:cxn>
                <a:cxn ang="T8">
                  <a:pos x="T4" y="T5"/>
                </a:cxn>
              </a:cxnLst>
              <a:rect l="0" t="0" r="r" b="b"/>
              <a:pathLst>
                <a:path w="1248" h="384">
                  <a:moveTo>
                    <a:pt x="0" y="384"/>
                  </a:moveTo>
                  <a:cubicBezTo>
                    <a:pt x="110" y="354"/>
                    <a:pt x="452" y="268"/>
                    <a:pt x="660" y="204"/>
                  </a:cubicBezTo>
                  <a:cubicBezTo>
                    <a:pt x="868" y="140"/>
                    <a:pt x="1125" y="43"/>
                    <a:pt x="1248" y="0"/>
                  </a:cubicBezTo>
                </a:path>
              </a:pathLst>
            </a:custGeom>
            <a:noFill/>
            <a:ln w="9525">
              <a:solidFill>
                <a:schemeClr val="tx1"/>
              </a:solidFill>
              <a:round/>
              <a:headEnd/>
              <a:tailEnd/>
            </a:ln>
            <a:extLst>
              <a:ext uri="{909E8E84-426E-40DD-AFC4-6F175D3DCCD1}">
                <a14:hiddenFill xmlns:a14="http://schemas.microsoft.com/office/drawing/2010/main">
                  <a:solidFill>
                    <a:schemeClr val="accent1"/>
                  </a:solidFill>
                </a14:hiddenFill>
              </a:ext>
            </a:extLst>
          </p:spPr>
          <p:txBody>
            <a:bodyPr wrap="none" anchor="ctr"/>
            <a:lstStyle/>
            <a:p>
              <a:endParaRPr lang="ja-JP" altLang="en-US">
                <a:solidFill>
                  <a:prstClr val="black"/>
                </a:solidFill>
              </a:endParaRPr>
            </a:p>
          </p:txBody>
        </p:sp>
        <p:sp>
          <p:nvSpPr>
            <p:cNvPr id="63" name="Freeform 132"/>
            <p:cNvSpPr>
              <a:spLocks/>
            </p:cNvSpPr>
            <p:nvPr/>
          </p:nvSpPr>
          <p:spPr bwMode="auto">
            <a:xfrm>
              <a:off x="3290" y="2736"/>
              <a:ext cx="118" cy="48"/>
            </a:xfrm>
            <a:custGeom>
              <a:avLst/>
              <a:gdLst>
                <a:gd name="T0" fmla="*/ 0 w 1248"/>
                <a:gd name="T1" fmla="*/ 0 h 384"/>
                <a:gd name="T2" fmla="*/ 0 w 1248"/>
                <a:gd name="T3" fmla="*/ 0 h 384"/>
                <a:gd name="T4" fmla="*/ 0 w 1248"/>
                <a:gd name="T5" fmla="*/ 0 h 384"/>
                <a:gd name="T6" fmla="*/ 0 60000 65536"/>
                <a:gd name="T7" fmla="*/ 0 60000 65536"/>
                <a:gd name="T8" fmla="*/ 0 60000 65536"/>
              </a:gdLst>
              <a:ahLst/>
              <a:cxnLst>
                <a:cxn ang="T6">
                  <a:pos x="T0" y="T1"/>
                </a:cxn>
                <a:cxn ang="T7">
                  <a:pos x="T2" y="T3"/>
                </a:cxn>
                <a:cxn ang="T8">
                  <a:pos x="T4" y="T5"/>
                </a:cxn>
              </a:cxnLst>
              <a:rect l="0" t="0" r="r" b="b"/>
              <a:pathLst>
                <a:path w="1248" h="384">
                  <a:moveTo>
                    <a:pt x="0" y="384"/>
                  </a:moveTo>
                  <a:cubicBezTo>
                    <a:pt x="110" y="354"/>
                    <a:pt x="452" y="268"/>
                    <a:pt x="660" y="204"/>
                  </a:cubicBezTo>
                  <a:cubicBezTo>
                    <a:pt x="868" y="140"/>
                    <a:pt x="1125" y="43"/>
                    <a:pt x="1248" y="0"/>
                  </a:cubicBezTo>
                </a:path>
              </a:pathLst>
            </a:custGeom>
            <a:noFill/>
            <a:ln w="9525">
              <a:solidFill>
                <a:schemeClr val="tx1"/>
              </a:solidFill>
              <a:round/>
              <a:headEnd/>
              <a:tailEnd/>
            </a:ln>
            <a:extLst>
              <a:ext uri="{909E8E84-426E-40DD-AFC4-6F175D3DCCD1}">
                <a14:hiddenFill xmlns:a14="http://schemas.microsoft.com/office/drawing/2010/main">
                  <a:solidFill>
                    <a:schemeClr val="accent1"/>
                  </a:solidFill>
                </a14:hiddenFill>
              </a:ext>
            </a:extLst>
          </p:spPr>
          <p:txBody>
            <a:bodyPr wrap="none" anchor="ctr"/>
            <a:lstStyle/>
            <a:p>
              <a:endParaRPr lang="ja-JP" altLang="en-US">
                <a:solidFill>
                  <a:prstClr val="black"/>
                </a:solidFill>
              </a:endParaRPr>
            </a:p>
          </p:txBody>
        </p:sp>
        <p:grpSp>
          <p:nvGrpSpPr>
            <p:cNvPr id="64" name="Group 133"/>
            <p:cNvGrpSpPr>
              <a:grpSpLocks/>
            </p:cNvGrpSpPr>
            <p:nvPr/>
          </p:nvGrpSpPr>
          <p:grpSpPr bwMode="auto">
            <a:xfrm>
              <a:off x="2832" y="2064"/>
              <a:ext cx="465" cy="993"/>
              <a:chOff x="1700" y="1620"/>
              <a:chExt cx="791" cy="1452"/>
            </a:xfrm>
          </p:grpSpPr>
          <p:sp>
            <p:nvSpPr>
              <p:cNvPr id="65" name="図形 262"/>
              <p:cNvSpPr>
                <a:spLocks/>
              </p:cNvSpPr>
              <p:nvPr/>
            </p:nvSpPr>
            <p:spPr bwMode="auto">
              <a:xfrm>
                <a:off x="1700" y="1620"/>
                <a:ext cx="791" cy="1452"/>
              </a:xfrm>
              <a:custGeom>
                <a:avLst/>
                <a:gdLst>
                  <a:gd name="T0" fmla="*/ 685 w 791"/>
                  <a:gd name="T1" fmla="*/ 1452 h 1452"/>
                  <a:gd name="T2" fmla="*/ 672 w 791"/>
                  <a:gd name="T3" fmla="*/ 1262 h 1452"/>
                  <a:gd name="T4" fmla="*/ 791 w 791"/>
                  <a:gd name="T5" fmla="*/ 1062 h 1452"/>
                  <a:gd name="T6" fmla="*/ 645 w 791"/>
                  <a:gd name="T7" fmla="*/ 1053 h 1452"/>
                  <a:gd name="T8" fmla="*/ 609 w 791"/>
                  <a:gd name="T9" fmla="*/ 871 h 1452"/>
                  <a:gd name="T10" fmla="*/ 772 w 791"/>
                  <a:gd name="T11" fmla="*/ 689 h 1452"/>
                  <a:gd name="T12" fmla="*/ 572 w 791"/>
                  <a:gd name="T13" fmla="*/ 689 h 1452"/>
                  <a:gd name="T14" fmla="*/ 545 w 791"/>
                  <a:gd name="T15" fmla="*/ 517 h 1452"/>
                  <a:gd name="T16" fmla="*/ 672 w 791"/>
                  <a:gd name="T17" fmla="*/ 298 h 1452"/>
                  <a:gd name="T18" fmla="*/ 505 w 791"/>
                  <a:gd name="T19" fmla="*/ 296 h 1452"/>
                  <a:gd name="T20" fmla="*/ 368 w 791"/>
                  <a:gd name="T21" fmla="*/ 0 h 1452"/>
                  <a:gd name="T22" fmla="*/ 262 w 791"/>
                  <a:gd name="T23" fmla="*/ 296 h 1452"/>
                  <a:gd name="T24" fmla="*/ 109 w 791"/>
                  <a:gd name="T25" fmla="*/ 298 h 1452"/>
                  <a:gd name="T26" fmla="*/ 254 w 791"/>
                  <a:gd name="T27" fmla="*/ 535 h 1452"/>
                  <a:gd name="T28" fmla="*/ 245 w 791"/>
                  <a:gd name="T29" fmla="*/ 689 h 1452"/>
                  <a:gd name="T30" fmla="*/ 63 w 791"/>
                  <a:gd name="T31" fmla="*/ 689 h 1452"/>
                  <a:gd name="T32" fmla="*/ 209 w 791"/>
                  <a:gd name="T33" fmla="*/ 862 h 1452"/>
                  <a:gd name="T34" fmla="*/ 182 w 791"/>
                  <a:gd name="T35" fmla="*/ 1062 h 1452"/>
                  <a:gd name="T36" fmla="*/ 0 w 791"/>
                  <a:gd name="T37" fmla="*/ 1062 h 1452"/>
                  <a:gd name="T38" fmla="*/ 136 w 791"/>
                  <a:gd name="T39" fmla="*/ 1262 h 1452"/>
                  <a:gd name="T40" fmla="*/ 109 w 791"/>
                  <a:gd name="T41" fmla="*/ 1452 h 1452"/>
                  <a:gd name="T42" fmla="*/ 376 w 791"/>
                  <a:gd name="T43" fmla="*/ 1264 h 1452"/>
                  <a:gd name="T44" fmla="*/ 685 w 791"/>
                  <a:gd name="T45" fmla="*/ 1452 h 1452"/>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791" h="1452">
                    <a:moveTo>
                      <a:pt x="685" y="1452"/>
                    </a:moveTo>
                    <a:lnTo>
                      <a:pt x="672" y="1262"/>
                    </a:lnTo>
                    <a:lnTo>
                      <a:pt x="791" y="1062"/>
                    </a:lnTo>
                    <a:lnTo>
                      <a:pt x="645" y="1053"/>
                    </a:lnTo>
                    <a:lnTo>
                      <a:pt x="609" y="871"/>
                    </a:lnTo>
                    <a:lnTo>
                      <a:pt x="772" y="689"/>
                    </a:lnTo>
                    <a:lnTo>
                      <a:pt x="572" y="689"/>
                    </a:lnTo>
                    <a:lnTo>
                      <a:pt x="545" y="517"/>
                    </a:lnTo>
                    <a:lnTo>
                      <a:pt x="672" y="298"/>
                    </a:lnTo>
                    <a:lnTo>
                      <a:pt x="505" y="296"/>
                    </a:lnTo>
                    <a:lnTo>
                      <a:pt x="368" y="0"/>
                    </a:lnTo>
                    <a:lnTo>
                      <a:pt x="262" y="296"/>
                    </a:lnTo>
                    <a:lnTo>
                      <a:pt x="109" y="298"/>
                    </a:lnTo>
                    <a:lnTo>
                      <a:pt x="254" y="535"/>
                    </a:lnTo>
                    <a:lnTo>
                      <a:pt x="245" y="689"/>
                    </a:lnTo>
                    <a:lnTo>
                      <a:pt x="63" y="689"/>
                    </a:lnTo>
                    <a:lnTo>
                      <a:pt x="209" y="862"/>
                    </a:lnTo>
                    <a:lnTo>
                      <a:pt x="182" y="1062"/>
                    </a:lnTo>
                    <a:lnTo>
                      <a:pt x="0" y="1062"/>
                    </a:lnTo>
                    <a:lnTo>
                      <a:pt x="136" y="1262"/>
                    </a:lnTo>
                    <a:lnTo>
                      <a:pt x="109" y="1452"/>
                    </a:lnTo>
                    <a:lnTo>
                      <a:pt x="376" y="1264"/>
                    </a:lnTo>
                    <a:lnTo>
                      <a:pt x="685" y="1452"/>
                    </a:lnTo>
                    <a:close/>
                  </a:path>
                </a:pathLst>
              </a:custGeom>
              <a:solidFill>
                <a:schemeClr val="bg1"/>
              </a:solidFill>
              <a:ln w="19050" cap="flat" cmpd="sng">
                <a:solidFill>
                  <a:schemeClr val="tx1"/>
                </a:solidFill>
                <a:prstDash val="solid"/>
                <a:round/>
                <a:headEnd/>
                <a:tailEnd/>
              </a:ln>
            </p:spPr>
            <p:txBody>
              <a:bodyPr/>
              <a:lstStyle/>
              <a:p>
                <a:endParaRPr lang="ja-JP" altLang="en-US">
                  <a:solidFill>
                    <a:prstClr val="black"/>
                  </a:solidFill>
                </a:endParaRPr>
              </a:p>
            </p:txBody>
          </p:sp>
          <p:sp>
            <p:nvSpPr>
              <p:cNvPr id="66" name="図形 263"/>
              <p:cNvSpPr>
                <a:spLocks/>
              </p:cNvSpPr>
              <p:nvPr/>
            </p:nvSpPr>
            <p:spPr bwMode="auto">
              <a:xfrm>
                <a:off x="1856" y="2673"/>
                <a:ext cx="512" cy="207"/>
              </a:xfrm>
              <a:custGeom>
                <a:avLst/>
                <a:gdLst>
                  <a:gd name="T0" fmla="*/ 512 w 512"/>
                  <a:gd name="T1" fmla="*/ 207 h 207"/>
                  <a:gd name="T2" fmla="*/ 0 w 512"/>
                  <a:gd name="T3" fmla="*/ 206 h 207"/>
                  <a:gd name="T4" fmla="*/ 26 w 512"/>
                  <a:gd name="T5" fmla="*/ 0 h 207"/>
                  <a:gd name="T6" fmla="*/ 480 w 512"/>
                  <a:gd name="T7" fmla="*/ 0 h 207"/>
                  <a:gd name="T8" fmla="*/ 512 w 512"/>
                  <a:gd name="T9" fmla="*/ 207 h 20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12" h="207">
                    <a:moveTo>
                      <a:pt x="512" y="207"/>
                    </a:moveTo>
                    <a:lnTo>
                      <a:pt x="0" y="206"/>
                    </a:lnTo>
                    <a:lnTo>
                      <a:pt x="26" y="0"/>
                    </a:lnTo>
                    <a:lnTo>
                      <a:pt x="480" y="0"/>
                    </a:lnTo>
                    <a:lnTo>
                      <a:pt x="512" y="207"/>
                    </a:lnTo>
                    <a:close/>
                  </a:path>
                </a:pathLst>
              </a:custGeom>
              <a:noFill/>
              <a:ln w="19050" cap="flat" cmpd="sng">
                <a:solidFill>
                  <a:schemeClr val="tx1"/>
                </a:solidFill>
                <a:prstDash val="solid"/>
                <a:round/>
                <a:headEnd/>
                <a:tailEnd/>
              </a:ln>
              <a:extLst>
                <a:ext uri="{909E8E84-426E-40DD-AFC4-6F175D3DCCD1}">
                  <a14:hiddenFill xmlns:a14="http://schemas.microsoft.com/office/drawing/2010/main">
                    <a:solidFill>
                      <a:schemeClr val="bg1"/>
                    </a:solidFill>
                  </a14:hiddenFill>
                </a:ext>
              </a:extLst>
            </p:spPr>
            <p:txBody>
              <a:bodyPr/>
              <a:lstStyle/>
              <a:p>
                <a:endParaRPr lang="ja-JP" altLang="en-US">
                  <a:solidFill>
                    <a:prstClr val="black"/>
                  </a:solidFill>
                </a:endParaRPr>
              </a:p>
            </p:txBody>
          </p:sp>
          <p:sp>
            <p:nvSpPr>
              <p:cNvPr id="67" name="図形 264"/>
              <p:cNvSpPr>
                <a:spLocks/>
              </p:cNvSpPr>
              <p:nvPr/>
            </p:nvSpPr>
            <p:spPr bwMode="auto">
              <a:xfrm>
                <a:off x="1900" y="2309"/>
                <a:ext cx="397" cy="178"/>
              </a:xfrm>
              <a:custGeom>
                <a:avLst/>
                <a:gdLst>
                  <a:gd name="T0" fmla="*/ 397 w 397"/>
                  <a:gd name="T1" fmla="*/ 178 h 178"/>
                  <a:gd name="T2" fmla="*/ 0 w 397"/>
                  <a:gd name="T3" fmla="*/ 178 h 178"/>
                  <a:gd name="T4" fmla="*/ 36 w 397"/>
                  <a:gd name="T5" fmla="*/ 0 h 178"/>
                  <a:gd name="T6" fmla="*/ 382 w 397"/>
                  <a:gd name="T7" fmla="*/ 0 h 178"/>
                  <a:gd name="T8" fmla="*/ 397 w 397"/>
                  <a:gd name="T9" fmla="*/ 178 h 17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97" h="178">
                    <a:moveTo>
                      <a:pt x="397" y="178"/>
                    </a:moveTo>
                    <a:lnTo>
                      <a:pt x="0" y="178"/>
                    </a:lnTo>
                    <a:lnTo>
                      <a:pt x="36" y="0"/>
                    </a:lnTo>
                    <a:lnTo>
                      <a:pt x="382" y="0"/>
                    </a:lnTo>
                    <a:lnTo>
                      <a:pt x="397" y="178"/>
                    </a:lnTo>
                    <a:close/>
                  </a:path>
                </a:pathLst>
              </a:custGeom>
              <a:noFill/>
              <a:ln w="19050" cap="flat" cmpd="sng">
                <a:solidFill>
                  <a:schemeClr val="tx1"/>
                </a:solidFill>
                <a:prstDash val="solid"/>
                <a:round/>
                <a:headEnd/>
                <a:tailEnd/>
              </a:ln>
              <a:extLst>
                <a:ext uri="{909E8E84-426E-40DD-AFC4-6F175D3DCCD1}">
                  <a14:hiddenFill xmlns:a14="http://schemas.microsoft.com/office/drawing/2010/main">
                    <a:solidFill>
                      <a:schemeClr val="bg1"/>
                    </a:solidFill>
                  </a14:hiddenFill>
                </a:ext>
              </a:extLst>
            </p:spPr>
            <p:txBody>
              <a:bodyPr/>
              <a:lstStyle/>
              <a:p>
                <a:endParaRPr lang="ja-JP" altLang="en-US">
                  <a:solidFill>
                    <a:prstClr val="black"/>
                  </a:solidFill>
                </a:endParaRPr>
              </a:p>
            </p:txBody>
          </p:sp>
          <p:sp>
            <p:nvSpPr>
              <p:cNvPr id="68" name="図形 265"/>
              <p:cNvSpPr>
                <a:spLocks/>
              </p:cNvSpPr>
              <p:nvPr/>
            </p:nvSpPr>
            <p:spPr bwMode="auto">
              <a:xfrm>
                <a:off x="1942" y="1918"/>
                <a:ext cx="294" cy="228"/>
              </a:xfrm>
              <a:custGeom>
                <a:avLst/>
                <a:gdLst>
                  <a:gd name="T0" fmla="*/ 294 w 294"/>
                  <a:gd name="T1" fmla="*/ 228 h 228"/>
                  <a:gd name="T2" fmla="*/ 0 w 294"/>
                  <a:gd name="T3" fmla="*/ 225 h 228"/>
                  <a:gd name="T4" fmla="*/ 31 w 294"/>
                  <a:gd name="T5" fmla="*/ 0 h 228"/>
                  <a:gd name="T6" fmla="*/ 276 w 294"/>
                  <a:gd name="T7" fmla="*/ 0 h 228"/>
                  <a:gd name="T8" fmla="*/ 294 w 294"/>
                  <a:gd name="T9" fmla="*/ 228 h 22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94" h="228">
                    <a:moveTo>
                      <a:pt x="294" y="228"/>
                    </a:moveTo>
                    <a:lnTo>
                      <a:pt x="0" y="225"/>
                    </a:lnTo>
                    <a:lnTo>
                      <a:pt x="31" y="0"/>
                    </a:lnTo>
                    <a:lnTo>
                      <a:pt x="276" y="0"/>
                    </a:lnTo>
                    <a:lnTo>
                      <a:pt x="294" y="228"/>
                    </a:lnTo>
                    <a:close/>
                  </a:path>
                </a:pathLst>
              </a:custGeom>
              <a:solidFill>
                <a:schemeClr val="bg1"/>
              </a:solidFill>
              <a:ln w="19050" cap="flat" cmpd="sng">
                <a:solidFill>
                  <a:schemeClr val="tx1"/>
                </a:solidFill>
                <a:prstDash val="solid"/>
                <a:round/>
                <a:headEnd/>
                <a:tailEnd/>
              </a:ln>
            </p:spPr>
            <p:txBody>
              <a:bodyPr/>
              <a:lstStyle/>
              <a:p>
                <a:endParaRPr lang="ja-JP" altLang="en-US">
                  <a:solidFill>
                    <a:prstClr val="black"/>
                  </a:solidFill>
                </a:endParaRPr>
              </a:p>
            </p:txBody>
          </p:sp>
          <p:sp>
            <p:nvSpPr>
              <p:cNvPr id="69" name="図形 267"/>
              <p:cNvSpPr>
                <a:spLocks/>
              </p:cNvSpPr>
              <p:nvPr/>
            </p:nvSpPr>
            <p:spPr bwMode="auto">
              <a:xfrm>
                <a:off x="1883" y="1923"/>
                <a:ext cx="475" cy="961"/>
              </a:xfrm>
              <a:custGeom>
                <a:avLst/>
                <a:gdLst>
                  <a:gd name="T0" fmla="*/ 7 w 648"/>
                  <a:gd name="T1" fmla="*/ 0 h 1596"/>
                  <a:gd name="T2" fmla="*/ 29 w 648"/>
                  <a:gd name="T3" fmla="*/ 4 h 1596"/>
                  <a:gd name="T4" fmla="*/ 4 w 648"/>
                  <a:gd name="T5" fmla="*/ 7 h 1596"/>
                  <a:gd name="T6" fmla="*/ 34 w 648"/>
                  <a:gd name="T7" fmla="*/ 10 h 1596"/>
                  <a:gd name="T8" fmla="*/ 0 w 648"/>
                  <a:gd name="T9" fmla="*/ 13 h 1596"/>
                  <a:gd name="T10" fmla="*/ 40 w 648"/>
                  <a:gd name="T11" fmla="*/ 17 h 159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48" h="1596">
                    <a:moveTo>
                      <a:pt x="108" y="0"/>
                    </a:moveTo>
                    <a:lnTo>
                      <a:pt x="465" y="374"/>
                    </a:lnTo>
                    <a:lnTo>
                      <a:pt x="72" y="660"/>
                    </a:lnTo>
                    <a:lnTo>
                      <a:pt x="552" y="936"/>
                    </a:lnTo>
                    <a:lnTo>
                      <a:pt x="0" y="1260"/>
                    </a:lnTo>
                    <a:lnTo>
                      <a:pt x="648" y="1596"/>
                    </a:lnTo>
                  </a:path>
                </a:pathLst>
              </a:custGeom>
              <a:noFill/>
              <a:ln w="19050" cap="flat" cmpd="sng">
                <a:solidFill>
                  <a:schemeClr val="tx1"/>
                </a:solidFill>
                <a:prstDash val="solid"/>
                <a:round/>
                <a:headEnd/>
                <a:tailEnd/>
              </a:ln>
              <a:extLst>
                <a:ext uri="{909E8E84-426E-40DD-AFC4-6F175D3DCCD1}">
                  <a14:hiddenFill xmlns:a14="http://schemas.microsoft.com/office/drawing/2010/main">
                    <a:solidFill>
                      <a:schemeClr val="bg1"/>
                    </a:solidFill>
                  </a14:hiddenFill>
                </a:ext>
              </a:extLst>
            </p:spPr>
            <p:txBody>
              <a:bodyPr/>
              <a:lstStyle/>
              <a:p>
                <a:endParaRPr lang="ja-JP" altLang="en-US">
                  <a:solidFill>
                    <a:prstClr val="black"/>
                  </a:solidFill>
                </a:endParaRPr>
              </a:p>
            </p:txBody>
          </p:sp>
          <p:sp>
            <p:nvSpPr>
              <p:cNvPr id="70" name="図形 266"/>
              <p:cNvSpPr>
                <a:spLocks/>
              </p:cNvSpPr>
              <p:nvPr/>
            </p:nvSpPr>
            <p:spPr bwMode="auto">
              <a:xfrm>
                <a:off x="1865" y="1916"/>
                <a:ext cx="467" cy="961"/>
              </a:xfrm>
              <a:custGeom>
                <a:avLst/>
                <a:gdLst>
                  <a:gd name="T0" fmla="*/ 29 w 636"/>
                  <a:gd name="T1" fmla="*/ 0 h 1596"/>
                  <a:gd name="T2" fmla="*/ 6 w 636"/>
                  <a:gd name="T3" fmla="*/ 4 h 1596"/>
                  <a:gd name="T4" fmla="*/ 34 w 636"/>
                  <a:gd name="T5" fmla="*/ 7 h 1596"/>
                  <a:gd name="T6" fmla="*/ 4 w 636"/>
                  <a:gd name="T7" fmla="*/ 10 h 1596"/>
                  <a:gd name="T8" fmla="*/ 40 w 636"/>
                  <a:gd name="T9" fmla="*/ 13 h 1596"/>
                  <a:gd name="T10" fmla="*/ 0 w 636"/>
                  <a:gd name="T11" fmla="*/ 17 h 159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36" h="1596">
                    <a:moveTo>
                      <a:pt x="462" y="0"/>
                    </a:moveTo>
                    <a:lnTo>
                      <a:pt x="96" y="384"/>
                    </a:lnTo>
                    <a:lnTo>
                      <a:pt x="552" y="660"/>
                    </a:lnTo>
                    <a:lnTo>
                      <a:pt x="60" y="936"/>
                    </a:lnTo>
                    <a:lnTo>
                      <a:pt x="636" y="1272"/>
                    </a:lnTo>
                    <a:lnTo>
                      <a:pt x="0" y="1596"/>
                    </a:lnTo>
                  </a:path>
                </a:pathLst>
              </a:custGeom>
              <a:noFill/>
              <a:ln w="19050" cap="flat" cmpd="sng">
                <a:solidFill>
                  <a:schemeClr val="tx1"/>
                </a:solidFill>
                <a:prstDash val="solid"/>
                <a:round/>
                <a:headEnd/>
                <a:tailEnd/>
              </a:ln>
              <a:extLst>
                <a:ext uri="{909E8E84-426E-40DD-AFC4-6F175D3DCCD1}">
                  <a14:hiddenFill xmlns:a14="http://schemas.microsoft.com/office/drawing/2010/main">
                    <a:solidFill>
                      <a:schemeClr val="bg1"/>
                    </a:solidFill>
                  </a14:hiddenFill>
                </a:ext>
              </a:extLst>
            </p:spPr>
            <p:txBody>
              <a:bodyPr/>
              <a:lstStyle/>
              <a:p>
                <a:endParaRPr lang="ja-JP" altLang="en-US">
                  <a:solidFill>
                    <a:prstClr val="black"/>
                  </a:solidFill>
                </a:endParaRPr>
              </a:p>
            </p:txBody>
          </p:sp>
        </p:grpSp>
      </p:grpSp>
      <p:sp>
        <p:nvSpPr>
          <p:cNvPr id="71" name="正方形/長方形 70"/>
          <p:cNvSpPr/>
          <p:nvPr/>
        </p:nvSpPr>
        <p:spPr>
          <a:xfrm>
            <a:off x="647699" y="2971971"/>
            <a:ext cx="3542164" cy="1061829"/>
          </a:xfrm>
          <a:prstGeom prst="rect">
            <a:avLst/>
          </a:prstGeom>
          <a:ln>
            <a:solidFill>
              <a:schemeClr val="tx1"/>
            </a:solidFill>
            <a:prstDash val="dash"/>
          </a:ln>
        </p:spPr>
        <p:txBody>
          <a:bodyPr wrap="square">
            <a:spAutoFit/>
          </a:bodyPr>
          <a:lstStyle/>
          <a:p>
            <a:pPr>
              <a:defRPr/>
            </a:pPr>
            <a:r>
              <a:rPr lang="zh-TW" altLang="en-US" sz="1050" dirty="0" smtClean="0">
                <a:latin typeface="Meiryo UI" panose="020B0604030504040204" pitchFamily="50" charset="-128"/>
                <a:ea typeface="Meiryo UI" panose="020B0604030504040204" pitchFamily="50" charset="-128"/>
                <a:cs typeface="Meiryo UI" panose="020B0604030504040204" pitchFamily="50" charset="-128"/>
              </a:rPr>
              <a:t>大阪市</a:t>
            </a:r>
            <a:r>
              <a:rPr lang="ja-JP" altLang="en-US" sz="1050" dirty="0" smtClean="0">
                <a:latin typeface="Meiryo UI" panose="020B0604030504040204" pitchFamily="50" charset="-128"/>
                <a:ea typeface="Meiryo UI" panose="020B0604030504040204" pitchFamily="50" charset="-128"/>
                <a:cs typeface="Meiryo UI" panose="020B0604030504040204" pitchFamily="50" charset="-128"/>
              </a:rPr>
              <a:t>・八尾市・松原市</a:t>
            </a:r>
            <a:r>
              <a:rPr lang="en-US" altLang="ja-JP" sz="1050" dirty="0" smtClean="0">
                <a:latin typeface="Meiryo UI" panose="020B0604030504040204" pitchFamily="50" charset="-128"/>
                <a:ea typeface="Meiryo UI" panose="020B0604030504040204" pitchFamily="50" charset="-128"/>
                <a:cs typeface="Meiryo UI" panose="020B0604030504040204" pitchFamily="50" charset="-128"/>
              </a:rPr>
              <a:t>6</a:t>
            </a:r>
            <a:r>
              <a:rPr lang="zh-TW" altLang="en-US" sz="1050" dirty="0" smtClean="0">
                <a:latin typeface="Meiryo UI" panose="020B0604030504040204" pitchFamily="50" charset="-128"/>
                <a:ea typeface="Meiryo UI" panose="020B0604030504040204" pitchFamily="50" charset="-128"/>
                <a:cs typeface="Meiryo UI" panose="020B0604030504040204" pitchFamily="50" charset="-128"/>
              </a:rPr>
              <a:t>、堺市</a:t>
            </a:r>
            <a:r>
              <a:rPr lang="en-US" altLang="ja-JP" sz="1050" dirty="0">
                <a:latin typeface="Meiryo UI" panose="020B0604030504040204" pitchFamily="50" charset="-128"/>
                <a:ea typeface="Meiryo UI" panose="020B0604030504040204" pitchFamily="50" charset="-128"/>
                <a:cs typeface="Meiryo UI" panose="020B0604030504040204" pitchFamily="50" charset="-128"/>
              </a:rPr>
              <a:t>3</a:t>
            </a:r>
            <a:r>
              <a:rPr lang="zh-TW" altLang="en-US" sz="1050" dirty="0" smtClean="0">
                <a:latin typeface="Meiryo UI" panose="020B0604030504040204" pitchFamily="50" charset="-128"/>
                <a:ea typeface="Meiryo UI" panose="020B0604030504040204" pitchFamily="50" charset="-128"/>
                <a:cs typeface="Meiryo UI" panose="020B0604030504040204" pitchFamily="50" charset="-128"/>
              </a:rPr>
              <a:t>、</a:t>
            </a:r>
            <a:r>
              <a:rPr lang="zh-TW" altLang="en-US" sz="1050" dirty="0">
                <a:latin typeface="Meiryo UI" panose="020B0604030504040204" pitchFamily="50" charset="-128"/>
                <a:ea typeface="Meiryo UI" panose="020B0604030504040204" pitchFamily="50" charset="-128"/>
                <a:cs typeface="Meiryo UI" panose="020B0604030504040204" pitchFamily="50" charset="-128"/>
              </a:rPr>
              <a:t>池田市</a:t>
            </a:r>
            <a:r>
              <a:rPr lang="en-US" altLang="zh-TW" sz="1050" dirty="0">
                <a:latin typeface="Meiryo UI" panose="020B0604030504040204" pitchFamily="50" charset="-128"/>
                <a:ea typeface="Meiryo UI" panose="020B0604030504040204" pitchFamily="50" charset="-128"/>
                <a:cs typeface="Meiryo UI" panose="020B0604030504040204" pitchFamily="50" charset="-128"/>
              </a:rPr>
              <a:t>1</a:t>
            </a:r>
            <a:r>
              <a:rPr lang="zh-TW" altLang="en-US" sz="1050" dirty="0">
                <a:latin typeface="Meiryo UI" panose="020B0604030504040204" pitchFamily="50" charset="-128"/>
                <a:ea typeface="Meiryo UI" panose="020B0604030504040204" pitchFamily="50" charset="-128"/>
                <a:cs typeface="Meiryo UI" panose="020B0604030504040204" pitchFamily="50" charset="-128"/>
              </a:rPr>
              <a:t>、吹田市</a:t>
            </a:r>
            <a:r>
              <a:rPr lang="en-US" altLang="zh-TW" sz="1050" dirty="0">
                <a:latin typeface="Meiryo UI" panose="020B0604030504040204" pitchFamily="50" charset="-128"/>
                <a:ea typeface="Meiryo UI" panose="020B0604030504040204" pitchFamily="50" charset="-128"/>
                <a:cs typeface="Meiryo UI" panose="020B0604030504040204" pitchFamily="50" charset="-128"/>
              </a:rPr>
              <a:t>1</a:t>
            </a:r>
            <a:r>
              <a:rPr lang="zh-TW" altLang="en-US" sz="1050" dirty="0" smtClean="0">
                <a:latin typeface="Meiryo UI" panose="020B0604030504040204" pitchFamily="50" charset="-128"/>
                <a:ea typeface="Meiryo UI" panose="020B0604030504040204" pitchFamily="50" charset="-128"/>
                <a:cs typeface="Meiryo UI" panose="020B0604030504040204" pitchFamily="50" charset="-128"/>
              </a:rPr>
              <a:t>、</a:t>
            </a:r>
            <a:endParaRPr lang="en-US" altLang="zh-TW" sz="1050" dirty="0" smtClean="0">
              <a:latin typeface="Meiryo UI" panose="020B0604030504040204" pitchFamily="50" charset="-128"/>
              <a:ea typeface="Meiryo UI" panose="020B0604030504040204" pitchFamily="50" charset="-128"/>
              <a:cs typeface="Meiryo UI" panose="020B0604030504040204" pitchFamily="50" charset="-128"/>
            </a:endParaRPr>
          </a:p>
          <a:p>
            <a:pPr>
              <a:defRPr/>
            </a:pPr>
            <a:r>
              <a:rPr lang="zh-TW" altLang="en-US" sz="1050" dirty="0" smtClean="0">
                <a:latin typeface="Meiryo UI" panose="020B0604030504040204" pitchFamily="50" charset="-128"/>
                <a:ea typeface="Meiryo UI" panose="020B0604030504040204" pitchFamily="50" charset="-128"/>
                <a:cs typeface="Meiryo UI" panose="020B0604030504040204" pitchFamily="50" charset="-128"/>
              </a:rPr>
              <a:t>高槻市</a:t>
            </a:r>
            <a:r>
              <a:rPr lang="en-US" altLang="zh-TW" sz="1050" dirty="0">
                <a:latin typeface="Meiryo UI" panose="020B0604030504040204" pitchFamily="50" charset="-128"/>
                <a:ea typeface="Meiryo UI" panose="020B0604030504040204" pitchFamily="50" charset="-128"/>
                <a:cs typeface="Meiryo UI" panose="020B0604030504040204" pitchFamily="50" charset="-128"/>
              </a:rPr>
              <a:t>2</a:t>
            </a:r>
            <a:r>
              <a:rPr lang="zh-TW" altLang="en-US" sz="1050" dirty="0" smtClean="0">
                <a:latin typeface="Meiryo UI" panose="020B0604030504040204" pitchFamily="50" charset="-128"/>
                <a:ea typeface="Meiryo UI" panose="020B0604030504040204" pitchFamily="50" charset="-128"/>
                <a:cs typeface="Meiryo UI" panose="020B0604030504040204" pitchFamily="50" charset="-128"/>
              </a:rPr>
              <a:t>、守口市</a:t>
            </a:r>
            <a:r>
              <a:rPr lang="en-US" altLang="zh-TW" sz="1050" dirty="0">
                <a:latin typeface="Meiryo UI" panose="020B0604030504040204" pitchFamily="50" charset="-128"/>
                <a:ea typeface="Meiryo UI" panose="020B0604030504040204" pitchFamily="50" charset="-128"/>
                <a:cs typeface="Meiryo UI" panose="020B0604030504040204" pitchFamily="50" charset="-128"/>
              </a:rPr>
              <a:t>1</a:t>
            </a:r>
            <a:r>
              <a:rPr lang="zh-TW" altLang="en-US" sz="1050" dirty="0">
                <a:latin typeface="Meiryo UI" panose="020B0604030504040204" pitchFamily="50" charset="-128"/>
                <a:ea typeface="Meiryo UI" panose="020B0604030504040204" pitchFamily="50" charset="-128"/>
                <a:cs typeface="Meiryo UI" panose="020B0604030504040204" pitchFamily="50" charset="-128"/>
              </a:rPr>
              <a:t>、枚方市</a:t>
            </a:r>
            <a:r>
              <a:rPr lang="en-US" altLang="zh-TW" sz="1050" dirty="0">
                <a:latin typeface="Meiryo UI" panose="020B0604030504040204" pitchFamily="50" charset="-128"/>
                <a:ea typeface="Meiryo UI" panose="020B0604030504040204" pitchFamily="50" charset="-128"/>
                <a:cs typeface="Meiryo UI" panose="020B0604030504040204" pitchFamily="50" charset="-128"/>
              </a:rPr>
              <a:t>2</a:t>
            </a:r>
            <a:r>
              <a:rPr lang="zh-TW" altLang="en-US" sz="1050" dirty="0">
                <a:latin typeface="Meiryo UI" panose="020B0604030504040204" pitchFamily="50" charset="-128"/>
                <a:ea typeface="Meiryo UI" panose="020B0604030504040204" pitchFamily="50" charset="-128"/>
                <a:cs typeface="Meiryo UI" panose="020B0604030504040204" pitchFamily="50" charset="-128"/>
              </a:rPr>
              <a:t>、茨木市</a:t>
            </a:r>
            <a:r>
              <a:rPr lang="en-US" altLang="zh-TW" sz="1050" dirty="0">
                <a:latin typeface="Meiryo UI" panose="020B0604030504040204" pitchFamily="50" charset="-128"/>
                <a:ea typeface="Meiryo UI" panose="020B0604030504040204" pitchFamily="50" charset="-128"/>
                <a:cs typeface="Meiryo UI" panose="020B0604030504040204" pitchFamily="50" charset="-128"/>
              </a:rPr>
              <a:t>2</a:t>
            </a:r>
            <a:r>
              <a:rPr lang="zh-TW" altLang="en-US" sz="1050" dirty="0">
                <a:latin typeface="Meiryo UI" panose="020B0604030504040204" pitchFamily="50" charset="-128"/>
                <a:ea typeface="Meiryo UI" panose="020B0604030504040204" pitchFamily="50" charset="-128"/>
                <a:cs typeface="Meiryo UI" panose="020B0604030504040204" pitchFamily="50" charset="-128"/>
              </a:rPr>
              <a:t>、寝屋川市</a:t>
            </a:r>
            <a:r>
              <a:rPr lang="en-US" altLang="zh-TW" sz="1050" dirty="0">
                <a:latin typeface="Meiryo UI" panose="020B0604030504040204" pitchFamily="50" charset="-128"/>
                <a:ea typeface="Meiryo UI" panose="020B0604030504040204" pitchFamily="50" charset="-128"/>
                <a:cs typeface="Meiryo UI" panose="020B0604030504040204" pitchFamily="50" charset="-128"/>
              </a:rPr>
              <a:t>1</a:t>
            </a:r>
            <a:r>
              <a:rPr lang="zh-TW" altLang="en-US" sz="1050" dirty="0" smtClean="0">
                <a:latin typeface="Meiryo UI" panose="020B0604030504040204" pitchFamily="50" charset="-128"/>
                <a:ea typeface="Meiryo UI" panose="020B0604030504040204" pitchFamily="50" charset="-128"/>
                <a:cs typeface="Meiryo UI" panose="020B0604030504040204" pitchFamily="50" charset="-128"/>
              </a:rPr>
              <a:t>、</a:t>
            </a:r>
            <a:endParaRPr lang="en-US" altLang="zh-TW" sz="1050" dirty="0" smtClean="0">
              <a:latin typeface="Meiryo UI" panose="020B0604030504040204" pitchFamily="50" charset="-128"/>
              <a:ea typeface="Meiryo UI" panose="020B0604030504040204" pitchFamily="50" charset="-128"/>
              <a:cs typeface="Meiryo UI" panose="020B0604030504040204" pitchFamily="50" charset="-128"/>
            </a:endParaRPr>
          </a:p>
          <a:p>
            <a:pPr>
              <a:defRPr/>
            </a:pPr>
            <a:r>
              <a:rPr lang="zh-TW" altLang="en-US" sz="1050" dirty="0" smtClean="0">
                <a:latin typeface="Meiryo UI" panose="020B0604030504040204" pitchFamily="50" charset="-128"/>
                <a:ea typeface="Meiryo UI" panose="020B0604030504040204" pitchFamily="50" charset="-128"/>
                <a:cs typeface="Meiryo UI" panose="020B0604030504040204" pitchFamily="50" charset="-128"/>
              </a:rPr>
              <a:t>箕面市</a:t>
            </a:r>
            <a:r>
              <a:rPr lang="en-US" altLang="zh-TW" sz="1050" dirty="0">
                <a:latin typeface="Meiryo UI" panose="020B0604030504040204" pitchFamily="50" charset="-128"/>
                <a:ea typeface="Meiryo UI" panose="020B0604030504040204" pitchFamily="50" charset="-128"/>
                <a:cs typeface="Meiryo UI" panose="020B0604030504040204" pitchFamily="50" charset="-128"/>
              </a:rPr>
              <a:t>1</a:t>
            </a:r>
            <a:r>
              <a:rPr lang="zh-TW" altLang="en-US" sz="1050" dirty="0">
                <a:latin typeface="Meiryo UI" panose="020B0604030504040204" pitchFamily="50" charset="-128"/>
                <a:ea typeface="Meiryo UI" panose="020B0604030504040204" pitchFamily="50" charset="-128"/>
                <a:cs typeface="Meiryo UI" panose="020B0604030504040204" pitchFamily="50" charset="-128"/>
              </a:rPr>
              <a:t>、門真市</a:t>
            </a:r>
            <a:r>
              <a:rPr lang="en-US" altLang="zh-TW" sz="1050" dirty="0">
                <a:latin typeface="Meiryo UI" panose="020B0604030504040204" pitchFamily="50" charset="-128"/>
                <a:ea typeface="Meiryo UI" panose="020B0604030504040204" pitchFamily="50" charset="-128"/>
                <a:cs typeface="Meiryo UI" panose="020B0604030504040204" pitchFamily="50" charset="-128"/>
              </a:rPr>
              <a:t>2</a:t>
            </a:r>
            <a:r>
              <a:rPr lang="zh-TW" altLang="en-US" sz="1050" dirty="0" smtClean="0">
                <a:latin typeface="Meiryo UI" panose="020B0604030504040204" pitchFamily="50" charset="-128"/>
                <a:ea typeface="Meiryo UI" panose="020B0604030504040204" pitchFamily="50" charset="-128"/>
                <a:cs typeface="Meiryo UI" panose="020B0604030504040204" pitchFamily="50" charset="-128"/>
              </a:rPr>
              <a:t>、摂津市</a:t>
            </a:r>
            <a:r>
              <a:rPr lang="en-US" altLang="zh-TW" sz="1050" dirty="0">
                <a:latin typeface="Meiryo UI" panose="020B0604030504040204" pitchFamily="50" charset="-128"/>
                <a:ea typeface="Meiryo UI" panose="020B0604030504040204" pitchFamily="50" charset="-128"/>
                <a:cs typeface="Meiryo UI" panose="020B0604030504040204" pitchFamily="50" charset="-128"/>
              </a:rPr>
              <a:t>2</a:t>
            </a:r>
            <a:r>
              <a:rPr lang="zh-TW" altLang="en-US" sz="1050" dirty="0">
                <a:latin typeface="Meiryo UI" panose="020B0604030504040204" pitchFamily="50" charset="-128"/>
                <a:ea typeface="Meiryo UI" panose="020B0604030504040204" pitchFamily="50" charset="-128"/>
                <a:cs typeface="Meiryo UI" panose="020B0604030504040204" pitchFamily="50" charset="-128"/>
              </a:rPr>
              <a:t>、島</a:t>
            </a:r>
            <a:r>
              <a:rPr lang="ja-JP" altLang="en-US" sz="1050" dirty="0">
                <a:latin typeface="Meiryo UI" panose="020B0604030504040204" pitchFamily="50" charset="-128"/>
                <a:ea typeface="Meiryo UI" panose="020B0604030504040204" pitchFamily="50" charset="-128"/>
                <a:cs typeface="Meiryo UI" panose="020B0604030504040204" pitchFamily="50" charset="-128"/>
              </a:rPr>
              <a:t>本</a:t>
            </a:r>
            <a:r>
              <a:rPr lang="zh-TW" altLang="en-US" sz="1050" dirty="0">
                <a:latin typeface="Meiryo UI" panose="020B0604030504040204" pitchFamily="50" charset="-128"/>
                <a:ea typeface="Meiryo UI" panose="020B0604030504040204" pitchFamily="50" charset="-128"/>
                <a:cs typeface="Meiryo UI" panose="020B0604030504040204" pitchFamily="50" charset="-128"/>
              </a:rPr>
              <a:t>町</a:t>
            </a:r>
            <a:r>
              <a:rPr lang="en-US" altLang="zh-TW" sz="1050" dirty="0">
                <a:latin typeface="Meiryo UI" panose="020B0604030504040204" pitchFamily="50" charset="-128"/>
                <a:ea typeface="Meiryo UI" panose="020B0604030504040204" pitchFamily="50" charset="-128"/>
                <a:cs typeface="Meiryo UI" panose="020B0604030504040204" pitchFamily="50" charset="-128"/>
              </a:rPr>
              <a:t>1</a:t>
            </a:r>
            <a:r>
              <a:rPr lang="zh-TW" altLang="en-US" sz="1050" dirty="0">
                <a:latin typeface="Meiryo UI" panose="020B0604030504040204" pitchFamily="50" charset="-128"/>
                <a:ea typeface="Meiryo UI" panose="020B0604030504040204" pitchFamily="50" charset="-128"/>
                <a:cs typeface="Meiryo UI" panose="020B0604030504040204" pitchFamily="50" charset="-128"/>
              </a:rPr>
              <a:t>、忠岡町</a:t>
            </a:r>
            <a:r>
              <a:rPr lang="en-US" altLang="zh-TW" sz="1050" dirty="0">
                <a:latin typeface="Meiryo UI" panose="020B0604030504040204" pitchFamily="50" charset="-128"/>
                <a:ea typeface="Meiryo UI" panose="020B0604030504040204" pitchFamily="50" charset="-128"/>
                <a:cs typeface="Meiryo UI" panose="020B0604030504040204" pitchFamily="50" charset="-128"/>
              </a:rPr>
              <a:t>1</a:t>
            </a:r>
            <a:r>
              <a:rPr lang="zh-TW" altLang="en-US" sz="1050" dirty="0" smtClean="0">
                <a:latin typeface="Meiryo UI" panose="020B0604030504040204" pitchFamily="50" charset="-128"/>
                <a:ea typeface="Meiryo UI" panose="020B0604030504040204" pitchFamily="50" charset="-128"/>
                <a:cs typeface="Meiryo UI" panose="020B0604030504040204" pitchFamily="50" charset="-128"/>
              </a:rPr>
              <a:t>、</a:t>
            </a:r>
            <a:endParaRPr lang="en-US" altLang="zh-TW" sz="1050" dirty="0" smtClean="0">
              <a:latin typeface="Meiryo UI" panose="020B0604030504040204" pitchFamily="50" charset="-128"/>
              <a:ea typeface="Meiryo UI" panose="020B0604030504040204" pitchFamily="50" charset="-128"/>
              <a:cs typeface="Meiryo UI" panose="020B0604030504040204" pitchFamily="50" charset="-128"/>
            </a:endParaRPr>
          </a:p>
          <a:p>
            <a:pPr>
              <a:defRPr/>
            </a:pPr>
            <a:r>
              <a:rPr lang="zh-TW" altLang="en-US" sz="1050" dirty="0" smtClean="0">
                <a:latin typeface="Meiryo UI" panose="020B0604030504040204" pitchFamily="50" charset="-128"/>
                <a:ea typeface="Meiryo UI" panose="020B0604030504040204" pitchFamily="50" charset="-128"/>
                <a:cs typeface="Meiryo UI" panose="020B0604030504040204" pitchFamily="50" charset="-128"/>
              </a:rPr>
              <a:t>熊取町</a:t>
            </a:r>
            <a:r>
              <a:rPr lang="en-US" altLang="zh-TW" sz="1050" dirty="0">
                <a:latin typeface="Meiryo UI" panose="020B0604030504040204" pitchFamily="50" charset="-128"/>
                <a:ea typeface="Meiryo UI" panose="020B0604030504040204" pitchFamily="50" charset="-128"/>
                <a:cs typeface="Meiryo UI" panose="020B0604030504040204" pitchFamily="50" charset="-128"/>
              </a:rPr>
              <a:t>1</a:t>
            </a:r>
            <a:r>
              <a:rPr lang="zh-TW" altLang="en-US" sz="1050" dirty="0">
                <a:latin typeface="Meiryo UI" panose="020B0604030504040204" pitchFamily="50" charset="-128"/>
                <a:ea typeface="Meiryo UI" panose="020B0604030504040204" pitchFamily="50" charset="-128"/>
                <a:cs typeface="Meiryo UI" panose="020B0604030504040204" pitchFamily="50" charset="-128"/>
              </a:rPr>
              <a:t>、岬町</a:t>
            </a:r>
            <a:r>
              <a:rPr lang="en-US" altLang="zh-TW" sz="1050" dirty="0">
                <a:latin typeface="Meiryo UI" panose="020B0604030504040204" pitchFamily="50" charset="-128"/>
                <a:ea typeface="Meiryo UI" panose="020B0604030504040204" pitchFamily="50" charset="-128"/>
                <a:cs typeface="Meiryo UI" panose="020B0604030504040204" pitchFamily="50" charset="-128"/>
              </a:rPr>
              <a:t>1</a:t>
            </a:r>
            <a:r>
              <a:rPr lang="zh-TW" altLang="en-US" sz="1050" dirty="0" smtClean="0">
                <a:latin typeface="Meiryo UI" panose="020B0604030504040204" pitchFamily="50" charset="-128"/>
                <a:ea typeface="Meiryo UI" panose="020B0604030504040204" pitchFamily="50" charset="-128"/>
                <a:cs typeface="Meiryo UI" panose="020B0604030504040204" pitchFamily="50" charset="-128"/>
              </a:rPr>
              <a:t>、豊中</a:t>
            </a:r>
            <a:r>
              <a:rPr lang="ja-JP" altLang="en-US" sz="1050" dirty="0" smtClean="0">
                <a:latin typeface="Meiryo UI" panose="020B0604030504040204" pitchFamily="50" charset="-128"/>
                <a:ea typeface="Meiryo UI" panose="020B0604030504040204" pitchFamily="50" charset="-128"/>
                <a:cs typeface="Meiryo UI" panose="020B0604030504040204" pitchFamily="50" charset="-128"/>
              </a:rPr>
              <a:t>市・</a:t>
            </a:r>
            <a:r>
              <a:rPr lang="zh-TW" altLang="en-US" sz="1050" dirty="0" smtClean="0">
                <a:latin typeface="Meiryo UI" panose="020B0604030504040204" pitchFamily="50" charset="-128"/>
                <a:ea typeface="Meiryo UI" panose="020B0604030504040204" pitchFamily="50" charset="-128"/>
                <a:cs typeface="Meiryo UI" panose="020B0604030504040204" pitchFamily="50" charset="-128"/>
              </a:rPr>
              <a:t>伊丹</a:t>
            </a:r>
            <a:r>
              <a:rPr lang="ja-JP" altLang="en-US" sz="1050" dirty="0" smtClean="0">
                <a:latin typeface="Meiryo UI" panose="020B0604030504040204" pitchFamily="50" charset="-128"/>
                <a:ea typeface="Meiryo UI" panose="020B0604030504040204" pitchFamily="50" charset="-128"/>
                <a:cs typeface="Meiryo UI" panose="020B0604030504040204" pitchFamily="50" charset="-128"/>
              </a:rPr>
              <a:t>市</a:t>
            </a:r>
            <a:r>
              <a:rPr lang="en-US" altLang="ja-JP" sz="1050" dirty="0" smtClean="0">
                <a:latin typeface="Meiryo UI" panose="020B0604030504040204" pitchFamily="50" charset="-128"/>
                <a:ea typeface="Meiryo UI" panose="020B0604030504040204" pitchFamily="50" charset="-128"/>
                <a:cs typeface="Meiryo UI" panose="020B0604030504040204" pitchFamily="50" charset="-128"/>
              </a:rPr>
              <a:t>1</a:t>
            </a:r>
            <a:r>
              <a:rPr lang="zh-TW" altLang="en-US" sz="1050" dirty="0" smtClean="0">
                <a:latin typeface="Meiryo UI" panose="020B0604030504040204" pitchFamily="50" charset="-128"/>
                <a:ea typeface="Meiryo UI" panose="020B0604030504040204" pitchFamily="50" charset="-128"/>
                <a:cs typeface="Meiryo UI" panose="020B0604030504040204" pitchFamily="50" charset="-128"/>
              </a:rPr>
              <a:t>、泉北</a:t>
            </a:r>
            <a:r>
              <a:rPr lang="ja-JP" altLang="en-US" sz="1050" dirty="0" smtClean="0">
                <a:latin typeface="Meiryo UI" panose="020B0604030504040204" pitchFamily="50" charset="-128"/>
                <a:ea typeface="Meiryo UI" panose="020B0604030504040204" pitchFamily="50" charset="-128"/>
                <a:cs typeface="Meiryo UI" panose="020B0604030504040204" pitchFamily="50" charset="-128"/>
              </a:rPr>
              <a:t>環境</a:t>
            </a:r>
            <a:r>
              <a:rPr lang="en-US" altLang="ja-JP" sz="1050" dirty="0" smtClean="0">
                <a:latin typeface="Meiryo UI" panose="020B0604030504040204" pitchFamily="50" charset="-128"/>
                <a:ea typeface="Meiryo UI" panose="020B0604030504040204" pitchFamily="50" charset="-128"/>
                <a:cs typeface="Meiryo UI" panose="020B0604030504040204" pitchFamily="50" charset="-128"/>
              </a:rPr>
              <a:t>2</a:t>
            </a:r>
            <a:r>
              <a:rPr lang="zh-TW" altLang="en-US" sz="105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050" dirty="0" smtClean="0">
                <a:latin typeface="Meiryo UI" panose="020B0604030504040204" pitchFamily="50" charset="-128"/>
                <a:ea typeface="Meiryo UI" panose="020B0604030504040204" pitchFamily="50" charset="-128"/>
                <a:cs typeface="Meiryo UI" panose="020B0604030504040204" pitchFamily="50" charset="-128"/>
              </a:rPr>
              <a:t>柏</a:t>
            </a:r>
            <a:r>
              <a:rPr lang="ja-JP" altLang="en-US" sz="1050" dirty="0">
                <a:latin typeface="Meiryo UI" panose="020B0604030504040204" pitchFamily="50" charset="-128"/>
                <a:ea typeface="Meiryo UI" panose="020B0604030504040204" pitchFamily="50" charset="-128"/>
                <a:cs typeface="Meiryo UI" panose="020B0604030504040204" pitchFamily="50" charset="-128"/>
              </a:rPr>
              <a:t>羽藤</a:t>
            </a:r>
            <a:r>
              <a:rPr lang="en-US" altLang="ja-JP" sz="1050" dirty="0">
                <a:latin typeface="Meiryo UI" panose="020B0604030504040204" pitchFamily="50" charset="-128"/>
                <a:ea typeface="Meiryo UI" panose="020B0604030504040204" pitchFamily="50" charset="-128"/>
                <a:cs typeface="Meiryo UI" panose="020B0604030504040204" pitchFamily="50" charset="-128"/>
              </a:rPr>
              <a:t>1</a:t>
            </a:r>
            <a:r>
              <a:rPr lang="ja-JP" altLang="en-US" sz="1050" dirty="0" err="1" smtClean="0">
                <a:latin typeface="Meiryo UI" panose="020B0604030504040204" pitchFamily="50" charset="-128"/>
                <a:ea typeface="Meiryo UI" panose="020B0604030504040204" pitchFamily="50" charset="-128"/>
                <a:cs typeface="Meiryo UI" panose="020B0604030504040204" pitchFamily="50" charset="-128"/>
              </a:rPr>
              <a:t>、</a:t>
            </a:r>
            <a:endParaRPr lang="en-US" altLang="ja-JP" sz="1050" dirty="0" smtClean="0">
              <a:latin typeface="Meiryo UI" panose="020B0604030504040204" pitchFamily="50" charset="-128"/>
              <a:ea typeface="Meiryo UI" panose="020B0604030504040204" pitchFamily="50" charset="-128"/>
              <a:cs typeface="Meiryo UI" panose="020B0604030504040204" pitchFamily="50" charset="-128"/>
            </a:endParaRPr>
          </a:p>
          <a:p>
            <a:pPr>
              <a:defRPr/>
            </a:pPr>
            <a:r>
              <a:rPr lang="ja-JP" altLang="en-US" sz="1050" dirty="0" smtClean="0">
                <a:latin typeface="Meiryo UI" panose="020B0604030504040204" pitchFamily="50" charset="-128"/>
                <a:ea typeface="Meiryo UI" panose="020B0604030504040204" pitchFamily="50" charset="-128"/>
                <a:cs typeface="Meiryo UI" panose="020B0604030504040204" pitchFamily="50" charset="-128"/>
              </a:rPr>
              <a:t>泉佐野市・田尻町</a:t>
            </a:r>
            <a:r>
              <a:rPr lang="en-US" altLang="ja-JP" sz="1050" dirty="0" smtClean="0">
                <a:latin typeface="Meiryo UI" panose="020B0604030504040204" pitchFamily="50" charset="-128"/>
                <a:ea typeface="Meiryo UI" panose="020B0604030504040204" pitchFamily="50" charset="-128"/>
                <a:cs typeface="Meiryo UI" panose="020B0604030504040204" pitchFamily="50" charset="-128"/>
              </a:rPr>
              <a:t>1</a:t>
            </a:r>
            <a:r>
              <a:rPr lang="ja-JP" altLang="en-US" sz="1050" dirty="0" err="1" smtClean="0">
                <a:latin typeface="Meiryo UI" panose="020B0604030504040204" pitchFamily="50" charset="-128"/>
                <a:ea typeface="Meiryo UI" panose="020B0604030504040204" pitchFamily="50" charset="-128"/>
                <a:cs typeface="Meiryo UI" panose="020B0604030504040204" pitchFamily="50" charset="-128"/>
              </a:rPr>
              <a:t>、</a:t>
            </a:r>
            <a:r>
              <a:rPr lang="zh-TW" altLang="en-US" sz="1050" dirty="0" smtClean="0">
                <a:latin typeface="Meiryo UI" panose="020B0604030504040204" pitchFamily="50" charset="-128"/>
                <a:ea typeface="Meiryo UI" panose="020B0604030504040204" pitchFamily="50" charset="-128"/>
                <a:cs typeface="Meiryo UI" panose="020B0604030504040204" pitchFamily="50" charset="-128"/>
              </a:rPr>
              <a:t>東大阪</a:t>
            </a:r>
            <a:r>
              <a:rPr lang="en-US" altLang="zh-TW" sz="1050" dirty="0">
                <a:latin typeface="Meiryo UI" panose="020B0604030504040204" pitchFamily="50" charset="-128"/>
                <a:ea typeface="Meiryo UI" panose="020B0604030504040204" pitchFamily="50" charset="-128"/>
                <a:cs typeface="Meiryo UI" panose="020B0604030504040204" pitchFamily="50" charset="-128"/>
              </a:rPr>
              <a:t>2</a:t>
            </a:r>
            <a:r>
              <a:rPr lang="zh-TW" altLang="en-US" sz="105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050" dirty="0" smtClean="0">
                <a:latin typeface="Meiryo UI" panose="020B0604030504040204" pitchFamily="50" charset="-128"/>
                <a:ea typeface="Meiryo UI" panose="020B0604030504040204" pitchFamily="50" charset="-128"/>
                <a:cs typeface="Meiryo UI" panose="020B0604030504040204" pitchFamily="50" charset="-128"/>
              </a:rPr>
              <a:t>四條畷市・</a:t>
            </a:r>
            <a:r>
              <a:rPr lang="zh-TW" altLang="en-US" sz="1050" dirty="0" smtClean="0">
                <a:latin typeface="Meiryo UI" panose="020B0604030504040204" pitchFamily="50" charset="-128"/>
                <a:ea typeface="Meiryo UI" panose="020B0604030504040204" pitchFamily="50" charset="-128"/>
                <a:cs typeface="Meiryo UI" panose="020B0604030504040204" pitchFamily="50" charset="-128"/>
              </a:rPr>
              <a:t>交野</a:t>
            </a:r>
            <a:r>
              <a:rPr lang="ja-JP" altLang="en-US" sz="1050" dirty="0" smtClean="0">
                <a:latin typeface="Meiryo UI" panose="020B0604030504040204" pitchFamily="50" charset="-128"/>
                <a:ea typeface="Meiryo UI" panose="020B0604030504040204" pitchFamily="50" charset="-128"/>
                <a:cs typeface="Meiryo UI" panose="020B0604030504040204" pitchFamily="50" charset="-128"/>
              </a:rPr>
              <a:t>市</a:t>
            </a:r>
            <a:r>
              <a:rPr lang="en-US" altLang="zh-TW" sz="1050" dirty="0" smtClean="0">
                <a:latin typeface="Meiryo UI" panose="020B0604030504040204" pitchFamily="50" charset="-128"/>
                <a:ea typeface="Meiryo UI" panose="020B0604030504040204" pitchFamily="50" charset="-128"/>
                <a:cs typeface="Meiryo UI" panose="020B0604030504040204" pitchFamily="50" charset="-128"/>
              </a:rPr>
              <a:t>2</a:t>
            </a:r>
            <a:r>
              <a:rPr lang="zh-TW" altLang="en-US" sz="1050" dirty="0" smtClean="0">
                <a:latin typeface="Meiryo UI" panose="020B0604030504040204" pitchFamily="50" charset="-128"/>
                <a:ea typeface="Meiryo UI" panose="020B0604030504040204" pitchFamily="50" charset="-128"/>
                <a:cs typeface="Meiryo UI" panose="020B0604030504040204" pitchFamily="50" charset="-128"/>
              </a:rPr>
              <a:t>、</a:t>
            </a:r>
            <a:endParaRPr lang="en-US" altLang="zh-TW" sz="1050" dirty="0" smtClean="0">
              <a:latin typeface="Meiryo UI" panose="020B0604030504040204" pitchFamily="50" charset="-128"/>
              <a:ea typeface="Meiryo UI" panose="020B0604030504040204" pitchFamily="50" charset="-128"/>
              <a:cs typeface="Meiryo UI" panose="020B0604030504040204" pitchFamily="50" charset="-128"/>
            </a:endParaRPr>
          </a:p>
          <a:p>
            <a:pPr>
              <a:defRPr/>
            </a:pPr>
            <a:r>
              <a:rPr lang="zh-TW" altLang="en-US" sz="1050" dirty="0" smtClean="0">
                <a:latin typeface="Meiryo UI" panose="020B0604030504040204" pitchFamily="50" charset="-128"/>
                <a:ea typeface="Meiryo UI" panose="020B0604030504040204" pitchFamily="50" charset="-128"/>
                <a:cs typeface="Meiryo UI" panose="020B0604030504040204" pitchFamily="50" charset="-128"/>
              </a:rPr>
              <a:t>岸和田</a:t>
            </a:r>
            <a:r>
              <a:rPr lang="ja-JP" altLang="en-US" sz="1050" dirty="0">
                <a:latin typeface="Meiryo UI" panose="020B0604030504040204" pitchFamily="50" charset="-128"/>
                <a:ea typeface="Meiryo UI" panose="020B0604030504040204" pitchFamily="50" charset="-128"/>
                <a:cs typeface="Meiryo UI" panose="020B0604030504040204" pitchFamily="50" charset="-128"/>
              </a:rPr>
              <a:t>市</a:t>
            </a:r>
            <a:r>
              <a:rPr lang="ja-JP" altLang="en-US" sz="1050" dirty="0" smtClean="0">
                <a:latin typeface="Meiryo UI" panose="020B0604030504040204" pitchFamily="50" charset="-128"/>
                <a:ea typeface="Meiryo UI" panose="020B0604030504040204" pitchFamily="50" charset="-128"/>
                <a:cs typeface="Meiryo UI" panose="020B0604030504040204" pitchFamily="50" charset="-128"/>
              </a:rPr>
              <a:t>・</a:t>
            </a:r>
            <a:r>
              <a:rPr lang="zh-TW" altLang="en-US" sz="1050" dirty="0" smtClean="0">
                <a:latin typeface="Meiryo UI" panose="020B0604030504040204" pitchFamily="50" charset="-128"/>
                <a:ea typeface="Meiryo UI" panose="020B0604030504040204" pitchFamily="50" charset="-128"/>
                <a:cs typeface="Meiryo UI" panose="020B0604030504040204" pitchFamily="50" charset="-128"/>
              </a:rPr>
              <a:t>貝塚</a:t>
            </a:r>
            <a:r>
              <a:rPr lang="ja-JP" altLang="en-US" sz="1050" dirty="0">
                <a:latin typeface="Meiryo UI" panose="020B0604030504040204" pitchFamily="50" charset="-128"/>
                <a:ea typeface="Meiryo UI" panose="020B0604030504040204" pitchFamily="50" charset="-128"/>
                <a:cs typeface="Meiryo UI" panose="020B0604030504040204" pitchFamily="50" charset="-128"/>
              </a:rPr>
              <a:t>市</a:t>
            </a:r>
            <a:r>
              <a:rPr lang="en-US" altLang="zh-TW" sz="1050" dirty="0" smtClean="0">
                <a:latin typeface="Meiryo UI" panose="020B0604030504040204" pitchFamily="50" charset="-128"/>
                <a:ea typeface="Meiryo UI" panose="020B0604030504040204" pitchFamily="50" charset="-128"/>
                <a:cs typeface="Meiryo UI" panose="020B0604030504040204" pitchFamily="50" charset="-128"/>
              </a:rPr>
              <a:t>1</a:t>
            </a:r>
            <a:r>
              <a:rPr lang="zh-TW" altLang="en-US" sz="1050" dirty="0">
                <a:latin typeface="Meiryo UI" panose="020B0604030504040204" pitchFamily="50" charset="-128"/>
                <a:ea typeface="Meiryo UI" panose="020B0604030504040204" pitchFamily="50" charset="-128"/>
                <a:cs typeface="Meiryo UI" panose="020B0604030504040204" pitchFamily="50" charset="-128"/>
              </a:rPr>
              <a:t>、南河内</a:t>
            </a:r>
            <a:r>
              <a:rPr lang="en-US" altLang="zh-TW" sz="1050" dirty="0">
                <a:latin typeface="Meiryo UI" panose="020B0604030504040204" pitchFamily="50" charset="-128"/>
                <a:ea typeface="Meiryo UI" panose="020B0604030504040204" pitchFamily="50" charset="-128"/>
                <a:cs typeface="Meiryo UI" panose="020B0604030504040204" pitchFamily="50" charset="-128"/>
              </a:rPr>
              <a:t>2</a:t>
            </a:r>
            <a:r>
              <a:rPr lang="ja-JP" altLang="en-US" sz="1050" dirty="0" err="1">
                <a:latin typeface="Meiryo UI" panose="020B0604030504040204" pitchFamily="50" charset="-128"/>
                <a:ea typeface="Meiryo UI" panose="020B0604030504040204" pitchFamily="50" charset="-128"/>
                <a:cs typeface="Meiryo UI" panose="020B0604030504040204" pitchFamily="50" charset="-128"/>
              </a:rPr>
              <a:t>、</a:t>
            </a:r>
            <a:r>
              <a:rPr lang="ja-JP" altLang="en-US" sz="1050" dirty="0">
                <a:latin typeface="Meiryo UI" panose="020B0604030504040204" pitchFamily="50" charset="-128"/>
                <a:ea typeface="Meiryo UI" panose="020B0604030504040204" pitchFamily="50" charset="-128"/>
                <a:cs typeface="Meiryo UI" panose="020B0604030504040204" pitchFamily="50" charset="-128"/>
              </a:rPr>
              <a:t>泉南</a:t>
            </a:r>
            <a:r>
              <a:rPr lang="en-US" altLang="ja-JP" sz="1050" dirty="0" smtClean="0">
                <a:latin typeface="Meiryo UI" panose="020B0604030504040204" pitchFamily="50" charset="-128"/>
                <a:ea typeface="Meiryo UI" panose="020B0604030504040204" pitchFamily="50" charset="-128"/>
                <a:cs typeface="Meiryo UI" panose="020B0604030504040204" pitchFamily="50" charset="-128"/>
              </a:rPr>
              <a:t>1</a:t>
            </a:r>
            <a:endParaRPr lang="zh-TW" altLang="en-US" sz="1050" dirty="0">
              <a:latin typeface="Meiryo UI" panose="020B0604030504040204" pitchFamily="50" charset="-128"/>
              <a:ea typeface="Meiryo UI" panose="020B0604030504040204" pitchFamily="50" charset="-128"/>
              <a:cs typeface="Meiryo UI" panose="020B0604030504040204" pitchFamily="50" charset="-128"/>
            </a:endParaRPr>
          </a:p>
        </p:txBody>
      </p:sp>
      <p:cxnSp>
        <p:nvCxnSpPr>
          <p:cNvPr id="72" name="直線矢印コネクタ 71"/>
          <p:cNvCxnSpPr/>
          <p:nvPr/>
        </p:nvCxnSpPr>
        <p:spPr>
          <a:xfrm>
            <a:off x="7074051" y="3306316"/>
            <a:ext cx="1190625" cy="452438"/>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73" name="テキスト ボックス 10"/>
          <p:cNvSpPr txBox="1">
            <a:spLocks noChangeArrowheads="1"/>
          </p:cNvSpPr>
          <p:nvPr/>
        </p:nvSpPr>
        <p:spPr bwMode="auto">
          <a:xfrm>
            <a:off x="483924" y="2749556"/>
            <a:ext cx="2750595" cy="1615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ctr" anchorCtr="1">
            <a:spAutoFit/>
          </a:bodyPr>
          <a:lstStyle>
            <a:lvl1pPr eaLnBrk="0" hangingPunct="0">
              <a:defRPr kumimoji="1" sz="1200" b="1" i="1">
                <a:solidFill>
                  <a:schemeClr val="tx1"/>
                </a:solidFill>
                <a:latin typeface="Arial" charset="0"/>
                <a:ea typeface="ＭＳ Ｐゴシック" charset="-128"/>
              </a:defRPr>
            </a:lvl1pPr>
            <a:lvl2pPr marL="742950" indent="-285750" eaLnBrk="0" hangingPunct="0">
              <a:defRPr kumimoji="1" sz="1200" b="1" i="1">
                <a:solidFill>
                  <a:schemeClr val="tx1"/>
                </a:solidFill>
                <a:latin typeface="Arial" charset="0"/>
                <a:ea typeface="ＭＳ Ｐゴシック" charset="-128"/>
              </a:defRPr>
            </a:lvl2pPr>
            <a:lvl3pPr marL="1143000" indent="-228600" eaLnBrk="0" hangingPunct="0">
              <a:defRPr kumimoji="1" sz="1200" b="1" i="1">
                <a:solidFill>
                  <a:schemeClr val="tx1"/>
                </a:solidFill>
                <a:latin typeface="Arial" charset="0"/>
                <a:ea typeface="ＭＳ Ｐゴシック" charset="-128"/>
              </a:defRPr>
            </a:lvl3pPr>
            <a:lvl4pPr marL="1600200" indent="-228600" eaLnBrk="0" hangingPunct="0">
              <a:defRPr kumimoji="1" sz="1200" b="1" i="1">
                <a:solidFill>
                  <a:schemeClr val="tx1"/>
                </a:solidFill>
                <a:latin typeface="Arial" charset="0"/>
                <a:ea typeface="ＭＳ Ｐゴシック" charset="-128"/>
              </a:defRPr>
            </a:lvl4pPr>
            <a:lvl5pPr marL="2057400" indent="-228600" eaLnBrk="0" hangingPunct="0">
              <a:defRPr kumimoji="1" sz="1200" b="1" i="1">
                <a:solidFill>
                  <a:schemeClr val="tx1"/>
                </a:solidFill>
                <a:latin typeface="Arial" charset="0"/>
                <a:ea typeface="ＭＳ Ｐゴシック" charset="-128"/>
              </a:defRPr>
            </a:lvl5pPr>
            <a:lvl6pPr marL="2514600" indent="-228600" eaLnBrk="0" fontAlgn="base" hangingPunct="0">
              <a:spcBef>
                <a:spcPct val="50000"/>
              </a:spcBef>
              <a:spcAft>
                <a:spcPct val="0"/>
              </a:spcAft>
              <a:defRPr kumimoji="1" sz="1200" b="1" i="1">
                <a:solidFill>
                  <a:schemeClr val="tx1"/>
                </a:solidFill>
                <a:latin typeface="Arial" charset="0"/>
                <a:ea typeface="ＭＳ Ｐゴシック" charset="-128"/>
              </a:defRPr>
            </a:lvl6pPr>
            <a:lvl7pPr marL="2971800" indent="-228600" eaLnBrk="0" fontAlgn="base" hangingPunct="0">
              <a:spcBef>
                <a:spcPct val="50000"/>
              </a:spcBef>
              <a:spcAft>
                <a:spcPct val="0"/>
              </a:spcAft>
              <a:defRPr kumimoji="1" sz="1200" b="1" i="1">
                <a:solidFill>
                  <a:schemeClr val="tx1"/>
                </a:solidFill>
                <a:latin typeface="Arial" charset="0"/>
                <a:ea typeface="ＭＳ Ｐゴシック" charset="-128"/>
              </a:defRPr>
            </a:lvl7pPr>
            <a:lvl8pPr marL="3429000" indent="-228600" eaLnBrk="0" fontAlgn="base" hangingPunct="0">
              <a:spcBef>
                <a:spcPct val="50000"/>
              </a:spcBef>
              <a:spcAft>
                <a:spcPct val="0"/>
              </a:spcAft>
              <a:defRPr kumimoji="1" sz="1200" b="1" i="1">
                <a:solidFill>
                  <a:schemeClr val="tx1"/>
                </a:solidFill>
                <a:latin typeface="Arial" charset="0"/>
                <a:ea typeface="ＭＳ Ｐゴシック" charset="-128"/>
              </a:defRPr>
            </a:lvl8pPr>
            <a:lvl9pPr marL="3886200" indent="-228600" eaLnBrk="0" fontAlgn="base" hangingPunct="0">
              <a:spcBef>
                <a:spcPct val="50000"/>
              </a:spcBef>
              <a:spcAft>
                <a:spcPct val="0"/>
              </a:spcAft>
              <a:defRPr kumimoji="1" sz="1200" b="1" i="1">
                <a:solidFill>
                  <a:schemeClr val="tx1"/>
                </a:solidFill>
                <a:latin typeface="Arial" charset="0"/>
                <a:ea typeface="ＭＳ Ｐゴシック" charset="-128"/>
              </a:defRPr>
            </a:lvl9pPr>
          </a:lstStyle>
          <a:p>
            <a:pPr eaLnBrk="1" hangingPunct="1">
              <a:defRPr/>
            </a:pPr>
            <a:r>
              <a:rPr lang="ja-JP" altLang="en-US" sz="1050" b="0" i="0" dirty="0" smtClean="0">
                <a:latin typeface="ＭＳ Ｐゴシック" charset="-128"/>
                <a:ea typeface="Meiryo UI" pitchFamily="50" charset="-128"/>
                <a:cs typeface="Meiryo UI" pitchFamily="50" charset="-128"/>
              </a:rPr>
              <a:t>大阪府内の一般</a:t>
            </a:r>
            <a:r>
              <a:rPr lang="ja-JP" altLang="en-US" sz="1050" b="0" i="0" dirty="0">
                <a:latin typeface="ＭＳ Ｐゴシック" charset="-128"/>
                <a:ea typeface="Meiryo UI" pitchFamily="50" charset="-128"/>
                <a:cs typeface="Meiryo UI" pitchFamily="50" charset="-128"/>
              </a:rPr>
              <a:t>廃棄物</a:t>
            </a:r>
            <a:r>
              <a:rPr lang="ja-JP" altLang="en-US" sz="1050" b="0" i="0" dirty="0" smtClean="0">
                <a:latin typeface="ＭＳ Ｐゴシック" charset="-128"/>
                <a:ea typeface="Meiryo UI" pitchFamily="50" charset="-128"/>
                <a:cs typeface="Meiryo UI" pitchFamily="50" charset="-128"/>
              </a:rPr>
              <a:t>焼却施設</a:t>
            </a:r>
            <a:r>
              <a:rPr lang="zh-TW" altLang="en-US" sz="1050" b="0" i="0" dirty="0">
                <a:latin typeface="Meiryo UI" panose="020B0604030504040204" pitchFamily="50" charset="-128"/>
                <a:ea typeface="Meiryo UI" panose="020B0604030504040204" pitchFamily="50" charset="-128"/>
                <a:cs typeface="Meiryo UI" panose="020B0604030504040204" pitchFamily="50" charset="-128"/>
              </a:rPr>
              <a:t>（全</a:t>
            </a:r>
            <a:r>
              <a:rPr lang="en-US" altLang="zh-TW" sz="1050" b="0" i="0" dirty="0">
                <a:latin typeface="Meiryo UI" panose="020B0604030504040204" pitchFamily="50" charset="-128"/>
                <a:ea typeface="Meiryo UI" panose="020B0604030504040204" pitchFamily="50" charset="-128"/>
                <a:cs typeface="Meiryo UI" panose="020B0604030504040204" pitchFamily="50" charset="-128"/>
              </a:rPr>
              <a:t>4</a:t>
            </a:r>
            <a:r>
              <a:rPr lang="en-US" altLang="ja-JP" sz="1050" b="0" i="0" dirty="0">
                <a:latin typeface="Meiryo UI" panose="020B0604030504040204" pitchFamily="50" charset="-128"/>
                <a:ea typeface="Meiryo UI" panose="020B0604030504040204" pitchFamily="50" charset="-128"/>
                <a:cs typeface="Meiryo UI" panose="020B0604030504040204" pitchFamily="50" charset="-128"/>
              </a:rPr>
              <a:t>1</a:t>
            </a:r>
            <a:r>
              <a:rPr lang="zh-TW" altLang="en-US" sz="1050" b="0" i="0" dirty="0">
                <a:latin typeface="Meiryo UI" panose="020B0604030504040204" pitchFamily="50" charset="-128"/>
                <a:ea typeface="Meiryo UI" panose="020B0604030504040204" pitchFamily="50" charset="-128"/>
                <a:cs typeface="Meiryo UI" panose="020B0604030504040204" pitchFamily="50" charset="-128"/>
              </a:rPr>
              <a:t>施設</a:t>
            </a:r>
            <a:r>
              <a:rPr lang="zh-TW" altLang="en-US" sz="1050" b="0" i="0" dirty="0" smtClean="0">
                <a:latin typeface="Meiryo UI" panose="020B0604030504040204" pitchFamily="50" charset="-128"/>
                <a:ea typeface="Meiryo UI" panose="020B0604030504040204" pitchFamily="50" charset="-128"/>
                <a:cs typeface="Meiryo UI" panose="020B0604030504040204" pitchFamily="50" charset="-128"/>
              </a:rPr>
              <a:t>）</a:t>
            </a:r>
            <a:endParaRPr lang="zh-TW" altLang="en-US" sz="1050" b="0" i="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75" name="テキスト ボックス 10"/>
          <p:cNvSpPr txBox="1">
            <a:spLocks noChangeArrowheads="1"/>
          </p:cNvSpPr>
          <p:nvPr/>
        </p:nvSpPr>
        <p:spPr bwMode="auto">
          <a:xfrm>
            <a:off x="5019391" y="2763205"/>
            <a:ext cx="1638779" cy="1615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ctr" anchorCtr="1">
            <a:spAutoFit/>
          </a:bodyPr>
          <a:lstStyle>
            <a:lvl1pPr eaLnBrk="0" hangingPunct="0">
              <a:defRPr kumimoji="1" sz="1200" b="1" i="1">
                <a:solidFill>
                  <a:schemeClr val="tx1"/>
                </a:solidFill>
                <a:latin typeface="Arial" charset="0"/>
                <a:ea typeface="ＭＳ Ｐゴシック" charset="-128"/>
              </a:defRPr>
            </a:lvl1pPr>
            <a:lvl2pPr marL="742950" indent="-285750" eaLnBrk="0" hangingPunct="0">
              <a:defRPr kumimoji="1" sz="1200" b="1" i="1">
                <a:solidFill>
                  <a:schemeClr val="tx1"/>
                </a:solidFill>
                <a:latin typeface="Arial" charset="0"/>
                <a:ea typeface="ＭＳ Ｐゴシック" charset="-128"/>
              </a:defRPr>
            </a:lvl2pPr>
            <a:lvl3pPr marL="1143000" indent="-228600" eaLnBrk="0" hangingPunct="0">
              <a:defRPr kumimoji="1" sz="1200" b="1" i="1">
                <a:solidFill>
                  <a:schemeClr val="tx1"/>
                </a:solidFill>
                <a:latin typeface="Arial" charset="0"/>
                <a:ea typeface="ＭＳ Ｐゴシック" charset="-128"/>
              </a:defRPr>
            </a:lvl3pPr>
            <a:lvl4pPr marL="1600200" indent="-228600" eaLnBrk="0" hangingPunct="0">
              <a:defRPr kumimoji="1" sz="1200" b="1" i="1">
                <a:solidFill>
                  <a:schemeClr val="tx1"/>
                </a:solidFill>
                <a:latin typeface="Arial" charset="0"/>
                <a:ea typeface="ＭＳ Ｐゴシック" charset="-128"/>
              </a:defRPr>
            </a:lvl4pPr>
            <a:lvl5pPr marL="2057400" indent="-228600" eaLnBrk="0" hangingPunct="0">
              <a:defRPr kumimoji="1" sz="1200" b="1" i="1">
                <a:solidFill>
                  <a:schemeClr val="tx1"/>
                </a:solidFill>
                <a:latin typeface="Arial" charset="0"/>
                <a:ea typeface="ＭＳ Ｐゴシック" charset="-128"/>
              </a:defRPr>
            </a:lvl5pPr>
            <a:lvl6pPr marL="2514600" indent="-228600" eaLnBrk="0" fontAlgn="base" hangingPunct="0">
              <a:spcBef>
                <a:spcPct val="50000"/>
              </a:spcBef>
              <a:spcAft>
                <a:spcPct val="0"/>
              </a:spcAft>
              <a:defRPr kumimoji="1" sz="1200" b="1" i="1">
                <a:solidFill>
                  <a:schemeClr val="tx1"/>
                </a:solidFill>
                <a:latin typeface="Arial" charset="0"/>
                <a:ea typeface="ＭＳ Ｐゴシック" charset="-128"/>
              </a:defRPr>
            </a:lvl6pPr>
            <a:lvl7pPr marL="2971800" indent="-228600" eaLnBrk="0" fontAlgn="base" hangingPunct="0">
              <a:spcBef>
                <a:spcPct val="50000"/>
              </a:spcBef>
              <a:spcAft>
                <a:spcPct val="0"/>
              </a:spcAft>
              <a:defRPr kumimoji="1" sz="1200" b="1" i="1">
                <a:solidFill>
                  <a:schemeClr val="tx1"/>
                </a:solidFill>
                <a:latin typeface="Arial" charset="0"/>
                <a:ea typeface="ＭＳ Ｐゴシック" charset="-128"/>
              </a:defRPr>
            </a:lvl7pPr>
            <a:lvl8pPr marL="3429000" indent="-228600" eaLnBrk="0" fontAlgn="base" hangingPunct="0">
              <a:spcBef>
                <a:spcPct val="50000"/>
              </a:spcBef>
              <a:spcAft>
                <a:spcPct val="0"/>
              </a:spcAft>
              <a:defRPr kumimoji="1" sz="1200" b="1" i="1">
                <a:solidFill>
                  <a:schemeClr val="tx1"/>
                </a:solidFill>
                <a:latin typeface="Arial" charset="0"/>
                <a:ea typeface="ＭＳ Ｐゴシック" charset="-128"/>
              </a:defRPr>
            </a:lvl8pPr>
            <a:lvl9pPr marL="3886200" indent="-228600" eaLnBrk="0" fontAlgn="base" hangingPunct="0">
              <a:spcBef>
                <a:spcPct val="50000"/>
              </a:spcBef>
              <a:spcAft>
                <a:spcPct val="0"/>
              </a:spcAft>
              <a:defRPr kumimoji="1" sz="1200" b="1" i="1">
                <a:solidFill>
                  <a:schemeClr val="tx1"/>
                </a:solidFill>
                <a:latin typeface="Arial" charset="0"/>
                <a:ea typeface="ＭＳ Ｐゴシック" charset="-128"/>
              </a:defRPr>
            </a:lvl9pPr>
          </a:lstStyle>
          <a:p>
            <a:pPr eaLnBrk="1" hangingPunct="1">
              <a:defRPr/>
            </a:pPr>
            <a:r>
              <a:rPr lang="ja-JP" altLang="en-US" sz="1050" b="0" i="0" dirty="0" smtClean="0">
                <a:solidFill>
                  <a:prstClr val="black"/>
                </a:solidFill>
                <a:latin typeface="ＭＳ Ｐゴシック" charset="-128"/>
                <a:ea typeface="Meiryo UI" pitchFamily="50" charset="-128"/>
                <a:cs typeface="Meiryo UI" pitchFamily="50" charset="-128"/>
              </a:rPr>
              <a:t>余剰廃熱の面的利用イメージ</a:t>
            </a:r>
            <a:endParaRPr lang="en-US" altLang="ja-JP" sz="1050" b="0" i="0" dirty="0" smtClean="0">
              <a:solidFill>
                <a:prstClr val="black"/>
              </a:solidFill>
              <a:latin typeface="ＭＳ Ｐゴシック" charset="-128"/>
              <a:ea typeface="Meiryo UI" pitchFamily="50" charset="-128"/>
              <a:cs typeface="Meiryo UI" pitchFamily="50" charset="-128"/>
            </a:endParaRPr>
          </a:p>
        </p:txBody>
      </p:sp>
      <p:sp>
        <p:nvSpPr>
          <p:cNvPr id="77" name="テキスト ボックス 76"/>
          <p:cNvSpPr txBox="1"/>
          <p:nvPr/>
        </p:nvSpPr>
        <p:spPr>
          <a:xfrm>
            <a:off x="188973" y="4477806"/>
            <a:ext cx="5813516" cy="292388"/>
          </a:xfrm>
          <a:prstGeom prst="rect">
            <a:avLst/>
          </a:prstGeom>
          <a:noFill/>
        </p:spPr>
        <p:txBody>
          <a:bodyPr wrap="square" rtlCol="0">
            <a:spAutoFit/>
          </a:bodyPr>
          <a:lstStyle/>
          <a:p>
            <a:pPr marL="87313" indent="-87313"/>
            <a:r>
              <a:rPr lang="ja-JP" altLang="en-US" sz="1300" dirty="0" smtClean="0">
                <a:latin typeface="Meiryo UI" pitchFamily="50" charset="-128"/>
                <a:ea typeface="Meiryo UI" pitchFamily="50" charset="-128"/>
                <a:cs typeface="Meiryo UI" pitchFamily="50" charset="-128"/>
              </a:rPr>
              <a:t>＜発電及び余熱利用の具体例：大阪市・八尾市・松原市環境施設組合の取組＞</a:t>
            </a:r>
            <a:endParaRPr lang="en-US" altLang="ja-JP" sz="1300" dirty="0" smtClean="0">
              <a:latin typeface="Meiryo UI" pitchFamily="50" charset="-128"/>
              <a:ea typeface="Meiryo UI" pitchFamily="50" charset="-128"/>
              <a:cs typeface="Meiryo UI" pitchFamily="50" charset="-128"/>
            </a:endParaRPr>
          </a:p>
        </p:txBody>
      </p:sp>
      <p:graphicFrame>
        <p:nvGraphicFramePr>
          <p:cNvPr id="78" name="表 77"/>
          <p:cNvGraphicFramePr>
            <a:graphicFrameLocks noGrp="1"/>
          </p:cNvGraphicFramePr>
          <p:nvPr>
            <p:extLst>
              <p:ext uri="{D42A27DB-BD31-4B8C-83A1-F6EECF244321}">
                <p14:modId xmlns:p14="http://schemas.microsoft.com/office/powerpoint/2010/main" val="156261139"/>
              </p:ext>
            </p:extLst>
          </p:nvPr>
        </p:nvGraphicFramePr>
        <p:xfrm>
          <a:off x="438180" y="4796311"/>
          <a:ext cx="6476019" cy="1630832"/>
        </p:xfrm>
        <a:graphic>
          <a:graphicData uri="http://schemas.openxmlformats.org/drawingml/2006/table">
            <a:tbl>
              <a:tblPr firstRow="1" firstCol="1" bandRow="1"/>
              <a:tblGrid>
                <a:gridCol w="813007">
                  <a:extLst>
                    <a:ext uri="{9D8B030D-6E8A-4147-A177-3AD203B41FA5}">
                      <a16:colId xmlns="" xmlns:a16="http://schemas.microsoft.com/office/drawing/2014/main" val="20000"/>
                    </a:ext>
                  </a:extLst>
                </a:gridCol>
                <a:gridCol w="1247545">
                  <a:extLst>
                    <a:ext uri="{9D8B030D-6E8A-4147-A177-3AD203B41FA5}">
                      <a16:colId xmlns="" xmlns:a16="http://schemas.microsoft.com/office/drawing/2014/main" val="20001"/>
                    </a:ext>
                  </a:extLst>
                </a:gridCol>
                <a:gridCol w="1242660">
                  <a:extLst>
                    <a:ext uri="{9D8B030D-6E8A-4147-A177-3AD203B41FA5}">
                      <a16:colId xmlns="" xmlns:a16="http://schemas.microsoft.com/office/drawing/2014/main" val="20002"/>
                    </a:ext>
                  </a:extLst>
                </a:gridCol>
                <a:gridCol w="3172807">
                  <a:extLst>
                    <a:ext uri="{9D8B030D-6E8A-4147-A177-3AD203B41FA5}">
                      <a16:colId xmlns="" xmlns:a16="http://schemas.microsoft.com/office/drawing/2014/main" val="20003"/>
                    </a:ext>
                  </a:extLst>
                </a:gridCol>
              </a:tblGrid>
              <a:tr h="232976">
                <a:tc>
                  <a:txBody>
                    <a:bodyPr/>
                    <a:lstStyle/>
                    <a:p>
                      <a:pPr algn="ctr">
                        <a:spcAft>
                          <a:spcPts val="0"/>
                        </a:spcAft>
                      </a:pPr>
                      <a:r>
                        <a:rPr lang="ja-JP" sz="900" kern="0" dirty="0">
                          <a:solidFill>
                            <a:schemeClr val="tx1"/>
                          </a:solidFill>
                          <a:effectLst/>
                          <a:latin typeface="Century"/>
                          <a:ea typeface="ＭＳ Ｐゴシック"/>
                          <a:cs typeface="ＭＳ Ｐゴシック"/>
                        </a:rPr>
                        <a:t>名称</a:t>
                      </a:r>
                      <a:endParaRPr lang="ja-JP" sz="1050" kern="100" dirty="0">
                        <a:solidFill>
                          <a:schemeClr val="tx1"/>
                        </a:solidFill>
                        <a:effectLst/>
                        <a:latin typeface="Century"/>
                        <a:ea typeface="ＭＳ 明朝"/>
                        <a:cs typeface="Times New Roman"/>
                      </a:endParaRPr>
                    </a:p>
                  </a:txBody>
                  <a:tcPr marL="62865" marR="6286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ja-JP" sz="900" kern="0">
                          <a:solidFill>
                            <a:schemeClr val="tx1"/>
                          </a:solidFill>
                          <a:effectLst/>
                          <a:latin typeface="Century"/>
                          <a:ea typeface="ＭＳ Ｐゴシック"/>
                          <a:cs typeface="ＭＳ Ｐゴシック"/>
                        </a:rPr>
                        <a:t>規模</a:t>
                      </a:r>
                      <a:endParaRPr lang="ja-JP" sz="1050" kern="100">
                        <a:solidFill>
                          <a:schemeClr val="tx1"/>
                        </a:solidFill>
                        <a:effectLst/>
                        <a:latin typeface="Century"/>
                        <a:ea typeface="ＭＳ 明朝"/>
                        <a:cs typeface="Times New Roman"/>
                      </a:endParaRPr>
                    </a:p>
                  </a:txBody>
                  <a:tcPr marL="62865" marR="6286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ja-JP" sz="900" kern="0" dirty="0">
                          <a:solidFill>
                            <a:schemeClr val="tx1"/>
                          </a:solidFill>
                          <a:effectLst/>
                          <a:latin typeface="Century"/>
                          <a:ea typeface="ＭＳ Ｐゴシック"/>
                          <a:cs typeface="ＭＳ Ｐゴシック"/>
                        </a:rPr>
                        <a:t>建設期間</a:t>
                      </a:r>
                      <a:endParaRPr lang="ja-JP" sz="1050" kern="100" dirty="0">
                        <a:solidFill>
                          <a:schemeClr val="tx1"/>
                        </a:solidFill>
                        <a:effectLst/>
                        <a:latin typeface="Century"/>
                        <a:ea typeface="ＭＳ 明朝"/>
                        <a:cs typeface="Times New Roman"/>
                      </a:endParaRPr>
                    </a:p>
                  </a:txBody>
                  <a:tcPr marL="62865" marR="6286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ja-JP" altLang="en-US" sz="900" kern="0" dirty="0" smtClean="0">
                          <a:solidFill>
                            <a:schemeClr val="tx1"/>
                          </a:solidFill>
                          <a:effectLst/>
                          <a:latin typeface="Century"/>
                          <a:ea typeface="ＭＳ Ｐゴシック"/>
                          <a:cs typeface="ＭＳ Ｐゴシック"/>
                        </a:rPr>
                        <a:t>発電及び</a:t>
                      </a:r>
                      <a:r>
                        <a:rPr lang="ja-JP" sz="900" kern="0" dirty="0" smtClean="0">
                          <a:solidFill>
                            <a:schemeClr val="tx1"/>
                          </a:solidFill>
                          <a:effectLst/>
                          <a:latin typeface="Century"/>
                          <a:ea typeface="ＭＳ Ｐゴシック"/>
                          <a:cs typeface="ＭＳ Ｐゴシック"/>
                        </a:rPr>
                        <a:t>余熱</a:t>
                      </a:r>
                      <a:r>
                        <a:rPr lang="ja-JP" sz="900" kern="0" dirty="0">
                          <a:solidFill>
                            <a:schemeClr val="tx1"/>
                          </a:solidFill>
                          <a:effectLst/>
                          <a:latin typeface="Century"/>
                          <a:ea typeface="ＭＳ Ｐゴシック"/>
                          <a:cs typeface="ＭＳ Ｐゴシック"/>
                        </a:rPr>
                        <a:t>利用</a:t>
                      </a:r>
                      <a:endParaRPr lang="ja-JP" sz="1050" kern="100" dirty="0">
                        <a:solidFill>
                          <a:schemeClr val="tx1"/>
                        </a:solidFill>
                        <a:effectLst/>
                        <a:latin typeface="Century"/>
                        <a:ea typeface="ＭＳ 明朝"/>
                        <a:cs typeface="Times New Roman"/>
                      </a:endParaRPr>
                    </a:p>
                  </a:txBody>
                  <a:tcPr marL="62865" marR="6286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000"/>
                  </a:ext>
                </a:extLst>
              </a:tr>
              <a:tr h="232976">
                <a:tc>
                  <a:txBody>
                    <a:bodyPr/>
                    <a:lstStyle/>
                    <a:p>
                      <a:pPr algn="ctr">
                        <a:spcAft>
                          <a:spcPts val="0"/>
                        </a:spcAft>
                      </a:pPr>
                      <a:r>
                        <a:rPr lang="ja-JP" sz="900" kern="0" dirty="0">
                          <a:solidFill>
                            <a:schemeClr val="tx1"/>
                          </a:solidFill>
                          <a:effectLst/>
                          <a:latin typeface="Century"/>
                          <a:ea typeface="ＭＳ Ｐゴシック"/>
                          <a:cs typeface="ＭＳ Ｐゴシック"/>
                        </a:rPr>
                        <a:t>鶴見工場</a:t>
                      </a:r>
                      <a:endParaRPr lang="ja-JP" sz="1050" kern="100" dirty="0">
                        <a:solidFill>
                          <a:schemeClr val="tx1"/>
                        </a:solidFill>
                        <a:effectLst/>
                        <a:latin typeface="Century"/>
                        <a:ea typeface="ＭＳ 明朝"/>
                        <a:cs typeface="Times New Roman"/>
                      </a:endParaRPr>
                    </a:p>
                  </a:txBody>
                  <a:tcPr marL="62865" marR="6286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900" kern="0" dirty="0">
                          <a:solidFill>
                            <a:schemeClr val="tx1"/>
                          </a:solidFill>
                          <a:effectLst/>
                          <a:latin typeface="ＭＳ Ｐゴシック"/>
                          <a:ea typeface="ＭＳ 明朝"/>
                          <a:cs typeface="ＭＳ Ｐゴシック"/>
                        </a:rPr>
                        <a:t>300t/</a:t>
                      </a:r>
                      <a:r>
                        <a:rPr lang="ja-JP" sz="900" kern="0" dirty="0">
                          <a:solidFill>
                            <a:schemeClr val="tx1"/>
                          </a:solidFill>
                          <a:effectLst/>
                          <a:latin typeface="Century"/>
                          <a:ea typeface="ＭＳ Ｐゴシック"/>
                          <a:cs typeface="ＭＳ Ｐゴシック"/>
                        </a:rPr>
                        <a:t>日　２基</a:t>
                      </a:r>
                      <a:endParaRPr lang="ja-JP" sz="1050" kern="100" dirty="0">
                        <a:solidFill>
                          <a:schemeClr val="tx1"/>
                        </a:solidFill>
                        <a:effectLst/>
                        <a:latin typeface="Century"/>
                        <a:ea typeface="ＭＳ 明朝"/>
                        <a:cs typeface="Times New Roman"/>
                      </a:endParaRPr>
                    </a:p>
                  </a:txBody>
                  <a:tcPr marL="62865" marR="6286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altLang="ja-JP" sz="900" kern="0" dirty="0" smtClean="0">
                          <a:solidFill>
                            <a:schemeClr val="tx1"/>
                          </a:solidFill>
                          <a:effectLst/>
                          <a:latin typeface="Century"/>
                          <a:ea typeface="ＭＳ Ｐゴシック"/>
                          <a:cs typeface="ＭＳ Ｐゴシック"/>
                        </a:rPr>
                        <a:t>1987</a:t>
                      </a:r>
                      <a:r>
                        <a:rPr lang="ja-JP" sz="900" kern="0" dirty="0" smtClean="0">
                          <a:solidFill>
                            <a:schemeClr val="tx1"/>
                          </a:solidFill>
                          <a:effectLst/>
                          <a:latin typeface="Century"/>
                          <a:ea typeface="ＭＳ Ｐゴシック"/>
                          <a:cs typeface="ＭＳ Ｐゴシック"/>
                        </a:rPr>
                        <a:t>～</a:t>
                      </a:r>
                      <a:r>
                        <a:rPr lang="en-US" altLang="ja-JP" sz="900" kern="0" dirty="0" smtClean="0">
                          <a:solidFill>
                            <a:schemeClr val="tx1"/>
                          </a:solidFill>
                          <a:effectLst/>
                          <a:latin typeface="Century"/>
                          <a:ea typeface="ＭＳ Ｐゴシック"/>
                          <a:cs typeface="ＭＳ Ｐゴシック"/>
                        </a:rPr>
                        <a:t>1989</a:t>
                      </a:r>
                      <a:r>
                        <a:rPr lang="ja-JP" sz="900" kern="0" dirty="0" smtClean="0">
                          <a:solidFill>
                            <a:schemeClr val="tx1"/>
                          </a:solidFill>
                          <a:effectLst/>
                          <a:latin typeface="Century"/>
                          <a:ea typeface="ＭＳ Ｐゴシック"/>
                          <a:cs typeface="ＭＳ Ｐゴシック"/>
                        </a:rPr>
                        <a:t>年度</a:t>
                      </a:r>
                      <a:endParaRPr lang="ja-JP" sz="1050" kern="100" dirty="0">
                        <a:solidFill>
                          <a:schemeClr val="tx1"/>
                        </a:solidFill>
                        <a:effectLst/>
                        <a:latin typeface="Century"/>
                        <a:ea typeface="ＭＳ 明朝"/>
                        <a:cs typeface="Times New Roman"/>
                      </a:endParaRPr>
                    </a:p>
                  </a:txBody>
                  <a:tcPr marL="62865" marR="6286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pPr>
                      <a:r>
                        <a:rPr lang="ja-JP" sz="900" kern="0" dirty="0">
                          <a:solidFill>
                            <a:schemeClr val="tx1"/>
                          </a:solidFill>
                          <a:effectLst/>
                          <a:latin typeface="Century"/>
                          <a:ea typeface="ＭＳ Ｐゴシック"/>
                          <a:cs typeface="ＭＳ Ｐゴシック"/>
                        </a:rPr>
                        <a:t>発電</a:t>
                      </a:r>
                      <a:r>
                        <a:rPr lang="en-US" sz="900" kern="0" dirty="0">
                          <a:solidFill>
                            <a:schemeClr val="tx1"/>
                          </a:solidFill>
                          <a:effectLst/>
                          <a:latin typeface="Century"/>
                          <a:ea typeface="ＭＳ Ｐゴシック"/>
                          <a:cs typeface="ＭＳ Ｐゴシック"/>
                        </a:rPr>
                        <a:t>(12,000kW)</a:t>
                      </a:r>
                      <a:endParaRPr lang="ja-JP" sz="1050" kern="100" dirty="0">
                        <a:solidFill>
                          <a:schemeClr val="tx1"/>
                        </a:solidFill>
                        <a:effectLst/>
                        <a:latin typeface="Century"/>
                        <a:ea typeface="ＭＳ 明朝"/>
                        <a:cs typeface="Times New Roman"/>
                      </a:endParaRPr>
                    </a:p>
                  </a:txBody>
                  <a:tcPr marL="62865" marR="6286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001"/>
                  </a:ext>
                </a:extLst>
              </a:tr>
              <a:tr h="232976">
                <a:tc>
                  <a:txBody>
                    <a:bodyPr/>
                    <a:lstStyle/>
                    <a:p>
                      <a:pPr algn="ctr">
                        <a:spcAft>
                          <a:spcPts val="0"/>
                        </a:spcAft>
                      </a:pPr>
                      <a:r>
                        <a:rPr lang="ja-JP" sz="900" kern="0">
                          <a:solidFill>
                            <a:schemeClr val="tx1"/>
                          </a:solidFill>
                          <a:effectLst/>
                          <a:latin typeface="Century"/>
                          <a:ea typeface="ＭＳ Ｐゴシック"/>
                          <a:cs typeface="ＭＳ Ｐゴシック"/>
                        </a:rPr>
                        <a:t>西淀工場</a:t>
                      </a:r>
                      <a:endParaRPr lang="ja-JP" sz="1050" kern="100">
                        <a:solidFill>
                          <a:schemeClr val="tx1"/>
                        </a:solidFill>
                        <a:effectLst/>
                        <a:latin typeface="Century"/>
                        <a:ea typeface="ＭＳ 明朝"/>
                        <a:cs typeface="Times New Roman"/>
                      </a:endParaRPr>
                    </a:p>
                  </a:txBody>
                  <a:tcPr marL="62865" marR="6286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900" kern="0">
                          <a:solidFill>
                            <a:schemeClr val="tx1"/>
                          </a:solidFill>
                          <a:effectLst/>
                          <a:latin typeface="ＭＳ Ｐゴシック"/>
                          <a:ea typeface="ＭＳ 明朝"/>
                          <a:cs typeface="ＭＳ Ｐゴシック"/>
                        </a:rPr>
                        <a:t>300t/</a:t>
                      </a:r>
                      <a:r>
                        <a:rPr lang="ja-JP" sz="900" kern="0">
                          <a:solidFill>
                            <a:schemeClr val="tx1"/>
                          </a:solidFill>
                          <a:effectLst/>
                          <a:latin typeface="Century"/>
                          <a:ea typeface="ＭＳ Ｐゴシック"/>
                          <a:cs typeface="ＭＳ Ｐゴシック"/>
                        </a:rPr>
                        <a:t>日　２基</a:t>
                      </a:r>
                      <a:endParaRPr lang="ja-JP" sz="1050" kern="100">
                        <a:solidFill>
                          <a:schemeClr val="tx1"/>
                        </a:solidFill>
                        <a:effectLst/>
                        <a:latin typeface="Century"/>
                        <a:ea typeface="ＭＳ 明朝"/>
                        <a:cs typeface="Times New Roman"/>
                      </a:endParaRPr>
                    </a:p>
                  </a:txBody>
                  <a:tcPr marL="62865" marR="6286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altLang="ja-JP" sz="900" kern="0" dirty="0" smtClean="0">
                          <a:solidFill>
                            <a:schemeClr val="tx1"/>
                          </a:solidFill>
                          <a:effectLst/>
                          <a:latin typeface="Century"/>
                          <a:ea typeface="ＭＳ Ｐゴシック"/>
                          <a:cs typeface="ＭＳ Ｐゴシック"/>
                        </a:rPr>
                        <a:t>1990</a:t>
                      </a:r>
                      <a:r>
                        <a:rPr lang="ja-JP" sz="900" kern="0" dirty="0" smtClean="0">
                          <a:solidFill>
                            <a:schemeClr val="tx1"/>
                          </a:solidFill>
                          <a:effectLst/>
                          <a:latin typeface="Century"/>
                          <a:ea typeface="ＭＳ Ｐゴシック"/>
                          <a:cs typeface="ＭＳ Ｐゴシック"/>
                        </a:rPr>
                        <a:t>～</a:t>
                      </a:r>
                      <a:r>
                        <a:rPr lang="en-US" altLang="ja-JP" sz="900" kern="0" dirty="0" smtClean="0">
                          <a:solidFill>
                            <a:schemeClr val="tx1"/>
                          </a:solidFill>
                          <a:effectLst/>
                          <a:latin typeface="Century"/>
                          <a:ea typeface="ＭＳ Ｐゴシック"/>
                          <a:cs typeface="ＭＳ Ｐゴシック"/>
                        </a:rPr>
                        <a:t>1994</a:t>
                      </a:r>
                      <a:r>
                        <a:rPr lang="ja-JP" sz="900" kern="0" dirty="0" smtClean="0">
                          <a:solidFill>
                            <a:schemeClr val="tx1"/>
                          </a:solidFill>
                          <a:effectLst/>
                          <a:latin typeface="Century"/>
                          <a:ea typeface="ＭＳ Ｐゴシック"/>
                          <a:cs typeface="ＭＳ Ｐゴシック"/>
                        </a:rPr>
                        <a:t>年度</a:t>
                      </a:r>
                      <a:endParaRPr lang="ja-JP" sz="1050" kern="100" dirty="0">
                        <a:solidFill>
                          <a:schemeClr val="tx1"/>
                        </a:solidFill>
                        <a:effectLst/>
                        <a:latin typeface="Century"/>
                        <a:ea typeface="ＭＳ 明朝"/>
                        <a:cs typeface="Times New Roman"/>
                      </a:endParaRPr>
                    </a:p>
                  </a:txBody>
                  <a:tcPr marL="62865" marR="6286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pPr>
                      <a:r>
                        <a:rPr lang="ja-JP" sz="900" kern="0" dirty="0">
                          <a:solidFill>
                            <a:schemeClr val="tx1"/>
                          </a:solidFill>
                          <a:effectLst/>
                          <a:latin typeface="Century"/>
                          <a:ea typeface="ＭＳ Ｐゴシック"/>
                          <a:cs typeface="ＭＳ Ｐゴシック"/>
                        </a:rPr>
                        <a:t>発電</a:t>
                      </a:r>
                      <a:r>
                        <a:rPr lang="en-US" sz="900" kern="0" dirty="0">
                          <a:solidFill>
                            <a:schemeClr val="tx1"/>
                          </a:solidFill>
                          <a:effectLst/>
                          <a:latin typeface="Century"/>
                          <a:ea typeface="ＭＳ Ｐゴシック"/>
                          <a:cs typeface="ＭＳ Ｐゴシック"/>
                        </a:rPr>
                        <a:t>(14,500kW</a:t>
                      </a:r>
                      <a:r>
                        <a:rPr lang="en-US" sz="900" kern="0" dirty="0" smtClean="0">
                          <a:solidFill>
                            <a:schemeClr val="tx1"/>
                          </a:solidFill>
                          <a:effectLst/>
                          <a:latin typeface="Century"/>
                          <a:ea typeface="ＭＳ Ｐゴシック"/>
                          <a:cs typeface="ＭＳ Ｐゴシック"/>
                        </a:rPr>
                        <a:t>)</a:t>
                      </a:r>
                      <a:r>
                        <a:rPr lang="ja-JP" altLang="en-US" sz="900" kern="0" dirty="0" err="1" smtClean="0">
                          <a:solidFill>
                            <a:schemeClr val="tx1"/>
                          </a:solidFill>
                          <a:effectLst/>
                          <a:latin typeface="Century"/>
                          <a:ea typeface="ＭＳ Ｐゴシック"/>
                          <a:cs typeface="ＭＳ Ｐゴシック"/>
                        </a:rPr>
                        <a:t>、</a:t>
                      </a:r>
                      <a:r>
                        <a:rPr lang="ja-JP" altLang="en-US" sz="900" kern="0" dirty="0" smtClean="0">
                          <a:solidFill>
                            <a:schemeClr val="tx1"/>
                          </a:solidFill>
                          <a:effectLst/>
                          <a:latin typeface="Century"/>
                          <a:ea typeface="ＭＳ Ｐゴシック"/>
                          <a:cs typeface="ＭＳ Ｐゴシック"/>
                        </a:rPr>
                        <a:t>屋内プールに</a:t>
                      </a:r>
                      <a:r>
                        <a:rPr lang="ja-JP" sz="900" kern="0" dirty="0" smtClean="0">
                          <a:solidFill>
                            <a:schemeClr val="tx1"/>
                          </a:solidFill>
                          <a:effectLst/>
                          <a:latin typeface="Century"/>
                          <a:ea typeface="ＭＳ Ｐゴシック"/>
                          <a:cs typeface="ＭＳ Ｐゴシック"/>
                        </a:rPr>
                        <a:t>送電</a:t>
                      </a:r>
                      <a:r>
                        <a:rPr lang="ja-JP" altLang="en-US" sz="900" kern="0" dirty="0" smtClean="0">
                          <a:solidFill>
                            <a:schemeClr val="tx1"/>
                          </a:solidFill>
                          <a:effectLst/>
                          <a:latin typeface="Century"/>
                          <a:ea typeface="ＭＳ Ｐゴシック"/>
                          <a:cs typeface="ＭＳ Ｐゴシック"/>
                        </a:rPr>
                        <a:t>・蒸気供給</a:t>
                      </a:r>
                      <a:endParaRPr lang="ja-JP" sz="1050" kern="100" dirty="0">
                        <a:solidFill>
                          <a:schemeClr val="tx1"/>
                        </a:solidFill>
                        <a:effectLst/>
                        <a:latin typeface="Century"/>
                        <a:ea typeface="ＭＳ 明朝"/>
                        <a:cs typeface="Times New Roman"/>
                      </a:endParaRPr>
                    </a:p>
                  </a:txBody>
                  <a:tcPr marL="62865" marR="6286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002"/>
                  </a:ext>
                </a:extLst>
              </a:tr>
              <a:tr h="232976">
                <a:tc>
                  <a:txBody>
                    <a:bodyPr/>
                    <a:lstStyle/>
                    <a:p>
                      <a:pPr algn="ctr">
                        <a:spcAft>
                          <a:spcPts val="0"/>
                        </a:spcAft>
                      </a:pPr>
                      <a:r>
                        <a:rPr lang="ja-JP" sz="900" kern="0">
                          <a:solidFill>
                            <a:schemeClr val="tx1"/>
                          </a:solidFill>
                          <a:effectLst/>
                          <a:latin typeface="Century"/>
                          <a:ea typeface="ＭＳ Ｐゴシック"/>
                          <a:cs typeface="ＭＳ Ｐゴシック"/>
                        </a:rPr>
                        <a:t>八尾工場</a:t>
                      </a:r>
                      <a:endParaRPr lang="ja-JP" sz="1050" kern="100">
                        <a:solidFill>
                          <a:schemeClr val="tx1"/>
                        </a:solidFill>
                        <a:effectLst/>
                        <a:latin typeface="Century"/>
                        <a:ea typeface="ＭＳ 明朝"/>
                        <a:cs typeface="Times New Roman"/>
                      </a:endParaRPr>
                    </a:p>
                  </a:txBody>
                  <a:tcPr marL="62865" marR="6286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900" kern="0">
                          <a:solidFill>
                            <a:schemeClr val="tx1"/>
                          </a:solidFill>
                          <a:effectLst/>
                          <a:latin typeface="ＭＳ Ｐゴシック"/>
                          <a:ea typeface="ＭＳ 明朝"/>
                          <a:cs typeface="ＭＳ Ｐゴシック"/>
                        </a:rPr>
                        <a:t>300t/</a:t>
                      </a:r>
                      <a:r>
                        <a:rPr lang="ja-JP" sz="900" kern="0">
                          <a:solidFill>
                            <a:schemeClr val="tx1"/>
                          </a:solidFill>
                          <a:effectLst/>
                          <a:latin typeface="Century"/>
                          <a:ea typeface="ＭＳ Ｐゴシック"/>
                          <a:cs typeface="ＭＳ Ｐゴシック"/>
                        </a:rPr>
                        <a:t>日　２基</a:t>
                      </a:r>
                      <a:endParaRPr lang="ja-JP" sz="1050" kern="100">
                        <a:solidFill>
                          <a:schemeClr val="tx1"/>
                        </a:solidFill>
                        <a:effectLst/>
                        <a:latin typeface="Century"/>
                        <a:ea typeface="ＭＳ 明朝"/>
                        <a:cs typeface="Times New Roman"/>
                      </a:endParaRPr>
                    </a:p>
                  </a:txBody>
                  <a:tcPr marL="62865" marR="6286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altLang="ja-JP" sz="900" kern="0" dirty="0" smtClean="0">
                          <a:solidFill>
                            <a:schemeClr val="tx1"/>
                          </a:solidFill>
                          <a:effectLst/>
                          <a:latin typeface="Century"/>
                          <a:ea typeface="ＭＳ Ｐゴシック"/>
                          <a:cs typeface="ＭＳ Ｐゴシック"/>
                        </a:rPr>
                        <a:t>1991</a:t>
                      </a:r>
                      <a:r>
                        <a:rPr lang="ja-JP" sz="900" kern="0" dirty="0" smtClean="0">
                          <a:solidFill>
                            <a:schemeClr val="tx1"/>
                          </a:solidFill>
                          <a:effectLst/>
                          <a:latin typeface="Century"/>
                          <a:ea typeface="ＭＳ Ｐゴシック"/>
                          <a:cs typeface="ＭＳ Ｐゴシック"/>
                        </a:rPr>
                        <a:t>～</a:t>
                      </a:r>
                      <a:r>
                        <a:rPr lang="en-US" altLang="ja-JP" sz="900" kern="0" dirty="0" smtClean="0">
                          <a:solidFill>
                            <a:schemeClr val="tx1"/>
                          </a:solidFill>
                          <a:effectLst/>
                          <a:latin typeface="Century"/>
                          <a:ea typeface="ＭＳ Ｐゴシック"/>
                          <a:cs typeface="ＭＳ Ｐゴシック"/>
                        </a:rPr>
                        <a:t>1994</a:t>
                      </a:r>
                      <a:r>
                        <a:rPr lang="ja-JP" sz="900" kern="0" dirty="0" smtClean="0">
                          <a:solidFill>
                            <a:schemeClr val="tx1"/>
                          </a:solidFill>
                          <a:effectLst/>
                          <a:latin typeface="Century"/>
                          <a:ea typeface="ＭＳ Ｐゴシック"/>
                          <a:cs typeface="ＭＳ Ｐゴシック"/>
                        </a:rPr>
                        <a:t>年度</a:t>
                      </a:r>
                      <a:endParaRPr lang="ja-JP" sz="1050" kern="100" dirty="0">
                        <a:solidFill>
                          <a:schemeClr val="tx1"/>
                        </a:solidFill>
                        <a:effectLst/>
                        <a:latin typeface="Century"/>
                        <a:ea typeface="ＭＳ 明朝"/>
                        <a:cs typeface="Times New Roman"/>
                      </a:endParaRPr>
                    </a:p>
                  </a:txBody>
                  <a:tcPr marL="62865" marR="6286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pPr>
                      <a:r>
                        <a:rPr lang="ja-JP" sz="900" kern="0" dirty="0">
                          <a:solidFill>
                            <a:schemeClr val="tx1"/>
                          </a:solidFill>
                          <a:effectLst/>
                          <a:latin typeface="Century"/>
                          <a:ea typeface="ＭＳ Ｐゴシック"/>
                          <a:cs typeface="ＭＳ Ｐゴシック"/>
                        </a:rPr>
                        <a:t>発電</a:t>
                      </a:r>
                      <a:r>
                        <a:rPr lang="en-US" sz="900" kern="0" dirty="0">
                          <a:solidFill>
                            <a:schemeClr val="tx1"/>
                          </a:solidFill>
                          <a:effectLst/>
                          <a:latin typeface="Century"/>
                          <a:ea typeface="ＭＳ Ｐゴシック"/>
                          <a:cs typeface="ＭＳ Ｐゴシック"/>
                        </a:rPr>
                        <a:t>(14,500kW</a:t>
                      </a:r>
                      <a:r>
                        <a:rPr lang="en-US" sz="900" kern="0" dirty="0" smtClean="0">
                          <a:solidFill>
                            <a:schemeClr val="tx1"/>
                          </a:solidFill>
                          <a:effectLst/>
                          <a:latin typeface="Century"/>
                          <a:ea typeface="ＭＳ Ｐゴシック"/>
                          <a:cs typeface="ＭＳ Ｐゴシック"/>
                        </a:rPr>
                        <a:t>)</a:t>
                      </a:r>
                      <a:r>
                        <a:rPr lang="ja-JP" altLang="en-US" sz="900" kern="0" dirty="0" err="1" smtClean="0">
                          <a:solidFill>
                            <a:schemeClr val="tx1"/>
                          </a:solidFill>
                          <a:effectLst/>
                          <a:latin typeface="Century"/>
                          <a:ea typeface="ＭＳ Ｐゴシック"/>
                          <a:cs typeface="ＭＳ Ｐゴシック"/>
                        </a:rPr>
                        <a:t>、</a:t>
                      </a:r>
                      <a:r>
                        <a:rPr lang="ja-JP" sz="900" kern="0" dirty="0" smtClean="0">
                          <a:solidFill>
                            <a:schemeClr val="tx1"/>
                          </a:solidFill>
                          <a:effectLst/>
                          <a:latin typeface="Century"/>
                          <a:ea typeface="ＭＳ Ｐゴシック"/>
                          <a:cs typeface="ＭＳ Ｐゴシック"/>
                        </a:rPr>
                        <a:t>衛生</a:t>
                      </a:r>
                      <a:r>
                        <a:rPr lang="ja-JP" sz="900" kern="0" dirty="0">
                          <a:solidFill>
                            <a:schemeClr val="tx1"/>
                          </a:solidFill>
                          <a:effectLst/>
                          <a:latin typeface="Century"/>
                          <a:ea typeface="ＭＳ Ｐゴシック"/>
                          <a:cs typeface="ＭＳ Ｐゴシック"/>
                        </a:rPr>
                        <a:t>処理場に</a:t>
                      </a:r>
                      <a:r>
                        <a:rPr lang="ja-JP" sz="900" kern="0" dirty="0" smtClean="0">
                          <a:solidFill>
                            <a:schemeClr val="tx1"/>
                          </a:solidFill>
                          <a:effectLst/>
                          <a:latin typeface="Century"/>
                          <a:ea typeface="ＭＳ Ｐゴシック"/>
                          <a:cs typeface="ＭＳ Ｐゴシック"/>
                        </a:rPr>
                        <a:t>送電</a:t>
                      </a:r>
                      <a:r>
                        <a:rPr lang="ja-JP" altLang="en-US" sz="900" kern="0" dirty="0" smtClean="0">
                          <a:solidFill>
                            <a:schemeClr val="tx1"/>
                          </a:solidFill>
                          <a:effectLst/>
                          <a:latin typeface="Century"/>
                          <a:ea typeface="ＭＳ Ｐゴシック"/>
                          <a:cs typeface="ＭＳ Ｐゴシック"/>
                        </a:rPr>
                        <a:t>、屋内プールに蒸気供給</a:t>
                      </a:r>
                      <a:endParaRPr lang="ja-JP" sz="1050" kern="100" dirty="0">
                        <a:solidFill>
                          <a:schemeClr val="tx1"/>
                        </a:solidFill>
                        <a:effectLst/>
                        <a:latin typeface="Century"/>
                        <a:ea typeface="ＭＳ 明朝"/>
                        <a:cs typeface="Times New Roman"/>
                      </a:endParaRPr>
                    </a:p>
                  </a:txBody>
                  <a:tcPr marL="62865" marR="6286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003"/>
                  </a:ext>
                </a:extLst>
              </a:tr>
              <a:tr h="232976">
                <a:tc>
                  <a:txBody>
                    <a:bodyPr/>
                    <a:lstStyle/>
                    <a:p>
                      <a:pPr algn="ctr">
                        <a:spcAft>
                          <a:spcPts val="0"/>
                        </a:spcAft>
                      </a:pPr>
                      <a:r>
                        <a:rPr lang="ja-JP" sz="900" kern="0" dirty="0">
                          <a:solidFill>
                            <a:schemeClr val="tx1"/>
                          </a:solidFill>
                          <a:effectLst/>
                          <a:latin typeface="Century"/>
                          <a:ea typeface="ＭＳ Ｐゴシック"/>
                          <a:cs typeface="ＭＳ Ｐゴシック"/>
                        </a:rPr>
                        <a:t>舞洲工場</a:t>
                      </a:r>
                      <a:endParaRPr lang="ja-JP" sz="1050" kern="100" dirty="0">
                        <a:solidFill>
                          <a:schemeClr val="tx1"/>
                        </a:solidFill>
                        <a:effectLst/>
                        <a:latin typeface="Century"/>
                        <a:ea typeface="ＭＳ 明朝"/>
                        <a:cs typeface="Times New Roman"/>
                      </a:endParaRPr>
                    </a:p>
                  </a:txBody>
                  <a:tcPr marL="62865" marR="6286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900" kern="0">
                          <a:solidFill>
                            <a:schemeClr val="tx1"/>
                          </a:solidFill>
                          <a:effectLst/>
                          <a:latin typeface="ＭＳ Ｐゴシック"/>
                          <a:ea typeface="ＭＳ 明朝"/>
                          <a:cs typeface="ＭＳ Ｐゴシック"/>
                        </a:rPr>
                        <a:t>450t/</a:t>
                      </a:r>
                      <a:r>
                        <a:rPr lang="ja-JP" sz="900" kern="0">
                          <a:solidFill>
                            <a:schemeClr val="tx1"/>
                          </a:solidFill>
                          <a:effectLst/>
                          <a:latin typeface="Century"/>
                          <a:ea typeface="ＭＳ Ｐゴシック"/>
                          <a:cs typeface="ＭＳ Ｐゴシック"/>
                        </a:rPr>
                        <a:t>日　２基</a:t>
                      </a:r>
                      <a:endParaRPr lang="ja-JP" sz="1050" kern="100">
                        <a:solidFill>
                          <a:schemeClr val="tx1"/>
                        </a:solidFill>
                        <a:effectLst/>
                        <a:latin typeface="Century"/>
                        <a:ea typeface="ＭＳ 明朝"/>
                        <a:cs typeface="Times New Roman"/>
                      </a:endParaRPr>
                    </a:p>
                  </a:txBody>
                  <a:tcPr marL="62865" marR="6286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altLang="ja-JP" sz="900" kern="0" dirty="0" smtClean="0">
                          <a:solidFill>
                            <a:schemeClr val="tx1"/>
                          </a:solidFill>
                          <a:effectLst/>
                          <a:latin typeface="Century"/>
                          <a:ea typeface="ＭＳ Ｐゴシック"/>
                          <a:cs typeface="ＭＳ Ｐゴシック"/>
                        </a:rPr>
                        <a:t>1996</a:t>
                      </a:r>
                      <a:r>
                        <a:rPr lang="ja-JP" sz="900" kern="0" dirty="0" smtClean="0">
                          <a:solidFill>
                            <a:schemeClr val="tx1"/>
                          </a:solidFill>
                          <a:effectLst/>
                          <a:latin typeface="Century"/>
                          <a:ea typeface="ＭＳ Ｐゴシック"/>
                          <a:cs typeface="ＭＳ Ｐゴシック"/>
                        </a:rPr>
                        <a:t>～</a:t>
                      </a:r>
                      <a:r>
                        <a:rPr lang="en-US" altLang="ja-JP" sz="900" kern="0" dirty="0" smtClean="0">
                          <a:solidFill>
                            <a:schemeClr val="tx1"/>
                          </a:solidFill>
                          <a:effectLst/>
                          <a:latin typeface="Century"/>
                          <a:ea typeface="ＭＳ Ｐゴシック"/>
                          <a:cs typeface="ＭＳ Ｐゴシック"/>
                        </a:rPr>
                        <a:t>2001</a:t>
                      </a:r>
                      <a:r>
                        <a:rPr lang="ja-JP" sz="900" kern="0" dirty="0" smtClean="0">
                          <a:solidFill>
                            <a:schemeClr val="tx1"/>
                          </a:solidFill>
                          <a:effectLst/>
                          <a:latin typeface="Century"/>
                          <a:ea typeface="ＭＳ Ｐゴシック"/>
                          <a:cs typeface="ＭＳ Ｐゴシック"/>
                        </a:rPr>
                        <a:t>年度</a:t>
                      </a:r>
                      <a:endParaRPr lang="ja-JP" sz="1050" kern="100" dirty="0">
                        <a:solidFill>
                          <a:schemeClr val="tx1"/>
                        </a:solidFill>
                        <a:effectLst/>
                        <a:latin typeface="Century"/>
                        <a:ea typeface="ＭＳ 明朝"/>
                        <a:cs typeface="Times New Roman"/>
                      </a:endParaRPr>
                    </a:p>
                  </a:txBody>
                  <a:tcPr marL="62865" marR="6286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pPr>
                      <a:r>
                        <a:rPr lang="ja-JP" sz="900" kern="0" dirty="0">
                          <a:solidFill>
                            <a:schemeClr val="tx1"/>
                          </a:solidFill>
                          <a:effectLst/>
                          <a:latin typeface="Century"/>
                          <a:ea typeface="ＭＳ Ｐゴシック"/>
                          <a:cs typeface="ＭＳ Ｐゴシック"/>
                        </a:rPr>
                        <a:t>発電</a:t>
                      </a:r>
                      <a:r>
                        <a:rPr lang="en-US" sz="900" kern="0" dirty="0">
                          <a:solidFill>
                            <a:schemeClr val="tx1"/>
                          </a:solidFill>
                          <a:effectLst/>
                          <a:latin typeface="Century"/>
                          <a:ea typeface="ＭＳ Ｐゴシック"/>
                          <a:cs typeface="ＭＳ Ｐゴシック"/>
                        </a:rPr>
                        <a:t>(32,000kW</a:t>
                      </a:r>
                      <a:r>
                        <a:rPr lang="en-US" sz="900" kern="0" dirty="0" smtClean="0">
                          <a:solidFill>
                            <a:schemeClr val="tx1"/>
                          </a:solidFill>
                          <a:effectLst/>
                          <a:latin typeface="Century"/>
                          <a:ea typeface="ＭＳ Ｐゴシック"/>
                          <a:cs typeface="ＭＳ Ｐゴシック"/>
                        </a:rPr>
                        <a:t>)</a:t>
                      </a:r>
                      <a:r>
                        <a:rPr lang="ja-JP" altLang="en-US" sz="900" kern="0" dirty="0" err="1" smtClean="0">
                          <a:solidFill>
                            <a:schemeClr val="tx1"/>
                          </a:solidFill>
                          <a:effectLst/>
                          <a:latin typeface="Century"/>
                          <a:ea typeface="ＭＳ Ｐゴシック"/>
                          <a:cs typeface="ＭＳ Ｐゴシック"/>
                        </a:rPr>
                        <a:t>、</a:t>
                      </a:r>
                      <a:r>
                        <a:rPr lang="ja-JP" altLang="en-US" sz="900" kern="0" dirty="0" smtClean="0">
                          <a:solidFill>
                            <a:schemeClr val="tx1"/>
                          </a:solidFill>
                          <a:effectLst/>
                          <a:latin typeface="Century"/>
                          <a:ea typeface="ＭＳ Ｐゴシック"/>
                          <a:cs typeface="ＭＳ Ｐゴシック"/>
                        </a:rPr>
                        <a:t>下水汚泥処理場に蒸気供給</a:t>
                      </a:r>
                      <a:endParaRPr lang="ja-JP" sz="1050" kern="100" dirty="0">
                        <a:solidFill>
                          <a:schemeClr val="tx1"/>
                        </a:solidFill>
                        <a:effectLst/>
                        <a:latin typeface="Century"/>
                        <a:ea typeface="ＭＳ 明朝"/>
                        <a:cs typeface="Times New Roman"/>
                      </a:endParaRPr>
                    </a:p>
                  </a:txBody>
                  <a:tcPr marL="62865" marR="6286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004"/>
                  </a:ext>
                </a:extLst>
              </a:tr>
              <a:tr h="232976">
                <a:tc>
                  <a:txBody>
                    <a:bodyPr/>
                    <a:lstStyle/>
                    <a:p>
                      <a:pPr algn="ctr">
                        <a:spcAft>
                          <a:spcPts val="0"/>
                        </a:spcAft>
                      </a:pPr>
                      <a:r>
                        <a:rPr lang="ja-JP" sz="900" kern="0">
                          <a:solidFill>
                            <a:schemeClr val="tx1"/>
                          </a:solidFill>
                          <a:effectLst/>
                          <a:latin typeface="Century"/>
                          <a:ea typeface="ＭＳ Ｐゴシック"/>
                          <a:cs typeface="ＭＳ Ｐゴシック"/>
                        </a:rPr>
                        <a:t>平野工場</a:t>
                      </a:r>
                      <a:endParaRPr lang="ja-JP" sz="1050" kern="100">
                        <a:solidFill>
                          <a:schemeClr val="tx1"/>
                        </a:solidFill>
                        <a:effectLst/>
                        <a:latin typeface="Century"/>
                        <a:ea typeface="ＭＳ 明朝"/>
                        <a:cs typeface="Times New Roman"/>
                      </a:endParaRPr>
                    </a:p>
                  </a:txBody>
                  <a:tcPr marL="62865" marR="6286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900" kern="0">
                          <a:solidFill>
                            <a:schemeClr val="tx1"/>
                          </a:solidFill>
                          <a:effectLst/>
                          <a:latin typeface="ＭＳ Ｐゴシック"/>
                          <a:ea typeface="ＭＳ 明朝"/>
                          <a:cs typeface="ＭＳ Ｐゴシック"/>
                        </a:rPr>
                        <a:t>450t/</a:t>
                      </a:r>
                      <a:r>
                        <a:rPr lang="ja-JP" sz="900" kern="0">
                          <a:solidFill>
                            <a:schemeClr val="tx1"/>
                          </a:solidFill>
                          <a:effectLst/>
                          <a:latin typeface="Century"/>
                          <a:ea typeface="ＭＳ Ｐゴシック"/>
                          <a:cs typeface="ＭＳ Ｐゴシック"/>
                        </a:rPr>
                        <a:t>日　２基</a:t>
                      </a:r>
                      <a:endParaRPr lang="ja-JP" sz="1050" kern="100">
                        <a:solidFill>
                          <a:schemeClr val="tx1"/>
                        </a:solidFill>
                        <a:effectLst/>
                        <a:latin typeface="Century"/>
                        <a:ea typeface="ＭＳ 明朝"/>
                        <a:cs typeface="Times New Roman"/>
                      </a:endParaRPr>
                    </a:p>
                  </a:txBody>
                  <a:tcPr marL="62865" marR="6286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altLang="ja-JP" sz="900" kern="0" dirty="0" smtClean="0">
                          <a:solidFill>
                            <a:schemeClr val="tx1"/>
                          </a:solidFill>
                          <a:effectLst/>
                          <a:latin typeface="Century"/>
                          <a:ea typeface="ＭＳ Ｐゴシック"/>
                          <a:cs typeface="ＭＳ Ｐゴシック"/>
                        </a:rPr>
                        <a:t>1998</a:t>
                      </a:r>
                      <a:r>
                        <a:rPr lang="ja-JP" sz="900" kern="0" dirty="0" smtClean="0">
                          <a:solidFill>
                            <a:schemeClr val="tx1"/>
                          </a:solidFill>
                          <a:effectLst/>
                          <a:latin typeface="Century"/>
                          <a:ea typeface="ＭＳ Ｐゴシック"/>
                          <a:cs typeface="ＭＳ Ｐゴシック"/>
                        </a:rPr>
                        <a:t>～</a:t>
                      </a:r>
                      <a:r>
                        <a:rPr lang="en-US" altLang="ja-JP" sz="900" kern="0" dirty="0" smtClean="0">
                          <a:solidFill>
                            <a:schemeClr val="tx1"/>
                          </a:solidFill>
                          <a:effectLst/>
                          <a:latin typeface="Century"/>
                          <a:ea typeface="ＭＳ Ｐゴシック"/>
                          <a:cs typeface="ＭＳ Ｐゴシック"/>
                        </a:rPr>
                        <a:t>2002</a:t>
                      </a:r>
                      <a:r>
                        <a:rPr lang="ja-JP" sz="900" kern="0" dirty="0" smtClean="0">
                          <a:solidFill>
                            <a:schemeClr val="tx1"/>
                          </a:solidFill>
                          <a:effectLst/>
                          <a:latin typeface="Century"/>
                          <a:ea typeface="ＭＳ Ｐゴシック"/>
                          <a:cs typeface="ＭＳ Ｐゴシック"/>
                        </a:rPr>
                        <a:t>年度</a:t>
                      </a:r>
                      <a:endParaRPr lang="ja-JP" sz="1050" kern="100" dirty="0">
                        <a:solidFill>
                          <a:schemeClr val="tx1"/>
                        </a:solidFill>
                        <a:effectLst/>
                        <a:latin typeface="Century"/>
                        <a:ea typeface="ＭＳ 明朝"/>
                        <a:cs typeface="Times New Roman"/>
                      </a:endParaRPr>
                    </a:p>
                  </a:txBody>
                  <a:tcPr marL="62865" marR="6286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pPr>
                      <a:r>
                        <a:rPr lang="ja-JP" sz="900" kern="0" dirty="0">
                          <a:solidFill>
                            <a:schemeClr val="tx1"/>
                          </a:solidFill>
                          <a:effectLst/>
                          <a:latin typeface="Century"/>
                          <a:ea typeface="ＭＳ Ｐゴシック"/>
                          <a:cs typeface="ＭＳ Ｐゴシック"/>
                        </a:rPr>
                        <a:t>発電</a:t>
                      </a:r>
                      <a:r>
                        <a:rPr lang="en-US" sz="900" kern="0" dirty="0">
                          <a:solidFill>
                            <a:schemeClr val="tx1"/>
                          </a:solidFill>
                          <a:effectLst/>
                          <a:latin typeface="Century"/>
                          <a:ea typeface="ＭＳ Ｐゴシック"/>
                          <a:cs typeface="ＭＳ Ｐゴシック"/>
                        </a:rPr>
                        <a:t>(2</a:t>
                      </a:r>
                      <a:r>
                        <a:rPr lang="ja-JP" sz="900" kern="0" dirty="0">
                          <a:solidFill>
                            <a:schemeClr val="tx1"/>
                          </a:solidFill>
                          <a:effectLst/>
                          <a:latin typeface="Century"/>
                          <a:ea typeface="ＭＳ Ｐゴシック"/>
                          <a:cs typeface="ＭＳ Ｐゴシック"/>
                        </a:rPr>
                        <a:t>７</a:t>
                      </a:r>
                      <a:r>
                        <a:rPr lang="en-US" sz="900" kern="0" dirty="0">
                          <a:solidFill>
                            <a:schemeClr val="tx1"/>
                          </a:solidFill>
                          <a:effectLst/>
                          <a:latin typeface="Century"/>
                          <a:ea typeface="ＭＳ Ｐゴシック"/>
                          <a:cs typeface="ＭＳ Ｐゴシック"/>
                        </a:rPr>
                        <a:t>,400kW</a:t>
                      </a:r>
                      <a:r>
                        <a:rPr lang="en-US" sz="900" kern="0" dirty="0" smtClean="0">
                          <a:solidFill>
                            <a:schemeClr val="tx1"/>
                          </a:solidFill>
                          <a:effectLst/>
                          <a:latin typeface="Century"/>
                          <a:ea typeface="ＭＳ Ｐゴシック"/>
                          <a:cs typeface="ＭＳ Ｐゴシック"/>
                        </a:rPr>
                        <a:t>)</a:t>
                      </a:r>
                      <a:endParaRPr lang="ja-JP" sz="1050" strike="noStrike" kern="100" dirty="0">
                        <a:solidFill>
                          <a:schemeClr val="tx1"/>
                        </a:solidFill>
                        <a:effectLst/>
                        <a:latin typeface="Century"/>
                        <a:ea typeface="ＭＳ 明朝"/>
                        <a:cs typeface="Times New Roman"/>
                      </a:endParaRPr>
                    </a:p>
                  </a:txBody>
                  <a:tcPr marL="62865" marR="6286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005"/>
                  </a:ext>
                </a:extLst>
              </a:tr>
              <a:tr h="232976">
                <a:tc>
                  <a:txBody>
                    <a:bodyPr/>
                    <a:lstStyle/>
                    <a:p>
                      <a:pPr algn="ctr">
                        <a:spcAft>
                          <a:spcPts val="0"/>
                        </a:spcAft>
                      </a:pPr>
                      <a:r>
                        <a:rPr lang="ja-JP" sz="900" kern="0">
                          <a:solidFill>
                            <a:schemeClr val="tx1"/>
                          </a:solidFill>
                          <a:effectLst/>
                          <a:latin typeface="Century"/>
                          <a:ea typeface="ＭＳ Ｐゴシック"/>
                          <a:cs typeface="ＭＳ Ｐゴシック"/>
                        </a:rPr>
                        <a:t>東淀工場</a:t>
                      </a:r>
                      <a:endParaRPr lang="ja-JP" sz="1050" kern="100">
                        <a:solidFill>
                          <a:schemeClr val="tx1"/>
                        </a:solidFill>
                        <a:effectLst/>
                        <a:latin typeface="Century"/>
                        <a:ea typeface="ＭＳ 明朝"/>
                        <a:cs typeface="Times New Roman"/>
                      </a:endParaRPr>
                    </a:p>
                  </a:txBody>
                  <a:tcPr marL="62865" marR="6286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900" kern="0" dirty="0">
                          <a:solidFill>
                            <a:schemeClr val="tx1"/>
                          </a:solidFill>
                          <a:effectLst/>
                          <a:latin typeface="ＭＳ Ｐゴシック"/>
                          <a:ea typeface="ＭＳ 明朝"/>
                          <a:cs typeface="ＭＳ Ｐゴシック"/>
                        </a:rPr>
                        <a:t>200t/</a:t>
                      </a:r>
                      <a:r>
                        <a:rPr lang="ja-JP" sz="900" kern="0" dirty="0">
                          <a:solidFill>
                            <a:schemeClr val="tx1"/>
                          </a:solidFill>
                          <a:effectLst/>
                          <a:latin typeface="Century"/>
                          <a:ea typeface="ＭＳ Ｐゴシック"/>
                          <a:cs typeface="ＭＳ Ｐゴシック"/>
                        </a:rPr>
                        <a:t>日　２基</a:t>
                      </a:r>
                      <a:endParaRPr lang="ja-JP" sz="1050" kern="100" dirty="0">
                        <a:solidFill>
                          <a:schemeClr val="tx1"/>
                        </a:solidFill>
                        <a:effectLst/>
                        <a:latin typeface="Century"/>
                        <a:ea typeface="ＭＳ 明朝"/>
                        <a:cs typeface="Times New Roman"/>
                      </a:endParaRPr>
                    </a:p>
                  </a:txBody>
                  <a:tcPr marL="62865" marR="6286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altLang="ja-JP" sz="900" kern="0" dirty="0" smtClean="0">
                          <a:solidFill>
                            <a:schemeClr val="tx1"/>
                          </a:solidFill>
                          <a:effectLst/>
                          <a:latin typeface="Century"/>
                          <a:ea typeface="ＭＳ Ｐゴシック"/>
                          <a:cs typeface="ＭＳ Ｐゴシック"/>
                        </a:rPr>
                        <a:t>2005</a:t>
                      </a:r>
                      <a:r>
                        <a:rPr lang="ja-JP" sz="900" kern="0" dirty="0" smtClean="0">
                          <a:solidFill>
                            <a:schemeClr val="tx1"/>
                          </a:solidFill>
                          <a:effectLst/>
                          <a:latin typeface="Century"/>
                          <a:ea typeface="ＭＳ Ｐゴシック"/>
                          <a:cs typeface="ＭＳ Ｐゴシック"/>
                        </a:rPr>
                        <a:t>～</a:t>
                      </a:r>
                      <a:r>
                        <a:rPr lang="en-US" altLang="ja-JP" sz="900" kern="0" dirty="0" smtClean="0">
                          <a:solidFill>
                            <a:schemeClr val="tx1"/>
                          </a:solidFill>
                          <a:effectLst/>
                          <a:latin typeface="Century"/>
                          <a:ea typeface="ＭＳ Ｐゴシック"/>
                          <a:cs typeface="ＭＳ Ｐゴシック"/>
                        </a:rPr>
                        <a:t>2009</a:t>
                      </a:r>
                      <a:r>
                        <a:rPr lang="ja-JP" sz="900" kern="0" dirty="0" smtClean="0">
                          <a:solidFill>
                            <a:schemeClr val="tx1"/>
                          </a:solidFill>
                          <a:effectLst/>
                          <a:latin typeface="Century"/>
                          <a:ea typeface="ＭＳ Ｐゴシック"/>
                          <a:cs typeface="ＭＳ Ｐゴシック"/>
                        </a:rPr>
                        <a:t>年度</a:t>
                      </a:r>
                      <a:endParaRPr lang="ja-JP" sz="1050" kern="100" dirty="0">
                        <a:solidFill>
                          <a:schemeClr val="tx1"/>
                        </a:solidFill>
                        <a:effectLst/>
                        <a:latin typeface="Century"/>
                        <a:ea typeface="ＭＳ 明朝"/>
                        <a:cs typeface="Times New Roman"/>
                      </a:endParaRPr>
                    </a:p>
                  </a:txBody>
                  <a:tcPr marL="62865" marR="6286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pPr>
                      <a:r>
                        <a:rPr lang="ja-JP" sz="900" kern="0" dirty="0">
                          <a:solidFill>
                            <a:schemeClr val="tx1"/>
                          </a:solidFill>
                          <a:effectLst/>
                          <a:latin typeface="Century"/>
                          <a:ea typeface="ＭＳ Ｐゴシック"/>
                          <a:cs typeface="ＭＳ Ｐゴシック"/>
                        </a:rPr>
                        <a:t>発電</a:t>
                      </a:r>
                      <a:r>
                        <a:rPr lang="en-US" sz="900" kern="0" dirty="0">
                          <a:solidFill>
                            <a:schemeClr val="tx1"/>
                          </a:solidFill>
                          <a:effectLst/>
                          <a:latin typeface="Century"/>
                          <a:ea typeface="ＭＳ Ｐゴシック"/>
                          <a:cs typeface="ＭＳ Ｐゴシック"/>
                        </a:rPr>
                        <a:t>(10,000kW)</a:t>
                      </a:r>
                      <a:endParaRPr lang="ja-JP" sz="1050" kern="100" dirty="0">
                        <a:solidFill>
                          <a:schemeClr val="tx1"/>
                        </a:solidFill>
                        <a:effectLst/>
                        <a:latin typeface="Century"/>
                        <a:ea typeface="ＭＳ 明朝"/>
                        <a:cs typeface="Times New Roman"/>
                      </a:endParaRPr>
                    </a:p>
                  </a:txBody>
                  <a:tcPr marL="62865" marR="6286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006"/>
                  </a:ext>
                </a:extLst>
              </a:tr>
            </a:tbl>
          </a:graphicData>
        </a:graphic>
      </p:graphicFrame>
      <p:sp>
        <p:nvSpPr>
          <p:cNvPr id="80" name="正方形/長方形 79"/>
          <p:cNvSpPr/>
          <p:nvPr/>
        </p:nvSpPr>
        <p:spPr>
          <a:xfrm>
            <a:off x="8054409" y="6470693"/>
            <a:ext cx="564257" cy="169277"/>
          </a:xfrm>
          <a:prstGeom prst="rect">
            <a:avLst/>
          </a:prstGeom>
        </p:spPr>
        <p:txBody>
          <a:bodyPr wrap="none" lIns="0" tIns="0" rIns="0" bIns="0" anchor="ctr" anchorCtr="1">
            <a:spAutoFit/>
          </a:bodyPr>
          <a:lstStyle/>
          <a:p>
            <a:r>
              <a:rPr lang="ja-JP" altLang="en-US" sz="1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東淀工場</a:t>
            </a:r>
            <a:endParaRPr lang="en-US" altLang="ja-JP" sz="1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pic>
        <p:nvPicPr>
          <p:cNvPr id="2" name="図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987573" y="4652766"/>
            <a:ext cx="2684146" cy="1828759"/>
          </a:xfrm>
          <a:prstGeom prst="rect">
            <a:avLst/>
          </a:prstGeom>
        </p:spPr>
      </p:pic>
    </p:spTree>
    <p:extLst>
      <p:ext uri="{BB962C8B-B14F-4D97-AF65-F5344CB8AC3E}">
        <p14:creationId xmlns:p14="http://schemas.microsoft.com/office/powerpoint/2010/main" val="288194414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角丸四角形 36"/>
          <p:cNvSpPr/>
          <p:nvPr/>
        </p:nvSpPr>
        <p:spPr>
          <a:xfrm>
            <a:off x="128464" y="3789040"/>
            <a:ext cx="9635701" cy="2916314"/>
          </a:xfrm>
          <a:prstGeom prst="roundRect">
            <a:avLst>
              <a:gd name="adj" fmla="val 1002"/>
            </a:avLst>
          </a:prstGeom>
          <a:ln w="31750"/>
        </p:spPr>
        <p:style>
          <a:lnRef idx="2">
            <a:schemeClr val="accent1"/>
          </a:lnRef>
          <a:fillRef idx="1">
            <a:schemeClr val="lt1"/>
          </a:fillRef>
          <a:effectRef idx="0">
            <a:schemeClr val="accent1"/>
          </a:effectRef>
          <a:fontRef idx="minor">
            <a:schemeClr val="dk1"/>
          </a:fontRef>
        </p:style>
        <p:txBody>
          <a:bodyPr rtlCol="0" anchor="ctr"/>
          <a:lstStyle/>
          <a:p>
            <a:endParaRPr lang="ja-JP" altLang="en-US" sz="1200" dirty="0">
              <a:solidFill>
                <a:srgbClr val="FF0000"/>
              </a:solidFill>
              <a:latin typeface="Meiryo UI" pitchFamily="50" charset="-128"/>
              <a:ea typeface="Meiryo UI" pitchFamily="50" charset="-128"/>
              <a:cs typeface="Meiryo UI" pitchFamily="50" charset="-128"/>
            </a:endParaRPr>
          </a:p>
        </p:txBody>
      </p:sp>
      <p:sp>
        <p:nvSpPr>
          <p:cNvPr id="3" name="Text Box 2"/>
          <p:cNvSpPr txBox="1">
            <a:spLocks noChangeArrowheads="1"/>
          </p:cNvSpPr>
          <p:nvPr/>
        </p:nvSpPr>
        <p:spPr bwMode="auto">
          <a:xfrm>
            <a:off x="0" y="-27384"/>
            <a:ext cx="9906000" cy="510396"/>
          </a:xfrm>
          <a:prstGeom prst="rect">
            <a:avLst/>
          </a:prstGeom>
          <a:solidFill>
            <a:srgbClr val="00B0F0"/>
          </a:solidFill>
          <a:ln w="9525">
            <a:noFill/>
            <a:miter lim="800000"/>
            <a:headEnd/>
            <a:tailEnd/>
          </a:ln>
        </p:spPr>
        <p:txBody>
          <a:bodyPr wrap="square" lIns="74295" tIns="8890" rIns="74295" bIns="8890">
            <a:spAutoFit/>
          </a:bodyPr>
          <a:lstStyle>
            <a:defPPr>
              <a:defRPr lang="ja-JP"/>
            </a:defPPr>
            <a:lvl1pPr algn="l" rtl="0" fontAlgn="base">
              <a:spcBef>
                <a:spcPct val="0"/>
              </a:spcBef>
              <a:spcAft>
                <a:spcPct val="0"/>
              </a:spcAft>
              <a:defRPr kumimoji="1"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charset="-128"/>
                <a:cs typeface="+mn-cs"/>
              </a:defRPr>
            </a:lvl5pPr>
            <a:lvl6pPr marL="2286000" algn="l" defTabSz="914400" rtl="0" eaLnBrk="1" latinLnBrk="0" hangingPunct="1">
              <a:defRPr kumimoji="1" kern="1200">
                <a:solidFill>
                  <a:schemeClr val="tx1"/>
                </a:solidFill>
                <a:latin typeface="Arial" charset="0"/>
                <a:ea typeface="ＭＳ Ｐゴシック" charset="-128"/>
                <a:cs typeface="+mn-cs"/>
              </a:defRPr>
            </a:lvl6pPr>
            <a:lvl7pPr marL="2743200" algn="l" defTabSz="914400" rtl="0" eaLnBrk="1" latinLnBrk="0" hangingPunct="1">
              <a:defRPr kumimoji="1" kern="1200">
                <a:solidFill>
                  <a:schemeClr val="tx1"/>
                </a:solidFill>
                <a:latin typeface="Arial" charset="0"/>
                <a:ea typeface="ＭＳ Ｐゴシック" charset="-128"/>
                <a:cs typeface="+mn-cs"/>
              </a:defRPr>
            </a:lvl7pPr>
            <a:lvl8pPr marL="3200400" algn="l" defTabSz="914400" rtl="0" eaLnBrk="1" latinLnBrk="0" hangingPunct="1">
              <a:defRPr kumimoji="1" kern="1200">
                <a:solidFill>
                  <a:schemeClr val="tx1"/>
                </a:solidFill>
                <a:latin typeface="Arial" charset="0"/>
                <a:ea typeface="ＭＳ Ｐゴシック" charset="-128"/>
                <a:cs typeface="+mn-cs"/>
              </a:defRPr>
            </a:lvl8pPr>
            <a:lvl9pPr marL="3657600" algn="l" defTabSz="914400" rtl="0" eaLnBrk="1" latinLnBrk="0" hangingPunct="1">
              <a:defRPr kumimoji="1" kern="1200">
                <a:solidFill>
                  <a:schemeClr val="tx1"/>
                </a:solidFill>
                <a:latin typeface="Arial" charset="0"/>
                <a:ea typeface="ＭＳ Ｐゴシック" charset="-128"/>
                <a:cs typeface="+mn-cs"/>
              </a:defRPr>
            </a:lvl9pPr>
          </a:lstStyle>
          <a:p>
            <a:pPr lvl="0" algn="just" fontAlgn="auto">
              <a:spcBef>
                <a:spcPts val="0"/>
              </a:spcBef>
              <a:spcAft>
                <a:spcPts val="0"/>
              </a:spcAft>
            </a:pPr>
            <a:r>
              <a:rPr lang="ja-JP" altLang="en-US" sz="3200" dirty="0" smtClean="0">
                <a:solidFill>
                  <a:schemeClr val="bg1"/>
                </a:solidFill>
                <a:ea typeface="HGP創英角ｺﾞｼｯｸUB" pitchFamily="50" charset="-128"/>
                <a:cs typeface="ＭＳ Ｐゴシック" charset="-128"/>
              </a:rPr>
              <a:t>　</a:t>
            </a:r>
            <a:r>
              <a:rPr lang="ja-JP" altLang="en-US" sz="3200" dirty="0">
                <a:solidFill>
                  <a:prstClr val="white"/>
                </a:solidFill>
                <a:latin typeface="Calibri"/>
                <a:ea typeface="HGP創英角ｺﾞｼｯｸUB" pitchFamily="50" charset="-128"/>
                <a:cs typeface="ＭＳ Ｐゴシック" charset="-128"/>
              </a:rPr>
              <a:t>再生可能エネルギーの普及拡大 </a:t>
            </a:r>
            <a:r>
              <a:rPr lang="ja-JP" altLang="en-US" sz="1200" dirty="0" smtClean="0">
                <a:solidFill>
                  <a:prstClr val="white"/>
                </a:solidFill>
                <a:latin typeface="Calibri"/>
                <a:ea typeface="HGP創英角ｺﾞｼｯｸUB" pitchFamily="50" charset="-128"/>
                <a:cs typeface="ＭＳ Ｐゴシック" charset="-128"/>
              </a:rPr>
              <a:t>～太陽光発電</a:t>
            </a:r>
            <a:r>
              <a:rPr lang="ja-JP" altLang="en-US" sz="1200" dirty="0">
                <a:solidFill>
                  <a:prstClr val="white"/>
                </a:solidFill>
                <a:latin typeface="Calibri"/>
                <a:ea typeface="HGP創英角ｺﾞｼｯｸUB" pitchFamily="50" charset="-128"/>
                <a:cs typeface="ＭＳ Ｐゴシック" charset="-128"/>
              </a:rPr>
              <a:t>以外</a:t>
            </a:r>
            <a:r>
              <a:rPr lang="ja-JP" altLang="en-US" sz="1200" dirty="0" smtClean="0">
                <a:solidFill>
                  <a:prstClr val="white"/>
                </a:solidFill>
                <a:latin typeface="Calibri"/>
                <a:ea typeface="HGP創英角ｺﾞｼｯｸUB" pitchFamily="50" charset="-128"/>
                <a:cs typeface="ＭＳ Ｐゴシック" charset="-128"/>
              </a:rPr>
              <a:t>の</a:t>
            </a:r>
            <a:r>
              <a:rPr lang="ja-JP" altLang="en-US" sz="1200" dirty="0">
                <a:solidFill>
                  <a:prstClr val="white"/>
                </a:solidFill>
                <a:latin typeface="Calibri"/>
                <a:ea typeface="HGP創英角ｺﾞｼｯｸUB" pitchFamily="50" charset="-128"/>
                <a:cs typeface="ＭＳ Ｐゴシック" charset="-128"/>
              </a:rPr>
              <a:t>再生可能エネルギーの普及促進～　</a:t>
            </a:r>
          </a:p>
        </p:txBody>
      </p:sp>
      <p:sp>
        <p:nvSpPr>
          <p:cNvPr id="22" name="円/楕円 21"/>
          <p:cNvSpPr/>
          <p:nvPr/>
        </p:nvSpPr>
        <p:spPr>
          <a:xfrm>
            <a:off x="9361703" y="0"/>
            <a:ext cx="471222" cy="471222"/>
          </a:xfrm>
          <a:prstGeom prst="ellipse">
            <a:avLst/>
          </a:prstGeom>
          <a:ln w="19050"/>
        </p:spPr>
        <p:style>
          <a:lnRef idx="3">
            <a:schemeClr val="lt1"/>
          </a:lnRef>
          <a:fillRef idx="1">
            <a:schemeClr val="accent1"/>
          </a:fillRef>
          <a:effectRef idx="1">
            <a:schemeClr val="accent1"/>
          </a:effectRef>
          <a:fontRef idx="minor">
            <a:schemeClr val="lt1"/>
          </a:fontRef>
        </p:style>
        <p:txBody>
          <a:bodyPr lIns="0" tIns="0" rIns="0" bIns="0" rtlCol="0" anchor="ctr"/>
          <a:lstStyle/>
          <a:p>
            <a:pPr algn="ctr"/>
            <a:r>
              <a:rPr lang="en-US" altLang="ja-JP" b="1" dirty="0" smtClean="0"/>
              <a:t>17</a:t>
            </a:r>
            <a:endParaRPr kumimoji="1" lang="ja-JP" altLang="en-US" b="1" dirty="0"/>
          </a:p>
        </p:txBody>
      </p:sp>
      <p:sp>
        <p:nvSpPr>
          <p:cNvPr id="27" name="角丸四角形 26"/>
          <p:cNvSpPr/>
          <p:nvPr/>
        </p:nvSpPr>
        <p:spPr>
          <a:xfrm>
            <a:off x="128464" y="620688"/>
            <a:ext cx="9649072" cy="3054006"/>
          </a:xfrm>
          <a:prstGeom prst="roundRect">
            <a:avLst>
              <a:gd name="adj" fmla="val 1002"/>
            </a:avLst>
          </a:prstGeom>
          <a:ln w="31750"/>
        </p:spPr>
        <p:style>
          <a:lnRef idx="2">
            <a:schemeClr val="accent1"/>
          </a:lnRef>
          <a:fillRef idx="1">
            <a:schemeClr val="lt1"/>
          </a:fillRef>
          <a:effectRef idx="0">
            <a:schemeClr val="accent1"/>
          </a:effectRef>
          <a:fontRef idx="minor">
            <a:schemeClr val="dk1"/>
          </a:fontRef>
        </p:style>
        <p:txBody>
          <a:bodyPr rtlCol="0" anchor="ctr"/>
          <a:lstStyle/>
          <a:p>
            <a:endParaRPr lang="ja-JP" altLang="en-US" sz="1200" dirty="0">
              <a:latin typeface="Meiryo UI" pitchFamily="50" charset="-128"/>
              <a:ea typeface="Meiryo UI" pitchFamily="50" charset="-128"/>
              <a:cs typeface="Meiryo UI" pitchFamily="50" charset="-128"/>
            </a:endParaRPr>
          </a:p>
        </p:txBody>
      </p:sp>
      <p:sp>
        <p:nvSpPr>
          <p:cNvPr id="30" name="角丸四角形 29"/>
          <p:cNvSpPr/>
          <p:nvPr/>
        </p:nvSpPr>
        <p:spPr>
          <a:xfrm>
            <a:off x="200472" y="741985"/>
            <a:ext cx="4896544" cy="364765"/>
          </a:xfrm>
          <a:prstGeom prst="roundRect">
            <a:avLst>
              <a:gd name="adj" fmla="val 50000"/>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ja-JP" altLang="en-US" sz="1600" b="1" dirty="0" smtClean="0">
                <a:solidFill>
                  <a:schemeClr val="tx1"/>
                </a:solidFill>
                <a:latin typeface="Meiryo UI" pitchFamily="50" charset="-128"/>
                <a:ea typeface="Meiryo UI" pitchFamily="50" charset="-128"/>
                <a:cs typeface="Meiryo UI" pitchFamily="50" charset="-128"/>
              </a:rPr>
              <a:t>下水処理場における消化ガスを活用したバイオマス発電</a:t>
            </a:r>
            <a:endParaRPr lang="ja-JP" altLang="en-US" sz="1600" b="1" dirty="0">
              <a:solidFill>
                <a:schemeClr val="tx1"/>
              </a:solidFill>
              <a:latin typeface="Meiryo UI" pitchFamily="50" charset="-128"/>
              <a:ea typeface="Meiryo UI" pitchFamily="50" charset="-128"/>
              <a:cs typeface="Meiryo UI" pitchFamily="50" charset="-128"/>
            </a:endParaRPr>
          </a:p>
        </p:txBody>
      </p:sp>
      <p:pic>
        <p:nvPicPr>
          <p:cNvPr id="31" name="図 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079427" y="794374"/>
            <a:ext cx="4698109" cy="2592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2" name="テキスト ボックス 31"/>
          <p:cNvSpPr txBox="1"/>
          <p:nvPr/>
        </p:nvSpPr>
        <p:spPr>
          <a:xfrm>
            <a:off x="171490" y="1603878"/>
            <a:ext cx="4961767" cy="492443"/>
          </a:xfrm>
          <a:prstGeom prst="rect">
            <a:avLst/>
          </a:prstGeom>
          <a:noFill/>
        </p:spPr>
        <p:txBody>
          <a:bodyPr wrap="square" rtlCol="0">
            <a:spAutoFit/>
          </a:bodyPr>
          <a:lstStyle/>
          <a:p>
            <a:pPr marL="87313" indent="-87313"/>
            <a:r>
              <a:rPr lang="ja-JP" altLang="en-US" sz="1300" dirty="0">
                <a:latin typeface="Meiryo UI" pitchFamily="50" charset="-128"/>
                <a:ea typeface="Meiryo UI" pitchFamily="50" charset="-128"/>
                <a:cs typeface="Meiryo UI" pitchFamily="50" charset="-128"/>
              </a:rPr>
              <a:t>◆下水汚泥の処理過程で発生する消化ガスを燃料とした発電等により、下水</a:t>
            </a:r>
            <a:r>
              <a:rPr lang="ja-JP" altLang="en-US" sz="1300" dirty="0" smtClean="0">
                <a:latin typeface="Meiryo UI" pitchFamily="50" charset="-128"/>
                <a:ea typeface="Meiryo UI" pitchFamily="50" charset="-128"/>
                <a:cs typeface="Meiryo UI" pitchFamily="50" charset="-128"/>
              </a:rPr>
              <a:t>処理場における未利用エネルギーの有効活用に取り組みます。</a:t>
            </a:r>
            <a:endParaRPr lang="en-US" altLang="ja-JP" sz="1300" dirty="0" smtClean="0">
              <a:latin typeface="Meiryo UI" pitchFamily="50" charset="-128"/>
              <a:ea typeface="Meiryo UI" pitchFamily="50" charset="-128"/>
              <a:cs typeface="Meiryo UI" pitchFamily="50" charset="-128"/>
            </a:endParaRPr>
          </a:p>
        </p:txBody>
      </p:sp>
      <p:sp>
        <p:nvSpPr>
          <p:cNvPr id="33" name="テキスト ボックス 32"/>
          <p:cNvSpPr txBox="1"/>
          <p:nvPr/>
        </p:nvSpPr>
        <p:spPr>
          <a:xfrm>
            <a:off x="4071488" y="1174731"/>
            <a:ext cx="759820" cy="369332"/>
          </a:xfrm>
          <a:prstGeom prst="rect">
            <a:avLst/>
          </a:prstGeom>
          <a:noFill/>
        </p:spPr>
        <p:txBody>
          <a:bodyPr wrap="square" lIns="0" tIns="0" rIns="0" bIns="0" rtlCol="0" anchor="ctr" anchorCtr="1">
            <a:spAutoFit/>
          </a:bodyPr>
          <a:lstStyle/>
          <a:p>
            <a:pPr marL="87313" indent="-87313"/>
            <a:r>
              <a:rPr lang="en-US" altLang="ja-JP" sz="1200" dirty="0" smtClean="0">
                <a:latin typeface="Meiryo UI" pitchFamily="50" charset="-128"/>
                <a:ea typeface="Meiryo UI" pitchFamily="50" charset="-128"/>
                <a:cs typeface="Meiryo UI" pitchFamily="50" charset="-128"/>
              </a:rPr>
              <a:t>【</a:t>
            </a:r>
            <a:r>
              <a:rPr lang="ja-JP" altLang="en-US" sz="1200" dirty="0" smtClean="0">
                <a:latin typeface="Meiryo UI" pitchFamily="50" charset="-128"/>
                <a:ea typeface="Meiryo UI" pitchFamily="50" charset="-128"/>
                <a:cs typeface="Meiryo UI" pitchFamily="50" charset="-128"/>
              </a:rPr>
              <a:t>府事業</a:t>
            </a:r>
            <a:r>
              <a:rPr lang="en-US" altLang="ja-JP" sz="1200" dirty="0" smtClean="0">
                <a:latin typeface="Meiryo UI" pitchFamily="50" charset="-128"/>
                <a:ea typeface="Meiryo UI" pitchFamily="50" charset="-128"/>
                <a:cs typeface="Meiryo UI" pitchFamily="50" charset="-128"/>
              </a:rPr>
              <a:t>】</a:t>
            </a:r>
          </a:p>
          <a:p>
            <a:pPr marL="87313" indent="-87313"/>
            <a:r>
              <a:rPr lang="en-US" altLang="ja-JP" sz="1200" dirty="0" smtClean="0">
                <a:latin typeface="Meiryo UI" pitchFamily="50" charset="-128"/>
                <a:ea typeface="Meiryo UI" pitchFamily="50" charset="-128"/>
                <a:cs typeface="Meiryo UI" pitchFamily="50" charset="-128"/>
              </a:rPr>
              <a:t>【</a:t>
            </a:r>
            <a:r>
              <a:rPr lang="ja-JP" altLang="en-US" sz="1200" dirty="0" smtClean="0">
                <a:latin typeface="Meiryo UI" pitchFamily="50" charset="-128"/>
                <a:ea typeface="Meiryo UI" pitchFamily="50" charset="-128"/>
                <a:cs typeface="Meiryo UI" pitchFamily="50" charset="-128"/>
              </a:rPr>
              <a:t>市事業</a:t>
            </a:r>
            <a:r>
              <a:rPr lang="en-US" altLang="ja-JP" sz="1200" dirty="0" smtClean="0">
                <a:latin typeface="Meiryo UI" pitchFamily="50" charset="-128"/>
                <a:ea typeface="Meiryo UI" pitchFamily="50" charset="-128"/>
                <a:cs typeface="Meiryo UI" pitchFamily="50" charset="-128"/>
              </a:rPr>
              <a:t>】</a:t>
            </a:r>
            <a:endParaRPr lang="ja-JP" altLang="en-US" sz="1200" dirty="0">
              <a:latin typeface="Meiryo UI" pitchFamily="50" charset="-128"/>
              <a:ea typeface="Meiryo UI" pitchFamily="50" charset="-128"/>
              <a:cs typeface="Meiryo UI" pitchFamily="50" charset="-128"/>
            </a:endParaRPr>
          </a:p>
        </p:txBody>
      </p:sp>
      <p:sp>
        <p:nvSpPr>
          <p:cNvPr id="34" name="テキスト ボックス 33"/>
          <p:cNvSpPr txBox="1"/>
          <p:nvPr/>
        </p:nvSpPr>
        <p:spPr>
          <a:xfrm>
            <a:off x="6125374" y="3348770"/>
            <a:ext cx="2212002" cy="253916"/>
          </a:xfrm>
          <a:prstGeom prst="rect">
            <a:avLst/>
          </a:prstGeom>
          <a:noFill/>
        </p:spPr>
        <p:txBody>
          <a:bodyPr wrap="square" rtlCol="0">
            <a:spAutoFit/>
          </a:bodyPr>
          <a:lstStyle/>
          <a:p>
            <a:pPr marL="87313" indent="-87313"/>
            <a:r>
              <a:rPr kumimoji="1" lang="ja-JP" altLang="en-US" sz="1050" dirty="0" smtClean="0">
                <a:latin typeface="Meiryo UI" pitchFamily="50" charset="-128"/>
                <a:ea typeface="Meiryo UI" pitchFamily="50" charset="-128"/>
                <a:cs typeface="Meiryo UI" pitchFamily="50" charset="-128"/>
              </a:rPr>
              <a:t>津守下水処理場におけるイメージ図</a:t>
            </a:r>
            <a:endParaRPr kumimoji="1" lang="ja-JP" altLang="en-US" sz="1050" dirty="0">
              <a:latin typeface="Meiryo UI" pitchFamily="50" charset="-128"/>
              <a:ea typeface="Meiryo UI" pitchFamily="50" charset="-128"/>
              <a:cs typeface="Meiryo UI" pitchFamily="50" charset="-128"/>
            </a:endParaRPr>
          </a:p>
        </p:txBody>
      </p:sp>
      <p:sp>
        <p:nvSpPr>
          <p:cNvPr id="38" name="テキスト ボックス 22"/>
          <p:cNvSpPr txBox="1">
            <a:spLocks noChangeArrowheads="1"/>
          </p:cNvSpPr>
          <p:nvPr/>
        </p:nvSpPr>
        <p:spPr bwMode="auto">
          <a:xfrm>
            <a:off x="275556" y="4575909"/>
            <a:ext cx="3312367" cy="10926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87313" indent="-87313"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eaLnBrk="1" hangingPunct="1"/>
            <a:r>
              <a:rPr lang="ja-JP" altLang="en-US" sz="1300" dirty="0">
                <a:latin typeface="Meiryo UI" pitchFamily="50" charset="-128"/>
                <a:ea typeface="Meiryo UI" pitchFamily="50" charset="-128"/>
                <a:cs typeface="Meiryo UI" pitchFamily="50" charset="-128"/>
              </a:rPr>
              <a:t>◆平野下水処理場では、下水処理の最終過程で発生する生成物</a:t>
            </a:r>
            <a:r>
              <a:rPr lang="en-US" altLang="ja-JP" sz="1300" dirty="0">
                <a:latin typeface="Meiryo UI" pitchFamily="50" charset="-128"/>
                <a:ea typeface="Meiryo UI" pitchFamily="50" charset="-128"/>
                <a:cs typeface="Meiryo UI" pitchFamily="50" charset="-128"/>
              </a:rPr>
              <a:t>(</a:t>
            </a:r>
            <a:r>
              <a:rPr lang="ja-JP" altLang="en-US" sz="1300" dirty="0">
                <a:latin typeface="Meiryo UI" pitchFamily="50" charset="-128"/>
                <a:ea typeface="Meiryo UI" pitchFamily="50" charset="-128"/>
                <a:cs typeface="Meiryo UI" pitchFamily="50" charset="-128"/>
              </a:rPr>
              <a:t>最終生成物</a:t>
            </a:r>
            <a:r>
              <a:rPr lang="en-US" altLang="ja-JP" sz="1300" dirty="0">
                <a:latin typeface="Meiryo UI" pitchFamily="50" charset="-128"/>
                <a:ea typeface="Meiryo UI" pitchFamily="50" charset="-128"/>
                <a:cs typeface="Meiryo UI" pitchFamily="50" charset="-128"/>
              </a:rPr>
              <a:t>)</a:t>
            </a:r>
            <a:r>
              <a:rPr lang="ja-JP" altLang="en-US" sz="1300" dirty="0">
                <a:latin typeface="Meiryo UI" pitchFamily="50" charset="-128"/>
                <a:ea typeface="Meiryo UI" pitchFamily="50" charset="-128"/>
                <a:cs typeface="Meiryo UI" pitchFamily="50" charset="-128"/>
              </a:rPr>
              <a:t>の有効利用を図るため、下水汚泥を炭化燃料化し、石炭火力発電所に</a:t>
            </a:r>
            <a:r>
              <a:rPr lang="ja-JP" altLang="en-US" sz="1300" dirty="0" smtClean="0">
                <a:latin typeface="Meiryo UI" pitchFamily="50" charset="-128"/>
                <a:ea typeface="Meiryo UI" pitchFamily="50" charset="-128"/>
                <a:cs typeface="Meiryo UI" pitchFamily="50" charset="-128"/>
              </a:rPr>
              <a:t>おいて、石炭</a:t>
            </a:r>
            <a:r>
              <a:rPr lang="ja-JP" altLang="en-US" sz="1300" dirty="0">
                <a:latin typeface="Meiryo UI" pitchFamily="50" charset="-128"/>
                <a:ea typeface="Meiryo UI" pitchFamily="50" charset="-128"/>
                <a:cs typeface="Meiryo UI" pitchFamily="50" charset="-128"/>
              </a:rPr>
              <a:t>代替燃料と</a:t>
            </a:r>
            <a:r>
              <a:rPr lang="ja-JP" altLang="en-US" sz="1300" dirty="0" smtClean="0">
                <a:latin typeface="Meiryo UI" pitchFamily="50" charset="-128"/>
                <a:ea typeface="Meiryo UI" pitchFamily="50" charset="-128"/>
                <a:cs typeface="Meiryo UI" pitchFamily="50" charset="-128"/>
              </a:rPr>
              <a:t>しての全量</a:t>
            </a:r>
            <a:r>
              <a:rPr lang="ja-JP" altLang="en-US" sz="1300" dirty="0">
                <a:latin typeface="Meiryo UI" pitchFamily="50" charset="-128"/>
                <a:ea typeface="Meiryo UI" pitchFamily="50" charset="-128"/>
                <a:cs typeface="Meiryo UI" pitchFamily="50" charset="-128"/>
              </a:rPr>
              <a:t>有効利用に</a:t>
            </a:r>
            <a:r>
              <a:rPr lang="ja-JP" altLang="en-US" sz="1300" dirty="0" smtClean="0">
                <a:latin typeface="Meiryo UI" pitchFamily="50" charset="-128"/>
                <a:ea typeface="Meiryo UI" pitchFamily="50" charset="-128"/>
                <a:cs typeface="Meiryo UI" pitchFamily="50" charset="-128"/>
              </a:rPr>
              <a:t>取り組みます。</a:t>
            </a:r>
            <a:endParaRPr lang="en-US" altLang="ja-JP" sz="1300" dirty="0">
              <a:latin typeface="Meiryo UI" pitchFamily="50" charset="-128"/>
              <a:ea typeface="Meiryo UI" pitchFamily="50" charset="-128"/>
              <a:cs typeface="Meiryo UI" pitchFamily="50" charset="-128"/>
            </a:endParaRPr>
          </a:p>
        </p:txBody>
      </p:sp>
      <p:sp>
        <p:nvSpPr>
          <p:cNvPr id="39" name="角丸四角形 38"/>
          <p:cNvSpPr/>
          <p:nvPr/>
        </p:nvSpPr>
        <p:spPr>
          <a:xfrm>
            <a:off x="200472" y="3888384"/>
            <a:ext cx="3238765" cy="353566"/>
          </a:xfrm>
          <a:prstGeom prst="roundRect">
            <a:avLst>
              <a:gd name="adj" fmla="val 50000"/>
            </a:avLst>
          </a:prstGeom>
        </p:spPr>
        <p:style>
          <a:lnRef idx="1">
            <a:schemeClr val="accent1"/>
          </a:lnRef>
          <a:fillRef idx="2">
            <a:schemeClr val="accent1"/>
          </a:fillRef>
          <a:effectRef idx="1">
            <a:schemeClr val="accent1"/>
          </a:effectRef>
          <a:fontRef idx="minor">
            <a:schemeClr val="dk1"/>
          </a:fontRef>
        </p:style>
        <p:txBody>
          <a:bodyPr anchor="ctr"/>
          <a:lstStyle/>
          <a:p>
            <a:pPr algn="ctr" fontAlgn="auto">
              <a:spcBef>
                <a:spcPts val="0"/>
              </a:spcBef>
              <a:spcAft>
                <a:spcPts val="0"/>
              </a:spcAft>
              <a:defRPr/>
            </a:pPr>
            <a:r>
              <a:rPr lang="ja-JP" altLang="en-US" sz="1600" b="1" dirty="0">
                <a:solidFill>
                  <a:schemeClr val="tx1"/>
                </a:solidFill>
                <a:latin typeface="Meiryo UI" pitchFamily="50" charset="-128"/>
                <a:ea typeface="Meiryo UI" pitchFamily="50" charset="-128"/>
                <a:cs typeface="Meiryo UI" pitchFamily="50" charset="-128"/>
              </a:rPr>
              <a:t>下水処理場汚泥固形燃料化事業</a:t>
            </a:r>
          </a:p>
        </p:txBody>
      </p:sp>
      <p:sp>
        <p:nvSpPr>
          <p:cNvPr id="40" name="テキスト ボックス 34"/>
          <p:cNvSpPr txBox="1">
            <a:spLocks noChangeArrowheads="1"/>
          </p:cNvSpPr>
          <p:nvPr/>
        </p:nvSpPr>
        <p:spPr bwMode="auto">
          <a:xfrm>
            <a:off x="2453658" y="4238636"/>
            <a:ext cx="1210292"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87313" indent="-87313"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eaLnBrk="1" hangingPunct="1"/>
            <a:r>
              <a:rPr lang="en-US" altLang="ja-JP" sz="1200" dirty="0" smtClean="0">
                <a:latin typeface="Meiryo UI" pitchFamily="50" charset="-128"/>
                <a:ea typeface="Meiryo UI" pitchFamily="50" charset="-128"/>
                <a:cs typeface="Meiryo UI" pitchFamily="50" charset="-128"/>
              </a:rPr>
              <a:t>【</a:t>
            </a:r>
            <a:r>
              <a:rPr lang="ja-JP" altLang="en-US" sz="1200" dirty="0" smtClean="0">
                <a:latin typeface="Meiryo UI" pitchFamily="50" charset="-128"/>
                <a:ea typeface="Meiryo UI" pitchFamily="50" charset="-128"/>
                <a:cs typeface="Meiryo UI" pitchFamily="50" charset="-128"/>
              </a:rPr>
              <a:t>市事業</a:t>
            </a:r>
            <a:r>
              <a:rPr lang="en-US" altLang="ja-JP" sz="1200" dirty="0" smtClean="0">
                <a:latin typeface="Meiryo UI" pitchFamily="50" charset="-128"/>
                <a:ea typeface="Meiryo UI" pitchFamily="50" charset="-128"/>
                <a:cs typeface="Meiryo UI" pitchFamily="50" charset="-128"/>
              </a:rPr>
              <a:t>】</a:t>
            </a:r>
            <a:endParaRPr lang="ja-JP" altLang="en-US" sz="1200" dirty="0">
              <a:latin typeface="Meiryo UI" pitchFamily="50" charset="-128"/>
              <a:ea typeface="Meiryo UI" pitchFamily="50" charset="-128"/>
              <a:cs typeface="Meiryo UI" pitchFamily="50" charset="-128"/>
            </a:endParaRPr>
          </a:p>
        </p:txBody>
      </p:sp>
      <p:grpSp>
        <p:nvGrpSpPr>
          <p:cNvPr id="41" name="グループ化 40"/>
          <p:cNvGrpSpPr/>
          <p:nvPr/>
        </p:nvGrpSpPr>
        <p:grpSpPr>
          <a:xfrm>
            <a:off x="3617034" y="4107083"/>
            <a:ext cx="6025936" cy="2486055"/>
            <a:chOff x="3617034" y="938731"/>
            <a:chExt cx="6025936" cy="2486055"/>
          </a:xfrm>
        </p:grpSpPr>
        <p:pic>
          <p:nvPicPr>
            <p:cNvPr id="42" name="Picture 3"/>
            <p:cNvPicPr>
              <a:picLocks noChangeAspect="1" noChangeArrowheads="1"/>
            </p:cNvPicPr>
            <p:nvPr/>
          </p:nvPicPr>
          <p:blipFill>
            <a:blip r:embed="rId3" cstate="print"/>
            <a:srcRect/>
            <a:stretch>
              <a:fillRect/>
            </a:stretch>
          </p:blipFill>
          <p:spPr bwMode="auto">
            <a:xfrm>
              <a:off x="3617034" y="938731"/>
              <a:ext cx="6025936" cy="2486055"/>
            </a:xfrm>
            <a:prstGeom prst="rect">
              <a:avLst/>
            </a:prstGeom>
            <a:noFill/>
            <a:ln w="9525">
              <a:noFill/>
              <a:miter lim="800000"/>
              <a:headEnd/>
              <a:tailEnd/>
            </a:ln>
          </p:spPr>
        </p:pic>
        <p:sp>
          <p:nvSpPr>
            <p:cNvPr id="43" name="円/楕円 42"/>
            <p:cNvSpPr/>
            <p:nvPr/>
          </p:nvSpPr>
          <p:spPr>
            <a:xfrm>
              <a:off x="6233160" y="2004080"/>
              <a:ext cx="777240" cy="365760"/>
            </a:xfrm>
            <a:prstGeom prst="ellipse">
              <a:avLst/>
            </a:prstGeom>
            <a:solidFill>
              <a:schemeClr val="accent6">
                <a:lumMod val="40000"/>
                <a:lumOff val="60000"/>
              </a:schemeClr>
            </a:solidFill>
            <a:ln w="952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000" b="1" dirty="0" smtClean="0">
                  <a:solidFill>
                    <a:schemeClr val="tx1"/>
                  </a:solidFill>
                </a:rPr>
                <a:t>燃料売却</a:t>
              </a:r>
              <a:endParaRPr kumimoji="1" lang="ja-JP" altLang="en-US" sz="1000" b="1" dirty="0">
                <a:solidFill>
                  <a:schemeClr val="tx1"/>
                </a:solidFill>
              </a:endParaRPr>
            </a:p>
          </p:txBody>
        </p:sp>
      </p:grpSp>
      <p:sp>
        <p:nvSpPr>
          <p:cNvPr id="44" name="角丸四角形 43"/>
          <p:cNvSpPr/>
          <p:nvPr/>
        </p:nvSpPr>
        <p:spPr>
          <a:xfrm>
            <a:off x="1146093" y="5908067"/>
            <a:ext cx="1894842" cy="720080"/>
          </a:xfrm>
          <a:prstGeom prst="roundRect">
            <a:avLst>
              <a:gd name="adj" fmla="val 0"/>
            </a:avLst>
          </a:prstGeom>
          <a:ln w="12700">
            <a:prstDash val="sysDash"/>
          </a:ln>
        </p:spPr>
        <p:style>
          <a:lnRef idx="2">
            <a:schemeClr val="accent5"/>
          </a:lnRef>
          <a:fillRef idx="1">
            <a:schemeClr val="lt1"/>
          </a:fillRef>
          <a:effectRef idx="0">
            <a:schemeClr val="accent5"/>
          </a:effectRef>
          <a:fontRef idx="minor">
            <a:schemeClr val="dk1"/>
          </a:fontRef>
        </p:style>
        <p:txBody>
          <a:bodyPr rtlCol="0" anchor="ctr"/>
          <a:lstStyle/>
          <a:p>
            <a:r>
              <a:rPr lang="ja-JP" altLang="en-US" sz="1000" dirty="0" smtClean="0">
                <a:solidFill>
                  <a:schemeClr val="tx1"/>
                </a:solidFill>
                <a:latin typeface="Meiryo UI" pitchFamily="50" charset="-128"/>
                <a:ea typeface="Meiryo UI" pitchFamily="50" charset="-128"/>
                <a:cs typeface="Meiryo UI" pitchFamily="50" charset="-128"/>
              </a:rPr>
              <a:t>＜参考＞ 　</a:t>
            </a:r>
            <a:endParaRPr lang="en-US" altLang="ja-JP" sz="1000" dirty="0" smtClean="0">
              <a:solidFill>
                <a:schemeClr val="tx1"/>
              </a:solidFill>
              <a:latin typeface="Meiryo UI" pitchFamily="50" charset="-128"/>
              <a:ea typeface="Meiryo UI" pitchFamily="50" charset="-128"/>
              <a:cs typeface="Meiryo UI" pitchFamily="50" charset="-128"/>
            </a:endParaRPr>
          </a:p>
          <a:p>
            <a:r>
              <a:rPr lang="ja-JP" altLang="en-US" sz="1000" dirty="0" smtClean="0">
                <a:solidFill>
                  <a:schemeClr val="tx1"/>
                </a:solidFill>
                <a:latin typeface="Meiryo UI" pitchFamily="50" charset="-128"/>
                <a:ea typeface="Meiryo UI" pitchFamily="50" charset="-128"/>
                <a:cs typeface="Meiryo UI" pitchFamily="50" charset="-128"/>
              </a:rPr>
              <a:t>　最終生成物量</a:t>
            </a:r>
            <a:endParaRPr lang="en-US" altLang="ja-JP" sz="1000" dirty="0" smtClean="0">
              <a:solidFill>
                <a:schemeClr val="tx1"/>
              </a:solidFill>
              <a:latin typeface="Meiryo UI" pitchFamily="50" charset="-128"/>
              <a:ea typeface="Meiryo UI" pitchFamily="50" charset="-128"/>
              <a:cs typeface="Meiryo UI" pitchFamily="50" charset="-128"/>
            </a:endParaRPr>
          </a:p>
          <a:p>
            <a:r>
              <a:rPr lang="ja-JP" altLang="en-US" sz="1000" dirty="0" smtClean="0">
                <a:solidFill>
                  <a:schemeClr val="tx1"/>
                </a:solidFill>
                <a:latin typeface="Meiryo UI" pitchFamily="50" charset="-128"/>
                <a:ea typeface="Meiryo UI" pitchFamily="50" charset="-128"/>
                <a:cs typeface="Meiryo UI" pitchFamily="50" charset="-128"/>
              </a:rPr>
              <a:t>　　炭化燃料化物</a:t>
            </a:r>
            <a:r>
              <a:rPr lang="en-US" altLang="ja-JP" sz="1000" dirty="0" smtClean="0">
                <a:solidFill>
                  <a:schemeClr val="tx1"/>
                </a:solidFill>
                <a:latin typeface="Meiryo UI" pitchFamily="50" charset="-128"/>
                <a:ea typeface="Meiryo UI" pitchFamily="50" charset="-128"/>
                <a:cs typeface="Meiryo UI" pitchFamily="50" charset="-128"/>
              </a:rPr>
              <a:t>8,558</a:t>
            </a:r>
            <a:r>
              <a:rPr lang="ja-JP" altLang="en-US" sz="1000" dirty="0" err="1" smtClean="0">
                <a:solidFill>
                  <a:schemeClr val="tx1"/>
                </a:solidFill>
                <a:latin typeface="Meiryo UI" pitchFamily="50" charset="-128"/>
                <a:ea typeface="Meiryo UI" pitchFamily="50" charset="-128"/>
                <a:cs typeface="Meiryo UI" pitchFamily="50" charset="-128"/>
              </a:rPr>
              <a:t>ｔ</a:t>
            </a:r>
            <a:r>
              <a:rPr lang="en-US" altLang="ja-JP" sz="1000" dirty="0" smtClean="0">
                <a:solidFill>
                  <a:schemeClr val="tx1"/>
                </a:solidFill>
                <a:latin typeface="Meiryo UI" pitchFamily="50" charset="-128"/>
                <a:ea typeface="Meiryo UI" pitchFamily="50" charset="-128"/>
                <a:cs typeface="Meiryo UI" pitchFamily="50" charset="-128"/>
              </a:rPr>
              <a:t>/</a:t>
            </a:r>
            <a:r>
              <a:rPr lang="ja-JP" altLang="en-US" sz="1000" dirty="0" smtClean="0">
                <a:solidFill>
                  <a:schemeClr val="tx1"/>
                </a:solidFill>
                <a:latin typeface="Meiryo UI" pitchFamily="50" charset="-128"/>
                <a:ea typeface="Meiryo UI" pitchFamily="50" charset="-128"/>
                <a:cs typeface="Meiryo UI" pitchFamily="50" charset="-128"/>
              </a:rPr>
              <a:t>年</a:t>
            </a:r>
            <a:endParaRPr lang="en-US" altLang="ja-JP" sz="1000" dirty="0" smtClean="0">
              <a:solidFill>
                <a:schemeClr val="tx1"/>
              </a:solidFill>
              <a:latin typeface="Meiryo UI" pitchFamily="50" charset="-128"/>
              <a:ea typeface="Meiryo UI" pitchFamily="50" charset="-128"/>
              <a:cs typeface="Meiryo UI" pitchFamily="50" charset="-128"/>
            </a:endParaRPr>
          </a:p>
          <a:p>
            <a:r>
              <a:rPr lang="ja-JP" altLang="en-US" sz="1000" dirty="0" smtClean="0">
                <a:solidFill>
                  <a:schemeClr val="tx1"/>
                </a:solidFill>
                <a:latin typeface="Meiryo UI" pitchFamily="50" charset="-128"/>
                <a:ea typeface="Meiryo UI" pitchFamily="50" charset="-128"/>
                <a:cs typeface="Meiryo UI" pitchFamily="50" charset="-128"/>
              </a:rPr>
              <a:t>　（石炭の約半分の熱量）</a:t>
            </a:r>
            <a:endParaRPr lang="en-US" altLang="ja-JP" sz="1000" dirty="0" smtClean="0">
              <a:solidFill>
                <a:schemeClr val="tx1"/>
              </a:solidFill>
              <a:latin typeface="Meiryo UI" pitchFamily="50" charset="-128"/>
              <a:ea typeface="Meiryo UI" pitchFamily="50" charset="-128"/>
              <a:cs typeface="Meiryo UI" pitchFamily="50" charset="-128"/>
            </a:endParaRPr>
          </a:p>
        </p:txBody>
      </p:sp>
      <p:sp>
        <p:nvSpPr>
          <p:cNvPr id="19" name="角丸四角形 18"/>
          <p:cNvSpPr/>
          <p:nvPr/>
        </p:nvSpPr>
        <p:spPr>
          <a:xfrm>
            <a:off x="428248" y="2150913"/>
            <a:ext cx="4438382" cy="1324815"/>
          </a:xfrm>
          <a:prstGeom prst="roundRect">
            <a:avLst>
              <a:gd name="adj" fmla="val 0"/>
            </a:avLst>
          </a:prstGeom>
          <a:ln w="12700">
            <a:prstDash val="sysDash"/>
          </a:ln>
        </p:spPr>
        <p:style>
          <a:lnRef idx="2">
            <a:schemeClr val="accent5"/>
          </a:lnRef>
          <a:fillRef idx="1">
            <a:schemeClr val="lt1"/>
          </a:fillRef>
          <a:effectRef idx="0">
            <a:schemeClr val="accent5"/>
          </a:effectRef>
          <a:fontRef idx="minor">
            <a:schemeClr val="dk1"/>
          </a:fontRef>
        </p:style>
        <p:txBody>
          <a:bodyPr rtlCol="0" anchor="ctr"/>
          <a:lstStyle/>
          <a:p>
            <a:r>
              <a:rPr lang="ja-JP" altLang="en-US" sz="1000" dirty="0" smtClean="0">
                <a:solidFill>
                  <a:schemeClr val="tx1"/>
                </a:solidFill>
                <a:latin typeface="Meiryo UI" pitchFamily="50" charset="-128"/>
                <a:ea typeface="Meiryo UI" pitchFamily="50" charset="-128"/>
                <a:cs typeface="Meiryo UI" pitchFamily="50" charset="-128"/>
              </a:rPr>
              <a:t>＜発電出力＞ 　</a:t>
            </a:r>
            <a:endParaRPr lang="en-US" altLang="ja-JP" sz="1000" dirty="0" smtClean="0">
              <a:solidFill>
                <a:schemeClr val="tx1"/>
              </a:solidFill>
              <a:latin typeface="Meiryo UI" pitchFamily="50" charset="-128"/>
              <a:ea typeface="Meiryo UI" pitchFamily="50" charset="-128"/>
              <a:cs typeface="Meiryo UI" pitchFamily="50" charset="-128"/>
            </a:endParaRPr>
          </a:p>
          <a:p>
            <a:pPr lvl="0"/>
            <a:r>
              <a:rPr lang="ja-JP" altLang="en-US" sz="1000" dirty="0" smtClean="0">
                <a:solidFill>
                  <a:srgbClr val="FF0000"/>
                </a:solidFill>
                <a:latin typeface="Meiryo UI" pitchFamily="50" charset="-128"/>
                <a:ea typeface="Meiryo UI" pitchFamily="50" charset="-128"/>
                <a:cs typeface="Meiryo UI" pitchFamily="50" charset="-128"/>
              </a:rPr>
              <a:t> </a:t>
            </a:r>
            <a:r>
              <a:rPr lang="ja-JP" altLang="en-US" sz="1000" dirty="0" smtClean="0">
                <a:solidFill>
                  <a:schemeClr val="tx1"/>
                </a:solidFill>
                <a:latin typeface="Meiryo UI" pitchFamily="50" charset="-128"/>
                <a:ea typeface="Meiryo UI" pitchFamily="50" charset="-128"/>
                <a:cs typeface="Meiryo UI" pitchFamily="50" charset="-128"/>
              </a:rPr>
              <a:t>原田水みらいセンター：</a:t>
            </a:r>
            <a:r>
              <a:rPr lang="en-US" altLang="ja-JP" sz="1000" dirty="0" smtClean="0">
                <a:solidFill>
                  <a:schemeClr val="tx1"/>
                </a:solidFill>
                <a:latin typeface="Meiryo UI" pitchFamily="50" charset="-128"/>
                <a:ea typeface="Meiryo UI" pitchFamily="50" charset="-128"/>
                <a:cs typeface="Meiryo UI" pitchFamily="50" charset="-128"/>
              </a:rPr>
              <a:t>1,000kW	</a:t>
            </a:r>
            <a:endParaRPr lang="en-US" altLang="ja-JP" sz="1000" dirty="0">
              <a:solidFill>
                <a:schemeClr val="tx1"/>
              </a:solidFill>
              <a:latin typeface="Meiryo UI" pitchFamily="50" charset="-128"/>
              <a:ea typeface="Meiryo UI" pitchFamily="50" charset="-128"/>
              <a:cs typeface="Meiryo UI" pitchFamily="50" charset="-128"/>
            </a:endParaRPr>
          </a:p>
          <a:p>
            <a:r>
              <a:rPr lang="ja-JP" altLang="en-US" sz="1000" dirty="0" smtClean="0">
                <a:solidFill>
                  <a:schemeClr val="tx1"/>
                </a:solidFill>
                <a:latin typeface="Meiryo UI" pitchFamily="50" charset="-128"/>
                <a:ea typeface="Meiryo UI" pitchFamily="50" charset="-128"/>
                <a:cs typeface="Meiryo UI" pitchFamily="50" charset="-128"/>
              </a:rPr>
              <a:t> 津守下水処理場：</a:t>
            </a:r>
            <a:r>
              <a:rPr lang="en-US" altLang="ja-JP" sz="1000" dirty="0" smtClean="0">
                <a:solidFill>
                  <a:schemeClr val="tx1"/>
                </a:solidFill>
                <a:latin typeface="Meiryo UI" pitchFamily="50" charset="-128"/>
                <a:ea typeface="Meiryo UI" pitchFamily="50" charset="-128"/>
                <a:cs typeface="Meiryo UI" pitchFamily="50" charset="-128"/>
              </a:rPr>
              <a:t>2,819kW</a:t>
            </a:r>
            <a:r>
              <a:rPr lang="ja-JP" altLang="en-US" sz="1000" dirty="0">
                <a:solidFill>
                  <a:schemeClr val="tx1"/>
                </a:solidFill>
                <a:latin typeface="Meiryo UI" pitchFamily="50" charset="-128"/>
                <a:ea typeface="Meiryo UI" pitchFamily="50" charset="-128"/>
                <a:cs typeface="Meiryo UI" pitchFamily="50" charset="-128"/>
              </a:rPr>
              <a:t>　　</a:t>
            </a:r>
            <a:r>
              <a:rPr lang="ja-JP" altLang="en-US" sz="1000" dirty="0" smtClean="0">
                <a:solidFill>
                  <a:schemeClr val="tx1"/>
                </a:solidFill>
                <a:latin typeface="Meiryo UI" pitchFamily="50" charset="-128"/>
                <a:ea typeface="Meiryo UI" pitchFamily="50" charset="-128"/>
                <a:cs typeface="Meiryo UI" pitchFamily="50" charset="-128"/>
              </a:rPr>
              <a:t>海老江下水処理場： </a:t>
            </a:r>
            <a:r>
              <a:rPr lang="en-US" altLang="ja-JP" sz="1000" dirty="0" smtClean="0">
                <a:solidFill>
                  <a:schemeClr val="tx1"/>
                </a:solidFill>
                <a:latin typeface="Meiryo UI" pitchFamily="50" charset="-128"/>
                <a:ea typeface="Meiryo UI" pitchFamily="50" charset="-128"/>
                <a:cs typeface="Meiryo UI" pitchFamily="50" charset="-128"/>
              </a:rPr>
              <a:t>700kW	</a:t>
            </a:r>
          </a:p>
          <a:p>
            <a:r>
              <a:rPr lang="ja-JP" altLang="en-US" sz="1000" dirty="0" smtClean="0">
                <a:solidFill>
                  <a:schemeClr val="tx1"/>
                </a:solidFill>
                <a:latin typeface="Meiryo UI" pitchFamily="50" charset="-128"/>
                <a:ea typeface="Meiryo UI" pitchFamily="50" charset="-128"/>
                <a:cs typeface="Meiryo UI" pitchFamily="50" charset="-128"/>
              </a:rPr>
              <a:t> 中浜下水処理場：</a:t>
            </a:r>
            <a:r>
              <a:rPr lang="en-US" altLang="ja-JP" sz="1000" dirty="0" smtClean="0">
                <a:solidFill>
                  <a:schemeClr val="tx1"/>
                </a:solidFill>
                <a:latin typeface="Meiryo UI" pitchFamily="50" charset="-128"/>
                <a:ea typeface="Meiryo UI" pitchFamily="50" charset="-128"/>
                <a:cs typeface="Meiryo UI" pitchFamily="50" charset="-128"/>
              </a:rPr>
              <a:t>1,200kW</a:t>
            </a:r>
            <a:r>
              <a:rPr lang="ja-JP" altLang="en-US" sz="1000" dirty="0">
                <a:solidFill>
                  <a:schemeClr val="tx1"/>
                </a:solidFill>
                <a:latin typeface="Meiryo UI" pitchFamily="50" charset="-128"/>
                <a:ea typeface="Meiryo UI" pitchFamily="50" charset="-128"/>
                <a:cs typeface="Meiryo UI" pitchFamily="50" charset="-128"/>
              </a:rPr>
              <a:t>　</a:t>
            </a:r>
            <a:r>
              <a:rPr lang="ja-JP" altLang="en-US" sz="1000" dirty="0" smtClean="0">
                <a:solidFill>
                  <a:schemeClr val="tx1"/>
                </a:solidFill>
                <a:latin typeface="Meiryo UI" pitchFamily="50" charset="-128"/>
                <a:ea typeface="Meiryo UI" pitchFamily="50" charset="-128"/>
                <a:cs typeface="Meiryo UI" pitchFamily="50" charset="-128"/>
              </a:rPr>
              <a:t>  放出下水処理場</a:t>
            </a:r>
            <a:r>
              <a:rPr lang="ja-JP" altLang="en-US" sz="1000" dirty="0">
                <a:solidFill>
                  <a:schemeClr val="tx1"/>
                </a:solidFill>
                <a:latin typeface="Meiryo UI" pitchFamily="50" charset="-128"/>
                <a:ea typeface="Meiryo UI" pitchFamily="50" charset="-128"/>
                <a:cs typeface="Meiryo UI" pitchFamily="50" charset="-128"/>
              </a:rPr>
              <a:t> </a:t>
            </a:r>
            <a:r>
              <a:rPr lang="ja-JP" altLang="en-US" sz="1000" dirty="0" smtClean="0">
                <a:solidFill>
                  <a:schemeClr val="tx1"/>
                </a:solidFill>
                <a:latin typeface="Meiryo UI" pitchFamily="50" charset="-128"/>
                <a:ea typeface="Meiryo UI" pitchFamily="50" charset="-128"/>
                <a:cs typeface="Meiryo UI" pitchFamily="50" charset="-128"/>
              </a:rPr>
              <a:t>  ：</a:t>
            </a:r>
            <a:r>
              <a:rPr lang="en-US" altLang="ja-JP" sz="1000" dirty="0" smtClean="0">
                <a:solidFill>
                  <a:schemeClr val="tx1"/>
                </a:solidFill>
                <a:latin typeface="Meiryo UI" pitchFamily="50" charset="-128"/>
                <a:ea typeface="Meiryo UI" pitchFamily="50" charset="-128"/>
                <a:cs typeface="Meiryo UI" pitchFamily="50" charset="-128"/>
              </a:rPr>
              <a:t>1,320kW</a:t>
            </a:r>
          </a:p>
          <a:p>
            <a:r>
              <a:rPr lang="ja-JP" altLang="en-US" sz="1000" dirty="0" smtClean="0">
                <a:solidFill>
                  <a:schemeClr val="tx1"/>
                </a:solidFill>
                <a:latin typeface="Meiryo UI" pitchFamily="50" charset="-128"/>
                <a:ea typeface="Meiryo UI" pitchFamily="50" charset="-128"/>
                <a:cs typeface="Meiryo UI" pitchFamily="50" charset="-128"/>
              </a:rPr>
              <a:t> 大野下水処理場：  </a:t>
            </a:r>
            <a:r>
              <a:rPr lang="en-US" altLang="ja-JP" sz="1000" dirty="0" smtClean="0">
                <a:solidFill>
                  <a:schemeClr val="tx1"/>
                </a:solidFill>
                <a:latin typeface="Meiryo UI" pitchFamily="50" charset="-128"/>
                <a:ea typeface="Meiryo UI" pitchFamily="50" charset="-128"/>
                <a:cs typeface="Meiryo UI" pitchFamily="50" charset="-128"/>
              </a:rPr>
              <a:t>750kW</a:t>
            </a:r>
            <a:r>
              <a:rPr lang="ja-JP" altLang="en-US" sz="1000" dirty="0">
                <a:solidFill>
                  <a:schemeClr val="tx1"/>
                </a:solidFill>
                <a:latin typeface="Meiryo UI" pitchFamily="50" charset="-128"/>
                <a:ea typeface="Meiryo UI" pitchFamily="50" charset="-128"/>
                <a:cs typeface="Meiryo UI" pitchFamily="50" charset="-128"/>
              </a:rPr>
              <a:t>　</a:t>
            </a:r>
            <a:r>
              <a:rPr lang="ja-JP" altLang="en-US" sz="1000" dirty="0" smtClean="0">
                <a:solidFill>
                  <a:schemeClr val="tx1"/>
                </a:solidFill>
                <a:latin typeface="Meiryo UI" pitchFamily="50" charset="-128"/>
                <a:ea typeface="Meiryo UI" pitchFamily="50" charset="-128"/>
                <a:cs typeface="Meiryo UI" pitchFamily="50" charset="-128"/>
              </a:rPr>
              <a:t>　</a:t>
            </a:r>
            <a:r>
              <a:rPr lang="ja-JP" altLang="en-US" sz="1000" dirty="0">
                <a:solidFill>
                  <a:schemeClr val="tx1"/>
                </a:solidFill>
                <a:latin typeface="Meiryo UI" pitchFamily="50" charset="-128"/>
                <a:ea typeface="Meiryo UI" pitchFamily="50" charset="-128"/>
                <a:cs typeface="Meiryo UI" pitchFamily="50" charset="-128"/>
              </a:rPr>
              <a:t> </a:t>
            </a:r>
            <a:r>
              <a:rPr lang="ja-JP" altLang="en-US" sz="1000" dirty="0" smtClean="0">
                <a:solidFill>
                  <a:schemeClr val="tx1"/>
                </a:solidFill>
                <a:latin typeface="Meiryo UI" pitchFamily="50" charset="-128"/>
                <a:ea typeface="Meiryo UI" pitchFamily="50" charset="-128"/>
                <a:cs typeface="Meiryo UI" pitchFamily="50" charset="-128"/>
              </a:rPr>
              <a:t>住之江下水処理場：</a:t>
            </a:r>
            <a:r>
              <a:rPr lang="en-US" altLang="ja-JP" sz="1000" dirty="0" smtClean="0">
                <a:solidFill>
                  <a:schemeClr val="tx1"/>
                </a:solidFill>
                <a:latin typeface="Meiryo UI" pitchFamily="50" charset="-128"/>
                <a:ea typeface="Meiryo UI" pitchFamily="50" charset="-128"/>
                <a:cs typeface="Meiryo UI" pitchFamily="50" charset="-128"/>
              </a:rPr>
              <a:t>1,320kW</a:t>
            </a:r>
          </a:p>
        </p:txBody>
      </p:sp>
    </p:spTree>
    <p:extLst>
      <p:ext uri="{BB962C8B-B14F-4D97-AF65-F5344CB8AC3E}">
        <p14:creationId xmlns:p14="http://schemas.microsoft.com/office/powerpoint/2010/main" val="265003769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2"/>
          <p:cNvSpPr txBox="1">
            <a:spLocks noChangeArrowheads="1"/>
          </p:cNvSpPr>
          <p:nvPr/>
        </p:nvSpPr>
        <p:spPr bwMode="auto">
          <a:xfrm>
            <a:off x="0" y="-27384"/>
            <a:ext cx="9906000" cy="510396"/>
          </a:xfrm>
          <a:prstGeom prst="rect">
            <a:avLst/>
          </a:prstGeom>
          <a:solidFill>
            <a:srgbClr val="00B0F0"/>
          </a:solidFill>
          <a:ln w="9525">
            <a:noFill/>
            <a:miter lim="800000"/>
            <a:headEnd/>
            <a:tailEnd/>
          </a:ln>
        </p:spPr>
        <p:txBody>
          <a:bodyPr wrap="square" lIns="74295" tIns="8890" rIns="74295" bIns="8890">
            <a:spAutoFit/>
          </a:bodyPr>
          <a:lstStyle>
            <a:defPPr>
              <a:defRPr lang="ja-JP"/>
            </a:defPPr>
            <a:lvl1pPr algn="l" rtl="0" fontAlgn="base">
              <a:spcBef>
                <a:spcPct val="0"/>
              </a:spcBef>
              <a:spcAft>
                <a:spcPct val="0"/>
              </a:spcAft>
              <a:defRPr kumimoji="1"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charset="-128"/>
                <a:cs typeface="+mn-cs"/>
              </a:defRPr>
            </a:lvl5pPr>
            <a:lvl6pPr marL="2286000" algn="l" defTabSz="914400" rtl="0" eaLnBrk="1" latinLnBrk="0" hangingPunct="1">
              <a:defRPr kumimoji="1" kern="1200">
                <a:solidFill>
                  <a:schemeClr val="tx1"/>
                </a:solidFill>
                <a:latin typeface="Arial" charset="0"/>
                <a:ea typeface="ＭＳ Ｐゴシック" charset="-128"/>
                <a:cs typeface="+mn-cs"/>
              </a:defRPr>
            </a:lvl6pPr>
            <a:lvl7pPr marL="2743200" algn="l" defTabSz="914400" rtl="0" eaLnBrk="1" latinLnBrk="0" hangingPunct="1">
              <a:defRPr kumimoji="1" kern="1200">
                <a:solidFill>
                  <a:schemeClr val="tx1"/>
                </a:solidFill>
                <a:latin typeface="Arial" charset="0"/>
                <a:ea typeface="ＭＳ Ｐゴシック" charset="-128"/>
                <a:cs typeface="+mn-cs"/>
              </a:defRPr>
            </a:lvl7pPr>
            <a:lvl8pPr marL="3200400" algn="l" defTabSz="914400" rtl="0" eaLnBrk="1" latinLnBrk="0" hangingPunct="1">
              <a:defRPr kumimoji="1" kern="1200">
                <a:solidFill>
                  <a:schemeClr val="tx1"/>
                </a:solidFill>
                <a:latin typeface="Arial" charset="0"/>
                <a:ea typeface="ＭＳ Ｐゴシック" charset="-128"/>
                <a:cs typeface="+mn-cs"/>
              </a:defRPr>
            </a:lvl8pPr>
            <a:lvl9pPr marL="3657600" algn="l" defTabSz="914400" rtl="0" eaLnBrk="1" latinLnBrk="0" hangingPunct="1">
              <a:defRPr kumimoji="1" kern="1200">
                <a:solidFill>
                  <a:schemeClr val="tx1"/>
                </a:solidFill>
                <a:latin typeface="Arial" charset="0"/>
                <a:ea typeface="ＭＳ Ｐゴシック" charset="-128"/>
                <a:cs typeface="+mn-cs"/>
              </a:defRPr>
            </a:lvl9pPr>
          </a:lstStyle>
          <a:p>
            <a:pPr algn="just" fontAlgn="auto">
              <a:spcBef>
                <a:spcPts val="0"/>
              </a:spcBef>
              <a:spcAft>
                <a:spcPts val="0"/>
              </a:spcAft>
            </a:pPr>
            <a:r>
              <a:rPr lang="ja-JP" altLang="en-US" sz="3200" dirty="0" smtClean="0">
                <a:solidFill>
                  <a:prstClr val="white"/>
                </a:solidFill>
                <a:ea typeface="HGP創英角ｺﾞｼｯｸUB" pitchFamily="50" charset="-128"/>
                <a:cs typeface="ＭＳ Ｐゴシック" charset="-128"/>
              </a:rPr>
              <a:t>　</a:t>
            </a:r>
            <a:r>
              <a:rPr lang="ja-JP" altLang="en-US" sz="3200" dirty="0">
                <a:solidFill>
                  <a:prstClr val="white"/>
                </a:solidFill>
                <a:latin typeface="Calibri"/>
                <a:ea typeface="HGP創英角ｺﾞｼｯｸUB" pitchFamily="50" charset="-128"/>
                <a:cs typeface="ＭＳ Ｐゴシック" charset="-128"/>
              </a:rPr>
              <a:t>再生可能エネルギーの普及</a:t>
            </a:r>
            <a:r>
              <a:rPr lang="ja-JP" altLang="en-US" sz="3200" dirty="0" smtClean="0">
                <a:solidFill>
                  <a:prstClr val="white"/>
                </a:solidFill>
                <a:latin typeface="Calibri"/>
                <a:ea typeface="HGP創英角ｺﾞｼｯｸUB" pitchFamily="50" charset="-128"/>
                <a:cs typeface="ＭＳ Ｐゴシック" charset="-128"/>
              </a:rPr>
              <a:t>拡大 </a:t>
            </a:r>
            <a:r>
              <a:rPr lang="ja-JP" altLang="en-US" sz="1200" dirty="0" smtClean="0">
                <a:solidFill>
                  <a:prstClr val="white"/>
                </a:solidFill>
                <a:latin typeface="Calibri"/>
                <a:ea typeface="HGP創英角ｺﾞｼｯｸUB" pitchFamily="50" charset="-128"/>
                <a:cs typeface="ＭＳ Ｐゴシック" charset="-128"/>
              </a:rPr>
              <a:t>～太陽光発電</a:t>
            </a:r>
            <a:r>
              <a:rPr lang="ja-JP" altLang="en-US" sz="1200" dirty="0">
                <a:solidFill>
                  <a:prstClr val="white"/>
                </a:solidFill>
                <a:latin typeface="Calibri"/>
                <a:ea typeface="HGP創英角ｺﾞｼｯｸUB" pitchFamily="50" charset="-128"/>
                <a:cs typeface="ＭＳ Ｐゴシック" charset="-128"/>
              </a:rPr>
              <a:t>以外</a:t>
            </a:r>
            <a:r>
              <a:rPr lang="ja-JP" altLang="en-US" sz="1200" dirty="0" smtClean="0">
                <a:solidFill>
                  <a:prstClr val="white"/>
                </a:solidFill>
                <a:latin typeface="Calibri"/>
                <a:ea typeface="HGP創英角ｺﾞｼｯｸUB" pitchFamily="50" charset="-128"/>
                <a:cs typeface="ＭＳ Ｐゴシック" charset="-128"/>
              </a:rPr>
              <a:t>の再生可能エネルギーの普及促進～</a:t>
            </a:r>
            <a:r>
              <a:rPr lang="ja-JP" altLang="en-US" sz="1200" dirty="0">
                <a:solidFill>
                  <a:prstClr val="white"/>
                </a:solidFill>
                <a:latin typeface="Calibri"/>
                <a:ea typeface="HGP創英角ｺﾞｼｯｸUB" pitchFamily="50" charset="-128"/>
                <a:cs typeface="ＭＳ Ｐゴシック" charset="-128"/>
              </a:rPr>
              <a:t>　</a:t>
            </a:r>
          </a:p>
        </p:txBody>
      </p:sp>
      <p:sp>
        <p:nvSpPr>
          <p:cNvPr id="31" name="円/楕円 30"/>
          <p:cNvSpPr/>
          <p:nvPr/>
        </p:nvSpPr>
        <p:spPr>
          <a:xfrm>
            <a:off x="9361703" y="0"/>
            <a:ext cx="471222" cy="471222"/>
          </a:xfrm>
          <a:prstGeom prst="ellipse">
            <a:avLst/>
          </a:prstGeom>
          <a:ln w="19050"/>
        </p:spPr>
        <p:style>
          <a:lnRef idx="3">
            <a:schemeClr val="lt1"/>
          </a:lnRef>
          <a:fillRef idx="1">
            <a:schemeClr val="accent1"/>
          </a:fillRef>
          <a:effectRef idx="1">
            <a:schemeClr val="accent1"/>
          </a:effectRef>
          <a:fontRef idx="minor">
            <a:schemeClr val="lt1"/>
          </a:fontRef>
        </p:style>
        <p:txBody>
          <a:bodyPr lIns="0" tIns="0" rIns="0" bIns="0" rtlCol="0" anchor="ctr"/>
          <a:lstStyle/>
          <a:p>
            <a:pPr algn="ctr"/>
            <a:r>
              <a:rPr lang="en-US" altLang="ja-JP" b="1" dirty="0" smtClean="0">
                <a:solidFill>
                  <a:prstClr val="white"/>
                </a:solidFill>
              </a:rPr>
              <a:t>18</a:t>
            </a:r>
            <a:endParaRPr lang="ja-JP" altLang="en-US" b="1" dirty="0">
              <a:solidFill>
                <a:prstClr val="white"/>
              </a:solidFill>
            </a:endParaRPr>
          </a:p>
        </p:txBody>
      </p:sp>
      <p:sp>
        <p:nvSpPr>
          <p:cNvPr id="28" name="角丸四角形 27"/>
          <p:cNvSpPr/>
          <p:nvPr/>
        </p:nvSpPr>
        <p:spPr>
          <a:xfrm>
            <a:off x="5142305" y="2355663"/>
            <a:ext cx="4664494" cy="2506470"/>
          </a:xfrm>
          <a:prstGeom prst="roundRect">
            <a:avLst>
              <a:gd name="adj" fmla="val 1002"/>
            </a:avLst>
          </a:prstGeom>
          <a:ln w="31750"/>
        </p:spPr>
        <p:style>
          <a:lnRef idx="2">
            <a:schemeClr val="accent1"/>
          </a:lnRef>
          <a:fillRef idx="1">
            <a:schemeClr val="lt1"/>
          </a:fillRef>
          <a:effectRef idx="0">
            <a:schemeClr val="accent1"/>
          </a:effectRef>
          <a:fontRef idx="minor">
            <a:schemeClr val="dk1"/>
          </a:fontRef>
        </p:style>
        <p:txBody>
          <a:bodyPr rtlCol="0" anchor="ctr"/>
          <a:lstStyle/>
          <a:p>
            <a:endParaRPr lang="ja-JP" altLang="en-US" sz="1200" dirty="0">
              <a:solidFill>
                <a:prstClr val="black"/>
              </a:solidFill>
              <a:latin typeface="Meiryo UI" pitchFamily="50" charset="-128"/>
              <a:ea typeface="Meiryo UI" pitchFamily="50" charset="-128"/>
              <a:cs typeface="Meiryo UI" pitchFamily="50" charset="-128"/>
            </a:endParaRPr>
          </a:p>
        </p:txBody>
      </p:sp>
      <p:sp>
        <p:nvSpPr>
          <p:cNvPr id="29" name="角丸四角形 28"/>
          <p:cNvSpPr/>
          <p:nvPr/>
        </p:nvSpPr>
        <p:spPr>
          <a:xfrm>
            <a:off x="5258220" y="2428822"/>
            <a:ext cx="3256654" cy="317023"/>
          </a:xfrm>
          <a:prstGeom prst="roundRect">
            <a:avLst>
              <a:gd name="adj" fmla="val 50000"/>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ja-JP" altLang="en-US" sz="1600" b="1" dirty="0" smtClean="0">
                <a:solidFill>
                  <a:prstClr val="black"/>
                </a:solidFill>
                <a:latin typeface="Meiryo UI" pitchFamily="50" charset="-128"/>
                <a:ea typeface="Meiryo UI" pitchFamily="50" charset="-128"/>
                <a:cs typeface="Meiryo UI" pitchFamily="50" charset="-128"/>
              </a:rPr>
              <a:t>太陽熱エネルギーの利用促進</a:t>
            </a:r>
            <a:endParaRPr lang="ja-JP" altLang="en-US" sz="1600" b="1" dirty="0">
              <a:solidFill>
                <a:prstClr val="black"/>
              </a:solidFill>
              <a:latin typeface="Meiryo UI" pitchFamily="50" charset="-128"/>
              <a:ea typeface="Meiryo UI" pitchFamily="50" charset="-128"/>
              <a:cs typeface="Meiryo UI" pitchFamily="50" charset="-128"/>
            </a:endParaRPr>
          </a:p>
        </p:txBody>
      </p:sp>
      <p:sp>
        <p:nvSpPr>
          <p:cNvPr id="30" name="テキスト ボックス 29"/>
          <p:cNvSpPr txBox="1"/>
          <p:nvPr/>
        </p:nvSpPr>
        <p:spPr>
          <a:xfrm>
            <a:off x="8526312" y="2498639"/>
            <a:ext cx="741026" cy="184666"/>
          </a:xfrm>
          <a:prstGeom prst="rect">
            <a:avLst/>
          </a:prstGeom>
          <a:noFill/>
        </p:spPr>
        <p:txBody>
          <a:bodyPr wrap="square" lIns="0" tIns="0" rIns="0" bIns="0" rtlCol="0" anchor="ctr" anchorCtr="1">
            <a:spAutoFit/>
          </a:bodyPr>
          <a:lstStyle/>
          <a:p>
            <a:pPr marL="87313" indent="-87313"/>
            <a:r>
              <a:rPr lang="en-US" altLang="ja-JP" sz="1200" dirty="0" smtClean="0">
                <a:solidFill>
                  <a:prstClr val="black"/>
                </a:solidFill>
                <a:latin typeface="Meiryo UI" pitchFamily="50" charset="-128"/>
                <a:ea typeface="Meiryo UI" pitchFamily="50" charset="-128"/>
                <a:cs typeface="Meiryo UI" pitchFamily="50" charset="-128"/>
              </a:rPr>
              <a:t>【</a:t>
            </a:r>
            <a:r>
              <a:rPr lang="ja-JP" altLang="en-US" sz="1200" dirty="0" smtClean="0">
                <a:solidFill>
                  <a:prstClr val="black"/>
                </a:solidFill>
                <a:latin typeface="Meiryo UI" pitchFamily="50" charset="-128"/>
                <a:ea typeface="Meiryo UI" pitchFamily="50" charset="-128"/>
                <a:cs typeface="Meiryo UI" pitchFamily="50" charset="-128"/>
              </a:rPr>
              <a:t>府事業</a:t>
            </a:r>
            <a:r>
              <a:rPr lang="en-US" altLang="ja-JP" sz="1200" dirty="0" smtClean="0">
                <a:solidFill>
                  <a:prstClr val="black"/>
                </a:solidFill>
                <a:latin typeface="Meiryo UI" pitchFamily="50" charset="-128"/>
                <a:ea typeface="Meiryo UI" pitchFamily="50" charset="-128"/>
                <a:cs typeface="Meiryo UI" pitchFamily="50" charset="-128"/>
              </a:rPr>
              <a:t>】</a:t>
            </a:r>
            <a:endParaRPr lang="ja-JP" altLang="en-US" sz="1200" dirty="0">
              <a:solidFill>
                <a:prstClr val="black"/>
              </a:solidFill>
              <a:latin typeface="Meiryo UI" pitchFamily="50" charset="-128"/>
              <a:ea typeface="Meiryo UI" pitchFamily="50" charset="-128"/>
              <a:cs typeface="Meiryo UI" pitchFamily="50" charset="-128"/>
            </a:endParaRPr>
          </a:p>
        </p:txBody>
      </p:sp>
      <p:sp>
        <p:nvSpPr>
          <p:cNvPr id="33" name="テキスト ボックス 28"/>
          <p:cNvSpPr txBox="1">
            <a:spLocks noChangeArrowheads="1"/>
          </p:cNvSpPr>
          <p:nvPr/>
        </p:nvSpPr>
        <p:spPr bwMode="auto">
          <a:xfrm>
            <a:off x="7754909" y="4120304"/>
            <a:ext cx="1933715"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sz="1300" b="1" i="1">
                <a:solidFill>
                  <a:schemeClr val="tx1"/>
                </a:solidFill>
                <a:latin typeface="Arial" pitchFamily="34" charset="0"/>
                <a:ea typeface="ＭＳ Ｐゴシック" pitchFamily="50" charset="-128"/>
              </a:defRPr>
            </a:lvl1pPr>
            <a:lvl2pPr marL="742950" indent="-285750" eaLnBrk="0" hangingPunct="0">
              <a:defRPr kumimoji="1" sz="1300" b="1" i="1">
                <a:solidFill>
                  <a:schemeClr val="tx1"/>
                </a:solidFill>
                <a:latin typeface="Arial" pitchFamily="34" charset="0"/>
                <a:ea typeface="ＭＳ Ｐゴシック" pitchFamily="50" charset="-128"/>
              </a:defRPr>
            </a:lvl2pPr>
            <a:lvl3pPr marL="1143000" indent="-228600" eaLnBrk="0" hangingPunct="0">
              <a:defRPr kumimoji="1" sz="1300" b="1" i="1">
                <a:solidFill>
                  <a:schemeClr val="tx1"/>
                </a:solidFill>
                <a:latin typeface="Arial" pitchFamily="34" charset="0"/>
                <a:ea typeface="ＭＳ Ｐゴシック" pitchFamily="50" charset="-128"/>
              </a:defRPr>
            </a:lvl3pPr>
            <a:lvl4pPr marL="1600200" indent="-228600" eaLnBrk="0" hangingPunct="0">
              <a:defRPr kumimoji="1" sz="1300" b="1" i="1">
                <a:solidFill>
                  <a:schemeClr val="tx1"/>
                </a:solidFill>
                <a:latin typeface="Arial" pitchFamily="34" charset="0"/>
                <a:ea typeface="ＭＳ Ｐゴシック" pitchFamily="50" charset="-128"/>
              </a:defRPr>
            </a:lvl4pPr>
            <a:lvl5pPr marL="2057400" indent="-228600" eaLnBrk="0" hangingPunct="0">
              <a:defRPr kumimoji="1" sz="1300" b="1" i="1">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kumimoji="1" sz="1300" b="1" i="1">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kumimoji="1" sz="1300" b="1" i="1">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kumimoji="1" sz="1300" b="1" i="1">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kumimoji="1" sz="1300" b="1" i="1">
                <a:solidFill>
                  <a:schemeClr val="tx1"/>
                </a:solidFill>
                <a:latin typeface="Arial" pitchFamily="34" charset="0"/>
                <a:ea typeface="ＭＳ Ｐゴシック" pitchFamily="50" charset="-128"/>
              </a:defRPr>
            </a:lvl9pPr>
          </a:lstStyle>
          <a:p>
            <a:pPr marL="87313" indent="-87313" algn="ctr"/>
            <a:r>
              <a:rPr lang="ja-JP" altLang="en-US" sz="1000" b="0" i="0" dirty="0" smtClean="0">
                <a:solidFill>
                  <a:prstClr val="black"/>
                </a:solidFill>
                <a:latin typeface="Meiryo UI" pitchFamily="50" charset="-128"/>
                <a:ea typeface="Meiryo UI" pitchFamily="50" charset="-128"/>
                <a:cs typeface="Meiryo UI" pitchFamily="50" charset="-128"/>
              </a:rPr>
              <a:t>茨木高校の太陽熱集熱器</a:t>
            </a:r>
            <a:endParaRPr lang="en-US" altLang="ja-JP" sz="600" b="0" i="0" dirty="0" smtClean="0">
              <a:solidFill>
                <a:prstClr val="black"/>
              </a:solidFill>
              <a:latin typeface="Meiryo UI" pitchFamily="50" charset="-128"/>
              <a:ea typeface="Meiryo UI" pitchFamily="50" charset="-128"/>
              <a:cs typeface="Meiryo UI" pitchFamily="50" charset="-128"/>
            </a:endParaRPr>
          </a:p>
        </p:txBody>
      </p:sp>
      <p:sp>
        <p:nvSpPr>
          <p:cNvPr id="37" name="角丸四角形 36"/>
          <p:cNvSpPr/>
          <p:nvPr/>
        </p:nvSpPr>
        <p:spPr>
          <a:xfrm>
            <a:off x="133333" y="613293"/>
            <a:ext cx="4917798" cy="1510638"/>
          </a:xfrm>
          <a:prstGeom prst="roundRect">
            <a:avLst>
              <a:gd name="adj" fmla="val 1002"/>
            </a:avLst>
          </a:prstGeom>
          <a:ln w="31750"/>
        </p:spPr>
        <p:style>
          <a:lnRef idx="2">
            <a:schemeClr val="accent1"/>
          </a:lnRef>
          <a:fillRef idx="1">
            <a:schemeClr val="lt1"/>
          </a:fillRef>
          <a:effectRef idx="0">
            <a:schemeClr val="accent1"/>
          </a:effectRef>
          <a:fontRef idx="minor">
            <a:schemeClr val="dk1"/>
          </a:fontRef>
        </p:style>
        <p:txBody>
          <a:bodyPr rtlCol="0" anchor="ctr"/>
          <a:lstStyle/>
          <a:p>
            <a:endParaRPr lang="ja-JP" altLang="en-US" sz="1200" dirty="0">
              <a:solidFill>
                <a:prstClr val="black"/>
              </a:solidFill>
              <a:latin typeface="Meiryo UI" pitchFamily="50" charset="-128"/>
              <a:ea typeface="Meiryo UI" pitchFamily="50" charset="-128"/>
              <a:cs typeface="Meiryo UI" pitchFamily="50" charset="-128"/>
            </a:endParaRPr>
          </a:p>
        </p:txBody>
      </p:sp>
      <p:sp>
        <p:nvSpPr>
          <p:cNvPr id="38" name="角丸四角形 37"/>
          <p:cNvSpPr/>
          <p:nvPr/>
        </p:nvSpPr>
        <p:spPr>
          <a:xfrm>
            <a:off x="235600" y="694868"/>
            <a:ext cx="4375813" cy="347495"/>
          </a:xfrm>
          <a:prstGeom prst="roundRect">
            <a:avLst>
              <a:gd name="adj" fmla="val 50000"/>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ja-JP" altLang="en-US" sz="1600" b="1" dirty="0" smtClean="0">
                <a:solidFill>
                  <a:prstClr val="black"/>
                </a:solidFill>
                <a:latin typeface="Meiryo UI" pitchFamily="50" charset="-128"/>
                <a:ea typeface="Meiryo UI" pitchFamily="50" charset="-128"/>
                <a:cs typeface="Meiryo UI" pitchFamily="50" charset="-128"/>
              </a:rPr>
              <a:t>再生可能エネルギーの導入可能性の調査・検討</a:t>
            </a:r>
            <a:endParaRPr lang="ja-JP" altLang="en-US" sz="1600" b="1" dirty="0">
              <a:solidFill>
                <a:prstClr val="black"/>
              </a:solidFill>
              <a:latin typeface="Meiryo UI" pitchFamily="50" charset="-128"/>
              <a:ea typeface="Meiryo UI" pitchFamily="50" charset="-128"/>
              <a:cs typeface="Meiryo UI" pitchFamily="50" charset="-128"/>
            </a:endParaRPr>
          </a:p>
        </p:txBody>
      </p:sp>
      <p:sp>
        <p:nvSpPr>
          <p:cNvPr id="39" name="テキスト ボックス 22"/>
          <p:cNvSpPr txBox="1">
            <a:spLocks noChangeArrowheads="1"/>
          </p:cNvSpPr>
          <p:nvPr/>
        </p:nvSpPr>
        <p:spPr bwMode="auto">
          <a:xfrm>
            <a:off x="148439" y="1430078"/>
            <a:ext cx="4553853" cy="492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87313" indent="-87313"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eaLnBrk="1" hangingPunct="1"/>
            <a:r>
              <a:rPr lang="ja-JP" altLang="en-US" sz="1300" dirty="0">
                <a:latin typeface="Meiryo UI" pitchFamily="50" charset="-128"/>
                <a:ea typeface="Meiryo UI" pitchFamily="50" charset="-128"/>
                <a:cs typeface="Meiryo UI" pitchFamily="50" charset="-128"/>
              </a:rPr>
              <a:t>◆府域における、下水熱、地中熱等再生可能エネルギーの導入可能性の調査・検討により、新たな候補地等の掘り起こしを行います。</a:t>
            </a:r>
          </a:p>
        </p:txBody>
      </p:sp>
      <p:sp>
        <p:nvSpPr>
          <p:cNvPr id="40" name="正方形/長方形 39"/>
          <p:cNvSpPr/>
          <p:nvPr/>
        </p:nvSpPr>
        <p:spPr>
          <a:xfrm>
            <a:off x="1272848" y="1150487"/>
            <a:ext cx="3700677" cy="184666"/>
          </a:xfrm>
          <a:prstGeom prst="rect">
            <a:avLst/>
          </a:prstGeom>
        </p:spPr>
        <p:txBody>
          <a:bodyPr wrap="square" lIns="0" tIns="0" rIns="0" bIns="0" anchor="ctr" anchorCtr="1">
            <a:spAutoFit/>
          </a:bodyPr>
          <a:lstStyle/>
          <a:p>
            <a:pPr marL="95250" indent="-95250"/>
            <a:r>
              <a:rPr lang="en-US" altLang="ja-JP" sz="12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おおさかスマートエネルギーセンター事業</a:t>
            </a:r>
            <a:r>
              <a:rPr lang="en-US" altLang="ja-JP" sz="12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（予算</a:t>
            </a:r>
            <a:r>
              <a:rPr lang="en-US" altLang="ja-JP" sz="1200" dirty="0" smtClean="0">
                <a:latin typeface="Meiryo UI" panose="020B0604030504040204" pitchFamily="50" charset="-128"/>
                <a:ea typeface="Meiryo UI" panose="020B0604030504040204" pitchFamily="50" charset="-128"/>
                <a:cs typeface="Meiryo UI" panose="020B0604030504040204" pitchFamily="50" charset="-128"/>
              </a:rPr>
              <a:t>128</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千円）</a:t>
            </a:r>
            <a:endParaRPr lang="ja-JP" altLang="en-US" sz="12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5" name="角丸四角形 14"/>
          <p:cNvSpPr/>
          <p:nvPr/>
        </p:nvSpPr>
        <p:spPr>
          <a:xfrm>
            <a:off x="5142306" y="4963048"/>
            <a:ext cx="4664494" cy="1824633"/>
          </a:xfrm>
          <a:prstGeom prst="roundRect">
            <a:avLst>
              <a:gd name="adj" fmla="val 1002"/>
            </a:avLst>
          </a:prstGeom>
          <a:ln w="31750"/>
        </p:spPr>
        <p:style>
          <a:lnRef idx="2">
            <a:schemeClr val="accent1"/>
          </a:lnRef>
          <a:fillRef idx="1">
            <a:schemeClr val="lt1"/>
          </a:fillRef>
          <a:effectRef idx="0">
            <a:schemeClr val="accent1"/>
          </a:effectRef>
          <a:fontRef idx="minor">
            <a:schemeClr val="dk1"/>
          </a:fontRef>
        </p:style>
        <p:txBody>
          <a:bodyPr rtlCol="0" anchor="ctr"/>
          <a:lstStyle/>
          <a:p>
            <a:endParaRPr lang="ja-JP" altLang="en-US" sz="1200" dirty="0">
              <a:latin typeface="Meiryo UI" pitchFamily="50" charset="-128"/>
              <a:ea typeface="Meiryo UI" pitchFamily="50" charset="-128"/>
              <a:cs typeface="Meiryo UI" pitchFamily="50" charset="-128"/>
            </a:endParaRPr>
          </a:p>
        </p:txBody>
      </p:sp>
      <p:sp>
        <p:nvSpPr>
          <p:cNvPr id="16" name="角丸四角形 15"/>
          <p:cNvSpPr/>
          <p:nvPr/>
        </p:nvSpPr>
        <p:spPr>
          <a:xfrm>
            <a:off x="5214453" y="5047384"/>
            <a:ext cx="4257636" cy="337165"/>
          </a:xfrm>
          <a:prstGeom prst="roundRect">
            <a:avLst>
              <a:gd name="adj" fmla="val 50000"/>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ja-JP" altLang="en-US" sz="1600" b="1" dirty="0" smtClean="0">
                <a:solidFill>
                  <a:schemeClr val="tx1"/>
                </a:solidFill>
                <a:latin typeface="Meiryo UI" pitchFamily="50" charset="-128"/>
                <a:ea typeface="Meiryo UI" pitchFamily="50" charset="-128"/>
                <a:cs typeface="Meiryo UI" pitchFamily="50" charset="-128"/>
              </a:rPr>
              <a:t>人工光合成を用いた新エネルギー創出の推進</a:t>
            </a:r>
            <a:endParaRPr lang="ja-JP" altLang="en-US" sz="1600" b="1" dirty="0">
              <a:solidFill>
                <a:schemeClr val="tx1"/>
              </a:solidFill>
              <a:latin typeface="Meiryo UI" pitchFamily="50" charset="-128"/>
              <a:ea typeface="Meiryo UI" pitchFamily="50" charset="-128"/>
              <a:cs typeface="Meiryo UI" pitchFamily="50" charset="-128"/>
            </a:endParaRPr>
          </a:p>
        </p:txBody>
      </p:sp>
      <p:sp>
        <p:nvSpPr>
          <p:cNvPr id="18" name="テキスト ボックス 17"/>
          <p:cNvSpPr txBox="1"/>
          <p:nvPr/>
        </p:nvSpPr>
        <p:spPr>
          <a:xfrm>
            <a:off x="9077435" y="5432262"/>
            <a:ext cx="612990" cy="184666"/>
          </a:xfrm>
          <a:prstGeom prst="rect">
            <a:avLst/>
          </a:prstGeom>
          <a:noFill/>
        </p:spPr>
        <p:txBody>
          <a:bodyPr wrap="square" lIns="0" tIns="0" rIns="0" bIns="0" rtlCol="0" anchor="ctr" anchorCtr="1">
            <a:spAutoFit/>
          </a:bodyPr>
          <a:lstStyle/>
          <a:p>
            <a:pPr marL="87313" indent="-87313"/>
            <a:r>
              <a:rPr lang="en-US" altLang="ja-JP" sz="1200" dirty="0" smtClean="0">
                <a:latin typeface="Meiryo UI" pitchFamily="50" charset="-128"/>
                <a:ea typeface="Meiryo UI" pitchFamily="50" charset="-128"/>
                <a:cs typeface="Meiryo UI" pitchFamily="50" charset="-128"/>
              </a:rPr>
              <a:t>【</a:t>
            </a:r>
            <a:r>
              <a:rPr lang="ja-JP" altLang="en-US" sz="1200" dirty="0" smtClean="0">
                <a:latin typeface="Meiryo UI" pitchFamily="50" charset="-128"/>
                <a:ea typeface="Meiryo UI" pitchFamily="50" charset="-128"/>
                <a:cs typeface="Meiryo UI" pitchFamily="50" charset="-128"/>
              </a:rPr>
              <a:t>市事業</a:t>
            </a:r>
            <a:r>
              <a:rPr lang="en-US" altLang="ja-JP" sz="1200" dirty="0" smtClean="0">
                <a:latin typeface="Meiryo UI" pitchFamily="50" charset="-128"/>
                <a:ea typeface="Meiryo UI" pitchFamily="50" charset="-128"/>
                <a:cs typeface="Meiryo UI" pitchFamily="50" charset="-128"/>
              </a:rPr>
              <a:t>】</a:t>
            </a:r>
            <a:endParaRPr kumimoji="1" lang="ja-JP" altLang="en-US" sz="1200" dirty="0">
              <a:latin typeface="Meiryo UI" pitchFamily="50" charset="-128"/>
              <a:ea typeface="Meiryo UI" pitchFamily="50" charset="-128"/>
              <a:cs typeface="Meiryo UI" pitchFamily="50" charset="-128"/>
            </a:endParaRPr>
          </a:p>
        </p:txBody>
      </p:sp>
      <p:sp>
        <p:nvSpPr>
          <p:cNvPr id="19" name="テキスト ボックス 18"/>
          <p:cNvSpPr txBox="1">
            <a:spLocks noChangeArrowheads="1"/>
          </p:cNvSpPr>
          <p:nvPr/>
        </p:nvSpPr>
        <p:spPr bwMode="auto">
          <a:xfrm>
            <a:off x="8369514" y="6541460"/>
            <a:ext cx="1512168"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sz="1300" b="1" i="1">
                <a:solidFill>
                  <a:schemeClr val="tx1"/>
                </a:solidFill>
                <a:latin typeface="Arial" pitchFamily="34" charset="0"/>
                <a:ea typeface="ＭＳ Ｐゴシック" pitchFamily="50" charset="-128"/>
              </a:defRPr>
            </a:lvl1pPr>
            <a:lvl2pPr marL="742950" indent="-285750" eaLnBrk="0" hangingPunct="0">
              <a:defRPr kumimoji="1" sz="1300" b="1" i="1">
                <a:solidFill>
                  <a:schemeClr val="tx1"/>
                </a:solidFill>
                <a:latin typeface="Arial" pitchFamily="34" charset="0"/>
                <a:ea typeface="ＭＳ Ｐゴシック" pitchFamily="50" charset="-128"/>
              </a:defRPr>
            </a:lvl2pPr>
            <a:lvl3pPr marL="1143000" indent="-228600" eaLnBrk="0" hangingPunct="0">
              <a:defRPr kumimoji="1" sz="1300" b="1" i="1">
                <a:solidFill>
                  <a:schemeClr val="tx1"/>
                </a:solidFill>
                <a:latin typeface="Arial" pitchFamily="34" charset="0"/>
                <a:ea typeface="ＭＳ Ｐゴシック" pitchFamily="50" charset="-128"/>
              </a:defRPr>
            </a:lvl3pPr>
            <a:lvl4pPr marL="1600200" indent="-228600" eaLnBrk="0" hangingPunct="0">
              <a:defRPr kumimoji="1" sz="1300" b="1" i="1">
                <a:solidFill>
                  <a:schemeClr val="tx1"/>
                </a:solidFill>
                <a:latin typeface="Arial" pitchFamily="34" charset="0"/>
                <a:ea typeface="ＭＳ Ｐゴシック" pitchFamily="50" charset="-128"/>
              </a:defRPr>
            </a:lvl4pPr>
            <a:lvl5pPr marL="2057400" indent="-228600" eaLnBrk="0" hangingPunct="0">
              <a:defRPr kumimoji="1" sz="1300" b="1" i="1">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kumimoji="1" sz="1300" b="1" i="1">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kumimoji="1" sz="1300" b="1" i="1">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kumimoji="1" sz="1300" b="1" i="1">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kumimoji="1" sz="1300" b="1" i="1">
                <a:solidFill>
                  <a:schemeClr val="tx1"/>
                </a:solidFill>
                <a:latin typeface="Arial" pitchFamily="34" charset="0"/>
                <a:ea typeface="ＭＳ Ｐゴシック" pitchFamily="50" charset="-128"/>
              </a:defRPr>
            </a:lvl9pPr>
          </a:lstStyle>
          <a:p>
            <a:pPr marL="87313" indent="-87313" algn="ctr"/>
            <a:r>
              <a:rPr lang="ja-JP" altLang="en-US" sz="1000" b="0" i="0" dirty="0" smtClean="0">
                <a:latin typeface="Meiryo UI" pitchFamily="50" charset="-128"/>
                <a:ea typeface="Meiryo UI" pitchFamily="50" charset="-128"/>
                <a:cs typeface="Meiryo UI" pitchFamily="50" charset="-128"/>
              </a:rPr>
              <a:t>人工光合成研究センター　</a:t>
            </a:r>
            <a:endParaRPr lang="en-US" altLang="ja-JP" sz="600" b="0" i="0" dirty="0" smtClean="0">
              <a:latin typeface="Meiryo UI" pitchFamily="50" charset="-128"/>
              <a:ea typeface="Meiryo UI" pitchFamily="50" charset="-128"/>
              <a:cs typeface="Meiryo UI" pitchFamily="50" charset="-128"/>
            </a:endParaRPr>
          </a:p>
        </p:txBody>
      </p:sp>
      <p:sp>
        <p:nvSpPr>
          <p:cNvPr id="21" name="角丸四角形 20"/>
          <p:cNvSpPr/>
          <p:nvPr/>
        </p:nvSpPr>
        <p:spPr>
          <a:xfrm>
            <a:off x="133333" y="2247042"/>
            <a:ext cx="4917798" cy="4539375"/>
          </a:xfrm>
          <a:prstGeom prst="roundRect">
            <a:avLst>
              <a:gd name="adj" fmla="val 1002"/>
            </a:avLst>
          </a:prstGeom>
          <a:ln w="31750"/>
        </p:spPr>
        <p:style>
          <a:lnRef idx="2">
            <a:schemeClr val="accent1"/>
          </a:lnRef>
          <a:fillRef idx="1">
            <a:schemeClr val="lt1"/>
          </a:fillRef>
          <a:effectRef idx="0">
            <a:schemeClr val="accent1"/>
          </a:effectRef>
          <a:fontRef idx="minor">
            <a:schemeClr val="dk1"/>
          </a:fontRef>
        </p:style>
        <p:txBody>
          <a:bodyPr rtlCol="0" anchor="ctr"/>
          <a:lstStyle/>
          <a:p>
            <a:endParaRPr lang="ja-JP" altLang="en-US" sz="1200" dirty="0">
              <a:latin typeface="Meiryo UI" pitchFamily="50" charset="-128"/>
              <a:ea typeface="Meiryo UI" pitchFamily="50" charset="-128"/>
              <a:cs typeface="Meiryo UI" pitchFamily="50" charset="-128"/>
            </a:endParaRPr>
          </a:p>
        </p:txBody>
      </p:sp>
      <p:pic>
        <p:nvPicPr>
          <p:cNvPr id="22"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45554" y="4638344"/>
            <a:ext cx="2452203" cy="17863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 name="角丸四角形 22"/>
          <p:cNvSpPr/>
          <p:nvPr/>
        </p:nvSpPr>
        <p:spPr>
          <a:xfrm>
            <a:off x="235600" y="2371927"/>
            <a:ext cx="3094454" cy="350954"/>
          </a:xfrm>
          <a:prstGeom prst="roundRect">
            <a:avLst>
              <a:gd name="adj" fmla="val 50000"/>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ja-JP" altLang="en-US" sz="1600" b="1" dirty="0" smtClean="0">
                <a:solidFill>
                  <a:schemeClr val="tx1"/>
                </a:solidFill>
                <a:latin typeface="Meiryo UI" pitchFamily="50" charset="-128"/>
                <a:ea typeface="Meiryo UI" pitchFamily="50" charset="-128"/>
                <a:cs typeface="Meiryo UI" pitchFamily="50" charset="-128"/>
              </a:rPr>
              <a:t>上水道施設における小水力発電</a:t>
            </a:r>
            <a:endParaRPr lang="ja-JP" altLang="en-US" sz="1600" b="1" dirty="0">
              <a:solidFill>
                <a:schemeClr val="tx1"/>
              </a:solidFill>
              <a:latin typeface="Meiryo UI" pitchFamily="50" charset="-128"/>
              <a:ea typeface="Meiryo UI" pitchFamily="50" charset="-128"/>
              <a:cs typeface="Meiryo UI" pitchFamily="50" charset="-128"/>
            </a:endParaRPr>
          </a:p>
        </p:txBody>
      </p:sp>
      <p:sp>
        <p:nvSpPr>
          <p:cNvPr id="25" name="正方形/長方形 24"/>
          <p:cNvSpPr/>
          <p:nvPr/>
        </p:nvSpPr>
        <p:spPr>
          <a:xfrm>
            <a:off x="3224369" y="6352284"/>
            <a:ext cx="1261884" cy="253916"/>
          </a:xfrm>
          <a:prstGeom prst="rect">
            <a:avLst/>
          </a:prstGeom>
        </p:spPr>
        <p:txBody>
          <a:bodyPr wrap="none">
            <a:spAutoFit/>
          </a:bodyPr>
          <a:lstStyle/>
          <a:p>
            <a:r>
              <a:rPr lang="ja-JP" altLang="ja-JP" sz="1050" dirty="0" smtClean="0">
                <a:latin typeface="Meiryo UI" panose="020B0604030504040204" pitchFamily="50" charset="-128"/>
                <a:ea typeface="Meiryo UI" panose="020B0604030504040204" pitchFamily="50" charset="-128"/>
                <a:cs typeface="Meiryo UI" panose="020B0604030504040204" pitchFamily="50" charset="-128"/>
              </a:rPr>
              <a:t>長居水力発電</a:t>
            </a:r>
            <a:r>
              <a:rPr lang="ja-JP" altLang="en-US" sz="1050" dirty="0" smtClean="0">
                <a:latin typeface="Meiryo UI" panose="020B0604030504040204" pitchFamily="50" charset="-128"/>
                <a:ea typeface="Meiryo UI" panose="020B0604030504040204" pitchFamily="50" charset="-128"/>
                <a:cs typeface="Meiryo UI" panose="020B0604030504040204" pitchFamily="50" charset="-128"/>
              </a:rPr>
              <a:t>設備</a:t>
            </a:r>
            <a:endParaRPr lang="en-US" altLang="ja-JP" sz="1050" dirty="0" smtClean="0">
              <a:latin typeface="Meiryo UI" panose="020B0604030504040204" pitchFamily="50" charset="-128"/>
              <a:ea typeface="Meiryo UI" panose="020B0604030504040204" pitchFamily="50" charset="-128"/>
              <a:cs typeface="Meiryo UI" panose="020B0604030504040204" pitchFamily="50" charset="-128"/>
            </a:endParaRPr>
          </a:p>
        </p:txBody>
      </p:sp>
      <p:sp>
        <p:nvSpPr>
          <p:cNvPr id="26" name="テキスト ボックス 25"/>
          <p:cNvSpPr txBox="1"/>
          <p:nvPr/>
        </p:nvSpPr>
        <p:spPr>
          <a:xfrm>
            <a:off x="107207" y="2923196"/>
            <a:ext cx="4943923" cy="692497"/>
          </a:xfrm>
          <a:prstGeom prst="rect">
            <a:avLst/>
          </a:prstGeom>
          <a:noFill/>
        </p:spPr>
        <p:txBody>
          <a:bodyPr wrap="square" rtlCol="0">
            <a:spAutoFit/>
          </a:bodyPr>
          <a:lstStyle/>
          <a:p>
            <a:pPr marL="88900" indent="-88900"/>
            <a:r>
              <a:rPr lang="ja-JP" altLang="en-US" sz="1300" dirty="0" smtClean="0">
                <a:latin typeface="Meiryo UI" pitchFamily="50" charset="-128"/>
                <a:ea typeface="Meiryo UI" pitchFamily="50" charset="-128"/>
                <a:cs typeface="Meiryo UI" pitchFamily="50" charset="-128"/>
              </a:rPr>
              <a:t>◆</a:t>
            </a:r>
            <a:r>
              <a:rPr lang="ja-JP" altLang="ja-JP" sz="1300" dirty="0" smtClean="0">
                <a:latin typeface="Meiryo UI" pitchFamily="50" charset="-128"/>
                <a:ea typeface="Meiryo UI" pitchFamily="50" charset="-128"/>
                <a:cs typeface="Meiryo UI" pitchFamily="50" charset="-128"/>
              </a:rPr>
              <a:t>配水</a:t>
            </a:r>
            <a:r>
              <a:rPr lang="ja-JP" altLang="en-US" sz="1300" dirty="0" smtClean="0">
                <a:latin typeface="Meiryo UI" pitchFamily="50" charset="-128"/>
                <a:ea typeface="Meiryo UI" pitchFamily="50" charset="-128"/>
                <a:cs typeface="Meiryo UI" pitchFamily="50" charset="-128"/>
              </a:rPr>
              <a:t>場やポンプ場などの</a:t>
            </a:r>
            <a:r>
              <a:rPr lang="ja-JP" altLang="ja-JP" sz="1300" dirty="0" smtClean="0">
                <a:latin typeface="Meiryo UI" pitchFamily="50" charset="-128"/>
                <a:ea typeface="Meiryo UI" pitchFamily="50" charset="-128"/>
                <a:cs typeface="Meiryo UI" pitchFamily="50" charset="-128"/>
              </a:rPr>
              <a:t>流入水の残存水圧を活用した小水力発電設</a:t>
            </a:r>
            <a:r>
              <a:rPr lang="en-US" altLang="ja-JP" sz="1300" dirty="0" smtClean="0">
                <a:latin typeface="Meiryo UI" pitchFamily="50" charset="-128"/>
                <a:ea typeface="Meiryo UI" pitchFamily="50" charset="-128"/>
                <a:cs typeface="Meiryo UI" pitchFamily="50" charset="-128"/>
              </a:rPr>
              <a:t> </a:t>
            </a:r>
          </a:p>
          <a:p>
            <a:pPr marL="88900" indent="-88900"/>
            <a:r>
              <a:rPr lang="en-US" altLang="ja-JP" sz="1300" dirty="0">
                <a:latin typeface="Meiryo UI" pitchFamily="50" charset="-128"/>
                <a:ea typeface="Meiryo UI" pitchFamily="50" charset="-128"/>
                <a:cs typeface="Meiryo UI" pitchFamily="50" charset="-128"/>
              </a:rPr>
              <a:t> </a:t>
            </a:r>
            <a:r>
              <a:rPr lang="en-US" altLang="ja-JP" sz="1300" dirty="0" smtClean="0">
                <a:latin typeface="Meiryo UI" pitchFamily="50" charset="-128"/>
                <a:ea typeface="Meiryo UI" pitchFamily="50" charset="-128"/>
                <a:cs typeface="Meiryo UI" pitchFamily="50" charset="-128"/>
              </a:rPr>
              <a:t> </a:t>
            </a:r>
            <a:r>
              <a:rPr lang="ja-JP" altLang="ja-JP" sz="1300" dirty="0" smtClean="0">
                <a:latin typeface="Meiryo UI" pitchFamily="50" charset="-128"/>
                <a:ea typeface="Meiryo UI" pitchFamily="50" charset="-128"/>
                <a:cs typeface="Meiryo UI" pitchFamily="50" charset="-128"/>
              </a:rPr>
              <a:t>備の導入を進め、未利用エネルギーの有効活用に取り組</a:t>
            </a:r>
            <a:r>
              <a:rPr lang="ja-JP" altLang="en-US" sz="1300" dirty="0" smtClean="0">
                <a:latin typeface="Meiryo UI" pitchFamily="50" charset="-128"/>
                <a:ea typeface="Meiryo UI" pitchFamily="50" charset="-128"/>
                <a:cs typeface="Meiryo UI" pitchFamily="50" charset="-128"/>
              </a:rPr>
              <a:t>みます。</a:t>
            </a:r>
            <a:endParaRPr lang="en-US" altLang="ja-JP" sz="1300" dirty="0" smtClean="0">
              <a:latin typeface="Meiryo UI" pitchFamily="50" charset="-128"/>
              <a:ea typeface="Meiryo UI" pitchFamily="50" charset="-128"/>
              <a:cs typeface="Meiryo UI" pitchFamily="50" charset="-128"/>
            </a:endParaRPr>
          </a:p>
          <a:p>
            <a:pPr marL="88900" indent="-88900"/>
            <a:r>
              <a:rPr kumimoji="1" lang="ja-JP" altLang="en-US" sz="1300" dirty="0">
                <a:latin typeface="Meiryo UI" pitchFamily="50" charset="-128"/>
                <a:ea typeface="Meiryo UI" pitchFamily="50" charset="-128"/>
                <a:cs typeface="Meiryo UI" pitchFamily="50" charset="-128"/>
              </a:rPr>
              <a:t>　</a:t>
            </a:r>
            <a:r>
              <a:rPr lang="ja-JP" altLang="en-US" sz="1300" dirty="0" smtClean="0">
                <a:latin typeface="Meiryo UI" pitchFamily="50" charset="-128"/>
                <a:ea typeface="Meiryo UI" pitchFamily="50" charset="-128"/>
                <a:cs typeface="Meiryo UI" pitchFamily="50" charset="-128"/>
              </a:rPr>
              <a:t>また、市町村施設についても、設備導入に向けた助言・支援を行います。</a:t>
            </a:r>
            <a:endParaRPr kumimoji="1" lang="ja-JP" altLang="en-US" sz="900" dirty="0">
              <a:latin typeface="Meiryo UI" pitchFamily="50" charset="-128"/>
              <a:ea typeface="Meiryo UI" pitchFamily="50" charset="-128"/>
              <a:cs typeface="Meiryo UI" pitchFamily="50" charset="-128"/>
            </a:endParaRPr>
          </a:p>
        </p:txBody>
      </p:sp>
      <p:sp>
        <p:nvSpPr>
          <p:cNvPr id="27" name="角丸四角形 26"/>
          <p:cNvSpPr/>
          <p:nvPr/>
        </p:nvSpPr>
        <p:spPr>
          <a:xfrm>
            <a:off x="241282" y="3936380"/>
            <a:ext cx="2392478" cy="696342"/>
          </a:xfrm>
          <a:prstGeom prst="roundRect">
            <a:avLst>
              <a:gd name="adj" fmla="val 0"/>
            </a:avLst>
          </a:prstGeom>
          <a:ln w="12700">
            <a:prstDash val="sysDash"/>
          </a:ln>
        </p:spPr>
        <p:style>
          <a:lnRef idx="2">
            <a:schemeClr val="accent5"/>
          </a:lnRef>
          <a:fillRef idx="1">
            <a:schemeClr val="lt1"/>
          </a:fillRef>
          <a:effectRef idx="0">
            <a:schemeClr val="accent5"/>
          </a:effectRef>
          <a:fontRef idx="minor">
            <a:schemeClr val="dk1"/>
          </a:fontRef>
        </p:style>
        <p:txBody>
          <a:bodyPr rtlCol="0" anchor="ctr"/>
          <a:lstStyle/>
          <a:p>
            <a:pPr fontAlgn="auto">
              <a:lnSpc>
                <a:spcPts val="1200"/>
              </a:lnSpc>
              <a:spcBef>
                <a:spcPts val="0"/>
              </a:spcBef>
              <a:spcAft>
                <a:spcPts val="0"/>
              </a:spcAft>
              <a:defRPr/>
            </a:pPr>
            <a:r>
              <a:rPr lang="ja-JP" altLang="en-US" sz="1000" kern="100" dirty="0" smtClean="0">
                <a:solidFill>
                  <a:schemeClr val="tx1"/>
                </a:solidFill>
                <a:latin typeface="Meiryo UI" pitchFamily="50" charset="-128"/>
                <a:ea typeface="Meiryo UI" pitchFamily="50" charset="-128"/>
                <a:cs typeface="Meiryo UI" pitchFamily="50" charset="-128"/>
              </a:rPr>
              <a:t>＜発電出力＞</a:t>
            </a:r>
            <a:endParaRPr lang="en-US" altLang="ja-JP" sz="1000" kern="100" dirty="0" smtClean="0">
              <a:solidFill>
                <a:schemeClr val="tx1"/>
              </a:solidFill>
              <a:latin typeface="Meiryo UI" pitchFamily="50" charset="-128"/>
              <a:ea typeface="Meiryo UI" pitchFamily="50" charset="-128"/>
              <a:cs typeface="Meiryo UI" pitchFamily="50" charset="-128"/>
            </a:endParaRPr>
          </a:p>
          <a:p>
            <a:pPr fontAlgn="auto">
              <a:lnSpc>
                <a:spcPts val="1200"/>
              </a:lnSpc>
              <a:spcBef>
                <a:spcPts val="0"/>
              </a:spcBef>
              <a:spcAft>
                <a:spcPts val="0"/>
              </a:spcAft>
              <a:defRPr/>
            </a:pPr>
            <a:r>
              <a:rPr lang="ja-JP" altLang="en-US" sz="1000" kern="100" dirty="0" smtClean="0">
                <a:solidFill>
                  <a:schemeClr val="tx1"/>
                </a:solidFill>
                <a:latin typeface="Meiryo UI" pitchFamily="50" charset="-128"/>
                <a:ea typeface="Meiryo UI" pitchFamily="50" charset="-128"/>
                <a:cs typeface="Meiryo UI" pitchFamily="50" charset="-128"/>
              </a:rPr>
              <a:t>　 市施設：長居配水場　 </a:t>
            </a:r>
            <a:r>
              <a:rPr lang="en-US" altLang="ja-JP" sz="1000" kern="100" dirty="0" smtClean="0">
                <a:solidFill>
                  <a:schemeClr val="tx1"/>
                </a:solidFill>
                <a:latin typeface="Meiryo UI" pitchFamily="50" charset="-128"/>
                <a:ea typeface="Meiryo UI" pitchFamily="50" charset="-128"/>
                <a:cs typeface="Meiryo UI" pitchFamily="50" charset="-128"/>
              </a:rPr>
              <a:t>253k</a:t>
            </a:r>
            <a:r>
              <a:rPr lang="ja-JP" altLang="en-US" sz="1000" kern="100" dirty="0" smtClean="0">
                <a:solidFill>
                  <a:schemeClr val="tx1"/>
                </a:solidFill>
                <a:latin typeface="Meiryo UI" pitchFamily="50" charset="-128"/>
                <a:ea typeface="Meiryo UI" pitchFamily="50" charset="-128"/>
                <a:cs typeface="Meiryo UI" pitchFamily="50" charset="-128"/>
              </a:rPr>
              <a:t>Ｗ</a:t>
            </a:r>
            <a:endParaRPr lang="en-US" altLang="ja-JP" sz="1000" kern="100" dirty="0" smtClean="0">
              <a:solidFill>
                <a:schemeClr val="tx1"/>
              </a:solidFill>
              <a:latin typeface="Meiryo UI" pitchFamily="50" charset="-128"/>
              <a:ea typeface="Meiryo UI" pitchFamily="50" charset="-128"/>
              <a:cs typeface="Meiryo UI" pitchFamily="50" charset="-128"/>
            </a:endParaRPr>
          </a:p>
          <a:p>
            <a:pPr fontAlgn="auto">
              <a:lnSpc>
                <a:spcPts val="1200"/>
              </a:lnSpc>
              <a:spcBef>
                <a:spcPts val="0"/>
              </a:spcBef>
              <a:spcAft>
                <a:spcPts val="0"/>
              </a:spcAft>
              <a:defRPr/>
            </a:pPr>
            <a:r>
              <a:rPr lang="ja-JP" altLang="en-US" sz="1000" kern="100" dirty="0" smtClean="0">
                <a:solidFill>
                  <a:schemeClr val="tx1"/>
                </a:solidFill>
                <a:latin typeface="Meiryo UI" pitchFamily="50" charset="-128"/>
                <a:ea typeface="Meiryo UI" pitchFamily="50" charset="-128"/>
                <a:cs typeface="Meiryo UI" pitchFamily="50" charset="-128"/>
              </a:rPr>
              <a:t>        　 　　泉尾配水場　 </a:t>
            </a:r>
            <a:r>
              <a:rPr lang="en-US" altLang="ja-JP" sz="1000" kern="100" dirty="0" smtClean="0">
                <a:solidFill>
                  <a:schemeClr val="tx1"/>
                </a:solidFill>
                <a:latin typeface="Meiryo UI" pitchFamily="50" charset="-128"/>
                <a:ea typeface="Meiryo UI" pitchFamily="50" charset="-128"/>
                <a:cs typeface="Meiryo UI" pitchFamily="50" charset="-128"/>
              </a:rPr>
              <a:t>110kW</a:t>
            </a:r>
            <a:endParaRPr lang="en-US" altLang="ja-JP" sz="1000" dirty="0">
              <a:solidFill>
                <a:schemeClr val="tx1"/>
              </a:solidFill>
              <a:latin typeface="Meiryo UI" pitchFamily="50" charset="-128"/>
              <a:ea typeface="Meiryo UI" pitchFamily="50" charset="-128"/>
              <a:cs typeface="Meiryo UI" pitchFamily="50" charset="-128"/>
            </a:endParaRPr>
          </a:p>
          <a:p>
            <a:pPr fontAlgn="auto">
              <a:lnSpc>
                <a:spcPts val="1200"/>
              </a:lnSpc>
              <a:spcBef>
                <a:spcPts val="0"/>
              </a:spcBef>
              <a:spcAft>
                <a:spcPts val="0"/>
              </a:spcAft>
              <a:defRPr/>
            </a:pPr>
            <a:r>
              <a:rPr lang="ja-JP" altLang="en-US" sz="1000" kern="100" dirty="0" smtClean="0">
                <a:solidFill>
                  <a:schemeClr val="tx1"/>
                </a:solidFill>
                <a:latin typeface="Meiryo UI" pitchFamily="50" charset="-128"/>
                <a:ea typeface="Meiryo UI" pitchFamily="50" charset="-128"/>
                <a:cs typeface="Meiryo UI" pitchFamily="50" charset="-128"/>
              </a:rPr>
              <a:t>   その他府域施設：</a:t>
            </a:r>
            <a:r>
              <a:rPr lang="en-US" altLang="ja-JP" sz="1000" kern="100" dirty="0">
                <a:solidFill>
                  <a:schemeClr val="tx1"/>
                </a:solidFill>
                <a:latin typeface="Meiryo UI" pitchFamily="50" charset="-128"/>
                <a:ea typeface="Meiryo UI" pitchFamily="50" charset="-128"/>
                <a:cs typeface="Meiryo UI" pitchFamily="50" charset="-128"/>
              </a:rPr>
              <a:t>6</a:t>
            </a:r>
            <a:r>
              <a:rPr lang="ja-JP" altLang="en-US" sz="1000" kern="100" dirty="0" smtClean="0">
                <a:solidFill>
                  <a:schemeClr val="tx1"/>
                </a:solidFill>
                <a:latin typeface="Meiryo UI" pitchFamily="50" charset="-128"/>
                <a:ea typeface="Meiryo UI" pitchFamily="50" charset="-128"/>
                <a:cs typeface="Meiryo UI" pitchFamily="50" charset="-128"/>
              </a:rPr>
              <a:t>施設、</a:t>
            </a:r>
            <a:r>
              <a:rPr lang="ja-JP" altLang="en-US" sz="1000" kern="100" dirty="0">
                <a:solidFill>
                  <a:schemeClr val="tx1"/>
                </a:solidFill>
                <a:latin typeface="Meiryo UI" pitchFamily="50" charset="-128"/>
                <a:ea typeface="Meiryo UI" pitchFamily="50" charset="-128"/>
                <a:cs typeface="Meiryo UI" pitchFamily="50" charset="-128"/>
              </a:rPr>
              <a:t>計</a:t>
            </a:r>
            <a:r>
              <a:rPr lang="en-US" altLang="ja-JP" sz="1000" kern="100" dirty="0" smtClean="0">
                <a:solidFill>
                  <a:schemeClr val="tx1"/>
                </a:solidFill>
                <a:latin typeface="Meiryo UI" pitchFamily="50" charset="-128"/>
                <a:ea typeface="Meiryo UI" pitchFamily="50" charset="-128"/>
                <a:cs typeface="Meiryo UI" pitchFamily="50" charset="-128"/>
              </a:rPr>
              <a:t>850kW</a:t>
            </a:r>
          </a:p>
        </p:txBody>
      </p:sp>
      <p:sp>
        <p:nvSpPr>
          <p:cNvPr id="32" name="テキスト ボックス 31"/>
          <p:cNvSpPr txBox="1"/>
          <p:nvPr/>
        </p:nvSpPr>
        <p:spPr>
          <a:xfrm>
            <a:off x="3380378" y="2400862"/>
            <a:ext cx="669511" cy="369332"/>
          </a:xfrm>
          <a:prstGeom prst="rect">
            <a:avLst/>
          </a:prstGeom>
          <a:noFill/>
        </p:spPr>
        <p:txBody>
          <a:bodyPr wrap="square" lIns="0" tIns="0" rIns="0" bIns="0" rtlCol="0" anchor="ctr" anchorCtr="1">
            <a:spAutoFit/>
          </a:bodyPr>
          <a:lstStyle/>
          <a:p>
            <a:pPr marL="87313" indent="-87313"/>
            <a:r>
              <a:rPr lang="en-US" altLang="ja-JP" sz="1200" dirty="0" smtClean="0">
                <a:latin typeface="Meiryo UI" pitchFamily="50" charset="-128"/>
                <a:ea typeface="Meiryo UI" pitchFamily="50" charset="-128"/>
                <a:cs typeface="Meiryo UI" pitchFamily="50" charset="-128"/>
              </a:rPr>
              <a:t>【</a:t>
            </a:r>
            <a:r>
              <a:rPr lang="ja-JP" altLang="en-US" sz="1200" dirty="0" smtClean="0">
                <a:latin typeface="Meiryo UI" pitchFamily="50" charset="-128"/>
                <a:ea typeface="Meiryo UI" pitchFamily="50" charset="-128"/>
                <a:cs typeface="Meiryo UI" pitchFamily="50" charset="-128"/>
              </a:rPr>
              <a:t>府事業</a:t>
            </a:r>
            <a:r>
              <a:rPr lang="en-US" altLang="ja-JP" sz="1200" dirty="0" smtClean="0">
                <a:latin typeface="Meiryo UI" pitchFamily="50" charset="-128"/>
                <a:ea typeface="Meiryo UI" pitchFamily="50" charset="-128"/>
                <a:cs typeface="Meiryo UI" pitchFamily="50" charset="-128"/>
              </a:rPr>
              <a:t>】</a:t>
            </a:r>
          </a:p>
          <a:p>
            <a:pPr marL="87313" indent="-87313"/>
            <a:r>
              <a:rPr lang="en-US" altLang="ja-JP" sz="1200" dirty="0" smtClean="0">
                <a:latin typeface="Meiryo UI" pitchFamily="50" charset="-128"/>
                <a:ea typeface="Meiryo UI" pitchFamily="50" charset="-128"/>
                <a:cs typeface="Meiryo UI" pitchFamily="50" charset="-128"/>
              </a:rPr>
              <a:t>【</a:t>
            </a:r>
            <a:r>
              <a:rPr lang="ja-JP" altLang="en-US" sz="1200" dirty="0" smtClean="0">
                <a:latin typeface="Meiryo UI" pitchFamily="50" charset="-128"/>
                <a:ea typeface="Meiryo UI" pitchFamily="50" charset="-128"/>
                <a:cs typeface="Meiryo UI" pitchFamily="50" charset="-128"/>
              </a:rPr>
              <a:t>市事業</a:t>
            </a:r>
            <a:r>
              <a:rPr lang="en-US" altLang="ja-JP" sz="1200" dirty="0" smtClean="0">
                <a:latin typeface="Meiryo UI" pitchFamily="50" charset="-128"/>
                <a:ea typeface="Meiryo UI" pitchFamily="50" charset="-128"/>
                <a:cs typeface="Meiryo UI" pitchFamily="50" charset="-128"/>
              </a:rPr>
              <a:t>】</a:t>
            </a:r>
            <a:endParaRPr lang="ja-JP" altLang="en-US" sz="1200" dirty="0">
              <a:latin typeface="Meiryo UI" pitchFamily="50" charset="-128"/>
              <a:ea typeface="Meiryo UI" pitchFamily="50" charset="-128"/>
              <a:cs typeface="Meiryo UI" pitchFamily="50" charset="-128"/>
            </a:endParaRPr>
          </a:p>
        </p:txBody>
      </p:sp>
      <p:sp>
        <p:nvSpPr>
          <p:cNvPr id="36" name="テキスト ボックス 34"/>
          <p:cNvSpPr txBox="1">
            <a:spLocks noChangeArrowheads="1"/>
          </p:cNvSpPr>
          <p:nvPr/>
        </p:nvSpPr>
        <p:spPr bwMode="auto">
          <a:xfrm>
            <a:off x="2654987" y="3954167"/>
            <a:ext cx="2378726" cy="8617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87313" indent="-87313"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eaLnBrk="1" hangingPunct="1"/>
            <a:r>
              <a:rPr lang="en-US" altLang="ja-JP" sz="1000" dirty="0" smtClean="0">
                <a:latin typeface="Meiryo UI" pitchFamily="50" charset="-128"/>
                <a:ea typeface="Meiryo UI" pitchFamily="50" charset="-128"/>
                <a:cs typeface="Meiryo UI" pitchFamily="50" charset="-128"/>
              </a:rPr>
              <a:t>※</a:t>
            </a:r>
            <a:r>
              <a:rPr lang="ja-JP" altLang="en-US" sz="1000" dirty="0" smtClean="0">
                <a:latin typeface="Meiryo UI" pitchFamily="50" charset="-128"/>
                <a:ea typeface="Meiryo UI" pitchFamily="50" charset="-128"/>
                <a:cs typeface="Meiryo UI" pitchFamily="50" charset="-128"/>
              </a:rPr>
              <a:t>小水力発電</a:t>
            </a:r>
            <a:endParaRPr lang="en-US" altLang="ja-JP" sz="1000" dirty="0" smtClean="0">
              <a:latin typeface="Meiryo UI" pitchFamily="50" charset="-128"/>
              <a:ea typeface="Meiryo UI" pitchFamily="50" charset="-128"/>
              <a:cs typeface="Meiryo UI" pitchFamily="50" charset="-128"/>
            </a:endParaRPr>
          </a:p>
          <a:p>
            <a:pPr eaLnBrk="1" hangingPunct="1"/>
            <a:r>
              <a:rPr lang="ja-JP" altLang="en-US" sz="1000" dirty="0" smtClean="0">
                <a:latin typeface="Meiryo UI" pitchFamily="50" charset="-128"/>
                <a:ea typeface="Meiryo UI" pitchFamily="50" charset="-128"/>
                <a:cs typeface="Meiryo UI" pitchFamily="50" charset="-128"/>
              </a:rPr>
              <a:t>・・・ダム</a:t>
            </a:r>
            <a:r>
              <a:rPr lang="ja-JP" altLang="en-US" sz="1000" dirty="0">
                <a:latin typeface="Meiryo UI" pitchFamily="50" charset="-128"/>
                <a:ea typeface="Meiryo UI" pitchFamily="50" charset="-128"/>
                <a:cs typeface="Meiryo UI" pitchFamily="50" charset="-128"/>
              </a:rPr>
              <a:t>のような大規模な施設を使用せず</a:t>
            </a:r>
            <a:r>
              <a:rPr lang="ja-JP" altLang="en-US" sz="1000" dirty="0" smtClean="0">
                <a:latin typeface="Meiryo UI" pitchFamily="50" charset="-128"/>
                <a:ea typeface="Meiryo UI" pitchFamily="50" charset="-128"/>
                <a:cs typeface="Meiryo UI" pitchFamily="50" charset="-128"/>
              </a:rPr>
              <a:t>、</a:t>
            </a:r>
            <a:endParaRPr lang="en-US" altLang="ja-JP" sz="1000" dirty="0" smtClean="0">
              <a:latin typeface="Meiryo UI" pitchFamily="50" charset="-128"/>
              <a:ea typeface="Meiryo UI" pitchFamily="50" charset="-128"/>
              <a:cs typeface="Meiryo UI" pitchFamily="50" charset="-128"/>
            </a:endParaRPr>
          </a:p>
          <a:p>
            <a:pPr eaLnBrk="1" hangingPunct="1"/>
            <a:r>
              <a:rPr lang="en-US" altLang="ja-JP" sz="1000" dirty="0">
                <a:latin typeface="Meiryo UI" pitchFamily="50" charset="-128"/>
                <a:ea typeface="Meiryo UI" pitchFamily="50" charset="-128"/>
                <a:cs typeface="Meiryo UI" pitchFamily="50" charset="-128"/>
              </a:rPr>
              <a:t> </a:t>
            </a:r>
            <a:r>
              <a:rPr lang="en-US" altLang="ja-JP" sz="1000" dirty="0" smtClean="0">
                <a:latin typeface="Meiryo UI" pitchFamily="50" charset="-128"/>
                <a:ea typeface="Meiryo UI" pitchFamily="50" charset="-128"/>
                <a:cs typeface="Meiryo UI" pitchFamily="50" charset="-128"/>
              </a:rPr>
              <a:t>    </a:t>
            </a:r>
            <a:r>
              <a:rPr lang="ja-JP" altLang="en-US" sz="1000" dirty="0" smtClean="0">
                <a:latin typeface="Meiryo UI" pitchFamily="50" charset="-128"/>
                <a:ea typeface="Meiryo UI" pitchFamily="50" charset="-128"/>
                <a:cs typeface="Meiryo UI" pitchFamily="50" charset="-128"/>
              </a:rPr>
              <a:t>小河川</a:t>
            </a:r>
            <a:r>
              <a:rPr lang="ja-JP" altLang="en-US" sz="1000" dirty="0">
                <a:latin typeface="Meiryo UI" pitchFamily="50" charset="-128"/>
                <a:ea typeface="Meiryo UI" pitchFamily="50" charset="-128"/>
                <a:cs typeface="Meiryo UI" pitchFamily="50" charset="-128"/>
              </a:rPr>
              <a:t>・用水路・</a:t>
            </a:r>
            <a:r>
              <a:rPr lang="ja-JP" altLang="en-US" sz="1000" dirty="0" smtClean="0">
                <a:latin typeface="Meiryo UI" pitchFamily="50" charset="-128"/>
                <a:ea typeface="Meiryo UI" pitchFamily="50" charset="-128"/>
                <a:cs typeface="Meiryo UI" pitchFamily="50" charset="-128"/>
              </a:rPr>
              <a:t>水道施設などの落差</a:t>
            </a:r>
            <a:endParaRPr lang="en-US" altLang="ja-JP" sz="1000" dirty="0" smtClean="0">
              <a:latin typeface="Meiryo UI" pitchFamily="50" charset="-128"/>
              <a:ea typeface="Meiryo UI" pitchFamily="50" charset="-128"/>
              <a:cs typeface="Meiryo UI" pitchFamily="50" charset="-128"/>
            </a:endParaRPr>
          </a:p>
          <a:p>
            <a:pPr eaLnBrk="1" hangingPunct="1"/>
            <a:r>
              <a:rPr lang="en-US" altLang="ja-JP" sz="1000" dirty="0">
                <a:latin typeface="Meiryo UI" pitchFamily="50" charset="-128"/>
                <a:ea typeface="Meiryo UI" pitchFamily="50" charset="-128"/>
                <a:cs typeface="Meiryo UI" pitchFamily="50" charset="-128"/>
              </a:rPr>
              <a:t> </a:t>
            </a:r>
            <a:r>
              <a:rPr lang="en-US" altLang="ja-JP" sz="1000" dirty="0" smtClean="0">
                <a:latin typeface="Meiryo UI" pitchFamily="50" charset="-128"/>
                <a:ea typeface="Meiryo UI" pitchFamily="50" charset="-128"/>
                <a:cs typeface="Meiryo UI" pitchFamily="50" charset="-128"/>
              </a:rPr>
              <a:t>    </a:t>
            </a:r>
            <a:r>
              <a:rPr lang="ja-JP" altLang="en-US" sz="1000" dirty="0" smtClean="0">
                <a:latin typeface="Meiryo UI" pitchFamily="50" charset="-128"/>
                <a:ea typeface="Meiryo UI" pitchFamily="50" charset="-128"/>
                <a:cs typeface="Meiryo UI" pitchFamily="50" charset="-128"/>
              </a:rPr>
              <a:t>や残存水圧を利用</a:t>
            </a:r>
            <a:r>
              <a:rPr lang="ja-JP" altLang="en-US" sz="1000" dirty="0">
                <a:latin typeface="Meiryo UI" pitchFamily="50" charset="-128"/>
                <a:ea typeface="Meiryo UI" pitchFamily="50" charset="-128"/>
                <a:cs typeface="Meiryo UI" pitchFamily="50" charset="-128"/>
              </a:rPr>
              <a:t>して行う小規模</a:t>
            </a:r>
            <a:r>
              <a:rPr lang="ja-JP" altLang="en-US" sz="1000" dirty="0" smtClean="0">
                <a:latin typeface="Meiryo UI" pitchFamily="50" charset="-128"/>
                <a:ea typeface="Meiryo UI" pitchFamily="50" charset="-128"/>
                <a:cs typeface="Meiryo UI" pitchFamily="50" charset="-128"/>
              </a:rPr>
              <a:t>な</a:t>
            </a:r>
            <a:endParaRPr lang="en-US" altLang="ja-JP" sz="1000" dirty="0" smtClean="0">
              <a:latin typeface="Meiryo UI" pitchFamily="50" charset="-128"/>
              <a:ea typeface="Meiryo UI" pitchFamily="50" charset="-128"/>
              <a:cs typeface="Meiryo UI" pitchFamily="50" charset="-128"/>
            </a:endParaRPr>
          </a:p>
          <a:p>
            <a:pPr eaLnBrk="1" hangingPunct="1"/>
            <a:r>
              <a:rPr lang="en-US" altLang="ja-JP" sz="1000" dirty="0">
                <a:latin typeface="Meiryo UI" pitchFamily="50" charset="-128"/>
                <a:ea typeface="Meiryo UI" pitchFamily="50" charset="-128"/>
                <a:cs typeface="Meiryo UI" pitchFamily="50" charset="-128"/>
              </a:rPr>
              <a:t> </a:t>
            </a:r>
            <a:r>
              <a:rPr lang="en-US" altLang="ja-JP" sz="1000" dirty="0" smtClean="0">
                <a:latin typeface="Meiryo UI" pitchFamily="50" charset="-128"/>
                <a:ea typeface="Meiryo UI" pitchFamily="50" charset="-128"/>
                <a:cs typeface="Meiryo UI" pitchFamily="50" charset="-128"/>
              </a:rPr>
              <a:t>    </a:t>
            </a:r>
            <a:r>
              <a:rPr lang="ja-JP" altLang="en-US" sz="1000" dirty="0" smtClean="0">
                <a:latin typeface="Meiryo UI" pitchFamily="50" charset="-128"/>
                <a:ea typeface="Meiryo UI" pitchFamily="50" charset="-128"/>
                <a:cs typeface="Meiryo UI" pitchFamily="50" charset="-128"/>
              </a:rPr>
              <a:t>水力発電のこと。</a:t>
            </a:r>
            <a:endParaRPr lang="ja-JP" altLang="en-US" sz="1000" dirty="0">
              <a:latin typeface="Meiryo UI" pitchFamily="50" charset="-128"/>
              <a:ea typeface="Meiryo UI" pitchFamily="50" charset="-128"/>
              <a:cs typeface="Meiryo UI" pitchFamily="50" charset="-128"/>
            </a:endParaRPr>
          </a:p>
        </p:txBody>
      </p:sp>
      <p:sp>
        <p:nvSpPr>
          <p:cNvPr id="42" name="角丸四角形 41"/>
          <p:cNvSpPr/>
          <p:nvPr/>
        </p:nvSpPr>
        <p:spPr>
          <a:xfrm>
            <a:off x="5145393" y="612890"/>
            <a:ext cx="4661407" cy="1634152"/>
          </a:xfrm>
          <a:prstGeom prst="roundRect">
            <a:avLst>
              <a:gd name="adj" fmla="val 1002"/>
            </a:avLst>
          </a:prstGeom>
          <a:ln w="31750"/>
        </p:spPr>
        <p:style>
          <a:lnRef idx="2">
            <a:schemeClr val="accent1"/>
          </a:lnRef>
          <a:fillRef idx="1">
            <a:schemeClr val="lt1"/>
          </a:fillRef>
          <a:effectRef idx="0">
            <a:schemeClr val="accent1"/>
          </a:effectRef>
          <a:fontRef idx="minor">
            <a:schemeClr val="dk1"/>
          </a:fontRef>
        </p:style>
        <p:txBody>
          <a:bodyPr rtlCol="0" anchor="ctr"/>
          <a:lstStyle/>
          <a:p>
            <a:endParaRPr lang="ja-JP" altLang="en-US" sz="1200" dirty="0">
              <a:latin typeface="Meiryo UI" pitchFamily="50" charset="-128"/>
              <a:ea typeface="Meiryo UI" pitchFamily="50" charset="-128"/>
              <a:cs typeface="Meiryo UI" pitchFamily="50" charset="-128"/>
            </a:endParaRPr>
          </a:p>
        </p:txBody>
      </p:sp>
      <p:sp>
        <p:nvSpPr>
          <p:cNvPr id="43" name="角丸四角形 42"/>
          <p:cNvSpPr/>
          <p:nvPr/>
        </p:nvSpPr>
        <p:spPr>
          <a:xfrm>
            <a:off x="5273093" y="693356"/>
            <a:ext cx="3448673" cy="349007"/>
          </a:xfrm>
          <a:prstGeom prst="roundRect">
            <a:avLst>
              <a:gd name="adj" fmla="val 50000"/>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ja-JP" altLang="en-US" sz="1600" b="1" dirty="0" smtClean="0">
                <a:solidFill>
                  <a:schemeClr val="tx1"/>
                </a:solidFill>
                <a:latin typeface="Meiryo UI" pitchFamily="50" charset="-128"/>
                <a:ea typeface="Meiryo UI" pitchFamily="50" charset="-128"/>
                <a:cs typeface="Meiryo UI" pitchFamily="50" charset="-128"/>
              </a:rPr>
              <a:t>ダムにおける小水力発電の導入</a:t>
            </a:r>
            <a:endParaRPr lang="ja-JP" altLang="en-US" sz="1600" b="1" dirty="0">
              <a:solidFill>
                <a:srgbClr val="0070C0"/>
              </a:solidFill>
              <a:latin typeface="Meiryo UI" pitchFamily="50" charset="-128"/>
              <a:ea typeface="Meiryo UI" pitchFamily="50" charset="-128"/>
              <a:cs typeface="Meiryo UI" pitchFamily="50" charset="-128"/>
            </a:endParaRPr>
          </a:p>
        </p:txBody>
      </p:sp>
      <p:sp>
        <p:nvSpPr>
          <p:cNvPr id="44" name="テキスト ボックス 43"/>
          <p:cNvSpPr txBox="1"/>
          <p:nvPr/>
        </p:nvSpPr>
        <p:spPr>
          <a:xfrm>
            <a:off x="8890697" y="778911"/>
            <a:ext cx="635480" cy="184666"/>
          </a:xfrm>
          <a:prstGeom prst="rect">
            <a:avLst/>
          </a:prstGeom>
          <a:noFill/>
        </p:spPr>
        <p:txBody>
          <a:bodyPr wrap="square" lIns="0" tIns="0" rIns="0" bIns="0" rtlCol="0" anchor="ctr" anchorCtr="1">
            <a:spAutoFit/>
          </a:bodyPr>
          <a:lstStyle/>
          <a:p>
            <a:pPr marL="87313" indent="-87313"/>
            <a:r>
              <a:rPr lang="en-US" altLang="ja-JP" sz="1200" dirty="0" smtClean="0">
                <a:latin typeface="Meiryo UI" pitchFamily="50" charset="-128"/>
                <a:ea typeface="Meiryo UI" pitchFamily="50" charset="-128"/>
                <a:cs typeface="Meiryo UI" pitchFamily="50" charset="-128"/>
              </a:rPr>
              <a:t>【</a:t>
            </a:r>
            <a:r>
              <a:rPr lang="ja-JP" altLang="en-US" sz="1200" dirty="0" smtClean="0">
                <a:latin typeface="Meiryo UI" pitchFamily="50" charset="-128"/>
                <a:ea typeface="Meiryo UI" pitchFamily="50" charset="-128"/>
                <a:cs typeface="Meiryo UI" pitchFamily="50" charset="-128"/>
              </a:rPr>
              <a:t>府事業</a:t>
            </a:r>
            <a:r>
              <a:rPr lang="en-US" altLang="ja-JP" sz="1200" dirty="0" smtClean="0">
                <a:latin typeface="Meiryo UI" pitchFamily="50" charset="-128"/>
                <a:ea typeface="Meiryo UI" pitchFamily="50" charset="-128"/>
                <a:cs typeface="Meiryo UI" pitchFamily="50" charset="-128"/>
              </a:rPr>
              <a:t>】</a:t>
            </a:r>
            <a:endParaRPr kumimoji="1" lang="ja-JP" altLang="en-US" sz="1200" dirty="0">
              <a:latin typeface="Meiryo UI" pitchFamily="50" charset="-128"/>
              <a:ea typeface="Meiryo UI" pitchFamily="50" charset="-128"/>
              <a:cs typeface="Meiryo UI" pitchFamily="50" charset="-128"/>
            </a:endParaRPr>
          </a:p>
        </p:txBody>
      </p:sp>
      <p:sp>
        <p:nvSpPr>
          <p:cNvPr id="45" name="テキスト ボックス 28"/>
          <p:cNvSpPr txBox="1">
            <a:spLocks noChangeArrowheads="1"/>
          </p:cNvSpPr>
          <p:nvPr/>
        </p:nvSpPr>
        <p:spPr bwMode="auto">
          <a:xfrm>
            <a:off x="7648891" y="2000820"/>
            <a:ext cx="1401620"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sz="1300" b="1" i="1">
                <a:solidFill>
                  <a:schemeClr val="tx1"/>
                </a:solidFill>
                <a:latin typeface="Arial" pitchFamily="34" charset="0"/>
                <a:ea typeface="ＭＳ Ｐゴシック" pitchFamily="50" charset="-128"/>
              </a:defRPr>
            </a:lvl1pPr>
            <a:lvl2pPr marL="742950" indent="-285750" eaLnBrk="0" hangingPunct="0">
              <a:defRPr kumimoji="1" sz="1300" b="1" i="1">
                <a:solidFill>
                  <a:schemeClr val="tx1"/>
                </a:solidFill>
                <a:latin typeface="Arial" pitchFamily="34" charset="0"/>
                <a:ea typeface="ＭＳ Ｐゴシック" pitchFamily="50" charset="-128"/>
              </a:defRPr>
            </a:lvl2pPr>
            <a:lvl3pPr marL="1143000" indent="-228600" eaLnBrk="0" hangingPunct="0">
              <a:defRPr kumimoji="1" sz="1300" b="1" i="1">
                <a:solidFill>
                  <a:schemeClr val="tx1"/>
                </a:solidFill>
                <a:latin typeface="Arial" pitchFamily="34" charset="0"/>
                <a:ea typeface="ＭＳ Ｐゴシック" pitchFamily="50" charset="-128"/>
              </a:defRPr>
            </a:lvl3pPr>
            <a:lvl4pPr marL="1600200" indent="-228600" eaLnBrk="0" hangingPunct="0">
              <a:defRPr kumimoji="1" sz="1300" b="1" i="1">
                <a:solidFill>
                  <a:schemeClr val="tx1"/>
                </a:solidFill>
                <a:latin typeface="Arial" pitchFamily="34" charset="0"/>
                <a:ea typeface="ＭＳ Ｐゴシック" pitchFamily="50" charset="-128"/>
              </a:defRPr>
            </a:lvl4pPr>
            <a:lvl5pPr marL="2057400" indent="-228600" eaLnBrk="0" hangingPunct="0">
              <a:defRPr kumimoji="1" sz="1300" b="1" i="1">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kumimoji="1" sz="1300" b="1" i="1">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kumimoji="1" sz="1300" b="1" i="1">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kumimoji="1" sz="1300" b="1" i="1">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kumimoji="1" sz="1300" b="1" i="1">
                <a:solidFill>
                  <a:schemeClr val="tx1"/>
                </a:solidFill>
                <a:latin typeface="Arial" pitchFamily="34" charset="0"/>
                <a:ea typeface="ＭＳ Ｐゴシック" pitchFamily="50" charset="-128"/>
              </a:defRPr>
            </a:lvl9pPr>
          </a:lstStyle>
          <a:p>
            <a:pPr marL="87313" indent="-87313"/>
            <a:r>
              <a:rPr lang="ja-JP" altLang="en-US" sz="1000" b="0" i="0" dirty="0" smtClean="0">
                <a:latin typeface="Meiryo UI" pitchFamily="50" charset="-128"/>
                <a:ea typeface="Meiryo UI" pitchFamily="50" charset="-128"/>
                <a:cs typeface="Meiryo UI" pitchFamily="50" charset="-128"/>
              </a:rPr>
              <a:t>安威川ダム完成予想図　</a:t>
            </a:r>
            <a:endParaRPr lang="en-US" altLang="ja-JP" sz="600" b="0" i="0" dirty="0" smtClean="0">
              <a:latin typeface="Meiryo UI" pitchFamily="50" charset="-128"/>
              <a:ea typeface="Meiryo UI" pitchFamily="50" charset="-128"/>
              <a:cs typeface="Meiryo UI" pitchFamily="50" charset="-128"/>
            </a:endParaRPr>
          </a:p>
        </p:txBody>
      </p:sp>
      <p:sp>
        <p:nvSpPr>
          <p:cNvPr id="46" name="テキスト ボックス 28"/>
          <p:cNvSpPr txBox="1">
            <a:spLocks noChangeArrowheads="1"/>
          </p:cNvSpPr>
          <p:nvPr/>
        </p:nvSpPr>
        <p:spPr bwMode="auto">
          <a:xfrm>
            <a:off x="5150251" y="1070876"/>
            <a:ext cx="2323273" cy="492443"/>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defRPr kumimoji="1" sz="1300" b="1" i="1">
                <a:solidFill>
                  <a:schemeClr val="tx1"/>
                </a:solidFill>
                <a:latin typeface="Arial" pitchFamily="34" charset="0"/>
                <a:ea typeface="ＭＳ Ｐゴシック" pitchFamily="50" charset="-128"/>
              </a:defRPr>
            </a:lvl1pPr>
            <a:lvl2pPr marL="742950" indent="-285750" eaLnBrk="0" hangingPunct="0">
              <a:defRPr kumimoji="1" sz="1300" b="1" i="1">
                <a:solidFill>
                  <a:schemeClr val="tx1"/>
                </a:solidFill>
                <a:latin typeface="Arial" pitchFamily="34" charset="0"/>
                <a:ea typeface="ＭＳ Ｐゴシック" pitchFamily="50" charset="-128"/>
              </a:defRPr>
            </a:lvl2pPr>
            <a:lvl3pPr marL="1143000" indent="-228600" eaLnBrk="0" hangingPunct="0">
              <a:defRPr kumimoji="1" sz="1300" b="1" i="1">
                <a:solidFill>
                  <a:schemeClr val="tx1"/>
                </a:solidFill>
                <a:latin typeface="Arial" pitchFamily="34" charset="0"/>
                <a:ea typeface="ＭＳ Ｐゴシック" pitchFamily="50" charset="-128"/>
              </a:defRPr>
            </a:lvl3pPr>
            <a:lvl4pPr marL="1600200" indent="-228600" eaLnBrk="0" hangingPunct="0">
              <a:defRPr kumimoji="1" sz="1300" b="1" i="1">
                <a:solidFill>
                  <a:schemeClr val="tx1"/>
                </a:solidFill>
                <a:latin typeface="Arial" pitchFamily="34" charset="0"/>
                <a:ea typeface="ＭＳ Ｐゴシック" pitchFamily="50" charset="-128"/>
              </a:defRPr>
            </a:lvl4pPr>
            <a:lvl5pPr marL="2057400" indent="-228600" eaLnBrk="0" hangingPunct="0">
              <a:defRPr kumimoji="1" sz="1300" b="1" i="1">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kumimoji="1" sz="1300" b="1" i="1">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kumimoji="1" sz="1300" b="1" i="1">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kumimoji="1" sz="1300" b="1" i="1">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kumimoji="1" sz="1300" b="1" i="1">
                <a:solidFill>
                  <a:schemeClr val="tx1"/>
                </a:solidFill>
                <a:latin typeface="Arial" pitchFamily="34" charset="0"/>
                <a:ea typeface="ＭＳ Ｐゴシック" pitchFamily="50" charset="-128"/>
              </a:defRPr>
            </a:lvl9pPr>
          </a:lstStyle>
          <a:p>
            <a:pPr marL="87313" indent="-87313"/>
            <a:r>
              <a:rPr lang="ja-JP" altLang="en-US" b="0" i="0" dirty="0" smtClean="0">
                <a:latin typeface="Meiryo UI" pitchFamily="50" charset="-128"/>
                <a:ea typeface="Meiryo UI" pitchFamily="50" charset="-128"/>
                <a:cs typeface="Meiryo UI" pitchFamily="50" charset="-128"/>
              </a:rPr>
              <a:t>◆安威川ダムの建設において、</a:t>
            </a:r>
            <a:r>
              <a:rPr lang="ja-JP" altLang="en-US" b="0" i="0" dirty="0">
                <a:latin typeface="Meiryo UI" pitchFamily="50" charset="-128"/>
                <a:ea typeface="Meiryo UI" pitchFamily="50" charset="-128"/>
                <a:cs typeface="Meiryo UI" pitchFamily="50" charset="-128"/>
              </a:rPr>
              <a:t>小水力</a:t>
            </a:r>
            <a:r>
              <a:rPr lang="ja-JP" altLang="en-US" b="0" i="0" dirty="0" smtClean="0">
                <a:latin typeface="Meiryo UI" pitchFamily="50" charset="-128"/>
                <a:ea typeface="Meiryo UI" pitchFamily="50" charset="-128"/>
                <a:cs typeface="Meiryo UI" pitchFamily="50" charset="-128"/>
              </a:rPr>
              <a:t>発電を導入します。</a:t>
            </a:r>
            <a:endParaRPr lang="en-US" altLang="ja-JP" b="0" i="0" dirty="0" smtClean="0">
              <a:latin typeface="Meiryo UI" pitchFamily="50" charset="-128"/>
              <a:ea typeface="Meiryo UI" pitchFamily="50" charset="-128"/>
              <a:cs typeface="Meiryo UI" pitchFamily="50" charset="-128"/>
            </a:endParaRPr>
          </a:p>
        </p:txBody>
      </p:sp>
      <p:sp>
        <p:nvSpPr>
          <p:cNvPr id="48" name="大かっこ 47"/>
          <p:cNvSpPr/>
          <p:nvPr/>
        </p:nvSpPr>
        <p:spPr>
          <a:xfrm>
            <a:off x="5450517" y="1848230"/>
            <a:ext cx="1901025" cy="252028"/>
          </a:xfrm>
          <a:prstGeom prst="bracketPair">
            <a:avLst/>
          </a:prstGeom>
          <a:noFill/>
          <a:ln w="9525">
            <a:prstDash val="solid"/>
          </a:ln>
        </p:spPr>
        <p:style>
          <a:lnRef idx="2">
            <a:schemeClr val="accent1"/>
          </a:lnRef>
          <a:fillRef idx="1">
            <a:schemeClr val="lt1"/>
          </a:fillRef>
          <a:effectRef idx="0">
            <a:schemeClr val="accent1"/>
          </a:effectRef>
          <a:fontRef idx="minor">
            <a:schemeClr val="dk1"/>
          </a:fontRef>
        </p:style>
        <p:txBody>
          <a:bodyPr lIns="0" rIns="0" rtlCol="0" anchor="ctr"/>
          <a:lstStyle/>
          <a:p>
            <a:r>
              <a:rPr lang="ja-JP" altLang="en-US" sz="1050" dirty="0">
                <a:solidFill>
                  <a:schemeClr val="tx1"/>
                </a:solidFill>
                <a:latin typeface="Meiryo UI" pitchFamily="50" charset="-128"/>
                <a:ea typeface="Meiryo UI" pitchFamily="50" charset="-128"/>
                <a:cs typeface="Meiryo UI" pitchFamily="50" charset="-128"/>
              </a:rPr>
              <a:t>　</a:t>
            </a:r>
            <a:r>
              <a:rPr lang="ja-JP" altLang="en-US" sz="1050" dirty="0" smtClean="0">
                <a:solidFill>
                  <a:schemeClr val="tx1"/>
                </a:solidFill>
                <a:latin typeface="Meiryo UI" pitchFamily="50" charset="-128"/>
                <a:ea typeface="Meiryo UI" pitchFamily="50" charset="-128"/>
                <a:cs typeface="Meiryo UI" pitchFamily="50" charset="-128"/>
              </a:rPr>
              <a:t>・</a:t>
            </a:r>
            <a:r>
              <a:rPr lang="en-US" altLang="ja-JP" sz="1050" dirty="0" smtClean="0">
                <a:solidFill>
                  <a:schemeClr val="tx1"/>
                </a:solidFill>
                <a:latin typeface="Meiryo UI" pitchFamily="50" charset="-128"/>
                <a:ea typeface="Meiryo UI" pitchFamily="50" charset="-128"/>
                <a:cs typeface="Meiryo UI" pitchFamily="50" charset="-128"/>
              </a:rPr>
              <a:t>2021</a:t>
            </a:r>
            <a:r>
              <a:rPr lang="ja-JP" altLang="en-US" sz="1050" dirty="0" smtClean="0">
                <a:solidFill>
                  <a:schemeClr val="tx1"/>
                </a:solidFill>
                <a:latin typeface="Meiryo UI" pitchFamily="50" charset="-128"/>
                <a:ea typeface="Meiryo UI" pitchFamily="50" charset="-128"/>
                <a:cs typeface="Meiryo UI" pitchFamily="50" charset="-128"/>
              </a:rPr>
              <a:t>年度　工事完了予定</a:t>
            </a:r>
            <a:endParaRPr lang="en-US" altLang="ja-JP" sz="1050" dirty="0" smtClean="0">
              <a:solidFill>
                <a:schemeClr val="tx1"/>
              </a:solidFill>
              <a:latin typeface="Meiryo UI" pitchFamily="50" charset="-128"/>
              <a:ea typeface="Meiryo UI" pitchFamily="50" charset="-128"/>
              <a:cs typeface="Meiryo UI" pitchFamily="50" charset="-128"/>
            </a:endParaRPr>
          </a:p>
        </p:txBody>
      </p:sp>
      <p:sp>
        <p:nvSpPr>
          <p:cNvPr id="49" name="テキスト ボックス 28"/>
          <p:cNvSpPr txBox="1">
            <a:spLocks noChangeArrowheads="1"/>
          </p:cNvSpPr>
          <p:nvPr/>
        </p:nvSpPr>
        <p:spPr bwMode="auto">
          <a:xfrm>
            <a:off x="5265730" y="3015978"/>
            <a:ext cx="2557420"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ctr" anchorCtr="0">
            <a:spAutoFit/>
          </a:bodyPr>
          <a:lstStyle>
            <a:lvl1pPr eaLnBrk="0" hangingPunct="0">
              <a:defRPr kumimoji="1" sz="1300" b="1" i="1">
                <a:solidFill>
                  <a:schemeClr val="tx1"/>
                </a:solidFill>
                <a:latin typeface="Arial" pitchFamily="34" charset="0"/>
                <a:ea typeface="ＭＳ Ｐゴシック" pitchFamily="50" charset="-128"/>
              </a:defRPr>
            </a:lvl1pPr>
            <a:lvl2pPr marL="742950" indent="-285750" eaLnBrk="0" hangingPunct="0">
              <a:defRPr kumimoji="1" sz="1300" b="1" i="1">
                <a:solidFill>
                  <a:schemeClr val="tx1"/>
                </a:solidFill>
                <a:latin typeface="Arial" pitchFamily="34" charset="0"/>
                <a:ea typeface="ＭＳ Ｐゴシック" pitchFamily="50" charset="-128"/>
              </a:defRPr>
            </a:lvl2pPr>
            <a:lvl3pPr marL="1143000" indent="-228600" eaLnBrk="0" hangingPunct="0">
              <a:defRPr kumimoji="1" sz="1300" b="1" i="1">
                <a:solidFill>
                  <a:schemeClr val="tx1"/>
                </a:solidFill>
                <a:latin typeface="Arial" pitchFamily="34" charset="0"/>
                <a:ea typeface="ＭＳ Ｐゴシック" pitchFamily="50" charset="-128"/>
              </a:defRPr>
            </a:lvl3pPr>
            <a:lvl4pPr marL="1600200" indent="-228600" eaLnBrk="0" hangingPunct="0">
              <a:defRPr kumimoji="1" sz="1300" b="1" i="1">
                <a:solidFill>
                  <a:schemeClr val="tx1"/>
                </a:solidFill>
                <a:latin typeface="Arial" pitchFamily="34" charset="0"/>
                <a:ea typeface="ＭＳ Ｐゴシック" pitchFamily="50" charset="-128"/>
              </a:defRPr>
            </a:lvl4pPr>
            <a:lvl5pPr marL="2057400" indent="-228600" eaLnBrk="0" hangingPunct="0">
              <a:defRPr kumimoji="1" sz="1300" b="1" i="1">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kumimoji="1" sz="1300" b="1" i="1">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kumimoji="1" sz="1300" b="1" i="1">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kumimoji="1" sz="1300" b="1" i="1">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kumimoji="1" sz="1300" b="1" i="1">
                <a:solidFill>
                  <a:schemeClr val="tx1"/>
                </a:solidFill>
                <a:latin typeface="Arial" pitchFamily="34" charset="0"/>
                <a:ea typeface="ＭＳ Ｐゴシック" pitchFamily="50" charset="-128"/>
              </a:defRPr>
            </a:lvl9pPr>
          </a:lstStyle>
          <a:p>
            <a:pPr marL="87313" indent="-87313"/>
            <a:r>
              <a:rPr lang="ja-JP" altLang="en-US" b="0" i="0" dirty="0" smtClean="0">
                <a:latin typeface="Meiryo UI" pitchFamily="50" charset="-128"/>
                <a:ea typeface="Meiryo UI" pitchFamily="50" charset="-128"/>
                <a:cs typeface="Meiryo UI" pitchFamily="50" charset="-128"/>
              </a:rPr>
              <a:t>◆府立茨木高校では、民間団体の資金</a:t>
            </a:r>
            <a:r>
              <a:rPr lang="en-US" altLang="ja-JP" b="0" i="0" dirty="0">
                <a:latin typeface="Meiryo UI" pitchFamily="50" charset="-128"/>
                <a:ea typeface="Meiryo UI" pitchFamily="50" charset="-128"/>
                <a:cs typeface="Meiryo UI" pitchFamily="50" charset="-128"/>
              </a:rPr>
              <a:t>(</a:t>
            </a:r>
            <a:r>
              <a:rPr lang="ja-JP" altLang="en-US" b="0" i="0" dirty="0" smtClean="0">
                <a:latin typeface="Meiryo UI" pitchFamily="50" charset="-128"/>
                <a:ea typeface="Meiryo UI" pitchFamily="50" charset="-128"/>
                <a:cs typeface="Meiryo UI" pitchFamily="50" charset="-128"/>
              </a:rPr>
              <a:t>一般社団法人新エネルギー導入促進協議会の補助金活用</a:t>
            </a:r>
            <a:r>
              <a:rPr lang="en-US" altLang="ja-JP" b="0" i="0" dirty="0" smtClean="0">
                <a:latin typeface="Meiryo UI" pitchFamily="50" charset="-128"/>
                <a:ea typeface="Meiryo UI" pitchFamily="50" charset="-128"/>
                <a:cs typeface="Meiryo UI" pitchFamily="50" charset="-128"/>
              </a:rPr>
              <a:t>)</a:t>
            </a:r>
            <a:r>
              <a:rPr lang="ja-JP" altLang="en-US" b="0" i="0" dirty="0" smtClean="0">
                <a:latin typeface="Meiryo UI" pitchFamily="50" charset="-128"/>
                <a:ea typeface="Meiryo UI" pitchFamily="50" charset="-128"/>
                <a:cs typeface="Meiryo UI" pitchFamily="50" charset="-128"/>
              </a:rPr>
              <a:t>により、校舎屋上に太陽熱集熱器を設置し、太陽熱エネルギーを活用して室内プールの昇温を行っています。</a:t>
            </a:r>
            <a:endParaRPr lang="en-US" altLang="ja-JP" b="0" i="0" dirty="0">
              <a:latin typeface="Meiryo UI" pitchFamily="50" charset="-128"/>
              <a:ea typeface="Meiryo UI" pitchFamily="50" charset="-128"/>
              <a:cs typeface="Meiryo UI" pitchFamily="50" charset="-128"/>
            </a:endParaRPr>
          </a:p>
        </p:txBody>
      </p:sp>
      <p:pic>
        <p:nvPicPr>
          <p:cNvPr id="2" name="図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19732" y="4831292"/>
            <a:ext cx="2049236" cy="1526721"/>
          </a:xfrm>
          <a:prstGeom prst="rect">
            <a:avLst/>
          </a:prstGeom>
        </p:spPr>
      </p:pic>
      <p:pic>
        <p:nvPicPr>
          <p:cNvPr id="3" name="図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621595" y="1127196"/>
            <a:ext cx="1499616" cy="908304"/>
          </a:xfrm>
          <a:prstGeom prst="rect">
            <a:avLst/>
          </a:prstGeom>
        </p:spPr>
      </p:pic>
      <p:pic>
        <p:nvPicPr>
          <p:cNvPr id="5" name="図 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888140" y="2891410"/>
            <a:ext cx="1694548" cy="1255672"/>
          </a:xfrm>
          <a:prstGeom prst="rect">
            <a:avLst/>
          </a:prstGeom>
        </p:spPr>
      </p:pic>
      <p:pic>
        <p:nvPicPr>
          <p:cNvPr id="6" name="図 5"/>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407533" y="5683953"/>
            <a:ext cx="1335024" cy="896112"/>
          </a:xfrm>
          <a:prstGeom prst="rect">
            <a:avLst/>
          </a:prstGeom>
        </p:spPr>
      </p:pic>
      <p:sp>
        <p:nvSpPr>
          <p:cNvPr id="41" name="テキスト ボックス 28"/>
          <p:cNvSpPr txBox="1">
            <a:spLocks noChangeArrowheads="1"/>
          </p:cNvSpPr>
          <p:nvPr/>
        </p:nvSpPr>
        <p:spPr bwMode="auto">
          <a:xfrm>
            <a:off x="5299935" y="5457956"/>
            <a:ext cx="3066146" cy="12366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ctr" anchorCtr="0">
            <a:spAutoFit/>
          </a:bodyPr>
          <a:lstStyle>
            <a:lvl1pPr eaLnBrk="0" hangingPunct="0">
              <a:defRPr kumimoji="1" sz="1300" b="1" i="1">
                <a:solidFill>
                  <a:schemeClr val="tx1"/>
                </a:solidFill>
                <a:latin typeface="Arial" pitchFamily="34" charset="0"/>
                <a:ea typeface="ＭＳ Ｐゴシック" pitchFamily="50" charset="-128"/>
              </a:defRPr>
            </a:lvl1pPr>
            <a:lvl2pPr marL="742950" indent="-285750" eaLnBrk="0" hangingPunct="0">
              <a:defRPr kumimoji="1" sz="1300" b="1" i="1">
                <a:solidFill>
                  <a:schemeClr val="tx1"/>
                </a:solidFill>
                <a:latin typeface="Arial" pitchFamily="34" charset="0"/>
                <a:ea typeface="ＭＳ Ｐゴシック" pitchFamily="50" charset="-128"/>
              </a:defRPr>
            </a:lvl2pPr>
            <a:lvl3pPr marL="1143000" indent="-228600" eaLnBrk="0" hangingPunct="0">
              <a:defRPr kumimoji="1" sz="1300" b="1" i="1">
                <a:solidFill>
                  <a:schemeClr val="tx1"/>
                </a:solidFill>
                <a:latin typeface="Arial" pitchFamily="34" charset="0"/>
                <a:ea typeface="ＭＳ Ｐゴシック" pitchFamily="50" charset="-128"/>
              </a:defRPr>
            </a:lvl3pPr>
            <a:lvl4pPr marL="1600200" indent="-228600" eaLnBrk="0" hangingPunct="0">
              <a:defRPr kumimoji="1" sz="1300" b="1" i="1">
                <a:solidFill>
                  <a:schemeClr val="tx1"/>
                </a:solidFill>
                <a:latin typeface="Arial" pitchFamily="34" charset="0"/>
                <a:ea typeface="ＭＳ Ｐゴシック" pitchFamily="50" charset="-128"/>
              </a:defRPr>
            </a:lvl4pPr>
            <a:lvl5pPr marL="2057400" indent="-228600" eaLnBrk="0" hangingPunct="0">
              <a:defRPr kumimoji="1" sz="1300" b="1" i="1">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kumimoji="1" sz="1300" b="1" i="1">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kumimoji="1" sz="1300" b="1" i="1">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kumimoji="1" sz="1300" b="1" i="1">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kumimoji="1" sz="1300" b="1" i="1">
                <a:solidFill>
                  <a:schemeClr val="tx1"/>
                </a:solidFill>
                <a:latin typeface="Arial" pitchFamily="34" charset="0"/>
                <a:ea typeface="ＭＳ Ｐゴシック" pitchFamily="50" charset="-128"/>
              </a:defRPr>
            </a:lvl9pPr>
          </a:lstStyle>
          <a:p>
            <a:pPr marL="87313" indent="-87313"/>
            <a:r>
              <a:rPr lang="ja-JP" altLang="en-US" b="0" i="0" dirty="0" smtClean="0">
                <a:latin typeface="Meiryo UI" pitchFamily="50" charset="-128"/>
                <a:ea typeface="Meiryo UI" pitchFamily="50" charset="-128"/>
                <a:cs typeface="Meiryo UI" pitchFamily="50" charset="-128"/>
              </a:rPr>
              <a:t>◆公立大学法人大阪市立大学では、産学官連携拠点として、</a:t>
            </a:r>
            <a:r>
              <a:rPr lang="en-US" altLang="ja-JP" b="0" i="0" dirty="0" smtClean="0">
                <a:latin typeface="Meiryo UI" pitchFamily="50" charset="-128"/>
                <a:ea typeface="Meiryo UI" pitchFamily="50" charset="-128"/>
                <a:cs typeface="Meiryo UI" pitchFamily="50" charset="-128"/>
              </a:rPr>
              <a:t>2013</a:t>
            </a:r>
            <a:r>
              <a:rPr lang="ja-JP" altLang="en-US" b="0" i="0" dirty="0" smtClean="0">
                <a:latin typeface="Meiryo UI" pitchFamily="50" charset="-128"/>
                <a:ea typeface="Meiryo UI" pitchFamily="50" charset="-128"/>
                <a:cs typeface="Meiryo UI" pitchFamily="50" charset="-128"/>
              </a:rPr>
              <a:t>年</a:t>
            </a:r>
            <a:r>
              <a:rPr lang="en-US" altLang="ja-JP" b="0" i="0" dirty="0" smtClean="0">
                <a:latin typeface="Meiryo UI" pitchFamily="50" charset="-128"/>
                <a:ea typeface="Meiryo UI" pitchFamily="50" charset="-128"/>
                <a:cs typeface="Meiryo UI" pitchFamily="50" charset="-128"/>
              </a:rPr>
              <a:t>6</a:t>
            </a:r>
            <a:r>
              <a:rPr lang="ja-JP" altLang="en-US" b="0" i="0" dirty="0" smtClean="0">
                <a:latin typeface="Meiryo UI" pitchFamily="50" charset="-128"/>
                <a:ea typeface="Meiryo UI" pitchFamily="50" charset="-128"/>
                <a:cs typeface="Meiryo UI" pitchFamily="50" charset="-128"/>
              </a:rPr>
              <a:t>月に人工光合成研究センターを開設し、人工光合成を用いた次世代循環型新エネルギー（水素、メタノール等アルコール系燃料）の開発・実用化に向けた取り組みを行っています。</a:t>
            </a:r>
            <a:endParaRPr lang="en-US" altLang="ja-JP" b="0" i="0" dirty="0" smtClean="0">
              <a:latin typeface="Meiryo UI" pitchFamily="50" charset="-128"/>
              <a:ea typeface="Meiryo UI" pitchFamily="50" charset="-128"/>
              <a:cs typeface="Meiryo UI" pitchFamily="50" charset="-128"/>
            </a:endParaRPr>
          </a:p>
        </p:txBody>
      </p:sp>
      <p:sp>
        <p:nvSpPr>
          <p:cNvPr id="52" name="大かっこ 51"/>
          <p:cNvSpPr/>
          <p:nvPr/>
        </p:nvSpPr>
        <p:spPr>
          <a:xfrm>
            <a:off x="398471" y="3626025"/>
            <a:ext cx="4373553" cy="252028"/>
          </a:xfrm>
          <a:prstGeom prst="bracketPair">
            <a:avLst/>
          </a:prstGeom>
          <a:noFill/>
          <a:ln w="9525">
            <a:prstDash val="solid"/>
          </a:ln>
        </p:spPr>
        <p:style>
          <a:lnRef idx="2">
            <a:schemeClr val="accent1"/>
          </a:lnRef>
          <a:fillRef idx="1">
            <a:schemeClr val="lt1"/>
          </a:fillRef>
          <a:effectRef idx="0">
            <a:schemeClr val="accent1"/>
          </a:effectRef>
          <a:fontRef idx="minor">
            <a:schemeClr val="dk1"/>
          </a:fontRef>
        </p:style>
        <p:txBody>
          <a:bodyPr lIns="0" rIns="0" rtlCol="0" anchor="ctr"/>
          <a:lstStyle/>
          <a:p>
            <a:r>
              <a:rPr lang="ja-JP" altLang="en-US" sz="1050" dirty="0">
                <a:solidFill>
                  <a:schemeClr val="tx1"/>
                </a:solidFill>
                <a:latin typeface="Meiryo UI" pitchFamily="50" charset="-128"/>
                <a:ea typeface="Meiryo UI" pitchFamily="50" charset="-128"/>
                <a:cs typeface="Meiryo UI" pitchFamily="50" charset="-128"/>
              </a:rPr>
              <a:t>　</a:t>
            </a:r>
            <a:r>
              <a:rPr lang="ja-JP" altLang="en-US" sz="1050" dirty="0" smtClean="0">
                <a:solidFill>
                  <a:schemeClr val="tx1"/>
                </a:solidFill>
                <a:latin typeface="Meiryo UI" pitchFamily="50" charset="-128"/>
                <a:ea typeface="Meiryo UI" pitchFamily="50" charset="-128"/>
                <a:cs typeface="Meiryo UI" pitchFamily="50" charset="-128"/>
              </a:rPr>
              <a:t>・咲洲配水場小水力発電設備（</a:t>
            </a:r>
            <a:r>
              <a:rPr lang="en-US" altLang="ja-JP" sz="1050" dirty="0" smtClean="0">
                <a:solidFill>
                  <a:schemeClr val="tx1"/>
                </a:solidFill>
                <a:latin typeface="Meiryo UI" pitchFamily="50" charset="-128"/>
                <a:ea typeface="Meiryo UI" pitchFamily="50" charset="-128"/>
                <a:cs typeface="Meiryo UI" pitchFamily="50" charset="-128"/>
              </a:rPr>
              <a:t>43kW</a:t>
            </a:r>
            <a:r>
              <a:rPr lang="ja-JP" altLang="en-US" sz="1050" dirty="0" smtClean="0">
                <a:solidFill>
                  <a:schemeClr val="tx1"/>
                </a:solidFill>
                <a:latin typeface="Meiryo UI" pitchFamily="50" charset="-128"/>
                <a:ea typeface="Meiryo UI" pitchFamily="50" charset="-128"/>
                <a:cs typeface="Meiryo UI" pitchFamily="50" charset="-128"/>
              </a:rPr>
              <a:t>）　</a:t>
            </a:r>
            <a:r>
              <a:rPr lang="en-US" altLang="ja-JP" sz="1050" dirty="0" smtClean="0">
                <a:solidFill>
                  <a:schemeClr val="tx1"/>
                </a:solidFill>
                <a:latin typeface="Meiryo UI" pitchFamily="50" charset="-128"/>
                <a:ea typeface="Meiryo UI" pitchFamily="50" charset="-128"/>
                <a:cs typeface="Meiryo UI" pitchFamily="50" charset="-128"/>
              </a:rPr>
              <a:t>2018</a:t>
            </a:r>
            <a:r>
              <a:rPr lang="ja-JP" altLang="en-US" sz="1050" dirty="0" smtClean="0">
                <a:solidFill>
                  <a:schemeClr val="tx1"/>
                </a:solidFill>
                <a:latin typeface="Meiryo UI" pitchFamily="50" charset="-128"/>
                <a:ea typeface="Meiryo UI" pitchFamily="50" charset="-128"/>
                <a:cs typeface="Meiryo UI" pitchFamily="50" charset="-128"/>
              </a:rPr>
              <a:t>年度　工事完了予定</a:t>
            </a:r>
            <a:endParaRPr lang="en-US" altLang="ja-JP" sz="1050" dirty="0" smtClean="0">
              <a:solidFill>
                <a:schemeClr val="tx1"/>
              </a:solidFill>
              <a:latin typeface="Meiryo UI" pitchFamily="50" charset="-128"/>
              <a:ea typeface="Meiryo UI" pitchFamily="50" charset="-128"/>
              <a:cs typeface="Meiryo UI" pitchFamily="50" charset="-128"/>
            </a:endParaRPr>
          </a:p>
        </p:txBody>
      </p:sp>
      <p:sp>
        <p:nvSpPr>
          <p:cNvPr id="47" name="大かっこ 46"/>
          <p:cNvSpPr/>
          <p:nvPr/>
        </p:nvSpPr>
        <p:spPr>
          <a:xfrm>
            <a:off x="6401029" y="4434691"/>
            <a:ext cx="3300304" cy="354494"/>
          </a:xfrm>
          <a:prstGeom prst="bracketPair">
            <a:avLst/>
          </a:prstGeom>
          <a:noFill/>
          <a:ln w="9525">
            <a:prstDash val="solid"/>
          </a:ln>
        </p:spPr>
        <p:style>
          <a:lnRef idx="2">
            <a:schemeClr val="accent1"/>
          </a:lnRef>
          <a:fillRef idx="1">
            <a:schemeClr val="lt1"/>
          </a:fillRef>
          <a:effectRef idx="0">
            <a:schemeClr val="accent1"/>
          </a:effectRef>
          <a:fontRef idx="minor">
            <a:schemeClr val="dk1"/>
          </a:fontRef>
        </p:style>
        <p:txBody>
          <a:bodyPr lIns="0" rIns="0" rtlCol="0" anchor="ctr"/>
          <a:lstStyle/>
          <a:p>
            <a:r>
              <a:rPr lang="ja-JP" altLang="en-US" sz="1050" dirty="0" smtClean="0">
                <a:solidFill>
                  <a:prstClr val="black"/>
                </a:solidFill>
                <a:latin typeface="Meiryo UI" pitchFamily="50" charset="-128"/>
                <a:ea typeface="Meiryo UI" pitchFamily="50" charset="-128"/>
                <a:cs typeface="Meiryo UI" pitchFamily="50" charset="-128"/>
              </a:rPr>
              <a:t>　</a:t>
            </a:r>
            <a:r>
              <a:rPr lang="ja-JP" altLang="en-US" sz="1050" dirty="0" smtClean="0">
                <a:solidFill>
                  <a:schemeClr val="tx1"/>
                </a:solidFill>
                <a:latin typeface="Meiryo UI" pitchFamily="50" charset="-128"/>
                <a:ea typeface="Meiryo UI" pitchFamily="50" charset="-128"/>
                <a:cs typeface="Meiryo UI" pitchFamily="50" charset="-128"/>
              </a:rPr>
              <a:t>・</a:t>
            </a:r>
            <a:r>
              <a:rPr lang="en-US" altLang="ja-JP" sz="1050" dirty="0" smtClean="0">
                <a:solidFill>
                  <a:schemeClr val="tx1"/>
                </a:solidFill>
                <a:latin typeface="Meiryo UI" pitchFamily="50" charset="-128"/>
                <a:ea typeface="Meiryo UI" pitchFamily="50" charset="-128"/>
                <a:cs typeface="Meiryo UI" pitchFamily="50" charset="-128"/>
              </a:rPr>
              <a:t>2016</a:t>
            </a:r>
            <a:r>
              <a:rPr lang="ja-JP" altLang="en-US" sz="1050" dirty="0">
                <a:solidFill>
                  <a:schemeClr val="tx1"/>
                </a:solidFill>
                <a:latin typeface="Meiryo UI" pitchFamily="50" charset="-128"/>
                <a:ea typeface="Meiryo UI" pitchFamily="50" charset="-128"/>
                <a:cs typeface="Meiryo UI" pitchFamily="50" charset="-128"/>
              </a:rPr>
              <a:t>年度取得熱量（</a:t>
            </a:r>
            <a:r>
              <a:rPr lang="en-US" altLang="ja-JP" sz="1050" dirty="0">
                <a:solidFill>
                  <a:schemeClr val="tx1"/>
                </a:solidFill>
                <a:latin typeface="Meiryo UI" pitchFamily="50" charset="-128"/>
                <a:ea typeface="Meiryo UI" pitchFamily="50" charset="-128"/>
                <a:cs typeface="Meiryo UI" pitchFamily="50" charset="-128"/>
              </a:rPr>
              <a:t>11</a:t>
            </a:r>
            <a:r>
              <a:rPr lang="ja-JP" altLang="en-US" sz="1050" dirty="0">
                <a:solidFill>
                  <a:schemeClr val="tx1"/>
                </a:solidFill>
                <a:latin typeface="Meiryo UI" pitchFamily="50" charset="-128"/>
                <a:ea typeface="Meiryo UI" pitchFamily="50" charset="-128"/>
                <a:cs typeface="Meiryo UI" pitchFamily="50" charset="-128"/>
              </a:rPr>
              <a:t>月～</a:t>
            </a:r>
            <a:r>
              <a:rPr lang="en-US" altLang="ja-JP" sz="1050" dirty="0">
                <a:solidFill>
                  <a:schemeClr val="tx1"/>
                </a:solidFill>
                <a:latin typeface="Meiryo UI" pitchFamily="50" charset="-128"/>
                <a:ea typeface="Meiryo UI" pitchFamily="50" charset="-128"/>
                <a:cs typeface="Meiryo UI" pitchFamily="50" charset="-128"/>
              </a:rPr>
              <a:t>2</a:t>
            </a:r>
            <a:r>
              <a:rPr lang="ja-JP" altLang="en-US" sz="1050" dirty="0">
                <a:solidFill>
                  <a:schemeClr val="tx1"/>
                </a:solidFill>
                <a:latin typeface="Meiryo UI" pitchFamily="50" charset="-128"/>
                <a:ea typeface="Meiryo UI" pitchFamily="50" charset="-128"/>
                <a:cs typeface="Meiryo UI" pitchFamily="50" charset="-128"/>
              </a:rPr>
              <a:t>月は停止）：</a:t>
            </a:r>
            <a:r>
              <a:rPr lang="en-US" altLang="ja-JP" sz="1050" dirty="0">
                <a:solidFill>
                  <a:schemeClr val="tx1"/>
                </a:solidFill>
                <a:latin typeface="Meiryo UI" pitchFamily="50" charset="-128"/>
                <a:ea typeface="Meiryo UI" pitchFamily="50" charset="-128"/>
                <a:cs typeface="Meiryo UI" pitchFamily="50" charset="-128"/>
              </a:rPr>
              <a:t>82MWh</a:t>
            </a:r>
            <a:endParaRPr lang="en-US" altLang="ja-JP" sz="1050" dirty="0" smtClean="0">
              <a:solidFill>
                <a:schemeClr val="tx1"/>
              </a:solidFill>
              <a:latin typeface="Meiryo UI" pitchFamily="50" charset="-128"/>
              <a:ea typeface="Meiryo UI" pitchFamily="50" charset="-128"/>
              <a:cs typeface="Meiryo UI" pitchFamily="50" charset="-128"/>
            </a:endParaRPr>
          </a:p>
          <a:p>
            <a:r>
              <a:rPr lang="ja-JP" altLang="en-US" sz="1050" dirty="0">
                <a:solidFill>
                  <a:schemeClr val="tx1"/>
                </a:solidFill>
                <a:latin typeface="Meiryo UI" pitchFamily="50" charset="-128"/>
                <a:ea typeface="Meiryo UI" pitchFamily="50" charset="-128"/>
                <a:cs typeface="Meiryo UI" pitchFamily="50" charset="-128"/>
              </a:rPr>
              <a:t>　</a:t>
            </a:r>
            <a:r>
              <a:rPr lang="ja-JP" altLang="en-US" sz="1050" dirty="0" smtClean="0">
                <a:solidFill>
                  <a:schemeClr val="tx1"/>
                </a:solidFill>
                <a:latin typeface="Meiryo UI" pitchFamily="50" charset="-128"/>
                <a:ea typeface="Meiryo UI" pitchFamily="50" charset="-128"/>
                <a:cs typeface="Meiryo UI" pitchFamily="50" charset="-128"/>
              </a:rPr>
              <a:t>・</a:t>
            </a:r>
            <a:r>
              <a:rPr lang="en-US" altLang="ja-JP" sz="1050" dirty="0" smtClean="0">
                <a:solidFill>
                  <a:schemeClr val="tx1"/>
                </a:solidFill>
                <a:latin typeface="Meiryo UI" pitchFamily="50" charset="-128"/>
                <a:ea typeface="Meiryo UI" pitchFamily="50" charset="-128"/>
                <a:cs typeface="Meiryo UI" pitchFamily="50" charset="-128"/>
              </a:rPr>
              <a:t>2015</a:t>
            </a:r>
            <a:r>
              <a:rPr lang="ja-JP" altLang="en-US" sz="1050" dirty="0" smtClean="0">
                <a:solidFill>
                  <a:schemeClr val="tx1"/>
                </a:solidFill>
                <a:latin typeface="Meiryo UI" pitchFamily="50" charset="-128"/>
                <a:ea typeface="Meiryo UI" pitchFamily="50" charset="-128"/>
                <a:cs typeface="Meiryo UI" pitchFamily="50" charset="-128"/>
              </a:rPr>
              <a:t>年</a:t>
            </a:r>
            <a:r>
              <a:rPr lang="en-US" altLang="ja-JP" sz="1050" dirty="0">
                <a:solidFill>
                  <a:schemeClr val="tx1"/>
                </a:solidFill>
                <a:latin typeface="Meiryo UI" pitchFamily="50" charset="-128"/>
                <a:ea typeface="Meiryo UI" pitchFamily="50" charset="-128"/>
                <a:cs typeface="Meiryo UI" pitchFamily="50" charset="-128"/>
              </a:rPr>
              <a:t>3</a:t>
            </a:r>
            <a:r>
              <a:rPr lang="ja-JP" altLang="en-US" sz="1050" dirty="0" smtClean="0">
                <a:solidFill>
                  <a:schemeClr val="tx1"/>
                </a:solidFill>
                <a:latin typeface="Meiryo UI" pitchFamily="50" charset="-128"/>
                <a:ea typeface="Meiryo UI" pitchFamily="50" charset="-128"/>
                <a:cs typeface="Meiryo UI" pitchFamily="50" charset="-128"/>
              </a:rPr>
              <a:t>月</a:t>
            </a:r>
            <a:r>
              <a:rPr lang="ja-JP" altLang="en-US" sz="1050" dirty="0">
                <a:solidFill>
                  <a:schemeClr val="tx1"/>
                </a:solidFill>
                <a:latin typeface="Meiryo UI" pitchFamily="50" charset="-128"/>
                <a:ea typeface="Meiryo UI" pitchFamily="50" charset="-128"/>
                <a:cs typeface="Meiryo UI" pitchFamily="50" charset="-128"/>
              </a:rPr>
              <a:t>～　</a:t>
            </a:r>
            <a:r>
              <a:rPr lang="ja-JP" altLang="en-US" sz="1050" dirty="0" smtClean="0">
                <a:solidFill>
                  <a:schemeClr val="tx1"/>
                </a:solidFill>
                <a:latin typeface="Meiryo UI" pitchFamily="50" charset="-128"/>
                <a:ea typeface="Meiryo UI" pitchFamily="50" charset="-128"/>
                <a:cs typeface="Meiryo UI" pitchFamily="50" charset="-128"/>
              </a:rPr>
              <a:t>供給開始</a:t>
            </a:r>
            <a:endParaRPr lang="en-US" altLang="ja-JP" sz="1050" dirty="0" smtClean="0">
              <a:solidFill>
                <a:schemeClr val="tx1"/>
              </a:solidFill>
              <a:latin typeface="Meiryo UI" pitchFamily="50" charset="-128"/>
              <a:ea typeface="Meiryo UI" pitchFamily="50" charset="-128"/>
              <a:cs typeface="Meiryo UI" pitchFamily="50" charset="-128"/>
            </a:endParaRPr>
          </a:p>
        </p:txBody>
      </p:sp>
    </p:spTree>
    <p:extLst>
      <p:ext uri="{BB962C8B-B14F-4D97-AF65-F5344CB8AC3E}">
        <p14:creationId xmlns:p14="http://schemas.microsoft.com/office/powerpoint/2010/main" val="330899617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2"/>
          <p:cNvSpPr txBox="1">
            <a:spLocks noChangeArrowheads="1"/>
          </p:cNvSpPr>
          <p:nvPr/>
        </p:nvSpPr>
        <p:spPr bwMode="auto">
          <a:xfrm>
            <a:off x="0" y="-27384"/>
            <a:ext cx="9906000" cy="510396"/>
          </a:xfrm>
          <a:prstGeom prst="rect">
            <a:avLst/>
          </a:prstGeom>
          <a:solidFill>
            <a:srgbClr val="00B0F0"/>
          </a:solidFill>
          <a:ln w="9525">
            <a:noFill/>
            <a:miter lim="800000"/>
            <a:headEnd/>
            <a:tailEnd/>
          </a:ln>
        </p:spPr>
        <p:txBody>
          <a:bodyPr wrap="square" lIns="74295" tIns="8890" rIns="74295" bIns="8890">
            <a:spAutoFit/>
          </a:bodyPr>
          <a:lstStyle>
            <a:defPPr>
              <a:defRPr lang="ja-JP"/>
            </a:defPPr>
            <a:lvl1pPr algn="l" rtl="0" fontAlgn="base">
              <a:spcBef>
                <a:spcPct val="0"/>
              </a:spcBef>
              <a:spcAft>
                <a:spcPct val="0"/>
              </a:spcAft>
              <a:defRPr kumimoji="1"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charset="-128"/>
                <a:cs typeface="+mn-cs"/>
              </a:defRPr>
            </a:lvl5pPr>
            <a:lvl6pPr marL="2286000" algn="l" defTabSz="914400" rtl="0" eaLnBrk="1" latinLnBrk="0" hangingPunct="1">
              <a:defRPr kumimoji="1" kern="1200">
                <a:solidFill>
                  <a:schemeClr val="tx1"/>
                </a:solidFill>
                <a:latin typeface="Arial" charset="0"/>
                <a:ea typeface="ＭＳ Ｐゴシック" charset="-128"/>
                <a:cs typeface="+mn-cs"/>
              </a:defRPr>
            </a:lvl6pPr>
            <a:lvl7pPr marL="2743200" algn="l" defTabSz="914400" rtl="0" eaLnBrk="1" latinLnBrk="0" hangingPunct="1">
              <a:defRPr kumimoji="1" kern="1200">
                <a:solidFill>
                  <a:schemeClr val="tx1"/>
                </a:solidFill>
                <a:latin typeface="Arial" charset="0"/>
                <a:ea typeface="ＭＳ Ｐゴシック" charset="-128"/>
                <a:cs typeface="+mn-cs"/>
              </a:defRPr>
            </a:lvl7pPr>
            <a:lvl8pPr marL="3200400" algn="l" defTabSz="914400" rtl="0" eaLnBrk="1" latinLnBrk="0" hangingPunct="1">
              <a:defRPr kumimoji="1" kern="1200">
                <a:solidFill>
                  <a:schemeClr val="tx1"/>
                </a:solidFill>
                <a:latin typeface="Arial" charset="0"/>
                <a:ea typeface="ＭＳ Ｐゴシック" charset="-128"/>
                <a:cs typeface="+mn-cs"/>
              </a:defRPr>
            </a:lvl8pPr>
            <a:lvl9pPr marL="3657600" algn="l" defTabSz="914400" rtl="0" eaLnBrk="1" latinLnBrk="0" hangingPunct="1">
              <a:defRPr kumimoji="1" kern="1200">
                <a:solidFill>
                  <a:schemeClr val="tx1"/>
                </a:solidFill>
                <a:latin typeface="Arial" charset="0"/>
                <a:ea typeface="ＭＳ Ｐゴシック" charset="-128"/>
                <a:cs typeface="+mn-cs"/>
              </a:defRPr>
            </a:lvl9pPr>
          </a:lstStyle>
          <a:p>
            <a:pPr algn="just"/>
            <a:r>
              <a:rPr lang="ja-JP" altLang="en-US" sz="3200" dirty="0" smtClean="0">
                <a:solidFill>
                  <a:schemeClr val="bg1"/>
                </a:solidFill>
                <a:ea typeface="HGP創英角ｺﾞｼｯｸUB" pitchFamily="50" charset="-128"/>
                <a:cs typeface="ＭＳ Ｐゴシック" charset="-128"/>
              </a:rPr>
              <a:t>　本施策事業集</a:t>
            </a:r>
            <a:r>
              <a:rPr lang="ja-JP" altLang="en-US" sz="2400" dirty="0" smtClean="0">
                <a:solidFill>
                  <a:schemeClr val="bg1"/>
                </a:solidFill>
                <a:ea typeface="HGP創英角ｺﾞｼｯｸUB" pitchFamily="50" charset="-128"/>
                <a:cs typeface="ＭＳ Ｐゴシック" charset="-128"/>
              </a:rPr>
              <a:t>（アクションプログラム）</a:t>
            </a:r>
            <a:r>
              <a:rPr lang="ja-JP" altLang="en-US" sz="3200" dirty="0" smtClean="0">
                <a:solidFill>
                  <a:schemeClr val="bg1"/>
                </a:solidFill>
                <a:ea typeface="HGP創英角ｺﾞｼｯｸUB" pitchFamily="50" charset="-128"/>
                <a:cs typeface="ＭＳ Ｐゴシック" charset="-128"/>
              </a:rPr>
              <a:t>の構成</a:t>
            </a:r>
            <a:endParaRPr lang="ja-JP" sz="3600" dirty="0">
              <a:solidFill>
                <a:schemeClr val="bg1"/>
              </a:solidFill>
              <a:ea typeface="HGP創英角ｺﾞｼｯｸUB" pitchFamily="50" charset="-128"/>
              <a:cs typeface="ＭＳ Ｐゴシック" charset="-128"/>
            </a:endParaRPr>
          </a:p>
        </p:txBody>
      </p:sp>
      <p:sp>
        <p:nvSpPr>
          <p:cNvPr id="5" name="円/楕円 4"/>
          <p:cNvSpPr/>
          <p:nvPr/>
        </p:nvSpPr>
        <p:spPr>
          <a:xfrm>
            <a:off x="9400877" y="11878"/>
            <a:ext cx="432048" cy="432048"/>
          </a:xfrm>
          <a:prstGeom prst="ellipse">
            <a:avLst/>
          </a:prstGeom>
          <a:ln w="19050"/>
        </p:spPr>
        <p:style>
          <a:lnRef idx="3">
            <a:schemeClr val="lt1"/>
          </a:lnRef>
          <a:fillRef idx="1">
            <a:schemeClr val="accent1"/>
          </a:fillRef>
          <a:effectRef idx="1">
            <a:schemeClr val="accent1"/>
          </a:effectRef>
          <a:fontRef idx="minor">
            <a:schemeClr val="lt1"/>
          </a:fontRef>
        </p:style>
        <p:txBody>
          <a:bodyPr rtlCol="0" anchor="ctr"/>
          <a:lstStyle/>
          <a:p>
            <a:pPr algn="ctr"/>
            <a:r>
              <a:rPr kumimoji="1" lang="ja-JP" altLang="en-US" b="1" dirty="0" smtClean="0"/>
              <a:t>１</a:t>
            </a:r>
            <a:endParaRPr kumimoji="1" lang="ja-JP" altLang="en-US" b="1" dirty="0"/>
          </a:p>
        </p:txBody>
      </p:sp>
      <p:sp>
        <p:nvSpPr>
          <p:cNvPr id="6" name="角丸四角形 5"/>
          <p:cNvSpPr/>
          <p:nvPr/>
        </p:nvSpPr>
        <p:spPr>
          <a:xfrm>
            <a:off x="200473" y="897173"/>
            <a:ext cx="8021706" cy="385876"/>
          </a:xfrm>
          <a:prstGeom prst="roundRect">
            <a:avLst>
              <a:gd name="adj" fmla="val 0"/>
            </a:avLst>
          </a:prstGeom>
          <a:noFill/>
          <a:ln>
            <a:noFill/>
          </a:ln>
        </p:spPr>
        <p:style>
          <a:lnRef idx="2">
            <a:schemeClr val="accent1"/>
          </a:lnRef>
          <a:fillRef idx="1">
            <a:schemeClr val="lt1"/>
          </a:fillRef>
          <a:effectRef idx="0">
            <a:schemeClr val="accent1"/>
          </a:effectRef>
          <a:fontRef idx="minor">
            <a:schemeClr val="dk1"/>
          </a:fontRef>
        </p:style>
        <p:txBody>
          <a:bodyPr rtlCol="0" anchor="ctr"/>
          <a:lstStyle/>
          <a:p>
            <a:r>
              <a:rPr lang="ja-JP" altLang="en-US" sz="2400" dirty="0" smtClean="0">
                <a:latin typeface="Meiryo UI" pitchFamily="50" charset="-128"/>
                <a:ea typeface="Meiryo UI" pitchFamily="50" charset="-128"/>
                <a:cs typeface="Meiryo UI" pitchFamily="50" charset="-128"/>
              </a:rPr>
              <a:t>■本施策事業集</a:t>
            </a:r>
            <a:r>
              <a:rPr lang="en-US" altLang="ja-JP" sz="2400" dirty="0" smtClean="0">
                <a:latin typeface="Meiryo UI" pitchFamily="50" charset="-128"/>
                <a:ea typeface="Meiryo UI" pitchFamily="50" charset="-128"/>
                <a:cs typeface="Meiryo UI" pitchFamily="50" charset="-128"/>
              </a:rPr>
              <a:t>(</a:t>
            </a:r>
            <a:r>
              <a:rPr lang="ja-JP" altLang="en-US" sz="2000" dirty="0" smtClean="0">
                <a:latin typeface="Meiryo UI" pitchFamily="50" charset="-128"/>
                <a:ea typeface="Meiryo UI" pitchFamily="50" charset="-128"/>
                <a:cs typeface="Meiryo UI" pitchFamily="50" charset="-128"/>
              </a:rPr>
              <a:t>アクションプログラム</a:t>
            </a:r>
            <a:r>
              <a:rPr lang="en-US" altLang="ja-JP" sz="2000" dirty="0" smtClean="0">
                <a:latin typeface="Meiryo UI" pitchFamily="50" charset="-128"/>
                <a:ea typeface="Meiryo UI" pitchFamily="50" charset="-128"/>
                <a:cs typeface="Meiryo UI" pitchFamily="50" charset="-128"/>
              </a:rPr>
              <a:t>)</a:t>
            </a:r>
            <a:r>
              <a:rPr lang="ja-JP" altLang="en-US" sz="2400" dirty="0" smtClean="0">
                <a:latin typeface="Meiryo UI" pitchFamily="50" charset="-128"/>
                <a:ea typeface="Meiryo UI" pitchFamily="50" charset="-128"/>
                <a:cs typeface="Meiryo UI" pitchFamily="50" charset="-128"/>
              </a:rPr>
              <a:t>の</a:t>
            </a:r>
            <a:r>
              <a:rPr lang="ja-JP" altLang="en-US" sz="2400" dirty="0">
                <a:latin typeface="Meiryo UI" pitchFamily="50" charset="-128"/>
                <a:ea typeface="Meiryo UI" pitchFamily="50" charset="-128"/>
                <a:cs typeface="Meiryo UI" pitchFamily="50" charset="-128"/>
              </a:rPr>
              <a:t>位置づけ</a:t>
            </a:r>
            <a:r>
              <a:rPr lang="ja-JP" altLang="en-US" sz="2400" dirty="0" smtClean="0">
                <a:latin typeface="Meiryo UI" panose="020B0604030504040204" pitchFamily="50" charset="-128"/>
                <a:ea typeface="Meiryo UI" panose="020B0604030504040204" pitchFamily="50" charset="-128"/>
                <a:cs typeface="Meiryo UI" panose="020B0604030504040204" pitchFamily="50" charset="-128"/>
              </a:rPr>
              <a:t>　</a:t>
            </a:r>
            <a:r>
              <a:rPr lang="ja-JP" altLang="en-US"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dirty="0">
                <a:latin typeface="Meiryo UI" panose="020B0604030504040204" pitchFamily="50" charset="-128"/>
                <a:ea typeface="Meiryo UI" panose="020B0604030504040204" pitchFamily="50" charset="-128"/>
                <a:cs typeface="Meiryo UI" panose="020B0604030504040204" pitchFamily="50" charset="-128"/>
              </a:rPr>
              <a:t>２</a:t>
            </a:r>
            <a:r>
              <a:rPr lang="ja-JP" altLang="en-US" dirty="0" smtClean="0">
                <a:latin typeface="Meiryo UI" panose="020B0604030504040204" pitchFamily="50" charset="-128"/>
                <a:ea typeface="Meiryo UI" panose="020B0604030504040204" pitchFamily="50" charset="-128"/>
                <a:cs typeface="Meiryo UI" panose="020B0604030504040204" pitchFamily="50" charset="-128"/>
              </a:rPr>
              <a:t>ページ）</a:t>
            </a:r>
            <a:endParaRPr lang="ja-JP" altLang="en-US" u="sng" dirty="0">
              <a:latin typeface="Meiryo UI" pitchFamily="50" charset="-128"/>
              <a:ea typeface="Meiryo UI" pitchFamily="50" charset="-128"/>
              <a:cs typeface="Meiryo UI" pitchFamily="50" charset="-128"/>
            </a:endParaRPr>
          </a:p>
        </p:txBody>
      </p:sp>
      <p:sp>
        <p:nvSpPr>
          <p:cNvPr id="7" name="角丸四角形 6"/>
          <p:cNvSpPr/>
          <p:nvPr/>
        </p:nvSpPr>
        <p:spPr>
          <a:xfrm>
            <a:off x="200473" y="1674371"/>
            <a:ext cx="8021706" cy="385876"/>
          </a:xfrm>
          <a:prstGeom prst="roundRect">
            <a:avLst>
              <a:gd name="adj" fmla="val 0"/>
            </a:avLst>
          </a:prstGeom>
          <a:noFill/>
          <a:ln>
            <a:noFill/>
          </a:ln>
        </p:spPr>
        <p:style>
          <a:lnRef idx="2">
            <a:schemeClr val="accent1"/>
          </a:lnRef>
          <a:fillRef idx="1">
            <a:schemeClr val="lt1"/>
          </a:fillRef>
          <a:effectRef idx="0">
            <a:schemeClr val="accent1"/>
          </a:effectRef>
          <a:fontRef idx="minor">
            <a:schemeClr val="dk1"/>
          </a:fontRef>
        </p:style>
        <p:txBody>
          <a:bodyPr rtlCol="0" anchor="ctr"/>
          <a:lstStyle/>
          <a:p>
            <a:r>
              <a:rPr lang="ja-JP" altLang="en-US" sz="2400" dirty="0">
                <a:latin typeface="Meiryo UI" pitchFamily="50" charset="-128"/>
                <a:ea typeface="Meiryo UI" pitchFamily="50" charset="-128"/>
                <a:cs typeface="Meiryo UI" pitchFamily="50" charset="-128"/>
              </a:rPr>
              <a:t>■プランの目標･方向性と効果</a:t>
            </a:r>
            <a:r>
              <a:rPr lang="ja-JP" altLang="en-US" sz="2000" dirty="0">
                <a:latin typeface="Meiryo UI" pitchFamily="50" charset="-128"/>
                <a:ea typeface="Meiryo UI" pitchFamily="50" charset="-128"/>
                <a:cs typeface="Meiryo UI" pitchFamily="50" charset="-128"/>
              </a:rPr>
              <a:t>（イメージ</a:t>
            </a:r>
            <a:r>
              <a:rPr lang="ja-JP" altLang="en-US" sz="2000" dirty="0" smtClean="0">
                <a:latin typeface="Meiryo UI" pitchFamily="50" charset="-128"/>
                <a:ea typeface="Meiryo UI" pitchFamily="50" charset="-128"/>
                <a:cs typeface="Meiryo UI" pitchFamily="50" charset="-128"/>
              </a:rPr>
              <a:t>）</a:t>
            </a:r>
            <a:r>
              <a:rPr lang="ja-JP" altLang="en-US" sz="2400" dirty="0" smtClean="0">
                <a:latin typeface="Meiryo UI" pitchFamily="50" charset="-128"/>
                <a:ea typeface="Meiryo UI" pitchFamily="50" charset="-128"/>
                <a:cs typeface="Meiryo UI" pitchFamily="50" charset="-128"/>
              </a:rPr>
              <a:t>　</a:t>
            </a:r>
            <a:r>
              <a:rPr lang="ja-JP" altLang="en-US" dirty="0" smtClean="0">
                <a:latin typeface="Meiryo UI" panose="020B0604030504040204" pitchFamily="50" charset="-128"/>
                <a:ea typeface="Meiryo UI" panose="020B0604030504040204" pitchFamily="50" charset="-128"/>
                <a:cs typeface="Meiryo UI" panose="020B0604030504040204" pitchFamily="50" charset="-128"/>
              </a:rPr>
              <a:t>（３ページ）</a:t>
            </a:r>
            <a:endParaRPr lang="ja-JP" altLang="en-US" u="sng" dirty="0">
              <a:latin typeface="Meiryo UI" pitchFamily="50" charset="-128"/>
              <a:ea typeface="Meiryo UI" pitchFamily="50" charset="-128"/>
              <a:cs typeface="Meiryo UI" pitchFamily="50" charset="-128"/>
            </a:endParaRPr>
          </a:p>
        </p:txBody>
      </p:sp>
      <p:sp>
        <p:nvSpPr>
          <p:cNvPr id="8" name="角丸四角形 7"/>
          <p:cNvSpPr/>
          <p:nvPr/>
        </p:nvSpPr>
        <p:spPr>
          <a:xfrm>
            <a:off x="200473" y="2408969"/>
            <a:ext cx="8021706" cy="385876"/>
          </a:xfrm>
          <a:prstGeom prst="roundRect">
            <a:avLst>
              <a:gd name="adj" fmla="val 0"/>
            </a:avLst>
          </a:prstGeom>
          <a:noFill/>
          <a:ln>
            <a:noFill/>
          </a:ln>
        </p:spPr>
        <p:style>
          <a:lnRef idx="2">
            <a:schemeClr val="accent1"/>
          </a:lnRef>
          <a:fillRef idx="1">
            <a:schemeClr val="lt1"/>
          </a:fillRef>
          <a:effectRef idx="0">
            <a:schemeClr val="accent1"/>
          </a:effectRef>
          <a:fontRef idx="minor">
            <a:schemeClr val="dk1"/>
          </a:fontRef>
        </p:style>
        <p:txBody>
          <a:bodyPr rtlCol="0" anchor="ctr"/>
          <a:lstStyle/>
          <a:p>
            <a:r>
              <a:rPr lang="ja-JP" altLang="en-US" sz="2400" dirty="0">
                <a:latin typeface="Meiryo UI" pitchFamily="50" charset="-128"/>
                <a:ea typeface="Meiryo UI" pitchFamily="50" charset="-128"/>
                <a:cs typeface="Meiryo UI" pitchFamily="50" charset="-128"/>
              </a:rPr>
              <a:t>■プランの効果的な</a:t>
            </a:r>
            <a:r>
              <a:rPr lang="ja-JP" altLang="en-US" sz="2400" dirty="0" smtClean="0">
                <a:latin typeface="Meiryo UI" pitchFamily="50" charset="-128"/>
                <a:ea typeface="Meiryo UI" pitchFamily="50" charset="-128"/>
                <a:cs typeface="Meiryo UI" pitchFamily="50" charset="-128"/>
              </a:rPr>
              <a:t>推進　　</a:t>
            </a:r>
            <a:r>
              <a:rPr lang="ja-JP" altLang="en-US" dirty="0" smtClean="0">
                <a:latin typeface="Meiryo UI" panose="020B0604030504040204" pitchFamily="50" charset="-128"/>
                <a:ea typeface="Meiryo UI" panose="020B0604030504040204" pitchFamily="50" charset="-128"/>
                <a:cs typeface="Meiryo UI" panose="020B0604030504040204" pitchFamily="50" charset="-128"/>
              </a:rPr>
              <a:t>（４～</a:t>
            </a:r>
            <a:r>
              <a:rPr lang="en-US" altLang="ja-JP" dirty="0" smtClean="0">
                <a:latin typeface="Meiryo UI" panose="020B0604030504040204" pitchFamily="50" charset="-128"/>
                <a:ea typeface="Meiryo UI" panose="020B0604030504040204" pitchFamily="50" charset="-128"/>
                <a:cs typeface="Meiryo UI" panose="020B0604030504040204" pitchFamily="50" charset="-128"/>
              </a:rPr>
              <a:t>5</a:t>
            </a:r>
            <a:r>
              <a:rPr lang="ja-JP" altLang="en-US" dirty="0" smtClean="0">
                <a:latin typeface="Meiryo UI" panose="020B0604030504040204" pitchFamily="50" charset="-128"/>
                <a:ea typeface="Meiryo UI" panose="020B0604030504040204" pitchFamily="50" charset="-128"/>
                <a:cs typeface="Meiryo UI" panose="020B0604030504040204" pitchFamily="50" charset="-128"/>
              </a:rPr>
              <a:t>ページ）</a:t>
            </a:r>
            <a:endParaRPr lang="ja-JP" altLang="en-US" u="sng" dirty="0">
              <a:latin typeface="Meiryo UI" pitchFamily="50" charset="-128"/>
              <a:ea typeface="Meiryo UI" pitchFamily="50" charset="-128"/>
              <a:cs typeface="Meiryo UI" pitchFamily="50" charset="-128"/>
            </a:endParaRPr>
          </a:p>
        </p:txBody>
      </p:sp>
      <p:sp>
        <p:nvSpPr>
          <p:cNvPr id="9" name="角丸四角形 8"/>
          <p:cNvSpPr/>
          <p:nvPr/>
        </p:nvSpPr>
        <p:spPr>
          <a:xfrm>
            <a:off x="200472" y="3970610"/>
            <a:ext cx="9200405" cy="385876"/>
          </a:xfrm>
          <a:prstGeom prst="roundRect">
            <a:avLst>
              <a:gd name="adj" fmla="val 0"/>
            </a:avLst>
          </a:prstGeom>
          <a:noFill/>
          <a:ln>
            <a:noFill/>
          </a:ln>
        </p:spPr>
        <p:style>
          <a:lnRef idx="2">
            <a:schemeClr val="accent1"/>
          </a:lnRef>
          <a:fillRef idx="1">
            <a:schemeClr val="lt1"/>
          </a:fillRef>
          <a:effectRef idx="0">
            <a:schemeClr val="accent1"/>
          </a:effectRef>
          <a:fontRef idx="minor">
            <a:schemeClr val="dk1"/>
          </a:fontRef>
        </p:style>
        <p:txBody>
          <a:bodyPr rtlCol="0" anchor="ctr"/>
          <a:lstStyle/>
          <a:p>
            <a:r>
              <a:rPr lang="ja-JP" altLang="en-US" sz="2400" dirty="0">
                <a:latin typeface="Meiryo UI" pitchFamily="50" charset="-128"/>
                <a:ea typeface="Meiryo UI" pitchFamily="50" charset="-128"/>
                <a:cs typeface="Meiryo UI" pitchFamily="50" charset="-128"/>
              </a:rPr>
              <a:t>■再生可能エネルギーの普及拡大に関する施策･事業</a:t>
            </a:r>
            <a:r>
              <a:rPr lang="ja-JP" altLang="en-US" sz="2400" dirty="0" smtClean="0">
                <a:latin typeface="Meiryo UI" pitchFamily="50" charset="-128"/>
                <a:ea typeface="Meiryo UI" pitchFamily="50" charset="-128"/>
                <a:cs typeface="Meiryo UI" pitchFamily="50" charset="-128"/>
              </a:rPr>
              <a:t>　　</a:t>
            </a:r>
            <a:r>
              <a:rPr lang="ja-JP" altLang="en-US" dirty="0" smtClean="0">
                <a:latin typeface="Meiryo UI" panose="020B0604030504040204" pitchFamily="50" charset="-128"/>
                <a:ea typeface="Meiryo UI" panose="020B0604030504040204" pitchFamily="50" charset="-128"/>
                <a:cs typeface="Meiryo UI" panose="020B0604030504040204" pitchFamily="50" charset="-128"/>
              </a:rPr>
              <a:t>（</a:t>
            </a:r>
            <a:r>
              <a:rPr lang="en-US" altLang="ja-JP" dirty="0">
                <a:latin typeface="Meiryo UI" panose="020B0604030504040204" pitchFamily="50" charset="-128"/>
                <a:ea typeface="Meiryo UI" panose="020B0604030504040204" pitchFamily="50" charset="-128"/>
                <a:cs typeface="Meiryo UI" panose="020B0604030504040204" pitchFamily="50" charset="-128"/>
              </a:rPr>
              <a:t>7</a:t>
            </a:r>
            <a:r>
              <a:rPr lang="ja-JP" altLang="en-US" dirty="0" smtClean="0">
                <a:latin typeface="Meiryo UI" panose="020B0604030504040204" pitchFamily="50" charset="-128"/>
                <a:ea typeface="Meiryo UI" panose="020B0604030504040204" pitchFamily="50" charset="-128"/>
                <a:cs typeface="Meiryo UI" panose="020B0604030504040204" pitchFamily="50" charset="-128"/>
              </a:rPr>
              <a:t>～</a:t>
            </a:r>
            <a:r>
              <a:rPr lang="en-US" altLang="ja-JP" dirty="0" smtClean="0">
                <a:latin typeface="Meiryo UI" panose="020B0604030504040204" pitchFamily="50" charset="-128"/>
                <a:ea typeface="Meiryo UI" panose="020B0604030504040204" pitchFamily="50" charset="-128"/>
                <a:cs typeface="Meiryo UI" panose="020B0604030504040204" pitchFamily="50" charset="-128"/>
              </a:rPr>
              <a:t>19</a:t>
            </a:r>
            <a:r>
              <a:rPr lang="ja-JP" altLang="en-US" dirty="0" smtClean="0">
                <a:latin typeface="Meiryo UI" panose="020B0604030504040204" pitchFamily="50" charset="-128"/>
                <a:ea typeface="Meiryo UI" panose="020B0604030504040204" pitchFamily="50" charset="-128"/>
                <a:cs typeface="Meiryo UI" panose="020B0604030504040204" pitchFamily="50" charset="-128"/>
              </a:rPr>
              <a:t>ページ）</a:t>
            </a:r>
            <a:endParaRPr lang="ja-JP" altLang="en-US" u="sng" dirty="0">
              <a:latin typeface="Meiryo UI" pitchFamily="50" charset="-128"/>
              <a:ea typeface="Meiryo UI" pitchFamily="50" charset="-128"/>
              <a:cs typeface="Meiryo UI" pitchFamily="50" charset="-128"/>
            </a:endParaRPr>
          </a:p>
        </p:txBody>
      </p:sp>
      <p:sp>
        <p:nvSpPr>
          <p:cNvPr id="10" name="角丸四角形 9"/>
          <p:cNvSpPr/>
          <p:nvPr/>
        </p:nvSpPr>
        <p:spPr>
          <a:xfrm>
            <a:off x="200473" y="4746773"/>
            <a:ext cx="8021706" cy="385876"/>
          </a:xfrm>
          <a:prstGeom prst="roundRect">
            <a:avLst>
              <a:gd name="adj" fmla="val 0"/>
            </a:avLst>
          </a:prstGeom>
          <a:noFill/>
          <a:ln>
            <a:noFill/>
          </a:ln>
        </p:spPr>
        <p:style>
          <a:lnRef idx="2">
            <a:schemeClr val="accent1"/>
          </a:lnRef>
          <a:fillRef idx="1">
            <a:schemeClr val="lt1"/>
          </a:fillRef>
          <a:effectRef idx="0">
            <a:schemeClr val="accent1"/>
          </a:effectRef>
          <a:fontRef idx="minor">
            <a:schemeClr val="dk1"/>
          </a:fontRef>
        </p:style>
        <p:txBody>
          <a:bodyPr rtlCol="0" anchor="ctr"/>
          <a:lstStyle/>
          <a:p>
            <a:r>
              <a:rPr lang="ja-JP" altLang="en-US" sz="2400" dirty="0">
                <a:latin typeface="Meiryo UI" pitchFamily="50" charset="-128"/>
                <a:ea typeface="Meiryo UI" pitchFamily="50" charset="-128"/>
                <a:cs typeface="Meiryo UI" pitchFamily="50" charset="-128"/>
              </a:rPr>
              <a:t>■エネルギー消費の抑制に関する施策･事業</a:t>
            </a:r>
            <a:r>
              <a:rPr lang="ja-JP" altLang="en-US" sz="2400" dirty="0" smtClean="0">
                <a:latin typeface="Meiryo UI" pitchFamily="50" charset="-128"/>
                <a:ea typeface="Meiryo UI" pitchFamily="50" charset="-128"/>
                <a:cs typeface="Meiryo UI" pitchFamily="50" charset="-128"/>
              </a:rPr>
              <a:t>　　</a:t>
            </a:r>
            <a:r>
              <a:rPr lang="ja-JP" altLang="en-US" dirty="0" smtClean="0">
                <a:latin typeface="Meiryo UI" panose="020B0604030504040204" pitchFamily="50" charset="-128"/>
                <a:ea typeface="Meiryo UI" panose="020B0604030504040204" pitchFamily="50" charset="-128"/>
                <a:cs typeface="Meiryo UI" panose="020B0604030504040204" pitchFamily="50" charset="-128"/>
              </a:rPr>
              <a:t>（</a:t>
            </a:r>
            <a:r>
              <a:rPr lang="en-US" altLang="ja-JP" dirty="0" smtClean="0">
                <a:latin typeface="Meiryo UI" panose="020B0604030504040204" pitchFamily="50" charset="-128"/>
                <a:ea typeface="Meiryo UI" panose="020B0604030504040204" pitchFamily="50" charset="-128"/>
                <a:cs typeface="Meiryo UI" panose="020B0604030504040204" pitchFamily="50" charset="-128"/>
              </a:rPr>
              <a:t>20</a:t>
            </a:r>
            <a:r>
              <a:rPr lang="ja-JP" altLang="en-US" dirty="0" smtClean="0">
                <a:latin typeface="Meiryo UI" panose="020B0604030504040204" pitchFamily="50" charset="-128"/>
                <a:ea typeface="Meiryo UI" panose="020B0604030504040204" pitchFamily="50" charset="-128"/>
                <a:cs typeface="Meiryo UI" panose="020B0604030504040204" pitchFamily="50" charset="-128"/>
              </a:rPr>
              <a:t>～</a:t>
            </a:r>
            <a:r>
              <a:rPr lang="en-US" altLang="ja-JP" dirty="0" smtClean="0">
                <a:latin typeface="Meiryo UI" panose="020B0604030504040204" pitchFamily="50" charset="-128"/>
                <a:ea typeface="Meiryo UI" panose="020B0604030504040204" pitchFamily="50" charset="-128"/>
                <a:cs typeface="Meiryo UI" panose="020B0604030504040204" pitchFamily="50" charset="-128"/>
              </a:rPr>
              <a:t>33</a:t>
            </a:r>
            <a:r>
              <a:rPr lang="ja-JP" altLang="en-US" dirty="0" smtClean="0">
                <a:latin typeface="Meiryo UI" panose="020B0604030504040204" pitchFamily="50" charset="-128"/>
                <a:ea typeface="Meiryo UI" panose="020B0604030504040204" pitchFamily="50" charset="-128"/>
                <a:cs typeface="Meiryo UI" panose="020B0604030504040204" pitchFamily="50" charset="-128"/>
              </a:rPr>
              <a:t>ページ）</a:t>
            </a:r>
            <a:endParaRPr lang="ja-JP" altLang="en-US" u="sng" dirty="0">
              <a:latin typeface="Meiryo UI" pitchFamily="50" charset="-128"/>
              <a:ea typeface="Meiryo UI" pitchFamily="50" charset="-128"/>
              <a:cs typeface="Meiryo UI" pitchFamily="50" charset="-128"/>
            </a:endParaRPr>
          </a:p>
        </p:txBody>
      </p:sp>
      <p:sp>
        <p:nvSpPr>
          <p:cNvPr id="11" name="角丸四角形 10"/>
          <p:cNvSpPr/>
          <p:nvPr/>
        </p:nvSpPr>
        <p:spPr>
          <a:xfrm>
            <a:off x="200472" y="5495433"/>
            <a:ext cx="9705527" cy="385876"/>
          </a:xfrm>
          <a:prstGeom prst="roundRect">
            <a:avLst>
              <a:gd name="adj" fmla="val 0"/>
            </a:avLst>
          </a:prstGeom>
          <a:noFill/>
          <a:ln>
            <a:noFill/>
          </a:ln>
        </p:spPr>
        <p:style>
          <a:lnRef idx="2">
            <a:schemeClr val="accent1"/>
          </a:lnRef>
          <a:fillRef idx="1">
            <a:schemeClr val="lt1"/>
          </a:fillRef>
          <a:effectRef idx="0">
            <a:schemeClr val="accent1"/>
          </a:effectRef>
          <a:fontRef idx="minor">
            <a:schemeClr val="dk1"/>
          </a:fontRef>
        </p:style>
        <p:txBody>
          <a:bodyPr rtlCol="0" anchor="ctr"/>
          <a:lstStyle/>
          <a:p>
            <a:r>
              <a:rPr lang="ja-JP" altLang="en-US" sz="2400" dirty="0">
                <a:latin typeface="Meiryo UI" pitchFamily="50" charset="-128"/>
                <a:ea typeface="Meiryo UI" pitchFamily="50" charset="-128"/>
                <a:cs typeface="Meiryo UI" pitchFamily="50" charset="-128"/>
              </a:rPr>
              <a:t>■電力需要の平準化と電力供給の安定化に関する施策･</a:t>
            </a:r>
            <a:r>
              <a:rPr lang="ja-JP" altLang="en-US" sz="2400" dirty="0" smtClean="0">
                <a:latin typeface="Meiryo UI" pitchFamily="50" charset="-128"/>
                <a:ea typeface="Meiryo UI" pitchFamily="50" charset="-128"/>
                <a:cs typeface="Meiryo UI" pitchFamily="50" charset="-128"/>
              </a:rPr>
              <a:t>事業</a:t>
            </a:r>
            <a:r>
              <a:rPr lang="ja-JP" altLang="en-US" dirty="0" smtClean="0">
                <a:latin typeface="Meiryo UI" panose="020B0604030504040204" pitchFamily="50" charset="-128"/>
                <a:ea typeface="Meiryo UI" panose="020B0604030504040204" pitchFamily="50" charset="-128"/>
                <a:cs typeface="Meiryo UI" panose="020B0604030504040204" pitchFamily="50" charset="-128"/>
              </a:rPr>
              <a:t>（</a:t>
            </a:r>
            <a:r>
              <a:rPr lang="en-US" altLang="ja-JP" dirty="0" smtClean="0">
                <a:latin typeface="Meiryo UI" panose="020B0604030504040204" pitchFamily="50" charset="-128"/>
                <a:ea typeface="Meiryo UI" panose="020B0604030504040204" pitchFamily="50" charset="-128"/>
                <a:cs typeface="Meiryo UI" panose="020B0604030504040204" pitchFamily="50" charset="-128"/>
              </a:rPr>
              <a:t>34</a:t>
            </a:r>
            <a:r>
              <a:rPr lang="ja-JP" altLang="en-US" dirty="0" smtClean="0">
                <a:latin typeface="Meiryo UI" panose="020B0604030504040204" pitchFamily="50" charset="-128"/>
                <a:ea typeface="Meiryo UI" panose="020B0604030504040204" pitchFamily="50" charset="-128"/>
                <a:cs typeface="Meiryo UI" panose="020B0604030504040204" pitchFamily="50" charset="-128"/>
              </a:rPr>
              <a:t>～</a:t>
            </a:r>
            <a:r>
              <a:rPr lang="en-US" altLang="ja-JP" dirty="0" smtClean="0">
                <a:latin typeface="Meiryo UI" panose="020B0604030504040204" pitchFamily="50" charset="-128"/>
                <a:ea typeface="Meiryo UI" panose="020B0604030504040204" pitchFamily="50" charset="-128"/>
                <a:cs typeface="Meiryo UI" panose="020B0604030504040204" pitchFamily="50" charset="-128"/>
              </a:rPr>
              <a:t>39</a:t>
            </a:r>
            <a:r>
              <a:rPr lang="ja-JP" altLang="en-US" dirty="0" smtClean="0">
                <a:latin typeface="Meiryo UI" panose="020B0604030504040204" pitchFamily="50" charset="-128"/>
                <a:ea typeface="Meiryo UI" panose="020B0604030504040204" pitchFamily="50" charset="-128"/>
                <a:cs typeface="Meiryo UI" panose="020B0604030504040204" pitchFamily="50" charset="-128"/>
              </a:rPr>
              <a:t>ページ）</a:t>
            </a:r>
            <a:endParaRPr lang="ja-JP" altLang="en-US" u="sng" dirty="0">
              <a:latin typeface="Meiryo UI" pitchFamily="50" charset="-128"/>
              <a:ea typeface="Meiryo UI" pitchFamily="50" charset="-128"/>
              <a:cs typeface="Meiryo UI" pitchFamily="50" charset="-128"/>
            </a:endParaRPr>
          </a:p>
        </p:txBody>
      </p:sp>
      <p:sp>
        <p:nvSpPr>
          <p:cNvPr id="12" name="角丸四角形 11"/>
          <p:cNvSpPr/>
          <p:nvPr/>
        </p:nvSpPr>
        <p:spPr>
          <a:xfrm>
            <a:off x="200472" y="3167565"/>
            <a:ext cx="9200405" cy="385876"/>
          </a:xfrm>
          <a:prstGeom prst="roundRect">
            <a:avLst>
              <a:gd name="adj" fmla="val 0"/>
            </a:avLst>
          </a:prstGeom>
          <a:noFill/>
          <a:ln>
            <a:noFill/>
          </a:ln>
        </p:spPr>
        <p:style>
          <a:lnRef idx="2">
            <a:schemeClr val="accent1"/>
          </a:lnRef>
          <a:fillRef idx="1">
            <a:schemeClr val="lt1"/>
          </a:fillRef>
          <a:effectRef idx="0">
            <a:schemeClr val="accent1"/>
          </a:effectRef>
          <a:fontRef idx="minor">
            <a:schemeClr val="dk1"/>
          </a:fontRef>
        </p:style>
        <p:txBody>
          <a:bodyPr rtlCol="0" anchor="ctr"/>
          <a:lstStyle/>
          <a:p>
            <a:r>
              <a:rPr lang="ja-JP" altLang="en-US" sz="2400" dirty="0" smtClean="0">
                <a:latin typeface="Meiryo UI" pitchFamily="50" charset="-128"/>
                <a:ea typeface="Meiryo UI" pitchFamily="50" charset="-128"/>
                <a:cs typeface="Meiryo UI" pitchFamily="50" charset="-128"/>
              </a:rPr>
              <a:t>■プランの進捗状況　　</a:t>
            </a:r>
            <a:r>
              <a:rPr lang="ja-JP" altLang="en-US" dirty="0" smtClean="0">
                <a:latin typeface="Meiryo UI" panose="020B0604030504040204" pitchFamily="50" charset="-128"/>
                <a:ea typeface="Meiryo UI" panose="020B0604030504040204" pitchFamily="50" charset="-128"/>
                <a:cs typeface="Meiryo UI" panose="020B0604030504040204" pitchFamily="50" charset="-128"/>
              </a:rPr>
              <a:t>（</a:t>
            </a:r>
            <a:r>
              <a:rPr lang="en-US" altLang="ja-JP" dirty="0">
                <a:latin typeface="Meiryo UI" panose="020B0604030504040204" pitchFamily="50" charset="-128"/>
                <a:ea typeface="Meiryo UI" panose="020B0604030504040204" pitchFamily="50" charset="-128"/>
                <a:cs typeface="Meiryo UI" panose="020B0604030504040204" pitchFamily="50" charset="-128"/>
              </a:rPr>
              <a:t>6</a:t>
            </a:r>
            <a:r>
              <a:rPr lang="ja-JP" altLang="en-US" dirty="0" smtClean="0">
                <a:latin typeface="Meiryo UI" panose="020B0604030504040204" pitchFamily="50" charset="-128"/>
                <a:ea typeface="Meiryo UI" panose="020B0604030504040204" pitchFamily="50" charset="-128"/>
                <a:cs typeface="Meiryo UI" panose="020B0604030504040204" pitchFamily="50" charset="-128"/>
              </a:rPr>
              <a:t>ページ）</a:t>
            </a:r>
            <a:endParaRPr lang="ja-JP" altLang="en-US" u="sng" dirty="0">
              <a:latin typeface="Meiryo UI" pitchFamily="50" charset="-128"/>
              <a:ea typeface="Meiryo UI" pitchFamily="50" charset="-128"/>
              <a:cs typeface="Meiryo UI" pitchFamily="50" charset="-128"/>
            </a:endParaRPr>
          </a:p>
        </p:txBody>
      </p:sp>
    </p:spTree>
    <p:extLst>
      <p:ext uri="{BB962C8B-B14F-4D97-AF65-F5344CB8AC3E}">
        <p14:creationId xmlns:p14="http://schemas.microsoft.com/office/powerpoint/2010/main" val="369424624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2"/>
          <p:cNvSpPr txBox="1">
            <a:spLocks noChangeArrowheads="1"/>
          </p:cNvSpPr>
          <p:nvPr/>
        </p:nvSpPr>
        <p:spPr bwMode="auto">
          <a:xfrm>
            <a:off x="0" y="-27384"/>
            <a:ext cx="9906000" cy="510396"/>
          </a:xfrm>
          <a:prstGeom prst="rect">
            <a:avLst/>
          </a:prstGeom>
          <a:solidFill>
            <a:srgbClr val="00B0F0"/>
          </a:solidFill>
          <a:ln w="9525">
            <a:noFill/>
            <a:miter lim="800000"/>
            <a:headEnd/>
            <a:tailEnd/>
          </a:ln>
        </p:spPr>
        <p:txBody>
          <a:bodyPr wrap="square" lIns="74295" tIns="8890" rIns="74295" bIns="8890">
            <a:spAutoFit/>
          </a:bodyPr>
          <a:lstStyle>
            <a:defPPr>
              <a:defRPr lang="ja-JP"/>
            </a:defPPr>
            <a:lvl1pPr algn="l" rtl="0" fontAlgn="base">
              <a:spcBef>
                <a:spcPct val="0"/>
              </a:spcBef>
              <a:spcAft>
                <a:spcPct val="0"/>
              </a:spcAft>
              <a:defRPr kumimoji="1"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charset="-128"/>
                <a:cs typeface="+mn-cs"/>
              </a:defRPr>
            </a:lvl5pPr>
            <a:lvl6pPr marL="2286000" algn="l" defTabSz="914400" rtl="0" eaLnBrk="1" latinLnBrk="0" hangingPunct="1">
              <a:defRPr kumimoji="1" kern="1200">
                <a:solidFill>
                  <a:schemeClr val="tx1"/>
                </a:solidFill>
                <a:latin typeface="Arial" charset="0"/>
                <a:ea typeface="ＭＳ Ｐゴシック" charset="-128"/>
                <a:cs typeface="+mn-cs"/>
              </a:defRPr>
            </a:lvl6pPr>
            <a:lvl7pPr marL="2743200" algn="l" defTabSz="914400" rtl="0" eaLnBrk="1" latinLnBrk="0" hangingPunct="1">
              <a:defRPr kumimoji="1" kern="1200">
                <a:solidFill>
                  <a:schemeClr val="tx1"/>
                </a:solidFill>
                <a:latin typeface="Arial" charset="0"/>
                <a:ea typeface="ＭＳ Ｐゴシック" charset="-128"/>
                <a:cs typeface="+mn-cs"/>
              </a:defRPr>
            </a:lvl7pPr>
            <a:lvl8pPr marL="3200400" algn="l" defTabSz="914400" rtl="0" eaLnBrk="1" latinLnBrk="0" hangingPunct="1">
              <a:defRPr kumimoji="1" kern="1200">
                <a:solidFill>
                  <a:schemeClr val="tx1"/>
                </a:solidFill>
                <a:latin typeface="Arial" charset="0"/>
                <a:ea typeface="ＭＳ Ｐゴシック" charset="-128"/>
                <a:cs typeface="+mn-cs"/>
              </a:defRPr>
            </a:lvl8pPr>
            <a:lvl9pPr marL="3657600" algn="l" defTabSz="914400" rtl="0" eaLnBrk="1" latinLnBrk="0" hangingPunct="1">
              <a:defRPr kumimoji="1" kern="1200">
                <a:solidFill>
                  <a:schemeClr val="tx1"/>
                </a:solidFill>
                <a:latin typeface="Arial" charset="0"/>
                <a:ea typeface="ＭＳ Ｐゴシック" charset="-128"/>
                <a:cs typeface="+mn-cs"/>
              </a:defRPr>
            </a:lvl9pPr>
          </a:lstStyle>
          <a:p>
            <a:pPr algn="just" fontAlgn="auto">
              <a:spcBef>
                <a:spcPts val="0"/>
              </a:spcBef>
              <a:spcAft>
                <a:spcPts val="0"/>
              </a:spcAft>
            </a:pPr>
            <a:r>
              <a:rPr lang="ja-JP" altLang="en-US" sz="3200" dirty="0" smtClean="0">
                <a:solidFill>
                  <a:prstClr val="white"/>
                </a:solidFill>
                <a:ea typeface="HGP創英角ｺﾞｼｯｸUB" pitchFamily="50" charset="-128"/>
                <a:cs typeface="ＭＳ Ｐゴシック" charset="-128"/>
              </a:rPr>
              <a:t>　</a:t>
            </a:r>
            <a:r>
              <a:rPr lang="ja-JP" altLang="en-US" sz="3200" dirty="0">
                <a:solidFill>
                  <a:prstClr val="white"/>
                </a:solidFill>
                <a:latin typeface="Calibri"/>
                <a:ea typeface="HGP創英角ｺﾞｼｯｸUB" pitchFamily="50" charset="-128"/>
                <a:cs typeface="ＭＳ Ｐゴシック" charset="-128"/>
              </a:rPr>
              <a:t>再生可能エネルギーの普及拡大 </a:t>
            </a:r>
            <a:r>
              <a:rPr lang="ja-JP" altLang="en-US" sz="1200" dirty="0" smtClean="0">
                <a:solidFill>
                  <a:prstClr val="white"/>
                </a:solidFill>
                <a:latin typeface="Calibri"/>
                <a:ea typeface="HGP創英角ｺﾞｼｯｸUB" pitchFamily="50" charset="-128"/>
                <a:cs typeface="ＭＳ Ｐゴシック" charset="-128"/>
              </a:rPr>
              <a:t>～太陽光発電</a:t>
            </a:r>
            <a:r>
              <a:rPr lang="ja-JP" altLang="en-US" sz="1200" dirty="0">
                <a:solidFill>
                  <a:prstClr val="white"/>
                </a:solidFill>
                <a:latin typeface="Calibri"/>
                <a:ea typeface="HGP創英角ｺﾞｼｯｸUB" pitchFamily="50" charset="-128"/>
                <a:cs typeface="ＭＳ Ｐゴシック" charset="-128"/>
              </a:rPr>
              <a:t>以外</a:t>
            </a:r>
            <a:r>
              <a:rPr lang="ja-JP" altLang="en-US" sz="1200" dirty="0" smtClean="0">
                <a:solidFill>
                  <a:prstClr val="white"/>
                </a:solidFill>
                <a:latin typeface="Calibri"/>
                <a:ea typeface="HGP創英角ｺﾞｼｯｸUB" pitchFamily="50" charset="-128"/>
                <a:cs typeface="ＭＳ Ｐゴシック" charset="-128"/>
              </a:rPr>
              <a:t>の</a:t>
            </a:r>
            <a:r>
              <a:rPr lang="ja-JP" altLang="en-US" sz="1200" dirty="0">
                <a:solidFill>
                  <a:prstClr val="white"/>
                </a:solidFill>
                <a:latin typeface="Calibri"/>
                <a:ea typeface="HGP創英角ｺﾞｼｯｸUB" pitchFamily="50" charset="-128"/>
                <a:cs typeface="ＭＳ Ｐゴシック" charset="-128"/>
              </a:rPr>
              <a:t>再生可能エネルギーの普及促進～　</a:t>
            </a:r>
          </a:p>
        </p:txBody>
      </p:sp>
      <p:sp>
        <p:nvSpPr>
          <p:cNvPr id="93" name="角丸四角形 92"/>
          <p:cNvSpPr/>
          <p:nvPr/>
        </p:nvSpPr>
        <p:spPr>
          <a:xfrm>
            <a:off x="73076" y="570456"/>
            <a:ext cx="9704460" cy="6192688"/>
          </a:xfrm>
          <a:prstGeom prst="roundRect">
            <a:avLst>
              <a:gd name="adj" fmla="val 1002"/>
            </a:avLst>
          </a:prstGeom>
        </p:spPr>
        <p:style>
          <a:lnRef idx="2">
            <a:schemeClr val="accent1"/>
          </a:lnRef>
          <a:fillRef idx="1">
            <a:schemeClr val="lt1"/>
          </a:fillRef>
          <a:effectRef idx="0">
            <a:schemeClr val="accent1"/>
          </a:effectRef>
          <a:fontRef idx="minor">
            <a:schemeClr val="dk1"/>
          </a:fontRef>
        </p:style>
        <p:txBody>
          <a:bodyPr rtlCol="0" anchor="ctr"/>
          <a:lstStyle/>
          <a:p>
            <a:endParaRPr lang="ja-JP" altLang="en-US" sz="1200" dirty="0">
              <a:solidFill>
                <a:schemeClr val="tx1"/>
              </a:solidFill>
              <a:latin typeface="Meiryo UI" pitchFamily="50" charset="-128"/>
              <a:ea typeface="Meiryo UI" pitchFamily="50" charset="-128"/>
              <a:cs typeface="Meiryo UI" pitchFamily="50" charset="-128"/>
            </a:endParaRPr>
          </a:p>
        </p:txBody>
      </p:sp>
      <p:sp>
        <p:nvSpPr>
          <p:cNvPr id="96" name="テキスト ボックス 95"/>
          <p:cNvSpPr txBox="1"/>
          <p:nvPr/>
        </p:nvSpPr>
        <p:spPr>
          <a:xfrm>
            <a:off x="4246970" y="686887"/>
            <a:ext cx="642330" cy="369332"/>
          </a:xfrm>
          <a:prstGeom prst="rect">
            <a:avLst/>
          </a:prstGeom>
          <a:noFill/>
        </p:spPr>
        <p:txBody>
          <a:bodyPr wrap="square" lIns="0" tIns="0" rIns="0" bIns="0" rtlCol="0" anchor="ctr" anchorCtr="1">
            <a:spAutoFit/>
          </a:bodyPr>
          <a:lstStyle/>
          <a:p>
            <a:pPr marL="87313" indent="-87313"/>
            <a:r>
              <a:rPr lang="en-US" altLang="ja-JP" sz="1200" dirty="0" smtClean="0">
                <a:solidFill>
                  <a:prstClr val="black"/>
                </a:solidFill>
                <a:latin typeface="Meiryo UI" pitchFamily="50" charset="-128"/>
                <a:ea typeface="Meiryo UI" pitchFamily="50" charset="-128"/>
                <a:cs typeface="Meiryo UI" pitchFamily="50" charset="-128"/>
              </a:rPr>
              <a:t>【</a:t>
            </a:r>
            <a:r>
              <a:rPr lang="ja-JP" altLang="en-US" sz="1200" dirty="0" smtClean="0">
                <a:solidFill>
                  <a:prstClr val="black"/>
                </a:solidFill>
                <a:latin typeface="Meiryo UI" pitchFamily="50" charset="-128"/>
                <a:ea typeface="Meiryo UI" pitchFamily="50" charset="-128"/>
                <a:cs typeface="Meiryo UI" pitchFamily="50" charset="-128"/>
              </a:rPr>
              <a:t>府事業</a:t>
            </a:r>
            <a:r>
              <a:rPr lang="en-US" altLang="ja-JP" sz="1200" dirty="0" smtClean="0">
                <a:solidFill>
                  <a:prstClr val="black"/>
                </a:solidFill>
                <a:latin typeface="Meiryo UI" pitchFamily="50" charset="-128"/>
                <a:ea typeface="Meiryo UI" pitchFamily="50" charset="-128"/>
                <a:cs typeface="Meiryo UI" pitchFamily="50" charset="-128"/>
              </a:rPr>
              <a:t>】</a:t>
            </a:r>
          </a:p>
          <a:p>
            <a:pPr marL="87313" indent="-87313"/>
            <a:r>
              <a:rPr lang="en-US" altLang="ja-JP" sz="1200" dirty="0" smtClean="0">
                <a:solidFill>
                  <a:prstClr val="black"/>
                </a:solidFill>
                <a:latin typeface="Meiryo UI" pitchFamily="50" charset="-128"/>
                <a:ea typeface="Meiryo UI" pitchFamily="50" charset="-128"/>
                <a:cs typeface="Meiryo UI" pitchFamily="50" charset="-128"/>
              </a:rPr>
              <a:t>【</a:t>
            </a:r>
            <a:r>
              <a:rPr lang="ja-JP" altLang="en-US" sz="1200" dirty="0" smtClean="0">
                <a:solidFill>
                  <a:prstClr val="black"/>
                </a:solidFill>
                <a:latin typeface="Meiryo UI" pitchFamily="50" charset="-128"/>
                <a:ea typeface="Meiryo UI" pitchFamily="50" charset="-128"/>
                <a:cs typeface="Meiryo UI" pitchFamily="50" charset="-128"/>
              </a:rPr>
              <a:t>市事業</a:t>
            </a:r>
            <a:r>
              <a:rPr lang="en-US" altLang="ja-JP" sz="1200" dirty="0" smtClean="0">
                <a:solidFill>
                  <a:prstClr val="black"/>
                </a:solidFill>
                <a:latin typeface="Meiryo UI" pitchFamily="50" charset="-128"/>
                <a:ea typeface="Meiryo UI" pitchFamily="50" charset="-128"/>
                <a:cs typeface="Meiryo UI" pitchFamily="50" charset="-128"/>
              </a:rPr>
              <a:t>】</a:t>
            </a:r>
            <a:endParaRPr lang="ja-JP" altLang="en-US" sz="1200" dirty="0">
              <a:solidFill>
                <a:prstClr val="black"/>
              </a:solidFill>
              <a:latin typeface="Meiryo UI" pitchFamily="50" charset="-128"/>
              <a:ea typeface="Meiryo UI" pitchFamily="50" charset="-128"/>
              <a:cs typeface="Meiryo UI" pitchFamily="50" charset="-128"/>
            </a:endParaRPr>
          </a:p>
        </p:txBody>
      </p:sp>
      <p:sp>
        <p:nvSpPr>
          <p:cNvPr id="97" name="テキスト ボックス 96"/>
          <p:cNvSpPr txBox="1"/>
          <p:nvPr/>
        </p:nvSpPr>
        <p:spPr>
          <a:xfrm>
            <a:off x="272480" y="1766604"/>
            <a:ext cx="5400600" cy="692497"/>
          </a:xfrm>
          <a:prstGeom prst="rect">
            <a:avLst/>
          </a:prstGeom>
          <a:noFill/>
        </p:spPr>
        <p:txBody>
          <a:bodyPr wrap="square" rtlCol="0">
            <a:spAutoFit/>
          </a:bodyPr>
          <a:lstStyle/>
          <a:p>
            <a:pPr marL="87313" indent="-87313"/>
            <a:r>
              <a:rPr lang="ja-JP" altLang="en-US" sz="1300" dirty="0" smtClean="0">
                <a:solidFill>
                  <a:prstClr val="black"/>
                </a:solidFill>
                <a:latin typeface="Meiryo UI" pitchFamily="50" charset="-128"/>
                <a:ea typeface="Meiryo UI" pitchFamily="50" charset="-128"/>
                <a:cs typeface="Meiryo UI" pitchFamily="50" charset="-128"/>
              </a:rPr>
              <a:t>◆大阪府・市</a:t>
            </a:r>
            <a:r>
              <a:rPr lang="ja-JP" altLang="en-US" sz="1300" dirty="0">
                <a:solidFill>
                  <a:prstClr val="black"/>
                </a:solidFill>
                <a:latin typeface="Meiryo UI" pitchFamily="50" charset="-128"/>
                <a:ea typeface="Meiryo UI" pitchFamily="50" charset="-128"/>
                <a:cs typeface="Meiryo UI" pitchFamily="50" charset="-128"/>
              </a:rPr>
              <a:t>は</a:t>
            </a:r>
            <a:r>
              <a:rPr lang="ja-JP" altLang="en-US" sz="1300" dirty="0" smtClean="0">
                <a:solidFill>
                  <a:prstClr val="black"/>
                </a:solidFill>
                <a:latin typeface="Meiryo UI" pitchFamily="50" charset="-128"/>
                <a:ea typeface="Meiryo UI" pitchFamily="50" charset="-128"/>
                <a:cs typeface="Meiryo UI" pitchFamily="50" charset="-128"/>
              </a:rPr>
              <a:t>、金融機関と、環境・エネルギー施策の連携協力に関する協定を締結することにより、広域</a:t>
            </a:r>
            <a:r>
              <a:rPr lang="ja-JP" altLang="en-US" sz="1300" dirty="0">
                <a:solidFill>
                  <a:prstClr val="black"/>
                </a:solidFill>
                <a:latin typeface="Meiryo UI" pitchFamily="50" charset="-128"/>
                <a:ea typeface="Meiryo UI" pitchFamily="50" charset="-128"/>
                <a:cs typeface="Meiryo UI" pitchFamily="50" charset="-128"/>
              </a:rPr>
              <a:t>なネットワークやノウハウ</a:t>
            </a:r>
            <a:r>
              <a:rPr lang="ja-JP" altLang="en-US" sz="1300" dirty="0" smtClean="0">
                <a:solidFill>
                  <a:prstClr val="black"/>
                </a:solidFill>
                <a:latin typeface="Meiryo UI" pitchFamily="50" charset="-128"/>
                <a:ea typeface="Meiryo UI" pitchFamily="50" charset="-128"/>
                <a:cs typeface="Meiryo UI" pitchFamily="50" charset="-128"/>
              </a:rPr>
              <a:t>を</a:t>
            </a:r>
            <a:r>
              <a:rPr lang="ja-JP" altLang="en-US" sz="1300" dirty="0">
                <a:solidFill>
                  <a:prstClr val="black"/>
                </a:solidFill>
                <a:latin typeface="Meiryo UI" pitchFamily="50" charset="-128"/>
                <a:ea typeface="Meiryo UI" pitchFamily="50" charset="-128"/>
                <a:cs typeface="Meiryo UI" pitchFamily="50" charset="-128"/>
              </a:rPr>
              <a:t>持つ</a:t>
            </a:r>
            <a:r>
              <a:rPr lang="ja-JP" altLang="en-US" sz="1300" dirty="0" smtClean="0">
                <a:solidFill>
                  <a:prstClr val="black"/>
                </a:solidFill>
                <a:latin typeface="Meiryo UI" pitchFamily="50" charset="-128"/>
                <a:ea typeface="Meiryo UI" pitchFamily="50" charset="-128"/>
                <a:cs typeface="Meiryo UI" pitchFamily="50" charset="-128"/>
              </a:rPr>
              <a:t>金融機関と連携して、創エネ・省エネ等を促進するとともに、エネルギー施策の広報を行っています。</a:t>
            </a:r>
            <a:endParaRPr lang="en-US" altLang="ja-JP" sz="1300" dirty="0" smtClean="0">
              <a:solidFill>
                <a:prstClr val="black"/>
              </a:solidFill>
              <a:latin typeface="Meiryo UI" pitchFamily="50" charset="-128"/>
              <a:ea typeface="Meiryo UI" pitchFamily="50" charset="-128"/>
              <a:cs typeface="Meiryo UI" pitchFamily="50" charset="-128"/>
            </a:endParaRPr>
          </a:p>
        </p:txBody>
      </p:sp>
      <p:sp>
        <p:nvSpPr>
          <p:cNvPr id="46" name="角丸四角形 45"/>
          <p:cNvSpPr/>
          <p:nvPr/>
        </p:nvSpPr>
        <p:spPr>
          <a:xfrm>
            <a:off x="182945" y="650449"/>
            <a:ext cx="4023294" cy="360040"/>
          </a:xfrm>
          <a:prstGeom prst="roundRect">
            <a:avLst>
              <a:gd name="adj" fmla="val 50000"/>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ja-JP" altLang="en-US" sz="1600" b="1" dirty="0" smtClean="0">
                <a:solidFill>
                  <a:prstClr val="black"/>
                </a:solidFill>
                <a:latin typeface="Meiryo UI" pitchFamily="50" charset="-128"/>
                <a:ea typeface="Meiryo UI" pitchFamily="50" charset="-128"/>
                <a:cs typeface="Meiryo UI" pitchFamily="50" charset="-128"/>
              </a:rPr>
              <a:t>民間資金を活用したエネルギー施策の推進</a:t>
            </a:r>
            <a:endParaRPr lang="ja-JP" altLang="en-US" sz="1600" b="1" dirty="0">
              <a:solidFill>
                <a:prstClr val="black"/>
              </a:solidFill>
              <a:latin typeface="Meiryo UI" pitchFamily="50" charset="-128"/>
              <a:ea typeface="Meiryo UI" pitchFamily="50" charset="-128"/>
              <a:cs typeface="Meiryo UI" pitchFamily="50" charset="-128"/>
            </a:endParaRPr>
          </a:p>
        </p:txBody>
      </p:sp>
      <p:sp>
        <p:nvSpPr>
          <p:cNvPr id="44" name="テキスト ボックス 43"/>
          <p:cNvSpPr txBox="1"/>
          <p:nvPr/>
        </p:nvSpPr>
        <p:spPr>
          <a:xfrm>
            <a:off x="224000" y="4846920"/>
            <a:ext cx="6120680" cy="692497"/>
          </a:xfrm>
          <a:prstGeom prst="rect">
            <a:avLst/>
          </a:prstGeom>
          <a:noFill/>
        </p:spPr>
        <p:txBody>
          <a:bodyPr wrap="square" rtlCol="0">
            <a:spAutoFit/>
          </a:bodyPr>
          <a:lstStyle/>
          <a:p>
            <a:pPr marL="87313" indent="-87313"/>
            <a:r>
              <a:rPr lang="ja-JP" altLang="en-US" sz="1300" dirty="0">
                <a:solidFill>
                  <a:prstClr val="black"/>
                </a:solidFill>
                <a:latin typeface="Meiryo UI" pitchFamily="50" charset="-128"/>
                <a:ea typeface="Meiryo UI" pitchFamily="50" charset="-128"/>
                <a:cs typeface="Meiryo UI" pitchFamily="50" charset="-128"/>
              </a:rPr>
              <a:t>　</a:t>
            </a:r>
            <a:r>
              <a:rPr lang="ja-JP" altLang="en-US" sz="1300" dirty="0" smtClean="0">
                <a:solidFill>
                  <a:prstClr val="black"/>
                </a:solidFill>
                <a:latin typeface="Meiryo UI" pitchFamily="50" charset="-128"/>
                <a:ea typeface="Meiryo UI" pitchFamily="50" charset="-128"/>
                <a:cs typeface="Meiryo UI" pitchFamily="50" charset="-128"/>
              </a:rPr>
              <a:t>　・「おおさかスマートエネルギーセンター」が実施する事業の趣旨に賛同頂いた金融機関</a:t>
            </a:r>
            <a:endParaRPr lang="en-US" altLang="ja-JP" sz="1300" dirty="0" smtClean="0">
              <a:solidFill>
                <a:prstClr val="black"/>
              </a:solidFill>
              <a:latin typeface="Meiryo UI" pitchFamily="50" charset="-128"/>
              <a:ea typeface="Meiryo UI" pitchFamily="50" charset="-128"/>
              <a:cs typeface="Meiryo UI" pitchFamily="50" charset="-128"/>
            </a:endParaRPr>
          </a:p>
          <a:p>
            <a:pPr marL="87313" indent="-87313"/>
            <a:r>
              <a:rPr lang="ja-JP" altLang="en-US" sz="1300" dirty="0">
                <a:solidFill>
                  <a:prstClr val="black"/>
                </a:solidFill>
                <a:latin typeface="Meiryo UI" pitchFamily="50" charset="-128"/>
                <a:ea typeface="Meiryo UI" pitchFamily="50" charset="-128"/>
                <a:cs typeface="Meiryo UI" pitchFamily="50" charset="-128"/>
              </a:rPr>
              <a:t>　</a:t>
            </a:r>
            <a:r>
              <a:rPr lang="ja-JP" altLang="en-US" sz="1300" dirty="0" smtClean="0">
                <a:solidFill>
                  <a:prstClr val="black"/>
                </a:solidFill>
                <a:latin typeface="Meiryo UI" pitchFamily="50" charset="-128"/>
                <a:ea typeface="Meiryo UI" pitchFamily="50" charset="-128"/>
                <a:cs typeface="Meiryo UI" pitchFamily="50" charset="-128"/>
              </a:rPr>
              <a:t>　　から、府・市の環境・エネルギー関連施策を支援するために、預入金</a:t>
            </a:r>
            <a:r>
              <a:rPr lang="ja-JP" altLang="en-US" sz="1300" dirty="0">
                <a:solidFill>
                  <a:prstClr val="black"/>
                </a:solidFill>
                <a:latin typeface="Meiryo UI" pitchFamily="50" charset="-128"/>
                <a:ea typeface="Meiryo UI" pitchFamily="50" charset="-128"/>
                <a:cs typeface="Meiryo UI" pitchFamily="50" charset="-128"/>
              </a:rPr>
              <a:t>額</a:t>
            </a:r>
            <a:r>
              <a:rPr lang="ja-JP" altLang="en-US" sz="1300" dirty="0" smtClean="0">
                <a:solidFill>
                  <a:prstClr val="black"/>
                </a:solidFill>
                <a:latin typeface="Meiryo UI" pitchFamily="50" charset="-128"/>
                <a:ea typeface="Meiryo UI" pitchFamily="50" charset="-128"/>
                <a:cs typeface="Meiryo UI" pitchFamily="50" charset="-128"/>
              </a:rPr>
              <a:t>の一部</a:t>
            </a:r>
            <a:r>
              <a:rPr lang="ja-JP" altLang="en-US" sz="1300" dirty="0">
                <a:solidFill>
                  <a:prstClr val="black"/>
                </a:solidFill>
                <a:latin typeface="Meiryo UI" pitchFamily="50" charset="-128"/>
                <a:ea typeface="Meiryo UI" pitchFamily="50" charset="-128"/>
                <a:cs typeface="Meiryo UI" pitchFamily="50" charset="-128"/>
              </a:rPr>
              <a:t>を</a:t>
            </a:r>
            <a:r>
              <a:rPr lang="ja-JP" altLang="en-US" sz="1300" dirty="0" smtClean="0">
                <a:solidFill>
                  <a:prstClr val="black"/>
                </a:solidFill>
                <a:latin typeface="Meiryo UI" pitchFamily="50" charset="-128"/>
                <a:ea typeface="Meiryo UI" pitchFamily="50" charset="-128"/>
                <a:cs typeface="Meiryo UI" pitchFamily="50" charset="-128"/>
              </a:rPr>
              <a:t>寄附</a:t>
            </a:r>
            <a:endParaRPr lang="en-US" altLang="ja-JP" sz="1300" dirty="0" smtClean="0">
              <a:solidFill>
                <a:prstClr val="black"/>
              </a:solidFill>
              <a:latin typeface="Meiryo UI" pitchFamily="50" charset="-128"/>
              <a:ea typeface="Meiryo UI" pitchFamily="50" charset="-128"/>
              <a:cs typeface="Meiryo UI" pitchFamily="50" charset="-128"/>
            </a:endParaRPr>
          </a:p>
          <a:p>
            <a:pPr marL="87313" indent="-87313"/>
            <a:r>
              <a:rPr lang="ja-JP" altLang="en-US" sz="1300" dirty="0">
                <a:solidFill>
                  <a:prstClr val="black"/>
                </a:solidFill>
                <a:latin typeface="Meiryo UI" pitchFamily="50" charset="-128"/>
                <a:ea typeface="Meiryo UI" pitchFamily="50" charset="-128"/>
                <a:cs typeface="Meiryo UI" pitchFamily="50" charset="-128"/>
              </a:rPr>
              <a:t>　</a:t>
            </a:r>
            <a:r>
              <a:rPr lang="ja-JP" altLang="en-US" sz="1300" dirty="0" smtClean="0">
                <a:solidFill>
                  <a:prstClr val="black"/>
                </a:solidFill>
                <a:latin typeface="Meiryo UI" pitchFamily="50" charset="-128"/>
                <a:ea typeface="Meiryo UI" pitchFamily="50" charset="-128"/>
                <a:cs typeface="Meiryo UI" pitchFamily="50" charset="-128"/>
              </a:rPr>
              <a:t>　　いただいています。</a:t>
            </a:r>
            <a:endParaRPr lang="en-US" altLang="ja-JP" sz="1300" dirty="0" smtClean="0">
              <a:solidFill>
                <a:prstClr val="black"/>
              </a:solidFill>
              <a:latin typeface="Meiryo UI" pitchFamily="50" charset="-128"/>
              <a:ea typeface="Meiryo UI" pitchFamily="50" charset="-128"/>
              <a:cs typeface="Meiryo UI" pitchFamily="50" charset="-128"/>
            </a:endParaRPr>
          </a:p>
        </p:txBody>
      </p:sp>
      <p:sp>
        <p:nvSpPr>
          <p:cNvPr id="50" name="正方形/長方形 49"/>
          <p:cNvSpPr/>
          <p:nvPr/>
        </p:nvSpPr>
        <p:spPr>
          <a:xfrm>
            <a:off x="954741" y="5555963"/>
            <a:ext cx="4870811" cy="432048"/>
          </a:xfrm>
          <a:prstGeom prst="rect">
            <a:avLst/>
          </a:prstGeom>
          <a:noFill/>
          <a:ln w="9525">
            <a:prstDash val="dash"/>
          </a:ln>
        </p:spPr>
        <p:style>
          <a:lnRef idx="2">
            <a:schemeClr val="accent1"/>
          </a:lnRef>
          <a:fillRef idx="1">
            <a:schemeClr val="lt1"/>
          </a:fillRef>
          <a:effectRef idx="0">
            <a:schemeClr val="accent1"/>
          </a:effectRef>
          <a:fontRef idx="minor">
            <a:schemeClr val="dk1"/>
          </a:fontRef>
        </p:style>
        <p:txBody>
          <a:bodyPr lIns="0" rIns="0" rtlCol="0" anchor="t"/>
          <a:lstStyle/>
          <a:p>
            <a:pPr marL="87313" indent="-87313"/>
            <a:r>
              <a:rPr lang="ja-JP" altLang="en-US" sz="1050" dirty="0" smtClean="0">
                <a:solidFill>
                  <a:schemeClr val="tx1"/>
                </a:solidFill>
                <a:latin typeface="Meiryo UI" pitchFamily="50" charset="-128"/>
                <a:ea typeface="Meiryo UI" pitchFamily="50" charset="-128"/>
                <a:cs typeface="Meiryo UI" pitchFamily="50" charset="-128"/>
              </a:rPr>
              <a:t>＜</a:t>
            </a:r>
            <a:r>
              <a:rPr lang="en-US" altLang="ja-JP" sz="1050" dirty="0" smtClean="0">
                <a:solidFill>
                  <a:schemeClr val="tx1"/>
                </a:solidFill>
                <a:latin typeface="Meiryo UI" pitchFamily="50" charset="-128"/>
                <a:ea typeface="Meiryo UI" pitchFamily="50" charset="-128"/>
                <a:cs typeface="Meiryo UI" pitchFamily="50" charset="-128"/>
              </a:rPr>
              <a:t>2017</a:t>
            </a:r>
            <a:r>
              <a:rPr lang="ja-JP" altLang="en-US" sz="1050" dirty="0" smtClean="0">
                <a:solidFill>
                  <a:schemeClr val="tx1"/>
                </a:solidFill>
                <a:latin typeface="Meiryo UI" pitchFamily="50" charset="-128"/>
                <a:ea typeface="Meiryo UI" pitchFamily="50" charset="-128"/>
                <a:cs typeface="Meiryo UI" pitchFamily="50" charset="-128"/>
              </a:rPr>
              <a:t>年度</a:t>
            </a:r>
            <a:r>
              <a:rPr lang="ja-JP" altLang="en-US" sz="1050" dirty="0">
                <a:solidFill>
                  <a:schemeClr val="tx1"/>
                </a:solidFill>
                <a:latin typeface="Meiryo UI" pitchFamily="50" charset="-128"/>
                <a:ea typeface="Meiryo UI" pitchFamily="50" charset="-128"/>
                <a:cs typeface="Meiryo UI" pitchFamily="50" charset="-128"/>
              </a:rPr>
              <a:t>実績</a:t>
            </a:r>
            <a:r>
              <a:rPr lang="ja-JP" altLang="en-US" sz="1050" dirty="0" smtClean="0">
                <a:solidFill>
                  <a:schemeClr val="tx1"/>
                </a:solidFill>
                <a:latin typeface="Meiryo UI" pitchFamily="50" charset="-128"/>
                <a:ea typeface="Meiryo UI" pitchFamily="50" charset="-128"/>
                <a:cs typeface="Meiryo UI" pitchFamily="50" charset="-128"/>
              </a:rPr>
              <a:t>＞</a:t>
            </a:r>
            <a:endParaRPr lang="en-US" altLang="ja-JP" sz="1050" dirty="0" smtClean="0">
              <a:solidFill>
                <a:schemeClr val="tx1"/>
              </a:solidFill>
              <a:latin typeface="Meiryo UI" pitchFamily="50" charset="-128"/>
              <a:ea typeface="Meiryo UI" pitchFamily="50" charset="-128"/>
              <a:cs typeface="Meiryo UI" pitchFamily="50" charset="-128"/>
            </a:endParaRPr>
          </a:p>
          <a:p>
            <a:pPr marL="87313" indent="-87313"/>
            <a:r>
              <a:rPr lang="ja-JP" altLang="en-US" sz="1050" dirty="0" smtClean="0">
                <a:solidFill>
                  <a:schemeClr val="tx1"/>
                </a:solidFill>
                <a:latin typeface="Meiryo UI" pitchFamily="50" charset="-128"/>
                <a:ea typeface="Meiryo UI" pitchFamily="50" charset="-128"/>
                <a:cs typeface="Meiryo UI" pitchFamily="50" charset="-128"/>
              </a:rPr>
              <a:t>　　 関西アーバン銀行　ｅｃｏ定期預金等（</a:t>
            </a:r>
            <a:r>
              <a:rPr lang="en-US" altLang="ja-JP" sz="1050" dirty="0">
                <a:solidFill>
                  <a:schemeClr val="tx1"/>
                </a:solidFill>
                <a:latin typeface="Meiryo UI" pitchFamily="50" charset="-128"/>
                <a:ea typeface="Meiryo UI" pitchFamily="50" charset="-128"/>
                <a:cs typeface="Meiryo UI" pitchFamily="50" charset="-128"/>
              </a:rPr>
              <a:t>1,630</a:t>
            </a:r>
            <a:r>
              <a:rPr lang="ja-JP" altLang="en-US" sz="1050" dirty="0" smtClean="0">
                <a:solidFill>
                  <a:schemeClr val="tx1"/>
                </a:solidFill>
                <a:latin typeface="Meiryo UI" pitchFamily="50" charset="-128"/>
                <a:ea typeface="Meiryo UI" pitchFamily="50" charset="-128"/>
                <a:cs typeface="Meiryo UI" pitchFamily="50" charset="-128"/>
              </a:rPr>
              <a:t>千円</a:t>
            </a:r>
            <a:r>
              <a:rPr lang="en-US" altLang="ja-JP" sz="1050" dirty="0" smtClean="0">
                <a:solidFill>
                  <a:schemeClr val="tx1"/>
                </a:solidFill>
                <a:latin typeface="Meiryo UI" pitchFamily="50" charset="-128"/>
                <a:ea typeface="Meiryo UI" pitchFamily="50" charset="-128"/>
                <a:cs typeface="Meiryo UI" pitchFamily="50" charset="-128"/>
              </a:rPr>
              <a:t>×2(</a:t>
            </a:r>
            <a:r>
              <a:rPr lang="ja-JP" altLang="en-US" sz="1050" dirty="0" smtClean="0">
                <a:solidFill>
                  <a:schemeClr val="tx1"/>
                </a:solidFill>
                <a:latin typeface="Meiryo UI" pitchFamily="50" charset="-128"/>
                <a:ea typeface="Meiryo UI" pitchFamily="50" charset="-128"/>
                <a:cs typeface="Meiryo UI" pitchFamily="50" charset="-128"/>
              </a:rPr>
              <a:t>府・市</a:t>
            </a:r>
            <a:r>
              <a:rPr lang="en-US" altLang="ja-JP" sz="1050" dirty="0" smtClean="0">
                <a:solidFill>
                  <a:schemeClr val="tx1"/>
                </a:solidFill>
                <a:latin typeface="Meiryo UI" pitchFamily="50" charset="-128"/>
                <a:ea typeface="Meiryo UI" pitchFamily="50" charset="-128"/>
                <a:cs typeface="Meiryo UI" pitchFamily="50" charset="-128"/>
              </a:rPr>
              <a:t>)</a:t>
            </a:r>
            <a:r>
              <a:rPr lang="ja-JP" altLang="en-US" sz="1050" dirty="0" smtClean="0">
                <a:solidFill>
                  <a:schemeClr val="tx1"/>
                </a:solidFill>
                <a:latin typeface="Meiryo UI" pitchFamily="50" charset="-128"/>
                <a:ea typeface="Meiryo UI" pitchFamily="50" charset="-128"/>
                <a:cs typeface="Meiryo UI" pitchFamily="50" charset="-128"/>
              </a:rPr>
              <a:t>　＝　</a:t>
            </a:r>
            <a:r>
              <a:rPr lang="en-US" altLang="ja-JP" sz="1050" dirty="0" smtClean="0">
                <a:solidFill>
                  <a:schemeClr val="tx1"/>
                </a:solidFill>
                <a:latin typeface="Meiryo UI" pitchFamily="50" charset="-128"/>
                <a:ea typeface="Meiryo UI" pitchFamily="50" charset="-128"/>
                <a:cs typeface="Meiryo UI" pitchFamily="50" charset="-128"/>
              </a:rPr>
              <a:t>3,260</a:t>
            </a:r>
            <a:r>
              <a:rPr lang="ja-JP" altLang="en-US" sz="1050" dirty="0" smtClean="0">
                <a:solidFill>
                  <a:schemeClr val="tx1"/>
                </a:solidFill>
                <a:latin typeface="Meiryo UI" pitchFamily="50" charset="-128"/>
                <a:ea typeface="Meiryo UI" pitchFamily="50" charset="-128"/>
                <a:cs typeface="Meiryo UI" pitchFamily="50" charset="-128"/>
              </a:rPr>
              <a:t>千円</a:t>
            </a:r>
            <a:r>
              <a:rPr lang="ja-JP" altLang="en-US" sz="1050" dirty="0">
                <a:solidFill>
                  <a:schemeClr val="tx1"/>
                </a:solidFill>
                <a:latin typeface="Meiryo UI" pitchFamily="50" charset="-128"/>
                <a:ea typeface="Meiryo UI" pitchFamily="50" charset="-128"/>
                <a:cs typeface="Meiryo UI" pitchFamily="50" charset="-128"/>
              </a:rPr>
              <a:t>）</a:t>
            </a:r>
            <a:r>
              <a:rPr lang="ja-JP" altLang="en-US" sz="1050" dirty="0" smtClean="0">
                <a:solidFill>
                  <a:schemeClr val="tx1"/>
                </a:solidFill>
                <a:latin typeface="Meiryo UI" pitchFamily="50" charset="-128"/>
                <a:ea typeface="Meiryo UI" pitchFamily="50" charset="-128"/>
                <a:cs typeface="Meiryo UI" pitchFamily="50" charset="-128"/>
              </a:rPr>
              <a:t>　</a:t>
            </a:r>
            <a:endParaRPr lang="en-US" altLang="ja-JP" sz="1050" dirty="0">
              <a:solidFill>
                <a:schemeClr val="tx1"/>
              </a:solidFill>
              <a:latin typeface="Meiryo UI" pitchFamily="50" charset="-128"/>
              <a:ea typeface="Meiryo UI" pitchFamily="50" charset="-128"/>
              <a:cs typeface="Meiryo UI" pitchFamily="50" charset="-128"/>
            </a:endParaRPr>
          </a:p>
        </p:txBody>
      </p:sp>
      <p:sp>
        <p:nvSpPr>
          <p:cNvPr id="19" name="角丸四角形 18"/>
          <p:cNvSpPr/>
          <p:nvPr/>
        </p:nvSpPr>
        <p:spPr>
          <a:xfrm>
            <a:off x="282360" y="1393218"/>
            <a:ext cx="3357993" cy="297735"/>
          </a:xfrm>
          <a:prstGeom prst="roundRect">
            <a:avLst>
              <a:gd name="adj" fmla="val 50000"/>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ja-JP" altLang="en-US" sz="1400" b="1" dirty="0" smtClean="0">
                <a:solidFill>
                  <a:prstClr val="black"/>
                </a:solidFill>
                <a:latin typeface="Meiryo UI" pitchFamily="50" charset="-128"/>
                <a:ea typeface="Meiryo UI" pitchFamily="50" charset="-128"/>
                <a:cs typeface="Meiryo UI" pitchFamily="50" charset="-128"/>
              </a:rPr>
              <a:t>金融機関との連携協定による施策の推進</a:t>
            </a:r>
            <a:endParaRPr lang="ja-JP" altLang="en-US" sz="1400" b="1" dirty="0">
              <a:solidFill>
                <a:prstClr val="black"/>
              </a:solidFill>
              <a:latin typeface="Meiryo UI" pitchFamily="50" charset="-128"/>
              <a:ea typeface="Meiryo UI" pitchFamily="50" charset="-128"/>
              <a:cs typeface="Meiryo UI" pitchFamily="50" charset="-128"/>
            </a:endParaRPr>
          </a:p>
        </p:txBody>
      </p:sp>
      <p:sp>
        <p:nvSpPr>
          <p:cNvPr id="20" name="角丸四角形 19"/>
          <p:cNvSpPr/>
          <p:nvPr/>
        </p:nvSpPr>
        <p:spPr>
          <a:xfrm>
            <a:off x="282361" y="4254200"/>
            <a:ext cx="3211730" cy="297735"/>
          </a:xfrm>
          <a:prstGeom prst="roundRect">
            <a:avLst>
              <a:gd name="adj" fmla="val 50000"/>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ja-JP" altLang="en-US" sz="1400" b="1" dirty="0">
                <a:solidFill>
                  <a:prstClr val="black"/>
                </a:solidFill>
                <a:latin typeface="Meiryo UI" pitchFamily="50" charset="-128"/>
                <a:ea typeface="Meiryo UI" pitchFamily="50" charset="-128"/>
                <a:cs typeface="Meiryo UI" pitchFamily="50" charset="-128"/>
              </a:rPr>
              <a:t>金融機関</a:t>
            </a:r>
            <a:r>
              <a:rPr lang="ja-JP" altLang="en-US" sz="1400" b="1" dirty="0" smtClean="0">
                <a:solidFill>
                  <a:prstClr val="black"/>
                </a:solidFill>
                <a:latin typeface="Meiryo UI" pitchFamily="50" charset="-128"/>
                <a:ea typeface="Meiryo UI" pitchFamily="50" charset="-128"/>
                <a:cs typeface="Meiryo UI" pitchFamily="50" charset="-128"/>
              </a:rPr>
              <a:t>の寄附を活用した施策の推進</a:t>
            </a:r>
            <a:endParaRPr lang="ja-JP" altLang="en-US" sz="1400" b="1" dirty="0">
              <a:solidFill>
                <a:prstClr val="black"/>
              </a:solidFill>
              <a:latin typeface="Meiryo UI" pitchFamily="50" charset="-128"/>
              <a:ea typeface="Meiryo UI" pitchFamily="50" charset="-128"/>
              <a:cs typeface="Meiryo UI" pitchFamily="50" charset="-128"/>
            </a:endParaRPr>
          </a:p>
        </p:txBody>
      </p:sp>
      <p:sp>
        <p:nvSpPr>
          <p:cNvPr id="22" name="円/楕円 21"/>
          <p:cNvSpPr/>
          <p:nvPr/>
        </p:nvSpPr>
        <p:spPr>
          <a:xfrm>
            <a:off x="9361703" y="0"/>
            <a:ext cx="471222" cy="471222"/>
          </a:xfrm>
          <a:prstGeom prst="ellipse">
            <a:avLst/>
          </a:prstGeom>
          <a:ln w="19050"/>
        </p:spPr>
        <p:style>
          <a:lnRef idx="3">
            <a:schemeClr val="lt1"/>
          </a:lnRef>
          <a:fillRef idx="1">
            <a:schemeClr val="accent1"/>
          </a:fillRef>
          <a:effectRef idx="1">
            <a:schemeClr val="accent1"/>
          </a:effectRef>
          <a:fontRef idx="minor">
            <a:schemeClr val="lt1"/>
          </a:fontRef>
        </p:style>
        <p:txBody>
          <a:bodyPr lIns="0" tIns="0" rIns="0" bIns="0" rtlCol="0" anchor="ctr"/>
          <a:lstStyle/>
          <a:p>
            <a:pPr algn="ctr"/>
            <a:r>
              <a:rPr lang="en-US" altLang="ja-JP" b="1" dirty="0" smtClean="0">
                <a:solidFill>
                  <a:prstClr val="white"/>
                </a:solidFill>
              </a:rPr>
              <a:t>19</a:t>
            </a:r>
          </a:p>
        </p:txBody>
      </p:sp>
      <p:sp>
        <p:nvSpPr>
          <p:cNvPr id="23" name="テキスト ボックス 22"/>
          <p:cNvSpPr txBox="1"/>
          <p:nvPr/>
        </p:nvSpPr>
        <p:spPr>
          <a:xfrm>
            <a:off x="272480" y="4593740"/>
            <a:ext cx="6192688" cy="292388"/>
          </a:xfrm>
          <a:prstGeom prst="rect">
            <a:avLst/>
          </a:prstGeom>
          <a:noFill/>
        </p:spPr>
        <p:txBody>
          <a:bodyPr wrap="square" rtlCol="0">
            <a:spAutoFit/>
          </a:bodyPr>
          <a:lstStyle/>
          <a:p>
            <a:pPr marL="87313" indent="-87313"/>
            <a:r>
              <a:rPr lang="ja-JP" altLang="en-US" sz="1300" dirty="0" smtClean="0">
                <a:solidFill>
                  <a:prstClr val="black"/>
                </a:solidFill>
                <a:latin typeface="Meiryo UI" pitchFamily="50" charset="-128"/>
                <a:ea typeface="Meiryo UI" pitchFamily="50" charset="-128"/>
                <a:cs typeface="Meiryo UI" pitchFamily="50" charset="-128"/>
              </a:rPr>
              <a:t>◆大阪府・市は、金融機関からいただいた寄附を活用して、エネルギー施策を推進します。</a:t>
            </a:r>
            <a:endParaRPr lang="ja-JP" altLang="en-US" sz="1300" dirty="0">
              <a:solidFill>
                <a:prstClr val="black"/>
              </a:solidFill>
              <a:latin typeface="Meiryo UI" pitchFamily="50" charset="-128"/>
              <a:ea typeface="Meiryo UI" pitchFamily="50" charset="-128"/>
              <a:cs typeface="Meiryo UI" pitchFamily="50" charset="-128"/>
            </a:endParaRPr>
          </a:p>
        </p:txBody>
      </p:sp>
      <p:sp>
        <p:nvSpPr>
          <p:cNvPr id="21" name="角丸四角形 20"/>
          <p:cNvSpPr/>
          <p:nvPr/>
        </p:nvSpPr>
        <p:spPr>
          <a:xfrm>
            <a:off x="6105128" y="1569193"/>
            <a:ext cx="3256575" cy="297735"/>
          </a:xfrm>
          <a:prstGeom prst="roundRect">
            <a:avLst>
              <a:gd name="adj" fmla="val 50000"/>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ja-JP" altLang="en-US" sz="1400" b="1" dirty="0" smtClean="0">
                <a:solidFill>
                  <a:prstClr val="black"/>
                </a:solidFill>
                <a:latin typeface="Meiryo UI" pitchFamily="50" charset="-128"/>
                <a:ea typeface="Meiryo UI" pitchFamily="50" charset="-128"/>
                <a:cs typeface="Meiryo UI" pitchFamily="50" charset="-128"/>
              </a:rPr>
              <a:t>企業の協賛による環境教育教材の作成</a:t>
            </a:r>
            <a:endParaRPr lang="ja-JP" altLang="en-US" sz="1400" b="1" dirty="0">
              <a:solidFill>
                <a:prstClr val="black"/>
              </a:solidFill>
              <a:latin typeface="Meiryo UI" pitchFamily="50" charset="-128"/>
              <a:ea typeface="Meiryo UI" pitchFamily="50" charset="-128"/>
              <a:cs typeface="Meiryo UI" pitchFamily="50" charset="-128"/>
            </a:endParaRPr>
          </a:p>
        </p:txBody>
      </p:sp>
      <p:sp>
        <p:nvSpPr>
          <p:cNvPr id="24" name="テキスト ボックス 23"/>
          <p:cNvSpPr txBox="1"/>
          <p:nvPr/>
        </p:nvSpPr>
        <p:spPr>
          <a:xfrm>
            <a:off x="6105128" y="1928175"/>
            <a:ext cx="3600400" cy="1092607"/>
          </a:xfrm>
          <a:prstGeom prst="rect">
            <a:avLst/>
          </a:prstGeom>
          <a:noFill/>
        </p:spPr>
        <p:txBody>
          <a:bodyPr wrap="square" rtlCol="0">
            <a:spAutoFit/>
          </a:bodyPr>
          <a:lstStyle/>
          <a:p>
            <a:pPr marL="87313" indent="-87313"/>
            <a:r>
              <a:rPr lang="ja-JP" altLang="en-US" sz="1300" dirty="0" smtClean="0">
                <a:solidFill>
                  <a:prstClr val="black"/>
                </a:solidFill>
                <a:latin typeface="Meiryo UI" pitchFamily="50" charset="-128"/>
                <a:ea typeface="Meiryo UI" pitchFamily="50" charset="-128"/>
                <a:cs typeface="Meiryo UI" pitchFamily="50" charset="-128"/>
              </a:rPr>
              <a:t>◆大阪府は、企業からの協賛により、小学生を対象としたエネルギーに関する環境教育教材を作成し</a:t>
            </a:r>
            <a:r>
              <a:rPr lang="ja-JP" altLang="en-US" sz="1300" dirty="0" smtClean="0">
                <a:latin typeface="Meiryo UI" pitchFamily="50" charset="-128"/>
                <a:ea typeface="Meiryo UI" pitchFamily="50" charset="-128"/>
                <a:cs typeface="Meiryo UI" pitchFamily="50" charset="-128"/>
              </a:rPr>
              <a:t>まします。</a:t>
            </a:r>
            <a:endParaRPr lang="en-US" altLang="ja-JP" sz="1300" dirty="0" smtClean="0">
              <a:latin typeface="Meiryo UI" pitchFamily="50" charset="-128"/>
              <a:ea typeface="Meiryo UI" pitchFamily="50" charset="-128"/>
              <a:cs typeface="Meiryo UI" pitchFamily="50" charset="-128"/>
            </a:endParaRPr>
          </a:p>
          <a:p>
            <a:pPr marL="87313" indent="-87313"/>
            <a:r>
              <a:rPr lang="ja-JP" altLang="en-US" sz="1300" dirty="0">
                <a:solidFill>
                  <a:prstClr val="black"/>
                </a:solidFill>
                <a:latin typeface="Meiryo UI" pitchFamily="50" charset="-128"/>
                <a:ea typeface="Meiryo UI" pitchFamily="50" charset="-128"/>
                <a:cs typeface="Meiryo UI" pitchFamily="50" charset="-128"/>
              </a:rPr>
              <a:t>　</a:t>
            </a:r>
            <a:r>
              <a:rPr lang="ja-JP" altLang="en-US" sz="1300" dirty="0" smtClean="0">
                <a:solidFill>
                  <a:prstClr val="black"/>
                </a:solidFill>
                <a:latin typeface="Meiryo UI" pitchFamily="50" charset="-128"/>
                <a:ea typeface="Meiryo UI" pitchFamily="50" charset="-128"/>
                <a:cs typeface="Meiryo UI" pitchFamily="50" charset="-128"/>
              </a:rPr>
              <a:t>　この教材を府内の小学校に配布し、授業等で活用いただいています。（大阪市を除く）</a:t>
            </a:r>
            <a:endParaRPr lang="en-US" altLang="ja-JP" sz="1300" dirty="0" smtClean="0">
              <a:solidFill>
                <a:prstClr val="black"/>
              </a:solidFill>
              <a:latin typeface="Meiryo UI" pitchFamily="50" charset="-128"/>
              <a:ea typeface="Meiryo UI" pitchFamily="50" charset="-128"/>
              <a:cs typeface="Meiryo UI" pitchFamily="50" charset="-128"/>
            </a:endParaRPr>
          </a:p>
        </p:txBody>
      </p:sp>
      <p:sp>
        <p:nvSpPr>
          <p:cNvPr id="25" name="正方形/長方形 24"/>
          <p:cNvSpPr/>
          <p:nvPr/>
        </p:nvSpPr>
        <p:spPr>
          <a:xfrm>
            <a:off x="6386532" y="3020480"/>
            <a:ext cx="3125108" cy="1003756"/>
          </a:xfrm>
          <a:prstGeom prst="rect">
            <a:avLst/>
          </a:prstGeom>
          <a:ln w="9525">
            <a:prstDash val="dash"/>
          </a:ln>
        </p:spPr>
        <p:style>
          <a:lnRef idx="2">
            <a:schemeClr val="accent1"/>
          </a:lnRef>
          <a:fillRef idx="1">
            <a:schemeClr val="lt1"/>
          </a:fillRef>
          <a:effectRef idx="0">
            <a:schemeClr val="accent1"/>
          </a:effectRef>
          <a:fontRef idx="minor">
            <a:schemeClr val="dk1"/>
          </a:fontRef>
        </p:style>
        <p:txBody>
          <a:bodyPr lIns="0" rIns="0" rtlCol="0" anchor="t"/>
          <a:lstStyle/>
          <a:p>
            <a:pPr marL="87313" indent="-87313"/>
            <a:r>
              <a:rPr lang="ja-JP" altLang="en-US" sz="1050" dirty="0" smtClean="0">
                <a:solidFill>
                  <a:schemeClr val="tx1"/>
                </a:solidFill>
                <a:latin typeface="Meiryo UI" pitchFamily="50" charset="-128"/>
                <a:ea typeface="Meiryo UI" pitchFamily="50" charset="-128"/>
                <a:cs typeface="Meiryo UI" pitchFamily="50" charset="-128"/>
              </a:rPr>
              <a:t>＜</a:t>
            </a:r>
            <a:r>
              <a:rPr lang="en-US" altLang="ja-JP" sz="1050" dirty="0" smtClean="0">
                <a:solidFill>
                  <a:schemeClr val="tx1"/>
                </a:solidFill>
                <a:latin typeface="Meiryo UI" pitchFamily="50" charset="-128"/>
                <a:ea typeface="Meiryo UI" pitchFamily="50" charset="-128"/>
                <a:cs typeface="Meiryo UI" pitchFamily="50" charset="-128"/>
              </a:rPr>
              <a:t>2017</a:t>
            </a:r>
            <a:r>
              <a:rPr lang="ja-JP" altLang="en-US" sz="1050" dirty="0" smtClean="0">
                <a:solidFill>
                  <a:schemeClr val="tx1"/>
                </a:solidFill>
                <a:latin typeface="Meiryo UI" pitchFamily="50" charset="-128"/>
                <a:ea typeface="Meiryo UI" pitchFamily="50" charset="-128"/>
                <a:cs typeface="Meiryo UI" pitchFamily="50" charset="-128"/>
              </a:rPr>
              <a:t>年度</a:t>
            </a:r>
            <a:r>
              <a:rPr lang="ja-JP" altLang="en-US" sz="1050" dirty="0">
                <a:solidFill>
                  <a:schemeClr val="tx1"/>
                </a:solidFill>
                <a:latin typeface="Meiryo UI" pitchFamily="50" charset="-128"/>
                <a:ea typeface="Meiryo UI" pitchFamily="50" charset="-128"/>
                <a:cs typeface="Meiryo UI" pitchFamily="50" charset="-128"/>
              </a:rPr>
              <a:t>実績</a:t>
            </a:r>
            <a:r>
              <a:rPr lang="ja-JP" altLang="en-US" sz="1050" dirty="0" smtClean="0">
                <a:solidFill>
                  <a:schemeClr val="tx1"/>
                </a:solidFill>
                <a:latin typeface="Meiryo UI" pitchFamily="50" charset="-128"/>
                <a:ea typeface="Meiryo UI" pitchFamily="50" charset="-128"/>
                <a:cs typeface="Meiryo UI" pitchFamily="50" charset="-128"/>
              </a:rPr>
              <a:t>＞　　</a:t>
            </a:r>
            <a:endParaRPr lang="en-US" altLang="ja-JP" sz="1050" dirty="0" smtClean="0">
              <a:solidFill>
                <a:schemeClr val="tx1"/>
              </a:solidFill>
              <a:latin typeface="Meiryo UI" pitchFamily="50" charset="-128"/>
              <a:ea typeface="Meiryo UI" pitchFamily="50" charset="-128"/>
              <a:cs typeface="Meiryo UI" pitchFamily="50" charset="-128"/>
            </a:endParaRPr>
          </a:p>
          <a:p>
            <a:pPr marL="87313" indent="-87313"/>
            <a:r>
              <a:rPr lang="ja-JP" altLang="en-US" sz="1050" dirty="0" smtClean="0">
                <a:solidFill>
                  <a:schemeClr val="tx1"/>
                </a:solidFill>
                <a:latin typeface="Meiryo UI" pitchFamily="50" charset="-128"/>
                <a:ea typeface="Meiryo UI" pitchFamily="50" charset="-128"/>
                <a:cs typeface="Meiryo UI" pitchFamily="50" charset="-128"/>
              </a:rPr>
              <a:t>　　印刷部数：</a:t>
            </a:r>
            <a:r>
              <a:rPr lang="en-US" altLang="ja-JP" sz="1050" dirty="0" smtClean="0">
                <a:solidFill>
                  <a:schemeClr val="tx1"/>
                </a:solidFill>
                <a:latin typeface="Meiryo UI" pitchFamily="50" charset="-128"/>
                <a:ea typeface="Meiryo UI" pitchFamily="50" charset="-128"/>
                <a:cs typeface="Meiryo UI" pitchFamily="50" charset="-128"/>
              </a:rPr>
              <a:t>63,000</a:t>
            </a:r>
            <a:r>
              <a:rPr lang="ja-JP" altLang="en-US" sz="1050" dirty="0" smtClean="0">
                <a:solidFill>
                  <a:schemeClr val="tx1"/>
                </a:solidFill>
                <a:latin typeface="Meiryo UI" pitchFamily="50" charset="-128"/>
                <a:ea typeface="Meiryo UI" pitchFamily="50" charset="-128"/>
                <a:cs typeface="Meiryo UI" pitchFamily="50" charset="-128"/>
              </a:rPr>
              <a:t>部</a:t>
            </a:r>
            <a:endParaRPr lang="en-US" altLang="ja-JP" sz="1050" dirty="0" smtClean="0">
              <a:solidFill>
                <a:schemeClr val="tx1"/>
              </a:solidFill>
              <a:latin typeface="Meiryo UI" pitchFamily="50" charset="-128"/>
              <a:ea typeface="Meiryo UI" pitchFamily="50" charset="-128"/>
              <a:cs typeface="Meiryo UI" pitchFamily="50" charset="-128"/>
            </a:endParaRPr>
          </a:p>
          <a:p>
            <a:pPr marL="803275" indent="-803275"/>
            <a:r>
              <a:rPr lang="ja-JP" altLang="en-US" sz="1050" dirty="0" smtClean="0">
                <a:solidFill>
                  <a:schemeClr val="tx1"/>
                </a:solidFill>
                <a:latin typeface="Meiryo UI" pitchFamily="50" charset="-128"/>
                <a:ea typeface="Meiryo UI" pitchFamily="50" charset="-128"/>
                <a:cs typeface="Meiryo UI" pitchFamily="50" charset="-128"/>
              </a:rPr>
              <a:t>　　協賛企業</a:t>
            </a:r>
            <a:r>
              <a:rPr lang="ja-JP" altLang="en-US" sz="1050" dirty="0">
                <a:solidFill>
                  <a:schemeClr val="tx1"/>
                </a:solidFill>
                <a:latin typeface="Meiryo UI" pitchFamily="50" charset="-128"/>
                <a:ea typeface="Meiryo UI" pitchFamily="50" charset="-128"/>
                <a:cs typeface="Meiryo UI" pitchFamily="50" charset="-128"/>
              </a:rPr>
              <a:t>：株式会社</a:t>
            </a:r>
            <a:r>
              <a:rPr lang="ja-JP" altLang="en-US" sz="1050" dirty="0" smtClean="0">
                <a:solidFill>
                  <a:schemeClr val="tx1"/>
                </a:solidFill>
                <a:latin typeface="Meiryo UI" pitchFamily="50" charset="-128"/>
                <a:ea typeface="Meiryo UI" pitchFamily="50" charset="-128"/>
                <a:cs typeface="Meiryo UI" pitchFamily="50" charset="-128"/>
              </a:rPr>
              <a:t>エディオン、積水ハウス</a:t>
            </a:r>
            <a:r>
              <a:rPr lang="ja-JP" altLang="en-US" sz="1050" dirty="0">
                <a:solidFill>
                  <a:schemeClr val="tx1"/>
                </a:solidFill>
                <a:latin typeface="Meiryo UI" pitchFamily="50" charset="-128"/>
                <a:ea typeface="Meiryo UI" pitchFamily="50" charset="-128"/>
                <a:cs typeface="Meiryo UI" pitchFamily="50" charset="-128"/>
              </a:rPr>
              <a:t>株式</a:t>
            </a:r>
            <a:r>
              <a:rPr lang="ja-JP" altLang="en-US" sz="1050" dirty="0" smtClean="0">
                <a:solidFill>
                  <a:schemeClr val="tx1"/>
                </a:solidFill>
                <a:latin typeface="Meiryo UI" pitchFamily="50" charset="-128"/>
                <a:ea typeface="Meiryo UI" pitchFamily="50" charset="-128"/>
                <a:cs typeface="Meiryo UI" pitchFamily="50" charset="-128"/>
              </a:rPr>
              <a:t>会社、大阪ガス</a:t>
            </a:r>
            <a:r>
              <a:rPr lang="ja-JP" altLang="en-US" sz="1050" dirty="0">
                <a:solidFill>
                  <a:schemeClr val="tx1"/>
                </a:solidFill>
                <a:latin typeface="Meiryo UI" pitchFamily="50" charset="-128"/>
                <a:ea typeface="Meiryo UI" pitchFamily="50" charset="-128"/>
                <a:cs typeface="Meiryo UI" pitchFamily="50" charset="-128"/>
              </a:rPr>
              <a:t>株式</a:t>
            </a:r>
            <a:r>
              <a:rPr lang="ja-JP" altLang="en-US" sz="1050" dirty="0" smtClean="0">
                <a:solidFill>
                  <a:schemeClr val="tx1"/>
                </a:solidFill>
                <a:latin typeface="Meiryo UI" pitchFamily="50" charset="-128"/>
                <a:ea typeface="Meiryo UI" pitchFamily="50" charset="-128"/>
                <a:cs typeface="Meiryo UI" pitchFamily="50" charset="-128"/>
              </a:rPr>
              <a:t>会社、関西</a:t>
            </a:r>
            <a:r>
              <a:rPr lang="ja-JP" altLang="en-US" sz="1050" dirty="0">
                <a:solidFill>
                  <a:schemeClr val="tx1"/>
                </a:solidFill>
                <a:latin typeface="Meiryo UI" pitchFamily="50" charset="-128"/>
                <a:ea typeface="Meiryo UI" pitchFamily="50" charset="-128"/>
                <a:cs typeface="Meiryo UI" pitchFamily="50" charset="-128"/>
              </a:rPr>
              <a:t>電力株式</a:t>
            </a:r>
            <a:r>
              <a:rPr lang="ja-JP" altLang="en-US" sz="1050" dirty="0" smtClean="0">
                <a:solidFill>
                  <a:schemeClr val="tx1"/>
                </a:solidFill>
                <a:latin typeface="Meiryo UI" pitchFamily="50" charset="-128"/>
                <a:ea typeface="Meiryo UI" pitchFamily="50" charset="-128"/>
                <a:cs typeface="Meiryo UI" pitchFamily="50" charset="-128"/>
              </a:rPr>
              <a:t>会社、大和ハウス</a:t>
            </a:r>
            <a:r>
              <a:rPr lang="ja-JP" altLang="en-US" sz="1050" dirty="0">
                <a:solidFill>
                  <a:schemeClr val="tx1"/>
                </a:solidFill>
                <a:latin typeface="Meiryo UI" pitchFamily="50" charset="-128"/>
                <a:ea typeface="Meiryo UI" pitchFamily="50" charset="-128"/>
                <a:cs typeface="Meiryo UI" pitchFamily="50" charset="-128"/>
              </a:rPr>
              <a:t>工業株式</a:t>
            </a:r>
            <a:r>
              <a:rPr lang="ja-JP" altLang="en-US" sz="1050" dirty="0" smtClean="0">
                <a:solidFill>
                  <a:schemeClr val="tx1"/>
                </a:solidFill>
                <a:latin typeface="Meiryo UI" pitchFamily="50" charset="-128"/>
                <a:ea typeface="Meiryo UI" pitchFamily="50" charset="-128"/>
                <a:cs typeface="Meiryo UI" pitchFamily="50" charset="-128"/>
              </a:rPr>
              <a:t>会社、上新</a:t>
            </a:r>
            <a:r>
              <a:rPr lang="ja-JP" altLang="en-US" sz="1050" dirty="0">
                <a:solidFill>
                  <a:schemeClr val="tx1"/>
                </a:solidFill>
                <a:latin typeface="Meiryo UI" pitchFamily="50" charset="-128"/>
                <a:ea typeface="Meiryo UI" pitchFamily="50" charset="-128"/>
                <a:cs typeface="Meiryo UI" pitchFamily="50" charset="-128"/>
              </a:rPr>
              <a:t>電機株式</a:t>
            </a:r>
            <a:r>
              <a:rPr lang="ja-JP" altLang="en-US" sz="1050" dirty="0" smtClean="0">
                <a:solidFill>
                  <a:schemeClr val="tx1"/>
                </a:solidFill>
                <a:latin typeface="Meiryo UI" pitchFamily="50" charset="-128"/>
                <a:ea typeface="Meiryo UI" pitchFamily="50" charset="-128"/>
                <a:cs typeface="Meiryo UI" pitchFamily="50" charset="-128"/>
              </a:rPr>
              <a:t>会社　</a:t>
            </a:r>
            <a:r>
              <a:rPr lang="ja-JP" altLang="en-US" sz="1050" dirty="0">
                <a:solidFill>
                  <a:schemeClr val="tx1"/>
                </a:solidFill>
                <a:latin typeface="Meiryo UI" pitchFamily="50" charset="-128"/>
                <a:ea typeface="Meiryo UI" pitchFamily="50" charset="-128"/>
                <a:cs typeface="Meiryo UI" pitchFamily="50" charset="-128"/>
              </a:rPr>
              <a:t>（</a:t>
            </a:r>
            <a:r>
              <a:rPr lang="en-US" altLang="ja-JP" sz="1050" dirty="0" smtClean="0">
                <a:solidFill>
                  <a:schemeClr val="tx1"/>
                </a:solidFill>
                <a:latin typeface="Meiryo UI" pitchFamily="50" charset="-128"/>
                <a:ea typeface="Meiryo UI" pitchFamily="50" charset="-128"/>
                <a:cs typeface="Meiryo UI" pitchFamily="50" charset="-128"/>
              </a:rPr>
              <a:t>6</a:t>
            </a:r>
            <a:r>
              <a:rPr lang="ja-JP" altLang="en-US" sz="1050" dirty="0" smtClean="0">
                <a:solidFill>
                  <a:schemeClr val="tx1"/>
                </a:solidFill>
                <a:latin typeface="Meiryo UI" pitchFamily="50" charset="-128"/>
                <a:ea typeface="Meiryo UI" pitchFamily="50" charset="-128"/>
                <a:cs typeface="Meiryo UI" pitchFamily="50" charset="-128"/>
              </a:rPr>
              <a:t>社）</a:t>
            </a:r>
            <a:endParaRPr lang="en-US" altLang="ja-JP" sz="1050" dirty="0">
              <a:solidFill>
                <a:schemeClr val="tx1"/>
              </a:solidFill>
              <a:latin typeface="Meiryo UI" pitchFamily="50" charset="-128"/>
              <a:ea typeface="Meiryo UI" pitchFamily="50" charset="-128"/>
              <a:cs typeface="Meiryo UI" pitchFamily="50" charset="-128"/>
            </a:endParaRPr>
          </a:p>
        </p:txBody>
      </p:sp>
      <p:sp>
        <p:nvSpPr>
          <p:cNvPr id="28" name="テキスト ボックス 28"/>
          <p:cNvSpPr txBox="1">
            <a:spLocks noChangeArrowheads="1"/>
          </p:cNvSpPr>
          <p:nvPr/>
        </p:nvSpPr>
        <p:spPr bwMode="auto">
          <a:xfrm>
            <a:off x="6742637" y="6295973"/>
            <a:ext cx="2673658" cy="1692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ctr" anchorCtr="0">
            <a:spAutoFit/>
          </a:bodyPr>
          <a:lstStyle>
            <a:lvl1pPr eaLnBrk="0" hangingPunct="0">
              <a:defRPr kumimoji="1" sz="1300" b="1" i="1">
                <a:solidFill>
                  <a:schemeClr val="tx1"/>
                </a:solidFill>
                <a:latin typeface="Arial" pitchFamily="34" charset="0"/>
                <a:ea typeface="ＭＳ Ｐゴシック" pitchFamily="50" charset="-128"/>
              </a:defRPr>
            </a:lvl1pPr>
            <a:lvl2pPr marL="742950" indent="-285750" eaLnBrk="0" hangingPunct="0">
              <a:defRPr kumimoji="1" sz="1300" b="1" i="1">
                <a:solidFill>
                  <a:schemeClr val="tx1"/>
                </a:solidFill>
                <a:latin typeface="Arial" pitchFamily="34" charset="0"/>
                <a:ea typeface="ＭＳ Ｐゴシック" pitchFamily="50" charset="-128"/>
              </a:defRPr>
            </a:lvl2pPr>
            <a:lvl3pPr marL="1143000" indent="-228600" eaLnBrk="0" hangingPunct="0">
              <a:defRPr kumimoji="1" sz="1300" b="1" i="1">
                <a:solidFill>
                  <a:schemeClr val="tx1"/>
                </a:solidFill>
                <a:latin typeface="Arial" pitchFamily="34" charset="0"/>
                <a:ea typeface="ＭＳ Ｐゴシック" pitchFamily="50" charset="-128"/>
              </a:defRPr>
            </a:lvl3pPr>
            <a:lvl4pPr marL="1600200" indent="-228600" eaLnBrk="0" hangingPunct="0">
              <a:defRPr kumimoji="1" sz="1300" b="1" i="1">
                <a:solidFill>
                  <a:schemeClr val="tx1"/>
                </a:solidFill>
                <a:latin typeface="Arial" pitchFamily="34" charset="0"/>
                <a:ea typeface="ＭＳ Ｐゴシック" pitchFamily="50" charset="-128"/>
              </a:defRPr>
            </a:lvl4pPr>
            <a:lvl5pPr marL="2057400" indent="-228600" eaLnBrk="0" hangingPunct="0">
              <a:defRPr kumimoji="1" sz="1300" b="1" i="1">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kumimoji="1" sz="1300" b="1" i="1">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kumimoji="1" sz="1300" b="1" i="1">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kumimoji="1" sz="1300" b="1" i="1">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kumimoji="1" sz="1300" b="1" i="1">
                <a:solidFill>
                  <a:schemeClr val="tx1"/>
                </a:solidFill>
                <a:latin typeface="Arial" pitchFamily="34" charset="0"/>
                <a:ea typeface="ＭＳ Ｐゴシック" pitchFamily="50" charset="-128"/>
              </a:defRPr>
            </a:lvl9pPr>
          </a:lstStyle>
          <a:p>
            <a:pPr marL="87313" indent="-87313" algn="ctr" eaLnBrk="1" hangingPunct="1"/>
            <a:r>
              <a:rPr lang="ja-JP" altLang="en-US" sz="1100" b="0" i="0" dirty="0" smtClean="0">
                <a:solidFill>
                  <a:prstClr val="black"/>
                </a:solidFill>
                <a:latin typeface="Meiryo UI" pitchFamily="50" charset="-128"/>
                <a:ea typeface="Meiryo UI" pitchFamily="50" charset="-128"/>
                <a:cs typeface="Meiryo UI" pitchFamily="50" charset="-128"/>
              </a:rPr>
              <a:t>教材「考えよう！地球温暖化とエネルギー」</a:t>
            </a:r>
            <a:endParaRPr lang="ja-JP" altLang="en-US" sz="1100" b="0" i="0" dirty="0">
              <a:solidFill>
                <a:prstClr val="black"/>
              </a:solidFill>
              <a:latin typeface="Meiryo UI" pitchFamily="50" charset="-128"/>
              <a:ea typeface="Meiryo UI" pitchFamily="50" charset="-128"/>
              <a:cs typeface="Meiryo UI" pitchFamily="50" charset="-128"/>
            </a:endParaRPr>
          </a:p>
        </p:txBody>
      </p:sp>
      <p:cxnSp>
        <p:nvCxnSpPr>
          <p:cNvPr id="29" name="直線矢印コネクタ 28"/>
          <p:cNvCxnSpPr/>
          <p:nvPr/>
        </p:nvCxnSpPr>
        <p:spPr>
          <a:xfrm flipH="1">
            <a:off x="2000807" y="3276785"/>
            <a:ext cx="2016089" cy="0"/>
          </a:xfrm>
          <a:prstGeom prst="straightConnector1">
            <a:avLst/>
          </a:prstGeom>
          <a:ln w="25400">
            <a:tailEnd type="arrow"/>
          </a:ln>
        </p:spPr>
        <p:style>
          <a:lnRef idx="1">
            <a:schemeClr val="accent1"/>
          </a:lnRef>
          <a:fillRef idx="0">
            <a:schemeClr val="accent1"/>
          </a:fillRef>
          <a:effectRef idx="0">
            <a:schemeClr val="accent1"/>
          </a:effectRef>
          <a:fontRef idx="minor">
            <a:schemeClr val="tx1"/>
          </a:fontRef>
        </p:style>
      </p:cxnSp>
      <p:sp>
        <p:nvSpPr>
          <p:cNvPr id="30" name="タイトル 1"/>
          <p:cNvSpPr txBox="1">
            <a:spLocks/>
          </p:cNvSpPr>
          <p:nvPr/>
        </p:nvSpPr>
        <p:spPr bwMode="auto">
          <a:xfrm>
            <a:off x="2370457" y="2572287"/>
            <a:ext cx="1188008" cy="380803"/>
          </a:xfrm>
          <a:prstGeom prst="rect">
            <a:avLst/>
          </a:prstGeom>
          <a:noFill/>
          <a:ln>
            <a:noFill/>
          </a:ln>
          <a:extLst/>
        </p:spPr>
        <p:txBody>
          <a:bodyPr wrap="none" lIns="97722" tIns="48860" rIns="97722" bIns="48860" anchor="ctr">
            <a:spAutoFit/>
          </a:bodyPr>
          <a:lstStyle/>
          <a:p>
            <a:pPr algn="ctr" fontAlgn="base">
              <a:lnSpc>
                <a:spcPts val="1100"/>
              </a:lnSpc>
            </a:pPr>
            <a:r>
              <a:rPr lang="ja-JP" altLang="en-US" sz="95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窓口等でのＰＲ</a:t>
            </a:r>
            <a:endParaRPr lang="en-US" altLang="ja-JP" sz="95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gn="ctr" fontAlgn="base">
              <a:lnSpc>
                <a:spcPts val="1100"/>
              </a:lnSpc>
            </a:pPr>
            <a:r>
              <a:rPr lang="ja-JP" altLang="en-US" sz="95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施策への参加・協力</a:t>
            </a:r>
            <a:endParaRPr lang="ja-JP" altLang="en-US" sz="95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cxnSp>
        <p:nvCxnSpPr>
          <p:cNvPr id="31" name="直線矢印コネクタ 30"/>
          <p:cNvCxnSpPr/>
          <p:nvPr/>
        </p:nvCxnSpPr>
        <p:spPr>
          <a:xfrm flipH="1">
            <a:off x="2038862" y="3000074"/>
            <a:ext cx="1978034" cy="0"/>
          </a:xfrm>
          <a:prstGeom prst="straightConnector1">
            <a:avLst/>
          </a:prstGeom>
          <a:ln w="25400">
            <a:headEnd type="arrow"/>
            <a:tailEnd type="none"/>
          </a:ln>
        </p:spPr>
        <p:style>
          <a:lnRef idx="1">
            <a:schemeClr val="accent1"/>
          </a:lnRef>
          <a:fillRef idx="0">
            <a:schemeClr val="accent1"/>
          </a:fillRef>
          <a:effectRef idx="0">
            <a:schemeClr val="accent1"/>
          </a:effectRef>
          <a:fontRef idx="minor">
            <a:schemeClr val="tx1"/>
          </a:fontRef>
        </p:style>
      </p:cxnSp>
      <p:sp>
        <p:nvSpPr>
          <p:cNvPr id="32" name="角丸四角形 31"/>
          <p:cNvSpPr/>
          <p:nvPr/>
        </p:nvSpPr>
        <p:spPr>
          <a:xfrm>
            <a:off x="553016" y="2835927"/>
            <a:ext cx="1296144" cy="584874"/>
          </a:xfrm>
          <a:prstGeom prst="roundRect">
            <a:avLst/>
          </a:prstGeom>
          <a:solidFill>
            <a:srgbClr val="FFFF00"/>
          </a:solid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300" b="1" dirty="0" smtClean="0">
                <a:solidFill>
                  <a:prstClr val="black"/>
                </a:solidFill>
              </a:rPr>
              <a:t>大阪府</a:t>
            </a:r>
            <a:endParaRPr lang="en-US" altLang="ja-JP" sz="1300" b="1" dirty="0" smtClean="0">
              <a:solidFill>
                <a:prstClr val="black"/>
              </a:solidFill>
            </a:endParaRPr>
          </a:p>
          <a:p>
            <a:pPr algn="ctr"/>
            <a:r>
              <a:rPr lang="ja-JP" altLang="en-US" sz="1300" b="1" dirty="0" smtClean="0">
                <a:solidFill>
                  <a:prstClr val="black"/>
                </a:solidFill>
              </a:rPr>
              <a:t>大阪市</a:t>
            </a:r>
            <a:endParaRPr lang="ja-JP" altLang="en-US" sz="1300" b="1" dirty="0">
              <a:solidFill>
                <a:prstClr val="black"/>
              </a:solidFill>
            </a:endParaRPr>
          </a:p>
        </p:txBody>
      </p:sp>
      <p:sp>
        <p:nvSpPr>
          <p:cNvPr id="33" name="角丸四角形 32"/>
          <p:cNvSpPr/>
          <p:nvPr/>
        </p:nvSpPr>
        <p:spPr>
          <a:xfrm>
            <a:off x="4104666" y="2810712"/>
            <a:ext cx="1368152" cy="586104"/>
          </a:xfrm>
          <a:prstGeom prst="roundRect">
            <a:avLst/>
          </a:prstGeom>
          <a:solidFill>
            <a:srgbClr val="FFFF00"/>
          </a:solid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300" b="1" dirty="0" smtClean="0">
                <a:solidFill>
                  <a:prstClr val="black"/>
                </a:solidFill>
              </a:rPr>
              <a:t>池田泉州銀行</a:t>
            </a:r>
            <a:endParaRPr lang="ja-JP" altLang="en-US" sz="1300" b="1" dirty="0">
              <a:solidFill>
                <a:prstClr val="black"/>
              </a:solidFill>
            </a:endParaRPr>
          </a:p>
        </p:txBody>
      </p:sp>
      <p:sp>
        <p:nvSpPr>
          <p:cNvPr id="34" name="タイトル 1"/>
          <p:cNvSpPr txBox="1">
            <a:spLocks/>
          </p:cNvSpPr>
          <p:nvPr/>
        </p:nvSpPr>
        <p:spPr bwMode="auto">
          <a:xfrm>
            <a:off x="2466382" y="3335179"/>
            <a:ext cx="1027708" cy="392153"/>
          </a:xfrm>
          <a:prstGeom prst="rect">
            <a:avLst/>
          </a:prstGeom>
          <a:noFill/>
          <a:ln>
            <a:noFill/>
          </a:ln>
          <a:extLst/>
        </p:spPr>
        <p:txBody>
          <a:bodyPr wrap="none" lIns="97722" tIns="48860" rIns="97722" bIns="48860" anchor="ctr">
            <a:spAutoFit/>
          </a:bodyPr>
          <a:lstStyle/>
          <a:p>
            <a:pPr algn="ctr" fontAlgn="base">
              <a:lnSpc>
                <a:spcPts val="1100"/>
              </a:lnSpc>
            </a:pPr>
            <a:r>
              <a:rPr lang="ja-JP" altLang="en-US" sz="95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協定締結のＰＲ</a:t>
            </a:r>
            <a:endParaRPr lang="en-US" altLang="ja-JP" sz="95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gn="ctr" fontAlgn="base">
              <a:lnSpc>
                <a:spcPts val="1100"/>
              </a:lnSpc>
            </a:pPr>
            <a:r>
              <a:rPr lang="ja-JP" altLang="en-US" sz="95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施策情報の提供</a:t>
            </a:r>
            <a:endParaRPr lang="ja-JP" altLang="en-US" sz="95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35" name="タイトル 1"/>
          <p:cNvSpPr txBox="1">
            <a:spLocks/>
          </p:cNvSpPr>
          <p:nvPr/>
        </p:nvSpPr>
        <p:spPr bwMode="auto">
          <a:xfrm>
            <a:off x="2571801" y="3049870"/>
            <a:ext cx="864202" cy="226915"/>
          </a:xfrm>
          <a:prstGeom prst="rect">
            <a:avLst/>
          </a:prstGeom>
          <a:noFill/>
          <a:ln>
            <a:noFill/>
          </a:ln>
          <a:extLst/>
        </p:spPr>
        <p:txBody>
          <a:bodyPr wrap="none" lIns="97722" tIns="48860" rIns="97722" bIns="48860" anchor="ctr">
            <a:spAutoFit/>
          </a:bodyPr>
          <a:lstStyle/>
          <a:p>
            <a:pPr algn="ctr" fontAlgn="base">
              <a:lnSpc>
                <a:spcPts val="1000"/>
              </a:lnSpc>
            </a:pPr>
            <a:r>
              <a:rPr lang="ja-JP" altLang="en-US" sz="1300" b="1" dirty="0" smtClean="0">
                <a:solidFill>
                  <a:srgbClr val="1F497D"/>
                </a:solidFill>
                <a:latin typeface="ＭＳ Ｐゴシック"/>
                <a:cs typeface="ＭＳ Ｐゴシック"/>
              </a:rPr>
              <a:t>協定締結</a:t>
            </a:r>
            <a:endParaRPr lang="ja-JP" altLang="en-US" sz="1300" b="1" dirty="0">
              <a:solidFill>
                <a:srgbClr val="1F497D"/>
              </a:solidFill>
              <a:latin typeface="ＭＳ Ｐゴシック"/>
              <a:cs typeface="ＭＳ Ｐゴシック"/>
            </a:endParaRPr>
          </a:p>
        </p:txBody>
      </p:sp>
      <p:sp>
        <p:nvSpPr>
          <p:cNvPr id="36" name="タイトル 1"/>
          <p:cNvSpPr txBox="1">
            <a:spLocks/>
          </p:cNvSpPr>
          <p:nvPr/>
        </p:nvSpPr>
        <p:spPr bwMode="auto">
          <a:xfrm>
            <a:off x="3964648" y="3470138"/>
            <a:ext cx="1671946" cy="128240"/>
          </a:xfrm>
          <a:prstGeom prst="rect">
            <a:avLst/>
          </a:prstGeom>
          <a:noFill/>
          <a:ln>
            <a:noFill/>
          </a:ln>
          <a:extLst/>
        </p:spPr>
        <p:txBody>
          <a:bodyPr wrap="square" lIns="0" tIns="0" rIns="0" bIns="0" anchor="ctr">
            <a:spAutoFit/>
          </a:bodyPr>
          <a:lstStyle/>
          <a:p>
            <a:pPr algn="ctr" fontAlgn="base">
              <a:lnSpc>
                <a:spcPts val="1000"/>
              </a:lnSpc>
            </a:pPr>
            <a:r>
              <a:rPr lang="ja-JP" altLang="en-US" sz="1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1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2014</a:t>
            </a:r>
            <a:r>
              <a:rPr lang="ja-JP" altLang="en-US" sz="1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年</a:t>
            </a:r>
            <a:r>
              <a:rPr lang="en-US" altLang="ja-JP" sz="1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1</a:t>
            </a:r>
            <a:r>
              <a:rPr lang="ja-JP" altLang="en-US" sz="1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月　協定締結）</a:t>
            </a:r>
            <a:endParaRPr lang="ja-JP" altLang="en-US" sz="11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pic>
        <p:nvPicPr>
          <p:cNvPr id="1026" name="Picture 2" descr="\\S22h\LIB\エネルギー政策課\◇05＿エネ戦略\ホームページ更新\H29年度\エネルギーに関する環境教育\教材冊子「考えよう！地球温暖化とエネルギー」\h29kankyokyouiku.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192061" y="4201973"/>
            <a:ext cx="1426533" cy="1982389"/>
          </a:xfrm>
          <a:prstGeom prst="rect">
            <a:avLst/>
          </a:prstGeom>
          <a:noFill/>
          <a:ln w="12700">
            <a:solidFill>
              <a:schemeClr val="tx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0896188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正方形/長方形 12"/>
          <p:cNvSpPr/>
          <p:nvPr/>
        </p:nvSpPr>
        <p:spPr>
          <a:xfrm>
            <a:off x="286989" y="483012"/>
            <a:ext cx="9310325" cy="6374988"/>
          </a:xfrm>
          <a:prstGeom prst="rect">
            <a:avLst/>
          </a:prstGeom>
          <a:solidFill>
            <a:schemeClr val="bg1"/>
          </a:solidFill>
          <a:ln w="9525">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endParaRPr>
          </a:p>
        </p:txBody>
      </p:sp>
      <p:sp>
        <p:nvSpPr>
          <p:cNvPr id="8" name="正方形/長方形 7"/>
          <p:cNvSpPr/>
          <p:nvPr/>
        </p:nvSpPr>
        <p:spPr>
          <a:xfrm>
            <a:off x="716252" y="684607"/>
            <a:ext cx="8048277" cy="3323987"/>
          </a:xfrm>
          <a:prstGeom prst="rect">
            <a:avLst/>
          </a:prstGeom>
        </p:spPr>
        <p:txBody>
          <a:bodyPr wrap="square">
            <a:spAutoFit/>
          </a:bodyPr>
          <a:lstStyle/>
          <a:p>
            <a:pPr marL="174625" indent="-174625">
              <a:lnSpc>
                <a:spcPts val="2100"/>
              </a:lnSpc>
            </a:pP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  省エネ</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・省</a:t>
            </a: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CO2</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のアドバイス　　・・・・・・・・・・・・・・・・・・・・・・・・・・・・</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a:t>
            </a:r>
            <a:endParaRPr lang="ja-JP" altLang="en-US" sz="1400" dirty="0">
              <a:latin typeface="Meiryo UI" panose="020B0604030504040204" pitchFamily="50" charset="-128"/>
              <a:ea typeface="Meiryo UI" panose="020B0604030504040204" pitchFamily="50" charset="-128"/>
              <a:cs typeface="Meiryo UI" panose="020B0604030504040204" pitchFamily="50" charset="-128"/>
            </a:endParaRPr>
          </a:p>
          <a:p>
            <a:pPr marL="174625" lvl="0" indent="-174625">
              <a:lnSpc>
                <a:spcPts val="2100"/>
              </a:lnSpc>
            </a:pP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　</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BEMS</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普及啓発事業    ・・・・・・・・・・・・・・・・・・・・・・・・・・・・・・・・・・・・・・・・・・・・・・・・・・・・・・・・・</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a:t>
            </a:r>
            <a:endParaRPr lang="en-US" altLang="ja-JP" sz="1400" dirty="0" smtClean="0">
              <a:latin typeface="Meiryo UI" panose="020B0604030504040204" pitchFamily="50" charset="-128"/>
              <a:ea typeface="Meiryo UI" panose="020B0604030504040204" pitchFamily="50" charset="-128"/>
              <a:cs typeface="Meiryo UI" panose="020B0604030504040204" pitchFamily="50" charset="-128"/>
            </a:endParaRPr>
          </a:p>
          <a:p>
            <a:pPr marL="174625" indent="-174625">
              <a:lnSpc>
                <a:spcPts val="2100"/>
              </a:lnSpc>
            </a:pP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   </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400" b="1" u="sng" dirty="0">
                <a:latin typeface="Meiryo UI" panose="020B0604030504040204" pitchFamily="50" charset="-128"/>
                <a:ea typeface="Meiryo UI" panose="020B0604030504040204" pitchFamily="50" charset="-128"/>
                <a:cs typeface="Meiryo UI" panose="020B0604030504040204" pitchFamily="50" charset="-128"/>
              </a:rPr>
              <a:t>おおさか版イニシャルゼロ省エネ設備改修マッチング</a:t>
            </a:r>
            <a:r>
              <a:rPr lang="ja-JP" altLang="en-US" sz="1400" b="1" u="sng" dirty="0" smtClean="0">
                <a:latin typeface="Meiryo UI" panose="020B0604030504040204" pitchFamily="50" charset="-128"/>
                <a:ea typeface="Meiryo UI" panose="020B0604030504040204" pitchFamily="50" charset="-128"/>
                <a:cs typeface="Meiryo UI" panose="020B0604030504040204" pitchFamily="50" charset="-128"/>
              </a:rPr>
              <a:t>事業</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　　・</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a:t>
            </a:r>
            <a:endParaRPr lang="en-US" altLang="ja-JP" sz="1400" dirty="0">
              <a:latin typeface="Meiryo UI" panose="020B0604030504040204" pitchFamily="50" charset="-128"/>
              <a:ea typeface="Meiryo UI" panose="020B0604030504040204" pitchFamily="50" charset="-128"/>
              <a:cs typeface="Meiryo UI" panose="020B0604030504040204" pitchFamily="50" charset="-128"/>
            </a:endParaRPr>
          </a:p>
          <a:p>
            <a:pPr marL="174625" lvl="0" indent="-174625">
              <a:lnSpc>
                <a:spcPts val="2100"/>
              </a:lnSpc>
            </a:pP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　省エネ等に係る普及啓発の実施　　</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a:t>
            </a:r>
            <a:endParaRPr lang="ja-JP" altLang="en-US" sz="1400" dirty="0">
              <a:latin typeface="Meiryo UI" panose="020B0604030504040204" pitchFamily="50" charset="-128"/>
              <a:ea typeface="Meiryo UI" panose="020B0604030504040204" pitchFamily="50" charset="-128"/>
              <a:cs typeface="Meiryo UI" panose="020B0604030504040204" pitchFamily="50" charset="-128"/>
            </a:endParaRPr>
          </a:p>
          <a:p>
            <a:pPr marL="174625" indent="-174625">
              <a:lnSpc>
                <a:spcPts val="2100"/>
              </a:lnSpc>
            </a:pP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  省エネ</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行動の普及啓発事業　　</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a:t>
            </a:r>
            <a:endParaRPr lang="en-US" altLang="ja-JP" sz="1400" dirty="0" smtClean="0">
              <a:latin typeface="Meiryo UI" panose="020B0604030504040204" pitchFamily="50" charset="-128"/>
              <a:ea typeface="Meiryo UI" panose="020B0604030504040204" pitchFamily="50" charset="-128"/>
              <a:cs typeface="Meiryo UI" panose="020B0604030504040204" pitchFamily="50" charset="-128"/>
            </a:endParaRPr>
          </a:p>
          <a:p>
            <a:pPr marL="174625" indent="-174625">
              <a:lnSpc>
                <a:spcPts val="2100"/>
              </a:lnSpc>
            </a:pPr>
            <a:r>
              <a:rPr lang="ja-JP" altLang="en-US" sz="14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　 </a:t>
            </a:r>
            <a:r>
              <a:rPr lang="ja-JP" altLang="en-US" sz="1400" b="1" u="sng" dirty="0" smtClean="0">
                <a:latin typeface="Meiryo UI" panose="020B0604030504040204" pitchFamily="50" charset="-128"/>
                <a:ea typeface="Meiryo UI" panose="020B0604030504040204" pitchFamily="50" charset="-128"/>
                <a:cs typeface="Meiryo UI" panose="020B0604030504040204" pitchFamily="50" charset="-128"/>
              </a:rPr>
              <a:t>家庭の省エネ・エコライフスタイル推進強化事業</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a:t>
            </a:r>
            <a:endParaRPr lang="en-US" altLang="ja-JP" sz="1400" dirty="0" smtClean="0">
              <a:latin typeface="Meiryo UI" panose="020B0604030504040204" pitchFamily="50" charset="-128"/>
              <a:ea typeface="Meiryo UI" panose="020B0604030504040204" pitchFamily="50" charset="-128"/>
              <a:cs typeface="Meiryo UI" panose="020B0604030504040204" pitchFamily="50" charset="-128"/>
            </a:endParaRPr>
          </a:p>
          <a:p>
            <a:pPr marL="174625" indent="-174625">
              <a:lnSpc>
                <a:spcPts val="2100"/>
              </a:lnSpc>
            </a:pPr>
            <a:r>
              <a:rPr lang="ja-JP" altLang="en-US" sz="1400" dirty="0">
                <a:latin typeface="Meiryo UI" panose="020B0604030504040204" pitchFamily="50" charset="-128"/>
                <a:ea typeface="Meiryo UI" panose="020B0604030504040204" pitchFamily="50" charset="-128"/>
                <a:cs typeface="Meiryo UI" panose="020B0604030504040204" pitchFamily="50" charset="-128"/>
              </a:rPr>
              <a:t>○　環境パートナーシップの推進　　・・・・・・・・・・・・・・・・・・・・・・・・・・・・・・・・・・・・・・・・・・・・・・・・・・・・・</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a:t>
            </a:r>
            <a:endParaRPr lang="en-US" altLang="ja-JP" sz="1400" dirty="0">
              <a:latin typeface="Meiryo UI" panose="020B0604030504040204" pitchFamily="50" charset="-128"/>
              <a:ea typeface="Meiryo UI" panose="020B0604030504040204" pitchFamily="50" charset="-128"/>
              <a:cs typeface="Meiryo UI" panose="020B0604030504040204" pitchFamily="50" charset="-128"/>
            </a:endParaRPr>
          </a:p>
          <a:p>
            <a:pPr marL="174625" indent="-174625">
              <a:lnSpc>
                <a:spcPts val="2100"/>
              </a:lnSpc>
            </a:pP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  幼児環境教育の推進　　・・・・・・・・・</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a:t>
            </a:r>
            <a:endParaRPr lang="en-US" altLang="ja-JP" sz="1400" dirty="0" smtClean="0">
              <a:latin typeface="Meiryo UI" panose="020B0604030504040204" pitchFamily="50" charset="-128"/>
              <a:ea typeface="Meiryo UI" panose="020B0604030504040204" pitchFamily="50" charset="-128"/>
              <a:cs typeface="Meiryo UI" panose="020B0604030504040204" pitchFamily="50" charset="-128"/>
            </a:endParaRPr>
          </a:p>
          <a:p>
            <a:pPr marL="174625" indent="-174625">
              <a:lnSpc>
                <a:spcPts val="2100"/>
              </a:lnSpc>
            </a:pP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  </a:t>
            </a:r>
            <a:r>
              <a:rPr lang="zh-TW" altLang="en-US" sz="1400" dirty="0" smtClean="0">
                <a:latin typeface="Meiryo UI" panose="020B0604030504040204" pitchFamily="50" charset="-128"/>
                <a:ea typeface="Meiryo UI" panose="020B0604030504040204" pitchFamily="50" charset="-128"/>
                <a:cs typeface="Meiryo UI" panose="020B0604030504040204" pitchFamily="50" charset="-128"/>
              </a:rPr>
              <a:t>温暖化</a:t>
            </a:r>
            <a:r>
              <a:rPr lang="zh-TW" altLang="en-US" sz="1400" dirty="0">
                <a:latin typeface="Meiryo UI" panose="020B0604030504040204" pitchFamily="50" charset="-128"/>
                <a:ea typeface="Meiryo UI" panose="020B0604030504040204" pitchFamily="50" charset="-128"/>
                <a:cs typeface="Meiryo UI" panose="020B0604030504040204" pitchFamily="50" charset="-128"/>
              </a:rPr>
              <a:t>「適応」推進</a:t>
            </a:r>
            <a:r>
              <a:rPr lang="zh-TW" altLang="en-US" sz="1400" dirty="0" smtClean="0">
                <a:latin typeface="Meiryo UI" panose="020B0604030504040204" pitchFamily="50" charset="-128"/>
                <a:ea typeface="Meiryo UI" panose="020B0604030504040204" pitchFamily="50" charset="-128"/>
                <a:cs typeface="Meiryo UI" panose="020B0604030504040204" pitchFamily="50" charset="-128"/>
              </a:rPr>
              <a:t>事業</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　　・・・・・・・・・・・・・・・・・・・・・・・・・・・・・・・・・・・・・・・・・・・・・・・・・・・・・・・・・・・・・・</a:t>
            </a:r>
            <a:endParaRPr lang="en-US" altLang="ja-JP" sz="1400" dirty="0" smtClean="0">
              <a:latin typeface="Meiryo UI" panose="020B0604030504040204" pitchFamily="50" charset="-128"/>
              <a:ea typeface="Meiryo UI" panose="020B0604030504040204" pitchFamily="50" charset="-128"/>
              <a:cs typeface="Meiryo UI" panose="020B0604030504040204" pitchFamily="50" charset="-128"/>
            </a:endParaRPr>
          </a:p>
          <a:p>
            <a:pPr marL="174625" indent="-174625">
              <a:lnSpc>
                <a:spcPts val="2100"/>
              </a:lnSpc>
            </a:pP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　クールスポットモデル拠点推進事業　　</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a:t>
            </a:r>
            <a:endParaRPr lang="en-US" altLang="ja-JP" sz="1400" dirty="0" smtClean="0">
              <a:latin typeface="Meiryo UI" panose="020B0604030504040204" pitchFamily="50" charset="-128"/>
              <a:ea typeface="Meiryo UI" panose="020B0604030504040204" pitchFamily="50" charset="-128"/>
              <a:cs typeface="Meiryo UI" panose="020B0604030504040204" pitchFamily="50" charset="-128"/>
            </a:endParaRPr>
          </a:p>
          <a:p>
            <a:pPr marL="174625" indent="-174625">
              <a:lnSpc>
                <a:spcPts val="2100"/>
              </a:lnSpc>
            </a:pP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  エネルギー</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消費の抑制に係る制度の</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推進</a:t>
            </a: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エネルギーの多量消費事業者による報告制度、</a:t>
            </a:r>
            <a:endParaRPr lang="en-US" altLang="ja-JP" sz="1400" dirty="0" smtClean="0">
              <a:latin typeface="Meiryo UI" panose="020B0604030504040204" pitchFamily="50" charset="-128"/>
              <a:ea typeface="Meiryo UI" panose="020B0604030504040204" pitchFamily="50" charset="-128"/>
              <a:cs typeface="Meiryo UI" panose="020B0604030504040204" pitchFamily="50" charset="-128"/>
            </a:endParaRPr>
          </a:p>
          <a:p>
            <a:pPr marL="174625" indent="-174625">
              <a:lnSpc>
                <a:spcPts val="2100"/>
              </a:lnSpc>
            </a:pP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　　　　　　　　　　　　　　　　　　　　　　　　　　　　　　　　　　　　　　　　　　　おおさかストップ温暖化賞）・</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a:t>
            </a:r>
            <a:endParaRPr lang="en-US" altLang="ja-JP" sz="1200" dirty="0" smtClean="0">
              <a:latin typeface="Meiryo UI" panose="020B0604030504040204" pitchFamily="50" charset="-128"/>
              <a:ea typeface="Meiryo UI" panose="020B0604030504040204" pitchFamily="50" charset="-128"/>
              <a:cs typeface="Meiryo UI" panose="020B0604030504040204" pitchFamily="50" charset="-128"/>
            </a:endParaRPr>
          </a:p>
        </p:txBody>
      </p:sp>
      <p:sp>
        <p:nvSpPr>
          <p:cNvPr id="14" name="正方形/長方形 13"/>
          <p:cNvSpPr/>
          <p:nvPr/>
        </p:nvSpPr>
        <p:spPr>
          <a:xfrm>
            <a:off x="727978" y="5218214"/>
            <a:ext cx="8048277" cy="1438855"/>
          </a:xfrm>
          <a:prstGeom prst="rect">
            <a:avLst/>
          </a:prstGeom>
        </p:spPr>
        <p:txBody>
          <a:bodyPr wrap="square">
            <a:spAutoFit/>
          </a:bodyPr>
          <a:lstStyle/>
          <a:p>
            <a:pPr marL="174625" indent="-174625">
              <a:lnSpc>
                <a:spcPts val="2100"/>
              </a:lnSpc>
            </a:pP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　中小企業スマートエネルギービジネス拡大事業　 ・</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a:t>
            </a:r>
            <a:endParaRPr lang="en-US" altLang="ja-JP" sz="1400" dirty="0">
              <a:latin typeface="Meiryo UI" panose="020B0604030504040204" pitchFamily="50" charset="-128"/>
              <a:ea typeface="Meiryo UI" panose="020B0604030504040204" pitchFamily="50" charset="-128"/>
              <a:cs typeface="Meiryo UI" panose="020B0604030504040204" pitchFamily="50" charset="-128"/>
            </a:endParaRPr>
          </a:p>
          <a:p>
            <a:pPr marL="174625" indent="-174625">
              <a:lnSpc>
                <a:spcPts val="2100"/>
              </a:lnSpc>
            </a:pP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　環境</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技術</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コーディネート事業　　 ・・・・</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a:t>
            </a:r>
            <a:endParaRPr lang="ja-JP" altLang="en-US" sz="1400" dirty="0">
              <a:latin typeface="Meiryo UI" panose="020B0604030504040204" pitchFamily="50" charset="-128"/>
              <a:ea typeface="Meiryo UI" panose="020B0604030504040204" pitchFamily="50" charset="-128"/>
              <a:cs typeface="Meiryo UI" panose="020B0604030504040204" pitchFamily="50" charset="-128"/>
            </a:endParaRPr>
          </a:p>
          <a:p>
            <a:pPr marL="174625" indent="-174625">
              <a:lnSpc>
                <a:spcPts val="2100"/>
              </a:lnSpc>
            </a:pP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　産業</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創造館における中</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小企業向け専門家相談  ・・・・</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a:t>
            </a:r>
            <a:endParaRPr lang="ja-JP" altLang="en-US" sz="1400" dirty="0">
              <a:latin typeface="Meiryo UI" panose="020B0604030504040204" pitchFamily="50" charset="-128"/>
              <a:ea typeface="Meiryo UI" panose="020B0604030504040204" pitchFamily="50" charset="-128"/>
              <a:cs typeface="Meiryo UI" panose="020B0604030504040204" pitchFamily="50" charset="-128"/>
            </a:endParaRPr>
          </a:p>
          <a:p>
            <a:pPr marL="174625" indent="-174625">
              <a:lnSpc>
                <a:spcPts val="2100"/>
              </a:lnSpc>
            </a:pP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　</a:t>
            </a: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ATC</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グリーンエコプラザの運営等   ・</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a:t>
            </a:r>
            <a:endParaRPr lang="ja-JP" altLang="en-US" sz="1400" dirty="0">
              <a:latin typeface="Meiryo UI" panose="020B0604030504040204" pitchFamily="50" charset="-128"/>
              <a:ea typeface="Meiryo UI" panose="020B0604030504040204" pitchFamily="50" charset="-128"/>
              <a:cs typeface="Meiryo UI" panose="020B0604030504040204" pitchFamily="50" charset="-128"/>
            </a:endParaRPr>
          </a:p>
          <a:p>
            <a:pPr marL="174625" indent="-174625">
              <a:lnSpc>
                <a:spcPts val="2100"/>
              </a:lnSpc>
            </a:pP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　大阪府</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・大阪市の</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施設等の</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LED</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化　　・・・・・・・・・・・・・・・・・・・・・・</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a:t>
            </a:r>
            <a:endParaRPr lang="ja-JP" altLang="en-US" sz="14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6" name="角丸四角形 15"/>
          <p:cNvSpPr/>
          <p:nvPr/>
        </p:nvSpPr>
        <p:spPr>
          <a:xfrm>
            <a:off x="243663" y="4908697"/>
            <a:ext cx="4565321" cy="313868"/>
          </a:xfrm>
          <a:prstGeom prst="roundRect">
            <a:avLst>
              <a:gd name="adj" fmla="val 0"/>
            </a:avLst>
          </a:prstGeom>
          <a:noFill/>
          <a:ln>
            <a:noFill/>
          </a:ln>
        </p:spPr>
        <p:style>
          <a:lnRef idx="2">
            <a:schemeClr val="accent1"/>
          </a:lnRef>
          <a:fillRef idx="1">
            <a:schemeClr val="lt1"/>
          </a:fillRef>
          <a:effectRef idx="0">
            <a:schemeClr val="accent1"/>
          </a:effectRef>
          <a:fontRef idx="minor">
            <a:schemeClr val="dk1"/>
          </a:fontRef>
        </p:style>
        <p:txBody>
          <a:bodyPr rtlCol="0" anchor="ctr"/>
          <a:lstStyle/>
          <a:p>
            <a:r>
              <a:rPr lang="ja-JP" altLang="en-US" sz="1600" u="sng" dirty="0" smtClean="0">
                <a:latin typeface="Meiryo UI" pitchFamily="50" charset="-128"/>
                <a:ea typeface="Meiryo UI" pitchFamily="50" charset="-128"/>
                <a:cs typeface="Meiryo UI" pitchFamily="50" charset="-128"/>
              </a:rPr>
              <a:t>■省エネ機器･設備の導入促進</a:t>
            </a:r>
            <a:endParaRPr lang="ja-JP" altLang="en-US" sz="1600" u="sng" dirty="0">
              <a:latin typeface="Meiryo UI" pitchFamily="50" charset="-128"/>
              <a:ea typeface="Meiryo UI" pitchFamily="50" charset="-128"/>
              <a:cs typeface="Meiryo UI" pitchFamily="50" charset="-128"/>
            </a:endParaRPr>
          </a:p>
        </p:txBody>
      </p:sp>
      <p:sp>
        <p:nvSpPr>
          <p:cNvPr id="17" name="角丸四角形 16"/>
          <p:cNvSpPr/>
          <p:nvPr/>
        </p:nvSpPr>
        <p:spPr>
          <a:xfrm>
            <a:off x="243663" y="485098"/>
            <a:ext cx="5357409" cy="313868"/>
          </a:xfrm>
          <a:prstGeom prst="roundRect">
            <a:avLst>
              <a:gd name="adj" fmla="val 0"/>
            </a:avLst>
          </a:prstGeom>
          <a:noFill/>
          <a:ln>
            <a:noFill/>
          </a:ln>
        </p:spPr>
        <p:style>
          <a:lnRef idx="2">
            <a:schemeClr val="accent1"/>
          </a:lnRef>
          <a:fillRef idx="1">
            <a:schemeClr val="lt1"/>
          </a:fillRef>
          <a:effectRef idx="0">
            <a:schemeClr val="accent1"/>
          </a:effectRef>
          <a:fontRef idx="minor">
            <a:schemeClr val="dk1"/>
          </a:fontRef>
        </p:style>
        <p:txBody>
          <a:bodyPr rtlCol="0" anchor="ctr"/>
          <a:lstStyle/>
          <a:p>
            <a:r>
              <a:rPr lang="ja-JP" altLang="en-US" sz="1600" u="sng" dirty="0" smtClean="0">
                <a:latin typeface="Meiryo UI" pitchFamily="50" charset="-128"/>
                <a:ea typeface="Meiryo UI" pitchFamily="50" charset="-128"/>
                <a:cs typeface="Meiryo UI" pitchFamily="50" charset="-128"/>
              </a:rPr>
              <a:t>■省エネ型ライフスタイル･ビジネススタイルへの転換</a:t>
            </a:r>
            <a:endParaRPr lang="ja-JP" altLang="en-US" sz="1600" u="sng" dirty="0">
              <a:latin typeface="Meiryo UI" pitchFamily="50" charset="-128"/>
              <a:ea typeface="Meiryo UI" pitchFamily="50" charset="-128"/>
              <a:cs typeface="Meiryo UI" pitchFamily="50" charset="-128"/>
            </a:endParaRPr>
          </a:p>
        </p:txBody>
      </p:sp>
      <p:sp>
        <p:nvSpPr>
          <p:cNvPr id="9" name="Text Box 2"/>
          <p:cNvSpPr txBox="1">
            <a:spLocks noChangeArrowheads="1"/>
          </p:cNvSpPr>
          <p:nvPr/>
        </p:nvSpPr>
        <p:spPr bwMode="auto">
          <a:xfrm>
            <a:off x="0" y="-27384"/>
            <a:ext cx="9906000" cy="510396"/>
          </a:xfrm>
          <a:prstGeom prst="rect">
            <a:avLst/>
          </a:prstGeom>
          <a:solidFill>
            <a:srgbClr val="00B0F0"/>
          </a:solidFill>
          <a:ln w="9525">
            <a:noFill/>
            <a:miter lim="800000"/>
            <a:headEnd/>
            <a:tailEnd/>
          </a:ln>
        </p:spPr>
        <p:txBody>
          <a:bodyPr wrap="square" lIns="74295" tIns="8890" rIns="74295" bIns="8890">
            <a:spAutoFit/>
          </a:bodyPr>
          <a:lstStyle>
            <a:defPPr>
              <a:defRPr lang="ja-JP"/>
            </a:defPPr>
            <a:lvl1pPr algn="l" rtl="0" fontAlgn="base">
              <a:spcBef>
                <a:spcPct val="0"/>
              </a:spcBef>
              <a:spcAft>
                <a:spcPct val="0"/>
              </a:spcAft>
              <a:defRPr kumimoji="1"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charset="-128"/>
                <a:cs typeface="+mn-cs"/>
              </a:defRPr>
            </a:lvl5pPr>
            <a:lvl6pPr marL="2286000" algn="l" defTabSz="914400" rtl="0" eaLnBrk="1" latinLnBrk="0" hangingPunct="1">
              <a:defRPr kumimoji="1" kern="1200">
                <a:solidFill>
                  <a:schemeClr val="tx1"/>
                </a:solidFill>
                <a:latin typeface="Arial" charset="0"/>
                <a:ea typeface="ＭＳ Ｐゴシック" charset="-128"/>
                <a:cs typeface="+mn-cs"/>
              </a:defRPr>
            </a:lvl6pPr>
            <a:lvl7pPr marL="2743200" algn="l" defTabSz="914400" rtl="0" eaLnBrk="1" latinLnBrk="0" hangingPunct="1">
              <a:defRPr kumimoji="1" kern="1200">
                <a:solidFill>
                  <a:schemeClr val="tx1"/>
                </a:solidFill>
                <a:latin typeface="Arial" charset="0"/>
                <a:ea typeface="ＭＳ Ｐゴシック" charset="-128"/>
                <a:cs typeface="+mn-cs"/>
              </a:defRPr>
            </a:lvl7pPr>
            <a:lvl8pPr marL="3200400" algn="l" defTabSz="914400" rtl="0" eaLnBrk="1" latinLnBrk="0" hangingPunct="1">
              <a:defRPr kumimoji="1" kern="1200">
                <a:solidFill>
                  <a:schemeClr val="tx1"/>
                </a:solidFill>
                <a:latin typeface="Arial" charset="0"/>
                <a:ea typeface="ＭＳ Ｐゴシック" charset="-128"/>
                <a:cs typeface="+mn-cs"/>
              </a:defRPr>
            </a:lvl8pPr>
            <a:lvl9pPr marL="3657600" algn="l" defTabSz="914400" rtl="0" eaLnBrk="1" latinLnBrk="0" hangingPunct="1">
              <a:defRPr kumimoji="1" kern="1200">
                <a:solidFill>
                  <a:schemeClr val="tx1"/>
                </a:solidFill>
                <a:latin typeface="Arial" charset="0"/>
                <a:ea typeface="ＭＳ Ｐゴシック" charset="-128"/>
                <a:cs typeface="+mn-cs"/>
              </a:defRPr>
            </a:lvl9pPr>
          </a:lstStyle>
          <a:p>
            <a:pPr algn="just"/>
            <a:r>
              <a:rPr lang="ja-JP" altLang="en-US" sz="3200" dirty="0" smtClean="0">
                <a:solidFill>
                  <a:schemeClr val="bg1"/>
                </a:solidFill>
                <a:ea typeface="HGP創英角ｺﾞｼｯｸUB" pitchFamily="50" charset="-128"/>
                <a:cs typeface="ＭＳ Ｐゴシック" charset="-128"/>
              </a:rPr>
              <a:t>　エネルギー消費の抑制に関する施策･事業一覧</a:t>
            </a:r>
            <a:endParaRPr lang="ja-JP" sz="3600" dirty="0">
              <a:solidFill>
                <a:schemeClr val="bg1"/>
              </a:solidFill>
              <a:ea typeface="HGP創英角ｺﾞｼｯｸUB" pitchFamily="50" charset="-128"/>
              <a:cs typeface="ＭＳ Ｐゴシック" charset="-128"/>
            </a:endParaRPr>
          </a:p>
        </p:txBody>
      </p:sp>
      <p:sp>
        <p:nvSpPr>
          <p:cNvPr id="10" name="円/楕円 9"/>
          <p:cNvSpPr/>
          <p:nvPr/>
        </p:nvSpPr>
        <p:spPr>
          <a:xfrm>
            <a:off x="9361703" y="0"/>
            <a:ext cx="471222" cy="471222"/>
          </a:xfrm>
          <a:prstGeom prst="ellipse">
            <a:avLst/>
          </a:prstGeom>
          <a:ln w="19050"/>
        </p:spPr>
        <p:style>
          <a:lnRef idx="3">
            <a:schemeClr val="lt1"/>
          </a:lnRef>
          <a:fillRef idx="1">
            <a:schemeClr val="accent1"/>
          </a:fillRef>
          <a:effectRef idx="1">
            <a:schemeClr val="accent1"/>
          </a:effectRef>
          <a:fontRef idx="minor">
            <a:schemeClr val="lt1"/>
          </a:fontRef>
        </p:style>
        <p:txBody>
          <a:bodyPr lIns="0" tIns="0" rIns="0" bIns="0" rtlCol="0" anchor="ctr"/>
          <a:lstStyle/>
          <a:p>
            <a:pPr algn="ctr"/>
            <a:r>
              <a:rPr lang="en-US" altLang="ja-JP" b="1" dirty="0" smtClean="0"/>
              <a:t>20</a:t>
            </a:r>
            <a:endParaRPr kumimoji="1" lang="ja-JP" altLang="en-US" b="1" dirty="0"/>
          </a:p>
        </p:txBody>
      </p:sp>
      <p:sp>
        <p:nvSpPr>
          <p:cNvPr id="11" name="正方形/長方形 10"/>
          <p:cNvSpPr/>
          <p:nvPr/>
        </p:nvSpPr>
        <p:spPr>
          <a:xfrm>
            <a:off x="704528" y="4052932"/>
            <a:ext cx="8071727" cy="900246"/>
          </a:xfrm>
          <a:prstGeom prst="rect">
            <a:avLst/>
          </a:prstGeom>
        </p:spPr>
        <p:txBody>
          <a:bodyPr wrap="square">
            <a:spAutoFit/>
          </a:bodyPr>
          <a:lstStyle/>
          <a:p>
            <a:pPr marL="174625" indent="-174625">
              <a:lnSpc>
                <a:spcPts val="2100"/>
              </a:lnSpc>
            </a:pP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　エネルギー消費の抑制に係る制度の推進</a:t>
            </a: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建築物の環境配慮制度</a:t>
            </a: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a:t>
            </a:r>
            <a:endParaRPr lang="ja-JP" altLang="en-US" sz="1400" dirty="0">
              <a:latin typeface="Meiryo UI" panose="020B0604030504040204" pitchFamily="50" charset="-128"/>
              <a:ea typeface="Meiryo UI" panose="020B0604030504040204" pitchFamily="50" charset="-128"/>
              <a:cs typeface="Meiryo UI" panose="020B0604030504040204" pitchFamily="50" charset="-128"/>
            </a:endParaRPr>
          </a:p>
          <a:p>
            <a:pPr marL="174625" indent="-174625">
              <a:lnSpc>
                <a:spcPts val="2100"/>
              </a:lnSpc>
            </a:pP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　大阪府</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・大阪市が所有する建築物における</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ESCO</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事業の</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導入 </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 ・</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a:t>
            </a:r>
            <a:endParaRPr lang="ja-JP" altLang="en-US" sz="1400" dirty="0">
              <a:latin typeface="Meiryo UI" panose="020B0604030504040204" pitchFamily="50" charset="-128"/>
              <a:ea typeface="Meiryo UI" panose="020B0604030504040204" pitchFamily="50" charset="-128"/>
              <a:cs typeface="Meiryo UI" panose="020B0604030504040204" pitchFamily="50" charset="-128"/>
            </a:endParaRPr>
          </a:p>
          <a:p>
            <a:pPr marL="174625" indent="-174625">
              <a:lnSpc>
                <a:spcPts val="2100"/>
              </a:lnSpc>
            </a:pP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　大阪市エコ</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住宅普及</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促進事業   ・</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a:t>
            </a:r>
            <a:endParaRPr lang="ja-JP" altLang="en-US" sz="14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2" name="角丸四角形 11"/>
          <p:cNvSpPr/>
          <p:nvPr/>
        </p:nvSpPr>
        <p:spPr>
          <a:xfrm>
            <a:off x="243662" y="3776578"/>
            <a:ext cx="4565321" cy="313868"/>
          </a:xfrm>
          <a:prstGeom prst="roundRect">
            <a:avLst>
              <a:gd name="adj" fmla="val 0"/>
            </a:avLst>
          </a:prstGeom>
          <a:noFill/>
          <a:ln>
            <a:noFill/>
          </a:ln>
        </p:spPr>
        <p:style>
          <a:lnRef idx="2">
            <a:schemeClr val="accent1"/>
          </a:lnRef>
          <a:fillRef idx="1">
            <a:schemeClr val="lt1"/>
          </a:fillRef>
          <a:effectRef idx="0">
            <a:schemeClr val="accent1"/>
          </a:effectRef>
          <a:fontRef idx="minor">
            <a:schemeClr val="dk1"/>
          </a:fontRef>
        </p:style>
        <p:txBody>
          <a:bodyPr rtlCol="0" anchor="ctr"/>
          <a:lstStyle/>
          <a:p>
            <a:r>
              <a:rPr lang="ja-JP" altLang="en-US" sz="1600" u="sng" dirty="0" smtClean="0">
                <a:latin typeface="Meiryo UI" pitchFamily="50" charset="-128"/>
                <a:ea typeface="Meiryo UI" pitchFamily="50" charset="-128"/>
                <a:cs typeface="Meiryo UI" pitchFamily="50" charset="-128"/>
              </a:rPr>
              <a:t>■住宅・建築物の省エネ化</a:t>
            </a:r>
            <a:endParaRPr lang="ja-JP" altLang="en-US" sz="1600" u="sng" dirty="0">
              <a:latin typeface="Meiryo UI" pitchFamily="50" charset="-128"/>
              <a:ea typeface="Meiryo UI" pitchFamily="50" charset="-128"/>
              <a:cs typeface="Meiryo UI" pitchFamily="50" charset="-128"/>
            </a:endParaRPr>
          </a:p>
        </p:txBody>
      </p:sp>
      <p:sp>
        <p:nvSpPr>
          <p:cNvPr id="15" name="正方形/長方形 14"/>
          <p:cNvSpPr/>
          <p:nvPr/>
        </p:nvSpPr>
        <p:spPr>
          <a:xfrm>
            <a:off x="8764529" y="684607"/>
            <a:ext cx="495746" cy="3323987"/>
          </a:xfrm>
          <a:prstGeom prst="rect">
            <a:avLst/>
          </a:prstGeom>
        </p:spPr>
        <p:txBody>
          <a:bodyPr wrap="square">
            <a:spAutoFit/>
          </a:bodyPr>
          <a:lstStyle/>
          <a:p>
            <a:pPr marL="174625" indent="-174625">
              <a:lnSpc>
                <a:spcPts val="2100"/>
              </a:lnSpc>
            </a:pP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21</a:t>
            </a:r>
          </a:p>
          <a:p>
            <a:pPr marL="174625" indent="-174625">
              <a:lnSpc>
                <a:spcPts val="2100"/>
              </a:lnSpc>
            </a:pP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22</a:t>
            </a:r>
          </a:p>
          <a:p>
            <a:pPr marL="174625" indent="-174625">
              <a:lnSpc>
                <a:spcPts val="2100"/>
              </a:lnSpc>
            </a:pP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23</a:t>
            </a:r>
          </a:p>
          <a:p>
            <a:pPr marL="174625" indent="-174625">
              <a:lnSpc>
                <a:spcPts val="2100"/>
              </a:lnSpc>
            </a:pP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24</a:t>
            </a:r>
          </a:p>
          <a:p>
            <a:pPr marL="174625" indent="-174625">
              <a:lnSpc>
                <a:spcPts val="2100"/>
              </a:lnSpc>
            </a:pP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25</a:t>
            </a:r>
          </a:p>
          <a:p>
            <a:pPr marL="174625" indent="-174625">
              <a:lnSpc>
                <a:spcPts val="2100"/>
              </a:lnSpc>
            </a:pP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26</a:t>
            </a:r>
          </a:p>
          <a:p>
            <a:pPr marL="174625" indent="-174625">
              <a:lnSpc>
                <a:spcPts val="2100"/>
              </a:lnSpc>
            </a:pP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27</a:t>
            </a:r>
          </a:p>
          <a:p>
            <a:pPr marL="174625" indent="-174625">
              <a:lnSpc>
                <a:spcPts val="2100"/>
              </a:lnSpc>
            </a:pP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27</a:t>
            </a:r>
          </a:p>
          <a:p>
            <a:pPr marL="174625" indent="-174625">
              <a:lnSpc>
                <a:spcPts val="2100"/>
              </a:lnSpc>
            </a:pP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28</a:t>
            </a:r>
          </a:p>
          <a:p>
            <a:pPr marL="174625" indent="-174625">
              <a:lnSpc>
                <a:spcPts val="2100"/>
              </a:lnSpc>
            </a:pP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28</a:t>
            </a:r>
          </a:p>
          <a:p>
            <a:pPr marL="174625" indent="-174625">
              <a:lnSpc>
                <a:spcPts val="2100"/>
              </a:lnSpc>
            </a:pPr>
            <a:endParaRPr lang="en-US" altLang="ja-JP" sz="1400" dirty="0" smtClean="0">
              <a:latin typeface="Meiryo UI" panose="020B0604030504040204" pitchFamily="50" charset="-128"/>
              <a:ea typeface="Meiryo UI" panose="020B0604030504040204" pitchFamily="50" charset="-128"/>
              <a:cs typeface="Meiryo UI" panose="020B0604030504040204" pitchFamily="50" charset="-128"/>
            </a:endParaRPr>
          </a:p>
          <a:p>
            <a:pPr marL="174625" indent="-174625">
              <a:lnSpc>
                <a:spcPts val="2100"/>
              </a:lnSpc>
            </a:pP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29</a:t>
            </a:r>
          </a:p>
        </p:txBody>
      </p:sp>
      <p:sp>
        <p:nvSpPr>
          <p:cNvPr id="18" name="正方形/長方形 17"/>
          <p:cNvSpPr/>
          <p:nvPr/>
        </p:nvSpPr>
        <p:spPr>
          <a:xfrm>
            <a:off x="8776255" y="4012023"/>
            <a:ext cx="495746" cy="900246"/>
          </a:xfrm>
          <a:prstGeom prst="rect">
            <a:avLst/>
          </a:prstGeom>
        </p:spPr>
        <p:txBody>
          <a:bodyPr wrap="square">
            <a:spAutoFit/>
          </a:bodyPr>
          <a:lstStyle/>
          <a:p>
            <a:pPr marL="174625" indent="-174625">
              <a:lnSpc>
                <a:spcPts val="2100"/>
              </a:lnSpc>
            </a:pP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29</a:t>
            </a:r>
          </a:p>
          <a:p>
            <a:pPr marL="174625" indent="-174625">
              <a:lnSpc>
                <a:spcPts val="2100"/>
              </a:lnSpc>
            </a:pP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30</a:t>
            </a:r>
          </a:p>
          <a:p>
            <a:pPr marL="174625" indent="-174625">
              <a:lnSpc>
                <a:spcPts val="2100"/>
              </a:lnSpc>
            </a:pP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31</a:t>
            </a:r>
            <a:endParaRPr lang="ja-JP" altLang="en-US" sz="1400" dirty="0" smtClean="0">
              <a:latin typeface="Meiryo UI" panose="020B0604030504040204" pitchFamily="50" charset="-128"/>
              <a:ea typeface="Meiryo UI" panose="020B0604030504040204" pitchFamily="50" charset="-128"/>
              <a:cs typeface="Meiryo UI" panose="020B0604030504040204" pitchFamily="50" charset="-128"/>
            </a:endParaRPr>
          </a:p>
        </p:txBody>
      </p:sp>
      <p:sp>
        <p:nvSpPr>
          <p:cNvPr id="19" name="正方形/長方形 18"/>
          <p:cNvSpPr/>
          <p:nvPr/>
        </p:nvSpPr>
        <p:spPr>
          <a:xfrm>
            <a:off x="8776255" y="5255035"/>
            <a:ext cx="495746" cy="1438855"/>
          </a:xfrm>
          <a:prstGeom prst="rect">
            <a:avLst/>
          </a:prstGeom>
        </p:spPr>
        <p:txBody>
          <a:bodyPr wrap="square">
            <a:spAutoFit/>
          </a:bodyPr>
          <a:lstStyle/>
          <a:p>
            <a:pPr marL="174625" indent="-174625">
              <a:lnSpc>
                <a:spcPts val="2100"/>
              </a:lnSpc>
            </a:pP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31</a:t>
            </a:r>
          </a:p>
          <a:p>
            <a:pPr marL="174625" indent="-174625">
              <a:lnSpc>
                <a:spcPts val="2100"/>
              </a:lnSpc>
            </a:pP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32</a:t>
            </a:r>
          </a:p>
          <a:p>
            <a:pPr marL="174625" indent="-174625">
              <a:lnSpc>
                <a:spcPts val="2100"/>
              </a:lnSpc>
            </a:pP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32</a:t>
            </a:r>
          </a:p>
          <a:p>
            <a:pPr marL="174625" indent="-174625">
              <a:lnSpc>
                <a:spcPts val="2100"/>
              </a:lnSpc>
            </a:pP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32</a:t>
            </a:r>
          </a:p>
          <a:p>
            <a:pPr marL="174625" indent="-174625">
              <a:lnSpc>
                <a:spcPts val="2100"/>
              </a:lnSpc>
            </a:pP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33</a:t>
            </a:r>
            <a:endParaRPr lang="ja-JP" altLang="en-US" sz="1400" dirty="0" smtClean="0">
              <a:latin typeface="Meiryo UI" panose="020B0604030504040204" pitchFamily="50" charset="-128"/>
              <a:ea typeface="Meiryo UI" panose="020B0604030504040204" pitchFamily="50" charset="-128"/>
              <a:cs typeface="Meiryo UI" panose="020B0604030504040204" pitchFamily="50" charset="-128"/>
            </a:endParaRPr>
          </a:p>
        </p:txBody>
      </p:sp>
      <p:sp>
        <p:nvSpPr>
          <p:cNvPr id="20" name="正方形/長方形 19"/>
          <p:cNvSpPr/>
          <p:nvPr/>
        </p:nvSpPr>
        <p:spPr>
          <a:xfrm>
            <a:off x="361107" y="6528531"/>
            <a:ext cx="8912373" cy="329962"/>
          </a:xfrm>
          <a:prstGeom prst="rect">
            <a:avLst/>
          </a:prstGeom>
        </p:spPr>
        <p:txBody>
          <a:bodyPr wrap="square">
            <a:spAutoFit/>
          </a:bodyPr>
          <a:lstStyle/>
          <a:p>
            <a:pPr marL="174625" indent="-174625">
              <a:lnSpc>
                <a:spcPts val="2100"/>
              </a:lnSpc>
            </a:pPr>
            <a:r>
              <a:rPr lang="en-US" altLang="ja-JP" sz="1400" b="1" u="sng"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400" b="1" u="sng" dirty="0" smtClean="0">
                <a:latin typeface="Meiryo UI" panose="020B0604030504040204" pitchFamily="50" charset="-128"/>
                <a:ea typeface="Meiryo UI" panose="020B0604030504040204" pitchFamily="50" charset="-128"/>
                <a:cs typeface="Meiryo UI" panose="020B0604030504040204" pitchFamily="50" charset="-128"/>
              </a:rPr>
              <a:t>　下線太字の事業は、</a:t>
            </a:r>
            <a:r>
              <a:rPr lang="en-US" altLang="ja-JP" sz="1400" b="1" u="sng" dirty="0" smtClean="0">
                <a:latin typeface="Meiryo UI" panose="020B0604030504040204" pitchFamily="50" charset="-128"/>
                <a:ea typeface="Meiryo UI" panose="020B0604030504040204" pitchFamily="50" charset="-128"/>
                <a:cs typeface="Meiryo UI" panose="020B0604030504040204" pitchFamily="50" charset="-128"/>
              </a:rPr>
              <a:t>2018</a:t>
            </a:r>
            <a:r>
              <a:rPr lang="ja-JP" altLang="en-US" sz="1400" b="1" u="sng" dirty="0" smtClean="0">
                <a:latin typeface="Meiryo UI" panose="020B0604030504040204" pitchFamily="50" charset="-128"/>
                <a:ea typeface="Meiryo UI" panose="020B0604030504040204" pitchFamily="50" charset="-128"/>
                <a:cs typeface="Meiryo UI" panose="020B0604030504040204" pitchFamily="50" charset="-128"/>
              </a:rPr>
              <a:t>年度新規事業です。</a:t>
            </a:r>
            <a:endParaRPr lang="ja-JP" altLang="en-US" sz="1400" b="1" u="sng"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21" name="円/楕円 20"/>
          <p:cNvSpPr/>
          <p:nvPr/>
        </p:nvSpPr>
        <p:spPr>
          <a:xfrm>
            <a:off x="808569" y="1289479"/>
            <a:ext cx="216024" cy="216024"/>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2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新</a:t>
            </a:r>
            <a:endParaRPr lang="ja-JP" altLang="en-US" sz="120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2" name="円/楕円 21"/>
          <p:cNvSpPr/>
          <p:nvPr/>
        </p:nvSpPr>
        <p:spPr>
          <a:xfrm>
            <a:off x="808569" y="2103936"/>
            <a:ext cx="216024" cy="216024"/>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2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新</a:t>
            </a:r>
            <a:endParaRPr lang="ja-JP" altLang="en-US" sz="120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146447643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Box 2"/>
          <p:cNvSpPr txBox="1">
            <a:spLocks noChangeArrowheads="1"/>
          </p:cNvSpPr>
          <p:nvPr/>
        </p:nvSpPr>
        <p:spPr bwMode="auto">
          <a:xfrm>
            <a:off x="0" y="-27384"/>
            <a:ext cx="9906000" cy="510396"/>
          </a:xfrm>
          <a:prstGeom prst="rect">
            <a:avLst/>
          </a:prstGeom>
          <a:solidFill>
            <a:srgbClr val="00B0F0"/>
          </a:solidFill>
          <a:ln w="9525">
            <a:noFill/>
            <a:miter lim="800000"/>
            <a:headEnd/>
            <a:tailEnd/>
          </a:ln>
        </p:spPr>
        <p:txBody>
          <a:bodyPr wrap="square" lIns="74295" tIns="8890" rIns="74295" bIns="8890">
            <a:spAutoFit/>
          </a:bodyPr>
          <a:lstStyle>
            <a:defPPr>
              <a:defRPr lang="ja-JP"/>
            </a:defPPr>
            <a:lvl1pPr algn="l" rtl="0" fontAlgn="base">
              <a:spcBef>
                <a:spcPct val="0"/>
              </a:spcBef>
              <a:spcAft>
                <a:spcPct val="0"/>
              </a:spcAft>
              <a:defRPr kumimoji="1"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charset="-128"/>
                <a:cs typeface="+mn-cs"/>
              </a:defRPr>
            </a:lvl5pPr>
            <a:lvl6pPr marL="2286000" algn="l" defTabSz="914400" rtl="0" eaLnBrk="1" latinLnBrk="0" hangingPunct="1">
              <a:defRPr kumimoji="1" kern="1200">
                <a:solidFill>
                  <a:schemeClr val="tx1"/>
                </a:solidFill>
                <a:latin typeface="Arial" charset="0"/>
                <a:ea typeface="ＭＳ Ｐゴシック" charset="-128"/>
                <a:cs typeface="+mn-cs"/>
              </a:defRPr>
            </a:lvl6pPr>
            <a:lvl7pPr marL="2743200" algn="l" defTabSz="914400" rtl="0" eaLnBrk="1" latinLnBrk="0" hangingPunct="1">
              <a:defRPr kumimoji="1" kern="1200">
                <a:solidFill>
                  <a:schemeClr val="tx1"/>
                </a:solidFill>
                <a:latin typeface="Arial" charset="0"/>
                <a:ea typeface="ＭＳ Ｐゴシック" charset="-128"/>
                <a:cs typeface="+mn-cs"/>
              </a:defRPr>
            </a:lvl7pPr>
            <a:lvl8pPr marL="3200400" algn="l" defTabSz="914400" rtl="0" eaLnBrk="1" latinLnBrk="0" hangingPunct="1">
              <a:defRPr kumimoji="1" kern="1200">
                <a:solidFill>
                  <a:schemeClr val="tx1"/>
                </a:solidFill>
                <a:latin typeface="Arial" charset="0"/>
                <a:ea typeface="ＭＳ Ｐゴシック" charset="-128"/>
                <a:cs typeface="+mn-cs"/>
              </a:defRPr>
            </a:lvl8pPr>
            <a:lvl9pPr marL="3657600" algn="l" defTabSz="914400" rtl="0" eaLnBrk="1" latinLnBrk="0" hangingPunct="1">
              <a:defRPr kumimoji="1" kern="1200">
                <a:solidFill>
                  <a:schemeClr val="tx1"/>
                </a:solidFill>
                <a:latin typeface="Arial" charset="0"/>
                <a:ea typeface="ＭＳ Ｐゴシック" charset="-128"/>
                <a:cs typeface="+mn-cs"/>
              </a:defRPr>
            </a:lvl9pPr>
          </a:lstStyle>
          <a:p>
            <a:pPr algn="just"/>
            <a:r>
              <a:rPr lang="ja-JP" altLang="en-US" sz="3200" dirty="0" smtClean="0">
                <a:solidFill>
                  <a:prstClr val="white"/>
                </a:solidFill>
                <a:ea typeface="HGP創英角ｺﾞｼｯｸUB" pitchFamily="50" charset="-128"/>
                <a:cs typeface="ＭＳ Ｐゴシック" charset="-128"/>
              </a:rPr>
              <a:t>　エネルギー消費の抑制  </a:t>
            </a:r>
            <a:r>
              <a:rPr lang="ja-JP" altLang="en-US" sz="1400" dirty="0" smtClean="0">
                <a:solidFill>
                  <a:prstClr val="white"/>
                </a:solidFill>
                <a:ea typeface="HGP創英角ｺﾞｼｯｸUB" pitchFamily="50" charset="-128"/>
                <a:cs typeface="ＭＳ Ｐゴシック" charset="-128"/>
              </a:rPr>
              <a:t>～省エネ型ライフスタイル・ビジネススタイルへの転換～　</a:t>
            </a:r>
            <a:endParaRPr lang="ja-JP" altLang="en-US" sz="1400" dirty="0">
              <a:solidFill>
                <a:prstClr val="white"/>
              </a:solidFill>
              <a:ea typeface="HGP創英角ｺﾞｼｯｸUB" pitchFamily="50" charset="-128"/>
              <a:cs typeface="ＭＳ Ｐゴシック" charset="-128"/>
            </a:endParaRPr>
          </a:p>
        </p:txBody>
      </p:sp>
      <p:sp>
        <p:nvSpPr>
          <p:cNvPr id="4" name="角丸四角形 3"/>
          <p:cNvSpPr/>
          <p:nvPr/>
        </p:nvSpPr>
        <p:spPr>
          <a:xfrm>
            <a:off x="83460" y="1424651"/>
            <a:ext cx="9694076" cy="5256584"/>
          </a:xfrm>
          <a:prstGeom prst="roundRect">
            <a:avLst>
              <a:gd name="adj" fmla="val 1002"/>
            </a:avLst>
          </a:prstGeom>
          <a:ln w="31750"/>
        </p:spPr>
        <p:style>
          <a:lnRef idx="2">
            <a:schemeClr val="accent1"/>
          </a:lnRef>
          <a:fillRef idx="1">
            <a:schemeClr val="lt1"/>
          </a:fillRef>
          <a:effectRef idx="0">
            <a:schemeClr val="accent1"/>
          </a:effectRef>
          <a:fontRef idx="minor">
            <a:schemeClr val="dk1"/>
          </a:fontRef>
        </p:style>
        <p:txBody>
          <a:bodyPr rtlCol="0" anchor="ctr"/>
          <a:lstStyle/>
          <a:p>
            <a:endParaRPr lang="ja-JP" altLang="en-US" sz="1200" dirty="0">
              <a:solidFill>
                <a:schemeClr val="tx1"/>
              </a:solidFill>
              <a:latin typeface="Meiryo UI" pitchFamily="50" charset="-128"/>
              <a:ea typeface="Meiryo UI" pitchFamily="50" charset="-128"/>
              <a:cs typeface="Meiryo UI" pitchFamily="50" charset="-128"/>
            </a:endParaRPr>
          </a:p>
        </p:txBody>
      </p:sp>
      <p:sp>
        <p:nvSpPr>
          <p:cNvPr id="5" name="角丸四角形 4"/>
          <p:cNvSpPr/>
          <p:nvPr/>
        </p:nvSpPr>
        <p:spPr>
          <a:xfrm>
            <a:off x="261890" y="1543144"/>
            <a:ext cx="3333525" cy="340677"/>
          </a:xfrm>
          <a:prstGeom prst="roundRect">
            <a:avLst>
              <a:gd name="adj" fmla="val 50000"/>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ja-JP" altLang="en-US" sz="1600" b="1" dirty="0" smtClean="0">
                <a:solidFill>
                  <a:schemeClr val="tx1"/>
                </a:solidFill>
                <a:latin typeface="Meiryo UI" pitchFamily="50" charset="-128"/>
                <a:ea typeface="Meiryo UI" pitchFamily="50" charset="-128"/>
                <a:cs typeface="Meiryo UI" pitchFamily="50" charset="-128"/>
              </a:rPr>
              <a:t>省エネ</a:t>
            </a:r>
            <a:r>
              <a:rPr lang="ja-JP" altLang="en-US" sz="1600" b="1" dirty="0">
                <a:solidFill>
                  <a:schemeClr val="tx1"/>
                </a:solidFill>
                <a:latin typeface="Meiryo UI" pitchFamily="50" charset="-128"/>
                <a:ea typeface="Meiryo UI" pitchFamily="50" charset="-128"/>
                <a:cs typeface="Meiryo UI" pitchFamily="50" charset="-128"/>
              </a:rPr>
              <a:t>・省</a:t>
            </a:r>
            <a:r>
              <a:rPr lang="en-US" altLang="ja-JP" sz="1600" b="1" dirty="0" smtClean="0">
                <a:solidFill>
                  <a:schemeClr val="tx1"/>
                </a:solidFill>
                <a:latin typeface="Meiryo UI" pitchFamily="50" charset="-128"/>
                <a:ea typeface="Meiryo UI" pitchFamily="50" charset="-128"/>
                <a:cs typeface="Meiryo UI" pitchFamily="50" charset="-128"/>
              </a:rPr>
              <a:t>CO2</a:t>
            </a:r>
            <a:r>
              <a:rPr lang="ja-JP" altLang="en-US" sz="1600" b="1" dirty="0" smtClean="0">
                <a:solidFill>
                  <a:schemeClr val="tx1"/>
                </a:solidFill>
                <a:latin typeface="Meiryo UI" pitchFamily="50" charset="-128"/>
                <a:ea typeface="Meiryo UI" pitchFamily="50" charset="-128"/>
                <a:cs typeface="Meiryo UI" pitchFamily="50" charset="-128"/>
              </a:rPr>
              <a:t>のアドバイス</a:t>
            </a:r>
            <a:endParaRPr lang="ja-JP" altLang="en-US" sz="1600" dirty="0">
              <a:solidFill>
                <a:schemeClr val="tx1"/>
              </a:solidFill>
              <a:latin typeface="Meiryo UI" pitchFamily="50" charset="-128"/>
              <a:ea typeface="Meiryo UI" pitchFamily="50" charset="-128"/>
              <a:cs typeface="Meiryo UI" pitchFamily="50" charset="-128"/>
            </a:endParaRPr>
          </a:p>
        </p:txBody>
      </p:sp>
      <p:sp>
        <p:nvSpPr>
          <p:cNvPr id="8" name="テキスト ボックス 28"/>
          <p:cNvSpPr txBox="1">
            <a:spLocks noChangeArrowheads="1"/>
          </p:cNvSpPr>
          <p:nvPr/>
        </p:nvSpPr>
        <p:spPr bwMode="auto">
          <a:xfrm>
            <a:off x="259417" y="1956310"/>
            <a:ext cx="5112568" cy="14927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sz="1300" b="1" i="1">
                <a:solidFill>
                  <a:schemeClr val="tx1"/>
                </a:solidFill>
                <a:latin typeface="Arial" pitchFamily="34" charset="0"/>
                <a:ea typeface="ＭＳ Ｐゴシック" pitchFamily="50" charset="-128"/>
              </a:defRPr>
            </a:lvl1pPr>
            <a:lvl2pPr marL="742950" indent="-285750" eaLnBrk="0" hangingPunct="0">
              <a:defRPr kumimoji="1" sz="1300" b="1" i="1">
                <a:solidFill>
                  <a:schemeClr val="tx1"/>
                </a:solidFill>
                <a:latin typeface="Arial" pitchFamily="34" charset="0"/>
                <a:ea typeface="ＭＳ Ｐゴシック" pitchFamily="50" charset="-128"/>
              </a:defRPr>
            </a:lvl2pPr>
            <a:lvl3pPr marL="1143000" indent="-228600" eaLnBrk="0" hangingPunct="0">
              <a:defRPr kumimoji="1" sz="1300" b="1" i="1">
                <a:solidFill>
                  <a:schemeClr val="tx1"/>
                </a:solidFill>
                <a:latin typeface="Arial" pitchFamily="34" charset="0"/>
                <a:ea typeface="ＭＳ Ｐゴシック" pitchFamily="50" charset="-128"/>
              </a:defRPr>
            </a:lvl3pPr>
            <a:lvl4pPr marL="1600200" indent="-228600" eaLnBrk="0" hangingPunct="0">
              <a:defRPr kumimoji="1" sz="1300" b="1" i="1">
                <a:solidFill>
                  <a:schemeClr val="tx1"/>
                </a:solidFill>
                <a:latin typeface="Arial" pitchFamily="34" charset="0"/>
                <a:ea typeface="ＭＳ Ｐゴシック" pitchFamily="50" charset="-128"/>
              </a:defRPr>
            </a:lvl4pPr>
            <a:lvl5pPr marL="2057400" indent="-228600" eaLnBrk="0" hangingPunct="0">
              <a:defRPr kumimoji="1" sz="1300" b="1" i="1">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kumimoji="1" sz="1300" b="1" i="1">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kumimoji="1" sz="1300" b="1" i="1">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kumimoji="1" sz="1300" b="1" i="1">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kumimoji="1" sz="1300" b="1" i="1">
                <a:solidFill>
                  <a:schemeClr val="tx1"/>
                </a:solidFill>
                <a:latin typeface="Arial" pitchFamily="34" charset="0"/>
                <a:ea typeface="ＭＳ Ｐゴシック" pitchFamily="50" charset="-128"/>
              </a:defRPr>
            </a:lvl9pPr>
          </a:lstStyle>
          <a:p>
            <a:pPr marL="87313" indent="-87313" eaLnBrk="1" hangingPunct="1"/>
            <a:r>
              <a:rPr lang="ja-JP" altLang="en-US" b="0" i="0" dirty="0" smtClean="0">
                <a:latin typeface="Meiryo UI" pitchFamily="50" charset="-128"/>
                <a:ea typeface="Meiryo UI" pitchFamily="50" charset="-128"/>
                <a:cs typeface="Meiryo UI" pitchFamily="50" charset="-128"/>
              </a:rPr>
              <a:t>◆中小事業者</a:t>
            </a:r>
            <a:r>
              <a:rPr lang="ja-JP" altLang="en-US" b="0" i="0" dirty="0">
                <a:latin typeface="Meiryo UI" pitchFamily="50" charset="-128"/>
                <a:ea typeface="Meiryo UI" pitchFamily="50" charset="-128"/>
                <a:cs typeface="Meiryo UI" pitchFamily="50" charset="-128"/>
              </a:rPr>
              <a:t>に</a:t>
            </a:r>
            <a:r>
              <a:rPr lang="ja-JP" altLang="en-US" b="0" i="0" dirty="0" smtClean="0">
                <a:latin typeface="Meiryo UI" pitchFamily="50" charset="-128"/>
                <a:ea typeface="Meiryo UI" pitchFamily="50" charset="-128"/>
                <a:cs typeface="Meiryo UI" pitchFamily="50" charset="-128"/>
              </a:rPr>
              <a:t>対して、省エネ診断の利用促進、エネルギーマネジメントシステム（</a:t>
            </a:r>
            <a:r>
              <a:rPr lang="en-US" altLang="ja-JP" b="0" i="0" dirty="0" smtClean="0">
                <a:latin typeface="Meiryo UI" pitchFamily="50" charset="-128"/>
                <a:ea typeface="Meiryo UI" pitchFamily="50" charset="-128"/>
                <a:cs typeface="Meiryo UI" pitchFamily="50" charset="-128"/>
              </a:rPr>
              <a:t>EMS)</a:t>
            </a:r>
            <a:r>
              <a:rPr lang="ja-JP" altLang="en-US" b="0" i="0" dirty="0" smtClean="0">
                <a:latin typeface="Meiryo UI" pitchFamily="50" charset="-128"/>
                <a:ea typeface="Meiryo UI" pitchFamily="50" charset="-128"/>
                <a:cs typeface="Meiryo UI" pitchFamily="50" charset="-128"/>
              </a:rPr>
              <a:t>によるエネルギーの「見える化」の普及などを中心とした、省エネ･省</a:t>
            </a:r>
            <a:r>
              <a:rPr lang="en-US" altLang="ja-JP" b="0" i="0" dirty="0" smtClean="0">
                <a:latin typeface="Meiryo UI" pitchFamily="50" charset="-128"/>
                <a:ea typeface="Meiryo UI" pitchFamily="50" charset="-128"/>
                <a:cs typeface="Meiryo UI" pitchFamily="50" charset="-128"/>
              </a:rPr>
              <a:t>CO2</a:t>
            </a:r>
            <a:r>
              <a:rPr lang="ja-JP" altLang="en-US" b="0" i="0" dirty="0" smtClean="0">
                <a:latin typeface="Meiryo UI" pitchFamily="50" charset="-128"/>
                <a:ea typeface="Meiryo UI" pitchFamily="50" charset="-128"/>
                <a:cs typeface="Meiryo UI" pitchFamily="50" charset="-128"/>
              </a:rPr>
              <a:t>のアドバイスを行います。</a:t>
            </a:r>
            <a:endParaRPr lang="en-US" altLang="ja-JP" b="0" i="0" dirty="0" smtClean="0">
              <a:latin typeface="Meiryo UI" pitchFamily="50" charset="-128"/>
              <a:ea typeface="Meiryo UI" pitchFamily="50" charset="-128"/>
              <a:cs typeface="Meiryo UI" pitchFamily="50" charset="-128"/>
            </a:endParaRPr>
          </a:p>
          <a:p>
            <a:pPr marL="87313" indent="-87313" eaLnBrk="1" hangingPunct="1"/>
            <a:r>
              <a:rPr lang="ja-JP" altLang="en-US" b="0" i="0" dirty="0" smtClean="0">
                <a:latin typeface="Meiryo UI" pitchFamily="50" charset="-128"/>
                <a:ea typeface="Meiryo UI" pitchFamily="50" charset="-128"/>
                <a:cs typeface="Meiryo UI" pitchFamily="50" charset="-128"/>
              </a:rPr>
              <a:t>　　また</a:t>
            </a:r>
            <a:r>
              <a:rPr lang="ja-JP" altLang="en-US" b="0" i="0" dirty="0">
                <a:latin typeface="Meiryo UI" pitchFamily="50" charset="-128"/>
                <a:ea typeface="Meiryo UI" pitchFamily="50" charset="-128"/>
                <a:cs typeface="Meiryo UI" pitchFamily="50" charset="-128"/>
              </a:rPr>
              <a:t>、セミナーの開催やホームページによる</a:t>
            </a:r>
            <a:r>
              <a:rPr lang="ja-JP" altLang="en-US" b="0" i="0" dirty="0" smtClean="0">
                <a:latin typeface="Meiryo UI" pitchFamily="50" charset="-128"/>
                <a:ea typeface="Meiryo UI" pitchFamily="50" charset="-128"/>
                <a:cs typeface="Meiryo UI" pitchFamily="50" charset="-128"/>
              </a:rPr>
              <a:t>省エネ技術等の情報発信、商工会・</a:t>
            </a:r>
            <a:r>
              <a:rPr lang="ja-JP" altLang="en-US" b="0" i="0" dirty="0">
                <a:latin typeface="Meiryo UI" pitchFamily="50" charset="-128"/>
                <a:ea typeface="Meiryo UI" pitchFamily="50" charset="-128"/>
                <a:cs typeface="Meiryo UI" pitchFamily="50" charset="-128"/>
              </a:rPr>
              <a:t>商工会議所</a:t>
            </a:r>
            <a:r>
              <a:rPr lang="ja-JP" altLang="en-US" b="0" i="0" dirty="0" smtClean="0">
                <a:latin typeface="Meiryo UI" pitchFamily="50" charset="-128"/>
                <a:ea typeface="Meiryo UI" pitchFamily="50" charset="-128"/>
                <a:cs typeface="Meiryo UI" pitchFamily="50" charset="-128"/>
              </a:rPr>
              <a:t>や業界</a:t>
            </a:r>
            <a:r>
              <a:rPr lang="ja-JP" altLang="en-US" b="0" i="0" dirty="0">
                <a:latin typeface="Meiryo UI" pitchFamily="50" charset="-128"/>
                <a:ea typeface="Meiryo UI" pitchFamily="50" charset="-128"/>
                <a:cs typeface="Meiryo UI" pitchFamily="50" charset="-128"/>
              </a:rPr>
              <a:t>団体と連携</a:t>
            </a:r>
            <a:r>
              <a:rPr lang="ja-JP" altLang="en-US" b="0" i="0" dirty="0" smtClean="0">
                <a:latin typeface="Meiryo UI" pitchFamily="50" charset="-128"/>
                <a:ea typeface="Meiryo UI" pitchFamily="50" charset="-128"/>
                <a:cs typeface="Meiryo UI" pitchFamily="50" charset="-128"/>
              </a:rPr>
              <a:t>した省エネ施策の周知・</a:t>
            </a:r>
            <a:r>
              <a:rPr lang="en-US" altLang="ja-JP" b="0" i="0" dirty="0" smtClean="0">
                <a:latin typeface="Meiryo UI" pitchFamily="50" charset="-128"/>
                <a:ea typeface="Meiryo UI" pitchFamily="50" charset="-128"/>
                <a:cs typeface="Meiryo UI" pitchFamily="50" charset="-128"/>
              </a:rPr>
              <a:t>PR</a:t>
            </a:r>
            <a:r>
              <a:rPr lang="ja-JP" altLang="en-US" b="0" i="0" dirty="0" smtClean="0">
                <a:latin typeface="Meiryo UI" pitchFamily="50" charset="-128"/>
                <a:ea typeface="Meiryo UI" pitchFamily="50" charset="-128"/>
                <a:cs typeface="Meiryo UI" pitchFamily="50" charset="-128"/>
              </a:rPr>
              <a:t>を行います。さらに啓発イベントへの出展や、府民や中小事業者を対象とした出前講座の実施等により、省エネ</a:t>
            </a:r>
            <a:r>
              <a:rPr lang="ja-JP" altLang="en-US" b="0" i="0" dirty="0">
                <a:latin typeface="Meiryo UI" pitchFamily="50" charset="-128"/>
                <a:ea typeface="Meiryo UI" pitchFamily="50" charset="-128"/>
                <a:cs typeface="Meiryo UI" pitchFamily="50" charset="-128"/>
              </a:rPr>
              <a:t>・省</a:t>
            </a:r>
            <a:r>
              <a:rPr lang="en-US" altLang="ja-JP" b="0" i="0" dirty="0">
                <a:latin typeface="Meiryo UI" pitchFamily="50" charset="-128"/>
                <a:ea typeface="Meiryo UI" pitchFamily="50" charset="-128"/>
                <a:cs typeface="Meiryo UI" pitchFamily="50" charset="-128"/>
              </a:rPr>
              <a:t>CO2</a:t>
            </a:r>
            <a:r>
              <a:rPr lang="ja-JP" altLang="en-US" b="0" i="0" dirty="0">
                <a:latin typeface="Meiryo UI" pitchFamily="50" charset="-128"/>
                <a:ea typeface="Meiryo UI" pitchFamily="50" charset="-128"/>
                <a:cs typeface="Meiryo UI" pitchFamily="50" charset="-128"/>
              </a:rPr>
              <a:t>の取組みの</a:t>
            </a:r>
            <a:r>
              <a:rPr lang="ja-JP" altLang="en-US" b="0" i="0" dirty="0" smtClean="0">
                <a:latin typeface="Meiryo UI" pitchFamily="50" charset="-128"/>
                <a:ea typeface="Meiryo UI" pitchFamily="50" charset="-128"/>
                <a:cs typeface="Meiryo UI" pitchFamily="50" charset="-128"/>
              </a:rPr>
              <a:t>普及促進を図ります。</a:t>
            </a:r>
            <a:endParaRPr lang="en-US" altLang="ja-JP" b="0" i="0" dirty="0" smtClean="0">
              <a:latin typeface="Meiryo UI" pitchFamily="50" charset="-128"/>
              <a:ea typeface="Meiryo UI" pitchFamily="50" charset="-128"/>
              <a:cs typeface="Meiryo UI" pitchFamily="50" charset="-128"/>
            </a:endParaRPr>
          </a:p>
        </p:txBody>
      </p:sp>
      <p:sp>
        <p:nvSpPr>
          <p:cNvPr id="13" name="テキスト ボックス 28"/>
          <p:cNvSpPr txBox="1">
            <a:spLocks noChangeArrowheads="1"/>
          </p:cNvSpPr>
          <p:nvPr/>
        </p:nvSpPr>
        <p:spPr bwMode="auto">
          <a:xfrm>
            <a:off x="288715" y="4803522"/>
            <a:ext cx="5096333" cy="492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sz="1300" b="1" i="1">
                <a:solidFill>
                  <a:schemeClr val="tx1"/>
                </a:solidFill>
                <a:latin typeface="Arial" pitchFamily="34" charset="0"/>
                <a:ea typeface="ＭＳ Ｐゴシック" pitchFamily="50" charset="-128"/>
              </a:defRPr>
            </a:lvl1pPr>
            <a:lvl2pPr marL="742950" indent="-285750" eaLnBrk="0" hangingPunct="0">
              <a:defRPr kumimoji="1" sz="1300" b="1" i="1">
                <a:solidFill>
                  <a:schemeClr val="tx1"/>
                </a:solidFill>
                <a:latin typeface="Arial" pitchFamily="34" charset="0"/>
                <a:ea typeface="ＭＳ Ｐゴシック" pitchFamily="50" charset="-128"/>
              </a:defRPr>
            </a:lvl2pPr>
            <a:lvl3pPr marL="1143000" indent="-228600" eaLnBrk="0" hangingPunct="0">
              <a:defRPr kumimoji="1" sz="1300" b="1" i="1">
                <a:solidFill>
                  <a:schemeClr val="tx1"/>
                </a:solidFill>
                <a:latin typeface="Arial" pitchFamily="34" charset="0"/>
                <a:ea typeface="ＭＳ Ｐゴシック" pitchFamily="50" charset="-128"/>
              </a:defRPr>
            </a:lvl3pPr>
            <a:lvl4pPr marL="1600200" indent="-228600" eaLnBrk="0" hangingPunct="0">
              <a:defRPr kumimoji="1" sz="1300" b="1" i="1">
                <a:solidFill>
                  <a:schemeClr val="tx1"/>
                </a:solidFill>
                <a:latin typeface="Arial" pitchFamily="34" charset="0"/>
                <a:ea typeface="ＭＳ Ｐゴシック" pitchFamily="50" charset="-128"/>
              </a:defRPr>
            </a:lvl4pPr>
            <a:lvl5pPr marL="2057400" indent="-228600" eaLnBrk="0" hangingPunct="0">
              <a:defRPr kumimoji="1" sz="1300" b="1" i="1">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kumimoji="1" sz="1300" b="1" i="1">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kumimoji="1" sz="1300" b="1" i="1">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kumimoji="1" sz="1300" b="1" i="1">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kumimoji="1" sz="1300" b="1" i="1">
                <a:solidFill>
                  <a:schemeClr val="tx1"/>
                </a:solidFill>
                <a:latin typeface="Arial" pitchFamily="34" charset="0"/>
                <a:ea typeface="ＭＳ Ｐゴシック" pitchFamily="50" charset="-128"/>
              </a:defRPr>
            </a:lvl9pPr>
          </a:lstStyle>
          <a:p>
            <a:pPr marL="87313" indent="-87313" eaLnBrk="1" hangingPunct="1"/>
            <a:r>
              <a:rPr lang="ja-JP" altLang="en-US" b="0" i="0" dirty="0" smtClean="0">
                <a:latin typeface="Meiryo UI" pitchFamily="50" charset="-128"/>
                <a:ea typeface="Meiryo UI" pitchFamily="50" charset="-128"/>
                <a:cs typeface="Meiryo UI" pitchFamily="50" charset="-128"/>
              </a:rPr>
              <a:t>◆大阪府立環境農林水産総合研究所等の専門</a:t>
            </a:r>
            <a:r>
              <a:rPr lang="ja-JP" altLang="en-US" b="0" i="0" dirty="0">
                <a:latin typeface="Meiryo UI" pitchFamily="50" charset="-128"/>
                <a:ea typeface="Meiryo UI" pitchFamily="50" charset="-128"/>
                <a:cs typeface="Meiryo UI" pitchFamily="50" charset="-128"/>
              </a:rPr>
              <a:t>機関が実施</a:t>
            </a:r>
            <a:r>
              <a:rPr lang="ja-JP" altLang="en-US" b="0" i="0" dirty="0" smtClean="0">
                <a:latin typeface="Meiryo UI" pitchFamily="50" charset="-128"/>
                <a:ea typeface="Meiryo UI" pitchFamily="50" charset="-128"/>
                <a:cs typeface="Meiryo UI" pitchFamily="50" charset="-128"/>
              </a:rPr>
              <a:t>する省エネ診断と連携して、中小事業者等への利用促進を図ります。</a:t>
            </a:r>
            <a:endParaRPr lang="ja-JP" altLang="en-US" b="0" i="0" dirty="0">
              <a:latin typeface="Meiryo UI" pitchFamily="50" charset="-128"/>
              <a:ea typeface="Meiryo UI" pitchFamily="50" charset="-128"/>
              <a:cs typeface="Meiryo UI" pitchFamily="50" charset="-128"/>
            </a:endParaRPr>
          </a:p>
        </p:txBody>
      </p:sp>
      <p:grpSp>
        <p:nvGrpSpPr>
          <p:cNvPr id="2" name="グループ化 1"/>
          <p:cNvGrpSpPr/>
          <p:nvPr/>
        </p:nvGrpSpPr>
        <p:grpSpPr>
          <a:xfrm>
            <a:off x="6033120" y="5101676"/>
            <a:ext cx="3754846" cy="1495676"/>
            <a:chOff x="3628813" y="5111606"/>
            <a:chExt cx="3754846" cy="1495676"/>
          </a:xfrm>
        </p:grpSpPr>
        <p:sp>
          <p:nvSpPr>
            <p:cNvPr id="16" name="テキスト ボックス 136"/>
            <p:cNvSpPr txBox="1"/>
            <p:nvPr/>
          </p:nvSpPr>
          <p:spPr>
            <a:xfrm>
              <a:off x="3628813" y="5111606"/>
              <a:ext cx="1574643" cy="261610"/>
            </a:xfrm>
            <a:prstGeom prst="rect">
              <a:avLst/>
            </a:prstGeom>
            <a:noFill/>
          </p:spPr>
          <p:txBody>
            <a:bodyPr wrap="square" rtlCol="0">
              <a:spAutoFit/>
            </a:bodyPr>
            <a:lstStyle/>
            <a:p>
              <a:r>
                <a:rPr lang="ja-JP" altLang="en-US" sz="1100" dirty="0" smtClean="0">
                  <a:latin typeface="Meiryo UI" pitchFamily="50" charset="-128"/>
                  <a:ea typeface="Meiryo UI" pitchFamily="50" charset="-128"/>
                  <a:cs typeface="Meiryo UI" pitchFamily="50" charset="-128"/>
                </a:rPr>
                <a:t>＜省エネ診断のフロー＞</a:t>
              </a:r>
              <a:endParaRPr lang="ja-JP" altLang="en-US" sz="1100" dirty="0">
                <a:latin typeface="Meiryo UI" pitchFamily="50" charset="-128"/>
                <a:ea typeface="Meiryo UI" pitchFamily="50" charset="-128"/>
                <a:cs typeface="Meiryo UI" pitchFamily="50" charset="-128"/>
              </a:endParaRPr>
            </a:p>
          </p:txBody>
        </p:sp>
        <p:sp>
          <p:nvSpPr>
            <p:cNvPr id="17" name="角丸四角形 16"/>
            <p:cNvSpPr/>
            <p:nvPr/>
          </p:nvSpPr>
          <p:spPr>
            <a:xfrm>
              <a:off x="3875072" y="5390542"/>
              <a:ext cx="1191034" cy="270706"/>
            </a:xfrm>
            <a:prstGeom prst="roundRect">
              <a:avLst/>
            </a:prstGeom>
            <a:ln w="9525"/>
          </p:spPr>
          <p:style>
            <a:lnRef idx="2">
              <a:schemeClr val="dk1"/>
            </a:lnRef>
            <a:fillRef idx="1">
              <a:schemeClr val="lt1"/>
            </a:fillRef>
            <a:effectRef idx="0">
              <a:schemeClr val="dk1"/>
            </a:effectRef>
            <a:fontRef idx="minor">
              <a:schemeClr val="dk1"/>
            </a:fontRef>
          </p:style>
          <p:txBody>
            <a:bodyPr rtlCol="0" anchor="ctr"/>
            <a:lstStyle/>
            <a:p>
              <a:pPr algn="ctr"/>
              <a:r>
                <a:rPr lang="ja-JP" altLang="en-US" sz="1050" dirty="0">
                  <a:solidFill>
                    <a:schemeClr val="tx1"/>
                  </a:solidFill>
                  <a:latin typeface="Meiryo UI" pitchFamily="50" charset="-128"/>
                  <a:ea typeface="Meiryo UI" pitchFamily="50" charset="-128"/>
                  <a:cs typeface="Meiryo UI" pitchFamily="50" charset="-128"/>
                </a:rPr>
                <a:t>申込・事前調査</a:t>
              </a:r>
            </a:p>
          </p:txBody>
        </p:sp>
        <p:sp>
          <p:nvSpPr>
            <p:cNvPr id="18" name="角丸四角形 17"/>
            <p:cNvSpPr/>
            <p:nvPr/>
          </p:nvSpPr>
          <p:spPr>
            <a:xfrm>
              <a:off x="3875072" y="5877272"/>
              <a:ext cx="1191034" cy="270706"/>
            </a:xfrm>
            <a:prstGeom prst="roundRect">
              <a:avLst/>
            </a:prstGeom>
            <a:ln w="9525"/>
          </p:spPr>
          <p:style>
            <a:lnRef idx="2">
              <a:schemeClr val="dk1"/>
            </a:lnRef>
            <a:fillRef idx="1">
              <a:schemeClr val="lt1"/>
            </a:fillRef>
            <a:effectRef idx="0">
              <a:schemeClr val="dk1"/>
            </a:effectRef>
            <a:fontRef idx="minor">
              <a:schemeClr val="dk1"/>
            </a:fontRef>
          </p:style>
          <p:txBody>
            <a:bodyPr rtlCol="0" anchor="ctr"/>
            <a:lstStyle/>
            <a:p>
              <a:pPr algn="ctr"/>
              <a:r>
                <a:rPr lang="ja-JP" altLang="en-US" sz="1100" dirty="0">
                  <a:solidFill>
                    <a:schemeClr val="tx1"/>
                  </a:solidFill>
                  <a:latin typeface="Meiryo UI" pitchFamily="50" charset="-128"/>
                  <a:ea typeface="Meiryo UI" pitchFamily="50" charset="-128"/>
                  <a:cs typeface="Meiryo UI" pitchFamily="50" charset="-128"/>
                </a:rPr>
                <a:t>現地</a:t>
              </a:r>
              <a:r>
                <a:rPr lang="ja-JP" altLang="en-US" sz="1100" dirty="0" smtClean="0">
                  <a:solidFill>
                    <a:schemeClr val="tx1"/>
                  </a:solidFill>
                  <a:latin typeface="Meiryo UI" pitchFamily="50" charset="-128"/>
                  <a:ea typeface="Meiryo UI" pitchFamily="50" charset="-128"/>
                  <a:cs typeface="Meiryo UI" pitchFamily="50" charset="-128"/>
                </a:rPr>
                <a:t>調査</a:t>
              </a:r>
              <a:endParaRPr lang="ja-JP" altLang="en-US" sz="1100" dirty="0">
                <a:solidFill>
                  <a:schemeClr val="tx1"/>
                </a:solidFill>
                <a:latin typeface="Meiryo UI" pitchFamily="50" charset="-128"/>
                <a:ea typeface="Meiryo UI" pitchFamily="50" charset="-128"/>
                <a:cs typeface="Meiryo UI" pitchFamily="50" charset="-128"/>
              </a:endParaRPr>
            </a:p>
          </p:txBody>
        </p:sp>
        <p:cxnSp>
          <p:nvCxnSpPr>
            <p:cNvPr id="19" name="直線矢印コネクタ 18"/>
            <p:cNvCxnSpPr>
              <a:stCxn id="17" idx="2"/>
              <a:endCxn id="18" idx="0"/>
            </p:cNvCxnSpPr>
            <p:nvPr/>
          </p:nvCxnSpPr>
          <p:spPr>
            <a:xfrm>
              <a:off x="4470589" y="5661248"/>
              <a:ext cx="0" cy="21602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21" name="テキスト ボックス 136"/>
            <p:cNvSpPr txBox="1"/>
            <p:nvPr/>
          </p:nvSpPr>
          <p:spPr>
            <a:xfrm>
              <a:off x="4996965" y="5399638"/>
              <a:ext cx="2317553" cy="246221"/>
            </a:xfrm>
            <a:prstGeom prst="rect">
              <a:avLst/>
            </a:prstGeom>
            <a:noFill/>
          </p:spPr>
          <p:txBody>
            <a:bodyPr wrap="square" rtlCol="0">
              <a:spAutoFit/>
            </a:bodyPr>
            <a:lstStyle/>
            <a:p>
              <a:r>
                <a:rPr lang="en-US" altLang="ja-JP" sz="1000" dirty="0">
                  <a:latin typeface="Meiryo UI" pitchFamily="50" charset="-128"/>
                  <a:ea typeface="Meiryo UI" pitchFamily="50" charset="-128"/>
                  <a:cs typeface="Meiryo UI" pitchFamily="50" charset="-128"/>
                </a:rPr>
                <a:t>(</a:t>
              </a:r>
              <a:r>
                <a:rPr lang="ja-JP" altLang="en-US" sz="1000" dirty="0">
                  <a:latin typeface="Meiryo UI" pitchFamily="50" charset="-128"/>
                  <a:ea typeface="Meiryo UI" pitchFamily="50" charset="-128"/>
                  <a:cs typeface="Meiryo UI" pitchFamily="50" charset="-128"/>
                </a:rPr>
                <a:t>エネルギー使用量、設備などの現況</a:t>
              </a:r>
              <a:r>
                <a:rPr lang="en-US" altLang="ja-JP" sz="1000" dirty="0">
                  <a:latin typeface="Meiryo UI" pitchFamily="50" charset="-128"/>
                  <a:ea typeface="Meiryo UI" pitchFamily="50" charset="-128"/>
                  <a:cs typeface="Meiryo UI" pitchFamily="50" charset="-128"/>
                </a:rPr>
                <a:t>)</a:t>
              </a:r>
            </a:p>
          </p:txBody>
        </p:sp>
        <p:sp>
          <p:nvSpPr>
            <p:cNvPr id="26" name="テキスト ボックス 136"/>
            <p:cNvSpPr txBox="1"/>
            <p:nvPr/>
          </p:nvSpPr>
          <p:spPr>
            <a:xfrm>
              <a:off x="5072774" y="6351131"/>
              <a:ext cx="1361401" cy="246221"/>
            </a:xfrm>
            <a:prstGeom prst="rect">
              <a:avLst/>
            </a:prstGeom>
            <a:noFill/>
          </p:spPr>
          <p:txBody>
            <a:bodyPr wrap="square" rtlCol="0">
              <a:spAutoFit/>
            </a:bodyPr>
            <a:lstStyle/>
            <a:p>
              <a:r>
                <a:rPr lang="en-US" altLang="ja-JP" sz="1000" dirty="0" smtClean="0">
                  <a:latin typeface="Meiryo UI" pitchFamily="50" charset="-128"/>
                  <a:ea typeface="Meiryo UI" pitchFamily="50" charset="-128"/>
                  <a:cs typeface="Meiryo UI" pitchFamily="50" charset="-128"/>
                </a:rPr>
                <a:t>(</a:t>
              </a:r>
              <a:r>
                <a:rPr lang="ja-JP" altLang="en-US" sz="1000" dirty="0">
                  <a:latin typeface="Meiryo UI" pitchFamily="50" charset="-128"/>
                  <a:ea typeface="Meiryo UI" pitchFamily="50" charset="-128"/>
                  <a:cs typeface="Meiryo UI" pitchFamily="50" charset="-128"/>
                </a:rPr>
                <a:t>提案項目の</a:t>
              </a:r>
              <a:r>
                <a:rPr lang="ja-JP" altLang="en-US" sz="1000" dirty="0" smtClean="0">
                  <a:latin typeface="Meiryo UI" pitchFamily="50" charset="-128"/>
                  <a:ea typeface="Meiryo UI" pitchFamily="50" charset="-128"/>
                  <a:cs typeface="Meiryo UI" pitchFamily="50" charset="-128"/>
                </a:rPr>
                <a:t>説明</a:t>
              </a:r>
              <a:r>
                <a:rPr lang="en-US" altLang="ja-JP" sz="1000" dirty="0" smtClean="0">
                  <a:latin typeface="Meiryo UI" pitchFamily="50" charset="-128"/>
                  <a:ea typeface="Meiryo UI" pitchFamily="50" charset="-128"/>
                  <a:cs typeface="Meiryo UI" pitchFamily="50" charset="-128"/>
                </a:rPr>
                <a:t>)</a:t>
              </a:r>
              <a:endParaRPr lang="en-US" altLang="ja-JP" sz="1000" dirty="0">
                <a:latin typeface="Meiryo UI" pitchFamily="50" charset="-128"/>
                <a:ea typeface="Meiryo UI" pitchFamily="50" charset="-128"/>
                <a:cs typeface="Meiryo UI" pitchFamily="50" charset="-128"/>
              </a:endParaRPr>
            </a:p>
          </p:txBody>
        </p:sp>
        <p:sp>
          <p:nvSpPr>
            <p:cNvPr id="40" name="角丸四角形 39"/>
            <p:cNvSpPr/>
            <p:nvPr/>
          </p:nvSpPr>
          <p:spPr>
            <a:xfrm>
              <a:off x="3875072" y="6336576"/>
              <a:ext cx="1191034" cy="270706"/>
            </a:xfrm>
            <a:prstGeom prst="roundRect">
              <a:avLst/>
            </a:prstGeom>
            <a:ln w="9525"/>
          </p:spPr>
          <p:style>
            <a:lnRef idx="2">
              <a:schemeClr val="dk1"/>
            </a:lnRef>
            <a:fillRef idx="1">
              <a:schemeClr val="lt1"/>
            </a:fillRef>
            <a:effectRef idx="0">
              <a:schemeClr val="dk1"/>
            </a:effectRef>
            <a:fontRef idx="minor">
              <a:schemeClr val="dk1"/>
            </a:fontRef>
          </p:style>
          <p:txBody>
            <a:bodyPr rtlCol="0" anchor="ctr"/>
            <a:lstStyle/>
            <a:p>
              <a:pPr algn="ctr"/>
              <a:r>
                <a:rPr lang="ja-JP" altLang="en-US" sz="1100" dirty="0" smtClean="0">
                  <a:solidFill>
                    <a:schemeClr val="tx1"/>
                  </a:solidFill>
                  <a:latin typeface="Meiryo UI" pitchFamily="50" charset="-128"/>
                  <a:ea typeface="Meiryo UI" pitchFamily="50" charset="-128"/>
                  <a:cs typeface="Meiryo UI" pitchFamily="50" charset="-128"/>
                </a:rPr>
                <a:t>診断結果</a:t>
              </a:r>
              <a:endParaRPr lang="ja-JP" altLang="en-US" sz="1100" dirty="0">
                <a:solidFill>
                  <a:schemeClr val="tx1"/>
                </a:solidFill>
                <a:latin typeface="Meiryo UI" pitchFamily="50" charset="-128"/>
                <a:ea typeface="Meiryo UI" pitchFamily="50" charset="-128"/>
                <a:cs typeface="Meiryo UI" pitchFamily="50" charset="-128"/>
              </a:endParaRPr>
            </a:p>
          </p:txBody>
        </p:sp>
        <p:cxnSp>
          <p:nvCxnSpPr>
            <p:cNvPr id="41" name="直線矢印コネクタ 40"/>
            <p:cNvCxnSpPr>
              <a:stCxn id="18" idx="2"/>
            </p:cNvCxnSpPr>
            <p:nvPr/>
          </p:nvCxnSpPr>
          <p:spPr>
            <a:xfrm>
              <a:off x="4470589" y="6147978"/>
              <a:ext cx="0" cy="18859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45" name="テキスト ボックス 136"/>
            <p:cNvSpPr txBox="1"/>
            <p:nvPr/>
          </p:nvSpPr>
          <p:spPr>
            <a:xfrm>
              <a:off x="5066106" y="5877272"/>
              <a:ext cx="2317553" cy="246221"/>
            </a:xfrm>
            <a:prstGeom prst="rect">
              <a:avLst/>
            </a:prstGeom>
            <a:noFill/>
          </p:spPr>
          <p:txBody>
            <a:bodyPr wrap="square" rtlCol="0">
              <a:spAutoFit/>
            </a:bodyPr>
            <a:lstStyle/>
            <a:p>
              <a:r>
                <a:rPr lang="en-US" altLang="ja-JP" sz="1000" dirty="0" smtClean="0">
                  <a:latin typeface="Meiryo UI" pitchFamily="50" charset="-128"/>
                  <a:ea typeface="Meiryo UI" pitchFamily="50" charset="-128"/>
                  <a:cs typeface="Meiryo UI" pitchFamily="50" charset="-128"/>
                </a:rPr>
                <a:t>(</a:t>
              </a:r>
              <a:r>
                <a:rPr lang="ja-JP" altLang="en-US" sz="1000" dirty="0" smtClean="0">
                  <a:latin typeface="Meiryo UI" pitchFamily="50" charset="-128"/>
                  <a:ea typeface="Meiryo UI" pitchFamily="50" charset="-128"/>
                  <a:cs typeface="Meiryo UI" pitchFamily="50" charset="-128"/>
                </a:rPr>
                <a:t>診断員</a:t>
              </a:r>
              <a:r>
                <a:rPr lang="ja-JP" altLang="en-US" sz="1000" dirty="0">
                  <a:latin typeface="Meiryo UI" pitchFamily="50" charset="-128"/>
                  <a:ea typeface="Meiryo UI" pitchFamily="50" charset="-128"/>
                  <a:cs typeface="Meiryo UI" pitchFamily="50" charset="-128"/>
                </a:rPr>
                <a:t>が訪問</a:t>
              </a:r>
              <a:r>
                <a:rPr lang="en-US" altLang="ja-JP" sz="1000" dirty="0">
                  <a:latin typeface="Meiryo UI" pitchFamily="50" charset="-128"/>
                  <a:ea typeface="Meiryo UI" pitchFamily="50" charset="-128"/>
                  <a:cs typeface="Meiryo UI" pitchFamily="50" charset="-128"/>
                </a:rPr>
                <a:t>)</a:t>
              </a:r>
            </a:p>
          </p:txBody>
        </p:sp>
        <p:sp>
          <p:nvSpPr>
            <p:cNvPr id="46" name="テキスト ボックス 136"/>
            <p:cNvSpPr txBox="1"/>
            <p:nvPr/>
          </p:nvSpPr>
          <p:spPr>
            <a:xfrm>
              <a:off x="4972017" y="6090355"/>
              <a:ext cx="1462158" cy="246221"/>
            </a:xfrm>
            <a:prstGeom prst="rect">
              <a:avLst/>
            </a:prstGeom>
            <a:noFill/>
          </p:spPr>
          <p:txBody>
            <a:bodyPr wrap="square" rtlCol="0">
              <a:spAutoFit/>
            </a:bodyPr>
            <a:lstStyle/>
            <a:p>
              <a:r>
                <a:rPr lang="ja-JP" altLang="en-US" sz="1000" dirty="0">
                  <a:latin typeface="Meiryo UI" pitchFamily="50" charset="-128"/>
                  <a:ea typeface="Meiryo UI" pitchFamily="50" charset="-128"/>
                  <a:cs typeface="Meiryo UI" pitchFamily="50" charset="-128"/>
                </a:rPr>
                <a:t>　</a:t>
              </a:r>
              <a:r>
                <a:rPr lang="ja-JP" altLang="en-US" sz="1000" dirty="0" smtClean="0">
                  <a:latin typeface="Meiryo UI" pitchFamily="50" charset="-128"/>
                  <a:ea typeface="Meiryo UI" pitchFamily="50" charset="-128"/>
                  <a:cs typeface="Meiryo UI" pitchFamily="50" charset="-128"/>
                </a:rPr>
                <a:t>＜約</a:t>
              </a:r>
              <a:r>
                <a:rPr lang="en-US" altLang="ja-JP" sz="1000" dirty="0">
                  <a:latin typeface="Meiryo UI" pitchFamily="50" charset="-128"/>
                  <a:ea typeface="Meiryo UI" pitchFamily="50" charset="-128"/>
                  <a:cs typeface="Meiryo UI" pitchFamily="50" charset="-128"/>
                </a:rPr>
                <a:t>1</a:t>
              </a:r>
              <a:r>
                <a:rPr lang="ja-JP" altLang="en-US" sz="1000" dirty="0">
                  <a:latin typeface="Meiryo UI" pitchFamily="50" charset="-128"/>
                  <a:ea typeface="Meiryo UI" pitchFamily="50" charset="-128"/>
                  <a:cs typeface="Meiryo UI" pitchFamily="50" charset="-128"/>
                </a:rPr>
                <a:t>か</a:t>
              </a:r>
              <a:r>
                <a:rPr lang="ja-JP" altLang="en-US" sz="1000" dirty="0" smtClean="0">
                  <a:latin typeface="Meiryo UI" pitchFamily="50" charset="-128"/>
                  <a:ea typeface="Meiryo UI" pitchFamily="50" charset="-128"/>
                  <a:cs typeface="Meiryo UI" pitchFamily="50" charset="-128"/>
                </a:rPr>
                <a:t>月＞</a:t>
              </a:r>
              <a:endParaRPr lang="en-US" altLang="ja-JP" sz="1000" dirty="0">
                <a:latin typeface="Meiryo UI" pitchFamily="50" charset="-128"/>
                <a:ea typeface="Meiryo UI" pitchFamily="50" charset="-128"/>
                <a:cs typeface="Meiryo UI" pitchFamily="50" charset="-128"/>
              </a:endParaRPr>
            </a:p>
          </p:txBody>
        </p:sp>
      </p:grpSp>
      <p:sp>
        <p:nvSpPr>
          <p:cNvPr id="30" name="角丸四角形 29"/>
          <p:cNvSpPr/>
          <p:nvPr/>
        </p:nvSpPr>
        <p:spPr>
          <a:xfrm>
            <a:off x="1208584" y="620688"/>
            <a:ext cx="8549565" cy="653042"/>
          </a:xfrm>
          <a:prstGeom prst="roundRect">
            <a:avLst>
              <a:gd name="adj" fmla="val 10053"/>
            </a:avLst>
          </a:prstGeom>
        </p:spPr>
        <p:style>
          <a:lnRef idx="2">
            <a:schemeClr val="accent5"/>
          </a:lnRef>
          <a:fillRef idx="1">
            <a:schemeClr val="lt1"/>
          </a:fillRef>
          <a:effectRef idx="0">
            <a:schemeClr val="accent5"/>
          </a:effectRef>
          <a:fontRef idx="minor">
            <a:schemeClr val="dk1"/>
          </a:fontRef>
        </p:style>
        <p:txBody>
          <a:bodyPr rtlCol="0" anchor="ctr"/>
          <a:lstStyle/>
          <a:p>
            <a:r>
              <a:rPr lang="ja-JP" altLang="en-US" sz="1600" b="1" dirty="0" smtClean="0">
                <a:solidFill>
                  <a:prstClr val="black"/>
                </a:solidFill>
                <a:latin typeface="Meiryo UI" pitchFamily="50" charset="-128"/>
                <a:ea typeface="Meiryo UI" pitchFamily="50" charset="-128"/>
                <a:cs typeface="Meiryo UI" pitchFamily="50" charset="-128"/>
              </a:rPr>
              <a:t>　エネルギー使用量等の「見える化」を進めるなど、省エネ型ライフスタイル･ビジネススタイルへの転換に向けた取組みを進め、省エネ機器・設備の導入及び住宅･建築物の省エネ化の取組みを促進します。</a:t>
            </a:r>
            <a:endParaRPr lang="en-US" altLang="ja-JP" sz="1600" b="1" dirty="0" smtClean="0">
              <a:solidFill>
                <a:prstClr val="black"/>
              </a:solidFill>
              <a:latin typeface="Meiryo UI" pitchFamily="50" charset="-128"/>
              <a:ea typeface="Meiryo UI" pitchFamily="50" charset="-128"/>
              <a:cs typeface="Meiryo UI" pitchFamily="50" charset="-128"/>
            </a:endParaRPr>
          </a:p>
        </p:txBody>
      </p:sp>
      <p:sp>
        <p:nvSpPr>
          <p:cNvPr id="31" name="角丸四角形 30"/>
          <p:cNvSpPr/>
          <p:nvPr/>
        </p:nvSpPr>
        <p:spPr>
          <a:xfrm>
            <a:off x="88626" y="702198"/>
            <a:ext cx="1119957" cy="502862"/>
          </a:xfrm>
          <a:prstGeom prst="roundRect">
            <a:avLst>
              <a:gd name="adj" fmla="val 50000"/>
            </a:avLst>
          </a:prstGeom>
        </p:spPr>
        <p:style>
          <a:lnRef idx="1">
            <a:schemeClr val="accent5"/>
          </a:lnRef>
          <a:fillRef idx="3">
            <a:schemeClr val="accent5"/>
          </a:fillRef>
          <a:effectRef idx="2">
            <a:schemeClr val="accent5"/>
          </a:effectRef>
          <a:fontRef idx="minor">
            <a:schemeClr val="lt1"/>
          </a:fontRef>
        </p:style>
        <p:txBody>
          <a:bodyPr rtlCol="0" anchor="ctr"/>
          <a:lstStyle/>
          <a:p>
            <a:pPr algn="ctr"/>
            <a:r>
              <a:rPr lang="ja-JP" altLang="en-US" sz="1400" b="1" dirty="0" smtClean="0">
                <a:solidFill>
                  <a:prstClr val="white"/>
                </a:solidFill>
                <a:latin typeface="Meiryo UI" pitchFamily="50" charset="-128"/>
                <a:ea typeface="Meiryo UI" pitchFamily="50" charset="-128"/>
                <a:cs typeface="Meiryo UI" pitchFamily="50" charset="-128"/>
              </a:rPr>
              <a:t>取組</a:t>
            </a:r>
            <a:endParaRPr lang="en-US" altLang="ja-JP" sz="1400" b="1" dirty="0" smtClean="0">
              <a:solidFill>
                <a:prstClr val="white"/>
              </a:solidFill>
              <a:latin typeface="Meiryo UI" pitchFamily="50" charset="-128"/>
              <a:ea typeface="Meiryo UI" pitchFamily="50" charset="-128"/>
              <a:cs typeface="Meiryo UI" pitchFamily="50" charset="-128"/>
            </a:endParaRPr>
          </a:p>
          <a:p>
            <a:pPr algn="ctr"/>
            <a:r>
              <a:rPr lang="ja-JP" altLang="en-US" sz="1400" b="1" dirty="0" smtClean="0">
                <a:solidFill>
                  <a:prstClr val="white"/>
                </a:solidFill>
                <a:latin typeface="Meiryo UI" pitchFamily="50" charset="-128"/>
                <a:ea typeface="Meiryo UI" pitchFamily="50" charset="-128"/>
                <a:cs typeface="Meiryo UI" pitchFamily="50" charset="-128"/>
              </a:rPr>
              <a:t>方針</a:t>
            </a:r>
            <a:endParaRPr lang="ja-JP" altLang="en-US" sz="1400" b="1" dirty="0">
              <a:solidFill>
                <a:prstClr val="white"/>
              </a:solidFill>
              <a:latin typeface="Meiryo UI" pitchFamily="50" charset="-128"/>
              <a:ea typeface="Meiryo UI" pitchFamily="50" charset="-128"/>
              <a:cs typeface="Meiryo UI" pitchFamily="50" charset="-128"/>
            </a:endParaRPr>
          </a:p>
        </p:txBody>
      </p:sp>
      <p:sp>
        <p:nvSpPr>
          <p:cNvPr id="32" name="円/楕円 31"/>
          <p:cNvSpPr/>
          <p:nvPr/>
        </p:nvSpPr>
        <p:spPr>
          <a:xfrm>
            <a:off x="9361703" y="0"/>
            <a:ext cx="471222" cy="471222"/>
          </a:xfrm>
          <a:prstGeom prst="ellipse">
            <a:avLst/>
          </a:prstGeom>
          <a:ln w="19050"/>
        </p:spPr>
        <p:style>
          <a:lnRef idx="3">
            <a:schemeClr val="lt1"/>
          </a:lnRef>
          <a:fillRef idx="1">
            <a:schemeClr val="accent1"/>
          </a:fillRef>
          <a:effectRef idx="1">
            <a:schemeClr val="accent1"/>
          </a:effectRef>
          <a:fontRef idx="minor">
            <a:schemeClr val="lt1"/>
          </a:fontRef>
        </p:style>
        <p:txBody>
          <a:bodyPr lIns="0" tIns="0" rIns="0" bIns="0" rtlCol="0" anchor="ctr"/>
          <a:lstStyle/>
          <a:p>
            <a:pPr algn="ctr"/>
            <a:r>
              <a:rPr lang="en-US" altLang="ja-JP" b="1" dirty="0" smtClean="0">
                <a:solidFill>
                  <a:prstClr val="white"/>
                </a:solidFill>
              </a:rPr>
              <a:t>21</a:t>
            </a:r>
            <a:endParaRPr lang="ja-JP" altLang="en-US" b="1" dirty="0">
              <a:solidFill>
                <a:prstClr val="white"/>
              </a:solidFill>
            </a:endParaRPr>
          </a:p>
        </p:txBody>
      </p:sp>
      <p:sp>
        <p:nvSpPr>
          <p:cNvPr id="37" name="角丸四角形 36"/>
          <p:cNvSpPr/>
          <p:nvPr/>
        </p:nvSpPr>
        <p:spPr>
          <a:xfrm>
            <a:off x="331448" y="4472645"/>
            <a:ext cx="2191235" cy="297735"/>
          </a:xfrm>
          <a:prstGeom prst="roundRect">
            <a:avLst>
              <a:gd name="adj" fmla="val 50000"/>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ja-JP" altLang="en-US" sz="1400" b="1" dirty="0" smtClean="0">
                <a:solidFill>
                  <a:schemeClr val="tx1"/>
                </a:solidFill>
                <a:latin typeface="Meiryo UI" pitchFamily="50" charset="-128"/>
                <a:ea typeface="Meiryo UI" pitchFamily="50" charset="-128"/>
                <a:cs typeface="Meiryo UI" pitchFamily="50" charset="-128"/>
              </a:rPr>
              <a:t>省エネ診断の利用促進</a:t>
            </a:r>
            <a:endParaRPr lang="ja-JP" altLang="en-US" sz="1400" b="1" dirty="0">
              <a:solidFill>
                <a:schemeClr val="tx1"/>
              </a:solidFill>
              <a:latin typeface="Meiryo UI" pitchFamily="50" charset="-128"/>
              <a:ea typeface="Meiryo UI" pitchFamily="50" charset="-128"/>
              <a:cs typeface="Meiryo UI" pitchFamily="50" charset="-128"/>
            </a:endParaRPr>
          </a:p>
        </p:txBody>
      </p:sp>
      <p:sp>
        <p:nvSpPr>
          <p:cNvPr id="33" name="正方形/長方形 32"/>
          <p:cNvSpPr/>
          <p:nvPr/>
        </p:nvSpPr>
        <p:spPr>
          <a:xfrm>
            <a:off x="3703441" y="1645089"/>
            <a:ext cx="3763239" cy="184666"/>
          </a:xfrm>
          <a:prstGeom prst="rect">
            <a:avLst/>
          </a:prstGeom>
        </p:spPr>
        <p:txBody>
          <a:bodyPr wrap="square" lIns="0" tIns="0" rIns="0" bIns="0" anchor="ctr" anchorCtr="1">
            <a:spAutoFit/>
          </a:bodyPr>
          <a:lstStyle/>
          <a:p>
            <a:pPr marL="95250" indent="-95250"/>
            <a:r>
              <a:rPr lang="en-US" altLang="ja-JP" sz="12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おおさか</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スマートエネルギーセンター</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事業</a:t>
            </a:r>
            <a:r>
              <a:rPr lang="en-US" altLang="ja-JP" sz="12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予算</a:t>
            </a:r>
            <a:r>
              <a:rPr lang="en-US" altLang="ja-JP" sz="1200" dirty="0">
                <a:latin typeface="Meiryo UI" panose="020B0604030504040204" pitchFamily="50" charset="-128"/>
                <a:ea typeface="Meiryo UI" panose="020B0604030504040204" pitchFamily="50" charset="-128"/>
                <a:cs typeface="Meiryo UI" panose="020B0604030504040204" pitchFamily="50" charset="-128"/>
              </a:rPr>
              <a:t>348</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千円</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a:t>
            </a:r>
          </a:p>
        </p:txBody>
      </p:sp>
      <p:sp>
        <p:nvSpPr>
          <p:cNvPr id="6" name="テキスト ボックス 5"/>
          <p:cNvSpPr txBox="1"/>
          <p:nvPr/>
        </p:nvSpPr>
        <p:spPr>
          <a:xfrm>
            <a:off x="6000345" y="3659741"/>
            <a:ext cx="1009833" cy="153888"/>
          </a:xfrm>
          <a:prstGeom prst="rect">
            <a:avLst/>
          </a:prstGeom>
          <a:noFill/>
        </p:spPr>
        <p:txBody>
          <a:bodyPr wrap="square" lIns="0" tIns="0" rIns="0" bIns="0" rtlCol="0" anchor="ctr" anchorCtr="0">
            <a:spAutoFit/>
          </a:bodyPr>
          <a:lstStyle/>
          <a:p>
            <a:pPr algn="ctr"/>
            <a:r>
              <a:rPr lang="ja-JP" altLang="en-US" sz="1000" dirty="0" smtClean="0">
                <a:latin typeface="Meiryo UI" panose="020B0604030504040204" pitchFamily="50" charset="-128"/>
                <a:ea typeface="Meiryo UI" panose="020B0604030504040204" pitchFamily="50" charset="-128"/>
                <a:cs typeface="Meiryo UI" panose="020B0604030504040204" pitchFamily="50" charset="-128"/>
              </a:rPr>
              <a:t>セミナーのようす</a:t>
            </a:r>
            <a:endParaRPr lang="ja-JP" altLang="en-US" sz="10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36" name="テキスト ボックス 35"/>
          <p:cNvSpPr txBox="1"/>
          <p:nvPr/>
        </p:nvSpPr>
        <p:spPr>
          <a:xfrm>
            <a:off x="7972912" y="3664995"/>
            <a:ext cx="1411068" cy="153888"/>
          </a:xfrm>
          <a:prstGeom prst="rect">
            <a:avLst/>
          </a:prstGeom>
          <a:noFill/>
        </p:spPr>
        <p:txBody>
          <a:bodyPr wrap="square" lIns="0" tIns="0" rIns="0" bIns="0" rtlCol="0" anchor="ctr" anchorCtr="0">
            <a:spAutoFit/>
          </a:bodyPr>
          <a:lstStyle/>
          <a:p>
            <a:pPr algn="ctr"/>
            <a:r>
              <a:rPr lang="ja-JP" altLang="en-US" sz="1000" dirty="0" smtClean="0">
                <a:latin typeface="Meiryo UI" panose="020B0604030504040204" pitchFamily="50" charset="-128"/>
                <a:ea typeface="Meiryo UI" panose="020B0604030504040204" pitchFamily="50" charset="-128"/>
                <a:cs typeface="Meiryo UI" panose="020B0604030504040204" pitchFamily="50" charset="-128"/>
              </a:rPr>
              <a:t>啓発イベント出展のようす</a:t>
            </a:r>
            <a:endParaRPr lang="ja-JP" altLang="en-US" sz="10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35" name="正方形/長方形 34"/>
          <p:cNvSpPr/>
          <p:nvPr/>
        </p:nvSpPr>
        <p:spPr>
          <a:xfrm>
            <a:off x="676151" y="3467386"/>
            <a:ext cx="3693064" cy="687098"/>
          </a:xfrm>
          <a:prstGeom prst="rect">
            <a:avLst/>
          </a:prstGeom>
          <a:noFill/>
          <a:ln w="9525">
            <a:prstDash val="dash"/>
          </a:ln>
        </p:spPr>
        <p:style>
          <a:lnRef idx="2">
            <a:schemeClr val="accent1"/>
          </a:lnRef>
          <a:fillRef idx="1">
            <a:schemeClr val="lt1"/>
          </a:fillRef>
          <a:effectRef idx="0">
            <a:schemeClr val="accent1"/>
          </a:effectRef>
          <a:fontRef idx="minor">
            <a:schemeClr val="dk1"/>
          </a:fontRef>
        </p:style>
        <p:txBody>
          <a:bodyPr lIns="0" rIns="0" rtlCol="0" anchor="ctr"/>
          <a:lstStyle/>
          <a:p>
            <a:pPr marL="87313" indent="-87313"/>
            <a:r>
              <a:rPr lang="ja-JP" altLang="en-US" sz="1000" dirty="0">
                <a:solidFill>
                  <a:schemeClr val="tx1"/>
                </a:solidFill>
                <a:latin typeface="Meiryo UI" pitchFamily="50" charset="-128"/>
                <a:ea typeface="Meiryo UI" pitchFamily="50" charset="-128"/>
                <a:cs typeface="Meiryo UI" pitchFamily="50" charset="-128"/>
              </a:rPr>
              <a:t>＜</a:t>
            </a:r>
            <a:r>
              <a:rPr lang="en-US" altLang="ja-JP" sz="1000" dirty="0">
                <a:solidFill>
                  <a:schemeClr val="tx1"/>
                </a:solidFill>
                <a:latin typeface="Meiryo UI" pitchFamily="50" charset="-128"/>
                <a:ea typeface="Meiryo UI" pitchFamily="50" charset="-128"/>
                <a:cs typeface="Meiryo UI" pitchFamily="50" charset="-128"/>
              </a:rPr>
              <a:t>2017</a:t>
            </a:r>
            <a:r>
              <a:rPr lang="ja-JP" altLang="en-US" sz="1000" dirty="0">
                <a:solidFill>
                  <a:schemeClr val="tx1"/>
                </a:solidFill>
                <a:latin typeface="Meiryo UI" pitchFamily="50" charset="-128"/>
                <a:ea typeface="Meiryo UI" pitchFamily="50" charset="-128"/>
                <a:cs typeface="Meiryo UI" pitchFamily="50" charset="-128"/>
              </a:rPr>
              <a:t>年度実績</a:t>
            </a:r>
            <a:r>
              <a:rPr lang="ja-JP" altLang="en-US" sz="1000" dirty="0" smtClean="0">
                <a:solidFill>
                  <a:schemeClr val="tx1"/>
                </a:solidFill>
                <a:latin typeface="Meiryo UI" pitchFamily="50" charset="-128"/>
                <a:ea typeface="Meiryo UI" pitchFamily="50" charset="-128"/>
                <a:cs typeface="Meiryo UI" pitchFamily="50" charset="-128"/>
              </a:rPr>
              <a:t>＞［</a:t>
            </a:r>
            <a:r>
              <a:rPr lang="ja-JP" altLang="en-US" sz="1000" dirty="0">
                <a:solidFill>
                  <a:schemeClr val="tx1"/>
                </a:solidFill>
                <a:latin typeface="Meiryo UI" pitchFamily="50" charset="-128"/>
                <a:ea typeface="Meiryo UI" pitchFamily="50" charset="-128"/>
                <a:cs typeface="Meiryo UI" pitchFamily="50" charset="-128"/>
              </a:rPr>
              <a:t>再掲］</a:t>
            </a:r>
            <a:endParaRPr lang="en-US" altLang="ja-JP" sz="1000" dirty="0">
              <a:solidFill>
                <a:schemeClr val="tx1"/>
              </a:solidFill>
              <a:latin typeface="Meiryo UI" pitchFamily="50" charset="-128"/>
              <a:ea typeface="Meiryo UI" pitchFamily="50" charset="-128"/>
              <a:cs typeface="Meiryo UI" pitchFamily="50" charset="-128"/>
            </a:endParaRPr>
          </a:p>
          <a:p>
            <a:pPr marL="87313" indent="-87313"/>
            <a:r>
              <a:rPr lang="ja-JP" altLang="en-US" sz="1000" dirty="0">
                <a:solidFill>
                  <a:schemeClr val="tx1"/>
                </a:solidFill>
                <a:latin typeface="Meiryo UI" pitchFamily="50" charset="-128"/>
                <a:ea typeface="Meiryo UI" pitchFamily="50" charset="-128"/>
                <a:cs typeface="Meiryo UI" pitchFamily="50" charset="-128"/>
              </a:rPr>
              <a:t>　</a:t>
            </a:r>
            <a:r>
              <a:rPr lang="ja-JP" altLang="en-US" sz="1000" dirty="0" smtClean="0">
                <a:solidFill>
                  <a:schemeClr val="tx1"/>
                </a:solidFill>
                <a:latin typeface="Meiryo UI" pitchFamily="50" charset="-128"/>
                <a:ea typeface="Meiryo UI" pitchFamily="50" charset="-128"/>
                <a:cs typeface="Meiryo UI" pitchFamily="50" charset="-128"/>
              </a:rPr>
              <a:t>・セミナー</a:t>
            </a:r>
            <a:r>
              <a:rPr lang="ja-JP" altLang="en-US" sz="1000" dirty="0">
                <a:solidFill>
                  <a:schemeClr val="tx1"/>
                </a:solidFill>
                <a:latin typeface="Meiryo UI" pitchFamily="50" charset="-128"/>
                <a:ea typeface="Meiryo UI" pitchFamily="50" charset="-128"/>
                <a:cs typeface="Meiryo UI" pitchFamily="50" charset="-128"/>
              </a:rPr>
              <a:t>開催、講演：</a:t>
            </a:r>
            <a:r>
              <a:rPr lang="en-US" altLang="ja-JP" sz="1000" dirty="0" smtClean="0">
                <a:solidFill>
                  <a:schemeClr val="tx1"/>
                </a:solidFill>
                <a:latin typeface="Meiryo UI" pitchFamily="50" charset="-128"/>
                <a:ea typeface="Meiryo UI" pitchFamily="50" charset="-128"/>
                <a:cs typeface="Meiryo UI" pitchFamily="50" charset="-128"/>
              </a:rPr>
              <a:t>59</a:t>
            </a:r>
            <a:r>
              <a:rPr lang="ja-JP" altLang="en-US" sz="1000" dirty="0" smtClean="0">
                <a:solidFill>
                  <a:schemeClr val="tx1"/>
                </a:solidFill>
                <a:latin typeface="Meiryo UI" pitchFamily="50" charset="-128"/>
                <a:ea typeface="Meiryo UI" pitchFamily="50" charset="-128"/>
                <a:cs typeface="Meiryo UI" pitchFamily="50" charset="-128"/>
              </a:rPr>
              <a:t>回</a:t>
            </a:r>
            <a:r>
              <a:rPr lang="ja-JP" altLang="en-US" sz="1000" dirty="0">
                <a:solidFill>
                  <a:schemeClr val="tx1"/>
                </a:solidFill>
                <a:latin typeface="Meiryo UI" pitchFamily="50" charset="-128"/>
                <a:ea typeface="Meiryo UI" pitchFamily="50" charset="-128"/>
                <a:cs typeface="Meiryo UI" pitchFamily="50" charset="-128"/>
              </a:rPr>
              <a:t>　・事業者、団体訪問：</a:t>
            </a:r>
            <a:r>
              <a:rPr lang="en-US" altLang="ja-JP" sz="1000" dirty="0" smtClean="0">
                <a:solidFill>
                  <a:schemeClr val="tx1"/>
                </a:solidFill>
                <a:latin typeface="Meiryo UI" pitchFamily="50" charset="-128"/>
                <a:ea typeface="Meiryo UI" pitchFamily="50" charset="-128"/>
                <a:cs typeface="Meiryo UI" pitchFamily="50" charset="-128"/>
              </a:rPr>
              <a:t>237</a:t>
            </a:r>
            <a:r>
              <a:rPr lang="ja-JP" altLang="en-US" sz="1000" dirty="0" smtClean="0">
                <a:solidFill>
                  <a:schemeClr val="tx1"/>
                </a:solidFill>
                <a:latin typeface="Meiryo UI" pitchFamily="50" charset="-128"/>
                <a:ea typeface="Meiryo UI" pitchFamily="50" charset="-128"/>
                <a:cs typeface="Meiryo UI" pitchFamily="50" charset="-128"/>
              </a:rPr>
              <a:t>回</a:t>
            </a:r>
            <a:endParaRPr lang="en-US" altLang="ja-JP" sz="1000" dirty="0">
              <a:solidFill>
                <a:schemeClr val="tx1"/>
              </a:solidFill>
              <a:latin typeface="Meiryo UI" pitchFamily="50" charset="-128"/>
              <a:ea typeface="Meiryo UI" pitchFamily="50" charset="-128"/>
              <a:cs typeface="Meiryo UI" pitchFamily="50" charset="-128"/>
            </a:endParaRPr>
          </a:p>
          <a:p>
            <a:pPr marL="87313" indent="-87313"/>
            <a:r>
              <a:rPr lang="ja-JP" altLang="en-US" sz="1000" dirty="0">
                <a:solidFill>
                  <a:schemeClr val="tx1"/>
                </a:solidFill>
                <a:latin typeface="Meiryo UI" pitchFamily="50" charset="-128"/>
                <a:ea typeface="Meiryo UI" pitchFamily="50" charset="-128"/>
                <a:cs typeface="Meiryo UI" pitchFamily="50" charset="-128"/>
              </a:rPr>
              <a:t>　・啓発イベントへの出展</a:t>
            </a:r>
            <a:r>
              <a:rPr lang="ja-JP" altLang="en-US" sz="1000" dirty="0" smtClean="0">
                <a:solidFill>
                  <a:schemeClr val="tx1"/>
                </a:solidFill>
                <a:latin typeface="Meiryo UI" pitchFamily="50" charset="-128"/>
                <a:ea typeface="Meiryo UI" pitchFamily="50" charset="-128"/>
                <a:cs typeface="Meiryo UI" pitchFamily="50" charset="-128"/>
              </a:rPr>
              <a:t>：</a:t>
            </a:r>
            <a:r>
              <a:rPr lang="en-US" altLang="ja-JP" sz="1000" dirty="0">
                <a:solidFill>
                  <a:schemeClr val="tx1"/>
                </a:solidFill>
                <a:latin typeface="Meiryo UI" pitchFamily="50" charset="-128"/>
                <a:ea typeface="Meiryo UI" pitchFamily="50" charset="-128"/>
                <a:cs typeface="Meiryo UI" pitchFamily="50" charset="-128"/>
              </a:rPr>
              <a:t>8</a:t>
            </a:r>
            <a:r>
              <a:rPr lang="ja-JP" altLang="en-US" sz="1000" dirty="0" smtClean="0">
                <a:solidFill>
                  <a:schemeClr val="tx1"/>
                </a:solidFill>
                <a:latin typeface="Meiryo UI" pitchFamily="50" charset="-128"/>
                <a:ea typeface="Meiryo UI" pitchFamily="50" charset="-128"/>
                <a:cs typeface="Meiryo UI" pitchFamily="50" charset="-128"/>
              </a:rPr>
              <a:t>回 </a:t>
            </a:r>
            <a:r>
              <a:rPr lang="ja-JP" altLang="en-US" sz="1000" dirty="0">
                <a:solidFill>
                  <a:schemeClr val="tx1"/>
                </a:solidFill>
                <a:latin typeface="Meiryo UI" pitchFamily="50" charset="-128"/>
                <a:ea typeface="Meiryo UI" pitchFamily="50" charset="-128"/>
                <a:cs typeface="Meiryo UI" pitchFamily="50" charset="-128"/>
              </a:rPr>
              <a:t>・チラシ配布</a:t>
            </a:r>
            <a:r>
              <a:rPr lang="ja-JP" altLang="en-US" sz="1000" dirty="0" smtClean="0">
                <a:solidFill>
                  <a:schemeClr val="tx1"/>
                </a:solidFill>
                <a:latin typeface="Meiryo UI" pitchFamily="50" charset="-128"/>
                <a:ea typeface="Meiryo UI" pitchFamily="50" charset="-128"/>
                <a:cs typeface="Meiryo UI" pitchFamily="50" charset="-128"/>
              </a:rPr>
              <a:t>：</a:t>
            </a:r>
            <a:r>
              <a:rPr lang="en-US" altLang="ja-JP" sz="1000" dirty="0" smtClean="0">
                <a:solidFill>
                  <a:schemeClr val="tx1"/>
                </a:solidFill>
                <a:latin typeface="Meiryo UI" pitchFamily="50" charset="-128"/>
                <a:ea typeface="Meiryo UI" pitchFamily="50" charset="-128"/>
                <a:cs typeface="Meiryo UI" pitchFamily="50" charset="-128"/>
              </a:rPr>
              <a:t>59,000</a:t>
            </a:r>
            <a:r>
              <a:rPr lang="ja-JP" altLang="en-US" sz="1000" dirty="0">
                <a:solidFill>
                  <a:schemeClr val="tx1"/>
                </a:solidFill>
                <a:latin typeface="Meiryo UI" pitchFamily="50" charset="-128"/>
                <a:ea typeface="Meiryo UI" pitchFamily="50" charset="-128"/>
                <a:cs typeface="Meiryo UI" pitchFamily="50" charset="-128"/>
              </a:rPr>
              <a:t>部</a:t>
            </a:r>
            <a:endParaRPr lang="en-US" altLang="ja-JP" sz="1000" dirty="0">
              <a:solidFill>
                <a:schemeClr val="tx1"/>
              </a:solidFill>
              <a:latin typeface="Meiryo UI" pitchFamily="50" charset="-128"/>
              <a:ea typeface="Meiryo UI" pitchFamily="50" charset="-128"/>
              <a:cs typeface="Meiryo UI" pitchFamily="50" charset="-128"/>
            </a:endParaRPr>
          </a:p>
        </p:txBody>
      </p:sp>
      <p:sp>
        <p:nvSpPr>
          <p:cNvPr id="38" name="正方形/長方形 37"/>
          <p:cNvSpPr/>
          <p:nvPr/>
        </p:nvSpPr>
        <p:spPr>
          <a:xfrm>
            <a:off x="776536" y="5399607"/>
            <a:ext cx="2832527" cy="687098"/>
          </a:xfrm>
          <a:prstGeom prst="rect">
            <a:avLst/>
          </a:prstGeom>
          <a:noFill/>
          <a:ln w="9525">
            <a:prstDash val="dash"/>
          </a:ln>
        </p:spPr>
        <p:style>
          <a:lnRef idx="2">
            <a:schemeClr val="accent1"/>
          </a:lnRef>
          <a:fillRef idx="1">
            <a:schemeClr val="lt1"/>
          </a:fillRef>
          <a:effectRef idx="0">
            <a:schemeClr val="accent1"/>
          </a:effectRef>
          <a:fontRef idx="minor">
            <a:schemeClr val="dk1"/>
          </a:fontRef>
        </p:style>
        <p:txBody>
          <a:bodyPr lIns="0" rIns="0" rtlCol="0" anchor="ctr"/>
          <a:lstStyle/>
          <a:p>
            <a:pPr marL="87313" indent="-87313"/>
            <a:r>
              <a:rPr lang="ja-JP" altLang="en-US" sz="1000" dirty="0">
                <a:solidFill>
                  <a:schemeClr val="tx1"/>
                </a:solidFill>
                <a:latin typeface="Meiryo UI" pitchFamily="50" charset="-128"/>
                <a:ea typeface="Meiryo UI" pitchFamily="50" charset="-128"/>
                <a:cs typeface="Meiryo UI" pitchFamily="50" charset="-128"/>
              </a:rPr>
              <a:t>＜</a:t>
            </a:r>
            <a:r>
              <a:rPr lang="en-US" altLang="ja-JP" sz="1000" dirty="0">
                <a:solidFill>
                  <a:schemeClr val="tx1"/>
                </a:solidFill>
                <a:latin typeface="Meiryo UI" pitchFamily="50" charset="-128"/>
                <a:ea typeface="Meiryo UI" pitchFamily="50" charset="-128"/>
                <a:cs typeface="Meiryo UI" pitchFamily="50" charset="-128"/>
              </a:rPr>
              <a:t>2017</a:t>
            </a:r>
            <a:r>
              <a:rPr lang="ja-JP" altLang="en-US" sz="1000" dirty="0">
                <a:solidFill>
                  <a:schemeClr val="tx1"/>
                </a:solidFill>
                <a:latin typeface="Meiryo UI" pitchFamily="50" charset="-128"/>
                <a:ea typeface="Meiryo UI" pitchFamily="50" charset="-128"/>
                <a:cs typeface="Meiryo UI" pitchFamily="50" charset="-128"/>
              </a:rPr>
              <a:t>年度実績</a:t>
            </a:r>
            <a:r>
              <a:rPr lang="ja-JP" altLang="en-US" sz="1000" dirty="0" smtClean="0">
                <a:solidFill>
                  <a:schemeClr val="tx1"/>
                </a:solidFill>
                <a:latin typeface="Meiryo UI" pitchFamily="50" charset="-128"/>
                <a:ea typeface="Meiryo UI" pitchFamily="50" charset="-128"/>
                <a:cs typeface="Meiryo UI" pitchFamily="50" charset="-128"/>
              </a:rPr>
              <a:t>＞ </a:t>
            </a:r>
            <a:endParaRPr lang="en-US" altLang="ja-JP" sz="1000" dirty="0" smtClean="0">
              <a:solidFill>
                <a:schemeClr val="tx1"/>
              </a:solidFill>
              <a:latin typeface="Meiryo UI" pitchFamily="50" charset="-128"/>
              <a:ea typeface="Meiryo UI" pitchFamily="50" charset="-128"/>
              <a:cs typeface="Meiryo UI" pitchFamily="50" charset="-128"/>
            </a:endParaRPr>
          </a:p>
          <a:p>
            <a:pPr marL="87313" indent="-87313"/>
            <a:r>
              <a:rPr lang="ja-JP" altLang="en-US" sz="1000" dirty="0" smtClean="0">
                <a:solidFill>
                  <a:schemeClr val="tx1"/>
                </a:solidFill>
                <a:latin typeface="Meiryo UI" pitchFamily="50" charset="-128"/>
                <a:ea typeface="Meiryo UI" pitchFamily="50" charset="-128"/>
                <a:cs typeface="Meiryo UI" pitchFamily="50" charset="-128"/>
              </a:rPr>
              <a:t>　・受付件数　</a:t>
            </a:r>
            <a:r>
              <a:rPr lang="en-US" altLang="ja-JP" sz="1000" dirty="0" smtClean="0">
                <a:solidFill>
                  <a:schemeClr val="tx1"/>
                </a:solidFill>
                <a:latin typeface="Meiryo UI" pitchFamily="50" charset="-128"/>
                <a:ea typeface="Meiryo UI" pitchFamily="50" charset="-128"/>
                <a:cs typeface="Meiryo UI" pitchFamily="50" charset="-128"/>
              </a:rPr>
              <a:t>66</a:t>
            </a:r>
            <a:r>
              <a:rPr lang="ja-JP" altLang="en-US" sz="1000" dirty="0" smtClean="0">
                <a:solidFill>
                  <a:schemeClr val="tx1"/>
                </a:solidFill>
                <a:latin typeface="Meiryo UI" pitchFamily="50" charset="-128"/>
                <a:ea typeface="Meiryo UI" pitchFamily="50" charset="-128"/>
                <a:cs typeface="Meiryo UI" pitchFamily="50" charset="-128"/>
              </a:rPr>
              <a:t>件（うち</a:t>
            </a:r>
            <a:r>
              <a:rPr lang="en-US" altLang="ja-JP" sz="1000" dirty="0" smtClean="0">
                <a:solidFill>
                  <a:schemeClr val="tx1"/>
                </a:solidFill>
                <a:latin typeface="Meiryo UI" pitchFamily="50" charset="-128"/>
                <a:ea typeface="Meiryo UI" pitchFamily="50" charset="-128"/>
                <a:cs typeface="Meiryo UI" pitchFamily="50" charset="-128"/>
              </a:rPr>
              <a:t>42</a:t>
            </a:r>
            <a:r>
              <a:rPr lang="ja-JP" altLang="en-US" sz="1000" dirty="0" smtClean="0">
                <a:solidFill>
                  <a:schemeClr val="tx1"/>
                </a:solidFill>
                <a:latin typeface="Meiryo UI" pitchFamily="50" charset="-128"/>
                <a:ea typeface="Meiryo UI" pitchFamily="50" charset="-128"/>
                <a:cs typeface="Meiryo UI" pitchFamily="50" charset="-128"/>
              </a:rPr>
              <a:t>件で実施済）</a:t>
            </a:r>
            <a:endParaRPr lang="en-US" altLang="ja-JP" sz="1000" dirty="0" smtClean="0">
              <a:solidFill>
                <a:schemeClr val="tx1"/>
              </a:solidFill>
              <a:latin typeface="Meiryo UI" pitchFamily="50" charset="-128"/>
              <a:ea typeface="Meiryo UI" pitchFamily="50" charset="-128"/>
              <a:cs typeface="Meiryo UI" pitchFamily="50" charset="-128"/>
            </a:endParaRPr>
          </a:p>
          <a:p>
            <a:pPr marL="87313" indent="-87313"/>
            <a:r>
              <a:rPr lang="ja-JP" altLang="en-US" sz="1000" dirty="0">
                <a:solidFill>
                  <a:schemeClr val="tx1"/>
                </a:solidFill>
                <a:latin typeface="Meiryo UI" pitchFamily="50" charset="-128"/>
                <a:ea typeface="Meiryo UI" pitchFamily="50" charset="-128"/>
                <a:cs typeface="Meiryo UI" pitchFamily="50" charset="-128"/>
              </a:rPr>
              <a:t>　　電力消費削減提案量</a:t>
            </a:r>
            <a:r>
              <a:rPr lang="ja-JP" altLang="en-US" sz="1000" dirty="0" smtClean="0">
                <a:solidFill>
                  <a:schemeClr val="tx1"/>
                </a:solidFill>
                <a:latin typeface="Meiryo UI" pitchFamily="50" charset="-128"/>
                <a:ea typeface="Meiryo UI" pitchFamily="50" charset="-128"/>
                <a:cs typeface="Meiryo UI" pitchFamily="50" charset="-128"/>
              </a:rPr>
              <a:t>：</a:t>
            </a:r>
            <a:r>
              <a:rPr lang="en-US" altLang="ja-JP" sz="1000" dirty="0" smtClean="0">
                <a:solidFill>
                  <a:schemeClr val="tx1"/>
                </a:solidFill>
                <a:latin typeface="Meiryo UI" pitchFamily="50" charset="-128"/>
                <a:ea typeface="Meiryo UI" pitchFamily="50" charset="-128"/>
                <a:cs typeface="Meiryo UI" pitchFamily="50" charset="-128"/>
              </a:rPr>
              <a:t>198</a:t>
            </a:r>
            <a:r>
              <a:rPr lang="ja-JP" altLang="en-US" sz="1000" dirty="0" smtClean="0">
                <a:solidFill>
                  <a:schemeClr val="tx1"/>
                </a:solidFill>
                <a:latin typeface="Meiryo UI" pitchFamily="50" charset="-128"/>
                <a:ea typeface="Meiryo UI" pitchFamily="50" charset="-128"/>
                <a:cs typeface="Meiryo UI" pitchFamily="50" charset="-128"/>
              </a:rPr>
              <a:t>万</a:t>
            </a:r>
            <a:r>
              <a:rPr lang="en-US" altLang="ja-JP" sz="1000" dirty="0">
                <a:solidFill>
                  <a:schemeClr val="tx1"/>
                </a:solidFill>
                <a:latin typeface="Meiryo UI" pitchFamily="50" charset="-128"/>
                <a:ea typeface="Meiryo UI" pitchFamily="50" charset="-128"/>
                <a:cs typeface="Meiryo UI" pitchFamily="50" charset="-128"/>
              </a:rPr>
              <a:t>kWh/</a:t>
            </a:r>
            <a:r>
              <a:rPr lang="ja-JP" altLang="en-US" sz="1000" dirty="0">
                <a:solidFill>
                  <a:schemeClr val="tx1"/>
                </a:solidFill>
                <a:latin typeface="Meiryo UI" pitchFamily="50" charset="-128"/>
                <a:ea typeface="Meiryo UI" pitchFamily="50" charset="-128"/>
                <a:cs typeface="Meiryo UI" pitchFamily="50" charset="-128"/>
              </a:rPr>
              <a:t>年</a:t>
            </a:r>
            <a:endParaRPr lang="en-US" altLang="ja-JP" sz="1000" dirty="0">
              <a:solidFill>
                <a:schemeClr val="tx1"/>
              </a:solidFill>
              <a:latin typeface="Meiryo UI" pitchFamily="50" charset="-128"/>
              <a:ea typeface="Meiryo UI" pitchFamily="50" charset="-128"/>
              <a:cs typeface="Meiryo UI" pitchFamily="50" charset="-128"/>
            </a:endParaRPr>
          </a:p>
          <a:p>
            <a:pPr marL="87313" indent="-87313"/>
            <a:r>
              <a:rPr lang="ja-JP" altLang="en-US" sz="1000" dirty="0">
                <a:solidFill>
                  <a:schemeClr val="tx1"/>
                </a:solidFill>
                <a:latin typeface="Meiryo UI" pitchFamily="50" charset="-128"/>
                <a:ea typeface="Meiryo UI" pitchFamily="50" charset="-128"/>
                <a:cs typeface="Meiryo UI" pitchFamily="50" charset="-128"/>
              </a:rPr>
              <a:t>　　　　　　　　　　　　        </a:t>
            </a:r>
            <a:r>
              <a:rPr lang="ja-JP" altLang="en-US" sz="1000" dirty="0" smtClean="0">
                <a:solidFill>
                  <a:schemeClr val="tx1"/>
                </a:solidFill>
                <a:latin typeface="Meiryo UI" pitchFamily="50" charset="-128"/>
                <a:ea typeface="Meiryo UI" pitchFamily="50" charset="-128"/>
                <a:cs typeface="Meiryo UI" pitchFamily="50" charset="-128"/>
              </a:rPr>
              <a:t>（報告済</a:t>
            </a:r>
            <a:r>
              <a:rPr lang="en-US" altLang="ja-JP" sz="1000" dirty="0" smtClean="0">
                <a:solidFill>
                  <a:schemeClr val="tx1"/>
                </a:solidFill>
                <a:latin typeface="Meiryo UI" pitchFamily="50" charset="-128"/>
                <a:ea typeface="Meiryo UI" pitchFamily="50" charset="-128"/>
                <a:cs typeface="Meiryo UI" pitchFamily="50" charset="-128"/>
              </a:rPr>
              <a:t>36</a:t>
            </a:r>
            <a:r>
              <a:rPr lang="ja-JP" altLang="en-US" sz="1000" dirty="0" smtClean="0">
                <a:solidFill>
                  <a:schemeClr val="tx1"/>
                </a:solidFill>
                <a:latin typeface="Meiryo UI" pitchFamily="50" charset="-128"/>
                <a:ea typeface="Meiryo UI" pitchFamily="50" charset="-128"/>
                <a:cs typeface="Meiryo UI" pitchFamily="50" charset="-128"/>
              </a:rPr>
              <a:t>件の</a:t>
            </a:r>
            <a:r>
              <a:rPr lang="ja-JP" altLang="en-US" sz="1000" dirty="0">
                <a:solidFill>
                  <a:schemeClr val="tx1"/>
                </a:solidFill>
                <a:latin typeface="Meiryo UI" pitchFamily="50" charset="-128"/>
                <a:ea typeface="Meiryo UI" pitchFamily="50" charset="-128"/>
                <a:cs typeface="Meiryo UI" pitchFamily="50" charset="-128"/>
              </a:rPr>
              <a:t>累計）</a:t>
            </a:r>
            <a:endParaRPr lang="en-US" altLang="ja-JP" sz="1000" dirty="0">
              <a:solidFill>
                <a:schemeClr val="tx1"/>
              </a:solidFill>
              <a:latin typeface="Meiryo UI" pitchFamily="50" charset="-128"/>
              <a:ea typeface="Meiryo UI" pitchFamily="50" charset="-128"/>
              <a:cs typeface="Meiryo UI" pitchFamily="50" charset="-128"/>
            </a:endParaRPr>
          </a:p>
        </p:txBody>
      </p:sp>
      <p:pic>
        <p:nvPicPr>
          <p:cNvPr id="10" name="図 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246568" y="5310235"/>
            <a:ext cx="1859973" cy="1278082"/>
          </a:xfrm>
          <a:prstGeom prst="rect">
            <a:avLst/>
          </a:prstGeom>
        </p:spPr>
      </p:pic>
      <p:pic>
        <p:nvPicPr>
          <p:cNvPr id="11" name="図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758573" y="2109941"/>
            <a:ext cx="1910400" cy="1432800"/>
          </a:xfrm>
          <a:prstGeom prst="rect">
            <a:avLst/>
          </a:prstGeom>
        </p:spPr>
      </p:pic>
      <p:pic>
        <p:nvPicPr>
          <p:cNvPr id="12" name="図 11"/>
          <p:cNvPicPr>
            <a:picLocks/>
          </p:cNvPicPr>
          <p:nvPr/>
        </p:nvPicPr>
        <p:blipFill>
          <a:blip r:embed="rId4" cstate="print">
            <a:extLst>
              <a:ext uri="{28A0092B-C50C-407E-A947-70E740481C1C}">
                <a14:useLocalDpi xmlns:a14="http://schemas.microsoft.com/office/drawing/2010/main" val="0"/>
              </a:ext>
            </a:extLst>
          </a:blip>
          <a:stretch>
            <a:fillRect/>
          </a:stretch>
        </p:blipFill>
        <p:spPr>
          <a:xfrm>
            <a:off x="5418192" y="2110245"/>
            <a:ext cx="2162787" cy="1432496"/>
          </a:xfrm>
          <a:prstGeom prst="rect">
            <a:avLst/>
          </a:prstGeom>
        </p:spPr>
      </p:pic>
    </p:spTree>
    <p:extLst>
      <p:ext uri="{BB962C8B-B14F-4D97-AF65-F5344CB8AC3E}">
        <p14:creationId xmlns:p14="http://schemas.microsoft.com/office/powerpoint/2010/main" val="48484000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 name="正方形/長方形 143"/>
          <p:cNvSpPr/>
          <p:nvPr/>
        </p:nvSpPr>
        <p:spPr>
          <a:xfrm>
            <a:off x="401875" y="2668355"/>
            <a:ext cx="2384597" cy="3981128"/>
          </a:xfrm>
          <a:prstGeom prst="rect">
            <a:avLst/>
          </a:prstGeom>
          <a:solidFill>
            <a:srgbClr val="ABFFA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 name="正方形/長方形 12"/>
          <p:cNvSpPr/>
          <p:nvPr/>
        </p:nvSpPr>
        <p:spPr>
          <a:xfrm>
            <a:off x="3903988" y="2668355"/>
            <a:ext cx="5693325" cy="2300985"/>
          </a:xfrm>
          <a:prstGeom prst="rect">
            <a:avLst/>
          </a:prstGeom>
          <a:solidFill>
            <a:srgbClr val="FF99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 name="Text Box 2"/>
          <p:cNvSpPr txBox="1">
            <a:spLocks noChangeArrowheads="1"/>
          </p:cNvSpPr>
          <p:nvPr/>
        </p:nvSpPr>
        <p:spPr bwMode="auto">
          <a:xfrm>
            <a:off x="0" y="-27384"/>
            <a:ext cx="9906000" cy="510396"/>
          </a:xfrm>
          <a:prstGeom prst="rect">
            <a:avLst/>
          </a:prstGeom>
          <a:solidFill>
            <a:srgbClr val="00B0F0"/>
          </a:solidFill>
          <a:ln w="9525">
            <a:noFill/>
            <a:miter lim="800000"/>
            <a:headEnd/>
            <a:tailEnd/>
          </a:ln>
        </p:spPr>
        <p:txBody>
          <a:bodyPr wrap="square" lIns="74295" tIns="8890" rIns="74295" bIns="8890">
            <a:spAutoFit/>
          </a:bodyPr>
          <a:lstStyle>
            <a:defPPr>
              <a:defRPr lang="ja-JP"/>
            </a:defPPr>
            <a:lvl1pPr algn="l" rtl="0" fontAlgn="base">
              <a:spcBef>
                <a:spcPct val="0"/>
              </a:spcBef>
              <a:spcAft>
                <a:spcPct val="0"/>
              </a:spcAft>
              <a:defRPr kumimoji="1"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charset="-128"/>
                <a:cs typeface="+mn-cs"/>
              </a:defRPr>
            </a:lvl5pPr>
            <a:lvl6pPr marL="2286000" algn="l" defTabSz="914400" rtl="0" eaLnBrk="1" latinLnBrk="0" hangingPunct="1">
              <a:defRPr kumimoji="1" kern="1200">
                <a:solidFill>
                  <a:schemeClr val="tx1"/>
                </a:solidFill>
                <a:latin typeface="Arial" charset="0"/>
                <a:ea typeface="ＭＳ Ｐゴシック" charset="-128"/>
                <a:cs typeface="+mn-cs"/>
              </a:defRPr>
            </a:lvl6pPr>
            <a:lvl7pPr marL="2743200" algn="l" defTabSz="914400" rtl="0" eaLnBrk="1" latinLnBrk="0" hangingPunct="1">
              <a:defRPr kumimoji="1" kern="1200">
                <a:solidFill>
                  <a:schemeClr val="tx1"/>
                </a:solidFill>
                <a:latin typeface="Arial" charset="0"/>
                <a:ea typeface="ＭＳ Ｐゴシック" charset="-128"/>
                <a:cs typeface="+mn-cs"/>
              </a:defRPr>
            </a:lvl7pPr>
            <a:lvl8pPr marL="3200400" algn="l" defTabSz="914400" rtl="0" eaLnBrk="1" latinLnBrk="0" hangingPunct="1">
              <a:defRPr kumimoji="1" kern="1200">
                <a:solidFill>
                  <a:schemeClr val="tx1"/>
                </a:solidFill>
                <a:latin typeface="Arial" charset="0"/>
                <a:ea typeface="ＭＳ Ｐゴシック" charset="-128"/>
                <a:cs typeface="+mn-cs"/>
              </a:defRPr>
            </a:lvl8pPr>
            <a:lvl9pPr marL="3657600" algn="l" defTabSz="914400" rtl="0" eaLnBrk="1" latinLnBrk="0" hangingPunct="1">
              <a:defRPr kumimoji="1" kern="1200">
                <a:solidFill>
                  <a:schemeClr val="tx1"/>
                </a:solidFill>
                <a:latin typeface="Arial" charset="0"/>
                <a:ea typeface="ＭＳ Ｐゴシック" charset="-128"/>
                <a:cs typeface="+mn-cs"/>
              </a:defRPr>
            </a:lvl9pPr>
          </a:lstStyle>
          <a:p>
            <a:pPr algn="just" fontAlgn="auto">
              <a:spcBef>
                <a:spcPts val="0"/>
              </a:spcBef>
              <a:spcAft>
                <a:spcPts val="0"/>
              </a:spcAft>
            </a:pPr>
            <a:r>
              <a:rPr lang="ja-JP" altLang="en-US" sz="3200" dirty="0" smtClean="0">
                <a:solidFill>
                  <a:prstClr val="white"/>
                </a:solidFill>
                <a:latin typeface="Calibri"/>
                <a:ea typeface="HGP創英角ｺﾞｼｯｸUB" pitchFamily="50" charset="-128"/>
                <a:cs typeface="ＭＳ Ｐゴシック" charset="-128"/>
              </a:rPr>
              <a:t>　エネルギー</a:t>
            </a:r>
            <a:r>
              <a:rPr lang="ja-JP" altLang="en-US" sz="3200" dirty="0">
                <a:solidFill>
                  <a:prstClr val="white"/>
                </a:solidFill>
                <a:latin typeface="Calibri"/>
                <a:ea typeface="HGP創英角ｺﾞｼｯｸUB" pitchFamily="50" charset="-128"/>
                <a:cs typeface="ＭＳ Ｐゴシック" charset="-128"/>
              </a:rPr>
              <a:t>消費の抑制  </a:t>
            </a:r>
            <a:r>
              <a:rPr lang="ja-JP" altLang="en-US" sz="1400" dirty="0">
                <a:solidFill>
                  <a:prstClr val="white"/>
                </a:solidFill>
                <a:latin typeface="Calibri"/>
                <a:ea typeface="HGP創英角ｺﾞｼｯｸUB" pitchFamily="50" charset="-128"/>
                <a:cs typeface="ＭＳ Ｐゴシック" charset="-128"/>
              </a:rPr>
              <a:t>～省エネ型ライフスタイル・ビジネススタイルへの転換～　</a:t>
            </a:r>
          </a:p>
        </p:txBody>
      </p:sp>
      <p:sp>
        <p:nvSpPr>
          <p:cNvPr id="68" name="円/楕円 67"/>
          <p:cNvSpPr/>
          <p:nvPr/>
        </p:nvSpPr>
        <p:spPr>
          <a:xfrm>
            <a:off x="9361703" y="0"/>
            <a:ext cx="471222" cy="471222"/>
          </a:xfrm>
          <a:prstGeom prst="ellipse">
            <a:avLst/>
          </a:prstGeom>
          <a:ln w="19050"/>
        </p:spPr>
        <p:style>
          <a:lnRef idx="3">
            <a:schemeClr val="lt1"/>
          </a:lnRef>
          <a:fillRef idx="1">
            <a:schemeClr val="accent1"/>
          </a:fillRef>
          <a:effectRef idx="1">
            <a:schemeClr val="accent1"/>
          </a:effectRef>
          <a:fontRef idx="minor">
            <a:schemeClr val="lt1"/>
          </a:fontRef>
        </p:style>
        <p:txBody>
          <a:bodyPr lIns="0" tIns="0" rIns="0" bIns="0" rtlCol="0" anchor="ctr"/>
          <a:lstStyle/>
          <a:p>
            <a:pPr algn="ctr"/>
            <a:r>
              <a:rPr lang="en-US" altLang="ja-JP" b="1" dirty="0" smtClean="0">
                <a:solidFill>
                  <a:prstClr val="white"/>
                </a:solidFill>
              </a:rPr>
              <a:t>22</a:t>
            </a:r>
            <a:endParaRPr lang="ja-JP" altLang="en-US" b="1" dirty="0">
              <a:solidFill>
                <a:prstClr val="white"/>
              </a:solidFill>
            </a:endParaRPr>
          </a:p>
        </p:txBody>
      </p:sp>
      <p:sp>
        <p:nvSpPr>
          <p:cNvPr id="16" name="角丸四角形 15"/>
          <p:cNvSpPr/>
          <p:nvPr/>
        </p:nvSpPr>
        <p:spPr>
          <a:xfrm>
            <a:off x="281581" y="764705"/>
            <a:ext cx="2461619" cy="311322"/>
          </a:xfrm>
          <a:prstGeom prst="roundRect">
            <a:avLst>
              <a:gd name="adj" fmla="val 50000"/>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altLang="ja-JP" sz="1600" b="1" dirty="0" smtClean="0">
                <a:solidFill>
                  <a:prstClr val="black"/>
                </a:solidFill>
                <a:latin typeface="Meiryo UI" pitchFamily="50" charset="-128"/>
                <a:ea typeface="Meiryo UI" pitchFamily="50" charset="-128"/>
                <a:cs typeface="Meiryo UI" pitchFamily="50" charset="-128"/>
              </a:rPr>
              <a:t>BEMS</a:t>
            </a:r>
            <a:r>
              <a:rPr lang="ja-JP" altLang="en-US" sz="1600" b="1" dirty="0">
                <a:solidFill>
                  <a:prstClr val="black"/>
                </a:solidFill>
                <a:latin typeface="Meiryo UI" pitchFamily="50" charset="-128"/>
                <a:ea typeface="Meiryo UI" pitchFamily="50" charset="-128"/>
                <a:cs typeface="Meiryo UI" pitchFamily="50" charset="-128"/>
              </a:rPr>
              <a:t>普及</a:t>
            </a:r>
            <a:r>
              <a:rPr lang="ja-JP" altLang="en-US" sz="1600" b="1" dirty="0" smtClean="0">
                <a:solidFill>
                  <a:prstClr val="black"/>
                </a:solidFill>
                <a:latin typeface="Meiryo UI" pitchFamily="50" charset="-128"/>
                <a:ea typeface="Meiryo UI" pitchFamily="50" charset="-128"/>
                <a:cs typeface="Meiryo UI" pitchFamily="50" charset="-128"/>
              </a:rPr>
              <a:t>啓発事業</a:t>
            </a:r>
            <a:endParaRPr lang="ja-JP" altLang="en-US" sz="1600" dirty="0">
              <a:solidFill>
                <a:prstClr val="black"/>
              </a:solidFill>
              <a:latin typeface="Meiryo UI" pitchFamily="50" charset="-128"/>
              <a:ea typeface="Meiryo UI" pitchFamily="50" charset="-128"/>
              <a:cs typeface="Meiryo UI" pitchFamily="50" charset="-128"/>
            </a:endParaRPr>
          </a:p>
        </p:txBody>
      </p:sp>
      <p:sp>
        <p:nvSpPr>
          <p:cNvPr id="51" name="テキスト ボックス 28"/>
          <p:cNvSpPr txBox="1">
            <a:spLocks noChangeArrowheads="1"/>
          </p:cNvSpPr>
          <p:nvPr/>
        </p:nvSpPr>
        <p:spPr bwMode="auto">
          <a:xfrm>
            <a:off x="251919" y="1421860"/>
            <a:ext cx="9473972" cy="9694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sz="1300" b="1" i="1">
                <a:solidFill>
                  <a:schemeClr val="tx1"/>
                </a:solidFill>
                <a:latin typeface="Arial" pitchFamily="34" charset="0"/>
                <a:ea typeface="ＭＳ Ｐゴシック" pitchFamily="50" charset="-128"/>
              </a:defRPr>
            </a:lvl1pPr>
            <a:lvl2pPr marL="742950" indent="-285750" eaLnBrk="0" hangingPunct="0">
              <a:defRPr kumimoji="1" sz="1300" b="1" i="1">
                <a:solidFill>
                  <a:schemeClr val="tx1"/>
                </a:solidFill>
                <a:latin typeface="Arial" pitchFamily="34" charset="0"/>
                <a:ea typeface="ＭＳ Ｐゴシック" pitchFamily="50" charset="-128"/>
              </a:defRPr>
            </a:lvl2pPr>
            <a:lvl3pPr marL="1143000" indent="-228600" eaLnBrk="0" hangingPunct="0">
              <a:defRPr kumimoji="1" sz="1300" b="1" i="1">
                <a:solidFill>
                  <a:schemeClr val="tx1"/>
                </a:solidFill>
                <a:latin typeface="Arial" pitchFamily="34" charset="0"/>
                <a:ea typeface="ＭＳ Ｐゴシック" pitchFamily="50" charset="-128"/>
              </a:defRPr>
            </a:lvl3pPr>
            <a:lvl4pPr marL="1600200" indent="-228600" eaLnBrk="0" hangingPunct="0">
              <a:defRPr kumimoji="1" sz="1300" b="1" i="1">
                <a:solidFill>
                  <a:schemeClr val="tx1"/>
                </a:solidFill>
                <a:latin typeface="Arial" pitchFamily="34" charset="0"/>
                <a:ea typeface="ＭＳ Ｐゴシック" pitchFamily="50" charset="-128"/>
              </a:defRPr>
            </a:lvl4pPr>
            <a:lvl5pPr marL="2057400" indent="-228600" eaLnBrk="0" hangingPunct="0">
              <a:defRPr kumimoji="1" sz="1300" b="1" i="1">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kumimoji="1" sz="1300" b="1" i="1">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kumimoji="1" sz="1300" b="1" i="1">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kumimoji="1" sz="1300" b="1" i="1">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kumimoji="1" sz="1300" b="1" i="1">
                <a:solidFill>
                  <a:schemeClr val="tx1"/>
                </a:solidFill>
                <a:latin typeface="Arial" pitchFamily="34" charset="0"/>
                <a:ea typeface="ＭＳ Ｐゴシック" pitchFamily="50" charset="-128"/>
              </a:defRPr>
            </a:lvl9pPr>
          </a:lstStyle>
          <a:p>
            <a:pPr marL="87313" indent="-87313" eaLnBrk="1" hangingPunct="1"/>
            <a:r>
              <a:rPr lang="ja-JP" altLang="en-US" b="0" i="0" dirty="0">
                <a:latin typeface="Meiryo UI" pitchFamily="50" charset="-128"/>
                <a:ea typeface="Meiryo UI" pitchFamily="50" charset="-128"/>
                <a:cs typeface="Meiryo UI" pitchFamily="50" charset="-128"/>
              </a:rPr>
              <a:t>◆需要家（中小事業者等）</a:t>
            </a:r>
            <a:r>
              <a:rPr lang="ja-JP" altLang="en-US" b="0" i="0" dirty="0" smtClean="0">
                <a:latin typeface="Meiryo UI" pitchFamily="50" charset="-128"/>
                <a:ea typeface="Meiryo UI" pitchFamily="50" charset="-128"/>
                <a:cs typeface="Meiryo UI" pitchFamily="50" charset="-128"/>
              </a:rPr>
              <a:t>の省エネを</a:t>
            </a:r>
            <a:r>
              <a:rPr lang="ja-JP" altLang="en-US" b="0" i="0" dirty="0">
                <a:latin typeface="Meiryo UI" pitchFamily="50" charset="-128"/>
                <a:ea typeface="Meiryo UI" pitchFamily="50" charset="-128"/>
                <a:cs typeface="Meiryo UI" pitchFamily="50" charset="-128"/>
              </a:rPr>
              <a:t>促すため、電力</a:t>
            </a:r>
            <a:r>
              <a:rPr lang="ja-JP" altLang="en-US" b="0" i="0" dirty="0" smtClean="0">
                <a:latin typeface="Meiryo UI" pitchFamily="50" charset="-128"/>
                <a:ea typeface="Meiryo UI" pitchFamily="50" charset="-128"/>
                <a:cs typeface="Meiryo UI" pitchFamily="50" charset="-128"/>
              </a:rPr>
              <a:t>需要削減等の省エネ</a:t>
            </a:r>
            <a:r>
              <a:rPr lang="ja-JP" altLang="en-US" b="0" i="0" dirty="0">
                <a:latin typeface="Meiryo UI" pitchFamily="50" charset="-128"/>
                <a:ea typeface="Meiryo UI" pitchFamily="50" charset="-128"/>
                <a:cs typeface="Meiryo UI" pitchFamily="50" charset="-128"/>
              </a:rPr>
              <a:t>の具体的な方法を提案する事業者を、「おおさか版</a:t>
            </a:r>
            <a:r>
              <a:rPr lang="en-US" altLang="ja-JP" b="0" i="0" dirty="0">
                <a:latin typeface="Meiryo UI" pitchFamily="50" charset="-128"/>
                <a:ea typeface="Meiryo UI" pitchFamily="50" charset="-128"/>
                <a:cs typeface="Meiryo UI" pitchFamily="50" charset="-128"/>
              </a:rPr>
              <a:t>BEMS</a:t>
            </a:r>
            <a:r>
              <a:rPr lang="ja-JP" altLang="en-US" b="0" i="0" dirty="0">
                <a:latin typeface="Meiryo UI" pitchFamily="50" charset="-128"/>
                <a:ea typeface="Meiryo UI" pitchFamily="50" charset="-128"/>
                <a:cs typeface="Meiryo UI" pitchFamily="50" charset="-128"/>
              </a:rPr>
              <a:t>事業者」として登録し、需要家</a:t>
            </a:r>
            <a:r>
              <a:rPr lang="ja-JP" altLang="en-US" b="0" i="0" dirty="0" smtClean="0">
                <a:latin typeface="Meiryo UI" pitchFamily="50" charset="-128"/>
                <a:ea typeface="Meiryo UI" pitchFamily="50" charset="-128"/>
                <a:cs typeface="Meiryo UI" pitchFamily="50" charset="-128"/>
              </a:rPr>
              <a:t>と「おおさか版</a:t>
            </a:r>
            <a:r>
              <a:rPr lang="en-US" altLang="ja-JP" b="0" i="0" dirty="0" smtClean="0">
                <a:latin typeface="Meiryo UI" pitchFamily="50" charset="-128"/>
                <a:ea typeface="Meiryo UI" pitchFamily="50" charset="-128"/>
                <a:cs typeface="Meiryo UI" pitchFamily="50" charset="-128"/>
              </a:rPr>
              <a:t>BEMS</a:t>
            </a:r>
            <a:r>
              <a:rPr lang="ja-JP" altLang="en-US" b="0" i="0" dirty="0">
                <a:latin typeface="Meiryo UI" pitchFamily="50" charset="-128"/>
                <a:ea typeface="Meiryo UI" pitchFamily="50" charset="-128"/>
                <a:cs typeface="Meiryo UI" pitchFamily="50" charset="-128"/>
              </a:rPr>
              <a:t>事</a:t>
            </a:r>
            <a:r>
              <a:rPr lang="ja-JP" altLang="en-US" b="0" i="0" dirty="0" smtClean="0">
                <a:latin typeface="Meiryo UI" pitchFamily="50" charset="-128"/>
                <a:ea typeface="Meiryo UI" pitchFamily="50" charset="-128"/>
                <a:cs typeface="Meiryo UI" pitchFamily="50" charset="-128"/>
              </a:rPr>
              <a:t>業者」の</a:t>
            </a:r>
            <a:r>
              <a:rPr lang="ja-JP" altLang="en-US" b="0" i="0" dirty="0">
                <a:latin typeface="Meiryo UI" pitchFamily="50" charset="-128"/>
                <a:ea typeface="Meiryo UI" pitchFamily="50" charset="-128"/>
                <a:cs typeface="Meiryo UI" pitchFamily="50" charset="-128"/>
              </a:rPr>
              <a:t>マッチングを図ります</a:t>
            </a:r>
            <a:r>
              <a:rPr lang="ja-JP" altLang="en-US" b="0" i="0" dirty="0" smtClean="0">
                <a:latin typeface="Meiryo UI" pitchFamily="50" charset="-128"/>
                <a:ea typeface="Meiryo UI" pitchFamily="50" charset="-128"/>
                <a:cs typeface="Meiryo UI" pitchFamily="50" charset="-128"/>
              </a:rPr>
              <a:t>。</a:t>
            </a:r>
            <a:endParaRPr lang="en-US" altLang="ja-JP" b="0" i="0" dirty="0">
              <a:latin typeface="Meiryo UI" pitchFamily="50" charset="-128"/>
              <a:ea typeface="Meiryo UI" pitchFamily="50" charset="-128"/>
              <a:cs typeface="Meiryo UI" pitchFamily="50" charset="-128"/>
            </a:endParaRPr>
          </a:p>
          <a:p>
            <a:pPr marL="86400" indent="-86400" eaLnBrk="1" hangingPunct="1">
              <a:spcBef>
                <a:spcPts val="600"/>
              </a:spcBef>
            </a:pPr>
            <a:r>
              <a:rPr lang="ja-JP" altLang="en-US" b="0" i="0" dirty="0" smtClean="0">
                <a:latin typeface="Meiryo UI" pitchFamily="50" charset="-128"/>
                <a:ea typeface="Meiryo UI" pitchFamily="50" charset="-128"/>
                <a:cs typeface="Meiryo UI" pitchFamily="50" charset="-128"/>
              </a:rPr>
              <a:t>◆各種</a:t>
            </a:r>
            <a:r>
              <a:rPr lang="ja-JP" altLang="en-US" b="0" i="0" dirty="0">
                <a:latin typeface="Meiryo UI" pitchFamily="50" charset="-128"/>
                <a:ea typeface="Meiryo UI" pitchFamily="50" charset="-128"/>
                <a:cs typeface="Meiryo UI" pitchFamily="50" charset="-128"/>
              </a:rPr>
              <a:t>業界団体</a:t>
            </a:r>
            <a:r>
              <a:rPr lang="ja-JP" altLang="en-US" b="0" i="0" dirty="0" smtClean="0">
                <a:latin typeface="Meiryo UI" pitchFamily="50" charset="-128"/>
                <a:ea typeface="Meiryo UI" pitchFamily="50" charset="-128"/>
                <a:cs typeface="Meiryo UI" pitchFamily="50" charset="-128"/>
              </a:rPr>
              <a:t>と連携し、</a:t>
            </a:r>
            <a:r>
              <a:rPr lang="en-US" altLang="ja-JP" b="0" i="0" dirty="0" smtClean="0">
                <a:latin typeface="Meiryo UI" pitchFamily="50" charset="-128"/>
                <a:ea typeface="Meiryo UI" pitchFamily="50" charset="-128"/>
                <a:cs typeface="Meiryo UI" pitchFamily="50" charset="-128"/>
              </a:rPr>
              <a:t>EMS</a:t>
            </a:r>
            <a:r>
              <a:rPr lang="ja-JP" altLang="en-US" b="0" i="0" dirty="0" smtClean="0">
                <a:latin typeface="Meiryo UI" pitchFamily="50" charset="-128"/>
                <a:ea typeface="Meiryo UI" pitchFamily="50" charset="-128"/>
                <a:cs typeface="Meiryo UI" pitchFamily="50" charset="-128"/>
              </a:rPr>
              <a:t>事例集等を活用した普及啓発などを実施することで、</a:t>
            </a:r>
            <a:r>
              <a:rPr lang="en-US" altLang="ja-JP" b="0" i="0" dirty="0">
                <a:latin typeface="Meiryo UI" pitchFamily="50" charset="-128"/>
                <a:ea typeface="Meiryo UI" pitchFamily="50" charset="-128"/>
                <a:cs typeface="Meiryo UI" pitchFamily="50" charset="-128"/>
              </a:rPr>
              <a:t>BEMS</a:t>
            </a:r>
            <a:r>
              <a:rPr lang="ja-JP" altLang="en-US" b="0" i="0" dirty="0">
                <a:latin typeface="Meiryo UI" pitchFamily="50" charset="-128"/>
                <a:ea typeface="Meiryo UI" pitchFamily="50" charset="-128"/>
                <a:cs typeface="Meiryo UI" pitchFamily="50" charset="-128"/>
              </a:rPr>
              <a:t>の導入</a:t>
            </a:r>
            <a:r>
              <a:rPr lang="ja-JP" altLang="en-US" b="0" i="0" dirty="0" smtClean="0">
                <a:latin typeface="Meiryo UI" pitchFamily="50" charset="-128"/>
                <a:ea typeface="Meiryo UI" pitchFamily="50" charset="-128"/>
                <a:cs typeface="Meiryo UI" pitchFamily="50" charset="-128"/>
              </a:rPr>
              <a:t>促進を図り、 中小事業者の省エネにつなげます。</a:t>
            </a:r>
            <a:endParaRPr lang="en-US" altLang="ja-JP" b="0" i="0" dirty="0" smtClean="0">
              <a:latin typeface="Meiryo UI" pitchFamily="50" charset="-128"/>
              <a:ea typeface="Meiryo UI" pitchFamily="50" charset="-128"/>
              <a:cs typeface="Meiryo UI" pitchFamily="50" charset="-128"/>
            </a:endParaRPr>
          </a:p>
        </p:txBody>
      </p:sp>
      <p:sp>
        <p:nvSpPr>
          <p:cNvPr id="52" name="テキスト ボックス 51"/>
          <p:cNvSpPr txBox="1">
            <a:spLocks noChangeArrowheads="1"/>
          </p:cNvSpPr>
          <p:nvPr/>
        </p:nvSpPr>
        <p:spPr bwMode="auto">
          <a:xfrm>
            <a:off x="294273" y="1104046"/>
            <a:ext cx="7116887"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sz="1300" b="1" i="1">
                <a:solidFill>
                  <a:schemeClr val="tx1"/>
                </a:solidFill>
                <a:latin typeface="Arial" pitchFamily="34" charset="0"/>
                <a:ea typeface="ＭＳ Ｐゴシック" pitchFamily="50" charset="-128"/>
              </a:defRPr>
            </a:lvl1pPr>
            <a:lvl2pPr marL="742950" indent="-285750" eaLnBrk="0" hangingPunct="0">
              <a:defRPr kumimoji="1" sz="1300" b="1" i="1">
                <a:solidFill>
                  <a:schemeClr val="tx1"/>
                </a:solidFill>
                <a:latin typeface="Arial" pitchFamily="34" charset="0"/>
                <a:ea typeface="ＭＳ Ｐゴシック" pitchFamily="50" charset="-128"/>
              </a:defRPr>
            </a:lvl2pPr>
            <a:lvl3pPr marL="1143000" indent="-228600" eaLnBrk="0" hangingPunct="0">
              <a:defRPr kumimoji="1" sz="1300" b="1" i="1">
                <a:solidFill>
                  <a:schemeClr val="tx1"/>
                </a:solidFill>
                <a:latin typeface="Arial" pitchFamily="34" charset="0"/>
                <a:ea typeface="ＭＳ Ｐゴシック" pitchFamily="50" charset="-128"/>
              </a:defRPr>
            </a:lvl3pPr>
            <a:lvl4pPr marL="1600200" indent="-228600" eaLnBrk="0" hangingPunct="0">
              <a:defRPr kumimoji="1" sz="1300" b="1" i="1">
                <a:solidFill>
                  <a:schemeClr val="tx1"/>
                </a:solidFill>
                <a:latin typeface="Arial" pitchFamily="34" charset="0"/>
                <a:ea typeface="ＭＳ Ｐゴシック" pitchFamily="50" charset="-128"/>
              </a:defRPr>
            </a:lvl4pPr>
            <a:lvl5pPr marL="2057400" indent="-228600" eaLnBrk="0" hangingPunct="0">
              <a:defRPr kumimoji="1" sz="1300" b="1" i="1">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kumimoji="1" sz="1300" b="1" i="1">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kumimoji="1" sz="1300" b="1" i="1">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kumimoji="1" sz="1300" b="1" i="1">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kumimoji="1" sz="1300" b="1" i="1">
                <a:solidFill>
                  <a:schemeClr val="tx1"/>
                </a:solidFill>
                <a:latin typeface="Arial" pitchFamily="34" charset="0"/>
                <a:ea typeface="ＭＳ Ｐゴシック" pitchFamily="50" charset="-128"/>
              </a:defRPr>
            </a:lvl9pPr>
          </a:lstStyle>
          <a:p>
            <a:pPr marL="631825" indent="-631825" eaLnBrk="1" hangingPunct="1"/>
            <a:r>
              <a:rPr lang="en-US" altLang="ja-JP" sz="1100" b="0" i="0" dirty="0" smtClean="0">
                <a:solidFill>
                  <a:prstClr val="black"/>
                </a:solidFill>
                <a:latin typeface="Meiryo UI" pitchFamily="50" charset="-128"/>
                <a:ea typeface="Meiryo UI" pitchFamily="50" charset="-128"/>
                <a:cs typeface="Meiryo UI" pitchFamily="50" charset="-128"/>
              </a:rPr>
              <a:t>※BEMS</a:t>
            </a:r>
            <a:r>
              <a:rPr lang="ja-JP" altLang="en-US" sz="1100" b="0" i="0" dirty="0" smtClean="0">
                <a:solidFill>
                  <a:prstClr val="black"/>
                </a:solidFill>
                <a:latin typeface="Meiryo UI" pitchFamily="50" charset="-128"/>
                <a:ea typeface="Meiryo UI" pitchFamily="50" charset="-128"/>
                <a:cs typeface="Meiryo UI" pitchFamily="50" charset="-128"/>
              </a:rPr>
              <a:t>（ビルエネルギーマネジメントシステム）：ビル等</a:t>
            </a:r>
            <a:r>
              <a:rPr lang="ja-JP" altLang="en-US" sz="1100" b="0" i="0" dirty="0">
                <a:solidFill>
                  <a:prstClr val="black"/>
                </a:solidFill>
                <a:latin typeface="Meiryo UI" pitchFamily="50" charset="-128"/>
                <a:ea typeface="Meiryo UI" pitchFamily="50" charset="-128"/>
                <a:cs typeface="Meiryo UI" pitchFamily="50" charset="-128"/>
              </a:rPr>
              <a:t>の</a:t>
            </a:r>
            <a:r>
              <a:rPr lang="ja-JP" altLang="en-US" sz="1100" b="0" i="0" dirty="0" smtClean="0">
                <a:solidFill>
                  <a:prstClr val="black"/>
                </a:solidFill>
                <a:latin typeface="Meiryo UI" pitchFamily="50" charset="-128"/>
                <a:ea typeface="Meiryo UI" pitchFamily="50" charset="-128"/>
                <a:cs typeface="Meiryo UI" pitchFamily="50" charset="-128"/>
              </a:rPr>
              <a:t>エネルギーの</a:t>
            </a:r>
            <a:r>
              <a:rPr lang="ja-JP" altLang="en-US" sz="1100" b="0" i="0" dirty="0">
                <a:solidFill>
                  <a:prstClr val="black"/>
                </a:solidFill>
                <a:latin typeface="Meiryo UI" pitchFamily="50" charset="-128"/>
                <a:ea typeface="Meiryo UI" pitchFamily="50" charset="-128"/>
                <a:cs typeface="Meiryo UI" pitchFamily="50" charset="-128"/>
              </a:rPr>
              <a:t>使用状況等</a:t>
            </a:r>
            <a:r>
              <a:rPr lang="ja-JP" altLang="en-US" sz="1100" b="0" i="0" dirty="0" smtClean="0">
                <a:solidFill>
                  <a:prstClr val="black"/>
                </a:solidFill>
                <a:latin typeface="Meiryo UI" pitchFamily="50" charset="-128"/>
                <a:ea typeface="Meiryo UI" pitchFamily="50" charset="-128"/>
                <a:cs typeface="Meiryo UI" pitchFamily="50" charset="-128"/>
              </a:rPr>
              <a:t>を「</a:t>
            </a:r>
            <a:r>
              <a:rPr lang="ja-JP" altLang="en-US" sz="1100" b="0" i="0" dirty="0">
                <a:solidFill>
                  <a:prstClr val="black"/>
                </a:solidFill>
                <a:latin typeface="Meiryo UI" pitchFamily="50" charset="-128"/>
                <a:ea typeface="Meiryo UI" pitchFamily="50" charset="-128"/>
                <a:cs typeface="Meiryo UI" pitchFamily="50" charset="-128"/>
              </a:rPr>
              <a:t>見える化</a:t>
            </a:r>
            <a:r>
              <a:rPr lang="ja-JP" altLang="en-US" sz="1100" b="0" i="0" dirty="0" smtClean="0">
                <a:solidFill>
                  <a:prstClr val="black"/>
                </a:solidFill>
                <a:latin typeface="Meiryo UI" pitchFamily="50" charset="-128"/>
                <a:ea typeface="Meiryo UI" pitchFamily="50" charset="-128"/>
                <a:cs typeface="Meiryo UI" pitchFamily="50" charset="-128"/>
              </a:rPr>
              <a:t>」</a:t>
            </a:r>
            <a:r>
              <a:rPr lang="ja-JP" altLang="en-US" sz="1100" b="0" i="0" dirty="0">
                <a:solidFill>
                  <a:prstClr val="black"/>
                </a:solidFill>
                <a:latin typeface="Meiryo UI" pitchFamily="50" charset="-128"/>
                <a:ea typeface="Meiryo UI" pitchFamily="50" charset="-128"/>
                <a:cs typeface="Meiryo UI" pitchFamily="50" charset="-128"/>
              </a:rPr>
              <a:t>し</a:t>
            </a:r>
            <a:r>
              <a:rPr lang="ja-JP" altLang="en-US" sz="1100" b="0" i="0" dirty="0" smtClean="0">
                <a:solidFill>
                  <a:prstClr val="black"/>
                </a:solidFill>
                <a:latin typeface="Meiryo UI" pitchFamily="50" charset="-128"/>
                <a:ea typeface="Meiryo UI" pitchFamily="50" charset="-128"/>
                <a:cs typeface="Meiryo UI" pitchFamily="50" charset="-128"/>
              </a:rPr>
              <a:t>、データを蓄積する機器</a:t>
            </a:r>
            <a:endParaRPr lang="ja-JP" altLang="en-US" sz="1000" b="0" i="0" dirty="0">
              <a:solidFill>
                <a:prstClr val="black"/>
              </a:solidFill>
              <a:latin typeface="Meiryo UI" pitchFamily="50" charset="-128"/>
              <a:ea typeface="Meiryo UI" pitchFamily="50" charset="-128"/>
              <a:cs typeface="Meiryo UI" pitchFamily="50" charset="-128"/>
            </a:endParaRPr>
          </a:p>
        </p:txBody>
      </p:sp>
      <p:sp>
        <p:nvSpPr>
          <p:cNvPr id="79" name="角丸四角形 78"/>
          <p:cNvSpPr/>
          <p:nvPr/>
        </p:nvSpPr>
        <p:spPr>
          <a:xfrm>
            <a:off x="128465" y="620688"/>
            <a:ext cx="9704460" cy="6120680"/>
          </a:xfrm>
          <a:prstGeom prst="roundRect">
            <a:avLst>
              <a:gd name="adj" fmla="val 1002"/>
            </a:avLst>
          </a:prstGeom>
          <a:noFill/>
          <a:ln w="31750"/>
        </p:spPr>
        <p:style>
          <a:lnRef idx="2">
            <a:schemeClr val="accent1"/>
          </a:lnRef>
          <a:fillRef idx="1">
            <a:schemeClr val="lt1"/>
          </a:fillRef>
          <a:effectRef idx="0">
            <a:schemeClr val="accent1"/>
          </a:effectRef>
          <a:fontRef idx="minor">
            <a:schemeClr val="dk1"/>
          </a:fontRef>
        </p:style>
        <p:txBody>
          <a:bodyPr rtlCol="0" anchor="ctr"/>
          <a:lstStyle/>
          <a:p>
            <a:endParaRPr lang="ja-JP" altLang="en-US" sz="1050" dirty="0">
              <a:solidFill>
                <a:prstClr val="black"/>
              </a:solidFill>
              <a:latin typeface="Meiryo UI" pitchFamily="50" charset="-128"/>
              <a:ea typeface="Meiryo UI" pitchFamily="50" charset="-128"/>
              <a:cs typeface="Meiryo UI" pitchFamily="50" charset="-128"/>
            </a:endParaRPr>
          </a:p>
        </p:txBody>
      </p:sp>
      <p:sp>
        <p:nvSpPr>
          <p:cNvPr id="55" name="正方形/長方形 54"/>
          <p:cNvSpPr/>
          <p:nvPr/>
        </p:nvSpPr>
        <p:spPr>
          <a:xfrm>
            <a:off x="7530806" y="751937"/>
            <a:ext cx="1871848" cy="592615"/>
          </a:xfrm>
          <a:prstGeom prst="rect">
            <a:avLst/>
          </a:prstGeom>
          <a:noFill/>
          <a:ln w="9525">
            <a:prstDash val="dash"/>
          </a:ln>
        </p:spPr>
        <p:style>
          <a:lnRef idx="2">
            <a:schemeClr val="accent1"/>
          </a:lnRef>
          <a:fillRef idx="1">
            <a:schemeClr val="lt1"/>
          </a:fillRef>
          <a:effectRef idx="0">
            <a:schemeClr val="accent1"/>
          </a:effectRef>
          <a:fontRef idx="minor">
            <a:schemeClr val="dk1"/>
          </a:fontRef>
        </p:style>
        <p:txBody>
          <a:bodyPr lIns="0" rIns="0" rtlCol="0" anchor="ctr"/>
          <a:lstStyle/>
          <a:p>
            <a:pPr marL="87313" indent="-87313"/>
            <a:r>
              <a:rPr lang="ja-JP" altLang="en-US" sz="1050" dirty="0" smtClean="0">
                <a:solidFill>
                  <a:schemeClr val="tx1"/>
                </a:solidFill>
                <a:latin typeface="Meiryo UI" pitchFamily="50" charset="-128"/>
                <a:ea typeface="Meiryo UI" pitchFamily="50" charset="-128"/>
                <a:cs typeface="Meiryo UI" pitchFamily="50" charset="-128"/>
              </a:rPr>
              <a:t>　＜</a:t>
            </a:r>
            <a:r>
              <a:rPr lang="en-US" altLang="ja-JP" sz="1050" dirty="0" smtClean="0">
                <a:solidFill>
                  <a:schemeClr val="tx1"/>
                </a:solidFill>
                <a:latin typeface="Meiryo UI" pitchFamily="50" charset="-128"/>
                <a:ea typeface="Meiryo UI" pitchFamily="50" charset="-128"/>
                <a:cs typeface="Meiryo UI" pitchFamily="50" charset="-128"/>
              </a:rPr>
              <a:t>2017</a:t>
            </a:r>
            <a:r>
              <a:rPr lang="ja-JP" altLang="en-US" sz="1050" dirty="0" smtClean="0">
                <a:solidFill>
                  <a:schemeClr val="tx1"/>
                </a:solidFill>
                <a:latin typeface="Meiryo UI" pitchFamily="50" charset="-128"/>
                <a:ea typeface="Meiryo UI" pitchFamily="50" charset="-128"/>
                <a:cs typeface="Meiryo UI" pitchFamily="50" charset="-128"/>
              </a:rPr>
              <a:t>年度実績＞</a:t>
            </a:r>
            <a:endParaRPr lang="en-US" altLang="ja-JP" sz="1050" dirty="0">
              <a:solidFill>
                <a:schemeClr val="tx1"/>
              </a:solidFill>
              <a:latin typeface="Meiryo UI" pitchFamily="50" charset="-128"/>
              <a:ea typeface="Meiryo UI" pitchFamily="50" charset="-128"/>
              <a:cs typeface="Meiryo UI" pitchFamily="50" charset="-128"/>
            </a:endParaRPr>
          </a:p>
          <a:p>
            <a:pPr marL="87313" indent="-87313"/>
            <a:r>
              <a:rPr lang="ja-JP" altLang="en-US" sz="1050" dirty="0" smtClean="0">
                <a:solidFill>
                  <a:schemeClr val="tx1"/>
                </a:solidFill>
                <a:latin typeface="Meiryo UI" pitchFamily="50" charset="-128"/>
                <a:ea typeface="Meiryo UI" pitchFamily="50" charset="-128"/>
                <a:cs typeface="Meiryo UI" pitchFamily="50" charset="-128"/>
              </a:rPr>
              <a:t>　　・登録事業者数：</a:t>
            </a:r>
            <a:r>
              <a:rPr lang="en-US" altLang="ja-JP" sz="1050" dirty="0" smtClean="0">
                <a:solidFill>
                  <a:schemeClr val="tx1"/>
                </a:solidFill>
                <a:latin typeface="Meiryo UI" pitchFamily="50" charset="-128"/>
                <a:ea typeface="Meiryo UI" pitchFamily="50" charset="-128"/>
                <a:cs typeface="Meiryo UI" pitchFamily="50" charset="-128"/>
              </a:rPr>
              <a:t>20</a:t>
            </a:r>
            <a:r>
              <a:rPr lang="ja-JP" altLang="en-US" sz="1050" dirty="0" smtClean="0">
                <a:solidFill>
                  <a:schemeClr val="tx1"/>
                </a:solidFill>
                <a:latin typeface="Meiryo UI" pitchFamily="50" charset="-128"/>
                <a:ea typeface="Meiryo UI" pitchFamily="50" charset="-128"/>
                <a:cs typeface="Meiryo UI" pitchFamily="50" charset="-128"/>
              </a:rPr>
              <a:t>社</a:t>
            </a:r>
            <a:endParaRPr lang="ja-JP" altLang="en-US" sz="1050" dirty="0">
              <a:solidFill>
                <a:schemeClr val="tx1"/>
              </a:solidFill>
              <a:latin typeface="Meiryo UI" pitchFamily="50" charset="-128"/>
              <a:ea typeface="Meiryo UI" pitchFamily="50" charset="-128"/>
              <a:cs typeface="Meiryo UI" pitchFamily="50" charset="-128"/>
            </a:endParaRPr>
          </a:p>
        </p:txBody>
      </p:sp>
      <p:sp>
        <p:nvSpPr>
          <p:cNvPr id="11" name="正方形/長方形 10"/>
          <p:cNvSpPr/>
          <p:nvPr/>
        </p:nvSpPr>
        <p:spPr>
          <a:xfrm>
            <a:off x="2869400" y="852171"/>
            <a:ext cx="3687220" cy="184666"/>
          </a:xfrm>
          <a:prstGeom prst="rect">
            <a:avLst/>
          </a:prstGeom>
        </p:spPr>
        <p:txBody>
          <a:bodyPr wrap="square" lIns="0" tIns="0" rIns="0" bIns="0" anchor="ctr" anchorCtr="1">
            <a:spAutoFit/>
          </a:bodyPr>
          <a:lstStyle/>
          <a:p>
            <a:pPr marL="95250" indent="-95250"/>
            <a:r>
              <a:rPr lang="en-US" altLang="ja-JP" sz="12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おおさかスマートエネルギーセンター事業</a:t>
            </a:r>
            <a:r>
              <a:rPr lang="en-US" altLang="ja-JP" sz="12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予算</a:t>
            </a:r>
            <a:r>
              <a:rPr lang="en-US" altLang="ja-JP" sz="1200" dirty="0" smtClean="0">
                <a:latin typeface="Meiryo UI" panose="020B0604030504040204" pitchFamily="50" charset="-128"/>
                <a:ea typeface="Meiryo UI" panose="020B0604030504040204" pitchFamily="50" charset="-128"/>
                <a:cs typeface="Meiryo UI" panose="020B0604030504040204" pitchFamily="50" charset="-128"/>
              </a:rPr>
              <a:t>511</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千円）</a:t>
            </a:r>
            <a:endParaRPr lang="ja-JP" altLang="en-US" sz="12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06" name="テキスト ボックス 72"/>
          <p:cNvSpPr txBox="1">
            <a:spLocks noChangeArrowheads="1"/>
          </p:cNvSpPr>
          <p:nvPr/>
        </p:nvSpPr>
        <p:spPr bwMode="auto">
          <a:xfrm>
            <a:off x="477892" y="2781397"/>
            <a:ext cx="2232561" cy="553998"/>
          </a:xfrm>
          <a:prstGeom prst="rect">
            <a:avLst/>
          </a:prstGeom>
          <a:solidFill>
            <a:schemeClr val="bg1"/>
          </a:solidFill>
          <a:ln>
            <a:solidFill>
              <a:schemeClr val="tx1"/>
            </a:solidFill>
          </a:ln>
          <a:extLst/>
        </p:spPr>
        <p:txBody>
          <a:bodyPr wrap="square">
            <a:spAutoFit/>
          </a:bodyPr>
          <a:lstStyle>
            <a:lvl1pPr eaLnBrk="0" hangingPunct="0">
              <a:spcBef>
                <a:spcPct val="20000"/>
              </a:spcBef>
              <a:buChar char="•"/>
              <a:defRPr kumimoji="1" sz="3200">
                <a:solidFill>
                  <a:schemeClr val="tx1"/>
                </a:solidFill>
                <a:latin typeface="Arial" charset="0"/>
                <a:ea typeface="ＭＳ Ｐゴシック" charset="-128"/>
              </a:defRPr>
            </a:lvl1pPr>
            <a:lvl2pPr marL="742950" indent="-285750" eaLnBrk="0" hangingPunct="0">
              <a:spcBef>
                <a:spcPct val="20000"/>
              </a:spcBef>
              <a:buChar char="–"/>
              <a:defRPr kumimoji="1" sz="2800">
                <a:solidFill>
                  <a:schemeClr val="tx1"/>
                </a:solidFill>
                <a:latin typeface="Arial" charset="0"/>
                <a:ea typeface="ＭＳ Ｐゴシック" charset="-128"/>
              </a:defRPr>
            </a:lvl2pPr>
            <a:lvl3pPr marL="1143000" indent="-228600" eaLnBrk="0" hangingPunct="0">
              <a:spcBef>
                <a:spcPct val="20000"/>
              </a:spcBef>
              <a:buChar char="•"/>
              <a:defRPr kumimoji="1" sz="2400">
                <a:solidFill>
                  <a:schemeClr val="tx1"/>
                </a:solidFill>
                <a:latin typeface="Arial" charset="0"/>
                <a:ea typeface="ＭＳ Ｐゴシック" charset="-128"/>
              </a:defRPr>
            </a:lvl3pPr>
            <a:lvl4pPr marL="1600200" indent="-228600" eaLnBrk="0" hangingPunct="0">
              <a:spcBef>
                <a:spcPct val="20000"/>
              </a:spcBef>
              <a:buChar char="–"/>
              <a:defRPr kumimoji="1" sz="2000">
                <a:solidFill>
                  <a:schemeClr val="tx1"/>
                </a:solidFill>
                <a:latin typeface="Arial" charset="0"/>
                <a:ea typeface="ＭＳ Ｐゴシック" charset="-128"/>
              </a:defRPr>
            </a:lvl4pPr>
            <a:lvl5pPr marL="2057400" indent="-228600" eaLnBrk="0" hangingPunct="0">
              <a:spcBef>
                <a:spcPct val="20000"/>
              </a:spcBef>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algn="ctr" eaLnBrk="1" hangingPunct="1">
              <a:spcBef>
                <a:spcPct val="0"/>
              </a:spcBef>
              <a:buFontTx/>
              <a:buNone/>
            </a:pPr>
            <a:r>
              <a:rPr lang="ja-JP" altLang="en-US" sz="1500" b="1" dirty="0" smtClean="0">
                <a:solidFill>
                  <a:prstClr val="black"/>
                </a:solidFill>
                <a:latin typeface="HG丸ｺﾞｼｯｸM-PRO" panose="020F0600000000000000" pitchFamily="50" charset="-128"/>
                <a:ea typeface="HG丸ｺﾞｼｯｸM-PRO" panose="020F0600000000000000" pitchFamily="50" charset="-128"/>
              </a:rPr>
              <a:t>おおさか版</a:t>
            </a:r>
            <a:endParaRPr lang="en-US" altLang="ja-JP" sz="1500" b="1" dirty="0" smtClean="0">
              <a:solidFill>
                <a:prstClr val="black"/>
              </a:solidFill>
              <a:latin typeface="HG丸ｺﾞｼｯｸM-PRO" panose="020F0600000000000000" pitchFamily="50" charset="-128"/>
              <a:ea typeface="HG丸ｺﾞｼｯｸM-PRO" panose="020F0600000000000000" pitchFamily="50" charset="-128"/>
            </a:endParaRPr>
          </a:p>
          <a:p>
            <a:pPr algn="ctr" eaLnBrk="1" hangingPunct="1">
              <a:spcBef>
                <a:spcPct val="0"/>
              </a:spcBef>
              <a:buFontTx/>
              <a:buNone/>
            </a:pPr>
            <a:r>
              <a:rPr lang="ja-JP" altLang="en-US" sz="1500" b="1" dirty="0" smtClean="0">
                <a:solidFill>
                  <a:prstClr val="black"/>
                </a:solidFill>
                <a:latin typeface="HG丸ｺﾞｼｯｸM-PRO" panose="020F0600000000000000" pitchFamily="50" charset="-128"/>
                <a:ea typeface="HG丸ｺﾞｼｯｸM-PRO" panose="020F0600000000000000" pitchFamily="50" charset="-128"/>
              </a:rPr>
              <a:t>ＢＥＭＳ事</a:t>
            </a:r>
            <a:r>
              <a:rPr lang="ja-JP" altLang="en-US" sz="1500" b="1" dirty="0">
                <a:solidFill>
                  <a:prstClr val="black"/>
                </a:solidFill>
                <a:latin typeface="HG丸ｺﾞｼｯｸM-PRO" panose="020F0600000000000000" pitchFamily="50" charset="-128"/>
                <a:ea typeface="HG丸ｺﾞｼｯｸM-PRO" panose="020F0600000000000000" pitchFamily="50" charset="-128"/>
              </a:rPr>
              <a:t>業者</a:t>
            </a:r>
          </a:p>
        </p:txBody>
      </p:sp>
      <p:sp>
        <p:nvSpPr>
          <p:cNvPr id="62" name="テキスト ボックス 61"/>
          <p:cNvSpPr txBox="1"/>
          <p:nvPr/>
        </p:nvSpPr>
        <p:spPr>
          <a:xfrm>
            <a:off x="438512" y="5069154"/>
            <a:ext cx="1420723" cy="276999"/>
          </a:xfrm>
          <a:prstGeom prst="rect">
            <a:avLst/>
          </a:prstGeom>
          <a:noFill/>
          <a:ln>
            <a:noFill/>
          </a:ln>
        </p:spPr>
        <p:txBody>
          <a:bodyPr wrap="square" rtlCol="0">
            <a:spAutoFit/>
          </a:bodyPr>
          <a:lstStyle/>
          <a:p>
            <a:pPr algn="ctr"/>
            <a:r>
              <a:rPr lang="en-US" altLang="ja-JP" sz="1200" b="1" dirty="0" smtClean="0">
                <a:solidFill>
                  <a:prstClr val="black"/>
                </a:solidFill>
              </a:rPr>
              <a:t>【</a:t>
            </a:r>
            <a:r>
              <a:rPr lang="ja-JP" altLang="en-US" sz="1200" b="1" dirty="0" smtClean="0">
                <a:solidFill>
                  <a:srgbClr val="C00000"/>
                </a:solidFill>
              </a:rPr>
              <a:t>省エネサポート</a:t>
            </a:r>
            <a:r>
              <a:rPr lang="en-US" altLang="ja-JP" sz="1200" b="1" dirty="0" smtClean="0">
                <a:solidFill>
                  <a:prstClr val="black"/>
                </a:solidFill>
              </a:rPr>
              <a:t>】</a:t>
            </a:r>
          </a:p>
        </p:txBody>
      </p:sp>
      <p:sp>
        <p:nvSpPr>
          <p:cNvPr id="129" name="テキスト ボックス 128"/>
          <p:cNvSpPr txBox="1"/>
          <p:nvPr/>
        </p:nvSpPr>
        <p:spPr>
          <a:xfrm>
            <a:off x="523429" y="6296911"/>
            <a:ext cx="2209799" cy="261610"/>
          </a:xfrm>
          <a:prstGeom prst="rect">
            <a:avLst/>
          </a:prstGeom>
          <a:noFill/>
        </p:spPr>
        <p:txBody>
          <a:bodyPr wrap="square" rtlCol="0">
            <a:spAutoFit/>
          </a:bodyPr>
          <a:lstStyle/>
          <a:p>
            <a:pPr algn="ctr"/>
            <a:r>
              <a:rPr lang="ja-JP" altLang="en-US" sz="1100" spc="-150" dirty="0" smtClean="0">
                <a:solidFill>
                  <a:prstClr val="black"/>
                </a:solidFill>
              </a:rPr>
              <a:t>・現況分析による省エネ提案</a:t>
            </a:r>
            <a:endParaRPr lang="ja-JP" altLang="en-US" sz="1100" spc="-150" dirty="0">
              <a:solidFill>
                <a:prstClr val="black"/>
              </a:solidFill>
            </a:endParaRPr>
          </a:p>
        </p:txBody>
      </p:sp>
      <p:grpSp>
        <p:nvGrpSpPr>
          <p:cNvPr id="38" name="グループ化 37"/>
          <p:cNvGrpSpPr/>
          <p:nvPr/>
        </p:nvGrpSpPr>
        <p:grpSpPr>
          <a:xfrm>
            <a:off x="928367" y="3807249"/>
            <a:ext cx="1493778" cy="615154"/>
            <a:chOff x="1090974" y="4012193"/>
            <a:chExt cx="1552174" cy="642667"/>
          </a:xfrm>
        </p:grpSpPr>
        <p:grpSp>
          <p:nvGrpSpPr>
            <p:cNvPr id="66" name="グループ化 65"/>
            <p:cNvGrpSpPr/>
            <p:nvPr/>
          </p:nvGrpSpPr>
          <p:grpSpPr>
            <a:xfrm>
              <a:off x="1090974" y="4012581"/>
              <a:ext cx="1226523" cy="636660"/>
              <a:chOff x="1190364" y="1898118"/>
              <a:chExt cx="736837" cy="448629"/>
            </a:xfrm>
          </p:grpSpPr>
          <p:pic>
            <p:nvPicPr>
              <p:cNvPr id="67" name="図 66" descr="折れ線グラフのアイコン素材　その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16966" b="22555"/>
              <a:stretch/>
            </p:blipFill>
            <p:spPr bwMode="auto">
              <a:xfrm>
                <a:off x="1190364" y="1898118"/>
                <a:ext cx="728697" cy="441490"/>
              </a:xfrm>
              <a:prstGeom prst="rect">
                <a:avLst/>
              </a:prstGeom>
              <a:noFill/>
              <a:extLst>
                <a:ext uri="{909E8E84-426E-40DD-AFC4-6F175D3DCCD1}">
                  <a14:hiddenFill xmlns:a14="http://schemas.microsoft.com/office/drawing/2010/main">
                    <a:solidFill>
                      <a:srgbClr val="FFFFFF"/>
                    </a:solidFill>
                  </a14:hiddenFill>
                </a:ext>
              </a:extLst>
            </p:spPr>
          </p:pic>
          <p:sp>
            <p:nvSpPr>
              <p:cNvPr id="69" name="正方形/長方形 68"/>
              <p:cNvSpPr/>
              <p:nvPr/>
            </p:nvSpPr>
            <p:spPr>
              <a:xfrm>
                <a:off x="1201966" y="1898118"/>
                <a:ext cx="725235" cy="448629"/>
              </a:xfrm>
              <a:prstGeom prst="rect">
                <a:avLst/>
              </a:prstGeom>
              <a:noFill/>
              <a:ln w="53975">
                <a:solidFill>
                  <a:schemeClr val="accent1">
                    <a:lumMod val="75000"/>
                  </a:schemeClr>
                </a:solidFill>
              </a:ln>
            </p:spPr>
            <p:style>
              <a:lnRef idx="2">
                <a:schemeClr val="accent6"/>
              </a:lnRef>
              <a:fillRef idx="1">
                <a:schemeClr val="lt1"/>
              </a:fillRef>
              <a:effectRef idx="0">
                <a:schemeClr val="accent6"/>
              </a:effectRef>
              <a:fontRef idx="minor">
                <a:schemeClr val="dk1"/>
              </a:fontRef>
            </p:style>
            <p:txBody>
              <a:bodyPr wrap="square" rtlCol="0"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endParaRPr kumimoji="1" lang="ja-JP" altLang="en-US"/>
              </a:p>
            </p:txBody>
          </p:sp>
        </p:grpSp>
        <p:grpSp>
          <p:nvGrpSpPr>
            <p:cNvPr id="2" name="グループ化 1"/>
            <p:cNvGrpSpPr/>
            <p:nvPr/>
          </p:nvGrpSpPr>
          <p:grpSpPr>
            <a:xfrm>
              <a:off x="2021842" y="4012193"/>
              <a:ext cx="621306" cy="642667"/>
              <a:chOff x="2876709" y="5443102"/>
              <a:chExt cx="822029" cy="875637"/>
            </a:xfrm>
          </p:grpSpPr>
          <p:cxnSp>
            <p:nvCxnSpPr>
              <p:cNvPr id="71" name="直線コネクタ 70"/>
              <p:cNvCxnSpPr/>
              <p:nvPr/>
            </p:nvCxnSpPr>
            <p:spPr>
              <a:xfrm>
                <a:off x="3293906" y="5979996"/>
                <a:ext cx="209291" cy="274852"/>
              </a:xfrm>
              <a:prstGeom prst="line">
                <a:avLst/>
              </a:prstGeom>
              <a:ln w="107950" cmpd="sng">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72" name="直線コネクタ 71"/>
              <p:cNvCxnSpPr/>
              <p:nvPr/>
            </p:nvCxnSpPr>
            <p:spPr>
              <a:xfrm>
                <a:off x="3337002" y="5980091"/>
                <a:ext cx="157853" cy="211792"/>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73" name="円/楕円 72"/>
              <p:cNvSpPr/>
              <p:nvPr/>
            </p:nvSpPr>
            <p:spPr>
              <a:xfrm rot="19790235">
                <a:off x="2876709" y="5496797"/>
                <a:ext cx="560385" cy="515088"/>
              </a:xfrm>
              <a:prstGeom prst="ellipse">
                <a:avLst/>
              </a:prstGeom>
              <a:noFill/>
              <a:ln w="63500">
                <a:solidFill>
                  <a:schemeClr val="accent6">
                    <a:lumMod val="75000"/>
                  </a:schemeClr>
                </a:solidFill>
              </a:ln>
              <a:effectLst>
                <a:innerShdw blurRad="63500" dist="50800" dir="27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kumimoji="1" lang="ja-JP" altLang="en-US" sz="1100"/>
              </a:p>
            </p:txBody>
          </p:sp>
          <p:sp>
            <p:nvSpPr>
              <p:cNvPr id="74" name="正方形/長方形 73"/>
              <p:cNvSpPr/>
              <p:nvPr/>
            </p:nvSpPr>
            <p:spPr>
              <a:xfrm rot="19545840">
                <a:off x="3371418" y="6160688"/>
                <a:ext cx="222741" cy="158051"/>
              </a:xfrm>
              <a:prstGeom prst="rect">
                <a:avLst/>
              </a:prstGeom>
              <a:solidFill>
                <a:schemeClr val="tx1">
                  <a:lumMod val="75000"/>
                  <a:lumOff val="25000"/>
                </a:schemeClr>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kumimoji="1" lang="ja-JP" altLang="en-US" sz="1100"/>
              </a:p>
            </p:txBody>
          </p:sp>
          <p:grpSp>
            <p:nvGrpSpPr>
              <p:cNvPr id="75" name="グループ化 74"/>
              <p:cNvGrpSpPr/>
              <p:nvPr/>
            </p:nvGrpSpPr>
            <p:grpSpPr>
              <a:xfrm rot="5181576">
                <a:off x="3350555" y="5618410"/>
                <a:ext cx="523492" cy="172875"/>
                <a:chOff x="443168" y="55236"/>
                <a:chExt cx="345299" cy="152948"/>
              </a:xfrm>
            </p:grpSpPr>
            <p:cxnSp>
              <p:nvCxnSpPr>
                <p:cNvPr id="76" name="直線コネクタ 75"/>
                <p:cNvCxnSpPr/>
                <p:nvPr/>
              </p:nvCxnSpPr>
              <p:spPr>
                <a:xfrm>
                  <a:off x="443168" y="91157"/>
                  <a:ext cx="90649" cy="117027"/>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7" name="直線コネクタ 76"/>
                <p:cNvCxnSpPr/>
                <p:nvPr/>
              </p:nvCxnSpPr>
              <p:spPr>
                <a:xfrm>
                  <a:off x="618936" y="55236"/>
                  <a:ext cx="22662" cy="115472"/>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8" name="直線コネクタ 77"/>
                <p:cNvCxnSpPr/>
                <p:nvPr/>
              </p:nvCxnSpPr>
              <p:spPr>
                <a:xfrm flipH="1">
                  <a:off x="751278" y="64466"/>
                  <a:ext cx="37189" cy="112591"/>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grpSp>
      </p:grpSp>
      <p:sp>
        <p:nvSpPr>
          <p:cNvPr id="130" name="テキスト ボックス 129"/>
          <p:cNvSpPr txBox="1"/>
          <p:nvPr/>
        </p:nvSpPr>
        <p:spPr>
          <a:xfrm>
            <a:off x="644846" y="4448695"/>
            <a:ext cx="1898654" cy="430887"/>
          </a:xfrm>
          <a:prstGeom prst="rect">
            <a:avLst/>
          </a:prstGeom>
          <a:noFill/>
        </p:spPr>
        <p:txBody>
          <a:bodyPr wrap="square" rtlCol="0">
            <a:spAutoFit/>
          </a:bodyPr>
          <a:lstStyle/>
          <a:p>
            <a:pPr algn="ctr"/>
            <a:r>
              <a:rPr lang="ja-JP" altLang="en-US" sz="1100" dirty="0" smtClean="0">
                <a:solidFill>
                  <a:prstClr val="black"/>
                </a:solidFill>
              </a:rPr>
              <a:t>・エネルギー使用状況を</a:t>
            </a:r>
            <a:endParaRPr lang="en-US" altLang="ja-JP" sz="1100" dirty="0" smtClean="0">
              <a:solidFill>
                <a:prstClr val="black"/>
              </a:solidFill>
            </a:endParaRPr>
          </a:p>
          <a:p>
            <a:pPr algn="ctr"/>
            <a:r>
              <a:rPr lang="ja-JP" altLang="en-US" sz="1100" dirty="0" smtClean="0">
                <a:solidFill>
                  <a:prstClr val="black"/>
                </a:solidFill>
              </a:rPr>
              <a:t>「</a:t>
            </a:r>
            <a:r>
              <a:rPr lang="ja-JP" altLang="en-US" sz="1100" dirty="0">
                <a:solidFill>
                  <a:prstClr val="black"/>
                </a:solidFill>
              </a:rPr>
              <a:t>見える化</a:t>
            </a:r>
            <a:r>
              <a:rPr lang="ja-JP" altLang="en-US" sz="1100" dirty="0" smtClean="0">
                <a:solidFill>
                  <a:prstClr val="black"/>
                </a:solidFill>
              </a:rPr>
              <a:t>」、データ蓄積</a:t>
            </a:r>
            <a:endParaRPr lang="ja-JP" altLang="en-US" sz="1100" dirty="0">
              <a:solidFill>
                <a:prstClr val="black"/>
              </a:solidFill>
            </a:endParaRPr>
          </a:p>
        </p:txBody>
      </p:sp>
      <p:pic>
        <p:nvPicPr>
          <p:cNvPr id="22" name="Picture 6"/>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440085" y="3219220"/>
            <a:ext cx="870887" cy="1166139"/>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
        <p:nvSpPr>
          <p:cNvPr id="105" name="テキスト ボックス 71"/>
          <p:cNvSpPr txBox="1">
            <a:spLocks noChangeArrowheads="1"/>
          </p:cNvSpPr>
          <p:nvPr/>
        </p:nvSpPr>
        <p:spPr bwMode="auto">
          <a:xfrm>
            <a:off x="4916780" y="2782326"/>
            <a:ext cx="3768489" cy="323165"/>
          </a:xfrm>
          <a:prstGeom prst="rect">
            <a:avLst/>
          </a:prstGeom>
          <a:solidFill>
            <a:schemeClr val="bg1"/>
          </a:solidFill>
          <a:ln>
            <a:solidFill>
              <a:schemeClr val="tx1"/>
            </a:solidFill>
          </a:ln>
          <a:extLst/>
        </p:spPr>
        <p:txBody>
          <a:bodyPr wrap="square">
            <a:spAutoFit/>
          </a:bodyPr>
          <a:lstStyle>
            <a:lvl1pPr eaLnBrk="0" hangingPunct="0">
              <a:spcBef>
                <a:spcPct val="20000"/>
              </a:spcBef>
              <a:buChar char="•"/>
              <a:defRPr kumimoji="1" sz="3200">
                <a:solidFill>
                  <a:schemeClr val="tx1"/>
                </a:solidFill>
                <a:latin typeface="Arial" charset="0"/>
                <a:ea typeface="ＭＳ Ｐゴシック" charset="-128"/>
              </a:defRPr>
            </a:lvl1pPr>
            <a:lvl2pPr marL="742950" indent="-285750" eaLnBrk="0" hangingPunct="0">
              <a:spcBef>
                <a:spcPct val="20000"/>
              </a:spcBef>
              <a:buChar char="–"/>
              <a:defRPr kumimoji="1" sz="2800">
                <a:solidFill>
                  <a:schemeClr val="tx1"/>
                </a:solidFill>
                <a:latin typeface="Arial" charset="0"/>
                <a:ea typeface="ＭＳ Ｐゴシック" charset="-128"/>
              </a:defRPr>
            </a:lvl2pPr>
            <a:lvl3pPr marL="1143000" indent="-228600" eaLnBrk="0" hangingPunct="0">
              <a:spcBef>
                <a:spcPct val="20000"/>
              </a:spcBef>
              <a:buChar char="•"/>
              <a:defRPr kumimoji="1" sz="2400">
                <a:solidFill>
                  <a:schemeClr val="tx1"/>
                </a:solidFill>
                <a:latin typeface="Arial" charset="0"/>
                <a:ea typeface="ＭＳ Ｐゴシック" charset="-128"/>
              </a:defRPr>
            </a:lvl3pPr>
            <a:lvl4pPr marL="1600200" indent="-228600" eaLnBrk="0" hangingPunct="0">
              <a:spcBef>
                <a:spcPct val="20000"/>
              </a:spcBef>
              <a:buChar char="–"/>
              <a:defRPr kumimoji="1" sz="2000">
                <a:solidFill>
                  <a:schemeClr val="tx1"/>
                </a:solidFill>
                <a:latin typeface="Arial" charset="0"/>
                <a:ea typeface="ＭＳ Ｐゴシック" charset="-128"/>
              </a:defRPr>
            </a:lvl4pPr>
            <a:lvl5pPr marL="2057400" indent="-228600" eaLnBrk="0" hangingPunct="0">
              <a:spcBef>
                <a:spcPct val="20000"/>
              </a:spcBef>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algn="ctr" eaLnBrk="1" hangingPunct="1">
              <a:spcBef>
                <a:spcPct val="0"/>
              </a:spcBef>
              <a:buFontTx/>
              <a:buNone/>
            </a:pPr>
            <a:r>
              <a:rPr lang="ja-JP" altLang="en-US" sz="1500" b="1" dirty="0" smtClean="0">
                <a:solidFill>
                  <a:prstClr val="black"/>
                </a:solidFill>
                <a:latin typeface="HG丸ｺﾞｼｯｸM-PRO" panose="020F0600000000000000" pitchFamily="50" charset="-128"/>
                <a:ea typeface="HG丸ｺﾞｼｯｸM-PRO" panose="020F0600000000000000" pitchFamily="50" charset="-128"/>
              </a:rPr>
              <a:t>おおさかスマートエネルギーセンター</a:t>
            </a:r>
            <a:endParaRPr lang="ja-JP" altLang="en-US" sz="1500" b="1" dirty="0">
              <a:solidFill>
                <a:prstClr val="black"/>
              </a:solidFill>
              <a:latin typeface="HG丸ｺﾞｼｯｸM-PRO" panose="020F0600000000000000" pitchFamily="50" charset="-128"/>
              <a:ea typeface="HG丸ｺﾞｼｯｸM-PRO" panose="020F0600000000000000" pitchFamily="50" charset="-128"/>
            </a:endParaRPr>
          </a:p>
        </p:txBody>
      </p:sp>
      <p:pic>
        <p:nvPicPr>
          <p:cNvPr id="1032" name="Picture 8"/>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864039" y="3292571"/>
            <a:ext cx="823584" cy="1191421"/>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pic>
        <p:nvPicPr>
          <p:cNvPr id="1031" name="Picture 7"/>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097547" y="3189385"/>
            <a:ext cx="944860" cy="1258926"/>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
        <p:nvSpPr>
          <p:cNvPr id="153" name="テキスト ボックス 152"/>
          <p:cNvSpPr txBox="1"/>
          <p:nvPr/>
        </p:nvSpPr>
        <p:spPr>
          <a:xfrm>
            <a:off x="4018629" y="4467412"/>
            <a:ext cx="1668994" cy="430887"/>
          </a:xfrm>
          <a:prstGeom prst="rect">
            <a:avLst/>
          </a:prstGeom>
          <a:noFill/>
        </p:spPr>
        <p:txBody>
          <a:bodyPr wrap="square" rtlCol="0">
            <a:spAutoFit/>
          </a:bodyPr>
          <a:lstStyle/>
          <a:p>
            <a:pPr algn="ctr"/>
            <a:r>
              <a:rPr lang="ja-JP" altLang="en-US" sz="1100" dirty="0" smtClean="0">
                <a:solidFill>
                  <a:prstClr val="black"/>
                </a:solidFill>
              </a:rPr>
              <a:t>・事例集、チラシ等</a:t>
            </a:r>
            <a:r>
              <a:rPr lang="en-US" altLang="ja-JP" sz="1100" dirty="0" smtClean="0">
                <a:solidFill>
                  <a:prstClr val="black"/>
                </a:solidFill>
              </a:rPr>
              <a:t/>
            </a:r>
            <a:br>
              <a:rPr lang="en-US" altLang="ja-JP" sz="1100" dirty="0" smtClean="0">
                <a:solidFill>
                  <a:prstClr val="black"/>
                </a:solidFill>
              </a:rPr>
            </a:br>
            <a:r>
              <a:rPr lang="ja-JP" altLang="en-US" sz="1100" dirty="0" smtClean="0">
                <a:solidFill>
                  <a:prstClr val="black"/>
                </a:solidFill>
              </a:rPr>
              <a:t>配布による啓発</a:t>
            </a:r>
            <a:endParaRPr lang="ja-JP" altLang="en-US" sz="1100" dirty="0">
              <a:solidFill>
                <a:prstClr val="black"/>
              </a:solidFill>
            </a:endParaRPr>
          </a:p>
        </p:txBody>
      </p:sp>
      <p:sp>
        <p:nvSpPr>
          <p:cNvPr id="154" name="テキスト ボックス 153"/>
          <p:cNvSpPr txBox="1"/>
          <p:nvPr/>
        </p:nvSpPr>
        <p:spPr>
          <a:xfrm>
            <a:off x="5950138" y="4467412"/>
            <a:ext cx="1800609" cy="430887"/>
          </a:xfrm>
          <a:prstGeom prst="rect">
            <a:avLst/>
          </a:prstGeom>
          <a:noFill/>
        </p:spPr>
        <p:txBody>
          <a:bodyPr wrap="square" rtlCol="0">
            <a:spAutoFit/>
          </a:bodyPr>
          <a:lstStyle/>
          <a:p>
            <a:pPr algn="ctr"/>
            <a:r>
              <a:rPr lang="ja-JP" altLang="en-US" sz="1100" dirty="0" smtClean="0">
                <a:solidFill>
                  <a:prstClr val="black"/>
                </a:solidFill>
              </a:rPr>
              <a:t>・省エネセミナーを開催し、</a:t>
            </a:r>
            <a:endParaRPr lang="en-US" altLang="ja-JP" sz="1100" dirty="0" smtClean="0">
              <a:solidFill>
                <a:prstClr val="black"/>
              </a:solidFill>
            </a:endParaRPr>
          </a:p>
          <a:p>
            <a:pPr algn="ctr"/>
            <a:r>
              <a:rPr lang="ja-JP" altLang="en-US" sz="1100" dirty="0" smtClean="0">
                <a:solidFill>
                  <a:prstClr val="black"/>
                </a:solidFill>
              </a:rPr>
              <a:t>導入事例等講演</a:t>
            </a:r>
            <a:endParaRPr lang="ja-JP" altLang="en-US" sz="1100" dirty="0">
              <a:solidFill>
                <a:prstClr val="black"/>
              </a:solidFill>
            </a:endParaRPr>
          </a:p>
        </p:txBody>
      </p:sp>
      <p:sp>
        <p:nvSpPr>
          <p:cNvPr id="155" name="テキスト ボックス 154"/>
          <p:cNvSpPr txBox="1"/>
          <p:nvPr/>
        </p:nvSpPr>
        <p:spPr>
          <a:xfrm>
            <a:off x="7750747" y="4467412"/>
            <a:ext cx="1668994" cy="430887"/>
          </a:xfrm>
          <a:prstGeom prst="rect">
            <a:avLst/>
          </a:prstGeom>
          <a:noFill/>
        </p:spPr>
        <p:txBody>
          <a:bodyPr wrap="square" rtlCol="0">
            <a:spAutoFit/>
          </a:bodyPr>
          <a:lstStyle/>
          <a:p>
            <a:pPr algn="ctr"/>
            <a:r>
              <a:rPr lang="ja-JP" altLang="en-US" sz="1100" dirty="0" smtClean="0">
                <a:solidFill>
                  <a:prstClr val="black"/>
                </a:solidFill>
              </a:rPr>
              <a:t>・業界団体総会等で</a:t>
            </a:r>
            <a:endParaRPr lang="en-US" altLang="ja-JP" sz="1100" dirty="0" smtClean="0">
              <a:solidFill>
                <a:prstClr val="black"/>
              </a:solidFill>
            </a:endParaRPr>
          </a:p>
          <a:p>
            <a:pPr algn="ctr"/>
            <a:r>
              <a:rPr lang="ja-JP" altLang="en-US" sz="1100" dirty="0" smtClean="0">
                <a:solidFill>
                  <a:prstClr val="black"/>
                </a:solidFill>
              </a:rPr>
              <a:t>削減効果等説明</a:t>
            </a:r>
            <a:endParaRPr lang="ja-JP" altLang="en-US" sz="1100" dirty="0">
              <a:solidFill>
                <a:prstClr val="black"/>
              </a:solidFill>
            </a:endParaRPr>
          </a:p>
        </p:txBody>
      </p:sp>
      <p:sp>
        <p:nvSpPr>
          <p:cNvPr id="23" name="正方形/長方形 22"/>
          <p:cNvSpPr/>
          <p:nvPr/>
        </p:nvSpPr>
        <p:spPr>
          <a:xfrm>
            <a:off x="3903988" y="5452008"/>
            <a:ext cx="5693325" cy="1197473"/>
          </a:xfrm>
          <a:prstGeom prst="rect">
            <a:avLst/>
          </a:prstGeom>
          <a:solidFill>
            <a:srgbClr val="00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7" name="テキスト ボックス 71"/>
          <p:cNvSpPr txBox="1">
            <a:spLocks noChangeArrowheads="1"/>
          </p:cNvSpPr>
          <p:nvPr/>
        </p:nvSpPr>
        <p:spPr bwMode="auto">
          <a:xfrm>
            <a:off x="4146111" y="6200556"/>
            <a:ext cx="1906060" cy="323165"/>
          </a:xfrm>
          <a:prstGeom prst="rect">
            <a:avLst/>
          </a:prstGeom>
          <a:solidFill>
            <a:schemeClr val="bg1"/>
          </a:solidFill>
          <a:ln w="9525">
            <a:solidFill>
              <a:srgbClr val="000000"/>
            </a:solidFill>
            <a:miter lim="800000"/>
            <a:headEnd/>
            <a:tailEnd/>
          </a:ln>
          <a:extLst/>
        </p:spPr>
        <p:txBody>
          <a:bodyPr wrap="square">
            <a:spAutoFit/>
          </a:bodyPr>
          <a:lstStyle>
            <a:lvl1pPr eaLnBrk="0" hangingPunct="0">
              <a:spcBef>
                <a:spcPct val="20000"/>
              </a:spcBef>
              <a:buChar char="•"/>
              <a:defRPr kumimoji="1" sz="3200">
                <a:solidFill>
                  <a:schemeClr val="tx1"/>
                </a:solidFill>
                <a:latin typeface="Arial" charset="0"/>
                <a:ea typeface="ＭＳ Ｐゴシック" charset="-128"/>
              </a:defRPr>
            </a:lvl1pPr>
            <a:lvl2pPr marL="742950" indent="-285750" eaLnBrk="0" hangingPunct="0">
              <a:spcBef>
                <a:spcPct val="20000"/>
              </a:spcBef>
              <a:buChar char="–"/>
              <a:defRPr kumimoji="1" sz="2800">
                <a:solidFill>
                  <a:schemeClr val="tx1"/>
                </a:solidFill>
                <a:latin typeface="Arial" charset="0"/>
                <a:ea typeface="ＭＳ Ｐゴシック" charset="-128"/>
              </a:defRPr>
            </a:lvl2pPr>
            <a:lvl3pPr marL="1143000" indent="-228600" eaLnBrk="0" hangingPunct="0">
              <a:spcBef>
                <a:spcPct val="20000"/>
              </a:spcBef>
              <a:buChar char="•"/>
              <a:defRPr kumimoji="1" sz="2400">
                <a:solidFill>
                  <a:schemeClr val="tx1"/>
                </a:solidFill>
                <a:latin typeface="Arial" charset="0"/>
                <a:ea typeface="ＭＳ Ｐゴシック" charset="-128"/>
              </a:defRPr>
            </a:lvl3pPr>
            <a:lvl4pPr marL="1600200" indent="-228600" eaLnBrk="0" hangingPunct="0">
              <a:spcBef>
                <a:spcPct val="20000"/>
              </a:spcBef>
              <a:buChar char="–"/>
              <a:defRPr kumimoji="1" sz="2000">
                <a:solidFill>
                  <a:schemeClr val="tx1"/>
                </a:solidFill>
                <a:latin typeface="Arial" charset="0"/>
                <a:ea typeface="ＭＳ Ｐゴシック" charset="-128"/>
              </a:defRPr>
            </a:lvl4pPr>
            <a:lvl5pPr marL="2057400" indent="-228600" eaLnBrk="0" hangingPunct="0">
              <a:spcBef>
                <a:spcPct val="20000"/>
              </a:spcBef>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algn="ctr" eaLnBrk="1" hangingPunct="1">
              <a:spcBef>
                <a:spcPct val="0"/>
              </a:spcBef>
              <a:buFontTx/>
              <a:buNone/>
            </a:pPr>
            <a:r>
              <a:rPr lang="ja-JP" altLang="en-US" sz="1500" b="1" spc="300" dirty="0" smtClean="0">
                <a:solidFill>
                  <a:prstClr val="black"/>
                </a:solidFill>
                <a:latin typeface="HG丸ｺﾞｼｯｸM-PRO" panose="020F0600000000000000" pitchFamily="50" charset="-128"/>
                <a:ea typeface="HG丸ｺﾞｼｯｸM-PRO" panose="020F0600000000000000" pitchFamily="50" charset="-128"/>
              </a:rPr>
              <a:t>中小事業者等</a:t>
            </a:r>
            <a:endParaRPr lang="ja-JP" altLang="en-US" sz="1500" b="1" spc="300" dirty="0">
              <a:solidFill>
                <a:prstClr val="black"/>
              </a:solidFill>
              <a:latin typeface="HG丸ｺﾞｼｯｸM-PRO" panose="020F0600000000000000" pitchFamily="50" charset="-128"/>
              <a:ea typeface="HG丸ｺﾞｼｯｸM-PRO" panose="020F0600000000000000" pitchFamily="50" charset="-128"/>
            </a:endParaRPr>
          </a:p>
        </p:txBody>
      </p:sp>
      <p:sp>
        <p:nvSpPr>
          <p:cNvPr id="158" name="テキスト ボックス 103"/>
          <p:cNvSpPr txBox="1">
            <a:spLocks noChangeArrowheads="1"/>
          </p:cNvSpPr>
          <p:nvPr/>
        </p:nvSpPr>
        <p:spPr bwMode="auto">
          <a:xfrm>
            <a:off x="2744107" y="4130049"/>
            <a:ext cx="1493479"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kumimoji="1" sz="3200">
                <a:solidFill>
                  <a:schemeClr val="tx1"/>
                </a:solidFill>
                <a:latin typeface="Arial" charset="0"/>
                <a:ea typeface="ＭＳ Ｐゴシック" charset="-128"/>
              </a:defRPr>
            </a:lvl1pPr>
            <a:lvl2pPr marL="742950" indent="-285750" eaLnBrk="0" hangingPunct="0">
              <a:spcBef>
                <a:spcPct val="20000"/>
              </a:spcBef>
              <a:buChar char="–"/>
              <a:defRPr kumimoji="1" sz="2800">
                <a:solidFill>
                  <a:schemeClr val="tx1"/>
                </a:solidFill>
                <a:latin typeface="Arial" charset="0"/>
                <a:ea typeface="ＭＳ Ｐゴシック" charset="-128"/>
              </a:defRPr>
            </a:lvl2pPr>
            <a:lvl3pPr marL="1143000" indent="-228600" eaLnBrk="0" hangingPunct="0">
              <a:spcBef>
                <a:spcPct val="20000"/>
              </a:spcBef>
              <a:buChar char="•"/>
              <a:defRPr kumimoji="1" sz="2400">
                <a:solidFill>
                  <a:schemeClr val="tx1"/>
                </a:solidFill>
                <a:latin typeface="Arial" charset="0"/>
                <a:ea typeface="ＭＳ Ｐゴシック" charset="-128"/>
              </a:defRPr>
            </a:lvl3pPr>
            <a:lvl4pPr marL="1600200" indent="-228600" eaLnBrk="0" hangingPunct="0">
              <a:spcBef>
                <a:spcPct val="20000"/>
              </a:spcBef>
              <a:buChar char="–"/>
              <a:defRPr kumimoji="1" sz="2000">
                <a:solidFill>
                  <a:schemeClr val="tx1"/>
                </a:solidFill>
                <a:latin typeface="Arial" charset="0"/>
                <a:ea typeface="ＭＳ Ｐゴシック" charset="-128"/>
              </a:defRPr>
            </a:lvl4pPr>
            <a:lvl5pPr marL="2057400" indent="-228600" eaLnBrk="0" hangingPunct="0">
              <a:spcBef>
                <a:spcPct val="20000"/>
              </a:spcBef>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eaLnBrk="1" hangingPunct="1">
              <a:spcBef>
                <a:spcPct val="0"/>
              </a:spcBef>
              <a:buNone/>
            </a:pPr>
            <a:r>
              <a:rPr lang="ja-JP" altLang="en-US" sz="1000" dirty="0" smtClean="0">
                <a:solidFill>
                  <a:prstClr val="black"/>
                </a:solidFill>
                <a:latin typeface="ＭＳ Ｐゴシック"/>
                <a:ea typeface="ＭＳ Ｐゴシック"/>
              </a:rPr>
              <a:t>・登録</a:t>
            </a:r>
            <a:endParaRPr lang="en-US" altLang="ja-JP" sz="1000" dirty="0" smtClean="0">
              <a:solidFill>
                <a:prstClr val="black"/>
              </a:solidFill>
              <a:latin typeface="ＭＳ Ｐゴシック"/>
              <a:ea typeface="ＭＳ Ｐゴシック"/>
            </a:endParaRPr>
          </a:p>
          <a:p>
            <a:pPr eaLnBrk="1" hangingPunct="1">
              <a:spcBef>
                <a:spcPct val="0"/>
              </a:spcBef>
              <a:buNone/>
            </a:pPr>
            <a:r>
              <a:rPr lang="ja-JP" altLang="en-US" sz="1000" dirty="0" smtClean="0">
                <a:solidFill>
                  <a:prstClr val="black"/>
                </a:solidFill>
                <a:latin typeface="ＭＳ Ｐゴシック"/>
                <a:ea typeface="ＭＳ Ｐゴシック"/>
              </a:rPr>
              <a:t>・</a:t>
            </a:r>
            <a:r>
              <a:rPr lang="ja-JP" altLang="en-US" sz="1000" dirty="0">
                <a:solidFill>
                  <a:prstClr val="black"/>
                </a:solidFill>
                <a:latin typeface="ＭＳ Ｐゴシック"/>
                <a:ea typeface="ＭＳ Ｐゴシック"/>
              </a:rPr>
              <a:t>実績</a:t>
            </a:r>
            <a:r>
              <a:rPr lang="ja-JP" altLang="en-US" sz="1000" dirty="0" smtClean="0">
                <a:solidFill>
                  <a:prstClr val="black"/>
                </a:solidFill>
                <a:latin typeface="ＭＳ Ｐゴシック"/>
                <a:ea typeface="ＭＳ Ｐゴシック"/>
              </a:rPr>
              <a:t>報告　</a:t>
            </a:r>
            <a:endParaRPr lang="en-US" altLang="ja-JP" sz="1000" dirty="0" smtClean="0">
              <a:solidFill>
                <a:prstClr val="black"/>
              </a:solidFill>
              <a:latin typeface="ＭＳ Ｐゴシック"/>
              <a:ea typeface="ＭＳ Ｐゴシック"/>
            </a:endParaRPr>
          </a:p>
          <a:p>
            <a:pPr eaLnBrk="1" hangingPunct="1">
              <a:spcBef>
                <a:spcPct val="0"/>
              </a:spcBef>
              <a:buFontTx/>
              <a:buNone/>
            </a:pPr>
            <a:r>
              <a:rPr lang="ja-JP" altLang="en-US" sz="1000" dirty="0" smtClean="0">
                <a:solidFill>
                  <a:prstClr val="black"/>
                </a:solidFill>
                <a:latin typeface="ＭＳ Ｐゴシック"/>
                <a:ea typeface="ＭＳ Ｐゴシック"/>
              </a:rPr>
              <a:t>・導入</a:t>
            </a:r>
            <a:r>
              <a:rPr lang="ja-JP" altLang="en-US" sz="1000" dirty="0">
                <a:solidFill>
                  <a:prstClr val="black"/>
                </a:solidFill>
                <a:latin typeface="ＭＳ Ｐゴシック"/>
                <a:ea typeface="ＭＳ Ｐゴシック"/>
              </a:rPr>
              <a:t>事例</a:t>
            </a:r>
            <a:r>
              <a:rPr lang="ja-JP" altLang="en-US" sz="1000" dirty="0" smtClean="0">
                <a:solidFill>
                  <a:prstClr val="black"/>
                </a:solidFill>
                <a:latin typeface="ＭＳ Ｐゴシック"/>
                <a:ea typeface="ＭＳ Ｐゴシック"/>
              </a:rPr>
              <a:t>提供</a:t>
            </a:r>
            <a:endParaRPr lang="en-US" altLang="ja-JP" sz="1000" dirty="0" smtClean="0">
              <a:solidFill>
                <a:prstClr val="black"/>
              </a:solidFill>
              <a:latin typeface="ＭＳ Ｐゴシック"/>
              <a:ea typeface="ＭＳ Ｐゴシック"/>
            </a:endParaRPr>
          </a:p>
          <a:p>
            <a:pPr eaLnBrk="1" hangingPunct="1">
              <a:spcBef>
                <a:spcPct val="0"/>
              </a:spcBef>
              <a:buFontTx/>
              <a:buNone/>
            </a:pPr>
            <a:r>
              <a:rPr lang="ja-JP" altLang="en-US" sz="1000" dirty="0" smtClean="0">
                <a:solidFill>
                  <a:prstClr val="black"/>
                </a:solidFill>
                <a:latin typeface="ＭＳ Ｐゴシック"/>
                <a:ea typeface="ＭＳ Ｐゴシック"/>
              </a:rPr>
              <a:t>　　</a:t>
            </a:r>
            <a:endParaRPr lang="ja-JP" altLang="en-US" sz="1000" dirty="0">
              <a:solidFill>
                <a:prstClr val="black"/>
              </a:solidFill>
              <a:latin typeface="ＭＳ Ｐゴシック"/>
              <a:ea typeface="ＭＳ Ｐゴシック"/>
            </a:endParaRPr>
          </a:p>
        </p:txBody>
      </p:sp>
      <p:sp>
        <p:nvSpPr>
          <p:cNvPr id="161" name="テキスト ボックス 99"/>
          <p:cNvSpPr txBox="1">
            <a:spLocks noChangeArrowheads="1"/>
          </p:cNvSpPr>
          <p:nvPr/>
        </p:nvSpPr>
        <p:spPr bwMode="auto">
          <a:xfrm>
            <a:off x="2897625" y="5139894"/>
            <a:ext cx="1805188"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kumimoji="1" sz="3200">
                <a:solidFill>
                  <a:schemeClr val="tx1"/>
                </a:solidFill>
                <a:latin typeface="Arial" charset="0"/>
                <a:ea typeface="ＭＳ Ｐゴシック" charset="-128"/>
              </a:defRPr>
            </a:lvl1pPr>
            <a:lvl2pPr marL="742950" indent="-285750" eaLnBrk="0" hangingPunct="0">
              <a:spcBef>
                <a:spcPct val="20000"/>
              </a:spcBef>
              <a:buChar char="–"/>
              <a:defRPr kumimoji="1" sz="2800">
                <a:solidFill>
                  <a:schemeClr val="tx1"/>
                </a:solidFill>
                <a:latin typeface="Arial" charset="0"/>
                <a:ea typeface="ＭＳ Ｐゴシック" charset="-128"/>
              </a:defRPr>
            </a:lvl2pPr>
            <a:lvl3pPr marL="1143000" indent="-228600" eaLnBrk="0" hangingPunct="0">
              <a:spcBef>
                <a:spcPct val="20000"/>
              </a:spcBef>
              <a:buChar char="•"/>
              <a:defRPr kumimoji="1" sz="2400">
                <a:solidFill>
                  <a:schemeClr val="tx1"/>
                </a:solidFill>
                <a:latin typeface="Arial" charset="0"/>
                <a:ea typeface="ＭＳ Ｐゴシック" charset="-128"/>
              </a:defRPr>
            </a:lvl3pPr>
            <a:lvl4pPr marL="1600200" indent="-228600" eaLnBrk="0" hangingPunct="0">
              <a:spcBef>
                <a:spcPct val="20000"/>
              </a:spcBef>
              <a:buChar char="–"/>
              <a:defRPr kumimoji="1" sz="2000">
                <a:solidFill>
                  <a:schemeClr val="tx1"/>
                </a:solidFill>
                <a:latin typeface="Arial" charset="0"/>
                <a:ea typeface="ＭＳ Ｐゴシック" charset="-128"/>
              </a:defRPr>
            </a:lvl4pPr>
            <a:lvl5pPr marL="2057400" indent="-228600" eaLnBrk="0" hangingPunct="0">
              <a:spcBef>
                <a:spcPct val="20000"/>
              </a:spcBef>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eaLnBrk="1" hangingPunct="1">
              <a:spcBef>
                <a:spcPct val="0"/>
              </a:spcBef>
              <a:buFontTx/>
              <a:buNone/>
            </a:pPr>
            <a:r>
              <a:rPr lang="ja-JP" altLang="en-US" sz="1000" dirty="0" smtClean="0">
                <a:solidFill>
                  <a:srgbClr val="000000"/>
                </a:solidFill>
                <a:latin typeface="Calibri" pitchFamily="34" charset="0"/>
              </a:rPr>
              <a:t>・提案、営業</a:t>
            </a:r>
            <a:endParaRPr lang="en-US" altLang="ja-JP" sz="1000" dirty="0" smtClean="0">
              <a:solidFill>
                <a:srgbClr val="000000"/>
              </a:solidFill>
              <a:latin typeface="Calibri" pitchFamily="34" charset="0"/>
            </a:endParaRPr>
          </a:p>
          <a:p>
            <a:pPr eaLnBrk="1" hangingPunct="1">
              <a:spcBef>
                <a:spcPct val="0"/>
              </a:spcBef>
              <a:buFontTx/>
              <a:buNone/>
            </a:pPr>
            <a:r>
              <a:rPr lang="ja-JP" altLang="en-US" sz="1000" dirty="0" smtClean="0">
                <a:solidFill>
                  <a:srgbClr val="000000"/>
                </a:solidFill>
                <a:latin typeface="Calibri" pitchFamily="34" charset="0"/>
              </a:rPr>
              <a:t>・サービス提供</a:t>
            </a:r>
            <a:endParaRPr lang="en-US" altLang="ja-JP" sz="1000" dirty="0" smtClean="0">
              <a:solidFill>
                <a:srgbClr val="000000"/>
              </a:solidFill>
              <a:latin typeface="Calibri" pitchFamily="34" charset="0"/>
            </a:endParaRPr>
          </a:p>
          <a:p>
            <a:pPr eaLnBrk="1" hangingPunct="1">
              <a:spcBef>
                <a:spcPct val="0"/>
              </a:spcBef>
              <a:buFontTx/>
              <a:buNone/>
            </a:pPr>
            <a:endParaRPr lang="en-US" altLang="ja-JP" sz="1000" dirty="0" smtClean="0">
              <a:solidFill>
                <a:srgbClr val="000000"/>
              </a:solidFill>
              <a:latin typeface="Calibri" pitchFamily="34" charset="0"/>
            </a:endParaRPr>
          </a:p>
        </p:txBody>
      </p:sp>
      <p:cxnSp>
        <p:nvCxnSpPr>
          <p:cNvPr id="25" name="直線矢印コネクタ 24"/>
          <p:cNvCxnSpPr/>
          <p:nvPr/>
        </p:nvCxnSpPr>
        <p:spPr>
          <a:xfrm flipH="1">
            <a:off x="2759047" y="3292571"/>
            <a:ext cx="1093669" cy="330304"/>
          </a:xfrm>
          <a:prstGeom prst="straightConnector1">
            <a:avLst/>
          </a:prstGeom>
          <a:ln w="66675">
            <a:solidFill>
              <a:srgbClr val="FF00FF"/>
            </a:solidFill>
            <a:tailEnd type="triangle" w="lg" len="med"/>
          </a:ln>
        </p:spPr>
        <p:style>
          <a:lnRef idx="1">
            <a:schemeClr val="accent1"/>
          </a:lnRef>
          <a:fillRef idx="0">
            <a:schemeClr val="accent1"/>
          </a:fillRef>
          <a:effectRef idx="0">
            <a:schemeClr val="accent1"/>
          </a:effectRef>
          <a:fontRef idx="minor">
            <a:schemeClr val="tx1"/>
          </a:fontRef>
        </p:style>
      </p:cxnSp>
      <p:sp>
        <p:nvSpPr>
          <p:cNvPr id="163" name="テキスト ボックス 103"/>
          <p:cNvSpPr txBox="1">
            <a:spLocks noChangeArrowheads="1"/>
          </p:cNvSpPr>
          <p:nvPr/>
        </p:nvSpPr>
        <p:spPr bwMode="auto">
          <a:xfrm>
            <a:off x="2724816" y="2852973"/>
            <a:ext cx="1493479"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kumimoji="1" sz="3200">
                <a:solidFill>
                  <a:schemeClr val="tx1"/>
                </a:solidFill>
                <a:latin typeface="Arial" charset="0"/>
                <a:ea typeface="ＭＳ Ｐゴシック" charset="-128"/>
              </a:defRPr>
            </a:lvl1pPr>
            <a:lvl2pPr marL="742950" indent="-285750" eaLnBrk="0" hangingPunct="0">
              <a:spcBef>
                <a:spcPct val="20000"/>
              </a:spcBef>
              <a:buChar char="–"/>
              <a:defRPr kumimoji="1" sz="2800">
                <a:solidFill>
                  <a:schemeClr val="tx1"/>
                </a:solidFill>
                <a:latin typeface="Arial" charset="0"/>
                <a:ea typeface="ＭＳ Ｐゴシック" charset="-128"/>
              </a:defRPr>
            </a:lvl2pPr>
            <a:lvl3pPr marL="1143000" indent="-228600" eaLnBrk="0" hangingPunct="0">
              <a:spcBef>
                <a:spcPct val="20000"/>
              </a:spcBef>
              <a:buChar char="•"/>
              <a:defRPr kumimoji="1" sz="2400">
                <a:solidFill>
                  <a:schemeClr val="tx1"/>
                </a:solidFill>
                <a:latin typeface="Arial" charset="0"/>
                <a:ea typeface="ＭＳ Ｐゴシック" charset="-128"/>
              </a:defRPr>
            </a:lvl3pPr>
            <a:lvl4pPr marL="1600200" indent="-228600" eaLnBrk="0" hangingPunct="0">
              <a:spcBef>
                <a:spcPct val="20000"/>
              </a:spcBef>
              <a:buChar char="–"/>
              <a:defRPr kumimoji="1" sz="2000">
                <a:solidFill>
                  <a:schemeClr val="tx1"/>
                </a:solidFill>
                <a:latin typeface="Arial" charset="0"/>
                <a:ea typeface="ＭＳ Ｐゴシック" charset="-128"/>
              </a:defRPr>
            </a:lvl4pPr>
            <a:lvl5pPr marL="2057400" indent="-228600" eaLnBrk="0" hangingPunct="0">
              <a:spcBef>
                <a:spcPct val="20000"/>
              </a:spcBef>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eaLnBrk="1" hangingPunct="1">
              <a:spcBef>
                <a:spcPct val="0"/>
              </a:spcBef>
              <a:buFontTx/>
              <a:buNone/>
            </a:pPr>
            <a:r>
              <a:rPr lang="ja-JP" altLang="en-US" sz="1000" dirty="0" smtClean="0">
                <a:solidFill>
                  <a:prstClr val="black"/>
                </a:solidFill>
                <a:latin typeface="ＭＳ Ｐゴシック"/>
                <a:ea typeface="ＭＳ Ｐゴシック"/>
              </a:rPr>
              <a:t>　・販促資料提供</a:t>
            </a:r>
            <a:endParaRPr lang="en-US" altLang="ja-JP" sz="1000" dirty="0" smtClean="0">
              <a:solidFill>
                <a:prstClr val="black"/>
              </a:solidFill>
              <a:latin typeface="ＭＳ Ｐゴシック"/>
              <a:ea typeface="ＭＳ Ｐゴシック"/>
            </a:endParaRPr>
          </a:p>
          <a:p>
            <a:pPr eaLnBrk="1" hangingPunct="1">
              <a:spcBef>
                <a:spcPct val="0"/>
              </a:spcBef>
              <a:buFontTx/>
              <a:buNone/>
            </a:pPr>
            <a:r>
              <a:rPr lang="ja-JP" altLang="en-US" sz="1000" dirty="0" smtClean="0">
                <a:solidFill>
                  <a:prstClr val="black"/>
                </a:solidFill>
                <a:latin typeface="ＭＳ Ｐゴシック"/>
                <a:ea typeface="ＭＳ Ｐゴシック"/>
              </a:rPr>
              <a:t>　・事業広報</a:t>
            </a:r>
            <a:endParaRPr lang="en-US" altLang="ja-JP" sz="1000" dirty="0" smtClean="0">
              <a:solidFill>
                <a:prstClr val="black"/>
              </a:solidFill>
              <a:latin typeface="ＭＳ Ｐゴシック"/>
              <a:ea typeface="ＭＳ Ｐゴシック"/>
            </a:endParaRPr>
          </a:p>
          <a:p>
            <a:pPr eaLnBrk="1" hangingPunct="1">
              <a:spcBef>
                <a:spcPct val="0"/>
              </a:spcBef>
              <a:buFontTx/>
              <a:buNone/>
            </a:pPr>
            <a:r>
              <a:rPr lang="ja-JP" altLang="en-US" sz="1000" dirty="0">
                <a:solidFill>
                  <a:prstClr val="black"/>
                </a:solidFill>
                <a:latin typeface="ＭＳ Ｐゴシック"/>
                <a:ea typeface="ＭＳ Ｐゴシック"/>
              </a:rPr>
              <a:t>　</a:t>
            </a:r>
          </a:p>
        </p:txBody>
      </p:sp>
      <p:cxnSp>
        <p:nvCxnSpPr>
          <p:cNvPr id="164" name="直線矢印コネクタ 163"/>
          <p:cNvCxnSpPr/>
          <p:nvPr/>
        </p:nvCxnSpPr>
        <p:spPr>
          <a:xfrm flipV="1">
            <a:off x="2821535" y="3767063"/>
            <a:ext cx="978684" cy="345259"/>
          </a:xfrm>
          <a:prstGeom prst="straightConnector1">
            <a:avLst/>
          </a:prstGeom>
          <a:ln w="66675">
            <a:solidFill>
              <a:srgbClr val="009900"/>
            </a:solidFill>
            <a:tailEnd type="triangle" w="lg" len="med"/>
          </a:ln>
        </p:spPr>
        <p:style>
          <a:lnRef idx="1">
            <a:schemeClr val="accent1"/>
          </a:lnRef>
          <a:fillRef idx="0">
            <a:schemeClr val="accent1"/>
          </a:fillRef>
          <a:effectRef idx="0">
            <a:schemeClr val="accent1"/>
          </a:effectRef>
          <a:fontRef idx="minor">
            <a:schemeClr val="tx1"/>
          </a:fontRef>
        </p:style>
      </p:cxnSp>
      <p:cxnSp>
        <p:nvCxnSpPr>
          <p:cNvPr id="165" name="直線矢印コネクタ 164"/>
          <p:cNvCxnSpPr/>
          <p:nvPr/>
        </p:nvCxnSpPr>
        <p:spPr>
          <a:xfrm>
            <a:off x="2812588" y="5474007"/>
            <a:ext cx="1145730" cy="413411"/>
          </a:xfrm>
          <a:prstGeom prst="straightConnector1">
            <a:avLst/>
          </a:prstGeom>
          <a:ln w="66675">
            <a:solidFill>
              <a:srgbClr val="009900"/>
            </a:solidFill>
            <a:tailEnd type="triangle" w="lg" len="med"/>
          </a:ln>
        </p:spPr>
        <p:style>
          <a:lnRef idx="1">
            <a:schemeClr val="accent1"/>
          </a:lnRef>
          <a:fillRef idx="0">
            <a:schemeClr val="accent1"/>
          </a:fillRef>
          <a:effectRef idx="0">
            <a:schemeClr val="accent1"/>
          </a:effectRef>
          <a:fontRef idx="minor">
            <a:schemeClr val="tx1"/>
          </a:fontRef>
        </p:style>
      </p:cxnSp>
      <p:cxnSp>
        <p:nvCxnSpPr>
          <p:cNvPr id="166" name="直線矢印コネクタ 165"/>
          <p:cNvCxnSpPr/>
          <p:nvPr/>
        </p:nvCxnSpPr>
        <p:spPr>
          <a:xfrm flipH="1" flipV="1">
            <a:off x="2821535" y="5867147"/>
            <a:ext cx="1162638" cy="367086"/>
          </a:xfrm>
          <a:prstGeom prst="straightConnector1">
            <a:avLst/>
          </a:prstGeom>
          <a:ln w="66675">
            <a:solidFill>
              <a:srgbClr val="0000FF"/>
            </a:solidFill>
            <a:tailEnd type="triangle" w="lg" len="med"/>
          </a:ln>
        </p:spPr>
        <p:style>
          <a:lnRef idx="1">
            <a:schemeClr val="accent1"/>
          </a:lnRef>
          <a:fillRef idx="0">
            <a:schemeClr val="accent1"/>
          </a:fillRef>
          <a:effectRef idx="0">
            <a:schemeClr val="accent1"/>
          </a:effectRef>
          <a:fontRef idx="minor">
            <a:schemeClr val="tx1"/>
          </a:fontRef>
        </p:style>
      </p:cxnSp>
      <p:sp>
        <p:nvSpPr>
          <p:cNvPr id="167" name="テキスト ボックス 99"/>
          <p:cNvSpPr txBox="1">
            <a:spLocks noChangeArrowheads="1"/>
          </p:cNvSpPr>
          <p:nvPr/>
        </p:nvSpPr>
        <p:spPr bwMode="auto">
          <a:xfrm>
            <a:off x="2866917" y="6209458"/>
            <a:ext cx="1805188"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kumimoji="1" sz="3200">
                <a:solidFill>
                  <a:schemeClr val="tx1"/>
                </a:solidFill>
                <a:latin typeface="Arial" charset="0"/>
                <a:ea typeface="ＭＳ Ｐゴシック" charset="-128"/>
              </a:defRPr>
            </a:lvl1pPr>
            <a:lvl2pPr marL="742950" indent="-285750" eaLnBrk="0" hangingPunct="0">
              <a:spcBef>
                <a:spcPct val="20000"/>
              </a:spcBef>
              <a:buChar char="–"/>
              <a:defRPr kumimoji="1" sz="2800">
                <a:solidFill>
                  <a:schemeClr val="tx1"/>
                </a:solidFill>
                <a:latin typeface="Arial" charset="0"/>
                <a:ea typeface="ＭＳ Ｐゴシック" charset="-128"/>
              </a:defRPr>
            </a:lvl2pPr>
            <a:lvl3pPr marL="1143000" indent="-228600" eaLnBrk="0" hangingPunct="0">
              <a:spcBef>
                <a:spcPct val="20000"/>
              </a:spcBef>
              <a:buChar char="•"/>
              <a:defRPr kumimoji="1" sz="2400">
                <a:solidFill>
                  <a:schemeClr val="tx1"/>
                </a:solidFill>
                <a:latin typeface="Arial" charset="0"/>
                <a:ea typeface="ＭＳ Ｐゴシック" charset="-128"/>
              </a:defRPr>
            </a:lvl3pPr>
            <a:lvl4pPr marL="1600200" indent="-228600" eaLnBrk="0" hangingPunct="0">
              <a:spcBef>
                <a:spcPct val="20000"/>
              </a:spcBef>
              <a:buChar char="–"/>
              <a:defRPr kumimoji="1" sz="2000">
                <a:solidFill>
                  <a:schemeClr val="tx1"/>
                </a:solidFill>
                <a:latin typeface="Arial" charset="0"/>
                <a:ea typeface="ＭＳ Ｐゴシック" charset="-128"/>
              </a:defRPr>
            </a:lvl4pPr>
            <a:lvl5pPr marL="2057400" indent="-228600" eaLnBrk="0" hangingPunct="0">
              <a:spcBef>
                <a:spcPct val="20000"/>
              </a:spcBef>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eaLnBrk="1" hangingPunct="1">
              <a:spcBef>
                <a:spcPct val="0"/>
              </a:spcBef>
              <a:buFontTx/>
              <a:buNone/>
            </a:pPr>
            <a:r>
              <a:rPr lang="ja-JP" altLang="en-US" sz="1000" dirty="0" smtClean="0">
                <a:solidFill>
                  <a:srgbClr val="000000"/>
                </a:solidFill>
                <a:latin typeface="Calibri" pitchFamily="34" charset="0"/>
              </a:rPr>
              <a:t>・サポート依頼</a:t>
            </a:r>
            <a:endParaRPr lang="en-US" altLang="ja-JP" sz="1000" dirty="0">
              <a:solidFill>
                <a:srgbClr val="000000"/>
              </a:solidFill>
              <a:latin typeface="Calibri" pitchFamily="34" charset="0"/>
            </a:endParaRPr>
          </a:p>
        </p:txBody>
      </p:sp>
      <p:cxnSp>
        <p:nvCxnSpPr>
          <p:cNvPr id="168" name="直線矢印コネクタ 167"/>
          <p:cNvCxnSpPr/>
          <p:nvPr/>
        </p:nvCxnSpPr>
        <p:spPr>
          <a:xfrm>
            <a:off x="4923051" y="4954007"/>
            <a:ext cx="10886" cy="563347"/>
          </a:xfrm>
          <a:prstGeom prst="straightConnector1">
            <a:avLst/>
          </a:prstGeom>
          <a:ln w="66675">
            <a:solidFill>
              <a:srgbClr val="FF00FF"/>
            </a:solidFill>
            <a:tailEnd type="triangle" w="lg" len="med"/>
          </a:ln>
        </p:spPr>
        <p:style>
          <a:lnRef idx="1">
            <a:schemeClr val="accent1"/>
          </a:lnRef>
          <a:fillRef idx="0">
            <a:schemeClr val="accent1"/>
          </a:fillRef>
          <a:effectRef idx="0">
            <a:schemeClr val="accent1"/>
          </a:effectRef>
          <a:fontRef idx="minor">
            <a:schemeClr val="tx1"/>
          </a:fontRef>
        </p:style>
      </p:cxnSp>
      <p:sp>
        <p:nvSpPr>
          <p:cNvPr id="169" name="テキスト ボックス 99"/>
          <p:cNvSpPr txBox="1">
            <a:spLocks noChangeArrowheads="1"/>
          </p:cNvSpPr>
          <p:nvPr/>
        </p:nvSpPr>
        <p:spPr bwMode="auto">
          <a:xfrm>
            <a:off x="5014298" y="5022487"/>
            <a:ext cx="1052742"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kumimoji="1" sz="3200">
                <a:solidFill>
                  <a:schemeClr val="tx1"/>
                </a:solidFill>
                <a:latin typeface="Arial" charset="0"/>
                <a:ea typeface="ＭＳ Ｐゴシック" charset="-128"/>
              </a:defRPr>
            </a:lvl1pPr>
            <a:lvl2pPr marL="742950" indent="-285750" eaLnBrk="0" hangingPunct="0">
              <a:spcBef>
                <a:spcPct val="20000"/>
              </a:spcBef>
              <a:buChar char="–"/>
              <a:defRPr kumimoji="1" sz="2800">
                <a:solidFill>
                  <a:schemeClr val="tx1"/>
                </a:solidFill>
                <a:latin typeface="Arial" charset="0"/>
                <a:ea typeface="ＭＳ Ｐゴシック" charset="-128"/>
              </a:defRPr>
            </a:lvl2pPr>
            <a:lvl3pPr marL="1143000" indent="-228600" eaLnBrk="0" hangingPunct="0">
              <a:spcBef>
                <a:spcPct val="20000"/>
              </a:spcBef>
              <a:buChar char="•"/>
              <a:defRPr kumimoji="1" sz="2400">
                <a:solidFill>
                  <a:schemeClr val="tx1"/>
                </a:solidFill>
                <a:latin typeface="Arial" charset="0"/>
                <a:ea typeface="ＭＳ Ｐゴシック" charset="-128"/>
              </a:defRPr>
            </a:lvl3pPr>
            <a:lvl4pPr marL="1600200" indent="-228600" eaLnBrk="0" hangingPunct="0">
              <a:spcBef>
                <a:spcPct val="20000"/>
              </a:spcBef>
              <a:buChar char="–"/>
              <a:defRPr kumimoji="1" sz="2000">
                <a:solidFill>
                  <a:schemeClr val="tx1"/>
                </a:solidFill>
                <a:latin typeface="Arial" charset="0"/>
                <a:ea typeface="ＭＳ Ｐゴシック" charset="-128"/>
              </a:defRPr>
            </a:lvl4pPr>
            <a:lvl5pPr marL="2057400" indent="-228600" eaLnBrk="0" hangingPunct="0">
              <a:spcBef>
                <a:spcPct val="20000"/>
              </a:spcBef>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eaLnBrk="1" hangingPunct="1">
              <a:spcBef>
                <a:spcPct val="0"/>
              </a:spcBef>
              <a:buFontTx/>
              <a:buNone/>
            </a:pPr>
            <a:r>
              <a:rPr lang="ja-JP" altLang="en-US" sz="1000" dirty="0" smtClean="0">
                <a:solidFill>
                  <a:srgbClr val="000000"/>
                </a:solidFill>
                <a:latin typeface="Calibri" pitchFamily="34" charset="0"/>
              </a:rPr>
              <a:t>・普及啓発</a:t>
            </a:r>
            <a:endParaRPr lang="en-US" altLang="ja-JP" sz="1000" dirty="0">
              <a:solidFill>
                <a:srgbClr val="000000"/>
              </a:solidFill>
              <a:latin typeface="Calibri" pitchFamily="34" charset="0"/>
            </a:endParaRPr>
          </a:p>
        </p:txBody>
      </p:sp>
      <p:cxnSp>
        <p:nvCxnSpPr>
          <p:cNvPr id="170" name="直線矢印コネクタ 169"/>
          <p:cNvCxnSpPr/>
          <p:nvPr/>
        </p:nvCxnSpPr>
        <p:spPr>
          <a:xfrm flipV="1">
            <a:off x="6951751" y="4896194"/>
            <a:ext cx="0" cy="577813"/>
          </a:xfrm>
          <a:prstGeom prst="straightConnector1">
            <a:avLst/>
          </a:prstGeom>
          <a:ln w="66675">
            <a:solidFill>
              <a:srgbClr val="0000FF"/>
            </a:solidFill>
            <a:tailEnd type="triangle" w="lg" len="med"/>
          </a:ln>
        </p:spPr>
        <p:style>
          <a:lnRef idx="1">
            <a:schemeClr val="accent1"/>
          </a:lnRef>
          <a:fillRef idx="0">
            <a:schemeClr val="accent1"/>
          </a:fillRef>
          <a:effectRef idx="0">
            <a:schemeClr val="accent1"/>
          </a:effectRef>
          <a:fontRef idx="minor">
            <a:schemeClr val="tx1"/>
          </a:fontRef>
        </p:style>
      </p:cxnSp>
      <p:sp>
        <p:nvSpPr>
          <p:cNvPr id="171" name="テキスト ボックス 99"/>
          <p:cNvSpPr txBox="1">
            <a:spLocks noChangeArrowheads="1"/>
          </p:cNvSpPr>
          <p:nvPr/>
        </p:nvSpPr>
        <p:spPr bwMode="auto">
          <a:xfrm>
            <a:off x="7013745" y="5167153"/>
            <a:ext cx="1474004"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kumimoji="1" sz="3200">
                <a:solidFill>
                  <a:schemeClr val="tx1"/>
                </a:solidFill>
                <a:latin typeface="Arial" charset="0"/>
                <a:ea typeface="ＭＳ Ｐゴシック" charset="-128"/>
              </a:defRPr>
            </a:lvl1pPr>
            <a:lvl2pPr marL="742950" indent="-285750" eaLnBrk="0" hangingPunct="0">
              <a:spcBef>
                <a:spcPct val="20000"/>
              </a:spcBef>
              <a:buChar char="–"/>
              <a:defRPr kumimoji="1" sz="2800">
                <a:solidFill>
                  <a:schemeClr val="tx1"/>
                </a:solidFill>
                <a:latin typeface="Arial" charset="0"/>
                <a:ea typeface="ＭＳ Ｐゴシック" charset="-128"/>
              </a:defRPr>
            </a:lvl2pPr>
            <a:lvl3pPr marL="1143000" indent="-228600" eaLnBrk="0" hangingPunct="0">
              <a:spcBef>
                <a:spcPct val="20000"/>
              </a:spcBef>
              <a:buChar char="•"/>
              <a:defRPr kumimoji="1" sz="2400">
                <a:solidFill>
                  <a:schemeClr val="tx1"/>
                </a:solidFill>
                <a:latin typeface="Arial" charset="0"/>
                <a:ea typeface="ＭＳ Ｐゴシック" charset="-128"/>
              </a:defRPr>
            </a:lvl3pPr>
            <a:lvl4pPr marL="1600200" indent="-228600" eaLnBrk="0" hangingPunct="0">
              <a:spcBef>
                <a:spcPct val="20000"/>
              </a:spcBef>
              <a:buChar char="–"/>
              <a:defRPr kumimoji="1" sz="2000">
                <a:solidFill>
                  <a:schemeClr val="tx1"/>
                </a:solidFill>
                <a:latin typeface="Arial" charset="0"/>
                <a:ea typeface="ＭＳ Ｐゴシック" charset="-128"/>
              </a:defRPr>
            </a:lvl4pPr>
            <a:lvl5pPr marL="2057400" indent="-228600" eaLnBrk="0" hangingPunct="0">
              <a:spcBef>
                <a:spcPct val="20000"/>
              </a:spcBef>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eaLnBrk="1" hangingPunct="1">
              <a:spcBef>
                <a:spcPct val="0"/>
              </a:spcBef>
              <a:buFontTx/>
              <a:buNone/>
            </a:pPr>
            <a:r>
              <a:rPr lang="ja-JP" altLang="en-US" sz="1000" dirty="0" smtClean="0">
                <a:solidFill>
                  <a:srgbClr val="000000"/>
                </a:solidFill>
                <a:latin typeface="Calibri" pitchFamily="34" charset="0"/>
              </a:rPr>
              <a:t>・相談</a:t>
            </a:r>
            <a:endParaRPr lang="en-US" altLang="ja-JP" sz="1000" dirty="0">
              <a:solidFill>
                <a:srgbClr val="000000"/>
              </a:solidFill>
              <a:latin typeface="Calibri" pitchFamily="34" charset="0"/>
            </a:endParaRPr>
          </a:p>
        </p:txBody>
      </p:sp>
      <p:sp>
        <p:nvSpPr>
          <p:cNvPr id="172" name="テキスト ボックス 171"/>
          <p:cNvSpPr txBox="1"/>
          <p:nvPr/>
        </p:nvSpPr>
        <p:spPr>
          <a:xfrm>
            <a:off x="6115499" y="5814389"/>
            <a:ext cx="1668994" cy="430887"/>
          </a:xfrm>
          <a:prstGeom prst="rect">
            <a:avLst/>
          </a:prstGeom>
          <a:noFill/>
        </p:spPr>
        <p:txBody>
          <a:bodyPr wrap="square" rtlCol="0">
            <a:spAutoFit/>
          </a:bodyPr>
          <a:lstStyle/>
          <a:p>
            <a:pPr algn="ctr"/>
            <a:r>
              <a:rPr lang="ja-JP" altLang="en-US" sz="1100" dirty="0" smtClean="0">
                <a:solidFill>
                  <a:prstClr val="black"/>
                </a:solidFill>
              </a:rPr>
              <a:t>・</a:t>
            </a:r>
            <a:r>
              <a:rPr lang="en-US" altLang="ja-JP" sz="1100" dirty="0" smtClean="0">
                <a:solidFill>
                  <a:prstClr val="black"/>
                </a:solidFill>
              </a:rPr>
              <a:t>BEMS</a:t>
            </a:r>
            <a:r>
              <a:rPr lang="ja-JP" altLang="en-US" sz="1100" dirty="0" smtClean="0">
                <a:solidFill>
                  <a:prstClr val="black"/>
                </a:solidFill>
              </a:rPr>
              <a:t>導入による</a:t>
            </a:r>
            <a:endParaRPr lang="en-US" altLang="ja-JP" sz="1100" dirty="0" smtClean="0">
              <a:solidFill>
                <a:prstClr val="black"/>
              </a:solidFill>
            </a:endParaRPr>
          </a:p>
          <a:p>
            <a:pPr algn="ctr"/>
            <a:r>
              <a:rPr lang="ja-JP" altLang="en-US" sz="1100" dirty="0" smtClean="0">
                <a:solidFill>
                  <a:prstClr val="black"/>
                </a:solidFill>
              </a:rPr>
              <a:t>電力需要削減</a:t>
            </a:r>
            <a:endParaRPr lang="ja-JP" altLang="en-US" sz="1100" dirty="0">
              <a:solidFill>
                <a:prstClr val="black"/>
              </a:solidFill>
            </a:endParaRPr>
          </a:p>
        </p:txBody>
      </p:sp>
      <p:sp>
        <p:nvSpPr>
          <p:cNvPr id="37" name="正方形/長方形 36"/>
          <p:cNvSpPr/>
          <p:nvPr/>
        </p:nvSpPr>
        <p:spPr>
          <a:xfrm>
            <a:off x="7750747" y="5517354"/>
            <a:ext cx="1806928" cy="1087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39" name="グループ化 38"/>
          <p:cNvGrpSpPr>
            <a:grpSpLocks noChangeAspect="1"/>
          </p:cNvGrpSpPr>
          <p:nvPr/>
        </p:nvGrpSpPr>
        <p:grpSpPr>
          <a:xfrm>
            <a:off x="7559413" y="5529658"/>
            <a:ext cx="2051661" cy="1150093"/>
            <a:chOff x="4674941" y="6552844"/>
            <a:chExt cx="2826295" cy="1584325"/>
          </a:xfrm>
        </p:grpSpPr>
        <p:pic>
          <p:nvPicPr>
            <p:cNvPr id="40" name="Picture 5"/>
            <p:cNvPicPr>
              <a:picLocks noChangeAspect="1" noChangeArrowheads="1"/>
            </p:cNvPicPr>
            <p:nvPr/>
          </p:nvPicPr>
          <p:blipFill>
            <a:blip r:embed="rId7">
              <a:extLst>
                <a:ext uri="{BEBA8EAE-BF5A-486C-A8C5-ECC9F3942E4B}">
                  <a14:imgProps xmlns:a14="http://schemas.microsoft.com/office/drawing/2010/main">
                    <a14:imgLayer r:embed="rId8">
                      <a14:imgEffect>
                        <a14:colorTemperature colorTemp="11200"/>
                      </a14:imgEffect>
                    </a14:imgLayer>
                  </a14:imgProps>
                </a:ext>
                <a:ext uri="{28A0092B-C50C-407E-A947-70E740481C1C}">
                  <a14:useLocalDpi xmlns:a14="http://schemas.microsoft.com/office/drawing/2010/main" val="0"/>
                </a:ext>
              </a:extLst>
            </a:blip>
            <a:srcRect/>
            <a:stretch>
              <a:fillRect/>
            </a:stretch>
          </p:blipFill>
          <p:spPr bwMode="auto">
            <a:xfrm>
              <a:off x="5050136" y="6552844"/>
              <a:ext cx="2451100" cy="1584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1" name="角丸四角形 40"/>
            <p:cNvSpPr/>
            <p:nvPr/>
          </p:nvSpPr>
          <p:spPr>
            <a:xfrm rot="19878094">
              <a:off x="5773901" y="7125180"/>
              <a:ext cx="1414590" cy="290838"/>
            </a:xfrm>
            <a:prstGeom prst="roundRect">
              <a:avLst>
                <a:gd name="adj" fmla="val 40430"/>
              </a:avLst>
            </a:prstGeom>
            <a:noFill/>
            <a:ln w="19050">
              <a:solidFill>
                <a:srgbClr val="F54DE9"/>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42" name="テキスト ボックス 41"/>
            <p:cNvSpPr txBox="1"/>
            <p:nvPr/>
          </p:nvSpPr>
          <p:spPr>
            <a:xfrm>
              <a:off x="4903954" y="7003073"/>
              <a:ext cx="1501484" cy="300704"/>
            </a:xfrm>
            <a:prstGeom prst="rect">
              <a:avLst/>
            </a:prstGeom>
            <a:noFill/>
          </p:spPr>
          <p:txBody>
            <a:bodyPr wrap="square" lIns="94256" tIns="47128" rIns="94256" bIns="47128" rtlCol="0">
              <a:spAutoFit/>
            </a:bodyPr>
            <a:lstStyle/>
            <a:p>
              <a:r>
                <a:rPr lang="ja-JP" altLang="en-US" sz="800" dirty="0" smtClean="0">
                  <a:solidFill>
                    <a:srgbClr val="F54DE9"/>
                  </a:solidFill>
                  <a:latin typeface="HGP創英ﾌﾟﾚｾﾞﾝｽEB" panose="02020800000000000000" pitchFamily="18" charset="-128"/>
                  <a:ea typeface="HGP創英ﾌﾟﾚｾﾞﾝｽEB" panose="02020800000000000000" pitchFamily="18" charset="-128"/>
                </a:rPr>
                <a:t>電気使用量の抑制</a:t>
              </a:r>
              <a:endParaRPr lang="en-US" altLang="ja-JP" sz="800" dirty="0" smtClean="0">
                <a:solidFill>
                  <a:srgbClr val="F54DE9"/>
                </a:solidFill>
                <a:latin typeface="HGP創英ﾌﾟﾚｾﾞﾝｽEB" panose="02020800000000000000" pitchFamily="18" charset="-128"/>
                <a:ea typeface="HGP創英ﾌﾟﾚｾﾞﾝｽEB" panose="02020800000000000000" pitchFamily="18" charset="-128"/>
              </a:endParaRPr>
            </a:p>
          </p:txBody>
        </p:sp>
        <p:sp>
          <p:nvSpPr>
            <p:cNvPr id="43" name="テキスト ボックス 42"/>
            <p:cNvSpPr txBox="1"/>
            <p:nvPr/>
          </p:nvSpPr>
          <p:spPr>
            <a:xfrm>
              <a:off x="4674941" y="6631304"/>
              <a:ext cx="1830230" cy="300704"/>
            </a:xfrm>
            <a:prstGeom prst="rect">
              <a:avLst/>
            </a:prstGeom>
            <a:noFill/>
          </p:spPr>
          <p:txBody>
            <a:bodyPr wrap="square" lIns="94256" tIns="47128" rIns="94256" bIns="47128" rtlCol="0">
              <a:spAutoFit/>
            </a:bodyPr>
            <a:lstStyle/>
            <a:p>
              <a:r>
                <a:rPr lang="ja-JP" altLang="en-US" sz="800" dirty="0" smtClean="0">
                  <a:solidFill>
                    <a:srgbClr val="029405"/>
                  </a:solidFill>
                  <a:latin typeface="HGP創英ﾌﾟﾚｾﾞﾝｽEB" panose="02020800000000000000" pitchFamily="18" charset="-128"/>
                  <a:ea typeface="HGP創英ﾌﾟﾚｾﾞﾝｽEB" panose="02020800000000000000" pitchFamily="18" charset="-128"/>
                </a:rPr>
                <a:t>　　契約電力の抑制</a:t>
              </a:r>
              <a:endParaRPr lang="en-US" altLang="ja-JP" sz="800" dirty="0" smtClean="0">
                <a:solidFill>
                  <a:srgbClr val="029405"/>
                </a:solidFill>
                <a:latin typeface="HGP創英ﾌﾟﾚｾﾞﾝｽEB" panose="02020800000000000000" pitchFamily="18" charset="-128"/>
                <a:ea typeface="HGP創英ﾌﾟﾚｾﾞﾝｽEB" panose="02020800000000000000" pitchFamily="18" charset="-128"/>
              </a:endParaRPr>
            </a:p>
          </p:txBody>
        </p:sp>
        <p:cxnSp>
          <p:nvCxnSpPr>
            <p:cNvPr id="44" name="直線コネクタ 43"/>
            <p:cNvCxnSpPr/>
            <p:nvPr/>
          </p:nvCxnSpPr>
          <p:spPr>
            <a:xfrm flipH="1">
              <a:off x="6152418" y="6676840"/>
              <a:ext cx="497788" cy="0"/>
            </a:xfrm>
            <a:prstGeom prst="line">
              <a:avLst/>
            </a:prstGeom>
            <a:ln w="19050">
              <a:solidFill>
                <a:srgbClr val="029405"/>
              </a:solidFill>
              <a:prstDash val="sysDot"/>
            </a:ln>
          </p:spPr>
          <p:style>
            <a:lnRef idx="1">
              <a:schemeClr val="accent1"/>
            </a:lnRef>
            <a:fillRef idx="0">
              <a:schemeClr val="accent1"/>
            </a:fillRef>
            <a:effectRef idx="0">
              <a:schemeClr val="accent1"/>
            </a:effectRef>
            <a:fontRef idx="minor">
              <a:schemeClr val="tx1"/>
            </a:fontRef>
          </p:style>
        </p:cxnSp>
        <p:cxnSp>
          <p:nvCxnSpPr>
            <p:cNvPr id="45" name="直線コネクタ 44"/>
            <p:cNvCxnSpPr/>
            <p:nvPr/>
          </p:nvCxnSpPr>
          <p:spPr>
            <a:xfrm flipH="1">
              <a:off x="6152418" y="6838022"/>
              <a:ext cx="497788" cy="0"/>
            </a:xfrm>
            <a:prstGeom prst="line">
              <a:avLst/>
            </a:prstGeom>
            <a:ln w="19050">
              <a:solidFill>
                <a:srgbClr val="029405"/>
              </a:solidFill>
              <a:prstDash val="sysDot"/>
            </a:ln>
          </p:spPr>
          <p:style>
            <a:lnRef idx="1">
              <a:schemeClr val="accent1"/>
            </a:lnRef>
            <a:fillRef idx="0">
              <a:schemeClr val="accent1"/>
            </a:fillRef>
            <a:effectRef idx="0">
              <a:schemeClr val="accent1"/>
            </a:effectRef>
            <a:fontRef idx="minor">
              <a:schemeClr val="tx1"/>
            </a:fontRef>
          </p:style>
        </p:cxnSp>
        <p:cxnSp>
          <p:nvCxnSpPr>
            <p:cNvPr id="46" name="直線矢印コネクタ 45"/>
            <p:cNvCxnSpPr/>
            <p:nvPr/>
          </p:nvCxnSpPr>
          <p:spPr>
            <a:xfrm>
              <a:off x="6216475" y="6676840"/>
              <a:ext cx="0" cy="172752"/>
            </a:xfrm>
            <a:prstGeom prst="straightConnector1">
              <a:avLst/>
            </a:prstGeom>
            <a:ln w="15875">
              <a:solidFill>
                <a:srgbClr val="00B050"/>
              </a:solidFill>
              <a:prstDash val="sysDot"/>
              <a:tailEnd type="arrow" w="sm" len="sm"/>
            </a:ln>
          </p:spPr>
          <p:style>
            <a:lnRef idx="1">
              <a:schemeClr val="accent1"/>
            </a:lnRef>
            <a:fillRef idx="0">
              <a:schemeClr val="accent1"/>
            </a:fillRef>
            <a:effectRef idx="0">
              <a:schemeClr val="accent1"/>
            </a:effectRef>
            <a:fontRef idx="minor">
              <a:schemeClr val="tx1"/>
            </a:fontRef>
          </p:style>
        </p:cxnSp>
      </p:grpSp>
      <p:grpSp>
        <p:nvGrpSpPr>
          <p:cNvPr id="48" name="グループ化 47"/>
          <p:cNvGrpSpPr/>
          <p:nvPr/>
        </p:nvGrpSpPr>
        <p:grpSpPr>
          <a:xfrm>
            <a:off x="7948058" y="3118907"/>
            <a:ext cx="1412060" cy="1378523"/>
            <a:chOff x="7760700" y="3105469"/>
            <a:chExt cx="1412060" cy="1378523"/>
          </a:xfrm>
        </p:grpSpPr>
        <p:pic>
          <p:nvPicPr>
            <p:cNvPr id="1039" name="Picture 15" descr="http://4.bp.blogspot.com/-v-d7JYMZJn0/VvKZKMuZhzI/AAAAAAAA5FQ/p8m3U0QRZ8kI8mbkOv0uMEZrwT7F5Baiw/s800/seminor_woman.png"/>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7760700" y="3105469"/>
              <a:ext cx="1412060" cy="1378523"/>
            </a:xfrm>
            <a:prstGeom prst="rect">
              <a:avLst/>
            </a:prstGeom>
            <a:noFill/>
            <a:extLst>
              <a:ext uri="{909E8E84-426E-40DD-AFC4-6F175D3DCCD1}">
                <a14:hiddenFill xmlns:a14="http://schemas.microsoft.com/office/drawing/2010/main">
                  <a:solidFill>
                    <a:srgbClr val="FFFFFF"/>
                  </a:solidFill>
                </a14:hiddenFill>
              </a:ext>
            </a:extLst>
          </p:spPr>
        </p:pic>
        <p:pic>
          <p:nvPicPr>
            <p:cNvPr id="1040" name="Picture 16" descr="E:\LIB\エネルギー政策課\◇04＿事業\01_スマC\09  調査・回答\H29照会\01 企画照会関係\29 アクションプログラム\水野作業用\プレゼン内容.PNG"/>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7994558" y="3382949"/>
              <a:ext cx="597348" cy="468000"/>
            </a:xfrm>
            <a:prstGeom prst="rect">
              <a:avLst/>
            </a:prstGeom>
            <a:noFill/>
            <a:extLst>
              <a:ext uri="{909E8E84-426E-40DD-AFC4-6F175D3DCCD1}">
                <a14:hiddenFill xmlns:a14="http://schemas.microsoft.com/office/drawing/2010/main">
                  <a:solidFill>
                    <a:srgbClr val="FFFFFF"/>
                  </a:solidFill>
                </a14:hiddenFill>
              </a:ext>
            </a:extLst>
          </p:spPr>
        </p:pic>
      </p:grpSp>
      <p:sp>
        <p:nvSpPr>
          <p:cNvPr id="6" name="テキスト ボックス 5"/>
          <p:cNvSpPr txBox="1"/>
          <p:nvPr/>
        </p:nvSpPr>
        <p:spPr>
          <a:xfrm>
            <a:off x="468330" y="3400413"/>
            <a:ext cx="1245287" cy="276999"/>
          </a:xfrm>
          <a:prstGeom prst="rect">
            <a:avLst/>
          </a:prstGeom>
          <a:noFill/>
          <a:ln>
            <a:noFill/>
          </a:ln>
        </p:spPr>
        <p:txBody>
          <a:bodyPr wrap="square" rtlCol="0">
            <a:spAutoFit/>
          </a:bodyPr>
          <a:lstStyle/>
          <a:p>
            <a:pPr algn="ctr"/>
            <a:r>
              <a:rPr lang="en-US" altLang="ja-JP" sz="1200" b="1" dirty="0" smtClean="0"/>
              <a:t>【</a:t>
            </a:r>
            <a:r>
              <a:rPr lang="en-US" altLang="ja-JP" sz="1200" b="1" dirty="0" smtClean="0">
                <a:solidFill>
                  <a:srgbClr val="C00000"/>
                </a:solidFill>
                <a:latin typeface="+mn-ea"/>
              </a:rPr>
              <a:t>BEMS </a:t>
            </a:r>
            <a:r>
              <a:rPr lang="ja-JP" altLang="en-US" sz="1200" b="1" dirty="0" smtClean="0">
                <a:solidFill>
                  <a:srgbClr val="C00000"/>
                </a:solidFill>
                <a:latin typeface="+mn-ea"/>
              </a:rPr>
              <a:t>の提供</a:t>
            </a:r>
            <a:r>
              <a:rPr lang="en-US" altLang="ja-JP" sz="1200" b="1" dirty="0" smtClean="0">
                <a:latin typeface="+mn-ea"/>
              </a:rPr>
              <a:t>】</a:t>
            </a:r>
            <a:endParaRPr lang="ja-JP" altLang="en-US" sz="1200" b="1" dirty="0"/>
          </a:p>
        </p:txBody>
      </p:sp>
      <p:grpSp>
        <p:nvGrpSpPr>
          <p:cNvPr id="15" name="グループ化 14"/>
          <p:cNvGrpSpPr/>
          <p:nvPr/>
        </p:nvGrpSpPr>
        <p:grpSpPr>
          <a:xfrm>
            <a:off x="928367" y="5020160"/>
            <a:ext cx="1488164" cy="1235478"/>
            <a:chOff x="578621" y="4890414"/>
            <a:chExt cx="1488164" cy="1235478"/>
          </a:xfrm>
        </p:grpSpPr>
        <p:grpSp>
          <p:nvGrpSpPr>
            <p:cNvPr id="19" name="グループ化 18"/>
            <p:cNvGrpSpPr/>
            <p:nvPr/>
          </p:nvGrpSpPr>
          <p:grpSpPr>
            <a:xfrm>
              <a:off x="578621" y="5077908"/>
              <a:ext cx="1488164" cy="1047984"/>
              <a:chOff x="2220739" y="3528838"/>
              <a:chExt cx="1255545" cy="984289"/>
            </a:xfrm>
          </p:grpSpPr>
          <p:pic>
            <p:nvPicPr>
              <p:cNvPr id="12" name="Picture 2" descr="E:\LIB\エネルギー政策課\◇04＿事業\01_スマC\09  調査・回答\H29照会\01 企画照会関係\29 アクションプログラム\水野作業用\絶命.png"/>
              <p:cNvPicPr>
                <a:picLocks noChangeAspect="1" noChangeArrowheads="1"/>
              </p:cNvPicPr>
              <p:nvPr/>
            </p:nvPicPr>
            <p:blipFill rotWithShape="1">
              <a:blip r:embed="rId11" cstate="print">
                <a:extLst>
                  <a:ext uri="{28A0092B-C50C-407E-A947-70E740481C1C}">
                    <a14:useLocalDpi xmlns:a14="http://schemas.microsoft.com/office/drawing/2010/main" val="0"/>
                  </a:ext>
                </a:extLst>
              </a:blip>
              <a:srcRect b="16822"/>
              <a:stretch/>
            </p:blipFill>
            <p:spPr bwMode="auto">
              <a:xfrm>
                <a:off x="2220739" y="3528838"/>
                <a:ext cx="1255545" cy="984289"/>
              </a:xfrm>
              <a:prstGeom prst="rect">
                <a:avLst/>
              </a:prstGeom>
              <a:noFill/>
              <a:extLst>
                <a:ext uri="{909E8E84-426E-40DD-AFC4-6F175D3DCCD1}">
                  <a14:hiddenFill xmlns:a14="http://schemas.microsoft.com/office/drawing/2010/main">
                    <a:solidFill>
                      <a:srgbClr val="FFFFFF"/>
                    </a:solidFill>
                  </a14:hiddenFill>
                </a:ext>
              </a:extLst>
            </p:spPr>
          </p:pic>
          <p:pic>
            <p:nvPicPr>
              <p:cNvPr id="131" name="図 130"/>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2325751" y="3796399"/>
                <a:ext cx="680349" cy="522386"/>
              </a:xfrm>
              <a:prstGeom prst="rect">
                <a:avLst/>
              </a:prstGeom>
              <a:noFill/>
              <a:ln>
                <a:noFill/>
              </a:ln>
              <a:extLst>
                <a:ext uri="{909E8E84-426E-40DD-AFC4-6F175D3DCCD1}">
                  <a14:hiddenFill xmlns:a14="http://schemas.microsoft.com/office/drawing/2010/main">
                    <a:solidFill>
                      <a:srgbClr val="FFFFFF"/>
                    </a:solidFill>
                  </a14:hiddenFill>
                </a:ext>
              </a:extLst>
            </p:spPr>
          </p:pic>
        </p:grpSp>
        <p:sp>
          <p:nvSpPr>
            <p:cNvPr id="103" name="正方形/長方形 102"/>
            <p:cNvSpPr/>
            <p:nvPr/>
          </p:nvSpPr>
          <p:spPr>
            <a:xfrm>
              <a:off x="1501491" y="5173936"/>
              <a:ext cx="561614" cy="780421"/>
            </a:xfrm>
            <a:prstGeom prst="rect">
              <a:avLst/>
            </a:prstGeom>
            <a:solidFill>
              <a:srgbClr val="ABFFA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102" name="図 101"/>
            <p:cNvPicPr>
              <a:picLocks noChangeAspect="1" noChangeArrowheads="1"/>
            </p:cNvPicPr>
            <p:nvPr/>
          </p:nvPicPr>
          <p:blipFill rotWithShape="1">
            <a:blip r:embed="rId13">
              <a:extLst>
                <a:ext uri="{28A0092B-C50C-407E-A947-70E740481C1C}">
                  <a14:useLocalDpi xmlns:a14="http://schemas.microsoft.com/office/drawing/2010/main" val="0"/>
                </a:ext>
              </a:extLst>
            </a:blip>
            <a:srcRect l="47778"/>
            <a:stretch/>
          </p:blipFill>
          <p:spPr bwMode="auto">
            <a:xfrm>
              <a:off x="1361645" y="4890414"/>
              <a:ext cx="627433" cy="1201468"/>
            </a:xfrm>
            <a:prstGeom prst="rect">
              <a:avLst/>
            </a:prstGeom>
            <a:noFill/>
            <a:extLst>
              <a:ext uri="{909E8E84-426E-40DD-AFC4-6F175D3DCCD1}">
                <a14:hiddenFill xmlns:a14="http://schemas.microsoft.com/office/drawing/2010/main">
                  <a:solidFill>
                    <a:srgbClr val="FFFFFF"/>
                  </a:solidFill>
                </a14:hiddenFill>
              </a:ext>
            </a:extLst>
          </p:spPr>
        </p:pic>
      </p:grpSp>
      <p:cxnSp>
        <p:nvCxnSpPr>
          <p:cNvPr id="108" name="直線矢印コネクタ 107"/>
          <p:cNvCxnSpPr/>
          <p:nvPr/>
        </p:nvCxnSpPr>
        <p:spPr>
          <a:xfrm>
            <a:off x="5780939" y="4954007"/>
            <a:ext cx="0" cy="1254687"/>
          </a:xfrm>
          <a:prstGeom prst="straightConnector1">
            <a:avLst/>
          </a:prstGeom>
          <a:ln w="66675">
            <a:solidFill>
              <a:srgbClr val="FF00FF"/>
            </a:solidFill>
            <a:tailEnd type="triangle" w="lg" len="med"/>
          </a:ln>
        </p:spPr>
        <p:style>
          <a:lnRef idx="1">
            <a:schemeClr val="accent1"/>
          </a:lnRef>
          <a:fillRef idx="0">
            <a:schemeClr val="accent1"/>
          </a:fillRef>
          <a:effectRef idx="0">
            <a:schemeClr val="accent1"/>
          </a:effectRef>
          <a:fontRef idx="minor">
            <a:schemeClr val="tx1"/>
          </a:fontRef>
        </p:style>
      </p:cxnSp>
      <p:grpSp>
        <p:nvGrpSpPr>
          <p:cNvPr id="31" name="グループ化 30"/>
          <p:cNvGrpSpPr/>
          <p:nvPr/>
        </p:nvGrpSpPr>
        <p:grpSpPr>
          <a:xfrm>
            <a:off x="4555874" y="5865025"/>
            <a:ext cx="543267" cy="360000"/>
            <a:chOff x="-1287260" y="2897870"/>
            <a:chExt cx="543267" cy="360000"/>
          </a:xfrm>
        </p:grpSpPr>
        <p:cxnSp>
          <p:nvCxnSpPr>
            <p:cNvPr id="114" name="直線矢印コネクタ 113"/>
            <p:cNvCxnSpPr/>
            <p:nvPr/>
          </p:nvCxnSpPr>
          <p:spPr>
            <a:xfrm>
              <a:off x="-743993" y="2897870"/>
              <a:ext cx="0" cy="360000"/>
            </a:xfrm>
            <a:prstGeom prst="straightConnector1">
              <a:avLst/>
            </a:prstGeom>
            <a:ln w="25400">
              <a:solidFill>
                <a:schemeClr val="accent6">
                  <a:lumMod val="75000"/>
                </a:schemeClr>
              </a:solidFill>
              <a:prstDash val="sysDot"/>
              <a:tailEnd type="stealth" w="lg" len="lg"/>
            </a:ln>
          </p:spPr>
          <p:style>
            <a:lnRef idx="1">
              <a:schemeClr val="accent1"/>
            </a:lnRef>
            <a:fillRef idx="0">
              <a:schemeClr val="accent1"/>
            </a:fillRef>
            <a:effectRef idx="0">
              <a:schemeClr val="accent1"/>
            </a:effectRef>
            <a:fontRef idx="minor">
              <a:schemeClr val="tx1"/>
            </a:fontRef>
          </p:style>
        </p:cxnSp>
        <p:cxnSp>
          <p:nvCxnSpPr>
            <p:cNvPr id="115" name="直線矢印コネクタ 114"/>
            <p:cNvCxnSpPr/>
            <p:nvPr/>
          </p:nvCxnSpPr>
          <p:spPr>
            <a:xfrm>
              <a:off x="-1015921" y="2897870"/>
              <a:ext cx="0" cy="360000"/>
            </a:xfrm>
            <a:prstGeom prst="straightConnector1">
              <a:avLst/>
            </a:prstGeom>
            <a:ln w="25400">
              <a:solidFill>
                <a:schemeClr val="accent6">
                  <a:lumMod val="75000"/>
                </a:schemeClr>
              </a:solidFill>
              <a:prstDash val="sysDot"/>
              <a:tailEnd type="stealth" w="lg" len="lg"/>
            </a:ln>
          </p:spPr>
          <p:style>
            <a:lnRef idx="1">
              <a:schemeClr val="accent1"/>
            </a:lnRef>
            <a:fillRef idx="0">
              <a:schemeClr val="accent1"/>
            </a:fillRef>
            <a:effectRef idx="0">
              <a:schemeClr val="accent1"/>
            </a:effectRef>
            <a:fontRef idx="minor">
              <a:schemeClr val="tx1"/>
            </a:fontRef>
          </p:style>
        </p:cxnSp>
        <p:cxnSp>
          <p:nvCxnSpPr>
            <p:cNvPr id="116" name="直線矢印コネクタ 115"/>
            <p:cNvCxnSpPr/>
            <p:nvPr/>
          </p:nvCxnSpPr>
          <p:spPr>
            <a:xfrm>
              <a:off x="-1287260" y="2897870"/>
              <a:ext cx="0" cy="360000"/>
            </a:xfrm>
            <a:prstGeom prst="straightConnector1">
              <a:avLst/>
            </a:prstGeom>
            <a:ln w="25400">
              <a:solidFill>
                <a:schemeClr val="accent6">
                  <a:lumMod val="75000"/>
                </a:schemeClr>
              </a:solidFill>
              <a:prstDash val="sysDot"/>
              <a:tailEnd type="stealth" w="lg" len="lg"/>
            </a:ln>
          </p:spPr>
          <p:style>
            <a:lnRef idx="1">
              <a:schemeClr val="accent1"/>
            </a:lnRef>
            <a:fillRef idx="0">
              <a:schemeClr val="accent1"/>
            </a:fillRef>
            <a:effectRef idx="0">
              <a:schemeClr val="accent1"/>
            </a:effectRef>
            <a:fontRef idx="minor">
              <a:schemeClr val="tx1"/>
            </a:fontRef>
          </p:style>
        </p:cxnSp>
      </p:grpSp>
      <p:sp>
        <p:nvSpPr>
          <p:cNvPr id="96" name="AutoShape 187"/>
          <p:cNvSpPr>
            <a:spLocks noChangeArrowheads="1"/>
          </p:cNvSpPr>
          <p:nvPr/>
        </p:nvSpPr>
        <p:spPr bwMode="auto">
          <a:xfrm>
            <a:off x="4212898" y="5548451"/>
            <a:ext cx="1302281" cy="357545"/>
          </a:xfrm>
          <a:prstGeom prst="roundRect">
            <a:avLst>
              <a:gd name="adj" fmla="val 16667"/>
            </a:avLst>
          </a:prstGeom>
          <a:solidFill>
            <a:schemeClr val="tx2">
              <a:lumMod val="75000"/>
            </a:schemeClr>
          </a:solidFill>
          <a:ln w="19050">
            <a:solidFill>
              <a:schemeClr val="tx2">
                <a:lumMod val="40000"/>
                <a:lumOff val="60000"/>
              </a:schemeClr>
            </a:solidFill>
            <a:round/>
            <a:headEnd/>
            <a:tailEnd/>
          </a:ln>
          <a:effectLst/>
          <a:extLst/>
        </p:spPr>
        <p:txBody>
          <a:bodyPr wrap="square" anchor="ctr">
            <a:spAutoFit/>
          </a:bodyPr>
          <a:lstStyle>
            <a:lvl1pPr defTabSz="962025" eaLnBrk="0" hangingPunct="0">
              <a:spcBef>
                <a:spcPct val="20000"/>
              </a:spcBef>
              <a:buChar char="•"/>
              <a:defRPr kumimoji="1" sz="3200">
                <a:solidFill>
                  <a:schemeClr val="tx1"/>
                </a:solidFill>
                <a:latin typeface="Arial" charset="0"/>
                <a:ea typeface="ＭＳ Ｐゴシック" charset="-128"/>
              </a:defRPr>
            </a:lvl1pPr>
            <a:lvl2pPr marL="742950" indent="-285750" defTabSz="962025" eaLnBrk="0" hangingPunct="0">
              <a:spcBef>
                <a:spcPct val="20000"/>
              </a:spcBef>
              <a:buChar char="–"/>
              <a:defRPr kumimoji="1" sz="2800">
                <a:solidFill>
                  <a:schemeClr val="tx1"/>
                </a:solidFill>
                <a:latin typeface="Arial" charset="0"/>
                <a:ea typeface="ＭＳ Ｐゴシック" charset="-128"/>
              </a:defRPr>
            </a:lvl2pPr>
            <a:lvl3pPr marL="1143000" indent="-228600" defTabSz="962025" eaLnBrk="0" hangingPunct="0">
              <a:spcBef>
                <a:spcPct val="20000"/>
              </a:spcBef>
              <a:buChar char="•"/>
              <a:defRPr kumimoji="1" sz="2400">
                <a:solidFill>
                  <a:schemeClr val="tx1"/>
                </a:solidFill>
                <a:latin typeface="Arial" charset="0"/>
                <a:ea typeface="ＭＳ Ｐゴシック" charset="-128"/>
              </a:defRPr>
            </a:lvl3pPr>
            <a:lvl4pPr marL="1600200" indent="-228600" defTabSz="962025" eaLnBrk="0" hangingPunct="0">
              <a:spcBef>
                <a:spcPct val="20000"/>
              </a:spcBef>
              <a:buChar char="–"/>
              <a:defRPr kumimoji="1" sz="2000">
                <a:solidFill>
                  <a:schemeClr val="tx1"/>
                </a:solidFill>
                <a:latin typeface="Arial" charset="0"/>
                <a:ea typeface="ＭＳ Ｐゴシック" charset="-128"/>
              </a:defRPr>
            </a:lvl4pPr>
            <a:lvl5pPr marL="2057400" indent="-228600" defTabSz="962025" eaLnBrk="0" hangingPunct="0">
              <a:spcBef>
                <a:spcPct val="20000"/>
              </a:spcBef>
              <a:buChar char="»"/>
              <a:defRPr kumimoji="1" sz="2000">
                <a:solidFill>
                  <a:schemeClr val="tx1"/>
                </a:solidFill>
                <a:latin typeface="Arial" charset="0"/>
                <a:ea typeface="ＭＳ Ｐゴシック" charset="-128"/>
              </a:defRPr>
            </a:lvl5pPr>
            <a:lvl6pPr marL="2514600" indent="-228600" defTabSz="962025"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defTabSz="962025"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defTabSz="962025"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defTabSz="962025"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algn="ctr" eaLnBrk="1" hangingPunct="1">
              <a:spcBef>
                <a:spcPct val="0"/>
              </a:spcBef>
              <a:buFontTx/>
              <a:buNone/>
            </a:pPr>
            <a:r>
              <a:rPr lang="ja-JP" altLang="en-US" sz="1500" spc="300" dirty="0" smtClean="0">
                <a:solidFill>
                  <a:schemeClr val="bg1"/>
                </a:solidFill>
                <a:latin typeface="+mj-ea"/>
                <a:ea typeface="+mj-ea"/>
                <a:cs typeface="メイリオ" panose="020B0604030504040204" pitchFamily="50" charset="-128"/>
              </a:rPr>
              <a:t>業界団体</a:t>
            </a:r>
            <a:endParaRPr lang="ja-JP" altLang="en-US" sz="1500" spc="300" dirty="0">
              <a:solidFill>
                <a:schemeClr val="bg1"/>
              </a:solidFill>
              <a:latin typeface="+mj-ea"/>
              <a:ea typeface="+mj-ea"/>
              <a:cs typeface="メイリオ" panose="020B0604030504040204" pitchFamily="50" charset="-128"/>
            </a:endParaRPr>
          </a:p>
        </p:txBody>
      </p:sp>
    </p:spTree>
    <p:extLst>
      <p:ext uri="{BB962C8B-B14F-4D97-AF65-F5344CB8AC3E}">
        <p14:creationId xmlns:p14="http://schemas.microsoft.com/office/powerpoint/2010/main" val="1330930739"/>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Box 2"/>
          <p:cNvSpPr txBox="1">
            <a:spLocks noChangeArrowheads="1"/>
          </p:cNvSpPr>
          <p:nvPr/>
        </p:nvSpPr>
        <p:spPr bwMode="auto">
          <a:xfrm>
            <a:off x="0" y="-27384"/>
            <a:ext cx="9906000" cy="510396"/>
          </a:xfrm>
          <a:prstGeom prst="rect">
            <a:avLst/>
          </a:prstGeom>
          <a:solidFill>
            <a:srgbClr val="00B0F0"/>
          </a:solidFill>
          <a:ln w="9525">
            <a:noFill/>
            <a:miter lim="800000"/>
            <a:headEnd/>
            <a:tailEnd/>
          </a:ln>
        </p:spPr>
        <p:txBody>
          <a:bodyPr wrap="square" lIns="74295" tIns="8890" rIns="74295" bIns="8890">
            <a:spAutoFit/>
          </a:bodyPr>
          <a:lstStyle>
            <a:defPPr>
              <a:defRPr lang="ja-JP"/>
            </a:defPPr>
            <a:lvl1pPr algn="l" rtl="0" fontAlgn="base">
              <a:spcBef>
                <a:spcPct val="0"/>
              </a:spcBef>
              <a:spcAft>
                <a:spcPct val="0"/>
              </a:spcAft>
              <a:defRPr kumimoji="1"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charset="-128"/>
                <a:cs typeface="+mn-cs"/>
              </a:defRPr>
            </a:lvl5pPr>
            <a:lvl6pPr marL="2286000" algn="l" defTabSz="914400" rtl="0" eaLnBrk="1" latinLnBrk="0" hangingPunct="1">
              <a:defRPr kumimoji="1" kern="1200">
                <a:solidFill>
                  <a:schemeClr val="tx1"/>
                </a:solidFill>
                <a:latin typeface="Arial" charset="0"/>
                <a:ea typeface="ＭＳ Ｐゴシック" charset="-128"/>
                <a:cs typeface="+mn-cs"/>
              </a:defRPr>
            </a:lvl6pPr>
            <a:lvl7pPr marL="2743200" algn="l" defTabSz="914400" rtl="0" eaLnBrk="1" latinLnBrk="0" hangingPunct="1">
              <a:defRPr kumimoji="1" kern="1200">
                <a:solidFill>
                  <a:schemeClr val="tx1"/>
                </a:solidFill>
                <a:latin typeface="Arial" charset="0"/>
                <a:ea typeface="ＭＳ Ｐゴシック" charset="-128"/>
                <a:cs typeface="+mn-cs"/>
              </a:defRPr>
            </a:lvl7pPr>
            <a:lvl8pPr marL="3200400" algn="l" defTabSz="914400" rtl="0" eaLnBrk="1" latinLnBrk="0" hangingPunct="1">
              <a:defRPr kumimoji="1" kern="1200">
                <a:solidFill>
                  <a:schemeClr val="tx1"/>
                </a:solidFill>
                <a:latin typeface="Arial" charset="0"/>
                <a:ea typeface="ＭＳ Ｐゴシック" charset="-128"/>
                <a:cs typeface="+mn-cs"/>
              </a:defRPr>
            </a:lvl8pPr>
            <a:lvl9pPr marL="3657600" algn="l" defTabSz="914400" rtl="0" eaLnBrk="1" latinLnBrk="0" hangingPunct="1">
              <a:defRPr kumimoji="1" kern="1200">
                <a:solidFill>
                  <a:schemeClr val="tx1"/>
                </a:solidFill>
                <a:latin typeface="Arial" charset="0"/>
                <a:ea typeface="ＭＳ Ｐゴシック" charset="-128"/>
                <a:cs typeface="+mn-cs"/>
              </a:defRPr>
            </a:lvl9pPr>
          </a:lstStyle>
          <a:p>
            <a:pPr algn="just" fontAlgn="auto">
              <a:spcBef>
                <a:spcPts val="0"/>
              </a:spcBef>
              <a:spcAft>
                <a:spcPts val="0"/>
              </a:spcAft>
            </a:pPr>
            <a:r>
              <a:rPr lang="ja-JP" altLang="en-US" sz="3200" dirty="0" smtClean="0">
                <a:solidFill>
                  <a:prstClr val="white"/>
                </a:solidFill>
                <a:latin typeface="Calibri"/>
                <a:ea typeface="HGP創英角ｺﾞｼｯｸUB" pitchFamily="50" charset="-128"/>
                <a:cs typeface="ＭＳ Ｐゴシック" charset="-128"/>
              </a:rPr>
              <a:t>　エネルギー</a:t>
            </a:r>
            <a:r>
              <a:rPr lang="ja-JP" altLang="en-US" sz="3200" dirty="0">
                <a:solidFill>
                  <a:prstClr val="white"/>
                </a:solidFill>
                <a:latin typeface="Calibri"/>
                <a:ea typeface="HGP創英角ｺﾞｼｯｸUB" pitchFamily="50" charset="-128"/>
                <a:cs typeface="ＭＳ Ｐゴシック" charset="-128"/>
              </a:rPr>
              <a:t>消費の抑制  </a:t>
            </a:r>
            <a:r>
              <a:rPr lang="ja-JP" altLang="en-US" sz="1400" dirty="0">
                <a:solidFill>
                  <a:prstClr val="white"/>
                </a:solidFill>
                <a:latin typeface="Calibri"/>
                <a:ea typeface="HGP創英角ｺﾞｼｯｸUB" pitchFamily="50" charset="-128"/>
                <a:cs typeface="ＭＳ Ｐゴシック" charset="-128"/>
              </a:rPr>
              <a:t>～省エネ型ライフスタイル・ビジネススタイルへの転換～　</a:t>
            </a:r>
          </a:p>
        </p:txBody>
      </p:sp>
      <p:sp>
        <p:nvSpPr>
          <p:cNvPr id="68" name="円/楕円 67"/>
          <p:cNvSpPr/>
          <p:nvPr/>
        </p:nvSpPr>
        <p:spPr>
          <a:xfrm>
            <a:off x="9361703" y="0"/>
            <a:ext cx="471222" cy="471222"/>
          </a:xfrm>
          <a:prstGeom prst="ellipse">
            <a:avLst/>
          </a:prstGeom>
          <a:ln w="19050"/>
        </p:spPr>
        <p:style>
          <a:lnRef idx="3">
            <a:schemeClr val="lt1"/>
          </a:lnRef>
          <a:fillRef idx="1">
            <a:schemeClr val="accent1"/>
          </a:fillRef>
          <a:effectRef idx="1">
            <a:schemeClr val="accent1"/>
          </a:effectRef>
          <a:fontRef idx="minor">
            <a:schemeClr val="lt1"/>
          </a:fontRef>
        </p:style>
        <p:txBody>
          <a:bodyPr lIns="0" tIns="0" rIns="0" bIns="0" rtlCol="0" anchor="ctr"/>
          <a:lstStyle/>
          <a:p>
            <a:pPr algn="ctr"/>
            <a:r>
              <a:rPr lang="en-US" altLang="ja-JP" b="1" dirty="0" smtClean="0">
                <a:solidFill>
                  <a:prstClr val="white"/>
                </a:solidFill>
              </a:rPr>
              <a:t>23</a:t>
            </a:r>
            <a:endParaRPr lang="ja-JP" altLang="en-US" b="1" dirty="0">
              <a:solidFill>
                <a:prstClr val="white"/>
              </a:solidFill>
            </a:endParaRPr>
          </a:p>
        </p:txBody>
      </p:sp>
      <p:sp>
        <p:nvSpPr>
          <p:cNvPr id="16" name="角丸四角形 15"/>
          <p:cNvSpPr/>
          <p:nvPr/>
        </p:nvSpPr>
        <p:spPr>
          <a:xfrm>
            <a:off x="281581" y="764705"/>
            <a:ext cx="5370135" cy="311322"/>
          </a:xfrm>
          <a:prstGeom prst="roundRect">
            <a:avLst>
              <a:gd name="adj" fmla="val 50000"/>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ja-JP" altLang="en-US" sz="1600" b="1" dirty="0" smtClean="0">
                <a:solidFill>
                  <a:prstClr val="black"/>
                </a:solidFill>
                <a:latin typeface="Meiryo UI" pitchFamily="50" charset="-128"/>
                <a:ea typeface="Meiryo UI" pitchFamily="50" charset="-128"/>
                <a:cs typeface="Meiryo UI" pitchFamily="50" charset="-128"/>
              </a:rPr>
              <a:t>おおさか版イニシャルゼロ省エネ設備改修マッチング事業</a:t>
            </a:r>
            <a:endParaRPr lang="ja-JP" altLang="en-US" sz="1600" dirty="0">
              <a:solidFill>
                <a:prstClr val="black"/>
              </a:solidFill>
              <a:latin typeface="Meiryo UI" pitchFamily="50" charset="-128"/>
              <a:ea typeface="Meiryo UI" pitchFamily="50" charset="-128"/>
              <a:cs typeface="Meiryo UI" pitchFamily="50" charset="-128"/>
            </a:endParaRPr>
          </a:p>
        </p:txBody>
      </p:sp>
      <p:sp>
        <p:nvSpPr>
          <p:cNvPr id="51" name="テキスト ボックス 28"/>
          <p:cNvSpPr txBox="1">
            <a:spLocks noChangeArrowheads="1"/>
          </p:cNvSpPr>
          <p:nvPr/>
        </p:nvSpPr>
        <p:spPr bwMode="auto">
          <a:xfrm>
            <a:off x="347707" y="1140203"/>
            <a:ext cx="9485217" cy="6924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sz="1300" b="1" i="1">
                <a:solidFill>
                  <a:schemeClr val="tx1"/>
                </a:solidFill>
                <a:latin typeface="Arial" pitchFamily="34" charset="0"/>
                <a:ea typeface="ＭＳ Ｐゴシック" pitchFamily="50" charset="-128"/>
              </a:defRPr>
            </a:lvl1pPr>
            <a:lvl2pPr marL="742950" indent="-285750" eaLnBrk="0" hangingPunct="0">
              <a:defRPr kumimoji="1" sz="1300" b="1" i="1">
                <a:solidFill>
                  <a:schemeClr val="tx1"/>
                </a:solidFill>
                <a:latin typeface="Arial" pitchFamily="34" charset="0"/>
                <a:ea typeface="ＭＳ Ｐゴシック" pitchFamily="50" charset="-128"/>
              </a:defRPr>
            </a:lvl2pPr>
            <a:lvl3pPr marL="1143000" indent="-228600" eaLnBrk="0" hangingPunct="0">
              <a:defRPr kumimoji="1" sz="1300" b="1" i="1">
                <a:solidFill>
                  <a:schemeClr val="tx1"/>
                </a:solidFill>
                <a:latin typeface="Arial" pitchFamily="34" charset="0"/>
                <a:ea typeface="ＭＳ Ｐゴシック" pitchFamily="50" charset="-128"/>
              </a:defRPr>
            </a:lvl3pPr>
            <a:lvl4pPr marL="1600200" indent="-228600" eaLnBrk="0" hangingPunct="0">
              <a:defRPr kumimoji="1" sz="1300" b="1" i="1">
                <a:solidFill>
                  <a:schemeClr val="tx1"/>
                </a:solidFill>
                <a:latin typeface="Arial" pitchFamily="34" charset="0"/>
                <a:ea typeface="ＭＳ Ｐゴシック" pitchFamily="50" charset="-128"/>
              </a:defRPr>
            </a:lvl4pPr>
            <a:lvl5pPr marL="2057400" indent="-228600" eaLnBrk="0" hangingPunct="0">
              <a:defRPr kumimoji="1" sz="1300" b="1" i="1">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kumimoji="1" sz="1300" b="1" i="1">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kumimoji="1" sz="1300" b="1" i="1">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kumimoji="1" sz="1300" b="1" i="1">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kumimoji="1" sz="1300" b="1" i="1">
                <a:solidFill>
                  <a:schemeClr val="tx1"/>
                </a:solidFill>
                <a:latin typeface="Arial" pitchFamily="34" charset="0"/>
                <a:ea typeface="ＭＳ Ｐゴシック" pitchFamily="50" charset="-128"/>
              </a:defRPr>
            </a:lvl9pPr>
          </a:lstStyle>
          <a:p>
            <a:pPr marL="87313" indent="-87313" eaLnBrk="1" hangingPunct="1"/>
            <a:r>
              <a:rPr lang="ja-JP" altLang="en-US" b="0" i="0" dirty="0" smtClean="0">
                <a:latin typeface="Meiryo UI" pitchFamily="50" charset="-128"/>
                <a:ea typeface="Meiryo UI" pitchFamily="50" charset="-128"/>
                <a:cs typeface="Meiryo UI" pitchFamily="50" charset="-128"/>
              </a:rPr>
              <a:t>◆照明</a:t>
            </a:r>
            <a:r>
              <a:rPr lang="ja-JP" altLang="en-US" b="0" i="0" dirty="0">
                <a:latin typeface="Meiryo UI" pitchFamily="50" charset="-128"/>
                <a:ea typeface="Meiryo UI" pitchFamily="50" charset="-128"/>
                <a:cs typeface="Meiryo UI" pitchFamily="50" charset="-128"/>
              </a:rPr>
              <a:t>、空調や生産設備などについて初期費用ゼロでの省エネ設備改修を希望する府内中小事業者等と</a:t>
            </a:r>
            <a:r>
              <a:rPr lang="ja-JP" altLang="en-US" b="0" i="0" dirty="0" smtClean="0">
                <a:latin typeface="Meiryo UI" pitchFamily="50" charset="-128"/>
                <a:ea typeface="Meiryo UI" pitchFamily="50" charset="-128"/>
                <a:cs typeface="Meiryo UI" pitchFamily="50" charset="-128"/>
              </a:rPr>
              <a:t>、リース</a:t>
            </a:r>
            <a:r>
              <a:rPr lang="ja-JP" altLang="en-US" b="0" i="0" dirty="0">
                <a:latin typeface="Meiryo UI" pitchFamily="50" charset="-128"/>
                <a:ea typeface="Meiryo UI" pitchFamily="50" charset="-128"/>
                <a:cs typeface="Meiryo UI" pitchFamily="50" charset="-128"/>
              </a:rPr>
              <a:t>、レンタル、割賦等の方法でその支援</a:t>
            </a:r>
            <a:r>
              <a:rPr lang="ja-JP" altLang="en-US" b="0" i="0" dirty="0" smtClean="0">
                <a:latin typeface="Meiryo UI" pitchFamily="50" charset="-128"/>
                <a:ea typeface="Meiryo UI" pitchFamily="50" charset="-128"/>
                <a:cs typeface="Meiryo UI" pitchFamily="50" charset="-128"/>
              </a:rPr>
              <a:t>を行う</a:t>
            </a:r>
            <a:r>
              <a:rPr lang="ja-JP" altLang="en-US" b="0" i="0" dirty="0">
                <a:latin typeface="Meiryo UI" pitchFamily="50" charset="-128"/>
                <a:ea typeface="Meiryo UI" pitchFamily="50" charset="-128"/>
                <a:cs typeface="Meiryo UI" pitchFamily="50" charset="-128"/>
              </a:rPr>
              <a:t>サポート事業者のマッチングを行うことで</a:t>
            </a:r>
            <a:r>
              <a:rPr lang="ja-JP" altLang="en-US" b="0" i="0" dirty="0" smtClean="0">
                <a:latin typeface="Meiryo UI" pitchFamily="50" charset="-128"/>
                <a:ea typeface="Meiryo UI" pitchFamily="50" charset="-128"/>
                <a:cs typeface="Meiryo UI" pitchFamily="50" charset="-128"/>
              </a:rPr>
              <a:t>、中小事</a:t>
            </a:r>
            <a:r>
              <a:rPr lang="ja-JP" altLang="en-US" b="0" i="0" dirty="0">
                <a:latin typeface="Meiryo UI" pitchFamily="50" charset="-128"/>
                <a:ea typeface="Meiryo UI" pitchFamily="50" charset="-128"/>
                <a:cs typeface="Meiryo UI" pitchFamily="50" charset="-128"/>
              </a:rPr>
              <a:t>業者等の省エネ促進を図ります。</a:t>
            </a:r>
          </a:p>
          <a:p>
            <a:pPr marL="87313" indent="-87313" eaLnBrk="1" hangingPunct="1"/>
            <a:endParaRPr lang="en-US" altLang="ja-JP" b="0" i="0" dirty="0" smtClean="0">
              <a:latin typeface="Meiryo UI" pitchFamily="50" charset="-128"/>
              <a:ea typeface="Meiryo UI" pitchFamily="50" charset="-128"/>
              <a:cs typeface="Meiryo UI" pitchFamily="50" charset="-128"/>
            </a:endParaRPr>
          </a:p>
        </p:txBody>
      </p:sp>
      <p:sp>
        <p:nvSpPr>
          <p:cNvPr id="79" name="角丸四角形 78"/>
          <p:cNvSpPr/>
          <p:nvPr/>
        </p:nvSpPr>
        <p:spPr>
          <a:xfrm>
            <a:off x="128465" y="620688"/>
            <a:ext cx="9704460" cy="6120680"/>
          </a:xfrm>
          <a:prstGeom prst="roundRect">
            <a:avLst>
              <a:gd name="adj" fmla="val 1002"/>
            </a:avLst>
          </a:prstGeom>
          <a:noFill/>
          <a:ln w="31750"/>
        </p:spPr>
        <p:style>
          <a:lnRef idx="2">
            <a:schemeClr val="accent1"/>
          </a:lnRef>
          <a:fillRef idx="1">
            <a:schemeClr val="lt1"/>
          </a:fillRef>
          <a:effectRef idx="0">
            <a:schemeClr val="accent1"/>
          </a:effectRef>
          <a:fontRef idx="minor">
            <a:schemeClr val="dk1"/>
          </a:fontRef>
        </p:style>
        <p:txBody>
          <a:bodyPr rtlCol="0" anchor="ctr"/>
          <a:lstStyle/>
          <a:p>
            <a:endParaRPr lang="ja-JP" altLang="en-US" sz="1050" dirty="0">
              <a:solidFill>
                <a:prstClr val="black"/>
              </a:solidFill>
              <a:latin typeface="Meiryo UI" pitchFamily="50" charset="-128"/>
              <a:ea typeface="Meiryo UI" pitchFamily="50" charset="-128"/>
              <a:cs typeface="Meiryo UI" pitchFamily="50" charset="-128"/>
            </a:endParaRPr>
          </a:p>
        </p:txBody>
      </p:sp>
      <p:sp>
        <p:nvSpPr>
          <p:cNvPr id="11" name="正方形/長方形 10"/>
          <p:cNvSpPr/>
          <p:nvPr/>
        </p:nvSpPr>
        <p:spPr>
          <a:xfrm>
            <a:off x="5651716" y="852171"/>
            <a:ext cx="3687220" cy="184666"/>
          </a:xfrm>
          <a:prstGeom prst="rect">
            <a:avLst/>
          </a:prstGeom>
        </p:spPr>
        <p:txBody>
          <a:bodyPr wrap="square" lIns="0" tIns="0" rIns="0" bIns="0" anchor="ctr" anchorCtr="1">
            <a:spAutoFit/>
          </a:bodyPr>
          <a:lstStyle/>
          <a:p>
            <a:pPr marL="95250" indent="-95250"/>
            <a:r>
              <a:rPr lang="en-US" altLang="ja-JP"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おおさかスマートエネルギーセンター事業</a:t>
            </a:r>
            <a:r>
              <a:rPr lang="en-US" altLang="ja-JP"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予算</a:t>
            </a:r>
            <a:r>
              <a:rPr lang="en-US" altLang="ja-JP"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95</a:t>
            </a:r>
            <a:r>
              <a:rPr lang="ja-JP" altLang="en-US"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千円）</a:t>
            </a:r>
            <a:endParaRPr lang="ja-JP" altLang="en-US"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58" name="星 12 57"/>
          <p:cNvSpPr/>
          <p:nvPr/>
        </p:nvSpPr>
        <p:spPr>
          <a:xfrm>
            <a:off x="72834" y="564139"/>
            <a:ext cx="655069" cy="576064"/>
          </a:xfrm>
          <a:prstGeom prst="star12">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300" b="1" dirty="0" smtClean="0">
                <a:solidFill>
                  <a:prstClr val="white"/>
                </a:solidFill>
                <a:latin typeface="Meiryo UI" panose="020B0604030504040204" pitchFamily="50" charset="-128"/>
                <a:ea typeface="Meiryo UI" panose="020B0604030504040204" pitchFamily="50" charset="-128"/>
                <a:cs typeface="Meiryo UI" panose="020B0604030504040204" pitchFamily="50" charset="-128"/>
              </a:rPr>
              <a:t>新</a:t>
            </a:r>
            <a:endParaRPr lang="ja-JP" altLang="en-US" sz="2300" b="1" dirty="0">
              <a:solidFill>
                <a:prstClr val="white"/>
              </a:solidFill>
              <a:latin typeface="Meiryo UI" panose="020B0604030504040204" pitchFamily="50" charset="-128"/>
              <a:ea typeface="Meiryo UI" panose="020B0604030504040204" pitchFamily="50" charset="-128"/>
              <a:cs typeface="Meiryo UI" panose="020B0604030504040204" pitchFamily="50" charset="-128"/>
            </a:endParaRPr>
          </a:p>
        </p:txBody>
      </p:sp>
      <p:grpSp>
        <p:nvGrpSpPr>
          <p:cNvPr id="2" name="グループ化 1"/>
          <p:cNvGrpSpPr/>
          <p:nvPr/>
        </p:nvGrpSpPr>
        <p:grpSpPr>
          <a:xfrm>
            <a:off x="261754" y="4825278"/>
            <a:ext cx="6495306" cy="1732948"/>
            <a:chOff x="714402" y="188640"/>
            <a:chExt cx="6456323" cy="1925622"/>
          </a:xfrm>
        </p:grpSpPr>
        <p:sp>
          <p:nvSpPr>
            <p:cNvPr id="60" name="円/楕円 59"/>
            <p:cNvSpPr/>
            <p:nvPr/>
          </p:nvSpPr>
          <p:spPr>
            <a:xfrm>
              <a:off x="2253664" y="1610776"/>
              <a:ext cx="1374112" cy="503486"/>
            </a:xfrm>
            <a:prstGeom prst="ellipse">
              <a:avLst/>
            </a:prstGeom>
            <a:solidFill>
              <a:srgbClr val="FFC000"/>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1" name="下矢印 60"/>
            <p:cNvSpPr/>
            <p:nvPr/>
          </p:nvSpPr>
          <p:spPr>
            <a:xfrm>
              <a:off x="5381548" y="852473"/>
              <a:ext cx="284400" cy="753847"/>
            </a:xfrm>
            <a:prstGeom prst="downArrow">
              <a:avLst>
                <a:gd name="adj1" fmla="val 50000"/>
                <a:gd name="adj2" fmla="val 61934"/>
              </a:avLst>
            </a:prstGeom>
            <a:solidFill>
              <a:srgbClr val="6BA42C"/>
            </a:solidFill>
            <a:ln w="15875">
              <a:noFill/>
            </a:ln>
          </p:spPr>
          <p:style>
            <a:lnRef idx="2">
              <a:schemeClr val="accent1">
                <a:shade val="50000"/>
              </a:schemeClr>
            </a:lnRef>
            <a:fillRef idx="1">
              <a:schemeClr val="accent1"/>
            </a:fillRef>
            <a:effectRef idx="0">
              <a:schemeClr val="accent1"/>
            </a:effectRef>
            <a:fontRef idx="minor">
              <a:schemeClr val="lt1"/>
            </a:fontRef>
          </p:style>
          <p:txBody>
            <a:bodyPr lIns="99562" tIns="49782" rIns="99562" bIns="49782" rtlCol="0" anchor="t"/>
            <a:lstStyle/>
            <a:p>
              <a:pPr algn="ctr"/>
              <a:endParaRPr kumimoji="1" lang="ja-JP" altLang="en-US" sz="12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63" name="正方形/長方形 62"/>
            <p:cNvSpPr/>
            <p:nvPr/>
          </p:nvSpPr>
          <p:spPr>
            <a:xfrm>
              <a:off x="764317" y="211330"/>
              <a:ext cx="1812506" cy="1329989"/>
            </a:xfrm>
            <a:prstGeom prst="rect">
              <a:avLst/>
            </a:prstGeom>
            <a:solidFill>
              <a:srgbClr val="7030A0"/>
            </a:solidFill>
            <a:ln w="15875">
              <a:noFill/>
            </a:ln>
          </p:spPr>
          <p:style>
            <a:lnRef idx="2">
              <a:schemeClr val="accent1">
                <a:shade val="50000"/>
              </a:schemeClr>
            </a:lnRef>
            <a:fillRef idx="1">
              <a:schemeClr val="accent1"/>
            </a:fillRef>
            <a:effectRef idx="0">
              <a:schemeClr val="accent1"/>
            </a:effectRef>
            <a:fontRef idx="minor">
              <a:schemeClr val="lt1"/>
            </a:fontRef>
          </p:style>
          <p:txBody>
            <a:bodyPr lIns="99562" tIns="49782" rIns="99562" bIns="49782" rtlCol="0" anchor="t"/>
            <a:lstStyle/>
            <a:p>
              <a:pPr algn="ctr"/>
              <a:endParaRPr kumimoji="1" lang="ja-JP" altLang="en-US" sz="12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64" name="正方形/長方形 63"/>
            <p:cNvSpPr/>
            <p:nvPr/>
          </p:nvSpPr>
          <p:spPr>
            <a:xfrm>
              <a:off x="4618601" y="211330"/>
              <a:ext cx="2368800" cy="651196"/>
            </a:xfrm>
            <a:prstGeom prst="rect">
              <a:avLst/>
            </a:prstGeom>
            <a:solidFill>
              <a:schemeClr val="tx1"/>
            </a:solidFill>
            <a:ln w="15875">
              <a:noFill/>
            </a:ln>
          </p:spPr>
          <p:style>
            <a:lnRef idx="2">
              <a:schemeClr val="accent1">
                <a:shade val="50000"/>
              </a:schemeClr>
            </a:lnRef>
            <a:fillRef idx="1">
              <a:schemeClr val="accent1"/>
            </a:fillRef>
            <a:effectRef idx="0">
              <a:schemeClr val="accent1"/>
            </a:effectRef>
            <a:fontRef idx="minor">
              <a:schemeClr val="lt1"/>
            </a:fontRef>
          </p:style>
          <p:txBody>
            <a:bodyPr lIns="99562" tIns="49782" rIns="99562" bIns="49782" rtlCol="0" anchor="t"/>
            <a:lstStyle/>
            <a:p>
              <a:pPr algn="ctr"/>
              <a:endParaRPr kumimoji="1" lang="ja-JP" altLang="en-US" sz="12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65" name="角丸四角形 64"/>
            <p:cNvSpPr/>
            <p:nvPr/>
          </p:nvSpPr>
          <p:spPr>
            <a:xfrm>
              <a:off x="4623010" y="1606319"/>
              <a:ext cx="2547715" cy="507942"/>
            </a:xfrm>
            <a:prstGeom prst="roundRect">
              <a:avLst/>
            </a:prstGeom>
            <a:solidFill>
              <a:srgbClr val="00B0F0"/>
            </a:solidFill>
            <a:ln w="15875">
              <a:noFill/>
            </a:ln>
          </p:spPr>
          <p:style>
            <a:lnRef idx="2">
              <a:schemeClr val="accent1">
                <a:shade val="50000"/>
              </a:schemeClr>
            </a:lnRef>
            <a:fillRef idx="1">
              <a:schemeClr val="accent1"/>
            </a:fillRef>
            <a:effectRef idx="0">
              <a:schemeClr val="accent1"/>
            </a:effectRef>
            <a:fontRef idx="minor">
              <a:schemeClr val="lt1"/>
            </a:fontRef>
          </p:style>
          <p:txBody>
            <a:bodyPr lIns="99562" tIns="49782" rIns="99562" bIns="49782" rtlCol="0" anchor="t"/>
            <a:lstStyle/>
            <a:p>
              <a:pPr algn="ctr"/>
              <a:endParaRPr kumimoji="1" lang="ja-JP" altLang="en-US" sz="12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66" name="テキスト ボックス 65"/>
            <p:cNvSpPr txBox="1"/>
            <p:nvPr/>
          </p:nvSpPr>
          <p:spPr>
            <a:xfrm>
              <a:off x="714402" y="336898"/>
              <a:ext cx="1853406" cy="279752"/>
            </a:xfrm>
            <a:prstGeom prst="rect">
              <a:avLst/>
            </a:prstGeom>
            <a:noFill/>
          </p:spPr>
          <p:txBody>
            <a:bodyPr wrap="square" rtlCol="0">
              <a:spAutoFit/>
            </a:bodyPr>
            <a:lstStyle/>
            <a:p>
              <a:pPr algn="ctr"/>
              <a:r>
                <a:rPr kumimoji="1" lang="ja-JP" altLang="en-US" sz="1300" b="1" dirty="0" smtClean="0">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府内の</a:t>
              </a:r>
              <a:r>
                <a:rPr lang="ja-JP" altLang="en-US" sz="1300" b="1" dirty="0">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中小事</a:t>
              </a:r>
              <a:r>
                <a:rPr lang="ja-JP" altLang="en-US" sz="1300" b="1" dirty="0" smtClean="0">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業者</a:t>
              </a:r>
              <a:r>
                <a:rPr lang="ja-JP" altLang="en-US" sz="1300" b="1" dirty="0">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等</a:t>
              </a:r>
              <a:endParaRPr kumimoji="1" lang="ja-JP" altLang="en-US" sz="1300" b="1" dirty="0">
                <a:solidFill>
                  <a:schemeClr val="bg1"/>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67" name="テキスト ボックス 66"/>
            <p:cNvSpPr txBox="1"/>
            <p:nvPr/>
          </p:nvSpPr>
          <p:spPr>
            <a:xfrm>
              <a:off x="4618601" y="316416"/>
              <a:ext cx="2303996" cy="492443"/>
            </a:xfrm>
            <a:prstGeom prst="rect">
              <a:avLst/>
            </a:prstGeom>
            <a:noFill/>
          </p:spPr>
          <p:txBody>
            <a:bodyPr wrap="square" rtlCol="0">
              <a:spAutoFit/>
            </a:bodyPr>
            <a:lstStyle/>
            <a:p>
              <a:pPr algn="ctr"/>
              <a:r>
                <a:rPr lang="ja-JP" altLang="en-US" sz="1300" dirty="0" smtClean="0">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おおさかスマート</a:t>
              </a:r>
              <a:endParaRPr lang="en-US" altLang="ja-JP" sz="1300" dirty="0" smtClean="0">
                <a:solidFill>
                  <a:schemeClr val="bg1"/>
                </a:solidFill>
                <a:latin typeface="メイリオ" panose="020B0604030504040204" pitchFamily="50" charset="-128"/>
                <a:ea typeface="メイリオ" panose="020B0604030504040204" pitchFamily="50" charset="-128"/>
                <a:cs typeface="メイリオ" panose="020B0604030504040204" pitchFamily="50" charset="-128"/>
              </a:endParaRPr>
            </a:p>
            <a:p>
              <a:pPr algn="ctr"/>
              <a:r>
                <a:rPr lang="ja-JP" altLang="en-US" sz="1300" dirty="0" smtClean="0">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エネルギーセンター</a:t>
              </a:r>
              <a:endParaRPr kumimoji="1" lang="ja-JP" altLang="en-US" sz="1300" dirty="0">
                <a:solidFill>
                  <a:schemeClr val="bg1"/>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69" name="テキスト ボックス 68"/>
            <p:cNvSpPr txBox="1"/>
            <p:nvPr/>
          </p:nvSpPr>
          <p:spPr>
            <a:xfrm>
              <a:off x="4668423" y="1728391"/>
              <a:ext cx="1853406" cy="307777"/>
            </a:xfrm>
            <a:prstGeom prst="rect">
              <a:avLst/>
            </a:prstGeom>
            <a:noFill/>
          </p:spPr>
          <p:txBody>
            <a:bodyPr wrap="square" rtlCol="0">
              <a:spAutoFit/>
            </a:bodyPr>
            <a:lstStyle/>
            <a:p>
              <a:pPr algn="ctr"/>
              <a:r>
                <a:rPr kumimoji="1" lang="ja-JP" altLang="en-US" sz="1400" dirty="0" smtClean="0">
                  <a:latin typeface="メイリオ" panose="020B0604030504040204" pitchFamily="50" charset="-128"/>
                  <a:ea typeface="メイリオ" panose="020B0604030504040204" pitchFamily="50" charset="-128"/>
                  <a:cs typeface="メイリオ" panose="020B0604030504040204" pitchFamily="50" charset="-128"/>
                </a:rPr>
                <a:t>サポート事業者</a:t>
              </a:r>
              <a:endParaRPr kumimoji="1" lang="ja-JP" altLang="en-US" sz="1400"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70" name="下矢印 69"/>
            <p:cNvSpPr/>
            <p:nvPr/>
          </p:nvSpPr>
          <p:spPr>
            <a:xfrm rot="16200000">
              <a:off x="3498697" y="-597028"/>
              <a:ext cx="180000" cy="2041778"/>
            </a:xfrm>
            <a:prstGeom prst="downArrow">
              <a:avLst>
                <a:gd name="adj1" fmla="val 50000"/>
                <a:gd name="adj2" fmla="val 70314"/>
              </a:avLst>
            </a:prstGeom>
            <a:solidFill>
              <a:srgbClr val="7030A0"/>
            </a:solidFill>
            <a:ln w="15875">
              <a:noFill/>
            </a:ln>
          </p:spPr>
          <p:style>
            <a:lnRef idx="2">
              <a:schemeClr val="accent1">
                <a:shade val="50000"/>
              </a:schemeClr>
            </a:lnRef>
            <a:fillRef idx="1">
              <a:schemeClr val="accent1"/>
            </a:fillRef>
            <a:effectRef idx="0">
              <a:schemeClr val="accent1"/>
            </a:effectRef>
            <a:fontRef idx="minor">
              <a:schemeClr val="lt1"/>
            </a:fontRef>
          </p:style>
          <p:txBody>
            <a:bodyPr lIns="99562" tIns="49782" rIns="99562" bIns="49782" rtlCol="0" anchor="t"/>
            <a:lstStyle/>
            <a:p>
              <a:pPr algn="ctr"/>
              <a:endParaRPr kumimoji="1" lang="ja-JP" altLang="en-US" sz="12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71" name="下矢印 70"/>
            <p:cNvSpPr/>
            <p:nvPr/>
          </p:nvSpPr>
          <p:spPr>
            <a:xfrm rot="5400000">
              <a:off x="3576810" y="-336529"/>
              <a:ext cx="180000" cy="2198005"/>
            </a:xfrm>
            <a:prstGeom prst="downArrow">
              <a:avLst>
                <a:gd name="adj1" fmla="val 50000"/>
                <a:gd name="adj2" fmla="val 70314"/>
              </a:avLst>
            </a:prstGeom>
            <a:solidFill>
              <a:srgbClr val="6BA42C"/>
            </a:solidFill>
            <a:ln w="15875">
              <a:noFill/>
            </a:ln>
          </p:spPr>
          <p:style>
            <a:lnRef idx="2">
              <a:schemeClr val="accent1">
                <a:shade val="50000"/>
              </a:schemeClr>
            </a:lnRef>
            <a:fillRef idx="1">
              <a:schemeClr val="accent1"/>
            </a:fillRef>
            <a:effectRef idx="0">
              <a:schemeClr val="accent1"/>
            </a:effectRef>
            <a:fontRef idx="minor">
              <a:schemeClr val="lt1"/>
            </a:fontRef>
          </p:style>
          <p:txBody>
            <a:bodyPr lIns="99562" tIns="49782" rIns="99562" bIns="49782" rtlCol="0" anchor="t"/>
            <a:lstStyle/>
            <a:p>
              <a:pPr algn="ctr"/>
              <a:endParaRPr kumimoji="1" lang="ja-JP" altLang="en-US" sz="12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72" name="下矢印 71"/>
            <p:cNvSpPr/>
            <p:nvPr/>
          </p:nvSpPr>
          <p:spPr>
            <a:xfrm rot="10800000">
              <a:off x="6323694" y="862526"/>
              <a:ext cx="284400" cy="743793"/>
            </a:xfrm>
            <a:prstGeom prst="downArrow">
              <a:avLst>
                <a:gd name="adj1" fmla="val 50000"/>
                <a:gd name="adj2" fmla="val 61934"/>
              </a:avLst>
            </a:prstGeom>
            <a:solidFill>
              <a:srgbClr val="00B0F0"/>
            </a:solidFill>
            <a:ln w="15875">
              <a:noFill/>
            </a:ln>
          </p:spPr>
          <p:style>
            <a:lnRef idx="2">
              <a:schemeClr val="accent1">
                <a:shade val="50000"/>
              </a:schemeClr>
            </a:lnRef>
            <a:fillRef idx="1">
              <a:schemeClr val="accent1"/>
            </a:fillRef>
            <a:effectRef idx="0">
              <a:schemeClr val="accent1"/>
            </a:effectRef>
            <a:fontRef idx="minor">
              <a:schemeClr val="lt1"/>
            </a:fontRef>
          </p:style>
          <p:txBody>
            <a:bodyPr lIns="99562" tIns="49782" rIns="99562" bIns="49782" rtlCol="0" anchor="t"/>
            <a:lstStyle/>
            <a:p>
              <a:pPr algn="ctr"/>
              <a:endParaRPr kumimoji="1" lang="ja-JP" altLang="en-US" sz="12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73" name="屈折矢印 72"/>
            <p:cNvSpPr/>
            <p:nvPr/>
          </p:nvSpPr>
          <p:spPr>
            <a:xfrm rot="5400000">
              <a:off x="1596277" y="1400262"/>
              <a:ext cx="576065" cy="738707"/>
            </a:xfrm>
            <a:prstGeom prst="bentUpArrow">
              <a:avLst>
                <a:gd name="adj1" fmla="val 20859"/>
                <a:gd name="adj2" fmla="val 22930"/>
                <a:gd name="adj3" fmla="val 25000"/>
              </a:avLst>
            </a:prstGeom>
            <a:solidFill>
              <a:srgbClr val="7030A0"/>
            </a:solidFill>
            <a:ln w="15875">
              <a:noFill/>
            </a:ln>
          </p:spPr>
          <p:style>
            <a:lnRef idx="2">
              <a:schemeClr val="accent1">
                <a:shade val="50000"/>
              </a:schemeClr>
            </a:lnRef>
            <a:fillRef idx="1">
              <a:schemeClr val="accent1"/>
            </a:fillRef>
            <a:effectRef idx="0">
              <a:schemeClr val="accent1"/>
            </a:effectRef>
            <a:fontRef idx="minor">
              <a:schemeClr val="lt1"/>
            </a:fontRef>
          </p:style>
          <p:txBody>
            <a:bodyPr lIns="99562" tIns="49782" rIns="99562" bIns="49782" rtlCol="0" anchor="t"/>
            <a:lstStyle/>
            <a:p>
              <a:pPr algn="ctr"/>
              <a:endParaRPr kumimoji="1" lang="ja-JP" altLang="en-US" sz="12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74" name="下矢印 73"/>
            <p:cNvSpPr/>
            <p:nvPr/>
          </p:nvSpPr>
          <p:spPr>
            <a:xfrm rot="5400000">
              <a:off x="4039248" y="1360072"/>
              <a:ext cx="216000" cy="1042350"/>
            </a:xfrm>
            <a:prstGeom prst="downArrow">
              <a:avLst>
                <a:gd name="adj1" fmla="val 50000"/>
                <a:gd name="adj2" fmla="val 70314"/>
              </a:avLst>
            </a:prstGeom>
            <a:solidFill>
              <a:srgbClr val="00B0F0"/>
            </a:solidFill>
            <a:ln w="15875">
              <a:noFill/>
            </a:ln>
          </p:spPr>
          <p:style>
            <a:lnRef idx="2">
              <a:schemeClr val="accent1">
                <a:shade val="50000"/>
              </a:schemeClr>
            </a:lnRef>
            <a:fillRef idx="1">
              <a:schemeClr val="accent1"/>
            </a:fillRef>
            <a:effectRef idx="0">
              <a:schemeClr val="accent1"/>
            </a:effectRef>
            <a:fontRef idx="minor">
              <a:schemeClr val="lt1"/>
            </a:fontRef>
          </p:style>
          <p:txBody>
            <a:bodyPr lIns="99562" tIns="49782" rIns="99562" bIns="49782" rtlCol="0" anchor="t"/>
            <a:lstStyle/>
            <a:p>
              <a:pPr algn="ctr"/>
              <a:endParaRPr kumimoji="1" lang="ja-JP" altLang="en-US" sz="12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75" name="角丸四角形 74"/>
            <p:cNvSpPr/>
            <p:nvPr/>
          </p:nvSpPr>
          <p:spPr>
            <a:xfrm>
              <a:off x="2920061" y="211330"/>
              <a:ext cx="1368000" cy="324000"/>
            </a:xfrm>
            <a:prstGeom prst="roundRect">
              <a:avLst/>
            </a:prstGeom>
            <a:solidFill>
              <a:srgbClr val="7030A0"/>
            </a:solidFill>
            <a:ln w="15875">
              <a:noFill/>
            </a:ln>
          </p:spPr>
          <p:style>
            <a:lnRef idx="2">
              <a:schemeClr val="accent1">
                <a:shade val="50000"/>
              </a:schemeClr>
            </a:lnRef>
            <a:fillRef idx="1">
              <a:schemeClr val="accent1"/>
            </a:fillRef>
            <a:effectRef idx="0">
              <a:schemeClr val="accent1"/>
            </a:effectRef>
            <a:fontRef idx="minor">
              <a:schemeClr val="lt1"/>
            </a:fontRef>
          </p:style>
          <p:txBody>
            <a:bodyPr lIns="99562" tIns="49782" rIns="99562" bIns="49782" rtlCol="0" anchor="t"/>
            <a:lstStyle/>
            <a:p>
              <a:pPr algn="ctr"/>
              <a:endParaRPr kumimoji="1" lang="ja-JP" altLang="en-US" sz="12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76" name="テキスト ボックス 75"/>
            <p:cNvSpPr txBox="1"/>
            <p:nvPr/>
          </p:nvSpPr>
          <p:spPr>
            <a:xfrm>
              <a:off x="3033276" y="232073"/>
              <a:ext cx="1250692" cy="261610"/>
            </a:xfrm>
            <a:prstGeom prst="rect">
              <a:avLst/>
            </a:prstGeom>
            <a:solidFill>
              <a:srgbClr val="7030A0"/>
            </a:solidFill>
            <a:ln>
              <a:noFill/>
            </a:ln>
          </p:spPr>
          <p:txBody>
            <a:bodyPr wrap="square" rtlCol="0">
              <a:spAutoFit/>
            </a:bodyPr>
            <a:lstStyle/>
            <a:p>
              <a:pPr algn="ctr"/>
              <a:r>
                <a:rPr lang="ja-JP" altLang="en-US" sz="1100" dirty="0" smtClean="0">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申請書で申込</a:t>
              </a:r>
              <a:endParaRPr kumimoji="1" lang="ja-JP" altLang="en-US" sz="1100" dirty="0">
                <a:solidFill>
                  <a:schemeClr val="bg1"/>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77" name="角丸四角形 76"/>
            <p:cNvSpPr/>
            <p:nvPr/>
          </p:nvSpPr>
          <p:spPr>
            <a:xfrm>
              <a:off x="2920061" y="642695"/>
              <a:ext cx="1368000" cy="324000"/>
            </a:xfrm>
            <a:prstGeom prst="roundRect">
              <a:avLst/>
            </a:prstGeom>
            <a:solidFill>
              <a:srgbClr val="6BA42C"/>
            </a:solidFill>
            <a:ln w="15875">
              <a:noFill/>
            </a:ln>
          </p:spPr>
          <p:style>
            <a:lnRef idx="2">
              <a:schemeClr val="accent1">
                <a:shade val="50000"/>
              </a:schemeClr>
            </a:lnRef>
            <a:fillRef idx="1">
              <a:schemeClr val="accent1"/>
            </a:fillRef>
            <a:effectRef idx="0">
              <a:schemeClr val="accent1"/>
            </a:effectRef>
            <a:fontRef idx="minor">
              <a:schemeClr val="lt1"/>
            </a:fontRef>
          </p:style>
          <p:txBody>
            <a:bodyPr lIns="99562" tIns="49782" rIns="99562" bIns="49782" rtlCol="0" anchor="t"/>
            <a:lstStyle/>
            <a:p>
              <a:pPr algn="ctr"/>
              <a:endParaRPr kumimoji="1" lang="ja-JP" altLang="en-US" sz="12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78" name="テキスト ボックス 77"/>
            <p:cNvSpPr txBox="1"/>
            <p:nvPr/>
          </p:nvSpPr>
          <p:spPr>
            <a:xfrm>
              <a:off x="3064001" y="605144"/>
              <a:ext cx="1080119" cy="453145"/>
            </a:xfrm>
            <a:prstGeom prst="rect">
              <a:avLst/>
            </a:prstGeom>
            <a:noFill/>
          </p:spPr>
          <p:txBody>
            <a:bodyPr wrap="square" rtlCol="0">
              <a:spAutoFit/>
            </a:bodyPr>
            <a:lstStyle/>
            <a:p>
              <a:pPr algn="ctr"/>
              <a:r>
                <a:rPr lang="ja-JP" altLang="en-US" sz="1050" dirty="0" smtClean="0">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サポート</a:t>
              </a:r>
              <a:endParaRPr lang="en-US" altLang="ja-JP" sz="1050" dirty="0" smtClean="0">
                <a:solidFill>
                  <a:schemeClr val="bg1"/>
                </a:solidFill>
                <a:latin typeface="メイリオ" panose="020B0604030504040204" pitchFamily="50" charset="-128"/>
                <a:ea typeface="メイリオ" panose="020B0604030504040204" pitchFamily="50" charset="-128"/>
                <a:cs typeface="メイリオ" panose="020B0604030504040204" pitchFamily="50" charset="-128"/>
              </a:endParaRPr>
            </a:p>
            <a:p>
              <a:pPr algn="ctr"/>
              <a:r>
                <a:rPr lang="ja-JP" altLang="en-US" sz="1000" dirty="0" smtClean="0">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事業者紹介</a:t>
              </a:r>
              <a:endParaRPr kumimoji="1" lang="ja-JP" altLang="en-US" sz="1000" dirty="0">
                <a:solidFill>
                  <a:schemeClr val="bg1"/>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80" name="円/楕円 79"/>
            <p:cNvSpPr/>
            <p:nvPr/>
          </p:nvSpPr>
          <p:spPr>
            <a:xfrm>
              <a:off x="6182941" y="1140880"/>
              <a:ext cx="576161" cy="324598"/>
            </a:xfrm>
            <a:prstGeom prst="ellipse">
              <a:avLst/>
            </a:prstGeom>
            <a:solidFill>
              <a:srgbClr val="00B0F0"/>
            </a:solidFill>
            <a:ln w="15875">
              <a:noFill/>
            </a:ln>
          </p:spPr>
          <p:style>
            <a:lnRef idx="2">
              <a:schemeClr val="accent1">
                <a:shade val="50000"/>
              </a:schemeClr>
            </a:lnRef>
            <a:fillRef idx="1">
              <a:schemeClr val="accent1"/>
            </a:fillRef>
            <a:effectRef idx="0">
              <a:schemeClr val="accent1"/>
            </a:effectRef>
            <a:fontRef idx="minor">
              <a:schemeClr val="lt1"/>
            </a:fontRef>
          </p:style>
          <p:txBody>
            <a:bodyPr lIns="99562" tIns="49782" rIns="99562" bIns="49782" rtlCol="0" anchor="t"/>
            <a:lstStyle/>
            <a:p>
              <a:pPr algn="ctr"/>
              <a:endParaRPr kumimoji="1" lang="ja-JP" altLang="en-US" sz="12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81" name="テキスト ボックス 80"/>
            <p:cNvSpPr txBox="1"/>
            <p:nvPr/>
          </p:nvSpPr>
          <p:spPr>
            <a:xfrm>
              <a:off x="6227490" y="1195665"/>
              <a:ext cx="523800" cy="246221"/>
            </a:xfrm>
            <a:prstGeom prst="rect">
              <a:avLst/>
            </a:prstGeom>
            <a:noFill/>
          </p:spPr>
          <p:txBody>
            <a:bodyPr wrap="square" rtlCol="0">
              <a:spAutoFit/>
            </a:bodyPr>
            <a:lstStyle/>
            <a:p>
              <a:pPr algn="ctr"/>
              <a:r>
                <a:rPr kumimoji="1" lang="ja-JP" altLang="en-US" sz="1000" dirty="0" smtClean="0">
                  <a:latin typeface="メイリオ" panose="020B0604030504040204" pitchFamily="50" charset="-128"/>
                  <a:ea typeface="メイリオ" panose="020B0604030504040204" pitchFamily="50" charset="-128"/>
                  <a:cs typeface="メイリオ" panose="020B0604030504040204" pitchFamily="50" charset="-128"/>
                </a:rPr>
                <a:t>登録</a:t>
              </a:r>
              <a:endParaRPr kumimoji="1" lang="ja-JP" altLang="en-US" sz="1000"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82" name="円/楕円 81"/>
            <p:cNvSpPr/>
            <p:nvPr/>
          </p:nvSpPr>
          <p:spPr>
            <a:xfrm>
              <a:off x="5102109" y="1002381"/>
              <a:ext cx="806371" cy="373619"/>
            </a:xfrm>
            <a:prstGeom prst="ellipse">
              <a:avLst/>
            </a:prstGeom>
            <a:solidFill>
              <a:srgbClr val="6BA42C"/>
            </a:solidFill>
            <a:ln w="15875">
              <a:noFill/>
            </a:ln>
          </p:spPr>
          <p:style>
            <a:lnRef idx="2">
              <a:schemeClr val="accent1">
                <a:shade val="50000"/>
              </a:schemeClr>
            </a:lnRef>
            <a:fillRef idx="1">
              <a:schemeClr val="accent1"/>
            </a:fillRef>
            <a:effectRef idx="0">
              <a:schemeClr val="accent1"/>
            </a:effectRef>
            <a:fontRef idx="minor">
              <a:schemeClr val="lt1"/>
            </a:fontRef>
          </p:style>
          <p:txBody>
            <a:bodyPr lIns="99562" tIns="49782" rIns="99562" bIns="49782" rtlCol="0" anchor="t"/>
            <a:lstStyle/>
            <a:p>
              <a:pPr algn="ctr"/>
              <a:endParaRPr kumimoji="1" lang="ja-JP" altLang="en-US" sz="1200" b="1"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83" name="テキスト ボックス 82"/>
            <p:cNvSpPr txBox="1"/>
            <p:nvPr/>
          </p:nvSpPr>
          <p:spPr>
            <a:xfrm>
              <a:off x="5004048" y="1074291"/>
              <a:ext cx="986302" cy="246221"/>
            </a:xfrm>
            <a:prstGeom prst="rect">
              <a:avLst/>
            </a:prstGeom>
            <a:noFill/>
          </p:spPr>
          <p:txBody>
            <a:bodyPr wrap="square" rtlCol="0">
              <a:spAutoFit/>
            </a:bodyPr>
            <a:lstStyle/>
            <a:p>
              <a:pPr algn="ctr"/>
              <a:r>
                <a:rPr kumimoji="1" lang="ja-JP" altLang="en-US" sz="1000" b="1" dirty="0" smtClean="0">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データ提供</a:t>
              </a:r>
              <a:endParaRPr kumimoji="1" lang="ja-JP" altLang="en-US" sz="1000" b="1" dirty="0">
                <a:solidFill>
                  <a:schemeClr val="bg1"/>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84" name="屈折矢印 83"/>
            <p:cNvSpPr/>
            <p:nvPr/>
          </p:nvSpPr>
          <p:spPr>
            <a:xfrm rot="16200000">
              <a:off x="3486438" y="153761"/>
              <a:ext cx="532027" cy="2373087"/>
            </a:xfrm>
            <a:prstGeom prst="bentUpArrow">
              <a:avLst>
                <a:gd name="adj1" fmla="val 19022"/>
                <a:gd name="adj2" fmla="val 22634"/>
                <a:gd name="adj3" fmla="val 21578"/>
              </a:avLst>
            </a:prstGeom>
            <a:solidFill>
              <a:srgbClr val="00B0F0"/>
            </a:solidFill>
            <a:ln w="15875">
              <a:noFill/>
            </a:ln>
          </p:spPr>
          <p:style>
            <a:lnRef idx="2">
              <a:schemeClr val="accent1">
                <a:shade val="50000"/>
              </a:schemeClr>
            </a:lnRef>
            <a:fillRef idx="1">
              <a:schemeClr val="accent1"/>
            </a:fillRef>
            <a:effectRef idx="0">
              <a:schemeClr val="accent1"/>
            </a:effectRef>
            <a:fontRef idx="minor">
              <a:schemeClr val="lt1"/>
            </a:fontRef>
          </p:style>
          <p:txBody>
            <a:bodyPr lIns="99562" tIns="49782" rIns="99562" bIns="49782" rtlCol="0" anchor="t"/>
            <a:lstStyle/>
            <a:p>
              <a:pPr algn="ctr"/>
              <a:endParaRPr kumimoji="1" lang="ja-JP" altLang="en-US" sz="12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85" name="角丸四角形 84"/>
            <p:cNvSpPr/>
            <p:nvPr/>
          </p:nvSpPr>
          <p:spPr>
            <a:xfrm>
              <a:off x="2920060" y="1037561"/>
              <a:ext cx="1368000" cy="324000"/>
            </a:xfrm>
            <a:prstGeom prst="roundRect">
              <a:avLst/>
            </a:prstGeom>
            <a:solidFill>
              <a:srgbClr val="00B0F0"/>
            </a:solidFill>
            <a:ln w="15875">
              <a:noFill/>
            </a:ln>
          </p:spPr>
          <p:style>
            <a:lnRef idx="2">
              <a:schemeClr val="accent1">
                <a:shade val="50000"/>
              </a:schemeClr>
            </a:lnRef>
            <a:fillRef idx="1">
              <a:schemeClr val="accent1"/>
            </a:fillRef>
            <a:effectRef idx="0">
              <a:schemeClr val="accent1"/>
            </a:effectRef>
            <a:fontRef idx="minor">
              <a:schemeClr val="lt1"/>
            </a:fontRef>
          </p:style>
          <p:txBody>
            <a:bodyPr lIns="99562" tIns="49782" rIns="99562" bIns="49782" rtlCol="0" anchor="t"/>
            <a:lstStyle/>
            <a:p>
              <a:pPr algn="ctr"/>
              <a:endParaRPr kumimoji="1" lang="ja-JP" altLang="en-US" sz="12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86" name="テキスト ボックス 85"/>
            <p:cNvSpPr txBox="1"/>
            <p:nvPr/>
          </p:nvSpPr>
          <p:spPr>
            <a:xfrm>
              <a:off x="3102303" y="1004524"/>
              <a:ext cx="1077211" cy="453145"/>
            </a:xfrm>
            <a:prstGeom prst="rect">
              <a:avLst/>
            </a:prstGeom>
            <a:noFill/>
            <a:ln>
              <a:noFill/>
            </a:ln>
          </p:spPr>
          <p:txBody>
            <a:bodyPr wrap="square" rtlCol="0">
              <a:spAutoFit/>
            </a:bodyPr>
            <a:lstStyle/>
            <a:p>
              <a:pPr algn="ctr"/>
              <a:r>
                <a:rPr kumimoji="1" lang="ja-JP" altLang="en-US" sz="1050" dirty="0" smtClean="0">
                  <a:latin typeface="メイリオ" panose="020B0604030504040204" pitchFamily="50" charset="-128"/>
                  <a:ea typeface="メイリオ" panose="020B0604030504040204" pitchFamily="50" charset="-128"/>
                  <a:cs typeface="メイリオ" panose="020B0604030504040204" pitchFamily="50" charset="-128"/>
                </a:rPr>
                <a:t>現地調査</a:t>
              </a:r>
              <a:endParaRPr kumimoji="1" lang="en-US" altLang="ja-JP" sz="1050" dirty="0" smtClean="0">
                <a:latin typeface="メイリオ" panose="020B0604030504040204" pitchFamily="50" charset="-128"/>
                <a:ea typeface="メイリオ" panose="020B0604030504040204" pitchFamily="50" charset="-128"/>
                <a:cs typeface="メイリオ" panose="020B0604030504040204" pitchFamily="50" charset="-128"/>
              </a:endParaRPr>
            </a:p>
            <a:p>
              <a:pPr algn="ctr"/>
              <a:r>
                <a:rPr lang="ja-JP" altLang="en-US" sz="1000" dirty="0">
                  <a:latin typeface="メイリオ" panose="020B0604030504040204" pitchFamily="50" charset="-128"/>
                  <a:ea typeface="メイリオ" panose="020B0604030504040204" pitchFamily="50" charset="-128"/>
                  <a:cs typeface="メイリオ" panose="020B0604030504040204" pitchFamily="50" charset="-128"/>
                </a:rPr>
                <a:t>設備</a:t>
              </a:r>
              <a:r>
                <a:rPr lang="ja-JP" altLang="en-US" sz="1000" dirty="0" smtClean="0">
                  <a:latin typeface="メイリオ" panose="020B0604030504040204" pitchFamily="50" charset="-128"/>
                  <a:ea typeface="メイリオ" panose="020B0604030504040204" pitchFamily="50" charset="-128"/>
                  <a:cs typeface="メイリオ" panose="020B0604030504040204" pitchFamily="50" charset="-128"/>
                </a:rPr>
                <a:t>改修</a:t>
              </a:r>
              <a:r>
                <a:rPr lang="ja-JP" altLang="en-US" sz="1000" dirty="0">
                  <a:latin typeface="メイリオ" panose="020B0604030504040204" pitchFamily="50" charset="-128"/>
                  <a:ea typeface="メイリオ" panose="020B0604030504040204" pitchFamily="50" charset="-128"/>
                  <a:cs typeface="メイリオ" panose="020B0604030504040204" pitchFamily="50" charset="-128"/>
                </a:rPr>
                <a:t>提案</a:t>
              </a:r>
              <a:endParaRPr kumimoji="1" lang="ja-JP" altLang="en-US" sz="1000"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87" name="テキスト ボックス 86"/>
            <p:cNvSpPr txBox="1"/>
            <p:nvPr/>
          </p:nvSpPr>
          <p:spPr>
            <a:xfrm>
              <a:off x="2618274" y="1711544"/>
              <a:ext cx="533832" cy="276999"/>
            </a:xfrm>
            <a:prstGeom prst="rect">
              <a:avLst/>
            </a:prstGeom>
            <a:noFill/>
          </p:spPr>
          <p:txBody>
            <a:bodyPr wrap="square" rtlCol="0">
              <a:spAutoFit/>
            </a:bodyPr>
            <a:lstStyle/>
            <a:p>
              <a:pPr algn="ctr"/>
              <a:r>
                <a:rPr lang="ja-JP" altLang="en-US" sz="1200" b="1" dirty="0" smtClean="0"/>
                <a:t>契約</a:t>
              </a:r>
              <a:endParaRPr kumimoji="1" lang="ja-JP" altLang="en-US" sz="1200" b="1" dirty="0"/>
            </a:p>
          </p:txBody>
        </p:sp>
        <p:sp>
          <p:nvSpPr>
            <p:cNvPr id="88" name="円/楕円 87"/>
            <p:cNvSpPr/>
            <p:nvPr/>
          </p:nvSpPr>
          <p:spPr>
            <a:xfrm>
              <a:off x="937510" y="720553"/>
              <a:ext cx="598793" cy="548231"/>
            </a:xfrm>
            <a:prstGeom prst="ellipse">
              <a:avLst/>
            </a:prstGeom>
            <a:solidFill>
              <a:schemeClr val="bg1"/>
            </a:solidFill>
            <a:ln w="15875">
              <a:noFill/>
            </a:ln>
          </p:spPr>
          <p:style>
            <a:lnRef idx="2">
              <a:schemeClr val="accent1">
                <a:shade val="50000"/>
              </a:schemeClr>
            </a:lnRef>
            <a:fillRef idx="1">
              <a:schemeClr val="accent1"/>
            </a:fillRef>
            <a:effectRef idx="0">
              <a:schemeClr val="accent1"/>
            </a:effectRef>
            <a:fontRef idx="minor">
              <a:schemeClr val="lt1"/>
            </a:fontRef>
          </p:style>
          <p:txBody>
            <a:bodyPr lIns="99562" tIns="49782" rIns="99562" bIns="49782" rtlCol="0" anchor="t"/>
            <a:lstStyle/>
            <a:p>
              <a:pPr algn="ctr"/>
              <a:endParaRPr kumimoji="1" lang="ja-JP" altLang="en-US" sz="12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p:txBody>
        </p:sp>
        <p:pic>
          <p:nvPicPr>
            <p:cNvPr id="89" name="図 88" descr="http://icooon-mono.com/i/icon_15248/icon_152481_128.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68649" y="779558"/>
              <a:ext cx="380752" cy="380752"/>
            </a:xfrm>
            <a:prstGeom prst="rect">
              <a:avLst/>
            </a:prstGeom>
            <a:noFill/>
            <a:extLst>
              <a:ext uri="{909E8E84-426E-40DD-AFC4-6F175D3DCCD1}">
                <a14:hiddenFill xmlns:a14="http://schemas.microsoft.com/office/drawing/2010/main">
                  <a:solidFill>
                    <a:srgbClr val="FFFFFF"/>
                  </a:solidFill>
                </a14:hiddenFill>
              </a:ext>
            </a:extLst>
          </p:spPr>
        </p:pic>
        <p:sp>
          <p:nvSpPr>
            <p:cNvPr id="90" name="円/楕円 89"/>
            <p:cNvSpPr/>
            <p:nvPr/>
          </p:nvSpPr>
          <p:spPr>
            <a:xfrm>
              <a:off x="1714617" y="728265"/>
              <a:ext cx="598793" cy="548231"/>
            </a:xfrm>
            <a:prstGeom prst="ellipse">
              <a:avLst/>
            </a:prstGeom>
            <a:solidFill>
              <a:schemeClr val="bg1"/>
            </a:solidFill>
            <a:ln w="15875">
              <a:noFill/>
            </a:ln>
          </p:spPr>
          <p:style>
            <a:lnRef idx="2">
              <a:schemeClr val="accent1">
                <a:shade val="50000"/>
              </a:schemeClr>
            </a:lnRef>
            <a:fillRef idx="1">
              <a:schemeClr val="accent1"/>
            </a:fillRef>
            <a:effectRef idx="0">
              <a:schemeClr val="accent1"/>
            </a:effectRef>
            <a:fontRef idx="minor">
              <a:schemeClr val="lt1"/>
            </a:fontRef>
          </p:style>
          <p:txBody>
            <a:bodyPr lIns="99562" tIns="49782" rIns="99562" bIns="49782" rtlCol="0" anchor="t"/>
            <a:lstStyle/>
            <a:p>
              <a:pPr algn="ctr"/>
              <a:endParaRPr kumimoji="1" lang="ja-JP" altLang="en-US" sz="12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p:txBody>
        </p:sp>
        <p:pic>
          <p:nvPicPr>
            <p:cNvPr id="91" name="図 90" descr="http://icooon-mono.com/i/icon_10099/icon_100991_64.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815894" y="808859"/>
              <a:ext cx="396237" cy="396237"/>
            </a:xfrm>
            <a:prstGeom prst="rect">
              <a:avLst/>
            </a:prstGeom>
            <a:noFill/>
            <a:extLst>
              <a:ext uri="{909E8E84-426E-40DD-AFC4-6F175D3DCCD1}">
                <a14:hiddenFill xmlns:a14="http://schemas.microsoft.com/office/drawing/2010/main">
                  <a:solidFill>
                    <a:srgbClr val="FFFFFF"/>
                  </a:solidFill>
                </a14:hiddenFill>
              </a:ext>
            </a:extLst>
          </p:spPr>
        </p:pic>
        <p:sp>
          <p:nvSpPr>
            <p:cNvPr id="92" name="テキスト ボックス 91"/>
            <p:cNvSpPr txBox="1"/>
            <p:nvPr/>
          </p:nvSpPr>
          <p:spPr>
            <a:xfrm>
              <a:off x="2920061" y="216830"/>
              <a:ext cx="395144" cy="276999"/>
            </a:xfrm>
            <a:prstGeom prst="rect">
              <a:avLst/>
            </a:prstGeom>
            <a:noFill/>
            <a:ln>
              <a:noFill/>
            </a:ln>
          </p:spPr>
          <p:txBody>
            <a:bodyPr wrap="square" rtlCol="0">
              <a:spAutoFit/>
            </a:bodyPr>
            <a:lstStyle/>
            <a:p>
              <a:pPr algn="ctr"/>
              <a:r>
                <a:rPr lang="ja-JP" altLang="en-US" sz="1200" b="1" dirty="0" smtClean="0">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①</a:t>
              </a:r>
              <a:endParaRPr kumimoji="1" lang="ja-JP" altLang="en-US" sz="1200" b="1" dirty="0">
                <a:solidFill>
                  <a:schemeClr val="bg1"/>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93" name="テキスト ボックス 92"/>
            <p:cNvSpPr txBox="1"/>
            <p:nvPr/>
          </p:nvSpPr>
          <p:spPr>
            <a:xfrm>
              <a:off x="2861223" y="609724"/>
              <a:ext cx="487653" cy="276999"/>
            </a:xfrm>
            <a:prstGeom prst="rect">
              <a:avLst/>
            </a:prstGeom>
            <a:noFill/>
            <a:ln>
              <a:noFill/>
            </a:ln>
          </p:spPr>
          <p:txBody>
            <a:bodyPr wrap="square" rtlCol="0">
              <a:spAutoFit/>
            </a:bodyPr>
            <a:lstStyle/>
            <a:p>
              <a:pPr algn="ctr"/>
              <a:r>
                <a:rPr lang="ja-JP" altLang="en-US" sz="1200" b="1" dirty="0" smtClean="0">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②</a:t>
              </a:r>
              <a:endParaRPr kumimoji="1" lang="ja-JP" altLang="en-US" sz="1200" b="1" dirty="0">
                <a:solidFill>
                  <a:schemeClr val="bg1"/>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94" name="テキスト ボックス 93"/>
            <p:cNvSpPr txBox="1"/>
            <p:nvPr/>
          </p:nvSpPr>
          <p:spPr>
            <a:xfrm>
              <a:off x="2454781" y="1002381"/>
              <a:ext cx="1295392" cy="276999"/>
            </a:xfrm>
            <a:prstGeom prst="rect">
              <a:avLst/>
            </a:prstGeom>
            <a:noFill/>
            <a:ln>
              <a:noFill/>
            </a:ln>
          </p:spPr>
          <p:txBody>
            <a:bodyPr wrap="square" rtlCol="0">
              <a:spAutoFit/>
            </a:bodyPr>
            <a:lstStyle/>
            <a:p>
              <a:pPr algn="ctr"/>
              <a:r>
                <a:rPr lang="ja-JP" altLang="en-US" sz="1200" b="1" dirty="0" smtClean="0">
                  <a:latin typeface="メイリオ" panose="020B0604030504040204" pitchFamily="50" charset="-128"/>
                  <a:ea typeface="メイリオ" panose="020B0604030504040204" pitchFamily="50" charset="-128"/>
                  <a:cs typeface="メイリオ" panose="020B0604030504040204" pitchFamily="50" charset="-128"/>
                </a:rPr>
                <a:t>③</a:t>
              </a:r>
              <a:endParaRPr kumimoji="1" lang="ja-JP" altLang="en-US" sz="1200" b="1"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95" name="テキスト ボックス 94"/>
            <p:cNvSpPr txBox="1"/>
            <p:nvPr/>
          </p:nvSpPr>
          <p:spPr>
            <a:xfrm>
              <a:off x="2327235" y="1737473"/>
              <a:ext cx="368448" cy="276999"/>
            </a:xfrm>
            <a:prstGeom prst="rect">
              <a:avLst/>
            </a:prstGeom>
            <a:noFill/>
            <a:ln>
              <a:noFill/>
            </a:ln>
          </p:spPr>
          <p:txBody>
            <a:bodyPr wrap="square" rtlCol="0">
              <a:spAutoFit/>
            </a:bodyPr>
            <a:lstStyle/>
            <a:p>
              <a:pPr algn="ctr"/>
              <a:r>
                <a:rPr lang="ja-JP" altLang="en-US" sz="1200" b="1" dirty="0" smtClean="0"/>
                <a:t>④</a:t>
              </a:r>
              <a:endParaRPr kumimoji="1" lang="ja-JP" altLang="en-US" sz="1200" b="1" dirty="0"/>
            </a:p>
          </p:txBody>
        </p:sp>
        <p:grpSp>
          <p:nvGrpSpPr>
            <p:cNvPr id="98" name="グループ化 97"/>
            <p:cNvGrpSpPr/>
            <p:nvPr/>
          </p:nvGrpSpPr>
          <p:grpSpPr>
            <a:xfrm>
              <a:off x="6278584" y="1645033"/>
              <a:ext cx="411004" cy="403328"/>
              <a:chOff x="6348098" y="6774512"/>
              <a:chExt cx="411004" cy="403328"/>
            </a:xfrm>
          </p:grpSpPr>
          <p:sp>
            <p:nvSpPr>
              <p:cNvPr id="99" name="円/楕円 98"/>
              <p:cNvSpPr/>
              <p:nvPr/>
            </p:nvSpPr>
            <p:spPr>
              <a:xfrm>
                <a:off x="6348098" y="6774512"/>
                <a:ext cx="411004" cy="403328"/>
              </a:xfrm>
              <a:prstGeom prst="ellipse">
                <a:avLst/>
              </a:prstGeom>
              <a:solidFill>
                <a:schemeClr val="bg1"/>
              </a:solidFill>
              <a:ln w="15875">
                <a:noFill/>
              </a:ln>
            </p:spPr>
            <p:style>
              <a:lnRef idx="2">
                <a:schemeClr val="accent1">
                  <a:shade val="50000"/>
                </a:schemeClr>
              </a:lnRef>
              <a:fillRef idx="1">
                <a:schemeClr val="accent1"/>
              </a:fillRef>
              <a:effectRef idx="0">
                <a:schemeClr val="accent1"/>
              </a:effectRef>
              <a:fontRef idx="minor">
                <a:schemeClr val="lt1"/>
              </a:fontRef>
            </p:style>
            <p:txBody>
              <a:bodyPr lIns="99562" tIns="49782" rIns="99562" bIns="49782" rtlCol="0" anchor="t"/>
              <a:lstStyle/>
              <a:p>
                <a:pPr algn="ctr"/>
                <a:endParaRPr kumimoji="1" lang="ja-JP" altLang="en-US" sz="12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p:txBody>
          </p:sp>
          <p:pic>
            <p:nvPicPr>
              <p:cNvPr id="103" name="Picture 2" descr="http://icooon-mono.com/i/icon_12793/icon_127931_64.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402257" y="6814217"/>
                <a:ext cx="323918" cy="323918"/>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104" name="グループ化 103"/>
            <p:cNvGrpSpPr/>
            <p:nvPr/>
          </p:nvGrpSpPr>
          <p:grpSpPr>
            <a:xfrm>
              <a:off x="3076831" y="1676784"/>
              <a:ext cx="414294" cy="369438"/>
              <a:chOff x="3170927" y="6843819"/>
              <a:chExt cx="211689" cy="233678"/>
            </a:xfrm>
          </p:grpSpPr>
          <p:sp>
            <p:nvSpPr>
              <p:cNvPr id="123" name="円/楕円 122"/>
              <p:cNvSpPr/>
              <p:nvPr/>
            </p:nvSpPr>
            <p:spPr>
              <a:xfrm>
                <a:off x="3170927" y="6843819"/>
                <a:ext cx="208561" cy="233678"/>
              </a:xfrm>
              <a:prstGeom prst="ellipse">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124" name="Picture 2" descr="http://icooon-mono.com/i/icon_11438/icon_114381_64.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182135" y="6877016"/>
                <a:ext cx="200481" cy="200481"/>
              </a:xfrm>
              <a:prstGeom prst="rect">
                <a:avLst/>
              </a:prstGeom>
              <a:noFill/>
              <a:extLst>
                <a:ext uri="{909E8E84-426E-40DD-AFC4-6F175D3DCCD1}">
                  <a14:hiddenFill xmlns:a14="http://schemas.microsoft.com/office/drawing/2010/main">
                    <a:solidFill>
                      <a:srgbClr val="FFFFFF"/>
                    </a:solidFill>
                  </a14:hiddenFill>
                </a:ext>
              </a:extLst>
            </p:spPr>
          </p:pic>
        </p:grpSp>
        <p:pic>
          <p:nvPicPr>
            <p:cNvPr id="125" name="図 124"/>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602826" y="188640"/>
              <a:ext cx="2567899" cy="676369"/>
            </a:xfrm>
            <a:prstGeom prst="rect">
              <a:avLst/>
            </a:prstGeom>
          </p:spPr>
        </p:pic>
      </p:grpSp>
      <p:sp>
        <p:nvSpPr>
          <p:cNvPr id="220" name="正方形/長方形 219"/>
          <p:cNvSpPr/>
          <p:nvPr/>
        </p:nvSpPr>
        <p:spPr>
          <a:xfrm>
            <a:off x="7095458" y="1970535"/>
            <a:ext cx="2572418" cy="4668567"/>
          </a:xfrm>
          <a:prstGeom prst="rect">
            <a:avLst/>
          </a:prstGeom>
          <a:noFill/>
          <a:ln w="190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21" name="テキスト ボックス 220"/>
          <p:cNvSpPr txBox="1"/>
          <p:nvPr/>
        </p:nvSpPr>
        <p:spPr>
          <a:xfrm>
            <a:off x="7154066" y="1850468"/>
            <a:ext cx="978328" cy="257369"/>
          </a:xfrm>
          <a:prstGeom prst="rect">
            <a:avLst/>
          </a:prstGeom>
          <a:solidFill>
            <a:schemeClr val="bg1"/>
          </a:solidFill>
        </p:spPr>
        <p:txBody>
          <a:bodyPr wrap="square" lIns="72000" tIns="36000" rIns="72000" bIns="36000" rtlCol="0">
            <a:spAutoFit/>
          </a:bodyPr>
          <a:lstStyle/>
          <a:p>
            <a:r>
              <a:rPr kumimoji="1" lang="en-US" altLang="ja-JP" sz="1200" b="1" dirty="0" smtClean="0"/>
              <a:t>【</a:t>
            </a:r>
            <a:r>
              <a:rPr kumimoji="1" lang="ja-JP" altLang="en-US" sz="1200" b="1" dirty="0" smtClean="0"/>
              <a:t>対象</a:t>
            </a:r>
            <a:r>
              <a:rPr lang="ja-JP" altLang="en-US" sz="1200" b="1" dirty="0"/>
              <a:t>設備</a:t>
            </a:r>
            <a:r>
              <a:rPr kumimoji="1" lang="en-US" altLang="ja-JP" sz="1200" b="1" dirty="0" smtClean="0"/>
              <a:t>】</a:t>
            </a:r>
            <a:endParaRPr kumimoji="1" lang="ja-JP" altLang="en-US" sz="1200" b="1" dirty="0"/>
          </a:p>
        </p:txBody>
      </p:sp>
      <p:sp>
        <p:nvSpPr>
          <p:cNvPr id="222" name="正方形/長方形 221"/>
          <p:cNvSpPr/>
          <p:nvPr/>
        </p:nvSpPr>
        <p:spPr>
          <a:xfrm>
            <a:off x="261754" y="4695103"/>
            <a:ext cx="6618216" cy="1944000"/>
          </a:xfrm>
          <a:prstGeom prst="rect">
            <a:avLst/>
          </a:prstGeom>
          <a:noFill/>
          <a:ln w="190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23" name="テキスト ボックス 222"/>
          <p:cNvSpPr txBox="1"/>
          <p:nvPr/>
        </p:nvSpPr>
        <p:spPr>
          <a:xfrm>
            <a:off x="372616" y="4556972"/>
            <a:ext cx="1179906" cy="257369"/>
          </a:xfrm>
          <a:prstGeom prst="rect">
            <a:avLst/>
          </a:prstGeom>
          <a:solidFill>
            <a:schemeClr val="bg1"/>
          </a:solidFill>
        </p:spPr>
        <p:txBody>
          <a:bodyPr wrap="square" lIns="72000" tIns="36000" rIns="72000" bIns="36000" rtlCol="0">
            <a:spAutoFit/>
          </a:bodyPr>
          <a:lstStyle/>
          <a:p>
            <a:r>
              <a:rPr kumimoji="1" lang="en-US" altLang="ja-JP" sz="1200" b="1" dirty="0" smtClean="0"/>
              <a:t>【</a:t>
            </a:r>
            <a:r>
              <a:rPr lang="ja-JP" altLang="en-US" sz="1200" b="1" dirty="0"/>
              <a:t>事業</a:t>
            </a:r>
            <a:r>
              <a:rPr lang="ja-JP" altLang="en-US" sz="1200" b="1" dirty="0" smtClean="0"/>
              <a:t>の</a:t>
            </a:r>
            <a:r>
              <a:rPr lang="ja-JP" altLang="en-US" sz="1200" b="1" dirty="0"/>
              <a:t>流れ</a:t>
            </a:r>
            <a:r>
              <a:rPr kumimoji="1" lang="en-US" altLang="ja-JP" sz="1200" b="1" dirty="0" smtClean="0"/>
              <a:t>】</a:t>
            </a:r>
            <a:endParaRPr kumimoji="1" lang="ja-JP" altLang="en-US" sz="1200" b="1" dirty="0"/>
          </a:p>
        </p:txBody>
      </p:sp>
      <p:pic>
        <p:nvPicPr>
          <p:cNvPr id="1026" name="Picture 2"/>
          <p:cNvPicPr>
            <a:picLocks noChangeAspect="1" noChangeArrowheads="1"/>
          </p:cNvPicPr>
          <p:nvPr/>
        </p:nvPicPr>
        <p:blipFill rotWithShape="1">
          <a:blip r:embed="rId8" cstate="print">
            <a:extLst>
              <a:ext uri="{28A0092B-C50C-407E-A947-70E740481C1C}">
                <a14:useLocalDpi xmlns:a14="http://schemas.microsoft.com/office/drawing/2010/main" val="0"/>
              </a:ext>
            </a:extLst>
          </a:blip>
          <a:srcRect l="5833"/>
          <a:stretch/>
        </p:blipFill>
        <p:spPr bwMode="auto">
          <a:xfrm>
            <a:off x="7284060" y="2185910"/>
            <a:ext cx="979285" cy="758862"/>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pic>
        <p:nvPicPr>
          <p:cNvPr id="1028" name="Picture 4"/>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7329873" y="3338342"/>
            <a:ext cx="984304" cy="739640"/>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pic>
        <p:nvPicPr>
          <p:cNvPr id="1029" name="Picture 5"/>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7349145" y="4452297"/>
            <a:ext cx="997078" cy="747810"/>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pic>
        <p:nvPicPr>
          <p:cNvPr id="224" name="Picture 2"/>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8505461" y="3304101"/>
            <a:ext cx="1011226" cy="758420"/>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pic>
        <p:nvPicPr>
          <p:cNvPr id="1031" name="Picture 7"/>
          <p:cNvPicPr>
            <a:picLocks noChangeAspect="1" noChangeArrowheads="1"/>
          </p:cNvPicPr>
          <p:nvPr/>
        </p:nvPicPr>
        <p:blipFill rotWithShape="1">
          <a:blip r:embed="rId12" cstate="print">
            <a:extLst>
              <a:ext uri="{28A0092B-C50C-407E-A947-70E740481C1C}">
                <a14:useLocalDpi xmlns:a14="http://schemas.microsoft.com/office/drawing/2010/main" val="0"/>
              </a:ext>
            </a:extLst>
          </a:blip>
          <a:srcRect t="7514" b="3557"/>
          <a:stretch/>
        </p:blipFill>
        <p:spPr bwMode="auto">
          <a:xfrm>
            <a:off x="8505461" y="2186402"/>
            <a:ext cx="995568" cy="741759"/>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pic>
        <p:nvPicPr>
          <p:cNvPr id="1032" name="Picture 8"/>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8508143" y="4573684"/>
            <a:ext cx="992886" cy="581717"/>
          </a:xfrm>
          <a:prstGeom prst="rect">
            <a:avLst/>
          </a:prstGeom>
          <a:noFill/>
          <a:extLst>
            <a:ext uri="{909E8E84-426E-40DD-AFC4-6F175D3DCCD1}">
              <a14:hiddenFill xmlns:a14="http://schemas.microsoft.com/office/drawing/2010/main">
                <a:solidFill>
                  <a:srgbClr val="FFFFFF"/>
                </a:solidFill>
              </a14:hiddenFill>
            </a:ext>
          </a:extLst>
        </p:spPr>
      </p:pic>
      <p:sp>
        <p:nvSpPr>
          <p:cNvPr id="13" name="正方形/長方形 12"/>
          <p:cNvSpPr/>
          <p:nvPr/>
        </p:nvSpPr>
        <p:spPr>
          <a:xfrm>
            <a:off x="8481874" y="4449679"/>
            <a:ext cx="988424" cy="764954"/>
          </a:xfrm>
          <a:prstGeom prst="rect">
            <a:avLst/>
          </a:prstGeom>
          <a:noFill/>
          <a:ln w="158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 name="テキスト ボックス 13"/>
          <p:cNvSpPr txBox="1"/>
          <p:nvPr/>
        </p:nvSpPr>
        <p:spPr>
          <a:xfrm>
            <a:off x="7329873" y="4046070"/>
            <a:ext cx="943323" cy="369332"/>
          </a:xfrm>
          <a:prstGeom prst="rect">
            <a:avLst/>
          </a:prstGeom>
          <a:noFill/>
        </p:spPr>
        <p:txBody>
          <a:bodyPr wrap="square" rtlCol="0">
            <a:spAutoFit/>
          </a:bodyPr>
          <a:lstStyle/>
          <a:p>
            <a:pPr algn="ctr"/>
            <a:r>
              <a:rPr kumimoji="1" lang="ja-JP" altLang="en-US" dirty="0" smtClean="0">
                <a:ln>
                  <a:solidFill>
                    <a:schemeClr val="bg1"/>
                  </a:solidFill>
                </a:ln>
                <a:latin typeface="HGP創英角ｺﾞｼｯｸUB" panose="020B0900000000000000" pitchFamily="50" charset="-128"/>
                <a:ea typeface="HGP創英角ｺﾞｼｯｸUB" panose="020B0900000000000000" pitchFamily="50" charset="-128"/>
              </a:rPr>
              <a:t>変圧器</a:t>
            </a:r>
            <a:endParaRPr kumimoji="1" lang="ja-JP" altLang="en-US" dirty="0">
              <a:ln>
                <a:solidFill>
                  <a:schemeClr val="bg1"/>
                </a:solidFill>
              </a:ln>
              <a:latin typeface="HGP創英角ｺﾞｼｯｸUB" panose="020B0900000000000000" pitchFamily="50" charset="-128"/>
              <a:ea typeface="HGP創英角ｺﾞｼｯｸUB" panose="020B0900000000000000" pitchFamily="50" charset="-128"/>
            </a:endParaRPr>
          </a:p>
        </p:txBody>
      </p:sp>
      <p:sp>
        <p:nvSpPr>
          <p:cNvPr id="225" name="テキスト ボックス 224"/>
          <p:cNvSpPr txBox="1"/>
          <p:nvPr/>
        </p:nvSpPr>
        <p:spPr>
          <a:xfrm>
            <a:off x="7382703" y="2903468"/>
            <a:ext cx="828000" cy="369332"/>
          </a:xfrm>
          <a:prstGeom prst="rect">
            <a:avLst/>
          </a:prstGeom>
          <a:noFill/>
        </p:spPr>
        <p:txBody>
          <a:bodyPr wrap="square" rtlCol="0">
            <a:spAutoFit/>
          </a:bodyPr>
          <a:lstStyle/>
          <a:p>
            <a:pPr algn="ctr"/>
            <a:r>
              <a:rPr kumimoji="1" lang="ja-JP" altLang="en-US" dirty="0" smtClean="0">
                <a:ln>
                  <a:solidFill>
                    <a:schemeClr val="bg1"/>
                  </a:solidFill>
                </a:ln>
                <a:latin typeface="HGP創英角ｺﾞｼｯｸUB" panose="020B0900000000000000" pitchFamily="50" charset="-128"/>
                <a:ea typeface="HGP創英角ｺﾞｼｯｸUB" panose="020B0900000000000000" pitchFamily="50" charset="-128"/>
              </a:rPr>
              <a:t>照明</a:t>
            </a:r>
            <a:endParaRPr kumimoji="1" lang="ja-JP" altLang="en-US" dirty="0">
              <a:ln>
                <a:solidFill>
                  <a:schemeClr val="bg1"/>
                </a:solidFill>
              </a:ln>
              <a:latin typeface="HGP創英角ｺﾞｼｯｸUB" panose="020B0900000000000000" pitchFamily="50" charset="-128"/>
              <a:ea typeface="HGP創英角ｺﾞｼｯｸUB" panose="020B0900000000000000" pitchFamily="50" charset="-128"/>
            </a:endParaRPr>
          </a:p>
        </p:txBody>
      </p:sp>
      <p:sp>
        <p:nvSpPr>
          <p:cNvPr id="226" name="テキスト ボックス 225"/>
          <p:cNvSpPr txBox="1"/>
          <p:nvPr/>
        </p:nvSpPr>
        <p:spPr>
          <a:xfrm>
            <a:off x="8635025" y="4062521"/>
            <a:ext cx="828000" cy="369332"/>
          </a:xfrm>
          <a:prstGeom prst="rect">
            <a:avLst/>
          </a:prstGeom>
          <a:noFill/>
        </p:spPr>
        <p:txBody>
          <a:bodyPr wrap="square" rtlCol="0">
            <a:spAutoFit/>
          </a:bodyPr>
          <a:lstStyle/>
          <a:p>
            <a:pPr algn="ctr"/>
            <a:r>
              <a:rPr lang="ja-JP" altLang="en-US" dirty="0" smtClean="0">
                <a:ln>
                  <a:solidFill>
                    <a:schemeClr val="bg1"/>
                  </a:solidFill>
                </a:ln>
                <a:latin typeface="HGP創英角ｺﾞｼｯｸUB" panose="020B0900000000000000" pitchFamily="50" charset="-128"/>
                <a:ea typeface="HGP創英角ｺﾞｼｯｸUB" panose="020B0900000000000000" pitchFamily="50" charset="-128"/>
              </a:rPr>
              <a:t>ボイラ</a:t>
            </a:r>
            <a:endParaRPr kumimoji="1" lang="ja-JP" altLang="en-US" dirty="0">
              <a:ln>
                <a:solidFill>
                  <a:schemeClr val="bg1"/>
                </a:solidFill>
              </a:ln>
              <a:latin typeface="HGP創英角ｺﾞｼｯｸUB" panose="020B0900000000000000" pitchFamily="50" charset="-128"/>
              <a:ea typeface="HGP創英角ｺﾞｼｯｸUB" panose="020B0900000000000000" pitchFamily="50" charset="-128"/>
            </a:endParaRPr>
          </a:p>
        </p:txBody>
      </p:sp>
      <p:sp>
        <p:nvSpPr>
          <p:cNvPr id="227" name="テキスト ボックス 226"/>
          <p:cNvSpPr txBox="1"/>
          <p:nvPr/>
        </p:nvSpPr>
        <p:spPr>
          <a:xfrm>
            <a:off x="8562086" y="2903468"/>
            <a:ext cx="828000" cy="369332"/>
          </a:xfrm>
          <a:prstGeom prst="rect">
            <a:avLst/>
          </a:prstGeom>
          <a:noFill/>
        </p:spPr>
        <p:txBody>
          <a:bodyPr wrap="square" rtlCol="0">
            <a:spAutoFit/>
          </a:bodyPr>
          <a:lstStyle/>
          <a:p>
            <a:pPr algn="ctr"/>
            <a:r>
              <a:rPr kumimoji="1" lang="ja-JP" altLang="en-US" dirty="0" smtClean="0">
                <a:ln>
                  <a:solidFill>
                    <a:schemeClr val="bg1"/>
                  </a:solidFill>
                </a:ln>
                <a:latin typeface="HGP創英角ｺﾞｼｯｸUB" panose="020B0900000000000000" pitchFamily="50" charset="-128"/>
                <a:ea typeface="HGP創英角ｺﾞｼｯｸUB" panose="020B0900000000000000" pitchFamily="50" charset="-128"/>
              </a:rPr>
              <a:t>空調</a:t>
            </a:r>
            <a:endParaRPr kumimoji="1" lang="ja-JP" altLang="en-US" dirty="0">
              <a:ln>
                <a:solidFill>
                  <a:schemeClr val="bg1"/>
                </a:solidFill>
              </a:ln>
              <a:latin typeface="HGP創英角ｺﾞｼｯｸUB" panose="020B0900000000000000" pitchFamily="50" charset="-128"/>
              <a:ea typeface="HGP創英角ｺﾞｼｯｸUB" panose="020B0900000000000000" pitchFamily="50" charset="-128"/>
            </a:endParaRPr>
          </a:p>
        </p:txBody>
      </p:sp>
      <p:sp>
        <p:nvSpPr>
          <p:cNvPr id="228" name="テキスト ボックス 227"/>
          <p:cNvSpPr txBox="1"/>
          <p:nvPr/>
        </p:nvSpPr>
        <p:spPr>
          <a:xfrm>
            <a:off x="7114081" y="5238023"/>
            <a:ext cx="1467206" cy="369332"/>
          </a:xfrm>
          <a:prstGeom prst="rect">
            <a:avLst/>
          </a:prstGeom>
          <a:noFill/>
        </p:spPr>
        <p:txBody>
          <a:bodyPr wrap="square" rtlCol="0">
            <a:spAutoFit/>
          </a:bodyPr>
          <a:lstStyle/>
          <a:p>
            <a:pPr algn="ctr"/>
            <a:r>
              <a:rPr lang="ja-JP" altLang="en-US" dirty="0" smtClean="0">
                <a:ln>
                  <a:solidFill>
                    <a:schemeClr val="bg1"/>
                  </a:solidFill>
                </a:ln>
                <a:latin typeface="HGP創英角ｺﾞｼｯｸUB" panose="020B0900000000000000" pitchFamily="50" charset="-128"/>
                <a:ea typeface="HGP創英角ｺﾞｼｯｸUB" panose="020B0900000000000000" pitchFamily="50" charset="-128"/>
              </a:rPr>
              <a:t>生産設備</a:t>
            </a:r>
            <a:endParaRPr kumimoji="1" lang="ja-JP" altLang="en-US" dirty="0">
              <a:ln>
                <a:solidFill>
                  <a:schemeClr val="bg1"/>
                </a:solidFill>
              </a:ln>
              <a:latin typeface="HGP創英角ｺﾞｼｯｸUB" panose="020B0900000000000000" pitchFamily="50" charset="-128"/>
              <a:ea typeface="HGP創英角ｺﾞｼｯｸUB" panose="020B0900000000000000" pitchFamily="50" charset="-128"/>
            </a:endParaRPr>
          </a:p>
        </p:txBody>
      </p:sp>
      <p:grpSp>
        <p:nvGrpSpPr>
          <p:cNvPr id="18" name="グループ化 17"/>
          <p:cNvGrpSpPr/>
          <p:nvPr/>
        </p:nvGrpSpPr>
        <p:grpSpPr>
          <a:xfrm>
            <a:off x="7643230" y="5589258"/>
            <a:ext cx="1543471" cy="1116766"/>
            <a:chOff x="5258966" y="3349416"/>
            <a:chExt cx="1543471" cy="1116766"/>
          </a:xfrm>
        </p:grpSpPr>
        <p:pic>
          <p:nvPicPr>
            <p:cNvPr id="2052" name="Picture 4"/>
            <p:cNvPicPr>
              <a:picLocks noChangeAspect="1" noChangeArrowheads="1"/>
            </p:cNvPicPr>
            <p:nvPr/>
          </p:nvPicPr>
          <p:blipFill rotWithShape="1">
            <a:blip r:embed="rId14" cstate="print">
              <a:extLst>
                <a:ext uri="{28A0092B-C50C-407E-A947-70E740481C1C}">
                  <a14:useLocalDpi xmlns:a14="http://schemas.microsoft.com/office/drawing/2010/main" val="0"/>
                </a:ext>
              </a:extLst>
            </a:blip>
            <a:srcRect r="55242"/>
            <a:stretch/>
          </p:blipFill>
          <p:spPr bwMode="auto">
            <a:xfrm>
              <a:off x="5258966" y="3385983"/>
              <a:ext cx="504346" cy="1080199"/>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フライス盤のイラスト"/>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5743599" y="3349416"/>
              <a:ext cx="1058838" cy="1058838"/>
            </a:xfrm>
            <a:prstGeom prst="rect">
              <a:avLst/>
            </a:prstGeom>
            <a:noFill/>
            <a:extLst>
              <a:ext uri="{909E8E84-426E-40DD-AFC4-6F175D3DCCD1}">
                <a14:hiddenFill xmlns:a14="http://schemas.microsoft.com/office/drawing/2010/main">
                  <a:solidFill>
                    <a:srgbClr val="FFFFFF"/>
                  </a:solidFill>
                </a14:hiddenFill>
              </a:ext>
            </a:extLst>
          </p:spPr>
        </p:pic>
        <p:sp>
          <p:nvSpPr>
            <p:cNvPr id="15" name="星 4 14"/>
            <p:cNvSpPr/>
            <p:nvPr/>
          </p:nvSpPr>
          <p:spPr>
            <a:xfrm rot="2140366">
              <a:off x="5773955" y="3626888"/>
              <a:ext cx="181657" cy="162558"/>
            </a:xfrm>
            <a:prstGeom prst="star4">
              <a:avLst/>
            </a:prstGeom>
            <a:solidFill>
              <a:srgbClr val="FCCD0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18" name="星 4 217"/>
            <p:cNvSpPr/>
            <p:nvPr/>
          </p:nvSpPr>
          <p:spPr>
            <a:xfrm rot="2970455">
              <a:off x="6590069" y="3691221"/>
              <a:ext cx="181134" cy="177801"/>
            </a:xfrm>
            <a:prstGeom prst="star4">
              <a:avLst/>
            </a:prstGeom>
            <a:solidFill>
              <a:srgbClr val="FCCD0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17" name="AutoShape 8" descr="エアコンの工事のイラスト">
            <a:hlinkClick r:id="rId16"/>
          </p:cNvPr>
          <p:cNvSpPr>
            <a:spLocks noChangeAspect="1" noChangeArrowheads="1"/>
          </p:cNvSpPr>
          <p:nvPr/>
        </p:nvSpPr>
        <p:spPr bwMode="auto">
          <a:xfrm>
            <a:off x="4792663"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8" name="正方形/長方形 7"/>
          <p:cNvSpPr/>
          <p:nvPr/>
        </p:nvSpPr>
        <p:spPr>
          <a:xfrm>
            <a:off x="261754" y="1979152"/>
            <a:ext cx="6616800" cy="2537598"/>
          </a:xfrm>
          <a:prstGeom prst="rect">
            <a:avLst/>
          </a:prstGeom>
          <a:noFill/>
          <a:ln w="190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212" name="正方形/長方形 211"/>
          <p:cNvSpPr/>
          <p:nvPr/>
        </p:nvSpPr>
        <p:spPr>
          <a:xfrm>
            <a:off x="533432" y="2175232"/>
            <a:ext cx="1714235" cy="261606"/>
          </a:xfrm>
          <a:prstGeom prst="rect">
            <a:avLst/>
          </a:prstGeom>
          <a:solidFill>
            <a:srgbClr val="FFFF99"/>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lIns="91434" tIns="45718" rIns="91434" bIns="45718" rtlCol="0" anchor="ctr">
            <a:spAutoFit/>
          </a:bodyPr>
          <a:lstStyle/>
          <a:p>
            <a:pPr algn="ctr"/>
            <a:r>
              <a:rPr lang="ja-JP" altLang="en-US" sz="11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一般</a:t>
            </a:r>
            <a:r>
              <a:rPr lang="ja-JP" altLang="en-US" sz="11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的</a:t>
            </a:r>
            <a:r>
              <a:rPr lang="ja-JP" altLang="en-US" sz="11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な改修の場合</a:t>
            </a:r>
            <a:endParaRPr lang="ja-JP" altLang="en-US" sz="11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214" name="正方形/長方形 213"/>
          <p:cNvSpPr/>
          <p:nvPr/>
        </p:nvSpPr>
        <p:spPr>
          <a:xfrm>
            <a:off x="3055242" y="2112342"/>
            <a:ext cx="1792101" cy="324496"/>
          </a:xfrm>
          <a:prstGeom prst="rect">
            <a:avLst/>
          </a:prstGeom>
          <a:solidFill>
            <a:srgbClr val="FFFF99"/>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lIns="91434" tIns="108000" rIns="91434" bIns="45718" rtlCol="0" anchor="ctr">
            <a:spAutoFit/>
          </a:bodyPr>
          <a:lstStyle/>
          <a:p>
            <a:pPr algn="ctr"/>
            <a:r>
              <a:rPr lang="ja-JP" altLang="en-US" sz="11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本事業で改修した場合</a:t>
            </a:r>
            <a:endParaRPr lang="ja-JP" altLang="en-US" sz="11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216" name="フローチャート: 処理 215"/>
          <p:cNvSpPr/>
          <p:nvPr/>
        </p:nvSpPr>
        <p:spPr>
          <a:xfrm>
            <a:off x="5073429" y="2229826"/>
            <a:ext cx="1720875" cy="899377"/>
          </a:xfrm>
          <a:prstGeom prst="flowChartProcess">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72000" bIns="108000" rtlCol="0" anchor="t"/>
          <a:lstStyle/>
          <a:p>
            <a:r>
              <a:rPr lang="ja-JP" altLang="en-US" sz="11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「設備改修サポート料」は</a:t>
            </a:r>
            <a:r>
              <a:rPr lang="ja-JP" altLang="en-US" sz="11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1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初期費用にかえて月々必要となる経費で、設備の種類や契約期間により設定されます。</a:t>
            </a:r>
            <a:endParaRPr lang="en-US" altLang="ja-JP" sz="11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endParaRPr lang="ja-JP" altLang="en-US" sz="11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7" name="テキスト ボックス 6"/>
          <p:cNvSpPr txBox="1"/>
          <p:nvPr/>
        </p:nvSpPr>
        <p:spPr>
          <a:xfrm>
            <a:off x="443557" y="1850468"/>
            <a:ext cx="1420203" cy="257369"/>
          </a:xfrm>
          <a:prstGeom prst="rect">
            <a:avLst/>
          </a:prstGeom>
          <a:solidFill>
            <a:schemeClr val="bg1"/>
          </a:solidFill>
        </p:spPr>
        <p:txBody>
          <a:bodyPr wrap="square" lIns="72000" tIns="36000" rIns="72000" bIns="36000" rtlCol="0">
            <a:spAutoFit/>
          </a:bodyPr>
          <a:lstStyle/>
          <a:p>
            <a:r>
              <a:rPr kumimoji="1" lang="en-US" altLang="ja-JP" sz="1200" b="1" dirty="0" smtClean="0">
                <a:latin typeface="メイリオ" panose="020B0604030504040204" pitchFamily="50" charset="-128"/>
                <a:ea typeface="メイリオ" panose="020B0604030504040204" pitchFamily="50" charset="-128"/>
                <a:cs typeface="メイリオ" panose="020B0604030504040204" pitchFamily="50" charset="-128"/>
              </a:rPr>
              <a:t>【</a:t>
            </a:r>
            <a:r>
              <a:rPr kumimoji="1" lang="ja-JP" altLang="en-US" sz="1200" b="1" dirty="0" smtClean="0">
                <a:latin typeface="メイリオ" panose="020B0604030504040204" pitchFamily="50" charset="-128"/>
                <a:ea typeface="メイリオ" panose="020B0604030504040204" pitchFamily="50" charset="-128"/>
                <a:cs typeface="メイリオ" panose="020B0604030504040204" pitchFamily="50" charset="-128"/>
              </a:rPr>
              <a:t>事業イメージ</a:t>
            </a:r>
            <a:r>
              <a:rPr kumimoji="1" lang="en-US" altLang="ja-JP" sz="1200" b="1" dirty="0" smtClean="0">
                <a:latin typeface="メイリオ" panose="020B0604030504040204" pitchFamily="50" charset="-128"/>
                <a:ea typeface="メイリオ" panose="020B0604030504040204" pitchFamily="50" charset="-128"/>
                <a:cs typeface="メイリオ" panose="020B0604030504040204" pitchFamily="50" charset="-128"/>
              </a:rPr>
              <a:t>】</a:t>
            </a:r>
            <a:endParaRPr kumimoji="1" lang="ja-JP" altLang="en-US" sz="1200" b="1"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219" name="テキスト ボックス 218"/>
          <p:cNvSpPr txBox="1"/>
          <p:nvPr/>
        </p:nvSpPr>
        <p:spPr>
          <a:xfrm>
            <a:off x="4964346" y="3888186"/>
            <a:ext cx="1829957" cy="577081"/>
          </a:xfrm>
          <a:prstGeom prst="rect">
            <a:avLst/>
          </a:prstGeom>
          <a:noFill/>
        </p:spPr>
        <p:txBody>
          <a:bodyPr wrap="square" rtlCol="0">
            <a:spAutoFit/>
          </a:bodyPr>
          <a:lstStyle/>
          <a:p>
            <a:pPr marL="171450" indent="-171450">
              <a:buFont typeface="Wingdings" panose="05000000000000000000" pitchFamily="2" charset="2"/>
              <a:buChar char="ü"/>
            </a:pPr>
            <a:r>
              <a:rPr kumimoji="1" lang="ja-JP" altLang="en-US" sz="1050" dirty="0" smtClean="0">
                <a:latin typeface="メイリオ" panose="020B0604030504040204" pitchFamily="50" charset="-128"/>
                <a:ea typeface="メイリオ" panose="020B0604030504040204" pitchFamily="50" charset="-128"/>
                <a:cs typeface="メイリオ" panose="020B0604030504040204" pitchFamily="50" charset="-128"/>
              </a:rPr>
              <a:t>サポート事業者から省エネのアドバイスが受けれます</a:t>
            </a:r>
            <a:endParaRPr kumimoji="1" lang="en-US" altLang="ja-JP" sz="1050" dirty="0" smtClean="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35" name="正方形/長方形 134"/>
          <p:cNvSpPr/>
          <p:nvPr/>
        </p:nvSpPr>
        <p:spPr>
          <a:xfrm>
            <a:off x="694401" y="3699251"/>
            <a:ext cx="169046" cy="33034"/>
          </a:xfrm>
          <a:prstGeom prst="rect">
            <a:avLst/>
          </a:prstGeom>
          <a:solidFill>
            <a:srgbClr val="92D050"/>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36" name="テキスト ボックス 135"/>
          <p:cNvSpPr txBox="1"/>
          <p:nvPr/>
        </p:nvSpPr>
        <p:spPr>
          <a:xfrm>
            <a:off x="4511855" y="3734187"/>
            <a:ext cx="933304" cy="215444"/>
          </a:xfrm>
          <a:prstGeom prst="rect">
            <a:avLst/>
          </a:prstGeom>
          <a:noFill/>
        </p:spPr>
        <p:txBody>
          <a:bodyPr wrap="square" rtlCol="0">
            <a:spAutoFit/>
          </a:bodyPr>
          <a:lstStyle/>
          <a:p>
            <a:r>
              <a:rPr lang="ja-JP" altLang="en-US" sz="800" dirty="0" smtClean="0">
                <a:latin typeface="メイリオ" panose="020B0604030504040204" pitchFamily="50" charset="-128"/>
                <a:ea typeface="メイリオ" panose="020B0604030504040204" pitchFamily="50" charset="-128"/>
                <a:cs typeface="メイリオ" panose="020B0604030504040204" pitchFamily="50" charset="-128"/>
              </a:rPr>
              <a:t>５年　・・・</a:t>
            </a:r>
            <a:endParaRPr kumimoji="1" lang="ja-JP" altLang="en-US" sz="800"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37" name="テキスト ボックス 136"/>
          <p:cNvSpPr txBox="1"/>
          <p:nvPr/>
        </p:nvSpPr>
        <p:spPr>
          <a:xfrm>
            <a:off x="1935426" y="3732775"/>
            <a:ext cx="908339" cy="215444"/>
          </a:xfrm>
          <a:prstGeom prst="rect">
            <a:avLst/>
          </a:prstGeom>
          <a:noFill/>
        </p:spPr>
        <p:txBody>
          <a:bodyPr wrap="square" rtlCol="0">
            <a:spAutoFit/>
          </a:bodyPr>
          <a:lstStyle/>
          <a:p>
            <a:r>
              <a:rPr lang="ja-JP" altLang="en-US" sz="800" dirty="0" smtClean="0">
                <a:latin typeface="メイリオ" panose="020B0604030504040204" pitchFamily="50" charset="-128"/>
                <a:ea typeface="メイリオ" panose="020B0604030504040204" pitchFamily="50" charset="-128"/>
                <a:cs typeface="メイリオ" panose="020B0604030504040204" pitchFamily="50" charset="-128"/>
              </a:rPr>
              <a:t>５年　・・・</a:t>
            </a:r>
            <a:endParaRPr kumimoji="1" lang="ja-JP" altLang="en-US" sz="800"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38" name="正方形/長方形 137"/>
          <p:cNvSpPr/>
          <p:nvPr/>
        </p:nvSpPr>
        <p:spPr>
          <a:xfrm>
            <a:off x="1034944" y="3595439"/>
            <a:ext cx="169046" cy="136847"/>
          </a:xfrm>
          <a:prstGeom prst="rect">
            <a:avLst/>
          </a:prstGeom>
          <a:solidFill>
            <a:srgbClr val="92D050"/>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39" name="正方形/長方形 138"/>
          <p:cNvSpPr/>
          <p:nvPr/>
        </p:nvSpPr>
        <p:spPr>
          <a:xfrm>
            <a:off x="1377322" y="3661374"/>
            <a:ext cx="169046" cy="70912"/>
          </a:xfrm>
          <a:prstGeom prst="rect">
            <a:avLst/>
          </a:prstGeom>
          <a:solidFill>
            <a:srgbClr val="92D050"/>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40" name="正方形/長方形 139"/>
          <p:cNvSpPr/>
          <p:nvPr/>
        </p:nvSpPr>
        <p:spPr>
          <a:xfrm>
            <a:off x="1694714" y="3442469"/>
            <a:ext cx="169046" cy="289816"/>
          </a:xfrm>
          <a:prstGeom prst="rect">
            <a:avLst/>
          </a:prstGeom>
          <a:solidFill>
            <a:srgbClr val="92D050"/>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41" name="正方形/長方形 140"/>
          <p:cNvSpPr/>
          <p:nvPr/>
        </p:nvSpPr>
        <p:spPr>
          <a:xfrm>
            <a:off x="2046032" y="3545676"/>
            <a:ext cx="169046" cy="186609"/>
          </a:xfrm>
          <a:prstGeom prst="rect">
            <a:avLst/>
          </a:prstGeom>
          <a:solidFill>
            <a:srgbClr val="92D050"/>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42" name="正方形/長方形 141"/>
          <p:cNvSpPr/>
          <p:nvPr/>
        </p:nvSpPr>
        <p:spPr>
          <a:xfrm>
            <a:off x="478305" y="2509406"/>
            <a:ext cx="168935" cy="1231621"/>
          </a:xfrm>
          <a:prstGeom prst="rect">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メイリオ" panose="020B0604030504040204" pitchFamily="50" charset="-128"/>
              <a:ea typeface="メイリオ" panose="020B0604030504040204" pitchFamily="50" charset="-128"/>
              <a:cs typeface="メイリオ" panose="020B0604030504040204" pitchFamily="50" charset="-128"/>
            </a:endParaRPr>
          </a:p>
        </p:txBody>
      </p:sp>
      <p:grpSp>
        <p:nvGrpSpPr>
          <p:cNvPr id="143" name="グループ化 142"/>
          <p:cNvGrpSpPr/>
          <p:nvPr/>
        </p:nvGrpSpPr>
        <p:grpSpPr>
          <a:xfrm>
            <a:off x="399316" y="2484391"/>
            <a:ext cx="1959648" cy="1255299"/>
            <a:chOff x="693094" y="2713683"/>
            <a:chExt cx="2088000" cy="1368000"/>
          </a:xfrm>
        </p:grpSpPr>
        <p:cxnSp>
          <p:nvCxnSpPr>
            <p:cNvPr id="260" name="直線コネクタ 259"/>
            <p:cNvCxnSpPr/>
            <p:nvPr/>
          </p:nvCxnSpPr>
          <p:spPr>
            <a:xfrm>
              <a:off x="696441" y="2713683"/>
              <a:ext cx="0" cy="1368000"/>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61" name="直線コネクタ 260"/>
            <p:cNvCxnSpPr/>
            <p:nvPr/>
          </p:nvCxnSpPr>
          <p:spPr>
            <a:xfrm>
              <a:off x="693094" y="4078376"/>
              <a:ext cx="2088000" cy="0"/>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144" name="正方形/長方形 143"/>
          <p:cNvSpPr/>
          <p:nvPr/>
        </p:nvSpPr>
        <p:spPr>
          <a:xfrm>
            <a:off x="828223" y="2607325"/>
            <a:ext cx="575908" cy="198110"/>
          </a:xfrm>
          <a:prstGeom prst="rect">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45" name="テキスト ボックス 144"/>
          <p:cNvSpPr txBox="1"/>
          <p:nvPr/>
        </p:nvSpPr>
        <p:spPr>
          <a:xfrm>
            <a:off x="777456" y="2598187"/>
            <a:ext cx="675627" cy="238619"/>
          </a:xfrm>
          <a:prstGeom prst="rect">
            <a:avLst/>
          </a:prstGeom>
          <a:solidFill>
            <a:srgbClr val="7030A0"/>
          </a:solidFill>
          <a:ln>
            <a:solidFill>
              <a:schemeClr val="tx1"/>
            </a:solidFill>
          </a:ln>
        </p:spPr>
        <p:txBody>
          <a:bodyPr wrap="square" rtlCol="0">
            <a:spAutoFit/>
          </a:bodyPr>
          <a:lstStyle/>
          <a:p>
            <a:pPr algn="ctr"/>
            <a:r>
              <a:rPr kumimoji="1" lang="ja-JP" altLang="en-US" sz="900" dirty="0" smtClean="0">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初期費用</a:t>
            </a:r>
            <a:endParaRPr kumimoji="1" lang="ja-JP" altLang="en-US" sz="900" dirty="0">
              <a:solidFill>
                <a:schemeClr val="bg1"/>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46" name="テキスト ボックス 145"/>
          <p:cNvSpPr txBox="1"/>
          <p:nvPr/>
        </p:nvSpPr>
        <p:spPr>
          <a:xfrm>
            <a:off x="1404099" y="2594491"/>
            <a:ext cx="387849" cy="270435"/>
          </a:xfrm>
          <a:prstGeom prst="rect">
            <a:avLst/>
          </a:prstGeom>
          <a:noFill/>
        </p:spPr>
        <p:txBody>
          <a:bodyPr wrap="square" rtlCol="0">
            <a:spAutoFit/>
          </a:bodyPr>
          <a:lstStyle/>
          <a:p>
            <a:r>
              <a:rPr lang="ja-JP" altLang="en-US" sz="1100" dirty="0" smtClean="0">
                <a:latin typeface="メイリオ" panose="020B0604030504040204" pitchFamily="50" charset="-128"/>
                <a:ea typeface="メイリオ" panose="020B0604030504040204" pitchFamily="50" charset="-128"/>
                <a:cs typeface="メイリオ" panose="020B0604030504040204" pitchFamily="50" charset="-128"/>
              </a:rPr>
              <a:t>＋ </a:t>
            </a:r>
            <a:endParaRPr kumimoji="1" lang="ja-JP" altLang="en-US" sz="1100" dirty="0">
              <a:latin typeface="メイリオ" panose="020B0604030504040204" pitchFamily="50" charset="-128"/>
              <a:ea typeface="メイリオ" panose="020B0604030504040204" pitchFamily="50" charset="-128"/>
              <a:cs typeface="メイリオ" panose="020B0604030504040204" pitchFamily="50" charset="-128"/>
            </a:endParaRPr>
          </a:p>
        </p:txBody>
      </p:sp>
      <p:grpSp>
        <p:nvGrpSpPr>
          <p:cNvPr id="147" name="グループ化 146"/>
          <p:cNvGrpSpPr/>
          <p:nvPr/>
        </p:nvGrpSpPr>
        <p:grpSpPr>
          <a:xfrm>
            <a:off x="417211" y="3480766"/>
            <a:ext cx="319035" cy="174632"/>
            <a:chOff x="4829596" y="3541558"/>
            <a:chExt cx="362416" cy="168447"/>
          </a:xfrm>
        </p:grpSpPr>
        <p:sp>
          <p:nvSpPr>
            <p:cNvPr id="257" name="大波 256"/>
            <p:cNvSpPr/>
            <p:nvPr/>
          </p:nvSpPr>
          <p:spPr>
            <a:xfrm>
              <a:off x="4838888" y="3582876"/>
              <a:ext cx="345659" cy="99552"/>
            </a:xfrm>
            <a:prstGeom prst="wave">
              <a:avLst>
                <a:gd name="adj1" fmla="val 20000"/>
                <a:gd name="adj2" fmla="val 0"/>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258" name="正方形/長方形 257"/>
            <p:cNvSpPr/>
            <p:nvPr/>
          </p:nvSpPr>
          <p:spPr>
            <a:xfrm>
              <a:off x="5146293" y="3541558"/>
              <a:ext cx="45719" cy="1397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259" name="正方形/長方形 258"/>
            <p:cNvSpPr/>
            <p:nvPr/>
          </p:nvSpPr>
          <p:spPr>
            <a:xfrm>
              <a:off x="4829596" y="3570229"/>
              <a:ext cx="38381" cy="1397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メイリオ" panose="020B0604030504040204" pitchFamily="50" charset="-128"/>
                <a:ea typeface="メイリオ" panose="020B0604030504040204" pitchFamily="50" charset="-128"/>
                <a:cs typeface="メイリオ" panose="020B0604030504040204" pitchFamily="50" charset="-128"/>
              </a:endParaRPr>
            </a:p>
          </p:txBody>
        </p:sp>
      </p:grpSp>
      <p:sp>
        <p:nvSpPr>
          <p:cNvPr id="148" name="テキスト ボックス 147"/>
          <p:cNvSpPr txBox="1"/>
          <p:nvPr/>
        </p:nvSpPr>
        <p:spPr>
          <a:xfrm>
            <a:off x="406507" y="2516265"/>
            <a:ext cx="300082" cy="954891"/>
          </a:xfrm>
          <a:prstGeom prst="rect">
            <a:avLst/>
          </a:prstGeom>
          <a:noFill/>
          <a:ln>
            <a:noFill/>
          </a:ln>
        </p:spPr>
        <p:txBody>
          <a:bodyPr vert="eaVert" wrap="square" rtlCol="0">
            <a:spAutoFit/>
          </a:bodyPr>
          <a:lstStyle/>
          <a:p>
            <a:pPr algn="ctr"/>
            <a:r>
              <a:rPr lang="ja-JP" altLang="en-US" sz="750" b="1" dirty="0" smtClean="0">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大きな</a:t>
            </a:r>
            <a:r>
              <a:rPr lang="ja-JP" altLang="en-US" sz="750" b="1" dirty="0">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費用</a:t>
            </a:r>
            <a:r>
              <a:rPr lang="ja-JP" altLang="en-US" sz="750" b="1" dirty="0" smtClean="0">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が</a:t>
            </a:r>
            <a:r>
              <a:rPr lang="ja-JP" altLang="en-US" sz="750" b="1" dirty="0">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必要</a:t>
            </a:r>
            <a:endParaRPr kumimoji="1" lang="ja-JP" altLang="en-US" sz="750" b="1" dirty="0">
              <a:solidFill>
                <a:schemeClr val="bg1"/>
              </a:solidFill>
              <a:latin typeface="メイリオ" panose="020B0604030504040204" pitchFamily="50" charset="-128"/>
              <a:ea typeface="メイリオ" panose="020B0604030504040204" pitchFamily="50" charset="-128"/>
              <a:cs typeface="メイリオ" panose="020B0604030504040204" pitchFamily="50" charset="-128"/>
            </a:endParaRPr>
          </a:p>
        </p:txBody>
      </p:sp>
      <p:grpSp>
        <p:nvGrpSpPr>
          <p:cNvPr id="149" name="グループ化 148"/>
          <p:cNvGrpSpPr/>
          <p:nvPr/>
        </p:nvGrpSpPr>
        <p:grpSpPr>
          <a:xfrm>
            <a:off x="821691" y="2890584"/>
            <a:ext cx="785827" cy="238619"/>
            <a:chOff x="1230061" y="3160253"/>
            <a:chExt cx="968670" cy="230167"/>
          </a:xfrm>
        </p:grpSpPr>
        <p:sp>
          <p:nvSpPr>
            <p:cNvPr id="255" name="正方形/長方形 254"/>
            <p:cNvSpPr/>
            <p:nvPr/>
          </p:nvSpPr>
          <p:spPr>
            <a:xfrm>
              <a:off x="1234063" y="3187171"/>
              <a:ext cx="893662" cy="136105"/>
            </a:xfrm>
            <a:prstGeom prst="rect">
              <a:avLst/>
            </a:prstGeom>
            <a:solidFill>
              <a:schemeClr val="bg1">
                <a:lumMod val="65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256" name="テキスト ボックス 255"/>
            <p:cNvSpPr txBox="1"/>
            <p:nvPr/>
          </p:nvSpPr>
          <p:spPr>
            <a:xfrm>
              <a:off x="1230061" y="3160253"/>
              <a:ext cx="968670" cy="230167"/>
            </a:xfrm>
            <a:prstGeom prst="rect">
              <a:avLst/>
            </a:prstGeom>
            <a:solidFill>
              <a:srgbClr val="92D050"/>
            </a:solidFill>
            <a:ln>
              <a:solidFill>
                <a:schemeClr val="tx1"/>
              </a:solidFill>
            </a:ln>
          </p:spPr>
          <p:txBody>
            <a:bodyPr wrap="square" rtlCol="0">
              <a:spAutoFit/>
            </a:bodyPr>
            <a:lstStyle/>
            <a:p>
              <a:pPr algn="ctr"/>
              <a:r>
                <a:rPr lang="ja-JP" altLang="en-US" sz="900" dirty="0" smtClean="0">
                  <a:latin typeface="メイリオ" panose="020B0604030504040204" pitchFamily="50" charset="-128"/>
                  <a:ea typeface="メイリオ" panose="020B0604030504040204" pitchFamily="50" charset="-128"/>
                  <a:cs typeface="メイリオ" panose="020B0604030504040204" pitchFamily="50" charset="-128"/>
                </a:rPr>
                <a:t>設備維持費</a:t>
              </a:r>
              <a:endParaRPr kumimoji="1" lang="ja-JP" altLang="en-US" sz="900" dirty="0">
                <a:latin typeface="メイリオ" panose="020B0604030504040204" pitchFamily="50" charset="-128"/>
                <a:ea typeface="メイリオ" panose="020B0604030504040204" pitchFamily="50" charset="-128"/>
                <a:cs typeface="メイリオ" panose="020B0604030504040204" pitchFamily="50" charset="-128"/>
              </a:endParaRPr>
            </a:p>
          </p:txBody>
        </p:sp>
      </p:grpSp>
      <p:sp>
        <p:nvSpPr>
          <p:cNvPr id="150" name="テキスト ボックス 149"/>
          <p:cNvSpPr txBox="1"/>
          <p:nvPr/>
        </p:nvSpPr>
        <p:spPr>
          <a:xfrm>
            <a:off x="440076" y="3716300"/>
            <a:ext cx="627685" cy="222712"/>
          </a:xfrm>
          <a:prstGeom prst="rect">
            <a:avLst/>
          </a:prstGeom>
          <a:noFill/>
        </p:spPr>
        <p:txBody>
          <a:bodyPr wrap="square" rtlCol="0">
            <a:spAutoFit/>
          </a:bodyPr>
          <a:lstStyle/>
          <a:p>
            <a:r>
              <a:rPr kumimoji="1" lang="ja-JP" altLang="en-US" sz="800" dirty="0" smtClean="0">
                <a:latin typeface="メイリオ" panose="020B0604030504040204" pitchFamily="50" charset="-128"/>
                <a:ea typeface="メイリオ" panose="020B0604030504040204" pitchFamily="50" charset="-128"/>
                <a:cs typeface="メイリオ" panose="020B0604030504040204" pitchFamily="50" charset="-128"/>
              </a:rPr>
              <a:t>初年度</a:t>
            </a:r>
            <a:endParaRPr kumimoji="1" lang="ja-JP" altLang="en-US" sz="800"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51" name="テキスト ボックス 150"/>
          <p:cNvSpPr txBox="1"/>
          <p:nvPr/>
        </p:nvSpPr>
        <p:spPr>
          <a:xfrm>
            <a:off x="1001245" y="3716300"/>
            <a:ext cx="226793" cy="222712"/>
          </a:xfrm>
          <a:prstGeom prst="rect">
            <a:avLst/>
          </a:prstGeom>
          <a:noFill/>
        </p:spPr>
        <p:txBody>
          <a:bodyPr wrap="square" rtlCol="0">
            <a:spAutoFit/>
          </a:bodyPr>
          <a:lstStyle/>
          <a:p>
            <a:r>
              <a:rPr lang="ja-JP" altLang="en-US" sz="800" dirty="0" smtClean="0">
                <a:latin typeface="メイリオ" panose="020B0604030504040204" pitchFamily="50" charset="-128"/>
                <a:ea typeface="メイリオ" panose="020B0604030504040204" pitchFamily="50" charset="-128"/>
                <a:cs typeface="メイリオ" panose="020B0604030504040204" pitchFamily="50" charset="-128"/>
              </a:rPr>
              <a:t>２</a:t>
            </a:r>
            <a:endParaRPr kumimoji="1" lang="ja-JP" altLang="en-US" sz="800"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52" name="テキスト ボックス 151"/>
          <p:cNvSpPr txBox="1"/>
          <p:nvPr/>
        </p:nvSpPr>
        <p:spPr>
          <a:xfrm>
            <a:off x="1337413" y="3716300"/>
            <a:ext cx="226793" cy="222712"/>
          </a:xfrm>
          <a:prstGeom prst="rect">
            <a:avLst/>
          </a:prstGeom>
          <a:noFill/>
        </p:spPr>
        <p:txBody>
          <a:bodyPr wrap="square" rtlCol="0">
            <a:spAutoFit/>
          </a:bodyPr>
          <a:lstStyle/>
          <a:p>
            <a:r>
              <a:rPr lang="ja-JP" altLang="en-US" sz="800" dirty="0">
                <a:latin typeface="メイリオ" panose="020B0604030504040204" pitchFamily="50" charset="-128"/>
                <a:ea typeface="メイリオ" panose="020B0604030504040204" pitchFamily="50" charset="-128"/>
                <a:cs typeface="メイリオ" panose="020B0604030504040204" pitchFamily="50" charset="-128"/>
              </a:rPr>
              <a:t>３</a:t>
            </a:r>
            <a:endParaRPr kumimoji="1" lang="ja-JP" altLang="en-US" sz="800"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53" name="テキスト ボックス 152"/>
          <p:cNvSpPr txBox="1"/>
          <p:nvPr/>
        </p:nvSpPr>
        <p:spPr>
          <a:xfrm>
            <a:off x="1643623" y="3716300"/>
            <a:ext cx="226793" cy="222712"/>
          </a:xfrm>
          <a:prstGeom prst="rect">
            <a:avLst/>
          </a:prstGeom>
          <a:noFill/>
        </p:spPr>
        <p:txBody>
          <a:bodyPr wrap="square" rtlCol="0">
            <a:spAutoFit/>
          </a:bodyPr>
          <a:lstStyle/>
          <a:p>
            <a:r>
              <a:rPr lang="ja-JP" altLang="en-US" sz="800" dirty="0" smtClean="0">
                <a:latin typeface="メイリオ" panose="020B0604030504040204" pitchFamily="50" charset="-128"/>
                <a:ea typeface="メイリオ" panose="020B0604030504040204" pitchFamily="50" charset="-128"/>
                <a:cs typeface="メイリオ" panose="020B0604030504040204" pitchFamily="50" charset="-128"/>
              </a:rPr>
              <a:t>４</a:t>
            </a:r>
            <a:endParaRPr kumimoji="1" lang="ja-JP" altLang="en-US" sz="800"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54" name="テキスト ボックス 153"/>
          <p:cNvSpPr txBox="1"/>
          <p:nvPr/>
        </p:nvSpPr>
        <p:spPr>
          <a:xfrm>
            <a:off x="3016200" y="3716926"/>
            <a:ext cx="540653" cy="222712"/>
          </a:xfrm>
          <a:prstGeom prst="rect">
            <a:avLst/>
          </a:prstGeom>
          <a:noFill/>
        </p:spPr>
        <p:txBody>
          <a:bodyPr wrap="square" rtlCol="0">
            <a:spAutoFit/>
          </a:bodyPr>
          <a:lstStyle/>
          <a:p>
            <a:r>
              <a:rPr lang="ja-JP" altLang="en-US" sz="800" dirty="0">
                <a:latin typeface="メイリオ" panose="020B0604030504040204" pitchFamily="50" charset="-128"/>
                <a:ea typeface="メイリオ" panose="020B0604030504040204" pitchFamily="50" charset="-128"/>
                <a:cs typeface="メイリオ" panose="020B0604030504040204" pitchFamily="50" charset="-128"/>
              </a:rPr>
              <a:t>初年度</a:t>
            </a:r>
          </a:p>
        </p:txBody>
      </p:sp>
      <p:sp>
        <p:nvSpPr>
          <p:cNvPr id="155" name="テキスト ボックス 154"/>
          <p:cNvSpPr txBox="1"/>
          <p:nvPr/>
        </p:nvSpPr>
        <p:spPr>
          <a:xfrm>
            <a:off x="3556853" y="3716926"/>
            <a:ext cx="235014" cy="222712"/>
          </a:xfrm>
          <a:prstGeom prst="rect">
            <a:avLst/>
          </a:prstGeom>
          <a:noFill/>
        </p:spPr>
        <p:txBody>
          <a:bodyPr wrap="square" rtlCol="0">
            <a:spAutoFit/>
          </a:bodyPr>
          <a:lstStyle/>
          <a:p>
            <a:r>
              <a:rPr kumimoji="1" lang="ja-JP" altLang="en-US" sz="800" dirty="0" smtClean="0">
                <a:latin typeface="メイリオ" panose="020B0604030504040204" pitchFamily="50" charset="-128"/>
                <a:ea typeface="メイリオ" panose="020B0604030504040204" pitchFamily="50" charset="-128"/>
                <a:cs typeface="メイリオ" panose="020B0604030504040204" pitchFamily="50" charset="-128"/>
              </a:rPr>
              <a:t>２</a:t>
            </a:r>
            <a:endParaRPr kumimoji="1" lang="ja-JP" altLang="en-US" sz="800"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56" name="テキスト ボックス 155"/>
          <p:cNvSpPr txBox="1"/>
          <p:nvPr/>
        </p:nvSpPr>
        <p:spPr>
          <a:xfrm>
            <a:off x="3894761" y="3716926"/>
            <a:ext cx="300743" cy="222712"/>
          </a:xfrm>
          <a:prstGeom prst="rect">
            <a:avLst/>
          </a:prstGeom>
          <a:noFill/>
        </p:spPr>
        <p:txBody>
          <a:bodyPr wrap="square" rtlCol="0">
            <a:spAutoFit/>
          </a:bodyPr>
          <a:lstStyle/>
          <a:p>
            <a:r>
              <a:rPr kumimoji="1" lang="ja-JP" altLang="en-US" sz="800" dirty="0" smtClean="0">
                <a:latin typeface="メイリオ" panose="020B0604030504040204" pitchFamily="50" charset="-128"/>
                <a:ea typeface="メイリオ" panose="020B0604030504040204" pitchFamily="50" charset="-128"/>
                <a:cs typeface="メイリオ" panose="020B0604030504040204" pitchFamily="50" charset="-128"/>
              </a:rPr>
              <a:t>３</a:t>
            </a:r>
            <a:endParaRPr kumimoji="1" lang="ja-JP" altLang="en-US" sz="800"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57" name="テキスト ボックス 156"/>
          <p:cNvSpPr txBox="1"/>
          <p:nvPr/>
        </p:nvSpPr>
        <p:spPr>
          <a:xfrm>
            <a:off x="3253563" y="2766884"/>
            <a:ext cx="460902" cy="270435"/>
          </a:xfrm>
          <a:prstGeom prst="rect">
            <a:avLst/>
          </a:prstGeom>
          <a:noFill/>
        </p:spPr>
        <p:txBody>
          <a:bodyPr wrap="square" rtlCol="0">
            <a:spAutoFit/>
          </a:bodyPr>
          <a:lstStyle/>
          <a:p>
            <a:r>
              <a:rPr lang="ja-JP" altLang="en-US" sz="1100" dirty="0" smtClean="0">
                <a:latin typeface="メイリオ" panose="020B0604030504040204" pitchFamily="50" charset="-128"/>
                <a:ea typeface="メイリオ" panose="020B0604030504040204" pitchFamily="50" charset="-128"/>
                <a:cs typeface="メイリオ" panose="020B0604030504040204" pitchFamily="50" charset="-128"/>
              </a:rPr>
              <a:t>＋ </a:t>
            </a:r>
            <a:endParaRPr kumimoji="1" lang="ja-JP" altLang="en-US" sz="1100"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83" name="正方形/長方形 182"/>
          <p:cNvSpPr/>
          <p:nvPr/>
        </p:nvSpPr>
        <p:spPr>
          <a:xfrm>
            <a:off x="3035762" y="2518932"/>
            <a:ext cx="180396" cy="1216815"/>
          </a:xfrm>
          <a:prstGeom prst="rect">
            <a:avLst/>
          </a:prstGeom>
          <a:solidFill>
            <a:schemeClr val="bg1"/>
          </a:solidFill>
          <a:ln w="15875">
            <a:solidFill>
              <a:schemeClr val="tx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229" name="テキスト ボックス 228"/>
          <p:cNvSpPr txBox="1"/>
          <p:nvPr/>
        </p:nvSpPr>
        <p:spPr>
          <a:xfrm>
            <a:off x="2940139" y="2518932"/>
            <a:ext cx="323165" cy="974723"/>
          </a:xfrm>
          <a:prstGeom prst="rect">
            <a:avLst/>
          </a:prstGeom>
          <a:noFill/>
          <a:ln>
            <a:noFill/>
          </a:ln>
        </p:spPr>
        <p:txBody>
          <a:bodyPr vert="eaVert" wrap="square" rtlCol="0">
            <a:spAutoFit/>
          </a:bodyPr>
          <a:lstStyle/>
          <a:p>
            <a:pPr algn="ctr"/>
            <a:r>
              <a:rPr lang="ja-JP" altLang="en-US" sz="900" dirty="0" smtClean="0">
                <a:latin typeface="メイリオ" panose="020B0604030504040204" pitchFamily="50" charset="-128"/>
                <a:ea typeface="メイリオ" panose="020B0604030504040204" pitchFamily="50" charset="-128"/>
                <a:cs typeface="メイリオ" panose="020B0604030504040204" pitchFamily="50" charset="-128"/>
              </a:rPr>
              <a:t>初期費用 ゼロ</a:t>
            </a:r>
            <a:endParaRPr kumimoji="1" lang="ja-JP" altLang="en-US" sz="900"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230" name="正方形/長方形 229"/>
          <p:cNvSpPr/>
          <p:nvPr/>
        </p:nvSpPr>
        <p:spPr>
          <a:xfrm>
            <a:off x="3255004" y="3289404"/>
            <a:ext cx="168935" cy="139347"/>
          </a:xfrm>
          <a:prstGeom prst="rect">
            <a:avLst/>
          </a:prstGeom>
          <a:solidFill>
            <a:srgbClr val="92D050"/>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メイリオ" panose="020B0604030504040204" pitchFamily="50" charset="-128"/>
              <a:ea typeface="メイリオ" panose="020B0604030504040204" pitchFamily="50" charset="-128"/>
              <a:cs typeface="メイリオ" panose="020B0604030504040204" pitchFamily="50" charset="-128"/>
            </a:endParaRPr>
          </a:p>
        </p:txBody>
      </p:sp>
      <p:grpSp>
        <p:nvGrpSpPr>
          <p:cNvPr id="231" name="グループ化 230"/>
          <p:cNvGrpSpPr/>
          <p:nvPr/>
        </p:nvGrpSpPr>
        <p:grpSpPr>
          <a:xfrm>
            <a:off x="2971131" y="3542309"/>
            <a:ext cx="399629" cy="179339"/>
            <a:chOff x="4850228" y="3552769"/>
            <a:chExt cx="454269" cy="169883"/>
          </a:xfrm>
        </p:grpSpPr>
        <p:sp>
          <p:nvSpPr>
            <p:cNvPr id="251" name="大波 250"/>
            <p:cNvSpPr/>
            <p:nvPr/>
          </p:nvSpPr>
          <p:spPr>
            <a:xfrm>
              <a:off x="4873087" y="3560242"/>
              <a:ext cx="307253" cy="99552"/>
            </a:xfrm>
            <a:prstGeom prst="wave">
              <a:avLst>
                <a:gd name="adj1" fmla="val 20000"/>
                <a:gd name="adj2" fmla="val 0"/>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252" name="正方形/長方形 251"/>
            <p:cNvSpPr/>
            <p:nvPr/>
          </p:nvSpPr>
          <p:spPr>
            <a:xfrm>
              <a:off x="5258778" y="3582876"/>
              <a:ext cx="45719" cy="1397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253" name="正方形/長方形 252"/>
            <p:cNvSpPr/>
            <p:nvPr/>
          </p:nvSpPr>
          <p:spPr>
            <a:xfrm>
              <a:off x="4850228" y="3582876"/>
              <a:ext cx="45719" cy="1397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254" name="正方形/長方形 253"/>
            <p:cNvSpPr/>
            <p:nvPr/>
          </p:nvSpPr>
          <p:spPr>
            <a:xfrm>
              <a:off x="5161088" y="3552769"/>
              <a:ext cx="45719" cy="1397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メイリオ" panose="020B0604030504040204" pitchFamily="50" charset="-128"/>
                <a:ea typeface="メイリオ" panose="020B0604030504040204" pitchFamily="50" charset="-128"/>
                <a:cs typeface="メイリオ" panose="020B0604030504040204" pitchFamily="50" charset="-128"/>
              </a:endParaRPr>
            </a:p>
          </p:txBody>
        </p:sp>
      </p:grpSp>
      <p:sp>
        <p:nvSpPr>
          <p:cNvPr id="232" name="正方形/長方形 231"/>
          <p:cNvSpPr/>
          <p:nvPr/>
        </p:nvSpPr>
        <p:spPr>
          <a:xfrm>
            <a:off x="3255004" y="3418060"/>
            <a:ext cx="169693" cy="313317"/>
          </a:xfrm>
          <a:prstGeom prst="rect">
            <a:avLst/>
          </a:prstGeom>
          <a:solidFill>
            <a:srgbClr val="00B0F0"/>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233" name="正方形/長方形 232"/>
          <p:cNvSpPr/>
          <p:nvPr/>
        </p:nvSpPr>
        <p:spPr>
          <a:xfrm>
            <a:off x="3585435" y="3418060"/>
            <a:ext cx="169693" cy="313317"/>
          </a:xfrm>
          <a:prstGeom prst="rect">
            <a:avLst/>
          </a:prstGeom>
          <a:solidFill>
            <a:srgbClr val="00B0F0"/>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234" name="正方形/長方形 233"/>
          <p:cNvSpPr/>
          <p:nvPr/>
        </p:nvSpPr>
        <p:spPr>
          <a:xfrm>
            <a:off x="3912658" y="3418060"/>
            <a:ext cx="169693" cy="313317"/>
          </a:xfrm>
          <a:prstGeom prst="rect">
            <a:avLst/>
          </a:prstGeom>
          <a:solidFill>
            <a:srgbClr val="00B0F0"/>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235" name="正方形/長方形 234"/>
          <p:cNvSpPr/>
          <p:nvPr/>
        </p:nvSpPr>
        <p:spPr>
          <a:xfrm>
            <a:off x="4608061" y="3418060"/>
            <a:ext cx="169693" cy="313317"/>
          </a:xfrm>
          <a:prstGeom prst="rect">
            <a:avLst/>
          </a:prstGeom>
          <a:solidFill>
            <a:srgbClr val="00B0F0"/>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236" name="テキスト ボックス 235"/>
          <p:cNvSpPr txBox="1"/>
          <p:nvPr/>
        </p:nvSpPr>
        <p:spPr>
          <a:xfrm>
            <a:off x="3293031" y="2546415"/>
            <a:ext cx="1222326" cy="180749"/>
          </a:xfrm>
          <a:prstGeom prst="rect">
            <a:avLst/>
          </a:prstGeom>
          <a:solidFill>
            <a:srgbClr val="00B0F0"/>
          </a:solidFill>
          <a:ln w="6350">
            <a:solidFill>
              <a:schemeClr val="tx1"/>
            </a:solidFill>
          </a:ln>
        </p:spPr>
        <p:txBody>
          <a:bodyPr wrap="square" lIns="36000" tIns="36000" rIns="36000" bIns="0" rtlCol="0" anchor="ctr" anchorCtr="0">
            <a:spAutoFit/>
          </a:bodyPr>
          <a:lstStyle/>
          <a:p>
            <a:pPr algn="ctr"/>
            <a:r>
              <a:rPr lang="ja-JP" altLang="en-US" sz="900" b="1" dirty="0">
                <a:latin typeface="メイリオ" panose="020B0604030504040204" pitchFamily="50" charset="-128"/>
                <a:ea typeface="メイリオ" panose="020B0604030504040204" pitchFamily="50" charset="-128"/>
                <a:cs typeface="メイリオ" panose="020B0604030504040204" pitchFamily="50" charset="-128"/>
              </a:rPr>
              <a:t>設備改修サポート料</a:t>
            </a:r>
          </a:p>
        </p:txBody>
      </p:sp>
      <p:grpSp>
        <p:nvGrpSpPr>
          <p:cNvPr id="237" name="グループ化 236"/>
          <p:cNvGrpSpPr/>
          <p:nvPr/>
        </p:nvGrpSpPr>
        <p:grpSpPr>
          <a:xfrm>
            <a:off x="2938708" y="2484391"/>
            <a:ext cx="1959648" cy="1255299"/>
            <a:chOff x="3398810" y="2713683"/>
            <a:chExt cx="2088000" cy="1368000"/>
          </a:xfrm>
        </p:grpSpPr>
        <p:cxnSp>
          <p:nvCxnSpPr>
            <p:cNvPr id="249" name="直線コネクタ 248"/>
            <p:cNvCxnSpPr/>
            <p:nvPr/>
          </p:nvCxnSpPr>
          <p:spPr>
            <a:xfrm>
              <a:off x="3400612" y="2713683"/>
              <a:ext cx="0" cy="1368000"/>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0" name="直線コネクタ 249"/>
            <p:cNvCxnSpPr/>
            <p:nvPr/>
          </p:nvCxnSpPr>
          <p:spPr>
            <a:xfrm flipV="1">
              <a:off x="3398810" y="4078374"/>
              <a:ext cx="2088000" cy="2"/>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238" name="正方形/長方形 237"/>
          <p:cNvSpPr/>
          <p:nvPr/>
        </p:nvSpPr>
        <p:spPr>
          <a:xfrm>
            <a:off x="3586193" y="3289404"/>
            <a:ext cx="168935" cy="139347"/>
          </a:xfrm>
          <a:prstGeom prst="rect">
            <a:avLst/>
          </a:prstGeom>
          <a:solidFill>
            <a:srgbClr val="92D050"/>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239" name="正方形/長方形 238"/>
          <p:cNvSpPr/>
          <p:nvPr/>
        </p:nvSpPr>
        <p:spPr>
          <a:xfrm>
            <a:off x="3912501" y="3289404"/>
            <a:ext cx="168935" cy="139347"/>
          </a:xfrm>
          <a:prstGeom prst="rect">
            <a:avLst/>
          </a:prstGeom>
          <a:solidFill>
            <a:srgbClr val="92D050"/>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240" name="正方形/長方形 239"/>
          <p:cNvSpPr/>
          <p:nvPr/>
        </p:nvSpPr>
        <p:spPr>
          <a:xfrm>
            <a:off x="4608061" y="3291684"/>
            <a:ext cx="168935" cy="139347"/>
          </a:xfrm>
          <a:prstGeom prst="rect">
            <a:avLst/>
          </a:prstGeom>
          <a:solidFill>
            <a:srgbClr val="92D050"/>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241" name="テキスト ボックス 240"/>
          <p:cNvSpPr txBox="1"/>
          <p:nvPr/>
        </p:nvSpPr>
        <p:spPr>
          <a:xfrm>
            <a:off x="3489777" y="2779450"/>
            <a:ext cx="724229" cy="218327"/>
          </a:xfrm>
          <a:prstGeom prst="rect">
            <a:avLst/>
          </a:prstGeom>
          <a:solidFill>
            <a:srgbClr val="92D050"/>
          </a:solidFill>
          <a:ln w="6350">
            <a:solidFill>
              <a:schemeClr val="tx1"/>
            </a:solidFill>
          </a:ln>
        </p:spPr>
        <p:txBody>
          <a:bodyPr wrap="square" lIns="36000" tIns="36000" rIns="36000" bIns="36000" rtlCol="0" anchor="ctr" anchorCtr="0">
            <a:spAutoFit/>
          </a:bodyPr>
          <a:lstStyle/>
          <a:p>
            <a:pPr algn="ctr"/>
            <a:r>
              <a:rPr lang="ja-JP" altLang="en-US" sz="900" dirty="0" smtClean="0">
                <a:latin typeface="メイリオ" panose="020B0604030504040204" pitchFamily="50" charset="-128"/>
                <a:ea typeface="メイリオ" panose="020B0604030504040204" pitchFamily="50" charset="-128"/>
                <a:cs typeface="メイリオ" panose="020B0604030504040204" pitchFamily="50" charset="-128"/>
              </a:rPr>
              <a:t>設備維持</a:t>
            </a:r>
            <a:r>
              <a:rPr lang="ja-JP" altLang="en-US" sz="900" dirty="0">
                <a:latin typeface="メイリオ" panose="020B0604030504040204" pitchFamily="50" charset="-128"/>
                <a:ea typeface="メイリオ" panose="020B0604030504040204" pitchFamily="50" charset="-128"/>
                <a:cs typeface="メイリオ" panose="020B0604030504040204" pitchFamily="50" charset="-128"/>
              </a:rPr>
              <a:t>費</a:t>
            </a:r>
            <a:r>
              <a:rPr lang="en-US" altLang="ja-JP" sz="600" dirty="0" smtClean="0">
                <a:latin typeface="メイリオ" panose="020B0604030504040204" pitchFamily="50" charset="-128"/>
                <a:ea typeface="メイリオ" panose="020B0604030504040204" pitchFamily="50" charset="-128"/>
                <a:cs typeface="メイリオ" panose="020B0604030504040204" pitchFamily="50" charset="-128"/>
              </a:rPr>
              <a:t>※</a:t>
            </a:r>
            <a:endParaRPr kumimoji="1" lang="ja-JP" altLang="en-US" sz="900"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242" name="テキスト ボックス 241"/>
          <p:cNvSpPr txBox="1"/>
          <p:nvPr/>
        </p:nvSpPr>
        <p:spPr>
          <a:xfrm>
            <a:off x="327264" y="3932753"/>
            <a:ext cx="2260079" cy="596549"/>
          </a:xfrm>
          <a:prstGeom prst="rect">
            <a:avLst/>
          </a:prstGeom>
          <a:noFill/>
        </p:spPr>
        <p:txBody>
          <a:bodyPr wrap="square" rtlCol="0">
            <a:spAutoFit/>
          </a:bodyPr>
          <a:lstStyle/>
          <a:p>
            <a:pPr marL="171450" indent="-171450">
              <a:buFont typeface="Wingdings" panose="05000000000000000000" pitchFamily="2" charset="2"/>
              <a:buChar char="ü"/>
            </a:pPr>
            <a:r>
              <a:rPr lang="ja-JP" altLang="en-US" sz="1050" dirty="0">
                <a:latin typeface="メイリオ" panose="020B0604030504040204" pitchFamily="50" charset="-128"/>
                <a:ea typeface="メイリオ" panose="020B0604030504040204" pitchFamily="50" charset="-128"/>
                <a:cs typeface="メイリオ" panose="020B0604030504040204" pitchFamily="50" charset="-128"/>
              </a:rPr>
              <a:t>初期</a:t>
            </a:r>
            <a:r>
              <a:rPr kumimoji="1" lang="ja-JP" altLang="en-US" sz="1050" dirty="0" smtClean="0">
                <a:latin typeface="メイリオ" panose="020B0604030504040204" pitchFamily="50" charset="-128"/>
                <a:ea typeface="メイリオ" panose="020B0604030504040204" pitchFamily="50" charset="-128"/>
                <a:cs typeface="メイリオ" panose="020B0604030504040204" pitchFamily="50" charset="-128"/>
              </a:rPr>
              <a:t>費用の準備が必要</a:t>
            </a:r>
            <a:endParaRPr kumimoji="1" lang="en-US" altLang="ja-JP" sz="1050" dirty="0" smtClean="0">
              <a:latin typeface="メイリオ" panose="020B0604030504040204" pitchFamily="50" charset="-128"/>
              <a:ea typeface="メイリオ" panose="020B0604030504040204" pitchFamily="50" charset="-128"/>
              <a:cs typeface="メイリオ" panose="020B0604030504040204" pitchFamily="50" charset="-128"/>
            </a:endParaRPr>
          </a:p>
          <a:p>
            <a:pPr marL="171450" indent="-171450">
              <a:buFont typeface="Wingdings" panose="05000000000000000000" pitchFamily="2" charset="2"/>
              <a:buChar char="ü"/>
            </a:pPr>
            <a:r>
              <a:rPr kumimoji="1" lang="ja-JP" altLang="en-US" sz="1050" dirty="0" smtClean="0">
                <a:latin typeface="メイリオ" panose="020B0604030504040204" pitchFamily="50" charset="-128"/>
                <a:ea typeface="メイリオ" panose="020B0604030504040204" pitchFamily="50" charset="-128"/>
                <a:cs typeface="メイリオ" panose="020B0604030504040204" pitchFamily="50" charset="-128"/>
              </a:rPr>
              <a:t>改修後もその都度メンテナンス</a:t>
            </a:r>
            <a:r>
              <a:rPr lang="en-US" altLang="ja-JP" sz="1050" dirty="0">
                <a:latin typeface="メイリオ" panose="020B0604030504040204" pitchFamily="50" charset="-128"/>
                <a:ea typeface="メイリオ" panose="020B0604030504040204" pitchFamily="50" charset="-128"/>
                <a:cs typeface="メイリオ" panose="020B0604030504040204" pitchFamily="50" charset="-128"/>
              </a:rPr>
              <a:t/>
            </a:r>
            <a:br>
              <a:rPr lang="en-US" altLang="ja-JP" sz="1050" dirty="0">
                <a:latin typeface="メイリオ" panose="020B0604030504040204" pitchFamily="50" charset="-128"/>
                <a:ea typeface="メイリオ" panose="020B0604030504040204" pitchFamily="50" charset="-128"/>
                <a:cs typeface="メイリオ" panose="020B0604030504040204" pitchFamily="50" charset="-128"/>
              </a:rPr>
            </a:br>
            <a:r>
              <a:rPr lang="ja-JP" altLang="en-US" sz="1050" dirty="0" smtClean="0">
                <a:latin typeface="メイリオ" panose="020B0604030504040204" pitchFamily="50" charset="-128"/>
                <a:ea typeface="メイリオ" panose="020B0604030504040204" pitchFamily="50" charset="-128"/>
                <a:cs typeface="メイリオ" panose="020B0604030504040204" pitchFamily="50" charset="-128"/>
              </a:rPr>
              <a:t>費用</a:t>
            </a:r>
            <a:r>
              <a:rPr kumimoji="1" lang="ja-JP" altLang="en-US" sz="1050" dirty="0" smtClean="0">
                <a:latin typeface="メイリオ" panose="020B0604030504040204" pitchFamily="50" charset="-128"/>
                <a:ea typeface="メイリオ" panose="020B0604030504040204" pitchFamily="50" charset="-128"/>
                <a:cs typeface="メイリオ" panose="020B0604030504040204" pitchFamily="50" charset="-128"/>
              </a:rPr>
              <a:t>が必要</a:t>
            </a:r>
            <a:endParaRPr kumimoji="1" lang="ja-JP" altLang="en-US" sz="1050"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243" name="右矢印 242"/>
          <p:cNvSpPr/>
          <p:nvPr/>
        </p:nvSpPr>
        <p:spPr>
          <a:xfrm>
            <a:off x="2350241" y="2835426"/>
            <a:ext cx="474203" cy="437099"/>
          </a:xfrm>
          <a:prstGeom prst="rightArrow">
            <a:avLst/>
          </a:prstGeom>
          <a:gradFill flip="none" rotWithShape="1">
            <a:gsLst>
              <a:gs pos="833">
                <a:srgbClr val="7030A0"/>
              </a:gs>
              <a:gs pos="100000">
                <a:srgbClr val="00B0F0"/>
              </a:gs>
              <a:gs pos="100000">
                <a:srgbClr val="00B0F0"/>
              </a:gs>
              <a:gs pos="100000">
                <a:schemeClr val="accent5">
                  <a:lumMod val="40000"/>
                  <a:lumOff val="60000"/>
                </a:schemeClr>
              </a:gs>
              <a:gs pos="100000">
                <a:schemeClr val="accent1">
                  <a:tint val="44500"/>
                  <a:satMod val="160000"/>
                </a:schemeClr>
              </a:gs>
              <a:gs pos="100000">
                <a:schemeClr val="tx2"/>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244" name="テキスト ボックス 243"/>
          <p:cNvSpPr txBox="1"/>
          <p:nvPr/>
        </p:nvSpPr>
        <p:spPr>
          <a:xfrm>
            <a:off x="3002376" y="3949631"/>
            <a:ext cx="2153199" cy="596549"/>
          </a:xfrm>
          <a:prstGeom prst="rect">
            <a:avLst/>
          </a:prstGeom>
          <a:noFill/>
        </p:spPr>
        <p:txBody>
          <a:bodyPr wrap="square" rtlCol="0">
            <a:spAutoFit/>
          </a:bodyPr>
          <a:lstStyle/>
          <a:p>
            <a:pPr marL="171450" indent="-171450">
              <a:buFont typeface="Wingdings" panose="05000000000000000000" pitchFamily="2" charset="2"/>
              <a:buChar char="ü"/>
            </a:pPr>
            <a:r>
              <a:rPr kumimoji="1" lang="ja-JP" altLang="en-US" sz="1050" dirty="0" smtClean="0">
                <a:latin typeface="メイリオ" panose="020B0604030504040204" pitchFamily="50" charset="-128"/>
                <a:ea typeface="メイリオ" panose="020B0604030504040204" pitchFamily="50" charset="-128"/>
                <a:cs typeface="メイリオ" panose="020B0604030504040204" pitchFamily="50" charset="-128"/>
              </a:rPr>
              <a:t>初期費用が不要</a:t>
            </a:r>
            <a:endParaRPr kumimoji="1" lang="en-US" altLang="ja-JP" sz="1050" dirty="0" smtClean="0">
              <a:latin typeface="メイリオ" panose="020B0604030504040204" pitchFamily="50" charset="-128"/>
              <a:ea typeface="メイリオ" panose="020B0604030504040204" pitchFamily="50" charset="-128"/>
              <a:cs typeface="メイリオ" panose="020B0604030504040204" pitchFamily="50" charset="-128"/>
            </a:endParaRPr>
          </a:p>
          <a:p>
            <a:pPr marL="171450" indent="-171450">
              <a:buFont typeface="Wingdings" panose="05000000000000000000" pitchFamily="2" charset="2"/>
              <a:buChar char="ü"/>
            </a:pPr>
            <a:r>
              <a:rPr lang="ja-JP" altLang="en-US" sz="1050" dirty="0" smtClean="0">
                <a:latin typeface="メイリオ" panose="020B0604030504040204" pitchFamily="50" charset="-128"/>
                <a:ea typeface="メイリオ" panose="020B0604030504040204" pitchFamily="50" charset="-128"/>
                <a:cs typeface="メイリオ" panose="020B0604030504040204" pitchFamily="50" charset="-128"/>
              </a:rPr>
              <a:t>改修後</a:t>
            </a:r>
            <a:r>
              <a:rPr lang="ja-JP" altLang="en-US" sz="1050" dirty="0">
                <a:latin typeface="メイリオ" panose="020B0604030504040204" pitchFamily="50" charset="-128"/>
                <a:ea typeface="メイリオ" panose="020B0604030504040204" pitchFamily="50" charset="-128"/>
                <a:cs typeface="メイリオ" panose="020B0604030504040204" pitchFamily="50" charset="-128"/>
              </a:rPr>
              <a:t>の</a:t>
            </a:r>
            <a:r>
              <a:rPr lang="ja-JP" altLang="en-US" sz="1050" dirty="0" smtClean="0">
                <a:latin typeface="メイリオ" panose="020B0604030504040204" pitchFamily="50" charset="-128"/>
                <a:ea typeface="メイリオ" panose="020B0604030504040204" pitchFamily="50" charset="-128"/>
                <a:cs typeface="メイリオ" panose="020B0604030504040204" pitchFamily="50" charset="-128"/>
              </a:rPr>
              <a:t>メンテナンス費用の</a:t>
            </a:r>
            <a:r>
              <a:rPr lang="en-US" altLang="ja-JP" sz="1050" dirty="0" smtClean="0">
                <a:latin typeface="メイリオ" panose="020B0604030504040204" pitchFamily="50" charset="-128"/>
                <a:ea typeface="メイリオ" panose="020B0604030504040204" pitchFamily="50" charset="-128"/>
                <a:cs typeface="メイリオ" panose="020B0604030504040204" pitchFamily="50" charset="-128"/>
              </a:rPr>
              <a:t/>
            </a:r>
            <a:br>
              <a:rPr lang="en-US" altLang="ja-JP" sz="1050" dirty="0" smtClean="0">
                <a:latin typeface="メイリオ" panose="020B0604030504040204" pitchFamily="50" charset="-128"/>
                <a:ea typeface="メイリオ" panose="020B0604030504040204" pitchFamily="50" charset="-128"/>
                <a:cs typeface="メイリオ" panose="020B0604030504040204" pitchFamily="50" charset="-128"/>
              </a:rPr>
            </a:br>
            <a:r>
              <a:rPr lang="ja-JP" altLang="en-US" sz="1050" dirty="0" smtClean="0">
                <a:latin typeface="メイリオ" panose="020B0604030504040204" pitchFamily="50" charset="-128"/>
                <a:ea typeface="メイリオ" panose="020B0604030504040204" pitchFamily="50" charset="-128"/>
                <a:cs typeface="メイリオ" panose="020B0604030504040204" pitchFamily="50" charset="-128"/>
              </a:rPr>
              <a:t>平準化が可能</a:t>
            </a:r>
            <a:endParaRPr lang="en-US" altLang="ja-JP" sz="1050"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245" name="テキスト ボックス 244"/>
          <p:cNvSpPr txBox="1"/>
          <p:nvPr/>
        </p:nvSpPr>
        <p:spPr>
          <a:xfrm>
            <a:off x="3228801" y="3003549"/>
            <a:ext cx="1943145" cy="215444"/>
          </a:xfrm>
          <a:prstGeom prst="rect">
            <a:avLst/>
          </a:prstGeom>
          <a:noFill/>
        </p:spPr>
        <p:txBody>
          <a:bodyPr wrap="square" lIns="36000" rIns="36000" rtlCol="0">
            <a:spAutoFit/>
          </a:bodyPr>
          <a:lstStyle/>
          <a:p>
            <a:r>
              <a:rPr lang="en-US" altLang="ja-JP" sz="800" dirty="0" smtClean="0">
                <a:latin typeface="メイリオ" panose="020B0604030504040204" pitchFamily="50" charset="-128"/>
                <a:ea typeface="メイリオ" panose="020B0604030504040204" pitchFamily="50" charset="-128"/>
                <a:cs typeface="メイリオ" panose="020B0604030504040204" pitchFamily="50" charset="-128"/>
              </a:rPr>
              <a:t>※</a:t>
            </a:r>
            <a:r>
              <a:rPr lang="ja-JP" altLang="en-US" sz="800" dirty="0" smtClean="0">
                <a:latin typeface="メイリオ" panose="020B0604030504040204" pitchFamily="50" charset="-128"/>
                <a:ea typeface="メイリオ" panose="020B0604030504040204" pitchFamily="50" charset="-128"/>
                <a:cs typeface="メイリオ" panose="020B0604030504040204" pitchFamily="50" charset="-128"/>
              </a:rPr>
              <a:t>この図</a:t>
            </a:r>
            <a:r>
              <a:rPr lang="ja-JP" altLang="en-US" sz="800" dirty="0">
                <a:latin typeface="メイリオ" panose="020B0604030504040204" pitchFamily="50" charset="-128"/>
                <a:ea typeface="メイリオ" panose="020B0604030504040204" pitchFamily="50" charset="-128"/>
                <a:cs typeface="メイリオ" panose="020B0604030504040204" pitchFamily="50" charset="-128"/>
              </a:rPr>
              <a:t>は月々一定額で契約した</a:t>
            </a:r>
            <a:r>
              <a:rPr lang="ja-JP" altLang="en-US" sz="800" dirty="0" smtClean="0">
                <a:latin typeface="メイリオ" panose="020B0604030504040204" pitchFamily="50" charset="-128"/>
                <a:ea typeface="メイリオ" panose="020B0604030504040204" pitchFamily="50" charset="-128"/>
                <a:cs typeface="メイリオ" panose="020B0604030504040204" pitchFamily="50" charset="-128"/>
              </a:rPr>
              <a:t>場合</a:t>
            </a:r>
            <a:endParaRPr lang="en-US" altLang="ja-JP" sz="1000"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246" name="テキスト ボックス 245"/>
          <p:cNvSpPr txBox="1"/>
          <p:nvPr/>
        </p:nvSpPr>
        <p:spPr>
          <a:xfrm>
            <a:off x="4214006" y="3716926"/>
            <a:ext cx="300743" cy="222712"/>
          </a:xfrm>
          <a:prstGeom prst="rect">
            <a:avLst/>
          </a:prstGeom>
          <a:noFill/>
        </p:spPr>
        <p:txBody>
          <a:bodyPr wrap="square" rtlCol="0">
            <a:spAutoFit/>
          </a:bodyPr>
          <a:lstStyle/>
          <a:p>
            <a:r>
              <a:rPr lang="ja-JP" altLang="en-US" sz="800" dirty="0">
                <a:latin typeface="メイリオ" panose="020B0604030504040204" pitchFamily="50" charset="-128"/>
                <a:ea typeface="メイリオ" panose="020B0604030504040204" pitchFamily="50" charset="-128"/>
                <a:cs typeface="メイリオ" panose="020B0604030504040204" pitchFamily="50" charset="-128"/>
              </a:rPr>
              <a:t>４</a:t>
            </a:r>
            <a:endParaRPr kumimoji="1" lang="ja-JP" altLang="en-US" sz="800"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247" name="正方形/長方形 246"/>
          <p:cNvSpPr/>
          <p:nvPr/>
        </p:nvSpPr>
        <p:spPr>
          <a:xfrm>
            <a:off x="4260422" y="3418060"/>
            <a:ext cx="169693" cy="313317"/>
          </a:xfrm>
          <a:prstGeom prst="rect">
            <a:avLst/>
          </a:prstGeom>
          <a:solidFill>
            <a:srgbClr val="00B0F0"/>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248" name="正方形/長方形 247"/>
          <p:cNvSpPr/>
          <p:nvPr/>
        </p:nvSpPr>
        <p:spPr>
          <a:xfrm>
            <a:off x="4260266" y="3289404"/>
            <a:ext cx="168935" cy="139347"/>
          </a:xfrm>
          <a:prstGeom prst="rect">
            <a:avLst/>
          </a:prstGeom>
          <a:solidFill>
            <a:srgbClr val="92D050"/>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メイリオ" panose="020B0604030504040204" pitchFamily="50" charset="-128"/>
              <a:ea typeface="メイリオ" panose="020B0604030504040204" pitchFamily="50" charset="-128"/>
              <a:cs typeface="メイリオ" panose="020B0604030504040204" pitchFamily="50" charset="-128"/>
            </a:endParaRPr>
          </a:p>
        </p:txBody>
      </p:sp>
    </p:spTree>
    <p:extLst>
      <p:ext uri="{BB962C8B-B14F-4D97-AF65-F5344CB8AC3E}">
        <p14:creationId xmlns:p14="http://schemas.microsoft.com/office/powerpoint/2010/main" val="1777144747"/>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角丸四角形 28"/>
          <p:cNvSpPr/>
          <p:nvPr/>
        </p:nvSpPr>
        <p:spPr>
          <a:xfrm>
            <a:off x="65373" y="596900"/>
            <a:ext cx="9649072" cy="6146800"/>
          </a:xfrm>
          <a:prstGeom prst="roundRect">
            <a:avLst>
              <a:gd name="adj" fmla="val 1002"/>
            </a:avLst>
          </a:prstGeom>
          <a:ln w="31750"/>
        </p:spPr>
        <p:style>
          <a:lnRef idx="2">
            <a:schemeClr val="accent1"/>
          </a:lnRef>
          <a:fillRef idx="1">
            <a:schemeClr val="lt1"/>
          </a:fillRef>
          <a:effectRef idx="0">
            <a:schemeClr val="accent1"/>
          </a:effectRef>
          <a:fontRef idx="minor">
            <a:schemeClr val="dk1"/>
          </a:fontRef>
        </p:style>
        <p:txBody>
          <a:bodyPr rtlCol="0" anchor="ctr"/>
          <a:lstStyle/>
          <a:p>
            <a:endParaRPr lang="ja-JP" altLang="en-US" sz="1050" dirty="0">
              <a:solidFill>
                <a:schemeClr val="tx1"/>
              </a:solidFill>
              <a:latin typeface="Meiryo UI" pitchFamily="50" charset="-128"/>
              <a:ea typeface="Meiryo UI" pitchFamily="50" charset="-128"/>
              <a:cs typeface="Meiryo UI" pitchFamily="50" charset="-128"/>
            </a:endParaRPr>
          </a:p>
        </p:txBody>
      </p:sp>
      <p:sp>
        <p:nvSpPr>
          <p:cNvPr id="4" name="Text Box 2"/>
          <p:cNvSpPr txBox="1">
            <a:spLocks noChangeArrowheads="1"/>
          </p:cNvSpPr>
          <p:nvPr/>
        </p:nvSpPr>
        <p:spPr bwMode="auto">
          <a:xfrm>
            <a:off x="0" y="-27384"/>
            <a:ext cx="9906000" cy="510396"/>
          </a:xfrm>
          <a:prstGeom prst="rect">
            <a:avLst/>
          </a:prstGeom>
          <a:solidFill>
            <a:srgbClr val="00B0F0"/>
          </a:solidFill>
          <a:ln w="9525">
            <a:noFill/>
            <a:miter lim="800000"/>
            <a:headEnd/>
            <a:tailEnd/>
          </a:ln>
        </p:spPr>
        <p:txBody>
          <a:bodyPr wrap="square" lIns="74295" tIns="8890" rIns="74295" bIns="8890">
            <a:spAutoFit/>
          </a:bodyPr>
          <a:lstStyle>
            <a:defPPr>
              <a:defRPr lang="ja-JP"/>
            </a:defPPr>
            <a:lvl1pPr algn="l" rtl="0" fontAlgn="base">
              <a:spcBef>
                <a:spcPct val="0"/>
              </a:spcBef>
              <a:spcAft>
                <a:spcPct val="0"/>
              </a:spcAft>
              <a:defRPr kumimoji="1"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charset="-128"/>
                <a:cs typeface="+mn-cs"/>
              </a:defRPr>
            </a:lvl5pPr>
            <a:lvl6pPr marL="2286000" algn="l" defTabSz="914400" rtl="0" eaLnBrk="1" latinLnBrk="0" hangingPunct="1">
              <a:defRPr kumimoji="1" kern="1200">
                <a:solidFill>
                  <a:schemeClr val="tx1"/>
                </a:solidFill>
                <a:latin typeface="Arial" charset="0"/>
                <a:ea typeface="ＭＳ Ｐゴシック" charset="-128"/>
                <a:cs typeface="+mn-cs"/>
              </a:defRPr>
            </a:lvl6pPr>
            <a:lvl7pPr marL="2743200" algn="l" defTabSz="914400" rtl="0" eaLnBrk="1" latinLnBrk="0" hangingPunct="1">
              <a:defRPr kumimoji="1" kern="1200">
                <a:solidFill>
                  <a:schemeClr val="tx1"/>
                </a:solidFill>
                <a:latin typeface="Arial" charset="0"/>
                <a:ea typeface="ＭＳ Ｐゴシック" charset="-128"/>
                <a:cs typeface="+mn-cs"/>
              </a:defRPr>
            </a:lvl7pPr>
            <a:lvl8pPr marL="3200400" algn="l" defTabSz="914400" rtl="0" eaLnBrk="1" latinLnBrk="0" hangingPunct="1">
              <a:defRPr kumimoji="1" kern="1200">
                <a:solidFill>
                  <a:schemeClr val="tx1"/>
                </a:solidFill>
                <a:latin typeface="Arial" charset="0"/>
                <a:ea typeface="ＭＳ Ｐゴシック" charset="-128"/>
                <a:cs typeface="+mn-cs"/>
              </a:defRPr>
            </a:lvl8pPr>
            <a:lvl9pPr marL="3657600" algn="l" defTabSz="914400" rtl="0" eaLnBrk="1" latinLnBrk="0" hangingPunct="1">
              <a:defRPr kumimoji="1" kern="1200">
                <a:solidFill>
                  <a:schemeClr val="tx1"/>
                </a:solidFill>
                <a:latin typeface="Arial" charset="0"/>
                <a:ea typeface="ＭＳ Ｐゴシック" charset="-128"/>
                <a:cs typeface="+mn-cs"/>
              </a:defRPr>
            </a:lvl9pPr>
          </a:lstStyle>
          <a:p>
            <a:pPr algn="just" fontAlgn="auto">
              <a:spcBef>
                <a:spcPts val="0"/>
              </a:spcBef>
              <a:spcAft>
                <a:spcPts val="0"/>
              </a:spcAft>
            </a:pPr>
            <a:r>
              <a:rPr lang="ja-JP" altLang="en-US" sz="3200" dirty="0" smtClean="0">
                <a:solidFill>
                  <a:prstClr val="white"/>
                </a:solidFill>
                <a:ea typeface="HGP創英角ｺﾞｼｯｸUB" pitchFamily="50" charset="-128"/>
                <a:cs typeface="ＭＳ Ｐゴシック" charset="-128"/>
              </a:rPr>
              <a:t>　</a:t>
            </a:r>
            <a:r>
              <a:rPr lang="ja-JP" altLang="en-US" sz="3200" dirty="0">
                <a:solidFill>
                  <a:prstClr val="white"/>
                </a:solidFill>
                <a:latin typeface="Calibri"/>
                <a:ea typeface="HGP創英角ｺﾞｼｯｸUB" pitchFamily="50" charset="-128"/>
                <a:cs typeface="ＭＳ Ｐゴシック" charset="-128"/>
              </a:rPr>
              <a:t>エネルギー消費の抑制  </a:t>
            </a:r>
            <a:r>
              <a:rPr lang="ja-JP" altLang="en-US" sz="1400" dirty="0">
                <a:solidFill>
                  <a:prstClr val="white"/>
                </a:solidFill>
                <a:latin typeface="Calibri"/>
                <a:ea typeface="HGP創英角ｺﾞｼｯｸUB" pitchFamily="50" charset="-128"/>
                <a:cs typeface="ＭＳ Ｐゴシック" charset="-128"/>
              </a:rPr>
              <a:t>～省エネ型ライフスタイル・ビジネススタイルへの転換～　</a:t>
            </a:r>
          </a:p>
        </p:txBody>
      </p:sp>
      <p:sp>
        <p:nvSpPr>
          <p:cNvPr id="51" name="角丸四角形 50"/>
          <p:cNvSpPr/>
          <p:nvPr/>
        </p:nvSpPr>
        <p:spPr>
          <a:xfrm>
            <a:off x="351085" y="1303098"/>
            <a:ext cx="3115447" cy="297735"/>
          </a:xfrm>
          <a:prstGeom prst="roundRect">
            <a:avLst>
              <a:gd name="adj" fmla="val 50000"/>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ja-JP" altLang="en-US" sz="1400" b="1" dirty="0" smtClean="0">
                <a:solidFill>
                  <a:prstClr val="black"/>
                </a:solidFill>
                <a:latin typeface="Meiryo UI" pitchFamily="50" charset="-128"/>
                <a:ea typeface="Meiryo UI" pitchFamily="50" charset="-128"/>
                <a:cs typeface="Meiryo UI" pitchFamily="50" charset="-128"/>
              </a:rPr>
              <a:t>エネルギーに</a:t>
            </a:r>
            <a:r>
              <a:rPr lang="ja-JP" altLang="en-US" sz="1400" b="1" dirty="0">
                <a:solidFill>
                  <a:prstClr val="black"/>
                </a:solidFill>
                <a:latin typeface="Meiryo UI" pitchFamily="50" charset="-128"/>
                <a:ea typeface="Meiryo UI" pitchFamily="50" charset="-128"/>
                <a:cs typeface="Meiryo UI" pitchFamily="50" charset="-128"/>
              </a:rPr>
              <a:t>関する出前</a:t>
            </a:r>
            <a:r>
              <a:rPr lang="ja-JP" altLang="en-US" sz="1400" b="1" dirty="0" smtClean="0">
                <a:solidFill>
                  <a:prstClr val="black"/>
                </a:solidFill>
                <a:latin typeface="Meiryo UI" pitchFamily="50" charset="-128"/>
                <a:ea typeface="Meiryo UI" pitchFamily="50" charset="-128"/>
                <a:cs typeface="Meiryo UI" pitchFamily="50" charset="-128"/>
              </a:rPr>
              <a:t>講座等の実施</a:t>
            </a:r>
            <a:endParaRPr lang="ja-JP" altLang="en-US" sz="1400" b="1" dirty="0">
              <a:solidFill>
                <a:prstClr val="black"/>
              </a:solidFill>
              <a:latin typeface="Meiryo UI" pitchFamily="50" charset="-128"/>
              <a:ea typeface="Meiryo UI" pitchFamily="50" charset="-128"/>
              <a:cs typeface="Meiryo UI" pitchFamily="50" charset="-128"/>
            </a:endParaRPr>
          </a:p>
        </p:txBody>
      </p:sp>
      <p:sp>
        <p:nvSpPr>
          <p:cNvPr id="52" name="テキスト ボックス 2"/>
          <p:cNvSpPr txBox="1">
            <a:spLocks noChangeArrowheads="1"/>
          </p:cNvSpPr>
          <p:nvPr/>
        </p:nvSpPr>
        <p:spPr bwMode="auto">
          <a:xfrm>
            <a:off x="344488" y="1736229"/>
            <a:ext cx="4728638" cy="14927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marL="216000" indent="-457200" eaLnBrk="1" hangingPunct="1"/>
            <a:r>
              <a:rPr lang="ja-JP" altLang="en-US" sz="1300" dirty="0" smtClean="0">
                <a:solidFill>
                  <a:prstClr val="black"/>
                </a:solidFill>
                <a:latin typeface="Meiryo UI" pitchFamily="50" charset="-128"/>
                <a:ea typeface="Meiryo UI" pitchFamily="50" charset="-128"/>
                <a:cs typeface="Meiryo UI" pitchFamily="50" charset="-128"/>
              </a:rPr>
              <a:t>◆小学校、自治会等に対して、民間企業や団体等が</a:t>
            </a:r>
            <a:endParaRPr lang="en-US" altLang="ja-JP" sz="1300" dirty="0" smtClean="0">
              <a:solidFill>
                <a:prstClr val="black"/>
              </a:solidFill>
              <a:latin typeface="Meiryo UI" pitchFamily="50" charset="-128"/>
              <a:ea typeface="Meiryo UI" pitchFamily="50" charset="-128"/>
              <a:cs typeface="Meiryo UI" pitchFamily="50" charset="-128"/>
            </a:endParaRPr>
          </a:p>
          <a:p>
            <a:pPr marL="216000" indent="-457200" eaLnBrk="1" hangingPunct="1"/>
            <a:r>
              <a:rPr lang="ja-JP" altLang="en-US" sz="1300" dirty="0">
                <a:solidFill>
                  <a:prstClr val="black"/>
                </a:solidFill>
                <a:latin typeface="Meiryo UI" pitchFamily="50" charset="-128"/>
                <a:ea typeface="Meiryo UI" pitchFamily="50" charset="-128"/>
                <a:cs typeface="Meiryo UI" pitchFamily="50" charset="-128"/>
              </a:rPr>
              <a:t>　</a:t>
            </a:r>
            <a:r>
              <a:rPr lang="ja-JP" altLang="en-US" sz="1300" dirty="0" smtClean="0">
                <a:solidFill>
                  <a:prstClr val="black"/>
                </a:solidFill>
                <a:latin typeface="Meiryo UI" pitchFamily="50" charset="-128"/>
                <a:ea typeface="Meiryo UI" pitchFamily="50" charset="-128"/>
                <a:cs typeface="Meiryo UI" pitchFamily="50" charset="-128"/>
              </a:rPr>
              <a:t>実施する環境</a:t>
            </a:r>
            <a:r>
              <a:rPr lang="ja-JP" altLang="en-US" sz="1300" dirty="0">
                <a:solidFill>
                  <a:prstClr val="black"/>
                </a:solidFill>
                <a:latin typeface="Meiryo UI" pitchFamily="50" charset="-128"/>
                <a:ea typeface="Meiryo UI" pitchFamily="50" charset="-128"/>
                <a:cs typeface="Meiryo UI" pitchFamily="50" charset="-128"/>
              </a:rPr>
              <a:t>（</a:t>
            </a:r>
            <a:r>
              <a:rPr lang="ja-JP" altLang="en-US" sz="1300" dirty="0" smtClean="0">
                <a:solidFill>
                  <a:prstClr val="black"/>
                </a:solidFill>
                <a:latin typeface="Meiryo UI" pitchFamily="50" charset="-128"/>
                <a:ea typeface="Meiryo UI" pitchFamily="50" charset="-128"/>
                <a:cs typeface="Meiryo UI" pitchFamily="50" charset="-128"/>
              </a:rPr>
              <a:t>エネルギー）関連の教育プログラムや</a:t>
            </a:r>
            <a:endParaRPr lang="en-US" altLang="ja-JP" sz="1300" dirty="0" smtClean="0">
              <a:solidFill>
                <a:prstClr val="black"/>
              </a:solidFill>
              <a:latin typeface="Meiryo UI" pitchFamily="50" charset="-128"/>
              <a:ea typeface="Meiryo UI" pitchFamily="50" charset="-128"/>
              <a:cs typeface="Meiryo UI" pitchFamily="50" charset="-128"/>
            </a:endParaRPr>
          </a:p>
          <a:p>
            <a:pPr marL="216000" indent="-457200" eaLnBrk="1" hangingPunct="1"/>
            <a:r>
              <a:rPr lang="ja-JP" altLang="en-US" sz="1300" dirty="0">
                <a:solidFill>
                  <a:prstClr val="black"/>
                </a:solidFill>
                <a:latin typeface="Meiryo UI" pitchFamily="50" charset="-128"/>
                <a:ea typeface="Meiryo UI" pitchFamily="50" charset="-128"/>
                <a:cs typeface="Meiryo UI" pitchFamily="50" charset="-128"/>
              </a:rPr>
              <a:t>　</a:t>
            </a:r>
            <a:r>
              <a:rPr lang="ja-JP" altLang="en-US" sz="1300" dirty="0" smtClean="0">
                <a:solidFill>
                  <a:prstClr val="black"/>
                </a:solidFill>
                <a:latin typeface="Meiryo UI" pitchFamily="50" charset="-128"/>
                <a:ea typeface="Meiryo UI" pitchFamily="50" charset="-128"/>
                <a:cs typeface="Meiryo UI" pitchFamily="50" charset="-128"/>
              </a:rPr>
              <a:t>教材を、ホームページ等で広く情報発信</a:t>
            </a:r>
            <a:r>
              <a:rPr lang="ja-JP" altLang="en-US" sz="1300" dirty="0">
                <a:solidFill>
                  <a:prstClr val="black"/>
                </a:solidFill>
                <a:latin typeface="Meiryo UI" pitchFamily="50" charset="-128"/>
                <a:ea typeface="Meiryo UI" pitchFamily="50" charset="-128"/>
                <a:cs typeface="Meiryo UI" pitchFamily="50" charset="-128"/>
              </a:rPr>
              <a:t>し、</a:t>
            </a:r>
            <a:r>
              <a:rPr lang="ja-JP" altLang="en-US" sz="1300" dirty="0" smtClean="0">
                <a:solidFill>
                  <a:prstClr val="black"/>
                </a:solidFill>
                <a:latin typeface="Meiryo UI" pitchFamily="50" charset="-128"/>
                <a:ea typeface="Meiryo UI" pitchFamily="50" charset="-128"/>
                <a:cs typeface="Meiryo UI" pitchFamily="50" charset="-128"/>
              </a:rPr>
              <a:t>再生可能</a:t>
            </a:r>
            <a:endParaRPr lang="en-US" altLang="ja-JP" sz="1300" dirty="0" smtClean="0">
              <a:solidFill>
                <a:prstClr val="black"/>
              </a:solidFill>
              <a:latin typeface="Meiryo UI" pitchFamily="50" charset="-128"/>
              <a:ea typeface="Meiryo UI" pitchFamily="50" charset="-128"/>
              <a:cs typeface="Meiryo UI" pitchFamily="50" charset="-128"/>
            </a:endParaRPr>
          </a:p>
          <a:p>
            <a:pPr marL="216000" indent="-457200" eaLnBrk="1" hangingPunct="1"/>
            <a:r>
              <a:rPr lang="ja-JP" altLang="en-US" sz="1300" dirty="0">
                <a:solidFill>
                  <a:prstClr val="black"/>
                </a:solidFill>
                <a:latin typeface="Meiryo UI" pitchFamily="50" charset="-128"/>
                <a:ea typeface="Meiryo UI" pitchFamily="50" charset="-128"/>
                <a:cs typeface="Meiryo UI" pitchFamily="50" charset="-128"/>
              </a:rPr>
              <a:t>　</a:t>
            </a:r>
            <a:r>
              <a:rPr lang="ja-JP" altLang="en-US" sz="1300" dirty="0" smtClean="0">
                <a:solidFill>
                  <a:prstClr val="black"/>
                </a:solidFill>
                <a:latin typeface="Meiryo UI" pitchFamily="50" charset="-128"/>
                <a:ea typeface="Meiryo UI" pitchFamily="50" charset="-128"/>
                <a:cs typeface="Meiryo UI" pitchFamily="50" charset="-128"/>
              </a:rPr>
              <a:t>エネルギー、省エネに関する知識向上を図ります。</a:t>
            </a:r>
            <a:endParaRPr lang="en-US" altLang="ja-JP" sz="1300" dirty="0" smtClean="0">
              <a:solidFill>
                <a:prstClr val="black"/>
              </a:solidFill>
              <a:latin typeface="Meiryo UI" pitchFamily="50" charset="-128"/>
              <a:ea typeface="Meiryo UI" pitchFamily="50" charset="-128"/>
              <a:cs typeface="Meiryo UI" pitchFamily="50" charset="-128"/>
            </a:endParaRPr>
          </a:p>
          <a:p>
            <a:pPr marL="216000" indent="-457200" eaLnBrk="1" hangingPunct="1"/>
            <a:endParaRPr lang="en-US" altLang="ja-JP" sz="1300" dirty="0" smtClean="0">
              <a:solidFill>
                <a:prstClr val="black"/>
              </a:solidFill>
              <a:latin typeface="Meiryo UI" pitchFamily="50" charset="-128"/>
              <a:ea typeface="Meiryo UI" pitchFamily="50" charset="-128"/>
              <a:cs typeface="Meiryo UI" pitchFamily="50" charset="-128"/>
            </a:endParaRPr>
          </a:p>
          <a:p>
            <a:pPr marL="216000" indent="-457200" eaLnBrk="1" hangingPunct="1"/>
            <a:r>
              <a:rPr lang="ja-JP" altLang="en-US" sz="1300" dirty="0" smtClean="0">
                <a:solidFill>
                  <a:prstClr val="black"/>
                </a:solidFill>
                <a:latin typeface="Meiryo UI" pitchFamily="50" charset="-128"/>
                <a:ea typeface="Meiryo UI" pitchFamily="50" charset="-128"/>
                <a:cs typeface="Meiryo UI" pitchFamily="50" charset="-128"/>
              </a:rPr>
              <a:t>◆また、府・市が作成した環境</a:t>
            </a:r>
            <a:r>
              <a:rPr lang="en-US" altLang="ja-JP" sz="1300" dirty="0" smtClean="0">
                <a:solidFill>
                  <a:prstClr val="black"/>
                </a:solidFill>
                <a:latin typeface="Meiryo UI" pitchFamily="50" charset="-128"/>
                <a:ea typeface="Meiryo UI" pitchFamily="50" charset="-128"/>
                <a:cs typeface="Meiryo UI" pitchFamily="50" charset="-128"/>
              </a:rPr>
              <a:t>(</a:t>
            </a:r>
            <a:r>
              <a:rPr lang="ja-JP" altLang="en-US" sz="1300" dirty="0" smtClean="0">
                <a:solidFill>
                  <a:prstClr val="black"/>
                </a:solidFill>
                <a:latin typeface="Meiryo UI" pitchFamily="50" charset="-128"/>
                <a:ea typeface="Meiryo UI" pitchFamily="50" charset="-128"/>
                <a:cs typeface="Meiryo UI" pitchFamily="50" charset="-128"/>
              </a:rPr>
              <a:t>エネルギー）や省エネに関する</a:t>
            </a:r>
            <a:endParaRPr lang="en-US" altLang="ja-JP" sz="1300" dirty="0" smtClean="0">
              <a:solidFill>
                <a:prstClr val="black"/>
              </a:solidFill>
              <a:latin typeface="Meiryo UI" pitchFamily="50" charset="-128"/>
              <a:ea typeface="Meiryo UI" pitchFamily="50" charset="-128"/>
              <a:cs typeface="Meiryo UI" pitchFamily="50" charset="-128"/>
            </a:endParaRPr>
          </a:p>
          <a:p>
            <a:pPr marL="216000" indent="-457200" eaLnBrk="1" hangingPunct="1"/>
            <a:r>
              <a:rPr lang="ja-JP" altLang="en-US" sz="1300" dirty="0">
                <a:solidFill>
                  <a:prstClr val="black"/>
                </a:solidFill>
                <a:latin typeface="Meiryo UI" pitchFamily="50" charset="-128"/>
                <a:ea typeface="Meiryo UI" pitchFamily="50" charset="-128"/>
                <a:cs typeface="Meiryo UI" pitchFamily="50" charset="-128"/>
              </a:rPr>
              <a:t>　</a:t>
            </a:r>
            <a:r>
              <a:rPr lang="ja-JP" altLang="en-US" sz="1300" dirty="0" smtClean="0">
                <a:solidFill>
                  <a:prstClr val="black"/>
                </a:solidFill>
                <a:latin typeface="Meiryo UI" pitchFamily="50" charset="-128"/>
                <a:ea typeface="Meiryo UI" pitchFamily="50" charset="-128"/>
                <a:cs typeface="Meiryo UI" pitchFamily="50" charset="-128"/>
              </a:rPr>
              <a:t>冊子を学校等に配布し、要望に応じて出前講座を行います。</a:t>
            </a:r>
            <a:endParaRPr lang="en-US" altLang="ja-JP" sz="1300" dirty="0" smtClean="0">
              <a:solidFill>
                <a:prstClr val="black"/>
              </a:solidFill>
              <a:latin typeface="Meiryo UI" pitchFamily="50" charset="-128"/>
              <a:ea typeface="Meiryo UI" pitchFamily="50" charset="-128"/>
              <a:cs typeface="Meiryo UI" pitchFamily="50" charset="-128"/>
            </a:endParaRPr>
          </a:p>
        </p:txBody>
      </p:sp>
      <p:sp>
        <p:nvSpPr>
          <p:cNvPr id="13" name="円/楕円 12"/>
          <p:cNvSpPr/>
          <p:nvPr/>
        </p:nvSpPr>
        <p:spPr>
          <a:xfrm>
            <a:off x="9361703" y="0"/>
            <a:ext cx="471222" cy="471222"/>
          </a:xfrm>
          <a:prstGeom prst="ellipse">
            <a:avLst/>
          </a:prstGeom>
          <a:ln w="19050"/>
        </p:spPr>
        <p:style>
          <a:lnRef idx="3">
            <a:schemeClr val="lt1"/>
          </a:lnRef>
          <a:fillRef idx="1">
            <a:schemeClr val="accent1"/>
          </a:fillRef>
          <a:effectRef idx="1">
            <a:schemeClr val="accent1"/>
          </a:effectRef>
          <a:fontRef idx="minor">
            <a:schemeClr val="lt1"/>
          </a:fontRef>
        </p:style>
        <p:txBody>
          <a:bodyPr lIns="0" tIns="0" rIns="0" bIns="0" rtlCol="0" anchor="ctr"/>
          <a:lstStyle/>
          <a:p>
            <a:pPr algn="ctr"/>
            <a:r>
              <a:rPr lang="en-US" altLang="ja-JP" b="1" dirty="0" smtClean="0">
                <a:solidFill>
                  <a:prstClr val="white"/>
                </a:solidFill>
              </a:rPr>
              <a:t>24</a:t>
            </a:r>
            <a:endParaRPr lang="ja-JP" altLang="en-US" b="1" dirty="0">
              <a:solidFill>
                <a:prstClr val="white"/>
              </a:solidFill>
            </a:endParaRPr>
          </a:p>
        </p:txBody>
      </p:sp>
      <p:sp>
        <p:nvSpPr>
          <p:cNvPr id="14" name="テキスト ボックス 28"/>
          <p:cNvSpPr txBox="1">
            <a:spLocks noChangeArrowheads="1"/>
          </p:cNvSpPr>
          <p:nvPr/>
        </p:nvSpPr>
        <p:spPr bwMode="auto">
          <a:xfrm>
            <a:off x="288662" y="5221952"/>
            <a:ext cx="3985421" cy="6924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sz="1300" b="1" i="1">
                <a:solidFill>
                  <a:schemeClr val="tx1"/>
                </a:solidFill>
                <a:latin typeface="Arial" pitchFamily="34" charset="0"/>
                <a:ea typeface="ＭＳ Ｐゴシック" pitchFamily="50" charset="-128"/>
              </a:defRPr>
            </a:lvl1pPr>
            <a:lvl2pPr marL="742950" indent="-285750" eaLnBrk="0" hangingPunct="0">
              <a:defRPr kumimoji="1" sz="1300" b="1" i="1">
                <a:solidFill>
                  <a:schemeClr val="tx1"/>
                </a:solidFill>
                <a:latin typeface="Arial" pitchFamily="34" charset="0"/>
                <a:ea typeface="ＭＳ Ｐゴシック" pitchFamily="50" charset="-128"/>
              </a:defRPr>
            </a:lvl2pPr>
            <a:lvl3pPr marL="1143000" indent="-228600" eaLnBrk="0" hangingPunct="0">
              <a:defRPr kumimoji="1" sz="1300" b="1" i="1">
                <a:solidFill>
                  <a:schemeClr val="tx1"/>
                </a:solidFill>
                <a:latin typeface="Arial" pitchFamily="34" charset="0"/>
                <a:ea typeface="ＭＳ Ｐゴシック" pitchFamily="50" charset="-128"/>
              </a:defRPr>
            </a:lvl3pPr>
            <a:lvl4pPr marL="1600200" indent="-228600" eaLnBrk="0" hangingPunct="0">
              <a:defRPr kumimoji="1" sz="1300" b="1" i="1">
                <a:solidFill>
                  <a:schemeClr val="tx1"/>
                </a:solidFill>
                <a:latin typeface="Arial" pitchFamily="34" charset="0"/>
                <a:ea typeface="ＭＳ Ｐゴシック" pitchFamily="50" charset="-128"/>
              </a:defRPr>
            </a:lvl4pPr>
            <a:lvl5pPr marL="2057400" indent="-228600" eaLnBrk="0" hangingPunct="0">
              <a:defRPr kumimoji="1" sz="1300" b="1" i="1">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kumimoji="1" sz="1300" b="1" i="1">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kumimoji="1" sz="1300" b="1" i="1">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kumimoji="1" sz="1300" b="1" i="1">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kumimoji="1" sz="1300" b="1" i="1">
                <a:solidFill>
                  <a:schemeClr val="tx1"/>
                </a:solidFill>
                <a:latin typeface="Arial" pitchFamily="34" charset="0"/>
                <a:ea typeface="ＭＳ Ｐゴシック" pitchFamily="50" charset="-128"/>
              </a:defRPr>
            </a:lvl9pPr>
          </a:lstStyle>
          <a:p>
            <a:pPr marL="87313" indent="-87313" eaLnBrk="1" hangingPunct="1"/>
            <a:r>
              <a:rPr lang="ja-JP" altLang="en-US" b="0" i="0" dirty="0">
                <a:latin typeface="Meiryo UI" pitchFamily="50" charset="-128"/>
                <a:ea typeface="Meiryo UI" pitchFamily="50" charset="-128"/>
                <a:cs typeface="Meiryo UI" pitchFamily="50" charset="-128"/>
              </a:rPr>
              <a:t>◆事業者等</a:t>
            </a:r>
            <a:r>
              <a:rPr lang="ja-JP" altLang="en-US" b="0" i="0" dirty="0" smtClean="0">
                <a:latin typeface="Meiryo UI" pitchFamily="50" charset="-128"/>
                <a:ea typeface="Meiryo UI" pitchFamily="50" charset="-128"/>
                <a:cs typeface="Meiryo UI" pitchFamily="50" charset="-128"/>
              </a:rPr>
              <a:t>の省エネ推進</a:t>
            </a:r>
            <a:r>
              <a:rPr lang="ja-JP" altLang="en-US" b="0" i="0" dirty="0">
                <a:latin typeface="Meiryo UI" pitchFamily="50" charset="-128"/>
                <a:ea typeface="Meiryo UI" pitchFamily="50" charset="-128"/>
                <a:cs typeface="Meiryo UI" pitchFamily="50" charset="-128"/>
              </a:rPr>
              <a:t>をサポートするため、府立環境農林水産総合</a:t>
            </a:r>
            <a:r>
              <a:rPr lang="ja-JP" altLang="en-US" b="0" i="0" dirty="0" smtClean="0">
                <a:latin typeface="Meiryo UI" pitchFamily="50" charset="-128"/>
                <a:ea typeface="Meiryo UI" pitchFamily="50" charset="-128"/>
                <a:cs typeface="Meiryo UI" pitchFamily="50" charset="-128"/>
              </a:rPr>
              <a:t>研究所等と</a:t>
            </a:r>
            <a:r>
              <a:rPr lang="ja-JP" altLang="en-US" b="0" i="0" dirty="0">
                <a:latin typeface="Meiryo UI" pitchFamily="50" charset="-128"/>
                <a:ea typeface="Meiryo UI" pitchFamily="50" charset="-128"/>
                <a:cs typeface="Meiryo UI" pitchFamily="50" charset="-128"/>
              </a:rPr>
              <a:t>連携</a:t>
            </a:r>
            <a:r>
              <a:rPr lang="ja-JP" altLang="en-US" b="0" i="0" dirty="0" smtClean="0">
                <a:latin typeface="Meiryo UI" pitchFamily="50" charset="-128"/>
                <a:ea typeface="Meiryo UI" pitchFamily="50" charset="-128"/>
                <a:cs typeface="Meiryo UI" pitchFamily="50" charset="-128"/>
              </a:rPr>
              <a:t>して、事</a:t>
            </a:r>
            <a:r>
              <a:rPr lang="ja-JP" altLang="en-US" b="0" i="0" dirty="0">
                <a:latin typeface="Meiryo UI" pitchFamily="50" charset="-128"/>
                <a:ea typeface="Meiryo UI" pitchFamily="50" charset="-128"/>
                <a:cs typeface="Meiryo UI" pitchFamily="50" charset="-128"/>
              </a:rPr>
              <a:t>業者団体等で実施</a:t>
            </a:r>
            <a:r>
              <a:rPr lang="ja-JP" altLang="en-US" b="0" i="0" dirty="0" smtClean="0">
                <a:latin typeface="Meiryo UI" pitchFamily="50" charset="-128"/>
                <a:ea typeface="Meiryo UI" pitchFamily="50" charset="-128"/>
                <a:cs typeface="Meiryo UI" pitchFamily="50" charset="-128"/>
              </a:rPr>
              <a:t>するセミナー等</a:t>
            </a:r>
            <a:r>
              <a:rPr lang="ja-JP" altLang="en-US" b="0" i="0" dirty="0">
                <a:latin typeface="Meiryo UI" pitchFamily="50" charset="-128"/>
                <a:ea typeface="Meiryo UI" pitchFamily="50" charset="-128"/>
                <a:cs typeface="Meiryo UI" pitchFamily="50" charset="-128"/>
              </a:rPr>
              <a:t>へ</a:t>
            </a:r>
            <a:r>
              <a:rPr lang="ja-JP" altLang="en-US" b="0" i="0" dirty="0" smtClean="0">
                <a:latin typeface="Meiryo UI" pitchFamily="50" charset="-128"/>
                <a:ea typeface="Meiryo UI" pitchFamily="50" charset="-128"/>
                <a:cs typeface="Meiryo UI" pitchFamily="50" charset="-128"/>
              </a:rPr>
              <a:t>無料で講師を派遣します。</a:t>
            </a:r>
            <a:endParaRPr lang="ja-JP" altLang="en-US" b="0" i="0" dirty="0">
              <a:latin typeface="Meiryo UI" pitchFamily="50" charset="-128"/>
              <a:ea typeface="Meiryo UI" pitchFamily="50" charset="-128"/>
              <a:cs typeface="Meiryo UI" pitchFamily="50" charset="-128"/>
            </a:endParaRPr>
          </a:p>
        </p:txBody>
      </p:sp>
      <p:sp>
        <p:nvSpPr>
          <p:cNvPr id="16" name="角丸四角形 15"/>
          <p:cNvSpPr/>
          <p:nvPr/>
        </p:nvSpPr>
        <p:spPr>
          <a:xfrm>
            <a:off x="351085" y="4818360"/>
            <a:ext cx="2924378" cy="297735"/>
          </a:xfrm>
          <a:prstGeom prst="roundRect">
            <a:avLst>
              <a:gd name="adj" fmla="val 50000"/>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ja-JP" altLang="en-US" sz="1400" b="1" dirty="0" smtClean="0">
                <a:solidFill>
                  <a:schemeClr val="tx1"/>
                </a:solidFill>
                <a:latin typeface="Meiryo UI" pitchFamily="50" charset="-128"/>
                <a:ea typeface="Meiryo UI" pitchFamily="50" charset="-128"/>
                <a:cs typeface="Meiryo UI" pitchFamily="50" charset="-128"/>
              </a:rPr>
              <a:t>省エネに</a:t>
            </a:r>
            <a:r>
              <a:rPr lang="ja-JP" altLang="en-US" sz="1400" b="1" dirty="0">
                <a:solidFill>
                  <a:schemeClr val="tx1"/>
                </a:solidFill>
                <a:latin typeface="Meiryo UI" pitchFamily="50" charset="-128"/>
                <a:ea typeface="Meiryo UI" pitchFamily="50" charset="-128"/>
                <a:cs typeface="Meiryo UI" pitchFamily="50" charset="-128"/>
              </a:rPr>
              <a:t>かかる講師等の派遣</a:t>
            </a:r>
          </a:p>
        </p:txBody>
      </p:sp>
      <p:pic>
        <p:nvPicPr>
          <p:cNvPr id="18" name="Picture 34"/>
          <p:cNvPicPr>
            <a:picLocks noChangeAspect="1"/>
          </p:cNvPicPr>
          <p:nvPr/>
        </p:nvPicPr>
        <p:blipFill rotWithShape="1">
          <a:blip r:embed="rId3" cstate="print">
            <a:extLst>
              <a:ext uri="{28A0092B-C50C-407E-A947-70E740481C1C}">
                <a14:useLocalDpi xmlns:a14="http://schemas.microsoft.com/office/drawing/2010/main" val="0"/>
              </a:ext>
            </a:extLst>
          </a:blip>
          <a:srcRect r="20748"/>
          <a:stretch/>
        </p:blipFill>
        <p:spPr bwMode="auto">
          <a:xfrm>
            <a:off x="8280743" y="5396400"/>
            <a:ext cx="615774" cy="5343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9" name="Picture 4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bwMode="auto">
          <a:xfrm>
            <a:off x="4431454" y="5538440"/>
            <a:ext cx="458455" cy="6173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 name="Picture 13" descr="http://t1.gstatic.com/images?q=tbn:ANd9GcTCT7AL87_D87uORuAyDrbuBcsNV_fiNvrIi1zzBgW-hg8f-fOIcw"/>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809868" y="5250408"/>
            <a:ext cx="428482" cy="697978"/>
          </a:xfrm>
          <a:prstGeom prst="rect">
            <a:avLst/>
          </a:prstGeom>
          <a:noFill/>
          <a:extLst>
            <a:ext uri="{909E8E84-426E-40DD-AFC4-6F175D3DCCD1}">
              <a14:hiddenFill xmlns:a14="http://schemas.microsoft.com/office/drawing/2010/main">
                <a:solidFill>
                  <a:srgbClr val="FFFFFF"/>
                </a:solidFill>
              </a14:hiddenFill>
            </a:ext>
          </a:extLst>
        </p:spPr>
      </p:pic>
      <p:pic>
        <p:nvPicPr>
          <p:cNvPr id="21" name="Picture 2" descr="C:\Program Files\Microsoft Office\MEDIA\CAGCAT10\j0300520.gif"/>
          <p:cNvPicPr>
            <a:picLocks noChangeAspect="1" noChangeArrowheads="1" noCrop="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744533" y="5575604"/>
            <a:ext cx="704420" cy="559201"/>
          </a:xfrm>
          <a:prstGeom prst="rect">
            <a:avLst/>
          </a:prstGeom>
          <a:noFill/>
          <a:extLst>
            <a:ext uri="{909E8E84-426E-40DD-AFC4-6F175D3DCCD1}">
              <a14:hiddenFill xmlns:a14="http://schemas.microsoft.com/office/drawing/2010/main">
                <a:solidFill>
                  <a:srgbClr val="FFFFFF"/>
                </a:solidFill>
              </a14:hiddenFill>
            </a:ext>
          </a:extLst>
        </p:spPr>
      </p:pic>
      <p:cxnSp>
        <p:nvCxnSpPr>
          <p:cNvPr id="22" name="直線矢印コネクタ 21"/>
          <p:cNvCxnSpPr/>
          <p:nvPr/>
        </p:nvCxnSpPr>
        <p:spPr>
          <a:xfrm>
            <a:off x="5099235" y="5556964"/>
            <a:ext cx="0" cy="551507"/>
          </a:xfrm>
          <a:prstGeom prst="straightConnector1">
            <a:avLst/>
          </a:prstGeom>
          <a:ln w="50800">
            <a:solidFill>
              <a:schemeClr val="accent6">
                <a:lumMod val="75000"/>
              </a:schemeClr>
            </a:solidFill>
            <a:headEnd type="arrow"/>
            <a:tailEnd type="arrow"/>
          </a:ln>
        </p:spPr>
        <p:style>
          <a:lnRef idx="1">
            <a:schemeClr val="accent1"/>
          </a:lnRef>
          <a:fillRef idx="0">
            <a:schemeClr val="accent1"/>
          </a:fillRef>
          <a:effectRef idx="0">
            <a:schemeClr val="accent1"/>
          </a:effectRef>
          <a:fontRef idx="minor">
            <a:schemeClr val="tx1"/>
          </a:fontRef>
        </p:style>
      </p:cxnSp>
      <p:sp>
        <p:nvSpPr>
          <p:cNvPr id="23" name="雲 22"/>
          <p:cNvSpPr/>
          <p:nvPr/>
        </p:nvSpPr>
        <p:spPr>
          <a:xfrm>
            <a:off x="5187753" y="5563221"/>
            <a:ext cx="497616" cy="538994"/>
          </a:xfrm>
          <a:prstGeom prst="cloud">
            <a:avLst/>
          </a:prstGeom>
          <a:solidFill>
            <a:srgbClr val="FFFFC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200" dirty="0" smtClean="0">
                <a:solidFill>
                  <a:prstClr val="black"/>
                </a:solidFill>
                <a:latin typeface="HG丸ｺﾞｼｯｸM-PRO" pitchFamily="50" charset="-128"/>
                <a:ea typeface="HG丸ｺﾞｼｯｸM-PRO" pitchFamily="50" charset="-128"/>
              </a:rPr>
              <a:t>連携</a:t>
            </a:r>
            <a:endParaRPr lang="ja-JP" altLang="en-US" sz="1200" dirty="0">
              <a:solidFill>
                <a:prstClr val="black"/>
              </a:solidFill>
              <a:latin typeface="HG丸ｺﾞｼｯｸM-PRO" pitchFamily="50" charset="-128"/>
              <a:ea typeface="HG丸ｺﾞｼｯｸM-PRO" pitchFamily="50" charset="-128"/>
            </a:endParaRPr>
          </a:p>
        </p:txBody>
      </p:sp>
      <p:sp>
        <p:nvSpPr>
          <p:cNvPr id="24" name="角丸四角形 23"/>
          <p:cNvSpPr/>
          <p:nvPr/>
        </p:nvSpPr>
        <p:spPr>
          <a:xfrm>
            <a:off x="7776373" y="6014946"/>
            <a:ext cx="1857147" cy="459598"/>
          </a:xfrm>
          <a:prstGeom prst="round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ja-JP" altLang="en-US" sz="1200" dirty="0" smtClean="0">
                <a:solidFill>
                  <a:srgbClr val="000000"/>
                </a:solidFill>
                <a:latin typeface="HG丸ｺﾞｼｯｸM-PRO" pitchFamily="50" charset="-128"/>
                <a:ea typeface="HG丸ｺﾞｼｯｸM-PRO" pitchFamily="50" charset="-128"/>
                <a:cs typeface="Times New Roman"/>
              </a:rPr>
              <a:t>事業者団体などの</a:t>
            </a:r>
            <a:endParaRPr lang="en-US" altLang="ja-JP" sz="1200" dirty="0" smtClean="0">
              <a:solidFill>
                <a:srgbClr val="000000"/>
              </a:solidFill>
              <a:latin typeface="HG丸ｺﾞｼｯｸM-PRO" pitchFamily="50" charset="-128"/>
              <a:ea typeface="HG丸ｺﾞｼｯｸM-PRO" pitchFamily="50" charset="-128"/>
              <a:cs typeface="Times New Roman"/>
            </a:endParaRPr>
          </a:p>
          <a:p>
            <a:pPr algn="ctr"/>
            <a:r>
              <a:rPr lang="ja-JP" altLang="en-US" sz="1200" dirty="0" smtClean="0">
                <a:solidFill>
                  <a:srgbClr val="000000"/>
                </a:solidFill>
                <a:latin typeface="HG丸ｺﾞｼｯｸM-PRO" pitchFamily="50" charset="-128"/>
                <a:ea typeface="HG丸ｺﾞｼｯｸM-PRO" pitchFamily="50" charset="-128"/>
                <a:cs typeface="Times New Roman"/>
              </a:rPr>
              <a:t>会議、セミナー、勉強会</a:t>
            </a:r>
            <a:endParaRPr lang="ja-JP" altLang="en-US" sz="1200" dirty="0">
              <a:solidFill>
                <a:prstClr val="white"/>
              </a:solidFill>
              <a:latin typeface="HG丸ｺﾞｼｯｸM-PRO" pitchFamily="50" charset="-128"/>
              <a:ea typeface="HG丸ｺﾞｼｯｸM-PRO" pitchFamily="50" charset="-128"/>
              <a:cs typeface="ＭＳ Ｐゴシック"/>
            </a:endParaRPr>
          </a:p>
        </p:txBody>
      </p:sp>
      <p:sp>
        <p:nvSpPr>
          <p:cNvPr id="25" name="右矢印 24"/>
          <p:cNvSpPr/>
          <p:nvPr/>
        </p:nvSpPr>
        <p:spPr>
          <a:xfrm>
            <a:off x="6565188" y="5550153"/>
            <a:ext cx="1196124" cy="584652"/>
          </a:xfrm>
          <a:prstGeom prst="rightArrow">
            <a:avLst>
              <a:gd name="adj1" fmla="val 50000"/>
              <a:gd name="adj2" fmla="val 42963"/>
            </a:avLst>
          </a:prstGeom>
          <a:solidFill>
            <a:srgbClr val="FDFF97"/>
          </a:solidFill>
          <a:ln w="38100">
            <a:solidFill>
              <a:schemeClr val="accent6">
                <a:lumMod val="75000"/>
              </a:schemeClr>
            </a:solidFill>
          </a:ln>
          <a:effectLst>
            <a:outerShdw blurRad="50800" dist="38100" dir="2700000" sx="102000" sy="102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200" dirty="0" smtClean="0">
                <a:solidFill>
                  <a:prstClr val="black">
                    <a:lumMod val="95000"/>
                    <a:lumOff val="5000"/>
                  </a:prstClr>
                </a:solidFill>
                <a:latin typeface="HG丸ｺﾞｼｯｸM-PRO" pitchFamily="50" charset="-128"/>
                <a:ea typeface="HG丸ｺﾞｼｯｸM-PRO" pitchFamily="50" charset="-128"/>
              </a:rPr>
              <a:t>講師の派遣</a:t>
            </a:r>
            <a:endParaRPr lang="ja-JP" altLang="en-US" sz="1200" dirty="0">
              <a:solidFill>
                <a:prstClr val="black">
                  <a:lumMod val="95000"/>
                  <a:lumOff val="5000"/>
                </a:prstClr>
              </a:solidFill>
              <a:latin typeface="HG丸ｺﾞｼｯｸM-PRO" pitchFamily="50" charset="-128"/>
              <a:ea typeface="HG丸ｺﾞｼｯｸM-PRO" pitchFamily="50" charset="-128"/>
            </a:endParaRPr>
          </a:p>
        </p:txBody>
      </p:sp>
      <p:sp>
        <p:nvSpPr>
          <p:cNvPr id="26" name="角丸四角形 25"/>
          <p:cNvSpPr/>
          <p:nvPr/>
        </p:nvSpPr>
        <p:spPr>
          <a:xfrm>
            <a:off x="4390694" y="5214089"/>
            <a:ext cx="2346128" cy="324351"/>
          </a:xfrm>
          <a:prstGeom prst="roundRect">
            <a:avLst/>
          </a:prstGeom>
          <a:solidFill>
            <a:schemeClr val="bg1">
              <a:alpha val="85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ja-JP" altLang="en-US" sz="1200" dirty="0" smtClean="0">
                <a:solidFill>
                  <a:prstClr val="black">
                    <a:lumMod val="95000"/>
                    <a:lumOff val="5000"/>
                  </a:prstClr>
                </a:solidFill>
                <a:latin typeface="HG丸ｺﾞｼｯｸM-PRO" pitchFamily="50" charset="-128"/>
                <a:ea typeface="HG丸ｺﾞｼｯｸM-PRO" pitchFamily="50" charset="-128"/>
                <a:cs typeface="ＭＳ Ｐゴシック"/>
              </a:rPr>
              <a:t>府立環境農林水産総合研究所</a:t>
            </a:r>
            <a:r>
              <a:rPr lang="ja-JP" altLang="en-US" sz="1200" dirty="0" smtClean="0">
                <a:solidFill>
                  <a:prstClr val="black"/>
                </a:solidFill>
                <a:latin typeface="HG丸ｺﾞｼｯｸM-PRO" pitchFamily="50" charset="-128"/>
                <a:ea typeface="HG丸ｺﾞｼｯｸM-PRO" pitchFamily="50" charset="-128"/>
                <a:cs typeface="ＭＳ Ｐゴシック"/>
              </a:rPr>
              <a:t>等</a:t>
            </a:r>
            <a:endParaRPr lang="en-US" altLang="ja-JP" sz="1200" dirty="0" smtClean="0">
              <a:solidFill>
                <a:prstClr val="black"/>
              </a:solidFill>
              <a:latin typeface="HG丸ｺﾞｼｯｸM-PRO" pitchFamily="50" charset="-128"/>
              <a:ea typeface="HG丸ｺﾞｼｯｸM-PRO" pitchFamily="50" charset="-128"/>
              <a:cs typeface="ＭＳ Ｐゴシック"/>
            </a:endParaRPr>
          </a:p>
        </p:txBody>
      </p:sp>
      <p:sp>
        <p:nvSpPr>
          <p:cNvPr id="27" name="角丸四角形 26"/>
          <p:cNvSpPr/>
          <p:nvPr/>
        </p:nvSpPr>
        <p:spPr>
          <a:xfrm>
            <a:off x="3943770" y="6186512"/>
            <a:ext cx="3407298" cy="318959"/>
          </a:xfrm>
          <a:prstGeom prst="roundRect">
            <a:avLst/>
          </a:prstGeom>
          <a:solidFill>
            <a:schemeClr val="bg1">
              <a:alpha val="8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ja-JP" altLang="en-US" sz="1200" dirty="0" smtClean="0">
                <a:solidFill>
                  <a:srgbClr val="000000"/>
                </a:solidFill>
                <a:latin typeface="HG丸ｺﾞｼｯｸM-PRO" pitchFamily="50" charset="-128"/>
                <a:ea typeface="HG丸ｺﾞｼｯｸM-PRO" pitchFamily="50" charset="-128"/>
                <a:cs typeface="Times New Roman"/>
              </a:rPr>
              <a:t>おおさかスマートエネルギーセンター</a:t>
            </a:r>
            <a:endParaRPr lang="ja-JP" altLang="en-US" sz="1200" dirty="0">
              <a:solidFill>
                <a:prstClr val="white"/>
              </a:solidFill>
              <a:latin typeface="HG丸ｺﾞｼｯｸM-PRO" pitchFamily="50" charset="-128"/>
              <a:ea typeface="HG丸ｺﾞｼｯｸM-PRO" pitchFamily="50" charset="-128"/>
              <a:cs typeface="ＭＳ Ｐゴシック"/>
            </a:endParaRPr>
          </a:p>
        </p:txBody>
      </p:sp>
      <p:pic>
        <p:nvPicPr>
          <p:cNvPr id="28" name="Picture 31"/>
          <p:cNvPicPr>
            <a:picLocks noChangeAspect="1"/>
          </p:cNvPicPr>
          <p:nvPr/>
        </p:nvPicPr>
        <p:blipFill rotWithShape="1">
          <a:blip r:embed="rId7" cstate="print">
            <a:extLst>
              <a:ext uri="{28A0092B-C50C-407E-A947-70E740481C1C}">
                <a14:useLocalDpi xmlns:a14="http://schemas.microsoft.com/office/drawing/2010/main" val="0"/>
              </a:ext>
            </a:extLst>
          </a:blip>
          <a:srcRect l="-1" r="8833"/>
          <a:stretch/>
        </p:blipFill>
        <p:spPr bwMode="auto">
          <a:xfrm>
            <a:off x="8935466" y="5369010"/>
            <a:ext cx="647850" cy="5721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0" name="角丸四角形 29"/>
          <p:cNvSpPr/>
          <p:nvPr/>
        </p:nvSpPr>
        <p:spPr>
          <a:xfrm>
            <a:off x="200472" y="692696"/>
            <a:ext cx="3528392" cy="351152"/>
          </a:xfrm>
          <a:prstGeom prst="roundRect">
            <a:avLst>
              <a:gd name="adj" fmla="val 50000"/>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ja-JP" altLang="en-US" sz="1600" b="1" dirty="0" smtClean="0">
                <a:solidFill>
                  <a:prstClr val="black"/>
                </a:solidFill>
                <a:latin typeface="Meiryo UI" pitchFamily="50" charset="-128"/>
                <a:ea typeface="Meiryo UI" pitchFamily="50" charset="-128"/>
                <a:cs typeface="Meiryo UI" pitchFamily="50" charset="-128"/>
              </a:rPr>
              <a:t>省エネ等に係る普及啓発の実施</a:t>
            </a:r>
            <a:endParaRPr lang="ja-JP" altLang="en-US" sz="1600" dirty="0">
              <a:solidFill>
                <a:prstClr val="black"/>
              </a:solidFill>
              <a:latin typeface="Meiryo UI" pitchFamily="50" charset="-128"/>
              <a:ea typeface="Meiryo UI" pitchFamily="50" charset="-128"/>
              <a:cs typeface="Meiryo UI" pitchFamily="50" charset="-128"/>
            </a:endParaRPr>
          </a:p>
        </p:txBody>
      </p:sp>
      <p:sp>
        <p:nvSpPr>
          <p:cNvPr id="3" name="角丸四角形 2"/>
          <p:cNvSpPr/>
          <p:nvPr/>
        </p:nvSpPr>
        <p:spPr>
          <a:xfrm>
            <a:off x="4660681" y="1374677"/>
            <a:ext cx="1771169" cy="1199752"/>
          </a:xfrm>
          <a:prstGeom prst="round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200" b="1" dirty="0" smtClean="0">
                <a:solidFill>
                  <a:srgbClr val="000000"/>
                </a:solidFill>
                <a:latin typeface="HG丸ｺﾞｼｯｸM-PRO" pitchFamily="50" charset="-128"/>
                <a:ea typeface="HG丸ｺﾞｼｯｸM-PRO" pitchFamily="50" charset="-128"/>
                <a:cs typeface="Times New Roman"/>
              </a:rPr>
              <a:t>おおさかスマート</a:t>
            </a:r>
            <a:endParaRPr lang="en-US" altLang="ja-JP" sz="1200" b="1" dirty="0" smtClean="0">
              <a:solidFill>
                <a:srgbClr val="000000"/>
              </a:solidFill>
              <a:latin typeface="HG丸ｺﾞｼｯｸM-PRO" pitchFamily="50" charset="-128"/>
              <a:ea typeface="HG丸ｺﾞｼｯｸM-PRO" pitchFamily="50" charset="-128"/>
              <a:cs typeface="Times New Roman"/>
            </a:endParaRPr>
          </a:p>
          <a:p>
            <a:pPr algn="ctr"/>
            <a:r>
              <a:rPr lang="ja-JP" altLang="en-US" sz="1200" b="1" dirty="0" smtClean="0">
                <a:solidFill>
                  <a:srgbClr val="000000"/>
                </a:solidFill>
                <a:latin typeface="HG丸ｺﾞｼｯｸM-PRO" pitchFamily="50" charset="-128"/>
                <a:ea typeface="HG丸ｺﾞｼｯｸM-PRO" pitchFamily="50" charset="-128"/>
                <a:cs typeface="Times New Roman"/>
              </a:rPr>
              <a:t>エネルギーセンター</a:t>
            </a:r>
            <a:endParaRPr lang="ja-JP" altLang="en-US" sz="1200" b="1" dirty="0">
              <a:solidFill>
                <a:prstClr val="white"/>
              </a:solidFill>
              <a:latin typeface="HG丸ｺﾞｼｯｸM-PRO" pitchFamily="50" charset="-128"/>
              <a:ea typeface="HG丸ｺﾞｼｯｸM-PRO" pitchFamily="50" charset="-128"/>
              <a:cs typeface="ＭＳ Ｐゴシック"/>
            </a:endParaRPr>
          </a:p>
        </p:txBody>
      </p:sp>
      <p:sp>
        <p:nvSpPr>
          <p:cNvPr id="33" name="角丸四角形 32"/>
          <p:cNvSpPr/>
          <p:nvPr/>
        </p:nvSpPr>
        <p:spPr>
          <a:xfrm>
            <a:off x="8033320" y="1374677"/>
            <a:ext cx="1600200" cy="1199752"/>
          </a:xfrm>
          <a:prstGeom prst="roundRect">
            <a:avLst/>
          </a:prstGeom>
          <a:solidFill>
            <a:schemeClr val="accent5">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200" b="1" dirty="0" smtClean="0">
                <a:solidFill>
                  <a:srgbClr val="000000"/>
                </a:solidFill>
                <a:latin typeface="HG丸ｺﾞｼｯｸM-PRO" pitchFamily="50" charset="-128"/>
                <a:ea typeface="HG丸ｺﾞｼｯｸM-PRO" pitchFamily="50" charset="-128"/>
                <a:cs typeface="Times New Roman"/>
              </a:rPr>
              <a:t>　　小学校　</a:t>
            </a:r>
            <a:endParaRPr lang="en-US" altLang="ja-JP" sz="1200" b="1" dirty="0" smtClean="0">
              <a:solidFill>
                <a:srgbClr val="000000"/>
              </a:solidFill>
              <a:latin typeface="HG丸ｺﾞｼｯｸM-PRO" pitchFamily="50" charset="-128"/>
              <a:ea typeface="HG丸ｺﾞｼｯｸM-PRO" pitchFamily="50" charset="-128"/>
              <a:cs typeface="Times New Roman"/>
            </a:endParaRPr>
          </a:p>
          <a:p>
            <a:r>
              <a:rPr lang="ja-JP" altLang="en-US" sz="1200" b="1" dirty="0" smtClean="0">
                <a:solidFill>
                  <a:srgbClr val="000000"/>
                </a:solidFill>
                <a:latin typeface="HG丸ｺﾞｼｯｸM-PRO" pitchFamily="50" charset="-128"/>
                <a:ea typeface="HG丸ｺﾞｼｯｸM-PRO" pitchFamily="50" charset="-128"/>
                <a:cs typeface="Times New Roman"/>
              </a:rPr>
              <a:t>　　自治会　　等</a:t>
            </a:r>
            <a:endParaRPr lang="en-US" altLang="ja-JP" sz="1200" b="1" dirty="0" smtClean="0">
              <a:solidFill>
                <a:srgbClr val="000000"/>
              </a:solidFill>
              <a:latin typeface="HG丸ｺﾞｼｯｸM-PRO" pitchFamily="50" charset="-128"/>
              <a:ea typeface="HG丸ｺﾞｼｯｸM-PRO" pitchFamily="50" charset="-128"/>
              <a:cs typeface="Times New Roman"/>
            </a:endParaRPr>
          </a:p>
        </p:txBody>
      </p:sp>
      <p:sp>
        <p:nvSpPr>
          <p:cNvPr id="34" name="角丸四角形 33"/>
          <p:cNvSpPr/>
          <p:nvPr/>
        </p:nvSpPr>
        <p:spPr>
          <a:xfrm>
            <a:off x="6350296" y="3006570"/>
            <a:ext cx="1738891" cy="778030"/>
          </a:xfrm>
          <a:prstGeom prst="roundRect">
            <a:avLst/>
          </a:prstGeom>
          <a:solidFill>
            <a:schemeClr val="accent5">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200" b="1" dirty="0" smtClean="0">
                <a:solidFill>
                  <a:srgbClr val="000000"/>
                </a:solidFill>
                <a:latin typeface="HG丸ｺﾞｼｯｸM-PRO" pitchFamily="50" charset="-128"/>
                <a:ea typeface="HG丸ｺﾞｼｯｸM-PRO" pitchFamily="50" charset="-128"/>
                <a:cs typeface="Times New Roman"/>
              </a:rPr>
              <a:t>　　民間企業</a:t>
            </a:r>
            <a:endParaRPr lang="en-US" altLang="ja-JP" sz="1200" b="1" dirty="0" smtClean="0">
              <a:solidFill>
                <a:srgbClr val="000000"/>
              </a:solidFill>
              <a:latin typeface="HG丸ｺﾞｼｯｸM-PRO" pitchFamily="50" charset="-128"/>
              <a:ea typeface="HG丸ｺﾞｼｯｸM-PRO" pitchFamily="50" charset="-128"/>
              <a:cs typeface="Times New Roman"/>
            </a:endParaRPr>
          </a:p>
          <a:p>
            <a:r>
              <a:rPr lang="ja-JP" altLang="en-US" sz="1200" b="1" dirty="0" smtClean="0">
                <a:solidFill>
                  <a:srgbClr val="000000"/>
                </a:solidFill>
                <a:latin typeface="HG丸ｺﾞｼｯｸM-PRO" pitchFamily="50" charset="-128"/>
                <a:ea typeface="HG丸ｺﾞｼｯｸM-PRO" pitchFamily="50" charset="-128"/>
                <a:cs typeface="Times New Roman"/>
              </a:rPr>
              <a:t>　　民間団体　　等</a:t>
            </a:r>
            <a:endParaRPr lang="en-US" altLang="ja-JP" sz="1200" b="1" dirty="0" smtClean="0">
              <a:solidFill>
                <a:srgbClr val="000000"/>
              </a:solidFill>
              <a:latin typeface="HG丸ｺﾞｼｯｸM-PRO" pitchFamily="50" charset="-128"/>
              <a:ea typeface="HG丸ｺﾞｼｯｸM-PRO" pitchFamily="50" charset="-128"/>
              <a:cs typeface="Times New Roman"/>
            </a:endParaRPr>
          </a:p>
        </p:txBody>
      </p:sp>
      <p:sp>
        <p:nvSpPr>
          <p:cNvPr id="35" name="右矢印 34"/>
          <p:cNvSpPr/>
          <p:nvPr/>
        </p:nvSpPr>
        <p:spPr>
          <a:xfrm rot="10800000">
            <a:off x="6501687" y="1409002"/>
            <a:ext cx="1411032" cy="276425"/>
          </a:xfrm>
          <a:prstGeom prst="rightArrow">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6" name="テキスト ボックス 5"/>
          <p:cNvSpPr txBox="1"/>
          <p:nvPr/>
        </p:nvSpPr>
        <p:spPr>
          <a:xfrm>
            <a:off x="6777370" y="1243990"/>
            <a:ext cx="929675" cy="253916"/>
          </a:xfrm>
          <a:prstGeom prst="rect">
            <a:avLst/>
          </a:prstGeom>
          <a:noFill/>
        </p:spPr>
        <p:txBody>
          <a:bodyPr wrap="square" rtlCol="0">
            <a:spAutoFit/>
          </a:bodyPr>
          <a:lstStyle/>
          <a:p>
            <a:pPr algn="ctr"/>
            <a:r>
              <a:rPr lang="ja-JP" altLang="en-US" sz="1050" dirty="0" smtClean="0">
                <a:solidFill>
                  <a:prstClr val="black"/>
                </a:solidFill>
                <a:latin typeface="HG丸ｺﾞｼｯｸM-PRO" panose="020F0600000000000000" pitchFamily="50" charset="-128"/>
                <a:ea typeface="HG丸ｺﾞｼｯｸM-PRO" panose="020F0600000000000000" pitchFamily="50" charset="-128"/>
              </a:rPr>
              <a:t>相談・依頼</a:t>
            </a:r>
            <a:endParaRPr lang="ja-JP" altLang="en-US" sz="1050" dirty="0">
              <a:solidFill>
                <a:prstClr val="black"/>
              </a:solidFill>
              <a:latin typeface="HG丸ｺﾞｼｯｸM-PRO" panose="020F0600000000000000" pitchFamily="50" charset="-128"/>
              <a:ea typeface="HG丸ｺﾞｼｯｸM-PRO" panose="020F0600000000000000" pitchFamily="50" charset="-128"/>
            </a:endParaRPr>
          </a:p>
        </p:txBody>
      </p:sp>
      <p:sp>
        <p:nvSpPr>
          <p:cNvPr id="37" name="右矢印 36"/>
          <p:cNvSpPr/>
          <p:nvPr/>
        </p:nvSpPr>
        <p:spPr>
          <a:xfrm>
            <a:off x="6544651" y="1839314"/>
            <a:ext cx="1411032" cy="276425"/>
          </a:xfrm>
          <a:prstGeom prst="rightArrow">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38" name="テキスト ボックス 37"/>
          <p:cNvSpPr txBox="1"/>
          <p:nvPr/>
        </p:nvSpPr>
        <p:spPr>
          <a:xfrm>
            <a:off x="6614435" y="1686956"/>
            <a:ext cx="1237911" cy="253916"/>
          </a:xfrm>
          <a:prstGeom prst="rect">
            <a:avLst/>
          </a:prstGeom>
          <a:noFill/>
        </p:spPr>
        <p:txBody>
          <a:bodyPr wrap="square" rtlCol="0">
            <a:spAutoFit/>
          </a:bodyPr>
          <a:lstStyle/>
          <a:p>
            <a:pPr algn="ctr"/>
            <a:r>
              <a:rPr lang="ja-JP" altLang="en-US" sz="1050" dirty="0" smtClean="0">
                <a:solidFill>
                  <a:prstClr val="black"/>
                </a:solidFill>
                <a:latin typeface="HG丸ｺﾞｼｯｸM-PRO" panose="020F0600000000000000" pitchFamily="50" charset="-128"/>
                <a:ea typeface="HG丸ｺﾞｼｯｸM-PRO" panose="020F0600000000000000" pitchFamily="50" charset="-128"/>
              </a:rPr>
              <a:t>教材冊子の配布</a:t>
            </a:r>
            <a:endParaRPr lang="ja-JP" altLang="en-US" sz="1050" dirty="0">
              <a:solidFill>
                <a:prstClr val="black"/>
              </a:solidFill>
              <a:latin typeface="HG丸ｺﾞｼｯｸM-PRO" panose="020F0600000000000000" pitchFamily="50" charset="-128"/>
              <a:ea typeface="HG丸ｺﾞｼｯｸM-PRO" panose="020F0600000000000000" pitchFamily="50" charset="-128"/>
            </a:endParaRPr>
          </a:p>
        </p:txBody>
      </p:sp>
      <p:sp>
        <p:nvSpPr>
          <p:cNvPr id="39" name="右矢印 38"/>
          <p:cNvSpPr/>
          <p:nvPr/>
        </p:nvSpPr>
        <p:spPr>
          <a:xfrm>
            <a:off x="6522781" y="2282362"/>
            <a:ext cx="1411032" cy="276425"/>
          </a:xfrm>
          <a:prstGeom prst="rightArrow">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40" name="テキスト ボックス 39"/>
          <p:cNvSpPr txBox="1"/>
          <p:nvPr/>
        </p:nvSpPr>
        <p:spPr>
          <a:xfrm>
            <a:off x="6600787" y="2131456"/>
            <a:ext cx="1237911" cy="253916"/>
          </a:xfrm>
          <a:prstGeom prst="rect">
            <a:avLst/>
          </a:prstGeom>
          <a:noFill/>
        </p:spPr>
        <p:txBody>
          <a:bodyPr wrap="square" rtlCol="0">
            <a:spAutoFit/>
          </a:bodyPr>
          <a:lstStyle/>
          <a:p>
            <a:pPr algn="ctr"/>
            <a:r>
              <a:rPr lang="ja-JP" altLang="en-US" sz="1050" dirty="0" smtClean="0">
                <a:solidFill>
                  <a:prstClr val="black"/>
                </a:solidFill>
                <a:latin typeface="HG丸ｺﾞｼｯｸM-PRO" panose="020F0600000000000000" pitchFamily="50" charset="-128"/>
                <a:ea typeface="HG丸ｺﾞｼｯｸM-PRO" panose="020F0600000000000000" pitchFamily="50" charset="-128"/>
              </a:rPr>
              <a:t>出前講座を実施</a:t>
            </a:r>
            <a:endParaRPr lang="ja-JP" altLang="en-US" sz="1050" dirty="0">
              <a:solidFill>
                <a:prstClr val="black"/>
              </a:solidFill>
              <a:latin typeface="HG丸ｺﾞｼｯｸM-PRO" panose="020F0600000000000000" pitchFamily="50" charset="-128"/>
              <a:ea typeface="HG丸ｺﾞｼｯｸM-PRO" panose="020F0600000000000000" pitchFamily="50" charset="-128"/>
            </a:endParaRPr>
          </a:p>
        </p:txBody>
      </p:sp>
      <p:sp>
        <p:nvSpPr>
          <p:cNvPr id="7" name="左右矢印 6"/>
          <p:cNvSpPr/>
          <p:nvPr/>
        </p:nvSpPr>
        <p:spPr>
          <a:xfrm rot="2343435">
            <a:off x="5486075" y="2791272"/>
            <a:ext cx="901983" cy="235213"/>
          </a:xfrm>
          <a:prstGeom prst="leftRightArrow">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41" name="テキスト ボックス 40"/>
          <p:cNvSpPr txBox="1"/>
          <p:nvPr/>
        </p:nvSpPr>
        <p:spPr>
          <a:xfrm>
            <a:off x="5094395" y="2872735"/>
            <a:ext cx="929675" cy="253916"/>
          </a:xfrm>
          <a:prstGeom prst="rect">
            <a:avLst/>
          </a:prstGeom>
          <a:noFill/>
        </p:spPr>
        <p:txBody>
          <a:bodyPr wrap="square" rtlCol="0">
            <a:spAutoFit/>
          </a:bodyPr>
          <a:lstStyle/>
          <a:p>
            <a:pPr algn="ctr"/>
            <a:r>
              <a:rPr lang="ja-JP" altLang="en-US" sz="1050" dirty="0" smtClean="0">
                <a:solidFill>
                  <a:prstClr val="black"/>
                </a:solidFill>
                <a:latin typeface="HG丸ｺﾞｼｯｸM-PRO" panose="020F0600000000000000" pitchFamily="50" charset="-128"/>
                <a:ea typeface="HG丸ｺﾞｼｯｸM-PRO" panose="020F0600000000000000" pitchFamily="50" charset="-128"/>
              </a:rPr>
              <a:t>連絡調整</a:t>
            </a:r>
            <a:endParaRPr lang="ja-JP" altLang="en-US" sz="1050" dirty="0">
              <a:solidFill>
                <a:prstClr val="black"/>
              </a:solidFill>
              <a:latin typeface="HG丸ｺﾞｼｯｸM-PRO" panose="020F0600000000000000" pitchFamily="50" charset="-128"/>
              <a:ea typeface="HG丸ｺﾞｼｯｸM-PRO" panose="020F0600000000000000" pitchFamily="50" charset="-128"/>
            </a:endParaRPr>
          </a:p>
        </p:txBody>
      </p:sp>
      <p:sp>
        <p:nvSpPr>
          <p:cNvPr id="43" name="右矢印 42"/>
          <p:cNvSpPr/>
          <p:nvPr/>
        </p:nvSpPr>
        <p:spPr>
          <a:xfrm rot="18949629">
            <a:off x="8056574" y="2789772"/>
            <a:ext cx="831821" cy="260922"/>
          </a:xfrm>
          <a:prstGeom prst="rightArrow">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44" name="テキスト ボックス 43"/>
          <p:cNvSpPr txBox="1"/>
          <p:nvPr/>
        </p:nvSpPr>
        <p:spPr>
          <a:xfrm>
            <a:off x="8371155" y="2945222"/>
            <a:ext cx="1237911" cy="253916"/>
          </a:xfrm>
          <a:prstGeom prst="rect">
            <a:avLst/>
          </a:prstGeom>
          <a:noFill/>
        </p:spPr>
        <p:txBody>
          <a:bodyPr wrap="square" rtlCol="0">
            <a:spAutoFit/>
          </a:bodyPr>
          <a:lstStyle/>
          <a:p>
            <a:pPr algn="ctr"/>
            <a:r>
              <a:rPr lang="ja-JP" altLang="en-US" sz="1050" dirty="0" smtClean="0">
                <a:solidFill>
                  <a:prstClr val="black"/>
                </a:solidFill>
                <a:latin typeface="HG丸ｺﾞｼｯｸM-PRO" panose="020F0600000000000000" pitchFamily="50" charset="-128"/>
                <a:ea typeface="HG丸ｺﾞｼｯｸM-PRO" panose="020F0600000000000000" pitchFamily="50" charset="-128"/>
              </a:rPr>
              <a:t>出前講座を実施</a:t>
            </a:r>
            <a:endParaRPr lang="ja-JP" altLang="en-US" sz="1050" dirty="0">
              <a:solidFill>
                <a:prstClr val="black"/>
              </a:solidFill>
              <a:latin typeface="HG丸ｺﾞｼｯｸM-PRO" panose="020F0600000000000000" pitchFamily="50" charset="-128"/>
              <a:ea typeface="HG丸ｺﾞｼｯｸM-PRO" panose="020F0600000000000000" pitchFamily="50" charset="-128"/>
            </a:endParaRPr>
          </a:p>
        </p:txBody>
      </p:sp>
      <p:pic>
        <p:nvPicPr>
          <p:cNvPr id="45" name="Picture 43" descr="手回し発電機"/>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485303" y="4165599"/>
            <a:ext cx="787400" cy="590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6" name="Picture 41" descr="C:\Users\NishiumiN\AppData\Local\Microsoft\Windows\Temporary Internet Files\Content.IE5\YNBGDHPA\MC900370442[1].wmf"/>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4108651" y="3357485"/>
            <a:ext cx="995362" cy="704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2" name="正方形/長方形 41"/>
          <p:cNvSpPr/>
          <p:nvPr/>
        </p:nvSpPr>
        <p:spPr>
          <a:xfrm>
            <a:off x="3752589" y="811048"/>
            <a:ext cx="2561145" cy="184666"/>
          </a:xfrm>
          <a:prstGeom prst="rect">
            <a:avLst/>
          </a:prstGeom>
        </p:spPr>
        <p:txBody>
          <a:bodyPr wrap="square" lIns="0" tIns="0" rIns="0" bIns="0" anchor="ctr" anchorCtr="1">
            <a:spAutoFit/>
          </a:bodyPr>
          <a:lstStyle/>
          <a:p>
            <a:pPr marL="95250" indent="-95250"/>
            <a:r>
              <a:rPr lang="en-US" altLang="ja-JP"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おおさかスマートエネルギーセンター事業</a:t>
            </a:r>
            <a:r>
              <a:rPr lang="en-US" altLang="ja-JP"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endParaRPr lang="ja-JP" altLang="en-US"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48" name="正方形/長方形 47"/>
          <p:cNvSpPr/>
          <p:nvPr/>
        </p:nvSpPr>
        <p:spPr>
          <a:xfrm>
            <a:off x="1789052" y="5961920"/>
            <a:ext cx="2039998" cy="584632"/>
          </a:xfrm>
          <a:prstGeom prst="rect">
            <a:avLst/>
          </a:prstGeom>
          <a:noFill/>
          <a:ln w="9525">
            <a:prstDash val="dash"/>
          </a:ln>
        </p:spPr>
        <p:style>
          <a:lnRef idx="2">
            <a:schemeClr val="accent1"/>
          </a:lnRef>
          <a:fillRef idx="1">
            <a:schemeClr val="lt1"/>
          </a:fillRef>
          <a:effectRef idx="0">
            <a:schemeClr val="accent1"/>
          </a:effectRef>
          <a:fontRef idx="minor">
            <a:schemeClr val="dk1"/>
          </a:fontRef>
        </p:style>
        <p:txBody>
          <a:bodyPr lIns="0" rIns="0" rtlCol="0" anchor="ctr"/>
          <a:lstStyle/>
          <a:p>
            <a:pPr marL="87313" indent="-87313"/>
            <a:r>
              <a:rPr lang="ja-JP" altLang="en-US" sz="1000" dirty="0">
                <a:solidFill>
                  <a:schemeClr val="tx1"/>
                </a:solidFill>
                <a:latin typeface="Meiryo UI" pitchFamily="50" charset="-128"/>
                <a:ea typeface="Meiryo UI" pitchFamily="50" charset="-128"/>
                <a:cs typeface="Meiryo UI" pitchFamily="50" charset="-128"/>
              </a:rPr>
              <a:t>＜</a:t>
            </a:r>
            <a:r>
              <a:rPr lang="en-US" altLang="ja-JP" sz="1000" dirty="0" smtClean="0">
                <a:solidFill>
                  <a:schemeClr val="tx1"/>
                </a:solidFill>
                <a:latin typeface="Meiryo UI" pitchFamily="50" charset="-128"/>
                <a:ea typeface="Meiryo UI" pitchFamily="50" charset="-128"/>
                <a:cs typeface="Meiryo UI" pitchFamily="50" charset="-128"/>
              </a:rPr>
              <a:t>2017</a:t>
            </a:r>
            <a:r>
              <a:rPr lang="ja-JP" altLang="en-US" sz="1000" dirty="0" smtClean="0">
                <a:solidFill>
                  <a:schemeClr val="tx1"/>
                </a:solidFill>
                <a:latin typeface="Meiryo UI" pitchFamily="50" charset="-128"/>
                <a:ea typeface="Meiryo UI" pitchFamily="50" charset="-128"/>
                <a:cs typeface="Meiryo UI" pitchFamily="50" charset="-128"/>
              </a:rPr>
              <a:t>年度</a:t>
            </a:r>
            <a:r>
              <a:rPr lang="ja-JP" altLang="en-US" sz="1000" dirty="0">
                <a:solidFill>
                  <a:schemeClr val="tx1"/>
                </a:solidFill>
                <a:latin typeface="Meiryo UI" pitchFamily="50" charset="-128"/>
                <a:ea typeface="Meiryo UI" pitchFamily="50" charset="-128"/>
                <a:cs typeface="Meiryo UI" pitchFamily="50" charset="-128"/>
              </a:rPr>
              <a:t>実績</a:t>
            </a:r>
            <a:r>
              <a:rPr lang="ja-JP" altLang="en-US" sz="1000" dirty="0" smtClean="0">
                <a:solidFill>
                  <a:schemeClr val="tx1"/>
                </a:solidFill>
                <a:latin typeface="Meiryo UI" pitchFamily="50" charset="-128"/>
                <a:ea typeface="Meiryo UI" pitchFamily="50" charset="-128"/>
                <a:cs typeface="Meiryo UI" pitchFamily="50" charset="-128"/>
              </a:rPr>
              <a:t>＞ </a:t>
            </a:r>
            <a:endParaRPr lang="en-US" altLang="ja-JP" sz="1000" dirty="0">
              <a:solidFill>
                <a:schemeClr val="tx1"/>
              </a:solidFill>
              <a:latin typeface="Meiryo UI" pitchFamily="50" charset="-128"/>
              <a:ea typeface="Meiryo UI" pitchFamily="50" charset="-128"/>
              <a:cs typeface="Meiryo UI" pitchFamily="50" charset="-128"/>
            </a:endParaRPr>
          </a:p>
          <a:p>
            <a:pPr marL="87313" indent="-87313"/>
            <a:r>
              <a:rPr lang="ja-JP" altLang="en-US" sz="1000" dirty="0">
                <a:solidFill>
                  <a:schemeClr val="tx1"/>
                </a:solidFill>
                <a:latin typeface="Meiryo UI" pitchFamily="50" charset="-128"/>
                <a:ea typeface="Meiryo UI" pitchFamily="50" charset="-128"/>
                <a:cs typeface="Meiryo UI" pitchFamily="50" charset="-128"/>
              </a:rPr>
              <a:t>　・講師の派遣回数</a:t>
            </a:r>
            <a:r>
              <a:rPr lang="ja-JP" altLang="en-US" sz="1000" dirty="0" smtClean="0">
                <a:solidFill>
                  <a:schemeClr val="tx1"/>
                </a:solidFill>
                <a:latin typeface="Meiryo UI" pitchFamily="50" charset="-128"/>
                <a:ea typeface="Meiryo UI" pitchFamily="50" charset="-128"/>
                <a:cs typeface="Meiryo UI" pitchFamily="50" charset="-128"/>
              </a:rPr>
              <a:t>：</a:t>
            </a:r>
            <a:r>
              <a:rPr lang="en-US" altLang="ja-JP" sz="1000" dirty="0" smtClean="0">
                <a:solidFill>
                  <a:schemeClr val="tx1"/>
                </a:solidFill>
                <a:latin typeface="Meiryo UI" pitchFamily="50" charset="-128"/>
                <a:ea typeface="Meiryo UI" pitchFamily="50" charset="-128"/>
                <a:cs typeface="Meiryo UI" pitchFamily="50" charset="-128"/>
              </a:rPr>
              <a:t>48</a:t>
            </a:r>
            <a:r>
              <a:rPr lang="ja-JP" altLang="en-US" sz="1000" dirty="0" smtClean="0">
                <a:solidFill>
                  <a:schemeClr val="tx1"/>
                </a:solidFill>
                <a:latin typeface="Meiryo UI" pitchFamily="50" charset="-128"/>
                <a:ea typeface="Meiryo UI" pitchFamily="50" charset="-128"/>
                <a:cs typeface="Meiryo UI" pitchFamily="50" charset="-128"/>
              </a:rPr>
              <a:t>回　　　</a:t>
            </a:r>
            <a:endParaRPr lang="en-US" altLang="ja-JP" sz="1000" dirty="0">
              <a:solidFill>
                <a:schemeClr val="tx1"/>
              </a:solidFill>
              <a:latin typeface="Meiryo UI" pitchFamily="50" charset="-128"/>
              <a:ea typeface="Meiryo UI" pitchFamily="50" charset="-128"/>
              <a:cs typeface="Meiryo UI" pitchFamily="50" charset="-128"/>
            </a:endParaRPr>
          </a:p>
        </p:txBody>
      </p:sp>
      <p:sp>
        <p:nvSpPr>
          <p:cNvPr id="49" name="正方形/長方形 48"/>
          <p:cNvSpPr/>
          <p:nvPr/>
        </p:nvSpPr>
        <p:spPr>
          <a:xfrm>
            <a:off x="1009291" y="3420984"/>
            <a:ext cx="3010619" cy="782715"/>
          </a:xfrm>
          <a:prstGeom prst="rect">
            <a:avLst/>
          </a:prstGeom>
          <a:noFill/>
          <a:ln w="9525">
            <a:prstDash val="dash"/>
          </a:ln>
        </p:spPr>
        <p:style>
          <a:lnRef idx="2">
            <a:schemeClr val="accent1"/>
          </a:lnRef>
          <a:fillRef idx="1">
            <a:schemeClr val="lt1"/>
          </a:fillRef>
          <a:effectRef idx="0">
            <a:schemeClr val="accent1"/>
          </a:effectRef>
          <a:fontRef idx="minor">
            <a:schemeClr val="dk1"/>
          </a:fontRef>
        </p:style>
        <p:txBody>
          <a:bodyPr lIns="0" rIns="0" rtlCol="0" anchor="ctr"/>
          <a:lstStyle/>
          <a:p>
            <a:pPr marL="87313" indent="-87313"/>
            <a:r>
              <a:rPr lang="ja-JP" altLang="en-US" sz="1000" dirty="0" smtClean="0">
                <a:solidFill>
                  <a:schemeClr val="tx1"/>
                </a:solidFill>
                <a:latin typeface="Meiryo UI" pitchFamily="50" charset="-128"/>
                <a:ea typeface="Meiryo UI" pitchFamily="50" charset="-128"/>
                <a:cs typeface="Meiryo UI" pitchFamily="50" charset="-128"/>
              </a:rPr>
              <a:t> ＜</a:t>
            </a:r>
            <a:r>
              <a:rPr lang="en-US" altLang="ja-JP" sz="1000" dirty="0" smtClean="0">
                <a:solidFill>
                  <a:schemeClr val="tx1"/>
                </a:solidFill>
                <a:latin typeface="Meiryo UI" pitchFamily="50" charset="-128"/>
                <a:ea typeface="Meiryo UI" pitchFamily="50" charset="-128"/>
                <a:cs typeface="Meiryo UI" pitchFamily="50" charset="-128"/>
              </a:rPr>
              <a:t>2017</a:t>
            </a:r>
            <a:r>
              <a:rPr lang="ja-JP" altLang="en-US" sz="1000" dirty="0" smtClean="0">
                <a:solidFill>
                  <a:schemeClr val="tx1"/>
                </a:solidFill>
                <a:latin typeface="Meiryo UI" pitchFamily="50" charset="-128"/>
                <a:ea typeface="Meiryo UI" pitchFamily="50" charset="-128"/>
                <a:cs typeface="Meiryo UI" pitchFamily="50" charset="-128"/>
              </a:rPr>
              <a:t>年度実績＞</a:t>
            </a:r>
            <a:endParaRPr lang="en-US" altLang="ja-JP" sz="1000" dirty="0" smtClean="0">
              <a:solidFill>
                <a:schemeClr val="tx1"/>
              </a:solidFill>
              <a:latin typeface="Meiryo UI" pitchFamily="50" charset="-128"/>
              <a:ea typeface="Meiryo UI" pitchFamily="50" charset="-128"/>
              <a:cs typeface="Meiryo UI" pitchFamily="50" charset="-128"/>
            </a:endParaRPr>
          </a:p>
          <a:p>
            <a:pPr marL="87313" indent="-87313"/>
            <a:r>
              <a:rPr lang="ja-JP" altLang="en-US" sz="1000" dirty="0">
                <a:solidFill>
                  <a:schemeClr val="tx1"/>
                </a:solidFill>
                <a:latin typeface="Meiryo UI" pitchFamily="50" charset="-128"/>
                <a:ea typeface="Meiryo UI" pitchFamily="50" charset="-128"/>
                <a:cs typeface="Meiryo UI" pitchFamily="50" charset="-128"/>
              </a:rPr>
              <a:t>　</a:t>
            </a:r>
            <a:r>
              <a:rPr lang="ja-JP" altLang="en-US" sz="1000" dirty="0" smtClean="0">
                <a:solidFill>
                  <a:schemeClr val="tx1"/>
                </a:solidFill>
                <a:latin typeface="Meiryo UI" pitchFamily="50" charset="-128"/>
                <a:ea typeface="Meiryo UI" pitchFamily="50" charset="-128"/>
                <a:cs typeface="Meiryo UI" pitchFamily="50" charset="-128"/>
              </a:rPr>
              <a:t>　・教材冊子の配布：約</a:t>
            </a:r>
            <a:r>
              <a:rPr lang="en-US" altLang="ja-JP" sz="1000" dirty="0" smtClean="0">
                <a:solidFill>
                  <a:schemeClr val="tx1"/>
                </a:solidFill>
                <a:latin typeface="Meiryo UI" pitchFamily="50" charset="-128"/>
                <a:ea typeface="Meiryo UI" pitchFamily="50" charset="-128"/>
                <a:cs typeface="Meiryo UI" pitchFamily="50" charset="-128"/>
              </a:rPr>
              <a:t>6</a:t>
            </a:r>
            <a:r>
              <a:rPr lang="ja-JP" altLang="en-US" sz="1000" dirty="0" smtClean="0">
                <a:solidFill>
                  <a:schemeClr val="tx1"/>
                </a:solidFill>
                <a:latin typeface="Meiryo UI" pitchFamily="50" charset="-128"/>
                <a:ea typeface="Meiryo UI" pitchFamily="50" charset="-128"/>
                <a:cs typeface="Meiryo UI" pitchFamily="50" charset="-128"/>
              </a:rPr>
              <a:t>万部</a:t>
            </a:r>
            <a:endParaRPr lang="en-US" altLang="ja-JP" sz="1000" dirty="0">
              <a:solidFill>
                <a:schemeClr val="tx1"/>
              </a:solidFill>
              <a:latin typeface="Meiryo UI" pitchFamily="50" charset="-128"/>
              <a:ea typeface="Meiryo UI" pitchFamily="50" charset="-128"/>
              <a:cs typeface="Meiryo UI" pitchFamily="50" charset="-128"/>
            </a:endParaRPr>
          </a:p>
          <a:p>
            <a:pPr marL="87313" indent="-87313"/>
            <a:r>
              <a:rPr lang="ja-JP" altLang="en-US" sz="1000" dirty="0">
                <a:solidFill>
                  <a:schemeClr val="tx1"/>
                </a:solidFill>
                <a:latin typeface="Meiryo UI" pitchFamily="50" charset="-128"/>
                <a:ea typeface="Meiryo UI" pitchFamily="50" charset="-128"/>
                <a:cs typeface="Meiryo UI" pitchFamily="50" charset="-128"/>
              </a:rPr>
              <a:t>　</a:t>
            </a:r>
            <a:r>
              <a:rPr lang="ja-JP" altLang="en-US" sz="1000" dirty="0" smtClean="0">
                <a:solidFill>
                  <a:schemeClr val="tx1"/>
                </a:solidFill>
                <a:latin typeface="Meiryo UI" pitchFamily="50" charset="-128"/>
                <a:ea typeface="Meiryo UI" pitchFamily="50" charset="-128"/>
                <a:cs typeface="Meiryo UI" pitchFamily="50" charset="-128"/>
              </a:rPr>
              <a:t>　・出前講座の実施回数：府内の小学校</a:t>
            </a:r>
            <a:r>
              <a:rPr lang="en-US" altLang="ja-JP" sz="1000" dirty="0" smtClean="0">
                <a:solidFill>
                  <a:schemeClr val="tx1"/>
                </a:solidFill>
                <a:latin typeface="Meiryo UI" pitchFamily="50" charset="-128"/>
                <a:ea typeface="Meiryo UI" pitchFamily="50" charset="-128"/>
                <a:cs typeface="Meiryo UI" pitchFamily="50" charset="-128"/>
              </a:rPr>
              <a:t>5</a:t>
            </a:r>
            <a:r>
              <a:rPr lang="ja-JP" altLang="en-US" sz="1000" dirty="0" smtClean="0">
                <a:solidFill>
                  <a:schemeClr val="tx1"/>
                </a:solidFill>
                <a:latin typeface="Meiryo UI" pitchFamily="50" charset="-128"/>
                <a:ea typeface="Meiryo UI" pitchFamily="50" charset="-128"/>
                <a:cs typeface="Meiryo UI" pitchFamily="50" charset="-128"/>
              </a:rPr>
              <a:t>校</a:t>
            </a:r>
            <a:r>
              <a:rPr lang="en-US" altLang="ja-JP" sz="1000" dirty="0" smtClean="0">
                <a:solidFill>
                  <a:schemeClr val="tx1"/>
                </a:solidFill>
                <a:latin typeface="Meiryo UI" pitchFamily="50" charset="-128"/>
                <a:ea typeface="Meiryo UI" pitchFamily="50" charset="-128"/>
                <a:cs typeface="Meiryo UI" pitchFamily="50" charset="-128"/>
              </a:rPr>
              <a:t>15</a:t>
            </a:r>
            <a:r>
              <a:rPr lang="ja-JP" altLang="en-US" sz="1000" dirty="0" smtClean="0">
                <a:solidFill>
                  <a:schemeClr val="tx1"/>
                </a:solidFill>
                <a:latin typeface="Meiryo UI" pitchFamily="50" charset="-128"/>
                <a:ea typeface="Meiryo UI" pitchFamily="50" charset="-128"/>
                <a:cs typeface="Meiryo UI" pitchFamily="50" charset="-128"/>
              </a:rPr>
              <a:t>クラス</a:t>
            </a:r>
            <a:endParaRPr lang="en-US" altLang="ja-JP" sz="1000" dirty="0" smtClean="0">
              <a:solidFill>
                <a:schemeClr val="tx1"/>
              </a:solidFill>
              <a:latin typeface="Meiryo UI" pitchFamily="50" charset="-128"/>
              <a:ea typeface="Meiryo UI" pitchFamily="50" charset="-128"/>
              <a:cs typeface="Meiryo UI" pitchFamily="50" charset="-128"/>
            </a:endParaRPr>
          </a:p>
          <a:p>
            <a:pPr marL="87313" indent="-87313"/>
            <a:r>
              <a:rPr lang="ja-JP" altLang="en-US" sz="1000" dirty="0" smtClean="0">
                <a:solidFill>
                  <a:schemeClr val="tx1"/>
                </a:solidFill>
                <a:latin typeface="Meiryo UI" pitchFamily="50" charset="-128"/>
                <a:ea typeface="Meiryo UI" pitchFamily="50" charset="-128"/>
                <a:cs typeface="Meiryo UI" pitchFamily="50" charset="-128"/>
              </a:rPr>
              <a:t>　　　　　　　　　　　　　　　　　小学校以外　</a:t>
            </a:r>
            <a:r>
              <a:rPr lang="ja-JP" altLang="en-US" sz="1000" dirty="0">
                <a:solidFill>
                  <a:schemeClr val="tx1"/>
                </a:solidFill>
                <a:latin typeface="Meiryo UI" pitchFamily="50" charset="-128"/>
                <a:ea typeface="Meiryo UI" pitchFamily="50" charset="-128"/>
                <a:cs typeface="Meiryo UI" pitchFamily="50" charset="-128"/>
              </a:rPr>
              <a:t>３</a:t>
            </a:r>
            <a:r>
              <a:rPr lang="ja-JP" altLang="en-US" sz="1000" dirty="0" smtClean="0">
                <a:solidFill>
                  <a:schemeClr val="tx1"/>
                </a:solidFill>
                <a:latin typeface="Meiryo UI" pitchFamily="50" charset="-128"/>
                <a:ea typeface="Meiryo UI" pitchFamily="50" charset="-128"/>
                <a:cs typeface="Meiryo UI" pitchFamily="50" charset="-128"/>
              </a:rPr>
              <a:t>回</a:t>
            </a:r>
            <a:endParaRPr lang="en-US" altLang="ja-JP" sz="1000" dirty="0">
              <a:solidFill>
                <a:schemeClr val="tx1"/>
              </a:solidFill>
              <a:latin typeface="Meiryo UI" pitchFamily="50" charset="-128"/>
              <a:ea typeface="Meiryo UI" pitchFamily="50" charset="-128"/>
              <a:cs typeface="Meiryo UI" pitchFamily="50" charset="-128"/>
            </a:endParaRPr>
          </a:p>
        </p:txBody>
      </p:sp>
      <p:pic>
        <p:nvPicPr>
          <p:cNvPr id="50" name="Picture 2" descr="\\S22h\LIB\エネルギー政策課\◇05＿エネ戦略\ホームページ更新\H29年度\エネルギーに関する環境教育\教材冊子「考えよう！地球温暖化とエネルギー」\h29kankyokyouiku.png"/>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5400977" y="3421385"/>
            <a:ext cx="839803" cy="1167037"/>
          </a:xfrm>
          <a:prstGeom prst="rect">
            <a:avLst/>
          </a:prstGeom>
          <a:noFill/>
          <a:ln w="12700">
            <a:solidFill>
              <a:schemeClr val="tx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98267396"/>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Box 2"/>
          <p:cNvSpPr txBox="1">
            <a:spLocks noChangeArrowheads="1"/>
          </p:cNvSpPr>
          <p:nvPr/>
        </p:nvSpPr>
        <p:spPr bwMode="auto">
          <a:xfrm>
            <a:off x="0" y="-27384"/>
            <a:ext cx="9906000" cy="510396"/>
          </a:xfrm>
          <a:prstGeom prst="rect">
            <a:avLst/>
          </a:prstGeom>
          <a:solidFill>
            <a:srgbClr val="00B0F0"/>
          </a:solidFill>
          <a:ln w="9525">
            <a:noFill/>
            <a:miter lim="800000"/>
            <a:headEnd/>
            <a:tailEnd/>
          </a:ln>
        </p:spPr>
        <p:txBody>
          <a:bodyPr wrap="square" lIns="74295" tIns="8890" rIns="74295" bIns="8890">
            <a:spAutoFit/>
          </a:bodyPr>
          <a:lstStyle>
            <a:defPPr>
              <a:defRPr lang="ja-JP"/>
            </a:defPPr>
            <a:lvl1pPr algn="l" rtl="0" fontAlgn="base">
              <a:spcBef>
                <a:spcPct val="0"/>
              </a:spcBef>
              <a:spcAft>
                <a:spcPct val="0"/>
              </a:spcAft>
              <a:defRPr kumimoji="1"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charset="-128"/>
                <a:cs typeface="+mn-cs"/>
              </a:defRPr>
            </a:lvl5pPr>
            <a:lvl6pPr marL="2286000" algn="l" defTabSz="914400" rtl="0" eaLnBrk="1" latinLnBrk="0" hangingPunct="1">
              <a:defRPr kumimoji="1" kern="1200">
                <a:solidFill>
                  <a:schemeClr val="tx1"/>
                </a:solidFill>
                <a:latin typeface="Arial" charset="0"/>
                <a:ea typeface="ＭＳ Ｐゴシック" charset="-128"/>
                <a:cs typeface="+mn-cs"/>
              </a:defRPr>
            </a:lvl6pPr>
            <a:lvl7pPr marL="2743200" algn="l" defTabSz="914400" rtl="0" eaLnBrk="1" latinLnBrk="0" hangingPunct="1">
              <a:defRPr kumimoji="1" kern="1200">
                <a:solidFill>
                  <a:schemeClr val="tx1"/>
                </a:solidFill>
                <a:latin typeface="Arial" charset="0"/>
                <a:ea typeface="ＭＳ Ｐゴシック" charset="-128"/>
                <a:cs typeface="+mn-cs"/>
              </a:defRPr>
            </a:lvl7pPr>
            <a:lvl8pPr marL="3200400" algn="l" defTabSz="914400" rtl="0" eaLnBrk="1" latinLnBrk="0" hangingPunct="1">
              <a:defRPr kumimoji="1" kern="1200">
                <a:solidFill>
                  <a:schemeClr val="tx1"/>
                </a:solidFill>
                <a:latin typeface="Arial" charset="0"/>
                <a:ea typeface="ＭＳ Ｐゴシック" charset="-128"/>
                <a:cs typeface="+mn-cs"/>
              </a:defRPr>
            </a:lvl8pPr>
            <a:lvl9pPr marL="3657600" algn="l" defTabSz="914400" rtl="0" eaLnBrk="1" latinLnBrk="0" hangingPunct="1">
              <a:defRPr kumimoji="1" kern="1200">
                <a:solidFill>
                  <a:schemeClr val="tx1"/>
                </a:solidFill>
                <a:latin typeface="Arial" charset="0"/>
                <a:ea typeface="ＭＳ Ｐゴシック" charset="-128"/>
                <a:cs typeface="+mn-cs"/>
              </a:defRPr>
            </a:lvl9pPr>
          </a:lstStyle>
          <a:p>
            <a:pPr algn="just" fontAlgn="auto">
              <a:spcBef>
                <a:spcPts val="0"/>
              </a:spcBef>
              <a:spcAft>
                <a:spcPts val="0"/>
              </a:spcAft>
            </a:pPr>
            <a:r>
              <a:rPr lang="ja-JP" altLang="en-US" sz="3200" dirty="0" smtClean="0">
                <a:solidFill>
                  <a:prstClr val="white"/>
                </a:solidFill>
                <a:ea typeface="HGP創英角ｺﾞｼｯｸUB" pitchFamily="50" charset="-128"/>
                <a:cs typeface="ＭＳ Ｐゴシック" charset="-128"/>
              </a:rPr>
              <a:t>　</a:t>
            </a:r>
            <a:r>
              <a:rPr lang="ja-JP" altLang="en-US" sz="3200" dirty="0">
                <a:solidFill>
                  <a:prstClr val="white"/>
                </a:solidFill>
                <a:latin typeface="Calibri"/>
                <a:ea typeface="HGP創英角ｺﾞｼｯｸUB" pitchFamily="50" charset="-128"/>
                <a:cs typeface="ＭＳ Ｐゴシック" charset="-128"/>
              </a:rPr>
              <a:t>エネルギー消費の抑制  </a:t>
            </a:r>
            <a:r>
              <a:rPr lang="ja-JP" altLang="en-US" sz="1400" dirty="0">
                <a:solidFill>
                  <a:prstClr val="white"/>
                </a:solidFill>
                <a:latin typeface="Calibri"/>
                <a:ea typeface="HGP創英角ｺﾞｼｯｸUB" pitchFamily="50" charset="-128"/>
                <a:cs typeface="ＭＳ Ｐゴシック" charset="-128"/>
              </a:rPr>
              <a:t>～省エネ型ライフスタイル・ビジネススタイルへの転換～</a:t>
            </a:r>
          </a:p>
        </p:txBody>
      </p:sp>
      <p:sp>
        <p:nvSpPr>
          <p:cNvPr id="72" name="角丸四角形 71"/>
          <p:cNvSpPr/>
          <p:nvPr/>
        </p:nvSpPr>
        <p:spPr>
          <a:xfrm>
            <a:off x="128464" y="618401"/>
            <a:ext cx="9649072" cy="6155316"/>
          </a:xfrm>
          <a:prstGeom prst="roundRect">
            <a:avLst>
              <a:gd name="adj" fmla="val 1002"/>
            </a:avLst>
          </a:prstGeom>
          <a:noFill/>
          <a:ln w="31750"/>
        </p:spPr>
        <p:style>
          <a:lnRef idx="2">
            <a:schemeClr val="accent1"/>
          </a:lnRef>
          <a:fillRef idx="1">
            <a:schemeClr val="lt1"/>
          </a:fillRef>
          <a:effectRef idx="0">
            <a:schemeClr val="accent1"/>
          </a:effectRef>
          <a:fontRef idx="minor">
            <a:schemeClr val="dk1"/>
          </a:fontRef>
        </p:style>
        <p:txBody>
          <a:bodyPr rtlCol="0" anchor="ctr"/>
          <a:lstStyle/>
          <a:p>
            <a:endParaRPr lang="ja-JP" altLang="en-US" sz="1050" dirty="0">
              <a:solidFill>
                <a:prstClr val="black"/>
              </a:solidFill>
              <a:latin typeface="Meiryo UI" pitchFamily="50" charset="-128"/>
              <a:ea typeface="Meiryo UI" pitchFamily="50" charset="-128"/>
              <a:cs typeface="Meiryo UI" pitchFamily="50" charset="-128"/>
            </a:endParaRPr>
          </a:p>
        </p:txBody>
      </p:sp>
      <p:sp>
        <p:nvSpPr>
          <p:cNvPr id="73" name="角丸四角形 72"/>
          <p:cNvSpPr/>
          <p:nvPr/>
        </p:nvSpPr>
        <p:spPr>
          <a:xfrm>
            <a:off x="220806" y="741231"/>
            <a:ext cx="2848966" cy="372345"/>
          </a:xfrm>
          <a:prstGeom prst="roundRect">
            <a:avLst>
              <a:gd name="adj" fmla="val 50000"/>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ja-JP" altLang="en-US" sz="1600" b="1" dirty="0" smtClean="0">
                <a:solidFill>
                  <a:prstClr val="black"/>
                </a:solidFill>
                <a:latin typeface="Meiryo UI" pitchFamily="50" charset="-128"/>
                <a:ea typeface="Meiryo UI" pitchFamily="50" charset="-128"/>
                <a:cs typeface="Meiryo UI" pitchFamily="50" charset="-128"/>
              </a:rPr>
              <a:t>省エネ行動の普及啓発事業</a:t>
            </a:r>
            <a:endParaRPr lang="ja-JP" altLang="en-US" sz="1600" b="1" dirty="0">
              <a:solidFill>
                <a:prstClr val="black"/>
              </a:solidFill>
              <a:latin typeface="Meiryo UI" pitchFamily="50" charset="-128"/>
              <a:ea typeface="Meiryo UI" pitchFamily="50" charset="-128"/>
              <a:cs typeface="Meiryo UI" pitchFamily="50" charset="-128"/>
            </a:endParaRPr>
          </a:p>
        </p:txBody>
      </p:sp>
      <p:sp>
        <p:nvSpPr>
          <p:cNvPr id="77" name="テキスト ボックス 76"/>
          <p:cNvSpPr txBox="1"/>
          <p:nvPr/>
        </p:nvSpPr>
        <p:spPr>
          <a:xfrm>
            <a:off x="7872303" y="2824097"/>
            <a:ext cx="1794454" cy="307777"/>
          </a:xfrm>
          <a:prstGeom prst="rect">
            <a:avLst/>
          </a:prstGeom>
          <a:noFill/>
        </p:spPr>
        <p:txBody>
          <a:bodyPr wrap="square" lIns="0" tIns="0" rIns="0" bIns="0" rtlCol="0" anchor="ctr" anchorCtr="1">
            <a:spAutoFit/>
          </a:bodyPr>
          <a:lstStyle/>
          <a:p>
            <a:pPr marL="87313" indent="-87313" algn="ctr"/>
            <a:r>
              <a:rPr lang="ja-JP" altLang="en-US" sz="1000" dirty="0">
                <a:solidFill>
                  <a:prstClr val="black"/>
                </a:solidFill>
                <a:latin typeface="Meiryo UI" pitchFamily="50" charset="-128"/>
                <a:ea typeface="Meiryo UI" pitchFamily="50" charset="-128"/>
                <a:cs typeface="Meiryo UI" pitchFamily="50" charset="-128"/>
              </a:rPr>
              <a:t>地球温暖化防止活動推進員 </a:t>
            </a:r>
          </a:p>
          <a:p>
            <a:pPr marL="87313" indent="-87313" algn="ctr"/>
            <a:r>
              <a:rPr lang="ja-JP" altLang="en-US" sz="1000" dirty="0">
                <a:solidFill>
                  <a:prstClr val="black"/>
                </a:solidFill>
                <a:latin typeface="Meiryo UI" pitchFamily="50" charset="-128"/>
                <a:ea typeface="Meiryo UI" pitchFamily="50" charset="-128"/>
                <a:cs typeface="Meiryo UI" pitchFamily="50" charset="-128"/>
              </a:rPr>
              <a:t>委嘱式の様子</a:t>
            </a:r>
          </a:p>
        </p:txBody>
      </p:sp>
      <p:sp>
        <p:nvSpPr>
          <p:cNvPr id="30" name="テキスト ボックス 28"/>
          <p:cNvSpPr txBox="1">
            <a:spLocks noChangeArrowheads="1"/>
          </p:cNvSpPr>
          <p:nvPr/>
        </p:nvSpPr>
        <p:spPr bwMode="auto">
          <a:xfrm>
            <a:off x="220806" y="3076377"/>
            <a:ext cx="7516108" cy="15678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ctr" anchorCtr="0">
            <a:spAutoFit/>
          </a:bodyPr>
          <a:lstStyle>
            <a:lvl1pPr eaLnBrk="0" hangingPunct="0">
              <a:defRPr kumimoji="1" sz="1300" b="1" i="1">
                <a:solidFill>
                  <a:schemeClr val="tx1"/>
                </a:solidFill>
                <a:latin typeface="Arial" pitchFamily="34" charset="0"/>
                <a:ea typeface="ＭＳ Ｐゴシック" pitchFamily="50" charset="-128"/>
              </a:defRPr>
            </a:lvl1pPr>
            <a:lvl2pPr marL="742950" indent="-285750" eaLnBrk="0" hangingPunct="0">
              <a:defRPr kumimoji="1" sz="1300" b="1" i="1">
                <a:solidFill>
                  <a:schemeClr val="tx1"/>
                </a:solidFill>
                <a:latin typeface="Arial" pitchFamily="34" charset="0"/>
                <a:ea typeface="ＭＳ Ｐゴシック" pitchFamily="50" charset="-128"/>
              </a:defRPr>
            </a:lvl2pPr>
            <a:lvl3pPr marL="1143000" indent="-228600" eaLnBrk="0" hangingPunct="0">
              <a:defRPr kumimoji="1" sz="1300" b="1" i="1">
                <a:solidFill>
                  <a:schemeClr val="tx1"/>
                </a:solidFill>
                <a:latin typeface="Arial" pitchFamily="34" charset="0"/>
                <a:ea typeface="ＭＳ Ｐゴシック" pitchFamily="50" charset="-128"/>
              </a:defRPr>
            </a:lvl3pPr>
            <a:lvl4pPr marL="1600200" indent="-228600" eaLnBrk="0" hangingPunct="0">
              <a:defRPr kumimoji="1" sz="1300" b="1" i="1">
                <a:solidFill>
                  <a:schemeClr val="tx1"/>
                </a:solidFill>
                <a:latin typeface="Arial" pitchFamily="34" charset="0"/>
                <a:ea typeface="ＭＳ Ｐゴシック" pitchFamily="50" charset="-128"/>
              </a:defRPr>
            </a:lvl4pPr>
            <a:lvl5pPr marL="2057400" indent="-228600" eaLnBrk="0" hangingPunct="0">
              <a:defRPr kumimoji="1" sz="1300" b="1" i="1">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kumimoji="1" sz="1300" b="1" i="1">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kumimoji="1" sz="1300" b="1" i="1">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kumimoji="1" sz="1300" b="1" i="1">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kumimoji="1" sz="1300" b="1" i="1">
                <a:solidFill>
                  <a:schemeClr val="tx1"/>
                </a:solidFill>
                <a:latin typeface="Arial" pitchFamily="34" charset="0"/>
                <a:ea typeface="ＭＳ Ｐゴシック" pitchFamily="50" charset="-128"/>
              </a:defRPr>
            </a:lvl9pPr>
          </a:lstStyle>
          <a:p>
            <a:pPr marL="87313" indent="-87313" eaLnBrk="1" hangingPunct="1">
              <a:lnSpc>
                <a:spcPts val="2000"/>
              </a:lnSpc>
            </a:pPr>
            <a:r>
              <a:rPr lang="ja-JP" altLang="en-US" b="0" i="0" dirty="0">
                <a:solidFill>
                  <a:prstClr val="black"/>
                </a:solidFill>
                <a:latin typeface="Meiryo UI" pitchFamily="50" charset="-128"/>
                <a:ea typeface="Meiryo UI" pitchFamily="50" charset="-128"/>
                <a:cs typeface="Meiryo UI" pitchFamily="50" charset="-128"/>
              </a:rPr>
              <a:t>◆大阪市では、家庭からの温室効果ガス排出量を削減し、環境未来型ライフスタイルを創造するため、毎日の</a:t>
            </a:r>
            <a:r>
              <a:rPr lang="ja-JP" altLang="en-US" b="0" i="0" dirty="0" smtClean="0">
                <a:solidFill>
                  <a:prstClr val="black"/>
                </a:solidFill>
                <a:latin typeface="Meiryo UI" pitchFamily="50" charset="-128"/>
                <a:ea typeface="Meiryo UI" pitchFamily="50" charset="-128"/>
                <a:cs typeface="Meiryo UI" pitchFamily="50" charset="-128"/>
              </a:rPr>
              <a:t>消費</a:t>
            </a:r>
            <a:r>
              <a:rPr lang="ja-JP" altLang="en-US" b="0" i="0" dirty="0">
                <a:solidFill>
                  <a:prstClr val="black"/>
                </a:solidFill>
                <a:latin typeface="Meiryo UI" pitchFamily="50" charset="-128"/>
                <a:ea typeface="Meiryo UI" pitchFamily="50" charset="-128"/>
                <a:cs typeface="Meiryo UI" pitchFamily="50" charset="-128"/>
              </a:rPr>
              <a:t>電力と</a:t>
            </a:r>
            <a:r>
              <a:rPr lang="en-US" altLang="ja-JP" b="0" i="0" dirty="0">
                <a:solidFill>
                  <a:prstClr val="black"/>
                </a:solidFill>
                <a:latin typeface="Meiryo UI" pitchFamily="50" charset="-128"/>
                <a:ea typeface="Meiryo UI" pitchFamily="50" charset="-128"/>
                <a:cs typeface="Meiryo UI" pitchFamily="50" charset="-128"/>
              </a:rPr>
              <a:t>CO2</a:t>
            </a:r>
            <a:r>
              <a:rPr lang="ja-JP" altLang="en-US" b="0" i="0" dirty="0">
                <a:solidFill>
                  <a:prstClr val="black"/>
                </a:solidFill>
                <a:latin typeface="Meiryo UI" pitchFamily="50" charset="-128"/>
                <a:ea typeface="Meiryo UI" pitchFamily="50" charset="-128"/>
                <a:cs typeface="Meiryo UI" pitchFamily="50" charset="-128"/>
              </a:rPr>
              <a:t>排出量、電気料金をリアルタイムで確認できる「見える化機器」（省エネナビ）の家庭や自治体への貸出ならびに、</a:t>
            </a:r>
            <a:r>
              <a:rPr lang="ja-JP" altLang="en-US" b="0" i="0" dirty="0">
                <a:solidFill>
                  <a:prstClr val="black"/>
                </a:solidFill>
                <a:latin typeface="Meiryo UI" panose="020B0604030504040204" pitchFamily="50" charset="-128"/>
                <a:ea typeface="Meiryo UI" panose="020B0604030504040204" pitchFamily="50" charset="-128"/>
              </a:rPr>
              <a:t>各家庭で独自に</a:t>
            </a:r>
            <a:r>
              <a:rPr lang="ja-JP" altLang="ja-JP" b="0" i="0" dirty="0">
                <a:solidFill>
                  <a:prstClr val="black"/>
                </a:solidFill>
                <a:latin typeface="Meiryo UI" panose="020B0604030504040204" pitchFamily="50" charset="-128"/>
                <a:ea typeface="Meiryo UI" panose="020B0604030504040204" pitchFamily="50" charset="-128"/>
              </a:rPr>
              <a:t>省エネ活動に取り組</a:t>
            </a:r>
            <a:r>
              <a:rPr lang="ja-JP" altLang="en-US" b="0" i="0" dirty="0">
                <a:solidFill>
                  <a:prstClr val="black"/>
                </a:solidFill>
                <a:latin typeface="Meiryo UI" panose="020B0604030504040204" pitchFamily="50" charset="-128"/>
                <a:ea typeface="Meiryo UI" panose="020B0604030504040204" pitchFamily="50" charset="-128"/>
              </a:rPr>
              <a:t>むためのツール</a:t>
            </a:r>
            <a:r>
              <a:rPr lang="ja-JP" altLang="en-US" b="0" i="0" dirty="0">
                <a:solidFill>
                  <a:prstClr val="black"/>
                </a:solidFill>
                <a:latin typeface="Meiryo UI" pitchFamily="50" charset="-128"/>
                <a:ea typeface="Meiryo UI" pitchFamily="50" charset="-128"/>
                <a:cs typeface="Meiryo UI" pitchFamily="50" charset="-128"/>
              </a:rPr>
              <a:t>「なにわエコライフチャレンジシート（大阪市環境家計簿）」のホームページへの掲載と併せて、</a:t>
            </a:r>
            <a:r>
              <a:rPr lang="ja-JP" altLang="en-US" b="0" i="0" dirty="0">
                <a:solidFill>
                  <a:prstClr val="black"/>
                </a:solidFill>
                <a:latin typeface="Meiryo UI" panose="020B0604030504040204" pitchFamily="50" charset="-128"/>
                <a:ea typeface="Meiryo UI" panose="020B0604030504040204" pitchFamily="50" charset="-128"/>
              </a:rPr>
              <a:t>環境家計簿の記入方法をはじめとした省エネ情報等を提供する講座等の普及啓発事業を開催しています</a:t>
            </a:r>
            <a:r>
              <a:rPr lang="ja-JP" altLang="en-US" b="0" i="0" dirty="0" smtClean="0">
                <a:solidFill>
                  <a:prstClr val="black"/>
                </a:solidFill>
                <a:latin typeface="Meiryo UI" panose="020B0604030504040204" pitchFamily="50" charset="-128"/>
                <a:ea typeface="Meiryo UI" panose="020B0604030504040204" pitchFamily="50" charset="-128"/>
              </a:rPr>
              <a:t>。また</a:t>
            </a:r>
            <a:r>
              <a:rPr lang="ja-JP" altLang="en-US" b="0" i="0" dirty="0">
                <a:solidFill>
                  <a:prstClr val="black"/>
                </a:solidFill>
                <a:latin typeface="Meiryo UI" panose="020B0604030504040204" pitchFamily="50" charset="-128"/>
                <a:ea typeface="Meiryo UI" panose="020B0604030504040204" pitchFamily="50" charset="-128"/>
              </a:rPr>
              <a:t>、地球温暖化防止をテーマに設立された「なにわエコ会議」の普及啓発活動や省エネ節電コンペの支援など、</a:t>
            </a:r>
            <a:r>
              <a:rPr lang="ja-JP" altLang="en-US" b="0" i="0" dirty="0">
                <a:solidFill>
                  <a:prstClr val="black"/>
                </a:solidFill>
                <a:latin typeface="Meiryo UI" pitchFamily="50" charset="-128"/>
                <a:ea typeface="Meiryo UI" pitchFamily="50" charset="-128"/>
                <a:cs typeface="Meiryo UI" pitchFamily="50" charset="-128"/>
              </a:rPr>
              <a:t>環境保全行動をより実効あるもの</a:t>
            </a:r>
            <a:r>
              <a:rPr lang="ja-JP" altLang="en-US" b="0" i="0" dirty="0" smtClean="0">
                <a:solidFill>
                  <a:prstClr val="black"/>
                </a:solidFill>
                <a:latin typeface="Meiryo UI" pitchFamily="50" charset="-128"/>
                <a:ea typeface="Meiryo UI" pitchFamily="50" charset="-128"/>
                <a:cs typeface="Meiryo UI" pitchFamily="50" charset="-128"/>
              </a:rPr>
              <a:t>にする</a:t>
            </a:r>
            <a:r>
              <a:rPr lang="ja-JP" altLang="en-US" b="0" i="0" dirty="0">
                <a:solidFill>
                  <a:prstClr val="black"/>
                </a:solidFill>
                <a:latin typeface="Meiryo UI" pitchFamily="50" charset="-128"/>
                <a:ea typeface="Meiryo UI" pitchFamily="50" charset="-128"/>
                <a:cs typeface="Meiryo UI" pitchFamily="50" charset="-128"/>
              </a:rPr>
              <a:t>ための啓発活動を実施します。</a:t>
            </a:r>
            <a:endParaRPr lang="en-US" altLang="ja-JP" b="0" i="0" dirty="0">
              <a:solidFill>
                <a:prstClr val="black"/>
              </a:solidFill>
              <a:latin typeface="Meiryo UI" pitchFamily="50" charset="-128"/>
              <a:ea typeface="Meiryo UI" pitchFamily="50" charset="-128"/>
              <a:cs typeface="Meiryo UI" pitchFamily="50" charset="-128"/>
            </a:endParaRPr>
          </a:p>
        </p:txBody>
      </p:sp>
      <p:sp>
        <p:nvSpPr>
          <p:cNvPr id="26" name="テキスト ボックス 25"/>
          <p:cNvSpPr txBox="1"/>
          <p:nvPr/>
        </p:nvSpPr>
        <p:spPr>
          <a:xfrm>
            <a:off x="3090831" y="720114"/>
            <a:ext cx="2772087" cy="461665"/>
          </a:xfrm>
          <a:prstGeom prst="rect">
            <a:avLst/>
          </a:prstGeom>
          <a:noFill/>
        </p:spPr>
        <p:txBody>
          <a:bodyPr wrap="square" rtlCol="0">
            <a:spAutoFit/>
          </a:bodyPr>
          <a:lstStyle/>
          <a:p>
            <a:pPr marL="87313" indent="-87313"/>
            <a:r>
              <a:rPr lang="en-US" altLang="ja-JP" sz="1200" dirty="0" smtClean="0">
                <a:latin typeface="Meiryo UI" pitchFamily="50" charset="-128"/>
                <a:ea typeface="Meiryo UI" pitchFamily="50" charset="-128"/>
                <a:cs typeface="Meiryo UI" pitchFamily="50" charset="-128"/>
              </a:rPr>
              <a:t>【</a:t>
            </a:r>
            <a:r>
              <a:rPr lang="ja-JP" altLang="en-US" sz="1200" dirty="0" smtClean="0">
                <a:latin typeface="Meiryo UI" pitchFamily="50" charset="-128"/>
                <a:ea typeface="Meiryo UI" pitchFamily="50" charset="-128"/>
                <a:cs typeface="Meiryo UI" pitchFamily="50" charset="-128"/>
              </a:rPr>
              <a:t>府事業</a:t>
            </a:r>
            <a:r>
              <a:rPr lang="en-US" altLang="ja-JP" sz="1200" dirty="0" smtClean="0">
                <a:latin typeface="Meiryo UI" pitchFamily="50" charset="-128"/>
                <a:ea typeface="Meiryo UI" pitchFamily="50" charset="-128"/>
                <a:cs typeface="Meiryo UI" pitchFamily="50" charset="-128"/>
              </a:rPr>
              <a:t>】</a:t>
            </a:r>
            <a:r>
              <a:rPr lang="ja-JP" altLang="en-US" sz="1200" dirty="0" smtClean="0">
                <a:latin typeface="Meiryo UI" pitchFamily="50" charset="-128"/>
                <a:ea typeface="Meiryo UI" pitchFamily="50" charset="-128"/>
                <a:cs typeface="Meiryo UI" pitchFamily="50" charset="-128"/>
              </a:rPr>
              <a:t>（予算</a:t>
            </a:r>
            <a:r>
              <a:rPr lang="en-US" altLang="ja-JP" sz="1200" dirty="0" smtClean="0">
                <a:latin typeface="Meiryo UI" pitchFamily="50" charset="-128"/>
                <a:ea typeface="Meiryo UI" pitchFamily="50" charset="-128"/>
                <a:cs typeface="Meiryo UI" pitchFamily="50" charset="-128"/>
              </a:rPr>
              <a:t>977</a:t>
            </a:r>
            <a:r>
              <a:rPr lang="ja-JP" altLang="en-US" sz="1200" dirty="0" smtClean="0">
                <a:latin typeface="Meiryo UI" pitchFamily="50" charset="-128"/>
                <a:ea typeface="Meiryo UI" pitchFamily="50" charset="-128"/>
                <a:cs typeface="Meiryo UI" pitchFamily="50" charset="-128"/>
              </a:rPr>
              <a:t>千円）</a:t>
            </a:r>
            <a:endParaRPr lang="en-US" altLang="ja-JP" sz="1200" dirty="0" smtClean="0">
              <a:latin typeface="Meiryo UI" pitchFamily="50" charset="-128"/>
              <a:ea typeface="Meiryo UI" pitchFamily="50" charset="-128"/>
              <a:cs typeface="Meiryo UI" pitchFamily="50" charset="-128"/>
            </a:endParaRPr>
          </a:p>
          <a:p>
            <a:pPr marL="87313" indent="-87313"/>
            <a:r>
              <a:rPr lang="en-US" altLang="ja-JP" sz="1200" dirty="0" smtClean="0">
                <a:latin typeface="Meiryo UI" pitchFamily="50" charset="-128"/>
                <a:ea typeface="Meiryo UI" pitchFamily="50" charset="-128"/>
                <a:cs typeface="Meiryo UI" pitchFamily="50" charset="-128"/>
              </a:rPr>
              <a:t>【</a:t>
            </a:r>
            <a:r>
              <a:rPr lang="ja-JP" altLang="en-US" sz="1200" dirty="0" smtClean="0">
                <a:latin typeface="Meiryo UI" pitchFamily="50" charset="-128"/>
                <a:ea typeface="Meiryo UI" pitchFamily="50" charset="-128"/>
                <a:cs typeface="Meiryo UI" pitchFamily="50" charset="-128"/>
              </a:rPr>
              <a:t>市事業</a:t>
            </a:r>
            <a:r>
              <a:rPr lang="en-US" altLang="ja-JP" sz="1200" dirty="0" smtClean="0">
                <a:latin typeface="Meiryo UI" pitchFamily="50" charset="-128"/>
                <a:ea typeface="Meiryo UI" pitchFamily="50" charset="-128"/>
                <a:cs typeface="Meiryo UI" pitchFamily="50" charset="-128"/>
              </a:rPr>
              <a:t>】</a:t>
            </a:r>
            <a:r>
              <a:rPr lang="ja-JP" altLang="en-US" sz="1200" dirty="0" smtClean="0">
                <a:latin typeface="Meiryo UI" pitchFamily="50" charset="-128"/>
                <a:ea typeface="Meiryo UI" pitchFamily="50" charset="-128"/>
                <a:cs typeface="Meiryo UI" pitchFamily="50" charset="-128"/>
              </a:rPr>
              <a:t>（予算</a:t>
            </a:r>
            <a:r>
              <a:rPr lang="en-US" altLang="ja-JP" sz="1200" dirty="0">
                <a:latin typeface="Meiryo UI" pitchFamily="50" charset="-128"/>
                <a:ea typeface="Meiryo UI" pitchFamily="50" charset="-128"/>
                <a:cs typeface="Meiryo UI" pitchFamily="50" charset="-128"/>
              </a:rPr>
              <a:t>5,839</a:t>
            </a:r>
            <a:r>
              <a:rPr lang="ja-JP" altLang="en-US" sz="1200" dirty="0" smtClean="0">
                <a:latin typeface="Meiryo UI" pitchFamily="50" charset="-128"/>
                <a:ea typeface="Meiryo UI" pitchFamily="50" charset="-128"/>
                <a:cs typeface="Meiryo UI" pitchFamily="50" charset="-128"/>
              </a:rPr>
              <a:t>千円）</a:t>
            </a:r>
            <a:endParaRPr lang="ja-JP" altLang="en-US" sz="1200" dirty="0">
              <a:latin typeface="Meiryo UI" pitchFamily="50" charset="-128"/>
              <a:ea typeface="Meiryo UI" pitchFamily="50" charset="-128"/>
              <a:cs typeface="Meiryo UI" pitchFamily="50" charset="-128"/>
            </a:endParaRPr>
          </a:p>
        </p:txBody>
      </p:sp>
      <p:sp>
        <p:nvSpPr>
          <p:cNvPr id="31" name="円/楕円 30"/>
          <p:cNvSpPr/>
          <p:nvPr/>
        </p:nvSpPr>
        <p:spPr>
          <a:xfrm>
            <a:off x="9361703" y="0"/>
            <a:ext cx="471222" cy="471222"/>
          </a:xfrm>
          <a:prstGeom prst="ellipse">
            <a:avLst/>
          </a:prstGeom>
          <a:ln w="19050"/>
        </p:spPr>
        <p:style>
          <a:lnRef idx="3">
            <a:schemeClr val="lt1"/>
          </a:lnRef>
          <a:fillRef idx="1">
            <a:schemeClr val="accent1"/>
          </a:fillRef>
          <a:effectRef idx="1">
            <a:schemeClr val="accent1"/>
          </a:effectRef>
          <a:fontRef idx="minor">
            <a:schemeClr val="lt1"/>
          </a:fontRef>
        </p:style>
        <p:txBody>
          <a:bodyPr lIns="0" tIns="0" rIns="0" bIns="0" rtlCol="0" anchor="ctr"/>
          <a:lstStyle/>
          <a:p>
            <a:pPr algn="ctr"/>
            <a:r>
              <a:rPr lang="en-US" altLang="ja-JP" b="1" dirty="0" smtClean="0">
                <a:solidFill>
                  <a:prstClr val="white"/>
                </a:solidFill>
              </a:rPr>
              <a:t>25</a:t>
            </a:r>
            <a:endParaRPr lang="ja-JP" altLang="en-US" b="1" dirty="0">
              <a:solidFill>
                <a:prstClr val="white"/>
              </a:solidFill>
            </a:endParaRPr>
          </a:p>
        </p:txBody>
      </p:sp>
      <p:sp>
        <p:nvSpPr>
          <p:cNvPr id="38" name="テキスト ボックス 34"/>
          <p:cNvSpPr txBox="1"/>
          <p:nvPr/>
        </p:nvSpPr>
        <p:spPr>
          <a:xfrm>
            <a:off x="8022891" y="4581150"/>
            <a:ext cx="1448690" cy="153888"/>
          </a:xfrm>
          <a:prstGeom prst="rect">
            <a:avLst/>
          </a:prstGeom>
          <a:noFill/>
        </p:spPr>
        <p:txBody>
          <a:bodyPr wrap="square" lIns="0" tIns="0" rIns="0" bIns="0" rtlCol="0" anchor="ctr" anchorCtr="1">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marL="87313" indent="-87313" algn="ctr"/>
            <a:r>
              <a:rPr lang="ja-JP" altLang="en-US" sz="1000" dirty="0" smtClean="0">
                <a:solidFill>
                  <a:prstClr val="black"/>
                </a:solidFill>
                <a:latin typeface="Meiryo UI" pitchFamily="50" charset="-128"/>
                <a:ea typeface="Meiryo UI" pitchFamily="50" charset="-128"/>
                <a:cs typeface="Meiryo UI" pitchFamily="50" charset="-128"/>
              </a:rPr>
              <a:t>省エネに関する講座の様子</a:t>
            </a:r>
            <a:endParaRPr lang="ja-JP" altLang="en-US" sz="1000" dirty="0">
              <a:solidFill>
                <a:prstClr val="black"/>
              </a:solidFill>
              <a:latin typeface="Meiryo UI" pitchFamily="50" charset="-128"/>
              <a:ea typeface="Meiryo UI" pitchFamily="50" charset="-128"/>
              <a:cs typeface="Meiryo UI" pitchFamily="50" charset="-128"/>
            </a:endParaRPr>
          </a:p>
        </p:txBody>
      </p:sp>
      <p:sp>
        <p:nvSpPr>
          <p:cNvPr id="43" name="正方形/長方形 42"/>
          <p:cNvSpPr/>
          <p:nvPr/>
        </p:nvSpPr>
        <p:spPr>
          <a:xfrm>
            <a:off x="694484" y="4762593"/>
            <a:ext cx="3782390" cy="555157"/>
          </a:xfrm>
          <a:prstGeom prst="rect">
            <a:avLst/>
          </a:prstGeom>
          <a:noFill/>
          <a:ln w="9525">
            <a:prstDash val="dash"/>
          </a:ln>
        </p:spPr>
        <p:style>
          <a:lnRef idx="2">
            <a:schemeClr val="accent1"/>
          </a:lnRef>
          <a:fillRef idx="1">
            <a:schemeClr val="lt1"/>
          </a:fillRef>
          <a:effectRef idx="0">
            <a:schemeClr val="accent1"/>
          </a:effectRef>
          <a:fontRef idx="minor">
            <a:schemeClr val="dk1"/>
          </a:fontRef>
        </p:style>
        <p:txBody>
          <a:bodyPr lIns="0" rIns="0" rtlCol="0" anchor="ctr"/>
          <a:lstStyle>
            <a:defPPr>
              <a:defRPr lang="ja-JP"/>
            </a:defPPr>
            <a:lvl1pPr marL="0" algn="l" defTabSz="914400" rtl="0" eaLnBrk="1" latinLnBrk="0" hangingPunct="1">
              <a:defRPr kumimoji="1" sz="1800" kern="1200">
                <a:solidFill>
                  <a:schemeClr val="dk1"/>
                </a:solidFill>
                <a:latin typeface="+mn-lt"/>
                <a:ea typeface="+mn-ea"/>
                <a:cs typeface="+mn-cs"/>
              </a:defRPr>
            </a:lvl1pPr>
            <a:lvl2pPr marL="457200" algn="l" defTabSz="914400" rtl="0" eaLnBrk="1" latinLnBrk="0" hangingPunct="1">
              <a:defRPr kumimoji="1" sz="1800" kern="1200">
                <a:solidFill>
                  <a:schemeClr val="dk1"/>
                </a:solidFill>
                <a:latin typeface="+mn-lt"/>
                <a:ea typeface="+mn-ea"/>
                <a:cs typeface="+mn-cs"/>
              </a:defRPr>
            </a:lvl2pPr>
            <a:lvl3pPr marL="914400" algn="l" defTabSz="914400" rtl="0" eaLnBrk="1" latinLnBrk="0" hangingPunct="1">
              <a:defRPr kumimoji="1" sz="1800" kern="1200">
                <a:solidFill>
                  <a:schemeClr val="dk1"/>
                </a:solidFill>
                <a:latin typeface="+mn-lt"/>
                <a:ea typeface="+mn-ea"/>
                <a:cs typeface="+mn-cs"/>
              </a:defRPr>
            </a:lvl3pPr>
            <a:lvl4pPr marL="1371600" algn="l" defTabSz="914400" rtl="0" eaLnBrk="1" latinLnBrk="0" hangingPunct="1">
              <a:defRPr kumimoji="1" sz="1800" kern="1200">
                <a:solidFill>
                  <a:schemeClr val="dk1"/>
                </a:solidFill>
                <a:latin typeface="+mn-lt"/>
                <a:ea typeface="+mn-ea"/>
                <a:cs typeface="+mn-cs"/>
              </a:defRPr>
            </a:lvl4pPr>
            <a:lvl5pPr marL="1828800" algn="l" defTabSz="914400" rtl="0" eaLnBrk="1" latinLnBrk="0" hangingPunct="1">
              <a:defRPr kumimoji="1" sz="1800" kern="1200">
                <a:solidFill>
                  <a:schemeClr val="dk1"/>
                </a:solidFill>
                <a:latin typeface="+mn-lt"/>
                <a:ea typeface="+mn-ea"/>
                <a:cs typeface="+mn-cs"/>
              </a:defRPr>
            </a:lvl5pPr>
            <a:lvl6pPr marL="2286000" algn="l" defTabSz="914400" rtl="0" eaLnBrk="1" latinLnBrk="0" hangingPunct="1">
              <a:defRPr kumimoji="1" sz="1800" kern="1200">
                <a:solidFill>
                  <a:schemeClr val="dk1"/>
                </a:solidFill>
                <a:latin typeface="+mn-lt"/>
                <a:ea typeface="+mn-ea"/>
                <a:cs typeface="+mn-cs"/>
              </a:defRPr>
            </a:lvl6pPr>
            <a:lvl7pPr marL="2743200" algn="l" defTabSz="914400" rtl="0" eaLnBrk="1" latinLnBrk="0" hangingPunct="1">
              <a:defRPr kumimoji="1" sz="1800" kern="1200">
                <a:solidFill>
                  <a:schemeClr val="dk1"/>
                </a:solidFill>
                <a:latin typeface="+mn-lt"/>
                <a:ea typeface="+mn-ea"/>
                <a:cs typeface="+mn-cs"/>
              </a:defRPr>
            </a:lvl7pPr>
            <a:lvl8pPr marL="3200400" algn="l" defTabSz="914400" rtl="0" eaLnBrk="1" latinLnBrk="0" hangingPunct="1">
              <a:defRPr kumimoji="1" sz="1800" kern="1200">
                <a:solidFill>
                  <a:schemeClr val="dk1"/>
                </a:solidFill>
                <a:latin typeface="+mn-lt"/>
                <a:ea typeface="+mn-ea"/>
                <a:cs typeface="+mn-cs"/>
              </a:defRPr>
            </a:lvl8pPr>
            <a:lvl9pPr marL="3657600" algn="l" defTabSz="914400" rtl="0" eaLnBrk="1" latinLnBrk="0" hangingPunct="1">
              <a:defRPr kumimoji="1" sz="1800" kern="1200">
                <a:solidFill>
                  <a:schemeClr val="dk1"/>
                </a:solidFill>
                <a:latin typeface="+mn-lt"/>
                <a:ea typeface="+mn-ea"/>
                <a:cs typeface="+mn-cs"/>
              </a:defRPr>
            </a:lvl9pPr>
          </a:lstStyle>
          <a:p>
            <a:pPr marL="87313" indent="-87313"/>
            <a:r>
              <a:rPr lang="ja-JP" altLang="en-US" sz="1000" dirty="0" smtClean="0">
                <a:solidFill>
                  <a:schemeClr val="tx1"/>
                </a:solidFill>
                <a:latin typeface="Meiryo UI" pitchFamily="50" charset="-128"/>
                <a:ea typeface="Meiryo UI" pitchFamily="50" charset="-128"/>
                <a:cs typeface="Meiryo UI" pitchFamily="50" charset="-128"/>
              </a:rPr>
              <a:t>　</a:t>
            </a:r>
            <a:r>
              <a:rPr lang="ja-JP" altLang="en-US" sz="1050" dirty="0">
                <a:solidFill>
                  <a:schemeClr val="tx1"/>
                </a:solidFill>
                <a:latin typeface="Meiryo UI" pitchFamily="50" charset="-128"/>
                <a:ea typeface="Meiryo UI" pitchFamily="50" charset="-128"/>
                <a:cs typeface="Meiryo UI" pitchFamily="50" charset="-128"/>
              </a:rPr>
              <a:t>＜</a:t>
            </a:r>
            <a:r>
              <a:rPr lang="en-US" altLang="ja-JP" sz="1050" dirty="0" smtClean="0">
                <a:solidFill>
                  <a:schemeClr val="tx1"/>
                </a:solidFill>
                <a:latin typeface="Meiryo UI" pitchFamily="50" charset="-128"/>
                <a:ea typeface="Meiryo UI" pitchFamily="50" charset="-128"/>
                <a:cs typeface="Meiryo UI" pitchFamily="50" charset="-128"/>
              </a:rPr>
              <a:t>2017</a:t>
            </a:r>
            <a:r>
              <a:rPr lang="ja-JP" altLang="en-US" sz="1050" dirty="0" smtClean="0">
                <a:solidFill>
                  <a:schemeClr val="tx1"/>
                </a:solidFill>
                <a:latin typeface="Meiryo UI" pitchFamily="50" charset="-128"/>
                <a:ea typeface="Meiryo UI" pitchFamily="50" charset="-128"/>
                <a:cs typeface="Meiryo UI" pitchFamily="50" charset="-128"/>
              </a:rPr>
              <a:t>年度実績＞</a:t>
            </a:r>
            <a:endParaRPr lang="en-US" altLang="ja-JP" sz="1050" dirty="0">
              <a:solidFill>
                <a:schemeClr val="tx1"/>
              </a:solidFill>
              <a:latin typeface="Meiryo UI" pitchFamily="50" charset="-128"/>
              <a:ea typeface="Meiryo UI" pitchFamily="50" charset="-128"/>
              <a:cs typeface="Meiryo UI" pitchFamily="50" charset="-128"/>
            </a:endParaRPr>
          </a:p>
          <a:p>
            <a:pPr marL="87313" indent="-87313"/>
            <a:r>
              <a:rPr lang="ja-JP" altLang="en-US" sz="1050" dirty="0" smtClean="0">
                <a:solidFill>
                  <a:schemeClr val="tx1"/>
                </a:solidFill>
                <a:latin typeface="Meiryo UI" pitchFamily="50" charset="-128"/>
                <a:ea typeface="Meiryo UI" pitchFamily="50" charset="-128"/>
                <a:cs typeface="Meiryo UI" pitchFamily="50" charset="-128"/>
              </a:rPr>
              <a:t>　　　・</a:t>
            </a:r>
            <a:r>
              <a:rPr lang="ja-JP" altLang="en-US" sz="1050" dirty="0">
                <a:solidFill>
                  <a:schemeClr val="tx1"/>
                </a:solidFill>
                <a:latin typeface="Meiryo UI" pitchFamily="50" charset="-128"/>
                <a:ea typeface="Meiryo UI" pitchFamily="50" charset="-128"/>
                <a:cs typeface="Meiryo UI" pitchFamily="50" charset="-128"/>
              </a:rPr>
              <a:t>省エネ</a:t>
            </a:r>
            <a:r>
              <a:rPr lang="ja-JP" altLang="en-US" sz="1050" dirty="0" smtClean="0">
                <a:solidFill>
                  <a:schemeClr val="tx1"/>
                </a:solidFill>
                <a:latin typeface="Meiryo UI" pitchFamily="50" charset="-128"/>
                <a:ea typeface="Meiryo UI" pitchFamily="50" charset="-128"/>
                <a:cs typeface="Meiryo UI" pitchFamily="50" charset="-128"/>
              </a:rPr>
              <a:t>関連講座開催：　</a:t>
            </a:r>
            <a:r>
              <a:rPr lang="en-US" altLang="ja-JP" sz="1050" dirty="0" smtClean="0">
                <a:solidFill>
                  <a:schemeClr val="tx1"/>
                </a:solidFill>
                <a:latin typeface="Meiryo UI" pitchFamily="50" charset="-128"/>
                <a:ea typeface="Meiryo UI" pitchFamily="50" charset="-128"/>
                <a:cs typeface="Meiryo UI" pitchFamily="50" charset="-128"/>
              </a:rPr>
              <a:t>1,095</a:t>
            </a:r>
            <a:r>
              <a:rPr lang="ja-JP" altLang="en-US" sz="1050" dirty="0" smtClean="0">
                <a:solidFill>
                  <a:schemeClr val="tx1"/>
                </a:solidFill>
                <a:latin typeface="Meiryo UI" pitchFamily="50" charset="-128"/>
                <a:ea typeface="Meiryo UI" pitchFamily="50" charset="-128"/>
                <a:cs typeface="Meiryo UI" pitchFamily="50" charset="-128"/>
              </a:rPr>
              <a:t>名参加　　　　　　　</a:t>
            </a:r>
            <a:endParaRPr lang="en-US" altLang="ja-JP" sz="1050" dirty="0" smtClean="0">
              <a:solidFill>
                <a:schemeClr val="tx1"/>
              </a:solidFill>
              <a:latin typeface="Meiryo UI" pitchFamily="50" charset="-128"/>
              <a:ea typeface="Meiryo UI" pitchFamily="50" charset="-128"/>
              <a:cs typeface="Meiryo UI" pitchFamily="50" charset="-128"/>
            </a:endParaRPr>
          </a:p>
          <a:p>
            <a:pPr marL="87313" indent="-87313"/>
            <a:r>
              <a:rPr lang="ja-JP" altLang="en-US" sz="1050" dirty="0">
                <a:solidFill>
                  <a:schemeClr val="tx1"/>
                </a:solidFill>
                <a:latin typeface="Meiryo UI" pitchFamily="50" charset="-128"/>
                <a:ea typeface="Meiryo UI" pitchFamily="50" charset="-128"/>
                <a:cs typeface="Meiryo UI" pitchFamily="50" charset="-128"/>
              </a:rPr>
              <a:t>　　　</a:t>
            </a:r>
            <a:r>
              <a:rPr lang="ja-JP" altLang="en-US" sz="1050" dirty="0" smtClean="0">
                <a:solidFill>
                  <a:schemeClr val="tx1"/>
                </a:solidFill>
                <a:latin typeface="Meiryo UI" pitchFamily="50" charset="-128"/>
                <a:ea typeface="Meiryo UI" pitchFamily="50" charset="-128"/>
                <a:cs typeface="Meiryo UI" pitchFamily="50" charset="-128"/>
              </a:rPr>
              <a:t>・なにわエコ会議による普及啓発</a:t>
            </a:r>
            <a:r>
              <a:rPr lang="ja-JP" altLang="en-US" sz="1050" dirty="0">
                <a:solidFill>
                  <a:schemeClr val="tx1"/>
                </a:solidFill>
                <a:latin typeface="Meiryo UI" pitchFamily="50" charset="-128"/>
                <a:ea typeface="Meiryo UI" pitchFamily="50" charset="-128"/>
                <a:cs typeface="Meiryo UI" pitchFamily="50" charset="-128"/>
              </a:rPr>
              <a:t>活動</a:t>
            </a:r>
            <a:r>
              <a:rPr lang="ja-JP" altLang="en-US" sz="1050" dirty="0" smtClean="0">
                <a:solidFill>
                  <a:schemeClr val="tx1"/>
                </a:solidFill>
                <a:latin typeface="Meiryo UI" pitchFamily="50" charset="-128"/>
                <a:ea typeface="Meiryo UI" pitchFamily="50" charset="-128"/>
                <a:cs typeface="Meiryo UI" pitchFamily="50" charset="-128"/>
              </a:rPr>
              <a:t>：約</a:t>
            </a:r>
            <a:r>
              <a:rPr lang="en-US" altLang="ja-JP" sz="1050" dirty="0" smtClean="0">
                <a:solidFill>
                  <a:schemeClr val="tx1"/>
                </a:solidFill>
                <a:latin typeface="Meiryo UI" pitchFamily="50" charset="-128"/>
                <a:ea typeface="Meiryo UI" pitchFamily="50" charset="-128"/>
                <a:cs typeface="Meiryo UI" pitchFamily="50" charset="-128"/>
              </a:rPr>
              <a:t>2,000</a:t>
            </a:r>
            <a:r>
              <a:rPr lang="ja-JP" altLang="en-US" sz="1050" dirty="0" smtClean="0">
                <a:solidFill>
                  <a:schemeClr val="tx1"/>
                </a:solidFill>
                <a:latin typeface="Meiryo UI" pitchFamily="50" charset="-128"/>
                <a:ea typeface="Meiryo UI" pitchFamily="50" charset="-128"/>
                <a:cs typeface="Meiryo UI" pitchFamily="50" charset="-128"/>
              </a:rPr>
              <a:t>名参加</a:t>
            </a:r>
            <a:r>
              <a:rPr lang="ja-JP" altLang="en-US" sz="1050" dirty="0">
                <a:solidFill>
                  <a:schemeClr val="tx1"/>
                </a:solidFill>
                <a:latin typeface="Meiryo UI" pitchFamily="50" charset="-128"/>
                <a:ea typeface="Meiryo UI" pitchFamily="50" charset="-128"/>
                <a:cs typeface="Meiryo UI" pitchFamily="50" charset="-128"/>
              </a:rPr>
              <a:t>　　　　　　　</a:t>
            </a:r>
            <a:r>
              <a:rPr lang="ja-JP" altLang="en-US" sz="1050" dirty="0" smtClean="0">
                <a:solidFill>
                  <a:schemeClr val="tx1"/>
                </a:solidFill>
                <a:latin typeface="Meiryo UI" pitchFamily="50" charset="-128"/>
                <a:ea typeface="Meiryo UI" pitchFamily="50" charset="-128"/>
                <a:cs typeface="Meiryo UI" pitchFamily="50" charset="-128"/>
              </a:rPr>
              <a:t>　</a:t>
            </a:r>
            <a:endParaRPr lang="en-US" altLang="ja-JP" sz="1050" dirty="0">
              <a:solidFill>
                <a:schemeClr val="tx1"/>
              </a:solidFill>
              <a:latin typeface="Meiryo UI" pitchFamily="50" charset="-128"/>
              <a:ea typeface="Meiryo UI" pitchFamily="50" charset="-128"/>
              <a:cs typeface="Meiryo UI" pitchFamily="50" charset="-128"/>
            </a:endParaRPr>
          </a:p>
        </p:txBody>
      </p:sp>
      <p:pic>
        <p:nvPicPr>
          <p:cNvPr id="2" name="図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827716" y="1335136"/>
            <a:ext cx="1839041" cy="1463240"/>
          </a:xfrm>
          <a:prstGeom prst="rect">
            <a:avLst/>
          </a:prstGeom>
        </p:spPr>
      </p:pic>
      <p:pic>
        <p:nvPicPr>
          <p:cNvPr id="4" name="図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922073" y="3273025"/>
            <a:ext cx="1670304" cy="1249680"/>
          </a:xfrm>
          <a:prstGeom prst="rect">
            <a:avLst/>
          </a:prstGeom>
        </p:spPr>
      </p:pic>
      <p:sp>
        <p:nvSpPr>
          <p:cNvPr id="16" name="テキスト ボックス 28"/>
          <p:cNvSpPr txBox="1">
            <a:spLocks noChangeArrowheads="1"/>
          </p:cNvSpPr>
          <p:nvPr/>
        </p:nvSpPr>
        <p:spPr bwMode="auto">
          <a:xfrm>
            <a:off x="220806" y="5442480"/>
            <a:ext cx="7455994" cy="8002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ctr" anchorCtr="0">
            <a:spAutoFit/>
          </a:bodyPr>
          <a:lstStyle>
            <a:lvl1pPr eaLnBrk="0" hangingPunct="0">
              <a:defRPr kumimoji="1" sz="1300" b="1" i="1">
                <a:solidFill>
                  <a:schemeClr val="tx1"/>
                </a:solidFill>
                <a:latin typeface="Arial" pitchFamily="34" charset="0"/>
                <a:ea typeface="ＭＳ Ｐゴシック" pitchFamily="50" charset="-128"/>
              </a:defRPr>
            </a:lvl1pPr>
            <a:lvl2pPr marL="742950" indent="-285750" eaLnBrk="0" hangingPunct="0">
              <a:defRPr kumimoji="1" sz="1300" b="1" i="1">
                <a:solidFill>
                  <a:schemeClr val="tx1"/>
                </a:solidFill>
                <a:latin typeface="Arial" pitchFamily="34" charset="0"/>
                <a:ea typeface="ＭＳ Ｐゴシック" pitchFamily="50" charset="-128"/>
              </a:defRPr>
            </a:lvl2pPr>
            <a:lvl3pPr marL="1143000" indent="-228600" eaLnBrk="0" hangingPunct="0">
              <a:defRPr kumimoji="1" sz="1300" b="1" i="1">
                <a:solidFill>
                  <a:schemeClr val="tx1"/>
                </a:solidFill>
                <a:latin typeface="Arial" pitchFamily="34" charset="0"/>
                <a:ea typeface="ＭＳ Ｐゴシック" pitchFamily="50" charset="-128"/>
              </a:defRPr>
            </a:lvl3pPr>
            <a:lvl4pPr marL="1600200" indent="-228600" eaLnBrk="0" hangingPunct="0">
              <a:defRPr kumimoji="1" sz="1300" b="1" i="1">
                <a:solidFill>
                  <a:schemeClr val="tx1"/>
                </a:solidFill>
                <a:latin typeface="Arial" pitchFamily="34" charset="0"/>
                <a:ea typeface="ＭＳ Ｐゴシック" pitchFamily="50" charset="-128"/>
              </a:defRPr>
            </a:lvl4pPr>
            <a:lvl5pPr marL="2057400" indent="-228600" eaLnBrk="0" hangingPunct="0">
              <a:defRPr kumimoji="1" sz="1300" b="1" i="1">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kumimoji="1" sz="1300" b="1" i="1">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kumimoji="1" sz="1300" b="1" i="1">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kumimoji="1" sz="1300" b="1" i="1">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kumimoji="1" sz="1300" b="1" i="1">
                <a:solidFill>
                  <a:schemeClr val="tx1"/>
                </a:solidFill>
                <a:latin typeface="Arial" pitchFamily="34" charset="0"/>
                <a:ea typeface="ＭＳ Ｐゴシック" pitchFamily="50" charset="-128"/>
              </a:defRPr>
            </a:lvl9pPr>
          </a:lstStyle>
          <a:p>
            <a:r>
              <a:rPr lang="ja-JP" altLang="en-US" b="0" i="0" dirty="0" smtClean="0">
                <a:latin typeface="Meiryo UI" pitchFamily="50" charset="-128"/>
                <a:ea typeface="Meiryo UI" pitchFamily="50" charset="-128"/>
                <a:cs typeface="Meiryo UI" pitchFamily="50" charset="-128"/>
              </a:rPr>
              <a:t>◆</a:t>
            </a:r>
            <a:r>
              <a:rPr lang="ja-JP" altLang="ja-JP" b="0" i="0" dirty="0">
                <a:latin typeface="Meiryo UI" pitchFamily="50" charset="-128"/>
                <a:ea typeface="Meiryo UI" pitchFamily="50" charset="-128"/>
                <a:cs typeface="Meiryo UI" pitchFamily="50" charset="-128"/>
              </a:rPr>
              <a:t>大阪市では、小中学校における地球温暖化、生物多様性、循環、都市環境保全など、持続可能な</a:t>
            </a:r>
            <a:r>
              <a:rPr lang="ja-JP" altLang="ja-JP" b="0" i="0" dirty="0" smtClean="0">
                <a:latin typeface="Meiryo UI" pitchFamily="50" charset="-128"/>
                <a:ea typeface="Meiryo UI" pitchFamily="50" charset="-128"/>
                <a:cs typeface="Meiryo UI" pitchFamily="50" charset="-128"/>
              </a:rPr>
              <a:t>社会づくり</a:t>
            </a:r>
            <a:endParaRPr lang="en-US" altLang="ja-JP" b="0" i="0" dirty="0" smtClean="0">
              <a:latin typeface="Meiryo UI" pitchFamily="50" charset="-128"/>
              <a:ea typeface="Meiryo UI" pitchFamily="50" charset="-128"/>
              <a:cs typeface="Meiryo UI" pitchFamily="50" charset="-128"/>
            </a:endParaRPr>
          </a:p>
          <a:p>
            <a:r>
              <a:rPr lang="ja-JP" altLang="en-US" b="0" i="0" dirty="0">
                <a:latin typeface="Meiryo UI" pitchFamily="50" charset="-128"/>
                <a:ea typeface="Meiryo UI" pitchFamily="50" charset="-128"/>
                <a:cs typeface="Meiryo UI" pitchFamily="50" charset="-128"/>
              </a:rPr>
              <a:t>　</a:t>
            </a:r>
            <a:r>
              <a:rPr lang="ja-JP" altLang="ja-JP" b="0" i="0" dirty="0" smtClean="0">
                <a:latin typeface="Meiryo UI" pitchFamily="50" charset="-128"/>
                <a:ea typeface="Meiryo UI" pitchFamily="50" charset="-128"/>
                <a:cs typeface="Meiryo UI" pitchFamily="50" charset="-128"/>
              </a:rPr>
              <a:t>に</a:t>
            </a:r>
            <a:r>
              <a:rPr lang="ja-JP" altLang="ja-JP" b="0" i="0" dirty="0">
                <a:latin typeface="Meiryo UI" pitchFamily="50" charset="-128"/>
                <a:ea typeface="Meiryo UI" pitchFamily="50" charset="-128"/>
                <a:cs typeface="Meiryo UI" pitchFamily="50" charset="-128"/>
              </a:rPr>
              <a:t>向けた環境教育のための教材として、大阪の環境の特色を踏まえた</a:t>
            </a:r>
            <a:r>
              <a:rPr lang="ja-JP" altLang="ja-JP" b="0" i="0" dirty="0" smtClean="0">
                <a:latin typeface="Meiryo UI" pitchFamily="50" charset="-128"/>
                <a:ea typeface="Meiryo UI" pitchFamily="50" charset="-128"/>
                <a:cs typeface="Meiryo UI" pitchFamily="50" charset="-128"/>
              </a:rPr>
              <a:t>内容</a:t>
            </a:r>
            <a:r>
              <a:rPr lang="ja-JP" altLang="en-US" b="0" i="0" dirty="0" smtClean="0">
                <a:latin typeface="Meiryo UI" pitchFamily="50" charset="-128"/>
                <a:ea typeface="Meiryo UI" pitchFamily="50" charset="-128"/>
                <a:cs typeface="Meiryo UI" pitchFamily="50" charset="-128"/>
              </a:rPr>
              <a:t>で構成した</a:t>
            </a:r>
            <a:r>
              <a:rPr lang="ja-JP" altLang="ja-JP" b="0" i="0" dirty="0" smtClean="0">
                <a:latin typeface="Meiryo UI" pitchFamily="50" charset="-128"/>
                <a:ea typeface="Meiryo UI" pitchFamily="50" charset="-128"/>
                <a:cs typeface="Meiryo UI" pitchFamily="50" charset="-128"/>
              </a:rPr>
              <a:t>副読本</a:t>
            </a:r>
            <a:r>
              <a:rPr lang="ja-JP" altLang="ja-JP" b="0" i="0" dirty="0">
                <a:latin typeface="Meiryo UI" pitchFamily="50" charset="-128"/>
                <a:ea typeface="Meiryo UI" pitchFamily="50" charset="-128"/>
                <a:cs typeface="Meiryo UI" pitchFamily="50" charset="-128"/>
              </a:rPr>
              <a:t>「おおさか環境科」（小学校３・４年生用、５・６年生用、中学校用の３種類）</a:t>
            </a:r>
            <a:r>
              <a:rPr lang="ja-JP" altLang="ja-JP" b="0" i="0" dirty="0" smtClean="0">
                <a:latin typeface="Meiryo UI" pitchFamily="50" charset="-128"/>
                <a:ea typeface="Meiryo UI" pitchFamily="50" charset="-128"/>
                <a:cs typeface="Meiryo UI" pitchFamily="50" charset="-128"/>
              </a:rPr>
              <a:t>を</a:t>
            </a:r>
            <a:r>
              <a:rPr lang="en-US" altLang="ja-JP" b="0" i="0" dirty="0" smtClean="0">
                <a:latin typeface="Meiryo UI" pitchFamily="50" charset="-128"/>
                <a:ea typeface="Meiryo UI" pitchFamily="50" charset="-128"/>
                <a:cs typeface="Meiryo UI" pitchFamily="50" charset="-128"/>
              </a:rPr>
              <a:t>2011</a:t>
            </a:r>
            <a:r>
              <a:rPr lang="ja-JP" altLang="ja-JP" b="0" i="0" dirty="0" smtClean="0">
                <a:latin typeface="Meiryo UI" pitchFamily="50" charset="-128"/>
                <a:ea typeface="Meiryo UI" pitchFamily="50" charset="-128"/>
                <a:cs typeface="Meiryo UI" pitchFamily="50" charset="-128"/>
              </a:rPr>
              <a:t>年度</a:t>
            </a:r>
            <a:r>
              <a:rPr lang="ja-JP" altLang="ja-JP" b="0" i="0" dirty="0">
                <a:latin typeface="Meiryo UI" pitchFamily="50" charset="-128"/>
                <a:ea typeface="Meiryo UI" pitchFamily="50" charset="-128"/>
                <a:cs typeface="Meiryo UI" pitchFamily="50" charset="-128"/>
              </a:rPr>
              <a:t>より毎年作成しています。</a:t>
            </a:r>
          </a:p>
          <a:p>
            <a:r>
              <a:rPr lang="ja-JP" altLang="en-US" b="0" i="0" dirty="0" smtClean="0">
                <a:latin typeface="Meiryo UI" pitchFamily="50" charset="-128"/>
                <a:ea typeface="Meiryo UI" pitchFamily="50" charset="-128"/>
                <a:cs typeface="Meiryo UI" pitchFamily="50" charset="-128"/>
              </a:rPr>
              <a:t>　</a:t>
            </a:r>
            <a:r>
              <a:rPr lang="ja-JP" altLang="ja-JP" b="0" i="0" dirty="0" smtClean="0">
                <a:latin typeface="Meiryo UI" pitchFamily="50" charset="-128"/>
                <a:ea typeface="Meiryo UI" pitchFamily="50" charset="-128"/>
                <a:cs typeface="Meiryo UI" pitchFamily="50" charset="-128"/>
              </a:rPr>
              <a:t>作成</a:t>
            </a:r>
            <a:r>
              <a:rPr lang="ja-JP" altLang="ja-JP" b="0" i="0" dirty="0">
                <a:latin typeface="Meiryo UI" pitchFamily="50" charset="-128"/>
                <a:ea typeface="Meiryo UI" pitchFamily="50" charset="-128"/>
                <a:cs typeface="Meiryo UI" pitchFamily="50" charset="-128"/>
              </a:rPr>
              <a:t>した冊子は、市立の小中学校に配付し、授業等で活用いただいています。</a:t>
            </a:r>
            <a:endParaRPr lang="ja-JP" altLang="en-US" b="0" i="0" dirty="0">
              <a:latin typeface="Meiryo UI" pitchFamily="50" charset="-128"/>
              <a:ea typeface="Meiryo UI" pitchFamily="50" charset="-128"/>
              <a:cs typeface="Meiryo UI" pitchFamily="50" charset="-128"/>
            </a:endParaRPr>
          </a:p>
        </p:txBody>
      </p:sp>
      <p:sp>
        <p:nvSpPr>
          <p:cNvPr id="17" name="正方形/長方形 16"/>
          <p:cNvSpPr/>
          <p:nvPr/>
        </p:nvSpPr>
        <p:spPr>
          <a:xfrm>
            <a:off x="390790" y="6294053"/>
            <a:ext cx="7220624" cy="399179"/>
          </a:xfrm>
          <a:prstGeom prst="rect">
            <a:avLst/>
          </a:prstGeom>
          <a:noFill/>
          <a:ln w="9525">
            <a:prstDash val="dash"/>
          </a:ln>
        </p:spPr>
        <p:style>
          <a:lnRef idx="2">
            <a:schemeClr val="accent1"/>
          </a:lnRef>
          <a:fillRef idx="1">
            <a:schemeClr val="lt1"/>
          </a:fillRef>
          <a:effectRef idx="0">
            <a:schemeClr val="accent1"/>
          </a:effectRef>
          <a:fontRef idx="minor">
            <a:schemeClr val="dk1"/>
          </a:fontRef>
        </p:style>
        <p:txBody>
          <a:bodyPr lIns="0" rIns="0" rtlCol="0" anchor="ctr"/>
          <a:lstStyle/>
          <a:p>
            <a:pPr marL="87313" indent="-87313"/>
            <a:r>
              <a:rPr lang="ja-JP" altLang="en-US" sz="1050" dirty="0" smtClean="0">
                <a:solidFill>
                  <a:schemeClr val="tx1"/>
                </a:solidFill>
                <a:latin typeface="Meiryo UI" pitchFamily="50" charset="-128"/>
                <a:ea typeface="Meiryo UI" pitchFamily="50" charset="-128"/>
                <a:cs typeface="Meiryo UI" pitchFamily="50" charset="-128"/>
              </a:rPr>
              <a:t>＜</a:t>
            </a:r>
            <a:r>
              <a:rPr lang="en-US" altLang="ja-JP" sz="1050" dirty="0" smtClean="0">
                <a:solidFill>
                  <a:schemeClr val="tx1"/>
                </a:solidFill>
                <a:latin typeface="Meiryo UI" pitchFamily="50" charset="-128"/>
                <a:ea typeface="Meiryo UI" pitchFamily="50" charset="-128"/>
                <a:cs typeface="Meiryo UI" pitchFamily="50" charset="-128"/>
              </a:rPr>
              <a:t>2017</a:t>
            </a:r>
            <a:r>
              <a:rPr lang="ja-JP" altLang="en-US" sz="1050" dirty="0" smtClean="0">
                <a:solidFill>
                  <a:schemeClr val="tx1"/>
                </a:solidFill>
                <a:latin typeface="Meiryo UI" pitchFamily="50" charset="-128"/>
                <a:ea typeface="Meiryo UI" pitchFamily="50" charset="-128"/>
                <a:cs typeface="Meiryo UI" pitchFamily="50" charset="-128"/>
              </a:rPr>
              <a:t>年度</a:t>
            </a:r>
            <a:r>
              <a:rPr lang="ja-JP" altLang="en-US" sz="1050" dirty="0">
                <a:solidFill>
                  <a:schemeClr val="tx1"/>
                </a:solidFill>
                <a:latin typeface="Meiryo UI" pitchFamily="50" charset="-128"/>
                <a:ea typeface="Meiryo UI" pitchFamily="50" charset="-128"/>
                <a:cs typeface="Meiryo UI" pitchFamily="50" charset="-128"/>
              </a:rPr>
              <a:t>実績＞</a:t>
            </a:r>
          </a:p>
          <a:p>
            <a:pPr marL="87313" indent="-87313"/>
            <a:r>
              <a:rPr lang="ja-JP" altLang="en-US" sz="1050" dirty="0" smtClean="0">
                <a:solidFill>
                  <a:schemeClr val="tx1"/>
                </a:solidFill>
                <a:latin typeface="Meiryo UI" pitchFamily="50" charset="-128"/>
                <a:ea typeface="Meiryo UI" pitchFamily="50" charset="-128"/>
                <a:cs typeface="Meiryo UI" pitchFamily="50" charset="-128"/>
              </a:rPr>
              <a:t>　　</a:t>
            </a:r>
            <a:r>
              <a:rPr lang="ja-JP" altLang="en-US" sz="1000" dirty="0">
                <a:solidFill>
                  <a:schemeClr val="tx1"/>
                </a:solidFill>
                <a:latin typeface="Meiryo UI" pitchFamily="50" charset="-128"/>
                <a:ea typeface="Meiryo UI" pitchFamily="50" charset="-128"/>
                <a:cs typeface="Meiryo UI" pitchFamily="50" charset="-128"/>
              </a:rPr>
              <a:t>・小中学校への配付部数：小学校３・４年生用　</a:t>
            </a:r>
            <a:r>
              <a:rPr lang="ja-JP" altLang="en-US" sz="1000" dirty="0" smtClean="0">
                <a:solidFill>
                  <a:schemeClr val="tx1"/>
                </a:solidFill>
                <a:latin typeface="Meiryo UI" pitchFamily="50" charset="-128"/>
                <a:ea typeface="Meiryo UI" pitchFamily="50" charset="-128"/>
                <a:cs typeface="Meiryo UI" pitchFamily="50" charset="-128"/>
              </a:rPr>
              <a:t>約</a:t>
            </a:r>
            <a:r>
              <a:rPr lang="en-US" altLang="ja-JP" sz="1000" dirty="0" smtClean="0">
                <a:solidFill>
                  <a:schemeClr val="tx1"/>
                </a:solidFill>
                <a:latin typeface="Meiryo UI" pitchFamily="50" charset="-128"/>
                <a:ea typeface="Meiryo UI" pitchFamily="50" charset="-128"/>
                <a:cs typeface="Meiryo UI" pitchFamily="50" charset="-128"/>
              </a:rPr>
              <a:t>20,200</a:t>
            </a:r>
            <a:r>
              <a:rPr lang="ja-JP" altLang="en-US" sz="1000" dirty="0">
                <a:solidFill>
                  <a:schemeClr val="tx1"/>
                </a:solidFill>
                <a:latin typeface="Meiryo UI" pitchFamily="50" charset="-128"/>
                <a:ea typeface="Meiryo UI" pitchFamily="50" charset="-128"/>
                <a:cs typeface="Meiryo UI" pitchFamily="50" charset="-128"/>
              </a:rPr>
              <a:t>部、小学校５・６年生用　</a:t>
            </a:r>
            <a:r>
              <a:rPr lang="ja-JP" altLang="en-US" sz="1000" dirty="0" smtClean="0">
                <a:solidFill>
                  <a:schemeClr val="tx1"/>
                </a:solidFill>
                <a:latin typeface="Meiryo UI" pitchFamily="50" charset="-128"/>
                <a:ea typeface="Meiryo UI" pitchFamily="50" charset="-128"/>
                <a:cs typeface="Meiryo UI" pitchFamily="50" charset="-128"/>
              </a:rPr>
              <a:t>約</a:t>
            </a:r>
            <a:r>
              <a:rPr lang="en-US" altLang="ja-JP" sz="1000" dirty="0" smtClean="0">
                <a:solidFill>
                  <a:schemeClr val="tx1"/>
                </a:solidFill>
                <a:latin typeface="Meiryo UI" pitchFamily="50" charset="-128"/>
                <a:ea typeface="Meiryo UI" pitchFamily="50" charset="-128"/>
                <a:cs typeface="Meiryo UI" pitchFamily="50" charset="-128"/>
              </a:rPr>
              <a:t>20,400</a:t>
            </a:r>
            <a:r>
              <a:rPr lang="ja-JP" altLang="en-US" sz="1000" dirty="0">
                <a:solidFill>
                  <a:schemeClr val="tx1"/>
                </a:solidFill>
                <a:latin typeface="Meiryo UI" pitchFamily="50" charset="-128"/>
                <a:ea typeface="Meiryo UI" pitchFamily="50" charset="-128"/>
                <a:cs typeface="Meiryo UI" pitchFamily="50" charset="-128"/>
              </a:rPr>
              <a:t>部、中学校用：</a:t>
            </a:r>
            <a:r>
              <a:rPr lang="ja-JP" altLang="en-US" sz="1000" dirty="0" smtClean="0">
                <a:solidFill>
                  <a:schemeClr val="tx1"/>
                </a:solidFill>
                <a:latin typeface="Meiryo UI" pitchFamily="50" charset="-128"/>
                <a:ea typeface="Meiryo UI" pitchFamily="50" charset="-128"/>
                <a:cs typeface="Meiryo UI" pitchFamily="50" charset="-128"/>
              </a:rPr>
              <a:t>約</a:t>
            </a:r>
            <a:r>
              <a:rPr lang="en-US" altLang="ja-JP" sz="1000" dirty="0" smtClean="0">
                <a:solidFill>
                  <a:schemeClr val="tx1"/>
                </a:solidFill>
                <a:latin typeface="Meiryo UI" pitchFamily="50" charset="-128"/>
                <a:ea typeface="Meiryo UI" pitchFamily="50" charset="-128"/>
                <a:cs typeface="Meiryo UI" pitchFamily="50" charset="-128"/>
              </a:rPr>
              <a:t>18,000</a:t>
            </a:r>
            <a:r>
              <a:rPr lang="ja-JP" altLang="en-US" sz="1000" dirty="0" smtClean="0">
                <a:solidFill>
                  <a:schemeClr val="tx1"/>
                </a:solidFill>
                <a:latin typeface="Meiryo UI" pitchFamily="50" charset="-128"/>
                <a:ea typeface="Meiryo UI" pitchFamily="50" charset="-128"/>
                <a:cs typeface="Meiryo UI" pitchFamily="50" charset="-128"/>
              </a:rPr>
              <a:t>部</a:t>
            </a:r>
            <a:endParaRPr lang="en-US" altLang="ja-JP" sz="1000" dirty="0">
              <a:solidFill>
                <a:schemeClr val="tx1"/>
              </a:solidFill>
              <a:latin typeface="Meiryo UI" pitchFamily="50" charset="-128"/>
              <a:ea typeface="Meiryo UI" pitchFamily="50" charset="-128"/>
              <a:cs typeface="Meiryo UI" pitchFamily="50" charset="-128"/>
            </a:endParaRPr>
          </a:p>
        </p:txBody>
      </p:sp>
      <p:pic>
        <p:nvPicPr>
          <p:cNvPr id="1026"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237337" y="5261345"/>
            <a:ext cx="1039775" cy="14669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 name="テキスト ボックス 28"/>
          <p:cNvSpPr txBox="1">
            <a:spLocks noChangeArrowheads="1"/>
          </p:cNvSpPr>
          <p:nvPr/>
        </p:nvSpPr>
        <p:spPr bwMode="auto">
          <a:xfrm>
            <a:off x="220806" y="1141948"/>
            <a:ext cx="7330493" cy="12824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ctr" anchorCtr="0">
            <a:spAutoFit/>
          </a:bodyPr>
          <a:lstStyle>
            <a:lvl1pPr eaLnBrk="0" hangingPunct="0">
              <a:defRPr kumimoji="1" sz="1300" b="1" i="1">
                <a:solidFill>
                  <a:schemeClr val="tx1"/>
                </a:solidFill>
                <a:latin typeface="Arial" pitchFamily="34" charset="0"/>
                <a:ea typeface="ＭＳ Ｐゴシック" pitchFamily="50" charset="-128"/>
              </a:defRPr>
            </a:lvl1pPr>
            <a:lvl2pPr marL="742950" indent="-285750" eaLnBrk="0" hangingPunct="0">
              <a:defRPr kumimoji="1" sz="1300" b="1" i="1">
                <a:solidFill>
                  <a:schemeClr val="tx1"/>
                </a:solidFill>
                <a:latin typeface="Arial" pitchFamily="34" charset="0"/>
                <a:ea typeface="ＭＳ Ｐゴシック" pitchFamily="50" charset="-128"/>
              </a:defRPr>
            </a:lvl2pPr>
            <a:lvl3pPr marL="1143000" indent="-228600" eaLnBrk="0" hangingPunct="0">
              <a:defRPr kumimoji="1" sz="1300" b="1" i="1">
                <a:solidFill>
                  <a:schemeClr val="tx1"/>
                </a:solidFill>
                <a:latin typeface="Arial" pitchFamily="34" charset="0"/>
                <a:ea typeface="ＭＳ Ｐゴシック" pitchFamily="50" charset="-128"/>
              </a:defRPr>
            </a:lvl3pPr>
            <a:lvl4pPr marL="1600200" indent="-228600" eaLnBrk="0" hangingPunct="0">
              <a:defRPr kumimoji="1" sz="1300" b="1" i="1">
                <a:solidFill>
                  <a:schemeClr val="tx1"/>
                </a:solidFill>
                <a:latin typeface="Arial" pitchFamily="34" charset="0"/>
                <a:ea typeface="ＭＳ Ｐゴシック" pitchFamily="50" charset="-128"/>
              </a:defRPr>
            </a:lvl4pPr>
            <a:lvl5pPr marL="2057400" indent="-228600" eaLnBrk="0" hangingPunct="0">
              <a:defRPr kumimoji="1" sz="1300" b="1" i="1">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kumimoji="1" sz="1300" b="1" i="1">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kumimoji="1" sz="1300" b="1" i="1">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kumimoji="1" sz="1300" b="1" i="1">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kumimoji="1" sz="1300" b="1" i="1">
                <a:solidFill>
                  <a:schemeClr val="tx1"/>
                </a:solidFill>
                <a:latin typeface="Arial" pitchFamily="34" charset="0"/>
                <a:ea typeface="ＭＳ Ｐゴシック" pitchFamily="50" charset="-128"/>
              </a:defRPr>
            </a:lvl9pPr>
          </a:lstStyle>
          <a:p>
            <a:pPr marL="87313" indent="-87313" eaLnBrk="1" hangingPunct="1">
              <a:lnSpc>
                <a:spcPts val="2000"/>
              </a:lnSpc>
            </a:pPr>
            <a:r>
              <a:rPr lang="ja-JP" altLang="en-US" b="0" i="0" dirty="0">
                <a:latin typeface="Meiryo UI" pitchFamily="50" charset="-128"/>
                <a:ea typeface="Meiryo UI" pitchFamily="50" charset="-128"/>
                <a:cs typeface="Meiryo UI" pitchFamily="50" charset="-128"/>
              </a:rPr>
              <a:t>◆大阪府で</a:t>
            </a:r>
            <a:r>
              <a:rPr lang="ja-JP" altLang="en-US" b="0" i="0" dirty="0" smtClean="0">
                <a:latin typeface="Meiryo UI" pitchFamily="50" charset="-128"/>
                <a:ea typeface="Meiryo UI" pitchFamily="50" charset="-128"/>
                <a:cs typeface="Meiryo UI" pitchFamily="50" charset="-128"/>
              </a:rPr>
              <a:t>は</a:t>
            </a:r>
            <a:r>
              <a:rPr lang="ja-JP" altLang="en-US" b="0" i="0" dirty="0">
                <a:latin typeface="Meiryo UI" pitchFamily="50" charset="-128"/>
                <a:ea typeface="Meiryo UI" pitchFamily="50" charset="-128"/>
                <a:cs typeface="Meiryo UI" pitchFamily="50" charset="-128"/>
              </a:rPr>
              <a:t>、ホームページ</a:t>
            </a:r>
            <a:r>
              <a:rPr lang="en-US" altLang="ja-JP" b="0" i="0" dirty="0">
                <a:latin typeface="Meiryo UI" pitchFamily="50" charset="-128"/>
                <a:ea typeface="Meiryo UI" pitchFamily="50" charset="-128"/>
                <a:cs typeface="Meiryo UI" pitchFamily="50" charset="-128"/>
              </a:rPr>
              <a:t>『</a:t>
            </a:r>
            <a:r>
              <a:rPr lang="ja-JP" altLang="en-US" b="0" i="0" dirty="0">
                <a:latin typeface="Meiryo UI" pitchFamily="50" charset="-128"/>
                <a:ea typeface="Meiryo UI" pitchFamily="50" charset="-128"/>
                <a:cs typeface="Meiryo UI" pitchFamily="50" charset="-128"/>
              </a:rPr>
              <a:t>省エネ生活のすすめ</a:t>
            </a:r>
            <a:r>
              <a:rPr lang="en-US" altLang="ja-JP" b="0" i="0" dirty="0">
                <a:latin typeface="Meiryo UI" pitchFamily="50" charset="-128"/>
                <a:ea typeface="Meiryo UI" pitchFamily="50" charset="-128"/>
                <a:cs typeface="Meiryo UI" pitchFamily="50" charset="-128"/>
              </a:rPr>
              <a:t>』</a:t>
            </a:r>
            <a:r>
              <a:rPr lang="ja-JP" altLang="en-US" b="0" i="0" dirty="0">
                <a:latin typeface="Meiryo UI" pitchFamily="50" charset="-128"/>
                <a:ea typeface="Meiryo UI" pitchFamily="50" charset="-128"/>
                <a:cs typeface="Meiryo UI" pitchFamily="50" charset="-128"/>
              </a:rPr>
              <a:t>に</a:t>
            </a:r>
            <a:r>
              <a:rPr lang="ja-JP" altLang="en-US" b="0" i="0" dirty="0" smtClean="0">
                <a:latin typeface="Meiryo UI" pitchFamily="50" charset="-128"/>
                <a:ea typeface="Meiryo UI" pitchFamily="50" charset="-128"/>
                <a:cs typeface="Meiryo UI" pitchFamily="50" charset="-128"/>
              </a:rPr>
              <a:t>よる</a:t>
            </a:r>
            <a:r>
              <a:rPr lang="ja-JP" altLang="en-US" b="0" i="0" dirty="0">
                <a:latin typeface="Meiryo UI" pitchFamily="50" charset="-128"/>
                <a:ea typeface="Meiryo UI" pitchFamily="50" charset="-128"/>
                <a:cs typeface="Meiryo UI" pitchFamily="50" charset="-128"/>
              </a:rPr>
              <a:t>省エネ行動メニュー等の情報発信に加え、省エネラベルやグリーン購入の普及活動の実施します。</a:t>
            </a:r>
            <a:endParaRPr lang="en-US" altLang="ja-JP" b="0" i="0" dirty="0" smtClean="0">
              <a:latin typeface="Meiryo UI" pitchFamily="50" charset="-128"/>
              <a:ea typeface="Meiryo UI" pitchFamily="50" charset="-128"/>
              <a:cs typeface="Meiryo UI" pitchFamily="50" charset="-128"/>
            </a:endParaRPr>
          </a:p>
          <a:p>
            <a:pPr marL="87313" indent="-87313" eaLnBrk="1" hangingPunct="1">
              <a:lnSpc>
                <a:spcPts val="2000"/>
              </a:lnSpc>
            </a:pPr>
            <a:r>
              <a:rPr lang="ja-JP" altLang="en-US" b="0" i="0" dirty="0">
                <a:latin typeface="Meiryo UI" pitchFamily="50" charset="-128"/>
                <a:ea typeface="Meiryo UI" pitchFamily="50" charset="-128"/>
                <a:cs typeface="Meiryo UI" pitchFamily="50" charset="-128"/>
              </a:rPr>
              <a:t>　</a:t>
            </a:r>
            <a:r>
              <a:rPr lang="ja-JP" altLang="en-US" b="0" i="0" dirty="0" smtClean="0">
                <a:latin typeface="Meiryo UI" pitchFamily="50" charset="-128"/>
                <a:ea typeface="Meiryo UI" pitchFamily="50" charset="-128"/>
                <a:cs typeface="Meiryo UI" pitchFamily="50" charset="-128"/>
              </a:rPr>
              <a:t>　また</a:t>
            </a:r>
            <a:r>
              <a:rPr lang="ja-JP" altLang="en-US" b="0" i="0" dirty="0">
                <a:latin typeface="Meiryo UI" pitchFamily="50" charset="-128"/>
                <a:ea typeface="Meiryo UI" pitchFamily="50" charset="-128"/>
                <a:cs typeface="Meiryo UI" pitchFamily="50" charset="-128"/>
              </a:rPr>
              <a:t>、大阪府地球温暖化防止活動推進</a:t>
            </a:r>
            <a:r>
              <a:rPr lang="ja-JP" altLang="en-US" b="0" i="0" dirty="0" smtClean="0">
                <a:latin typeface="Meiryo UI" pitchFamily="50" charset="-128"/>
                <a:ea typeface="Meiryo UI" pitchFamily="50" charset="-128"/>
                <a:cs typeface="Meiryo UI" pitchFamily="50" charset="-128"/>
              </a:rPr>
              <a:t>センター、市町村と</a:t>
            </a:r>
            <a:r>
              <a:rPr lang="ja-JP" altLang="en-US" b="0" i="0" dirty="0">
                <a:latin typeface="Meiryo UI" pitchFamily="50" charset="-128"/>
                <a:ea typeface="Meiryo UI" pitchFamily="50" charset="-128"/>
                <a:cs typeface="Meiryo UI" pitchFamily="50" charset="-128"/>
              </a:rPr>
              <a:t>連携</a:t>
            </a:r>
            <a:r>
              <a:rPr lang="ja-JP" altLang="en-US" b="0" i="0" dirty="0" smtClean="0">
                <a:latin typeface="Meiryo UI" pitchFamily="50" charset="-128"/>
                <a:ea typeface="Meiryo UI" pitchFamily="50" charset="-128"/>
                <a:cs typeface="Meiryo UI" pitchFamily="50" charset="-128"/>
              </a:rPr>
              <a:t>して「</a:t>
            </a:r>
            <a:r>
              <a:rPr lang="ja-JP" altLang="en-US" b="0" i="0" dirty="0">
                <a:latin typeface="Meiryo UI" pitchFamily="50" charset="-128"/>
                <a:ea typeface="Meiryo UI" pitchFamily="50" charset="-128"/>
                <a:cs typeface="Meiryo UI" pitchFamily="50" charset="-128"/>
              </a:rPr>
              <a:t>家庭エコ診断</a:t>
            </a:r>
            <a:r>
              <a:rPr lang="ja-JP" altLang="en-US" b="0" i="0" dirty="0" smtClean="0">
                <a:latin typeface="Meiryo UI" pitchFamily="50" charset="-128"/>
                <a:ea typeface="Meiryo UI" pitchFamily="50" charset="-128"/>
                <a:cs typeface="Meiryo UI" pitchFamily="50" charset="-128"/>
              </a:rPr>
              <a:t>」や「環境家計簿」による家庭における取組支援や、地域の環境啓発の活動を担う地球</a:t>
            </a:r>
            <a:r>
              <a:rPr lang="ja-JP" altLang="en-US" b="0" i="0" dirty="0">
                <a:latin typeface="Meiryo UI" pitchFamily="50" charset="-128"/>
                <a:ea typeface="Meiryo UI" pitchFamily="50" charset="-128"/>
                <a:cs typeface="Meiryo UI" pitchFamily="50" charset="-128"/>
              </a:rPr>
              <a:t>温暖化防止活動推進員の活動</a:t>
            </a:r>
            <a:r>
              <a:rPr lang="ja-JP" altLang="en-US" b="0" i="0" dirty="0" smtClean="0">
                <a:latin typeface="Meiryo UI" pitchFamily="50" charset="-128"/>
                <a:ea typeface="Meiryo UI" pitchFamily="50" charset="-128"/>
                <a:cs typeface="Meiryo UI" pitchFamily="50" charset="-128"/>
              </a:rPr>
              <a:t>支援に</a:t>
            </a:r>
            <a:r>
              <a:rPr lang="ja-JP" altLang="en-US" b="0" i="0" dirty="0">
                <a:latin typeface="Meiryo UI" pitchFamily="50" charset="-128"/>
                <a:ea typeface="Meiryo UI" pitchFamily="50" charset="-128"/>
                <a:cs typeface="Meiryo UI" pitchFamily="50" charset="-128"/>
              </a:rPr>
              <a:t>取り組むなど、広く府民に省エネ行動を働きかけていきます。</a:t>
            </a:r>
          </a:p>
        </p:txBody>
      </p:sp>
      <p:sp>
        <p:nvSpPr>
          <p:cNvPr id="19" name="正方形/長方形 18"/>
          <p:cNvSpPr/>
          <p:nvPr/>
        </p:nvSpPr>
        <p:spPr>
          <a:xfrm>
            <a:off x="694484" y="2424350"/>
            <a:ext cx="3782390" cy="553635"/>
          </a:xfrm>
          <a:prstGeom prst="rect">
            <a:avLst/>
          </a:prstGeom>
          <a:noFill/>
          <a:ln w="9525">
            <a:prstDash val="dash"/>
          </a:ln>
        </p:spPr>
        <p:style>
          <a:lnRef idx="2">
            <a:schemeClr val="accent1"/>
          </a:lnRef>
          <a:fillRef idx="1">
            <a:schemeClr val="lt1"/>
          </a:fillRef>
          <a:effectRef idx="0">
            <a:schemeClr val="accent1"/>
          </a:effectRef>
          <a:fontRef idx="minor">
            <a:schemeClr val="dk1"/>
          </a:fontRef>
        </p:style>
        <p:txBody>
          <a:bodyPr lIns="0" rIns="0" rtlCol="0" anchor="ctr"/>
          <a:lstStyle/>
          <a:p>
            <a:pPr marL="87313" indent="-87313"/>
            <a:r>
              <a:rPr lang="ja-JP" altLang="en-US" sz="1100" dirty="0">
                <a:solidFill>
                  <a:schemeClr val="tx1"/>
                </a:solidFill>
                <a:latin typeface="Meiryo UI" pitchFamily="50" charset="-128"/>
                <a:ea typeface="Meiryo UI" pitchFamily="50" charset="-128"/>
                <a:cs typeface="Meiryo UI" pitchFamily="50" charset="-128"/>
              </a:rPr>
              <a:t>＜</a:t>
            </a:r>
            <a:r>
              <a:rPr lang="en-US" altLang="ja-JP" sz="1100" dirty="0">
                <a:solidFill>
                  <a:schemeClr val="tx1"/>
                </a:solidFill>
                <a:latin typeface="Meiryo UI" pitchFamily="50" charset="-128"/>
                <a:ea typeface="Meiryo UI" pitchFamily="50" charset="-128"/>
                <a:cs typeface="Meiryo UI" pitchFamily="50" charset="-128"/>
              </a:rPr>
              <a:t>2017</a:t>
            </a:r>
            <a:r>
              <a:rPr lang="ja-JP" altLang="en-US" sz="1100" dirty="0">
                <a:solidFill>
                  <a:schemeClr val="tx1"/>
                </a:solidFill>
                <a:latin typeface="Meiryo UI" pitchFamily="50" charset="-128"/>
                <a:ea typeface="Meiryo UI" pitchFamily="50" charset="-128"/>
                <a:cs typeface="Meiryo UI" pitchFamily="50" charset="-128"/>
              </a:rPr>
              <a:t>年度実績＞</a:t>
            </a:r>
          </a:p>
          <a:p>
            <a:pPr marL="87313" indent="-87313"/>
            <a:r>
              <a:rPr lang="ja-JP" altLang="en-US" sz="1100" dirty="0">
                <a:solidFill>
                  <a:schemeClr val="tx1"/>
                </a:solidFill>
                <a:latin typeface="Meiryo UI" pitchFamily="50" charset="-128"/>
                <a:ea typeface="Meiryo UI" pitchFamily="50" charset="-128"/>
                <a:cs typeface="Meiryo UI" pitchFamily="50" charset="-128"/>
              </a:rPr>
              <a:t>　　</a:t>
            </a:r>
            <a:r>
              <a:rPr lang="ja-JP" altLang="en-US" sz="1050" dirty="0">
                <a:solidFill>
                  <a:schemeClr val="tx1"/>
                </a:solidFill>
                <a:latin typeface="Meiryo UI" pitchFamily="50" charset="-128"/>
                <a:ea typeface="Meiryo UI" pitchFamily="50" charset="-128"/>
                <a:cs typeface="Meiryo UI" pitchFamily="50" charset="-128"/>
              </a:rPr>
              <a:t>　　・地球温暖化防止活動推進員に対する研修会</a:t>
            </a:r>
            <a:r>
              <a:rPr lang="ja-JP" altLang="en-US" sz="1050" dirty="0" smtClean="0">
                <a:solidFill>
                  <a:schemeClr val="tx1"/>
                </a:solidFill>
                <a:latin typeface="Meiryo UI" pitchFamily="50" charset="-128"/>
                <a:ea typeface="Meiryo UI" pitchFamily="50" charset="-128"/>
                <a:cs typeface="Meiryo UI" pitchFamily="50" charset="-128"/>
              </a:rPr>
              <a:t>：</a:t>
            </a:r>
            <a:r>
              <a:rPr lang="en-US" altLang="ja-JP" sz="1050" dirty="0" smtClean="0">
                <a:solidFill>
                  <a:schemeClr val="tx1"/>
                </a:solidFill>
                <a:latin typeface="Meiryo UI" pitchFamily="50" charset="-128"/>
                <a:ea typeface="Meiryo UI" pitchFamily="50" charset="-128"/>
                <a:cs typeface="Meiryo UI" pitchFamily="50" charset="-128"/>
              </a:rPr>
              <a:t>4</a:t>
            </a:r>
            <a:r>
              <a:rPr lang="ja-JP" altLang="en-US" sz="1050" dirty="0" smtClean="0">
                <a:solidFill>
                  <a:schemeClr val="tx1"/>
                </a:solidFill>
                <a:latin typeface="Meiryo UI" pitchFamily="50" charset="-128"/>
                <a:ea typeface="Meiryo UI" pitchFamily="50" charset="-128"/>
                <a:cs typeface="Meiryo UI" pitchFamily="50" charset="-128"/>
              </a:rPr>
              <a:t>回</a:t>
            </a:r>
            <a:endParaRPr lang="en-US" altLang="ja-JP" sz="1050" dirty="0">
              <a:solidFill>
                <a:schemeClr val="tx1"/>
              </a:solidFill>
              <a:latin typeface="Meiryo UI" pitchFamily="50" charset="-128"/>
              <a:ea typeface="Meiryo UI" pitchFamily="50" charset="-128"/>
              <a:cs typeface="Meiryo UI" pitchFamily="50" charset="-128"/>
            </a:endParaRPr>
          </a:p>
        </p:txBody>
      </p:sp>
    </p:spTree>
    <p:extLst>
      <p:ext uri="{BB962C8B-B14F-4D97-AF65-F5344CB8AC3E}">
        <p14:creationId xmlns:p14="http://schemas.microsoft.com/office/powerpoint/2010/main" val="4111840673"/>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Box 2"/>
          <p:cNvSpPr txBox="1">
            <a:spLocks noChangeArrowheads="1"/>
          </p:cNvSpPr>
          <p:nvPr/>
        </p:nvSpPr>
        <p:spPr bwMode="auto">
          <a:xfrm>
            <a:off x="0" y="-27384"/>
            <a:ext cx="9906000" cy="510396"/>
          </a:xfrm>
          <a:prstGeom prst="rect">
            <a:avLst/>
          </a:prstGeom>
          <a:solidFill>
            <a:srgbClr val="00B0F0"/>
          </a:solidFill>
          <a:ln w="9525">
            <a:noFill/>
            <a:miter lim="800000"/>
            <a:headEnd/>
            <a:tailEnd/>
          </a:ln>
        </p:spPr>
        <p:txBody>
          <a:bodyPr wrap="square" lIns="74295" tIns="8890" rIns="74295" bIns="8890">
            <a:spAutoFit/>
          </a:bodyPr>
          <a:lstStyle>
            <a:defPPr>
              <a:defRPr lang="ja-JP"/>
            </a:defPPr>
            <a:lvl1pPr algn="l" rtl="0" fontAlgn="base">
              <a:spcBef>
                <a:spcPct val="0"/>
              </a:spcBef>
              <a:spcAft>
                <a:spcPct val="0"/>
              </a:spcAft>
              <a:defRPr kumimoji="1"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charset="-128"/>
                <a:cs typeface="+mn-cs"/>
              </a:defRPr>
            </a:lvl5pPr>
            <a:lvl6pPr marL="2286000" algn="l" defTabSz="914400" rtl="0" eaLnBrk="1" latinLnBrk="0" hangingPunct="1">
              <a:defRPr kumimoji="1" kern="1200">
                <a:solidFill>
                  <a:schemeClr val="tx1"/>
                </a:solidFill>
                <a:latin typeface="Arial" charset="0"/>
                <a:ea typeface="ＭＳ Ｐゴシック" charset="-128"/>
                <a:cs typeface="+mn-cs"/>
              </a:defRPr>
            </a:lvl6pPr>
            <a:lvl7pPr marL="2743200" algn="l" defTabSz="914400" rtl="0" eaLnBrk="1" latinLnBrk="0" hangingPunct="1">
              <a:defRPr kumimoji="1" kern="1200">
                <a:solidFill>
                  <a:schemeClr val="tx1"/>
                </a:solidFill>
                <a:latin typeface="Arial" charset="0"/>
                <a:ea typeface="ＭＳ Ｐゴシック" charset="-128"/>
                <a:cs typeface="+mn-cs"/>
              </a:defRPr>
            </a:lvl7pPr>
            <a:lvl8pPr marL="3200400" algn="l" defTabSz="914400" rtl="0" eaLnBrk="1" latinLnBrk="0" hangingPunct="1">
              <a:defRPr kumimoji="1" kern="1200">
                <a:solidFill>
                  <a:schemeClr val="tx1"/>
                </a:solidFill>
                <a:latin typeface="Arial" charset="0"/>
                <a:ea typeface="ＭＳ Ｐゴシック" charset="-128"/>
                <a:cs typeface="+mn-cs"/>
              </a:defRPr>
            </a:lvl8pPr>
            <a:lvl9pPr marL="3657600" algn="l" defTabSz="914400" rtl="0" eaLnBrk="1" latinLnBrk="0" hangingPunct="1">
              <a:defRPr kumimoji="1" kern="1200">
                <a:solidFill>
                  <a:schemeClr val="tx1"/>
                </a:solidFill>
                <a:latin typeface="Arial" charset="0"/>
                <a:ea typeface="ＭＳ Ｐゴシック" charset="-128"/>
                <a:cs typeface="+mn-cs"/>
              </a:defRPr>
            </a:lvl9pPr>
          </a:lstStyle>
          <a:p>
            <a:pPr algn="just" fontAlgn="auto">
              <a:spcBef>
                <a:spcPts val="0"/>
              </a:spcBef>
              <a:spcAft>
                <a:spcPts val="0"/>
              </a:spcAft>
            </a:pPr>
            <a:r>
              <a:rPr lang="ja-JP" altLang="en-US" sz="3200" dirty="0" smtClean="0">
                <a:solidFill>
                  <a:prstClr val="white"/>
                </a:solidFill>
                <a:ea typeface="HGP創英角ｺﾞｼｯｸUB" pitchFamily="50" charset="-128"/>
                <a:cs typeface="ＭＳ Ｐゴシック" charset="-128"/>
              </a:rPr>
              <a:t>　</a:t>
            </a:r>
            <a:r>
              <a:rPr lang="ja-JP" altLang="en-US" sz="3200" dirty="0">
                <a:solidFill>
                  <a:prstClr val="white"/>
                </a:solidFill>
                <a:latin typeface="Calibri"/>
                <a:ea typeface="HGP創英角ｺﾞｼｯｸUB" pitchFamily="50" charset="-128"/>
                <a:cs typeface="ＭＳ Ｐゴシック" charset="-128"/>
              </a:rPr>
              <a:t>エネルギー消費の抑制  </a:t>
            </a:r>
            <a:r>
              <a:rPr lang="ja-JP" altLang="en-US" sz="1400" dirty="0">
                <a:solidFill>
                  <a:prstClr val="white"/>
                </a:solidFill>
                <a:latin typeface="Calibri"/>
                <a:ea typeface="HGP創英角ｺﾞｼｯｸUB" pitchFamily="50" charset="-128"/>
                <a:cs typeface="ＭＳ Ｐゴシック" charset="-128"/>
              </a:rPr>
              <a:t>～省エネ型ライフスタイル・ビジネススタイルへの転換～</a:t>
            </a:r>
          </a:p>
        </p:txBody>
      </p:sp>
      <p:sp>
        <p:nvSpPr>
          <p:cNvPr id="31" name="円/楕円 30"/>
          <p:cNvSpPr/>
          <p:nvPr/>
        </p:nvSpPr>
        <p:spPr>
          <a:xfrm>
            <a:off x="9361703" y="0"/>
            <a:ext cx="471222" cy="471222"/>
          </a:xfrm>
          <a:prstGeom prst="ellipse">
            <a:avLst/>
          </a:prstGeom>
          <a:ln w="19050"/>
        </p:spPr>
        <p:style>
          <a:lnRef idx="3">
            <a:schemeClr val="lt1"/>
          </a:lnRef>
          <a:fillRef idx="1">
            <a:schemeClr val="accent1"/>
          </a:fillRef>
          <a:effectRef idx="1">
            <a:schemeClr val="accent1"/>
          </a:effectRef>
          <a:fontRef idx="minor">
            <a:schemeClr val="lt1"/>
          </a:fontRef>
        </p:style>
        <p:txBody>
          <a:bodyPr lIns="0" tIns="0" rIns="0" bIns="0" rtlCol="0" anchor="ctr"/>
          <a:lstStyle/>
          <a:p>
            <a:pPr algn="ctr"/>
            <a:r>
              <a:rPr lang="en-US" altLang="ja-JP" b="1" dirty="0" smtClean="0">
                <a:solidFill>
                  <a:prstClr val="white"/>
                </a:solidFill>
              </a:rPr>
              <a:t>26</a:t>
            </a:r>
            <a:endParaRPr lang="ja-JP" altLang="en-US" b="1" dirty="0">
              <a:solidFill>
                <a:prstClr val="white"/>
              </a:solidFill>
            </a:endParaRPr>
          </a:p>
        </p:txBody>
      </p:sp>
      <p:sp>
        <p:nvSpPr>
          <p:cNvPr id="47" name="角丸四角形 46"/>
          <p:cNvSpPr/>
          <p:nvPr/>
        </p:nvSpPr>
        <p:spPr>
          <a:xfrm>
            <a:off x="146119" y="591504"/>
            <a:ext cx="9686806" cy="6108383"/>
          </a:xfrm>
          <a:prstGeom prst="roundRect">
            <a:avLst>
              <a:gd name="adj" fmla="val 1002"/>
            </a:avLst>
          </a:prstGeom>
          <a:noFill/>
          <a:ln w="31750"/>
        </p:spPr>
        <p:style>
          <a:lnRef idx="2">
            <a:schemeClr val="accent1"/>
          </a:lnRef>
          <a:fillRef idx="1">
            <a:schemeClr val="lt1"/>
          </a:fillRef>
          <a:effectRef idx="0">
            <a:schemeClr val="accent1"/>
          </a:effectRef>
          <a:fontRef idx="minor">
            <a:schemeClr val="dk1"/>
          </a:fontRef>
        </p:style>
        <p:txBody>
          <a:bodyPr rtlCol="0" anchor="ctr"/>
          <a:lstStyle/>
          <a:p>
            <a:endParaRPr lang="ja-JP" altLang="en-US" sz="1050" dirty="0">
              <a:solidFill>
                <a:prstClr val="black"/>
              </a:solidFill>
              <a:latin typeface="Meiryo UI" pitchFamily="50" charset="-128"/>
              <a:ea typeface="Meiryo UI" pitchFamily="50" charset="-128"/>
              <a:cs typeface="Meiryo UI" pitchFamily="50" charset="-128"/>
            </a:endParaRPr>
          </a:p>
        </p:txBody>
      </p:sp>
      <p:sp>
        <p:nvSpPr>
          <p:cNvPr id="52" name="角丸四角形 51"/>
          <p:cNvSpPr/>
          <p:nvPr/>
        </p:nvSpPr>
        <p:spPr>
          <a:xfrm>
            <a:off x="358621" y="683242"/>
            <a:ext cx="4731574" cy="341448"/>
          </a:xfrm>
          <a:prstGeom prst="roundRect">
            <a:avLst>
              <a:gd name="adj" fmla="val 50000"/>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ja-JP" altLang="en-US" sz="1600" b="1" dirty="0" smtClean="0">
                <a:solidFill>
                  <a:schemeClr val="tx1"/>
                </a:solidFill>
                <a:latin typeface="Meiryo UI" pitchFamily="50" charset="-128"/>
                <a:ea typeface="Meiryo UI" pitchFamily="50" charset="-128"/>
                <a:cs typeface="Meiryo UI" pitchFamily="50" charset="-128"/>
              </a:rPr>
              <a:t>　　</a:t>
            </a:r>
            <a:r>
              <a:rPr lang="ja-JP" altLang="en-US" sz="1600" b="1" dirty="0">
                <a:solidFill>
                  <a:schemeClr val="tx1"/>
                </a:solidFill>
                <a:latin typeface="Meiryo UI" pitchFamily="50" charset="-128"/>
                <a:ea typeface="Meiryo UI" pitchFamily="50" charset="-128"/>
                <a:cs typeface="Meiryo UI" pitchFamily="50" charset="-128"/>
              </a:rPr>
              <a:t>家庭</a:t>
            </a:r>
            <a:r>
              <a:rPr lang="ja-JP" altLang="en-US" sz="1600" b="1" dirty="0" smtClean="0">
                <a:solidFill>
                  <a:schemeClr val="tx1"/>
                </a:solidFill>
                <a:latin typeface="Meiryo UI" pitchFamily="50" charset="-128"/>
                <a:ea typeface="Meiryo UI" pitchFamily="50" charset="-128"/>
                <a:cs typeface="Meiryo UI" pitchFamily="50" charset="-128"/>
              </a:rPr>
              <a:t>の省エネ・エコライフスタイル推進</a:t>
            </a:r>
            <a:r>
              <a:rPr lang="ja-JP" altLang="en-US" sz="1600" b="1" dirty="0">
                <a:solidFill>
                  <a:schemeClr val="tx1"/>
                </a:solidFill>
                <a:latin typeface="Meiryo UI" pitchFamily="50" charset="-128"/>
                <a:ea typeface="Meiryo UI" pitchFamily="50" charset="-128"/>
                <a:cs typeface="Meiryo UI" pitchFamily="50" charset="-128"/>
              </a:rPr>
              <a:t>強化事業</a:t>
            </a:r>
          </a:p>
        </p:txBody>
      </p:sp>
      <p:sp>
        <p:nvSpPr>
          <p:cNvPr id="53" name="テキスト ボックス 52"/>
          <p:cNvSpPr txBox="1"/>
          <p:nvPr/>
        </p:nvSpPr>
        <p:spPr>
          <a:xfrm>
            <a:off x="5090195" y="715466"/>
            <a:ext cx="2214372" cy="276999"/>
          </a:xfrm>
          <a:prstGeom prst="rect">
            <a:avLst/>
          </a:prstGeom>
          <a:noFill/>
        </p:spPr>
        <p:txBody>
          <a:bodyPr wrap="square" rtlCol="0">
            <a:spAutoFit/>
          </a:bodyPr>
          <a:lstStyle/>
          <a:p>
            <a:pPr marL="87313" indent="-87313"/>
            <a:r>
              <a:rPr lang="en-US" altLang="ja-JP" sz="1200" dirty="0" smtClean="0">
                <a:latin typeface="Meiryo UI" pitchFamily="50" charset="-128"/>
                <a:ea typeface="Meiryo UI" pitchFamily="50" charset="-128"/>
                <a:cs typeface="Meiryo UI" pitchFamily="50" charset="-128"/>
              </a:rPr>
              <a:t>【</a:t>
            </a:r>
            <a:r>
              <a:rPr lang="ja-JP" altLang="en-US" sz="1200" dirty="0">
                <a:latin typeface="Meiryo UI" pitchFamily="50" charset="-128"/>
                <a:ea typeface="Meiryo UI" pitchFamily="50" charset="-128"/>
                <a:cs typeface="Meiryo UI" pitchFamily="50" charset="-128"/>
              </a:rPr>
              <a:t>府</a:t>
            </a:r>
            <a:r>
              <a:rPr lang="ja-JP" altLang="en-US" sz="1200" dirty="0" smtClean="0">
                <a:latin typeface="Meiryo UI" pitchFamily="50" charset="-128"/>
                <a:ea typeface="Meiryo UI" pitchFamily="50" charset="-128"/>
                <a:cs typeface="Meiryo UI" pitchFamily="50" charset="-128"/>
              </a:rPr>
              <a:t>事業</a:t>
            </a:r>
            <a:r>
              <a:rPr lang="en-US" altLang="ja-JP" sz="1200" dirty="0" smtClean="0">
                <a:latin typeface="Meiryo UI" pitchFamily="50" charset="-128"/>
                <a:ea typeface="Meiryo UI" pitchFamily="50" charset="-128"/>
                <a:cs typeface="Meiryo UI" pitchFamily="50" charset="-128"/>
              </a:rPr>
              <a:t>】</a:t>
            </a:r>
            <a:r>
              <a:rPr lang="ja-JP" altLang="en-US" sz="1200" dirty="0" smtClean="0">
                <a:latin typeface="Meiryo UI" pitchFamily="50" charset="-128"/>
                <a:ea typeface="Meiryo UI" pitchFamily="50" charset="-128"/>
                <a:cs typeface="Meiryo UI" pitchFamily="50" charset="-128"/>
              </a:rPr>
              <a:t> （予算</a:t>
            </a:r>
            <a:r>
              <a:rPr lang="en-US" altLang="ja-JP" sz="1200" dirty="0" smtClean="0">
                <a:latin typeface="Meiryo UI" pitchFamily="50" charset="-128"/>
                <a:ea typeface="Meiryo UI" pitchFamily="50" charset="-128"/>
                <a:cs typeface="Meiryo UI" pitchFamily="50" charset="-128"/>
              </a:rPr>
              <a:t>4,600</a:t>
            </a:r>
            <a:r>
              <a:rPr lang="ja-JP" altLang="en-US" sz="1200" dirty="0" smtClean="0">
                <a:latin typeface="Meiryo UI" pitchFamily="50" charset="-128"/>
                <a:ea typeface="Meiryo UI" pitchFamily="50" charset="-128"/>
                <a:cs typeface="Meiryo UI" pitchFamily="50" charset="-128"/>
              </a:rPr>
              <a:t>千円）</a:t>
            </a:r>
            <a:endParaRPr lang="en-US" altLang="ja-JP" sz="1200" dirty="0" smtClean="0">
              <a:latin typeface="Meiryo UI" pitchFamily="50" charset="-128"/>
              <a:ea typeface="Meiryo UI" pitchFamily="50" charset="-128"/>
              <a:cs typeface="Meiryo UI" pitchFamily="50" charset="-128"/>
            </a:endParaRPr>
          </a:p>
        </p:txBody>
      </p:sp>
      <p:sp>
        <p:nvSpPr>
          <p:cNvPr id="54" name="テキスト ボックス 28"/>
          <p:cNvSpPr txBox="1">
            <a:spLocks noChangeArrowheads="1"/>
          </p:cNvSpPr>
          <p:nvPr/>
        </p:nvSpPr>
        <p:spPr bwMode="auto">
          <a:xfrm>
            <a:off x="231181" y="1161361"/>
            <a:ext cx="9447840" cy="492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72000">
            <a:spAutoFit/>
          </a:bodyPr>
          <a:lstStyle>
            <a:lvl1pPr eaLnBrk="0" hangingPunct="0">
              <a:defRPr kumimoji="1" sz="1300" b="1" i="1">
                <a:solidFill>
                  <a:schemeClr val="tx1"/>
                </a:solidFill>
                <a:latin typeface="Arial" pitchFamily="34" charset="0"/>
                <a:ea typeface="ＭＳ Ｐゴシック" pitchFamily="50" charset="-128"/>
              </a:defRPr>
            </a:lvl1pPr>
            <a:lvl2pPr marL="742950" indent="-285750" eaLnBrk="0" hangingPunct="0">
              <a:defRPr kumimoji="1" sz="1300" b="1" i="1">
                <a:solidFill>
                  <a:schemeClr val="tx1"/>
                </a:solidFill>
                <a:latin typeface="Arial" pitchFamily="34" charset="0"/>
                <a:ea typeface="ＭＳ Ｐゴシック" pitchFamily="50" charset="-128"/>
              </a:defRPr>
            </a:lvl2pPr>
            <a:lvl3pPr marL="1143000" indent="-228600" eaLnBrk="0" hangingPunct="0">
              <a:defRPr kumimoji="1" sz="1300" b="1" i="1">
                <a:solidFill>
                  <a:schemeClr val="tx1"/>
                </a:solidFill>
                <a:latin typeface="Arial" pitchFamily="34" charset="0"/>
                <a:ea typeface="ＭＳ Ｐゴシック" pitchFamily="50" charset="-128"/>
              </a:defRPr>
            </a:lvl3pPr>
            <a:lvl4pPr marL="1600200" indent="-228600" eaLnBrk="0" hangingPunct="0">
              <a:defRPr kumimoji="1" sz="1300" b="1" i="1">
                <a:solidFill>
                  <a:schemeClr val="tx1"/>
                </a:solidFill>
                <a:latin typeface="Arial" pitchFamily="34" charset="0"/>
                <a:ea typeface="ＭＳ Ｐゴシック" pitchFamily="50" charset="-128"/>
              </a:defRPr>
            </a:lvl4pPr>
            <a:lvl5pPr marL="2057400" indent="-228600" eaLnBrk="0" hangingPunct="0">
              <a:defRPr kumimoji="1" sz="1300" b="1" i="1">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kumimoji="1" sz="1300" b="1" i="1">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kumimoji="1" sz="1300" b="1" i="1">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kumimoji="1" sz="1300" b="1" i="1">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kumimoji="1" sz="1300" b="1" i="1">
                <a:solidFill>
                  <a:schemeClr val="tx1"/>
                </a:solidFill>
                <a:latin typeface="Arial" pitchFamily="34" charset="0"/>
                <a:ea typeface="ＭＳ Ｐゴシック" pitchFamily="50" charset="-128"/>
              </a:defRPr>
            </a:lvl9pPr>
          </a:lstStyle>
          <a:p>
            <a:pPr marL="87313" indent="-87313" eaLnBrk="1" hangingPunct="1"/>
            <a:r>
              <a:rPr lang="ja-JP" altLang="en-US" b="0" i="0" dirty="0" smtClean="0">
                <a:latin typeface="Meiryo UI" pitchFamily="50" charset="-128"/>
                <a:ea typeface="Meiryo UI" pitchFamily="50" charset="-128"/>
                <a:cs typeface="Meiryo UI" pitchFamily="50" charset="-128"/>
              </a:rPr>
              <a:t>◆大阪府では、地球</a:t>
            </a:r>
            <a:r>
              <a:rPr lang="ja-JP" altLang="en-US" b="0" i="0" dirty="0">
                <a:latin typeface="Meiryo UI" pitchFamily="50" charset="-128"/>
                <a:ea typeface="Meiryo UI" pitchFamily="50" charset="-128"/>
                <a:cs typeface="Meiryo UI" pitchFamily="50" charset="-128"/>
              </a:rPr>
              <a:t>温暖化防止活動</a:t>
            </a:r>
            <a:r>
              <a:rPr lang="ja-JP" altLang="en-US" b="0" i="0" dirty="0" smtClean="0">
                <a:latin typeface="Meiryo UI" pitchFamily="50" charset="-128"/>
                <a:ea typeface="Meiryo UI" pitchFamily="50" charset="-128"/>
                <a:cs typeface="Meiryo UI" pitchFamily="50" charset="-128"/>
              </a:rPr>
              <a:t>推進員</a:t>
            </a:r>
            <a:r>
              <a:rPr lang="en-US" altLang="ja-JP" b="0" i="0" dirty="0">
                <a:latin typeface="Meiryo UI" pitchFamily="50" charset="-128"/>
                <a:ea typeface="Meiryo UI" pitchFamily="50" charset="-128"/>
                <a:cs typeface="Meiryo UI" pitchFamily="50" charset="-128"/>
              </a:rPr>
              <a:t>※</a:t>
            </a:r>
            <a:r>
              <a:rPr lang="ja-JP" altLang="en-US" b="0" i="0" dirty="0">
                <a:latin typeface="Meiryo UI" pitchFamily="50" charset="-128"/>
                <a:ea typeface="Meiryo UI" pitchFamily="50" charset="-128"/>
                <a:cs typeface="Meiryo UI" pitchFamily="50" charset="-128"/>
              </a:rPr>
              <a:t>（以下「推進員」という。）を活用し</a:t>
            </a:r>
            <a:r>
              <a:rPr lang="ja-JP" altLang="en-US" b="0" i="0" dirty="0" smtClean="0">
                <a:latin typeface="Meiryo UI" pitchFamily="50" charset="-128"/>
                <a:ea typeface="Meiryo UI" pitchFamily="50" charset="-128"/>
                <a:cs typeface="Meiryo UI" pitchFamily="50" charset="-128"/>
              </a:rPr>
              <a:t>、省エネに関心の薄い府民の方を中心に、省エネ診断やアドバイスを行い、府民の省エネ</a:t>
            </a:r>
            <a:r>
              <a:rPr lang="ja-JP" altLang="en-US" b="0" i="0" dirty="0">
                <a:latin typeface="Meiryo UI" pitchFamily="50" charset="-128"/>
                <a:ea typeface="Meiryo UI" pitchFamily="50" charset="-128"/>
                <a:cs typeface="Meiryo UI" pitchFamily="50" charset="-128"/>
              </a:rPr>
              <a:t>行動の取組みを広げます</a:t>
            </a:r>
            <a:r>
              <a:rPr lang="ja-JP" altLang="en-US" b="0" i="0" dirty="0" smtClean="0">
                <a:latin typeface="Meiryo UI" pitchFamily="50" charset="-128"/>
                <a:ea typeface="Meiryo UI" pitchFamily="50" charset="-128"/>
                <a:cs typeface="Meiryo UI" pitchFamily="50" charset="-128"/>
              </a:rPr>
              <a:t>。</a:t>
            </a:r>
            <a:endParaRPr lang="ja-JP" altLang="en-US" b="0" i="0" dirty="0">
              <a:latin typeface="Meiryo UI" pitchFamily="50" charset="-128"/>
              <a:ea typeface="Meiryo UI" pitchFamily="50" charset="-128"/>
              <a:cs typeface="Meiryo UI" pitchFamily="50" charset="-128"/>
            </a:endParaRPr>
          </a:p>
        </p:txBody>
      </p:sp>
      <p:sp>
        <p:nvSpPr>
          <p:cNvPr id="55" name="星 12 54"/>
          <p:cNvSpPr/>
          <p:nvPr/>
        </p:nvSpPr>
        <p:spPr>
          <a:xfrm>
            <a:off x="114525" y="579341"/>
            <a:ext cx="655069" cy="576064"/>
          </a:xfrm>
          <a:prstGeom prst="star12">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algn="ctr"/>
            <a:r>
              <a:rPr lang="ja-JP" altLang="en-US" sz="2300" b="1" dirty="0" smtClean="0">
                <a:solidFill>
                  <a:prstClr val="white"/>
                </a:solidFill>
                <a:latin typeface="Meiryo UI" panose="020B0604030504040204" pitchFamily="50" charset="-128"/>
                <a:ea typeface="Meiryo UI" panose="020B0604030504040204" pitchFamily="50" charset="-128"/>
                <a:cs typeface="Meiryo UI" panose="020B0604030504040204" pitchFamily="50" charset="-128"/>
              </a:rPr>
              <a:t>新</a:t>
            </a:r>
            <a:endParaRPr lang="ja-JP" altLang="en-US" sz="2300" b="1" dirty="0">
              <a:solidFill>
                <a:prstClr val="white"/>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56" name="テキスト ボックス 55"/>
          <p:cNvSpPr txBox="1"/>
          <p:nvPr/>
        </p:nvSpPr>
        <p:spPr>
          <a:xfrm>
            <a:off x="717614" y="1658192"/>
            <a:ext cx="8961407" cy="484748"/>
          </a:xfrm>
          <a:prstGeom prst="rect">
            <a:avLst/>
          </a:prstGeom>
          <a:solidFill>
            <a:schemeClr val="bg1"/>
          </a:solidFill>
          <a:ln>
            <a:noFill/>
          </a:ln>
        </p:spPr>
        <p:txBody>
          <a:bodyPr wrap="square" lIns="36000" tIns="0" rIns="36000" bIns="0" rtlCol="0" anchor="ctr" anchorCtr="0">
            <a:spAutoFit/>
          </a:bodyPr>
          <a:lstStyle/>
          <a:p>
            <a:r>
              <a:rPr lang="en-US" altLang="ja-JP" sz="1050" dirty="0">
                <a:latin typeface="Meiryo UI" panose="020B0604030504040204" pitchFamily="50" charset="-128"/>
                <a:ea typeface="Meiryo UI" panose="020B0604030504040204" pitchFamily="50" charset="-128"/>
                <a:cs typeface="Meiryo UI" panose="020B0604030504040204" pitchFamily="50" charset="-128"/>
              </a:rPr>
              <a:t>※</a:t>
            </a:r>
            <a:r>
              <a:rPr lang="ja-JP" altLang="en-US" sz="1050" dirty="0">
                <a:latin typeface="Meiryo UI" panose="020B0604030504040204" pitchFamily="50" charset="-128"/>
                <a:ea typeface="Meiryo UI" panose="020B0604030504040204" pitchFamily="50" charset="-128"/>
                <a:cs typeface="Meiryo UI" panose="020B0604030504040204" pitchFamily="50" charset="-128"/>
              </a:rPr>
              <a:t>　地球温暖化防止活動推進員</a:t>
            </a:r>
          </a:p>
          <a:p>
            <a:r>
              <a:rPr lang="ja-JP" altLang="en-US" sz="1050" dirty="0">
                <a:latin typeface="Meiryo UI" panose="020B0604030504040204" pitchFamily="50" charset="-128"/>
                <a:ea typeface="Meiryo UI" panose="020B0604030504040204" pitchFamily="50" charset="-128"/>
                <a:cs typeface="Meiryo UI" panose="020B0604030504040204" pitchFamily="50" charset="-128"/>
              </a:rPr>
              <a:t>　　「地球温暖化対策の推進に関する法律」に基づき、地球温暖化対策の重要性について住民の理解を深め、日常生活における取組みの助言などの活動を行う者で、知事が委嘱しています。</a:t>
            </a:r>
          </a:p>
        </p:txBody>
      </p:sp>
      <p:sp>
        <p:nvSpPr>
          <p:cNvPr id="57" name="テキスト ボックス 28"/>
          <p:cNvSpPr txBox="1">
            <a:spLocks noChangeArrowheads="1"/>
          </p:cNvSpPr>
          <p:nvPr/>
        </p:nvSpPr>
        <p:spPr bwMode="auto">
          <a:xfrm>
            <a:off x="358620" y="2305989"/>
            <a:ext cx="5529933" cy="3747180"/>
          </a:xfrm>
          <a:prstGeom prst="rect">
            <a:avLst/>
          </a:prstGeom>
          <a:noFill/>
          <a:ln w="9525">
            <a:noFill/>
            <a:prstDash val="dash"/>
            <a:miter lim="800000"/>
            <a:headEnd/>
            <a:tailEnd/>
          </a:ln>
          <a:extLst>
            <a:ext uri="{909E8E84-426E-40DD-AFC4-6F175D3DCCD1}">
              <a14:hiddenFill xmlns:a14="http://schemas.microsoft.com/office/drawing/2010/main">
                <a:solidFill>
                  <a:srgbClr val="FFFFFF"/>
                </a:solidFill>
              </a14:hiddenFill>
            </a:ext>
          </a:extLst>
        </p:spPr>
        <p:txBody>
          <a:bodyPr wrap="square" rIns="36000">
            <a:spAutoFit/>
          </a:bodyPr>
          <a:lstStyle>
            <a:lvl1pPr eaLnBrk="0" hangingPunct="0">
              <a:defRPr kumimoji="1" sz="1300" b="1" i="1">
                <a:solidFill>
                  <a:schemeClr val="tx1"/>
                </a:solidFill>
                <a:latin typeface="Arial" pitchFamily="34" charset="0"/>
                <a:ea typeface="ＭＳ Ｐゴシック" pitchFamily="50" charset="-128"/>
              </a:defRPr>
            </a:lvl1pPr>
            <a:lvl2pPr marL="742950" indent="-285750" eaLnBrk="0" hangingPunct="0">
              <a:defRPr kumimoji="1" sz="1300" b="1" i="1">
                <a:solidFill>
                  <a:schemeClr val="tx1"/>
                </a:solidFill>
                <a:latin typeface="Arial" pitchFamily="34" charset="0"/>
                <a:ea typeface="ＭＳ Ｐゴシック" pitchFamily="50" charset="-128"/>
              </a:defRPr>
            </a:lvl2pPr>
            <a:lvl3pPr marL="1143000" indent="-228600" eaLnBrk="0" hangingPunct="0">
              <a:defRPr kumimoji="1" sz="1300" b="1" i="1">
                <a:solidFill>
                  <a:schemeClr val="tx1"/>
                </a:solidFill>
                <a:latin typeface="Arial" pitchFamily="34" charset="0"/>
                <a:ea typeface="ＭＳ Ｐゴシック" pitchFamily="50" charset="-128"/>
              </a:defRPr>
            </a:lvl3pPr>
            <a:lvl4pPr marL="1600200" indent="-228600" eaLnBrk="0" hangingPunct="0">
              <a:defRPr kumimoji="1" sz="1300" b="1" i="1">
                <a:solidFill>
                  <a:schemeClr val="tx1"/>
                </a:solidFill>
                <a:latin typeface="Arial" pitchFamily="34" charset="0"/>
                <a:ea typeface="ＭＳ Ｐゴシック" pitchFamily="50" charset="-128"/>
              </a:defRPr>
            </a:lvl4pPr>
            <a:lvl5pPr marL="2057400" indent="-228600" eaLnBrk="0" hangingPunct="0">
              <a:defRPr kumimoji="1" sz="1300" b="1" i="1">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kumimoji="1" sz="1300" b="1" i="1">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kumimoji="1" sz="1300" b="1" i="1">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kumimoji="1" sz="1300" b="1" i="1">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kumimoji="1" sz="1300" b="1" i="1">
                <a:solidFill>
                  <a:schemeClr val="tx1"/>
                </a:solidFill>
                <a:latin typeface="Arial" pitchFamily="34" charset="0"/>
                <a:ea typeface="ＭＳ Ｐゴシック" pitchFamily="50" charset="-128"/>
              </a:defRPr>
            </a:lvl9pPr>
          </a:lstStyle>
          <a:p>
            <a:pPr marL="87313" indent="-87313" eaLnBrk="1" hangingPunct="1">
              <a:lnSpc>
                <a:spcPts val="1500"/>
              </a:lnSpc>
            </a:pPr>
            <a:r>
              <a:rPr lang="ja-JP" altLang="en-US" b="0" i="0" dirty="0">
                <a:latin typeface="Meiryo UI" pitchFamily="50" charset="-128"/>
                <a:ea typeface="Meiryo UI" pitchFamily="50" charset="-128"/>
                <a:cs typeface="Meiryo UI" pitchFamily="50" charset="-128"/>
              </a:rPr>
              <a:t>＜</a:t>
            </a:r>
            <a:r>
              <a:rPr lang="ja-JP" altLang="en-US" b="0" i="0" dirty="0" smtClean="0">
                <a:latin typeface="Meiryo UI" pitchFamily="50" charset="-128"/>
                <a:ea typeface="Meiryo UI" pitchFamily="50" charset="-128"/>
                <a:cs typeface="Meiryo UI" pitchFamily="50" charset="-128"/>
              </a:rPr>
              <a:t>事業概要＞</a:t>
            </a:r>
            <a:endParaRPr lang="ja-JP" altLang="en-US" b="0" i="0" dirty="0">
              <a:latin typeface="Meiryo UI" pitchFamily="50" charset="-128"/>
              <a:ea typeface="Meiryo UI" pitchFamily="50" charset="-128"/>
              <a:cs typeface="Meiryo UI" pitchFamily="50" charset="-128"/>
            </a:endParaRPr>
          </a:p>
          <a:p>
            <a:pPr marL="87313" indent="-87313" eaLnBrk="1" hangingPunct="1">
              <a:lnSpc>
                <a:spcPts val="1500"/>
              </a:lnSpc>
            </a:pPr>
            <a:r>
              <a:rPr lang="ja-JP" altLang="en-US" b="0" i="0" dirty="0" smtClean="0">
                <a:latin typeface="Meiryo UI" pitchFamily="50" charset="-128"/>
                <a:ea typeface="Meiryo UI" pitchFamily="50" charset="-128"/>
                <a:cs typeface="Meiryo UI" pitchFamily="50" charset="-128"/>
              </a:rPr>
              <a:t>　　推進員</a:t>
            </a:r>
            <a:r>
              <a:rPr lang="ja-JP" altLang="en-US" b="0" i="0" dirty="0">
                <a:latin typeface="Meiryo UI" pitchFamily="50" charset="-128"/>
                <a:ea typeface="Meiryo UI" pitchFamily="50" charset="-128"/>
                <a:cs typeface="Meiryo UI" pitchFamily="50" charset="-128"/>
              </a:rPr>
              <a:t>を府民に分かりやすく省エネアドバイスを行う人材として養成します。その上で、市町村や商業施設等の民間と連携して、簡易的な各家庭の省エネ診断等を行う個別対応型省エネ相談会を府内各地で実施します</a:t>
            </a:r>
            <a:r>
              <a:rPr lang="ja-JP" altLang="en-US" b="0" i="0" dirty="0" smtClean="0">
                <a:latin typeface="Meiryo UI" pitchFamily="50" charset="-128"/>
                <a:ea typeface="Meiryo UI" pitchFamily="50" charset="-128"/>
                <a:cs typeface="Meiryo UI" pitchFamily="50" charset="-128"/>
              </a:rPr>
              <a:t>。　</a:t>
            </a:r>
            <a:endParaRPr lang="en-US" altLang="ja-JP" b="0" i="0" dirty="0" smtClean="0">
              <a:latin typeface="Meiryo UI" pitchFamily="50" charset="-128"/>
              <a:ea typeface="Meiryo UI" pitchFamily="50" charset="-128"/>
              <a:cs typeface="Meiryo UI" pitchFamily="50" charset="-128"/>
            </a:endParaRPr>
          </a:p>
          <a:p>
            <a:pPr marL="87313" indent="-87313" eaLnBrk="1" hangingPunct="1">
              <a:lnSpc>
                <a:spcPts val="1500"/>
              </a:lnSpc>
            </a:pPr>
            <a:endParaRPr lang="en-US" altLang="ja-JP" b="0" i="0" dirty="0" smtClean="0">
              <a:latin typeface="Meiryo UI" pitchFamily="50" charset="-128"/>
              <a:ea typeface="Meiryo UI" pitchFamily="50" charset="-128"/>
              <a:cs typeface="Meiryo UI" pitchFamily="50" charset="-128"/>
            </a:endParaRPr>
          </a:p>
          <a:p>
            <a:pPr marL="87313" indent="-87313" eaLnBrk="1" hangingPunct="1">
              <a:lnSpc>
                <a:spcPts val="1500"/>
              </a:lnSpc>
            </a:pPr>
            <a:r>
              <a:rPr lang="ja-JP" altLang="en-US" b="0" i="0" dirty="0">
                <a:latin typeface="Meiryo UI" pitchFamily="50" charset="-128"/>
                <a:ea typeface="Meiryo UI" pitchFamily="50" charset="-128"/>
                <a:cs typeface="Meiryo UI" pitchFamily="50" charset="-128"/>
              </a:rPr>
              <a:t>＜事業内容＞</a:t>
            </a:r>
          </a:p>
          <a:p>
            <a:pPr marL="87313" indent="-87313" eaLnBrk="1" hangingPunct="1">
              <a:lnSpc>
                <a:spcPts val="1500"/>
              </a:lnSpc>
            </a:pPr>
            <a:r>
              <a:rPr lang="ja-JP" altLang="en-US" b="0" i="0" dirty="0">
                <a:latin typeface="Meiryo UI" pitchFamily="50" charset="-128"/>
                <a:ea typeface="Meiryo UI" pitchFamily="50" charset="-128"/>
                <a:cs typeface="Meiryo UI" pitchFamily="50" charset="-128"/>
              </a:rPr>
              <a:t>○養成講座の開講</a:t>
            </a:r>
          </a:p>
          <a:p>
            <a:pPr marL="87313" indent="-87313" eaLnBrk="1" hangingPunct="1">
              <a:lnSpc>
                <a:spcPts val="1500"/>
              </a:lnSpc>
            </a:pPr>
            <a:r>
              <a:rPr lang="ja-JP" altLang="en-US" b="0" i="0" dirty="0">
                <a:latin typeface="Meiryo UI" pitchFamily="50" charset="-128"/>
                <a:ea typeface="Meiryo UI" pitchFamily="50" charset="-128"/>
                <a:cs typeface="Meiryo UI" pitchFamily="50" charset="-128"/>
              </a:rPr>
              <a:t>　</a:t>
            </a:r>
            <a:r>
              <a:rPr lang="ja-JP" altLang="en-US" b="0" i="0" dirty="0" smtClean="0">
                <a:latin typeface="Meiryo UI" pitchFamily="50" charset="-128"/>
                <a:ea typeface="Meiryo UI" pitchFamily="50" charset="-128"/>
                <a:cs typeface="Meiryo UI" pitchFamily="50" charset="-128"/>
              </a:rPr>
              <a:t>　</a:t>
            </a:r>
            <a:r>
              <a:rPr lang="en-US" altLang="ja-JP" b="0" i="0" dirty="0" smtClean="0">
                <a:latin typeface="Meiryo UI" pitchFamily="50" charset="-128"/>
                <a:ea typeface="Meiryo UI" pitchFamily="50" charset="-128"/>
                <a:cs typeface="Meiryo UI" pitchFamily="50" charset="-128"/>
              </a:rPr>
              <a:t>【</a:t>
            </a:r>
            <a:r>
              <a:rPr lang="ja-JP" altLang="en-US" b="0" i="0" dirty="0">
                <a:latin typeface="Meiryo UI" pitchFamily="50" charset="-128"/>
                <a:ea typeface="Meiryo UI" pitchFamily="50" charset="-128"/>
                <a:cs typeface="Meiryo UI" pitchFamily="50" charset="-128"/>
              </a:rPr>
              <a:t>対象</a:t>
            </a:r>
            <a:r>
              <a:rPr lang="en-US" altLang="ja-JP" b="0" i="0" dirty="0">
                <a:latin typeface="Meiryo UI" pitchFamily="50" charset="-128"/>
                <a:ea typeface="Meiryo UI" pitchFamily="50" charset="-128"/>
                <a:cs typeface="Meiryo UI" pitchFamily="50" charset="-128"/>
              </a:rPr>
              <a:t>】</a:t>
            </a:r>
            <a:r>
              <a:rPr lang="ja-JP" altLang="en-US" b="0" i="0" dirty="0">
                <a:latin typeface="Meiryo UI" pitchFamily="50" charset="-128"/>
                <a:ea typeface="Meiryo UI" pitchFamily="50" charset="-128"/>
                <a:cs typeface="Meiryo UI" pitchFamily="50" charset="-128"/>
              </a:rPr>
              <a:t>登録済み推進員のほか推進員候補者</a:t>
            </a:r>
          </a:p>
          <a:p>
            <a:pPr marL="87313" indent="-87313" eaLnBrk="1" hangingPunct="1">
              <a:lnSpc>
                <a:spcPts val="1500"/>
              </a:lnSpc>
            </a:pPr>
            <a:r>
              <a:rPr lang="ja-JP" altLang="en-US" b="0" i="0" dirty="0">
                <a:latin typeface="Meiryo UI" pitchFamily="50" charset="-128"/>
                <a:ea typeface="Meiryo UI" pitchFamily="50" charset="-128"/>
                <a:cs typeface="Meiryo UI" pitchFamily="50" charset="-128"/>
              </a:rPr>
              <a:t>　</a:t>
            </a:r>
            <a:r>
              <a:rPr lang="ja-JP" altLang="en-US" b="0" i="0" dirty="0" smtClean="0">
                <a:latin typeface="Meiryo UI" pitchFamily="50" charset="-128"/>
                <a:ea typeface="Meiryo UI" pitchFamily="50" charset="-128"/>
                <a:cs typeface="Meiryo UI" pitchFamily="50" charset="-128"/>
              </a:rPr>
              <a:t>　</a:t>
            </a:r>
            <a:r>
              <a:rPr lang="en-US" altLang="ja-JP" b="0" i="0" dirty="0" smtClean="0">
                <a:latin typeface="Meiryo UI" pitchFamily="50" charset="-128"/>
                <a:ea typeface="Meiryo UI" pitchFamily="50" charset="-128"/>
                <a:cs typeface="Meiryo UI" pitchFamily="50" charset="-128"/>
              </a:rPr>
              <a:t>【</a:t>
            </a:r>
            <a:r>
              <a:rPr lang="ja-JP" altLang="en-US" b="0" i="0" dirty="0">
                <a:latin typeface="Meiryo UI" pitchFamily="50" charset="-128"/>
                <a:ea typeface="Meiryo UI" pitchFamily="50" charset="-128"/>
                <a:cs typeface="Meiryo UI" pitchFamily="50" charset="-128"/>
              </a:rPr>
              <a:t>内容</a:t>
            </a:r>
            <a:r>
              <a:rPr lang="en-US" altLang="ja-JP" b="0" i="0" dirty="0">
                <a:latin typeface="Meiryo UI" pitchFamily="50" charset="-128"/>
                <a:ea typeface="Meiryo UI" pitchFamily="50" charset="-128"/>
                <a:cs typeface="Meiryo UI" pitchFamily="50" charset="-128"/>
              </a:rPr>
              <a:t>】</a:t>
            </a:r>
            <a:r>
              <a:rPr lang="ja-JP" altLang="en-US" b="0" i="0" dirty="0" smtClean="0">
                <a:latin typeface="Meiryo UI" pitchFamily="50" charset="-128"/>
                <a:ea typeface="Meiryo UI" pitchFamily="50" charset="-128"/>
                <a:cs typeface="Meiryo UI" pitchFamily="50" charset="-128"/>
              </a:rPr>
              <a:t>家庭において実践できる省エネ</a:t>
            </a:r>
            <a:r>
              <a:rPr lang="ja-JP" altLang="en-US" b="0" i="0" dirty="0">
                <a:latin typeface="Meiryo UI" pitchFamily="50" charset="-128"/>
                <a:ea typeface="Meiryo UI" pitchFamily="50" charset="-128"/>
                <a:cs typeface="Meiryo UI" pitchFamily="50" charset="-128"/>
              </a:rPr>
              <a:t>知識</a:t>
            </a:r>
            <a:r>
              <a:rPr lang="ja-JP" altLang="en-US" b="0" i="0" dirty="0" smtClean="0">
                <a:latin typeface="Meiryo UI" pitchFamily="50" charset="-128"/>
                <a:ea typeface="Meiryo UI" pitchFamily="50" charset="-128"/>
                <a:cs typeface="Meiryo UI" pitchFamily="50" charset="-128"/>
              </a:rPr>
              <a:t>、省エネ行動を起こすための効果的　　</a:t>
            </a:r>
            <a:endParaRPr lang="en-US" altLang="ja-JP" b="0" i="0" dirty="0" smtClean="0">
              <a:latin typeface="Meiryo UI" pitchFamily="50" charset="-128"/>
              <a:ea typeface="Meiryo UI" pitchFamily="50" charset="-128"/>
              <a:cs typeface="Meiryo UI" pitchFamily="50" charset="-128"/>
            </a:endParaRPr>
          </a:p>
          <a:p>
            <a:pPr marL="87313" indent="-87313" eaLnBrk="1" hangingPunct="1">
              <a:lnSpc>
                <a:spcPts val="1500"/>
              </a:lnSpc>
            </a:pPr>
            <a:r>
              <a:rPr lang="ja-JP" altLang="en-US" b="0" i="0" dirty="0">
                <a:latin typeface="Meiryo UI" pitchFamily="50" charset="-128"/>
                <a:ea typeface="Meiryo UI" pitchFamily="50" charset="-128"/>
                <a:cs typeface="Meiryo UI" pitchFamily="50" charset="-128"/>
              </a:rPr>
              <a:t>　</a:t>
            </a:r>
            <a:r>
              <a:rPr lang="ja-JP" altLang="en-US" b="0" i="0" dirty="0" smtClean="0">
                <a:latin typeface="Meiryo UI" pitchFamily="50" charset="-128"/>
                <a:ea typeface="Meiryo UI" pitchFamily="50" charset="-128"/>
                <a:cs typeface="Meiryo UI" pitchFamily="50" charset="-128"/>
              </a:rPr>
              <a:t>　　　　　  な情報提供手法（ナッジ</a:t>
            </a:r>
            <a:r>
              <a:rPr lang="ja-JP" altLang="en-US" b="0" i="0" dirty="0">
                <a:latin typeface="Meiryo UI" pitchFamily="50" charset="-128"/>
                <a:ea typeface="Meiryo UI" pitchFamily="50" charset="-128"/>
                <a:cs typeface="Meiryo UI" pitchFamily="50" charset="-128"/>
              </a:rPr>
              <a:t>理論</a:t>
            </a:r>
            <a:r>
              <a:rPr lang="ja-JP" altLang="en-US" b="0" i="0" dirty="0" smtClean="0">
                <a:latin typeface="Meiryo UI" pitchFamily="50" charset="-128"/>
                <a:ea typeface="Meiryo UI" pitchFamily="50" charset="-128"/>
                <a:cs typeface="Meiryo UI" pitchFamily="50" charset="-128"/>
              </a:rPr>
              <a:t>など）など</a:t>
            </a:r>
            <a:endParaRPr lang="ja-JP" altLang="en-US" b="0" i="0" dirty="0">
              <a:latin typeface="Meiryo UI" pitchFamily="50" charset="-128"/>
              <a:ea typeface="Meiryo UI" pitchFamily="50" charset="-128"/>
              <a:cs typeface="Meiryo UI" pitchFamily="50" charset="-128"/>
            </a:endParaRPr>
          </a:p>
          <a:p>
            <a:pPr marL="87313" indent="-87313" eaLnBrk="1" hangingPunct="1">
              <a:lnSpc>
                <a:spcPts val="1500"/>
              </a:lnSpc>
            </a:pPr>
            <a:endParaRPr lang="en-US" altLang="ja-JP" b="0" i="0" dirty="0" smtClean="0">
              <a:latin typeface="Meiryo UI" pitchFamily="50" charset="-128"/>
              <a:ea typeface="Meiryo UI" pitchFamily="50" charset="-128"/>
              <a:cs typeface="Meiryo UI" pitchFamily="50" charset="-128"/>
            </a:endParaRPr>
          </a:p>
          <a:p>
            <a:pPr marL="87313" indent="-87313" eaLnBrk="1" hangingPunct="1">
              <a:lnSpc>
                <a:spcPts val="1500"/>
              </a:lnSpc>
            </a:pPr>
            <a:r>
              <a:rPr lang="ja-JP" altLang="en-US" b="0" i="0" dirty="0" smtClean="0">
                <a:latin typeface="Meiryo UI" pitchFamily="50" charset="-128"/>
                <a:ea typeface="Meiryo UI" pitchFamily="50" charset="-128"/>
                <a:cs typeface="Meiryo UI" pitchFamily="50" charset="-128"/>
              </a:rPr>
              <a:t>○個</a:t>
            </a:r>
            <a:r>
              <a:rPr lang="ja-JP" altLang="en-US" b="0" i="0" dirty="0">
                <a:latin typeface="Meiryo UI" pitchFamily="50" charset="-128"/>
                <a:ea typeface="Meiryo UI" pitchFamily="50" charset="-128"/>
                <a:cs typeface="Meiryo UI" pitchFamily="50" charset="-128"/>
              </a:rPr>
              <a:t>別対応型省エネ相談会の実施</a:t>
            </a:r>
          </a:p>
          <a:p>
            <a:pPr marL="87313" indent="-87313" eaLnBrk="1" hangingPunct="1">
              <a:lnSpc>
                <a:spcPts val="1500"/>
              </a:lnSpc>
            </a:pPr>
            <a:r>
              <a:rPr lang="ja-JP" altLang="en-US" b="0" i="0" dirty="0">
                <a:latin typeface="Meiryo UI" pitchFamily="50" charset="-128"/>
                <a:ea typeface="Meiryo UI" pitchFamily="50" charset="-128"/>
                <a:cs typeface="Meiryo UI" pitchFamily="50" charset="-128"/>
              </a:rPr>
              <a:t>　</a:t>
            </a:r>
            <a:r>
              <a:rPr lang="ja-JP" altLang="en-US" b="0" i="0" dirty="0">
                <a:solidFill>
                  <a:srgbClr val="FF0000"/>
                </a:solidFill>
                <a:latin typeface="Meiryo UI" pitchFamily="50" charset="-128"/>
                <a:ea typeface="Meiryo UI" pitchFamily="50" charset="-128"/>
                <a:cs typeface="Meiryo UI" pitchFamily="50" charset="-128"/>
              </a:rPr>
              <a:t>　</a:t>
            </a:r>
            <a:r>
              <a:rPr lang="ja-JP" altLang="en-US" b="0" i="0" dirty="0" smtClean="0">
                <a:latin typeface="Meiryo UI" pitchFamily="50" charset="-128"/>
                <a:ea typeface="Meiryo UI" pitchFamily="50" charset="-128"/>
                <a:cs typeface="Meiryo UI" pitchFamily="50" charset="-128"/>
              </a:rPr>
              <a:t>府民に身近な場所（環境関連イベント、商業</a:t>
            </a:r>
            <a:r>
              <a:rPr lang="ja-JP" altLang="en-US" b="0" i="0" dirty="0">
                <a:latin typeface="Meiryo UI" pitchFamily="50" charset="-128"/>
                <a:ea typeface="Meiryo UI" pitchFamily="50" charset="-128"/>
                <a:cs typeface="Meiryo UI" pitchFamily="50" charset="-128"/>
              </a:rPr>
              <a:t>施設</a:t>
            </a:r>
            <a:r>
              <a:rPr lang="ja-JP" altLang="en-US" b="0" i="0" dirty="0" smtClean="0">
                <a:latin typeface="Meiryo UI" pitchFamily="50" charset="-128"/>
                <a:ea typeface="Meiryo UI" pitchFamily="50" charset="-128"/>
                <a:cs typeface="Meiryo UI" pitchFamily="50" charset="-128"/>
              </a:rPr>
              <a:t>等）で</a:t>
            </a:r>
            <a:r>
              <a:rPr lang="ja-JP" altLang="en-US" b="0" i="0" dirty="0">
                <a:latin typeface="Meiryo UI" pitchFamily="50" charset="-128"/>
                <a:ea typeface="Meiryo UI" pitchFamily="50" charset="-128"/>
                <a:cs typeface="Meiryo UI" pitchFamily="50" charset="-128"/>
              </a:rPr>
              <a:t>、府民に短時間</a:t>
            </a:r>
            <a:r>
              <a:rPr lang="ja-JP" altLang="en-US" b="0" i="0" dirty="0" smtClean="0">
                <a:latin typeface="Meiryo UI" pitchFamily="50" charset="-128"/>
                <a:ea typeface="Meiryo UI" pitchFamily="50" charset="-128"/>
                <a:cs typeface="Meiryo UI" pitchFamily="50" charset="-128"/>
              </a:rPr>
              <a:t>で手軽に各家庭の実情を踏まえた省エネ</a:t>
            </a:r>
            <a:r>
              <a:rPr lang="ja-JP" altLang="en-US" b="0" i="0" dirty="0">
                <a:latin typeface="Meiryo UI" pitchFamily="50" charset="-128"/>
                <a:ea typeface="Meiryo UI" pitchFamily="50" charset="-128"/>
                <a:cs typeface="Meiryo UI" pitchFamily="50" charset="-128"/>
              </a:rPr>
              <a:t>診断</a:t>
            </a:r>
            <a:r>
              <a:rPr lang="ja-JP" altLang="en-US" b="0" i="0" dirty="0" smtClean="0">
                <a:latin typeface="Meiryo UI" pitchFamily="50" charset="-128"/>
                <a:ea typeface="Meiryo UI" pitchFamily="50" charset="-128"/>
                <a:cs typeface="Meiryo UI" pitchFamily="50" charset="-128"/>
              </a:rPr>
              <a:t>と、その結果に応じた取り組みやすい省エネ行動とそのメリットをアドバイスします。</a:t>
            </a:r>
            <a:r>
              <a:rPr lang="ja-JP" altLang="en-US" b="0" i="0" dirty="0">
                <a:latin typeface="Meiryo UI" pitchFamily="50" charset="-128"/>
                <a:ea typeface="Meiryo UI" pitchFamily="50" charset="-128"/>
                <a:cs typeface="Meiryo UI" pitchFamily="50" charset="-128"/>
              </a:rPr>
              <a:t>　</a:t>
            </a:r>
            <a:endParaRPr lang="en-US" altLang="ja-JP" b="0" i="0" dirty="0" smtClean="0">
              <a:latin typeface="Meiryo UI" pitchFamily="50" charset="-128"/>
              <a:ea typeface="Meiryo UI" pitchFamily="50" charset="-128"/>
              <a:cs typeface="Meiryo UI" pitchFamily="50" charset="-128"/>
            </a:endParaRPr>
          </a:p>
          <a:p>
            <a:pPr marL="87313" indent="-87313" eaLnBrk="1" hangingPunct="1">
              <a:lnSpc>
                <a:spcPts val="1500"/>
              </a:lnSpc>
            </a:pPr>
            <a:endParaRPr lang="en-US" altLang="ja-JP" b="0" i="0" dirty="0" smtClean="0">
              <a:solidFill>
                <a:srgbClr val="FF0000"/>
              </a:solidFill>
              <a:latin typeface="Meiryo UI" pitchFamily="50" charset="-128"/>
              <a:ea typeface="Meiryo UI" pitchFamily="50" charset="-128"/>
              <a:cs typeface="Meiryo UI" pitchFamily="50" charset="-128"/>
            </a:endParaRPr>
          </a:p>
          <a:p>
            <a:pPr marL="87313" indent="-87313" eaLnBrk="1" hangingPunct="1">
              <a:lnSpc>
                <a:spcPts val="1500"/>
              </a:lnSpc>
            </a:pPr>
            <a:endParaRPr lang="en-US" altLang="ja-JP" b="0" i="0" dirty="0" smtClean="0">
              <a:latin typeface="Meiryo UI" pitchFamily="50" charset="-128"/>
              <a:ea typeface="Meiryo UI" pitchFamily="50" charset="-128"/>
              <a:cs typeface="Meiryo UI" pitchFamily="50" charset="-128"/>
            </a:endParaRPr>
          </a:p>
          <a:p>
            <a:pPr marL="87313" indent="-87313" eaLnBrk="1" hangingPunct="1">
              <a:lnSpc>
                <a:spcPts val="1500"/>
              </a:lnSpc>
            </a:pPr>
            <a:endParaRPr lang="en-US" altLang="ja-JP" b="0" i="0" dirty="0" smtClean="0">
              <a:latin typeface="Meiryo UI" pitchFamily="50" charset="-128"/>
              <a:ea typeface="Meiryo UI" pitchFamily="50" charset="-128"/>
              <a:cs typeface="Meiryo UI" pitchFamily="50" charset="-128"/>
            </a:endParaRPr>
          </a:p>
          <a:p>
            <a:pPr marL="87313" indent="-87313" eaLnBrk="1" hangingPunct="1">
              <a:lnSpc>
                <a:spcPts val="1500"/>
              </a:lnSpc>
            </a:pPr>
            <a:endParaRPr lang="en-US" altLang="ja-JP" b="0" i="0" dirty="0">
              <a:latin typeface="Meiryo UI" pitchFamily="50" charset="-128"/>
              <a:ea typeface="Meiryo UI" pitchFamily="50" charset="-128"/>
              <a:cs typeface="Meiryo UI" pitchFamily="50" charset="-128"/>
            </a:endParaRPr>
          </a:p>
        </p:txBody>
      </p:sp>
      <p:pic>
        <p:nvPicPr>
          <p:cNvPr id="58" name="Picture 1"/>
          <p:cNvPicPr>
            <a:picLocks noChangeAspect="1" noChangeArrowheads="1"/>
          </p:cNvPicPr>
          <p:nvPr/>
        </p:nvPicPr>
        <p:blipFill>
          <a:blip r:embed="rId2" cstate="print">
            <a:extLst>
              <a:ext uri="{28A0092B-C50C-407E-A947-70E740481C1C}">
                <a14:useLocalDpi xmlns:a14="http://schemas.microsoft.com/office/drawing/2010/main" val="0"/>
              </a:ext>
            </a:extLst>
          </a:blip>
          <a:srcRect l="12852" r="5603"/>
          <a:stretch>
            <a:fillRect/>
          </a:stretch>
        </p:blipFill>
        <p:spPr bwMode="auto">
          <a:xfrm>
            <a:off x="3684896" y="5211129"/>
            <a:ext cx="2005786" cy="1385883"/>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061374" y="2529150"/>
            <a:ext cx="3617647" cy="29280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3"/>
          <p:cNvSpPr>
            <a:spLocks noChangeArrowheads="1"/>
          </p:cNvSpPr>
          <p:nvPr/>
        </p:nvSpPr>
        <p:spPr bwMode="auto">
          <a:xfrm>
            <a:off x="6533428" y="5582481"/>
            <a:ext cx="2981325" cy="30625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74295" tIns="8890" rIns="74295" bIns="889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800" b="1" i="0" u="none" strike="noStrike" cap="none" normalizeH="0" baseline="0" dirty="0" smtClean="0">
                <a:ln>
                  <a:noFill/>
                </a:ln>
                <a:solidFill>
                  <a:schemeClr val="tx1"/>
                </a:solidFill>
                <a:effectLst/>
                <a:latin typeface="ＭＳ Ｐゴシック" pitchFamily="50" charset="-128"/>
                <a:ea typeface="ＭＳ Ｐゴシック" pitchFamily="50" charset="-128"/>
                <a:cs typeface="ＭＳ Ｐゴシック" pitchFamily="50" charset="-128"/>
              </a:rPr>
              <a:t>省エネアドバイスの例</a:t>
            </a:r>
            <a:endParaRPr kumimoji="1" lang="en-US" altLang="ja-JP" sz="800" b="1" i="0" u="none" strike="noStrike" cap="none" normalizeH="0" baseline="0" dirty="0" smtClean="0">
              <a:ln>
                <a:noFill/>
              </a:ln>
              <a:solidFill>
                <a:schemeClr val="tx1"/>
              </a:solidFill>
              <a:effectLst/>
              <a:latin typeface="ＭＳ Ｐゴシック" pitchFamily="50" charset="-128"/>
              <a:ea typeface="ＭＳ Ｐゴシック" pitchFamily="50" charset="-128"/>
              <a:cs typeface="ＭＳ Ｐゴシック" pitchFamily="50" charset="-128"/>
            </a:endParaRPr>
          </a:p>
          <a:p>
            <a:pPr marL="0" marR="0" lvl="0" indent="0" algn="just" defTabSz="914400" rtl="0" eaLnBrk="1" fontAlgn="base" latinLnBrk="0" hangingPunct="1">
              <a:lnSpc>
                <a:spcPct val="100000"/>
              </a:lnSpc>
              <a:spcBef>
                <a:spcPct val="0"/>
              </a:spcBef>
              <a:spcAft>
                <a:spcPct val="0"/>
              </a:spcAft>
              <a:buClrTx/>
              <a:buSzTx/>
              <a:buFontTx/>
              <a:buNone/>
              <a:tabLst/>
            </a:pPr>
            <a:r>
              <a:rPr kumimoji="1" lang="ja-JP" altLang="en-US" sz="800" b="0" i="0" u="none" strike="noStrike" cap="none" normalizeH="0" baseline="0" dirty="0" smtClean="0">
                <a:ln>
                  <a:noFill/>
                </a:ln>
                <a:solidFill>
                  <a:schemeClr val="tx1"/>
                </a:solidFill>
                <a:effectLst/>
                <a:latin typeface="ＭＳ Ｐゴシック" pitchFamily="50" charset="-128"/>
                <a:ea typeface="ＭＳ Ｐゴシック" pitchFamily="50" charset="-128"/>
                <a:cs typeface="ＭＳ Ｐゴシック" pitchFamily="50" charset="-128"/>
              </a:rPr>
              <a:t>（出典）資源エネルギー庁「家庭の省エネ徹底ガイド春夏秋冬」</a:t>
            </a:r>
            <a:endParaRPr kumimoji="1" lang="ja-JP" altLang="ja-JP" sz="1800" b="0" i="0" u="none" strike="noStrike" cap="none" normalizeH="0" baseline="0" dirty="0" smtClean="0">
              <a:ln>
                <a:noFill/>
              </a:ln>
              <a:solidFill>
                <a:schemeClr val="tx1"/>
              </a:solidFill>
              <a:effectLst/>
              <a:latin typeface="Arial" pitchFamily="34" charset="0"/>
              <a:ea typeface="ＭＳ Ｐゴシック" pitchFamily="50" charset="-128"/>
              <a:cs typeface="ＭＳ Ｐゴシック" pitchFamily="50" charset="-128"/>
            </a:endParaRPr>
          </a:p>
        </p:txBody>
      </p:sp>
      <p:sp>
        <p:nvSpPr>
          <p:cNvPr id="15" name="テキスト ボックス 14"/>
          <p:cNvSpPr txBox="1"/>
          <p:nvPr/>
        </p:nvSpPr>
        <p:spPr>
          <a:xfrm>
            <a:off x="4037552" y="6405487"/>
            <a:ext cx="1412566" cy="138499"/>
          </a:xfrm>
          <a:prstGeom prst="rect">
            <a:avLst/>
          </a:prstGeom>
          <a:solidFill>
            <a:schemeClr val="bg1"/>
          </a:solidFill>
          <a:ln>
            <a:solidFill>
              <a:schemeClr val="tx1"/>
            </a:solidFill>
          </a:ln>
        </p:spPr>
        <p:txBody>
          <a:bodyPr wrap="square" lIns="36000" tIns="0" rIns="36000" bIns="0" rtlCol="0" anchor="ctr" anchorCtr="0">
            <a:spAutoFit/>
          </a:bodyPr>
          <a:lstStyle/>
          <a:p>
            <a:pPr algn="ctr"/>
            <a:r>
              <a:rPr lang="ja-JP" altLang="en-US" sz="900" dirty="0" smtClean="0">
                <a:latin typeface="Meiryo UI" panose="020B0604030504040204" pitchFamily="50" charset="-128"/>
                <a:ea typeface="Meiryo UI" panose="020B0604030504040204" pitchFamily="50" charset="-128"/>
                <a:cs typeface="Meiryo UI" panose="020B0604030504040204" pitchFamily="50" charset="-128"/>
              </a:rPr>
              <a:t>省エネ相談会のイメージ</a:t>
            </a:r>
            <a:endParaRPr kumimoji="1" lang="ja-JP" altLang="en-US" sz="9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6" name="テキスト ボックス 28"/>
          <p:cNvSpPr txBox="1">
            <a:spLocks noChangeArrowheads="1"/>
          </p:cNvSpPr>
          <p:nvPr/>
        </p:nvSpPr>
        <p:spPr bwMode="auto">
          <a:xfrm>
            <a:off x="288630" y="5582481"/>
            <a:ext cx="3174377" cy="861774"/>
          </a:xfrm>
          <a:prstGeom prst="rect">
            <a:avLst/>
          </a:prstGeom>
          <a:noFill/>
          <a:ln w="9525">
            <a:solidFill>
              <a:schemeClr val="tx1"/>
            </a:solidFill>
            <a:prstDash val="dash"/>
            <a:miter lim="800000"/>
            <a:headEnd/>
            <a:tailEnd/>
          </a:ln>
          <a:extLst>
            <a:ext uri="{909E8E84-426E-40DD-AFC4-6F175D3DCCD1}">
              <a14:hiddenFill xmlns:a14="http://schemas.microsoft.com/office/drawing/2010/main">
                <a:solidFill>
                  <a:srgbClr val="FFFFFF"/>
                </a:solidFill>
              </a14:hiddenFill>
            </a:ext>
          </a:extLst>
        </p:spPr>
        <p:txBody>
          <a:bodyPr wrap="square" rIns="36000">
            <a:spAutoFit/>
          </a:bodyPr>
          <a:lstStyle>
            <a:lvl1pPr eaLnBrk="0" hangingPunct="0">
              <a:defRPr kumimoji="1" sz="1300" b="1" i="1">
                <a:solidFill>
                  <a:schemeClr val="tx1"/>
                </a:solidFill>
                <a:latin typeface="Arial" pitchFamily="34" charset="0"/>
                <a:ea typeface="ＭＳ Ｐゴシック" pitchFamily="50" charset="-128"/>
              </a:defRPr>
            </a:lvl1pPr>
            <a:lvl2pPr marL="742950" indent="-285750" eaLnBrk="0" hangingPunct="0">
              <a:defRPr kumimoji="1" sz="1300" b="1" i="1">
                <a:solidFill>
                  <a:schemeClr val="tx1"/>
                </a:solidFill>
                <a:latin typeface="Arial" pitchFamily="34" charset="0"/>
                <a:ea typeface="ＭＳ Ｐゴシック" pitchFamily="50" charset="-128"/>
              </a:defRPr>
            </a:lvl2pPr>
            <a:lvl3pPr marL="1143000" indent="-228600" eaLnBrk="0" hangingPunct="0">
              <a:defRPr kumimoji="1" sz="1300" b="1" i="1">
                <a:solidFill>
                  <a:schemeClr val="tx1"/>
                </a:solidFill>
                <a:latin typeface="Arial" pitchFamily="34" charset="0"/>
                <a:ea typeface="ＭＳ Ｐゴシック" pitchFamily="50" charset="-128"/>
              </a:defRPr>
            </a:lvl3pPr>
            <a:lvl4pPr marL="1600200" indent="-228600" eaLnBrk="0" hangingPunct="0">
              <a:defRPr kumimoji="1" sz="1300" b="1" i="1">
                <a:solidFill>
                  <a:schemeClr val="tx1"/>
                </a:solidFill>
                <a:latin typeface="Arial" pitchFamily="34" charset="0"/>
                <a:ea typeface="ＭＳ Ｐゴシック" pitchFamily="50" charset="-128"/>
              </a:defRPr>
            </a:lvl4pPr>
            <a:lvl5pPr marL="2057400" indent="-228600" eaLnBrk="0" hangingPunct="0">
              <a:defRPr kumimoji="1" sz="1300" b="1" i="1">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kumimoji="1" sz="1300" b="1" i="1">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kumimoji="1" sz="1300" b="1" i="1">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kumimoji="1" sz="1300" b="1" i="1">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kumimoji="1" sz="1300" b="1" i="1">
                <a:solidFill>
                  <a:schemeClr val="tx1"/>
                </a:solidFill>
                <a:latin typeface="Arial" pitchFamily="34" charset="0"/>
                <a:ea typeface="ＭＳ Ｐゴシック" pitchFamily="50" charset="-128"/>
              </a:defRPr>
            </a:lvl9pPr>
          </a:lstStyle>
          <a:p>
            <a:pPr marL="87313" indent="-87313" eaLnBrk="1" hangingPunct="1">
              <a:lnSpc>
                <a:spcPts val="1500"/>
              </a:lnSpc>
            </a:pPr>
            <a:r>
              <a:rPr lang="ja-JP" altLang="en-US" b="0" i="0" dirty="0" smtClean="0">
                <a:latin typeface="Meiryo UI" pitchFamily="50" charset="-128"/>
                <a:ea typeface="Meiryo UI" pitchFamily="50" charset="-128"/>
                <a:cs typeface="Meiryo UI" pitchFamily="50" charset="-128"/>
              </a:rPr>
              <a:t>（スケジュール）</a:t>
            </a:r>
            <a:endParaRPr lang="en-US" altLang="ja-JP" b="0" i="0" dirty="0">
              <a:latin typeface="Meiryo UI" pitchFamily="50" charset="-128"/>
              <a:ea typeface="Meiryo UI" pitchFamily="50" charset="-128"/>
              <a:cs typeface="Meiryo UI" pitchFamily="50" charset="-128"/>
            </a:endParaRPr>
          </a:p>
          <a:p>
            <a:pPr marL="87313" indent="-87313" eaLnBrk="1" hangingPunct="1">
              <a:lnSpc>
                <a:spcPts val="1500"/>
              </a:lnSpc>
            </a:pPr>
            <a:r>
              <a:rPr lang="en-US" altLang="ja-JP" b="0" i="0" dirty="0" smtClean="0">
                <a:latin typeface="Meiryo UI" pitchFamily="50" charset="-128"/>
                <a:ea typeface="Meiryo UI" pitchFamily="50" charset="-128"/>
                <a:cs typeface="Meiryo UI" pitchFamily="50" charset="-128"/>
              </a:rPr>
              <a:t> </a:t>
            </a:r>
            <a:r>
              <a:rPr lang="ja-JP" altLang="en-US" b="0" i="0" dirty="0">
                <a:latin typeface="Meiryo UI" pitchFamily="50" charset="-128"/>
                <a:ea typeface="Meiryo UI" pitchFamily="50" charset="-128"/>
                <a:cs typeface="Meiryo UI" pitchFamily="50" charset="-128"/>
              </a:rPr>
              <a:t> </a:t>
            </a:r>
            <a:r>
              <a:rPr lang="ja-JP" altLang="en-US" b="0" i="0" dirty="0" smtClean="0">
                <a:latin typeface="Meiryo UI" pitchFamily="50" charset="-128"/>
                <a:ea typeface="Meiryo UI" pitchFamily="50" charset="-128"/>
                <a:cs typeface="Meiryo UI" pitchFamily="50" charset="-128"/>
              </a:rPr>
              <a:t>　</a:t>
            </a:r>
            <a:r>
              <a:rPr lang="en-US" altLang="ja-JP" b="0" i="0" dirty="0" smtClean="0">
                <a:latin typeface="Meiryo UI" pitchFamily="50" charset="-128"/>
                <a:ea typeface="Meiryo UI" pitchFamily="50" charset="-128"/>
                <a:cs typeface="Meiryo UI" pitchFamily="50" charset="-128"/>
              </a:rPr>
              <a:t>2018</a:t>
            </a:r>
            <a:r>
              <a:rPr lang="ja-JP" altLang="en-US" b="0" i="0" dirty="0" smtClean="0">
                <a:latin typeface="Meiryo UI" pitchFamily="50" charset="-128"/>
                <a:ea typeface="Meiryo UI" pitchFamily="50" charset="-128"/>
                <a:cs typeface="Meiryo UI" pitchFamily="50" charset="-128"/>
              </a:rPr>
              <a:t>年</a:t>
            </a:r>
            <a:r>
              <a:rPr lang="en-US" altLang="ja-JP" b="0" i="0" dirty="0">
                <a:latin typeface="Meiryo UI" pitchFamily="50" charset="-128"/>
                <a:ea typeface="Meiryo UI" pitchFamily="50" charset="-128"/>
                <a:cs typeface="Meiryo UI" pitchFamily="50" charset="-128"/>
              </a:rPr>
              <a:t>8</a:t>
            </a:r>
            <a:r>
              <a:rPr lang="ja-JP" altLang="en-US" b="0" i="0" dirty="0" smtClean="0">
                <a:latin typeface="Meiryo UI" pitchFamily="50" charset="-128"/>
                <a:ea typeface="Meiryo UI" pitchFamily="50" charset="-128"/>
                <a:cs typeface="Meiryo UI" pitchFamily="50" charset="-128"/>
              </a:rPr>
              <a:t>月</a:t>
            </a:r>
            <a:r>
              <a:rPr lang="ja-JP" altLang="en-US" b="0" i="0" dirty="0">
                <a:latin typeface="Meiryo UI" pitchFamily="50" charset="-128"/>
                <a:ea typeface="Meiryo UI" pitchFamily="50" charset="-128"/>
                <a:cs typeface="Meiryo UI" pitchFamily="50" charset="-128"/>
              </a:rPr>
              <a:t>：</a:t>
            </a:r>
            <a:r>
              <a:rPr lang="ja-JP" altLang="en-US" b="0" i="0" dirty="0" smtClean="0">
                <a:latin typeface="Meiryo UI" pitchFamily="50" charset="-128"/>
                <a:ea typeface="Meiryo UI" pitchFamily="50" charset="-128"/>
                <a:cs typeface="Meiryo UI" pitchFamily="50" charset="-128"/>
              </a:rPr>
              <a:t>養成講座開講（３回）</a:t>
            </a:r>
            <a:endParaRPr lang="en-US" altLang="ja-JP" b="0" i="0" dirty="0" smtClean="0">
              <a:latin typeface="Meiryo UI" pitchFamily="50" charset="-128"/>
              <a:ea typeface="Meiryo UI" pitchFamily="50" charset="-128"/>
              <a:cs typeface="Meiryo UI" pitchFamily="50" charset="-128"/>
            </a:endParaRPr>
          </a:p>
          <a:p>
            <a:pPr marL="87313" indent="-87313" eaLnBrk="1" hangingPunct="1">
              <a:lnSpc>
                <a:spcPts val="1500"/>
              </a:lnSpc>
            </a:pPr>
            <a:r>
              <a:rPr lang="ja-JP" altLang="en-US" b="0" i="0" dirty="0">
                <a:latin typeface="Meiryo UI" pitchFamily="50" charset="-128"/>
                <a:ea typeface="Meiryo UI" pitchFamily="50" charset="-128"/>
                <a:cs typeface="Meiryo UI" pitchFamily="50" charset="-128"/>
              </a:rPr>
              <a:t>　</a:t>
            </a:r>
            <a:r>
              <a:rPr lang="ja-JP" altLang="en-US" b="0" i="0" dirty="0" smtClean="0">
                <a:latin typeface="Meiryo UI" pitchFamily="50" charset="-128"/>
                <a:ea typeface="Meiryo UI" pitchFamily="50" charset="-128"/>
                <a:cs typeface="Meiryo UI" pitchFamily="50" charset="-128"/>
              </a:rPr>
              <a:t>　</a:t>
            </a:r>
            <a:r>
              <a:rPr lang="en-US" altLang="ja-JP" b="0" i="0" dirty="0" smtClean="0">
                <a:latin typeface="Meiryo UI" pitchFamily="50" charset="-128"/>
                <a:ea typeface="Meiryo UI" pitchFamily="50" charset="-128"/>
                <a:cs typeface="Meiryo UI" pitchFamily="50" charset="-128"/>
              </a:rPr>
              <a:t>2018</a:t>
            </a:r>
            <a:r>
              <a:rPr lang="ja-JP" altLang="en-US" b="0" i="0" dirty="0" smtClean="0">
                <a:latin typeface="Meiryo UI" pitchFamily="50" charset="-128"/>
                <a:ea typeface="Meiryo UI" pitchFamily="50" charset="-128"/>
                <a:cs typeface="Meiryo UI" pitchFamily="50" charset="-128"/>
              </a:rPr>
              <a:t>年</a:t>
            </a:r>
            <a:r>
              <a:rPr lang="en-US" altLang="ja-JP" b="0" i="0" dirty="0" smtClean="0">
                <a:latin typeface="Meiryo UI" pitchFamily="50" charset="-128"/>
                <a:ea typeface="Meiryo UI" pitchFamily="50" charset="-128"/>
                <a:cs typeface="Meiryo UI" pitchFamily="50" charset="-128"/>
              </a:rPr>
              <a:t>9</a:t>
            </a:r>
            <a:r>
              <a:rPr lang="ja-JP" altLang="en-US" b="0" i="0" dirty="0" smtClean="0">
                <a:latin typeface="Meiryo UI" pitchFamily="50" charset="-128"/>
                <a:ea typeface="Meiryo UI" pitchFamily="50" charset="-128"/>
                <a:cs typeface="Meiryo UI" pitchFamily="50" charset="-128"/>
              </a:rPr>
              <a:t>月～</a:t>
            </a:r>
            <a:r>
              <a:rPr lang="en-US" altLang="ja-JP" b="0" i="0" dirty="0" smtClean="0">
                <a:latin typeface="Meiryo UI" pitchFamily="50" charset="-128"/>
                <a:ea typeface="Meiryo UI" pitchFamily="50" charset="-128"/>
                <a:cs typeface="Meiryo UI" pitchFamily="50" charset="-128"/>
              </a:rPr>
              <a:t>2019</a:t>
            </a:r>
            <a:r>
              <a:rPr lang="ja-JP" altLang="en-US" b="0" i="0" dirty="0" smtClean="0">
                <a:latin typeface="Meiryo UI" pitchFamily="50" charset="-128"/>
                <a:ea typeface="Meiryo UI" pitchFamily="50" charset="-128"/>
                <a:cs typeface="Meiryo UI" pitchFamily="50" charset="-128"/>
              </a:rPr>
              <a:t>年</a:t>
            </a:r>
            <a:r>
              <a:rPr lang="en-US" altLang="ja-JP" b="0" i="0" dirty="0" smtClean="0">
                <a:latin typeface="Meiryo UI" pitchFamily="50" charset="-128"/>
                <a:ea typeface="Meiryo UI" pitchFamily="50" charset="-128"/>
                <a:cs typeface="Meiryo UI" pitchFamily="50" charset="-128"/>
              </a:rPr>
              <a:t>2</a:t>
            </a:r>
            <a:r>
              <a:rPr lang="ja-JP" altLang="en-US" b="0" i="0" dirty="0" smtClean="0">
                <a:latin typeface="Meiryo UI" pitchFamily="50" charset="-128"/>
                <a:ea typeface="Meiryo UI" pitchFamily="50" charset="-128"/>
                <a:cs typeface="Meiryo UI" pitchFamily="50" charset="-128"/>
              </a:rPr>
              <a:t>月：</a:t>
            </a:r>
            <a:endParaRPr lang="en-US" altLang="ja-JP" b="0" i="0" dirty="0" smtClean="0">
              <a:latin typeface="Meiryo UI" pitchFamily="50" charset="-128"/>
              <a:ea typeface="Meiryo UI" pitchFamily="50" charset="-128"/>
              <a:cs typeface="Meiryo UI" pitchFamily="50" charset="-128"/>
            </a:endParaRPr>
          </a:p>
          <a:p>
            <a:pPr marL="87313" indent="-87313" eaLnBrk="1" hangingPunct="1">
              <a:lnSpc>
                <a:spcPts val="1500"/>
              </a:lnSpc>
            </a:pPr>
            <a:r>
              <a:rPr lang="ja-JP" altLang="en-US" b="0" i="0" dirty="0">
                <a:latin typeface="Meiryo UI" pitchFamily="50" charset="-128"/>
                <a:ea typeface="Meiryo UI" pitchFamily="50" charset="-128"/>
                <a:cs typeface="Meiryo UI" pitchFamily="50" charset="-128"/>
              </a:rPr>
              <a:t>　</a:t>
            </a:r>
            <a:r>
              <a:rPr lang="ja-JP" altLang="en-US" b="0" i="0" dirty="0" smtClean="0">
                <a:latin typeface="Meiryo UI" pitchFamily="50" charset="-128"/>
                <a:ea typeface="Meiryo UI" pitchFamily="50" charset="-128"/>
                <a:cs typeface="Meiryo UI" pitchFamily="50" charset="-128"/>
              </a:rPr>
              <a:t>　　省エネ相談会開催（府民</a:t>
            </a:r>
            <a:r>
              <a:rPr lang="en-US" altLang="ja-JP" b="0" i="0" dirty="0" smtClean="0">
                <a:latin typeface="Meiryo UI" pitchFamily="50" charset="-128"/>
                <a:ea typeface="Meiryo UI" pitchFamily="50" charset="-128"/>
                <a:cs typeface="Meiryo UI" pitchFamily="50" charset="-128"/>
              </a:rPr>
              <a:t>700</a:t>
            </a:r>
            <a:r>
              <a:rPr lang="ja-JP" altLang="en-US" b="0" i="0" dirty="0" smtClean="0">
                <a:latin typeface="Meiryo UI" pitchFamily="50" charset="-128"/>
                <a:ea typeface="Meiryo UI" pitchFamily="50" charset="-128"/>
                <a:cs typeface="Meiryo UI" pitchFamily="50" charset="-128"/>
              </a:rPr>
              <a:t>名以上）　</a:t>
            </a:r>
            <a:endParaRPr lang="en-US" altLang="ja-JP" b="0" i="0" dirty="0" smtClean="0">
              <a:latin typeface="Meiryo UI" pitchFamily="50" charset="-128"/>
              <a:ea typeface="Meiryo UI" pitchFamily="50" charset="-128"/>
              <a:cs typeface="Meiryo UI" pitchFamily="50" charset="-128"/>
            </a:endParaRPr>
          </a:p>
        </p:txBody>
      </p:sp>
    </p:spTree>
    <p:extLst>
      <p:ext uri="{BB962C8B-B14F-4D97-AF65-F5344CB8AC3E}">
        <p14:creationId xmlns:p14="http://schemas.microsoft.com/office/powerpoint/2010/main" val="732020253"/>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Box 2"/>
          <p:cNvSpPr txBox="1">
            <a:spLocks noChangeArrowheads="1"/>
          </p:cNvSpPr>
          <p:nvPr/>
        </p:nvSpPr>
        <p:spPr bwMode="auto">
          <a:xfrm>
            <a:off x="0" y="-27384"/>
            <a:ext cx="9906000" cy="510396"/>
          </a:xfrm>
          <a:prstGeom prst="rect">
            <a:avLst/>
          </a:prstGeom>
          <a:solidFill>
            <a:srgbClr val="00B0F0"/>
          </a:solidFill>
          <a:ln w="9525">
            <a:noFill/>
            <a:miter lim="800000"/>
            <a:headEnd/>
            <a:tailEnd/>
          </a:ln>
        </p:spPr>
        <p:txBody>
          <a:bodyPr wrap="square" lIns="74295" tIns="8890" rIns="74295" bIns="8890">
            <a:spAutoFit/>
          </a:bodyPr>
          <a:lstStyle>
            <a:defPPr>
              <a:defRPr lang="ja-JP"/>
            </a:defPPr>
            <a:lvl1pPr algn="l" rtl="0" fontAlgn="base">
              <a:spcBef>
                <a:spcPct val="0"/>
              </a:spcBef>
              <a:spcAft>
                <a:spcPct val="0"/>
              </a:spcAft>
              <a:defRPr kumimoji="1"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charset="-128"/>
                <a:cs typeface="+mn-cs"/>
              </a:defRPr>
            </a:lvl5pPr>
            <a:lvl6pPr marL="2286000" algn="l" defTabSz="914400" rtl="0" eaLnBrk="1" latinLnBrk="0" hangingPunct="1">
              <a:defRPr kumimoji="1" kern="1200">
                <a:solidFill>
                  <a:schemeClr val="tx1"/>
                </a:solidFill>
                <a:latin typeface="Arial" charset="0"/>
                <a:ea typeface="ＭＳ Ｐゴシック" charset="-128"/>
                <a:cs typeface="+mn-cs"/>
              </a:defRPr>
            </a:lvl6pPr>
            <a:lvl7pPr marL="2743200" algn="l" defTabSz="914400" rtl="0" eaLnBrk="1" latinLnBrk="0" hangingPunct="1">
              <a:defRPr kumimoji="1" kern="1200">
                <a:solidFill>
                  <a:schemeClr val="tx1"/>
                </a:solidFill>
                <a:latin typeface="Arial" charset="0"/>
                <a:ea typeface="ＭＳ Ｐゴシック" charset="-128"/>
                <a:cs typeface="+mn-cs"/>
              </a:defRPr>
            </a:lvl7pPr>
            <a:lvl8pPr marL="3200400" algn="l" defTabSz="914400" rtl="0" eaLnBrk="1" latinLnBrk="0" hangingPunct="1">
              <a:defRPr kumimoji="1" kern="1200">
                <a:solidFill>
                  <a:schemeClr val="tx1"/>
                </a:solidFill>
                <a:latin typeface="Arial" charset="0"/>
                <a:ea typeface="ＭＳ Ｐゴシック" charset="-128"/>
                <a:cs typeface="+mn-cs"/>
              </a:defRPr>
            </a:lvl8pPr>
            <a:lvl9pPr marL="3657600" algn="l" defTabSz="914400" rtl="0" eaLnBrk="1" latinLnBrk="0" hangingPunct="1">
              <a:defRPr kumimoji="1" kern="1200">
                <a:solidFill>
                  <a:schemeClr val="tx1"/>
                </a:solidFill>
                <a:latin typeface="Arial" charset="0"/>
                <a:ea typeface="ＭＳ Ｐゴシック" charset="-128"/>
                <a:cs typeface="+mn-cs"/>
              </a:defRPr>
            </a:lvl9pPr>
          </a:lstStyle>
          <a:p>
            <a:pPr algn="just" fontAlgn="auto">
              <a:spcBef>
                <a:spcPts val="0"/>
              </a:spcBef>
              <a:spcAft>
                <a:spcPts val="0"/>
              </a:spcAft>
            </a:pPr>
            <a:r>
              <a:rPr lang="ja-JP" altLang="en-US" sz="3200" dirty="0" smtClean="0">
                <a:solidFill>
                  <a:prstClr val="white"/>
                </a:solidFill>
                <a:ea typeface="HGP創英角ｺﾞｼｯｸUB" pitchFamily="50" charset="-128"/>
                <a:cs typeface="ＭＳ Ｐゴシック" charset="-128"/>
              </a:rPr>
              <a:t>　</a:t>
            </a:r>
            <a:r>
              <a:rPr lang="ja-JP" altLang="en-US" sz="3200" dirty="0">
                <a:solidFill>
                  <a:prstClr val="white"/>
                </a:solidFill>
                <a:latin typeface="Calibri"/>
                <a:ea typeface="HGP創英角ｺﾞｼｯｸUB" pitchFamily="50" charset="-128"/>
                <a:cs typeface="ＭＳ Ｐゴシック" charset="-128"/>
              </a:rPr>
              <a:t>エネルギー消費の抑制  </a:t>
            </a:r>
            <a:r>
              <a:rPr lang="ja-JP" altLang="en-US" sz="1400" dirty="0">
                <a:solidFill>
                  <a:prstClr val="white"/>
                </a:solidFill>
                <a:latin typeface="Calibri"/>
                <a:ea typeface="HGP創英角ｺﾞｼｯｸUB" pitchFamily="50" charset="-128"/>
                <a:cs typeface="ＭＳ Ｐゴシック" charset="-128"/>
              </a:rPr>
              <a:t>～省エネ型ライフスタイル・ビジネススタイルへの転換～</a:t>
            </a:r>
          </a:p>
        </p:txBody>
      </p:sp>
      <p:sp>
        <p:nvSpPr>
          <p:cNvPr id="31" name="円/楕円 30"/>
          <p:cNvSpPr/>
          <p:nvPr/>
        </p:nvSpPr>
        <p:spPr>
          <a:xfrm>
            <a:off x="9361703" y="0"/>
            <a:ext cx="471222" cy="471222"/>
          </a:xfrm>
          <a:prstGeom prst="ellipse">
            <a:avLst/>
          </a:prstGeom>
          <a:ln w="19050"/>
        </p:spPr>
        <p:style>
          <a:lnRef idx="3">
            <a:schemeClr val="lt1"/>
          </a:lnRef>
          <a:fillRef idx="1">
            <a:schemeClr val="accent1"/>
          </a:fillRef>
          <a:effectRef idx="1">
            <a:schemeClr val="accent1"/>
          </a:effectRef>
          <a:fontRef idx="minor">
            <a:schemeClr val="lt1"/>
          </a:fontRef>
        </p:style>
        <p:txBody>
          <a:bodyPr lIns="0" tIns="0" rIns="0" bIns="0" rtlCol="0" anchor="ctr"/>
          <a:lstStyle/>
          <a:p>
            <a:pPr algn="ctr"/>
            <a:r>
              <a:rPr lang="en-US" altLang="ja-JP" b="1" dirty="0" smtClean="0">
                <a:solidFill>
                  <a:prstClr val="white"/>
                </a:solidFill>
              </a:rPr>
              <a:t>27</a:t>
            </a:r>
            <a:endParaRPr lang="ja-JP" altLang="en-US" b="1" dirty="0">
              <a:solidFill>
                <a:prstClr val="white"/>
              </a:solidFill>
            </a:endParaRPr>
          </a:p>
        </p:txBody>
      </p:sp>
      <p:sp>
        <p:nvSpPr>
          <p:cNvPr id="34" name="角丸四角形 33"/>
          <p:cNvSpPr/>
          <p:nvPr/>
        </p:nvSpPr>
        <p:spPr>
          <a:xfrm>
            <a:off x="213303" y="571816"/>
            <a:ext cx="3089455" cy="360040"/>
          </a:xfrm>
          <a:prstGeom prst="roundRect">
            <a:avLst>
              <a:gd name="adj" fmla="val 50000"/>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ja-JP" altLang="en-US" sz="1600" b="1" dirty="0" smtClean="0">
                <a:solidFill>
                  <a:schemeClr val="tx1"/>
                </a:solidFill>
                <a:latin typeface="Meiryo UI" pitchFamily="50" charset="-128"/>
                <a:ea typeface="Meiryo UI" pitchFamily="50" charset="-128"/>
                <a:cs typeface="Meiryo UI" pitchFamily="50" charset="-128"/>
              </a:rPr>
              <a:t>環境パートナーシップの推進</a:t>
            </a:r>
            <a:endParaRPr lang="ja-JP" altLang="en-US" sz="1600" b="1" dirty="0">
              <a:solidFill>
                <a:schemeClr val="tx1"/>
              </a:solidFill>
              <a:latin typeface="Meiryo UI" pitchFamily="50" charset="-128"/>
              <a:ea typeface="Meiryo UI" pitchFamily="50" charset="-128"/>
              <a:cs typeface="Meiryo UI" pitchFamily="50" charset="-128"/>
            </a:endParaRPr>
          </a:p>
        </p:txBody>
      </p:sp>
      <p:sp>
        <p:nvSpPr>
          <p:cNvPr id="35" name="テキスト ボックス 34"/>
          <p:cNvSpPr txBox="1"/>
          <p:nvPr/>
        </p:nvSpPr>
        <p:spPr>
          <a:xfrm>
            <a:off x="3282919" y="529997"/>
            <a:ext cx="2701021" cy="461665"/>
          </a:xfrm>
          <a:prstGeom prst="rect">
            <a:avLst/>
          </a:prstGeom>
          <a:noFill/>
        </p:spPr>
        <p:txBody>
          <a:bodyPr wrap="square" rtlCol="0">
            <a:spAutoFit/>
          </a:bodyPr>
          <a:lstStyle/>
          <a:p>
            <a:pPr marL="87313" indent="-87313"/>
            <a:r>
              <a:rPr lang="en-US" altLang="ja-JP" sz="1200" dirty="0" smtClean="0">
                <a:latin typeface="Meiryo UI" pitchFamily="50" charset="-128"/>
                <a:ea typeface="Meiryo UI" pitchFamily="50" charset="-128"/>
                <a:cs typeface="Meiryo UI" pitchFamily="50" charset="-128"/>
              </a:rPr>
              <a:t>【</a:t>
            </a:r>
            <a:r>
              <a:rPr lang="ja-JP" altLang="en-US" sz="1200" dirty="0">
                <a:latin typeface="Meiryo UI" pitchFamily="50" charset="-128"/>
                <a:ea typeface="Meiryo UI" pitchFamily="50" charset="-128"/>
                <a:cs typeface="Meiryo UI" pitchFamily="50" charset="-128"/>
              </a:rPr>
              <a:t>府</a:t>
            </a:r>
            <a:r>
              <a:rPr lang="ja-JP" altLang="en-US" sz="1200" dirty="0" smtClean="0">
                <a:latin typeface="Meiryo UI" pitchFamily="50" charset="-128"/>
                <a:ea typeface="Meiryo UI" pitchFamily="50" charset="-128"/>
                <a:cs typeface="Meiryo UI" pitchFamily="50" charset="-128"/>
              </a:rPr>
              <a:t>事業</a:t>
            </a:r>
            <a:r>
              <a:rPr lang="en-US" altLang="ja-JP" sz="1200" dirty="0" smtClean="0">
                <a:latin typeface="Meiryo UI" pitchFamily="50" charset="-128"/>
                <a:ea typeface="Meiryo UI" pitchFamily="50" charset="-128"/>
                <a:cs typeface="Meiryo UI" pitchFamily="50" charset="-128"/>
              </a:rPr>
              <a:t>】</a:t>
            </a:r>
            <a:r>
              <a:rPr lang="ja-JP" altLang="en-US" sz="1200" dirty="0" smtClean="0">
                <a:latin typeface="Meiryo UI" pitchFamily="50" charset="-128"/>
                <a:ea typeface="Meiryo UI" pitchFamily="50" charset="-128"/>
                <a:cs typeface="Meiryo UI" pitchFamily="50" charset="-128"/>
              </a:rPr>
              <a:t>（予算</a:t>
            </a:r>
            <a:r>
              <a:rPr lang="en-US" altLang="ja-JP" sz="1200" dirty="0" smtClean="0">
                <a:latin typeface="Meiryo UI" pitchFamily="50" charset="-128"/>
                <a:ea typeface="Meiryo UI" pitchFamily="50" charset="-128"/>
                <a:cs typeface="Meiryo UI" pitchFamily="50" charset="-128"/>
              </a:rPr>
              <a:t>2,500</a:t>
            </a:r>
            <a:r>
              <a:rPr lang="ja-JP" altLang="en-US" sz="1200" dirty="0" smtClean="0">
                <a:latin typeface="Meiryo UI" pitchFamily="50" charset="-128"/>
                <a:ea typeface="Meiryo UI" pitchFamily="50" charset="-128"/>
                <a:cs typeface="Meiryo UI" pitchFamily="50" charset="-128"/>
              </a:rPr>
              <a:t>千円）</a:t>
            </a:r>
            <a:endParaRPr lang="en-US" altLang="ja-JP" sz="1200" dirty="0" smtClean="0">
              <a:latin typeface="Meiryo UI" pitchFamily="50" charset="-128"/>
              <a:ea typeface="Meiryo UI" pitchFamily="50" charset="-128"/>
              <a:cs typeface="Meiryo UI" pitchFamily="50" charset="-128"/>
            </a:endParaRPr>
          </a:p>
          <a:p>
            <a:pPr marL="87313" indent="-87313"/>
            <a:r>
              <a:rPr lang="en-US" altLang="ja-JP" sz="1200" dirty="0" smtClean="0">
                <a:latin typeface="Meiryo UI" pitchFamily="50" charset="-128"/>
                <a:ea typeface="Meiryo UI" pitchFamily="50" charset="-128"/>
                <a:cs typeface="Meiryo UI" pitchFamily="50" charset="-128"/>
              </a:rPr>
              <a:t>【</a:t>
            </a:r>
            <a:r>
              <a:rPr lang="ja-JP" altLang="en-US" sz="1200" dirty="0" smtClean="0">
                <a:latin typeface="Meiryo UI" pitchFamily="50" charset="-128"/>
                <a:ea typeface="Meiryo UI" pitchFamily="50" charset="-128"/>
                <a:cs typeface="Meiryo UI" pitchFamily="50" charset="-128"/>
              </a:rPr>
              <a:t>市事業</a:t>
            </a:r>
            <a:r>
              <a:rPr lang="en-US" altLang="ja-JP" sz="1200" dirty="0" smtClean="0">
                <a:latin typeface="Meiryo UI" pitchFamily="50" charset="-128"/>
                <a:ea typeface="Meiryo UI" pitchFamily="50" charset="-128"/>
                <a:cs typeface="Meiryo UI" pitchFamily="50" charset="-128"/>
              </a:rPr>
              <a:t>】</a:t>
            </a:r>
            <a:r>
              <a:rPr lang="ja-JP" altLang="en-US" sz="1200" dirty="0" smtClean="0">
                <a:latin typeface="Meiryo UI" pitchFamily="50" charset="-128"/>
                <a:ea typeface="Meiryo UI" pitchFamily="50" charset="-128"/>
                <a:cs typeface="Meiryo UI" pitchFamily="50" charset="-128"/>
              </a:rPr>
              <a:t>（予算</a:t>
            </a:r>
            <a:r>
              <a:rPr lang="en-US" altLang="ja-JP" sz="1200" dirty="0">
                <a:latin typeface="Meiryo UI" pitchFamily="50" charset="-128"/>
                <a:ea typeface="Meiryo UI" pitchFamily="50" charset="-128"/>
                <a:cs typeface="Meiryo UI" pitchFamily="50" charset="-128"/>
              </a:rPr>
              <a:t>1,085</a:t>
            </a:r>
            <a:r>
              <a:rPr lang="ja-JP" altLang="en-US" sz="1200" dirty="0" smtClean="0">
                <a:latin typeface="Meiryo UI" pitchFamily="50" charset="-128"/>
                <a:ea typeface="Meiryo UI" pitchFamily="50" charset="-128"/>
                <a:cs typeface="Meiryo UI" pitchFamily="50" charset="-128"/>
              </a:rPr>
              <a:t>千円）</a:t>
            </a:r>
            <a:endParaRPr lang="en-US" altLang="ja-JP" sz="1200" dirty="0">
              <a:latin typeface="Meiryo UI" pitchFamily="50" charset="-128"/>
              <a:ea typeface="Meiryo UI" pitchFamily="50" charset="-128"/>
              <a:cs typeface="Meiryo UI" pitchFamily="50" charset="-128"/>
            </a:endParaRPr>
          </a:p>
        </p:txBody>
      </p:sp>
      <p:sp>
        <p:nvSpPr>
          <p:cNvPr id="36" name="テキスト ボックス 28"/>
          <p:cNvSpPr txBox="1">
            <a:spLocks noChangeArrowheads="1"/>
          </p:cNvSpPr>
          <p:nvPr/>
        </p:nvSpPr>
        <p:spPr bwMode="auto">
          <a:xfrm>
            <a:off x="269767" y="991662"/>
            <a:ext cx="4677296" cy="7848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sz="1300" b="1" i="1">
                <a:solidFill>
                  <a:schemeClr val="tx1"/>
                </a:solidFill>
                <a:latin typeface="Arial" pitchFamily="34" charset="0"/>
                <a:ea typeface="ＭＳ Ｐゴシック" pitchFamily="50" charset="-128"/>
              </a:defRPr>
            </a:lvl1pPr>
            <a:lvl2pPr marL="742950" indent="-285750" eaLnBrk="0" hangingPunct="0">
              <a:defRPr kumimoji="1" sz="1300" b="1" i="1">
                <a:solidFill>
                  <a:schemeClr val="tx1"/>
                </a:solidFill>
                <a:latin typeface="Arial" pitchFamily="34" charset="0"/>
                <a:ea typeface="ＭＳ Ｐゴシック" pitchFamily="50" charset="-128"/>
              </a:defRPr>
            </a:lvl2pPr>
            <a:lvl3pPr marL="1143000" indent="-228600" eaLnBrk="0" hangingPunct="0">
              <a:defRPr kumimoji="1" sz="1300" b="1" i="1">
                <a:solidFill>
                  <a:schemeClr val="tx1"/>
                </a:solidFill>
                <a:latin typeface="Arial" pitchFamily="34" charset="0"/>
                <a:ea typeface="ＭＳ Ｐゴシック" pitchFamily="50" charset="-128"/>
              </a:defRPr>
            </a:lvl3pPr>
            <a:lvl4pPr marL="1600200" indent="-228600" eaLnBrk="0" hangingPunct="0">
              <a:defRPr kumimoji="1" sz="1300" b="1" i="1">
                <a:solidFill>
                  <a:schemeClr val="tx1"/>
                </a:solidFill>
                <a:latin typeface="Arial" pitchFamily="34" charset="0"/>
                <a:ea typeface="ＭＳ Ｐゴシック" pitchFamily="50" charset="-128"/>
              </a:defRPr>
            </a:lvl4pPr>
            <a:lvl5pPr marL="2057400" indent="-228600" eaLnBrk="0" hangingPunct="0">
              <a:defRPr kumimoji="1" sz="1300" b="1" i="1">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kumimoji="1" sz="1300" b="1" i="1">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kumimoji="1" sz="1300" b="1" i="1">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kumimoji="1" sz="1300" b="1" i="1">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kumimoji="1" sz="1300" b="1" i="1">
                <a:solidFill>
                  <a:schemeClr val="tx1"/>
                </a:solidFill>
                <a:latin typeface="Arial" pitchFamily="34" charset="0"/>
                <a:ea typeface="ＭＳ Ｐゴシック" pitchFamily="50" charset="-128"/>
              </a:defRPr>
            </a:lvl9pPr>
          </a:lstStyle>
          <a:p>
            <a:pPr marL="87313" indent="-87313" eaLnBrk="1" hangingPunct="1">
              <a:lnSpc>
                <a:spcPts val="1800"/>
              </a:lnSpc>
            </a:pPr>
            <a:r>
              <a:rPr lang="ja-JP" altLang="en-US" b="0" i="0" dirty="0" smtClean="0">
                <a:latin typeface="Meiryo UI" pitchFamily="50" charset="-128"/>
                <a:ea typeface="Meiryo UI" pitchFamily="50" charset="-128"/>
                <a:cs typeface="Meiryo UI" pitchFamily="50" charset="-128"/>
              </a:rPr>
              <a:t>◆大阪府では、環境</a:t>
            </a:r>
            <a:r>
              <a:rPr lang="en-US" altLang="ja-JP" b="0" i="0" dirty="0" smtClean="0">
                <a:latin typeface="Meiryo UI" pitchFamily="50" charset="-128"/>
                <a:ea typeface="Meiryo UI" pitchFamily="50" charset="-128"/>
                <a:cs typeface="Meiryo UI" pitchFamily="50" charset="-128"/>
              </a:rPr>
              <a:t>NPO</a:t>
            </a:r>
            <a:r>
              <a:rPr lang="ja-JP" altLang="en-US" b="0" i="0" dirty="0" smtClean="0">
                <a:latin typeface="Meiryo UI" pitchFamily="50" charset="-128"/>
                <a:ea typeface="Meiryo UI" pitchFamily="50" charset="-128"/>
                <a:cs typeface="Meiryo UI" pitchFamily="50" charset="-128"/>
              </a:rPr>
              <a:t>等の活動活発化を目的に、各種交流会やセミナー、人材</a:t>
            </a:r>
            <a:r>
              <a:rPr lang="ja-JP" altLang="en-US" b="0" i="0" dirty="0">
                <a:latin typeface="Meiryo UI" pitchFamily="50" charset="-128"/>
                <a:ea typeface="Meiryo UI" pitchFamily="50" charset="-128"/>
                <a:cs typeface="Meiryo UI" pitchFamily="50" charset="-128"/>
              </a:rPr>
              <a:t>育成</a:t>
            </a:r>
            <a:r>
              <a:rPr lang="ja-JP" altLang="en-US" b="0" i="0" dirty="0" smtClean="0">
                <a:latin typeface="Meiryo UI" pitchFamily="50" charset="-128"/>
                <a:ea typeface="Meiryo UI" pitchFamily="50" charset="-128"/>
                <a:cs typeface="Meiryo UI" pitchFamily="50" charset="-128"/>
              </a:rPr>
              <a:t>講座などを実施する「環境交流パートナーシップ事業」を</a:t>
            </a:r>
            <a:r>
              <a:rPr lang="ja-JP" altLang="en-US" b="0" i="0" dirty="0">
                <a:latin typeface="Meiryo UI" pitchFamily="50" charset="-128"/>
                <a:ea typeface="Meiryo UI" pitchFamily="50" charset="-128"/>
                <a:cs typeface="Meiryo UI" pitchFamily="50" charset="-128"/>
              </a:rPr>
              <a:t>通じて</a:t>
            </a:r>
            <a:r>
              <a:rPr lang="ja-JP" altLang="en-US" b="0" i="0" dirty="0" smtClean="0">
                <a:latin typeface="Meiryo UI" pitchFamily="50" charset="-128"/>
                <a:ea typeface="Meiryo UI" pitchFamily="50" charset="-128"/>
                <a:cs typeface="Meiryo UI" pitchFamily="50" charset="-128"/>
              </a:rPr>
              <a:t>、環境</a:t>
            </a:r>
            <a:r>
              <a:rPr lang="en-US" altLang="ja-JP" b="0" i="0" dirty="0" smtClean="0">
                <a:latin typeface="Meiryo UI" pitchFamily="50" charset="-128"/>
                <a:ea typeface="Meiryo UI" pitchFamily="50" charset="-128"/>
                <a:cs typeface="Meiryo UI" pitchFamily="50" charset="-128"/>
              </a:rPr>
              <a:t>NPO</a:t>
            </a:r>
            <a:r>
              <a:rPr lang="ja-JP" altLang="en-US" b="0" i="0" dirty="0" smtClean="0">
                <a:latin typeface="Meiryo UI" pitchFamily="50" charset="-128"/>
                <a:ea typeface="Meiryo UI" pitchFamily="50" charset="-128"/>
                <a:cs typeface="Meiryo UI" pitchFamily="50" charset="-128"/>
              </a:rPr>
              <a:t>等の取組み</a:t>
            </a:r>
            <a:r>
              <a:rPr lang="ja-JP" altLang="en-US" b="0" i="0" dirty="0">
                <a:latin typeface="Meiryo UI" pitchFamily="50" charset="-128"/>
                <a:ea typeface="Meiryo UI" pitchFamily="50" charset="-128"/>
                <a:cs typeface="Meiryo UI" pitchFamily="50" charset="-128"/>
              </a:rPr>
              <a:t>を</a:t>
            </a:r>
            <a:r>
              <a:rPr lang="ja-JP" altLang="en-US" b="0" i="0" dirty="0" smtClean="0">
                <a:latin typeface="Meiryo UI" pitchFamily="50" charset="-128"/>
                <a:ea typeface="Meiryo UI" pitchFamily="50" charset="-128"/>
                <a:cs typeface="Meiryo UI" pitchFamily="50" charset="-128"/>
              </a:rPr>
              <a:t>支援します。</a:t>
            </a:r>
            <a:endParaRPr lang="ja-JP" altLang="en-US" b="0" i="0" dirty="0">
              <a:latin typeface="Meiryo UI" pitchFamily="50" charset="-128"/>
              <a:ea typeface="Meiryo UI" pitchFamily="50" charset="-128"/>
              <a:cs typeface="Meiryo UI" pitchFamily="50" charset="-128"/>
            </a:endParaRPr>
          </a:p>
        </p:txBody>
      </p:sp>
      <p:sp>
        <p:nvSpPr>
          <p:cNvPr id="41" name="テキスト ボックス 28"/>
          <p:cNvSpPr txBox="1">
            <a:spLocks noChangeArrowheads="1"/>
          </p:cNvSpPr>
          <p:nvPr/>
        </p:nvSpPr>
        <p:spPr bwMode="auto">
          <a:xfrm>
            <a:off x="5238704" y="991662"/>
            <a:ext cx="4405197" cy="1154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ctr" anchorCtr="0">
            <a:spAutoFit/>
          </a:bodyPr>
          <a:lstStyle>
            <a:lvl1pPr eaLnBrk="0" hangingPunct="0">
              <a:defRPr kumimoji="1" sz="1300" b="1" i="1">
                <a:solidFill>
                  <a:schemeClr val="tx1"/>
                </a:solidFill>
                <a:latin typeface="Arial" pitchFamily="34" charset="0"/>
                <a:ea typeface="ＭＳ Ｐゴシック" pitchFamily="50" charset="-128"/>
              </a:defRPr>
            </a:lvl1pPr>
            <a:lvl2pPr marL="742950" indent="-285750" eaLnBrk="0" hangingPunct="0">
              <a:defRPr kumimoji="1" sz="1300" b="1" i="1">
                <a:solidFill>
                  <a:schemeClr val="tx1"/>
                </a:solidFill>
                <a:latin typeface="Arial" pitchFamily="34" charset="0"/>
                <a:ea typeface="ＭＳ Ｐゴシック" pitchFamily="50" charset="-128"/>
              </a:defRPr>
            </a:lvl2pPr>
            <a:lvl3pPr marL="1143000" indent="-228600" eaLnBrk="0" hangingPunct="0">
              <a:defRPr kumimoji="1" sz="1300" b="1" i="1">
                <a:solidFill>
                  <a:schemeClr val="tx1"/>
                </a:solidFill>
                <a:latin typeface="Arial" pitchFamily="34" charset="0"/>
                <a:ea typeface="ＭＳ Ｐゴシック" pitchFamily="50" charset="-128"/>
              </a:defRPr>
            </a:lvl3pPr>
            <a:lvl4pPr marL="1600200" indent="-228600" eaLnBrk="0" hangingPunct="0">
              <a:defRPr kumimoji="1" sz="1300" b="1" i="1">
                <a:solidFill>
                  <a:schemeClr val="tx1"/>
                </a:solidFill>
                <a:latin typeface="Arial" pitchFamily="34" charset="0"/>
                <a:ea typeface="ＭＳ Ｐゴシック" pitchFamily="50" charset="-128"/>
              </a:defRPr>
            </a:lvl4pPr>
            <a:lvl5pPr marL="2057400" indent="-228600" eaLnBrk="0" hangingPunct="0">
              <a:defRPr kumimoji="1" sz="1300" b="1" i="1">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kumimoji="1" sz="1300" b="1" i="1">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kumimoji="1" sz="1300" b="1" i="1">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kumimoji="1" sz="1300" b="1" i="1">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kumimoji="1" sz="1300" b="1" i="1">
                <a:solidFill>
                  <a:schemeClr val="tx1"/>
                </a:solidFill>
                <a:latin typeface="Arial" pitchFamily="34" charset="0"/>
                <a:ea typeface="ＭＳ Ｐゴシック" pitchFamily="50" charset="-128"/>
              </a:defRPr>
            </a:lvl9pPr>
          </a:lstStyle>
          <a:p>
            <a:pPr marL="87313" indent="-87313" eaLnBrk="1" hangingPunct="1">
              <a:lnSpc>
                <a:spcPts val="1800"/>
              </a:lnSpc>
            </a:pPr>
            <a:r>
              <a:rPr lang="ja-JP" altLang="en-US" b="0" i="0" dirty="0" smtClean="0">
                <a:latin typeface="Meiryo UI" pitchFamily="50" charset="-128"/>
                <a:ea typeface="Meiryo UI" pitchFamily="50" charset="-128"/>
                <a:cs typeface="Meiryo UI" pitchFamily="50" charset="-128"/>
              </a:rPr>
              <a:t>◆大阪市では、市内を活動拠点とする環境活動団体間のネットワーク「おおさか環境ネットワーク」を拡充するとともに、活動の場を提供するなど各団体の活動の活性化を図ります。また、環境活動推進施設（愛称：なにわ</a:t>
            </a:r>
            <a:r>
              <a:rPr lang="en-US" altLang="ja-JP" b="0" i="0" dirty="0" smtClean="0">
                <a:latin typeface="Meiryo UI" pitchFamily="50" charset="-128"/>
                <a:ea typeface="Meiryo UI" pitchFamily="50" charset="-128"/>
                <a:cs typeface="Meiryo UI" pitchFamily="50" charset="-128"/>
              </a:rPr>
              <a:t>ECO</a:t>
            </a:r>
            <a:r>
              <a:rPr lang="ja-JP" altLang="en-US" b="0" i="0" dirty="0" smtClean="0">
                <a:latin typeface="Meiryo UI" pitchFamily="50" charset="-128"/>
                <a:ea typeface="Meiryo UI" pitchFamily="50" charset="-128"/>
                <a:cs typeface="Meiryo UI" pitchFamily="50" charset="-128"/>
              </a:rPr>
              <a:t>スクエア）を運営し、ネットワーク登録団体の活動の場の一つとして提供します。</a:t>
            </a:r>
            <a:endParaRPr lang="ja-JP" altLang="en-US" b="0" i="0" dirty="0">
              <a:latin typeface="Meiryo UI" pitchFamily="50" charset="-128"/>
              <a:ea typeface="Meiryo UI" pitchFamily="50" charset="-128"/>
              <a:cs typeface="Meiryo UI" pitchFamily="50" charset="-128"/>
            </a:endParaRPr>
          </a:p>
        </p:txBody>
      </p:sp>
      <p:sp>
        <p:nvSpPr>
          <p:cNvPr id="29" name="テキスト ボックス 28"/>
          <p:cNvSpPr txBox="1">
            <a:spLocks noChangeArrowheads="1"/>
          </p:cNvSpPr>
          <p:nvPr/>
        </p:nvSpPr>
        <p:spPr bwMode="auto">
          <a:xfrm>
            <a:off x="688900" y="3862847"/>
            <a:ext cx="3998564" cy="415498"/>
          </a:xfrm>
          <a:prstGeom prst="rect">
            <a:avLst/>
          </a:prstGeom>
          <a:noFill/>
          <a:ln w="9525">
            <a:solidFill>
              <a:schemeClr val="tx1"/>
            </a:solidFill>
            <a:prstDash val="dash"/>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defRPr kumimoji="1" sz="1300" b="1" i="1">
                <a:solidFill>
                  <a:schemeClr val="tx1"/>
                </a:solidFill>
                <a:latin typeface="Arial" pitchFamily="34" charset="0"/>
                <a:ea typeface="ＭＳ Ｐゴシック" pitchFamily="50" charset="-128"/>
              </a:defRPr>
            </a:lvl1pPr>
            <a:lvl2pPr marL="742950" indent="-285750" eaLnBrk="0" hangingPunct="0">
              <a:defRPr kumimoji="1" sz="1300" b="1" i="1">
                <a:solidFill>
                  <a:schemeClr val="tx1"/>
                </a:solidFill>
                <a:latin typeface="Arial" pitchFamily="34" charset="0"/>
                <a:ea typeface="ＭＳ Ｐゴシック" pitchFamily="50" charset="-128"/>
              </a:defRPr>
            </a:lvl2pPr>
            <a:lvl3pPr marL="1143000" indent="-228600" eaLnBrk="0" hangingPunct="0">
              <a:defRPr kumimoji="1" sz="1300" b="1" i="1">
                <a:solidFill>
                  <a:schemeClr val="tx1"/>
                </a:solidFill>
                <a:latin typeface="Arial" pitchFamily="34" charset="0"/>
                <a:ea typeface="ＭＳ Ｐゴシック" pitchFamily="50" charset="-128"/>
              </a:defRPr>
            </a:lvl3pPr>
            <a:lvl4pPr marL="1600200" indent="-228600" eaLnBrk="0" hangingPunct="0">
              <a:defRPr kumimoji="1" sz="1300" b="1" i="1">
                <a:solidFill>
                  <a:schemeClr val="tx1"/>
                </a:solidFill>
                <a:latin typeface="Arial" pitchFamily="34" charset="0"/>
                <a:ea typeface="ＭＳ Ｐゴシック" pitchFamily="50" charset="-128"/>
              </a:defRPr>
            </a:lvl4pPr>
            <a:lvl5pPr marL="2057400" indent="-228600" eaLnBrk="0" hangingPunct="0">
              <a:defRPr kumimoji="1" sz="1300" b="1" i="1">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kumimoji="1" sz="1300" b="1" i="1">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kumimoji="1" sz="1300" b="1" i="1">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kumimoji="1" sz="1300" b="1" i="1">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kumimoji="1" sz="1300" b="1" i="1">
                <a:solidFill>
                  <a:schemeClr val="tx1"/>
                </a:solidFill>
                <a:latin typeface="Arial" pitchFamily="34" charset="0"/>
                <a:ea typeface="ＭＳ Ｐゴシック" pitchFamily="50" charset="-128"/>
              </a:defRPr>
            </a:lvl9pPr>
          </a:lstStyle>
          <a:p>
            <a:pPr marL="87313" indent="-87313" eaLnBrk="1" hangingPunct="1"/>
            <a:r>
              <a:rPr lang="ja-JP" altLang="en-US" sz="1050" b="0" i="0" dirty="0" smtClean="0">
                <a:latin typeface="Meiryo UI" pitchFamily="50" charset="-128"/>
                <a:ea typeface="Meiryo UI" pitchFamily="50" charset="-128"/>
                <a:cs typeface="Meiryo UI" pitchFamily="50" charset="-128"/>
              </a:rPr>
              <a:t>＜</a:t>
            </a:r>
            <a:r>
              <a:rPr lang="en-US" altLang="ja-JP" sz="1050" b="0" i="0" dirty="0" smtClean="0">
                <a:latin typeface="Meiryo UI" pitchFamily="50" charset="-128"/>
                <a:ea typeface="Meiryo UI" pitchFamily="50" charset="-128"/>
                <a:cs typeface="Meiryo UI" pitchFamily="50" charset="-128"/>
              </a:rPr>
              <a:t>2017</a:t>
            </a:r>
            <a:r>
              <a:rPr lang="ja-JP" altLang="en-US" sz="1050" b="0" i="0" dirty="0" smtClean="0">
                <a:latin typeface="Meiryo UI" pitchFamily="50" charset="-128"/>
                <a:ea typeface="Meiryo UI" pitchFamily="50" charset="-128"/>
                <a:cs typeface="Meiryo UI" pitchFamily="50" charset="-128"/>
              </a:rPr>
              <a:t>年度実績＞</a:t>
            </a:r>
            <a:endParaRPr lang="en-US" altLang="ja-JP" sz="1050" b="0" i="0" dirty="0" smtClean="0">
              <a:latin typeface="Meiryo UI" pitchFamily="50" charset="-128"/>
              <a:ea typeface="Meiryo UI" pitchFamily="50" charset="-128"/>
              <a:cs typeface="Meiryo UI" pitchFamily="50" charset="-128"/>
            </a:endParaRPr>
          </a:p>
          <a:p>
            <a:pPr marL="87313" indent="-87313" eaLnBrk="1" hangingPunct="1"/>
            <a:r>
              <a:rPr lang="ja-JP" altLang="en-US" sz="1050" b="0" i="0" dirty="0" smtClean="0">
                <a:latin typeface="Meiryo UI" pitchFamily="50" charset="-128"/>
                <a:ea typeface="Meiryo UI" pitchFamily="50" charset="-128"/>
                <a:cs typeface="Meiryo UI" pitchFamily="50" charset="-128"/>
              </a:rPr>
              <a:t>　　・交流会、セミナー</a:t>
            </a:r>
            <a:r>
              <a:rPr lang="ja-JP" altLang="en-US" sz="1050" b="0" i="0" dirty="0">
                <a:latin typeface="Meiryo UI" pitchFamily="50" charset="-128"/>
                <a:ea typeface="Meiryo UI" pitchFamily="50" charset="-128"/>
                <a:cs typeface="Meiryo UI" pitchFamily="50" charset="-128"/>
              </a:rPr>
              <a:t>、</a:t>
            </a:r>
            <a:r>
              <a:rPr lang="ja-JP" altLang="en-US" sz="1050" b="0" i="0" dirty="0" smtClean="0">
                <a:latin typeface="Meiryo UI" pitchFamily="50" charset="-128"/>
                <a:ea typeface="Meiryo UI" pitchFamily="50" charset="-128"/>
                <a:cs typeface="Meiryo UI" pitchFamily="50" charset="-128"/>
              </a:rPr>
              <a:t>人材育成講座の開催：</a:t>
            </a:r>
            <a:r>
              <a:rPr lang="en-US" altLang="ja-JP" sz="1050" b="0" i="0" dirty="0">
                <a:latin typeface="Meiryo UI" pitchFamily="50" charset="-128"/>
                <a:ea typeface="Meiryo UI" pitchFamily="50" charset="-128"/>
                <a:cs typeface="Meiryo UI" pitchFamily="50" charset="-128"/>
              </a:rPr>
              <a:t>4</a:t>
            </a:r>
            <a:r>
              <a:rPr lang="ja-JP" altLang="en-US" sz="1050" b="0" i="0" dirty="0" smtClean="0">
                <a:latin typeface="Meiryo UI" pitchFamily="50" charset="-128"/>
                <a:ea typeface="Meiryo UI" pitchFamily="50" charset="-128"/>
                <a:cs typeface="Meiryo UI" pitchFamily="50" charset="-128"/>
              </a:rPr>
              <a:t>回</a:t>
            </a:r>
            <a:endParaRPr lang="en-US" altLang="ja-JP" sz="1050" b="0" i="0" dirty="0" smtClean="0">
              <a:latin typeface="Meiryo UI" pitchFamily="50" charset="-128"/>
              <a:ea typeface="Meiryo UI" pitchFamily="50" charset="-128"/>
              <a:cs typeface="Meiryo UI" pitchFamily="50" charset="-128"/>
            </a:endParaRPr>
          </a:p>
        </p:txBody>
      </p:sp>
      <p:sp>
        <p:nvSpPr>
          <p:cNvPr id="30" name="角丸四角形 29"/>
          <p:cNvSpPr/>
          <p:nvPr/>
        </p:nvSpPr>
        <p:spPr>
          <a:xfrm>
            <a:off x="146118" y="511803"/>
            <a:ext cx="9631418" cy="3885099"/>
          </a:xfrm>
          <a:prstGeom prst="roundRect">
            <a:avLst>
              <a:gd name="adj" fmla="val 1002"/>
            </a:avLst>
          </a:prstGeom>
          <a:noFill/>
          <a:ln w="31750"/>
        </p:spPr>
        <p:style>
          <a:lnRef idx="2">
            <a:schemeClr val="accent1"/>
          </a:lnRef>
          <a:fillRef idx="1">
            <a:schemeClr val="lt1"/>
          </a:fillRef>
          <a:effectRef idx="0">
            <a:schemeClr val="accent1"/>
          </a:effectRef>
          <a:fontRef idx="minor">
            <a:schemeClr val="dk1"/>
          </a:fontRef>
        </p:style>
        <p:txBody>
          <a:bodyPr rtlCol="0" anchor="ctr"/>
          <a:lstStyle/>
          <a:p>
            <a:endParaRPr lang="ja-JP" altLang="en-US" sz="1050" dirty="0">
              <a:solidFill>
                <a:schemeClr val="tx1"/>
              </a:solidFill>
              <a:latin typeface="Meiryo UI" pitchFamily="50" charset="-128"/>
              <a:ea typeface="Meiryo UI" pitchFamily="50" charset="-128"/>
              <a:cs typeface="Meiryo UI" pitchFamily="50" charset="-128"/>
            </a:endParaRPr>
          </a:p>
        </p:txBody>
      </p:sp>
      <p:sp>
        <p:nvSpPr>
          <p:cNvPr id="37" name="テキスト ボックス 36"/>
          <p:cNvSpPr txBox="1">
            <a:spLocks noChangeArrowheads="1"/>
          </p:cNvSpPr>
          <p:nvPr/>
        </p:nvSpPr>
        <p:spPr bwMode="auto">
          <a:xfrm>
            <a:off x="5409631" y="3785697"/>
            <a:ext cx="3998564" cy="415498"/>
          </a:xfrm>
          <a:prstGeom prst="rect">
            <a:avLst/>
          </a:prstGeom>
          <a:noFill/>
          <a:ln w="9525">
            <a:solidFill>
              <a:schemeClr val="tx1"/>
            </a:solidFill>
            <a:prstDash val="dash"/>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defRPr kumimoji="1" sz="1300" b="1" i="1">
                <a:solidFill>
                  <a:schemeClr val="tx1"/>
                </a:solidFill>
                <a:latin typeface="Arial" pitchFamily="34" charset="0"/>
                <a:ea typeface="ＭＳ Ｐゴシック" pitchFamily="50" charset="-128"/>
              </a:defRPr>
            </a:lvl1pPr>
            <a:lvl2pPr marL="742950" indent="-285750" eaLnBrk="0" hangingPunct="0">
              <a:defRPr kumimoji="1" sz="1300" b="1" i="1">
                <a:solidFill>
                  <a:schemeClr val="tx1"/>
                </a:solidFill>
                <a:latin typeface="Arial" pitchFamily="34" charset="0"/>
                <a:ea typeface="ＭＳ Ｐゴシック" pitchFamily="50" charset="-128"/>
              </a:defRPr>
            </a:lvl2pPr>
            <a:lvl3pPr marL="1143000" indent="-228600" eaLnBrk="0" hangingPunct="0">
              <a:defRPr kumimoji="1" sz="1300" b="1" i="1">
                <a:solidFill>
                  <a:schemeClr val="tx1"/>
                </a:solidFill>
                <a:latin typeface="Arial" pitchFamily="34" charset="0"/>
                <a:ea typeface="ＭＳ Ｐゴシック" pitchFamily="50" charset="-128"/>
              </a:defRPr>
            </a:lvl3pPr>
            <a:lvl4pPr marL="1600200" indent="-228600" eaLnBrk="0" hangingPunct="0">
              <a:defRPr kumimoji="1" sz="1300" b="1" i="1">
                <a:solidFill>
                  <a:schemeClr val="tx1"/>
                </a:solidFill>
                <a:latin typeface="Arial" pitchFamily="34" charset="0"/>
                <a:ea typeface="ＭＳ Ｐゴシック" pitchFamily="50" charset="-128"/>
              </a:defRPr>
            </a:lvl4pPr>
            <a:lvl5pPr marL="2057400" indent="-228600" eaLnBrk="0" hangingPunct="0">
              <a:defRPr kumimoji="1" sz="1300" b="1" i="1">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kumimoji="1" sz="1300" b="1" i="1">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kumimoji="1" sz="1300" b="1" i="1">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kumimoji="1" sz="1300" b="1" i="1">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kumimoji="1" sz="1300" b="1" i="1">
                <a:solidFill>
                  <a:schemeClr val="tx1"/>
                </a:solidFill>
                <a:latin typeface="Arial" pitchFamily="34" charset="0"/>
                <a:ea typeface="ＭＳ Ｐゴシック" pitchFamily="50" charset="-128"/>
              </a:defRPr>
            </a:lvl9pPr>
          </a:lstStyle>
          <a:p>
            <a:pPr marL="87313" indent="-87313" eaLnBrk="1" hangingPunct="1"/>
            <a:r>
              <a:rPr lang="ja-JP" altLang="en-US" sz="1050" b="0" i="0" dirty="0" smtClean="0">
                <a:latin typeface="Meiryo UI" pitchFamily="50" charset="-128"/>
                <a:ea typeface="Meiryo UI" pitchFamily="50" charset="-128"/>
                <a:cs typeface="Meiryo UI" pitchFamily="50" charset="-128"/>
              </a:rPr>
              <a:t>＜</a:t>
            </a:r>
            <a:r>
              <a:rPr lang="en-US" altLang="ja-JP" sz="1050" b="0" i="0" dirty="0" smtClean="0">
                <a:latin typeface="Meiryo UI" pitchFamily="50" charset="-128"/>
                <a:ea typeface="Meiryo UI" pitchFamily="50" charset="-128"/>
                <a:cs typeface="Meiryo UI" pitchFamily="50" charset="-128"/>
              </a:rPr>
              <a:t>2017</a:t>
            </a:r>
            <a:r>
              <a:rPr lang="ja-JP" altLang="en-US" sz="1050" b="0" i="0" dirty="0" smtClean="0">
                <a:latin typeface="Meiryo UI" pitchFamily="50" charset="-128"/>
                <a:ea typeface="Meiryo UI" pitchFamily="50" charset="-128"/>
                <a:cs typeface="Meiryo UI" pitchFamily="50" charset="-128"/>
              </a:rPr>
              <a:t>年度実績＞</a:t>
            </a:r>
            <a:endParaRPr lang="en-US" altLang="ja-JP" sz="1050" b="0" i="0" dirty="0" smtClean="0">
              <a:latin typeface="Meiryo UI" pitchFamily="50" charset="-128"/>
              <a:ea typeface="Meiryo UI" pitchFamily="50" charset="-128"/>
              <a:cs typeface="Meiryo UI" pitchFamily="50" charset="-128"/>
            </a:endParaRPr>
          </a:p>
          <a:p>
            <a:pPr marL="87313" indent="-87313" eaLnBrk="1" hangingPunct="1"/>
            <a:r>
              <a:rPr lang="ja-JP" altLang="en-US" sz="1050" b="0" i="0" dirty="0" smtClean="0">
                <a:latin typeface="Meiryo UI" pitchFamily="50" charset="-128"/>
                <a:ea typeface="Meiryo UI" pitchFamily="50" charset="-128"/>
                <a:cs typeface="Meiryo UI" pitchFamily="50" charset="-128"/>
              </a:rPr>
              <a:t>　　・</a:t>
            </a:r>
            <a:r>
              <a:rPr lang="ja-JP" altLang="en-US" sz="1050" b="0" i="0" dirty="0">
                <a:latin typeface="Meiryo UI" pitchFamily="50" charset="-128"/>
                <a:ea typeface="Meiryo UI" pitchFamily="50" charset="-128"/>
                <a:cs typeface="Meiryo UI" pitchFamily="50" charset="-128"/>
              </a:rPr>
              <a:t>おおさか環境ネットワーク会議の開催</a:t>
            </a:r>
            <a:r>
              <a:rPr lang="ja-JP" altLang="en-US" sz="1050" b="0" i="0" dirty="0" smtClean="0">
                <a:latin typeface="Meiryo UI" pitchFamily="50" charset="-128"/>
                <a:ea typeface="Meiryo UI" pitchFamily="50" charset="-128"/>
                <a:cs typeface="Meiryo UI" pitchFamily="50" charset="-128"/>
              </a:rPr>
              <a:t>：</a:t>
            </a:r>
            <a:r>
              <a:rPr lang="en-US" altLang="ja-JP" sz="1050" b="0" i="0" dirty="0">
                <a:latin typeface="Meiryo UI" pitchFamily="50" charset="-128"/>
                <a:ea typeface="Meiryo UI" pitchFamily="50" charset="-128"/>
                <a:cs typeface="Meiryo UI" pitchFamily="50" charset="-128"/>
              </a:rPr>
              <a:t>12</a:t>
            </a:r>
            <a:r>
              <a:rPr lang="ja-JP" altLang="en-US" sz="1050" b="0" i="0" dirty="0" smtClean="0">
                <a:latin typeface="Meiryo UI" pitchFamily="50" charset="-128"/>
                <a:ea typeface="Meiryo UI" pitchFamily="50" charset="-128"/>
                <a:cs typeface="Meiryo UI" pitchFamily="50" charset="-128"/>
              </a:rPr>
              <a:t>回</a:t>
            </a:r>
            <a:endParaRPr lang="ja-JP" altLang="en-US" sz="1050" b="0" i="0" strike="dblStrike" dirty="0">
              <a:latin typeface="Meiryo UI" pitchFamily="50" charset="-128"/>
              <a:ea typeface="Meiryo UI" pitchFamily="50" charset="-128"/>
              <a:cs typeface="Meiryo UI" pitchFamily="50" charset="-128"/>
            </a:endParaRPr>
          </a:p>
        </p:txBody>
      </p:sp>
      <p:pic>
        <p:nvPicPr>
          <p:cNvPr id="12" name="図 11"/>
          <p:cNvPicPr>
            <a:picLocks noChangeAspect="1"/>
          </p:cNvPicPr>
          <p:nvPr/>
        </p:nvPicPr>
        <p:blipFill>
          <a:blip r:embed="rId2"/>
          <a:stretch>
            <a:fillRect/>
          </a:stretch>
        </p:blipFill>
        <p:spPr>
          <a:xfrm>
            <a:off x="7591745" y="2320481"/>
            <a:ext cx="1530206" cy="1127953"/>
          </a:xfrm>
          <a:prstGeom prst="rect">
            <a:avLst/>
          </a:prstGeom>
        </p:spPr>
      </p:pic>
      <p:pic>
        <p:nvPicPr>
          <p:cNvPr id="10" name="図 9"/>
          <p:cNvPicPr>
            <a:picLocks noChangeAspect="1"/>
          </p:cNvPicPr>
          <p:nvPr/>
        </p:nvPicPr>
        <p:blipFill>
          <a:blip r:embed="rId3"/>
          <a:stretch>
            <a:fillRect/>
          </a:stretch>
        </p:blipFill>
        <p:spPr>
          <a:xfrm>
            <a:off x="5651966" y="2320482"/>
            <a:ext cx="1539240" cy="1127953"/>
          </a:xfrm>
          <a:prstGeom prst="rect">
            <a:avLst/>
          </a:prstGeom>
        </p:spPr>
      </p:pic>
      <p:pic>
        <p:nvPicPr>
          <p:cNvPr id="21" name="Picture 4" descr="DSCF4350"/>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33686" y="1759922"/>
            <a:ext cx="1646238" cy="1241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 name="Picture 5" descr="DSCF4816"/>
          <p:cNvPicPr>
            <a:picLocks noChangeAspect="1" noChangeArrowheads="1"/>
          </p:cNvPicPr>
          <p:nvPr/>
        </p:nvPicPr>
        <p:blipFill>
          <a:blip r:embed="rId5" cstate="print">
            <a:extLst>
              <a:ext uri="{28A0092B-C50C-407E-A947-70E740481C1C}">
                <a14:useLocalDpi xmlns:a14="http://schemas.microsoft.com/office/drawing/2010/main" val="0"/>
              </a:ext>
            </a:extLst>
          </a:blip>
          <a:srcRect l="11835" t="9448"/>
          <a:stretch>
            <a:fillRect/>
          </a:stretch>
        </p:blipFill>
        <p:spPr bwMode="auto">
          <a:xfrm>
            <a:off x="2011809" y="1750324"/>
            <a:ext cx="1570038" cy="1227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 name="Picture 6" descr="DSCF4369"/>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615306" y="1759003"/>
            <a:ext cx="1608138" cy="1211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 name="AutoShape 8"/>
          <p:cNvSpPr>
            <a:spLocks noChangeArrowheads="1"/>
          </p:cNvSpPr>
          <p:nvPr/>
        </p:nvSpPr>
        <p:spPr bwMode="auto">
          <a:xfrm>
            <a:off x="296134" y="2954743"/>
            <a:ext cx="1663700" cy="860425"/>
          </a:xfrm>
          <a:prstGeom prst="roundRect">
            <a:avLst>
              <a:gd name="adj" fmla="val 16667"/>
            </a:avLst>
          </a:prstGeom>
          <a:solidFill>
            <a:srgbClr val="DBE5F1"/>
          </a:solidFill>
          <a:ln>
            <a:noFill/>
          </a:ln>
          <a:effectLst>
            <a:outerShdw dist="28398" dir="3806097" algn="ctr" rotWithShape="0">
              <a:srgbClr val="7F5F00">
                <a:alpha val="50000"/>
              </a:srgbClr>
            </a:outerShdw>
          </a:effectLst>
          <a:extLst>
            <a:ext uri="{91240B29-F687-4F45-9708-019B960494DF}">
              <a14:hiddenLine xmlns:a14="http://schemas.microsoft.com/office/drawing/2010/main" w="38100" algn="ctr">
                <a:solidFill>
                  <a:srgbClr val="205867"/>
                </a:solidFill>
                <a:round/>
                <a:headEnd/>
                <a:tailEnd/>
              </a14:hiddenLine>
            </a:ext>
          </a:extLst>
        </p:spPr>
        <p:txBody>
          <a:bodyPr vert="horz" wrap="square" lIns="44640" tIns="0" rIns="44640" bIns="34920" numCol="1" anchor="t" anchorCtr="0" compatLnSpc="1">
            <a:prstTxWarp prst="textNoShape">
              <a:avLst/>
            </a:prstTxWarp>
          </a:bodyPr>
          <a:lstStyle/>
          <a:p>
            <a:pPr marL="0" marR="0" lvl="0" indent="0" algn="ctr" defTabSz="914400" rtl="0" eaLnBrk="1" fontAlgn="base" latinLnBrk="0" hangingPunct="1">
              <a:lnSpc>
                <a:spcPct val="96000"/>
              </a:lnSpc>
              <a:spcBef>
                <a:spcPct val="0"/>
              </a:spcBef>
              <a:spcAft>
                <a:spcPct val="0"/>
              </a:spcAft>
              <a:buClrTx/>
              <a:buSzTx/>
              <a:buFontTx/>
              <a:buNone/>
              <a:tabLst/>
            </a:pPr>
            <a:r>
              <a:rPr kumimoji="1" lang="ja-JP" altLang="en-US" sz="1000" b="1" i="0" u="none" strike="noStrike" cap="none" normalizeH="0" baseline="0" dirty="0" smtClean="0">
                <a:ln>
                  <a:noFill/>
                </a:ln>
                <a:solidFill>
                  <a:schemeClr val="tx1"/>
                </a:solidFill>
                <a:effectLst/>
                <a:latin typeface="HGPｺﾞｼｯｸE" pitchFamily="50" charset="-128"/>
                <a:ea typeface="HGPｺﾞｼｯｸE" pitchFamily="50" charset="-128"/>
                <a:cs typeface="ＭＳ Ｐゴシック" pitchFamily="50" charset="-128"/>
              </a:rPr>
              <a:t>交流セミナー</a:t>
            </a:r>
          </a:p>
          <a:p>
            <a:pPr marL="0" marR="0" lvl="0" indent="0" algn="just" defTabSz="914400" rtl="0" eaLnBrk="1" fontAlgn="base" latinLnBrk="0" hangingPunct="1">
              <a:spcBef>
                <a:spcPct val="0"/>
              </a:spcBef>
              <a:spcAft>
                <a:spcPct val="0"/>
              </a:spcAft>
              <a:buClrTx/>
              <a:buSzTx/>
              <a:buFontTx/>
              <a:buNone/>
              <a:tabLst/>
            </a:pPr>
            <a:r>
              <a:rPr kumimoji="1" lang="ja-JP" altLang="en-US" sz="900" b="0" i="0" u="none" strike="noStrike" cap="none" normalizeH="0" baseline="0" dirty="0" smtClean="0">
                <a:ln>
                  <a:noFill/>
                </a:ln>
                <a:solidFill>
                  <a:schemeClr val="tx1"/>
                </a:solidFill>
                <a:effectLst/>
                <a:latin typeface="ＭＳ ゴシック" panose="020B0609070205080204" pitchFamily="49" charset="-128"/>
                <a:ea typeface="ＭＳ ゴシック" panose="020B0609070205080204" pitchFamily="49" charset="-128"/>
                <a:cs typeface="ＭＳ Ｐゴシック" pitchFamily="50" charset="-128"/>
              </a:rPr>
              <a:t>先行事例を紹介し幅広い主体が自身でどのような活動が展開できるかについて意見や情報を交換するセミナー</a:t>
            </a:r>
            <a:endParaRPr kumimoji="1" lang="ja-JP" altLang="ja-JP" sz="900" b="0" i="0" u="none" strike="noStrike" cap="none" normalizeH="0" baseline="0" dirty="0" smtClean="0">
              <a:ln>
                <a:noFill/>
              </a:ln>
              <a:solidFill>
                <a:schemeClr val="tx1"/>
              </a:solidFill>
              <a:effectLst/>
              <a:latin typeface="ＭＳ ゴシック" panose="020B0609070205080204" pitchFamily="49" charset="-128"/>
              <a:ea typeface="ＭＳ ゴシック" panose="020B0609070205080204" pitchFamily="49" charset="-128"/>
              <a:cs typeface="ＭＳ Ｐゴシック" pitchFamily="50" charset="-128"/>
            </a:endParaRPr>
          </a:p>
        </p:txBody>
      </p:sp>
      <p:sp>
        <p:nvSpPr>
          <p:cNvPr id="25" name="AutoShape 9"/>
          <p:cNvSpPr>
            <a:spLocks noChangeArrowheads="1"/>
          </p:cNvSpPr>
          <p:nvPr/>
        </p:nvSpPr>
        <p:spPr bwMode="auto">
          <a:xfrm>
            <a:off x="1982113" y="2961982"/>
            <a:ext cx="1624013" cy="860425"/>
          </a:xfrm>
          <a:prstGeom prst="roundRect">
            <a:avLst>
              <a:gd name="adj" fmla="val 16667"/>
            </a:avLst>
          </a:prstGeom>
          <a:solidFill>
            <a:srgbClr val="D6E3BC"/>
          </a:solidFill>
          <a:ln>
            <a:noFill/>
          </a:ln>
          <a:effectLst>
            <a:outerShdw dist="28398" dir="3806097" algn="ctr" rotWithShape="0">
              <a:srgbClr val="7F5F00">
                <a:alpha val="50000"/>
              </a:srgbClr>
            </a:outerShdw>
          </a:effectLst>
          <a:extLst>
            <a:ext uri="{91240B29-F687-4F45-9708-019B960494DF}">
              <a14:hiddenLine xmlns:a14="http://schemas.microsoft.com/office/drawing/2010/main" w="38100" algn="ctr">
                <a:solidFill>
                  <a:srgbClr val="205867"/>
                </a:solidFill>
                <a:round/>
                <a:headEnd/>
                <a:tailEnd/>
              </a14:hiddenLine>
            </a:ext>
          </a:extLst>
        </p:spPr>
        <p:txBody>
          <a:bodyPr vert="horz" wrap="square" lIns="44640" tIns="0" rIns="44640" bIns="34920" numCol="1" anchor="t" anchorCtr="0" compatLnSpc="1">
            <a:prstTxWarp prst="textNoShape">
              <a:avLst/>
            </a:prstTxWarp>
          </a:bodyPr>
          <a:lstStyle/>
          <a:p>
            <a:pPr marL="0" marR="0" lvl="0" indent="0" algn="ctr" defTabSz="914400" rtl="0" eaLnBrk="1" fontAlgn="base" latinLnBrk="0" hangingPunct="1">
              <a:lnSpc>
                <a:spcPct val="96000"/>
              </a:lnSpc>
              <a:spcBef>
                <a:spcPct val="0"/>
              </a:spcBef>
              <a:spcAft>
                <a:spcPct val="0"/>
              </a:spcAft>
              <a:buClrTx/>
              <a:buSzTx/>
              <a:buFontTx/>
              <a:buNone/>
              <a:tabLst/>
            </a:pPr>
            <a:r>
              <a:rPr kumimoji="1" lang="ja-JP" altLang="en-US" sz="1000" b="1" i="0" u="none" strike="noStrike" cap="none" normalizeH="0" baseline="0" dirty="0" smtClean="0">
                <a:ln>
                  <a:noFill/>
                </a:ln>
                <a:solidFill>
                  <a:schemeClr val="tx1"/>
                </a:solidFill>
                <a:effectLst/>
                <a:latin typeface="HGPｺﾞｼｯｸE" pitchFamily="50" charset="-128"/>
                <a:ea typeface="HGPｺﾞｼｯｸE" pitchFamily="50" charset="-128"/>
                <a:cs typeface="ＭＳ Ｐゴシック" pitchFamily="50" charset="-128"/>
              </a:rPr>
              <a:t>人材育成講座</a:t>
            </a:r>
          </a:p>
          <a:p>
            <a:pPr marL="0" marR="0" lvl="0" indent="0" algn="just" defTabSz="914400" rtl="0" eaLnBrk="1" fontAlgn="base" latinLnBrk="0" hangingPunct="1">
              <a:lnSpc>
                <a:spcPts val="1000"/>
              </a:lnSpc>
              <a:spcBef>
                <a:spcPct val="0"/>
              </a:spcBef>
              <a:spcAft>
                <a:spcPct val="0"/>
              </a:spcAft>
              <a:buClrTx/>
              <a:buSzTx/>
              <a:buFontTx/>
              <a:buNone/>
              <a:tabLst/>
            </a:pPr>
            <a:r>
              <a:rPr kumimoji="1" lang="ja-JP" altLang="en-US" sz="900" b="0" i="0" u="none" strike="noStrike" cap="none" spc="-100" normalizeH="0" dirty="0" smtClean="0">
                <a:ln>
                  <a:noFill/>
                </a:ln>
                <a:solidFill>
                  <a:schemeClr val="tx1"/>
                </a:solidFill>
                <a:effectLst/>
                <a:latin typeface="ＭＳ ゴシック" panose="020B0609070205080204" pitchFamily="49" charset="-128"/>
                <a:ea typeface="ＭＳ ゴシック" panose="020B0609070205080204" pitchFamily="49" charset="-128"/>
                <a:cs typeface="ＭＳ Ｐゴシック" pitchFamily="50" charset="-128"/>
              </a:rPr>
              <a:t>多様な主体が協働して取組みを進めるために必要な知識、コーディネート能力を高め、即戦力となる人材を育成するための実践的な講座</a:t>
            </a:r>
            <a:endParaRPr kumimoji="1" lang="ja-JP" altLang="ja-JP" sz="900" b="0" i="0" u="none" strike="noStrike" cap="none" spc="-100" normalizeH="0" dirty="0" smtClean="0">
              <a:ln>
                <a:noFill/>
              </a:ln>
              <a:solidFill>
                <a:schemeClr val="tx1"/>
              </a:solidFill>
              <a:effectLst/>
              <a:latin typeface="ＭＳ ゴシック" panose="020B0609070205080204" pitchFamily="49" charset="-128"/>
              <a:ea typeface="ＭＳ ゴシック" panose="020B0609070205080204" pitchFamily="49" charset="-128"/>
              <a:cs typeface="ＭＳ Ｐゴシック" pitchFamily="50" charset="-128"/>
            </a:endParaRPr>
          </a:p>
        </p:txBody>
      </p:sp>
      <p:sp>
        <p:nvSpPr>
          <p:cNvPr id="26" name="AutoShape 11"/>
          <p:cNvSpPr>
            <a:spLocks noChangeArrowheads="1"/>
          </p:cNvSpPr>
          <p:nvPr/>
        </p:nvSpPr>
        <p:spPr bwMode="auto">
          <a:xfrm>
            <a:off x="3636805" y="2977461"/>
            <a:ext cx="1663700" cy="860425"/>
          </a:xfrm>
          <a:prstGeom prst="roundRect">
            <a:avLst>
              <a:gd name="adj" fmla="val 16667"/>
            </a:avLst>
          </a:prstGeom>
          <a:solidFill>
            <a:srgbClr val="FBD4B4"/>
          </a:solidFill>
          <a:ln>
            <a:noFill/>
          </a:ln>
          <a:effectLst>
            <a:outerShdw dist="28398" dir="3806097" algn="ctr" rotWithShape="0">
              <a:srgbClr val="7F5F00">
                <a:alpha val="50000"/>
              </a:srgbClr>
            </a:outerShdw>
          </a:effectLst>
          <a:extLst>
            <a:ext uri="{91240B29-F687-4F45-9708-019B960494DF}">
              <a14:hiddenLine xmlns:a14="http://schemas.microsoft.com/office/drawing/2010/main" w="38100" algn="ctr">
                <a:solidFill>
                  <a:srgbClr val="205867"/>
                </a:solidFill>
                <a:round/>
                <a:headEnd/>
                <a:tailEnd/>
              </a14:hiddenLine>
            </a:ext>
          </a:extLst>
        </p:spPr>
        <p:txBody>
          <a:bodyPr vert="horz" wrap="square" lIns="44640" tIns="0" rIns="44640" bIns="34920" numCol="1" anchor="t" anchorCtr="0" compatLnSpc="1">
            <a:prstTxWarp prst="textNoShape">
              <a:avLst/>
            </a:prstTxWarp>
          </a:bodyPr>
          <a:lstStyle/>
          <a:p>
            <a:pPr marL="0" marR="0" lvl="0" indent="0" algn="ctr" defTabSz="914400" rtl="0" eaLnBrk="1" fontAlgn="base" latinLnBrk="0" hangingPunct="1">
              <a:lnSpc>
                <a:spcPct val="96000"/>
              </a:lnSpc>
              <a:spcBef>
                <a:spcPct val="0"/>
              </a:spcBef>
              <a:spcAft>
                <a:spcPct val="0"/>
              </a:spcAft>
              <a:buClrTx/>
              <a:buSzTx/>
              <a:buFontTx/>
              <a:buNone/>
              <a:tabLst/>
            </a:pPr>
            <a:r>
              <a:rPr kumimoji="1" lang="ja-JP" altLang="en-US" sz="1000" b="1" i="0" u="none" strike="noStrike" cap="none" normalizeH="0" baseline="0" dirty="0" smtClean="0">
                <a:ln>
                  <a:noFill/>
                </a:ln>
                <a:solidFill>
                  <a:schemeClr val="tx1"/>
                </a:solidFill>
                <a:effectLst/>
                <a:latin typeface="HGPｺﾞｼｯｸE" pitchFamily="50" charset="-128"/>
                <a:ea typeface="HGPｺﾞｼｯｸE" pitchFamily="50" charset="-128"/>
                <a:cs typeface="ＭＳ Ｐゴシック" pitchFamily="50" charset="-128"/>
              </a:rPr>
              <a:t>環境教育研究会</a:t>
            </a:r>
          </a:p>
          <a:p>
            <a:pPr marL="0" marR="0" lvl="0" indent="0" algn="just" defTabSz="914400" rtl="0" eaLnBrk="1" fontAlgn="base" latinLnBrk="0" hangingPunct="1">
              <a:spcBef>
                <a:spcPct val="0"/>
              </a:spcBef>
              <a:spcAft>
                <a:spcPct val="0"/>
              </a:spcAft>
              <a:buClrTx/>
              <a:buSzTx/>
              <a:buFontTx/>
              <a:buNone/>
              <a:tabLst/>
            </a:pPr>
            <a:r>
              <a:rPr kumimoji="1" lang="ja-JP" altLang="en-US" sz="900" b="0" i="0" u="none" strike="noStrike" cap="none" normalizeH="0" baseline="0" dirty="0" smtClean="0">
                <a:ln>
                  <a:noFill/>
                </a:ln>
                <a:solidFill>
                  <a:schemeClr val="tx1"/>
                </a:solidFill>
                <a:effectLst/>
                <a:latin typeface="ＭＳ ゴシック" panose="020B0609070205080204" pitchFamily="49" charset="-128"/>
                <a:ea typeface="ＭＳ ゴシック" panose="020B0609070205080204" pitchFamily="49" charset="-128"/>
                <a:cs typeface="ＭＳ Ｐゴシック" pitchFamily="50" charset="-128"/>
              </a:rPr>
              <a:t>環境教育の取組みについて、実践者の声も交えながら事例を研究し、対象者に応じた手法等の研究会</a:t>
            </a:r>
            <a:endParaRPr kumimoji="1" lang="ja-JP" altLang="ja-JP" sz="900" b="0" i="0" u="none" strike="noStrike" cap="none" normalizeH="0" baseline="0" dirty="0" smtClean="0">
              <a:ln>
                <a:noFill/>
              </a:ln>
              <a:solidFill>
                <a:schemeClr val="tx1"/>
              </a:solidFill>
              <a:effectLst/>
              <a:latin typeface="ＭＳ ゴシック" panose="020B0609070205080204" pitchFamily="49" charset="-128"/>
              <a:ea typeface="ＭＳ ゴシック" panose="020B0609070205080204" pitchFamily="49" charset="-128"/>
              <a:cs typeface="ＭＳ Ｐゴシック" pitchFamily="50" charset="-128"/>
            </a:endParaRPr>
          </a:p>
        </p:txBody>
      </p:sp>
      <p:sp>
        <p:nvSpPr>
          <p:cNvPr id="27" name="角丸四角形 26"/>
          <p:cNvSpPr/>
          <p:nvPr/>
        </p:nvSpPr>
        <p:spPr>
          <a:xfrm>
            <a:off x="281838" y="4525691"/>
            <a:ext cx="2192032" cy="341448"/>
          </a:xfrm>
          <a:prstGeom prst="roundRect">
            <a:avLst>
              <a:gd name="adj" fmla="val 50000"/>
            </a:avLst>
          </a:prstGeom>
        </p:spPr>
        <p:style>
          <a:lnRef idx="1">
            <a:schemeClr val="accent1"/>
          </a:lnRef>
          <a:fillRef idx="2">
            <a:schemeClr val="accent1"/>
          </a:fillRef>
          <a:effectRef idx="1">
            <a:schemeClr val="accent1"/>
          </a:effectRef>
          <a:fontRef idx="minor">
            <a:schemeClr val="dk1"/>
          </a:fontRef>
        </p:style>
        <p:txBody>
          <a:bodyPr rtlCol="0" anchor="ctr"/>
          <a:lstStyle/>
          <a:p>
            <a:r>
              <a:rPr lang="ja-JP" altLang="en-US" sz="1600" b="1" dirty="0" smtClean="0">
                <a:solidFill>
                  <a:schemeClr val="tx1"/>
                </a:solidFill>
                <a:latin typeface="Meiryo UI" pitchFamily="50" charset="-128"/>
                <a:ea typeface="Meiryo UI" pitchFamily="50" charset="-128"/>
                <a:cs typeface="Meiryo UI" pitchFamily="50" charset="-128"/>
              </a:rPr>
              <a:t>幼児</a:t>
            </a:r>
            <a:r>
              <a:rPr lang="ja-JP" altLang="en-US" sz="1600" b="1" dirty="0">
                <a:solidFill>
                  <a:schemeClr val="tx1"/>
                </a:solidFill>
                <a:latin typeface="Meiryo UI" pitchFamily="50" charset="-128"/>
                <a:ea typeface="Meiryo UI" pitchFamily="50" charset="-128"/>
                <a:cs typeface="Meiryo UI" pitchFamily="50" charset="-128"/>
              </a:rPr>
              <a:t>環境</a:t>
            </a:r>
            <a:r>
              <a:rPr lang="ja-JP" altLang="en-US" sz="1600" b="1" dirty="0" smtClean="0">
                <a:solidFill>
                  <a:schemeClr val="tx1"/>
                </a:solidFill>
                <a:latin typeface="Meiryo UI" pitchFamily="50" charset="-128"/>
                <a:ea typeface="Meiryo UI" pitchFamily="50" charset="-128"/>
                <a:cs typeface="Meiryo UI" pitchFamily="50" charset="-128"/>
              </a:rPr>
              <a:t>教育の推進</a:t>
            </a:r>
            <a:endParaRPr lang="ja-JP" altLang="en-US" sz="1600" b="1" dirty="0">
              <a:solidFill>
                <a:schemeClr val="tx1"/>
              </a:solidFill>
              <a:latin typeface="Meiryo UI" pitchFamily="50" charset="-128"/>
              <a:ea typeface="Meiryo UI" pitchFamily="50" charset="-128"/>
              <a:cs typeface="Meiryo UI" pitchFamily="50" charset="-128"/>
            </a:endParaRPr>
          </a:p>
        </p:txBody>
      </p:sp>
      <p:sp>
        <p:nvSpPr>
          <p:cNvPr id="28" name="角丸四角形 27"/>
          <p:cNvSpPr/>
          <p:nvPr/>
        </p:nvSpPr>
        <p:spPr>
          <a:xfrm>
            <a:off x="146118" y="4455268"/>
            <a:ext cx="9631419" cy="2287469"/>
          </a:xfrm>
          <a:prstGeom prst="roundRect">
            <a:avLst>
              <a:gd name="adj" fmla="val 1002"/>
            </a:avLst>
          </a:prstGeom>
          <a:noFill/>
          <a:ln w="31750"/>
        </p:spPr>
        <p:style>
          <a:lnRef idx="2">
            <a:schemeClr val="accent1"/>
          </a:lnRef>
          <a:fillRef idx="1">
            <a:schemeClr val="lt1"/>
          </a:fillRef>
          <a:effectRef idx="0">
            <a:schemeClr val="accent1"/>
          </a:effectRef>
          <a:fontRef idx="minor">
            <a:schemeClr val="dk1"/>
          </a:fontRef>
        </p:style>
        <p:txBody>
          <a:bodyPr rtlCol="0" anchor="ctr"/>
          <a:lstStyle/>
          <a:p>
            <a:endParaRPr lang="ja-JP" altLang="en-US" sz="1050" dirty="0">
              <a:solidFill>
                <a:prstClr val="black"/>
              </a:solidFill>
              <a:latin typeface="Meiryo UI" pitchFamily="50" charset="-128"/>
              <a:ea typeface="Meiryo UI" pitchFamily="50" charset="-128"/>
              <a:cs typeface="Meiryo UI" pitchFamily="50" charset="-128"/>
            </a:endParaRPr>
          </a:p>
        </p:txBody>
      </p:sp>
      <p:sp>
        <p:nvSpPr>
          <p:cNvPr id="32" name="正方形/長方形 31"/>
          <p:cNvSpPr/>
          <p:nvPr/>
        </p:nvSpPr>
        <p:spPr>
          <a:xfrm>
            <a:off x="5312613" y="4512008"/>
            <a:ext cx="4351796" cy="492443"/>
          </a:xfrm>
          <a:prstGeom prst="rect">
            <a:avLst/>
          </a:prstGeom>
        </p:spPr>
        <p:txBody>
          <a:bodyPr wrap="square">
            <a:spAutoFit/>
          </a:bodyPr>
          <a:lstStyle/>
          <a:p>
            <a:pPr marL="87313" indent="-87313"/>
            <a:r>
              <a:rPr lang="ja-JP" altLang="en-US" sz="1300" dirty="0">
                <a:latin typeface="Meiryo UI" pitchFamily="50" charset="-128"/>
                <a:ea typeface="Meiryo UI" pitchFamily="50" charset="-128"/>
                <a:cs typeface="Meiryo UI" pitchFamily="50" charset="-128"/>
              </a:rPr>
              <a:t>◆大阪市では、幼児期に対する効果的な環境学習を実施するために指導者の環境教育のスキルを高める研修を行います。</a:t>
            </a:r>
          </a:p>
        </p:txBody>
      </p:sp>
      <p:sp>
        <p:nvSpPr>
          <p:cNvPr id="33" name="テキスト ボックス 28"/>
          <p:cNvSpPr txBox="1">
            <a:spLocks noChangeArrowheads="1"/>
          </p:cNvSpPr>
          <p:nvPr/>
        </p:nvSpPr>
        <p:spPr bwMode="auto">
          <a:xfrm>
            <a:off x="5651966" y="6203642"/>
            <a:ext cx="3725065" cy="479618"/>
          </a:xfrm>
          <a:prstGeom prst="rect">
            <a:avLst/>
          </a:prstGeom>
          <a:noFill/>
          <a:ln w="9525">
            <a:solidFill>
              <a:schemeClr val="tx1"/>
            </a:solidFill>
            <a:prstDash val="dash"/>
            <a:miter lim="800000"/>
            <a:headEnd/>
            <a:tailEnd/>
          </a:ln>
          <a:extLst>
            <a:ext uri="{909E8E84-426E-40DD-AFC4-6F175D3DCCD1}">
              <a14:hiddenFill xmlns:a14="http://schemas.microsoft.com/office/drawing/2010/main">
                <a:solidFill>
                  <a:srgbClr val="FFFFFF"/>
                </a:solidFill>
              </a14:hiddenFill>
            </a:ext>
          </a:extLst>
        </p:spPr>
        <p:txBody>
          <a:bodyPr wrap="square" rIns="36000">
            <a:spAutoFit/>
          </a:bodyPr>
          <a:lstStyle>
            <a:lvl1pPr eaLnBrk="0" hangingPunct="0">
              <a:defRPr kumimoji="1" sz="1300" b="1" i="1">
                <a:solidFill>
                  <a:schemeClr val="tx1"/>
                </a:solidFill>
                <a:latin typeface="Arial" pitchFamily="34" charset="0"/>
                <a:ea typeface="ＭＳ Ｐゴシック" pitchFamily="50" charset="-128"/>
              </a:defRPr>
            </a:lvl1pPr>
            <a:lvl2pPr marL="742950" indent="-285750" eaLnBrk="0" hangingPunct="0">
              <a:defRPr kumimoji="1" sz="1300" b="1" i="1">
                <a:solidFill>
                  <a:schemeClr val="tx1"/>
                </a:solidFill>
                <a:latin typeface="Arial" pitchFamily="34" charset="0"/>
                <a:ea typeface="ＭＳ Ｐゴシック" pitchFamily="50" charset="-128"/>
              </a:defRPr>
            </a:lvl2pPr>
            <a:lvl3pPr marL="1143000" indent="-228600" eaLnBrk="0" hangingPunct="0">
              <a:defRPr kumimoji="1" sz="1300" b="1" i="1">
                <a:solidFill>
                  <a:schemeClr val="tx1"/>
                </a:solidFill>
                <a:latin typeface="Arial" pitchFamily="34" charset="0"/>
                <a:ea typeface="ＭＳ Ｐゴシック" pitchFamily="50" charset="-128"/>
              </a:defRPr>
            </a:lvl3pPr>
            <a:lvl4pPr marL="1600200" indent="-228600" eaLnBrk="0" hangingPunct="0">
              <a:defRPr kumimoji="1" sz="1300" b="1" i="1">
                <a:solidFill>
                  <a:schemeClr val="tx1"/>
                </a:solidFill>
                <a:latin typeface="Arial" pitchFamily="34" charset="0"/>
                <a:ea typeface="ＭＳ Ｐゴシック" pitchFamily="50" charset="-128"/>
              </a:defRPr>
            </a:lvl4pPr>
            <a:lvl5pPr marL="2057400" indent="-228600" eaLnBrk="0" hangingPunct="0">
              <a:defRPr kumimoji="1" sz="1300" b="1" i="1">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kumimoji="1" sz="1300" b="1" i="1">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kumimoji="1" sz="1300" b="1" i="1">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kumimoji="1" sz="1300" b="1" i="1">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kumimoji="1" sz="1300" b="1" i="1">
                <a:solidFill>
                  <a:schemeClr val="tx1"/>
                </a:solidFill>
                <a:latin typeface="Arial" pitchFamily="34" charset="0"/>
                <a:ea typeface="ＭＳ Ｐゴシック" pitchFamily="50" charset="-128"/>
              </a:defRPr>
            </a:lvl9pPr>
          </a:lstStyle>
          <a:p>
            <a:pPr marL="87313" indent="-87313" eaLnBrk="1" hangingPunct="1"/>
            <a:r>
              <a:rPr lang="ja-JP" altLang="en-US" sz="1100" b="0" i="0" dirty="0">
                <a:latin typeface="Meiryo UI" pitchFamily="50" charset="-128"/>
                <a:ea typeface="Meiryo UI" pitchFamily="50" charset="-128"/>
                <a:cs typeface="Meiryo UI" pitchFamily="50" charset="-128"/>
              </a:rPr>
              <a:t>＜</a:t>
            </a:r>
            <a:r>
              <a:rPr lang="en-US" altLang="ja-JP" sz="1100" b="0" i="0" dirty="0">
                <a:latin typeface="Meiryo UI" pitchFamily="50" charset="-128"/>
                <a:ea typeface="Meiryo UI" pitchFamily="50" charset="-128"/>
                <a:cs typeface="Meiryo UI" pitchFamily="50" charset="-128"/>
              </a:rPr>
              <a:t>2017</a:t>
            </a:r>
            <a:r>
              <a:rPr lang="ja-JP" altLang="en-US" sz="1100" b="0" i="0" dirty="0">
                <a:latin typeface="Meiryo UI" pitchFamily="50" charset="-128"/>
                <a:ea typeface="Meiryo UI" pitchFamily="50" charset="-128"/>
                <a:cs typeface="Meiryo UI" pitchFamily="50" charset="-128"/>
              </a:rPr>
              <a:t>年度実績</a:t>
            </a:r>
            <a:r>
              <a:rPr lang="ja-JP" altLang="en-US" sz="1100" b="0" i="0" dirty="0" smtClean="0">
                <a:latin typeface="Meiryo UI" pitchFamily="50" charset="-128"/>
                <a:ea typeface="Meiryo UI" pitchFamily="50" charset="-128"/>
                <a:cs typeface="Meiryo UI" pitchFamily="50" charset="-128"/>
              </a:rPr>
              <a:t>＞</a:t>
            </a:r>
            <a:endParaRPr lang="en-US" altLang="ja-JP" sz="1100" b="0" i="0" dirty="0" smtClean="0">
              <a:latin typeface="Meiryo UI" pitchFamily="50" charset="-128"/>
              <a:ea typeface="Meiryo UI" pitchFamily="50" charset="-128"/>
              <a:cs typeface="Meiryo UI" pitchFamily="50" charset="-128"/>
            </a:endParaRPr>
          </a:p>
          <a:p>
            <a:pPr marL="87313" indent="-87313" eaLnBrk="1" hangingPunct="1">
              <a:lnSpc>
                <a:spcPts val="1700"/>
              </a:lnSpc>
            </a:pPr>
            <a:r>
              <a:rPr lang="ja-JP" altLang="en-US" sz="1100" b="0" i="0" dirty="0" smtClean="0">
                <a:latin typeface="Meiryo UI" pitchFamily="50" charset="-128"/>
                <a:ea typeface="Meiryo UI" pitchFamily="50" charset="-128"/>
                <a:cs typeface="Meiryo UI" pitchFamily="50" charset="-128"/>
              </a:rPr>
              <a:t>幼児期指導者向け環境教育研修（６回実施）</a:t>
            </a:r>
            <a:endParaRPr lang="en-US" altLang="ja-JP" sz="1100" b="0" i="0" dirty="0" smtClean="0">
              <a:latin typeface="Meiryo UI" pitchFamily="50" charset="-128"/>
              <a:ea typeface="Meiryo UI" pitchFamily="50" charset="-128"/>
              <a:cs typeface="Meiryo UI" pitchFamily="50" charset="-128"/>
            </a:endParaRPr>
          </a:p>
        </p:txBody>
      </p:sp>
      <p:sp>
        <p:nvSpPr>
          <p:cNvPr id="38" name="テキスト ボックス 37"/>
          <p:cNvSpPr txBox="1"/>
          <p:nvPr/>
        </p:nvSpPr>
        <p:spPr>
          <a:xfrm>
            <a:off x="2473869" y="4527396"/>
            <a:ext cx="2157093" cy="461665"/>
          </a:xfrm>
          <a:prstGeom prst="rect">
            <a:avLst/>
          </a:prstGeom>
          <a:noFill/>
        </p:spPr>
        <p:txBody>
          <a:bodyPr wrap="square" rtlCol="0">
            <a:spAutoFit/>
          </a:bodyPr>
          <a:lstStyle/>
          <a:p>
            <a:pPr marL="87313" indent="-87313"/>
            <a:r>
              <a:rPr lang="en-US" altLang="ja-JP" sz="1200" dirty="0" smtClean="0">
                <a:latin typeface="Meiryo UI" pitchFamily="50" charset="-128"/>
                <a:ea typeface="Meiryo UI" pitchFamily="50" charset="-128"/>
                <a:cs typeface="Meiryo UI" pitchFamily="50" charset="-128"/>
              </a:rPr>
              <a:t>【</a:t>
            </a:r>
            <a:r>
              <a:rPr lang="ja-JP" altLang="en-US" sz="1200" dirty="0" smtClean="0">
                <a:latin typeface="Meiryo UI" pitchFamily="50" charset="-128"/>
                <a:ea typeface="Meiryo UI" pitchFamily="50" charset="-128"/>
                <a:cs typeface="Meiryo UI" pitchFamily="50" charset="-128"/>
              </a:rPr>
              <a:t>府事業</a:t>
            </a:r>
            <a:r>
              <a:rPr lang="en-US" altLang="ja-JP" sz="1200" dirty="0" smtClean="0">
                <a:latin typeface="Meiryo UI" pitchFamily="50" charset="-128"/>
                <a:ea typeface="Meiryo UI" pitchFamily="50" charset="-128"/>
                <a:cs typeface="Meiryo UI" pitchFamily="50" charset="-128"/>
              </a:rPr>
              <a:t>】</a:t>
            </a:r>
          </a:p>
          <a:p>
            <a:pPr marL="87313" indent="-87313"/>
            <a:r>
              <a:rPr lang="en-US" altLang="ja-JP" sz="1200" dirty="0" smtClean="0">
                <a:latin typeface="Meiryo UI" pitchFamily="50" charset="-128"/>
                <a:ea typeface="Meiryo UI" pitchFamily="50" charset="-128"/>
                <a:cs typeface="Meiryo UI" pitchFamily="50" charset="-128"/>
              </a:rPr>
              <a:t>【</a:t>
            </a:r>
            <a:r>
              <a:rPr lang="ja-JP" altLang="en-US" sz="1200" dirty="0">
                <a:latin typeface="Meiryo UI" pitchFamily="50" charset="-128"/>
                <a:ea typeface="Meiryo UI" pitchFamily="50" charset="-128"/>
                <a:cs typeface="Meiryo UI" pitchFamily="50" charset="-128"/>
              </a:rPr>
              <a:t>市事業</a:t>
            </a:r>
            <a:r>
              <a:rPr lang="en-US" altLang="ja-JP" sz="1200" dirty="0" smtClean="0">
                <a:latin typeface="Meiryo UI" pitchFamily="50" charset="-128"/>
                <a:ea typeface="Meiryo UI" pitchFamily="50" charset="-128"/>
                <a:cs typeface="Meiryo UI" pitchFamily="50" charset="-128"/>
              </a:rPr>
              <a:t>】</a:t>
            </a:r>
            <a:r>
              <a:rPr lang="ja-JP" altLang="en-US" sz="1200" dirty="0">
                <a:latin typeface="Meiryo UI" pitchFamily="50" charset="-128"/>
                <a:ea typeface="Meiryo UI" pitchFamily="50" charset="-128"/>
                <a:cs typeface="Meiryo UI" pitchFamily="50" charset="-128"/>
              </a:rPr>
              <a:t> （</a:t>
            </a:r>
            <a:r>
              <a:rPr lang="ja-JP" altLang="en-US" sz="1200" dirty="0" smtClean="0">
                <a:latin typeface="Meiryo UI" pitchFamily="50" charset="-128"/>
                <a:ea typeface="Meiryo UI" pitchFamily="50" charset="-128"/>
                <a:cs typeface="Meiryo UI" pitchFamily="50" charset="-128"/>
              </a:rPr>
              <a:t>予算</a:t>
            </a:r>
            <a:r>
              <a:rPr lang="en-US" altLang="ja-JP" sz="1200" dirty="0">
                <a:latin typeface="Meiryo UI" pitchFamily="50" charset="-128"/>
                <a:ea typeface="Meiryo UI" pitchFamily="50" charset="-128"/>
                <a:cs typeface="Meiryo UI" pitchFamily="50" charset="-128"/>
              </a:rPr>
              <a:t>377</a:t>
            </a:r>
            <a:r>
              <a:rPr lang="ja-JP" altLang="en-US" sz="1200" dirty="0" smtClean="0">
                <a:latin typeface="Meiryo UI" pitchFamily="50" charset="-128"/>
                <a:ea typeface="Meiryo UI" pitchFamily="50" charset="-128"/>
                <a:cs typeface="Meiryo UI" pitchFamily="50" charset="-128"/>
              </a:rPr>
              <a:t>千円</a:t>
            </a:r>
            <a:r>
              <a:rPr lang="en-US" altLang="ja-JP" sz="1200" dirty="0" smtClean="0">
                <a:latin typeface="Meiryo UI" pitchFamily="50" charset="-128"/>
                <a:ea typeface="Meiryo UI" pitchFamily="50" charset="-128"/>
                <a:cs typeface="Meiryo UI" pitchFamily="50" charset="-128"/>
              </a:rPr>
              <a:t>)</a:t>
            </a:r>
          </a:p>
        </p:txBody>
      </p:sp>
      <p:pic>
        <p:nvPicPr>
          <p:cNvPr id="39" name="図 38"/>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772880" y="4959989"/>
            <a:ext cx="1595614" cy="1196711"/>
          </a:xfrm>
          <a:prstGeom prst="rect">
            <a:avLst/>
          </a:prstGeom>
        </p:spPr>
      </p:pic>
      <p:pic>
        <p:nvPicPr>
          <p:cNvPr id="40" name="図 39"/>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7751948" y="4950903"/>
            <a:ext cx="1630263" cy="1222697"/>
          </a:xfrm>
          <a:prstGeom prst="rect">
            <a:avLst/>
          </a:prstGeom>
        </p:spPr>
      </p:pic>
      <p:sp>
        <p:nvSpPr>
          <p:cNvPr id="42" name="Rectangle 3"/>
          <p:cNvSpPr>
            <a:spLocks noChangeArrowheads="1"/>
          </p:cNvSpPr>
          <p:nvPr/>
        </p:nvSpPr>
        <p:spPr bwMode="auto">
          <a:xfrm>
            <a:off x="8148545" y="5945449"/>
            <a:ext cx="837067" cy="228152"/>
          </a:xfrm>
          <a:prstGeom prst="rect">
            <a:avLst/>
          </a:prstGeom>
          <a:solidFill>
            <a:schemeClr val="bg1"/>
          </a:solidFill>
          <a:ln>
            <a:noFill/>
          </a:ln>
          <a:extLst/>
        </p:spPr>
        <p:txBody>
          <a:bodyPr vert="horz" wrap="square" lIns="74295" tIns="8890" rIns="74295" bIns="8890" numCol="1" anchor="t" anchorCtr="0" compatLnSpc="1">
            <a:prstTxWarp prst="textNoShape">
              <a:avLst/>
            </a:prstTxWarp>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cs typeface="ＭＳ Ｐゴシック" pitchFamily="50" charset="-128"/>
              </a:rPr>
              <a:t>講座の様子</a:t>
            </a:r>
            <a:endParaRPr kumimoji="1" lang="ja-JP" altLang="ja-JP" sz="2400" b="0" i="0" u="none" strike="noStrike" cap="none" normalizeH="0" baseline="0" dirty="0" smtClean="0">
              <a:ln>
                <a:noFill/>
              </a:ln>
              <a:solidFill>
                <a:schemeClr val="tx1"/>
              </a:solidFill>
              <a:effectLst/>
              <a:latin typeface="Arial" pitchFamily="34" charset="0"/>
              <a:ea typeface="ＭＳ Ｐゴシック" pitchFamily="50" charset="-128"/>
              <a:cs typeface="ＭＳ Ｐゴシック" pitchFamily="50" charset="-128"/>
            </a:endParaRPr>
          </a:p>
        </p:txBody>
      </p:sp>
      <p:sp>
        <p:nvSpPr>
          <p:cNvPr id="43" name="Rectangle 3"/>
          <p:cNvSpPr>
            <a:spLocks noChangeArrowheads="1"/>
          </p:cNvSpPr>
          <p:nvPr/>
        </p:nvSpPr>
        <p:spPr bwMode="auto">
          <a:xfrm>
            <a:off x="5884887" y="5945449"/>
            <a:ext cx="1371599" cy="211252"/>
          </a:xfrm>
          <a:prstGeom prst="rect">
            <a:avLst/>
          </a:prstGeom>
          <a:solidFill>
            <a:schemeClr val="bg1"/>
          </a:solidFill>
          <a:ln>
            <a:noFill/>
          </a:ln>
          <a:extLst/>
        </p:spPr>
        <p:txBody>
          <a:bodyPr vert="horz" wrap="square" lIns="74295" tIns="8890" rIns="74295" bIns="8890" numCol="1" anchor="t" anchorCtr="0" compatLnSpc="1">
            <a:prstTxWarp prst="textNoShape">
              <a:avLst/>
            </a:prstTxWarp>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cs typeface="ＭＳ Ｐゴシック" pitchFamily="50" charset="-128"/>
              </a:rPr>
              <a:t>講師による公開保育</a:t>
            </a:r>
            <a:endParaRPr kumimoji="1" lang="ja-JP" altLang="ja-JP" sz="2400" b="0" i="0" u="none" strike="noStrike" cap="none" normalizeH="0" baseline="0" dirty="0" smtClean="0">
              <a:ln>
                <a:noFill/>
              </a:ln>
              <a:solidFill>
                <a:schemeClr val="tx1"/>
              </a:solidFill>
              <a:effectLst/>
              <a:latin typeface="Arial" pitchFamily="34" charset="0"/>
              <a:ea typeface="ＭＳ Ｐゴシック" pitchFamily="50" charset="-128"/>
              <a:cs typeface="ＭＳ Ｐゴシック" pitchFamily="50" charset="-128"/>
            </a:endParaRPr>
          </a:p>
        </p:txBody>
      </p:sp>
      <p:sp>
        <p:nvSpPr>
          <p:cNvPr id="44" name="テキスト ボックス 28"/>
          <p:cNvSpPr txBox="1">
            <a:spLocks noChangeArrowheads="1"/>
          </p:cNvSpPr>
          <p:nvPr/>
        </p:nvSpPr>
        <p:spPr bwMode="auto">
          <a:xfrm>
            <a:off x="281838" y="4906505"/>
            <a:ext cx="4732646" cy="6924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72000">
            <a:spAutoFit/>
          </a:bodyPr>
          <a:lstStyle>
            <a:lvl1pPr eaLnBrk="0" hangingPunct="0">
              <a:defRPr kumimoji="1" sz="1300" b="1" i="1">
                <a:solidFill>
                  <a:schemeClr val="tx1"/>
                </a:solidFill>
                <a:latin typeface="Arial" pitchFamily="34" charset="0"/>
                <a:ea typeface="ＭＳ Ｐゴシック" pitchFamily="50" charset="-128"/>
              </a:defRPr>
            </a:lvl1pPr>
            <a:lvl2pPr marL="742950" indent="-285750" eaLnBrk="0" hangingPunct="0">
              <a:defRPr kumimoji="1" sz="1300" b="1" i="1">
                <a:solidFill>
                  <a:schemeClr val="tx1"/>
                </a:solidFill>
                <a:latin typeface="Arial" pitchFamily="34" charset="0"/>
                <a:ea typeface="ＭＳ Ｐゴシック" pitchFamily="50" charset="-128"/>
              </a:defRPr>
            </a:lvl2pPr>
            <a:lvl3pPr marL="1143000" indent="-228600" eaLnBrk="0" hangingPunct="0">
              <a:defRPr kumimoji="1" sz="1300" b="1" i="1">
                <a:solidFill>
                  <a:schemeClr val="tx1"/>
                </a:solidFill>
                <a:latin typeface="Arial" pitchFamily="34" charset="0"/>
                <a:ea typeface="ＭＳ Ｐゴシック" pitchFamily="50" charset="-128"/>
              </a:defRPr>
            </a:lvl3pPr>
            <a:lvl4pPr marL="1600200" indent="-228600" eaLnBrk="0" hangingPunct="0">
              <a:defRPr kumimoji="1" sz="1300" b="1" i="1">
                <a:solidFill>
                  <a:schemeClr val="tx1"/>
                </a:solidFill>
                <a:latin typeface="Arial" pitchFamily="34" charset="0"/>
                <a:ea typeface="ＭＳ Ｐゴシック" pitchFamily="50" charset="-128"/>
              </a:defRPr>
            </a:lvl4pPr>
            <a:lvl5pPr marL="2057400" indent="-228600" eaLnBrk="0" hangingPunct="0">
              <a:defRPr kumimoji="1" sz="1300" b="1" i="1">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kumimoji="1" sz="1300" b="1" i="1">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kumimoji="1" sz="1300" b="1" i="1">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kumimoji="1" sz="1300" b="1" i="1">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kumimoji="1" sz="1300" b="1" i="1">
                <a:solidFill>
                  <a:schemeClr val="tx1"/>
                </a:solidFill>
                <a:latin typeface="Arial" pitchFamily="34" charset="0"/>
                <a:ea typeface="ＭＳ Ｐゴシック" pitchFamily="50" charset="-128"/>
              </a:defRPr>
            </a:lvl9pPr>
          </a:lstStyle>
          <a:p>
            <a:pPr marL="87313" indent="-87313" eaLnBrk="1" hangingPunct="1"/>
            <a:r>
              <a:rPr lang="ja-JP" altLang="en-US" b="0" i="0" dirty="0" smtClean="0">
                <a:latin typeface="Meiryo UI" pitchFamily="50" charset="-128"/>
                <a:ea typeface="Meiryo UI" pitchFamily="50" charset="-128"/>
                <a:cs typeface="Meiryo UI" pitchFamily="50" charset="-128"/>
              </a:rPr>
              <a:t>◆大阪府では、</a:t>
            </a:r>
            <a:r>
              <a:rPr lang="en-US" altLang="ja-JP" b="0" i="0" dirty="0">
                <a:latin typeface="Meiryo UI" pitchFamily="50" charset="-128"/>
                <a:ea typeface="Meiryo UI" pitchFamily="50" charset="-128"/>
                <a:cs typeface="Meiryo UI" pitchFamily="50" charset="-128"/>
              </a:rPr>
              <a:t>2017</a:t>
            </a:r>
            <a:r>
              <a:rPr lang="ja-JP" altLang="en-US" b="0" i="0" dirty="0" smtClean="0">
                <a:latin typeface="Meiryo UI" pitchFamily="50" charset="-128"/>
                <a:ea typeface="Meiryo UI" pitchFamily="50" charset="-128"/>
                <a:cs typeface="Meiryo UI" pitchFamily="50" charset="-128"/>
              </a:rPr>
              <a:t>年度に幼稚園や保育所等で指導者が</a:t>
            </a:r>
            <a:r>
              <a:rPr lang="ja-JP" altLang="en-US" b="0" i="0" dirty="0">
                <a:latin typeface="Meiryo UI" panose="020B0604030504040204" pitchFamily="50" charset="-128"/>
                <a:ea typeface="Meiryo UI" panose="020B0604030504040204" pitchFamily="50" charset="-128"/>
                <a:cs typeface="Meiryo UI" panose="020B0604030504040204" pitchFamily="50" charset="-128"/>
              </a:rPr>
              <a:t>利用する幼児環境</a:t>
            </a:r>
            <a:r>
              <a:rPr lang="ja-JP" altLang="en-US" b="0" i="0" dirty="0" smtClean="0">
                <a:latin typeface="Meiryo UI" panose="020B0604030504040204" pitchFamily="50" charset="-128"/>
                <a:ea typeface="Meiryo UI" panose="020B0604030504040204" pitchFamily="50" charset="-128"/>
                <a:cs typeface="Meiryo UI" panose="020B0604030504040204" pitchFamily="50" charset="-128"/>
              </a:rPr>
              <a:t>教育教材（</a:t>
            </a:r>
            <a:r>
              <a:rPr lang="en-US" altLang="ja-JP" b="0" i="0" dirty="0" smtClean="0">
                <a:latin typeface="Meiryo UI" panose="020B0604030504040204" pitchFamily="50" charset="-128"/>
                <a:ea typeface="Meiryo UI" panose="020B0604030504040204" pitchFamily="50" charset="-128"/>
                <a:cs typeface="Meiryo UI" panose="020B0604030504040204" pitchFamily="50" charset="-128"/>
              </a:rPr>
              <a:t>DVD</a:t>
            </a:r>
            <a:r>
              <a:rPr lang="ja-JP" altLang="en-US" b="0" i="0" dirty="0">
                <a:latin typeface="Meiryo UI" panose="020B0604030504040204" pitchFamily="50" charset="-128"/>
                <a:ea typeface="Meiryo UI" panose="020B0604030504040204" pitchFamily="50" charset="-128"/>
                <a:cs typeface="Meiryo UI" panose="020B0604030504040204" pitchFamily="50" charset="-128"/>
              </a:rPr>
              <a:t>教材</a:t>
            </a:r>
            <a:r>
              <a:rPr lang="ja-JP" altLang="en-US" b="0" i="0" dirty="0" smtClean="0">
                <a:latin typeface="Meiryo UI" panose="020B0604030504040204" pitchFamily="50" charset="-128"/>
                <a:ea typeface="Meiryo UI" panose="020B0604030504040204" pitchFamily="50" charset="-128"/>
                <a:cs typeface="Meiryo UI" panose="020B0604030504040204" pitchFamily="50" charset="-128"/>
              </a:rPr>
              <a:t>）の製作し、府</a:t>
            </a:r>
            <a:r>
              <a:rPr lang="en-US" altLang="ja-JP" b="0" i="0" dirty="0" smtClean="0">
                <a:latin typeface="Meiryo UI" panose="020B0604030504040204" pitchFamily="50" charset="-128"/>
                <a:ea typeface="Meiryo UI" panose="020B0604030504040204" pitchFamily="50" charset="-128"/>
                <a:cs typeface="Meiryo UI" panose="020B0604030504040204" pitchFamily="50" charset="-128"/>
              </a:rPr>
              <a:t>HP</a:t>
            </a:r>
            <a:r>
              <a:rPr lang="ja-JP" altLang="en-US" b="0" i="0" dirty="0" smtClean="0">
                <a:latin typeface="Meiryo UI" panose="020B0604030504040204" pitchFamily="50" charset="-128"/>
                <a:ea typeface="Meiryo UI" panose="020B0604030504040204" pitchFamily="50" charset="-128"/>
                <a:cs typeface="Meiryo UI" panose="020B0604030504040204" pitchFamily="50" charset="-128"/>
              </a:rPr>
              <a:t>に掲載しています。</a:t>
            </a:r>
            <a:endParaRPr lang="ja-JP" altLang="en-US" b="0" i="0" dirty="0">
              <a:latin typeface="Meiryo UI" panose="020B0604030504040204" pitchFamily="50" charset="-128"/>
              <a:ea typeface="Meiryo UI" panose="020B0604030504040204" pitchFamily="50" charset="-128"/>
              <a:cs typeface="Meiryo UI" panose="020B0604030504040204" pitchFamily="50" charset="-128"/>
            </a:endParaRPr>
          </a:p>
        </p:txBody>
      </p:sp>
      <p:pic>
        <p:nvPicPr>
          <p:cNvPr id="2" name="図 1"/>
          <p:cNvPicPr>
            <a:picLocks noChangeAspect="1"/>
          </p:cNvPicPr>
          <p:nvPr/>
        </p:nvPicPr>
        <p:blipFill rotWithShape="1">
          <a:blip r:embed="rId9" cstate="print">
            <a:extLst>
              <a:ext uri="{28A0092B-C50C-407E-A947-70E740481C1C}">
                <a14:useLocalDpi xmlns:a14="http://schemas.microsoft.com/office/drawing/2010/main" val="0"/>
              </a:ext>
            </a:extLst>
          </a:blip>
          <a:srcRect t="24658" b="15286"/>
          <a:stretch/>
        </p:blipFill>
        <p:spPr>
          <a:xfrm>
            <a:off x="2573232" y="5377548"/>
            <a:ext cx="2674879" cy="1204826"/>
          </a:xfrm>
          <a:prstGeom prst="rect">
            <a:avLst/>
          </a:prstGeom>
        </p:spPr>
      </p:pic>
      <p:sp>
        <p:nvSpPr>
          <p:cNvPr id="53" name="Rectangle 3"/>
          <p:cNvSpPr>
            <a:spLocks noChangeArrowheads="1"/>
          </p:cNvSpPr>
          <p:nvPr/>
        </p:nvSpPr>
        <p:spPr bwMode="auto">
          <a:xfrm>
            <a:off x="3133881" y="6468298"/>
            <a:ext cx="1553583" cy="228152"/>
          </a:xfrm>
          <a:prstGeom prst="rect">
            <a:avLst/>
          </a:prstGeom>
          <a:solidFill>
            <a:schemeClr val="bg1"/>
          </a:solidFill>
          <a:ln>
            <a:noFill/>
          </a:ln>
          <a:extLst/>
        </p:spPr>
        <p:txBody>
          <a:bodyPr vert="horz" wrap="square" lIns="74295" tIns="8890" rIns="74295" bIns="8890" numCol="1" anchor="t" anchorCtr="0" compatLnSpc="1">
            <a:prstTxWarp prst="textNoShape">
              <a:avLst/>
            </a:prstTxWarp>
          </a:bodyPr>
          <a:lstStyle/>
          <a:p>
            <a:pPr marL="0" marR="0" lvl="0" indent="0" algn="just" defTabSz="914400" rtl="0" eaLnBrk="1" fontAlgn="base" latinLnBrk="0" hangingPunct="1">
              <a:lnSpc>
                <a:spcPct val="100000"/>
              </a:lnSpc>
              <a:spcBef>
                <a:spcPct val="0"/>
              </a:spcBef>
              <a:spcAft>
                <a:spcPct val="0"/>
              </a:spcAft>
              <a:buClrTx/>
              <a:buSzTx/>
              <a:buFontTx/>
              <a:buNone/>
              <a:tabLst/>
            </a:pPr>
            <a:r>
              <a:rPr lang="ja-JP" altLang="en-US" sz="1000" dirty="0" smtClean="0">
                <a:latin typeface="ＭＳ Ｐゴシック" pitchFamily="50" charset="-128"/>
                <a:ea typeface="ＭＳ Ｐゴシック" pitchFamily="50" charset="-128"/>
                <a:cs typeface="ＭＳ Ｐゴシック" pitchFamily="50" charset="-128"/>
              </a:rPr>
              <a:t>指導者向け研修会</a:t>
            </a: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cs typeface="ＭＳ Ｐゴシック" pitchFamily="50" charset="-128"/>
              </a:rPr>
              <a:t>の様子</a:t>
            </a:r>
            <a:endParaRPr kumimoji="1" lang="ja-JP" altLang="ja-JP" sz="2400" b="0" i="0" u="none" strike="noStrike" cap="none" normalizeH="0" baseline="0" dirty="0" smtClean="0">
              <a:ln>
                <a:noFill/>
              </a:ln>
              <a:solidFill>
                <a:schemeClr val="tx1"/>
              </a:solidFill>
              <a:effectLst/>
              <a:latin typeface="Arial" pitchFamily="34" charset="0"/>
              <a:ea typeface="ＭＳ Ｐゴシック" pitchFamily="50" charset="-128"/>
              <a:cs typeface="ＭＳ Ｐゴシック" pitchFamily="50" charset="-128"/>
            </a:endParaRPr>
          </a:p>
        </p:txBody>
      </p:sp>
      <p:sp>
        <p:nvSpPr>
          <p:cNvPr id="54" name="テキスト ボックス 28"/>
          <p:cNvSpPr txBox="1">
            <a:spLocks noChangeArrowheads="1"/>
          </p:cNvSpPr>
          <p:nvPr/>
        </p:nvSpPr>
        <p:spPr bwMode="auto">
          <a:xfrm>
            <a:off x="312665" y="5745824"/>
            <a:ext cx="2161205" cy="697627"/>
          </a:xfrm>
          <a:prstGeom prst="rect">
            <a:avLst/>
          </a:prstGeom>
          <a:noFill/>
          <a:ln w="9525">
            <a:solidFill>
              <a:schemeClr val="tx1"/>
            </a:solidFill>
            <a:prstDash val="dash"/>
            <a:miter lim="800000"/>
            <a:headEnd/>
            <a:tailEnd/>
          </a:ln>
          <a:extLst>
            <a:ext uri="{909E8E84-426E-40DD-AFC4-6F175D3DCCD1}">
              <a14:hiddenFill xmlns:a14="http://schemas.microsoft.com/office/drawing/2010/main">
                <a:solidFill>
                  <a:srgbClr val="FFFFFF"/>
                </a:solidFill>
              </a14:hiddenFill>
            </a:ext>
          </a:extLst>
        </p:spPr>
        <p:txBody>
          <a:bodyPr wrap="square" rIns="36000">
            <a:spAutoFit/>
          </a:bodyPr>
          <a:lstStyle>
            <a:lvl1pPr eaLnBrk="0" hangingPunct="0">
              <a:defRPr kumimoji="1" sz="1300" b="1" i="1">
                <a:solidFill>
                  <a:schemeClr val="tx1"/>
                </a:solidFill>
                <a:latin typeface="Arial" pitchFamily="34" charset="0"/>
                <a:ea typeface="ＭＳ Ｐゴシック" pitchFamily="50" charset="-128"/>
              </a:defRPr>
            </a:lvl1pPr>
            <a:lvl2pPr marL="742950" indent="-285750" eaLnBrk="0" hangingPunct="0">
              <a:defRPr kumimoji="1" sz="1300" b="1" i="1">
                <a:solidFill>
                  <a:schemeClr val="tx1"/>
                </a:solidFill>
                <a:latin typeface="Arial" pitchFamily="34" charset="0"/>
                <a:ea typeface="ＭＳ Ｐゴシック" pitchFamily="50" charset="-128"/>
              </a:defRPr>
            </a:lvl2pPr>
            <a:lvl3pPr marL="1143000" indent="-228600" eaLnBrk="0" hangingPunct="0">
              <a:defRPr kumimoji="1" sz="1300" b="1" i="1">
                <a:solidFill>
                  <a:schemeClr val="tx1"/>
                </a:solidFill>
                <a:latin typeface="Arial" pitchFamily="34" charset="0"/>
                <a:ea typeface="ＭＳ Ｐゴシック" pitchFamily="50" charset="-128"/>
              </a:defRPr>
            </a:lvl3pPr>
            <a:lvl4pPr marL="1600200" indent="-228600" eaLnBrk="0" hangingPunct="0">
              <a:defRPr kumimoji="1" sz="1300" b="1" i="1">
                <a:solidFill>
                  <a:schemeClr val="tx1"/>
                </a:solidFill>
                <a:latin typeface="Arial" pitchFamily="34" charset="0"/>
                <a:ea typeface="ＭＳ Ｐゴシック" pitchFamily="50" charset="-128"/>
              </a:defRPr>
            </a:lvl4pPr>
            <a:lvl5pPr marL="2057400" indent="-228600" eaLnBrk="0" hangingPunct="0">
              <a:defRPr kumimoji="1" sz="1300" b="1" i="1">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kumimoji="1" sz="1300" b="1" i="1">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kumimoji="1" sz="1300" b="1" i="1">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kumimoji="1" sz="1300" b="1" i="1">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kumimoji="1" sz="1300" b="1" i="1">
                <a:solidFill>
                  <a:schemeClr val="tx1"/>
                </a:solidFill>
                <a:latin typeface="Arial" pitchFamily="34" charset="0"/>
                <a:ea typeface="ＭＳ Ｐゴシック" pitchFamily="50" charset="-128"/>
              </a:defRPr>
            </a:lvl9pPr>
          </a:lstStyle>
          <a:p>
            <a:pPr marL="87313" indent="-87313" eaLnBrk="1" hangingPunct="1"/>
            <a:r>
              <a:rPr lang="ja-JP" altLang="en-US" sz="1100" b="0" i="0" dirty="0">
                <a:latin typeface="Meiryo UI" pitchFamily="50" charset="-128"/>
                <a:ea typeface="Meiryo UI" pitchFamily="50" charset="-128"/>
                <a:cs typeface="Meiryo UI" pitchFamily="50" charset="-128"/>
              </a:rPr>
              <a:t>＜</a:t>
            </a:r>
            <a:r>
              <a:rPr lang="en-US" altLang="ja-JP" sz="1100" b="0" i="0" dirty="0">
                <a:latin typeface="Meiryo UI" pitchFamily="50" charset="-128"/>
                <a:ea typeface="Meiryo UI" pitchFamily="50" charset="-128"/>
                <a:cs typeface="Meiryo UI" pitchFamily="50" charset="-128"/>
              </a:rPr>
              <a:t>2017</a:t>
            </a:r>
            <a:r>
              <a:rPr lang="ja-JP" altLang="en-US" sz="1100" b="0" i="0" dirty="0">
                <a:latin typeface="Meiryo UI" pitchFamily="50" charset="-128"/>
                <a:ea typeface="Meiryo UI" pitchFamily="50" charset="-128"/>
                <a:cs typeface="Meiryo UI" pitchFamily="50" charset="-128"/>
              </a:rPr>
              <a:t>年度実績</a:t>
            </a:r>
            <a:r>
              <a:rPr lang="ja-JP" altLang="en-US" sz="1100" b="0" i="0" dirty="0" smtClean="0">
                <a:latin typeface="Meiryo UI" pitchFamily="50" charset="-128"/>
                <a:ea typeface="Meiryo UI" pitchFamily="50" charset="-128"/>
                <a:cs typeface="Meiryo UI" pitchFamily="50" charset="-128"/>
              </a:rPr>
              <a:t>＞</a:t>
            </a:r>
            <a:endParaRPr lang="en-US" altLang="ja-JP" sz="1100" b="0" i="0" dirty="0" smtClean="0">
              <a:latin typeface="Meiryo UI" pitchFamily="50" charset="-128"/>
              <a:ea typeface="Meiryo UI" pitchFamily="50" charset="-128"/>
              <a:cs typeface="Meiryo UI" pitchFamily="50" charset="-128"/>
            </a:endParaRPr>
          </a:p>
          <a:p>
            <a:pPr marL="87313" indent="-87313" eaLnBrk="1" hangingPunct="1">
              <a:lnSpc>
                <a:spcPts val="1700"/>
              </a:lnSpc>
            </a:pPr>
            <a:r>
              <a:rPr lang="ja-JP" altLang="en-US" sz="1100" b="0" i="0" dirty="0">
                <a:latin typeface="Meiryo UI" pitchFamily="50" charset="-128"/>
                <a:ea typeface="Meiryo UI" pitchFamily="50" charset="-128"/>
                <a:cs typeface="Meiryo UI" pitchFamily="50" charset="-128"/>
              </a:rPr>
              <a:t>・</a:t>
            </a:r>
            <a:r>
              <a:rPr lang="en-US" altLang="ja-JP" sz="1100" b="0" i="0" dirty="0" smtClean="0">
                <a:latin typeface="Meiryo UI" pitchFamily="50" charset="-128"/>
                <a:ea typeface="Meiryo UI" pitchFamily="50" charset="-128"/>
                <a:cs typeface="Meiryo UI" pitchFamily="50" charset="-128"/>
              </a:rPr>
              <a:t>DVD</a:t>
            </a:r>
            <a:r>
              <a:rPr lang="ja-JP" altLang="en-US" sz="1100" b="0" i="0" dirty="0" smtClean="0">
                <a:latin typeface="Meiryo UI" pitchFamily="50" charset="-128"/>
                <a:ea typeface="Meiryo UI" pitchFamily="50" charset="-128"/>
                <a:cs typeface="Meiryo UI" pitchFamily="50" charset="-128"/>
              </a:rPr>
              <a:t>教材の配布（</a:t>
            </a:r>
            <a:r>
              <a:rPr lang="en-US" altLang="ja-JP" sz="1100" b="0" i="0" dirty="0" smtClean="0">
                <a:latin typeface="Meiryo UI" pitchFamily="50" charset="-128"/>
                <a:ea typeface="Meiryo UI" pitchFamily="50" charset="-128"/>
                <a:cs typeface="Meiryo UI" pitchFamily="50" charset="-128"/>
              </a:rPr>
              <a:t>1,719</a:t>
            </a:r>
            <a:r>
              <a:rPr lang="ja-JP" altLang="en-US" sz="1100" b="0" i="0" dirty="0" smtClean="0">
                <a:latin typeface="Meiryo UI" pitchFamily="50" charset="-128"/>
                <a:ea typeface="Meiryo UI" pitchFamily="50" charset="-128"/>
                <a:cs typeface="Meiryo UI" pitchFamily="50" charset="-128"/>
              </a:rPr>
              <a:t>箇所）</a:t>
            </a:r>
            <a:endParaRPr lang="en-US" altLang="ja-JP" sz="1100" b="0" i="0" dirty="0" smtClean="0">
              <a:latin typeface="Meiryo UI" pitchFamily="50" charset="-128"/>
              <a:ea typeface="Meiryo UI" pitchFamily="50" charset="-128"/>
              <a:cs typeface="Meiryo UI" pitchFamily="50" charset="-128"/>
            </a:endParaRPr>
          </a:p>
          <a:p>
            <a:pPr marL="87313" indent="-87313" eaLnBrk="1" hangingPunct="1">
              <a:lnSpc>
                <a:spcPts val="1700"/>
              </a:lnSpc>
            </a:pPr>
            <a:r>
              <a:rPr lang="ja-JP" altLang="en-US" sz="1100" b="0" i="0" dirty="0" smtClean="0">
                <a:latin typeface="Meiryo UI" pitchFamily="50" charset="-128"/>
                <a:ea typeface="Meiryo UI" pitchFamily="50" charset="-128"/>
                <a:cs typeface="Meiryo UI" pitchFamily="50" charset="-128"/>
              </a:rPr>
              <a:t>・指導者向け研修会（４回実施）</a:t>
            </a:r>
            <a:endParaRPr lang="en-US" altLang="ja-JP" sz="1100" b="0" i="0" dirty="0" smtClean="0">
              <a:latin typeface="Meiryo UI" pitchFamily="50" charset="-128"/>
              <a:ea typeface="Meiryo UI" pitchFamily="50" charset="-128"/>
              <a:cs typeface="Meiryo UI" pitchFamily="50" charset="-128"/>
            </a:endParaRPr>
          </a:p>
        </p:txBody>
      </p:sp>
      <p:sp>
        <p:nvSpPr>
          <p:cNvPr id="45" name="Rectangle 3"/>
          <p:cNvSpPr>
            <a:spLocks noChangeArrowheads="1"/>
          </p:cNvSpPr>
          <p:nvPr/>
        </p:nvSpPr>
        <p:spPr bwMode="auto">
          <a:xfrm>
            <a:off x="5805392" y="3289274"/>
            <a:ext cx="1281062" cy="155012"/>
          </a:xfrm>
          <a:prstGeom prst="rect">
            <a:avLst/>
          </a:prstGeom>
          <a:solidFill>
            <a:schemeClr val="bg1"/>
          </a:solidFill>
          <a:ln>
            <a:noFill/>
          </a:ln>
          <a:extLst/>
        </p:spPr>
        <p:txBody>
          <a:bodyPr vert="horz" wrap="square" lIns="74295" tIns="8890" rIns="74295" bIns="8890" numCol="1" anchor="t" anchorCtr="0" compatLnSpc="1">
            <a:prstTxWarp prst="textNoShape">
              <a:avLst/>
            </a:prstTxWarp>
          </a:bodyPr>
          <a:lstStyle/>
          <a:p>
            <a:pPr lvl="0" algn="ctr" fontAlgn="base">
              <a:spcBef>
                <a:spcPct val="0"/>
              </a:spcBef>
              <a:spcAft>
                <a:spcPct val="0"/>
              </a:spcAft>
            </a:pPr>
            <a:r>
              <a:rPr lang="ja-JP" altLang="en-US" sz="1000" dirty="0" smtClean="0">
                <a:latin typeface="ＭＳ Ｐゴシック" pitchFamily="50" charset="-128"/>
                <a:ea typeface="ＭＳ Ｐゴシック" pitchFamily="50" charset="-128"/>
                <a:cs typeface="ＭＳ Ｐゴシック" pitchFamily="50" charset="-128"/>
              </a:rPr>
              <a:t>なにわ</a:t>
            </a:r>
            <a:r>
              <a:rPr lang="en-US" altLang="ja-JP" sz="1000" dirty="0">
                <a:latin typeface="ＭＳ Ｐゴシック" pitchFamily="50" charset="-128"/>
                <a:ea typeface="ＭＳ Ｐゴシック" pitchFamily="50" charset="-128"/>
                <a:cs typeface="ＭＳ Ｐゴシック" pitchFamily="50" charset="-128"/>
              </a:rPr>
              <a:t>ECO</a:t>
            </a:r>
            <a:r>
              <a:rPr lang="ja-JP" altLang="en-US" sz="1000" dirty="0" smtClean="0">
                <a:latin typeface="ＭＳ Ｐゴシック" pitchFamily="50" charset="-128"/>
                <a:ea typeface="ＭＳ Ｐゴシック" pitchFamily="50" charset="-128"/>
                <a:cs typeface="ＭＳ Ｐゴシック" pitchFamily="50" charset="-128"/>
              </a:rPr>
              <a:t>スクエア</a:t>
            </a:r>
            <a:endParaRPr lang="ja-JP" altLang="en-US" sz="1000" dirty="0">
              <a:latin typeface="ＭＳ Ｐゴシック" pitchFamily="50" charset="-128"/>
              <a:ea typeface="ＭＳ Ｐゴシック" pitchFamily="50" charset="-128"/>
              <a:cs typeface="ＭＳ Ｐゴシック" pitchFamily="50" charset="-128"/>
            </a:endParaRPr>
          </a:p>
        </p:txBody>
      </p:sp>
      <p:sp>
        <p:nvSpPr>
          <p:cNvPr id="46" name="Rectangle 3"/>
          <p:cNvSpPr>
            <a:spLocks noChangeArrowheads="1"/>
          </p:cNvSpPr>
          <p:nvPr/>
        </p:nvSpPr>
        <p:spPr bwMode="auto">
          <a:xfrm>
            <a:off x="7716317" y="3125557"/>
            <a:ext cx="1281062" cy="327433"/>
          </a:xfrm>
          <a:prstGeom prst="rect">
            <a:avLst/>
          </a:prstGeom>
          <a:solidFill>
            <a:schemeClr val="bg1"/>
          </a:solidFill>
          <a:ln>
            <a:noFill/>
          </a:ln>
          <a:extLst/>
        </p:spPr>
        <p:txBody>
          <a:bodyPr vert="horz" wrap="square" lIns="74295" tIns="8890" rIns="74295" bIns="8890" numCol="1" anchor="t" anchorCtr="0" compatLnSpc="1">
            <a:prstTxWarp prst="textNoShape">
              <a:avLst/>
            </a:prstTxWarp>
          </a:bodyPr>
          <a:lstStyle/>
          <a:p>
            <a:pPr lvl="0" algn="ctr" fontAlgn="base">
              <a:spcBef>
                <a:spcPct val="0"/>
              </a:spcBef>
              <a:spcAft>
                <a:spcPct val="0"/>
              </a:spcAft>
            </a:pPr>
            <a:r>
              <a:rPr lang="ja-JP" altLang="en-US" sz="1000" dirty="0">
                <a:latin typeface="ＭＳ Ｐゴシック" pitchFamily="50" charset="-128"/>
                <a:ea typeface="ＭＳ Ｐゴシック" pitchFamily="50" charset="-128"/>
                <a:cs typeface="ＭＳ Ｐゴシック" pitchFamily="50" charset="-128"/>
              </a:rPr>
              <a:t>「おおさか環境ネットワーク」の様子</a:t>
            </a:r>
          </a:p>
        </p:txBody>
      </p:sp>
    </p:spTree>
    <p:extLst>
      <p:ext uri="{BB962C8B-B14F-4D97-AF65-F5344CB8AC3E}">
        <p14:creationId xmlns:p14="http://schemas.microsoft.com/office/powerpoint/2010/main" val="2170621992"/>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Box 2"/>
          <p:cNvSpPr txBox="1">
            <a:spLocks noChangeArrowheads="1"/>
          </p:cNvSpPr>
          <p:nvPr/>
        </p:nvSpPr>
        <p:spPr bwMode="auto">
          <a:xfrm>
            <a:off x="0" y="-27384"/>
            <a:ext cx="9906000" cy="510396"/>
          </a:xfrm>
          <a:prstGeom prst="rect">
            <a:avLst/>
          </a:prstGeom>
          <a:solidFill>
            <a:srgbClr val="00B0F0"/>
          </a:solidFill>
          <a:ln w="9525">
            <a:noFill/>
            <a:miter lim="800000"/>
            <a:headEnd/>
            <a:tailEnd/>
          </a:ln>
        </p:spPr>
        <p:txBody>
          <a:bodyPr wrap="square" lIns="74295" tIns="8890" rIns="74295" bIns="8890">
            <a:spAutoFit/>
          </a:bodyPr>
          <a:lstStyle>
            <a:defPPr>
              <a:defRPr lang="ja-JP"/>
            </a:defPPr>
            <a:lvl1pPr algn="l" rtl="0" fontAlgn="base">
              <a:spcBef>
                <a:spcPct val="0"/>
              </a:spcBef>
              <a:spcAft>
                <a:spcPct val="0"/>
              </a:spcAft>
              <a:defRPr kumimoji="1"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charset="-128"/>
                <a:cs typeface="+mn-cs"/>
              </a:defRPr>
            </a:lvl5pPr>
            <a:lvl6pPr marL="2286000" algn="l" defTabSz="914400" rtl="0" eaLnBrk="1" latinLnBrk="0" hangingPunct="1">
              <a:defRPr kumimoji="1" kern="1200">
                <a:solidFill>
                  <a:schemeClr val="tx1"/>
                </a:solidFill>
                <a:latin typeface="Arial" charset="0"/>
                <a:ea typeface="ＭＳ Ｐゴシック" charset="-128"/>
                <a:cs typeface="+mn-cs"/>
              </a:defRPr>
            </a:lvl6pPr>
            <a:lvl7pPr marL="2743200" algn="l" defTabSz="914400" rtl="0" eaLnBrk="1" latinLnBrk="0" hangingPunct="1">
              <a:defRPr kumimoji="1" kern="1200">
                <a:solidFill>
                  <a:schemeClr val="tx1"/>
                </a:solidFill>
                <a:latin typeface="Arial" charset="0"/>
                <a:ea typeface="ＭＳ Ｐゴシック" charset="-128"/>
                <a:cs typeface="+mn-cs"/>
              </a:defRPr>
            </a:lvl7pPr>
            <a:lvl8pPr marL="3200400" algn="l" defTabSz="914400" rtl="0" eaLnBrk="1" latinLnBrk="0" hangingPunct="1">
              <a:defRPr kumimoji="1" kern="1200">
                <a:solidFill>
                  <a:schemeClr val="tx1"/>
                </a:solidFill>
                <a:latin typeface="Arial" charset="0"/>
                <a:ea typeface="ＭＳ Ｐゴシック" charset="-128"/>
                <a:cs typeface="+mn-cs"/>
              </a:defRPr>
            </a:lvl8pPr>
            <a:lvl9pPr marL="3657600" algn="l" defTabSz="914400" rtl="0" eaLnBrk="1" latinLnBrk="0" hangingPunct="1">
              <a:defRPr kumimoji="1" kern="1200">
                <a:solidFill>
                  <a:schemeClr val="tx1"/>
                </a:solidFill>
                <a:latin typeface="Arial" charset="0"/>
                <a:ea typeface="ＭＳ Ｐゴシック" charset="-128"/>
                <a:cs typeface="+mn-cs"/>
              </a:defRPr>
            </a:lvl9pPr>
          </a:lstStyle>
          <a:p>
            <a:pPr algn="just"/>
            <a:r>
              <a:rPr lang="ja-JP" altLang="en-US" sz="3200" dirty="0" smtClean="0">
                <a:solidFill>
                  <a:prstClr val="white"/>
                </a:solidFill>
                <a:ea typeface="HGP創英角ｺﾞｼｯｸUB" pitchFamily="50" charset="-128"/>
                <a:cs typeface="ＭＳ Ｐゴシック" charset="-128"/>
              </a:rPr>
              <a:t>　エネルギー消費の抑制  </a:t>
            </a:r>
            <a:r>
              <a:rPr lang="ja-JP" altLang="en-US" sz="1400" dirty="0" smtClean="0">
                <a:solidFill>
                  <a:prstClr val="white"/>
                </a:solidFill>
                <a:ea typeface="HGP創英角ｺﾞｼｯｸUB" pitchFamily="50" charset="-128"/>
                <a:cs typeface="ＭＳ Ｐゴシック" charset="-128"/>
              </a:rPr>
              <a:t>～省エネ型ライフスタイル・ビジネススタイルへの転換～　</a:t>
            </a:r>
            <a:endParaRPr lang="ja-JP" altLang="en-US" sz="1400" dirty="0">
              <a:solidFill>
                <a:prstClr val="white"/>
              </a:solidFill>
              <a:ea typeface="HGP創英角ｺﾞｼｯｸUB" pitchFamily="50" charset="-128"/>
              <a:cs typeface="ＭＳ Ｐゴシック" charset="-128"/>
            </a:endParaRPr>
          </a:p>
        </p:txBody>
      </p:sp>
      <p:sp>
        <p:nvSpPr>
          <p:cNvPr id="32" name="円/楕円 31"/>
          <p:cNvSpPr/>
          <p:nvPr/>
        </p:nvSpPr>
        <p:spPr>
          <a:xfrm>
            <a:off x="9361703" y="0"/>
            <a:ext cx="471222" cy="471222"/>
          </a:xfrm>
          <a:prstGeom prst="ellipse">
            <a:avLst/>
          </a:prstGeom>
          <a:ln w="19050"/>
        </p:spPr>
        <p:style>
          <a:lnRef idx="3">
            <a:schemeClr val="lt1"/>
          </a:lnRef>
          <a:fillRef idx="1">
            <a:schemeClr val="accent1"/>
          </a:fillRef>
          <a:effectRef idx="1">
            <a:schemeClr val="accent1"/>
          </a:effectRef>
          <a:fontRef idx="minor">
            <a:schemeClr val="lt1"/>
          </a:fontRef>
        </p:style>
        <p:txBody>
          <a:bodyPr lIns="0" tIns="0" rIns="0" bIns="0" rtlCol="0" anchor="ctr"/>
          <a:lstStyle/>
          <a:p>
            <a:pPr algn="ctr"/>
            <a:r>
              <a:rPr lang="en-US" altLang="ja-JP" b="1" dirty="0" smtClean="0">
                <a:solidFill>
                  <a:prstClr val="white"/>
                </a:solidFill>
              </a:rPr>
              <a:t>28</a:t>
            </a:r>
            <a:endParaRPr lang="ja-JP" altLang="en-US" b="1" dirty="0">
              <a:solidFill>
                <a:prstClr val="white"/>
              </a:solidFill>
            </a:endParaRPr>
          </a:p>
        </p:txBody>
      </p:sp>
      <p:sp>
        <p:nvSpPr>
          <p:cNvPr id="10" name="角丸四角形 9"/>
          <p:cNvSpPr/>
          <p:nvPr/>
        </p:nvSpPr>
        <p:spPr>
          <a:xfrm>
            <a:off x="5017081" y="645767"/>
            <a:ext cx="4752000" cy="6072874"/>
          </a:xfrm>
          <a:prstGeom prst="roundRect">
            <a:avLst>
              <a:gd name="adj" fmla="val 1002"/>
            </a:avLst>
          </a:prstGeom>
          <a:ln w="31750"/>
        </p:spPr>
        <p:style>
          <a:lnRef idx="2">
            <a:schemeClr val="accent1"/>
          </a:lnRef>
          <a:fillRef idx="1">
            <a:schemeClr val="lt1"/>
          </a:fillRef>
          <a:effectRef idx="0">
            <a:schemeClr val="accent1"/>
          </a:effectRef>
          <a:fontRef idx="minor">
            <a:schemeClr val="dk1"/>
          </a:fontRef>
        </p:style>
        <p:txBody>
          <a:bodyPr rtlCol="0" anchor="t" anchorCtr="0"/>
          <a:lstStyle/>
          <a:p>
            <a:endParaRPr lang="en-US" altLang="ja-JP" sz="1200" dirty="0" smtClean="0">
              <a:solidFill>
                <a:schemeClr val="tx1"/>
              </a:solidFill>
              <a:latin typeface="Meiryo UI" pitchFamily="50" charset="-128"/>
              <a:ea typeface="Meiryo UI" pitchFamily="50" charset="-128"/>
              <a:cs typeface="Meiryo UI" pitchFamily="50" charset="-128"/>
            </a:endParaRPr>
          </a:p>
          <a:p>
            <a:endParaRPr lang="en-US" altLang="ja-JP" sz="1200" dirty="0">
              <a:solidFill>
                <a:schemeClr val="tx1"/>
              </a:solidFill>
              <a:latin typeface="Meiryo UI" pitchFamily="50" charset="-128"/>
              <a:ea typeface="Meiryo UI" pitchFamily="50" charset="-128"/>
              <a:cs typeface="Meiryo UI" pitchFamily="50" charset="-128"/>
            </a:endParaRPr>
          </a:p>
          <a:p>
            <a:endParaRPr lang="en-US" altLang="ja-JP" sz="1200" dirty="0" smtClean="0">
              <a:solidFill>
                <a:schemeClr val="tx1"/>
              </a:solidFill>
              <a:latin typeface="Meiryo UI" pitchFamily="50" charset="-128"/>
              <a:ea typeface="Meiryo UI" pitchFamily="50" charset="-128"/>
              <a:cs typeface="Meiryo UI" pitchFamily="50" charset="-128"/>
            </a:endParaRPr>
          </a:p>
          <a:p>
            <a:endParaRPr lang="en-US" altLang="ja-JP" sz="1300" dirty="0">
              <a:solidFill>
                <a:schemeClr val="tx1"/>
              </a:solidFill>
              <a:latin typeface="Meiryo UI" pitchFamily="50" charset="-128"/>
              <a:ea typeface="Meiryo UI" pitchFamily="50" charset="-128"/>
              <a:cs typeface="Meiryo UI" pitchFamily="50" charset="-128"/>
            </a:endParaRPr>
          </a:p>
          <a:p>
            <a:r>
              <a:rPr lang="ja-JP" altLang="en-US" sz="1300" dirty="0" smtClean="0">
                <a:solidFill>
                  <a:schemeClr val="tx1"/>
                </a:solidFill>
                <a:latin typeface="Meiryo UI" pitchFamily="50" charset="-128"/>
                <a:ea typeface="Meiryo UI" pitchFamily="50" charset="-128"/>
                <a:cs typeface="Meiryo UI" pitchFamily="50" charset="-128"/>
              </a:rPr>
              <a:t>◆市街化区域において民間事業者が保有又は管理する土地を対象</a:t>
            </a:r>
            <a:endParaRPr lang="en-US" altLang="ja-JP" sz="1300" dirty="0" smtClean="0">
              <a:solidFill>
                <a:schemeClr val="tx1"/>
              </a:solidFill>
              <a:latin typeface="Meiryo UI" pitchFamily="50" charset="-128"/>
              <a:ea typeface="Meiryo UI" pitchFamily="50" charset="-128"/>
              <a:cs typeface="Meiryo UI" pitchFamily="50" charset="-128"/>
            </a:endParaRPr>
          </a:p>
          <a:p>
            <a:r>
              <a:rPr lang="ja-JP" altLang="en-US" sz="1300" dirty="0">
                <a:solidFill>
                  <a:schemeClr val="tx1"/>
                </a:solidFill>
                <a:latin typeface="Meiryo UI" pitchFamily="50" charset="-128"/>
                <a:ea typeface="Meiryo UI" pitchFamily="50" charset="-128"/>
                <a:cs typeface="Meiryo UI" pitchFamily="50" charset="-128"/>
              </a:rPr>
              <a:t>　</a:t>
            </a:r>
            <a:r>
              <a:rPr lang="ja-JP" altLang="en-US" sz="1300" dirty="0" smtClean="0">
                <a:solidFill>
                  <a:schemeClr val="tx1"/>
                </a:solidFill>
                <a:latin typeface="Meiryo UI" pitchFamily="50" charset="-128"/>
                <a:ea typeface="Meiryo UI" pitchFamily="50" charset="-128"/>
                <a:cs typeface="Meiryo UI" pitchFamily="50" charset="-128"/>
              </a:rPr>
              <a:t>として、他の見本となる先進的なクールスポットの整備事業を公募し、</a:t>
            </a:r>
            <a:endParaRPr lang="en-US" altLang="ja-JP" sz="1300" dirty="0" smtClean="0">
              <a:solidFill>
                <a:schemeClr val="tx1"/>
              </a:solidFill>
              <a:latin typeface="Meiryo UI" pitchFamily="50" charset="-128"/>
              <a:ea typeface="Meiryo UI" pitchFamily="50" charset="-128"/>
              <a:cs typeface="Meiryo UI" pitchFamily="50" charset="-128"/>
            </a:endParaRPr>
          </a:p>
          <a:p>
            <a:r>
              <a:rPr lang="ja-JP" altLang="en-US" sz="1300" dirty="0">
                <a:solidFill>
                  <a:schemeClr val="tx1"/>
                </a:solidFill>
                <a:latin typeface="Meiryo UI" pitchFamily="50" charset="-128"/>
                <a:ea typeface="Meiryo UI" pitchFamily="50" charset="-128"/>
                <a:cs typeface="Meiryo UI" pitchFamily="50" charset="-128"/>
              </a:rPr>
              <a:t>　</a:t>
            </a:r>
            <a:r>
              <a:rPr lang="ja-JP" altLang="en-US" sz="1300" dirty="0" smtClean="0">
                <a:solidFill>
                  <a:schemeClr val="tx1"/>
                </a:solidFill>
                <a:latin typeface="Meiryo UI" pitchFamily="50" charset="-128"/>
                <a:ea typeface="Meiryo UI" pitchFamily="50" charset="-128"/>
                <a:cs typeface="Meiryo UI" pitchFamily="50" charset="-128"/>
              </a:rPr>
              <a:t>設置に係る費用の一部を助成することで、魅力</a:t>
            </a:r>
            <a:r>
              <a:rPr lang="ja-JP" altLang="en-US" sz="1300" dirty="0">
                <a:solidFill>
                  <a:schemeClr val="tx1"/>
                </a:solidFill>
                <a:latin typeface="Meiryo UI" pitchFamily="50" charset="-128"/>
                <a:ea typeface="Meiryo UI" pitchFamily="50" charset="-128"/>
                <a:cs typeface="Meiryo UI" pitchFamily="50" charset="-128"/>
              </a:rPr>
              <a:t>ある</a:t>
            </a:r>
            <a:r>
              <a:rPr lang="ja-JP" altLang="en-US" sz="1300" dirty="0" smtClean="0">
                <a:solidFill>
                  <a:schemeClr val="tx1"/>
                </a:solidFill>
                <a:latin typeface="Meiryo UI" pitchFamily="50" charset="-128"/>
                <a:ea typeface="Meiryo UI" pitchFamily="50" charset="-128"/>
                <a:cs typeface="Meiryo UI" pitchFamily="50" charset="-128"/>
              </a:rPr>
              <a:t>クールスポットを</a:t>
            </a:r>
            <a:endParaRPr lang="en-US" altLang="ja-JP" sz="1300" dirty="0" smtClean="0">
              <a:solidFill>
                <a:schemeClr val="tx1"/>
              </a:solidFill>
              <a:latin typeface="Meiryo UI" pitchFamily="50" charset="-128"/>
              <a:ea typeface="Meiryo UI" pitchFamily="50" charset="-128"/>
              <a:cs typeface="Meiryo UI" pitchFamily="50" charset="-128"/>
            </a:endParaRPr>
          </a:p>
          <a:p>
            <a:r>
              <a:rPr lang="ja-JP" altLang="en-US" sz="1300" dirty="0">
                <a:solidFill>
                  <a:schemeClr val="tx1"/>
                </a:solidFill>
                <a:latin typeface="Meiryo UI" pitchFamily="50" charset="-128"/>
                <a:ea typeface="Meiryo UI" pitchFamily="50" charset="-128"/>
                <a:cs typeface="Meiryo UI" pitchFamily="50" charset="-128"/>
              </a:rPr>
              <a:t>　</a:t>
            </a:r>
            <a:r>
              <a:rPr lang="ja-JP" altLang="en-US" sz="1300" dirty="0" smtClean="0">
                <a:solidFill>
                  <a:schemeClr val="tx1"/>
                </a:solidFill>
                <a:latin typeface="Meiryo UI" pitchFamily="50" charset="-128"/>
                <a:ea typeface="Meiryo UI" pitchFamily="50" charset="-128"/>
                <a:cs typeface="Meiryo UI" pitchFamily="50" charset="-128"/>
              </a:rPr>
              <a:t>創出します。</a:t>
            </a:r>
            <a:endParaRPr lang="en-US" altLang="ja-JP" sz="1300" dirty="0" smtClean="0">
              <a:solidFill>
                <a:schemeClr val="tx1"/>
              </a:solidFill>
              <a:latin typeface="Meiryo UI" pitchFamily="50" charset="-128"/>
              <a:ea typeface="Meiryo UI" pitchFamily="50" charset="-128"/>
              <a:cs typeface="Meiryo UI" pitchFamily="50" charset="-128"/>
            </a:endParaRPr>
          </a:p>
          <a:p>
            <a:r>
              <a:rPr lang="ja-JP" altLang="en-US" sz="1300" dirty="0" smtClean="0">
                <a:solidFill>
                  <a:schemeClr val="tx1"/>
                </a:solidFill>
                <a:latin typeface="Meiryo UI" pitchFamily="50" charset="-128"/>
                <a:ea typeface="Meiryo UI" pitchFamily="50" charset="-128"/>
                <a:cs typeface="Meiryo UI" pitchFamily="50" charset="-128"/>
              </a:rPr>
              <a:t>　　　　　⇒クールスポットの普及・活用により屋外</a:t>
            </a:r>
            <a:r>
              <a:rPr lang="ja-JP" altLang="en-US" sz="1300" dirty="0">
                <a:solidFill>
                  <a:schemeClr val="tx1"/>
                </a:solidFill>
                <a:latin typeface="Meiryo UI" pitchFamily="50" charset="-128"/>
                <a:ea typeface="Meiryo UI" pitchFamily="50" charset="-128"/>
                <a:cs typeface="Meiryo UI" pitchFamily="50" charset="-128"/>
              </a:rPr>
              <a:t>空間における夏の</a:t>
            </a:r>
            <a:r>
              <a:rPr lang="ja-JP" altLang="en-US" sz="1300" dirty="0" smtClean="0">
                <a:solidFill>
                  <a:schemeClr val="tx1"/>
                </a:solidFill>
                <a:latin typeface="Meiryo UI" pitchFamily="50" charset="-128"/>
                <a:ea typeface="Meiryo UI" pitchFamily="50" charset="-128"/>
                <a:cs typeface="Meiryo UI" pitchFamily="50" charset="-128"/>
              </a:rPr>
              <a:t>昼</a:t>
            </a:r>
            <a:endParaRPr lang="en-US" altLang="ja-JP" sz="1300" dirty="0" smtClean="0">
              <a:solidFill>
                <a:schemeClr val="tx1"/>
              </a:solidFill>
              <a:latin typeface="Meiryo UI" pitchFamily="50" charset="-128"/>
              <a:ea typeface="Meiryo UI" pitchFamily="50" charset="-128"/>
              <a:cs typeface="Meiryo UI" pitchFamily="50" charset="-128"/>
            </a:endParaRPr>
          </a:p>
          <a:p>
            <a:r>
              <a:rPr lang="ja-JP" altLang="en-US" sz="1300" dirty="0">
                <a:solidFill>
                  <a:schemeClr val="tx1"/>
                </a:solidFill>
                <a:latin typeface="Meiryo UI" pitchFamily="50" charset="-128"/>
                <a:ea typeface="Meiryo UI" pitchFamily="50" charset="-128"/>
                <a:cs typeface="Meiryo UI" pitchFamily="50" charset="-128"/>
              </a:rPr>
              <a:t>　</a:t>
            </a:r>
            <a:r>
              <a:rPr lang="ja-JP" altLang="en-US" sz="1300" dirty="0" smtClean="0">
                <a:solidFill>
                  <a:schemeClr val="tx1"/>
                </a:solidFill>
                <a:latin typeface="Meiryo UI" pitchFamily="50" charset="-128"/>
                <a:ea typeface="Meiryo UI" pitchFamily="50" charset="-128"/>
                <a:cs typeface="Meiryo UI" pitchFamily="50" charset="-128"/>
              </a:rPr>
              <a:t>　　　　　　間の暑熱環境を改善することで、外出によるクーラー使用</a:t>
            </a:r>
            <a:endParaRPr lang="en-US" altLang="ja-JP" sz="1300" dirty="0" smtClean="0">
              <a:solidFill>
                <a:schemeClr val="tx1"/>
              </a:solidFill>
              <a:latin typeface="Meiryo UI" pitchFamily="50" charset="-128"/>
              <a:ea typeface="Meiryo UI" pitchFamily="50" charset="-128"/>
              <a:cs typeface="Meiryo UI" pitchFamily="50" charset="-128"/>
            </a:endParaRPr>
          </a:p>
          <a:p>
            <a:r>
              <a:rPr lang="ja-JP" altLang="en-US" sz="1300" dirty="0">
                <a:solidFill>
                  <a:schemeClr val="tx1"/>
                </a:solidFill>
                <a:latin typeface="Meiryo UI" pitchFamily="50" charset="-128"/>
                <a:ea typeface="Meiryo UI" pitchFamily="50" charset="-128"/>
                <a:cs typeface="Meiryo UI" pitchFamily="50" charset="-128"/>
              </a:rPr>
              <a:t>　</a:t>
            </a:r>
            <a:r>
              <a:rPr lang="ja-JP" altLang="en-US" sz="1300" dirty="0" smtClean="0">
                <a:solidFill>
                  <a:schemeClr val="tx1"/>
                </a:solidFill>
                <a:latin typeface="Meiryo UI" pitchFamily="50" charset="-128"/>
                <a:ea typeface="Meiryo UI" pitchFamily="50" charset="-128"/>
                <a:cs typeface="Meiryo UI" pitchFamily="50" charset="-128"/>
              </a:rPr>
              <a:t>　　　　　　の減少などにつながります。</a:t>
            </a:r>
            <a:endParaRPr lang="en-US" altLang="ja-JP" sz="1300" dirty="0">
              <a:solidFill>
                <a:schemeClr val="tx1"/>
              </a:solidFill>
              <a:latin typeface="Meiryo UI" pitchFamily="50" charset="-128"/>
              <a:ea typeface="Meiryo UI" pitchFamily="50" charset="-128"/>
              <a:cs typeface="Meiryo UI" pitchFamily="50" charset="-128"/>
            </a:endParaRPr>
          </a:p>
          <a:p>
            <a:endParaRPr lang="en-US" altLang="ja-JP" sz="1300" dirty="0">
              <a:solidFill>
                <a:schemeClr val="tx1"/>
              </a:solidFill>
              <a:latin typeface="Meiryo UI" pitchFamily="50" charset="-128"/>
              <a:ea typeface="Meiryo UI" pitchFamily="50" charset="-128"/>
              <a:cs typeface="Meiryo UI" pitchFamily="50" charset="-128"/>
            </a:endParaRPr>
          </a:p>
          <a:p>
            <a:r>
              <a:rPr lang="zh-TW" altLang="en-US" sz="1300" dirty="0">
                <a:solidFill>
                  <a:schemeClr val="tx1"/>
                </a:solidFill>
                <a:latin typeface="Meiryo UI" pitchFamily="50" charset="-128"/>
                <a:ea typeface="Meiryo UI" pitchFamily="50" charset="-128"/>
                <a:cs typeface="Meiryo UI" pitchFamily="50" charset="-128"/>
              </a:rPr>
              <a:t>＜事業概要＞</a:t>
            </a:r>
          </a:p>
          <a:p>
            <a:r>
              <a:rPr lang="ja-JP" altLang="en-US" sz="1300" dirty="0">
                <a:solidFill>
                  <a:schemeClr val="tx1"/>
                </a:solidFill>
                <a:latin typeface="Meiryo UI" pitchFamily="50" charset="-128"/>
                <a:ea typeface="Meiryo UI" pitchFamily="50" charset="-128"/>
                <a:cs typeface="Meiryo UI" pitchFamily="50" charset="-128"/>
              </a:rPr>
              <a:t>　</a:t>
            </a:r>
            <a:r>
              <a:rPr lang="ja-JP" altLang="en-US" sz="1300" dirty="0" smtClean="0">
                <a:solidFill>
                  <a:schemeClr val="tx1"/>
                </a:solidFill>
                <a:latin typeface="Meiryo UI" pitchFamily="50" charset="-128"/>
                <a:ea typeface="Meiryo UI" pitchFamily="50" charset="-128"/>
                <a:cs typeface="Meiryo UI" pitchFamily="50" charset="-128"/>
              </a:rPr>
              <a:t>・助成内容：補助率</a:t>
            </a:r>
            <a:r>
              <a:rPr lang="en-US" altLang="ja-JP" sz="1300" dirty="0" smtClean="0">
                <a:solidFill>
                  <a:schemeClr val="tx1"/>
                </a:solidFill>
                <a:latin typeface="Meiryo UI" pitchFamily="50" charset="-128"/>
                <a:ea typeface="Meiryo UI" pitchFamily="50" charset="-128"/>
                <a:cs typeface="Meiryo UI" pitchFamily="50" charset="-128"/>
              </a:rPr>
              <a:t>1/2</a:t>
            </a:r>
            <a:r>
              <a:rPr lang="ja-JP" altLang="en-US" sz="1300" dirty="0" smtClean="0">
                <a:solidFill>
                  <a:schemeClr val="tx1"/>
                </a:solidFill>
                <a:latin typeface="Meiryo UI" pitchFamily="50" charset="-128"/>
                <a:ea typeface="Meiryo UI" pitchFamily="50" charset="-128"/>
                <a:cs typeface="Meiryo UI" pitchFamily="50" charset="-128"/>
              </a:rPr>
              <a:t>（上限</a:t>
            </a:r>
            <a:r>
              <a:rPr lang="en-US" altLang="ja-JP" sz="1300" dirty="0" smtClean="0">
                <a:solidFill>
                  <a:schemeClr val="tx1"/>
                </a:solidFill>
                <a:latin typeface="Meiryo UI" pitchFamily="50" charset="-128"/>
                <a:ea typeface="Meiryo UI" pitchFamily="50" charset="-128"/>
                <a:cs typeface="Meiryo UI" pitchFamily="50" charset="-128"/>
              </a:rPr>
              <a:t>400</a:t>
            </a:r>
            <a:r>
              <a:rPr lang="ja-JP" altLang="en-US" sz="1300" dirty="0" smtClean="0">
                <a:solidFill>
                  <a:schemeClr val="tx1"/>
                </a:solidFill>
                <a:latin typeface="Meiryo UI" pitchFamily="50" charset="-128"/>
                <a:ea typeface="Meiryo UI" pitchFamily="50" charset="-128"/>
                <a:cs typeface="Meiryo UI" pitchFamily="50" charset="-128"/>
              </a:rPr>
              <a:t>万円）　予定件数：２事業</a:t>
            </a:r>
            <a:endParaRPr lang="en-US" altLang="ja-JP" sz="1300" strike="dblStrike" dirty="0">
              <a:solidFill>
                <a:schemeClr val="tx1"/>
              </a:solidFill>
              <a:latin typeface="Meiryo UI" pitchFamily="50" charset="-128"/>
              <a:ea typeface="Meiryo UI" pitchFamily="50" charset="-128"/>
              <a:cs typeface="Meiryo UI" pitchFamily="50" charset="-128"/>
            </a:endParaRPr>
          </a:p>
          <a:p>
            <a:r>
              <a:rPr lang="ja-JP" altLang="en-US" sz="1300" dirty="0" smtClean="0">
                <a:solidFill>
                  <a:schemeClr val="tx1"/>
                </a:solidFill>
                <a:latin typeface="Meiryo UI" pitchFamily="50" charset="-128"/>
                <a:ea typeface="Meiryo UI" pitchFamily="50" charset="-128"/>
                <a:cs typeface="Meiryo UI" pitchFamily="50" charset="-128"/>
              </a:rPr>
              <a:t>　・対象設備</a:t>
            </a:r>
            <a:r>
              <a:rPr lang="ja-JP" altLang="en-US" sz="1200" dirty="0" smtClean="0">
                <a:solidFill>
                  <a:schemeClr val="tx1"/>
                </a:solidFill>
                <a:latin typeface="Meiryo UI" pitchFamily="50" charset="-128"/>
                <a:ea typeface="Meiryo UI" pitchFamily="50" charset="-128"/>
                <a:cs typeface="Meiryo UI" pitchFamily="50" charset="-128"/>
              </a:rPr>
              <a:t>：ミスト発生器・ 打ち水ルーバー・日除け・遮</a:t>
            </a:r>
            <a:r>
              <a:rPr lang="ja-JP" altLang="en-US" sz="1200" dirty="0">
                <a:solidFill>
                  <a:schemeClr val="tx1"/>
                </a:solidFill>
                <a:latin typeface="Meiryo UI" pitchFamily="50" charset="-128"/>
                <a:ea typeface="Meiryo UI" pitchFamily="50" charset="-128"/>
                <a:cs typeface="Meiryo UI" pitchFamily="50" charset="-128"/>
              </a:rPr>
              <a:t>熱性</a:t>
            </a:r>
            <a:r>
              <a:rPr lang="ja-JP" altLang="en-US" sz="1200" dirty="0" smtClean="0">
                <a:solidFill>
                  <a:schemeClr val="tx1"/>
                </a:solidFill>
                <a:latin typeface="Meiryo UI" pitchFamily="50" charset="-128"/>
                <a:ea typeface="Meiryo UI" pitchFamily="50" charset="-128"/>
                <a:cs typeface="Meiryo UI" pitchFamily="50" charset="-128"/>
              </a:rPr>
              <a:t>塗料</a:t>
            </a:r>
            <a:endParaRPr lang="en-US" altLang="ja-JP" sz="1200" dirty="0" smtClean="0">
              <a:solidFill>
                <a:schemeClr val="tx1"/>
              </a:solidFill>
              <a:latin typeface="Meiryo UI" pitchFamily="50" charset="-128"/>
              <a:ea typeface="Meiryo UI" pitchFamily="50" charset="-128"/>
              <a:cs typeface="Meiryo UI" pitchFamily="50" charset="-128"/>
            </a:endParaRPr>
          </a:p>
          <a:p>
            <a:r>
              <a:rPr lang="ja-JP" altLang="en-US" sz="1200" dirty="0">
                <a:solidFill>
                  <a:schemeClr val="tx1"/>
                </a:solidFill>
                <a:latin typeface="Meiryo UI" pitchFamily="50" charset="-128"/>
                <a:ea typeface="Meiryo UI" pitchFamily="50" charset="-128"/>
                <a:cs typeface="Meiryo UI" pitchFamily="50" charset="-128"/>
              </a:rPr>
              <a:t>　</a:t>
            </a:r>
            <a:r>
              <a:rPr lang="ja-JP" altLang="en-US" sz="1200" dirty="0" smtClean="0">
                <a:solidFill>
                  <a:schemeClr val="tx1"/>
                </a:solidFill>
                <a:latin typeface="Meiryo UI" pitchFamily="50" charset="-128"/>
                <a:ea typeface="Meiryo UI" pitchFamily="50" charset="-128"/>
                <a:cs typeface="Meiryo UI" pitchFamily="50" charset="-128"/>
              </a:rPr>
              <a:t>　　　　　　　　・再帰性フィルム・保水性舗装・地上部緑化・壁面緑化等</a:t>
            </a:r>
            <a:endParaRPr lang="en-US" altLang="ja-JP" sz="1200" dirty="0" smtClean="0">
              <a:solidFill>
                <a:schemeClr val="tx1"/>
              </a:solidFill>
              <a:latin typeface="Meiryo UI" pitchFamily="50" charset="-128"/>
              <a:ea typeface="Meiryo UI" pitchFamily="50" charset="-128"/>
              <a:cs typeface="Meiryo UI" pitchFamily="50" charset="-128"/>
            </a:endParaRPr>
          </a:p>
          <a:p>
            <a:endParaRPr lang="en-US" altLang="ja-JP" sz="1300" dirty="0">
              <a:solidFill>
                <a:schemeClr val="tx1"/>
              </a:solidFill>
              <a:latin typeface="Meiryo UI" pitchFamily="50" charset="-128"/>
              <a:ea typeface="Meiryo UI" pitchFamily="50" charset="-128"/>
              <a:cs typeface="Meiryo UI" pitchFamily="50" charset="-128"/>
            </a:endParaRPr>
          </a:p>
        </p:txBody>
      </p:sp>
      <p:sp>
        <p:nvSpPr>
          <p:cNvPr id="11" name="角丸四角形 10"/>
          <p:cNvSpPr/>
          <p:nvPr/>
        </p:nvSpPr>
        <p:spPr>
          <a:xfrm>
            <a:off x="5107137" y="755309"/>
            <a:ext cx="3235359" cy="312553"/>
          </a:xfrm>
          <a:prstGeom prst="roundRect">
            <a:avLst>
              <a:gd name="adj" fmla="val 50000"/>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ja-JP" altLang="en-US" sz="1600" b="1" dirty="0" smtClean="0">
                <a:solidFill>
                  <a:prstClr val="black"/>
                </a:solidFill>
                <a:latin typeface="Meiryo UI" pitchFamily="50" charset="-128"/>
                <a:ea typeface="Meiryo UI" pitchFamily="50" charset="-128"/>
                <a:cs typeface="Meiryo UI" pitchFamily="50" charset="-128"/>
              </a:rPr>
              <a:t>クールスポットモデル拠点推進事業</a:t>
            </a:r>
            <a:endParaRPr lang="ja-JP" altLang="en-US" sz="1600" b="1" dirty="0">
              <a:solidFill>
                <a:prstClr val="black"/>
              </a:solidFill>
              <a:latin typeface="Meiryo UI" pitchFamily="50" charset="-128"/>
              <a:ea typeface="Meiryo UI" pitchFamily="50" charset="-128"/>
              <a:cs typeface="Meiryo UI" pitchFamily="50" charset="-128"/>
            </a:endParaRPr>
          </a:p>
        </p:txBody>
      </p:sp>
      <p:sp>
        <p:nvSpPr>
          <p:cNvPr id="12" name="正方形/長方形 11"/>
          <p:cNvSpPr/>
          <p:nvPr/>
        </p:nvSpPr>
        <p:spPr>
          <a:xfrm>
            <a:off x="7602185" y="1146547"/>
            <a:ext cx="2104314" cy="184666"/>
          </a:xfrm>
          <a:prstGeom prst="rect">
            <a:avLst/>
          </a:prstGeom>
          <a:noFill/>
        </p:spPr>
        <p:txBody>
          <a:bodyPr wrap="square" lIns="0" tIns="0" rIns="0" bIns="0" anchor="ctr" anchorCtr="1">
            <a:spAutoFit/>
          </a:bodyPr>
          <a:lstStyle/>
          <a:p>
            <a:pPr marL="95250" indent="-95250"/>
            <a:r>
              <a:rPr lang="en-US" altLang="ja-JP"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府事業</a:t>
            </a:r>
            <a:r>
              <a:rPr lang="en-US" altLang="ja-JP"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（予算</a:t>
            </a:r>
            <a:r>
              <a:rPr lang="en-US" altLang="ja-JP"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8,000</a:t>
            </a:r>
            <a:r>
              <a:rPr lang="ja-JP" altLang="en-US"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千円</a:t>
            </a:r>
            <a:r>
              <a:rPr lang="ja-JP" altLang="en-US"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p>
        </p:txBody>
      </p:sp>
      <p:sp>
        <p:nvSpPr>
          <p:cNvPr id="33" name="角丸四角形 32"/>
          <p:cNvSpPr/>
          <p:nvPr/>
        </p:nvSpPr>
        <p:spPr>
          <a:xfrm>
            <a:off x="139700" y="645767"/>
            <a:ext cx="4752000" cy="6072873"/>
          </a:xfrm>
          <a:prstGeom prst="roundRect">
            <a:avLst>
              <a:gd name="adj" fmla="val 1002"/>
            </a:avLst>
          </a:prstGeom>
          <a:ln w="31750"/>
        </p:spPr>
        <p:style>
          <a:lnRef idx="2">
            <a:schemeClr val="accent1"/>
          </a:lnRef>
          <a:fillRef idx="1">
            <a:schemeClr val="lt1"/>
          </a:fillRef>
          <a:effectRef idx="0">
            <a:schemeClr val="accent1"/>
          </a:effectRef>
          <a:fontRef idx="minor">
            <a:schemeClr val="dk1"/>
          </a:fontRef>
        </p:style>
        <p:txBody>
          <a:bodyPr rtlCol="0" anchor="t" anchorCtr="0"/>
          <a:lstStyle/>
          <a:p>
            <a:endParaRPr lang="en-US" altLang="ja-JP" sz="1200" dirty="0" smtClean="0">
              <a:solidFill>
                <a:schemeClr val="tx1"/>
              </a:solidFill>
              <a:latin typeface="Meiryo UI" pitchFamily="50" charset="-128"/>
              <a:ea typeface="Meiryo UI" pitchFamily="50" charset="-128"/>
              <a:cs typeface="Meiryo UI" pitchFamily="50" charset="-128"/>
            </a:endParaRPr>
          </a:p>
          <a:p>
            <a:endParaRPr lang="en-US" altLang="ja-JP" sz="1200" dirty="0">
              <a:solidFill>
                <a:schemeClr val="tx1"/>
              </a:solidFill>
              <a:latin typeface="Meiryo UI" pitchFamily="50" charset="-128"/>
              <a:ea typeface="Meiryo UI" pitchFamily="50" charset="-128"/>
              <a:cs typeface="Meiryo UI" pitchFamily="50" charset="-128"/>
            </a:endParaRPr>
          </a:p>
          <a:p>
            <a:endParaRPr lang="en-US" altLang="ja-JP" sz="1200" dirty="0" smtClean="0">
              <a:solidFill>
                <a:schemeClr val="tx1"/>
              </a:solidFill>
              <a:latin typeface="Meiryo UI" pitchFamily="50" charset="-128"/>
              <a:ea typeface="Meiryo UI" pitchFamily="50" charset="-128"/>
              <a:cs typeface="Meiryo UI" pitchFamily="50" charset="-128"/>
            </a:endParaRPr>
          </a:p>
          <a:p>
            <a:endParaRPr lang="en-US" altLang="ja-JP" sz="1300" dirty="0" smtClean="0">
              <a:solidFill>
                <a:schemeClr val="tx1"/>
              </a:solidFill>
              <a:latin typeface="Meiryo UI" pitchFamily="50" charset="-128"/>
              <a:ea typeface="Meiryo UI" pitchFamily="50" charset="-128"/>
              <a:cs typeface="Meiryo UI" pitchFamily="50" charset="-128"/>
            </a:endParaRPr>
          </a:p>
          <a:p>
            <a:pPr marL="88900" indent="-88900"/>
            <a:r>
              <a:rPr lang="ja-JP" altLang="en-US" sz="1300" dirty="0" smtClean="0">
                <a:solidFill>
                  <a:schemeClr val="tx1"/>
                </a:solidFill>
                <a:latin typeface="Meiryo UI" pitchFamily="50" charset="-128"/>
                <a:ea typeface="Meiryo UI" pitchFamily="50" charset="-128"/>
                <a:cs typeface="Meiryo UI" pitchFamily="50" charset="-128"/>
              </a:rPr>
              <a:t>◆気候</a:t>
            </a:r>
            <a:r>
              <a:rPr lang="ja-JP" altLang="en-US" sz="1300" dirty="0">
                <a:solidFill>
                  <a:schemeClr val="tx1"/>
                </a:solidFill>
                <a:latin typeface="Meiryo UI" pitchFamily="50" charset="-128"/>
                <a:ea typeface="Meiryo UI" pitchFamily="50" charset="-128"/>
                <a:cs typeface="Meiryo UI" pitchFamily="50" charset="-128"/>
              </a:rPr>
              <a:t>変動の影響による被害を</a:t>
            </a:r>
            <a:r>
              <a:rPr lang="ja-JP" altLang="en-US" sz="1300" dirty="0" smtClean="0">
                <a:solidFill>
                  <a:schemeClr val="tx1"/>
                </a:solidFill>
                <a:latin typeface="Meiryo UI" pitchFamily="50" charset="-128"/>
                <a:ea typeface="Meiryo UI" pitchFamily="50" charset="-128"/>
                <a:cs typeface="Meiryo UI" pitchFamily="50" charset="-128"/>
              </a:rPr>
              <a:t>回避</a:t>
            </a:r>
            <a:r>
              <a:rPr lang="ja-JP" altLang="en-US" sz="1300" dirty="0">
                <a:solidFill>
                  <a:schemeClr val="tx1"/>
                </a:solidFill>
                <a:latin typeface="Meiryo UI" pitchFamily="50" charset="-128"/>
                <a:ea typeface="Meiryo UI" pitchFamily="50" charset="-128"/>
                <a:cs typeface="Meiryo UI" pitchFamily="50" charset="-128"/>
              </a:rPr>
              <a:t>あるいは最小化、もしくは有益</a:t>
            </a:r>
            <a:r>
              <a:rPr lang="ja-JP" altLang="en-US" sz="1300" dirty="0" smtClean="0">
                <a:solidFill>
                  <a:schemeClr val="tx1"/>
                </a:solidFill>
                <a:latin typeface="Meiryo UI" pitchFamily="50" charset="-128"/>
                <a:ea typeface="Meiryo UI" pitchFamily="50" charset="-128"/>
                <a:cs typeface="Meiryo UI" pitchFamily="50" charset="-128"/>
              </a:rPr>
              <a:t>な機会</a:t>
            </a:r>
            <a:r>
              <a:rPr lang="ja-JP" altLang="en-US" sz="1300" dirty="0">
                <a:solidFill>
                  <a:schemeClr val="tx1"/>
                </a:solidFill>
                <a:latin typeface="Meiryo UI" pitchFamily="50" charset="-128"/>
                <a:ea typeface="Meiryo UI" pitchFamily="50" charset="-128"/>
                <a:cs typeface="Meiryo UI" pitchFamily="50" charset="-128"/>
              </a:rPr>
              <a:t>として</a:t>
            </a:r>
            <a:r>
              <a:rPr lang="ja-JP" altLang="en-US" sz="1300" dirty="0" smtClean="0">
                <a:solidFill>
                  <a:schemeClr val="tx1"/>
                </a:solidFill>
                <a:latin typeface="Meiryo UI" pitchFamily="50" charset="-128"/>
                <a:ea typeface="Meiryo UI" pitchFamily="50" charset="-128"/>
                <a:cs typeface="Meiryo UI" pitchFamily="50" charset="-128"/>
              </a:rPr>
              <a:t>活かしていくため、府民・事業者の</a:t>
            </a:r>
            <a:r>
              <a:rPr lang="ja-JP" altLang="en-US" sz="1300" dirty="0">
                <a:solidFill>
                  <a:schemeClr val="tx1"/>
                </a:solidFill>
                <a:latin typeface="Meiryo UI" pitchFamily="50" charset="-128"/>
                <a:ea typeface="Meiryo UI" pitchFamily="50" charset="-128"/>
                <a:cs typeface="Meiryo UI" pitchFamily="50" charset="-128"/>
              </a:rPr>
              <a:t>「適応」に</a:t>
            </a:r>
            <a:r>
              <a:rPr lang="ja-JP" altLang="en-US" sz="1300" dirty="0" smtClean="0">
                <a:solidFill>
                  <a:schemeClr val="tx1"/>
                </a:solidFill>
                <a:latin typeface="Meiryo UI" pitchFamily="50" charset="-128"/>
                <a:ea typeface="Meiryo UI" pitchFamily="50" charset="-128"/>
                <a:cs typeface="Meiryo UI" pitchFamily="50" charset="-128"/>
              </a:rPr>
              <a:t>関する理解</a:t>
            </a:r>
            <a:r>
              <a:rPr lang="ja-JP" altLang="en-US" sz="1300" dirty="0">
                <a:solidFill>
                  <a:schemeClr val="tx1"/>
                </a:solidFill>
                <a:latin typeface="Meiryo UI" pitchFamily="50" charset="-128"/>
                <a:ea typeface="Meiryo UI" pitchFamily="50" charset="-128"/>
                <a:cs typeface="Meiryo UI" pitchFamily="50" charset="-128"/>
              </a:rPr>
              <a:t>を</a:t>
            </a:r>
            <a:r>
              <a:rPr lang="ja-JP" altLang="en-US" sz="1300" dirty="0" smtClean="0">
                <a:solidFill>
                  <a:schemeClr val="tx1"/>
                </a:solidFill>
                <a:latin typeface="Meiryo UI" pitchFamily="50" charset="-128"/>
                <a:ea typeface="Meiryo UI" pitchFamily="50" charset="-128"/>
                <a:cs typeface="Meiryo UI" pitchFamily="50" charset="-128"/>
              </a:rPr>
              <a:t>深める様々な</a:t>
            </a:r>
            <a:r>
              <a:rPr lang="ja-JP" altLang="en-US" sz="1300" dirty="0">
                <a:solidFill>
                  <a:schemeClr val="tx1"/>
                </a:solidFill>
                <a:latin typeface="Meiryo UI" pitchFamily="50" charset="-128"/>
                <a:ea typeface="Meiryo UI" pitchFamily="50" charset="-128"/>
                <a:cs typeface="Meiryo UI" pitchFamily="50" charset="-128"/>
              </a:rPr>
              <a:t>取組み</a:t>
            </a:r>
            <a:r>
              <a:rPr lang="ja-JP" altLang="en-US" sz="1300" dirty="0" smtClean="0">
                <a:solidFill>
                  <a:schemeClr val="tx1"/>
                </a:solidFill>
                <a:latin typeface="Meiryo UI" pitchFamily="50" charset="-128"/>
                <a:ea typeface="Meiryo UI" pitchFamily="50" charset="-128"/>
                <a:cs typeface="Meiryo UI" pitchFamily="50" charset="-128"/>
              </a:rPr>
              <a:t>を推進します。</a:t>
            </a:r>
            <a:endParaRPr lang="en-US" altLang="ja-JP" sz="1300" dirty="0" smtClean="0">
              <a:solidFill>
                <a:schemeClr val="tx1"/>
              </a:solidFill>
              <a:latin typeface="Meiryo UI" pitchFamily="50" charset="-128"/>
              <a:ea typeface="Meiryo UI" pitchFamily="50" charset="-128"/>
              <a:cs typeface="Meiryo UI" pitchFamily="50" charset="-128"/>
            </a:endParaRPr>
          </a:p>
          <a:p>
            <a:r>
              <a:rPr lang="ja-JP" altLang="en-US" sz="1300" dirty="0">
                <a:solidFill>
                  <a:schemeClr val="tx1"/>
                </a:solidFill>
                <a:latin typeface="Meiryo UI" pitchFamily="50" charset="-128"/>
                <a:ea typeface="Meiryo UI" pitchFamily="50" charset="-128"/>
                <a:cs typeface="Meiryo UI" pitchFamily="50" charset="-128"/>
              </a:rPr>
              <a:t>　</a:t>
            </a:r>
            <a:r>
              <a:rPr lang="ja-JP" altLang="en-US" sz="1300" dirty="0" smtClean="0">
                <a:solidFill>
                  <a:schemeClr val="tx1"/>
                </a:solidFill>
                <a:latin typeface="Meiryo UI" pitchFamily="50" charset="-128"/>
                <a:ea typeface="Meiryo UI" pitchFamily="50" charset="-128"/>
                <a:cs typeface="Meiryo UI" pitchFamily="50" charset="-128"/>
              </a:rPr>
              <a:t>　　　　⇒地球温暖化の影響をより身近に意識することで、省エネ型</a:t>
            </a:r>
            <a:endParaRPr lang="en-US" altLang="ja-JP" sz="1300" dirty="0" smtClean="0">
              <a:solidFill>
                <a:schemeClr val="tx1"/>
              </a:solidFill>
              <a:latin typeface="Meiryo UI" pitchFamily="50" charset="-128"/>
              <a:ea typeface="Meiryo UI" pitchFamily="50" charset="-128"/>
              <a:cs typeface="Meiryo UI" pitchFamily="50" charset="-128"/>
            </a:endParaRPr>
          </a:p>
          <a:p>
            <a:r>
              <a:rPr lang="ja-JP" altLang="en-US" sz="1300" dirty="0">
                <a:solidFill>
                  <a:schemeClr val="tx1"/>
                </a:solidFill>
                <a:latin typeface="Meiryo UI" pitchFamily="50" charset="-128"/>
                <a:ea typeface="Meiryo UI" pitchFamily="50" charset="-128"/>
                <a:cs typeface="Meiryo UI" pitchFamily="50" charset="-128"/>
              </a:rPr>
              <a:t>　</a:t>
            </a:r>
            <a:r>
              <a:rPr lang="ja-JP" altLang="en-US" sz="1300" dirty="0" smtClean="0">
                <a:solidFill>
                  <a:schemeClr val="tx1"/>
                </a:solidFill>
                <a:latin typeface="Meiryo UI" pitchFamily="50" charset="-128"/>
                <a:ea typeface="Meiryo UI" pitchFamily="50" charset="-128"/>
                <a:cs typeface="Meiryo UI" pitchFamily="50" charset="-128"/>
              </a:rPr>
              <a:t>　　　　　　ライフスタイル・ビジネススタイルへの転換につなげます。</a:t>
            </a:r>
            <a:endParaRPr lang="en-US" altLang="ja-JP" sz="1300" dirty="0" smtClean="0">
              <a:solidFill>
                <a:schemeClr val="tx1"/>
              </a:solidFill>
              <a:latin typeface="Meiryo UI" pitchFamily="50" charset="-128"/>
              <a:ea typeface="Meiryo UI" pitchFamily="50" charset="-128"/>
              <a:cs typeface="Meiryo UI" pitchFamily="50" charset="-128"/>
            </a:endParaRPr>
          </a:p>
          <a:p>
            <a:pPr>
              <a:lnSpc>
                <a:spcPts val="1100"/>
              </a:lnSpc>
            </a:pPr>
            <a:endParaRPr lang="en-US" altLang="ja-JP" sz="1200" dirty="0">
              <a:solidFill>
                <a:schemeClr val="tx1"/>
              </a:solidFill>
              <a:latin typeface="Meiryo UI" pitchFamily="50" charset="-128"/>
              <a:ea typeface="Meiryo UI" pitchFamily="50" charset="-128"/>
              <a:cs typeface="Meiryo UI" pitchFamily="50" charset="-128"/>
            </a:endParaRPr>
          </a:p>
          <a:p>
            <a:r>
              <a:rPr lang="ja-JP" altLang="en-US" sz="1300" dirty="0" smtClean="0">
                <a:solidFill>
                  <a:schemeClr val="tx1"/>
                </a:solidFill>
                <a:latin typeface="Meiryo UI" pitchFamily="50" charset="-128"/>
                <a:ea typeface="Meiryo UI" pitchFamily="50" charset="-128"/>
                <a:cs typeface="Meiryo UI" pitchFamily="50" charset="-128"/>
              </a:rPr>
              <a:t>＜事業概要＞</a:t>
            </a:r>
            <a:endParaRPr lang="en-US" altLang="ja-JP" sz="1300" dirty="0" smtClean="0">
              <a:solidFill>
                <a:schemeClr val="tx1"/>
              </a:solidFill>
              <a:latin typeface="Meiryo UI" pitchFamily="50" charset="-128"/>
              <a:ea typeface="Meiryo UI" pitchFamily="50" charset="-128"/>
              <a:cs typeface="Meiryo UI" pitchFamily="50" charset="-128"/>
            </a:endParaRPr>
          </a:p>
          <a:p>
            <a:r>
              <a:rPr lang="ja-JP" altLang="en-US" sz="1300" dirty="0">
                <a:solidFill>
                  <a:schemeClr val="tx1"/>
                </a:solidFill>
                <a:latin typeface="Meiryo UI" pitchFamily="50" charset="-128"/>
                <a:ea typeface="Meiryo UI" pitchFamily="50" charset="-128"/>
                <a:cs typeface="Meiryo UI" pitchFamily="50" charset="-128"/>
              </a:rPr>
              <a:t>　</a:t>
            </a:r>
            <a:r>
              <a:rPr lang="en-US" altLang="ja-JP" sz="1200" dirty="0">
                <a:solidFill>
                  <a:schemeClr val="tx1"/>
                </a:solidFill>
                <a:latin typeface="Meiryo UI" pitchFamily="50" charset="-128"/>
                <a:ea typeface="Meiryo UI" pitchFamily="50" charset="-128"/>
                <a:cs typeface="Meiryo UI" pitchFamily="50" charset="-128"/>
              </a:rPr>
              <a:t>(1) </a:t>
            </a:r>
            <a:r>
              <a:rPr lang="ja-JP" altLang="en-US" sz="1200" dirty="0">
                <a:solidFill>
                  <a:schemeClr val="tx1"/>
                </a:solidFill>
                <a:latin typeface="Meiryo UI" pitchFamily="50" charset="-128"/>
                <a:ea typeface="Meiryo UI" pitchFamily="50" charset="-128"/>
                <a:cs typeface="Meiryo UI" pitchFamily="50" charset="-128"/>
              </a:rPr>
              <a:t>「適応」の普及に向けた学習会（適応塾）の開催</a:t>
            </a:r>
          </a:p>
          <a:p>
            <a:pPr marL="177800" indent="-177800"/>
            <a:r>
              <a:rPr lang="ja-JP" altLang="en-US" sz="1200" dirty="0" smtClean="0">
                <a:solidFill>
                  <a:schemeClr val="tx1"/>
                </a:solidFill>
                <a:latin typeface="Meiryo UI" pitchFamily="50" charset="-128"/>
                <a:ea typeface="Meiryo UI" pitchFamily="50" charset="-128"/>
                <a:cs typeface="Meiryo UI" pitchFamily="50" charset="-128"/>
              </a:rPr>
              <a:t>　</a:t>
            </a:r>
            <a:r>
              <a:rPr lang="ja-JP" altLang="en-US" sz="1200" dirty="0">
                <a:solidFill>
                  <a:schemeClr val="tx1"/>
                </a:solidFill>
                <a:latin typeface="Meiryo UI" pitchFamily="50" charset="-128"/>
                <a:ea typeface="Meiryo UI" pitchFamily="50" charset="-128"/>
                <a:cs typeface="Meiryo UI" pitchFamily="50" charset="-128"/>
              </a:rPr>
              <a:t>　　環境</a:t>
            </a:r>
            <a:r>
              <a:rPr lang="en-US" altLang="ja-JP" sz="1200" dirty="0">
                <a:solidFill>
                  <a:schemeClr val="tx1"/>
                </a:solidFill>
                <a:latin typeface="Meiryo UI" pitchFamily="50" charset="-128"/>
                <a:ea typeface="Meiryo UI" pitchFamily="50" charset="-128"/>
                <a:cs typeface="Meiryo UI" pitchFamily="50" charset="-128"/>
              </a:rPr>
              <a:t>NPO</a:t>
            </a:r>
            <a:r>
              <a:rPr lang="ja-JP" altLang="en-US" sz="1200" dirty="0">
                <a:solidFill>
                  <a:schemeClr val="tx1"/>
                </a:solidFill>
                <a:latin typeface="Meiryo UI" pitchFamily="50" charset="-128"/>
                <a:ea typeface="Meiryo UI" pitchFamily="50" charset="-128"/>
                <a:cs typeface="Meiryo UI" pitchFamily="50" charset="-128"/>
              </a:rPr>
              <a:t>・地球温暖化防止活動推進員・市町村職員を対象に、「</a:t>
            </a:r>
            <a:r>
              <a:rPr lang="ja-JP" altLang="en-US" sz="1200" dirty="0" smtClean="0">
                <a:solidFill>
                  <a:schemeClr val="tx1"/>
                </a:solidFill>
                <a:latin typeface="Meiryo UI" pitchFamily="50" charset="-128"/>
                <a:ea typeface="Meiryo UI" pitchFamily="50" charset="-128"/>
                <a:cs typeface="Meiryo UI" pitchFamily="50" charset="-128"/>
              </a:rPr>
              <a:t>適</a:t>
            </a:r>
            <a:endParaRPr lang="en-US" altLang="ja-JP" sz="1200" dirty="0" smtClean="0">
              <a:solidFill>
                <a:schemeClr val="tx1"/>
              </a:solidFill>
              <a:latin typeface="Meiryo UI" pitchFamily="50" charset="-128"/>
              <a:ea typeface="Meiryo UI" pitchFamily="50" charset="-128"/>
              <a:cs typeface="Meiryo UI" pitchFamily="50" charset="-128"/>
            </a:endParaRPr>
          </a:p>
          <a:p>
            <a:pPr marL="177800" indent="-177800"/>
            <a:r>
              <a:rPr lang="ja-JP" altLang="en-US" sz="1200" dirty="0">
                <a:solidFill>
                  <a:schemeClr val="tx1"/>
                </a:solidFill>
                <a:latin typeface="Meiryo UI" pitchFamily="50" charset="-128"/>
                <a:ea typeface="Meiryo UI" pitchFamily="50" charset="-128"/>
                <a:cs typeface="Meiryo UI" pitchFamily="50" charset="-128"/>
              </a:rPr>
              <a:t>　</a:t>
            </a:r>
            <a:r>
              <a:rPr lang="ja-JP" altLang="en-US" sz="1200" dirty="0" smtClean="0">
                <a:solidFill>
                  <a:schemeClr val="tx1"/>
                </a:solidFill>
                <a:latin typeface="Meiryo UI" pitchFamily="50" charset="-128"/>
                <a:ea typeface="Meiryo UI" pitchFamily="50" charset="-128"/>
                <a:cs typeface="Meiryo UI" pitchFamily="50" charset="-128"/>
              </a:rPr>
              <a:t>　　応</a:t>
            </a:r>
            <a:r>
              <a:rPr lang="ja-JP" altLang="en-US" sz="1200" dirty="0">
                <a:solidFill>
                  <a:schemeClr val="tx1"/>
                </a:solidFill>
                <a:latin typeface="Meiryo UI" pitchFamily="50" charset="-128"/>
                <a:ea typeface="Meiryo UI" pitchFamily="50" charset="-128"/>
                <a:cs typeface="Meiryo UI" pitchFamily="50" charset="-128"/>
              </a:rPr>
              <a:t>」について、地域での影響や課題、普及啓発手法等を学ぶ</a:t>
            </a:r>
            <a:r>
              <a:rPr lang="ja-JP" altLang="en-US" sz="1200" dirty="0" smtClean="0">
                <a:solidFill>
                  <a:schemeClr val="tx1"/>
                </a:solidFill>
                <a:latin typeface="Meiryo UI" pitchFamily="50" charset="-128"/>
                <a:ea typeface="Meiryo UI" pitchFamily="50" charset="-128"/>
                <a:cs typeface="Meiryo UI" pitchFamily="50" charset="-128"/>
              </a:rPr>
              <a:t>学習会</a:t>
            </a:r>
            <a:endParaRPr lang="ja-JP" altLang="en-US" sz="1200" dirty="0">
              <a:solidFill>
                <a:schemeClr val="tx1"/>
              </a:solidFill>
              <a:latin typeface="Meiryo UI" pitchFamily="50" charset="-128"/>
              <a:ea typeface="Meiryo UI" pitchFamily="50" charset="-128"/>
              <a:cs typeface="Meiryo UI" pitchFamily="50" charset="-128"/>
            </a:endParaRPr>
          </a:p>
          <a:p>
            <a:r>
              <a:rPr lang="ja-JP" altLang="en-US" sz="1200" dirty="0" smtClean="0">
                <a:solidFill>
                  <a:schemeClr val="tx1"/>
                </a:solidFill>
                <a:latin typeface="Meiryo UI" pitchFamily="50" charset="-128"/>
                <a:ea typeface="Meiryo UI" pitchFamily="50" charset="-128"/>
                <a:cs typeface="Meiryo UI" pitchFamily="50" charset="-128"/>
              </a:rPr>
              <a:t>　</a:t>
            </a:r>
            <a:r>
              <a:rPr lang="en-US" altLang="ja-JP" sz="1200" dirty="0" smtClean="0">
                <a:solidFill>
                  <a:schemeClr val="tx1"/>
                </a:solidFill>
                <a:latin typeface="Meiryo UI" pitchFamily="50" charset="-128"/>
                <a:ea typeface="Meiryo UI" pitchFamily="50" charset="-128"/>
                <a:cs typeface="Meiryo UI" pitchFamily="50" charset="-128"/>
              </a:rPr>
              <a:t>(</a:t>
            </a:r>
            <a:r>
              <a:rPr lang="en-US" altLang="ja-JP" sz="1200" dirty="0">
                <a:solidFill>
                  <a:schemeClr val="tx1"/>
                </a:solidFill>
                <a:latin typeface="Meiryo UI" pitchFamily="50" charset="-128"/>
                <a:ea typeface="Meiryo UI" pitchFamily="50" charset="-128"/>
                <a:cs typeface="Meiryo UI" pitchFamily="50" charset="-128"/>
              </a:rPr>
              <a:t>2) </a:t>
            </a:r>
            <a:r>
              <a:rPr lang="ja-JP" altLang="en-US" sz="1200" dirty="0">
                <a:solidFill>
                  <a:schemeClr val="tx1"/>
                </a:solidFill>
                <a:latin typeface="Meiryo UI" pitchFamily="50" charset="-128"/>
                <a:ea typeface="Meiryo UI" pitchFamily="50" charset="-128"/>
                <a:cs typeface="Meiryo UI" pitchFamily="50" charset="-128"/>
              </a:rPr>
              <a:t>環境</a:t>
            </a:r>
            <a:r>
              <a:rPr lang="en-US" altLang="ja-JP" sz="1200" dirty="0">
                <a:solidFill>
                  <a:schemeClr val="tx1"/>
                </a:solidFill>
                <a:latin typeface="Meiryo UI" pitchFamily="50" charset="-128"/>
                <a:ea typeface="Meiryo UI" pitchFamily="50" charset="-128"/>
                <a:cs typeface="Meiryo UI" pitchFamily="50" charset="-128"/>
              </a:rPr>
              <a:t>NPO</a:t>
            </a:r>
            <a:r>
              <a:rPr lang="ja-JP" altLang="en-US" sz="1200" dirty="0">
                <a:solidFill>
                  <a:schemeClr val="tx1"/>
                </a:solidFill>
                <a:latin typeface="Meiryo UI" pitchFamily="50" charset="-128"/>
                <a:ea typeface="Meiryo UI" pitchFamily="50" charset="-128"/>
                <a:cs typeface="Meiryo UI" pitchFamily="50" charset="-128"/>
              </a:rPr>
              <a:t>等と協働した地域での「適応」に関する啓発活動</a:t>
            </a:r>
          </a:p>
          <a:p>
            <a:pPr marL="177800" indent="-177800"/>
            <a:r>
              <a:rPr lang="ja-JP" altLang="en-US" sz="1200" dirty="0">
                <a:solidFill>
                  <a:schemeClr val="tx1"/>
                </a:solidFill>
                <a:latin typeface="Meiryo UI" pitchFamily="50" charset="-128"/>
                <a:ea typeface="Meiryo UI" pitchFamily="50" charset="-128"/>
                <a:cs typeface="Meiryo UI" pitchFamily="50" charset="-128"/>
              </a:rPr>
              <a:t>　　</a:t>
            </a:r>
            <a:r>
              <a:rPr lang="ja-JP" altLang="en-US" sz="1200" dirty="0" smtClean="0">
                <a:solidFill>
                  <a:schemeClr val="tx1"/>
                </a:solidFill>
                <a:latin typeface="Meiryo UI" pitchFamily="50" charset="-128"/>
                <a:ea typeface="Meiryo UI" pitchFamily="50" charset="-128"/>
                <a:cs typeface="Meiryo UI" pitchFamily="50" charset="-128"/>
              </a:rPr>
              <a:t>　府民</a:t>
            </a:r>
            <a:r>
              <a:rPr lang="ja-JP" altLang="en-US" sz="1200" dirty="0">
                <a:solidFill>
                  <a:schemeClr val="tx1"/>
                </a:solidFill>
                <a:latin typeface="Meiryo UI" pitchFamily="50" charset="-128"/>
                <a:ea typeface="Meiryo UI" pitchFamily="50" charset="-128"/>
                <a:cs typeface="Meiryo UI" pitchFamily="50" charset="-128"/>
              </a:rPr>
              <a:t>を対象に</a:t>
            </a:r>
            <a:r>
              <a:rPr lang="ja-JP" altLang="en-US" sz="1200" dirty="0" smtClean="0">
                <a:solidFill>
                  <a:schemeClr val="tx1"/>
                </a:solidFill>
                <a:latin typeface="Meiryo UI" pitchFamily="50" charset="-128"/>
                <a:ea typeface="Meiryo UI" pitchFamily="50" charset="-128"/>
                <a:cs typeface="Meiryo UI" pitchFamily="50" charset="-128"/>
              </a:rPr>
              <a:t>、熱中症や災害</a:t>
            </a:r>
            <a:r>
              <a:rPr lang="ja-JP" altLang="en-US" sz="1200" dirty="0">
                <a:solidFill>
                  <a:schemeClr val="tx1"/>
                </a:solidFill>
                <a:latin typeface="Meiryo UI" pitchFamily="50" charset="-128"/>
                <a:ea typeface="Meiryo UI" pitchFamily="50" charset="-128"/>
                <a:cs typeface="Meiryo UI" pitchFamily="50" charset="-128"/>
              </a:rPr>
              <a:t>に対する日常の備えなど、地域特性</a:t>
            </a:r>
            <a:r>
              <a:rPr lang="ja-JP" altLang="en-US" sz="1200" dirty="0" smtClean="0">
                <a:solidFill>
                  <a:schemeClr val="tx1"/>
                </a:solidFill>
                <a:latin typeface="Meiryo UI" pitchFamily="50" charset="-128"/>
                <a:ea typeface="Meiryo UI" pitchFamily="50" charset="-128"/>
                <a:cs typeface="Meiryo UI" pitchFamily="50" charset="-128"/>
              </a:rPr>
              <a:t>に</a:t>
            </a:r>
            <a:endParaRPr lang="en-US" altLang="ja-JP" sz="1200" dirty="0" smtClean="0">
              <a:solidFill>
                <a:schemeClr val="tx1"/>
              </a:solidFill>
              <a:latin typeface="Meiryo UI" pitchFamily="50" charset="-128"/>
              <a:ea typeface="Meiryo UI" pitchFamily="50" charset="-128"/>
              <a:cs typeface="Meiryo UI" pitchFamily="50" charset="-128"/>
            </a:endParaRPr>
          </a:p>
          <a:p>
            <a:pPr marL="177800" indent="-177800"/>
            <a:r>
              <a:rPr lang="ja-JP" altLang="en-US" sz="1200" dirty="0">
                <a:solidFill>
                  <a:schemeClr val="tx1"/>
                </a:solidFill>
                <a:latin typeface="Meiryo UI" pitchFamily="50" charset="-128"/>
                <a:ea typeface="Meiryo UI" pitchFamily="50" charset="-128"/>
                <a:cs typeface="Meiryo UI" pitchFamily="50" charset="-128"/>
              </a:rPr>
              <a:t>　</a:t>
            </a:r>
            <a:r>
              <a:rPr lang="ja-JP" altLang="en-US" sz="1200" dirty="0" smtClean="0">
                <a:solidFill>
                  <a:schemeClr val="tx1"/>
                </a:solidFill>
                <a:latin typeface="Meiryo UI" pitchFamily="50" charset="-128"/>
                <a:ea typeface="Meiryo UI" pitchFamily="50" charset="-128"/>
                <a:cs typeface="Meiryo UI" pitchFamily="50" charset="-128"/>
              </a:rPr>
              <a:t>　　応じ</a:t>
            </a:r>
            <a:r>
              <a:rPr lang="ja-JP" altLang="en-US" sz="1200" dirty="0">
                <a:solidFill>
                  <a:schemeClr val="tx1"/>
                </a:solidFill>
                <a:latin typeface="Meiryo UI" pitchFamily="50" charset="-128"/>
                <a:ea typeface="Meiryo UI" pitchFamily="50" charset="-128"/>
                <a:cs typeface="Meiryo UI" pitchFamily="50" charset="-128"/>
              </a:rPr>
              <a:t>身近で起きる気候変動の影響への「適応」に関する啓発</a:t>
            </a:r>
            <a:r>
              <a:rPr lang="ja-JP" altLang="en-US" sz="1200" dirty="0" smtClean="0">
                <a:solidFill>
                  <a:schemeClr val="tx1"/>
                </a:solidFill>
                <a:latin typeface="Meiryo UI" pitchFamily="50" charset="-128"/>
                <a:ea typeface="Meiryo UI" pitchFamily="50" charset="-128"/>
                <a:cs typeface="Meiryo UI" pitchFamily="50" charset="-128"/>
              </a:rPr>
              <a:t>活動</a:t>
            </a:r>
            <a:endParaRPr lang="ja-JP" altLang="en-US" sz="1200" dirty="0">
              <a:solidFill>
                <a:schemeClr val="tx1"/>
              </a:solidFill>
              <a:latin typeface="Meiryo UI" pitchFamily="50" charset="-128"/>
              <a:ea typeface="Meiryo UI" pitchFamily="50" charset="-128"/>
              <a:cs typeface="Meiryo UI" pitchFamily="50" charset="-128"/>
            </a:endParaRPr>
          </a:p>
          <a:p>
            <a:r>
              <a:rPr lang="ja-JP" altLang="en-US" sz="1200" dirty="0" smtClean="0">
                <a:solidFill>
                  <a:schemeClr val="tx1"/>
                </a:solidFill>
                <a:latin typeface="Meiryo UI" pitchFamily="50" charset="-128"/>
                <a:ea typeface="Meiryo UI" pitchFamily="50" charset="-128"/>
                <a:cs typeface="Meiryo UI" pitchFamily="50" charset="-128"/>
              </a:rPr>
              <a:t>　</a:t>
            </a:r>
            <a:r>
              <a:rPr lang="en-US" altLang="ja-JP" sz="1200" dirty="0" smtClean="0">
                <a:solidFill>
                  <a:schemeClr val="tx1"/>
                </a:solidFill>
                <a:latin typeface="Meiryo UI" pitchFamily="50" charset="-128"/>
                <a:ea typeface="Meiryo UI" pitchFamily="50" charset="-128"/>
                <a:cs typeface="Meiryo UI" pitchFamily="50" charset="-128"/>
              </a:rPr>
              <a:t>(</a:t>
            </a:r>
            <a:r>
              <a:rPr lang="en-US" altLang="ja-JP" sz="1200" dirty="0">
                <a:solidFill>
                  <a:schemeClr val="tx1"/>
                </a:solidFill>
                <a:latin typeface="Meiryo UI" pitchFamily="50" charset="-128"/>
                <a:ea typeface="Meiryo UI" pitchFamily="50" charset="-128"/>
                <a:cs typeface="Meiryo UI" pitchFamily="50" charset="-128"/>
              </a:rPr>
              <a:t>3) </a:t>
            </a:r>
            <a:r>
              <a:rPr lang="ja-JP" altLang="en-US" sz="1200" dirty="0">
                <a:solidFill>
                  <a:schemeClr val="tx1"/>
                </a:solidFill>
                <a:latin typeface="Meiryo UI" pitchFamily="50" charset="-128"/>
                <a:ea typeface="Meiryo UI" pitchFamily="50" charset="-128"/>
                <a:cs typeface="Meiryo UI" pitchFamily="50" charset="-128"/>
              </a:rPr>
              <a:t>ヒートアイランド対策の啓発</a:t>
            </a:r>
          </a:p>
          <a:p>
            <a:pPr marL="177800" indent="-177800"/>
            <a:r>
              <a:rPr lang="ja-JP" altLang="en-US" sz="1200" dirty="0" smtClean="0">
                <a:solidFill>
                  <a:schemeClr val="tx1"/>
                </a:solidFill>
                <a:latin typeface="Meiryo UI" pitchFamily="50" charset="-128"/>
                <a:ea typeface="Meiryo UI" pitchFamily="50" charset="-128"/>
                <a:cs typeface="Meiryo UI" pitchFamily="50" charset="-128"/>
              </a:rPr>
              <a:t>　</a:t>
            </a:r>
            <a:r>
              <a:rPr lang="ja-JP" altLang="en-US" sz="1200" dirty="0">
                <a:solidFill>
                  <a:schemeClr val="tx1"/>
                </a:solidFill>
                <a:latin typeface="Meiryo UI" pitchFamily="50" charset="-128"/>
                <a:ea typeface="Meiryo UI" pitchFamily="50" charset="-128"/>
                <a:cs typeface="Meiryo UI" pitchFamily="50" charset="-128"/>
              </a:rPr>
              <a:t>　　府民を対象</a:t>
            </a:r>
            <a:r>
              <a:rPr lang="ja-JP" altLang="en-US" sz="1200" dirty="0" smtClean="0">
                <a:solidFill>
                  <a:schemeClr val="tx1"/>
                </a:solidFill>
                <a:latin typeface="Meiryo UI" pitchFamily="50" charset="-128"/>
                <a:ea typeface="Meiryo UI" pitchFamily="50" charset="-128"/>
                <a:cs typeface="Meiryo UI" pitchFamily="50" charset="-128"/>
              </a:rPr>
              <a:t>に、「</a:t>
            </a:r>
            <a:r>
              <a:rPr lang="ja-JP" altLang="en-US" sz="1200" dirty="0">
                <a:solidFill>
                  <a:schemeClr val="tx1"/>
                </a:solidFill>
                <a:latin typeface="Meiryo UI" pitchFamily="50" charset="-128"/>
                <a:ea typeface="Meiryo UI" pitchFamily="50" charset="-128"/>
                <a:cs typeface="Meiryo UI" pitchFamily="50" charset="-128"/>
              </a:rPr>
              <a:t>適応」の一つの取組みとして、クールスポットにおいて</a:t>
            </a:r>
            <a:r>
              <a:rPr lang="ja-JP" altLang="en-US" sz="1200" dirty="0" smtClean="0">
                <a:solidFill>
                  <a:schemeClr val="tx1"/>
                </a:solidFill>
                <a:latin typeface="Meiryo UI" pitchFamily="50" charset="-128"/>
                <a:ea typeface="Meiryo UI" pitchFamily="50" charset="-128"/>
                <a:cs typeface="Meiryo UI" pitchFamily="50" charset="-128"/>
              </a:rPr>
              <a:t>行</a:t>
            </a:r>
            <a:endParaRPr lang="en-US" altLang="ja-JP" sz="1200" dirty="0" smtClean="0">
              <a:solidFill>
                <a:schemeClr val="tx1"/>
              </a:solidFill>
              <a:latin typeface="Meiryo UI" pitchFamily="50" charset="-128"/>
              <a:ea typeface="Meiryo UI" pitchFamily="50" charset="-128"/>
              <a:cs typeface="Meiryo UI" pitchFamily="50" charset="-128"/>
            </a:endParaRPr>
          </a:p>
          <a:p>
            <a:pPr marL="177800" indent="-177800"/>
            <a:r>
              <a:rPr lang="ja-JP" altLang="en-US" sz="1200" dirty="0">
                <a:solidFill>
                  <a:schemeClr val="tx1"/>
                </a:solidFill>
                <a:latin typeface="Meiryo UI" pitchFamily="50" charset="-128"/>
                <a:ea typeface="Meiryo UI" pitchFamily="50" charset="-128"/>
                <a:cs typeface="Meiryo UI" pitchFamily="50" charset="-128"/>
              </a:rPr>
              <a:t>　</a:t>
            </a:r>
            <a:r>
              <a:rPr lang="ja-JP" altLang="en-US" sz="1200" dirty="0" smtClean="0">
                <a:solidFill>
                  <a:schemeClr val="tx1"/>
                </a:solidFill>
                <a:latin typeface="Meiryo UI" pitchFamily="50" charset="-128"/>
                <a:ea typeface="Meiryo UI" pitchFamily="50" charset="-128"/>
                <a:cs typeface="Meiryo UI" pitchFamily="50" charset="-128"/>
              </a:rPr>
              <a:t>　　</a:t>
            </a:r>
            <a:r>
              <a:rPr lang="ja-JP" altLang="en-US" sz="1200" dirty="0" err="1" smtClean="0">
                <a:solidFill>
                  <a:schemeClr val="tx1"/>
                </a:solidFill>
                <a:latin typeface="Meiryo UI" pitchFamily="50" charset="-128"/>
                <a:ea typeface="Meiryo UI" pitchFamily="50" charset="-128"/>
                <a:cs typeface="Meiryo UI" pitchFamily="50" charset="-128"/>
              </a:rPr>
              <a:t>う</a:t>
            </a:r>
            <a:r>
              <a:rPr lang="ja-JP" altLang="en-US" sz="1200" dirty="0">
                <a:solidFill>
                  <a:schemeClr val="tx1"/>
                </a:solidFill>
                <a:latin typeface="Meiryo UI" pitchFamily="50" charset="-128"/>
                <a:ea typeface="Meiryo UI" pitchFamily="50" charset="-128"/>
                <a:cs typeface="Meiryo UI" pitchFamily="50" charset="-128"/>
              </a:rPr>
              <a:t>ヒートアイランド対策に</a:t>
            </a:r>
            <a:r>
              <a:rPr lang="ja-JP" altLang="en-US" sz="1200" dirty="0" smtClean="0">
                <a:solidFill>
                  <a:schemeClr val="tx1"/>
                </a:solidFill>
                <a:latin typeface="Meiryo UI" pitchFamily="50" charset="-128"/>
                <a:ea typeface="Meiryo UI" pitchFamily="50" charset="-128"/>
                <a:cs typeface="Meiryo UI" pitchFamily="50" charset="-128"/>
              </a:rPr>
              <a:t>ついての啓発</a:t>
            </a:r>
            <a:endParaRPr lang="ja-JP" altLang="en-US" sz="1200" dirty="0">
              <a:solidFill>
                <a:schemeClr val="tx1"/>
              </a:solidFill>
              <a:latin typeface="Meiryo UI" pitchFamily="50" charset="-128"/>
              <a:ea typeface="Meiryo UI" pitchFamily="50" charset="-128"/>
              <a:cs typeface="Meiryo UI" pitchFamily="50" charset="-128"/>
            </a:endParaRPr>
          </a:p>
          <a:p>
            <a:r>
              <a:rPr lang="ja-JP" altLang="en-US" sz="1200" dirty="0" smtClean="0">
                <a:solidFill>
                  <a:schemeClr val="tx1"/>
                </a:solidFill>
                <a:latin typeface="Meiryo UI" pitchFamily="50" charset="-128"/>
                <a:ea typeface="Meiryo UI" pitchFamily="50" charset="-128"/>
                <a:cs typeface="Meiryo UI" pitchFamily="50" charset="-128"/>
              </a:rPr>
              <a:t>　</a:t>
            </a:r>
            <a:r>
              <a:rPr lang="en-US" altLang="ja-JP" sz="1200" dirty="0" smtClean="0">
                <a:solidFill>
                  <a:schemeClr val="tx1"/>
                </a:solidFill>
                <a:latin typeface="Meiryo UI" pitchFamily="50" charset="-128"/>
                <a:ea typeface="Meiryo UI" pitchFamily="50" charset="-128"/>
                <a:cs typeface="Meiryo UI" pitchFamily="50" charset="-128"/>
              </a:rPr>
              <a:t>(</a:t>
            </a:r>
            <a:r>
              <a:rPr lang="en-US" altLang="ja-JP" sz="1200" dirty="0">
                <a:solidFill>
                  <a:schemeClr val="tx1"/>
                </a:solidFill>
                <a:latin typeface="Meiryo UI" pitchFamily="50" charset="-128"/>
                <a:ea typeface="Meiryo UI" pitchFamily="50" charset="-128"/>
                <a:cs typeface="Meiryo UI" pitchFamily="50" charset="-128"/>
              </a:rPr>
              <a:t>4) </a:t>
            </a:r>
            <a:r>
              <a:rPr lang="ja-JP" altLang="en-US" sz="1200" dirty="0">
                <a:solidFill>
                  <a:schemeClr val="tx1"/>
                </a:solidFill>
                <a:latin typeface="Meiryo UI" pitchFamily="50" charset="-128"/>
                <a:ea typeface="Meiryo UI" pitchFamily="50" charset="-128"/>
                <a:cs typeface="Meiryo UI" pitchFamily="50" charset="-128"/>
              </a:rPr>
              <a:t>事業者向け「適応」セミナーの開催</a:t>
            </a:r>
          </a:p>
          <a:p>
            <a:pPr marL="177800" indent="-177800"/>
            <a:r>
              <a:rPr lang="ja-JP" altLang="en-US" sz="1200" dirty="0">
                <a:solidFill>
                  <a:schemeClr val="tx1"/>
                </a:solidFill>
                <a:latin typeface="Meiryo UI" pitchFamily="50" charset="-128"/>
                <a:ea typeface="Meiryo UI" pitchFamily="50" charset="-128"/>
                <a:cs typeface="Meiryo UI" pitchFamily="50" charset="-128"/>
              </a:rPr>
              <a:t>　　</a:t>
            </a:r>
            <a:r>
              <a:rPr lang="ja-JP" altLang="en-US" sz="1200" dirty="0" smtClean="0">
                <a:solidFill>
                  <a:schemeClr val="tx1"/>
                </a:solidFill>
                <a:latin typeface="Meiryo UI" pitchFamily="50" charset="-128"/>
                <a:ea typeface="Meiryo UI" pitchFamily="50" charset="-128"/>
                <a:cs typeface="Meiryo UI" pitchFamily="50" charset="-128"/>
              </a:rPr>
              <a:t>　事</a:t>
            </a:r>
            <a:r>
              <a:rPr lang="ja-JP" altLang="en-US" sz="1200" dirty="0">
                <a:solidFill>
                  <a:schemeClr val="tx1"/>
                </a:solidFill>
                <a:latin typeface="Meiryo UI" pitchFamily="50" charset="-128"/>
                <a:ea typeface="Meiryo UI" pitchFamily="50" charset="-128"/>
                <a:cs typeface="Meiryo UI" pitchFamily="50" charset="-128"/>
              </a:rPr>
              <a:t>業者を対象に、気候変動による事業活動への影響への「適応」に</a:t>
            </a:r>
            <a:r>
              <a:rPr lang="ja-JP" altLang="en-US" sz="1200" dirty="0" err="1" smtClean="0">
                <a:solidFill>
                  <a:schemeClr val="tx1"/>
                </a:solidFill>
                <a:latin typeface="Meiryo UI" pitchFamily="50" charset="-128"/>
                <a:ea typeface="Meiryo UI" pitchFamily="50" charset="-128"/>
                <a:cs typeface="Meiryo UI" pitchFamily="50" charset="-128"/>
              </a:rPr>
              <a:t>つ</a:t>
            </a:r>
            <a:endParaRPr lang="en-US" altLang="ja-JP" sz="1200" dirty="0" smtClean="0">
              <a:solidFill>
                <a:schemeClr val="tx1"/>
              </a:solidFill>
              <a:latin typeface="Meiryo UI" pitchFamily="50" charset="-128"/>
              <a:ea typeface="Meiryo UI" pitchFamily="50" charset="-128"/>
              <a:cs typeface="Meiryo UI" pitchFamily="50" charset="-128"/>
            </a:endParaRPr>
          </a:p>
          <a:p>
            <a:pPr marL="177800" indent="-177800"/>
            <a:r>
              <a:rPr lang="ja-JP" altLang="en-US" sz="1200" dirty="0">
                <a:solidFill>
                  <a:schemeClr val="tx1"/>
                </a:solidFill>
                <a:latin typeface="Meiryo UI" pitchFamily="50" charset="-128"/>
                <a:ea typeface="Meiryo UI" pitchFamily="50" charset="-128"/>
                <a:cs typeface="Meiryo UI" pitchFamily="50" charset="-128"/>
              </a:rPr>
              <a:t>　</a:t>
            </a:r>
            <a:r>
              <a:rPr lang="ja-JP" altLang="en-US" sz="1200" dirty="0" smtClean="0">
                <a:solidFill>
                  <a:schemeClr val="tx1"/>
                </a:solidFill>
                <a:latin typeface="Meiryo UI" pitchFamily="50" charset="-128"/>
                <a:ea typeface="Meiryo UI" pitchFamily="50" charset="-128"/>
                <a:cs typeface="Meiryo UI" pitchFamily="50" charset="-128"/>
              </a:rPr>
              <a:t>　　いて</a:t>
            </a:r>
            <a:r>
              <a:rPr lang="ja-JP" altLang="en-US" sz="1200" dirty="0">
                <a:solidFill>
                  <a:schemeClr val="tx1"/>
                </a:solidFill>
                <a:latin typeface="Meiryo UI" pitchFamily="50" charset="-128"/>
                <a:ea typeface="Meiryo UI" pitchFamily="50" charset="-128"/>
                <a:cs typeface="Meiryo UI" pitchFamily="50" charset="-128"/>
              </a:rPr>
              <a:t>理解を深め、リスクに対する必要な備え、新たなビジネス機会の</a:t>
            </a:r>
            <a:r>
              <a:rPr lang="ja-JP" altLang="en-US" sz="1200" dirty="0" smtClean="0">
                <a:solidFill>
                  <a:schemeClr val="tx1"/>
                </a:solidFill>
                <a:latin typeface="Meiryo UI" pitchFamily="50" charset="-128"/>
                <a:ea typeface="Meiryo UI" pitchFamily="50" charset="-128"/>
                <a:cs typeface="Meiryo UI" pitchFamily="50" charset="-128"/>
              </a:rPr>
              <a:t>きっ</a:t>
            </a:r>
            <a:endParaRPr lang="en-US" altLang="ja-JP" sz="1200" dirty="0" smtClean="0">
              <a:solidFill>
                <a:schemeClr val="tx1"/>
              </a:solidFill>
              <a:latin typeface="Meiryo UI" pitchFamily="50" charset="-128"/>
              <a:ea typeface="Meiryo UI" pitchFamily="50" charset="-128"/>
              <a:cs typeface="Meiryo UI" pitchFamily="50" charset="-128"/>
            </a:endParaRPr>
          </a:p>
          <a:p>
            <a:pPr marL="177800" indent="-177800"/>
            <a:r>
              <a:rPr lang="ja-JP" altLang="en-US" sz="1200" dirty="0">
                <a:solidFill>
                  <a:schemeClr val="tx1"/>
                </a:solidFill>
                <a:latin typeface="Meiryo UI" pitchFamily="50" charset="-128"/>
                <a:ea typeface="Meiryo UI" pitchFamily="50" charset="-128"/>
                <a:cs typeface="Meiryo UI" pitchFamily="50" charset="-128"/>
              </a:rPr>
              <a:t>　</a:t>
            </a:r>
            <a:r>
              <a:rPr lang="ja-JP" altLang="en-US" sz="1200" dirty="0" smtClean="0">
                <a:solidFill>
                  <a:schemeClr val="tx1"/>
                </a:solidFill>
                <a:latin typeface="Meiryo UI" pitchFamily="50" charset="-128"/>
                <a:ea typeface="Meiryo UI" pitchFamily="50" charset="-128"/>
                <a:cs typeface="Meiryo UI" pitchFamily="50" charset="-128"/>
              </a:rPr>
              <a:t>　　かけ</a:t>
            </a:r>
            <a:r>
              <a:rPr lang="ja-JP" altLang="en-US" sz="1200" dirty="0">
                <a:solidFill>
                  <a:schemeClr val="tx1"/>
                </a:solidFill>
                <a:latin typeface="Meiryo UI" pitchFamily="50" charset="-128"/>
                <a:ea typeface="Meiryo UI" pitchFamily="50" charset="-128"/>
                <a:cs typeface="Meiryo UI" pitchFamily="50" charset="-128"/>
              </a:rPr>
              <a:t>を得ることを目的とした</a:t>
            </a:r>
            <a:r>
              <a:rPr lang="ja-JP" altLang="en-US" sz="1200" dirty="0" smtClean="0">
                <a:solidFill>
                  <a:schemeClr val="tx1"/>
                </a:solidFill>
                <a:latin typeface="Meiryo UI" pitchFamily="50" charset="-128"/>
                <a:ea typeface="Meiryo UI" pitchFamily="50" charset="-128"/>
                <a:cs typeface="Meiryo UI" pitchFamily="50" charset="-128"/>
              </a:rPr>
              <a:t>セミナー</a:t>
            </a:r>
            <a:endParaRPr lang="en-US" altLang="ja-JP" sz="1400" dirty="0">
              <a:solidFill>
                <a:schemeClr val="tx1"/>
              </a:solidFill>
              <a:latin typeface="Meiryo UI" pitchFamily="50" charset="-128"/>
              <a:ea typeface="Meiryo UI" pitchFamily="50" charset="-128"/>
              <a:cs typeface="Meiryo UI" pitchFamily="50" charset="-128"/>
            </a:endParaRPr>
          </a:p>
          <a:p>
            <a:endParaRPr lang="en-US" altLang="ja-JP" sz="1300" dirty="0">
              <a:solidFill>
                <a:schemeClr val="tx1"/>
              </a:solidFill>
              <a:latin typeface="Meiryo UI" pitchFamily="50" charset="-128"/>
              <a:ea typeface="Meiryo UI" pitchFamily="50" charset="-128"/>
              <a:cs typeface="Meiryo UI" pitchFamily="50" charset="-128"/>
            </a:endParaRPr>
          </a:p>
          <a:p>
            <a:pPr>
              <a:lnSpc>
                <a:spcPts val="1200"/>
              </a:lnSpc>
            </a:pPr>
            <a:r>
              <a:rPr lang="ja-JP" altLang="en-US" sz="900" dirty="0" smtClean="0">
                <a:solidFill>
                  <a:schemeClr val="tx1"/>
                </a:solidFill>
                <a:latin typeface="Meiryo UI" pitchFamily="50" charset="-128"/>
                <a:ea typeface="Meiryo UI" pitchFamily="50" charset="-128"/>
                <a:cs typeface="Meiryo UI" pitchFamily="50" charset="-128"/>
              </a:rPr>
              <a:t>　　</a:t>
            </a:r>
            <a:endParaRPr lang="ja-JP" altLang="en-US" sz="1200" dirty="0">
              <a:solidFill>
                <a:schemeClr val="tx1"/>
              </a:solidFill>
              <a:latin typeface="Meiryo UI" pitchFamily="50" charset="-128"/>
              <a:ea typeface="Meiryo UI" pitchFamily="50" charset="-128"/>
              <a:cs typeface="Meiryo UI" pitchFamily="50" charset="-128"/>
            </a:endParaRPr>
          </a:p>
          <a:p>
            <a:endParaRPr lang="ja-JP" altLang="en-US" sz="1200" dirty="0">
              <a:solidFill>
                <a:schemeClr val="tx1"/>
              </a:solidFill>
              <a:latin typeface="Meiryo UI" pitchFamily="50" charset="-128"/>
              <a:ea typeface="Meiryo UI" pitchFamily="50" charset="-128"/>
              <a:cs typeface="Meiryo UI" pitchFamily="50" charset="-128"/>
            </a:endParaRPr>
          </a:p>
        </p:txBody>
      </p:sp>
      <p:sp>
        <p:nvSpPr>
          <p:cNvPr id="34" name="角丸四角形 33"/>
          <p:cNvSpPr/>
          <p:nvPr/>
        </p:nvSpPr>
        <p:spPr>
          <a:xfrm>
            <a:off x="250422" y="755309"/>
            <a:ext cx="3017034" cy="312553"/>
          </a:xfrm>
          <a:prstGeom prst="roundRect">
            <a:avLst>
              <a:gd name="adj" fmla="val 50000"/>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ja-JP" altLang="en-US" sz="1600" b="1" dirty="0">
                <a:solidFill>
                  <a:schemeClr val="tx1"/>
                </a:solidFill>
                <a:latin typeface="Meiryo UI" pitchFamily="50" charset="-128"/>
                <a:ea typeface="Meiryo UI" pitchFamily="50" charset="-128"/>
                <a:cs typeface="Meiryo UI" pitchFamily="50" charset="-128"/>
              </a:rPr>
              <a:t>　</a:t>
            </a:r>
            <a:r>
              <a:rPr lang="ja-JP" altLang="en-US" sz="1600" b="1" dirty="0" smtClean="0">
                <a:solidFill>
                  <a:schemeClr val="tx1"/>
                </a:solidFill>
                <a:latin typeface="Meiryo UI" pitchFamily="50" charset="-128"/>
                <a:ea typeface="Meiryo UI" pitchFamily="50" charset="-128"/>
                <a:cs typeface="Meiryo UI" pitchFamily="50" charset="-128"/>
              </a:rPr>
              <a:t>　温暖化「適応」推進事業</a:t>
            </a:r>
            <a:endParaRPr lang="ja-JP" altLang="en-US" sz="1600" b="1" dirty="0">
              <a:solidFill>
                <a:schemeClr val="tx1"/>
              </a:solidFill>
              <a:latin typeface="Meiryo UI" pitchFamily="50" charset="-128"/>
              <a:ea typeface="Meiryo UI" pitchFamily="50" charset="-128"/>
              <a:cs typeface="Meiryo UI" pitchFamily="50" charset="-128"/>
            </a:endParaRPr>
          </a:p>
        </p:txBody>
      </p:sp>
      <p:sp>
        <p:nvSpPr>
          <p:cNvPr id="35" name="正方形/長方形 34"/>
          <p:cNvSpPr/>
          <p:nvPr/>
        </p:nvSpPr>
        <p:spPr>
          <a:xfrm>
            <a:off x="2686624" y="1132899"/>
            <a:ext cx="2124000" cy="184666"/>
          </a:xfrm>
          <a:prstGeom prst="rect">
            <a:avLst/>
          </a:prstGeom>
          <a:noFill/>
        </p:spPr>
        <p:txBody>
          <a:bodyPr wrap="square" lIns="0" tIns="0" rIns="0" bIns="0" anchor="ctr" anchorCtr="1">
            <a:spAutoFit/>
          </a:bodyPr>
          <a:lstStyle/>
          <a:p>
            <a:pPr marL="95250" indent="-95250"/>
            <a:r>
              <a:rPr lang="en-US" altLang="ja-JP" sz="12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府事業</a:t>
            </a:r>
            <a:r>
              <a:rPr lang="en-US" altLang="ja-JP" sz="12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（予算</a:t>
            </a:r>
            <a:r>
              <a:rPr lang="en-US" altLang="ja-JP" sz="1200" dirty="0" smtClean="0">
                <a:latin typeface="Meiryo UI" panose="020B0604030504040204" pitchFamily="50" charset="-128"/>
                <a:ea typeface="Meiryo UI" panose="020B0604030504040204" pitchFamily="50" charset="-128"/>
                <a:cs typeface="Meiryo UI" panose="020B0604030504040204" pitchFamily="50" charset="-128"/>
              </a:rPr>
              <a:t>4,600</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千円</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a:t>
            </a:r>
          </a:p>
        </p:txBody>
      </p:sp>
      <p:sp>
        <p:nvSpPr>
          <p:cNvPr id="28" name="テキスト ボックス 27"/>
          <p:cNvSpPr txBox="1"/>
          <p:nvPr/>
        </p:nvSpPr>
        <p:spPr>
          <a:xfrm>
            <a:off x="6989223" y="4526894"/>
            <a:ext cx="2608091" cy="553998"/>
          </a:xfrm>
          <a:prstGeom prst="rect">
            <a:avLst/>
          </a:prstGeom>
          <a:noFill/>
        </p:spPr>
        <p:txBody>
          <a:bodyPr wrap="square" rtlCol="0">
            <a:spAutoFit/>
          </a:bodyPr>
          <a:lstStyle/>
          <a:p>
            <a:pPr>
              <a:lnSpc>
                <a:spcPts val="1200"/>
              </a:lnSpc>
            </a:pPr>
            <a:r>
              <a:rPr lang="ja-JP" altLang="en-US" sz="1050" dirty="0" smtClean="0">
                <a:latin typeface="Meiryo UI" panose="020B0604030504040204" pitchFamily="50" charset="-128"/>
                <a:ea typeface="Meiryo UI" panose="020B0604030504040204" pitchFamily="50" charset="-128"/>
                <a:cs typeface="Meiryo UI" panose="020B0604030504040204" pitchFamily="50" charset="-128"/>
              </a:rPr>
              <a:t>遮光性フィルム貼付のひさし、壁面緑化、地上部緑化を整備し、涼しさを感じるクールスポット</a:t>
            </a:r>
            <a:r>
              <a:rPr lang="ja-JP" altLang="en-US" sz="1050" dirty="0">
                <a:latin typeface="Meiryo UI" panose="020B0604030504040204" pitchFamily="50" charset="-128"/>
                <a:ea typeface="Meiryo UI" panose="020B0604030504040204" pitchFamily="50" charset="-128"/>
                <a:cs typeface="Meiryo UI" panose="020B0604030504040204" pitchFamily="50" charset="-128"/>
              </a:rPr>
              <a:t>を作っています。</a:t>
            </a:r>
          </a:p>
        </p:txBody>
      </p:sp>
      <p:sp>
        <p:nvSpPr>
          <p:cNvPr id="31" name="テキスト ボックス 30"/>
          <p:cNvSpPr txBox="1"/>
          <p:nvPr/>
        </p:nvSpPr>
        <p:spPr>
          <a:xfrm>
            <a:off x="5123739" y="3894627"/>
            <a:ext cx="3530603" cy="246221"/>
          </a:xfrm>
          <a:prstGeom prst="rect">
            <a:avLst/>
          </a:prstGeom>
          <a:noFill/>
        </p:spPr>
        <p:txBody>
          <a:bodyPr wrap="square" rtlCol="0">
            <a:spAutoFit/>
          </a:bodyPr>
          <a:lstStyle/>
          <a:p>
            <a:pPr>
              <a:lnSpc>
                <a:spcPts val="1200"/>
              </a:lnSpc>
            </a:pP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・整備</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した</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クールスポットの例（</a:t>
            </a:r>
            <a:r>
              <a:rPr lang="en-US" altLang="ja-JP" sz="1200" dirty="0">
                <a:latin typeface="Meiryo UI" panose="020B0604030504040204" pitchFamily="50" charset="-128"/>
                <a:ea typeface="Meiryo UI" panose="020B0604030504040204" pitchFamily="50" charset="-128"/>
                <a:cs typeface="Meiryo UI" panose="020B0604030504040204" pitchFamily="50" charset="-128"/>
              </a:rPr>
              <a:t>SENRITO</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よみうり</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a:t>
            </a:r>
            <a:endParaRPr lang="ja-JP" altLang="en-US" sz="12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8" name="正方形/長方形 17"/>
          <p:cNvSpPr/>
          <p:nvPr/>
        </p:nvSpPr>
        <p:spPr>
          <a:xfrm>
            <a:off x="5362741" y="5779589"/>
            <a:ext cx="4068000" cy="861774"/>
          </a:xfrm>
          <a:prstGeom prst="rect">
            <a:avLst/>
          </a:prstGeom>
          <a:ln w="9525">
            <a:prstDash val="dash"/>
          </a:ln>
        </p:spPr>
        <p:style>
          <a:lnRef idx="2">
            <a:schemeClr val="accent1"/>
          </a:lnRef>
          <a:fillRef idx="1">
            <a:schemeClr val="lt1"/>
          </a:fillRef>
          <a:effectRef idx="0">
            <a:schemeClr val="accent1"/>
          </a:effectRef>
          <a:fontRef idx="minor">
            <a:schemeClr val="dk1"/>
          </a:fontRef>
        </p:style>
        <p:txBody>
          <a:bodyPr lIns="36000" rIns="36000" rtlCol="0" anchor="ctr">
            <a:spAutoFit/>
          </a:bodyPr>
          <a:lstStyle/>
          <a:p>
            <a:pPr marL="87313" indent="-87313"/>
            <a:r>
              <a:rPr lang="ja-JP" altLang="en-US" sz="10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2017</a:t>
            </a:r>
            <a:r>
              <a:rPr lang="ja-JP" altLang="en-US"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年度までの実績</a:t>
            </a:r>
            <a:r>
              <a:rPr lang="ja-JP" altLang="en-US" sz="10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endParaRPr lang="en-US" altLang="ja-JP" sz="10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87313" indent="-87313"/>
            <a:r>
              <a:rPr lang="ja-JP" altLang="en-US"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補助</a:t>
            </a:r>
            <a:r>
              <a:rPr lang="ja-JP" altLang="en-US" sz="10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件数</a:t>
            </a:r>
            <a:r>
              <a:rPr lang="ja-JP" altLang="en-US"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：３件</a:t>
            </a:r>
            <a:endParaRPr lang="en-US" altLang="ja-JP"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87313" indent="-87313"/>
            <a:r>
              <a:rPr lang="ja-JP" altLang="en-US" sz="10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2017</a:t>
            </a:r>
            <a:r>
              <a:rPr lang="ja-JP" altLang="en-US"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年度　・難波</a:t>
            </a:r>
            <a:r>
              <a:rPr lang="ja-JP" altLang="en-US" sz="10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センター街商店街クールスポット整備事業（大阪市）</a:t>
            </a:r>
          </a:p>
          <a:p>
            <a:pPr marL="87313" indent="-87313"/>
            <a:r>
              <a:rPr lang="ja-JP" altLang="en-US" sz="10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2016</a:t>
            </a:r>
            <a:r>
              <a:rPr lang="ja-JP" altLang="en-US"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年度　</a:t>
            </a:r>
            <a:r>
              <a:rPr lang="ja-JP" altLang="ja-JP"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SENRITO</a:t>
            </a:r>
            <a:r>
              <a:rPr lang="ja-JP" altLang="ja-JP"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よみうり</a:t>
            </a:r>
            <a:r>
              <a:rPr lang="ja-JP" altLang="ja-JP" sz="10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クールスポット事業（豊中市）</a:t>
            </a:r>
          </a:p>
          <a:p>
            <a:r>
              <a:rPr lang="ja-JP" altLang="en-US" sz="10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ja-JP" altLang="ja-JP"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ja-JP" sz="10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あべのキューズモール　クールスポット整備事業（大阪市）</a:t>
            </a:r>
          </a:p>
        </p:txBody>
      </p:sp>
      <p:pic>
        <p:nvPicPr>
          <p:cNvPr id="1026" name="Picture 2" descr="SENRITO写真２"/>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62741" y="4206542"/>
            <a:ext cx="1622259" cy="15428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 name="正方形/長方形 23"/>
          <p:cNvSpPr/>
          <p:nvPr/>
        </p:nvSpPr>
        <p:spPr>
          <a:xfrm>
            <a:off x="250422" y="5279665"/>
            <a:ext cx="4500000" cy="1361697"/>
          </a:xfrm>
          <a:prstGeom prst="rect">
            <a:avLst/>
          </a:prstGeom>
          <a:ln w="9525">
            <a:prstDash val="dash"/>
          </a:ln>
        </p:spPr>
        <p:style>
          <a:lnRef idx="2">
            <a:schemeClr val="accent1"/>
          </a:lnRef>
          <a:fillRef idx="1">
            <a:schemeClr val="lt1"/>
          </a:fillRef>
          <a:effectRef idx="0">
            <a:schemeClr val="accent1"/>
          </a:effectRef>
          <a:fontRef idx="minor">
            <a:schemeClr val="dk1"/>
          </a:fontRef>
        </p:style>
        <p:txBody>
          <a:bodyPr lIns="36000" rIns="36000" rtlCol="0" anchor="t" anchorCtr="0"/>
          <a:lstStyle/>
          <a:p>
            <a:pPr marL="87313" indent="-87313"/>
            <a:r>
              <a:rPr lang="ja-JP" altLang="en-US" sz="10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2017</a:t>
            </a:r>
            <a:r>
              <a:rPr lang="ja-JP" altLang="en-US"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年度</a:t>
            </a:r>
            <a:r>
              <a:rPr lang="ja-JP" altLang="en-US" sz="10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実績＞</a:t>
            </a:r>
            <a:endParaRPr lang="en-US" altLang="ja-JP" sz="10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87313" indent="-87313"/>
            <a:r>
              <a:rPr lang="ja-JP" altLang="en-US"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・シンポジウム１回　・啓発用ハンドブックの作成　・地域での啓発活動４回</a:t>
            </a:r>
            <a:r>
              <a:rPr lang="ja-JP" altLang="en-US" sz="10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他</a:t>
            </a:r>
            <a:endParaRPr lang="ja-JP" altLang="ja-JP" sz="10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grpSp>
        <p:nvGrpSpPr>
          <p:cNvPr id="2" name="グループ化 1"/>
          <p:cNvGrpSpPr/>
          <p:nvPr/>
        </p:nvGrpSpPr>
        <p:grpSpPr>
          <a:xfrm>
            <a:off x="433138" y="5657122"/>
            <a:ext cx="4174830" cy="1030882"/>
            <a:chOff x="-1631654" y="2140663"/>
            <a:chExt cx="4174830" cy="1030882"/>
          </a:xfrm>
        </p:grpSpPr>
        <p:pic>
          <p:nvPicPr>
            <p:cNvPr id="16" name="図 15"/>
            <p:cNvPicPr>
              <a:picLocks noChangeAspect="1"/>
            </p:cNvPicPr>
            <p:nvPr/>
          </p:nvPicPr>
          <p:blipFill rotWithShape="1">
            <a:blip r:embed="rId3" cstate="print">
              <a:extLst>
                <a:ext uri="{28A0092B-C50C-407E-A947-70E740481C1C}">
                  <a14:useLocalDpi xmlns:a14="http://schemas.microsoft.com/office/drawing/2010/main" val="0"/>
                </a:ext>
              </a:extLst>
            </a:blip>
            <a:srcRect l="4825" t="32785" r="2262"/>
            <a:stretch/>
          </p:blipFill>
          <p:spPr bwMode="auto">
            <a:xfrm>
              <a:off x="-1631654" y="2140663"/>
              <a:ext cx="1250426" cy="828000"/>
            </a:xfrm>
            <a:prstGeom prst="rect">
              <a:avLst/>
            </a:prstGeom>
            <a:ln>
              <a:noFill/>
            </a:ln>
            <a:extLst>
              <a:ext uri="{53640926-AAD7-44D8-BBD7-CCE9431645EC}">
                <a14:shadowObscured xmlns:a14="http://schemas.microsoft.com/office/drawing/2010/main"/>
              </a:ext>
            </a:extLst>
          </p:spPr>
        </p:pic>
        <p:pic>
          <p:nvPicPr>
            <p:cNvPr id="19"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92541" y="2140663"/>
              <a:ext cx="1181303" cy="82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 name="図 19"/>
            <p:cNvPicPr/>
            <p:nvPr/>
          </p:nvPicPr>
          <p:blipFill>
            <a:blip r:embed="rId5" cstate="print">
              <a:extLst>
                <a:ext uri="{28A0092B-C50C-407E-A947-70E740481C1C}">
                  <a14:useLocalDpi xmlns:a14="http://schemas.microsoft.com/office/drawing/2010/main" val="0"/>
                </a:ext>
              </a:extLst>
            </a:blip>
            <a:stretch>
              <a:fillRect/>
            </a:stretch>
          </p:blipFill>
          <p:spPr>
            <a:xfrm>
              <a:off x="1187864" y="2140663"/>
              <a:ext cx="1355312" cy="828000"/>
            </a:xfrm>
            <a:prstGeom prst="rect">
              <a:avLst/>
            </a:prstGeom>
          </p:spPr>
        </p:pic>
        <p:sp>
          <p:nvSpPr>
            <p:cNvPr id="21" name="テキスト ボックス 20"/>
            <p:cNvSpPr txBox="1"/>
            <p:nvPr/>
          </p:nvSpPr>
          <p:spPr>
            <a:xfrm>
              <a:off x="-1374490" y="2933114"/>
              <a:ext cx="736099" cy="230641"/>
            </a:xfrm>
            <a:prstGeom prst="rect">
              <a:avLst/>
            </a:prstGeom>
            <a:noFill/>
          </p:spPr>
          <p:txBody>
            <a:bodyPr wrap="none" rtlCol="0" anchor="ctr" anchorCtr="0">
              <a:spAutoFit/>
            </a:bodyPr>
            <a:lstStyle/>
            <a:p>
              <a:pPr>
                <a:lnSpc>
                  <a:spcPts val="1200"/>
                </a:lnSpc>
              </a:pPr>
              <a:r>
                <a:rPr lang="ja-JP" altLang="en-US" sz="900" dirty="0" smtClean="0">
                  <a:latin typeface="Meiryo UI" panose="020B0604030504040204" pitchFamily="50" charset="-128"/>
                  <a:ea typeface="Meiryo UI" panose="020B0604030504040204" pitchFamily="50" charset="-128"/>
                  <a:cs typeface="Meiryo UI" panose="020B0604030504040204" pitchFamily="50" charset="-128"/>
                </a:rPr>
                <a:t>シンポジウム</a:t>
              </a:r>
              <a:endParaRPr lang="ja-JP" altLang="en-US" sz="9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22" name="テキスト ボックス 21"/>
            <p:cNvSpPr txBox="1"/>
            <p:nvPr/>
          </p:nvSpPr>
          <p:spPr>
            <a:xfrm>
              <a:off x="-115011" y="2925324"/>
              <a:ext cx="1026243" cy="246221"/>
            </a:xfrm>
            <a:prstGeom prst="rect">
              <a:avLst/>
            </a:prstGeom>
            <a:noFill/>
          </p:spPr>
          <p:txBody>
            <a:bodyPr wrap="none" rtlCol="0" anchor="ctr" anchorCtr="0">
              <a:spAutoFit/>
            </a:bodyPr>
            <a:lstStyle/>
            <a:p>
              <a:pPr>
                <a:lnSpc>
                  <a:spcPts val="1200"/>
                </a:lnSpc>
              </a:pPr>
              <a:r>
                <a:rPr lang="ja-JP" altLang="en-US" sz="900" dirty="0" smtClean="0">
                  <a:latin typeface="Meiryo UI" panose="020B0604030504040204" pitchFamily="50" charset="-128"/>
                  <a:ea typeface="Meiryo UI" panose="020B0604030504040204" pitchFamily="50" charset="-128"/>
                  <a:cs typeface="Meiryo UI" panose="020B0604030504040204" pitchFamily="50" charset="-128"/>
                </a:rPr>
                <a:t>啓発用ハンドブック</a:t>
              </a:r>
              <a:endParaRPr lang="ja-JP" altLang="en-US" sz="9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23" name="テキスト ボックス 22"/>
            <p:cNvSpPr txBox="1"/>
            <p:nvPr/>
          </p:nvSpPr>
          <p:spPr>
            <a:xfrm>
              <a:off x="1379650" y="2925324"/>
              <a:ext cx="971741" cy="246221"/>
            </a:xfrm>
            <a:prstGeom prst="rect">
              <a:avLst/>
            </a:prstGeom>
            <a:noFill/>
          </p:spPr>
          <p:txBody>
            <a:bodyPr wrap="none" rtlCol="0" anchor="ctr" anchorCtr="0">
              <a:spAutoFit/>
            </a:bodyPr>
            <a:lstStyle/>
            <a:p>
              <a:pPr>
                <a:lnSpc>
                  <a:spcPts val="1200"/>
                </a:lnSpc>
              </a:pPr>
              <a:r>
                <a:rPr lang="ja-JP" altLang="en-US" sz="900" dirty="0" smtClean="0">
                  <a:latin typeface="Meiryo UI" panose="020B0604030504040204" pitchFamily="50" charset="-128"/>
                  <a:ea typeface="Meiryo UI" panose="020B0604030504040204" pitchFamily="50" charset="-128"/>
                  <a:cs typeface="Meiryo UI" panose="020B0604030504040204" pitchFamily="50" charset="-128"/>
                </a:rPr>
                <a:t>啓発活動の様子</a:t>
              </a:r>
              <a:endParaRPr lang="ja-JP" altLang="en-US" sz="900" dirty="0">
                <a:latin typeface="Meiryo UI" panose="020B0604030504040204" pitchFamily="50" charset="-128"/>
                <a:ea typeface="Meiryo UI" panose="020B0604030504040204" pitchFamily="50" charset="-128"/>
                <a:cs typeface="Meiryo UI" panose="020B0604030504040204" pitchFamily="50" charset="-128"/>
              </a:endParaRPr>
            </a:p>
          </p:txBody>
        </p:sp>
      </p:grpSp>
    </p:spTree>
    <p:extLst>
      <p:ext uri="{BB962C8B-B14F-4D97-AF65-F5344CB8AC3E}">
        <p14:creationId xmlns:p14="http://schemas.microsoft.com/office/powerpoint/2010/main" val="367126629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2"/>
          <p:cNvSpPr txBox="1">
            <a:spLocks noChangeArrowheads="1"/>
          </p:cNvSpPr>
          <p:nvPr/>
        </p:nvSpPr>
        <p:spPr bwMode="auto">
          <a:xfrm>
            <a:off x="0" y="-27384"/>
            <a:ext cx="9906000" cy="510396"/>
          </a:xfrm>
          <a:prstGeom prst="rect">
            <a:avLst/>
          </a:prstGeom>
          <a:solidFill>
            <a:srgbClr val="00B0F0"/>
          </a:solidFill>
          <a:ln w="9525">
            <a:noFill/>
            <a:miter lim="800000"/>
            <a:headEnd/>
            <a:tailEnd/>
          </a:ln>
        </p:spPr>
        <p:txBody>
          <a:bodyPr wrap="square" lIns="74295" tIns="8890" rIns="74295" bIns="8890">
            <a:spAutoFit/>
          </a:bodyPr>
          <a:lstStyle>
            <a:defPPr>
              <a:defRPr lang="ja-JP"/>
            </a:defPPr>
            <a:lvl1pPr algn="l" rtl="0" fontAlgn="base">
              <a:spcBef>
                <a:spcPct val="0"/>
              </a:spcBef>
              <a:spcAft>
                <a:spcPct val="0"/>
              </a:spcAft>
              <a:defRPr kumimoji="1"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charset="-128"/>
                <a:cs typeface="+mn-cs"/>
              </a:defRPr>
            </a:lvl5pPr>
            <a:lvl6pPr marL="2286000" algn="l" defTabSz="914400" rtl="0" eaLnBrk="1" latinLnBrk="0" hangingPunct="1">
              <a:defRPr kumimoji="1" kern="1200">
                <a:solidFill>
                  <a:schemeClr val="tx1"/>
                </a:solidFill>
                <a:latin typeface="Arial" charset="0"/>
                <a:ea typeface="ＭＳ Ｐゴシック" charset="-128"/>
                <a:cs typeface="+mn-cs"/>
              </a:defRPr>
            </a:lvl6pPr>
            <a:lvl7pPr marL="2743200" algn="l" defTabSz="914400" rtl="0" eaLnBrk="1" latinLnBrk="0" hangingPunct="1">
              <a:defRPr kumimoji="1" kern="1200">
                <a:solidFill>
                  <a:schemeClr val="tx1"/>
                </a:solidFill>
                <a:latin typeface="Arial" charset="0"/>
                <a:ea typeface="ＭＳ Ｐゴシック" charset="-128"/>
                <a:cs typeface="+mn-cs"/>
              </a:defRPr>
            </a:lvl7pPr>
            <a:lvl8pPr marL="3200400" algn="l" defTabSz="914400" rtl="0" eaLnBrk="1" latinLnBrk="0" hangingPunct="1">
              <a:defRPr kumimoji="1" kern="1200">
                <a:solidFill>
                  <a:schemeClr val="tx1"/>
                </a:solidFill>
                <a:latin typeface="Arial" charset="0"/>
                <a:ea typeface="ＭＳ Ｐゴシック" charset="-128"/>
                <a:cs typeface="+mn-cs"/>
              </a:defRPr>
            </a:lvl8pPr>
            <a:lvl9pPr marL="3657600" algn="l" defTabSz="914400" rtl="0" eaLnBrk="1" latinLnBrk="0" hangingPunct="1">
              <a:defRPr kumimoji="1" kern="1200">
                <a:solidFill>
                  <a:schemeClr val="tx1"/>
                </a:solidFill>
                <a:latin typeface="Arial" charset="0"/>
                <a:ea typeface="ＭＳ Ｐゴシック" charset="-128"/>
                <a:cs typeface="+mn-cs"/>
              </a:defRPr>
            </a:lvl9pPr>
          </a:lstStyle>
          <a:p>
            <a:pPr algn="just"/>
            <a:r>
              <a:rPr lang="ja-JP" altLang="en-US" sz="3200" dirty="0" smtClean="0">
                <a:solidFill>
                  <a:schemeClr val="bg1"/>
                </a:solidFill>
                <a:ea typeface="HGP創英角ｺﾞｼｯｸUB" pitchFamily="50" charset="-128"/>
                <a:cs typeface="ＭＳ Ｐゴシック" charset="-128"/>
              </a:rPr>
              <a:t>　本施策事業集</a:t>
            </a:r>
            <a:r>
              <a:rPr lang="ja-JP" altLang="en-US" sz="2400" dirty="0" smtClean="0">
                <a:solidFill>
                  <a:schemeClr val="bg1"/>
                </a:solidFill>
                <a:ea typeface="HGP創英角ｺﾞｼｯｸUB" pitchFamily="50" charset="-128"/>
                <a:cs typeface="ＭＳ Ｐゴシック" charset="-128"/>
              </a:rPr>
              <a:t>（アクションプログラム）</a:t>
            </a:r>
            <a:r>
              <a:rPr lang="ja-JP" altLang="en-US" sz="3200" dirty="0" smtClean="0">
                <a:solidFill>
                  <a:schemeClr val="bg1"/>
                </a:solidFill>
                <a:ea typeface="HGP創英角ｺﾞｼｯｸUB" pitchFamily="50" charset="-128"/>
                <a:cs typeface="ＭＳ Ｐゴシック" charset="-128"/>
              </a:rPr>
              <a:t>の位置づけ</a:t>
            </a:r>
            <a:endParaRPr lang="ja-JP" sz="3600" dirty="0">
              <a:solidFill>
                <a:schemeClr val="bg1"/>
              </a:solidFill>
              <a:ea typeface="HGP創英角ｺﾞｼｯｸUB" pitchFamily="50" charset="-128"/>
              <a:cs typeface="ＭＳ Ｐゴシック" charset="-128"/>
            </a:endParaRPr>
          </a:p>
        </p:txBody>
      </p:sp>
      <p:sp>
        <p:nvSpPr>
          <p:cNvPr id="33" name="角丸四角形 32"/>
          <p:cNvSpPr/>
          <p:nvPr/>
        </p:nvSpPr>
        <p:spPr>
          <a:xfrm>
            <a:off x="206197" y="2752984"/>
            <a:ext cx="9390645" cy="3356866"/>
          </a:xfrm>
          <a:prstGeom prst="roundRect">
            <a:avLst>
              <a:gd name="adj" fmla="val 5753"/>
            </a:avLst>
          </a:prstGeom>
        </p:spPr>
        <p:style>
          <a:lnRef idx="1">
            <a:schemeClr val="accent5"/>
          </a:lnRef>
          <a:fillRef idx="2">
            <a:schemeClr val="accent5"/>
          </a:fillRef>
          <a:effectRef idx="1">
            <a:schemeClr val="accent5"/>
          </a:effectRef>
          <a:fontRef idx="minor">
            <a:schemeClr val="dk1"/>
          </a:fontRef>
        </p:style>
        <p:txBody>
          <a:bodyPr rtlCol="0" anchor="ctr"/>
          <a:lstStyle/>
          <a:p>
            <a:endParaRPr kumimoji="1" lang="ja-JP" altLang="en-US" dirty="0"/>
          </a:p>
        </p:txBody>
      </p:sp>
      <p:cxnSp>
        <p:nvCxnSpPr>
          <p:cNvPr id="34" name="直線コネクタ 33"/>
          <p:cNvCxnSpPr/>
          <p:nvPr/>
        </p:nvCxnSpPr>
        <p:spPr>
          <a:xfrm>
            <a:off x="638245" y="3877602"/>
            <a:ext cx="6047244" cy="0"/>
          </a:xfrm>
          <a:prstGeom prst="line">
            <a:avLst/>
          </a:prstGeom>
          <a:ln>
            <a:prstDash val="sysDot"/>
          </a:ln>
        </p:spPr>
        <p:style>
          <a:lnRef idx="1">
            <a:schemeClr val="accent1"/>
          </a:lnRef>
          <a:fillRef idx="0">
            <a:schemeClr val="accent1"/>
          </a:fillRef>
          <a:effectRef idx="0">
            <a:schemeClr val="accent1"/>
          </a:effectRef>
          <a:fontRef idx="minor">
            <a:schemeClr val="tx1"/>
          </a:fontRef>
        </p:style>
      </p:cxnSp>
      <p:cxnSp>
        <p:nvCxnSpPr>
          <p:cNvPr id="35" name="直線コネクタ 34"/>
          <p:cNvCxnSpPr/>
          <p:nvPr/>
        </p:nvCxnSpPr>
        <p:spPr>
          <a:xfrm>
            <a:off x="715923" y="4880096"/>
            <a:ext cx="5962702" cy="0"/>
          </a:xfrm>
          <a:prstGeom prst="line">
            <a:avLst/>
          </a:prstGeom>
          <a:ln>
            <a:prstDash val="sysDot"/>
          </a:ln>
        </p:spPr>
        <p:style>
          <a:lnRef idx="1">
            <a:schemeClr val="accent1"/>
          </a:lnRef>
          <a:fillRef idx="0">
            <a:schemeClr val="accent1"/>
          </a:fillRef>
          <a:effectRef idx="0">
            <a:schemeClr val="accent1"/>
          </a:effectRef>
          <a:fontRef idx="minor">
            <a:schemeClr val="tx1"/>
          </a:fontRef>
        </p:style>
      </p:cxnSp>
      <p:cxnSp>
        <p:nvCxnSpPr>
          <p:cNvPr id="36" name="直線コネクタ 35"/>
          <p:cNvCxnSpPr/>
          <p:nvPr/>
        </p:nvCxnSpPr>
        <p:spPr>
          <a:xfrm flipV="1">
            <a:off x="4310653" y="4673979"/>
            <a:ext cx="0" cy="607695"/>
          </a:xfrm>
          <a:prstGeom prst="line">
            <a:avLst/>
          </a:prstGeom>
          <a:ln w="50800" cmpd="sng">
            <a:solidFill>
              <a:schemeClr val="accent6"/>
            </a:solidFill>
            <a:prstDash val="sysDot"/>
          </a:ln>
        </p:spPr>
        <p:style>
          <a:lnRef idx="1">
            <a:schemeClr val="dk1"/>
          </a:lnRef>
          <a:fillRef idx="0">
            <a:schemeClr val="dk1"/>
          </a:fillRef>
          <a:effectRef idx="0">
            <a:schemeClr val="dk1"/>
          </a:effectRef>
          <a:fontRef idx="minor">
            <a:schemeClr val="tx1"/>
          </a:fontRef>
        </p:style>
      </p:cxnSp>
      <p:sp>
        <p:nvSpPr>
          <p:cNvPr id="37" name="角丸四角形 36"/>
          <p:cNvSpPr/>
          <p:nvPr/>
        </p:nvSpPr>
        <p:spPr>
          <a:xfrm>
            <a:off x="2366437" y="4977826"/>
            <a:ext cx="3918037" cy="915999"/>
          </a:xfrm>
          <a:prstGeom prst="roundRect">
            <a:avLst/>
          </a:prstGeom>
          <a:ln/>
        </p:spPr>
        <p:style>
          <a:lnRef idx="1">
            <a:schemeClr val="accent2"/>
          </a:lnRef>
          <a:fillRef idx="2">
            <a:schemeClr val="accent2"/>
          </a:fillRef>
          <a:effectRef idx="1">
            <a:schemeClr val="accent2"/>
          </a:effectRef>
          <a:fontRef idx="minor">
            <a:schemeClr val="dk1"/>
          </a:fontRef>
        </p:style>
        <p:txBody>
          <a:bodyPr rot="0" spcFirstLastPara="0" vert="horz" wrap="square" lIns="91440" tIns="0" rIns="91440" bIns="0" numCol="1" spcCol="0" rtlCol="0" fromWordArt="0" anchor="ctr" anchorCtr="0" forceAA="0" compatLnSpc="1">
            <a:prstTxWarp prst="textNoShape">
              <a:avLst/>
            </a:prstTxWarp>
            <a:noAutofit/>
          </a:bodyPr>
          <a:lstStyle/>
          <a:p>
            <a:pPr algn="ctr">
              <a:spcAft>
                <a:spcPts val="0"/>
              </a:spcAft>
            </a:pPr>
            <a:r>
              <a:rPr lang="ja-JP" sz="1600" dirty="0" smtClean="0">
                <a:solidFill>
                  <a:schemeClr val="tx1"/>
                </a:solidFill>
                <a:effectLst/>
                <a:latin typeface="Meiryo UI" pitchFamily="50" charset="-128"/>
                <a:ea typeface="Meiryo UI" pitchFamily="50" charset="-128"/>
                <a:cs typeface="Meiryo UI" pitchFamily="50" charset="-128"/>
              </a:rPr>
              <a:t>大阪府</a:t>
            </a:r>
            <a:r>
              <a:rPr lang="ja-JP" sz="1600" dirty="0">
                <a:solidFill>
                  <a:schemeClr val="tx1"/>
                </a:solidFill>
                <a:effectLst/>
                <a:latin typeface="Meiryo UI" pitchFamily="50" charset="-128"/>
                <a:ea typeface="Meiryo UI" pitchFamily="50" charset="-128"/>
                <a:cs typeface="Meiryo UI" pitchFamily="50" charset="-128"/>
              </a:rPr>
              <a:t>･大阪市で</a:t>
            </a:r>
            <a:r>
              <a:rPr lang="ja-JP" sz="1600" dirty="0" smtClean="0">
                <a:solidFill>
                  <a:schemeClr val="tx1"/>
                </a:solidFill>
                <a:effectLst/>
                <a:latin typeface="Meiryo UI" pitchFamily="50" charset="-128"/>
                <a:ea typeface="Meiryo UI" pitchFamily="50" charset="-128"/>
                <a:cs typeface="Meiryo UI" pitchFamily="50" charset="-128"/>
              </a:rPr>
              <a:t>取組む</a:t>
            </a:r>
            <a:endParaRPr lang="en-US" altLang="ja-JP" sz="1600" dirty="0" smtClean="0">
              <a:solidFill>
                <a:schemeClr val="tx1"/>
              </a:solidFill>
              <a:effectLst/>
              <a:latin typeface="Meiryo UI" pitchFamily="50" charset="-128"/>
              <a:ea typeface="Meiryo UI" pitchFamily="50" charset="-128"/>
              <a:cs typeface="Meiryo UI" pitchFamily="50" charset="-128"/>
            </a:endParaRPr>
          </a:p>
          <a:p>
            <a:pPr algn="ctr">
              <a:spcAft>
                <a:spcPts val="0"/>
              </a:spcAft>
            </a:pPr>
            <a:r>
              <a:rPr lang="ja-JP" b="1" dirty="0" smtClean="0">
                <a:solidFill>
                  <a:schemeClr val="tx1"/>
                </a:solidFill>
                <a:effectLst/>
                <a:latin typeface="Meiryo UI" pitchFamily="50" charset="-128"/>
                <a:ea typeface="Meiryo UI" pitchFamily="50" charset="-128"/>
                <a:cs typeface="Meiryo UI" pitchFamily="50" charset="-128"/>
              </a:rPr>
              <a:t>エネルギー</a:t>
            </a:r>
            <a:r>
              <a:rPr lang="ja-JP" b="1" dirty="0">
                <a:solidFill>
                  <a:schemeClr val="tx1"/>
                </a:solidFill>
                <a:effectLst/>
                <a:latin typeface="Meiryo UI" pitchFamily="50" charset="-128"/>
                <a:ea typeface="Meiryo UI" pitchFamily="50" charset="-128"/>
                <a:cs typeface="Meiryo UI" pitchFamily="50" charset="-128"/>
              </a:rPr>
              <a:t>関連</a:t>
            </a:r>
            <a:r>
              <a:rPr lang="ja-JP" b="1" dirty="0" smtClean="0">
                <a:solidFill>
                  <a:schemeClr val="tx1"/>
                </a:solidFill>
                <a:effectLst/>
                <a:latin typeface="Meiryo UI" pitchFamily="50" charset="-128"/>
                <a:ea typeface="Meiryo UI" pitchFamily="50" charset="-128"/>
                <a:cs typeface="Meiryo UI" pitchFamily="50" charset="-128"/>
              </a:rPr>
              <a:t>の施策</a:t>
            </a:r>
            <a:r>
              <a:rPr lang="ja-JP" altLang="en-US" b="1" dirty="0" smtClean="0">
                <a:solidFill>
                  <a:schemeClr val="tx1"/>
                </a:solidFill>
                <a:effectLst/>
                <a:latin typeface="Meiryo UI" pitchFamily="50" charset="-128"/>
                <a:ea typeface="Meiryo UI" pitchFamily="50" charset="-128"/>
                <a:cs typeface="Meiryo UI" pitchFamily="50" charset="-128"/>
              </a:rPr>
              <a:t>事業</a:t>
            </a:r>
            <a:r>
              <a:rPr lang="ja-JP" b="1" dirty="0" smtClean="0">
                <a:solidFill>
                  <a:schemeClr val="tx1"/>
                </a:solidFill>
                <a:effectLst/>
                <a:latin typeface="Meiryo UI" pitchFamily="50" charset="-128"/>
                <a:ea typeface="Meiryo UI" pitchFamily="50" charset="-128"/>
                <a:cs typeface="Meiryo UI" pitchFamily="50" charset="-128"/>
              </a:rPr>
              <a:t>集</a:t>
            </a:r>
            <a:endParaRPr lang="en-US" altLang="ja-JP" b="1" dirty="0" smtClean="0">
              <a:solidFill>
                <a:schemeClr val="tx1"/>
              </a:solidFill>
              <a:effectLst/>
              <a:latin typeface="Meiryo UI" pitchFamily="50" charset="-128"/>
              <a:ea typeface="Meiryo UI" pitchFamily="50" charset="-128"/>
              <a:cs typeface="Meiryo UI" pitchFamily="50" charset="-128"/>
            </a:endParaRPr>
          </a:p>
          <a:p>
            <a:pPr algn="ctr">
              <a:spcAft>
                <a:spcPts val="0"/>
              </a:spcAft>
            </a:pPr>
            <a:r>
              <a:rPr lang="en-US" altLang="ja-JP" sz="1400" dirty="0" smtClean="0">
                <a:solidFill>
                  <a:schemeClr val="tx1"/>
                </a:solidFill>
                <a:effectLst/>
                <a:latin typeface="Meiryo UI" pitchFamily="50" charset="-128"/>
                <a:ea typeface="Meiryo UI" pitchFamily="50" charset="-128"/>
                <a:cs typeface="Meiryo UI" pitchFamily="50" charset="-128"/>
              </a:rPr>
              <a:t>(</a:t>
            </a:r>
            <a:r>
              <a:rPr lang="ja-JP" altLang="en-US" sz="1400" dirty="0" smtClean="0">
                <a:solidFill>
                  <a:schemeClr val="tx1"/>
                </a:solidFill>
                <a:effectLst/>
                <a:latin typeface="Meiryo UI" pitchFamily="50" charset="-128"/>
                <a:ea typeface="Meiryo UI" pitchFamily="50" charset="-128"/>
                <a:cs typeface="Meiryo UI" pitchFamily="50" charset="-128"/>
              </a:rPr>
              <a:t>単年度アクションプログラム</a:t>
            </a:r>
            <a:r>
              <a:rPr lang="en-US" altLang="ja-JP" sz="1400" dirty="0" smtClean="0">
                <a:solidFill>
                  <a:schemeClr val="tx1"/>
                </a:solidFill>
                <a:effectLst/>
                <a:latin typeface="Meiryo UI" pitchFamily="50" charset="-128"/>
                <a:ea typeface="Meiryo UI" pitchFamily="50" charset="-128"/>
                <a:cs typeface="Meiryo UI" pitchFamily="50" charset="-128"/>
              </a:rPr>
              <a:t>)</a:t>
            </a:r>
            <a:endParaRPr lang="ja-JP" sz="1400" dirty="0">
              <a:solidFill>
                <a:schemeClr val="tx1"/>
              </a:solidFill>
              <a:effectLst/>
              <a:latin typeface="Meiryo UI" pitchFamily="50" charset="-128"/>
              <a:ea typeface="Meiryo UI" pitchFamily="50" charset="-128"/>
              <a:cs typeface="Meiryo UI" pitchFamily="50" charset="-128"/>
            </a:endParaRPr>
          </a:p>
        </p:txBody>
      </p:sp>
      <p:sp>
        <p:nvSpPr>
          <p:cNvPr id="38" name="テキスト ボックス 10"/>
          <p:cNvSpPr txBox="1"/>
          <p:nvPr/>
        </p:nvSpPr>
        <p:spPr>
          <a:xfrm>
            <a:off x="507265" y="4989150"/>
            <a:ext cx="1368152" cy="400620"/>
          </a:xfrm>
          <a:prstGeom prst="ellipse">
            <a:avLst/>
          </a:prstGeom>
          <a:ln/>
        </p:spPr>
        <p:style>
          <a:lnRef idx="1">
            <a:schemeClr val="accent5"/>
          </a:lnRef>
          <a:fillRef idx="3">
            <a:schemeClr val="accent5"/>
          </a:fillRef>
          <a:effectRef idx="2">
            <a:schemeClr val="accent5"/>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spcAft>
                <a:spcPts val="0"/>
              </a:spcAft>
            </a:pPr>
            <a:r>
              <a:rPr lang="en-US" sz="1200" b="1" dirty="0">
                <a:effectLst/>
                <a:latin typeface="Meiryo UI" pitchFamily="50" charset="-128"/>
                <a:ea typeface="Meiryo UI" pitchFamily="50" charset="-128"/>
                <a:cs typeface="Meiryo UI" pitchFamily="50" charset="-128"/>
              </a:rPr>
              <a:t>Mission</a:t>
            </a:r>
            <a:endParaRPr lang="ja-JP" sz="1600" b="1" dirty="0">
              <a:effectLst/>
              <a:latin typeface="Meiryo UI" pitchFamily="50" charset="-128"/>
              <a:ea typeface="Meiryo UI" pitchFamily="50" charset="-128"/>
              <a:cs typeface="Meiryo UI" pitchFamily="50" charset="-128"/>
            </a:endParaRPr>
          </a:p>
        </p:txBody>
      </p:sp>
      <p:sp>
        <p:nvSpPr>
          <p:cNvPr id="39" name="角丸四角形 38"/>
          <p:cNvSpPr/>
          <p:nvPr/>
        </p:nvSpPr>
        <p:spPr>
          <a:xfrm>
            <a:off x="7004554" y="2797424"/>
            <a:ext cx="2003272" cy="732156"/>
          </a:xfrm>
          <a:prstGeom prst="roundRect">
            <a:avLst/>
          </a:prstGeom>
          <a:ln/>
        </p:spPr>
        <p:style>
          <a:lnRef idx="1">
            <a:schemeClr val="accent3"/>
          </a:lnRef>
          <a:fillRef idx="2">
            <a:schemeClr val="accent3"/>
          </a:fillRef>
          <a:effectRef idx="1">
            <a:schemeClr val="accent3"/>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spcAft>
                <a:spcPts val="0"/>
              </a:spcAft>
            </a:pPr>
            <a:r>
              <a:rPr lang="ja-JP" sz="1400" dirty="0" smtClean="0">
                <a:solidFill>
                  <a:schemeClr val="tx1"/>
                </a:solidFill>
                <a:effectLst/>
                <a:latin typeface="Meiryo UI" pitchFamily="50" charset="-128"/>
                <a:ea typeface="Meiryo UI" pitchFamily="50" charset="-128"/>
                <a:cs typeface="Meiryo UI" pitchFamily="50" charset="-128"/>
              </a:rPr>
              <a:t>エネルギー</a:t>
            </a:r>
            <a:r>
              <a:rPr lang="ja-JP" sz="1400" dirty="0">
                <a:solidFill>
                  <a:schemeClr val="tx1"/>
                </a:solidFill>
                <a:effectLst/>
                <a:latin typeface="Meiryo UI" pitchFamily="50" charset="-128"/>
                <a:ea typeface="Meiryo UI" pitchFamily="50" charset="-128"/>
                <a:cs typeface="Meiryo UI" pitchFamily="50" charset="-128"/>
              </a:rPr>
              <a:t>基本計画</a:t>
            </a:r>
            <a:endParaRPr lang="ja-JP" dirty="0">
              <a:solidFill>
                <a:schemeClr val="tx1"/>
              </a:solidFill>
              <a:effectLst/>
              <a:latin typeface="Meiryo UI" pitchFamily="50" charset="-128"/>
              <a:ea typeface="Meiryo UI" pitchFamily="50" charset="-128"/>
              <a:cs typeface="Meiryo UI" pitchFamily="50" charset="-128"/>
            </a:endParaRPr>
          </a:p>
        </p:txBody>
      </p:sp>
      <p:cxnSp>
        <p:nvCxnSpPr>
          <p:cNvPr id="40" name="直線コネクタ 39"/>
          <p:cNvCxnSpPr/>
          <p:nvPr/>
        </p:nvCxnSpPr>
        <p:spPr>
          <a:xfrm flipV="1">
            <a:off x="4750597" y="3298031"/>
            <a:ext cx="792088" cy="858202"/>
          </a:xfrm>
          <a:prstGeom prst="line">
            <a:avLst/>
          </a:prstGeom>
          <a:ln w="50800" cmpd="sng">
            <a:solidFill>
              <a:schemeClr val="accent6"/>
            </a:solidFill>
            <a:prstDash val="sysDot"/>
          </a:ln>
        </p:spPr>
        <p:style>
          <a:lnRef idx="1">
            <a:schemeClr val="dk1"/>
          </a:lnRef>
          <a:fillRef idx="0">
            <a:schemeClr val="dk1"/>
          </a:fillRef>
          <a:effectRef idx="0">
            <a:schemeClr val="dk1"/>
          </a:effectRef>
          <a:fontRef idx="minor">
            <a:schemeClr val="tx1"/>
          </a:fontRef>
        </p:style>
      </p:cxnSp>
      <p:cxnSp>
        <p:nvCxnSpPr>
          <p:cNvPr id="41" name="直線コネクタ 40"/>
          <p:cNvCxnSpPr/>
          <p:nvPr/>
        </p:nvCxnSpPr>
        <p:spPr>
          <a:xfrm flipH="1" flipV="1">
            <a:off x="3126229" y="3307777"/>
            <a:ext cx="749832" cy="875729"/>
          </a:xfrm>
          <a:prstGeom prst="line">
            <a:avLst/>
          </a:prstGeom>
          <a:ln w="50800" cmpd="sng">
            <a:solidFill>
              <a:schemeClr val="accent6"/>
            </a:solidFill>
            <a:prstDash val="sysDot"/>
          </a:ln>
        </p:spPr>
        <p:style>
          <a:lnRef idx="1">
            <a:schemeClr val="dk1"/>
          </a:lnRef>
          <a:fillRef idx="0">
            <a:schemeClr val="dk1"/>
          </a:fillRef>
          <a:effectRef idx="0">
            <a:schemeClr val="dk1"/>
          </a:effectRef>
          <a:fontRef idx="minor">
            <a:schemeClr val="tx1"/>
          </a:fontRef>
        </p:style>
      </p:cxnSp>
      <p:sp>
        <p:nvSpPr>
          <p:cNvPr id="42" name="角丸四角形 41"/>
          <p:cNvSpPr/>
          <p:nvPr/>
        </p:nvSpPr>
        <p:spPr>
          <a:xfrm>
            <a:off x="4402538" y="2858941"/>
            <a:ext cx="1881936" cy="725011"/>
          </a:xfrm>
          <a:prstGeom prst="roundRect">
            <a:avLst/>
          </a:prstGeom>
          <a:ln/>
        </p:spPr>
        <p:style>
          <a:lnRef idx="1">
            <a:schemeClr val="accent3"/>
          </a:lnRef>
          <a:fillRef idx="2">
            <a:schemeClr val="accent3"/>
          </a:fillRef>
          <a:effectRef idx="1">
            <a:schemeClr val="accent3"/>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spcAft>
                <a:spcPts val="0"/>
              </a:spcAft>
            </a:pPr>
            <a:r>
              <a:rPr lang="ja-JP" altLang="en-US" sz="1400" dirty="0">
                <a:solidFill>
                  <a:schemeClr val="tx1"/>
                </a:solidFill>
                <a:latin typeface="Meiryo UI" pitchFamily="50" charset="-128"/>
                <a:ea typeface="Meiryo UI" pitchFamily="50" charset="-128"/>
                <a:cs typeface="Meiryo UI" pitchFamily="50" charset="-128"/>
              </a:rPr>
              <a:t>大阪</a:t>
            </a:r>
            <a:r>
              <a:rPr lang="ja-JP" altLang="ja-JP" sz="1400" dirty="0">
                <a:solidFill>
                  <a:schemeClr val="tx1"/>
                </a:solidFill>
                <a:latin typeface="Meiryo UI" pitchFamily="50" charset="-128"/>
                <a:ea typeface="Meiryo UI" pitchFamily="50" charset="-128"/>
                <a:cs typeface="Meiryo UI" pitchFamily="50" charset="-128"/>
              </a:rPr>
              <a:t>府市</a:t>
            </a:r>
            <a:r>
              <a:rPr lang="ja-JP" altLang="en-US" sz="1400" dirty="0">
                <a:solidFill>
                  <a:schemeClr val="tx1"/>
                </a:solidFill>
                <a:latin typeface="Meiryo UI" pitchFamily="50" charset="-128"/>
                <a:ea typeface="Meiryo UI" pitchFamily="50" charset="-128"/>
                <a:cs typeface="Meiryo UI" pitchFamily="50" charset="-128"/>
              </a:rPr>
              <a:t>エネルギー</a:t>
            </a:r>
            <a:endParaRPr lang="en-US" altLang="ja-JP" sz="1400" dirty="0">
              <a:solidFill>
                <a:schemeClr val="tx1"/>
              </a:solidFill>
              <a:latin typeface="Meiryo UI" pitchFamily="50" charset="-128"/>
              <a:ea typeface="Meiryo UI" pitchFamily="50" charset="-128"/>
              <a:cs typeface="Meiryo UI" pitchFamily="50" charset="-128"/>
            </a:endParaRPr>
          </a:p>
          <a:p>
            <a:pPr algn="ctr">
              <a:spcAft>
                <a:spcPts val="0"/>
              </a:spcAft>
            </a:pPr>
            <a:r>
              <a:rPr lang="ja-JP" altLang="ja-JP" sz="1400" dirty="0">
                <a:solidFill>
                  <a:schemeClr val="tx1"/>
                </a:solidFill>
                <a:latin typeface="Meiryo UI" pitchFamily="50" charset="-128"/>
                <a:ea typeface="Meiryo UI" pitchFamily="50" charset="-128"/>
                <a:cs typeface="Meiryo UI" pitchFamily="50" charset="-128"/>
              </a:rPr>
              <a:t>戦略の</a:t>
            </a:r>
            <a:r>
              <a:rPr lang="ja-JP" altLang="ja-JP" sz="1400" dirty="0" smtClean="0">
                <a:solidFill>
                  <a:schemeClr val="tx1"/>
                </a:solidFill>
                <a:latin typeface="Meiryo UI" pitchFamily="50" charset="-128"/>
                <a:ea typeface="Meiryo UI" pitchFamily="50" charset="-128"/>
                <a:cs typeface="Meiryo UI" pitchFamily="50" charset="-128"/>
              </a:rPr>
              <a:t>提言</a:t>
            </a:r>
            <a:endParaRPr lang="ja-JP" sz="1400" dirty="0">
              <a:solidFill>
                <a:schemeClr val="tx1"/>
              </a:solidFill>
              <a:effectLst/>
              <a:latin typeface="Meiryo UI" pitchFamily="50" charset="-128"/>
              <a:ea typeface="Meiryo UI" pitchFamily="50" charset="-128"/>
              <a:cs typeface="Meiryo UI" pitchFamily="50" charset="-128"/>
            </a:endParaRPr>
          </a:p>
        </p:txBody>
      </p:sp>
      <p:sp>
        <p:nvSpPr>
          <p:cNvPr id="43" name="角丸四角形 42"/>
          <p:cNvSpPr/>
          <p:nvPr/>
        </p:nvSpPr>
        <p:spPr>
          <a:xfrm>
            <a:off x="2366437" y="4021618"/>
            <a:ext cx="3918037" cy="682851"/>
          </a:xfrm>
          <a:prstGeom prst="roundRect">
            <a:avLst/>
          </a:prstGeom>
          <a:ln/>
        </p:spPr>
        <p:style>
          <a:lnRef idx="1">
            <a:schemeClr val="accent1"/>
          </a:lnRef>
          <a:fillRef idx="2">
            <a:schemeClr val="accent1"/>
          </a:fillRef>
          <a:effectRef idx="1">
            <a:schemeClr val="accent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spcAft>
                <a:spcPts val="0"/>
              </a:spcAft>
            </a:pPr>
            <a:r>
              <a:rPr lang="ja-JP" altLang="en-US" sz="1600" dirty="0" smtClean="0">
                <a:solidFill>
                  <a:schemeClr val="tx1"/>
                </a:solidFill>
                <a:effectLst/>
                <a:latin typeface="Meiryo UI" pitchFamily="50" charset="-128"/>
                <a:ea typeface="Meiryo UI" pitchFamily="50" charset="-128"/>
                <a:cs typeface="Meiryo UI" pitchFamily="50" charset="-128"/>
              </a:rPr>
              <a:t>おおさか</a:t>
            </a:r>
            <a:r>
              <a:rPr lang="ja-JP" sz="1600" dirty="0" smtClean="0">
                <a:solidFill>
                  <a:schemeClr val="tx1"/>
                </a:solidFill>
                <a:effectLst/>
                <a:latin typeface="Meiryo UI" pitchFamily="50" charset="-128"/>
                <a:ea typeface="Meiryo UI" pitchFamily="50" charset="-128"/>
                <a:cs typeface="Meiryo UI" pitchFamily="50" charset="-128"/>
              </a:rPr>
              <a:t>エネルギー</a:t>
            </a:r>
            <a:r>
              <a:rPr lang="ja-JP" altLang="en-US" sz="1600" dirty="0" smtClean="0">
                <a:solidFill>
                  <a:schemeClr val="tx1"/>
                </a:solidFill>
                <a:effectLst/>
                <a:latin typeface="Meiryo UI" pitchFamily="50" charset="-128"/>
                <a:ea typeface="Meiryo UI" pitchFamily="50" charset="-128"/>
                <a:cs typeface="Meiryo UI" pitchFamily="50" charset="-128"/>
              </a:rPr>
              <a:t>地産地消推進</a:t>
            </a:r>
            <a:r>
              <a:rPr lang="ja-JP" sz="1600" dirty="0" smtClean="0">
                <a:solidFill>
                  <a:schemeClr val="tx1"/>
                </a:solidFill>
                <a:effectLst/>
                <a:latin typeface="Meiryo UI" pitchFamily="50" charset="-128"/>
                <a:ea typeface="Meiryo UI" pitchFamily="50" charset="-128"/>
                <a:cs typeface="Meiryo UI" pitchFamily="50" charset="-128"/>
              </a:rPr>
              <a:t>プラン</a:t>
            </a:r>
            <a:endParaRPr lang="ja-JP" sz="1600" dirty="0">
              <a:solidFill>
                <a:schemeClr val="tx1"/>
              </a:solidFill>
              <a:effectLst/>
              <a:latin typeface="Meiryo UI" pitchFamily="50" charset="-128"/>
              <a:ea typeface="Meiryo UI" pitchFamily="50" charset="-128"/>
              <a:cs typeface="Meiryo UI" pitchFamily="50" charset="-128"/>
            </a:endParaRPr>
          </a:p>
        </p:txBody>
      </p:sp>
      <p:sp>
        <p:nvSpPr>
          <p:cNvPr id="44" name="角丸四角形 43"/>
          <p:cNvSpPr/>
          <p:nvPr/>
        </p:nvSpPr>
        <p:spPr>
          <a:xfrm>
            <a:off x="2238990" y="2866085"/>
            <a:ext cx="1885243" cy="717867"/>
          </a:xfrm>
          <a:prstGeom prst="roundRect">
            <a:avLst/>
          </a:prstGeom>
          <a:ln/>
        </p:spPr>
        <p:style>
          <a:lnRef idx="1">
            <a:schemeClr val="accent3"/>
          </a:lnRef>
          <a:fillRef idx="2">
            <a:schemeClr val="accent3"/>
          </a:fillRef>
          <a:effectRef idx="1">
            <a:schemeClr val="accent3"/>
          </a:effectRef>
          <a:fontRef idx="minor">
            <a:schemeClr val="dk1"/>
          </a:fontRef>
        </p:style>
        <p:txBody>
          <a:bodyPr rot="0" spcFirstLastPara="0" vert="horz" wrap="square" lIns="91440" tIns="0" rIns="91440" bIns="0" numCol="1" spcCol="0" rtlCol="0" fromWordArt="0" anchor="ctr" anchorCtr="0" forceAA="0" compatLnSpc="1">
            <a:prstTxWarp prst="textNoShape">
              <a:avLst/>
            </a:prstTxWarp>
            <a:noAutofit/>
          </a:bodyPr>
          <a:lstStyle/>
          <a:p>
            <a:pPr algn="ctr">
              <a:spcAft>
                <a:spcPts val="0"/>
              </a:spcAft>
            </a:pPr>
            <a:r>
              <a:rPr lang="ja-JP" altLang="en-US" sz="1400" dirty="0">
                <a:solidFill>
                  <a:schemeClr val="tx1"/>
                </a:solidFill>
                <a:latin typeface="Meiryo UI" pitchFamily="50" charset="-128"/>
                <a:ea typeface="Meiryo UI" pitchFamily="50" charset="-128"/>
                <a:cs typeface="Meiryo UI" pitchFamily="50" charset="-128"/>
              </a:rPr>
              <a:t>大阪府</a:t>
            </a:r>
            <a:r>
              <a:rPr lang="ja-JP" altLang="ja-JP" sz="1400" dirty="0">
                <a:solidFill>
                  <a:schemeClr val="tx1"/>
                </a:solidFill>
                <a:latin typeface="Meiryo UI" pitchFamily="50" charset="-128"/>
                <a:ea typeface="Meiryo UI" pitchFamily="50" charset="-128"/>
                <a:cs typeface="Meiryo UI" pitchFamily="50" charset="-128"/>
              </a:rPr>
              <a:t>環境</a:t>
            </a:r>
            <a:r>
              <a:rPr lang="ja-JP" altLang="en-US" sz="1400" dirty="0">
                <a:solidFill>
                  <a:schemeClr val="tx1"/>
                </a:solidFill>
                <a:latin typeface="Meiryo UI" pitchFamily="50" charset="-128"/>
                <a:ea typeface="Meiryo UI" pitchFamily="50" charset="-128"/>
                <a:cs typeface="Meiryo UI" pitchFamily="50" charset="-128"/>
              </a:rPr>
              <a:t>審議会</a:t>
            </a:r>
            <a:endParaRPr lang="en-US" altLang="ja-JP" sz="1400" dirty="0">
              <a:solidFill>
                <a:schemeClr val="tx1"/>
              </a:solidFill>
              <a:latin typeface="Meiryo UI" pitchFamily="50" charset="-128"/>
              <a:ea typeface="Meiryo UI" pitchFamily="50" charset="-128"/>
              <a:cs typeface="Meiryo UI" pitchFamily="50" charset="-128"/>
            </a:endParaRPr>
          </a:p>
          <a:p>
            <a:pPr algn="ctr">
              <a:spcAft>
                <a:spcPts val="0"/>
              </a:spcAft>
            </a:pPr>
            <a:r>
              <a:rPr lang="ja-JP" altLang="ja-JP" sz="1400" dirty="0" smtClean="0">
                <a:solidFill>
                  <a:schemeClr val="tx1"/>
                </a:solidFill>
                <a:latin typeface="Meiryo UI" pitchFamily="50" charset="-128"/>
                <a:ea typeface="Meiryo UI" pitchFamily="50" charset="-128"/>
                <a:cs typeface="Meiryo UI" pitchFamily="50" charset="-128"/>
              </a:rPr>
              <a:t>答申</a:t>
            </a:r>
            <a:endParaRPr lang="ja-JP" altLang="ja-JP" sz="1400" dirty="0">
              <a:solidFill>
                <a:schemeClr val="tx1"/>
              </a:solidFill>
              <a:latin typeface="Meiryo UI" pitchFamily="50" charset="-128"/>
              <a:ea typeface="Meiryo UI" pitchFamily="50" charset="-128"/>
              <a:cs typeface="Meiryo UI" pitchFamily="50" charset="-128"/>
            </a:endParaRPr>
          </a:p>
        </p:txBody>
      </p:sp>
      <p:cxnSp>
        <p:nvCxnSpPr>
          <p:cNvPr id="45" name="直線コネクタ 44"/>
          <p:cNvCxnSpPr>
            <a:stCxn id="44" idx="3"/>
            <a:endCxn id="42" idx="1"/>
          </p:cNvCxnSpPr>
          <p:nvPr/>
        </p:nvCxnSpPr>
        <p:spPr>
          <a:xfrm flipV="1">
            <a:off x="4124233" y="3221447"/>
            <a:ext cx="278305" cy="3572"/>
          </a:xfrm>
          <a:prstGeom prst="line">
            <a:avLst/>
          </a:prstGeom>
          <a:ln w="50800" cmpd="sng">
            <a:solidFill>
              <a:schemeClr val="accent6"/>
            </a:solidFill>
            <a:prstDash val="sysDot"/>
          </a:ln>
        </p:spPr>
        <p:style>
          <a:lnRef idx="1">
            <a:schemeClr val="dk1"/>
          </a:lnRef>
          <a:fillRef idx="0">
            <a:schemeClr val="dk1"/>
          </a:fillRef>
          <a:effectRef idx="0">
            <a:schemeClr val="dk1"/>
          </a:effectRef>
          <a:fontRef idx="minor">
            <a:schemeClr val="tx1"/>
          </a:fontRef>
        </p:style>
      </p:cxnSp>
      <p:cxnSp>
        <p:nvCxnSpPr>
          <p:cNvPr id="46" name="カギ線コネクタ 45"/>
          <p:cNvCxnSpPr/>
          <p:nvPr/>
        </p:nvCxnSpPr>
        <p:spPr>
          <a:xfrm rot="10800000" flipV="1">
            <a:off x="6284474" y="3583952"/>
            <a:ext cx="972784" cy="599554"/>
          </a:xfrm>
          <a:prstGeom prst="bentConnector3">
            <a:avLst>
              <a:gd name="adj1" fmla="val -506"/>
            </a:avLst>
          </a:prstGeom>
          <a:ln w="50800">
            <a:solidFill>
              <a:schemeClr val="accent6"/>
            </a:solidFill>
            <a:prstDash val="sysDot"/>
            <a:tailEnd type="arrow"/>
          </a:ln>
        </p:spPr>
        <p:style>
          <a:lnRef idx="1">
            <a:schemeClr val="accent1"/>
          </a:lnRef>
          <a:fillRef idx="0">
            <a:schemeClr val="accent1"/>
          </a:fillRef>
          <a:effectRef idx="0">
            <a:schemeClr val="accent1"/>
          </a:effectRef>
          <a:fontRef idx="minor">
            <a:schemeClr val="tx1"/>
          </a:fontRef>
        </p:style>
      </p:cxnSp>
      <p:cxnSp>
        <p:nvCxnSpPr>
          <p:cNvPr id="47" name="直線コネクタ 46"/>
          <p:cNvCxnSpPr/>
          <p:nvPr/>
        </p:nvCxnSpPr>
        <p:spPr>
          <a:xfrm>
            <a:off x="6727569" y="2752984"/>
            <a:ext cx="0" cy="3356866"/>
          </a:xfrm>
          <a:prstGeom prst="line">
            <a:avLst/>
          </a:prstGeom>
        </p:spPr>
        <p:style>
          <a:lnRef idx="1">
            <a:schemeClr val="accent1"/>
          </a:lnRef>
          <a:fillRef idx="0">
            <a:schemeClr val="accent1"/>
          </a:fillRef>
          <a:effectRef idx="0">
            <a:schemeClr val="accent1"/>
          </a:effectRef>
          <a:fontRef idx="minor">
            <a:schemeClr val="tx1"/>
          </a:fontRef>
        </p:style>
      </p:cxnSp>
      <p:sp>
        <p:nvSpPr>
          <p:cNvPr id="48" name="テキスト ボックス 10"/>
          <p:cNvSpPr txBox="1"/>
          <p:nvPr/>
        </p:nvSpPr>
        <p:spPr>
          <a:xfrm>
            <a:off x="519740" y="3949610"/>
            <a:ext cx="1355677" cy="400620"/>
          </a:xfrm>
          <a:prstGeom prst="ellipse">
            <a:avLst/>
          </a:prstGeom>
          <a:ln/>
        </p:spPr>
        <p:style>
          <a:lnRef idx="1">
            <a:schemeClr val="accent5"/>
          </a:lnRef>
          <a:fillRef idx="3">
            <a:schemeClr val="accent5"/>
          </a:fillRef>
          <a:effectRef idx="2">
            <a:schemeClr val="accent5"/>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spcAft>
                <a:spcPts val="0"/>
              </a:spcAft>
            </a:pPr>
            <a:r>
              <a:rPr lang="en-US" sz="1200" b="1" dirty="0" smtClean="0">
                <a:effectLst/>
                <a:latin typeface="Meiryo UI" pitchFamily="50" charset="-128"/>
                <a:ea typeface="Meiryo UI" pitchFamily="50" charset="-128"/>
                <a:cs typeface="Meiryo UI" pitchFamily="50" charset="-128"/>
              </a:rPr>
              <a:t>Tactics</a:t>
            </a:r>
            <a:endParaRPr lang="en-US" sz="1200" b="1" dirty="0">
              <a:effectLst/>
              <a:latin typeface="Meiryo UI" pitchFamily="50" charset="-128"/>
              <a:ea typeface="Meiryo UI" pitchFamily="50" charset="-128"/>
              <a:cs typeface="Meiryo UI" pitchFamily="50" charset="-128"/>
            </a:endParaRPr>
          </a:p>
        </p:txBody>
      </p:sp>
      <p:sp>
        <p:nvSpPr>
          <p:cNvPr id="49" name="テキスト ボックス 10"/>
          <p:cNvSpPr txBox="1"/>
          <p:nvPr/>
        </p:nvSpPr>
        <p:spPr>
          <a:xfrm>
            <a:off x="519740" y="2869490"/>
            <a:ext cx="1355677" cy="400620"/>
          </a:xfrm>
          <a:prstGeom prst="ellipse">
            <a:avLst/>
          </a:prstGeom>
          <a:ln/>
        </p:spPr>
        <p:style>
          <a:lnRef idx="1">
            <a:schemeClr val="accent5"/>
          </a:lnRef>
          <a:fillRef idx="3">
            <a:schemeClr val="accent5"/>
          </a:fillRef>
          <a:effectRef idx="2">
            <a:schemeClr val="accent5"/>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spcAft>
                <a:spcPts val="0"/>
              </a:spcAft>
            </a:pPr>
            <a:r>
              <a:rPr lang="en-US" sz="1200" b="1" dirty="0" smtClean="0">
                <a:effectLst/>
                <a:latin typeface="Meiryo UI" pitchFamily="50" charset="-128"/>
                <a:ea typeface="Meiryo UI" pitchFamily="50" charset="-128"/>
                <a:cs typeface="Meiryo UI" pitchFamily="50" charset="-128"/>
              </a:rPr>
              <a:t>Strategy</a:t>
            </a:r>
          </a:p>
        </p:txBody>
      </p:sp>
      <p:sp>
        <p:nvSpPr>
          <p:cNvPr id="50" name="円/楕円 49"/>
          <p:cNvSpPr/>
          <p:nvPr/>
        </p:nvSpPr>
        <p:spPr>
          <a:xfrm>
            <a:off x="6177136" y="2852936"/>
            <a:ext cx="332666" cy="332666"/>
          </a:xfrm>
          <a:prstGeom prst="ellipse">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kumimoji="1" lang="ja-JP" altLang="en-US" sz="1200" b="1" dirty="0" smtClean="0"/>
              <a:t>府</a:t>
            </a:r>
            <a:endParaRPr kumimoji="1" lang="ja-JP" altLang="en-US" sz="1200" b="1" dirty="0"/>
          </a:p>
        </p:txBody>
      </p:sp>
      <p:sp>
        <p:nvSpPr>
          <p:cNvPr id="51" name="円/楕円 50"/>
          <p:cNvSpPr/>
          <p:nvPr/>
        </p:nvSpPr>
        <p:spPr>
          <a:xfrm>
            <a:off x="8913440" y="2826076"/>
            <a:ext cx="332666" cy="332666"/>
          </a:xfrm>
          <a:prstGeom prst="ellipse">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kumimoji="1" lang="ja-JP" altLang="en-US" sz="1200" b="1" dirty="0" smtClean="0"/>
              <a:t>国</a:t>
            </a:r>
            <a:endParaRPr kumimoji="1" lang="ja-JP" altLang="en-US" sz="1200" b="1" dirty="0"/>
          </a:p>
        </p:txBody>
      </p:sp>
      <p:sp>
        <p:nvSpPr>
          <p:cNvPr id="53" name="大かっこ 52"/>
          <p:cNvSpPr/>
          <p:nvPr/>
        </p:nvSpPr>
        <p:spPr>
          <a:xfrm>
            <a:off x="446224" y="3298031"/>
            <a:ext cx="1429194" cy="429101"/>
          </a:xfrm>
          <a:prstGeom prst="bracketPair">
            <a:avLst>
              <a:gd name="adj" fmla="val 8792"/>
            </a:avLst>
          </a:prstGeom>
        </p:spPr>
        <p:style>
          <a:lnRef idx="1">
            <a:schemeClr val="accent1"/>
          </a:lnRef>
          <a:fillRef idx="0">
            <a:schemeClr val="accent1"/>
          </a:fillRef>
          <a:effectRef idx="0">
            <a:schemeClr val="accent1"/>
          </a:effectRef>
          <a:fontRef idx="minor">
            <a:schemeClr val="tx1"/>
          </a:fontRef>
        </p:style>
        <p:txBody>
          <a:bodyPr rtlCol="0" anchor="ctr"/>
          <a:lstStyle/>
          <a:p>
            <a:pPr algn="ctr"/>
            <a:r>
              <a:rPr lang="ja-JP" altLang="en-US" sz="1050" dirty="0" smtClean="0"/>
              <a:t>エネルギー政策の</a:t>
            </a:r>
            <a:endParaRPr lang="en-US" altLang="ja-JP" sz="1050" dirty="0" smtClean="0"/>
          </a:p>
          <a:p>
            <a:pPr algn="ctr"/>
            <a:r>
              <a:rPr lang="ja-JP" altLang="en-US" sz="1050" dirty="0" smtClean="0"/>
              <a:t>大きな方向性</a:t>
            </a:r>
            <a:endParaRPr lang="en-US" altLang="ja-JP" sz="1050" dirty="0" smtClean="0"/>
          </a:p>
        </p:txBody>
      </p:sp>
      <p:sp>
        <p:nvSpPr>
          <p:cNvPr id="54" name="大かっこ 53"/>
          <p:cNvSpPr/>
          <p:nvPr/>
        </p:nvSpPr>
        <p:spPr>
          <a:xfrm>
            <a:off x="446224" y="4381658"/>
            <a:ext cx="1543604" cy="432047"/>
          </a:xfrm>
          <a:prstGeom prst="bracketPair">
            <a:avLst>
              <a:gd name="adj" fmla="val 8792"/>
            </a:avLst>
          </a:prstGeom>
        </p:spPr>
        <p:style>
          <a:lnRef idx="1">
            <a:schemeClr val="accent1"/>
          </a:lnRef>
          <a:fillRef idx="0">
            <a:schemeClr val="accent1"/>
          </a:fillRef>
          <a:effectRef idx="0">
            <a:schemeClr val="accent1"/>
          </a:effectRef>
          <a:fontRef idx="minor">
            <a:schemeClr val="tx1"/>
          </a:fontRef>
        </p:style>
        <p:txBody>
          <a:bodyPr rtlCol="0" anchor="ctr"/>
          <a:lstStyle/>
          <a:p>
            <a:pPr algn="ctr"/>
            <a:r>
              <a:rPr lang="ja-JP" altLang="en-US" sz="1050" dirty="0" smtClean="0"/>
              <a:t>行政としての</a:t>
            </a:r>
            <a:endParaRPr lang="en-US" altLang="ja-JP" sz="1050" dirty="0" smtClean="0"/>
          </a:p>
          <a:p>
            <a:pPr algn="ctr"/>
            <a:r>
              <a:rPr lang="ja-JP" altLang="en-US" sz="1050" dirty="0" smtClean="0"/>
              <a:t>施策（取組み）の方向性</a:t>
            </a:r>
            <a:endParaRPr lang="en-US" altLang="ja-JP" sz="1050" dirty="0" smtClean="0"/>
          </a:p>
        </p:txBody>
      </p:sp>
      <p:sp>
        <p:nvSpPr>
          <p:cNvPr id="55" name="大かっこ 54"/>
          <p:cNvSpPr/>
          <p:nvPr/>
        </p:nvSpPr>
        <p:spPr>
          <a:xfrm>
            <a:off x="446224" y="5461779"/>
            <a:ext cx="1632181" cy="432047"/>
          </a:xfrm>
          <a:prstGeom prst="bracketPair">
            <a:avLst>
              <a:gd name="adj" fmla="val 8792"/>
            </a:avLst>
          </a:prstGeom>
        </p:spPr>
        <p:style>
          <a:lnRef idx="1">
            <a:schemeClr val="accent1"/>
          </a:lnRef>
          <a:fillRef idx="0">
            <a:schemeClr val="accent1"/>
          </a:fillRef>
          <a:effectRef idx="0">
            <a:schemeClr val="accent1"/>
          </a:effectRef>
          <a:fontRef idx="minor">
            <a:schemeClr val="tx1"/>
          </a:fontRef>
        </p:style>
        <p:txBody>
          <a:bodyPr rtlCol="0" anchor="ctr"/>
          <a:lstStyle/>
          <a:p>
            <a:pPr algn="ctr"/>
            <a:r>
              <a:rPr lang="ja-JP" altLang="en-US" sz="1050" dirty="0" smtClean="0"/>
              <a:t>毎年度実施する</a:t>
            </a:r>
            <a:endParaRPr lang="en-US" altLang="ja-JP" sz="1050" dirty="0" smtClean="0"/>
          </a:p>
          <a:p>
            <a:pPr algn="ctr"/>
            <a:r>
              <a:rPr lang="ja-JP" altLang="en-US" sz="1050" dirty="0" smtClean="0"/>
              <a:t>施策･事業の提示</a:t>
            </a:r>
            <a:endParaRPr lang="en-US" altLang="ja-JP" sz="1050" dirty="0" smtClean="0"/>
          </a:p>
          <a:p>
            <a:pPr algn="ctr"/>
            <a:r>
              <a:rPr lang="ja-JP" altLang="en-US" sz="1050" dirty="0" smtClean="0"/>
              <a:t>（実施主体・時期を明示）</a:t>
            </a:r>
            <a:endParaRPr lang="en-US" altLang="ja-JP" sz="1050" dirty="0" smtClean="0"/>
          </a:p>
        </p:txBody>
      </p:sp>
      <p:sp>
        <p:nvSpPr>
          <p:cNvPr id="56" name="円/楕円 55"/>
          <p:cNvSpPr/>
          <p:nvPr/>
        </p:nvSpPr>
        <p:spPr>
          <a:xfrm>
            <a:off x="6185428" y="3212976"/>
            <a:ext cx="332666" cy="332666"/>
          </a:xfrm>
          <a:prstGeom prst="ellipse">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kumimoji="1" lang="ja-JP" altLang="en-US" sz="1200" b="1" dirty="0" smtClean="0"/>
              <a:t>市</a:t>
            </a:r>
            <a:endParaRPr kumimoji="1" lang="ja-JP" altLang="en-US" sz="1200" b="1" dirty="0"/>
          </a:p>
        </p:txBody>
      </p:sp>
      <p:sp>
        <p:nvSpPr>
          <p:cNvPr id="60" name="角丸四角形 59"/>
          <p:cNvSpPr/>
          <p:nvPr/>
        </p:nvSpPr>
        <p:spPr>
          <a:xfrm>
            <a:off x="344488" y="620688"/>
            <a:ext cx="9193144" cy="1872208"/>
          </a:xfrm>
          <a:prstGeom prst="roundRect">
            <a:avLst>
              <a:gd name="adj" fmla="val 10053"/>
            </a:avLst>
          </a:prstGeom>
        </p:spPr>
        <p:style>
          <a:lnRef idx="2">
            <a:schemeClr val="accent5"/>
          </a:lnRef>
          <a:fillRef idx="1">
            <a:schemeClr val="lt1"/>
          </a:fillRef>
          <a:effectRef idx="0">
            <a:schemeClr val="accent5"/>
          </a:effectRef>
          <a:fontRef idx="minor">
            <a:schemeClr val="dk1"/>
          </a:fontRef>
        </p:style>
        <p:txBody>
          <a:bodyPr rtlCol="0" anchor="ctr"/>
          <a:lstStyle/>
          <a:p>
            <a:r>
              <a:rPr lang="ja-JP" altLang="en-US" b="1" dirty="0" smtClean="0">
                <a:solidFill>
                  <a:schemeClr val="tx1"/>
                </a:solidFill>
                <a:latin typeface="Meiryo UI" pitchFamily="50" charset="-128"/>
                <a:ea typeface="Meiryo UI" pitchFamily="50" charset="-128"/>
                <a:cs typeface="Meiryo UI" pitchFamily="50" charset="-128"/>
              </a:rPr>
              <a:t>　大阪府環境審議会</a:t>
            </a:r>
            <a:r>
              <a:rPr lang="ja-JP" altLang="ja-JP" b="1" dirty="0" smtClean="0">
                <a:solidFill>
                  <a:schemeClr val="tx1"/>
                </a:solidFill>
                <a:latin typeface="Meiryo UI" pitchFamily="50" charset="-128"/>
                <a:ea typeface="Meiryo UI" pitchFamily="50" charset="-128"/>
                <a:cs typeface="Meiryo UI" pitchFamily="50" charset="-128"/>
              </a:rPr>
              <a:t>答申</a:t>
            </a:r>
            <a:r>
              <a:rPr lang="ja-JP" altLang="en-US" b="1" dirty="0" smtClean="0">
                <a:solidFill>
                  <a:schemeClr val="tx1"/>
                </a:solidFill>
                <a:latin typeface="Meiryo UI" pitchFamily="50" charset="-128"/>
                <a:ea typeface="Meiryo UI" pitchFamily="50" charset="-128"/>
                <a:cs typeface="Meiryo UI" pitchFamily="50" charset="-128"/>
              </a:rPr>
              <a:t>や大阪府市エネルギー戦略会議の</a:t>
            </a:r>
            <a:r>
              <a:rPr lang="ja-JP" altLang="ja-JP" b="1" dirty="0" smtClean="0">
                <a:solidFill>
                  <a:schemeClr val="tx1"/>
                </a:solidFill>
                <a:latin typeface="Meiryo UI" pitchFamily="50" charset="-128"/>
                <a:ea typeface="Meiryo UI" pitchFamily="50" charset="-128"/>
                <a:cs typeface="Meiryo UI" pitchFamily="50" charset="-128"/>
              </a:rPr>
              <a:t>提言</a:t>
            </a:r>
            <a:r>
              <a:rPr lang="ja-JP" altLang="en-US" b="1" dirty="0" smtClean="0">
                <a:solidFill>
                  <a:schemeClr val="tx1"/>
                </a:solidFill>
                <a:latin typeface="Meiryo UI" pitchFamily="50" charset="-128"/>
                <a:ea typeface="Meiryo UI" pitchFamily="50" charset="-128"/>
                <a:cs typeface="Meiryo UI" pitchFamily="50" charset="-128"/>
              </a:rPr>
              <a:t>を踏まえ</a:t>
            </a:r>
            <a:r>
              <a:rPr lang="ja-JP" altLang="ja-JP" b="1" dirty="0" smtClean="0">
                <a:solidFill>
                  <a:schemeClr val="tx1"/>
                </a:solidFill>
                <a:latin typeface="Meiryo UI" pitchFamily="50" charset="-128"/>
                <a:ea typeface="Meiryo UI" pitchFamily="50" charset="-128"/>
                <a:cs typeface="Meiryo UI" pitchFamily="50" charset="-128"/>
              </a:rPr>
              <a:t>、</a:t>
            </a:r>
            <a:r>
              <a:rPr lang="ja-JP" altLang="en-US" b="1" dirty="0" smtClean="0">
                <a:solidFill>
                  <a:schemeClr val="tx1"/>
                </a:solidFill>
                <a:latin typeface="Meiryo UI" pitchFamily="50" charset="-128"/>
                <a:ea typeface="Meiryo UI" pitchFamily="50" charset="-128"/>
                <a:cs typeface="Meiryo UI" pitchFamily="50" charset="-128"/>
              </a:rPr>
              <a:t>再生可能エネルギーの普及拡大や省エネの推進など、</a:t>
            </a:r>
            <a:r>
              <a:rPr lang="en-US" altLang="ja-JP" b="1" dirty="0" smtClean="0">
                <a:solidFill>
                  <a:schemeClr val="tx1"/>
                </a:solidFill>
                <a:latin typeface="Meiryo UI" pitchFamily="50" charset="-128"/>
                <a:ea typeface="Meiryo UI" pitchFamily="50" charset="-128"/>
                <a:cs typeface="Meiryo UI" pitchFamily="50" charset="-128"/>
              </a:rPr>
              <a:t>2020</a:t>
            </a:r>
            <a:r>
              <a:rPr lang="ja-JP" altLang="en-US" b="1" dirty="0" smtClean="0">
                <a:solidFill>
                  <a:schemeClr val="tx1"/>
                </a:solidFill>
                <a:latin typeface="Meiryo UI" pitchFamily="50" charset="-128"/>
                <a:ea typeface="Meiryo UI" pitchFamily="50" charset="-128"/>
                <a:cs typeface="Meiryo UI" pitchFamily="50" charset="-128"/>
              </a:rPr>
              <a:t>年度までに大阪府・大阪市が取組むエネルギー関連の施策の方向性を示した「おおさかエネルギー地産地消推進プラン」（以下「プラン」という。）を</a:t>
            </a:r>
            <a:r>
              <a:rPr lang="en-US" altLang="ja-JP" b="1" dirty="0" smtClean="0">
                <a:solidFill>
                  <a:schemeClr val="tx1"/>
                </a:solidFill>
                <a:latin typeface="Meiryo UI" pitchFamily="50" charset="-128"/>
                <a:ea typeface="Meiryo UI" pitchFamily="50" charset="-128"/>
                <a:cs typeface="Meiryo UI" pitchFamily="50" charset="-128"/>
              </a:rPr>
              <a:t>2014</a:t>
            </a:r>
            <a:r>
              <a:rPr lang="ja-JP" altLang="en-US" b="1" dirty="0" smtClean="0">
                <a:solidFill>
                  <a:schemeClr val="tx1"/>
                </a:solidFill>
                <a:latin typeface="Meiryo UI" pitchFamily="50" charset="-128"/>
                <a:ea typeface="Meiryo UI" pitchFamily="50" charset="-128"/>
                <a:cs typeface="Meiryo UI" pitchFamily="50" charset="-128"/>
              </a:rPr>
              <a:t>年</a:t>
            </a:r>
            <a:r>
              <a:rPr lang="en-US" altLang="ja-JP" b="1" dirty="0" smtClean="0">
                <a:solidFill>
                  <a:schemeClr val="tx1"/>
                </a:solidFill>
                <a:latin typeface="Meiryo UI" pitchFamily="50" charset="-128"/>
                <a:ea typeface="Meiryo UI" pitchFamily="50" charset="-128"/>
                <a:cs typeface="Meiryo UI" pitchFamily="50" charset="-128"/>
              </a:rPr>
              <a:t>3</a:t>
            </a:r>
            <a:r>
              <a:rPr lang="ja-JP" altLang="en-US" b="1" dirty="0" smtClean="0">
                <a:solidFill>
                  <a:schemeClr val="tx1"/>
                </a:solidFill>
                <a:latin typeface="Meiryo UI" pitchFamily="50" charset="-128"/>
                <a:ea typeface="Meiryo UI" pitchFamily="50" charset="-128"/>
                <a:cs typeface="Meiryo UI" pitchFamily="50" charset="-128"/>
              </a:rPr>
              <a:t>月に策定しました。</a:t>
            </a:r>
            <a:endParaRPr lang="en-US" altLang="ja-JP" b="1" dirty="0" smtClean="0">
              <a:solidFill>
                <a:schemeClr val="tx1"/>
              </a:solidFill>
              <a:latin typeface="Meiryo UI" pitchFamily="50" charset="-128"/>
              <a:ea typeface="Meiryo UI" pitchFamily="50" charset="-128"/>
              <a:cs typeface="Meiryo UI" pitchFamily="50" charset="-128"/>
            </a:endParaRPr>
          </a:p>
          <a:p>
            <a:r>
              <a:rPr lang="ja-JP" altLang="en-US" b="1" dirty="0" smtClean="0">
                <a:solidFill>
                  <a:schemeClr val="tx1"/>
                </a:solidFill>
                <a:latin typeface="Meiryo UI" pitchFamily="50" charset="-128"/>
                <a:ea typeface="Meiryo UI" pitchFamily="50" charset="-128"/>
                <a:cs typeface="Meiryo UI" pitchFamily="50" charset="-128"/>
              </a:rPr>
              <a:t>　本施策事業集（アクションプログラム）は、プランに基づき、</a:t>
            </a:r>
            <a:r>
              <a:rPr lang="en-US" altLang="ja-JP" b="1" dirty="0" smtClean="0">
                <a:solidFill>
                  <a:schemeClr val="tx1"/>
                </a:solidFill>
                <a:latin typeface="Meiryo UI" pitchFamily="50" charset="-128"/>
                <a:ea typeface="Meiryo UI" pitchFamily="50" charset="-128"/>
                <a:cs typeface="Meiryo UI" pitchFamily="50" charset="-128"/>
              </a:rPr>
              <a:t>2018</a:t>
            </a:r>
            <a:r>
              <a:rPr lang="ja-JP" altLang="en-US" b="1" dirty="0" smtClean="0">
                <a:solidFill>
                  <a:schemeClr val="tx1"/>
                </a:solidFill>
                <a:latin typeface="Meiryo UI" pitchFamily="50" charset="-128"/>
                <a:ea typeface="Meiryo UI" pitchFamily="50" charset="-128"/>
                <a:cs typeface="Meiryo UI" pitchFamily="50" charset="-128"/>
              </a:rPr>
              <a:t>年度に大阪府･大阪市が実施する施策･事業をお示しするものです。</a:t>
            </a:r>
            <a:endParaRPr lang="ja-JP" altLang="ja-JP" b="1" dirty="0">
              <a:solidFill>
                <a:schemeClr val="tx1"/>
              </a:solidFill>
              <a:latin typeface="Meiryo UI" pitchFamily="50" charset="-128"/>
              <a:ea typeface="Meiryo UI" pitchFamily="50" charset="-128"/>
              <a:cs typeface="Meiryo UI" pitchFamily="50" charset="-128"/>
            </a:endParaRPr>
          </a:p>
        </p:txBody>
      </p:sp>
      <p:sp>
        <p:nvSpPr>
          <p:cNvPr id="28" name="円/楕円 27"/>
          <p:cNvSpPr/>
          <p:nvPr/>
        </p:nvSpPr>
        <p:spPr>
          <a:xfrm>
            <a:off x="9400877" y="11878"/>
            <a:ext cx="432048" cy="432048"/>
          </a:xfrm>
          <a:prstGeom prst="ellipse">
            <a:avLst/>
          </a:prstGeom>
          <a:ln w="19050"/>
        </p:spPr>
        <p:style>
          <a:lnRef idx="3">
            <a:schemeClr val="lt1"/>
          </a:lnRef>
          <a:fillRef idx="1">
            <a:schemeClr val="accent1"/>
          </a:fillRef>
          <a:effectRef idx="1">
            <a:schemeClr val="accent1"/>
          </a:effectRef>
          <a:fontRef idx="minor">
            <a:schemeClr val="lt1"/>
          </a:fontRef>
        </p:style>
        <p:txBody>
          <a:bodyPr rtlCol="0" anchor="ctr"/>
          <a:lstStyle/>
          <a:p>
            <a:pPr algn="ctr"/>
            <a:r>
              <a:rPr kumimoji="1" lang="ja-JP" altLang="en-US" b="1" dirty="0" smtClean="0"/>
              <a:t>２</a:t>
            </a:r>
            <a:endParaRPr kumimoji="1" lang="ja-JP" altLang="en-US" b="1" dirty="0"/>
          </a:p>
        </p:txBody>
      </p:sp>
      <p:sp>
        <p:nvSpPr>
          <p:cNvPr id="29" name="テキスト ボックス 28"/>
          <p:cNvSpPr txBox="1"/>
          <p:nvPr/>
        </p:nvSpPr>
        <p:spPr>
          <a:xfrm>
            <a:off x="206197" y="6279703"/>
            <a:ext cx="9626728" cy="461665"/>
          </a:xfrm>
          <a:prstGeom prst="rect">
            <a:avLst/>
          </a:prstGeom>
          <a:noFill/>
        </p:spPr>
        <p:txBody>
          <a:bodyPr wrap="square" rtlCol="0">
            <a:spAutoFit/>
          </a:bodyPr>
          <a:lstStyle/>
          <a:p>
            <a:pPr marL="87313" indent="-87313"/>
            <a:r>
              <a:rPr lang="en-US" altLang="ja-JP" sz="1200" dirty="0" smtClean="0">
                <a:latin typeface="Meiryo UI" pitchFamily="50" charset="-128"/>
                <a:ea typeface="Meiryo UI" pitchFamily="50" charset="-128"/>
                <a:cs typeface="Meiryo UI" pitchFamily="50" charset="-128"/>
              </a:rPr>
              <a:t>※</a:t>
            </a:r>
            <a:r>
              <a:rPr lang="ja-JP" altLang="en-US" sz="1200" dirty="0">
                <a:latin typeface="Meiryo UI" pitchFamily="50" charset="-128"/>
                <a:ea typeface="Meiryo UI" pitchFamily="50" charset="-128"/>
                <a:cs typeface="Meiryo UI" pitchFamily="50" charset="-128"/>
              </a:rPr>
              <a:t>エネルギー</a:t>
            </a:r>
            <a:r>
              <a:rPr lang="ja-JP" altLang="en-US" sz="1200" dirty="0" smtClean="0">
                <a:latin typeface="Meiryo UI" pitchFamily="50" charset="-128"/>
                <a:ea typeface="Meiryo UI" pitchFamily="50" charset="-128"/>
                <a:cs typeface="Meiryo UI" pitchFamily="50" charset="-128"/>
              </a:rPr>
              <a:t>関連の施策事業集（単年度アクションプログラム）では、各施策･事業の概要、及び実施主体、新規･継続の別、予算額、</a:t>
            </a:r>
            <a:r>
              <a:rPr lang="en-US" altLang="ja-JP" sz="1200" dirty="0" smtClean="0">
                <a:latin typeface="Meiryo UI" pitchFamily="50" charset="-128"/>
                <a:ea typeface="Meiryo UI" pitchFamily="50" charset="-128"/>
                <a:cs typeface="Meiryo UI" pitchFamily="50" charset="-128"/>
              </a:rPr>
              <a:t>2017</a:t>
            </a:r>
            <a:r>
              <a:rPr lang="ja-JP" altLang="en-US" sz="1200" dirty="0" smtClean="0">
                <a:latin typeface="Meiryo UI" pitchFamily="50" charset="-128"/>
                <a:ea typeface="Meiryo UI" pitchFamily="50" charset="-128"/>
                <a:cs typeface="Meiryo UI" pitchFamily="50" charset="-128"/>
              </a:rPr>
              <a:t>年度までの実績などについて、府民･市民のみなさまに分かりやすくお示しします。</a:t>
            </a:r>
            <a:endParaRPr kumimoji="1" lang="ja-JP" altLang="en-US" sz="1200" dirty="0">
              <a:latin typeface="Meiryo UI" pitchFamily="50" charset="-128"/>
              <a:ea typeface="Meiryo UI" pitchFamily="50" charset="-128"/>
              <a:cs typeface="Meiryo UI" pitchFamily="50" charset="-128"/>
            </a:endParaRPr>
          </a:p>
        </p:txBody>
      </p:sp>
      <p:sp>
        <p:nvSpPr>
          <p:cNvPr id="30" name="角丸四角形 29"/>
          <p:cNvSpPr/>
          <p:nvPr/>
        </p:nvSpPr>
        <p:spPr>
          <a:xfrm>
            <a:off x="7414224" y="4064996"/>
            <a:ext cx="2003272" cy="732156"/>
          </a:xfrm>
          <a:prstGeom prst="roundRect">
            <a:avLst/>
          </a:prstGeom>
          <a:ln/>
        </p:spPr>
        <p:style>
          <a:lnRef idx="1">
            <a:schemeClr val="accent3"/>
          </a:lnRef>
          <a:fillRef idx="2">
            <a:schemeClr val="accent3"/>
          </a:fillRef>
          <a:effectRef idx="1">
            <a:schemeClr val="accent3"/>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spcAft>
                <a:spcPts val="0"/>
              </a:spcAft>
            </a:pPr>
            <a:r>
              <a:rPr lang="ja-JP" altLang="en-US" sz="1400" dirty="0" smtClean="0">
                <a:solidFill>
                  <a:schemeClr val="tx1"/>
                </a:solidFill>
                <a:effectLst/>
                <a:latin typeface="Meiryo UI" pitchFamily="50" charset="-128"/>
                <a:ea typeface="Meiryo UI" pitchFamily="50" charset="-128"/>
                <a:cs typeface="Meiryo UI" pitchFamily="50" charset="-128"/>
              </a:rPr>
              <a:t>大阪の成長戦略</a:t>
            </a:r>
            <a:endParaRPr lang="ja-JP" dirty="0">
              <a:solidFill>
                <a:schemeClr val="tx1"/>
              </a:solidFill>
              <a:effectLst/>
              <a:latin typeface="Meiryo UI" pitchFamily="50" charset="-128"/>
              <a:ea typeface="Meiryo UI" pitchFamily="50" charset="-128"/>
              <a:cs typeface="Meiryo UI" pitchFamily="50" charset="-128"/>
            </a:endParaRPr>
          </a:p>
        </p:txBody>
      </p:sp>
      <p:cxnSp>
        <p:nvCxnSpPr>
          <p:cNvPr id="57" name="直線コネクタ 56"/>
          <p:cNvCxnSpPr/>
          <p:nvPr/>
        </p:nvCxnSpPr>
        <p:spPr>
          <a:xfrm>
            <a:off x="6321152" y="4437112"/>
            <a:ext cx="1055313" cy="1"/>
          </a:xfrm>
          <a:prstGeom prst="line">
            <a:avLst/>
          </a:prstGeom>
          <a:ln w="50800" cmpd="sng">
            <a:solidFill>
              <a:schemeClr val="accent6"/>
            </a:solidFill>
            <a:prstDash val="sysDot"/>
          </a:ln>
        </p:spPr>
        <p:style>
          <a:lnRef idx="1">
            <a:schemeClr val="dk1"/>
          </a:lnRef>
          <a:fillRef idx="0">
            <a:schemeClr val="dk1"/>
          </a:fillRef>
          <a:effectRef idx="0">
            <a:schemeClr val="dk1"/>
          </a:effectRef>
          <a:fontRef idx="minor">
            <a:schemeClr val="tx1"/>
          </a:fontRef>
        </p:style>
      </p:cxnSp>
      <p:sp>
        <p:nvSpPr>
          <p:cNvPr id="58" name="円/楕円 57"/>
          <p:cNvSpPr/>
          <p:nvPr/>
        </p:nvSpPr>
        <p:spPr>
          <a:xfrm>
            <a:off x="9228846" y="4032438"/>
            <a:ext cx="332666" cy="332666"/>
          </a:xfrm>
          <a:prstGeom prst="ellipse">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kumimoji="1" lang="ja-JP" altLang="en-US" sz="1200" b="1" dirty="0" smtClean="0"/>
              <a:t>府</a:t>
            </a:r>
            <a:endParaRPr kumimoji="1" lang="ja-JP" altLang="en-US" sz="1200" b="1" dirty="0"/>
          </a:p>
        </p:txBody>
      </p:sp>
      <p:sp>
        <p:nvSpPr>
          <p:cNvPr id="59" name="円/楕円 58"/>
          <p:cNvSpPr/>
          <p:nvPr/>
        </p:nvSpPr>
        <p:spPr>
          <a:xfrm>
            <a:off x="9228846" y="4392478"/>
            <a:ext cx="332666" cy="332666"/>
          </a:xfrm>
          <a:prstGeom prst="ellipse">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kumimoji="1" lang="ja-JP" altLang="en-US" sz="1200" b="1" dirty="0" smtClean="0"/>
              <a:t>市</a:t>
            </a:r>
            <a:endParaRPr kumimoji="1" lang="ja-JP" altLang="en-US" sz="1200" b="1" dirty="0"/>
          </a:p>
        </p:txBody>
      </p:sp>
      <p:sp>
        <p:nvSpPr>
          <p:cNvPr id="61" name="テキスト ボックス 60"/>
          <p:cNvSpPr txBox="1"/>
          <p:nvPr/>
        </p:nvSpPr>
        <p:spPr>
          <a:xfrm>
            <a:off x="7185248" y="4869160"/>
            <a:ext cx="2472875" cy="553998"/>
          </a:xfrm>
          <a:prstGeom prst="rect">
            <a:avLst/>
          </a:prstGeom>
          <a:noFill/>
        </p:spPr>
        <p:txBody>
          <a:bodyPr wrap="square" rtlCol="0">
            <a:spAutoFit/>
          </a:bodyPr>
          <a:lstStyle/>
          <a:p>
            <a:pPr marL="87313" indent="-87313"/>
            <a:r>
              <a:rPr lang="en-US" altLang="ja-JP" sz="1000" dirty="0" smtClean="0">
                <a:latin typeface="Meiryo UI" pitchFamily="50" charset="-128"/>
                <a:ea typeface="Meiryo UI" pitchFamily="50" charset="-128"/>
                <a:cs typeface="Meiryo UI" pitchFamily="50" charset="-128"/>
              </a:rPr>
              <a:t>※</a:t>
            </a:r>
            <a:r>
              <a:rPr lang="ja-JP" altLang="en-US" sz="1000" dirty="0" smtClean="0">
                <a:latin typeface="Meiryo UI" pitchFamily="50" charset="-128"/>
                <a:ea typeface="Meiryo UI" pitchFamily="50" charset="-128"/>
                <a:cs typeface="Meiryo UI" pitchFamily="50" charset="-128"/>
              </a:rPr>
              <a:t>「おおさかエネルギー地産地消推進プラン」</a:t>
            </a:r>
            <a:endParaRPr lang="en-US" altLang="ja-JP" sz="1000" dirty="0" smtClean="0">
              <a:latin typeface="Meiryo UI" pitchFamily="50" charset="-128"/>
              <a:ea typeface="Meiryo UI" pitchFamily="50" charset="-128"/>
              <a:cs typeface="Meiryo UI" pitchFamily="50" charset="-128"/>
            </a:endParaRPr>
          </a:p>
          <a:p>
            <a:pPr marL="87313" indent="-87313"/>
            <a:r>
              <a:rPr lang="ja-JP" altLang="en-US" sz="1000" dirty="0">
                <a:latin typeface="Meiryo UI" pitchFamily="50" charset="-128"/>
                <a:ea typeface="Meiryo UI" pitchFamily="50" charset="-128"/>
                <a:cs typeface="Meiryo UI" pitchFamily="50" charset="-128"/>
              </a:rPr>
              <a:t>　</a:t>
            </a:r>
            <a:r>
              <a:rPr lang="ja-JP" altLang="en-US" sz="1000" dirty="0" smtClean="0">
                <a:latin typeface="Meiryo UI" pitchFamily="50" charset="-128"/>
                <a:ea typeface="Meiryo UI" pitchFamily="50" charset="-128"/>
                <a:cs typeface="Meiryo UI" pitchFamily="50" charset="-128"/>
              </a:rPr>
              <a:t>　の内容は、「大阪の成長戦略」にも示され　</a:t>
            </a:r>
            <a:endParaRPr lang="en-US" altLang="ja-JP" sz="1000" dirty="0" smtClean="0">
              <a:latin typeface="Meiryo UI" pitchFamily="50" charset="-128"/>
              <a:ea typeface="Meiryo UI" pitchFamily="50" charset="-128"/>
              <a:cs typeface="Meiryo UI" pitchFamily="50" charset="-128"/>
            </a:endParaRPr>
          </a:p>
          <a:p>
            <a:pPr marL="87313" indent="-87313"/>
            <a:r>
              <a:rPr lang="ja-JP" altLang="en-US" sz="1000" dirty="0">
                <a:latin typeface="Meiryo UI" pitchFamily="50" charset="-128"/>
                <a:ea typeface="Meiryo UI" pitchFamily="50" charset="-128"/>
                <a:cs typeface="Meiryo UI" pitchFamily="50" charset="-128"/>
              </a:rPr>
              <a:t>　</a:t>
            </a:r>
            <a:r>
              <a:rPr lang="ja-JP" altLang="en-US" sz="1000" dirty="0" smtClean="0">
                <a:latin typeface="Meiryo UI" pitchFamily="50" charset="-128"/>
                <a:ea typeface="Meiryo UI" pitchFamily="50" charset="-128"/>
                <a:cs typeface="Meiryo UI" pitchFamily="50" charset="-128"/>
              </a:rPr>
              <a:t>　ています。</a:t>
            </a:r>
            <a:endParaRPr kumimoji="1" lang="ja-JP" altLang="en-US" sz="1000" dirty="0">
              <a:solidFill>
                <a:srgbClr val="FF0000"/>
              </a:solidFill>
              <a:latin typeface="Meiryo UI" pitchFamily="50" charset="-128"/>
              <a:ea typeface="Meiryo UI" pitchFamily="50" charset="-128"/>
              <a:cs typeface="Meiryo UI" pitchFamily="50" charset="-128"/>
            </a:endParaRPr>
          </a:p>
        </p:txBody>
      </p:sp>
    </p:spTree>
    <p:extLst>
      <p:ext uri="{BB962C8B-B14F-4D97-AF65-F5344CB8AC3E}">
        <p14:creationId xmlns:p14="http://schemas.microsoft.com/office/powerpoint/2010/main" val="487393867"/>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角丸四角形 29"/>
          <p:cNvSpPr/>
          <p:nvPr/>
        </p:nvSpPr>
        <p:spPr>
          <a:xfrm>
            <a:off x="105962" y="573206"/>
            <a:ext cx="9694076" cy="6168162"/>
          </a:xfrm>
          <a:prstGeom prst="roundRect">
            <a:avLst>
              <a:gd name="adj" fmla="val 1002"/>
            </a:avLst>
          </a:prstGeom>
          <a:ln w="31750"/>
        </p:spPr>
        <p:style>
          <a:lnRef idx="2">
            <a:schemeClr val="accent1"/>
          </a:lnRef>
          <a:fillRef idx="1">
            <a:schemeClr val="lt1"/>
          </a:fillRef>
          <a:effectRef idx="0">
            <a:schemeClr val="accent1"/>
          </a:effectRef>
          <a:fontRef idx="minor">
            <a:schemeClr val="dk1"/>
          </a:fontRef>
        </p:style>
        <p:txBody>
          <a:bodyPr rtlCol="0" anchor="ctr"/>
          <a:lstStyle/>
          <a:p>
            <a:endParaRPr lang="ja-JP" altLang="en-US" sz="1050" dirty="0">
              <a:solidFill>
                <a:prstClr val="black"/>
              </a:solidFill>
              <a:latin typeface="Meiryo UI" pitchFamily="50" charset="-128"/>
              <a:ea typeface="Meiryo UI" pitchFamily="50" charset="-128"/>
              <a:cs typeface="Meiryo UI" pitchFamily="50" charset="-128"/>
            </a:endParaRPr>
          </a:p>
        </p:txBody>
      </p:sp>
      <p:sp>
        <p:nvSpPr>
          <p:cNvPr id="3" name="Text Box 2"/>
          <p:cNvSpPr txBox="1">
            <a:spLocks noChangeArrowheads="1"/>
          </p:cNvSpPr>
          <p:nvPr/>
        </p:nvSpPr>
        <p:spPr bwMode="auto">
          <a:xfrm>
            <a:off x="0" y="-27384"/>
            <a:ext cx="9906000" cy="510396"/>
          </a:xfrm>
          <a:prstGeom prst="rect">
            <a:avLst/>
          </a:prstGeom>
          <a:solidFill>
            <a:srgbClr val="00B0F0"/>
          </a:solidFill>
          <a:ln w="9525">
            <a:noFill/>
            <a:miter lim="800000"/>
            <a:headEnd/>
            <a:tailEnd/>
          </a:ln>
        </p:spPr>
        <p:txBody>
          <a:bodyPr wrap="square" lIns="74295" tIns="8890" rIns="74295" bIns="8890">
            <a:spAutoFit/>
          </a:bodyPr>
          <a:lstStyle>
            <a:defPPr>
              <a:defRPr lang="ja-JP"/>
            </a:defPPr>
            <a:lvl1pPr algn="l" rtl="0" fontAlgn="base">
              <a:spcBef>
                <a:spcPct val="0"/>
              </a:spcBef>
              <a:spcAft>
                <a:spcPct val="0"/>
              </a:spcAft>
              <a:defRPr kumimoji="1"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charset="-128"/>
                <a:cs typeface="+mn-cs"/>
              </a:defRPr>
            </a:lvl5pPr>
            <a:lvl6pPr marL="2286000" algn="l" defTabSz="914400" rtl="0" eaLnBrk="1" latinLnBrk="0" hangingPunct="1">
              <a:defRPr kumimoji="1" kern="1200">
                <a:solidFill>
                  <a:schemeClr val="tx1"/>
                </a:solidFill>
                <a:latin typeface="Arial" charset="0"/>
                <a:ea typeface="ＭＳ Ｐゴシック" charset="-128"/>
                <a:cs typeface="+mn-cs"/>
              </a:defRPr>
            </a:lvl6pPr>
            <a:lvl7pPr marL="2743200" algn="l" defTabSz="914400" rtl="0" eaLnBrk="1" latinLnBrk="0" hangingPunct="1">
              <a:defRPr kumimoji="1" kern="1200">
                <a:solidFill>
                  <a:schemeClr val="tx1"/>
                </a:solidFill>
                <a:latin typeface="Arial" charset="0"/>
                <a:ea typeface="ＭＳ Ｐゴシック" charset="-128"/>
                <a:cs typeface="+mn-cs"/>
              </a:defRPr>
            </a:lvl7pPr>
            <a:lvl8pPr marL="3200400" algn="l" defTabSz="914400" rtl="0" eaLnBrk="1" latinLnBrk="0" hangingPunct="1">
              <a:defRPr kumimoji="1" kern="1200">
                <a:solidFill>
                  <a:schemeClr val="tx1"/>
                </a:solidFill>
                <a:latin typeface="Arial" charset="0"/>
                <a:ea typeface="ＭＳ Ｐゴシック" charset="-128"/>
                <a:cs typeface="+mn-cs"/>
              </a:defRPr>
            </a:lvl8pPr>
            <a:lvl9pPr marL="3657600" algn="l" defTabSz="914400" rtl="0" eaLnBrk="1" latinLnBrk="0" hangingPunct="1">
              <a:defRPr kumimoji="1" kern="1200">
                <a:solidFill>
                  <a:schemeClr val="tx1"/>
                </a:solidFill>
                <a:latin typeface="Arial" charset="0"/>
                <a:ea typeface="ＭＳ Ｐゴシック" charset="-128"/>
                <a:cs typeface="+mn-cs"/>
              </a:defRPr>
            </a:lvl9pPr>
          </a:lstStyle>
          <a:p>
            <a:pPr algn="just"/>
            <a:r>
              <a:rPr lang="ja-JP" altLang="en-US" sz="3200" dirty="0" smtClean="0">
                <a:solidFill>
                  <a:prstClr val="white"/>
                </a:solidFill>
                <a:ea typeface="HGP創英角ｺﾞｼｯｸUB" pitchFamily="50" charset="-128"/>
                <a:cs typeface="ＭＳ Ｐゴシック" charset="-128"/>
              </a:rPr>
              <a:t>　エネルギー消費の抑制　</a:t>
            </a:r>
            <a:endParaRPr lang="ja-JP" altLang="en-US" sz="3600" dirty="0">
              <a:solidFill>
                <a:prstClr val="white"/>
              </a:solidFill>
              <a:ea typeface="HGP創英角ｺﾞｼｯｸUB" pitchFamily="50" charset="-128"/>
              <a:cs typeface="ＭＳ Ｐゴシック" charset="-128"/>
            </a:endParaRPr>
          </a:p>
        </p:txBody>
      </p:sp>
      <p:sp>
        <p:nvSpPr>
          <p:cNvPr id="5" name="角丸四角形 4"/>
          <p:cNvSpPr/>
          <p:nvPr/>
        </p:nvSpPr>
        <p:spPr>
          <a:xfrm>
            <a:off x="344488" y="1285072"/>
            <a:ext cx="2207643" cy="343728"/>
          </a:xfrm>
          <a:prstGeom prst="roundRect">
            <a:avLst>
              <a:gd name="adj" fmla="val 50000"/>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ja-JP" altLang="en-US" sz="1400" b="1" dirty="0">
                <a:solidFill>
                  <a:prstClr val="black"/>
                </a:solidFill>
                <a:latin typeface="Meiryo UI" pitchFamily="50" charset="-128"/>
                <a:ea typeface="Meiryo UI" pitchFamily="50" charset="-128"/>
                <a:cs typeface="Meiryo UI" pitchFamily="50" charset="-128"/>
              </a:rPr>
              <a:t>建築物の環境配慮</a:t>
            </a:r>
            <a:r>
              <a:rPr lang="ja-JP" altLang="en-US" sz="1400" b="1" dirty="0" smtClean="0">
                <a:solidFill>
                  <a:prstClr val="black"/>
                </a:solidFill>
                <a:latin typeface="Meiryo UI" pitchFamily="50" charset="-128"/>
                <a:ea typeface="Meiryo UI" pitchFamily="50" charset="-128"/>
                <a:cs typeface="Meiryo UI" pitchFamily="50" charset="-128"/>
              </a:rPr>
              <a:t>制度</a:t>
            </a:r>
            <a:endParaRPr lang="ja-JP" altLang="en-US" sz="1400" b="1" dirty="0">
              <a:solidFill>
                <a:prstClr val="black"/>
              </a:solidFill>
              <a:latin typeface="Meiryo UI" pitchFamily="50" charset="-128"/>
              <a:ea typeface="Meiryo UI" pitchFamily="50" charset="-128"/>
              <a:cs typeface="Meiryo UI" pitchFamily="50" charset="-128"/>
            </a:endParaRPr>
          </a:p>
        </p:txBody>
      </p:sp>
      <p:sp>
        <p:nvSpPr>
          <p:cNvPr id="68" name="円/楕円 67"/>
          <p:cNvSpPr/>
          <p:nvPr/>
        </p:nvSpPr>
        <p:spPr>
          <a:xfrm>
            <a:off x="9361703" y="0"/>
            <a:ext cx="471222" cy="471222"/>
          </a:xfrm>
          <a:prstGeom prst="ellipse">
            <a:avLst/>
          </a:prstGeom>
          <a:ln w="19050"/>
        </p:spPr>
        <p:style>
          <a:lnRef idx="3">
            <a:schemeClr val="lt1"/>
          </a:lnRef>
          <a:fillRef idx="1">
            <a:schemeClr val="accent1"/>
          </a:fillRef>
          <a:effectRef idx="1">
            <a:schemeClr val="accent1"/>
          </a:effectRef>
          <a:fontRef idx="minor">
            <a:schemeClr val="lt1"/>
          </a:fontRef>
        </p:style>
        <p:txBody>
          <a:bodyPr lIns="0" tIns="0" rIns="0" bIns="0" rtlCol="0" anchor="ctr"/>
          <a:lstStyle/>
          <a:p>
            <a:pPr algn="ctr"/>
            <a:r>
              <a:rPr lang="en-US" altLang="ja-JP" b="1" dirty="0" smtClean="0">
                <a:solidFill>
                  <a:prstClr val="white"/>
                </a:solidFill>
              </a:rPr>
              <a:t>29</a:t>
            </a:r>
            <a:endParaRPr lang="ja-JP" altLang="en-US" b="1" dirty="0">
              <a:solidFill>
                <a:prstClr val="white"/>
              </a:solidFill>
            </a:endParaRPr>
          </a:p>
        </p:txBody>
      </p:sp>
      <p:sp>
        <p:nvSpPr>
          <p:cNvPr id="40" name="テキスト ボックス 39"/>
          <p:cNvSpPr txBox="1"/>
          <p:nvPr/>
        </p:nvSpPr>
        <p:spPr>
          <a:xfrm>
            <a:off x="5469638" y="1759660"/>
            <a:ext cx="1914218" cy="246221"/>
          </a:xfrm>
          <a:prstGeom prst="rect">
            <a:avLst/>
          </a:prstGeom>
          <a:noFill/>
        </p:spPr>
        <p:txBody>
          <a:bodyPr wrap="square" rtlCol="0">
            <a:spAutoFit/>
          </a:bodyPr>
          <a:lstStyle/>
          <a:p>
            <a:pPr marL="87313" indent="-87313"/>
            <a:r>
              <a:rPr lang="zh-TW" altLang="en-US" sz="1000" dirty="0">
                <a:solidFill>
                  <a:prstClr val="black"/>
                </a:solidFill>
                <a:latin typeface="Meiryo UI" pitchFamily="50" charset="-128"/>
                <a:ea typeface="Meiryo UI" pitchFamily="50" charset="-128"/>
                <a:cs typeface="Meiryo UI" pitchFamily="50" charset="-128"/>
              </a:rPr>
              <a:t>大阪府建築物環境性能表示</a:t>
            </a:r>
            <a:endParaRPr lang="ja-JP" altLang="en-US" sz="1000" dirty="0">
              <a:solidFill>
                <a:prstClr val="black"/>
              </a:solidFill>
              <a:latin typeface="Meiryo UI" pitchFamily="50" charset="-128"/>
              <a:ea typeface="Meiryo UI" pitchFamily="50" charset="-128"/>
              <a:cs typeface="Meiryo UI" pitchFamily="50" charset="-128"/>
            </a:endParaRPr>
          </a:p>
        </p:txBody>
      </p:sp>
      <p:sp>
        <p:nvSpPr>
          <p:cNvPr id="27" name="角丸四角形 26"/>
          <p:cNvSpPr/>
          <p:nvPr/>
        </p:nvSpPr>
        <p:spPr>
          <a:xfrm>
            <a:off x="5175639" y="3666226"/>
            <a:ext cx="3668109" cy="350406"/>
          </a:xfrm>
          <a:prstGeom prst="roundRect">
            <a:avLst>
              <a:gd name="adj" fmla="val 50000"/>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ja-JP" altLang="en-US" sz="1400" b="1" dirty="0" smtClean="0">
                <a:solidFill>
                  <a:prstClr val="black"/>
                </a:solidFill>
                <a:latin typeface="Meiryo UI" pitchFamily="50" charset="-128"/>
                <a:ea typeface="Meiryo UI" pitchFamily="50" charset="-128"/>
                <a:cs typeface="Meiryo UI" pitchFamily="50" charset="-128"/>
              </a:rPr>
              <a:t>エネルギーの多量消費事業者による報告制度</a:t>
            </a:r>
            <a:endParaRPr lang="ja-JP" altLang="en-US" sz="1400" b="1" dirty="0">
              <a:solidFill>
                <a:prstClr val="black"/>
              </a:solidFill>
              <a:latin typeface="Meiryo UI" pitchFamily="50" charset="-128"/>
              <a:ea typeface="Meiryo UI" pitchFamily="50" charset="-128"/>
              <a:cs typeface="Meiryo UI" pitchFamily="50" charset="-128"/>
            </a:endParaRPr>
          </a:p>
        </p:txBody>
      </p:sp>
      <p:sp>
        <p:nvSpPr>
          <p:cNvPr id="29" name="角丸四角形 28"/>
          <p:cNvSpPr/>
          <p:nvPr/>
        </p:nvSpPr>
        <p:spPr>
          <a:xfrm>
            <a:off x="344489" y="711008"/>
            <a:ext cx="3790312" cy="370882"/>
          </a:xfrm>
          <a:prstGeom prst="roundRect">
            <a:avLst>
              <a:gd name="adj" fmla="val 50000"/>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ja-JP" altLang="en-US" sz="1600" b="1" dirty="0" smtClean="0">
                <a:solidFill>
                  <a:prstClr val="black"/>
                </a:solidFill>
                <a:latin typeface="Meiryo UI" pitchFamily="50" charset="-128"/>
                <a:ea typeface="Meiryo UI" pitchFamily="50" charset="-128"/>
                <a:cs typeface="Meiryo UI" pitchFamily="50" charset="-128"/>
              </a:rPr>
              <a:t>エネルギー消費の抑制に係る制度の推進</a:t>
            </a:r>
            <a:endParaRPr lang="ja-JP" altLang="en-US" sz="1600" b="1" dirty="0">
              <a:solidFill>
                <a:prstClr val="black"/>
              </a:solidFill>
              <a:latin typeface="Meiryo UI" pitchFamily="50" charset="-128"/>
              <a:ea typeface="Meiryo UI" pitchFamily="50" charset="-128"/>
              <a:cs typeface="Meiryo UI" pitchFamily="50" charset="-128"/>
            </a:endParaRPr>
          </a:p>
        </p:txBody>
      </p:sp>
      <p:sp>
        <p:nvSpPr>
          <p:cNvPr id="24" name="テキスト ボックス 23"/>
          <p:cNvSpPr txBox="1"/>
          <p:nvPr/>
        </p:nvSpPr>
        <p:spPr>
          <a:xfrm>
            <a:off x="2575816" y="1287630"/>
            <a:ext cx="2026128" cy="369332"/>
          </a:xfrm>
          <a:prstGeom prst="rect">
            <a:avLst/>
          </a:prstGeom>
          <a:noFill/>
        </p:spPr>
        <p:txBody>
          <a:bodyPr wrap="square" lIns="0" tIns="0" rIns="0" bIns="0" rtlCol="0" anchor="ctr" anchorCtr="1">
            <a:spAutoFit/>
          </a:bodyPr>
          <a:lstStyle/>
          <a:p>
            <a:pPr marL="87313" indent="-87313"/>
            <a:r>
              <a:rPr lang="en-US" altLang="ja-JP" sz="1200" dirty="0" smtClean="0">
                <a:latin typeface="Meiryo UI" pitchFamily="50" charset="-128"/>
                <a:ea typeface="Meiryo UI" pitchFamily="50" charset="-128"/>
                <a:cs typeface="Meiryo UI" pitchFamily="50" charset="-128"/>
              </a:rPr>
              <a:t>【</a:t>
            </a:r>
            <a:r>
              <a:rPr lang="ja-JP" altLang="en-US" sz="1200" dirty="0" smtClean="0">
                <a:latin typeface="Meiryo UI" pitchFamily="50" charset="-128"/>
                <a:ea typeface="Meiryo UI" pitchFamily="50" charset="-128"/>
                <a:cs typeface="Meiryo UI" pitchFamily="50" charset="-128"/>
              </a:rPr>
              <a:t>府事業</a:t>
            </a:r>
            <a:r>
              <a:rPr lang="en-US" altLang="ja-JP" sz="1200" dirty="0" smtClean="0">
                <a:latin typeface="Meiryo UI" pitchFamily="50" charset="-128"/>
                <a:ea typeface="Meiryo UI" pitchFamily="50" charset="-128"/>
                <a:cs typeface="Meiryo UI" pitchFamily="50" charset="-128"/>
              </a:rPr>
              <a:t>】</a:t>
            </a:r>
            <a:r>
              <a:rPr lang="zh-TW" altLang="en-US" sz="1200" dirty="0" smtClean="0">
                <a:latin typeface="Meiryo UI" pitchFamily="50" charset="-128"/>
                <a:ea typeface="Meiryo UI" pitchFamily="50" charset="-128"/>
                <a:cs typeface="Meiryo UI" pitchFamily="50" charset="-128"/>
              </a:rPr>
              <a:t>（</a:t>
            </a:r>
            <a:r>
              <a:rPr lang="ja-JP" altLang="en-US" sz="1200" dirty="0" smtClean="0">
                <a:latin typeface="Meiryo UI" pitchFamily="50" charset="-128"/>
                <a:ea typeface="Meiryo UI" pitchFamily="50" charset="-128"/>
                <a:cs typeface="Meiryo UI" pitchFamily="50" charset="-128"/>
              </a:rPr>
              <a:t>予算 </a:t>
            </a:r>
            <a:r>
              <a:rPr lang="en-US" altLang="ja-JP" sz="1200" dirty="0" smtClean="0">
                <a:latin typeface="Meiryo UI" pitchFamily="50" charset="-128"/>
                <a:ea typeface="Meiryo UI" pitchFamily="50" charset="-128"/>
                <a:cs typeface="Meiryo UI" pitchFamily="50" charset="-128"/>
              </a:rPr>
              <a:t>1,859</a:t>
            </a:r>
            <a:r>
              <a:rPr lang="zh-TW" altLang="en-US" sz="1200" dirty="0" smtClean="0">
                <a:latin typeface="Meiryo UI" pitchFamily="50" charset="-128"/>
                <a:ea typeface="Meiryo UI" pitchFamily="50" charset="-128"/>
                <a:cs typeface="Meiryo UI" pitchFamily="50" charset="-128"/>
              </a:rPr>
              <a:t>千円）</a:t>
            </a:r>
            <a:endParaRPr lang="en-US" altLang="zh-TW" sz="1200" dirty="0" smtClean="0">
              <a:latin typeface="Meiryo UI" pitchFamily="50" charset="-128"/>
              <a:ea typeface="Meiryo UI" pitchFamily="50" charset="-128"/>
              <a:cs typeface="Meiryo UI" pitchFamily="50" charset="-128"/>
            </a:endParaRPr>
          </a:p>
          <a:p>
            <a:pPr marL="87313" indent="-87313"/>
            <a:r>
              <a:rPr lang="en-US" altLang="ja-JP" sz="1200" dirty="0" smtClean="0">
                <a:latin typeface="Meiryo UI" pitchFamily="50" charset="-128"/>
                <a:ea typeface="Meiryo UI" pitchFamily="50" charset="-128"/>
                <a:cs typeface="Meiryo UI" pitchFamily="50" charset="-128"/>
              </a:rPr>
              <a:t>【</a:t>
            </a:r>
            <a:r>
              <a:rPr lang="ja-JP" altLang="en-US" sz="1200" dirty="0" smtClean="0">
                <a:latin typeface="Meiryo UI" pitchFamily="50" charset="-128"/>
                <a:ea typeface="Meiryo UI" pitchFamily="50" charset="-128"/>
                <a:cs typeface="Meiryo UI" pitchFamily="50" charset="-128"/>
              </a:rPr>
              <a:t>市事業</a:t>
            </a:r>
            <a:r>
              <a:rPr lang="en-US" altLang="ja-JP" sz="1200" dirty="0" smtClean="0">
                <a:latin typeface="Meiryo UI" pitchFamily="50" charset="-128"/>
                <a:ea typeface="Meiryo UI" pitchFamily="50" charset="-128"/>
                <a:cs typeface="Meiryo UI" pitchFamily="50" charset="-128"/>
              </a:rPr>
              <a:t>】</a:t>
            </a:r>
            <a:r>
              <a:rPr lang="ja-JP" altLang="en-US" sz="1200" dirty="0" smtClean="0">
                <a:latin typeface="Meiryo UI" pitchFamily="50" charset="-128"/>
                <a:ea typeface="Meiryo UI" pitchFamily="50" charset="-128"/>
                <a:cs typeface="Meiryo UI" pitchFamily="50" charset="-128"/>
              </a:rPr>
              <a:t>（予算</a:t>
            </a:r>
            <a:r>
              <a:rPr lang="ja-JP" altLang="en-US" sz="1200" dirty="0">
                <a:latin typeface="Meiryo UI" pitchFamily="50" charset="-128"/>
                <a:ea typeface="Meiryo UI" pitchFamily="50" charset="-128"/>
                <a:cs typeface="Meiryo UI" pitchFamily="50" charset="-128"/>
              </a:rPr>
              <a:t> </a:t>
            </a:r>
            <a:r>
              <a:rPr lang="ja-JP" altLang="en-US" sz="1200" dirty="0" smtClean="0">
                <a:latin typeface="Meiryo UI" pitchFamily="50" charset="-128"/>
                <a:ea typeface="Meiryo UI" pitchFamily="50" charset="-128"/>
                <a:cs typeface="Meiryo UI" pitchFamily="50" charset="-128"/>
              </a:rPr>
              <a:t>   </a:t>
            </a:r>
            <a:r>
              <a:rPr lang="en-US" altLang="ja-JP" sz="1200" dirty="0" smtClean="0">
                <a:latin typeface="Meiryo UI" pitchFamily="50" charset="-128"/>
                <a:ea typeface="Meiryo UI" pitchFamily="50" charset="-128"/>
                <a:cs typeface="Meiryo UI" pitchFamily="50" charset="-128"/>
              </a:rPr>
              <a:t>476</a:t>
            </a:r>
            <a:r>
              <a:rPr lang="ja-JP" altLang="en-US" sz="1200" dirty="0" smtClean="0">
                <a:latin typeface="Meiryo UI" pitchFamily="50" charset="-128"/>
                <a:ea typeface="Meiryo UI" pitchFamily="50" charset="-128"/>
                <a:cs typeface="Meiryo UI" pitchFamily="50" charset="-128"/>
              </a:rPr>
              <a:t>千円</a:t>
            </a:r>
            <a:r>
              <a:rPr lang="ja-JP" altLang="en-US" sz="1200" dirty="0">
                <a:latin typeface="Meiryo UI" pitchFamily="50" charset="-128"/>
                <a:ea typeface="Meiryo UI" pitchFamily="50" charset="-128"/>
                <a:cs typeface="Meiryo UI" pitchFamily="50" charset="-128"/>
              </a:rPr>
              <a:t>）</a:t>
            </a:r>
          </a:p>
        </p:txBody>
      </p:sp>
      <p:sp>
        <p:nvSpPr>
          <p:cNvPr id="26" name="テキスト ボックス 25"/>
          <p:cNvSpPr txBox="1"/>
          <p:nvPr/>
        </p:nvSpPr>
        <p:spPr>
          <a:xfrm>
            <a:off x="5453288" y="3241332"/>
            <a:ext cx="1914218" cy="246221"/>
          </a:xfrm>
          <a:prstGeom prst="rect">
            <a:avLst/>
          </a:prstGeom>
          <a:noFill/>
        </p:spPr>
        <p:txBody>
          <a:bodyPr wrap="square" rtlCol="0">
            <a:spAutoFit/>
          </a:bodyPr>
          <a:lstStyle/>
          <a:p>
            <a:pPr marL="87313" indent="-87313"/>
            <a:r>
              <a:rPr lang="zh-TW" altLang="en-US" sz="1000" dirty="0" smtClean="0">
                <a:solidFill>
                  <a:prstClr val="black"/>
                </a:solidFill>
                <a:latin typeface="Meiryo UI" pitchFamily="50" charset="-128"/>
                <a:ea typeface="Meiryo UI" pitchFamily="50" charset="-128"/>
                <a:cs typeface="Meiryo UI" pitchFamily="50" charset="-128"/>
              </a:rPr>
              <a:t>大阪</a:t>
            </a:r>
            <a:r>
              <a:rPr lang="ja-JP" altLang="en-US" sz="1000" dirty="0" smtClean="0">
                <a:solidFill>
                  <a:prstClr val="black"/>
                </a:solidFill>
                <a:latin typeface="Meiryo UI" pitchFamily="50" charset="-128"/>
                <a:ea typeface="Meiryo UI" pitchFamily="50" charset="-128"/>
                <a:cs typeface="Meiryo UI" pitchFamily="50" charset="-128"/>
              </a:rPr>
              <a:t>市</a:t>
            </a:r>
            <a:r>
              <a:rPr lang="zh-TW" altLang="en-US" sz="1000" dirty="0" smtClean="0">
                <a:solidFill>
                  <a:prstClr val="black"/>
                </a:solidFill>
                <a:latin typeface="Meiryo UI" pitchFamily="50" charset="-128"/>
                <a:ea typeface="Meiryo UI" pitchFamily="50" charset="-128"/>
                <a:cs typeface="Meiryo UI" pitchFamily="50" charset="-128"/>
              </a:rPr>
              <a:t>建築物</a:t>
            </a:r>
            <a:r>
              <a:rPr lang="zh-TW" altLang="en-US" sz="1000" dirty="0">
                <a:solidFill>
                  <a:prstClr val="black"/>
                </a:solidFill>
                <a:latin typeface="Meiryo UI" pitchFamily="50" charset="-128"/>
                <a:ea typeface="Meiryo UI" pitchFamily="50" charset="-128"/>
                <a:cs typeface="Meiryo UI" pitchFamily="50" charset="-128"/>
              </a:rPr>
              <a:t>環境性能表示</a:t>
            </a:r>
            <a:endParaRPr lang="ja-JP" altLang="en-US" sz="1000" dirty="0">
              <a:solidFill>
                <a:prstClr val="black"/>
              </a:solidFill>
              <a:latin typeface="Meiryo UI" pitchFamily="50" charset="-128"/>
              <a:ea typeface="Meiryo UI" pitchFamily="50" charset="-128"/>
              <a:cs typeface="Meiryo UI" pitchFamily="50" charset="-128"/>
            </a:endParaRPr>
          </a:p>
        </p:txBody>
      </p:sp>
      <p:sp>
        <p:nvSpPr>
          <p:cNvPr id="32" name="テキスト ボックス 31"/>
          <p:cNvSpPr txBox="1"/>
          <p:nvPr/>
        </p:nvSpPr>
        <p:spPr>
          <a:xfrm>
            <a:off x="4403793" y="-27384"/>
            <a:ext cx="4653663" cy="502702"/>
          </a:xfrm>
          <a:prstGeom prst="rect">
            <a:avLst/>
          </a:prstGeom>
          <a:solidFill>
            <a:srgbClr val="00B0F0"/>
          </a:solidFill>
        </p:spPr>
        <p:txBody>
          <a:bodyPr wrap="square" rtlCol="0">
            <a:spAutoFit/>
          </a:bodyPr>
          <a:lstStyle/>
          <a:p>
            <a:pPr algn="just">
              <a:lnSpc>
                <a:spcPts val="1600"/>
              </a:lnSpc>
            </a:pPr>
            <a:r>
              <a:rPr lang="ja-JP" altLang="en-US" sz="1400" dirty="0">
                <a:solidFill>
                  <a:prstClr val="white"/>
                </a:solidFill>
                <a:ea typeface="HGP創英角ｺﾞｼｯｸUB" pitchFamily="50" charset="-128"/>
                <a:cs typeface="ＭＳ Ｐゴシック" charset="-128"/>
              </a:rPr>
              <a:t>～省エネ型ライフスタイル・ビジネススタイルへの転換～　</a:t>
            </a:r>
            <a:endParaRPr lang="en-US" altLang="ja-JP" sz="1400" dirty="0" smtClean="0">
              <a:solidFill>
                <a:prstClr val="white"/>
              </a:solidFill>
              <a:ea typeface="HGP創英角ｺﾞｼｯｸUB" pitchFamily="50" charset="-128"/>
              <a:cs typeface="ＭＳ Ｐゴシック" charset="-128"/>
            </a:endParaRPr>
          </a:p>
          <a:p>
            <a:pPr algn="just">
              <a:lnSpc>
                <a:spcPts val="1600"/>
              </a:lnSpc>
            </a:pPr>
            <a:r>
              <a:rPr lang="ja-JP" altLang="en-US" sz="1400" dirty="0" smtClean="0">
                <a:solidFill>
                  <a:prstClr val="white"/>
                </a:solidFill>
                <a:ea typeface="HGP創英角ｺﾞｼｯｸUB" pitchFamily="50" charset="-128"/>
                <a:cs typeface="ＭＳ Ｐゴシック" charset="-128"/>
              </a:rPr>
              <a:t>～住宅・建築物の省エネ化～</a:t>
            </a:r>
            <a:endParaRPr lang="ja-JP" altLang="en-US" sz="1400" dirty="0">
              <a:solidFill>
                <a:prstClr val="white"/>
              </a:solidFill>
              <a:ea typeface="HGP創英角ｺﾞｼｯｸUB" pitchFamily="50" charset="-128"/>
              <a:cs typeface="ＭＳ Ｐゴシック" charset="-128"/>
            </a:endParaRPr>
          </a:p>
        </p:txBody>
      </p:sp>
      <p:sp>
        <p:nvSpPr>
          <p:cNvPr id="25" name="テキスト ボックス 28"/>
          <p:cNvSpPr txBox="1">
            <a:spLocks noChangeArrowheads="1"/>
          </p:cNvSpPr>
          <p:nvPr/>
        </p:nvSpPr>
        <p:spPr bwMode="auto">
          <a:xfrm>
            <a:off x="5308978" y="4081054"/>
            <a:ext cx="2669788" cy="14003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ctr" anchorCtr="0">
            <a:spAutoFit/>
          </a:bodyPr>
          <a:lstStyle>
            <a:lvl1pPr eaLnBrk="0" hangingPunct="0">
              <a:defRPr kumimoji="1" sz="1300" b="1" i="1">
                <a:solidFill>
                  <a:schemeClr val="tx1"/>
                </a:solidFill>
                <a:latin typeface="Arial" pitchFamily="34" charset="0"/>
                <a:ea typeface="ＭＳ Ｐゴシック" pitchFamily="50" charset="-128"/>
              </a:defRPr>
            </a:lvl1pPr>
            <a:lvl2pPr marL="742950" indent="-285750" eaLnBrk="0" hangingPunct="0">
              <a:defRPr kumimoji="1" sz="1300" b="1" i="1">
                <a:solidFill>
                  <a:schemeClr val="tx1"/>
                </a:solidFill>
                <a:latin typeface="Arial" pitchFamily="34" charset="0"/>
                <a:ea typeface="ＭＳ Ｐゴシック" pitchFamily="50" charset="-128"/>
              </a:defRPr>
            </a:lvl2pPr>
            <a:lvl3pPr marL="1143000" indent="-228600" eaLnBrk="0" hangingPunct="0">
              <a:defRPr kumimoji="1" sz="1300" b="1" i="1">
                <a:solidFill>
                  <a:schemeClr val="tx1"/>
                </a:solidFill>
                <a:latin typeface="Arial" pitchFamily="34" charset="0"/>
                <a:ea typeface="ＭＳ Ｐゴシック" pitchFamily="50" charset="-128"/>
              </a:defRPr>
            </a:lvl3pPr>
            <a:lvl4pPr marL="1600200" indent="-228600" eaLnBrk="0" hangingPunct="0">
              <a:defRPr kumimoji="1" sz="1300" b="1" i="1">
                <a:solidFill>
                  <a:schemeClr val="tx1"/>
                </a:solidFill>
                <a:latin typeface="Arial" pitchFamily="34" charset="0"/>
                <a:ea typeface="ＭＳ Ｐゴシック" pitchFamily="50" charset="-128"/>
              </a:defRPr>
            </a:lvl4pPr>
            <a:lvl5pPr marL="2057400" indent="-228600" eaLnBrk="0" hangingPunct="0">
              <a:defRPr kumimoji="1" sz="1300" b="1" i="1">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kumimoji="1" sz="1300" b="1" i="1">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kumimoji="1" sz="1300" b="1" i="1">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kumimoji="1" sz="1300" b="1" i="1">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kumimoji="1" sz="1300" b="1" i="1">
                <a:solidFill>
                  <a:schemeClr val="tx1"/>
                </a:solidFill>
                <a:latin typeface="Arial" pitchFamily="34" charset="0"/>
                <a:ea typeface="ＭＳ Ｐゴシック" pitchFamily="50" charset="-128"/>
              </a:defRPr>
            </a:lvl9pPr>
          </a:lstStyle>
          <a:p>
            <a:pPr marL="87313" indent="-87313" eaLnBrk="1" hangingPunct="1"/>
            <a:r>
              <a:rPr lang="ja-JP" altLang="en-US" b="0" i="0" dirty="0" smtClean="0">
                <a:latin typeface="Meiryo UI" pitchFamily="50" charset="-128"/>
                <a:ea typeface="Meiryo UI" pitchFamily="50" charset="-128"/>
                <a:cs typeface="Meiryo UI" pitchFamily="50" charset="-128"/>
              </a:rPr>
              <a:t>◆エネルギー</a:t>
            </a:r>
            <a:r>
              <a:rPr lang="ja-JP" altLang="en-US" b="0" i="0" dirty="0">
                <a:latin typeface="Meiryo UI" pitchFamily="50" charset="-128"/>
                <a:ea typeface="Meiryo UI" pitchFamily="50" charset="-128"/>
                <a:cs typeface="Meiryo UI" pitchFamily="50" charset="-128"/>
              </a:rPr>
              <a:t>を多く使用</a:t>
            </a:r>
            <a:r>
              <a:rPr lang="ja-JP" altLang="en-US" b="0" i="0" dirty="0" smtClean="0">
                <a:latin typeface="Meiryo UI" pitchFamily="50" charset="-128"/>
                <a:ea typeface="Meiryo UI" pitchFamily="50" charset="-128"/>
                <a:cs typeface="Meiryo UI" pitchFamily="50" charset="-128"/>
              </a:rPr>
              <a:t>する事業者に</a:t>
            </a:r>
            <a:r>
              <a:rPr lang="ja-JP" altLang="en-US" b="0" i="0" dirty="0">
                <a:latin typeface="Meiryo UI" pitchFamily="50" charset="-128"/>
                <a:ea typeface="Meiryo UI" pitchFamily="50" charset="-128"/>
                <a:cs typeface="Meiryo UI" pitchFamily="50" charset="-128"/>
              </a:rPr>
              <a:t>対し</a:t>
            </a:r>
            <a:r>
              <a:rPr lang="ja-JP" altLang="en-US" b="0" i="0" dirty="0" smtClean="0">
                <a:latin typeface="Meiryo UI" pitchFamily="50" charset="-128"/>
                <a:ea typeface="Meiryo UI" pitchFamily="50" charset="-128"/>
                <a:cs typeface="Meiryo UI" pitchFamily="50" charset="-128"/>
              </a:rPr>
              <a:t>、温室</a:t>
            </a:r>
            <a:r>
              <a:rPr lang="ja-JP" altLang="en-US" b="0" i="0" dirty="0">
                <a:latin typeface="Meiryo UI" pitchFamily="50" charset="-128"/>
                <a:ea typeface="Meiryo UI" pitchFamily="50" charset="-128"/>
                <a:cs typeface="Meiryo UI" pitchFamily="50" charset="-128"/>
              </a:rPr>
              <a:t>効果</a:t>
            </a:r>
            <a:r>
              <a:rPr lang="ja-JP" altLang="en-US" b="0" i="0" dirty="0" smtClean="0">
                <a:latin typeface="Meiryo UI" pitchFamily="50" charset="-128"/>
                <a:ea typeface="Meiryo UI" pitchFamily="50" charset="-128"/>
                <a:cs typeface="Meiryo UI" pitchFamily="50" charset="-128"/>
              </a:rPr>
              <a:t>ガスの排出や人工排熱の抑制等に</a:t>
            </a:r>
            <a:r>
              <a:rPr lang="ja-JP" altLang="en-US" b="0" i="0" dirty="0">
                <a:latin typeface="Meiryo UI" pitchFamily="50" charset="-128"/>
                <a:ea typeface="Meiryo UI" pitchFamily="50" charset="-128"/>
                <a:cs typeface="Meiryo UI" pitchFamily="50" charset="-128"/>
              </a:rPr>
              <a:t>ついての</a:t>
            </a:r>
            <a:r>
              <a:rPr lang="ja-JP" altLang="en-US" b="0" i="0" dirty="0" smtClean="0">
                <a:latin typeface="Meiryo UI" pitchFamily="50" charset="-128"/>
                <a:ea typeface="Meiryo UI" pitchFamily="50" charset="-128"/>
                <a:cs typeface="Meiryo UI" pitchFamily="50" charset="-128"/>
              </a:rPr>
              <a:t>対策計画書及び実績</a:t>
            </a:r>
            <a:r>
              <a:rPr lang="ja-JP" altLang="en-US" b="0" i="0" dirty="0">
                <a:latin typeface="Meiryo UI" pitchFamily="50" charset="-128"/>
                <a:ea typeface="Meiryo UI" pitchFamily="50" charset="-128"/>
                <a:cs typeface="Meiryo UI" pitchFamily="50" charset="-128"/>
              </a:rPr>
              <a:t>報告書の</a:t>
            </a:r>
            <a:r>
              <a:rPr lang="ja-JP" altLang="en-US" b="0" i="0" dirty="0" smtClean="0">
                <a:latin typeface="Meiryo UI" pitchFamily="50" charset="-128"/>
                <a:ea typeface="Meiryo UI" pitchFamily="50" charset="-128"/>
                <a:cs typeface="Meiryo UI" pitchFamily="50" charset="-128"/>
              </a:rPr>
              <a:t>届出を義務付けるとともに、</a:t>
            </a:r>
            <a:r>
              <a:rPr lang="ja-JP" altLang="ja-JP" b="0" i="0" dirty="0" smtClean="0">
                <a:latin typeface="Meiryo UI" panose="020B0604030504040204" pitchFamily="50" charset="-128"/>
                <a:ea typeface="Meiryo UI" panose="020B0604030504040204" pitchFamily="50" charset="-128"/>
                <a:cs typeface="Meiryo UI" panose="020B0604030504040204" pitchFamily="50" charset="-128"/>
              </a:rPr>
              <a:t>対策</a:t>
            </a:r>
            <a:r>
              <a:rPr lang="ja-JP" altLang="ja-JP" b="0" i="0" dirty="0">
                <a:latin typeface="Meiryo UI" panose="020B0604030504040204" pitchFamily="50" charset="-128"/>
                <a:ea typeface="Meiryo UI" panose="020B0604030504040204" pitchFamily="50" charset="-128"/>
                <a:cs typeface="Meiryo UI" panose="020B0604030504040204" pitchFamily="50" charset="-128"/>
              </a:rPr>
              <a:t>と削減状況を総合的に評価する</a:t>
            </a:r>
            <a:r>
              <a:rPr lang="ja-JP" altLang="ja-JP" b="0" i="0" dirty="0" smtClean="0">
                <a:latin typeface="Meiryo UI" panose="020B0604030504040204" pitchFamily="50" charset="-128"/>
                <a:ea typeface="Meiryo UI" panose="020B0604030504040204" pitchFamily="50" charset="-128"/>
                <a:cs typeface="Meiryo UI" panose="020B0604030504040204" pitchFamily="50" charset="-128"/>
              </a:rPr>
              <a:t>制度</a:t>
            </a:r>
            <a:r>
              <a:rPr lang="ja-JP" altLang="en-US" b="0" i="0" dirty="0" smtClean="0">
                <a:latin typeface="Meiryo UI" panose="020B0604030504040204" pitchFamily="50" charset="-128"/>
                <a:ea typeface="Meiryo UI" panose="020B0604030504040204" pitchFamily="50" charset="-128"/>
                <a:cs typeface="Meiryo UI" panose="020B0604030504040204" pitchFamily="50" charset="-128"/>
              </a:rPr>
              <a:t>を運用し</a:t>
            </a:r>
            <a:r>
              <a:rPr lang="ja-JP" altLang="ja-JP" b="0" i="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b="0" i="0" dirty="0" smtClean="0">
                <a:latin typeface="Meiryo UI" pitchFamily="50" charset="-128"/>
                <a:ea typeface="Meiryo UI" pitchFamily="50" charset="-128"/>
                <a:cs typeface="Meiryo UI" pitchFamily="50" charset="-128"/>
              </a:rPr>
              <a:t>必要</a:t>
            </a:r>
            <a:r>
              <a:rPr lang="ja-JP" altLang="en-US" b="0" i="0" dirty="0">
                <a:latin typeface="Meiryo UI" pitchFamily="50" charset="-128"/>
                <a:ea typeface="Meiryo UI" pitchFamily="50" charset="-128"/>
                <a:cs typeface="Meiryo UI" pitchFamily="50" charset="-128"/>
              </a:rPr>
              <a:t>な指導</a:t>
            </a:r>
            <a:r>
              <a:rPr lang="ja-JP" altLang="en-US" b="0" i="0" dirty="0" smtClean="0">
                <a:latin typeface="Meiryo UI" pitchFamily="50" charset="-128"/>
                <a:ea typeface="Meiryo UI" pitchFamily="50" charset="-128"/>
                <a:cs typeface="Meiryo UI" pitchFamily="50" charset="-128"/>
              </a:rPr>
              <a:t>・助言を行います。</a:t>
            </a:r>
            <a:endParaRPr lang="en-US" altLang="ja-JP" b="0" i="0" dirty="0" smtClean="0">
              <a:latin typeface="Meiryo UI" pitchFamily="50" charset="-128"/>
              <a:ea typeface="Meiryo UI" pitchFamily="50" charset="-128"/>
              <a:cs typeface="Meiryo UI" pitchFamily="50" charset="-128"/>
            </a:endParaRPr>
          </a:p>
        </p:txBody>
      </p:sp>
      <p:sp>
        <p:nvSpPr>
          <p:cNvPr id="28" name="テキスト ボックス 27"/>
          <p:cNvSpPr txBox="1"/>
          <p:nvPr/>
        </p:nvSpPr>
        <p:spPr>
          <a:xfrm>
            <a:off x="8022260" y="5462710"/>
            <a:ext cx="1793040" cy="246221"/>
          </a:xfrm>
          <a:prstGeom prst="rect">
            <a:avLst/>
          </a:prstGeom>
          <a:noFill/>
        </p:spPr>
        <p:txBody>
          <a:bodyPr wrap="square" rtlCol="0">
            <a:spAutoFit/>
          </a:bodyPr>
          <a:lstStyle/>
          <a:p>
            <a:pPr marL="87313" indent="-87313" algn="ctr"/>
            <a:r>
              <a:rPr lang="ja-JP" altLang="en-US" sz="1000" dirty="0">
                <a:solidFill>
                  <a:prstClr val="black"/>
                </a:solidFill>
                <a:latin typeface="Meiryo UI" pitchFamily="50" charset="-128"/>
                <a:ea typeface="Meiryo UI" pitchFamily="50" charset="-128"/>
                <a:cs typeface="Meiryo UI" pitchFamily="50" charset="-128"/>
              </a:rPr>
              <a:t>　</a:t>
            </a:r>
            <a:r>
              <a:rPr lang="ja-JP" altLang="en-US" sz="1000" dirty="0" smtClean="0">
                <a:solidFill>
                  <a:prstClr val="black"/>
                </a:solidFill>
                <a:latin typeface="Meiryo UI" pitchFamily="50" charset="-128"/>
                <a:ea typeface="Meiryo UI" pitchFamily="50" charset="-128"/>
                <a:cs typeface="Meiryo UI" pitchFamily="50" charset="-128"/>
              </a:rPr>
              <a:t>特定事業者への立入調査</a:t>
            </a:r>
            <a:endParaRPr lang="ja-JP" altLang="en-US" sz="1000" dirty="0">
              <a:solidFill>
                <a:prstClr val="black"/>
              </a:solidFill>
              <a:latin typeface="Meiryo UI" pitchFamily="50" charset="-128"/>
              <a:ea typeface="Meiryo UI" pitchFamily="50" charset="-128"/>
              <a:cs typeface="Meiryo UI" pitchFamily="50" charset="-128"/>
            </a:endParaRPr>
          </a:p>
        </p:txBody>
      </p:sp>
      <p:sp>
        <p:nvSpPr>
          <p:cNvPr id="35" name="テキスト ボックス 34"/>
          <p:cNvSpPr txBox="1"/>
          <p:nvPr/>
        </p:nvSpPr>
        <p:spPr>
          <a:xfrm>
            <a:off x="7690152" y="1665444"/>
            <a:ext cx="1823951" cy="400110"/>
          </a:xfrm>
          <a:prstGeom prst="rect">
            <a:avLst/>
          </a:prstGeom>
          <a:noFill/>
        </p:spPr>
        <p:txBody>
          <a:bodyPr wrap="square" rtlCol="0">
            <a:spAutoFit/>
          </a:bodyPr>
          <a:lstStyle/>
          <a:p>
            <a:pPr marL="87313" indent="-87313"/>
            <a:r>
              <a:rPr lang="ja-JP" altLang="en-US" sz="1000" dirty="0" smtClean="0">
                <a:latin typeface="Meiryo UI" pitchFamily="50" charset="-128"/>
                <a:ea typeface="Meiryo UI" pitchFamily="50" charset="-128"/>
                <a:cs typeface="Meiryo UI" pitchFamily="50" charset="-128"/>
              </a:rPr>
              <a:t>おおさか環境にやさしい建築賞</a:t>
            </a:r>
            <a:endParaRPr lang="en-US" altLang="ja-JP" sz="1000" dirty="0" smtClean="0">
              <a:latin typeface="Meiryo UI" pitchFamily="50" charset="-128"/>
              <a:ea typeface="Meiryo UI" pitchFamily="50" charset="-128"/>
              <a:cs typeface="Meiryo UI" pitchFamily="50" charset="-128"/>
            </a:endParaRPr>
          </a:p>
          <a:p>
            <a:pPr marL="87313" indent="-87313"/>
            <a:r>
              <a:rPr lang="ja-JP" altLang="en-US" sz="1000" dirty="0" smtClean="0">
                <a:latin typeface="Meiryo UI" pitchFamily="50" charset="-128"/>
                <a:ea typeface="Meiryo UI" pitchFamily="50" charset="-128"/>
                <a:cs typeface="Meiryo UI" pitchFamily="50" charset="-128"/>
              </a:rPr>
              <a:t>（</a:t>
            </a:r>
            <a:r>
              <a:rPr lang="en-US" altLang="ja-JP" sz="1000" dirty="0" smtClean="0">
                <a:latin typeface="Meiryo UI" pitchFamily="50" charset="-128"/>
                <a:ea typeface="Meiryo UI" pitchFamily="50" charset="-128"/>
                <a:cs typeface="Meiryo UI" pitchFamily="50" charset="-128"/>
              </a:rPr>
              <a:t>2017</a:t>
            </a:r>
            <a:r>
              <a:rPr lang="ja-JP" altLang="en-US" sz="1000" dirty="0" smtClean="0">
                <a:latin typeface="Meiryo UI" pitchFamily="50" charset="-128"/>
                <a:ea typeface="Meiryo UI" pitchFamily="50" charset="-128"/>
                <a:cs typeface="Meiryo UI" pitchFamily="50" charset="-128"/>
              </a:rPr>
              <a:t>年度 大阪府知事賞）</a:t>
            </a:r>
            <a:endParaRPr lang="ja-JP" altLang="en-US" sz="1000" dirty="0">
              <a:latin typeface="Meiryo UI" pitchFamily="50" charset="-128"/>
              <a:ea typeface="Meiryo UI" pitchFamily="50" charset="-128"/>
              <a:cs typeface="Meiryo UI" pitchFamily="50" charset="-128"/>
            </a:endParaRPr>
          </a:p>
        </p:txBody>
      </p:sp>
      <p:sp>
        <p:nvSpPr>
          <p:cNvPr id="41" name="テキスト ボックス 40"/>
          <p:cNvSpPr txBox="1"/>
          <p:nvPr/>
        </p:nvSpPr>
        <p:spPr>
          <a:xfrm>
            <a:off x="7689424" y="3262280"/>
            <a:ext cx="1892726" cy="400110"/>
          </a:xfrm>
          <a:prstGeom prst="rect">
            <a:avLst/>
          </a:prstGeom>
          <a:noFill/>
        </p:spPr>
        <p:txBody>
          <a:bodyPr wrap="square" rtlCol="0">
            <a:spAutoFit/>
          </a:bodyPr>
          <a:lstStyle/>
          <a:p>
            <a:pPr marL="87313" indent="-87313"/>
            <a:r>
              <a:rPr lang="ja-JP" altLang="en-US" sz="1000" dirty="0" smtClean="0">
                <a:latin typeface="Meiryo UI" pitchFamily="50" charset="-128"/>
                <a:ea typeface="Meiryo UI" pitchFamily="50" charset="-128"/>
                <a:cs typeface="Meiryo UI" pitchFamily="50" charset="-128"/>
              </a:rPr>
              <a:t>おおさか環境にやさしい建築賞</a:t>
            </a:r>
            <a:endParaRPr lang="en-US" altLang="ja-JP" sz="1000" dirty="0" smtClean="0">
              <a:latin typeface="Meiryo UI" pitchFamily="50" charset="-128"/>
              <a:ea typeface="Meiryo UI" pitchFamily="50" charset="-128"/>
              <a:cs typeface="Meiryo UI" pitchFamily="50" charset="-128"/>
            </a:endParaRPr>
          </a:p>
          <a:p>
            <a:pPr marL="87313" indent="-87313"/>
            <a:r>
              <a:rPr lang="ja-JP" altLang="en-US" sz="1000" dirty="0" smtClean="0">
                <a:latin typeface="Meiryo UI" pitchFamily="50" charset="-128"/>
                <a:ea typeface="Meiryo UI" pitchFamily="50" charset="-128"/>
                <a:cs typeface="Meiryo UI" pitchFamily="50" charset="-128"/>
              </a:rPr>
              <a:t>（</a:t>
            </a:r>
            <a:r>
              <a:rPr lang="en-US" altLang="ja-JP" sz="1000" dirty="0">
                <a:latin typeface="Meiryo UI" pitchFamily="50" charset="-128"/>
                <a:ea typeface="Meiryo UI" pitchFamily="50" charset="-128"/>
                <a:cs typeface="Meiryo UI" pitchFamily="50" charset="-128"/>
              </a:rPr>
              <a:t> 2017</a:t>
            </a:r>
            <a:r>
              <a:rPr lang="ja-JP" altLang="en-US" sz="1000" dirty="0" smtClean="0">
                <a:latin typeface="Meiryo UI" pitchFamily="50" charset="-128"/>
                <a:ea typeface="Meiryo UI" pitchFamily="50" charset="-128"/>
                <a:cs typeface="Meiryo UI" pitchFamily="50" charset="-128"/>
              </a:rPr>
              <a:t>年度 大阪市長賞）</a:t>
            </a:r>
            <a:endParaRPr lang="ja-JP" altLang="en-US" sz="1000" dirty="0">
              <a:latin typeface="Meiryo UI" pitchFamily="50" charset="-128"/>
              <a:ea typeface="Meiryo UI" pitchFamily="50" charset="-128"/>
              <a:cs typeface="Meiryo UI" pitchFamily="50" charset="-128"/>
            </a:endParaRPr>
          </a:p>
        </p:txBody>
      </p:sp>
      <p:pic>
        <p:nvPicPr>
          <p:cNvPr id="1026" name="Picture 2" descr="\\s22G\LIB\LIB\○温暖化対策Ｇ\01.温暖化対策\☆立入調査\H28\立入写真\2017-01-30守口市立ち入り\DSC04508.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035908" y="4268991"/>
            <a:ext cx="1650574" cy="1237931"/>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2" descr="\\s27e\LIB\New!!建築環境・設備G\55 環境配慮制度(CASBEE)\13_様式・制度マニュアル・パンフレット等\【カラー】表示ラベル2018年版_新築13（2018年版_H30-0000）【解像度600ppi】.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404535" y="685480"/>
            <a:ext cx="1738984" cy="1072800"/>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descr="\\s27e\LIB\New!!建築環境・設備G\50_サステナブル建築賞\H29\07_パンフレット作成\印刷会社やりとり\171121_初めに送付\全景写真\1）メディカルりんくうポート.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822866" y="639343"/>
            <a:ext cx="1427152" cy="1069805"/>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2" descr="\\s27e\LIB\New!!建築環境・設備G\50_サステナブル建築賞\H29\07_パンフレット作成\印刷会社やりとり\171121_初めに送付\全景写真\2)大阪工業大学OIT梅田タワー.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144004" y="2068129"/>
            <a:ext cx="823397" cy="1235096"/>
          </a:xfrm>
          <a:prstGeom prst="rect">
            <a:avLst/>
          </a:prstGeom>
          <a:noFill/>
          <a:extLst>
            <a:ext uri="{909E8E84-426E-40DD-AFC4-6F175D3DCCD1}">
              <a14:hiddenFill xmlns:a14="http://schemas.microsoft.com/office/drawing/2010/main">
                <a:solidFill>
                  <a:srgbClr val="FFFFFF"/>
                </a:solidFill>
              </a14:hiddenFill>
            </a:ext>
          </a:extLst>
        </p:spPr>
      </p:pic>
      <p:pic>
        <p:nvPicPr>
          <p:cNvPr id="7" name="図 6"/>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429132" y="2173018"/>
            <a:ext cx="1738800" cy="1071530"/>
          </a:xfrm>
          <a:prstGeom prst="rect">
            <a:avLst/>
          </a:prstGeom>
        </p:spPr>
      </p:pic>
      <p:sp>
        <p:nvSpPr>
          <p:cNvPr id="31" name="角丸四角形 30"/>
          <p:cNvSpPr/>
          <p:nvPr/>
        </p:nvSpPr>
        <p:spPr>
          <a:xfrm>
            <a:off x="5175639" y="5593800"/>
            <a:ext cx="2908279" cy="350406"/>
          </a:xfrm>
          <a:prstGeom prst="roundRect">
            <a:avLst>
              <a:gd name="adj" fmla="val 50000"/>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ja-JP" altLang="en-US" sz="1400" b="1" dirty="0">
                <a:solidFill>
                  <a:prstClr val="black"/>
                </a:solidFill>
                <a:latin typeface="Meiryo UI" pitchFamily="50" charset="-128"/>
                <a:ea typeface="Meiryo UI" pitchFamily="50" charset="-128"/>
                <a:cs typeface="Meiryo UI" pitchFamily="50" charset="-128"/>
              </a:rPr>
              <a:t>おおさかストップ温暖化賞</a:t>
            </a:r>
          </a:p>
        </p:txBody>
      </p:sp>
      <p:sp>
        <p:nvSpPr>
          <p:cNvPr id="33" name="テキスト ボックス 28"/>
          <p:cNvSpPr txBox="1">
            <a:spLocks noChangeArrowheads="1"/>
          </p:cNvSpPr>
          <p:nvPr/>
        </p:nvSpPr>
        <p:spPr bwMode="auto">
          <a:xfrm>
            <a:off x="5314514" y="6020530"/>
            <a:ext cx="4358320" cy="6001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ctr" anchorCtr="0">
            <a:spAutoFit/>
          </a:bodyPr>
          <a:lstStyle>
            <a:lvl1pPr eaLnBrk="0" hangingPunct="0">
              <a:defRPr kumimoji="1" sz="1300" b="1" i="1">
                <a:solidFill>
                  <a:schemeClr val="tx1"/>
                </a:solidFill>
                <a:latin typeface="Arial" pitchFamily="34" charset="0"/>
                <a:ea typeface="ＭＳ Ｐゴシック" pitchFamily="50" charset="-128"/>
              </a:defRPr>
            </a:lvl1pPr>
            <a:lvl2pPr marL="742950" indent="-285750" eaLnBrk="0" hangingPunct="0">
              <a:defRPr kumimoji="1" sz="1300" b="1" i="1">
                <a:solidFill>
                  <a:schemeClr val="tx1"/>
                </a:solidFill>
                <a:latin typeface="Arial" pitchFamily="34" charset="0"/>
                <a:ea typeface="ＭＳ Ｐゴシック" pitchFamily="50" charset="-128"/>
              </a:defRPr>
            </a:lvl2pPr>
            <a:lvl3pPr marL="1143000" indent="-228600" eaLnBrk="0" hangingPunct="0">
              <a:defRPr kumimoji="1" sz="1300" b="1" i="1">
                <a:solidFill>
                  <a:schemeClr val="tx1"/>
                </a:solidFill>
                <a:latin typeface="Arial" pitchFamily="34" charset="0"/>
                <a:ea typeface="ＭＳ Ｐゴシック" pitchFamily="50" charset="-128"/>
              </a:defRPr>
            </a:lvl3pPr>
            <a:lvl4pPr marL="1600200" indent="-228600" eaLnBrk="0" hangingPunct="0">
              <a:defRPr kumimoji="1" sz="1300" b="1" i="1">
                <a:solidFill>
                  <a:schemeClr val="tx1"/>
                </a:solidFill>
                <a:latin typeface="Arial" pitchFamily="34" charset="0"/>
                <a:ea typeface="ＭＳ Ｐゴシック" pitchFamily="50" charset="-128"/>
              </a:defRPr>
            </a:lvl4pPr>
            <a:lvl5pPr marL="2057400" indent="-228600" eaLnBrk="0" hangingPunct="0">
              <a:defRPr kumimoji="1" sz="1300" b="1" i="1">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kumimoji="1" sz="1300" b="1" i="1">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kumimoji="1" sz="1300" b="1" i="1">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kumimoji="1" sz="1300" b="1" i="1">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kumimoji="1" sz="1300" b="1" i="1">
                <a:solidFill>
                  <a:schemeClr val="tx1"/>
                </a:solidFill>
                <a:latin typeface="Arial" pitchFamily="34" charset="0"/>
                <a:ea typeface="ＭＳ Ｐゴシック" pitchFamily="50" charset="-128"/>
              </a:defRPr>
            </a:lvl9pPr>
          </a:lstStyle>
          <a:p>
            <a:pPr marL="87313" indent="-87313" eaLnBrk="1" hangingPunct="1"/>
            <a:r>
              <a:rPr lang="ja-JP" altLang="en-US" b="0" i="0" dirty="0">
                <a:latin typeface="Meiryo UI" pitchFamily="50" charset="-128"/>
                <a:ea typeface="Meiryo UI" pitchFamily="50" charset="-128"/>
                <a:cs typeface="Meiryo UI" pitchFamily="50" charset="-128"/>
              </a:rPr>
              <a:t>◆事業活動で排出される温室効果ガスや人工排熱の抑制、電気の需要の平準化について、他の模範となる特に優れた取組みをした事業者又は事業所を表彰します</a:t>
            </a:r>
            <a:r>
              <a:rPr lang="ja-JP" altLang="en-US" b="0" i="0" dirty="0" smtClean="0">
                <a:latin typeface="Meiryo UI" pitchFamily="50" charset="-128"/>
                <a:ea typeface="Meiryo UI" pitchFamily="50" charset="-128"/>
                <a:cs typeface="Meiryo UI" pitchFamily="50" charset="-128"/>
              </a:rPr>
              <a:t>。</a:t>
            </a:r>
            <a:endParaRPr lang="ja-JP" altLang="en-US" b="0" i="0" dirty="0">
              <a:latin typeface="Meiryo UI" pitchFamily="50" charset="-128"/>
              <a:ea typeface="Meiryo UI" pitchFamily="50" charset="-128"/>
              <a:cs typeface="Meiryo UI" pitchFamily="50" charset="-128"/>
            </a:endParaRPr>
          </a:p>
        </p:txBody>
      </p:sp>
      <p:sp>
        <p:nvSpPr>
          <p:cNvPr id="38" name="テキスト ボックス 28"/>
          <p:cNvSpPr txBox="1">
            <a:spLocks noChangeArrowheads="1"/>
          </p:cNvSpPr>
          <p:nvPr/>
        </p:nvSpPr>
        <p:spPr bwMode="auto">
          <a:xfrm>
            <a:off x="272479" y="1856145"/>
            <a:ext cx="4903161" cy="14927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sz="1300" b="1" i="1">
                <a:solidFill>
                  <a:schemeClr val="tx1"/>
                </a:solidFill>
                <a:latin typeface="Arial" pitchFamily="34" charset="0"/>
                <a:ea typeface="ＭＳ Ｐゴシック" pitchFamily="50" charset="-128"/>
              </a:defRPr>
            </a:lvl1pPr>
            <a:lvl2pPr marL="742950" indent="-285750" eaLnBrk="0" hangingPunct="0">
              <a:defRPr kumimoji="1" sz="1300" b="1" i="1">
                <a:solidFill>
                  <a:schemeClr val="tx1"/>
                </a:solidFill>
                <a:latin typeface="Arial" pitchFamily="34" charset="0"/>
                <a:ea typeface="ＭＳ Ｐゴシック" pitchFamily="50" charset="-128"/>
              </a:defRPr>
            </a:lvl2pPr>
            <a:lvl3pPr marL="1143000" indent="-228600" eaLnBrk="0" hangingPunct="0">
              <a:defRPr kumimoji="1" sz="1300" b="1" i="1">
                <a:solidFill>
                  <a:schemeClr val="tx1"/>
                </a:solidFill>
                <a:latin typeface="Arial" pitchFamily="34" charset="0"/>
                <a:ea typeface="ＭＳ Ｐゴシック" pitchFamily="50" charset="-128"/>
              </a:defRPr>
            </a:lvl3pPr>
            <a:lvl4pPr marL="1600200" indent="-228600" eaLnBrk="0" hangingPunct="0">
              <a:defRPr kumimoji="1" sz="1300" b="1" i="1">
                <a:solidFill>
                  <a:schemeClr val="tx1"/>
                </a:solidFill>
                <a:latin typeface="Arial" pitchFamily="34" charset="0"/>
                <a:ea typeface="ＭＳ Ｐゴシック" pitchFamily="50" charset="-128"/>
              </a:defRPr>
            </a:lvl4pPr>
            <a:lvl5pPr marL="2057400" indent="-228600" eaLnBrk="0" hangingPunct="0">
              <a:defRPr kumimoji="1" sz="1300" b="1" i="1">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kumimoji="1" sz="1300" b="1" i="1">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kumimoji="1" sz="1300" b="1" i="1">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kumimoji="1" sz="1300" b="1" i="1">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kumimoji="1" sz="1300" b="1" i="1">
                <a:solidFill>
                  <a:schemeClr val="tx1"/>
                </a:solidFill>
                <a:latin typeface="Arial" pitchFamily="34" charset="0"/>
                <a:ea typeface="ＭＳ Ｐゴシック" pitchFamily="50" charset="-128"/>
              </a:defRPr>
            </a:lvl9pPr>
          </a:lstStyle>
          <a:p>
            <a:pPr marL="87313" indent="-87313" eaLnBrk="1" hangingPunct="1"/>
            <a:r>
              <a:rPr lang="ja-JP" altLang="en-US" b="0" i="0" dirty="0" smtClean="0">
                <a:latin typeface="Meiryo UI" pitchFamily="50" charset="-128"/>
                <a:ea typeface="Meiryo UI" pitchFamily="50" charset="-128"/>
                <a:cs typeface="Meiryo UI" pitchFamily="50" charset="-128"/>
              </a:rPr>
              <a:t>◆建築物</a:t>
            </a:r>
            <a:r>
              <a:rPr lang="ja-JP" altLang="en-US" b="0" i="0" dirty="0">
                <a:latin typeface="Meiryo UI" pitchFamily="50" charset="-128"/>
                <a:ea typeface="Meiryo UI" pitchFamily="50" charset="-128"/>
                <a:cs typeface="Meiryo UI" pitchFamily="50" charset="-128"/>
              </a:rPr>
              <a:t>の延べ面積（増改築の場合は増</a:t>
            </a:r>
            <a:r>
              <a:rPr lang="ja-JP" altLang="en-US" b="0" i="0" dirty="0" smtClean="0">
                <a:latin typeface="Meiryo UI" pitchFamily="50" charset="-128"/>
                <a:ea typeface="Meiryo UI" pitchFamily="50" charset="-128"/>
                <a:cs typeface="Meiryo UI" pitchFamily="50" charset="-128"/>
              </a:rPr>
              <a:t>改築の</a:t>
            </a:r>
            <a:r>
              <a:rPr lang="ja-JP" altLang="en-US" b="0" i="0" dirty="0">
                <a:latin typeface="Meiryo UI" pitchFamily="50" charset="-128"/>
                <a:ea typeface="Meiryo UI" pitchFamily="50" charset="-128"/>
                <a:cs typeface="Meiryo UI" pitchFamily="50" charset="-128"/>
              </a:rPr>
              <a:t>延べ面積）が</a:t>
            </a:r>
            <a:r>
              <a:rPr lang="en-US" altLang="ja-JP" b="0" i="0" dirty="0">
                <a:latin typeface="Meiryo UI" pitchFamily="50" charset="-128"/>
                <a:ea typeface="Meiryo UI" pitchFamily="50" charset="-128"/>
                <a:cs typeface="Meiryo UI" pitchFamily="50" charset="-128"/>
              </a:rPr>
              <a:t>2,000㎡</a:t>
            </a:r>
            <a:r>
              <a:rPr lang="ja-JP" altLang="en-US" b="0" i="0" dirty="0">
                <a:latin typeface="Meiryo UI" pitchFamily="50" charset="-128"/>
                <a:ea typeface="Meiryo UI" pitchFamily="50" charset="-128"/>
                <a:cs typeface="Meiryo UI" pitchFamily="50" charset="-128"/>
              </a:rPr>
              <a:t>以上の建築物を新築又は増</a:t>
            </a:r>
            <a:r>
              <a:rPr lang="ja-JP" altLang="en-US" b="0" i="0" dirty="0" smtClean="0">
                <a:latin typeface="Meiryo UI" pitchFamily="50" charset="-128"/>
                <a:ea typeface="Meiryo UI" pitchFamily="50" charset="-128"/>
                <a:cs typeface="Meiryo UI" pitchFamily="50" charset="-128"/>
              </a:rPr>
              <a:t>改築しようとする</a:t>
            </a:r>
            <a:r>
              <a:rPr lang="ja-JP" altLang="en-US" b="0" i="0" dirty="0">
                <a:latin typeface="Meiryo UI" pitchFamily="50" charset="-128"/>
                <a:ea typeface="Meiryo UI" pitchFamily="50" charset="-128"/>
                <a:cs typeface="Meiryo UI" pitchFamily="50" charset="-128"/>
              </a:rPr>
              <a:t>者</a:t>
            </a:r>
            <a:r>
              <a:rPr lang="ja-JP" altLang="en-US" b="0" i="0" dirty="0" smtClean="0">
                <a:latin typeface="Meiryo UI" pitchFamily="50" charset="-128"/>
                <a:ea typeface="Meiryo UI" pitchFamily="50" charset="-128"/>
                <a:cs typeface="Meiryo UI" pitchFamily="50" charset="-128"/>
              </a:rPr>
              <a:t>（特定</a:t>
            </a:r>
            <a:r>
              <a:rPr lang="ja-JP" altLang="en-US" b="0" i="0" dirty="0">
                <a:latin typeface="Meiryo UI" pitchFamily="50" charset="-128"/>
                <a:ea typeface="Meiryo UI" pitchFamily="50" charset="-128"/>
                <a:cs typeface="Meiryo UI" pitchFamily="50" charset="-128"/>
              </a:rPr>
              <a:t>建築</a:t>
            </a:r>
            <a:r>
              <a:rPr lang="ja-JP" altLang="en-US" b="0" i="0" dirty="0" smtClean="0">
                <a:latin typeface="Meiryo UI" pitchFamily="50" charset="-128"/>
                <a:ea typeface="Meiryo UI" pitchFamily="50" charset="-128"/>
                <a:cs typeface="Meiryo UI" pitchFamily="50" charset="-128"/>
              </a:rPr>
              <a:t>主）</a:t>
            </a:r>
            <a:r>
              <a:rPr lang="ja-JP" altLang="en-US" b="0" i="0" dirty="0">
                <a:latin typeface="Meiryo UI" pitchFamily="50" charset="-128"/>
                <a:ea typeface="Meiryo UI" pitchFamily="50" charset="-128"/>
                <a:cs typeface="Meiryo UI" pitchFamily="50" charset="-128"/>
              </a:rPr>
              <a:t>に対し、</a:t>
            </a:r>
            <a:r>
              <a:rPr lang="en-US" altLang="ja-JP" b="0" i="0" dirty="0">
                <a:latin typeface="Meiryo UI" pitchFamily="50" charset="-128"/>
                <a:ea typeface="Meiryo UI" pitchFamily="50" charset="-128"/>
                <a:cs typeface="Meiryo UI" pitchFamily="50" charset="-128"/>
              </a:rPr>
              <a:t>CO2</a:t>
            </a:r>
            <a:r>
              <a:rPr lang="ja-JP" altLang="en-US" b="0" i="0" dirty="0">
                <a:latin typeface="Meiryo UI" pitchFamily="50" charset="-128"/>
                <a:ea typeface="Meiryo UI" pitchFamily="50" charset="-128"/>
                <a:cs typeface="Meiryo UI" pitchFamily="50" charset="-128"/>
              </a:rPr>
              <a:t>削減･省エネ対策等の建築物の環境配慮のため</a:t>
            </a:r>
            <a:r>
              <a:rPr lang="ja-JP" altLang="en-US" b="0" i="0" dirty="0" smtClean="0">
                <a:latin typeface="Meiryo UI" pitchFamily="50" charset="-128"/>
                <a:ea typeface="Meiryo UI" pitchFamily="50" charset="-128"/>
                <a:cs typeface="Meiryo UI" pitchFamily="50" charset="-128"/>
              </a:rPr>
              <a:t>の計画書</a:t>
            </a:r>
            <a:r>
              <a:rPr lang="ja-JP" altLang="en-US" b="0" i="0" dirty="0">
                <a:latin typeface="Meiryo UI" pitchFamily="50" charset="-128"/>
                <a:ea typeface="Meiryo UI" pitchFamily="50" charset="-128"/>
                <a:cs typeface="Meiryo UI" pitchFamily="50" charset="-128"/>
              </a:rPr>
              <a:t>の</a:t>
            </a:r>
            <a:r>
              <a:rPr lang="ja-JP" altLang="en-US" b="0" i="0" dirty="0" smtClean="0">
                <a:latin typeface="Meiryo UI" pitchFamily="50" charset="-128"/>
                <a:ea typeface="Meiryo UI" pitchFamily="50" charset="-128"/>
                <a:cs typeface="Meiryo UI" pitchFamily="50" charset="-128"/>
              </a:rPr>
              <a:t>届出</a:t>
            </a:r>
            <a:r>
              <a:rPr lang="ja-JP" altLang="en-US" b="0" i="0" dirty="0">
                <a:latin typeface="Meiryo UI" pitchFamily="50" charset="-128"/>
                <a:ea typeface="Meiryo UI" pitchFamily="50" charset="-128"/>
                <a:cs typeface="Meiryo UI" pitchFamily="50" charset="-128"/>
              </a:rPr>
              <a:t>や太陽光発電設備等の再生可能エネルギー利用設備の導入検討</a:t>
            </a:r>
            <a:r>
              <a:rPr lang="ja-JP" altLang="en-US" b="0" i="0" dirty="0" smtClean="0">
                <a:latin typeface="Meiryo UI" pitchFamily="50" charset="-128"/>
                <a:ea typeface="Meiryo UI" pitchFamily="50" charset="-128"/>
                <a:cs typeface="Meiryo UI" pitchFamily="50" charset="-128"/>
              </a:rPr>
              <a:t>を義務化</a:t>
            </a:r>
            <a:r>
              <a:rPr lang="ja-JP" altLang="en-US" b="0" i="0" dirty="0">
                <a:latin typeface="Meiryo UI" pitchFamily="50" charset="-128"/>
                <a:ea typeface="Meiryo UI" pitchFamily="50" charset="-128"/>
                <a:cs typeface="Meiryo UI" pitchFamily="50" charset="-128"/>
              </a:rPr>
              <a:t>しています</a:t>
            </a:r>
            <a:r>
              <a:rPr lang="ja-JP" altLang="en-US" b="0" i="0" dirty="0" smtClean="0">
                <a:latin typeface="Meiryo UI" pitchFamily="50" charset="-128"/>
                <a:ea typeface="Meiryo UI" pitchFamily="50" charset="-128"/>
                <a:cs typeface="Meiryo UI" pitchFamily="50" charset="-128"/>
              </a:rPr>
              <a:t>。</a:t>
            </a:r>
            <a:endParaRPr lang="en-US" altLang="ja-JP" b="0" i="0" dirty="0" smtClean="0">
              <a:latin typeface="Meiryo UI" pitchFamily="50" charset="-128"/>
              <a:ea typeface="Meiryo UI" pitchFamily="50" charset="-128"/>
              <a:cs typeface="Meiryo UI" pitchFamily="50" charset="-128"/>
            </a:endParaRPr>
          </a:p>
          <a:p>
            <a:pPr marL="87313" indent="-87313" eaLnBrk="1" hangingPunct="1"/>
            <a:r>
              <a:rPr lang="ja-JP" altLang="en-US" b="0" i="0" dirty="0">
                <a:latin typeface="Meiryo UI" pitchFamily="50" charset="-128"/>
                <a:ea typeface="Meiryo UI" pitchFamily="50" charset="-128"/>
                <a:cs typeface="Meiryo UI" pitchFamily="50" charset="-128"/>
              </a:rPr>
              <a:t>　　</a:t>
            </a:r>
            <a:r>
              <a:rPr lang="ja-JP" altLang="en-US" b="0" i="0" dirty="0" smtClean="0">
                <a:latin typeface="Meiryo UI" pitchFamily="50" charset="-128"/>
                <a:ea typeface="Meiryo UI" pitchFamily="50" charset="-128"/>
                <a:cs typeface="Meiryo UI" pitchFamily="50" charset="-128"/>
              </a:rPr>
              <a:t>さらに</a:t>
            </a:r>
            <a:r>
              <a:rPr lang="ja-JP" altLang="en-US" b="0" i="0" dirty="0">
                <a:latin typeface="Meiryo UI" pitchFamily="50" charset="-128"/>
                <a:ea typeface="Meiryo UI" pitchFamily="50" charset="-128"/>
                <a:cs typeface="Meiryo UI" pitchFamily="50" charset="-128"/>
              </a:rPr>
              <a:t>、特に優れた取組みを行った建築物については</a:t>
            </a:r>
            <a:r>
              <a:rPr lang="ja-JP" altLang="en-US" b="0" i="0" dirty="0" smtClean="0">
                <a:latin typeface="Meiryo UI" pitchFamily="50" charset="-128"/>
                <a:ea typeface="Meiryo UI" pitchFamily="50" charset="-128"/>
                <a:cs typeface="Meiryo UI" pitchFamily="50" charset="-128"/>
              </a:rPr>
              <a:t>、大阪府・市が「</a:t>
            </a:r>
            <a:r>
              <a:rPr lang="ja-JP" altLang="en-US" b="0" i="0" dirty="0">
                <a:latin typeface="Meiryo UI" pitchFamily="50" charset="-128"/>
                <a:ea typeface="Meiryo UI" pitchFamily="50" charset="-128"/>
                <a:cs typeface="Meiryo UI" pitchFamily="50" charset="-128"/>
              </a:rPr>
              <a:t>おおさか環境にやさしい建築賞」と</a:t>
            </a:r>
            <a:r>
              <a:rPr lang="ja-JP" altLang="en-US" b="0" i="0" dirty="0" smtClean="0">
                <a:latin typeface="Meiryo UI" pitchFamily="50" charset="-128"/>
                <a:ea typeface="Meiryo UI" pitchFamily="50" charset="-128"/>
                <a:cs typeface="Meiryo UI" pitchFamily="50" charset="-128"/>
              </a:rPr>
              <a:t>して表彰しています。</a:t>
            </a:r>
            <a:r>
              <a:rPr lang="ja-JP" altLang="en-US" b="0" i="0" dirty="0">
                <a:latin typeface="Meiryo UI" pitchFamily="50" charset="-128"/>
                <a:ea typeface="Meiryo UI" pitchFamily="50" charset="-128"/>
                <a:cs typeface="Meiryo UI" pitchFamily="50" charset="-128"/>
              </a:rPr>
              <a:t>　</a:t>
            </a:r>
            <a:endParaRPr lang="en-US" altLang="ja-JP" b="0" i="0" dirty="0" smtClean="0">
              <a:latin typeface="Meiryo UI" pitchFamily="50" charset="-128"/>
              <a:ea typeface="Meiryo UI" pitchFamily="50" charset="-128"/>
              <a:cs typeface="Meiryo UI" pitchFamily="50" charset="-128"/>
            </a:endParaRPr>
          </a:p>
        </p:txBody>
      </p:sp>
      <p:sp>
        <p:nvSpPr>
          <p:cNvPr id="42" name="テキスト ボックス 28"/>
          <p:cNvSpPr txBox="1">
            <a:spLocks noChangeArrowheads="1"/>
          </p:cNvSpPr>
          <p:nvPr/>
        </p:nvSpPr>
        <p:spPr bwMode="auto">
          <a:xfrm>
            <a:off x="344488" y="4373951"/>
            <a:ext cx="4725999" cy="21775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sz="1300" b="1" i="1">
                <a:solidFill>
                  <a:schemeClr val="tx1"/>
                </a:solidFill>
                <a:latin typeface="Arial" pitchFamily="34" charset="0"/>
                <a:ea typeface="ＭＳ Ｐゴシック" pitchFamily="50" charset="-128"/>
              </a:defRPr>
            </a:lvl1pPr>
            <a:lvl2pPr marL="742950" indent="-285750" eaLnBrk="0" hangingPunct="0">
              <a:defRPr kumimoji="1" sz="1300" b="1" i="1">
                <a:solidFill>
                  <a:schemeClr val="tx1"/>
                </a:solidFill>
                <a:latin typeface="Arial" pitchFamily="34" charset="0"/>
                <a:ea typeface="ＭＳ Ｐゴシック" pitchFamily="50" charset="-128"/>
              </a:defRPr>
            </a:lvl2pPr>
            <a:lvl3pPr marL="1143000" indent="-228600" eaLnBrk="0" hangingPunct="0">
              <a:defRPr kumimoji="1" sz="1300" b="1" i="1">
                <a:solidFill>
                  <a:schemeClr val="tx1"/>
                </a:solidFill>
                <a:latin typeface="Arial" pitchFamily="34" charset="0"/>
                <a:ea typeface="ＭＳ Ｐゴシック" pitchFamily="50" charset="-128"/>
              </a:defRPr>
            </a:lvl3pPr>
            <a:lvl4pPr marL="1600200" indent="-228600" eaLnBrk="0" hangingPunct="0">
              <a:defRPr kumimoji="1" sz="1300" b="1" i="1">
                <a:solidFill>
                  <a:schemeClr val="tx1"/>
                </a:solidFill>
                <a:latin typeface="Arial" pitchFamily="34" charset="0"/>
                <a:ea typeface="ＭＳ Ｐゴシック" pitchFamily="50" charset="-128"/>
              </a:defRPr>
            </a:lvl4pPr>
            <a:lvl5pPr marL="2057400" indent="-228600" eaLnBrk="0" hangingPunct="0">
              <a:defRPr kumimoji="1" sz="1300" b="1" i="1">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kumimoji="1" sz="1300" b="1" i="1">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kumimoji="1" sz="1300" b="1" i="1">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kumimoji="1" sz="1300" b="1" i="1">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kumimoji="1" sz="1300" b="1" i="1">
                <a:solidFill>
                  <a:schemeClr val="tx1"/>
                </a:solidFill>
                <a:latin typeface="Arial" pitchFamily="34" charset="0"/>
                <a:ea typeface="ＭＳ Ｐゴシック" pitchFamily="50" charset="-128"/>
              </a:defRPr>
            </a:lvl9pPr>
          </a:lstStyle>
          <a:p>
            <a:pPr marL="87313" indent="-87313" eaLnBrk="1" hangingPunct="1"/>
            <a:r>
              <a:rPr lang="ja-JP" altLang="en-US" b="0" i="0" dirty="0" smtClean="0">
                <a:latin typeface="Meiryo UI" pitchFamily="50" charset="-128"/>
                <a:ea typeface="Meiryo UI" pitchFamily="50" charset="-128"/>
                <a:cs typeface="Meiryo UI" pitchFamily="50" charset="-128"/>
              </a:rPr>
              <a:t>◆建築物</a:t>
            </a:r>
            <a:r>
              <a:rPr lang="ja-JP" altLang="en-US" b="0" i="0" dirty="0">
                <a:latin typeface="Meiryo UI" pitchFamily="50" charset="-128"/>
                <a:ea typeface="Meiryo UI" pitchFamily="50" charset="-128"/>
                <a:cs typeface="Meiryo UI" pitchFamily="50" charset="-128"/>
              </a:rPr>
              <a:t>の</a:t>
            </a:r>
            <a:r>
              <a:rPr lang="ja-JP" altLang="en-US" b="0" i="0" dirty="0" smtClean="0">
                <a:latin typeface="Meiryo UI" pitchFamily="50" charset="-128"/>
                <a:ea typeface="Meiryo UI" pitchFamily="50" charset="-128"/>
                <a:cs typeface="Meiryo UI" pitchFamily="50" charset="-128"/>
              </a:rPr>
              <a:t>延べ面積が</a:t>
            </a:r>
            <a:r>
              <a:rPr lang="en-US" altLang="ja-JP" b="0" i="0" dirty="0">
                <a:latin typeface="Meiryo UI" pitchFamily="50" charset="-128"/>
                <a:ea typeface="Meiryo UI" pitchFamily="50" charset="-128"/>
                <a:cs typeface="Meiryo UI" pitchFamily="50" charset="-128"/>
              </a:rPr>
              <a:t>2</a:t>
            </a:r>
            <a:r>
              <a:rPr lang="en-US" altLang="ja-JP" b="0" i="0" dirty="0" smtClean="0">
                <a:latin typeface="Meiryo UI" pitchFamily="50" charset="-128"/>
                <a:ea typeface="Meiryo UI" pitchFamily="50" charset="-128"/>
                <a:cs typeface="Meiryo UI" pitchFamily="50" charset="-128"/>
              </a:rPr>
              <a:t>,000</a:t>
            </a:r>
            <a:r>
              <a:rPr lang="en-US" altLang="ja-JP" b="0" i="0" dirty="0">
                <a:latin typeface="Meiryo UI" pitchFamily="50" charset="-128"/>
                <a:ea typeface="Meiryo UI" pitchFamily="50" charset="-128"/>
                <a:cs typeface="Meiryo UI" pitchFamily="50" charset="-128"/>
              </a:rPr>
              <a:t>㎡</a:t>
            </a:r>
            <a:r>
              <a:rPr lang="ja-JP" altLang="en-US" b="0" i="0" dirty="0">
                <a:latin typeface="Meiryo UI" pitchFamily="50" charset="-128"/>
                <a:ea typeface="Meiryo UI" pitchFamily="50" charset="-128"/>
                <a:cs typeface="Meiryo UI" pitchFamily="50" charset="-128"/>
              </a:rPr>
              <a:t>以上の建築物</a:t>
            </a:r>
            <a:r>
              <a:rPr lang="ja-JP" altLang="en-US" b="0" i="0" dirty="0" smtClean="0">
                <a:latin typeface="Meiryo UI" pitchFamily="50" charset="-128"/>
                <a:ea typeface="Meiryo UI" pitchFamily="50" charset="-128"/>
                <a:cs typeface="Meiryo UI" pitchFamily="50" charset="-128"/>
              </a:rPr>
              <a:t>（住宅は延べ面積</a:t>
            </a:r>
            <a:r>
              <a:rPr lang="en-US" altLang="ja-JP" b="0" i="0" dirty="0" smtClean="0">
                <a:latin typeface="Meiryo UI" pitchFamily="50" charset="-128"/>
                <a:ea typeface="Meiryo UI" pitchFamily="50" charset="-128"/>
                <a:cs typeface="Meiryo UI" pitchFamily="50" charset="-128"/>
              </a:rPr>
              <a:t>10,000</a:t>
            </a:r>
            <a:r>
              <a:rPr lang="ja-JP" altLang="en-US" b="0" i="0" dirty="0" smtClean="0">
                <a:latin typeface="Meiryo UI" pitchFamily="50" charset="-128"/>
                <a:ea typeface="Meiryo UI" pitchFamily="50" charset="-128"/>
                <a:cs typeface="Meiryo UI" pitchFamily="50" charset="-128"/>
              </a:rPr>
              <a:t>㎡以上かつ高さ</a:t>
            </a:r>
            <a:r>
              <a:rPr lang="en-US" altLang="ja-JP" b="0" i="0" dirty="0">
                <a:latin typeface="Meiryo UI" pitchFamily="50" charset="-128"/>
                <a:ea typeface="Meiryo UI" pitchFamily="50" charset="-128"/>
                <a:cs typeface="Meiryo UI" pitchFamily="50" charset="-128"/>
              </a:rPr>
              <a:t>60m</a:t>
            </a:r>
            <a:r>
              <a:rPr lang="ja-JP" altLang="en-US" b="0" i="0" dirty="0">
                <a:latin typeface="Meiryo UI" pitchFamily="50" charset="-128"/>
                <a:ea typeface="Meiryo UI" pitchFamily="50" charset="-128"/>
                <a:cs typeface="Meiryo UI" pitchFamily="50" charset="-128"/>
              </a:rPr>
              <a:t>超に</a:t>
            </a:r>
            <a:r>
              <a:rPr lang="ja-JP" altLang="en-US" b="0" i="0" dirty="0" smtClean="0">
                <a:latin typeface="Meiryo UI" pitchFamily="50" charset="-128"/>
                <a:ea typeface="Meiryo UI" pitchFamily="50" charset="-128"/>
                <a:cs typeface="Meiryo UI" pitchFamily="50" charset="-128"/>
              </a:rPr>
              <a:t>限る。） を</a:t>
            </a:r>
            <a:r>
              <a:rPr lang="ja-JP" altLang="en-US" b="0" i="0" dirty="0">
                <a:latin typeface="Meiryo UI" pitchFamily="50" charset="-128"/>
                <a:ea typeface="Meiryo UI" pitchFamily="50" charset="-128"/>
                <a:cs typeface="Meiryo UI" pitchFamily="50" charset="-128"/>
              </a:rPr>
              <a:t>新築又は増</a:t>
            </a:r>
            <a:r>
              <a:rPr lang="ja-JP" altLang="en-US" b="0" i="0" dirty="0" smtClean="0">
                <a:latin typeface="Meiryo UI" pitchFamily="50" charset="-128"/>
                <a:ea typeface="Meiryo UI" pitchFamily="50" charset="-128"/>
                <a:cs typeface="Meiryo UI" pitchFamily="50" charset="-128"/>
              </a:rPr>
              <a:t>改築しようとする者</a:t>
            </a:r>
            <a:r>
              <a:rPr lang="ja-JP" altLang="en-US" b="0" i="0" dirty="0">
                <a:latin typeface="Meiryo UI" pitchFamily="50" charset="-128"/>
                <a:ea typeface="Meiryo UI" pitchFamily="50" charset="-128"/>
                <a:cs typeface="Meiryo UI" pitchFamily="50" charset="-128"/>
              </a:rPr>
              <a:t>に対し、当該建築物</a:t>
            </a:r>
            <a:r>
              <a:rPr lang="ja-JP" altLang="en-US" b="0" i="0" dirty="0" smtClean="0">
                <a:latin typeface="Meiryo UI" pitchFamily="50" charset="-128"/>
                <a:ea typeface="Meiryo UI" pitchFamily="50" charset="-128"/>
                <a:cs typeface="Meiryo UI" pitchFamily="50" charset="-128"/>
              </a:rPr>
              <a:t>を「建築物のエネルギー消費性能の向上に関する法律（建築物省エネ法）」で定める基準に</a:t>
            </a:r>
            <a:r>
              <a:rPr lang="ja-JP" altLang="en-US" b="0" i="0" dirty="0">
                <a:latin typeface="Meiryo UI" pitchFamily="50" charset="-128"/>
                <a:ea typeface="Meiryo UI" pitchFamily="50" charset="-128"/>
                <a:cs typeface="Meiryo UI" pitchFamily="50" charset="-128"/>
              </a:rPr>
              <a:t>適合させる</a:t>
            </a:r>
            <a:r>
              <a:rPr lang="ja-JP" altLang="en-US" b="0" i="0" dirty="0" smtClean="0">
                <a:latin typeface="Meiryo UI" pitchFamily="50" charset="-128"/>
                <a:ea typeface="Meiryo UI" pitchFamily="50" charset="-128"/>
                <a:cs typeface="Meiryo UI" pitchFamily="50" charset="-128"/>
              </a:rPr>
              <a:t>こと</a:t>
            </a:r>
            <a:r>
              <a:rPr lang="ja-JP" altLang="en-US" b="0" i="0" dirty="0">
                <a:latin typeface="Meiryo UI" pitchFamily="50" charset="-128"/>
                <a:ea typeface="Meiryo UI" pitchFamily="50" charset="-128"/>
                <a:cs typeface="Meiryo UI" pitchFamily="50" charset="-128"/>
              </a:rPr>
              <a:t>を義務化</a:t>
            </a:r>
            <a:r>
              <a:rPr lang="ja-JP" altLang="en-US" b="0" i="0" dirty="0" smtClean="0">
                <a:latin typeface="Meiryo UI" pitchFamily="50" charset="-128"/>
                <a:ea typeface="Meiryo UI" pitchFamily="50" charset="-128"/>
                <a:cs typeface="Meiryo UI" pitchFamily="50" charset="-128"/>
              </a:rPr>
              <a:t>しています。</a:t>
            </a:r>
            <a:endParaRPr lang="en-US" altLang="ja-JP" b="0" i="0" dirty="0" smtClean="0">
              <a:latin typeface="Meiryo UI" pitchFamily="50" charset="-128"/>
              <a:ea typeface="Meiryo UI" pitchFamily="50" charset="-128"/>
              <a:cs typeface="Meiryo UI" pitchFamily="50" charset="-128"/>
            </a:endParaRPr>
          </a:p>
          <a:p>
            <a:pPr marL="87313" indent="-87313" eaLnBrk="1" hangingPunct="1"/>
            <a:r>
              <a:rPr lang="ja-JP" altLang="en-US" b="0" i="0" dirty="0" smtClean="0">
                <a:latin typeface="Meiryo UI" pitchFamily="50" charset="-128"/>
                <a:ea typeface="Meiryo UI" pitchFamily="50" charset="-128"/>
                <a:cs typeface="Meiryo UI" pitchFamily="50" charset="-128"/>
              </a:rPr>
              <a:t>　</a:t>
            </a:r>
            <a:r>
              <a:rPr lang="ja-JP" altLang="en-US" sz="1050" b="0" i="0" dirty="0" smtClean="0">
                <a:latin typeface="Meiryo UI" pitchFamily="50" charset="-128"/>
                <a:ea typeface="Meiryo UI" pitchFamily="50" charset="-128"/>
                <a:cs typeface="Meiryo UI" pitchFamily="50" charset="-128"/>
              </a:rPr>
              <a:t>　　</a:t>
            </a:r>
            <a:r>
              <a:rPr lang="en-US" altLang="ja-JP" sz="1050" b="0" i="0" dirty="0" smtClean="0">
                <a:latin typeface="Meiryo UI" pitchFamily="50" charset="-128"/>
                <a:ea typeface="Meiryo UI" pitchFamily="50" charset="-128"/>
                <a:cs typeface="Meiryo UI" pitchFamily="50" charset="-128"/>
              </a:rPr>
              <a:t>[</a:t>
            </a:r>
            <a:r>
              <a:rPr lang="ja-JP" altLang="en-US" sz="1050" b="0" i="0" dirty="0" smtClean="0">
                <a:latin typeface="Meiryo UI" pitchFamily="50" charset="-128"/>
                <a:ea typeface="Meiryo UI" pitchFamily="50" charset="-128"/>
                <a:cs typeface="Meiryo UI" pitchFamily="50" charset="-128"/>
              </a:rPr>
              <a:t>対象建築物の範囲を</a:t>
            </a:r>
            <a:r>
              <a:rPr lang="en-US" altLang="ja-JP" sz="1050" b="0" i="0" dirty="0" smtClean="0">
                <a:latin typeface="Meiryo UI" pitchFamily="50" charset="-128"/>
                <a:ea typeface="Meiryo UI" pitchFamily="50" charset="-128"/>
                <a:cs typeface="Meiryo UI" pitchFamily="50" charset="-128"/>
              </a:rPr>
              <a:t>2018</a:t>
            </a:r>
            <a:r>
              <a:rPr lang="ja-JP" altLang="en-US" sz="1050" b="0" i="0" dirty="0" smtClean="0">
                <a:latin typeface="Meiryo UI" pitchFamily="50" charset="-128"/>
                <a:ea typeface="Meiryo UI" pitchFamily="50" charset="-128"/>
                <a:cs typeface="Meiryo UI" pitchFamily="50" charset="-128"/>
              </a:rPr>
              <a:t>年度から拡大（</a:t>
            </a:r>
            <a:r>
              <a:rPr lang="en-US" altLang="ja-JP" sz="1050" b="0" i="0" dirty="0" smtClean="0">
                <a:latin typeface="Meiryo UI" pitchFamily="50" charset="-128"/>
                <a:ea typeface="Meiryo UI" pitchFamily="50" charset="-128"/>
                <a:cs typeface="Meiryo UI" pitchFamily="50" charset="-128"/>
              </a:rPr>
              <a:t>10,000</a:t>
            </a:r>
            <a:r>
              <a:rPr lang="ja-JP" altLang="en-US" sz="1050" b="0" i="0" dirty="0" smtClean="0">
                <a:latin typeface="Meiryo UI" pitchFamily="50" charset="-128"/>
                <a:ea typeface="Meiryo UI" pitchFamily="50" charset="-128"/>
                <a:cs typeface="Meiryo UI" pitchFamily="50" charset="-128"/>
              </a:rPr>
              <a:t>㎡以上から</a:t>
            </a:r>
            <a:r>
              <a:rPr lang="en-US" altLang="ja-JP" sz="1050" b="0" i="0" dirty="0" smtClean="0">
                <a:latin typeface="Meiryo UI" pitchFamily="50" charset="-128"/>
                <a:ea typeface="Meiryo UI" pitchFamily="50" charset="-128"/>
                <a:cs typeface="Meiryo UI" pitchFamily="50" charset="-128"/>
              </a:rPr>
              <a:t>2,000</a:t>
            </a:r>
            <a:r>
              <a:rPr lang="ja-JP" altLang="en-US" sz="1050" b="0" i="0" dirty="0" smtClean="0">
                <a:latin typeface="Meiryo UI" pitchFamily="50" charset="-128"/>
                <a:ea typeface="Meiryo UI" pitchFamily="50" charset="-128"/>
                <a:cs typeface="Meiryo UI" pitchFamily="50" charset="-128"/>
              </a:rPr>
              <a:t>㎡以　　　</a:t>
            </a:r>
            <a:endParaRPr lang="en-US" altLang="ja-JP" sz="1050" b="0" i="0" dirty="0" smtClean="0">
              <a:latin typeface="Meiryo UI" pitchFamily="50" charset="-128"/>
              <a:ea typeface="Meiryo UI" pitchFamily="50" charset="-128"/>
              <a:cs typeface="Meiryo UI" pitchFamily="50" charset="-128"/>
            </a:endParaRPr>
          </a:p>
          <a:p>
            <a:pPr marL="87313" indent="-87313" eaLnBrk="1" hangingPunct="1"/>
            <a:r>
              <a:rPr lang="ja-JP" altLang="en-US" sz="1050" b="0" i="0" dirty="0" smtClean="0">
                <a:solidFill>
                  <a:srgbClr val="0070C0"/>
                </a:solidFill>
                <a:latin typeface="Meiryo UI" pitchFamily="50" charset="-128"/>
                <a:ea typeface="Meiryo UI" pitchFamily="50" charset="-128"/>
                <a:cs typeface="Meiryo UI" pitchFamily="50" charset="-128"/>
              </a:rPr>
              <a:t>　　　</a:t>
            </a:r>
            <a:r>
              <a:rPr lang="ja-JP" altLang="en-US" sz="1050" b="0" i="0" dirty="0" smtClean="0">
                <a:latin typeface="Meiryo UI" pitchFamily="50" charset="-128"/>
                <a:ea typeface="Meiryo UI" pitchFamily="50" charset="-128"/>
                <a:cs typeface="Meiryo UI" pitchFamily="50" charset="-128"/>
              </a:rPr>
              <a:t>　上に）</a:t>
            </a:r>
            <a:r>
              <a:rPr lang="en-US" altLang="ja-JP" sz="1050" b="0" i="0" dirty="0" smtClean="0">
                <a:latin typeface="Meiryo UI" pitchFamily="50" charset="-128"/>
                <a:ea typeface="Meiryo UI" pitchFamily="50" charset="-128"/>
                <a:cs typeface="Meiryo UI" pitchFamily="50" charset="-128"/>
              </a:rPr>
              <a:t>]</a:t>
            </a:r>
          </a:p>
          <a:p>
            <a:pPr marL="87313" indent="-87313" eaLnBrk="1" hangingPunct="1"/>
            <a:r>
              <a:rPr lang="ja-JP" altLang="en-US" sz="1050" b="0" i="0" dirty="0" smtClean="0">
                <a:latin typeface="Meiryo UI" pitchFamily="50" charset="-128"/>
                <a:ea typeface="Meiryo UI" pitchFamily="50" charset="-128"/>
                <a:cs typeface="Meiryo UI" pitchFamily="50" charset="-128"/>
              </a:rPr>
              <a:t>　　　</a:t>
            </a:r>
            <a:r>
              <a:rPr lang="en-US" altLang="ja-JP" sz="1050" b="0" i="0" dirty="0" smtClean="0">
                <a:latin typeface="Meiryo UI" pitchFamily="50" charset="-128"/>
                <a:ea typeface="Meiryo UI" pitchFamily="50" charset="-128"/>
                <a:cs typeface="Meiryo UI" pitchFamily="50" charset="-128"/>
              </a:rPr>
              <a:t>[</a:t>
            </a:r>
            <a:r>
              <a:rPr lang="ja-JP" altLang="en-US" sz="1050" b="0" i="0" dirty="0" smtClean="0">
                <a:latin typeface="Meiryo UI" pitchFamily="50" charset="-128"/>
                <a:ea typeface="Meiryo UI" pitchFamily="50" charset="-128"/>
                <a:cs typeface="Meiryo UI" pitchFamily="50" charset="-128"/>
              </a:rPr>
              <a:t>住宅における省エネ基準への適合義務化は大阪府は</a:t>
            </a:r>
            <a:r>
              <a:rPr lang="en-US" altLang="ja-JP" sz="1050" b="0" i="0" dirty="0" smtClean="0">
                <a:latin typeface="Meiryo UI" pitchFamily="50" charset="-128"/>
                <a:ea typeface="Meiryo UI" pitchFamily="50" charset="-128"/>
                <a:cs typeface="Meiryo UI" pitchFamily="50" charset="-128"/>
              </a:rPr>
              <a:t>2018</a:t>
            </a:r>
            <a:r>
              <a:rPr lang="ja-JP" altLang="en-US" sz="1050" b="0" i="0" dirty="0" smtClean="0">
                <a:latin typeface="Meiryo UI" pitchFamily="50" charset="-128"/>
                <a:ea typeface="Meiryo UI" pitchFamily="50" charset="-128"/>
                <a:cs typeface="Meiryo UI" pitchFamily="50" charset="-128"/>
              </a:rPr>
              <a:t>年度から実施（大</a:t>
            </a:r>
            <a:endParaRPr lang="en-US" altLang="ja-JP" sz="1050" b="0" i="0" dirty="0" smtClean="0">
              <a:latin typeface="Meiryo UI" pitchFamily="50" charset="-128"/>
              <a:ea typeface="Meiryo UI" pitchFamily="50" charset="-128"/>
              <a:cs typeface="Meiryo UI" pitchFamily="50" charset="-128"/>
            </a:endParaRPr>
          </a:p>
          <a:p>
            <a:pPr marL="87313" indent="-87313" eaLnBrk="1" hangingPunct="1"/>
            <a:r>
              <a:rPr lang="ja-JP" altLang="en-US" sz="1050" b="0" i="0" dirty="0" smtClean="0">
                <a:latin typeface="Meiryo UI" pitchFamily="50" charset="-128"/>
                <a:ea typeface="Meiryo UI" pitchFamily="50" charset="-128"/>
                <a:cs typeface="Meiryo UI" pitchFamily="50" charset="-128"/>
              </a:rPr>
              <a:t>　　　 阪市は</a:t>
            </a:r>
            <a:r>
              <a:rPr lang="en-US" altLang="ja-JP" sz="1050" b="0" i="0" dirty="0" smtClean="0">
                <a:latin typeface="Meiryo UI" pitchFamily="50" charset="-128"/>
                <a:ea typeface="Meiryo UI" pitchFamily="50" charset="-128"/>
                <a:cs typeface="Meiryo UI" pitchFamily="50" charset="-128"/>
              </a:rPr>
              <a:t>2015</a:t>
            </a:r>
            <a:r>
              <a:rPr lang="ja-JP" altLang="en-US" sz="1050" b="0" i="0" dirty="0" smtClean="0">
                <a:latin typeface="Meiryo UI" pitchFamily="50" charset="-128"/>
                <a:ea typeface="Meiryo UI" pitchFamily="50" charset="-128"/>
                <a:cs typeface="Meiryo UI" pitchFamily="50" charset="-128"/>
              </a:rPr>
              <a:t>年度から実施）</a:t>
            </a:r>
            <a:r>
              <a:rPr lang="en-US" altLang="ja-JP" sz="1050" b="0" i="0" dirty="0" smtClean="0">
                <a:latin typeface="Meiryo UI" pitchFamily="50" charset="-128"/>
                <a:ea typeface="Meiryo UI" pitchFamily="50" charset="-128"/>
                <a:cs typeface="Meiryo UI" pitchFamily="50" charset="-128"/>
              </a:rPr>
              <a:t>]</a:t>
            </a:r>
          </a:p>
          <a:p>
            <a:pPr marL="87313" indent="-87313" eaLnBrk="1" hangingPunct="1"/>
            <a:endParaRPr lang="en-US" altLang="ja-JP" b="0" i="0" dirty="0" smtClean="0">
              <a:latin typeface="Meiryo UI" pitchFamily="50" charset="-128"/>
              <a:ea typeface="Meiryo UI" pitchFamily="50" charset="-128"/>
              <a:cs typeface="Meiryo UI" pitchFamily="50" charset="-128"/>
            </a:endParaRPr>
          </a:p>
          <a:p>
            <a:pPr marL="87313" indent="-87313" eaLnBrk="1" hangingPunct="1"/>
            <a:r>
              <a:rPr lang="ja-JP" altLang="en-US" b="0" i="0" dirty="0" smtClean="0">
                <a:latin typeface="Meiryo UI" pitchFamily="50" charset="-128"/>
                <a:ea typeface="Meiryo UI" pitchFamily="50" charset="-128"/>
                <a:cs typeface="Meiryo UI" pitchFamily="50" charset="-128"/>
              </a:rPr>
              <a:t>　　</a:t>
            </a:r>
            <a:endParaRPr lang="en-US" altLang="ja-JP" b="0" i="0" dirty="0">
              <a:latin typeface="Meiryo UI" pitchFamily="50" charset="-128"/>
              <a:ea typeface="Meiryo UI" pitchFamily="50" charset="-128"/>
              <a:cs typeface="Meiryo UI" pitchFamily="50" charset="-128"/>
            </a:endParaRPr>
          </a:p>
        </p:txBody>
      </p:sp>
      <p:sp>
        <p:nvSpPr>
          <p:cNvPr id="37" name="テキスト ボックス 36"/>
          <p:cNvSpPr txBox="1"/>
          <p:nvPr/>
        </p:nvSpPr>
        <p:spPr>
          <a:xfrm>
            <a:off x="8175011" y="4066708"/>
            <a:ext cx="1584782" cy="169277"/>
          </a:xfrm>
          <a:prstGeom prst="rect">
            <a:avLst/>
          </a:prstGeom>
          <a:noFill/>
        </p:spPr>
        <p:txBody>
          <a:bodyPr wrap="square" lIns="0" tIns="0" rIns="0" bIns="0" rtlCol="0" anchor="ctr" anchorCtr="1">
            <a:spAutoFit/>
          </a:bodyPr>
          <a:lstStyle/>
          <a:p>
            <a:pPr marL="87313" indent="-87313"/>
            <a:r>
              <a:rPr lang="en-US" altLang="ja-JP" sz="1100" dirty="0" smtClean="0">
                <a:latin typeface="Meiryo UI" pitchFamily="50" charset="-128"/>
                <a:ea typeface="Meiryo UI" pitchFamily="50" charset="-128"/>
                <a:cs typeface="Meiryo UI" pitchFamily="50" charset="-128"/>
              </a:rPr>
              <a:t>【</a:t>
            </a:r>
            <a:r>
              <a:rPr lang="ja-JP" altLang="en-US" sz="1100" dirty="0" smtClean="0">
                <a:latin typeface="Meiryo UI" pitchFamily="50" charset="-128"/>
                <a:ea typeface="Meiryo UI" pitchFamily="50" charset="-128"/>
                <a:cs typeface="Meiryo UI" pitchFamily="50" charset="-128"/>
              </a:rPr>
              <a:t>府事業</a:t>
            </a:r>
            <a:r>
              <a:rPr lang="en-US" altLang="ja-JP" sz="1100" dirty="0" smtClean="0">
                <a:latin typeface="Meiryo UI" pitchFamily="50" charset="-128"/>
                <a:ea typeface="Meiryo UI" pitchFamily="50" charset="-128"/>
                <a:cs typeface="Meiryo UI" pitchFamily="50" charset="-128"/>
              </a:rPr>
              <a:t>】</a:t>
            </a:r>
            <a:r>
              <a:rPr lang="zh-TW" altLang="en-US" sz="1100" dirty="0">
                <a:latin typeface="Meiryo UI" pitchFamily="50" charset="-128"/>
                <a:ea typeface="Meiryo UI" pitchFamily="50" charset="-128"/>
                <a:cs typeface="Meiryo UI" pitchFamily="50" charset="-128"/>
              </a:rPr>
              <a:t>（</a:t>
            </a:r>
            <a:r>
              <a:rPr lang="ja-JP" altLang="en-US" sz="1100" dirty="0">
                <a:latin typeface="Meiryo UI" pitchFamily="50" charset="-128"/>
                <a:ea typeface="Meiryo UI" pitchFamily="50" charset="-128"/>
                <a:cs typeface="Meiryo UI" pitchFamily="50" charset="-128"/>
              </a:rPr>
              <a:t>予算</a:t>
            </a:r>
            <a:r>
              <a:rPr lang="en-US" altLang="ja-JP" sz="1100" dirty="0">
                <a:latin typeface="Meiryo UI" pitchFamily="50" charset="-128"/>
                <a:ea typeface="Meiryo UI" pitchFamily="50" charset="-128"/>
                <a:cs typeface="Meiryo UI" pitchFamily="50" charset="-128"/>
              </a:rPr>
              <a:t>519</a:t>
            </a:r>
            <a:r>
              <a:rPr lang="zh-TW" altLang="en-US" sz="1100" dirty="0">
                <a:latin typeface="Meiryo UI" pitchFamily="50" charset="-128"/>
                <a:ea typeface="Meiryo UI" pitchFamily="50" charset="-128"/>
                <a:cs typeface="Meiryo UI" pitchFamily="50" charset="-128"/>
              </a:rPr>
              <a:t>千円）</a:t>
            </a:r>
            <a:endParaRPr lang="ja-JP" altLang="en-US" sz="1100" dirty="0">
              <a:latin typeface="Meiryo UI" pitchFamily="50" charset="-128"/>
              <a:ea typeface="Meiryo UI" pitchFamily="50" charset="-128"/>
              <a:cs typeface="Meiryo UI" pitchFamily="50" charset="-128"/>
            </a:endParaRPr>
          </a:p>
        </p:txBody>
      </p:sp>
      <p:sp>
        <p:nvSpPr>
          <p:cNvPr id="34" name="テキスト ボックス 33"/>
          <p:cNvSpPr txBox="1"/>
          <p:nvPr/>
        </p:nvSpPr>
        <p:spPr>
          <a:xfrm>
            <a:off x="8094932" y="5774929"/>
            <a:ext cx="826051" cy="169277"/>
          </a:xfrm>
          <a:prstGeom prst="rect">
            <a:avLst/>
          </a:prstGeom>
          <a:noFill/>
        </p:spPr>
        <p:txBody>
          <a:bodyPr wrap="square" lIns="0" tIns="0" rIns="0" bIns="0" rtlCol="0" anchor="ctr" anchorCtr="1">
            <a:spAutoFit/>
          </a:bodyPr>
          <a:lstStyle/>
          <a:p>
            <a:pPr marL="87313" indent="-87313"/>
            <a:r>
              <a:rPr lang="en-US" altLang="ja-JP" sz="1100" dirty="0" smtClean="0">
                <a:latin typeface="Meiryo UI" pitchFamily="50" charset="-128"/>
                <a:ea typeface="Meiryo UI" pitchFamily="50" charset="-128"/>
                <a:cs typeface="Meiryo UI" pitchFamily="50" charset="-128"/>
              </a:rPr>
              <a:t>【</a:t>
            </a:r>
            <a:r>
              <a:rPr lang="ja-JP" altLang="en-US" sz="1100" dirty="0" smtClean="0">
                <a:latin typeface="Meiryo UI" pitchFamily="50" charset="-128"/>
                <a:ea typeface="Meiryo UI" pitchFamily="50" charset="-128"/>
                <a:cs typeface="Meiryo UI" pitchFamily="50" charset="-128"/>
              </a:rPr>
              <a:t>府事業</a:t>
            </a:r>
            <a:r>
              <a:rPr lang="en-US" altLang="ja-JP" sz="1100" dirty="0" smtClean="0">
                <a:latin typeface="Meiryo UI" pitchFamily="50" charset="-128"/>
                <a:ea typeface="Meiryo UI" pitchFamily="50" charset="-128"/>
                <a:cs typeface="Meiryo UI" pitchFamily="50" charset="-128"/>
              </a:rPr>
              <a:t>】</a:t>
            </a:r>
            <a:endParaRPr lang="ja-JP" altLang="en-US" sz="1100" dirty="0">
              <a:latin typeface="Meiryo UI" pitchFamily="50" charset="-128"/>
              <a:ea typeface="Meiryo UI" pitchFamily="50" charset="-128"/>
              <a:cs typeface="Meiryo UI" pitchFamily="50" charset="-128"/>
            </a:endParaRPr>
          </a:p>
        </p:txBody>
      </p:sp>
      <p:sp>
        <p:nvSpPr>
          <p:cNvPr id="36" name="テキスト ボックス 28"/>
          <p:cNvSpPr txBox="1">
            <a:spLocks noChangeArrowheads="1"/>
          </p:cNvSpPr>
          <p:nvPr/>
        </p:nvSpPr>
        <p:spPr bwMode="auto">
          <a:xfrm>
            <a:off x="361059" y="3498193"/>
            <a:ext cx="4725999" cy="6924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sz="1300" b="1" i="1">
                <a:solidFill>
                  <a:schemeClr val="tx1"/>
                </a:solidFill>
                <a:latin typeface="Arial" pitchFamily="34" charset="0"/>
                <a:ea typeface="ＭＳ Ｐゴシック" pitchFamily="50" charset="-128"/>
              </a:defRPr>
            </a:lvl1pPr>
            <a:lvl2pPr marL="742950" indent="-285750" eaLnBrk="0" hangingPunct="0">
              <a:defRPr kumimoji="1" sz="1300" b="1" i="1">
                <a:solidFill>
                  <a:schemeClr val="tx1"/>
                </a:solidFill>
                <a:latin typeface="Arial" pitchFamily="34" charset="0"/>
                <a:ea typeface="ＭＳ Ｐゴシック" pitchFamily="50" charset="-128"/>
              </a:defRPr>
            </a:lvl2pPr>
            <a:lvl3pPr marL="1143000" indent="-228600" eaLnBrk="0" hangingPunct="0">
              <a:defRPr kumimoji="1" sz="1300" b="1" i="1">
                <a:solidFill>
                  <a:schemeClr val="tx1"/>
                </a:solidFill>
                <a:latin typeface="Arial" pitchFamily="34" charset="0"/>
                <a:ea typeface="ＭＳ Ｐゴシック" pitchFamily="50" charset="-128"/>
              </a:defRPr>
            </a:lvl3pPr>
            <a:lvl4pPr marL="1600200" indent="-228600" eaLnBrk="0" hangingPunct="0">
              <a:defRPr kumimoji="1" sz="1300" b="1" i="1">
                <a:solidFill>
                  <a:schemeClr val="tx1"/>
                </a:solidFill>
                <a:latin typeface="Arial" pitchFamily="34" charset="0"/>
                <a:ea typeface="ＭＳ Ｐゴシック" pitchFamily="50" charset="-128"/>
              </a:defRPr>
            </a:lvl4pPr>
            <a:lvl5pPr marL="2057400" indent="-228600" eaLnBrk="0" hangingPunct="0">
              <a:defRPr kumimoji="1" sz="1300" b="1" i="1">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kumimoji="1" sz="1300" b="1" i="1">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kumimoji="1" sz="1300" b="1" i="1">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kumimoji="1" sz="1300" b="1" i="1">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kumimoji="1" sz="1300" b="1" i="1">
                <a:solidFill>
                  <a:schemeClr val="tx1"/>
                </a:solidFill>
                <a:latin typeface="Arial" pitchFamily="34" charset="0"/>
                <a:ea typeface="ＭＳ Ｐゴシック" pitchFamily="50" charset="-128"/>
              </a:defRPr>
            </a:lvl9pPr>
          </a:lstStyle>
          <a:p>
            <a:pPr marL="87313" indent="-87313" eaLnBrk="1" hangingPunct="1"/>
            <a:r>
              <a:rPr lang="ja-JP" altLang="en-US" b="0" i="0" dirty="0">
                <a:latin typeface="Meiryo UI" pitchFamily="50" charset="-128"/>
                <a:ea typeface="Meiryo UI" pitchFamily="50" charset="-128"/>
                <a:cs typeface="Meiryo UI" pitchFamily="50" charset="-128"/>
              </a:rPr>
              <a:t>◆建築物環境性能表示（右図参照）</a:t>
            </a:r>
            <a:r>
              <a:rPr lang="ja-JP" altLang="en-US" b="0" i="0" dirty="0" smtClean="0">
                <a:latin typeface="Meiryo UI" pitchFamily="50" charset="-128"/>
                <a:ea typeface="Meiryo UI" pitchFamily="50" charset="-128"/>
                <a:cs typeface="Meiryo UI" pitchFamily="50" charset="-128"/>
              </a:rPr>
              <a:t>を、当該</a:t>
            </a:r>
            <a:r>
              <a:rPr lang="ja-JP" altLang="en-US" b="0" i="0" dirty="0">
                <a:latin typeface="Meiryo UI" pitchFamily="50" charset="-128"/>
                <a:ea typeface="Meiryo UI" pitchFamily="50" charset="-128"/>
                <a:cs typeface="Meiryo UI" pitchFamily="50" charset="-128"/>
              </a:rPr>
              <a:t>建築物の販売等</a:t>
            </a:r>
            <a:r>
              <a:rPr lang="ja-JP" altLang="en-US" b="0" i="0" dirty="0" smtClean="0">
                <a:latin typeface="Meiryo UI" pitchFamily="50" charset="-128"/>
                <a:ea typeface="Meiryo UI" pitchFamily="50" charset="-128"/>
                <a:cs typeface="Meiryo UI" pitchFamily="50" charset="-128"/>
              </a:rPr>
              <a:t>における一定</a:t>
            </a:r>
            <a:r>
              <a:rPr lang="ja-JP" altLang="en-US" b="0" i="0" dirty="0">
                <a:latin typeface="Meiryo UI" pitchFamily="50" charset="-128"/>
                <a:ea typeface="Meiryo UI" pitchFamily="50" charset="-128"/>
                <a:cs typeface="Meiryo UI" pitchFamily="50" charset="-128"/>
              </a:rPr>
              <a:t>の</a:t>
            </a:r>
            <a:r>
              <a:rPr lang="ja-JP" altLang="en-US" b="0" i="0" dirty="0" smtClean="0">
                <a:latin typeface="Meiryo UI" pitchFamily="50" charset="-128"/>
                <a:ea typeface="Meiryo UI" pitchFamily="50" charset="-128"/>
                <a:cs typeface="Meiryo UI" pitchFamily="50" charset="-128"/>
              </a:rPr>
              <a:t>広告及び工事</a:t>
            </a:r>
            <a:r>
              <a:rPr lang="ja-JP" altLang="en-US" b="0" i="0" dirty="0">
                <a:latin typeface="Meiryo UI" pitchFamily="50" charset="-128"/>
                <a:ea typeface="Meiryo UI" pitchFamily="50" charset="-128"/>
                <a:cs typeface="Meiryo UI" pitchFamily="50" charset="-128"/>
              </a:rPr>
              <a:t>現場へ表示する</a:t>
            </a:r>
            <a:r>
              <a:rPr lang="ja-JP" altLang="en-US" b="0" i="0" dirty="0" smtClean="0">
                <a:latin typeface="Meiryo UI" pitchFamily="50" charset="-128"/>
                <a:ea typeface="Meiryo UI" pitchFamily="50" charset="-128"/>
                <a:cs typeface="Meiryo UI" pitchFamily="50" charset="-128"/>
              </a:rPr>
              <a:t>ことを義務化</a:t>
            </a:r>
            <a:r>
              <a:rPr lang="ja-JP" altLang="en-US" b="0" i="0" dirty="0">
                <a:latin typeface="Meiryo UI" pitchFamily="50" charset="-128"/>
                <a:ea typeface="Meiryo UI" pitchFamily="50" charset="-128"/>
                <a:cs typeface="Meiryo UI" pitchFamily="50" charset="-128"/>
              </a:rPr>
              <a:t>しています</a:t>
            </a:r>
            <a:r>
              <a:rPr lang="ja-JP" altLang="en-US" b="0" i="0" dirty="0" smtClean="0">
                <a:latin typeface="Meiryo UI" pitchFamily="50" charset="-128"/>
                <a:ea typeface="Meiryo UI" pitchFamily="50" charset="-128"/>
                <a:cs typeface="Meiryo UI" pitchFamily="50" charset="-128"/>
              </a:rPr>
              <a:t>。</a:t>
            </a:r>
            <a:endParaRPr lang="en-US" altLang="ja-JP" b="0" i="0" dirty="0">
              <a:latin typeface="Meiryo UI" pitchFamily="50" charset="-128"/>
              <a:ea typeface="Meiryo UI" pitchFamily="50" charset="-128"/>
              <a:cs typeface="Meiryo UI" pitchFamily="50" charset="-128"/>
            </a:endParaRPr>
          </a:p>
          <a:p>
            <a:pPr marL="87313" indent="-87313" eaLnBrk="1" hangingPunct="1"/>
            <a:r>
              <a:rPr lang="ja-JP" altLang="en-US" b="0" i="0" dirty="0" smtClean="0">
                <a:latin typeface="Meiryo UI" pitchFamily="50" charset="-128"/>
                <a:ea typeface="Meiryo UI" pitchFamily="50" charset="-128"/>
                <a:cs typeface="Meiryo UI" pitchFamily="50" charset="-128"/>
              </a:rPr>
              <a:t>　 </a:t>
            </a:r>
            <a:r>
              <a:rPr lang="ja-JP" altLang="en-US" sz="1050" b="0" i="0" dirty="0">
                <a:latin typeface="Meiryo UI" pitchFamily="50" charset="-128"/>
                <a:ea typeface="Meiryo UI" pitchFamily="50" charset="-128"/>
                <a:cs typeface="Meiryo UI" pitchFamily="50" charset="-128"/>
              </a:rPr>
              <a:t>　</a:t>
            </a:r>
            <a:r>
              <a:rPr lang="en-US" altLang="ja-JP" sz="1050" b="0" i="0" dirty="0" smtClean="0">
                <a:latin typeface="Meiryo UI" pitchFamily="50" charset="-128"/>
                <a:ea typeface="Meiryo UI" pitchFamily="50" charset="-128"/>
                <a:cs typeface="Meiryo UI" pitchFamily="50" charset="-128"/>
              </a:rPr>
              <a:t>[</a:t>
            </a:r>
            <a:r>
              <a:rPr lang="ja-JP" altLang="en-US" sz="1050" b="0" i="0" dirty="0" smtClean="0">
                <a:latin typeface="Meiryo UI" pitchFamily="50" charset="-128"/>
                <a:ea typeface="Meiryo UI" pitchFamily="50" charset="-128"/>
                <a:cs typeface="Meiryo UI" pitchFamily="50" charset="-128"/>
              </a:rPr>
              <a:t>工事</a:t>
            </a:r>
            <a:r>
              <a:rPr lang="ja-JP" altLang="en-US" sz="1050" b="0" i="0" dirty="0">
                <a:latin typeface="Meiryo UI" pitchFamily="50" charset="-128"/>
                <a:ea typeface="Meiryo UI" pitchFamily="50" charset="-128"/>
                <a:cs typeface="Meiryo UI" pitchFamily="50" charset="-128"/>
              </a:rPr>
              <a:t>現場への表示の義務化</a:t>
            </a:r>
            <a:r>
              <a:rPr lang="ja-JP" altLang="en-US" sz="1050" b="0" i="0" dirty="0" smtClean="0">
                <a:latin typeface="Meiryo UI" pitchFamily="50" charset="-128"/>
                <a:ea typeface="Meiryo UI" pitchFamily="50" charset="-128"/>
                <a:cs typeface="Meiryo UI" pitchFamily="50" charset="-128"/>
              </a:rPr>
              <a:t>は</a:t>
            </a:r>
            <a:r>
              <a:rPr lang="en-US" altLang="ja-JP" sz="1050" b="0" i="0" dirty="0">
                <a:latin typeface="Meiryo UI" pitchFamily="50" charset="-128"/>
                <a:ea typeface="Meiryo UI" pitchFamily="50" charset="-128"/>
                <a:cs typeface="Meiryo UI" pitchFamily="50" charset="-128"/>
              </a:rPr>
              <a:t>2018</a:t>
            </a:r>
            <a:r>
              <a:rPr lang="ja-JP" altLang="en-US" sz="1050" b="0" i="0" dirty="0" smtClean="0">
                <a:latin typeface="Meiryo UI" pitchFamily="50" charset="-128"/>
                <a:ea typeface="Meiryo UI" pitchFamily="50" charset="-128"/>
                <a:cs typeface="Meiryo UI" pitchFamily="50" charset="-128"/>
              </a:rPr>
              <a:t>年度</a:t>
            </a:r>
            <a:r>
              <a:rPr lang="ja-JP" altLang="en-US" sz="1050" b="0" i="0" dirty="0">
                <a:latin typeface="Meiryo UI" pitchFamily="50" charset="-128"/>
                <a:ea typeface="Meiryo UI" pitchFamily="50" charset="-128"/>
                <a:cs typeface="Meiryo UI" pitchFamily="50" charset="-128"/>
              </a:rPr>
              <a:t>から</a:t>
            </a:r>
            <a:r>
              <a:rPr lang="ja-JP" altLang="en-US" sz="1050" b="0" i="0" dirty="0" smtClean="0">
                <a:latin typeface="Meiryo UI" pitchFamily="50" charset="-128"/>
                <a:ea typeface="Meiryo UI" pitchFamily="50" charset="-128"/>
                <a:cs typeface="Meiryo UI" pitchFamily="50" charset="-128"/>
              </a:rPr>
              <a:t>実施</a:t>
            </a:r>
            <a:r>
              <a:rPr lang="en-US" altLang="ja-JP" sz="1050" b="0" i="0" dirty="0" smtClean="0">
                <a:latin typeface="Meiryo UI" pitchFamily="50" charset="-128"/>
                <a:ea typeface="Meiryo UI" pitchFamily="50" charset="-128"/>
                <a:cs typeface="Meiryo UI" pitchFamily="50" charset="-128"/>
              </a:rPr>
              <a:t>]</a:t>
            </a:r>
            <a:endParaRPr lang="en-US" altLang="ja-JP" sz="1050" b="0" i="0" dirty="0">
              <a:latin typeface="Meiryo UI" pitchFamily="50" charset="-128"/>
              <a:ea typeface="Meiryo UI" pitchFamily="50" charset="-128"/>
              <a:cs typeface="Meiryo UI" pitchFamily="50" charset="-128"/>
            </a:endParaRPr>
          </a:p>
        </p:txBody>
      </p:sp>
    </p:spTree>
    <p:extLst>
      <p:ext uri="{BB962C8B-B14F-4D97-AF65-F5344CB8AC3E}">
        <p14:creationId xmlns:p14="http://schemas.microsoft.com/office/powerpoint/2010/main" val="3976883859"/>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 name="角丸四角形 77"/>
          <p:cNvSpPr/>
          <p:nvPr/>
        </p:nvSpPr>
        <p:spPr>
          <a:xfrm>
            <a:off x="105962" y="573206"/>
            <a:ext cx="9694076" cy="6168162"/>
          </a:xfrm>
          <a:prstGeom prst="roundRect">
            <a:avLst>
              <a:gd name="adj" fmla="val 1002"/>
            </a:avLst>
          </a:prstGeom>
          <a:ln w="31750"/>
        </p:spPr>
        <p:style>
          <a:lnRef idx="2">
            <a:schemeClr val="accent1"/>
          </a:lnRef>
          <a:fillRef idx="1">
            <a:schemeClr val="lt1"/>
          </a:fillRef>
          <a:effectRef idx="0">
            <a:schemeClr val="accent1"/>
          </a:effectRef>
          <a:fontRef idx="minor">
            <a:schemeClr val="dk1"/>
          </a:fontRef>
        </p:style>
        <p:txBody>
          <a:bodyPr rtlCol="0" anchor="ctr"/>
          <a:lstStyle/>
          <a:p>
            <a:endParaRPr lang="ja-JP" altLang="en-US" sz="1050" dirty="0">
              <a:solidFill>
                <a:prstClr val="black"/>
              </a:solidFill>
              <a:latin typeface="Meiryo UI" pitchFamily="50" charset="-128"/>
              <a:ea typeface="Meiryo UI" pitchFamily="50" charset="-128"/>
              <a:cs typeface="Meiryo UI" pitchFamily="50" charset="-128"/>
            </a:endParaRPr>
          </a:p>
        </p:txBody>
      </p:sp>
      <p:sp>
        <p:nvSpPr>
          <p:cNvPr id="3" name="Text Box 2"/>
          <p:cNvSpPr txBox="1">
            <a:spLocks noChangeArrowheads="1"/>
          </p:cNvSpPr>
          <p:nvPr/>
        </p:nvSpPr>
        <p:spPr bwMode="auto">
          <a:xfrm>
            <a:off x="0" y="-27384"/>
            <a:ext cx="9906000" cy="510396"/>
          </a:xfrm>
          <a:prstGeom prst="rect">
            <a:avLst/>
          </a:prstGeom>
          <a:solidFill>
            <a:srgbClr val="00B0F0"/>
          </a:solidFill>
          <a:ln w="9525">
            <a:noFill/>
            <a:miter lim="800000"/>
            <a:headEnd/>
            <a:tailEnd/>
          </a:ln>
        </p:spPr>
        <p:txBody>
          <a:bodyPr wrap="square" lIns="74295" tIns="8890" rIns="74295" bIns="8890">
            <a:spAutoFit/>
          </a:bodyPr>
          <a:lstStyle>
            <a:defPPr>
              <a:defRPr lang="ja-JP"/>
            </a:defPPr>
            <a:lvl1pPr algn="l" rtl="0" fontAlgn="base">
              <a:spcBef>
                <a:spcPct val="0"/>
              </a:spcBef>
              <a:spcAft>
                <a:spcPct val="0"/>
              </a:spcAft>
              <a:defRPr kumimoji="1"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charset="-128"/>
                <a:cs typeface="+mn-cs"/>
              </a:defRPr>
            </a:lvl5pPr>
            <a:lvl6pPr marL="2286000" algn="l" defTabSz="914400" rtl="0" eaLnBrk="1" latinLnBrk="0" hangingPunct="1">
              <a:defRPr kumimoji="1" kern="1200">
                <a:solidFill>
                  <a:schemeClr val="tx1"/>
                </a:solidFill>
                <a:latin typeface="Arial" charset="0"/>
                <a:ea typeface="ＭＳ Ｐゴシック" charset="-128"/>
                <a:cs typeface="+mn-cs"/>
              </a:defRPr>
            </a:lvl6pPr>
            <a:lvl7pPr marL="2743200" algn="l" defTabSz="914400" rtl="0" eaLnBrk="1" latinLnBrk="0" hangingPunct="1">
              <a:defRPr kumimoji="1" kern="1200">
                <a:solidFill>
                  <a:schemeClr val="tx1"/>
                </a:solidFill>
                <a:latin typeface="Arial" charset="0"/>
                <a:ea typeface="ＭＳ Ｐゴシック" charset="-128"/>
                <a:cs typeface="+mn-cs"/>
              </a:defRPr>
            </a:lvl7pPr>
            <a:lvl8pPr marL="3200400" algn="l" defTabSz="914400" rtl="0" eaLnBrk="1" latinLnBrk="0" hangingPunct="1">
              <a:defRPr kumimoji="1" kern="1200">
                <a:solidFill>
                  <a:schemeClr val="tx1"/>
                </a:solidFill>
                <a:latin typeface="Arial" charset="0"/>
                <a:ea typeface="ＭＳ Ｐゴシック" charset="-128"/>
                <a:cs typeface="+mn-cs"/>
              </a:defRPr>
            </a:lvl8pPr>
            <a:lvl9pPr marL="3657600" algn="l" defTabSz="914400" rtl="0" eaLnBrk="1" latinLnBrk="0" hangingPunct="1">
              <a:defRPr kumimoji="1" kern="1200">
                <a:solidFill>
                  <a:schemeClr val="tx1"/>
                </a:solidFill>
                <a:latin typeface="Arial" charset="0"/>
                <a:ea typeface="ＭＳ Ｐゴシック" charset="-128"/>
                <a:cs typeface="+mn-cs"/>
              </a:defRPr>
            </a:lvl9pPr>
          </a:lstStyle>
          <a:p>
            <a:pPr algn="just"/>
            <a:r>
              <a:rPr lang="ja-JP" altLang="en-US" sz="3200" dirty="0" smtClean="0">
                <a:solidFill>
                  <a:prstClr val="white"/>
                </a:solidFill>
                <a:ea typeface="HGP創英角ｺﾞｼｯｸUB" pitchFamily="50" charset="-128"/>
                <a:cs typeface="ＭＳ Ｐゴシック" charset="-128"/>
              </a:rPr>
              <a:t>　</a:t>
            </a:r>
            <a:r>
              <a:rPr lang="ja-JP" altLang="en-US" sz="3200" dirty="0">
                <a:solidFill>
                  <a:prstClr val="white"/>
                </a:solidFill>
                <a:latin typeface="Calibri"/>
                <a:ea typeface="HGP創英角ｺﾞｼｯｸUB" pitchFamily="50" charset="-128"/>
                <a:cs typeface="ＭＳ Ｐゴシック" charset="-128"/>
              </a:rPr>
              <a:t>エネルギー消費の抑制  </a:t>
            </a:r>
            <a:r>
              <a:rPr lang="ja-JP" altLang="en-US" sz="1400" dirty="0" smtClean="0">
                <a:solidFill>
                  <a:prstClr val="white"/>
                </a:solidFill>
                <a:latin typeface="Calibri"/>
                <a:ea typeface="HGP創英角ｺﾞｼｯｸUB" pitchFamily="50" charset="-128"/>
                <a:cs typeface="ＭＳ Ｐゴシック" charset="-128"/>
              </a:rPr>
              <a:t>～住宅・建築物の省エネ化～</a:t>
            </a:r>
            <a:endParaRPr lang="ja-JP" altLang="en-US" sz="3600" dirty="0">
              <a:solidFill>
                <a:prstClr val="white"/>
              </a:solidFill>
              <a:ea typeface="HGP創英角ｺﾞｼｯｸUB" pitchFamily="50" charset="-128"/>
              <a:cs typeface="ＭＳ Ｐゴシック" charset="-128"/>
            </a:endParaRPr>
          </a:p>
        </p:txBody>
      </p:sp>
      <p:sp>
        <p:nvSpPr>
          <p:cNvPr id="68" name="円/楕円 67"/>
          <p:cNvSpPr/>
          <p:nvPr/>
        </p:nvSpPr>
        <p:spPr>
          <a:xfrm>
            <a:off x="9361703" y="0"/>
            <a:ext cx="471222" cy="471222"/>
          </a:xfrm>
          <a:prstGeom prst="ellipse">
            <a:avLst/>
          </a:prstGeom>
          <a:ln w="19050"/>
        </p:spPr>
        <p:style>
          <a:lnRef idx="3">
            <a:schemeClr val="lt1"/>
          </a:lnRef>
          <a:fillRef idx="1">
            <a:schemeClr val="accent1"/>
          </a:fillRef>
          <a:effectRef idx="1">
            <a:schemeClr val="accent1"/>
          </a:effectRef>
          <a:fontRef idx="minor">
            <a:schemeClr val="lt1"/>
          </a:fontRef>
        </p:style>
        <p:txBody>
          <a:bodyPr lIns="0" tIns="0" rIns="0" bIns="0" rtlCol="0" anchor="ctr"/>
          <a:lstStyle/>
          <a:p>
            <a:pPr algn="ctr"/>
            <a:r>
              <a:rPr lang="en-US" altLang="ja-JP" b="1" dirty="0" smtClean="0">
                <a:solidFill>
                  <a:prstClr val="white"/>
                </a:solidFill>
              </a:rPr>
              <a:t>30</a:t>
            </a:r>
            <a:endParaRPr lang="ja-JP" altLang="en-US" b="1" dirty="0">
              <a:solidFill>
                <a:prstClr val="white"/>
              </a:solidFill>
            </a:endParaRPr>
          </a:p>
        </p:txBody>
      </p:sp>
      <p:sp>
        <p:nvSpPr>
          <p:cNvPr id="79" name="角丸四角形 78"/>
          <p:cNvSpPr/>
          <p:nvPr/>
        </p:nvSpPr>
        <p:spPr>
          <a:xfrm>
            <a:off x="233755" y="650680"/>
            <a:ext cx="5703021" cy="360040"/>
          </a:xfrm>
          <a:prstGeom prst="roundRect">
            <a:avLst>
              <a:gd name="adj" fmla="val 50000"/>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ja-JP" altLang="en-US" sz="1600" b="1" dirty="0" smtClean="0">
                <a:solidFill>
                  <a:prstClr val="black"/>
                </a:solidFill>
                <a:latin typeface="Meiryo UI" pitchFamily="50" charset="-128"/>
                <a:ea typeface="Meiryo UI" pitchFamily="50" charset="-128"/>
                <a:cs typeface="Meiryo UI" pitchFamily="50" charset="-128"/>
              </a:rPr>
              <a:t>大阪府・大阪市が所有する建築物</a:t>
            </a:r>
            <a:r>
              <a:rPr lang="ja-JP" altLang="en-US" sz="1600" b="1" dirty="0">
                <a:solidFill>
                  <a:prstClr val="black"/>
                </a:solidFill>
                <a:latin typeface="Meiryo UI" pitchFamily="50" charset="-128"/>
                <a:ea typeface="Meiryo UI" pitchFamily="50" charset="-128"/>
                <a:cs typeface="Meiryo UI" pitchFamily="50" charset="-128"/>
              </a:rPr>
              <a:t>における</a:t>
            </a:r>
            <a:r>
              <a:rPr lang="en-US" altLang="ja-JP" sz="1600" b="1" dirty="0">
                <a:solidFill>
                  <a:prstClr val="black"/>
                </a:solidFill>
                <a:latin typeface="Meiryo UI" pitchFamily="50" charset="-128"/>
                <a:ea typeface="Meiryo UI" pitchFamily="50" charset="-128"/>
                <a:cs typeface="Meiryo UI" pitchFamily="50" charset="-128"/>
              </a:rPr>
              <a:t>ESCO</a:t>
            </a:r>
            <a:r>
              <a:rPr lang="ja-JP" altLang="en-US" sz="1600" b="1" dirty="0">
                <a:solidFill>
                  <a:prstClr val="black"/>
                </a:solidFill>
                <a:latin typeface="Meiryo UI" pitchFamily="50" charset="-128"/>
                <a:ea typeface="Meiryo UI" pitchFamily="50" charset="-128"/>
                <a:cs typeface="Meiryo UI" pitchFamily="50" charset="-128"/>
              </a:rPr>
              <a:t>事業の導入</a:t>
            </a:r>
          </a:p>
        </p:txBody>
      </p:sp>
      <p:sp>
        <p:nvSpPr>
          <p:cNvPr id="80" name="テキスト ボックス 79"/>
          <p:cNvSpPr txBox="1"/>
          <p:nvPr/>
        </p:nvSpPr>
        <p:spPr>
          <a:xfrm>
            <a:off x="7336795" y="757725"/>
            <a:ext cx="1880635" cy="369332"/>
          </a:xfrm>
          <a:prstGeom prst="rect">
            <a:avLst/>
          </a:prstGeom>
          <a:noFill/>
        </p:spPr>
        <p:txBody>
          <a:bodyPr wrap="square" lIns="0" tIns="0" rIns="0" bIns="0" rtlCol="0" anchor="ctr" anchorCtr="0">
            <a:spAutoFit/>
          </a:bodyPr>
          <a:lstStyle/>
          <a:p>
            <a:pPr marL="87313" indent="-87313"/>
            <a:r>
              <a:rPr lang="en-US" altLang="ja-JP" sz="1200" dirty="0" smtClean="0">
                <a:latin typeface="Meiryo UI" pitchFamily="50" charset="-128"/>
                <a:ea typeface="Meiryo UI" pitchFamily="50" charset="-128"/>
                <a:cs typeface="Meiryo UI" pitchFamily="50" charset="-128"/>
              </a:rPr>
              <a:t>【</a:t>
            </a:r>
            <a:r>
              <a:rPr lang="ja-JP" altLang="en-US" sz="1200" dirty="0" smtClean="0">
                <a:latin typeface="Meiryo UI" pitchFamily="50" charset="-128"/>
                <a:ea typeface="Meiryo UI" pitchFamily="50" charset="-128"/>
                <a:cs typeface="Meiryo UI" pitchFamily="50" charset="-128"/>
              </a:rPr>
              <a:t>府事業</a:t>
            </a:r>
            <a:r>
              <a:rPr lang="en-US" altLang="ja-JP" sz="1200" dirty="0" smtClean="0">
                <a:latin typeface="Meiryo UI" pitchFamily="50" charset="-128"/>
                <a:ea typeface="Meiryo UI" pitchFamily="50" charset="-128"/>
                <a:cs typeface="Meiryo UI" pitchFamily="50" charset="-128"/>
              </a:rPr>
              <a:t>】(</a:t>
            </a:r>
            <a:r>
              <a:rPr lang="ja-JP" altLang="en-US" sz="1200" dirty="0" smtClean="0">
                <a:latin typeface="Meiryo UI" pitchFamily="50" charset="-128"/>
                <a:ea typeface="Meiryo UI" pitchFamily="50" charset="-128"/>
                <a:cs typeface="Meiryo UI" pitchFamily="50" charset="-128"/>
              </a:rPr>
              <a:t>予算</a:t>
            </a:r>
            <a:r>
              <a:rPr lang="en-US" altLang="ja-JP" sz="1200" dirty="0" smtClean="0">
                <a:latin typeface="Meiryo UI" pitchFamily="50" charset="-128"/>
                <a:ea typeface="Meiryo UI" pitchFamily="50" charset="-128"/>
                <a:cs typeface="Meiryo UI" pitchFamily="50" charset="-128"/>
              </a:rPr>
              <a:t>1,246</a:t>
            </a:r>
            <a:r>
              <a:rPr lang="ja-JP" altLang="en-US" sz="1200" dirty="0" smtClean="0">
                <a:latin typeface="Meiryo UI" pitchFamily="50" charset="-128"/>
                <a:ea typeface="Meiryo UI" pitchFamily="50" charset="-128"/>
                <a:cs typeface="Meiryo UI" pitchFamily="50" charset="-128"/>
              </a:rPr>
              <a:t>千円）</a:t>
            </a:r>
            <a:endParaRPr lang="en-US" altLang="ja-JP" sz="1200" dirty="0">
              <a:latin typeface="Meiryo UI" pitchFamily="50" charset="-128"/>
              <a:ea typeface="Meiryo UI" pitchFamily="50" charset="-128"/>
              <a:cs typeface="Meiryo UI" pitchFamily="50" charset="-128"/>
            </a:endParaRPr>
          </a:p>
          <a:p>
            <a:pPr marL="87313" indent="-87313"/>
            <a:r>
              <a:rPr lang="ja-JP" altLang="en-US" sz="1200" dirty="0" smtClean="0">
                <a:latin typeface="Meiryo UI" pitchFamily="50" charset="-128"/>
                <a:ea typeface="Meiryo UI" pitchFamily="50" charset="-128"/>
                <a:cs typeface="Meiryo UI" pitchFamily="50" charset="-128"/>
              </a:rPr>
              <a:t>　　　　　　　</a:t>
            </a:r>
            <a:r>
              <a:rPr lang="en-US" altLang="ja-JP" sz="1200" dirty="0" smtClean="0">
                <a:latin typeface="Meiryo UI" pitchFamily="50" charset="-128"/>
                <a:ea typeface="Meiryo UI" pitchFamily="50" charset="-128"/>
                <a:cs typeface="Meiryo UI" pitchFamily="50" charset="-128"/>
              </a:rPr>
              <a:t>※</a:t>
            </a:r>
            <a:r>
              <a:rPr lang="ja-JP" altLang="en-US" sz="1200" dirty="0" smtClean="0">
                <a:latin typeface="Meiryo UI" pitchFamily="50" charset="-128"/>
                <a:ea typeface="Meiryo UI" pitchFamily="50" charset="-128"/>
                <a:cs typeface="Meiryo UI" pitchFamily="50" charset="-128"/>
              </a:rPr>
              <a:t>公募費用等</a:t>
            </a:r>
            <a:endParaRPr lang="ja-JP" altLang="en-US" sz="1200" dirty="0">
              <a:latin typeface="Meiryo UI" pitchFamily="50" charset="-128"/>
              <a:ea typeface="Meiryo UI" pitchFamily="50" charset="-128"/>
              <a:cs typeface="Meiryo UI" pitchFamily="50" charset="-128"/>
            </a:endParaRPr>
          </a:p>
        </p:txBody>
      </p:sp>
      <p:sp>
        <p:nvSpPr>
          <p:cNvPr id="81" name="テキスト ボックス 28"/>
          <p:cNvSpPr txBox="1">
            <a:spLocks noChangeArrowheads="1"/>
          </p:cNvSpPr>
          <p:nvPr/>
        </p:nvSpPr>
        <p:spPr bwMode="auto">
          <a:xfrm>
            <a:off x="128464" y="1029208"/>
            <a:ext cx="7325884" cy="6924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sz="1300" b="1" i="1">
                <a:solidFill>
                  <a:schemeClr val="tx1"/>
                </a:solidFill>
                <a:latin typeface="Arial" pitchFamily="34" charset="0"/>
                <a:ea typeface="ＭＳ Ｐゴシック" pitchFamily="50" charset="-128"/>
              </a:defRPr>
            </a:lvl1pPr>
            <a:lvl2pPr marL="742950" indent="-285750" eaLnBrk="0" hangingPunct="0">
              <a:defRPr kumimoji="1" sz="1300" b="1" i="1">
                <a:solidFill>
                  <a:schemeClr val="tx1"/>
                </a:solidFill>
                <a:latin typeface="Arial" pitchFamily="34" charset="0"/>
                <a:ea typeface="ＭＳ Ｐゴシック" pitchFamily="50" charset="-128"/>
              </a:defRPr>
            </a:lvl2pPr>
            <a:lvl3pPr marL="1143000" indent="-228600" eaLnBrk="0" hangingPunct="0">
              <a:defRPr kumimoji="1" sz="1300" b="1" i="1">
                <a:solidFill>
                  <a:schemeClr val="tx1"/>
                </a:solidFill>
                <a:latin typeface="Arial" pitchFamily="34" charset="0"/>
                <a:ea typeface="ＭＳ Ｐゴシック" pitchFamily="50" charset="-128"/>
              </a:defRPr>
            </a:lvl3pPr>
            <a:lvl4pPr marL="1600200" indent="-228600" eaLnBrk="0" hangingPunct="0">
              <a:defRPr kumimoji="1" sz="1300" b="1" i="1">
                <a:solidFill>
                  <a:schemeClr val="tx1"/>
                </a:solidFill>
                <a:latin typeface="Arial" pitchFamily="34" charset="0"/>
                <a:ea typeface="ＭＳ Ｐゴシック" pitchFamily="50" charset="-128"/>
              </a:defRPr>
            </a:lvl4pPr>
            <a:lvl5pPr marL="2057400" indent="-228600" eaLnBrk="0" hangingPunct="0">
              <a:defRPr kumimoji="1" sz="1300" b="1" i="1">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kumimoji="1" sz="1300" b="1" i="1">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kumimoji="1" sz="1300" b="1" i="1">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kumimoji="1" sz="1300" b="1" i="1">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kumimoji="1" sz="1300" b="1" i="1">
                <a:solidFill>
                  <a:schemeClr val="tx1"/>
                </a:solidFill>
                <a:latin typeface="Arial" pitchFamily="34" charset="0"/>
                <a:ea typeface="ＭＳ Ｐゴシック" pitchFamily="50" charset="-128"/>
              </a:defRPr>
            </a:lvl9pPr>
          </a:lstStyle>
          <a:p>
            <a:pPr marL="87313" indent="-87313" eaLnBrk="1" hangingPunct="1"/>
            <a:r>
              <a:rPr lang="ja-JP" altLang="en-US" b="0" i="0" dirty="0" smtClean="0">
                <a:latin typeface="Meiryo UI" pitchFamily="50" charset="-128"/>
                <a:ea typeface="Meiryo UI" pitchFamily="50" charset="-128"/>
                <a:cs typeface="Meiryo UI" pitchFamily="50" charset="-128"/>
              </a:rPr>
              <a:t>◆既存</a:t>
            </a:r>
            <a:r>
              <a:rPr lang="ja-JP" altLang="en-US" b="0" i="0" dirty="0">
                <a:latin typeface="Meiryo UI" pitchFamily="50" charset="-128"/>
                <a:ea typeface="Meiryo UI" pitchFamily="50" charset="-128"/>
                <a:cs typeface="Meiryo UI" pitchFamily="50" charset="-128"/>
              </a:rPr>
              <a:t>建築物の省エネ改修を行う</a:t>
            </a:r>
            <a:r>
              <a:rPr lang="ja-JP" altLang="en-US" b="0" i="0" dirty="0" smtClean="0">
                <a:latin typeface="Meiryo UI" pitchFamily="50" charset="-128"/>
                <a:ea typeface="Meiryo UI" pitchFamily="50" charset="-128"/>
                <a:cs typeface="Meiryo UI" pitchFamily="50" charset="-128"/>
              </a:rPr>
              <a:t>「</a:t>
            </a:r>
            <a:r>
              <a:rPr lang="en-US" altLang="ja-JP" b="0" i="0" dirty="0" smtClean="0">
                <a:latin typeface="Meiryo UI" pitchFamily="50" charset="-128"/>
                <a:ea typeface="Meiryo UI" pitchFamily="50" charset="-128"/>
                <a:cs typeface="Meiryo UI" pitchFamily="50" charset="-128"/>
              </a:rPr>
              <a:t>ESCO</a:t>
            </a:r>
            <a:r>
              <a:rPr lang="ja-JP" altLang="en-US" b="0" i="0" dirty="0" smtClean="0">
                <a:latin typeface="Meiryo UI" pitchFamily="50" charset="-128"/>
                <a:ea typeface="Meiryo UI" pitchFamily="50" charset="-128"/>
                <a:cs typeface="Meiryo UI" pitchFamily="50" charset="-128"/>
              </a:rPr>
              <a:t>事業</a:t>
            </a:r>
            <a:r>
              <a:rPr lang="ja-JP" altLang="en-US" b="0" i="0" dirty="0">
                <a:latin typeface="Meiryo UI" pitchFamily="50" charset="-128"/>
                <a:ea typeface="Meiryo UI" pitchFamily="50" charset="-128"/>
                <a:cs typeface="Meiryo UI" pitchFamily="50" charset="-128"/>
              </a:rPr>
              <a:t>」を</a:t>
            </a:r>
            <a:r>
              <a:rPr lang="ja-JP" altLang="en-US" b="0" i="0" dirty="0" smtClean="0">
                <a:latin typeface="Meiryo UI" pitchFamily="50" charset="-128"/>
                <a:ea typeface="Meiryo UI" pitchFamily="50" charset="-128"/>
                <a:cs typeface="Meiryo UI" pitchFamily="50" charset="-128"/>
              </a:rPr>
              <a:t>府市有</a:t>
            </a:r>
            <a:r>
              <a:rPr lang="ja-JP" altLang="en-US" b="0" i="0" dirty="0">
                <a:latin typeface="Meiryo UI" pitchFamily="50" charset="-128"/>
                <a:ea typeface="Meiryo UI" pitchFamily="50" charset="-128"/>
                <a:cs typeface="Meiryo UI" pitchFamily="50" charset="-128"/>
              </a:rPr>
              <a:t>建築物に導入し、</a:t>
            </a:r>
            <a:r>
              <a:rPr lang="ja-JP" altLang="en-US" b="0" i="0" dirty="0" smtClean="0">
                <a:latin typeface="Meiryo UI" pitchFamily="50" charset="-128"/>
                <a:ea typeface="Meiryo UI" pitchFamily="50" charset="-128"/>
                <a:cs typeface="Meiryo UI" pitchFamily="50" charset="-128"/>
              </a:rPr>
              <a:t>省エネルギー化を図ります。</a:t>
            </a:r>
            <a:endParaRPr lang="en-US" altLang="ja-JP" b="0" i="0" dirty="0" smtClean="0">
              <a:latin typeface="Meiryo UI" pitchFamily="50" charset="-128"/>
              <a:ea typeface="Meiryo UI" pitchFamily="50" charset="-128"/>
              <a:cs typeface="Meiryo UI" pitchFamily="50" charset="-128"/>
            </a:endParaRPr>
          </a:p>
          <a:p>
            <a:pPr marL="87313" indent="-87313" eaLnBrk="1" hangingPunct="1"/>
            <a:r>
              <a:rPr lang="ja-JP" altLang="en-US" b="0" i="0" dirty="0">
                <a:latin typeface="Meiryo UI" pitchFamily="50" charset="-128"/>
                <a:ea typeface="Meiryo UI" pitchFamily="50" charset="-128"/>
                <a:cs typeface="Meiryo UI" pitchFamily="50" charset="-128"/>
              </a:rPr>
              <a:t>　</a:t>
            </a:r>
            <a:r>
              <a:rPr lang="ja-JP" altLang="en-US" sz="1200" b="0" i="0" dirty="0" smtClean="0">
                <a:latin typeface="Meiryo UI" pitchFamily="50" charset="-128"/>
                <a:ea typeface="Meiryo UI" pitchFamily="50" charset="-128"/>
                <a:cs typeface="Meiryo UI" pitchFamily="50" charset="-128"/>
              </a:rPr>
              <a:t> </a:t>
            </a:r>
            <a:r>
              <a:rPr lang="en-US" altLang="ja-JP" b="0" i="0" dirty="0" smtClean="0">
                <a:latin typeface="Meiryo UI" pitchFamily="50" charset="-128"/>
                <a:ea typeface="Meiryo UI" pitchFamily="50" charset="-128"/>
                <a:cs typeface="Meiryo UI" pitchFamily="50" charset="-128"/>
              </a:rPr>
              <a:t>2018</a:t>
            </a:r>
            <a:r>
              <a:rPr lang="ja-JP" altLang="en-US" b="0" i="0" dirty="0" smtClean="0">
                <a:latin typeface="Meiryo UI" pitchFamily="50" charset="-128"/>
                <a:ea typeface="Meiryo UI" pitchFamily="50" charset="-128"/>
                <a:cs typeface="Meiryo UI" pitchFamily="50" charset="-128"/>
              </a:rPr>
              <a:t>年度は、高等学校</a:t>
            </a:r>
            <a:r>
              <a:rPr lang="en-US" altLang="ja-JP" b="0" i="0" dirty="0">
                <a:latin typeface="Meiryo UI" pitchFamily="50" charset="-128"/>
                <a:ea typeface="Meiryo UI" pitchFamily="50" charset="-128"/>
                <a:cs typeface="Meiryo UI" pitchFamily="50" charset="-128"/>
              </a:rPr>
              <a:t>6</a:t>
            </a:r>
            <a:r>
              <a:rPr lang="ja-JP" altLang="en-US" b="0" i="0" dirty="0" smtClean="0">
                <a:latin typeface="Meiryo UI" pitchFamily="50" charset="-128"/>
                <a:ea typeface="Meiryo UI" pitchFamily="50" charset="-128"/>
                <a:cs typeface="Meiryo UI" pitchFamily="50" charset="-128"/>
              </a:rPr>
              <a:t>校、警察署</a:t>
            </a:r>
            <a:r>
              <a:rPr lang="en-US" altLang="ja-JP" b="0" i="0" dirty="0" smtClean="0">
                <a:latin typeface="Meiryo UI" pitchFamily="50" charset="-128"/>
                <a:ea typeface="Meiryo UI" pitchFamily="50" charset="-128"/>
                <a:cs typeface="Meiryo UI" pitchFamily="50" charset="-128"/>
              </a:rPr>
              <a:t>5</a:t>
            </a:r>
            <a:r>
              <a:rPr lang="ja-JP" altLang="en-US" b="0" i="0" dirty="0" smtClean="0">
                <a:latin typeface="Meiryo UI" pitchFamily="50" charset="-128"/>
                <a:ea typeface="Meiryo UI" pitchFamily="50" charset="-128"/>
                <a:cs typeface="Meiryo UI" pitchFamily="50" charset="-128"/>
              </a:rPr>
              <a:t>署、公園</a:t>
            </a:r>
            <a:r>
              <a:rPr lang="en-US" altLang="ja-JP" b="0" i="0" dirty="0" smtClean="0">
                <a:latin typeface="Meiryo UI" pitchFamily="50" charset="-128"/>
                <a:ea typeface="Meiryo UI" pitchFamily="50" charset="-128"/>
                <a:cs typeface="Meiryo UI" pitchFamily="50" charset="-128"/>
              </a:rPr>
              <a:t>3</a:t>
            </a:r>
            <a:r>
              <a:rPr lang="ja-JP" altLang="en-US" b="0" i="0" dirty="0" smtClean="0">
                <a:latin typeface="Meiryo UI" pitchFamily="50" charset="-128"/>
                <a:ea typeface="Meiryo UI" pitchFamily="50" charset="-128"/>
                <a:cs typeface="Meiryo UI" pitchFamily="50" charset="-128"/>
              </a:rPr>
              <a:t>園及び</a:t>
            </a:r>
            <a:r>
              <a:rPr lang="ja-JP" altLang="en-US" b="0" i="0" dirty="0">
                <a:latin typeface="Meiryo UI" pitchFamily="50" charset="-128"/>
                <a:ea typeface="Meiryo UI" pitchFamily="50" charset="-128"/>
                <a:cs typeface="Meiryo UI" pitchFamily="50" charset="-128"/>
              </a:rPr>
              <a:t>大阪市中央卸売市場東部</a:t>
            </a:r>
            <a:r>
              <a:rPr lang="ja-JP" altLang="en-US" b="0" i="0" dirty="0" smtClean="0">
                <a:latin typeface="Meiryo UI" pitchFamily="50" charset="-128"/>
                <a:ea typeface="Meiryo UI" pitchFamily="50" charset="-128"/>
                <a:cs typeface="Meiryo UI" pitchFamily="50" charset="-128"/>
              </a:rPr>
              <a:t>市場で、</a:t>
            </a:r>
            <a:r>
              <a:rPr lang="en-US" altLang="ja-JP" b="0" i="0" dirty="0" smtClean="0">
                <a:latin typeface="Meiryo UI" pitchFamily="50" charset="-128"/>
                <a:ea typeface="Meiryo UI" pitchFamily="50" charset="-128"/>
                <a:cs typeface="Meiryo UI" pitchFamily="50" charset="-128"/>
              </a:rPr>
              <a:t>ESCO</a:t>
            </a:r>
          </a:p>
          <a:p>
            <a:pPr marL="87313" indent="-87313" eaLnBrk="1" hangingPunct="1"/>
            <a:r>
              <a:rPr lang="ja-JP" altLang="en-US" b="0" i="0" dirty="0" smtClean="0">
                <a:latin typeface="Meiryo UI" pitchFamily="50" charset="-128"/>
                <a:ea typeface="Meiryo UI" pitchFamily="50" charset="-128"/>
                <a:cs typeface="Meiryo UI" pitchFamily="50" charset="-128"/>
              </a:rPr>
              <a:t>　 事業を開始する予定です。</a:t>
            </a:r>
            <a:endParaRPr lang="ja-JP" altLang="en-US" b="0" i="0" dirty="0">
              <a:latin typeface="Meiryo UI" pitchFamily="50" charset="-128"/>
              <a:ea typeface="Meiryo UI" pitchFamily="50" charset="-128"/>
              <a:cs typeface="Meiryo UI" pitchFamily="50" charset="-128"/>
            </a:endParaRPr>
          </a:p>
        </p:txBody>
      </p:sp>
      <p:sp>
        <p:nvSpPr>
          <p:cNvPr id="36" name="テキスト ボックス 28"/>
          <p:cNvSpPr txBox="1">
            <a:spLocks noChangeArrowheads="1"/>
          </p:cNvSpPr>
          <p:nvPr/>
        </p:nvSpPr>
        <p:spPr bwMode="auto">
          <a:xfrm>
            <a:off x="5509725" y="5735578"/>
            <a:ext cx="4195803" cy="8617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sz="1300" b="1" i="1">
                <a:solidFill>
                  <a:schemeClr val="tx1"/>
                </a:solidFill>
                <a:latin typeface="Arial" pitchFamily="34" charset="0"/>
                <a:ea typeface="ＭＳ Ｐゴシック" pitchFamily="50" charset="-128"/>
              </a:defRPr>
            </a:lvl1pPr>
            <a:lvl2pPr marL="742950" indent="-285750" eaLnBrk="0" hangingPunct="0">
              <a:defRPr kumimoji="1" sz="1300" b="1" i="1">
                <a:solidFill>
                  <a:schemeClr val="tx1"/>
                </a:solidFill>
                <a:latin typeface="Arial" pitchFamily="34" charset="0"/>
                <a:ea typeface="ＭＳ Ｐゴシック" pitchFamily="50" charset="-128"/>
              </a:defRPr>
            </a:lvl2pPr>
            <a:lvl3pPr marL="1143000" indent="-228600" eaLnBrk="0" hangingPunct="0">
              <a:defRPr kumimoji="1" sz="1300" b="1" i="1">
                <a:solidFill>
                  <a:schemeClr val="tx1"/>
                </a:solidFill>
                <a:latin typeface="Arial" pitchFamily="34" charset="0"/>
                <a:ea typeface="ＭＳ Ｐゴシック" pitchFamily="50" charset="-128"/>
              </a:defRPr>
            </a:lvl3pPr>
            <a:lvl4pPr marL="1600200" indent="-228600" eaLnBrk="0" hangingPunct="0">
              <a:defRPr kumimoji="1" sz="1300" b="1" i="1">
                <a:solidFill>
                  <a:schemeClr val="tx1"/>
                </a:solidFill>
                <a:latin typeface="Arial" pitchFamily="34" charset="0"/>
                <a:ea typeface="ＭＳ Ｐゴシック" pitchFamily="50" charset="-128"/>
              </a:defRPr>
            </a:lvl4pPr>
            <a:lvl5pPr marL="2057400" indent="-228600" eaLnBrk="0" hangingPunct="0">
              <a:defRPr kumimoji="1" sz="1300" b="1" i="1">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kumimoji="1" sz="1300" b="1" i="1">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kumimoji="1" sz="1300" b="1" i="1">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kumimoji="1" sz="1300" b="1" i="1">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kumimoji="1" sz="1300" b="1" i="1">
                <a:solidFill>
                  <a:schemeClr val="tx1"/>
                </a:solidFill>
                <a:latin typeface="Arial" pitchFamily="34" charset="0"/>
                <a:ea typeface="ＭＳ Ｐゴシック" pitchFamily="50" charset="-128"/>
              </a:defRPr>
            </a:lvl9pPr>
          </a:lstStyle>
          <a:p>
            <a:pPr marL="358775" indent="-358775" eaLnBrk="1" hangingPunct="1"/>
            <a:r>
              <a:rPr lang="en-US" altLang="ja-JP" sz="1000" b="0" i="0" dirty="0" smtClean="0">
                <a:solidFill>
                  <a:prstClr val="black"/>
                </a:solidFill>
                <a:latin typeface="Meiryo UI" pitchFamily="50" charset="-128"/>
                <a:ea typeface="Meiryo UI" pitchFamily="50" charset="-128"/>
                <a:cs typeface="Meiryo UI" pitchFamily="50" charset="-128"/>
              </a:rPr>
              <a:t>ESCO</a:t>
            </a:r>
            <a:r>
              <a:rPr lang="ja-JP" altLang="en-US" sz="1000" b="0" i="0" dirty="0" smtClean="0">
                <a:solidFill>
                  <a:prstClr val="black"/>
                </a:solidFill>
                <a:latin typeface="Meiryo UI" pitchFamily="50" charset="-128"/>
                <a:ea typeface="Meiryo UI" pitchFamily="50" charset="-128"/>
                <a:cs typeface="Meiryo UI" pitchFamily="50" charset="-128"/>
              </a:rPr>
              <a:t>事業：民間</a:t>
            </a:r>
            <a:r>
              <a:rPr lang="ja-JP" altLang="en-US" sz="1000" b="0" i="0" dirty="0">
                <a:solidFill>
                  <a:prstClr val="black"/>
                </a:solidFill>
                <a:latin typeface="Meiryo UI" pitchFamily="50" charset="-128"/>
                <a:ea typeface="Meiryo UI" pitchFamily="50" charset="-128"/>
                <a:cs typeface="Meiryo UI" pitchFamily="50" charset="-128"/>
              </a:rPr>
              <a:t>の資金やノウハウを活用して既存ビル等を省エネ改修し</a:t>
            </a:r>
            <a:r>
              <a:rPr lang="ja-JP" altLang="en-US" sz="1000" b="0" i="0" dirty="0" smtClean="0">
                <a:solidFill>
                  <a:prstClr val="black"/>
                </a:solidFill>
                <a:latin typeface="Meiryo UI" pitchFamily="50" charset="-128"/>
                <a:ea typeface="Meiryo UI" pitchFamily="50" charset="-128"/>
                <a:cs typeface="Meiryo UI" pitchFamily="50" charset="-128"/>
              </a:rPr>
              <a:t>、</a:t>
            </a:r>
            <a:endParaRPr lang="en-US" altLang="ja-JP" sz="1000" b="0" i="0" dirty="0" smtClean="0">
              <a:solidFill>
                <a:prstClr val="black"/>
              </a:solidFill>
              <a:latin typeface="Meiryo UI" pitchFamily="50" charset="-128"/>
              <a:ea typeface="Meiryo UI" pitchFamily="50" charset="-128"/>
              <a:cs typeface="Meiryo UI" pitchFamily="50" charset="-128"/>
            </a:endParaRPr>
          </a:p>
          <a:p>
            <a:pPr marL="358775" indent="-358775" eaLnBrk="1" hangingPunct="1"/>
            <a:r>
              <a:rPr lang="ja-JP" altLang="en-US" sz="1000" b="0" i="0" dirty="0">
                <a:solidFill>
                  <a:prstClr val="black"/>
                </a:solidFill>
                <a:latin typeface="Meiryo UI" pitchFamily="50" charset="-128"/>
                <a:ea typeface="Meiryo UI" pitchFamily="50" charset="-128"/>
                <a:cs typeface="Meiryo UI" pitchFamily="50" charset="-128"/>
              </a:rPr>
              <a:t>　</a:t>
            </a:r>
            <a:r>
              <a:rPr lang="ja-JP" altLang="en-US" sz="1000" b="0" i="0" dirty="0" smtClean="0">
                <a:solidFill>
                  <a:prstClr val="black"/>
                </a:solidFill>
                <a:latin typeface="Meiryo UI" pitchFamily="50" charset="-128"/>
                <a:ea typeface="Meiryo UI" pitchFamily="50" charset="-128"/>
                <a:cs typeface="Meiryo UI" pitchFamily="50" charset="-128"/>
              </a:rPr>
              <a:t>　　　　　　　　省エネルギー化</a:t>
            </a:r>
            <a:r>
              <a:rPr lang="ja-JP" altLang="en-US" sz="1000" b="0" i="0" dirty="0">
                <a:solidFill>
                  <a:prstClr val="black"/>
                </a:solidFill>
                <a:latin typeface="Meiryo UI" pitchFamily="50" charset="-128"/>
                <a:ea typeface="Meiryo UI" pitchFamily="50" charset="-128"/>
                <a:cs typeface="Meiryo UI" pitchFamily="50" charset="-128"/>
              </a:rPr>
              <a:t>による光熱水費の削減分で改修工事に</a:t>
            </a:r>
            <a:r>
              <a:rPr lang="ja-JP" altLang="en-US" sz="1000" b="0" i="0" dirty="0" smtClean="0">
                <a:solidFill>
                  <a:prstClr val="black"/>
                </a:solidFill>
                <a:latin typeface="Meiryo UI" pitchFamily="50" charset="-128"/>
                <a:ea typeface="Meiryo UI" pitchFamily="50" charset="-128"/>
                <a:cs typeface="Meiryo UI" pitchFamily="50" charset="-128"/>
              </a:rPr>
              <a:t>かかる</a:t>
            </a:r>
            <a:endParaRPr lang="en-US" altLang="ja-JP" sz="1000" b="0" i="0" dirty="0" smtClean="0">
              <a:solidFill>
                <a:prstClr val="black"/>
              </a:solidFill>
              <a:latin typeface="Meiryo UI" pitchFamily="50" charset="-128"/>
              <a:ea typeface="Meiryo UI" pitchFamily="50" charset="-128"/>
              <a:cs typeface="Meiryo UI" pitchFamily="50" charset="-128"/>
            </a:endParaRPr>
          </a:p>
          <a:p>
            <a:pPr marL="358775" indent="-358775" eaLnBrk="1" hangingPunct="1"/>
            <a:r>
              <a:rPr lang="ja-JP" altLang="en-US" sz="1000" b="0" i="0" dirty="0">
                <a:solidFill>
                  <a:prstClr val="black"/>
                </a:solidFill>
                <a:latin typeface="Meiryo UI" pitchFamily="50" charset="-128"/>
                <a:ea typeface="Meiryo UI" pitchFamily="50" charset="-128"/>
                <a:cs typeface="Meiryo UI" pitchFamily="50" charset="-128"/>
              </a:rPr>
              <a:t>　</a:t>
            </a:r>
            <a:r>
              <a:rPr lang="ja-JP" altLang="en-US" sz="1000" b="0" i="0" dirty="0" smtClean="0">
                <a:solidFill>
                  <a:prstClr val="black"/>
                </a:solidFill>
                <a:latin typeface="Meiryo UI" pitchFamily="50" charset="-128"/>
                <a:ea typeface="Meiryo UI" pitchFamily="50" charset="-128"/>
                <a:cs typeface="Meiryo UI" pitchFamily="50" charset="-128"/>
              </a:rPr>
              <a:t>　　　　　　　　経費</a:t>
            </a:r>
            <a:r>
              <a:rPr lang="ja-JP" altLang="en-US" sz="1000" b="0" i="0" dirty="0">
                <a:solidFill>
                  <a:prstClr val="black"/>
                </a:solidFill>
                <a:latin typeface="Meiryo UI" pitchFamily="50" charset="-128"/>
                <a:ea typeface="Meiryo UI" pitchFamily="50" charset="-128"/>
                <a:cs typeface="Meiryo UI" pitchFamily="50" charset="-128"/>
              </a:rPr>
              <a:t>等を償還し、残余を施設所有者</a:t>
            </a:r>
            <a:r>
              <a:rPr lang="ja-JP" altLang="en-US" sz="1000" b="0" i="0" dirty="0" smtClean="0">
                <a:solidFill>
                  <a:prstClr val="black"/>
                </a:solidFill>
                <a:latin typeface="Meiryo UI" pitchFamily="50" charset="-128"/>
                <a:ea typeface="Meiryo UI" pitchFamily="50" charset="-128"/>
                <a:cs typeface="Meiryo UI" pitchFamily="50" charset="-128"/>
              </a:rPr>
              <a:t>と</a:t>
            </a:r>
            <a:r>
              <a:rPr lang="en-US" altLang="ja-JP" sz="1000" b="0" i="0" dirty="0" smtClean="0">
                <a:solidFill>
                  <a:prstClr val="black"/>
                </a:solidFill>
                <a:latin typeface="Meiryo UI" pitchFamily="50" charset="-128"/>
                <a:ea typeface="Meiryo UI" pitchFamily="50" charset="-128"/>
                <a:cs typeface="Meiryo UI" pitchFamily="50" charset="-128"/>
              </a:rPr>
              <a:t>ESCO</a:t>
            </a:r>
            <a:r>
              <a:rPr lang="ja-JP" altLang="en-US" sz="1000" b="0" i="0" dirty="0" smtClean="0">
                <a:solidFill>
                  <a:prstClr val="black"/>
                </a:solidFill>
                <a:latin typeface="Meiryo UI" pitchFamily="50" charset="-128"/>
                <a:ea typeface="Meiryo UI" pitchFamily="50" charset="-128"/>
                <a:cs typeface="Meiryo UI" pitchFamily="50" charset="-128"/>
              </a:rPr>
              <a:t>事</a:t>
            </a:r>
            <a:r>
              <a:rPr lang="ja-JP" altLang="en-US" sz="1000" b="0" i="0" dirty="0">
                <a:solidFill>
                  <a:prstClr val="black"/>
                </a:solidFill>
                <a:latin typeface="Meiryo UI" pitchFamily="50" charset="-128"/>
                <a:ea typeface="Meiryo UI" pitchFamily="50" charset="-128"/>
                <a:cs typeface="Meiryo UI" pitchFamily="50" charset="-128"/>
              </a:rPr>
              <a:t>業者の</a:t>
            </a:r>
            <a:r>
              <a:rPr lang="ja-JP" altLang="en-US" sz="1000" b="0" i="0" dirty="0" smtClean="0">
                <a:solidFill>
                  <a:prstClr val="black"/>
                </a:solidFill>
                <a:latin typeface="Meiryo UI" pitchFamily="50" charset="-128"/>
                <a:ea typeface="Meiryo UI" pitchFamily="50" charset="-128"/>
                <a:cs typeface="Meiryo UI" pitchFamily="50" charset="-128"/>
              </a:rPr>
              <a:t>利益</a:t>
            </a:r>
            <a:endParaRPr lang="en-US" altLang="ja-JP" sz="1000" b="0" i="0" dirty="0" smtClean="0">
              <a:solidFill>
                <a:prstClr val="black"/>
              </a:solidFill>
              <a:latin typeface="Meiryo UI" pitchFamily="50" charset="-128"/>
              <a:ea typeface="Meiryo UI" pitchFamily="50" charset="-128"/>
              <a:cs typeface="Meiryo UI" pitchFamily="50" charset="-128"/>
            </a:endParaRPr>
          </a:p>
          <a:p>
            <a:pPr marL="358775" indent="-358775" eaLnBrk="1" hangingPunct="1"/>
            <a:r>
              <a:rPr lang="ja-JP" altLang="en-US" sz="1000" b="0" i="0" dirty="0">
                <a:solidFill>
                  <a:prstClr val="black"/>
                </a:solidFill>
                <a:latin typeface="Meiryo UI" pitchFamily="50" charset="-128"/>
                <a:ea typeface="Meiryo UI" pitchFamily="50" charset="-128"/>
                <a:cs typeface="Meiryo UI" pitchFamily="50" charset="-128"/>
              </a:rPr>
              <a:t>　</a:t>
            </a:r>
            <a:r>
              <a:rPr lang="ja-JP" altLang="en-US" sz="1000" b="0" i="0" dirty="0" smtClean="0">
                <a:solidFill>
                  <a:prstClr val="black"/>
                </a:solidFill>
                <a:latin typeface="Meiryo UI" pitchFamily="50" charset="-128"/>
                <a:ea typeface="Meiryo UI" pitchFamily="50" charset="-128"/>
                <a:cs typeface="Meiryo UI" pitchFamily="50" charset="-128"/>
              </a:rPr>
              <a:t>　　　　　　　　と</a:t>
            </a:r>
            <a:r>
              <a:rPr lang="ja-JP" altLang="en-US" sz="1000" b="0" i="0" dirty="0">
                <a:solidFill>
                  <a:prstClr val="black"/>
                </a:solidFill>
                <a:latin typeface="Meiryo UI" pitchFamily="50" charset="-128"/>
                <a:ea typeface="Meiryo UI" pitchFamily="50" charset="-128"/>
                <a:cs typeface="Meiryo UI" pitchFamily="50" charset="-128"/>
              </a:rPr>
              <a:t>する事業</a:t>
            </a:r>
            <a:r>
              <a:rPr lang="ja-JP" altLang="en-US" sz="1000" b="0" i="0" dirty="0" smtClean="0">
                <a:solidFill>
                  <a:prstClr val="black"/>
                </a:solidFill>
                <a:latin typeface="Meiryo UI" pitchFamily="50" charset="-128"/>
                <a:ea typeface="Meiryo UI" pitchFamily="50" charset="-128"/>
                <a:cs typeface="Meiryo UI" pitchFamily="50" charset="-128"/>
              </a:rPr>
              <a:t>。</a:t>
            </a:r>
            <a:endParaRPr lang="en-US" altLang="ja-JP" sz="1000" b="0" i="0" dirty="0" smtClean="0">
              <a:solidFill>
                <a:prstClr val="black"/>
              </a:solidFill>
              <a:latin typeface="Meiryo UI" pitchFamily="50" charset="-128"/>
              <a:ea typeface="Meiryo UI" pitchFamily="50" charset="-128"/>
              <a:cs typeface="Meiryo UI" pitchFamily="50" charset="-128"/>
            </a:endParaRPr>
          </a:p>
          <a:p>
            <a:pPr marL="358775" indent="-358775" eaLnBrk="1" hangingPunct="1"/>
            <a:r>
              <a:rPr lang="ja-JP" altLang="en-US" sz="1000" b="0" i="0" dirty="0" smtClean="0">
                <a:solidFill>
                  <a:prstClr val="black"/>
                </a:solidFill>
                <a:latin typeface="Meiryo UI" pitchFamily="50" charset="-128"/>
                <a:ea typeface="Meiryo UI" pitchFamily="50" charset="-128"/>
                <a:cs typeface="Meiryo UI" pitchFamily="50" charset="-128"/>
              </a:rPr>
              <a:t>　　　　　　　　（</a:t>
            </a:r>
            <a:r>
              <a:rPr lang="en-US" altLang="ja-JP" sz="1000" b="0" i="0" dirty="0">
                <a:solidFill>
                  <a:prstClr val="black"/>
                </a:solidFill>
                <a:latin typeface="Meiryo UI" pitchFamily="50" charset="-128"/>
                <a:ea typeface="Meiryo UI" pitchFamily="50" charset="-128"/>
                <a:cs typeface="Meiryo UI" pitchFamily="50" charset="-128"/>
              </a:rPr>
              <a:t>ESCO</a:t>
            </a:r>
            <a:r>
              <a:rPr lang="ja-JP" altLang="en-US" sz="1000" b="0" i="0" dirty="0">
                <a:solidFill>
                  <a:prstClr val="black"/>
                </a:solidFill>
                <a:latin typeface="Meiryo UI" pitchFamily="50" charset="-128"/>
                <a:ea typeface="Meiryo UI" pitchFamily="50" charset="-128"/>
                <a:cs typeface="Meiryo UI" pitchFamily="50" charset="-128"/>
              </a:rPr>
              <a:t>は</a:t>
            </a:r>
            <a:r>
              <a:rPr lang="en-US" altLang="ja-JP" sz="1000" b="0" i="0" dirty="0">
                <a:solidFill>
                  <a:prstClr val="black"/>
                </a:solidFill>
                <a:latin typeface="Meiryo UI" pitchFamily="50" charset="-128"/>
                <a:ea typeface="Meiryo UI" pitchFamily="50" charset="-128"/>
                <a:cs typeface="Meiryo UI" pitchFamily="50" charset="-128"/>
              </a:rPr>
              <a:t>Energy Service Company</a:t>
            </a:r>
            <a:r>
              <a:rPr lang="ja-JP" altLang="en-US" sz="1000" b="0" i="0" dirty="0">
                <a:solidFill>
                  <a:prstClr val="black"/>
                </a:solidFill>
                <a:latin typeface="Meiryo UI" pitchFamily="50" charset="-128"/>
                <a:ea typeface="Meiryo UI" pitchFamily="50" charset="-128"/>
                <a:cs typeface="Meiryo UI" pitchFamily="50" charset="-128"/>
              </a:rPr>
              <a:t>の略</a:t>
            </a:r>
            <a:r>
              <a:rPr lang="ja-JP" altLang="en-US" sz="1000" b="0" i="0" dirty="0" smtClean="0">
                <a:solidFill>
                  <a:prstClr val="black"/>
                </a:solidFill>
                <a:latin typeface="Meiryo UI" pitchFamily="50" charset="-128"/>
                <a:ea typeface="Meiryo UI" pitchFamily="50" charset="-128"/>
                <a:cs typeface="Meiryo UI" pitchFamily="50" charset="-128"/>
              </a:rPr>
              <a:t>）</a:t>
            </a:r>
            <a:endParaRPr lang="en-US" altLang="ja-JP" sz="1000" b="0" i="0" dirty="0" smtClean="0">
              <a:solidFill>
                <a:prstClr val="black"/>
              </a:solidFill>
              <a:latin typeface="Meiryo UI" pitchFamily="50" charset="-128"/>
              <a:ea typeface="Meiryo UI" pitchFamily="50" charset="-128"/>
              <a:cs typeface="Meiryo UI" pitchFamily="50" charset="-128"/>
            </a:endParaRPr>
          </a:p>
        </p:txBody>
      </p:sp>
      <p:sp>
        <p:nvSpPr>
          <p:cNvPr id="13" name="正方形/長方形 12"/>
          <p:cNvSpPr/>
          <p:nvPr/>
        </p:nvSpPr>
        <p:spPr>
          <a:xfrm>
            <a:off x="7599366" y="1731005"/>
            <a:ext cx="1885019" cy="689883"/>
          </a:xfrm>
          <a:prstGeom prst="rect">
            <a:avLst/>
          </a:prstGeom>
          <a:noFill/>
          <a:ln w="9525">
            <a:solidFill>
              <a:schemeClr val="tx1"/>
            </a:solidFill>
            <a:prstDash val="dash"/>
          </a:ln>
        </p:spPr>
        <p:style>
          <a:lnRef idx="2">
            <a:schemeClr val="accent1"/>
          </a:lnRef>
          <a:fillRef idx="1">
            <a:schemeClr val="lt1"/>
          </a:fillRef>
          <a:effectRef idx="0">
            <a:schemeClr val="accent1"/>
          </a:effectRef>
          <a:fontRef idx="minor">
            <a:schemeClr val="dk1"/>
          </a:fontRef>
        </p:style>
        <p:txBody>
          <a:bodyPr lIns="0" rIns="0" rtlCol="0" anchor="ctr"/>
          <a:lstStyle/>
          <a:p>
            <a:pPr marL="87313" indent="-87313"/>
            <a:r>
              <a:rPr lang="ja-JP" altLang="en-US"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2017</a:t>
            </a:r>
            <a:r>
              <a:rPr lang="ja-JP" altLang="en-US" sz="105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年度までの実施実績＞</a:t>
            </a:r>
            <a:endParaRPr lang="en-US" altLang="ja-JP" sz="105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87313" indent="-87313"/>
            <a:r>
              <a:rPr lang="ja-JP" altLang="en-US" sz="105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■大阪府・・・合計</a:t>
            </a:r>
            <a:r>
              <a:rPr lang="en-US" altLang="ja-JP" sz="105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70</a:t>
            </a:r>
            <a:r>
              <a:rPr lang="ja-JP" altLang="en-US" sz="105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施設</a:t>
            </a:r>
            <a:endParaRPr lang="en-US" altLang="ja-JP" sz="105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87313" indent="-87313"/>
            <a:r>
              <a:rPr lang="ja-JP" altLang="en-US" sz="105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■大阪市･･･合計</a:t>
            </a:r>
            <a:r>
              <a:rPr lang="en-US" altLang="ja-JP" sz="105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19</a:t>
            </a:r>
            <a:r>
              <a:rPr lang="ja-JP" altLang="en-US" sz="105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施設</a:t>
            </a:r>
            <a:endParaRPr lang="en-US" altLang="ja-JP" sz="105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grpSp>
        <p:nvGrpSpPr>
          <p:cNvPr id="65" name="グループ化 64"/>
          <p:cNvGrpSpPr>
            <a:grpSpLocks noChangeAspect="1"/>
          </p:cNvGrpSpPr>
          <p:nvPr/>
        </p:nvGrpSpPr>
        <p:grpSpPr>
          <a:xfrm>
            <a:off x="502596" y="1712742"/>
            <a:ext cx="5071870" cy="4975407"/>
            <a:chOff x="3126088" y="737666"/>
            <a:chExt cx="6076444" cy="5960869"/>
          </a:xfrm>
        </p:grpSpPr>
        <p:pic>
          <p:nvPicPr>
            <p:cNvPr id="66" name="Picture 2"/>
            <p:cNvPicPr>
              <a:picLocks noChangeAspect="1" noChangeArrowheads="1"/>
            </p:cNvPicPr>
            <p:nvPr/>
          </p:nvPicPr>
          <p:blipFill>
            <a:blip r:embed="rId2">
              <a:clrChange>
                <a:clrFrom>
                  <a:srgbClr val="CADFF4"/>
                </a:clrFrom>
                <a:clrTo>
                  <a:srgbClr val="CADFF4">
                    <a:alpha val="0"/>
                  </a:srgbClr>
                </a:clrTo>
              </a:clrChange>
              <a:extLst>
                <a:ext uri="{28A0092B-C50C-407E-A947-70E740481C1C}">
                  <a14:useLocalDpi xmlns:a14="http://schemas.microsoft.com/office/drawing/2010/main" val="0"/>
                </a:ext>
              </a:extLst>
            </a:blip>
            <a:srcRect/>
            <a:stretch>
              <a:fillRect/>
            </a:stretch>
          </p:blipFill>
          <p:spPr bwMode="auto">
            <a:xfrm>
              <a:off x="3540886" y="790192"/>
              <a:ext cx="5544616" cy="586898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7" name="Picture 2" descr="https://encrypted-tbn0.gstatic.com/images?q=tbn:ANd9GcRjmd8qj_Zz-qQv9SLU1wrYTX_ZyTVXoVO0kFHylDBx4piZgPQZelV6Dg">
              <a:hlinkClick r:id="rId3"/>
            </p:cNvPr>
            <p:cNvPicPr>
              <a:picLocks noChangeAspect="1" noChangeArrowheads="1"/>
            </p:cNvPicPr>
            <p:nvPr/>
          </p:nvPicPr>
          <p:blipFill>
            <a:blip r:embed="rId4">
              <a:extLst>
                <a:ext uri="{BEBA8EAE-BF5A-486C-A8C5-ECC9F3942E4B}">
                  <a14:imgProps xmlns:a14="http://schemas.microsoft.com/office/drawing/2010/main">
                    <a14:imgLayer r:embed="rId5">
                      <a14:imgEffect>
                        <a14:backgroundRemoval t="10000" b="90000" l="10000" r="90000"/>
                      </a14:imgEffect>
                    </a14:imgLayer>
                  </a14:imgProps>
                </a:ext>
                <a:ext uri="{28A0092B-C50C-407E-A947-70E740481C1C}">
                  <a14:useLocalDpi xmlns:a14="http://schemas.microsoft.com/office/drawing/2010/main" val="0"/>
                </a:ext>
              </a:extLst>
            </a:blip>
            <a:srcRect/>
            <a:stretch>
              <a:fillRect/>
            </a:stretch>
          </p:blipFill>
          <p:spPr bwMode="auto">
            <a:xfrm flipH="1">
              <a:off x="4832350" y="1987285"/>
              <a:ext cx="1224136" cy="597793"/>
            </a:xfrm>
            <a:prstGeom prst="rect">
              <a:avLst/>
            </a:prstGeom>
            <a:noFill/>
            <a:extLst>
              <a:ext uri="{909E8E84-426E-40DD-AFC4-6F175D3DCCD1}">
                <a14:hiddenFill xmlns:a14="http://schemas.microsoft.com/office/drawing/2010/main">
                  <a:solidFill>
                    <a:srgbClr val="FFFFFF"/>
                  </a:solidFill>
                </a14:hiddenFill>
              </a:ext>
            </a:extLst>
          </p:spPr>
        </p:pic>
        <p:sp>
          <p:nvSpPr>
            <p:cNvPr id="69" name="円弧 68"/>
            <p:cNvSpPr/>
            <p:nvPr/>
          </p:nvSpPr>
          <p:spPr>
            <a:xfrm>
              <a:off x="3540726" y="2158044"/>
              <a:ext cx="1628208" cy="307294"/>
            </a:xfrm>
            <a:prstGeom prst="arc">
              <a:avLst>
                <a:gd name="adj1" fmla="val 12392945"/>
                <a:gd name="adj2" fmla="val 32383"/>
              </a:avLst>
            </a:prstGeom>
            <a:ln w="12700">
              <a:solidFill>
                <a:schemeClr val="tx1">
                  <a:lumMod val="90000"/>
                  <a:lumOff val="10000"/>
                </a:schemeClr>
              </a:solidFill>
              <a:prstDash val="sysDot"/>
              <a:tailEnd type="oval" w="sm" len="sm"/>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ja-JP" altLang="en-US">
                <a:solidFill>
                  <a:prstClr val="black"/>
                </a:solidFill>
              </a:endParaRPr>
            </a:p>
          </p:txBody>
        </p:sp>
        <p:sp>
          <p:nvSpPr>
            <p:cNvPr id="70" name="円/楕円 69"/>
            <p:cNvSpPr>
              <a:spLocks noChangeAspect="1"/>
            </p:cNvSpPr>
            <p:nvPr/>
          </p:nvSpPr>
          <p:spPr>
            <a:xfrm>
              <a:off x="3176166" y="1694954"/>
              <a:ext cx="1036015" cy="1036015"/>
            </a:xfrm>
            <a:prstGeom prst="ellipse">
              <a:avLst/>
            </a:prstGeom>
            <a:solidFill>
              <a:srgbClr val="99CCFF"/>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71" name="テキスト ボックス 70"/>
            <p:cNvSpPr txBox="1"/>
            <p:nvPr/>
          </p:nvSpPr>
          <p:spPr>
            <a:xfrm>
              <a:off x="3126088" y="1849760"/>
              <a:ext cx="1144092" cy="626852"/>
            </a:xfrm>
            <a:prstGeom prst="rect">
              <a:avLst/>
            </a:prstGeom>
            <a:noFill/>
          </p:spPr>
          <p:txBody>
            <a:bodyPr wrap="square" rtlCol="0">
              <a:spAutoFit/>
            </a:bodyPr>
            <a:lstStyle/>
            <a:p>
              <a:pPr algn="ctr"/>
              <a:r>
                <a:rPr lang="ja-JP" altLang="en-US" sz="800" b="1"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再生可能</a:t>
              </a:r>
              <a:endParaRPr lang="en-US" altLang="ja-JP" sz="800" b="1"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algn="ctr"/>
              <a:r>
                <a:rPr lang="ja-JP" altLang="en-US" sz="800" b="1"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エネルギー</a:t>
              </a:r>
              <a:endParaRPr lang="en-US" altLang="ja-JP" sz="800" b="1"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algn="ctr"/>
              <a:endParaRPr lang="en-US" altLang="ja-JP" sz="500" b="1"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algn="ctr"/>
              <a:r>
                <a:rPr lang="ja-JP" altLang="en-US" sz="700" b="1"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太陽光パネル設置</a:t>
              </a:r>
              <a:endParaRPr lang="ja-JP" altLang="en-US" sz="700"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73" name="円/楕円 72"/>
            <p:cNvSpPr>
              <a:spLocks noChangeAspect="1"/>
            </p:cNvSpPr>
            <p:nvPr/>
          </p:nvSpPr>
          <p:spPr>
            <a:xfrm>
              <a:off x="3628612" y="737666"/>
              <a:ext cx="1005840" cy="1005840"/>
            </a:xfrm>
            <a:prstGeom prst="ellipse">
              <a:avLst/>
            </a:prstGeom>
            <a:solidFill>
              <a:srgbClr val="99CCFF"/>
            </a:solidFill>
            <a:ln>
              <a:solidFill>
                <a:srgbClr val="99CC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74" name="正方形/長方形 73"/>
            <p:cNvSpPr/>
            <p:nvPr/>
          </p:nvSpPr>
          <p:spPr>
            <a:xfrm>
              <a:off x="6033030" y="1025179"/>
              <a:ext cx="432048" cy="80081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75" name="正方形/長方形 74"/>
            <p:cNvSpPr/>
            <p:nvPr/>
          </p:nvSpPr>
          <p:spPr>
            <a:xfrm>
              <a:off x="5624438" y="790192"/>
              <a:ext cx="432048" cy="80081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76" name="円/楕円 75"/>
            <p:cNvSpPr>
              <a:spLocks noChangeAspect="1"/>
            </p:cNvSpPr>
            <p:nvPr/>
          </p:nvSpPr>
          <p:spPr>
            <a:xfrm>
              <a:off x="4736886" y="809676"/>
              <a:ext cx="1005840" cy="1005840"/>
            </a:xfrm>
            <a:prstGeom prst="ellipse">
              <a:avLst/>
            </a:prstGeom>
            <a:solidFill>
              <a:srgbClr val="99CCFF"/>
            </a:solidFill>
            <a:ln>
              <a:solidFill>
                <a:srgbClr val="99CC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77" name="正方形/長方形 76"/>
            <p:cNvSpPr/>
            <p:nvPr/>
          </p:nvSpPr>
          <p:spPr>
            <a:xfrm>
              <a:off x="5840462" y="894140"/>
              <a:ext cx="432048" cy="80081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82" name="正方形/長方形 81"/>
            <p:cNvSpPr/>
            <p:nvPr/>
          </p:nvSpPr>
          <p:spPr>
            <a:xfrm flipH="1">
              <a:off x="6264416" y="2016379"/>
              <a:ext cx="168293" cy="40040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83" name="正方形/長方形 82"/>
            <p:cNvSpPr/>
            <p:nvPr/>
          </p:nvSpPr>
          <p:spPr>
            <a:xfrm flipH="1">
              <a:off x="6168953" y="1694954"/>
              <a:ext cx="168293" cy="40040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84" name="正方形/長方形 83"/>
            <p:cNvSpPr/>
            <p:nvPr/>
          </p:nvSpPr>
          <p:spPr>
            <a:xfrm flipH="1">
              <a:off x="6328786" y="2188457"/>
              <a:ext cx="136292" cy="18066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85" name="正方形/長方形 84"/>
            <p:cNvSpPr/>
            <p:nvPr/>
          </p:nvSpPr>
          <p:spPr>
            <a:xfrm flipH="1">
              <a:off x="6355900" y="2321581"/>
              <a:ext cx="136292" cy="9033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86" name="正方形/長方形 85"/>
            <p:cNvSpPr/>
            <p:nvPr/>
          </p:nvSpPr>
          <p:spPr>
            <a:xfrm flipH="1">
              <a:off x="6343364" y="2249314"/>
              <a:ext cx="136292" cy="9033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87" name="円/楕円 86"/>
            <p:cNvSpPr>
              <a:spLocks noChangeAspect="1"/>
            </p:cNvSpPr>
            <p:nvPr/>
          </p:nvSpPr>
          <p:spPr>
            <a:xfrm>
              <a:off x="5817686" y="805547"/>
              <a:ext cx="1005840" cy="1005840"/>
            </a:xfrm>
            <a:prstGeom prst="ellipse">
              <a:avLst/>
            </a:prstGeom>
            <a:solidFill>
              <a:srgbClr val="99CCFF"/>
            </a:solidFill>
            <a:ln>
              <a:solidFill>
                <a:srgbClr val="99CC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88" name="円/楕円 87"/>
            <p:cNvSpPr>
              <a:spLocks noChangeAspect="1"/>
            </p:cNvSpPr>
            <p:nvPr/>
          </p:nvSpPr>
          <p:spPr>
            <a:xfrm>
              <a:off x="6912116" y="805274"/>
              <a:ext cx="1005840" cy="1005840"/>
            </a:xfrm>
            <a:prstGeom prst="ellipse">
              <a:avLst/>
            </a:prstGeom>
            <a:solidFill>
              <a:srgbClr val="99CCFF"/>
            </a:solidFill>
            <a:ln>
              <a:solidFill>
                <a:srgbClr val="99CC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89" name="円/楕円 88"/>
            <p:cNvSpPr>
              <a:spLocks noChangeAspect="1"/>
            </p:cNvSpPr>
            <p:nvPr/>
          </p:nvSpPr>
          <p:spPr>
            <a:xfrm>
              <a:off x="7995176" y="814239"/>
              <a:ext cx="1005840" cy="1005840"/>
            </a:xfrm>
            <a:prstGeom prst="ellipse">
              <a:avLst/>
            </a:prstGeom>
            <a:solidFill>
              <a:srgbClr val="99CCFF"/>
            </a:solidFill>
            <a:ln>
              <a:solidFill>
                <a:srgbClr val="99CC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90" name="テキスト ボックス 89"/>
            <p:cNvSpPr txBox="1"/>
            <p:nvPr/>
          </p:nvSpPr>
          <p:spPr>
            <a:xfrm>
              <a:off x="3506878" y="966195"/>
              <a:ext cx="1242066" cy="479358"/>
            </a:xfrm>
            <a:prstGeom prst="rect">
              <a:avLst/>
            </a:prstGeom>
            <a:noFill/>
          </p:spPr>
          <p:txBody>
            <a:bodyPr wrap="square" rtlCol="0">
              <a:spAutoFit/>
            </a:bodyPr>
            <a:lstStyle/>
            <a:p>
              <a:pPr algn="ctr"/>
              <a:r>
                <a:rPr lang="ja-JP" altLang="en-US" sz="800"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窓ガラス</a:t>
              </a:r>
              <a:endParaRPr lang="en-US" altLang="ja-JP" sz="800" b="1"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algn="ctr"/>
              <a:endParaRPr lang="en-US" altLang="ja-JP" sz="500" b="1"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algn="ctr"/>
              <a:r>
                <a:rPr lang="ja-JP" altLang="en-US" sz="700"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断熱</a:t>
              </a:r>
              <a:r>
                <a:rPr lang="ja-JP" altLang="en-US" sz="700" b="1"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フィルム</a:t>
              </a:r>
              <a:r>
                <a:rPr lang="ja-JP" altLang="en-US" sz="700"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の</a:t>
              </a:r>
              <a:r>
                <a:rPr lang="ja-JP" altLang="en-US" sz="700" b="1"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設置</a:t>
              </a:r>
              <a:endParaRPr lang="ja-JP" altLang="en-US" sz="700"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91" name="テキスト ボックス 90"/>
            <p:cNvSpPr txBox="1"/>
            <p:nvPr/>
          </p:nvSpPr>
          <p:spPr>
            <a:xfrm>
              <a:off x="4658536" y="959423"/>
              <a:ext cx="1163507" cy="608415"/>
            </a:xfrm>
            <a:prstGeom prst="rect">
              <a:avLst/>
            </a:prstGeom>
            <a:noFill/>
          </p:spPr>
          <p:txBody>
            <a:bodyPr wrap="square" rtlCol="0">
              <a:spAutoFit/>
            </a:bodyPr>
            <a:lstStyle/>
            <a:p>
              <a:pPr algn="ctr"/>
              <a:r>
                <a:rPr lang="ja-JP" altLang="en-US" sz="800" b="1"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照　明</a:t>
              </a:r>
              <a:endParaRPr lang="en-US" altLang="ja-JP" sz="800" b="1"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algn="ctr"/>
              <a:endParaRPr lang="en-US" altLang="ja-JP" sz="500" b="1"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algn="ctr"/>
              <a:r>
                <a:rPr lang="ja-JP" altLang="en-US" sz="700" b="1"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照明器具の</a:t>
              </a:r>
              <a:r>
                <a:rPr lang="en-US" altLang="ja-JP" sz="700" b="1"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LED</a:t>
              </a:r>
              <a:r>
                <a:rPr lang="ja-JP" altLang="en-US" sz="700" b="1"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化</a:t>
              </a:r>
              <a:endParaRPr lang="en-US" altLang="ja-JP" sz="700" b="1"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algn="ctr"/>
              <a:r>
                <a:rPr lang="ja-JP" altLang="en-US" sz="700" b="1"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人感センサの設置</a:t>
              </a:r>
              <a:endParaRPr lang="ja-JP" altLang="en-US" sz="700"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92" name="テキスト ボックス 91"/>
            <p:cNvSpPr txBox="1"/>
            <p:nvPr/>
          </p:nvSpPr>
          <p:spPr>
            <a:xfrm>
              <a:off x="5789824" y="959423"/>
              <a:ext cx="1058736" cy="608415"/>
            </a:xfrm>
            <a:prstGeom prst="rect">
              <a:avLst/>
            </a:prstGeom>
            <a:noFill/>
          </p:spPr>
          <p:txBody>
            <a:bodyPr wrap="square" rtlCol="0">
              <a:spAutoFit/>
            </a:bodyPr>
            <a:lstStyle/>
            <a:p>
              <a:pPr algn="ctr"/>
              <a:r>
                <a:rPr lang="ja-JP" altLang="en-US" sz="800" b="1"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衛生</a:t>
              </a:r>
              <a:r>
                <a:rPr lang="ja-JP" altLang="en-US" sz="800"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器具</a:t>
              </a:r>
              <a:endParaRPr lang="en-US" altLang="ja-JP" sz="800" b="1"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algn="ctr"/>
              <a:endParaRPr lang="en-US" altLang="ja-JP" sz="500" b="1"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algn="ctr"/>
              <a:r>
                <a:rPr lang="ja-JP" altLang="en-US" sz="700"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擬音</a:t>
              </a:r>
              <a:r>
                <a:rPr lang="ja-JP" altLang="en-US" sz="700" b="1"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装置</a:t>
              </a:r>
              <a:endParaRPr lang="en-US" altLang="ja-JP" sz="700" b="1"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algn="ctr"/>
              <a:r>
                <a:rPr lang="ja-JP" altLang="en-US" sz="700" b="1"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節水</a:t>
              </a:r>
              <a:r>
                <a:rPr lang="ja-JP" altLang="en-US" sz="700"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コマ</a:t>
              </a:r>
              <a:r>
                <a:rPr lang="ja-JP" altLang="en-US" sz="700" b="1"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の採用</a:t>
              </a:r>
              <a:endParaRPr lang="en-US" altLang="ja-JP" sz="700" b="1"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93" name="テキスト ボックス 92"/>
            <p:cNvSpPr txBox="1"/>
            <p:nvPr/>
          </p:nvSpPr>
          <p:spPr>
            <a:xfrm>
              <a:off x="6826393" y="935240"/>
              <a:ext cx="1229646" cy="737473"/>
            </a:xfrm>
            <a:prstGeom prst="rect">
              <a:avLst/>
            </a:prstGeom>
            <a:noFill/>
          </p:spPr>
          <p:txBody>
            <a:bodyPr wrap="square" rtlCol="0">
              <a:spAutoFit/>
            </a:bodyPr>
            <a:lstStyle/>
            <a:p>
              <a:pPr algn="ctr"/>
              <a:r>
                <a:rPr lang="ja-JP" altLang="en-US" sz="800" b="1"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空調機 </a:t>
              </a:r>
              <a:endParaRPr lang="en-US" altLang="ja-JP" sz="800" b="1"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algn="ctr"/>
              <a:endParaRPr lang="en-US" altLang="ja-JP" sz="500" b="1"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algn="ctr"/>
              <a:r>
                <a:rPr lang="ja-JP" altLang="en-US" sz="700"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給</a:t>
              </a:r>
              <a:r>
                <a:rPr lang="ja-JP" altLang="en-US" sz="700" b="1"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排気ファンの</a:t>
              </a:r>
              <a:endParaRPr lang="en-US" altLang="ja-JP" sz="700" b="1"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algn="ctr"/>
              <a:r>
                <a:rPr lang="ja-JP" altLang="en-US" sz="700" b="1"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インバータ化</a:t>
              </a:r>
              <a:endParaRPr lang="en-US" altLang="ja-JP" sz="700" b="1"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algn="ctr"/>
              <a:r>
                <a:rPr lang="ja-JP" altLang="en-US" sz="700"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変</a:t>
              </a:r>
              <a:r>
                <a:rPr lang="ja-JP" altLang="en-US" sz="700" b="1"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風量制御（</a:t>
              </a:r>
              <a:r>
                <a:rPr lang="en-US" altLang="ja-JP" sz="700" b="1"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VAV</a:t>
              </a:r>
              <a:r>
                <a:rPr lang="ja-JP" altLang="en-US" sz="700" b="1"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a:t>
              </a:r>
              <a:endParaRPr lang="en-US" altLang="ja-JP" sz="700" b="1"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94" name="テキスト ボックス 93"/>
            <p:cNvSpPr txBox="1"/>
            <p:nvPr/>
          </p:nvSpPr>
          <p:spPr>
            <a:xfrm>
              <a:off x="7971447" y="960201"/>
              <a:ext cx="1058736" cy="479358"/>
            </a:xfrm>
            <a:prstGeom prst="rect">
              <a:avLst/>
            </a:prstGeom>
            <a:noFill/>
          </p:spPr>
          <p:txBody>
            <a:bodyPr wrap="square" rtlCol="0">
              <a:spAutoFit/>
            </a:bodyPr>
            <a:lstStyle/>
            <a:p>
              <a:pPr algn="ctr"/>
              <a:r>
                <a:rPr lang="ja-JP" altLang="en-US" sz="800" b="1"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水　栓</a:t>
              </a:r>
              <a:endParaRPr lang="en-US" altLang="ja-JP" sz="800" b="1"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algn="ctr"/>
              <a:endParaRPr lang="en-US" altLang="ja-JP" sz="500" b="1"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algn="ctr"/>
              <a:r>
                <a:rPr lang="ja-JP" altLang="en-US" sz="700" b="1"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節水</a:t>
              </a:r>
              <a:r>
                <a:rPr lang="ja-JP" altLang="en-US" sz="700"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コマ</a:t>
              </a:r>
              <a:r>
                <a:rPr lang="ja-JP" altLang="en-US" sz="700" b="1"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の採用</a:t>
              </a:r>
              <a:endParaRPr lang="en-US" altLang="ja-JP" sz="700" b="1"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95" name="正方形/長方形 94"/>
            <p:cNvSpPr/>
            <p:nvPr/>
          </p:nvSpPr>
          <p:spPr>
            <a:xfrm>
              <a:off x="6168953" y="5027858"/>
              <a:ext cx="359456" cy="57606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96" name="正方形/長方形 95"/>
            <p:cNvSpPr/>
            <p:nvPr/>
          </p:nvSpPr>
          <p:spPr>
            <a:xfrm>
              <a:off x="5240942" y="5149830"/>
              <a:ext cx="359456" cy="57606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97" name="正方形/長方形 96"/>
            <p:cNvSpPr/>
            <p:nvPr/>
          </p:nvSpPr>
          <p:spPr>
            <a:xfrm>
              <a:off x="4454724" y="5102537"/>
              <a:ext cx="359456" cy="57606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98" name="正方形/長方形 97"/>
            <p:cNvSpPr/>
            <p:nvPr/>
          </p:nvSpPr>
          <p:spPr>
            <a:xfrm>
              <a:off x="3548447" y="5352240"/>
              <a:ext cx="359456" cy="57606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99" name="円/楕円 98"/>
            <p:cNvSpPr>
              <a:spLocks noChangeAspect="1"/>
            </p:cNvSpPr>
            <p:nvPr/>
          </p:nvSpPr>
          <p:spPr>
            <a:xfrm>
              <a:off x="3564610" y="5090751"/>
              <a:ext cx="1005840" cy="1005840"/>
            </a:xfrm>
            <a:prstGeom prst="ellipse">
              <a:avLst/>
            </a:prstGeom>
            <a:solidFill>
              <a:srgbClr val="99CCFF"/>
            </a:solidFill>
            <a:ln>
              <a:solidFill>
                <a:srgbClr val="99CC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100" name="円/楕円 99"/>
            <p:cNvSpPr>
              <a:spLocks noChangeAspect="1"/>
            </p:cNvSpPr>
            <p:nvPr/>
          </p:nvSpPr>
          <p:spPr>
            <a:xfrm>
              <a:off x="5364197" y="5107987"/>
              <a:ext cx="1005840" cy="1005840"/>
            </a:xfrm>
            <a:prstGeom prst="ellipse">
              <a:avLst/>
            </a:prstGeom>
            <a:solidFill>
              <a:srgbClr val="99CCFF"/>
            </a:solidFill>
            <a:ln>
              <a:solidFill>
                <a:srgbClr val="99CC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101" name="円/楕円 100"/>
            <p:cNvSpPr>
              <a:spLocks noChangeAspect="1"/>
            </p:cNvSpPr>
            <p:nvPr/>
          </p:nvSpPr>
          <p:spPr>
            <a:xfrm>
              <a:off x="7142317" y="5093486"/>
              <a:ext cx="1005840" cy="1005840"/>
            </a:xfrm>
            <a:prstGeom prst="ellipse">
              <a:avLst/>
            </a:prstGeom>
            <a:solidFill>
              <a:srgbClr val="99CCFF"/>
            </a:solidFill>
            <a:ln>
              <a:solidFill>
                <a:srgbClr val="99CC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102" name="円/楕円 101"/>
            <p:cNvSpPr>
              <a:spLocks noChangeAspect="1"/>
            </p:cNvSpPr>
            <p:nvPr/>
          </p:nvSpPr>
          <p:spPr>
            <a:xfrm>
              <a:off x="6249054" y="5633690"/>
              <a:ext cx="1005840" cy="1005840"/>
            </a:xfrm>
            <a:prstGeom prst="ellipse">
              <a:avLst/>
            </a:prstGeom>
            <a:solidFill>
              <a:srgbClr val="99CCFF"/>
            </a:solidFill>
            <a:ln>
              <a:solidFill>
                <a:srgbClr val="99CC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103" name="円/楕円 102"/>
            <p:cNvSpPr>
              <a:spLocks noChangeAspect="1"/>
            </p:cNvSpPr>
            <p:nvPr/>
          </p:nvSpPr>
          <p:spPr>
            <a:xfrm>
              <a:off x="8000388" y="5676132"/>
              <a:ext cx="1005840" cy="1005840"/>
            </a:xfrm>
            <a:prstGeom prst="ellipse">
              <a:avLst/>
            </a:prstGeom>
            <a:solidFill>
              <a:srgbClr val="99CCFF"/>
            </a:solidFill>
            <a:ln>
              <a:solidFill>
                <a:srgbClr val="99CC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104" name="円/楕円 103"/>
            <p:cNvSpPr>
              <a:spLocks noChangeAspect="1"/>
            </p:cNvSpPr>
            <p:nvPr/>
          </p:nvSpPr>
          <p:spPr>
            <a:xfrm>
              <a:off x="4502538" y="5690283"/>
              <a:ext cx="1005840" cy="1005840"/>
            </a:xfrm>
            <a:prstGeom prst="ellipse">
              <a:avLst/>
            </a:prstGeom>
            <a:solidFill>
              <a:srgbClr val="99CCFF"/>
            </a:solidFill>
            <a:ln>
              <a:solidFill>
                <a:srgbClr val="99CC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105" name="テキスト ボックス 104"/>
            <p:cNvSpPr txBox="1"/>
            <p:nvPr/>
          </p:nvSpPr>
          <p:spPr>
            <a:xfrm>
              <a:off x="3415709" y="5097499"/>
              <a:ext cx="1375883" cy="1198395"/>
            </a:xfrm>
            <a:prstGeom prst="rect">
              <a:avLst/>
            </a:prstGeom>
            <a:noFill/>
          </p:spPr>
          <p:txBody>
            <a:bodyPr wrap="square" rtlCol="0">
              <a:spAutoFit/>
            </a:bodyPr>
            <a:lstStyle/>
            <a:p>
              <a:pPr algn="ctr"/>
              <a:r>
                <a:rPr lang="ja-JP" altLang="en-US" sz="800" b="1" dirty="0" smtClean="0">
                  <a:latin typeface="メイリオ" panose="020B0604030504040204" pitchFamily="50" charset="-128"/>
                  <a:ea typeface="メイリオ" panose="020B0604030504040204" pitchFamily="50" charset="-128"/>
                  <a:cs typeface="メイリオ" panose="020B0604030504040204" pitchFamily="50" charset="-128"/>
                </a:rPr>
                <a:t>中央監視システム</a:t>
              </a:r>
              <a:r>
                <a:rPr lang="en-US" altLang="ja-JP" sz="800" b="1" dirty="0" smtClean="0">
                  <a:latin typeface="メイリオ" panose="020B0604030504040204" pitchFamily="50" charset="-128"/>
                  <a:ea typeface="メイリオ" panose="020B0604030504040204" pitchFamily="50" charset="-128"/>
                  <a:cs typeface="メイリオ" panose="020B0604030504040204" pitchFamily="50" charset="-128"/>
                </a:rPr>
                <a:t>BEMS</a:t>
              </a:r>
            </a:p>
            <a:p>
              <a:pPr algn="ctr"/>
              <a:endParaRPr lang="en-US" altLang="ja-JP" sz="500" b="1" dirty="0" smtClean="0">
                <a:latin typeface="メイリオ" panose="020B0604030504040204" pitchFamily="50" charset="-128"/>
                <a:ea typeface="メイリオ" panose="020B0604030504040204" pitchFamily="50" charset="-128"/>
                <a:cs typeface="メイリオ" panose="020B0604030504040204" pitchFamily="50" charset="-128"/>
              </a:endParaRPr>
            </a:p>
            <a:p>
              <a:pPr algn="ctr"/>
              <a:r>
                <a:rPr lang="ja-JP" altLang="en-US" sz="700" b="1" dirty="0" smtClean="0">
                  <a:latin typeface="メイリオ" panose="020B0604030504040204" pitchFamily="50" charset="-128"/>
                  <a:ea typeface="メイリオ" panose="020B0604030504040204" pitchFamily="50" charset="-128"/>
                  <a:cs typeface="メイリオ" panose="020B0604030504040204" pitchFamily="50" charset="-128"/>
                </a:rPr>
                <a:t>機器の運転状況を監視</a:t>
              </a:r>
              <a:endParaRPr lang="en-US" altLang="ja-JP" sz="700" b="1" dirty="0" smtClean="0">
                <a:latin typeface="メイリオ" panose="020B0604030504040204" pitchFamily="50" charset="-128"/>
                <a:ea typeface="メイリオ" panose="020B0604030504040204" pitchFamily="50" charset="-128"/>
                <a:cs typeface="メイリオ" panose="020B0604030504040204" pitchFamily="50" charset="-128"/>
              </a:endParaRPr>
            </a:p>
            <a:p>
              <a:pPr algn="ctr"/>
              <a:r>
                <a:rPr lang="ja-JP" altLang="en-US" sz="700" b="1" dirty="0" smtClean="0">
                  <a:latin typeface="Meiryo UI" panose="020B0604030504040204" pitchFamily="50" charset="-128"/>
                  <a:ea typeface="Meiryo UI" panose="020B0604030504040204" pitchFamily="50" charset="-128"/>
                  <a:cs typeface="Meiryo UI" panose="020B0604030504040204" pitchFamily="50" charset="-128"/>
                </a:rPr>
                <a:t>設備機器の</a:t>
              </a:r>
              <a:r>
                <a:rPr lang="ja-JP" altLang="en-US" sz="700" b="1" dirty="0">
                  <a:latin typeface="Meiryo UI" panose="020B0604030504040204" pitchFamily="50" charset="-128"/>
                  <a:ea typeface="Meiryo UI" panose="020B0604030504040204" pitchFamily="50" charset="-128"/>
                  <a:cs typeface="Meiryo UI" panose="020B0604030504040204" pitchFamily="50" charset="-128"/>
                </a:rPr>
                <a:t>最適</a:t>
              </a:r>
              <a:r>
                <a:rPr lang="ja-JP" altLang="en-US" sz="700" b="1" dirty="0" smtClean="0">
                  <a:latin typeface="Meiryo UI" panose="020B0604030504040204" pitchFamily="50" charset="-128"/>
                  <a:ea typeface="Meiryo UI" panose="020B0604030504040204" pitchFamily="50" charset="-128"/>
                  <a:cs typeface="Meiryo UI" panose="020B0604030504040204" pitchFamily="50" charset="-128"/>
                </a:rPr>
                <a:t>制御</a:t>
              </a:r>
              <a:endParaRPr lang="en-US" altLang="ja-JP" sz="700" b="1" dirty="0" smtClean="0">
                <a:latin typeface="Meiryo UI" panose="020B0604030504040204" pitchFamily="50" charset="-128"/>
                <a:ea typeface="Meiryo UI" panose="020B0604030504040204" pitchFamily="50" charset="-128"/>
                <a:cs typeface="Meiryo UI" panose="020B0604030504040204" pitchFamily="50" charset="-128"/>
              </a:endParaRPr>
            </a:p>
            <a:p>
              <a:pPr algn="ctr"/>
              <a:endParaRPr lang="en-US" altLang="ja-JP" sz="300" b="1" dirty="0">
                <a:latin typeface="Meiryo UI" panose="020B0604030504040204" pitchFamily="50" charset="-128"/>
                <a:ea typeface="Meiryo UI" panose="020B0604030504040204" pitchFamily="50" charset="-128"/>
                <a:cs typeface="Meiryo UI" panose="020B0604030504040204" pitchFamily="50" charset="-128"/>
              </a:endParaRPr>
            </a:p>
            <a:p>
              <a:pPr algn="ctr"/>
              <a:r>
                <a:rPr lang="ja-JP" altLang="en-US" sz="700" b="1" dirty="0" smtClean="0">
                  <a:latin typeface="Meiryo UI" panose="020B0604030504040204" pitchFamily="50" charset="-128"/>
                  <a:ea typeface="Meiryo UI" panose="020B0604030504040204" pitchFamily="50" charset="-128"/>
                  <a:cs typeface="Meiryo UI" panose="020B0604030504040204" pitchFamily="50" charset="-128"/>
                </a:rPr>
                <a:t>エネルギー</a:t>
              </a:r>
              <a:r>
                <a:rPr lang="ja-JP" altLang="en-US" sz="700" b="1" dirty="0">
                  <a:latin typeface="Meiryo UI" panose="020B0604030504040204" pitchFamily="50" charset="-128"/>
                  <a:ea typeface="Meiryo UI" panose="020B0604030504040204" pitchFamily="50" charset="-128"/>
                  <a:cs typeface="Meiryo UI" panose="020B0604030504040204" pitchFamily="50" charset="-128"/>
                </a:rPr>
                <a:t>使用状況の</a:t>
              </a:r>
            </a:p>
            <a:p>
              <a:pPr algn="ctr"/>
              <a:r>
                <a:rPr lang="ja-JP" altLang="en-US" sz="700" b="1" dirty="0">
                  <a:latin typeface="Meiryo UI" panose="020B0604030504040204" pitchFamily="50" charset="-128"/>
                  <a:ea typeface="Meiryo UI" panose="020B0604030504040204" pitchFamily="50" charset="-128"/>
                  <a:cs typeface="Meiryo UI" panose="020B0604030504040204" pitchFamily="50" charset="-128"/>
                </a:rPr>
                <a:t>見える化</a:t>
              </a:r>
            </a:p>
            <a:p>
              <a:pPr algn="ctr"/>
              <a:endParaRPr lang="en-US" altLang="ja-JP" sz="700" b="1"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06" name="テキスト ボックス 105"/>
            <p:cNvSpPr txBox="1"/>
            <p:nvPr/>
          </p:nvSpPr>
          <p:spPr>
            <a:xfrm>
              <a:off x="4399240" y="5850732"/>
              <a:ext cx="1206115" cy="755911"/>
            </a:xfrm>
            <a:prstGeom prst="rect">
              <a:avLst/>
            </a:prstGeom>
            <a:noFill/>
          </p:spPr>
          <p:txBody>
            <a:bodyPr wrap="square" rtlCol="0">
              <a:spAutoFit/>
            </a:bodyPr>
            <a:lstStyle/>
            <a:p>
              <a:pPr algn="ctr"/>
              <a:r>
                <a:rPr lang="ja-JP" altLang="en-US" sz="800"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受</a:t>
              </a:r>
              <a:r>
                <a:rPr lang="ja-JP" altLang="en-US" sz="800" b="1"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変電設備</a:t>
              </a:r>
              <a:endParaRPr lang="en-US" altLang="ja-JP" sz="800" b="1"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algn="ctr"/>
              <a:endParaRPr lang="en-US" altLang="ja-JP" sz="500" b="1"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algn="ctr"/>
              <a:r>
                <a:rPr lang="ja-JP" altLang="en-US" sz="700"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トランス</a:t>
              </a:r>
              <a:r>
                <a:rPr lang="ja-JP" altLang="en-US" sz="700" b="1"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の高効率化</a:t>
              </a:r>
              <a:endParaRPr lang="en-US" altLang="ja-JP" sz="700" b="1"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algn="ctr"/>
              <a:r>
                <a:rPr lang="ja-JP" altLang="en-US" sz="700" b="1"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コンデンサ力率改善</a:t>
              </a:r>
              <a:endParaRPr lang="en-US" altLang="ja-JP" sz="700" b="1"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algn="ctr"/>
              <a:endParaRPr lang="ja-JP" altLang="en-US" sz="800"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07" name="テキスト ボックス 106"/>
            <p:cNvSpPr txBox="1"/>
            <p:nvPr/>
          </p:nvSpPr>
          <p:spPr>
            <a:xfrm>
              <a:off x="5068173" y="5234088"/>
              <a:ext cx="1611366" cy="755911"/>
            </a:xfrm>
            <a:prstGeom prst="rect">
              <a:avLst/>
            </a:prstGeom>
            <a:noFill/>
          </p:spPr>
          <p:txBody>
            <a:bodyPr wrap="square" rtlCol="0">
              <a:spAutoFit/>
            </a:bodyPr>
            <a:lstStyle/>
            <a:p>
              <a:pPr algn="ctr"/>
              <a:r>
                <a:rPr lang="ja-JP" altLang="en-US" sz="800" b="1"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コージェネレーション</a:t>
              </a:r>
              <a:endParaRPr lang="en-US" altLang="ja-JP" sz="800" b="1"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algn="ctr"/>
              <a:r>
                <a:rPr lang="ja-JP" altLang="en-US" sz="800" b="1"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システム</a:t>
              </a:r>
              <a:endParaRPr lang="en-US" altLang="ja-JP" sz="800" b="1"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algn="ctr"/>
              <a:endParaRPr lang="en-US" altLang="ja-JP" sz="500" b="1"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algn="ctr"/>
              <a:r>
                <a:rPr lang="ja-JP" altLang="en-US" sz="7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契約電力の低減</a:t>
              </a:r>
              <a:endParaRPr lang="en-US" altLang="ja-JP" sz="7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gn="ctr"/>
              <a:r>
                <a:rPr lang="ja-JP" altLang="en-US" sz="7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排熱</a:t>
              </a:r>
              <a:r>
                <a:rPr lang="ja-JP" altLang="en-US" sz="7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の</a:t>
              </a:r>
              <a:r>
                <a:rPr lang="ja-JP" altLang="en-US" sz="7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有効利用</a:t>
              </a:r>
              <a:endParaRPr lang="en-US" altLang="ja-JP" sz="700" b="1"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08" name="テキスト ボックス 107"/>
            <p:cNvSpPr txBox="1"/>
            <p:nvPr/>
          </p:nvSpPr>
          <p:spPr>
            <a:xfrm>
              <a:off x="6194976" y="5777418"/>
              <a:ext cx="1124152" cy="737473"/>
            </a:xfrm>
            <a:prstGeom prst="rect">
              <a:avLst/>
            </a:prstGeom>
            <a:noFill/>
          </p:spPr>
          <p:txBody>
            <a:bodyPr wrap="square" rtlCol="0">
              <a:spAutoFit/>
            </a:bodyPr>
            <a:lstStyle/>
            <a:p>
              <a:pPr algn="ctr"/>
              <a:r>
                <a:rPr lang="ja-JP" altLang="en-US" sz="800" b="1"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ポンプ</a:t>
              </a:r>
              <a:endParaRPr lang="en-US" altLang="ja-JP" sz="800" b="1"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algn="ctr"/>
              <a:endParaRPr lang="en-US" altLang="ja-JP" sz="500" b="1"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algn="ctr"/>
              <a:r>
                <a:rPr lang="ja-JP" altLang="en-US" sz="700"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台数制御</a:t>
              </a:r>
              <a:endParaRPr lang="en-US" altLang="ja-JP" sz="700" b="1"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algn="ctr"/>
              <a:r>
                <a:rPr lang="ja-JP" altLang="en-US" sz="700" b="1"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インバータ化</a:t>
              </a:r>
              <a:endParaRPr lang="en-US" altLang="ja-JP" sz="700" b="1"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algn="ctr"/>
              <a:r>
                <a:rPr lang="ja-JP" altLang="en-US" sz="700"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配管</a:t>
              </a:r>
              <a:r>
                <a:rPr lang="ja-JP" altLang="en-US" sz="700" b="1"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抵抗低減</a:t>
              </a:r>
              <a:endParaRPr lang="en-US" altLang="ja-JP" sz="700" b="1"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09" name="テキスト ボックス 108"/>
            <p:cNvSpPr txBox="1"/>
            <p:nvPr/>
          </p:nvSpPr>
          <p:spPr>
            <a:xfrm>
              <a:off x="7083161" y="5253251"/>
              <a:ext cx="1124152" cy="608415"/>
            </a:xfrm>
            <a:prstGeom prst="rect">
              <a:avLst/>
            </a:prstGeom>
            <a:noFill/>
          </p:spPr>
          <p:txBody>
            <a:bodyPr wrap="square" rtlCol="0">
              <a:spAutoFit/>
            </a:bodyPr>
            <a:lstStyle/>
            <a:p>
              <a:pPr algn="ctr"/>
              <a:r>
                <a:rPr lang="ja-JP" altLang="en-US" sz="800" b="1"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蓄　熱</a:t>
              </a:r>
              <a:endParaRPr lang="en-US" altLang="ja-JP" sz="800" b="1"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algn="ctr"/>
              <a:endParaRPr lang="en-US" altLang="ja-JP" sz="500" b="1"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algn="ctr"/>
              <a:r>
                <a:rPr lang="ja-JP" altLang="en-US" sz="700"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深夜電力</a:t>
              </a:r>
              <a:r>
                <a:rPr lang="ja-JP" altLang="en-US" sz="700" b="1"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の</a:t>
              </a:r>
              <a:r>
                <a:rPr lang="ja-JP" altLang="en-US" sz="700"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活用</a:t>
              </a:r>
              <a:endParaRPr lang="en-US" altLang="ja-JP" sz="700" b="1"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algn="ctr"/>
              <a:r>
                <a:rPr lang="ja-JP" altLang="en-US" sz="700" b="1"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契約</a:t>
              </a:r>
              <a:r>
                <a:rPr lang="ja-JP" altLang="en-US" sz="700"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電力の</a:t>
              </a:r>
              <a:r>
                <a:rPr lang="ja-JP" altLang="en-US" sz="700" b="1"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活用</a:t>
              </a:r>
              <a:endParaRPr lang="en-US" altLang="ja-JP" sz="700" b="1"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10" name="テキスト ボックス 109"/>
            <p:cNvSpPr txBox="1"/>
            <p:nvPr/>
          </p:nvSpPr>
          <p:spPr>
            <a:xfrm>
              <a:off x="7811629" y="5813566"/>
              <a:ext cx="1390903" cy="884969"/>
            </a:xfrm>
            <a:prstGeom prst="rect">
              <a:avLst/>
            </a:prstGeom>
            <a:noFill/>
          </p:spPr>
          <p:txBody>
            <a:bodyPr wrap="square" rtlCol="0">
              <a:spAutoFit/>
            </a:bodyPr>
            <a:lstStyle/>
            <a:p>
              <a:pPr algn="ctr"/>
              <a:r>
                <a:rPr lang="ja-JP" altLang="en-US" sz="800"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熱源機</a:t>
              </a:r>
              <a:endParaRPr lang="en-US" altLang="ja-JP" sz="800" b="1"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algn="ctr"/>
              <a:endParaRPr lang="en-US" altLang="ja-JP" sz="500" b="1"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algn="ctr"/>
              <a:r>
                <a:rPr lang="ja-JP" altLang="en-US" sz="700" b="1"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高効率吸収式冷温水機</a:t>
              </a:r>
              <a:endParaRPr lang="en-US" altLang="ja-JP" sz="700" b="1"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algn="ctr"/>
              <a:r>
                <a:rPr lang="ja-JP" altLang="en-US" sz="700"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ターボ</a:t>
              </a:r>
              <a:r>
                <a:rPr lang="ja-JP" altLang="en-US" sz="700" b="1"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冷凍機 等の</a:t>
              </a:r>
              <a:endParaRPr lang="en-US" altLang="ja-JP" sz="700" b="1"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algn="ctr"/>
              <a:r>
                <a:rPr lang="ja-JP" altLang="en-US" sz="700"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設置</a:t>
              </a:r>
              <a:endParaRPr lang="en-US" altLang="ja-JP" sz="700" b="1"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algn="ctr"/>
              <a:endParaRPr lang="ja-JP" altLang="en-US" sz="800"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11" name="正方形/長方形 110"/>
            <p:cNvSpPr/>
            <p:nvPr/>
          </p:nvSpPr>
          <p:spPr>
            <a:xfrm>
              <a:off x="8523809" y="4143990"/>
              <a:ext cx="561693" cy="96399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112" name="正方形/長方形 111"/>
            <p:cNvSpPr/>
            <p:nvPr/>
          </p:nvSpPr>
          <p:spPr>
            <a:xfrm>
              <a:off x="3512547" y="4137495"/>
              <a:ext cx="561693" cy="89036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grpSp>
      <p:sp>
        <p:nvSpPr>
          <p:cNvPr id="59" name="テキスト ボックス 58"/>
          <p:cNvSpPr txBox="1"/>
          <p:nvPr/>
        </p:nvSpPr>
        <p:spPr>
          <a:xfrm>
            <a:off x="7347947" y="1159965"/>
            <a:ext cx="1880635" cy="369332"/>
          </a:xfrm>
          <a:prstGeom prst="rect">
            <a:avLst/>
          </a:prstGeom>
          <a:noFill/>
        </p:spPr>
        <p:txBody>
          <a:bodyPr wrap="square" lIns="0" tIns="0" rIns="0" bIns="0" rtlCol="0" anchor="ctr" anchorCtr="0">
            <a:spAutoFit/>
          </a:bodyPr>
          <a:lstStyle/>
          <a:p>
            <a:pPr marL="87313" indent="-87313"/>
            <a:r>
              <a:rPr lang="en-US" altLang="ja-JP" sz="1200" dirty="0" smtClean="0">
                <a:latin typeface="Meiryo UI" pitchFamily="50" charset="-128"/>
                <a:ea typeface="Meiryo UI" pitchFamily="50" charset="-128"/>
                <a:cs typeface="Meiryo UI" pitchFamily="50" charset="-128"/>
              </a:rPr>
              <a:t>【</a:t>
            </a:r>
            <a:r>
              <a:rPr lang="ja-JP" altLang="en-US" sz="1200" dirty="0">
                <a:latin typeface="Meiryo UI" pitchFamily="50" charset="-128"/>
                <a:ea typeface="Meiryo UI" pitchFamily="50" charset="-128"/>
                <a:cs typeface="Meiryo UI" pitchFamily="50" charset="-128"/>
              </a:rPr>
              <a:t>市</a:t>
            </a:r>
            <a:r>
              <a:rPr lang="ja-JP" altLang="en-US" sz="1200" dirty="0" smtClean="0">
                <a:latin typeface="Meiryo UI" pitchFamily="50" charset="-128"/>
                <a:ea typeface="Meiryo UI" pitchFamily="50" charset="-128"/>
                <a:cs typeface="Meiryo UI" pitchFamily="50" charset="-128"/>
              </a:rPr>
              <a:t>事業</a:t>
            </a:r>
            <a:r>
              <a:rPr lang="en-US" altLang="ja-JP" sz="1200" dirty="0" smtClean="0">
                <a:latin typeface="Meiryo UI" pitchFamily="50" charset="-128"/>
                <a:ea typeface="Meiryo UI" pitchFamily="50" charset="-128"/>
                <a:cs typeface="Meiryo UI" pitchFamily="50" charset="-128"/>
              </a:rPr>
              <a:t>】(</a:t>
            </a:r>
            <a:r>
              <a:rPr lang="ja-JP" altLang="en-US" sz="1200" dirty="0" smtClean="0">
                <a:latin typeface="Meiryo UI" pitchFamily="50" charset="-128"/>
                <a:ea typeface="Meiryo UI" pitchFamily="50" charset="-128"/>
                <a:cs typeface="Meiryo UI" pitchFamily="50" charset="-128"/>
              </a:rPr>
              <a:t>予算　 </a:t>
            </a:r>
            <a:r>
              <a:rPr lang="en-US" altLang="ja-JP" sz="1200" dirty="0">
                <a:latin typeface="Meiryo UI" pitchFamily="50" charset="-128"/>
                <a:ea typeface="Meiryo UI" pitchFamily="50" charset="-128"/>
                <a:cs typeface="Meiryo UI" pitchFamily="50" charset="-128"/>
              </a:rPr>
              <a:t>262</a:t>
            </a:r>
            <a:r>
              <a:rPr lang="ja-JP" altLang="en-US" sz="1200" dirty="0" smtClean="0">
                <a:latin typeface="Meiryo UI" pitchFamily="50" charset="-128"/>
                <a:ea typeface="Meiryo UI" pitchFamily="50" charset="-128"/>
                <a:cs typeface="Meiryo UI" pitchFamily="50" charset="-128"/>
              </a:rPr>
              <a:t>千円</a:t>
            </a:r>
            <a:r>
              <a:rPr lang="en-US" altLang="ja-JP" sz="1200" dirty="0" smtClean="0">
                <a:latin typeface="Meiryo UI" pitchFamily="50" charset="-128"/>
                <a:ea typeface="Meiryo UI" pitchFamily="50" charset="-128"/>
                <a:cs typeface="Meiryo UI" pitchFamily="50" charset="-128"/>
              </a:rPr>
              <a:t>)</a:t>
            </a:r>
          </a:p>
          <a:p>
            <a:pPr marL="87313" indent="-87313"/>
            <a:r>
              <a:rPr lang="en-US" altLang="ja-JP" sz="1200" dirty="0">
                <a:latin typeface="Meiryo UI" pitchFamily="50" charset="-128"/>
                <a:ea typeface="Meiryo UI" pitchFamily="50" charset="-128"/>
                <a:cs typeface="Meiryo UI" pitchFamily="50" charset="-128"/>
              </a:rPr>
              <a:t> </a:t>
            </a:r>
            <a:r>
              <a:rPr lang="ja-JP" altLang="en-US" sz="1200" dirty="0">
                <a:latin typeface="Meiryo UI" pitchFamily="50" charset="-128"/>
                <a:ea typeface="Meiryo UI" pitchFamily="50" charset="-128"/>
                <a:cs typeface="Meiryo UI" pitchFamily="50" charset="-128"/>
              </a:rPr>
              <a:t>　　　　　　</a:t>
            </a:r>
            <a:r>
              <a:rPr lang="ja-JP" altLang="en-US" sz="1200" dirty="0" smtClean="0">
                <a:latin typeface="Meiryo UI" pitchFamily="50" charset="-128"/>
                <a:ea typeface="Meiryo UI" pitchFamily="50" charset="-128"/>
                <a:cs typeface="Meiryo UI" pitchFamily="50" charset="-128"/>
              </a:rPr>
              <a:t> </a:t>
            </a:r>
            <a:r>
              <a:rPr lang="en-US" altLang="ja-JP" sz="1200" dirty="0" smtClean="0">
                <a:latin typeface="Meiryo UI" pitchFamily="50" charset="-128"/>
                <a:ea typeface="Meiryo UI" pitchFamily="50" charset="-128"/>
                <a:cs typeface="Meiryo UI" pitchFamily="50" charset="-128"/>
              </a:rPr>
              <a:t>※</a:t>
            </a:r>
            <a:r>
              <a:rPr lang="ja-JP" altLang="en-US" sz="1200" dirty="0">
                <a:latin typeface="Meiryo UI" pitchFamily="50" charset="-128"/>
                <a:ea typeface="Meiryo UI" pitchFamily="50" charset="-128"/>
                <a:cs typeface="Meiryo UI" pitchFamily="50" charset="-128"/>
              </a:rPr>
              <a:t>公募費用</a:t>
            </a:r>
            <a:r>
              <a:rPr lang="ja-JP" altLang="en-US" sz="1200" dirty="0" smtClean="0">
                <a:latin typeface="Meiryo UI" pitchFamily="50" charset="-128"/>
                <a:ea typeface="Meiryo UI" pitchFamily="50" charset="-128"/>
                <a:cs typeface="Meiryo UI" pitchFamily="50" charset="-128"/>
              </a:rPr>
              <a:t>等　　　　　　　</a:t>
            </a:r>
            <a:endParaRPr lang="ja-JP" altLang="en-US" sz="1200" dirty="0">
              <a:latin typeface="Meiryo UI" pitchFamily="50" charset="-128"/>
              <a:ea typeface="Meiryo UI" pitchFamily="50" charset="-128"/>
              <a:cs typeface="Meiryo UI" pitchFamily="50" charset="-128"/>
            </a:endParaRPr>
          </a:p>
        </p:txBody>
      </p:sp>
      <p:pic>
        <p:nvPicPr>
          <p:cNvPr id="153"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flipV="1">
            <a:off x="1942987" y="4550505"/>
            <a:ext cx="696493" cy="8932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正方形/長方形 3"/>
          <p:cNvSpPr/>
          <p:nvPr/>
        </p:nvSpPr>
        <p:spPr>
          <a:xfrm>
            <a:off x="708476" y="6490041"/>
            <a:ext cx="963836" cy="15328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pic>
        <p:nvPicPr>
          <p:cNvPr id="2" name="図 1"/>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497623" y="3005574"/>
            <a:ext cx="4186410" cy="2754217"/>
          </a:xfrm>
          <a:prstGeom prst="rect">
            <a:avLst/>
          </a:prstGeom>
        </p:spPr>
      </p:pic>
    </p:spTree>
    <p:extLst>
      <p:ext uri="{BB962C8B-B14F-4D97-AF65-F5344CB8AC3E}">
        <p14:creationId xmlns:p14="http://schemas.microsoft.com/office/powerpoint/2010/main" val="3394341766"/>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2"/>
          <p:cNvSpPr txBox="1">
            <a:spLocks noChangeArrowheads="1"/>
          </p:cNvSpPr>
          <p:nvPr/>
        </p:nvSpPr>
        <p:spPr bwMode="auto">
          <a:xfrm>
            <a:off x="0" y="-27384"/>
            <a:ext cx="9906000" cy="510396"/>
          </a:xfrm>
          <a:prstGeom prst="rect">
            <a:avLst/>
          </a:prstGeom>
          <a:solidFill>
            <a:srgbClr val="00B0F0"/>
          </a:solidFill>
          <a:ln w="9525">
            <a:noFill/>
            <a:miter lim="800000"/>
            <a:headEnd/>
            <a:tailEnd/>
          </a:ln>
        </p:spPr>
        <p:txBody>
          <a:bodyPr wrap="square" lIns="74295" tIns="8890" rIns="74295" bIns="8890">
            <a:spAutoFit/>
          </a:bodyPr>
          <a:lstStyle>
            <a:defPPr>
              <a:defRPr lang="ja-JP"/>
            </a:defPPr>
            <a:lvl1pPr algn="l" rtl="0" fontAlgn="base">
              <a:spcBef>
                <a:spcPct val="0"/>
              </a:spcBef>
              <a:spcAft>
                <a:spcPct val="0"/>
              </a:spcAft>
              <a:defRPr kumimoji="1"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charset="-128"/>
                <a:cs typeface="+mn-cs"/>
              </a:defRPr>
            </a:lvl5pPr>
            <a:lvl6pPr marL="2286000" algn="l" defTabSz="914400" rtl="0" eaLnBrk="1" latinLnBrk="0" hangingPunct="1">
              <a:defRPr kumimoji="1" kern="1200">
                <a:solidFill>
                  <a:schemeClr val="tx1"/>
                </a:solidFill>
                <a:latin typeface="Arial" charset="0"/>
                <a:ea typeface="ＭＳ Ｐゴシック" charset="-128"/>
                <a:cs typeface="+mn-cs"/>
              </a:defRPr>
            </a:lvl6pPr>
            <a:lvl7pPr marL="2743200" algn="l" defTabSz="914400" rtl="0" eaLnBrk="1" latinLnBrk="0" hangingPunct="1">
              <a:defRPr kumimoji="1" kern="1200">
                <a:solidFill>
                  <a:schemeClr val="tx1"/>
                </a:solidFill>
                <a:latin typeface="Arial" charset="0"/>
                <a:ea typeface="ＭＳ Ｐゴシック" charset="-128"/>
                <a:cs typeface="+mn-cs"/>
              </a:defRPr>
            </a:lvl7pPr>
            <a:lvl8pPr marL="3200400" algn="l" defTabSz="914400" rtl="0" eaLnBrk="1" latinLnBrk="0" hangingPunct="1">
              <a:defRPr kumimoji="1" kern="1200">
                <a:solidFill>
                  <a:schemeClr val="tx1"/>
                </a:solidFill>
                <a:latin typeface="Arial" charset="0"/>
                <a:ea typeface="ＭＳ Ｐゴシック" charset="-128"/>
                <a:cs typeface="+mn-cs"/>
              </a:defRPr>
            </a:lvl8pPr>
            <a:lvl9pPr marL="3657600" algn="l" defTabSz="914400" rtl="0" eaLnBrk="1" latinLnBrk="0" hangingPunct="1">
              <a:defRPr kumimoji="1" kern="1200">
                <a:solidFill>
                  <a:schemeClr val="tx1"/>
                </a:solidFill>
                <a:latin typeface="Arial" charset="0"/>
                <a:ea typeface="ＭＳ Ｐゴシック" charset="-128"/>
                <a:cs typeface="+mn-cs"/>
              </a:defRPr>
            </a:lvl9pPr>
          </a:lstStyle>
          <a:p>
            <a:pPr lvl="0" algn="just" fontAlgn="auto">
              <a:spcBef>
                <a:spcPts val="0"/>
              </a:spcBef>
              <a:spcAft>
                <a:spcPts val="0"/>
              </a:spcAft>
            </a:pPr>
            <a:r>
              <a:rPr lang="ja-JP" altLang="en-US" sz="3200" dirty="0" smtClean="0">
                <a:solidFill>
                  <a:schemeClr val="bg1"/>
                </a:solidFill>
                <a:ea typeface="HGP創英角ｺﾞｼｯｸUB" pitchFamily="50" charset="-128"/>
                <a:cs typeface="ＭＳ Ｐゴシック" charset="-128"/>
              </a:rPr>
              <a:t>　</a:t>
            </a:r>
            <a:r>
              <a:rPr lang="ja-JP" altLang="en-US" sz="3200" dirty="0">
                <a:solidFill>
                  <a:prstClr val="white"/>
                </a:solidFill>
                <a:latin typeface="Calibri"/>
                <a:ea typeface="HGP創英角ｺﾞｼｯｸUB" pitchFamily="50" charset="-128"/>
                <a:cs typeface="ＭＳ Ｐゴシック" charset="-128"/>
              </a:rPr>
              <a:t>エネルギー消費の</a:t>
            </a:r>
            <a:r>
              <a:rPr lang="ja-JP" altLang="en-US" sz="3200" dirty="0" smtClean="0">
                <a:solidFill>
                  <a:prstClr val="white"/>
                </a:solidFill>
                <a:latin typeface="Calibri"/>
                <a:ea typeface="HGP創英角ｺﾞｼｯｸUB" pitchFamily="50" charset="-128"/>
                <a:cs typeface="ＭＳ Ｐゴシック" charset="-128"/>
              </a:rPr>
              <a:t>抑制</a:t>
            </a:r>
            <a:endParaRPr lang="ja-JP" altLang="en-US" sz="3600" dirty="0">
              <a:solidFill>
                <a:prstClr val="white"/>
              </a:solidFill>
              <a:latin typeface="Calibri"/>
              <a:ea typeface="HGP創英角ｺﾞｼｯｸUB" pitchFamily="50" charset="-128"/>
              <a:cs typeface="ＭＳ Ｐゴシック" charset="-128"/>
            </a:endParaRPr>
          </a:p>
        </p:txBody>
      </p:sp>
      <p:sp>
        <p:nvSpPr>
          <p:cNvPr id="24" name="円/楕円 23"/>
          <p:cNvSpPr/>
          <p:nvPr/>
        </p:nvSpPr>
        <p:spPr>
          <a:xfrm>
            <a:off x="9361703" y="0"/>
            <a:ext cx="471222" cy="471222"/>
          </a:xfrm>
          <a:prstGeom prst="ellipse">
            <a:avLst/>
          </a:prstGeom>
          <a:ln w="19050"/>
        </p:spPr>
        <p:style>
          <a:lnRef idx="3">
            <a:schemeClr val="lt1"/>
          </a:lnRef>
          <a:fillRef idx="1">
            <a:schemeClr val="accent1"/>
          </a:fillRef>
          <a:effectRef idx="1">
            <a:schemeClr val="accent1"/>
          </a:effectRef>
          <a:fontRef idx="minor">
            <a:schemeClr val="lt1"/>
          </a:fontRef>
        </p:style>
        <p:txBody>
          <a:bodyPr lIns="0" tIns="0" rIns="0" bIns="0" rtlCol="0" anchor="ctr"/>
          <a:lstStyle/>
          <a:p>
            <a:pPr algn="ctr"/>
            <a:r>
              <a:rPr lang="en-US" altLang="ja-JP" b="1" dirty="0" smtClean="0"/>
              <a:t>31</a:t>
            </a:r>
            <a:endParaRPr kumimoji="1" lang="en-US" altLang="ja-JP" b="1" dirty="0" smtClean="0"/>
          </a:p>
        </p:txBody>
      </p:sp>
      <p:sp>
        <p:nvSpPr>
          <p:cNvPr id="26" name="テキスト ボックス 25"/>
          <p:cNvSpPr txBox="1"/>
          <p:nvPr/>
        </p:nvSpPr>
        <p:spPr>
          <a:xfrm>
            <a:off x="4385634" y="-27384"/>
            <a:ext cx="3807726" cy="502702"/>
          </a:xfrm>
          <a:prstGeom prst="rect">
            <a:avLst/>
          </a:prstGeom>
          <a:solidFill>
            <a:srgbClr val="00B0F0"/>
          </a:solidFill>
        </p:spPr>
        <p:txBody>
          <a:bodyPr wrap="square" rtlCol="0">
            <a:spAutoFit/>
          </a:bodyPr>
          <a:lstStyle/>
          <a:p>
            <a:pPr lvl="0" algn="just">
              <a:lnSpc>
                <a:spcPts val="1600"/>
              </a:lnSpc>
            </a:pPr>
            <a:r>
              <a:rPr lang="ja-JP" altLang="en-US" sz="1400" dirty="0" smtClean="0">
                <a:solidFill>
                  <a:schemeClr val="bg1"/>
                </a:solidFill>
                <a:ea typeface="HGP創英角ｺﾞｼｯｸUB" pitchFamily="50" charset="-128"/>
                <a:cs typeface="ＭＳ Ｐゴシック" charset="-128"/>
              </a:rPr>
              <a:t>～住宅・建築物の省エネ化～</a:t>
            </a:r>
            <a:endParaRPr lang="en-US" altLang="ja-JP" sz="1400" dirty="0" smtClean="0">
              <a:solidFill>
                <a:schemeClr val="bg1"/>
              </a:solidFill>
              <a:ea typeface="HGP創英角ｺﾞｼｯｸUB" pitchFamily="50" charset="-128"/>
              <a:cs typeface="ＭＳ Ｐゴシック" charset="-128"/>
            </a:endParaRPr>
          </a:p>
          <a:p>
            <a:pPr lvl="0" algn="just">
              <a:lnSpc>
                <a:spcPts val="1600"/>
              </a:lnSpc>
            </a:pPr>
            <a:r>
              <a:rPr lang="ja-JP" altLang="en-US" sz="1400" dirty="0" smtClean="0">
                <a:solidFill>
                  <a:schemeClr val="bg1"/>
                </a:solidFill>
                <a:ea typeface="HGP創英角ｺﾞｼｯｸUB" pitchFamily="50" charset="-128"/>
                <a:cs typeface="ＭＳ Ｐゴシック" charset="-128"/>
              </a:rPr>
              <a:t>～省エネ機器・設備の導入促進～</a:t>
            </a:r>
            <a:endParaRPr lang="ja-JP" altLang="en-US" sz="1400" dirty="0">
              <a:solidFill>
                <a:schemeClr val="bg1"/>
              </a:solidFill>
              <a:ea typeface="HGP創英角ｺﾞｼｯｸUB" pitchFamily="50" charset="-128"/>
              <a:cs typeface="ＭＳ Ｐゴシック" charset="-128"/>
            </a:endParaRPr>
          </a:p>
        </p:txBody>
      </p:sp>
      <p:sp>
        <p:nvSpPr>
          <p:cNvPr id="32" name="角丸四角形 31"/>
          <p:cNvSpPr/>
          <p:nvPr/>
        </p:nvSpPr>
        <p:spPr>
          <a:xfrm>
            <a:off x="160175" y="562712"/>
            <a:ext cx="4576801" cy="6120680"/>
          </a:xfrm>
          <a:prstGeom prst="roundRect">
            <a:avLst>
              <a:gd name="adj" fmla="val 1002"/>
            </a:avLst>
          </a:prstGeom>
          <a:ln w="31750"/>
        </p:spPr>
        <p:style>
          <a:lnRef idx="2">
            <a:schemeClr val="accent1"/>
          </a:lnRef>
          <a:fillRef idx="1">
            <a:schemeClr val="lt1"/>
          </a:fillRef>
          <a:effectRef idx="0">
            <a:schemeClr val="accent1"/>
          </a:effectRef>
          <a:fontRef idx="minor">
            <a:schemeClr val="dk1"/>
          </a:fontRef>
        </p:style>
        <p:txBody>
          <a:bodyPr rtlCol="0" anchor="ctr"/>
          <a:lstStyle/>
          <a:p>
            <a:endParaRPr lang="ja-JP" altLang="en-US" sz="1200" dirty="0">
              <a:solidFill>
                <a:prstClr val="black"/>
              </a:solidFill>
              <a:latin typeface="Meiryo UI" pitchFamily="50" charset="-128"/>
              <a:ea typeface="Meiryo UI" pitchFamily="50" charset="-128"/>
              <a:cs typeface="Meiryo UI" pitchFamily="50" charset="-128"/>
            </a:endParaRPr>
          </a:p>
        </p:txBody>
      </p:sp>
      <p:sp>
        <p:nvSpPr>
          <p:cNvPr id="33" name="角丸四角形 32"/>
          <p:cNvSpPr/>
          <p:nvPr/>
        </p:nvSpPr>
        <p:spPr>
          <a:xfrm>
            <a:off x="344488" y="692697"/>
            <a:ext cx="2971918" cy="360040"/>
          </a:xfrm>
          <a:prstGeom prst="roundRect">
            <a:avLst>
              <a:gd name="adj" fmla="val 50000"/>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ja-JP" altLang="en-US" sz="1600" b="1" dirty="0" smtClean="0">
                <a:solidFill>
                  <a:prstClr val="black"/>
                </a:solidFill>
                <a:latin typeface="Meiryo UI" pitchFamily="50" charset="-128"/>
                <a:ea typeface="Meiryo UI" pitchFamily="50" charset="-128"/>
                <a:cs typeface="Meiryo UI" pitchFamily="50" charset="-128"/>
              </a:rPr>
              <a:t>大阪市エコ住宅普及促進事業</a:t>
            </a:r>
            <a:endParaRPr lang="ja-JP" altLang="en-US" sz="1600" b="1" dirty="0">
              <a:solidFill>
                <a:prstClr val="black"/>
              </a:solidFill>
              <a:latin typeface="Meiryo UI" pitchFamily="50" charset="-128"/>
              <a:ea typeface="Meiryo UI" pitchFamily="50" charset="-128"/>
              <a:cs typeface="Meiryo UI" pitchFamily="50" charset="-128"/>
            </a:endParaRPr>
          </a:p>
        </p:txBody>
      </p:sp>
      <p:sp>
        <p:nvSpPr>
          <p:cNvPr id="34" name="テキスト ボックス 33"/>
          <p:cNvSpPr txBox="1"/>
          <p:nvPr/>
        </p:nvSpPr>
        <p:spPr>
          <a:xfrm>
            <a:off x="2669425" y="1116247"/>
            <a:ext cx="2011769" cy="184666"/>
          </a:xfrm>
          <a:prstGeom prst="rect">
            <a:avLst/>
          </a:prstGeom>
          <a:noFill/>
        </p:spPr>
        <p:txBody>
          <a:bodyPr wrap="square" lIns="0" tIns="0" rIns="0" bIns="0" rtlCol="0" anchor="ctr" anchorCtr="1">
            <a:spAutoFit/>
          </a:bodyPr>
          <a:lstStyle/>
          <a:p>
            <a:pPr marL="87313" indent="-87313"/>
            <a:r>
              <a:rPr lang="en-US" altLang="ja-JP" sz="1200" dirty="0" smtClean="0">
                <a:latin typeface="Meiryo UI" pitchFamily="50" charset="-128"/>
                <a:ea typeface="Meiryo UI" pitchFamily="50" charset="-128"/>
                <a:cs typeface="Meiryo UI" pitchFamily="50" charset="-128"/>
              </a:rPr>
              <a:t>【</a:t>
            </a:r>
            <a:r>
              <a:rPr lang="ja-JP" altLang="en-US" sz="1200" dirty="0" smtClean="0">
                <a:latin typeface="Meiryo UI" pitchFamily="50" charset="-128"/>
                <a:ea typeface="Meiryo UI" pitchFamily="50" charset="-128"/>
                <a:cs typeface="Meiryo UI" pitchFamily="50" charset="-128"/>
              </a:rPr>
              <a:t>市事業</a:t>
            </a:r>
            <a:r>
              <a:rPr lang="en-US" altLang="ja-JP" sz="1200" dirty="0" smtClean="0">
                <a:latin typeface="Meiryo UI" pitchFamily="50" charset="-128"/>
                <a:ea typeface="Meiryo UI" pitchFamily="50" charset="-128"/>
                <a:cs typeface="Meiryo UI" pitchFamily="50" charset="-128"/>
              </a:rPr>
              <a:t>】</a:t>
            </a:r>
            <a:r>
              <a:rPr lang="zh-TW" altLang="en-US" sz="1200" dirty="0" smtClean="0">
                <a:latin typeface="Meiryo UI" pitchFamily="50" charset="-128"/>
                <a:ea typeface="Meiryo UI" pitchFamily="50" charset="-128"/>
                <a:cs typeface="Meiryo UI" pitchFamily="50" charset="-128"/>
              </a:rPr>
              <a:t>（</a:t>
            </a:r>
            <a:r>
              <a:rPr lang="ja-JP" altLang="en-US" sz="1200" dirty="0" smtClean="0">
                <a:latin typeface="Meiryo UI" pitchFamily="50" charset="-128"/>
                <a:ea typeface="Meiryo UI" pitchFamily="50" charset="-128"/>
                <a:cs typeface="Meiryo UI" pitchFamily="50" charset="-128"/>
              </a:rPr>
              <a:t>予算</a:t>
            </a:r>
            <a:r>
              <a:rPr lang="en-US" altLang="ja-JP" sz="1200" dirty="0" smtClean="0">
                <a:latin typeface="Meiryo UI" pitchFamily="50" charset="-128"/>
                <a:ea typeface="Meiryo UI" pitchFamily="50" charset="-128"/>
                <a:cs typeface="Meiryo UI" pitchFamily="50" charset="-128"/>
              </a:rPr>
              <a:t>6,873</a:t>
            </a:r>
            <a:r>
              <a:rPr lang="zh-TW" altLang="en-US" sz="1200" dirty="0" smtClean="0">
                <a:latin typeface="Meiryo UI" pitchFamily="50" charset="-128"/>
                <a:ea typeface="Meiryo UI" pitchFamily="50" charset="-128"/>
                <a:cs typeface="Meiryo UI" pitchFamily="50" charset="-128"/>
              </a:rPr>
              <a:t>千円）</a:t>
            </a:r>
            <a:endParaRPr lang="ja-JP" altLang="en-US" sz="1200" dirty="0">
              <a:latin typeface="Meiryo UI" pitchFamily="50" charset="-128"/>
              <a:ea typeface="Meiryo UI" pitchFamily="50" charset="-128"/>
              <a:cs typeface="Meiryo UI" pitchFamily="50" charset="-128"/>
            </a:endParaRPr>
          </a:p>
        </p:txBody>
      </p:sp>
      <p:sp>
        <p:nvSpPr>
          <p:cNvPr id="35" name="テキスト ボックス 34"/>
          <p:cNvSpPr txBox="1"/>
          <p:nvPr/>
        </p:nvSpPr>
        <p:spPr>
          <a:xfrm>
            <a:off x="339687" y="1382184"/>
            <a:ext cx="4121073" cy="892552"/>
          </a:xfrm>
          <a:prstGeom prst="rect">
            <a:avLst/>
          </a:prstGeom>
          <a:noFill/>
        </p:spPr>
        <p:txBody>
          <a:bodyPr wrap="square" rtlCol="0">
            <a:spAutoFit/>
          </a:bodyPr>
          <a:lstStyle/>
          <a:p>
            <a:pPr marL="87313" indent="-87313"/>
            <a:r>
              <a:rPr lang="ja-JP" altLang="en-US" sz="1300" dirty="0" smtClean="0">
                <a:solidFill>
                  <a:prstClr val="black"/>
                </a:solidFill>
                <a:latin typeface="Meiryo UI" pitchFamily="50" charset="-128"/>
                <a:ea typeface="Meiryo UI" pitchFamily="50" charset="-128"/>
                <a:cs typeface="Meiryo UI" pitchFamily="50" charset="-128"/>
              </a:rPr>
              <a:t>◆省エネ・省</a:t>
            </a:r>
            <a:r>
              <a:rPr lang="en-US" altLang="ja-JP" sz="1300" dirty="0" smtClean="0">
                <a:solidFill>
                  <a:prstClr val="black"/>
                </a:solidFill>
                <a:latin typeface="Meiryo UI" pitchFamily="50" charset="-128"/>
                <a:ea typeface="Meiryo UI" pitchFamily="50" charset="-128"/>
                <a:cs typeface="Meiryo UI" pitchFamily="50" charset="-128"/>
              </a:rPr>
              <a:t>CO2</a:t>
            </a:r>
            <a:r>
              <a:rPr lang="ja-JP" altLang="en-US" sz="1300" dirty="0" smtClean="0">
                <a:solidFill>
                  <a:prstClr val="black"/>
                </a:solidFill>
                <a:latin typeface="Meiryo UI" pitchFamily="50" charset="-128"/>
                <a:ea typeface="Meiryo UI" pitchFamily="50" charset="-128"/>
                <a:cs typeface="Meiryo UI" pitchFamily="50" charset="-128"/>
              </a:rPr>
              <a:t>住宅の普及を促進するため、断熱性能の向上、創エネ設備等の設置など一定の基準を満たす住宅の建築計画</a:t>
            </a:r>
            <a:r>
              <a:rPr lang="en-US" altLang="ja-JP" sz="1050" dirty="0" smtClean="0">
                <a:solidFill>
                  <a:prstClr val="black"/>
                </a:solidFill>
                <a:latin typeface="Meiryo UI" pitchFamily="50" charset="-128"/>
                <a:ea typeface="Meiryo UI" pitchFamily="50" charset="-128"/>
                <a:cs typeface="Meiryo UI" pitchFamily="50" charset="-128"/>
              </a:rPr>
              <a:t>(</a:t>
            </a:r>
            <a:r>
              <a:rPr lang="ja-JP" altLang="en-US" sz="1050" dirty="0" smtClean="0">
                <a:solidFill>
                  <a:prstClr val="black"/>
                </a:solidFill>
                <a:latin typeface="Meiryo UI" pitchFamily="50" charset="-128"/>
                <a:ea typeface="Meiryo UI" pitchFamily="50" charset="-128"/>
                <a:cs typeface="Meiryo UI" pitchFamily="50" charset="-128"/>
              </a:rPr>
              <a:t>戸建・集合</a:t>
            </a:r>
            <a:r>
              <a:rPr lang="en-US" altLang="ja-JP" sz="1050" dirty="0" smtClean="0">
                <a:solidFill>
                  <a:prstClr val="black"/>
                </a:solidFill>
                <a:latin typeface="Meiryo UI" pitchFamily="50" charset="-128"/>
                <a:ea typeface="Meiryo UI" pitchFamily="50" charset="-128"/>
                <a:cs typeface="Meiryo UI" pitchFamily="50" charset="-128"/>
              </a:rPr>
              <a:t>)</a:t>
            </a:r>
            <a:r>
              <a:rPr lang="ja-JP" altLang="en-US" sz="1300" dirty="0" smtClean="0">
                <a:solidFill>
                  <a:prstClr val="black"/>
                </a:solidFill>
                <a:latin typeface="Meiryo UI" pitchFamily="50" charset="-128"/>
                <a:ea typeface="Meiryo UI" pitchFamily="50" charset="-128"/>
                <a:cs typeface="Meiryo UI" pitchFamily="50" charset="-128"/>
              </a:rPr>
              <a:t>を認定するとともに、その情報を広く発信します。</a:t>
            </a:r>
            <a:endParaRPr lang="ja-JP" altLang="en-US" sz="1300" dirty="0">
              <a:solidFill>
                <a:prstClr val="black"/>
              </a:solidFill>
              <a:latin typeface="Meiryo UI" pitchFamily="50" charset="-128"/>
              <a:ea typeface="Meiryo UI" pitchFamily="50" charset="-128"/>
              <a:cs typeface="Meiryo UI" pitchFamily="50" charset="-128"/>
            </a:endParaRPr>
          </a:p>
        </p:txBody>
      </p:sp>
      <p:sp>
        <p:nvSpPr>
          <p:cNvPr id="36" name="テキスト ボックス 35"/>
          <p:cNvSpPr txBox="1"/>
          <p:nvPr/>
        </p:nvSpPr>
        <p:spPr>
          <a:xfrm>
            <a:off x="416496" y="2348880"/>
            <a:ext cx="2520280" cy="507831"/>
          </a:xfrm>
          <a:prstGeom prst="rect">
            <a:avLst/>
          </a:prstGeom>
          <a:noFill/>
        </p:spPr>
        <p:txBody>
          <a:bodyPr wrap="square" rtlCol="0">
            <a:spAutoFit/>
          </a:bodyPr>
          <a:lstStyle/>
          <a:p>
            <a:pPr marL="87313" indent="-87313"/>
            <a:r>
              <a:rPr lang="en-US" altLang="ja-JP" sz="900" dirty="0" smtClean="0">
                <a:solidFill>
                  <a:prstClr val="black"/>
                </a:solidFill>
              </a:rPr>
              <a:t>※2013</a:t>
            </a:r>
            <a:r>
              <a:rPr lang="ja-JP" altLang="ja-JP" sz="900" dirty="0" smtClean="0">
                <a:solidFill>
                  <a:prstClr val="black"/>
                </a:solidFill>
              </a:rPr>
              <a:t>年度</a:t>
            </a:r>
            <a:r>
              <a:rPr lang="ja-JP" altLang="en-US" sz="900" dirty="0" smtClean="0">
                <a:solidFill>
                  <a:prstClr val="black"/>
                </a:solidFill>
              </a:rPr>
              <a:t>まで</a:t>
            </a:r>
            <a:r>
              <a:rPr lang="ja-JP" altLang="ja-JP" sz="900" dirty="0" smtClean="0">
                <a:solidFill>
                  <a:prstClr val="black"/>
                </a:solidFill>
              </a:rPr>
              <a:t>に</a:t>
            </a:r>
            <a:r>
              <a:rPr lang="ja-JP" altLang="en-US" sz="900" dirty="0" smtClean="0">
                <a:solidFill>
                  <a:prstClr val="black"/>
                </a:solidFill>
              </a:rPr>
              <a:t>計画</a:t>
            </a:r>
            <a:r>
              <a:rPr lang="ja-JP" altLang="ja-JP" sz="900" dirty="0" smtClean="0">
                <a:solidFill>
                  <a:prstClr val="black"/>
                </a:solidFill>
              </a:rPr>
              <a:t>認定を受けた住宅の</a:t>
            </a:r>
            <a:endParaRPr lang="en-US" altLang="ja-JP" sz="900" dirty="0" smtClean="0">
              <a:solidFill>
                <a:prstClr val="black"/>
              </a:solidFill>
            </a:endParaRPr>
          </a:p>
          <a:p>
            <a:pPr marL="87313" indent="-87313"/>
            <a:r>
              <a:rPr lang="ja-JP" altLang="ja-JP" sz="900" dirty="0" smtClean="0">
                <a:solidFill>
                  <a:prstClr val="black"/>
                </a:solidFill>
              </a:rPr>
              <a:t>購入等にかかる住宅ローンに対して、</a:t>
            </a:r>
            <a:r>
              <a:rPr lang="en-US" altLang="ja-JP" sz="900" dirty="0" smtClean="0">
                <a:solidFill>
                  <a:prstClr val="black"/>
                </a:solidFill>
              </a:rPr>
              <a:t>5</a:t>
            </a:r>
            <a:r>
              <a:rPr lang="ja-JP" altLang="ja-JP" sz="900" dirty="0" smtClean="0">
                <a:solidFill>
                  <a:prstClr val="black"/>
                </a:solidFill>
              </a:rPr>
              <a:t>年間の</a:t>
            </a:r>
            <a:endParaRPr lang="en-US" altLang="ja-JP" sz="900" dirty="0" smtClean="0">
              <a:solidFill>
                <a:prstClr val="black"/>
              </a:solidFill>
            </a:endParaRPr>
          </a:p>
          <a:p>
            <a:pPr marL="87313" indent="-87313"/>
            <a:r>
              <a:rPr lang="ja-JP" altLang="ja-JP" sz="900" dirty="0" smtClean="0">
                <a:solidFill>
                  <a:prstClr val="black"/>
                </a:solidFill>
              </a:rPr>
              <a:t>利子補給を行っています。</a:t>
            </a:r>
            <a:endParaRPr lang="en-US" altLang="ja-JP" sz="900" dirty="0" smtClean="0">
              <a:solidFill>
                <a:prstClr val="black"/>
              </a:solidFill>
              <a:latin typeface="Meiryo UI" pitchFamily="50" charset="-128"/>
              <a:ea typeface="Meiryo UI" pitchFamily="50" charset="-128"/>
              <a:cs typeface="Meiryo UI" pitchFamily="50" charset="-128"/>
            </a:endParaRPr>
          </a:p>
        </p:txBody>
      </p:sp>
      <p:sp>
        <p:nvSpPr>
          <p:cNvPr id="37" name="正方形/長方形 36"/>
          <p:cNvSpPr/>
          <p:nvPr/>
        </p:nvSpPr>
        <p:spPr>
          <a:xfrm>
            <a:off x="2931975" y="2204864"/>
            <a:ext cx="1588977" cy="648072"/>
          </a:xfrm>
          <a:prstGeom prst="rect">
            <a:avLst/>
          </a:prstGeom>
          <a:noFill/>
          <a:ln w="9525">
            <a:prstDash val="dash"/>
          </a:ln>
        </p:spPr>
        <p:style>
          <a:lnRef idx="2">
            <a:schemeClr val="accent1"/>
          </a:lnRef>
          <a:fillRef idx="1">
            <a:schemeClr val="lt1"/>
          </a:fillRef>
          <a:effectRef idx="0">
            <a:schemeClr val="accent1"/>
          </a:effectRef>
          <a:fontRef idx="minor">
            <a:schemeClr val="dk1"/>
          </a:fontRef>
        </p:style>
        <p:txBody>
          <a:bodyPr lIns="0" rIns="0" rtlCol="0" anchor="ctr"/>
          <a:lstStyle/>
          <a:p>
            <a:r>
              <a:rPr lang="ja-JP" altLang="en-US" sz="1050" dirty="0" smtClean="0">
                <a:solidFill>
                  <a:schemeClr val="tx1"/>
                </a:solidFill>
                <a:latin typeface="Meiryo UI" pitchFamily="50" charset="-128"/>
                <a:ea typeface="Meiryo UI" pitchFamily="50" charset="-128"/>
                <a:cs typeface="Meiryo UI" pitchFamily="50" charset="-128"/>
              </a:rPr>
              <a:t>　＜</a:t>
            </a:r>
            <a:r>
              <a:rPr lang="en-US" altLang="ja-JP" sz="1050" dirty="0" smtClean="0">
                <a:solidFill>
                  <a:schemeClr val="tx1"/>
                </a:solidFill>
                <a:latin typeface="Meiryo UI" pitchFamily="50" charset="-128"/>
                <a:ea typeface="Meiryo UI" pitchFamily="50" charset="-128"/>
                <a:cs typeface="Meiryo UI" pitchFamily="50" charset="-128"/>
              </a:rPr>
              <a:t>2017</a:t>
            </a:r>
            <a:r>
              <a:rPr lang="ja-JP" altLang="en-US" sz="1050" dirty="0" smtClean="0">
                <a:solidFill>
                  <a:schemeClr val="tx1"/>
                </a:solidFill>
                <a:latin typeface="Meiryo UI" pitchFamily="50" charset="-128"/>
                <a:ea typeface="Meiryo UI" pitchFamily="50" charset="-128"/>
                <a:cs typeface="Meiryo UI" pitchFamily="50" charset="-128"/>
              </a:rPr>
              <a:t>年度までの実績</a:t>
            </a:r>
            <a:r>
              <a:rPr lang="ja-JP" altLang="en-US" sz="1050" dirty="0">
                <a:solidFill>
                  <a:schemeClr val="tx1"/>
                </a:solidFill>
                <a:latin typeface="Meiryo UI" pitchFamily="50" charset="-128"/>
                <a:ea typeface="Meiryo UI" pitchFamily="50" charset="-128"/>
                <a:cs typeface="Meiryo UI" pitchFamily="50" charset="-128"/>
              </a:rPr>
              <a:t>＞</a:t>
            </a:r>
            <a:r>
              <a:rPr lang="ja-JP" altLang="en-US" sz="1050" dirty="0" smtClean="0">
                <a:solidFill>
                  <a:schemeClr val="tx1"/>
                </a:solidFill>
                <a:latin typeface="Meiryo UI" pitchFamily="50" charset="-128"/>
                <a:ea typeface="Meiryo UI" pitchFamily="50" charset="-128"/>
                <a:cs typeface="Meiryo UI" pitchFamily="50" charset="-128"/>
              </a:rPr>
              <a:t>　</a:t>
            </a:r>
            <a:endParaRPr lang="en-US" altLang="ja-JP" sz="1050" dirty="0" smtClean="0">
              <a:solidFill>
                <a:schemeClr val="tx1"/>
              </a:solidFill>
              <a:latin typeface="Meiryo UI" pitchFamily="50" charset="-128"/>
              <a:ea typeface="Meiryo UI" pitchFamily="50" charset="-128"/>
              <a:cs typeface="Meiryo UI" pitchFamily="50" charset="-128"/>
            </a:endParaRPr>
          </a:p>
          <a:p>
            <a:pPr marL="87313" indent="-87313"/>
            <a:r>
              <a:rPr lang="ja-JP" altLang="en-US" sz="1050" dirty="0" smtClean="0">
                <a:solidFill>
                  <a:schemeClr val="tx1"/>
                </a:solidFill>
                <a:latin typeface="Meiryo UI" pitchFamily="50" charset="-128"/>
                <a:ea typeface="Meiryo UI" pitchFamily="50" charset="-128"/>
                <a:cs typeface="Meiryo UI" pitchFamily="50" charset="-128"/>
              </a:rPr>
              <a:t>　・計画認定住宅戸数</a:t>
            </a:r>
            <a:endParaRPr lang="en-US" altLang="ja-JP" sz="1050" dirty="0" smtClean="0">
              <a:solidFill>
                <a:schemeClr val="tx1"/>
              </a:solidFill>
              <a:latin typeface="Meiryo UI" pitchFamily="50" charset="-128"/>
              <a:ea typeface="Meiryo UI" pitchFamily="50" charset="-128"/>
              <a:cs typeface="Meiryo UI" pitchFamily="50" charset="-128"/>
            </a:endParaRPr>
          </a:p>
          <a:p>
            <a:pPr marL="87313" indent="-87313"/>
            <a:r>
              <a:rPr lang="en-US" altLang="ja-JP" sz="1050" dirty="0" smtClean="0">
                <a:solidFill>
                  <a:schemeClr val="tx1"/>
                </a:solidFill>
                <a:latin typeface="Meiryo UI" pitchFamily="50" charset="-128"/>
                <a:ea typeface="Meiryo UI" pitchFamily="50" charset="-128"/>
                <a:cs typeface="Meiryo UI" pitchFamily="50" charset="-128"/>
              </a:rPr>
              <a:t>             </a:t>
            </a:r>
            <a:r>
              <a:rPr lang="ja-JP" altLang="en-US" sz="1050" dirty="0" smtClean="0">
                <a:solidFill>
                  <a:schemeClr val="tx1"/>
                </a:solidFill>
                <a:latin typeface="Meiryo UI" pitchFamily="50" charset="-128"/>
                <a:ea typeface="Meiryo UI" pitchFamily="50" charset="-128"/>
                <a:cs typeface="Meiryo UI" pitchFamily="50" charset="-128"/>
              </a:rPr>
              <a:t>：</a:t>
            </a:r>
            <a:r>
              <a:rPr lang="en-US" altLang="ja-JP" sz="1050" dirty="0" smtClean="0">
                <a:solidFill>
                  <a:schemeClr val="tx1"/>
                </a:solidFill>
                <a:latin typeface="Meiryo UI" pitchFamily="50" charset="-128"/>
                <a:ea typeface="Meiryo UI" pitchFamily="50" charset="-128"/>
                <a:cs typeface="Meiryo UI" pitchFamily="50" charset="-128"/>
              </a:rPr>
              <a:t>3,018</a:t>
            </a:r>
            <a:r>
              <a:rPr lang="ja-JP" altLang="en-US" sz="1050" dirty="0" smtClean="0">
                <a:solidFill>
                  <a:schemeClr val="tx1"/>
                </a:solidFill>
                <a:latin typeface="Meiryo UI" pitchFamily="50" charset="-128"/>
                <a:ea typeface="Meiryo UI" pitchFamily="50" charset="-128"/>
                <a:cs typeface="Meiryo UI" pitchFamily="50" charset="-128"/>
              </a:rPr>
              <a:t>戸</a:t>
            </a:r>
            <a:endParaRPr lang="en-US" altLang="ja-JP" sz="1050" dirty="0" smtClean="0">
              <a:solidFill>
                <a:schemeClr val="tx1"/>
              </a:solidFill>
              <a:latin typeface="Meiryo UI" pitchFamily="50" charset="-128"/>
              <a:ea typeface="Meiryo UI" pitchFamily="50" charset="-128"/>
              <a:cs typeface="Meiryo UI" pitchFamily="50" charset="-128"/>
            </a:endParaRPr>
          </a:p>
        </p:txBody>
      </p:sp>
      <p:pic>
        <p:nvPicPr>
          <p:cNvPr id="38" name="図 3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97423" y="2997927"/>
            <a:ext cx="4308044" cy="3480146"/>
          </a:xfrm>
          <a:prstGeom prst="rect">
            <a:avLst/>
          </a:prstGeom>
        </p:spPr>
      </p:pic>
      <p:sp>
        <p:nvSpPr>
          <p:cNvPr id="20" name="角丸四角形 19"/>
          <p:cNvSpPr/>
          <p:nvPr/>
        </p:nvSpPr>
        <p:spPr>
          <a:xfrm>
            <a:off x="4880992" y="562712"/>
            <a:ext cx="4893278" cy="6120680"/>
          </a:xfrm>
          <a:prstGeom prst="roundRect">
            <a:avLst>
              <a:gd name="adj" fmla="val 1002"/>
            </a:avLst>
          </a:prstGeom>
          <a:noFill/>
          <a:ln w="31750"/>
        </p:spPr>
        <p:style>
          <a:lnRef idx="2">
            <a:schemeClr val="accent1"/>
          </a:lnRef>
          <a:fillRef idx="1">
            <a:schemeClr val="lt1"/>
          </a:fillRef>
          <a:effectRef idx="0">
            <a:schemeClr val="accent1"/>
          </a:effectRef>
          <a:fontRef idx="minor">
            <a:schemeClr val="dk1"/>
          </a:fontRef>
        </p:style>
        <p:txBody>
          <a:bodyPr rtlCol="0" anchor="ctr"/>
          <a:lstStyle/>
          <a:p>
            <a:endParaRPr lang="ja-JP" altLang="en-US" sz="1200" dirty="0">
              <a:latin typeface="Meiryo UI" pitchFamily="50" charset="-128"/>
              <a:ea typeface="Meiryo UI" pitchFamily="50" charset="-128"/>
              <a:cs typeface="Meiryo UI" pitchFamily="50" charset="-128"/>
            </a:endParaRPr>
          </a:p>
        </p:txBody>
      </p:sp>
      <p:sp>
        <p:nvSpPr>
          <p:cNvPr id="21" name="角丸四角形 20"/>
          <p:cNvSpPr/>
          <p:nvPr/>
        </p:nvSpPr>
        <p:spPr>
          <a:xfrm>
            <a:off x="5097016" y="692697"/>
            <a:ext cx="4176464" cy="360039"/>
          </a:xfrm>
          <a:prstGeom prst="roundRect">
            <a:avLst>
              <a:gd name="adj" fmla="val 50000"/>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ja-JP" altLang="en-US" sz="1600" b="1" dirty="0">
                <a:solidFill>
                  <a:schemeClr val="tx1"/>
                </a:solidFill>
                <a:latin typeface="Meiryo UI" pitchFamily="50" charset="-128"/>
                <a:ea typeface="Meiryo UI" pitchFamily="50" charset="-128"/>
                <a:cs typeface="Meiryo UI" pitchFamily="50" charset="-128"/>
              </a:rPr>
              <a:t>中小企業スマートエネルギービジネス拡大事業</a:t>
            </a:r>
          </a:p>
        </p:txBody>
      </p:sp>
      <p:sp>
        <p:nvSpPr>
          <p:cNvPr id="31" name="テキスト ボックス 30"/>
          <p:cNvSpPr txBox="1"/>
          <p:nvPr/>
        </p:nvSpPr>
        <p:spPr>
          <a:xfrm>
            <a:off x="7789293" y="1144623"/>
            <a:ext cx="1907276" cy="184666"/>
          </a:xfrm>
          <a:prstGeom prst="rect">
            <a:avLst/>
          </a:prstGeom>
          <a:noFill/>
        </p:spPr>
        <p:txBody>
          <a:bodyPr wrap="square" lIns="0" tIns="0" rIns="0" bIns="0" rtlCol="0" anchor="ctr" anchorCtr="1">
            <a:spAutoFit/>
          </a:bodyPr>
          <a:lstStyle/>
          <a:p>
            <a:pPr marL="87313" indent="-87313"/>
            <a:r>
              <a:rPr lang="en-US" altLang="ja-JP" sz="1200" dirty="0" smtClean="0">
                <a:latin typeface="Meiryo UI" pitchFamily="50" charset="-128"/>
                <a:ea typeface="Meiryo UI" pitchFamily="50" charset="-128"/>
                <a:cs typeface="Meiryo UI" pitchFamily="50" charset="-128"/>
              </a:rPr>
              <a:t>【</a:t>
            </a:r>
            <a:r>
              <a:rPr lang="ja-JP" altLang="en-US" sz="1200" dirty="0" smtClean="0">
                <a:latin typeface="Meiryo UI" pitchFamily="50" charset="-128"/>
                <a:ea typeface="Meiryo UI" pitchFamily="50" charset="-128"/>
                <a:cs typeface="Meiryo UI" pitchFamily="50" charset="-128"/>
              </a:rPr>
              <a:t>府事業</a:t>
            </a:r>
            <a:r>
              <a:rPr lang="en-US" altLang="ja-JP" sz="1200" dirty="0" smtClean="0">
                <a:latin typeface="Meiryo UI" pitchFamily="50" charset="-128"/>
                <a:ea typeface="Meiryo UI" pitchFamily="50" charset="-128"/>
                <a:cs typeface="Meiryo UI" pitchFamily="50" charset="-128"/>
              </a:rPr>
              <a:t>】</a:t>
            </a:r>
            <a:r>
              <a:rPr lang="zh-TW" altLang="en-US" sz="1200" dirty="0" smtClean="0">
                <a:latin typeface="Meiryo UI" pitchFamily="50" charset="-128"/>
                <a:ea typeface="Meiryo UI" pitchFamily="50" charset="-128"/>
                <a:cs typeface="Meiryo UI" pitchFamily="50" charset="-128"/>
              </a:rPr>
              <a:t>（</a:t>
            </a:r>
            <a:r>
              <a:rPr lang="ja-JP" altLang="en-US" sz="1200" dirty="0" smtClean="0">
                <a:latin typeface="Meiryo UI" pitchFamily="50" charset="-128"/>
                <a:ea typeface="Meiryo UI" pitchFamily="50" charset="-128"/>
                <a:cs typeface="Meiryo UI" pitchFamily="50" charset="-128"/>
              </a:rPr>
              <a:t>予算</a:t>
            </a:r>
            <a:r>
              <a:rPr lang="en-US" altLang="ja-JP" sz="1200" dirty="0" smtClean="0">
                <a:latin typeface="Meiryo UI" pitchFamily="50" charset="-128"/>
                <a:ea typeface="Meiryo UI" pitchFamily="50" charset="-128"/>
                <a:cs typeface="Meiryo UI" pitchFamily="50" charset="-128"/>
              </a:rPr>
              <a:t>2,534</a:t>
            </a:r>
            <a:r>
              <a:rPr lang="ja-JP" altLang="en-US" sz="1200" dirty="0" smtClean="0">
                <a:latin typeface="Meiryo UI" pitchFamily="50" charset="-128"/>
                <a:ea typeface="Meiryo UI" pitchFamily="50" charset="-128"/>
                <a:cs typeface="Meiryo UI" pitchFamily="50" charset="-128"/>
              </a:rPr>
              <a:t>千</a:t>
            </a:r>
            <a:r>
              <a:rPr lang="ja-JP" altLang="en-US" sz="1200" dirty="0">
                <a:latin typeface="Meiryo UI" pitchFamily="50" charset="-128"/>
                <a:ea typeface="Meiryo UI" pitchFamily="50" charset="-128"/>
                <a:cs typeface="Meiryo UI" pitchFamily="50" charset="-128"/>
              </a:rPr>
              <a:t>円</a:t>
            </a:r>
            <a:r>
              <a:rPr lang="zh-TW" altLang="en-US" sz="1200" dirty="0" smtClean="0">
                <a:latin typeface="Meiryo UI" pitchFamily="50" charset="-128"/>
                <a:ea typeface="Meiryo UI" pitchFamily="50" charset="-128"/>
                <a:cs typeface="Meiryo UI" pitchFamily="50" charset="-128"/>
              </a:rPr>
              <a:t>）</a:t>
            </a:r>
            <a:endParaRPr lang="ja-JP" altLang="en-US" sz="1200" dirty="0">
              <a:latin typeface="Meiryo UI" pitchFamily="50" charset="-128"/>
              <a:ea typeface="Meiryo UI" pitchFamily="50" charset="-128"/>
              <a:cs typeface="Meiryo UI" pitchFamily="50" charset="-128"/>
            </a:endParaRPr>
          </a:p>
        </p:txBody>
      </p:sp>
      <p:sp>
        <p:nvSpPr>
          <p:cNvPr id="39" name="テキスト ボックス 38"/>
          <p:cNvSpPr txBox="1"/>
          <p:nvPr/>
        </p:nvSpPr>
        <p:spPr>
          <a:xfrm>
            <a:off x="5025008" y="1440359"/>
            <a:ext cx="4558345" cy="1092607"/>
          </a:xfrm>
          <a:prstGeom prst="rect">
            <a:avLst/>
          </a:prstGeom>
          <a:noFill/>
        </p:spPr>
        <p:txBody>
          <a:bodyPr wrap="square" rtlCol="0">
            <a:spAutoFit/>
          </a:bodyPr>
          <a:lstStyle/>
          <a:p>
            <a:pPr marL="87313" indent="-87313"/>
            <a:r>
              <a:rPr lang="ja-JP" altLang="en-US" sz="1300" dirty="0">
                <a:latin typeface="Meiryo UI" pitchFamily="50" charset="-128"/>
                <a:ea typeface="Meiryo UI" pitchFamily="50" charset="-128"/>
                <a:cs typeface="Meiryo UI" pitchFamily="50" charset="-128"/>
              </a:rPr>
              <a:t>◆成長が期待されているスマートエネルギー分野で、府内中小・ベンチャー企業の優れた技術力を活かしていくため、オープンイノベーションの各種コーディネートを通じ、参入を目指す意欲的な中小・ベンチャー企業の支援を行うことで、この分野への参入促進及びビジネス拡大を</a:t>
            </a:r>
            <a:r>
              <a:rPr lang="ja-JP" altLang="en-US" sz="1300" dirty="0" smtClean="0">
                <a:latin typeface="Meiryo UI" pitchFamily="50" charset="-128"/>
                <a:ea typeface="Meiryo UI" pitchFamily="50" charset="-128"/>
                <a:cs typeface="Meiryo UI" pitchFamily="50" charset="-128"/>
              </a:rPr>
              <a:t>図ります。</a:t>
            </a:r>
            <a:endParaRPr kumimoji="1" lang="ja-JP" altLang="en-US" sz="1050" dirty="0">
              <a:latin typeface="Meiryo UI" pitchFamily="50" charset="-128"/>
              <a:ea typeface="Meiryo UI" pitchFamily="50" charset="-128"/>
              <a:cs typeface="Meiryo UI" pitchFamily="50" charset="-128"/>
            </a:endParaRPr>
          </a:p>
        </p:txBody>
      </p:sp>
      <p:sp>
        <p:nvSpPr>
          <p:cNvPr id="40" name="テキスト ボックス 2"/>
          <p:cNvSpPr txBox="1">
            <a:spLocks noChangeArrowheads="1"/>
          </p:cNvSpPr>
          <p:nvPr/>
        </p:nvSpPr>
        <p:spPr bwMode="auto">
          <a:xfrm>
            <a:off x="5097016" y="2602795"/>
            <a:ext cx="2443815" cy="400110"/>
          </a:xfrm>
          <a:prstGeom prst="rect">
            <a:avLst/>
          </a:prstGeom>
          <a:noFill/>
          <a:ln w="9525">
            <a:noFill/>
            <a:miter lim="800000"/>
            <a:headEnd/>
            <a:tailEnd/>
          </a:ln>
        </p:spPr>
        <p:txBody>
          <a:bodyPr rot="0" vert="horz" wrap="square" lIns="91440" tIns="45720" rIns="91440" bIns="45720" anchor="t" anchorCtr="0">
            <a:spAutoFit/>
          </a:bodyPr>
          <a:lstStyle/>
          <a:p>
            <a:pPr marL="92075" indent="-92075"/>
            <a:r>
              <a:rPr lang="en-US" altLang="ja-JP" sz="10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000" dirty="0" smtClean="0">
                <a:latin typeface="Meiryo UI" panose="020B0604030504040204" pitchFamily="50" charset="-128"/>
                <a:ea typeface="Meiryo UI" panose="020B0604030504040204" pitchFamily="50" charset="-128"/>
                <a:cs typeface="Meiryo UI" panose="020B0604030504040204" pitchFamily="50" charset="-128"/>
              </a:rPr>
              <a:t>シーズとは本来種子のことで、開発･保有</a:t>
            </a:r>
            <a:endParaRPr lang="en-US" altLang="ja-JP" sz="1000" dirty="0" smtClean="0">
              <a:latin typeface="Meiryo UI" panose="020B0604030504040204" pitchFamily="50" charset="-128"/>
              <a:ea typeface="Meiryo UI" panose="020B0604030504040204" pitchFamily="50" charset="-128"/>
              <a:cs typeface="Meiryo UI" panose="020B0604030504040204" pitchFamily="50" charset="-128"/>
            </a:endParaRPr>
          </a:p>
          <a:p>
            <a:pPr marL="92075" indent="-92075"/>
            <a:r>
              <a:rPr lang="ja-JP" altLang="en-US" sz="10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000" dirty="0" smtClean="0">
                <a:latin typeface="Meiryo UI" panose="020B0604030504040204" pitchFamily="50" charset="-128"/>
                <a:ea typeface="Meiryo UI" panose="020B0604030504040204" pitchFamily="50" charset="-128"/>
                <a:cs typeface="Meiryo UI" panose="020B0604030504040204" pitchFamily="50" charset="-128"/>
              </a:rPr>
              <a:t>している技術やアイデアのこと。</a:t>
            </a:r>
            <a:endParaRPr lang="en-US" altLang="ja-JP" sz="10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41" name="正方形/長方形 40"/>
          <p:cNvSpPr/>
          <p:nvPr/>
        </p:nvSpPr>
        <p:spPr>
          <a:xfrm>
            <a:off x="7647708" y="2463359"/>
            <a:ext cx="1982531" cy="621594"/>
          </a:xfrm>
          <a:prstGeom prst="rect">
            <a:avLst/>
          </a:prstGeom>
          <a:noFill/>
          <a:ln w="9525">
            <a:prstDash val="dash"/>
          </a:ln>
        </p:spPr>
        <p:style>
          <a:lnRef idx="2">
            <a:schemeClr val="accent1"/>
          </a:lnRef>
          <a:fillRef idx="1">
            <a:schemeClr val="lt1"/>
          </a:fillRef>
          <a:effectRef idx="0">
            <a:schemeClr val="accent1"/>
          </a:effectRef>
          <a:fontRef idx="minor">
            <a:schemeClr val="dk1"/>
          </a:fontRef>
        </p:style>
        <p:txBody>
          <a:bodyPr lIns="0" rIns="0" rtlCol="0" anchor="ctr"/>
          <a:lstStyle/>
          <a:p>
            <a:r>
              <a:rPr lang="ja-JP" altLang="en-US" sz="1050" dirty="0" smtClean="0">
                <a:solidFill>
                  <a:schemeClr val="tx1"/>
                </a:solidFill>
                <a:latin typeface="Meiryo UI" pitchFamily="50" charset="-128"/>
                <a:ea typeface="Meiryo UI" pitchFamily="50" charset="-128"/>
                <a:cs typeface="Meiryo UI" pitchFamily="50" charset="-128"/>
              </a:rPr>
              <a:t>　</a:t>
            </a:r>
            <a:r>
              <a:rPr lang="ja-JP" altLang="en-US" sz="1050" dirty="0">
                <a:solidFill>
                  <a:schemeClr val="tx1"/>
                </a:solidFill>
                <a:latin typeface="Meiryo UI" pitchFamily="50" charset="-128"/>
                <a:ea typeface="Meiryo UI" pitchFamily="50" charset="-128"/>
                <a:cs typeface="Meiryo UI" pitchFamily="50" charset="-128"/>
              </a:rPr>
              <a:t>＜</a:t>
            </a:r>
            <a:r>
              <a:rPr lang="en-US" altLang="ja-JP" sz="1050" dirty="0" smtClean="0">
                <a:solidFill>
                  <a:schemeClr val="tx1"/>
                </a:solidFill>
                <a:latin typeface="Meiryo UI" pitchFamily="50" charset="-128"/>
                <a:ea typeface="Meiryo UI" pitchFamily="50" charset="-128"/>
                <a:cs typeface="Meiryo UI" pitchFamily="50" charset="-128"/>
              </a:rPr>
              <a:t>2017</a:t>
            </a:r>
            <a:r>
              <a:rPr lang="ja-JP" altLang="en-US" sz="1050" dirty="0" smtClean="0">
                <a:solidFill>
                  <a:schemeClr val="tx1"/>
                </a:solidFill>
                <a:latin typeface="Meiryo UI" pitchFamily="50" charset="-128"/>
                <a:ea typeface="Meiryo UI" pitchFamily="50" charset="-128"/>
                <a:cs typeface="Meiryo UI" pitchFamily="50" charset="-128"/>
              </a:rPr>
              <a:t>年度実績＞</a:t>
            </a:r>
            <a:r>
              <a:rPr lang="en-US" altLang="ja-JP" sz="1050" dirty="0" smtClean="0">
                <a:solidFill>
                  <a:schemeClr val="tx1"/>
                </a:solidFill>
                <a:latin typeface="Meiryo UI" pitchFamily="50" charset="-128"/>
                <a:ea typeface="Meiryo UI" pitchFamily="50" charset="-128"/>
                <a:cs typeface="Meiryo UI" pitchFamily="50" charset="-128"/>
              </a:rPr>
              <a:t>(3</a:t>
            </a:r>
            <a:r>
              <a:rPr lang="ja-JP" altLang="en-US" sz="1050" dirty="0" smtClean="0">
                <a:solidFill>
                  <a:schemeClr val="tx1"/>
                </a:solidFill>
                <a:latin typeface="Meiryo UI" pitchFamily="50" charset="-128"/>
                <a:ea typeface="Meiryo UI" pitchFamily="50" charset="-128"/>
                <a:cs typeface="Meiryo UI" pitchFamily="50" charset="-128"/>
              </a:rPr>
              <a:t>月末現在</a:t>
            </a:r>
            <a:r>
              <a:rPr lang="en-US" altLang="ja-JP" sz="1050" dirty="0" smtClean="0">
                <a:solidFill>
                  <a:schemeClr val="tx1"/>
                </a:solidFill>
                <a:latin typeface="Meiryo UI" pitchFamily="50" charset="-128"/>
                <a:ea typeface="Meiryo UI" pitchFamily="50" charset="-128"/>
                <a:cs typeface="Meiryo UI" pitchFamily="50" charset="-128"/>
              </a:rPr>
              <a:t>)</a:t>
            </a:r>
          </a:p>
          <a:p>
            <a:r>
              <a:rPr lang="ja-JP" altLang="en-US" sz="105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ja-JP" altLang="ja-JP" sz="105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パートナー企業数　</a:t>
            </a:r>
            <a:r>
              <a:rPr lang="en-US" altLang="ja-JP" sz="105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101</a:t>
            </a:r>
            <a:r>
              <a:rPr lang="ja-JP" altLang="ja-JP" sz="105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社</a:t>
            </a:r>
            <a:endParaRPr lang="en-US" altLang="ja-JP" sz="105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050" dirty="0">
                <a:solidFill>
                  <a:schemeClr val="tx1"/>
                </a:solidFill>
                <a:latin typeface="Meiryo UI" pitchFamily="50" charset="-128"/>
                <a:ea typeface="Meiryo UI" pitchFamily="50" charset="-128"/>
                <a:cs typeface="Meiryo UI" pitchFamily="50" charset="-128"/>
              </a:rPr>
              <a:t>　・マッチング</a:t>
            </a:r>
            <a:r>
              <a:rPr lang="ja-JP" altLang="en-US" sz="1050" dirty="0" smtClean="0">
                <a:solidFill>
                  <a:schemeClr val="tx1"/>
                </a:solidFill>
                <a:latin typeface="Meiryo UI" pitchFamily="50" charset="-128"/>
                <a:ea typeface="Meiryo UI" pitchFamily="50" charset="-128"/>
                <a:cs typeface="Meiryo UI" pitchFamily="50" charset="-128"/>
              </a:rPr>
              <a:t>件数</a:t>
            </a:r>
            <a:r>
              <a:rPr lang="ja-JP" altLang="en-US" sz="1050" dirty="0">
                <a:solidFill>
                  <a:schemeClr val="tx1"/>
                </a:solidFill>
                <a:latin typeface="Meiryo UI" pitchFamily="50" charset="-128"/>
                <a:ea typeface="Meiryo UI" pitchFamily="50" charset="-128"/>
                <a:cs typeface="Meiryo UI" pitchFamily="50" charset="-128"/>
              </a:rPr>
              <a:t>　</a:t>
            </a:r>
            <a:r>
              <a:rPr lang="en-US" altLang="ja-JP" sz="1050" dirty="0" smtClean="0">
                <a:solidFill>
                  <a:schemeClr val="tx1"/>
                </a:solidFill>
                <a:latin typeface="Meiryo UI" pitchFamily="50" charset="-128"/>
                <a:ea typeface="Meiryo UI" pitchFamily="50" charset="-128"/>
                <a:cs typeface="Meiryo UI" pitchFamily="50" charset="-128"/>
              </a:rPr>
              <a:t>96</a:t>
            </a:r>
            <a:r>
              <a:rPr lang="ja-JP" altLang="en-US" sz="1050" dirty="0" smtClean="0">
                <a:solidFill>
                  <a:schemeClr val="tx1"/>
                </a:solidFill>
                <a:latin typeface="Meiryo UI" pitchFamily="50" charset="-128"/>
                <a:ea typeface="Meiryo UI" pitchFamily="50" charset="-128"/>
                <a:cs typeface="Meiryo UI" pitchFamily="50" charset="-128"/>
              </a:rPr>
              <a:t>件</a:t>
            </a:r>
            <a:endParaRPr lang="en-US" altLang="ja-JP" sz="1050" dirty="0" smtClean="0">
              <a:solidFill>
                <a:schemeClr val="tx1"/>
              </a:solidFill>
              <a:latin typeface="Meiryo UI" pitchFamily="50" charset="-128"/>
              <a:ea typeface="Meiryo UI" pitchFamily="50" charset="-128"/>
              <a:cs typeface="Meiryo UI" pitchFamily="50" charset="-128"/>
            </a:endParaRPr>
          </a:p>
        </p:txBody>
      </p:sp>
      <p:pic>
        <p:nvPicPr>
          <p:cNvPr id="42" name="Picture 2" descr="各種コーディネート手法"/>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82555" y="4752904"/>
            <a:ext cx="3590925" cy="181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3" name="テキスト ボックス 4"/>
          <p:cNvSpPr txBox="1">
            <a:spLocks noChangeArrowheads="1"/>
          </p:cNvSpPr>
          <p:nvPr/>
        </p:nvSpPr>
        <p:spPr bwMode="auto">
          <a:xfrm>
            <a:off x="5819816" y="6481117"/>
            <a:ext cx="3071813" cy="25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74295" tIns="8890" rIns="74295" bIns="889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900" b="0" i="0" u="none" strike="noStrike" cap="none" normalizeH="0" baseline="0" dirty="0" smtClean="0">
                <a:ln>
                  <a:noFill/>
                </a:ln>
                <a:solidFill>
                  <a:schemeClr val="tx1"/>
                </a:solidFill>
                <a:effectLst/>
                <a:latin typeface="HG丸ｺﾞｼｯｸM-PRO" pitchFamily="50" charset="-128"/>
                <a:ea typeface="HG丸ｺﾞｼｯｸM-PRO" pitchFamily="50" charset="-128"/>
                <a:cs typeface="ＭＳ Ｐゴシック" pitchFamily="50" charset="-128"/>
              </a:rPr>
              <a:t>オープンイノベーションの各種コーディネート手法</a:t>
            </a:r>
          </a:p>
          <a:p>
            <a:pPr marL="0" marR="0" lvl="0" indent="0" algn="l" defTabSz="914400" rtl="0" eaLnBrk="1" fontAlgn="base" latinLnBrk="0" hangingPunct="1">
              <a:lnSpc>
                <a:spcPct val="100000"/>
              </a:lnSpc>
              <a:spcBef>
                <a:spcPct val="0"/>
              </a:spcBef>
              <a:spcAft>
                <a:spcPct val="0"/>
              </a:spcAft>
              <a:buClrTx/>
              <a:buSzTx/>
              <a:buFontTx/>
              <a:buNone/>
              <a:tabLst/>
            </a:pPr>
            <a:endParaRPr kumimoji="1" lang="ja-JP" altLang="ja-JP" sz="1800" b="0" i="0" u="none" strike="noStrike" cap="none" normalizeH="0" baseline="0" dirty="0" smtClean="0">
              <a:ln>
                <a:noFill/>
              </a:ln>
              <a:solidFill>
                <a:schemeClr val="tx1"/>
              </a:solidFill>
              <a:effectLst/>
              <a:latin typeface="Arial" pitchFamily="34" charset="0"/>
              <a:ea typeface="ＭＳ Ｐゴシック" pitchFamily="50" charset="-128"/>
              <a:cs typeface="ＭＳ Ｐゴシック" pitchFamily="50" charset="-128"/>
            </a:endParaRPr>
          </a:p>
        </p:txBody>
      </p:sp>
      <p:sp>
        <p:nvSpPr>
          <p:cNvPr id="44" name="テキスト ボックス 43"/>
          <p:cNvSpPr txBox="1"/>
          <p:nvPr/>
        </p:nvSpPr>
        <p:spPr>
          <a:xfrm>
            <a:off x="5066974" y="3144328"/>
            <a:ext cx="4558345" cy="1646605"/>
          </a:xfrm>
          <a:prstGeom prst="rect">
            <a:avLst/>
          </a:prstGeom>
          <a:noFill/>
        </p:spPr>
        <p:txBody>
          <a:bodyPr wrap="square" rtlCol="0">
            <a:spAutoFit/>
          </a:bodyPr>
          <a:lstStyle/>
          <a:p>
            <a:pPr marL="87313" indent="-87313"/>
            <a:r>
              <a:rPr lang="ja-JP" altLang="en-US" sz="1100" dirty="0" smtClean="0">
                <a:latin typeface="Meiryo UI" pitchFamily="50" charset="-128"/>
                <a:ea typeface="Meiryo UI" pitchFamily="50" charset="-128"/>
                <a:cs typeface="Meiryo UI" pitchFamily="50" charset="-128"/>
              </a:rPr>
              <a:t>＜主な内容＞</a:t>
            </a:r>
            <a:endParaRPr lang="en-US" altLang="ja-JP" sz="1100" dirty="0" smtClean="0">
              <a:latin typeface="Meiryo UI" pitchFamily="50" charset="-128"/>
              <a:ea typeface="Meiryo UI" pitchFamily="50" charset="-128"/>
              <a:cs typeface="Meiryo UI" pitchFamily="50" charset="-128"/>
            </a:endParaRPr>
          </a:p>
          <a:p>
            <a:pPr marL="87313" indent="-87313"/>
            <a:r>
              <a:rPr lang="ja-JP" altLang="en-US" sz="1100" dirty="0" smtClean="0">
                <a:latin typeface="Meiryo UI" pitchFamily="50" charset="-128"/>
                <a:ea typeface="Meiryo UI" pitchFamily="50" charset="-128"/>
                <a:cs typeface="Meiryo UI" pitchFamily="50" charset="-128"/>
              </a:rPr>
              <a:t>・スマートエネルギー</a:t>
            </a:r>
            <a:r>
              <a:rPr lang="ja-JP" altLang="en-US" sz="1100" dirty="0">
                <a:latin typeface="Meiryo UI" pitchFamily="50" charset="-128"/>
                <a:ea typeface="Meiryo UI" pitchFamily="50" charset="-128"/>
                <a:cs typeface="Meiryo UI" pitchFamily="50" charset="-128"/>
              </a:rPr>
              <a:t>関連の大手・中堅企業（パートナー企業）で構成するプラットフォーム「大阪スマートエネルギーパートナーズ」を運営。中小・ベンチャー企業の技術提案をパートナー企業につなげることで、オープンイノベーションを</a:t>
            </a:r>
            <a:r>
              <a:rPr lang="ja-JP" altLang="en-US" sz="1100" dirty="0" smtClean="0">
                <a:latin typeface="Meiryo UI" pitchFamily="50" charset="-128"/>
                <a:ea typeface="Meiryo UI" pitchFamily="50" charset="-128"/>
                <a:cs typeface="Meiryo UI" pitchFamily="50" charset="-128"/>
              </a:rPr>
              <a:t>コーディネートします。</a:t>
            </a:r>
            <a:endParaRPr lang="ja-JP" altLang="en-US" sz="1100" dirty="0">
              <a:latin typeface="Meiryo UI" pitchFamily="50" charset="-128"/>
              <a:ea typeface="Meiryo UI" pitchFamily="50" charset="-128"/>
              <a:cs typeface="Meiryo UI" pitchFamily="50" charset="-128"/>
            </a:endParaRPr>
          </a:p>
          <a:p>
            <a:pPr marL="87313" indent="-87313"/>
            <a:r>
              <a:rPr lang="ja-JP" altLang="en-US" sz="1100" dirty="0">
                <a:latin typeface="Meiryo UI" pitchFamily="50" charset="-128"/>
                <a:ea typeface="Meiryo UI" pitchFamily="50" charset="-128"/>
                <a:cs typeface="Meiryo UI" pitchFamily="50" charset="-128"/>
              </a:rPr>
              <a:t>・企業ネットワークやスマートエネルギー関連技術の知見を有する専門アドバイザー等がパートナー企業の技術ニーズを聞き取り、中小企業等の技術提案につなげるクローズド型のコーディネートに加え、フルオープン型やセミオープン型のニーズ説明会を開催するなどコーディネート手法を</a:t>
            </a:r>
            <a:r>
              <a:rPr lang="ja-JP" altLang="en-US" sz="1100" dirty="0" smtClean="0">
                <a:latin typeface="Meiryo UI" pitchFamily="50" charset="-128"/>
                <a:ea typeface="Meiryo UI" pitchFamily="50" charset="-128"/>
                <a:cs typeface="Meiryo UI" pitchFamily="50" charset="-128"/>
              </a:rPr>
              <a:t>多様化していきます。</a:t>
            </a:r>
            <a:endParaRPr lang="ja-JP" altLang="en-US" sz="1100" dirty="0">
              <a:latin typeface="Meiryo UI" pitchFamily="50" charset="-128"/>
              <a:ea typeface="Meiryo UI" pitchFamily="50" charset="-128"/>
              <a:cs typeface="Meiryo UI" pitchFamily="50" charset="-128"/>
            </a:endParaRPr>
          </a:p>
        </p:txBody>
      </p:sp>
    </p:spTree>
    <p:extLst>
      <p:ext uri="{BB962C8B-B14F-4D97-AF65-F5344CB8AC3E}">
        <p14:creationId xmlns:p14="http://schemas.microsoft.com/office/powerpoint/2010/main" val="4270313346"/>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角丸四角形 9"/>
          <p:cNvSpPr/>
          <p:nvPr/>
        </p:nvSpPr>
        <p:spPr>
          <a:xfrm>
            <a:off x="138171" y="620689"/>
            <a:ext cx="9659753" cy="2040624"/>
          </a:xfrm>
          <a:prstGeom prst="roundRect">
            <a:avLst>
              <a:gd name="adj" fmla="val 1002"/>
            </a:avLst>
          </a:prstGeom>
          <a:noFill/>
          <a:ln w="31750"/>
        </p:spPr>
        <p:style>
          <a:lnRef idx="2">
            <a:schemeClr val="accent1"/>
          </a:lnRef>
          <a:fillRef idx="1">
            <a:schemeClr val="lt1"/>
          </a:fillRef>
          <a:effectRef idx="0">
            <a:schemeClr val="accent1"/>
          </a:effectRef>
          <a:fontRef idx="minor">
            <a:schemeClr val="dk1"/>
          </a:fontRef>
        </p:style>
        <p:txBody>
          <a:bodyPr rtlCol="0" anchor="ctr"/>
          <a:lstStyle/>
          <a:p>
            <a:endParaRPr lang="ja-JP" altLang="en-US" sz="1200" dirty="0">
              <a:solidFill>
                <a:schemeClr val="tx1"/>
              </a:solidFill>
              <a:latin typeface="Meiryo UI" pitchFamily="50" charset="-128"/>
              <a:ea typeface="Meiryo UI" pitchFamily="50" charset="-128"/>
              <a:cs typeface="Meiryo UI" pitchFamily="50" charset="-128"/>
            </a:endParaRPr>
          </a:p>
        </p:txBody>
      </p:sp>
      <p:sp>
        <p:nvSpPr>
          <p:cNvPr id="4" name="Text Box 2"/>
          <p:cNvSpPr txBox="1">
            <a:spLocks noChangeArrowheads="1"/>
          </p:cNvSpPr>
          <p:nvPr/>
        </p:nvSpPr>
        <p:spPr bwMode="auto">
          <a:xfrm>
            <a:off x="0" y="-27384"/>
            <a:ext cx="9906000" cy="510396"/>
          </a:xfrm>
          <a:prstGeom prst="rect">
            <a:avLst/>
          </a:prstGeom>
          <a:solidFill>
            <a:srgbClr val="00B0F0"/>
          </a:solidFill>
          <a:ln w="9525">
            <a:noFill/>
            <a:miter lim="800000"/>
            <a:headEnd/>
            <a:tailEnd/>
          </a:ln>
        </p:spPr>
        <p:txBody>
          <a:bodyPr wrap="square" lIns="74295" tIns="8890" rIns="74295" bIns="8890">
            <a:spAutoFit/>
          </a:bodyPr>
          <a:lstStyle>
            <a:defPPr>
              <a:defRPr lang="ja-JP"/>
            </a:defPPr>
            <a:lvl1pPr algn="l" rtl="0" fontAlgn="base">
              <a:spcBef>
                <a:spcPct val="0"/>
              </a:spcBef>
              <a:spcAft>
                <a:spcPct val="0"/>
              </a:spcAft>
              <a:defRPr kumimoji="1"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charset="-128"/>
                <a:cs typeface="+mn-cs"/>
              </a:defRPr>
            </a:lvl5pPr>
            <a:lvl6pPr marL="2286000" algn="l" defTabSz="914400" rtl="0" eaLnBrk="1" latinLnBrk="0" hangingPunct="1">
              <a:defRPr kumimoji="1" kern="1200">
                <a:solidFill>
                  <a:schemeClr val="tx1"/>
                </a:solidFill>
                <a:latin typeface="Arial" charset="0"/>
                <a:ea typeface="ＭＳ Ｐゴシック" charset="-128"/>
                <a:cs typeface="+mn-cs"/>
              </a:defRPr>
            </a:lvl6pPr>
            <a:lvl7pPr marL="2743200" algn="l" defTabSz="914400" rtl="0" eaLnBrk="1" latinLnBrk="0" hangingPunct="1">
              <a:defRPr kumimoji="1" kern="1200">
                <a:solidFill>
                  <a:schemeClr val="tx1"/>
                </a:solidFill>
                <a:latin typeface="Arial" charset="0"/>
                <a:ea typeface="ＭＳ Ｐゴシック" charset="-128"/>
                <a:cs typeface="+mn-cs"/>
              </a:defRPr>
            </a:lvl7pPr>
            <a:lvl8pPr marL="3200400" algn="l" defTabSz="914400" rtl="0" eaLnBrk="1" latinLnBrk="0" hangingPunct="1">
              <a:defRPr kumimoji="1" kern="1200">
                <a:solidFill>
                  <a:schemeClr val="tx1"/>
                </a:solidFill>
                <a:latin typeface="Arial" charset="0"/>
                <a:ea typeface="ＭＳ Ｐゴシック" charset="-128"/>
                <a:cs typeface="+mn-cs"/>
              </a:defRPr>
            </a:lvl8pPr>
            <a:lvl9pPr marL="3657600" algn="l" defTabSz="914400" rtl="0" eaLnBrk="1" latinLnBrk="0" hangingPunct="1">
              <a:defRPr kumimoji="1" kern="1200">
                <a:solidFill>
                  <a:schemeClr val="tx1"/>
                </a:solidFill>
                <a:latin typeface="Arial" charset="0"/>
                <a:ea typeface="ＭＳ Ｐゴシック" charset="-128"/>
                <a:cs typeface="+mn-cs"/>
              </a:defRPr>
            </a:lvl9pPr>
          </a:lstStyle>
          <a:p>
            <a:pPr algn="just"/>
            <a:r>
              <a:rPr lang="ja-JP" altLang="en-US" sz="3200" dirty="0" smtClean="0">
                <a:solidFill>
                  <a:prstClr val="white"/>
                </a:solidFill>
                <a:ea typeface="HGP創英角ｺﾞｼｯｸUB" pitchFamily="50" charset="-128"/>
                <a:cs typeface="ＭＳ Ｐゴシック" charset="-128"/>
              </a:rPr>
              <a:t>　</a:t>
            </a:r>
            <a:r>
              <a:rPr lang="ja-JP" altLang="en-US" sz="3200" dirty="0">
                <a:solidFill>
                  <a:prstClr val="white"/>
                </a:solidFill>
                <a:latin typeface="Calibri"/>
                <a:ea typeface="HGP創英角ｺﾞｼｯｸUB" pitchFamily="50" charset="-128"/>
                <a:cs typeface="ＭＳ Ｐゴシック" charset="-128"/>
              </a:rPr>
              <a:t>エネルギー消費の抑制  </a:t>
            </a:r>
            <a:r>
              <a:rPr lang="ja-JP" altLang="en-US" sz="1400" dirty="0">
                <a:solidFill>
                  <a:prstClr val="white"/>
                </a:solidFill>
                <a:latin typeface="Calibri"/>
                <a:ea typeface="HGP創英角ｺﾞｼｯｸUB" pitchFamily="50" charset="-128"/>
                <a:cs typeface="ＭＳ Ｐゴシック" charset="-128"/>
              </a:rPr>
              <a:t>～省</a:t>
            </a:r>
            <a:r>
              <a:rPr lang="ja-JP" altLang="en-US" sz="1400" dirty="0" smtClean="0">
                <a:solidFill>
                  <a:prstClr val="white"/>
                </a:solidFill>
                <a:latin typeface="Calibri"/>
                <a:ea typeface="HGP創英角ｺﾞｼｯｸUB" pitchFamily="50" charset="-128"/>
                <a:cs typeface="ＭＳ Ｐゴシック" charset="-128"/>
              </a:rPr>
              <a:t>エネ機器・設備の導入促進～</a:t>
            </a:r>
            <a:endParaRPr lang="ja-JP" altLang="en-US" sz="3200" dirty="0">
              <a:solidFill>
                <a:prstClr val="white"/>
              </a:solidFill>
              <a:ea typeface="HGP創英角ｺﾞｼｯｸUB" pitchFamily="50" charset="-128"/>
              <a:cs typeface="ＭＳ Ｐゴシック" charset="-128"/>
            </a:endParaRPr>
          </a:p>
        </p:txBody>
      </p:sp>
      <p:sp>
        <p:nvSpPr>
          <p:cNvPr id="24" name="円/楕円 23"/>
          <p:cNvSpPr/>
          <p:nvPr/>
        </p:nvSpPr>
        <p:spPr>
          <a:xfrm>
            <a:off x="9361703" y="0"/>
            <a:ext cx="471222" cy="471222"/>
          </a:xfrm>
          <a:prstGeom prst="ellipse">
            <a:avLst/>
          </a:prstGeom>
          <a:ln w="19050"/>
        </p:spPr>
        <p:style>
          <a:lnRef idx="3">
            <a:schemeClr val="lt1"/>
          </a:lnRef>
          <a:fillRef idx="1">
            <a:schemeClr val="accent1"/>
          </a:fillRef>
          <a:effectRef idx="1">
            <a:schemeClr val="accent1"/>
          </a:effectRef>
          <a:fontRef idx="minor">
            <a:schemeClr val="lt1"/>
          </a:fontRef>
        </p:style>
        <p:txBody>
          <a:bodyPr lIns="0" tIns="0" rIns="0" bIns="0" rtlCol="0" anchor="ctr"/>
          <a:lstStyle/>
          <a:p>
            <a:pPr algn="ctr"/>
            <a:r>
              <a:rPr lang="en-US" altLang="ja-JP" b="1" dirty="0" smtClean="0">
                <a:solidFill>
                  <a:prstClr val="white"/>
                </a:solidFill>
              </a:rPr>
              <a:t>32</a:t>
            </a:r>
            <a:endParaRPr lang="ja-JP" altLang="en-US" b="1" dirty="0">
              <a:solidFill>
                <a:prstClr val="white"/>
              </a:solidFill>
            </a:endParaRPr>
          </a:p>
        </p:txBody>
      </p:sp>
      <p:sp>
        <p:nvSpPr>
          <p:cNvPr id="36" name="角丸四角形 35"/>
          <p:cNvSpPr/>
          <p:nvPr/>
        </p:nvSpPr>
        <p:spPr>
          <a:xfrm>
            <a:off x="5241032" y="2975564"/>
            <a:ext cx="3153570" cy="359185"/>
          </a:xfrm>
          <a:prstGeom prst="roundRect">
            <a:avLst>
              <a:gd name="adj" fmla="val 50000"/>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altLang="ja-JP" sz="1600" b="1" dirty="0" smtClean="0">
                <a:solidFill>
                  <a:schemeClr val="tx1"/>
                </a:solidFill>
                <a:latin typeface="Meiryo UI" pitchFamily="50" charset="-128"/>
                <a:ea typeface="Meiryo UI" pitchFamily="50" charset="-128"/>
                <a:cs typeface="Meiryo UI" pitchFamily="50" charset="-128"/>
              </a:rPr>
              <a:t>ATC</a:t>
            </a:r>
            <a:r>
              <a:rPr lang="ja-JP" altLang="en-US" sz="1600" b="1" dirty="0" smtClean="0">
                <a:solidFill>
                  <a:schemeClr val="tx1"/>
                </a:solidFill>
                <a:latin typeface="Meiryo UI" pitchFamily="50" charset="-128"/>
                <a:ea typeface="Meiryo UI" pitchFamily="50" charset="-128"/>
                <a:cs typeface="Meiryo UI" pitchFamily="50" charset="-128"/>
              </a:rPr>
              <a:t>グリーンエコプラザの運営等</a:t>
            </a:r>
            <a:endParaRPr lang="ja-JP" altLang="en-US" sz="1600" b="1" dirty="0">
              <a:solidFill>
                <a:schemeClr val="tx1"/>
              </a:solidFill>
              <a:latin typeface="Meiryo UI" pitchFamily="50" charset="-128"/>
              <a:ea typeface="Meiryo UI" pitchFamily="50" charset="-128"/>
              <a:cs typeface="Meiryo UI" pitchFamily="50" charset="-128"/>
            </a:endParaRPr>
          </a:p>
        </p:txBody>
      </p:sp>
      <p:sp>
        <p:nvSpPr>
          <p:cNvPr id="40" name="テキスト ボックス 39"/>
          <p:cNvSpPr txBox="1"/>
          <p:nvPr/>
        </p:nvSpPr>
        <p:spPr>
          <a:xfrm>
            <a:off x="8413902" y="3106094"/>
            <a:ext cx="813228" cy="191857"/>
          </a:xfrm>
          <a:prstGeom prst="rect">
            <a:avLst/>
          </a:prstGeom>
          <a:noFill/>
        </p:spPr>
        <p:txBody>
          <a:bodyPr wrap="square" lIns="0" tIns="0" rIns="0" bIns="0" rtlCol="0" anchor="ctr" anchorCtr="1">
            <a:spAutoFit/>
          </a:bodyPr>
          <a:lstStyle/>
          <a:p>
            <a:pPr marL="87313" indent="-87313"/>
            <a:r>
              <a:rPr lang="en-US" altLang="ja-JP" sz="1200" dirty="0" smtClean="0">
                <a:latin typeface="Meiryo UI" pitchFamily="50" charset="-128"/>
                <a:ea typeface="Meiryo UI" pitchFamily="50" charset="-128"/>
                <a:cs typeface="Meiryo UI" pitchFamily="50" charset="-128"/>
              </a:rPr>
              <a:t>【</a:t>
            </a:r>
            <a:r>
              <a:rPr lang="ja-JP" altLang="en-US" sz="1200" dirty="0">
                <a:latin typeface="Meiryo UI" pitchFamily="50" charset="-128"/>
                <a:ea typeface="Meiryo UI" pitchFamily="50" charset="-128"/>
                <a:cs typeface="Meiryo UI" pitchFamily="50" charset="-128"/>
              </a:rPr>
              <a:t>市</a:t>
            </a:r>
            <a:r>
              <a:rPr lang="ja-JP" altLang="en-US" sz="1200" dirty="0" smtClean="0">
                <a:latin typeface="Meiryo UI" pitchFamily="50" charset="-128"/>
                <a:ea typeface="Meiryo UI" pitchFamily="50" charset="-128"/>
                <a:cs typeface="Meiryo UI" pitchFamily="50" charset="-128"/>
              </a:rPr>
              <a:t>事業</a:t>
            </a:r>
            <a:r>
              <a:rPr lang="en-US" altLang="ja-JP" sz="1200" dirty="0" smtClean="0">
                <a:latin typeface="Meiryo UI" pitchFamily="50" charset="-128"/>
                <a:ea typeface="Meiryo UI" pitchFamily="50" charset="-128"/>
                <a:cs typeface="Meiryo UI" pitchFamily="50" charset="-128"/>
              </a:rPr>
              <a:t>】</a:t>
            </a:r>
            <a:endParaRPr lang="ja-JP" altLang="en-US" sz="1200" dirty="0">
              <a:latin typeface="Meiryo UI" pitchFamily="50" charset="-128"/>
              <a:ea typeface="Meiryo UI" pitchFamily="50" charset="-128"/>
              <a:cs typeface="Meiryo UI" pitchFamily="50" charset="-128"/>
            </a:endParaRPr>
          </a:p>
        </p:txBody>
      </p:sp>
      <p:sp>
        <p:nvSpPr>
          <p:cNvPr id="30" name="角丸四角形 29"/>
          <p:cNvSpPr/>
          <p:nvPr/>
        </p:nvSpPr>
        <p:spPr>
          <a:xfrm>
            <a:off x="294799" y="720677"/>
            <a:ext cx="2816891" cy="359185"/>
          </a:xfrm>
          <a:prstGeom prst="roundRect">
            <a:avLst>
              <a:gd name="adj" fmla="val 50000"/>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ja-JP" altLang="en-US" sz="1600" b="1" dirty="0">
                <a:solidFill>
                  <a:schemeClr val="tx1"/>
                </a:solidFill>
                <a:latin typeface="Meiryo UI" pitchFamily="50" charset="-128"/>
                <a:ea typeface="Meiryo UI" pitchFamily="50" charset="-128"/>
                <a:cs typeface="Meiryo UI" pitchFamily="50" charset="-128"/>
              </a:rPr>
              <a:t>環境技術コーディネート事業</a:t>
            </a:r>
          </a:p>
        </p:txBody>
      </p:sp>
      <p:sp>
        <p:nvSpPr>
          <p:cNvPr id="31" name="テキスト ボックス 30"/>
          <p:cNvSpPr txBox="1"/>
          <p:nvPr/>
        </p:nvSpPr>
        <p:spPr>
          <a:xfrm>
            <a:off x="312064" y="1177677"/>
            <a:ext cx="5065154" cy="692497"/>
          </a:xfrm>
          <a:prstGeom prst="rect">
            <a:avLst/>
          </a:prstGeom>
          <a:noFill/>
        </p:spPr>
        <p:txBody>
          <a:bodyPr wrap="square" rtlCol="0">
            <a:spAutoFit/>
          </a:bodyPr>
          <a:lstStyle/>
          <a:p>
            <a:pPr marL="87313" indent="-87313"/>
            <a:r>
              <a:rPr lang="ja-JP" altLang="en-US" sz="1300" dirty="0">
                <a:latin typeface="Meiryo UI" pitchFamily="50" charset="-128"/>
                <a:ea typeface="Meiryo UI" pitchFamily="50" charset="-128"/>
                <a:cs typeface="Meiryo UI" pitchFamily="50" charset="-128"/>
              </a:rPr>
              <a:t>◆大阪の中小・ベンチャー</a:t>
            </a:r>
            <a:r>
              <a:rPr lang="ja-JP" altLang="en-US" sz="1300" dirty="0" smtClean="0">
                <a:latin typeface="Meiryo UI" pitchFamily="50" charset="-128"/>
                <a:ea typeface="Meiryo UI" pitchFamily="50" charset="-128"/>
                <a:cs typeface="Meiryo UI" pitchFamily="50" charset="-128"/>
              </a:rPr>
              <a:t>企業</a:t>
            </a:r>
            <a:r>
              <a:rPr lang="ja-JP" altLang="en-US" sz="1300" dirty="0">
                <a:latin typeface="Meiryo UI" pitchFamily="50" charset="-128"/>
                <a:ea typeface="Meiryo UI" pitchFamily="50" charset="-128"/>
                <a:cs typeface="Meiryo UI" pitchFamily="50" charset="-128"/>
              </a:rPr>
              <a:t>に</a:t>
            </a:r>
            <a:r>
              <a:rPr lang="ja-JP" altLang="en-US" sz="1300" dirty="0" smtClean="0">
                <a:latin typeface="Meiryo UI" pitchFamily="50" charset="-128"/>
                <a:ea typeface="Meiryo UI" pitchFamily="50" charset="-128"/>
                <a:cs typeface="Meiryo UI" pitchFamily="50" charset="-128"/>
              </a:rPr>
              <a:t>よる優れた環境技術・製品を技術評価し、高い評価を受けたものに対し「おおさかエコテック」の称号を授与し、ホームページ</a:t>
            </a:r>
            <a:r>
              <a:rPr lang="ja-JP" altLang="en-US" sz="1300" dirty="0">
                <a:latin typeface="Meiryo UI" pitchFamily="50" charset="-128"/>
                <a:ea typeface="Meiryo UI" pitchFamily="50" charset="-128"/>
                <a:cs typeface="Meiryo UI" pitchFamily="50" charset="-128"/>
              </a:rPr>
              <a:t>・</a:t>
            </a:r>
            <a:r>
              <a:rPr lang="ja-JP" altLang="en-US" sz="1300" dirty="0" smtClean="0">
                <a:latin typeface="Meiryo UI" pitchFamily="50" charset="-128"/>
                <a:ea typeface="Meiryo UI" pitchFamily="50" charset="-128"/>
                <a:cs typeface="Meiryo UI" pitchFamily="50" charset="-128"/>
              </a:rPr>
              <a:t>メールマガジンやセミナー・展示会等を通じその普及</a:t>
            </a:r>
            <a:r>
              <a:rPr lang="ja-JP" altLang="en-US" sz="1300" dirty="0">
                <a:latin typeface="Meiryo UI" pitchFamily="50" charset="-128"/>
                <a:ea typeface="Meiryo UI" pitchFamily="50" charset="-128"/>
                <a:cs typeface="Meiryo UI" pitchFamily="50" charset="-128"/>
              </a:rPr>
              <a:t>を支援します。</a:t>
            </a:r>
          </a:p>
        </p:txBody>
      </p:sp>
      <p:sp>
        <p:nvSpPr>
          <p:cNvPr id="43" name="Text Box 5"/>
          <p:cNvSpPr txBox="1">
            <a:spLocks noChangeArrowheads="1"/>
          </p:cNvSpPr>
          <p:nvPr/>
        </p:nvSpPr>
        <p:spPr bwMode="auto">
          <a:xfrm>
            <a:off x="8121925" y="2039190"/>
            <a:ext cx="1327673" cy="595133"/>
          </a:xfrm>
          <a:prstGeom prst="rect">
            <a:avLst/>
          </a:prstGeom>
          <a:noFill/>
          <a:ln>
            <a:noFill/>
          </a:ln>
          <a:extLst/>
        </p:spPr>
        <p:txBody>
          <a:bodyPr vert="horz" wrap="square" lIns="0" tIns="0" rIns="0" bIns="0" numCol="1" anchor="t" anchorCtr="0" compatLnSpc="1">
            <a:prstTxWarp prst="textNoShape">
              <a:avLst/>
            </a:prstTxWarp>
          </a:bodyPr>
          <a:lstStyle/>
          <a:p>
            <a:pPr algn="ctr" fontAlgn="base">
              <a:lnSpc>
                <a:spcPct val="80000"/>
              </a:lnSpc>
              <a:spcBef>
                <a:spcPct val="0"/>
              </a:spcBef>
              <a:spcAft>
                <a:spcPct val="0"/>
              </a:spcAft>
            </a:pPr>
            <a:r>
              <a:rPr lang="ja-JP" altLang="en-US" sz="800" dirty="0" smtClean="0">
                <a:latin typeface="ＭＳ ゴシック" pitchFamily="49" charset="-128"/>
                <a:ea typeface="ＭＳ ゴシック" pitchFamily="49" charset="-128"/>
                <a:cs typeface="ＭＳ Ｐゴシック" pitchFamily="50" charset="-128"/>
              </a:rPr>
              <a:t>おおさかエコテック</a:t>
            </a:r>
            <a:endParaRPr lang="en-US" altLang="ja-JP" sz="800" dirty="0" smtClean="0">
              <a:latin typeface="ＭＳ ゴシック" pitchFamily="49" charset="-128"/>
              <a:ea typeface="ＭＳ ゴシック" pitchFamily="49" charset="-128"/>
              <a:cs typeface="ＭＳ Ｐゴシック" pitchFamily="50" charset="-128"/>
            </a:endParaRPr>
          </a:p>
          <a:p>
            <a:pPr algn="ctr" fontAlgn="base">
              <a:lnSpc>
                <a:spcPct val="80000"/>
              </a:lnSpc>
              <a:spcBef>
                <a:spcPct val="0"/>
              </a:spcBef>
              <a:spcAft>
                <a:spcPct val="0"/>
              </a:spcAft>
            </a:pPr>
            <a:r>
              <a:rPr lang="ja-JP" altLang="en-US" sz="800" dirty="0" smtClean="0">
                <a:latin typeface="ＭＳ ゴシック" pitchFamily="49" charset="-128"/>
                <a:ea typeface="ＭＳ ゴシック" pitchFamily="49" charset="-128"/>
                <a:cs typeface="ＭＳ Ｐゴシック" pitchFamily="50" charset="-128"/>
              </a:rPr>
              <a:t>　ロゴマーク</a:t>
            </a:r>
          </a:p>
          <a:p>
            <a:pPr algn="just" fontAlgn="base">
              <a:spcBef>
                <a:spcPct val="0"/>
              </a:spcBef>
              <a:spcAft>
                <a:spcPct val="0"/>
              </a:spcAft>
            </a:pPr>
            <a:r>
              <a:rPr lang="ja-JP" altLang="en-US" sz="700" dirty="0" smtClean="0">
                <a:latin typeface="ＭＳ ゴシック" pitchFamily="49" charset="-128"/>
                <a:ea typeface="ＭＳ ゴシック" pitchFamily="49" charset="-128"/>
                <a:cs typeface="ＭＳ Ｐゴシック" pitchFamily="50" charset="-128"/>
              </a:rPr>
              <a:t>このロゴマークは、高い評価を受けた環境技術・製品に使用が認められます。</a:t>
            </a:r>
            <a:endParaRPr lang="ja-JP" altLang="en-US" dirty="0" smtClean="0">
              <a:latin typeface="Arial" pitchFamily="34" charset="0"/>
              <a:cs typeface="ＭＳ Ｐゴシック" pitchFamily="50" charset="-128"/>
            </a:endParaRPr>
          </a:p>
        </p:txBody>
      </p:sp>
      <p:sp>
        <p:nvSpPr>
          <p:cNvPr id="45" name="テキスト ボックス 44"/>
          <p:cNvSpPr txBox="1"/>
          <p:nvPr/>
        </p:nvSpPr>
        <p:spPr>
          <a:xfrm>
            <a:off x="2246142" y="859556"/>
            <a:ext cx="2571509" cy="184666"/>
          </a:xfrm>
          <a:prstGeom prst="rect">
            <a:avLst/>
          </a:prstGeom>
          <a:noFill/>
        </p:spPr>
        <p:txBody>
          <a:bodyPr wrap="square" lIns="0" tIns="0" rIns="0" bIns="0" rtlCol="0" anchor="ctr" anchorCtr="1">
            <a:spAutoFit/>
          </a:bodyPr>
          <a:lstStyle/>
          <a:p>
            <a:r>
              <a:rPr lang="en-US" altLang="ja-JP" sz="1200" dirty="0" smtClean="0">
                <a:latin typeface="Meiryo UI" pitchFamily="50" charset="-128"/>
                <a:ea typeface="Meiryo UI" pitchFamily="50" charset="-128"/>
                <a:cs typeface="Meiryo UI" pitchFamily="50" charset="-128"/>
              </a:rPr>
              <a:t>【</a:t>
            </a:r>
            <a:r>
              <a:rPr lang="ja-JP" altLang="en-US" sz="1200" dirty="0" smtClean="0">
                <a:latin typeface="Meiryo UI" pitchFamily="50" charset="-128"/>
                <a:ea typeface="Meiryo UI" pitchFamily="50" charset="-128"/>
                <a:cs typeface="Meiryo UI" pitchFamily="50" charset="-128"/>
              </a:rPr>
              <a:t>府事業</a:t>
            </a:r>
            <a:r>
              <a:rPr lang="en-US" altLang="ja-JP" sz="1200" dirty="0" smtClean="0">
                <a:latin typeface="Meiryo UI" pitchFamily="50" charset="-128"/>
                <a:ea typeface="Meiryo UI" pitchFamily="50" charset="-128"/>
                <a:cs typeface="Meiryo UI" pitchFamily="50" charset="-128"/>
              </a:rPr>
              <a:t>】</a:t>
            </a:r>
            <a:endParaRPr lang="ja-JP" altLang="en-US" sz="1100" strike="sngStrike" dirty="0">
              <a:solidFill>
                <a:srgbClr val="FF0000"/>
              </a:solidFill>
              <a:latin typeface="Meiryo UI" pitchFamily="50" charset="-128"/>
              <a:ea typeface="Meiryo UI" pitchFamily="50" charset="-128"/>
              <a:cs typeface="Meiryo UI" pitchFamily="50" charset="-128"/>
            </a:endParaRPr>
          </a:p>
        </p:txBody>
      </p:sp>
      <p:sp>
        <p:nvSpPr>
          <p:cNvPr id="46" name="正方形/長方形 45"/>
          <p:cNvSpPr/>
          <p:nvPr/>
        </p:nvSpPr>
        <p:spPr>
          <a:xfrm>
            <a:off x="5474565" y="1587684"/>
            <a:ext cx="2250068" cy="797125"/>
          </a:xfrm>
          <a:prstGeom prst="rect">
            <a:avLst/>
          </a:prstGeom>
          <a:noFill/>
          <a:ln w="9525">
            <a:prstDash val="dash"/>
          </a:ln>
        </p:spPr>
        <p:style>
          <a:lnRef idx="2">
            <a:schemeClr val="accent1"/>
          </a:lnRef>
          <a:fillRef idx="1">
            <a:schemeClr val="lt1"/>
          </a:fillRef>
          <a:effectRef idx="0">
            <a:schemeClr val="accent1"/>
          </a:effectRef>
          <a:fontRef idx="minor">
            <a:schemeClr val="dk1"/>
          </a:fontRef>
        </p:style>
        <p:txBody>
          <a:bodyPr lIns="0" rIns="0" rtlCol="0" anchor="ctr"/>
          <a:lstStyle/>
          <a:p>
            <a:r>
              <a:rPr lang="ja-JP" altLang="en-US" sz="1050" dirty="0" smtClean="0">
                <a:solidFill>
                  <a:schemeClr val="tx1"/>
                </a:solidFill>
                <a:latin typeface="Meiryo UI" pitchFamily="50" charset="-128"/>
                <a:ea typeface="Meiryo UI" pitchFamily="50" charset="-128"/>
                <a:cs typeface="Meiryo UI" pitchFamily="50" charset="-128"/>
              </a:rPr>
              <a:t>　＜</a:t>
            </a:r>
            <a:r>
              <a:rPr lang="en-US" altLang="ja-JP" sz="1050" dirty="0">
                <a:solidFill>
                  <a:schemeClr val="tx1"/>
                </a:solidFill>
                <a:latin typeface="Meiryo UI" pitchFamily="50" charset="-128"/>
                <a:ea typeface="Meiryo UI" pitchFamily="50" charset="-128"/>
                <a:cs typeface="Meiryo UI" pitchFamily="50" charset="-128"/>
              </a:rPr>
              <a:t>2017</a:t>
            </a:r>
            <a:r>
              <a:rPr lang="ja-JP" altLang="en-US" sz="1050" dirty="0" smtClean="0">
                <a:solidFill>
                  <a:schemeClr val="tx1"/>
                </a:solidFill>
                <a:latin typeface="Meiryo UI" pitchFamily="50" charset="-128"/>
                <a:ea typeface="Meiryo UI" pitchFamily="50" charset="-128"/>
                <a:cs typeface="Meiryo UI" pitchFamily="50" charset="-128"/>
              </a:rPr>
              <a:t>年度実績＞ </a:t>
            </a:r>
            <a:endParaRPr lang="ja-JP" altLang="en-US" sz="1050" strike="sngStrike" dirty="0">
              <a:solidFill>
                <a:schemeClr val="tx1"/>
              </a:solidFill>
              <a:latin typeface="Meiryo UI" pitchFamily="50" charset="-128"/>
              <a:ea typeface="Meiryo UI" pitchFamily="50" charset="-128"/>
              <a:cs typeface="Meiryo UI" pitchFamily="50" charset="-128"/>
            </a:endParaRPr>
          </a:p>
          <a:p>
            <a:pPr marL="87313" indent="-87313"/>
            <a:r>
              <a:rPr lang="ja-JP" altLang="en-US" sz="1050" dirty="0" smtClean="0">
                <a:solidFill>
                  <a:schemeClr val="tx1"/>
                </a:solidFill>
                <a:latin typeface="Meiryo UI" pitchFamily="50" charset="-128"/>
                <a:ea typeface="Meiryo UI" pitchFamily="50" charset="-128"/>
                <a:cs typeface="Meiryo UI" pitchFamily="50" charset="-128"/>
              </a:rPr>
              <a:t>　・展示会</a:t>
            </a:r>
            <a:r>
              <a:rPr lang="ja-JP" altLang="en-US" sz="1050" dirty="0">
                <a:solidFill>
                  <a:schemeClr val="tx1"/>
                </a:solidFill>
                <a:latin typeface="Meiryo UI" pitchFamily="50" charset="-128"/>
                <a:ea typeface="Meiryo UI" pitchFamily="50" charset="-128"/>
                <a:cs typeface="Meiryo UI" pitchFamily="50" charset="-128"/>
              </a:rPr>
              <a:t>出展</a:t>
            </a:r>
            <a:r>
              <a:rPr lang="ja-JP" altLang="en-US" sz="1050" dirty="0" smtClean="0">
                <a:solidFill>
                  <a:schemeClr val="tx1"/>
                </a:solidFill>
                <a:latin typeface="Meiryo UI" pitchFamily="50" charset="-128"/>
                <a:ea typeface="Meiryo UI" pitchFamily="50" charset="-128"/>
                <a:cs typeface="Meiryo UI" pitchFamily="50" charset="-128"/>
              </a:rPr>
              <a:t>等：</a:t>
            </a:r>
            <a:r>
              <a:rPr lang="en-US" altLang="ja-JP" sz="1050" dirty="0">
                <a:solidFill>
                  <a:schemeClr val="tx1"/>
                </a:solidFill>
                <a:latin typeface="Meiryo UI" pitchFamily="50" charset="-128"/>
                <a:ea typeface="Meiryo UI" pitchFamily="50" charset="-128"/>
                <a:cs typeface="Meiryo UI" pitchFamily="50" charset="-128"/>
              </a:rPr>
              <a:t>4</a:t>
            </a:r>
            <a:r>
              <a:rPr lang="ja-JP" altLang="en-US" sz="1050" dirty="0" smtClean="0">
                <a:solidFill>
                  <a:schemeClr val="tx1"/>
                </a:solidFill>
                <a:latin typeface="Meiryo UI" pitchFamily="50" charset="-128"/>
                <a:ea typeface="Meiryo UI" pitchFamily="50" charset="-128"/>
                <a:cs typeface="Meiryo UI" pitchFamily="50" charset="-128"/>
              </a:rPr>
              <a:t>回</a:t>
            </a:r>
            <a:endParaRPr lang="ja-JP" altLang="en-US" sz="1050" dirty="0">
              <a:solidFill>
                <a:schemeClr val="tx1"/>
              </a:solidFill>
              <a:latin typeface="Meiryo UI" pitchFamily="50" charset="-128"/>
              <a:ea typeface="Meiryo UI" pitchFamily="50" charset="-128"/>
              <a:cs typeface="Meiryo UI" pitchFamily="50" charset="-128"/>
            </a:endParaRPr>
          </a:p>
          <a:p>
            <a:pPr marL="87313" indent="-87313"/>
            <a:r>
              <a:rPr lang="ja-JP" altLang="en-US" sz="1050" dirty="0" smtClean="0">
                <a:solidFill>
                  <a:schemeClr val="tx1"/>
                </a:solidFill>
                <a:latin typeface="Meiryo UI" pitchFamily="50" charset="-128"/>
                <a:ea typeface="Meiryo UI" pitchFamily="50" charset="-128"/>
                <a:cs typeface="Meiryo UI" pitchFamily="50" charset="-128"/>
              </a:rPr>
              <a:t>　・メールマガジン</a:t>
            </a:r>
            <a:r>
              <a:rPr lang="ja-JP" altLang="en-US" sz="1050" dirty="0">
                <a:solidFill>
                  <a:schemeClr val="tx1"/>
                </a:solidFill>
                <a:latin typeface="Meiryo UI" pitchFamily="50" charset="-128"/>
                <a:ea typeface="Meiryo UI" pitchFamily="50" charset="-128"/>
                <a:cs typeface="Meiryo UI" pitchFamily="50" charset="-128"/>
              </a:rPr>
              <a:t>の</a:t>
            </a:r>
            <a:r>
              <a:rPr lang="ja-JP" altLang="en-US" sz="1050" dirty="0" smtClean="0">
                <a:solidFill>
                  <a:schemeClr val="tx1"/>
                </a:solidFill>
                <a:latin typeface="Meiryo UI" pitchFamily="50" charset="-128"/>
                <a:ea typeface="Meiryo UI" pitchFamily="50" charset="-128"/>
                <a:cs typeface="Meiryo UI" pitchFamily="50" charset="-128"/>
              </a:rPr>
              <a:t>発行：</a:t>
            </a:r>
            <a:r>
              <a:rPr lang="en-US" altLang="ja-JP" sz="1050" dirty="0" smtClean="0">
                <a:solidFill>
                  <a:schemeClr val="tx1"/>
                </a:solidFill>
                <a:latin typeface="Meiryo UI" pitchFamily="50" charset="-128"/>
                <a:ea typeface="Meiryo UI" pitchFamily="50" charset="-128"/>
                <a:cs typeface="Meiryo UI" pitchFamily="50" charset="-128"/>
              </a:rPr>
              <a:t>24</a:t>
            </a:r>
            <a:r>
              <a:rPr lang="ja-JP" altLang="en-US" sz="1050" dirty="0" smtClean="0">
                <a:solidFill>
                  <a:schemeClr val="tx1"/>
                </a:solidFill>
                <a:latin typeface="Meiryo UI" pitchFamily="50" charset="-128"/>
                <a:ea typeface="Meiryo UI" pitchFamily="50" charset="-128"/>
                <a:cs typeface="Meiryo UI" pitchFamily="50" charset="-128"/>
              </a:rPr>
              <a:t>件</a:t>
            </a:r>
            <a:endParaRPr lang="ja-JP" altLang="en-US" sz="1050" dirty="0">
              <a:solidFill>
                <a:schemeClr val="tx1"/>
              </a:solidFill>
              <a:latin typeface="Meiryo UI" pitchFamily="50" charset="-128"/>
              <a:ea typeface="Meiryo UI" pitchFamily="50" charset="-128"/>
              <a:cs typeface="Meiryo UI" pitchFamily="50" charset="-128"/>
            </a:endParaRPr>
          </a:p>
        </p:txBody>
      </p:sp>
      <p:sp>
        <p:nvSpPr>
          <p:cNvPr id="48" name="テキスト ボックス 47"/>
          <p:cNvSpPr txBox="1"/>
          <p:nvPr/>
        </p:nvSpPr>
        <p:spPr>
          <a:xfrm>
            <a:off x="3676616" y="6098488"/>
            <a:ext cx="1224136" cy="246221"/>
          </a:xfrm>
          <a:prstGeom prst="rect">
            <a:avLst/>
          </a:prstGeom>
          <a:noFill/>
        </p:spPr>
        <p:txBody>
          <a:bodyPr wrap="square" rtlCol="0">
            <a:spAutoFit/>
          </a:bodyPr>
          <a:lstStyle/>
          <a:p>
            <a:pPr marL="87313" indent="-87313" algn="ctr"/>
            <a:r>
              <a:rPr lang="ja-JP" altLang="en-US" sz="1000" dirty="0" smtClean="0">
                <a:latin typeface="Meiryo UI" pitchFamily="50" charset="-128"/>
                <a:ea typeface="Meiryo UI" pitchFamily="50" charset="-128"/>
                <a:cs typeface="Meiryo UI" pitchFamily="50" charset="-128"/>
              </a:rPr>
              <a:t>大阪産業創造館</a:t>
            </a:r>
            <a:endParaRPr lang="ja-JP" altLang="en-US" sz="1000" dirty="0">
              <a:latin typeface="Meiryo UI" pitchFamily="50" charset="-128"/>
              <a:ea typeface="Meiryo UI" pitchFamily="50" charset="-128"/>
              <a:cs typeface="Meiryo UI" pitchFamily="50" charset="-128"/>
            </a:endParaRPr>
          </a:p>
        </p:txBody>
      </p:sp>
      <p:sp>
        <p:nvSpPr>
          <p:cNvPr id="49" name="テキスト ボックス 48"/>
          <p:cNvSpPr txBox="1"/>
          <p:nvPr/>
        </p:nvSpPr>
        <p:spPr>
          <a:xfrm>
            <a:off x="8210776" y="6094442"/>
            <a:ext cx="1368152" cy="246221"/>
          </a:xfrm>
          <a:prstGeom prst="rect">
            <a:avLst/>
          </a:prstGeom>
          <a:noFill/>
        </p:spPr>
        <p:txBody>
          <a:bodyPr wrap="square" rtlCol="0">
            <a:spAutoFit/>
          </a:bodyPr>
          <a:lstStyle/>
          <a:p>
            <a:pPr marL="87313" indent="-87313" algn="ctr"/>
            <a:r>
              <a:rPr lang="en-US" altLang="ja-JP" sz="1000" dirty="0" smtClean="0">
                <a:latin typeface="Meiryo UI" pitchFamily="50" charset="-128"/>
                <a:ea typeface="Meiryo UI" pitchFamily="50" charset="-128"/>
                <a:cs typeface="Meiryo UI" pitchFamily="50" charset="-128"/>
              </a:rPr>
              <a:t>ATC</a:t>
            </a:r>
            <a:r>
              <a:rPr lang="ja-JP" altLang="en-US" sz="1000" dirty="0" smtClean="0">
                <a:latin typeface="Meiryo UI" pitchFamily="50" charset="-128"/>
                <a:ea typeface="Meiryo UI" pitchFamily="50" charset="-128"/>
                <a:cs typeface="Meiryo UI" pitchFamily="50" charset="-128"/>
              </a:rPr>
              <a:t>グリーンエコプラザ</a:t>
            </a:r>
            <a:endParaRPr lang="ja-JP" altLang="en-US" sz="1000" dirty="0">
              <a:latin typeface="Meiryo UI" pitchFamily="50" charset="-128"/>
              <a:ea typeface="Meiryo UI" pitchFamily="50" charset="-128"/>
              <a:cs typeface="Meiryo UI" pitchFamily="50" charset="-128"/>
            </a:endParaRPr>
          </a:p>
        </p:txBody>
      </p:sp>
      <p:sp>
        <p:nvSpPr>
          <p:cNvPr id="35" name="角丸四角形 34"/>
          <p:cNvSpPr/>
          <p:nvPr/>
        </p:nvSpPr>
        <p:spPr>
          <a:xfrm>
            <a:off x="138171" y="2811439"/>
            <a:ext cx="4814829" cy="3692444"/>
          </a:xfrm>
          <a:prstGeom prst="roundRect">
            <a:avLst>
              <a:gd name="adj" fmla="val 1002"/>
            </a:avLst>
          </a:prstGeom>
          <a:noFill/>
          <a:ln w="31750"/>
        </p:spPr>
        <p:style>
          <a:lnRef idx="2">
            <a:schemeClr val="accent1"/>
          </a:lnRef>
          <a:fillRef idx="1">
            <a:schemeClr val="lt1"/>
          </a:fillRef>
          <a:effectRef idx="0">
            <a:schemeClr val="accent1"/>
          </a:effectRef>
          <a:fontRef idx="minor">
            <a:schemeClr val="dk1"/>
          </a:fontRef>
        </p:style>
        <p:txBody>
          <a:bodyPr rtlCol="0" anchor="ctr"/>
          <a:lstStyle/>
          <a:p>
            <a:endParaRPr lang="ja-JP" altLang="en-US" sz="1200" dirty="0">
              <a:solidFill>
                <a:schemeClr val="tx1"/>
              </a:solidFill>
              <a:latin typeface="Meiryo UI" pitchFamily="50" charset="-128"/>
              <a:ea typeface="Meiryo UI" pitchFamily="50" charset="-128"/>
              <a:cs typeface="Meiryo UI" pitchFamily="50" charset="-128"/>
            </a:endParaRPr>
          </a:p>
        </p:txBody>
      </p:sp>
      <p:sp>
        <p:nvSpPr>
          <p:cNvPr id="54" name="角丸四角形 53"/>
          <p:cNvSpPr/>
          <p:nvPr/>
        </p:nvSpPr>
        <p:spPr>
          <a:xfrm>
            <a:off x="5097016" y="2811439"/>
            <a:ext cx="4700908" cy="3704181"/>
          </a:xfrm>
          <a:prstGeom prst="roundRect">
            <a:avLst>
              <a:gd name="adj" fmla="val 1002"/>
            </a:avLst>
          </a:prstGeom>
          <a:noFill/>
          <a:ln w="31750"/>
        </p:spPr>
        <p:style>
          <a:lnRef idx="2">
            <a:schemeClr val="accent1"/>
          </a:lnRef>
          <a:fillRef idx="1">
            <a:schemeClr val="lt1"/>
          </a:fillRef>
          <a:effectRef idx="0">
            <a:schemeClr val="accent1"/>
          </a:effectRef>
          <a:fontRef idx="minor">
            <a:schemeClr val="dk1"/>
          </a:fontRef>
        </p:style>
        <p:txBody>
          <a:bodyPr rtlCol="0" anchor="ctr"/>
          <a:lstStyle/>
          <a:p>
            <a:endParaRPr lang="ja-JP" altLang="en-US" sz="1200" dirty="0">
              <a:solidFill>
                <a:schemeClr val="tx1"/>
              </a:solidFill>
              <a:latin typeface="Meiryo UI" pitchFamily="50" charset="-128"/>
              <a:ea typeface="Meiryo UI" pitchFamily="50" charset="-128"/>
              <a:cs typeface="Meiryo UI" pitchFamily="50" charset="-128"/>
            </a:endParaRPr>
          </a:p>
        </p:txBody>
      </p:sp>
      <p:sp>
        <p:nvSpPr>
          <p:cNvPr id="56" name="テキスト ボックス 55"/>
          <p:cNvSpPr txBox="1"/>
          <p:nvPr/>
        </p:nvSpPr>
        <p:spPr>
          <a:xfrm>
            <a:off x="4090970" y="3454486"/>
            <a:ext cx="726681" cy="184666"/>
          </a:xfrm>
          <a:prstGeom prst="rect">
            <a:avLst/>
          </a:prstGeom>
          <a:noFill/>
        </p:spPr>
        <p:txBody>
          <a:bodyPr wrap="square" lIns="0" tIns="0" rIns="0" bIns="0" rtlCol="0" anchor="ctr" anchorCtr="1">
            <a:spAutoFit/>
          </a:bodyPr>
          <a:lstStyle/>
          <a:p>
            <a:pPr marL="87313" indent="-87313"/>
            <a:r>
              <a:rPr lang="en-US" altLang="ja-JP" sz="1200" dirty="0" smtClean="0">
                <a:latin typeface="Meiryo UI" pitchFamily="50" charset="-128"/>
                <a:ea typeface="Meiryo UI" pitchFamily="50" charset="-128"/>
                <a:cs typeface="Meiryo UI" pitchFamily="50" charset="-128"/>
              </a:rPr>
              <a:t>【</a:t>
            </a:r>
            <a:r>
              <a:rPr lang="ja-JP" altLang="en-US" sz="1200" dirty="0" smtClean="0">
                <a:latin typeface="Meiryo UI" pitchFamily="50" charset="-128"/>
                <a:ea typeface="Meiryo UI" pitchFamily="50" charset="-128"/>
                <a:cs typeface="Meiryo UI" pitchFamily="50" charset="-128"/>
              </a:rPr>
              <a:t>市事業</a:t>
            </a:r>
            <a:r>
              <a:rPr lang="en-US" altLang="ja-JP" sz="1200" dirty="0" smtClean="0">
                <a:latin typeface="Meiryo UI" pitchFamily="50" charset="-128"/>
                <a:ea typeface="Meiryo UI" pitchFamily="50" charset="-128"/>
                <a:cs typeface="Meiryo UI" pitchFamily="50" charset="-128"/>
              </a:rPr>
              <a:t>】</a:t>
            </a:r>
            <a:endParaRPr lang="ja-JP" altLang="en-US" sz="1200" dirty="0">
              <a:latin typeface="Meiryo UI" pitchFamily="50" charset="-128"/>
              <a:ea typeface="Meiryo UI" pitchFamily="50" charset="-128"/>
              <a:cs typeface="Meiryo UI" pitchFamily="50" charset="-128"/>
            </a:endParaRPr>
          </a:p>
        </p:txBody>
      </p:sp>
      <p:sp>
        <p:nvSpPr>
          <p:cNvPr id="41" name="正方形/長方形 40"/>
          <p:cNvSpPr/>
          <p:nvPr/>
        </p:nvSpPr>
        <p:spPr>
          <a:xfrm>
            <a:off x="312064" y="4920057"/>
            <a:ext cx="3323679" cy="720080"/>
          </a:xfrm>
          <a:prstGeom prst="rect">
            <a:avLst/>
          </a:prstGeom>
          <a:noFill/>
          <a:ln w="9525">
            <a:prstDash val="dash"/>
          </a:ln>
        </p:spPr>
        <p:style>
          <a:lnRef idx="2">
            <a:schemeClr val="accent1"/>
          </a:lnRef>
          <a:fillRef idx="1">
            <a:schemeClr val="lt1"/>
          </a:fillRef>
          <a:effectRef idx="0">
            <a:schemeClr val="accent1"/>
          </a:effectRef>
          <a:fontRef idx="minor">
            <a:schemeClr val="dk1"/>
          </a:fontRef>
        </p:style>
        <p:txBody>
          <a:bodyPr lIns="0" rIns="0" rtlCol="0" anchor="ctr"/>
          <a:lstStyle>
            <a:defPPr>
              <a:defRPr lang="ja-JP"/>
            </a:defPPr>
            <a:lvl1pPr marL="0" algn="l" defTabSz="914400" rtl="0" eaLnBrk="1" latinLnBrk="0" hangingPunct="1">
              <a:defRPr kumimoji="1" sz="1800" kern="1200">
                <a:solidFill>
                  <a:schemeClr val="dk1"/>
                </a:solidFill>
                <a:latin typeface="+mn-lt"/>
                <a:ea typeface="+mn-ea"/>
                <a:cs typeface="+mn-cs"/>
              </a:defRPr>
            </a:lvl1pPr>
            <a:lvl2pPr marL="457200" algn="l" defTabSz="914400" rtl="0" eaLnBrk="1" latinLnBrk="0" hangingPunct="1">
              <a:defRPr kumimoji="1" sz="1800" kern="1200">
                <a:solidFill>
                  <a:schemeClr val="dk1"/>
                </a:solidFill>
                <a:latin typeface="+mn-lt"/>
                <a:ea typeface="+mn-ea"/>
                <a:cs typeface="+mn-cs"/>
              </a:defRPr>
            </a:lvl2pPr>
            <a:lvl3pPr marL="914400" algn="l" defTabSz="914400" rtl="0" eaLnBrk="1" latinLnBrk="0" hangingPunct="1">
              <a:defRPr kumimoji="1" sz="1800" kern="1200">
                <a:solidFill>
                  <a:schemeClr val="dk1"/>
                </a:solidFill>
                <a:latin typeface="+mn-lt"/>
                <a:ea typeface="+mn-ea"/>
                <a:cs typeface="+mn-cs"/>
              </a:defRPr>
            </a:lvl3pPr>
            <a:lvl4pPr marL="1371600" algn="l" defTabSz="914400" rtl="0" eaLnBrk="1" latinLnBrk="0" hangingPunct="1">
              <a:defRPr kumimoji="1" sz="1800" kern="1200">
                <a:solidFill>
                  <a:schemeClr val="dk1"/>
                </a:solidFill>
                <a:latin typeface="+mn-lt"/>
                <a:ea typeface="+mn-ea"/>
                <a:cs typeface="+mn-cs"/>
              </a:defRPr>
            </a:lvl4pPr>
            <a:lvl5pPr marL="1828800" algn="l" defTabSz="914400" rtl="0" eaLnBrk="1" latinLnBrk="0" hangingPunct="1">
              <a:defRPr kumimoji="1" sz="1800" kern="1200">
                <a:solidFill>
                  <a:schemeClr val="dk1"/>
                </a:solidFill>
                <a:latin typeface="+mn-lt"/>
                <a:ea typeface="+mn-ea"/>
                <a:cs typeface="+mn-cs"/>
              </a:defRPr>
            </a:lvl5pPr>
            <a:lvl6pPr marL="2286000" algn="l" defTabSz="914400" rtl="0" eaLnBrk="1" latinLnBrk="0" hangingPunct="1">
              <a:defRPr kumimoji="1" sz="1800" kern="1200">
                <a:solidFill>
                  <a:schemeClr val="dk1"/>
                </a:solidFill>
                <a:latin typeface="+mn-lt"/>
                <a:ea typeface="+mn-ea"/>
                <a:cs typeface="+mn-cs"/>
              </a:defRPr>
            </a:lvl6pPr>
            <a:lvl7pPr marL="2743200" algn="l" defTabSz="914400" rtl="0" eaLnBrk="1" latinLnBrk="0" hangingPunct="1">
              <a:defRPr kumimoji="1" sz="1800" kern="1200">
                <a:solidFill>
                  <a:schemeClr val="dk1"/>
                </a:solidFill>
                <a:latin typeface="+mn-lt"/>
                <a:ea typeface="+mn-ea"/>
                <a:cs typeface="+mn-cs"/>
              </a:defRPr>
            </a:lvl7pPr>
            <a:lvl8pPr marL="3200400" algn="l" defTabSz="914400" rtl="0" eaLnBrk="1" latinLnBrk="0" hangingPunct="1">
              <a:defRPr kumimoji="1" sz="1800" kern="1200">
                <a:solidFill>
                  <a:schemeClr val="dk1"/>
                </a:solidFill>
                <a:latin typeface="+mn-lt"/>
                <a:ea typeface="+mn-ea"/>
                <a:cs typeface="+mn-cs"/>
              </a:defRPr>
            </a:lvl8pPr>
            <a:lvl9pPr marL="3657600" algn="l" defTabSz="914400" rtl="0" eaLnBrk="1" latinLnBrk="0" hangingPunct="1">
              <a:defRPr kumimoji="1" sz="1800" kern="1200">
                <a:solidFill>
                  <a:schemeClr val="dk1"/>
                </a:solidFill>
                <a:latin typeface="+mn-lt"/>
                <a:ea typeface="+mn-ea"/>
                <a:cs typeface="+mn-cs"/>
              </a:defRPr>
            </a:lvl9pPr>
          </a:lstStyle>
          <a:p>
            <a:r>
              <a:rPr lang="ja-JP" altLang="en-US" sz="1050" dirty="0" smtClean="0">
                <a:solidFill>
                  <a:schemeClr val="tx1"/>
                </a:solidFill>
                <a:latin typeface="Meiryo UI" pitchFamily="50" charset="-128"/>
                <a:ea typeface="Meiryo UI" pitchFamily="50" charset="-128"/>
                <a:cs typeface="Meiryo UI" pitchFamily="50" charset="-128"/>
              </a:rPr>
              <a:t>　</a:t>
            </a:r>
            <a:r>
              <a:rPr lang="ja-JP" altLang="en-US" sz="1050" dirty="0">
                <a:solidFill>
                  <a:schemeClr val="tx1"/>
                </a:solidFill>
                <a:latin typeface="Meiryo UI" pitchFamily="50" charset="-128"/>
                <a:ea typeface="Meiryo UI" pitchFamily="50" charset="-128"/>
                <a:cs typeface="Meiryo UI" pitchFamily="50" charset="-128"/>
              </a:rPr>
              <a:t>＜</a:t>
            </a:r>
            <a:r>
              <a:rPr lang="en-US" altLang="ja-JP" sz="1050" dirty="0" smtClean="0">
                <a:solidFill>
                  <a:schemeClr val="tx1"/>
                </a:solidFill>
                <a:latin typeface="Meiryo UI" pitchFamily="50" charset="-128"/>
                <a:ea typeface="Meiryo UI" pitchFamily="50" charset="-128"/>
                <a:cs typeface="Meiryo UI" pitchFamily="50" charset="-128"/>
              </a:rPr>
              <a:t>2017</a:t>
            </a:r>
            <a:r>
              <a:rPr lang="ja-JP" altLang="en-US" sz="1050" dirty="0" smtClean="0">
                <a:solidFill>
                  <a:schemeClr val="tx1"/>
                </a:solidFill>
                <a:latin typeface="Meiryo UI" pitchFamily="50" charset="-128"/>
                <a:ea typeface="Meiryo UI" pitchFamily="50" charset="-128"/>
                <a:cs typeface="Meiryo UI" pitchFamily="50" charset="-128"/>
              </a:rPr>
              <a:t>年度実績＞</a:t>
            </a:r>
            <a:endParaRPr lang="en-US" altLang="ja-JP" sz="1050" dirty="0" smtClean="0">
              <a:solidFill>
                <a:schemeClr val="tx1"/>
              </a:solidFill>
              <a:latin typeface="Meiryo UI" pitchFamily="50" charset="-128"/>
              <a:ea typeface="Meiryo UI" pitchFamily="50" charset="-128"/>
              <a:cs typeface="Meiryo UI" pitchFamily="50" charset="-128"/>
            </a:endParaRPr>
          </a:p>
          <a:p>
            <a:r>
              <a:rPr lang="ja-JP" altLang="en-US" sz="1050" dirty="0" smtClean="0">
                <a:solidFill>
                  <a:schemeClr val="tx1"/>
                </a:solidFill>
                <a:latin typeface="Meiryo UI" pitchFamily="50" charset="-128"/>
                <a:ea typeface="Meiryo UI" pitchFamily="50" charset="-128"/>
                <a:cs typeface="Meiryo UI" pitchFamily="50" charset="-128"/>
              </a:rPr>
              <a:t>　・エネルギー管理士など</a:t>
            </a:r>
            <a:r>
              <a:rPr lang="en-US" altLang="ja-JP" sz="1050" dirty="0">
                <a:solidFill>
                  <a:schemeClr val="tx1"/>
                </a:solidFill>
                <a:latin typeface="Meiryo UI" pitchFamily="50" charset="-128"/>
                <a:ea typeface="Meiryo UI" pitchFamily="50" charset="-128"/>
                <a:cs typeface="Meiryo UI" pitchFamily="50" charset="-128"/>
              </a:rPr>
              <a:t>2</a:t>
            </a:r>
            <a:r>
              <a:rPr lang="ja-JP" altLang="en-US" sz="1050" dirty="0" smtClean="0">
                <a:solidFill>
                  <a:schemeClr val="tx1"/>
                </a:solidFill>
                <a:latin typeface="Meiryo UI" pitchFamily="50" charset="-128"/>
                <a:ea typeface="Meiryo UI" pitchFamily="50" charset="-128"/>
                <a:cs typeface="Meiryo UI" pitchFamily="50" charset="-128"/>
              </a:rPr>
              <a:t>名の専門家を配置（経営相談室）</a:t>
            </a:r>
            <a:endParaRPr lang="en-US" altLang="ja-JP" sz="1050" dirty="0" smtClean="0">
              <a:solidFill>
                <a:schemeClr val="tx1"/>
              </a:solidFill>
              <a:latin typeface="Meiryo UI" pitchFamily="50" charset="-128"/>
              <a:ea typeface="Meiryo UI" pitchFamily="50" charset="-128"/>
              <a:cs typeface="Meiryo UI" pitchFamily="50" charset="-128"/>
            </a:endParaRPr>
          </a:p>
          <a:p>
            <a:r>
              <a:rPr lang="ja-JP" altLang="en-US" sz="1050" dirty="0" smtClean="0">
                <a:solidFill>
                  <a:schemeClr val="tx1"/>
                </a:solidFill>
                <a:latin typeface="Meiryo UI" pitchFamily="50" charset="-128"/>
                <a:ea typeface="Meiryo UI" pitchFamily="50" charset="-128"/>
                <a:cs typeface="Meiryo UI" pitchFamily="50" charset="-128"/>
              </a:rPr>
              <a:t>　・省エネ関連セミナーの実施：</a:t>
            </a:r>
            <a:r>
              <a:rPr lang="en-US" altLang="ja-JP" sz="1050" dirty="0" smtClean="0">
                <a:solidFill>
                  <a:schemeClr val="tx1"/>
                </a:solidFill>
                <a:latin typeface="Meiryo UI" pitchFamily="50" charset="-128"/>
                <a:ea typeface="Meiryo UI" pitchFamily="50" charset="-128"/>
                <a:cs typeface="Meiryo UI" pitchFamily="50" charset="-128"/>
              </a:rPr>
              <a:t>1</a:t>
            </a:r>
            <a:r>
              <a:rPr lang="ja-JP" altLang="en-US" sz="1050" dirty="0" smtClean="0">
                <a:solidFill>
                  <a:schemeClr val="tx1"/>
                </a:solidFill>
                <a:latin typeface="Meiryo UI" pitchFamily="50" charset="-128"/>
                <a:ea typeface="Meiryo UI" pitchFamily="50" charset="-128"/>
                <a:cs typeface="Meiryo UI" pitchFamily="50" charset="-128"/>
              </a:rPr>
              <a:t>回（</a:t>
            </a:r>
            <a:r>
              <a:rPr lang="en-US" altLang="ja-JP" sz="1050" dirty="0" smtClean="0">
                <a:solidFill>
                  <a:schemeClr val="tx1"/>
                </a:solidFill>
                <a:latin typeface="Meiryo UI" pitchFamily="50" charset="-128"/>
                <a:ea typeface="Meiryo UI" pitchFamily="50" charset="-128"/>
                <a:cs typeface="Meiryo UI" pitchFamily="50" charset="-128"/>
              </a:rPr>
              <a:t>34</a:t>
            </a:r>
            <a:r>
              <a:rPr lang="ja-JP" altLang="en-US" sz="1050" dirty="0" smtClean="0">
                <a:solidFill>
                  <a:schemeClr val="tx1"/>
                </a:solidFill>
                <a:latin typeface="Meiryo UI" pitchFamily="50" charset="-128"/>
                <a:ea typeface="Meiryo UI" pitchFamily="50" charset="-128"/>
                <a:cs typeface="Meiryo UI" pitchFamily="50" charset="-128"/>
              </a:rPr>
              <a:t>名参加）　</a:t>
            </a:r>
            <a:endParaRPr lang="en-US" altLang="ja-JP" sz="900" dirty="0" smtClean="0">
              <a:solidFill>
                <a:schemeClr val="tx1"/>
              </a:solidFill>
              <a:latin typeface="Meiryo UI" pitchFamily="50" charset="-128"/>
              <a:ea typeface="Meiryo UI" pitchFamily="50" charset="-128"/>
              <a:cs typeface="Meiryo UI" pitchFamily="50" charset="-128"/>
            </a:endParaRPr>
          </a:p>
        </p:txBody>
      </p:sp>
      <p:pic>
        <p:nvPicPr>
          <p:cNvPr id="2" name="図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394602" y="1220608"/>
            <a:ext cx="771525" cy="781050"/>
          </a:xfrm>
          <a:prstGeom prst="rect">
            <a:avLst/>
          </a:prstGeom>
        </p:spPr>
      </p:pic>
      <p:pic>
        <p:nvPicPr>
          <p:cNvPr id="3" name="図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52139" y="4869525"/>
            <a:ext cx="841179" cy="1225195"/>
          </a:xfrm>
          <a:prstGeom prst="rect">
            <a:avLst/>
          </a:prstGeom>
        </p:spPr>
      </p:pic>
      <p:pic>
        <p:nvPicPr>
          <p:cNvPr id="5" name="図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102372" y="4917461"/>
            <a:ext cx="1584960" cy="1188720"/>
          </a:xfrm>
          <a:prstGeom prst="rect">
            <a:avLst/>
          </a:prstGeom>
        </p:spPr>
      </p:pic>
      <p:sp>
        <p:nvSpPr>
          <p:cNvPr id="25" name="テキスト ボックス 32"/>
          <p:cNvSpPr txBox="1"/>
          <p:nvPr/>
        </p:nvSpPr>
        <p:spPr>
          <a:xfrm>
            <a:off x="272480" y="3792159"/>
            <a:ext cx="4392488" cy="892552"/>
          </a:xfrm>
          <a:prstGeom prst="rect">
            <a:avLst/>
          </a:prstGeom>
          <a:noFill/>
        </p:spPr>
        <p:txBody>
          <a:bodyPr wrap="square" rtlCol="0">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marL="87313" indent="-87313"/>
            <a:r>
              <a:rPr lang="ja-JP" altLang="en-US" sz="1300" dirty="0" smtClean="0">
                <a:latin typeface="Meiryo UI" pitchFamily="50" charset="-128"/>
                <a:ea typeface="Meiryo UI" pitchFamily="50" charset="-128"/>
                <a:cs typeface="Meiryo UI" pitchFamily="50" charset="-128"/>
              </a:rPr>
              <a:t>◆産業創造館において、中小企業向けの経営相談として、エネルギー管理士などの専門家による相談対応（無料）等の実施により、中小企業の省エネに</a:t>
            </a:r>
            <a:r>
              <a:rPr lang="ja-JP" altLang="en-US" sz="1300" dirty="0">
                <a:latin typeface="Meiryo UI" pitchFamily="50" charset="-128"/>
                <a:ea typeface="Meiryo UI" pitchFamily="50" charset="-128"/>
                <a:cs typeface="Meiryo UI" pitchFamily="50" charset="-128"/>
              </a:rPr>
              <a:t>よる</a:t>
            </a:r>
            <a:r>
              <a:rPr lang="ja-JP" altLang="en-US" sz="1300" dirty="0" smtClean="0">
                <a:latin typeface="Meiryo UI" pitchFamily="50" charset="-128"/>
                <a:ea typeface="Meiryo UI" pitchFamily="50" charset="-128"/>
                <a:cs typeface="Meiryo UI" pitchFamily="50" charset="-128"/>
              </a:rPr>
              <a:t>コスト削減の取組みを支援します。</a:t>
            </a:r>
            <a:endParaRPr lang="ja-JP" altLang="en-US" sz="1050" dirty="0">
              <a:latin typeface="Meiryo UI" pitchFamily="50" charset="-128"/>
              <a:ea typeface="Meiryo UI" pitchFamily="50" charset="-128"/>
              <a:cs typeface="Meiryo UI" pitchFamily="50" charset="-128"/>
            </a:endParaRPr>
          </a:p>
        </p:txBody>
      </p:sp>
      <p:sp>
        <p:nvSpPr>
          <p:cNvPr id="26" name="テキスト ボックス 25"/>
          <p:cNvSpPr txBox="1"/>
          <p:nvPr/>
        </p:nvSpPr>
        <p:spPr>
          <a:xfrm>
            <a:off x="5178904" y="3601087"/>
            <a:ext cx="4536504" cy="1092607"/>
          </a:xfrm>
          <a:prstGeom prst="rect">
            <a:avLst/>
          </a:prstGeom>
          <a:noFill/>
        </p:spPr>
        <p:txBody>
          <a:bodyPr wrap="square" rtlCol="0">
            <a:spAutoFit/>
          </a:bodyPr>
          <a:lstStyle/>
          <a:p>
            <a:pPr marL="87313" indent="-87313"/>
            <a:r>
              <a:rPr lang="ja-JP" altLang="en-US" sz="1300" dirty="0">
                <a:latin typeface="Meiryo UI" pitchFamily="50" charset="-128"/>
                <a:ea typeface="Meiryo UI" pitchFamily="50" charset="-128"/>
                <a:cs typeface="Meiryo UI" pitchFamily="50" charset="-128"/>
              </a:rPr>
              <a:t>◆アジア太平洋トレードセンターに環境ビジネス展示場「大阪環境産業振興センター（通称：おおさかＡＴＣグリーンエコプラザ）」を設置し、「環境・エネルギー分野」に</a:t>
            </a:r>
            <a:r>
              <a:rPr lang="ja-JP" altLang="en-US" sz="1300" dirty="0" smtClean="0">
                <a:latin typeface="Meiryo UI" pitchFamily="50" charset="-128"/>
                <a:ea typeface="Meiryo UI" pitchFamily="50" charset="-128"/>
                <a:cs typeface="Meiryo UI" pitchFamily="50" charset="-128"/>
              </a:rPr>
              <a:t>関する企業の関連</a:t>
            </a:r>
            <a:r>
              <a:rPr lang="ja-JP" altLang="en-US" sz="1300" dirty="0">
                <a:latin typeface="Meiryo UI" pitchFamily="50" charset="-128"/>
                <a:ea typeface="Meiryo UI" pitchFamily="50" charset="-128"/>
                <a:cs typeface="Meiryo UI" pitchFamily="50" charset="-128"/>
              </a:rPr>
              <a:t>製品・技術の展示場や</a:t>
            </a:r>
            <a:r>
              <a:rPr lang="ja-JP" altLang="en-US" sz="1300" dirty="0" smtClean="0">
                <a:latin typeface="Meiryo UI" pitchFamily="50" charset="-128"/>
                <a:ea typeface="Meiryo UI" pitchFamily="50" charset="-128"/>
                <a:cs typeface="Meiryo UI" pitchFamily="50" charset="-128"/>
              </a:rPr>
              <a:t>、最新</a:t>
            </a:r>
            <a:r>
              <a:rPr lang="ja-JP" altLang="en-US" sz="1300" dirty="0">
                <a:latin typeface="Meiryo UI" pitchFamily="50" charset="-128"/>
                <a:ea typeface="Meiryo UI" pitchFamily="50" charset="-128"/>
                <a:cs typeface="Meiryo UI" pitchFamily="50" charset="-128"/>
              </a:rPr>
              <a:t>の環境ビジネスの情報を提供することで</a:t>
            </a:r>
            <a:r>
              <a:rPr lang="ja-JP" altLang="en-US" sz="1300" dirty="0" smtClean="0">
                <a:latin typeface="Meiryo UI" pitchFamily="50" charset="-128"/>
                <a:ea typeface="Meiryo UI" pitchFamily="50" charset="-128"/>
                <a:cs typeface="Meiryo UI" pitchFamily="50" charset="-128"/>
              </a:rPr>
              <a:t>、産業</a:t>
            </a:r>
            <a:r>
              <a:rPr lang="ja-JP" altLang="en-US" sz="1300" dirty="0">
                <a:latin typeface="Meiryo UI" pitchFamily="50" charset="-128"/>
                <a:ea typeface="Meiryo UI" pitchFamily="50" charset="-128"/>
                <a:cs typeface="Meiryo UI" pitchFamily="50" charset="-128"/>
              </a:rPr>
              <a:t>の育成・振興を</a:t>
            </a:r>
            <a:r>
              <a:rPr lang="ja-JP" altLang="en-US" sz="1300" dirty="0" smtClean="0">
                <a:latin typeface="Meiryo UI" pitchFamily="50" charset="-128"/>
                <a:ea typeface="Meiryo UI" pitchFamily="50" charset="-128"/>
                <a:cs typeface="Meiryo UI" pitchFamily="50" charset="-128"/>
              </a:rPr>
              <a:t>図ります</a:t>
            </a:r>
            <a:r>
              <a:rPr lang="ja-JP" altLang="en-US" sz="1300" dirty="0">
                <a:latin typeface="Meiryo UI" pitchFamily="50" charset="-128"/>
                <a:ea typeface="Meiryo UI" pitchFamily="50" charset="-128"/>
                <a:cs typeface="Meiryo UI" pitchFamily="50" charset="-128"/>
              </a:rPr>
              <a:t>。</a:t>
            </a:r>
            <a:endParaRPr lang="ja-JP" altLang="en-US" sz="1050" dirty="0">
              <a:latin typeface="Meiryo UI" pitchFamily="50" charset="-128"/>
              <a:ea typeface="Meiryo UI" pitchFamily="50" charset="-128"/>
              <a:cs typeface="Meiryo UI" pitchFamily="50" charset="-128"/>
            </a:endParaRPr>
          </a:p>
        </p:txBody>
      </p:sp>
      <p:sp>
        <p:nvSpPr>
          <p:cNvPr id="28" name="角丸四角形 27"/>
          <p:cNvSpPr/>
          <p:nvPr/>
        </p:nvSpPr>
        <p:spPr>
          <a:xfrm>
            <a:off x="294800" y="2975564"/>
            <a:ext cx="4398518" cy="359185"/>
          </a:xfrm>
          <a:prstGeom prst="roundRect">
            <a:avLst>
              <a:gd name="adj" fmla="val 50000"/>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ja-JP" altLang="en-US" sz="1600" b="1" dirty="0" smtClean="0">
                <a:solidFill>
                  <a:schemeClr val="tx1"/>
                </a:solidFill>
                <a:latin typeface="Meiryo UI" pitchFamily="50" charset="-128"/>
                <a:ea typeface="Meiryo UI" pitchFamily="50" charset="-128"/>
                <a:cs typeface="Meiryo UI" pitchFamily="50" charset="-128"/>
              </a:rPr>
              <a:t>産業創造館における中小企業向け専門家相談</a:t>
            </a:r>
            <a:endParaRPr lang="ja-JP" altLang="en-US" sz="1600" b="1" dirty="0">
              <a:solidFill>
                <a:schemeClr val="tx1"/>
              </a:solidFill>
              <a:latin typeface="Meiryo UI" pitchFamily="50" charset="-128"/>
              <a:ea typeface="Meiryo UI" pitchFamily="50" charset="-128"/>
              <a:cs typeface="Meiryo UI" pitchFamily="50" charset="-128"/>
            </a:endParaRPr>
          </a:p>
        </p:txBody>
      </p:sp>
      <p:sp>
        <p:nvSpPr>
          <p:cNvPr id="27" name="正方形/長方形 26"/>
          <p:cNvSpPr/>
          <p:nvPr/>
        </p:nvSpPr>
        <p:spPr>
          <a:xfrm>
            <a:off x="5523525" y="4958405"/>
            <a:ext cx="2448272" cy="1080120"/>
          </a:xfrm>
          <a:prstGeom prst="rect">
            <a:avLst/>
          </a:prstGeom>
          <a:noFill/>
          <a:ln w="9525">
            <a:prstDash val="dash"/>
          </a:ln>
        </p:spPr>
        <p:style>
          <a:lnRef idx="2">
            <a:schemeClr val="accent1"/>
          </a:lnRef>
          <a:fillRef idx="1">
            <a:schemeClr val="lt1"/>
          </a:fillRef>
          <a:effectRef idx="0">
            <a:schemeClr val="accent1"/>
          </a:effectRef>
          <a:fontRef idx="minor">
            <a:schemeClr val="dk1"/>
          </a:fontRef>
        </p:style>
        <p:txBody>
          <a:bodyPr lIns="0" rIns="0" rtlCol="0" anchor="ctr"/>
          <a:lstStyle/>
          <a:p>
            <a:r>
              <a:rPr lang="ja-JP" altLang="en-US" sz="1000" dirty="0" smtClean="0">
                <a:solidFill>
                  <a:schemeClr val="tx1"/>
                </a:solidFill>
                <a:latin typeface="Meiryo UI" pitchFamily="50" charset="-128"/>
                <a:ea typeface="Meiryo UI" pitchFamily="50" charset="-128"/>
                <a:cs typeface="Meiryo UI" pitchFamily="50" charset="-128"/>
              </a:rPr>
              <a:t>　</a:t>
            </a:r>
            <a:r>
              <a:rPr lang="ja-JP" altLang="en-US" sz="1050" dirty="0">
                <a:solidFill>
                  <a:schemeClr val="tx1"/>
                </a:solidFill>
                <a:latin typeface="Meiryo UI" pitchFamily="50" charset="-128"/>
                <a:ea typeface="Meiryo UI" pitchFamily="50" charset="-128"/>
                <a:cs typeface="Meiryo UI" pitchFamily="50" charset="-128"/>
              </a:rPr>
              <a:t>＜</a:t>
            </a:r>
            <a:r>
              <a:rPr lang="en-US" altLang="ja-JP" sz="1050" dirty="0" smtClean="0">
                <a:solidFill>
                  <a:schemeClr val="tx1"/>
                </a:solidFill>
                <a:latin typeface="Meiryo UI" pitchFamily="50" charset="-128"/>
                <a:ea typeface="Meiryo UI" pitchFamily="50" charset="-128"/>
                <a:cs typeface="Meiryo UI" pitchFamily="50" charset="-128"/>
              </a:rPr>
              <a:t>2017</a:t>
            </a:r>
            <a:r>
              <a:rPr lang="ja-JP" altLang="en-US" sz="1050" dirty="0" smtClean="0">
                <a:solidFill>
                  <a:schemeClr val="tx1"/>
                </a:solidFill>
                <a:latin typeface="Meiryo UI" pitchFamily="50" charset="-128"/>
                <a:ea typeface="Meiryo UI" pitchFamily="50" charset="-128"/>
                <a:cs typeface="Meiryo UI" pitchFamily="50" charset="-128"/>
              </a:rPr>
              <a:t>年度実績</a:t>
            </a:r>
            <a:r>
              <a:rPr lang="ja-JP" altLang="en-US" sz="1050" dirty="0">
                <a:solidFill>
                  <a:schemeClr val="tx1"/>
                </a:solidFill>
                <a:latin typeface="Meiryo UI" pitchFamily="50" charset="-128"/>
                <a:ea typeface="Meiryo UI" pitchFamily="50" charset="-128"/>
                <a:cs typeface="Meiryo UI" pitchFamily="50" charset="-128"/>
              </a:rPr>
              <a:t>＞</a:t>
            </a:r>
            <a:r>
              <a:rPr lang="ja-JP" altLang="en-US" sz="1050" dirty="0" smtClean="0">
                <a:solidFill>
                  <a:schemeClr val="tx1"/>
                </a:solidFill>
                <a:latin typeface="Meiryo UI" pitchFamily="50" charset="-128"/>
                <a:ea typeface="Meiryo UI" pitchFamily="50" charset="-128"/>
                <a:cs typeface="Meiryo UI" pitchFamily="50" charset="-128"/>
              </a:rPr>
              <a:t> </a:t>
            </a:r>
            <a:endParaRPr lang="en-US" altLang="ja-JP" sz="1050" dirty="0" smtClean="0">
              <a:solidFill>
                <a:schemeClr val="tx1"/>
              </a:solidFill>
              <a:latin typeface="Meiryo UI" pitchFamily="50" charset="-128"/>
              <a:ea typeface="Meiryo UI" pitchFamily="50" charset="-128"/>
              <a:cs typeface="Meiryo UI" pitchFamily="50" charset="-128"/>
            </a:endParaRPr>
          </a:p>
          <a:p>
            <a:pPr marL="88900"/>
            <a:r>
              <a:rPr lang="ja-JP" altLang="en-US" sz="1050" dirty="0" smtClean="0">
                <a:solidFill>
                  <a:schemeClr val="tx1"/>
                </a:solidFill>
                <a:latin typeface="Meiryo UI" pitchFamily="50" charset="-128"/>
                <a:ea typeface="Meiryo UI" pitchFamily="50" charset="-128"/>
                <a:cs typeface="Meiryo UI" pitchFamily="50" charset="-128"/>
              </a:rPr>
              <a:t>・出展企業 </a:t>
            </a:r>
            <a:r>
              <a:rPr lang="en-US" altLang="ja-JP" sz="1050" dirty="0" smtClean="0">
                <a:solidFill>
                  <a:schemeClr val="tx1"/>
                </a:solidFill>
                <a:latin typeface="Meiryo UI" pitchFamily="50" charset="-128"/>
                <a:ea typeface="Meiryo UI" pitchFamily="50" charset="-128"/>
                <a:cs typeface="Meiryo UI" pitchFamily="50" charset="-128"/>
              </a:rPr>
              <a:t>84</a:t>
            </a:r>
            <a:r>
              <a:rPr lang="ja-JP" altLang="en-US" sz="1050" dirty="0" smtClean="0">
                <a:solidFill>
                  <a:schemeClr val="tx1"/>
                </a:solidFill>
                <a:latin typeface="Meiryo UI" pitchFamily="50" charset="-128"/>
                <a:ea typeface="Meiryo UI" pitchFamily="50" charset="-128"/>
                <a:cs typeface="Meiryo UI" pitchFamily="50" charset="-128"/>
              </a:rPr>
              <a:t>社</a:t>
            </a:r>
            <a:endParaRPr lang="en-US" altLang="ja-JP" sz="1050" dirty="0" smtClean="0">
              <a:solidFill>
                <a:schemeClr val="tx1"/>
              </a:solidFill>
              <a:latin typeface="Meiryo UI" pitchFamily="50" charset="-128"/>
              <a:ea typeface="Meiryo UI" pitchFamily="50" charset="-128"/>
              <a:cs typeface="Meiryo UI" pitchFamily="50" charset="-128"/>
            </a:endParaRPr>
          </a:p>
          <a:p>
            <a:pPr marL="88900"/>
            <a:r>
              <a:rPr lang="ja-JP" altLang="en-US" sz="1050" dirty="0" smtClean="0">
                <a:solidFill>
                  <a:schemeClr val="tx1"/>
                </a:solidFill>
                <a:latin typeface="Meiryo UI" pitchFamily="50" charset="-128"/>
                <a:ea typeface="Meiryo UI" pitchFamily="50" charset="-128"/>
                <a:cs typeface="Meiryo UI" pitchFamily="50" charset="-128"/>
              </a:rPr>
              <a:t>・環境関連ビジネスセミナー </a:t>
            </a:r>
            <a:r>
              <a:rPr lang="en-US" altLang="ja-JP" sz="1050" dirty="0">
                <a:solidFill>
                  <a:schemeClr val="tx1"/>
                </a:solidFill>
                <a:latin typeface="Meiryo UI" pitchFamily="50" charset="-128"/>
                <a:ea typeface="Meiryo UI" pitchFamily="50" charset="-128"/>
                <a:cs typeface="Meiryo UI" pitchFamily="50" charset="-128"/>
              </a:rPr>
              <a:t>46</a:t>
            </a:r>
            <a:r>
              <a:rPr lang="ja-JP" altLang="en-US" sz="1050" dirty="0" smtClean="0">
                <a:solidFill>
                  <a:schemeClr val="tx1"/>
                </a:solidFill>
                <a:latin typeface="Meiryo UI" pitchFamily="50" charset="-128"/>
                <a:ea typeface="Meiryo UI" pitchFamily="50" charset="-128"/>
                <a:cs typeface="Meiryo UI" pitchFamily="50" charset="-128"/>
              </a:rPr>
              <a:t>回</a:t>
            </a:r>
            <a:endParaRPr lang="en-US" altLang="ja-JP" sz="1050" dirty="0" smtClean="0">
              <a:solidFill>
                <a:schemeClr val="tx1"/>
              </a:solidFill>
              <a:latin typeface="Meiryo UI" pitchFamily="50" charset="-128"/>
              <a:ea typeface="Meiryo UI" pitchFamily="50" charset="-128"/>
              <a:cs typeface="Meiryo UI" pitchFamily="50" charset="-128"/>
            </a:endParaRPr>
          </a:p>
        </p:txBody>
      </p:sp>
    </p:spTree>
    <p:extLst>
      <p:ext uri="{BB962C8B-B14F-4D97-AF65-F5344CB8AC3E}">
        <p14:creationId xmlns:p14="http://schemas.microsoft.com/office/powerpoint/2010/main" val="2432580326"/>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515416" y="3858466"/>
            <a:ext cx="4378150" cy="2517884"/>
          </a:xfrm>
          <a:prstGeom prst="rect">
            <a:avLst/>
          </a:prstGeom>
        </p:spPr>
      </p:pic>
      <p:sp>
        <p:nvSpPr>
          <p:cNvPr id="10" name="角丸四角形 9"/>
          <p:cNvSpPr/>
          <p:nvPr/>
        </p:nvSpPr>
        <p:spPr>
          <a:xfrm>
            <a:off x="138171" y="628504"/>
            <a:ext cx="9704462" cy="6100285"/>
          </a:xfrm>
          <a:prstGeom prst="roundRect">
            <a:avLst>
              <a:gd name="adj" fmla="val 1002"/>
            </a:avLst>
          </a:prstGeom>
          <a:noFill/>
          <a:ln w="31750"/>
        </p:spPr>
        <p:style>
          <a:lnRef idx="2">
            <a:schemeClr val="accent1"/>
          </a:lnRef>
          <a:fillRef idx="1">
            <a:schemeClr val="lt1"/>
          </a:fillRef>
          <a:effectRef idx="0">
            <a:schemeClr val="accent1"/>
          </a:effectRef>
          <a:fontRef idx="minor">
            <a:schemeClr val="dk1"/>
          </a:fontRef>
        </p:style>
        <p:txBody>
          <a:bodyPr rtlCol="0" anchor="ctr"/>
          <a:lstStyle/>
          <a:p>
            <a:endParaRPr lang="ja-JP" altLang="en-US" sz="1200" dirty="0">
              <a:solidFill>
                <a:prstClr val="black"/>
              </a:solidFill>
              <a:latin typeface="Meiryo UI" pitchFamily="50" charset="-128"/>
              <a:ea typeface="Meiryo UI" pitchFamily="50" charset="-128"/>
              <a:cs typeface="Meiryo UI" pitchFamily="50" charset="-128"/>
            </a:endParaRPr>
          </a:p>
        </p:txBody>
      </p:sp>
      <p:sp>
        <p:nvSpPr>
          <p:cNvPr id="4" name="Text Box 2"/>
          <p:cNvSpPr txBox="1">
            <a:spLocks noChangeArrowheads="1"/>
          </p:cNvSpPr>
          <p:nvPr/>
        </p:nvSpPr>
        <p:spPr bwMode="auto">
          <a:xfrm>
            <a:off x="0" y="-27384"/>
            <a:ext cx="9906000" cy="510396"/>
          </a:xfrm>
          <a:prstGeom prst="rect">
            <a:avLst/>
          </a:prstGeom>
          <a:solidFill>
            <a:srgbClr val="00B0F0"/>
          </a:solidFill>
          <a:ln w="9525">
            <a:noFill/>
            <a:miter lim="800000"/>
            <a:headEnd/>
            <a:tailEnd/>
          </a:ln>
        </p:spPr>
        <p:txBody>
          <a:bodyPr wrap="square" lIns="74295" tIns="8890" rIns="74295" bIns="8890">
            <a:spAutoFit/>
          </a:bodyPr>
          <a:lstStyle>
            <a:defPPr>
              <a:defRPr lang="ja-JP"/>
            </a:defPPr>
            <a:lvl1pPr algn="l" rtl="0" fontAlgn="base">
              <a:spcBef>
                <a:spcPct val="0"/>
              </a:spcBef>
              <a:spcAft>
                <a:spcPct val="0"/>
              </a:spcAft>
              <a:defRPr kumimoji="1"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charset="-128"/>
                <a:cs typeface="+mn-cs"/>
              </a:defRPr>
            </a:lvl5pPr>
            <a:lvl6pPr marL="2286000" algn="l" defTabSz="914400" rtl="0" eaLnBrk="1" latinLnBrk="0" hangingPunct="1">
              <a:defRPr kumimoji="1" kern="1200">
                <a:solidFill>
                  <a:schemeClr val="tx1"/>
                </a:solidFill>
                <a:latin typeface="Arial" charset="0"/>
                <a:ea typeface="ＭＳ Ｐゴシック" charset="-128"/>
                <a:cs typeface="+mn-cs"/>
              </a:defRPr>
            </a:lvl6pPr>
            <a:lvl7pPr marL="2743200" algn="l" defTabSz="914400" rtl="0" eaLnBrk="1" latinLnBrk="0" hangingPunct="1">
              <a:defRPr kumimoji="1" kern="1200">
                <a:solidFill>
                  <a:schemeClr val="tx1"/>
                </a:solidFill>
                <a:latin typeface="Arial" charset="0"/>
                <a:ea typeface="ＭＳ Ｐゴシック" charset="-128"/>
                <a:cs typeface="+mn-cs"/>
              </a:defRPr>
            </a:lvl7pPr>
            <a:lvl8pPr marL="3200400" algn="l" defTabSz="914400" rtl="0" eaLnBrk="1" latinLnBrk="0" hangingPunct="1">
              <a:defRPr kumimoji="1" kern="1200">
                <a:solidFill>
                  <a:schemeClr val="tx1"/>
                </a:solidFill>
                <a:latin typeface="Arial" charset="0"/>
                <a:ea typeface="ＭＳ Ｐゴシック" charset="-128"/>
                <a:cs typeface="+mn-cs"/>
              </a:defRPr>
            </a:lvl8pPr>
            <a:lvl9pPr marL="3657600" algn="l" defTabSz="914400" rtl="0" eaLnBrk="1" latinLnBrk="0" hangingPunct="1">
              <a:defRPr kumimoji="1" kern="1200">
                <a:solidFill>
                  <a:schemeClr val="tx1"/>
                </a:solidFill>
                <a:latin typeface="Arial" charset="0"/>
                <a:ea typeface="ＭＳ Ｐゴシック" charset="-128"/>
                <a:cs typeface="+mn-cs"/>
              </a:defRPr>
            </a:lvl9pPr>
          </a:lstStyle>
          <a:p>
            <a:pPr algn="just" fontAlgn="auto">
              <a:spcBef>
                <a:spcPts val="0"/>
              </a:spcBef>
              <a:spcAft>
                <a:spcPts val="0"/>
              </a:spcAft>
            </a:pPr>
            <a:r>
              <a:rPr lang="ja-JP" altLang="en-US" sz="3200" dirty="0" smtClean="0">
                <a:solidFill>
                  <a:prstClr val="white"/>
                </a:solidFill>
                <a:ea typeface="HGP創英角ｺﾞｼｯｸUB" pitchFamily="50" charset="-128"/>
                <a:cs typeface="ＭＳ Ｐゴシック" charset="-128"/>
              </a:rPr>
              <a:t>　</a:t>
            </a:r>
            <a:r>
              <a:rPr lang="ja-JP" altLang="en-US" sz="3200" dirty="0">
                <a:solidFill>
                  <a:prstClr val="white"/>
                </a:solidFill>
                <a:latin typeface="Calibri"/>
                <a:ea typeface="HGP創英角ｺﾞｼｯｸUB" pitchFamily="50" charset="-128"/>
                <a:cs typeface="ＭＳ Ｐゴシック" charset="-128"/>
              </a:rPr>
              <a:t>エネルギー消費の抑制  </a:t>
            </a:r>
            <a:r>
              <a:rPr lang="ja-JP" altLang="en-US" sz="1400" dirty="0">
                <a:solidFill>
                  <a:prstClr val="white"/>
                </a:solidFill>
                <a:latin typeface="Calibri"/>
                <a:ea typeface="HGP創英角ｺﾞｼｯｸUB" pitchFamily="50" charset="-128"/>
                <a:cs typeface="ＭＳ Ｐゴシック" charset="-128"/>
              </a:rPr>
              <a:t>～省エネ機器・設備の導入促進～</a:t>
            </a:r>
            <a:endParaRPr lang="ja-JP" altLang="en-US" sz="3200" dirty="0">
              <a:solidFill>
                <a:prstClr val="white"/>
              </a:solidFill>
              <a:latin typeface="Calibri"/>
              <a:ea typeface="HGP創英角ｺﾞｼｯｸUB" pitchFamily="50" charset="-128"/>
              <a:cs typeface="ＭＳ Ｐゴシック" charset="-128"/>
            </a:endParaRPr>
          </a:p>
        </p:txBody>
      </p:sp>
      <p:sp>
        <p:nvSpPr>
          <p:cNvPr id="24" name="円/楕円 23"/>
          <p:cNvSpPr/>
          <p:nvPr/>
        </p:nvSpPr>
        <p:spPr>
          <a:xfrm>
            <a:off x="9361703" y="0"/>
            <a:ext cx="471222" cy="471222"/>
          </a:xfrm>
          <a:prstGeom prst="ellipse">
            <a:avLst/>
          </a:prstGeom>
          <a:ln w="19050"/>
        </p:spPr>
        <p:style>
          <a:lnRef idx="3">
            <a:schemeClr val="lt1"/>
          </a:lnRef>
          <a:fillRef idx="1">
            <a:schemeClr val="accent1"/>
          </a:fillRef>
          <a:effectRef idx="1">
            <a:schemeClr val="accent1"/>
          </a:effectRef>
          <a:fontRef idx="minor">
            <a:schemeClr val="lt1"/>
          </a:fontRef>
        </p:style>
        <p:txBody>
          <a:bodyPr lIns="0" tIns="0" rIns="0" bIns="0" rtlCol="0" anchor="ctr"/>
          <a:lstStyle/>
          <a:p>
            <a:pPr algn="ctr"/>
            <a:r>
              <a:rPr lang="en-US" altLang="ja-JP" b="1" dirty="0" smtClean="0">
                <a:solidFill>
                  <a:prstClr val="white"/>
                </a:solidFill>
              </a:rPr>
              <a:t>33</a:t>
            </a:r>
            <a:endParaRPr lang="ja-JP" altLang="en-US" b="1" dirty="0">
              <a:solidFill>
                <a:prstClr val="white"/>
              </a:solidFill>
            </a:endParaRPr>
          </a:p>
        </p:txBody>
      </p:sp>
      <p:sp>
        <p:nvSpPr>
          <p:cNvPr id="8" name="テキスト ボックス 7"/>
          <p:cNvSpPr txBox="1"/>
          <p:nvPr/>
        </p:nvSpPr>
        <p:spPr>
          <a:xfrm>
            <a:off x="3626295" y="814931"/>
            <a:ext cx="4084677" cy="184666"/>
          </a:xfrm>
          <a:prstGeom prst="rect">
            <a:avLst/>
          </a:prstGeom>
          <a:noFill/>
        </p:spPr>
        <p:txBody>
          <a:bodyPr wrap="square" lIns="0" tIns="0" rIns="0" bIns="0" rtlCol="0" anchor="ctr" anchorCtr="1">
            <a:spAutoFit/>
          </a:bodyPr>
          <a:lstStyle/>
          <a:p>
            <a:pPr marL="87313" indent="-87313"/>
            <a:r>
              <a:rPr lang="en-US" altLang="ja-JP" sz="1200" dirty="0" smtClean="0">
                <a:latin typeface="Meiryo UI" pitchFamily="50" charset="-128"/>
                <a:ea typeface="Meiryo UI" pitchFamily="50" charset="-128"/>
                <a:cs typeface="Meiryo UI" pitchFamily="50" charset="-128"/>
              </a:rPr>
              <a:t>【</a:t>
            </a:r>
            <a:r>
              <a:rPr lang="ja-JP" altLang="en-US" sz="1200" dirty="0" smtClean="0">
                <a:latin typeface="Meiryo UI" pitchFamily="50" charset="-128"/>
                <a:ea typeface="Meiryo UI" pitchFamily="50" charset="-128"/>
                <a:cs typeface="Meiryo UI" pitchFamily="50" charset="-128"/>
              </a:rPr>
              <a:t>府事業</a:t>
            </a:r>
            <a:r>
              <a:rPr lang="en-US" altLang="ja-JP" sz="1200" dirty="0" smtClean="0">
                <a:latin typeface="Meiryo UI" pitchFamily="50" charset="-128"/>
                <a:ea typeface="Meiryo UI" pitchFamily="50" charset="-128"/>
                <a:cs typeface="Meiryo UI" pitchFamily="50" charset="-128"/>
              </a:rPr>
              <a:t>】</a:t>
            </a:r>
            <a:r>
              <a:rPr lang="zh-TW" altLang="en-US" sz="1200" dirty="0" smtClean="0">
                <a:latin typeface="Meiryo UI" pitchFamily="50" charset="-128"/>
                <a:ea typeface="Meiryo UI" pitchFamily="50" charset="-128"/>
                <a:cs typeface="Meiryo UI" pitchFamily="50" charset="-128"/>
              </a:rPr>
              <a:t>（</a:t>
            </a:r>
            <a:r>
              <a:rPr lang="ja-JP" altLang="en-US" sz="1200" dirty="0" smtClean="0">
                <a:latin typeface="Meiryo UI" pitchFamily="50" charset="-128"/>
                <a:ea typeface="Meiryo UI" pitchFamily="50" charset="-128"/>
                <a:cs typeface="Meiryo UI" pitchFamily="50" charset="-128"/>
              </a:rPr>
              <a:t>予算</a:t>
            </a:r>
            <a:r>
              <a:rPr lang="en-US" altLang="ja-JP" sz="1200" dirty="0" smtClean="0">
                <a:latin typeface="Meiryo UI" pitchFamily="50" charset="-128"/>
                <a:ea typeface="Meiryo UI" pitchFamily="50" charset="-128"/>
                <a:cs typeface="Meiryo UI" pitchFamily="50" charset="-128"/>
              </a:rPr>
              <a:t>132,117</a:t>
            </a:r>
            <a:r>
              <a:rPr lang="zh-TW" altLang="en-US" sz="1200" dirty="0" smtClean="0">
                <a:latin typeface="Meiryo UI" pitchFamily="50" charset="-128"/>
                <a:ea typeface="Meiryo UI" pitchFamily="50" charset="-128"/>
                <a:cs typeface="Meiryo UI" pitchFamily="50" charset="-128"/>
              </a:rPr>
              <a:t>千円）</a:t>
            </a:r>
            <a:r>
              <a:rPr lang="en-US" altLang="ja-JP" sz="1200" dirty="0" smtClean="0">
                <a:latin typeface="Meiryo UI" pitchFamily="50" charset="-128"/>
                <a:ea typeface="Meiryo UI" pitchFamily="50" charset="-128"/>
                <a:cs typeface="Meiryo UI" pitchFamily="50" charset="-128"/>
              </a:rPr>
              <a:t>※</a:t>
            </a:r>
            <a:r>
              <a:rPr lang="ja-JP" altLang="en-US" sz="1200" dirty="0" smtClean="0">
                <a:latin typeface="Meiryo UI" pitchFamily="50" charset="-128"/>
                <a:ea typeface="Meiryo UI" pitchFamily="50" charset="-128"/>
                <a:cs typeface="Meiryo UI" pitchFamily="50" charset="-128"/>
              </a:rPr>
              <a:t>道路照明のリースに係るもの</a:t>
            </a:r>
            <a:endParaRPr lang="ja-JP" altLang="en-US" sz="1200" dirty="0">
              <a:latin typeface="Meiryo UI" pitchFamily="50" charset="-128"/>
              <a:ea typeface="Meiryo UI" pitchFamily="50" charset="-128"/>
              <a:cs typeface="Meiryo UI" pitchFamily="50" charset="-128"/>
            </a:endParaRPr>
          </a:p>
        </p:txBody>
      </p:sp>
      <p:sp>
        <p:nvSpPr>
          <p:cNvPr id="19" name="角丸四角形 18"/>
          <p:cNvSpPr/>
          <p:nvPr/>
        </p:nvSpPr>
        <p:spPr>
          <a:xfrm>
            <a:off x="223330" y="764704"/>
            <a:ext cx="3393327" cy="355427"/>
          </a:xfrm>
          <a:prstGeom prst="roundRect">
            <a:avLst>
              <a:gd name="adj" fmla="val 50000"/>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ja-JP" altLang="en-US" sz="1600" b="1" dirty="0" smtClean="0">
                <a:solidFill>
                  <a:prstClr val="black"/>
                </a:solidFill>
                <a:latin typeface="Meiryo UI" pitchFamily="50" charset="-128"/>
                <a:ea typeface="Meiryo UI" pitchFamily="50" charset="-128"/>
                <a:cs typeface="Meiryo UI" pitchFamily="50" charset="-128"/>
              </a:rPr>
              <a:t>大阪府・大阪市の施設等の</a:t>
            </a:r>
            <a:r>
              <a:rPr lang="en-US" altLang="ja-JP" sz="1600" b="1" dirty="0">
                <a:solidFill>
                  <a:prstClr val="black"/>
                </a:solidFill>
                <a:latin typeface="Meiryo UI" pitchFamily="50" charset="-128"/>
                <a:ea typeface="Meiryo UI" pitchFamily="50" charset="-128"/>
                <a:cs typeface="Meiryo UI" pitchFamily="50" charset="-128"/>
              </a:rPr>
              <a:t>LED</a:t>
            </a:r>
            <a:r>
              <a:rPr lang="ja-JP" altLang="en-US" sz="1600" b="1" dirty="0">
                <a:solidFill>
                  <a:prstClr val="black"/>
                </a:solidFill>
                <a:latin typeface="Meiryo UI" pitchFamily="50" charset="-128"/>
                <a:ea typeface="Meiryo UI" pitchFamily="50" charset="-128"/>
                <a:cs typeface="Meiryo UI" pitchFamily="50" charset="-128"/>
              </a:rPr>
              <a:t>化</a:t>
            </a:r>
          </a:p>
        </p:txBody>
      </p:sp>
      <p:sp>
        <p:nvSpPr>
          <p:cNvPr id="20" name="テキスト ボックス 19"/>
          <p:cNvSpPr txBox="1"/>
          <p:nvPr/>
        </p:nvSpPr>
        <p:spPr>
          <a:xfrm>
            <a:off x="7298522" y="3333494"/>
            <a:ext cx="1668062" cy="169277"/>
          </a:xfrm>
          <a:prstGeom prst="rect">
            <a:avLst/>
          </a:prstGeom>
          <a:noFill/>
        </p:spPr>
        <p:txBody>
          <a:bodyPr wrap="square" lIns="0" tIns="0" rIns="0" bIns="0" rtlCol="0" anchor="ctr" anchorCtr="1">
            <a:spAutoFit/>
          </a:bodyPr>
          <a:lstStyle/>
          <a:p>
            <a:pPr marL="87313" indent="-87313" algn="ctr"/>
            <a:r>
              <a:rPr lang="ja-JP" altLang="en-US" sz="1100" dirty="0" smtClean="0">
                <a:solidFill>
                  <a:prstClr val="black"/>
                </a:solidFill>
                <a:latin typeface="Meiryo UI" pitchFamily="50" charset="-128"/>
                <a:ea typeface="Meiryo UI" pitchFamily="50" charset="-128"/>
                <a:cs typeface="Meiryo UI" pitchFamily="50" charset="-128"/>
              </a:rPr>
              <a:t>国道</a:t>
            </a:r>
            <a:r>
              <a:rPr lang="en-US" altLang="ja-JP" sz="1100" dirty="0" smtClean="0">
                <a:solidFill>
                  <a:prstClr val="black"/>
                </a:solidFill>
                <a:latin typeface="Meiryo UI" pitchFamily="50" charset="-128"/>
                <a:ea typeface="Meiryo UI" pitchFamily="50" charset="-128"/>
                <a:cs typeface="Meiryo UI" pitchFamily="50" charset="-128"/>
              </a:rPr>
              <a:t>170</a:t>
            </a:r>
            <a:r>
              <a:rPr lang="ja-JP" altLang="en-US" sz="1100" dirty="0" smtClean="0">
                <a:solidFill>
                  <a:prstClr val="black"/>
                </a:solidFill>
                <a:latin typeface="Meiryo UI" pitchFamily="50" charset="-128"/>
                <a:ea typeface="Meiryo UI" pitchFamily="50" charset="-128"/>
                <a:cs typeface="Meiryo UI" pitchFamily="50" charset="-128"/>
              </a:rPr>
              <a:t>号（羽曳野市内）</a:t>
            </a:r>
            <a:endParaRPr lang="ja-JP" altLang="en-US" sz="1100" dirty="0">
              <a:solidFill>
                <a:prstClr val="black"/>
              </a:solidFill>
              <a:latin typeface="Meiryo UI" pitchFamily="50" charset="-128"/>
              <a:ea typeface="Meiryo UI" pitchFamily="50" charset="-128"/>
              <a:cs typeface="Meiryo UI" pitchFamily="50" charset="-128"/>
            </a:endParaRPr>
          </a:p>
        </p:txBody>
      </p:sp>
      <p:sp>
        <p:nvSpPr>
          <p:cNvPr id="17" name="テキスト ボックス 16"/>
          <p:cNvSpPr txBox="1"/>
          <p:nvPr/>
        </p:nvSpPr>
        <p:spPr>
          <a:xfrm>
            <a:off x="387455" y="1484784"/>
            <a:ext cx="5861690" cy="1892826"/>
          </a:xfrm>
          <a:prstGeom prst="rect">
            <a:avLst/>
          </a:prstGeom>
          <a:noFill/>
        </p:spPr>
        <p:txBody>
          <a:bodyPr wrap="square" rtlCol="0">
            <a:spAutoFit/>
          </a:bodyPr>
          <a:lstStyle/>
          <a:p>
            <a:pPr marL="87313" indent="-87313"/>
            <a:r>
              <a:rPr lang="ja-JP" altLang="en-US" sz="1300" dirty="0" smtClean="0">
                <a:latin typeface="Meiryo UI" pitchFamily="50" charset="-128"/>
                <a:ea typeface="Meiryo UI" pitchFamily="50" charset="-128"/>
                <a:cs typeface="Meiryo UI" pitchFamily="50" charset="-128"/>
              </a:rPr>
              <a:t>◆大阪府では、府立</a:t>
            </a:r>
            <a:r>
              <a:rPr lang="ja-JP" altLang="en-US" sz="1300" dirty="0">
                <a:latin typeface="Meiryo UI" pitchFamily="50" charset="-128"/>
                <a:ea typeface="Meiryo UI" pitchFamily="50" charset="-128"/>
                <a:cs typeface="Meiryo UI" pitchFamily="50" charset="-128"/>
              </a:rPr>
              <a:t>高校及び府立支援学校の体育館（</a:t>
            </a:r>
            <a:r>
              <a:rPr lang="ja-JP" altLang="en-US" sz="1300" dirty="0" smtClean="0">
                <a:latin typeface="Meiryo UI" pitchFamily="50" charset="-128"/>
                <a:ea typeface="Meiryo UI" pitchFamily="50" charset="-128"/>
                <a:cs typeface="Meiryo UI" pitchFamily="50" charset="-128"/>
              </a:rPr>
              <a:t>競技場及び武道場）等の施設への</a:t>
            </a:r>
            <a:r>
              <a:rPr lang="en-US" altLang="ja-JP" sz="1300" dirty="0" smtClean="0">
                <a:latin typeface="Meiryo UI" pitchFamily="50" charset="-128"/>
                <a:ea typeface="Meiryo UI" pitchFamily="50" charset="-128"/>
                <a:cs typeface="Meiryo UI" pitchFamily="50" charset="-128"/>
              </a:rPr>
              <a:t>LED</a:t>
            </a:r>
            <a:r>
              <a:rPr lang="ja-JP" altLang="en-US" sz="1300" dirty="0" smtClean="0">
                <a:latin typeface="Meiryo UI" pitchFamily="50" charset="-128"/>
                <a:ea typeface="Meiryo UI" pitchFamily="50" charset="-128"/>
                <a:cs typeface="Meiryo UI" pitchFamily="50" charset="-128"/>
              </a:rPr>
              <a:t>照明の導入や交通信号機の</a:t>
            </a:r>
            <a:r>
              <a:rPr lang="en-US" altLang="ja-JP" sz="1300" dirty="0" smtClean="0">
                <a:latin typeface="Meiryo UI" pitchFamily="50" charset="-128"/>
                <a:ea typeface="Meiryo UI" pitchFamily="50" charset="-128"/>
                <a:cs typeface="Meiryo UI" pitchFamily="50" charset="-128"/>
              </a:rPr>
              <a:t>LED</a:t>
            </a:r>
            <a:r>
              <a:rPr lang="ja-JP" altLang="en-US" sz="1300" dirty="0" smtClean="0">
                <a:latin typeface="Meiryo UI" pitchFamily="50" charset="-128"/>
                <a:ea typeface="Meiryo UI" pitchFamily="50" charset="-128"/>
                <a:cs typeface="Meiryo UI" pitchFamily="50" charset="-128"/>
              </a:rPr>
              <a:t>化をさらに進めます。</a:t>
            </a:r>
            <a:endParaRPr lang="en-US" altLang="ja-JP" sz="1300" dirty="0" smtClean="0">
              <a:latin typeface="Meiryo UI" pitchFamily="50" charset="-128"/>
              <a:ea typeface="Meiryo UI" pitchFamily="50" charset="-128"/>
              <a:cs typeface="Meiryo UI" pitchFamily="50" charset="-128"/>
            </a:endParaRPr>
          </a:p>
          <a:p>
            <a:pPr marL="87313" indent="-87313"/>
            <a:r>
              <a:rPr lang="ja-JP" altLang="en-US" sz="1300" dirty="0">
                <a:latin typeface="Meiryo UI" pitchFamily="50" charset="-128"/>
                <a:ea typeface="Meiryo UI" pitchFamily="50" charset="-128"/>
                <a:cs typeface="Meiryo UI" pitchFamily="50" charset="-128"/>
              </a:rPr>
              <a:t>　</a:t>
            </a:r>
            <a:r>
              <a:rPr lang="ja-JP" altLang="en-US" sz="1300" dirty="0" smtClean="0">
                <a:latin typeface="Meiryo UI" pitchFamily="50" charset="-128"/>
                <a:ea typeface="Meiryo UI" pitchFamily="50" charset="-128"/>
                <a:cs typeface="Meiryo UI" pitchFamily="50" charset="-128"/>
              </a:rPr>
              <a:t>　また、</a:t>
            </a:r>
            <a:r>
              <a:rPr lang="en-US" altLang="ja-JP" sz="1300" dirty="0" smtClean="0">
                <a:latin typeface="Meiryo UI" pitchFamily="50" charset="-128"/>
                <a:ea typeface="Meiryo UI" pitchFamily="50" charset="-128"/>
                <a:cs typeface="Meiryo UI" pitchFamily="50" charset="-128"/>
              </a:rPr>
              <a:t>ESCO</a:t>
            </a:r>
            <a:r>
              <a:rPr lang="ja-JP" altLang="en-US" sz="1300" dirty="0" smtClean="0">
                <a:latin typeface="Meiryo UI" pitchFamily="50" charset="-128"/>
                <a:ea typeface="Meiryo UI" pitchFamily="50" charset="-128"/>
                <a:cs typeface="Meiryo UI" pitchFamily="50" charset="-128"/>
              </a:rPr>
              <a:t>事業</a:t>
            </a:r>
            <a:r>
              <a:rPr lang="en-US" altLang="ja-JP" sz="1300" dirty="0" smtClean="0">
                <a:latin typeface="Meiryo UI" pitchFamily="50" charset="-128"/>
                <a:ea typeface="Meiryo UI" pitchFamily="50" charset="-128"/>
                <a:cs typeface="Meiryo UI" pitchFamily="50" charset="-128"/>
              </a:rPr>
              <a:t>(</a:t>
            </a:r>
            <a:r>
              <a:rPr lang="ja-JP" altLang="en-US" sz="1300" dirty="0" smtClean="0">
                <a:latin typeface="Meiryo UI" pitchFamily="50" charset="-128"/>
                <a:ea typeface="Meiryo UI" pitchFamily="50" charset="-128"/>
                <a:cs typeface="Meiryo UI" pitchFamily="50" charset="-128"/>
              </a:rPr>
              <a:t>再掲）において</a:t>
            </a:r>
            <a:r>
              <a:rPr lang="en-US" altLang="ja-JP" sz="1300" dirty="0" smtClean="0">
                <a:latin typeface="Meiryo UI" pitchFamily="50" charset="-128"/>
                <a:ea typeface="Meiryo UI" pitchFamily="50" charset="-128"/>
                <a:cs typeface="Meiryo UI" pitchFamily="50" charset="-128"/>
              </a:rPr>
              <a:t>LED</a:t>
            </a:r>
            <a:r>
              <a:rPr lang="ja-JP" altLang="en-US" sz="1300" dirty="0" smtClean="0">
                <a:latin typeface="Meiryo UI" pitchFamily="50" charset="-128"/>
                <a:ea typeface="Meiryo UI" pitchFamily="50" charset="-128"/>
                <a:cs typeface="Meiryo UI" pitchFamily="50" charset="-128"/>
              </a:rPr>
              <a:t>化を進めるとともに、その他の施設等についても、増設や更新時に、導入について検討し</a:t>
            </a:r>
            <a:r>
              <a:rPr lang="ja-JP" altLang="en-US" sz="1300" dirty="0">
                <a:latin typeface="Meiryo UI" pitchFamily="50" charset="-128"/>
                <a:ea typeface="Meiryo UI" pitchFamily="50" charset="-128"/>
                <a:cs typeface="Meiryo UI" pitchFamily="50" charset="-128"/>
              </a:rPr>
              <a:t>ます</a:t>
            </a:r>
            <a:r>
              <a:rPr lang="ja-JP" altLang="en-US" sz="1300" dirty="0" smtClean="0">
                <a:latin typeface="Meiryo UI" pitchFamily="50" charset="-128"/>
                <a:ea typeface="Meiryo UI" pitchFamily="50" charset="-128"/>
                <a:cs typeface="Meiryo UI" pitchFamily="50" charset="-128"/>
              </a:rPr>
              <a:t>。</a:t>
            </a:r>
            <a:endParaRPr lang="en-US" altLang="ja-JP" sz="1300" dirty="0" smtClean="0">
              <a:latin typeface="Meiryo UI" pitchFamily="50" charset="-128"/>
              <a:ea typeface="Meiryo UI" pitchFamily="50" charset="-128"/>
              <a:cs typeface="Meiryo UI" pitchFamily="50" charset="-128"/>
            </a:endParaRPr>
          </a:p>
          <a:p>
            <a:pPr marL="87313" indent="-87313"/>
            <a:endParaRPr lang="en-US" altLang="ja-JP" sz="1300" dirty="0">
              <a:latin typeface="Meiryo UI" pitchFamily="50" charset="-128"/>
              <a:ea typeface="Meiryo UI" pitchFamily="50" charset="-128"/>
              <a:cs typeface="Meiryo UI" pitchFamily="50" charset="-128"/>
            </a:endParaRPr>
          </a:p>
          <a:p>
            <a:pPr marL="87313" indent="-87313"/>
            <a:r>
              <a:rPr lang="ja-JP" altLang="en-US" sz="1300" dirty="0" smtClean="0">
                <a:latin typeface="Meiryo UI" pitchFamily="50" charset="-128"/>
                <a:ea typeface="Meiryo UI" pitchFamily="50" charset="-128"/>
                <a:cs typeface="Meiryo UI" pitchFamily="50" charset="-128"/>
              </a:rPr>
              <a:t>◆大阪市では、鉄道、道路照明や公園照明の増設、更新等に併せて順次</a:t>
            </a:r>
            <a:r>
              <a:rPr lang="en-US" altLang="ja-JP" sz="1300" dirty="0" smtClean="0">
                <a:latin typeface="Meiryo UI" pitchFamily="50" charset="-128"/>
                <a:ea typeface="Meiryo UI" pitchFamily="50" charset="-128"/>
                <a:cs typeface="Meiryo UI" pitchFamily="50" charset="-128"/>
              </a:rPr>
              <a:t>LED</a:t>
            </a:r>
            <a:r>
              <a:rPr lang="ja-JP" altLang="en-US" sz="1300" dirty="0" smtClean="0">
                <a:latin typeface="Meiryo UI" pitchFamily="50" charset="-128"/>
                <a:ea typeface="Meiryo UI" pitchFamily="50" charset="-128"/>
                <a:cs typeface="Meiryo UI" pitchFamily="50" charset="-128"/>
              </a:rPr>
              <a:t>照明灯への改良を実施するとともに、その他の市有施設についても増設・更新時に</a:t>
            </a:r>
            <a:r>
              <a:rPr lang="en-US" altLang="ja-JP" sz="1300" dirty="0" smtClean="0">
                <a:latin typeface="Meiryo UI" pitchFamily="50" charset="-128"/>
                <a:ea typeface="Meiryo UI" pitchFamily="50" charset="-128"/>
                <a:cs typeface="Meiryo UI" pitchFamily="50" charset="-128"/>
              </a:rPr>
              <a:t>LED</a:t>
            </a:r>
            <a:r>
              <a:rPr lang="ja-JP" altLang="en-US" sz="1300" dirty="0" smtClean="0">
                <a:latin typeface="Meiryo UI" pitchFamily="50" charset="-128"/>
                <a:ea typeface="Meiryo UI" pitchFamily="50" charset="-128"/>
                <a:cs typeface="Meiryo UI" pitchFamily="50" charset="-128"/>
              </a:rPr>
              <a:t>導入について検討します。</a:t>
            </a:r>
            <a:endParaRPr lang="ja-JP" altLang="en-US" sz="1300" dirty="0">
              <a:latin typeface="Meiryo UI" pitchFamily="50" charset="-128"/>
              <a:ea typeface="Meiryo UI" pitchFamily="50" charset="-128"/>
              <a:cs typeface="Meiryo UI" pitchFamily="50" charset="-128"/>
            </a:endParaRPr>
          </a:p>
          <a:p>
            <a:pPr marL="87313" indent="-87313"/>
            <a:endParaRPr lang="ja-JP" altLang="en-US" sz="1300" dirty="0">
              <a:latin typeface="Meiryo UI" pitchFamily="50" charset="-128"/>
              <a:ea typeface="Meiryo UI" pitchFamily="50" charset="-128"/>
              <a:cs typeface="Meiryo UI" pitchFamily="50" charset="-128"/>
            </a:endParaRPr>
          </a:p>
        </p:txBody>
      </p:sp>
      <p:sp>
        <p:nvSpPr>
          <p:cNvPr id="21" name="テキスト ボックス 20"/>
          <p:cNvSpPr txBox="1"/>
          <p:nvPr/>
        </p:nvSpPr>
        <p:spPr>
          <a:xfrm>
            <a:off x="3667862" y="1027798"/>
            <a:ext cx="2215348" cy="184666"/>
          </a:xfrm>
          <a:prstGeom prst="rect">
            <a:avLst/>
          </a:prstGeom>
          <a:noFill/>
        </p:spPr>
        <p:txBody>
          <a:bodyPr wrap="square" lIns="0" tIns="0" rIns="0" bIns="0" rtlCol="0" anchor="ctr" anchorCtr="0">
            <a:spAutoFit/>
          </a:bodyPr>
          <a:lstStyle/>
          <a:p>
            <a:pPr marL="87313" indent="-87313"/>
            <a:r>
              <a:rPr lang="en-US" altLang="ja-JP" sz="1200" dirty="0" smtClean="0">
                <a:latin typeface="Meiryo UI" pitchFamily="50" charset="-128"/>
                <a:ea typeface="Meiryo UI" pitchFamily="50" charset="-128"/>
                <a:cs typeface="Meiryo UI" pitchFamily="50" charset="-128"/>
              </a:rPr>
              <a:t>【</a:t>
            </a:r>
            <a:r>
              <a:rPr lang="ja-JP" altLang="en-US" sz="1200" dirty="0">
                <a:latin typeface="Meiryo UI" pitchFamily="50" charset="-128"/>
                <a:ea typeface="Meiryo UI" pitchFamily="50" charset="-128"/>
                <a:cs typeface="Meiryo UI" pitchFamily="50" charset="-128"/>
              </a:rPr>
              <a:t>市</a:t>
            </a:r>
            <a:r>
              <a:rPr lang="ja-JP" altLang="en-US" sz="1200" dirty="0" smtClean="0">
                <a:latin typeface="Meiryo UI" pitchFamily="50" charset="-128"/>
                <a:ea typeface="Meiryo UI" pitchFamily="50" charset="-128"/>
                <a:cs typeface="Meiryo UI" pitchFamily="50" charset="-128"/>
              </a:rPr>
              <a:t>事業</a:t>
            </a:r>
            <a:r>
              <a:rPr lang="en-US" altLang="ja-JP" sz="1200" dirty="0" smtClean="0">
                <a:latin typeface="Meiryo UI" pitchFamily="50" charset="-128"/>
                <a:ea typeface="Meiryo UI" pitchFamily="50" charset="-128"/>
                <a:cs typeface="Meiryo UI" pitchFamily="50" charset="-128"/>
              </a:rPr>
              <a:t>】</a:t>
            </a:r>
            <a:r>
              <a:rPr lang="ja-JP" altLang="en-US" sz="1200" dirty="0" smtClean="0">
                <a:latin typeface="Meiryo UI" pitchFamily="50" charset="-128"/>
                <a:ea typeface="Meiryo UI" pitchFamily="50" charset="-128"/>
                <a:cs typeface="Meiryo UI" pitchFamily="50" charset="-128"/>
              </a:rPr>
              <a:t>（予算</a:t>
            </a:r>
            <a:r>
              <a:rPr lang="en-US" altLang="ja-JP" sz="1200" dirty="0" smtClean="0">
                <a:latin typeface="Meiryo UI" pitchFamily="50" charset="-128"/>
                <a:ea typeface="Meiryo UI" pitchFamily="50" charset="-128"/>
                <a:cs typeface="Meiryo UI" pitchFamily="50" charset="-128"/>
              </a:rPr>
              <a:t>413,162</a:t>
            </a:r>
            <a:r>
              <a:rPr lang="ja-JP" altLang="en-US" sz="1200" dirty="0" smtClean="0">
                <a:latin typeface="Meiryo UI" pitchFamily="50" charset="-128"/>
                <a:ea typeface="Meiryo UI" pitchFamily="50" charset="-128"/>
                <a:cs typeface="Meiryo UI" pitchFamily="50" charset="-128"/>
              </a:rPr>
              <a:t>千円）</a:t>
            </a:r>
            <a:endParaRPr lang="en-US" altLang="ja-JP" sz="1200" dirty="0" smtClean="0">
              <a:latin typeface="Meiryo UI" pitchFamily="50" charset="-128"/>
              <a:ea typeface="Meiryo UI" pitchFamily="50" charset="-128"/>
              <a:cs typeface="Meiryo UI" pitchFamily="50" charset="-128"/>
            </a:endParaRPr>
          </a:p>
        </p:txBody>
      </p:sp>
      <p:pic>
        <p:nvPicPr>
          <p:cNvPr id="2" name="図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09912" y="1502822"/>
            <a:ext cx="2676144" cy="1780032"/>
          </a:xfrm>
          <a:prstGeom prst="rect">
            <a:avLst/>
          </a:prstGeom>
        </p:spPr>
      </p:pic>
      <p:sp>
        <p:nvSpPr>
          <p:cNvPr id="13" name="正方形/長方形 12"/>
          <p:cNvSpPr/>
          <p:nvPr/>
        </p:nvSpPr>
        <p:spPr>
          <a:xfrm>
            <a:off x="344488" y="3429000"/>
            <a:ext cx="5184576" cy="2755938"/>
          </a:xfrm>
          <a:prstGeom prst="rect">
            <a:avLst/>
          </a:prstGeom>
          <a:noFill/>
          <a:ln w="9525">
            <a:prstDash val="dash"/>
          </a:ln>
        </p:spPr>
        <p:style>
          <a:lnRef idx="2">
            <a:schemeClr val="accent1"/>
          </a:lnRef>
          <a:fillRef idx="1">
            <a:schemeClr val="lt1"/>
          </a:fillRef>
          <a:effectRef idx="0">
            <a:schemeClr val="accent1"/>
          </a:effectRef>
          <a:fontRef idx="minor">
            <a:schemeClr val="dk1"/>
          </a:fontRef>
        </p:style>
        <p:txBody>
          <a:bodyPr lIns="36000" tIns="0" rIns="36000" bIns="0" rtlCol="0" anchor="ctr"/>
          <a:lstStyle/>
          <a:p>
            <a:r>
              <a:rPr lang="en-US" altLang="ja-JP" sz="1050" dirty="0" smtClean="0">
                <a:solidFill>
                  <a:schemeClr val="tx1"/>
                </a:solidFill>
                <a:latin typeface="Meiryo UI" pitchFamily="50" charset="-128"/>
                <a:ea typeface="Meiryo UI" pitchFamily="50" charset="-128"/>
                <a:cs typeface="Meiryo UI" pitchFamily="50" charset="-128"/>
              </a:rPr>
              <a:t>&lt;2017</a:t>
            </a:r>
            <a:r>
              <a:rPr lang="ja-JP" altLang="en-US" sz="1050" dirty="0" smtClean="0">
                <a:solidFill>
                  <a:schemeClr val="tx1"/>
                </a:solidFill>
                <a:latin typeface="Meiryo UI" pitchFamily="50" charset="-128"/>
                <a:ea typeface="Meiryo UI" pitchFamily="50" charset="-128"/>
                <a:cs typeface="Meiryo UI" pitchFamily="50" charset="-128"/>
              </a:rPr>
              <a:t>年度までの主な実績</a:t>
            </a:r>
            <a:r>
              <a:rPr lang="en-US" altLang="ja-JP" sz="1050" dirty="0" smtClean="0">
                <a:solidFill>
                  <a:schemeClr val="tx1"/>
                </a:solidFill>
                <a:latin typeface="Meiryo UI" pitchFamily="50" charset="-128"/>
                <a:ea typeface="Meiryo UI" pitchFamily="50" charset="-128"/>
                <a:cs typeface="Meiryo UI" pitchFamily="50" charset="-128"/>
              </a:rPr>
              <a:t>&gt;</a:t>
            </a:r>
          </a:p>
          <a:p>
            <a:r>
              <a:rPr lang="ja-JP" altLang="en-US" sz="1050" dirty="0" smtClean="0">
                <a:solidFill>
                  <a:schemeClr val="tx1"/>
                </a:solidFill>
                <a:latin typeface="Meiryo UI" pitchFamily="50" charset="-128"/>
                <a:ea typeface="Meiryo UI" pitchFamily="50" charset="-128"/>
                <a:cs typeface="Meiryo UI" pitchFamily="50" charset="-128"/>
              </a:rPr>
              <a:t>　（大阪府</a:t>
            </a:r>
            <a:r>
              <a:rPr lang="ja-JP" altLang="en-US" sz="1050" dirty="0">
                <a:solidFill>
                  <a:schemeClr val="tx1"/>
                </a:solidFill>
                <a:latin typeface="Meiryo UI" pitchFamily="50" charset="-128"/>
                <a:ea typeface="Meiryo UI" pitchFamily="50" charset="-128"/>
                <a:cs typeface="Meiryo UI" pitchFamily="50" charset="-128"/>
              </a:rPr>
              <a:t>）</a:t>
            </a:r>
            <a:endParaRPr lang="en-US" altLang="ja-JP" sz="1050" dirty="0" smtClean="0">
              <a:solidFill>
                <a:schemeClr val="tx1"/>
              </a:solidFill>
              <a:latin typeface="Meiryo UI" pitchFamily="50" charset="-128"/>
              <a:ea typeface="Meiryo UI" pitchFamily="50" charset="-128"/>
              <a:cs typeface="Meiryo UI" pitchFamily="50" charset="-128"/>
            </a:endParaRPr>
          </a:p>
          <a:p>
            <a:pPr marL="87313" indent="-87313"/>
            <a:r>
              <a:rPr lang="ja-JP" altLang="en-US" sz="1050" dirty="0" smtClean="0">
                <a:solidFill>
                  <a:schemeClr val="tx1"/>
                </a:solidFill>
                <a:latin typeface="Meiryo UI" pitchFamily="50" charset="-128"/>
                <a:ea typeface="Meiryo UI" pitchFamily="50" charset="-128"/>
                <a:cs typeface="Meiryo UI" pitchFamily="50" charset="-128"/>
              </a:rPr>
              <a:t>　　　・府管理道路の照明灯約</a:t>
            </a:r>
            <a:r>
              <a:rPr lang="en-US" altLang="ja-JP" sz="1050" dirty="0" smtClean="0">
                <a:solidFill>
                  <a:schemeClr val="tx1"/>
                </a:solidFill>
                <a:latin typeface="Meiryo UI" pitchFamily="50" charset="-128"/>
                <a:ea typeface="Meiryo UI" pitchFamily="50" charset="-128"/>
                <a:cs typeface="Meiryo UI" pitchFamily="50" charset="-128"/>
              </a:rPr>
              <a:t>23,000</a:t>
            </a:r>
            <a:r>
              <a:rPr lang="ja-JP" altLang="en-US" sz="1050" dirty="0" smtClean="0">
                <a:solidFill>
                  <a:schemeClr val="tx1"/>
                </a:solidFill>
                <a:latin typeface="Meiryo UI" pitchFamily="50" charset="-128"/>
                <a:ea typeface="Meiryo UI" pitchFamily="50" charset="-128"/>
                <a:cs typeface="Meiryo UI" pitchFamily="50" charset="-128"/>
              </a:rPr>
              <a:t>灯全ての</a:t>
            </a:r>
            <a:r>
              <a:rPr lang="en-US" altLang="ja-JP" sz="1050" dirty="0" smtClean="0">
                <a:solidFill>
                  <a:schemeClr val="tx1"/>
                </a:solidFill>
                <a:latin typeface="Meiryo UI" pitchFamily="50" charset="-128"/>
                <a:ea typeface="Meiryo UI" pitchFamily="50" charset="-128"/>
                <a:cs typeface="Meiryo UI" pitchFamily="50" charset="-128"/>
              </a:rPr>
              <a:t>”</a:t>
            </a:r>
            <a:r>
              <a:rPr lang="ja-JP" altLang="en-US" sz="1050" dirty="0" smtClean="0">
                <a:solidFill>
                  <a:schemeClr val="tx1"/>
                </a:solidFill>
                <a:latin typeface="Meiryo UI" pitchFamily="50" charset="-128"/>
                <a:ea typeface="Meiryo UI" pitchFamily="50" charset="-128"/>
                <a:cs typeface="Meiryo UI" pitchFamily="50" charset="-128"/>
              </a:rPr>
              <a:t>まるごと</a:t>
            </a:r>
            <a:r>
              <a:rPr lang="en-US" altLang="ja-JP" sz="1050" dirty="0" smtClean="0">
                <a:solidFill>
                  <a:schemeClr val="tx1"/>
                </a:solidFill>
                <a:latin typeface="Meiryo UI" pitchFamily="50" charset="-128"/>
                <a:ea typeface="Meiryo UI" pitchFamily="50" charset="-128"/>
                <a:cs typeface="Meiryo UI" pitchFamily="50" charset="-128"/>
              </a:rPr>
              <a:t>LED</a:t>
            </a:r>
            <a:r>
              <a:rPr lang="ja-JP" altLang="en-US" sz="1050" dirty="0" smtClean="0">
                <a:solidFill>
                  <a:schemeClr val="tx1"/>
                </a:solidFill>
                <a:latin typeface="Meiryo UI" pitchFamily="50" charset="-128"/>
                <a:ea typeface="Meiryo UI" pitchFamily="50" charset="-128"/>
                <a:cs typeface="Meiryo UI" pitchFamily="50" charset="-128"/>
              </a:rPr>
              <a:t>化“を完了</a:t>
            </a:r>
            <a:endParaRPr lang="en-US" altLang="ja-JP" sz="1050" dirty="0" smtClean="0">
              <a:solidFill>
                <a:schemeClr val="tx1"/>
              </a:solidFill>
              <a:latin typeface="Meiryo UI" pitchFamily="50" charset="-128"/>
              <a:ea typeface="Meiryo UI" pitchFamily="50" charset="-128"/>
              <a:cs typeface="Meiryo UI" pitchFamily="50" charset="-128"/>
            </a:endParaRPr>
          </a:p>
          <a:p>
            <a:pPr marL="87313" indent="-87313"/>
            <a:r>
              <a:rPr lang="ja-JP" altLang="en-US" sz="1050" dirty="0">
                <a:solidFill>
                  <a:schemeClr val="tx1"/>
                </a:solidFill>
                <a:latin typeface="Meiryo UI" pitchFamily="50" charset="-128"/>
                <a:ea typeface="Meiryo UI" pitchFamily="50" charset="-128"/>
                <a:cs typeface="Meiryo UI" pitchFamily="50" charset="-128"/>
              </a:rPr>
              <a:t>　</a:t>
            </a:r>
            <a:r>
              <a:rPr lang="ja-JP" altLang="en-US" sz="1050" dirty="0" smtClean="0">
                <a:solidFill>
                  <a:schemeClr val="tx1"/>
                </a:solidFill>
                <a:latin typeface="Meiryo UI" pitchFamily="50" charset="-128"/>
                <a:ea typeface="Meiryo UI" pitchFamily="50" charset="-128"/>
                <a:cs typeface="Meiryo UI" pitchFamily="50" charset="-128"/>
              </a:rPr>
              <a:t>　　・府立</a:t>
            </a:r>
            <a:r>
              <a:rPr lang="ja-JP" altLang="en-US" sz="1050" dirty="0">
                <a:solidFill>
                  <a:schemeClr val="tx1"/>
                </a:solidFill>
                <a:latin typeface="Meiryo UI" pitchFamily="50" charset="-128"/>
                <a:ea typeface="Meiryo UI" pitchFamily="50" charset="-128"/>
                <a:cs typeface="Meiryo UI" pitchFamily="50" charset="-128"/>
              </a:rPr>
              <a:t>高校及び府立支援</a:t>
            </a:r>
            <a:r>
              <a:rPr lang="ja-JP" altLang="en-US" sz="1050" dirty="0" smtClean="0">
                <a:solidFill>
                  <a:schemeClr val="tx1"/>
                </a:solidFill>
                <a:latin typeface="Meiryo UI" pitchFamily="50" charset="-128"/>
                <a:ea typeface="Meiryo UI" pitchFamily="50" charset="-128"/>
                <a:cs typeface="Meiryo UI" pitchFamily="50" charset="-128"/>
              </a:rPr>
              <a:t>学校への</a:t>
            </a:r>
            <a:r>
              <a:rPr lang="en-US" altLang="ja-JP" sz="1050" dirty="0" smtClean="0">
                <a:solidFill>
                  <a:schemeClr val="tx1"/>
                </a:solidFill>
                <a:latin typeface="Meiryo UI" pitchFamily="50" charset="-128"/>
                <a:ea typeface="Meiryo UI" pitchFamily="50" charset="-128"/>
                <a:cs typeface="Meiryo UI" pitchFamily="50" charset="-128"/>
              </a:rPr>
              <a:t>LED</a:t>
            </a:r>
            <a:r>
              <a:rPr lang="ja-JP" altLang="en-US" sz="1050" dirty="0" smtClean="0">
                <a:solidFill>
                  <a:schemeClr val="tx1"/>
                </a:solidFill>
                <a:latin typeface="Meiryo UI" pitchFamily="50" charset="-128"/>
                <a:ea typeface="Meiryo UI" pitchFamily="50" charset="-128"/>
                <a:cs typeface="Meiryo UI" pitchFamily="50" charset="-128"/>
              </a:rPr>
              <a:t>照明の導入</a:t>
            </a:r>
            <a:endParaRPr lang="en-US" altLang="ja-JP" sz="1050" dirty="0" smtClean="0">
              <a:solidFill>
                <a:schemeClr val="tx1"/>
              </a:solidFill>
              <a:latin typeface="Meiryo UI" pitchFamily="50" charset="-128"/>
              <a:ea typeface="Meiryo UI" pitchFamily="50" charset="-128"/>
              <a:cs typeface="Meiryo UI" pitchFamily="50" charset="-128"/>
            </a:endParaRPr>
          </a:p>
          <a:p>
            <a:pPr marL="87313" lvl="0" indent="-87313"/>
            <a:r>
              <a:rPr lang="ja-JP" altLang="en-US" sz="1050" dirty="0">
                <a:solidFill>
                  <a:schemeClr val="tx1"/>
                </a:solidFill>
                <a:latin typeface="Meiryo UI" pitchFamily="50" charset="-128"/>
                <a:ea typeface="Meiryo UI" pitchFamily="50" charset="-128"/>
                <a:cs typeface="Meiryo UI" pitchFamily="50" charset="-128"/>
              </a:rPr>
              <a:t>　</a:t>
            </a:r>
            <a:r>
              <a:rPr lang="ja-JP" altLang="en-US" sz="1050" dirty="0" smtClean="0">
                <a:solidFill>
                  <a:schemeClr val="tx1"/>
                </a:solidFill>
                <a:latin typeface="Meiryo UI" pitchFamily="50" charset="-128"/>
                <a:ea typeface="Meiryo UI" pitchFamily="50" charset="-128"/>
                <a:cs typeface="Meiryo UI" pitchFamily="50" charset="-128"/>
              </a:rPr>
              <a:t>　</a:t>
            </a:r>
            <a:r>
              <a:rPr lang="ja-JP" altLang="en-US" sz="1050" dirty="0">
                <a:solidFill>
                  <a:schemeClr val="tx1"/>
                </a:solidFill>
                <a:latin typeface="Meiryo UI" pitchFamily="50" charset="-128"/>
                <a:ea typeface="Meiryo UI" pitchFamily="50" charset="-128"/>
                <a:cs typeface="Meiryo UI" pitchFamily="50" charset="-128"/>
              </a:rPr>
              <a:t>　</a:t>
            </a:r>
            <a:r>
              <a:rPr lang="ja-JP" altLang="en-US" sz="1050" dirty="0" smtClean="0">
                <a:solidFill>
                  <a:schemeClr val="tx1"/>
                </a:solidFill>
                <a:latin typeface="Meiryo UI" pitchFamily="50" charset="-128"/>
                <a:ea typeface="Meiryo UI" pitchFamily="50" charset="-128"/>
                <a:cs typeface="Meiryo UI" pitchFamily="50" charset="-128"/>
              </a:rPr>
              <a:t>　（</a:t>
            </a:r>
            <a:r>
              <a:rPr lang="en-US" altLang="ja-JP" sz="1050" dirty="0">
                <a:solidFill>
                  <a:schemeClr val="tx1"/>
                </a:solidFill>
                <a:latin typeface="Meiryo UI" pitchFamily="50" charset="-128"/>
                <a:ea typeface="Meiryo UI" pitchFamily="50" charset="-128"/>
                <a:cs typeface="Meiryo UI" pitchFamily="50" charset="-128"/>
              </a:rPr>
              <a:t>2017</a:t>
            </a:r>
            <a:r>
              <a:rPr lang="ja-JP" altLang="en-US" sz="1050" dirty="0">
                <a:solidFill>
                  <a:schemeClr val="tx1"/>
                </a:solidFill>
                <a:latin typeface="Meiryo UI" pitchFamily="50" charset="-128"/>
                <a:ea typeface="Meiryo UI" pitchFamily="50" charset="-128"/>
                <a:cs typeface="Meiryo UI" pitchFamily="50" charset="-128"/>
              </a:rPr>
              <a:t>年度は、豊中高等学校外</a:t>
            </a:r>
            <a:r>
              <a:rPr lang="en-US" altLang="ja-JP" sz="1050" dirty="0">
                <a:solidFill>
                  <a:schemeClr val="tx1"/>
                </a:solidFill>
                <a:latin typeface="Meiryo UI" pitchFamily="50" charset="-128"/>
                <a:ea typeface="Meiryo UI" pitchFamily="50" charset="-128"/>
                <a:cs typeface="Meiryo UI" pitchFamily="50" charset="-128"/>
              </a:rPr>
              <a:t>35</a:t>
            </a:r>
            <a:r>
              <a:rPr lang="ja-JP" altLang="en-US" sz="1050" dirty="0">
                <a:solidFill>
                  <a:schemeClr val="tx1"/>
                </a:solidFill>
                <a:latin typeface="Meiryo UI" pitchFamily="50" charset="-128"/>
                <a:ea typeface="Meiryo UI" pitchFamily="50" charset="-128"/>
                <a:cs typeface="Meiryo UI" pitchFamily="50" charset="-128"/>
              </a:rPr>
              <a:t>校の体育館（武道場）等への</a:t>
            </a:r>
            <a:endParaRPr lang="en-US" altLang="ja-JP" sz="1050" dirty="0">
              <a:solidFill>
                <a:schemeClr val="tx1"/>
              </a:solidFill>
              <a:latin typeface="Meiryo UI" pitchFamily="50" charset="-128"/>
              <a:ea typeface="Meiryo UI" pitchFamily="50" charset="-128"/>
              <a:cs typeface="Meiryo UI" pitchFamily="50" charset="-128"/>
            </a:endParaRPr>
          </a:p>
          <a:p>
            <a:pPr marL="87313" lvl="0" indent="-87313"/>
            <a:r>
              <a:rPr lang="ja-JP" altLang="en-US" sz="1050" dirty="0">
                <a:solidFill>
                  <a:schemeClr val="tx1"/>
                </a:solidFill>
                <a:latin typeface="Meiryo UI" pitchFamily="50" charset="-128"/>
                <a:ea typeface="Meiryo UI" pitchFamily="50" charset="-128"/>
                <a:cs typeface="Meiryo UI" pitchFamily="50" charset="-128"/>
              </a:rPr>
              <a:t>　　　　　</a:t>
            </a:r>
            <a:r>
              <a:rPr lang="en-US" altLang="ja-JP" sz="1050" dirty="0">
                <a:solidFill>
                  <a:schemeClr val="tx1"/>
                </a:solidFill>
                <a:latin typeface="Meiryo UI" pitchFamily="50" charset="-128"/>
                <a:ea typeface="Meiryo UI" pitchFamily="50" charset="-128"/>
                <a:cs typeface="Meiryo UI" pitchFamily="50" charset="-128"/>
              </a:rPr>
              <a:t>LED</a:t>
            </a:r>
            <a:r>
              <a:rPr lang="ja-JP" altLang="en-US" sz="1050" dirty="0">
                <a:solidFill>
                  <a:schemeClr val="tx1"/>
                </a:solidFill>
                <a:latin typeface="Meiryo UI" pitchFamily="50" charset="-128"/>
                <a:ea typeface="Meiryo UI" pitchFamily="50" charset="-128"/>
                <a:cs typeface="Meiryo UI" pitchFamily="50" charset="-128"/>
              </a:rPr>
              <a:t>照明の導入）</a:t>
            </a:r>
            <a:endParaRPr lang="en-US" altLang="ja-JP" sz="1050" dirty="0">
              <a:solidFill>
                <a:schemeClr val="tx1"/>
              </a:solidFill>
              <a:latin typeface="Meiryo UI" pitchFamily="50" charset="-128"/>
              <a:ea typeface="Meiryo UI" pitchFamily="50" charset="-128"/>
              <a:cs typeface="Meiryo UI" pitchFamily="50" charset="-128"/>
            </a:endParaRPr>
          </a:p>
          <a:p>
            <a:pPr marL="87313" lvl="0" indent="-87313"/>
            <a:r>
              <a:rPr lang="ja-JP" altLang="en-US" sz="1050" dirty="0" smtClean="0">
                <a:solidFill>
                  <a:schemeClr val="tx1"/>
                </a:solidFill>
                <a:latin typeface="Meiryo UI" pitchFamily="50" charset="-128"/>
                <a:ea typeface="Meiryo UI" pitchFamily="50" charset="-128"/>
                <a:cs typeface="Meiryo UI" pitchFamily="50" charset="-128"/>
              </a:rPr>
              <a:t>　　　　　　　　</a:t>
            </a:r>
            <a:endParaRPr lang="en-US" altLang="ja-JP" sz="1050" dirty="0">
              <a:solidFill>
                <a:schemeClr val="tx1"/>
              </a:solidFill>
              <a:latin typeface="Meiryo UI" pitchFamily="50" charset="-128"/>
              <a:ea typeface="Meiryo UI" pitchFamily="50" charset="-128"/>
              <a:cs typeface="Meiryo UI" pitchFamily="50" charset="-128"/>
            </a:endParaRPr>
          </a:p>
          <a:p>
            <a:pPr marL="177800" indent="-177800"/>
            <a:r>
              <a:rPr lang="ja-JP" altLang="en-US" sz="1050" dirty="0">
                <a:solidFill>
                  <a:schemeClr val="tx1"/>
                </a:solidFill>
                <a:latin typeface="Meiryo UI" pitchFamily="50" charset="-128"/>
                <a:ea typeface="Meiryo UI" pitchFamily="50" charset="-128"/>
                <a:cs typeface="Meiryo UI" pitchFamily="50" charset="-128"/>
              </a:rPr>
              <a:t>　</a:t>
            </a:r>
            <a:r>
              <a:rPr lang="ja-JP" altLang="en-US" sz="1050" dirty="0" smtClean="0">
                <a:solidFill>
                  <a:schemeClr val="tx1"/>
                </a:solidFill>
                <a:latin typeface="Meiryo UI" pitchFamily="50" charset="-128"/>
                <a:ea typeface="Meiryo UI" pitchFamily="50" charset="-128"/>
                <a:cs typeface="Meiryo UI" pitchFamily="50" charset="-128"/>
              </a:rPr>
              <a:t>（大阪市</a:t>
            </a:r>
            <a:r>
              <a:rPr lang="ja-JP" altLang="en-US" sz="1050" dirty="0">
                <a:solidFill>
                  <a:schemeClr val="tx1"/>
                </a:solidFill>
                <a:latin typeface="Meiryo UI" pitchFamily="50" charset="-128"/>
                <a:ea typeface="Meiryo UI" pitchFamily="50" charset="-128"/>
                <a:cs typeface="Meiryo UI" pitchFamily="50" charset="-128"/>
              </a:rPr>
              <a:t>）</a:t>
            </a:r>
            <a:endParaRPr lang="en-US" altLang="ja-JP" sz="1050" dirty="0" smtClean="0">
              <a:solidFill>
                <a:schemeClr val="tx1"/>
              </a:solidFill>
              <a:latin typeface="Meiryo UI" pitchFamily="50" charset="-128"/>
              <a:ea typeface="Meiryo UI" pitchFamily="50" charset="-128"/>
              <a:cs typeface="Meiryo UI" pitchFamily="50" charset="-128"/>
            </a:endParaRPr>
          </a:p>
          <a:p>
            <a:pPr marL="87313" lvl="0" indent="-87313"/>
            <a:r>
              <a:rPr lang="ja-JP" altLang="en-US" sz="1050" dirty="0">
                <a:solidFill>
                  <a:schemeClr val="tx1"/>
                </a:solidFill>
                <a:latin typeface="Meiryo UI" pitchFamily="50" charset="-128"/>
                <a:ea typeface="Meiryo UI" pitchFamily="50" charset="-128"/>
                <a:cs typeface="Meiryo UI" pitchFamily="50" charset="-128"/>
              </a:rPr>
              <a:t>　　　・道路照明灯</a:t>
            </a:r>
            <a:r>
              <a:rPr lang="en-US" altLang="ja-JP" sz="1050" dirty="0">
                <a:solidFill>
                  <a:schemeClr val="tx1"/>
                </a:solidFill>
                <a:latin typeface="Meiryo UI" pitchFamily="50" charset="-128"/>
                <a:ea typeface="Meiryo UI" pitchFamily="50" charset="-128"/>
                <a:cs typeface="Meiryo UI" pitchFamily="50" charset="-128"/>
              </a:rPr>
              <a:t>(</a:t>
            </a:r>
            <a:r>
              <a:rPr lang="ja-JP" altLang="en-US" sz="1050" dirty="0">
                <a:solidFill>
                  <a:schemeClr val="tx1"/>
                </a:solidFill>
                <a:latin typeface="Meiryo UI" pitchFamily="50" charset="-128"/>
                <a:ea typeface="Meiryo UI" pitchFamily="50" charset="-128"/>
                <a:cs typeface="Meiryo UI" pitchFamily="50" charset="-128"/>
              </a:rPr>
              <a:t>高圧ナトリウム灯</a:t>
            </a:r>
            <a:r>
              <a:rPr lang="en-US" altLang="ja-JP" sz="1050" dirty="0">
                <a:solidFill>
                  <a:schemeClr val="tx1"/>
                </a:solidFill>
                <a:latin typeface="Meiryo UI" pitchFamily="50" charset="-128"/>
                <a:ea typeface="Meiryo UI" pitchFamily="50" charset="-128"/>
                <a:cs typeface="Meiryo UI" pitchFamily="50" charset="-128"/>
              </a:rPr>
              <a:t>)</a:t>
            </a:r>
            <a:r>
              <a:rPr lang="ja-JP" altLang="en-US" sz="1050" dirty="0">
                <a:solidFill>
                  <a:schemeClr val="tx1"/>
                </a:solidFill>
                <a:latin typeface="Meiryo UI" pitchFamily="50" charset="-128"/>
                <a:ea typeface="Meiryo UI" pitchFamily="50" charset="-128"/>
                <a:cs typeface="Meiryo UI" pitchFamily="50" charset="-128"/>
              </a:rPr>
              <a:t>の</a:t>
            </a:r>
            <a:r>
              <a:rPr lang="en-US" altLang="ja-JP" sz="1050" dirty="0">
                <a:solidFill>
                  <a:schemeClr val="tx1"/>
                </a:solidFill>
                <a:latin typeface="Meiryo UI" pitchFamily="50" charset="-128"/>
                <a:ea typeface="Meiryo UI" pitchFamily="50" charset="-128"/>
                <a:cs typeface="Meiryo UI" pitchFamily="50" charset="-128"/>
              </a:rPr>
              <a:t>LED</a:t>
            </a:r>
            <a:r>
              <a:rPr lang="ja-JP" altLang="en-US" sz="1050" dirty="0">
                <a:solidFill>
                  <a:schemeClr val="tx1"/>
                </a:solidFill>
                <a:latin typeface="Meiryo UI" pitchFamily="50" charset="-128"/>
                <a:ea typeface="Meiryo UI" pitchFamily="50" charset="-128"/>
                <a:cs typeface="Meiryo UI" pitchFamily="50" charset="-128"/>
              </a:rPr>
              <a:t>化</a:t>
            </a:r>
            <a:r>
              <a:rPr lang="en-US" altLang="ja-JP" sz="1050" dirty="0">
                <a:solidFill>
                  <a:schemeClr val="tx1"/>
                </a:solidFill>
                <a:latin typeface="Meiryo UI" pitchFamily="50" charset="-128"/>
                <a:ea typeface="Meiryo UI" pitchFamily="50" charset="-128"/>
                <a:cs typeface="Meiryo UI" pitchFamily="50" charset="-128"/>
              </a:rPr>
              <a:t>(</a:t>
            </a:r>
            <a:r>
              <a:rPr lang="ja-JP" altLang="en-US" sz="1050" dirty="0">
                <a:solidFill>
                  <a:schemeClr val="tx1"/>
                </a:solidFill>
                <a:latin typeface="Meiryo UI" pitchFamily="50" charset="-128"/>
                <a:ea typeface="Meiryo UI" pitchFamily="50" charset="-128"/>
                <a:cs typeface="Meiryo UI" pitchFamily="50" charset="-128"/>
              </a:rPr>
              <a:t>リース方式による導入含む）</a:t>
            </a:r>
          </a:p>
          <a:p>
            <a:pPr lvl="0"/>
            <a:r>
              <a:rPr lang="ja-JP" altLang="en-US" sz="1050" dirty="0">
                <a:solidFill>
                  <a:schemeClr val="tx1"/>
                </a:solidFill>
                <a:latin typeface="Meiryo UI" pitchFamily="50" charset="-128"/>
                <a:ea typeface="Meiryo UI" pitchFamily="50" charset="-128"/>
                <a:cs typeface="Meiryo UI" pitchFamily="50" charset="-128"/>
              </a:rPr>
              <a:t>　　　・公園照明の</a:t>
            </a:r>
            <a:r>
              <a:rPr lang="en-US" altLang="ja-JP" sz="1050" dirty="0">
                <a:solidFill>
                  <a:schemeClr val="tx1"/>
                </a:solidFill>
                <a:latin typeface="Meiryo UI" pitchFamily="50" charset="-128"/>
                <a:ea typeface="Meiryo UI" pitchFamily="50" charset="-128"/>
                <a:cs typeface="Meiryo UI" pitchFamily="50" charset="-128"/>
              </a:rPr>
              <a:t>LED</a:t>
            </a:r>
            <a:r>
              <a:rPr lang="ja-JP" altLang="en-US" sz="1050" dirty="0">
                <a:solidFill>
                  <a:schemeClr val="tx1"/>
                </a:solidFill>
                <a:latin typeface="Meiryo UI" pitchFamily="50" charset="-128"/>
                <a:ea typeface="Meiryo UI" pitchFamily="50" charset="-128"/>
                <a:cs typeface="Meiryo UI" pitchFamily="50" charset="-128"/>
              </a:rPr>
              <a:t>化</a:t>
            </a:r>
            <a:endParaRPr lang="en-US" altLang="ja-JP" sz="1050" dirty="0">
              <a:solidFill>
                <a:schemeClr val="tx1"/>
              </a:solidFill>
              <a:latin typeface="Meiryo UI" pitchFamily="50" charset="-128"/>
              <a:ea typeface="Meiryo UI" pitchFamily="50" charset="-128"/>
              <a:cs typeface="Meiryo UI" pitchFamily="50" charset="-128"/>
            </a:endParaRPr>
          </a:p>
          <a:p>
            <a:pPr lvl="0"/>
            <a:r>
              <a:rPr lang="ja-JP" altLang="en-US" sz="1050" dirty="0">
                <a:solidFill>
                  <a:schemeClr val="tx1"/>
                </a:solidFill>
                <a:latin typeface="Meiryo UI" pitchFamily="50" charset="-128"/>
                <a:ea typeface="Meiryo UI" pitchFamily="50" charset="-128"/>
                <a:cs typeface="Meiryo UI" pitchFamily="50" charset="-128"/>
              </a:rPr>
              <a:t>　　　・市営駐車場場内照明の</a:t>
            </a:r>
            <a:r>
              <a:rPr lang="en-US" altLang="ja-JP" sz="1050" dirty="0">
                <a:solidFill>
                  <a:schemeClr val="tx1"/>
                </a:solidFill>
                <a:latin typeface="Meiryo UI" pitchFamily="50" charset="-128"/>
                <a:ea typeface="Meiryo UI" pitchFamily="50" charset="-128"/>
                <a:cs typeface="Meiryo UI" pitchFamily="50" charset="-128"/>
              </a:rPr>
              <a:t>LED</a:t>
            </a:r>
            <a:r>
              <a:rPr lang="ja-JP" altLang="en-US" sz="1050" dirty="0">
                <a:solidFill>
                  <a:schemeClr val="tx1"/>
                </a:solidFill>
                <a:latin typeface="Meiryo UI" pitchFamily="50" charset="-128"/>
                <a:ea typeface="Meiryo UI" pitchFamily="50" charset="-128"/>
                <a:cs typeface="Meiryo UI" pitchFamily="50" charset="-128"/>
              </a:rPr>
              <a:t>導入（法円坂</a:t>
            </a:r>
            <a:r>
              <a:rPr lang="ja-JP" altLang="en-US" sz="1050" dirty="0" smtClean="0">
                <a:solidFill>
                  <a:schemeClr val="tx1"/>
                </a:solidFill>
                <a:latin typeface="Meiryo UI" pitchFamily="50" charset="-128"/>
                <a:ea typeface="Meiryo UI" pitchFamily="50" charset="-128"/>
                <a:cs typeface="Meiryo UI" pitchFamily="50" charset="-128"/>
              </a:rPr>
              <a:t>駐車場他４か所）</a:t>
            </a:r>
            <a:endParaRPr lang="en-US" altLang="ja-JP" sz="1050" dirty="0">
              <a:solidFill>
                <a:schemeClr val="tx1"/>
              </a:solidFill>
              <a:latin typeface="Meiryo UI" pitchFamily="50" charset="-128"/>
              <a:ea typeface="Meiryo UI" pitchFamily="50" charset="-128"/>
              <a:cs typeface="Meiryo UI" pitchFamily="50" charset="-128"/>
            </a:endParaRPr>
          </a:p>
          <a:p>
            <a:pPr lvl="0"/>
            <a:r>
              <a:rPr lang="ja-JP" altLang="en-US" sz="1050" dirty="0">
                <a:solidFill>
                  <a:schemeClr val="tx1"/>
                </a:solidFill>
                <a:latin typeface="Meiryo UI" pitchFamily="50" charset="-128"/>
                <a:ea typeface="Meiryo UI" pitchFamily="50" charset="-128"/>
                <a:cs typeface="Meiryo UI" pitchFamily="50" charset="-128"/>
              </a:rPr>
              <a:t>　　　・市営住宅附帯駐車場照明灯の</a:t>
            </a:r>
            <a:r>
              <a:rPr lang="en-US" altLang="ja-JP" sz="1050" dirty="0">
                <a:solidFill>
                  <a:schemeClr val="tx1"/>
                </a:solidFill>
                <a:latin typeface="Meiryo UI" pitchFamily="50" charset="-128"/>
                <a:ea typeface="Meiryo UI" pitchFamily="50" charset="-128"/>
                <a:cs typeface="Meiryo UI" pitchFamily="50" charset="-128"/>
              </a:rPr>
              <a:t>LED</a:t>
            </a:r>
            <a:r>
              <a:rPr lang="ja-JP" altLang="en-US" sz="1050" dirty="0">
                <a:solidFill>
                  <a:schemeClr val="tx1"/>
                </a:solidFill>
                <a:latin typeface="Meiryo UI" pitchFamily="50" charset="-128"/>
                <a:ea typeface="Meiryo UI" pitchFamily="50" charset="-128"/>
                <a:cs typeface="Meiryo UI" pitchFamily="50" charset="-128"/>
              </a:rPr>
              <a:t>化</a:t>
            </a:r>
            <a:endParaRPr lang="en-US" altLang="ja-JP" sz="1050" dirty="0">
              <a:solidFill>
                <a:schemeClr val="tx1"/>
              </a:solidFill>
              <a:latin typeface="Meiryo UI" pitchFamily="50" charset="-128"/>
              <a:ea typeface="Meiryo UI" pitchFamily="50" charset="-128"/>
              <a:cs typeface="Meiryo UI" pitchFamily="50" charset="-128"/>
            </a:endParaRPr>
          </a:p>
          <a:p>
            <a:pPr lvl="0"/>
            <a:r>
              <a:rPr lang="ja-JP" altLang="en-US" sz="1050" dirty="0">
                <a:solidFill>
                  <a:schemeClr val="tx1"/>
                </a:solidFill>
                <a:latin typeface="Meiryo UI" pitchFamily="50" charset="-128"/>
                <a:ea typeface="Meiryo UI" pitchFamily="50" charset="-128"/>
                <a:cs typeface="Meiryo UI" pitchFamily="50" charset="-128"/>
              </a:rPr>
              <a:t>　　　・小・中・高等学校体育館等での</a:t>
            </a:r>
            <a:r>
              <a:rPr lang="en-US" altLang="ja-JP" sz="1050" dirty="0">
                <a:solidFill>
                  <a:schemeClr val="tx1"/>
                </a:solidFill>
                <a:latin typeface="Meiryo UI" pitchFamily="50" charset="-128"/>
                <a:ea typeface="Meiryo UI" pitchFamily="50" charset="-128"/>
                <a:cs typeface="Meiryo UI" pitchFamily="50" charset="-128"/>
              </a:rPr>
              <a:t>LED</a:t>
            </a:r>
            <a:r>
              <a:rPr lang="ja-JP" altLang="en-US" sz="1050" dirty="0">
                <a:solidFill>
                  <a:schemeClr val="tx1"/>
                </a:solidFill>
                <a:latin typeface="Meiryo UI" pitchFamily="50" charset="-128"/>
                <a:ea typeface="Meiryo UI" pitchFamily="50" charset="-128"/>
                <a:cs typeface="Meiryo UI" pitchFamily="50" charset="-128"/>
              </a:rPr>
              <a:t>照明化（友渕小学校</a:t>
            </a:r>
            <a:r>
              <a:rPr lang="ja-JP" altLang="en-US" sz="1050" dirty="0" smtClean="0">
                <a:solidFill>
                  <a:schemeClr val="tx1"/>
                </a:solidFill>
                <a:latin typeface="Meiryo UI" pitchFamily="50" charset="-128"/>
                <a:ea typeface="Meiryo UI" pitchFamily="50" charset="-128"/>
                <a:cs typeface="Meiryo UI" pitchFamily="50" charset="-128"/>
              </a:rPr>
              <a:t>分校</a:t>
            </a:r>
            <a:r>
              <a:rPr lang="ja-JP" altLang="en-US" sz="1050" dirty="0">
                <a:solidFill>
                  <a:schemeClr val="tx1"/>
                </a:solidFill>
                <a:latin typeface="Meiryo UI" pitchFamily="50" charset="-128"/>
                <a:ea typeface="Meiryo UI" pitchFamily="50" charset="-128"/>
                <a:cs typeface="Meiryo UI" pitchFamily="50" charset="-128"/>
              </a:rPr>
              <a:t>他</a:t>
            </a:r>
            <a:r>
              <a:rPr lang="en-US" altLang="ja-JP" sz="1050" dirty="0" smtClean="0">
                <a:solidFill>
                  <a:schemeClr val="tx1"/>
                </a:solidFill>
                <a:latin typeface="Meiryo UI" pitchFamily="50" charset="-128"/>
                <a:ea typeface="Meiryo UI" pitchFamily="50" charset="-128"/>
                <a:cs typeface="Meiryo UI" pitchFamily="50" charset="-128"/>
              </a:rPr>
              <a:t>147</a:t>
            </a:r>
            <a:r>
              <a:rPr lang="ja-JP" altLang="en-US" sz="1050" dirty="0">
                <a:solidFill>
                  <a:schemeClr val="tx1"/>
                </a:solidFill>
                <a:latin typeface="Meiryo UI" pitchFamily="50" charset="-128"/>
                <a:ea typeface="Meiryo UI" pitchFamily="50" charset="-128"/>
                <a:cs typeface="Meiryo UI" pitchFamily="50" charset="-128"/>
              </a:rPr>
              <a:t>校）</a:t>
            </a:r>
            <a:endParaRPr lang="en-US" altLang="ja-JP" sz="1050" dirty="0">
              <a:solidFill>
                <a:schemeClr val="tx1"/>
              </a:solidFill>
              <a:latin typeface="Meiryo UI" pitchFamily="50" charset="-128"/>
              <a:ea typeface="Meiryo UI" pitchFamily="50" charset="-128"/>
              <a:cs typeface="Meiryo UI" pitchFamily="50" charset="-128"/>
            </a:endParaRPr>
          </a:p>
          <a:p>
            <a:pPr lvl="0"/>
            <a:r>
              <a:rPr lang="ja-JP" altLang="en-US" sz="1050" dirty="0">
                <a:solidFill>
                  <a:schemeClr val="tx1"/>
                </a:solidFill>
                <a:latin typeface="Meiryo UI" pitchFamily="50" charset="-128"/>
                <a:ea typeface="Meiryo UI" pitchFamily="50" charset="-128"/>
                <a:cs typeface="Meiryo UI" pitchFamily="50" charset="-128"/>
              </a:rPr>
              <a:t>　　　・</a:t>
            </a:r>
            <a:r>
              <a:rPr lang="ja-JP" altLang="en-US" sz="1050" dirty="0" smtClean="0">
                <a:solidFill>
                  <a:schemeClr val="tx1"/>
                </a:solidFill>
                <a:latin typeface="Meiryo UI" pitchFamily="50" charset="-128"/>
                <a:ea typeface="Meiryo UI" pitchFamily="50" charset="-128"/>
                <a:cs typeface="Meiryo UI" pitchFamily="50" charset="-128"/>
              </a:rPr>
              <a:t>地下鉄駅</a:t>
            </a:r>
            <a:r>
              <a:rPr lang="ja-JP" altLang="en-US" sz="1050" dirty="0">
                <a:solidFill>
                  <a:schemeClr val="tx1"/>
                </a:solidFill>
                <a:latin typeface="Meiryo UI" pitchFamily="50" charset="-128"/>
                <a:ea typeface="Meiryo UI" pitchFamily="50" charset="-128"/>
                <a:cs typeface="Meiryo UI" pitchFamily="50" charset="-128"/>
              </a:rPr>
              <a:t>設備等の</a:t>
            </a:r>
            <a:r>
              <a:rPr lang="en-US" altLang="ja-JP" sz="1050" dirty="0">
                <a:solidFill>
                  <a:schemeClr val="tx1"/>
                </a:solidFill>
                <a:latin typeface="Meiryo UI" pitchFamily="50" charset="-128"/>
                <a:ea typeface="Meiryo UI" pitchFamily="50" charset="-128"/>
                <a:cs typeface="Meiryo UI" pitchFamily="50" charset="-128"/>
              </a:rPr>
              <a:t>LED</a:t>
            </a:r>
            <a:r>
              <a:rPr lang="ja-JP" altLang="en-US" sz="1050" dirty="0">
                <a:solidFill>
                  <a:schemeClr val="tx1"/>
                </a:solidFill>
                <a:latin typeface="Meiryo UI" pitchFamily="50" charset="-128"/>
                <a:ea typeface="Meiryo UI" pitchFamily="50" charset="-128"/>
                <a:cs typeface="Meiryo UI" pitchFamily="50" charset="-128"/>
              </a:rPr>
              <a:t>導入</a:t>
            </a:r>
            <a:endParaRPr lang="en-US" altLang="ja-JP" sz="1050" dirty="0">
              <a:solidFill>
                <a:schemeClr val="tx1"/>
              </a:solidFill>
              <a:latin typeface="Meiryo UI" pitchFamily="50" charset="-128"/>
              <a:ea typeface="Meiryo UI" pitchFamily="50" charset="-128"/>
              <a:cs typeface="Meiryo UI" pitchFamily="50" charset="-128"/>
            </a:endParaRPr>
          </a:p>
          <a:p>
            <a:pPr lvl="0"/>
            <a:r>
              <a:rPr lang="ja-JP" altLang="en-US" sz="1050" dirty="0">
                <a:solidFill>
                  <a:schemeClr val="tx1"/>
                </a:solidFill>
                <a:latin typeface="Meiryo UI" pitchFamily="50" charset="-128"/>
                <a:ea typeface="Meiryo UI" pitchFamily="50" charset="-128"/>
                <a:cs typeface="Meiryo UI" pitchFamily="50" charset="-128"/>
              </a:rPr>
              <a:t>　　　・廃棄物焼却工場の</a:t>
            </a:r>
            <a:r>
              <a:rPr lang="en-US" altLang="ja-JP" sz="1050" dirty="0">
                <a:solidFill>
                  <a:schemeClr val="tx1"/>
                </a:solidFill>
                <a:latin typeface="Meiryo UI" pitchFamily="50" charset="-128"/>
                <a:ea typeface="Meiryo UI" pitchFamily="50" charset="-128"/>
                <a:cs typeface="Meiryo UI" pitchFamily="50" charset="-128"/>
              </a:rPr>
              <a:t>LED</a:t>
            </a:r>
            <a:r>
              <a:rPr lang="ja-JP" altLang="en-US" sz="1050" dirty="0">
                <a:solidFill>
                  <a:schemeClr val="tx1"/>
                </a:solidFill>
                <a:latin typeface="Meiryo UI" pitchFamily="50" charset="-128"/>
                <a:ea typeface="Meiryo UI" pitchFamily="50" charset="-128"/>
                <a:cs typeface="Meiryo UI" pitchFamily="50" charset="-128"/>
              </a:rPr>
              <a:t>化（鶴見工場</a:t>
            </a:r>
            <a:r>
              <a:rPr lang="ja-JP" altLang="en-US" sz="1050" dirty="0" smtClean="0">
                <a:solidFill>
                  <a:schemeClr val="tx1"/>
                </a:solidFill>
                <a:latin typeface="Meiryo UI" pitchFamily="50" charset="-128"/>
                <a:ea typeface="Meiryo UI" pitchFamily="50" charset="-128"/>
                <a:cs typeface="Meiryo UI" pitchFamily="50" charset="-128"/>
              </a:rPr>
              <a:t>）</a:t>
            </a:r>
            <a:endParaRPr lang="en-US" altLang="ja-JP" sz="1050" dirty="0">
              <a:solidFill>
                <a:schemeClr val="tx1"/>
              </a:solidFill>
              <a:latin typeface="Meiryo UI" pitchFamily="50" charset="-128"/>
              <a:ea typeface="Meiryo UI" pitchFamily="50" charset="-128"/>
              <a:cs typeface="Meiryo UI" pitchFamily="50" charset="-128"/>
            </a:endParaRPr>
          </a:p>
        </p:txBody>
      </p:sp>
    </p:spTree>
    <p:extLst>
      <p:ext uri="{BB962C8B-B14F-4D97-AF65-F5344CB8AC3E}">
        <p14:creationId xmlns:p14="http://schemas.microsoft.com/office/powerpoint/2010/main" val="125671123"/>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正方形/長方形 12"/>
          <p:cNvSpPr/>
          <p:nvPr/>
        </p:nvSpPr>
        <p:spPr>
          <a:xfrm>
            <a:off x="207143" y="620689"/>
            <a:ext cx="9625781" cy="5575396"/>
          </a:xfrm>
          <a:prstGeom prst="rect">
            <a:avLst/>
          </a:prstGeom>
          <a:solidFill>
            <a:schemeClr val="bg1"/>
          </a:solidFill>
          <a:ln w="9525">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8" name="正方形/長方形 7"/>
          <p:cNvSpPr/>
          <p:nvPr/>
        </p:nvSpPr>
        <p:spPr>
          <a:xfrm>
            <a:off x="560513" y="1271351"/>
            <a:ext cx="8309168" cy="2516073"/>
          </a:xfrm>
          <a:prstGeom prst="rect">
            <a:avLst/>
          </a:prstGeom>
        </p:spPr>
        <p:txBody>
          <a:bodyPr wrap="square">
            <a:spAutoFit/>
          </a:bodyPr>
          <a:lstStyle/>
          <a:p>
            <a:pPr marL="174625" lvl="0" indent="-174625">
              <a:lnSpc>
                <a:spcPts val="2100"/>
              </a:lnSpc>
            </a:pPr>
            <a:r>
              <a:rPr lang="ja-JP" altLang="en-US" sz="1500" dirty="0">
                <a:latin typeface="Meiryo UI" panose="020B0604030504040204" pitchFamily="50" charset="-128"/>
                <a:ea typeface="Meiryo UI" panose="020B0604030504040204" pitchFamily="50" charset="-128"/>
                <a:cs typeface="Meiryo UI" panose="020B0604030504040204" pitchFamily="50" charset="-128"/>
              </a:rPr>
              <a:t>○　</a:t>
            </a:r>
            <a:r>
              <a:rPr lang="en-US" altLang="ja-JP" sz="15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BEMS</a:t>
            </a:r>
            <a:r>
              <a:rPr lang="ja-JP" altLang="en-US" sz="15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普及啓発事業    ・・・・・・・・・・・・・・・・・・・・・・・・・・・・・・・・・・・・・・・・・・・・・・・・・・・・・・・・・</a:t>
            </a:r>
            <a:r>
              <a:rPr lang="ja-JP" altLang="en-US" sz="15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5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5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endParaRPr lang="en-US" altLang="ja-JP" sz="15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174625" indent="-174625">
              <a:lnSpc>
                <a:spcPts val="2100"/>
              </a:lnSpc>
            </a:pPr>
            <a:r>
              <a:rPr lang="ja-JP" altLang="en-US" sz="1500" dirty="0">
                <a:latin typeface="Meiryo UI" panose="020B0604030504040204" pitchFamily="50" charset="-128"/>
                <a:ea typeface="Meiryo UI" panose="020B0604030504040204" pitchFamily="50" charset="-128"/>
                <a:cs typeface="Meiryo UI" panose="020B0604030504040204" pitchFamily="50" charset="-128"/>
              </a:rPr>
              <a:t>○　エネルギー面的利用促進事業　　・・・・・・・・・・・・・・・・・・・・・・・・・・・・・・・・・・・・・・・・・・・・・・・・・・・・・</a:t>
            </a:r>
            <a:r>
              <a:rPr lang="ja-JP" altLang="en-US" sz="1500" dirty="0" smtClean="0">
                <a:latin typeface="Meiryo UI" panose="020B0604030504040204" pitchFamily="50" charset="-128"/>
                <a:ea typeface="Meiryo UI" panose="020B0604030504040204" pitchFamily="50" charset="-128"/>
                <a:cs typeface="Meiryo UI" panose="020B0604030504040204" pitchFamily="50" charset="-128"/>
              </a:rPr>
              <a:t>・・</a:t>
            </a:r>
            <a:endParaRPr lang="en-US" altLang="ja-JP" sz="1500" dirty="0" smtClean="0">
              <a:latin typeface="Meiryo UI" panose="020B0604030504040204" pitchFamily="50" charset="-128"/>
              <a:ea typeface="Meiryo UI" panose="020B0604030504040204" pitchFamily="50" charset="-128"/>
              <a:cs typeface="Meiryo UI" panose="020B0604030504040204" pitchFamily="50" charset="-128"/>
            </a:endParaRPr>
          </a:p>
          <a:p>
            <a:pPr marL="174625" indent="-174625">
              <a:lnSpc>
                <a:spcPts val="2100"/>
              </a:lnSpc>
            </a:pPr>
            <a:r>
              <a:rPr lang="ja-JP" altLang="en-US" sz="1500" dirty="0">
                <a:latin typeface="Meiryo UI" panose="020B0604030504040204" pitchFamily="50" charset="-128"/>
                <a:ea typeface="Meiryo UI" panose="020B0604030504040204" pitchFamily="50" charset="-128"/>
                <a:cs typeface="Meiryo UI" panose="020B0604030504040204" pitchFamily="50" charset="-128"/>
              </a:rPr>
              <a:t>○　バーチャルパワープラント（</a:t>
            </a:r>
            <a:r>
              <a:rPr lang="en-US" altLang="ja-JP" sz="1500" dirty="0">
                <a:latin typeface="Meiryo UI" panose="020B0604030504040204" pitchFamily="50" charset="-128"/>
                <a:ea typeface="Meiryo UI" panose="020B0604030504040204" pitchFamily="50" charset="-128"/>
                <a:cs typeface="Meiryo UI" panose="020B0604030504040204" pitchFamily="50" charset="-128"/>
              </a:rPr>
              <a:t>VPP</a:t>
            </a:r>
            <a:r>
              <a:rPr lang="ja-JP" altLang="en-US" sz="1500" dirty="0">
                <a:latin typeface="Meiryo UI" panose="020B0604030504040204" pitchFamily="50" charset="-128"/>
                <a:ea typeface="Meiryo UI" panose="020B0604030504040204" pitchFamily="50" charset="-128"/>
                <a:cs typeface="Meiryo UI" panose="020B0604030504040204" pitchFamily="50" charset="-128"/>
              </a:rPr>
              <a:t>）構築に向けた調査・検討　　・・・・・・・・・・・・・・・・・・・・・・・・・・・・・・・・</a:t>
            </a:r>
            <a:r>
              <a:rPr lang="ja-JP" altLang="en-US" sz="1500" dirty="0" smtClean="0">
                <a:latin typeface="Meiryo UI" panose="020B0604030504040204" pitchFamily="50" charset="-128"/>
                <a:ea typeface="Meiryo UI" panose="020B0604030504040204" pitchFamily="50" charset="-128"/>
                <a:cs typeface="Meiryo UI" panose="020B0604030504040204" pitchFamily="50" charset="-128"/>
              </a:rPr>
              <a:t>・</a:t>
            </a:r>
            <a:endParaRPr lang="en-US" altLang="ja-JP" sz="1500" dirty="0" smtClean="0">
              <a:latin typeface="Meiryo UI" panose="020B0604030504040204" pitchFamily="50" charset="-128"/>
              <a:ea typeface="Meiryo UI" panose="020B0604030504040204" pitchFamily="50" charset="-128"/>
              <a:cs typeface="Meiryo UI" panose="020B0604030504040204" pitchFamily="50" charset="-128"/>
            </a:endParaRPr>
          </a:p>
          <a:p>
            <a:pPr marL="174625" indent="-174625">
              <a:lnSpc>
                <a:spcPts val="2100"/>
              </a:lnSpc>
            </a:pPr>
            <a:r>
              <a:rPr lang="ja-JP" altLang="en-US" sz="1500" dirty="0" smtClean="0">
                <a:latin typeface="Meiryo UI" panose="020B0604030504040204" pitchFamily="50" charset="-128"/>
                <a:ea typeface="Meiryo UI" panose="020B0604030504040204" pitchFamily="50" charset="-128"/>
                <a:cs typeface="Meiryo UI" panose="020B0604030504040204" pitchFamily="50" charset="-128"/>
              </a:rPr>
              <a:t>○  ガス</a:t>
            </a:r>
            <a:r>
              <a:rPr lang="ja-JP" altLang="en-US" sz="1500" dirty="0">
                <a:latin typeface="Meiryo UI" panose="020B0604030504040204" pitchFamily="50" charset="-128"/>
                <a:ea typeface="Meiryo UI" panose="020B0604030504040204" pitchFamily="50" charset="-128"/>
                <a:cs typeface="Meiryo UI" panose="020B0604030504040204" pitchFamily="50" charset="-128"/>
              </a:rPr>
              <a:t>冷暖房･蓄熱式空調・コージェネレーション等の導入</a:t>
            </a:r>
            <a:r>
              <a:rPr lang="ja-JP" altLang="en-US" sz="1500" dirty="0" smtClean="0">
                <a:latin typeface="Meiryo UI" panose="020B0604030504040204" pitchFamily="50" charset="-128"/>
                <a:ea typeface="Meiryo UI" panose="020B0604030504040204" pitchFamily="50" charset="-128"/>
                <a:cs typeface="Meiryo UI" panose="020B0604030504040204" pitchFamily="50" charset="-128"/>
              </a:rPr>
              <a:t>促進</a:t>
            </a:r>
            <a:r>
              <a:rPr lang="ja-JP" altLang="en-US" sz="15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5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500" dirty="0">
                <a:latin typeface="Meiryo UI" panose="020B0604030504040204" pitchFamily="50" charset="-128"/>
                <a:ea typeface="Meiryo UI" panose="020B0604030504040204" pitchFamily="50" charset="-128"/>
                <a:cs typeface="Meiryo UI" panose="020B0604030504040204" pitchFamily="50" charset="-128"/>
              </a:rPr>
              <a:t>・・・・</a:t>
            </a:r>
            <a:r>
              <a:rPr lang="ja-JP" altLang="en-US" sz="15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500" dirty="0">
                <a:latin typeface="Meiryo UI" panose="020B0604030504040204" pitchFamily="50" charset="-128"/>
                <a:ea typeface="Meiryo UI" panose="020B0604030504040204" pitchFamily="50" charset="-128"/>
                <a:cs typeface="Meiryo UI" panose="020B0604030504040204" pitchFamily="50" charset="-128"/>
              </a:rPr>
              <a:t>・・・</a:t>
            </a:r>
            <a:r>
              <a:rPr lang="ja-JP" altLang="en-US" sz="1500" dirty="0" smtClean="0">
                <a:latin typeface="Meiryo UI" panose="020B0604030504040204" pitchFamily="50" charset="-128"/>
                <a:ea typeface="Meiryo UI" panose="020B0604030504040204" pitchFamily="50" charset="-128"/>
                <a:cs typeface="Meiryo UI" panose="020B0604030504040204" pitchFamily="50" charset="-128"/>
              </a:rPr>
              <a:t>・・・・・・・・</a:t>
            </a:r>
          </a:p>
          <a:p>
            <a:pPr marL="174625" indent="-174625">
              <a:lnSpc>
                <a:spcPts val="2100"/>
              </a:lnSpc>
            </a:pPr>
            <a:r>
              <a:rPr lang="ja-JP" altLang="en-US" sz="15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燃料電池の導入促進　　・・・・・・・・・・・・・・・・・・・・・・・・・・・・・・・・・・・・・・・・・・・・・・・・・・・・・・・・・・・・</a:t>
            </a:r>
            <a:r>
              <a:rPr lang="ja-JP" altLang="en-US" sz="15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endParaRPr lang="en-US" altLang="ja-JP" sz="1500" dirty="0" smtClean="0">
              <a:latin typeface="Meiryo UI" panose="020B0604030504040204" pitchFamily="50" charset="-128"/>
              <a:ea typeface="Meiryo UI" panose="020B0604030504040204" pitchFamily="50" charset="-128"/>
              <a:cs typeface="Meiryo UI" panose="020B0604030504040204" pitchFamily="50" charset="-128"/>
            </a:endParaRPr>
          </a:p>
          <a:p>
            <a:pPr marL="174625" indent="-174625">
              <a:lnSpc>
                <a:spcPts val="2100"/>
              </a:lnSpc>
            </a:pPr>
            <a:r>
              <a:rPr lang="ja-JP" altLang="en-US" sz="1500" dirty="0" smtClean="0">
                <a:latin typeface="Meiryo UI" panose="020B0604030504040204" pitchFamily="50" charset="-128"/>
                <a:ea typeface="Meiryo UI" panose="020B0604030504040204" pitchFamily="50" charset="-128"/>
                <a:cs typeface="Meiryo UI" panose="020B0604030504040204" pitchFamily="50" charset="-128"/>
              </a:rPr>
              <a:t>○  大阪府</a:t>
            </a:r>
            <a:r>
              <a:rPr lang="ja-JP" altLang="en-US" sz="1500" dirty="0">
                <a:latin typeface="Meiryo UI" panose="020B0604030504040204" pitchFamily="50" charset="-128"/>
                <a:ea typeface="Meiryo UI" panose="020B0604030504040204" pitchFamily="50" charset="-128"/>
                <a:cs typeface="Meiryo UI" panose="020B0604030504040204" pitchFamily="50" charset="-128"/>
              </a:rPr>
              <a:t>温暖化の防止等に関する条例に基づく対策</a:t>
            </a:r>
            <a:r>
              <a:rPr lang="ja-JP" altLang="en-US" sz="1500" dirty="0" smtClean="0">
                <a:latin typeface="Meiryo UI" panose="020B0604030504040204" pitchFamily="50" charset="-128"/>
                <a:ea typeface="Meiryo UI" panose="020B0604030504040204" pitchFamily="50" charset="-128"/>
                <a:cs typeface="Meiryo UI" panose="020B0604030504040204" pitchFamily="50" charset="-128"/>
              </a:rPr>
              <a:t>推進　</a:t>
            </a:r>
            <a:r>
              <a:rPr lang="ja-JP" altLang="en-US" sz="15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500" dirty="0" smtClean="0">
                <a:latin typeface="Meiryo UI" panose="020B0604030504040204" pitchFamily="50" charset="-128"/>
                <a:ea typeface="Meiryo UI" panose="020B0604030504040204" pitchFamily="50" charset="-128"/>
                <a:cs typeface="Meiryo UI" panose="020B0604030504040204" pitchFamily="50" charset="-128"/>
              </a:rPr>
              <a:t>　</a:t>
            </a:r>
            <a:endParaRPr lang="en-US" altLang="ja-JP" sz="1500" dirty="0" smtClean="0">
              <a:latin typeface="Meiryo UI" panose="020B0604030504040204" pitchFamily="50" charset="-128"/>
              <a:ea typeface="Meiryo UI" panose="020B0604030504040204" pitchFamily="50" charset="-128"/>
              <a:cs typeface="Meiryo UI" panose="020B0604030504040204" pitchFamily="50" charset="-128"/>
            </a:endParaRPr>
          </a:p>
          <a:p>
            <a:pPr marL="174625" indent="-174625">
              <a:lnSpc>
                <a:spcPts val="2100"/>
              </a:lnSpc>
            </a:pP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　　  </a:t>
            </a:r>
            <a:r>
              <a:rPr lang="ja-JP" altLang="en-US" sz="1500" dirty="0">
                <a:latin typeface="Meiryo UI" panose="020B0604030504040204" pitchFamily="50" charset="-128"/>
                <a:ea typeface="Meiryo UI" panose="020B0604030504040204" pitchFamily="50" charset="-128"/>
                <a:cs typeface="Meiryo UI" panose="020B0604030504040204" pitchFamily="50" charset="-128"/>
              </a:rPr>
              <a:t>（電気の需要の平準化の取組</a:t>
            </a:r>
            <a:r>
              <a:rPr lang="ja-JP" altLang="en-US" sz="1500" dirty="0" smtClean="0">
                <a:latin typeface="Meiryo UI" panose="020B0604030504040204" pitchFamily="50" charset="-128"/>
                <a:ea typeface="Meiryo UI" panose="020B0604030504040204" pitchFamily="50" charset="-128"/>
                <a:cs typeface="Meiryo UI" panose="020B0604030504040204" pitchFamily="50" charset="-128"/>
              </a:rPr>
              <a:t>促進、エネルギー</a:t>
            </a:r>
            <a:r>
              <a:rPr lang="ja-JP" altLang="en-US" sz="1500" dirty="0">
                <a:latin typeface="Meiryo UI" panose="020B0604030504040204" pitchFamily="50" charset="-128"/>
                <a:ea typeface="Meiryo UI" panose="020B0604030504040204" pitchFamily="50" charset="-128"/>
                <a:cs typeface="Meiryo UI" panose="020B0604030504040204" pitchFamily="50" charset="-128"/>
              </a:rPr>
              <a:t>需給に関する情報共有の</a:t>
            </a:r>
            <a:r>
              <a:rPr lang="ja-JP" altLang="en-US" sz="1500" dirty="0" smtClean="0">
                <a:latin typeface="Meiryo UI" panose="020B0604030504040204" pitchFamily="50" charset="-128"/>
                <a:ea typeface="Meiryo UI" panose="020B0604030504040204" pitchFamily="50" charset="-128"/>
                <a:cs typeface="Meiryo UI" panose="020B0604030504040204" pitchFamily="50" charset="-128"/>
              </a:rPr>
              <a:t>促進、</a:t>
            </a:r>
            <a:endParaRPr lang="en-US" altLang="ja-JP" sz="1500" dirty="0">
              <a:latin typeface="Meiryo UI" panose="020B0604030504040204" pitchFamily="50" charset="-128"/>
              <a:ea typeface="Meiryo UI" panose="020B0604030504040204" pitchFamily="50" charset="-128"/>
              <a:cs typeface="Meiryo UI" panose="020B0604030504040204" pitchFamily="50" charset="-128"/>
            </a:endParaRPr>
          </a:p>
          <a:p>
            <a:pPr marL="174625" indent="-174625">
              <a:lnSpc>
                <a:spcPts val="2100"/>
              </a:lnSpc>
            </a:pPr>
            <a:r>
              <a:rPr lang="en-US" altLang="ja-JP" sz="1500" dirty="0" smtClean="0">
                <a:latin typeface="Meiryo UI" panose="020B0604030504040204" pitchFamily="50" charset="-128"/>
                <a:ea typeface="Meiryo UI" panose="020B0604030504040204" pitchFamily="50" charset="-128"/>
                <a:cs typeface="Meiryo UI" panose="020B0604030504040204" pitchFamily="50" charset="-128"/>
              </a:rPr>
              <a:t>                                                                    </a:t>
            </a:r>
            <a:r>
              <a:rPr lang="ja-JP" altLang="en-US" sz="1500" dirty="0" smtClean="0">
                <a:latin typeface="Meiryo UI" panose="020B0604030504040204" pitchFamily="50" charset="-128"/>
                <a:ea typeface="Meiryo UI" panose="020B0604030504040204" pitchFamily="50" charset="-128"/>
                <a:cs typeface="Meiryo UI" panose="020B0604030504040204" pitchFamily="50" charset="-128"/>
              </a:rPr>
              <a:t>小売</a:t>
            </a:r>
            <a:r>
              <a:rPr lang="ja-JP" altLang="en-US" sz="1500" dirty="0">
                <a:latin typeface="Meiryo UI" panose="020B0604030504040204" pitchFamily="50" charset="-128"/>
                <a:ea typeface="Meiryo UI" panose="020B0604030504040204" pitchFamily="50" charset="-128"/>
                <a:cs typeface="Meiryo UI" panose="020B0604030504040204" pitchFamily="50" charset="-128"/>
              </a:rPr>
              <a:t>電気事業者等による報告制度</a:t>
            </a:r>
            <a:r>
              <a:rPr lang="ja-JP" altLang="en-US" sz="15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500" dirty="0">
                <a:latin typeface="Meiryo UI" panose="020B0604030504040204" pitchFamily="50" charset="-128"/>
                <a:ea typeface="Meiryo UI" panose="020B0604030504040204" pitchFamily="50" charset="-128"/>
                <a:cs typeface="Meiryo UI" panose="020B0604030504040204" pitchFamily="50" charset="-128"/>
              </a:rPr>
              <a:t>・・・・・・・・</a:t>
            </a:r>
            <a:endParaRPr lang="en-US" altLang="ja-JP" sz="1500" dirty="0" smtClean="0">
              <a:latin typeface="Meiryo UI" panose="020B0604030504040204" pitchFamily="50" charset="-128"/>
              <a:ea typeface="Meiryo UI" panose="020B0604030504040204" pitchFamily="50" charset="-128"/>
              <a:cs typeface="Meiryo UI" panose="020B0604030504040204" pitchFamily="50" charset="-128"/>
            </a:endParaRPr>
          </a:p>
          <a:p>
            <a:pPr marL="174625" indent="-174625">
              <a:lnSpc>
                <a:spcPts val="2100"/>
              </a:lnSpc>
            </a:pPr>
            <a:r>
              <a:rPr lang="ja-JP" altLang="en-US" sz="1500" dirty="0" smtClean="0">
                <a:latin typeface="Meiryo UI" panose="020B0604030504040204" pitchFamily="50" charset="-128"/>
                <a:ea typeface="Meiryo UI" panose="020B0604030504040204" pitchFamily="50" charset="-128"/>
                <a:cs typeface="Meiryo UI" panose="020B0604030504040204" pitchFamily="50" charset="-128"/>
              </a:rPr>
              <a:t>○  </a:t>
            </a:r>
            <a:r>
              <a:rPr lang="ja-JP" altLang="en-US" sz="1500" dirty="0">
                <a:latin typeface="Meiryo UI" panose="020B0604030504040204" pitchFamily="50" charset="-128"/>
                <a:ea typeface="Meiryo UI" panose="020B0604030504040204" pitchFamily="50" charset="-128"/>
                <a:cs typeface="Meiryo UI" panose="020B0604030504040204" pitchFamily="50" charset="-128"/>
              </a:rPr>
              <a:t>革新的な</a:t>
            </a:r>
            <a:r>
              <a:rPr lang="ja-JP" altLang="en-US" sz="1500" dirty="0" smtClean="0">
                <a:latin typeface="Meiryo UI" panose="020B0604030504040204" pitchFamily="50" charset="-128"/>
                <a:ea typeface="Meiryo UI" panose="020B0604030504040204" pitchFamily="50" charset="-128"/>
                <a:cs typeface="Meiryo UI" panose="020B0604030504040204" pitchFamily="50" charset="-128"/>
              </a:rPr>
              <a:t>新エネルギー</a:t>
            </a:r>
            <a:r>
              <a:rPr lang="ja-JP" altLang="en-US" sz="1500" dirty="0">
                <a:latin typeface="Meiryo UI" panose="020B0604030504040204" pitchFamily="50" charset="-128"/>
                <a:ea typeface="Meiryo UI" panose="020B0604030504040204" pitchFamily="50" charset="-128"/>
                <a:cs typeface="Meiryo UI" panose="020B0604030504040204" pitchFamily="50" charset="-128"/>
              </a:rPr>
              <a:t>事業の創出・普及促進　　・・・・・・・・・・・・・・・・・・・・・・・・・・・・</a:t>
            </a:r>
            <a:r>
              <a:rPr lang="ja-JP" altLang="en-US" sz="15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500" dirty="0">
                <a:latin typeface="Meiryo UI" panose="020B0604030504040204" pitchFamily="50" charset="-128"/>
                <a:ea typeface="Meiryo UI" panose="020B0604030504040204" pitchFamily="50" charset="-128"/>
                <a:cs typeface="Meiryo UI" panose="020B0604030504040204" pitchFamily="50" charset="-128"/>
              </a:rPr>
              <a:t>・</a:t>
            </a:r>
            <a:r>
              <a:rPr lang="ja-JP" altLang="en-US" sz="15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500" dirty="0">
                <a:latin typeface="Meiryo UI" panose="020B0604030504040204" pitchFamily="50" charset="-128"/>
                <a:ea typeface="Meiryo UI" panose="020B0604030504040204" pitchFamily="50" charset="-128"/>
                <a:cs typeface="Meiryo UI" panose="020B0604030504040204" pitchFamily="50" charset="-128"/>
              </a:rPr>
              <a:t>・・・・・・・・・・</a:t>
            </a:r>
            <a:r>
              <a:rPr lang="ja-JP" altLang="en-US" sz="1500" dirty="0" smtClean="0">
                <a:latin typeface="Meiryo UI" panose="020B0604030504040204" pitchFamily="50" charset="-128"/>
                <a:ea typeface="Meiryo UI" panose="020B0604030504040204" pitchFamily="50" charset="-128"/>
                <a:cs typeface="Meiryo UI" panose="020B0604030504040204" pitchFamily="50" charset="-128"/>
              </a:rPr>
              <a:t>・</a:t>
            </a:r>
            <a:endParaRPr lang="ja-JP" altLang="en-US" sz="15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4" name="正方形/長方形 13"/>
          <p:cNvSpPr/>
          <p:nvPr/>
        </p:nvSpPr>
        <p:spPr>
          <a:xfrm>
            <a:off x="563846" y="4632557"/>
            <a:ext cx="8912373" cy="900246"/>
          </a:xfrm>
          <a:prstGeom prst="rect">
            <a:avLst/>
          </a:prstGeom>
        </p:spPr>
        <p:txBody>
          <a:bodyPr wrap="square">
            <a:spAutoFit/>
          </a:bodyPr>
          <a:lstStyle/>
          <a:p>
            <a:pPr marL="174625" indent="-174625">
              <a:lnSpc>
                <a:spcPts val="2100"/>
              </a:lnSpc>
            </a:pPr>
            <a:r>
              <a:rPr lang="ja-JP" altLang="en-US" sz="1500" dirty="0" smtClean="0">
                <a:latin typeface="Meiryo UI" panose="020B0604030504040204" pitchFamily="50" charset="-128"/>
                <a:ea typeface="Meiryo UI" panose="020B0604030504040204" pitchFamily="50" charset="-128"/>
                <a:cs typeface="Meiryo UI" panose="020B0604030504040204" pitchFamily="50" charset="-128"/>
              </a:rPr>
              <a:t>○  大阪府</a:t>
            </a:r>
            <a:r>
              <a:rPr lang="ja-JP" altLang="en-US" sz="1500" dirty="0">
                <a:latin typeface="Meiryo UI" panose="020B0604030504040204" pitchFamily="50" charset="-128"/>
                <a:ea typeface="Meiryo UI" panose="020B0604030504040204" pitchFamily="50" charset="-128"/>
                <a:cs typeface="Meiryo UI" panose="020B0604030504040204" pitchFamily="50" charset="-128"/>
              </a:rPr>
              <a:t>温暖化の防止等に関する条例に基づく対策推進　 </a:t>
            </a:r>
            <a:endParaRPr lang="en-US" altLang="ja-JP" sz="1500" dirty="0" smtClean="0">
              <a:latin typeface="Meiryo UI" panose="020B0604030504040204" pitchFamily="50" charset="-128"/>
              <a:ea typeface="Meiryo UI" panose="020B0604030504040204" pitchFamily="50" charset="-128"/>
              <a:cs typeface="Meiryo UI" panose="020B0604030504040204" pitchFamily="50" charset="-128"/>
            </a:endParaRPr>
          </a:p>
          <a:p>
            <a:pPr marL="174625" indent="-174625">
              <a:lnSpc>
                <a:spcPts val="2100"/>
              </a:lnSpc>
            </a:pPr>
            <a:r>
              <a:rPr lang="ja-JP" altLang="en-US" sz="16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　  </a:t>
            </a:r>
            <a:r>
              <a:rPr lang="ja-JP" altLang="en-US" sz="1500" dirty="0" smtClean="0">
                <a:latin typeface="Meiryo UI" panose="020B0604030504040204" pitchFamily="50" charset="-128"/>
                <a:ea typeface="Meiryo UI" panose="020B0604030504040204" pitchFamily="50" charset="-128"/>
                <a:cs typeface="Meiryo UI" panose="020B0604030504040204" pitchFamily="50" charset="-128"/>
              </a:rPr>
              <a:t>（高効率</a:t>
            </a:r>
            <a:r>
              <a:rPr lang="ja-JP" altLang="en-US" sz="1500" dirty="0">
                <a:latin typeface="Meiryo UI" panose="020B0604030504040204" pitchFamily="50" charset="-128"/>
                <a:ea typeface="Meiryo UI" panose="020B0604030504040204" pitchFamily="50" charset="-128"/>
                <a:cs typeface="Meiryo UI" panose="020B0604030504040204" pitchFamily="50" charset="-128"/>
              </a:rPr>
              <a:t>で環境負荷の少ない火力発電設備の設置に係る届出</a:t>
            </a:r>
            <a:r>
              <a:rPr lang="ja-JP" altLang="en-US" sz="1500" dirty="0" smtClean="0">
                <a:latin typeface="Meiryo UI" panose="020B0604030504040204" pitchFamily="50" charset="-128"/>
                <a:ea typeface="Meiryo UI" panose="020B0604030504040204" pitchFamily="50" charset="-128"/>
                <a:cs typeface="Meiryo UI" panose="020B0604030504040204" pitchFamily="50" charset="-128"/>
              </a:rPr>
              <a:t>制度</a:t>
            </a:r>
            <a:r>
              <a:rPr lang="ja-JP" altLang="en-US" sz="1500" dirty="0">
                <a:latin typeface="Meiryo UI" panose="020B0604030504040204" pitchFamily="50" charset="-128"/>
                <a:ea typeface="Meiryo UI" panose="020B0604030504040204" pitchFamily="50" charset="-128"/>
                <a:cs typeface="Meiryo UI" panose="020B0604030504040204" pitchFamily="50" charset="-128"/>
              </a:rPr>
              <a:t>）・・・・・・・・・・・・・・・・・・・・・・</a:t>
            </a:r>
            <a:r>
              <a:rPr lang="ja-JP" altLang="en-US" sz="15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500" dirty="0">
                <a:latin typeface="Meiryo UI" panose="020B0604030504040204" pitchFamily="50" charset="-128"/>
                <a:ea typeface="Meiryo UI" panose="020B0604030504040204" pitchFamily="50" charset="-128"/>
                <a:cs typeface="Meiryo UI" panose="020B0604030504040204" pitchFamily="50" charset="-128"/>
              </a:rPr>
              <a:t>・</a:t>
            </a:r>
          </a:p>
          <a:p>
            <a:pPr marL="174625" indent="-174625">
              <a:lnSpc>
                <a:spcPts val="2100"/>
              </a:lnSpc>
            </a:pPr>
            <a:r>
              <a:rPr lang="ja-JP" altLang="en-US" sz="1500" dirty="0" smtClean="0">
                <a:latin typeface="Meiryo UI" panose="020B0604030504040204" pitchFamily="50" charset="-128"/>
                <a:ea typeface="Meiryo UI" panose="020B0604030504040204" pitchFamily="50" charset="-128"/>
                <a:cs typeface="Meiryo UI" panose="020B0604030504040204" pitchFamily="50" charset="-128"/>
              </a:rPr>
              <a:t>○  多様な電力事業者の</a:t>
            </a:r>
            <a:r>
              <a:rPr lang="ja-JP" altLang="en-US" sz="1500" dirty="0">
                <a:latin typeface="Meiryo UI" panose="020B0604030504040204" pitchFamily="50" charset="-128"/>
                <a:ea typeface="Meiryo UI" panose="020B0604030504040204" pitchFamily="50" charset="-128"/>
                <a:cs typeface="Meiryo UI" panose="020B0604030504040204" pitchFamily="50" charset="-128"/>
              </a:rPr>
              <a:t>参入促進　　</a:t>
            </a:r>
            <a:r>
              <a:rPr lang="ja-JP" altLang="en-US" sz="15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500" dirty="0">
                <a:latin typeface="Meiryo UI" panose="020B0604030504040204" pitchFamily="50" charset="-128"/>
                <a:ea typeface="Meiryo UI" panose="020B0604030504040204" pitchFamily="50" charset="-128"/>
                <a:cs typeface="Meiryo UI" panose="020B0604030504040204" pitchFamily="50" charset="-128"/>
              </a:rPr>
              <a:t>・・・・・・・・・・・・・・・・・・・</a:t>
            </a:r>
            <a:r>
              <a:rPr lang="ja-JP" altLang="en-US" sz="15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500" dirty="0">
                <a:latin typeface="Meiryo UI" panose="020B0604030504040204" pitchFamily="50" charset="-128"/>
                <a:ea typeface="Meiryo UI" panose="020B0604030504040204" pitchFamily="50" charset="-128"/>
                <a:cs typeface="Meiryo UI" panose="020B0604030504040204" pitchFamily="50" charset="-128"/>
              </a:rPr>
              <a:t>・・・</a:t>
            </a:r>
            <a:r>
              <a:rPr lang="ja-JP" altLang="en-US" sz="1500" dirty="0" smtClean="0">
                <a:latin typeface="Meiryo UI" panose="020B0604030504040204" pitchFamily="50" charset="-128"/>
                <a:ea typeface="Meiryo UI" panose="020B0604030504040204" pitchFamily="50" charset="-128"/>
                <a:cs typeface="Meiryo UI" panose="020B0604030504040204" pitchFamily="50" charset="-128"/>
              </a:rPr>
              <a:t>・・</a:t>
            </a:r>
            <a:endParaRPr lang="en-US" altLang="ja-JP" sz="1500" dirty="0" smtClean="0">
              <a:latin typeface="Meiryo UI" panose="020B0604030504040204" pitchFamily="50" charset="-128"/>
              <a:ea typeface="Meiryo UI" panose="020B0604030504040204" pitchFamily="50" charset="-128"/>
              <a:cs typeface="Meiryo UI" panose="020B0604030504040204" pitchFamily="50" charset="-128"/>
            </a:endParaRPr>
          </a:p>
        </p:txBody>
      </p:sp>
      <p:sp>
        <p:nvSpPr>
          <p:cNvPr id="16" name="角丸四角形 15"/>
          <p:cNvSpPr/>
          <p:nvPr/>
        </p:nvSpPr>
        <p:spPr>
          <a:xfrm>
            <a:off x="243662" y="4318689"/>
            <a:ext cx="4565321" cy="313868"/>
          </a:xfrm>
          <a:prstGeom prst="roundRect">
            <a:avLst>
              <a:gd name="adj" fmla="val 0"/>
            </a:avLst>
          </a:prstGeom>
          <a:noFill/>
          <a:ln>
            <a:noFill/>
          </a:ln>
        </p:spPr>
        <p:style>
          <a:lnRef idx="2">
            <a:schemeClr val="accent1"/>
          </a:lnRef>
          <a:fillRef idx="1">
            <a:schemeClr val="lt1"/>
          </a:fillRef>
          <a:effectRef idx="0">
            <a:schemeClr val="accent1"/>
          </a:effectRef>
          <a:fontRef idx="minor">
            <a:schemeClr val="dk1"/>
          </a:fontRef>
        </p:style>
        <p:txBody>
          <a:bodyPr rtlCol="0" anchor="ctr"/>
          <a:lstStyle/>
          <a:p>
            <a:r>
              <a:rPr lang="ja-JP" altLang="en-US" u="sng" dirty="0" smtClean="0">
                <a:latin typeface="Meiryo UI" pitchFamily="50" charset="-128"/>
                <a:ea typeface="Meiryo UI" pitchFamily="50" charset="-128"/>
                <a:cs typeface="Meiryo UI" pitchFamily="50" charset="-128"/>
              </a:rPr>
              <a:t>■多様な電力事業者の参入促進</a:t>
            </a:r>
            <a:endParaRPr lang="ja-JP" altLang="en-US" u="sng" dirty="0">
              <a:latin typeface="Meiryo UI" pitchFamily="50" charset="-128"/>
              <a:ea typeface="Meiryo UI" pitchFamily="50" charset="-128"/>
              <a:cs typeface="Meiryo UI" pitchFamily="50" charset="-128"/>
            </a:endParaRPr>
          </a:p>
        </p:txBody>
      </p:sp>
      <p:sp>
        <p:nvSpPr>
          <p:cNvPr id="17" name="角丸四角形 16"/>
          <p:cNvSpPr/>
          <p:nvPr/>
        </p:nvSpPr>
        <p:spPr>
          <a:xfrm>
            <a:off x="243663" y="941478"/>
            <a:ext cx="5357409" cy="313868"/>
          </a:xfrm>
          <a:prstGeom prst="roundRect">
            <a:avLst>
              <a:gd name="adj" fmla="val 0"/>
            </a:avLst>
          </a:prstGeom>
          <a:noFill/>
          <a:ln>
            <a:noFill/>
          </a:ln>
        </p:spPr>
        <p:style>
          <a:lnRef idx="2">
            <a:schemeClr val="accent1"/>
          </a:lnRef>
          <a:fillRef idx="1">
            <a:schemeClr val="lt1"/>
          </a:fillRef>
          <a:effectRef idx="0">
            <a:schemeClr val="accent1"/>
          </a:effectRef>
          <a:fontRef idx="minor">
            <a:schemeClr val="dk1"/>
          </a:fontRef>
        </p:style>
        <p:txBody>
          <a:bodyPr rtlCol="0" anchor="ctr"/>
          <a:lstStyle/>
          <a:p>
            <a:r>
              <a:rPr lang="ja-JP" altLang="en-US" u="sng" dirty="0" smtClean="0">
                <a:latin typeface="Meiryo UI" pitchFamily="50" charset="-128"/>
                <a:ea typeface="Meiryo UI" pitchFamily="50" charset="-128"/>
                <a:cs typeface="Meiryo UI" pitchFamily="50" charset="-128"/>
              </a:rPr>
              <a:t>■電力ピーク需要の</a:t>
            </a:r>
            <a:r>
              <a:rPr lang="ja-JP" altLang="en-US" u="sng" dirty="0">
                <a:latin typeface="Meiryo UI" pitchFamily="50" charset="-128"/>
                <a:ea typeface="Meiryo UI" pitchFamily="50" charset="-128"/>
                <a:cs typeface="Meiryo UI" pitchFamily="50" charset="-128"/>
              </a:rPr>
              <a:t>抑制・電力供給の</a:t>
            </a:r>
            <a:r>
              <a:rPr lang="ja-JP" altLang="en-US" u="sng" dirty="0" smtClean="0">
                <a:latin typeface="Meiryo UI" pitchFamily="50" charset="-128"/>
                <a:ea typeface="Meiryo UI" pitchFamily="50" charset="-128"/>
                <a:cs typeface="Meiryo UI" pitchFamily="50" charset="-128"/>
              </a:rPr>
              <a:t>安定化</a:t>
            </a:r>
            <a:endParaRPr lang="ja-JP" altLang="en-US" u="sng" dirty="0">
              <a:latin typeface="Meiryo UI" pitchFamily="50" charset="-128"/>
              <a:ea typeface="Meiryo UI" pitchFamily="50" charset="-128"/>
              <a:cs typeface="Meiryo UI" pitchFamily="50" charset="-128"/>
            </a:endParaRPr>
          </a:p>
        </p:txBody>
      </p:sp>
      <p:sp>
        <p:nvSpPr>
          <p:cNvPr id="9" name="Text Box 2"/>
          <p:cNvSpPr txBox="1">
            <a:spLocks noChangeArrowheads="1"/>
          </p:cNvSpPr>
          <p:nvPr/>
        </p:nvSpPr>
        <p:spPr bwMode="auto">
          <a:xfrm>
            <a:off x="0" y="-27384"/>
            <a:ext cx="9906000" cy="510396"/>
          </a:xfrm>
          <a:prstGeom prst="rect">
            <a:avLst/>
          </a:prstGeom>
          <a:solidFill>
            <a:srgbClr val="00B0F0"/>
          </a:solidFill>
          <a:ln w="9525">
            <a:noFill/>
            <a:miter lim="800000"/>
            <a:headEnd/>
            <a:tailEnd/>
          </a:ln>
        </p:spPr>
        <p:txBody>
          <a:bodyPr wrap="square" lIns="74295" tIns="8890" rIns="74295" bIns="8890" anchor="ctr">
            <a:spAutoFit/>
          </a:bodyPr>
          <a:lstStyle>
            <a:defPPr>
              <a:defRPr lang="ja-JP"/>
            </a:defPPr>
            <a:lvl1pPr algn="l" rtl="0" fontAlgn="base">
              <a:spcBef>
                <a:spcPct val="0"/>
              </a:spcBef>
              <a:spcAft>
                <a:spcPct val="0"/>
              </a:spcAft>
              <a:defRPr kumimoji="1"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charset="-128"/>
                <a:cs typeface="+mn-cs"/>
              </a:defRPr>
            </a:lvl5pPr>
            <a:lvl6pPr marL="2286000" algn="l" defTabSz="914400" rtl="0" eaLnBrk="1" latinLnBrk="0" hangingPunct="1">
              <a:defRPr kumimoji="1" kern="1200">
                <a:solidFill>
                  <a:schemeClr val="tx1"/>
                </a:solidFill>
                <a:latin typeface="Arial" charset="0"/>
                <a:ea typeface="ＭＳ Ｐゴシック" charset="-128"/>
                <a:cs typeface="+mn-cs"/>
              </a:defRPr>
            </a:lvl6pPr>
            <a:lvl7pPr marL="2743200" algn="l" defTabSz="914400" rtl="0" eaLnBrk="1" latinLnBrk="0" hangingPunct="1">
              <a:defRPr kumimoji="1" kern="1200">
                <a:solidFill>
                  <a:schemeClr val="tx1"/>
                </a:solidFill>
                <a:latin typeface="Arial" charset="0"/>
                <a:ea typeface="ＭＳ Ｐゴシック" charset="-128"/>
                <a:cs typeface="+mn-cs"/>
              </a:defRPr>
            </a:lvl7pPr>
            <a:lvl8pPr marL="3200400" algn="l" defTabSz="914400" rtl="0" eaLnBrk="1" latinLnBrk="0" hangingPunct="1">
              <a:defRPr kumimoji="1" kern="1200">
                <a:solidFill>
                  <a:schemeClr val="tx1"/>
                </a:solidFill>
                <a:latin typeface="Arial" charset="0"/>
                <a:ea typeface="ＭＳ Ｐゴシック" charset="-128"/>
                <a:cs typeface="+mn-cs"/>
              </a:defRPr>
            </a:lvl8pPr>
            <a:lvl9pPr marL="3657600" algn="l" defTabSz="914400" rtl="0" eaLnBrk="1" latinLnBrk="0" hangingPunct="1">
              <a:defRPr kumimoji="1" kern="1200">
                <a:solidFill>
                  <a:schemeClr val="tx1"/>
                </a:solidFill>
                <a:latin typeface="Arial" charset="0"/>
                <a:ea typeface="ＭＳ Ｐゴシック" charset="-128"/>
                <a:cs typeface="+mn-cs"/>
              </a:defRPr>
            </a:lvl9pPr>
          </a:lstStyle>
          <a:p>
            <a:pPr algn="just"/>
            <a:r>
              <a:rPr lang="ja-JP" altLang="en-US" sz="3200" dirty="0" smtClean="0">
                <a:solidFill>
                  <a:schemeClr val="bg1"/>
                </a:solidFill>
                <a:ea typeface="HGP創英角ｺﾞｼｯｸUB" pitchFamily="50" charset="-128"/>
                <a:cs typeface="ＭＳ Ｐゴシック" charset="-128"/>
              </a:rPr>
              <a:t>　</a:t>
            </a:r>
            <a:r>
              <a:rPr lang="ja-JP" altLang="en-US" sz="2600" dirty="0">
                <a:solidFill>
                  <a:schemeClr val="bg1"/>
                </a:solidFill>
                <a:ea typeface="HGP創英角ｺﾞｼｯｸUB" pitchFamily="50" charset="-128"/>
                <a:cs typeface="ＭＳ Ｐゴシック" charset="-128"/>
              </a:rPr>
              <a:t>電力需要の平準化と電力供給の安定化に</a:t>
            </a:r>
            <a:r>
              <a:rPr lang="ja-JP" altLang="en-US" sz="2600" dirty="0" smtClean="0">
                <a:solidFill>
                  <a:schemeClr val="bg1"/>
                </a:solidFill>
                <a:ea typeface="HGP創英角ｺﾞｼｯｸUB" pitchFamily="50" charset="-128"/>
                <a:cs typeface="ＭＳ Ｐゴシック" charset="-128"/>
              </a:rPr>
              <a:t>関する施策･事業一覧</a:t>
            </a:r>
            <a:endParaRPr lang="ja-JP" sz="2600" dirty="0">
              <a:solidFill>
                <a:schemeClr val="bg1"/>
              </a:solidFill>
              <a:ea typeface="HGP創英角ｺﾞｼｯｸUB" pitchFamily="50" charset="-128"/>
              <a:cs typeface="ＭＳ Ｐゴシック" charset="-128"/>
            </a:endParaRPr>
          </a:p>
        </p:txBody>
      </p:sp>
      <p:sp>
        <p:nvSpPr>
          <p:cNvPr id="10" name="円/楕円 9"/>
          <p:cNvSpPr/>
          <p:nvPr/>
        </p:nvSpPr>
        <p:spPr>
          <a:xfrm>
            <a:off x="9361703" y="0"/>
            <a:ext cx="471222" cy="471222"/>
          </a:xfrm>
          <a:prstGeom prst="ellipse">
            <a:avLst/>
          </a:prstGeom>
          <a:ln w="19050"/>
        </p:spPr>
        <p:style>
          <a:lnRef idx="3">
            <a:schemeClr val="lt1"/>
          </a:lnRef>
          <a:fillRef idx="1">
            <a:schemeClr val="accent1"/>
          </a:fillRef>
          <a:effectRef idx="1">
            <a:schemeClr val="accent1"/>
          </a:effectRef>
          <a:fontRef idx="minor">
            <a:schemeClr val="lt1"/>
          </a:fontRef>
        </p:style>
        <p:txBody>
          <a:bodyPr lIns="0" tIns="0" rIns="0" bIns="0" rtlCol="0" anchor="ctr"/>
          <a:lstStyle/>
          <a:p>
            <a:pPr algn="ctr"/>
            <a:r>
              <a:rPr lang="en-US" altLang="ja-JP" b="1" dirty="0" smtClean="0"/>
              <a:t>34</a:t>
            </a:r>
            <a:endParaRPr kumimoji="1" lang="ja-JP" altLang="en-US" b="1" dirty="0"/>
          </a:p>
        </p:txBody>
      </p:sp>
      <p:sp>
        <p:nvSpPr>
          <p:cNvPr id="15" name="正方形/長方形 14"/>
          <p:cNvSpPr/>
          <p:nvPr/>
        </p:nvSpPr>
        <p:spPr>
          <a:xfrm>
            <a:off x="8769423" y="1279295"/>
            <a:ext cx="1063501" cy="2516073"/>
          </a:xfrm>
          <a:prstGeom prst="rect">
            <a:avLst/>
          </a:prstGeom>
        </p:spPr>
        <p:txBody>
          <a:bodyPr wrap="square">
            <a:spAutoFit/>
          </a:bodyPr>
          <a:lstStyle/>
          <a:p>
            <a:pPr marL="174625" indent="-174625">
              <a:lnSpc>
                <a:spcPts val="2100"/>
              </a:lnSpc>
            </a:pPr>
            <a:r>
              <a:rPr lang="en-US" altLang="ja-JP" sz="1600" dirty="0" smtClean="0">
                <a:latin typeface="Meiryo UI" panose="020B0604030504040204" pitchFamily="50" charset="-128"/>
                <a:ea typeface="Meiryo UI" panose="020B0604030504040204" pitchFamily="50" charset="-128"/>
                <a:cs typeface="Meiryo UI" panose="020B0604030504040204" pitchFamily="50" charset="-128"/>
              </a:rPr>
              <a:t>22(</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再掲</a:t>
            </a:r>
            <a:r>
              <a:rPr lang="en-US" altLang="ja-JP" sz="1600" dirty="0" smtClean="0">
                <a:latin typeface="Meiryo UI" panose="020B0604030504040204" pitchFamily="50" charset="-128"/>
                <a:ea typeface="Meiryo UI" panose="020B0604030504040204" pitchFamily="50" charset="-128"/>
                <a:cs typeface="Meiryo UI" panose="020B0604030504040204" pitchFamily="50" charset="-128"/>
              </a:rPr>
              <a:t>)</a:t>
            </a:r>
          </a:p>
          <a:p>
            <a:pPr marL="174625" indent="-174625">
              <a:lnSpc>
                <a:spcPts val="2100"/>
              </a:lnSpc>
            </a:pPr>
            <a:r>
              <a:rPr lang="en-US" altLang="ja-JP" sz="1600" dirty="0" smtClean="0">
                <a:latin typeface="Meiryo UI" panose="020B0604030504040204" pitchFamily="50" charset="-128"/>
                <a:ea typeface="Meiryo UI" panose="020B0604030504040204" pitchFamily="50" charset="-128"/>
                <a:cs typeface="Meiryo UI" panose="020B0604030504040204" pitchFamily="50" charset="-128"/>
              </a:rPr>
              <a:t>35</a:t>
            </a:r>
          </a:p>
          <a:p>
            <a:pPr marL="174625" indent="-174625">
              <a:lnSpc>
                <a:spcPts val="2100"/>
              </a:lnSpc>
            </a:pPr>
            <a:r>
              <a:rPr lang="en-US" altLang="ja-JP" sz="1600" dirty="0" smtClean="0">
                <a:latin typeface="Meiryo UI" panose="020B0604030504040204" pitchFamily="50" charset="-128"/>
                <a:ea typeface="Meiryo UI" panose="020B0604030504040204" pitchFamily="50" charset="-128"/>
                <a:cs typeface="Meiryo UI" panose="020B0604030504040204" pitchFamily="50" charset="-128"/>
              </a:rPr>
              <a:t>36</a:t>
            </a:r>
          </a:p>
          <a:p>
            <a:pPr marL="174625" indent="-174625">
              <a:lnSpc>
                <a:spcPts val="2100"/>
              </a:lnSpc>
            </a:pPr>
            <a:r>
              <a:rPr lang="en-US" altLang="ja-JP" sz="1600" dirty="0" smtClean="0">
                <a:latin typeface="Meiryo UI" panose="020B0604030504040204" pitchFamily="50" charset="-128"/>
                <a:ea typeface="Meiryo UI" panose="020B0604030504040204" pitchFamily="50" charset="-128"/>
                <a:cs typeface="Meiryo UI" panose="020B0604030504040204" pitchFamily="50" charset="-128"/>
              </a:rPr>
              <a:t>37</a:t>
            </a:r>
          </a:p>
          <a:p>
            <a:pPr marL="174625" indent="-174625">
              <a:lnSpc>
                <a:spcPts val="2100"/>
              </a:lnSpc>
            </a:pPr>
            <a:r>
              <a:rPr lang="en-US" altLang="ja-JP" sz="1600" dirty="0" smtClean="0">
                <a:latin typeface="Meiryo UI" panose="020B0604030504040204" pitchFamily="50" charset="-128"/>
                <a:ea typeface="Meiryo UI" panose="020B0604030504040204" pitchFamily="50" charset="-128"/>
                <a:cs typeface="Meiryo UI" panose="020B0604030504040204" pitchFamily="50" charset="-128"/>
              </a:rPr>
              <a:t>37</a:t>
            </a:r>
          </a:p>
          <a:p>
            <a:pPr marL="174625" indent="-174625">
              <a:lnSpc>
                <a:spcPts val="2100"/>
              </a:lnSpc>
            </a:pPr>
            <a:endParaRPr lang="en-US" altLang="ja-JP" sz="1600" dirty="0" smtClean="0">
              <a:latin typeface="Meiryo UI" panose="020B0604030504040204" pitchFamily="50" charset="-128"/>
              <a:ea typeface="Meiryo UI" panose="020B0604030504040204" pitchFamily="50" charset="-128"/>
              <a:cs typeface="Meiryo UI" panose="020B0604030504040204" pitchFamily="50" charset="-128"/>
            </a:endParaRPr>
          </a:p>
          <a:p>
            <a:pPr marL="174625" indent="-174625">
              <a:lnSpc>
                <a:spcPts val="2100"/>
              </a:lnSpc>
            </a:pPr>
            <a:endParaRPr lang="en-US" altLang="ja-JP" sz="1600" dirty="0">
              <a:latin typeface="Meiryo UI" panose="020B0604030504040204" pitchFamily="50" charset="-128"/>
              <a:ea typeface="Meiryo UI" panose="020B0604030504040204" pitchFamily="50" charset="-128"/>
              <a:cs typeface="Meiryo UI" panose="020B0604030504040204" pitchFamily="50" charset="-128"/>
            </a:endParaRPr>
          </a:p>
          <a:p>
            <a:pPr marL="174625" indent="-174625">
              <a:lnSpc>
                <a:spcPts val="2100"/>
              </a:lnSpc>
            </a:pPr>
            <a:r>
              <a:rPr lang="en-US" altLang="ja-JP" sz="1600" dirty="0" smtClean="0">
                <a:latin typeface="Meiryo UI" panose="020B0604030504040204" pitchFamily="50" charset="-128"/>
                <a:ea typeface="Meiryo UI" panose="020B0604030504040204" pitchFamily="50" charset="-128"/>
                <a:cs typeface="Meiryo UI" panose="020B0604030504040204" pitchFamily="50" charset="-128"/>
              </a:rPr>
              <a:t>38</a:t>
            </a:r>
          </a:p>
          <a:p>
            <a:pPr marL="174625" indent="-174625">
              <a:lnSpc>
                <a:spcPts val="2100"/>
              </a:lnSpc>
            </a:pPr>
            <a:r>
              <a:rPr lang="en-US" altLang="ja-JP" sz="1600" dirty="0" smtClean="0">
                <a:latin typeface="Meiryo UI" panose="020B0604030504040204" pitchFamily="50" charset="-128"/>
                <a:ea typeface="Meiryo UI" panose="020B0604030504040204" pitchFamily="50" charset="-128"/>
                <a:cs typeface="Meiryo UI" panose="020B0604030504040204" pitchFamily="50" charset="-128"/>
              </a:rPr>
              <a:t>39</a:t>
            </a:r>
          </a:p>
        </p:txBody>
      </p:sp>
      <p:sp>
        <p:nvSpPr>
          <p:cNvPr id="19" name="正方形/長方形 18"/>
          <p:cNvSpPr/>
          <p:nvPr/>
        </p:nvSpPr>
        <p:spPr>
          <a:xfrm>
            <a:off x="8758782" y="4632557"/>
            <a:ext cx="495746" cy="900246"/>
          </a:xfrm>
          <a:prstGeom prst="rect">
            <a:avLst/>
          </a:prstGeom>
        </p:spPr>
        <p:txBody>
          <a:bodyPr wrap="square">
            <a:spAutoFit/>
          </a:bodyPr>
          <a:lstStyle/>
          <a:p>
            <a:pPr marL="174625" indent="-174625">
              <a:lnSpc>
                <a:spcPts val="2100"/>
              </a:lnSpc>
            </a:pPr>
            <a:endParaRPr lang="en-US" altLang="ja-JP" sz="1600" dirty="0" smtClean="0">
              <a:latin typeface="Meiryo UI" panose="020B0604030504040204" pitchFamily="50" charset="-128"/>
              <a:ea typeface="Meiryo UI" panose="020B0604030504040204" pitchFamily="50" charset="-128"/>
              <a:cs typeface="Meiryo UI" panose="020B0604030504040204" pitchFamily="50" charset="-128"/>
            </a:endParaRPr>
          </a:p>
          <a:p>
            <a:pPr marL="174625" indent="-174625">
              <a:lnSpc>
                <a:spcPts val="2100"/>
              </a:lnSpc>
            </a:pPr>
            <a:r>
              <a:rPr lang="en-US" altLang="ja-JP" sz="1600" dirty="0" smtClean="0">
                <a:latin typeface="Meiryo UI" panose="020B0604030504040204" pitchFamily="50" charset="-128"/>
                <a:ea typeface="Meiryo UI" panose="020B0604030504040204" pitchFamily="50" charset="-128"/>
                <a:cs typeface="Meiryo UI" panose="020B0604030504040204" pitchFamily="50" charset="-128"/>
              </a:rPr>
              <a:t>38</a:t>
            </a:r>
            <a:endParaRPr lang="en-US" altLang="ja-JP" sz="1600" dirty="0">
              <a:latin typeface="Meiryo UI" panose="020B0604030504040204" pitchFamily="50" charset="-128"/>
              <a:ea typeface="Meiryo UI" panose="020B0604030504040204" pitchFamily="50" charset="-128"/>
              <a:cs typeface="Meiryo UI" panose="020B0604030504040204" pitchFamily="50" charset="-128"/>
            </a:endParaRPr>
          </a:p>
          <a:p>
            <a:pPr marL="174625" indent="-174625">
              <a:lnSpc>
                <a:spcPts val="2100"/>
              </a:lnSpc>
            </a:pPr>
            <a:r>
              <a:rPr lang="en-US" altLang="ja-JP" sz="1600" dirty="0" smtClean="0">
                <a:latin typeface="Meiryo UI" panose="020B0604030504040204" pitchFamily="50" charset="-128"/>
                <a:ea typeface="Meiryo UI" panose="020B0604030504040204" pitchFamily="50" charset="-128"/>
                <a:cs typeface="Meiryo UI" panose="020B0604030504040204" pitchFamily="50" charset="-128"/>
              </a:rPr>
              <a:t>39</a:t>
            </a:r>
          </a:p>
        </p:txBody>
      </p:sp>
    </p:spTree>
    <p:extLst>
      <p:ext uri="{BB962C8B-B14F-4D97-AF65-F5344CB8AC3E}">
        <p14:creationId xmlns:p14="http://schemas.microsoft.com/office/powerpoint/2010/main" val="1668555991"/>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ext Box 2"/>
          <p:cNvSpPr txBox="1">
            <a:spLocks noChangeArrowheads="1"/>
          </p:cNvSpPr>
          <p:nvPr/>
        </p:nvSpPr>
        <p:spPr bwMode="auto">
          <a:xfrm>
            <a:off x="0" y="-27384"/>
            <a:ext cx="9906000" cy="510396"/>
          </a:xfrm>
          <a:prstGeom prst="rect">
            <a:avLst/>
          </a:prstGeom>
          <a:solidFill>
            <a:srgbClr val="00B0F0"/>
          </a:solidFill>
          <a:ln w="9525">
            <a:noFill/>
            <a:miter lim="800000"/>
            <a:headEnd/>
            <a:tailEnd/>
          </a:ln>
        </p:spPr>
        <p:txBody>
          <a:bodyPr wrap="square" lIns="74295" tIns="8890" rIns="74295" bIns="8890">
            <a:spAutoFit/>
          </a:bodyPr>
          <a:lstStyle>
            <a:defPPr>
              <a:defRPr lang="ja-JP"/>
            </a:defPPr>
            <a:lvl1pPr algn="l" rtl="0" fontAlgn="base">
              <a:spcBef>
                <a:spcPct val="0"/>
              </a:spcBef>
              <a:spcAft>
                <a:spcPct val="0"/>
              </a:spcAft>
              <a:defRPr kumimoji="1"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charset="-128"/>
                <a:cs typeface="+mn-cs"/>
              </a:defRPr>
            </a:lvl5pPr>
            <a:lvl6pPr marL="2286000" algn="l" defTabSz="914400" rtl="0" eaLnBrk="1" latinLnBrk="0" hangingPunct="1">
              <a:defRPr kumimoji="1" kern="1200">
                <a:solidFill>
                  <a:schemeClr val="tx1"/>
                </a:solidFill>
                <a:latin typeface="Arial" charset="0"/>
                <a:ea typeface="ＭＳ Ｐゴシック" charset="-128"/>
                <a:cs typeface="+mn-cs"/>
              </a:defRPr>
            </a:lvl6pPr>
            <a:lvl7pPr marL="2743200" algn="l" defTabSz="914400" rtl="0" eaLnBrk="1" latinLnBrk="0" hangingPunct="1">
              <a:defRPr kumimoji="1" kern="1200">
                <a:solidFill>
                  <a:schemeClr val="tx1"/>
                </a:solidFill>
                <a:latin typeface="Arial" charset="0"/>
                <a:ea typeface="ＭＳ Ｐゴシック" charset="-128"/>
                <a:cs typeface="+mn-cs"/>
              </a:defRPr>
            </a:lvl7pPr>
            <a:lvl8pPr marL="3200400" algn="l" defTabSz="914400" rtl="0" eaLnBrk="1" latinLnBrk="0" hangingPunct="1">
              <a:defRPr kumimoji="1" kern="1200">
                <a:solidFill>
                  <a:schemeClr val="tx1"/>
                </a:solidFill>
                <a:latin typeface="Arial" charset="0"/>
                <a:ea typeface="ＭＳ Ｐゴシック" charset="-128"/>
                <a:cs typeface="+mn-cs"/>
              </a:defRPr>
            </a:lvl8pPr>
            <a:lvl9pPr marL="3657600" algn="l" defTabSz="914400" rtl="0" eaLnBrk="1" latinLnBrk="0" hangingPunct="1">
              <a:defRPr kumimoji="1" kern="1200">
                <a:solidFill>
                  <a:schemeClr val="tx1"/>
                </a:solidFill>
                <a:latin typeface="Arial" charset="0"/>
                <a:ea typeface="ＭＳ Ｐゴシック" charset="-128"/>
                <a:cs typeface="+mn-cs"/>
              </a:defRPr>
            </a:lvl9pPr>
          </a:lstStyle>
          <a:p>
            <a:pPr algn="just" fontAlgn="auto">
              <a:spcBef>
                <a:spcPts val="0"/>
              </a:spcBef>
              <a:spcAft>
                <a:spcPts val="0"/>
              </a:spcAft>
            </a:pPr>
            <a:r>
              <a:rPr lang="ja-JP" altLang="en-US" sz="3200" dirty="0">
                <a:solidFill>
                  <a:prstClr val="white"/>
                </a:solidFill>
                <a:ea typeface="HGP創英角ｺﾞｼｯｸUB" pitchFamily="50" charset="-128"/>
                <a:cs typeface="ＭＳ Ｐゴシック" charset="-128"/>
              </a:rPr>
              <a:t> </a:t>
            </a:r>
            <a:r>
              <a:rPr lang="ja-JP" altLang="en-US" sz="3200" dirty="0" smtClean="0">
                <a:solidFill>
                  <a:prstClr val="white"/>
                </a:solidFill>
                <a:ea typeface="HGP創英角ｺﾞｼｯｸUB" pitchFamily="50" charset="-128"/>
                <a:cs typeface="ＭＳ Ｐゴシック" charset="-128"/>
              </a:rPr>
              <a:t> </a:t>
            </a:r>
            <a:r>
              <a:rPr lang="ja-JP" altLang="en-US" sz="3200" dirty="0" smtClean="0">
                <a:solidFill>
                  <a:prstClr val="white"/>
                </a:solidFill>
                <a:latin typeface="Calibri"/>
                <a:ea typeface="HGP創英角ｺﾞｼｯｸUB" pitchFamily="50" charset="-128"/>
                <a:cs typeface="ＭＳ Ｐゴシック" charset="-128"/>
              </a:rPr>
              <a:t>電力</a:t>
            </a:r>
            <a:r>
              <a:rPr lang="ja-JP" altLang="en-US" sz="3200" dirty="0">
                <a:solidFill>
                  <a:prstClr val="white"/>
                </a:solidFill>
                <a:latin typeface="Calibri"/>
                <a:ea typeface="HGP創英角ｺﾞｼｯｸUB" pitchFamily="50" charset="-128"/>
                <a:cs typeface="ＭＳ Ｐゴシック" charset="-128"/>
              </a:rPr>
              <a:t>需要の平準化と電力供給の安定化</a:t>
            </a:r>
            <a:r>
              <a:rPr lang="ja-JP" altLang="en-US" sz="1400" dirty="0">
                <a:solidFill>
                  <a:prstClr val="white"/>
                </a:solidFill>
                <a:latin typeface="Calibri"/>
                <a:ea typeface="HGP創英角ｺﾞｼｯｸUB" pitchFamily="50" charset="-128"/>
                <a:cs typeface="ＭＳ Ｐゴシック" charset="-128"/>
              </a:rPr>
              <a:t>　</a:t>
            </a:r>
          </a:p>
        </p:txBody>
      </p:sp>
      <p:sp>
        <p:nvSpPr>
          <p:cNvPr id="14" name="角丸四角形 13"/>
          <p:cNvSpPr/>
          <p:nvPr/>
        </p:nvSpPr>
        <p:spPr>
          <a:xfrm>
            <a:off x="128464" y="1048238"/>
            <a:ext cx="9668458" cy="5572758"/>
          </a:xfrm>
          <a:prstGeom prst="roundRect">
            <a:avLst>
              <a:gd name="adj" fmla="val 1002"/>
            </a:avLst>
          </a:prstGeom>
          <a:ln w="31750"/>
        </p:spPr>
        <p:style>
          <a:lnRef idx="2">
            <a:schemeClr val="accent1"/>
          </a:lnRef>
          <a:fillRef idx="1">
            <a:schemeClr val="lt1"/>
          </a:fillRef>
          <a:effectRef idx="0">
            <a:schemeClr val="accent1"/>
          </a:effectRef>
          <a:fontRef idx="minor">
            <a:schemeClr val="dk1"/>
          </a:fontRef>
        </p:style>
        <p:txBody>
          <a:bodyPr rtlCol="0" anchor="ctr"/>
          <a:lstStyle/>
          <a:p>
            <a:endParaRPr lang="ja-JP" altLang="en-US" sz="1200" dirty="0">
              <a:solidFill>
                <a:prstClr val="black"/>
              </a:solidFill>
              <a:latin typeface="Meiryo UI" pitchFamily="50" charset="-128"/>
              <a:ea typeface="Meiryo UI" pitchFamily="50" charset="-128"/>
              <a:cs typeface="Meiryo UI" pitchFamily="50" charset="-128"/>
            </a:endParaRPr>
          </a:p>
        </p:txBody>
      </p:sp>
      <p:sp>
        <p:nvSpPr>
          <p:cNvPr id="15" name="角丸四角形 14"/>
          <p:cNvSpPr/>
          <p:nvPr/>
        </p:nvSpPr>
        <p:spPr>
          <a:xfrm>
            <a:off x="272480" y="1323469"/>
            <a:ext cx="3016630" cy="340421"/>
          </a:xfrm>
          <a:prstGeom prst="roundRect">
            <a:avLst>
              <a:gd name="adj" fmla="val 50000"/>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ja-JP" altLang="en-US" sz="1600" b="1" dirty="0" smtClean="0">
                <a:solidFill>
                  <a:prstClr val="black"/>
                </a:solidFill>
                <a:latin typeface="Meiryo UI" pitchFamily="50" charset="-128"/>
                <a:ea typeface="Meiryo UI" pitchFamily="50" charset="-128"/>
                <a:cs typeface="Meiryo UI" pitchFamily="50" charset="-128"/>
              </a:rPr>
              <a:t>エネルギー面的利用促進事業</a:t>
            </a:r>
            <a:endParaRPr lang="ja-JP" altLang="en-US" sz="1600" b="1" dirty="0">
              <a:solidFill>
                <a:prstClr val="black"/>
              </a:solidFill>
              <a:latin typeface="Meiryo UI" pitchFamily="50" charset="-128"/>
              <a:ea typeface="Meiryo UI" pitchFamily="50" charset="-128"/>
              <a:cs typeface="Meiryo UI" pitchFamily="50" charset="-128"/>
            </a:endParaRPr>
          </a:p>
        </p:txBody>
      </p:sp>
      <p:sp>
        <p:nvSpPr>
          <p:cNvPr id="18" name="テキスト ボックス 17"/>
          <p:cNvSpPr txBox="1"/>
          <p:nvPr/>
        </p:nvSpPr>
        <p:spPr>
          <a:xfrm>
            <a:off x="3315465" y="1315447"/>
            <a:ext cx="2280104" cy="369332"/>
          </a:xfrm>
          <a:prstGeom prst="rect">
            <a:avLst/>
          </a:prstGeom>
          <a:noFill/>
        </p:spPr>
        <p:txBody>
          <a:bodyPr wrap="square" lIns="0" tIns="0" rIns="0" bIns="0" rtlCol="0" anchor="ctr" anchorCtr="1">
            <a:spAutoFit/>
          </a:bodyPr>
          <a:lstStyle/>
          <a:p>
            <a:pPr marL="87313" indent="-87313"/>
            <a:r>
              <a:rPr lang="en-US" altLang="ja-JP" sz="1200" dirty="0" smtClean="0">
                <a:latin typeface="Meiryo UI" pitchFamily="50" charset="-128"/>
                <a:ea typeface="Meiryo UI" pitchFamily="50" charset="-128"/>
                <a:cs typeface="Meiryo UI" pitchFamily="50" charset="-128"/>
              </a:rPr>
              <a:t>【</a:t>
            </a:r>
            <a:r>
              <a:rPr lang="ja-JP" altLang="en-US" sz="1200" dirty="0" smtClean="0">
                <a:latin typeface="Meiryo UI" pitchFamily="50" charset="-128"/>
                <a:ea typeface="Meiryo UI" pitchFamily="50" charset="-128"/>
                <a:cs typeface="Meiryo UI" pitchFamily="50" charset="-128"/>
              </a:rPr>
              <a:t>府事業</a:t>
            </a:r>
            <a:r>
              <a:rPr lang="en-US" altLang="ja-JP" sz="1200" dirty="0" smtClean="0">
                <a:latin typeface="Meiryo UI" pitchFamily="50" charset="-128"/>
                <a:ea typeface="Meiryo UI" pitchFamily="50" charset="-128"/>
                <a:cs typeface="Meiryo UI" pitchFamily="50" charset="-128"/>
              </a:rPr>
              <a:t>】</a:t>
            </a:r>
          </a:p>
          <a:p>
            <a:pPr marL="87313" indent="-87313"/>
            <a:r>
              <a:rPr lang="en-US" altLang="ja-JP" sz="1200" dirty="0" smtClean="0">
                <a:latin typeface="Meiryo UI" pitchFamily="50" charset="-128"/>
                <a:ea typeface="Meiryo UI" pitchFamily="50" charset="-128"/>
                <a:cs typeface="Meiryo UI" pitchFamily="50" charset="-128"/>
              </a:rPr>
              <a:t>【</a:t>
            </a:r>
            <a:r>
              <a:rPr lang="ja-JP" altLang="en-US" sz="1200" dirty="0" smtClean="0">
                <a:latin typeface="Meiryo UI" pitchFamily="50" charset="-128"/>
                <a:ea typeface="Meiryo UI" pitchFamily="50" charset="-128"/>
                <a:cs typeface="Meiryo UI" pitchFamily="50" charset="-128"/>
              </a:rPr>
              <a:t>市事業</a:t>
            </a:r>
            <a:r>
              <a:rPr lang="en-US" altLang="ja-JP" sz="1200" dirty="0" smtClean="0">
                <a:latin typeface="Meiryo UI" pitchFamily="50" charset="-128"/>
                <a:ea typeface="Meiryo UI" pitchFamily="50" charset="-128"/>
                <a:cs typeface="Meiryo UI" pitchFamily="50" charset="-128"/>
              </a:rPr>
              <a:t>】</a:t>
            </a:r>
            <a:r>
              <a:rPr lang="ja-JP" altLang="en-US" sz="1200" dirty="0" smtClean="0">
                <a:latin typeface="Meiryo UI" pitchFamily="50" charset="-128"/>
                <a:ea typeface="Meiryo UI" pitchFamily="50" charset="-128"/>
                <a:cs typeface="Meiryo UI" pitchFamily="50" charset="-128"/>
              </a:rPr>
              <a:t>（予算</a:t>
            </a:r>
            <a:r>
              <a:rPr lang="en-US" altLang="ja-JP" sz="1200" dirty="0">
                <a:latin typeface="Meiryo UI" pitchFamily="50" charset="-128"/>
                <a:ea typeface="Meiryo UI" pitchFamily="50" charset="-128"/>
                <a:cs typeface="Meiryo UI" pitchFamily="50" charset="-128"/>
              </a:rPr>
              <a:t>5,050</a:t>
            </a:r>
            <a:r>
              <a:rPr lang="ja-JP" altLang="en-US" sz="1200" dirty="0" smtClean="0">
                <a:latin typeface="Meiryo UI" pitchFamily="50" charset="-128"/>
                <a:ea typeface="Meiryo UI" pitchFamily="50" charset="-128"/>
                <a:cs typeface="Meiryo UI" pitchFamily="50" charset="-128"/>
              </a:rPr>
              <a:t>千円）</a:t>
            </a:r>
            <a:endParaRPr lang="en-US" altLang="ja-JP" sz="1200" dirty="0" smtClean="0">
              <a:latin typeface="Meiryo UI" pitchFamily="50" charset="-128"/>
              <a:ea typeface="Meiryo UI" pitchFamily="50" charset="-128"/>
              <a:cs typeface="Meiryo UI" pitchFamily="50" charset="-128"/>
            </a:endParaRPr>
          </a:p>
        </p:txBody>
      </p:sp>
      <p:sp>
        <p:nvSpPr>
          <p:cNvPr id="27" name="テキスト ボックス 26"/>
          <p:cNvSpPr txBox="1"/>
          <p:nvPr/>
        </p:nvSpPr>
        <p:spPr>
          <a:xfrm>
            <a:off x="7255832" y="40124"/>
            <a:ext cx="2007768" cy="400110"/>
          </a:xfrm>
          <a:prstGeom prst="rect">
            <a:avLst/>
          </a:prstGeom>
          <a:solidFill>
            <a:srgbClr val="00B0F0"/>
          </a:solidFill>
        </p:spPr>
        <p:txBody>
          <a:bodyPr wrap="square" lIns="0" tIns="0" rIns="0" bIns="0" rtlCol="0" anchor="ctr" anchorCtr="0">
            <a:spAutoFit/>
          </a:bodyPr>
          <a:lstStyle/>
          <a:p>
            <a:pPr algn="just"/>
            <a:r>
              <a:rPr lang="ja-JP" altLang="en-US" sz="1300" dirty="0" smtClean="0">
                <a:solidFill>
                  <a:prstClr val="white"/>
                </a:solidFill>
                <a:ea typeface="HGP創英角ｺﾞｼｯｸUB" pitchFamily="50" charset="-128"/>
                <a:cs typeface="ＭＳ Ｐゴシック" charset="-128"/>
              </a:rPr>
              <a:t>～電力ピーク需要の抑制～</a:t>
            </a:r>
            <a:endParaRPr lang="en-US" altLang="ja-JP" sz="1300" dirty="0" smtClean="0">
              <a:solidFill>
                <a:prstClr val="white"/>
              </a:solidFill>
              <a:ea typeface="HGP創英角ｺﾞｼｯｸUB" pitchFamily="50" charset="-128"/>
              <a:cs typeface="ＭＳ Ｐゴシック" charset="-128"/>
            </a:endParaRPr>
          </a:p>
          <a:p>
            <a:pPr algn="just"/>
            <a:r>
              <a:rPr lang="ja-JP" altLang="en-US" sz="1300" dirty="0" smtClean="0">
                <a:solidFill>
                  <a:prstClr val="white"/>
                </a:solidFill>
                <a:ea typeface="HGP創英角ｺﾞｼｯｸUB" pitchFamily="50" charset="-128"/>
                <a:cs typeface="ＭＳ Ｐゴシック" charset="-128"/>
              </a:rPr>
              <a:t>～電力供給の安定化～</a:t>
            </a:r>
            <a:endParaRPr lang="ja-JP" altLang="en-US" sz="1300" dirty="0">
              <a:solidFill>
                <a:prstClr val="white"/>
              </a:solidFill>
              <a:ea typeface="HGP創英角ｺﾞｼｯｸUB" pitchFamily="50" charset="-128"/>
              <a:cs typeface="ＭＳ Ｐゴシック" charset="-128"/>
            </a:endParaRPr>
          </a:p>
        </p:txBody>
      </p:sp>
      <p:sp>
        <p:nvSpPr>
          <p:cNvPr id="31" name="円/楕円 30"/>
          <p:cNvSpPr/>
          <p:nvPr/>
        </p:nvSpPr>
        <p:spPr>
          <a:xfrm>
            <a:off x="9359136" y="0"/>
            <a:ext cx="471222" cy="471222"/>
          </a:xfrm>
          <a:prstGeom prst="ellipse">
            <a:avLst/>
          </a:prstGeom>
          <a:ln w="19050"/>
        </p:spPr>
        <p:style>
          <a:lnRef idx="3">
            <a:schemeClr val="lt1"/>
          </a:lnRef>
          <a:fillRef idx="1">
            <a:schemeClr val="accent1"/>
          </a:fillRef>
          <a:effectRef idx="1">
            <a:schemeClr val="accent1"/>
          </a:effectRef>
          <a:fontRef idx="minor">
            <a:schemeClr val="lt1"/>
          </a:fontRef>
        </p:style>
        <p:txBody>
          <a:bodyPr lIns="0" tIns="0" rIns="0" bIns="0" rtlCol="0" anchor="ctr"/>
          <a:lstStyle/>
          <a:p>
            <a:pPr algn="ctr"/>
            <a:r>
              <a:rPr lang="en-US" altLang="ja-JP" b="1" dirty="0" smtClean="0">
                <a:solidFill>
                  <a:prstClr val="white"/>
                </a:solidFill>
              </a:rPr>
              <a:t>35</a:t>
            </a:r>
            <a:endParaRPr lang="ja-JP" altLang="en-US" b="1" dirty="0">
              <a:solidFill>
                <a:prstClr val="white"/>
              </a:solidFill>
            </a:endParaRPr>
          </a:p>
        </p:txBody>
      </p:sp>
      <p:sp>
        <p:nvSpPr>
          <p:cNvPr id="28" name="角丸四角形 27"/>
          <p:cNvSpPr/>
          <p:nvPr/>
        </p:nvSpPr>
        <p:spPr>
          <a:xfrm>
            <a:off x="1132328" y="537045"/>
            <a:ext cx="8664594" cy="534186"/>
          </a:xfrm>
          <a:prstGeom prst="roundRect">
            <a:avLst>
              <a:gd name="adj" fmla="val 7385"/>
            </a:avLst>
          </a:prstGeom>
        </p:spPr>
        <p:style>
          <a:lnRef idx="2">
            <a:schemeClr val="accent5"/>
          </a:lnRef>
          <a:fillRef idx="1">
            <a:schemeClr val="lt1"/>
          </a:fillRef>
          <a:effectRef idx="0">
            <a:schemeClr val="accent5"/>
          </a:effectRef>
          <a:fontRef idx="minor">
            <a:schemeClr val="dk1"/>
          </a:fontRef>
        </p:style>
        <p:txBody>
          <a:bodyPr rtlCol="0" anchor="ctr"/>
          <a:lstStyle/>
          <a:p>
            <a:r>
              <a:rPr lang="ja-JP" altLang="en-US" sz="1600" b="1" dirty="0" smtClean="0">
                <a:latin typeface="Meiryo UI" pitchFamily="50" charset="-128"/>
                <a:ea typeface="Meiryo UI" pitchFamily="50" charset="-128"/>
                <a:cs typeface="Meiryo UI" pitchFamily="50" charset="-128"/>
              </a:rPr>
              <a:t>　デマンドレスポンスや分散型電源（コージェネレーション等）の普及促進、多様な電力事業者の参入促進などにより、電力ピーク需要の抑制、電力供給の安定化に向けた取組みを促進します。</a:t>
            </a:r>
            <a:endParaRPr lang="en-US" altLang="ja-JP" sz="1600" b="1" dirty="0" smtClean="0">
              <a:latin typeface="Meiryo UI" pitchFamily="50" charset="-128"/>
              <a:ea typeface="Meiryo UI" pitchFamily="50" charset="-128"/>
              <a:cs typeface="Meiryo UI" pitchFamily="50" charset="-128"/>
            </a:endParaRPr>
          </a:p>
        </p:txBody>
      </p:sp>
      <p:sp>
        <p:nvSpPr>
          <p:cNvPr id="29" name="角丸四角形 28"/>
          <p:cNvSpPr/>
          <p:nvPr/>
        </p:nvSpPr>
        <p:spPr>
          <a:xfrm>
            <a:off x="139768" y="537045"/>
            <a:ext cx="992560" cy="534185"/>
          </a:xfrm>
          <a:prstGeom prst="roundRect">
            <a:avLst>
              <a:gd name="adj" fmla="val 50000"/>
            </a:avLst>
          </a:prstGeom>
        </p:spPr>
        <p:style>
          <a:lnRef idx="1">
            <a:schemeClr val="accent5"/>
          </a:lnRef>
          <a:fillRef idx="3">
            <a:schemeClr val="accent5"/>
          </a:fillRef>
          <a:effectRef idx="2">
            <a:schemeClr val="accent5"/>
          </a:effectRef>
          <a:fontRef idx="minor">
            <a:schemeClr val="lt1"/>
          </a:fontRef>
        </p:style>
        <p:txBody>
          <a:bodyPr rtlCol="0" anchor="ctr"/>
          <a:lstStyle/>
          <a:p>
            <a:pPr algn="ctr"/>
            <a:r>
              <a:rPr kumimoji="1" lang="ja-JP" altLang="en-US" sz="1400" b="1" dirty="0" smtClean="0">
                <a:latin typeface="Meiryo UI" pitchFamily="50" charset="-128"/>
                <a:ea typeface="Meiryo UI" pitchFamily="50" charset="-128"/>
                <a:cs typeface="Meiryo UI" pitchFamily="50" charset="-128"/>
              </a:rPr>
              <a:t>取組</a:t>
            </a:r>
            <a:endParaRPr kumimoji="1" lang="en-US" altLang="ja-JP" sz="1400" b="1" dirty="0" smtClean="0">
              <a:latin typeface="Meiryo UI" pitchFamily="50" charset="-128"/>
              <a:ea typeface="Meiryo UI" pitchFamily="50" charset="-128"/>
              <a:cs typeface="Meiryo UI" pitchFamily="50" charset="-128"/>
            </a:endParaRPr>
          </a:p>
          <a:p>
            <a:pPr algn="ctr"/>
            <a:r>
              <a:rPr kumimoji="1" lang="ja-JP" altLang="en-US" sz="1400" b="1" dirty="0" smtClean="0">
                <a:latin typeface="Meiryo UI" pitchFamily="50" charset="-128"/>
                <a:ea typeface="Meiryo UI" pitchFamily="50" charset="-128"/>
                <a:cs typeface="Meiryo UI" pitchFamily="50" charset="-128"/>
              </a:rPr>
              <a:t>方針</a:t>
            </a:r>
            <a:endParaRPr kumimoji="1" lang="ja-JP" altLang="en-US" sz="1400" b="1" dirty="0">
              <a:latin typeface="Meiryo UI" pitchFamily="50" charset="-128"/>
              <a:ea typeface="Meiryo UI" pitchFamily="50" charset="-128"/>
              <a:cs typeface="Meiryo UI" pitchFamily="50" charset="-128"/>
            </a:endParaRPr>
          </a:p>
        </p:txBody>
      </p:sp>
      <p:sp>
        <p:nvSpPr>
          <p:cNvPr id="30" name="テキスト ボックス 29"/>
          <p:cNvSpPr txBox="1"/>
          <p:nvPr/>
        </p:nvSpPr>
        <p:spPr>
          <a:xfrm>
            <a:off x="261194" y="3694748"/>
            <a:ext cx="9159478" cy="1892826"/>
          </a:xfrm>
          <a:prstGeom prst="rect">
            <a:avLst/>
          </a:prstGeom>
          <a:noFill/>
        </p:spPr>
        <p:txBody>
          <a:bodyPr wrap="square" rtlCol="0">
            <a:spAutoFit/>
          </a:bodyPr>
          <a:lstStyle/>
          <a:p>
            <a:pPr marL="177800" indent="-177800"/>
            <a:r>
              <a:rPr lang="ja-JP" altLang="en-US" sz="1300" dirty="0" smtClean="0">
                <a:latin typeface="Meiryo UI" panose="020B0604030504040204" pitchFamily="50" charset="-128"/>
                <a:ea typeface="Meiryo UI" panose="020B0604030504040204" pitchFamily="50" charset="-128"/>
                <a:cs typeface="Microsoft Himalaya" panose="01010100010101010101" pitchFamily="2" charset="0"/>
              </a:rPr>
              <a:t>◆大阪市では、</a:t>
            </a:r>
            <a:r>
              <a:rPr lang="ja-JP" altLang="ja-JP" sz="1300" dirty="0" smtClean="0">
                <a:latin typeface="Meiryo UI" panose="020B0604030504040204" pitchFamily="50" charset="-128"/>
                <a:ea typeface="Meiryo UI" panose="020B0604030504040204" pitchFamily="50" charset="-128"/>
              </a:rPr>
              <a:t>業務</a:t>
            </a:r>
            <a:r>
              <a:rPr lang="ja-JP" altLang="ja-JP" sz="1300" dirty="0">
                <a:latin typeface="Meiryo UI" panose="020B0604030504040204" pitchFamily="50" charset="-128"/>
                <a:ea typeface="Meiryo UI" panose="020B0604030504040204" pitchFamily="50" charset="-128"/>
              </a:rPr>
              <a:t>集積地区である</a:t>
            </a:r>
            <a:r>
              <a:rPr lang="ja-JP" altLang="ja-JP" sz="1300" dirty="0" smtClean="0">
                <a:latin typeface="Meiryo UI" panose="020B0604030504040204" pitchFamily="50" charset="-128"/>
                <a:ea typeface="Meiryo UI" panose="020B0604030504040204" pitchFamily="50" charset="-128"/>
              </a:rPr>
              <a:t>船場地区</a:t>
            </a:r>
            <a:r>
              <a:rPr lang="ja-JP" altLang="ja-JP" sz="1300" dirty="0">
                <a:latin typeface="Meiryo UI" panose="020B0604030504040204" pitchFamily="50" charset="-128"/>
                <a:ea typeface="Meiryo UI" panose="020B0604030504040204" pitchFamily="50" charset="-128"/>
              </a:rPr>
              <a:t>を</a:t>
            </a:r>
            <a:r>
              <a:rPr lang="ja-JP" altLang="ja-JP" sz="1300" dirty="0" smtClean="0">
                <a:latin typeface="Meiryo UI" panose="020B0604030504040204" pitchFamily="50" charset="-128"/>
                <a:ea typeface="Meiryo UI" panose="020B0604030504040204" pitchFamily="50" charset="-128"/>
              </a:rPr>
              <a:t>モデルエリア</a:t>
            </a:r>
            <a:r>
              <a:rPr lang="ja-JP" altLang="ja-JP" sz="1300" dirty="0">
                <a:latin typeface="Meiryo UI" panose="020B0604030504040204" pitchFamily="50" charset="-128"/>
                <a:ea typeface="Meiryo UI" panose="020B0604030504040204" pitchFamily="50" charset="-128"/>
              </a:rPr>
              <a:t>と</a:t>
            </a:r>
            <a:r>
              <a:rPr lang="ja-JP" altLang="ja-JP" sz="1300" dirty="0" smtClean="0">
                <a:latin typeface="Meiryo UI" panose="020B0604030504040204" pitchFamily="50" charset="-128"/>
                <a:ea typeface="Meiryo UI" panose="020B0604030504040204" pitchFamily="50" charset="-128"/>
              </a:rPr>
              <a:t>して</a:t>
            </a:r>
            <a:r>
              <a:rPr lang="ja-JP" altLang="en-US" sz="1300" dirty="0" smtClean="0">
                <a:latin typeface="Meiryo UI" panose="020B0604030504040204" pitchFamily="50" charset="-128"/>
                <a:ea typeface="Meiryo UI" panose="020B0604030504040204" pitchFamily="50" charset="-128"/>
              </a:rPr>
              <a:t>、</a:t>
            </a:r>
            <a:r>
              <a:rPr lang="ja-JP" altLang="ja-JP" sz="1300" dirty="0" smtClean="0">
                <a:latin typeface="Meiryo UI" panose="020B0604030504040204" pitchFamily="50" charset="-128"/>
                <a:ea typeface="Meiryo UI" panose="020B0604030504040204" pitchFamily="50" charset="-128"/>
              </a:rPr>
              <a:t>御堂筋</a:t>
            </a:r>
            <a:r>
              <a:rPr lang="ja-JP" altLang="ja-JP" sz="1300" dirty="0">
                <a:latin typeface="Meiryo UI" panose="020B0604030504040204" pitchFamily="50" charset="-128"/>
                <a:ea typeface="Meiryo UI" panose="020B0604030504040204" pitchFamily="50" charset="-128"/>
              </a:rPr>
              <a:t>沿道</a:t>
            </a:r>
            <a:r>
              <a:rPr lang="ja-JP" altLang="ja-JP" sz="1300" dirty="0" smtClean="0">
                <a:latin typeface="Meiryo UI" panose="020B0604030504040204" pitchFamily="50" charset="-128"/>
                <a:ea typeface="Meiryo UI" panose="020B0604030504040204" pitchFamily="50" charset="-128"/>
              </a:rPr>
              <a:t>を対象</a:t>
            </a:r>
            <a:r>
              <a:rPr lang="ja-JP" altLang="ja-JP" sz="1300" dirty="0">
                <a:latin typeface="Meiryo UI" panose="020B0604030504040204" pitchFamily="50" charset="-128"/>
                <a:ea typeface="Meiryo UI" panose="020B0604030504040204" pitchFamily="50" charset="-128"/>
              </a:rPr>
              <a:t>に</a:t>
            </a:r>
            <a:r>
              <a:rPr lang="ja-JP" altLang="ja-JP" sz="1300" dirty="0" smtClean="0">
                <a:latin typeface="Meiryo UI" panose="020B0604030504040204" pitchFamily="50" charset="-128"/>
                <a:ea typeface="Meiryo UI" panose="020B0604030504040204" pitchFamily="50" charset="-128"/>
              </a:rPr>
              <a:t>、</a:t>
            </a:r>
            <a:r>
              <a:rPr lang="ja-JP" altLang="en-US" sz="1300" dirty="0" smtClean="0">
                <a:latin typeface="Meiryo UI" panose="020B0604030504040204" pitchFamily="50" charset="-128"/>
                <a:ea typeface="Meiryo UI" panose="020B0604030504040204" pitchFamily="50" charset="-128"/>
              </a:rPr>
              <a:t>都市資源であ</a:t>
            </a:r>
            <a:r>
              <a:rPr lang="ja-JP" altLang="en-US" sz="1300" dirty="0">
                <a:latin typeface="Meiryo UI" panose="020B0604030504040204" pitchFamily="50" charset="-128"/>
                <a:ea typeface="Meiryo UI" panose="020B0604030504040204" pitchFamily="50" charset="-128"/>
              </a:rPr>
              <a:t>る</a:t>
            </a:r>
            <a:r>
              <a:rPr lang="ja-JP" altLang="ja-JP" sz="1300" dirty="0" smtClean="0">
                <a:latin typeface="Meiryo UI" panose="020B0604030504040204" pitchFamily="50" charset="-128"/>
                <a:ea typeface="Meiryo UI" panose="020B0604030504040204" pitchFamily="50" charset="-128"/>
              </a:rPr>
              <a:t>地下鉄</a:t>
            </a:r>
            <a:r>
              <a:rPr lang="ja-JP" altLang="ja-JP" sz="1300" dirty="0">
                <a:latin typeface="Meiryo UI" panose="020B0604030504040204" pitchFamily="50" charset="-128"/>
                <a:ea typeface="Meiryo UI" panose="020B0604030504040204" pitchFamily="50" charset="-128"/>
              </a:rPr>
              <a:t>等</a:t>
            </a:r>
            <a:r>
              <a:rPr lang="ja-JP" altLang="ja-JP" sz="1300" dirty="0" smtClean="0">
                <a:latin typeface="Meiryo UI" panose="020B0604030504040204" pitchFamily="50" charset="-128"/>
                <a:ea typeface="Meiryo UI" panose="020B0604030504040204" pitchFamily="50" charset="-128"/>
              </a:rPr>
              <a:t>の既存</a:t>
            </a:r>
            <a:r>
              <a:rPr lang="ja-JP" altLang="ja-JP" sz="1300" dirty="0">
                <a:latin typeface="Meiryo UI" panose="020B0604030504040204" pitchFamily="50" charset="-128"/>
                <a:ea typeface="Meiryo UI" panose="020B0604030504040204" pitchFamily="50" charset="-128"/>
              </a:rPr>
              <a:t>地下空間</a:t>
            </a:r>
            <a:r>
              <a:rPr lang="ja-JP" altLang="ja-JP" sz="1300" dirty="0" smtClean="0">
                <a:latin typeface="Meiryo UI" panose="020B0604030504040204" pitchFamily="50" charset="-128"/>
                <a:ea typeface="Meiryo UI" panose="020B0604030504040204" pitchFamily="50" charset="-128"/>
              </a:rPr>
              <a:t>の活用</a:t>
            </a:r>
            <a:r>
              <a:rPr lang="ja-JP" altLang="ja-JP" sz="1300" dirty="0">
                <a:latin typeface="Meiryo UI" panose="020B0604030504040204" pitchFamily="50" charset="-128"/>
                <a:ea typeface="Meiryo UI" panose="020B0604030504040204" pitchFamily="50" charset="-128"/>
              </a:rPr>
              <a:t>により、</a:t>
            </a:r>
            <a:r>
              <a:rPr lang="ja-JP" altLang="ja-JP" sz="1300" dirty="0" smtClean="0">
                <a:latin typeface="Meiryo UI" panose="020B0604030504040204" pitchFamily="50" charset="-128"/>
                <a:ea typeface="Meiryo UI" panose="020B0604030504040204" pitchFamily="50" charset="-128"/>
              </a:rPr>
              <a:t>エネルギー面的</a:t>
            </a:r>
            <a:r>
              <a:rPr lang="ja-JP" altLang="ja-JP" sz="1300" dirty="0">
                <a:latin typeface="Meiryo UI" panose="020B0604030504040204" pitchFamily="50" charset="-128"/>
                <a:ea typeface="Meiryo UI" panose="020B0604030504040204" pitchFamily="50" charset="-128"/>
              </a:rPr>
              <a:t>利用</a:t>
            </a:r>
            <a:r>
              <a:rPr lang="ja-JP" altLang="ja-JP" sz="1300" dirty="0" smtClean="0">
                <a:latin typeface="Meiryo UI" panose="020B0604030504040204" pitchFamily="50" charset="-128"/>
                <a:ea typeface="Meiryo UI" panose="020B0604030504040204" pitchFamily="50" charset="-128"/>
              </a:rPr>
              <a:t>を安価に導入</a:t>
            </a:r>
            <a:r>
              <a:rPr lang="ja-JP" altLang="ja-JP" sz="1300" dirty="0">
                <a:latin typeface="Meiryo UI" panose="020B0604030504040204" pitchFamily="50" charset="-128"/>
                <a:ea typeface="Meiryo UI" panose="020B0604030504040204" pitchFamily="50" charset="-128"/>
              </a:rPr>
              <a:t>する事業化</a:t>
            </a:r>
            <a:r>
              <a:rPr lang="ja-JP" altLang="ja-JP" sz="1300" dirty="0" smtClean="0">
                <a:latin typeface="Meiryo UI" panose="020B0604030504040204" pitchFamily="50" charset="-128"/>
                <a:ea typeface="Meiryo UI" panose="020B0604030504040204" pitchFamily="50" charset="-128"/>
              </a:rPr>
              <a:t>可能性調査</a:t>
            </a:r>
            <a:r>
              <a:rPr lang="ja-JP" altLang="en-US" sz="1300" dirty="0" smtClean="0">
                <a:latin typeface="Meiryo UI" panose="020B0604030504040204" pitchFamily="50" charset="-128"/>
                <a:ea typeface="Meiryo UI" panose="020B0604030504040204" pitchFamily="50" charset="-128"/>
              </a:rPr>
              <a:t>を</a:t>
            </a:r>
            <a:r>
              <a:rPr lang="ja-JP" altLang="ja-JP" sz="1300" dirty="0" smtClean="0">
                <a:latin typeface="Meiryo UI" panose="020B0604030504040204" pitchFamily="50" charset="-128"/>
                <a:ea typeface="Meiryo UI" panose="020B0604030504040204" pitchFamily="50" charset="-128"/>
              </a:rPr>
              <a:t>実施</a:t>
            </a:r>
            <a:r>
              <a:rPr lang="ja-JP" altLang="en-US" sz="1300" dirty="0" smtClean="0">
                <a:latin typeface="Meiryo UI" panose="020B0604030504040204" pitchFamily="50" charset="-128"/>
                <a:ea typeface="Meiryo UI" panose="020B0604030504040204" pitchFamily="50" charset="-128"/>
              </a:rPr>
              <a:t>します。</a:t>
            </a:r>
            <a:endParaRPr lang="en-US" altLang="ja-JP" sz="1300" dirty="0" smtClean="0">
              <a:latin typeface="Meiryo UI" panose="020B0604030504040204" pitchFamily="50" charset="-128"/>
              <a:ea typeface="Meiryo UI" panose="020B0604030504040204" pitchFamily="50" charset="-128"/>
            </a:endParaRPr>
          </a:p>
          <a:p>
            <a:pPr marL="177800" indent="-177800"/>
            <a:endParaRPr lang="en-US" altLang="ja-JP" sz="1300" dirty="0" smtClean="0">
              <a:latin typeface="Meiryo UI" panose="020B0604030504040204" pitchFamily="50" charset="-128"/>
              <a:ea typeface="Meiryo UI" panose="020B0604030504040204" pitchFamily="50" charset="-128"/>
              <a:cs typeface="Microsoft Himalaya" panose="01010100010101010101" pitchFamily="2" charset="0"/>
            </a:endParaRPr>
          </a:p>
          <a:p>
            <a:pPr marL="177800" indent="-177800"/>
            <a:endParaRPr lang="en-US" altLang="ja-JP" sz="1300" dirty="0">
              <a:latin typeface="Meiryo UI" panose="020B0604030504040204" pitchFamily="50" charset="-128"/>
              <a:ea typeface="Meiryo UI" panose="020B0604030504040204" pitchFamily="50" charset="-128"/>
              <a:cs typeface="Microsoft Himalaya" panose="01010100010101010101" pitchFamily="2" charset="0"/>
            </a:endParaRPr>
          </a:p>
          <a:p>
            <a:pPr marL="177800" indent="-177800"/>
            <a:endParaRPr lang="en-US" altLang="ja-JP" sz="1300" dirty="0">
              <a:latin typeface="Meiryo UI" panose="020B0604030504040204" pitchFamily="50" charset="-128"/>
              <a:ea typeface="Meiryo UI" panose="020B0604030504040204" pitchFamily="50" charset="-128"/>
              <a:cs typeface="Microsoft Himalaya" panose="01010100010101010101" pitchFamily="2" charset="0"/>
            </a:endParaRPr>
          </a:p>
          <a:p>
            <a:pPr marL="177800" indent="-177800"/>
            <a:r>
              <a:rPr lang="ja-JP" altLang="en-US" sz="1300" dirty="0" smtClean="0">
                <a:latin typeface="Meiryo UI" panose="020B0604030504040204" pitchFamily="50" charset="-128"/>
                <a:ea typeface="Meiryo UI" panose="020B0604030504040204" pitchFamily="50" charset="-128"/>
                <a:cs typeface="Microsoft Himalaya" panose="01010100010101010101" pitchFamily="2" charset="0"/>
              </a:rPr>
              <a:t>◆さらに取組みが広がるよう、おおさか</a:t>
            </a:r>
            <a:endParaRPr lang="en-US" altLang="ja-JP" sz="1300" dirty="0" smtClean="0">
              <a:latin typeface="Meiryo UI" panose="020B0604030504040204" pitchFamily="50" charset="-128"/>
              <a:ea typeface="Meiryo UI" panose="020B0604030504040204" pitchFamily="50" charset="-128"/>
              <a:cs typeface="Microsoft Himalaya" panose="01010100010101010101" pitchFamily="2" charset="0"/>
            </a:endParaRPr>
          </a:p>
          <a:p>
            <a:pPr marL="177800" indent="-177800"/>
            <a:r>
              <a:rPr lang="ja-JP" altLang="en-US" sz="1300" dirty="0">
                <a:latin typeface="Meiryo UI" panose="020B0604030504040204" pitchFamily="50" charset="-128"/>
                <a:ea typeface="Meiryo UI" panose="020B0604030504040204" pitchFamily="50" charset="-128"/>
                <a:cs typeface="Microsoft Himalaya" panose="01010100010101010101" pitchFamily="2" charset="0"/>
              </a:rPr>
              <a:t>　</a:t>
            </a:r>
            <a:r>
              <a:rPr lang="ja-JP" altLang="en-US" sz="1300" dirty="0" smtClean="0">
                <a:latin typeface="Meiryo UI" panose="020B0604030504040204" pitchFamily="50" charset="-128"/>
                <a:ea typeface="Meiryo UI" panose="020B0604030504040204" pitchFamily="50" charset="-128"/>
                <a:cs typeface="Microsoft Himalaya" panose="01010100010101010101" pitchFamily="2" charset="0"/>
              </a:rPr>
              <a:t>スマートエネルギー協議会の場等で、</a:t>
            </a:r>
            <a:endParaRPr lang="en-US" altLang="ja-JP" sz="1300" dirty="0" smtClean="0">
              <a:latin typeface="Meiryo UI" panose="020B0604030504040204" pitchFamily="50" charset="-128"/>
              <a:ea typeface="Meiryo UI" panose="020B0604030504040204" pitchFamily="50" charset="-128"/>
              <a:cs typeface="Microsoft Himalaya" panose="01010100010101010101" pitchFamily="2" charset="0"/>
            </a:endParaRPr>
          </a:p>
          <a:p>
            <a:pPr marL="177800" indent="-177800"/>
            <a:r>
              <a:rPr lang="ja-JP" altLang="en-US" sz="1300" dirty="0">
                <a:latin typeface="Meiryo UI" panose="020B0604030504040204" pitchFamily="50" charset="-128"/>
                <a:ea typeface="Meiryo UI" panose="020B0604030504040204" pitchFamily="50" charset="-128"/>
                <a:cs typeface="Microsoft Himalaya" panose="01010100010101010101" pitchFamily="2" charset="0"/>
              </a:rPr>
              <a:t>　</a:t>
            </a:r>
            <a:r>
              <a:rPr lang="ja-JP" altLang="en-US" sz="1300" dirty="0" smtClean="0">
                <a:latin typeface="Meiryo UI" panose="020B0604030504040204" pitchFamily="50" charset="-128"/>
                <a:ea typeface="Meiryo UI" panose="020B0604030504040204" pitchFamily="50" charset="-128"/>
                <a:cs typeface="Microsoft Himalaya" panose="01010100010101010101" pitchFamily="2" charset="0"/>
              </a:rPr>
              <a:t>事例や課題等、様々な情報を提供</a:t>
            </a:r>
            <a:endParaRPr lang="en-US" altLang="ja-JP" sz="1300" dirty="0" smtClean="0">
              <a:latin typeface="Meiryo UI" panose="020B0604030504040204" pitchFamily="50" charset="-128"/>
              <a:ea typeface="Meiryo UI" panose="020B0604030504040204" pitchFamily="50" charset="-128"/>
              <a:cs typeface="Microsoft Himalaya" panose="01010100010101010101" pitchFamily="2" charset="0"/>
            </a:endParaRPr>
          </a:p>
          <a:p>
            <a:pPr marL="177800" indent="-177800"/>
            <a:r>
              <a:rPr lang="ja-JP" altLang="en-US" sz="1300" dirty="0">
                <a:latin typeface="Meiryo UI" panose="020B0604030504040204" pitchFamily="50" charset="-128"/>
                <a:ea typeface="Meiryo UI" panose="020B0604030504040204" pitchFamily="50" charset="-128"/>
                <a:cs typeface="Microsoft Himalaya" panose="01010100010101010101" pitchFamily="2" charset="0"/>
              </a:rPr>
              <a:t>　</a:t>
            </a:r>
            <a:r>
              <a:rPr lang="ja-JP" altLang="en-US" sz="1300" dirty="0" smtClean="0">
                <a:latin typeface="Meiryo UI" panose="020B0604030504040204" pitchFamily="50" charset="-128"/>
                <a:ea typeface="Meiryo UI" panose="020B0604030504040204" pitchFamily="50" charset="-128"/>
                <a:cs typeface="Microsoft Himalaya" panose="01010100010101010101" pitchFamily="2" charset="0"/>
              </a:rPr>
              <a:t>します。</a:t>
            </a:r>
            <a:endParaRPr lang="en-US" altLang="ja-JP" sz="1300" dirty="0" smtClean="0">
              <a:latin typeface="Meiryo UI" panose="020B0604030504040204" pitchFamily="50" charset="-128"/>
              <a:ea typeface="Meiryo UI" panose="020B0604030504040204" pitchFamily="50" charset="-128"/>
              <a:cs typeface="Microsoft Himalaya" panose="01010100010101010101" pitchFamily="2" charset="0"/>
            </a:endParaRPr>
          </a:p>
        </p:txBody>
      </p:sp>
      <p:grpSp>
        <p:nvGrpSpPr>
          <p:cNvPr id="2" name="グループ化 1"/>
          <p:cNvGrpSpPr/>
          <p:nvPr/>
        </p:nvGrpSpPr>
        <p:grpSpPr>
          <a:xfrm>
            <a:off x="2799333" y="4246397"/>
            <a:ext cx="3312368" cy="2196616"/>
            <a:chOff x="3328912" y="4249460"/>
            <a:chExt cx="3312368" cy="2196616"/>
          </a:xfrm>
        </p:grpSpPr>
        <p:sp>
          <p:nvSpPr>
            <p:cNvPr id="32" name="円/楕円 31"/>
            <p:cNvSpPr/>
            <p:nvPr/>
          </p:nvSpPr>
          <p:spPr bwMode="auto">
            <a:xfrm>
              <a:off x="3573372" y="4249460"/>
              <a:ext cx="2851884" cy="1740852"/>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104386" tIns="52194" rIns="104386" bIns="52194" anchor="ctr"/>
            <a:lstStyle/>
            <a:p>
              <a:pPr algn="ctr">
                <a:defRPr/>
              </a:pPr>
              <a:endParaRPr lang="ja-JP" altLang="en-US">
                <a:solidFill>
                  <a:prstClr val="white"/>
                </a:solidFill>
              </a:endParaRPr>
            </a:p>
          </p:txBody>
        </p:sp>
        <p:sp>
          <p:nvSpPr>
            <p:cNvPr id="33" name="テキスト ボックス 52"/>
            <p:cNvSpPr txBox="1">
              <a:spLocks noChangeArrowheads="1"/>
            </p:cNvSpPr>
            <p:nvPr/>
          </p:nvSpPr>
          <p:spPr bwMode="auto">
            <a:xfrm>
              <a:off x="3845593" y="6004802"/>
              <a:ext cx="2316275" cy="441274"/>
            </a:xfrm>
            <a:prstGeom prst="rect">
              <a:avLst/>
            </a:prstGeom>
            <a:noFill/>
            <a:ln w="9525">
              <a:noFill/>
              <a:miter lim="800000"/>
              <a:headEnd/>
              <a:tailEnd/>
            </a:ln>
          </p:spPr>
          <p:txBody>
            <a:bodyPr wrap="none" lIns="99187" tIns="49593" rIns="99187" bIns="49593">
              <a:spAutoFit/>
            </a:bodyPr>
            <a:lstStyle/>
            <a:p>
              <a:pPr>
                <a:lnSpc>
                  <a:spcPts val="1000"/>
                </a:lnSpc>
                <a:spcBef>
                  <a:spcPct val="50000"/>
                </a:spcBef>
              </a:pPr>
              <a:r>
                <a:rPr lang="ja-JP" altLang="en-US" sz="1100" b="1" dirty="0">
                  <a:solidFill>
                    <a:prstClr val="black"/>
                  </a:solidFill>
                  <a:latin typeface="メイリオ" pitchFamily="50" charset="-128"/>
                  <a:ea typeface="メイリオ" pitchFamily="50" charset="-128"/>
                  <a:cs typeface="メイリオ" pitchFamily="50" charset="-128"/>
                </a:rPr>
                <a:t>エネルギー面的利用</a:t>
              </a:r>
              <a:r>
                <a:rPr lang="ja-JP" altLang="en-US" sz="1100" b="1" dirty="0" smtClean="0">
                  <a:solidFill>
                    <a:prstClr val="black"/>
                  </a:solidFill>
                  <a:latin typeface="メイリオ" pitchFamily="50" charset="-128"/>
                  <a:ea typeface="メイリオ" pitchFamily="50" charset="-128"/>
                  <a:cs typeface="メイリオ" pitchFamily="50" charset="-128"/>
                </a:rPr>
                <a:t>促進に向けた</a:t>
              </a:r>
              <a:endParaRPr lang="en-US" altLang="ja-JP" sz="1100" b="1" dirty="0" smtClean="0">
                <a:solidFill>
                  <a:prstClr val="black"/>
                </a:solidFill>
                <a:latin typeface="メイリオ" pitchFamily="50" charset="-128"/>
                <a:ea typeface="メイリオ" pitchFamily="50" charset="-128"/>
                <a:cs typeface="メイリオ" pitchFamily="50" charset="-128"/>
              </a:endParaRPr>
            </a:p>
            <a:p>
              <a:pPr>
                <a:lnSpc>
                  <a:spcPts val="1000"/>
                </a:lnSpc>
                <a:spcBef>
                  <a:spcPct val="50000"/>
                </a:spcBef>
              </a:pPr>
              <a:r>
                <a:rPr lang="ja-JP" altLang="en-US" sz="1100" b="1" dirty="0" smtClean="0">
                  <a:solidFill>
                    <a:prstClr val="black"/>
                  </a:solidFill>
                  <a:latin typeface="メイリオ" pitchFamily="50" charset="-128"/>
                  <a:ea typeface="メイリオ" pitchFamily="50" charset="-128"/>
                  <a:cs typeface="メイリオ" pitchFamily="50" charset="-128"/>
                </a:rPr>
                <a:t>地域のプラットフォームの構築</a:t>
              </a:r>
              <a:endParaRPr lang="ja-JP" altLang="en-US" sz="1100" b="1" dirty="0">
                <a:solidFill>
                  <a:prstClr val="black"/>
                </a:solidFill>
                <a:latin typeface="メイリオ" pitchFamily="50" charset="-128"/>
                <a:ea typeface="メイリオ" pitchFamily="50" charset="-128"/>
                <a:cs typeface="メイリオ" pitchFamily="50" charset="-128"/>
              </a:endParaRPr>
            </a:p>
          </p:txBody>
        </p:sp>
        <p:sp>
          <p:nvSpPr>
            <p:cNvPr id="34" name="二等辺三角形 2"/>
            <p:cNvSpPr>
              <a:spLocks noChangeArrowheads="1"/>
            </p:cNvSpPr>
            <p:nvPr/>
          </p:nvSpPr>
          <p:spPr bwMode="auto">
            <a:xfrm>
              <a:off x="4226193" y="4544197"/>
              <a:ext cx="1689546" cy="939423"/>
            </a:xfrm>
            <a:prstGeom prst="triangle">
              <a:avLst>
                <a:gd name="adj" fmla="val 50000"/>
              </a:avLst>
            </a:prstGeom>
            <a:noFill/>
            <a:ln w="28575">
              <a:solidFill>
                <a:schemeClr val="tx1"/>
              </a:solidFill>
              <a:miter lim="800000"/>
              <a:headEnd/>
              <a:tailEnd/>
            </a:ln>
          </p:spPr>
          <p:txBody>
            <a:bodyPr wrap="none" lIns="104386" tIns="52194" rIns="104386" bIns="52194" anchor="ctr"/>
            <a:lstStyle/>
            <a:p>
              <a:pPr algn="ctr">
                <a:lnSpc>
                  <a:spcPct val="135000"/>
                </a:lnSpc>
                <a:spcBef>
                  <a:spcPct val="40000"/>
                </a:spcBef>
              </a:pPr>
              <a:endParaRPr lang="ja-JP" altLang="en-US" b="1">
                <a:solidFill>
                  <a:srgbClr val="000099"/>
                </a:solidFill>
                <a:latin typeface="HG創英角ｺﾞｼｯｸUB" pitchFamily="49" charset="-128"/>
                <a:ea typeface="HG創英角ｺﾞｼｯｸUB" pitchFamily="49" charset="-128"/>
              </a:endParaRPr>
            </a:p>
          </p:txBody>
        </p:sp>
        <p:sp>
          <p:nvSpPr>
            <p:cNvPr id="35" name="円/楕円 34"/>
            <p:cNvSpPr/>
            <p:nvPr/>
          </p:nvSpPr>
          <p:spPr bwMode="auto">
            <a:xfrm>
              <a:off x="4093505" y="4900510"/>
              <a:ext cx="1822234" cy="507748"/>
            </a:xfrm>
            <a:prstGeom prst="ellipse">
              <a:avLst/>
            </a:prstGeom>
            <a:solidFill>
              <a:srgbClr val="FFEEB9"/>
            </a:solidFill>
            <a:ln w="9525">
              <a:solidFill>
                <a:schemeClr val="tx1"/>
              </a:solidFill>
              <a:miter lim="800000"/>
              <a:headEnd/>
              <a:tailEnd/>
            </a:ln>
          </p:spPr>
          <p:txBody>
            <a:bodyPr wrap="none" lIns="104386" tIns="52194" rIns="104386" bIns="52194" anchor="ctr"/>
            <a:lstStyle/>
            <a:p>
              <a:pPr algn="ctr">
                <a:lnSpc>
                  <a:spcPct val="135000"/>
                </a:lnSpc>
                <a:spcBef>
                  <a:spcPct val="40000"/>
                </a:spcBef>
                <a:defRPr/>
              </a:pPr>
              <a:r>
                <a:rPr lang="ja-JP" altLang="en-US" sz="900" b="1" dirty="0">
                  <a:solidFill>
                    <a:srgbClr val="000099"/>
                  </a:solidFill>
                  <a:latin typeface="ＭＳ Ｐゴシック"/>
                </a:rPr>
                <a:t>改築更新を迎える</a:t>
              </a:r>
              <a:r>
                <a:rPr lang="en-US" altLang="ja-JP" sz="900" b="1" dirty="0">
                  <a:solidFill>
                    <a:srgbClr val="000099"/>
                  </a:solidFill>
                  <a:latin typeface="ＭＳ Ｐゴシック"/>
                </a:rPr>
                <a:t/>
              </a:r>
              <a:br>
                <a:rPr lang="en-US" altLang="ja-JP" sz="900" b="1" dirty="0">
                  <a:solidFill>
                    <a:srgbClr val="000099"/>
                  </a:solidFill>
                  <a:latin typeface="ＭＳ Ｐゴシック"/>
                </a:rPr>
              </a:br>
              <a:r>
                <a:rPr lang="ja-JP" altLang="en-US" sz="900" b="1" dirty="0">
                  <a:solidFill>
                    <a:srgbClr val="000099"/>
                  </a:solidFill>
                  <a:latin typeface="ＭＳ Ｐゴシック"/>
                </a:rPr>
                <a:t>建築物が集まる区域</a:t>
              </a:r>
            </a:p>
          </p:txBody>
        </p:sp>
        <p:sp>
          <p:nvSpPr>
            <p:cNvPr id="36" name="テキスト ボックス 53"/>
            <p:cNvSpPr>
              <a:spLocks noChangeArrowheads="1"/>
            </p:cNvSpPr>
            <p:nvPr/>
          </p:nvSpPr>
          <p:spPr bwMode="auto">
            <a:xfrm>
              <a:off x="4698557" y="4532525"/>
              <a:ext cx="607664" cy="281069"/>
            </a:xfrm>
            <a:prstGeom prst="roundRect">
              <a:avLst>
                <a:gd name="adj" fmla="val 16667"/>
              </a:avLst>
            </a:prstGeom>
            <a:solidFill>
              <a:schemeClr val="bg1"/>
            </a:solidFill>
            <a:ln w="9525">
              <a:solidFill>
                <a:srgbClr val="000000"/>
              </a:solidFill>
              <a:miter lim="800000"/>
              <a:headEnd/>
              <a:tailEnd/>
            </a:ln>
          </p:spPr>
          <p:txBody>
            <a:bodyPr wrap="none" lIns="99187" tIns="49593" rIns="99187" bIns="49593">
              <a:spAutoFit/>
            </a:bodyPr>
            <a:lstStyle/>
            <a:p>
              <a:pPr>
                <a:spcBef>
                  <a:spcPct val="50000"/>
                </a:spcBef>
              </a:pPr>
              <a:r>
                <a:rPr lang="ja-JP" altLang="en-US" sz="1000" b="1" dirty="0">
                  <a:solidFill>
                    <a:prstClr val="black"/>
                  </a:solidFill>
                  <a:latin typeface="メイリオ" pitchFamily="50" charset="-128"/>
                  <a:ea typeface="メイリオ" pitchFamily="50" charset="-128"/>
                  <a:cs typeface="メイリオ" pitchFamily="50" charset="-128"/>
                </a:rPr>
                <a:t>大阪市</a:t>
              </a:r>
            </a:p>
          </p:txBody>
        </p:sp>
        <p:sp>
          <p:nvSpPr>
            <p:cNvPr id="37" name="テキスト ボックス 54"/>
            <p:cNvSpPr>
              <a:spLocks noChangeArrowheads="1"/>
            </p:cNvSpPr>
            <p:nvPr/>
          </p:nvSpPr>
          <p:spPr bwMode="auto">
            <a:xfrm>
              <a:off x="3328912" y="5414248"/>
              <a:ext cx="1380672" cy="281069"/>
            </a:xfrm>
            <a:prstGeom prst="roundRect">
              <a:avLst>
                <a:gd name="adj" fmla="val 16667"/>
              </a:avLst>
            </a:prstGeom>
            <a:solidFill>
              <a:schemeClr val="bg1"/>
            </a:solidFill>
            <a:ln w="9525">
              <a:solidFill>
                <a:srgbClr val="000000"/>
              </a:solidFill>
              <a:miter lim="800000"/>
              <a:headEnd/>
              <a:tailEnd/>
            </a:ln>
          </p:spPr>
          <p:txBody>
            <a:bodyPr wrap="none" lIns="99187" tIns="49593" rIns="99187" bIns="49593">
              <a:spAutoFit/>
            </a:bodyPr>
            <a:lstStyle/>
            <a:p>
              <a:pPr algn="ctr">
                <a:spcBef>
                  <a:spcPct val="50000"/>
                </a:spcBef>
              </a:pPr>
              <a:r>
                <a:rPr lang="ja-JP" altLang="en-US" sz="1000" b="1" dirty="0">
                  <a:solidFill>
                    <a:prstClr val="black"/>
                  </a:solidFill>
                  <a:latin typeface="メイリオ" pitchFamily="50" charset="-128"/>
                  <a:ea typeface="メイリオ" pitchFamily="50" charset="-128"/>
                  <a:cs typeface="メイリオ" pitchFamily="50" charset="-128"/>
                </a:rPr>
                <a:t>エネルギー関連企業</a:t>
              </a:r>
            </a:p>
          </p:txBody>
        </p:sp>
        <p:sp>
          <p:nvSpPr>
            <p:cNvPr id="38" name="テキスト ボックス 56"/>
            <p:cNvSpPr>
              <a:spLocks noChangeArrowheads="1"/>
            </p:cNvSpPr>
            <p:nvPr/>
          </p:nvSpPr>
          <p:spPr bwMode="auto">
            <a:xfrm>
              <a:off x="5390484" y="5414248"/>
              <a:ext cx="1250796" cy="281069"/>
            </a:xfrm>
            <a:prstGeom prst="roundRect">
              <a:avLst>
                <a:gd name="adj" fmla="val 16667"/>
              </a:avLst>
            </a:prstGeom>
            <a:solidFill>
              <a:schemeClr val="bg1"/>
            </a:solidFill>
            <a:ln w="9525">
              <a:solidFill>
                <a:srgbClr val="000000"/>
              </a:solidFill>
              <a:miter lim="800000"/>
              <a:headEnd/>
              <a:tailEnd/>
            </a:ln>
          </p:spPr>
          <p:txBody>
            <a:bodyPr lIns="99187" tIns="49593" rIns="99187" bIns="49593">
              <a:spAutoFit/>
            </a:bodyPr>
            <a:lstStyle/>
            <a:p>
              <a:pPr algn="ctr">
                <a:spcBef>
                  <a:spcPct val="50000"/>
                </a:spcBef>
              </a:pPr>
              <a:r>
                <a:rPr lang="ja-JP" altLang="en-US" sz="1000" b="1" dirty="0">
                  <a:solidFill>
                    <a:prstClr val="black"/>
                  </a:solidFill>
                  <a:latin typeface="メイリオ" pitchFamily="50" charset="-128"/>
                  <a:ea typeface="メイリオ" pitchFamily="50" charset="-128"/>
                  <a:cs typeface="メイリオ" pitchFamily="50" charset="-128"/>
                </a:rPr>
                <a:t>ビル所有者</a:t>
              </a:r>
            </a:p>
          </p:txBody>
        </p:sp>
      </p:grpSp>
      <p:pic>
        <p:nvPicPr>
          <p:cNvPr id="39" name="図 104"/>
          <p:cNvPicPr>
            <a:picLocks noChangeAspect="1" noChangeArrowheads="1"/>
          </p:cNvPicPr>
          <p:nvPr/>
        </p:nvPicPr>
        <p:blipFill>
          <a:blip r:embed="rId2" cstate="print">
            <a:extLst>
              <a:ext uri="{28A0092B-C50C-407E-A947-70E740481C1C}">
                <a14:useLocalDpi xmlns:a14="http://schemas.microsoft.com/office/drawing/2010/main" val="0"/>
              </a:ext>
            </a:extLst>
          </a:blip>
          <a:srcRect l="12263" r="6314" b="16121"/>
          <a:stretch>
            <a:fillRect/>
          </a:stretch>
        </p:blipFill>
        <p:spPr bwMode="auto">
          <a:xfrm>
            <a:off x="6590683" y="4246397"/>
            <a:ext cx="2733675" cy="1827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5" name="正方形/長方形 44"/>
          <p:cNvSpPr/>
          <p:nvPr/>
        </p:nvSpPr>
        <p:spPr>
          <a:xfrm>
            <a:off x="6127344" y="6092363"/>
            <a:ext cx="3778656" cy="276999"/>
          </a:xfrm>
          <a:prstGeom prst="rect">
            <a:avLst/>
          </a:prstGeom>
        </p:spPr>
        <p:txBody>
          <a:bodyPr wrap="square">
            <a:spAutoFit/>
          </a:bodyPr>
          <a:lstStyle/>
          <a:p>
            <a:pPr lvl="0" algn="just" eaLnBrk="0" fontAlgn="base" hangingPunct="0">
              <a:spcBef>
                <a:spcPct val="0"/>
              </a:spcBef>
              <a:spcAft>
                <a:spcPct val="0"/>
              </a:spcAft>
            </a:pPr>
            <a:r>
              <a:rPr kumimoji="0" lang="en-US" altLang="ja-JP" sz="1200" b="1" dirty="0">
                <a:latin typeface="Meiryo UI" panose="020B0604030504040204" pitchFamily="50" charset="-128"/>
                <a:ea typeface="Meiryo UI" panose="020B0604030504040204" pitchFamily="50" charset="-128"/>
              </a:rPr>
              <a:t>【</a:t>
            </a:r>
            <a:r>
              <a:rPr kumimoji="0" lang="ja-JP" altLang="en-US" sz="1200" b="1" dirty="0">
                <a:latin typeface="Meiryo UI" panose="020B0604030504040204" pitchFamily="50" charset="-128"/>
                <a:ea typeface="Meiryo UI" panose="020B0604030504040204" pitchFamily="50" charset="-128"/>
              </a:rPr>
              <a:t>地下空間を活用した</a:t>
            </a:r>
            <a:r>
              <a:rPr kumimoji="0" lang="ja-JP" altLang="en-US" sz="1200" b="1" dirty="0">
                <a:latin typeface="メイリオ" panose="020B0604030504040204" pitchFamily="50" charset="-128"/>
                <a:ea typeface="メイリオ" panose="020B0604030504040204" pitchFamily="50" charset="-128"/>
              </a:rPr>
              <a:t>エネルギー面的</a:t>
            </a:r>
            <a:r>
              <a:rPr kumimoji="0" lang="ja-JP" altLang="en-US" sz="1200" b="1" dirty="0">
                <a:latin typeface="Meiryo UI" panose="020B0604030504040204" pitchFamily="50" charset="-128"/>
                <a:ea typeface="Meiryo UI" panose="020B0604030504040204" pitchFamily="50" charset="-128"/>
              </a:rPr>
              <a:t>利用のイメージ</a:t>
            </a:r>
            <a:r>
              <a:rPr kumimoji="0" lang="en-US" altLang="ja-JP" sz="1200" b="1" dirty="0">
                <a:latin typeface="Meiryo UI" panose="020B0604030504040204" pitchFamily="50" charset="-128"/>
                <a:ea typeface="Meiryo UI" panose="020B0604030504040204" pitchFamily="50" charset="-128"/>
              </a:rPr>
              <a:t>】</a:t>
            </a:r>
            <a:endParaRPr kumimoji="0" lang="ja-JP" altLang="ja-JP" sz="1200" b="1" dirty="0">
              <a:latin typeface="Meiryo UI" panose="020B0604030504040204" pitchFamily="50" charset="-128"/>
              <a:ea typeface="Meiryo UI" panose="020B0604030504040204" pitchFamily="50" charset="-128"/>
            </a:endParaRPr>
          </a:p>
        </p:txBody>
      </p:sp>
      <p:sp>
        <p:nvSpPr>
          <p:cNvPr id="20" name="テキスト ボックス 19"/>
          <p:cNvSpPr txBox="1"/>
          <p:nvPr/>
        </p:nvSpPr>
        <p:spPr>
          <a:xfrm>
            <a:off x="322731" y="1909247"/>
            <a:ext cx="9036405" cy="1492716"/>
          </a:xfrm>
          <a:prstGeom prst="rect">
            <a:avLst/>
          </a:prstGeom>
          <a:noFill/>
        </p:spPr>
        <p:txBody>
          <a:bodyPr wrap="square" rtlCol="0">
            <a:spAutoFit/>
          </a:bodyPr>
          <a:lstStyle/>
          <a:p>
            <a:pPr marL="174625" indent="-174625"/>
            <a:r>
              <a:rPr lang="ja-JP" altLang="en-US" sz="1300" dirty="0" smtClean="0">
                <a:latin typeface="Meiryo UI" panose="020B0604030504040204" pitchFamily="50" charset="-128"/>
                <a:ea typeface="Meiryo UI" panose="020B0604030504040204" pitchFamily="50" charset="-128"/>
                <a:cs typeface="Microsoft Himalaya" panose="01010100010101010101" pitchFamily="2" charset="0"/>
              </a:rPr>
              <a:t>◆エネルギーの面的利用については、太陽光発電や</a:t>
            </a:r>
            <a:r>
              <a:rPr lang="ja-JP" altLang="ja-JP" sz="1300" dirty="0" smtClean="0">
                <a:latin typeface="Meiryo UI" panose="020B0604030504040204" pitchFamily="50" charset="-128"/>
                <a:ea typeface="Meiryo UI" panose="020B0604030504040204" pitchFamily="50" charset="-128"/>
                <a:cs typeface="Microsoft Himalaya" panose="01010100010101010101" pitchFamily="2" charset="0"/>
              </a:rPr>
              <a:t>コージェネレーション</a:t>
            </a:r>
            <a:r>
              <a:rPr lang="ja-JP" altLang="ja-JP" sz="1300" dirty="0">
                <a:latin typeface="Meiryo UI" panose="020B0604030504040204" pitchFamily="50" charset="-128"/>
                <a:ea typeface="Meiryo UI" panose="020B0604030504040204" pitchFamily="50" charset="-128"/>
                <a:cs typeface="Microsoft Himalaya" panose="01010100010101010101" pitchFamily="2" charset="0"/>
              </a:rPr>
              <a:t>（熱電併給）</a:t>
            </a:r>
            <a:r>
              <a:rPr lang="ja-JP" altLang="ja-JP" sz="1300" dirty="0" smtClean="0">
                <a:latin typeface="Meiryo UI" panose="020B0604030504040204" pitchFamily="50" charset="-128"/>
                <a:ea typeface="Meiryo UI" panose="020B0604030504040204" pitchFamily="50" charset="-128"/>
                <a:cs typeface="Microsoft Himalaya" panose="01010100010101010101" pitchFamily="2" charset="0"/>
              </a:rPr>
              <a:t>システム</a:t>
            </a:r>
            <a:r>
              <a:rPr lang="ja-JP" altLang="en-US" sz="1300" dirty="0" smtClean="0">
                <a:latin typeface="Meiryo UI" panose="020B0604030504040204" pitchFamily="50" charset="-128"/>
                <a:ea typeface="Meiryo UI" panose="020B0604030504040204" pitchFamily="50" charset="-128"/>
                <a:cs typeface="Microsoft Himalaya" panose="01010100010101010101" pitchFamily="2" charset="0"/>
              </a:rPr>
              <a:t>、</a:t>
            </a:r>
            <a:r>
              <a:rPr lang="ja-JP" altLang="ja-JP" sz="1300" dirty="0" smtClean="0">
                <a:latin typeface="Meiryo UI" panose="020B0604030504040204" pitchFamily="50" charset="-128"/>
                <a:ea typeface="Meiryo UI" panose="020B0604030504040204" pitchFamily="50" charset="-128"/>
                <a:cs typeface="Microsoft Himalaya" panose="01010100010101010101" pitchFamily="2" charset="0"/>
              </a:rPr>
              <a:t>水素</a:t>
            </a:r>
            <a:r>
              <a:rPr lang="ja-JP" altLang="ja-JP" sz="1300" dirty="0">
                <a:latin typeface="Meiryo UI" panose="020B0604030504040204" pitchFamily="50" charset="-128"/>
                <a:ea typeface="Meiryo UI" panose="020B0604030504040204" pitchFamily="50" charset="-128"/>
                <a:cs typeface="Microsoft Himalaya" panose="01010100010101010101" pitchFamily="2" charset="0"/>
              </a:rPr>
              <a:t>エネルギーをはじめとする分散型電源を導入し、エネルギーの使用形態の異なる施設や建物間など面的な広がりを持ったエリアをネットワーク化し、エネルギー融通・共同利用を行うことで、エネルギー効率の向上、コスト低減と災害時のセキュリティ向上を同時に実現する</a:t>
            </a:r>
            <a:r>
              <a:rPr lang="ja-JP" altLang="ja-JP" sz="1300" dirty="0" smtClean="0">
                <a:latin typeface="Meiryo UI" panose="020B0604030504040204" pitchFamily="50" charset="-128"/>
                <a:ea typeface="Meiryo UI" panose="020B0604030504040204" pitchFamily="50" charset="-128"/>
                <a:cs typeface="Microsoft Himalaya" panose="01010100010101010101" pitchFamily="2" charset="0"/>
              </a:rPr>
              <a:t>こと</a:t>
            </a:r>
            <a:r>
              <a:rPr lang="ja-JP" altLang="en-US" sz="1300" dirty="0" smtClean="0">
                <a:latin typeface="Meiryo UI" panose="020B0604030504040204" pitchFamily="50" charset="-128"/>
                <a:ea typeface="Meiryo UI" panose="020B0604030504040204" pitchFamily="50" charset="-128"/>
                <a:cs typeface="Microsoft Himalaya" panose="01010100010101010101" pitchFamily="2" charset="0"/>
              </a:rPr>
              <a:t>が可能になります。</a:t>
            </a:r>
            <a:endParaRPr lang="ja-JP" altLang="ja-JP" sz="1300" dirty="0">
              <a:latin typeface="Meiryo UI" panose="020B0604030504040204" pitchFamily="50" charset="-128"/>
              <a:ea typeface="Meiryo UI" panose="020B0604030504040204" pitchFamily="50" charset="-128"/>
              <a:cs typeface="Microsoft Himalaya" panose="01010100010101010101" pitchFamily="2" charset="0"/>
            </a:endParaRPr>
          </a:p>
          <a:p>
            <a:pPr marL="177800" indent="-177800"/>
            <a:endParaRPr lang="en-US" altLang="ja-JP" sz="1300" dirty="0" smtClean="0">
              <a:latin typeface="Meiryo UI" panose="020B0604030504040204" pitchFamily="50" charset="-128"/>
              <a:ea typeface="Meiryo UI" panose="020B0604030504040204" pitchFamily="50" charset="-128"/>
              <a:cs typeface="Microsoft Himalaya" panose="01010100010101010101" pitchFamily="2" charset="0"/>
            </a:endParaRPr>
          </a:p>
          <a:p>
            <a:pPr marL="177800" indent="-177800"/>
            <a:endParaRPr lang="en-US" altLang="ja-JP" sz="1300" dirty="0">
              <a:latin typeface="Meiryo UI" panose="020B0604030504040204" pitchFamily="50" charset="-128"/>
              <a:ea typeface="Meiryo UI" panose="020B0604030504040204" pitchFamily="50" charset="-128"/>
              <a:cs typeface="Microsoft Himalaya" panose="01010100010101010101" pitchFamily="2" charset="0"/>
            </a:endParaRPr>
          </a:p>
          <a:p>
            <a:pPr marL="177800" indent="-177800"/>
            <a:r>
              <a:rPr lang="ja-JP" altLang="en-US" sz="1300" dirty="0">
                <a:latin typeface="Meiryo UI" panose="020B0604030504040204" pitchFamily="50" charset="-128"/>
                <a:ea typeface="Meiryo UI" panose="020B0604030504040204" pitchFamily="50" charset="-128"/>
                <a:cs typeface="Microsoft Himalaya" panose="01010100010101010101" pitchFamily="2" charset="0"/>
              </a:rPr>
              <a:t>◆大阪府では</a:t>
            </a:r>
            <a:r>
              <a:rPr lang="ja-JP" altLang="en-US" sz="1300" dirty="0" smtClean="0">
                <a:latin typeface="Meiryo UI" panose="020B0604030504040204" pitchFamily="50" charset="-128"/>
                <a:ea typeface="Meiryo UI" panose="020B0604030504040204" pitchFamily="50" charset="-128"/>
                <a:cs typeface="Microsoft Himalaya" panose="01010100010101010101" pitchFamily="2" charset="0"/>
              </a:rPr>
              <a:t>、新た</a:t>
            </a:r>
            <a:r>
              <a:rPr lang="ja-JP" altLang="en-US" sz="1300" dirty="0">
                <a:latin typeface="Meiryo UI" panose="020B0604030504040204" pitchFamily="50" charset="-128"/>
                <a:ea typeface="Meiryo UI" panose="020B0604030504040204" pitchFamily="50" charset="-128"/>
                <a:cs typeface="Microsoft Himalaya" panose="01010100010101010101" pitchFamily="2" charset="0"/>
              </a:rPr>
              <a:t>なスマートコミュニティの府域での実現に向け、市町村や民間事業者等に対する情報提供や技術的</a:t>
            </a:r>
            <a:r>
              <a:rPr lang="ja-JP" altLang="en-US" sz="1300" dirty="0" smtClean="0">
                <a:latin typeface="Meiryo UI" panose="020B0604030504040204" pitchFamily="50" charset="-128"/>
                <a:ea typeface="Meiryo UI" panose="020B0604030504040204" pitchFamily="50" charset="-128"/>
                <a:cs typeface="Microsoft Himalaya" panose="01010100010101010101" pitchFamily="2" charset="0"/>
              </a:rPr>
              <a:t>助言など</a:t>
            </a:r>
            <a:r>
              <a:rPr lang="ja-JP" altLang="en-US" sz="1300" dirty="0">
                <a:latin typeface="Meiryo UI" panose="020B0604030504040204" pitchFamily="50" charset="-128"/>
                <a:ea typeface="Meiryo UI" panose="020B0604030504040204" pitchFamily="50" charset="-128"/>
                <a:cs typeface="Microsoft Himalaya" panose="01010100010101010101" pitchFamily="2" charset="0"/>
              </a:rPr>
              <a:t>様々な支援を</a:t>
            </a:r>
            <a:r>
              <a:rPr lang="ja-JP" altLang="en-US" sz="1300" dirty="0" smtClean="0">
                <a:latin typeface="Meiryo UI" panose="020B0604030504040204" pitchFamily="50" charset="-128"/>
                <a:ea typeface="Meiryo UI" panose="020B0604030504040204" pitchFamily="50" charset="-128"/>
                <a:cs typeface="Microsoft Himalaya" panose="01010100010101010101" pitchFamily="2" charset="0"/>
              </a:rPr>
              <a:t>実施します。</a:t>
            </a:r>
            <a:endParaRPr lang="en-US" altLang="ja-JP" sz="1300" dirty="0" smtClean="0">
              <a:latin typeface="Meiryo UI" panose="020B0604030504040204" pitchFamily="50" charset="-128"/>
              <a:ea typeface="Meiryo UI" panose="020B0604030504040204" pitchFamily="50" charset="-128"/>
              <a:cs typeface="Microsoft Himalaya" panose="01010100010101010101" pitchFamily="2" charset="0"/>
            </a:endParaRPr>
          </a:p>
        </p:txBody>
      </p:sp>
    </p:spTree>
    <p:extLst>
      <p:ext uri="{BB962C8B-B14F-4D97-AF65-F5344CB8AC3E}">
        <p14:creationId xmlns:p14="http://schemas.microsoft.com/office/powerpoint/2010/main" val="1747319782"/>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ext Box 2"/>
          <p:cNvSpPr txBox="1">
            <a:spLocks noChangeArrowheads="1"/>
          </p:cNvSpPr>
          <p:nvPr/>
        </p:nvSpPr>
        <p:spPr bwMode="auto">
          <a:xfrm>
            <a:off x="0" y="-27384"/>
            <a:ext cx="9906000" cy="510396"/>
          </a:xfrm>
          <a:prstGeom prst="rect">
            <a:avLst/>
          </a:prstGeom>
          <a:solidFill>
            <a:srgbClr val="00B0F0"/>
          </a:solidFill>
          <a:ln w="9525">
            <a:noFill/>
            <a:miter lim="800000"/>
            <a:headEnd/>
            <a:tailEnd/>
          </a:ln>
        </p:spPr>
        <p:txBody>
          <a:bodyPr wrap="square" lIns="74295" tIns="8890" rIns="74295" bIns="8890">
            <a:spAutoFit/>
          </a:bodyPr>
          <a:lstStyle>
            <a:defPPr>
              <a:defRPr lang="ja-JP"/>
            </a:defPPr>
            <a:lvl1pPr algn="l" rtl="0" fontAlgn="base">
              <a:spcBef>
                <a:spcPct val="0"/>
              </a:spcBef>
              <a:spcAft>
                <a:spcPct val="0"/>
              </a:spcAft>
              <a:defRPr kumimoji="1"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charset="-128"/>
                <a:cs typeface="+mn-cs"/>
              </a:defRPr>
            </a:lvl5pPr>
            <a:lvl6pPr marL="2286000" algn="l" defTabSz="914400" rtl="0" eaLnBrk="1" latinLnBrk="0" hangingPunct="1">
              <a:defRPr kumimoji="1" kern="1200">
                <a:solidFill>
                  <a:schemeClr val="tx1"/>
                </a:solidFill>
                <a:latin typeface="Arial" charset="0"/>
                <a:ea typeface="ＭＳ Ｐゴシック" charset="-128"/>
                <a:cs typeface="+mn-cs"/>
              </a:defRPr>
            </a:lvl6pPr>
            <a:lvl7pPr marL="2743200" algn="l" defTabSz="914400" rtl="0" eaLnBrk="1" latinLnBrk="0" hangingPunct="1">
              <a:defRPr kumimoji="1" kern="1200">
                <a:solidFill>
                  <a:schemeClr val="tx1"/>
                </a:solidFill>
                <a:latin typeface="Arial" charset="0"/>
                <a:ea typeface="ＭＳ Ｐゴシック" charset="-128"/>
                <a:cs typeface="+mn-cs"/>
              </a:defRPr>
            </a:lvl7pPr>
            <a:lvl8pPr marL="3200400" algn="l" defTabSz="914400" rtl="0" eaLnBrk="1" latinLnBrk="0" hangingPunct="1">
              <a:defRPr kumimoji="1" kern="1200">
                <a:solidFill>
                  <a:schemeClr val="tx1"/>
                </a:solidFill>
                <a:latin typeface="Arial" charset="0"/>
                <a:ea typeface="ＭＳ Ｐゴシック" charset="-128"/>
                <a:cs typeface="+mn-cs"/>
              </a:defRPr>
            </a:lvl8pPr>
            <a:lvl9pPr marL="3657600" algn="l" defTabSz="914400" rtl="0" eaLnBrk="1" latinLnBrk="0" hangingPunct="1">
              <a:defRPr kumimoji="1" kern="1200">
                <a:solidFill>
                  <a:schemeClr val="tx1"/>
                </a:solidFill>
                <a:latin typeface="Arial" charset="0"/>
                <a:ea typeface="ＭＳ Ｐゴシック" charset="-128"/>
                <a:cs typeface="+mn-cs"/>
              </a:defRPr>
            </a:lvl9pPr>
          </a:lstStyle>
          <a:p>
            <a:pPr algn="just" fontAlgn="auto">
              <a:spcBef>
                <a:spcPts val="0"/>
              </a:spcBef>
              <a:spcAft>
                <a:spcPts val="0"/>
              </a:spcAft>
            </a:pPr>
            <a:r>
              <a:rPr lang="ja-JP" altLang="en-US" sz="3200" dirty="0">
                <a:solidFill>
                  <a:prstClr val="white"/>
                </a:solidFill>
                <a:ea typeface="HGP創英角ｺﾞｼｯｸUB" pitchFamily="50" charset="-128"/>
                <a:cs typeface="ＭＳ Ｐゴシック" charset="-128"/>
              </a:rPr>
              <a:t> </a:t>
            </a:r>
            <a:r>
              <a:rPr lang="ja-JP" altLang="en-US" sz="3200" dirty="0" smtClean="0">
                <a:solidFill>
                  <a:prstClr val="white"/>
                </a:solidFill>
                <a:ea typeface="HGP創英角ｺﾞｼｯｸUB" pitchFamily="50" charset="-128"/>
                <a:cs typeface="ＭＳ Ｐゴシック" charset="-128"/>
              </a:rPr>
              <a:t> </a:t>
            </a:r>
            <a:r>
              <a:rPr lang="ja-JP" altLang="en-US" sz="3200" dirty="0" smtClean="0">
                <a:solidFill>
                  <a:prstClr val="white"/>
                </a:solidFill>
                <a:latin typeface="Calibri"/>
                <a:ea typeface="HGP創英角ｺﾞｼｯｸUB" pitchFamily="50" charset="-128"/>
                <a:cs typeface="ＭＳ Ｐゴシック" charset="-128"/>
              </a:rPr>
              <a:t>電力</a:t>
            </a:r>
            <a:r>
              <a:rPr lang="ja-JP" altLang="en-US" sz="3200" dirty="0">
                <a:solidFill>
                  <a:prstClr val="white"/>
                </a:solidFill>
                <a:latin typeface="Calibri"/>
                <a:ea typeface="HGP創英角ｺﾞｼｯｸUB" pitchFamily="50" charset="-128"/>
                <a:cs typeface="ＭＳ Ｐゴシック" charset="-128"/>
              </a:rPr>
              <a:t>需要の平準化と電力供給の安定化</a:t>
            </a:r>
            <a:r>
              <a:rPr lang="ja-JP" altLang="en-US" sz="1400" dirty="0">
                <a:solidFill>
                  <a:prstClr val="white"/>
                </a:solidFill>
                <a:latin typeface="Calibri"/>
                <a:ea typeface="HGP創英角ｺﾞｼｯｸUB" pitchFamily="50" charset="-128"/>
                <a:cs typeface="ＭＳ Ｐゴシック" charset="-128"/>
              </a:rPr>
              <a:t>　</a:t>
            </a:r>
          </a:p>
        </p:txBody>
      </p:sp>
      <p:sp>
        <p:nvSpPr>
          <p:cNvPr id="14" name="角丸四角形 13"/>
          <p:cNvSpPr/>
          <p:nvPr/>
        </p:nvSpPr>
        <p:spPr>
          <a:xfrm>
            <a:off x="104580" y="614149"/>
            <a:ext cx="9668458" cy="6086902"/>
          </a:xfrm>
          <a:prstGeom prst="roundRect">
            <a:avLst>
              <a:gd name="adj" fmla="val 1002"/>
            </a:avLst>
          </a:prstGeom>
          <a:ln w="31750"/>
        </p:spPr>
        <p:style>
          <a:lnRef idx="2">
            <a:schemeClr val="accent1"/>
          </a:lnRef>
          <a:fillRef idx="1">
            <a:schemeClr val="lt1"/>
          </a:fillRef>
          <a:effectRef idx="0">
            <a:schemeClr val="accent1"/>
          </a:effectRef>
          <a:fontRef idx="minor">
            <a:schemeClr val="dk1"/>
          </a:fontRef>
        </p:style>
        <p:txBody>
          <a:bodyPr wrap="square" tIns="0" bIns="0" rtlCol="0" anchor="ctr"/>
          <a:lstStyle/>
          <a:p>
            <a:endParaRPr lang="ja-JP" altLang="en-US" sz="1200" dirty="0">
              <a:solidFill>
                <a:prstClr val="black"/>
              </a:solidFill>
              <a:latin typeface="Meiryo UI" pitchFamily="50" charset="-128"/>
              <a:ea typeface="Meiryo UI" pitchFamily="50" charset="-128"/>
              <a:cs typeface="Meiryo UI" pitchFamily="50" charset="-128"/>
            </a:endParaRPr>
          </a:p>
        </p:txBody>
      </p:sp>
      <p:sp>
        <p:nvSpPr>
          <p:cNvPr id="27" name="テキスト ボックス 26"/>
          <p:cNvSpPr txBox="1"/>
          <p:nvPr/>
        </p:nvSpPr>
        <p:spPr>
          <a:xfrm>
            <a:off x="7255832" y="40124"/>
            <a:ext cx="2007768" cy="400110"/>
          </a:xfrm>
          <a:prstGeom prst="rect">
            <a:avLst/>
          </a:prstGeom>
          <a:solidFill>
            <a:srgbClr val="00B0F0"/>
          </a:solidFill>
        </p:spPr>
        <p:txBody>
          <a:bodyPr wrap="square" lIns="0" tIns="0" rIns="0" bIns="0" rtlCol="0" anchor="ctr" anchorCtr="0">
            <a:spAutoFit/>
          </a:bodyPr>
          <a:lstStyle/>
          <a:p>
            <a:pPr algn="just"/>
            <a:r>
              <a:rPr lang="ja-JP" altLang="en-US" sz="1300" dirty="0" smtClean="0">
                <a:solidFill>
                  <a:prstClr val="white"/>
                </a:solidFill>
                <a:ea typeface="HGP創英角ｺﾞｼｯｸUB" pitchFamily="50" charset="-128"/>
                <a:cs typeface="ＭＳ Ｐゴシック" charset="-128"/>
              </a:rPr>
              <a:t>～電力ピーク需要の抑制～</a:t>
            </a:r>
            <a:endParaRPr lang="en-US" altLang="ja-JP" sz="1300" dirty="0" smtClean="0">
              <a:solidFill>
                <a:prstClr val="white"/>
              </a:solidFill>
              <a:ea typeface="HGP創英角ｺﾞｼｯｸUB" pitchFamily="50" charset="-128"/>
              <a:cs typeface="ＭＳ Ｐゴシック" charset="-128"/>
            </a:endParaRPr>
          </a:p>
          <a:p>
            <a:pPr algn="just"/>
            <a:r>
              <a:rPr lang="ja-JP" altLang="en-US" sz="1300" dirty="0" smtClean="0">
                <a:solidFill>
                  <a:prstClr val="white"/>
                </a:solidFill>
                <a:ea typeface="HGP創英角ｺﾞｼｯｸUB" pitchFamily="50" charset="-128"/>
                <a:cs typeface="ＭＳ Ｐゴシック" charset="-128"/>
              </a:rPr>
              <a:t>～電力供給の安定化～</a:t>
            </a:r>
            <a:endParaRPr lang="ja-JP" altLang="en-US" sz="1300" dirty="0">
              <a:solidFill>
                <a:prstClr val="white"/>
              </a:solidFill>
              <a:ea typeface="HGP創英角ｺﾞｼｯｸUB" pitchFamily="50" charset="-128"/>
              <a:cs typeface="ＭＳ Ｐゴシック" charset="-128"/>
            </a:endParaRPr>
          </a:p>
        </p:txBody>
      </p:sp>
      <p:sp>
        <p:nvSpPr>
          <p:cNvPr id="31" name="円/楕円 30"/>
          <p:cNvSpPr/>
          <p:nvPr/>
        </p:nvSpPr>
        <p:spPr>
          <a:xfrm>
            <a:off x="9359136" y="0"/>
            <a:ext cx="471222" cy="471222"/>
          </a:xfrm>
          <a:prstGeom prst="ellipse">
            <a:avLst/>
          </a:prstGeom>
          <a:ln w="19050"/>
        </p:spPr>
        <p:style>
          <a:lnRef idx="3">
            <a:schemeClr val="lt1"/>
          </a:lnRef>
          <a:fillRef idx="1">
            <a:schemeClr val="accent1"/>
          </a:fillRef>
          <a:effectRef idx="1">
            <a:schemeClr val="accent1"/>
          </a:effectRef>
          <a:fontRef idx="minor">
            <a:schemeClr val="lt1"/>
          </a:fontRef>
        </p:style>
        <p:txBody>
          <a:bodyPr lIns="0" tIns="0" rIns="0" bIns="0" rtlCol="0" anchor="ctr"/>
          <a:lstStyle/>
          <a:p>
            <a:pPr algn="ctr"/>
            <a:r>
              <a:rPr lang="en-US" altLang="ja-JP" b="1" dirty="0" smtClean="0">
                <a:solidFill>
                  <a:prstClr val="white"/>
                </a:solidFill>
              </a:rPr>
              <a:t>36</a:t>
            </a:r>
            <a:endParaRPr lang="ja-JP" altLang="en-US" b="1" dirty="0">
              <a:solidFill>
                <a:prstClr val="white"/>
              </a:solidFill>
            </a:endParaRPr>
          </a:p>
        </p:txBody>
      </p:sp>
      <p:sp>
        <p:nvSpPr>
          <p:cNvPr id="52" name="テキスト ボックス 51"/>
          <p:cNvSpPr txBox="1"/>
          <p:nvPr/>
        </p:nvSpPr>
        <p:spPr>
          <a:xfrm>
            <a:off x="4909359" y="2747339"/>
            <a:ext cx="4605748" cy="738664"/>
          </a:xfrm>
          <a:prstGeom prst="rect">
            <a:avLst/>
          </a:prstGeom>
          <a:noFill/>
        </p:spPr>
        <p:txBody>
          <a:bodyPr wrap="none" rtlCol="0">
            <a:spAutoFit/>
          </a:bodyPr>
          <a:lstStyle/>
          <a:p>
            <a:r>
              <a:rPr lang="ja-JP" altLang="en-US" sz="1400" dirty="0" smtClean="0">
                <a:latin typeface="メイリオ" panose="020B0604030504040204" pitchFamily="50" charset="-128"/>
                <a:ea typeface="メイリオ" panose="020B0604030504040204" pitchFamily="50" charset="-128"/>
              </a:rPr>
              <a:t>点在する設備をＩｏＴにより一括制御し、電力需給を</a:t>
            </a:r>
            <a:endParaRPr lang="en-US" altLang="ja-JP" sz="1400" dirty="0" smtClean="0">
              <a:latin typeface="メイリオ" panose="020B0604030504040204" pitchFamily="50" charset="-128"/>
              <a:ea typeface="メイリオ" panose="020B0604030504040204" pitchFamily="50" charset="-128"/>
            </a:endParaRPr>
          </a:p>
          <a:p>
            <a:r>
              <a:rPr lang="ja-JP" altLang="en-US" sz="1400" dirty="0" smtClean="0">
                <a:latin typeface="メイリオ" panose="020B0604030504040204" pitchFamily="50" charset="-128"/>
                <a:ea typeface="メイリオ" panose="020B0604030504040204" pitchFamily="50" charset="-128"/>
              </a:rPr>
              <a:t>調整することで、あたかも</a:t>
            </a:r>
            <a:r>
              <a:rPr lang="en-US" altLang="ja-JP" sz="1400" dirty="0" smtClean="0">
                <a:latin typeface="メイリオ" panose="020B0604030504040204" pitchFamily="50" charset="-128"/>
                <a:ea typeface="メイリオ" panose="020B0604030504040204" pitchFamily="50" charset="-128"/>
              </a:rPr>
              <a:t>1</a:t>
            </a:r>
            <a:r>
              <a:rPr lang="ja-JP" altLang="en-US" sz="1400" dirty="0" err="1">
                <a:latin typeface="メイリオ" panose="020B0604030504040204" pitchFamily="50" charset="-128"/>
                <a:ea typeface="メイリオ" panose="020B0604030504040204" pitchFamily="50" charset="-128"/>
              </a:rPr>
              <a:t>つの</a:t>
            </a:r>
            <a:r>
              <a:rPr lang="ja-JP" altLang="en-US" sz="1400" dirty="0">
                <a:latin typeface="メイリオ" panose="020B0604030504040204" pitchFamily="50" charset="-128"/>
                <a:ea typeface="メイリオ" panose="020B0604030504040204" pitchFamily="50" charset="-128"/>
              </a:rPr>
              <a:t>発電所（仮想発電所</a:t>
            </a:r>
            <a:r>
              <a:rPr lang="ja-JP" altLang="en-US" sz="1400" dirty="0" smtClean="0">
                <a:latin typeface="メイリオ" panose="020B0604030504040204" pitchFamily="50" charset="-128"/>
                <a:ea typeface="メイリオ" panose="020B0604030504040204" pitchFamily="50" charset="-128"/>
              </a:rPr>
              <a:t>）</a:t>
            </a:r>
            <a:endParaRPr lang="en-US" altLang="ja-JP" sz="1400" dirty="0" smtClean="0">
              <a:latin typeface="メイリオ" panose="020B0604030504040204" pitchFamily="50" charset="-128"/>
              <a:ea typeface="メイリオ" panose="020B0604030504040204" pitchFamily="50" charset="-128"/>
            </a:endParaRPr>
          </a:p>
          <a:p>
            <a:r>
              <a:rPr lang="ja-JP" altLang="en-US" sz="1400" dirty="0" err="1" smtClean="0">
                <a:latin typeface="メイリオ" panose="020B0604030504040204" pitchFamily="50" charset="-128"/>
                <a:ea typeface="メイリオ" panose="020B0604030504040204" pitchFamily="50" charset="-128"/>
              </a:rPr>
              <a:t>のように</a:t>
            </a:r>
            <a:r>
              <a:rPr lang="ja-JP" altLang="en-US" sz="1400" dirty="0">
                <a:latin typeface="メイリオ" panose="020B0604030504040204" pitchFamily="50" charset="-128"/>
                <a:ea typeface="メイリオ" panose="020B0604030504040204" pitchFamily="50" charset="-128"/>
              </a:rPr>
              <a:t>機能</a:t>
            </a:r>
            <a:r>
              <a:rPr lang="ja-JP" altLang="en-US" sz="1400" dirty="0" smtClean="0">
                <a:latin typeface="メイリオ" panose="020B0604030504040204" pitchFamily="50" charset="-128"/>
                <a:ea typeface="メイリオ" panose="020B0604030504040204" pitchFamily="50" charset="-128"/>
              </a:rPr>
              <a:t>させる仕組み</a:t>
            </a:r>
            <a:endParaRPr lang="ja-JP" altLang="en-US" sz="1400" dirty="0">
              <a:latin typeface="メイリオ" panose="020B0604030504040204" pitchFamily="50" charset="-128"/>
              <a:ea typeface="メイリオ" panose="020B0604030504040204" pitchFamily="50" charset="-128"/>
            </a:endParaRPr>
          </a:p>
        </p:txBody>
      </p:sp>
      <p:sp>
        <p:nvSpPr>
          <p:cNvPr id="53" name="テキスト ボックス 52"/>
          <p:cNvSpPr txBox="1"/>
          <p:nvPr/>
        </p:nvSpPr>
        <p:spPr>
          <a:xfrm>
            <a:off x="4668901" y="2412309"/>
            <a:ext cx="4924746" cy="338554"/>
          </a:xfrm>
          <a:prstGeom prst="rect">
            <a:avLst/>
          </a:prstGeom>
          <a:noFill/>
        </p:spPr>
        <p:txBody>
          <a:bodyPr wrap="none" rtlCol="0">
            <a:spAutoFit/>
          </a:bodyPr>
          <a:lstStyle/>
          <a:p>
            <a:pPr algn="ctr"/>
            <a:r>
              <a:rPr lang="en-US" altLang="ja-JP" sz="1600" b="1" dirty="0" smtClean="0">
                <a:latin typeface="メイリオ" panose="020B0604030504040204" pitchFamily="50" charset="-128"/>
                <a:ea typeface="メイリオ" panose="020B0604030504040204" pitchFamily="50" charset="-128"/>
              </a:rPr>
              <a:t>※VPP</a:t>
            </a:r>
            <a:r>
              <a:rPr lang="ja-JP" altLang="en-US" sz="1600" b="1" dirty="0" smtClean="0">
                <a:latin typeface="メイリオ" panose="020B0604030504040204" pitchFamily="50" charset="-128"/>
                <a:ea typeface="メイリオ" panose="020B0604030504040204" pitchFamily="50" charset="-128"/>
              </a:rPr>
              <a:t>（バーチャルパワープラント：仮想発電所）</a:t>
            </a:r>
            <a:endParaRPr lang="en-US" altLang="ja-JP" sz="1600" b="1" dirty="0" smtClean="0">
              <a:latin typeface="メイリオ" panose="020B0604030504040204" pitchFamily="50" charset="-128"/>
              <a:ea typeface="メイリオ" panose="020B0604030504040204" pitchFamily="50" charset="-128"/>
            </a:endParaRPr>
          </a:p>
        </p:txBody>
      </p:sp>
      <p:sp>
        <p:nvSpPr>
          <p:cNvPr id="54" name="下矢印 53"/>
          <p:cNvSpPr/>
          <p:nvPr/>
        </p:nvSpPr>
        <p:spPr>
          <a:xfrm>
            <a:off x="6443373" y="3538935"/>
            <a:ext cx="1331259" cy="354822"/>
          </a:xfrm>
          <a:prstGeom prst="downArrow">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55" name="正方形/長方形 54"/>
          <p:cNvSpPr/>
          <p:nvPr/>
        </p:nvSpPr>
        <p:spPr>
          <a:xfrm>
            <a:off x="5084170" y="4026719"/>
            <a:ext cx="4079505" cy="81914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ja-JP" altLang="en-US" sz="1600" dirty="0" smtClean="0">
                <a:solidFill>
                  <a:prstClr val="white"/>
                </a:solidFill>
                <a:latin typeface="メイリオ" panose="020B0604030504040204" pitchFamily="50" charset="-128"/>
                <a:ea typeface="メイリオ" panose="020B0604030504040204" pitchFamily="50" charset="-128"/>
              </a:rPr>
              <a:t>○最適な需給制御による省エネ・省</a:t>
            </a:r>
            <a:r>
              <a:rPr lang="en-US" altLang="ja-JP" sz="1600" dirty="0" smtClean="0">
                <a:solidFill>
                  <a:prstClr val="white"/>
                </a:solidFill>
                <a:latin typeface="メイリオ" panose="020B0604030504040204" pitchFamily="50" charset="-128"/>
                <a:ea typeface="メイリオ" panose="020B0604030504040204" pitchFamily="50" charset="-128"/>
              </a:rPr>
              <a:t>CO</a:t>
            </a:r>
            <a:r>
              <a:rPr lang="en-US" altLang="ja-JP" sz="1600" baseline="-25000" dirty="0" smtClean="0">
                <a:solidFill>
                  <a:prstClr val="white"/>
                </a:solidFill>
                <a:latin typeface="メイリオ" panose="020B0604030504040204" pitchFamily="50" charset="-128"/>
                <a:ea typeface="メイリオ" panose="020B0604030504040204" pitchFamily="50" charset="-128"/>
              </a:rPr>
              <a:t>2</a:t>
            </a:r>
          </a:p>
          <a:p>
            <a:r>
              <a:rPr lang="ja-JP" altLang="en-US" sz="1600" dirty="0">
                <a:solidFill>
                  <a:prstClr val="white"/>
                </a:solidFill>
                <a:latin typeface="メイリオ" panose="020B0604030504040204" pitchFamily="50" charset="-128"/>
                <a:ea typeface="メイリオ" panose="020B0604030504040204" pitchFamily="50" charset="-128"/>
              </a:rPr>
              <a:t>○</a:t>
            </a:r>
            <a:r>
              <a:rPr lang="ja-JP" altLang="en-US" sz="1600" dirty="0" smtClean="0">
                <a:solidFill>
                  <a:prstClr val="white"/>
                </a:solidFill>
                <a:latin typeface="メイリオ" panose="020B0604030504040204" pitchFamily="50" charset="-128"/>
                <a:ea typeface="メイリオ" panose="020B0604030504040204" pitchFamily="50" charset="-128"/>
              </a:rPr>
              <a:t>需給調整力の増強により、再エネ電源の</a:t>
            </a:r>
            <a:endParaRPr lang="en-US" altLang="ja-JP" sz="1600" dirty="0" smtClean="0">
              <a:solidFill>
                <a:prstClr val="white"/>
              </a:solidFill>
              <a:latin typeface="メイリオ" panose="020B0604030504040204" pitchFamily="50" charset="-128"/>
              <a:ea typeface="メイリオ" panose="020B0604030504040204" pitchFamily="50" charset="-128"/>
            </a:endParaRPr>
          </a:p>
          <a:p>
            <a:r>
              <a:rPr lang="ja-JP" altLang="en-US" sz="1600" dirty="0">
                <a:solidFill>
                  <a:prstClr val="white"/>
                </a:solidFill>
                <a:latin typeface="メイリオ" panose="020B0604030504040204" pitchFamily="50" charset="-128"/>
                <a:ea typeface="メイリオ" panose="020B0604030504040204" pitchFamily="50" charset="-128"/>
              </a:rPr>
              <a:t>　</a:t>
            </a:r>
            <a:r>
              <a:rPr lang="ja-JP" altLang="en-US" sz="1600" dirty="0" smtClean="0">
                <a:solidFill>
                  <a:prstClr val="white"/>
                </a:solidFill>
                <a:latin typeface="メイリオ" panose="020B0604030504040204" pitchFamily="50" charset="-128"/>
                <a:ea typeface="メイリオ" panose="020B0604030504040204" pitchFamily="50" charset="-128"/>
              </a:rPr>
              <a:t>さらなる導入を可能に</a:t>
            </a:r>
            <a:endParaRPr lang="en-US" altLang="ja-JP" sz="1600" dirty="0" smtClean="0">
              <a:solidFill>
                <a:prstClr val="white"/>
              </a:solidFill>
              <a:latin typeface="メイリオ" panose="020B0604030504040204" pitchFamily="50" charset="-128"/>
              <a:ea typeface="メイリオ" panose="020B0604030504040204" pitchFamily="50" charset="-128"/>
            </a:endParaRPr>
          </a:p>
          <a:p>
            <a:endParaRPr lang="ja-JP" altLang="en-US" sz="1600" dirty="0">
              <a:solidFill>
                <a:prstClr val="white"/>
              </a:solidFill>
              <a:latin typeface="メイリオ" panose="020B0604030504040204" pitchFamily="50" charset="-128"/>
              <a:ea typeface="メイリオ" panose="020B0604030504040204" pitchFamily="50" charset="-128"/>
            </a:endParaRPr>
          </a:p>
        </p:txBody>
      </p:sp>
      <p:sp>
        <p:nvSpPr>
          <p:cNvPr id="40" name="テキスト ボックス 39"/>
          <p:cNvSpPr txBox="1"/>
          <p:nvPr/>
        </p:nvSpPr>
        <p:spPr>
          <a:xfrm>
            <a:off x="5759001" y="787304"/>
            <a:ext cx="2194373" cy="369332"/>
          </a:xfrm>
          <a:prstGeom prst="rect">
            <a:avLst/>
          </a:prstGeom>
          <a:noFill/>
        </p:spPr>
        <p:txBody>
          <a:bodyPr wrap="square" lIns="0" tIns="0" rIns="0" bIns="0" rtlCol="0" anchor="ctr" anchorCtr="1">
            <a:spAutoFit/>
          </a:bodyPr>
          <a:lstStyle/>
          <a:p>
            <a:pPr marL="87313" indent="-87313"/>
            <a:r>
              <a:rPr lang="en-US" altLang="ja-JP" sz="1200" dirty="0" smtClean="0">
                <a:latin typeface="Meiryo UI" pitchFamily="50" charset="-128"/>
                <a:ea typeface="Meiryo UI" pitchFamily="50" charset="-128"/>
                <a:cs typeface="Meiryo UI" pitchFamily="50" charset="-128"/>
              </a:rPr>
              <a:t>【</a:t>
            </a:r>
            <a:r>
              <a:rPr lang="ja-JP" altLang="en-US" sz="1200" dirty="0" smtClean="0">
                <a:latin typeface="Meiryo UI" pitchFamily="50" charset="-128"/>
                <a:ea typeface="Meiryo UI" pitchFamily="50" charset="-128"/>
                <a:cs typeface="Meiryo UI" pitchFamily="50" charset="-128"/>
              </a:rPr>
              <a:t>府事業</a:t>
            </a:r>
            <a:r>
              <a:rPr lang="en-US" altLang="ja-JP" sz="1200" dirty="0" smtClean="0">
                <a:latin typeface="Meiryo UI" pitchFamily="50" charset="-128"/>
                <a:ea typeface="Meiryo UI" pitchFamily="50" charset="-128"/>
                <a:cs typeface="Meiryo UI" pitchFamily="50" charset="-128"/>
              </a:rPr>
              <a:t>】</a:t>
            </a:r>
          </a:p>
          <a:p>
            <a:pPr marL="87313" indent="-87313"/>
            <a:r>
              <a:rPr lang="en-US" altLang="ja-JP" sz="1200" dirty="0" smtClean="0">
                <a:latin typeface="Meiryo UI" pitchFamily="50" charset="-128"/>
                <a:ea typeface="Meiryo UI" pitchFamily="50" charset="-128"/>
                <a:cs typeface="Meiryo UI" pitchFamily="50" charset="-128"/>
              </a:rPr>
              <a:t>【</a:t>
            </a:r>
            <a:r>
              <a:rPr lang="ja-JP" altLang="en-US" sz="1200" dirty="0" smtClean="0">
                <a:latin typeface="Meiryo UI" pitchFamily="50" charset="-128"/>
                <a:ea typeface="Meiryo UI" pitchFamily="50" charset="-128"/>
                <a:cs typeface="Meiryo UI" pitchFamily="50" charset="-128"/>
              </a:rPr>
              <a:t>市事業</a:t>
            </a:r>
            <a:r>
              <a:rPr lang="en-US" altLang="ja-JP" sz="1200" dirty="0" smtClean="0">
                <a:latin typeface="Meiryo UI" pitchFamily="50" charset="-128"/>
                <a:ea typeface="Meiryo UI" pitchFamily="50" charset="-128"/>
                <a:cs typeface="Meiryo UI" pitchFamily="50" charset="-128"/>
              </a:rPr>
              <a:t>】</a:t>
            </a:r>
            <a:r>
              <a:rPr lang="ja-JP" altLang="en-US" sz="1200" dirty="0" smtClean="0">
                <a:latin typeface="Meiryo UI" pitchFamily="50" charset="-128"/>
                <a:ea typeface="Meiryo UI" pitchFamily="50" charset="-128"/>
                <a:cs typeface="Meiryo UI" pitchFamily="50" charset="-128"/>
              </a:rPr>
              <a:t>（予算</a:t>
            </a:r>
            <a:r>
              <a:rPr lang="en-US" altLang="ja-JP" sz="1200" dirty="0" smtClean="0">
                <a:latin typeface="Meiryo UI" pitchFamily="50" charset="-128"/>
                <a:ea typeface="Meiryo UI" pitchFamily="50" charset="-128"/>
                <a:cs typeface="Meiryo UI" pitchFamily="50" charset="-128"/>
              </a:rPr>
              <a:t>10,050</a:t>
            </a:r>
            <a:r>
              <a:rPr lang="ja-JP" altLang="en-US" sz="1200" dirty="0">
                <a:latin typeface="Meiryo UI" pitchFamily="50" charset="-128"/>
                <a:ea typeface="Meiryo UI" pitchFamily="50" charset="-128"/>
                <a:cs typeface="Meiryo UI" pitchFamily="50" charset="-128"/>
              </a:rPr>
              <a:t>千円</a:t>
            </a:r>
            <a:r>
              <a:rPr lang="ja-JP" altLang="en-US" sz="1200" dirty="0" smtClean="0">
                <a:latin typeface="Meiryo UI" pitchFamily="50" charset="-128"/>
                <a:ea typeface="Meiryo UI" pitchFamily="50" charset="-128"/>
                <a:cs typeface="Meiryo UI" pitchFamily="50" charset="-128"/>
              </a:rPr>
              <a:t>）</a:t>
            </a:r>
            <a:endParaRPr lang="en-US" altLang="ja-JP" sz="1200" dirty="0">
              <a:latin typeface="Meiryo UI" pitchFamily="50" charset="-128"/>
              <a:ea typeface="Meiryo UI" pitchFamily="50" charset="-128"/>
              <a:cs typeface="Meiryo UI" pitchFamily="50" charset="-128"/>
            </a:endParaRPr>
          </a:p>
        </p:txBody>
      </p:sp>
      <p:sp>
        <p:nvSpPr>
          <p:cNvPr id="42" name="角丸四角形 41"/>
          <p:cNvSpPr/>
          <p:nvPr/>
        </p:nvSpPr>
        <p:spPr>
          <a:xfrm>
            <a:off x="264872" y="780306"/>
            <a:ext cx="5231941" cy="360041"/>
          </a:xfrm>
          <a:prstGeom prst="roundRect">
            <a:avLst>
              <a:gd name="adj" fmla="val 50000"/>
            </a:avLst>
          </a:prstGeom>
        </p:spPr>
        <p:style>
          <a:lnRef idx="1">
            <a:schemeClr val="accent1"/>
          </a:lnRef>
          <a:fillRef idx="2">
            <a:schemeClr val="accent1"/>
          </a:fillRef>
          <a:effectRef idx="1">
            <a:schemeClr val="accent1"/>
          </a:effectRef>
          <a:fontRef idx="minor">
            <a:schemeClr val="dk1"/>
          </a:fontRef>
        </p:style>
        <p:txBody>
          <a:bodyPr anchor="ctr"/>
          <a:lstStyle/>
          <a:p>
            <a:pPr algn="ctr">
              <a:defRPr/>
            </a:pPr>
            <a:endParaRPr lang="en-US" altLang="ja-JP" sz="1400" b="1" dirty="0" smtClean="0">
              <a:solidFill>
                <a:schemeClr val="tx1"/>
              </a:solidFill>
              <a:latin typeface="Meiryo UI" pitchFamily="50" charset="-128"/>
              <a:ea typeface="Meiryo UI" pitchFamily="50" charset="-128"/>
              <a:cs typeface="Meiryo UI" pitchFamily="50" charset="-128"/>
            </a:endParaRPr>
          </a:p>
          <a:p>
            <a:pPr algn="ctr">
              <a:defRPr/>
            </a:pPr>
            <a:r>
              <a:rPr lang="ja-JP" altLang="en-US" sz="1600" b="1" dirty="0" smtClean="0">
                <a:solidFill>
                  <a:schemeClr val="tx1"/>
                </a:solidFill>
                <a:latin typeface="Meiryo UI" pitchFamily="50" charset="-128"/>
                <a:ea typeface="Meiryo UI" pitchFamily="50" charset="-128"/>
                <a:cs typeface="Meiryo UI" pitchFamily="50" charset="-128"/>
              </a:rPr>
              <a:t>バーチャルパワープラント（</a:t>
            </a:r>
            <a:r>
              <a:rPr lang="en-US" altLang="ja-JP" sz="1600" b="1" dirty="0" smtClean="0">
                <a:solidFill>
                  <a:schemeClr val="tx1"/>
                </a:solidFill>
                <a:latin typeface="Meiryo UI" pitchFamily="50" charset="-128"/>
                <a:ea typeface="Meiryo UI" pitchFamily="50" charset="-128"/>
                <a:cs typeface="Meiryo UI" pitchFamily="50" charset="-128"/>
              </a:rPr>
              <a:t>VPP</a:t>
            </a:r>
            <a:r>
              <a:rPr lang="ja-JP" altLang="en-US" sz="1600" b="1" dirty="0" smtClean="0">
                <a:solidFill>
                  <a:schemeClr val="tx1"/>
                </a:solidFill>
                <a:latin typeface="Meiryo UI" pitchFamily="50" charset="-128"/>
                <a:ea typeface="Meiryo UI" pitchFamily="50" charset="-128"/>
                <a:cs typeface="Meiryo UI" pitchFamily="50" charset="-128"/>
              </a:rPr>
              <a:t>）構築に向けた調査・検討</a:t>
            </a:r>
          </a:p>
          <a:p>
            <a:pPr algn="ctr">
              <a:defRPr/>
            </a:pPr>
            <a:endParaRPr lang="ja-JP" altLang="en-US" sz="1400" b="1" dirty="0">
              <a:solidFill>
                <a:schemeClr val="tx1"/>
              </a:solidFill>
              <a:latin typeface="Meiryo UI" pitchFamily="50" charset="-128"/>
              <a:ea typeface="Meiryo UI" pitchFamily="50" charset="-128"/>
              <a:cs typeface="Meiryo UI" pitchFamily="50" charset="-128"/>
            </a:endParaRPr>
          </a:p>
        </p:txBody>
      </p:sp>
      <p:grpSp>
        <p:nvGrpSpPr>
          <p:cNvPr id="58" name="グループ化 57"/>
          <p:cNvGrpSpPr/>
          <p:nvPr/>
        </p:nvGrpSpPr>
        <p:grpSpPr>
          <a:xfrm>
            <a:off x="306940" y="2561288"/>
            <a:ext cx="4437092" cy="2484738"/>
            <a:chOff x="518302" y="4150336"/>
            <a:chExt cx="4437092" cy="2484738"/>
          </a:xfrm>
        </p:grpSpPr>
        <p:sp>
          <p:nvSpPr>
            <p:cNvPr id="59" name="円/楕円 58"/>
            <p:cNvSpPr/>
            <p:nvPr/>
          </p:nvSpPr>
          <p:spPr>
            <a:xfrm rot="10200000">
              <a:off x="980225" y="4212251"/>
              <a:ext cx="3627927" cy="2011079"/>
            </a:xfrm>
            <a:prstGeom prst="ellipse">
              <a:avLst/>
            </a:prstGeom>
            <a:noFill/>
            <a:ln w="19050">
              <a:solidFill>
                <a:schemeClr val="accent1">
                  <a:shade val="50000"/>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pic>
          <p:nvPicPr>
            <p:cNvPr id="60" name="図 5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51275" y="5158219"/>
              <a:ext cx="551330" cy="667541"/>
            </a:xfrm>
            <a:prstGeom prst="rect">
              <a:avLst/>
            </a:prstGeom>
          </p:spPr>
        </p:pic>
        <p:pic>
          <p:nvPicPr>
            <p:cNvPr id="61" name="図 6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22664" y="4777800"/>
              <a:ext cx="642959" cy="642959"/>
            </a:xfrm>
            <a:prstGeom prst="rect">
              <a:avLst/>
            </a:prstGeom>
          </p:spPr>
        </p:pic>
        <p:cxnSp>
          <p:nvCxnSpPr>
            <p:cNvPr id="62" name="直線コネクタ 61"/>
            <p:cNvCxnSpPr/>
            <p:nvPr/>
          </p:nvCxnSpPr>
          <p:spPr>
            <a:xfrm>
              <a:off x="1930410" y="4665033"/>
              <a:ext cx="551913" cy="248803"/>
            </a:xfrm>
            <a:prstGeom prst="line">
              <a:avLst/>
            </a:prstGeom>
          </p:spPr>
          <p:style>
            <a:lnRef idx="1">
              <a:schemeClr val="accent1"/>
            </a:lnRef>
            <a:fillRef idx="0">
              <a:schemeClr val="accent1"/>
            </a:fillRef>
            <a:effectRef idx="0">
              <a:schemeClr val="accent1"/>
            </a:effectRef>
            <a:fontRef idx="minor">
              <a:schemeClr val="tx1"/>
            </a:fontRef>
          </p:style>
        </p:cxnSp>
        <p:cxnSp>
          <p:nvCxnSpPr>
            <p:cNvPr id="63" name="直線コネクタ 62"/>
            <p:cNvCxnSpPr/>
            <p:nvPr/>
          </p:nvCxnSpPr>
          <p:spPr>
            <a:xfrm flipV="1">
              <a:off x="3177841" y="4371569"/>
              <a:ext cx="549126" cy="557133"/>
            </a:xfrm>
            <a:prstGeom prst="line">
              <a:avLst/>
            </a:prstGeom>
          </p:spPr>
          <p:style>
            <a:lnRef idx="1">
              <a:schemeClr val="accent1"/>
            </a:lnRef>
            <a:fillRef idx="0">
              <a:schemeClr val="accent1"/>
            </a:fillRef>
            <a:effectRef idx="0">
              <a:schemeClr val="accent1"/>
            </a:effectRef>
            <a:fontRef idx="minor">
              <a:schemeClr val="tx1"/>
            </a:fontRef>
          </p:style>
        </p:cxnSp>
        <p:cxnSp>
          <p:nvCxnSpPr>
            <p:cNvPr id="64" name="直線コネクタ 63"/>
            <p:cNvCxnSpPr/>
            <p:nvPr/>
          </p:nvCxnSpPr>
          <p:spPr>
            <a:xfrm>
              <a:off x="3205964" y="5126174"/>
              <a:ext cx="1611372" cy="215252"/>
            </a:xfrm>
            <a:prstGeom prst="line">
              <a:avLst/>
            </a:prstGeom>
          </p:spPr>
          <p:style>
            <a:lnRef idx="1">
              <a:schemeClr val="accent1"/>
            </a:lnRef>
            <a:fillRef idx="0">
              <a:schemeClr val="accent1"/>
            </a:fillRef>
            <a:effectRef idx="0">
              <a:schemeClr val="accent1"/>
            </a:effectRef>
            <a:fontRef idx="minor">
              <a:schemeClr val="tx1"/>
            </a:fontRef>
          </p:style>
        </p:cxnSp>
        <p:cxnSp>
          <p:nvCxnSpPr>
            <p:cNvPr id="65" name="直線コネクタ 64"/>
            <p:cNvCxnSpPr/>
            <p:nvPr/>
          </p:nvCxnSpPr>
          <p:spPr>
            <a:xfrm flipH="1">
              <a:off x="2114919" y="5416764"/>
              <a:ext cx="535886" cy="605226"/>
            </a:xfrm>
            <a:prstGeom prst="line">
              <a:avLst/>
            </a:prstGeom>
          </p:spPr>
          <p:style>
            <a:lnRef idx="1">
              <a:schemeClr val="accent1"/>
            </a:lnRef>
            <a:fillRef idx="0">
              <a:schemeClr val="accent1"/>
            </a:fillRef>
            <a:effectRef idx="0">
              <a:schemeClr val="accent1"/>
            </a:effectRef>
            <a:fontRef idx="minor">
              <a:schemeClr val="tx1"/>
            </a:fontRef>
          </p:style>
        </p:cxnSp>
        <p:cxnSp>
          <p:nvCxnSpPr>
            <p:cNvPr id="68" name="直線コネクタ 67"/>
            <p:cNvCxnSpPr>
              <a:stCxn id="60" idx="3"/>
            </p:cNvCxnSpPr>
            <p:nvPr/>
          </p:nvCxnSpPr>
          <p:spPr>
            <a:xfrm flipV="1">
              <a:off x="1302605" y="5217791"/>
              <a:ext cx="1152277" cy="274199"/>
            </a:xfrm>
            <a:prstGeom prst="line">
              <a:avLst/>
            </a:prstGeom>
          </p:spPr>
          <p:style>
            <a:lnRef idx="1">
              <a:schemeClr val="accent1"/>
            </a:lnRef>
            <a:fillRef idx="0">
              <a:schemeClr val="accent1"/>
            </a:fillRef>
            <a:effectRef idx="0">
              <a:schemeClr val="accent1"/>
            </a:effectRef>
            <a:fontRef idx="minor">
              <a:schemeClr val="tx1"/>
            </a:fontRef>
          </p:style>
        </p:cxnSp>
        <p:sp>
          <p:nvSpPr>
            <p:cNvPr id="69" name="テキスト ボックス 68"/>
            <p:cNvSpPr txBox="1"/>
            <p:nvPr/>
          </p:nvSpPr>
          <p:spPr>
            <a:xfrm>
              <a:off x="2159046" y="5420759"/>
              <a:ext cx="1261884" cy="276999"/>
            </a:xfrm>
            <a:prstGeom prst="rect">
              <a:avLst/>
            </a:prstGeom>
            <a:noFill/>
          </p:spPr>
          <p:txBody>
            <a:bodyPr wrap="none" rtlCol="0">
              <a:spAutoFit/>
            </a:bodyPr>
            <a:lstStyle/>
            <a:p>
              <a:r>
                <a:rPr lang="ja-JP" altLang="en-US" sz="1200" dirty="0" smtClean="0">
                  <a:solidFill>
                    <a:prstClr val="black"/>
                  </a:solidFill>
                  <a:latin typeface="メイリオ" panose="020B0604030504040204" pitchFamily="50" charset="-128"/>
                  <a:ea typeface="メイリオ" panose="020B0604030504040204" pitchFamily="50" charset="-128"/>
                </a:rPr>
                <a:t>需給調整・制御</a:t>
              </a:r>
              <a:endParaRPr lang="ja-JP" altLang="en-US" sz="1200" dirty="0">
                <a:solidFill>
                  <a:prstClr val="black"/>
                </a:solidFill>
                <a:latin typeface="メイリオ" panose="020B0604030504040204" pitchFamily="50" charset="-128"/>
                <a:ea typeface="メイリオ" panose="020B0604030504040204" pitchFamily="50" charset="-128"/>
              </a:endParaRPr>
            </a:p>
          </p:txBody>
        </p:sp>
        <p:sp>
          <p:nvSpPr>
            <p:cNvPr id="70" name="テキスト ボックス 69"/>
            <p:cNvSpPr txBox="1"/>
            <p:nvPr/>
          </p:nvSpPr>
          <p:spPr>
            <a:xfrm>
              <a:off x="518302" y="5810065"/>
              <a:ext cx="1107996" cy="276999"/>
            </a:xfrm>
            <a:prstGeom prst="rect">
              <a:avLst/>
            </a:prstGeom>
            <a:noFill/>
          </p:spPr>
          <p:txBody>
            <a:bodyPr wrap="none" rtlCol="0">
              <a:spAutoFit/>
            </a:bodyPr>
            <a:lstStyle/>
            <a:p>
              <a:r>
                <a:rPr lang="ja-JP" altLang="en-US" sz="1200" dirty="0" smtClean="0">
                  <a:solidFill>
                    <a:prstClr val="black"/>
                  </a:solidFill>
                  <a:latin typeface="メイリオ" panose="020B0604030504040204" pitchFamily="50" charset="-128"/>
                  <a:ea typeface="メイリオ" panose="020B0604030504040204" pitchFamily="50" charset="-128"/>
                </a:rPr>
                <a:t>オフィスビル</a:t>
              </a:r>
              <a:endParaRPr lang="ja-JP" altLang="en-US" sz="1200" dirty="0">
                <a:solidFill>
                  <a:prstClr val="black"/>
                </a:solidFill>
                <a:latin typeface="メイリオ" panose="020B0604030504040204" pitchFamily="50" charset="-128"/>
                <a:ea typeface="メイリオ" panose="020B0604030504040204" pitchFamily="50" charset="-128"/>
              </a:endParaRPr>
            </a:p>
          </p:txBody>
        </p:sp>
        <p:sp>
          <p:nvSpPr>
            <p:cNvPr id="71" name="テキスト ボックス 70"/>
            <p:cNvSpPr txBox="1"/>
            <p:nvPr/>
          </p:nvSpPr>
          <p:spPr>
            <a:xfrm>
              <a:off x="3778270" y="6261817"/>
              <a:ext cx="492443" cy="276999"/>
            </a:xfrm>
            <a:prstGeom prst="rect">
              <a:avLst/>
            </a:prstGeom>
            <a:noFill/>
          </p:spPr>
          <p:txBody>
            <a:bodyPr wrap="none" rtlCol="0">
              <a:spAutoFit/>
            </a:bodyPr>
            <a:lstStyle/>
            <a:p>
              <a:r>
                <a:rPr lang="ja-JP" altLang="en-US" sz="1200" dirty="0" smtClean="0">
                  <a:solidFill>
                    <a:prstClr val="black"/>
                  </a:solidFill>
                  <a:latin typeface="メイリオ" panose="020B0604030504040204" pitchFamily="50" charset="-128"/>
                  <a:ea typeface="メイリオ" panose="020B0604030504040204" pitchFamily="50" charset="-128"/>
                </a:rPr>
                <a:t>住宅</a:t>
              </a:r>
              <a:endParaRPr lang="ja-JP" altLang="en-US" sz="1200" dirty="0">
                <a:solidFill>
                  <a:prstClr val="black"/>
                </a:solidFill>
                <a:latin typeface="メイリオ" panose="020B0604030504040204" pitchFamily="50" charset="-128"/>
                <a:ea typeface="メイリオ" panose="020B0604030504040204" pitchFamily="50" charset="-128"/>
              </a:endParaRPr>
            </a:p>
          </p:txBody>
        </p:sp>
        <p:sp>
          <p:nvSpPr>
            <p:cNvPr id="72" name="テキスト ボックス 71"/>
            <p:cNvSpPr txBox="1"/>
            <p:nvPr/>
          </p:nvSpPr>
          <p:spPr>
            <a:xfrm>
              <a:off x="3520078" y="4462088"/>
              <a:ext cx="954107" cy="276999"/>
            </a:xfrm>
            <a:prstGeom prst="rect">
              <a:avLst/>
            </a:prstGeom>
            <a:noFill/>
          </p:spPr>
          <p:txBody>
            <a:bodyPr wrap="none" rtlCol="0">
              <a:spAutoFit/>
            </a:bodyPr>
            <a:lstStyle/>
            <a:p>
              <a:r>
                <a:rPr lang="ja-JP" altLang="en-US" sz="1200" dirty="0" smtClean="0">
                  <a:solidFill>
                    <a:prstClr val="black"/>
                  </a:solidFill>
                  <a:latin typeface="メイリオ" panose="020B0604030504040204" pitchFamily="50" charset="-128"/>
                  <a:ea typeface="メイリオ" panose="020B0604030504040204" pitchFamily="50" charset="-128"/>
                </a:rPr>
                <a:t>電気自動車</a:t>
              </a:r>
              <a:endParaRPr lang="ja-JP" altLang="en-US" sz="1200" dirty="0">
                <a:solidFill>
                  <a:prstClr val="black"/>
                </a:solidFill>
                <a:latin typeface="メイリオ" panose="020B0604030504040204" pitchFamily="50" charset="-128"/>
                <a:ea typeface="メイリオ" panose="020B0604030504040204" pitchFamily="50" charset="-128"/>
              </a:endParaRPr>
            </a:p>
          </p:txBody>
        </p:sp>
        <p:sp>
          <p:nvSpPr>
            <p:cNvPr id="74" name="テキスト ボックス 73"/>
            <p:cNvSpPr txBox="1"/>
            <p:nvPr/>
          </p:nvSpPr>
          <p:spPr>
            <a:xfrm>
              <a:off x="4309063" y="5473616"/>
              <a:ext cx="646331" cy="276999"/>
            </a:xfrm>
            <a:prstGeom prst="rect">
              <a:avLst/>
            </a:prstGeom>
            <a:noFill/>
          </p:spPr>
          <p:txBody>
            <a:bodyPr wrap="none" rtlCol="0">
              <a:spAutoFit/>
            </a:bodyPr>
            <a:lstStyle/>
            <a:p>
              <a:r>
                <a:rPr lang="ja-JP" altLang="en-US" sz="1200" dirty="0" smtClean="0">
                  <a:solidFill>
                    <a:prstClr val="black"/>
                  </a:solidFill>
                  <a:latin typeface="メイリオ" panose="020B0604030504040204" pitchFamily="50" charset="-128"/>
                  <a:ea typeface="メイリオ" panose="020B0604030504040204" pitchFamily="50" charset="-128"/>
                </a:rPr>
                <a:t>蓄電池</a:t>
              </a:r>
              <a:endParaRPr lang="ja-JP" altLang="en-US" sz="1200" dirty="0">
                <a:solidFill>
                  <a:prstClr val="black"/>
                </a:solidFill>
                <a:latin typeface="メイリオ" panose="020B0604030504040204" pitchFamily="50" charset="-128"/>
                <a:ea typeface="メイリオ" panose="020B0604030504040204" pitchFamily="50" charset="-128"/>
              </a:endParaRPr>
            </a:p>
          </p:txBody>
        </p:sp>
        <p:sp>
          <p:nvSpPr>
            <p:cNvPr id="75" name="テキスト ボックス 74"/>
            <p:cNvSpPr txBox="1"/>
            <p:nvPr/>
          </p:nvSpPr>
          <p:spPr>
            <a:xfrm>
              <a:off x="655383" y="4150336"/>
              <a:ext cx="954107" cy="276999"/>
            </a:xfrm>
            <a:prstGeom prst="rect">
              <a:avLst/>
            </a:prstGeom>
            <a:noFill/>
          </p:spPr>
          <p:txBody>
            <a:bodyPr wrap="none" rtlCol="0">
              <a:spAutoFit/>
            </a:bodyPr>
            <a:lstStyle/>
            <a:p>
              <a:r>
                <a:rPr lang="ja-JP" altLang="en-US" sz="1200" dirty="0" smtClean="0">
                  <a:solidFill>
                    <a:prstClr val="black"/>
                  </a:solidFill>
                  <a:latin typeface="メイリオ" panose="020B0604030504040204" pitchFamily="50" charset="-128"/>
                  <a:ea typeface="メイリオ" panose="020B0604030504040204" pitchFamily="50" charset="-128"/>
                </a:rPr>
                <a:t>太陽光</a:t>
              </a:r>
              <a:r>
                <a:rPr lang="ja-JP" altLang="en-US" sz="1200" dirty="0">
                  <a:solidFill>
                    <a:prstClr val="black"/>
                  </a:solidFill>
                  <a:latin typeface="メイリオ" panose="020B0604030504040204" pitchFamily="50" charset="-128"/>
                  <a:ea typeface="メイリオ" panose="020B0604030504040204" pitchFamily="50" charset="-128"/>
                </a:rPr>
                <a:t>発電</a:t>
              </a:r>
            </a:p>
          </p:txBody>
        </p:sp>
        <p:cxnSp>
          <p:nvCxnSpPr>
            <p:cNvPr id="76" name="直線コネクタ 75"/>
            <p:cNvCxnSpPr/>
            <p:nvPr/>
          </p:nvCxnSpPr>
          <p:spPr>
            <a:xfrm>
              <a:off x="3125282" y="5416764"/>
              <a:ext cx="377291" cy="531800"/>
            </a:xfrm>
            <a:prstGeom prst="line">
              <a:avLst/>
            </a:prstGeom>
          </p:spPr>
          <p:style>
            <a:lnRef idx="1">
              <a:schemeClr val="accent1"/>
            </a:lnRef>
            <a:fillRef idx="0">
              <a:schemeClr val="accent1"/>
            </a:fillRef>
            <a:effectRef idx="0">
              <a:schemeClr val="accent1"/>
            </a:effectRef>
            <a:fontRef idx="minor">
              <a:schemeClr val="tx1"/>
            </a:fontRef>
          </p:style>
        </p:cxnSp>
        <p:sp>
          <p:nvSpPr>
            <p:cNvPr id="77" name="テキスト ボックス 76"/>
            <p:cNvSpPr txBox="1"/>
            <p:nvPr/>
          </p:nvSpPr>
          <p:spPr>
            <a:xfrm>
              <a:off x="2111366" y="6358075"/>
              <a:ext cx="492443" cy="276999"/>
            </a:xfrm>
            <a:prstGeom prst="rect">
              <a:avLst/>
            </a:prstGeom>
            <a:noFill/>
          </p:spPr>
          <p:txBody>
            <a:bodyPr wrap="none" rtlCol="0">
              <a:spAutoFit/>
            </a:bodyPr>
            <a:lstStyle/>
            <a:p>
              <a:r>
                <a:rPr lang="ja-JP" altLang="en-US" sz="1200" dirty="0" smtClean="0">
                  <a:solidFill>
                    <a:prstClr val="black"/>
                  </a:solidFill>
                  <a:latin typeface="メイリオ" panose="020B0604030504040204" pitchFamily="50" charset="-128"/>
                  <a:ea typeface="メイリオ" panose="020B0604030504040204" pitchFamily="50" charset="-128"/>
                </a:rPr>
                <a:t>工場</a:t>
              </a:r>
              <a:endParaRPr lang="ja-JP" altLang="en-US" sz="1200" dirty="0">
                <a:solidFill>
                  <a:prstClr val="black"/>
                </a:solidFill>
                <a:latin typeface="メイリオ" panose="020B0604030504040204" pitchFamily="50" charset="-128"/>
                <a:ea typeface="メイリオ" panose="020B0604030504040204" pitchFamily="50" charset="-128"/>
              </a:endParaRPr>
            </a:p>
          </p:txBody>
        </p:sp>
      </p:grpSp>
      <p:pic>
        <p:nvPicPr>
          <p:cNvPr id="78" name="図 7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43430" y="2868950"/>
            <a:ext cx="975618" cy="414070"/>
          </a:xfrm>
          <a:prstGeom prst="rect">
            <a:avLst/>
          </a:prstGeom>
        </p:spPr>
      </p:pic>
      <p:pic>
        <p:nvPicPr>
          <p:cNvPr id="79" name="図 7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004297" y="3326207"/>
            <a:ext cx="739735" cy="553768"/>
          </a:xfrm>
          <a:prstGeom prst="rect">
            <a:avLst/>
          </a:prstGeom>
        </p:spPr>
      </p:pic>
      <p:pic>
        <p:nvPicPr>
          <p:cNvPr id="80" name="図 79"/>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082136" y="2317599"/>
            <a:ext cx="969545" cy="434125"/>
          </a:xfrm>
          <a:prstGeom prst="rect">
            <a:avLst/>
          </a:prstGeom>
        </p:spPr>
      </p:pic>
      <p:pic>
        <p:nvPicPr>
          <p:cNvPr id="81" name="図 80"/>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599826" y="4248665"/>
            <a:ext cx="555364" cy="572955"/>
          </a:xfrm>
          <a:prstGeom prst="rect">
            <a:avLst/>
          </a:prstGeom>
        </p:spPr>
      </p:pic>
      <p:pic>
        <p:nvPicPr>
          <p:cNvPr id="82" name="図 81"/>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3057097" y="4205277"/>
            <a:ext cx="586975" cy="586975"/>
          </a:xfrm>
          <a:prstGeom prst="rect">
            <a:avLst/>
          </a:prstGeom>
        </p:spPr>
      </p:pic>
      <p:pic>
        <p:nvPicPr>
          <p:cNvPr id="84" name="図 83"/>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2005227" y="2229783"/>
            <a:ext cx="659126" cy="628988"/>
          </a:xfrm>
          <a:prstGeom prst="rect">
            <a:avLst/>
          </a:prstGeom>
        </p:spPr>
      </p:pic>
      <p:sp>
        <p:nvSpPr>
          <p:cNvPr id="85" name="テキスト ボックス 84"/>
          <p:cNvSpPr txBox="1"/>
          <p:nvPr/>
        </p:nvSpPr>
        <p:spPr>
          <a:xfrm>
            <a:off x="1544490" y="2120350"/>
            <a:ext cx="646331" cy="276999"/>
          </a:xfrm>
          <a:prstGeom prst="rect">
            <a:avLst/>
          </a:prstGeom>
          <a:noFill/>
        </p:spPr>
        <p:txBody>
          <a:bodyPr wrap="none" rtlCol="0">
            <a:spAutoFit/>
          </a:bodyPr>
          <a:lstStyle/>
          <a:p>
            <a:r>
              <a:rPr kumimoji="1" lang="ja-JP" altLang="en-US" sz="1200" dirty="0" smtClean="0">
                <a:latin typeface="メイリオ" panose="020B0604030504040204" pitchFamily="50" charset="-128"/>
                <a:ea typeface="メイリオ" panose="020B0604030504040204" pitchFamily="50" charset="-128"/>
              </a:rPr>
              <a:t>鉄道駅</a:t>
            </a:r>
            <a:endParaRPr kumimoji="1" lang="ja-JP" altLang="en-US" sz="1200" dirty="0">
              <a:latin typeface="メイリオ" panose="020B0604030504040204" pitchFamily="50" charset="-128"/>
              <a:ea typeface="メイリオ" panose="020B0604030504040204" pitchFamily="50" charset="-128"/>
            </a:endParaRPr>
          </a:p>
        </p:txBody>
      </p:sp>
      <p:cxnSp>
        <p:nvCxnSpPr>
          <p:cNvPr id="86" name="直線コネクタ 85"/>
          <p:cNvCxnSpPr>
            <a:stCxn id="84" idx="2"/>
          </p:cNvCxnSpPr>
          <p:nvPr/>
        </p:nvCxnSpPr>
        <p:spPr>
          <a:xfrm>
            <a:off x="2334790" y="2858771"/>
            <a:ext cx="222817" cy="233414"/>
          </a:xfrm>
          <a:prstGeom prst="line">
            <a:avLst/>
          </a:prstGeom>
        </p:spPr>
        <p:style>
          <a:lnRef idx="1">
            <a:schemeClr val="accent1"/>
          </a:lnRef>
          <a:fillRef idx="0">
            <a:schemeClr val="accent1"/>
          </a:fillRef>
          <a:effectRef idx="0">
            <a:schemeClr val="accent1"/>
          </a:effectRef>
          <a:fontRef idx="minor">
            <a:schemeClr val="tx1"/>
          </a:fontRef>
        </p:style>
      </p:cxnSp>
      <p:sp>
        <p:nvSpPr>
          <p:cNvPr id="48" name="正方形/長方形 47"/>
          <p:cNvSpPr/>
          <p:nvPr/>
        </p:nvSpPr>
        <p:spPr>
          <a:xfrm>
            <a:off x="344065" y="5105111"/>
            <a:ext cx="4513292" cy="1409173"/>
          </a:xfrm>
          <a:prstGeom prst="rect">
            <a:avLst/>
          </a:prstGeom>
          <a:noFill/>
          <a:ln w="9525">
            <a:prstDash val="dash"/>
          </a:ln>
        </p:spPr>
        <p:style>
          <a:lnRef idx="2">
            <a:schemeClr val="accent1"/>
          </a:lnRef>
          <a:fillRef idx="1">
            <a:schemeClr val="lt1"/>
          </a:fillRef>
          <a:effectRef idx="0">
            <a:schemeClr val="accent1"/>
          </a:effectRef>
          <a:fontRef idx="minor">
            <a:schemeClr val="dk1"/>
          </a:fontRef>
        </p:style>
        <p:txBody>
          <a:bodyPr lIns="36000" tIns="0" rIns="36000" bIns="0" rtlCol="0" anchor="ctr"/>
          <a:lstStyle/>
          <a:p>
            <a:r>
              <a:rPr lang="en-US" altLang="ja-JP" sz="1050" dirty="0" smtClean="0">
                <a:solidFill>
                  <a:schemeClr val="tx1"/>
                </a:solidFill>
                <a:latin typeface="Meiryo UI" pitchFamily="50" charset="-128"/>
                <a:ea typeface="Meiryo UI" pitchFamily="50" charset="-128"/>
                <a:cs typeface="Meiryo UI" pitchFamily="50" charset="-128"/>
              </a:rPr>
              <a:t>&lt;</a:t>
            </a:r>
            <a:r>
              <a:rPr lang="ja-JP" altLang="en-US" sz="1050" dirty="0" smtClean="0">
                <a:solidFill>
                  <a:schemeClr val="tx1"/>
                </a:solidFill>
                <a:latin typeface="Meiryo UI" pitchFamily="50" charset="-128"/>
                <a:ea typeface="Meiryo UI" pitchFamily="50" charset="-128"/>
                <a:cs typeface="Meiryo UI" pitchFamily="50" charset="-128"/>
              </a:rPr>
              <a:t>水道事業における</a:t>
            </a:r>
            <a:r>
              <a:rPr lang="en-US" altLang="ja-JP" sz="1050" dirty="0" smtClean="0">
                <a:solidFill>
                  <a:schemeClr val="tx1"/>
                </a:solidFill>
                <a:latin typeface="Meiryo UI" pitchFamily="50" charset="-128"/>
                <a:ea typeface="Meiryo UI" pitchFamily="50" charset="-128"/>
                <a:cs typeface="Meiryo UI" pitchFamily="50" charset="-128"/>
              </a:rPr>
              <a:t>VPP</a:t>
            </a:r>
            <a:r>
              <a:rPr lang="ja-JP" altLang="en-US" sz="1050" dirty="0" smtClean="0">
                <a:solidFill>
                  <a:schemeClr val="tx1"/>
                </a:solidFill>
                <a:latin typeface="Meiryo UI" pitchFamily="50" charset="-128"/>
                <a:ea typeface="Meiryo UI" pitchFamily="50" charset="-128"/>
                <a:cs typeface="Meiryo UI" pitchFamily="50" charset="-128"/>
              </a:rPr>
              <a:t>サービス導入の可能性検討＞</a:t>
            </a:r>
            <a:endParaRPr lang="en-US" altLang="ja-JP" sz="1050" dirty="0" smtClean="0">
              <a:solidFill>
                <a:schemeClr val="tx1"/>
              </a:solidFill>
              <a:latin typeface="Meiryo UI" pitchFamily="50" charset="-128"/>
              <a:ea typeface="Meiryo UI" pitchFamily="50" charset="-128"/>
              <a:cs typeface="Meiryo UI" pitchFamily="50" charset="-128"/>
            </a:endParaRPr>
          </a:p>
          <a:p>
            <a:pPr marL="180975" indent="-180975"/>
            <a:r>
              <a:rPr lang="ja-JP" altLang="en-US" sz="1050" dirty="0">
                <a:solidFill>
                  <a:schemeClr val="tx1"/>
                </a:solidFill>
                <a:latin typeface="Meiryo UI" pitchFamily="50" charset="-128"/>
                <a:ea typeface="Meiryo UI" pitchFamily="50" charset="-128"/>
                <a:cs typeface="Meiryo UI" pitchFamily="50" charset="-128"/>
              </a:rPr>
              <a:t>　</a:t>
            </a:r>
            <a:r>
              <a:rPr lang="en-US" altLang="ja-JP" sz="1050" dirty="0" smtClean="0">
                <a:solidFill>
                  <a:schemeClr val="tx1"/>
                </a:solidFill>
                <a:latin typeface="Meiryo UI" pitchFamily="50" charset="-128"/>
                <a:ea typeface="Meiryo UI" pitchFamily="50" charset="-128"/>
                <a:cs typeface="Meiryo UI" pitchFamily="50" charset="-128"/>
              </a:rPr>
              <a:t>◆</a:t>
            </a:r>
            <a:r>
              <a:rPr lang="ja-JP" altLang="en-US" sz="1050" dirty="0" smtClean="0">
                <a:solidFill>
                  <a:schemeClr val="tx1"/>
                </a:solidFill>
                <a:latin typeface="Meiryo UI" pitchFamily="50" charset="-128"/>
                <a:ea typeface="Meiryo UI" pitchFamily="50" charset="-128"/>
                <a:cs typeface="Meiryo UI" pitchFamily="50" charset="-128"/>
              </a:rPr>
              <a:t>大阪府では、</a:t>
            </a:r>
            <a:r>
              <a:rPr lang="en-US" altLang="ja-JP" sz="1050" dirty="0" smtClean="0">
                <a:solidFill>
                  <a:schemeClr val="tx1"/>
                </a:solidFill>
                <a:latin typeface="Meiryo UI" pitchFamily="50" charset="-128"/>
                <a:ea typeface="Meiryo UI" pitchFamily="50" charset="-128"/>
                <a:cs typeface="Meiryo UI" pitchFamily="50" charset="-128"/>
              </a:rPr>
              <a:t>2016</a:t>
            </a:r>
            <a:r>
              <a:rPr lang="ja-JP" altLang="en-US" sz="1050" dirty="0" smtClean="0">
                <a:solidFill>
                  <a:schemeClr val="tx1"/>
                </a:solidFill>
                <a:latin typeface="Meiryo UI" pitchFamily="50" charset="-128"/>
                <a:ea typeface="Meiryo UI" pitchFamily="50" charset="-128"/>
                <a:cs typeface="Meiryo UI" pitchFamily="50" charset="-128"/>
              </a:rPr>
              <a:t>年度に実施した上下水道の浄水池等の</a:t>
            </a:r>
            <a:r>
              <a:rPr lang="ja-JP" altLang="en-US" sz="1050" dirty="0">
                <a:solidFill>
                  <a:schemeClr val="tx1"/>
                </a:solidFill>
                <a:latin typeface="Meiryo UI" pitchFamily="50" charset="-128"/>
                <a:ea typeface="Meiryo UI" pitchFamily="50" charset="-128"/>
                <a:cs typeface="Meiryo UI" pitchFamily="50" charset="-128"/>
              </a:rPr>
              <a:t>バッファを活用</a:t>
            </a:r>
            <a:r>
              <a:rPr lang="ja-JP" altLang="en-US" sz="1050" dirty="0" smtClean="0">
                <a:solidFill>
                  <a:schemeClr val="tx1"/>
                </a:solidFill>
                <a:latin typeface="Meiryo UI" pitchFamily="50" charset="-128"/>
                <a:ea typeface="Meiryo UI" pitchFamily="50" charset="-128"/>
                <a:cs typeface="Meiryo UI" pitchFamily="50" charset="-128"/>
              </a:rPr>
              <a:t>したエネルギーマネジメントシステムに関する事業化調査（</a:t>
            </a:r>
            <a:r>
              <a:rPr lang="en-US" altLang="ja-JP" sz="1050" dirty="0" smtClean="0">
                <a:solidFill>
                  <a:schemeClr val="tx1"/>
                </a:solidFill>
                <a:latin typeface="Meiryo UI" pitchFamily="50" charset="-128"/>
                <a:ea typeface="Meiryo UI" pitchFamily="50" charset="-128"/>
                <a:cs typeface="Meiryo UI" pitchFamily="50" charset="-128"/>
              </a:rPr>
              <a:t>FS</a:t>
            </a:r>
            <a:r>
              <a:rPr lang="ja-JP" altLang="en-US" sz="1050" dirty="0" smtClean="0">
                <a:solidFill>
                  <a:schemeClr val="tx1"/>
                </a:solidFill>
                <a:latin typeface="Meiryo UI" pitchFamily="50" charset="-128"/>
                <a:ea typeface="Meiryo UI" pitchFamily="50" charset="-128"/>
                <a:cs typeface="Meiryo UI" pitchFamily="50" charset="-128"/>
              </a:rPr>
              <a:t>）を踏まえ、</a:t>
            </a:r>
            <a:r>
              <a:rPr lang="en-US" altLang="ja-JP" sz="1050" dirty="0" smtClean="0">
                <a:solidFill>
                  <a:schemeClr val="tx1"/>
                </a:solidFill>
                <a:latin typeface="Meiryo UI" pitchFamily="50" charset="-128"/>
                <a:ea typeface="Meiryo UI" pitchFamily="50" charset="-128"/>
                <a:cs typeface="Meiryo UI" pitchFamily="50" charset="-128"/>
              </a:rPr>
              <a:t>2017</a:t>
            </a:r>
            <a:r>
              <a:rPr lang="ja-JP" altLang="en-US" sz="1050" dirty="0" smtClean="0">
                <a:solidFill>
                  <a:schemeClr val="tx1"/>
                </a:solidFill>
                <a:latin typeface="Meiryo UI" pitchFamily="50" charset="-128"/>
                <a:ea typeface="Meiryo UI" pitchFamily="50" charset="-128"/>
                <a:cs typeface="Meiryo UI" pitchFamily="50" charset="-128"/>
              </a:rPr>
              <a:t>年度</a:t>
            </a:r>
            <a:r>
              <a:rPr lang="ja-JP" altLang="en-US" sz="1050" dirty="0">
                <a:solidFill>
                  <a:schemeClr val="tx1"/>
                </a:solidFill>
                <a:latin typeface="Meiryo UI" pitchFamily="50" charset="-128"/>
                <a:ea typeface="Meiryo UI" pitchFamily="50" charset="-128"/>
                <a:cs typeface="Meiryo UI" pitchFamily="50" charset="-128"/>
              </a:rPr>
              <a:t>は</a:t>
            </a:r>
            <a:r>
              <a:rPr lang="ja-JP" altLang="en-US" sz="1050" dirty="0" smtClean="0">
                <a:solidFill>
                  <a:schemeClr val="tx1"/>
                </a:solidFill>
                <a:latin typeface="Meiryo UI" pitchFamily="50" charset="-128"/>
                <a:ea typeface="Meiryo UI" pitchFamily="50" charset="-128"/>
                <a:cs typeface="Meiryo UI" pitchFamily="50" charset="-128"/>
              </a:rPr>
              <a:t>、具体的な実用性の検証を目指して、上水道のポンプ</a:t>
            </a:r>
            <a:r>
              <a:rPr lang="ja-JP" altLang="en-US" sz="1050" dirty="0">
                <a:solidFill>
                  <a:schemeClr val="tx1"/>
                </a:solidFill>
                <a:latin typeface="Meiryo UI" pitchFamily="50" charset="-128"/>
                <a:ea typeface="Meiryo UI" pitchFamily="50" charset="-128"/>
                <a:cs typeface="Meiryo UI" pitchFamily="50" charset="-128"/>
              </a:rPr>
              <a:t>稼働時間の</a:t>
            </a:r>
            <a:r>
              <a:rPr lang="ja-JP" altLang="en-US" sz="1050" dirty="0" smtClean="0">
                <a:solidFill>
                  <a:schemeClr val="tx1"/>
                </a:solidFill>
                <a:latin typeface="Meiryo UI" pitchFamily="50" charset="-128"/>
                <a:ea typeface="Meiryo UI" pitchFamily="50" charset="-128"/>
                <a:cs typeface="Meiryo UI" pitchFamily="50" charset="-128"/>
              </a:rPr>
              <a:t>シフトによる電力</a:t>
            </a:r>
            <a:r>
              <a:rPr lang="ja-JP" altLang="en-US" sz="1050" dirty="0">
                <a:solidFill>
                  <a:schemeClr val="tx1"/>
                </a:solidFill>
                <a:latin typeface="Meiryo UI" pitchFamily="50" charset="-128"/>
                <a:ea typeface="Meiryo UI" pitchFamily="50" charset="-128"/>
                <a:cs typeface="Meiryo UI" pitchFamily="50" charset="-128"/>
              </a:rPr>
              <a:t>需給調整</a:t>
            </a:r>
            <a:r>
              <a:rPr lang="ja-JP" altLang="en-US" sz="1050" dirty="0" smtClean="0">
                <a:solidFill>
                  <a:schemeClr val="tx1"/>
                </a:solidFill>
                <a:latin typeface="Meiryo UI" pitchFamily="50" charset="-128"/>
                <a:ea typeface="Meiryo UI" pitchFamily="50" charset="-128"/>
                <a:cs typeface="Meiryo UI" pitchFamily="50" charset="-128"/>
              </a:rPr>
              <a:t>能力や必要なシステムについて検討しました。</a:t>
            </a:r>
            <a:endParaRPr lang="ja-JP" altLang="en-US" sz="1050" dirty="0">
              <a:solidFill>
                <a:schemeClr val="tx1"/>
              </a:solidFill>
              <a:latin typeface="Meiryo UI" pitchFamily="50" charset="-128"/>
              <a:ea typeface="Meiryo UI" pitchFamily="50" charset="-128"/>
              <a:cs typeface="Meiryo UI" pitchFamily="50" charset="-128"/>
            </a:endParaRPr>
          </a:p>
        </p:txBody>
      </p:sp>
      <p:sp>
        <p:nvSpPr>
          <p:cNvPr id="41" name="正方形/長方形 40"/>
          <p:cNvSpPr/>
          <p:nvPr/>
        </p:nvSpPr>
        <p:spPr>
          <a:xfrm>
            <a:off x="5169598" y="5105111"/>
            <a:ext cx="4371168" cy="1408804"/>
          </a:xfrm>
          <a:prstGeom prst="rect">
            <a:avLst/>
          </a:prstGeom>
          <a:noFill/>
          <a:ln w="9525">
            <a:prstDash val="dash"/>
          </a:ln>
        </p:spPr>
        <p:style>
          <a:lnRef idx="2">
            <a:schemeClr val="accent1"/>
          </a:lnRef>
          <a:fillRef idx="1">
            <a:schemeClr val="lt1"/>
          </a:fillRef>
          <a:effectRef idx="0">
            <a:schemeClr val="accent1"/>
          </a:effectRef>
          <a:fontRef idx="minor">
            <a:schemeClr val="dk1"/>
          </a:fontRef>
        </p:style>
        <p:txBody>
          <a:bodyPr lIns="36000" tIns="0" rIns="36000" bIns="0" rtlCol="0" anchor="ctr"/>
          <a:lstStyle/>
          <a:p>
            <a:pPr marL="93663" indent="-93663"/>
            <a:r>
              <a:rPr lang="ja-JP" altLang="en-US" sz="1050" dirty="0" smtClean="0">
                <a:solidFill>
                  <a:schemeClr val="tx1"/>
                </a:solidFill>
                <a:latin typeface="Meiryo UI" pitchFamily="50" charset="-128"/>
                <a:ea typeface="Meiryo UI" pitchFamily="50" charset="-128"/>
                <a:cs typeface="Meiryo UI" pitchFamily="50" charset="-128"/>
              </a:rPr>
              <a:t>◆大阪市では、</a:t>
            </a:r>
            <a:r>
              <a:rPr lang="ja-JP" altLang="ja-JP" sz="1050" dirty="0" smtClean="0">
                <a:solidFill>
                  <a:schemeClr val="tx1"/>
                </a:solidFill>
                <a:latin typeface="Meiryo UI" panose="020B0604030504040204" pitchFamily="50" charset="-128"/>
                <a:ea typeface="Meiryo UI" panose="020B0604030504040204" pitchFamily="50" charset="-128"/>
              </a:rPr>
              <a:t>経済</a:t>
            </a:r>
            <a:r>
              <a:rPr lang="ja-JP" altLang="ja-JP" sz="1050" dirty="0">
                <a:solidFill>
                  <a:schemeClr val="tx1"/>
                </a:solidFill>
                <a:latin typeface="Meiryo UI" panose="020B0604030504040204" pitchFamily="50" charset="-128"/>
                <a:ea typeface="Meiryo UI" panose="020B0604030504040204" pitchFamily="50" charset="-128"/>
              </a:rPr>
              <a:t>産業省</a:t>
            </a:r>
            <a:r>
              <a:rPr lang="ja-JP" altLang="ja-JP" sz="1050" dirty="0" smtClean="0">
                <a:solidFill>
                  <a:schemeClr val="tx1"/>
                </a:solidFill>
                <a:latin typeface="Meiryo UI" panose="020B0604030504040204" pitchFamily="50" charset="-128"/>
                <a:ea typeface="Meiryo UI" panose="020B0604030504040204" pitchFamily="50" charset="-128"/>
              </a:rPr>
              <a:t>の「</a:t>
            </a:r>
            <a:r>
              <a:rPr lang="en-US" altLang="ja-JP" sz="1050" dirty="0" smtClean="0">
                <a:solidFill>
                  <a:schemeClr val="tx1"/>
                </a:solidFill>
                <a:latin typeface="Meiryo UI" panose="020B0604030504040204" pitchFamily="50" charset="-128"/>
                <a:ea typeface="Meiryo UI" panose="020B0604030504040204" pitchFamily="50" charset="-128"/>
              </a:rPr>
              <a:t>2017</a:t>
            </a:r>
            <a:r>
              <a:rPr lang="ja-JP" altLang="en-US" sz="1050" dirty="0" smtClean="0">
                <a:solidFill>
                  <a:schemeClr val="tx1"/>
                </a:solidFill>
                <a:latin typeface="Meiryo UI" panose="020B0604030504040204" pitchFamily="50" charset="-128"/>
                <a:ea typeface="Meiryo UI" panose="020B0604030504040204" pitchFamily="50" charset="-128"/>
              </a:rPr>
              <a:t>年度</a:t>
            </a:r>
            <a:r>
              <a:rPr lang="ja-JP" altLang="ja-JP" sz="1050" dirty="0" smtClean="0">
                <a:solidFill>
                  <a:schemeClr val="tx1"/>
                </a:solidFill>
                <a:latin typeface="Meiryo UI" panose="020B0604030504040204" pitchFamily="50" charset="-128"/>
                <a:ea typeface="Meiryo UI" panose="020B0604030504040204" pitchFamily="50" charset="-128"/>
              </a:rPr>
              <a:t>地域</a:t>
            </a:r>
            <a:r>
              <a:rPr lang="ja-JP" altLang="ja-JP" sz="1050" dirty="0">
                <a:solidFill>
                  <a:schemeClr val="tx1"/>
                </a:solidFill>
                <a:latin typeface="Meiryo UI" panose="020B0604030504040204" pitchFamily="50" charset="-128"/>
                <a:ea typeface="Meiryo UI" panose="020B0604030504040204" pitchFamily="50" charset="-128"/>
              </a:rPr>
              <a:t>の特性を活かしたエネルギーの地産地消促進事業費補助金</a:t>
            </a:r>
            <a:r>
              <a:rPr lang="ja-JP" altLang="ja-JP" sz="1050" dirty="0" smtClean="0">
                <a:solidFill>
                  <a:schemeClr val="tx1"/>
                </a:solidFill>
                <a:latin typeface="Meiryo UI" panose="020B0604030504040204" pitchFamily="50" charset="-128"/>
                <a:ea typeface="Meiryo UI" panose="020B0604030504040204" pitchFamily="50" charset="-128"/>
              </a:rPr>
              <a:t>」</a:t>
            </a:r>
            <a:r>
              <a:rPr lang="ja-JP" altLang="en-US" sz="1050" dirty="0" smtClean="0">
                <a:solidFill>
                  <a:schemeClr val="tx1"/>
                </a:solidFill>
                <a:latin typeface="Meiryo UI" panose="020B0604030504040204" pitchFamily="50" charset="-128"/>
                <a:ea typeface="Meiryo UI" panose="020B0604030504040204" pitchFamily="50" charset="-128"/>
              </a:rPr>
              <a:t>を活用し、蓄熱槽やコージェネレーションシステム等で</a:t>
            </a:r>
            <a:r>
              <a:rPr lang="ja-JP" altLang="ja-JP" sz="1050" dirty="0" smtClean="0">
                <a:solidFill>
                  <a:schemeClr val="tx1"/>
                </a:solidFill>
                <a:latin typeface="Meiryo UI" panose="020B0604030504040204" pitchFamily="50" charset="-128"/>
                <a:ea typeface="Meiryo UI" panose="020B0604030504040204" pitchFamily="50" charset="-128"/>
              </a:rPr>
              <a:t>市有</a:t>
            </a:r>
            <a:r>
              <a:rPr lang="ja-JP" altLang="ja-JP" sz="1050" dirty="0">
                <a:solidFill>
                  <a:schemeClr val="tx1"/>
                </a:solidFill>
                <a:latin typeface="Meiryo UI" panose="020B0604030504040204" pitchFamily="50" charset="-128"/>
                <a:ea typeface="Meiryo UI" panose="020B0604030504040204" pitchFamily="50" charset="-128"/>
              </a:rPr>
              <a:t>施設の既存</a:t>
            </a:r>
            <a:r>
              <a:rPr lang="ja-JP" altLang="ja-JP" sz="1050" dirty="0" smtClean="0">
                <a:solidFill>
                  <a:schemeClr val="tx1"/>
                </a:solidFill>
                <a:latin typeface="Meiryo UI" panose="020B0604030504040204" pitchFamily="50" charset="-128"/>
                <a:ea typeface="Meiryo UI" panose="020B0604030504040204" pitchFamily="50" charset="-128"/>
              </a:rPr>
              <a:t>設備の</a:t>
            </a:r>
            <a:r>
              <a:rPr lang="ja-JP" altLang="ja-JP" sz="1050" dirty="0">
                <a:solidFill>
                  <a:schemeClr val="tx1"/>
                </a:solidFill>
                <a:latin typeface="Meiryo UI" panose="020B0604030504040204" pitchFamily="50" charset="-128"/>
                <a:ea typeface="Meiryo UI" panose="020B0604030504040204" pitchFamily="50" charset="-128"/>
              </a:rPr>
              <a:t>電力需給調整ポテンシャルの推計、調整力取引の事業化可能性の</a:t>
            </a:r>
            <a:r>
              <a:rPr lang="ja-JP" altLang="ja-JP" sz="1050" dirty="0" smtClean="0">
                <a:solidFill>
                  <a:schemeClr val="tx1"/>
                </a:solidFill>
                <a:latin typeface="Meiryo UI" panose="020B0604030504040204" pitchFamily="50" charset="-128"/>
                <a:ea typeface="Meiryo UI" panose="020B0604030504040204" pitchFamily="50" charset="-128"/>
              </a:rPr>
              <a:t>調査</a:t>
            </a:r>
            <a:r>
              <a:rPr lang="ja-JP" altLang="en-US" sz="1050" dirty="0" smtClean="0">
                <a:solidFill>
                  <a:schemeClr val="tx1"/>
                </a:solidFill>
                <a:latin typeface="Meiryo UI" panose="020B0604030504040204" pitchFamily="50" charset="-128"/>
                <a:ea typeface="Meiryo UI" panose="020B0604030504040204" pitchFamily="50" charset="-128"/>
              </a:rPr>
              <a:t>を</a:t>
            </a:r>
            <a:r>
              <a:rPr lang="ja-JP" altLang="ja-JP" sz="1050" dirty="0" smtClean="0">
                <a:solidFill>
                  <a:schemeClr val="tx1"/>
                </a:solidFill>
                <a:latin typeface="Meiryo UI" panose="020B0604030504040204" pitchFamily="50" charset="-128"/>
                <a:ea typeface="Meiryo UI" panose="020B0604030504040204" pitchFamily="50" charset="-128"/>
              </a:rPr>
              <a:t>実施</a:t>
            </a:r>
            <a:r>
              <a:rPr lang="ja-JP" altLang="en-US" sz="1050" dirty="0" smtClean="0">
                <a:solidFill>
                  <a:schemeClr val="tx1"/>
                </a:solidFill>
                <a:latin typeface="Meiryo UI" panose="020B0604030504040204" pitchFamily="50" charset="-128"/>
                <a:ea typeface="Meiryo UI" panose="020B0604030504040204" pitchFamily="50" charset="-128"/>
              </a:rPr>
              <a:t>し、市有施設の既存設備を</a:t>
            </a:r>
            <a:r>
              <a:rPr lang="ja-JP" altLang="en-US" sz="1050" dirty="0">
                <a:solidFill>
                  <a:schemeClr val="tx1"/>
                </a:solidFill>
                <a:latin typeface="Meiryo UI" panose="020B0604030504040204" pitchFamily="50" charset="-128"/>
                <a:ea typeface="Meiryo UI" panose="020B0604030504040204" pitchFamily="50" charset="-128"/>
              </a:rPr>
              <a:t>活用した電力需給調整力</a:t>
            </a:r>
            <a:r>
              <a:rPr lang="ja-JP" altLang="en-US" sz="1050" dirty="0" smtClean="0">
                <a:solidFill>
                  <a:schemeClr val="tx1"/>
                </a:solidFill>
                <a:latin typeface="Meiryo UI" panose="020B0604030504040204" pitchFamily="50" charset="-128"/>
                <a:ea typeface="Meiryo UI" panose="020B0604030504040204" pitchFamily="50" charset="-128"/>
              </a:rPr>
              <a:t>の供出に向けて検討を行っています。</a:t>
            </a:r>
            <a:endParaRPr lang="en-US" altLang="ja-JP" sz="1050" dirty="0" smtClean="0">
              <a:solidFill>
                <a:schemeClr val="tx1"/>
              </a:solidFill>
              <a:latin typeface="Meiryo UI" panose="020B0604030504040204" pitchFamily="50" charset="-128"/>
              <a:ea typeface="Meiryo UI" panose="020B0604030504040204" pitchFamily="50" charset="-128"/>
            </a:endParaRPr>
          </a:p>
          <a:p>
            <a:endParaRPr lang="en-US" altLang="ja-JP" sz="1050" dirty="0">
              <a:solidFill>
                <a:schemeClr val="tx1"/>
              </a:solidFill>
              <a:latin typeface="Meiryo UI" pitchFamily="50" charset="-128"/>
              <a:ea typeface="Meiryo UI" pitchFamily="50" charset="-128"/>
              <a:cs typeface="Meiryo UI" pitchFamily="50" charset="-128"/>
            </a:endParaRPr>
          </a:p>
        </p:txBody>
      </p:sp>
      <p:sp>
        <p:nvSpPr>
          <p:cNvPr id="43" name="テキスト ボックス 42"/>
          <p:cNvSpPr txBox="1"/>
          <p:nvPr/>
        </p:nvSpPr>
        <p:spPr>
          <a:xfrm>
            <a:off x="425884" y="1257120"/>
            <a:ext cx="9089223" cy="1000274"/>
          </a:xfrm>
          <a:prstGeom prst="rect">
            <a:avLst/>
          </a:prstGeom>
          <a:noFill/>
        </p:spPr>
        <p:txBody>
          <a:bodyPr wrap="square" rtlCol="0">
            <a:spAutoFit/>
          </a:bodyPr>
          <a:lstStyle/>
          <a:p>
            <a:r>
              <a:rPr lang="ja-JP" altLang="en-US" sz="1300" dirty="0" smtClean="0">
                <a:latin typeface="Meiryo UI" pitchFamily="50" charset="-128"/>
                <a:ea typeface="Meiryo UI" pitchFamily="50" charset="-128"/>
                <a:cs typeface="Meiryo UI" pitchFamily="50" charset="-128"/>
              </a:rPr>
              <a:t>◆</a:t>
            </a:r>
            <a:r>
              <a:rPr lang="ja-JP" altLang="en-US" sz="1300" dirty="0" smtClean="0">
                <a:latin typeface="Meiryo UI" panose="020B0604030504040204" pitchFamily="50" charset="-128"/>
                <a:ea typeface="Meiryo UI" panose="020B0604030504040204" pitchFamily="50" charset="-128"/>
              </a:rPr>
              <a:t>既存のリソースを</a:t>
            </a:r>
            <a:r>
              <a:rPr lang="ja-JP" altLang="en-US" sz="1300" dirty="0">
                <a:latin typeface="Meiryo UI" panose="020B0604030504040204" pitchFamily="50" charset="-128"/>
                <a:ea typeface="Meiryo UI" panose="020B0604030504040204" pitchFamily="50" charset="-128"/>
              </a:rPr>
              <a:t>活用し、需給逼迫時や電力調達価格上昇時における需要抑制の</a:t>
            </a:r>
            <a:r>
              <a:rPr lang="ja-JP" altLang="en-US" sz="1300" dirty="0" smtClean="0">
                <a:latin typeface="Meiryo UI" panose="020B0604030504040204" pitchFamily="50" charset="-128"/>
                <a:ea typeface="Meiryo UI" panose="020B0604030504040204" pitchFamily="50" charset="-128"/>
              </a:rPr>
              <a:t>実施や</a:t>
            </a:r>
            <a:r>
              <a:rPr lang="ja-JP" altLang="en-US" sz="1300" dirty="0">
                <a:latin typeface="Meiryo UI" panose="020B0604030504040204" pitchFamily="50" charset="-128"/>
                <a:ea typeface="Meiryo UI" panose="020B0604030504040204" pitchFamily="50" charset="-128"/>
              </a:rPr>
              <a:t>、再生可能エネルギーの余剰電力時の</a:t>
            </a:r>
            <a:r>
              <a:rPr lang="ja-JP" altLang="en-US" sz="1300" dirty="0" smtClean="0">
                <a:latin typeface="Meiryo UI" panose="020B0604030504040204" pitchFamily="50" charset="-128"/>
                <a:ea typeface="Meiryo UI" panose="020B0604030504040204" pitchFamily="50" charset="-128"/>
              </a:rPr>
              <a:t>電力</a:t>
            </a:r>
            <a:endParaRPr lang="en-US" altLang="ja-JP" sz="1300" dirty="0" smtClean="0">
              <a:latin typeface="Meiryo UI" panose="020B0604030504040204" pitchFamily="50" charset="-128"/>
              <a:ea typeface="Meiryo UI" panose="020B0604030504040204" pitchFamily="50" charset="-128"/>
            </a:endParaRPr>
          </a:p>
          <a:p>
            <a:r>
              <a:rPr lang="ja-JP" altLang="en-US" sz="1300" dirty="0" smtClean="0">
                <a:latin typeface="Meiryo UI" panose="020B0604030504040204" pitchFamily="50" charset="-128"/>
                <a:ea typeface="Meiryo UI" panose="020B0604030504040204" pitchFamily="50" charset="-128"/>
              </a:rPr>
              <a:t>　需要</a:t>
            </a:r>
            <a:r>
              <a:rPr lang="ja-JP" altLang="en-US" sz="1300" dirty="0">
                <a:latin typeface="Meiryo UI" panose="020B0604030504040204" pitchFamily="50" charset="-128"/>
                <a:ea typeface="Meiryo UI" panose="020B0604030504040204" pitchFamily="50" charset="-128"/>
              </a:rPr>
              <a:t>を</a:t>
            </a:r>
            <a:r>
              <a:rPr lang="ja-JP" altLang="en-US" sz="1300" dirty="0" smtClean="0">
                <a:latin typeface="Meiryo UI" panose="020B0604030504040204" pitchFamily="50" charset="-128"/>
                <a:ea typeface="Meiryo UI" panose="020B0604030504040204" pitchFamily="50" charset="-128"/>
              </a:rPr>
              <a:t>創出し</a:t>
            </a:r>
            <a:r>
              <a:rPr lang="ja-JP" altLang="en-US" sz="1300" dirty="0">
                <a:latin typeface="Meiryo UI" panose="020B0604030504040204" pitchFamily="50" charset="-128"/>
                <a:ea typeface="Meiryo UI" panose="020B0604030504040204" pitchFamily="50" charset="-128"/>
              </a:rPr>
              <a:t>、エリア単位における地域のエネルギー需要</a:t>
            </a:r>
            <a:r>
              <a:rPr lang="ja-JP" altLang="en-US" sz="1300" dirty="0" smtClean="0">
                <a:latin typeface="Meiryo UI" panose="020B0604030504040204" pitchFamily="50" charset="-128"/>
                <a:ea typeface="Meiryo UI" panose="020B0604030504040204" pitchFamily="50" charset="-128"/>
              </a:rPr>
              <a:t>の</a:t>
            </a:r>
            <a:r>
              <a:rPr lang="ja-JP" altLang="en-US" sz="1300" dirty="0">
                <a:latin typeface="Meiryo UI" panose="020B0604030504040204" pitchFamily="50" charset="-128"/>
                <a:ea typeface="Meiryo UI" panose="020B0604030504040204" pitchFamily="50" charset="-128"/>
              </a:rPr>
              <a:t>平準</a:t>
            </a:r>
            <a:r>
              <a:rPr lang="ja-JP" altLang="en-US" sz="1300" dirty="0" smtClean="0">
                <a:latin typeface="Meiryo UI" panose="020B0604030504040204" pitchFamily="50" charset="-128"/>
                <a:ea typeface="Meiryo UI" panose="020B0604030504040204" pitchFamily="50" charset="-128"/>
              </a:rPr>
              <a:t>化</a:t>
            </a:r>
            <a:r>
              <a:rPr lang="ja-JP" altLang="en-US" sz="1300" dirty="0">
                <a:latin typeface="Meiryo UI" panose="020B0604030504040204" pitchFamily="50" charset="-128"/>
                <a:ea typeface="Meiryo UI" panose="020B0604030504040204" pitchFamily="50" charset="-128"/>
              </a:rPr>
              <a:t>に資するエネルギーの面的利用のビジネスモデル構築を</a:t>
            </a:r>
            <a:r>
              <a:rPr lang="ja-JP" altLang="en-US" sz="1300" dirty="0" smtClean="0">
                <a:latin typeface="Meiryo UI" panose="020B0604030504040204" pitchFamily="50" charset="-128"/>
                <a:ea typeface="Meiryo UI" panose="020B0604030504040204" pitchFamily="50" charset="-128"/>
              </a:rPr>
              <a:t>めざします。</a:t>
            </a:r>
            <a:endParaRPr lang="en-US" altLang="ja-JP" sz="1300" dirty="0">
              <a:latin typeface="Meiryo UI" panose="020B0604030504040204" pitchFamily="50" charset="-128"/>
              <a:ea typeface="Meiryo UI" panose="020B0604030504040204" pitchFamily="50" charset="-128"/>
            </a:endParaRPr>
          </a:p>
          <a:p>
            <a:pPr marL="177800" indent="-177800"/>
            <a:endParaRPr lang="en-US" altLang="ja-JP" sz="800" dirty="0" smtClean="0">
              <a:latin typeface="Meiryo UI" pitchFamily="50" charset="-128"/>
              <a:ea typeface="Meiryo UI" pitchFamily="50" charset="-128"/>
              <a:cs typeface="Meiryo UI" pitchFamily="50" charset="-128"/>
            </a:endParaRPr>
          </a:p>
          <a:p>
            <a:r>
              <a:rPr lang="ja-JP" altLang="en-US" sz="1300" dirty="0" smtClean="0">
                <a:latin typeface="Meiryo UI" pitchFamily="50" charset="-128"/>
                <a:ea typeface="Meiryo UI" pitchFamily="50" charset="-128"/>
                <a:cs typeface="Meiryo UI" pitchFamily="50" charset="-128"/>
              </a:rPr>
              <a:t>◆</a:t>
            </a:r>
            <a:r>
              <a:rPr lang="ja-JP" altLang="en-US" sz="1200" dirty="0" smtClean="0">
                <a:latin typeface="メイリオ" panose="020B0604030504040204" pitchFamily="50" charset="-128"/>
                <a:ea typeface="メイリオ" panose="020B0604030504040204" pitchFamily="50" charset="-128"/>
              </a:rPr>
              <a:t>府施設･市施設にネガワット</a:t>
            </a:r>
            <a:r>
              <a:rPr lang="en-US" altLang="ja-JP" sz="1200" dirty="0" smtClean="0">
                <a:latin typeface="メイリオ" panose="020B0604030504040204" pitchFamily="50" charset="-128"/>
                <a:ea typeface="メイリオ" panose="020B0604030504040204" pitchFamily="50" charset="-128"/>
              </a:rPr>
              <a:t>※</a:t>
            </a:r>
            <a:r>
              <a:rPr lang="ja-JP" altLang="en-US" sz="1200" dirty="0" smtClean="0">
                <a:latin typeface="メイリオ" panose="020B0604030504040204" pitchFamily="50" charset="-128"/>
                <a:ea typeface="メイリオ" panose="020B0604030504040204" pitchFamily="50" charset="-128"/>
              </a:rPr>
              <a:t>取引の導入を検討し</a:t>
            </a:r>
            <a:r>
              <a:rPr lang="ja-JP" altLang="en-US" sz="1200" dirty="0">
                <a:latin typeface="メイリオ" panose="020B0604030504040204" pitchFamily="50" charset="-128"/>
                <a:ea typeface="メイリオ" panose="020B0604030504040204" pitchFamily="50" charset="-128"/>
              </a:rPr>
              <a:t>、</a:t>
            </a:r>
            <a:r>
              <a:rPr lang="ja-JP" altLang="en-US" sz="1200" dirty="0" smtClean="0">
                <a:latin typeface="メイリオ" panose="020B0604030504040204" pitchFamily="50" charset="-128"/>
                <a:ea typeface="メイリオ" panose="020B0604030504040204" pitchFamily="50" charset="-128"/>
              </a:rPr>
              <a:t>ネガワット取引の</a:t>
            </a:r>
            <a:r>
              <a:rPr lang="ja-JP" altLang="en-US" sz="1200" dirty="0">
                <a:latin typeface="メイリオ" panose="020B0604030504040204" pitchFamily="50" charset="-128"/>
                <a:ea typeface="メイリオ" panose="020B0604030504040204" pitchFamily="50" charset="-128"/>
              </a:rPr>
              <a:t>普及拡大を</a:t>
            </a:r>
            <a:r>
              <a:rPr lang="ja-JP" altLang="en-US" sz="1200" dirty="0" smtClean="0">
                <a:latin typeface="メイリオ" panose="020B0604030504040204" pitchFamily="50" charset="-128"/>
                <a:ea typeface="メイリオ" panose="020B0604030504040204" pitchFamily="50" charset="-128"/>
              </a:rPr>
              <a:t>促進</a:t>
            </a:r>
            <a:r>
              <a:rPr lang="ja-JP" altLang="en-US" sz="1200" dirty="0">
                <a:latin typeface="メイリオ" panose="020B0604030504040204" pitchFamily="50" charset="-128"/>
                <a:ea typeface="メイリオ" panose="020B0604030504040204" pitchFamily="50" charset="-128"/>
              </a:rPr>
              <a:t>します。</a:t>
            </a:r>
            <a:endParaRPr lang="en-US" altLang="ja-JP" sz="1200" dirty="0" smtClean="0">
              <a:latin typeface="メイリオ" panose="020B0604030504040204" pitchFamily="50" charset="-128"/>
              <a:ea typeface="メイリオ" panose="020B0604030504040204" pitchFamily="50" charset="-128"/>
            </a:endParaRPr>
          </a:p>
          <a:p>
            <a:pPr algn="r"/>
            <a:r>
              <a:rPr lang="ja-JP" altLang="en-US" sz="1200" dirty="0">
                <a:latin typeface="メイリオ" panose="020B0604030504040204" pitchFamily="50" charset="-128"/>
                <a:ea typeface="メイリオ" panose="020B0604030504040204" pitchFamily="50" charset="-128"/>
              </a:rPr>
              <a:t>　</a:t>
            </a:r>
            <a:r>
              <a:rPr lang="ja-JP" altLang="en-US" sz="1200" dirty="0" smtClean="0">
                <a:latin typeface="メイリオ" panose="020B0604030504040204" pitchFamily="50" charset="-128"/>
                <a:ea typeface="メイリオ" panose="020B0604030504040204" pitchFamily="50" charset="-128"/>
              </a:rPr>
              <a:t>（</a:t>
            </a:r>
            <a:r>
              <a:rPr lang="en-US" altLang="ja-JP" sz="1200" dirty="0">
                <a:latin typeface="メイリオ" panose="020B0604030504040204" pitchFamily="50" charset="-128"/>
                <a:ea typeface="メイリオ" panose="020B0604030504040204" pitchFamily="50" charset="-128"/>
              </a:rPr>
              <a:t>※</a:t>
            </a:r>
            <a:r>
              <a:rPr lang="ja-JP" altLang="en-US" sz="1200" dirty="0">
                <a:latin typeface="メイリオ" panose="020B0604030504040204" pitchFamily="50" charset="-128"/>
                <a:ea typeface="メイリオ" panose="020B0604030504040204" pitchFamily="50" charset="-128"/>
              </a:rPr>
              <a:t>ネガワット：需要家が節電や自家発電によって需要量を減らした分</a:t>
            </a:r>
            <a:r>
              <a:rPr lang="ja-JP" altLang="en-US" sz="1200" dirty="0" smtClean="0">
                <a:latin typeface="メイリオ" panose="020B0604030504040204" pitchFamily="50" charset="-128"/>
                <a:ea typeface="メイリオ" panose="020B0604030504040204" pitchFamily="50" charset="-128"/>
              </a:rPr>
              <a:t>を発電</a:t>
            </a:r>
            <a:r>
              <a:rPr lang="ja-JP" altLang="en-US" sz="1200" dirty="0">
                <a:latin typeface="メイリオ" panose="020B0604030504040204" pitchFamily="50" charset="-128"/>
                <a:ea typeface="メイリオ" panose="020B0604030504040204" pitchFamily="50" charset="-128"/>
              </a:rPr>
              <a:t>したとみなす</a:t>
            </a:r>
            <a:r>
              <a:rPr lang="ja-JP" altLang="en-US" sz="1200" dirty="0" smtClean="0">
                <a:latin typeface="メイリオ" panose="020B0604030504040204" pitchFamily="50" charset="-128"/>
                <a:ea typeface="メイリオ" panose="020B0604030504040204" pitchFamily="50" charset="-128"/>
              </a:rPr>
              <a:t>こと）</a:t>
            </a:r>
            <a:endParaRPr lang="en-US" altLang="ja-JP" sz="1200" dirty="0">
              <a:latin typeface="メイリオ" panose="020B0604030504040204" pitchFamily="50" charset="-128"/>
              <a:ea typeface="メイリオ" panose="020B0604030504040204" pitchFamily="50" charset="-128"/>
            </a:endParaRPr>
          </a:p>
        </p:txBody>
      </p:sp>
    </p:spTree>
    <p:extLst>
      <p:ext uri="{BB962C8B-B14F-4D97-AF65-F5344CB8AC3E}">
        <p14:creationId xmlns:p14="http://schemas.microsoft.com/office/powerpoint/2010/main" val="728661199"/>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ext Box 2"/>
          <p:cNvSpPr txBox="1">
            <a:spLocks noChangeArrowheads="1"/>
          </p:cNvSpPr>
          <p:nvPr/>
        </p:nvSpPr>
        <p:spPr bwMode="auto">
          <a:xfrm>
            <a:off x="1904" y="-13736"/>
            <a:ext cx="9906000" cy="510396"/>
          </a:xfrm>
          <a:prstGeom prst="rect">
            <a:avLst/>
          </a:prstGeom>
          <a:solidFill>
            <a:srgbClr val="00B0F0"/>
          </a:solidFill>
          <a:ln w="9525">
            <a:noFill/>
            <a:miter lim="800000"/>
            <a:headEnd/>
            <a:tailEnd/>
          </a:ln>
        </p:spPr>
        <p:txBody>
          <a:bodyPr wrap="square" lIns="74295" tIns="8890" rIns="74295" bIns="8890">
            <a:spAutoFit/>
          </a:bodyPr>
          <a:lstStyle>
            <a:defPPr>
              <a:defRPr lang="ja-JP"/>
            </a:defPPr>
            <a:lvl1pPr algn="l" rtl="0" fontAlgn="base">
              <a:spcBef>
                <a:spcPct val="0"/>
              </a:spcBef>
              <a:spcAft>
                <a:spcPct val="0"/>
              </a:spcAft>
              <a:defRPr kumimoji="1"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charset="-128"/>
                <a:cs typeface="+mn-cs"/>
              </a:defRPr>
            </a:lvl5pPr>
            <a:lvl6pPr marL="2286000" algn="l" defTabSz="914400" rtl="0" eaLnBrk="1" latinLnBrk="0" hangingPunct="1">
              <a:defRPr kumimoji="1" kern="1200">
                <a:solidFill>
                  <a:schemeClr val="tx1"/>
                </a:solidFill>
                <a:latin typeface="Arial" charset="0"/>
                <a:ea typeface="ＭＳ Ｐゴシック" charset="-128"/>
                <a:cs typeface="+mn-cs"/>
              </a:defRPr>
            </a:lvl6pPr>
            <a:lvl7pPr marL="2743200" algn="l" defTabSz="914400" rtl="0" eaLnBrk="1" latinLnBrk="0" hangingPunct="1">
              <a:defRPr kumimoji="1" kern="1200">
                <a:solidFill>
                  <a:schemeClr val="tx1"/>
                </a:solidFill>
                <a:latin typeface="Arial" charset="0"/>
                <a:ea typeface="ＭＳ Ｐゴシック" charset="-128"/>
                <a:cs typeface="+mn-cs"/>
              </a:defRPr>
            </a:lvl7pPr>
            <a:lvl8pPr marL="3200400" algn="l" defTabSz="914400" rtl="0" eaLnBrk="1" latinLnBrk="0" hangingPunct="1">
              <a:defRPr kumimoji="1" kern="1200">
                <a:solidFill>
                  <a:schemeClr val="tx1"/>
                </a:solidFill>
                <a:latin typeface="Arial" charset="0"/>
                <a:ea typeface="ＭＳ Ｐゴシック" charset="-128"/>
                <a:cs typeface="+mn-cs"/>
              </a:defRPr>
            </a:lvl8pPr>
            <a:lvl9pPr marL="3657600" algn="l" defTabSz="914400" rtl="0" eaLnBrk="1" latinLnBrk="0" hangingPunct="1">
              <a:defRPr kumimoji="1" kern="1200">
                <a:solidFill>
                  <a:schemeClr val="tx1"/>
                </a:solidFill>
                <a:latin typeface="Arial" charset="0"/>
                <a:ea typeface="ＭＳ Ｐゴシック" charset="-128"/>
                <a:cs typeface="+mn-cs"/>
              </a:defRPr>
            </a:lvl9pPr>
          </a:lstStyle>
          <a:p>
            <a:pPr algn="just" fontAlgn="auto">
              <a:spcBef>
                <a:spcPts val="0"/>
              </a:spcBef>
              <a:spcAft>
                <a:spcPts val="0"/>
              </a:spcAft>
            </a:pPr>
            <a:r>
              <a:rPr lang="ja-JP" altLang="en-US" sz="3200" dirty="0" smtClean="0">
                <a:solidFill>
                  <a:prstClr val="white"/>
                </a:solidFill>
                <a:ea typeface="HGP創英角ｺﾞｼｯｸUB" pitchFamily="50" charset="-128"/>
                <a:cs typeface="ＭＳ Ｐゴシック" charset="-128"/>
              </a:rPr>
              <a:t>　</a:t>
            </a:r>
            <a:r>
              <a:rPr lang="ja-JP" altLang="en-US" sz="3200" dirty="0">
                <a:solidFill>
                  <a:prstClr val="white"/>
                </a:solidFill>
                <a:latin typeface="Calibri"/>
                <a:ea typeface="HGP創英角ｺﾞｼｯｸUB" pitchFamily="50" charset="-128"/>
                <a:cs typeface="ＭＳ Ｐゴシック" charset="-128"/>
              </a:rPr>
              <a:t>電力需要の平準化と電力供給の安定化</a:t>
            </a:r>
            <a:r>
              <a:rPr lang="ja-JP" altLang="en-US" sz="1400" dirty="0">
                <a:solidFill>
                  <a:prstClr val="white"/>
                </a:solidFill>
                <a:latin typeface="Calibri"/>
                <a:ea typeface="HGP創英角ｺﾞｼｯｸUB" pitchFamily="50" charset="-128"/>
                <a:cs typeface="ＭＳ Ｐゴシック" charset="-128"/>
              </a:rPr>
              <a:t>　</a:t>
            </a:r>
          </a:p>
        </p:txBody>
      </p:sp>
      <p:sp>
        <p:nvSpPr>
          <p:cNvPr id="30" name="円/楕円 29"/>
          <p:cNvSpPr/>
          <p:nvPr/>
        </p:nvSpPr>
        <p:spPr>
          <a:xfrm>
            <a:off x="9359136" y="0"/>
            <a:ext cx="471222" cy="471222"/>
          </a:xfrm>
          <a:prstGeom prst="ellipse">
            <a:avLst/>
          </a:prstGeom>
          <a:ln w="19050"/>
        </p:spPr>
        <p:style>
          <a:lnRef idx="3">
            <a:schemeClr val="lt1"/>
          </a:lnRef>
          <a:fillRef idx="1">
            <a:schemeClr val="accent1"/>
          </a:fillRef>
          <a:effectRef idx="1">
            <a:schemeClr val="accent1"/>
          </a:effectRef>
          <a:fontRef idx="minor">
            <a:schemeClr val="lt1"/>
          </a:fontRef>
        </p:style>
        <p:txBody>
          <a:bodyPr lIns="0" tIns="0" rIns="0" bIns="0" rtlCol="0" anchor="ctr"/>
          <a:lstStyle/>
          <a:p>
            <a:pPr algn="ctr"/>
            <a:r>
              <a:rPr lang="en-US" altLang="ja-JP" b="1" dirty="0" smtClean="0">
                <a:solidFill>
                  <a:prstClr val="white"/>
                </a:solidFill>
              </a:rPr>
              <a:t>37</a:t>
            </a:r>
            <a:endParaRPr lang="ja-JP" altLang="en-US" b="1" dirty="0">
              <a:solidFill>
                <a:prstClr val="white"/>
              </a:solidFill>
            </a:endParaRPr>
          </a:p>
        </p:txBody>
      </p:sp>
      <p:sp>
        <p:nvSpPr>
          <p:cNvPr id="38" name="角丸四角形 37"/>
          <p:cNvSpPr/>
          <p:nvPr/>
        </p:nvSpPr>
        <p:spPr>
          <a:xfrm>
            <a:off x="4995245" y="578557"/>
            <a:ext cx="4826881" cy="6067944"/>
          </a:xfrm>
          <a:prstGeom prst="roundRect">
            <a:avLst>
              <a:gd name="adj" fmla="val 1002"/>
            </a:avLst>
          </a:prstGeom>
          <a:ln w="31750"/>
        </p:spPr>
        <p:style>
          <a:lnRef idx="2">
            <a:schemeClr val="accent1"/>
          </a:lnRef>
          <a:fillRef idx="1">
            <a:schemeClr val="lt1"/>
          </a:fillRef>
          <a:effectRef idx="0">
            <a:schemeClr val="accent1"/>
          </a:effectRef>
          <a:fontRef idx="minor">
            <a:schemeClr val="dk1"/>
          </a:fontRef>
        </p:style>
        <p:txBody>
          <a:bodyPr rtlCol="0" anchor="ctr"/>
          <a:lstStyle/>
          <a:p>
            <a:endParaRPr lang="ja-JP" altLang="en-US" sz="1200" dirty="0">
              <a:solidFill>
                <a:prstClr val="black"/>
              </a:solidFill>
              <a:latin typeface="Meiryo UI" pitchFamily="50" charset="-128"/>
              <a:ea typeface="Meiryo UI" pitchFamily="50" charset="-128"/>
              <a:cs typeface="Meiryo UI" pitchFamily="50" charset="-128"/>
            </a:endParaRPr>
          </a:p>
        </p:txBody>
      </p:sp>
      <p:sp>
        <p:nvSpPr>
          <p:cNvPr id="39" name="角丸四角形 38"/>
          <p:cNvSpPr/>
          <p:nvPr/>
        </p:nvSpPr>
        <p:spPr>
          <a:xfrm>
            <a:off x="5127117" y="710112"/>
            <a:ext cx="2708448" cy="360000"/>
          </a:xfrm>
          <a:prstGeom prst="roundRect">
            <a:avLst>
              <a:gd name="adj" fmla="val 50000"/>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ja-JP" altLang="en-US" sz="1600" b="1" dirty="0" smtClean="0">
                <a:solidFill>
                  <a:prstClr val="black"/>
                </a:solidFill>
                <a:latin typeface="Meiryo UI" pitchFamily="50" charset="-128"/>
                <a:ea typeface="Meiryo UI" pitchFamily="50" charset="-128"/>
                <a:cs typeface="Meiryo UI" pitchFamily="50" charset="-128"/>
              </a:rPr>
              <a:t>燃料電池の導入促進</a:t>
            </a:r>
            <a:endParaRPr lang="ja-JP" altLang="en-US" sz="1600" b="1" dirty="0">
              <a:solidFill>
                <a:prstClr val="black"/>
              </a:solidFill>
              <a:latin typeface="Meiryo UI" pitchFamily="50" charset="-128"/>
              <a:ea typeface="Meiryo UI" pitchFamily="50" charset="-128"/>
              <a:cs typeface="Meiryo UI" pitchFamily="50" charset="-128"/>
            </a:endParaRPr>
          </a:p>
        </p:txBody>
      </p:sp>
      <p:sp>
        <p:nvSpPr>
          <p:cNvPr id="40" name="テキスト ボックス 39"/>
          <p:cNvSpPr txBox="1"/>
          <p:nvPr/>
        </p:nvSpPr>
        <p:spPr>
          <a:xfrm>
            <a:off x="7891538" y="820983"/>
            <a:ext cx="704393" cy="184666"/>
          </a:xfrm>
          <a:prstGeom prst="rect">
            <a:avLst/>
          </a:prstGeom>
          <a:noFill/>
        </p:spPr>
        <p:txBody>
          <a:bodyPr wrap="square" lIns="0" tIns="0" rIns="0" bIns="0" rtlCol="0" anchor="ctr" anchorCtr="1">
            <a:spAutoFit/>
          </a:bodyPr>
          <a:lstStyle/>
          <a:p>
            <a:pPr marL="87313" indent="-87313"/>
            <a:r>
              <a:rPr lang="en-US" altLang="ja-JP" sz="1200" dirty="0" smtClean="0">
                <a:solidFill>
                  <a:prstClr val="black"/>
                </a:solidFill>
                <a:latin typeface="Meiryo UI" pitchFamily="50" charset="-128"/>
                <a:ea typeface="Meiryo UI" pitchFamily="50" charset="-128"/>
                <a:cs typeface="Meiryo UI" pitchFamily="50" charset="-128"/>
              </a:rPr>
              <a:t>【</a:t>
            </a:r>
            <a:r>
              <a:rPr lang="ja-JP" altLang="en-US" sz="1200" dirty="0" smtClean="0">
                <a:solidFill>
                  <a:prstClr val="black"/>
                </a:solidFill>
                <a:latin typeface="Meiryo UI" pitchFamily="50" charset="-128"/>
                <a:ea typeface="Meiryo UI" pitchFamily="50" charset="-128"/>
                <a:cs typeface="Meiryo UI" pitchFamily="50" charset="-128"/>
              </a:rPr>
              <a:t>府事業</a:t>
            </a:r>
            <a:r>
              <a:rPr lang="en-US" altLang="ja-JP" sz="1200" dirty="0" smtClean="0">
                <a:solidFill>
                  <a:prstClr val="black"/>
                </a:solidFill>
                <a:latin typeface="Meiryo UI" pitchFamily="50" charset="-128"/>
                <a:ea typeface="Meiryo UI" pitchFamily="50" charset="-128"/>
                <a:cs typeface="Meiryo UI" pitchFamily="50" charset="-128"/>
              </a:rPr>
              <a:t>】</a:t>
            </a:r>
            <a:endParaRPr lang="ja-JP" altLang="en-US" sz="1200" dirty="0">
              <a:solidFill>
                <a:prstClr val="black"/>
              </a:solidFill>
              <a:latin typeface="Meiryo UI" pitchFamily="50" charset="-128"/>
              <a:ea typeface="Meiryo UI" pitchFamily="50" charset="-128"/>
              <a:cs typeface="Meiryo UI" pitchFamily="50" charset="-128"/>
            </a:endParaRPr>
          </a:p>
        </p:txBody>
      </p:sp>
      <p:sp>
        <p:nvSpPr>
          <p:cNvPr id="41" name="テキスト ボックス 28"/>
          <p:cNvSpPr txBox="1">
            <a:spLocks noChangeArrowheads="1"/>
          </p:cNvSpPr>
          <p:nvPr/>
        </p:nvSpPr>
        <p:spPr bwMode="auto">
          <a:xfrm>
            <a:off x="5185572" y="1156071"/>
            <a:ext cx="4504108" cy="10002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ctr" anchorCtr="0">
            <a:spAutoFit/>
          </a:bodyPr>
          <a:lstStyle>
            <a:lvl1pPr eaLnBrk="0" hangingPunct="0">
              <a:defRPr kumimoji="1" sz="1300" b="1" i="1">
                <a:solidFill>
                  <a:schemeClr val="tx1"/>
                </a:solidFill>
                <a:latin typeface="Arial" pitchFamily="34" charset="0"/>
                <a:ea typeface="ＭＳ Ｐゴシック" pitchFamily="50" charset="-128"/>
              </a:defRPr>
            </a:lvl1pPr>
            <a:lvl2pPr marL="742950" indent="-285750" eaLnBrk="0" hangingPunct="0">
              <a:defRPr kumimoji="1" sz="1300" b="1" i="1">
                <a:solidFill>
                  <a:schemeClr val="tx1"/>
                </a:solidFill>
                <a:latin typeface="Arial" pitchFamily="34" charset="0"/>
                <a:ea typeface="ＭＳ Ｐゴシック" pitchFamily="50" charset="-128"/>
              </a:defRPr>
            </a:lvl2pPr>
            <a:lvl3pPr marL="1143000" indent="-228600" eaLnBrk="0" hangingPunct="0">
              <a:defRPr kumimoji="1" sz="1300" b="1" i="1">
                <a:solidFill>
                  <a:schemeClr val="tx1"/>
                </a:solidFill>
                <a:latin typeface="Arial" pitchFamily="34" charset="0"/>
                <a:ea typeface="ＭＳ Ｐゴシック" pitchFamily="50" charset="-128"/>
              </a:defRPr>
            </a:lvl3pPr>
            <a:lvl4pPr marL="1600200" indent="-228600" eaLnBrk="0" hangingPunct="0">
              <a:defRPr kumimoji="1" sz="1300" b="1" i="1">
                <a:solidFill>
                  <a:schemeClr val="tx1"/>
                </a:solidFill>
                <a:latin typeface="Arial" pitchFamily="34" charset="0"/>
                <a:ea typeface="ＭＳ Ｐゴシック" pitchFamily="50" charset="-128"/>
              </a:defRPr>
            </a:lvl4pPr>
            <a:lvl5pPr marL="2057400" indent="-228600" eaLnBrk="0" hangingPunct="0">
              <a:defRPr kumimoji="1" sz="1300" b="1" i="1">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kumimoji="1" sz="1300" b="1" i="1">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kumimoji="1" sz="1300" b="1" i="1">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kumimoji="1" sz="1300" b="1" i="1">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kumimoji="1" sz="1300" b="1" i="1">
                <a:solidFill>
                  <a:schemeClr val="tx1"/>
                </a:solidFill>
                <a:latin typeface="Arial" pitchFamily="34" charset="0"/>
                <a:ea typeface="ＭＳ Ｐゴシック" pitchFamily="50" charset="-128"/>
              </a:defRPr>
            </a:lvl9pPr>
          </a:lstStyle>
          <a:p>
            <a:pPr marL="87313" indent="-87313"/>
            <a:r>
              <a:rPr lang="ja-JP" altLang="en-US" b="0" i="0" dirty="0" smtClean="0">
                <a:latin typeface="Meiryo UI" pitchFamily="50" charset="-128"/>
                <a:ea typeface="Meiryo UI" pitchFamily="50" charset="-128"/>
                <a:cs typeface="Meiryo UI" pitchFamily="50" charset="-128"/>
              </a:rPr>
              <a:t>◆府中央卸売市場内に、民間事業者が、国内初となる</a:t>
            </a:r>
            <a:r>
              <a:rPr lang="en-US" altLang="ja-JP" b="0" i="0" dirty="0" smtClean="0">
                <a:latin typeface="Meiryo UI" pitchFamily="50" charset="-128"/>
                <a:ea typeface="Meiryo UI" pitchFamily="50" charset="-128"/>
                <a:cs typeface="Meiryo UI" pitchFamily="50" charset="-128"/>
              </a:rPr>
              <a:t>1</a:t>
            </a:r>
            <a:r>
              <a:rPr lang="ja-JP" altLang="en-US" b="0" i="0" dirty="0" smtClean="0">
                <a:latin typeface="Meiryo UI" pitchFamily="50" charset="-128"/>
                <a:ea typeface="Meiryo UI" pitchFamily="50" charset="-128"/>
                <a:cs typeface="Meiryo UI" pitchFamily="50" charset="-128"/>
              </a:rPr>
              <a:t>メガワット級の商用の燃料電池（</a:t>
            </a:r>
            <a:r>
              <a:rPr lang="en-US" altLang="ja-JP" b="0" i="0" dirty="0" smtClean="0">
                <a:latin typeface="Meiryo UI" pitchFamily="50" charset="-128"/>
                <a:ea typeface="Meiryo UI" pitchFamily="50" charset="-128"/>
                <a:cs typeface="Meiryo UI" pitchFamily="50" charset="-128"/>
              </a:rPr>
              <a:t>SOFC</a:t>
            </a:r>
            <a:r>
              <a:rPr lang="ja-JP" altLang="en-US" b="0" i="0" dirty="0" smtClean="0">
                <a:latin typeface="Meiryo UI" pitchFamily="50" charset="-128"/>
                <a:ea typeface="Meiryo UI" pitchFamily="50" charset="-128"/>
                <a:cs typeface="Meiryo UI" pitchFamily="50" charset="-128"/>
              </a:rPr>
              <a:t>）を設置して、</a:t>
            </a:r>
            <a:r>
              <a:rPr lang="en-US" altLang="ja-JP" b="0" i="0" dirty="0" smtClean="0">
                <a:latin typeface="Meiryo UI" pitchFamily="50" charset="-128"/>
                <a:ea typeface="Meiryo UI" pitchFamily="50" charset="-128"/>
                <a:cs typeface="Meiryo UI" pitchFamily="50" charset="-128"/>
              </a:rPr>
              <a:t>CO2</a:t>
            </a:r>
            <a:r>
              <a:rPr lang="ja-JP" altLang="en-US" b="0" i="0" dirty="0" smtClean="0">
                <a:latin typeface="Meiryo UI" pitchFamily="50" charset="-128"/>
                <a:ea typeface="Meiryo UI" pitchFamily="50" charset="-128"/>
                <a:cs typeface="Meiryo UI" pitchFamily="50" charset="-128"/>
              </a:rPr>
              <a:t>削減効果や電力供給の安定性・信頼性についての実証事業を行っています。</a:t>
            </a:r>
            <a:endParaRPr lang="en-US" altLang="ja-JP" b="0" i="0" dirty="0" smtClean="0">
              <a:latin typeface="Meiryo UI" pitchFamily="50" charset="-128"/>
              <a:ea typeface="Meiryo UI" pitchFamily="50" charset="-128"/>
              <a:cs typeface="Meiryo UI" pitchFamily="50" charset="-128"/>
            </a:endParaRPr>
          </a:p>
          <a:p>
            <a:pPr marL="87313" indent="-87313"/>
            <a:r>
              <a:rPr lang="ja-JP" altLang="en-US" b="0" i="0" dirty="0">
                <a:latin typeface="Meiryo UI" pitchFamily="50" charset="-128"/>
                <a:ea typeface="Meiryo UI" pitchFamily="50" charset="-128"/>
                <a:cs typeface="Meiryo UI" pitchFamily="50" charset="-128"/>
              </a:rPr>
              <a:t>　</a:t>
            </a:r>
            <a:r>
              <a:rPr lang="ja-JP" altLang="en-US" b="0" i="0" dirty="0" smtClean="0">
                <a:latin typeface="Meiryo UI" pitchFamily="50" charset="-128"/>
                <a:ea typeface="Meiryo UI" pitchFamily="50" charset="-128"/>
                <a:cs typeface="Meiryo UI" pitchFamily="50" charset="-128"/>
              </a:rPr>
              <a:t>　市場は、災害に強いこの燃料電池を冷蔵庫棟などの電源として活用します。</a:t>
            </a:r>
            <a:r>
              <a:rPr lang="ja-JP" altLang="en-US" b="0" i="0" dirty="0">
                <a:latin typeface="Meiryo UI" pitchFamily="50" charset="-128"/>
                <a:ea typeface="Meiryo UI" pitchFamily="50" charset="-128"/>
                <a:cs typeface="Meiryo UI" pitchFamily="50" charset="-128"/>
              </a:rPr>
              <a:t>　</a:t>
            </a:r>
            <a:r>
              <a:rPr lang="ja-JP" altLang="en-US" b="0" i="0" dirty="0" smtClean="0">
                <a:latin typeface="Meiryo UI" pitchFamily="50" charset="-128"/>
                <a:ea typeface="Meiryo UI" pitchFamily="50" charset="-128"/>
                <a:cs typeface="Meiryo UI" pitchFamily="50" charset="-128"/>
              </a:rPr>
              <a:t>　</a:t>
            </a:r>
            <a:endParaRPr lang="en-US" altLang="ja-JP" b="0" i="0" dirty="0">
              <a:latin typeface="Meiryo UI" pitchFamily="50" charset="-128"/>
              <a:ea typeface="Meiryo UI" pitchFamily="50" charset="-128"/>
              <a:cs typeface="Meiryo UI" pitchFamily="50" charset="-128"/>
            </a:endParaRPr>
          </a:p>
        </p:txBody>
      </p:sp>
      <p:sp>
        <p:nvSpPr>
          <p:cNvPr id="42" name="大かっこ 41"/>
          <p:cNvSpPr/>
          <p:nvPr/>
        </p:nvSpPr>
        <p:spPr>
          <a:xfrm>
            <a:off x="6620710" y="1996949"/>
            <a:ext cx="1744765" cy="336809"/>
          </a:xfrm>
          <a:prstGeom prst="bracketPair">
            <a:avLst/>
          </a:prstGeom>
          <a:noFill/>
          <a:ln w="9525">
            <a:prstDash val="solid"/>
          </a:ln>
        </p:spPr>
        <p:style>
          <a:lnRef idx="2">
            <a:schemeClr val="accent1"/>
          </a:lnRef>
          <a:fillRef idx="1">
            <a:schemeClr val="lt1"/>
          </a:fillRef>
          <a:effectRef idx="0">
            <a:schemeClr val="accent1"/>
          </a:effectRef>
          <a:fontRef idx="minor">
            <a:schemeClr val="dk1"/>
          </a:fontRef>
        </p:style>
        <p:txBody>
          <a:bodyPr lIns="0" rIns="0" rtlCol="0" anchor="ctr"/>
          <a:lstStyle/>
          <a:p>
            <a:r>
              <a:rPr lang="ja-JP" altLang="en-US" sz="1050" dirty="0" smtClean="0">
                <a:solidFill>
                  <a:prstClr val="black"/>
                </a:solidFill>
                <a:latin typeface="Meiryo UI" pitchFamily="50" charset="-128"/>
                <a:ea typeface="Meiryo UI" pitchFamily="50" charset="-128"/>
                <a:cs typeface="Meiryo UI" pitchFamily="50" charset="-128"/>
              </a:rPr>
              <a:t>　・発電能力：</a:t>
            </a:r>
            <a:r>
              <a:rPr lang="en-US" altLang="ja-JP" sz="1050" dirty="0" smtClean="0">
                <a:solidFill>
                  <a:prstClr val="black"/>
                </a:solidFill>
                <a:latin typeface="Meiryo UI" pitchFamily="50" charset="-128"/>
                <a:ea typeface="Meiryo UI" pitchFamily="50" charset="-128"/>
                <a:cs typeface="Meiryo UI" pitchFamily="50" charset="-128"/>
              </a:rPr>
              <a:t>1,200kW</a:t>
            </a:r>
            <a:endParaRPr lang="en-US" altLang="ja-JP" sz="1050" dirty="0">
              <a:solidFill>
                <a:prstClr val="black"/>
              </a:solidFill>
              <a:latin typeface="Meiryo UI" pitchFamily="50" charset="-128"/>
              <a:ea typeface="Meiryo UI" pitchFamily="50" charset="-128"/>
              <a:cs typeface="Meiryo UI" pitchFamily="50" charset="-128"/>
            </a:endParaRPr>
          </a:p>
          <a:p>
            <a:r>
              <a:rPr lang="ja-JP" altLang="en-US" sz="1050" dirty="0" smtClean="0">
                <a:solidFill>
                  <a:prstClr val="black"/>
                </a:solidFill>
                <a:latin typeface="Meiryo UI" pitchFamily="50" charset="-128"/>
                <a:ea typeface="Meiryo UI" pitchFamily="50" charset="-128"/>
                <a:cs typeface="Meiryo UI" pitchFamily="50" charset="-128"/>
              </a:rPr>
              <a:t>　・</a:t>
            </a:r>
            <a:r>
              <a:rPr lang="en-US" altLang="ja-JP" sz="1050" dirty="0" smtClean="0">
                <a:solidFill>
                  <a:prstClr val="black"/>
                </a:solidFill>
                <a:latin typeface="Meiryo UI" pitchFamily="50" charset="-128"/>
                <a:ea typeface="Meiryo UI" pitchFamily="50" charset="-128"/>
                <a:cs typeface="Meiryo UI" pitchFamily="50" charset="-128"/>
              </a:rPr>
              <a:t>2015</a:t>
            </a:r>
            <a:r>
              <a:rPr lang="ja-JP" altLang="en-US" sz="1050" dirty="0" smtClean="0">
                <a:solidFill>
                  <a:prstClr val="black"/>
                </a:solidFill>
                <a:latin typeface="Meiryo UI" pitchFamily="50" charset="-128"/>
                <a:ea typeface="Meiryo UI" pitchFamily="50" charset="-128"/>
                <a:cs typeface="Meiryo UI" pitchFamily="50" charset="-128"/>
              </a:rPr>
              <a:t>年</a:t>
            </a:r>
            <a:r>
              <a:rPr lang="en-US" altLang="ja-JP" sz="1050" dirty="0">
                <a:solidFill>
                  <a:prstClr val="black"/>
                </a:solidFill>
                <a:latin typeface="Meiryo UI" pitchFamily="50" charset="-128"/>
                <a:ea typeface="Meiryo UI" pitchFamily="50" charset="-128"/>
                <a:cs typeface="Meiryo UI" pitchFamily="50" charset="-128"/>
              </a:rPr>
              <a:t>3</a:t>
            </a:r>
            <a:r>
              <a:rPr lang="ja-JP" altLang="en-US" sz="1050" dirty="0" smtClean="0">
                <a:solidFill>
                  <a:prstClr val="black"/>
                </a:solidFill>
                <a:latin typeface="Meiryo UI" pitchFamily="50" charset="-128"/>
                <a:ea typeface="Meiryo UI" pitchFamily="50" charset="-128"/>
                <a:cs typeface="Meiryo UI" pitchFamily="50" charset="-128"/>
              </a:rPr>
              <a:t>月</a:t>
            </a:r>
            <a:r>
              <a:rPr lang="ja-JP" altLang="en-US" sz="1050" dirty="0">
                <a:solidFill>
                  <a:prstClr val="black"/>
                </a:solidFill>
                <a:latin typeface="Meiryo UI" pitchFamily="50" charset="-128"/>
                <a:ea typeface="Meiryo UI" pitchFamily="50" charset="-128"/>
                <a:cs typeface="Meiryo UI" pitchFamily="50" charset="-128"/>
              </a:rPr>
              <a:t>～　</a:t>
            </a:r>
            <a:r>
              <a:rPr lang="ja-JP" altLang="en-US" sz="1050" dirty="0" smtClean="0">
                <a:solidFill>
                  <a:prstClr val="black"/>
                </a:solidFill>
                <a:latin typeface="Meiryo UI" pitchFamily="50" charset="-128"/>
                <a:ea typeface="Meiryo UI" pitchFamily="50" charset="-128"/>
                <a:cs typeface="Meiryo UI" pitchFamily="50" charset="-128"/>
              </a:rPr>
              <a:t>供給開始</a:t>
            </a:r>
            <a:endParaRPr lang="en-US" altLang="ja-JP" sz="1050" dirty="0" smtClean="0">
              <a:solidFill>
                <a:prstClr val="black"/>
              </a:solidFill>
              <a:latin typeface="Meiryo UI" pitchFamily="50" charset="-128"/>
              <a:ea typeface="Meiryo UI" pitchFamily="50" charset="-128"/>
              <a:cs typeface="Meiryo UI" pitchFamily="50" charset="-128"/>
            </a:endParaRPr>
          </a:p>
        </p:txBody>
      </p:sp>
      <p:sp>
        <p:nvSpPr>
          <p:cNvPr id="44" name="正方形/長方形 43"/>
          <p:cNvSpPr/>
          <p:nvPr/>
        </p:nvSpPr>
        <p:spPr>
          <a:xfrm>
            <a:off x="5872912" y="2390795"/>
            <a:ext cx="3240360" cy="276999"/>
          </a:xfrm>
          <a:prstGeom prst="rect">
            <a:avLst/>
          </a:prstGeom>
        </p:spPr>
        <p:txBody>
          <a:bodyPr wrap="square">
            <a:spAutoFit/>
          </a:bodyPr>
          <a:lstStyle/>
          <a:p>
            <a:r>
              <a:rPr lang="ja-JP" altLang="en-US"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導入先の大阪府中央卸売市場</a:t>
            </a:r>
            <a:endParaRPr lang="en-US" altLang="ja-JP"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grpSp>
        <p:nvGrpSpPr>
          <p:cNvPr id="45" name="グループ化 44"/>
          <p:cNvGrpSpPr/>
          <p:nvPr/>
        </p:nvGrpSpPr>
        <p:grpSpPr>
          <a:xfrm>
            <a:off x="5130980" y="2667795"/>
            <a:ext cx="4602547" cy="1422280"/>
            <a:chOff x="5090639" y="2770568"/>
            <a:chExt cx="4602547" cy="1422280"/>
          </a:xfrm>
        </p:grpSpPr>
        <p:grpSp>
          <p:nvGrpSpPr>
            <p:cNvPr id="46" name="グループ化 45"/>
            <p:cNvGrpSpPr/>
            <p:nvPr/>
          </p:nvGrpSpPr>
          <p:grpSpPr>
            <a:xfrm>
              <a:off x="6713599" y="2770568"/>
              <a:ext cx="2979587" cy="1422280"/>
              <a:chOff x="6056048" y="4945878"/>
              <a:chExt cx="2979587" cy="1422280"/>
            </a:xfrm>
          </p:grpSpPr>
          <p:pic>
            <p:nvPicPr>
              <p:cNvPr id="49" name="Picture 2" descr="市場全景よこ"/>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rot="5400000">
                <a:off x="6834702" y="4167224"/>
                <a:ext cx="1422280" cy="2979587"/>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50" name="円/楕円 49"/>
              <p:cNvSpPr/>
              <p:nvPr/>
            </p:nvSpPr>
            <p:spPr>
              <a:xfrm rot="21198526">
                <a:off x="6977063" y="6091235"/>
                <a:ext cx="295275" cy="105689"/>
              </a:xfrm>
              <a:prstGeom prst="ellipse">
                <a:avLst/>
              </a:prstGeom>
              <a:noFill/>
              <a:ln w="50800">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ja-JP" altLang="en-US">
                  <a:solidFill>
                    <a:prstClr val="black"/>
                  </a:solidFill>
                </a:endParaRPr>
              </a:p>
            </p:txBody>
          </p:sp>
        </p:grpSp>
        <p:sp>
          <p:nvSpPr>
            <p:cNvPr id="47" name="二等辺三角形 46"/>
            <p:cNvSpPr/>
            <p:nvPr/>
          </p:nvSpPr>
          <p:spPr>
            <a:xfrm rot="6975791">
              <a:off x="6677038" y="2640038"/>
              <a:ext cx="324854" cy="1808501"/>
            </a:xfrm>
            <a:prstGeom prst="triangle">
              <a:avLst/>
            </a:pr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pic>
          <p:nvPicPr>
            <p:cNvPr id="48" name="図 4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90639" y="2821435"/>
              <a:ext cx="1475976" cy="932428"/>
            </a:xfrm>
            <a:prstGeom prst="rect">
              <a:avLst/>
            </a:prstGeom>
          </p:spPr>
        </p:pic>
      </p:grpSp>
      <p:sp>
        <p:nvSpPr>
          <p:cNvPr id="51" name="テキスト ボックス 50"/>
          <p:cNvSpPr txBox="1"/>
          <p:nvPr/>
        </p:nvSpPr>
        <p:spPr>
          <a:xfrm>
            <a:off x="8613324" y="820983"/>
            <a:ext cx="704393" cy="184666"/>
          </a:xfrm>
          <a:prstGeom prst="rect">
            <a:avLst/>
          </a:prstGeom>
          <a:noFill/>
        </p:spPr>
        <p:txBody>
          <a:bodyPr wrap="square" lIns="0" tIns="0" rIns="0" bIns="0" rtlCol="0" anchor="ctr" anchorCtr="1">
            <a:spAutoFit/>
          </a:bodyPr>
          <a:lstStyle/>
          <a:p>
            <a:pPr marL="87313" indent="-87313"/>
            <a:r>
              <a:rPr lang="en-US" altLang="ja-JP" sz="1200" dirty="0" smtClean="0">
                <a:solidFill>
                  <a:prstClr val="black"/>
                </a:solidFill>
                <a:latin typeface="Meiryo UI" pitchFamily="50" charset="-128"/>
                <a:ea typeface="Meiryo UI" pitchFamily="50" charset="-128"/>
                <a:cs typeface="Meiryo UI" pitchFamily="50" charset="-128"/>
              </a:rPr>
              <a:t>【</a:t>
            </a:r>
            <a:r>
              <a:rPr lang="ja-JP" altLang="en-US" sz="1200" dirty="0" smtClean="0">
                <a:solidFill>
                  <a:prstClr val="black"/>
                </a:solidFill>
                <a:latin typeface="Meiryo UI" pitchFamily="50" charset="-128"/>
                <a:ea typeface="Meiryo UI" pitchFamily="50" charset="-128"/>
                <a:cs typeface="Meiryo UI" pitchFamily="50" charset="-128"/>
              </a:rPr>
              <a:t>市事業</a:t>
            </a:r>
            <a:r>
              <a:rPr lang="en-US" altLang="ja-JP" sz="1200" dirty="0" smtClean="0">
                <a:solidFill>
                  <a:prstClr val="black"/>
                </a:solidFill>
                <a:latin typeface="Meiryo UI" pitchFamily="50" charset="-128"/>
                <a:ea typeface="Meiryo UI" pitchFamily="50" charset="-128"/>
                <a:cs typeface="Meiryo UI" pitchFamily="50" charset="-128"/>
              </a:rPr>
              <a:t>】</a:t>
            </a:r>
            <a:endParaRPr lang="ja-JP" altLang="en-US" sz="1200" dirty="0">
              <a:solidFill>
                <a:prstClr val="black"/>
              </a:solidFill>
              <a:latin typeface="Meiryo UI" pitchFamily="50" charset="-128"/>
              <a:ea typeface="Meiryo UI" pitchFamily="50" charset="-128"/>
              <a:cs typeface="Meiryo UI" pitchFamily="50" charset="-128"/>
            </a:endParaRPr>
          </a:p>
        </p:txBody>
      </p:sp>
      <p:grpSp>
        <p:nvGrpSpPr>
          <p:cNvPr id="55" name="グループ化 54"/>
          <p:cNvGrpSpPr/>
          <p:nvPr/>
        </p:nvGrpSpPr>
        <p:grpSpPr>
          <a:xfrm>
            <a:off x="5156631" y="4385980"/>
            <a:ext cx="4504108" cy="2104759"/>
            <a:chOff x="5337972" y="4430658"/>
            <a:chExt cx="4504108" cy="2104759"/>
          </a:xfrm>
        </p:grpSpPr>
        <p:sp>
          <p:nvSpPr>
            <p:cNvPr id="56" name="テキスト ボックス 28"/>
            <p:cNvSpPr txBox="1">
              <a:spLocks noChangeArrowheads="1"/>
            </p:cNvSpPr>
            <p:nvPr/>
          </p:nvSpPr>
          <p:spPr bwMode="auto">
            <a:xfrm>
              <a:off x="5337972" y="4430658"/>
              <a:ext cx="4504108" cy="8002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ctr" anchorCtr="0">
              <a:spAutoFit/>
            </a:bodyPr>
            <a:lstStyle>
              <a:lvl1pPr eaLnBrk="0" hangingPunct="0">
                <a:defRPr kumimoji="1" sz="1300" b="1" i="1">
                  <a:solidFill>
                    <a:schemeClr val="tx1"/>
                  </a:solidFill>
                  <a:latin typeface="Arial" pitchFamily="34" charset="0"/>
                  <a:ea typeface="ＭＳ Ｐゴシック" pitchFamily="50" charset="-128"/>
                </a:defRPr>
              </a:lvl1pPr>
              <a:lvl2pPr marL="742950" indent="-285750" eaLnBrk="0" hangingPunct="0">
                <a:defRPr kumimoji="1" sz="1300" b="1" i="1">
                  <a:solidFill>
                    <a:schemeClr val="tx1"/>
                  </a:solidFill>
                  <a:latin typeface="Arial" pitchFamily="34" charset="0"/>
                  <a:ea typeface="ＭＳ Ｐゴシック" pitchFamily="50" charset="-128"/>
                </a:defRPr>
              </a:lvl2pPr>
              <a:lvl3pPr marL="1143000" indent="-228600" eaLnBrk="0" hangingPunct="0">
                <a:defRPr kumimoji="1" sz="1300" b="1" i="1">
                  <a:solidFill>
                    <a:schemeClr val="tx1"/>
                  </a:solidFill>
                  <a:latin typeface="Arial" pitchFamily="34" charset="0"/>
                  <a:ea typeface="ＭＳ Ｐゴシック" pitchFamily="50" charset="-128"/>
                </a:defRPr>
              </a:lvl3pPr>
              <a:lvl4pPr marL="1600200" indent="-228600" eaLnBrk="0" hangingPunct="0">
                <a:defRPr kumimoji="1" sz="1300" b="1" i="1">
                  <a:solidFill>
                    <a:schemeClr val="tx1"/>
                  </a:solidFill>
                  <a:latin typeface="Arial" pitchFamily="34" charset="0"/>
                  <a:ea typeface="ＭＳ Ｐゴシック" pitchFamily="50" charset="-128"/>
                </a:defRPr>
              </a:lvl4pPr>
              <a:lvl5pPr marL="2057400" indent="-228600" eaLnBrk="0" hangingPunct="0">
                <a:defRPr kumimoji="1" sz="1300" b="1" i="1">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kumimoji="1" sz="1300" b="1" i="1">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kumimoji="1" sz="1300" b="1" i="1">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kumimoji="1" sz="1300" b="1" i="1">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kumimoji="1" sz="1300" b="1" i="1">
                  <a:solidFill>
                    <a:schemeClr val="tx1"/>
                  </a:solidFill>
                  <a:latin typeface="Arial" pitchFamily="34" charset="0"/>
                  <a:ea typeface="ＭＳ Ｐゴシック" pitchFamily="50" charset="-128"/>
                </a:defRPr>
              </a:lvl9pPr>
            </a:lstStyle>
            <a:p>
              <a:pPr marL="87313" indent="-87313"/>
              <a:r>
                <a:rPr lang="ja-JP" altLang="en-US" b="0" i="0" dirty="0" smtClean="0">
                  <a:latin typeface="Meiryo UI" pitchFamily="50" charset="-128"/>
                  <a:ea typeface="Meiryo UI" pitchFamily="50" charset="-128"/>
                  <a:cs typeface="Meiryo UI" pitchFamily="50" charset="-128"/>
                </a:rPr>
                <a:t>◆大阪産業技術研究所和泉センターと咲くやこの花館（花博記念公園鶴見緑地内）において、</a:t>
              </a:r>
              <a:r>
                <a:rPr lang="en-US" altLang="ja-JP" b="0" i="0" dirty="0" smtClean="0">
                  <a:latin typeface="Meiryo UI" pitchFamily="50" charset="-128"/>
                  <a:ea typeface="Meiryo UI" pitchFamily="50" charset="-128"/>
                  <a:cs typeface="Meiryo UI" pitchFamily="50" charset="-128"/>
                </a:rPr>
                <a:t>20</a:t>
              </a:r>
              <a:r>
                <a:rPr lang="ja-JP" altLang="en-US" b="0" i="0" dirty="0" smtClean="0">
                  <a:latin typeface="Meiryo UI" pitchFamily="50" charset="-128"/>
                  <a:ea typeface="Meiryo UI" pitchFamily="50" charset="-128"/>
                  <a:cs typeface="Meiryo UI" pitchFamily="50" charset="-128"/>
                </a:rPr>
                <a:t>ｋＷ級の燃料電池（</a:t>
              </a:r>
              <a:r>
                <a:rPr lang="en-US" altLang="ja-JP" b="0" i="0" dirty="0" smtClean="0">
                  <a:latin typeface="Meiryo UI" pitchFamily="50" charset="-128"/>
                  <a:ea typeface="Meiryo UI" pitchFamily="50" charset="-128"/>
                  <a:cs typeface="Meiryo UI" pitchFamily="50" charset="-128"/>
                </a:rPr>
                <a:t>SOFC</a:t>
              </a:r>
              <a:r>
                <a:rPr lang="ja-JP" altLang="en-US" b="0" i="0" dirty="0" smtClean="0">
                  <a:latin typeface="Meiryo UI" pitchFamily="50" charset="-128"/>
                  <a:ea typeface="Meiryo UI" pitchFamily="50" charset="-128"/>
                  <a:cs typeface="Meiryo UI" pitchFamily="50" charset="-128"/>
                </a:rPr>
                <a:t>）を設置し、</a:t>
              </a:r>
              <a:r>
                <a:rPr lang="en-US" altLang="ja-JP" b="0" i="0" dirty="0">
                  <a:latin typeface="Meiryo UI" pitchFamily="50" charset="-128"/>
                  <a:ea typeface="Meiryo UI" pitchFamily="50" charset="-128"/>
                  <a:cs typeface="Meiryo UI" pitchFamily="50" charset="-128"/>
                </a:rPr>
                <a:t>2018</a:t>
              </a:r>
              <a:r>
                <a:rPr lang="ja-JP" altLang="en-US" b="0" i="0" dirty="0" smtClean="0">
                  <a:latin typeface="Meiryo UI" pitchFamily="50" charset="-128"/>
                  <a:ea typeface="Meiryo UI" pitchFamily="50" charset="-128"/>
                  <a:cs typeface="Meiryo UI" pitchFamily="50" charset="-128"/>
                </a:rPr>
                <a:t>年度市場投入に向けて、本装置の評価と実用化を目指した実証事業が行</a:t>
              </a:r>
              <a:r>
                <a:rPr lang="ja-JP" altLang="en-US" b="0" i="0" dirty="0">
                  <a:latin typeface="Meiryo UI" pitchFamily="50" charset="-128"/>
                  <a:ea typeface="Meiryo UI" pitchFamily="50" charset="-128"/>
                  <a:cs typeface="Meiryo UI" pitchFamily="50" charset="-128"/>
                </a:rPr>
                <a:t>われて</a:t>
              </a:r>
              <a:r>
                <a:rPr lang="ja-JP" altLang="en-US" b="0" i="0" dirty="0" smtClean="0">
                  <a:latin typeface="Meiryo UI" pitchFamily="50" charset="-128"/>
                  <a:ea typeface="Meiryo UI" pitchFamily="50" charset="-128"/>
                  <a:cs typeface="Meiryo UI" pitchFamily="50" charset="-128"/>
                </a:rPr>
                <a:t>います。</a:t>
              </a:r>
              <a:endParaRPr lang="en-US" altLang="ja-JP" b="0" i="0" dirty="0">
                <a:latin typeface="Meiryo UI" pitchFamily="50" charset="-128"/>
                <a:ea typeface="Meiryo UI" pitchFamily="50" charset="-128"/>
                <a:cs typeface="Meiryo UI" pitchFamily="50" charset="-128"/>
              </a:endParaRPr>
            </a:p>
          </p:txBody>
        </p:sp>
        <p:pic>
          <p:nvPicPr>
            <p:cNvPr id="57" name="図 56"/>
            <p:cNvPicPr>
              <a:picLocks noChangeAspect="1"/>
            </p:cNvPicPr>
            <p:nvPr/>
          </p:nvPicPr>
          <p:blipFill>
            <a:blip r:embed="rId4"/>
            <a:stretch>
              <a:fillRect/>
            </a:stretch>
          </p:blipFill>
          <p:spPr>
            <a:xfrm>
              <a:off x="5586334" y="5450421"/>
              <a:ext cx="870067" cy="834756"/>
            </a:xfrm>
            <a:prstGeom prst="rect">
              <a:avLst/>
            </a:prstGeom>
            <a:ln>
              <a:solidFill>
                <a:srgbClr val="339933"/>
              </a:solidFill>
            </a:ln>
          </p:spPr>
        </p:pic>
        <p:sp>
          <p:nvSpPr>
            <p:cNvPr id="58" name="正方形/長方形 57"/>
            <p:cNvSpPr/>
            <p:nvPr/>
          </p:nvSpPr>
          <p:spPr>
            <a:xfrm>
              <a:off x="6773110" y="6237706"/>
              <a:ext cx="1521804" cy="261610"/>
            </a:xfrm>
            <a:prstGeom prst="rect">
              <a:avLst/>
            </a:prstGeom>
          </p:spPr>
          <p:txBody>
            <a:bodyPr wrap="square">
              <a:spAutoFit/>
            </a:bodyPr>
            <a:lstStyle/>
            <a:p>
              <a:r>
                <a:rPr lang="ja-JP" altLang="en-US" sz="1050" dirty="0" smtClean="0">
                  <a:latin typeface="Meiryo UI" panose="020B0604030504040204" pitchFamily="50" charset="-128"/>
                  <a:ea typeface="Meiryo UI" panose="020B0604030504040204" pitchFamily="50" charset="-128"/>
                  <a:cs typeface="Meiryo UI" panose="020B0604030504040204" pitchFamily="50" charset="-128"/>
                </a:rPr>
                <a:t>大阪産業技術研究所</a:t>
              </a:r>
              <a:endParaRPr lang="en-US" altLang="ja-JP" sz="1050" dirty="0">
                <a:latin typeface="Meiryo UI" panose="020B0604030504040204" pitchFamily="50" charset="-128"/>
                <a:ea typeface="Meiryo UI" panose="020B0604030504040204" pitchFamily="50" charset="-128"/>
                <a:cs typeface="Meiryo UI" panose="020B0604030504040204" pitchFamily="50" charset="-128"/>
              </a:endParaRPr>
            </a:p>
          </p:txBody>
        </p:sp>
        <p:pic>
          <p:nvPicPr>
            <p:cNvPr id="59" name="図 58"/>
            <p:cNvPicPr>
              <a:picLocks noChangeAspect="1"/>
            </p:cNvPicPr>
            <p:nvPr/>
          </p:nvPicPr>
          <p:blipFill>
            <a:blip r:embed="rId5"/>
            <a:stretch>
              <a:fillRect/>
            </a:stretch>
          </p:blipFill>
          <p:spPr>
            <a:xfrm>
              <a:off x="8394578" y="5469138"/>
              <a:ext cx="1378482" cy="823160"/>
            </a:xfrm>
            <a:prstGeom prst="rect">
              <a:avLst/>
            </a:prstGeom>
          </p:spPr>
        </p:pic>
        <p:sp>
          <p:nvSpPr>
            <p:cNvPr id="61" name="正方形/長方形 60"/>
            <p:cNvSpPr/>
            <p:nvPr/>
          </p:nvSpPr>
          <p:spPr>
            <a:xfrm>
              <a:off x="8589202" y="6237356"/>
              <a:ext cx="1252878" cy="253916"/>
            </a:xfrm>
            <a:prstGeom prst="rect">
              <a:avLst/>
            </a:prstGeom>
          </p:spPr>
          <p:txBody>
            <a:bodyPr wrap="square">
              <a:spAutoFit/>
            </a:bodyPr>
            <a:lstStyle/>
            <a:p>
              <a:r>
                <a:rPr lang="ja-JP" altLang="en-US" sz="1050" dirty="0" smtClean="0">
                  <a:latin typeface="Meiryo UI" panose="020B0604030504040204" pitchFamily="50" charset="-128"/>
                  <a:ea typeface="Meiryo UI" panose="020B0604030504040204" pitchFamily="50" charset="-128"/>
                  <a:cs typeface="Meiryo UI" panose="020B0604030504040204" pitchFamily="50" charset="-128"/>
                </a:rPr>
                <a:t>咲くやこの花館</a:t>
              </a:r>
              <a:endParaRPr lang="en-US" altLang="ja-JP" sz="1050" dirty="0">
                <a:latin typeface="Meiryo UI" panose="020B0604030504040204" pitchFamily="50" charset="-128"/>
                <a:ea typeface="Meiryo UI" panose="020B0604030504040204" pitchFamily="50" charset="-128"/>
                <a:cs typeface="Meiryo UI" panose="020B0604030504040204" pitchFamily="50" charset="-128"/>
              </a:endParaRPr>
            </a:p>
          </p:txBody>
        </p:sp>
        <p:pic>
          <p:nvPicPr>
            <p:cNvPr id="67" name="Picture 3" descr="image00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857087" y="5439322"/>
              <a:ext cx="1207474" cy="7983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4" name="正方形/長方形 83"/>
            <p:cNvSpPr/>
            <p:nvPr/>
          </p:nvSpPr>
          <p:spPr>
            <a:xfrm>
              <a:off x="5388525" y="6281501"/>
              <a:ext cx="1521804" cy="253916"/>
            </a:xfrm>
            <a:prstGeom prst="rect">
              <a:avLst/>
            </a:prstGeom>
          </p:spPr>
          <p:txBody>
            <a:bodyPr wrap="square">
              <a:spAutoFit/>
            </a:bodyPr>
            <a:lstStyle/>
            <a:p>
              <a:r>
                <a:rPr lang="ja-JP" altLang="en-US" sz="1050" dirty="0" smtClean="0">
                  <a:latin typeface="Meiryo UI" panose="020B0604030504040204" pitchFamily="50" charset="-128"/>
                  <a:ea typeface="Meiryo UI" panose="020B0604030504040204" pitchFamily="50" charset="-128"/>
                  <a:cs typeface="Meiryo UI" panose="020B0604030504040204" pitchFamily="50" charset="-128"/>
                </a:rPr>
                <a:t>（</a:t>
              </a:r>
              <a:r>
                <a:rPr lang="en-US" altLang="ja-JP" sz="1050" dirty="0" smtClean="0">
                  <a:latin typeface="Meiryo UI" panose="020B0604030504040204" pitchFamily="50" charset="-128"/>
                  <a:ea typeface="Meiryo UI" panose="020B0604030504040204" pitchFamily="50" charset="-128"/>
                  <a:cs typeface="Meiryo UI" panose="020B0604030504040204" pitchFamily="50" charset="-128"/>
                </a:rPr>
                <a:t>SOFC</a:t>
              </a:r>
              <a:r>
                <a:rPr lang="ja-JP" altLang="en-US" sz="1050" dirty="0" smtClean="0">
                  <a:latin typeface="Meiryo UI" panose="020B0604030504040204" pitchFamily="50" charset="-128"/>
                  <a:ea typeface="Meiryo UI" panose="020B0604030504040204" pitchFamily="50" charset="-128"/>
                  <a:cs typeface="Meiryo UI" panose="020B0604030504040204" pitchFamily="50" charset="-128"/>
                </a:rPr>
                <a:t>イメージ図）</a:t>
              </a:r>
              <a:endParaRPr lang="en-US" altLang="ja-JP" sz="1050" dirty="0">
                <a:latin typeface="Meiryo UI" panose="020B0604030504040204" pitchFamily="50" charset="-128"/>
                <a:ea typeface="Meiryo UI" panose="020B0604030504040204" pitchFamily="50" charset="-128"/>
                <a:cs typeface="Meiryo UI" panose="020B0604030504040204" pitchFamily="50" charset="-128"/>
              </a:endParaRPr>
            </a:p>
          </p:txBody>
        </p:sp>
      </p:grpSp>
      <p:sp>
        <p:nvSpPr>
          <p:cNvPr id="43" name="角丸四角形 42"/>
          <p:cNvSpPr/>
          <p:nvPr/>
        </p:nvSpPr>
        <p:spPr>
          <a:xfrm>
            <a:off x="118707" y="578557"/>
            <a:ext cx="4708787" cy="6162812"/>
          </a:xfrm>
          <a:prstGeom prst="roundRect">
            <a:avLst>
              <a:gd name="adj" fmla="val 1002"/>
            </a:avLst>
          </a:prstGeom>
          <a:ln w="31750"/>
        </p:spPr>
        <p:style>
          <a:lnRef idx="2">
            <a:schemeClr val="accent1"/>
          </a:lnRef>
          <a:fillRef idx="1">
            <a:schemeClr val="lt1"/>
          </a:fillRef>
          <a:effectRef idx="0">
            <a:schemeClr val="accent1"/>
          </a:effectRef>
          <a:fontRef idx="minor">
            <a:schemeClr val="dk1"/>
          </a:fontRef>
        </p:style>
        <p:txBody>
          <a:bodyPr anchor="ctr"/>
          <a:lstStyle/>
          <a:p>
            <a:pPr>
              <a:defRPr/>
            </a:pPr>
            <a:endParaRPr lang="ja-JP" altLang="en-US" sz="1050" dirty="0">
              <a:solidFill>
                <a:prstClr val="black"/>
              </a:solidFill>
              <a:latin typeface="Meiryo UI" pitchFamily="50" charset="-128"/>
              <a:ea typeface="Meiryo UI" pitchFamily="50" charset="-128"/>
              <a:cs typeface="Meiryo UI" pitchFamily="50" charset="-128"/>
            </a:endParaRPr>
          </a:p>
        </p:txBody>
      </p:sp>
      <p:sp>
        <p:nvSpPr>
          <p:cNvPr id="62" name="角丸四角形 61"/>
          <p:cNvSpPr/>
          <p:nvPr/>
        </p:nvSpPr>
        <p:spPr>
          <a:xfrm>
            <a:off x="118708" y="710112"/>
            <a:ext cx="4614518" cy="360041"/>
          </a:xfrm>
          <a:prstGeom prst="roundRect">
            <a:avLst>
              <a:gd name="adj" fmla="val 50000"/>
            </a:avLst>
          </a:prstGeom>
        </p:spPr>
        <p:style>
          <a:lnRef idx="1">
            <a:schemeClr val="accent1"/>
          </a:lnRef>
          <a:fillRef idx="2">
            <a:schemeClr val="accent1"/>
          </a:fillRef>
          <a:effectRef idx="1">
            <a:schemeClr val="accent1"/>
          </a:effectRef>
          <a:fontRef idx="minor">
            <a:schemeClr val="dk1"/>
          </a:fontRef>
        </p:style>
        <p:txBody>
          <a:bodyPr anchor="ctr"/>
          <a:lstStyle/>
          <a:p>
            <a:pPr algn="ctr">
              <a:defRPr/>
            </a:pPr>
            <a:endParaRPr lang="en-US" altLang="ja-JP" sz="1400" b="1" spc="-130" dirty="0" smtClean="0">
              <a:solidFill>
                <a:prstClr val="black"/>
              </a:solidFill>
              <a:latin typeface="Meiryo UI" pitchFamily="50" charset="-128"/>
              <a:ea typeface="Meiryo UI" pitchFamily="50" charset="-128"/>
              <a:cs typeface="Meiryo UI" pitchFamily="50" charset="-128"/>
            </a:endParaRPr>
          </a:p>
          <a:p>
            <a:pPr algn="ctr">
              <a:defRPr/>
            </a:pPr>
            <a:r>
              <a:rPr lang="ja-JP" altLang="en-US" sz="1600" b="1" spc="-130" dirty="0" smtClean="0">
                <a:solidFill>
                  <a:prstClr val="black"/>
                </a:solidFill>
                <a:latin typeface="Meiryo UI" pitchFamily="50" charset="-128"/>
                <a:ea typeface="Meiryo UI" pitchFamily="50" charset="-128"/>
                <a:cs typeface="Meiryo UI" pitchFamily="50" charset="-128"/>
              </a:rPr>
              <a:t>ガス</a:t>
            </a:r>
            <a:r>
              <a:rPr lang="ja-JP" altLang="en-US" sz="1600" b="1" spc="-130" dirty="0">
                <a:solidFill>
                  <a:prstClr val="black"/>
                </a:solidFill>
                <a:latin typeface="Meiryo UI" pitchFamily="50" charset="-128"/>
                <a:ea typeface="Meiryo UI" pitchFamily="50" charset="-128"/>
                <a:cs typeface="Meiryo UI" pitchFamily="50" charset="-128"/>
              </a:rPr>
              <a:t>冷暖房･蓄熱式</a:t>
            </a:r>
            <a:r>
              <a:rPr lang="ja-JP" altLang="en-US" sz="1600" b="1" spc="-130" dirty="0" smtClean="0">
                <a:solidFill>
                  <a:prstClr val="black"/>
                </a:solidFill>
                <a:latin typeface="Meiryo UI" pitchFamily="50" charset="-128"/>
                <a:ea typeface="Meiryo UI" pitchFamily="50" charset="-128"/>
                <a:cs typeface="Meiryo UI" pitchFamily="50" charset="-128"/>
              </a:rPr>
              <a:t>空調・ｺｰｼﾞｪﾈﾚｰｼｮﾝ等の導入促進</a:t>
            </a:r>
            <a:endParaRPr lang="ja-JP" altLang="en-US" sz="1600" b="1" spc="-130" dirty="0">
              <a:solidFill>
                <a:prstClr val="black"/>
              </a:solidFill>
              <a:latin typeface="Meiryo UI" pitchFamily="50" charset="-128"/>
              <a:ea typeface="Meiryo UI" pitchFamily="50" charset="-128"/>
              <a:cs typeface="Meiryo UI" pitchFamily="50" charset="-128"/>
            </a:endParaRPr>
          </a:p>
          <a:p>
            <a:pPr algn="ctr">
              <a:defRPr/>
            </a:pPr>
            <a:endParaRPr lang="ja-JP" altLang="en-US" sz="1400" b="1" spc="-130" dirty="0">
              <a:solidFill>
                <a:prstClr val="black"/>
              </a:solidFill>
              <a:latin typeface="Meiryo UI" pitchFamily="50" charset="-128"/>
              <a:ea typeface="Meiryo UI" pitchFamily="50" charset="-128"/>
              <a:cs typeface="Meiryo UI" pitchFamily="50" charset="-128"/>
            </a:endParaRPr>
          </a:p>
        </p:txBody>
      </p:sp>
      <p:sp>
        <p:nvSpPr>
          <p:cNvPr id="63" name="テキスト ボックス 28"/>
          <p:cNvSpPr txBox="1">
            <a:spLocks noChangeArrowheads="1"/>
          </p:cNvSpPr>
          <p:nvPr/>
        </p:nvSpPr>
        <p:spPr bwMode="auto">
          <a:xfrm>
            <a:off x="233065" y="1433662"/>
            <a:ext cx="4459960" cy="892552"/>
          </a:xfrm>
          <a:prstGeom prst="rect">
            <a:avLst/>
          </a:prstGeom>
          <a:noFill/>
          <a:ln w="9525">
            <a:noFill/>
            <a:miter lim="800000"/>
            <a:headEnd/>
            <a:tailEnd/>
          </a:ln>
        </p:spPr>
        <p:txBody>
          <a:bodyPr wrap="square">
            <a:spAutoFit/>
          </a:bodyPr>
          <a:lstStyle/>
          <a:p>
            <a:pPr marL="87313" indent="-87313"/>
            <a:r>
              <a:rPr lang="ja-JP" altLang="en-US" sz="1300" dirty="0" smtClean="0">
                <a:latin typeface="Meiryo UI" pitchFamily="50" charset="-128"/>
                <a:ea typeface="Meiryo UI" pitchFamily="50" charset="-128"/>
                <a:cs typeface="Meiryo UI" pitchFamily="50" charset="-128"/>
              </a:rPr>
              <a:t>◆</a:t>
            </a:r>
            <a:r>
              <a:rPr lang="ja-JP" altLang="ja-JP" sz="1300" dirty="0" smtClean="0">
                <a:latin typeface="Meiryo UI" pitchFamily="50" charset="-128"/>
                <a:ea typeface="Meiryo UI" pitchFamily="50" charset="-128"/>
                <a:cs typeface="Meiryo UI" pitchFamily="50" charset="-128"/>
              </a:rPr>
              <a:t>電力</a:t>
            </a:r>
            <a:r>
              <a:rPr lang="ja-JP" altLang="en-US" sz="1300" dirty="0" smtClean="0">
                <a:latin typeface="Meiryo UI" pitchFamily="50" charset="-128"/>
                <a:ea typeface="Meiryo UI" pitchFamily="50" charset="-128"/>
                <a:cs typeface="Meiryo UI" pitchFamily="50" charset="-128"/>
              </a:rPr>
              <a:t>ピーク対策に資する設備として、ガス冷暖房、蓄熱式空調機、コージェネレーションシステム、燃料電池等の効果について、ホームページをはじめ、セミナー･啓発イベント等において情報発信</a:t>
            </a:r>
            <a:r>
              <a:rPr lang="ja-JP" altLang="en-US" sz="1300" dirty="0">
                <a:latin typeface="Meiryo UI" pitchFamily="50" charset="-128"/>
                <a:ea typeface="Meiryo UI" pitchFamily="50" charset="-128"/>
                <a:cs typeface="Meiryo UI" pitchFamily="50" charset="-128"/>
              </a:rPr>
              <a:t>することにより</a:t>
            </a:r>
            <a:r>
              <a:rPr lang="ja-JP" altLang="en-US" sz="1300" dirty="0" smtClean="0">
                <a:latin typeface="Meiryo UI" pitchFamily="50" charset="-128"/>
                <a:ea typeface="Meiryo UI" pitchFamily="50" charset="-128"/>
                <a:cs typeface="Meiryo UI" pitchFamily="50" charset="-128"/>
              </a:rPr>
              <a:t>、導入を促進します。</a:t>
            </a:r>
            <a:endParaRPr lang="en-US" altLang="ja-JP" sz="1300" dirty="0">
              <a:latin typeface="Meiryo UI" pitchFamily="50" charset="-128"/>
              <a:ea typeface="Meiryo UI" pitchFamily="50" charset="-128"/>
              <a:cs typeface="Meiryo UI" pitchFamily="50" charset="-128"/>
            </a:endParaRPr>
          </a:p>
        </p:txBody>
      </p:sp>
      <p:sp>
        <p:nvSpPr>
          <p:cNvPr id="64" name="テキスト ボックス 28"/>
          <p:cNvSpPr txBox="1">
            <a:spLocks noChangeArrowheads="1"/>
          </p:cNvSpPr>
          <p:nvPr/>
        </p:nvSpPr>
        <p:spPr bwMode="auto">
          <a:xfrm>
            <a:off x="302105" y="2400884"/>
            <a:ext cx="4323685" cy="1384995"/>
          </a:xfrm>
          <a:prstGeom prst="rect">
            <a:avLst/>
          </a:prstGeom>
          <a:noFill/>
          <a:ln w="9525">
            <a:noFill/>
            <a:miter lim="800000"/>
            <a:headEnd/>
            <a:tailEnd/>
          </a:ln>
        </p:spPr>
        <p:txBody>
          <a:bodyPr wrap="square">
            <a:spAutoFit/>
          </a:bodyPr>
          <a:lstStyle/>
          <a:p>
            <a:pPr marL="85725" indent="-85725"/>
            <a:r>
              <a:rPr lang="ja-JP" altLang="en-US" sz="1200" dirty="0" smtClean="0">
                <a:latin typeface="Meiryo UI" pitchFamily="50" charset="-128"/>
                <a:ea typeface="Meiryo UI" pitchFamily="50" charset="-128"/>
                <a:cs typeface="Meiryo UI" pitchFamily="50" charset="-128"/>
              </a:rPr>
              <a:t>◇ガス</a:t>
            </a:r>
            <a:r>
              <a:rPr lang="ja-JP" altLang="en-US" sz="1200" dirty="0">
                <a:latin typeface="Meiryo UI" pitchFamily="50" charset="-128"/>
                <a:ea typeface="Meiryo UI" pitchFamily="50" charset="-128"/>
                <a:cs typeface="Meiryo UI" pitchFamily="50" charset="-128"/>
              </a:rPr>
              <a:t>冷暖房</a:t>
            </a:r>
            <a:r>
              <a:rPr lang="ja-JP" altLang="en-US" sz="1200" dirty="0" smtClean="0">
                <a:latin typeface="Meiryo UI" pitchFamily="50" charset="-128"/>
                <a:ea typeface="Meiryo UI" pitchFamily="50" charset="-128"/>
                <a:cs typeface="Meiryo UI" pitchFamily="50" charset="-128"/>
              </a:rPr>
              <a:t>の導入により、ピーク時の冷暖房用の電力消費が抑制</a:t>
            </a:r>
            <a:r>
              <a:rPr lang="en-US" altLang="ja-JP" sz="1200" dirty="0" smtClean="0">
                <a:latin typeface="Meiryo UI" pitchFamily="50" charset="-128"/>
                <a:ea typeface="Meiryo UI" pitchFamily="50" charset="-128"/>
                <a:cs typeface="Meiryo UI" pitchFamily="50" charset="-128"/>
              </a:rPr>
              <a:t>(</a:t>
            </a:r>
            <a:r>
              <a:rPr lang="ja-JP" altLang="en-US" sz="1200" dirty="0" smtClean="0">
                <a:latin typeface="Meiryo UI" pitchFamily="50" charset="-128"/>
                <a:ea typeface="Meiryo UI" pitchFamily="50" charset="-128"/>
                <a:cs typeface="Meiryo UI" pitchFamily="50" charset="-128"/>
              </a:rPr>
              <a:t>ピークカット</a:t>
            </a:r>
            <a:r>
              <a:rPr lang="en-US" altLang="ja-JP" sz="1200" dirty="0" smtClean="0">
                <a:latin typeface="Meiryo UI" pitchFamily="50" charset="-128"/>
                <a:ea typeface="Meiryo UI" pitchFamily="50" charset="-128"/>
                <a:cs typeface="Meiryo UI" pitchFamily="50" charset="-128"/>
              </a:rPr>
              <a:t>)</a:t>
            </a:r>
            <a:r>
              <a:rPr lang="ja-JP" altLang="en-US" sz="1200" dirty="0" smtClean="0">
                <a:latin typeface="Meiryo UI" pitchFamily="50" charset="-128"/>
                <a:ea typeface="Meiryo UI" pitchFamily="50" charset="-128"/>
                <a:cs typeface="Meiryo UI" pitchFamily="50" charset="-128"/>
              </a:rPr>
              <a:t>され、電力需要の平準化に寄与します。</a:t>
            </a:r>
            <a:endParaRPr lang="en-US" altLang="ja-JP" sz="1200" dirty="0" smtClean="0">
              <a:latin typeface="Meiryo UI" pitchFamily="50" charset="-128"/>
              <a:ea typeface="Meiryo UI" pitchFamily="50" charset="-128"/>
              <a:cs typeface="Meiryo UI" pitchFamily="50" charset="-128"/>
            </a:endParaRPr>
          </a:p>
          <a:p>
            <a:pPr marL="85725" indent="-85725"/>
            <a:r>
              <a:rPr lang="ja-JP" altLang="en-US" sz="1200" dirty="0" smtClean="0">
                <a:latin typeface="Meiryo UI" pitchFamily="50" charset="-128"/>
                <a:ea typeface="Meiryo UI" pitchFamily="50" charset="-128"/>
                <a:cs typeface="Meiryo UI" pitchFamily="50" charset="-128"/>
              </a:rPr>
              <a:t>◇</a:t>
            </a:r>
            <a:r>
              <a:rPr lang="ja-JP" altLang="en-US" sz="1200" dirty="0">
                <a:latin typeface="Meiryo UI" pitchFamily="50" charset="-128"/>
                <a:ea typeface="Meiryo UI" pitchFamily="50" charset="-128"/>
                <a:cs typeface="Meiryo UI" pitchFamily="50" charset="-128"/>
              </a:rPr>
              <a:t>蓄熱式空調機の導入により、ピーク時の電力消費を夜間にシフト</a:t>
            </a:r>
            <a:r>
              <a:rPr lang="en-US" altLang="ja-JP" sz="1200" dirty="0">
                <a:latin typeface="Meiryo UI" pitchFamily="50" charset="-128"/>
                <a:ea typeface="Meiryo UI" pitchFamily="50" charset="-128"/>
                <a:cs typeface="Meiryo UI" pitchFamily="50" charset="-128"/>
              </a:rPr>
              <a:t>(</a:t>
            </a:r>
            <a:r>
              <a:rPr lang="ja-JP" altLang="en-US" sz="1200" dirty="0">
                <a:latin typeface="Meiryo UI" pitchFamily="50" charset="-128"/>
                <a:ea typeface="Meiryo UI" pitchFamily="50" charset="-128"/>
                <a:cs typeface="Meiryo UI" pitchFamily="50" charset="-128"/>
              </a:rPr>
              <a:t>ピークシフト</a:t>
            </a:r>
            <a:r>
              <a:rPr lang="en-US" altLang="ja-JP" sz="1200" dirty="0">
                <a:latin typeface="Meiryo UI" pitchFamily="50" charset="-128"/>
                <a:ea typeface="Meiryo UI" pitchFamily="50" charset="-128"/>
                <a:cs typeface="Meiryo UI" pitchFamily="50" charset="-128"/>
              </a:rPr>
              <a:t>)</a:t>
            </a:r>
            <a:r>
              <a:rPr lang="ja-JP" altLang="en-US" sz="1200" dirty="0">
                <a:latin typeface="Meiryo UI" pitchFamily="50" charset="-128"/>
                <a:ea typeface="Meiryo UI" pitchFamily="50" charset="-128"/>
                <a:cs typeface="Meiryo UI" pitchFamily="50" charset="-128"/>
              </a:rPr>
              <a:t>することができ</a:t>
            </a:r>
            <a:r>
              <a:rPr lang="ja-JP" altLang="en-US" sz="1200" dirty="0" smtClean="0">
                <a:latin typeface="Meiryo UI" pitchFamily="50" charset="-128"/>
                <a:ea typeface="Meiryo UI" pitchFamily="50" charset="-128"/>
                <a:cs typeface="Meiryo UI" pitchFamily="50" charset="-128"/>
              </a:rPr>
              <a:t>、電力</a:t>
            </a:r>
            <a:r>
              <a:rPr lang="ja-JP" altLang="en-US" sz="1200" dirty="0">
                <a:latin typeface="Meiryo UI" pitchFamily="50" charset="-128"/>
                <a:ea typeface="Meiryo UI" pitchFamily="50" charset="-128"/>
                <a:cs typeface="Meiryo UI" pitchFamily="50" charset="-128"/>
              </a:rPr>
              <a:t>需要の平準化に寄与</a:t>
            </a:r>
            <a:r>
              <a:rPr lang="ja-JP" altLang="en-US" sz="1200" dirty="0" smtClean="0">
                <a:latin typeface="Meiryo UI" pitchFamily="50" charset="-128"/>
                <a:ea typeface="Meiryo UI" pitchFamily="50" charset="-128"/>
                <a:cs typeface="Meiryo UI" pitchFamily="50" charset="-128"/>
              </a:rPr>
              <a:t>します。</a:t>
            </a:r>
            <a:endParaRPr lang="en-US" altLang="ja-JP" sz="1200" dirty="0" smtClean="0">
              <a:latin typeface="Meiryo UI" pitchFamily="50" charset="-128"/>
              <a:ea typeface="Meiryo UI" pitchFamily="50" charset="-128"/>
              <a:cs typeface="Meiryo UI" pitchFamily="50" charset="-128"/>
            </a:endParaRPr>
          </a:p>
          <a:p>
            <a:pPr marL="85725" indent="-85725"/>
            <a:r>
              <a:rPr lang="ja-JP" altLang="en-US" sz="1200" dirty="0" smtClean="0">
                <a:latin typeface="Meiryo UI" pitchFamily="50" charset="-128"/>
                <a:ea typeface="Meiryo UI" pitchFamily="50" charset="-128"/>
                <a:cs typeface="Meiryo UI" pitchFamily="50" charset="-128"/>
              </a:rPr>
              <a:t>◇コージェネレーションシステム、燃料電池は、自立・分散型電源として、電力需給逼迫時や災害時における電力の安定供給に寄与します</a:t>
            </a:r>
            <a:r>
              <a:rPr lang="ja-JP" altLang="en-US" sz="1200" dirty="0">
                <a:latin typeface="Meiryo UI" pitchFamily="50" charset="-128"/>
                <a:ea typeface="Meiryo UI" pitchFamily="50" charset="-128"/>
                <a:cs typeface="Meiryo UI" pitchFamily="50" charset="-128"/>
              </a:rPr>
              <a:t>。</a:t>
            </a:r>
          </a:p>
        </p:txBody>
      </p:sp>
      <p:sp>
        <p:nvSpPr>
          <p:cNvPr id="65" name="正方形/長方形 64"/>
          <p:cNvSpPr/>
          <p:nvPr/>
        </p:nvSpPr>
        <p:spPr>
          <a:xfrm>
            <a:off x="2225705" y="1181762"/>
            <a:ext cx="2507520" cy="184666"/>
          </a:xfrm>
          <a:prstGeom prst="rect">
            <a:avLst/>
          </a:prstGeom>
        </p:spPr>
        <p:txBody>
          <a:bodyPr wrap="square" lIns="0" tIns="0" rIns="0" bIns="0" anchor="ctr" anchorCtr="1">
            <a:spAutoFit/>
          </a:bodyPr>
          <a:lstStyle/>
          <a:p>
            <a:pPr marL="95250" indent="-95250"/>
            <a:r>
              <a:rPr lang="en-US" altLang="ja-JP"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おおさか</a:t>
            </a:r>
            <a:r>
              <a:rPr lang="ja-JP" altLang="en-US"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スマートエネルギーセンター</a:t>
            </a:r>
            <a:r>
              <a:rPr lang="ja-JP" altLang="en-US"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事業</a:t>
            </a:r>
            <a:r>
              <a:rPr lang="en-US" altLang="ja-JP"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endParaRPr lang="ja-JP" altLang="en-US"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35" name="正方形/長方形 34"/>
          <p:cNvSpPr/>
          <p:nvPr/>
        </p:nvSpPr>
        <p:spPr>
          <a:xfrm>
            <a:off x="499770" y="6139241"/>
            <a:ext cx="2081168" cy="276999"/>
          </a:xfrm>
          <a:prstGeom prst="rect">
            <a:avLst/>
          </a:prstGeom>
        </p:spPr>
        <p:txBody>
          <a:bodyPr wrap="square">
            <a:spAutoFit/>
          </a:bodyPr>
          <a:lstStyle/>
          <a:p>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ガスコージェネレーションシステム</a:t>
            </a:r>
            <a:endParaRPr lang="en-US" altLang="ja-JP" sz="12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36" name="正方形/長方形 35"/>
          <p:cNvSpPr/>
          <p:nvPr/>
        </p:nvSpPr>
        <p:spPr>
          <a:xfrm>
            <a:off x="2860200" y="6139241"/>
            <a:ext cx="1880906" cy="276999"/>
          </a:xfrm>
          <a:prstGeom prst="rect">
            <a:avLst/>
          </a:prstGeom>
        </p:spPr>
        <p:txBody>
          <a:bodyPr wrap="square">
            <a:spAutoFit/>
          </a:bodyPr>
          <a:lstStyle/>
          <a:p>
            <a:pPr algn="ct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ガスヒートポンプエアコン</a:t>
            </a:r>
            <a:endParaRPr lang="en-US" altLang="ja-JP" sz="1200" dirty="0">
              <a:latin typeface="Meiryo UI" panose="020B0604030504040204" pitchFamily="50" charset="-128"/>
              <a:ea typeface="Meiryo UI" panose="020B0604030504040204" pitchFamily="50" charset="-128"/>
              <a:cs typeface="Meiryo UI" panose="020B0604030504040204" pitchFamily="50" charset="-128"/>
            </a:endParaRPr>
          </a:p>
        </p:txBody>
      </p:sp>
      <p:pic>
        <p:nvPicPr>
          <p:cNvPr id="2" name="図 1"/>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33065" y="4276166"/>
            <a:ext cx="2378627" cy="1800042"/>
          </a:xfrm>
          <a:prstGeom prst="rect">
            <a:avLst/>
          </a:prstGeom>
        </p:spPr>
      </p:pic>
      <p:pic>
        <p:nvPicPr>
          <p:cNvPr id="3" name="図 2"/>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2860200" y="4090075"/>
            <a:ext cx="1639332" cy="2049166"/>
          </a:xfrm>
          <a:prstGeom prst="rect">
            <a:avLst/>
          </a:prstGeom>
        </p:spPr>
      </p:pic>
      <p:sp>
        <p:nvSpPr>
          <p:cNvPr id="37" name="テキスト ボックス 36"/>
          <p:cNvSpPr txBox="1"/>
          <p:nvPr/>
        </p:nvSpPr>
        <p:spPr>
          <a:xfrm>
            <a:off x="7255832" y="40124"/>
            <a:ext cx="2007768" cy="400110"/>
          </a:xfrm>
          <a:prstGeom prst="rect">
            <a:avLst/>
          </a:prstGeom>
          <a:solidFill>
            <a:srgbClr val="00B0F0"/>
          </a:solidFill>
        </p:spPr>
        <p:txBody>
          <a:bodyPr wrap="square" lIns="0" tIns="0" rIns="0" bIns="0" rtlCol="0" anchor="ctr" anchorCtr="0">
            <a:spAutoFit/>
          </a:bodyPr>
          <a:lstStyle/>
          <a:p>
            <a:pPr algn="just"/>
            <a:r>
              <a:rPr lang="ja-JP" altLang="en-US" sz="1300" dirty="0" smtClean="0">
                <a:solidFill>
                  <a:prstClr val="white"/>
                </a:solidFill>
                <a:ea typeface="HGP創英角ｺﾞｼｯｸUB" pitchFamily="50" charset="-128"/>
                <a:cs typeface="ＭＳ Ｐゴシック" charset="-128"/>
              </a:rPr>
              <a:t>～電力ピーク需要の抑制～</a:t>
            </a:r>
            <a:endParaRPr lang="en-US" altLang="ja-JP" sz="1300" dirty="0" smtClean="0">
              <a:solidFill>
                <a:prstClr val="white"/>
              </a:solidFill>
              <a:ea typeface="HGP創英角ｺﾞｼｯｸUB" pitchFamily="50" charset="-128"/>
              <a:cs typeface="ＭＳ Ｐゴシック" charset="-128"/>
            </a:endParaRPr>
          </a:p>
          <a:p>
            <a:pPr algn="just"/>
            <a:r>
              <a:rPr lang="ja-JP" altLang="en-US" sz="1300" dirty="0" smtClean="0">
                <a:solidFill>
                  <a:prstClr val="white"/>
                </a:solidFill>
                <a:ea typeface="HGP創英角ｺﾞｼｯｸUB" pitchFamily="50" charset="-128"/>
                <a:cs typeface="ＭＳ Ｐゴシック" charset="-128"/>
              </a:rPr>
              <a:t>～電力供給の安定化～</a:t>
            </a:r>
            <a:endParaRPr lang="ja-JP" altLang="en-US" sz="1300" dirty="0">
              <a:solidFill>
                <a:prstClr val="white"/>
              </a:solidFill>
              <a:ea typeface="HGP創英角ｺﾞｼｯｸUB" pitchFamily="50" charset="-128"/>
              <a:cs typeface="ＭＳ Ｐゴシック" charset="-128"/>
            </a:endParaRPr>
          </a:p>
        </p:txBody>
      </p:sp>
    </p:spTree>
    <p:extLst>
      <p:ext uri="{BB962C8B-B14F-4D97-AF65-F5344CB8AC3E}">
        <p14:creationId xmlns:p14="http://schemas.microsoft.com/office/powerpoint/2010/main" val="79966100"/>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Box 2"/>
          <p:cNvSpPr txBox="1">
            <a:spLocks noChangeArrowheads="1"/>
          </p:cNvSpPr>
          <p:nvPr/>
        </p:nvSpPr>
        <p:spPr bwMode="auto">
          <a:xfrm>
            <a:off x="0" y="-27384"/>
            <a:ext cx="9906000" cy="510396"/>
          </a:xfrm>
          <a:prstGeom prst="rect">
            <a:avLst/>
          </a:prstGeom>
          <a:solidFill>
            <a:srgbClr val="00B0F0"/>
          </a:solidFill>
          <a:ln w="9525">
            <a:noFill/>
            <a:miter lim="800000"/>
            <a:headEnd/>
            <a:tailEnd/>
          </a:ln>
        </p:spPr>
        <p:txBody>
          <a:bodyPr wrap="square" lIns="74295" tIns="8890" rIns="74295" bIns="8890">
            <a:spAutoFit/>
          </a:bodyPr>
          <a:lstStyle>
            <a:defPPr>
              <a:defRPr lang="ja-JP"/>
            </a:defPPr>
            <a:lvl1pPr algn="l" rtl="0" fontAlgn="base">
              <a:spcBef>
                <a:spcPct val="0"/>
              </a:spcBef>
              <a:spcAft>
                <a:spcPct val="0"/>
              </a:spcAft>
              <a:defRPr kumimoji="1"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charset="-128"/>
                <a:cs typeface="+mn-cs"/>
              </a:defRPr>
            </a:lvl5pPr>
            <a:lvl6pPr marL="2286000" algn="l" defTabSz="914400" rtl="0" eaLnBrk="1" latinLnBrk="0" hangingPunct="1">
              <a:defRPr kumimoji="1" kern="1200">
                <a:solidFill>
                  <a:schemeClr val="tx1"/>
                </a:solidFill>
                <a:latin typeface="Arial" charset="0"/>
                <a:ea typeface="ＭＳ Ｐゴシック" charset="-128"/>
                <a:cs typeface="+mn-cs"/>
              </a:defRPr>
            </a:lvl6pPr>
            <a:lvl7pPr marL="2743200" algn="l" defTabSz="914400" rtl="0" eaLnBrk="1" latinLnBrk="0" hangingPunct="1">
              <a:defRPr kumimoji="1" kern="1200">
                <a:solidFill>
                  <a:schemeClr val="tx1"/>
                </a:solidFill>
                <a:latin typeface="Arial" charset="0"/>
                <a:ea typeface="ＭＳ Ｐゴシック" charset="-128"/>
                <a:cs typeface="+mn-cs"/>
              </a:defRPr>
            </a:lvl7pPr>
            <a:lvl8pPr marL="3200400" algn="l" defTabSz="914400" rtl="0" eaLnBrk="1" latinLnBrk="0" hangingPunct="1">
              <a:defRPr kumimoji="1" kern="1200">
                <a:solidFill>
                  <a:schemeClr val="tx1"/>
                </a:solidFill>
                <a:latin typeface="Arial" charset="0"/>
                <a:ea typeface="ＭＳ Ｐゴシック" charset="-128"/>
                <a:cs typeface="+mn-cs"/>
              </a:defRPr>
            </a:lvl8pPr>
            <a:lvl9pPr marL="3657600" algn="l" defTabSz="914400" rtl="0" eaLnBrk="1" latinLnBrk="0" hangingPunct="1">
              <a:defRPr kumimoji="1" kern="1200">
                <a:solidFill>
                  <a:schemeClr val="tx1"/>
                </a:solidFill>
                <a:latin typeface="Arial" charset="0"/>
                <a:ea typeface="ＭＳ Ｐゴシック" charset="-128"/>
                <a:cs typeface="+mn-cs"/>
              </a:defRPr>
            </a:lvl9pPr>
          </a:lstStyle>
          <a:p>
            <a:pPr lvl="0" algn="just" fontAlgn="auto">
              <a:spcBef>
                <a:spcPts val="0"/>
              </a:spcBef>
              <a:spcAft>
                <a:spcPts val="0"/>
              </a:spcAft>
            </a:pPr>
            <a:r>
              <a:rPr lang="ja-JP" altLang="en-US" sz="3200" dirty="0">
                <a:solidFill>
                  <a:schemeClr val="bg1"/>
                </a:solidFill>
                <a:ea typeface="HGP創英角ｺﾞｼｯｸUB" pitchFamily="50" charset="-128"/>
                <a:cs typeface="ＭＳ Ｐゴシック" charset="-128"/>
              </a:rPr>
              <a:t> </a:t>
            </a:r>
            <a:r>
              <a:rPr lang="ja-JP" altLang="en-US" sz="3200" dirty="0" smtClean="0">
                <a:solidFill>
                  <a:prstClr val="white"/>
                </a:solidFill>
                <a:latin typeface="Calibri"/>
                <a:ea typeface="HGP創英角ｺﾞｼｯｸUB" pitchFamily="50" charset="-128"/>
                <a:cs typeface="ＭＳ Ｐゴシック" charset="-128"/>
              </a:rPr>
              <a:t>電力</a:t>
            </a:r>
            <a:r>
              <a:rPr lang="ja-JP" altLang="en-US" sz="3200" dirty="0">
                <a:solidFill>
                  <a:prstClr val="white"/>
                </a:solidFill>
                <a:latin typeface="Calibri"/>
                <a:ea typeface="HGP創英角ｺﾞｼｯｸUB" pitchFamily="50" charset="-128"/>
                <a:cs typeface="ＭＳ Ｐゴシック" charset="-128"/>
              </a:rPr>
              <a:t>需要の平準化と電力供給の安定化</a:t>
            </a:r>
            <a:r>
              <a:rPr lang="ja-JP" altLang="en-US" sz="1400" dirty="0">
                <a:solidFill>
                  <a:prstClr val="white"/>
                </a:solidFill>
                <a:latin typeface="Calibri"/>
                <a:ea typeface="HGP創英角ｺﾞｼｯｸUB" pitchFamily="50" charset="-128"/>
                <a:cs typeface="ＭＳ Ｐゴシック" charset="-128"/>
              </a:rPr>
              <a:t>　</a:t>
            </a:r>
          </a:p>
        </p:txBody>
      </p:sp>
      <p:sp>
        <p:nvSpPr>
          <p:cNvPr id="4" name="角丸四角形 3"/>
          <p:cNvSpPr/>
          <p:nvPr/>
        </p:nvSpPr>
        <p:spPr>
          <a:xfrm>
            <a:off x="138849" y="638594"/>
            <a:ext cx="9694076" cy="6120680"/>
          </a:xfrm>
          <a:prstGeom prst="roundRect">
            <a:avLst>
              <a:gd name="adj" fmla="val 1002"/>
            </a:avLst>
          </a:prstGeom>
          <a:ln w="31750"/>
        </p:spPr>
        <p:style>
          <a:lnRef idx="2">
            <a:schemeClr val="accent1"/>
          </a:lnRef>
          <a:fillRef idx="1">
            <a:schemeClr val="lt1"/>
          </a:fillRef>
          <a:effectRef idx="0">
            <a:schemeClr val="accent1"/>
          </a:effectRef>
          <a:fontRef idx="minor">
            <a:schemeClr val="dk1"/>
          </a:fontRef>
        </p:style>
        <p:txBody>
          <a:bodyPr rtlCol="0" anchor="ctr"/>
          <a:lstStyle/>
          <a:p>
            <a:endParaRPr lang="ja-JP" altLang="en-US" sz="1050" dirty="0">
              <a:latin typeface="Meiryo UI" pitchFamily="50" charset="-128"/>
              <a:ea typeface="Meiryo UI" pitchFamily="50" charset="-128"/>
              <a:cs typeface="Meiryo UI" pitchFamily="50" charset="-128"/>
            </a:endParaRPr>
          </a:p>
        </p:txBody>
      </p:sp>
      <p:sp>
        <p:nvSpPr>
          <p:cNvPr id="9" name="角丸四角形 8"/>
          <p:cNvSpPr/>
          <p:nvPr/>
        </p:nvSpPr>
        <p:spPr>
          <a:xfrm>
            <a:off x="267107" y="819296"/>
            <a:ext cx="5248724" cy="360040"/>
          </a:xfrm>
          <a:prstGeom prst="roundRect">
            <a:avLst>
              <a:gd name="adj" fmla="val 50000"/>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ja-JP" altLang="en-US" sz="1600" b="1" dirty="0" smtClean="0">
                <a:latin typeface="Meiryo UI" pitchFamily="50" charset="-128"/>
                <a:ea typeface="Meiryo UI" pitchFamily="50" charset="-128"/>
                <a:cs typeface="Meiryo UI" pitchFamily="50" charset="-128"/>
              </a:rPr>
              <a:t>大阪府</a:t>
            </a:r>
            <a:r>
              <a:rPr lang="ja-JP" altLang="en-US" sz="1600" b="1" dirty="0">
                <a:latin typeface="Meiryo UI" pitchFamily="50" charset="-128"/>
                <a:ea typeface="Meiryo UI" pitchFamily="50" charset="-128"/>
                <a:cs typeface="Meiryo UI" pitchFamily="50" charset="-128"/>
              </a:rPr>
              <a:t>温暖化の防止等に関する</a:t>
            </a:r>
            <a:r>
              <a:rPr lang="ja-JP" altLang="en-US" sz="1600" b="1" dirty="0" smtClean="0">
                <a:latin typeface="Meiryo UI" pitchFamily="50" charset="-128"/>
                <a:ea typeface="Meiryo UI" pitchFamily="50" charset="-128"/>
                <a:cs typeface="Meiryo UI" pitchFamily="50" charset="-128"/>
              </a:rPr>
              <a:t>条例に基づく対策推進</a:t>
            </a:r>
            <a:endParaRPr lang="ja-JP" altLang="en-US" sz="1600" b="1" dirty="0">
              <a:latin typeface="Meiryo UI" pitchFamily="50" charset="-128"/>
              <a:ea typeface="Meiryo UI" pitchFamily="50" charset="-128"/>
              <a:cs typeface="Meiryo UI" pitchFamily="50" charset="-128"/>
            </a:endParaRPr>
          </a:p>
        </p:txBody>
      </p:sp>
      <p:sp>
        <p:nvSpPr>
          <p:cNvPr id="10" name="テキスト ボックス 28"/>
          <p:cNvSpPr txBox="1">
            <a:spLocks noChangeArrowheads="1"/>
          </p:cNvSpPr>
          <p:nvPr/>
        </p:nvSpPr>
        <p:spPr bwMode="auto">
          <a:xfrm>
            <a:off x="488504" y="1323920"/>
            <a:ext cx="9001268" cy="492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sz="1300" b="1" i="1">
                <a:solidFill>
                  <a:schemeClr val="tx1"/>
                </a:solidFill>
                <a:latin typeface="Arial" pitchFamily="34" charset="0"/>
                <a:ea typeface="ＭＳ Ｐゴシック" pitchFamily="50" charset="-128"/>
              </a:defRPr>
            </a:lvl1pPr>
            <a:lvl2pPr marL="742950" indent="-285750" eaLnBrk="0" hangingPunct="0">
              <a:defRPr kumimoji="1" sz="1300" b="1" i="1">
                <a:solidFill>
                  <a:schemeClr val="tx1"/>
                </a:solidFill>
                <a:latin typeface="Arial" pitchFamily="34" charset="0"/>
                <a:ea typeface="ＭＳ Ｐゴシック" pitchFamily="50" charset="-128"/>
              </a:defRPr>
            </a:lvl2pPr>
            <a:lvl3pPr marL="1143000" indent="-228600" eaLnBrk="0" hangingPunct="0">
              <a:defRPr kumimoji="1" sz="1300" b="1" i="1">
                <a:solidFill>
                  <a:schemeClr val="tx1"/>
                </a:solidFill>
                <a:latin typeface="Arial" pitchFamily="34" charset="0"/>
                <a:ea typeface="ＭＳ Ｐゴシック" pitchFamily="50" charset="-128"/>
              </a:defRPr>
            </a:lvl3pPr>
            <a:lvl4pPr marL="1600200" indent="-228600" eaLnBrk="0" hangingPunct="0">
              <a:defRPr kumimoji="1" sz="1300" b="1" i="1">
                <a:solidFill>
                  <a:schemeClr val="tx1"/>
                </a:solidFill>
                <a:latin typeface="Arial" pitchFamily="34" charset="0"/>
                <a:ea typeface="ＭＳ Ｐゴシック" pitchFamily="50" charset="-128"/>
              </a:defRPr>
            </a:lvl4pPr>
            <a:lvl5pPr marL="2057400" indent="-228600" eaLnBrk="0" hangingPunct="0">
              <a:defRPr kumimoji="1" sz="1300" b="1" i="1">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kumimoji="1" sz="1300" b="1" i="1">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kumimoji="1" sz="1300" b="1" i="1">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kumimoji="1" sz="1300" b="1" i="1">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kumimoji="1" sz="1300" b="1" i="1">
                <a:solidFill>
                  <a:schemeClr val="tx1"/>
                </a:solidFill>
                <a:latin typeface="Arial" pitchFamily="34" charset="0"/>
                <a:ea typeface="ＭＳ Ｐゴシック" pitchFamily="50" charset="-128"/>
              </a:defRPr>
            </a:lvl9pPr>
          </a:lstStyle>
          <a:p>
            <a:pPr marL="87313" indent="-87313" eaLnBrk="1" hangingPunct="1"/>
            <a:r>
              <a:rPr lang="ja-JP" altLang="en-US" b="0" i="0" dirty="0">
                <a:latin typeface="Meiryo UI" pitchFamily="50" charset="-128"/>
                <a:ea typeface="Meiryo UI" pitchFamily="50" charset="-128"/>
                <a:cs typeface="Meiryo UI" pitchFamily="50" charset="-128"/>
              </a:rPr>
              <a:t>◆大阪府温暖化の防止等に関する条例（</a:t>
            </a:r>
            <a:r>
              <a:rPr lang="en-US" altLang="ja-JP" b="0" i="0" dirty="0">
                <a:latin typeface="Meiryo UI" pitchFamily="50" charset="-128"/>
                <a:ea typeface="Meiryo UI" pitchFamily="50" charset="-128"/>
                <a:cs typeface="Meiryo UI" pitchFamily="50" charset="-128"/>
              </a:rPr>
              <a:t>2013</a:t>
            </a:r>
            <a:r>
              <a:rPr lang="ja-JP" altLang="en-US" b="0" i="0" dirty="0">
                <a:latin typeface="Meiryo UI" pitchFamily="50" charset="-128"/>
                <a:ea typeface="Meiryo UI" pitchFamily="50" charset="-128"/>
                <a:cs typeface="Meiryo UI" pitchFamily="50" charset="-128"/>
              </a:rPr>
              <a:t>年</a:t>
            </a:r>
            <a:r>
              <a:rPr lang="en-US" altLang="ja-JP" b="0" i="0" dirty="0">
                <a:latin typeface="Meiryo UI" pitchFamily="50" charset="-128"/>
                <a:ea typeface="Meiryo UI" pitchFamily="50" charset="-128"/>
                <a:cs typeface="Meiryo UI" pitchFamily="50" charset="-128"/>
              </a:rPr>
              <a:t>4</a:t>
            </a:r>
            <a:r>
              <a:rPr lang="ja-JP" altLang="en-US" b="0" i="0" dirty="0">
                <a:latin typeface="Meiryo UI" pitchFamily="50" charset="-128"/>
                <a:ea typeface="Meiryo UI" pitchFamily="50" charset="-128"/>
                <a:cs typeface="Meiryo UI" pitchFamily="50" charset="-128"/>
              </a:rPr>
              <a:t>月</a:t>
            </a:r>
            <a:r>
              <a:rPr lang="en-US" altLang="ja-JP" b="0" i="0" dirty="0">
                <a:latin typeface="Meiryo UI" pitchFamily="50" charset="-128"/>
                <a:ea typeface="Meiryo UI" pitchFamily="50" charset="-128"/>
                <a:cs typeface="Meiryo UI" pitchFamily="50" charset="-128"/>
              </a:rPr>
              <a:t>1</a:t>
            </a:r>
            <a:r>
              <a:rPr lang="ja-JP" altLang="en-US" b="0" i="0" dirty="0" smtClean="0">
                <a:latin typeface="Meiryo UI" pitchFamily="50" charset="-128"/>
                <a:ea typeface="Meiryo UI" pitchFamily="50" charset="-128"/>
                <a:cs typeface="Meiryo UI" pitchFamily="50" charset="-128"/>
              </a:rPr>
              <a:t>日改正条例施行</a:t>
            </a:r>
            <a:r>
              <a:rPr lang="ja-JP" altLang="en-US" b="0" i="0" dirty="0">
                <a:latin typeface="Meiryo UI" pitchFamily="50" charset="-128"/>
                <a:ea typeface="Meiryo UI" pitchFamily="50" charset="-128"/>
                <a:cs typeface="Meiryo UI" pitchFamily="50" charset="-128"/>
              </a:rPr>
              <a:t>）に</a:t>
            </a:r>
            <a:r>
              <a:rPr lang="ja-JP" altLang="en-US" b="0" i="0" dirty="0" smtClean="0">
                <a:latin typeface="Meiryo UI" pitchFamily="50" charset="-128"/>
                <a:ea typeface="Meiryo UI" pitchFamily="50" charset="-128"/>
                <a:cs typeface="Meiryo UI" pitchFamily="50" charset="-128"/>
              </a:rPr>
              <a:t>基づき、エネルギー需給等に関する様々な取組みを推進します。</a:t>
            </a:r>
            <a:endParaRPr lang="ja-JP" altLang="en-US" sz="1000" b="0" i="0" dirty="0">
              <a:latin typeface="Meiryo UI" pitchFamily="50" charset="-128"/>
              <a:ea typeface="Meiryo UI" pitchFamily="50" charset="-128"/>
              <a:cs typeface="Meiryo UI" pitchFamily="50" charset="-128"/>
            </a:endParaRPr>
          </a:p>
        </p:txBody>
      </p:sp>
      <p:sp>
        <p:nvSpPr>
          <p:cNvPr id="11" name="角丸四角形 10"/>
          <p:cNvSpPr/>
          <p:nvPr/>
        </p:nvSpPr>
        <p:spPr>
          <a:xfrm>
            <a:off x="5025008" y="1827408"/>
            <a:ext cx="3528392" cy="360040"/>
          </a:xfrm>
          <a:prstGeom prst="roundRect">
            <a:avLst>
              <a:gd name="adj" fmla="val 50000"/>
            </a:avLst>
          </a:prstGeom>
          <a:ln/>
        </p:spPr>
        <p:style>
          <a:lnRef idx="1">
            <a:schemeClr val="accent3"/>
          </a:lnRef>
          <a:fillRef idx="2">
            <a:schemeClr val="accent3"/>
          </a:fillRef>
          <a:effectRef idx="1">
            <a:schemeClr val="accent3"/>
          </a:effectRef>
          <a:fontRef idx="minor">
            <a:schemeClr val="dk1"/>
          </a:fontRef>
        </p:style>
        <p:txBody>
          <a:bodyPr rtlCol="0" anchor="ctr"/>
          <a:lstStyle/>
          <a:p>
            <a:pPr algn="ctr"/>
            <a:r>
              <a:rPr lang="ja-JP" altLang="en-US" sz="1400" b="1" dirty="0">
                <a:solidFill>
                  <a:schemeClr val="tx1"/>
                </a:solidFill>
                <a:latin typeface="Meiryo UI" pitchFamily="50" charset="-128"/>
                <a:ea typeface="Meiryo UI" pitchFamily="50" charset="-128"/>
                <a:cs typeface="Meiryo UI" pitchFamily="50" charset="-128"/>
              </a:rPr>
              <a:t>エネルギー需給に関する情報共有の促進</a:t>
            </a:r>
          </a:p>
        </p:txBody>
      </p:sp>
      <p:sp>
        <p:nvSpPr>
          <p:cNvPr id="7" name="角丸四角形 6"/>
          <p:cNvSpPr/>
          <p:nvPr/>
        </p:nvSpPr>
        <p:spPr>
          <a:xfrm>
            <a:off x="292236" y="4380627"/>
            <a:ext cx="2988000" cy="360040"/>
          </a:xfrm>
          <a:prstGeom prst="roundRect">
            <a:avLst>
              <a:gd name="adj" fmla="val 50000"/>
            </a:avLst>
          </a:prstGeom>
          <a:ln/>
        </p:spPr>
        <p:style>
          <a:lnRef idx="1">
            <a:schemeClr val="accent3"/>
          </a:lnRef>
          <a:fillRef idx="2">
            <a:schemeClr val="accent3"/>
          </a:fillRef>
          <a:effectRef idx="1">
            <a:schemeClr val="accent3"/>
          </a:effectRef>
          <a:fontRef idx="minor">
            <a:schemeClr val="dk1"/>
          </a:fontRef>
        </p:style>
        <p:txBody>
          <a:bodyPr rtlCol="0" anchor="ctr"/>
          <a:lstStyle/>
          <a:p>
            <a:pPr algn="ctr"/>
            <a:r>
              <a:rPr lang="ja-JP" altLang="en-US" sz="1400" b="1" dirty="0">
                <a:solidFill>
                  <a:schemeClr val="tx1"/>
                </a:solidFill>
                <a:latin typeface="Meiryo UI" pitchFamily="50" charset="-128"/>
                <a:ea typeface="Meiryo UI" pitchFamily="50" charset="-128"/>
                <a:cs typeface="Meiryo UI" pitchFamily="50" charset="-128"/>
              </a:rPr>
              <a:t>小売</a:t>
            </a:r>
            <a:r>
              <a:rPr lang="ja-JP" altLang="en-US" sz="1400" b="1" dirty="0" smtClean="0">
                <a:solidFill>
                  <a:schemeClr val="tx1"/>
                </a:solidFill>
                <a:latin typeface="Meiryo UI" pitchFamily="50" charset="-128"/>
                <a:ea typeface="Meiryo UI" pitchFamily="50" charset="-128"/>
                <a:cs typeface="Meiryo UI" pitchFamily="50" charset="-128"/>
              </a:rPr>
              <a:t>電気事</a:t>
            </a:r>
            <a:r>
              <a:rPr lang="ja-JP" altLang="en-US" sz="1400" b="1" dirty="0">
                <a:solidFill>
                  <a:schemeClr val="tx1"/>
                </a:solidFill>
                <a:latin typeface="Meiryo UI" pitchFamily="50" charset="-128"/>
                <a:ea typeface="Meiryo UI" pitchFamily="50" charset="-128"/>
                <a:cs typeface="Meiryo UI" pitchFamily="50" charset="-128"/>
              </a:rPr>
              <a:t>業者等による報告</a:t>
            </a:r>
            <a:r>
              <a:rPr lang="ja-JP" altLang="en-US" sz="1400" b="1" dirty="0" smtClean="0">
                <a:solidFill>
                  <a:schemeClr val="tx1"/>
                </a:solidFill>
                <a:latin typeface="Meiryo UI" pitchFamily="50" charset="-128"/>
                <a:ea typeface="Meiryo UI" pitchFamily="50" charset="-128"/>
                <a:cs typeface="Meiryo UI" pitchFamily="50" charset="-128"/>
              </a:rPr>
              <a:t>制度</a:t>
            </a:r>
            <a:endParaRPr lang="ja-JP" altLang="en-US" sz="1400" b="1" dirty="0">
              <a:solidFill>
                <a:schemeClr val="tx1"/>
              </a:solidFill>
              <a:latin typeface="Meiryo UI" pitchFamily="50" charset="-128"/>
              <a:ea typeface="Meiryo UI" pitchFamily="50" charset="-128"/>
              <a:cs typeface="Meiryo UI" pitchFamily="50" charset="-128"/>
            </a:endParaRPr>
          </a:p>
        </p:txBody>
      </p:sp>
      <p:sp>
        <p:nvSpPr>
          <p:cNvPr id="8" name="テキスト ボックス 28"/>
          <p:cNvSpPr txBox="1">
            <a:spLocks noChangeArrowheads="1"/>
          </p:cNvSpPr>
          <p:nvPr/>
        </p:nvSpPr>
        <p:spPr bwMode="auto">
          <a:xfrm>
            <a:off x="200472" y="4846390"/>
            <a:ext cx="4336202" cy="492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sz="1300" b="1" i="1">
                <a:solidFill>
                  <a:schemeClr val="tx1"/>
                </a:solidFill>
                <a:latin typeface="Arial" pitchFamily="34" charset="0"/>
                <a:ea typeface="ＭＳ Ｐゴシック" pitchFamily="50" charset="-128"/>
              </a:defRPr>
            </a:lvl1pPr>
            <a:lvl2pPr marL="742950" indent="-285750" eaLnBrk="0" hangingPunct="0">
              <a:defRPr kumimoji="1" sz="1300" b="1" i="1">
                <a:solidFill>
                  <a:schemeClr val="tx1"/>
                </a:solidFill>
                <a:latin typeface="Arial" pitchFamily="34" charset="0"/>
                <a:ea typeface="ＭＳ Ｐゴシック" pitchFamily="50" charset="-128"/>
              </a:defRPr>
            </a:lvl2pPr>
            <a:lvl3pPr marL="1143000" indent="-228600" eaLnBrk="0" hangingPunct="0">
              <a:defRPr kumimoji="1" sz="1300" b="1" i="1">
                <a:solidFill>
                  <a:schemeClr val="tx1"/>
                </a:solidFill>
                <a:latin typeface="Arial" pitchFamily="34" charset="0"/>
                <a:ea typeface="ＭＳ Ｐゴシック" pitchFamily="50" charset="-128"/>
              </a:defRPr>
            </a:lvl3pPr>
            <a:lvl4pPr marL="1600200" indent="-228600" eaLnBrk="0" hangingPunct="0">
              <a:defRPr kumimoji="1" sz="1300" b="1" i="1">
                <a:solidFill>
                  <a:schemeClr val="tx1"/>
                </a:solidFill>
                <a:latin typeface="Arial" pitchFamily="34" charset="0"/>
                <a:ea typeface="ＭＳ Ｐゴシック" pitchFamily="50" charset="-128"/>
              </a:defRPr>
            </a:lvl4pPr>
            <a:lvl5pPr marL="2057400" indent="-228600" eaLnBrk="0" hangingPunct="0">
              <a:defRPr kumimoji="1" sz="1300" b="1" i="1">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kumimoji="1" sz="1300" b="1" i="1">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kumimoji="1" sz="1300" b="1" i="1">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kumimoji="1" sz="1300" b="1" i="1">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kumimoji="1" sz="1300" b="1" i="1">
                <a:solidFill>
                  <a:schemeClr val="tx1"/>
                </a:solidFill>
                <a:latin typeface="Arial" pitchFamily="34" charset="0"/>
                <a:ea typeface="ＭＳ Ｐゴシック" pitchFamily="50" charset="-128"/>
              </a:defRPr>
            </a:lvl9pPr>
          </a:lstStyle>
          <a:p>
            <a:pPr marL="87313" indent="-87313" eaLnBrk="1" hangingPunct="1"/>
            <a:r>
              <a:rPr lang="ja-JP" altLang="en-US" b="0" i="0" dirty="0" smtClean="0">
                <a:latin typeface="Meiryo UI" pitchFamily="50" charset="-128"/>
                <a:ea typeface="Meiryo UI" pitchFamily="50" charset="-128"/>
                <a:cs typeface="Meiryo UI" pitchFamily="50" charset="-128"/>
              </a:rPr>
              <a:t>◆小売電気事業者等に</a:t>
            </a:r>
            <a:r>
              <a:rPr lang="ja-JP" altLang="en-US" b="0" i="0" dirty="0">
                <a:latin typeface="Meiryo UI" pitchFamily="50" charset="-128"/>
                <a:ea typeface="Meiryo UI" pitchFamily="50" charset="-128"/>
                <a:cs typeface="Meiryo UI" pitchFamily="50" charset="-128"/>
              </a:rPr>
              <a:t>対し、</a:t>
            </a:r>
            <a:r>
              <a:rPr lang="ja-JP" altLang="en-US" b="0" i="0" dirty="0" smtClean="0">
                <a:latin typeface="Meiryo UI" pitchFamily="50" charset="-128"/>
                <a:ea typeface="Meiryo UI" pitchFamily="50" charset="-128"/>
                <a:cs typeface="Meiryo UI" pitchFamily="50" charset="-128"/>
              </a:rPr>
              <a:t>電気需給の対策に</a:t>
            </a:r>
            <a:r>
              <a:rPr lang="ja-JP" altLang="en-US" b="0" i="0" dirty="0">
                <a:latin typeface="Meiryo UI" pitchFamily="50" charset="-128"/>
                <a:ea typeface="Meiryo UI" pitchFamily="50" charset="-128"/>
                <a:cs typeface="Meiryo UI" pitchFamily="50" charset="-128"/>
              </a:rPr>
              <a:t>関する府への報告を義務付けるとともに、府は</a:t>
            </a:r>
            <a:r>
              <a:rPr lang="ja-JP" altLang="en-US" b="0" i="0" dirty="0" smtClean="0">
                <a:latin typeface="Meiryo UI" pitchFamily="50" charset="-128"/>
                <a:ea typeface="Meiryo UI" pitchFamily="50" charset="-128"/>
                <a:cs typeface="Meiryo UI" pitchFamily="50" charset="-128"/>
              </a:rPr>
              <a:t>その概要を</a:t>
            </a:r>
            <a:r>
              <a:rPr lang="ja-JP" altLang="en-US" b="0" i="0" dirty="0">
                <a:latin typeface="Meiryo UI" pitchFamily="50" charset="-128"/>
                <a:ea typeface="Meiryo UI" pitchFamily="50" charset="-128"/>
                <a:cs typeface="Meiryo UI" pitchFamily="50" charset="-128"/>
              </a:rPr>
              <a:t>公表します</a:t>
            </a:r>
            <a:r>
              <a:rPr lang="ja-JP" altLang="en-US" b="0" i="0" dirty="0" smtClean="0">
                <a:latin typeface="Meiryo UI" pitchFamily="50" charset="-128"/>
                <a:ea typeface="Meiryo UI" pitchFamily="50" charset="-128"/>
                <a:cs typeface="Meiryo UI" pitchFamily="50" charset="-128"/>
              </a:rPr>
              <a:t>。</a:t>
            </a:r>
            <a:endParaRPr lang="ja-JP" altLang="en-US" b="0" i="0" dirty="0">
              <a:latin typeface="Meiryo UI" pitchFamily="50" charset="-128"/>
              <a:ea typeface="Meiryo UI" pitchFamily="50" charset="-128"/>
              <a:cs typeface="Meiryo UI" pitchFamily="50" charset="-128"/>
            </a:endParaRPr>
          </a:p>
        </p:txBody>
      </p:sp>
      <p:sp>
        <p:nvSpPr>
          <p:cNvPr id="15" name="テキスト ボックス 28"/>
          <p:cNvSpPr txBox="1">
            <a:spLocks noChangeArrowheads="1"/>
          </p:cNvSpPr>
          <p:nvPr/>
        </p:nvSpPr>
        <p:spPr bwMode="auto">
          <a:xfrm>
            <a:off x="307122" y="5381566"/>
            <a:ext cx="4527985" cy="10618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sz="1300" b="1" i="1">
                <a:solidFill>
                  <a:schemeClr val="tx1"/>
                </a:solidFill>
                <a:latin typeface="Arial" pitchFamily="34" charset="0"/>
                <a:ea typeface="ＭＳ Ｐゴシック" pitchFamily="50" charset="-128"/>
              </a:defRPr>
            </a:lvl1pPr>
            <a:lvl2pPr marL="742950" indent="-285750" eaLnBrk="0" hangingPunct="0">
              <a:defRPr kumimoji="1" sz="1300" b="1" i="1">
                <a:solidFill>
                  <a:schemeClr val="tx1"/>
                </a:solidFill>
                <a:latin typeface="Arial" pitchFamily="34" charset="0"/>
                <a:ea typeface="ＭＳ Ｐゴシック" pitchFamily="50" charset="-128"/>
              </a:defRPr>
            </a:lvl2pPr>
            <a:lvl3pPr marL="1143000" indent="-228600" eaLnBrk="0" hangingPunct="0">
              <a:defRPr kumimoji="1" sz="1300" b="1" i="1">
                <a:solidFill>
                  <a:schemeClr val="tx1"/>
                </a:solidFill>
                <a:latin typeface="Arial" pitchFamily="34" charset="0"/>
                <a:ea typeface="ＭＳ Ｐゴシック" pitchFamily="50" charset="-128"/>
              </a:defRPr>
            </a:lvl3pPr>
            <a:lvl4pPr marL="1600200" indent="-228600" eaLnBrk="0" hangingPunct="0">
              <a:defRPr kumimoji="1" sz="1300" b="1" i="1">
                <a:solidFill>
                  <a:schemeClr val="tx1"/>
                </a:solidFill>
                <a:latin typeface="Arial" pitchFamily="34" charset="0"/>
                <a:ea typeface="ＭＳ Ｐゴシック" pitchFamily="50" charset="-128"/>
              </a:defRPr>
            </a:lvl4pPr>
            <a:lvl5pPr marL="2057400" indent="-228600" eaLnBrk="0" hangingPunct="0">
              <a:defRPr kumimoji="1" sz="1300" b="1" i="1">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kumimoji="1" sz="1300" b="1" i="1">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kumimoji="1" sz="1300" b="1" i="1">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kumimoji="1" sz="1300" b="1" i="1">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kumimoji="1" sz="1300" b="1" i="1">
                <a:solidFill>
                  <a:schemeClr val="tx1"/>
                </a:solidFill>
                <a:latin typeface="Arial" pitchFamily="34" charset="0"/>
                <a:ea typeface="ＭＳ Ｐゴシック" pitchFamily="50" charset="-128"/>
              </a:defRPr>
            </a:lvl9pPr>
          </a:lstStyle>
          <a:p>
            <a:pPr marL="87313" indent="-87313" eaLnBrk="1" hangingPunct="1"/>
            <a:r>
              <a:rPr lang="ja-JP" altLang="en-US" sz="1050" b="0" i="0" dirty="0" smtClean="0">
                <a:latin typeface="Meiryo UI" pitchFamily="50" charset="-128"/>
                <a:ea typeface="Meiryo UI" pitchFamily="50" charset="-128"/>
                <a:cs typeface="Meiryo UI" pitchFamily="50" charset="-128"/>
              </a:rPr>
              <a:t>・</a:t>
            </a:r>
            <a:r>
              <a:rPr lang="ja-JP" altLang="en-US" sz="1050" b="0" i="0" dirty="0">
                <a:latin typeface="Meiryo UI" pitchFamily="50" charset="-128"/>
                <a:ea typeface="Meiryo UI" pitchFamily="50" charset="-128"/>
                <a:cs typeface="Meiryo UI" pitchFamily="50" charset="-128"/>
              </a:rPr>
              <a:t>対象</a:t>
            </a:r>
            <a:r>
              <a:rPr lang="ja-JP" altLang="en-US" sz="1050" b="0" i="0" dirty="0" smtClean="0">
                <a:latin typeface="Meiryo UI" pitchFamily="50" charset="-128"/>
                <a:ea typeface="Meiryo UI" pitchFamily="50" charset="-128"/>
                <a:cs typeface="Meiryo UI" pitchFamily="50" charset="-128"/>
              </a:rPr>
              <a:t>：</a:t>
            </a:r>
            <a:r>
              <a:rPr lang="ja-JP" altLang="en-US" sz="1050" b="0" i="0" dirty="0">
                <a:latin typeface="Meiryo UI" pitchFamily="50" charset="-128"/>
                <a:ea typeface="Meiryo UI" pitchFamily="50" charset="-128"/>
                <a:cs typeface="Meiryo UI" pitchFamily="50" charset="-128"/>
              </a:rPr>
              <a:t>小売</a:t>
            </a:r>
            <a:r>
              <a:rPr lang="ja-JP" altLang="en-US" sz="1050" b="0" i="0" dirty="0" smtClean="0">
                <a:latin typeface="Meiryo UI" pitchFamily="50" charset="-128"/>
                <a:ea typeface="Meiryo UI" pitchFamily="50" charset="-128"/>
                <a:cs typeface="Meiryo UI" pitchFamily="50" charset="-128"/>
              </a:rPr>
              <a:t>電気事業者及び一般送配電事業者</a:t>
            </a:r>
            <a:endParaRPr lang="ja-JP" altLang="en-US" sz="1050" b="0" i="0" dirty="0">
              <a:latin typeface="Meiryo UI" pitchFamily="50" charset="-128"/>
              <a:ea typeface="Meiryo UI" pitchFamily="50" charset="-128"/>
              <a:cs typeface="Meiryo UI" pitchFamily="50" charset="-128"/>
            </a:endParaRPr>
          </a:p>
          <a:p>
            <a:pPr marL="533400" indent="-533400" eaLnBrk="1" hangingPunct="1"/>
            <a:r>
              <a:rPr lang="ja-JP" altLang="en-US" sz="1050" b="0" i="0" dirty="0" smtClean="0">
                <a:latin typeface="Meiryo UI" pitchFamily="50" charset="-128"/>
                <a:ea typeface="Meiryo UI" pitchFamily="50" charset="-128"/>
                <a:cs typeface="Meiryo UI" pitchFamily="50" charset="-128"/>
              </a:rPr>
              <a:t>・</a:t>
            </a:r>
            <a:r>
              <a:rPr lang="ja-JP" altLang="en-US" sz="1050" b="0" i="0" dirty="0">
                <a:latin typeface="Meiryo UI" pitchFamily="50" charset="-128"/>
                <a:ea typeface="Meiryo UI" pitchFamily="50" charset="-128"/>
                <a:cs typeface="Meiryo UI" pitchFamily="50" charset="-128"/>
              </a:rPr>
              <a:t>内容：電力需給の予測及び実績とともに節電を促す取組内容などの報告</a:t>
            </a:r>
            <a:r>
              <a:rPr lang="ja-JP" altLang="en-US" sz="1050" b="0" i="0" dirty="0" smtClean="0">
                <a:latin typeface="Meiryo UI" pitchFamily="50" charset="-128"/>
                <a:ea typeface="Meiryo UI" pitchFamily="50" charset="-128"/>
                <a:cs typeface="Meiryo UI" pitchFamily="50" charset="-128"/>
              </a:rPr>
              <a:t>を</a:t>
            </a:r>
            <a:endParaRPr lang="en-US" altLang="ja-JP" sz="1050" b="0" i="0" dirty="0" smtClean="0">
              <a:latin typeface="Meiryo UI" pitchFamily="50" charset="-128"/>
              <a:ea typeface="Meiryo UI" pitchFamily="50" charset="-128"/>
              <a:cs typeface="Meiryo UI" pitchFamily="50" charset="-128"/>
            </a:endParaRPr>
          </a:p>
          <a:p>
            <a:pPr marL="533400" indent="-533400" eaLnBrk="1" hangingPunct="1"/>
            <a:r>
              <a:rPr lang="ja-JP" altLang="en-US" sz="1050" b="0" i="0" dirty="0">
                <a:latin typeface="Meiryo UI" pitchFamily="50" charset="-128"/>
                <a:ea typeface="Meiryo UI" pitchFamily="50" charset="-128"/>
                <a:cs typeface="Meiryo UI" pitchFamily="50" charset="-128"/>
              </a:rPr>
              <a:t>　</a:t>
            </a:r>
            <a:r>
              <a:rPr lang="ja-JP" altLang="en-US" sz="1050" b="0" i="0" dirty="0" smtClean="0">
                <a:latin typeface="Meiryo UI" pitchFamily="50" charset="-128"/>
                <a:ea typeface="Meiryo UI" pitchFamily="50" charset="-128"/>
                <a:cs typeface="Meiryo UI" pitchFamily="50" charset="-128"/>
              </a:rPr>
              <a:t>　　　　 義務づけ</a:t>
            </a:r>
            <a:endParaRPr lang="ja-JP" altLang="en-US" sz="1050" b="0" i="0" dirty="0">
              <a:latin typeface="Meiryo UI" pitchFamily="50" charset="-128"/>
              <a:ea typeface="Meiryo UI" pitchFamily="50" charset="-128"/>
              <a:cs typeface="Meiryo UI" pitchFamily="50" charset="-128"/>
            </a:endParaRPr>
          </a:p>
          <a:p>
            <a:pPr marL="87313" indent="-87313" eaLnBrk="1" hangingPunct="1"/>
            <a:r>
              <a:rPr lang="ja-JP" altLang="en-US" sz="1050" b="0" i="0" dirty="0" smtClean="0">
                <a:latin typeface="Meiryo UI" pitchFamily="50" charset="-128"/>
                <a:ea typeface="Meiryo UI" pitchFamily="50" charset="-128"/>
                <a:cs typeface="Meiryo UI" pitchFamily="50" charset="-128"/>
              </a:rPr>
              <a:t>・</a:t>
            </a:r>
            <a:r>
              <a:rPr lang="ja-JP" altLang="en-US" sz="1050" b="0" i="0" dirty="0">
                <a:latin typeface="Meiryo UI" pitchFamily="50" charset="-128"/>
                <a:ea typeface="Meiryo UI" pitchFamily="50" charset="-128"/>
                <a:cs typeface="Meiryo UI" pitchFamily="50" charset="-128"/>
              </a:rPr>
              <a:t>報告時期</a:t>
            </a:r>
            <a:r>
              <a:rPr lang="ja-JP" altLang="en-US" sz="1050" b="0" i="0" dirty="0" smtClean="0">
                <a:latin typeface="Meiryo UI" pitchFamily="50" charset="-128"/>
                <a:ea typeface="Meiryo UI" pitchFamily="50" charset="-128"/>
                <a:cs typeface="Meiryo UI" pitchFamily="50" charset="-128"/>
              </a:rPr>
              <a:t>：夏季や冬季など電力</a:t>
            </a:r>
            <a:r>
              <a:rPr lang="ja-JP" altLang="en-US" sz="1050" b="0" i="0" dirty="0">
                <a:latin typeface="Meiryo UI" pitchFamily="50" charset="-128"/>
                <a:ea typeface="Meiryo UI" pitchFamily="50" charset="-128"/>
                <a:cs typeface="Meiryo UI" pitchFamily="50" charset="-128"/>
              </a:rPr>
              <a:t>需給がひっ迫する</a:t>
            </a:r>
            <a:r>
              <a:rPr lang="ja-JP" altLang="en-US" sz="1050" b="0" i="0" dirty="0" smtClean="0">
                <a:latin typeface="Meiryo UI" pitchFamily="50" charset="-128"/>
                <a:ea typeface="Meiryo UI" pitchFamily="50" charset="-128"/>
                <a:cs typeface="Meiryo UI" pitchFamily="50" charset="-128"/>
              </a:rPr>
              <a:t>時期の前後</a:t>
            </a:r>
            <a:endParaRPr lang="en-US" altLang="ja-JP" sz="1050" b="0" i="0" dirty="0" smtClean="0">
              <a:latin typeface="Meiryo UI" pitchFamily="50" charset="-128"/>
              <a:ea typeface="Meiryo UI" pitchFamily="50" charset="-128"/>
              <a:cs typeface="Meiryo UI" pitchFamily="50" charset="-128"/>
            </a:endParaRPr>
          </a:p>
          <a:p>
            <a:pPr marL="87313" indent="-87313" eaLnBrk="1" hangingPunct="1"/>
            <a:r>
              <a:rPr lang="ja-JP" altLang="en-US" sz="1050" b="0" i="0" dirty="0">
                <a:latin typeface="Meiryo UI" pitchFamily="50" charset="-128"/>
                <a:ea typeface="Meiryo UI" pitchFamily="50" charset="-128"/>
                <a:cs typeface="Meiryo UI" pitchFamily="50" charset="-128"/>
              </a:rPr>
              <a:t>　</a:t>
            </a:r>
            <a:r>
              <a:rPr lang="ja-JP" altLang="en-US" sz="1050" b="0" i="0" dirty="0" smtClean="0">
                <a:latin typeface="Meiryo UI" pitchFamily="50" charset="-128"/>
                <a:ea typeface="Meiryo UI" pitchFamily="50" charset="-128"/>
                <a:cs typeface="Meiryo UI" pitchFamily="50" charset="-128"/>
              </a:rPr>
              <a:t>　　　　　　　　（府の区域内に係る電気の需給の見通しに照らして</a:t>
            </a:r>
            <a:endParaRPr lang="en-US" altLang="ja-JP" sz="1050" b="0" i="0" dirty="0" smtClean="0">
              <a:latin typeface="Meiryo UI" pitchFamily="50" charset="-128"/>
              <a:ea typeface="Meiryo UI" pitchFamily="50" charset="-128"/>
              <a:cs typeface="Meiryo UI" pitchFamily="50" charset="-128"/>
            </a:endParaRPr>
          </a:p>
          <a:p>
            <a:pPr marL="87313" indent="-87313" eaLnBrk="1" hangingPunct="1"/>
            <a:r>
              <a:rPr lang="ja-JP" altLang="en-US" sz="1050" b="0" i="0" dirty="0">
                <a:latin typeface="Meiryo UI" pitchFamily="50" charset="-128"/>
                <a:ea typeface="Meiryo UI" pitchFamily="50" charset="-128"/>
                <a:cs typeface="Meiryo UI" pitchFamily="50" charset="-128"/>
              </a:rPr>
              <a:t>　</a:t>
            </a:r>
            <a:r>
              <a:rPr lang="ja-JP" altLang="en-US" sz="1050" b="0" i="0" dirty="0" smtClean="0">
                <a:latin typeface="Meiryo UI" pitchFamily="50" charset="-128"/>
                <a:ea typeface="Meiryo UI" pitchFamily="50" charset="-128"/>
                <a:cs typeface="Meiryo UI" pitchFamily="50" charset="-128"/>
              </a:rPr>
              <a:t>　　　　　　　　　　知事が必要ないと認めるときを除く）</a:t>
            </a:r>
            <a:endParaRPr lang="ja-JP" altLang="en-US" sz="1050" b="0" i="0" dirty="0">
              <a:latin typeface="Meiryo UI" pitchFamily="50" charset="-128"/>
              <a:ea typeface="Meiryo UI" pitchFamily="50" charset="-128"/>
              <a:cs typeface="Meiryo UI" pitchFamily="50" charset="-128"/>
            </a:endParaRPr>
          </a:p>
        </p:txBody>
      </p:sp>
      <p:sp>
        <p:nvSpPr>
          <p:cNvPr id="17" name="角丸四角形 16"/>
          <p:cNvSpPr/>
          <p:nvPr/>
        </p:nvSpPr>
        <p:spPr>
          <a:xfrm>
            <a:off x="5067365" y="3400280"/>
            <a:ext cx="4102952" cy="432048"/>
          </a:xfrm>
          <a:prstGeom prst="roundRect">
            <a:avLst>
              <a:gd name="adj" fmla="val 50000"/>
            </a:avLst>
          </a:prstGeom>
          <a:ln/>
        </p:spPr>
        <p:style>
          <a:lnRef idx="1">
            <a:schemeClr val="accent3"/>
          </a:lnRef>
          <a:fillRef idx="2">
            <a:schemeClr val="accent3"/>
          </a:fillRef>
          <a:effectRef idx="1">
            <a:schemeClr val="accent3"/>
          </a:effectRef>
          <a:fontRef idx="minor">
            <a:schemeClr val="dk1"/>
          </a:fontRef>
        </p:style>
        <p:txBody>
          <a:bodyPr rtlCol="0" anchor="ctr"/>
          <a:lstStyle/>
          <a:p>
            <a:pPr algn="ctr"/>
            <a:r>
              <a:rPr lang="ja-JP" altLang="en-US" sz="1400" b="1" dirty="0" smtClean="0">
                <a:solidFill>
                  <a:schemeClr val="tx1"/>
                </a:solidFill>
                <a:latin typeface="Meiryo UI" pitchFamily="50" charset="-128"/>
                <a:ea typeface="Meiryo UI" pitchFamily="50" charset="-128"/>
                <a:cs typeface="Meiryo UI" pitchFamily="50" charset="-128"/>
              </a:rPr>
              <a:t>高効率で環境負荷の少ない火力発電設備の</a:t>
            </a:r>
            <a:endParaRPr lang="en-US" altLang="ja-JP" sz="1400" b="1" dirty="0" smtClean="0">
              <a:solidFill>
                <a:schemeClr val="tx1"/>
              </a:solidFill>
              <a:latin typeface="Meiryo UI" pitchFamily="50" charset="-128"/>
              <a:ea typeface="Meiryo UI" pitchFamily="50" charset="-128"/>
              <a:cs typeface="Meiryo UI" pitchFamily="50" charset="-128"/>
            </a:endParaRPr>
          </a:p>
          <a:p>
            <a:pPr algn="ctr"/>
            <a:r>
              <a:rPr lang="ja-JP" altLang="en-US" sz="1400" b="1" dirty="0" smtClean="0">
                <a:solidFill>
                  <a:schemeClr val="tx1"/>
                </a:solidFill>
                <a:latin typeface="Meiryo UI" pitchFamily="50" charset="-128"/>
                <a:ea typeface="Meiryo UI" pitchFamily="50" charset="-128"/>
                <a:cs typeface="Meiryo UI" pitchFamily="50" charset="-128"/>
              </a:rPr>
              <a:t>設置に係る届出制度</a:t>
            </a:r>
            <a:endParaRPr lang="ja-JP" altLang="en-US" sz="1400" b="1" dirty="0">
              <a:solidFill>
                <a:schemeClr val="tx1"/>
              </a:solidFill>
              <a:latin typeface="Meiryo UI" pitchFamily="50" charset="-128"/>
              <a:ea typeface="Meiryo UI" pitchFamily="50" charset="-128"/>
              <a:cs typeface="Meiryo UI" pitchFamily="50" charset="-128"/>
            </a:endParaRPr>
          </a:p>
        </p:txBody>
      </p:sp>
      <p:sp>
        <p:nvSpPr>
          <p:cNvPr id="18" name="テキスト ボックス 28"/>
          <p:cNvSpPr txBox="1">
            <a:spLocks noChangeArrowheads="1"/>
          </p:cNvSpPr>
          <p:nvPr/>
        </p:nvSpPr>
        <p:spPr bwMode="auto">
          <a:xfrm>
            <a:off x="4972337" y="3921752"/>
            <a:ext cx="4805199" cy="8925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sz="1300" b="1" i="1">
                <a:solidFill>
                  <a:schemeClr val="tx1"/>
                </a:solidFill>
                <a:latin typeface="Arial" pitchFamily="34" charset="0"/>
                <a:ea typeface="ＭＳ Ｐゴシック" pitchFamily="50" charset="-128"/>
              </a:defRPr>
            </a:lvl1pPr>
            <a:lvl2pPr marL="742950" indent="-285750" eaLnBrk="0" hangingPunct="0">
              <a:defRPr kumimoji="1" sz="1300" b="1" i="1">
                <a:solidFill>
                  <a:schemeClr val="tx1"/>
                </a:solidFill>
                <a:latin typeface="Arial" pitchFamily="34" charset="0"/>
                <a:ea typeface="ＭＳ Ｐゴシック" pitchFamily="50" charset="-128"/>
              </a:defRPr>
            </a:lvl2pPr>
            <a:lvl3pPr marL="1143000" indent="-228600" eaLnBrk="0" hangingPunct="0">
              <a:defRPr kumimoji="1" sz="1300" b="1" i="1">
                <a:solidFill>
                  <a:schemeClr val="tx1"/>
                </a:solidFill>
                <a:latin typeface="Arial" pitchFamily="34" charset="0"/>
                <a:ea typeface="ＭＳ Ｐゴシック" pitchFamily="50" charset="-128"/>
              </a:defRPr>
            </a:lvl3pPr>
            <a:lvl4pPr marL="1600200" indent="-228600" eaLnBrk="0" hangingPunct="0">
              <a:defRPr kumimoji="1" sz="1300" b="1" i="1">
                <a:solidFill>
                  <a:schemeClr val="tx1"/>
                </a:solidFill>
                <a:latin typeface="Arial" pitchFamily="34" charset="0"/>
                <a:ea typeface="ＭＳ Ｐゴシック" pitchFamily="50" charset="-128"/>
              </a:defRPr>
            </a:lvl4pPr>
            <a:lvl5pPr marL="2057400" indent="-228600" eaLnBrk="0" hangingPunct="0">
              <a:defRPr kumimoji="1" sz="1300" b="1" i="1">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kumimoji="1" sz="1300" b="1" i="1">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kumimoji="1" sz="1300" b="1" i="1">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kumimoji="1" sz="1300" b="1" i="1">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kumimoji="1" sz="1300" b="1" i="1">
                <a:solidFill>
                  <a:schemeClr val="tx1"/>
                </a:solidFill>
                <a:latin typeface="Arial" pitchFamily="34" charset="0"/>
                <a:ea typeface="ＭＳ Ｐゴシック" pitchFamily="50" charset="-128"/>
              </a:defRPr>
            </a:lvl9pPr>
          </a:lstStyle>
          <a:p>
            <a:pPr marL="87313" indent="-87313" eaLnBrk="1" hangingPunct="1"/>
            <a:r>
              <a:rPr lang="ja-JP" altLang="en-US" b="0" i="0" dirty="0" smtClean="0">
                <a:latin typeface="Meiryo UI" pitchFamily="50" charset="-128"/>
                <a:ea typeface="Meiryo UI" pitchFamily="50" charset="-128"/>
                <a:cs typeface="Meiryo UI" pitchFamily="50" charset="-128"/>
              </a:rPr>
              <a:t>◆エネルギー源</a:t>
            </a:r>
            <a:r>
              <a:rPr lang="ja-JP" altLang="en-US" b="0" i="0" dirty="0">
                <a:latin typeface="Meiryo UI" pitchFamily="50" charset="-128"/>
                <a:ea typeface="Meiryo UI" pitchFamily="50" charset="-128"/>
                <a:cs typeface="Meiryo UI" pitchFamily="50" charset="-128"/>
              </a:rPr>
              <a:t>の分散化や多様な発電事業者の参入促進を図るため、燃料消費に</a:t>
            </a:r>
            <a:r>
              <a:rPr lang="ja-JP" altLang="en-US" b="0" i="0" dirty="0" smtClean="0">
                <a:latin typeface="Meiryo UI" pitchFamily="50" charset="-128"/>
                <a:ea typeface="Meiryo UI" pitchFamily="50" charset="-128"/>
                <a:cs typeface="Meiryo UI" pitchFamily="50" charset="-128"/>
              </a:rPr>
              <a:t>伴う</a:t>
            </a:r>
            <a:r>
              <a:rPr lang="en-US" altLang="ja-JP" b="0" i="0" dirty="0" smtClean="0">
                <a:latin typeface="Meiryo UI" pitchFamily="50" charset="-128"/>
                <a:ea typeface="Meiryo UI" pitchFamily="50" charset="-128"/>
                <a:cs typeface="Meiryo UI" pitchFamily="50" charset="-128"/>
              </a:rPr>
              <a:t>CO</a:t>
            </a:r>
            <a:r>
              <a:rPr lang="en-US" altLang="ja-JP" b="0" i="0" baseline="-25000" dirty="0" smtClean="0">
                <a:latin typeface="Meiryo UI" pitchFamily="50" charset="-128"/>
                <a:ea typeface="Meiryo UI" pitchFamily="50" charset="-128"/>
                <a:cs typeface="Meiryo UI" pitchFamily="50" charset="-128"/>
              </a:rPr>
              <a:t>2</a:t>
            </a:r>
            <a:r>
              <a:rPr lang="ja-JP" altLang="en-US" b="0" i="0" dirty="0" err="1" smtClean="0">
                <a:latin typeface="Meiryo UI" pitchFamily="50" charset="-128"/>
                <a:ea typeface="Meiryo UI" pitchFamily="50" charset="-128"/>
                <a:cs typeface="Meiryo UI" pitchFamily="50" charset="-128"/>
              </a:rPr>
              <a:t>の排</a:t>
            </a:r>
            <a:r>
              <a:rPr lang="ja-JP" altLang="en-US" b="0" i="0" dirty="0" smtClean="0">
                <a:latin typeface="Meiryo UI" pitchFamily="50" charset="-128"/>
                <a:ea typeface="Meiryo UI" pitchFamily="50" charset="-128"/>
                <a:cs typeface="Meiryo UI" pitchFamily="50" charset="-128"/>
              </a:rPr>
              <a:t>出など、環境</a:t>
            </a:r>
            <a:r>
              <a:rPr lang="ja-JP" altLang="en-US" b="0" i="0" dirty="0">
                <a:latin typeface="Meiryo UI" pitchFamily="50" charset="-128"/>
                <a:ea typeface="Meiryo UI" pitchFamily="50" charset="-128"/>
                <a:cs typeface="Meiryo UI" pitchFamily="50" charset="-128"/>
              </a:rPr>
              <a:t>への影響に最大限配慮する旨の届出</a:t>
            </a:r>
            <a:r>
              <a:rPr lang="ja-JP" altLang="en-US" b="0" i="0" dirty="0" smtClean="0">
                <a:latin typeface="Meiryo UI" pitchFamily="50" charset="-128"/>
                <a:ea typeface="Meiryo UI" pitchFamily="50" charset="-128"/>
                <a:cs typeface="Meiryo UI" pitchFamily="50" charset="-128"/>
              </a:rPr>
              <a:t>制度に</a:t>
            </a:r>
            <a:r>
              <a:rPr lang="ja-JP" altLang="en-US" b="0" i="0" dirty="0">
                <a:latin typeface="Meiryo UI" pitchFamily="50" charset="-128"/>
                <a:ea typeface="Meiryo UI" pitchFamily="50" charset="-128"/>
                <a:cs typeface="Meiryo UI" pitchFamily="50" charset="-128"/>
              </a:rPr>
              <a:t>より、高効率で環境負荷の少ない火力</a:t>
            </a:r>
            <a:r>
              <a:rPr lang="ja-JP" altLang="en-US" b="0" i="0" dirty="0" smtClean="0">
                <a:latin typeface="Meiryo UI" pitchFamily="50" charset="-128"/>
                <a:ea typeface="Meiryo UI" pitchFamily="50" charset="-128"/>
                <a:cs typeface="Meiryo UI" pitchFamily="50" charset="-128"/>
              </a:rPr>
              <a:t>発電事</a:t>
            </a:r>
            <a:r>
              <a:rPr lang="ja-JP" altLang="en-US" b="0" i="0" dirty="0">
                <a:latin typeface="Meiryo UI" pitchFamily="50" charset="-128"/>
                <a:ea typeface="Meiryo UI" pitchFamily="50" charset="-128"/>
                <a:cs typeface="Meiryo UI" pitchFamily="50" charset="-128"/>
              </a:rPr>
              <a:t>業者の</a:t>
            </a:r>
            <a:r>
              <a:rPr lang="ja-JP" altLang="en-US" b="0" i="0" dirty="0" smtClean="0">
                <a:latin typeface="Meiryo UI" pitchFamily="50" charset="-128"/>
                <a:ea typeface="Meiryo UI" pitchFamily="50" charset="-128"/>
                <a:cs typeface="Meiryo UI" pitchFamily="50" charset="-128"/>
              </a:rPr>
              <a:t>参入を促進します。</a:t>
            </a:r>
            <a:endParaRPr lang="ja-JP" altLang="en-US" b="0" i="0" dirty="0">
              <a:latin typeface="Meiryo UI" pitchFamily="50" charset="-128"/>
              <a:ea typeface="Meiryo UI" pitchFamily="50" charset="-128"/>
              <a:cs typeface="Meiryo UI" pitchFamily="50" charset="-128"/>
            </a:endParaRPr>
          </a:p>
        </p:txBody>
      </p:sp>
      <p:pic>
        <p:nvPicPr>
          <p:cNvPr id="4098"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350138" y="4852899"/>
            <a:ext cx="4427398" cy="18164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角丸四角形 12"/>
          <p:cNvSpPr/>
          <p:nvPr/>
        </p:nvSpPr>
        <p:spPr>
          <a:xfrm>
            <a:off x="292236" y="1827408"/>
            <a:ext cx="2895101" cy="360040"/>
          </a:xfrm>
          <a:prstGeom prst="roundRect">
            <a:avLst>
              <a:gd name="adj" fmla="val 50000"/>
            </a:avLst>
          </a:prstGeom>
          <a:ln/>
        </p:spPr>
        <p:style>
          <a:lnRef idx="1">
            <a:schemeClr val="accent3"/>
          </a:lnRef>
          <a:fillRef idx="2">
            <a:schemeClr val="accent3"/>
          </a:fillRef>
          <a:effectRef idx="1">
            <a:schemeClr val="accent3"/>
          </a:effectRef>
          <a:fontRef idx="minor">
            <a:schemeClr val="dk1"/>
          </a:fontRef>
        </p:style>
        <p:txBody>
          <a:bodyPr rtlCol="0" anchor="ctr"/>
          <a:lstStyle/>
          <a:p>
            <a:pPr algn="ctr"/>
            <a:r>
              <a:rPr lang="ja-JP" altLang="en-US" sz="1400" b="1" dirty="0">
                <a:solidFill>
                  <a:schemeClr val="tx1"/>
                </a:solidFill>
                <a:latin typeface="Meiryo UI" pitchFamily="50" charset="-128"/>
                <a:ea typeface="Meiryo UI" pitchFamily="50" charset="-128"/>
                <a:cs typeface="Meiryo UI" pitchFamily="50" charset="-128"/>
              </a:rPr>
              <a:t>電気の需要の平準化の取組促進</a:t>
            </a:r>
          </a:p>
        </p:txBody>
      </p:sp>
      <p:sp>
        <p:nvSpPr>
          <p:cNvPr id="14" name="テキスト ボックス 28"/>
          <p:cNvSpPr txBox="1">
            <a:spLocks noChangeArrowheads="1"/>
          </p:cNvSpPr>
          <p:nvPr/>
        </p:nvSpPr>
        <p:spPr bwMode="auto">
          <a:xfrm>
            <a:off x="200472" y="2259456"/>
            <a:ext cx="4519600" cy="6924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sz="1300" b="1" i="1">
                <a:solidFill>
                  <a:schemeClr val="tx1"/>
                </a:solidFill>
                <a:latin typeface="Arial" pitchFamily="34" charset="0"/>
                <a:ea typeface="ＭＳ Ｐゴシック" pitchFamily="50" charset="-128"/>
              </a:defRPr>
            </a:lvl1pPr>
            <a:lvl2pPr marL="742950" indent="-285750" eaLnBrk="0" hangingPunct="0">
              <a:defRPr kumimoji="1" sz="1300" b="1" i="1">
                <a:solidFill>
                  <a:schemeClr val="tx1"/>
                </a:solidFill>
                <a:latin typeface="Arial" pitchFamily="34" charset="0"/>
                <a:ea typeface="ＭＳ Ｐゴシック" pitchFamily="50" charset="-128"/>
              </a:defRPr>
            </a:lvl2pPr>
            <a:lvl3pPr marL="1143000" indent="-228600" eaLnBrk="0" hangingPunct="0">
              <a:defRPr kumimoji="1" sz="1300" b="1" i="1">
                <a:solidFill>
                  <a:schemeClr val="tx1"/>
                </a:solidFill>
                <a:latin typeface="Arial" pitchFamily="34" charset="0"/>
                <a:ea typeface="ＭＳ Ｐゴシック" pitchFamily="50" charset="-128"/>
              </a:defRPr>
            </a:lvl3pPr>
            <a:lvl4pPr marL="1600200" indent="-228600" eaLnBrk="0" hangingPunct="0">
              <a:defRPr kumimoji="1" sz="1300" b="1" i="1">
                <a:solidFill>
                  <a:schemeClr val="tx1"/>
                </a:solidFill>
                <a:latin typeface="Arial" pitchFamily="34" charset="0"/>
                <a:ea typeface="ＭＳ Ｐゴシック" pitchFamily="50" charset="-128"/>
              </a:defRPr>
            </a:lvl4pPr>
            <a:lvl5pPr marL="2057400" indent="-228600" eaLnBrk="0" hangingPunct="0">
              <a:defRPr kumimoji="1" sz="1300" b="1" i="1">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kumimoji="1" sz="1300" b="1" i="1">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kumimoji="1" sz="1300" b="1" i="1">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kumimoji="1" sz="1300" b="1" i="1">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kumimoji="1" sz="1300" b="1" i="1">
                <a:solidFill>
                  <a:schemeClr val="tx1"/>
                </a:solidFill>
                <a:latin typeface="Arial" pitchFamily="34" charset="0"/>
                <a:ea typeface="ＭＳ Ｐゴシック" pitchFamily="50" charset="-128"/>
              </a:defRPr>
            </a:lvl9pPr>
          </a:lstStyle>
          <a:p>
            <a:pPr marL="87313" indent="-87313" eaLnBrk="1" hangingPunct="1"/>
            <a:r>
              <a:rPr lang="ja-JP" altLang="en-US" b="0" i="0" dirty="0" smtClean="0">
                <a:latin typeface="Meiryo UI" pitchFamily="50" charset="-128"/>
                <a:ea typeface="Meiryo UI" pitchFamily="50" charset="-128"/>
                <a:cs typeface="Meiryo UI" pitchFamily="50" charset="-128"/>
              </a:rPr>
              <a:t>◆省エネ</a:t>
            </a:r>
            <a:r>
              <a:rPr lang="ja-JP" altLang="en-US" b="0" i="0" dirty="0">
                <a:latin typeface="Meiryo UI" pitchFamily="50" charset="-128"/>
                <a:ea typeface="Meiryo UI" pitchFamily="50" charset="-128"/>
                <a:cs typeface="Meiryo UI" pitchFamily="50" charset="-128"/>
              </a:rPr>
              <a:t>・</a:t>
            </a:r>
            <a:r>
              <a:rPr lang="ja-JP" altLang="en-US" b="0" i="0" dirty="0" smtClean="0">
                <a:latin typeface="Meiryo UI" pitchFamily="50" charset="-128"/>
                <a:ea typeface="Meiryo UI" pitchFamily="50" charset="-128"/>
                <a:cs typeface="Meiryo UI" pitchFamily="50" charset="-128"/>
              </a:rPr>
              <a:t>省</a:t>
            </a:r>
            <a:r>
              <a:rPr lang="en-US" altLang="ja-JP" b="0" i="0" dirty="0" smtClean="0">
                <a:latin typeface="Meiryo UI" pitchFamily="50" charset="-128"/>
                <a:ea typeface="Meiryo UI" pitchFamily="50" charset="-128"/>
                <a:cs typeface="Meiryo UI" pitchFamily="50" charset="-128"/>
              </a:rPr>
              <a:t>CO</a:t>
            </a:r>
            <a:r>
              <a:rPr lang="en-US" altLang="ja-JP" b="0" i="0" baseline="-25000" dirty="0" smtClean="0">
                <a:latin typeface="Meiryo UI" pitchFamily="50" charset="-128"/>
                <a:ea typeface="Meiryo UI" pitchFamily="50" charset="-128"/>
                <a:cs typeface="Meiryo UI" pitchFamily="50" charset="-128"/>
              </a:rPr>
              <a:t>2</a:t>
            </a:r>
            <a:r>
              <a:rPr lang="ja-JP" altLang="en-US" b="0" i="0" dirty="0" smtClean="0">
                <a:latin typeface="Meiryo UI" pitchFamily="50" charset="-128"/>
                <a:ea typeface="Meiryo UI" pitchFamily="50" charset="-128"/>
                <a:cs typeface="Meiryo UI" pitchFamily="50" charset="-128"/>
              </a:rPr>
              <a:t>対策</a:t>
            </a:r>
            <a:r>
              <a:rPr lang="ja-JP" altLang="en-US" b="0" i="0" dirty="0">
                <a:latin typeface="Meiryo UI" pitchFamily="50" charset="-128"/>
                <a:ea typeface="Meiryo UI" pitchFamily="50" charset="-128"/>
                <a:cs typeface="Meiryo UI" pitchFamily="50" charset="-128"/>
              </a:rPr>
              <a:t>に加え、事業者に対して</a:t>
            </a:r>
            <a:r>
              <a:rPr lang="ja-JP" altLang="en-US" b="0" i="0" dirty="0" smtClean="0">
                <a:latin typeface="Meiryo UI" pitchFamily="50" charset="-128"/>
                <a:ea typeface="Meiryo UI" pitchFamily="50" charset="-128"/>
                <a:cs typeface="Meiryo UI" pitchFamily="50" charset="-128"/>
              </a:rPr>
              <a:t>、電力</a:t>
            </a:r>
            <a:r>
              <a:rPr lang="ja-JP" altLang="en-US" b="0" i="0" dirty="0">
                <a:latin typeface="Meiryo UI" pitchFamily="50" charset="-128"/>
                <a:ea typeface="Meiryo UI" pitchFamily="50" charset="-128"/>
                <a:cs typeface="Meiryo UI" pitchFamily="50" charset="-128"/>
              </a:rPr>
              <a:t>のピークカット対策を求めるとともに、その取組内容</a:t>
            </a:r>
            <a:r>
              <a:rPr lang="ja-JP" altLang="en-US" b="0" i="0" dirty="0" smtClean="0">
                <a:latin typeface="Meiryo UI" pitchFamily="50" charset="-128"/>
                <a:ea typeface="Meiryo UI" pitchFamily="50" charset="-128"/>
                <a:cs typeface="Meiryo UI" pitchFamily="50" charset="-128"/>
              </a:rPr>
              <a:t>を併せて総合的</a:t>
            </a:r>
            <a:r>
              <a:rPr lang="ja-JP" altLang="en-US" b="0" i="0" dirty="0">
                <a:latin typeface="Meiryo UI" pitchFamily="50" charset="-128"/>
                <a:ea typeface="Meiryo UI" pitchFamily="50" charset="-128"/>
                <a:cs typeface="Meiryo UI" pitchFamily="50" charset="-128"/>
              </a:rPr>
              <a:t>に評価します。</a:t>
            </a:r>
          </a:p>
        </p:txBody>
      </p:sp>
      <p:sp>
        <p:nvSpPr>
          <p:cNvPr id="19" name="テキスト ボックス 28"/>
          <p:cNvSpPr txBox="1">
            <a:spLocks noChangeArrowheads="1"/>
          </p:cNvSpPr>
          <p:nvPr/>
        </p:nvSpPr>
        <p:spPr bwMode="auto">
          <a:xfrm>
            <a:off x="307122" y="3023668"/>
            <a:ext cx="4789894" cy="10618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sz="1300" b="1" i="1">
                <a:solidFill>
                  <a:schemeClr val="tx1"/>
                </a:solidFill>
                <a:latin typeface="Arial" pitchFamily="34" charset="0"/>
                <a:ea typeface="ＭＳ Ｐゴシック" pitchFamily="50" charset="-128"/>
              </a:defRPr>
            </a:lvl1pPr>
            <a:lvl2pPr marL="742950" indent="-285750" eaLnBrk="0" hangingPunct="0">
              <a:defRPr kumimoji="1" sz="1300" b="1" i="1">
                <a:solidFill>
                  <a:schemeClr val="tx1"/>
                </a:solidFill>
                <a:latin typeface="Arial" pitchFamily="34" charset="0"/>
                <a:ea typeface="ＭＳ Ｐゴシック" pitchFamily="50" charset="-128"/>
              </a:defRPr>
            </a:lvl2pPr>
            <a:lvl3pPr marL="1143000" indent="-228600" eaLnBrk="0" hangingPunct="0">
              <a:defRPr kumimoji="1" sz="1300" b="1" i="1">
                <a:solidFill>
                  <a:schemeClr val="tx1"/>
                </a:solidFill>
                <a:latin typeface="Arial" pitchFamily="34" charset="0"/>
                <a:ea typeface="ＭＳ Ｐゴシック" pitchFamily="50" charset="-128"/>
              </a:defRPr>
            </a:lvl3pPr>
            <a:lvl4pPr marL="1600200" indent="-228600" eaLnBrk="0" hangingPunct="0">
              <a:defRPr kumimoji="1" sz="1300" b="1" i="1">
                <a:solidFill>
                  <a:schemeClr val="tx1"/>
                </a:solidFill>
                <a:latin typeface="Arial" pitchFamily="34" charset="0"/>
                <a:ea typeface="ＭＳ Ｐゴシック" pitchFamily="50" charset="-128"/>
              </a:defRPr>
            </a:lvl4pPr>
            <a:lvl5pPr marL="2057400" indent="-228600" eaLnBrk="0" hangingPunct="0">
              <a:defRPr kumimoji="1" sz="1300" b="1" i="1">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kumimoji="1" sz="1300" b="1" i="1">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kumimoji="1" sz="1300" b="1" i="1">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kumimoji="1" sz="1300" b="1" i="1">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kumimoji="1" sz="1300" b="1" i="1">
                <a:solidFill>
                  <a:schemeClr val="tx1"/>
                </a:solidFill>
                <a:latin typeface="Arial" pitchFamily="34" charset="0"/>
                <a:ea typeface="ＭＳ Ｐゴシック" pitchFamily="50" charset="-128"/>
              </a:defRPr>
            </a:lvl9pPr>
          </a:lstStyle>
          <a:p>
            <a:pPr marL="1339850" indent="-1339850" eaLnBrk="1" hangingPunct="1"/>
            <a:r>
              <a:rPr lang="ja-JP" altLang="en-US" sz="1050" b="0" i="0" dirty="0">
                <a:latin typeface="Meiryo UI" pitchFamily="50" charset="-128"/>
                <a:ea typeface="Meiryo UI" pitchFamily="50" charset="-128"/>
                <a:cs typeface="Meiryo UI" pitchFamily="50" charset="-128"/>
              </a:rPr>
              <a:t>・対象：特定事</a:t>
            </a:r>
            <a:r>
              <a:rPr lang="ja-JP" altLang="en-US" sz="1050" b="0" i="0" dirty="0" smtClean="0">
                <a:latin typeface="Meiryo UI" pitchFamily="50" charset="-128"/>
                <a:ea typeface="Meiryo UI" pitchFamily="50" charset="-128"/>
                <a:cs typeface="Meiryo UI" pitchFamily="50" charset="-128"/>
              </a:rPr>
              <a:t>業者（年間</a:t>
            </a:r>
            <a:r>
              <a:rPr lang="ja-JP" altLang="en-US" sz="1050" b="0" i="0" dirty="0">
                <a:latin typeface="Meiryo UI" pitchFamily="50" charset="-128"/>
                <a:ea typeface="Meiryo UI" pitchFamily="50" charset="-128"/>
                <a:cs typeface="Meiryo UI" pitchFamily="50" charset="-128"/>
              </a:rPr>
              <a:t>エネルギー使用量</a:t>
            </a:r>
            <a:r>
              <a:rPr lang="en-US" altLang="ja-JP" sz="1050" b="0" i="0" dirty="0">
                <a:latin typeface="Meiryo UI" pitchFamily="50" charset="-128"/>
                <a:ea typeface="Meiryo UI" pitchFamily="50" charset="-128"/>
                <a:cs typeface="Meiryo UI" pitchFamily="50" charset="-128"/>
              </a:rPr>
              <a:t>1,500kL</a:t>
            </a:r>
            <a:r>
              <a:rPr lang="ja-JP" altLang="en-US" sz="1050" b="0" i="0" dirty="0" smtClean="0">
                <a:latin typeface="Meiryo UI" pitchFamily="50" charset="-128"/>
                <a:ea typeface="Meiryo UI" pitchFamily="50" charset="-128"/>
                <a:cs typeface="Meiryo UI" pitchFamily="50" charset="-128"/>
              </a:rPr>
              <a:t>以上等</a:t>
            </a:r>
            <a:r>
              <a:rPr lang="ja-JP" altLang="en-US" sz="1050" b="0" i="0" dirty="0">
                <a:latin typeface="Meiryo UI" pitchFamily="50" charset="-128"/>
                <a:ea typeface="Meiryo UI" pitchFamily="50" charset="-128"/>
                <a:cs typeface="Meiryo UI" pitchFamily="50" charset="-128"/>
              </a:rPr>
              <a:t>の</a:t>
            </a:r>
            <a:r>
              <a:rPr lang="ja-JP" altLang="en-US" sz="1050" b="0" i="0" dirty="0" smtClean="0">
                <a:latin typeface="Meiryo UI" pitchFamily="50" charset="-128"/>
                <a:ea typeface="Meiryo UI" pitchFamily="50" charset="-128"/>
                <a:cs typeface="Meiryo UI" pitchFamily="50" charset="-128"/>
              </a:rPr>
              <a:t>事業者）</a:t>
            </a:r>
            <a:endParaRPr lang="ja-JP" altLang="en-US" sz="1050" b="0" i="0" dirty="0">
              <a:latin typeface="Meiryo UI" pitchFamily="50" charset="-128"/>
              <a:ea typeface="Meiryo UI" pitchFamily="50" charset="-128"/>
              <a:cs typeface="Meiryo UI" pitchFamily="50" charset="-128"/>
            </a:endParaRPr>
          </a:p>
          <a:p>
            <a:pPr marL="87313" indent="-87313" eaLnBrk="1" hangingPunct="1"/>
            <a:r>
              <a:rPr lang="ja-JP" altLang="en-US" sz="1050" b="0" i="0" dirty="0">
                <a:latin typeface="Meiryo UI" pitchFamily="50" charset="-128"/>
                <a:ea typeface="Meiryo UI" pitchFamily="50" charset="-128"/>
                <a:cs typeface="Meiryo UI" pitchFamily="50" charset="-128"/>
              </a:rPr>
              <a:t>・内容：事業活動に係る電気の需要の平準化に関する対策等を記載した</a:t>
            </a:r>
            <a:r>
              <a:rPr lang="ja-JP" altLang="en-US" sz="1050" b="0" i="0" dirty="0" smtClean="0">
                <a:latin typeface="Meiryo UI" pitchFamily="50" charset="-128"/>
                <a:ea typeface="Meiryo UI" pitchFamily="50" charset="-128"/>
                <a:cs typeface="Meiryo UI" pitchFamily="50" charset="-128"/>
              </a:rPr>
              <a:t>対策</a:t>
            </a:r>
            <a:endParaRPr lang="en-US" altLang="ja-JP" sz="1050" b="0" i="0" dirty="0" smtClean="0">
              <a:latin typeface="Meiryo UI" pitchFamily="50" charset="-128"/>
              <a:ea typeface="Meiryo UI" pitchFamily="50" charset="-128"/>
              <a:cs typeface="Meiryo UI" pitchFamily="50" charset="-128"/>
            </a:endParaRPr>
          </a:p>
          <a:p>
            <a:pPr marL="87313" indent="-87313" eaLnBrk="1" hangingPunct="1"/>
            <a:r>
              <a:rPr lang="ja-JP" altLang="en-US" sz="1050" b="0" i="0" dirty="0">
                <a:latin typeface="Meiryo UI" pitchFamily="50" charset="-128"/>
                <a:ea typeface="Meiryo UI" pitchFamily="50" charset="-128"/>
                <a:cs typeface="Meiryo UI" pitchFamily="50" charset="-128"/>
              </a:rPr>
              <a:t>　</a:t>
            </a:r>
            <a:r>
              <a:rPr lang="ja-JP" altLang="en-US" sz="1050" b="0" i="0" dirty="0" smtClean="0">
                <a:latin typeface="Meiryo UI" pitchFamily="50" charset="-128"/>
                <a:ea typeface="Meiryo UI" pitchFamily="50" charset="-128"/>
                <a:cs typeface="Meiryo UI" pitchFamily="50" charset="-128"/>
              </a:rPr>
              <a:t>　　　　 計画書</a:t>
            </a:r>
            <a:r>
              <a:rPr lang="ja-JP" altLang="en-US" sz="1050" b="0" i="0" dirty="0">
                <a:latin typeface="Meiryo UI" pitchFamily="50" charset="-128"/>
                <a:ea typeface="Meiryo UI" pitchFamily="50" charset="-128"/>
                <a:cs typeface="Meiryo UI" pitchFamily="50" charset="-128"/>
              </a:rPr>
              <a:t>及び実績報告書の</a:t>
            </a:r>
            <a:r>
              <a:rPr lang="ja-JP" altLang="en-US" sz="1050" b="0" i="0" dirty="0" smtClean="0">
                <a:latin typeface="Meiryo UI" pitchFamily="50" charset="-128"/>
                <a:ea typeface="Meiryo UI" pitchFamily="50" charset="-128"/>
                <a:cs typeface="Meiryo UI" pitchFamily="50" charset="-128"/>
              </a:rPr>
              <a:t>届出を</a:t>
            </a:r>
            <a:r>
              <a:rPr lang="ja-JP" altLang="en-US" sz="1050" b="0" i="0" dirty="0">
                <a:latin typeface="Meiryo UI" pitchFamily="50" charset="-128"/>
                <a:ea typeface="Meiryo UI" pitchFamily="50" charset="-128"/>
                <a:cs typeface="Meiryo UI" pitchFamily="50" charset="-128"/>
              </a:rPr>
              <a:t>義務づけ</a:t>
            </a:r>
          </a:p>
          <a:p>
            <a:pPr marL="87313" indent="-87313" eaLnBrk="1" hangingPunct="1"/>
            <a:r>
              <a:rPr lang="ja-JP" altLang="en-US" sz="1050" b="0" i="0" dirty="0">
                <a:latin typeface="Meiryo UI" pitchFamily="50" charset="-128"/>
                <a:ea typeface="Meiryo UI" pitchFamily="50" charset="-128"/>
                <a:cs typeface="Meiryo UI" pitchFamily="50" charset="-128"/>
              </a:rPr>
              <a:t>・取組みの評価：温室効果ガス排出抑制の効果とともに電力のピーク時間帯</a:t>
            </a:r>
            <a:r>
              <a:rPr lang="ja-JP" altLang="en-US" sz="1050" b="0" i="0" dirty="0" smtClean="0">
                <a:latin typeface="Meiryo UI" pitchFamily="50" charset="-128"/>
                <a:ea typeface="Meiryo UI" pitchFamily="50" charset="-128"/>
                <a:cs typeface="Meiryo UI" pitchFamily="50" charset="-128"/>
              </a:rPr>
              <a:t>の</a:t>
            </a:r>
            <a:endParaRPr lang="en-US" altLang="ja-JP" sz="1050" b="0" i="0" dirty="0" smtClean="0">
              <a:latin typeface="Meiryo UI" pitchFamily="50" charset="-128"/>
              <a:ea typeface="Meiryo UI" pitchFamily="50" charset="-128"/>
              <a:cs typeface="Meiryo UI" pitchFamily="50" charset="-128"/>
            </a:endParaRPr>
          </a:p>
          <a:p>
            <a:pPr marL="87313" indent="-87313" eaLnBrk="1" hangingPunct="1"/>
            <a:r>
              <a:rPr lang="en-US" altLang="ja-JP" sz="1050" b="0" i="0" dirty="0">
                <a:latin typeface="Meiryo UI" pitchFamily="50" charset="-128"/>
                <a:ea typeface="Meiryo UI" pitchFamily="50" charset="-128"/>
                <a:cs typeface="Meiryo UI" pitchFamily="50" charset="-128"/>
              </a:rPr>
              <a:t> </a:t>
            </a:r>
            <a:r>
              <a:rPr lang="en-US" altLang="ja-JP" sz="1050" b="0" i="0" dirty="0" smtClean="0">
                <a:latin typeface="Meiryo UI" pitchFamily="50" charset="-128"/>
                <a:ea typeface="Meiryo UI" pitchFamily="50" charset="-128"/>
                <a:cs typeface="Meiryo UI" pitchFamily="50" charset="-128"/>
              </a:rPr>
              <a:t>          </a:t>
            </a:r>
            <a:r>
              <a:rPr lang="ja-JP" altLang="en-US" sz="1050" b="0" i="0" dirty="0" smtClean="0">
                <a:latin typeface="Meiryo UI" pitchFamily="50" charset="-128"/>
                <a:ea typeface="Meiryo UI" pitchFamily="50" charset="-128"/>
                <a:cs typeface="Meiryo UI" pitchFamily="50" charset="-128"/>
              </a:rPr>
              <a:t>電力使</a:t>
            </a:r>
            <a:r>
              <a:rPr lang="ja-JP" altLang="en-US" sz="1050" b="0" i="0" dirty="0">
                <a:latin typeface="Meiryo UI" pitchFamily="50" charset="-128"/>
                <a:ea typeface="Meiryo UI" pitchFamily="50" charset="-128"/>
                <a:cs typeface="Meiryo UI" pitchFamily="50" charset="-128"/>
              </a:rPr>
              <a:t>用量の減少分を重みづけして評価することにより、電力需要</a:t>
            </a:r>
            <a:r>
              <a:rPr lang="ja-JP" altLang="en-US" sz="1050" b="0" i="0" dirty="0" smtClean="0">
                <a:latin typeface="Meiryo UI" pitchFamily="50" charset="-128"/>
                <a:ea typeface="Meiryo UI" pitchFamily="50" charset="-128"/>
                <a:cs typeface="Meiryo UI" pitchFamily="50" charset="-128"/>
              </a:rPr>
              <a:t>の</a:t>
            </a:r>
            <a:endParaRPr lang="en-US" altLang="ja-JP" sz="1050" b="0" i="0" dirty="0" smtClean="0">
              <a:latin typeface="Meiryo UI" pitchFamily="50" charset="-128"/>
              <a:ea typeface="Meiryo UI" pitchFamily="50" charset="-128"/>
              <a:cs typeface="Meiryo UI" pitchFamily="50" charset="-128"/>
            </a:endParaRPr>
          </a:p>
          <a:p>
            <a:pPr marL="87313" indent="-87313" eaLnBrk="1" hangingPunct="1"/>
            <a:r>
              <a:rPr lang="en-US" altLang="ja-JP" sz="1050" b="0" i="0" dirty="0">
                <a:latin typeface="Meiryo UI" pitchFamily="50" charset="-128"/>
                <a:ea typeface="Meiryo UI" pitchFamily="50" charset="-128"/>
                <a:cs typeface="Meiryo UI" pitchFamily="50" charset="-128"/>
              </a:rPr>
              <a:t> </a:t>
            </a:r>
            <a:r>
              <a:rPr lang="en-US" altLang="ja-JP" sz="1050" b="0" i="0" dirty="0" smtClean="0">
                <a:latin typeface="Meiryo UI" pitchFamily="50" charset="-128"/>
                <a:ea typeface="Meiryo UI" pitchFamily="50" charset="-128"/>
                <a:cs typeface="Meiryo UI" pitchFamily="50" charset="-128"/>
              </a:rPr>
              <a:t>          </a:t>
            </a:r>
            <a:r>
              <a:rPr lang="ja-JP" altLang="en-US" sz="1050" b="0" i="0" dirty="0" smtClean="0">
                <a:latin typeface="Meiryo UI" pitchFamily="50" charset="-128"/>
                <a:ea typeface="Meiryo UI" pitchFamily="50" charset="-128"/>
                <a:cs typeface="Meiryo UI" pitchFamily="50" charset="-128"/>
              </a:rPr>
              <a:t>ピークカット</a:t>
            </a:r>
            <a:r>
              <a:rPr lang="ja-JP" altLang="en-US" sz="1050" b="0" i="0" dirty="0">
                <a:latin typeface="Meiryo UI" pitchFamily="50" charset="-128"/>
                <a:ea typeface="Meiryo UI" pitchFamily="50" charset="-128"/>
                <a:cs typeface="Meiryo UI" pitchFamily="50" charset="-128"/>
              </a:rPr>
              <a:t>対策の取組みを促進</a:t>
            </a:r>
          </a:p>
        </p:txBody>
      </p:sp>
      <p:sp>
        <p:nvSpPr>
          <p:cNvPr id="20" name="テキスト ボックス 19"/>
          <p:cNvSpPr txBox="1"/>
          <p:nvPr/>
        </p:nvSpPr>
        <p:spPr>
          <a:xfrm>
            <a:off x="5556775" y="920631"/>
            <a:ext cx="727355" cy="184666"/>
          </a:xfrm>
          <a:prstGeom prst="rect">
            <a:avLst/>
          </a:prstGeom>
          <a:noFill/>
        </p:spPr>
        <p:txBody>
          <a:bodyPr wrap="square" lIns="0" tIns="0" rIns="0" bIns="0" rtlCol="0" anchor="ctr" anchorCtr="1">
            <a:spAutoFit/>
          </a:bodyPr>
          <a:lstStyle/>
          <a:p>
            <a:pPr marL="87313" indent="-87313"/>
            <a:r>
              <a:rPr lang="en-US" altLang="ja-JP" sz="1200" dirty="0" smtClean="0">
                <a:latin typeface="Meiryo UI" pitchFamily="50" charset="-128"/>
                <a:ea typeface="Meiryo UI" pitchFamily="50" charset="-128"/>
                <a:cs typeface="Meiryo UI" pitchFamily="50" charset="-128"/>
              </a:rPr>
              <a:t>【</a:t>
            </a:r>
            <a:r>
              <a:rPr lang="ja-JP" altLang="en-US" sz="1200" dirty="0" smtClean="0">
                <a:latin typeface="Meiryo UI" pitchFamily="50" charset="-128"/>
                <a:ea typeface="Meiryo UI" pitchFamily="50" charset="-128"/>
                <a:cs typeface="Meiryo UI" pitchFamily="50" charset="-128"/>
              </a:rPr>
              <a:t>府事業</a:t>
            </a:r>
            <a:r>
              <a:rPr lang="en-US" altLang="ja-JP" sz="1200" dirty="0" smtClean="0">
                <a:latin typeface="Meiryo UI" pitchFamily="50" charset="-128"/>
                <a:ea typeface="Meiryo UI" pitchFamily="50" charset="-128"/>
                <a:cs typeface="Meiryo UI" pitchFamily="50" charset="-128"/>
              </a:rPr>
              <a:t>】</a:t>
            </a:r>
          </a:p>
        </p:txBody>
      </p:sp>
      <p:sp>
        <p:nvSpPr>
          <p:cNvPr id="21" name="テキスト ボックス 20"/>
          <p:cNvSpPr txBox="1"/>
          <p:nvPr/>
        </p:nvSpPr>
        <p:spPr>
          <a:xfrm>
            <a:off x="6969224" y="-27384"/>
            <a:ext cx="2664296" cy="507831"/>
          </a:xfrm>
          <a:prstGeom prst="rect">
            <a:avLst/>
          </a:prstGeom>
          <a:solidFill>
            <a:srgbClr val="00B0F0"/>
          </a:solidFill>
        </p:spPr>
        <p:txBody>
          <a:bodyPr wrap="square" rtlCol="0">
            <a:spAutoFit/>
          </a:bodyPr>
          <a:lstStyle/>
          <a:p>
            <a:pPr lvl="0" algn="just"/>
            <a:r>
              <a:rPr lang="ja-JP" altLang="en-US" sz="1300" dirty="0" smtClean="0">
                <a:solidFill>
                  <a:schemeClr val="bg1"/>
                </a:solidFill>
                <a:ea typeface="HGP創英角ｺﾞｼｯｸUB" pitchFamily="50" charset="-128"/>
                <a:cs typeface="ＭＳ Ｐゴシック" charset="-128"/>
              </a:rPr>
              <a:t>～電力ピーク需要の抑制～</a:t>
            </a:r>
            <a:endParaRPr lang="en-US" altLang="ja-JP" sz="1300" dirty="0" smtClean="0">
              <a:solidFill>
                <a:schemeClr val="bg1"/>
              </a:solidFill>
              <a:ea typeface="HGP創英角ｺﾞｼｯｸUB" pitchFamily="50" charset="-128"/>
              <a:cs typeface="ＭＳ Ｐゴシック" charset="-128"/>
            </a:endParaRPr>
          </a:p>
          <a:p>
            <a:pPr lvl="0" algn="just"/>
            <a:r>
              <a:rPr lang="ja-JP" altLang="en-US" sz="1300" dirty="0" smtClean="0">
                <a:solidFill>
                  <a:schemeClr val="bg1"/>
                </a:solidFill>
                <a:ea typeface="HGP創英角ｺﾞｼｯｸUB" pitchFamily="50" charset="-128"/>
                <a:cs typeface="ＭＳ Ｐゴシック" charset="-128"/>
              </a:rPr>
              <a:t>～多様な電力事業者の参入促進～</a:t>
            </a:r>
            <a:endParaRPr lang="ja-JP" altLang="en-US" sz="1300" dirty="0">
              <a:solidFill>
                <a:schemeClr val="bg1"/>
              </a:solidFill>
              <a:ea typeface="HGP創英角ｺﾞｼｯｸUB" pitchFamily="50" charset="-128"/>
              <a:cs typeface="ＭＳ Ｐゴシック" charset="-128"/>
            </a:endParaRPr>
          </a:p>
        </p:txBody>
      </p:sp>
      <p:sp>
        <p:nvSpPr>
          <p:cNvPr id="68" name="円/楕円 67"/>
          <p:cNvSpPr/>
          <p:nvPr/>
        </p:nvSpPr>
        <p:spPr>
          <a:xfrm>
            <a:off x="9417496" y="-13736"/>
            <a:ext cx="471222" cy="471222"/>
          </a:xfrm>
          <a:prstGeom prst="ellipse">
            <a:avLst/>
          </a:prstGeom>
          <a:ln w="19050"/>
        </p:spPr>
        <p:style>
          <a:lnRef idx="3">
            <a:schemeClr val="lt1"/>
          </a:lnRef>
          <a:fillRef idx="1">
            <a:schemeClr val="accent1"/>
          </a:fillRef>
          <a:effectRef idx="1">
            <a:schemeClr val="accent1"/>
          </a:effectRef>
          <a:fontRef idx="minor">
            <a:schemeClr val="lt1"/>
          </a:fontRef>
        </p:style>
        <p:txBody>
          <a:bodyPr lIns="0" tIns="0" rIns="0" bIns="0" rtlCol="0" anchor="ctr"/>
          <a:lstStyle/>
          <a:p>
            <a:pPr algn="ctr"/>
            <a:r>
              <a:rPr kumimoji="1" lang="en-US" altLang="ja-JP" b="1" dirty="0" smtClean="0"/>
              <a:t>38</a:t>
            </a:r>
            <a:endParaRPr kumimoji="1" lang="ja-JP" altLang="en-US" b="1" dirty="0"/>
          </a:p>
        </p:txBody>
      </p:sp>
      <p:sp>
        <p:nvSpPr>
          <p:cNvPr id="22" name="テキスト ボックス 28"/>
          <p:cNvSpPr txBox="1">
            <a:spLocks noChangeArrowheads="1"/>
          </p:cNvSpPr>
          <p:nvPr/>
        </p:nvSpPr>
        <p:spPr bwMode="auto">
          <a:xfrm>
            <a:off x="4958138" y="2250463"/>
            <a:ext cx="4819398" cy="8925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sz="1300" b="1" i="1">
                <a:solidFill>
                  <a:schemeClr val="tx1"/>
                </a:solidFill>
                <a:latin typeface="Arial" pitchFamily="34" charset="0"/>
                <a:ea typeface="ＭＳ Ｐゴシック" pitchFamily="50" charset="-128"/>
              </a:defRPr>
            </a:lvl1pPr>
            <a:lvl2pPr marL="742950" indent="-285750" eaLnBrk="0" hangingPunct="0">
              <a:defRPr kumimoji="1" sz="1300" b="1" i="1">
                <a:solidFill>
                  <a:schemeClr val="tx1"/>
                </a:solidFill>
                <a:latin typeface="Arial" pitchFamily="34" charset="0"/>
                <a:ea typeface="ＭＳ Ｐゴシック" pitchFamily="50" charset="-128"/>
              </a:defRPr>
            </a:lvl2pPr>
            <a:lvl3pPr marL="1143000" indent="-228600" eaLnBrk="0" hangingPunct="0">
              <a:defRPr kumimoji="1" sz="1300" b="1" i="1">
                <a:solidFill>
                  <a:schemeClr val="tx1"/>
                </a:solidFill>
                <a:latin typeface="Arial" pitchFamily="34" charset="0"/>
                <a:ea typeface="ＭＳ Ｐゴシック" pitchFamily="50" charset="-128"/>
              </a:defRPr>
            </a:lvl3pPr>
            <a:lvl4pPr marL="1600200" indent="-228600" eaLnBrk="0" hangingPunct="0">
              <a:defRPr kumimoji="1" sz="1300" b="1" i="1">
                <a:solidFill>
                  <a:schemeClr val="tx1"/>
                </a:solidFill>
                <a:latin typeface="Arial" pitchFamily="34" charset="0"/>
                <a:ea typeface="ＭＳ Ｐゴシック" pitchFamily="50" charset="-128"/>
              </a:defRPr>
            </a:lvl4pPr>
            <a:lvl5pPr marL="2057400" indent="-228600" eaLnBrk="0" hangingPunct="0">
              <a:defRPr kumimoji="1" sz="1300" b="1" i="1">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kumimoji="1" sz="1300" b="1" i="1">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kumimoji="1" sz="1300" b="1" i="1">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kumimoji="1" sz="1300" b="1" i="1">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kumimoji="1" sz="1300" b="1" i="1">
                <a:solidFill>
                  <a:schemeClr val="tx1"/>
                </a:solidFill>
                <a:latin typeface="Arial" pitchFamily="34" charset="0"/>
                <a:ea typeface="ＭＳ Ｐゴシック" pitchFamily="50" charset="-128"/>
              </a:defRPr>
            </a:lvl9pPr>
          </a:lstStyle>
          <a:p>
            <a:pPr marL="87313" indent="-87313" eaLnBrk="1" hangingPunct="1"/>
            <a:r>
              <a:rPr lang="ja-JP" altLang="en-US" b="0" i="0" dirty="0" smtClean="0">
                <a:latin typeface="Meiryo UI" pitchFamily="50" charset="-128"/>
                <a:ea typeface="Meiryo UI" pitchFamily="50" charset="-128"/>
                <a:cs typeface="Meiryo UI" pitchFamily="50" charset="-128"/>
              </a:rPr>
              <a:t>◆おおさか</a:t>
            </a:r>
            <a:r>
              <a:rPr lang="ja-JP" altLang="en-US" b="0" i="0" dirty="0">
                <a:latin typeface="Meiryo UI" pitchFamily="50" charset="-128"/>
                <a:ea typeface="Meiryo UI" pitchFamily="50" charset="-128"/>
                <a:cs typeface="Meiryo UI" pitchFamily="50" charset="-128"/>
              </a:rPr>
              <a:t>スマートエネルギー協議会を</a:t>
            </a:r>
            <a:r>
              <a:rPr lang="ja-JP" altLang="en-US" b="0" i="0" dirty="0" smtClean="0">
                <a:latin typeface="Meiryo UI" pitchFamily="50" charset="-128"/>
                <a:ea typeface="Meiryo UI" pitchFamily="50" charset="-128"/>
                <a:cs typeface="Meiryo UI" pitchFamily="50" charset="-128"/>
              </a:rPr>
              <a:t>開催し、府民</a:t>
            </a:r>
            <a:r>
              <a:rPr lang="ja-JP" altLang="en-US" b="0" i="0" dirty="0">
                <a:latin typeface="Meiryo UI" pitchFamily="50" charset="-128"/>
                <a:ea typeface="Meiryo UI" pitchFamily="50" charset="-128"/>
                <a:cs typeface="Meiryo UI" pitchFamily="50" charset="-128"/>
              </a:rPr>
              <a:t>･民間事業者･市町村･エネルギー供給事業者とエネルギー</a:t>
            </a:r>
            <a:r>
              <a:rPr lang="ja-JP" altLang="en-US" b="0" i="0" dirty="0" smtClean="0">
                <a:latin typeface="Meiryo UI" pitchFamily="50" charset="-128"/>
                <a:ea typeface="Meiryo UI" pitchFamily="50" charset="-128"/>
                <a:cs typeface="Meiryo UI" pitchFamily="50" charset="-128"/>
              </a:rPr>
              <a:t>需給をはじめとした様々な課題に</a:t>
            </a:r>
            <a:r>
              <a:rPr lang="ja-JP" altLang="en-US" b="0" i="0" dirty="0">
                <a:latin typeface="Meiryo UI" pitchFamily="50" charset="-128"/>
                <a:ea typeface="Meiryo UI" pitchFamily="50" charset="-128"/>
                <a:cs typeface="Meiryo UI" pitchFamily="50" charset="-128"/>
              </a:rPr>
              <a:t>関する情報</a:t>
            </a:r>
            <a:r>
              <a:rPr lang="ja-JP" altLang="en-US" b="0" i="0" dirty="0" smtClean="0">
                <a:latin typeface="Meiryo UI" pitchFamily="50" charset="-128"/>
                <a:ea typeface="Meiryo UI" pitchFamily="50" charset="-128"/>
                <a:cs typeface="Meiryo UI" pitchFamily="50" charset="-128"/>
              </a:rPr>
              <a:t>共有・意見</a:t>
            </a:r>
            <a:r>
              <a:rPr lang="ja-JP" altLang="en-US" b="0" i="0" dirty="0">
                <a:latin typeface="Meiryo UI" pitchFamily="50" charset="-128"/>
                <a:ea typeface="Meiryo UI" pitchFamily="50" charset="-128"/>
                <a:cs typeface="Meiryo UI" pitchFamily="50" charset="-128"/>
              </a:rPr>
              <a:t>交換</a:t>
            </a:r>
            <a:r>
              <a:rPr lang="ja-JP" altLang="en-US" b="0" i="0" dirty="0" smtClean="0">
                <a:latin typeface="Meiryo UI" pitchFamily="50" charset="-128"/>
                <a:ea typeface="Meiryo UI" pitchFamily="50" charset="-128"/>
                <a:cs typeface="Meiryo UI" pitchFamily="50" charset="-128"/>
              </a:rPr>
              <a:t>を促進し、府の施策や各主体における取組みを展開します。</a:t>
            </a:r>
            <a:endParaRPr lang="en-US" altLang="ja-JP" b="0" i="0" dirty="0" smtClean="0">
              <a:latin typeface="Meiryo UI" pitchFamily="50" charset="-128"/>
              <a:ea typeface="Meiryo UI" pitchFamily="50" charset="-128"/>
              <a:cs typeface="Meiryo UI" pitchFamily="50" charset="-128"/>
            </a:endParaRPr>
          </a:p>
        </p:txBody>
      </p:sp>
    </p:spTree>
    <p:extLst>
      <p:ext uri="{BB962C8B-B14F-4D97-AF65-F5344CB8AC3E}">
        <p14:creationId xmlns:p14="http://schemas.microsoft.com/office/powerpoint/2010/main" val="131287758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2"/>
          <p:cNvSpPr txBox="1">
            <a:spLocks noChangeArrowheads="1"/>
          </p:cNvSpPr>
          <p:nvPr/>
        </p:nvSpPr>
        <p:spPr bwMode="auto">
          <a:xfrm>
            <a:off x="0" y="-27384"/>
            <a:ext cx="9906000" cy="510396"/>
          </a:xfrm>
          <a:prstGeom prst="rect">
            <a:avLst/>
          </a:prstGeom>
          <a:solidFill>
            <a:srgbClr val="00B0F0"/>
          </a:solidFill>
          <a:ln w="9525">
            <a:noFill/>
            <a:miter lim="800000"/>
            <a:headEnd/>
            <a:tailEnd/>
          </a:ln>
        </p:spPr>
        <p:txBody>
          <a:bodyPr wrap="square" lIns="74295" tIns="8890" rIns="74295" bIns="8890">
            <a:spAutoFit/>
          </a:bodyPr>
          <a:lstStyle>
            <a:defPPr>
              <a:defRPr lang="ja-JP"/>
            </a:defPPr>
            <a:lvl1pPr algn="l" rtl="0" fontAlgn="base">
              <a:spcBef>
                <a:spcPct val="0"/>
              </a:spcBef>
              <a:spcAft>
                <a:spcPct val="0"/>
              </a:spcAft>
              <a:defRPr kumimoji="1"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charset="-128"/>
                <a:cs typeface="+mn-cs"/>
              </a:defRPr>
            </a:lvl5pPr>
            <a:lvl6pPr marL="2286000" algn="l" defTabSz="914400" rtl="0" eaLnBrk="1" latinLnBrk="0" hangingPunct="1">
              <a:defRPr kumimoji="1" kern="1200">
                <a:solidFill>
                  <a:schemeClr val="tx1"/>
                </a:solidFill>
                <a:latin typeface="Arial" charset="0"/>
                <a:ea typeface="ＭＳ Ｐゴシック" charset="-128"/>
                <a:cs typeface="+mn-cs"/>
              </a:defRPr>
            </a:lvl6pPr>
            <a:lvl7pPr marL="2743200" algn="l" defTabSz="914400" rtl="0" eaLnBrk="1" latinLnBrk="0" hangingPunct="1">
              <a:defRPr kumimoji="1" kern="1200">
                <a:solidFill>
                  <a:schemeClr val="tx1"/>
                </a:solidFill>
                <a:latin typeface="Arial" charset="0"/>
                <a:ea typeface="ＭＳ Ｐゴシック" charset="-128"/>
                <a:cs typeface="+mn-cs"/>
              </a:defRPr>
            </a:lvl7pPr>
            <a:lvl8pPr marL="3200400" algn="l" defTabSz="914400" rtl="0" eaLnBrk="1" latinLnBrk="0" hangingPunct="1">
              <a:defRPr kumimoji="1" kern="1200">
                <a:solidFill>
                  <a:schemeClr val="tx1"/>
                </a:solidFill>
                <a:latin typeface="Arial" charset="0"/>
                <a:ea typeface="ＭＳ Ｐゴシック" charset="-128"/>
                <a:cs typeface="+mn-cs"/>
              </a:defRPr>
            </a:lvl8pPr>
            <a:lvl9pPr marL="3657600" algn="l" defTabSz="914400" rtl="0" eaLnBrk="1" latinLnBrk="0" hangingPunct="1">
              <a:defRPr kumimoji="1" kern="1200">
                <a:solidFill>
                  <a:schemeClr val="tx1"/>
                </a:solidFill>
                <a:latin typeface="Arial" charset="0"/>
                <a:ea typeface="ＭＳ Ｐゴシック" charset="-128"/>
                <a:cs typeface="+mn-cs"/>
              </a:defRPr>
            </a:lvl9pPr>
          </a:lstStyle>
          <a:p>
            <a:pPr algn="just"/>
            <a:r>
              <a:rPr lang="ja-JP" altLang="en-US" sz="3200" dirty="0" smtClean="0">
                <a:solidFill>
                  <a:schemeClr val="bg1"/>
                </a:solidFill>
                <a:ea typeface="HGP創英角ｺﾞｼｯｸUB" pitchFamily="50" charset="-128"/>
                <a:cs typeface="ＭＳ Ｐゴシック" charset="-128"/>
              </a:rPr>
              <a:t>　プランの目標･方向性と効果（イメージ）</a:t>
            </a:r>
            <a:endParaRPr lang="ja-JP" sz="3600" dirty="0">
              <a:solidFill>
                <a:schemeClr val="bg1"/>
              </a:solidFill>
              <a:ea typeface="HGP創英角ｺﾞｼｯｸUB" pitchFamily="50" charset="-128"/>
              <a:cs typeface="ＭＳ Ｐゴシック" charset="-128"/>
            </a:endParaRPr>
          </a:p>
        </p:txBody>
      </p:sp>
      <p:sp>
        <p:nvSpPr>
          <p:cNvPr id="30" name="正方形/長方形 29"/>
          <p:cNvSpPr/>
          <p:nvPr/>
        </p:nvSpPr>
        <p:spPr>
          <a:xfrm>
            <a:off x="704528" y="1916833"/>
            <a:ext cx="8496944" cy="2376264"/>
          </a:xfrm>
          <a:prstGeom prst="rect">
            <a:avLst/>
          </a:prstGeom>
          <a:ln>
            <a:prstDash val="sysDash"/>
          </a:ln>
        </p:spPr>
        <p:style>
          <a:lnRef idx="1">
            <a:schemeClr val="dk1"/>
          </a:lnRef>
          <a:fillRef idx="0">
            <a:schemeClr val="dk1"/>
          </a:fillRef>
          <a:effectRef idx="0">
            <a:schemeClr val="dk1"/>
          </a:effectRef>
          <a:fontRef idx="minor">
            <a:schemeClr val="tx1"/>
          </a:fontRef>
        </p:style>
        <p:txBody>
          <a:bodyPr rtlCol="0" anchor="ctr"/>
          <a:lstStyle/>
          <a:p>
            <a:pPr>
              <a:spcAft>
                <a:spcPts val="600"/>
              </a:spcAft>
            </a:pPr>
            <a:r>
              <a:rPr kumimoji="1" lang="ja-JP" altLang="en-US" sz="1400" dirty="0" smtClean="0">
                <a:latin typeface="Meiryo UI" pitchFamily="50" charset="-128"/>
                <a:ea typeface="Meiryo UI" pitchFamily="50" charset="-128"/>
                <a:cs typeface="Meiryo UI" pitchFamily="50" charset="-128"/>
              </a:rPr>
              <a:t>　</a:t>
            </a:r>
            <a:endParaRPr kumimoji="1" lang="en-US" altLang="ja-JP" sz="1600" b="1" dirty="0" smtClean="0">
              <a:latin typeface="Meiryo UI" pitchFamily="50" charset="-128"/>
              <a:ea typeface="Meiryo UI" pitchFamily="50" charset="-128"/>
              <a:cs typeface="Meiryo UI" pitchFamily="50" charset="-128"/>
            </a:endParaRPr>
          </a:p>
          <a:p>
            <a:pPr marL="174625"/>
            <a:r>
              <a:rPr kumimoji="1" lang="ja-JP" altLang="en-US" sz="1400" b="1" dirty="0" smtClean="0">
                <a:latin typeface="Meiryo UI" pitchFamily="50" charset="-128"/>
                <a:ea typeface="Meiryo UI" pitchFamily="50" charset="-128"/>
                <a:cs typeface="Meiryo UI" pitchFamily="50" charset="-128"/>
              </a:rPr>
              <a:t>（１</a:t>
            </a:r>
            <a:r>
              <a:rPr lang="ja-JP" altLang="en-US" sz="1400" b="1" dirty="0" smtClean="0">
                <a:latin typeface="Meiryo UI" pitchFamily="50" charset="-128"/>
                <a:ea typeface="Meiryo UI" pitchFamily="50" charset="-128"/>
                <a:cs typeface="Meiryo UI" pitchFamily="50" charset="-128"/>
              </a:rPr>
              <a:t>）再生可能エネルギーの普及拡大</a:t>
            </a:r>
            <a:endParaRPr lang="en-US" altLang="ja-JP" sz="1400" b="1" dirty="0" smtClean="0">
              <a:latin typeface="Meiryo UI" pitchFamily="50" charset="-128"/>
              <a:ea typeface="Meiryo UI" pitchFamily="50" charset="-128"/>
              <a:cs typeface="Meiryo UI" pitchFamily="50" charset="-128"/>
            </a:endParaRPr>
          </a:p>
          <a:p>
            <a:pPr marL="446088" indent="88900">
              <a:spcAft>
                <a:spcPts val="600"/>
              </a:spcAft>
            </a:pPr>
            <a:r>
              <a:rPr kumimoji="1" lang="ja-JP" altLang="en-US" sz="1200" dirty="0" smtClean="0">
                <a:latin typeface="Meiryo UI" pitchFamily="50" charset="-128"/>
                <a:ea typeface="Meiryo UI" pitchFamily="50" charset="-128"/>
                <a:cs typeface="Meiryo UI" pitchFamily="50" charset="-128"/>
              </a:rPr>
              <a:t>大阪の地域特性を考慮し、太陽光発電の普及促進に力点を置き、</a:t>
            </a:r>
            <a:r>
              <a:rPr kumimoji="1" lang="en-US" altLang="ja-JP" sz="1200" dirty="0" smtClean="0">
                <a:latin typeface="Meiryo UI" pitchFamily="50" charset="-128"/>
                <a:ea typeface="Meiryo UI" pitchFamily="50" charset="-128"/>
                <a:cs typeface="Meiryo UI" pitchFamily="50" charset="-128"/>
              </a:rPr>
              <a:t>2020</a:t>
            </a:r>
            <a:r>
              <a:rPr kumimoji="1" lang="ja-JP" altLang="en-US" sz="1200" dirty="0" smtClean="0">
                <a:latin typeface="Meiryo UI" pitchFamily="50" charset="-128"/>
                <a:ea typeface="Meiryo UI" pitchFamily="50" charset="-128"/>
                <a:cs typeface="Meiryo UI" pitchFamily="50" charset="-128"/>
              </a:rPr>
              <a:t>年度までに</a:t>
            </a:r>
            <a:r>
              <a:rPr lang="ja-JP" altLang="en-US" sz="1200" dirty="0" smtClean="0">
                <a:latin typeface="Meiryo UI" pitchFamily="50" charset="-128"/>
                <a:ea typeface="Meiryo UI" pitchFamily="50" charset="-128"/>
                <a:cs typeface="Meiryo UI" pitchFamily="50" charset="-128"/>
              </a:rPr>
              <a:t>府域で</a:t>
            </a:r>
            <a:r>
              <a:rPr lang="en-US" altLang="ja-JP" sz="1200" dirty="0" smtClean="0">
                <a:latin typeface="Meiryo UI" pitchFamily="50" charset="-128"/>
                <a:ea typeface="Meiryo UI" pitchFamily="50" charset="-128"/>
                <a:cs typeface="Meiryo UI" pitchFamily="50" charset="-128"/>
              </a:rPr>
              <a:t>90</a:t>
            </a:r>
            <a:r>
              <a:rPr lang="ja-JP" altLang="en-US" sz="1200" dirty="0" smtClean="0">
                <a:latin typeface="Meiryo UI" pitchFamily="50" charset="-128"/>
                <a:ea typeface="Meiryo UI" pitchFamily="50" charset="-128"/>
                <a:cs typeface="Meiryo UI" pitchFamily="50" charset="-128"/>
              </a:rPr>
              <a:t>万</a:t>
            </a:r>
            <a:r>
              <a:rPr lang="en-US" altLang="ja-JP" sz="1200" dirty="0" smtClean="0">
                <a:latin typeface="Meiryo UI" pitchFamily="50" charset="-128"/>
                <a:ea typeface="Meiryo UI" pitchFamily="50" charset="-128"/>
                <a:cs typeface="Meiryo UI" pitchFamily="50" charset="-128"/>
              </a:rPr>
              <a:t>kW</a:t>
            </a:r>
            <a:r>
              <a:rPr lang="en-US" altLang="ja-JP" sz="1200" dirty="0" smtClean="0">
                <a:solidFill>
                  <a:schemeClr val="tx1"/>
                </a:solidFill>
                <a:latin typeface="Meiryo UI" pitchFamily="50" charset="-128"/>
                <a:ea typeface="Meiryo UI" pitchFamily="50" charset="-128"/>
                <a:cs typeface="Meiryo UI" pitchFamily="50" charset="-128"/>
              </a:rPr>
              <a:t>(</a:t>
            </a:r>
            <a:r>
              <a:rPr lang="ja-JP" altLang="en-US" sz="1200" dirty="0" smtClean="0">
                <a:solidFill>
                  <a:schemeClr val="tx1"/>
                </a:solidFill>
                <a:latin typeface="Meiryo UI" pitchFamily="50" charset="-128"/>
                <a:ea typeface="Meiryo UI" pitchFamily="50" charset="-128"/>
                <a:cs typeface="Meiryo UI" pitchFamily="50" charset="-128"/>
              </a:rPr>
              <a:t>住宅用</a:t>
            </a:r>
            <a:r>
              <a:rPr lang="en-US" altLang="ja-JP" sz="1200" dirty="0" smtClean="0">
                <a:solidFill>
                  <a:schemeClr val="tx1"/>
                </a:solidFill>
                <a:latin typeface="Meiryo UI" pitchFamily="50" charset="-128"/>
                <a:ea typeface="Meiryo UI" pitchFamily="50" charset="-128"/>
                <a:cs typeface="Meiryo UI" pitchFamily="50" charset="-128"/>
              </a:rPr>
              <a:t>:62</a:t>
            </a:r>
            <a:r>
              <a:rPr lang="ja-JP" altLang="en-US" sz="1200" dirty="0" smtClean="0">
                <a:solidFill>
                  <a:schemeClr val="tx1"/>
                </a:solidFill>
                <a:latin typeface="Meiryo UI" pitchFamily="50" charset="-128"/>
                <a:ea typeface="Meiryo UI" pitchFamily="50" charset="-128"/>
                <a:cs typeface="Meiryo UI" pitchFamily="50" charset="-128"/>
              </a:rPr>
              <a:t>万</a:t>
            </a:r>
            <a:r>
              <a:rPr lang="en-US" altLang="ja-JP" sz="1200" dirty="0" smtClean="0">
                <a:solidFill>
                  <a:schemeClr val="tx1"/>
                </a:solidFill>
                <a:latin typeface="Meiryo UI" pitchFamily="50" charset="-128"/>
                <a:ea typeface="Meiryo UI" pitchFamily="50" charset="-128"/>
                <a:cs typeface="Meiryo UI" pitchFamily="50" charset="-128"/>
              </a:rPr>
              <a:t>kW</a:t>
            </a:r>
            <a:r>
              <a:rPr lang="ja-JP" altLang="en-US" sz="1200" dirty="0" err="1" smtClean="0">
                <a:solidFill>
                  <a:schemeClr val="tx1"/>
                </a:solidFill>
                <a:latin typeface="Meiryo UI" pitchFamily="50" charset="-128"/>
                <a:ea typeface="Meiryo UI" pitchFamily="50" charset="-128"/>
                <a:cs typeface="Meiryo UI" pitchFamily="50" charset="-128"/>
              </a:rPr>
              <a:t>、</a:t>
            </a:r>
            <a:r>
              <a:rPr lang="ja-JP" altLang="en-US" sz="1200" dirty="0" smtClean="0">
                <a:solidFill>
                  <a:schemeClr val="tx1"/>
                </a:solidFill>
                <a:latin typeface="Meiryo UI" pitchFamily="50" charset="-128"/>
                <a:ea typeface="Meiryo UI" pitchFamily="50" charset="-128"/>
                <a:cs typeface="Meiryo UI" pitchFamily="50" charset="-128"/>
              </a:rPr>
              <a:t>非住宅用</a:t>
            </a:r>
            <a:r>
              <a:rPr lang="en-US" altLang="ja-JP" sz="1200" dirty="0" smtClean="0">
                <a:solidFill>
                  <a:schemeClr val="tx1"/>
                </a:solidFill>
                <a:latin typeface="Meiryo UI" pitchFamily="50" charset="-128"/>
                <a:ea typeface="Meiryo UI" pitchFamily="50" charset="-128"/>
                <a:cs typeface="Meiryo UI" pitchFamily="50" charset="-128"/>
              </a:rPr>
              <a:t>:28</a:t>
            </a:r>
            <a:r>
              <a:rPr lang="ja-JP" altLang="en-US" sz="1200" dirty="0" smtClean="0">
                <a:solidFill>
                  <a:schemeClr val="tx1"/>
                </a:solidFill>
                <a:latin typeface="Meiryo UI" pitchFamily="50" charset="-128"/>
                <a:ea typeface="Meiryo UI" pitchFamily="50" charset="-128"/>
                <a:cs typeface="Meiryo UI" pitchFamily="50" charset="-128"/>
              </a:rPr>
              <a:t>万</a:t>
            </a:r>
            <a:r>
              <a:rPr lang="en-US" altLang="ja-JP" sz="1200" dirty="0" smtClean="0">
                <a:solidFill>
                  <a:schemeClr val="tx1"/>
                </a:solidFill>
                <a:latin typeface="Meiryo UI" pitchFamily="50" charset="-128"/>
                <a:ea typeface="Meiryo UI" pitchFamily="50" charset="-128"/>
                <a:cs typeface="Meiryo UI" pitchFamily="50" charset="-128"/>
              </a:rPr>
              <a:t>kW)</a:t>
            </a:r>
            <a:r>
              <a:rPr lang="ja-JP" altLang="en-US" sz="1200" dirty="0" err="1" smtClean="0">
                <a:latin typeface="Meiryo UI" pitchFamily="50" charset="-128"/>
                <a:ea typeface="Meiryo UI" pitchFamily="50" charset="-128"/>
                <a:cs typeface="Meiryo UI" pitchFamily="50" charset="-128"/>
              </a:rPr>
              <a:t>の太</a:t>
            </a:r>
            <a:r>
              <a:rPr lang="ja-JP" altLang="en-US" sz="1200" dirty="0" smtClean="0">
                <a:latin typeface="Meiryo UI" pitchFamily="50" charset="-128"/>
                <a:ea typeface="Meiryo UI" pitchFamily="50" charset="-128"/>
                <a:cs typeface="Meiryo UI" pitchFamily="50" charset="-128"/>
              </a:rPr>
              <a:t>陽光発電の増加を目指します！</a:t>
            </a:r>
            <a:endParaRPr kumimoji="1" lang="en-US" altLang="ja-JP" sz="1200" dirty="0" smtClean="0">
              <a:latin typeface="Meiryo UI" pitchFamily="50" charset="-128"/>
              <a:ea typeface="Meiryo UI" pitchFamily="50" charset="-128"/>
              <a:cs typeface="Meiryo UI" pitchFamily="50" charset="-128"/>
            </a:endParaRPr>
          </a:p>
          <a:p>
            <a:pPr marL="177800"/>
            <a:r>
              <a:rPr lang="ja-JP" altLang="en-US" sz="1400" b="1" dirty="0" smtClean="0">
                <a:latin typeface="Meiryo UI" pitchFamily="50" charset="-128"/>
                <a:ea typeface="Meiryo UI" pitchFamily="50" charset="-128"/>
                <a:cs typeface="Meiryo UI" pitchFamily="50" charset="-128"/>
              </a:rPr>
              <a:t>（２</a:t>
            </a:r>
            <a:r>
              <a:rPr lang="ja-JP" altLang="en-US" sz="1400" b="1" dirty="0">
                <a:latin typeface="Meiryo UI" pitchFamily="50" charset="-128"/>
                <a:ea typeface="Meiryo UI" pitchFamily="50" charset="-128"/>
                <a:cs typeface="Meiryo UI" pitchFamily="50" charset="-128"/>
              </a:rPr>
              <a:t>）</a:t>
            </a:r>
            <a:r>
              <a:rPr lang="ja-JP" altLang="en-US" sz="1400" b="1" dirty="0" smtClean="0">
                <a:latin typeface="Meiryo UI" pitchFamily="50" charset="-128"/>
                <a:ea typeface="Meiryo UI" pitchFamily="50" charset="-128"/>
                <a:cs typeface="Meiryo UI" pitchFamily="50" charset="-128"/>
              </a:rPr>
              <a:t>エネルギー消費の</a:t>
            </a:r>
            <a:r>
              <a:rPr lang="ja-JP" altLang="en-US" sz="1400" b="1" dirty="0">
                <a:latin typeface="Meiryo UI" pitchFamily="50" charset="-128"/>
                <a:ea typeface="Meiryo UI" pitchFamily="50" charset="-128"/>
                <a:cs typeface="Meiryo UI" pitchFamily="50" charset="-128"/>
              </a:rPr>
              <a:t>抑制　（</a:t>
            </a:r>
            <a:r>
              <a:rPr lang="ja-JP" altLang="en-US" sz="1400" b="1" dirty="0" smtClean="0">
                <a:latin typeface="Meiryo UI" pitchFamily="50" charset="-128"/>
                <a:ea typeface="Meiryo UI" pitchFamily="50" charset="-128"/>
                <a:cs typeface="Meiryo UI" pitchFamily="50" charset="-128"/>
              </a:rPr>
              <a:t>省エネ型ライフスタイルへの転換等）</a:t>
            </a:r>
            <a:endParaRPr lang="en-US" altLang="ja-JP" sz="1400" b="1" dirty="0" smtClean="0">
              <a:latin typeface="Meiryo UI" pitchFamily="50" charset="-128"/>
              <a:ea typeface="Meiryo UI" pitchFamily="50" charset="-128"/>
              <a:cs typeface="Meiryo UI" pitchFamily="50" charset="-128"/>
            </a:endParaRPr>
          </a:p>
          <a:p>
            <a:pPr marL="446088" indent="87313">
              <a:spcAft>
                <a:spcPts val="600"/>
              </a:spcAft>
            </a:pPr>
            <a:r>
              <a:rPr lang="ja-JP" altLang="en-US" sz="1200" dirty="0" smtClean="0">
                <a:latin typeface="Meiryo UI" pitchFamily="50" charset="-128"/>
                <a:ea typeface="Meiryo UI" pitchFamily="50" charset="-128"/>
                <a:cs typeface="Meiryo UI" pitchFamily="50" charset="-128"/>
              </a:rPr>
              <a:t>省エネ機器･設備の導入促進等を図り、エネルギーを有効利用して無理なくエネルギー使用量を削減できる省エネルギー社会の構築を目指します！</a:t>
            </a:r>
            <a:endParaRPr lang="en-US" altLang="ja-JP" sz="1200" dirty="0" smtClean="0">
              <a:latin typeface="Meiryo UI" pitchFamily="50" charset="-128"/>
              <a:ea typeface="Meiryo UI" pitchFamily="50" charset="-128"/>
              <a:cs typeface="Meiryo UI" pitchFamily="50" charset="-128"/>
            </a:endParaRPr>
          </a:p>
          <a:p>
            <a:pPr marL="177800"/>
            <a:r>
              <a:rPr kumimoji="1" lang="ja-JP" altLang="en-US" sz="1400" b="1" dirty="0" smtClean="0">
                <a:latin typeface="Meiryo UI" pitchFamily="50" charset="-128"/>
                <a:ea typeface="Meiryo UI" pitchFamily="50" charset="-128"/>
                <a:cs typeface="Meiryo UI" pitchFamily="50" charset="-128"/>
              </a:rPr>
              <a:t>（３）</a:t>
            </a:r>
            <a:r>
              <a:rPr lang="ja-JP" altLang="en-US" sz="1400" b="1" dirty="0" smtClean="0">
                <a:latin typeface="Meiryo UI" pitchFamily="50" charset="-128"/>
                <a:ea typeface="Meiryo UI" pitchFamily="50" charset="-128"/>
                <a:cs typeface="Meiryo UI" pitchFamily="50" charset="-128"/>
              </a:rPr>
              <a:t>電力</a:t>
            </a:r>
            <a:r>
              <a:rPr lang="ja-JP" altLang="en-US" sz="1400" b="1" dirty="0">
                <a:latin typeface="Meiryo UI" pitchFamily="50" charset="-128"/>
                <a:ea typeface="Meiryo UI" pitchFamily="50" charset="-128"/>
                <a:cs typeface="Meiryo UI" pitchFamily="50" charset="-128"/>
              </a:rPr>
              <a:t>需要の平準化と電力供給の</a:t>
            </a:r>
            <a:r>
              <a:rPr lang="ja-JP" altLang="en-US" sz="1400" b="1" dirty="0" smtClean="0">
                <a:latin typeface="Meiryo UI" pitchFamily="50" charset="-128"/>
                <a:ea typeface="Meiryo UI" pitchFamily="50" charset="-128"/>
                <a:cs typeface="Meiryo UI" pitchFamily="50" charset="-128"/>
              </a:rPr>
              <a:t>安定化</a:t>
            </a:r>
            <a:endParaRPr lang="en-US" altLang="ja-JP" sz="1400" b="1" dirty="0" smtClean="0">
              <a:latin typeface="Meiryo UI" pitchFamily="50" charset="-128"/>
              <a:ea typeface="Meiryo UI" pitchFamily="50" charset="-128"/>
              <a:cs typeface="Meiryo UI" pitchFamily="50" charset="-128"/>
            </a:endParaRPr>
          </a:p>
          <a:p>
            <a:pPr marL="446088" indent="88900"/>
            <a:r>
              <a:rPr kumimoji="1" lang="ja-JP" altLang="en-US" sz="1200" dirty="0" smtClean="0">
                <a:solidFill>
                  <a:schemeClr val="tx1"/>
                </a:solidFill>
                <a:latin typeface="Meiryo UI" pitchFamily="50" charset="-128"/>
                <a:ea typeface="Meiryo UI" pitchFamily="50" charset="-128"/>
                <a:cs typeface="Meiryo UI" pitchFamily="50" charset="-128"/>
              </a:rPr>
              <a:t>ガス冷暖房等の導入により</a:t>
            </a:r>
            <a:r>
              <a:rPr kumimoji="1" lang="en-US" altLang="ja-JP" sz="1200" dirty="0" smtClean="0">
                <a:solidFill>
                  <a:schemeClr val="tx1"/>
                </a:solidFill>
                <a:latin typeface="Meiryo UI" pitchFamily="50" charset="-128"/>
                <a:ea typeface="Meiryo UI" pitchFamily="50" charset="-128"/>
                <a:cs typeface="Meiryo UI" pitchFamily="50" charset="-128"/>
              </a:rPr>
              <a:t>25</a:t>
            </a:r>
            <a:r>
              <a:rPr kumimoji="1" lang="ja-JP" altLang="en-US" sz="1200" dirty="0" smtClean="0">
                <a:solidFill>
                  <a:schemeClr val="tx1"/>
                </a:solidFill>
                <a:latin typeface="Meiryo UI" pitchFamily="50" charset="-128"/>
                <a:ea typeface="Meiryo UI" pitchFamily="50" charset="-128"/>
                <a:cs typeface="Meiryo UI" pitchFamily="50" charset="-128"/>
              </a:rPr>
              <a:t>万</a:t>
            </a:r>
            <a:r>
              <a:rPr kumimoji="1" lang="en-US" altLang="ja-JP" sz="1200" dirty="0" smtClean="0">
                <a:solidFill>
                  <a:schemeClr val="tx1"/>
                </a:solidFill>
                <a:latin typeface="Meiryo UI" pitchFamily="50" charset="-128"/>
                <a:ea typeface="Meiryo UI" pitchFamily="50" charset="-128"/>
                <a:cs typeface="Meiryo UI" pitchFamily="50" charset="-128"/>
              </a:rPr>
              <a:t>kW</a:t>
            </a:r>
            <a:r>
              <a:rPr kumimoji="1" lang="ja-JP" altLang="en-US" sz="1200" dirty="0" smtClean="0">
                <a:solidFill>
                  <a:schemeClr val="tx1"/>
                </a:solidFill>
                <a:latin typeface="Meiryo UI" pitchFamily="50" charset="-128"/>
                <a:ea typeface="Meiryo UI" pitchFamily="50" charset="-128"/>
                <a:cs typeface="Meiryo UI" pitchFamily="50" charset="-128"/>
              </a:rPr>
              <a:t>の電力需要を削減するとともに、分散型</a:t>
            </a:r>
            <a:r>
              <a:rPr lang="ja-JP" altLang="en-US" sz="1200" dirty="0" smtClean="0">
                <a:solidFill>
                  <a:schemeClr val="tx1"/>
                </a:solidFill>
                <a:latin typeface="Meiryo UI" pitchFamily="50" charset="-128"/>
                <a:ea typeface="Meiryo UI" pitchFamily="50" charset="-128"/>
                <a:cs typeface="Meiryo UI" pitchFamily="50" charset="-128"/>
              </a:rPr>
              <a:t>電源等</a:t>
            </a:r>
            <a:r>
              <a:rPr lang="en-US" altLang="ja-JP" sz="1200" dirty="0" smtClean="0">
                <a:solidFill>
                  <a:schemeClr val="tx1"/>
                </a:solidFill>
                <a:latin typeface="Meiryo UI" pitchFamily="50" charset="-128"/>
                <a:ea typeface="Meiryo UI" pitchFamily="50" charset="-128"/>
                <a:cs typeface="Meiryo UI" pitchFamily="50" charset="-128"/>
              </a:rPr>
              <a:t>(</a:t>
            </a:r>
            <a:r>
              <a:rPr lang="ja-JP" altLang="en-US" sz="1200" dirty="0" smtClean="0">
                <a:solidFill>
                  <a:schemeClr val="tx1"/>
                </a:solidFill>
                <a:latin typeface="Meiryo UI" pitchFamily="50" charset="-128"/>
                <a:ea typeface="Meiryo UI" pitchFamily="50" charset="-128"/>
                <a:cs typeface="Meiryo UI" pitchFamily="50" charset="-128"/>
              </a:rPr>
              <a:t>コージェネレーション等</a:t>
            </a:r>
            <a:r>
              <a:rPr lang="en-US" altLang="ja-JP" sz="1200" dirty="0" smtClean="0">
                <a:solidFill>
                  <a:schemeClr val="tx1"/>
                </a:solidFill>
                <a:latin typeface="Meiryo UI" pitchFamily="50" charset="-128"/>
                <a:ea typeface="Meiryo UI" pitchFamily="50" charset="-128"/>
                <a:cs typeface="Meiryo UI" pitchFamily="50" charset="-128"/>
              </a:rPr>
              <a:t>)</a:t>
            </a:r>
            <a:r>
              <a:rPr lang="ja-JP" altLang="en-US" sz="1200" dirty="0" smtClean="0">
                <a:solidFill>
                  <a:schemeClr val="tx1"/>
                </a:solidFill>
                <a:latin typeface="Meiryo UI" pitchFamily="50" charset="-128"/>
                <a:ea typeface="Meiryo UI" pitchFamily="50" charset="-128"/>
                <a:cs typeface="Meiryo UI" pitchFamily="50" charset="-128"/>
              </a:rPr>
              <a:t>の導入により新たに</a:t>
            </a:r>
            <a:r>
              <a:rPr lang="en-US" altLang="ja-JP" sz="1200" dirty="0" smtClean="0">
                <a:solidFill>
                  <a:schemeClr val="tx1"/>
                </a:solidFill>
                <a:latin typeface="Meiryo UI" pitchFamily="50" charset="-128"/>
                <a:ea typeface="Meiryo UI" pitchFamily="50" charset="-128"/>
                <a:cs typeface="Meiryo UI" pitchFamily="50" charset="-128"/>
              </a:rPr>
              <a:t>35</a:t>
            </a:r>
            <a:r>
              <a:rPr lang="ja-JP" altLang="en-US" sz="1200" dirty="0" smtClean="0">
                <a:solidFill>
                  <a:schemeClr val="tx1"/>
                </a:solidFill>
                <a:latin typeface="Meiryo UI" pitchFamily="50" charset="-128"/>
                <a:ea typeface="Meiryo UI" pitchFamily="50" charset="-128"/>
                <a:cs typeface="Meiryo UI" pitchFamily="50" charset="-128"/>
              </a:rPr>
              <a:t>万</a:t>
            </a:r>
            <a:r>
              <a:rPr lang="en-US" altLang="ja-JP" sz="1200" dirty="0" smtClean="0">
                <a:solidFill>
                  <a:schemeClr val="tx1"/>
                </a:solidFill>
                <a:latin typeface="Meiryo UI" pitchFamily="50" charset="-128"/>
                <a:ea typeface="Meiryo UI" pitchFamily="50" charset="-128"/>
                <a:cs typeface="Meiryo UI" pitchFamily="50" charset="-128"/>
              </a:rPr>
              <a:t>kW</a:t>
            </a:r>
            <a:r>
              <a:rPr lang="ja-JP" altLang="en-US" sz="1200" dirty="0" smtClean="0">
                <a:solidFill>
                  <a:schemeClr val="tx1"/>
                </a:solidFill>
                <a:latin typeface="Meiryo UI" pitchFamily="50" charset="-128"/>
                <a:ea typeface="Meiryo UI" pitchFamily="50" charset="-128"/>
                <a:cs typeface="Meiryo UI" pitchFamily="50" charset="-128"/>
              </a:rPr>
              <a:t>の供給力を</a:t>
            </a:r>
            <a:r>
              <a:rPr kumimoji="1" lang="ja-JP" altLang="en-US" sz="1200" dirty="0" smtClean="0">
                <a:solidFill>
                  <a:schemeClr val="tx1"/>
                </a:solidFill>
                <a:latin typeface="Meiryo UI" pitchFamily="50" charset="-128"/>
                <a:ea typeface="Meiryo UI" pitchFamily="50" charset="-128"/>
                <a:cs typeface="Meiryo UI" pitchFamily="50" charset="-128"/>
              </a:rPr>
              <a:t>確保します</a:t>
            </a:r>
            <a:r>
              <a:rPr kumimoji="1" lang="ja-JP" altLang="en-US" sz="1200" dirty="0" smtClean="0">
                <a:latin typeface="Meiryo UI" pitchFamily="50" charset="-128"/>
                <a:ea typeface="Meiryo UI" pitchFamily="50" charset="-128"/>
                <a:cs typeface="Meiryo UI" pitchFamily="50" charset="-128"/>
              </a:rPr>
              <a:t>！</a:t>
            </a:r>
            <a:endParaRPr kumimoji="1" lang="en-US" altLang="ja-JP" sz="1200" dirty="0" smtClean="0">
              <a:latin typeface="Meiryo UI" pitchFamily="50" charset="-128"/>
              <a:ea typeface="Meiryo UI" pitchFamily="50" charset="-128"/>
              <a:cs typeface="Meiryo UI" pitchFamily="50" charset="-128"/>
            </a:endParaRPr>
          </a:p>
        </p:txBody>
      </p:sp>
      <p:sp>
        <p:nvSpPr>
          <p:cNvPr id="14" name="角丸四角形 13"/>
          <p:cNvSpPr/>
          <p:nvPr/>
        </p:nvSpPr>
        <p:spPr>
          <a:xfrm>
            <a:off x="344487" y="764704"/>
            <a:ext cx="9272413" cy="936104"/>
          </a:xfrm>
          <a:prstGeom prst="roundRect">
            <a:avLst>
              <a:gd name="adj" fmla="val 10053"/>
            </a:avLst>
          </a:prstGeom>
        </p:spPr>
        <p:style>
          <a:lnRef idx="2">
            <a:schemeClr val="accent5"/>
          </a:lnRef>
          <a:fillRef idx="1">
            <a:schemeClr val="lt1"/>
          </a:fillRef>
          <a:effectRef idx="0">
            <a:schemeClr val="accent5"/>
          </a:effectRef>
          <a:fontRef idx="minor">
            <a:schemeClr val="dk1"/>
          </a:fontRef>
        </p:style>
        <p:txBody>
          <a:bodyPr rtlCol="0" anchor="ctr"/>
          <a:lstStyle/>
          <a:p>
            <a:r>
              <a:rPr lang="ja-JP" altLang="en-US" sz="1600" b="1" dirty="0" smtClean="0">
                <a:latin typeface="Meiryo UI" pitchFamily="50" charset="-128"/>
                <a:ea typeface="Meiryo UI" pitchFamily="50" charset="-128"/>
                <a:cs typeface="Meiryo UI" pitchFamily="50" charset="-128"/>
              </a:rPr>
              <a:t>　プランに示した３つの目標･方向性に基づき、大阪府･大阪市が施策･事業を展開することにより、大阪府域での電力供給力の増加</a:t>
            </a:r>
            <a:r>
              <a:rPr lang="ja-JP" altLang="en-US" sz="1600" b="1" dirty="0">
                <a:latin typeface="Meiryo UI" pitchFamily="50" charset="-128"/>
                <a:ea typeface="Meiryo UI" pitchFamily="50" charset="-128"/>
                <a:cs typeface="Meiryo UI" pitchFamily="50" charset="-128"/>
              </a:rPr>
              <a:t>（地産</a:t>
            </a:r>
            <a:r>
              <a:rPr lang="ja-JP" altLang="en-US" sz="1600" b="1" dirty="0" smtClean="0">
                <a:latin typeface="Meiryo UI" pitchFamily="50" charset="-128"/>
                <a:ea typeface="Meiryo UI" pitchFamily="50" charset="-128"/>
                <a:cs typeface="Meiryo UI" pitchFamily="50" charset="-128"/>
              </a:rPr>
              <a:t>）及び地域</a:t>
            </a:r>
            <a:r>
              <a:rPr lang="ja-JP" altLang="en-US" sz="1600" b="1" dirty="0">
                <a:latin typeface="Meiryo UI" pitchFamily="50" charset="-128"/>
                <a:ea typeface="Meiryo UI" pitchFamily="50" charset="-128"/>
                <a:cs typeface="Meiryo UI" pitchFamily="50" charset="-128"/>
              </a:rPr>
              <a:t>特性に</a:t>
            </a:r>
            <a:r>
              <a:rPr lang="ja-JP" altLang="en-US" sz="1600" b="1" dirty="0" smtClean="0">
                <a:latin typeface="Meiryo UI" pitchFamily="50" charset="-128"/>
                <a:ea typeface="Meiryo UI" pitchFamily="50" charset="-128"/>
                <a:cs typeface="Meiryo UI" pitchFamily="50" charset="-128"/>
              </a:rPr>
              <a:t>応じた電力消費</a:t>
            </a:r>
            <a:r>
              <a:rPr lang="ja-JP" altLang="en-US" sz="1600" b="1" dirty="0">
                <a:latin typeface="Meiryo UI" pitchFamily="50" charset="-128"/>
                <a:ea typeface="Meiryo UI" pitchFamily="50" charset="-128"/>
                <a:cs typeface="Meiryo UI" pitchFamily="50" charset="-128"/>
              </a:rPr>
              <a:t>（地消</a:t>
            </a:r>
            <a:r>
              <a:rPr lang="ja-JP" altLang="en-US" sz="1600" b="1" dirty="0" smtClean="0">
                <a:latin typeface="Meiryo UI" pitchFamily="50" charset="-128"/>
                <a:ea typeface="Meiryo UI" pitchFamily="50" charset="-128"/>
                <a:cs typeface="Meiryo UI" pitchFamily="50" charset="-128"/>
              </a:rPr>
              <a:t>）を推進することで、産業活動をはじめ</a:t>
            </a:r>
            <a:r>
              <a:rPr lang="ja-JP" altLang="en-US" sz="1600" b="1" dirty="0" smtClean="0">
                <a:solidFill>
                  <a:schemeClr val="tx1"/>
                </a:solidFill>
                <a:latin typeface="Meiryo UI" pitchFamily="50" charset="-128"/>
                <a:ea typeface="Meiryo UI" pitchFamily="50" charset="-128"/>
                <a:cs typeface="Meiryo UI" pitchFamily="50" charset="-128"/>
              </a:rPr>
              <a:t>大阪の成長や安定した府民生活と調和のとれた、</a:t>
            </a:r>
            <a:r>
              <a:rPr lang="ja-JP" altLang="en-US" sz="1600" b="1" dirty="0" smtClean="0">
                <a:latin typeface="Meiryo UI" pitchFamily="50" charset="-128"/>
                <a:ea typeface="Meiryo UI" pitchFamily="50" charset="-128"/>
                <a:cs typeface="Meiryo UI" pitchFamily="50" charset="-128"/>
              </a:rPr>
              <a:t>新たなエネルギー社会の構築を目指します。</a:t>
            </a:r>
            <a:endParaRPr lang="en-US" altLang="ja-JP" sz="1600" b="1" dirty="0" smtClean="0">
              <a:latin typeface="Meiryo UI" pitchFamily="50" charset="-128"/>
              <a:ea typeface="Meiryo UI" pitchFamily="50" charset="-128"/>
              <a:cs typeface="Meiryo UI" pitchFamily="50" charset="-128"/>
            </a:endParaRPr>
          </a:p>
        </p:txBody>
      </p:sp>
      <p:grpSp>
        <p:nvGrpSpPr>
          <p:cNvPr id="15" name="グループ化 14"/>
          <p:cNvGrpSpPr/>
          <p:nvPr/>
        </p:nvGrpSpPr>
        <p:grpSpPr>
          <a:xfrm>
            <a:off x="795925" y="4744279"/>
            <a:ext cx="8489929" cy="1997089"/>
            <a:chOff x="979599" y="2459617"/>
            <a:chExt cx="8489929" cy="1997089"/>
          </a:xfrm>
        </p:grpSpPr>
        <p:sp>
          <p:nvSpPr>
            <p:cNvPr id="17" name="正方形/長方形 16"/>
            <p:cNvSpPr/>
            <p:nvPr/>
          </p:nvSpPr>
          <p:spPr>
            <a:xfrm>
              <a:off x="1476642" y="2459618"/>
              <a:ext cx="3604986" cy="967451"/>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r>
                <a:rPr kumimoji="1" lang="ja-JP" altLang="en-US" sz="1200" dirty="0" smtClean="0">
                  <a:solidFill>
                    <a:schemeClr val="tx1"/>
                  </a:solidFill>
                  <a:latin typeface="Meiryo UI" pitchFamily="50" charset="-128"/>
                  <a:ea typeface="Meiryo UI" pitchFamily="50" charset="-128"/>
                  <a:cs typeface="Meiryo UI" pitchFamily="50" charset="-128"/>
                </a:rPr>
                <a:t>･太陽光発電による供給力の確保：</a:t>
              </a:r>
              <a:r>
                <a:rPr kumimoji="1" lang="en-US" altLang="ja-JP" sz="1200" dirty="0" smtClean="0">
                  <a:solidFill>
                    <a:schemeClr val="tx1"/>
                  </a:solidFill>
                  <a:latin typeface="Meiryo UI" pitchFamily="50" charset="-128"/>
                  <a:ea typeface="Meiryo UI" pitchFamily="50" charset="-128"/>
                  <a:cs typeface="Meiryo UI" pitchFamily="50" charset="-128"/>
                </a:rPr>
                <a:t>90</a:t>
              </a:r>
              <a:r>
                <a:rPr kumimoji="1" lang="ja-JP" altLang="en-US" sz="1200" dirty="0" smtClean="0">
                  <a:solidFill>
                    <a:schemeClr val="tx1"/>
                  </a:solidFill>
                  <a:latin typeface="Meiryo UI" pitchFamily="50" charset="-128"/>
                  <a:ea typeface="Meiryo UI" pitchFamily="50" charset="-128"/>
                  <a:cs typeface="Meiryo UI" pitchFamily="50" charset="-128"/>
                </a:rPr>
                <a:t>万</a:t>
              </a:r>
              <a:r>
                <a:rPr kumimoji="1" lang="en-US" altLang="ja-JP" sz="1200" dirty="0" smtClean="0">
                  <a:solidFill>
                    <a:schemeClr val="tx1"/>
                  </a:solidFill>
                  <a:latin typeface="Meiryo UI" pitchFamily="50" charset="-128"/>
                  <a:ea typeface="Meiryo UI" pitchFamily="50" charset="-128"/>
                  <a:cs typeface="Meiryo UI" pitchFamily="50" charset="-128"/>
                </a:rPr>
                <a:t>kW</a:t>
              </a:r>
            </a:p>
            <a:p>
              <a:r>
                <a:rPr lang="ja-JP" altLang="en-US" sz="1200" dirty="0" smtClean="0">
                  <a:solidFill>
                    <a:schemeClr val="tx1"/>
                  </a:solidFill>
                  <a:latin typeface="Meiryo UI" pitchFamily="50" charset="-128"/>
                  <a:ea typeface="Meiryo UI" pitchFamily="50" charset="-128"/>
                  <a:cs typeface="Meiryo UI" pitchFamily="50" charset="-128"/>
                </a:rPr>
                <a:t>･分散型</a:t>
              </a:r>
              <a:r>
                <a:rPr lang="ja-JP" altLang="en-US" sz="1200" dirty="0">
                  <a:solidFill>
                    <a:schemeClr val="tx1"/>
                  </a:solidFill>
                  <a:latin typeface="Meiryo UI" pitchFamily="50" charset="-128"/>
                  <a:ea typeface="Meiryo UI" pitchFamily="50" charset="-128"/>
                  <a:cs typeface="Meiryo UI" pitchFamily="50" charset="-128"/>
                </a:rPr>
                <a:t>電源（コージェネレーション等）による</a:t>
              </a:r>
            </a:p>
            <a:p>
              <a:r>
                <a:rPr lang="ja-JP" altLang="en-US" sz="1200" dirty="0">
                  <a:solidFill>
                    <a:schemeClr val="tx1"/>
                  </a:solidFill>
                  <a:latin typeface="Meiryo UI" pitchFamily="50" charset="-128"/>
                  <a:ea typeface="Meiryo UI" pitchFamily="50" charset="-128"/>
                  <a:cs typeface="Meiryo UI" pitchFamily="50" charset="-128"/>
                </a:rPr>
                <a:t>　</a:t>
              </a:r>
              <a:r>
                <a:rPr lang="ja-JP" altLang="en-US" sz="1200" dirty="0" smtClean="0">
                  <a:solidFill>
                    <a:schemeClr val="tx1"/>
                  </a:solidFill>
                  <a:latin typeface="Meiryo UI" pitchFamily="50" charset="-128"/>
                  <a:ea typeface="Meiryo UI" pitchFamily="50" charset="-128"/>
                  <a:cs typeface="Meiryo UI" pitchFamily="50" charset="-128"/>
                </a:rPr>
                <a:t>供給力の確保：</a:t>
              </a:r>
              <a:r>
                <a:rPr lang="en-US" altLang="ja-JP" sz="1200" dirty="0" smtClean="0">
                  <a:solidFill>
                    <a:schemeClr val="tx1"/>
                  </a:solidFill>
                  <a:latin typeface="Meiryo UI" pitchFamily="50" charset="-128"/>
                  <a:ea typeface="Meiryo UI" pitchFamily="50" charset="-128"/>
                  <a:cs typeface="Meiryo UI" pitchFamily="50" charset="-128"/>
                </a:rPr>
                <a:t>30</a:t>
              </a:r>
              <a:r>
                <a:rPr lang="ja-JP" altLang="en-US" sz="1200" dirty="0" smtClean="0">
                  <a:solidFill>
                    <a:schemeClr val="tx1"/>
                  </a:solidFill>
                  <a:latin typeface="Meiryo UI" pitchFamily="50" charset="-128"/>
                  <a:ea typeface="Meiryo UI" pitchFamily="50" charset="-128"/>
                  <a:cs typeface="Meiryo UI" pitchFamily="50" charset="-128"/>
                </a:rPr>
                <a:t>万</a:t>
              </a:r>
              <a:r>
                <a:rPr lang="en-US" altLang="ja-JP" sz="1200" dirty="0" smtClean="0">
                  <a:solidFill>
                    <a:schemeClr val="tx1"/>
                  </a:solidFill>
                  <a:latin typeface="Meiryo UI" pitchFamily="50" charset="-128"/>
                  <a:ea typeface="Meiryo UI" pitchFamily="50" charset="-128"/>
                  <a:cs typeface="Meiryo UI" pitchFamily="50" charset="-128"/>
                </a:rPr>
                <a:t>kW</a:t>
              </a:r>
              <a:endParaRPr lang="en-US" altLang="ja-JP" sz="1200" dirty="0">
                <a:solidFill>
                  <a:schemeClr val="tx1"/>
                </a:solidFill>
                <a:latin typeface="Meiryo UI" pitchFamily="50" charset="-128"/>
                <a:ea typeface="Meiryo UI" pitchFamily="50" charset="-128"/>
                <a:cs typeface="Meiryo UI" pitchFamily="50" charset="-128"/>
              </a:endParaRPr>
            </a:p>
            <a:p>
              <a:r>
                <a:rPr lang="ja-JP" altLang="en-US" sz="1200" dirty="0" smtClean="0">
                  <a:solidFill>
                    <a:schemeClr val="tx1"/>
                  </a:solidFill>
                  <a:latin typeface="Meiryo UI" pitchFamily="50" charset="-128"/>
                  <a:ea typeface="Meiryo UI" pitchFamily="50" charset="-128"/>
                  <a:cs typeface="Meiryo UI" pitchFamily="50" charset="-128"/>
                </a:rPr>
                <a:t>･</a:t>
              </a:r>
              <a:r>
                <a:rPr lang="ja-JP" altLang="en-US" sz="1200" dirty="0">
                  <a:solidFill>
                    <a:schemeClr val="tx1"/>
                  </a:solidFill>
                  <a:latin typeface="Meiryo UI" pitchFamily="50" charset="-128"/>
                  <a:ea typeface="Meiryo UI" pitchFamily="50" charset="-128"/>
                  <a:cs typeface="Meiryo UI" pitchFamily="50" charset="-128"/>
                </a:rPr>
                <a:t>廃棄物</a:t>
              </a:r>
              <a:r>
                <a:rPr lang="ja-JP" altLang="en-US" sz="1200" dirty="0" smtClean="0">
                  <a:solidFill>
                    <a:schemeClr val="tx1"/>
                  </a:solidFill>
                  <a:latin typeface="Meiryo UI" pitchFamily="50" charset="-128"/>
                  <a:ea typeface="Meiryo UI" pitchFamily="50" charset="-128"/>
                  <a:cs typeface="Meiryo UI" pitchFamily="50" charset="-128"/>
                </a:rPr>
                <a:t>発電等による供給力の確保：</a:t>
              </a:r>
              <a:r>
                <a:rPr lang="en-US" altLang="ja-JP" sz="1200" dirty="0" smtClean="0">
                  <a:solidFill>
                    <a:schemeClr val="tx1"/>
                  </a:solidFill>
                  <a:latin typeface="Meiryo UI" pitchFamily="50" charset="-128"/>
                  <a:ea typeface="Meiryo UI" pitchFamily="50" charset="-128"/>
                  <a:cs typeface="Meiryo UI" pitchFamily="50" charset="-128"/>
                </a:rPr>
                <a:t>5</a:t>
              </a:r>
              <a:r>
                <a:rPr lang="ja-JP" altLang="en-US" sz="1200" dirty="0" smtClean="0">
                  <a:solidFill>
                    <a:schemeClr val="tx1"/>
                  </a:solidFill>
                  <a:latin typeface="Meiryo UI" pitchFamily="50" charset="-128"/>
                  <a:ea typeface="Meiryo UI" pitchFamily="50" charset="-128"/>
                  <a:cs typeface="Meiryo UI" pitchFamily="50" charset="-128"/>
                </a:rPr>
                <a:t>万</a:t>
              </a:r>
              <a:r>
                <a:rPr lang="en-US" altLang="ja-JP" sz="1200" dirty="0" smtClean="0">
                  <a:solidFill>
                    <a:schemeClr val="tx1"/>
                  </a:solidFill>
                  <a:latin typeface="Meiryo UI" pitchFamily="50" charset="-128"/>
                  <a:ea typeface="Meiryo UI" pitchFamily="50" charset="-128"/>
                  <a:cs typeface="Meiryo UI" pitchFamily="50" charset="-128"/>
                </a:rPr>
                <a:t>kW</a:t>
              </a:r>
              <a:r>
                <a:rPr lang="ja-JP" altLang="en-US" sz="300" dirty="0" smtClean="0">
                  <a:solidFill>
                    <a:schemeClr val="tx1"/>
                  </a:solidFill>
                  <a:latin typeface="Meiryo UI" pitchFamily="50" charset="-128"/>
                  <a:ea typeface="Meiryo UI" pitchFamily="50" charset="-128"/>
                  <a:cs typeface="Meiryo UI" pitchFamily="50" charset="-128"/>
                </a:rPr>
                <a:t>　</a:t>
              </a:r>
              <a:r>
                <a:rPr lang="ja-JP" altLang="en-US" sz="1100" dirty="0" smtClean="0">
                  <a:solidFill>
                    <a:schemeClr val="tx1"/>
                  </a:solidFill>
                  <a:latin typeface="Meiryo UI" pitchFamily="50" charset="-128"/>
                  <a:ea typeface="Meiryo UI" pitchFamily="50" charset="-128"/>
                  <a:cs typeface="Meiryo UI" pitchFamily="50" charset="-128"/>
                </a:rPr>
                <a:t>等</a:t>
              </a:r>
              <a:endParaRPr lang="en-US" altLang="ja-JP" sz="1200" dirty="0" smtClean="0">
                <a:solidFill>
                  <a:schemeClr val="tx1"/>
                </a:solidFill>
                <a:latin typeface="Meiryo UI" pitchFamily="50" charset="-128"/>
                <a:ea typeface="Meiryo UI" pitchFamily="50" charset="-128"/>
                <a:cs typeface="Meiryo UI" pitchFamily="50" charset="-128"/>
              </a:endParaRPr>
            </a:p>
          </p:txBody>
        </p:sp>
        <p:sp>
          <p:nvSpPr>
            <p:cNvPr id="18" name="正方形/長方形 17"/>
            <p:cNvSpPr/>
            <p:nvPr/>
          </p:nvSpPr>
          <p:spPr>
            <a:xfrm>
              <a:off x="996165" y="2459618"/>
              <a:ext cx="480476" cy="96745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eaVert" rtlCol="0" anchor="ctr"/>
            <a:lstStyle/>
            <a:p>
              <a:pPr algn="ctr"/>
              <a:r>
                <a:rPr lang="ja-JP" altLang="en-US" sz="1400" dirty="0" smtClean="0">
                  <a:latin typeface="メイリオ" pitchFamily="50" charset="-128"/>
                  <a:ea typeface="メイリオ" pitchFamily="50" charset="-128"/>
                  <a:cs typeface="メイリオ" pitchFamily="50" charset="-128"/>
                </a:rPr>
                <a:t>増加</a:t>
              </a:r>
              <a:endParaRPr lang="ja-JP" altLang="en-US" sz="1400" dirty="0">
                <a:latin typeface="メイリオ" pitchFamily="50" charset="-128"/>
                <a:ea typeface="メイリオ" pitchFamily="50" charset="-128"/>
                <a:cs typeface="メイリオ" pitchFamily="50" charset="-128"/>
              </a:endParaRPr>
            </a:p>
            <a:p>
              <a:pPr algn="ctr"/>
              <a:r>
                <a:rPr kumimoji="1" lang="ja-JP" altLang="en-US" sz="1400" dirty="0" smtClean="0">
                  <a:latin typeface="メイリオ" pitchFamily="50" charset="-128"/>
                  <a:ea typeface="メイリオ" pitchFamily="50" charset="-128"/>
                  <a:cs typeface="メイリオ" pitchFamily="50" charset="-128"/>
                </a:rPr>
                <a:t>供給力の</a:t>
              </a:r>
            </a:p>
          </p:txBody>
        </p:sp>
        <p:sp>
          <p:nvSpPr>
            <p:cNvPr id="19" name="二等辺三角形 18"/>
            <p:cNvSpPr/>
            <p:nvPr/>
          </p:nvSpPr>
          <p:spPr>
            <a:xfrm rot="5400000">
              <a:off x="4811150" y="2802102"/>
              <a:ext cx="954999" cy="270030"/>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0" name="正方形/長方形 19"/>
            <p:cNvSpPr/>
            <p:nvPr/>
          </p:nvSpPr>
          <p:spPr>
            <a:xfrm>
              <a:off x="5464621" y="2459618"/>
              <a:ext cx="1512168" cy="960106"/>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kumimoji="1" lang="en-US" altLang="ja-JP" b="1" dirty="0" smtClean="0">
                <a:latin typeface="Meiryo UI" pitchFamily="50" charset="-128"/>
                <a:ea typeface="Meiryo UI" pitchFamily="50" charset="-128"/>
                <a:cs typeface="Meiryo UI" pitchFamily="50" charset="-128"/>
              </a:endParaRPr>
            </a:p>
            <a:p>
              <a:pPr algn="ctr"/>
              <a:r>
                <a:rPr kumimoji="1" lang="en-US" altLang="ja-JP" b="1" dirty="0" smtClean="0">
                  <a:latin typeface="Meiryo UI" pitchFamily="50" charset="-128"/>
                  <a:ea typeface="Meiryo UI" pitchFamily="50" charset="-128"/>
                  <a:cs typeface="Meiryo UI" pitchFamily="50" charset="-128"/>
                </a:rPr>
                <a:t>125</a:t>
              </a:r>
              <a:r>
                <a:rPr kumimoji="1" lang="ja-JP" altLang="en-US" b="1" dirty="0" smtClean="0">
                  <a:latin typeface="Meiryo UI" pitchFamily="50" charset="-128"/>
                  <a:ea typeface="Meiryo UI" pitchFamily="50" charset="-128"/>
                  <a:cs typeface="Meiryo UI" pitchFamily="50" charset="-128"/>
                </a:rPr>
                <a:t>万</a:t>
              </a:r>
              <a:r>
                <a:rPr kumimoji="1" lang="en-US" altLang="ja-JP" b="1" dirty="0" smtClean="0">
                  <a:latin typeface="Meiryo UI" pitchFamily="50" charset="-128"/>
                  <a:ea typeface="Meiryo UI" pitchFamily="50" charset="-128"/>
                  <a:cs typeface="Meiryo UI" pitchFamily="50" charset="-128"/>
                </a:rPr>
                <a:t>kW</a:t>
              </a:r>
            </a:p>
            <a:p>
              <a:pPr algn="ctr"/>
              <a:r>
                <a:rPr lang="ja-JP" altLang="en-US" b="1" dirty="0" smtClean="0">
                  <a:latin typeface="Meiryo UI" pitchFamily="50" charset="-128"/>
                  <a:ea typeface="Meiryo UI" pitchFamily="50" charset="-128"/>
                  <a:cs typeface="Meiryo UI" pitchFamily="50" charset="-128"/>
                </a:rPr>
                <a:t>　　　　</a:t>
              </a:r>
              <a:r>
                <a:rPr lang="ja-JP" altLang="en-US" sz="1400" b="1" dirty="0" smtClean="0">
                  <a:latin typeface="Meiryo UI" pitchFamily="50" charset="-128"/>
                  <a:ea typeface="Meiryo UI" pitchFamily="50" charset="-128"/>
                  <a:cs typeface="Meiryo UI" pitchFamily="50" charset="-128"/>
                </a:rPr>
                <a:t>以上</a:t>
              </a:r>
              <a:endParaRPr kumimoji="1" lang="en-US" altLang="ja-JP" sz="1400" b="1" dirty="0" smtClean="0">
                <a:latin typeface="Meiryo UI" pitchFamily="50" charset="-128"/>
                <a:ea typeface="Meiryo UI" pitchFamily="50" charset="-128"/>
                <a:cs typeface="Meiryo UI" pitchFamily="50" charset="-128"/>
              </a:endParaRPr>
            </a:p>
          </p:txBody>
        </p:sp>
        <p:sp>
          <p:nvSpPr>
            <p:cNvPr id="22" name="正方形/長方形 21"/>
            <p:cNvSpPr/>
            <p:nvPr/>
          </p:nvSpPr>
          <p:spPr>
            <a:xfrm>
              <a:off x="1476641" y="3533055"/>
              <a:ext cx="3604986" cy="912078"/>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r>
                <a:rPr lang="ja-JP" altLang="en-US" sz="1200" dirty="0" smtClean="0">
                  <a:solidFill>
                    <a:schemeClr val="tx1"/>
                  </a:solidFill>
                  <a:latin typeface="Meiryo UI" pitchFamily="50" charset="-128"/>
                  <a:ea typeface="Meiryo UI" pitchFamily="50" charset="-128"/>
                  <a:cs typeface="Meiryo UI" pitchFamily="50" charset="-128"/>
                </a:rPr>
                <a:t>･ガス冷暖房等による需要の削減：</a:t>
              </a:r>
              <a:r>
                <a:rPr lang="en-US" altLang="ja-JP" sz="1200" dirty="0" smtClean="0">
                  <a:solidFill>
                    <a:schemeClr val="tx1"/>
                  </a:solidFill>
                  <a:latin typeface="Meiryo UI" pitchFamily="50" charset="-128"/>
                  <a:ea typeface="Meiryo UI" pitchFamily="50" charset="-128"/>
                  <a:cs typeface="Meiryo UI" pitchFamily="50" charset="-128"/>
                </a:rPr>
                <a:t>20</a:t>
              </a:r>
              <a:r>
                <a:rPr lang="ja-JP" altLang="en-US" sz="1200" dirty="0" smtClean="0">
                  <a:solidFill>
                    <a:schemeClr val="tx1"/>
                  </a:solidFill>
                  <a:latin typeface="Meiryo UI" pitchFamily="50" charset="-128"/>
                  <a:ea typeface="Meiryo UI" pitchFamily="50" charset="-128"/>
                  <a:cs typeface="Meiryo UI" pitchFamily="50" charset="-128"/>
                </a:rPr>
                <a:t>万</a:t>
              </a:r>
              <a:r>
                <a:rPr lang="en-US" altLang="ja-JP" sz="1200" dirty="0" smtClean="0">
                  <a:solidFill>
                    <a:schemeClr val="tx1"/>
                  </a:solidFill>
                  <a:latin typeface="Meiryo UI" pitchFamily="50" charset="-128"/>
                  <a:ea typeface="Meiryo UI" pitchFamily="50" charset="-128"/>
                  <a:cs typeface="Meiryo UI" pitchFamily="50" charset="-128"/>
                </a:rPr>
                <a:t>kW</a:t>
              </a:r>
            </a:p>
            <a:p>
              <a:r>
                <a:rPr lang="ja-JP" altLang="en-US" sz="1200" dirty="0" smtClean="0">
                  <a:solidFill>
                    <a:schemeClr val="tx1"/>
                  </a:solidFill>
                  <a:latin typeface="Meiryo UI" pitchFamily="50" charset="-128"/>
                  <a:ea typeface="Meiryo UI" pitchFamily="50" charset="-128"/>
                  <a:cs typeface="Meiryo UI" pitchFamily="50" charset="-128"/>
                </a:rPr>
                <a:t>･</a:t>
              </a:r>
              <a:r>
                <a:rPr lang="en-US" altLang="ja-JP" sz="1200" dirty="0" smtClean="0">
                  <a:solidFill>
                    <a:schemeClr val="tx1"/>
                  </a:solidFill>
                  <a:latin typeface="Meiryo UI" pitchFamily="50" charset="-128"/>
                  <a:ea typeface="Meiryo UI" pitchFamily="50" charset="-128"/>
                  <a:cs typeface="Meiryo UI" pitchFamily="50" charset="-128"/>
                </a:rPr>
                <a:t>BEMS</a:t>
              </a:r>
              <a:r>
                <a:rPr lang="ja-JP" altLang="en-US" sz="1200" dirty="0" smtClean="0">
                  <a:solidFill>
                    <a:schemeClr val="tx1"/>
                  </a:solidFill>
                  <a:latin typeface="Meiryo UI" pitchFamily="50" charset="-128"/>
                  <a:ea typeface="Meiryo UI" pitchFamily="50" charset="-128"/>
                  <a:cs typeface="Meiryo UI" pitchFamily="50" charset="-128"/>
                </a:rPr>
                <a:t>等</a:t>
              </a:r>
              <a:r>
                <a:rPr lang="ja-JP" altLang="en-US" sz="1200" dirty="0">
                  <a:solidFill>
                    <a:schemeClr val="tx1"/>
                  </a:solidFill>
                  <a:latin typeface="Meiryo UI" pitchFamily="50" charset="-128"/>
                  <a:ea typeface="Meiryo UI" pitchFamily="50" charset="-128"/>
                  <a:cs typeface="Meiryo UI" pitchFamily="50" charset="-128"/>
                </a:rPr>
                <a:t>に</a:t>
              </a:r>
              <a:r>
                <a:rPr lang="ja-JP" altLang="en-US" sz="1200" dirty="0" smtClean="0">
                  <a:solidFill>
                    <a:schemeClr val="tx1"/>
                  </a:solidFill>
                  <a:latin typeface="Meiryo UI" pitchFamily="50" charset="-128"/>
                  <a:ea typeface="Meiryo UI" pitchFamily="50" charset="-128"/>
                  <a:cs typeface="Meiryo UI" pitchFamily="50" charset="-128"/>
                </a:rPr>
                <a:t>よる需要</a:t>
              </a:r>
              <a:r>
                <a:rPr lang="ja-JP" altLang="en-US" sz="1200" dirty="0">
                  <a:solidFill>
                    <a:schemeClr val="tx1"/>
                  </a:solidFill>
                  <a:latin typeface="Meiryo UI" pitchFamily="50" charset="-128"/>
                  <a:ea typeface="Meiryo UI" pitchFamily="50" charset="-128"/>
                  <a:cs typeface="Meiryo UI" pitchFamily="50" charset="-128"/>
                </a:rPr>
                <a:t>の</a:t>
              </a:r>
              <a:r>
                <a:rPr lang="ja-JP" altLang="en-US" sz="1200" dirty="0" smtClean="0">
                  <a:solidFill>
                    <a:schemeClr val="tx1"/>
                  </a:solidFill>
                  <a:latin typeface="Meiryo UI" pitchFamily="50" charset="-128"/>
                  <a:ea typeface="Meiryo UI" pitchFamily="50" charset="-128"/>
                  <a:cs typeface="Meiryo UI" pitchFamily="50" charset="-128"/>
                </a:rPr>
                <a:t>削減：</a:t>
              </a:r>
              <a:r>
                <a:rPr lang="en-US" altLang="ja-JP" sz="1200" dirty="0" smtClean="0">
                  <a:solidFill>
                    <a:schemeClr val="tx1"/>
                  </a:solidFill>
                  <a:latin typeface="Meiryo UI" pitchFamily="50" charset="-128"/>
                  <a:ea typeface="Meiryo UI" pitchFamily="50" charset="-128"/>
                  <a:cs typeface="Meiryo UI" pitchFamily="50" charset="-128"/>
                </a:rPr>
                <a:t>5</a:t>
              </a:r>
              <a:r>
                <a:rPr lang="ja-JP" altLang="en-US" sz="1200" dirty="0" smtClean="0">
                  <a:solidFill>
                    <a:schemeClr val="tx1"/>
                  </a:solidFill>
                  <a:latin typeface="Meiryo UI" pitchFamily="50" charset="-128"/>
                  <a:ea typeface="Meiryo UI" pitchFamily="50" charset="-128"/>
                  <a:cs typeface="Meiryo UI" pitchFamily="50" charset="-128"/>
                </a:rPr>
                <a:t>万</a:t>
              </a:r>
              <a:r>
                <a:rPr lang="en-US" altLang="ja-JP" sz="1200" dirty="0" smtClean="0">
                  <a:solidFill>
                    <a:schemeClr val="tx1"/>
                  </a:solidFill>
                  <a:latin typeface="Meiryo UI" pitchFamily="50" charset="-128"/>
                  <a:ea typeface="Meiryo UI" pitchFamily="50" charset="-128"/>
                  <a:cs typeface="Meiryo UI" pitchFamily="50" charset="-128"/>
                </a:rPr>
                <a:t>kW</a:t>
              </a:r>
              <a:r>
                <a:rPr lang="ja-JP" altLang="en-US" sz="1200" dirty="0">
                  <a:solidFill>
                    <a:schemeClr val="tx1"/>
                  </a:solidFill>
                  <a:latin typeface="Meiryo UI" pitchFamily="50" charset="-128"/>
                  <a:ea typeface="Meiryo UI" pitchFamily="50" charset="-128"/>
                  <a:cs typeface="Meiryo UI" pitchFamily="50" charset="-128"/>
                </a:rPr>
                <a:t>　</a:t>
              </a:r>
              <a:r>
                <a:rPr lang="ja-JP" altLang="en-US" sz="1100" dirty="0" smtClean="0">
                  <a:solidFill>
                    <a:schemeClr val="tx1"/>
                  </a:solidFill>
                  <a:latin typeface="Meiryo UI" pitchFamily="50" charset="-128"/>
                  <a:ea typeface="Meiryo UI" pitchFamily="50" charset="-128"/>
                  <a:cs typeface="Meiryo UI" pitchFamily="50" charset="-128"/>
                </a:rPr>
                <a:t>等</a:t>
              </a:r>
              <a:endParaRPr lang="en-US" altLang="ja-JP" sz="1100" dirty="0" smtClean="0">
                <a:solidFill>
                  <a:schemeClr val="tx1"/>
                </a:solidFill>
                <a:latin typeface="Meiryo UI" pitchFamily="50" charset="-128"/>
                <a:ea typeface="Meiryo UI" pitchFamily="50" charset="-128"/>
                <a:cs typeface="Meiryo UI" pitchFamily="50" charset="-128"/>
              </a:endParaRPr>
            </a:p>
            <a:p>
              <a:r>
                <a:rPr lang="ja-JP" altLang="en-US" sz="1100" dirty="0">
                  <a:solidFill>
                    <a:schemeClr val="tx1"/>
                  </a:solidFill>
                  <a:latin typeface="Meiryo UI" pitchFamily="50" charset="-128"/>
                  <a:ea typeface="Meiryo UI" pitchFamily="50" charset="-128"/>
                  <a:cs typeface="Meiryo UI" pitchFamily="50" charset="-128"/>
                </a:rPr>
                <a:t>　</a:t>
              </a:r>
              <a:r>
                <a:rPr lang="en-US" altLang="ja-JP" sz="800" dirty="0" smtClean="0">
                  <a:solidFill>
                    <a:schemeClr val="tx1"/>
                  </a:solidFill>
                  <a:latin typeface="Meiryo UI" pitchFamily="50" charset="-128"/>
                  <a:ea typeface="Meiryo UI" pitchFamily="50" charset="-128"/>
                  <a:cs typeface="Meiryo UI" pitchFamily="50" charset="-128"/>
                </a:rPr>
                <a:t>(BEMS</a:t>
              </a:r>
              <a:r>
                <a:rPr lang="ja-JP" altLang="en-US" sz="800" dirty="0" smtClean="0">
                  <a:solidFill>
                    <a:schemeClr val="tx1"/>
                  </a:solidFill>
                  <a:latin typeface="Meiryo UI" pitchFamily="50" charset="-128"/>
                  <a:ea typeface="Meiryo UI" pitchFamily="50" charset="-128"/>
                  <a:cs typeface="Meiryo UI" pitchFamily="50" charset="-128"/>
                </a:rPr>
                <a:t>とはビルのエネルギーを管理し、電力使用量の削減を図るシステムのこと）</a:t>
              </a:r>
              <a:endParaRPr lang="en-US" altLang="ja-JP" sz="1100" dirty="0">
                <a:solidFill>
                  <a:schemeClr val="tx1"/>
                </a:solidFill>
                <a:latin typeface="Meiryo UI" pitchFamily="50" charset="-128"/>
                <a:ea typeface="Meiryo UI" pitchFamily="50" charset="-128"/>
                <a:cs typeface="Meiryo UI" pitchFamily="50" charset="-128"/>
              </a:endParaRPr>
            </a:p>
          </p:txBody>
        </p:sp>
        <p:sp>
          <p:nvSpPr>
            <p:cNvPr id="23" name="正方形/長方形 22"/>
            <p:cNvSpPr/>
            <p:nvPr/>
          </p:nvSpPr>
          <p:spPr>
            <a:xfrm>
              <a:off x="979599" y="3521766"/>
              <a:ext cx="497042" cy="93494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eaVert" rtlCol="0" anchor="ctr"/>
            <a:lstStyle/>
            <a:p>
              <a:pPr algn="ctr"/>
              <a:r>
                <a:rPr lang="ja-JP" altLang="en-US" sz="1400" dirty="0" smtClean="0">
                  <a:latin typeface="メイリオ" pitchFamily="50" charset="-128"/>
                  <a:ea typeface="メイリオ" pitchFamily="50" charset="-128"/>
                  <a:cs typeface="メイリオ" pitchFamily="50" charset="-128"/>
                </a:rPr>
                <a:t>削減</a:t>
              </a:r>
              <a:endParaRPr lang="en-US" altLang="ja-JP" sz="1400" dirty="0" smtClean="0">
                <a:latin typeface="メイリオ" pitchFamily="50" charset="-128"/>
                <a:ea typeface="メイリオ" pitchFamily="50" charset="-128"/>
                <a:cs typeface="メイリオ" pitchFamily="50" charset="-128"/>
              </a:endParaRPr>
            </a:p>
            <a:p>
              <a:pPr algn="ctr"/>
              <a:r>
                <a:rPr lang="ja-JP" altLang="en-US" sz="1400" dirty="0" smtClean="0">
                  <a:latin typeface="メイリオ" pitchFamily="50" charset="-128"/>
                  <a:ea typeface="メイリオ" pitchFamily="50" charset="-128"/>
                  <a:cs typeface="メイリオ" pitchFamily="50" charset="-128"/>
                </a:rPr>
                <a:t>需要の</a:t>
              </a:r>
              <a:endParaRPr kumimoji="1" lang="ja-JP" altLang="en-US" sz="1400" dirty="0">
                <a:latin typeface="メイリオ" pitchFamily="50" charset="-128"/>
                <a:ea typeface="メイリオ" pitchFamily="50" charset="-128"/>
                <a:cs typeface="メイリオ" pitchFamily="50" charset="-128"/>
              </a:endParaRPr>
            </a:p>
          </p:txBody>
        </p:sp>
        <p:sp>
          <p:nvSpPr>
            <p:cNvPr id="24" name="二等辺三角形 23"/>
            <p:cNvSpPr/>
            <p:nvPr/>
          </p:nvSpPr>
          <p:spPr>
            <a:xfrm rot="5400000">
              <a:off x="4828098" y="3827748"/>
              <a:ext cx="954495" cy="303421"/>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5" name="正方形/長方形 24"/>
            <p:cNvSpPr/>
            <p:nvPr/>
          </p:nvSpPr>
          <p:spPr>
            <a:xfrm>
              <a:off x="5464621" y="3527648"/>
              <a:ext cx="1512168" cy="906196"/>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kumimoji="1" lang="en-US" altLang="ja-JP" b="1" dirty="0" smtClean="0">
                <a:latin typeface="Meiryo UI" pitchFamily="50" charset="-128"/>
                <a:ea typeface="Meiryo UI" pitchFamily="50" charset="-128"/>
                <a:cs typeface="Meiryo UI" pitchFamily="50" charset="-128"/>
              </a:endParaRPr>
            </a:p>
            <a:p>
              <a:pPr algn="ctr"/>
              <a:r>
                <a:rPr kumimoji="1" lang="en-US" altLang="ja-JP" b="1" dirty="0" smtClean="0">
                  <a:latin typeface="Meiryo UI" pitchFamily="50" charset="-128"/>
                  <a:ea typeface="Meiryo UI" pitchFamily="50" charset="-128"/>
                  <a:cs typeface="Meiryo UI" pitchFamily="50" charset="-128"/>
                </a:rPr>
                <a:t>25</a:t>
              </a:r>
              <a:r>
                <a:rPr kumimoji="1" lang="ja-JP" altLang="en-US" b="1" dirty="0" smtClean="0">
                  <a:latin typeface="Meiryo UI" pitchFamily="50" charset="-128"/>
                  <a:ea typeface="Meiryo UI" pitchFamily="50" charset="-128"/>
                  <a:cs typeface="Meiryo UI" pitchFamily="50" charset="-128"/>
                </a:rPr>
                <a:t>万</a:t>
              </a:r>
              <a:r>
                <a:rPr kumimoji="1" lang="en-US" altLang="ja-JP" b="1" dirty="0" smtClean="0">
                  <a:latin typeface="Meiryo UI" pitchFamily="50" charset="-128"/>
                  <a:ea typeface="Meiryo UI" pitchFamily="50" charset="-128"/>
                  <a:cs typeface="Meiryo UI" pitchFamily="50" charset="-128"/>
                </a:rPr>
                <a:t>kW</a:t>
              </a:r>
            </a:p>
            <a:p>
              <a:pPr algn="ctr"/>
              <a:r>
                <a:rPr lang="ja-JP" altLang="en-US" b="1" dirty="0" smtClean="0">
                  <a:latin typeface="Meiryo UI" pitchFamily="50" charset="-128"/>
                  <a:ea typeface="Meiryo UI" pitchFamily="50" charset="-128"/>
                  <a:cs typeface="Meiryo UI" pitchFamily="50" charset="-128"/>
                </a:rPr>
                <a:t>　　　　</a:t>
              </a:r>
              <a:r>
                <a:rPr lang="ja-JP" altLang="en-US" sz="1400" b="1" dirty="0" smtClean="0">
                  <a:latin typeface="Meiryo UI" pitchFamily="50" charset="-128"/>
                  <a:ea typeface="Meiryo UI" pitchFamily="50" charset="-128"/>
                  <a:cs typeface="Meiryo UI" pitchFamily="50" charset="-128"/>
                </a:rPr>
                <a:t>以上</a:t>
              </a:r>
              <a:endParaRPr kumimoji="1" lang="en-US" altLang="ja-JP" sz="1400" b="1" dirty="0" smtClean="0">
                <a:latin typeface="Meiryo UI" pitchFamily="50" charset="-128"/>
                <a:ea typeface="Meiryo UI" pitchFamily="50" charset="-128"/>
                <a:cs typeface="Meiryo UI" pitchFamily="50" charset="-128"/>
              </a:endParaRPr>
            </a:p>
          </p:txBody>
        </p:sp>
        <p:sp>
          <p:nvSpPr>
            <p:cNvPr id="26" name="二等辺三角形 25"/>
            <p:cNvSpPr/>
            <p:nvPr/>
          </p:nvSpPr>
          <p:spPr>
            <a:xfrm rot="5400000">
              <a:off x="6171589" y="3317362"/>
              <a:ext cx="1985515" cy="270030"/>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9" name="正方形/長方形 28"/>
            <p:cNvSpPr/>
            <p:nvPr/>
          </p:nvSpPr>
          <p:spPr>
            <a:xfrm>
              <a:off x="7401272" y="2937117"/>
              <a:ext cx="2068256" cy="1005121"/>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kumimoji="1" lang="en-US" altLang="ja-JP" b="1" dirty="0" smtClean="0">
                  <a:latin typeface="Meiryo UI" pitchFamily="50" charset="-128"/>
                  <a:ea typeface="Meiryo UI" pitchFamily="50" charset="-128"/>
                  <a:cs typeface="Meiryo UI" pitchFamily="50" charset="-128"/>
                </a:rPr>
                <a:t>150</a:t>
              </a:r>
              <a:r>
                <a:rPr kumimoji="1" lang="ja-JP" altLang="en-US" b="1" dirty="0" smtClean="0">
                  <a:latin typeface="Meiryo UI" pitchFamily="50" charset="-128"/>
                  <a:ea typeface="Meiryo UI" pitchFamily="50" charset="-128"/>
                  <a:cs typeface="Meiryo UI" pitchFamily="50" charset="-128"/>
                </a:rPr>
                <a:t>万</a:t>
              </a:r>
              <a:r>
                <a:rPr kumimoji="1" lang="en-US" altLang="ja-JP" b="1" dirty="0" smtClean="0">
                  <a:latin typeface="Meiryo UI" pitchFamily="50" charset="-128"/>
                  <a:ea typeface="Meiryo UI" pitchFamily="50" charset="-128"/>
                  <a:cs typeface="Meiryo UI" pitchFamily="50" charset="-128"/>
                </a:rPr>
                <a:t>kW</a:t>
              </a:r>
              <a:r>
                <a:rPr kumimoji="1" lang="ja-JP" altLang="en-US" sz="1600" b="1" dirty="0" smtClean="0">
                  <a:latin typeface="Meiryo UI" pitchFamily="50" charset="-128"/>
                  <a:ea typeface="Meiryo UI" pitchFamily="50" charset="-128"/>
                  <a:cs typeface="Meiryo UI" pitchFamily="50" charset="-128"/>
                </a:rPr>
                <a:t>以上</a:t>
              </a:r>
              <a:endParaRPr kumimoji="1" lang="en-US" altLang="ja-JP" b="1" dirty="0" smtClean="0">
                <a:latin typeface="Meiryo UI" pitchFamily="50" charset="-128"/>
                <a:ea typeface="Meiryo UI" pitchFamily="50" charset="-128"/>
                <a:cs typeface="Meiryo UI" pitchFamily="50" charset="-128"/>
              </a:endParaRPr>
            </a:p>
            <a:p>
              <a:pPr algn="ctr"/>
              <a:r>
                <a:rPr kumimoji="1" lang="ja-JP" altLang="en-US" b="1" dirty="0" smtClean="0">
                  <a:latin typeface="Meiryo UI" pitchFamily="50" charset="-128"/>
                  <a:ea typeface="Meiryo UI" pitchFamily="50" charset="-128"/>
                  <a:cs typeface="Meiryo UI" pitchFamily="50" charset="-128"/>
                </a:rPr>
                <a:t>を新たに創出</a:t>
              </a:r>
              <a:endParaRPr kumimoji="1" lang="en-US" altLang="ja-JP" b="1" dirty="0" smtClean="0">
                <a:latin typeface="Meiryo UI" pitchFamily="50" charset="-128"/>
                <a:ea typeface="Meiryo UI" pitchFamily="50" charset="-128"/>
                <a:cs typeface="Meiryo UI" pitchFamily="50" charset="-128"/>
              </a:endParaRPr>
            </a:p>
          </p:txBody>
        </p:sp>
      </p:grpSp>
      <p:sp>
        <p:nvSpPr>
          <p:cNvPr id="35" name="角丸四角形 34"/>
          <p:cNvSpPr/>
          <p:nvPr/>
        </p:nvSpPr>
        <p:spPr>
          <a:xfrm>
            <a:off x="560512" y="1988840"/>
            <a:ext cx="1944216" cy="288032"/>
          </a:xfrm>
          <a:prstGeom prst="roundRect">
            <a:avLst>
              <a:gd name="adj" fmla="val 0"/>
            </a:avLst>
          </a:prstGeom>
          <a:noFill/>
          <a:ln>
            <a:noFill/>
          </a:ln>
        </p:spPr>
        <p:style>
          <a:lnRef idx="2">
            <a:schemeClr val="dk1"/>
          </a:lnRef>
          <a:fillRef idx="1">
            <a:schemeClr val="lt1"/>
          </a:fillRef>
          <a:effectRef idx="0">
            <a:schemeClr val="dk1"/>
          </a:effectRef>
          <a:fontRef idx="minor">
            <a:schemeClr val="dk1"/>
          </a:fontRef>
        </p:style>
        <p:txBody>
          <a:bodyPr rtlCol="0" anchor="ctr"/>
          <a:lstStyle/>
          <a:p>
            <a:pPr algn="ctr"/>
            <a:r>
              <a:rPr lang="ja-JP" altLang="en-US" sz="1600" b="1" dirty="0" smtClean="0">
                <a:latin typeface="Meiryo UI" pitchFamily="50" charset="-128"/>
                <a:ea typeface="Meiryo UI" pitchFamily="50" charset="-128"/>
                <a:cs typeface="Meiryo UI" pitchFamily="50" charset="-128"/>
              </a:rPr>
              <a:t>＜プランの目標＞</a:t>
            </a:r>
            <a:endParaRPr lang="ja-JP" altLang="en-US" sz="1600" b="1" dirty="0">
              <a:latin typeface="Meiryo UI" pitchFamily="50" charset="-128"/>
              <a:ea typeface="Meiryo UI" pitchFamily="50" charset="-128"/>
              <a:cs typeface="Meiryo UI" pitchFamily="50" charset="-128"/>
            </a:endParaRPr>
          </a:p>
        </p:txBody>
      </p:sp>
      <p:sp>
        <p:nvSpPr>
          <p:cNvPr id="36" name="角丸四角形 35"/>
          <p:cNvSpPr/>
          <p:nvPr/>
        </p:nvSpPr>
        <p:spPr>
          <a:xfrm>
            <a:off x="488504" y="4403031"/>
            <a:ext cx="3672408" cy="288032"/>
          </a:xfrm>
          <a:prstGeom prst="roundRect">
            <a:avLst>
              <a:gd name="adj" fmla="val 0"/>
            </a:avLst>
          </a:prstGeom>
          <a:noFill/>
          <a:ln>
            <a:noFill/>
          </a:ln>
        </p:spPr>
        <p:style>
          <a:lnRef idx="2">
            <a:schemeClr val="dk1"/>
          </a:lnRef>
          <a:fillRef idx="1">
            <a:schemeClr val="lt1"/>
          </a:fillRef>
          <a:effectRef idx="0">
            <a:schemeClr val="dk1"/>
          </a:effectRef>
          <a:fontRef idx="minor">
            <a:schemeClr val="dk1"/>
          </a:fontRef>
        </p:style>
        <p:txBody>
          <a:bodyPr rtlCol="0" anchor="ctr"/>
          <a:lstStyle/>
          <a:p>
            <a:pPr algn="ctr"/>
            <a:r>
              <a:rPr lang="ja-JP" altLang="en-US" sz="1600" b="1" dirty="0" smtClean="0">
                <a:latin typeface="Meiryo UI" pitchFamily="50" charset="-128"/>
                <a:ea typeface="Meiryo UI" pitchFamily="50" charset="-128"/>
                <a:cs typeface="Meiryo UI" pitchFamily="50" charset="-128"/>
              </a:rPr>
              <a:t>＜</a:t>
            </a:r>
            <a:r>
              <a:rPr lang="en-US" altLang="ja-JP" sz="1600" b="1" dirty="0" smtClean="0">
                <a:latin typeface="Meiryo UI" pitchFamily="50" charset="-128"/>
                <a:ea typeface="Meiryo UI" pitchFamily="50" charset="-128"/>
                <a:cs typeface="Meiryo UI" pitchFamily="50" charset="-128"/>
              </a:rPr>
              <a:t>2020</a:t>
            </a:r>
            <a:r>
              <a:rPr lang="ja-JP" altLang="en-US" sz="1600" b="1" dirty="0" smtClean="0">
                <a:latin typeface="Meiryo UI" pitchFamily="50" charset="-128"/>
                <a:ea typeface="Meiryo UI" pitchFamily="50" charset="-128"/>
                <a:cs typeface="Meiryo UI" pitchFamily="50" charset="-128"/>
              </a:rPr>
              <a:t>年度における効果</a:t>
            </a:r>
            <a:r>
              <a:rPr lang="ja-JP" altLang="en-US" sz="1400" b="1" dirty="0" smtClean="0">
                <a:latin typeface="Meiryo UI" pitchFamily="50" charset="-128"/>
                <a:ea typeface="Meiryo UI" pitchFamily="50" charset="-128"/>
                <a:cs typeface="Meiryo UI" pitchFamily="50" charset="-128"/>
              </a:rPr>
              <a:t>（イメージ）</a:t>
            </a:r>
            <a:r>
              <a:rPr lang="ja-JP" altLang="en-US" sz="1600" b="1" dirty="0" smtClean="0">
                <a:latin typeface="Meiryo UI" pitchFamily="50" charset="-128"/>
                <a:ea typeface="Meiryo UI" pitchFamily="50" charset="-128"/>
                <a:cs typeface="Meiryo UI" pitchFamily="50" charset="-128"/>
              </a:rPr>
              <a:t>＞</a:t>
            </a:r>
            <a:endParaRPr lang="ja-JP" altLang="en-US" sz="1600" b="1" dirty="0">
              <a:latin typeface="Meiryo UI" pitchFamily="50" charset="-128"/>
              <a:ea typeface="Meiryo UI" pitchFamily="50" charset="-128"/>
              <a:cs typeface="Meiryo UI" pitchFamily="50" charset="-128"/>
            </a:endParaRPr>
          </a:p>
        </p:txBody>
      </p:sp>
      <p:sp>
        <p:nvSpPr>
          <p:cNvPr id="21" name="円/楕円 20"/>
          <p:cNvSpPr/>
          <p:nvPr/>
        </p:nvSpPr>
        <p:spPr>
          <a:xfrm>
            <a:off x="9400877" y="11878"/>
            <a:ext cx="432048" cy="432048"/>
          </a:xfrm>
          <a:prstGeom prst="ellipse">
            <a:avLst/>
          </a:prstGeom>
          <a:ln w="19050"/>
        </p:spPr>
        <p:style>
          <a:lnRef idx="3">
            <a:schemeClr val="lt1"/>
          </a:lnRef>
          <a:fillRef idx="1">
            <a:schemeClr val="accent1"/>
          </a:fillRef>
          <a:effectRef idx="1">
            <a:schemeClr val="accent1"/>
          </a:effectRef>
          <a:fontRef idx="minor">
            <a:schemeClr val="lt1"/>
          </a:fontRef>
        </p:style>
        <p:txBody>
          <a:bodyPr rtlCol="0" anchor="ctr"/>
          <a:lstStyle/>
          <a:p>
            <a:pPr algn="ctr"/>
            <a:r>
              <a:rPr kumimoji="1" lang="ja-JP" altLang="en-US" b="1" dirty="0" smtClean="0"/>
              <a:t>３</a:t>
            </a:r>
            <a:endParaRPr kumimoji="1" lang="ja-JP" altLang="en-US" b="1" dirty="0"/>
          </a:p>
        </p:txBody>
      </p:sp>
    </p:spTree>
    <p:extLst>
      <p:ext uri="{BB962C8B-B14F-4D97-AF65-F5344CB8AC3E}">
        <p14:creationId xmlns:p14="http://schemas.microsoft.com/office/powerpoint/2010/main" val="327325305"/>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Box 2"/>
          <p:cNvSpPr txBox="1">
            <a:spLocks noChangeArrowheads="1"/>
          </p:cNvSpPr>
          <p:nvPr/>
        </p:nvSpPr>
        <p:spPr bwMode="auto">
          <a:xfrm>
            <a:off x="0" y="-27384"/>
            <a:ext cx="9906000" cy="510396"/>
          </a:xfrm>
          <a:prstGeom prst="rect">
            <a:avLst/>
          </a:prstGeom>
          <a:solidFill>
            <a:srgbClr val="00B0F0"/>
          </a:solidFill>
          <a:ln w="9525">
            <a:noFill/>
            <a:miter lim="800000"/>
            <a:headEnd/>
            <a:tailEnd/>
          </a:ln>
        </p:spPr>
        <p:txBody>
          <a:bodyPr wrap="square" lIns="74295" tIns="8890" rIns="74295" bIns="8890">
            <a:spAutoFit/>
          </a:bodyPr>
          <a:lstStyle>
            <a:defPPr>
              <a:defRPr lang="ja-JP"/>
            </a:defPPr>
            <a:lvl1pPr algn="l" rtl="0" fontAlgn="base">
              <a:spcBef>
                <a:spcPct val="0"/>
              </a:spcBef>
              <a:spcAft>
                <a:spcPct val="0"/>
              </a:spcAft>
              <a:defRPr kumimoji="1"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charset="-128"/>
                <a:cs typeface="+mn-cs"/>
              </a:defRPr>
            </a:lvl5pPr>
            <a:lvl6pPr marL="2286000" algn="l" defTabSz="914400" rtl="0" eaLnBrk="1" latinLnBrk="0" hangingPunct="1">
              <a:defRPr kumimoji="1" kern="1200">
                <a:solidFill>
                  <a:schemeClr val="tx1"/>
                </a:solidFill>
                <a:latin typeface="Arial" charset="0"/>
                <a:ea typeface="ＭＳ Ｐゴシック" charset="-128"/>
                <a:cs typeface="+mn-cs"/>
              </a:defRPr>
            </a:lvl6pPr>
            <a:lvl7pPr marL="2743200" algn="l" defTabSz="914400" rtl="0" eaLnBrk="1" latinLnBrk="0" hangingPunct="1">
              <a:defRPr kumimoji="1" kern="1200">
                <a:solidFill>
                  <a:schemeClr val="tx1"/>
                </a:solidFill>
                <a:latin typeface="Arial" charset="0"/>
                <a:ea typeface="ＭＳ Ｐゴシック" charset="-128"/>
                <a:cs typeface="+mn-cs"/>
              </a:defRPr>
            </a:lvl7pPr>
            <a:lvl8pPr marL="3200400" algn="l" defTabSz="914400" rtl="0" eaLnBrk="1" latinLnBrk="0" hangingPunct="1">
              <a:defRPr kumimoji="1" kern="1200">
                <a:solidFill>
                  <a:schemeClr val="tx1"/>
                </a:solidFill>
                <a:latin typeface="Arial" charset="0"/>
                <a:ea typeface="ＭＳ Ｐゴシック" charset="-128"/>
                <a:cs typeface="+mn-cs"/>
              </a:defRPr>
            </a:lvl8pPr>
            <a:lvl9pPr marL="3657600" algn="l" defTabSz="914400" rtl="0" eaLnBrk="1" latinLnBrk="0" hangingPunct="1">
              <a:defRPr kumimoji="1" kern="1200">
                <a:solidFill>
                  <a:schemeClr val="tx1"/>
                </a:solidFill>
                <a:latin typeface="Arial" charset="0"/>
                <a:ea typeface="ＭＳ Ｐゴシック" charset="-128"/>
                <a:cs typeface="+mn-cs"/>
              </a:defRPr>
            </a:lvl9pPr>
          </a:lstStyle>
          <a:p>
            <a:pPr lvl="0" algn="just" fontAlgn="auto">
              <a:spcBef>
                <a:spcPts val="0"/>
              </a:spcBef>
              <a:spcAft>
                <a:spcPts val="0"/>
              </a:spcAft>
            </a:pPr>
            <a:r>
              <a:rPr lang="ja-JP" altLang="en-US" sz="3200" dirty="0" smtClean="0">
                <a:solidFill>
                  <a:schemeClr val="bg1"/>
                </a:solidFill>
                <a:ea typeface="HGP創英角ｺﾞｼｯｸUB" pitchFamily="50" charset="-128"/>
                <a:cs typeface="ＭＳ Ｐゴシック" charset="-128"/>
              </a:rPr>
              <a:t> </a:t>
            </a:r>
            <a:r>
              <a:rPr lang="ja-JP" altLang="en-US" sz="3200" dirty="0" smtClean="0">
                <a:solidFill>
                  <a:prstClr val="white"/>
                </a:solidFill>
                <a:latin typeface="Calibri"/>
                <a:ea typeface="HGP創英角ｺﾞｼｯｸUB" pitchFamily="50" charset="-128"/>
                <a:cs typeface="ＭＳ Ｐゴシック" charset="-128"/>
              </a:rPr>
              <a:t>電力</a:t>
            </a:r>
            <a:r>
              <a:rPr lang="ja-JP" altLang="en-US" sz="3200" dirty="0">
                <a:solidFill>
                  <a:prstClr val="white"/>
                </a:solidFill>
                <a:latin typeface="Calibri"/>
                <a:ea typeface="HGP創英角ｺﾞｼｯｸUB" pitchFamily="50" charset="-128"/>
                <a:cs typeface="ＭＳ Ｐゴシック" charset="-128"/>
              </a:rPr>
              <a:t>需要の平準化と電力供給の</a:t>
            </a:r>
            <a:r>
              <a:rPr lang="ja-JP" altLang="en-US" sz="3200" dirty="0" smtClean="0">
                <a:solidFill>
                  <a:prstClr val="white"/>
                </a:solidFill>
                <a:latin typeface="Calibri"/>
                <a:ea typeface="HGP創英角ｺﾞｼｯｸUB" pitchFamily="50" charset="-128"/>
                <a:cs typeface="ＭＳ Ｐゴシック" charset="-128"/>
              </a:rPr>
              <a:t>安定化</a:t>
            </a:r>
            <a:r>
              <a:rPr lang="ja-JP" altLang="en-US" sz="1300" dirty="0">
                <a:solidFill>
                  <a:prstClr val="white"/>
                </a:solidFill>
                <a:latin typeface="Calibri"/>
                <a:ea typeface="HGP創英角ｺﾞｼｯｸUB" pitchFamily="50" charset="-128"/>
                <a:cs typeface="ＭＳ Ｐゴシック" charset="-128"/>
              </a:rPr>
              <a:t>　</a:t>
            </a:r>
            <a:endParaRPr lang="ja-JP" sz="1300" dirty="0">
              <a:solidFill>
                <a:schemeClr val="bg1"/>
              </a:solidFill>
              <a:ea typeface="HGP創英角ｺﾞｼｯｸUB" pitchFamily="50" charset="-128"/>
              <a:cs typeface="ＭＳ Ｐゴシック" charset="-128"/>
            </a:endParaRPr>
          </a:p>
        </p:txBody>
      </p:sp>
      <p:sp>
        <p:nvSpPr>
          <p:cNvPr id="4" name="角丸四角形 3"/>
          <p:cNvSpPr/>
          <p:nvPr/>
        </p:nvSpPr>
        <p:spPr>
          <a:xfrm>
            <a:off x="5100843" y="603777"/>
            <a:ext cx="4634654" cy="6120680"/>
          </a:xfrm>
          <a:prstGeom prst="roundRect">
            <a:avLst>
              <a:gd name="adj" fmla="val 1002"/>
            </a:avLst>
          </a:prstGeom>
          <a:ln w="31750"/>
        </p:spPr>
        <p:style>
          <a:lnRef idx="2">
            <a:schemeClr val="accent1"/>
          </a:lnRef>
          <a:fillRef idx="1">
            <a:schemeClr val="lt1"/>
          </a:fillRef>
          <a:effectRef idx="0">
            <a:schemeClr val="accent1"/>
          </a:effectRef>
          <a:fontRef idx="minor">
            <a:schemeClr val="dk1"/>
          </a:fontRef>
        </p:style>
        <p:txBody>
          <a:bodyPr rtlCol="0" anchor="ctr"/>
          <a:lstStyle/>
          <a:p>
            <a:endParaRPr lang="ja-JP" altLang="en-US" sz="1050" dirty="0">
              <a:solidFill>
                <a:schemeClr val="tx1"/>
              </a:solidFill>
              <a:latin typeface="Meiryo UI" pitchFamily="50" charset="-128"/>
              <a:ea typeface="Meiryo UI" pitchFamily="50" charset="-128"/>
              <a:cs typeface="Meiryo UI" pitchFamily="50" charset="-128"/>
            </a:endParaRPr>
          </a:p>
        </p:txBody>
      </p:sp>
      <p:sp>
        <p:nvSpPr>
          <p:cNvPr id="54" name="角丸四角形 53"/>
          <p:cNvSpPr/>
          <p:nvPr/>
        </p:nvSpPr>
        <p:spPr>
          <a:xfrm>
            <a:off x="5248157" y="726609"/>
            <a:ext cx="3119267" cy="335068"/>
          </a:xfrm>
          <a:prstGeom prst="roundRect">
            <a:avLst>
              <a:gd name="adj" fmla="val 50000"/>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ja-JP" altLang="en-US" sz="1600" b="1" dirty="0" smtClean="0">
                <a:solidFill>
                  <a:schemeClr val="tx1"/>
                </a:solidFill>
                <a:latin typeface="Meiryo UI" pitchFamily="50" charset="-128"/>
                <a:ea typeface="Meiryo UI" pitchFamily="50" charset="-128"/>
                <a:cs typeface="Meiryo UI" pitchFamily="50" charset="-128"/>
              </a:rPr>
              <a:t>多様な電力事業者の参入促進</a:t>
            </a:r>
            <a:endParaRPr lang="ja-JP" altLang="en-US" sz="1600" b="1" dirty="0">
              <a:solidFill>
                <a:schemeClr val="tx1"/>
              </a:solidFill>
              <a:latin typeface="Meiryo UI" pitchFamily="50" charset="-128"/>
              <a:ea typeface="Meiryo UI" pitchFamily="50" charset="-128"/>
              <a:cs typeface="Meiryo UI" pitchFamily="50" charset="-128"/>
            </a:endParaRPr>
          </a:p>
        </p:txBody>
      </p:sp>
      <p:sp>
        <p:nvSpPr>
          <p:cNvPr id="25" name="角丸四角形 24"/>
          <p:cNvSpPr/>
          <p:nvPr/>
        </p:nvSpPr>
        <p:spPr>
          <a:xfrm>
            <a:off x="5318392" y="5453254"/>
            <a:ext cx="2531420" cy="360040"/>
          </a:xfrm>
          <a:prstGeom prst="roundRect">
            <a:avLst>
              <a:gd name="adj" fmla="val 50000"/>
            </a:avLst>
          </a:prstGeom>
          <a:ln/>
        </p:spPr>
        <p:style>
          <a:lnRef idx="1">
            <a:schemeClr val="accent3"/>
          </a:lnRef>
          <a:fillRef idx="2">
            <a:schemeClr val="accent3"/>
          </a:fillRef>
          <a:effectRef idx="1">
            <a:schemeClr val="accent3"/>
          </a:effectRef>
          <a:fontRef idx="minor">
            <a:schemeClr val="dk1"/>
          </a:fontRef>
        </p:style>
        <p:txBody>
          <a:bodyPr rtlCol="0" anchor="ctr"/>
          <a:lstStyle>
            <a:defPPr>
              <a:defRPr lang="ja-JP"/>
            </a:defPPr>
            <a:lvl1pPr marL="0" algn="l" defTabSz="914400" rtl="0" eaLnBrk="1" latinLnBrk="0" hangingPunct="1">
              <a:defRPr kumimoji="1" sz="1800" kern="1200">
                <a:solidFill>
                  <a:schemeClr val="dk1"/>
                </a:solidFill>
                <a:latin typeface="+mn-lt"/>
                <a:ea typeface="+mn-ea"/>
                <a:cs typeface="+mn-cs"/>
              </a:defRPr>
            </a:lvl1pPr>
            <a:lvl2pPr marL="457200" algn="l" defTabSz="914400" rtl="0" eaLnBrk="1" latinLnBrk="0" hangingPunct="1">
              <a:defRPr kumimoji="1" sz="1800" kern="1200">
                <a:solidFill>
                  <a:schemeClr val="dk1"/>
                </a:solidFill>
                <a:latin typeface="+mn-lt"/>
                <a:ea typeface="+mn-ea"/>
                <a:cs typeface="+mn-cs"/>
              </a:defRPr>
            </a:lvl2pPr>
            <a:lvl3pPr marL="914400" algn="l" defTabSz="914400" rtl="0" eaLnBrk="1" latinLnBrk="0" hangingPunct="1">
              <a:defRPr kumimoji="1" sz="1800" kern="1200">
                <a:solidFill>
                  <a:schemeClr val="dk1"/>
                </a:solidFill>
                <a:latin typeface="+mn-lt"/>
                <a:ea typeface="+mn-ea"/>
                <a:cs typeface="+mn-cs"/>
              </a:defRPr>
            </a:lvl3pPr>
            <a:lvl4pPr marL="1371600" algn="l" defTabSz="914400" rtl="0" eaLnBrk="1" latinLnBrk="0" hangingPunct="1">
              <a:defRPr kumimoji="1" sz="1800" kern="1200">
                <a:solidFill>
                  <a:schemeClr val="dk1"/>
                </a:solidFill>
                <a:latin typeface="+mn-lt"/>
                <a:ea typeface="+mn-ea"/>
                <a:cs typeface="+mn-cs"/>
              </a:defRPr>
            </a:lvl4pPr>
            <a:lvl5pPr marL="1828800" algn="l" defTabSz="914400" rtl="0" eaLnBrk="1" latinLnBrk="0" hangingPunct="1">
              <a:defRPr kumimoji="1" sz="1800" kern="1200">
                <a:solidFill>
                  <a:schemeClr val="dk1"/>
                </a:solidFill>
                <a:latin typeface="+mn-lt"/>
                <a:ea typeface="+mn-ea"/>
                <a:cs typeface="+mn-cs"/>
              </a:defRPr>
            </a:lvl5pPr>
            <a:lvl6pPr marL="2286000" algn="l" defTabSz="914400" rtl="0" eaLnBrk="1" latinLnBrk="0" hangingPunct="1">
              <a:defRPr kumimoji="1" sz="1800" kern="1200">
                <a:solidFill>
                  <a:schemeClr val="dk1"/>
                </a:solidFill>
                <a:latin typeface="+mn-lt"/>
                <a:ea typeface="+mn-ea"/>
                <a:cs typeface="+mn-cs"/>
              </a:defRPr>
            </a:lvl6pPr>
            <a:lvl7pPr marL="2743200" algn="l" defTabSz="914400" rtl="0" eaLnBrk="1" latinLnBrk="0" hangingPunct="1">
              <a:defRPr kumimoji="1" sz="1800" kern="1200">
                <a:solidFill>
                  <a:schemeClr val="dk1"/>
                </a:solidFill>
                <a:latin typeface="+mn-lt"/>
                <a:ea typeface="+mn-ea"/>
                <a:cs typeface="+mn-cs"/>
              </a:defRPr>
            </a:lvl7pPr>
            <a:lvl8pPr marL="3200400" algn="l" defTabSz="914400" rtl="0" eaLnBrk="1" latinLnBrk="0" hangingPunct="1">
              <a:defRPr kumimoji="1" sz="1800" kern="1200">
                <a:solidFill>
                  <a:schemeClr val="dk1"/>
                </a:solidFill>
                <a:latin typeface="+mn-lt"/>
                <a:ea typeface="+mn-ea"/>
                <a:cs typeface="+mn-cs"/>
              </a:defRPr>
            </a:lvl8pPr>
            <a:lvl9pPr marL="3657600" algn="l" defTabSz="914400" rtl="0" eaLnBrk="1" latinLnBrk="0" hangingPunct="1">
              <a:defRPr kumimoji="1" sz="1800" kern="1200">
                <a:solidFill>
                  <a:schemeClr val="dk1"/>
                </a:solidFill>
                <a:latin typeface="+mn-lt"/>
                <a:ea typeface="+mn-ea"/>
                <a:cs typeface="+mn-cs"/>
              </a:defRPr>
            </a:lvl9pPr>
          </a:lstStyle>
          <a:p>
            <a:pPr algn="ctr"/>
            <a:r>
              <a:rPr lang="ja-JP" altLang="en-US" sz="1400" b="1" dirty="0" smtClean="0">
                <a:solidFill>
                  <a:schemeClr val="tx1"/>
                </a:solidFill>
                <a:latin typeface="Meiryo UI" pitchFamily="50" charset="-128"/>
                <a:ea typeface="Meiryo UI" pitchFamily="50" charset="-128"/>
                <a:cs typeface="Meiryo UI" pitchFamily="50" charset="-128"/>
              </a:rPr>
              <a:t>電力・ガス自由化に係る啓発</a:t>
            </a:r>
            <a:endParaRPr lang="ja-JP" altLang="en-US" sz="1400" b="1" dirty="0">
              <a:solidFill>
                <a:schemeClr val="tx1"/>
              </a:solidFill>
              <a:latin typeface="Meiryo UI" pitchFamily="50" charset="-128"/>
              <a:ea typeface="Meiryo UI" pitchFamily="50" charset="-128"/>
              <a:cs typeface="Meiryo UI" pitchFamily="50" charset="-128"/>
            </a:endParaRPr>
          </a:p>
        </p:txBody>
      </p:sp>
      <p:sp>
        <p:nvSpPr>
          <p:cNvPr id="26" name="テキスト ボックス 28"/>
          <p:cNvSpPr txBox="1">
            <a:spLocks noChangeArrowheads="1"/>
          </p:cNvSpPr>
          <p:nvPr/>
        </p:nvSpPr>
        <p:spPr bwMode="auto">
          <a:xfrm>
            <a:off x="5413391" y="5834524"/>
            <a:ext cx="4322105" cy="8925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marL="82550" indent="-82550"/>
            <a:r>
              <a:rPr lang="ja-JP" altLang="en-US" sz="1300" dirty="0" smtClean="0">
                <a:latin typeface="Meiryo UI" pitchFamily="50" charset="-128"/>
                <a:ea typeface="Meiryo UI" pitchFamily="50" charset="-128"/>
                <a:cs typeface="Meiryo UI" pitchFamily="50" charset="-128"/>
              </a:rPr>
              <a:t>◆</a:t>
            </a:r>
            <a:r>
              <a:rPr lang="en-US" altLang="ja-JP" sz="1300" dirty="0" smtClean="0">
                <a:latin typeface="Meiryo UI" pitchFamily="50" charset="-128"/>
                <a:ea typeface="Meiryo UI" pitchFamily="50" charset="-128"/>
                <a:cs typeface="Meiryo UI" pitchFamily="50" charset="-128"/>
              </a:rPr>
              <a:t>2016</a:t>
            </a:r>
            <a:r>
              <a:rPr lang="ja-JP" altLang="en-US" sz="1300" dirty="0" smtClean="0">
                <a:latin typeface="Meiryo UI" pitchFamily="50" charset="-128"/>
                <a:ea typeface="Meiryo UI" pitchFamily="50" charset="-128"/>
                <a:cs typeface="Meiryo UI" pitchFamily="50" charset="-128"/>
              </a:rPr>
              <a:t>年</a:t>
            </a:r>
            <a:r>
              <a:rPr lang="en-US" altLang="ja-JP" sz="1300" dirty="0" smtClean="0">
                <a:latin typeface="Meiryo UI" pitchFamily="50" charset="-128"/>
                <a:ea typeface="Meiryo UI" pitchFamily="50" charset="-128"/>
                <a:cs typeface="Meiryo UI" pitchFamily="50" charset="-128"/>
              </a:rPr>
              <a:t>4</a:t>
            </a:r>
            <a:r>
              <a:rPr lang="ja-JP" altLang="en-US" sz="1300" dirty="0" smtClean="0">
                <a:latin typeface="Meiryo UI" pitchFamily="50" charset="-128"/>
                <a:ea typeface="Meiryo UI" pitchFamily="50" charset="-128"/>
                <a:cs typeface="Meiryo UI" pitchFamily="50" charset="-128"/>
              </a:rPr>
              <a:t>月の電力小売全面自由化、</a:t>
            </a:r>
            <a:r>
              <a:rPr lang="en-US" altLang="ja-JP" sz="1300" dirty="0" smtClean="0">
                <a:latin typeface="Meiryo UI" pitchFamily="50" charset="-128"/>
                <a:ea typeface="Meiryo UI" pitchFamily="50" charset="-128"/>
                <a:cs typeface="Meiryo UI" pitchFamily="50" charset="-128"/>
              </a:rPr>
              <a:t>2017</a:t>
            </a:r>
            <a:r>
              <a:rPr lang="ja-JP" altLang="en-US" sz="1300" dirty="0" smtClean="0">
                <a:latin typeface="Meiryo UI" pitchFamily="50" charset="-128"/>
                <a:ea typeface="Meiryo UI" pitchFamily="50" charset="-128"/>
                <a:cs typeface="Meiryo UI" pitchFamily="50" charset="-128"/>
              </a:rPr>
              <a:t>年</a:t>
            </a:r>
            <a:r>
              <a:rPr lang="en-US" altLang="ja-JP" sz="1300" dirty="0" smtClean="0">
                <a:latin typeface="Meiryo UI" pitchFamily="50" charset="-128"/>
                <a:ea typeface="Meiryo UI" pitchFamily="50" charset="-128"/>
                <a:cs typeface="Meiryo UI" pitchFamily="50" charset="-128"/>
              </a:rPr>
              <a:t>4</a:t>
            </a:r>
            <a:r>
              <a:rPr lang="ja-JP" altLang="en-US" sz="1300" dirty="0" smtClean="0">
                <a:latin typeface="Meiryo UI" pitchFamily="50" charset="-128"/>
                <a:ea typeface="Meiryo UI" pitchFamily="50" charset="-128"/>
                <a:cs typeface="Meiryo UI" pitchFamily="50" charset="-128"/>
              </a:rPr>
              <a:t>月のガス小売全面自由化については、府ホームページをはじめ、様々</a:t>
            </a:r>
            <a:r>
              <a:rPr lang="ja-JP" altLang="en-US" sz="1300" dirty="0">
                <a:latin typeface="Meiryo UI" pitchFamily="50" charset="-128"/>
                <a:ea typeface="Meiryo UI" pitchFamily="50" charset="-128"/>
                <a:cs typeface="Meiryo UI" pitchFamily="50" charset="-128"/>
              </a:rPr>
              <a:t>な広報媒体を活用して情報提供するとともに</a:t>
            </a:r>
            <a:r>
              <a:rPr lang="ja-JP" altLang="en-US" sz="1300" dirty="0" smtClean="0">
                <a:latin typeface="Meiryo UI" pitchFamily="50" charset="-128"/>
                <a:ea typeface="Meiryo UI" pitchFamily="50" charset="-128"/>
                <a:cs typeface="Meiryo UI" pitchFamily="50" charset="-128"/>
              </a:rPr>
              <a:t>、引き続き消費</a:t>
            </a:r>
            <a:r>
              <a:rPr lang="ja-JP" altLang="en-US" sz="1300" dirty="0">
                <a:latin typeface="Meiryo UI" pitchFamily="50" charset="-128"/>
                <a:ea typeface="Meiryo UI" pitchFamily="50" charset="-128"/>
                <a:cs typeface="Meiryo UI" pitchFamily="50" charset="-128"/>
              </a:rPr>
              <a:t>生活センターや府内市町村とも連携</a:t>
            </a:r>
            <a:r>
              <a:rPr lang="ja-JP" altLang="en-US" sz="1300" dirty="0" smtClean="0">
                <a:latin typeface="Meiryo UI" pitchFamily="50" charset="-128"/>
                <a:ea typeface="Meiryo UI" pitchFamily="50" charset="-128"/>
                <a:cs typeface="Meiryo UI" pitchFamily="50" charset="-128"/>
              </a:rPr>
              <a:t>しながら啓発します。</a:t>
            </a:r>
            <a:endParaRPr lang="en-US" altLang="ja-JP" sz="1300" dirty="0" smtClean="0">
              <a:latin typeface="Meiryo UI" pitchFamily="50" charset="-128"/>
              <a:ea typeface="Meiryo UI" pitchFamily="50" charset="-128"/>
              <a:cs typeface="Meiryo UI" pitchFamily="50" charset="-128"/>
            </a:endParaRPr>
          </a:p>
        </p:txBody>
      </p:sp>
      <p:sp>
        <p:nvSpPr>
          <p:cNvPr id="27" name="テキスト ボックス 28"/>
          <p:cNvSpPr txBox="1">
            <a:spLocks noChangeArrowheads="1"/>
          </p:cNvSpPr>
          <p:nvPr/>
        </p:nvSpPr>
        <p:spPr bwMode="auto">
          <a:xfrm>
            <a:off x="5304945" y="1621298"/>
            <a:ext cx="4424445" cy="1292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sz="1300" b="1" i="1">
                <a:solidFill>
                  <a:schemeClr val="tx1"/>
                </a:solidFill>
                <a:latin typeface="Arial" pitchFamily="34" charset="0"/>
                <a:ea typeface="ＭＳ Ｐゴシック" pitchFamily="50" charset="-128"/>
              </a:defRPr>
            </a:lvl1pPr>
            <a:lvl2pPr marL="742950" indent="-285750" eaLnBrk="0" hangingPunct="0">
              <a:defRPr kumimoji="1" sz="1300" b="1" i="1">
                <a:solidFill>
                  <a:schemeClr val="tx1"/>
                </a:solidFill>
                <a:latin typeface="Arial" pitchFamily="34" charset="0"/>
                <a:ea typeface="ＭＳ Ｐゴシック" pitchFamily="50" charset="-128"/>
              </a:defRPr>
            </a:lvl2pPr>
            <a:lvl3pPr marL="1143000" indent="-228600" eaLnBrk="0" hangingPunct="0">
              <a:defRPr kumimoji="1" sz="1300" b="1" i="1">
                <a:solidFill>
                  <a:schemeClr val="tx1"/>
                </a:solidFill>
                <a:latin typeface="Arial" pitchFamily="34" charset="0"/>
                <a:ea typeface="ＭＳ Ｐゴシック" pitchFamily="50" charset="-128"/>
              </a:defRPr>
            </a:lvl3pPr>
            <a:lvl4pPr marL="1600200" indent="-228600" eaLnBrk="0" hangingPunct="0">
              <a:defRPr kumimoji="1" sz="1300" b="1" i="1">
                <a:solidFill>
                  <a:schemeClr val="tx1"/>
                </a:solidFill>
                <a:latin typeface="Arial" pitchFamily="34" charset="0"/>
                <a:ea typeface="ＭＳ Ｐゴシック" pitchFamily="50" charset="-128"/>
              </a:defRPr>
            </a:lvl4pPr>
            <a:lvl5pPr marL="2057400" indent="-228600" eaLnBrk="0" hangingPunct="0">
              <a:defRPr kumimoji="1" sz="1300" b="1" i="1">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kumimoji="1" sz="1300" b="1" i="1">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kumimoji="1" sz="1300" b="1" i="1">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kumimoji="1" sz="1300" b="1" i="1">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kumimoji="1" sz="1300" b="1" i="1">
                <a:solidFill>
                  <a:schemeClr val="tx1"/>
                </a:solidFill>
                <a:latin typeface="Arial" pitchFamily="34" charset="0"/>
                <a:ea typeface="ＭＳ Ｐゴシック" pitchFamily="50" charset="-128"/>
              </a:defRPr>
            </a:lvl9pPr>
          </a:lstStyle>
          <a:p>
            <a:pPr marL="87313" indent="-87313" eaLnBrk="1" hangingPunct="1"/>
            <a:r>
              <a:rPr lang="ja-JP" altLang="en-US" b="0" i="0" dirty="0" smtClean="0">
                <a:latin typeface="Meiryo UI" pitchFamily="50" charset="-128"/>
                <a:ea typeface="Meiryo UI" pitchFamily="50" charset="-128"/>
                <a:cs typeface="Meiryo UI" pitchFamily="50" charset="-128"/>
              </a:rPr>
              <a:t>◆大阪府･大阪市の公共施設における使用電力を一般競争入札等により調達し、多様な電力会社の参入を促進する環境を整えます。</a:t>
            </a:r>
            <a:endParaRPr lang="en-US" altLang="ja-JP" b="0" i="0" dirty="0" smtClean="0">
              <a:latin typeface="Meiryo UI" pitchFamily="50" charset="-128"/>
              <a:ea typeface="Meiryo UI" pitchFamily="50" charset="-128"/>
              <a:cs typeface="Meiryo UI" pitchFamily="50" charset="-128"/>
            </a:endParaRPr>
          </a:p>
          <a:p>
            <a:pPr marL="87313" indent="-87313"/>
            <a:r>
              <a:rPr lang="ja-JP" altLang="en-US" b="0" i="0" dirty="0" smtClean="0">
                <a:latin typeface="Meiryo UI" pitchFamily="50" charset="-128"/>
                <a:ea typeface="Meiryo UI" pitchFamily="50" charset="-128"/>
                <a:cs typeface="Meiryo UI" pitchFamily="50" charset="-128"/>
              </a:rPr>
              <a:t>　 </a:t>
            </a:r>
            <a:r>
              <a:rPr lang="en-US" altLang="ja-JP" b="0" i="0" dirty="0" smtClean="0">
                <a:latin typeface="Meiryo UI" pitchFamily="50" charset="-128"/>
                <a:ea typeface="Meiryo UI" pitchFamily="50" charset="-128"/>
                <a:cs typeface="Meiryo UI" pitchFamily="50" charset="-128"/>
              </a:rPr>
              <a:t>2000</a:t>
            </a:r>
            <a:r>
              <a:rPr lang="ja-JP" altLang="en-US" b="0" i="0" dirty="0" smtClean="0">
                <a:latin typeface="Meiryo UI" pitchFamily="50" charset="-128"/>
                <a:ea typeface="Meiryo UI" pitchFamily="50" charset="-128"/>
                <a:cs typeface="Meiryo UI" pitchFamily="50" charset="-128"/>
              </a:rPr>
              <a:t>年の電力自由化以降、大阪府は</a:t>
            </a:r>
            <a:r>
              <a:rPr lang="en-US" altLang="ja-JP" b="0" i="0" dirty="0" smtClean="0">
                <a:latin typeface="Meiryo UI" pitchFamily="50" charset="-128"/>
                <a:ea typeface="Meiryo UI" pitchFamily="50" charset="-128"/>
                <a:cs typeface="Meiryo UI" pitchFamily="50" charset="-128"/>
              </a:rPr>
              <a:t>2000</a:t>
            </a:r>
            <a:r>
              <a:rPr lang="ja-JP" altLang="en-US" b="0" i="0" dirty="0" smtClean="0">
                <a:latin typeface="Meiryo UI" pitchFamily="50" charset="-128"/>
                <a:ea typeface="Meiryo UI" pitchFamily="50" charset="-128"/>
                <a:cs typeface="Meiryo UI" pitchFamily="50" charset="-128"/>
              </a:rPr>
              <a:t>年度から、大阪市は</a:t>
            </a:r>
            <a:r>
              <a:rPr lang="en-US" altLang="ja-JP" b="0" i="0" dirty="0" smtClean="0">
                <a:latin typeface="Meiryo UI" pitchFamily="50" charset="-128"/>
                <a:ea typeface="Meiryo UI" pitchFamily="50" charset="-128"/>
                <a:cs typeface="Meiryo UI" pitchFamily="50" charset="-128"/>
              </a:rPr>
              <a:t>2001</a:t>
            </a:r>
            <a:r>
              <a:rPr lang="ja-JP" altLang="en-US" b="0" i="0" dirty="0" smtClean="0">
                <a:latin typeface="Meiryo UI" pitchFamily="50" charset="-128"/>
                <a:ea typeface="Meiryo UI" pitchFamily="50" charset="-128"/>
                <a:cs typeface="Meiryo UI" pitchFamily="50" charset="-128"/>
              </a:rPr>
              <a:t>年度から、一部施設において、一般</a:t>
            </a:r>
            <a:r>
              <a:rPr lang="ja-JP" altLang="en-US" b="0" i="0" dirty="0">
                <a:latin typeface="Meiryo UI" pitchFamily="50" charset="-128"/>
                <a:ea typeface="Meiryo UI" pitchFamily="50" charset="-128"/>
                <a:cs typeface="Meiryo UI" pitchFamily="50" charset="-128"/>
              </a:rPr>
              <a:t>競争入札により電力を調達</a:t>
            </a:r>
            <a:r>
              <a:rPr lang="ja-JP" altLang="en-US" b="0" i="0" dirty="0" smtClean="0">
                <a:latin typeface="Meiryo UI" pitchFamily="50" charset="-128"/>
                <a:ea typeface="Meiryo UI" pitchFamily="50" charset="-128"/>
                <a:cs typeface="Meiryo UI" pitchFamily="50" charset="-128"/>
              </a:rPr>
              <a:t>し、以後、順次拡大しています。</a:t>
            </a:r>
            <a:endParaRPr lang="en-US" altLang="ja-JP" b="0" i="0" dirty="0" smtClean="0">
              <a:latin typeface="Meiryo UI" pitchFamily="50" charset="-128"/>
              <a:ea typeface="Meiryo UI" pitchFamily="50" charset="-128"/>
              <a:cs typeface="Meiryo UI" pitchFamily="50" charset="-128"/>
            </a:endParaRPr>
          </a:p>
        </p:txBody>
      </p:sp>
      <p:sp>
        <p:nvSpPr>
          <p:cNvPr id="29" name="角丸四角形 28"/>
          <p:cNvSpPr/>
          <p:nvPr/>
        </p:nvSpPr>
        <p:spPr>
          <a:xfrm>
            <a:off x="5304945" y="1183447"/>
            <a:ext cx="2053749" cy="360040"/>
          </a:xfrm>
          <a:prstGeom prst="roundRect">
            <a:avLst>
              <a:gd name="adj" fmla="val 50000"/>
            </a:avLst>
          </a:prstGeom>
          <a:ln/>
        </p:spPr>
        <p:style>
          <a:lnRef idx="1">
            <a:schemeClr val="accent3"/>
          </a:lnRef>
          <a:fillRef idx="2">
            <a:schemeClr val="accent3"/>
          </a:fillRef>
          <a:effectRef idx="1">
            <a:schemeClr val="accent3"/>
          </a:effectRef>
          <a:fontRef idx="minor">
            <a:schemeClr val="dk1"/>
          </a:fontRef>
        </p:style>
        <p:txBody>
          <a:bodyPr rtlCol="0" anchor="ctr"/>
          <a:lstStyle/>
          <a:p>
            <a:pPr algn="ctr"/>
            <a:r>
              <a:rPr lang="ja-JP" altLang="en-US" sz="1400" dirty="0">
                <a:solidFill>
                  <a:schemeClr val="tx1"/>
                </a:solidFill>
                <a:latin typeface="Meiryo UI" pitchFamily="50" charset="-128"/>
                <a:ea typeface="Meiryo UI" pitchFamily="50" charset="-128"/>
                <a:cs typeface="Meiryo UI" pitchFamily="50" charset="-128"/>
              </a:rPr>
              <a:t>　</a:t>
            </a:r>
            <a:r>
              <a:rPr lang="ja-JP" altLang="en-US" sz="1400" b="1" dirty="0" smtClean="0">
                <a:solidFill>
                  <a:schemeClr val="tx1"/>
                </a:solidFill>
                <a:latin typeface="Meiryo UI" pitchFamily="50" charset="-128"/>
                <a:ea typeface="Meiryo UI" pitchFamily="50" charset="-128"/>
                <a:cs typeface="Meiryo UI" pitchFamily="50" charset="-128"/>
              </a:rPr>
              <a:t>公共施設の電力調達</a:t>
            </a:r>
            <a:endParaRPr lang="ja-JP" altLang="en-US" sz="1400" b="1" dirty="0">
              <a:solidFill>
                <a:schemeClr val="tx1"/>
              </a:solidFill>
              <a:latin typeface="Meiryo UI" pitchFamily="50" charset="-128"/>
              <a:ea typeface="Meiryo UI" pitchFamily="50" charset="-128"/>
              <a:cs typeface="Meiryo UI" pitchFamily="50" charset="-128"/>
            </a:endParaRPr>
          </a:p>
        </p:txBody>
      </p:sp>
      <p:sp>
        <p:nvSpPr>
          <p:cNvPr id="30" name="角丸四角形 29"/>
          <p:cNvSpPr/>
          <p:nvPr/>
        </p:nvSpPr>
        <p:spPr>
          <a:xfrm>
            <a:off x="5318392" y="4174108"/>
            <a:ext cx="2808312" cy="360040"/>
          </a:xfrm>
          <a:prstGeom prst="roundRect">
            <a:avLst>
              <a:gd name="adj" fmla="val 50000"/>
            </a:avLst>
          </a:prstGeom>
          <a:ln/>
        </p:spPr>
        <p:style>
          <a:lnRef idx="1">
            <a:schemeClr val="accent3"/>
          </a:lnRef>
          <a:fillRef idx="2">
            <a:schemeClr val="accent3"/>
          </a:fillRef>
          <a:effectRef idx="1">
            <a:schemeClr val="accent3"/>
          </a:effectRef>
          <a:fontRef idx="minor">
            <a:schemeClr val="dk1"/>
          </a:fontRef>
        </p:style>
        <p:txBody>
          <a:bodyPr rtlCol="0" anchor="ctr"/>
          <a:lstStyle/>
          <a:p>
            <a:pPr algn="ctr"/>
            <a:r>
              <a:rPr lang="ja-JP" altLang="en-US" sz="1400" b="1" dirty="0" smtClean="0">
                <a:solidFill>
                  <a:schemeClr val="tx1"/>
                </a:solidFill>
                <a:latin typeface="Meiryo UI" pitchFamily="50" charset="-128"/>
                <a:ea typeface="Meiryo UI" pitchFamily="50" charset="-128"/>
                <a:cs typeface="Meiryo UI" pitchFamily="50" charset="-128"/>
              </a:rPr>
              <a:t>ごみ焼却工場の余剰電力の売却</a:t>
            </a:r>
            <a:endParaRPr lang="ja-JP" altLang="en-US" sz="1400" b="1" dirty="0">
              <a:solidFill>
                <a:schemeClr val="tx1"/>
              </a:solidFill>
              <a:latin typeface="Meiryo UI" pitchFamily="50" charset="-128"/>
              <a:ea typeface="Meiryo UI" pitchFamily="50" charset="-128"/>
              <a:cs typeface="Meiryo UI" pitchFamily="50" charset="-128"/>
            </a:endParaRPr>
          </a:p>
        </p:txBody>
      </p:sp>
      <p:sp>
        <p:nvSpPr>
          <p:cNvPr id="31" name="テキスト ボックス 28"/>
          <p:cNvSpPr txBox="1">
            <a:spLocks noChangeArrowheads="1"/>
          </p:cNvSpPr>
          <p:nvPr/>
        </p:nvSpPr>
        <p:spPr bwMode="auto">
          <a:xfrm>
            <a:off x="5390683" y="4568825"/>
            <a:ext cx="4338707" cy="8925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sz="1300" b="1" i="1">
                <a:solidFill>
                  <a:schemeClr val="tx1"/>
                </a:solidFill>
                <a:latin typeface="Arial" pitchFamily="34" charset="0"/>
                <a:ea typeface="ＭＳ Ｐゴシック" pitchFamily="50" charset="-128"/>
              </a:defRPr>
            </a:lvl1pPr>
            <a:lvl2pPr marL="742950" indent="-285750" eaLnBrk="0" hangingPunct="0">
              <a:defRPr kumimoji="1" sz="1300" b="1" i="1">
                <a:solidFill>
                  <a:schemeClr val="tx1"/>
                </a:solidFill>
                <a:latin typeface="Arial" pitchFamily="34" charset="0"/>
                <a:ea typeface="ＭＳ Ｐゴシック" pitchFamily="50" charset="-128"/>
              </a:defRPr>
            </a:lvl2pPr>
            <a:lvl3pPr marL="1143000" indent="-228600" eaLnBrk="0" hangingPunct="0">
              <a:defRPr kumimoji="1" sz="1300" b="1" i="1">
                <a:solidFill>
                  <a:schemeClr val="tx1"/>
                </a:solidFill>
                <a:latin typeface="Arial" pitchFamily="34" charset="0"/>
                <a:ea typeface="ＭＳ Ｐゴシック" pitchFamily="50" charset="-128"/>
              </a:defRPr>
            </a:lvl3pPr>
            <a:lvl4pPr marL="1600200" indent="-228600" eaLnBrk="0" hangingPunct="0">
              <a:defRPr kumimoji="1" sz="1300" b="1" i="1">
                <a:solidFill>
                  <a:schemeClr val="tx1"/>
                </a:solidFill>
                <a:latin typeface="Arial" pitchFamily="34" charset="0"/>
                <a:ea typeface="ＭＳ Ｐゴシック" pitchFamily="50" charset="-128"/>
              </a:defRPr>
            </a:lvl4pPr>
            <a:lvl5pPr marL="2057400" indent="-228600" eaLnBrk="0" hangingPunct="0">
              <a:defRPr kumimoji="1" sz="1300" b="1" i="1">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kumimoji="1" sz="1300" b="1" i="1">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kumimoji="1" sz="1300" b="1" i="1">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kumimoji="1" sz="1300" b="1" i="1">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kumimoji="1" sz="1300" b="1" i="1">
                <a:solidFill>
                  <a:schemeClr val="tx1"/>
                </a:solidFill>
                <a:latin typeface="Arial" pitchFamily="34" charset="0"/>
                <a:ea typeface="ＭＳ Ｐゴシック" pitchFamily="50" charset="-128"/>
              </a:defRPr>
            </a:lvl9pPr>
          </a:lstStyle>
          <a:p>
            <a:pPr marL="87313" indent="-87313" eaLnBrk="1" hangingPunct="1"/>
            <a:r>
              <a:rPr lang="ja-JP" altLang="en-US" b="0" i="0" dirty="0" smtClean="0">
                <a:latin typeface="Meiryo UI" pitchFamily="50" charset="-128"/>
                <a:ea typeface="Meiryo UI" pitchFamily="50" charset="-128"/>
                <a:cs typeface="Meiryo UI" pitchFamily="50" charset="-128"/>
              </a:rPr>
              <a:t>◆大阪府内のごみ焼却施設では、焼却余熱を利用</a:t>
            </a:r>
            <a:r>
              <a:rPr lang="ja-JP" altLang="en-US" b="0" i="0" dirty="0">
                <a:latin typeface="Meiryo UI" pitchFamily="50" charset="-128"/>
                <a:ea typeface="Meiryo UI" pitchFamily="50" charset="-128"/>
                <a:cs typeface="Meiryo UI" pitchFamily="50" charset="-128"/>
              </a:rPr>
              <a:t>（</a:t>
            </a:r>
            <a:r>
              <a:rPr lang="ja-JP" altLang="en-US" b="0" i="0" dirty="0" smtClean="0">
                <a:latin typeface="Meiryo UI" pitchFamily="50" charset="-128"/>
                <a:ea typeface="Meiryo UI" pitchFamily="50" charset="-128"/>
                <a:cs typeface="Meiryo UI" pitchFamily="50" charset="-128"/>
              </a:rPr>
              <a:t>サーマルリサイクル）した発電を行い、余剰電力を売電しているものがあり、売電している</a:t>
            </a:r>
            <a:r>
              <a:rPr lang="en-US" altLang="ja-JP" b="0" i="0" dirty="0">
                <a:latin typeface="Meiryo UI" pitchFamily="50" charset="-128"/>
                <a:ea typeface="Meiryo UI" pitchFamily="50" charset="-128"/>
                <a:cs typeface="Meiryo UI" pitchFamily="50" charset="-128"/>
              </a:rPr>
              <a:t>10</a:t>
            </a:r>
            <a:r>
              <a:rPr lang="ja-JP" altLang="en-US" b="0" i="0" dirty="0" smtClean="0">
                <a:latin typeface="Meiryo UI" pitchFamily="50" charset="-128"/>
                <a:ea typeface="Meiryo UI" pitchFamily="50" charset="-128"/>
                <a:cs typeface="Meiryo UI" pitchFamily="50" charset="-128"/>
              </a:rPr>
              <a:t>団体全てで入札による売却が行われています。</a:t>
            </a:r>
            <a:endParaRPr lang="en-US" altLang="ja-JP" b="0" i="0" dirty="0" smtClean="0">
              <a:latin typeface="Meiryo UI" pitchFamily="50" charset="-128"/>
              <a:ea typeface="Meiryo UI" pitchFamily="50" charset="-128"/>
              <a:cs typeface="Meiryo UI" pitchFamily="50" charset="-128"/>
            </a:endParaRPr>
          </a:p>
        </p:txBody>
      </p:sp>
      <p:sp>
        <p:nvSpPr>
          <p:cNvPr id="14" name="正方形/長方形 13"/>
          <p:cNvSpPr/>
          <p:nvPr/>
        </p:nvSpPr>
        <p:spPr>
          <a:xfrm>
            <a:off x="5484812" y="2908055"/>
            <a:ext cx="3948743" cy="1206016"/>
          </a:xfrm>
          <a:prstGeom prst="rect">
            <a:avLst/>
          </a:prstGeom>
          <a:noFill/>
          <a:ln w="9525">
            <a:prstDash val="dash"/>
          </a:ln>
        </p:spPr>
        <p:style>
          <a:lnRef idx="2">
            <a:schemeClr val="accent1"/>
          </a:lnRef>
          <a:fillRef idx="1">
            <a:schemeClr val="lt1"/>
          </a:fillRef>
          <a:effectRef idx="0">
            <a:schemeClr val="accent1"/>
          </a:effectRef>
          <a:fontRef idx="minor">
            <a:schemeClr val="dk1"/>
          </a:fontRef>
        </p:style>
        <p:txBody>
          <a:bodyPr lIns="0" rIns="0" rtlCol="0" anchor="t"/>
          <a:lstStyle/>
          <a:p>
            <a:r>
              <a:rPr lang="ja-JP" altLang="en-US" sz="1000" dirty="0" smtClean="0">
                <a:solidFill>
                  <a:schemeClr val="tx1"/>
                </a:solidFill>
                <a:latin typeface="Meiryo UI" pitchFamily="50" charset="-128"/>
                <a:ea typeface="Meiryo UI" pitchFamily="50" charset="-128"/>
                <a:cs typeface="Meiryo UI" pitchFamily="50" charset="-128"/>
              </a:rPr>
              <a:t>　</a:t>
            </a:r>
            <a:r>
              <a:rPr lang="ja-JP" altLang="en-US" sz="1050" dirty="0">
                <a:solidFill>
                  <a:schemeClr val="tx1"/>
                </a:solidFill>
                <a:latin typeface="Meiryo UI" pitchFamily="50" charset="-128"/>
                <a:ea typeface="Meiryo UI" pitchFamily="50" charset="-128"/>
                <a:cs typeface="Meiryo UI" pitchFamily="50" charset="-128"/>
              </a:rPr>
              <a:t>＜</a:t>
            </a:r>
            <a:r>
              <a:rPr lang="ja-JP" altLang="en-US" sz="1050" dirty="0" smtClean="0">
                <a:solidFill>
                  <a:schemeClr val="tx1"/>
                </a:solidFill>
                <a:latin typeface="Meiryo UI" pitchFamily="50" charset="-128"/>
                <a:ea typeface="Meiryo UI" pitchFamily="50" charset="-128"/>
                <a:cs typeface="Meiryo UI" pitchFamily="50" charset="-128"/>
              </a:rPr>
              <a:t>入札の実施状況</a:t>
            </a:r>
            <a:r>
              <a:rPr lang="ja-JP" altLang="en-US" sz="1050" dirty="0">
                <a:solidFill>
                  <a:schemeClr val="tx1"/>
                </a:solidFill>
                <a:latin typeface="Meiryo UI" pitchFamily="50" charset="-128"/>
                <a:ea typeface="Meiryo UI" pitchFamily="50" charset="-128"/>
                <a:cs typeface="Meiryo UI" pitchFamily="50" charset="-128"/>
              </a:rPr>
              <a:t>＞</a:t>
            </a:r>
            <a:endParaRPr lang="en-US" altLang="ja-JP" sz="1050" dirty="0" smtClean="0">
              <a:solidFill>
                <a:schemeClr val="tx1"/>
              </a:solidFill>
              <a:latin typeface="Meiryo UI" pitchFamily="50" charset="-128"/>
              <a:ea typeface="Meiryo UI" pitchFamily="50" charset="-128"/>
              <a:cs typeface="Meiryo UI" pitchFamily="50" charset="-128"/>
            </a:endParaRPr>
          </a:p>
          <a:p>
            <a:pPr marL="87313" indent="-87313"/>
            <a:r>
              <a:rPr lang="ja-JP" altLang="en-US" sz="1050" dirty="0" smtClean="0">
                <a:solidFill>
                  <a:schemeClr val="tx1"/>
                </a:solidFill>
                <a:latin typeface="Meiryo UI" pitchFamily="50" charset="-128"/>
                <a:ea typeface="Meiryo UI" pitchFamily="50" charset="-128"/>
                <a:cs typeface="Meiryo UI" pitchFamily="50" charset="-128"/>
              </a:rPr>
              <a:t>　■大阪府</a:t>
            </a:r>
            <a:endParaRPr lang="en-US" altLang="ja-JP" sz="1050" dirty="0" smtClean="0">
              <a:solidFill>
                <a:schemeClr val="tx1"/>
              </a:solidFill>
              <a:latin typeface="Meiryo UI" pitchFamily="50" charset="-128"/>
              <a:ea typeface="Meiryo UI" pitchFamily="50" charset="-128"/>
              <a:cs typeface="Meiryo UI" pitchFamily="50" charset="-128"/>
            </a:endParaRPr>
          </a:p>
          <a:p>
            <a:pPr marL="87313" indent="-87313"/>
            <a:r>
              <a:rPr lang="ja-JP" altLang="en-US" sz="1050" dirty="0">
                <a:solidFill>
                  <a:schemeClr val="tx1"/>
                </a:solidFill>
                <a:latin typeface="Meiryo UI" pitchFamily="50" charset="-128"/>
                <a:ea typeface="Meiryo UI" pitchFamily="50" charset="-128"/>
                <a:cs typeface="Meiryo UI" pitchFamily="50" charset="-128"/>
              </a:rPr>
              <a:t>　</a:t>
            </a:r>
            <a:r>
              <a:rPr lang="ja-JP" altLang="en-US" sz="1050" dirty="0" smtClean="0">
                <a:solidFill>
                  <a:schemeClr val="tx1"/>
                </a:solidFill>
                <a:latin typeface="Meiryo UI" pitchFamily="50" charset="-128"/>
                <a:ea typeface="Meiryo UI" pitchFamily="50" charset="-128"/>
                <a:cs typeface="Meiryo UI" pitchFamily="50" charset="-128"/>
              </a:rPr>
              <a:t>　本庁舎（大手前、咲洲）、府税事務所等出先機関、府警本部庁舎、　</a:t>
            </a:r>
            <a:endParaRPr lang="en-US" altLang="ja-JP" sz="1050" dirty="0" smtClean="0">
              <a:solidFill>
                <a:schemeClr val="tx1"/>
              </a:solidFill>
              <a:latin typeface="Meiryo UI" pitchFamily="50" charset="-128"/>
              <a:ea typeface="Meiryo UI" pitchFamily="50" charset="-128"/>
              <a:cs typeface="Meiryo UI" pitchFamily="50" charset="-128"/>
            </a:endParaRPr>
          </a:p>
          <a:p>
            <a:pPr marL="87313" indent="-87313"/>
            <a:r>
              <a:rPr lang="ja-JP" altLang="en-US" sz="1050" dirty="0">
                <a:solidFill>
                  <a:schemeClr val="tx1"/>
                </a:solidFill>
                <a:latin typeface="Meiryo UI" pitchFamily="50" charset="-128"/>
                <a:ea typeface="Meiryo UI" pitchFamily="50" charset="-128"/>
                <a:cs typeface="Meiryo UI" pitchFamily="50" charset="-128"/>
              </a:rPr>
              <a:t>　</a:t>
            </a:r>
            <a:r>
              <a:rPr lang="ja-JP" altLang="en-US" sz="1050" dirty="0" smtClean="0">
                <a:solidFill>
                  <a:schemeClr val="tx1"/>
                </a:solidFill>
                <a:latin typeface="Meiryo UI" pitchFamily="50" charset="-128"/>
                <a:ea typeface="Meiryo UI" pitchFamily="50" charset="-128"/>
                <a:cs typeface="Meiryo UI" pitchFamily="50" charset="-128"/>
              </a:rPr>
              <a:t>　警察署、運転免許試験場、学校（高校、支援学校）など</a:t>
            </a:r>
            <a:r>
              <a:rPr lang="en-US" altLang="ja-JP" sz="1050" dirty="0" smtClean="0">
                <a:solidFill>
                  <a:schemeClr val="tx1"/>
                </a:solidFill>
                <a:latin typeface="Meiryo UI" pitchFamily="50" charset="-128"/>
                <a:ea typeface="Meiryo UI" pitchFamily="50" charset="-128"/>
                <a:cs typeface="Meiryo UI" pitchFamily="50" charset="-128"/>
              </a:rPr>
              <a:t>287</a:t>
            </a:r>
            <a:r>
              <a:rPr lang="ja-JP" altLang="en-US" sz="1050" dirty="0" smtClean="0">
                <a:solidFill>
                  <a:schemeClr val="tx1"/>
                </a:solidFill>
                <a:latin typeface="Meiryo UI" pitchFamily="50" charset="-128"/>
                <a:ea typeface="Meiryo UI" pitchFamily="50" charset="-128"/>
                <a:cs typeface="Meiryo UI" pitchFamily="50" charset="-128"/>
              </a:rPr>
              <a:t>施設</a:t>
            </a:r>
            <a:endParaRPr lang="en-US" altLang="ja-JP" sz="1050" dirty="0" smtClean="0">
              <a:solidFill>
                <a:schemeClr val="tx1"/>
              </a:solidFill>
              <a:latin typeface="Meiryo UI" pitchFamily="50" charset="-128"/>
              <a:ea typeface="Meiryo UI" pitchFamily="50" charset="-128"/>
              <a:cs typeface="Meiryo UI" pitchFamily="50" charset="-128"/>
            </a:endParaRPr>
          </a:p>
          <a:p>
            <a:pPr marL="87313" indent="-87313"/>
            <a:r>
              <a:rPr lang="ja-JP" altLang="en-US" sz="1050" dirty="0" smtClean="0">
                <a:solidFill>
                  <a:schemeClr val="tx1"/>
                </a:solidFill>
                <a:latin typeface="Meiryo UI" pitchFamily="50" charset="-128"/>
                <a:ea typeface="Meiryo UI" pitchFamily="50" charset="-128"/>
                <a:cs typeface="Meiryo UI" pitchFamily="50" charset="-128"/>
              </a:rPr>
              <a:t>　■大阪市</a:t>
            </a:r>
            <a:endParaRPr lang="en-US" altLang="ja-JP" sz="1050" dirty="0" smtClean="0">
              <a:solidFill>
                <a:schemeClr val="tx1"/>
              </a:solidFill>
              <a:latin typeface="Meiryo UI" pitchFamily="50" charset="-128"/>
              <a:ea typeface="Meiryo UI" pitchFamily="50" charset="-128"/>
              <a:cs typeface="Meiryo UI" pitchFamily="50" charset="-128"/>
            </a:endParaRPr>
          </a:p>
          <a:p>
            <a:pPr marL="87313" indent="-87313"/>
            <a:r>
              <a:rPr lang="ja-JP" altLang="en-US" sz="1050" dirty="0" smtClean="0">
                <a:solidFill>
                  <a:schemeClr val="tx1"/>
                </a:solidFill>
                <a:latin typeface="Meiryo UI" pitchFamily="50" charset="-128"/>
                <a:ea typeface="Meiryo UI" pitchFamily="50" charset="-128"/>
                <a:cs typeface="Meiryo UI" pitchFamily="50" charset="-128"/>
              </a:rPr>
              <a:t>　</a:t>
            </a:r>
            <a:r>
              <a:rPr lang="ja-JP" altLang="en-US" sz="1050" dirty="0">
                <a:solidFill>
                  <a:schemeClr val="tx1"/>
                </a:solidFill>
                <a:latin typeface="Meiryo UI" pitchFamily="50" charset="-128"/>
                <a:ea typeface="Meiryo UI" pitchFamily="50" charset="-128"/>
                <a:cs typeface="Meiryo UI" pitchFamily="50" charset="-128"/>
              </a:rPr>
              <a:t>　</a:t>
            </a:r>
            <a:r>
              <a:rPr lang="ja-JP" altLang="en-US" sz="1050" dirty="0" smtClean="0">
                <a:solidFill>
                  <a:schemeClr val="tx1"/>
                </a:solidFill>
                <a:latin typeface="Meiryo UI" pitchFamily="50" charset="-128"/>
                <a:ea typeface="Meiryo UI" pitchFamily="50" charset="-128"/>
                <a:cs typeface="Meiryo UI" pitchFamily="50" charset="-128"/>
              </a:rPr>
              <a:t>中央</a:t>
            </a:r>
            <a:r>
              <a:rPr lang="ja-JP" altLang="en-US" sz="1050" dirty="0">
                <a:solidFill>
                  <a:schemeClr val="tx1"/>
                </a:solidFill>
                <a:latin typeface="Meiryo UI" pitchFamily="50" charset="-128"/>
                <a:ea typeface="Meiryo UI" pitchFamily="50" charset="-128"/>
                <a:cs typeface="Meiryo UI" pitchFamily="50" charset="-128"/>
              </a:rPr>
              <a:t>卸売市場、下水道抽水所、配水場、学校（小学校、中学校</a:t>
            </a:r>
            <a:r>
              <a:rPr lang="ja-JP" altLang="en-US" sz="1050" dirty="0" smtClean="0">
                <a:solidFill>
                  <a:schemeClr val="tx1"/>
                </a:solidFill>
                <a:latin typeface="Meiryo UI" pitchFamily="50" charset="-128"/>
                <a:ea typeface="Meiryo UI" pitchFamily="50" charset="-128"/>
                <a:cs typeface="Meiryo UI" pitchFamily="50" charset="-128"/>
              </a:rPr>
              <a:t>、</a:t>
            </a:r>
            <a:endParaRPr lang="en-US" altLang="ja-JP" sz="1050" dirty="0" smtClean="0">
              <a:solidFill>
                <a:schemeClr val="tx1"/>
              </a:solidFill>
              <a:latin typeface="Meiryo UI" pitchFamily="50" charset="-128"/>
              <a:ea typeface="Meiryo UI" pitchFamily="50" charset="-128"/>
              <a:cs typeface="Meiryo UI" pitchFamily="50" charset="-128"/>
            </a:endParaRPr>
          </a:p>
          <a:p>
            <a:pPr marL="87313" indent="-87313"/>
            <a:r>
              <a:rPr lang="ja-JP" altLang="en-US" sz="1050" dirty="0">
                <a:solidFill>
                  <a:schemeClr val="tx1"/>
                </a:solidFill>
                <a:latin typeface="Meiryo UI" pitchFamily="50" charset="-128"/>
                <a:ea typeface="Meiryo UI" pitchFamily="50" charset="-128"/>
                <a:cs typeface="Meiryo UI" pitchFamily="50" charset="-128"/>
              </a:rPr>
              <a:t>　</a:t>
            </a:r>
            <a:r>
              <a:rPr lang="ja-JP" altLang="en-US" sz="1050" dirty="0" smtClean="0">
                <a:solidFill>
                  <a:schemeClr val="tx1"/>
                </a:solidFill>
                <a:latin typeface="Meiryo UI" pitchFamily="50" charset="-128"/>
                <a:ea typeface="Meiryo UI" pitchFamily="50" charset="-128"/>
                <a:cs typeface="Meiryo UI" pitchFamily="50" charset="-128"/>
              </a:rPr>
              <a:t>　高校）など</a:t>
            </a:r>
            <a:r>
              <a:rPr lang="en-US" altLang="ja-JP" sz="1050" dirty="0" smtClean="0">
                <a:solidFill>
                  <a:schemeClr val="tx1"/>
                </a:solidFill>
                <a:latin typeface="Meiryo UI" pitchFamily="50" charset="-128"/>
                <a:ea typeface="Meiryo UI" pitchFamily="50" charset="-128"/>
                <a:cs typeface="Meiryo UI" pitchFamily="50" charset="-128"/>
              </a:rPr>
              <a:t>516</a:t>
            </a:r>
            <a:r>
              <a:rPr lang="ja-JP" altLang="en-US" sz="1050" dirty="0">
                <a:solidFill>
                  <a:schemeClr val="tx1"/>
                </a:solidFill>
                <a:latin typeface="Meiryo UI" pitchFamily="50" charset="-128"/>
                <a:ea typeface="Meiryo UI" pitchFamily="50" charset="-128"/>
                <a:cs typeface="Meiryo UI" pitchFamily="50" charset="-128"/>
              </a:rPr>
              <a:t>施設</a:t>
            </a:r>
            <a:endParaRPr lang="en-US" altLang="ja-JP" sz="1050" dirty="0">
              <a:solidFill>
                <a:schemeClr val="tx1"/>
              </a:solidFill>
              <a:latin typeface="Meiryo UI" pitchFamily="50" charset="-128"/>
              <a:ea typeface="Meiryo UI" pitchFamily="50" charset="-128"/>
              <a:cs typeface="Meiryo UI" pitchFamily="50" charset="-128"/>
            </a:endParaRPr>
          </a:p>
        </p:txBody>
      </p:sp>
      <p:sp>
        <p:nvSpPr>
          <p:cNvPr id="15" name="テキスト ボックス 14"/>
          <p:cNvSpPr txBox="1"/>
          <p:nvPr/>
        </p:nvSpPr>
        <p:spPr>
          <a:xfrm>
            <a:off x="8370765" y="727492"/>
            <a:ext cx="737131" cy="369332"/>
          </a:xfrm>
          <a:prstGeom prst="rect">
            <a:avLst/>
          </a:prstGeom>
          <a:noFill/>
        </p:spPr>
        <p:txBody>
          <a:bodyPr wrap="square" lIns="0" tIns="0" rIns="0" bIns="0" rtlCol="0" anchor="ctr" anchorCtr="1">
            <a:spAutoFit/>
          </a:bodyPr>
          <a:lstStyle/>
          <a:p>
            <a:pPr marL="87313" indent="-87313"/>
            <a:r>
              <a:rPr lang="en-US" altLang="ja-JP" sz="1200" dirty="0" smtClean="0">
                <a:latin typeface="Meiryo UI" pitchFamily="50" charset="-128"/>
                <a:ea typeface="Meiryo UI" pitchFamily="50" charset="-128"/>
                <a:cs typeface="Meiryo UI" pitchFamily="50" charset="-128"/>
              </a:rPr>
              <a:t>【</a:t>
            </a:r>
            <a:r>
              <a:rPr lang="ja-JP" altLang="en-US" sz="1200" dirty="0" smtClean="0">
                <a:latin typeface="Meiryo UI" pitchFamily="50" charset="-128"/>
                <a:ea typeface="Meiryo UI" pitchFamily="50" charset="-128"/>
                <a:cs typeface="Meiryo UI" pitchFamily="50" charset="-128"/>
              </a:rPr>
              <a:t>府事業</a:t>
            </a:r>
            <a:r>
              <a:rPr lang="en-US" altLang="ja-JP" sz="1200" dirty="0" smtClean="0">
                <a:latin typeface="Meiryo UI" pitchFamily="50" charset="-128"/>
                <a:ea typeface="Meiryo UI" pitchFamily="50" charset="-128"/>
                <a:cs typeface="Meiryo UI" pitchFamily="50" charset="-128"/>
              </a:rPr>
              <a:t>】</a:t>
            </a:r>
          </a:p>
          <a:p>
            <a:pPr marL="87313" indent="-87313"/>
            <a:r>
              <a:rPr lang="en-US" altLang="ja-JP" sz="1200" dirty="0" smtClean="0">
                <a:latin typeface="Meiryo UI" pitchFamily="50" charset="-128"/>
                <a:ea typeface="Meiryo UI" pitchFamily="50" charset="-128"/>
                <a:cs typeface="Meiryo UI" pitchFamily="50" charset="-128"/>
              </a:rPr>
              <a:t>【</a:t>
            </a:r>
            <a:r>
              <a:rPr lang="ja-JP" altLang="en-US" sz="1200" dirty="0" smtClean="0">
                <a:latin typeface="Meiryo UI" pitchFamily="50" charset="-128"/>
                <a:ea typeface="Meiryo UI" pitchFamily="50" charset="-128"/>
                <a:cs typeface="Meiryo UI" pitchFamily="50" charset="-128"/>
              </a:rPr>
              <a:t>市事業</a:t>
            </a:r>
            <a:r>
              <a:rPr lang="en-US" altLang="ja-JP" sz="1200" dirty="0" smtClean="0">
                <a:latin typeface="Meiryo UI" pitchFamily="50" charset="-128"/>
                <a:ea typeface="Meiryo UI" pitchFamily="50" charset="-128"/>
                <a:cs typeface="Meiryo UI" pitchFamily="50" charset="-128"/>
              </a:rPr>
              <a:t>】</a:t>
            </a:r>
            <a:endParaRPr lang="ja-JP" altLang="en-US" sz="1200" dirty="0">
              <a:latin typeface="Meiryo UI" pitchFamily="50" charset="-128"/>
              <a:ea typeface="Meiryo UI" pitchFamily="50" charset="-128"/>
              <a:cs typeface="Meiryo UI" pitchFamily="50" charset="-128"/>
            </a:endParaRPr>
          </a:p>
        </p:txBody>
      </p:sp>
      <p:sp>
        <p:nvSpPr>
          <p:cNvPr id="16" name="角丸四角形 15"/>
          <p:cNvSpPr/>
          <p:nvPr/>
        </p:nvSpPr>
        <p:spPr>
          <a:xfrm>
            <a:off x="117254" y="639862"/>
            <a:ext cx="4734832" cy="6087214"/>
          </a:xfrm>
          <a:prstGeom prst="roundRect">
            <a:avLst>
              <a:gd name="adj" fmla="val 1002"/>
            </a:avLst>
          </a:prstGeom>
          <a:ln w="31750"/>
        </p:spPr>
        <p:style>
          <a:lnRef idx="2">
            <a:schemeClr val="accent1"/>
          </a:lnRef>
          <a:fillRef idx="1">
            <a:schemeClr val="lt1"/>
          </a:fillRef>
          <a:effectRef idx="0">
            <a:schemeClr val="accent1"/>
          </a:effectRef>
          <a:fontRef idx="minor">
            <a:schemeClr val="dk1"/>
          </a:fontRef>
        </p:style>
        <p:txBody>
          <a:bodyPr anchor="ctr"/>
          <a:lstStyle/>
          <a:p>
            <a:pPr>
              <a:defRPr/>
            </a:pPr>
            <a:endParaRPr lang="ja-JP" altLang="en-US" sz="1050" dirty="0">
              <a:solidFill>
                <a:srgbClr val="FF0000"/>
              </a:solidFill>
              <a:latin typeface="Meiryo UI" pitchFamily="50" charset="-128"/>
              <a:ea typeface="Meiryo UI" pitchFamily="50" charset="-128"/>
              <a:cs typeface="Meiryo UI" pitchFamily="50" charset="-128"/>
            </a:endParaRPr>
          </a:p>
        </p:txBody>
      </p:sp>
      <p:sp>
        <p:nvSpPr>
          <p:cNvPr id="17" name="角丸四角形 16"/>
          <p:cNvSpPr/>
          <p:nvPr/>
        </p:nvSpPr>
        <p:spPr>
          <a:xfrm>
            <a:off x="202387" y="777664"/>
            <a:ext cx="4320530" cy="360041"/>
          </a:xfrm>
          <a:prstGeom prst="roundRect">
            <a:avLst>
              <a:gd name="adj" fmla="val 50000"/>
            </a:avLst>
          </a:prstGeom>
        </p:spPr>
        <p:style>
          <a:lnRef idx="1">
            <a:schemeClr val="accent1"/>
          </a:lnRef>
          <a:fillRef idx="2">
            <a:schemeClr val="accent1"/>
          </a:fillRef>
          <a:effectRef idx="1">
            <a:schemeClr val="accent1"/>
          </a:effectRef>
          <a:fontRef idx="minor">
            <a:schemeClr val="dk1"/>
          </a:fontRef>
        </p:style>
        <p:txBody>
          <a:bodyPr anchor="ctr"/>
          <a:lstStyle/>
          <a:p>
            <a:pPr algn="ctr">
              <a:defRPr/>
            </a:pPr>
            <a:r>
              <a:rPr lang="ja-JP" altLang="en-US" sz="1600" b="1" dirty="0" smtClean="0">
                <a:solidFill>
                  <a:prstClr val="black"/>
                </a:solidFill>
                <a:latin typeface="Meiryo UI" pitchFamily="50" charset="-128"/>
                <a:ea typeface="Meiryo UI" pitchFamily="50" charset="-128"/>
                <a:cs typeface="Meiryo UI" pitchFamily="50" charset="-128"/>
              </a:rPr>
              <a:t>革新的な新エネルギー事業の創出・普及促進</a:t>
            </a:r>
            <a:endParaRPr lang="ja-JP" altLang="en-US" sz="1600" b="1" dirty="0">
              <a:solidFill>
                <a:prstClr val="black"/>
              </a:solidFill>
              <a:latin typeface="Meiryo UI" pitchFamily="50" charset="-128"/>
              <a:ea typeface="Meiryo UI" pitchFamily="50" charset="-128"/>
              <a:cs typeface="Meiryo UI" pitchFamily="50" charset="-128"/>
            </a:endParaRPr>
          </a:p>
        </p:txBody>
      </p:sp>
      <p:sp>
        <p:nvSpPr>
          <p:cNvPr id="18" name="テキスト ボックス 28"/>
          <p:cNvSpPr txBox="1">
            <a:spLocks noChangeArrowheads="1"/>
          </p:cNvSpPr>
          <p:nvPr/>
        </p:nvSpPr>
        <p:spPr bwMode="auto">
          <a:xfrm>
            <a:off x="143240" y="1478065"/>
            <a:ext cx="4652019" cy="6924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marL="87313" indent="-87313"/>
            <a:r>
              <a:rPr lang="ja-JP" altLang="en-US" sz="1300" dirty="0">
                <a:latin typeface="Meiryo UI" pitchFamily="50" charset="-128"/>
                <a:ea typeface="Meiryo UI" pitchFamily="50" charset="-128"/>
                <a:cs typeface="Meiryo UI" pitchFamily="50" charset="-128"/>
              </a:rPr>
              <a:t>◆蓄電池、水素・燃料電池等の新たな市場・用途開拓に向けて、商品化が期待できる先進的な取組みについて、事業化を加速させるため、その研究開発や実証経費等の支援を</a:t>
            </a:r>
            <a:r>
              <a:rPr lang="ja-JP" altLang="en-US" sz="1300" dirty="0" smtClean="0">
                <a:latin typeface="Meiryo UI" pitchFamily="50" charset="-128"/>
                <a:ea typeface="Meiryo UI" pitchFamily="50" charset="-128"/>
                <a:cs typeface="Meiryo UI" pitchFamily="50" charset="-128"/>
              </a:rPr>
              <a:t>行います。</a:t>
            </a:r>
            <a:endParaRPr lang="en-US" altLang="ja-JP" sz="1300" dirty="0" smtClean="0">
              <a:latin typeface="Meiryo UI" pitchFamily="50" charset="-128"/>
              <a:ea typeface="Meiryo UI" pitchFamily="50" charset="-128"/>
              <a:cs typeface="Meiryo UI" pitchFamily="50" charset="-128"/>
            </a:endParaRPr>
          </a:p>
        </p:txBody>
      </p:sp>
      <p:sp>
        <p:nvSpPr>
          <p:cNvPr id="19" name="正方形/長方形 18"/>
          <p:cNvSpPr/>
          <p:nvPr/>
        </p:nvSpPr>
        <p:spPr>
          <a:xfrm>
            <a:off x="2674060" y="1223022"/>
            <a:ext cx="2315507" cy="276999"/>
          </a:xfrm>
          <a:prstGeom prst="rect">
            <a:avLst/>
          </a:prstGeom>
        </p:spPr>
        <p:txBody>
          <a:bodyPr wrap="square">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en-US" altLang="zh-TW" sz="1200" dirty="0">
                <a:latin typeface="Meiryo UI" panose="020B0604030504040204" pitchFamily="50" charset="-128"/>
                <a:ea typeface="Meiryo UI" panose="020B0604030504040204" pitchFamily="50" charset="-128"/>
                <a:cs typeface="Meiryo UI" panose="020B0604030504040204" pitchFamily="50" charset="-128"/>
              </a:rPr>
              <a:t>【</a:t>
            </a:r>
            <a:r>
              <a:rPr lang="zh-TW" altLang="en-US" sz="1200" dirty="0">
                <a:latin typeface="Meiryo UI" panose="020B0604030504040204" pitchFamily="50" charset="-128"/>
                <a:ea typeface="Meiryo UI" panose="020B0604030504040204" pitchFamily="50" charset="-128"/>
                <a:cs typeface="Meiryo UI" panose="020B0604030504040204" pitchFamily="50" charset="-128"/>
              </a:rPr>
              <a:t>府</a:t>
            </a:r>
            <a:r>
              <a:rPr lang="zh-TW" altLang="en-US" sz="1200" dirty="0" smtClean="0">
                <a:latin typeface="Meiryo UI" panose="020B0604030504040204" pitchFamily="50" charset="-128"/>
                <a:ea typeface="Meiryo UI" panose="020B0604030504040204" pitchFamily="50" charset="-128"/>
                <a:cs typeface="Meiryo UI" panose="020B0604030504040204" pitchFamily="50" charset="-128"/>
              </a:rPr>
              <a:t>事業</a:t>
            </a:r>
            <a:r>
              <a:rPr lang="en-US" altLang="zh-TW" sz="12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（予算</a:t>
            </a:r>
            <a:r>
              <a:rPr lang="en-US" altLang="ja-JP" sz="1200" dirty="0">
                <a:latin typeface="Meiryo UI" panose="020B0604030504040204" pitchFamily="50" charset="-128"/>
                <a:ea typeface="Meiryo UI" panose="020B0604030504040204" pitchFamily="50" charset="-128"/>
                <a:cs typeface="Meiryo UI" panose="020B0604030504040204" pitchFamily="50" charset="-128"/>
              </a:rPr>
              <a:t>21,157</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千円）</a:t>
            </a:r>
            <a:endParaRPr lang="en-US" altLang="zh-TW" sz="12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20" name="正方形/長方形 19"/>
          <p:cNvSpPr/>
          <p:nvPr/>
        </p:nvSpPr>
        <p:spPr>
          <a:xfrm>
            <a:off x="366629" y="2217471"/>
            <a:ext cx="2118041" cy="1306233"/>
          </a:xfrm>
          <a:prstGeom prst="rect">
            <a:avLst/>
          </a:prstGeom>
          <a:ln/>
        </p:spPr>
        <p:style>
          <a:lnRef idx="2">
            <a:schemeClr val="accent3"/>
          </a:lnRef>
          <a:fillRef idx="1">
            <a:schemeClr val="lt1"/>
          </a:fillRef>
          <a:effectRef idx="0">
            <a:schemeClr val="accent3"/>
          </a:effectRef>
          <a:fontRef idx="minor">
            <a:schemeClr val="dk1"/>
          </a:fontRef>
        </p:style>
        <p:txBody>
          <a:bodyPr anchor="ctr"/>
          <a:lstStyle>
            <a:defPPr>
              <a:defRPr lang="ja-JP"/>
            </a:defPPr>
            <a:lvl1pPr marL="0" algn="l" defTabSz="914400" rtl="0" eaLnBrk="1" latinLnBrk="0" hangingPunct="1">
              <a:defRPr kumimoji="1" sz="1800" kern="1200">
                <a:solidFill>
                  <a:schemeClr val="dk1"/>
                </a:solidFill>
                <a:latin typeface="+mn-lt"/>
                <a:ea typeface="+mn-ea"/>
                <a:cs typeface="+mn-cs"/>
              </a:defRPr>
            </a:lvl1pPr>
            <a:lvl2pPr marL="457200" algn="l" defTabSz="914400" rtl="0" eaLnBrk="1" latinLnBrk="0" hangingPunct="1">
              <a:defRPr kumimoji="1" sz="1800" kern="1200">
                <a:solidFill>
                  <a:schemeClr val="dk1"/>
                </a:solidFill>
                <a:latin typeface="+mn-lt"/>
                <a:ea typeface="+mn-ea"/>
                <a:cs typeface="+mn-cs"/>
              </a:defRPr>
            </a:lvl2pPr>
            <a:lvl3pPr marL="914400" algn="l" defTabSz="914400" rtl="0" eaLnBrk="1" latinLnBrk="0" hangingPunct="1">
              <a:defRPr kumimoji="1" sz="1800" kern="1200">
                <a:solidFill>
                  <a:schemeClr val="dk1"/>
                </a:solidFill>
                <a:latin typeface="+mn-lt"/>
                <a:ea typeface="+mn-ea"/>
                <a:cs typeface="+mn-cs"/>
              </a:defRPr>
            </a:lvl3pPr>
            <a:lvl4pPr marL="1371600" algn="l" defTabSz="914400" rtl="0" eaLnBrk="1" latinLnBrk="0" hangingPunct="1">
              <a:defRPr kumimoji="1" sz="1800" kern="1200">
                <a:solidFill>
                  <a:schemeClr val="dk1"/>
                </a:solidFill>
                <a:latin typeface="+mn-lt"/>
                <a:ea typeface="+mn-ea"/>
                <a:cs typeface="+mn-cs"/>
              </a:defRPr>
            </a:lvl4pPr>
            <a:lvl5pPr marL="1828800" algn="l" defTabSz="914400" rtl="0" eaLnBrk="1" latinLnBrk="0" hangingPunct="1">
              <a:defRPr kumimoji="1" sz="1800" kern="1200">
                <a:solidFill>
                  <a:schemeClr val="dk1"/>
                </a:solidFill>
                <a:latin typeface="+mn-lt"/>
                <a:ea typeface="+mn-ea"/>
                <a:cs typeface="+mn-cs"/>
              </a:defRPr>
            </a:lvl5pPr>
            <a:lvl6pPr marL="2286000" algn="l" defTabSz="914400" rtl="0" eaLnBrk="1" latinLnBrk="0" hangingPunct="1">
              <a:defRPr kumimoji="1" sz="1800" kern="1200">
                <a:solidFill>
                  <a:schemeClr val="dk1"/>
                </a:solidFill>
                <a:latin typeface="+mn-lt"/>
                <a:ea typeface="+mn-ea"/>
                <a:cs typeface="+mn-cs"/>
              </a:defRPr>
            </a:lvl6pPr>
            <a:lvl7pPr marL="2743200" algn="l" defTabSz="914400" rtl="0" eaLnBrk="1" latinLnBrk="0" hangingPunct="1">
              <a:defRPr kumimoji="1" sz="1800" kern="1200">
                <a:solidFill>
                  <a:schemeClr val="dk1"/>
                </a:solidFill>
                <a:latin typeface="+mn-lt"/>
                <a:ea typeface="+mn-ea"/>
                <a:cs typeface="+mn-cs"/>
              </a:defRPr>
            </a:lvl7pPr>
            <a:lvl8pPr marL="3200400" algn="l" defTabSz="914400" rtl="0" eaLnBrk="1" latinLnBrk="0" hangingPunct="1">
              <a:defRPr kumimoji="1" sz="1800" kern="1200">
                <a:solidFill>
                  <a:schemeClr val="dk1"/>
                </a:solidFill>
                <a:latin typeface="+mn-lt"/>
                <a:ea typeface="+mn-ea"/>
                <a:cs typeface="+mn-cs"/>
              </a:defRPr>
            </a:lvl8pPr>
            <a:lvl9pPr marL="3657600" algn="l" defTabSz="914400" rtl="0" eaLnBrk="1" latinLnBrk="0" hangingPunct="1">
              <a:defRPr kumimoji="1" sz="1800" kern="1200">
                <a:solidFill>
                  <a:schemeClr val="dk1"/>
                </a:solidFill>
                <a:latin typeface="+mn-lt"/>
                <a:ea typeface="+mn-ea"/>
                <a:cs typeface="+mn-cs"/>
              </a:defRPr>
            </a:lvl9pPr>
          </a:lstStyle>
          <a:p>
            <a:pPr>
              <a:lnSpc>
                <a:spcPts val="1300"/>
              </a:lnSpc>
              <a:defRPr/>
            </a:pPr>
            <a:r>
              <a:rPr lang="ja-JP" altLang="en-US" sz="1100" dirty="0">
                <a:solidFill>
                  <a:schemeClr val="tx1"/>
                </a:solidFill>
                <a:latin typeface="Meiryo UI" pitchFamily="50" charset="-128"/>
                <a:ea typeface="Meiryo UI" pitchFamily="50" charset="-128"/>
                <a:cs typeface="Meiryo UI" pitchFamily="50" charset="-128"/>
              </a:rPr>
              <a:t>＜</a:t>
            </a:r>
            <a:r>
              <a:rPr lang="ja-JP" altLang="en-US" sz="1100" dirty="0" smtClean="0">
                <a:solidFill>
                  <a:schemeClr val="tx1"/>
                </a:solidFill>
                <a:latin typeface="Meiryo UI" pitchFamily="50" charset="-128"/>
                <a:ea typeface="Meiryo UI" pitchFamily="50" charset="-128"/>
                <a:cs typeface="Meiryo UI" pitchFamily="50" charset="-128"/>
              </a:rPr>
              <a:t>開発</a:t>
            </a:r>
            <a:r>
              <a:rPr lang="ja-JP" altLang="en-US" sz="1100" dirty="0">
                <a:solidFill>
                  <a:schemeClr val="tx1"/>
                </a:solidFill>
                <a:latin typeface="Meiryo UI" pitchFamily="50" charset="-128"/>
                <a:ea typeface="Meiryo UI" pitchFamily="50" charset="-128"/>
                <a:cs typeface="Meiryo UI" pitchFamily="50" charset="-128"/>
              </a:rPr>
              <a:t>支援</a:t>
            </a:r>
            <a:r>
              <a:rPr lang="ja-JP" altLang="en-US" sz="1100" dirty="0" smtClean="0">
                <a:solidFill>
                  <a:schemeClr val="tx1"/>
                </a:solidFill>
                <a:latin typeface="Meiryo UI" pitchFamily="50" charset="-128"/>
                <a:ea typeface="Meiryo UI" pitchFamily="50" charset="-128"/>
                <a:cs typeface="Meiryo UI" pitchFamily="50" charset="-128"/>
              </a:rPr>
              <a:t>補助＞</a:t>
            </a:r>
            <a:endParaRPr lang="ja-JP" altLang="en-US" sz="1100" dirty="0">
              <a:solidFill>
                <a:schemeClr val="tx1"/>
              </a:solidFill>
              <a:latin typeface="Meiryo UI" pitchFamily="50" charset="-128"/>
              <a:ea typeface="Meiryo UI" pitchFamily="50" charset="-128"/>
              <a:cs typeface="Meiryo UI" pitchFamily="50" charset="-128"/>
            </a:endParaRPr>
          </a:p>
          <a:p>
            <a:pPr>
              <a:lnSpc>
                <a:spcPts val="1300"/>
              </a:lnSpc>
              <a:defRPr/>
            </a:pPr>
            <a:r>
              <a:rPr lang="ja-JP" altLang="en-US" sz="1100" dirty="0" smtClean="0">
                <a:solidFill>
                  <a:schemeClr val="tx1"/>
                </a:solidFill>
                <a:latin typeface="Meiryo UI" pitchFamily="50" charset="-128"/>
                <a:ea typeface="Meiryo UI" pitchFamily="50" charset="-128"/>
                <a:cs typeface="Meiryo UI" pitchFamily="50" charset="-128"/>
              </a:rPr>
              <a:t>　府内</a:t>
            </a:r>
            <a:r>
              <a:rPr lang="ja-JP" altLang="en-US" sz="1100" dirty="0">
                <a:solidFill>
                  <a:schemeClr val="tx1"/>
                </a:solidFill>
                <a:latin typeface="Meiryo UI" pitchFamily="50" charset="-128"/>
                <a:ea typeface="Meiryo UI" pitchFamily="50" charset="-128"/>
                <a:cs typeface="Meiryo UI" pitchFamily="50" charset="-128"/>
              </a:rPr>
              <a:t>企業が取り組む、電池、電池の材料、電池関連装置、ロボット</a:t>
            </a:r>
            <a:r>
              <a:rPr lang="ja-JP" altLang="en-US" sz="1100" dirty="0" smtClean="0">
                <a:solidFill>
                  <a:schemeClr val="tx1"/>
                </a:solidFill>
                <a:latin typeface="Meiryo UI" pitchFamily="50" charset="-128"/>
                <a:ea typeface="Meiryo UI" pitchFamily="50" charset="-128"/>
                <a:cs typeface="Meiryo UI" pitchFamily="50" charset="-128"/>
              </a:rPr>
              <a:t>をはじめ</a:t>
            </a:r>
            <a:r>
              <a:rPr lang="ja-JP" altLang="en-US" sz="1100" dirty="0">
                <a:solidFill>
                  <a:schemeClr val="tx1"/>
                </a:solidFill>
                <a:latin typeface="Meiryo UI" pitchFamily="50" charset="-128"/>
                <a:ea typeface="Meiryo UI" pitchFamily="50" charset="-128"/>
                <a:cs typeface="Meiryo UI" pitchFamily="50" charset="-128"/>
              </a:rPr>
              <a:t>とした電池アプリケーションの研究開発等に要する経費を一部</a:t>
            </a:r>
            <a:r>
              <a:rPr lang="ja-JP" altLang="en-US" sz="1100" dirty="0" smtClean="0">
                <a:solidFill>
                  <a:schemeClr val="tx1"/>
                </a:solidFill>
                <a:latin typeface="Meiryo UI" pitchFamily="50" charset="-128"/>
                <a:ea typeface="Meiryo UI" pitchFamily="50" charset="-128"/>
                <a:cs typeface="Meiryo UI" pitchFamily="50" charset="-128"/>
              </a:rPr>
              <a:t>補助</a:t>
            </a:r>
            <a:endParaRPr lang="ja-JP" altLang="en-US" sz="1100" dirty="0">
              <a:solidFill>
                <a:schemeClr val="tx1"/>
              </a:solidFill>
              <a:latin typeface="Meiryo UI" pitchFamily="50" charset="-128"/>
              <a:ea typeface="Meiryo UI" pitchFamily="50" charset="-128"/>
              <a:cs typeface="Meiryo UI" pitchFamily="50" charset="-128"/>
            </a:endParaRPr>
          </a:p>
        </p:txBody>
      </p:sp>
      <p:sp>
        <p:nvSpPr>
          <p:cNvPr id="21" name="正方形/長方形 20"/>
          <p:cNvSpPr/>
          <p:nvPr/>
        </p:nvSpPr>
        <p:spPr>
          <a:xfrm>
            <a:off x="2620270" y="2217471"/>
            <a:ext cx="2013050" cy="1306234"/>
          </a:xfrm>
          <a:prstGeom prst="rect">
            <a:avLst/>
          </a:prstGeom>
          <a:ln/>
        </p:spPr>
        <p:style>
          <a:lnRef idx="2">
            <a:schemeClr val="accent3"/>
          </a:lnRef>
          <a:fillRef idx="1">
            <a:schemeClr val="lt1"/>
          </a:fillRef>
          <a:effectRef idx="0">
            <a:schemeClr val="accent3"/>
          </a:effectRef>
          <a:fontRef idx="minor">
            <a:schemeClr val="dk1"/>
          </a:fontRef>
        </p:style>
        <p:txBody>
          <a:bodyPr anchor="ctr"/>
          <a:lstStyle>
            <a:defPPr>
              <a:defRPr lang="ja-JP"/>
            </a:defPPr>
            <a:lvl1pPr marL="0" algn="l" defTabSz="914400" rtl="0" eaLnBrk="1" latinLnBrk="0" hangingPunct="1">
              <a:defRPr kumimoji="1" sz="1800" kern="1200">
                <a:solidFill>
                  <a:schemeClr val="dk1"/>
                </a:solidFill>
                <a:latin typeface="+mn-lt"/>
                <a:ea typeface="+mn-ea"/>
                <a:cs typeface="+mn-cs"/>
              </a:defRPr>
            </a:lvl1pPr>
            <a:lvl2pPr marL="457200" algn="l" defTabSz="914400" rtl="0" eaLnBrk="1" latinLnBrk="0" hangingPunct="1">
              <a:defRPr kumimoji="1" sz="1800" kern="1200">
                <a:solidFill>
                  <a:schemeClr val="dk1"/>
                </a:solidFill>
                <a:latin typeface="+mn-lt"/>
                <a:ea typeface="+mn-ea"/>
                <a:cs typeface="+mn-cs"/>
              </a:defRPr>
            </a:lvl2pPr>
            <a:lvl3pPr marL="914400" algn="l" defTabSz="914400" rtl="0" eaLnBrk="1" latinLnBrk="0" hangingPunct="1">
              <a:defRPr kumimoji="1" sz="1800" kern="1200">
                <a:solidFill>
                  <a:schemeClr val="dk1"/>
                </a:solidFill>
                <a:latin typeface="+mn-lt"/>
                <a:ea typeface="+mn-ea"/>
                <a:cs typeface="+mn-cs"/>
              </a:defRPr>
            </a:lvl3pPr>
            <a:lvl4pPr marL="1371600" algn="l" defTabSz="914400" rtl="0" eaLnBrk="1" latinLnBrk="0" hangingPunct="1">
              <a:defRPr kumimoji="1" sz="1800" kern="1200">
                <a:solidFill>
                  <a:schemeClr val="dk1"/>
                </a:solidFill>
                <a:latin typeface="+mn-lt"/>
                <a:ea typeface="+mn-ea"/>
                <a:cs typeface="+mn-cs"/>
              </a:defRPr>
            </a:lvl4pPr>
            <a:lvl5pPr marL="1828800" algn="l" defTabSz="914400" rtl="0" eaLnBrk="1" latinLnBrk="0" hangingPunct="1">
              <a:defRPr kumimoji="1" sz="1800" kern="1200">
                <a:solidFill>
                  <a:schemeClr val="dk1"/>
                </a:solidFill>
                <a:latin typeface="+mn-lt"/>
                <a:ea typeface="+mn-ea"/>
                <a:cs typeface="+mn-cs"/>
              </a:defRPr>
            </a:lvl5pPr>
            <a:lvl6pPr marL="2286000" algn="l" defTabSz="914400" rtl="0" eaLnBrk="1" latinLnBrk="0" hangingPunct="1">
              <a:defRPr kumimoji="1" sz="1800" kern="1200">
                <a:solidFill>
                  <a:schemeClr val="dk1"/>
                </a:solidFill>
                <a:latin typeface="+mn-lt"/>
                <a:ea typeface="+mn-ea"/>
                <a:cs typeface="+mn-cs"/>
              </a:defRPr>
            </a:lvl6pPr>
            <a:lvl7pPr marL="2743200" algn="l" defTabSz="914400" rtl="0" eaLnBrk="1" latinLnBrk="0" hangingPunct="1">
              <a:defRPr kumimoji="1" sz="1800" kern="1200">
                <a:solidFill>
                  <a:schemeClr val="dk1"/>
                </a:solidFill>
                <a:latin typeface="+mn-lt"/>
                <a:ea typeface="+mn-ea"/>
                <a:cs typeface="+mn-cs"/>
              </a:defRPr>
            </a:lvl7pPr>
            <a:lvl8pPr marL="3200400" algn="l" defTabSz="914400" rtl="0" eaLnBrk="1" latinLnBrk="0" hangingPunct="1">
              <a:defRPr kumimoji="1" sz="1800" kern="1200">
                <a:solidFill>
                  <a:schemeClr val="dk1"/>
                </a:solidFill>
                <a:latin typeface="+mn-lt"/>
                <a:ea typeface="+mn-ea"/>
                <a:cs typeface="+mn-cs"/>
              </a:defRPr>
            </a:lvl8pPr>
            <a:lvl9pPr marL="3657600" algn="l" defTabSz="914400" rtl="0" eaLnBrk="1" latinLnBrk="0" hangingPunct="1">
              <a:defRPr kumimoji="1" sz="1800" kern="1200">
                <a:solidFill>
                  <a:schemeClr val="dk1"/>
                </a:solidFill>
                <a:latin typeface="+mn-lt"/>
                <a:ea typeface="+mn-ea"/>
                <a:cs typeface="+mn-cs"/>
              </a:defRPr>
            </a:lvl9pPr>
          </a:lstStyle>
          <a:p>
            <a:pPr>
              <a:lnSpc>
                <a:spcPts val="1300"/>
              </a:lnSpc>
              <a:defRPr/>
            </a:pPr>
            <a:r>
              <a:rPr lang="ja-JP" altLang="en-US" sz="1100" dirty="0">
                <a:solidFill>
                  <a:schemeClr val="tx1"/>
                </a:solidFill>
                <a:latin typeface="Meiryo UI" pitchFamily="50" charset="-128"/>
                <a:ea typeface="Meiryo UI" pitchFamily="50" charset="-128"/>
                <a:cs typeface="Meiryo UI" pitchFamily="50" charset="-128"/>
              </a:rPr>
              <a:t>＜</a:t>
            </a:r>
            <a:r>
              <a:rPr lang="ja-JP" altLang="en-US" sz="1100" dirty="0" smtClean="0">
                <a:solidFill>
                  <a:schemeClr val="tx1"/>
                </a:solidFill>
                <a:latin typeface="Meiryo UI" pitchFamily="50" charset="-128"/>
                <a:ea typeface="Meiryo UI" pitchFamily="50" charset="-128"/>
                <a:cs typeface="Meiryo UI" pitchFamily="50" charset="-128"/>
              </a:rPr>
              <a:t>実証</a:t>
            </a:r>
            <a:r>
              <a:rPr lang="ja-JP" altLang="en-US" sz="1100" dirty="0">
                <a:solidFill>
                  <a:schemeClr val="tx1"/>
                </a:solidFill>
                <a:latin typeface="Meiryo UI" pitchFamily="50" charset="-128"/>
                <a:ea typeface="Meiryo UI" pitchFamily="50" charset="-128"/>
                <a:cs typeface="Meiryo UI" pitchFamily="50" charset="-128"/>
              </a:rPr>
              <a:t>実験</a:t>
            </a:r>
            <a:r>
              <a:rPr lang="ja-JP" altLang="en-US" sz="1100" dirty="0" smtClean="0">
                <a:solidFill>
                  <a:schemeClr val="tx1"/>
                </a:solidFill>
                <a:latin typeface="Meiryo UI" pitchFamily="50" charset="-128"/>
                <a:ea typeface="Meiryo UI" pitchFamily="50" charset="-128"/>
                <a:cs typeface="Meiryo UI" pitchFamily="50" charset="-128"/>
              </a:rPr>
              <a:t>補助＞</a:t>
            </a:r>
            <a:endParaRPr lang="ja-JP" altLang="en-US" sz="1100" dirty="0">
              <a:solidFill>
                <a:schemeClr val="tx1"/>
              </a:solidFill>
              <a:latin typeface="Meiryo UI" pitchFamily="50" charset="-128"/>
              <a:ea typeface="Meiryo UI" pitchFamily="50" charset="-128"/>
              <a:cs typeface="Meiryo UI" pitchFamily="50" charset="-128"/>
            </a:endParaRPr>
          </a:p>
          <a:p>
            <a:pPr>
              <a:lnSpc>
                <a:spcPts val="1300"/>
              </a:lnSpc>
              <a:defRPr/>
            </a:pPr>
            <a:r>
              <a:rPr lang="ja-JP" altLang="en-US" sz="1100" dirty="0">
                <a:solidFill>
                  <a:schemeClr val="tx1"/>
                </a:solidFill>
                <a:latin typeface="Meiryo UI" pitchFamily="50" charset="-128"/>
                <a:ea typeface="Meiryo UI" pitchFamily="50" charset="-128"/>
                <a:cs typeface="Meiryo UI" pitchFamily="50" charset="-128"/>
              </a:rPr>
              <a:t>　</a:t>
            </a:r>
            <a:r>
              <a:rPr lang="ja-JP" altLang="en-US" sz="1100" dirty="0" smtClean="0">
                <a:solidFill>
                  <a:schemeClr val="tx1"/>
                </a:solidFill>
                <a:latin typeface="Meiryo UI" pitchFamily="50" charset="-128"/>
                <a:ea typeface="Meiryo UI" pitchFamily="50" charset="-128"/>
                <a:cs typeface="Meiryo UI" pitchFamily="50" charset="-128"/>
              </a:rPr>
              <a:t>府外</a:t>
            </a:r>
            <a:r>
              <a:rPr lang="ja-JP" altLang="en-US" sz="1100" dirty="0">
                <a:solidFill>
                  <a:schemeClr val="tx1"/>
                </a:solidFill>
                <a:latin typeface="Meiryo UI" pitchFamily="50" charset="-128"/>
                <a:ea typeface="Meiryo UI" pitchFamily="50" charset="-128"/>
                <a:cs typeface="Meiryo UI" pitchFamily="50" charset="-128"/>
              </a:rPr>
              <a:t>企業がサービスロボットや水素アプリケーション等の実証実験を</a:t>
            </a:r>
            <a:r>
              <a:rPr lang="ja-JP" altLang="en-US" sz="1100" dirty="0" smtClean="0">
                <a:solidFill>
                  <a:schemeClr val="tx1"/>
                </a:solidFill>
                <a:latin typeface="Meiryo UI" pitchFamily="50" charset="-128"/>
                <a:ea typeface="Meiryo UI" pitchFamily="50" charset="-128"/>
                <a:cs typeface="Meiryo UI" pitchFamily="50" charset="-128"/>
              </a:rPr>
              <a:t>府内で</a:t>
            </a:r>
            <a:r>
              <a:rPr lang="ja-JP" altLang="en-US" sz="1100" dirty="0">
                <a:solidFill>
                  <a:schemeClr val="tx1"/>
                </a:solidFill>
                <a:latin typeface="Meiryo UI" pitchFamily="50" charset="-128"/>
                <a:ea typeface="Meiryo UI" pitchFamily="50" charset="-128"/>
                <a:cs typeface="Meiryo UI" pitchFamily="50" charset="-128"/>
              </a:rPr>
              <a:t>行う際の実証場所やモニターの調整など実施にかかる経費を一部補助</a:t>
            </a:r>
          </a:p>
        </p:txBody>
      </p:sp>
      <p:sp>
        <p:nvSpPr>
          <p:cNvPr id="23" name="下矢印 22"/>
          <p:cNvSpPr/>
          <p:nvPr/>
        </p:nvSpPr>
        <p:spPr>
          <a:xfrm>
            <a:off x="2221136" y="3625852"/>
            <a:ext cx="658779" cy="173903"/>
          </a:xfrm>
          <a:prstGeom prst="downArrow">
            <a:avLst/>
          </a:prstGeom>
          <a:solidFill>
            <a:schemeClr val="bg1"/>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algn="ctr"/>
            <a:endParaRPr lang="ja-JP" altLang="en-US">
              <a:solidFill>
                <a:prstClr val="white"/>
              </a:solidFill>
            </a:endParaRPr>
          </a:p>
        </p:txBody>
      </p:sp>
      <p:pic>
        <p:nvPicPr>
          <p:cNvPr id="24" name="図 23"/>
          <p:cNvPicPr/>
          <p:nvPr/>
        </p:nvPicPr>
        <p:blipFill>
          <a:blip r:embed="rId2">
            <a:extLst>
              <a:ext uri="{28A0092B-C50C-407E-A947-70E740481C1C}">
                <a14:useLocalDpi xmlns:a14="http://schemas.microsoft.com/office/drawing/2010/main" val="0"/>
              </a:ext>
            </a:extLst>
          </a:blip>
          <a:srcRect/>
          <a:stretch>
            <a:fillRect/>
          </a:stretch>
        </p:blipFill>
        <p:spPr bwMode="auto">
          <a:xfrm>
            <a:off x="1045279" y="4984863"/>
            <a:ext cx="2149863" cy="2086329"/>
          </a:xfrm>
          <a:prstGeom prst="rect">
            <a:avLst/>
          </a:prstGeom>
          <a:noFill/>
          <a:ln>
            <a:noFill/>
          </a:ln>
        </p:spPr>
      </p:pic>
      <p:sp>
        <p:nvSpPr>
          <p:cNvPr id="28" name="正方形/長方形 27"/>
          <p:cNvSpPr/>
          <p:nvPr/>
        </p:nvSpPr>
        <p:spPr>
          <a:xfrm>
            <a:off x="2398025" y="5288026"/>
            <a:ext cx="1594234" cy="415498"/>
          </a:xfrm>
          <a:prstGeom prst="rect">
            <a:avLst/>
          </a:prstGeom>
        </p:spPr>
        <p:txBody>
          <a:bodyPr wrap="square">
            <a:spAutoFit/>
          </a:bodyPr>
          <a:lstStyle/>
          <a:p>
            <a:r>
              <a:rPr lang="ja-JP" altLang="en-US" sz="1050" dirty="0">
                <a:latin typeface="Meiryo UI" panose="020B0604030504040204" pitchFamily="50" charset="-128"/>
                <a:ea typeface="Meiryo UI" panose="020B0604030504040204" pitchFamily="50" charset="-128"/>
                <a:cs typeface="Meiryo UI" panose="020B0604030504040204" pitchFamily="50" charset="-128"/>
              </a:rPr>
              <a:t>農業用マルチコプターの</a:t>
            </a:r>
          </a:p>
          <a:p>
            <a:r>
              <a:rPr lang="ja-JP" altLang="en-US" sz="1050" dirty="0">
                <a:latin typeface="Meiryo UI" panose="020B0604030504040204" pitchFamily="50" charset="-128"/>
                <a:ea typeface="Meiryo UI" panose="020B0604030504040204" pitchFamily="50" charset="-128"/>
                <a:cs typeface="Meiryo UI" panose="020B0604030504040204" pitchFamily="50" charset="-128"/>
              </a:rPr>
              <a:t>高出力バッテリー</a:t>
            </a:r>
          </a:p>
        </p:txBody>
      </p:sp>
      <p:sp>
        <p:nvSpPr>
          <p:cNvPr id="33" name="テキスト ボックス 32"/>
          <p:cNvSpPr txBox="1"/>
          <p:nvPr/>
        </p:nvSpPr>
        <p:spPr>
          <a:xfrm>
            <a:off x="6969224" y="-27384"/>
            <a:ext cx="2664296" cy="507831"/>
          </a:xfrm>
          <a:prstGeom prst="rect">
            <a:avLst/>
          </a:prstGeom>
          <a:solidFill>
            <a:srgbClr val="00B0F0"/>
          </a:solidFill>
        </p:spPr>
        <p:txBody>
          <a:bodyPr wrap="square" rtlCol="0">
            <a:spAutoFit/>
          </a:bodyPr>
          <a:lstStyle/>
          <a:p>
            <a:pPr lvl="0" algn="just"/>
            <a:r>
              <a:rPr lang="ja-JP" altLang="en-US" sz="1300" dirty="0" smtClean="0">
                <a:solidFill>
                  <a:schemeClr val="bg1"/>
                </a:solidFill>
                <a:ea typeface="HGP創英角ｺﾞｼｯｸUB" pitchFamily="50" charset="-128"/>
                <a:cs typeface="ＭＳ Ｐゴシック" charset="-128"/>
              </a:rPr>
              <a:t>～電力供給の安定化～</a:t>
            </a:r>
            <a:endParaRPr lang="en-US" altLang="ja-JP" sz="1300" dirty="0" smtClean="0">
              <a:solidFill>
                <a:schemeClr val="bg1"/>
              </a:solidFill>
              <a:ea typeface="HGP創英角ｺﾞｼｯｸUB" pitchFamily="50" charset="-128"/>
              <a:cs typeface="ＭＳ Ｐゴシック" charset="-128"/>
            </a:endParaRPr>
          </a:p>
          <a:p>
            <a:pPr lvl="0" algn="just"/>
            <a:r>
              <a:rPr lang="ja-JP" altLang="en-US" sz="1300" dirty="0" smtClean="0">
                <a:solidFill>
                  <a:schemeClr val="bg1"/>
                </a:solidFill>
                <a:ea typeface="HGP創英角ｺﾞｼｯｸUB" pitchFamily="50" charset="-128"/>
                <a:cs typeface="ＭＳ Ｐゴシック" charset="-128"/>
              </a:rPr>
              <a:t>～多様な電力事業者の参入促進～</a:t>
            </a:r>
            <a:endParaRPr lang="ja-JP" altLang="en-US" sz="1300" dirty="0">
              <a:solidFill>
                <a:schemeClr val="bg1"/>
              </a:solidFill>
              <a:ea typeface="HGP創英角ｺﾞｼｯｸUB" pitchFamily="50" charset="-128"/>
              <a:cs typeface="ＭＳ Ｐゴシック" charset="-128"/>
            </a:endParaRPr>
          </a:p>
        </p:txBody>
      </p:sp>
      <p:sp>
        <p:nvSpPr>
          <p:cNvPr id="68" name="円/楕円 67"/>
          <p:cNvSpPr/>
          <p:nvPr/>
        </p:nvSpPr>
        <p:spPr>
          <a:xfrm>
            <a:off x="9417496" y="-13736"/>
            <a:ext cx="471222" cy="471222"/>
          </a:xfrm>
          <a:prstGeom prst="ellipse">
            <a:avLst/>
          </a:prstGeom>
          <a:ln w="19050"/>
        </p:spPr>
        <p:style>
          <a:lnRef idx="3">
            <a:schemeClr val="lt1"/>
          </a:lnRef>
          <a:fillRef idx="1">
            <a:schemeClr val="accent1"/>
          </a:fillRef>
          <a:effectRef idx="1">
            <a:schemeClr val="accent1"/>
          </a:effectRef>
          <a:fontRef idx="minor">
            <a:schemeClr val="lt1"/>
          </a:fontRef>
        </p:style>
        <p:txBody>
          <a:bodyPr lIns="0" tIns="0" rIns="0" bIns="0" rtlCol="0" anchor="ctr"/>
          <a:lstStyle/>
          <a:p>
            <a:pPr algn="ctr"/>
            <a:r>
              <a:rPr lang="en-US" altLang="ja-JP" b="1" dirty="0" smtClean="0"/>
              <a:t>39</a:t>
            </a:r>
            <a:endParaRPr kumimoji="1" lang="ja-JP" altLang="en-US" b="1" dirty="0"/>
          </a:p>
        </p:txBody>
      </p:sp>
      <p:sp>
        <p:nvSpPr>
          <p:cNvPr id="5" name="正方形/長方形 4"/>
          <p:cNvSpPr/>
          <p:nvPr/>
        </p:nvSpPr>
        <p:spPr>
          <a:xfrm>
            <a:off x="1134725" y="3945075"/>
            <a:ext cx="2831600" cy="818105"/>
          </a:xfrm>
          <a:prstGeom prst="rect">
            <a:avLst/>
          </a:prstGeom>
          <a:ln/>
        </p:spPr>
        <p:style>
          <a:lnRef idx="2">
            <a:schemeClr val="accent3"/>
          </a:lnRef>
          <a:fillRef idx="1">
            <a:schemeClr val="lt1"/>
          </a:fillRef>
          <a:effectRef idx="0">
            <a:schemeClr val="accent3"/>
          </a:effectRef>
          <a:fontRef idx="minor">
            <a:schemeClr val="dk1"/>
          </a:fontRef>
        </p:style>
        <p:txBody>
          <a:bodyPr anchor="ctr"/>
          <a:lstStyle/>
          <a:p>
            <a:pPr algn="ctr">
              <a:lnSpc>
                <a:spcPts val="1300"/>
              </a:lnSpc>
              <a:spcAft>
                <a:spcPts val="600"/>
              </a:spcAft>
            </a:pPr>
            <a:r>
              <a:rPr lang="ja-JP" altLang="en-US" sz="1600" dirty="0">
                <a:solidFill>
                  <a:schemeClr val="tx1"/>
                </a:solidFill>
                <a:latin typeface="Meiryo UI" pitchFamily="50" charset="-128"/>
                <a:ea typeface="Meiryo UI" pitchFamily="50" charset="-128"/>
                <a:cs typeface="Meiryo UI" pitchFamily="50" charset="-128"/>
              </a:rPr>
              <a:t>革新的な</a:t>
            </a:r>
          </a:p>
          <a:p>
            <a:pPr algn="ctr">
              <a:lnSpc>
                <a:spcPts val="1300"/>
              </a:lnSpc>
              <a:spcAft>
                <a:spcPts val="600"/>
              </a:spcAft>
            </a:pPr>
            <a:r>
              <a:rPr lang="ja-JP" altLang="en-US" sz="1600" dirty="0">
                <a:solidFill>
                  <a:schemeClr val="tx1"/>
                </a:solidFill>
                <a:latin typeface="Meiryo UI" pitchFamily="50" charset="-128"/>
                <a:ea typeface="Meiryo UI" pitchFamily="50" charset="-128"/>
                <a:cs typeface="Meiryo UI" pitchFamily="50" charset="-128"/>
              </a:rPr>
              <a:t>電池関連ビジネス創出</a:t>
            </a:r>
          </a:p>
        </p:txBody>
      </p:sp>
    </p:spTree>
    <p:extLst>
      <p:ext uri="{BB962C8B-B14F-4D97-AF65-F5344CB8AC3E}">
        <p14:creationId xmlns:p14="http://schemas.microsoft.com/office/powerpoint/2010/main" val="1159252327"/>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角丸四角形 34"/>
          <p:cNvSpPr/>
          <p:nvPr/>
        </p:nvSpPr>
        <p:spPr>
          <a:xfrm>
            <a:off x="57757" y="479307"/>
            <a:ext cx="9792000" cy="6183439"/>
          </a:xfrm>
          <a:prstGeom prst="roundRect">
            <a:avLst>
              <a:gd name="adj" fmla="val 1002"/>
            </a:avLst>
          </a:prstGeom>
          <a:ln w="31750"/>
          <a:effectLst/>
        </p:spPr>
        <p:style>
          <a:lnRef idx="2">
            <a:schemeClr val="accent1"/>
          </a:lnRef>
          <a:fillRef idx="1">
            <a:schemeClr val="lt1"/>
          </a:fillRef>
          <a:effectRef idx="0">
            <a:schemeClr val="accent1"/>
          </a:effectRef>
          <a:fontRef idx="minor">
            <a:schemeClr val="dk1"/>
          </a:fontRef>
        </p:style>
        <p:txBody>
          <a:bodyPr anchor="ctr"/>
          <a:lstStyle/>
          <a:p>
            <a:pPr>
              <a:defRPr/>
            </a:pPr>
            <a:endParaRPr lang="ja-JP" altLang="en-US" sz="1050" dirty="0">
              <a:solidFill>
                <a:srgbClr val="FF0000"/>
              </a:solidFill>
              <a:latin typeface="Meiryo UI" pitchFamily="50" charset="-128"/>
              <a:ea typeface="Meiryo UI" pitchFamily="50" charset="-128"/>
              <a:cs typeface="Meiryo UI" pitchFamily="50" charset="-128"/>
            </a:endParaRPr>
          </a:p>
        </p:txBody>
      </p:sp>
      <p:sp>
        <p:nvSpPr>
          <p:cNvPr id="3" name="角丸四角形 2"/>
          <p:cNvSpPr/>
          <p:nvPr/>
        </p:nvSpPr>
        <p:spPr>
          <a:xfrm>
            <a:off x="382208" y="5332148"/>
            <a:ext cx="4824000" cy="1224000"/>
          </a:xfrm>
          <a:prstGeom prst="roundRect">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pic>
        <p:nvPicPr>
          <p:cNvPr id="54" name="図 53"/>
          <p:cNvPicPr/>
          <p:nvPr/>
        </p:nvPicPr>
        <p:blipFill>
          <a:blip r:embed="rId3">
            <a:extLst>
              <a:ext uri="{28A0092B-C50C-407E-A947-70E740481C1C}">
                <a14:useLocalDpi xmlns:a14="http://schemas.microsoft.com/office/drawing/2010/main" val="0"/>
              </a:ext>
            </a:extLst>
          </a:blip>
          <a:stretch>
            <a:fillRect/>
          </a:stretch>
        </p:blipFill>
        <p:spPr>
          <a:xfrm>
            <a:off x="4453156" y="6099827"/>
            <a:ext cx="500601" cy="328268"/>
          </a:xfrm>
          <a:prstGeom prst="rect">
            <a:avLst/>
          </a:prstGeom>
        </p:spPr>
      </p:pic>
      <p:pic>
        <p:nvPicPr>
          <p:cNvPr id="104" name="Picture 6"/>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386600" y="6067145"/>
            <a:ext cx="498889" cy="43851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8" name="Text Box 2"/>
          <p:cNvSpPr txBox="1">
            <a:spLocks noChangeArrowheads="1"/>
          </p:cNvSpPr>
          <p:nvPr/>
        </p:nvSpPr>
        <p:spPr bwMode="auto">
          <a:xfrm>
            <a:off x="15552" y="-27384"/>
            <a:ext cx="9906000" cy="510396"/>
          </a:xfrm>
          <a:prstGeom prst="rect">
            <a:avLst/>
          </a:prstGeom>
          <a:solidFill>
            <a:srgbClr val="00B0F0"/>
          </a:solidFill>
          <a:ln w="9525">
            <a:noFill/>
            <a:miter lim="800000"/>
            <a:headEnd/>
            <a:tailEnd/>
          </a:ln>
        </p:spPr>
        <p:txBody>
          <a:bodyPr wrap="square" lIns="74295" tIns="8890" rIns="74295" bIns="8890">
            <a:spAutoFit/>
          </a:bodyPr>
          <a:lstStyle>
            <a:defPPr>
              <a:defRPr lang="ja-JP"/>
            </a:defPPr>
            <a:lvl1pPr algn="l" rtl="0" fontAlgn="base">
              <a:spcBef>
                <a:spcPct val="0"/>
              </a:spcBef>
              <a:spcAft>
                <a:spcPct val="0"/>
              </a:spcAft>
              <a:defRPr kumimoji="1"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charset="-128"/>
                <a:cs typeface="+mn-cs"/>
              </a:defRPr>
            </a:lvl5pPr>
            <a:lvl6pPr marL="2286000" algn="l" defTabSz="914400" rtl="0" eaLnBrk="1" latinLnBrk="0" hangingPunct="1">
              <a:defRPr kumimoji="1" kern="1200">
                <a:solidFill>
                  <a:schemeClr val="tx1"/>
                </a:solidFill>
                <a:latin typeface="Arial" charset="0"/>
                <a:ea typeface="ＭＳ Ｐゴシック" charset="-128"/>
                <a:cs typeface="+mn-cs"/>
              </a:defRPr>
            </a:lvl6pPr>
            <a:lvl7pPr marL="2743200" algn="l" defTabSz="914400" rtl="0" eaLnBrk="1" latinLnBrk="0" hangingPunct="1">
              <a:defRPr kumimoji="1" kern="1200">
                <a:solidFill>
                  <a:schemeClr val="tx1"/>
                </a:solidFill>
                <a:latin typeface="Arial" charset="0"/>
                <a:ea typeface="ＭＳ Ｐゴシック" charset="-128"/>
                <a:cs typeface="+mn-cs"/>
              </a:defRPr>
            </a:lvl7pPr>
            <a:lvl8pPr marL="3200400" algn="l" defTabSz="914400" rtl="0" eaLnBrk="1" latinLnBrk="0" hangingPunct="1">
              <a:defRPr kumimoji="1" kern="1200">
                <a:solidFill>
                  <a:schemeClr val="tx1"/>
                </a:solidFill>
                <a:latin typeface="Arial" charset="0"/>
                <a:ea typeface="ＭＳ Ｐゴシック" charset="-128"/>
                <a:cs typeface="+mn-cs"/>
              </a:defRPr>
            </a:lvl8pPr>
            <a:lvl9pPr marL="3657600" algn="l" defTabSz="914400" rtl="0" eaLnBrk="1" latinLnBrk="0" hangingPunct="1">
              <a:defRPr kumimoji="1" kern="1200">
                <a:solidFill>
                  <a:schemeClr val="tx1"/>
                </a:solidFill>
                <a:latin typeface="Arial" charset="0"/>
                <a:ea typeface="ＭＳ Ｐゴシック" charset="-128"/>
                <a:cs typeface="+mn-cs"/>
              </a:defRPr>
            </a:lvl9pPr>
          </a:lstStyle>
          <a:p>
            <a:pPr algn="just" fontAlgn="auto">
              <a:spcBef>
                <a:spcPts val="0"/>
              </a:spcBef>
              <a:spcAft>
                <a:spcPts val="0"/>
              </a:spcAft>
            </a:pPr>
            <a:r>
              <a:rPr lang="ja-JP" altLang="en-US" sz="3200" dirty="0" smtClean="0">
                <a:solidFill>
                  <a:prstClr val="white"/>
                </a:solidFill>
                <a:ea typeface="HGP創英角ｺﾞｼｯｸUB" pitchFamily="50" charset="-128"/>
                <a:cs typeface="ＭＳ Ｐゴシック" charset="-128"/>
              </a:rPr>
              <a:t>　</a:t>
            </a:r>
            <a:r>
              <a:rPr lang="en-US" altLang="ja-JP" sz="3200" dirty="0" smtClean="0">
                <a:solidFill>
                  <a:prstClr val="white"/>
                </a:solidFill>
                <a:ea typeface="HGP創英角ｺﾞｼｯｸUB" pitchFamily="50" charset="-128"/>
                <a:cs typeface="ＭＳ Ｐゴシック" charset="-128"/>
              </a:rPr>
              <a:t>【</a:t>
            </a:r>
            <a:r>
              <a:rPr lang="ja-JP" altLang="en-US" sz="3200" dirty="0">
                <a:solidFill>
                  <a:prstClr val="white"/>
                </a:solidFill>
                <a:ea typeface="HGP創英角ｺﾞｼｯｸUB" pitchFamily="50" charset="-128"/>
                <a:cs typeface="ＭＳ Ｐゴシック" charset="-128"/>
              </a:rPr>
              <a:t>その他</a:t>
            </a:r>
            <a:r>
              <a:rPr lang="en-US" altLang="ja-JP" sz="3200" dirty="0" smtClean="0">
                <a:solidFill>
                  <a:prstClr val="white"/>
                </a:solidFill>
                <a:ea typeface="HGP創英角ｺﾞｼｯｸUB" pitchFamily="50" charset="-128"/>
                <a:cs typeface="ＭＳ Ｐゴシック" charset="-128"/>
              </a:rPr>
              <a:t>】 </a:t>
            </a:r>
            <a:r>
              <a:rPr lang="ja-JP" altLang="en-US" sz="3200" dirty="0" smtClean="0">
                <a:solidFill>
                  <a:prstClr val="white"/>
                </a:solidFill>
                <a:ea typeface="HGP創英角ｺﾞｼｯｸUB" pitchFamily="50" charset="-128"/>
                <a:cs typeface="ＭＳ Ｐゴシック" charset="-128"/>
              </a:rPr>
              <a:t>「水素社会」の実現に向けた取組み</a:t>
            </a:r>
            <a:r>
              <a:rPr lang="ja-JP" altLang="en-US" sz="1400" dirty="0">
                <a:solidFill>
                  <a:prstClr val="white"/>
                </a:solidFill>
                <a:latin typeface="Calibri"/>
                <a:ea typeface="HGP創英角ｺﾞｼｯｸUB" pitchFamily="50" charset="-128"/>
                <a:cs typeface="ＭＳ Ｐゴシック" charset="-128"/>
              </a:rPr>
              <a:t>　</a:t>
            </a:r>
          </a:p>
        </p:txBody>
      </p:sp>
      <p:sp>
        <p:nvSpPr>
          <p:cNvPr id="19" name="円/楕円 18"/>
          <p:cNvSpPr/>
          <p:nvPr/>
        </p:nvSpPr>
        <p:spPr>
          <a:xfrm>
            <a:off x="9377255" y="-27296"/>
            <a:ext cx="471222" cy="471222"/>
          </a:xfrm>
          <a:prstGeom prst="ellipse">
            <a:avLst/>
          </a:prstGeom>
          <a:ln w="19050"/>
        </p:spPr>
        <p:style>
          <a:lnRef idx="3">
            <a:schemeClr val="lt1"/>
          </a:lnRef>
          <a:fillRef idx="1">
            <a:schemeClr val="accent1"/>
          </a:fillRef>
          <a:effectRef idx="1">
            <a:schemeClr val="accent1"/>
          </a:effectRef>
          <a:fontRef idx="minor">
            <a:schemeClr val="lt1"/>
          </a:fontRef>
        </p:style>
        <p:txBody>
          <a:bodyPr lIns="0" tIns="0" rIns="0" bIns="0" rtlCol="0" anchor="ctr"/>
          <a:lstStyle/>
          <a:p>
            <a:pPr algn="ctr"/>
            <a:r>
              <a:rPr lang="en-US" altLang="ja-JP" b="1" dirty="0" smtClean="0">
                <a:solidFill>
                  <a:prstClr val="white"/>
                </a:solidFill>
              </a:rPr>
              <a:t>40</a:t>
            </a:r>
            <a:endParaRPr lang="ja-JP" altLang="en-US" b="1" dirty="0">
              <a:solidFill>
                <a:prstClr val="white"/>
              </a:solidFill>
            </a:endParaRPr>
          </a:p>
        </p:txBody>
      </p:sp>
      <p:sp>
        <p:nvSpPr>
          <p:cNvPr id="43" name="角丸四角形 42"/>
          <p:cNvSpPr/>
          <p:nvPr/>
        </p:nvSpPr>
        <p:spPr>
          <a:xfrm>
            <a:off x="144342" y="651340"/>
            <a:ext cx="3670293" cy="360041"/>
          </a:xfrm>
          <a:prstGeom prst="roundRect">
            <a:avLst>
              <a:gd name="adj" fmla="val 50000"/>
            </a:avLst>
          </a:prstGeom>
        </p:spPr>
        <p:style>
          <a:lnRef idx="1">
            <a:schemeClr val="accent1"/>
          </a:lnRef>
          <a:fillRef idx="2">
            <a:schemeClr val="accent1"/>
          </a:fillRef>
          <a:effectRef idx="1">
            <a:schemeClr val="accent1"/>
          </a:effectRef>
          <a:fontRef idx="minor">
            <a:schemeClr val="dk1"/>
          </a:fontRef>
        </p:style>
        <p:txBody>
          <a:bodyPr anchor="ctr"/>
          <a:lstStyle/>
          <a:p>
            <a:pPr algn="ctr">
              <a:defRPr/>
            </a:pPr>
            <a:r>
              <a:rPr lang="en-US" altLang="ja-JP" sz="1600" b="1" dirty="0" smtClean="0">
                <a:solidFill>
                  <a:prstClr val="black"/>
                </a:solidFill>
                <a:latin typeface="Meiryo UI" pitchFamily="50" charset="-128"/>
                <a:ea typeface="Meiryo UI" pitchFamily="50" charset="-128"/>
                <a:cs typeface="Meiryo UI" pitchFamily="50" charset="-128"/>
              </a:rPr>
              <a:t>H</a:t>
            </a:r>
            <a:r>
              <a:rPr lang="en-US" altLang="ja-JP" sz="1100" b="1" dirty="0" smtClean="0">
                <a:solidFill>
                  <a:prstClr val="black"/>
                </a:solidFill>
                <a:latin typeface="Meiryo UI" pitchFamily="50" charset="-128"/>
                <a:ea typeface="Meiryo UI" pitchFamily="50" charset="-128"/>
                <a:cs typeface="Meiryo UI" pitchFamily="50" charset="-128"/>
              </a:rPr>
              <a:t>2</a:t>
            </a:r>
            <a:r>
              <a:rPr lang="en-US" altLang="ja-JP" sz="1600" b="1" dirty="0" smtClean="0">
                <a:solidFill>
                  <a:prstClr val="black"/>
                </a:solidFill>
                <a:latin typeface="Meiryo UI" pitchFamily="50" charset="-128"/>
                <a:ea typeface="Meiryo UI" pitchFamily="50" charset="-128"/>
                <a:cs typeface="Meiryo UI" pitchFamily="50" charset="-128"/>
              </a:rPr>
              <a:t>Osaka</a:t>
            </a:r>
            <a:r>
              <a:rPr lang="ja-JP" altLang="en-US" sz="1600" b="1" dirty="0" smtClean="0">
                <a:solidFill>
                  <a:prstClr val="black"/>
                </a:solidFill>
                <a:latin typeface="Meiryo UI" pitchFamily="50" charset="-128"/>
                <a:ea typeface="Meiryo UI" pitchFamily="50" charset="-128"/>
                <a:cs typeface="Meiryo UI" pitchFamily="50" charset="-128"/>
              </a:rPr>
              <a:t>ビジョンに基づく取組の推進</a:t>
            </a:r>
            <a:endParaRPr lang="ja-JP" altLang="en-US" sz="1600" b="1" dirty="0">
              <a:solidFill>
                <a:prstClr val="black"/>
              </a:solidFill>
              <a:latin typeface="Meiryo UI" pitchFamily="50" charset="-128"/>
              <a:ea typeface="Meiryo UI" pitchFamily="50" charset="-128"/>
              <a:cs typeface="Meiryo UI" pitchFamily="50" charset="-128"/>
            </a:endParaRPr>
          </a:p>
        </p:txBody>
      </p:sp>
      <p:sp>
        <p:nvSpPr>
          <p:cNvPr id="45" name="テキスト ボックス 44"/>
          <p:cNvSpPr txBox="1"/>
          <p:nvPr/>
        </p:nvSpPr>
        <p:spPr>
          <a:xfrm>
            <a:off x="3905295" y="672419"/>
            <a:ext cx="1980574" cy="427468"/>
          </a:xfrm>
          <a:prstGeom prst="rect">
            <a:avLst/>
          </a:prstGeom>
          <a:noFill/>
        </p:spPr>
        <p:txBody>
          <a:bodyPr wrap="square" lIns="0" tIns="0" rIns="0" bIns="0" rtlCol="0" anchor="t" anchorCtr="0">
            <a:noAutofit/>
          </a:bodyPr>
          <a:lstStyle/>
          <a:p>
            <a:pPr marL="87313" indent="-87313"/>
            <a:r>
              <a:rPr lang="en-US" altLang="ja-JP" sz="1200" dirty="0" smtClean="0">
                <a:latin typeface="Meiryo UI" pitchFamily="50" charset="-128"/>
                <a:ea typeface="Meiryo UI" pitchFamily="50" charset="-128"/>
                <a:cs typeface="Meiryo UI" pitchFamily="50" charset="-128"/>
              </a:rPr>
              <a:t>【</a:t>
            </a:r>
            <a:r>
              <a:rPr lang="ja-JP" altLang="en-US" sz="1200" dirty="0" smtClean="0">
                <a:latin typeface="Meiryo UI" pitchFamily="50" charset="-128"/>
                <a:ea typeface="Meiryo UI" pitchFamily="50" charset="-128"/>
                <a:cs typeface="Meiryo UI" pitchFamily="50" charset="-128"/>
              </a:rPr>
              <a:t>府事業</a:t>
            </a:r>
            <a:r>
              <a:rPr lang="en-US" altLang="ja-JP" sz="1200" dirty="0" smtClean="0">
                <a:latin typeface="Meiryo UI" pitchFamily="50" charset="-128"/>
                <a:ea typeface="Meiryo UI" pitchFamily="50" charset="-128"/>
                <a:cs typeface="Meiryo UI" pitchFamily="50" charset="-128"/>
              </a:rPr>
              <a:t>】</a:t>
            </a:r>
            <a:r>
              <a:rPr lang="ja-JP" altLang="en-US" sz="1200" dirty="0" smtClean="0">
                <a:latin typeface="Meiryo UI" pitchFamily="50" charset="-128"/>
                <a:ea typeface="Meiryo UI" pitchFamily="50" charset="-128"/>
                <a:cs typeface="Meiryo UI" pitchFamily="50" charset="-128"/>
              </a:rPr>
              <a:t>（予算</a:t>
            </a:r>
            <a:r>
              <a:rPr lang="en-US" altLang="ja-JP" sz="1200" dirty="0" smtClean="0">
                <a:latin typeface="Meiryo UI" pitchFamily="50" charset="-128"/>
                <a:ea typeface="Meiryo UI" pitchFamily="50" charset="-128"/>
                <a:cs typeface="Meiryo UI" pitchFamily="50" charset="-128"/>
              </a:rPr>
              <a:t>5,459</a:t>
            </a:r>
            <a:r>
              <a:rPr lang="ja-JP" altLang="en-US" sz="1200" dirty="0" smtClean="0">
                <a:latin typeface="Meiryo UI" pitchFamily="50" charset="-128"/>
                <a:ea typeface="Meiryo UI" pitchFamily="50" charset="-128"/>
                <a:cs typeface="Meiryo UI" pitchFamily="50" charset="-128"/>
              </a:rPr>
              <a:t>千円）</a:t>
            </a:r>
            <a:endParaRPr lang="en-US" altLang="ja-JP" sz="1200" dirty="0" smtClean="0">
              <a:latin typeface="Meiryo UI" pitchFamily="50" charset="-128"/>
              <a:ea typeface="Meiryo UI" pitchFamily="50" charset="-128"/>
              <a:cs typeface="Meiryo UI" pitchFamily="50" charset="-128"/>
            </a:endParaRPr>
          </a:p>
          <a:p>
            <a:pPr marL="87313" indent="-87313"/>
            <a:r>
              <a:rPr lang="en-US" altLang="ja-JP" sz="1200" dirty="0" smtClean="0">
                <a:latin typeface="Meiryo UI" pitchFamily="50" charset="-128"/>
                <a:ea typeface="Meiryo UI" pitchFamily="50" charset="-128"/>
                <a:cs typeface="Meiryo UI" pitchFamily="50" charset="-128"/>
              </a:rPr>
              <a:t>【</a:t>
            </a:r>
            <a:r>
              <a:rPr lang="ja-JP" altLang="en-US" sz="1200" dirty="0" smtClean="0">
                <a:latin typeface="Meiryo UI" pitchFamily="50" charset="-128"/>
                <a:ea typeface="Meiryo UI" pitchFamily="50" charset="-128"/>
                <a:cs typeface="Meiryo UI" pitchFamily="50" charset="-128"/>
              </a:rPr>
              <a:t>市事業</a:t>
            </a:r>
            <a:r>
              <a:rPr lang="en-US" altLang="ja-JP" sz="1200" dirty="0" smtClean="0">
                <a:latin typeface="Meiryo UI" pitchFamily="50" charset="-128"/>
                <a:ea typeface="Meiryo UI" pitchFamily="50" charset="-128"/>
                <a:cs typeface="Meiryo UI" pitchFamily="50" charset="-128"/>
              </a:rPr>
              <a:t>】</a:t>
            </a:r>
            <a:r>
              <a:rPr lang="ja-JP" altLang="en-US" sz="1200" dirty="0" smtClean="0">
                <a:latin typeface="Meiryo UI" pitchFamily="50" charset="-128"/>
                <a:ea typeface="Meiryo UI" pitchFamily="50" charset="-128"/>
                <a:cs typeface="Meiryo UI" pitchFamily="50" charset="-128"/>
              </a:rPr>
              <a:t>（予算</a:t>
            </a:r>
            <a:r>
              <a:rPr lang="en-US" altLang="ja-JP" sz="1200" dirty="0">
                <a:latin typeface="Meiryo UI" pitchFamily="50" charset="-128"/>
                <a:ea typeface="Meiryo UI" pitchFamily="50" charset="-128"/>
                <a:cs typeface="Meiryo UI" pitchFamily="50" charset="-128"/>
              </a:rPr>
              <a:t>5,269</a:t>
            </a:r>
            <a:r>
              <a:rPr lang="ja-JP" altLang="en-US" sz="1200" dirty="0" smtClean="0">
                <a:latin typeface="Meiryo UI" pitchFamily="50" charset="-128"/>
                <a:ea typeface="Meiryo UI" pitchFamily="50" charset="-128"/>
                <a:cs typeface="Meiryo UI" pitchFamily="50" charset="-128"/>
              </a:rPr>
              <a:t>千円</a:t>
            </a:r>
            <a:r>
              <a:rPr lang="ja-JP" altLang="en-US" sz="1200" dirty="0">
                <a:latin typeface="Meiryo UI" pitchFamily="50" charset="-128"/>
                <a:ea typeface="Meiryo UI" pitchFamily="50" charset="-128"/>
                <a:cs typeface="Meiryo UI" pitchFamily="50" charset="-128"/>
              </a:rPr>
              <a:t>）</a:t>
            </a:r>
            <a:endParaRPr lang="en-US" altLang="ja-JP" sz="1200" dirty="0">
              <a:latin typeface="Meiryo UI" pitchFamily="50" charset="-128"/>
              <a:ea typeface="Meiryo UI" pitchFamily="50" charset="-128"/>
              <a:cs typeface="Meiryo UI" pitchFamily="50" charset="-128"/>
            </a:endParaRPr>
          </a:p>
          <a:p>
            <a:pPr marL="87313" indent="-87313"/>
            <a:endParaRPr lang="en-US" altLang="ja-JP" sz="1200" dirty="0" smtClean="0">
              <a:latin typeface="Meiryo UI" pitchFamily="50" charset="-128"/>
              <a:ea typeface="Meiryo UI" pitchFamily="50" charset="-128"/>
              <a:cs typeface="Meiryo UI" pitchFamily="50" charset="-128"/>
            </a:endParaRPr>
          </a:p>
        </p:txBody>
      </p:sp>
      <p:pic>
        <p:nvPicPr>
          <p:cNvPr id="75" name="Picture 2" descr="http://www.hino.co.jp/content/dam/hino/common/img/news/20151008_1.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22766" y="6167513"/>
            <a:ext cx="631061" cy="332063"/>
          </a:xfrm>
          <a:prstGeom prst="rect">
            <a:avLst/>
          </a:prstGeom>
          <a:noFill/>
          <a:extLst>
            <a:ext uri="{909E8E84-426E-40DD-AFC4-6F175D3DCCD1}">
              <a14:hiddenFill xmlns:a14="http://schemas.microsoft.com/office/drawing/2010/main">
                <a:solidFill>
                  <a:srgbClr val="FFFFFF"/>
                </a:solidFill>
              </a14:hiddenFill>
            </a:ext>
          </a:extLst>
        </p:spPr>
      </p:pic>
      <p:pic>
        <p:nvPicPr>
          <p:cNvPr id="76" name="Picture 3"/>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704862" y="6140771"/>
            <a:ext cx="654074" cy="29126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7" name="テキスト ボックス 28"/>
          <p:cNvSpPr txBox="1">
            <a:spLocks noChangeArrowheads="1"/>
          </p:cNvSpPr>
          <p:nvPr/>
        </p:nvSpPr>
        <p:spPr bwMode="auto">
          <a:xfrm>
            <a:off x="148477" y="1086452"/>
            <a:ext cx="9582377" cy="492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sz="1300" b="1" i="1">
                <a:solidFill>
                  <a:schemeClr val="tx1"/>
                </a:solidFill>
                <a:latin typeface="Arial" pitchFamily="34" charset="0"/>
                <a:ea typeface="ＭＳ Ｐゴシック" pitchFamily="50" charset="-128"/>
              </a:defRPr>
            </a:lvl1pPr>
            <a:lvl2pPr marL="742950" indent="-285750" eaLnBrk="0" hangingPunct="0">
              <a:defRPr kumimoji="1" sz="1300" b="1" i="1">
                <a:solidFill>
                  <a:schemeClr val="tx1"/>
                </a:solidFill>
                <a:latin typeface="Arial" pitchFamily="34" charset="0"/>
                <a:ea typeface="ＭＳ Ｐゴシック" pitchFamily="50" charset="-128"/>
              </a:defRPr>
            </a:lvl2pPr>
            <a:lvl3pPr marL="1143000" indent="-228600" eaLnBrk="0" hangingPunct="0">
              <a:defRPr kumimoji="1" sz="1300" b="1" i="1">
                <a:solidFill>
                  <a:schemeClr val="tx1"/>
                </a:solidFill>
                <a:latin typeface="Arial" pitchFamily="34" charset="0"/>
                <a:ea typeface="ＭＳ Ｐゴシック" pitchFamily="50" charset="-128"/>
              </a:defRPr>
            </a:lvl3pPr>
            <a:lvl4pPr marL="1600200" indent="-228600" eaLnBrk="0" hangingPunct="0">
              <a:defRPr kumimoji="1" sz="1300" b="1" i="1">
                <a:solidFill>
                  <a:schemeClr val="tx1"/>
                </a:solidFill>
                <a:latin typeface="Arial" pitchFamily="34" charset="0"/>
                <a:ea typeface="ＭＳ Ｐゴシック" pitchFamily="50" charset="-128"/>
              </a:defRPr>
            </a:lvl4pPr>
            <a:lvl5pPr marL="2057400" indent="-228600" eaLnBrk="0" hangingPunct="0">
              <a:defRPr kumimoji="1" sz="1300" b="1" i="1">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kumimoji="1" sz="1300" b="1" i="1">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kumimoji="1" sz="1300" b="1" i="1">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kumimoji="1" sz="1300" b="1" i="1">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kumimoji="1" sz="1300" b="1" i="1">
                <a:solidFill>
                  <a:schemeClr val="tx1"/>
                </a:solidFill>
                <a:latin typeface="Arial" pitchFamily="34" charset="0"/>
                <a:ea typeface="ＭＳ Ｐゴシック" pitchFamily="50" charset="-128"/>
              </a:defRPr>
            </a:lvl9pPr>
          </a:lstStyle>
          <a:p>
            <a:pPr marL="87313" indent="-87313" eaLnBrk="1" hangingPunct="1"/>
            <a:r>
              <a:rPr lang="ja-JP" altLang="en-US" b="0" i="0" dirty="0" smtClean="0">
                <a:latin typeface="Meiryo UI" pitchFamily="50" charset="-128"/>
                <a:ea typeface="Meiryo UI" pitchFamily="50" charset="-128"/>
                <a:cs typeface="Meiryo UI" pitchFamily="50" charset="-128"/>
              </a:rPr>
              <a:t>◆大阪府・大阪市は、事業者間の交流やアイデア創出を図る産学官プラットフォーム「</a:t>
            </a:r>
            <a:r>
              <a:rPr lang="en-US" altLang="ja-JP" b="0" i="0" dirty="0" smtClean="0">
                <a:latin typeface="Meiryo UI" pitchFamily="50" charset="-128"/>
                <a:ea typeface="Meiryo UI" pitchFamily="50" charset="-128"/>
                <a:cs typeface="Meiryo UI" pitchFamily="50" charset="-128"/>
              </a:rPr>
              <a:t>H</a:t>
            </a:r>
            <a:r>
              <a:rPr lang="ja-JP" altLang="en-US" sz="1050" b="0" i="0" dirty="0" smtClean="0">
                <a:latin typeface="Meiryo UI" pitchFamily="50" charset="-128"/>
                <a:ea typeface="Meiryo UI" pitchFamily="50" charset="-128"/>
                <a:cs typeface="Meiryo UI" pitchFamily="50" charset="-128"/>
              </a:rPr>
              <a:t>２</a:t>
            </a:r>
            <a:r>
              <a:rPr lang="en-US" altLang="ja-JP" b="0" i="0" dirty="0" smtClean="0">
                <a:latin typeface="Meiryo UI" pitchFamily="50" charset="-128"/>
                <a:ea typeface="Meiryo UI" pitchFamily="50" charset="-128"/>
                <a:cs typeface="Meiryo UI" pitchFamily="50" charset="-128"/>
              </a:rPr>
              <a:t>Osaka</a:t>
            </a:r>
            <a:r>
              <a:rPr lang="ja-JP" altLang="en-US" b="0" i="0" dirty="0" smtClean="0">
                <a:latin typeface="Meiryo UI" pitchFamily="50" charset="-128"/>
                <a:ea typeface="Meiryo UI" pitchFamily="50" charset="-128"/>
                <a:cs typeface="Meiryo UI" pitchFamily="50" charset="-128"/>
              </a:rPr>
              <a:t>ビジョン推進会議」を運営することにより、</a:t>
            </a:r>
            <a:endParaRPr lang="en-US" altLang="ja-JP" b="0" i="0" dirty="0" smtClean="0">
              <a:latin typeface="Meiryo UI" pitchFamily="50" charset="-128"/>
              <a:ea typeface="Meiryo UI" pitchFamily="50" charset="-128"/>
              <a:cs typeface="Meiryo UI" pitchFamily="50" charset="-128"/>
            </a:endParaRPr>
          </a:p>
          <a:p>
            <a:pPr marL="87313" indent="-87313" eaLnBrk="1" hangingPunct="1"/>
            <a:r>
              <a:rPr lang="ja-JP" altLang="en-US" b="0" i="0" dirty="0">
                <a:latin typeface="Meiryo UI" pitchFamily="50" charset="-128"/>
                <a:ea typeface="Meiryo UI" pitchFamily="50" charset="-128"/>
                <a:cs typeface="Meiryo UI" pitchFamily="50" charset="-128"/>
              </a:rPr>
              <a:t>　</a:t>
            </a:r>
            <a:r>
              <a:rPr lang="ja-JP" altLang="en-US" b="0" i="0" dirty="0" smtClean="0">
                <a:latin typeface="Meiryo UI" pitchFamily="50" charset="-128"/>
                <a:ea typeface="Meiryo UI" pitchFamily="50" charset="-128"/>
                <a:cs typeface="Meiryo UI" pitchFamily="50" charset="-128"/>
              </a:rPr>
              <a:t>　新たな水素プロジェクトを創出していくとともに、水素に関する正しい知識の普及等に取組みます。</a:t>
            </a:r>
            <a:endParaRPr lang="en-US" altLang="ja-JP" b="0" i="0" dirty="0">
              <a:latin typeface="Meiryo UI" pitchFamily="50" charset="-128"/>
              <a:ea typeface="Meiryo UI" pitchFamily="50" charset="-128"/>
              <a:cs typeface="Meiryo UI" pitchFamily="50" charset="-128"/>
            </a:endParaRPr>
          </a:p>
        </p:txBody>
      </p:sp>
      <p:grpSp>
        <p:nvGrpSpPr>
          <p:cNvPr id="70" name="グループ化 69"/>
          <p:cNvGrpSpPr/>
          <p:nvPr/>
        </p:nvGrpSpPr>
        <p:grpSpPr>
          <a:xfrm>
            <a:off x="392889" y="1665739"/>
            <a:ext cx="4647199" cy="3087535"/>
            <a:chOff x="4056670" y="2348878"/>
            <a:chExt cx="4905147" cy="4134873"/>
          </a:xfrm>
        </p:grpSpPr>
        <p:sp>
          <p:nvSpPr>
            <p:cNvPr id="77" name="下矢印 76"/>
            <p:cNvSpPr/>
            <p:nvPr/>
          </p:nvSpPr>
          <p:spPr>
            <a:xfrm rot="1870785">
              <a:off x="4403231" y="4495461"/>
              <a:ext cx="682094" cy="739697"/>
            </a:xfrm>
            <a:prstGeom prst="downArrow">
              <a:avLst>
                <a:gd name="adj1" fmla="val 50000"/>
                <a:gd name="adj2" fmla="val 35570"/>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400">
                <a:solidFill>
                  <a:prstClr val="white"/>
                </a:solidFill>
              </a:endParaRPr>
            </a:p>
          </p:txBody>
        </p:sp>
        <p:sp>
          <p:nvSpPr>
            <p:cNvPr id="78" name="下矢印 77"/>
            <p:cNvSpPr/>
            <p:nvPr/>
          </p:nvSpPr>
          <p:spPr>
            <a:xfrm rot="689070">
              <a:off x="5421114" y="4542653"/>
              <a:ext cx="682094" cy="739697"/>
            </a:xfrm>
            <a:prstGeom prst="downArrow">
              <a:avLst>
                <a:gd name="adj1" fmla="val 50000"/>
                <a:gd name="adj2" fmla="val 35570"/>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400">
                <a:solidFill>
                  <a:prstClr val="white"/>
                </a:solidFill>
              </a:endParaRPr>
            </a:p>
          </p:txBody>
        </p:sp>
        <p:sp>
          <p:nvSpPr>
            <p:cNvPr id="79" name="下矢印 78"/>
            <p:cNvSpPr/>
            <p:nvPr/>
          </p:nvSpPr>
          <p:spPr>
            <a:xfrm rot="20880412">
              <a:off x="6813048" y="4512289"/>
              <a:ext cx="682094" cy="739697"/>
            </a:xfrm>
            <a:prstGeom prst="downArrow">
              <a:avLst>
                <a:gd name="adj1" fmla="val 50000"/>
                <a:gd name="adj2" fmla="val 35570"/>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400">
                <a:solidFill>
                  <a:prstClr val="white"/>
                </a:solidFill>
              </a:endParaRPr>
            </a:p>
          </p:txBody>
        </p:sp>
        <p:sp>
          <p:nvSpPr>
            <p:cNvPr id="80" name="下矢印 79"/>
            <p:cNvSpPr/>
            <p:nvPr/>
          </p:nvSpPr>
          <p:spPr>
            <a:xfrm rot="20408667">
              <a:off x="7989373" y="4468766"/>
              <a:ext cx="682094" cy="739697"/>
            </a:xfrm>
            <a:prstGeom prst="downArrow">
              <a:avLst>
                <a:gd name="adj1" fmla="val 50000"/>
                <a:gd name="adj2" fmla="val 35570"/>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400">
                <a:solidFill>
                  <a:prstClr val="white"/>
                </a:solidFill>
              </a:endParaRPr>
            </a:p>
          </p:txBody>
        </p:sp>
        <p:grpSp>
          <p:nvGrpSpPr>
            <p:cNvPr id="81" name="グループ化 80"/>
            <p:cNvGrpSpPr/>
            <p:nvPr/>
          </p:nvGrpSpPr>
          <p:grpSpPr>
            <a:xfrm>
              <a:off x="4056670" y="2348878"/>
              <a:ext cx="4905147" cy="4134873"/>
              <a:chOff x="4056670" y="2348878"/>
              <a:chExt cx="4905147" cy="4134873"/>
            </a:xfrm>
          </p:grpSpPr>
          <p:grpSp>
            <p:nvGrpSpPr>
              <p:cNvPr id="82" name="グループ化 81"/>
              <p:cNvGrpSpPr/>
              <p:nvPr/>
            </p:nvGrpSpPr>
            <p:grpSpPr>
              <a:xfrm>
                <a:off x="4056670" y="2348878"/>
                <a:ext cx="4905147" cy="4134873"/>
                <a:chOff x="505411" y="5003498"/>
                <a:chExt cx="6656487" cy="4600950"/>
              </a:xfrm>
            </p:grpSpPr>
            <p:sp>
              <p:nvSpPr>
                <p:cNvPr id="84" name="角丸四角形 83"/>
                <p:cNvSpPr/>
                <p:nvPr/>
              </p:nvSpPr>
              <p:spPr>
                <a:xfrm>
                  <a:off x="520786" y="8232184"/>
                  <a:ext cx="1346108" cy="805447"/>
                </a:xfrm>
                <a:prstGeom prst="round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0279" tIns="45139" rIns="90279" bIns="45139" rtlCol="0" anchor="ctr"/>
                <a:lstStyle/>
                <a:p>
                  <a:pPr algn="ctr"/>
                  <a:r>
                    <a:rPr lang="ja-JP" altLang="en-US" sz="950" b="1" dirty="0">
                      <a:solidFill>
                        <a:prstClr val="white"/>
                      </a:solidFill>
                      <a:latin typeface="Meiryo UI" panose="020B0604030504040204" pitchFamily="50" charset="-128"/>
                      <a:ea typeface="Meiryo UI" panose="020B0604030504040204" pitchFamily="50" charset="-128"/>
                      <a:cs typeface="Meiryo UI" panose="020B0604030504040204" pitchFamily="50" charset="-128"/>
                    </a:rPr>
                    <a:t>ＦＣバス</a:t>
                  </a:r>
                  <a:endParaRPr lang="en-US" altLang="ja-JP" sz="950" b="1" dirty="0">
                    <a:solidFill>
                      <a:prstClr val="white"/>
                    </a:solidFill>
                    <a:latin typeface="Meiryo UI" panose="020B0604030504040204" pitchFamily="50" charset="-128"/>
                    <a:ea typeface="Meiryo UI" panose="020B0604030504040204" pitchFamily="50" charset="-128"/>
                    <a:cs typeface="Meiryo UI" panose="020B0604030504040204" pitchFamily="50" charset="-128"/>
                  </a:endParaRPr>
                </a:p>
                <a:p>
                  <a:pPr algn="ctr"/>
                  <a:r>
                    <a:rPr lang="ja-JP" altLang="en-US" sz="950" b="1" dirty="0" smtClean="0">
                      <a:solidFill>
                        <a:prstClr val="white"/>
                      </a:solidFill>
                      <a:latin typeface="Meiryo UI" panose="020B0604030504040204" pitchFamily="50" charset="-128"/>
                      <a:ea typeface="Meiryo UI" panose="020B0604030504040204" pitchFamily="50" charset="-128"/>
                      <a:cs typeface="Meiryo UI" panose="020B0604030504040204" pitchFamily="50" charset="-128"/>
                    </a:rPr>
                    <a:t>研究会</a:t>
                  </a:r>
                  <a:endParaRPr lang="ja-JP" altLang="en-US" sz="950" b="1" dirty="0">
                    <a:solidFill>
                      <a:prstClr val="white"/>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85" name="角丸四角形 84"/>
                <p:cNvSpPr/>
                <p:nvPr/>
              </p:nvSpPr>
              <p:spPr>
                <a:xfrm>
                  <a:off x="2076044" y="8232184"/>
                  <a:ext cx="1346108" cy="805447"/>
                </a:xfrm>
                <a:prstGeom prst="round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0279" tIns="45139" rIns="90279" bIns="45139" rtlCol="0" anchor="ctr"/>
                <a:lstStyle/>
                <a:p>
                  <a:pPr algn="ctr"/>
                  <a:r>
                    <a:rPr lang="ja-JP" altLang="en-US" sz="950" b="1" dirty="0">
                      <a:solidFill>
                        <a:prstClr val="white"/>
                      </a:solidFill>
                      <a:latin typeface="Meiryo UI" panose="020B0604030504040204" pitchFamily="50" charset="-128"/>
                      <a:ea typeface="Meiryo UI" panose="020B0604030504040204" pitchFamily="50" charset="-128"/>
                      <a:cs typeface="Meiryo UI" panose="020B0604030504040204" pitchFamily="50" charset="-128"/>
                    </a:rPr>
                    <a:t>ＦＣ船</a:t>
                  </a:r>
                  <a:endParaRPr lang="en-US" altLang="ja-JP" sz="950" b="1" dirty="0">
                    <a:solidFill>
                      <a:prstClr val="white"/>
                    </a:solidFill>
                    <a:latin typeface="Meiryo UI" panose="020B0604030504040204" pitchFamily="50" charset="-128"/>
                    <a:ea typeface="Meiryo UI" panose="020B0604030504040204" pitchFamily="50" charset="-128"/>
                    <a:cs typeface="Meiryo UI" panose="020B0604030504040204" pitchFamily="50" charset="-128"/>
                  </a:endParaRPr>
                </a:p>
                <a:p>
                  <a:pPr algn="ctr"/>
                  <a:r>
                    <a:rPr lang="ja-JP" altLang="en-US" sz="950" b="1" dirty="0" smtClean="0">
                      <a:solidFill>
                        <a:prstClr val="white"/>
                      </a:solidFill>
                      <a:latin typeface="Meiryo UI" panose="020B0604030504040204" pitchFamily="50" charset="-128"/>
                      <a:ea typeface="Meiryo UI" panose="020B0604030504040204" pitchFamily="50" charset="-128"/>
                      <a:cs typeface="Meiryo UI" panose="020B0604030504040204" pitchFamily="50" charset="-128"/>
                    </a:rPr>
                    <a:t>研究会</a:t>
                  </a:r>
                  <a:endParaRPr lang="ja-JP" altLang="en-US" sz="950" b="1" dirty="0">
                    <a:solidFill>
                      <a:prstClr val="white"/>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86" name="角丸四角形 85"/>
                <p:cNvSpPr/>
                <p:nvPr/>
              </p:nvSpPr>
              <p:spPr>
                <a:xfrm>
                  <a:off x="4085568" y="8242323"/>
                  <a:ext cx="1233931" cy="630351"/>
                </a:xfrm>
                <a:prstGeom prst="round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0279" tIns="45139" rIns="90279" bIns="45139" rtlCol="0" anchor="ctr"/>
                <a:lstStyle/>
                <a:p>
                  <a:pPr algn="ctr"/>
                  <a:r>
                    <a:rPr lang="ja-JP" altLang="en-US" sz="950" b="1" dirty="0">
                      <a:solidFill>
                        <a:prstClr val="white"/>
                      </a:solidFill>
                      <a:latin typeface="Meiryo UI" panose="020B0604030504040204" pitchFamily="50" charset="-128"/>
                      <a:ea typeface="Meiryo UI" panose="020B0604030504040204" pitchFamily="50" charset="-128"/>
                      <a:cs typeface="Meiryo UI" panose="020B0604030504040204" pitchFamily="50" charset="-128"/>
                    </a:rPr>
                    <a:t>Ａ事業</a:t>
                  </a:r>
                  <a:endParaRPr lang="en-US" altLang="ja-JP" sz="950" b="1" dirty="0">
                    <a:solidFill>
                      <a:prstClr val="white"/>
                    </a:solidFill>
                    <a:latin typeface="Meiryo UI" panose="020B0604030504040204" pitchFamily="50" charset="-128"/>
                    <a:ea typeface="Meiryo UI" panose="020B0604030504040204" pitchFamily="50" charset="-128"/>
                    <a:cs typeface="Meiryo UI" panose="020B0604030504040204" pitchFamily="50" charset="-128"/>
                  </a:endParaRPr>
                </a:p>
                <a:p>
                  <a:pPr algn="ctr"/>
                  <a:r>
                    <a:rPr lang="ja-JP" altLang="en-US" sz="950" b="1" dirty="0" smtClean="0">
                      <a:solidFill>
                        <a:prstClr val="white"/>
                      </a:solidFill>
                      <a:latin typeface="Meiryo UI" panose="020B0604030504040204" pitchFamily="50" charset="-128"/>
                      <a:ea typeface="Meiryo UI" panose="020B0604030504040204" pitchFamily="50" charset="-128"/>
                      <a:cs typeface="Meiryo UI" panose="020B0604030504040204" pitchFamily="50" charset="-128"/>
                    </a:rPr>
                    <a:t>研究会</a:t>
                  </a:r>
                  <a:endParaRPr lang="ja-JP" altLang="en-US" sz="950" b="1" dirty="0">
                    <a:solidFill>
                      <a:prstClr val="white"/>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87" name="角丸四角形 86"/>
                <p:cNvSpPr/>
                <p:nvPr/>
              </p:nvSpPr>
              <p:spPr>
                <a:xfrm>
                  <a:off x="5833875" y="8252972"/>
                  <a:ext cx="1233931" cy="630351"/>
                </a:xfrm>
                <a:prstGeom prst="round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0279" tIns="45139" rIns="90279" bIns="45139" rtlCol="0" anchor="ctr"/>
                <a:lstStyle/>
                <a:p>
                  <a:pPr algn="ctr"/>
                  <a:r>
                    <a:rPr lang="ja-JP" altLang="en-US" sz="950" b="1" dirty="0">
                      <a:solidFill>
                        <a:prstClr val="white"/>
                      </a:solidFill>
                      <a:latin typeface="Meiryo UI" panose="020B0604030504040204" pitchFamily="50" charset="-128"/>
                      <a:ea typeface="Meiryo UI" panose="020B0604030504040204" pitchFamily="50" charset="-128"/>
                      <a:cs typeface="Meiryo UI" panose="020B0604030504040204" pitchFamily="50" charset="-128"/>
                    </a:rPr>
                    <a:t>Ｂ事業</a:t>
                  </a:r>
                  <a:endParaRPr lang="en-US" altLang="ja-JP" sz="950" b="1" dirty="0">
                    <a:solidFill>
                      <a:prstClr val="white"/>
                    </a:solidFill>
                    <a:latin typeface="Meiryo UI" panose="020B0604030504040204" pitchFamily="50" charset="-128"/>
                    <a:ea typeface="Meiryo UI" panose="020B0604030504040204" pitchFamily="50" charset="-128"/>
                    <a:cs typeface="Meiryo UI" panose="020B0604030504040204" pitchFamily="50" charset="-128"/>
                  </a:endParaRPr>
                </a:p>
                <a:p>
                  <a:pPr algn="ctr"/>
                  <a:r>
                    <a:rPr lang="ja-JP" altLang="en-US" sz="950" b="1" dirty="0" smtClean="0">
                      <a:solidFill>
                        <a:prstClr val="white"/>
                      </a:solidFill>
                      <a:latin typeface="Meiryo UI" panose="020B0604030504040204" pitchFamily="50" charset="-128"/>
                      <a:ea typeface="Meiryo UI" panose="020B0604030504040204" pitchFamily="50" charset="-128"/>
                      <a:cs typeface="Meiryo UI" panose="020B0604030504040204" pitchFamily="50" charset="-128"/>
                    </a:rPr>
                    <a:t>研究会</a:t>
                  </a:r>
                  <a:endParaRPr lang="ja-JP" altLang="en-US" sz="950" b="1" dirty="0">
                    <a:solidFill>
                      <a:prstClr val="white"/>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88" name="左中かっこ 87"/>
                <p:cNvSpPr/>
                <p:nvPr/>
              </p:nvSpPr>
              <p:spPr>
                <a:xfrm rot="16200000">
                  <a:off x="5367497" y="7320736"/>
                  <a:ext cx="392064" cy="3196739"/>
                </a:xfrm>
                <a:prstGeom prst="leftBrace">
                  <a:avLst>
                    <a:gd name="adj1" fmla="val 26238"/>
                    <a:gd name="adj2" fmla="val 50802"/>
                  </a:avLst>
                </a:prstGeom>
                <a:ln w="28575">
                  <a:solidFill>
                    <a:schemeClr val="tx2">
                      <a:lumMod val="50000"/>
                    </a:schemeClr>
                  </a:solidFill>
                  <a:prstDash val="sysDash"/>
                </a:ln>
              </p:spPr>
              <p:style>
                <a:lnRef idx="1">
                  <a:schemeClr val="accent1"/>
                </a:lnRef>
                <a:fillRef idx="0">
                  <a:schemeClr val="accent1"/>
                </a:fillRef>
                <a:effectRef idx="0">
                  <a:schemeClr val="accent1"/>
                </a:effectRef>
                <a:fontRef idx="minor">
                  <a:schemeClr val="tx1"/>
                </a:fontRef>
              </p:style>
              <p:txBody>
                <a:bodyPr lIns="90279" tIns="45139" rIns="90279" bIns="45139" rtlCol="0" anchor="ctr"/>
                <a:lstStyle/>
                <a:p>
                  <a:pPr algn="ctr"/>
                  <a:endParaRPr lang="ja-JP" altLang="en-US" sz="1400">
                    <a:solidFill>
                      <a:prstClr val="black"/>
                    </a:solidFill>
                  </a:endParaRPr>
                </a:p>
              </p:txBody>
            </p:sp>
            <p:sp>
              <p:nvSpPr>
                <p:cNvPr id="89" name="角丸四角形 88"/>
                <p:cNvSpPr/>
                <p:nvPr/>
              </p:nvSpPr>
              <p:spPr>
                <a:xfrm>
                  <a:off x="3933432" y="9076213"/>
                  <a:ext cx="3134374" cy="528235"/>
                </a:xfrm>
                <a:prstGeom prst="roundRect">
                  <a:avLst>
                    <a:gd name="adj" fmla="val 28291"/>
                  </a:avLst>
                </a:prstGeom>
                <a:solidFill>
                  <a:schemeClr val="bg1"/>
                </a:solidFill>
                <a:ln>
                  <a:solidFill>
                    <a:schemeClr val="tx2">
                      <a:lumMod val="50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lIns="71086" tIns="45139" rIns="71086" bIns="45139" rtlCol="0" anchor="ctr"/>
                <a:lstStyle/>
                <a:p>
                  <a:r>
                    <a:rPr lang="ja-JP" altLang="en-US" sz="900" b="1" dirty="0">
                      <a:solidFill>
                        <a:srgbClr val="1F497D">
                          <a:lumMod val="50000"/>
                        </a:srgbClr>
                      </a:solidFill>
                      <a:latin typeface="Meiryo UI" panose="020B0604030504040204" pitchFamily="50" charset="-128"/>
                      <a:ea typeface="Meiryo UI" panose="020B0604030504040204" pitchFamily="50" charset="-128"/>
                      <a:cs typeface="Meiryo UI" panose="020B0604030504040204" pitchFamily="50" charset="-128"/>
                    </a:rPr>
                    <a:t>事業者からの提案を踏まえ、勉強会等で事前に課題整理し、適宜、設置</a:t>
                  </a:r>
                </a:p>
              </p:txBody>
            </p:sp>
            <p:grpSp>
              <p:nvGrpSpPr>
                <p:cNvPr id="90" name="グループ化 89"/>
                <p:cNvGrpSpPr/>
                <p:nvPr/>
              </p:nvGrpSpPr>
              <p:grpSpPr>
                <a:xfrm>
                  <a:off x="505411" y="5003498"/>
                  <a:ext cx="6656487" cy="2353424"/>
                  <a:chOff x="395735" y="5412777"/>
                  <a:chExt cx="6408712" cy="2128996"/>
                </a:xfrm>
              </p:grpSpPr>
              <p:sp>
                <p:nvSpPr>
                  <p:cNvPr id="91" name="角丸四角形 90"/>
                  <p:cNvSpPr/>
                  <p:nvPr/>
                </p:nvSpPr>
                <p:spPr>
                  <a:xfrm>
                    <a:off x="395735" y="5706513"/>
                    <a:ext cx="6408712" cy="1835260"/>
                  </a:xfrm>
                  <a:prstGeom prst="roundRect">
                    <a:avLst>
                      <a:gd name="adj" fmla="val 25367"/>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tIns="0" bIns="0" rtlCol="0" anchor="ctr"/>
                  <a:lstStyle/>
                  <a:p>
                    <a:pPr algn="ctr"/>
                    <a:endParaRPr lang="ja-JP" altLang="en-US" sz="1400" dirty="0">
                      <a:solidFill>
                        <a:prstClr val="black"/>
                      </a:solidFill>
                    </a:endParaRPr>
                  </a:p>
                </p:txBody>
              </p:sp>
              <p:sp>
                <p:nvSpPr>
                  <p:cNvPr id="92" name="角丸四角形 91"/>
                  <p:cNvSpPr/>
                  <p:nvPr/>
                </p:nvSpPr>
                <p:spPr>
                  <a:xfrm>
                    <a:off x="1581304" y="5412777"/>
                    <a:ext cx="4046827" cy="432000"/>
                  </a:xfrm>
                  <a:prstGeom prst="roundRect">
                    <a:avLst/>
                  </a:prstGeom>
                  <a:solidFill>
                    <a:schemeClr val="tx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1400" b="1" dirty="0">
                        <a:solidFill>
                          <a:prstClr val="white"/>
                        </a:solidFill>
                        <a:latin typeface="Meiryo UI" panose="020B0604030504040204" pitchFamily="50" charset="-128"/>
                        <a:ea typeface="Meiryo UI" panose="020B0604030504040204" pitchFamily="50" charset="-128"/>
                        <a:cs typeface="Meiryo UI" panose="020B0604030504040204" pitchFamily="50" charset="-128"/>
                      </a:rPr>
                      <a:t>H</a:t>
                    </a:r>
                    <a:r>
                      <a:rPr lang="en-US" altLang="ja-JP" sz="1100" b="1" dirty="0">
                        <a:solidFill>
                          <a:prstClr val="white"/>
                        </a:solidFill>
                        <a:latin typeface="Meiryo UI" panose="020B0604030504040204" pitchFamily="50" charset="-128"/>
                        <a:ea typeface="Meiryo UI" panose="020B0604030504040204" pitchFamily="50" charset="-128"/>
                        <a:cs typeface="Meiryo UI" panose="020B0604030504040204" pitchFamily="50" charset="-128"/>
                      </a:rPr>
                      <a:t>2</a:t>
                    </a:r>
                    <a:r>
                      <a:rPr lang="en-US" altLang="ja-JP" sz="1400" b="1" dirty="0">
                        <a:solidFill>
                          <a:prstClr val="white"/>
                        </a:solidFill>
                        <a:latin typeface="Meiryo UI" panose="020B0604030504040204" pitchFamily="50" charset="-128"/>
                        <a:ea typeface="Meiryo UI" panose="020B0604030504040204" pitchFamily="50" charset="-128"/>
                        <a:cs typeface="Meiryo UI" panose="020B0604030504040204" pitchFamily="50" charset="-128"/>
                      </a:rPr>
                      <a:t>Osaka</a:t>
                    </a:r>
                    <a:r>
                      <a:rPr lang="ja-JP" altLang="en-US" sz="1400" b="1" dirty="0">
                        <a:solidFill>
                          <a:prstClr val="white"/>
                        </a:solidFill>
                        <a:latin typeface="Meiryo UI" panose="020B0604030504040204" pitchFamily="50" charset="-128"/>
                        <a:ea typeface="Meiryo UI" panose="020B0604030504040204" pitchFamily="50" charset="-128"/>
                        <a:cs typeface="Meiryo UI" panose="020B0604030504040204" pitchFamily="50" charset="-128"/>
                      </a:rPr>
                      <a:t>ビジョン</a:t>
                    </a:r>
                    <a:r>
                      <a:rPr lang="ja-JP" altLang="en-US" sz="1400" b="1" dirty="0" smtClean="0">
                        <a:solidFill>
                          <a:prstClr val="white"/>
                        </a:solidFill>
                        <a:latin typeface="Meiryo UI" panose="020B0604030504040204" pitchFamily="50" charset="-128"/>
                        <a:ea typeface="Meiryo UI" panose="020B0604030504040204" pitchFamily="50" charset="-128"/>
                        <a:cs typeface="Meiryo UI" panose="020B0604030504040204" pitchFamily="50" charset="-128"/>
                      </a:rPr>
                      <a:t>推進会議</a:t>
                    </a:r>
                    <a:endParaRPr lang="ja-JP" altLang="en-US" sz="1400" b="1" dirty="0">
                      <a:solidFill>
                        <a:prstClr val="white"/>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93" name="円/楕円 92"/>
                  <p:cNvSpPr/>
                  <p:nvPr/>
                </p:nvSpPr>
                <p:spPr>
                  <a:xfrm>
                    <a:off x="598626" y="6621448"/>
                    <a:ext cx="1440000" cy="827999"/>
                  </a:xfrm>
                  <a:prstGeom prst="ellipse">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ja-JP" altLang="en-US" sz="1050" b="1"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94" name="角丸四角形 93"/>
                  <p:cNvSpPr/>
                  <p:nvPr/>
                </p:nvSpPr>
                <p:spPr>
                  <a:xfrm>
                    <a:off x="690400" y="6620651"/>
                    <a:ext cx="1217502" cy="792001"/>
                  </a:xfrm>
                  <a:prstGeom prst="roundRect">
                    <a:avLst>
                      <a:gd name="adj" fmla="val 3208"/>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tIns="0" bIns="0" rtlCol="0" anchor="ctr"/>
                  <a:lstStyle/>
                  <a:p>
                    <a:pPr algn="ctr"/>
                    <a:r>
                      <a:rPr lang="ja-JP" altLang="en-US" sz="10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戦略</a:t>
                    </a:r>
                    <a:endParaRPr lang="en-US" altLang="ja-JP" sz="1000" b="1"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gn="ctr"/>
                    <a:r>
                      <a:rPr lang="ja-JP" altLang="en-US" sz="10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立案</a:t>
                    </a:r>
                  </a:p>
                </p:txBody>
              </p:sp>
              <p:sp>
                <p:nvSpPr>
                  <p:cNvPr id="95" name="円/楕円 94"/>
                  <p:cNvSpPr/>
                  <p:nvPr/>
                </p:nvSpPr>
                <p:spPr>
                  <a:xfrm>
                    <a:off x="2124087" y="6567975"/>
                    <a:ext cx="1440000" cy="828001"/>
                  </a:xfrm>
                  <a:prstGeom prst="ellipse">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ja-JP" altLang="en-US" sz="1200" b="1"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96" name="円/楕円 95"/>
                  <p:cNvSpPr/>
                  <p:nvPr/>
                </p:nvSpPr>
                <p:spPr>
                  <a:xfrm>
                    <a:off x="5114488" y="6621446"/>
                    <a:ext cx="1440000" cy="827999"/>
                  </a:xfrm>
                  <a:prstGeom prst="ellipse">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ja-JP" altLang="en-US" sz="1400" b="1"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97" name="円/楕円 96"/>
                  <p:cNvSpPr/>
                  <p:nvPr/>
                </p:nvSpPr>
                <p:spPr>
                  <a:xfrm>
                    <a:off x="3636095" y="6567975"/>
                    <a:ext cx="1440000" cy="827999"/>
                  </a:xfrm>
                  <a:prstGeom prst="ellipse">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ja-JP" altLang="en-US" sz="1200" b="1"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98" name="角丸四角形 97"/>
                  <p:cNvSpPr/>
                  <p:nvPr/>
                </p:nvSpPr>
                <p:spPr>
                  <a:xfrm>
                    <a:off x="2236934" y="6710968"/>
                    <a:ext cx="1217502" cy="592281"/>
                  </a:xfrm>
                  <a:prstGeom prst="roundRect">
                    <a:avLst>
                      <a:gd name="adj" fmla="val 3208"/>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tIns="0" bIns="0" rtlCol="0" anchor="ctr"/>
                  <a:lstStyle/>
                  <a:p>
                    <a:pPr algn="ctr"/>
                    <a:r>
                      <a:rPr lang="ja-JP" altLang="en-US" sz="10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事業者の</a:t>
                    </a:r>
                    <a:endParaRPr lang="en-US" altLang="ja-JP" sz="1000" b="1"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gn="ctr"/>
                    <a:r>
                      <a:rPr lang="ja-JP" altLang="en-US" sz="10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交流</a:t>
                    </a:r>
                    <a:r>
                      <a:rPr lang="ja-JP" altLang="en-US" sz="10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活性化</a:t>
                    </a:r>
                    <a:endParaRPr lang="ja-JP" altLang="en-US" sz="1000" b="1"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99" name="角丸四角形 98"/>
                  <p:cNvSpPr/>
                  <p:nvPr/>
                </p:nvSpPr>
                <p:spPr>
                  <a:xfrm>
                    <a:off x="3749102" y="6679289"/>
                    <a:ext cx="1217502" cy="592281"/>
                  </a:xfrm>
                  <a:prstGeom prst="roundRect">
                    <a:avLst>
                      <a:gd name="adj" fmla="val 3208"/>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tIns="0" bIns="0" rtlCol="0" anchor="ctr"/>
                  <a:lstStyle/>
                  <a:p>
                    <a:pPr algn="ctr"/>
                    <a:r>
                      <a:rPr lang="ja-JP" altLang="en-US" sz="10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情報</a:t>
                    </a:r>
                    <a:endParaRPr lang="en-US" altLang="ja-JP" sz="1000" b="1"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gn="ctr"/>
                    <a:r>
                      <a:rPr lang="ja-JP" altLang="en-US" sz="10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集約・発信</a:t>
                    </a:r>
                  </a:p>
                </p:txBody>
              </p:sp>
              <p:sp>
                <p:nvSpPr>
                  <p:cNvPr id="100" name="角丸四角形 99"/>
                  <p:cNvSpPr/>
                  <p:nvPr/>
                </p:nvSpPr>
                <p:spPr>
                  <a:xfrm>
                    <a:off x="5232908" y="6729367"/>
                    <a:ext cx="1217502" cy="592281"/>
                  </a:xfrm>
                  <a:prstGeom prst="roundRect">
                    <a:avLst>
                      <a:gd name="adj" fmla="val 3208"/>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tIns="0" bIns="0" rtlCol="0" anchor="ctr"/>
                  <a:lstStyle/>
                  <a:p>
                    <a:pPr algn="ctr"/>
                    <a:r>
                      <a:rPr lang="ja-JP" altLang="en-US" sz="10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アイデア</a:t>
                    </a:r>
                    <a:endParaRPr lang="en-US" altLang="ja-JP" sz="1000" b="1"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gn="ctr"/>
                    <a:r>
                      <a:rPr lang="ja-JP" altLang="en-US" sz="10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創出の「場」</a:t>
                    </a:r>
                  </a:p>
                </p:txBody>
              </p:sp>
            </p:grpSp>
          </p:grpSp>
          <p:sp>
            <p:nvSpPr>
              <p:cNvPr id="83" name="角丸四角形 82"/>
              <p:cNvSpPr/>
              <p:nvPr/>
            </p:nvSpPr>
            <p:spPr>
              <a:xfrm>
                <a:off x="5075010" y="4646986"/>
                <a:ext cx="3097390" cy="463983"/>
              </a:xfrm>
              <a:prstGeom prst="roundRect">
                <a:avLst>
                  <a:gd name="adj" fmla="val 3208"/>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90279" tIns="0" rIns="90279" bIns="0" rtlCol="0" anchor="ctr"/>
              <a:lstStyle/>
              <a:p>
                <a:pPr algn="ctr"/>
                <a:r>
                  <a:rPr lang="ja-JP" altLang="en-US" sz="10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地域特性、事業者のシーズ・ニーズを踏まえ</a:t>
                </a:r>
                <a:endParaRPr lang="en-US" altLang="ja-JP" sz="1000" b="1"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gn="ctr"/>
                <a:r>
                  <a:rPr lang="ja-JP" altLang="en-US" sz="10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取組内容別に</a:t>
                </a:r>
                <a:r>
                  <a:rPr lang="ja-JP" altLang="en-US" sz="10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研究会を</a:t>
                </a:r>
                <a:r>
                  <a:rPr lang="ja-JP" altLang="en-US" sz="10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立上げ</a:t>
                </a:r>
              </a:p>
            </p:txBody>
          </p:sp>
        </p:grpSp>
      </p:grpSp>
      <p:sp>
        <p:nvSpPr>
          <p:cNvPr id="71" name="角丸四角形 70"/>
          <p:cNvSpPr/>
          <p:nvPr/>
        </p:nvSpPr>
        <p:spPr>
          <a:xfrm>
            <a:off x="551488" y="5568975"/>
            <a:ext cx="1483917" cy="612000"/>
          </a:xfrm>
          <a:prstGeom prst="roundRect">
            <a:avLst>
              <a:gd name="adj" fmla="val 50000"/>
            </a:avLst>
          </a:prstGeom>
          <a:solidFill>
            <a:schemeClr val="tx2">
              <a:lumMod val="75000"/>
            </a:schemeClr>
          </a:solidFill>
          <a:ln>
            <a:noFill/>
          </a:ln>
        </p:spPr>
        <p:style>
          <a:lnRef idx="1">
            <a:schemeClr val="accent1"/>
          </a:lnRef>
          <a:fillRef idx="2">
            <a:schemeClr val="accent1"/>
          </a:fillRef>
          <a:effectRef idx="1">
            <a:schemeClr val="accent1"/>
          </a:effectRef>
          <a:fontRef idx="minor">
            <a:schemeClr val="dk1"/>
          </a:fontRef>
        </p:style>
        <p:txBody>
          <a:bodyPr anchor="ctr"/>
          <a:lstStyle/>
          <a:p>
            <a:pPr algn="ctr">
              <a:defRPr/>
            </a:pPr>
            <a:r>
              <a:rPr lang="ja-JP" altLang="en-US" sz="1000" b="1" dirty="0" smtClean="0">
                <a:solidFill>
                  <a:prstClr val="white"/>
                </a:solidFill>
                <a:latin typeface="Meiryo UI" pitchFamily="50" charset="-128"/>
                <a:ea typeface="Meiryo UI" pitchFamily="50" charset="-128"/>
                <a:cs typeface="Meiryo UI" pitchFamily="50" charset="-128"/>
              </a:rPr>
              <a:t>産業用車両等への</a:t>
            </a:r>
            <a:endParaRPr lang="en-US" altLang="ja-JP" sz="1000" b="1" dirty="0" smtClean="0">
              <a:solidFill>
                <a:prstClr val="white"/>
              </a:solidFill>
              <a:latin typeface="Meiryo UI" pitchFamily="50" charset="-128"/>
              <a:ea typeface="Meiryo UI" pitchFamily="50" charset="-128"/>
              <a:cs typeface="Meiryo UI" pitchFamily="50" charset="-128"/>
            </a:endParaRPr>
          </a:p>
          <a:p>
            <a:pPr algn="ctr">
              <a:defRPr/>
            </a:pPr>
            <a:r>
              <a:rPr lang="ja-JP" altLang="en-US" sz="1000" b="1" dirty="0" smtClean="0">
                <a:solidFill>
                  <a:prstClr val="white"/>
                </a:solidFill>
                <a:latin typeface="Meiryo UI" pitchFamily="50" charset="-128"/>
                <a:ea typeface="Meiryo UI" pitchFamily="50" charset="-128"/>
                <a:cs typeface="Meiryo UI" pitchFamily="50" charset="-128"/>
              </a:rPr>
              <a:t>水素エネルギーの</a:t>
            </a:r>
            <a:endParaRPr lang="en-US" altLang="ja-JP" sz="1000" b="1" dirty="0" smtClean="0">
              <a:solidFill>
                <a:prstClr val="white"/>
              </a:solidFill>
              <a:latin typeface="Meiryo UI" pitchFamily="50" charset="-128"/>
              <a:ea typeface="Meiryo UI" pitchFamily="50" charset="-128"/>
              <a:cs typeface="Meiryo UI" pitchFamily="50" charset="-128"/>
            </a:endParaRPr>
          </a:p>
          <a:p>
            <a:pPr algn="ctr">
              <a:defRPr/>
            </a:pPr>
            <a:r>
              <a:rPr lang="ja-JP" altLang="en-US" sz="1000" b="1" dirty="0" smtClean="0">
                <a:solidFill>
                  <a:prstClr val="white"/>
                </a:solidFill>
                <a:latin typeface="Meiryo UI" pitchFamily="50" charset="-128"/>
                <a:ea typeface="Meiryo UI" pitchFamily="50" charset="-128"/>
                <a:cs typeface="Meiryo UI" pitchFamily="50" charset="-128"/>
              </a:rPr>
              <a:t>導入促進</a:t>
            </a:r>
            <a:endParaRPr lang="ja-JP" altLang="en-US" sz="1000" b="1" dirty="0">
              <a:solidFill>
                <a:prstClr val="white"/>
              </a:solidFill>
              <a:latin typeface="Meiryo UI" pitchFamily="50" charset="-128"/>
              <a:ea typeface="Meiryo UI" pitchFamily="50" charset="-128"/>
              <a:cs typeface="Meiryo UI" pitchFamily="50" charset="-128"/>
            </a:endParaRPr>
          </a:p>
        </p:txBody>
      </p:sp>
      <p:pic>
        <p:nvPicPr>
          <p:cNvPr id="105" name="Picture 2"/>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2466420" y="6173657"/>
            <a:ext cx="710110" cy="325919"/>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3" name="角丸四角形 72"/>
          <p:cNvSpPr/>
          <p:nvPr/>
        </p:nvSpPr>
        <p:spPr>
          <a:xfrm>
            <a:off x="3607731" y="5582623"/>
            <a:ext cx="1483917" cy="612000"/>
          </a:xfrm>
          <a:prstGeom prst="roundRect">
            <a:avLst>
              <a:gd name="adj" fmla="val 50000"/>
            </a:avLst>
          </a:prstGeom>
          <a:solidFill>
            <a:schemeClr val="tx2">
              <a:lumMod val="75000"/>
            </a:schemeClr>
          </a:solidFill>
          <a:ln>
            <a:noFill/>
          </a:ln>
        </p:spPr>
        <p:style>
          <a:lnRef idx="1">
            <a:schemeClr val="accent1"/>
          </a:lnRef>
          <a:fillRef idx="2">
            <a:schemeClr val="accent1"/>
          </a:fillRef>
          <a:effectRef idx="1">
            <a:schemeClr val="accent1"/>
          </a:effectRef>
          <a:fontRef idx="minor">
            <a:schemeClr val="dk1"/>
          </a:fontRef>
        </p:style>
        <p:txBody>
          <a:bodyPr lIns="36000" rIns="36000" anchor="ctr"/>
          <a:lstStyle/>
          <a:p>
            <a:pPr algn="ctr">
              <a:defRPr/>
            </a:pPr>
            <a:r>
              <a:rPr lang="ja-JP" altLang="en-US" sz="1000" b="1" dirty="0" smtClean="0">
                <a:solidFill>
                  <a:prstClr val="white"/>
                </a:solidFill>
                <a:latin typeface="Meiryo UI" pitchFamily="50" charset="-128"/>
                <a:ea typeface="Meiryo UI" pitchFamily="50" charset="-128"/>
                <a:cs typeface="Meiryo UI" pitchFamily="50" charset="-128"/>
              </a:rPr>
              <a:t>水素発電等の</a:t>
            </a:r>
            <a:endParaRPr lang="en-US" altLang="ja-JP" sz="1000" b="1" dirty="0" smtClean="0">
              <a:solidFill>
                <a:prstClr val="white"/>
              </a:solidFill>
              <a:latin typeface="Meiryo UI" pitchFamily="50" charset="-128"/>
              <a:ea typeface="Meiryo UI" pitchFamily="50" charset="-128"/>
              <a:cs typeface="Meiryo UI" pitchFamily="50" charset="-128"/>
            </a:endParaRPr>
          </a:p>
          <a:p>
            <a:pPr algn="ctr">
              <a:defRPr/>
            </a:pPr>
            <a:r>
              <a:rPr lang="ja-JP" altLang="en-US" sz="1000" b="1" dirty="0">
                <a:solidFill>
                  <a:prstClr val="white"/>
                </a:solidFill>
                <a:latin typeface="Meiryo UI" pitchFamily="50" charset="-128"/>
                <a:ea typeface="Meiryo UI" pitchFamily="50" charset="-128"/>
                <a:cs typeface="Meiryo UI" pitchFamily="50" charset="-128"/>
              </a:rPr>
              <a:t>様々</a:t>
            </a:r>
            <a:r>
              <a:rPr lang="ja-JP" altLang="en-US" sz="1000" b="1" dirty="0" smtClean="0">
                <a:solidFill>
                  <a:prstClr val="white"/>
                </a:solidFill>
                <a:latin typeface="Meiryo UI" pitchFamily="50" charset="-128"/>
                <a:ea typeface="Meiryo UI" pitchFamily="50" charset="-128"/>
                <a:cs typeface="Meiryo UI" pitchFamily="50" charset="-128"/>
              </a:rPr>
              <a:t>な水素</a:t>
            </a:r>
            <a:endParaRPr lang="en-US" altLang="ja-JP" sz="1000" b="1" dirty="0" smtClean="0">
              <a:solidFill>
                <a:prstClr val="white"/>
              </a:solidFill>
              <a:latin typeface="Meiryo UI" pitchFamily="50" charset="-128"/>
              <a:ea typeface="Meiryo UI" pitchFamily="50" charset="-128"/>
              <a:cs typeface="Meiryo UI" pitchFamily="50" charset="-128"/>
            </a:endParaRPr>
          </a:p>
          <a:p>
            <a:pPr algn="ctr">
              <a:defRPr/>
            </a:pPr>
            <a:r>
              <a:rPr lang="ja-JP" altLang="en-US" sz="1000" b="1" dirty="0" smtClean="0">
                <a:solidFill>
                  <a:prstClr val="white"/>
                </a:solidFill>
                <a:latin typeface="Meiryo UI" pitchFamily="50" charset="-128"/>
                <a:ea typeface="Meiryo UI" pitchFamily="50" charset="-128"/>
                <a:cs typeface="Meiryo UI" pitchFamily="50" charset="-128"/>
              </a:rPr>
              <a:t>プロジェクトへの挑戦</a:t>
            </a:r>
            <a:endParaRPr lang="ja-JP" altLang="en-US" sz="1000" b="1" dirty="0">
              <a:solidFill>
                <a:prstClr val="white"/>
              </a:solidFill>
              <a:latin typeface="Meiryo UI" pitchFamily="50" charset="-128"/>
              <a:ea typeface="Meiryo UI" pitchFamily="50" charset="-128"/>
              <a:cs typeface="Meiryo UI" pitchFamily="50" charset="-128"/>
            </a:endParaRPr>
          </a:p>
        </p:txBody>
      </p:sp>
      <p:pic>
        <p:nvPicPr>
          <p:cNvPr id="106" name="Picture 2"/>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2199578" y="6067145"/>
            <a:ext cx="304577" cy="39669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7" name="Picture 3"/>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3206260" y="5969096"/>
            <a:ext cx="259278" cy="51340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2" name="角丸四角形 71"/>
          <p:cNvSpPr/>
          <p:nvPr/>
        </p:nvSpPr>
        <p:spPr>
          <a:xfrm>
            <a:off x="2071166" y="5582623"/>
            <a:ext cx="1483917" cy="612000"/>
          </a:xfrm>
          <a:prstGeom prst="roundRect">
            <a:avLst>
              <a:gd name="adj" fmla="val 50000"/>
            </a:avLst>
          </a:prstGeom>
          <a:solidFill>
            <a:schemeClr val="tx2">
              <a:lumMod val="75000"/>
            </a:schemeClr>
          </a:solidFill>
          <a:ln>
            <a:noFill/>
          </a:ln>
        </p:spPr>
        <p:style>
          <a:lnRef idx="1">
            <a:schemeClr val="accent1"/>
          </a:lnRef>
          <a:fillRef idx="2">
            <a:schemeClr val="accent1"/>
          </a:fillRef>
          <a:effectRef idx="1">
            <a:schemeClr val="accent1"/>
          </a:effectRef>
          <a:fontRef idx="minor">
            <a:schemeClr val="dk1"/>
          </a:fontRef>
        </p:style>
        <p:txBody>
          <a:bodyPr anchor="ctr"/>
          <a:lstStyle/>
          <a:p>
            <a:pPr algn="ctr">
              <a:defRPr/>
            </a:pPr>
            <a:r>
              <a:rPr lang="ja-JP" altLang="en-US" sz="1000" b="1" dirty="0" smtClean="0">
                <a:solidFill>
                  <a:prstClr val="white"/>
                </a:solidFill>
                <a:latin typeface="Meiryo UI" pitchFamily="50" charset="-128"/>
                <a:ea typeface="Meiryo UI" pitchFamily="50" charset="-128"/>
                <a:cs typeface="Meiryo UI" pitchFamily="50" charset="-128"/>
              </a:rPr>
              <a:t>純水素型定置用</a:t>
            </a:r>
            <a:endParaRPr lang="en-US" altLang="ja-JP" sz="1000" b="1" dirty="0" smtClean="0">
              <a:solidFill>
                <a:prstClr val="white"/>
              </a:solidFill>
              <a:latin typeface="Meiryo UI" pitchFamily="50" charset="-128"/>
              <a:ea typeface="Meiryo UI" pitchFamily="50" charset="-128"/>
              <a:cs typeface="Meiryo UI" pitchFamily="50" charset="-128"/>
            </a:endParaRPr>
          </a:p>
          <a:p>
            <a:pPr algn="ctr">
              <a:defRPr/>
            </a:pPr>
            <a:r>
              <a:rPr lang="ja-JP" altLang="en-US" sz="1000" b="1" dirty="0" smtClean="0">
                <a:solidFill>
                  <a:prstClr val="white"/>
                </a:solidFill>
                <a:latin typeface="Meiryo UI" pitchFamily="50" charset="-128"/>
                <a:ea typeface="Meiryo UI" pitchFamily="50" charset="-128"/>
                <a:cs typeface="Meiryo UI" pitchFamily="50" charset="-128"/>
              </a:rPr>
              <a:t>燃料電池の活用</a:t>
            </a:r>
            <a:endParaRPr lang="en-US" altLang="ja-JP" sz="1000" b="1" dirty="0" smtClean="0">
              <a:solidFill>
                <a:prstClr val="white"/>
              </a:solidFill>
              <a:latin typeface="Meiryo UI" pitchFamily="50" charset="-128"/>
              <a:ea typeface="Meiryo UI" pitchFamily="50" charset="-128"/>
              <a:cs typeface="Meiryo UI" pitchFamily="50" charset="-128"/>
            </a:endParaRPr>
          </a:p>
          <a:p>
            <a:pPr algn="ctr">
              <a:defRPr/>
            </a:pPr>
            <a:r>
              <a:rPr lang="ja-JP" altLang="en-US" sz="1000" b="1" dirty="0" smtClean="0">
                <a:solidFill>
                  <a:prstClr val="white"/>
                </a:solidFill>
                <a:latin typeface="Meiryo UI" pitchFamily="50" charset="-128"/>
                <a:ea typeface="Meiryo UI" pitchFamily="50" charset="-128"/>
                <a:cs typeface="Meiryo UI" pitchFamily="50" charset="-128"/>
              </a:rPr>
              <a:t>モデルの構築</a:t>
            </a:r>
            <a:endParaRPr lang="ja-JP" altLang="en-US" sz="1000" b="1" dirty="0">
              <a:solidFill>
                <a:prstClr val="white"/>
              </a:solidFill>
              <a:latin typeface="Meiryo UI" pitchFamily="50" charset="-128"/>
              <a:ea typeface="Meiryo UI" pitchFamily="50" charset="-128"/>
              <a:cs typeface="Meiryo UI" pitchFamily="50" charset="-128"/>
            </a:endParaRPr>
          </a:p>
        </p:txBody>
      </p:sp>
      <p:sp>
        <p:nvSpPr>
          <p:cNvPr id="108" name="下矢印 24"/>
          <p:cNvSpPr/>
          <p:nvPr/>
        </p:nvSpPr>
        <p:spPr bwMode="auto">
          <a:xfrm>
            <a:off x="-34031" y="4450108"/>
            <a:ext cx="5588958" cy="1038447"/>
          </a:xfrm>
          <a:custGeom>
            <a:avLst/>
            <a:gdLst>
              <a:gd name="connsiteX0" fmla="*/ 0 w 1084032"/>
              <a:gd name="connsiteY0" fmla="*/ 769768 h 1152128"/>
              <a:gd name="connsiteX1" fmla="*/ 271008 w 1084032"/>
              <a:gd name="connsiteY1" fmla="*/ 769768 h 1152128"/>
              <a:gd name="connsiteX2" fmla="*/ 271008 w 1084032"/>
              <a:gd name="connsiteY2" fmla="*/ 0 h 1152128"/>
              <a:gd name="connsiteX3" fmla="*/ 813024 w 1084032"/>
              <a:gd name="connsiteY3" fmla="*/ 0 h 1152128"/>
              <a:gd name="connsiteX4" fmla="*/ 813024 w 1084032"/>
              <a:gd name="connsiteY4" fmla="*/ 769768 h 1152128"/>
              <a:gd name="connsiteX5" fmla="*/ 1084032 w 1084032"/>
              <a:gd name="connsiteY5" fmla="*/ 769768 h 1152128"/>
              <a:gd name="connsiteX6" fmla="*/ 542016 w 1084032"/>
              <a:gd name="connsiteY6" fmla="*/ 1152128 h 1152128"/>
              <a:gd name="connsiteX7" fmla="*/ 0 w 1084032"/>
              <a:gd name="connsiteY7" fmla="*/ 769768 h 1152128"/>
              <a:gd name="connsiteX0" fmla="*/ 0 w 1084032"/>
              <a:gd name="connsiteY0" fmla="*/ 769768 h 1152128"/>
              <a:gd name="connsiteX1" fmla="*/ 271008 w 1084032"/>
              <a:gd name="connsiteY1" fmla="*/ 769768 h 1152128"/>
              <a:gd name="connsiteX2" fmla="*/ 271008 w 1084032"/>
              <a:gd name="connsiteY2" fmla="*/ 0 h 1152128"/>
              <a:gd name="connsiteX3" fmla="*/ 813024 w 1084032"/>
              <a:gd name="connsiteY3" fmla="*/ 0 h 1152128"/>
              <a:gd name="connsiteX4" fmla="*/ 813024 w 1084032"/>
              <a:gd name="connsiteY4" fmla="*/ 769768 h 1152128"/>
              <a:gd name="connsiteX5" fmla="*/ 1084032 w 1084032"/>
              <a:gd name="connsiteY5" fmla="*/ 769768 h 1152128"/>
              <a:gd name="connsiteX6" fmla="*/ 542016 w 1084032"/>
              <a:gd name="connsiteY6" fmla="*/ 1152128 h 1152128"/>
              <a:gd name="connsiteX7" fmla="*/ 0 w 1084032"/>
              <a:gd name="connsiteY7" fmla="*/ 769768 h 1152128"/>
              <a:gd name="connsiteX0" fmla="*/ 0 w 1084032"/>
              <a:gd name="connsiteY0" fmla="*/ 769768 h 1152128"/>
              <a:gd name="connsiteX1" fmla="*/ 271008 w 1084032"/>
              <a:gd name="connsiteY1" fmla="*/ 769768 h 1152128"/>
              <a:gd name="connsiteX2" fmla="*/ 271008 w 1084032"/>
              <a:gd name="connsiteY2" fmla="*/ 0 h 1152128"/>
              <a:gd name="connsiteX3" fmla="*/ 813024 w 1084032"/>
              <a:gd name="connsiteY3" fmla="*/ 0 h 1152128"/>
              <a:gd name="connsiteX4" fmla="*/ 813024 w 1084032"/>
              <a:gd name="connsiteY4" fmla="*/ 769768 h 1152128"/>
              <a:gd name="connsiteX5" fmla="*/ 1084032 w 1084032"/>
              <a:gd name="connsiteY5" fmla="*/ 769768 h 1152128"/>
              <a:gd name="connsiteX6" fmla="*/ 542016 w 1084032"/>
              <a:gd name="connsiteY6" fmla="*/ 1152128 h 1152128"/>
              <a:gd name="connsiteX7" fmla="*/ 0 w 1084032"/>
              <a:gd name="connsiteY7" fmla="*/ 769768 h 1152128"/>
              <a:gd name="connsiteX0" fmla="*/ 0 w 1084032"/>
              <a:gd name="connsiteY0" fmla="*/ 1060053 h 1442413"/>
              <a:gd name="connsiteX1" fmla="*/ 271008 w 1084032"/>
              <a:gd name="connsiteY1" fmla="*/ 1060053 h 1442413"/>
              <a:gd name="connsiteX2" fmla="*/ 271008 w 1084032"/>
              <a:gd name="connsiteY2" fmla="*/ 290285 h 1442413"/>
              <a:gd name="connsiteX3" fmla="*/ 1030739 w 1084032"/>
              <a:gd name="connsiteY3" fmla="*/ 0 h 1442413"/>
              <a:gd name="connsiteX4" fmla="*/ 813024 w 1084032"/>
              <a:gd name="connsiteY4" fmla="*/ 1060053 h 1442413"/>
              <a:gd name="connsiteX5" fmla="*/ 1084032 w 1084032"/>
              <a:gd name="connsiteY5" fmla="*/ 1060053 h 1442413"/>
              <a:gd name="connsiteX6" fmla="*/ 542016 w 1084032"/>
              <a:gd name="connsiteY6" fmla="*/ 1442413 h 1442413"/>
              <a:gd name="connsiteX7" fmla="*/ 0 w 1084032"/>
              <a:gd name="connsiteY7" fmla="*/ 1060053 h 1442413"/>
              <a:gd name="connsiteX0" fmla="*/ 0 w 1084032"/>
              <a:gd name="connsiteY0" fmla="*/ 1060053 h 1442413"/>
              <a:gd name="connsiteX1" fmla="*/ 271008 w 1084032"/>
              <a:gd name="connsiteY1" fmla="*/ 1060053 h 1442413"/>
              <a:gd name="connsiteX2" fmla="*/ 271008 w 1084032"/>
              <a:gd name="connsiteY2" fmla="*/ 290285 h 1442413"/>
              <a:gd name="connsiteX3" fmla="*/ 1030739 w 1084032"/>
              <a:gd name="connsiteY3" fmla="*/ 0 h 1442413"/>
              <a:gd name="connsiteX4" fmla="*/ 813024 w 1084032"/>
              <a:gd name="connsiteY4" fmla="*/ 1060053 h 1442413"/>
              <a:gd name="connsiteX5" fmla="*/ 1084032 w 1084032"/>
              <a:gd name="connsiteY5" fmla="*/ 1060053 h 1442413"/>
              <a:gd name="connsiteX6" fmla="*/ 542016 w 1084032"/>
              <a:gd name="connsiteY6" fmla="*/ 1442413 h 1442413"/>
              <a:gd name="connsiteX7" fmla="*/ 0 w 1084032"/>
              <a:gd name="connsiteY7" fmla="*/ 1060053 h 1442413"/>
              <a:gd name="connsiteX0" fmla="*/ 0 w 1084032"/>
              <a:gd name="connsiteY0" fmla="*/ 1060053 h 1442413"/>
              <a:gd name="connsiteX1" fmla="*/ 271008 w 1084032"/>
              <a:gd name="connsiteY1" fmla="*/ 1060053 h 1442413"/>
              <a:gd name="connsiteX2" fmla="*/ 125865 w 1084032"/>
              <a:gd name="connsiteY2" fmla="*/ 58056 h 1442413"/>
              <a:gd name="connsiteX3" fmla="*/ 1030739 w 1084032"/>
              <a:gd name="connsiteY3" fmla="*/ 0 h 1442413"/>
              <a:gd name="connsiteX4" fmla="*/ 813024 w 1084032"/>
              <a:gd name="connsiteY4" fmla="*/ 1060053 h 1442413"/>
              <a:gd name="connsiteX5" fmla="*/ 1084032 w 1084032"/>
              <a:gd name="connsiteY5" fmla="*/ 1060053 h 1442413"/>
              <a:gd name="connsiteX6" fmla="*/ 542016 w 1084032"/>
              <a:gd name="connsiteY6" fmla="*/ 1442413 h 1442413"/>
              <a:gd name="connsiteX7" fmla="*/ 0 w 1084032"/>
              <a:gd name="connsiteY7" fmla="*/ 1060053 h 1442413"/>
              <a:gd name="connsiteX0" fmla="*/ 0 w 1084032"/>
              <a:gd name="connsiteY0" fmla="*/ 1060053 h 1442413"/>
              <a:gd name="connsiteX1" fmla="*/ 271008 w 1084032"/>
              <a:gd name="connsiteY1" fmla="*/ 1060053 h 1442413"/>
              <a:gd name="connsiteX2" fmla="*/ 125865 w 1084032"/>
              <a:gd name="connsiteY2" fmla="*/ 58056 h 1442413"/>
              <a:gd name="connsiteX3" fmla="*/ 1030739 w 1084032"/>
              <a:gd name="connsiteY3" fmla="*/ 0 h 1442413"/>
              <a:gd name="connsiteX4" fmla="*/ 813024 w 1084032"/>
              <a:gd name="connsiteY4" fmla="*/ 1060053 h 1442413"/>
              <a:gd name="connsiteX5" fmla="*/ 1084032 w 1084032"/>
              <a:gd name="connsiteY5" fmla="*/ 1060053 h 1442413"/>
              <a:gd name="connsiteX6" fmla="*/ 542016 w 1084032"/>
              <a:gd name="connsiteY6" fmla="*/ 1442413 h 1442413"/>
              <a:gd name="connsiteX7" fmla="*/ 0 w 1084032"/>
              <a:gd name="connsiteY7" fmla="*/ 1060053 h 1442413"/>
              <a:gd name="connsiteX0" fmla="*/ 0 w 1084032"/>
              <a:gd name="connsiteY0" fmla="*/ 1060053 h 1442413"/>
              <a:gd name="connsiteX1" fmla="*/ 271008 w 1084032"/>
              <a:gd name="connsiteY1" fmla="*/ 1060053 h 1442413"/>
              <a:gd name="connsiteX2" fmla="*/ 125865 w 1084032"/>
              <a:gd name="connsiteY2" fmla="*/ 43542 h 1442413"/>
              <a:gd name="connsiteX3" fmla="*/ 1030739 w 1084032"/>
              <a:gd name="connsiteY3" fmla="*/ 0 h 1442413"/>
              <a:gd name="connsiteX4" fmla="*/ 813024 w 1084032"/>
              <a:gd name="connsiteY4" fmla="*/ 1060053 h 1442413"/>
              <a:gd name="connsiteX5" fmla="*/ 1084032 w 1084032"/>
              <a:gd name="connsiteY5" fmla="*/ 1060053 h 1442413"/>
              <a:gd name="connsiteX6" fmla="*/ 542016 w 1084032"/>
              <a:gd name="connsiteY6" fmla="*/ 1442413 h 1442413"/>
              <a:gd name="connsiteX7" fmla="*/ 0 w 1084032"/>
              <a:gd name="connsiteY7" fmla="*/ 1060053 h 1442413"/>
              <a:gd name="connsiteX0" fmla="*/ 0 w 1084032"/>
              <a:gd name="connsiteY0" fmla="*/ 1060053 h 1442413"/>
              <a:gd name="connsiteX1" fmla="*/ 271008 w 1084032"/>
              <a:gd name="connsiteY1" fmla="*/ 1060053 h 1442413"/>
              <a:gd name="connsiteX2" fmla="*/ 111351 w 1084032"/>
              <a:gd name="connsiteY2" fmla="*/ 14513 h 1442413"/>
              <a:gd name="connsiteX3" fmla="*/ 1030739 w 1084032"/>
              <a:gd name="connsiteY3" fmla="*/ 0 h 1442413"/>
              <a:gd name="connsiteX4" fmla="*/ 813024 w 1084032"/>
              <a:gd name="connsiteY4" fmla="*/ 1060053 h 1442413"/>
              <a:gd name="connsiteX5" fmla="*/ 1084032 w 1084032"/>
              <a:gd name="connsiteY5" fmla="*/ 1060053 h 1442413"/>
              <a:gd name="connsiteX6" fmla="*/ 542016 w 1084032"/>
              <a:gd name="connsiteY6" fmla="*/ 1442413 h 1442413"/>
              <a:gd name="connsiteX7" fmla="*/ 0 w 1084032"/>
              <a:gd name="connsiteY7" fmla="*/ 1060053 h 1442413"/>
              <a:gd name="connsiteX0" fmla="*/ 0 w 1084032"/>
              <a:gd name="connsiteY0" fmla="*/ 1074568 h 1456928"/>
              <a:gd name="connsiteX1" fmla="*/ 271008 w 1084032"/>
              <a:gd name="connsiteY1" fmla="*/ 1074568 h 1456928"/>
              <a:gd name="connsiteX2" fmla="*/ 96837 w 1084032"/>
              <a:gd name="connsiteY2" fmla="*/ 0 h 1456928"/>
              <a:gd name="connsiteX3" fmla="*/ 1030739 w 1084032"/>
              <a:gd name="connsiteY3" fmla="*/ 14515 h 1456928"/>
              <a:gd name="connsiteX4" fmla="*/ 813024 w 1084032"/>
              <a:gd name="connsiteY4" fmla="*/ 1074568 h 1456928"/>
              <a:gd name="connsiteX5" fmla="*/ 1084032 w 1084032"/>
              <a:gd name="connsiteY5" fmla="*/ 1074568 h 1456928"/>
              <a:gd name="connsiteX6" fmla="*/ 542016 w 1084032"/>
              <a:gd name="connsiteY6" fmla="*/ 1456928 h 1456928"/>
              <a:gd name="connsiteX7" fmla="*/ 0 w 1084032"/>
              <a:gd name="connsiteY7" fmla="*/ 1074568 h 1456928"/>
              <a:gd name="connsiteX0" fmla="*/ 0 w 1084032"/>
              <a:gd name="connsiteY0" fmla="*/ 1074568 h 1456928"/>
              <a:gd name="connsiteX1" fmla="*/ 343580 w 1084032"/>
              <a:gd name="connsiteY1" fmla="*/ 1074568 h 1456928"/>
              <a:gd name="connsiteX2" fmla="*/ 96837 w 1084032"/>
              <a:gd name="connsiteY2" fmla="*/ 0 h 1456928"/>
              <a:gd name="connsiteX3" fmla="*/ 1030739 w 1084032"/>
              <a:gd name="connsiteY3" fmla="*/ 14515 h 1456928"/>
              <a:gd name="connsiteX4" fmla="*/ 813024 w 1084032"/>
              <a:gd name="connsiteY4" fmla="*/ 1074568 h 1456928"/>
              <a:gd name="connsiteX5" fmla="*/ 1084032 w 1084032"/>
              <a:gd name="connsiteY5" fmla="*/ 1074568 h 1456928"/>
              <a:gd name="connsiteX6" fmla="*/ 542016 w 1084032"/>
              <a:gd name="connsiteY6" fmla="*/ 1456928 h 1456928"/>
              <a:gd name="connsiteX7" fmla="*/ 0 w 1084032"/>
              <a:gd name="connsiteY7" fmla="*/ 1074568 h 1456928"/>
              <a:gd name="connsiteX0" fmla="*/ 0 w 1084032"/>
              <a:gd name="connsiteY0" fmla="*/ 1074568 h 1456928"/>
              <a:gd name="connsiteX1" fmla="*/ 343580 w 1084032"/>
              <a:gd name="connsiteY1" fmla="*/ 1074568 h 1456928"/>
              <a:gd name="connsiteX2" fmla="*/ 96837 w 1084032"/>
              <a:gd name="connsiteY2" fmla="*/ 0 h 1456928"/>
              <a:gd name="connsiteX3" fmla="*/ 1030739 w 1084032"/>
              <a:gd name="connsiteY3" fmla="*/ 14515 h 1456928"/>
              <a:gd name="connsiteX4" fmla="*/ 740452 w 1084032"/>
              <a:gd name="connsiteY4" fmla="*/ 1074568 h 1456928"/>
              <a:gd name="connsiteX5" fmla="*/ 1084032 w 1084032"/>
              <a:gd name="connsiteY5" fmla="*/ 1074568 h 1456928"/>
              <a:gd name="connsiteX6" fmla="*/ 542016 w 1084032"/>
              <a:gd name="connsiteY6" fmla="*/ 1456928 h 1456928"/>
              <a:gd name="connsiteX7" fmla="*/ 0 w 1084032"/>
              <a:gd name="connsiteY7" fmla="*/ 1074568 h 1456928"/>
              <a:gd name="connsiteX0" fmla="*/ 67185 w 1151217"/>
              <a:gd name="connsiteY0" fmla="*/ 1074568 h 1456928"/>
              <a:gd name="connsiteX1" fmla="*/ 410765 w 1151217"/>
              <a:gd name="connsiteY1" fmla="*/ 1074568 h 1456928"/>
              <a:gd name="connsiteX2" fmla="*/ 0 w 1151217"/>
              <a:gd name="connsiteY2" fmla="*/ 0 h 1456928"/>
              <a:gd name="connsiteX3" fmla="*/ 1097924 w 1151217"/>
              <a:gd name="connsiteY3" fmla="*/ 14515 h 1456928"/>
              <a:gd name="connsiteX4" fmla="*/ 807637 w 1151217"/>
              <a:gd name="connsiteY4" fmla="*/ 1074568 h 1456928"/>
              <a:gd name="connsiteX5" fmla="*/ 1151217 w 1151217"/>
              <a:gd name="connsiteY5" fmla="*/ 1074568 h 1456928"/>
              <a:gd name="connsiteX6" fmla="*/ 609201 w 1151217"/>
              <a:gd name="connsiteY6" fmla="*/ 1456928 h 1456928"/>
              <a:gd name="connsiteX7" fmla="*/ 67185 w 1151217"/>
              <a:gd name="connsiteY7" fmla="*/ 1074568 h 1456928"/>
              <a:gd name="connsiteX0" fmla="*/ 67185 w 1151217"/>
              <a:gd name="connsiteY0" fmla="*/ 1074568 h 1456928"/>
              <a:gd name="connsiteX1" fmla="*/ 410765 w 1151217"/>
              <a:gd name="connsiteY1" fmla="*/ 1074568 h 1456928"/>
              <a:gd name="connsiteX2" fmla="*/ 0 w 1151217"/>
              <a:gd name="connsiteY2" fmla="*/ 0 h 1456928"/>
              <a:gd name="connsiteX3" fmla="*/ 1097924 w 1151217"/>
              <a:gd name="connsiteY3" fmla="*/ 14515 h 1456928"/>
              <a:gd name="connsiteX4" fmla="*/ 807637 w 1151217"/>
              <a:gd name="connsiteY4" fmla="*/ 1074568 h 1456928"/>
              <a:gd name="connsiteX5" fmla="*/ 1151217 w 1151217"/>
              <a:gd name="connsiteY5" fmla="*/ 1074568 h 1456928"/>
              <a:gd name="connsiteX6" fmla="*/ 609201 w 1151217"/>
              <a:gd name="connsiteY6" fmla="*/ 1456928 h 1456928"/>
              <a:gd name="connsiteX7" fmla="*/ 67185 w 1151217"/>
              <a:gd name="connsiteY7" fmla="*/ 1074568 h 1456928"/>
              <a:gd name="connsiteX0" fmla="*/ 67185 w 1202899"/>
              <a:gd name="connsiteY0" fmla="*/ 1074568 h 1456928"/>
              <a:gd name="connsiteX1" fmla="*/ 410765 w 1202899"/>
              <a:gd name="connsiteY1" fmla="*/ 1074568 h 1456928"/>
              <a:gd name="connsiteX2" fmla="*/ 0 w 1202899"/>
              <a:gd name="connsiteY2" fmla="*/ 0 h 1456928"/>
              <a:gd name="connsiteX3" fmla="*/ 1202899 w 1202899"/>
              <a:gd name="connsiteY3" fmla="*/ 14515 h 1456928"/>
              <a:gd name="connsiteX4" fmla="*/ 807637 w 1202899"/>
              <a:gd name="connsiteY4" fmla="*/ 1074568 h 1456928"/>
              <a:gd name="connsiteX5" fmla="*/ 1151217 w 1202899"/>
              <a:gd name="connsiteY5" fmla="*/ 1074568 h 1456928"/>
              <a:gd name="connsiteX6" fmla="*/ 609201 w 1202899"/>
              <a:gd name="connsiteY6" fmla="*/ 1456928 h 1456928"/>
              <a:gd name="connsiteX7" fmla="*/ 67185 w 1202899"/>
              <a:gd name="connsiteY7" fmla="*/ 1074568 h 1456928"/>
              <a:gd name="connsiteX0" fmla="*/ 67185 w 1202899"/>
              <a:gd name="connsiteY0" fmla="*/ 1074568 h 1456928"/>
              <a:gd name="connsiteX1" fmla="*/ 410765 w 1202899"/>
              <a:gd name="connsiteY1" fmla="*/ 1074568 h 1456928"/>
              <a:gd name="connsiteX2" fmla="*/ 0 w 1202899"/>
              <a:gd name="connsiteY2" fmla="*/ 0 h 1456928"/>
              <a:gd name="connsiteX3" fmla="*/ 1202899 w 1202899"/>
              <a:gd name="connsiteY3" fmla="*/ 14515 h 1456928"/>
              <a:gd name="connsiteX4" fmla="*/ 807637 w 1202899"/>
              <a:gd name="connsiteY4" fmla="*/ 1074568 h 1456928"/>
              <a:gd name="connsiteX5" fmla="*/ 1151217 w 1202899"/>
              <a:gd name="connsiteY5" fmla="*/ 1074568 h 1456928"/>
              <a:gd name="connsiteX6" fmla="*/ 609201 w 1202899"/>
              <a:gd name="connsiteY6" fmla="*/ 1456928 h 1456928"/>
              <a:gd name="connsiteX7" fmla="*/ 67185 w 1202899"/>
              <a:gd name="connsiteY7" fmla="*/ 1074568 h 1456928"/>
              <a:gd name="connsiteX0" fmla="*/ 185281 w 1202899"/>
              <a:gd name="connsiteY0" fmla="*/ 1074568 h 1456928"/>
              <a:gd name="connsiteX1" fmla="*/ 410765 w 1202899"/>
              <a:gd name="connsiteY1" fmla="*/ 1074568 h 1456928"/>
              <a:gd name="connsiteX2" fmla="*/ 0 w 1202899"/>
              <a:gd name="connsiteY2" fmla="*/ 0 h 1456928"/>
              <a:gd name="connsiteX3" fmla="*/ 1202899 w 1202899"/>
              <a:gd name="connsiteY3" fmla="*/ 14515 h 1456928"/>
              <a:gd name="connsiteX4" fmla="*/ 807637 w 1202899"/>
              <a:gd name="connsiteY4" fmla="*/ 1074568 h 1456928"/>
              <a:gd name="connsiteX5" fmla="*/ 1151217 w 1202899"/>
              <a:gd name="connsiteY5" fmla="*/ 1074568 h 1456928"/>
              <a:gd name="connsiteX6" fmla="*/ 609201 w 1202899"/>
              <a:gd name="connsiteY6" fmla="*/ 1456928 h 1456928"/>
              <a:gd name="connsiteX7" fmla="*/ 185281 w 1202899"/>
              <a:gd name="connsiteY7" fmla="*/ 1074568 h 1456928"/>
              <a:gd name="connsiteX0" fmla="*/ 185281 w 1202899"/>
              <a:gd name="connsiteY0" fmla="*/ 1074568 h 1456928"/>
              <a:gd name="connsiteX1" fmla="*/ 410765 w 1202899"/>
              <a:gd name="connsiteY1" fmla="*/ 1074568 h 1456928"/>
              <a:gd name="connsiteX2" fmla="*/ 0 w 1202899"/>
              <a:gd name="connsiteY2" fmla="*/ 0 h 1456928"/>
              <a:gd name="connsiteX3" fmla="*/ 1202899 w 1202899"/>
              <a:gd name="connsiteY3" fmla="*/ 14515 h 1456928"/>
              <a:gd name="connsiteX4" fmla="*/ 807637 w 1202899"/>
              <a:gd name="connsiteY4" fmla="*/ 1074568 h 1456928"/>
              <a:gd name="connsiteX5" fmla="*/ 1026560 w 1202899"/>
              <a:gd name="connsiteY5" fmla="*/ 1074568 h 1456928"/>
              <a:gd name="connsiteX6" fmla="*/ 609201 w 1202899"/>
              <a:gd name="connsiteY6" fmla="*/ 1456928 h 1456928"/>
              <a:gd name="connsiteX7" fmla="*/ 185281 w 1202899"/>
              <a:gd name="connsiteY7" fmla="*/ 1074568 h 14569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02899" h="1456928">
                <a:moveTo>
                  <a:pt x="185281" y="1074568"/>
                </a:moveTo>
                <a:lnTo>
                  <a:pt x="410765" y="1074568"/>
                </a:lnTo>
                <a:cubicBezTo>
                  <a:pt x="362384" y="740569"/>
                  <a:pt x="308434" y="508171"/>
                  <a:pt x="0" y="0"/>
                </a:cubicBezTo>
                <a:lnTo>
                  <a:pt x="1202899" y="14515"/>
                </a:lnTo>
                <a:cubicBezTo>
                  <a:pt x="888163" y="454952"/>
                  <a:pt x="880209" y="721217"/>
                  <a:pt x="807637" y="1074568"/>
                </a:cubicBezTo>
                <a:lnTo>
                  <a:pt x="1026560" y="1074568"/>
                </a:lnTo>
                <a:lnTo>
                  <a:pt x="609201" y="1456928"/>
                </a:lnTo>
                <a:lnTo>
                  <a:pt x="185281" y="1074568"/>
                </a:lnTo>
                <a:close/>
              </a:path>
            </a:pathLst>
          </a:custGeom>
          <a:gradFill flip="none" rotWithShape="1">
            <a:gsLst>
              <a:gs pos="0">
                <a:schemeClr val="tx2">
                  <a:lumMod val="60000"/>
                  <a:lumOff val="40000"/>
                </a:schemeClr>
              </a:gs>
              <a:gs pos="67000">
                <a:srgbClr val="B9CDE5">
                  <a:alpha val="21000"/>
                </a:srgbClr>
              </a:gs>
              <a:gs pos="41000">
                <a:schemeClr val="accent1">
                  <a:lumMod val="60000"/>
                  <a:lumOff val="40000"/>
                </a:schemeClr>
              </a:gs>
              <a:gs pos="100000">
                <a:schemeClr val="accent1">
                  <a:lumMod val="20000"/>
                  <a:lumOff val="80000"/>
                  <a:alpha val="0"/>
                </a:schemeClr>
              </a:gs>
            </a:gsLst>
            <a:lin ang="16200000" scaled="1"/>
            <a:tileRect/>
          </a:gradFill>
          <a:ln w="9525">
            <a:noFill/>
            <a:miter lim="800000"/>
            <a:headEnd/>
            <a:tailEnd/>
          </a:ln>
          <a:effectLst/>
          <a:extLst/>
        </p:spPr>
        <p:txBody>
          <a:bodyPr vert="horz" wrap="square" lIns="90258" tIns="45129" rIns="90258" bIns="45129" numCol="1" rtlCol="0" anchor="ctr" anchorCtr="0" compatLnSpc="1">
            <a:prstTxWarp prst="textNoShape">
              <a:avLst/>
            </a:prstTxWarp>
            <a:noAutofit/>
          </a:bodyPr>
          <a:lstStyle/>
          <a:p>
            <a:pPr algn="ctr" eaLnBrk="0" hangingPunct="0"/>
            <a:endParaRPr lang="ja-JP" altLang="en-US"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74" name="正方形/長方形 73"/>
          <p:cNvSpPr/>
          <p:nvPr/>
        </p:nvSpPr>
        <p:spPr>
          <a:xfrm>
            <a:off x="2018905" y="4859048"/>
            <a:ext cx="1483085" cy="468000"/>
          </a:xfrm>
          <a:prstGeom prst="rect">
            <a:avLst/>
          </a:prstGeom>
          <a:noFill/>
          <a:ln>
            <a:noFill/>
          </a:ln>
        </p:spPr>
        <p:style>
          <a:lnRef idx="2">
            <a:schemeClr val="accent3"/>
          </a:lnRef>
          <a:fillRef idx="1">
            <a:schemeClr val="lt1"/>
          </a:fillRef>
          <a:effectRef idx="0">
            <a:schemeClr val="accent3"/>
          </a:effectRef>
          <a:fontRef idx="minor">
            <a:schemeClr val="dk1"/>
          </a:fontRef>
        </p:style>
        <p:txBody>
          <a:bodyPr anchor="ctr"/>
          <a:lstStyle/>
          <a:p>
            <a:pPr algn="ctr">
              <a:lnSpc>
                <a:spcPts val="1300"/>
              </a:lnSpc>
              <a:defRPr/>
            </a:pPr>
            <a:r>
              <a:rPr lang="ja-JP" altLang="en-US" sz="1000" b="1" dirty="0" smtClean="0">
                <a:solidFill>
                  <a:prstClr val="black"/>
                </a:solidFill>
                <a:latin typeface="Meiryo UI" pitchFamily="50" charset="-128"/>
                <a:ea typeface="Meiryo UI" pitchFamily="50" charset="-128"/>
                <a:cs typeface="Meiryo UI" pitchFamily="50" charset="-128"/>
              </a:rPr>
              <a:t>プロジェクト</a:t>
            </a:r>
            <a:endParaRPr lang="en-US" altLang="ja-JP" sz="1000" b="1" dirty="0" smtClean="0">
              <a:solidFill>
                <a:prstClr val="black"/>
              </a:solidFill>
              <a:latin typeface="Meiryo UI" pitchFamily="50" charset="-128"/>
              <a:ea typeface="Meiryo UI" pitchFamily="50" charset="-128"/>
              <a:cs typeface="Meiryo UI" pitchFamily="50" charset="-128"/>
            </a:endParaRPr>
          </a:p>
          <a:p>
            <a:pPr algn="ctr">
              <a:lnSpc>
                <a:spcPts val="1300"/>
              </a:lnSpc>
              <a:defRPr/>
            </a:pPr>
            <a:r>
              <a:rPr lang="ja-JP" altLang="en-US" sz="1000" b="1" dirty="0" smtClean="0">
                <a:solidFill>
                  <a:prstClr val="black"/>
                </a:solidFill>
                <a:latin typeface="Meiryo UI" pitchFamily="50" charset="-128"/>
                <a:ea typeface="Meiryo UI" pitchFamily="50" charset="-128"/>
                <a:cs typeface="Meiryo UI" pitchFamily="50" charset="-128"/>
              </a:rPr>
              <a:t>創出を図る</a:t>
            </a:r>
            <a:endParaRPr lang="ja-JP" altLang="en-US" sz="1000" dirty="0">
              <a:solidFill>
                <a:prstClr val="black"/>
              </a:solidFill>
              <a:latin typeface="Meiryo UI" pitchFamily="50" charset="-128"/>
              <a:ea typeface="Meiryo UI" pitchFamily="50" charset="-128"/>
              <a:cs typeface="Meiryo UI" pitchFamily="50" charset="-128"/>
            </a:endParaRPr>
          </a:p>
        </p:txBody>
      </p:sp>
      <p:sp>
        <p:nvSpPr>
          <p:cNvPr id="114" name="角丸四角形 113"/>
          <p:cNvSpPr/>
          <p:nvPr/>
        </p:nvSpPr>
        <p:spPr>
          <a:xfrm>
            <a:off x="5885869" y="3281880"/>
            <a:ext cx="3053607" cy="345196"/>
          </a:xfrm>
          <a:prstGeom prst="roundRect">
            <a:avLst/>
          </a:prstGeom>
          <a:solidFill>
            <a:schemeClr val="tx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400" b="1" dirty="0" smtClean="0">
                <a:solidFill>
                  <a:schemeClr val="bg1"/>
                </a:solidFill>
                <a:latin typeface="Meiryo UI" panose="020B0604030504040204" pitchFamily="50" charset="-128"/>
                <a:ea typeface="Meiryo UI" panose="020B0604030504040204" pitchFamily="50" charset="-128"/>
                <a:cs typeface="Meiryo UI" panose="020B0604030504040204" pitchFamily="50" charset="-128"/>
              </a:rPr>
              <a:t>水素に関する</a:t>
            </a:r>
            <a:r>
              <a:rPr lang="ja-JP" altLang="en-US" sz="14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正しい知識</a:t>
            </a:r>
            <a:r>
              <a:rPr lang="ja-JP" altLang="en-US" sz="1400" b="1" dirty="0" smtClean="0">
                <a:solidFill>
                  <a:schemeClr val="bg1"/>
                </a:solidFill>
                <a:latin typeface="Meiryo UI" panose="020B0604030504040204" pitchFamily="50" charset="-128"/>
                <a:ea typeface="Meiryo UI" panose="020B0604030504040204" pitchFamily="50" charset="-128"/>
                <a:cs typeface="Meiryo UI" panose="020B0604030504040204" pitchFamily="50" charset="-128"/>
              </a:rPr>
              <a:t>の普及</a:t>
            </a:r>
            <a:endParaRPr lang="ja-JP" altLang="en-US" sz="1400" b="1"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15" name="正方形/長方形 114"/>
          <p:cNvSpPr/>
          <p:nvPr/>
        </p:nvSpPr>
        <p:spPr>
          <a:xfrm>
            <a:off x="5331591" y="3661844"/>
            <a:ext cx="4505432" cy="341103"/>
          </a:xfrm>
          <a:prstGeom prst="rect">
            <a:avLst/>
          </a:prstGeom>
          <a:noFill/>
          <a:ln>
            <a:noFill/>
          </a:ln>
        </p:spPr>
        <p:style>
          <a:lnRef idx="2">
            <a:schemeClr val="accent1"/>
          </a:lnRef>
          <a:fillRef idx="1">
            <a:schemeClr val="lt1"/>
          </a:fillRef>
          <a:effectRef idx="0">
            <a:schemeClr val="accent1"/>
          </a:effectRef>
          <a:fontRef idx="minor">
            <a:schemeClr val="dk1"/>
          </a:fontRef>
        </p:style>
        <p:txBody>
          <a:bodyPr wrap="square" lIns="91433" tIns="45717" rIns="91433" bIns="45717" anchor="ctr" anchorCtr="0">
            <a:noAutofit/>
          </a:bodyPr>
          <a:lstStyle/>
          <a:p>
            <a:pPr>
              <a:defRPr/>
            </a:pPr>
            <a:r>
              <a:rPr lang="ja-JP" altLang="en-US"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◆大阪府</a:t>
            </a:r>
            <a:r>
              <a:rPr lang="ja-JP" altLang="en-US"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は、他の主体との連携により工夫を凝らした普及啓発を実施し</a:t>
            </a:r>
            <a:r>
              <a:rPr lang="ja-JP" altLang="en-US"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endParaRPr lang="en-US" altLang="ja-JP"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defRPr/>
            </a:pPr>
            <a:r>
              <a:rPr lang="ja-JP" altLang="en-US"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水素</a:t>
            </a:r>
            <a:r>
              <a:rPr lang="ja-JP" altLang="en-US"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の社会受容性の向上を図ります。</a:t>
            </a:r>
            <a:r>
              <a:rPr lang="ja-JP" altLang="en-US"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endParaRPr lang="en-US" altLang="ja-JP"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16" name="Rectangle 3"/>
          <p:cNvSpPr>
            <a:spLocks noChangeArrowheads="1"/>
          </p:cNvSpPr>
          <p:nvPr/>
        </p:nvSpPr>
        <p:spPr bwMode="auto">
          <a:xfrm>
            <a:off x="5554927" y="4102649"/>
            <a:ext cx="2722451" cy="7498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29" tIns="36000" rIns="91429" bIns="36000" numCol="1" anchor="t" anchorCtr="0" compatLnSpc="1">
            <a:prstTxWarp prst="textNoShape">
              <a:avLst/>
            </a:prstTxWarp>
            <a:spAutoFit/>
          </a:bodyPr>
          <a:lstStyle>
            <a:lvl1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1pPr>
            <a:lvl2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2pPr>
            <a:lvl3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3pPr>
            <a:lvl4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4pPr>
            <a:lvl5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5pPr>
            <a:lvl6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6pPr>
            <a:lvl7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7pPr>
            <a:lvl8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8pPr>
            <a:lvl9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9pPr>
          </a:lstStyle>
          <a:p>
            <a:pPr>
              <a:defRPr/>
            </a:pPr>
            <a:r>
              <a:rPr lang="ja-JP" altLang="en-US" sz="1100" b="1" dirty="0" smtClean="0">
                <a:latin typeface="Meiryo UI" panose="020B0604030504040204" pitchFamily="50" charset="-128"/>
                <a:ea typeface="Meiryo UI" panose="020B0604030504040204" pitchFamily="50" charset="-128"/>
                <a:cs typeface="Meiryo UI" panose="020B0604030504040204" pitchFamily="50" charset="-128"/>
              </a:rPr>
              <a:t>＜</a:t>
            </a:r>
            <a:r>
              <a:rPr lang="en-US" altLang="ja-JP" sz="1100" b="1" dirty="0" smtClean="0">
                <a:latin typeface="Meiryo UI" panose="020B0604030504040204" pitchFamily="50" charset="-128"/>
                <a:ea typeface="Meiryo UI" panose="020B0604030504040204" pitchFamily="50" charset="-128"/>
                <a:cs typeface="Meiryo UI" panose="020B0604030504040204" pitchFamily="50" charset="-128"/>
              </a:rPr>
              <a:t>2017</a:t>
            </a:r>
            <a:r>
              <a:rPr lang="ja-JP" altLang="en-US" sz="1100" b="1" dirty="0" smtClean="0">
                <a:latin typeface="Meiryo UI" panose="020B0604030504040204" pitchFamily="50" charset="-128"/>
                <a:ea typeface="Meiryo UI" panose="020B0604030504040204" pitchFamily="50" charset="-128"/>
                <a:cs typeface="Meiryo UI" panose="020B0604030504040204" pitchFamily="50" charset="-128"/>
              </a:rPr>
              <a:t>年度実施状況＞</a:t>
            </a:r>
            <a:r>
              <a:rPr lang="ja-JP" altLang="en-US" sz="1100" b="1" dirty="0">
                <a:latin typeface="Meiryo UI" panose="020B0604030504040204" pitchFamily="50" charset="-128"/>
                <a:ea typeface="Meiryo UI" panose="020B0604030504040204" pitchFamily="50" charset="-128"/>
                <a:cs typeface="Meiryo UI" panose="020B0604030504040204" pitchFamily="50" charset="-128"/>
              </a:rPr>
              <a:t>　</a:t>
            </a:r>
            <a:endParaRPr lang="en-US" altLang="ja-JP" sz="1100" b="1" dirty="0" smtClean="0">
              <a:latin typeface="Meiryo UI" panose="020B0604030504040204" pitchFamily="50" charset="-128"/>
              <a:ea typeface="Meiryo UI" panose="020B0604030504040204" pitchFamily="50" charset="-128"/>
              <a:cs typeface="Meiryo UI" panose="020B0604030504040204" pitchFamily="50" charset="-128"/>
            </a:endParaRPr>
          </a:p>
          <a:p>
            <a:pPr>
              <a:defRPr/>
            </a:pPr>
            <a:r>
              <a:rPr lang="en-US" altLang="ja-JP" sz="1100" kern="100" dirty="0" smtClean="0">
                <a:latin typeface="Meiryo UI" panose="020B0604030504040204" pitchFamily="50" charset="-128"/>
                <a:ea typeface="Meiryo UI" panose="020B0604030504040204" pitchFamily="50" charset="-128"/>
                <a:cs typeface="Meiryo UI" panose="020B0604030504040204" pitchFamily="50" charset="-128"/>
              </a:rPr>
              <a:t>FCV</a:t>
            </a:r>
            <a:r>
              <a:rPr lang="ja-JP" altLang="ja-JP" sz="1100" kern="100" dirty="0">
                <a:latin typeface="Meiryo UI" panose="020B0604030504040204" pitchFamily="50" charset="-128"/>
                <a:ea typeface="Meiryo UI" panose="020B0604030504040204" pitchFamily="50" charset="-128"/>
                <a:cs typeface="Meiryo UI" panose="020B0604030504040204" pitchFamily="50" charset="-128"/>
              </a:rPr>
              <a:t>から供給される電</a:t>
            </a:r>
            <a:r>
              <a:rPr lang="ja-JP" altLang="en-US" sz="1100" kern="100" dirty="0">
                <a:latin typeface="Meiryo UI" panose="020B0604030504040204" pitchFamily="50" charset="-128"/>
                <a:ea typeface="Meiryo UI" panose="020B0604030504040204" pitchFamily="50" charset="-128"/>
                <a:cs typeface="Meiryo UI" panose="020B0604030504040204" pitchFamily="50" charset="-128"/>
              </a:rPr>
              <a:t>力</a:t>
            </a:r>
            <a:r>
              <a:rPr lang="ja-JP" altLang="ja-JP" sz="1100" kern="100" dirty="0">
                <a:latin typeface="Meiryo UI" panose="020B0604030504040204" pitchFamily="50" charset="-128"/>
                <a:ea typeface="Meiryo UI" panose="020B0604030504040204" pitchFamily="50" charset="-128"/>
                <a:cs typeface="Meiryo UI" panose="020B0604030504040204" pitchFamily="50" charset="-128"/>
              </a:rPr>
              <a:t>を用いた演奏を体感</a:t>
            </a:r>
            <a:r>
              <a:rPr lang="ja-JP" altLang="ja-JP" sz="1100" kern="100" dirty="0" smtClean="0">
                <a:latin typeface="Meiryo UI" panose="020B0604030504040204" pitchFamily="50" charset="-128"/>
                <a:ea typeface="Meiryo UI" panose="020B0604030504040204" pitchFamily="50" charset="-128"/>
                <a:cs typeface="Meiryo UI" panose="020B0604030504040204" pitchFamily="50" charset="-128"/>
              </a:rPr>
              <a:t>して</a:t>
            </a:r>
            <a:r>
              <a:rPr lang="ja-JP" altLang="en-US" sz="1100" kern="100" dirty="0" smtClean="0">
                <a:latin typeface="Meiryo UI" panose="020B0604030504040204" pitchFamily="50" charset="-128"/>
                <a:ea typeface="Meiryo UI" panose="020B0604030504040204" pitchFamily="50" charset="-128"/>
                <a:cs typeface="Meiryo UI" panose="020B0604030504040204" pitchFamily="50" charset="-128"/>
              </a:rPr>
              <a:t>もら</a:t>
            </a:r>
            <a:r>
              <a:rPr lang="ja-JP" altLang="ja-JP" sz="1100" kern="100" dirty="0" smtClean="0">
                <a:latin typeface="Meiryo UI" panose="020B0604030504040204" pitchFamily="50" charset="-128"/>
                <a:ea typeface="Meiryo UI" panose="020B0604030504040204" pitchFamily="50" charset="-128"/>
                <a:cs typeface="Meiryo UI" panose="020B0604030504040204" pitchFamily="50" charset="-128"/>
              </a:rPr>
              <a:t>い</a:t>
            </a:r>
            <a:r>
              <a:rPr lang="ja-JP" altLang="ja-JP" sz="1100" kern="100" dirty="0">
                <a:latin typeface="Meiryo UI" panose="020B0604030504040204" pitchFamily="50" charset="-128"/>
                <a:ea typeface="Meiryo UI" panose="020B0604030504040204" pitchFamily="50" charset="-128"/>
                <a:cs typeface="Meiryo UI" panose="020B0604030504040204" pitchFamily="50" charset="-128"/>
              </a:rPr>
              <a:t>、自治体や企業による水素</a:t>
            </a:r>
            <a:r>
              <a:rPr lang="ja-JP" altLang="ja-JP" sz="1100" kern="100" dirty="0" smtClean="0">
                <a:latin typeface="Meiryo UI" panose="020B0604030504040204" pitchFamily="50" charset="-128"/>
                <a:ea typeface="Meiryo UI" panose="020B0604030504040204" pitchFamily="50" charset="-128"/>
                <a:cs typeface="Meiryo UI" panose="020B0604030504040204" pitchFamily="50" charset="-128"/>
              </a:rPr>
              <a:t>エネルギー</a:t>
            </a:r>
            <a:r>
              <a:rPr lang="ja-JP" altLang="en-US" sz="1100" kern="100" dirty="0" smtClean="0">
                <a:latin typeface="Meiryo UI" panose="020B0604030504040204" pitchFamily="50" charset="-128"/>
                <a:ea typeface="Meiryo UI" panose="020B0604030504040204" pitchFamily="50" charset="-128"/>
                <a:cs typeface="Meiryo UI" panose="020B0604030504040204" pitchFamily="50" charset="-128"/>
              </a:rPr>
              <a:t>に関する</a:t>
            </a:r>
            <a:r>
              <a:rPr lang="ja-JP" altLang="ja-JP" sz="1100" kern="100" dirty="0" smtClean="0">
                <a:latin typeface="Meiryo UI" panose="020B0604030504040204" pitchFamily="50" charset="-128"/>
                <a:ea typeface="Meiryo UI" panose="020B0604030504040204" pitchFamily="50" charset="-128"/>
                <a:cs typeface="Meiryo UI" panose="020B0604030504040204" pitchFamily="50" charset="-128"/>
              </a:rPr>
              <a:t>取組み</a:t>
            </a:r>
            <a:r>
              <a:rPr lang="ja-JP" altLang="ja-JP" sz="1100" kern="100" dirty="0">
                <a:latin typeface="Meiryo UI" panose="020B0604030504040204" pitchFamily="50" charset="-128"/>
                <a:ea typeface="Meiryo UI" panose="020B0604030504040204" pitchFamily="50" charset="-128"/>
                <a:cs typeface="Meiryo UI" panose="020B0604030504040204" pitchFamily="50" charset="-128"/>
              </a:rPr>
              <a:t>を知って</a:t>
            </a:r>
            <a:r>
              <a:rPr lang="ja-JP" altLang="ja-JP" sz="1100" kern="100" dirty="0" smtClean="0">
                <a:latin typeface="Meiryo UI" panose="020B0604030504040204" pitchFamily="50" charset="-128"/>
                <a:ea typeface="Meiryo UI" panose="020B0604030504040204" pitchFamily="50" charset="-128"/>
                <a:cs typeface="Meiryo UI" panose="020B0604030504040204" pitchFamily="50" charset="-128"/>
              </a:rPr>
              <a:t>もらう</a:t>
            </a:r>
            <a:endParaRPr lang="en-US" altLang="ja-JP" sz="11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03" name="サブタイトル 2"/>
          <p:cNvSpPr txBox="1">
            <a:spLocks/>
          </p:cNvSpPr>
          <p:nvPr/>
        </p:nvSpPr>
        <p:spPr>
          <a:xfrm>
            <a:off x="909347" y="2003368"/>
            <a:ext cx="3830389" cy="548113"/>
          </a:xfrm>
          <a:prstGeom prst="rect">
            <a:avLst/>
          </a:prstGeom>
          <a:noFill/>
          <a:ln>
            <a:noFill/>
            <a:prstDash val="solid"/>
          </a:ln>
        </p:spPr>
        <p:txBody>
          <a:bodyPr vert="horz" lIns="100570" tIns="0" rIns="100570" bIns="0" rtlCol="0" anchor="ctr" anchorCtr="0">
            <a:noAutofit/>
          </a:bodyPr>
          <a:lstStyle>
            <a:lvl1pPr marL="0" indent="0" algn="ctr" defTabSz="1280160" rtl="0" eaLnBrk="1" latinLnBrk="0" hangingPunct="1">
              <a:spcBef>
                <a:spcPct val="20000"/>
              </a:spcBef>
              <a:buFont typeface="Arial" panose="020B0604020202020204" pitchFamily="34" charset="0"/>
              <a:buNone/>
              <a:defRPr kumimoji="1" sz="4500" kern="1200">
                <a:solidFill>
                  <a:schemeClr val="tx1">
                    <a:tint val="75000"/>
                  </a:schemeClr>
                </a:solidFill>
                <a:latin typeface="+mn-lt"/>
                <a:ea typeface="+mn-ea"/>
                <a:cs typeface="+mn-cs"/>
              </a:defRPr>
            </a:lvl1pPr>
            <a:lvl2pPr marL="640080" indent="0" algn="ctr" defTabSz="1280160" rtl="0" eaLnBrk="1" latinLnBrk="0" hangingPunct="1">
              <a:spcBef>
                <a:spcPct val="20000"/>
              </a:spcBef>
              <a:buFont typeface="Arial" panose="020B0604020202020204" pitchFamily="34" charset="0"/>
              <a:buNone/>
              <a:defRPr kumimoji="1" sz="3900" kern="1200">
                <a:solidFill>
                  <a:schemeClr val="tx1">
                    <a:tint val="75000"/>
                  </a:schemeClr>
                </a:solidFill>
                <a:latin typeface="+mn-lt"/>
                <a:ea typeface="+mn-ea"/>
                <a:cs typeface="+mn-cs"/>
              </a:defRPr>
            </a:lvl2pPr>
            <a:lvl3pPr marL="1280160" indent="0" algn="ctr" defTabSz="1280160" rtl="0" eaLnBrk="1" latinLnBrk="0" hangingPunct="1">
              <a:spcBef>
                <a:spcPct val="20000"/>
              </a:spcBef>
              <a:buFont typeface="Arial" panose="020B0604020202020204" pitchFamily="34" charset="0"/>
              <a:buNone/>
              <a:defRPr kumimoji="1" sz="3400" kern="1200">
                <a:solidFill>
                  <a:schemeClr val="tx1">
                    <a:tint val="75000"/>
                  </a:schemeClr>
                </a:solidFill>
                <a:latin typeface="+mn-lt"/>
                <a:ea typeface="+mn-ea"/>
                <a:cs typeface="+mn-cs"/>
              </a:defRPr>
            </a:lvl3pPr>
            <a:lvl4pPr marL="1920240" indent="0" algn="ctr" defTabSz="1280160" rtl="0" eaLnBrk="1" latinLnBrk="0" hangingPunct="1">
              <a:spcBef>
                <a:spcPct val="20000"/>
              </a:spcBef>
              <a:buFont typeface="Arial" panose="020B0604020202020204" pitchFamily="34" charset="0"/>
              <a:buNone/>
              <a:defRPr kumimoji="1" sz="2800" kern="1200">
                <a:solidFill>
                  <a:schemeClr val="tx1">
                    <a:tint val="75000"/>
                  </a:schemeClr>
                </a:solidFill>
                <a:latin typeface="+mn-lt"/>
                <a:ea typeface="+mn-ea"/>
                <a:cs typeface="+mn-cs"/>
              </a:defRPr>
            </a:lvl4pPr>
            <a:lvl5pPr marL="2560320" indent="0" algn="ctr" defTabSz="1280160" rtl="0" eaLnBrk="1" latinLnBrk="0" hangingPunct="1">
              <a:spcBef>
                <a:spcPct val="20000"/>
              </a:spcBef>
              <a:buFont typeface="Arial" panose="020B0604020202020204" pitchFamily="34" charset="0"/>
              <a:buNone/>
              <a:defRPr kumimoji="1" sz="2800" kern="1200">
                <a:solidFill>
                  <a:schemeClr val="tx1">
                    <a:tint val="75000"/>
                  </a:schemeClr>
                </a:solidFill>
                <a:latin typeface="+mn-lt"/>
                <a:ea typeface="+mn-ea"/>
                <a:cs typeface="+mn-cs"/>
              </a:defRPr>
            </a:lvl5pPr>
            <a:lvl6pPr marL="3200400" indent="0" algn="ctr" defTabSz="1280160" rtl="0" eaLnBrk="1" latinLnBrk="0" hangingPunct="1">
              <a:spcBef>
                <a:spcPct val="20000"/>
              </a:spcBef>
              <a:buFont typeface="Arial" panose="020B0604020202020204" pitchFamily="34" charset="0"/>
              <a:buNone/>
              <a:defRPr kumimoji="1" sz="2800" kern="1200">
                <a:solidFill>
                  <a:schemeClr val="tx1">
                    <a:tint val="75000"/>
                  </a:schemeClr>
                </a:solidFill>
                <a:latin typeface="+mn-lt"/>
                <a:ea typeface="+mn-ea"/>
                <a:cs typeface="+mn-cs"/>
              </a:defRPr>
            </a:lvl6pPr>
            <a:lvl7pPr marL="3840480" indent="0" algn="ctr" defTabSz="1280160" rtl="0" eaLnBrk="1" latinLnBrk="0" hangingPunct="1">
              <a:spcBef>
                <a:spcPct val="20000"/>
              </a:spcBef>
              <a:buFont typeface="Arial" panose="020B0604020202020204" pitchFamily="34" charset="0"/>
              <a:buNone/>
              <a:defRPr kumimoji="1" sz="2800" kern="1200">
                <a:solidFill>
                  <a:schemeClr val="tx1">
                    <a:tint val="75000"/>
                  </a:schemeClr>
                </a:solidFill>
                <a:latin typeface="+mn-lt"/>
                <a:ea typeface="+mn-ea"/>
                <a:cs typeface="+mn-cs"/>
              </a:defRPr>
            </a:lvl7pPr>
            <a:lvl8pPr marL="4480560" indent="0" algn="ctr" defTabSz="1280160" rtl="0" eaLnBrk="1" latinLnBrk="0" hangingPunct="1">
              <a:spcBef>
                <a:spcPct val="20000"/>
              </a:spcBef>
              <a:buFont typeface="Arial" panose="020B0604020202020204" pitchFamily="34" charset="0"/>
              <a:buNone/>
              <a:defRPr kumimoji="1" sz="2800" kern="1200">
                <a:solidFill>
                  <a:schemeClr val="tx1">
                    <a:tint val="75000"/>
                  </a:schemeClr>
                </a:solidFill>
                <a:latin typeface="+mn-lt"/>
                <a:ea typeface="+mn-ea"/>
                <a:cs typeface="+mn-cs"/>
              </a:defRPr>
            </a:lvl8pPr>
            <a:lvl9pPr marL="5120640" indent="0" algn="ctr" defTabSz="1280160" rtl="0" eaLnBrk="1" latinLnBrk="0" hangingPunct="1">
              <a:spcBef>
                <a:spcPct val="20000"/>
              </a:spcBef>
              <a:buFont typeface="Arial" panose="020B0604020202020204" pitchFamily="34" charset="0"/>
              <a:buNone/>
              <a:defRPr kumimoji="1" sz="2800" kern="1200">
                <a:solidFill>
                  <a:schemeClr val="tx1">
                    <a:tint val="75000"/>
                  </a:schemeClr>
                </a:solidFill>
                <a:latin typeface="+mn-lt"/>
                <a:ea typeface="+mn-ea"/>
                <a:cs typeface="+mn-cs"/>
              </a:defRPr>
            </a:lvl9pPr>
          </a:lstStyle>
          <a:p>
            <a:pPr algn="l">
              <a:spcBef>
                <a:spcPts val="0"/>
              </a:spcBef>
            </a:pPr>
            <a:r>
              <a:rPr lang="ja-JP" altLang="en-US" sz="10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構成団体： </a:t>
            </a:r>
            <a:r>
              <a:rPr lang="ja-JP" altLang="en-US" sz="10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エネルギー供給、住宅、金融</a:t>
            </a:r>
            <a:r>
              <a:rPr lang="ja-JP" altLang="en-US"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、水素</a:t>
            </a:r>
            <a:r>
              <a:rPr lang="ja-JP" altLang="en-US" sz="10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アプリメーカー、</a:t>
            </a:r>
            <a:endParaRPr lang="en-US" altLang="ja-JP" sz="10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gn="l">
              <a:spcBef>
                <a:spcPts val="0"/>
              </a:spcBef>
            </a:pPr>
            <a:r>
              <a:rPr lang="ja-JP" altLang="en-US" sz="10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次世代エネルギービジネス</a:t>
            </a:r>
            <a:r>
              <a:rPr lang="ja-JP" altLang="en-US"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関連、産業</a:t>
            </a:r>
            <a:r>
              <a:rPr lang="ja-JP" altLang="en-US" sz="10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支援機関</a:t>
            </a:r>
            <a:r>
              <a:rPr lang="ja-JP" altLang="en-US"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等</a:t>
            </a:r>
            <a:endParaRPr lang="en-US" altLang="ja-JP"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gn="l">
              <a:spcBef>
                <a:spcPts val="0"/>
              </a:spcBef>
            </a:pPr>
            <a:r>
              <a:rPr lang="ja-JP" altLang="en-US" sz="10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23</a:t>
            </a:r>
            <a:r>
              <a:rPr lang="ja-JP" altLang="en-US"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団体</a:t>
            </a:r>
            <a:r>
              <a:rPr lang="ja-JP" altLang="en-US" sz="105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9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2018</a:t>
            </a:r>
            <a:r>
              <a:rPr lang="ja-JP" altLang="en-US" sz="9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年３月</a:t>
            </a:r>
            <a:r>
              <a:rPr lang="ja-JP" altLang="en-US"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末現在）</a:t>
            </a:r>
            <a:r>
              <a:rPr lang="ja-JP" altLang="en-US" sz="105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endParaRPr lang="ja-JP" altLang="en-US" sz="8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57" name="正方形/長方形 56"/>
          <p:cNvSpPr/>
          <p:nvPr/>
        </p:nvSpPr>
        <p:spPr>
          <a:xfrm>
            <a:off x="5264626" y="5059786"/>
            <a:ext cx="2684514" cy="1422715"/>
          </a:xfrm>
          <a:prstGeom prst="rect">
            <a:avLst/>
          </a:prstGeom>
          <a:noFill/>
          <a:ln>
            <a:noFill/>
          </a:ln>
        </p:spPr>
        <p:style>
          <a:lnRef idx="2">
            <a:schemeClr val="accent1"/>
          </a:lnRef>
          <a:fillRef idx="1">
            <a:schemeClr val="lt1"/>
          </a:fillRef>
          <a:effectRef idx="0">
            <a:schemeClr val="accent1"/>
          </a:effectRef>
          <a:fontRef idx="minor">
            <a:schemeClr val="dk1"/>
          </a:fontRef>
        </p:style>
        <p:txBody>
          <a:bodyPr wrap="square" lIns="91433" tIns="45717" rIns="91433" bIns="45717" anchor="ctr" anchorCtr="0">
            <a:noAutofit/>
          </a:bodyPr>
          <a:lstStyle/>
          <a:p>
            <a:r>
              <a:rPr lang="ja-JP" altLang="ja-JP" sz="1100" dirty="0">
                <a:solidFill>
                  <a:schemeClr val="tx1"/>
                </a:solidFill>
                <a:latin typeface="Meiryo UI" panose="020B0604030504040204" pitchFamily="50" charset="-128"/>
                <a:ea typeface="Meiryo UI" panose="020B0604030504040204" pitchFamily="50" charset="-128"/>
              </a:rPr>
              <a:t>◆また、</a:t>
            </a:r>
            <a:r>
              <a:rPr lang="ja-JP" altLang="en-US" sz="1100" dirty="0">
                <a:solidFill>
                  <a:schemeClr val="tx1"/>
                </a:solidFill>
                <a:latin typeface="Meiryo UI" panose="020B0604030504040204" pitchFamily="50" charset="-128"/>
                <a:ea typeface="Meiryo UI" panose="020B0604030504040204" pitchFamily="50" charset="-128"/>
              </a:rPr>
              <a:t>大阪市では、</a:t>
            </a:r>
            <a:r>
              <a:rPr lang="ja-JP" altLang="ja-JP" sz="1100" dirty="0">
                <a:solidFill>
                  <a:schemeClr val="tx1"/>
                </a:solidFill>
                <a:latin typeface="Meiryo UI" panose="020B0604030504040204" pitchFamily="50" charset="-128"/>
                <a:ea typeface="Meiryo UI" panose="020B0604030504040204" pitchFamily="50" charset="-128"/>
              </a:rPr>
              <a:t>環境問題と水素エネ</a:t>
            </a:r>
            <a:r>
              <a:rPr lang="ja-JP" altLang="en-US" sz="1100" dirty="0">
                <a:solidFill>
                  <a:schemeClr val="tx1"/>
                </a:solidFill>
                <a:latin typeface="Meiryo UI" panose="020B0604030504040204" pitchFamily="50" charset="-128"/>
                <a:ea typeface="Meiryo UI" panose="020B0604030504040204" pitchFamily="50" charset="-128"/>
              </a:rPr>
              <a:t>　</a:t>
            </a:r>
            <a:endParaRPr lang="en-US" altLang="ja-JP" sz="1100" dirty="0">
              <a:solidFill>
                <a:schemeClr val="tx1"/>
              </a:solidFill>
              <a:latin typeface="Meiryo UI" panose="020B0604030504040204" pitchFamily="50" charset="-128"/>
              <a:ea typeface="Meiryo UI" panose="020B0604030504040204" pitchFamily="50" charset="-128"/>
            </a:endParaRPr>
          </a:p>
          <a:p>
            <a:r>
              <a:rPr lang="ja-JP" altLang="en-US" sz="1100" dirty="0">
                <a:solidFill>
                  <a:schemeClr val="tx1"/>
                </a:solidFill>
                <a:latin typeface="Meiryo UI" panose="020B0604030504040204" pitchFamily="50" charset="-128"/>
                <a:ea typeface="Meiryo UI" panose="020B0604030504040204" pitchFamily="50" charset="-128"/>
              </a:rPr>
              <a:t>　</a:t>
            </a:r>
            <a:r>
              <a:rPr lang="ja-JP" altLang="ja-JP" sz="1100" dirty="0">
                <a:solidFill>
                  <a:schemeClr val="tx1"/>
                </a:solidFill>
                <a:latin typeface="Meiryo UI" panose="020B0604030504040204" pitchFamily="50" charset="-128"/>
                <a:ea typeface="Meiryo UI" panose="020B0604030504040204" pitchFamily="50" charset="-128"/>
              </a:rPr>
              <a:t>ルギーについての正しい理解の促進を目</a:t>
            </a:r>
            <a:r>
              <a:rPr lang="ja-JP" altLang="en-US" sz="1100" dirty="0">
                <a:solidFill>
                  <a:schemeClr val="tx1"/>
                </a:solidFill>
                <a:latin typeface="Meiryo UI" panose="020B0604030504040204" pitchFamily="50" charset="-128"/>
                <a:ea typeface="Meiryo UI" panose="020B0604030504040204" pitchFamily="50" charset="-128"/>
              </a:rPr>
              <a:t>　</a:t>
            </a:r>
            <a:endParaRPr lang="en-US" altLang="ja-JP" sz="1100" dirty="0">
              <a:solidFill>
                <a:schemeClr val="tx1"/>
              </a:solidFill>
              <a:latin typeface="Meiryo UI" panose="020B0604030504040204" pitchFamily="50" charset="-128"/>
              <a:ea typeface="Meiryo UI" panose="020B0604030504040204" pitchFamily="50" charset="-128"/>
            </a:endParaRPr>
          </a:p>
          <a:p>
            <a:r>
              <a:rPr lang="ja-JP" altLang="en-US" sz="1100" dirty="0">
                <a:solidFill>
                  <a:schemeClr val="tx1"/>
                </a:solidFill>
                <a:latin typeface="Meiryo UI" panose="020B0604030504040204" pitchFamily="50" charset="-128"/>
                <a:ea typeface="Meiryo UI" panose="020B0604030504040204" pitchFamily="50" charset="-128"/>
              </a:rPr>
              <a:t>　</a:t>
            </a:r>
            <a:r>
              <a:rPr lang="ja-JP" altLang="ja-JP" sz="1100" dirty="0">
                <a:solidFill>
                  <a:schemeClr val="tx1"/>
                </a:solidFill>
                <a:latin typeface="Meiryo UI" panose="020B0604030504040204" pitchFamily="50" charset="-128"/>
                <a:ea typeface="Meiryo UI" panose="020B0604030504040204" pitchFamily="50" charset="-128"/>
              </a:rPr>
              <a:t>的として、大阪市域の小中学校を対象に</a:t>
            </a:r>
            <a:endParaRPr lang="en-US" altLang="ja-JP" sz="1100" dirty="0">
              <a:solidFill>
                <a:schemeClr val="tx1"/>
              </a:solidFill>
              <a:latin typeface="Meiryo UI" panose="020B0604030504040204" pitchFamily="50" charset="-128"/>
              <a:ea typeface="Meiryo UI" panose="020B0604030504040204" pitchFamily="50" charset="-128"/>
            </a:endParaRPr>
          </a:p>
          <a:p>
            <a:pPr marL="93663" indent="-93663"/>
            <a:r>
              <a:rPr lang="ja-JP" altLang="en-US" sz="1100" dirty="0">
                <a:solidFill>
                  <a:schemeClr val="tx1"/>
                </a:solidFill>
                <a:latin typeface="Meiryo UI" panose="020B0604030504040204" pitchFamily="50" charset="-128"/>
                <a:ea typeface="Meiryo UI" panose="020B0604030504040204" pitchFamily="50" charset="-128"/>
              </a:rPr>
              <a:t>　</a:t>
            </a:r>
            <a:r>
              <a:rPr lang="ja-JP" altLang="ja-JP" sz="1100" dirty="0">
                <a:solidFill>
                  <a:schemeClr val="tx1"/>
                </a:solidFill>
                <a:latin typeface="Meiryo UI" panose="020B0604030504040204" pitchFamily="50" charset="-128"/>
                <a:ea typeface="Meiryo UI" panose="020B0604030504040204" pitchFamily="50" charset="-128"/>
              </a:rPr>
              <a:t>配布している副読本「おおさか環境科」（小学校</a:t>
            </a:r>
            <a:r>
              <a:rPr lang="en-US" altLang="ja-JP" sz="1100" dirty="0">
                <a:solidFill>
                  <a:schemeClr val="tx1"/>
                </a:solidFill>
                <a:latin typeface="Meiryo UI" panose="020B0604030504040204" pitchFamily="50" charset="-128"/>
                <a:ea typeface="Meiryo UI" panose="020B0604030504040204" pitchFamily="50" charset="-128"/>
              </a:rPr>
              <a:t>5</a:t>
            </a:r>
            <a:r>
              <a:rPr lang="ja-JP" altLang="en-US" sz="1100" dirty="0">
                <a:solidFill>
                  <a:schemeClr val="tx1"/>
                </a:solidFill>
                <a:latin typeface="Meiryo UI" panose="020B0604030504040204" pitchFamily="50" charset="-128"/>
                <a:ea typeface="Meiryo UI" panose="020B0604030504040204" pitchFamily="50" charset="-128"/>
              </a:rPr>
              <a:t>・</a:t>
            </a:r>
            <a:r>
              <a:rPr lang="en-US" altLang="ja-JP" sz="1100" dirty="0">
                <a:solidFill>
                  <a:schemeClr val="tx1"/>
                </a:solidFill>
                <a:latin typeface="Meiryo UI" panose="020B0604030504040204" pitchFamily="50" charset="-128"/>
                <a:ea typeface="Meiryo UI" panose="020B0604030504040204" pitchFamily="50" charset="-128"/>
              </a:rPr>
              <a:t>6</a:t>
            </a:r>
            <a:r>
              <a:rPr lang="ja-JP" altLang="ja-JP" sz="1100" dirty="0">
                <a:solidFill>
                  <a:schemeClr val="tx1"/>
                </a:solidFill>
                <a:latin typeface="Meiryo UI" panose="020B0604030504040204" pitchFamily="50" charset="-128"/>
                <a:ea typeface="Meiryo UI" panose="020B0604030504040204" pitchFamily="50" charset="-128"/>
              </a:rPr>
              <a:t>年生</a:t>
            </a:r>
            <a:r>
              <a:rPr lang="ja-JP" altLang="en-US" sz="1100" dirty="0">
                <a:solidFill>
                  <a:schemeClr val="tx1"/>
                </a:solidFill>
                <a:latin typeface="Meiryo UI" panose="020B0604030504040204" pitchFamily="50" charset="-128"/>
                <a:ea typeface="Meiryo UI" panose="020B0604030504040204" pitchFamily="50" charset="-128"/>
              </a:rPr>
              <a:t>、中学生向け</a:t>
            </a:r>
            <a:r>
              <a:rPr lang="ja-JP" altLang="ja-JP" sz="1100" dirty="0">
                <a:solidFill>
                  <a:schemeClr val="tx1"/>
                </a:solidFill>
                <a:latin typeface="Meiryo UI" panose="020B0604030504040204" pitchFamily="50" charset="-128"/>
                <a:ea typeface="Meiryo UI" panose="020B0604030504040204" pitchFamily="50" charset="-128"/>
              </a:rPr>
              <a:t>）に水素・燃料電池に</a:t>
            </a:r>
            <a:r>
              <a:rPr lang="ja-JP" altLang="ja-JP" sz="1100">
                <a:solidFill>
                  <a:schemeClr val="tx1"/>
                </a:solidFill>
                <a:latin typeface="Meiryo UI" panose="020B0604030504040204" pitchFamily="50" charset="-128"/>
                <a:ea typeface="Meiryo UI" panose="020B0604030504040204" pitchFamily="50" charset="-128"/>
              </a:rPr>
              <a:t>関して</a:t>
            </a:r>
            <a:r>
              <a:rPr lang="ja-JP" altLang="ja-JP" sz="1100" smtClean="0">
                <a:solidFill>
                  <a:schemeClr val="tx1"/>
                </a:solidFill>
                <a:latin typeface="Meiryo UI" panose="020B0604030504040204" pitchFamily="50" charset="-128"/>
                <a:ea typeface="Meiryo UI" panose="020B0604030504040204" pitchFamily="50" charset="-128"/>
              </a:rPr>
              <a:t>掲載</a:t>
            </a:r>
            <a:r>
              <a:rPr lang="ja-JP" altLang="en-US" sz="1100" smtClean="0">
                <a:solidFill>
                  <a:schemeClr val="tx1"/>
                </a:solidFill>
                <a:latin typeface="Meiryo UI" panose="020B0604030504040204" pitchFamily="50" charset="-128"/>
                <a:ea typeface="Meiryo UI" panose="020B0604030504040204" pitchFamily="50" charset="-128"/>
              </a:rPr>
              <a:t>すると</a:t>
            </a:r>
            <a:r>
              <a:rPr lang="ja-JP" altLang="en-US" sz="1100" dirty="0">
                <a:solidFill>
                  <a:schemeClr val="tx1"/>
                </a:solidFill>
                <a:latin typeface="Meiryo UI" panose="020B0604030504040204" pitchFamily="50" charset="-128"/>
                <a:ea typeface="Meiryo UI" panose="020B0604030504040204" pitchFamily="50" charset="-128"/>
              </a:rPr>
              <a:t>ともに</a:t>
            </a:r>
            <a:r>
              <a:rPr lang="ja-JP" altLang="en-US" sz="1100" dirty="0" smtClean="0">
                <a:solidFill>
                  <a:schemeClr val="tx1"/>
                </a:solidFill>
                <a:latin typeface="Meiryo UI" panose="020B0604030504040204" pitchFamily="50" charset="-128"/>
                <a:ea typeface="Meiryo UI" panose="020B0604030504040204" pitchFamily="50" charset="-128"/>
              </a:rPr>
              <a:t>環境</a:t>
            </a:r>
            <a:r>
              <a:rPr lang="ja-JP" altLang="en-US" sz="1100" dirty="0">
                <a:solidFill>
                  <a:schemeClr val="tx1"/>
                </a:solidFill>
                <a:latin typeface="Meiryo UI" panose="020B0604030504040204" pitchFamily="50" charset="-128"/>
                <a:ea typeface="Meiryo UI" panose="020B0604030504040204" pitchFamily="50" charset="-128"/>
              </a:rPr>
              <a:t>イベントを活用し、燃料電池ミニカー教室を実施</a:t>
            </a:r>
            <a:r>
              <a:rPr lang="ja-JP" altLang="ja-JP" sz="1100" dirty="0">
                <a:solidFill>
                  <a:schemeClr val="tx1"/>
                </a:solidFill>
                <a:latin typeface="Meiryo UI" panose="020B0604030504040204" pitchFamily="50" charset="-128"/>
                <a:ea typeface="Meiryo UI" panose="020B0604030504040204" pitchFamily="50" charset="-128"/>
              </a:rPr>
              <a:t>するなど、普及・啓発に取り組んでいます。</a:t>
            </a:r>
          </a:p>
        </p:txBody>
      </p:sp>
      <p:pic>
        <p:nvPicPr>
          <p:cNvPr id="5" name="図 4"/>
          <p:cNvPicPr>
            <a:picLocks noChangeAspect="1"/>
          </p:cNvPicPr>
          <p:nvPr/>
        </p:nvPicPr>
        <p:blipFill>
          <a:blip r:embed="rId10"/>
          <a:stretch>
            <a:fillRect/>
          </a:stretch>
        </p:blipFill>
        <p:spPr>
          <a:xfrm>
            <a:off x="7888849" y="5093048"/>
            <a:ext cx="880364" cy="1237927"/>
          </a:xfrm>
          <a:prstGeom prst="rect">
            <a:avLst/>
          </a:prstGeom>
        </p:spPr>
      </p:pic>
      <p:pic>
        <p:nvPicPr>
          <p:cNvPr id="6" name="図 5"/>
          <p:cNvPicPr>
            <a:picLocks noChangeAspect="1"/>
          </p:cNvPicPr>
          <p:nvPr/>
        </p:nvPicPr>
        <p:blipFill>
          <a:blip r:embed="rId11"/>
          <a:stretch>
            <a:fillRect/>
          </a:stretch>
        </p:blipFill>
        <p:spPr>
          <a:xfrm>
            <a:off x="8836422" y="5093048"/>
            <a:ext cx="916727" cy="1237795"/>
          </a:xfrm>
          <a:prstGeom prst="rect">
            <a:avLst/>
          </a:prstGeom>
        </p:spPr>
      </p:pic>
      <p:sp>
        <p:nvSpPr>
          <p:cNvPr id="60" name="正方形/長方形 59"/>
          <p:cNvSpPr/>
          <p:nvPr/>
        </p:nvSpPr>
        <p:spPr>
          <a:xfrm>
            <a:off x="7949140" y="6353207"/>
            <a:ext cx="1899949" cy="221259"/>
          </a:xfrm>
          <a:prstGeom prst="rect">
            <a:avLst/>
          </a:prstGeom>
          <a:noFill/>
          <a:ln>
            <a:noFill/>
          </a:ln>
        </p:spPr>
        <p:style>
          <a:lnRef idx="2">
            <a:schemeClr val="accent1"/>
          </a:lnRef>
          <a:fillRef idx="1">
            <a:schemeClr val="lt1"/>
          </a:fillRef>
          <a:effectRef idx="0">
            <a:schemeClr val="accent1"/>
          </a:effectRef>
          <a:fontRef idx="minor">
            <a:schemeClr val="dk1"/>
          </a:fontRef>
        </p:style>
        <p:txBody>
          <a:bodyPr wrap="square" lIns="91433" tIns="45717" rIns="91433" bIns="45717" anchor="ctr" anchorCtr="0">
            <a:noAutofit/>
          </a:bodyPr>
          <a:lstStyle/>
          <a:p>
            <a:pPr>
              <a:defRPr/>
            </a:pPr>
            <a:r>
              <a:rPr lang="en-US" altLang="ja-JP" sz="1100"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100"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おおさか環境科掲載部分</a:t>
            </a:r>
            <a:r>
              <a:rPr lang="en-US" altLang="ja-JP" sz="1100"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a:t>
            </a:r>
          </a:p>
        </p:txBody>
      </p:sp>
      <p:pic>
        <p:nvPicPr>
          <p:cNvPr id="62" name="Picture 4"/>
          <p:cNvPicPr preferRelativeResize="0">
            <a:picLocks noChangeArrowheads="1"/>
          </p:cNvPicPr>
          <p:nvPr/>
        </p:nvPicPr>
        <p:blipFill rotWithShape="1">
          <a:blip r:embed="rId12">
            <a:extLst>
              <a:ext uri="{28A0092B-C50C-407E-A947-70E740481C1C}">
                <a14:useLocalDpi xmlns:a14="http://schemas.microsoft.com/office/drawing/2010/main" val="0"/>
              </a:ext>
            </a:extLst>
          </a:blip>
          <a:srcRect l="8963" r="14114"/>
          <a:stretch/>
        </p:blipFill>
        <p:spPr bwMode="auto">
          <a:xfrm>
            <a:off x="8329031" y="4053662"/>
            <a:ext cx="1235403" cy="915669"/>
          </a:xfrm>
          <a:prstGeom prst="rect">
            <a:avLst/>
          </a:prstGeom>
          <a:ln>
            <a:noFill/>
          </a:ln>
          <a:effectLst/>
          <a:extLst>
            <a:ext uri="{909E8E84-426E-40DD-AFC4-6F175D3DCCD1}">
              <a14:hiddenFill xmlns:a14="http://schemas.microsoft.com/office/drawing/2010/main">
                <a:solidFill>
                  <a:schemeClr val="accent1"/>
                </a:solidFill>
              </a14:hiddenFill>
            </a:ext>
          </a:extLst>
        </p:spPr>
      </p:pic>
      <p:sp>
        <p:nvSpPr>
          <p:cNvPr id="58" name="角丸四角形 57"/>
          <p:cNvSpPr/>
          <p:nvPr/>
        </p:nvSpPr>
        <p:spPr>
          <a:xfrm>
            <a:off x="5951333" y="1606036"/>
            <a:ext cx="3053607" cy="345196"/>
          </a:xfrm>
          <a:prstGeom prst="roundRect">
            <a:avLst/>
          </a:prstGeom>
          <a:solidFill>
            <a:schemeClr val="tx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400" b="1" dirty="0" smtClean="0">
                <a:solidFill>
                  <a:schemeClr val="bg1"/>
                </a:solidFill>
                <a:latin typeface="Meiryo UI" panose="020B0604030504040204" pitchFamily="50" charset="-128"/>
                <a:ea typeface="Meiryo UI" panose="020B0604030504040204" pitchFamily="50" charset="-128"/>
                <a:cs typeface="Meiryo UI" panose="020B0604030504040204" pitchFamily="50" charset="-128"/>
              </a:rPr>
              <a:t>水素利活用機器導入促進事業</a:t>
            </a:r>
            <a:endParaRPr lang="ja-JP" altLang="en-US" sz="1400" b="1"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59" name="正方形/長方形 58"/>
          <p:cNvSpPr/>
          <p:nvPr/>
        </p:nvSpPr>
        <p:spPr>
          <a:xfrm>
            <a:off x="5331591" y="1994784"/>
            <a:ext cx="4432604" cy="389788"/>
          </a:xfrm>
          <a:prstGeom prst="rect">
            <a:avLst/>
          </a:prstGeom>
          <a:noFill/>
          <a:ln>
            <a:noFill/>
          </a:ln>
        </p:spPr>
        <p:style>
          <a:lnRef idx="2">
            <a:schemeClr val="accent1"/>
          </a:lnRef>
          <a:fillRef idx="1">
            <a:schemeClr val="lt1"/>
          </a:fillRef>
          <a:effectRef idx="0">
            <a:schemeClr val="accent1"/>
          </a:effectRef>
          <a:fontRef idx="minor">
            <a:schemeClr val="dk1"/>
          </a:fontRef>
        </p:style>
        <p:txBody>
          <a:bodyPr wrap="square" lIns="91433" tIns="45717" rIns="91433" bIns="45717" anchor="ctr" anchorCtr="0">
            <a:noAutofit/>
          </a:bodyPr>
          <a:lstStyle/>
          <a:p>
            <a:pPr>
              <a:defRPr/>
            </a:pPr>
            <a:r>
              <a:rPr lang="ja-JP" altLang="en-US"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◆大阪を舞台に開発・実証を行い、市販化モデルに結びついた水素アプリ</a:t>
            </a:r>
            <a:endParaRPr lang="en-US" altLang="ja-JP"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defRPr/>
            </a:pPr>
            <a:r>
              <a:rPr lang="ja-JP" altLang="en-US"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ケーションを活用して、大阪の水素ショーケース機能の維持・発展を図ります。</a:t>
            </a:r>
            <a:endParaRPr lang="en-US" altLang="ja-JP"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pic>
        <p:nvPicPr>
          <p:cNvPr id="61" name="Picture 4" descr="D:\OyamaTo\My Documents\My Pictures\IMG_0852.png"/>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8154644" y="2413716"/>
            <a:ext cx="792088" cy="530462"/>
          </a:xfrm>
          <a:prstGeom prst="rect">
            <a:avLst/>
          </a:prstGeom>
          <a:noFill/>
          <a:extLst>
            <a:ext uri="{909E8E84-426E-40DD-AFC4-6F175D3DCCD1}">
              <a14:hiddenFill xmlns:a14="http://schemas.microsoft.com/office/drawing/2010/main">
                <a:solidFill>
                  <a:srgbClr val="FFFFFF"/>
                </a:solidFill>
              </a14:hiddenFill>
            </a:ext>
          </a:extLst>
        </p:spPr>
      </p:pic>
      <p:pic>
        <p:nvPicPr>
          <p:cNvPr id="64" name="Picture 2" descr="D:\OyamaTo\My Documents\My Pictures\FCFL_量産ミント.jpg"/>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6020738" y="2384572"/>
            <a:ext cx="732333" cy="588751"/>
          </a:xfrm>
          <a:prstGeom prst="rect">
            <a:avLst/>
          </a:prstGeom>
          <a:noFill/>
          <a:extLst>
            <a:ext uri="{909E8E84-426E-40DD-AFC4-6F175D3DCCD1}">
              <a14:hiddenFill xmlns:a14="http://schemas.microsoft.com/office/drawing/2010/main">
                <a:solidFill>
                  <a:srgbClr val="FFFFFF"/>
                </a:solidFill>
              </a14:hiddenFill>
            </a:ext>
          </a:extLst>
        </p:spPr>
      </p:pic>
      <p:sp>
        <p:nvSpPr>
          <p:cNvPr id="65" name="正方形/長方形 64"/>
          <p:cNvSpPr/>
          <p:nvPr/>
        </p:nvSpPr>
        <p:spPr>
          <a:xfrm>
            <a:off x="5540614" y="2892092"/>
            <a:ext cx="1928960" cy="327966"/>
          </a:xfrm>
          <a:prstGeom prst="rect">
            <a:avLst/>
          </a:prstGeom>
          <a:noFill/>
          <a:ln>
            <a:noFill/>
          </a:ln>
        </p:spPr>
        <p:style>
          <a:lnRef idx="2">
            <a:schemeClr val="accent1"/>
          </a:lnRef>
          <a:fillRef idx="1">
            <a:schemeClr val="lt1"/>
          </a:fillRef>
          <a:effectRef idx="0">
            <a:schemeClr val="accent1"/>
          </a:effectRef>
          <a:fontRef idx="minor">
            <a:schemeClr val="dk1"/>
          </a:fontRef>
        </p:style>
        <p:txBody>
          <a:bodyPr wrap="square" lIns="91433" tIns="45717" rIns="91433" bIns="45717" anchor="ctr" anchorCtr="0">
            <a:noAutofit/>
          </a:bodyPr>
          <a:lstStyle/>
          <a:p>
            <a:pPr>
              <a:defRPr/>
            </a:pPr>
            <a:r>
              <a:rPr lang="en-US" altLang="ja-JP"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FC</a:t>
            </a:r>
            <a:r>
              <a:rPr lang="ja-JP" altLang="en-US"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フォークリフトの導入支援</a:t>
            </a:r>
            <a:endParaRPr lang="en-US" altLang="ja-JP"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66" name="正方形/長方形 65"/>
          <p:cNvSpPr/>
          <p:nvPr/>
        </p:nvSpPr>
        <p:spPr>
          <a:xfrm>
            <a:off x="7730474" y="2872752"/>
            <a:ext cx="1928960" cy="327966"/>
          </a:xfrm>
          <a:prstGeom prst="rect">
            <a:avLst/>
          </a:prstGeom>
          <a:noFill/>
          <a:ln>
            <a:noFill/>
          </a:ln>
        </p:spPr>
        <p:style>
          <a:lnRef idx="2">
            <a:schemeClr val="accent1"/>
          </a:lnRef>
          <a:fillRef idx="1">
            <a:schemeClr val="lt1"/>
          </a:fillRef>
          <a:effectRef idx="0">
            <a:schemeClr val="accent1"/>
          </a:effectRef>
          <a:fontRef idx="minor">
            <a:schemeClr val="dk1"/>
          </a:fontRef>
        </p:style>
        <p:txBody>
          <a:bodyPr wrap="square" lIns="91433" tIns="45717" rIns="91433" bIns="45717" anchor="ctr" anchorCtr="0">
            <a:noAutofit/>
          </a:bodyPr>
          <a:lstStyle/>
          <a:p>
            <a:pPr>
              <a:defRPr/>
            </a:pPr>
            <a:r>
              <a:rPr lang="en-US" altLang="ja-JP"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FC</a:t>
            </a:r>
            <a:r>
              <a:rPr lang="ja-JP" altLang="en-US"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バス乗車体験会の開催</a:t>
            </a:r>
            <a:endParaRPr lang="en-US" altLang="ja-JP"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1406417087"/>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角丸四角形 1"/>
          <p:cNvSpPr/>
          <p:nvPr/>
        </p:nvSpPr>
        <p:spPr>
          <a:xfrm>
            <a:off x="66341" y="4039737"/>
            <a:ext cx="9804822" cy="2760172"/>
          </a:xfrm>
          <a:prstGeom prst="roundRect">
            <a:avLst>
              <a:gd name="adj" fmla="val 1002"/>
            </a:avLst>
          </a:prstGeom>
          <a:noFill/>
          <a:ln w="31750"/>
        </p:spPr>
        <p:style>
          <a:lnRef idx="2">
            <a:schemeClr val="accent1"/>
          </a:lnRef>
          <a:fillRef idx="1">
            <a:schemeClr val="lt1"/>
          </a:fillRef>
          <a:effectRef idx="0">
            <a:schemeClr val="accent1"/>
          </a:effectRef>
          <a:fontRef idx="minor">
            <a:schemeClr val="dk1"/>
          </a:fontRef>
        </p:style>
        <p:txBody>
          <a:bodyPr rtlCol="0" anchor="ctr"/>
          <a:lstStyle/>
          <a:p>
            <a:endParaRPr lang="ja-JP" altLang="en-US" sz="1200" dirty="0">
              <a:solidFill>
                <a:prstClr val="black"/>
              </a:solidFill>
              <a:latin typeface="Meiryo UI" pitchFamily="50" charset="-128"/>
              <a:ea typeface="Meiryo UI" pitchFamily="50" charset="-128"/>
              <a:cs typeface="Meiryo UI" pitchFamily="50" charset="-128"/>
            </a:endParaRPr>
          </a:p>
        </p:txBody>
      </p:sp>
      <p:sp>
        <p:nvSpPr>
          <p:cNvPr id="3" name="角丸四角形 2"/>
          <p:cNvSpPr/>
          <p:nvPr/>
        </p:nvSpPr>
        <p:spPr>
          <a:xfrm>
            <a:off x="4555119" y="5889814"/>
            <a:ext cx="4100096" cy="360041"/>
          </a:xfrm>
          <a:prstGeom prst="roundRect">
            <a:avLst>
              <a:gd name="adj" fmla="val 50000"/>
            </a:avLst>
          </a:prstGeom>
        </p:spPr>
        <p:style>
          <a:lnRef idx="1">
            <a:schemeClr val="accent1"/>
          </a:lnRef>
          <a:fillRef idx="2">
            <a:schemeClr val="accent1"/>
          </a:fillRef>
          <a:effectRef idx="1">
            <a:schemeClr val="accent1"/>
          </a:effectRef>
          <a:fontRef idx="minor">
            <a:schemeClr val="dk1"/>
          </a:fontRef>
        </p:style>
        <p:txBody>
          <a:bodyPr anchor="ctr"/>
          <a:lstStyle/>
          <a:p>
            <a:pPr algn="ctr">
              <a:defRPr/>
            </a:pPr>
            <a:r>
              <a:rPr lang="ja-JP" altLang="en-US" sz="1600" b="1" dirty="0" smtClean="0">
                <a:solidFill>
                  <a:prstClr val="black"/>
                </a:solidFill>
                <a:latin typeface="Meiryo UI" pitchFamily="50" charset="-128"/>
                <a:ea typeface="Meiryo UI" pitchFamily="50" charset="-128"/>
                <a:cs typeface="Meiryo UI" pitchFamily="50" charset="-128"/>
              </a:rPr>
              <a:t>革新的な新エネルギー事業の創出・普及促進</a:t>
            </a:r>
            <a:endParaRPr lang="ja-JP" altLang="en-US" sz="1600" b="1" dirty="0">
              <a:solidFill>
                <a:prstClr val="black"/>
              </a:solidFill>
              <a:latin typeface="Meiryo UI" pitchFamily="50" charset="-128"/>
              <a:ea typeface="Meiryo UI" pitchFamily="50" charset="-128"/>
              <a:cs typeface="Meiryo UI" pitchFamily="50" charset="-128"/>
            </a:endParaRPr>
          </a:p>
        </p:txBody>
      </p:sp>
      <p:sp>
        <p:nvSpPr>
          <p:cNvPr id="4" name="正方形/長方形 3"/>
          <p:cNvSpPr/>
          <p:nvPr/>
        </p:nvSpPr>
        <p:spPr>
          <a:xfrm>
            <a:off x="7650614" y="6471246"/>
            <a:ext cx="2122150" cy="184666"/>
          </a:xfrm>
          <a:prstGeom prst="rect">
            <a:avLst/>
          </a:prstGeom>
        </p:spPr>
        <p:txBody>
          <a:bodyPr wrap="square" lIns="0" tIns="0" rIns="0" bIns="0" anchor="ctr" anchorCtr="1">
            <a:spAutoFit/>
          </a:bodyPr>
          <a:lstStyle/>
          <a:p>
            <a:r>
              <a:rPr lang="en-US" altLang="zh-TW"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zh-TW" altLang="en-US"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府</a:t>
            </a:r>
            <a:r>
              <a:rPr lang="zh-TW" altLang="en-US"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事業</a:t>
            </a:r>
            <a:r>
              <a:rPr lang="ja-JP" altLang="en-US"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・再掲（</a:t>
            </a:r>
            <a:r>
              <a:rPr lang="en-US" altLang="ja-JP"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p.37</a:t>
            </a:r>
            <a:r>
              <a:rPr lang="ja-JP" altLang="en-US" sz="1200" dirty="0" err="1"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39</a:t>
            </a:r>
            <a:r>
              <a:rPr lang="ja-JP" altLang="en-US"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en-US" altLang="zh-TW"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endParaRPr lang="en-US" altLang="zh-TW"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5" name="角丸四角形 4"/>
          <p:cNvSpPr/>
          <p:nvPr/>
        </p:nvSpPr>
        <p:spPr>
          <a:xfrm>
            <a:off x="4555119" y="6334486"/>
            <a:ext cx="2368527" cy="360041"/>
          </a:xfrm>
          <a:prstGeom prst="roundRect">
            <a:avLst>
              <a:gd name="adj" fmla="val 50000"/>
            </a:avLst>
          </a:prstGeom>
        </p:spPr>
        <p:style>
          <a:lnRef idx="1">
            <a:schemeClr val="accent1"/>
          </a:lnRef>
          <a:fillRef idx="2">
            <a:schemeClr val="accent1"/>
          </a:fillRef>
          <a:effectRef idx="1">
            <a:schemeClr val="accent1"/>
          </a:effectRef>
          <a:fontRef idx="minor">
            <a:schemeClr val="dk1"/>
          </a:fontRef>
        </p:style>
        <p:txBody>
          <a:bodyPr anchor="ctr"/>
          <a:lstStyle/>
          <a:p>
            <a:pPr algn="ctr">
              <a:defRPr/>
            </a:pPr>
            <a:r>
              <a:rPr lang="ja-JP" altLang="en-US" sz="1600" b="1" dirty="0" smtClean="0">
                <a:solidFill>
                  <a:prstClr val="black"/>
                </a:solidFill>
                <a:latin typeface="Meiryo UI" pitchFamily="50" charset="-128"/>
                <a:ea typeface="Meiryo UI" pitchFamily="50" charset="-128"/>
                <a:cs typeface="Meiryo UI" pitchFamily="50" charset="-128"/>
              </a:rPr>
              <a:t>燃料電池の導入促進</a:t>
            </a:r>
            <a:endParaRPr lang="ja-JP" altLang="en-US" sz="1600" b="1" dirty="0">
              <a:solidFill>
                <a:prstClr val="black"/>
              </a:solidFill>
              <a:latin typeface="Meiryo UI" pitchFamily="50" charset="-128"/>
              <a:ea typeface="Meiryo UI" pitchFamily="50" charset="-128"/>
              <a:cs typeface="Meiryo UI" pitchFamily="50" charset="-128"/>
            </a:endParaRPr>
          </a:p>
        </p:txBody>
      </p:sp>
      <p:pic>
        <p:nvPicPr>
          <p:cNvPr id="7"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44787" y="4563275"/>
            <a:ext cx="1105826" cy="972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正方形/長方形 8"/>
          <p:cNvSpPr/>
          <p:nvPr/>
        </p:nvSpPr>
        <p:spPr>
          <a:xfrm>
            <a:off x="6505453" y="5594880"/>
            <a:ext cx="1460930" cy="221214"/>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燃料</a:t>
            </a:r>
            <a:r>
              <a:rPr lang="ja-JP" altLang="en-US" sz="1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電池フォークリフト</a:t>
            </a:r>
            <a:endParaRPr lang="ja-JP" altLang="en-US" sz="11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0" name="正方形/長方形 9"/>
          <p:cNvSpPr/>
          <p:nvPr/>
        </p:nvSpPr>
        <p:spPr>
          <a:xfrm>
            <a:off x="7999387" y="5594880"/>
            <a:ext cx="1161157" cy="225661"/>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水素ステーション</a:t>
            </a:r>
            <a:endParaRPr lang="ja-JP" altLang="en-US" sz="11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1" name="正方形/長方形 10"/>
          <p:cNvSpPr/>
          <p:nvPr/>
        </p:nvSpPr>
        <p:spPr>
          <a:xfrm>
            <a:off x="4236165" y="4291542"/>
            <a:ext cx="706429" cy="184666"/>
          </a:xfrm>
          <a:prstGeom prst="rect">
            <a:avLst/>
          </a:prstGeom>
        </p:spPr>
        <p:txBody>
          <a:bodyPr wrap="square" lIns="0" tIns="0" rIns="0" bIns="0" anchor="ctr" anchorCtr="1">
            <a:spAutoFit/>
          </a:bodyPr>
          <a:lstStyle/>
          <a:p>
            <a:pPr algn="ctr"/>
            <a:r>
              <a:rPr lang="en-US" altLang="zh-TW"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zh-TW" altLang="en-US"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府</a:t>
            </a:r>
            <a:r>
              <a:rPr lang="zh-TW" altLang="en-US"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事業</a:t>
            </a:r>
            <a:r>
              <a:rPr lang="en-US" altLang="zh-TW"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endParaRPr lang="en-US" altLang="zh-TW"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pic>
        <p:nvPicPr>
          <p:cNvPr id="1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950956" y="4617063"/>
            <a:ext cx="1159215" cy="86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テキスト ボックス 28"/>
          <p:cNvSpPr txBox="1">
            <a:spLocks noChangeArrowheads="1"/>
          </p:cNvSpPr>
          <p:nvPr/>
        </p:nvSpPr>
        <p:spPr bwMode="auto">
          <a:xfrm>
            <a:off x="151899" y="4661870"/>
            <a:ext cx="4242469" cy="6924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sz="1300" b="1" i="1">
                <a:solidFill>
                  <a:schemeClr val="tx1"/>
                </a:solidFill>
                <a:latin typeface="Arial" pitchFamily="34" charset="0"/>
                <a:ea typeface="ＭＳ Ｐゴシック" pitchFamily="50" charset="-128"/>
              </a:defRPr>
            </a:lvl1pPr>
            <a:lvl2pPr marL="742950" indent="-285750" eaLnBrk="0" hangingPunct="0">
              <a:defRPr kumimoji="1" sz="1300" b="1" i="1">
                <a:solidFill>
                  <a:schemeClr val="tx1"/>
                </a:solidFill>
                <a:latin typeface="Arial" pitchFamily="34" charset="0"/>
                <a:ea typeface="ＭＳ Ｐゴシック" pitchFamily="50" charset="-128"/>
              </a:defRPr>
            </a:lvl2pPr>
            <a:lvl3pPr marL="1143000" indent="-228600" eaLnBrk="0" hangingPunct="0">
              <a:defRPr kumimoji="1" sz="1300" b="1" i="1">
                <a:solidFill>
                  <a:schemeClr val="tx1"/>
                </a:solidFill>
                <a:latin typeface="Arial" pitchFamily="34" charset="0"/>
                <a:ea typeface="ＭＳ Ｐゴシック" pitchFamily="50" charset="-128"/>
              </a:defRPr>
            </a:lvl3pPr>
            <a:lvl4pPr marL="1600200" indent="-228600" eaLnBrk="0" hangingPunct="0">
              <a:defRPr kumimoji="1" sz="1300" b="1" i="1">
                <a:solidFill>
                  <a:schemeClr val="tx1"/>
                </a:solidFill>
                <a:latin typeface="Arial" pitchFamily="34" charset="0"/>
                <a:ea typeface="ＭＳ Ｐゴシック" pitchFamily="50" charset="-128"/>
              </a:defRPr>
            </a:lvl4pPr>
            <a:lvl5pPr marL="2057400" indent="-228600" eaLnBrk="0" hangingPunct="0">
              <a:defRPr kumimoji="1" sz="1300" b="1" i="1">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kumimoji="1" sz="1300" b="1" i="1">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kumimoji="1" sz="1300" b="1" i="1">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kumimoji="1" sz="1300" b="1" i="1">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kumimoji="1" sz="1300" b="1" i="1">
                <a:solidFill>
                  <a:schemeClr val="tx1"/>
                </a:solidFill>
                <a:latin typeface="Arial" pitchFamily="34" charset="0"/>
                <a:ea typeface="ＭＳ Ｐゴシック" pitchFamily="50" charset="-128"/>
              </a:defRPr>
            </a:lvl9pPr>
          </a:lstStyle>
          <a:p>
            <a:pPr marL="179388" indent="-179388"/>
            <a:r>
              <a:rPr lang="ja-JP" altLang="en-US" b="0" i="0" dirty="0" smtClean="0">
                <a:latin typeface="Meiryo UI" pitchFamily="50" charset="-128"/>
                <a:ea typeface="Meiryo UI" pitchFamily="50" charset="-128"/>
                <a:cs typeface="Meiryo UI" pitchFamily="50" charset="-128"/>
              </a:rPr>
              <a:t>◆大阪府は、全国初となる空港施設への大規模な水素エネルギー導入の実証事業「水素グリッドプロジェクト」を促進し、</a:t>
            </a:r>
            <a:endParaRPr lang="en-US" altLang="ja-JP" b="0" i="0" dirty="0" smtClean="0">
              <a:latin typeface="Meiryo UI" pitchFamily="50" charset="-128"/>
              <a:ea typeface="Meiryo UI" pitchFamily="50" charset="-128"/>
              <a:cs typeface="Meiryo UI" pitchFamily="50" charset="-128"/>
            </a:endParaRPr>
          </a:p>
          <a:p>
            <a:pPr marL="179388" indent="-179388"/>
            <a:r>
              <a:rPr lang="ja-JP" altLang="en-US" b="0" i="0" dirty="0">
                <a:latin typeface="Meiryo UI" pitchFamily="50" charset="-128"/>
                <a:ea typeface="Meiryo UI" pitchFamily="50" charset="-128"/>
                <a:cs typeface="Meiryo UI" pitchFamily="50" charset="-128"/>
              </a:rPr>
              <a:t>　 </a:t>
            </a:r>
            <a:r>
              <a:rPr lang="ja-JP" altLang="en-US" b="0" i="0" dirty="0" smtClean="0">
                <a:latin typeface="Meiryo UI" pitchFamily="50" charset="-128"/>
                <a:ea typeface="Meiryo UI" pitchFamily="50" charset="-128"/>
                <a:cs typeface="Meiryo UI" pitchFamily="50" charset="-128"/>
              </a:rPr>
              <a:t>関空のショーケース機能の維持・発展につなげます。　</a:t>
            </a:r>
            <a:endParaRPr lang="en-US" altLang="ja-JP" b="0" i="0" dirty="0">
              <a:latin typeface="Meiryo UI" pitchFamily="50" charset="-128"/>
              <a:ea typeface="Meiryo UI" pitchFamily="50" charset="-128"/>
              <a:cs typeface="Meiryo UI" pitchFamily="50" charset="-128"/>
            </a:endParaRPr>
          </a:p>
        </p:txBody>
      </p:sp>
      <p:sp>
        <p:nvSpPr>
          <p:cNvPr id="14" name="正方形/長方形 13"/>
          <p:cNvSpPr/>
          <p:nvPr/>
        </p:nvSpPr>
        <p:spPr>
          <a:xfrm>
            <a:off x="236115" y="5335317"/>
            <a:ext cx="3934684" cy="1408152"/>
          </a:xfrm>
          <a:prstGeom prst="rect">
            <a:avLst/>
          </a:prstGeom>
          <a:ln/>
        </p:spPr>
        <p:style>
          <a:lnRef idx="2">
            <a:schemeClr val="accent3"/>
          </a:lnRef>
          <a:fillRef idx="1">
            <a:schemeClr val="lt1"/>
          </a:fillRef>
          <a:effectRef idx="0">
            <a:schemeClr val="accent3"/>
          </a:effectRef>
          <a:fontRef idx="minor">
            <a:schemeClr val="dk1"/>
          </a:fontRef>
        </p:style>
        <p:txBody>
          <a:bodyPr anchor="ctr"/>
          <a:lstStyle/>
          <a:p>
            <a:pPr>
              <a:lnSpc>
                <a:spcPts val="1700"/>
              </a:lnSpc>
              <a:defRPr/>
            </a:pPr>
            <a:r>
              <a:rPr lang="ja-JP" altLang="en-US" sz="1100" dirty="0">
                <a:solidFill>
                  <a:schemeClr val="tx1"/>
                </a:solidFill>
                <a:latin typeface="Meiryo UI" pitchFamily="50" charset="-128"/>
                <a:ea typeface="Meiryo UI" pitchFamily="50" charset="-128"/>
                <a:cs typeface="Meiryo UI" pitchFamily="50" charset="-128"/>
              </a:rPr>
              <a:t>■</a:t>
            </a:r>
            <a:r>
              <a:rPr lang="ja-JP" altLang="en-US" sz="1100" dirty="0" smtClean="0">
                <a:solidFill>
                  <a:schemeClr val="tx1"/>
                </a:solidFill>
                <a:latin typeface="Meiryo UI" pitchFamily="50" charset="-128"/>
                <a:ea typeface="Meiryo UI" pitchFamily="50" charset="-128"/>
                <a:cs typeface="Meiryo UI" pitchFamily="50" charset="-128"/>
              </a:rPr>
              <a:t>関西国際空港　水素グリッドプロジェクト</a:t>
            </a:r>
            <a:endParaRPr lang="en-US" altLang="ja-JP" sz="1100" dirty="0" smtClean="0">
              <a:solidFill>
                <a:schemeClr val="tx1"/>
              </a:solidFill>
              <a:latin typeface="Meiryo UI" pitchFamily="50" charset="-128"/>
              <a:ea typeface="Meiryo UI" pitchFamily="50" charset="-128"/>
              <a:cs typeface="Meiryo UI" pitchFamily="50" charset="-128"/>
            </a:endParaRPr>
          </a:p>
          <a:p>
            <a:pPr>
              <a:lnSpc>
                <a:spcPts val="1700"/>
              </a:lnSpc>
              <a:defRPr/>
            </a:pPr>
            <a:r>
              <a:rPr lang="ja-JP" altLang="en-US" sz="1100" dirty="0" smtClean="0">
                <a:solidFill>
                  <a:schemeClr val="tx1"/>
                </a:solidFill>
                <a:latin typeface="Meiryo UI" pitchFamily="50" charset="-128"/>
                <a:ea typeface="Meiryo UI" pitchFamily="50" charset="-128"/>
                <a:cs typeface="Meiryo UI" pitchFamily="50" charset="-128"/>
              </a:rPr>
              <a:t>・燃料電池フォークリフトの貨物上屋への導入</a:t>
            </a:r>
            <a:r>
              <a:rPr lang="ja-JP" altLang="en-US" sz="1100" dirty="0">
                <a:solidFill>
                  <a:schemeClr val="tx1"/>
                </a:solidFill>
                <a:latin typeface="Meiryo UI" pitchFamily="50" charset="-128"/>
                <a:ea typeface="Meiryo UI" pitchFamily="50" charset="-128"/>
                <a:cs typeface="Meiryo UI" pitchFamily="50" charset="-128"/>
              </a:rPr>
              <a:t>や</a:t>
            </a:r>
            <a:r>
              <a:rPr lang="ja-JP" altLang="en-US" sz="1100" dirty="0" smtClean="0">
                <a:solidFill>
                  <a:schemeClr val="tx1"/>
                </a:solidFill>
                <a:latin typeface="Meiryo UI" pitchFamily="50" charset="-128"/>
                <a:ea typeface="Meiryo UI" pitchFamily="50" charset="-128"/>
                <a:cs typeface="Meiryo UI" pitchFamily="50" charset="-128"/>
              </a:rPr>
              <a:t>、水素供給施設等　</a:t>
            </a:r>
            <a:endParaRPr lang="en-US" altLang="ja-JP" sz="1100" dirty="0" smtClean="0">
              <a:solidFill>
                <a:schemeClr val="tx1"/>
              </a:solidFill>
              <a:latin typeface="Meiryo UI" pitchFamily="50" charset="-128"/>
              <a:ea typeface="Meiryo UI" pitchFamily="50" charset="-128"/>
              <a:cs typeface="Meiryo UI" pitchFamily="50" charset="-128"/>
            </a:endParaRPr>
          </a:p>
          <a:p>
            <a:pPr>
              <a:lnSpc>
                <a:spcPts val="1700"/>
              </a:lnSpc>
              <a:defRPr/>
            </a:pPr>
            <a:r>
              <a:rPr lang="ja-JP" altLang="en-US" sz="1100" dirty="0">
                <a:solidFill>
                  <a:schemeClr val="tx1"/>
                </a:solidFill>
                <a:latin typeface="Meiryo UI" pitchFamily="50" charset="-128"/>
                <a:ea typeface="Meiryo UI" pitchFamily="50" charset="-128"/>
                <a:cs typeface="Meiryo UI" pitchFamily="50" charset="-128"/>
              </a:rPr>
              <a:t>　</a:t>
            </a:r>
            <a:r>
              <a:rPr lang="ja-JP" altLang="en-US" sz="1100" dirty="0" smtClean="0">
                <a:solidFill>
                  <a:schemeClr val="tx1"/>
                </a:solidFill>
                <a:latin typeface="Meiryo UI" pitchFamily="50" charset="-128"/>
                <a:ea typeface="Meiryo UI" pitchFamily="50" charset="-128"/>
                <a:cs typeface="Meiryo UI" pitchFamily="50" charset="-128"/>
              </a:rPr>
              <a:t>のインフラ整備</a:t>
            </a:r>
            <a:r>
              <a:rPr lang="ja-JP" altLang="en-US" sz="900" dirty="0" smtClean="0">
                <a:solidFill>
                  <a:schemeClr val="tx1"/>
                </a:solidFill>
                <a:latin typeface="Meiryo UI" pitchFamily="50" charset="-128"/>
                <a:ea typeface="Meiryo UI" pitchFamily="50" charset="-128"/>
                <a:cs typeface="Meiryo UI" pitchFamily="50" charset="-128"/>
              </a:rPr>
              <a:t>（</a:t>
            </a:r>
            <a:r>
              <a:rPr lang="en-US" altLang="ja-JP" sz="900" dirty="0" smtClean="0">
                <a:solidFill>
                  <a:schemeClr val="tx1"/>
                </a:solidFill>
                <a:latin typeface="Meiryo UI" pitchFamily="50" charset="-128"/>
                <a:ea typeface="Meiryo UI" pitchFamily="50" charset="-128"/>
                <a:cs typeface="Meiryo UI" pitchFamily="50" charset="-128"/>
              </a:rPr>
              <a:t>2014</a:t>
            </a:r>
            <a:r>
              <a:rPr lang="ja-JP" altLang="en-US" sz="900" dirty="0" smtClean="0">
                <a:solidFill>
                  <a:schemeClr val="tx1"/>
                </a:solidFill>
                <a:latin typeface="Meiryo UI" pitchFamily="50" charset="-128"/>
                <a:ea typeface="Meiryo UI" pitchFamily="50" charset="-128"/>
                <a:cs typeface="Meiryo UI" pitchFamily="50" charset="-128"/>
              </a:rPr>
              <a:t>年度～）</a:t>
            </a:r>
            <a:endParaRPr lang="en-US" altLang="ja-JP" sz="900" dirty="0" smtClean="0">
              <a:solidFill>
                <a:schemeClr val="tx1"/>
              </a:solidFill>
              <a:latin typeface="Meiryo UI" pitchFamily="50" charset="-128"/>
              <a:ea typeface="Meiryo UI" pitchFamily="50" charset="-128"/>
              <a:cs typeface="Meiryo UI" pitchFamily="50" charset="-128"/>
            </a:endParaRPr>
          </a:p>
          <a:p>
            <a:pPr>
              <a:lnSpc>
                <a:spcPts val="1700"/>
              </a:lnSpc>
              <a:defRPr/>
            </a:pPr>
            <a:r>
              <a:rPr lang="ja-JP" altLang="en-US" sz="1100" dirty="0" smtClean="0">
                <a:solidFill>
                  <a:schemeClr val="tx1"/>
                </a:solidFill>
                <a:latin typeface="Meiryo UI" pitchFamily="50" charset="-128"/>
                <a:ea typeface="Meiryo UI" pitchFamily="50" charset="-128"/>
                <a:cs typeface="Meiryo UI" pitchFamily="50" charset="-128"/>
              </a:rPr>
              <a:t>・水素ステーションの整備</a:t>
            </a:r>
            <a:r>
              <a:rPr lang="ja-JP" altLang="en-US" sz="900" dirty="0" smtClean="0">
                <a:solidFill>
                  <a:schemeClr val="tx1"/>
                </a:solidFill>
                <a:latin typeface="Meiryo UI" pitchFamily="50" charset="-128"/>
                <a:ea typeface="Meiryo UI" pitchFamily="50" charset="-128"/>
                <a:cs typeface="Meiryo UI" pitchFamily="50" charset="-128"/>
              </a:rPr>
              <a:t>（</a:t>
            </a:r>
            <a:r>
              <a:rPr lang="en-US" altLang="ja-JP" sz="900" dirty="0" smtClean="0">
                <a:solidFill>
                  <a:schemeClr val="tx1"/>
                </a:solidFill>
                <a:latin typeface="Meiryo UI" pitchFamily="50" charset="-128"/>
                <a:ea typeface="Meiryo UI" pitchFamily="50" charset="-128"/>
                <a:cs typeface="Meiryo UI" pitchFamily="50" charset="-128"/>
              </a:rPr>
              <a:t>2016</a:t>
            </a:r>
            <a:r>
              <a:rPr lang="ja-JP" altLang="en-US" sz="900" dirty="0" smtClean="0">
                <a:solidFill>
                  <a:schemeClr val="tx1"/>
                </a:solidFill>
                <a:latin typeface="Meiryo UI" pitchFamily="50" charset="-128"/>
                <a:ea typeface="Meiryo UI" pitchFamily="50" charset="-128"/>
                <a:cs typeface="Meiryo UI" pitchFamily="50" charset="-128"/>
              </a:rPr>
              <a:t>年</a:t>
            </a:r>
            <a:r>
              <a:rPr lang="en-US" altLang="ja-JP" sz="900" dirty="0" smtClean="0">
                <a:solidFill>
                  <a:schemeClr val="tx1"/>
                </a:solidFill>
                <a:latin typeface="Meiryo UI" pitchFamily="50" charset="-128"/>
                <a:ea typeface="Meiryo UI" pitchFamily="50" charset="-128"/>
                <a:cs typeface="Meiryo UI" pitchFamily="50" charset="-128"/>
              </a:rPr>
              <a:t>1</a:t>
            </a:r>
            <a:r>
              <a:rPr lang="ja-JP" altLang="en-US" sz="900" dirty="0" smtClean="0">
                <a:solidFill>
                  <a:schemeClr val="tx1"/>
                </a:solidFill>
                <a:latin typeface="Meiryo UI" pitchFamily="50" charset="-128"/>
                <a:ea typeface="Meiryo UI" pitchFamily="50" charset="-128"/>
                <a:cs typeface="Meiryo UI" pitchFamily="50" charset="-128"/>
              </a:rPr>
              <a:t>月</a:t>
            </a:r>
            <a:r>
              <a:rPr lang="en-US" altLang="ja-JP" sz="900" dirty="0" smtClean="0">
                <a:solidFill>
                  <a:schemeClr val="tx1"/>
                </a:solidFill>
                <a:latin typeface="Meiryo UI" pitchFamily="50" charset="-128"/>
                <a:ea typeface="Meiryo UI" pitchFamily="50" charset="-128"/>
                <a:cs typeface="Meiryo UI" pitchFamily="50" charset="-128"/>
              </a:rPr>
              <a:t>29</a:t>
            </a:r>
            <a:r>
              <a:rPr lang="ja-JP" altLang="en-US" sz="900" dirty="0" smtClean="0">
                <a:solidFill>
                  <a:schemeClr val="tx1"/>
                </a:solidFill>
                <a:latin typeface="Meiryo UI" pitchFamily="50" charset="-128"/>
                <a:ea typeface="Meiryo UI" pitchFamily="50" charset="-128"/>
                <a:cs typeface="Meiryo UI" pitchFamily="50" charset="-128"/>
              </a:rPr>
              <a:t>日開所）</a:t>
            </a:r>
            <a:endParaRPr lang="en-US" altLang="ja-JP" sz="900" dirty="0" smtClean="0">
              <a:solidFill>
                <a:schemeClr val="tx1"/>
              </a:solidFill>
              <a:latin typeface="Meiryo UI" pitchFamily="50" charset="-128"/>
              <a:ea typeface="Meiryo UI" pitchFamily="50" charset="-128"/>
              <a:cs typeface="Meiryo UI" pitchFamily="50" charset="-128"/>
            </a:endParaRPr>
          </a:p>
          <a:p>
            <a:pPr>
              <a:lnSpc>
                <a:spcPts val="1700"/>
              </a:lnSpc>
              <a:defRPr/>
            </a:pPr>
            <a:r>
              <a:rPr lang="ja-JP" altLang="en-US" sz="1100" dirty="0" smtClean="0">
                <a:solidFill>
                  <a:schemeClr val="tx1"/>
                </a:solidFill>
                <a:latin typeface="Meiryo UI" pitchFamily="50" charset="-128"/>
                <a:ea typeface="Meiryo UI" pitchFamily="50" charset="-128"/>
                <a:cs typeface="Meiryo UI" pitchFamily="50" charset="-128"/>
              </a:rPr>
              <a:t>・大規模産業車両用水素インフラの整備</a:t>
            </a:r>
            <a:r>
              <a:rPr lang="ja-JP" altLang="en-US" sz="900" dirty="0" smtClean="0">
                <a:solidFill>
                  <a:schemeClr val="tx1"/>
                </a:solidFill>
                <a:latin typeface="Meiryo UI" pitchFamily="50" charset="-128"/>
                <a:ea typeface="Meiryo UI" pitchFamily="50" charset="-128"/>
                <a:cs typeface="Meiryo UI" pitchFamily="50" charset="-128"/>
              </a:rPr>
              <a:t>（</a:t>
            </a:r>
            <a:r>
              <a:rPr lang="en-US" altLang="ja-JP" sz="900" dirty="0" smtClean="0">
                <a:solidFill>
                  <a:schemeClr val="tx1"/>
                </a:solidFill>
                <a:latin typeface="Meiryo UI" pitchFamily="50" charset="-128"/>
                <a:ea typeface="Meiryo UI" pitchFamily="50" charset="-128"/>
                <a:cs typeface="Meiryo UI" pitchFamily="50" charset="-128"/>
              </a:rPr>
              <a:t>2017</a:t>
            </a:r>
            <a:r>
              <a:rPr lang="ja-JP" altLang="en-US" sz="900" dirty="0" smtClean="0">
                <a:solidFill>
                  <a:schemeClr val="tx1"/>
                </a:solidFill>
                <a:latin typeface="Meiryo UI" pitchFamily="50" charset="-128"/>
                <a:ea typeface="Meiryo UI" pitchFamily="50" charset="-128"/>
                <a:cs typeface="Meiryo UI" pitchFamily="50" charset="-128"/>
              </a:rPr>
              <a:t>年</a:t>
            </a:r>
            <a:r>
              <a:rPr lang="en-US" altLang="ja-JP" sz="900" dirty="0" smtClean="0">
                <a:solidFill>
                  <a:schemeClr val="tx1"/>
                </a:solidFill>
                <a:latin typeface="Meiryo UI" pitchFamily="50" charset="-128"/>
                <a:ea typeface="Meiryo UI" pitchFamily="50" charset="-128"/>
                <a:cs typeface="Meiryo UI" pitchFamily="50" charset="-128"/>
              </a:rPr>
              <a:t>4</a:t>
            </a:r>
            <a:r>
              <a:rPr lang="ja-JP" altLang="en-US" sz="900" dirty="0" smtClean="0">
                <a:solidFill>
                  <a:schemeClr val="tx1"/>
                </a:solidFill>
                <a:latin typeface="Meiryo UI" pitchFamily="50" charset="-128"/>
                <a:ea typeface="Meiryo UI" pitchFamily="50" charset="-128"/>
                <a:cs typeface="Meiryo UI" pitchFamily="50" charset="-128"/>
              </a:rPr>
              <a:t>月</a:t>
            </a:r>
            <a:r>
              <a:rPr lang="en-US" altLang="ja-JP" sz="900" dirty="0" smtClean="0">
                <a:solidFill>
                  <a:schemeClr val="tx1"/>
                </a:solidFill>
                <a:latin typeface="Meiryo UI" pitchFamily="50" charset="-128"/>
                <a:ea typeface="Meiryo UI" pitchFamily="50" charset="-128"/>
                <a:cs typeface="Meiryo UI" pitchFamily="50" charset="-128"/>
              </a:rPr>
              <a:t>11</a:t>
            </a:r>
            <a:r>
              <a:rPr lang="ja-JP" altLang="en-US" sz="900" dirty="0" smtClean="0">
                <a:solidFill>
                  <a:schemeClr val="tx1"/>
                </a:solidFill>
                <a:latin typeface="Meiryo UI" pitchFamily="50" charset="-128"/>
                <a:ea typeface="Meiryo UI" pitchFamily="50" charset="-128"/>
                <a:cs typeface="Meiryo UI" pitchFamily="50" charset="-128"/>
              </a:rPr>
              <a:t>日開所）</a:t>
            </a:r>
            <a:endParaRPr lang="en-US" altLang="ja-JP" sz="900" dirty="0" smtClean="0">
              <a:solidFill>
                <a:schemeClr val="tx1"/>
              </a:solidFill>
              <a:latin typeface="Meiryo UI" pitchFamily="50" charset="-128"/>
              <a:ea typeface="Meiryo UI" pitchFamily="50" charset="-128"/>
              <a:cs typeface="Meiryo UI" pitchFamily="50" charset="-128"/>
            </a:endParaRPr>
          </a:p>
          <a:p>
            <a:pPr>
              <a:lnSpc>
                <a:spcPts val="1700"/>
              </a:lnSpc>
              <a:defRPr/>
            </a:pPr>
            <a:r>
              <a:rPr lang="ja-JP" altLang="en-US" sz="1100" dirty="0" smtClean="0">
                <a:solidFill>
                  <a:schemeClr val="tx1"/>
                </a:solidFill>
                <a:latin typeface="Meiryo UI" pitchFamily="50" charset="-128"/>
                <a:ea typeface="Meiryo UI" pitchFamily="50" charset="-128"/>
                <a:cs typeface="Meiryo UI" pitchFamily="50" charset="-128"/>
              </a:rPr>
              <a:t>・水素発電システム等、エネルギー供給に関する検討</a:t>
            </a:r>
            <a:endParaRPr lang="ja-JP" altLang="en-US" sz="1100" dirty="0">
              <a:solidFill>
                <a:schemeClr val="tx1"/>
              </a:solidFill>
              <a:latin typeface="Meiryo UI" pitchFamily="50" charset="-128"/>
              <a:ea typeface="Meiryo UI" pitchFamily="50" charset="-128"/>
              <a:cs typeface="Meiryo UI" pitchFamily="50" charset="-128"/>
            </a:endParaRPr>
          </a:p>
        </p:txBody>
      </p:sp>
      <p:sp>
        <p:nvSpPr>
          <p:cNvPr id="15" name="角丸四角形 14"/>
          <p:cNvSpPr/>
          <p:nvPr/>
        </p:nvSpPr>
        <p:spPr>
          <a:xfrm>
            <a:off x="4408017" y="5847837"/>
            <a:ext cx="5454108" cy="952072"/>
          </a:xfrm>
          <a:prstGeom prst="roundRect">
            <a:avLst>
              <a:gd name="adj" fmla="val 1002"/>
            </a:avLst>
          </a:prstGeom>
          <a:noFill/>
          <a:ln w="31750"/>
        </p:spPr>
        <p:style>
          <a:lnRef idx="2">
            <a:schemeClr val="accent1"/>
          </a:lnRef>
          <a:fillRef idx="1">
            <a:schemeClr val="lt1"/>
          </a:fillRef>
          <a:effectRef idx="0">
            <a:schemeClr val="accent1"/>
          </a:effectRef>
          <a:fontRef idx="minor">
            <a:schemeClr val="dk1"/>
          </a:fontRef>
        </p:style>
        <p:txBody>
          <a:bodyPr anchor="ctr"/>
          <a:lstStyle/>
          <a:p>
            <a:pPr>
              <a:defRPr/>
            </a:pPr>
            <a:endParaRPr lang="ja-JP" altLang="en-US" sz="1050" dirty="0">
              <a:solidFill>
                <a:srgbClr val="FF0000"/>
              </a:solidFill>
              <a:latin typeface="Meiryo UI" pitchFamily="50" charset="-128"/>
              <a:ea typeface="Meiryo UI" pitchFamily="50" charset="-128"/>
              <a:cs typeface="Meiryo UI" pitchFamily="50" charset="-128"/>
            </a:endParaRPr>
          </a:p>
        </p:txBody>
      </p:sp>
      <p:sp>
        <p:nvSpPr>
          <p:cNvPr id="16" name="角丸四角形 15"/>
          <p:cNvSpPr/>
          <p:nvPr/>
        </p:nvSpPr>
        <p:spPr>
          <a:xfrm>
            <a:off x="144366" y="4176558"/>
            <a:ext cx="4011794" cy="360041"/>
          </a:xfrm>
          <a:prstGeom prst="roundRect">
            <a:avLst>
              <a:gd name="adj" fmla="val 50000"/>
            </a:avLst>
          </a:prstGeom>
        </p:spPr>
        <p:style>
          <a:lnRef idx="1">
            <a:schemeClr val="accent1"/>
          </a:lnRef>
          <a:fillRef idx="2">
            <a:schemeClr val="accent1"/>
          </a:fillRef>
          <a:effectRef idx="1">
            <a:schemeClr val="accent1"/>
          </a:effectRef>
          <a:fontRef idx="minor">
            <a:schemeClr val="dk1"/>
          </a:fontRef>
        </p:style>
        <p:txBody>
          <a:bodyPr anchor="ctr"/>
          <a:lstStyle/>
          <a:p>
            <a:pPr algn="ctr">
              <a:defRPr/>
            </a:pPr>
            <a:r>
              <a:rPr lang="ja-JP" altLang="en-US" sz="1600" b="1" dirty="0" smtClean="0">
                <a:solidFill>
                  <a:schemeClr val="tx1"/>
                </a:solidFill>
                <a:latin typeface="Meiryo UI" pitchFamily="50" charset="-128"/>
                <a:ea typeface="Meiryo UI" pitchFamily="50" charset="-128"/>
                <a:cs typeface="Meiryo UI" pitchFamily="50" charset="-128"/>
              </a:rPr>
              <a:t>空港における水素エネルギーの導入促進</a:t>
            </a:r>
            <a:endParaRPr lang="ja-JP" altLang="en-US" sz="1600" b="1" dirty="0">
              <a:solidFill>
                <a:schemeClr val="tx1"/>
              </a:solidFill>
              <a:latin typeface="Meiryo UI" pitchFamily="50" charset="-128"/>
              <a:ea typeface="Meiryo UI" pitchFamily="50" charset="-128"/>
              <a:cs typeface="Meiryo UI" pitchFamily="50" charset="-128"/>
            </a:endParaRPr>
          </a:p>
        </p:txBody>
      </p:sp>
      <p:sp>
        <p:nvSpPr>
          <p:cNvPr id="17" name="角丸四角形 16"/>
          <p:cNvSpPr/>
          <p:nvPr/>
        </p:nvSpPr>
        <p:spPr>
          <a:xfrm>
            <a:off x="52693" y="537603"/>
            <a:ext cx="9804822" cy="3384000"/>
          </a:xfrm>
          <a:prstGeom prst="roundRect">
            <a:avLst>
              <a:gd name="adj" fmla="val 1002"/>
            </a:avLst>
          </a:prstGeom>
          <a:ln w="31750"/>
        </p:spPr>
        <p:style>
          <a:lnRef idx="2">
            <a:schemeClr val="accent1"/>
          </a:lnRef>
          <a:fillRef idx="1">
            <a:schemeClr val="lt1"/>
          </a:fillRef>
          <a:effectRef idx="0">
            <a:schemeClr val="accent1"/>
          </a:effectRef>
          <a:fontRef idx="minor">
            <a:schemeClr val="dk1"/>
          </a:fontRef>
        </p:style>
        <p:txBody>
          <a:bodyPr anchor="ctr"/>
          <a:lstStyle/>
          <a:p>
            <a:pPr>
              <a:defRPr/>
            </a:pPr>
            <a:endParaRPr lang="ja-JP" altLang="en-US" sz="1050" dirty="0">
              <a:solidFill>
                <a:srgbClr val="FF0000"/>
              </a:solidFill>
              <a:latin typeface="Meiryo UI" pitchFamily="50" charset="-128"/>
              <a:ea typeface="Meiryo UI" pitchFamily="50" charset="-128"/>
              <a:cs typeface="Meiryo UI" pitchFamily="50" charset="-128"/>
            </a:endParaRPr>
          </a:p>
        </p:txBody>
      </p:sp>
      <p:sp>
        <p:nvSpPr>
          <p:cNvPr id="18" name="角丸四角形 17"/>
          <p:cNvSpPr/>
          <p:nvPr/>
        </p:nvSpPr>
        <p:spPr>
          <a:xfrm>
            <a:off x="138811" y="630086"/>
            <a:ext cx="4716000" cy="360041"/>
          </a:xfrm>
          <a:prstGeom prst="roundRect">
            <a:avLst>
              <a:gd name="adj" fmla="val 50000"/>
            </a:avLst>
          </a:prstGeom>
        </p:spPr>
        <p:style>
          <a:lnRef idx="1">
            <a:schemeClr val="accent1"/>
          </a:lnRef>
          <a:fillRef idx="2">
            <a:schemeClr val="accent1"/>
          </a:fillRef>
          <a:effectRef idx="1">
            <a:schemeClr val="accent1"/>
          </a:effectRef>
          <a:fontRef idx="minor">
            <a:schemeClr val="dk1"/>
          </a:fontRef>
        </p:style>
        <p:txBody>
          <a:bodyPr anchor="ctr"/>
          <a:lstStyle/>
          <a:p>
            <a:pPr algn="ctr">
              <a:defRPr/>
            </a:pPr>
            <a:r>
              <a:rPr lang="ja-JP" altLang="en-US" sz="1500" b="1" dirty="0" smtClean="0">
                <a:solidFill>
                  <a:prstClr val="black"/>
                </a:solidFill>
                <a:latin typeface="Meiryo UI" pitchFamily="50" charset="-128"/>
                <a:ea typeface="Meiryo UI" pitchFamily="50" charset="-128"/>
                <a:cs typeface="Meiryo UI" pitchFamily="50" charset="-128"/>
              </a:rPr>
              <a:t>燃料電池自動車の普及と水素ステーションの整備の促進</a:t>
            </a:r>
            <a:endParaRPr lang="ja-JP" altLang="en-US" sz="1500" b="1" dirty="0">
              <a:solidFill>
                <a:prstClr val="black"/>
              </a:solidFill>
              <a:latin typeface="Meiryo UI" pitchFamily="50" charset="-128"/>
              <a:ea typeface="Meiryo UI" pitchFamily="50" charset="-128"/>
              <a:cs typeface="Meiryo UI" pitchFamily="50" charset="-128"/>
            </a:endParaRPr>
          </a:p>
        </p:txBody>
      </p:sp>
      <p:sp>
        <p:nvSpPr>
          <p:cNvPr id="19" name="テキスト ボックス 18"/>
          <p:cNvSpPr txBox="1"/>
          <p:nvPr/>
        </p:nvSpPr>
        <p:spPr>
          <a:xfrm>
            <a:off x="5071011" y="599752"/>
            <a:ext cx="1821543" cy="369332"/>
          </a:xfrm>
          <a:prstGeom prst="rect">
            <a:avLst/>
          </a:prstGeom>
          <a:noFill/>
        </p:spPr>
        <p:txBody>
          <a:bodyPr wrap="square" lIns="0" tIns="0" rIns="0" bIns="0" rtlCol="0" anchor="ctr" anchorCtr="1">
            <a:spAutoFit/>
          </a:bodyPr>
          <a:lstStyle/>
          <a:p>
            <a:pPr marL="87313" indent="-87313"/>
            <a:r>
              <a:rPr lang="en-US" altLang="ja-JP" sz="1200" dirty="0" smtClean="0">
                <a:latin typeface="Meiryo UI" pitchFamily="50" charset="-128"/>
                <a:ea typeface="Meiryo UI" pitchFamily="50" charset="-128"/>
                <a:cs typeface="Meiryo UI" pitchFamily="50" charset="-128"/>
              </a:rPr>
              <a:t>【</a:t>
            </a:r>
            <a:r>
              <a:rPr lang="ja-JP" altLang="en-US" sz="1200" dirty="0" smtClean="0">
                <a:latin typeface="Meiryo UI" pitchFamily="50" charset="-128"/>
                <a:ea typeface="Meiryo UI" pitchFamily="50" charset="-128"/>
                <a:cs typeface="Meiryo UI" pitchFamily="50" charset="-128"/>
              </a:rPr>
              <a:t>府事業</a:t>
            </a:r>
            <a:r>
              <a:rPr lang="en-US" altLang="ja-JP" sz="1200" dirty="0" smtClean="0">
                <a:latin typeface="Meiryo UI" pitchFamily="50" charset="-128"/>
                <a:ea typeface="Meiryo UI" pitchFamily="50" charset="-128"/>
                <a:cs typeface="Meiryo UI" pitchFamily="50" charset="-128"/>
              </a:rPr>
              <a:t>】</a:t>
            </a:r>
            <a:r>
              <a:rPr lang="ja-JP" altLang="en-US" sz="1200" dirty="0" smtClean="0">
                <a:latin typeface="Meiryo UI" pitchFamily="50" charset="-128"/>
                <a:ea typeface="Meiryo UI" pitchFamily="50" charset="-128"/>
                <a:cs typeface="Meiryo UI" pitchFamily="50" charset="-128"/>
              </a:rPr>
              <a:t>（予算</a:t>
            </a:r>
            <a:r>
              <a:rPr lang="en-US" altLang="ja-JP" sz="1200" dirty="0" smtClean="0">
                <a:latin typeface="Meiryo UI" pitchFamily="50" charset="-128"/>
                <a:ea typeface="Meiryo UI" pitchFamily="50" charset="-128"/>
                <a:cs typeface="Meiryo UI" pitchFamily="50" charset="-128"/>
              </a:rPr>
              <a:t>128</a:t>
            </a:r>
            <a:r>
              <a:rPr lang="ja-JP" altLang="en-US" sz="1200" dirty="0" smtClean="0">
                <a:latin typeface="Meiryo UI" pitchFamily="50" charset="-128"/>
                <a:ea typeface="Meiryo UI" pitchFamily="50" charset="-128"/>
                <a:cs typeface="Meiryo UI" pitchFamily="50" charset="-128"/>
              </a:rPr>
              <a:t>千円）</a:t>
            </a:r>
            <a:endParaRPr lang="en-US" altLang="ja-JP" sz="1200" dirty="0" smtClean="0">
              <a:latin typeface="Meiryo UI" pitchFamily="50" charset="-128"/>
              <a:ea typeface="Meiryo UI" pitchFamily="50" charset="-128"/>
              <a:cs typeface="Meiryo UI" pitchFamily="50" charset="-128"/>
            </a:endParaRPr>
          </a:p>
          <a:p>
            <a:pPr marL="87313" indent="-87313"/>
            <a:r>
              <a:rPr lang="en-US" altLang="ja-JP" sz="1200" dirty="0" smtClean="0">
                <a:latin typeface="Meiryo UI" pitchFamily="50" charset="-128"/>
                <a:ea typeface="Meiryo UI" pitchFamily="50" charset="-128"/>
                <a:cs typeface="Meiryo UI" pitchFamily="50" charset="-128"/>
              </a:rPr>
              <a:t>【</a:t>
            </a:r>
            <a:r>
              <a:rPr lang="ja-JP" altLang="en-US" sz="1200" dirty="0" smtClean="0">
                <a:latin typeface="Meiryo UI" pitchFamily="50" charset="-128"/>
                <a:ea typeface="Meiryo UI" pitchFamily="50" charset="-128"/>
                <a:cs typeface="Meiryo UI" pitchFamily="50" charset="-128"/>
              </a:rPr>
              <a:t>市事業</a:t>
            </a:r>
            <a:r>
              <a:rPr lang="en-US" altLang="ja-JP" sz="1200" dirty="0" smtClean="0">
                <a:latin typeface="Meiryo UI" pitchFamily="50" charset="-128"/>
                <a:ea typeface="Meiryo UI" pitchFamily="50" charset="-128"/>
                <a:cs typeface="Meiryo UI" pitchFamily="50" charset="-128"/>
              </a:rPr>
              <a:t>】</a:t>
            </a:r>
          </a:p>
        </p:txBody>
      </p:sp>
      <p:sp>
        <p:nvSpPr>
          <p:cNvPr id="20" name="テキスト ボックス 28"/>
          <p:cNvSpPr txBox="1">
            <a:spLocks noChangeArrowheads="1"/>
          </p:cNvSpPr>
          <p:nvPr/>
        </p:nvSpPr>
        <p:spPr bwMode="auto">
          <a:xfrm>
            <a:off x="109199" y="1058066"/>
            <a:ext cx="5390849" cy="6924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sz="1300" b="1" i="1">
                <a:solidFill>
                  <a:schemeClr val="tx1"/>
                </a:solidFill>
                <a:latin typeface="Arial" pitchFamily="34" charset="0"/>
                <a:ea typeface="ＭＳ Ｐゴシック" pitchFamily="50" charset="-128"/>
              </a:defRPr>
            </a:lvl1pPr>
            <a:lvl2pPr marL="742950" indent="-285750" eaLnBrk="0" hangingPunct="0">
              <a:defRPr kumimoji="1" sz="1300" b="1" i="1">
                <a:solidFill>
                  <a:schemeClr val="tx1"/>
                </a:solidFill>
                <a:latin typeface="Arial" pitchFamily="34" charset="0"/>
                <a:ea typeface="ＭＳ Ｐゴシック" pitchFamily="50" charset="-128"/>
              </a:defRPr>
            </a:lvl2pPr>
            <a:lvl3pPr marL="1143000" indent="-228600" eaLnBrk="0" hangingPunct="0">
              <a:defRPr kumimoji="1" sz="1300" b="1" i="1">
                <a:solidFill>
                  <a:schemeClr val="tx1"/>
                </a:solidFill>
                <a:latin typeface="Arial" pitchFamily="34" charset="0"/>
                <a:ea typeface="ＭＳ Ｐゴシック" pitchFamily="50" charset="-128"/>
              </a:defRPr>
            </a:lvl3pPr>
            <a:lvl4pPr marL="1600200" indent="-228600" eaLnBrk="0" hangingPunct="0">
              <a:defRPr kumimoji="1" sz="1300" b="1" i="1">
                <a:solidFill>
                  <a:schemeClr val="tx1"/>
                </a:solidFill>
                <a:latin typeface="Arial" pitchFamily="34" charset="0"/>
                <a:ea typeface="ＭＳ Ｐゴシック" pitchFamily="50" charset="-128"/>
              </a:defRPr>
            </a:lvl4pPr>
            <a:lvl5pPr marL="2057400" indent="-228600" eaLnBrk="0" hangingPunct="0">
              <a:defRPr kumimoji="1" sz="1300" b="1" i="1">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kumimoji="1" sz="1300" b="1" i="1">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kumimoji="1" sz="1300" b="1" i="1">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kumimoji="1" sz="1300" b="1" i="1">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kumimoji="1" sz="1300" b="1" i="1">
                <a:solidFill>
                  <a:schemeClr val="tx1"/>
                </a:solidFill>
                <a:latin typeface="Arial" pitchFamily="34" charset="0"/>
                <a:ea typeface="ＭＳ Ｐゴシック" pitchFamily="50" charset="-128"/>
              </a:defRPr>
            </a:lvl9pPr>
          </a:lstStyle>
          <a:p>
            <a:pPr marL="87313" indent="-87313" eaLnBrk="1" hangingPunct="1"/>
            <a:r>
              <a:rPr lang="ja-JP" altLang="en-US" b="0" i="0" dirty="0" smtClean="0">
                <a:latin typeface="Meiryo UI" pitchFamily="50" charset="-128"/>
                <a:ea typeface="Meiryo UI" pitchFamily="50" charset="-128"/>
                <a:cs typeface="Meiryo UI" pitchFamily="50" charset="-128"/>
              </a:rPr>
              <a:t>◆大阪府・大阪市は、産学官で構成する「次世代自動車普及推進協議会」</a:t>
            </a:r>
            <a:endParaRPr lang="en-US" altLang="ja-JP" b="0" i="0" dirty="0" smtClean="0">
              <a:latin typeface="Meiryo UI" pitchFamily="50" charset="-128"/>
              <a:ea typeface="Meiryo UI" pitchFamily="50" charset="-128"/>
              <a:cs typeface="Meiryo UI" pitchFamily="50" charset="-128"/>
            </a:endParaRPr>
          </a:p>
          <a:p>
            <a:pPr marL="87313" indent="-87313" eaLnBrk="1" hangingPunct="1"/>
            <a:r>
              <a:rPr lang="ja-JP" altLang="en-US" b="0" i="0" dirty="0">
                <a:latin typeface="Meiryo UI" pitchFamily="50" charset="-128"/>
                <a:ea typeface="Meiryo UI" pitchFamily="50" charset="-128"/>
                <a:cs typeface="Meiryo UI" pitchFamily="50" charset="-128"/>
              </a:rPr>
              <a:t>　</a:t>
            </a:r>
            <a:r>
              <a:rPr lang="ja-JP" altLang="en-US" b="0" i="0" dirty="0" smtClean="0">
                <a:latin typeface="Meiryo UI" pitchFamily="50" charset="-128"/>
                <a:ea typeface="Meiryo UI" pitchFamily="50" charset="-128"/>
                <a:cs typeface="Meiryo UI" pitchFamily="50" charset="-128"/>
              </a:rPr>
              <a:t>において、燃料電池自動車の普及及び水素ステーション整備の促進に向け、</a:t>
            </a:r>
            <a:endParaRPr lang="en-US" altLang="ja-JP" b="0" i="0" dirty="0" smtClean="0">
              <a:latin typeface="Meiryo UI" pitchFamily="50" charset="-128"/>
              <a:ea typeface="Meiryo UI" pitchFamily="50" charset="-128"/>
              <a:cs typeface="Meiryo UI" pitchFamily="50" charset="-128"/>
            </a:endParaRPr>
          </a:p>
          <a:p>
            <a:pPr marL="87313" indent="-87313" eaLnBrk="1" hangingPunct="1"/>
            <a:r>
              <a:rPr lang="ja-JP" altLang="en-US" b="0" i="0" dirty="0">
                <a:latin typeface="Meiryo UI" pitchFamily="50" charset="-128"/>
                <a:ea typeface="Meiryo UI" pitchFamily="50" charset="-128"/>
                <a:cs typeface="Meiryo UI" pitchFamily="50" charset="-128"/>
              </a:rPr>
              <a:t>　</a:t>
            </a:r>
            <a:r>
              <a:rPr lang="ja-JP" altLang="en-US" b="0" i="0" dirty="0" smtClean="0">
                <a:latin typeface="Meiryo UI" pitchFamily="50" charset="-128"/>
                <a:ea typeface="Meiryo UI" pitchFamily="50" charset="-128"/>
                <a:cs typeface="Meiryo UI" pitchFamily="50" charset="-128"/>
              </a:rPr>
              <a:t>協議会の構成団体と協力して取り組みます。　　　　　　　　　　　　　</a:t>
            </a:r>
            <a:endParaRPr lang="en-US" altLang="ja-JP" b="0" i="0" dirty="0">
              <a:latin typeface="Meiryo UI" pitchFamily="50" charset="-128"/>
              <a:ea typeface="Meiryo UI" pitchFamily="50" charset="-128"/>
              <a:cs typeface="Meiryo UI" pitchFamily="50" charset="-128"/>
            </a:endParaRPr>
          </a:p>
        </p:txBody>
      </p:sp>
      <p:sp>
        <p:nvSpPr>
          <p:cNvPr id="22" name="Text Box 2"/>
          <p:cNvSpPr txBox="1">
            <a:spLocks noChangeArrowheads="1"/>
          </p:cNvSpPr>
          <p:nvPr/>
        </p:nvSpPr>
        <p:spPr bwMode="auto">
          <a:xfrm>
            <a:off x="15552" y="-27384"/>
            <a:ext cx="9906000" cy="510396"/>
          </a:xfrm>
          <a:prstGeom prst="rect">
            <a:avLst/>
          </a:prstGeom>
          <a:solidFill>
            <a:srgbClr val="00B0F0"/>
          </a:solidFill>
          <a:ln w="9525">
            <a:noFill/>
            <a:miter lim="800000"/>
            <a:headEnd/>
            <a:tailEnd/>
          </a:ln>
        </p:spPr>
        <p:txBody>
          <a:bodyPr wrap="square" lIns="74295" tIns="8890" rIns="74295" bIns="8890">
            <a:spAutoFit/>
          </a:bodyPr>
          <a:lstStyle>
            <a:defPPr>
              <a:defRPr lang="ja-JP"/>
            </a:defPPr>
            <a:lvl1pPr algn="l" rtl="0" fontAlgn="base">
              <a:spcBef>
                <a:spcPct val="0"/>
              </a:spcBef>
              <a:spcAft>
                <a:spcPct val="0"/>
              </a:spcAft>
              <a:defRPr kumimoji="1"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charset="-128"/>
                <a:cs typeface="+mn-cs"/>
              </a:defRPr>
            </a:lvl5pPr>
            <a:lvl6pPr marL="2286000" algn="l" defTabSz="914400" rtl="0" eaLnBrk="1" latinLnBrk="0" hangingPunct="1">
              <a:defRPr kumimoji="1" kern="1200">
                <a:solidFill>
                  <a:schemeClr val="tx1"/>
                </a:solidFill>
                <a:latin typeface="Arial" charset="0"/>
                <a:ea typeface="ＭＳ Ｐゴシック" charset="-128"/>
                <a:cs typeface="+mn-cs"/>
              </a:defRPr>
            </a:lvl6pPr>
            <a:lvl7pPr marL="2743200" algn="l" defTabSz="914400" rtl="0" eaLnBrk="1" latinLnBrk="0" hangingPunct="1">
              <a:defRPr kumimoji="1" kern="1200">
                <a:solidFill>
                  <a:schemeClr val="tx1"/>
                </a:solidFill>
                <a:latin typeface="Arial" charset="0"/>
                <a:ea typeface="ＭＳ Ｐゴシック" charset="-128"/>
                <a:cs typeface="+mn-cs"/>
              </a:defRPr>
            </a:lvl7pPr>
            <a:lvl8pPr marL="3200400" algn="l" defTabSz="914400" rtl="0" eaLnBrk="1" latinLnBrk="0" hangingPunct="1">
              <a:defRPr kumimoji="1" kern="1200">
                <a:solidFill>
                  <a:schemeClr val="tx1"/>
                </a:solidFill>
                <a:latin typeface="Arial" charset="0"/>
                <a:ea typeface="ＭＳ Ｐゴシック" charset="-128"/>
                <a:cs typeface="+mn-cs"/>
              </a:defRPr>
            </a:lvl8pPr>
            <a:lvl9pPr marL="3657600" algn="l" defTabSz="914400" rtl="0" eaLnBrk="1" latinLnBrk="0" hangingPunct="1">
              <a:defRPr kumimoji="1" kern="1200">
                <a:solidFill>
                  <a:schemeClr val="tx1"/>
                </a:solidFill>
                <a:latin typeface="Arial" charset="0"/>
                <a:ea typeface="ＭＳ Ｐゴシック" charset="-128"/>
                <a:cs typeface="+mn-cs"/>
              </a:defRPr>
            </a:lvl9pPr>
          </a:lstStyle>
          <a:p>
            <a:pPr algn="just" fontAlgn="auto">
              <a:spcBef>
                <a:spcPts val="0"/>
              </a:spcBef>
              <a:spcAft>
                <a:spcPts val="0"/>
              </a:spcAft>
            </a:pPr>
            <a:r>
              <a:rPr lang="ja-JP" altLang="en-US" sz="3200" dirty="0" smtClean="0">
                <a:solidFill>
                  <a:prstClr val="white"/>
                </a:solidFill>
                <a:ea typeface="HGP創英角ｺﾞｼｯｸUB" pitchFamily="50" charset="-128"/>
                <a:cs typeface="ＭＳ Ｐゴシック" charset="-128"/>
              </a:rPr>
              <a:t>　</a:t>
            </a:r>
            <a:r>
              <a:rPr lang="en-US" altLang="ja-JP" sz="3200" dirty="0" smtClean="0">
                <a:solidFill>
                  <a:prstClr val="white"/>
                </a:solidFill>
                <a:ea typeface="HGP創英角ｺﾞｼｯｸUB" pitchFamily="50" charset="-128"/>
                <a:cs typeface="ＭＳ Ｐゴシック" charset="-128"/>
              </a:rPr>
              <a:t>【</a:t>
            </a:r>
            <a:r>
              <a:rPr lang="ja-JP" altLang="en-US" sz="3200" dirty="0">
                <a:solidFill>
                  <a:prstClr val="white"/>
                </a:solidFill>
                <a:ea typeface="HGP創英角ｺﾞｼｯｸUB" pitchFamily="50" charset="-128"/>
                <a:cs typeface="ＭＳ Ｐゴシック" charset="-128"/>
              </a:rPr>
              <a:t>その他</a:t>
            </a:r>
            <a:r>
              <a:rPr lang="en-US" altLang="ja-JP" sz="3200" dirty="0" smtClean="0">
                <a:solidFill>
                  <a:prstClr val="white"/>
                </a:solidFill>
                <a:ea typeface="HGP創英角ｺﾞｼｯｸUB" pitchFamily="50" charset="-128"/>
                <a:cs typeface="ＭＳ Ｐゴシック" charset="-128"/>
              </a:rPr>
              <a:t>】 </a:t>
            </a:r>
            <a:r>
              <a:rPr lang="ja-JP" altLang="en-US" sz="3200" dirty="0" smtClean="0">
                <a:solidFill>
                  <a:prstClr val="white"/>
                </a:solidFill>
                <a:ea typeface="HGP創英角ｺﾞｼｯｸUB" pitchFamily="50" charset="-128"/>
                <a:cs typeface="ＭＳ Ｐゴシック" charset="-128"/>
              </a:rPr>
              <a:t>「水素社会」の実現に向けた取組み</a:t>
            </a:r>
            <a:r>
              <a:rPr lang="ja-JP" altLang="en-US" sz="1400" dirty="0">
                <a:solidFill>
                  <a:prstClr val="white"/>
                </a:solidFill>
                <a:latin typeface="Calibri"/>
                <a:ea typeface="HGP創英角ｺﾞｼｯｸUB" pitchFamily="50" charset="-128"/>
                <a:cs typeface="ＭＳ Ｐゴシック" charset="-128"/>
              </a:rPr>
              <a:t>　</a:t>
            </a:r>
          </a:p>
        </p:txBody>
      </p:sp>
      <p:grpSp>
        <p:nvGrpSpPr>
          <p:cNvPr id="25" name="グループ化 24"/>
          <p:cNvGrpSpPr/>
          <p:nvPr/>
        </p:nvGrpSpPr>
        <p:grpSpPr>
          <a:xfrm>
            <a:off x="224285" y="1771385"/>
            <a:ext cx="4690679" cy="2072124"/>
            <a:chOff x="292525" y="1744089"/>
            <a:chExt cx="4690679" cy="2072124"/>
          </a:xfrm>
        </p:grpSpPr>
        <p:sp>
          <p:nvSpPr>
            <p:cNvPr id="21" name="タイトル 1"/>
            <p:cNvSpPr txBox="1">
              <a:spLocks/>
            </p:cNvSpPr>
            <p:nvPr/>
          </p:nvSpPr>
          <p:spPr bwMode="auto">
            <a:xfrm>
              <a:off x="292525" y="1744089"/>
              <a:ext cx="4562286" cy="2072124"/>
            </a:xfrm>
            <a:prstGeom prst="rect">
              <a:avLst/>
            </a:prstGeom>
            <a:solidFill>
              <a:schemeClr val="bg1"/>
            </a:solidFill>
            <a:ln w="9525">
              <a:solidFill>
                <a:srgbClr val="000000"/>
              </a:solidFill>
              <a:miter lim="800000"/>
              <a:headEnd/>
              <a:tailEnd/>
            </a:ln>
            <a:extLst/>
          </p:spPr>
          <p:txBody>
            <a:bodyPr vert="horz" wrap="square" lIns="0" tIns="36000" rIns="0" bIns="36000" numCol="1" anchor="ctr" anchorCtr="0" compatLnSpc="1">
              <a:prstTxWarp prst="textNoShape">
                <a:avLst/>
              </a:prstTxWarp>
            </a:bodyPr>
            <a:lstStyle>
              <a:lvl1pPr indent="1143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1pPr>
              <a:lvl2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2pPr>
              <a:lvl3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3pPr>
              <a:lvl4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4pPr>
              <a:lvl5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5pPr>
              <a:lvl6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6pPr>
              <a:lvl7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7pPr>
              <a:lvl8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8pPr>
              <a:lvl9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9pPr>
            </a:lstStyle>
            <a:p>
              <a:pPr algn="ctr">
                <a:lnSpc>
                  <a:spcPts val="1100"/>
                </a:lnSpc>
              </a:pPr>
              <a:r>
                <a:rPr lang="ja-JP" altLang="en-US" sz="1050" b="1" dirty="0" smtClean="0">
                  <a:latin typeface="Meiryo UI" panose="020B0604030504040204" pitchFamily="50" charset="-128"/>
                  <a:ea typeface="Meiryo UI" panose="020B0604030504040204" pitchFamily="50" charset="-128"/>
                  <a:cs typeface="Meiryo UI" panose="020B0604030504040204" pitchFamily="50" charset="-128"/>
                </a:rPr>
                <a:t>大阪府内における水素ステーションの整備目標と整備状況</a:t>
              </a:r>
              <a:endParaRPr lang="en-US" altLang="ja-JP" sz="1050" b="1" dirty="0" smtClean="0">
                <a:latin typeface="Meiryo UI" panose="020B0604030504040204" pitchFamily="50" charset="-128"/>
                <a:ea typeface="Meiryo UI" panose="020B0604030504040204" pitchFamily="50" charset="-128"/>
                <a:cs typeface="Meiryo UI" panose="020B0604030504040204" pitchFamily="50" charset="-128"/>
              </a:endParaRPr>
            </a:p>
            <a:p>
              <a:pPr>
                <a:lnSpc>
                  <a:spcPts val="600"/>
                </a:lnSpc>
              </a:pPr>
              <a:endParaRPr lang="en-US" altLang="ja-JP" sz="1050" dirty="0" smtClean="0">
                <a:latin typeface="Meiryo UI" panose="020B0604030504040204" pitchFamily="50" charset="-128"/>
                <a:ea typeface="Meiryo UI" panose="020B0604030504040204" pitchFamily="50" charset="-128"/>
                <a:cs typeface="Meiryo UI" panose="020B0604030504040204" pitchFamily="50" charset="-128"/>
              </a:endParaRPr>
            </a:p>
            <a:p>
              <a:pPr>
                <a:lnSpc>
                  <a:spcPts val="1200"/>
                </a:lnSpc>
              </a:pPr>
              <a:r>
                <a:rPr lang="ja-JP" altLang="en-US" sz="1050" dirty="0" smtClean="0">
                  <a:latin typeface="Meiryo UI" panose="020B0604030504040204" pitchFamily="50" charset="-128"/>
                  <a:ea typeface="Meiryo UI" panose="020B0604030504040204" pitchFamily="50" charset="-128"/>
                  <a:cs typeface="Meiryo UI" panose="020B0604030504040204" pitchFamily="50" charset="-128"/>
                </a:rPr>
                <a:t>＜整備目標＞</a:t>
              </a:r>
              <a:endParaRPr lang="en-US" altLang="ja-JP" sz="1050" dirty="0" smtClean="0">
                <a:latin typeface="Meiryo UI" panose="020B0604030504040204" pitchFamily="50" charset="-128"/>
                <a:ea typeface="Meiryo UI" panose="020B0604030504040204" pitchFamily="50" charset="-128"/>
                <a:cs typeface="Meiryo UI" panose="020B0604030504040204" pitchFamily="50" charset="-128"/>
              </a:endParaRPr>
            </a:p>
            <a:p>
              <a:pPr>
                <a:lnSpc>
                  <a:spcPts val="1200"/>
                </a:lnSpc>
              </a:pPr>
              <a:r>
                <a:rPr lang="ja-JP" altLang="en-US" sz="1050" dirty="0" smtClean="0">
                  <a:latin typeface="Meiryo UI" panose="020B0604030504040204" pitchFamily="50" charset="-128"/>
                  <a:ea typeface="Meiryo UI" panose="020B0604030504040204" pitchFamily="50" charset="-128"/>
                  <a:cs typeface="Meiryo UI" panose="020B0604030504040204" pitchFamily="50" charset="-128"/>
                </a:rPr>
                <a:t>　　</a:t>
              </a:r>
              <a:r>
                <a:rPr lang="en-US" altLang="ja-JP" sz="1050" dirty="0" smtClean="0">
                  <a:latin typeface="Meiryo UI" panose="020B0604030504040204" pitchFamily="50" charset="-128"/>
                  <a:ea typeface="Meiryo UI" panose="020B0604030504040204" pitchFamily="50" charset="-128"/>
                  <a:cs typeface="Meiryo UI" panose="020B0604030504040204" pitchFamily="50" charset="-128"/>
                </a:rPr>
                <a:t>2015</a:t>
              </a:r>
              <a:r>
                <a:rPr lang="ja-JP" altLang="en-US" sz="1050" dirty="0" smtClean="0">
                  <a:latin typeface="Meiryo UI" panose="020B0604030504040204" pitchFamily="50" charset="-128"/>
                  <a:ea typeface="Meiryo UI" panose="020B0604030504040204" pitchFamily="50" charset="-128"/>
                  <a:cs typeface="Meiryo UI" panose="020B0604030504040204" pitchFamily="50" charset="-128"/>
                </a:rPr>
                <a:t>年度から３年間で９箇所</a:t>
              </a:r>
              <a:endParaRPr lang="en-US" altLang="ja-JP" sz="1050" dirty="0">
                <a:latin typeface="Meiryo UI" panose="020B0604030504040204" pitchFamily="50" charset="-128"/>
                <a:ea typeface="Meiryo UI" panose="020B0604030504040204" pitchFamily="50" charset="-128"/>
                <a:cs typeface="Meiryo UI" panose="020B0604030504040204" pitchFamily="50" charset="-128"/>
              </a:endParaRPr>
            </a:p>
            <a:p>
              <a:pPr>
                <a:lnSpc>
                  <a:spcPts val="600"/>
                </a:lnSpc>
              </a:pPr>
              <a:endParaRPr lang="en-US" altLang="ja-JP" sz="1050" dirty="0" smtClean="0">
                <a:latin typeface="Meiryo UI" panose="020B0604030504040204" pitchFamily="50" charset="-128"/>
                <a:ea typeface="Meiryo UI" panose="020B0604030504040204" pitchFamily="50" charset="-128"/>
                <a:cs typeface="Meiryo UI" panose="020B0604030504040204" pitchFamily="50" charset="-128"/>
              </a:endParaRPr>
            </a:p>
            <a:p>
              <a:pPr>
                <a:lnSpc>
                  <a:spcPts val="1200"/>
                </a:lnSpc>
              </a:pPr>
              <a:r>
                <a:rPr lang="ja-JP" altLang="en-US" sz="1050" dirty="0" smtClean="0">
                  <a:latin typeface="Meiryo UI" panose="020B0604030504040204" pitchFamily="50" charset="-128"/>
                  <a:ea typeface="Meiryo UI" panose="020B0604030504040204" pitchFamily="50" charset="-128"/>
                  <a:cs typeface="Meiryo UI" panose="020B0604030504040204" pitchFamily="50" charset="-128"/>
                </a:rPr>
                <a:t>＜整備状況＞</a:t>
              </a:r>
              <a:endParaRPr lang="en-US" altLang="ja-JP" sz="1050" u="sng" dirty="0" smtClean="0">
                <a:latin typeface="Meiryo UI" panose="020B0604030504040204" pitchFamily="50" charset="-128"/>
                <a:ea typeface="Meiryo UI" panose="020B0604030504040204" pitchFamily="50" charset="-128"/>
                <a:cs typeface="Meiryo UI" panose="020B0604030504040204" pitchFamily="50" charset="-128"/>
              </a:endParaRPr>
            </a:p>
            <a:p>
              <a:pPr marL="528638" indent="-171450">
                <a:buFont typeface="Wingdings" panose="05000000000000000000" pitchFamily="2" charset="2"/>
                <a:buChar char="Ø"/>
              </a:pPr>
              <a:r>
                <a:rPr lang="ja-JP" altLang="en-US" sz="1050" dirty="0" smtClean="0">
                  <a:latin typeface="Meiryo UI" panose="020B0604030504040204" pitchFamily="50" charset="-128"/>
                  <a:ea typeface="Meiryo UI" panose="020B0604030504040204" pitchFamily="50" charset="-128"/>
                  <a:cs typeface="Meiryo UI" panose="020B0604030504040204" pitchFamily="50" charset="-128"/>
                </a:rPr>
                <a:t>茨木市：大阪ガス　（北</a:t>
              </a:r>
              <a:r>
                <a:rPr lang="ja-JP" altLang="en-US" sz="1050" dirty="0">
                  <a:latin typeface="Meiryo UI" panose="020B0604030504040204" pitchFamily="50" charset="-128"/>
                  <a:ea typeface="Meiryo UI" panose="020B0604030504040204" pitchFamily="50" charset="-128"/>
                  <a:cs typeface="Meiryo UI" panose="020B0604030504040204" pitchFamily="50" charset="-128"/>
                </a:rPr>
                <a:t>大阪</a:t>
              </a:r>
              <a:r>
                <a:rPr lang="ja-JP" altLang="en-US" sz="1050" dirty="0" smtClean="0">
                  <a:latin typeface="Meiryo UI" panose="020B0604030504040204" pitchFamily="50" charset="-128"/>
                  <a:ea typeface="Meiryo UI" panose="020B0604030504040204" pitchFamily="50" charset="-128"/>
                  <a:cs typeface="Meiryo UI" panose="020B0604030504040204" pitchFamily="50" charset="-128"/>
                </a:rPr>
                <a:t>水素ステーション）</a:t>
              </a:r>
              <a:endParaRPr lang="en-US" altLang="ja-JP" sz="1050" dirty="0" smtClean="0">
                <a:latin typeface="Meiryo UI" panose="020B0604030504040204" pitchFamily="50" charset="-128"/>
                <a:ea typeface="Meiryo UI" panose="020B0604030504040204" pitchFamily="50" charset="-128"/>
                <a:cs typeface="Meiryo UI" panose="020B0604030504040204" pitchFamily="50" charset="-128"/>
              </a:endParaRPr>
            </a:p>
            <a:p>
              <a:pPr marL="528638" indent="-171450">
                <a:spcBef>
                  <a:spcPts val="0"/>
                </a:spcBef>
                <a:buFont typeface="Wingdings" panose="05000000000000000000" pitchFamily="2" charset="2"/>
                <a:buChar char="Ø"/>
              </a:pPr>
              <a:r>
                <a:rPr lang="ja-JP" altLang="en-US" sz="1050" dirty="0" smtClean="0">
                  <a:latin typeface="Meiryo UI" panose="020B0604030504040204" pitchFamily="50" charset="-128"/>
                  <a:ea typeface="Meiryo UI" panose="020B0604030504040204" pitchFamily="50" charset="-128"/>
                  <a:cs typeface="Meiryo UI" panose="020B0604030504040204" pitchFamily="50" charset="-128"/>
                </a:rPr>
                <a:t>田尻町</a:t>
              </a:r>
              <a:r>
                <a:rPr lang="ja-JP" altLang="en-US" sz="1050" dirty="0">
                  <a:latin typeface="Meiryo UI" panose="020B0604030504040204" pitchFamily="50" charset="-128"/>
                  <a:ea typeface="Meiryo UI" panose="020B0604030504040204" pitchFamily="50" charset="-128"/>
                  <a:cs typeface="Meiryo UI" panose="020B0604030504040204" pitchFamily="50" charset="-128"/>
                </a:rPr>
                <a:t>：岩谷</a:t>
              </a:r>
              <a:r>
                <a:rPr lang="ja-JP" altLang="en-US" sz="1050" dirty="0" smtClean="0">
                  <a:latin typeface="Meiryo UI" panose="020B0604030504040204" pitchFamily="50" charset="-128"/>
                  <a:ea typeface="Meiryo UI" panose="020B0604030504040204" pitchFamily="50" charset="-128"/>
                  <a:cs typeface="Meiryo UI" panose="020B0604030504040204" pitchFamily="50" charset="-128"/>
                </a:rPr>
                <a:t>産業　</a:t>
              </a:r>
              <a:r>
                <a:rPr lang="en-US" altLang="ja-JP" sz="105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ja-JP" sz="1050" dirty="0">
                  <a:latin typeface="Meiryo UI" panose="020B0604030504040204" pitchFamily="50" charset="-128"/>
                  <a:ea typeface="Meiryo UI" panose="020B0604030504040204" pitchFamily="50" charset="-128"/>
                  <a:cs typeface="Meiryo UI" panose="020B0604030504040204" pitchFamily="50" charset="-128"/>
                </a:rPr>
                <a:t>イワタニ水素</a:t>
              </a:r>
              <a:r>
                <a:rPr lang="ja-JP" altLang="ja-JP" sz="1050" dirty="0" smtClean="0">
                  <a:latin typeface="Meiryo UI" panose="020B0604030504040204" pitchFamily="50" charset="-128"/>
                  <a:ea typeface="Meiryo UI" panose="020B0604030504040204" pitchFamily="50" charset="-128"/>
                  <a:cs typeface="Meiryo UI" panose="020B0604030504040204" pitchFamily="50" charset="-128"/>
                </a:rPr>
                <a:t>ステーション</a:t>
              </a:r>
              <a:r>
                <a:rPr lang="en-US" altLang="ja-JP" sz="1050" dirty="0" smtClean="0">
                  <a:latin typeface="Meiryo UI" panose="020B0604030504040204" pitchFamily="50" charset="-128"/>
                  <a:ea typeface="Meiryo UI" panose="020B0604030504040204" pitchFamily="50" charset="-128"/>
                  <a:cs typeface="Meiryo UI" panose="020B0604030504040204" pitchFamily="50" charset="-128"/>
                </a:rPr>
                <a:t> </a:t>
              </a:r>
              <a:r>
                <a:rPr lang="ja-JP" altLang="ja-JP" sz="1050" dirty="0" smtClean="0">
                  <a:latin typeface="Meiryo UI" panose="020B0604030504040204" pitchFamily="50" charset="-128"/>
                  <a:ea typeface="Meiryo UI" panose="020B0604030504040204" pitchFamily="50" charset="-128"/>
                  <a:cs typeface="Meiryo UI" panose="020B0604030504040204" pitchFamily="50" charset="-128"/>
                </a:rPr>
                <a:t>関西</a:t>
              </a:r>
              <a:r>
                <a:rPr lang="ja-JP" altLang="ja-JP" sz="1050" dirty="0">
                  <a:latin typeface="Meiryo UI" panose="020B0604030504040204" pitchFamily="50" charset="-128"/>
                  <a:ea typeface="Meiryo UI" panose="020B0604030504040204" pitchFamily="50" charset="-128"/>
                  <a:cs typeface="Meiryo UI" panose="020B0604030504040204" pitchFamily="50" charset="-128"/>
                </a:rPr>
                <a:t>国際空港</a:t>
              </a:r>
              <a:r>
                <a:rPr lang="ja-JP" altLang="en-US" sz="1050" dirty="0" smtClean="0">
                  <a:latin typeface="Meiryo UI" panose="020B0604030504040204" pitchFamily="50" charset="-128"/>
                  <a:ea typeface="Meiryo UI" panose="020B0604030504040204" pitchFamily="50" charset="-128"/>
                  <a:cs typeface="Meiryo UI" panose="020B0604030504040204" pitchFamily="50" charset="-128"/>
                </a:rPr>
                <a:t>）</a:t>
              </a:r>
              <a:endParaRPr lang="en-US" altLang="ja-JP" sz="1050" dirty="0" smtClean="0">
                <a:latin typeface="Meiryo UI" panose="020B0604030504040204" pitchFamily="50" charset="-128"/>
                <a:ea typeface="Meiryo UI" panose="020B0604030504040204" pitchFamily="50" charset="-128"/>
                <a:cs typeface="Meiryo UI" panose="020B0604030504040204" pitchFamily="50" charset="-128"/>
              </a:endParaRPr>
            </a:p>
            <a:p>
              <a:pPr marL="529200" indent="-171450">
                <a:buFont typeface="Wingdings" panose="05000000000000000000" pitchFamily="2" charset="2"/>
                <a:buChar char="Ø"/>
              </a:pPr>
              <a:r>
                <a:rPr lang="ja-JP" altLang="en-US" sz="1050" dirty="0" smtClean="0">
                  <a:latin typeface="Meiryo UI" panose="020B0604030504040204" pitchFamily="50" charset="-128"/>
                  <a:ea typeface="Meiryo UI" panose="020B0604030504040204" pitchFamily="50" charset="-128"/>
                  <a:cs typeface="Meiryo UI" panose="020B0604030504040204" pitchFamily="50" charset="-128"/>
                </a:rPr>
                <a:t>枚方市：</a:t>
              </a:r>
              <a:r>
                <a:rPr lang="en-US" altLang="ja-JP" sz="1050" dirty="0" smtClean="0">
                  <a:latin typeface="Meiryo UI" panose="020B0604030504040204" pitchFamily="50" charset="-128"/>
                  <a:ea typeface="Meiryo UI" panose="020B0604030504040204" pitchFamily="50" charset="-128"/>
                  <a:cs typeface="Meiryo UI" panose="020B0604030504040204" pitchFamily="50" charset="-128"/>
                </a:rPr>
                <a:t>JX</a:t>
              </a:r>
              <a:r>
                <a:rPr lang="ja-JP" altLang="en-US" sz="1050" dirty="0" smtClean="0">
                  <a:latin typeface="Meiryo UI" panose="020B0604030504040204" pitchFamily="50" charset="-128"/>
                  <a:ea typeface="Meiryo UI" panose="020B0604030504040204" pitchFamily="50" charset="-128"/>
                  <a:cs typeface="Meiryo UI" panose="020B0604030504040204" pitchFamily="50" charset="-128"/>
                </a:rPr>
                <a:t>エネルギー（</a:t>
              </a:r>
              <a:r>
                <a:rPr lang="en-US" altLang="ja-JP" sz="1050" dirty="0" smtClean="0">
                  <a:latin typeface="Meiryo UI" panose="020B0604030504040204" pitchFamily="50" charset="-128"/>
                  <a:ea typeface="Meiryo UI" panose="020B0604030504040204" pitchFamily="50" charset="-128"/>
                  <a:cs typeface="Meiryo UI" panose="020B0604030504040204" pitchFamily="50" charset="-128"/>
                </a:rPr>
                <a:t>ENEOS </a:t>
              </a:r>
              <a:r>
                <a:rPr lang="ja-JP" altLang="en-US" sz="1050" dirty="0" smtClean="0">
                  <a:latin typeface="Meiryo UI" panose="020B0604030504040204" pitchFamily="50" charset="-128"/>
                  <a:ea typeface="Meiryo UI" panose="020B0604030504040204" pitchFamily="50" charset="-128"/>
                  <a:cs typeface="Meiryo UI" panose="020B0604030504040204" pitchFamily="50" charset="-128"/>
                </a:rPr>
                <a:t>枚方走谷水素ステーション）</a:t>
              </a:r>
              <a:endParaRPr lang="en-US" altLang="ja-JP" sz="1050" dirty="0" smtClean="0">
                <a:latin typeface="Meiryo UI" panose="020B0604030504040204" pitchFamily="50" charset="-128"/>
                <a:ea typeface="Meiryo UI" panose="020B0604030504040204" pitchFamily="50" charset="-128"/>
                <a:cs typeface="Meiryo UI" panose="020B0604030504040204" pitchFamily="50" charset="-128"/>
              </a:endParaRPr>
            </a:p>
            <a:p>
              <a:pPr marL="529200" indent="-171450">
                <a:buFont typeface="Wingdings" panose="05000000000000000000" pitchFamily="2" charset="2"/>
                <a:buChar char="Ø"/>
              </a:pPr>
              <a:r>
                <a:rPr lang="ja-JP" altLang="en-US" sz="1050" dirty="0" smtClean="0">
                  <a:latin typeface="Meiryo UI" panose="020B0604030504040204" pitchFamily="50" charset="-128"/>
                  <a:ea typeface="Meiryo UI" panose="020B0604030504040204" pitchFamily="50" charset="-128"/>
                  <a:cs typeface="Meiryo UI" panose="020B0604030504040204" pitchFamily="50" charset="-128"/>
                </a:rPr>
                <a:t>茨木市：</a:t>
              </a:r>
              <a:r>
                <a:rPr lang="en-US" altLang="ja-JP" sz="1050" dirty="0" smtClean="0">
                  <a:latin typeface="Meiryo UI" panose="020B0604030504040204" pitchFamily="50" charset="-128"/>
                  <a:ea typeface="Meiryo UI" panose="020B0604030504040204" pitchFamily="50" charset="-128"/>
                  <a:cs typeface="Meiryo UI" panose="020B0604030504040204" pitchFamily="50" charset="-128"/>
                </a:rPr>
                <a:t>JX</a:t>
              </a:r>
              <a:r>
                <a:rPr lang="ja-JP" altLang="en-US" sz="1050" dirty="0" smtClean="0">
                  <a:latin typeface="Meiryo UI" panose="020B0604030504040204" pitchFamily="50" charset="-128"/>
                  <a:ea typeface="Meiryo UI" panose="020B0604030504040204" pitchFamily="50" charset="-128"/>
                  <a:cs typeface="Meiryo UI" panose="020B0604030504040204" pitchFamily="50" charset="-128"/>
                </a:rPr>
                <a:t>エネルギー（</a:t>
              </a:r>
              <a:r>
                <a:rPr lang="en-US" altLang="ja-JP" sz="1050" dirty="0" smtClean="0">
                  <a:latin typeface="Meiryo UI" panose="020B0604030504040204" pitchFamily="50" charset="-128"/>
                  <a:ea typeface="Meiryo UI" panose="020B0604030504040204" pitchFamily="50" charset="-128"/>
                  <a:cs typeface="Meiryo UI" panose="020B0604030504040204" pitchFamily="50" charset="-128"/>
                </a:rPr>
                <a:t>ENEOS </a:t>
              </a:r>
              <a:r>
                <a:rPr lang="en-US" altLang="ja-JP" sz="1050" dirty="0" err="1" smtClean="0">
                  <a:latin typeface="Meiryo UI" panose="020B0604030504040204" pitchFamily="50" charset="-128"/>
                  <a:ea typeface="Meiryo UI" panose="020B0604030504040204" pitchFamily="50" charset="-128"/>
                  <a:cs typeface="Meiryo UI" panose="020B0604030504040204" pitchFamily="50" charset="-128"/>
                </a:rPr>
                <a:t>Dr.Drive</a:t>
              </a:r>
              <a:r>
                <a:rPr lang="ja-JP" altLang="en-US" sz="1050" dirty="0" smtClean="0">
                  <a:latin typeface="Meiryo UI" panose="020B0604030504040204" pitchFamily="50" charset="-128"/>
                  <a:ea typeface="Meiryo UI" panose="020B0604030504040204" pitchFamily="50" charset="-128"/>
                  <a:cs typeface="Meiryo UI" panose="020B0604030504040204" pitchFamily="50" charset="-128"/>
                </a:rPr>
                <a:t>セルフ茨木インター店）</a:t>
              </a:r>
              <a:endParaRPr lang="en-US" altLang="ja-JP" sz="1050" dirty="0" smtClean="0">
                <a:latin typeface="Meiryo UI" panose="020B0604030504040204" pitchFamily="50" charset="-128"/>
                <a:ea typeface="Meiryo UI" panose="020B0604030504040204" pitchFamily="50" charset="-128"/>
                <a:cs typeface="Meiryo UI" panose="020B0604030504040204" pitchFamily="50" charset="-128"/>
              </a:endParaRPr>
            </a:p>
            <a:p>
              <a:pPr marL="538163" indent="-180975">
                <a:buFont typeface="Wingdings" panose="05000000000000000000" pitchFamily="2" charset="2"/>
                <a:buChar char="Ø"/>
              </a:pPr>
              <a:r>
                <a:rPr lang="ja-JP" altLang="en-US" sz="1050" dirty="0" smtClean="0">
                  <a:latin typeface="Meiryo UI" panose="020B0604030504040204" pitchFamily="50" charset="-128"/>
                  <a:ea typeface="Meiryo UI" panose="020B0604030504040204" pitchFamily="50" charset="-128"/>
                  <a:cs typeface="Meiryo UI" panose="020B0604030504040204" pitchFamily="50" charset="-128"/>
                </a:rPr>
                <a:t>大阪市城東区</a:t>
              </a:r>
              <a:r>
                <a:rPr lang="ja-JP" altLang="en-US" sz="1050" dirty="0">
                  <a:latin typeface="Meiryo UI" panose="020B0604030504040204" pitchFamily="50" charset="-128"/>
                  <a:ea typeface="Meiryo UI" panose="020B0604030504040204" pitchFamily="50" charset="-128"/>
                  <a:cs typeface="Meiryo UI" panose="020B0604030504040204" pitchFamily="50" charset="-128"/>
                </a:rPr>
                <a:t>：</a:t>
              </a:r>
              <a:r>
                <a:rPr lang="ja-JP" altLang="en-US" sz="1050" dirty="0" smtClean="0">
                  <a:latin typeface="Meiryo UI" panose="020B0604030504040204" pitchFamily="50" charset="-128"/>
                  <a:ea typeface="Meiryo UI" panose="020B0604030504040204" pitchFamily="50" charset="-128"/>
                  <a:cs typeface="Meiryo UI" panose="020B0604030504040204" pitchFamily="50" charset="-128"/>
                </a:rPr>
                <a:t>岩谷産業（イワタニ水素ステーション 大阪森之宮）</a:t>
              </a:r>
              <a:endParaRPr lang="en-US" altLang="ja-JP" sz="1050" dirty="0" smtClean="0">
                <a:latin typeface="Meiryo UI" panose="020B0604030504040204" pitchFamily="50" charset="-128"/>
                <a:ea typeface="Meiryo UI" panose="020B0604030504040204" pitchFamily="50" charset="-128"/>
                <a:cs typeface="Meiryo UI" panose="020B0604030504040204" pitchFamily="50" charset="-128"/>
              </a:endParaRPr>
            </a:p>
            <a:p>
              <a:pPr marL="538163" indent="-180975">
                <a:buFont typeface="Wingdings" panose="05000000000000000000" pitchFamily="2" charset="2"/>
                <a:buChar char="Ø"/>
              </a:pPr>
              <a:r>
                <a:rPr lang="ja-JP" altLang="en-US" sz="1050" dirty="0" smtClean="0">
                  <a:latin typeface="Meiryo UI" panose="020B0604030504040204" pitchFamily="50" charset="-128"/>
                  <a:ea typeface="Meiryo UI" panose="020B0604030504040204" pitchFamily="50" charset="-128"/>
                  <a:cs typeface="Meiryo UI" panose="020B0604030504040204" pitchFamily="50" charset="-128"/>
                </a:rPr>
                <a:t>大阪市中央区：岩谷産業（イワタニ水素ステーション 大阪本町</a:t>
              </a:r>
              <a:r>
                <a:rPr lang="en-US" altLang="ja-JP" sz="1050" dirty="0" smtClean="0">
                  <a:latin typeface="Meiryo UI" panose="020B0604030504040204" pitchFamily="50" charset="-128"/>
                  <a:ea typeface="Meiryo UI" panose="020B0604030504040204" pitchFamily="50" charset="-128"/>
                  <a:cs typeface="Meiryo UI" panose="020B0604030504040204" pitchFamily="50" charset="-128"/>
                </a:rPr>
                <a:t>)</a:t>
              </a:r>
            </a:p>
            <a:p>
              <a:pPr marL="538163" indent="-180975">
                <a:buFont typeface="Wingdings" panose="05000000000000000000" pitchFamily="2" charset="2"/>
                <a:buChar char="Ø"/>
              </a:pPr>
              <a:r>
                <a:rPr lang="ja-JP" altLang="en-US" sz="1050" dirty="0" smtClean="0">
                  <a:latin typeface="Meiryo UI" panose="020B0604030504040204" pitchFamily="50" charset="-128"/>
                  <a:ea typeface="Meiryo UI" panose="020B0604030504040204" pitchFamily="50" charset="-128"/>
                  <a:cs typeface="Meiryo UI" panose="020B0604030504040204" pitchFamily="50" charset="-128"/>
                </a:rPr>
                <a:t>大阪市住之江区：岩谷瓦斯（イワタニ水素ステーション 大阪住之江）　</a:t>
              </a:r>
              <a:endParaRPr lang="en-US" altLang="ja-JP" sz="105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23" name="テキスト ボックス 22"/>
            <p:cNvSpPr txBox="1"/>
            <p:nvPr/>
          </p:nvSpPr>
          <p:spPr>
            <a:xfrm>
              <a:off x="2498735" y="2085090"/>
              <a:ext cx="2484469" cy="602726"/>
            </a:xfrm>
            <a:prstGeom prst="rect">
              <a:avLst/>
            </a:prstGeom>
            <a:noFill/>
          </p:spPr>
          <p:txBody>
            <a:bodyPr wrap="square" lIns="0" tIns="0" rIns="0" bIns="0" rtlCol="0" anchor="ctr" anchorCtr="0">
              <a:noAutofit/>
            </a:bodyPr>
            <a:lstStyle/>
            <a:p>
              <a:r>
                <a:rPr lang="ja-JP" altLang="en-US" sz="105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sz="105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05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国「水素・燃料電池戦略ロードマップ」</a:t>
              </a:r>
              <a:endParaRPr lang="en-US" altLang="ja-JP" sz="105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05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05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の改訂を踏まえ、整備目標数</a:t>
              </a:r>
              <a:r>
                <a:rPr lang="ja-JP" altLang="en-US" sz="105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を</a:t>
              </a:r>
              <a:r>
                <a:rPr lang="ja-JP" altLang="en-US" sz="105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改定</a:t>
              </a:r>
              <a:endParaRPr lang="en-US" altLang="ja-JP" sz="105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05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　</a:t>
              </a:r>
              <a:r>
                <a:rPr lang="en-US" altLang="ja-JP" sz="105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2025</a:t>
              </a:r>
              <a:r>
                <a:rPr lang="ja-JP" altLang="en-US" sz="105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年度目標</a:t>
              </a:r>
              <a:r>
                <a:rPr lang="ja-JP" altLang="en-US" sz="1050" dirty="0">
                  <a:latin typeface="Meiryo UI" panose="020B0604030504040204" pitchFamily="50" charset="-128"/>
                  <a:ea typeface="Meiryo UI" panose="020B0604030504040204" pitchFamily="50" charset="-128"/>
                  <a:cs typeface="Meiryo UI" panose="020B0604030504040204" pitchFamily="50" charset="-128"/>
                </a:rPr>
                <a:t>を</a:t>
              </a:r>
              <a:r>
                <a:rPr lang="en-US" altLang="ja-JP" sz="1050" dirty="0">
                  <a:latin typeface="Meiryo UI" panose="020B0604030504040204" pitchFamily="50" charset="-128"/>
                  <a:ea typeface="Meiryo UI" panose="020B0604030504040204" pitchFamily="50" charset="-128"/>
                  <a:cs typeface="Meiryo UI" panose="020B0604030504040204" pitchFamily="50" charset="-128"/>
                </a:rPr>
                <a:t>28</a:t>
              </a:r>
              <a:r>
                <a:rPr lang="ja-JP" altLang="en-US" sz="1050" dirty="0">
                  <a:latin typeface="Meiryo UI" panose="020B0604030504040204" pitchFamily="50" charset="-128"/>
                  <a:ea typeface="Meiryo UI" panose="020B0604030504040204" pitchFamily="50" charset="-128"/>
                  <a:cs typeface="Meiryo UI" panose="020B0604030504040204" pitchFamily="50" charset="-128"/>
                </a:rPr>
                <a:t>箇所に設定</a:t>
              </a:r>
              <a:endParaRPr lang="en-US" altLang="ja-JP" sz="1050" dirty="0">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05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4" name="右矢印 23"/>
            <p:cNvSpPr/>
            <p:nvPr/>
          </p:nvSpPr>
          <p:spPr>
            <a:xfrm>
              <a:off x="2428571" y="2139048"/>
              <a:ext cx="127879" cy="317549"/>
            </a:xfrm>
            <a:prstGeom prst="right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grpSp>
      <p:sp>
        <p:nvSpPr>
          <p:cNvPr id="26" name="角丸四角形 25"/>
          <p:cNvSpPr/>
          <p:nvPr/>
        </p:nvSpPr>
        <p:spPr>
          <a:xfrm>
            <a:off x="5097452" y="1988296"/>
            <a:ext cx="1386298" cy="360041"/>
          </a:xfrm>
          <a:prstGeom prst="roundRect">
            <a:avLst>
              <a:gd name="adj" fmla="val 0"/>
            </a:avLst>
          </a:prstGeom>
          <a:noFill/>
          <a:ln w="6350">
            <a:noFill/>
          </a:ln>
          <a:effectLst/>
        </p:spPr>
        <p:style>
          <a:lnRef idx="1">
            <a:schemeClr val="accent1"/>
          </a:lnRef>
          <a:fillRef idx="2">
            <a:schemeClr val="accent1"/>
          </a:fillRef>
          <a:effectRef idx="1">
            <a:schemeClr val="accent1"/>
          </a:effectRef>
          <a:fontRef idx="minor">
            <a:schemeClr val="dk1"/>
          </a:fontRef>
        </p:style>
        <p:txBody>
          <a:bodyPr lIns="0" tIns="0" rIns="0" bIns="0" anchor="ctr"/>
          <a:lstStyle/>
          <a:p>
            <a:pPr>
              <a:defRPr/>
            </a:pPr>
            <a:r>
              <a:rPr lang="en-US" altLang="ja-JP" sz="1100" b="1" dirty="0" smtClean="0">
                <a:solidFill>
                  <a:prstClr val="black"/>
                </a:solidFill>
                <a:latin typeface="Meiryo UI" pitchFamily="50" charset="-128"/>
                <a:ea typeface="Meiryo UI" pitchFamily="50" charset="-128"/>
                <a:cs typeface="Meiryo UI" pitchFamily="50" charset="-128"/>
              </a:rPr>
              <a:t>【</a:t>
            </a:r>
            <a:r>
              <a:rPr lang="ja-JP" altLang="en-US" sz="1100" b="1" dirty="0" smtClean="0">
                <a:solidFill>
                  <a:prstClr val="black"/>
                </a:solidFill>
                <a:latin typeface="Meiryo UI" pitchFamily="50" charset="-128"/>
                <a:ea typeface="Meiryo UI" pitchFamily="50" charset="-128"/>
                <a:cs typeface="Meiryo UI" pitchFamily="50" charset="-128"/>
              </a:rPr>
              <a:t>取組内容</a:t>
            </a:r>
            <a:r>
              <a:rPr lang="en-US" altLang="ja-JP" sz="1100" b="1" dirty="0" smtClean="0">
                <a:solidFill>
                  <a:prstClr val="black"/>
                </a:solidFill>
                <a:latin typeface="Meiryo UI" pitchFamily="50" charset="-128"/>
                <a:ea typeface="Meiryo UI" pitchFamily="50" charset="-128"/>
                <a:cs typeface="Meiryo UI" pitchFamily="50" charset="-128"/>
              </a:rPr>
              <a:t>】</a:t>
            </a:r>
            <a:endParaRPr lang="ja-JP" altLang="en-US" sz="1100" b="1" dirty="0">
              <a:solidFill>
                <a:prstClr val="black"/>
              </a:solidFill>
              <a:latin typeface="Meiryo UI" pitchFamily="50" charset="-128"/>
              <a:ea typeface="Meiryo UI" pitchFamily="50" charset="-128"/>
              <a:cs typeface="Meiryo UI" pitchFamily="50" charset="-128"/>
            </a:endParaRPr>
          </a:p>
        </p:txBody>
      </p:sp>
      <p:sp>
        <p:nvSpPr>
          <p:cNvPr id="27" name="角丸四角形 26"/>
          <p:cNvSpPr/>
          <p:nvPr/>
        </p:nvSpPr>
        <p:spPr>
          <a:xfrm>
            <a:off x="5148000" y="2367088"/>
            <a:ext cx="1386298" cy="360041"/>
          </a:xfrm>
          <a:prstGeom prst="roundRect">
            <a:avLst>
              <a:gd name="adj" fmla="val 0"/>
            </a:avLst>
          </a:prstGeom>
          <a:solidFill>
            <a:schemeClr val="tx2">
              <a:lumMod val="20000"/>
              <a:lumOff val="80000"/>
            </a:schemeClr>
          </a:solidFill>
          <a:ln w="6350">
            <a:noFill/>
          </a:ln>
          <a:effectLst/>
        </p:spPr>
        <p:style>
          <a:lnRef idx="1">
            <a:schemeClr val="accent1"/>
          </a:lnRef>
          <a:fillRef idx="2">
            <a:schemeClr val="accent1"/>
          </a:fillRef>
          <a:effectRef idx="1">
            <a:schemeClr val="accent1"/>
          </a:effectRef>
          <a:fontRef idx="minor">
            <a:schemeClr val="dk1"/>
          </a:fontRef>
        </p:style>
        <p:txBody>
          <a:bodyPr lIns="0" tIns="0" rIns="0" bIns="0" anchor="ctr"/>
          <a:lstStyle/>
          <a:p>
            <a:pPr algn="ctr">
              <a:defRPr/>
            </a:pPr>
            <a:r>
              <a:rPr lang="ja-JP" altLang="en-US" sz="1100" b="1" dirty="0" smtClean="0">
                <a:solidFill>
                  <a:prstClr val="black"/>
                </a:solidFill>
                <a:latin typeface="Meiryo UI" pitchFamily="50" charset="-128"/>
                <a:ea typeface="Meiryo UI" pitchFamily="50" charset="-128"/>
                <a:cs typeface="Meiryo UI" pitchFamily="50" charset="-128"/>
              </a:rPr>
              <a:t>水素ステーション</a:t>
            </a:r>
            <a:endParaRPr lang="en-US" altLang="ja-JP" sz="1100" b="1" dirty="0" smtClean="0">
              <a:solidFill>
                <a:prstClr val="black"/>
              </a:solidFill>
              <a:latin typeface="Meiryo UI" pitchFamily="50" charset="-128"/>
              <a:ea typeface="Meiryo UI" pitchFamily="50" charset="-128"/>
              <a:cs typeface="Meiryo UI" pitchFamily="50" charset="-128"/>
            </a:endParaRPr>
          </a:p>
          <a:p>
            <a:pPr algn="ctr">
              <a:defRPr/>
            </a:pPr>
            <a:r>
              <a:rPr lang="ja-JP" altLang="en-US" sz="1100" b="1" dirty="0" smtClean="0">
                <a:solidFill>
                  <a:prstClr val="black"/>
                </a:solidFill>
                <a:latin typeface="Meiryo UI" pitchFamily="50" charset="-128"/>
                <a:ea typeface="Meiryo UI" pitchFamily="50" charset="-128"/>
                <a:cs typeface="Meiryo UI" pitchFamily="50" charset="-128"/>
              </a:rPr>
              <a:t>整備促進</a:t>
            </a:r>
            <a:endParaRPr lang="ja-JP" altLang="en-US" sz="1100" b="1" dirty="0">
              <a:solidFill>
                <a:prstClr val="black"/>
              </a:solidFill>
              <a:latin typeface="Meiryo UI" pitchFamily="50" charset="-128"/>
              <a:ea typeface="Meiryo UI" pitchFamily="50" charset="-128"/>
              <a:cs typeface="Meiryo UI" pitchFamily="50" charset="-128"/>
            </a:endParaRPr>
          </a:p>
        </p:txBody>
      </p:sp>
      <p:sp>
        <p:nvSpPr>
          <p:cNvPr id="28" name="角丸四角形 27"/>
          <p:cNvSpPr/>
          <p:nvPr/>
        </p:nvSpPr>
        <p:spPr>
          <a:xfrm>
            <a:off x="5148000" y="2956736"/>
            <a:ext cx="1386298" cy="360041"/>
          </a:xfrm>
          <a:prstGeom prst="roundRect">
            <a:avLst>
              <a:gd name="adj" fmla="val 0"/>
            </a:avLst>
          </a:prstGeom>
          <a:solidFill>
            <a:schemeClr val="tx2">
              <a:lumMod val="20000"/>
              <a:lumOff val="80000"/>
            </a:schemeClr>
          </a:solidFill>
          <a:ln w="6350">
            <a:noFill/>
          </a:ln>
          <a:effectLst/>
        </p:spPr>
        <p:style>
          <a:lnRef idx="1">
            <a:schemeClr val="accent1"/>
          </a:lnRef>
          <a:fillRef idx="2">
            <a:schemeClr val="accent1"/>
          </a:fillRef>
          <a:effectRef idx="1">
            <a:schemeClr val="accent1"/>
          </a:effectRef>
          <a:fontRef idx="minor">
            <a:schemeClr val="dk1"/>
          </a:fontRef>
        </p:style>
        <p:txBody>
          <a:bodyPr lIns="0" tIns="0" rIns="0" bIns="0" anchor="ctr"/>
          <a:lstStyle/>
          <a:p>
            <a:pPr algn="ctr">
              <a:defRPr/>
            </a:pPr>
            <a:r>
              <a:rPr lang="ja-JP" altLang="en-US" sz="1100" b="1" dirty="0" smtClean="0">
                <a:solidFill>
                  <a:prstClr val="black"/>
                </a:solidFill>
                <a:latin typeface="Meiryo UI" pitchFamily="50" charset="-128"/>
                <a:ea typeface="Meiryo UI" pitchFamily="50" charset="-128"/>
                <a:cs typeface="Meiryo UI" pitchFamily="50" charset="-128"/>
              </a:rPr>
              <a:t>技術開発支援</a:t>
            </a:r>
            <a:endParaRPr lang="ja-JP" altLang="en-US" sz="1100" b="1" dirty="0">
              <a:solidFill>
                <a:prstClr val="black"/>
              </a:solidFill>
              <a:latin typeface="Meiryo UI" pitchFamily="50" charset="-128"/>
              <a:ea typeface="Meiryo UI" pitchFamily="50" charset="-128"/>
              <a:cs typeface="Meiryo UI" pitchFamily="50" charset="-128"/>
            </a:endParaRPr>
          </a:p>
        </p:txBody>
      </p:sp>
      <p:sp>
        <p:nvSpPr>
          <p:cNvPr id="29" name="角丸四角形 28"/>
          <p:cNvSpPr/>
          <p:nvPr/>
        </p:nvSpPr>
        <p:spPr>
          <a:xfrm>
            <a:off x="5148000" y="3447879"/>
            <a:ext cx="1386298" cy="360041"/>
          </a:xfrm>
          <a:prstGeom prst="roundRect">
            <a:avLst>
              <a:gd name="adj" fmla="val 0"/>
            </a:avLst>
          </a:prstGeom>
          <a:solidFill>
            <a:schemeClr val="tx2">
              <a:lumMod val="20000"/>
              <a:lumOff val="80000"/>
            </a:schemeClr>
          </a:solidFill>
          <a:ln w="6350">
            <a:noFill/>
          </a:ln>
          <a:effectLst/>
        </p:spPr>
        <p:style>
          <a:lnRef idx="1">
            <a:schemeClr val="accent1"/>
          </a:lnRef>
          <a:fillRef idx="2">
            <a:schemeClr val="accent1"/>
          </a:fillRef>
          <a:effectRef idx="1">
            <a:schemeClr val="accent1"/>
          </a:effectRef>
          <a:fontRef idx="minor">
            <a:schemeClr val="dk1"/>
          </a:fontRef>
        </p:style>
        <p:txBody>
          <a:bodyPr lIns="0" tIns="0" rIns="0" bIns="0" anchor="ctr"/>
          <a:lstStyle/>
          <a:p>
            <a:pPr algn="ctr">
              <a:defRPr/>
            </a:pPr>
            <a:r>
              <a:rPr lang="ja-JP" altLang="en-US" sz="1100" b="1" dirty="0" smtClean="0">
                <a:solidFill>
                  <a:prstClr val="black"/>
                </a:solidFill>
                <a:latin typeface="Meiryo UI" pitchFamily="50" charset="-128"/>
                <a:ea typeface="Meiryo UI" pitchFamily="50" charset="-128"/>
                <a:cs typeface="Meiryo UI" pitchFamily="50" charset="-128"/>
              </a:rPr>
              <a:t>社会環境の醸成</a:t>
            </a:r>
            <a:endParaRPr lang="ja-JP" altLang="en-US" sz="1100" b="1" dirty="0">
              <a:solidFill>
                <a:prstClr val="black"/>
              </a:solidFill>
              <a:latin typeface="Meiryo UI" pitchFamily="50" charset="-128"/>
              <a:ea typeface="Meiryo UI" pitchFamily="50" charset="-128"/>
              <a:cs typeface="Meiryo UI" pitchFamily="50" charset="-128"/>
            </a:endParaRPr>
          </a:p>
        </p:txBody>
      </p:sp>
      <p:sp>
        <p:nvSpPr>
          <p:cNvPr id="33" name="Rectangle 3"/>
          <p:cNvSpPr>
            <a:spLocks noChangeArrowheads="1"/>
          </p:cNvSpPr>
          <p:nvPr/>
        </p:nvSpPr>
        <p:spPr bwMode="auto">
          <a:xfrm>
            <a:off x="6595207" y="3379639"/>
            <a:ext cx="3273091" cy="5293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85139" tIns="33523" rIns="85139" bIns="33523" numCol="1" anchor="t" anchorCtr="0" compatLnSpc="1">
            <a:prstTxWarp prst="textNoShape">
              <a:avLst/>
            </a:prstTxWarp>
            <a:spAutoFit/>
          </a:bodyPr>
          <a:lstStyle>
            <a:lvl1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1pPr>
            <a:lvl2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2pPr>
            <a:lvl3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3pPr>
            <a:lvl4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4pPr>
            <a:lvl5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5pPr>
            <a:lvl6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6pPr>
            <a:lvl7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7pPr>
            <a:lvl8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8pPr>
            <a:lvl9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9pPr>
          </a:lstStyle>
          <a:p>
            <a:pPr eaLnBrk="0" hangingPunct="0">
              <a:lnSpc>
                <a:spcPts val="1200"/>
              </a:lnSpc>
            </a:pPr>
            <a:r>
              <a:rPr lang="ja-JP" altLang="en-US" sz="1000" dirty="0" smtClean="0">
                <a:latin typeface="Meiryo UI" panose="020B0604030504040204" pitchFamily="50" charset="-128"/>
                <a:ea typeface="Meiryo UI" panose="020B0604030504040204" pitchFamily="50" charset="-128"/>
                <a:cs typeface="Meiryo UI" panose="020B0604030504040204" pitchFamily="50" charset="-128"/>
              </a:rPr>
              <a:t>　水素ステーション併設の情報</a:t>
            </a:r>
            <a:r>
              <a:rPr lang="ja-JP" altLang="en-US" sz="1000" dirty="0">
                <a:latin typeface="Meiryo UI" panose="020B0604030504040204" pitchFamily="50" charset="-128"/>
                <a:ea typeface="Meiryo UI" panose="020B0604030504040204" pitchFamily="50" charset="-128"/>
                <a:cs typeface="Meiryo UI" panose="020B0604030504040204" pitchFamily="50" charset="-128"/>
              </a:rPr>
              <a:t>発信拠点に</a:t>
            </a:r>
            <a:r>
              <a:rPr lang="ja-JP" altLang="en-US" sz="1000" dirty="0" smtClean="0">
                <a:latin typeface="Meiryo UI" panose="020B0604030504040204" pitchFamily="50" charset="-128"/>
                <a:ea typeface="Meiryo UI" panose="020B0604030504040204" pitchFamily="50" charset="-128"/>
                <a:cs typeface="Meiryo UI" panose="020B0604030504040204" pitchFamily="50" charset="-128"/>
              </a:rPr>
              <a:t>おいて、府民・企業の他</a:t>
            </a:r>
            <a:r>
              <a:rPr lang="ja-JP" altLang="en-US" sz="1000" dirty="0">
                <a:latin typeface="Meiryo UI" panose="020B0604030504040204" pitchFamily="50" charset="-128"/>
                <a:ea typeface="Meiryo UI" panose="020B0604030504040204" pitchFamily="50" charset="-128"/>
                <a:cs typeface="Meiryo UI" panose="020B0604030504040204" pitchFamily="50" charset="-128"/>
              </a:rPr>
              <a:t>、</a:t>
            </a:r>
            <a:r>
              <a:rPr lang="ja-JP" altLang="en-US" sz="1000" dirty="0" smtClean="0">
                <a:latin typeface="Meiryo UI" panose="020B0604030504040204" pitchFamily="50" charset="-128"/>
                <a:ea typeface="Meiryo UI" panose="020B0604030504040204" pitchFamily="50" charset="-128"/>
                <a:cs typeface="Meiryo UI" panose="020B0604030504040204" pitchFamily="50" charset="-128"/>
              </a:rPr>
              <a:t>消防・警察関係者等への水素エネルギーの</a:t>
            </a:r>
            <a:r>
              <a:rPr lang="ja-JP" altLang="en-US" sz="1000" dirty="0">
                <a:latin typeface="Meiryo UI" panose="020B0604030504040204" pitchFamily="50" charset="-128"/>
                <a:ea typeface="Meiryo UI" panose="020B0604030504040204" pitchFamily="50" charset="-128"/>
                <a:cs typeface="Meiryo UI" panose="020B0604030504040204" pitchFamily="50" charset="-128"/>
              </a:rPr>
              <a:t>認知度向上に</a:t>
            </a:r>
            <a:r>
              <a:rPr lang="ja-JP" altLang="en-US" sz="1000" dirty="0" smtClean="0">
                <a:latin typeface="Meiryo UI" panose="020B0604030504040204" pitchFamily="50" charset="-128"/>
                <a:ea typeface="Meiryo UI" panose="020B0604030504040204" pitchFamily="50" charset="-128"/>
                <a:cs typeface="Meiryo UI" panose="020B0604030504040204" pitchFamily="50" charset="-128"/>
              </a:rPr>
              <a:t>向けた見学会や研修会等に取組みます</a:t>
            </a:r>
            <a:endParaRPr lang="en-US" altLang="ja-JP" sz="10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34" name="Rectangle 3"/>
          <p:cNvSpPr>
            <a:spLocks noChangeArrowheads="1"/>
          </p:cNvSpPr>
          <p:nvPr/>
        </p:nvSpPr>
        <p:spPr bwMode="auto">
          <a:xfrm>
            <a:off x="6632462" y="2822076"/>
            <a:ext cx="3167597" cy="5293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85139" tIns="33523" rIns="85139" bIns="33523" numCol="1" anchor="t" anchorCtr="0" compatLnSpc="1">
            <a:prstTxWarp prst="textNoShape">
              <a:avLst/>
            </a:prstTxWarp>
            <a:spAutoFit/>
          </a:bodyPr>
          <a:lstStyle>
            <a:lvl1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1pPr>
            <a:lvl2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2pPr>
            <a:lvl3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3pPr>
            <a:lvl4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4pPr>
            <a:lvl5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5pPr>
            <a:lvl6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6pPr>
            <a:lvl7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7pPr>
            <a:lvl8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8pPr>
            <a:lvl9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9pPr>
          </a:lstStyle>
          <a:p>
            <a:pPr eaLnBrk="0" hangingPunct="0">
              <a:lnSpc>
                <a:spcPts val="1200"/>
              </a:lnSpc>
            </a:pPr>
            <a:r>
              <a:rPr lang="ja-JP" altLang="en-US" sz="10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水素</a:t>
            </a:r>
            <a:r>
              <a:rPr lang="en-US" altLang="ja-JP" sz="10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ST</a:t>
            </a:r>
            <a:r>
              <a:rPr lang="ja-JP" altLang="en-US" sz="10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等の建設コスト低減と中小企業等</a:t>
            </a:r>
            <a:r>
              <a:rPr lang="ja-JP" altLang="en-US" sz="10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の参入のきっかけづくりのため、事業者を対象とした水素ステーション見学会や新技術ニーズ説明会を開催します</a:t>
            </a:r>
            <a:endParaRPr lang="en-US" altLang="ja-JP" sz="10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39" name="角丸四角形 38"/>
          <p:cNvSpPr/>
          <p:nvPr/>
        </p:nvSpPr>
        <p:spPr>
          <a:xfrm>
            <a:off x="6606843" y="2349543"/>
            <a:ext cx="3111327" cy="377586"/>
          </a:xfrm>
          <a:prstGeom prst="roundRect">
            <a:avLst>
              <a:gd name="adj" fmla="val 4398"/>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85149" tIns="42574" rIns="85149" bIns="42574" rtlCol="0" anchor="ctr"/>
          <a:lstStyle/>
          <a:p>
            <a:pPr>
              <a:lnSpc>
                <a:spcPts val="1200"/>
              </a:lnSpc>
            </a:pPr>
            <a:r>
              <a:rPr lang="ja-JP" altLang="en-US" sz="10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大阪府及び関係機関、府内市町村などの未利用地情報を集約し、ステーション整備事業者等へ情報提供し、府内でのステーション整備を促進します。</a:t>
            </a:r>
            <a:endParaRPr lang="en-US" altLang="ja-JP" sz="10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grpSp>
        <p:nvGrpSpPr>
          <p:cNvPr id="35" name="グループ化 34"/>
          <p:cNvGrpSpPr/>
          <p:nvPr/>
        </p:nvGrpSpPr>
        <p:grpSpPr>
          <a:xfrm>
            <a:off x="5913433" y="949183"/>
            <a:ext cx="3640424" cy="1138033"/>
            <a:chOff x="1544270" y="1405877"/>
            <a:chExt cx="6196082" cy="826356"/>
          </a:xfrm>
        </p:grpSpPr>
        <p:grpSp>
          <p:nvGrpSpPr>
            <p:cNvPr id="36" name="グループ化 35"/>
            <p:cNvGrpSpPr/>
            <p:nvPr/>
          </p:nvGrpSpPr>
          <p:grpSpPr>
            <a:xfrm>
              <a:off x="1544270" y="1865170"/>
              <a:ext cx="6196082" cy="367063"/>
              <a:chOff x="1546312" y="1685447"/>
              <a:chExt cx="6196082" cy="367063"/>
            </a:xfrm>
          </p:grpSpPr>
          <p:sp>
            <p:nvSpPr>
              <p:cNvPr id="40" name="上矢印 39"/>
              <p:cNvSpPr/>
              <p:nvPr/>
            </p:nvSpPr>
            <p:spPr>
              <a:xfrm>
                <a:off x="2773843" y="1695620"/>
                <a:ext cx="216026" cy="324000"/>
              </a:xfrm>
              <a:prstGeom prst="upArrow">
                <a:avLst>
                  <a:gd name="adj1" fmla="val 100000"/>
                  <a:gd name="adj2" fmla="val 0"/>
                </a:avLst>
              </a:prstGeom>
              <a:solidFill>
                <a:schemeClr val="tx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2400">
                  <a:solidFill>
                    <a:prstClr val="white"/>
                  </a:solidFill>
                </a:endParaRPr>
              </a:p>
            </p:txBody>
          </p:sp>
          <p:sp>
            <p:nvSpPr>
              <p:cNvPr id="41" name="上矢印 40"/>
              <p:cNvSpPr/>
              <p:nvPr/>
            </p:nvSpPr>
            <p:spPr>
              <a:xfrm>
                <a:off x="6302235" y="1685447"/>
                <a:ext cx="216026" cy="324000"/>
              </a:xfrm>
              <a:prstGeom prst="upArrow">
                <a:avLst>
                  <a:gd name="adj1" fmla="val 100000"/>
                  <a:gd name="adj2" fmla="val 0"/>
                </a:avLst>
              </a:prstGeom>
              <a:solidFill>
                <a:schemeClr val="tx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2400">
                  <a:solidFill>
                    <a:prstClr val="white"/>
                  </a:solidFill>
                </a:endParaRPr>
              </a:p>
            </p:txBody>
          </p:sp>
          <p:sp>
            <p:nvSpPr>
              <p:cNvPr id="42" name="角丸四角形 41"/>
              <p:cNvSpPr/>
              <p:nvPr/>
            </p:nvSpPr>
            <p:spPr>
              <a:xfrm>
                <a:off x="5048280" y="1823176"/>
                <a:ext cx="2694114" cy="221626"/>
              </a:xfrm>
              <a:prstGeom prst="roundRect">
                <a:avLst/>
              </a:prstGeom>
              <a:solidFill>
                <a:schemeClr val="accent3">
                  <a:lumMod val="60000"/>
                  <a:lumOff val="40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1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EV</a:t>
                </a:r>
                <a:r>
                  <a:rPr lang="ja-JP" altLang="en-US" sz="1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部会</a:t>
                </a:r>
                <a:endParaRPr lang="ja-JP" altLang="en-US" sz="11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43" name="角丸四角形 42"/>
              <p:cNvSpPr/>
              <p:nvPr/>
            </p:nvSpPr>
            <p:spPr>
              <a:xfrm>
                <a:off x="1546312" y="1823176"/>
                <a:ext cx="2694114" cy="229334"/>
              </a:xfrm>
              <a:prstGeom prst="roundRect">
                <a:avLst/>
              </a:prstGeom>
              <a:solidFill>
                <a:schemeClr val="tx2">
                  <a:lumMod val="40000"/>
                  <a:lumOff val="60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1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FCV</a:t>
                </a:r>
                <a:r>
                  <a:rPr lang="ja-JP" altLang="en-US" sz="1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部会</a:t>
                </a:r>
                <a:endParaRPr lang="ja-JP" altLang="en-US" sz="11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44" name="上矢印 43"/>
              <p:cNvSpPr/>
              <p:nvPr/>
            </p:nvSpPr>
            <p:spPr>
              <a:xfrm rot="16200000">
                <a:off x="4546362" y="-50669"/>
                <a:ext cx="91763" cy="3564000"/>
              </a:xfrm>
              <a:prstGeom prst="upArrow">
                <a:avLst>
                  <a:gd name="adj1" fmla="val 100000"/>
                  <a:gd name="adj2" fmla="val 0"/>
                </a:avLst>
              </a:prstGeom>
              <a:solidFill>
                <a:schemeClr val="tx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2400">
                  <a:solidFill>
                    <a:prstClr val="white"/>
                  </a:solidFill>
                </a:endParaRPr>
              </a:p>
            </p:txBody>
          </p:sp>
        </p:grpSp>
        <p:sp>
          <p:nvSpPr>
            <p:cNvPr id="37" name="上矢印 36"/>
            <p:cNvSpPr/>
            <p:nvPr/>
          </p:nvSpPr>
          <p:spPr>
            <a:xfrm>
              <a:off x="4469557" y="1591266"/>
              <a:ext cx="216025" cy="324000"/>
            </a:xfrm>
            <a:prstGeom prst="upArrow">
              <a:avLst>
                <a:gd name="adj1" fmla="val 100000"/>
                <a:gd name="adj2" fmla="val 0"/>
              </a:avLst>
            </a:prstGeom>
            <a:solidFill>
              <a:schemeClr val="tx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2400">
                <a:solidFill>
                  <a:prstClr val="white"/>
                </a:solidFill>
              </a:endParaRPr>
            </a:p>
          </p:txBody>
        </p:sp>
        <p:sp>
          <p:nvSpPr>
            <p:cNvPr id="38" name="角丸四角形 37"/>
            <p:cNvSpPr/>
            <p:nvPr/>
          </p:nvSpPr>
          <p:spPr>
            <a:xfrm>
              <a:off x="1962878" y="1405877"/>
              <a:ext cx="5156124" cy="400612"/>
            </a:xfrm>
            <a:prstGeom prst="roundRect">
              <a:avLst/>
            </a:prstGeom>
            <a:solidFill>
              <a:schemeClr val="accent5">
                <a:lumMod val="60000"/>
                <a:lumOff val="40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tIns="0" bIns="0" rtlCol="0" anchor="ctr"/>
            <a:lstStyle/>
            <a:p>
              <a:pPr algn="ctr"/>
              <a:r>
                <a:rPr lang="ja-JP" altLang="en-US" sz="12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大阪次世代自動車普及推進協議会</a:t>
              </a:r>
              <a:endParaRPr lang="en-US" altLang="ja-JP" sz="13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0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（自動車メーカー、充電・水素インフラ関係企業　　</a:t>
              </a:r>
              <a:endParaRPr lang="en-US" altLang="ja-JP" sz="10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0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0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や大学・行政機関等）</a:t>
              </a:r>
              <a:endParaRPr lang="ja-JP" altLang="en-US" sz="10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grpSp>
      <p:sp>
        <p:nvSpPr>
          <p:cNvPr id="45" name="円/楕円 44"/>
          <p:cNvSpPr/>
          <p:nvPr/>
        </p:nvSpPr>
        <p:spPr>
          <a:xfrm>
            <a:off x="9377255" y="-27296"/>
            <a:ext cx="471222" cy="471222"/>
          </a:xfrm>
          <a:prstGeom prst="ellipse">
            <a:avLst/>
          </a:prstGeom>
          <a:ln w="19050"/>
        </p:spPr>
        <p:style>
          <a:lnRef idx="3">
            <a:schemeClr val="lt1"/>
          </a:lnRef>
          <a:fillRef idx="1">
            <a:schemeClr val="accent1"/>
          </a:fillRef>
          <a:effectRef idx="1">
            <a:schemeClr val="accent1"/>
          </a:effectRef>
          <a:fontRef idx="minor">
            <a:schemeClr val="lt1"/>
          </a:fontRef>
        </p:style>
        <p:txBody>
          <a:bodyPr lIns="0" tIns="0" rIns="0" bIns="0" rtlCol="0" anchor="ctr"/>
          <a:lstStyle/>
          <a:p>
            <a:pPr algn="ctr"/>
            <a:r>
              <a:rPr lang="en-US" altLang="ja-JP" b="1" dirty="0" smtClean="0">
                <a:solidFill>
                  <a:prstClr val="white"/>
                </a:solidFill>
              </a:rPr>
              <a:t>41</a:t>
            </a:r>
            <a:endParaRPr lang="ja-JP" altLang="en-US" b="1" dirty="0">
              <a:solidFill>
                <a:prstClr val="white"/>
              </a:solidFill>
            </a:endParaRPr>
          </a:p>
        </p:txBody>
      </p:sp>
      <p:sp>
        <p:nvSpPr>
          <p:cNvPr id="46" name="正方形/長方形 45"/>
          <p:cNvSpPr/>
          <p:nvPr/>
        </p:nvSpPr>
        <p:spPr>
          <a:xfrm>
            <a:off x="4566454" y="5581232"/>
            <a:ext cx="1871216" cy="221214"/>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産業車両用水素インフラ</a:t>
            </a:r>
            <a:endParaRPr lang="ja-JP" altLang="en-US" sz="11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pic>
        <p:nvPicPr>
          <p:cNvPr id="47" name="Picture 2" descr="C:\Users\ShimaguchiS\AppData\Local\Microsoft\Windows\Temporary Internet Files\Content.Outlook\ONLP7RQS\関空FCFLディスペンサー写真 (2).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828096" y="4563275"/>
            <a:ext cx="1334472" cy="100485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2321854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 name="テキスト ボックス 103"/>
          <p:cNvSpPr txBox="1"/>
          <p:nvPr/>
        </p:nvSpPr>
        <p:spPr>
          <a:xfrm>
            <a:off x="4228199" y="4962654"/>
            <a:ext cx="1660905" cy="338554"/>
          </a:xfrm>
          <a:prstGeom prst="rect">
            <a:avLst/>
          </a:prstGeom>
          <a:noFill/>
        </p:spPr>
        <p:txBody>
          <a:bodyPr wrap="square" rtlCol="0">
            <a:spAutoFit/>
          </a:bodyPr>
          <a:lstStyle/>
          <a:p>
            <a:r>
              <a:rPr lang="ja-JP" altLang="en-US" sz="1600" b="1" dirty="0" smtClean="0">
                <a:latin typeface="Meiryo UI" pitchFamily="50" charset="-128"/>
                <a:ea typeface="Meiryo UI" pitchFamily="50" charset="-128"/>
                <a:cs typeface="Meiryo UI" pitchFamily="50" charset="-128"/>
              </a:rPr>
              <a:t>連携　　　協力</a:t>
            </a:r>
            <a:endParaRPr lang="ja-JP" altLang="en-US" sz="1600" b="1" dirty="0">
              <a:latin typeface="Meiryo UI" pitchFamily="50" charset="-128"/>
              <a:ea typeface="Meiryo UI" pitchFamily="50" charset="-128"/>
              <a:cs typeface="Meiryo UI" pitchFamily="50" charset="-128"/>
            </a:endParaRPr>
          </a:p>
        </p:txBody>
      </p:sp>
      <p:sp>
        <p:nvSpPr>
          <p:cNvPr id="96" name="円/楕円 95"/>
          <p:cNvSpPr/>
          <p:nvPr/>
        </p:nvSpPr>
        <p:spPr>
          <a:xfrm>
            <a:off x="457021" y="5013175"/>
            <a:ext cx="2251960" cy="786271"/>
          </a:xfrm>
          <a:prstGeom prst="ellipse">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kumimoji="1" lang="ja-JP" altLang="en-US"/>
          </a:p>
        </p:txBody>
      </p:sp>
      <p:sp>
        <p:nvSpPr>
          <p:cNvPr id="97" name="円/楕円 96"/>
          <p:cNvSpPr/>
          <p:nvPr/>
        </p:nvSpPr>
        <p:spPr>
          <a:xfrm>
            <a:off x="509908" y="2924943"/>
            <a:ext cx="2251960" cy="786271"/>
          </a:xfrm>
          <a:prstGeom prst="ellipse">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kumimoji="1" lang="ja-JP" altLang="en-US"/>
          </a:p>
        </p:txBody>
      </p:sp>
      <p:sp>
        <p:nvSpPr>
          <p:cNvPr id="95" name="円/楕円 94"/>
          <p:cNvSpPr/>
          <p:nvPr/>
        </p:nvSpPr>
        <p:spPr>
          <a:xfrm>
            <a:off x="7211051" y="4944647"/>
            <a:ext cx="2251960" cy="786271"/>
          </a:xfrm>
          <a:prstGeom prst="ellipse">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kumimoji="1" lang="ja-JP" altLang="en-US"/>
          </a:p>
        </p:txBody>
      </p:sp>
      <p:sp>
        <p:nvSpPr>
          <p:cNvPr id="98" name="円/楕円 97"/>
          <p:cNvSpPr/>
          <p:nvPr/>
        </p:nvSpPr>
        <p:spPr>
          <a:xfrm>
            <a:off x="3777797" y="2282689"/>
            <a:ext cx="2251960" cy="786271"/>
          </a:xfrm>
          <a:prstGeom prst="ellipse">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kumimoji="1" lang="ja-JP" altLang="en-US"/>
          </a:p>
        </p:txBody>
      </p:sp>
      <p:sp>
        <p:nvSpPr>
          <p:cNvPr id="92" name="円/楕円 91"/>
          <p:cNvSpPr/>
          <p:nvPr/>
        </p:nvSpPr>
        <p:spPr>
          <a:xfrm>
            <a:off x="7237544" y="2738867"/>
            <a:ext cx="2251960" cy="786271"/>
          </a:xfrm>
          <a:prstGeom prst="ellipse">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kumimoji="1" lang="ja-JP" altLang="en-US"/>
          </a:p>
        </p:txBody>
      </p:sp>
      <p:sp>
        <p:nvSpPr>
          <p:cNvPr id="4" name="Text Box 2"/>
          <p:cNvSpPr txBox="1">
            <a:spLocks noChangeArrowheads="1"/>
          </p:cNvSpPr>
          <p:nvPr/>
        </p:nvSpPr>
        <p:spPr bwMode="auto">
          <a:xfrm>
            <a:off x="0" y="-27384"/>
            <a:ext cx="9906000" cy="510396"/>
          </a:xfrm>
          <a:prstGeom prst="rect">
            <a:avLst/>
          </a:prstGeom>
          <a:solidFill>
            <a:srgbClr val="00B0F0"/>
          </a:solidFill>
          <a:ln w="9525">
            <a:noFill/>
            <a:miter lim="800000"/>
            <a:headEnd/>
            <a:tailEnd/>
          </a:ln>
        </p:spPr>
        <p:txBody>
          <a:bodyPr wrap="square" lIns="74295" tIns="8890" rIns="74295" bIns="8890">
            <a:spAutoFit/>
          </a:bodyPr>
          <a:lstStyle>
            <a:defPPr>
              <a:defRPr lang="ja-JP"/>
            </a:defPPr>
            <a:lvl1pPr algn="l" rtl="0" fontAlgn="base">
              <a:spcBef>
                <a:spcPct val="0"/>
              </a:spcBef>
              <a:spcAft>
                <a:spcPct val="0"/>
              </a:spcAft>
              <a:defRPr kumimoji="1"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charset="-128"/>
                <a:cs typeface="+mn-cs"/>
              </a:defRPr>
            </a:lvl5pPr>
            <a:lvl6pPr marL="2286000" algn="l" defTabSz="914400" rtl="0" eaLnBrk="1" latinLnBrk="0" hangingPunct="1">
              <a:defRPr kumimoji="1" kern="1200">
                <a:solidFill>
                  <a:schemeClr val="tx1"/>
                </a:solidFill>
                <a:latin typeface="Arial" charset="0"/>
                <a:ea typeface="ＭＳ Ｐゴシック" charset="-128"/>
                <a:cs typeface="+mn-cs"/>
              </a:defRPr>
            </a:lvl6pPr>
            <a:lvl7pPr marL="2743200" algn="l" defTabSz="914400" rtl="0" eaLnBrk="1" latinLnBrk="0" hangingPunct="1">
              <a:defRPr kumimoji="1" kern="1200">
                <a:solidFill>
                  <a:schemeClr val="tx1"/>
                </a:solidFill>
                <a:latin typeface="Arial" charset="0"/>
                <a:ea typeface="ＭＳ Ｐゴシック" charset="-128"/>
                <a:cs typeface="+mn-cs"/>
              </a:defRPr>
            </a:lvl7pPr>
            <a:lvl8pPr marL="3200400" algn="l" defTabSz="914400" rtl="0" eaLnBrk="1" latinLnBrk="0" hangingPunct="1">
              <a:defRPr kumimoji="1" kern="1200">
                <a:solidFill>
                  <a:schemeClr val="tx1"/>
                </a:solidFill>
                <a:latin typeface="Arial" charset="0"/>
                <a:ea typeface="ＭＳ Ｐゴシック" charset="-128"/>
                <a:cs typeface="+mn-cs"/>
              </a:defRPr>
            </a:lvl8pPr>
            <a:lvl9pPr marL="3657600" algn="l" defTabSz="914400" rtl="0" eaLnBrk="1" latinLnBrk="0" hangingPunct="1">
              <a:defRPr kumimoji="1" kern="1200">
                <a:solidFill>
                  <a:schemeClr val="tx1"/>
                </a:solidFill>
                <a:latin typeface="Arial" charset="0"/>
                <a:ea typeface="ＭＳ Ｐゴシック" charset="-128"/>
                <a:cs typeface="+mn-cs"/>
              </a:defRPr>
            </a:lvl9pPr>
          </a:lstStyle>
          <a:p>
            <a:pPr algn="just"/>
            <a:r>
              <a:rPr lang="ja-JP" altLang="en-US" sz="3200" dirty="0" smtClean="0">
                <a:solidFill>
                  <a:schemeClr val="bg1"/>
                </a:solidFill>
                <a:ea typeface="HGP創英角ｺﾞｼｯｸUB" pitchFamily="50" charset="-128"/>
                <a:cs typeface="ＭＳ Ｐゴシック" charset="-128"/>
              </a:rPr>
              <a:t>　プランの効果的</a:t>
            </a:r>
            <a:r>
              <a:rPr lang="ja-JP" altLang="en-US" sz="3200" dirty="0">
                <a:solidFill>
                  <a:schemeClr val="bg1"/>
                </a:solidFill>
                <a:ea typeface="HGP創英角ｺﾞｼｯｸUB" pitchFamily="50" charset="-128"/>
                <a:cs typeface="ＭＳ Ｐゴシック" charset="-128"/>
              </a:rPr>
              <a:t>な</a:t>
            </a:r>
            <a:r>
              <a:rPr lang="ja-JP" altLang="en-US" sz="3200" dirty="0" smtClean="0">
                <a:solidFill>
                  <a:schemeClr val="bg1"/>
                </a:solidFill>
                <a:ea typeface="HGP創英角ｺﾞｼｯｸUB" pitchFamily="50" charset="-128"/>
                <a:cs typeface="ＭＳ Ｐゴシック" charset="-128"/>
              </a:rPr>
              <a:t>推進　</a:t>
            </a:r>
            <a:endParaRPr lang="ja-JP" sz="3600" dirty="0">
              <a:solidFill>
                <a:schemeClr val="bg1"/>
              </a:solidFill>
              <a:ea typeface="HGP創英角ｺﾞｼｯｸUB" pitchFamily="50" charset="-128"/>
              <a:cs typeface="ＭＳ Ｐゴシック" charset="-128"/>
            </a:endParaRPr>
          </a:p>
        </p:txBody>
      </p:sp>
      <p:sp>
        <p:nvSpPr>
          <p:cNvPr id="30" name="円/楕円 29"/>
          <p:cNvSpPr/>
          <p:nvPr/>
        </p:nvSpPr>
        <p:spPr>
          <a:xfrm>
            <a:off x="9400878" y="17328"/>
            <a:ext cx="421772" cy="432048"/>
          </a:xfrm>
          <a:prstGeom prst="ellipse">
            <a:avLst/>
          </a:prstGeom>
          <a:ln w="19050"/>
        </p:spPr>
        <p:style>
          <a:lnRef idx="3">
            <a:schemeClr val="lt1"/>
          </a:lnRef>
          <a:fillRef idx="1">
            <a:schemeClr val="accent1"/>
          </a:fillRef>
          <a:effectRef idx="1">
            <a:schemeClr val="accent1"/>
          </a:effectRef>
          <a:fontRef idx="minor">
            <a:schemeClr val="lt1"/>
          </a:fontRef>
        </p:style>
        <p:txBody>
          <a:bodyPr rtlCol="0" anchor="ctr"/>
          <a:lstStyle/>
          <a:p>
            <a:pPr algn="ctr"/>
            <a:r>
              <a:rPr lang="ja-JP" altLang="en-US" b="1" dirty="0"/>
              <a:t>４</a:t>
            </a:r>
            <a:endParaRPr kumimoji="1" lang="ja-JP" altLang="en-US" b="1" dirty="0"/>
          </a:p>
        </p:txBody>
      </p:sp>
      <p:sp>
        <p:nvSpPr>
          <p:cNvPr id="24" name="円/楕円 23"/>
          <p:cNvSpPr/>
          <p:nvPr/>
        </p:nvSpPr>
        <p:spPr>
          <a:xfrm>
            <a:off x="2581110" y="5616550"/>
            <a:ext cx="4820162" cy="908794"/>
          </a:xfrm>
          <a:prstGeom prst="ellipse">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kumimoji="1" lang="ja-JP" altLang="en-US"/>
          </a:p>
        </p:txBody>
      </p:sp>
      <p:sp>
        <p:nvSpPr>
          <p:cNvPr id="33" name="テキスト ボックス 32"/>
          <p:cNvSpPr txBox="1"/>
          <p:nvPr/>
        </p:nvSpPr>
        <p:spPr>
          <a:xfrm>
            <a:off x="3335192" y="5447273"/>
            <a:ext cx="3168352" cy="338554"/>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pPr algn="ctr"/>
            <a:r>
              <a:rPr lang="ja-JP" altLang="en-US" sz="1600" b="1" dirty="0" smtClean="0">
                <a:latin typeface="Meiryo UI" pitchFamily="50" charset="-128"/>
                <a:ea typeface="Meiryo UI" pitchFamily="50" charset="-128"/>
                <a:cs typeface="Meiryo UI" pitchFamily="50" charset="-128"/>
              </a:rPr>
              <a:t>おおさかスマートエネルギーセンター</a:t>
            </a:r>
            <a:endParaRPr lang="ja-JP" altLang="ja-JP" sz="1600" b="1" dirty="0">
              <a:latin typeface="Meiryo UI" pitchFamily="50" charset="-128"/>
              <a:ea typeface="Meiryo UI" pitchFamily="50" charset="-128"/>
              <a:cs typeface="Meiryo UI" pitchFamily="50" charset="-128"/>
            </a:endParaRPr>
          </a:p>
        </p:txBody>
      </p:sp>
      <p:sp>
        <p:nvSpPr>
          <p:cNvPr id="26" name="テキスト ボックス 25"/>
          <p:cNvSpPr txBox="1"/>
          <p:nvPr/>
        </p:nvSpPr>
        <p:spPr>
          <a:xfrm>
            <a:off x="3008784" y="5874934"/>
            <a:ext cx="4228760" cy="461665"/>
          </a:xfrm>
          <a:prstGeom prst="rect">
            <a:avLst/>
          </a:prstGeom>
          <a:noFill/>
        </p:spPr>
        <p:txBody>
          <a:bodyPr wrap="square" rtlCol="0">
            <a:spAutoFit/>
          </a:bodyPr>
          <a:lstStyle/>
          <a:p>
            <a:r>
              <a:rPr lang="ja-JP" altLang="en-US" sz="1200" dirty="0" smtClean="0">
                <a:latin typeface="Meiryo UI" pitchFamily="50" charset="-128"/>
                <a:ea typeface="Meiryo UI" pitchFamily="50" charset="-128"/>
                <a:cs typeface="Meiryo UI" pitchFamily="50" charset="-128"/>
              </a:rPr>
              <a:t>府･市、エネルギー</a:t>
            </a:r>
            <a:r>
              <a:rPr lang="ja-JP" altLang="en-US" sz="1200" dirty="0">
                <a:latin typeface="Meiryo UI" pitchFamily="50" charset="-128"/>
                <a:ea typeface="Meiryo UI" pitchFamily="50" charset="-128"/>
                <a:cs typeface="Meiryo UI" pitchFamily="50" charset="-128"/>
              </a:rPr>
              <a:t>供給</a:t>
            </a:r>
            <a:r>
              <a:rPr lang="ja-JP" altLang="en-US" sz="1200" dirty="0" smtClean="0">
                <a:latin typeface="Meiryo UI" pitchFamily="50" charset="-128"/>
                <a:ea typeface="Meiryo UI" pitchFamily="50" charset="-128"/>
                <a:cs typeface="Meiryo UI" pitchFamily="50" charset="-128"/>
              </a:rPr>
              <a:t>事業者が共同して、再生可能エネルギーや省エネの普及促進など、様々なエネルギー関連施策・事業を展開</a:t>
            </a:r>
            <a:endParaRPr lang="en-US" altLang="ja-JP" sz="1200" dirty="0" smtClean="0">
              <a:latin typeface="Meiryo UI" pitchFamily="50" charset="-128"/>
              <a:ea typeface="Meiryo UI" pitchFamily="50" charset="-128"/>
              <a:cs typeface="Meiryo UI" pitchFamily="50" charset="-128"/>
            </a:endParaRPr>
          </a:p>
        </p:txBody>
      </p:sp>
      <p:cxnSp>
        <p:nvCxnSpPr>
          <p:cNvPr id="5" name="直線コネクタ 4"/>
          <p:cNvCxnSpPr>
            <a:stCxn id="14" idx="4"/>
            <a:endCxn id="20" idx="0"/>
          </p:cNvCxnSpPr>
          <p:nvPr/>
        </p:nvCxnSpPr>
        <p:spPr>
          <a:xfrm>
            <a:off x="4917367" y="2564904"/>
            <a:ext cx="2001" cy="857157"/>
          </a:xfrm>
          <a:prstGeom prst="line">
            <a:avLst/>
          </a:prstGeom>
          <a:ln w="50800" cmpd="dbl">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cxnSp>
        <p:nvCxnSpPr>
          <p:cNvPr id="23" name="直線コネクタ 22"/>
          <p:cNvCxnSpPr>
            <a:stCxn id="19" idx="3"/>
            <a:endCxn id="20" idx="7"/>
          </p:cNvCxnSpPr>
          <p:nvPr/>
        </p:nvCxnSpPr>
        <p:spPr>
          <a:xfrm flipH="1">
            <a:off x="6572765" y="2917078"/>
            <a:ext cx="1276573" cy="706360"/>
          </a:xfrm>
          <a:prstGeom prst="line">
            <a:avLst/>
          </a:prstGeom>
          <a:ln w="50800" cmpd="dbl">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sp>
        <p:nvSpPr>
          <p:cNvPr id="19" name="円/楕円 18"/>
          <p:cNvSpPr/>
          <p:nvPr/>
        </p:nvSpPr>
        <p:spPr>
          <a:xfrm>
            <a:off x="7613575" y="2486838"/>
            <a:ext cx="1609888" cy="504057"/>
          </a:xfrm>
          <a:prstGeom prst="ellipse">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ja-JP" altLang="en-US" sz="1400" dirty="0" smtClean="0">
                <a:solidFill>
                  <a:schemeClr val="tx1"/>
                </a:solidFill>
                <a:latin typeface="Meiryo UI" pitchFamily="50" charset="-128"/>
                <a:ea typeface="Meiryo UI" pitchFamily="50" charset="-128"/>
                <a:cs typeface="Meiryo UI" pitchFamily="50" charset="-128"/>
              </a:rPr>
              <a:t>エネルギー</a:t>
            </a:r>
            <a:endParaRPr lang="en-US" altLang="ja-JP" sz="1400" dirty="0" smtClean="0">
              <a:solidFill>
                <a:schemeClr val="tx1"/>
              </a:solidFill>
              <a:latin typeface="Meiryo UI" pitchFamily="50" charset="-128"/>
              <a:ea typeface="Meiryo UI" pitchFamily="50" charset="-128"/>
              <a:cs typeface="Meiryo UI" pitchFamily="50" charset="-128"/>
            </a:endParaRPr>
          </a:p>
          <a:p>
            <a:pPr algn="ctr"/>
            <a:r>
              <a:rPr lang="ja-JP" altLang="en-US" sz="1400" dirty="0" smtClean="0">
                <a:latin typeface="Meiryo UI" pitchFamily="50" charset="-128"/>
                <a:ea typeface="Meiryo UI" pitchFamily="50" charset="-128"/>
                <a:cs typeface="Meiryo UI" pitchFamily="50" charset="-128"/>
              </a:rPr>
              <a:t>供給事</a:t>
            </a:r>
            <a:r>
              <a:rPr lang="ja-JP" altLang="en-US" sz="1400" dirty="0">
                <a:latin typeface="Meiryo UI" pitchFamily="50" charset="-128"/>
                <a:ea typeface="Meiryo UI" pitchFamily="50" charset="-128"/>
                <a:cs typeface="Meiryo UI" pitchFamily="50" charset="-128"/>
              </a:rPr>
              <a:t>業者</a:t>
            </a:r>
            <a:endParaRPr kumimoji="1" lang="ja-JP" altLang="en-US" sz="1400" dirty="0">
              <a:latin typeface="Meiryo UI" pitchFamily="50" charset="-128"/>
              <a:ea typeface="Meiryo UI" pitchFamily="50" charset="-128"/>
              <a:cs typeface="Meiryo UI" pitchFamily="50" charset="-128"/>
            </a:endParaRPr>
          </a:p>
        </p:txBody>
      </p:sp>
      <p:cxnSp>
        <p:nvCxnSpPr>
          <p:cNvPr id="25" name="直線コネクタ 24"/>
          <p:cNvCxnSpPr>
            <a:stCxn id="20" idx="5"/>
          </p:cNvCxnSpPr>
          <p:nvPr/>
        </p:nvCxnSpPr>
        <p:spPr>
          <a:xfrm>
            <a:off x="6572765" y="4595774"/>
            <a:ext cx="1121455" cy="325711"/>
          </a:xfrm>
          <a:prstGeom prst="line">
            <a:avLst/>
          </a:prstGeom>
          <a:ln w="50800" cmpd="dbl">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cxnSp>
        <p:nvCxnSpPr>
          <p:cNvPr id="28" name="直線コネクタ 27"/>
          <p:cNvCxnSpPr>
            <a:stCxn id="17" idx="5"/>
            <a:endCxn id="20" idx="1"/>
          </p:cNvCxnSpPr>
          <p:nvPr/>
        </p:nvCxnSpPr>
        <p:spPr>
          <a:xfrm>
            <a:off x="2209434" y="3165303"/>
            <a:ext cx="1056536" cy="458135"/>
          </a:xfrm>
          <a:prstGeom prst="line">
            <a:avLst/>
          </a:prstGeom>
          <a:ln w="50800" cmpd="dbl">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cxnSp>
        <p:nvCxnSpPr>
          <p:cNvPr id="31" name="直線コネクタ 30"/>
          <p:cNvCxnSpPr>
            <a:stCxn id="18" idx="7"/>
            <a:endCxn id="20" idx="3"/>
          </p:cNvCxnSpPr>
          <p:nvPr/>
        </p:nvCxnSpPr>
        <p:spPr>
          <a:xfrm flipV="1">
            <a:off x="2076325" y="4595774"/>
            <a:ext cx="1189645" cy="246499"/>
          </a:xfrm>
          <a:prstGeom prst="line">
            <a:avLst/>
          </a:prstGeom>
          <a:ln w="50800" cmpd="dbl">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cxnSp>
        <p:nvCxnSpPr>
          <p:cNvPr id="34" name="直線コネクタ 33"/>
          <p:cNvCxnSpPr>
            <a:stCxn id="20" idx="4"/>
            <a:endCxn id="33" idx="0"/>
          </p:cNvCxnSpPr>
          <p:nvPr/>
        </p:nvCxnSpPr>
        <p:spPr>
          <a:xfrm>
            <a:off x="4919368" y="4797151"/>
            <a:ext cx="0" cy="650122"/>
          </a:xfrm>
          <a:prstGeom prst="line">
            <a:avLst/>
          </a:prstGeom>
          <a:ln w="101600" cmpd="dbl">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sp>
        <p:nvSpPr>
          <p:cNvPr id="20" name="円/楕円 19"/>
          <p:cNvSpPr/>
          <p:nvPr/>
        </p:nvSpPr>
        <p:spPr>
          <a:xfrm>
            <a:off x="2581110" y="3422061"/>
            <a:ext cx="4676515" cy="1375090"/>
          </a:xfrm>
          <a:prstGeom prst="ellipse">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kumimoji="1" lang="ja-JP" altLang="en-US"/>
          </a:p>
        </p:txBody>
      </p:sp>
      <p:sp>
        <p:nvSpPr>
          <p:cNvPr id="21" name="テキスト ボックス 20"/>
          <p:cNvSpPr txBox="1"/>
          <p:nvPr/>
        </p:nvSpPr>
        <p:spPr>
          <a:xfrm>
            <a:off x="3080792" y="3666509"/>
            <a:ext cx="3672407" cy="369332"/>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pPr algn="ctr"/>
            <a:r>
              <a:rPr lang="ja-JP" altLang="en-US" b="1" dirty="0" smtClean="0">
                <a:latin typeface="Meiryo UI" pitchFamily="50" charset="-128"/>
                <a:ea typeface="Meiryo UI" pitchFamily="50" charset="-128"/>
                <a:cs typeface="Meiryo UI" pitchFamily="50" charset="-128"/>
              </a:rPr>
              <a:t>おおさかスマートエネルギー協議会</a:t>
            </a:r>
            <a:endParaRPr lang="ja-JP" altLang="ja-JP" b="1" dirty="0">
              <a:latin typeface="Meiryo UI" pitchFamily="50" charset="-128"/>
              <a:ea typeface="Meiryo UI" pitchFamily="50" charset="-128"/>
              <a:cs typeface="Meiryo UI" pitchFamily="50" charset="-128"/>
            </a:endParaRPr>
          </a:p>
        </p:txBody>
      </p:sp>
      <p:sp>
        <p:nvSpPr>
          <p:cNvPr id="22" name="テキスト ボックス 21"/>
          <p:cNvSpPr txBox="1"/>
          <p:nvPr/>
        </p:nvSpPr>
        <p:spPr>
          <a:xfrm>
            <a:off x="3265970" y="4048025"/>
            <a:ext cx="3559238" cy="533102"/>
          </a:xfrm>
          <a:prstGeom prst="bracketPair">
            <a:avLst>
              <a:gd name="adj" fmla="val 23171"/>
            </a:avLst>
          </a:prstGeom>
          <a:ln>
            <a:noFill/>
          </a:ln>
        </p:spPr>
        <p:style>
          <a:lnRef idx="1">
            <a:schemeClr val="dk1"/>
          </a:lnRef>
          <a:fillRef idx="0">
            <a:schemeClr val="dk1"/>
          </a:fillRef>
          <a:effectRef idx="0">
            <a:schemeClr val="dk1"/>
          </a:effectRef>
          <a:fontRef idx="minor">
            <a:schemeClr val="tx1"/>
          </a:fontRef>
        </p:style>
        <p:txBody>
          <a:bodyPr wrap="square" rtlCol="0">
            <a:spAutoFit/>
          </a:bodyPr>
          <a:lstStyle/>
          <a:p>
            <a:r>
              <a:rPr lang="ja-JP" altLang="en-US" sz="1200" dirty="0" smtClean="0">
                <a:latin typeface="Meiryo UI" pitchFamily="50" charset="-128"/>
                <a:ea typeface="Meiryo UI" pitchFamily="50" charset="-128"/>
                <a:cs typeface="Meiryo UI" pitchFamily="50" charset="-128"/>
              </a:rPr>
              <a:t>本プランを踏まえ、各主体が情報の共有を図り、意見交換を行うことにより、それぞれの取組みを促進</a:t>
            </a:r>
            <a:endParaRPr lang="ja-JP" altLang="ja-JP" sz="1200" dirty="0">
              <a:latin typeface="Meiryo UI" pitchFamily="50" charset="-128"/>
              <a:ea typeface="Meiryo UI" pitchFamily="50" charset="-128"/>
              <a:cs typeface="Meiryo UI" pitchFamily="50" charset="-128"/>
            </a:endParaRPr>
          </a:p>
        </p:txBody>
      </p:sp>
      <p:sp>
        <p:nvSpPr>
          <p:cNvPr id="16" name="円/楕円 15"/>
          <p:cNvSpPr/>
          <p:nvPr/>
        </p:nvSpPr>
        <p:spPr>
          <a:xfrm>
            <a:off x="7600323" y="4703258"/>
            <a:ext cx="1473415" cy="504057"/>
          </a:xfrm>
          <a:prstGeom prst="ellipse">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kumimoji="1" lang="ja-JP" altLang="en-US" sz="1400" dirty="0" smtClean="0">
                <a:latin typeface="Meiryo UI" pitchFamily="50" charset="-128"/>
                <a:ea typeface="Meiryo UI" pitchFamily="50" charset="-128"/>
                <a:cs typeface="Meiryo UI" pitchFamily="50" charset="-128"/>
              </a:rPr>
              <a:t>市町村</a:t>
            </a:r>
            <a:endParaRPr kumimoji="1" lang="ja-JP" altLang="en-US" sz="1400" dirty="0">
              <a:latin typeface="Meiryo UI" pitchFamily="50" charset="-128"/>
              <a:ea typeface="Meiryo UI" pitchFamily="50" charset="-128"/>
              <a:cs typeface="Meiryo UI" pitchFamily="50" charset="-128"/>
            </a:endParaRPr>
          </a:p>
        </p:txBody>
      </p:sp>
      <p:sp>
        <p:nvSpPr>
          <p:cNvPr id="14" name="円/楕円 13"/>
          <p:cNvSpPr/>
          <p:nvPr/>
        </p:nvSpPr>
        <p:spPr>
          <a:xfrm>
            <a:off x="4143109" y="2060848"/>
            <a:ext cx="1548516" cy="504056"/>
          </a:xfrm>
          <a:prstGeom prst="ellipse">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kumimoji="1" lang="ja-JP" altLang="en-US" sz="1400" dirty="0" smtClean="0">
                <a:latin typeface="Meiryo UI" pitchFamily="50" charset="-128"/>
                <a:ea typeface="Meiryo UI" pitchFamily="50" charset="-128"/>
                <a:cs typeface="Meiryo UI" pitchFamily="50" charset="-128"/>
              </a:rPr>
              <a:t>住民</a:t>
            </a:r>
            <a:endParaRPr kumimoji="1" lang="ja-JP" altLang="en-US" sz="1400" dirty="0">
              <a:latin typeface="Meiryo UI" pitchFamily="50" charset="-128"/>
              <a:ea typeface="Meiryo UI" pitchFamily="50" charset="-128"/>
              <a:cs typeface="Meiryo UI" pitchFamily="50" charset="-128"/>
            </a:endParaRPr>
          </a:p>
        </p:txBody>
      </p:sp>
      <p:sp>
        <p:nvSpPr>
          <p:cNvPr id="17" name="円/楕円 16"/>
          <p:cNvSpPr/>
          <p:nvPr/>
        </p:nvSpPr>
        <p:spPr>
          <a:xfrm>
            <a:off x="824772" y="2735063"/>
            <a:ext cx="1622233" cy="504057"/>
          </a:xfrm>
          <a:prstGeom prst="ellipse">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kumimoji="1" lang="ja-JP" altLang="en-US" sz="1400" dirty="0" smtClean="0">
                <a:latin typeface="Meiryo UI" pitchFamily="50" charset="-128"/>
                <a:ea typeface="Meiryo UI" pitchFamily="50" charset="-128"/>
                <a:cs typeface="Meiryo UI" pitchFamily="50" charset="-128"/>
              </a:rPr>
              <a:t>民間事業者</a:t>
            </a:r>
            <a:endParaRPr kumimoji="1" lang="ja-JP" altLang="en-US" sz="1400" dirty="0">
              <a:latin typeface="Meiryo UI" pitchFamily="50" charset="-128"/>
              <a:ea typeface="Meiryo UI" pitchFamily="50" charset="-128"/>
              <a:cs typeface="Meiryo UI" pitchFamily="50" charset="-128"/>
            </a:endParaRPr>
          </a:p>
        </p:txBody>
      </p:sp>
      <p:sp>
        <p:nvSpPr>
          <p:cNvPr id="18" name="円/楕円 17"/>
          <p:cNvSpPr/>
          <p:nvPr/>
        </p:nvSpPr>
        <p:spPr>
          <a:xfrm>
            <a:off x="818687" y="4768456"/>
            <a:ext cx="1473415" cy="504057"/>
          </a:xfrm>
          <a:prstGeom prst="ellipse">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kumimoji="1" lang="ja-JP" altLang="en-US" sz="1400" dirty="0" smtClean="0">
                <a:latin typeface="Meiryo UI" pitchFamily="50" charset="-128"/>
                <a:ea typeface="Meiryo UI" pitchFamily="50" charset="-128"/>
                <a:cs typeface="Meiryo UI" pitchFamily="50" charset="-128"/>
              </a:rPr>
              <a:t>各種団体</a:t>
            </a:r>
            <a:endParaRPr kumimoji="1" lang="ja-JP" altLang="en-US" sz="1400" dirty="0">
              <a:latin typeface="Meiryo UI" pitchFamily="50" charset="-128"/>
              <a:ea typeface="Meiryo UI" pitchFamily="50" charset="-128"/>
              <a:cs typeface="Meiryo UI" pitchFamily="50" charset="-128"/>
            </a:endParaRPr>
          </a:p>
        </p:txBody>
      </p:sp>
      <p:sp>
        <p:nvSpPr>
          <p:cNvPr id="93" name="テキスト ボックス 92"/>
          <p:cNvSpPr txBox="1"/>
          <p:nvPr/>
        </p:nvSpPr>
        <p:spPr>
          <a:xfrm>
            <a:off x="7613575" y="2967334"/>
            <a:ext cx="1697123" cy="461665"/>
          </a:xfrm>
          <a:prstGeom prst="bracketPair">
            <a:avLst>
              <a:gd name="adj" fmla="val 0"/>
            </a:avLst>
          </a:prstGeom>
          <a:ln>
            <a:noFill/>
          </a:ln>
        </p:spPr>
        <p:style>
          <a:lnRef idx="1">
            <a:schemeClr val="dk1"/>
          </a:lnRef>
          <a:fillRef idx="0">
            <a:schemeClr val="dk1"/>
          </a:fillRef>
          <a:effectRef idx="0">
            <a:schemeClr val="dk1"/>
          </a:effectRef>
          <a:fontRef idx="minor">
            <a:schemeClr val="tx1"/>
          </a:fontRef>
        </p:style>
        <p:txBody>
          <a:bodyPr wrap="square" rtlCol="0">
            <a:spAutoFit/>
          </a:bodyPr>
          <a:lstStyle/>
          <a:p>
            <a:r>
              <a:rPr lang="ja-JP" altLang="en-US" sz="1200" dirty="0" smtClean="0">
                <a:latin typeface="Meiryo UI" pitchFamily="50" charset="-128"/>
                <a:ea typeface="Meiryo UI" pitchFamily="50" charset="-128"/>
                <a:cs typeface="Meiryo UI" pitchFamily="50" charset="-128"/>
              </a:rPr>
              <a:t>エネルギー需給に関する情報提供　など</a:t>
            </a:r>
            <a:endParaRPr lang="ja-JP" altLang="ja-JP" sz="1200" dirty="0">
              <a:latin typeface="Meiryo UI" pitchFamily="50" charset="-128"/>
              <a:ea typeface="Meiryo UI" pitchFamily="50" charset="-128"/>
              <a:cs typeface="Meiryo UI" pitchFamily="50" charset="-128"/>
            </a:endParaRPr>
          </a:p>
        </p:txBody>
      </p:sp>
      <p:sp>
        <p:nvSpPr>
          <p:cNvPr id="99" name="テキスト ボックス 98"/>
          <p:cNvSpPr txBox="1"/>
          <p:nvPr/>
        </p:nvSpPr>
        <p:spPr>
          <a:xfrm>
            <a:off x="7526340" y="5190881"/>
            <a:ext cx="1784358" cy="461665"/>
          </a:xfrm>
          <a:prstGeom prst="bracketPair">
            <a:avLst>
              <a:gd name="adj" fmla="val 0"/>
            </a:avLst>
          </a:prstGeom>
          <a:ln>
            <a:noFill/>
          </a:ln>
        </p:spPr>
        <p:style>
          <a:lnRef idx="1">
            <a:schemeClr val="dk1"/>
          </a:lnRef>
          <a:fillRef idx="0">
            <a:schemeClr val="dk1"/>
          </a:fillRef>
          <a:effectRef idx="0">
            <a:schemeClr val="dk1"/>
          </a:effectRef>
          <a:fontRef idx="minor">
            <a:schemeClr val="tx1"/>
          </a:fontRef>
        </p:style>
        <p:txBody>
          <a:bodyPr wrap="square" rtlCol="0">
            <a:spAutoFit/>
          </a:bodyPr>
          <a:lstStyle/>
          <a:p>
            <a:r>
              <a:rPr lang="ja-JP" altLang="en-US" sz="1200" dirty="0" smtClean="0">
                <a:latin typeface="Meiryo UI" pitchFamily="50" charset="-128"/>
                <a:ea typeface="Meiryo UI" pitchFamily="50" charset="-128"/>
                <a:cs typeface="Meiryo UI" pitchFamily="50" charset="-128"/>
              </a:rPr>
              <a:t>地域に密着したエネルギー施策・事業の展開　など</a:t>
            </a:r>
            <a:endParaRPr lang="ja-JP" altLang="ja-JP" sz="1200" dirty="0">
              <a:latin typeface="Meiryo UI" pitchFamily="50" charset="-128"/>
              <a:ea typeface="Meiryo UI" pitchFamily="50" charset="-128"/>
              <a:cs typeface="Meiryo UI" pitchFamily="50" charset="-128"/>
            </a:endParaRPr>
          </a:p>
        </p:txBody>
      </p:sp>
      <p:sp>
        <p:nvSpPr>
          <p:cNvPr id="100" name="テキスト ボックス 99"/>
          <p:cNvSpPr txBox="1"/>
          <p:nvPr/>
        </p:nvSpPr>
        <p:spPr>
          <a:xfrm>
            <a:off x="4088904" y="2575937"/>
            <a:ext cx="1784358" cy="276999"/>
          </a:xfrm>
          <a:prstGeom prst="bracketPair">
            <a:avLst>
              <a:gd name="adj" fmla="val 0"/>
            </a:avLst>
          </a:prstGeom>
          <a:ln>
            <a:noFill/>
          </a:ln>
        </p:spPr>
        <p:style>
          <a:lnRef idx="1">
            <a:schemeClr val="dk1"/>
          </a:lnRef>
          <a:fillRef idx="0">
            <a:schemeClr val="dk1"/>
          </a:fillRef>
          <a:effectRef idx="0">
            <a:schemeClr val="dk1"/>
          </a:effectRef>
          <a:fontRef idx="minor">
            <a:schemeClr val="tx1"/>
          </a:fontRef>
        </p:style>
        <p:txBody>
          <a:bodyPr wrap="square" rtlCol="0">
            <a:spAutoFit/>
          </a:bodyPr>
          <a:lstStyle/>
          <a:p>
            <a:r>
              <a:rPr lang="ja-JP" altLang="en-US" sz="1200" dirty="0" smtClean="0">
                <a:latin typeface="Meiryo UI" pitchFamily="50" charset="-128"/>
                <a:ea typeface="Meiryo UI" pitchFamily="50" charset="-128"/>
                <a:cs typeface="Meiryo UI" pitchFamily="50" charset="-128"/>
              </a:rPr>
              <a:t>省エネ行動　の実践　など</a:t>
            </a:r>
            <a:endParaRPr lang="ja-JP" altLang="ja-JP" sz="1200" dirty="0">
              <a:latin typeface="Meiryo UI" pitchFamily="50" charset="-128"/>
              <a:ea typeface="Meiryo UI" pitchFamily="50" charset="-128"/>
              <a:cs typeface="Meiryo UI" pitchFamily="50" charset="-128"/>
            </a:endParaRPr>
          </a:p>
        </p:txBody>
      </p:sp>
      <p:sp>
        <p:nvSpPr>
          <p:cNvPr id="101" name="テキスト ボックス 100"/>
          <p:cNvSpPr txBox="1"/>
          <p:nvPr/>
        </p:nvSpPr>
        <p:spPr>
          <a:xfrm>
            <a:off x="854475" y="3212975"/>
            <a:ext cx="1650253" cy="461665"/>
          </a:xfrm>
          <a:prstGeom prst="bracketPair">
            <a:avLst>
              <a:gd name="adj" fmla="val 0"/>
            </a:avLst>
          </a:prstGeom>
          <a:ln>
            <a:noFill/>
          </a:ln>
        </p:spPr>
        <p:style>
          <a:lnRef idx="1">
            <a:schemeClr val="dk1"/>
          </a:lnRef>
          <a:fillRef idx="0">
            <a:schemeClr val="dk1"/>
          </a:fillRef>
          <a:effectRef idx="0">
            <a:schemeClr val="dk1"/>
          </a:effectRef>
          <a:fontRef idx="minor">
            <a:schemeClr val="tx1"/>
          </a:fontRef>
        </p:style>
        <p:txBody>
          <a:bodyPr wrap="square" rtlCol="0">
            <a:spAutoFit/>
          </a:bodyPr>
          <a:lstStyle/>
          <a:p>
            <a:r>
              <a:rPr lang="ja-JP" altLang="en-US" sz="1200" dirty="0" smtClean="0">
                <a:latin typeface="Meiryo UI" pitchFamily="50" charset="-128"/>
                <a:ea typeface="Meiryo UI" pitchFamily="50" charset="-128"/>
                <a:cs typeface="Meiryo UI" pitchFamily="50" charset="-128"/>
              </a:rPr>
              <a:t>エネルギーの効率的な利用　など</a:t>
            </a:r>
            <a:endParaRPr lang="ja-JP" altLang="ja-JP" sz="1200" dirty="0">
              <a:latin typeface="Meiryo UI" pitchFamily="50" charset="-128"/>
              <a:ea typeface="Meiryo UI" pitchFamily="50" charset="-128"/>
              <a:cs typeface="Meiryo UI" pitchFamily="50" charset="-128"/>
            </a:endParaRPr>
          </a:p>
        </p:txBody>
      </p:sp>
      <p:sp>
        <p:nvSpPr>
          <p:cNvPr id="103" name="テキスト ボックス 102"/>
          <p:cNvSpPr txBox="1"/>
          <p:nvPr/>
        </p:nvSpPr>
        <p:spPr>
          <a:xfrm>
            <a:off x="760964" y="5301207"/>
            <a:ext cx="1686041" cy="276999"/>
          </a:xfrm>
          <a:prstGeom prst="bracketPair">
            <a:avLst>
              <a:gd name="adj" fmla="val 0"/>
            </a:avLst>
          </a:prstGeom>
          <a:ln>
            <a:noFill/>
          </a:ln>
        </p:spPr>
        <p:style>
          <a:lnRef idx="1">
            <a:schemeClr val="dk1"/>
          </a:lnRef>
          <a:fillRef idx="0">
            <a:schemeClr val="dk1"/>
          </a:fillRef>
          <a:effectRef idx="0">
            <a:schemeClr val="dk1"/>
          </a:effectRef>
          <a:fontRef idx="minor">
            <a:schemeClr val="tx1"/>
          </a:fontRef>
        </p:style>
        <p:txBody>
          <a:bodyPr wrap="square" rtlCol="0">
            <a:spAutoFit/>
          </a:bodyPr>
          <a:lstStyle/>
          <a:p>
            <a:r>
              <a:rPr lang="ja-JP" altLang="en-US" sz="1200" dirty="0" smtClean="0">
                <a:latin typeface="Meiryo UI" pitchFamily="50" charset="-128"/>
                <a:ea typeface="Meiryo UI" pitchFamily="50" charset="-128"/>
                <a:cs typeface="Meiryo UI" pitchFamily="50" charset="-128"/>
              </a:rPr>
              <a:t>会員への情報提供</a:t>
            </a:r>
            <a:r>
              <a:rPr lang="ja-JP" altLang="en-US" sz="1200" dirty="0">
                <a:latin typeface="Meiryo UI" pitchFamily="50" charset="-128"/>
                <a:ea typeface="Meiryo UI" pitchFamily="50" charset="-128"/>
                <a:cs typeface="Meiryo UI" pitchFamily="50" charset="-128"/>
              </a:rPr>
              <a:t>　</a:t>
            </a:r>
            <a:r>
              <a:rPr lang="ja-JP" altLang="en-US" sz="1200" dirty="0" smtClean="0">
                <a:latin typeface="Meiryo UI" pitchFamily="50" charset="-128"/>
                <a:ea typeface="Meiryo UI" pitchFamily="50" charset="-128"/>
                <a:cs typeface="Meiryo UI" pitchFamily="50" charset="-128"/>
              </a:rPr>
              <a:t>など</a:t>
            </a:r>
            <a:endParaRPr lang="ja-JP" altLang="ja-JP" sz="1200" dirty="0">
              <a:latin typeface="Meiryo UI" pitchFamily="50" charset="-128"/>
              <a:ea typeface="Meiryo UI" pitchFamily="50" charset="-128"/>
              <a:cs typeface="Meiryo UI" pitchFamily="50" charset="-128"/>
            </a:endParaRPr>
          </a:p>
        </p:txBody>
      </p:sp>
      <p:sp>
        <p:nvSpPr>
          <p:cNvPr id="35" name="角丸四角形 34"/>
          <p:cNvSpPr/>
          <p:nvPr/>
        </p:nvSpPr>
        <p:spPr>
          <a:xfrm>
            <a:off x="200472" y="620688"/>
            <a:ext cx="9505056" cy="6120680"/>
          </a:xfrm>
          <a:prstGeom prst="roundRect">
            <a:avLst>
              <a:gd name="adj" fmla="val 1002"/>
            </a:avLst>
          </a:prstGeom>
          <a:noFill/>
          <a:ln w="31750"/>
        </p:spPr>
        <p:style>
          <a:lnRef idx="2">
            <a:schemeClr val="accent1"/>
          </a:lnRef>
          <a:fillRef idx="1">
            <a:schemeClr val="lt1"/>
          </a:fillRef>
          <a:effectRef idx="0">
            <a:schemeClr val="accent1"/>
          </a:effectRef>
          <a:fontRef idx="minor">
            <a:schemeClr val="dk1"/>
          </a:fontRef>
        </p:style>
        <p:txBody>
          <a:bodyPr rtlCol="0" anchor="ctr"/>
          <a:lstStyle/>
          <a:p>
            <a:endParaRPr lang="ja-JP" altLang="en-US" sz="1050" dirty="0">
              <a:latin typeface="Meiryo UI" pitchFamily="50" charset="-128"/>
              <a:ea typeface="Meiryo UI" pitchFamily="50" charset="-128"/>
              <a:cs typeface="Meiryo UI" pitchFamily="50" charset="-128"/>
            </a:endParaRPr>
          </a:p>
        </p:txBody>
      </p:sp>
      <p:sp>
        <p:nvSpPr>
          <p:cNvPr id="36" name="角丸四角形 35"/>
          <p:cNvSpPr/>
          <p:nvPr/>
        </p:nvSpPr>
        <p:spPr>
          <a:xfrm>
            <a:off x="416496" y="764704"/>
            <a:ext cx="8984382" cy="864095"/>
          </a:xfrm>
          <a:prstGeom prst="roundRect">
            <a:avLst>
              <a:gd name="adj" fmla="val 10053"/>
            </a:avLst>
          </a:prstGeom>
        </p:spPr>
        <p:style>
          <a:lnRef idx="2">
            <a:schemeClr val="accent5"/>
          </a:lnRef>
          <a:fillRef idx="1">
            <a:schemeClr val="lt1"/>
          </a:fillRef>
          <a:effectRef idx="0">
            <a:schemeClr val="accent5"/>
          </a:effectRef>
          <a:fontRef idx="minor">
            <a:schemeClr val="dk1"/>
          </a:fontRef>
        </p:style>
        <p:txBody>
          <a:bodyPr rtlCol="0" anchor="ctr"/>
          <a:lstStyle/>
          <a:p>
            <a:r>
              <a:rPr lang="ja-JP" altLang="en-US" sz="1600" b="1" dirty="0" smtClean="0">
                <a:solidFill>
                  <a:schemeClr val="tx1"/>
                </a:solidFill>
                <a:latin typeface="Meiryo UI" pitchFamily="50" charset="-128"/>
                <a:ea typeface="Meiryo UI" pitchFamily="50" charset="-128"/>
                <a:cs typeface="Meiryo UI" pitchFamily="50" charset="-128"/>
              </a:rPr>
              <a:t>　府域</a:t>
            </a:r>
            <a:r>
              <a:rPr lang="en-US" altLang="ja-JP" sz="1600" b="1" dirty="0" smtClean="0">
                <a:solidFill>
                  <a:schemeClr val="tx1"/>
                </a:solidFill>
                <a:latin typeface="Meiryo UI" pitchFamily="50" charset="-128"/>
                <a:ea typeface="Meiryo UI" pitchFamily="50" charset="-128"/>
                <a:cs typeface="Meiryo UI" pitchFamily="50" charset="-128"/>
              </a:rPr>
              <a:t>(</a:t>
            </a:r>
            <a:r>
              <a:rPr lang="ja-JP" altLang="en-US" sz="1600" b="1" dirty="0" smtClean="0">
                <a:solidFill>
                  <a:schemeClr val="tx1"/>
                </a:solidFill>
                <a:latin typeface="Meiryo UI" pitchFamily="50" charset="-128"/>
                <a:ea typeface="Meiryo UI" pitchFamily="50" charset="-128"/>
                <a:cs typeface="Meiryo UI" pitchFamily="50" charset="-128"/>
              </a:rPr>
              <a:t>市域</a:t>
            </a:r>
            <a:r>
              <a:rPr lang="en-US" altLang="ja-JP" sz="1600" b="1" dirty="0" smtClean="0">
                <a:solidFill>
                  <a:schemeClr val="tx1"/>
                </a:solidFill>
                <a:latin typeface="Meiryo UI" pitchFamily="50" charset="-128"/>
                <a:ea typeface="Meiryo UI" pitchFamily="50" charset="-128"/>
                <a:cs typeface="Meiryo UI" pitchFamily="50" charset="-128"/>
              </a:rPr>
              <a:t>)</a:t>
            </a:r>
            <a:r>
              <a:rPr lang="ja-JP" altLang="en-US" sz="1600" b="1" dirty="0" smtClean="0">
                <a:solidFill>
                  <a:schemeClr val="tx1"/>
                </a:solidFill>
                <a:latin typeface="Meiryo UI" pitchFamily="50" charset="-128"/>
                <a:ea typeface="Meiryo UI" pitchFamily="50" charset="-128"/>
                <a:cs typeface="Meiryo UI" pitchFamily="50" charset="-128"/>
              </a:rPr>
              <a:t>におけるエネルギー</a:t>
            </a:r>
            <a:r>
              <a:rPr lang="ja-JP" altLang="en-US" sz="1600" b="1" dirty="0">
                <a:solidFill>
                  <a:schemeClr val="tx1"/>
                </a:solidFill>
                <a:latin typeface="Meiryo UI" pitchFamily="50" charset="-128"/>
                <a:ea typeface="Meiryo UI" pitchFamily="50" charset="-128"/>
                <a:cs typeface="Meiryo UI" pitchFamily="50" charset="-128"/>
              </a:rPr>
              <a:t>政策</a:t>
            </a:r>
            <a:r>
              <a:rPr lang="ja-JP" altLang="en-US" sz="1600" b="1" dirty="0" smtClean="0">
                <a:solidFill>
                  <a:schemeClr val="tx1"/>
                </a:solidFill>
                <a:latin typeface="Meiryo UI" pitchFamily="50" charset="-128"/>
                <a:ea typeface="Meiryo UI" pitchFamily="50" charset="-128"/>
                <a:cs typeface="Meiryo UI" pitchFamily="50" charset="-128"/>
              </a:rPr>
              <a:t>を効果的に推進するため、住民･民間事業者･エネルギー供給事業者等、あらゆる関係者と情報を共有しつつ、意見交換を重ねながら、地域におけるエネルギー問題の解決に向けた施策･事業を検討し取組みを進めます。</a:t>
            </a:r>
            <a:endParaRPr lang="en-US" altLang="ja-JP" sz="1600" b="1" dirty="0" smtClean="0">
              <a:solidFill>
                <a:schemeClr val="tx1"/>
              </a:solidFill>
              <a:latin typeface="Meiryo UI" pitchFamily="50" charset="-128"/>
              <a:ea typeface="Meiryo UI" pitchFamily="50" charset="-128"/>
              <a:cs typeface="Meiryo UI" pitchFamily="50" charset="-128"/>
            </a:endParaRPr>
          </a:p>
        </p:txBody>
      </p:sp>
    </p:spTree>
    <p:extLst>
      <p:ext uri="{BB962C8B-B14F-4D97-AF65-F5344CB8AC3E}">
        <p14:creationId xmlns:p14="http://schemas.microsoft.com/office/powerpoint/2010/main" val="251522147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2"/>
          <p:cNvSpPr txBox="1">
            <a:spLocks noChangeArrowheads="1"/>
          </p:cNvSpPr>
          <p:nvPr/>
        </p:nvSpPr>
        <p:spPr bwMode="auto">
          <a:xfrm>
            <a:off x="0" y="-27384"/>
            <a:ext cx="9906000" cy="510396"/>
          </a:xfrm>
          <a:prstGeom prst="rect">
            <a:avLst/>
          </a:prstGeom>
          <a:solidFill>
            <a:srgbClr val="00B0F0"/>
          </a:solidFill>
          <a:ln w="9525">
            <a:noFill/>
            <a:miter lim="800000"/>
            <a:headEnd/>
            <a:tailEnd/>
          </a:ln>
        </p:spPr>
        <p:txBody>
          <a:bodyPr wrap="square" lIns="74295" tIns="8890" rIns="74295" bIns="8890">
            <a:spAutoFit/>
          </a:bodyPr>
          <a:lstStyle>
            <a:defPPr>
              <a:defRPr lang="ja-JP"/>
            </a:defPPr>
            <a:lvl1pPr algn="l" rtl="0" fontAlgn="base">
              <a:spcBef>
                <a:spcPct val="0"/>
              </a:spcBef>
              <a:spcAft>
                <a:spcPct val="0"/>
              </a:spcAft>
              <a:defRPr kumimoji="1"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charset="-128"/>
                <a:cs typeface="+mn-cs"/>
              </a:defRPr>
            </a:lvl5pPr>
            <a:lvl6pPr marL="2286000" algn="l" defTabSz="914400" rtl="0" eaLnBrk="1" latinLnBrk="0" hangingPunct="1">
              <a:defRPr kumimoji="1" kern="1200">
                <a:solidFill>
                  <a:schemeClr val="tx1"/>
                </a:solidFill>
                <a:latin typeface="Arial" charset="0"/>
                <a:ea typeface="ＭＳ Ｐゴシック" charset="-128"/>
                <a:cs typeface="+mn-cs"/>
              </a:defRPr>
            </a:lvl6pPr>
            <a:lvl7pPr marL="2743200" algn="l" defTabSz="914400" rtl="0" eaLnBrk="1" latinLnBrk="0" hangingPunct="1">
              <a:defRPr kumimoji="1" kern="1200">
                <a:solidFill>
                  <a:schemeClr val="tx1"/>
                </a:solidFill>
                <a:latin typeface="Arial" charset="0"/>
                <a:ea typeface="ＭＳ Ｐゴシック" charset="-128"/>
                <a:cs typeface="+mn-cs"/>
              </a:defRPr>
            </a:lvl7pPr>
            <a:lvl8pPr marL="3200400" algn="l" defTabSz="914400" rtl="0" eaLnBrk="1" latinLnBrk="0" hangingPunct="1">
              <a:defRPr kumimoji="1" kern="1200">
                <a:solidFill>
                  <a:schemeClr val="tx1"/>
                </a:solidFill>
                <a:latin typeface="Arial" charset="0"/>
                <a:ea typeface="ＭＳ Ｐゴシック" charset="-128"/>
                <a:cs typeface="+mn-cs"/>
              </a:defRPr>
            </a:lvl8pPr>
            <a:lvl9pPr marL="3657600" algn="l" defTabSz="914400" rtl="0" eaLnBrk="1" latinLnBrk="0" hangingPunct="1">
              <a:defRPr kumimoji="1" kern="1200">
                <a:solidFill>
                  <a:schemeClr val="tx1"/>
                </a:solidFill>
                <a:latin typeface="Arial" charset="0"/>
                <a:ea typeface="ＭＳ Ｐゴシック" charset="-128"/>
                <a:cs typeface="+mn-cs"/>
              </a:defRPr>
            </a:lvl9pPr>
          </a:lstStyle>
          <a:p>
            <a:pPr algn="just"/>
            <a:r>
              <a:rPr lang="ja-JP" altLang="en-US" sz="3200" dirty="0" smtClean="0">
                <a:solidFill>
                  <a:prstClr val="white"/>
                </a:solidFill>
                <a:ea typeface="HGP創英角ｺﾞｼｯｸUB" pitchFamily="50" charset="-128"/>
                <a:cs typeface="ＭＳ Ｐゴシック" charset="-128"/>
              </a:rPr>
              <a:t>　プランの効果的な推進</a:t>
            </a:r>
            <a:endParaRPr lang="ja-JP" altLang="en-US" sz="3600" dirty="0">
              <a:solidFill>
                <a:prstClr val="white"/>
              </a:solidFill>
              <a:ea typeface="HGP創英角ｺﾞｼｯｸUB" pitchFamily="50" charset="-128"/>
              <a:cs typeface="ＭＳ Ｐゴシック" charset="-128"/>
            </a:endParaRPr>
          </a:p>
        </p:txBody>
      </p:sp>
      <p:sp>
        <p:nvSpPr>
          <p:cNvPr id="93" name="角丸四角形 92"/>
          <p:cNvSpPr/>
          <p:nvPr/>
        </p:nvSpPr>
        <p:spPr>
          <a:xfrm>
            <a:off x="137344" y="620688"/>
            <a:ext cx="4671640" cy="6048672"/>
          </a:xfrm>
          <a:prstGeom prst="roundRect">
            <a:avLst>
              <a:gd name="adj" fmla="val 1002"/>
            </a:avLst>
          </a:prstGeom>
        </p:spPr>
        <p:style>
          <a:lnRef idx="2">
            <a:schemeClr val="accent1"/>
          </a:lnRef>
          <a:fillRef idx="1">
            <a:schemeClr val="lt1"/>
          </a:fillRef>
          <a:effectRef idx="0">
            <a:schemeClr val="accent1"/>
          </a:effectRef>
          <a:fontRef idx="minor">
            <a:schemeClr val="dk1"/>
          </a:fontRef>
        </p:style>
        <p:txBody>
          <a:bodyPr rtlCol="0" anchor="ctr"/>
          <a:lstStyle/>
          <a:p>
            <a:endParaRPr lang="ja-JP" altLang="en-US" sz="1200" dirty="0">
              <a:solidFill>
                <a:schemeClr val="tx1"/>
              </a:solidFill>
              <a:latin typeface="Meiryo UI" pitchFamily="50" charset="-128"/>
              <a:ea typeface="Meiryo UI" pitchFamily="50" charset="-128"/>
              <a:cs typeface="Meiryo UI" pitchFamily="50" charset="-128"/>
            </a:endParaRPr>
          </a:p>
        </p:txBody>
      </p:sp>
      <p:sp>
        <p:nvSpPr>
          <p:cNvPr id="94" name="角丸四角形 93"/>
          <p:cNvSpPr/>
          <p:nvPr/>
        </p:nvSpPr>
        <p:spPr>
          <a:xfrm>
            <a:off x="5025008" y="620688"/>
            <a:ext cx="4729199" cy="6048672"/>
          </a:xfrm>
          <a:prstGeom prst="roundRect">
            <a:avLst>
              <a:gd name="adj" fmla="val 0"/>
            </a:avLst>
          </a:prstGeom>
        </p:spPr>
        <p:style>
          <a:lnRef idx="2">
            <a:schemeClr val="accent1"/>
          </a:lnRef>
          <a:fillRef idx="1">
            <a:schemeClr val="lt1"/>
          </a:fillRef>
          <a:effectRef idx="0">
            <a:schemeClr val="accent1"/>
          </a:effectRef>
          <a:fontRef idx="minor">
            <a:schemeClr val="dk1"/>
          </a:fontRef>
        </p:style>
        <p:txBody>
          <a:bodyPr rtlCol="0" anchor="ctr"/>
          <a:lstStyle/>
          <a:p>
            <a:endParaRPr lang="ja-JP" altLang="en-US" sz="1200" dirty="0">
              <a:solidFill>
                <a:schemeClr val="tx1"/>
              </a:solidFill>
              <a:latin typeface="Meiryo UI" pitchFamily="50" charset="-128"/>
              <a:ea typeface="Meiryo UI" pitchFamily="50" charset="-128"/>
              <a:cs typeface="Meiryo UI" pitchFamily="50" charset="-128"/>
            </a:endParaRPr>
          </a:p>
        </p:txBody>
      </p:sp>
      <p:sp>
        <p:nvSpPr>
          <p:cNvPr id="97" name="テキスト ボックス 96"/>
          <p:cNvSpPr txBox="1"/>
          <p:nvPr/>
        </p:nvSpPr>
        <p:spPr>
          <a:xfrm>
            <a:off x="203586" y="1544375"/>
            <a:ext cx="4454830" cy="692497"/>
          </a:xfrm>
          <a:prstGeom prst="rect">
            <a:avLst/>
          </a:prstGeom>
          <a:noFill/>
        </p:spPr>
        <p:txBody>
          <a:bodyPr wrap="square" rtlCol="0">
            <a:spAutoFit/>
          </a:bodyPr>
          <a:lstStyle/>
          <a:p>
            <a:pPr marL="87313" indent="-87313"/>
            <a:r>
              <a:rPr lang="ja-JP" altLang="en-US" sz="1300" dirty="0" smtClean="0">
                <a:latin typeface="Meiryo UI" pitchFamily="50" charset="-128"/>
                <a:ea typeface="Meiryo UI" pitchFamily="50" charset="-128"/>
                <a:cs typeface="Meiryo UI" pitchFamily="50" charset="-128"/>
              </a:rPr>
              <a:t>◆府民、民間事業者、市町村、エネルギー供給事業者等の関係者が情報を共有しつつ、地域のエネルギー問題を協議し、問題解決に向けた取組みを推進します。</a:t>
            </a:r>
            <a:endParaRPr lang="ja-JP" altLang="en-US" sz="1300" dirty="0">
              <a:latin typeface="Meiryo UI" pitchFamily="50" charset="-128"/>
              <a:ea typeface="Meiryo UI" pitchFamily="50" charset="-128"/>
              <a:cs typeface="Meiryo UI" pitchFamily="50" charset="-128"/>
            </a:endParaRPr>
          </a:p>
        </p:txBody>
      </p:sp>
      <p:sp>
        <p:nvSpPr>
          <p:cNvPr id="98" name="テキスト ボックス 97"/>
          <p:cNvSpPr txBox="1"/>
          <p:nvPr/>
        </p:nvSpPr>
        <p:spPr>
          <a:xfrm>
            <a:off x="274386" y="3735072"/>
            <a:ext cx="4753490" cy="892552"/>
          </a:xfrm>
          <a:prstGeom prst="rect">
            <a:avLst/>
          </a:prstGeom>
          <a:noFill/>
        </p:spPr>
        <p:txBody>
          <a:bodyPr wrap="square" rtlCol="0">
            <a:spAutoFit/>
          </a:bodyPr>
          <a:lstStyle/>
          <a:p>
            <a:pPr marL="87313" indent="-87313"/>
            <a:r>
              <a:rPr lang="ja-JP" altLang="en-US" sz="1300" dirty="0" smtClean="0">
                <a:latin typeface="Meiryo UI" pitchFamily="50" charset="-128"/>
                <a:ea typeface="Meiryo UI" pitchFamily="50" charset="-128"/>
                <a:cs typeface="Meiryo UI" pitchFamily="50" charset="-128"/>
              </a:rPr>
              <a:t>○参加団体：府民団体、事業者団体、エネルギー供給事</a:t>
            </a:r>
            <a:r>
              <a:rPr lang="ja-JP" altLang="en-US" sz="1300" dirty="0">
                <a:latin typeface="Meiryo UI" pitchFamily="50" charset="-128"/>
                <a:ea typeface="Meiryo UI" pitchFamily="50" charset="-128"/>
                <a:cs typeface="Meiryo UI" pitchFamily="50" charset="-128"/>
              </a:rPr>
              <a:t>業者</a:t>
            </a:r>
            <a:r>
              <a:rPr lang="ja-JP" altLang="en-US" sz="1300" dirty="0" smtClean="0">
                <a:latin typeface="Meiryo UI" pitchFamily="50" charset="-128"/>
                <a:ea typeface="Meiryo UI" pitchFamily="50" charset="-128"/>
                <a:cs typeface="Meiryo UI" pitchFamily="50" charset="-128"/>
              </a:rPr>
              <a:t>、</a:t>
            </a:r>
            <a:endParaRPr lang="en-US" altLang="ja-JP" sz="1300" dirty="0" smtClean="0">
              <a:latin typeface="Meiryo UI" pitchFamily="50" charset="-128"/>
              <a:ea typeface="Meiryo UI" pitchFamily="50" charset="-128"/>
              <a:cs typeface="Meiryo UI" pitchFamily="50" charset="-128"/>
            </a:endParaRPr>
          </a:p>
          <a:p>
            <a:pPr marL="87313" indent="-87313"/>
            <a:r>
              <a:rPr lang="ja-JP" altLang="en-US" sz="1300" dirty="0">
                <a:latin typeface="Meiryo UI" pitchFamily="50" charset="-128"/>
                <a:ea typeface="Meiryo UI" pitchFamily="50" charset="-128"/>
                <a:cs typeface="Meiryo UI" pitchFamily="50" charset="-128"/>
              </a:rPr>
              <a:t>　</a:t>
            </a:r>
            <a:r>
              <a:rPr lang="ja-JP" altLang="en-US" sz="1300" dirty="0" smtClean="0">
                <a:latin typeface="Meiryo UI" pitchFamily="50" charset="-128"/>
                <a:ea typeface="Meiryo UI" pitchFamily="50" charset="-128"/>
                <a:cs typeface="Meiryo UI" pitchFamily="50" charset="-128"/>
              </a:rPr>
              <a:t>　　　　　　　　市町村等</a:t>
            </a:r>
          </a:p>
          <a:p>
            <a:pPr marL="87313" indent="-87313"/>
            <a:r>
              <a:rPr lang="ja-JP" altLang="en-US" sz="1300" dirty="0" smtClean="0">
                <a:latin typeface="Meiryo UI" pitchFamily="50" charset="-128"/>
                <a:ea typeface="Meiryo UI" pitchFamily="50" charset="-128"/>
                <a:cs typeface="Meiryo UI" pitchFamily="50" charset="-128"/>
              </a:rPr>
              <a:t>○開催予定回数：</a:t>
            </a:r>
            <a:r>
              <a:rPr lang="en-US" altLang="ja-JP" sz="1300" dirty="0">
                <a:latin typeface="Meiryo UI" pitchFamily="50" charset="-128"/>
                <a:ea typeface="Meiryo UI" pitchFamily="50" charset="-128"/>
                <a:cs typeface="Meiryo UI" pitchFamily="50" charset="-128"/>
              </a:rPr>
              <a:t>18</a:t>
            </a:r>
            <a:r>
              <a:rPr lang="ja-JP" altLang="en-US" sz="1300" dirty="0" smtClean="0">
                <a:latin typeface="Meiryo UI" pitchFamily="50" charset="-128"/>
                <a:ea typeface="Meiryo UI" pitchFamily="50" charset="-128"/>
                <a:cs typeface="Meiryo UI" pitchFamily="50" charset="-128"/>
              </a:rPr>
              <a:t>回程度</a:t>
            </a:r>
            <a:endParaRPr lang="en-US" altLang="ja-JP" sz="1300" dirty="0" smtClean="0">
              <a:latin typeface="Meiryo UI" pitchFamily="50" charset="-128"/>
              <a:ea typeface="Meiryo UI" pitchFamily="50" charset="-128"/>
              <a:cs typeface="Meiryo UI" pitchFamily="50" charset="-128"/>
            </a:endParaRPr>
          </a:p>
          <a:p>
            <a:pPr marL="87313" indent="-87313"/>
            <a:r>
              <a:rPr lang="ja-JP" altLang="en-US" sz="1300" dirty="0">
                <a:latin typeface="Meiryo UI" pitchFamily="50" charset="-128"/>
                <a:ea typeface="Meiryo UI" pitchFamily="50" charset="-128"/>
                <a:cs typeface="Meiryo UI" pitchFamily="50" charset="-128"/>
              </a:rPr>
              <a:t>○</a:t>
            </a:r>
            <a:r>
              <a:rPr lang="ja-JP" altLang="en-US" sz="1300" dirty="0" smtClean="0">
                <a:latin typeface="Meiryo UI" pitchFamily="50" charset="-128"/>
                <a:ea typeface="Meiryo UI" pitchFamily="50" charset="-128"/>
                <a:cs typeface="Meiryo UI" pitchFamily="50" charset="-128"/>
              </a:rPr>
              <a:t>協議内容</a:t>
            </a:r>
          </a:p>
        </p:txBody>
      </p:sp>
      <p:sp>
        <p:nvSpPr>
          <p:cNvPr id="100" name="テキスト ボックス 99"/>
          <p:cNvSpPr txBox="1"/>
          <p:nvPr/>
        </p:nvSpPr>
        <p:spPr>
          <a:xfrm>
            <a:off x="5885230" y="1181383"/>
            <a:ext cx="3820040" cy="553998"/>
          </a:xfrm>
          <a:prstGeom prst="rect">
            <a:avLst/>
          </a:prstGeom>
          <a:noFill/>
        </p:spPr>
        <p:txBody>
          <a:bodyPr wrap="square" lIns="0" tIns="0" rIns="0" bIns="0" rtlCol="0" anchor="ctr" anchorCtr="1">
            <a:spAutoFit/>
          </a:bodyPr>
          <a:lstStyle/>
          <a:p>
            <a:pPr marL="87313" indent="-87313"/>
            <a:r>
              <a:rPr lang="en-US" altLang="ja-JP" sz="1200" dirty="0" smtClean="0">
                <a:latin typeface="Meiryo UI" pitchFamily="50" charset="-128"/>
                <a:ea typeface="Meiryo UI" pitchFamily="50" charset="-128"/>
                <a:cs typeface="Meiryo UI" pitchFamily="50" charset="-128"/>
              </a:rPr>
              <a:t>【</a:t>
            </a:r>
            <a:r>
              <a:rPr lang="ja-JP" altLang="en-US" sz="1200" dirty="0" smtClean="0">
                <a:latin typeface="Meiryo UI" pitchFamily="50" charset="-128"/>
                <a:ea typeface="Meiryo UI" pitchFamily="50" charset="-128"/>
                <a:cs typeface="Meiryo UI" pitchFamily="50" charset="-128"/>
              </a:rPr>
              <a:t>府市共同事業　</a:t>
            </a:r>
            <a:r>
              <a:rPr lang="en-US" altLang="ja-JP" sz="1200" dirty="0" smtClean="0">
                <a:latin typeface="Meiryo UI" pitchFamily="50" charset="-128"/>
                <a:ea typeface="Meiryo UI" pitchFamily="50" charset="-128"/>
                <a:cs typeface="Meiryo UI" pitchFamily="50" charset="-128"/>
              </a:rPr>
              <a:t>(</a:t>
            </a:r>
            <a:r>
              <a:rPr lang="ja-JP" altLang="en-US" sz="1200" dirty="0" smtClean="0">
                <a:latin typeface="Meiryo UI" pitchFamily="50" charset="-128"/>
                <a:ea typeface="Meiryo UI" pitchFamily="50" charset="-128"/>
                <a:cs typeface="Meiryo UI" pitchFamily="50" charset="-128"/>
              </a:rPr>
              <a:t>おおさかスマートエネルギーセンター事業）</a:t>
            </a:r>
            <a:r>
              <a:rPr lang="en-US" altLang="ja-JP" sz="1200" dirty="0" smtClean="0">
                <a:latin typeface="Meiryo UI" pitchFamily="50" charset="-128"/>
                <a:ea typeface="Meiryo UI" pitchFamily="50" charset="-128"/>
                <a:cs typeface="Meiryo UI" pitchFamily="50" charset="-128"/>
              </a:rPr>
              <a:t>】</a:t>
            </a:r>
            <a:r>
              <a:rPr lang="ja-JP" altLang="en-US" sz="1200" dirty="0">
                <a:latin typeface="Meiryo UI" pitchFamily="50" charset="-128"/>
                <a:ea typeface="Meiryo UI" pitchFamily="50" charset="-128"/>
                <a:cs typeface="Meiryo UI" pitchFamily="50" charset="-128"/>
              </a:rPr>
              <a:t>　</a:t>
            </a:r>
            <a:r>
              <a:rPr lang="ja-JP" altLang="en-US" sz="1200" dirty="0" smtClean="0">
                <a:latin typeface="Meiryo UI" pitchFamily="50" charset="-128"/>
                <a:ea typeface="Meiryo UI" pitchFamily="50" charset="-128"/>
                <a:cs typeface="Meiryo UI" pitchFamily="50" charset="-128"/>
              </a:rPr>
              <a:t>　　</a:t>
            </a:r>
            <a:endParaRPr lang="en-US" altLang="ja-JP" sz="1200" dirty="0" smtClean="0">
              <a:latin typeface="Meiryo UI" pitchFamily="50" charset="-128"/>
              <a:ea typeface="Meiryo UI" pitchFamily="50" charset="-128"/>
              <a:cs typeface="Meiryo UI" pitchFamily="50" charset="-128"/>
            </a:endParaRPr>
          </a:p>
          <a:p>
            <a:pPr marL="87313" indent="-87313"/>
            <a:r>
              <a:rPr lang="ja-JP" altLang="en-US" sz="1200" dirty="0">
                <a:latin typeface="Meiryo UI" pitchFamily="50" charset="-128"/>
                <a:ea typeface="Meiryo UI" pitchFamily="50" charset="-128"/>
                <a:cs typeface="Meiryo UI" pitchFamily="50" charset="-128"/>
              </a:rPr>
              <a:t>　</a:t>
            </a:r>
            <a:r>
              <a:rPr lang="ja-JP" altLang="en-US" sz="1200" dirty="0" smtClean="0">
                <a:latin typeface="Meiryo UI" pitchFamily="50" charset="-128"/>
                <a:ea typeface="Meiryo UI" pitchFamily="50" charset="-128"/>
                <a:cs typeface="Meiryo UI" pitchFamily="50" charset="-128"/>
              </a:rPr>
              <a:t>　　予算</a:t>
            </a:r>
            <a:r>
              <a:rPr lang="en-US" altLang="ja-JP" sz="1200" dirty="0" smtClean="0">
                <a:latin typeface="Meiryo UI" pitchFamily="50" charset="-128"/>
                <a:ea typeface="Meiryo UI" pitchFamily="50" charset="-128"/>
                <a:cs typeface="Meiryo UI" pitchFamily="50" charset="-128"/>
              </a:rPr>
              <a:t>4,584</a:t>
            </a:r>
            <a:r>
              <a:rPr lang="zh-TW" altLang="en-US" sz="1200" dirty="0" smtClean="0">
                <a:latin typeface="Meiryo UI" pitchFamily="50" charset="-128"/>
                <a:ea typeface="Meiryo UI" pitchFamily="50" charset="-128"/>
                <a:cs typeface="Meiryo UI" pitchFamily="50" charset="-128"/>
              </a:rPr>
              <a:t>千円</a:t>
            </a:r>
            <a:endParaRPr lang="en-US" altLang="zh-TW" sz="1200" dirty="0" smtClean="0">
              <a:latin typeface="Meiryo UI" pitchFamily="50" charset="-128"/>
              <a:ea typeface="Meiryo UI" pitchFamily="50" charset="-128"/>
              <a:cs typeface="Meiryo UI" pitchFamily="50" charset="-128"/>
            </a:endParaRPr>
          </a:p>
          <a:p>
            <a:pPr marL="87313" indent="-87313"/>
            <a:r>
              <a:rPr lang="ja-JP" altLang="en-US" sz="1200" dirty="0">
                <a:latin typeface="Meiryo UI" pitchFamily="50" charset="-128"/>
                <a:ea typeface="Meiryo UI" pitchFamily="50" charset="-128"/>
                <a:cs typeface="Meiryo UI" pitchFamily="50" charset="-128"/>
              </a:rPr>
              <a:t>　</a:t>
            </a:r>
            <a:r>
              <a:rPr lang="ja-JP" altLang="en-US" sz="1200" dirty="0" smtClean="0">
                <a:latin typeface="Meiryo UI" pitchFamily="50" charset="-128"/>
                <a:ea typeface="Meiryo UI" pitchFamily="50" charset="-128"/>
                <a:cs typeface="Meiryo UI" pitchFamily="50" charset="-128"/>
              </a:rPr>
              <a:t>　（共通事務費</a:t>
            </a:r>
            <a:r>
              <a:rPr lang="en-US" altLang="ja-JP" sz="1200" dirty="0" smtClean="0">
                <a:latin typeface="Meiryo UI" pitchFamily="50" charset="-128"/>
                <a:ea typeface="Meiryo UI" pitchFamily="50" charset="-128"/>
                <a:cs typeface="Meiryo UI" pitchFamily="50" charset="-128"/>
              </a:rPr>
              <a:t>3,218</a:t>
            </a:r>
            <a:r>
              <a:rPr lang="ja-JP" altLang="en-US" sz="1200" dirty="0" smtClean="0">
                <a:latin typeface="Meiryo UI" pitchFamily="50" charset="-128"/>
                <a:ea typeface="Meiryo UI" pitchFamily="50" charset="-128"/>
                <a:cs typeface="Meiryo UI" pitchFamily="50" charset="-128"/>
              </a:rPr>
              <a:t>千円、各事業費</a:t>
            </a:r>
            <a:r>
              <a:rPr lang="en-US" altLang="ja-JP" sz="1200" dirty="0" smtClean="0">
                <a:latin typeface="Meiryo UI" pitchFamily="50" charset="-128"/>
                <a:ea typeface="Meiryo UI" pitchFamily="50" charset="-128"/>
                <a:cs typeface="Meiryo UI" pitchFamily="50" charset="-128"/>
              </a:rPr>
              <a:t>1,366</a:t>
            </a:r>
            <a:r>
              <a:rPr lang="ja-JP" altLang="en-US" sz="1200" dirty="0" smtClean="0">
                <a:latin typeface="Meiryo UI" pitchFamily="50" charset="-128"/>
                <a:ea typeface="Meiryo UI" pitchFamily="50" charset="-128"/>
                <a:cs typeface="Meiryo UI" pitchFamily="50" charset="-128"/>
              </a:rPr>
              <a:t>千円</a:t>
            </a:r>
            <a:r>
              <a:rPr lang="zh-TW" altLang="en-US" sz="1200" dirty="0" smtClean="0">
                <a:latin typeface="Meiryo UI" pitchFamily="50" charset="-128"/>
                <a:ea typeface="Meiryo UI" pitchFamily="50" charset="-128"/>
                <a:cs typeface="Meiryo UI" pitchFamily="50" charset="-128"/>
              </a:rPr>
              <a:t>）</a:t>
            </a:r>
            <a:endParaRPr lang="ja-JP" altLang="en-US" sz="1200" dirty="0">
              <a:latin typeface="Meiryo UI" pitchFamily="50" charset="-128"/>
              <a:ea typeface="Meiryo UI" pitchFamily="50" charset="-128"/>
              <a:cs typeface="Meiryo UI" pitchFamily="50" charset="-128"/>
            </a:endParaRPr>
          </a:p>
        </p:txBody>
      </p:sp>
      <p:sp>
        <p:nvSpPr>
          <p:cNvPr id="101" name="テキスト ボックス 100"/>
          <p:cNvSpPr txBox="1"/>
          <p:nvPr/>
        </p:nvSpPr>
        <p:spPr>
          <a:xfrm>
            <a:off x="5185643" y="1775051"/>
            <a:ext cx="4303861" cy="892552"/>
          </a:xfrm>
          <a:prstGeom prst="rect">
            <a:avLst/>
          </a:prstGeom>
          <a:noFill/>
        </p:spPr>
        <p:txBody>
          <a:bodyPr wrap="square" rtlCol="0">
            <a:spAutoFit/>
          </a:bodyPr>
          <a:lstStyle/>
          <a:p>
            <a:pPr marL="87313" indent="-87313"/>
            <a:r>
              <a:rPr lang="ja-JP" altLang="en-US" sz="1300" dirty="0">
                <a:latin typeface="Meiryo UI" pitchFamily="50" charset="-128"/>
                <a:ea typeface="Meiryo UI" pitchFamily="50" charset="-128"/>
                <a:cs typeface="Meiryo UI" pitchFamily="50" charset="-128"/>
              </a:rPr>
              <a:t>◆大阪府・</a:t>
            </a:r>
            <a:r>
              <a:rPr lang="ja-JP" altLang="en-US" sz="1300" dirty="0" smtClean="0">
                <a:latin typeface="Meiryo UI" pitchFamily="50" charset="-128"/>
                <a:ea typeface="Meiryo UI" pitchFamily="50" charset="-128"/>
                <a:cs typeface="Meiryo UI" pitchFamily="50" charset="-128"/>
              </a:rPr>
              <a:t>大阪市が共同で設置した「おおさかスマートエネルギーセンター」では、府民からの相談にワンストップで対応し、中小事業者のサポートや民間事業者のマッチングなど、様々な事業を展開します。</a:t>
            </a:r>
            <a:endParaRPr lang="ja-JP" altLang="en-US" sz="1300" dirty="0">
              <a:latin typeface="Meiryo UI" pitchFamily="50" charset="-128"/>
              <a:ea typeface="Meiryo UI" pitchFamily="50" charset="-128"/>
              <a:cs typeface="Meiryo UI" pitchFamily="50" charset="-128"/>
            </a:endParaRPr>
          </a:p>
        </p:txBody>
      </p:sp>
      <p:sp>
        <p:nvSpPr>
          <p:cNvPr id="102" name="テキスト ボックス 101"/>
          <p:cNvSpPr txBox="1"/>
          <p:nvPr/>
        </p:nvSpPr>
        <p:spPr>
          <a:xfrm>
            <a:off x="5168747" y="2620064"/>
            <a:ext cx="4489189" cy="4016484"/>
          </a:xfrm>
          <a:prstGeom prst="rect">
            <a:avLst/>
          </a:prstGeom>
          <a:noFill/>
        </p:spPr>
        <p:txBody>
          <a:bodyPr wrap="square" rtlCol="0">
            <a:spAutoFit/>
          </a:bodyPr>
          <a:lstStyle/>
          <a:p>
            <a:pPr marL="87313" indent="-87313">
              <a:lnSpc>
                <a:spcPts val="1700"/>
              </a:lnSpc>
            </a:pPr>
            <a:r>
              <a:rPr lang="ja-JP" altLang="en-US" sz="1200" dirty="0">
                <a:latin typeface="Meiryo UI" pitchFamily="50" charset="-128"/>
                <a:ea typeface="Meiryo UI" pitchFamily="50" charset="-128"/>
                <a:cs typeface="Meiryo UI" pitchFamily="50" charset="-128"/>
              </a:rPr>
              <a:t>○</a:t>
            </a:r>
            <a:r>
              <a:rPr lang="ja-JP" altLang="en-US" sz="1200" dirty="0" smtClean="0">
                <a:latin typeface="Meiryo UI" pitchFamily="50" charset="-128"/>
                <a:ea typeface="Meiryo UI" pitchFamily="50" charset="-128"/>
                <a:cs typeface="Meiryo UI" pitchFamily="50" charset="-128"/>
              </a:rPr>
              <a:t>事業内容　</a:t>
            </a:r>
            <a:r>
              <a:rPr lang="en-US" altLang="ja-JP" sz="1200" dirty="0" smtClean="0">
                <a:latin typeface="Meiryo UI" pitchFamily="50" charset="-128"/>
                <a:ea typeface="Meiryo UI" pitchFamily="50" charset="-128"/>
                <a:cs typeface="Meiryo UI" pitchFamily="50" charset="-128"/>
              </a:rPr>
              <a:t>(</a:t>
            </a:r>
            <a:r>
              <a:rPr lang="ja-JP" altLang="en-US" sz="1200" dirty="0" smtClean="0">
                <a:latin typeface="Meiryo UI" pitchFamily="50" charset="-128"/>
                <a:ea typeface="Meiryo UI" pitchFamily="50" charset="-128"/>
                <a:cs typeface="Meiryo UI" pitchFamily="50" charset="-128"/>
              </a:rPr>
              <a:t>各事業の詳細については後述します。）</a:t>
            </a:r>
            <a:endParaRPr lang="en-US" altLang="ja-JP" sz="1200" dirty="0" smtClean="0">
              <a:latin typeface="Meiryo UI" pitchFamily="50" charset="-128"/>
              <a:ea typeface="Meiryo UI" pitchFamily="50" charset="-128"/>
              <a:cs typeface="Meiryo UI" pitchFamily="50" charset="-128"/>
            </a:endParaRPr>
          </a:p>
          <a:p>
            <a:pPr marL="87313" indent="-87313">
              <a:lnSpc>
                <a:spcPts val="1700"/>
              </a:lnSpc>
            </a:pPr>
            <a:r>
              <a:rPr lang="ja-JP" altLang="en-US" sz="1200" dirty="0">
                <a:latin typeface="Meiryo UI" pitchFamily="50" charset="-128"/>
                <a:ea typeface="Meiryo UI" pitchFamily="50" charset="-128"/>
                <a:cs typeface="Meiryo UI" pitchFamily="50" charset="-128"/>
              </a:rPr>
              <a:t>　　・創エネ、蓄エネ、省エネ対策の相談･アドバイス・・・・・・</a:t>
            </a:r>
            <a:r>
              <a:rPr lang="ja-JP" altLang="en-US" sz="1200" dirty="0" smtClean="0">
                <a:latin typeface="Meiryo UI" pitchFamily="50" charset="-128"/>
                <a:ea typeface="Meiryo UI" pitchFamily="50" charset="-128"/>
                <a:cs typeface="Meiryo UI" pitchFamily="50" charset="-128"/>
              </a:rPr>
              <a:t>・・・・</a:t>
            </a:r>
            <a:endParaRPr lang="en-US" altLang="ja-JP" sz="1200" dirty="0">
              <a:latin typeface="Meiryo UI" pitchFamily="50" charset="-128"/>
              <a:ea typeface="Meiryo UI" pitchFamily="50" charset="-128"/>
              <a:cs typeface="Meiryo UI" pitchFamily="50" charset="-128"/>
            </a:endParaRPr>
          </a:p>
          <a:p>
            <a:pPr marL="87313" indent="-87313">
              <a:lnSpc>
                <a:spcPts val="1700"/>
              </a:lnSpc>
            </a:pPr>
            <a:r>
              <a:rPr lang="ja-JP" altLang="en-US" sz="1200" dirty="0">
                <a:latin typeface="Meiryo UI" pitchFamily="50" charset="-128"/>
                <a:ea typeface="Meiryo UI" pitchFamily="50" charset="-128"/>
                <a:cs typeface="Meiryo UI" pitchFamily="50" charset="-128"/>
              </a:rPr>
              <a:t>　　・国等が実施する各種制度等の周知･</a:t>
            </a:r>
            <a:r>
              <a:rPr lang="en-US" altLang="ja-JP" sz="1200" dirty="0">
                <a:latin typeface="Meiryo UI" pitchFamily="50" charset="-128"/>
                <a:ea typeface="Meiryo UI" pitchFamily="50" charset="-128"/>
                <a:cs typeface="Meiryo UI" pitchFamily="50" charset="-128"/>
              </a:rPr>
              <a:t>PR</a:t>
            </a:r>
            <a:r>
              <a:rPr lang="ja-JP" altLang="en-US" sz="1200" dirty="0">
                <a:latin typeface="Meiryo UI" pitchFamily="50" charset="-128"/>
                <a:ea typeface="Meiryo UI" pitchFamily="50" charset="-128"/>
                <a:cs typeface="Meiryo UI" pitchFamily="50" charset="-128"/>
              </a:rPr>
              <a:t>・・・・・・・・・</a:t>
            </a:r>
            <a:r>
              <a:rPr lang="ja-JP" altLang="en-US" sz="1200" dirty="0" smtClean="0">
                <a:latin typeface="Meiryo UI" pitchFamily="50" charset="-128"/>
                <a:ea typeface="Meiryo UI" pitchFamily="50" charset="-128"/>
                <a:cs typeface="Meiryo UI" pitchFamily="50" charset="-128"/>
              </a:rPr>
              <a:t>・・・・・</a:t>
            </a:r>
            <a:endParaRPr lang="en-US" altLang="ja-JP" sz="1200" dirty="0">
              <a:latin typeface="Meiryo UI" pitchFamily="50" charset="-128"/>
              <a:ea typeface="Meiryo UI" pitchFamily="50" charset="-128"/>
              <a:cs typeface="Meiryo UI" pitchFamily="50" charset="-128"/>
            </a:endParaRPr>
          </a:p>
          <a:p>
            <a:pPr marL="87313" indent="-87313">
              <a:lnSpc>
                <a:spcPts val="1700"/>
              </a:lnSpc>
            </a:pPr>
            <a:r>
              <a:rPr lang="ja-JP" altLang="en-US" sz="1200" dirty="0">
                <a:latin typeface="Meiryo UI" pitchFamily="50" charset="-128"/>
                <a:ea typeface="Meiryo UI" pitchFamily="50" charset="-128"/>
                <a:cs typeface="Meiryo UI" pitchFamily="50" charset="-128"/>
              </a:rPr>
              <a:t>　</a:t>
            </a:r>
            <a:r>
              <a:rPr lang="ja-JP" altLang="en-US" sz="1200" dirty="0" smtClean="0">
                <a:latin typeface="Meiryo UI" pitchFamily="50" charset="-128"/>
                <a:ea typeface="Meiryo UI" pitchFamily="50" charset="-128"/>
                <a:cs typeface="Meiryo UI" pitchFamily="50" charset="-128"/>
              </a:rPr>
              <a:t>　・ＺＥＨ（ゼッチ）普及啓発事業･・・・・・・・・・・・・・・・・・・・</a:t>
            </a:r>
            <a:endParaRPr lang="en-US" altLang="ja-JP" sz="1200" dirty="0" smtClean="0">
              <a:latin typeface="Meiryo UI" pitchFamily="50" charset="-128"/>
              <a:ea typeface="Meiryo UI" pitchFamily="50" charset="-128"/>
              <a:cs typeface="Meiryo UI" pitchFamily="50" charset="-128"/>
            </a:endParaRPr>
          </a:p>
          <a:p>
            <a:pPr marL="87313" indent="-87313">
              <a:lnSpc>
                <a:spcPts val="1700"/>
              </a:lnSpc>
            </a:pPr>
            <a:r>
              <a:rPr lang="ja-JP" altLang="en-US" sz="1200" dirty="0">
                <a:latin typeface="Meiryo UI" pitchFamily="50" charset="-128"/>
                <a:ea typeface="Meiryo UI" pitchFamily="50" charset="-128"/>
                <a:cs typeface="Meiryo UI" pitchFamily="50" charset="-128"/>
              </a:rPr>
              <a:t>　　・太陽光パネル設置普及啓発事業・・・・・・・・・・・・・・</a:t>
            </a:r>
            <a:r>
              <a:rPr lang="ja-JP" altLang="en-US" sz="1200" dirty="0" smtClean="0">
                <a:latin typeface="Meiryo UI" pitchFamily="50" charset="-128"/>
                <a:ea typeface="Meiryo UI" pitchFamily="50" charset="-128"/>
                <a:cs typeface="Meiryo UI" pitchFamily="50" charset="-128"/>
              </a:rPr>
              <a:t>・・・・・</a:t>
            </a:r>
            <a:endParaRPr lang="en-US" altLang="ja-JP" sz="1200" dirty="0" smtClean="0">
              <a:latin typeface="Meiryo UI" pitchFamily="50" charset="-128"/>
              <a:ea typeface="Meiryo UI" pitchFamily="50" charset="-128"/>
              <a:cs typeface="Meiryo UI" pitchFamily="50" charset="-128"/>
            </a:endParaRPr>
          </a:p>
          <a:p>
            <a:pPr marL="87313" indent="-87313">
              <a:lnSpc>
                <a:spcPts val="1700"/>
              </a:lnSpc>
            </a:pPr>
            <a:r>
              <a:rPr lang="ja-JP" altLang="en-US" sz="1200" dirty="0" smtClean="0">
                <a:latin typeface="Meiryo UI" pitchFamily="50" charset="-128"/>
                <a:ea typeface="Meiryo UI" pitchFamily="50" charset="-128"/>
                <a:cs typeface="Meiryo UI" pitchFamily="50" charset="-128"/>
              </a:rPr>
              <a:t>　　</a:t>
            </a:r>
            <a:r>
              <a:rPr lang="ja-JP" altLang="en-US" sz="1200" dirty="0">
                <a:latin typeface="Meiryo UI" pitchFamily="50" charset="-128"/>
                <a:ea typeface="Meiryo UI" pitchFamily="50" charset="-128"/>
                <a:cs typeface="Meiryo UI" pitchFamily="50" charset="-128"/>
              </a:rPr>
              <a:t>・低利ソーラークレジット事業・・・・・・・・・・・・・・・・・・・</a:t>
            </a:r>
            <a:r>
              <a:rPr lang="ja-JP" altLang="en-US" sz="1200" dirty="0" smtClean="0">
                <a:latin typeface="Meiryo UI" pitchFamily="50" charset="-128"/>
                <a:ea typeface="Meiryo UI" pitchFamily="50" charset="-128"/>
                <a:cs typeface="Meiryo UI" pitchFamily="50" charset="-128"/>
              </a:rPr>
              <a:t>・・・・・・</a:t>
            </a:r>
            <a:endParaRPr lang="en-US" altLang="ja-JP" sz="1200" dirty="0" smtClean="0">
              <a:latin typeface="Meiryo UI" pitchFamily="50" charset="-128"/>
              <a:ea typeface="Meiryo UI" pitchFamily="50" charset="-128"/>
              <a:cs typeface="Meiryo UI" pitchFamily="50" charset="-128"/>
            </a:endParaRPr>
          </a:p>
          <a:p>
            <a:pPr marL="87313" indent="-87313">
              <a:lnSpc>
                <a:spcPts val="1700"/>
              </a:lnSpc>
            </a:pPr>
            <a:r>
              <a:rPr lang="ja-JP" altLang="en-US" sz="1200" dirty="0">
                <a:latin typeface="Meiryo UI" pitchFamily="50" charset="-128"/>
                <a:ea typeface="Meiryo UI" pitchFamily="50" charset="-128"/>
                <a:cs typeface="Meiryo UI" pitchFamily="50" charset="-128"/>
              </a:rPr>
              <a:t>　</a:t>
            </a:r>
            <a:r>
              <a:rPr lang="ja-JP" altLang="en-US" sz="1200" dirty="0" smtClean="0">
                <a:latin typeface="Meiryo UI" pitchFamily="50" charset="-128"/>
                <a:ea typeface="Meiryo UI" pitchFamily="50" charset="-128"/>
                <a:cs typeface="Meiryo UI" pitchFamily="50" charset="-128"/>
              </a:rPr>
              <a:t>　</a:t>
            </a:r>
            <a:r>
              <a:rPr lang="ja-JP" altLang="en-US" sz="1200" dirty="0">
                <a:latin typeface="Meiryo UI" pitchFamily="50" charset="-128"/>
                <a:ea typeface="Meiryo UI" pitchFamily="50" charset="-128"/>
                <a:cs typeface="Meiryo UI" pitchFamily="50" charset="-128"/>
              </a:rPr>
              <a:t>・</a:t>
            </a:r>
            <a:r>
              <a:rPr lang="zh-TW" altLang="en-US" sz="1200" dirty="0">
                <a:latin typeface="Meiryo UI" pitchFamily="50" charset="-128"/>
                <a:ea typeface="Meiryo UI" pitchFamily="50" charset="-128"/>
                <a:cs typeface="Meiryo UI" pitchFamily="50" charset="-128"/>
              </a:rPr>
              <a:t>府民参加型太陽光発電促進事業</a:t>
            </a:r>
            <a:r>
              <a:rPr lang="ja-JP" altLang="en-US" sz="1200" dirty="0">
                <a:latin typeface="Meiryo UI" pitchFamily="50" charset="-128"/>
                <a:ea typeface="Meiryo UI" pitchFamily="50" charset="-128"/>
                <a:cs typeface="Meiryo UI" pitchFamily="50" charset="-128"/>
              </a:rPr>
              <a:t>・・・・・・・・・・・・・</a:t>
            </a:r>
            <a:r>
              <a:rPr lang="ja-JP" altLang="en-US" sz="1200" dirty="0" smtClean="0">
                <a:latin typeface="Meiryo UI" pitchFamily="50" charset="-128"/>
                <a:ea typeface="Meiryo UI" pitchFamily="50" charset="-128"/>
                <a:cs typeface="Meiryo UI" pitchFamily="50" charset="-128"/>
              </a:rPr>
              <a:t>・・・・</a:t>
            </a:r>
            <a:r>
              <a:rPr lang="ja-JP" altLang="en-US" sz="1200" dirty="0">
                <a:latin typeface="Meiryo UI" pitchFamily="50" charset="-128"/>
                <a:ea typeface="Meiryo UI" pitchFamily="50" charset="-128"/>
                <a:cs typeface="Meiryo UI" pitchFamily="50" charset="-128"/>
              </a:rPr>
              <a:t>・</a:t>
            </a:r>
            <a:endParaRPr lang="zh-TW" altLang="en-US" sz="1200" dirty="0">
              <a:latin typeface="Meiryo UI" pitchFamily="50" charset="-128"/>
              <a:ea typeface="Meiryo UI" pitchFamily="50" charset="-128"/>
              <a:cs typeface="Meiryo UI" pitchFamily="50" charset="-128"/>
            </a:endParaRPr>
          </a:p>
          <a:p>
            <a:pPr marL="87313" indent="-87313">
              <a:lnSpc>
                <a:spcPts val="1700"/>
              </a:lnSpc>
            </a:pPr>
            <a:r>
              <a:rPr lang="ja-JP" altLang="en-US" sz="1200" dirty="0">
                <a:latin typeface="Meiryo UI" pitchFamily="50" charset="-128"/>
                <a:ea typeface="Meiryo UI" pitchFamily="50" charset="-128"/>
                <a:cs typeface="Meiryo UI" pitchFamily="50" charset="-128"/>
              </a:rPr>
              <a:t>　</a:t>
            </a:r>
            <a:r>
              <a:rPr lang="ja-JP" altLang="en-US" sz="1200" dirty="0" smtClean="0">
                <a:latin typeface="Meiryo UI" pitchFamily="50" charset="-128"/>
                <a:ea typeface="Meiryo UI" pitchFamily="50" charset="-128"/>
                <a:cs typeface="Meiryo UI" pitchFamily="50" charset="-128"/>
              </a:rPr>
              <a:t>　・大阪府住宅用</a:t>
            </a:r>
            <a:r>
              <a:rPr lang="ja-JP" altLang="en-US" sz="1200" dirty="0">
                <a:latin typeface="Meiryo UI" pitchFamily="50" charset="-128"/>
                <a:ea typeface="Meiryo UI" pitchFamily="50" charset="-128"/>
                <a:cs typeface="Meiryo UI" pitchFamily="50" charset="-128"/>
              </a:rPr>
              <a:t>太陽光発電シミュレーションシステム</a:t>
            </a:r>
            <a:endParaRPr lang="en-US" altLang="ja-JP" sz="1200" dirty="0">
              <a:latin typeface="Meiryo UI" pitchFamily="50" charset="-128"/>
              <a:ea typeface="Meiryo UI" pitchFamily="50" charset="-128"/>
              <a:cs typeface="Meiryo UI" pitchFamily="50" charset="-128"/>
            </a:endParaRPr>
          </a:p>
          <a:p>
            <a:pPr marL="87313" indent="-87313">
              <a:lnSpc>
                <a:spcPts val="1700"/>
              </a:lnSpc>
            </a:pPr>
            <a:r>
              <a:rPr lang="ja-JP" altLang="en-US" sz="1200" dirty="0">
                <a:latin typeface="Meiryo UI" pitchFamily="50" charset="-128"/>
                <a:ea typeface="Meiryo UI" pitchFamily="50" charset="-128"/>
                <a:cs typeface="Meiryo UI" pitchFamily="50" charset="-128"/>
              </a:rPr>
              <a:t>　　　　</a:t>
            </a:r>
            <a:r>
              <a:rPr lang="ja-JP" altLang="en-US" sz="1100" dirty="0">
                <a:latin typeface="Meiryo UI" pitchFamily="50" charset="-128"/>
                <a:ea typeface="Meiryo UI" pitchFamily="50" charset="-128"/>
                <a:cs typeface="Meiryo UI" pitchFamily="50" charset="-128"/>
              </a:rPr>
              <a:t>　　　</a:t>
            </a:r>
            <a:r>
              <a:rPr lang="ja-JP" altLang="en-US" sz="1100" dirty="0" smtClean="0">
                <a:latin typeface="Meiryo UI" pitchFamily="50" charset="-128"/>
                <a:ea typeface="Meiryo UI" pitchFamily="50" charset="-128"/>
                <a:cs typeface="Meiryo UI" pitchFamily="50" charset="-128"/>
              </a:rPr>
              <a:t>                     </a:t>
            </a:r>
            <a:r>
              <a:rPr lang="ja-JP" altLang="en-US" sz="1100" dirty="0" err="1" smtClean="0">
                <a:latin typeface="Meiryo UI" pitchFamily="50" charset="-128"/>
                <a:ea typeface="Meiryo UI" pitchFamily="50" charset="-128"/>
                <a:cs typeface="Meiryo UI" pitchFamily="50" charset="-128"/>
              </a:rPr>
              <a:t>ー</a:t>
            </a:r>
            <a:r>
              <a:rPr lang="ja-JP" altLang="en-US" sz="1100" dirty="0">
                <a:latin typeface="Meiryo UI" pitchFamily="50" charset="-128"/>
                <a:ea typeface="Meiryo UI" pitchFamily="50" charset="-128"/>
                <a:cs typeface="Meiryo UI" pitchFamily="50" charset="-128"/>
              </a:rPr>
              <a:t>環境にもおとくや</a:t>
            </a:r>
            <a:r>
              <a:rPr lang="ja-JP" altLang="en-US" sz="1100" dirty="0" err="1">
                <a:latin typeface="Meiryo UI" pitchFamily="50" charset="-128"/>
                <a:ea typeface="Meiryo UI" pitchFamily="50" charset="-128"/>
                <a:cs typeface="Meiryo UI" pitchFamily="50" charset="-128"/>
              </a:rPr>
              <a:t>ねん</a:t>
            </a:r>
            <a:r>
              <a:rPr lang="ja-JP" altLang="en-US" sz="1100" dirty="0">
                <a:latin typeface="Meiryo UI" pitchFamily="50" charset="-128"/>
                <a:ea typeface="Meiryo UI" pitchFamily="50" charset="-128"/>
                <a:cs typeface="Meiryo UI" pitchFamily="50" charset="-128"/>
              </a:rPr>
              <a:t>ー</a:t>
            </a:r>
            <a:r>
              <a:rPr lang="ja-JP" altLang="en-US" sz="1200" dirty="0">
                <a:latin typeface="Meiryo UI" pitchFamily="50" charset="-128"/>
                <a:ea typeface="Meiryo UI" pitchFamily="50" charset="-128"/>
                <a:cs typeface="Meiryo UI" pitchFamily="50" charset="-128"/>
              </a:rPr>
              <a:t>・・・・</a:t>
            </a:r>
            <a:r>
              <a:rPr lang="ja-JP" altLang="en-US" sz="1200" dirty="0" smtClean="0">
                <a:latin typeface="Meiryo UI" pitchFamily="50" charset="-128"/>
                <a:ea typeface="Meiryo UI" pitchFamily="50" charset="-128"/>
                <a:cs typeface="Meiryo UI" pitchFamily="50" charset="-128"/>
              </a:rPr>
              <a:t>・・・・・・</a:t>
            </a:r>
            <a:endParaRPr lang="en-US" altLang="ja-JP" sz="1200" dirty="0">
              <a:latin typeface="Meiryo UI" pitchFamily="50" charset="-128"/>
              <a:ea typeface="Meiryo UI" pitchFamily="50" charset="-128"/>
              <a:cs typeface="Meiryo UI" pitchFamily="50" charset="-128"/>
            </a:endParaRPr>
          </a:p>
          <a:p>
            <a:pPr marL="87313" indent="-87313">
              <a:lnSpc>
                <a:spcPts val="1700"/>
              </a:lnSpc>
            </a:pPr>
            <a:r>
              <a:rPr lang="ja-JP" altLang="en-US" sz="1200" dirty="0" smtClean="0">
                <a:latin typeface="Meiryo UI" pitchFamily="50" charset="-128"/>
                <a:ea typeface="Meiryo UI" pitchFamily="50" charset="-128"/>
                <a:cs typeface="Meiryo UI" pitchFamily="50" charset="-128"/>
              </a:rPr>
              <a:t>    ・</a:t>
            </a:r>
            <a:r>
              <a:rPr lang="ja-JP" altLang="en-US" sz="1200" dirty="0">
                <a:latin typeface="Meiryo UI" pitchFamily="50" charset="-128"/>
                <a:ea typeface="Meiryo UI" pitchFamily="50" charset="-128"/>
                <a:cs typeface="Meiryo UI" pitchFamily="50" charset="-128"/>
              </a:rPr>
              <a:t>公共施設や民間施設の</a:t>
            </a:r>
            <a:r>
              <a:rPr lang="ja-JP" altLang="en-US" sz="1200" dirty="0" smtClean="0">
                <a:latin typeface="Meiryo UI" pitchFamily="50" charset="-128"/>
                <a:ea typeface="Meiryo UI" pitchFamily="50" charset="-128"/>
                <a:cs typeface="Meiryo UI" pitchFamily="50" charset="-128"/>
              </a:rPr>
              <a:t>屋根や遊休地と太陽光発電</a:t>
            </a:r>
            <a:endParaRPr lang="en-US" altLang="ja-JP" sz="1200" dirty="0">
              <a:latin typeface="Meiryo UI" pitchFamily="50" charset="-128"/>
              <a:ea typeface="Meiryo UI" pitchFamily="50" charset="-128"/>
              <a:cs typeface="Meiryo UI" pitchFamily="50" charset="-128"/>
            </a:endParaRPr>
          </a:p>
          <a:p>
            <a:pPr marL="87313" indent="-87313">
              <a:lnSpc>
                <a:spcPts val="1700"/>
              </a:lnSpc>
            </a:pPr>
            <a:r>
              <a:rPr lang="ja-JP" altLang="en-US" sz="1200" dirty="0">
                <a:latin typeface="Meiryo UI" pitchFamily="50" charset="-128"/>
                <a:ea typeface="Meiryo UI" pitchFamily="50" charset="-128"/>
                <a:cs typeface="Meiryo UI" pitchFamily="50" charset="-128"/>
              </a:rPr>
              <a:t>　　　事</a:t>
            </a:r>
            <a:r>
              <a:rPr lang="ja-JP" altLang="en-US" sz="1200" dirty="0" smtClean="0">
                <a:latin typeface="Meiryo UI" pitchFamily="50" charset="-128"/>
                <a:ea typeface="Meiryo UI" pitchFamily="50" charset="-128"/>
                <a:cs typeface="Meiryo UI" pitchFamily="50" charset="-128"/>
              </a:rPr>
              <a:t>業者のマッチング等・</a:t>
            </a:r>
            <a:r>
              <a:rPr lang="ja-JP" altLang="en-US" sz="1200" dirty="0">
                <a:latin typeface="Meiryo UI" pitchFamily="50" charset="-128"/>
                <a:ea typeface="Meiryo UI" pitchFamily="50" charset="-128"/>
                <a:cs typeface="Meiryo UI" pitchFamily="50" charset="-128"/>
              </a:rPr>
              <a:t>・・・・・・・・・・・・・・・・・・・・・・</a:t>
            </a:r>
            <a:r>
              <a:rPr lang="ja-JP" altLang="en-US" sz="1200" dirty="0" smtClean="0">
                <a:latin typeface="Meiryo UI" pitchFamily="50" charset="-128"/>
                <a:ea typeface="Meiryo UI" pitchFamily="50" charset="-128"/>
                <a:cs typeface="Meiryo UI" pitchFamily="50" charset="-128"/>
              </a:rPr>
              <a:t>・・・・・・</a:t>
            </a:r>
            <a:endParaRPr lang="en-US" altLang="ja-JP" sz="1200" dirty="0">
              <a:latin typeface="Meiryo UI" pitchFamily="50" charset="-128"/>
              <a:ea typeface="Meiryo UI" pitchFamily="50" charset="-128"/>
              <a:cs typeface="Meiryo UI" pitchFamily="50" charset="-128"/>
            </a:endParaRPr>
          </a:p>
          <a:p>
            <a:pPr marL="87313" indent="-87313">
              <a:lnSpc>
                <a:spcPts val="1700"/>
              </a:lnSpc>
            </a:pPr>
            <a:r>
              <a:rPr lang="ja-JP" altLang="en-US" sz="1200" dirty="0" smtClean="0">
                <a:latin typeface="Meiryo UI" pitchFamily="50" charset="-128"/>
                <a:ea typeface="Meiryo UI" pitchFamily="50" charset="-128"/>
                <a:cs typeface="Meiryo UI" pitchFamily="50" charset="-128"/>
              </a:rPr>
              <a:t>　　・再生</a:t>
            </a:r>
            <a:r>
              <a:rPr lang="ja-JP" altLang="en-US" sz="1200" dirty="0">
                <a:latin typeface="Meiryo UI" pitchFamily="50" charset="-128"/>
                <a:ea typeface="Meiryo UI" pitchFamily="50" charset="-128"/>
                <a:cs typeface="Meiryo UI" pitchFamily="50" charset="-128"/>
              </a:rPr>
              <a:t>可能エネルギーの導入可能性の調査・</a:t>
            </a:r>
            <a:r>
              <a:rPr lang="ja-JP" altLang="en-US" sz="1200" dirty="0" smtClean="0">
                <a:latin typeface="Meiryo UI" pitchFamily="50" charset="-128"/>
                <a:ea typeface="Meiryo UI" pitchFamily="50" charset="-128"/>
                <a:cs typeface="Meiryo UI" pitchFamily="50" charset="-128"/>
              </a:rPr>
              <a:t>検討・・・・・・・・</a:t>
            </a:r>
            <a:endParaRPr lang="ja-JP" altLang="en-US" sz="1200" dirty="0">
              <a:latin typeface="Meiryo UI" pitchFamily="50" charset="-128"/>
              <a:ea typeface="Meiryo UI" pitchFamily="50" charset="-128"/>
              <a:cs typeface="Meiryo UI" pitchFamily="50" charset="-128"/>
            </a:endParaRPr>
          </a:p>
          <a:p>
            <a:pPr marL="87313" indent="-87313">
              <a:lnSpc>
                <a:spcPts val="1700"/>
              </a:lnSpc>
            </a:pPr>
            <a:r>
              <a:rPr lang="ja-JP" altLang="en-US" sz="1200" dirty="0">
                <a:latin typeface="Meiryo UI" pitchFamily="50" charset="-128"/>
                <a:ea typeface="Meiryo UI" pitchFamily="50" charset="-128"/>
                <a:cs typeface="Meiryo UI" pitchFamily="50" charset="-128"/>
              </a:rPr>
              <a:t>　</a:t>
            </a:r>
            <a:r>
              <a:rPr lang="ja-JP" altLang="en-US" sz="1200" dirty="0" smtClean="0">
                <a:latin typeface="Meiryo UI" pitchFamily="50" charset="-128"/>
                <a:ea typeface="Meiryo UI" pitchFamily="50" charset="-128"/>
                <a:cs typeface="Meiryo UI" pitchFamily="50" charset="-128"/>
              </a:rPr>
              <a:t>　・省エネ・省</a:t>
            </a:r>
            <a:r>
              <a:rPr lang="en-US" altLang="ja-JP" sz="1200" dirty="0" smtClean="0">
                <a:latin typeface="Meiryo UI" pitchFamily="50" charset="-128"/>
                <a:ea typeface="Meiryo UI" pitchFamily="50" charset="-128"/>
                <a:cs typeface="Meiryo UI" pitchFamily="50" charset="-128"/>
              </a:rPr>
              <a:t>CO2</a:t>
            </a:r>
            <a:r>
              <a:rPr lang="ja-JP" altLang="en-US" sz="1200" dirty="0" smtClean="0">
                <a:latin typeface="Meiryo UI" pitchFamily="50" charset="-128"/>
                <a:ea typeface="Meiryo UI" pitchFamily="50" charset="-128"/>
                <a:cs typeface="Meiryo UI" pitchFamily="50" charset="-128"/>
              </a:rPr>
              <a:t>のアドバイス</a:t>
            </a:r>
            <a:r>
              <a:rPr lang="en-US" altLang="ja-JP" sz="900" dirty="0" smtClean="0">
                <a:latin typeface="Meiryo UI" pitchFamily="50" charset="-128"/>
                <a:ea typeface="Meiryo UI" pitchFamily="50" charset="-128"/>
                <a:cs typeface="Meiryo UI" pitchFamily="50" charset="-128"/>
              </a:rPr>
              <a:t>(</a:t>
            </a:r>
            <a:r>
              <a:rPr lang="ja-JP" altLang="en-US" sz="900" dirty="0" smtClean="0">
                <a:latin typeface="Meiryo UI" pitchFamily="50" charset="-128"/>
                <a:ea typeface="Meiryo UI" pitchFamily="50" charset="-128"/>
                <a:cs typeface="Meiryo UI" pitchFamily="50" charset="-128"/>
              </a:rPr>
              <a:t>相談窓口の設置･運営）</a:t>
            </a:r>
            <a:r>
              <a:rPr lang="ja-JP" altLang="en-US" sz="1200" dirty="0" smtClean="0">
                <a:latin typeface="Meiryo UI" pitchFamily="50" charset="-128"/>
                <a:ea typeface="Meiryo UI" pitchFamily="50" charset="-128"/>
                <a:cs typeface="Meiryo UI" pitchFamily="50" charset="-128"/>
              </a:rPr>
              <a:t>・・・・・・・・・</a:t>
            </a:r>
            <a:endParaRPr lang="en-US" altLang="ja-JP" sz="1200" dirty="0" smtClean="0">
              <a:latin typeface="Meiryo UI" pitchFamily="50" charset="-128"/>
              <a:ea typeface="Meiryo UI" pitchFamily="50" charset="-128"/>
              <a:cs typeface="Meiryo UI" pitchFamily="50" charset="-128"/>
            </a:endParaRPr>
          </a:p>
          <a:p>
            <a:pPr marL="87313" indent="-87313">
              <a:lnSpc>
                <a:spcPts val="1700"/>
              </a:lnSpc>
            </a:pPr>
            <a:r>
              <a:rPr lang="ja-JP" altLang="en-US" sz="1200" dirty="0">
                <a:latin typeface="Meiryo UI" pitchFamily="50" charset="-128"/>
                <a:ea typeface="Meiryo UI" pitchFamily="50" charset="-128"/>
                <a:cs typeface="Meiryo UI" pitchFamily="50" charset="-128"/>
              </a:rPr>
              <a:t>　</a:t>
            </a:r>
            <a:r>
              <a:rPr lang="ja-JP" altLang="en-US" sz="1200" dirty="0" smtClean="0">
                <a:latin typeface="Meiryo UI" pitchFamily="50" charset="-128"/>
                <a:ea typeface="Meiryo UI" pitchFamily="50" charset="-128"/>
                <a:cs typeface="Meiryo UI" pitchFamily="50" charset="-128"/>
              </a:rPr>
              <a:t>　</a:t>
            </a:r>
            <a:r>
              <a:rPr lang="ja-JP" altLang="en-US" sz="1200" dirty="0">
                <a:latin typeface="Meiryo UI" pitchFamily="50" charset="-128"/>
                <a:ea typeface="Meiryo UI" pitchFamily="50" charset="-128"/>
                <a:cs typeface="Meiryo UI" pitchFamily="50" charset="-128"/>
              </a:rPr>
              <a:t>・</a:t>
            </a:r>
            <a:r>
              <a:rPr lang="en-US" altLang="ja-JP" sz="1200" dirty="0">
                <a:latin typeface="Meiryo UI" pitchFamily="50" charset="-128"/>
                <a:ea typeface="Meiryo UI" pitchFamily="50" charset="-128"/>
                <a:cs typeface="Meiryo UI" pitchFamily="50" charset="-128"/>
              </a:rPr>
              <a:t>BEMS</a:t>
            </a:r>
            <a:r>
              <a:rPr lang="ja-JP" altLang="en-US" sz="1200" dirty="0">
                <a:latin typeface="Meiryo UI" pitchFamily="50" charset="-128"/>
                <a:ea typeface="Meiryo UI" pitchFamily="50" charset="-128"/>
                <a:cs typeface="Meiryo UI" pitchFamily="50" charset="-128"/>
              </a:rPr>
              <a:t>普及啓発事業・・・・・・・・・・・・・・・・・</a:t>
            </a:r>
            <a:r>
              <a:rPr lang="ja-JP" altLang="en-US" sz="1200" dirty="0" smtClean="0">
                <a:latin typeface="Meiryo UI" pitchFamily="50" charset="-128"/>
                <a:ea typeface="Meiryo UI" pitchFamily="50" charset="-128"/>
                <a:cs typeface="Meiryo UI" pitchFamily="50" charset="-128"/>
              </a:rPr>
              <a:t>・・・・</a:t>
            </a:r>
            <a:r>
              <a:rPr lang="ja-JP" altLang="en-US" sz="1200" dirty="0">
                <a:latin typeface="Meiryo UI" pitchFamily="50" charset="-128"/>
                <a:ea typeface="Meiryo UI" pitchFamily="50" charset="-128"/>
                <a:cs typeface="Meiryo UI" pitchFamily="50" charset="-128"/>
              </a:rPr>
              <a:t>・・・・</a:t>
            </a:r>
            <a:r>
              <a:rPr lang="ja-JP" altLang="en-US" sz="1200" dirty="0" smtClean="0">
                <a:latin typeface="Meiryo UI" pitchFamily="50" charset="-128"/>
                <a:ea typeface="Meiryo UI" pitchFamily="50" charset="-128"/>
                <a:cs typeface="Meiryo UI" pitchFamily="50" charset="-128"/>
              </a:rPr>
              <a:t>・・・・</a:t>
            </a:r>
            <a:endParaRPr lang="en-US" altLang="ja-JP" sz="1200" dirty="0">
              <a:latin typeface="Meiryo UI" pitchFamily="50" charset="-128"/>
              <a:ea typeface="Meiryo UI" pitchFamily="50" charset="-128"/>
              <a:cs typeface="Meiryo UI" pitchFamily="50" charset="-128"/>
            </a:endParaRPr>
          </a:p>
          <a:p>
            <a:pPr marL="87313" indent="-87313">
              <a:lnSpc>
                <a:spcPts val="1700"/>
              </a:lnSpc>
            </a:pPr>
            <a:r>
              <a:rPr lang="ja-JP" altLang="en-US" sz="1200" dirty="0" smtClean="0">
                <a:latin typeface="Meiryo UI" pitchFamily="50" charset="-128"/>
                <a:ea typeface="Meiryo UI" pitchFamily="50" charset="-128"/>
                <a:cs typeface="Meiryo UI" pitchFamily="50" charset="-128"/>
              </a:rPr>
              <a:t>　　・</a:t>
            </a:r>
            <a:r>
              <a:rPr lang="ja-JP" altLang="en-US" sz="1200" dirty="0">
                <a:latin typeface="Meiryo UI" pitchFamily="50" charset="-128"/>
                <a:ea typeface="Meiryo UI" pitchFamily="50" charset="-128"/>
                <a:cs typeface="Meiryo UI" pitchFamily="50" charset="-128"/>
              </a:rPr>
              <a:t>おおさか版イニシャルゼロ省エネ設備改修マッチング</a:t>
            </a:r>
            <a:r>
              <a:rPr lang="ja-JP" altLang="en-US" sz="1200" dirty="0" smtClean="0">
                <a:latin typeface="Meiryo UI" pitchFamily="50" charset="-128"/>
                <a:ea typeface="Meiryo UI" pitchFamily="50" charset="-128"/>
                <a:cs typeface="Meiryo UI" pitchFamily="50" charset="-128"/>
              </a:rPr>
              <a:t>事業・・・</a:t>
            </a:r>
            <a:endParaRPr lang="en-US" altLang="ja-JP" sz="1200" dirty="0" smtClean="0">
              <a:latin typeface="Meiryo UI" pitchFamily="50" charset="-128"/>
              <a:ea typeface="Meiryo UI" pitchFamily="50" charset="-128"/>
              <a:cs typeface="Meiryo UI" pitchFamily="50" charset="-128"/>
            </a:endParaRPr>
          </a:p>
          <a:p>
            <a:pPr marL="87313" indent="-87313">
              <a:lnSpc>
                <a:spcPts val="1700"/>
              </a:lnSpc>
            </a:pPr>
            <a:r>
              <a:rPr lang="ja-JP" altLang="en-US" sz="1200" dirty="0" smtClean="0">
                <a:latin typeface="Meiryo UI" pitchFamily="50" charset="-128"/>
                <a:ea typeface="Meiryo UI" pitchFamily="50" charset="-128"/>
                <a:cs typeface="Meiryo UI" pitchFamily="50" charset="-128"/>
              </a:rPr>
              <a:t>　　・省エネ等</a:t>
            </a:r>
            <a:r>
              <a:rPr lang="ja-JP" altLang="en-US" sz="1200" dirty="0">
                <a:latin typeface="Meiryo UI" pitchFamily="50" charset="-128"/>
                <a:ea typeface="Meiryo UI" pitchFamily="50" charset="-128"/>
                <a:cs typeface="Meiryo UI" pitchFamily="50" charset="-128"/>
              </a:rPr>
              <a:t>に係る普及啓発の実施・</a:t>
            </a:r>
            <a:r>
              <a:rPr lang="ja-JP" altLang="en-US" sz="1200" dirty="0" smtClean="0">
                <a:latin typeface="Meiryo UI" pitchFamily="50" charset="-128"/>
                <a:ea typeface="Meiryo UI" pitchFamily="50" charset="-128"/>
                <a:cs typeface="Meiryo UI" pitchFamily="50" charset="-128"/>
              </a:rPr>
              <a:t>・・・・</a:t>
            </a:r>
            <a:r>
              <a:rPr lang="ja-JP" altLang="en-US" sz="1200" dirty="0">
                <a:latin typeface="Meiryo UI" pitchFamily="50" charset="-128"/>
                <a:ea typeface="Meiryo UI" pitchFamily="50" charset="-128"/>
                <a:cs typeface="Meiryo UI" pitchFamily="50" charset="-128"/>
              </a:rPr>
              <a:t>・・・・・・・</a:t>
            </a:r>
            <a:r>
              <a:rPr lang="ja-JP" altLang="en-US" sz="1200" dirty="0" smtClean="0">
                <a:latin typeface="Meiryo UI" pitchFamily="50" charset="-128"/>
                <a:ea typeface="Meiryo UI" pitchFamily="50" charset="-128"/>
                <a:cs typeface="Meiryo UI" pitchFamily="50" charset="-128"/>
              </a:rPr>
              <a:t>・</a:t>
            </a:r>
            <a:r>
              <a:rPr lang="ja-JP" altLang="en-US" sz="1200" dirty="0">
                <a:latin typeface="Meiryo UI" pitchFamily="50" charset="-128"/>
                <a:ea typeface="Meiryo UI" pitchFamily="50" charset="-128"/>
                <a:cs typeface="Meiryo UI" pitchFamily="50" charset="-128"/>
              </a:rPr>
              <a:t>・</a:t>
            </a:r>
            <a:r>
              <a:rPr lang="ja-JP" altLang="en-US" sz="1200" dirty="0" smtClean="0">
                <a:latin typeface="Meiryo UI" pitchFamily="50" charset="-128"/>
                <a:ea typeface="Meiryo UI" pitchFamily="50" charset="-128"/>
                <a:cs typeface="Meiryo UI" pitchFamily="50" charset="-128"/>
              </a:rPr>
              <a:t>・・・・・・・</a:t>
            </a:r>
            <a:endParaRPr lang="en-US" altLang="ja-JP" sz="1200" dirty="0" smtClean="0">
              <a:latin typeface="Meiryo UI" pitchFamily="50" charset="-128"/>
              <a:ea typeface="Meiryo UI" pitchFamily="50" charset="-128"/>
              <a:cs typeface="Meiryo UI" pitchFamily="50" charset="-128"/>
            </a:endParaRPr>
          </a:p>
          <a:p>
            <a:pPr marL="87313" indent="-87313">
              <a:lnSpc>
                <a:spcPts val="1700"/>
              </a:lnSpc>
            </a:pPr>
            <a:r>
              <a:rPr lang="ja-JP" altLang="en-US" sz="1200" dirty="0">
                <a:latin typeface="Meiryo UI" pitchFamily="50" charset="-128"/>
                <a:ea typeface="Meiryo UI" pitchFamily="50" charset="-128"/>
                <a:cs typeface="Meiryo UI" pitchFamily="50" charset="-128"/>
              </a:rPr>
              <a:t>　　</a:t>
            </a:r>
            <a:r>
              <a:rPr lang="ja-JP" altLang="en-US" sz="1200" dirty="0" smtClean="0">
                <a:latin typeface="Meiryo UI" pitchFamily="50" charset="-128"/>
                <a:ea typeface="Meiryo UI" pitchFamily="50" charset="-128"/>
                <a:cs typeface="Meiryo UI" pitchFamily="50" charset="-128"/>
              </a:rPr>
              <a:t>・ガス冷暖房・蓄熱式空調・コージェネレーション等</a:t>
            </a:r>
            <a:endParaRPr lang="en-US" altLang="ja-JP" sz="1200" dirty="0" smtClean="0">
              <a:latin typeface="Meiryo UI" pitchFamily="50" charset="-128"/>
              <a:ea typeface="Meiryo UI" pitchFamily="50" charset="-128"/>
              <a:cs typeface="Meiryo UI" pitchFamily="50" charset="-128"/>
            </a:endParaRPr>
          </a:p>
          <a:p>
            <a:pPr marL="87313" indent="-87313">
              <a:lnSpc>
                <a:spcPts val="1700"/>
              </a:lnSpc>
            </a:pPr>
            <a:r>
              <a:rPr lang="ja-JP" altLang="en-US" sz="1200" dirty="0">
                <a:latin typeface="Meiryo UI" pitchFamily="50" charset="-128"/>
                <a:ea typeface="Meiryo UI" pitchFamily="50" charset="-128"/>
                <a:cs typeface="Meiryo UI" pitchFamily="50" charset="-128"/>
              </a:rPr>
              <a:t>　</a:t>
            </a:r>
            <a:r>
              <a:rPr lang="ja-JP" altLang="en-US" sz="1200" dirty="0" smtClean="0">
                <a:latin typeface="Meiryo UI" pitchFamily="50" charset="-128"/>
                <a:ea typeface="Meiryo UI" pitchFamily="50" charset="-128"/>
                <a:cs typeface="Meiryo UI" pitchFamily="50" charset="-128"/>
              </a:rPr>
              <a:t>　　の導入促進････・・・・・・・・・・・・・・・・・・・・・・・・・・・・・・</a:t>
            </a:r>
            <a:endParaRPr lang="en-US" altLang="ja-JP" sz="1200" dirty="0" smtClean="0">
              <a:latin typeface="Meiryo UI" pitchFamily="50" charset="-128"/>
              <a:ea typeface="Meiryo UI" pitchFamily="50" charset="-128"/>
              <a:cs typeface="Meiryo UI" pitchFamily="50" charset="-128"/>
            </a:endParaRPr>
          </a:p>
        </p:txBody>
      </p:sp>
      <p:sp>
        <p:nvSpPr>
          <p:cNvPr id="42" name="円/楕円 41"/>
          <p:cNvSpPr/>
          <p:nvPr/>
        </p:nvSpPr>
        <p:spPr>
          <a:xfrm>
            <a:off x="9400877" y="11878"/>
            <a:ext cx="432048" cy="432048"/>
          </a:xfrm>
          <a:prstGeom prst="ellipse">
            <a:avLst/>
          </a:prstGeom>
          <a:ln w="19050"/>
        </p:spPr>
        <p:style>
          <a:lnRef idx="3">
            <a:schemeClr val="lt1"/>
          </a:lnRef>
          <a:fillRef idx="1">
            <a:schemeClr val="accent1"/>
          </a:fillRef>
          <a:effectRef idx="1">
            <a:schemeClr val="accent1"/>
          </a:effectRef>
          <a:fontRef idx="minor">
            <a:schemeClr val="lt1"/>
          </a:fontRef>
        </p:style>
        <p:txBody>
          <a:bodyPr rtlCol="0" anchor="ctr"/>
          <a:lstStyle/>
          <a:p>
            <a:pPr algn="ctr"/>
            <a:r>
              <a:rPr lang="ja-JP" altLang="en-US" b="1" dirty="0" smtClean="0">
                <a:solidFill>
                  <a:prstClr val="white"/>
                </a:solidFill>
              </a:rPr>
              <a:t>５</a:t>
            </a:r>
            <a:endParaRPr lang="ja-JP" altLang="en-US" b="1" dirty="0">
              <a:solidFill>
                <a:prstClr val="white"/>
              </a:solidFill>
            </a:endParaRPr>
          </a:p>
        </p:txBody>
      </p:sp>
      <p:sp>
        <p:nvSpPr>
          <p:cNvPr id="116" name="テキスト ボックス 115"/>
          <p:cNvSpPr txBox="1"/>
          <p:nvPr/>
        </p:nvSpPr>
        <p:spPr>
          <a:xfrm>
            <a:off x="470811" y="4594514"/>
            <a:ext cx="4034513" cy="1492716"/>
          </a:xfrm>
          <a:prstGeom prst="rect">
            <a:avLst/>
          </a:prstGeom>
          <a:noFill/>
        </p:spPr>
        <p:txBody>
          <a:bodyPr wrap="square" rtlCol="0">
            <a:spAutoFit/>
          </a:bodyPr>
          <a:lstStyle/>
          <a:p>
            <a:pPr marL="87313" indent="-87313"/>
            <a:r>
              <a:rPr lang="en-US" altLang="ja-JP" sz="1300" dirty="0">
                <a:latin typeface="Meiryo UI" pitchFamily="50" charset="-128"/>
                <a:ea typeface="Meiryo UI" pitchFamily="50" charset="-128"/>
                <a:cs typeface="Meiryo UI" pitchFamily="50" charset="-128"/>
              </a:rPr>
              <a:t>1.</a:t>
            </a:r>
            <a:r>
              <a:rPr lang="ja-JP" altLang="en-US" sz="1300" dirty="0">
                <a:latin typeface="Meiryo UI" pitchFamily="50" charset="-128"/>
                <a:ea typeface="Meiryo UI" pitchFamily="50" charset="-128"/>
                <a:cs typeface="Meiryo UI" pitchFamily="50" charset="-128"/>
              </a:rPr>
              <a:t>電気の需給に関する情報の交換に関すること </a:t>
            </a:r>
          </a:p>
          <a:p>
            <a:pPr marL="87313" indent="-87313"/>
            <a:r>
              <a:rPr lang="en-US" altLang="ja-JP" sz="1300" dirty="0">
                <a:latin typeface="Meiryo UI" pitchFamily="50" charset="-128"/>
                <a:ea typeface="Meiryo UI" pitchFamily="50" charset="-128"/>
                <a:cs typeface="Meiryo UI" pitchFamily="50" charset="-128"/>
              </a:rPr>
              <a:t>2.</a:t>
            </a:r>
            <a:r>
              <a:rPr lang="ja-JP" altLang="en-US" sz="1300" dirty="0">
                <a:latin typeface="Meiryo UI" pitchFamily="50" charset="-128"/>
                <a:ea typeface="Meiryo UI" pitchFamily="50" charset="-128"/>
                <a:cs typeface="Meiryo UI" pitchFamily="50" charset="-128"/>
              </a:rPr>
              <a:t>エネルギーの使用の抑制、再生可能エネルギーの利用、電気の需要の平準化をはじめとするエネルギー対策に係る情報の交換に関すること </a:t>
            </a:r>
          </a:p>
          <a:p>
            <a:pPr marL="87313" indent="-87313"/>
            <a:r>
              <a:rPr lang="en-US" altLang="ja-JP" sz="1300" dirty="0">
                <a:latin typeface="Meiryo UI" pitchFamily="50" charset="-128"/>
                <a:ea typeface="Meiryo UI" pitchFamily="50" charset="-128"/>
                <a:cs typeface="Meiryo UI" pitchFamily="50" charset="-128"/>
              </a:rPr>
              <a:t>3.</a:t>
            </a:r>
            <a:r>
              <a:rPr lang="ja-JP" altLang="en-US" sz="1300" dirty="0">
                <a:latin typeface="Meiryo UI" pitchFamily="50" charset="-128"/>
                <a:ea typeface="Meiryo UI" pitchFamily="50" charset="-128"/>
                <a:cs typeface="Meiryo UI" pitchFamily="50" charset="-128"/>
              </a:rPr>
              <a:t>構成団体及びその関連団体のエネルギー対策に係る取組の推進及び啓発に関すること </a:t>
            </a:r>
          </a:p>
          <a:p>
            <a:pPr marL="87313" indent="-87313"/>
            <a:r>
              <a:rPr lang="en-US" altLang="ja-JP" sz="1300" dirty="0">
                <a:latin typeface="Meiryo UI" pitchFamily="50" charset="-128"/>
                <a:ea typeface="Meiryo UI" pitchFamily="50" charset="-128"/>
                <a:cs typeface="Meiryo UI" pitchFamily="50" charset="-128"/>
              </a:rPr>
              <a:t>4.</a:t>
            </a:r>
            <a:r>
              <a:rPr lang="ja-JP" altLang="en-US" sz="1300" dirty="0">
                <a:latin typeface="Meiryo UI" pitchFamily="50" charset="-128"/>
                <a:ea typeface="Meiryo UI" pitchFamily="50" charset="-128"/>
                <a:cs typeface="Meiryo UI" pitchFamily="50" charset="-128"/>
              </a:rPr>
              <a:t>その他エネルギー対策の推進に関すること</a:t>
            </a:r>
          </a:p>
        </p:txBody>
      </p:sp>
      <p:sp>
        <p:nvSpPr>
          <p:cNvPr id="46" name="角丸四角形 45"/>
          <p:cNvSpPr/>
          <p:nvPr/>
        </p:nvSpPr>
        <p:spPr>
          <a:xfrm>
            <a:off x="274386" y="764704"/>
            <a:ext cx="3765351" cy="342431"/>
          </a:xfrm>
          <a:prstGeom prst="roundRect">
            <a:avLst>
              <a:gd name="adj" fmla="val 50000"/>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ja-JP" altLang="en-US" sz="1600" b="1" dirty="0">
                <a:solidFill>
                  <a:schemeClr val="tx1"/>
                </a:solidFill>
                <a:latin typeface="Meiryo UI" pitchFamily="50" charset="-128"/>
                <a:ea typeface="Meiryo UI" pitchFamily="50" charset="-128"/>
                <a:cs typeface="Meiryo UI" pitchFamily="50" charset="-128"/>
              </a:rPr>
              <a:t>おおさかスマートエネルギー協議会の開催</a:t>
            </a:r>
          </a:p>
        </p:txBody>
      </p:sp>
      <p:sp>
        <p:nvSpPr>
          <p:cNvPr id="47" name="角丸四角形 46"/>
          <p:cNvSpPr/>
          <p:nvPr/>
        </p:nvSpPr>
        <p:spPr>
          <a:xfrm>
            <a:off x="5174178" y="764703"/>
            <a:ext cx="3846991" cy="342431"/>
          </a:xfrm>
          <a:prstGeom prst="roundRect">
            <a:avLst>
              <a:gd name="adj" fmla="val 50000"/>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ja-JP" altLang="en-US" sz="1600" b="1" dirty="0">
                <a:solidFill>
                  <a:schemeClr val="tx1"/>
                </a:solidFill>
                <a:latin typeface="Meiryo UI" pitchFamily="50" charset="-128"/>
                <a:ea typeface="Meiryo UI" pitchFamily="50" charset="-128"/>
                <a:cs typeface="Meiryo UI" pitchFamily="50" charset="-128"/>
              </a:rPr>
              <a:t>おおさかスマートエネルギーセンターの運営</a:t>
            </a:r>
          </a:p>
        </p:txBody>
      </p:sp>
      <p:sp>
        <p:nvSpPr>
          <p:cNvPr id="16" name="テキスト ボックス 15"/>
          <p:cNvSpPr txBox="1"/>
          <p:nvPr/>
        </p:nvSpPr>
        <p:spPr>
          <a:xfrm>
            <a:off x="9163274" y="2862554"/>
            <a:ext cx="404338" cy="3706143"/>
          </a:xfrm>
          <a:prstGeom prst="rect">
            <a:avLst/>
          </a:prstGeom>
          <a:noFill/>
        </p:spPr>
        <p:txBody>
          <a:bodyPr wrap="square" lIns="0" tIns="0" rIns="0" bIns="0" rtlCol="0" anchor="ctr" anchorCtr="0">
            <a:spAutoFit/>
          </a:bodyPr>
          <a:lstStyle/>
          <a:p>
            <a:pPr marL="87313" indent="-87313">
              <a:lnSpc>
                <a:spcPts val="1700"/>
              </a:lnSpc>
            </a:pPr>
            <a:r>
              <a:rPr lang="en-US" altLang="ja-JP" sz="1200" dirty="0" smtClean="0">
                <a:latin typeface="Meiryo UI" pitchFamily="50" charset="-128"/>
                <a:ea typeface="Meiryo UI" pitchFamily="50" charset="-128"/>
                <a:cs typeface="Meiryo UI" pitchFamily="50" charset="-128"/>
              </a:rPr>
              <a:t>p. </a:t>
            </a:r>
            <a:r>
              <a:rPr lang="ja-JP" altLang="en-US" sz="1200" dirty="0">
                <a:latin typeface="Meiryo UI" pitchFamily="50" charset="-128"/>
                <a:ea typeface="Meiryo UI" pitchFamily="50" charset="-128"/>
                <a:cs typeface="Meiryo UI" pitchFamily="50" charset="-128"/>
              </a:rPr>
              <a:t>８</a:t>
            </a:r>
            <a:endParaRPr lang="en-US" altLang="ja-JP" sz="1200" dirty="0" smtClean="0">
              <a:latin typeface="Meiryo UI" pitchFamily="50" charset="-128"/>
              <a:ea typeface="Meiryo UI" pitchFamily="50" charset="-128"/>
              <a:cs typeface="Meiryo UI" pitchFamily="50" charset="-128"/>
            </a:endParaRPr>
          </a:p>
          <a:p>
            <a:pPr marL="87313" indent="-87313">
              <a:lnSpc>
                <a:spcPts val="1700"/>
              </a:lnSpc>
            </a:pPr>
            <a:r>
              <a:rPr lang="en-US" altLang="ja-JP" sz="1200" dirty="0" smtClean="0">
                <a:latin typeface="Meiryo UI" pitchFamily="50" charset="-128"/>
                <a:ea typeface="Meiryo UI" pitchFamily="50" charset="-128"/>
                <a:cs typeface="Meiryo UI" pitchFamily="50" charset="-128"/>
              </a:rPr>
              <a:t>p. </a:t>
            </a:r>
            <a:r>
              <a:rPr lang="ja-JP" altLang="en-US" sz="1200" dirty="0">
                <a:latin typeface="Meiryo UI" pitchFamily="50" charset="-128"/>
                <a:ea typeface="Meiryo UI" pitchFamily="50" charset="-128"/>
                <a:cs typeface="Meiryo UI" pitchFamily="50" charset="-128"/>
              </a:rPr>
              <a:t>８</a:t>
            </a:r>
            <a:endParaRPr lang="en-US" altLang="ja-JP" sz="1200" dirty="0" smtClean="0">
              <a:latin typeface="Meiryo UI" pitchFamily="50" charset="-128"/>
              <a:ea typeface="Meiryo UI" pitchFamily="50" charset="-128"/>
              <a:cs typeface="Meiryo UI" pitchFamily="50" charset="-128"/>
            </a:endParaRPr>
          </a:p>
          <a:p>
            <a:pPr marL="87313" indent="-87313">
              <a:lnSpc>
                <a:spcPts val="1700"/>
              </a:lnSpc>
            </a:pPr>
            <a:r>
              <a:rPr lang="en-US" altLang="ja-JP" sz="1200" dirty="0" smtClean="0">
                <a:latin typeface="Meiryo UI" pitchFamily="50" charset="-128"/>
                <a:ea typeface="Meiryo UI" pitchFamily="50" charset="-128"/>
                <a:cs typeface="Meiryo UI" pitchFamily="50" charset="-128"/>
              </a:rPr>
              <a:t>p. </a:t>
            </a:r>
            <a:r>
              <a:rPr lang="ja-JP" altLang="en-US" sz="1200" dirty="0">
                <a:latin typeface="Meiryo UI" pitchFamily="50" charset="-128"/>
                <a:ea typeface="Meiryo UI" pitchFamily="50" charset="-128"/>
                <a:cs typeface="Meiryo UI" pitchFamily="50" charset="-128"/>
              </a:rPr>
              <a:t>８</a:t>
            </a:r>
            <a:endParaRPr lang="en-US" altLang="ja-JP" sz="1200" dirty="0" smtClean="0">
              <a:latin typeface="Meiryo UI" pitchFamily="50" charset="-128"/>
              <a:ea typeface="Meiryo UI" pitchFamily="50" charset="-128"/>
              <a:cs typeface="Meiryo UI" pitchFamily="50" charset="-128"/>
            </a:endParaRPr>
          </a:p>
          <a:p>
            <a:pPr marL="87313" indent="-87313">
              <a:lnSpc>
                <a:spcPts val="1700"/>
              </a:lnSpc>
            </a:pPr>
            <a:r>
              <a:rPr lang="en-US" altLang="ja-JP" sz="1200" dirty="0" smtClean="0">
                <a:latin typeface="Meiryo UI" pitchFamily="50" charset="-128"/>
                <a:ea typeface="Meiryo UI" pitchFamily="50" charset="-128"/>
                <a:cs typeface="Meiryo UI" pitchFamily="50" charset="-128"/>
              </a:rPr>
              <a:t>p. </a:t>
            </a:r>
            <a:r>
              <a:rPr lang="ja-JP" altLang="en-US" sz="1200" dirty="0">
                <a:latin typeface="Meiryo UI" pitchFamily="50" charset="-128"/>
                <a:ea typeface="Meiryo UI" pitchFamily="50" charset="-128"/>
                <a:cs typeface="Meiryo UI" pitchFamily="50" charset="-128"/>
              </a:rPr>
              <a:t>９</a:t>
            </a:r>
            <a:endParaRPr lang="en-US" altLang="ja-JP" sz="1200" dirty="0" smtClean="0">
              <a:latin typeface="Meiryo UI" pitchFamily="50" charset="-128"/>
              <a:ea typeface="Meiryo UI" pitchFamily="50" charset="-128"/>
              <a:cs typeface="Meiryo UI" pitchFamily="50" charset="-128"/>
            </a:endParaRPr>
          </a:p>
          <a:p>
            <a:pPr marL="87313" indent="-87313">
              <a:lnSpc>
                <a:spcPts val="1700"/>
              </a:lnSpc>
            </a:pPr>
            <a:r>
              <a:rPr lang="en-US" altLang="ja-JP" sz="1200" dirty="0" smtClean="0">
                <a:latin typeface="Meiryo UI" pitchFamily="50" charset="-128"/>
                <a:ea typeface="Meiryo UI" pitchFamily="50" charset="-128"/>
                <a:cs typeface="Meiryo UI" pitchFamily="50" charset="-128"/>
              </a:rPr>
              <a:t>p. </a:t>
            </a:r>
            <a:r>
              <a:rPr lang="ja-JP" altLang="en-US" sz="1200" dirty="0">
                <a:latin typeface="Meiryo UI" pitchFamily="50" charset="-128"/>
                <a:ea typeface="Meiryo UI" pitchFamily="50" charset="-128"/>
                <a:cs typeface="Meiryo UI" pitchFamily="50" charset="-128"/>
              </a:rPr>
              <a:t>９</a:t>
            </a:r>
            <a:endParaRPr lang="en-US" altLang="ja-JP" sz="1200" dirty="0" smtClean="0">
              <a:latin typeface="Meiryo UI" pitchFamily="50" charset="-128"/>
              <a:ea typeface="Meiryo UI" pitchFamily="50" charset="-128"/>
              <a:cs typeface="Meiryo UI" pitchFamily="50" charset="-128"/>
            </a:endParaRPr>
          </a:p>
          <a:p>
            <a:pPr marL="87313" indent="-87313">
              <a:lnSpc>
                <a:spcPts val="1700"/>
              </a:lnSpc>
            </a:pPr>
            <a:r>
              <a:rPr lang="en-US" altLang="ja-JP" sz="1200" dirty="0" smtClean="0">
                <a:latin typeface="Meiryo UI" pitchFamily="50" charset="-128"/>
                <a:ea typeface="Meiryo UI" pitchFamily="50" charset="-128"/>
                <a:cs typeface="Meiryo UI" pitchFamily="50" charset="-128"/>
              </a:rPr>
              <a:t>p.</a:t>
            </a:r>
            <a:r>
              <a:rPr lang="en-US" altLang="ja-JP" sz="1200" dirty="0">
                <a:latin typeface="Meiryo UI" pitchFamily="50" charset="-128"/>
                <a:ea typeface="Meiryo UI" pitchFamily="50" charset="-128"/>
                <a:cs typeface="Meiryo UI" pitchFamily="50" charset="-128"/>
              </a:rPr>
              <a:t>10</a:t>
            </a:r>
            <a:endParaRPr lang="en-US" altLang="ja-JP" sz="1200" dirty="0" smtClean="0">
              <a:latin typeface="Meiryo UI" pitchFamily="50" charset="-128"/>
              <a:ea typeface="Meiryo UI" pitchFamily="50" charset="-128"/>
              <a:cs typeface="Meiryo UI" pitchFamily="50" charset="-128"/>
            </a:endParaRPr>
          </a:p>
          <a:p>
            <a:pPr marL="87313" indent="-87313">
              <a:lnSpc>
                <a:spcPts val="1700"/>
              </a:lnSpc>
            </a:pPr>
            <a:endParaRPr lang="en-US" altLang="ja-JP" sz="1200" dirty="0">
              <a:latin typeface="Meiryo UI" pitchFamily="50" charset="-128"/>
              <a:ea typeface="Meiryo UI" pitchFamily="50" charset="-128"/>
              <a:cs typeface="Meiryo UI" pitchFamily="50" charset="-128"/>
            </a:endParaRPr>
          </a:p>
          <a:p>
            <a:pPr marL="87313" indent="-87313">
              <a:lnSpc>
                <a:spcPts val="1700"/>
              </a:lnSpc>
            </a:pPr>
            <a:r>
              <a:rPr lang="en-US" altLang="ja-JP" sz="1200" dirty="0" smtClean="0">
                <a:latin typeface="Meiryo UI" pitchFamily="50" charset="-128"/>
                <a:ea typeface="Meiryo UI" pitchFamily="50" charset="-128"/>
                <a:cs typeface="Meiryo UI" pitchFamily="50" charset="-128"/>
              </a:rPr>
              <a:t>p.</a:t>
            </a:r>
            <a:r>
              <a:rPr lang="en-US" altLang="ja-JP" sz="1200" dirty="0">
                <a:latin typeface="Meiryo UI" pitchFamily="50" charset="-128"/>
                <a:ea typeface="Meiryo UI" pitchFamily="50" charset="-128"/>
                <a:cs typeface="Meiryo UI" pitchFamily="50" charset="-128"/>
              </a:rPr>
              <a:t>11</a:t>
            </a:r>
            <a:endParaRPr lang="en-US" altLang="ja-JP" sz="1200" dirty="0" smtClean="0">
              <a:latin typeface="Meiryo UI" pitchFamily="50" charset="-128"/>
              <a:ea typeface="Meiryo UI" pitchFamily="50" charset="-128"/>
              <a:cs typeface="Meiryo UI" pitchFamily="50" charset="-128"/>
            </a:endParaRPr>
          </a:p>
          <a:p>
            <a:pPr marL="87313" indent="-87313">
              <a:lnSpc>
                <a:spcPts val="1700"/>
              </a:lnSpc>
            </a:pPr>
            <a:endParaRPr lang="en-US" altLang="ja-JP" sz="1200" dirty="0" smtClean="0">
              <a:latin typeface="Meiryo UI" pitchFamily="50" charset="-128"/>
              <a:ea typeface="Meiryo UI" pitchFamily="50" charset="-128"/>
              <a:cs typeface="Meiryo UI" pitchFamily="50" charset="-128"/>
            </a:endParaRPr>
          </a:p>
          <a:p>
            <a:pPr marL="87313" indent="-87313">
              <a:lnSpc>
                <a:spcPts val="1700"/>
              </a:lnSpc>
            </a:pPr>
            <a:r>
              <a:rPr lang="en-US" altLang="ja-JP" sz="1200" dirty="0" smtClean="0">
                <a:latin typeface="Meiryo UI" pitchFamily="50" charset="-128"/>
                <a:ea typeface="Meiryo UI" pitchFamily="50" charset="-128"/>
                <a:cs typeface="Meiryo UI" pitchFamily="50" charset="-128"/>
              </a:rPr>
              <a:t>p.11</a:t>
            </a:r>
          </a:p>
          <a:p>
            <a:pPr marL="87313" indent="-87313">
              <a:lnSpc>
                <a:spcPts val="1700"/>
              </a:lnSpc>
            </a:pPr>
            <a:r>
              <a:rPr lang="en-US" altLang="ja-JP" sz="1200" dirty="0" smtClean="0">
                <a:latin typeface="Meiryo UI" pitchFamily="50" charset="-128"/>
                <a:ea typeface="Meiryo UI" pitchFamily="50" charset="-128"/>
                <a:cs typeface="Meiryo UI" pitchFamily="50" charset="-128"/>
              </a:rPr>
              <a:t>p.18</a:t>
            </a:r>
          </a:p>
          <a:p>
            <a:pPr marL="87313" indent="-87313">
              <a:lnSpc>
                <a:spcPts val="1700"/>
              </a:lnSpc>
            </a:pPr>
            <a:r>
              <a:rPr lang="en-US" altLang="ja-JP" sz="1200" dirty="0" smtClean="0">
                <a:latin typeface="Meiryo UI" pitchFamily="50" charset="-128"/>
                <a:ea typeface="Meiryo UI" pitchFamily="50" charset="-128"/>
                <a:cs typeface="Meiryo UI" pitchFamily="50" charset="-128"/>
              </a:rPr>
              <a:t>p.21</a:t>
            </a:r>
          </a:p>
          <a:p>
            <a:pPr marL="87313" indent="-87313">
              <a:lnSpc>
                <a:spcPts val="1700"/>
              </a:lnSpc>
            </a:pPr>
            <a:r>
              <a:rPr lang="en-US" altLang="ja-JP" sz="1200" dirty="0" smtClean="0">
                <a:latin typeface="Meiryo UI" pitchFamily="50" charset="-128"/>
                <a:ea typeface="Meiryo UI" pitchFamily="50" charset="-128"/>
                <a:cs typeface="Meiryo UI" pitchFamily="50" charset="-128"/>
              </a:rPr>
              <a:t>p.22</a:t>
            </a:r>
          </a:p>
          <a:p>
            <a:pPr marL="87313" indent="-87313">
              <a:lnSpc>
                <a:spcPts val="1700"/>
              </a:lnSpc>
            </a:pPr>
            <a:r>
              <a:rPr lang="en-US" altLang="ja-JP" sz="1200" dirty="0" smtClean="0">
                <a:latin typeface="Meiryo UI" pitchFamily="50" charset="-128"/>
                <a:ea typeface="Meiryo UI" pitchFamily="50" charset="-128"/>
                <a:cs typeface="Meiryo UI" pitchFamily="50" charset="-128"/>
              </a:rPr>
              <a:t>p.23</a:t>
            </a:r>
          </a:p>
          <a:p>
            <a:pPr marL="87313" indent="-87313">
              <a:lnSpc>
                <a:spcPts val="1700"/>
              </a:lnSpc>
            </a:pPr>
            <a:r>
              <a:rPr lang="en-US" altLang="ja-JP" sz="1200" dirty="0" smtClean="0">
                <a:latin typeface="Meiryo UI" pitchFamily="50" charset="-128"/>
                <a:ea typeface="Meiryo UI" pitchFamily="50" charset="-128"/>
                <a:cs typeface="Meiryo UI" pitchFamily="50" charset="-128"/>
              </a:rPr>
              <a:t>p.24</a:t>
            </a:r>
          </a:p>
          <a:p>
            <a:pPr marL="87313" indent="-87313">
              <a:lnSpc>
                <a:spcPts val="1700"/>
              </a:lnSpc>
            </a:pPr>
            <a:endParaRPr lang="en-US" altLang="ja-JP" sz="1200" dirty="0" smtClean="0">
              <a:latin typeface="Meiryo UI" pitchFamily="50" charset="-128"/>
              <a:ea typeface="Meiryo UI" pitchFamily="50" charset="-128"/>
              <a:cs typeface="Meiryo UI" pitchFamily="50" charset="-128"/>
            </a:endParaRPr>
          </a:p>
          <a:p>
            <a:pPr marL="87313" indent="-87313">
              <a:lnSpc>
                <a:spcPts val="1700"/>
              </a:lnSpc>
            </a:pPr>
            <a:r>
              <a:rPr lang="en-US" altLang="ja-JP" sz="1200" dirty="0" smtClean="0">
                <a:latin typeface="Meiryo UI" pitchFamily="50" charset="-128"/>
                <a:ea typeface="Meiryo UI" pitchFamily="50" charset="-128"/>
                <a:cs typeface="Meiryo UI" pitchFamily="50" charset="-128"/>
              </a:rPr>
              <a:t>p.37</a:t>
            </a:r>
          </a:p>
        </p:txBody>
      </p:sp>
      <p:sp>
        <p:nvSpPr>
          <p:cNvPr id="2" name="大かっこ 1"/>
          <p:cNvSpPr/>
          <p:nvPr/>
        </p:nvSpPr>
        <p:spPr>
          <a:xfrm>
            <a:off x="6066528" y="1391003"/>
            <a:ext cx="3333614" cy="369331"/>
          </a:xfrm>
          <a:prstGeom prst="bracketPair">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ja-JP" altLang="en-US"/>
          </a:p>
        </p:txBody>
      </p:sp>
      <p:sp>
        <p:nvSpPr>
          <p:cNvPr id="18" name="テキスト ボックス 17"/>
          <p:cNvSpPr txBox="1"/>
          <p:nvPr/>
        </p:nvSpPr>
        <p:spPr>
          <a:xfrm>
            <a:off x="2763670" y="1213360"/>
            <a:ext cx="1850838" cy="184666"/>
          </a:xfrm>
          <a:prstGeom prst="rect">
            <a:avLst/>
          </a:prstGeom>
          <a:noFill/>
        </p:spPr>
        <p:txBody>
          <a:bodyPr wrap="square" lIns="0" tIns="0" rIns="0" bIns="0" rtlCol="0" anchor="ctr" anchorCtr="1">
            <a:spAutoFit/>
          </a:bodyPr>
          <a:lstStyle/>
          <a:p>
            <a:pPr marL="87313" indent="-87313"/>
            <a:r>
              <a:rPr lang="en-US" altLang="ja-JP" sz="1200" dirty="0" smtClean="0">
                <a:latin typeface="Meiryo UI" pitchFamily="50" charset="-128"/>
                <a:ea typeface="Meiryo UI" pitchFamily="50" charset="-128"/>
                <a:cs typeface="Meiryo UI" pitchFamily="50" charset="-128"/>
              </a:rPr>
              <a:t>【</a:t>
            </a:r>
            <a:r>
              <a:rPr lang="ja-JP" altLang="en-US" sz="1200" dirty="0" smtClean="0">
                <a:latin typeface="Meiryo UI" pitchFamily="50" charset="-128"/>
                <a:ea typeface="Meiryo UI" pitchFamily="50" charset="-128"/>
                <a:cs typeface="Meiryo UI" pitchFamily="50" charset="-128"/>
              </a:rPr>
              <a:t>府事業</a:t>
            </a:r>
            <a:r>
              <a:rPr lang="en-US" altLang="ja-JP" sz="1200" dirty="0" smtClean="0">
                <a:latin typeface="Meiryo UI" pitchFamily="50" charset="-128"/>
                <a:ea typeface="Meiryo UI" pitchFamily="50" charset="-128"/>
                <a:cs typeface="Meiryo UI" pitchFamily="50" charset="-128"/>
              </a:rPr>
              <a:t>】</a:t>
            </a:r>
            <a:r>
              <a:rPr lang="ja-JP" altLang="en-US" sz="1200" dirty="0" smtClean="0">
                <a:latin typeface="Meiryo UI" pitchFamily="50" charset="-128"/>
                <a:ea typeface="Meiryo UI" pitchFamily="50" charset="-128"/>
                <a:cs typeface="Meiryo UI" pitchFamily="50" charset="-128"/>
              </a:rPr>
              <a:t>（予算</a:t>
            </a:r>
            <a:r>
              <a:rPr lang="en-US" altLang="ja-JP" sz="1200" dirty="0">
                <a:latin typeface="Meiryo UI" pitchFamily="50" charset="-128"/>
                <a:ea typeface="Meiryo UI" pitchFamily="50" charset="-128"/>
                <a:cs typeface="Meiryo UI" pitchFamily="50" charset="-128"/>
              </a:rPr>
              <a:t>629</a:t>
            </a:r>
            <a:r>
              <a:rPr lang="zh-TW" altLang="en-US" sz="1200" dirty="0" smtClean="0">
                <a:latin typeface="Meiryo UI" pitchFamily="50" charset="-128"/>
                <a:ea typeface="Meiryo UI" pitchFamily="50" charset="-128"/>
                <a:cs typeface="Meiryo UI" pitchFamily="50" charset="-128"/>
              </a:rPr>
              <a:t>千円）</a:t>
            </a:r>
            <a:endParaRPr kumimoji="1" lang="ja-JP" altLang="en-US" sz="1200" dirty="0">
              <a:latin typeface="Meiryo UI" pitchFamily="50" charset="-128"/>
              <a:ea typeface="Meiryo UI" pitchFamily="50" charset="-128"/>
              <a:cs typeface="Meiryo UI" pitchFamily="50" charset="-128"/>
            </a:endParaRPr>
          </a:p>
        </p:txBody>
      </p:sp>
      <p:sp>
        <p:nvSpPr>
          <p:cNvPr id="19" name="正方形/長方形 18"/>
          <p:cNvSpPr/>
          <p:nvPr/>
        </p:nvSpPr>
        <p:spPr>
          <a:xfrm>
            <a:off x="1863672" y="2346442"/>
            <a:ext cx="2592485" cy="1187707"/>
          </a:xfrm>
          <a:prstGeom prst="rect">
            <a:avLst/>
          </a:prstGeom>
          <a:ln w="9525">
            <a:prstDash val="dash"/>
          </a:ln>
        </p:spPr>
        <p:style>
          <a:lnRef idx="2">
            <a:schemeClr val="accent1"/>
          </a:lnRef>
          <a:fillRef idx="1">
            <a:schemeClr val="lt1"/>
          </a:fillRef>
          <a:effectRef idx="0">
            <a:schemeClr val="accent1"/>
          </a:effectRef>
          <a:fontRef idx="minor">
            <a:schemeClr val="dk1"/>
          </a:fontRef>
        </p:style>
        <p:txBody>
          <a:bodyPr lIns="0" rIns="0" rtlCol="0" anchor="ctr"/>
          <a:lstStyle/>
          <a:p>
            <a:pPr marL="87313" indent="-87313"/>
            <a:r>
              <a:rPr lang="ja-JP" altLang="en-US" sz="1050" dirty="0" smtClean="0">
                <a:solidFill>
                  <a:schemeClr val="tx1"/>
                </a:solidFill>
                <a:latin typeface="Meiryo UI" pitchFamily="50" charset="-128"/>
                <a:ea typeface="Meiryo UI" pitchFamily="50" charset="-128"/>
                <a:cs typeface="Meiryo UI" pitchFamily="50" charset="-128"/>
              </a:rPr>
              <a:t>＜</a:t>
            </a:r>
            <a:r>
              <a:rPr lang="en-US" altLang="ja-JP" sz="1050" dirty="0" smtClean="0">
                <a:solidFill>
                  <a:schemeClr val="tx1"/>
                </a:solidFill>
                <a:latin typeface="Meiryo UI" pitchFamily="50" charset="-128"/>
                <a:ea typeface="Meiryo UI" pitchFamily="50" charset="-128"/>
                <a:cs typeface="Meiryo UI" pitchFamily="50" charset="-128"/>
              </a:rPr>
              <a:t>2017</a:t>
            </a:r>
            <a:r>
              <a:rPr lang="ja-JP" altLang="en-US" sz="1050" dirty="0" smtClean="0">
                <a:solidFill>
                  <a:schemeClr val="tx1"/>
                </a:solidFill>
                <a:latin typeface="Meiryo UI" pitchFamily="50" charset="-128"/>
                <a:ea typeface="Meiryo UI" pitchFamily="50" charset="-128"/>
                <a:cs typeface="Meiryo UI" pitchFamily="50" charset="-128"/>
              </a:rPr>
              <a:t>年度</a:t>
            </a:r>
            <a:r>
              <a:rPr lang="ja-JP" altLang="en-US" sz="1050" dirty="0">
                <a:solidFill>
                  <a:schemeClr val="tx1"/>
                </a:solidFill>
                <a:latin typeface="Meiryo UI" pitchFamily="50" charset="-128"/>
                <a:ea typeface="Meiryo UI" pitchFamily="50" charset="-128"/>
                <a:cs typeface="Meiryo UI" pitchFamily="50" charset="-128"/>
              </a:rPr>
              <a:t>実績＞</a:t>
            </a:r>
            <a:endParaRPr lang="en-US" altLang="ja-JP" sz="1050" dirty="0">
              <a:solidFill>
                <a:schemeClr val="tx1"/>
              </a:solidFill>
              <a:latin typeface="Meiryo UI" pitchFamily="50" charset="-128"/>
              <a:ea typeface="Meiryo UI" pitchFamily="50" charset="-128"/>
              <a:cs typeface="Meiryo UI" pitchFamily="50" charset="-128"/>
            </a:endParaRPr>
          </a:p>
          <a:p>
            <a:pPr marL="87313" indent="-87313"/>
            <a:r>
              <a:rPr lang="ja-JP" altLang="en-US" sz="1050" dirty="0">
                <a:solidFill>
                  <a:schemeClr val="tx1"/>
                </a:solidFill>
                <a:latin typeface="Meiryo UI" pitchFamily="50" charset="-128"/>
                <a:ea typeface="Meiryo UI" pitchFamily="50" charset="-128"/>
                <a:cs typeface="Meiryo UI" pitchFamily="50" charset="-128"/>
              </a:rPr>
              <a:t>　・全体会議</a:t>
            </a:r>
            <a:r>
              <a:rPr lang="ja-JP" altLang="en-US" sz="1050" dirty="0" smtClean="0">
                <a:solidFill>
                  <a:schemeClr val="tx1"/>
                </a:solidFill>
                <a:latin typeface="Meiryo UI" pitchFamily="50" charset="-128"/>
                <a:ea typeface="Meiryo UI" pitchFamily="50" charset="-128"/>
                <a:cs typeface="Meiryo UI" pitchFamily="50" charset="-128"/>
              </a:rPr>
              <a:t>：</a:t>
            </a:r>
            <a:r>
              <a:rPr lang="en-US" altLang="ja-JP" sz="1050" dirty="0" smtClean="0">
                <a:solidFill>
                  <a:schemeClr val="tx1"/>
                </a:solidFill>
                <a:latin typeface="Meiryo UI" pitchFamily="50" charset="-128"/>
                <a:ea typeface="Meiryo UI" pitchFamily="50" charset="-128"/>
                <a:cs typeface="Meiryo UI" pitchFamily="50" charset="-128"/>
              </a:rPr>
              <a:t>2</a:t>
            </a:r>
            <a:r>
              <a:rPr lang="ja-JP" altLang="en-US" sz="1050" dirty="0" smtClean="0">
                <a:solidFill>
                  <a:schemeClr val="tx1"/>
                </a:solidFill>
                <a:latin typeface="Meiryo UI" pitchFamily="50" charset="-128"/>
                <a:ea typeface="Meiryo UI" pitchFamily="50" charset="-128"/>
                <a:cs typeface="Meiryo UI" pitchFamily="50" charset="-128"/>
              </a:rPr>
              <a:t>回</a:t>
            </a:r>
            <a:r>
              <a:rPr lang="ja-JP" altLang="en-US" sz="1050" dirty="0">
                <a:solidFill>
                  <a:schemeClr val="tx1"/>
                </a:solidFill>
                <a:latin typeface="Meiryo UI" pitchFamily="50" charset="-128"/>
                <a:ea typeface="Meiryo UI" pitchFamily="50" charset="-128"/>
                <a:cs typeface="Meiryo UI" pitchFamily="50" charset="-128"/>
              </a:rPr>
              <a:t>開催</a:t>
            </a:r>
            <a:endParaRPr lang="en-US" altLang="ja-JP" sz="1050" dirty="0">
              <a:solidFill>
                <a:schemeClr val="tx1"/>
              </a:solidFill>
              <a:latin typeface="Meiryo UI" pitchFamily="50" charset="-128"/>
              <a:ea typeface="Meiryo UI" pitchFamily="50" charset="-128"/>
              <a:cs typeface="Meiryo UI" pitchFamily="50" charset="-128"/>
            </a:endParaRPr>
          </a:p>
          <a:p>
            <a:pPr marL="87313" indent="-87313"/>
            <a:r>
              <a:rPr lang="ja-JP" altLang="en-US" sz="1050" dirty="0">
                <a:solidFill>
                  <a:schemeClr val="tx1"/>
                </a:solidFill>
                <a:latin typeface="Meiryo UI" pitchFamily="50" charset="-128"/>
                <a:ea typeface="Meiryo UI" pitchFamily="50" charset="-128"/>
                <a:cs typeface="Meiryo UI" pitchFamily="50" charset="-128"/>
              </a:rPr>
              <a:t>　・事業者部門会議</a:t>
            </a:r>
            <a:r>
              <a:rPr lang="ja-JP" altLang="en-US" sz="1050" dirty="0" smtClean="0">
                <a:solidFill>
                  <a:schemeClr val="tx1"/>
                </a:solidFill>
                <a:latin typeface="Meiryo UI" pitchFamily="50" charset="-128"/>
                <a:ea typeface="Meiryo UI" pitchFamily="50" charset="-128"/>
                <a:cs typeface="Meiryo UI" pitchFamily="50" charset="-128"/>
              </a:rPr>
              <a:t>：</a:t>
            </a:r>
            <a:r>
              <a:rPr lang="en-US" altLang="ja-JP" sz="1050" dirty="0" smtClean="0">
                <a:solidFill>
                  <a:schemeClr val="tx1"/>
                </a:solidFill>
                <a:latin typeface="Meiryo UI" pitchFamily="50" charset="-128"/>
                <a:ea typeface="Meiryo UI" pitchFamily="50" charset="-128"/>
                <a:cs typeface="Meiryo UI" pitchFamily="50" charset="-128"/>
              </a:rPr>
              <a:t>3</a:t>
            </a:r>
            <a:r>
              <a:rPr lang="ja-JP" altLang="en-US" sz="1050" dirty="0" smtClean="0">
                <a:solidFill>
                  <a:schemeClr val="tx1"/>
                </a:solidFill>
                <a:latin typeface="Meiryo UI" pitchFamily="50" charset="-128"/>
                <a:ea typeface="Meiryo UI" pitchFamily="50" charset="-128"/>
                <a:cs typeface="Meiryo UI" pitchFamily="50" charset="-128"/>
              </a:rPr>
              <a:t>回開催</a:t>
            </a:r>
            <a:endParaRPr lang="en-US" altLang="ja-JP" sz="1050" dirty="0">
              <a:solidFill>
                <a:schemeClr val="tx1"/>
              </a:solidFill>
              <a:latin typeface="Meiryo UI" pitchFamily="50" charset="-128"/>
              <a:ea typeface="Meiryo UI" pitchFamily="50" charset="-128"/>
              <a:cs typeface="Meiryo UI" pitchFamily="50" charset="-128"/>
            </a:endParaRPr>
          </a:p>
          <a:p>
            <a:pPr marL="87313" indent="-87313"/>
            <a:r>
              <a:rPr lang="ja-JP" altLang="en-US" sz="1050" dirty="0">
                <a:solidFill>
                  <a:schemeClr val="tx1"/>
                </a:solidFill>
                <a:latin typeface="Meiryo UI" pitchFamily="50" charset="-128"/>
                <a:ea typeface="Meiryo UI" pitchFamily="50" charset="-128"/>
                <a:cs typeface="Meiryo UI" pitchFamily="50" charset="-128"/>
              </a:rPr>
              <a:t>　・家庭部門会議</a:t>
            </a:r>
            <a:r>
              <a:rPr lang="ja-JP" altLang="en-US" sz="1050" dirty="0" smtClean="0">
                <a:solidFill>
                  <a:schemeClr val="tx1"/>
                </a:solidFill>
                <a:latin typeface="Meiryo UI" pitchFamily="50" charset="-128"/>
                <a:ea typeface="Meiryo UI" pitchFamily="50" charset="-128"/>
                <a:cs typeface="Meiryo UI" pitchFamily="50" charset="-128"/>
              </a:rPr>
              <a:t>：</a:t>
            </a:r>
            <a:r>
              <a:rPr lang="ja-JP" altLang="en-US" sz="1050" dirty="0">
                <a:solidFill>
                  <a:schemeClr val="tx1"/>
                </a:solidFill>
                <a:latin typeface="Meiryo UI" pitchFamily="50" charset="-128"/>
                <a:ea typeface="Meiryo UI" pitchFamily="50" charset="-128"/>
                <a:cs typeface="Meiryo UI" pitchFamily="50" charset="-128"/>
              </a:rPr>
              <a:t>３</a:t>
            </a:r>
            <a:r>
              <a:rPr lang="ja-JP" altLang="en-US" sz="1050" dirty="0" smtClean="0">
                <a:solidFill>
                  <a:schemeClr val="tx1"/>
                </a:solidFill>
                <a:latin typeface="Meiryo UI" pitchFamily="50" charset="-128"/>
                <a:ea typeface="Meiryo UI" pitchFamily="50" charset="-128"/>
                <a:cs typeface="Meiryo UI" pitchFamily="50" charset="-128"/>
              </a:rPr>
              <a:t>回</a:t>
            </a:r>
            <a:r>
              <a:rPr lang="ja-JP" altLang="en-US" sz="1050" dirty="0">
                <a:solidFill>
                  <a:schemeClr val="tx1"/>
                </a:solidFill>
                <a:latin typeface="Meiryo UI" pitchFamily="50" charset="-128"/>
                <a:ea typeface="Meiryo UI" pitchFamily="50" charset="-128"/>
                <a:cs typeface="Meiryo UI" pitchFamily="50" charset="-128"/>
              </a:rPr>
              <a:t>開催</a:t>
            </a:r>
            <a:endParaRPr lang="en-US" altLang="ja-JP" sz="1050" dirty="0">
              <a:solidFill>
                <a:schemeClr val="tx1"/>
              </a:solidFill>
              <a:latin typeface="Meiryo UI" pitchFamily="50" charset="-128"/>
              <a:ea typeface="Meiryo UI" pitchFamily="50" charset="-128"/>
              <a:cs typeface="Meiryo UI" pitchFamily="50" charset="-128"/>
            </a:endParaRPr>
          </a:p>
          <a:p>
            <a:pPr marL="87313" indent="-87313"/>
            <a:r>
              <a:rPr lang="ja-JP" altLang="en-US" sz="1050" dirty="0">
                <a:solidFill>
                  <a:schemeClr val="tx1"/>
                </a:solidFill>
                <a:latin typeface="Meiryo UI" pitchFamily="50" charset="-128"/>
                <a:ea typeface="Meiryo UI" pitchFamily="50" charset="-128"/>
                <a:cs typeface="Meiryo UI" pitchFamily="50" charset="-128"/>
              </a:rPr>
              <a:t>　・市町村部門会議</a:t>
            </a:r>
            <a:r>
              <a:rPr lang="ja-JP" altLang="en-US" sz="1050" dirty="0" smtClean="0">
                <a:solidFill>
                  <a:schemeClr val="tx1"/>
                </a:solidFill>
                <a:latin typeface="Meiryo UI" pitchFamily="50" charset="-128"/>
                <a:ea typeface="Meiryo UI" pitchFamily="50" charset="-128"/>
                <a:cs typeface="Meiryo UI" pitchFamily="50" charset="-128"/>
              </a:rPr>
              <a:t>：８回</a:t>
            </a:r>
            <a:r>
              <a:rPr lang="ja-JP" altLang="en-US" sz="1050" dirty="0">
                <a:solidFill>
                  <a:schemeClr val="tx1"/>
                </a:solidFill>
                <a:latin typeface="Meiryo UI" pitchFamily="50" charset="-128"/>
                <a:ea typeface="Meiryo UI" pitchFamily="50" charset="-128"/>
                <a:cs typeface="Meiryo UI" pitchFamily="50" charset="-128"/>
              </a:rPr>
              <a:t>開催</a:t>
            </a:r>
            <a:r>
              <a:rPr lang="en-US" altLang="ja-JP" sz="1050" dirty="0">
                <a:solidFill>
                  <a:schemeClr val="tx1"/>
                </a:solidFill>
                <a:latin typeface="Meiryo UI" pitchFamily="50" charset="-128"/>
                <a:ea typeface="Meiryo UI" pitchFamily="50" charset="-128"/>
                <a:cs typeface="Meiryo UI" pitchFamily="50" charset="-128"/>
              </a:rPr>
              <a:t>(※)</a:t>
            </a:r>
          </a:p>
          <a:p>
            <a:pPr marL="87313" indent="-87313"/>
            <a:r>
              <a:rPr lang="ja-JP" altLang="en-US" sz="1050" dirty="0">
                <a:solidFill>
                  <a:schemeClr val="tx1"/>
                </a:solidFill>
                <a:latin typeface="Meiryo UI" pitchFamily="50" charset="-128"/>
                <a:ea typeface="Meiryo UI" pitchFamily="50" charset="-128"/>
                <a:cs typeface="Meiryo UI" pitchFamily="50" charset="-128"/>
              </a:rPr>
              <a:t>　　</a:t>
            </a:r>
            <a:r>
              <a:rPr lang="en-US" altLang="ja-JP" sz="1050" dirty="0">
                <a:solidFill>
                  <a:schemeClr val="tx1"/>
                </a:solidFill>
                <a:latin typeface="Meiryo UI" pitchFamily="50" charset="-128"/>
                <a:ea typeface="Meiryo UI" pitchFamily="50" charset="-128"/>
                <a:cs typeface="Meiryo UI" pitchFamily="50" charset="-128"/>
              </a:rPr>
              <a:t>※</a:t>
            </a:r>
            <a:r>
              <a:rPr lang="ja-JP" altLang="en-US" sz="1050" dirty="0">
                <a:solidFill>
                  <a:schemeClr val="tx1"/>
                </a:solidFill>
                <a:latin typeface="Meiryo UI" pitchFamily="50" charset="-128"/>
                <a:ea typeface="Meiryo UI" pitchFamily="50" charset="-128"/>
                <a:cs typeface="Meiryo UI" pitchFamily="50" charset="-128"/>
              </a:rPr>
              <a:t>ブロックごと</a:t>
            </a:r>
            <a:r>
              <a:rPr lang="en-US" altLang="ja-JP" sz="1050" dirty="0">
                <a:solidFill>
                  <a:schemeClr val="tx1"/>
                </a:solidFill>
                <a:latin typeface="Meiryo UI" pitchFamily="50" charset="-128"/>
                <a:ea typeface="Meiryo UI" pitchFamily="50" charset="-128"/>
                <a:cs typeface="Meiryo UI" pitchFamily="50" charset="-128"/>
              </a:rPr>
              <a:t>(</a:t>
            </a:r>
            <a:r>
              <a:rPr lang="ja-JP" altLang="en-US" sz="1050" dirty="0">
                <a:solidFill>
                  <a:schemeClr val="tx1"/>
                </a:solidFill>
                <a:latin typeface="Meiryo UI" pitchFamily="50" charset="-128"/>
                <a:ea typeface="Meiryo UI" pitchFamily="50" charset="-128"/>
                <a:cs typeface="Meiryo UI" pitchFamily="50" charset="-128"/>
              </a:rPr>
              <a:t>北摂</a:t>
            </a:r>
            <a:r>
              <a:rPr lang="en-US" altLang="ja-JP" sz="1050" dirty="0" smtClean="0">
                <a:solidFill>
                  <a:schemeClr val="tx1"/>
                </a:solidFill>
                <a:latin typeface="Meiryo UI" pitchFamily="50" charset="-128"/>
                <a:ea typeface="Meiryo UI" pitchFamily="50" charset="-128"/>
                <a:cs typeface="Meiryo UI" pitchFamily="50" charset="-128"/>
              </a:rPr>
              <a:t>､</a:t>
            </a:r>
            <a:r>
              <a:rPr lang="ja-JP" altLang="en-US" sz="1050" dirty="0" smtClean="0">
                <a:solidFill>
                  <a:schemeClr val="tx1"/>
                </a:solidFill>
                <a:latin typeface="Meiryo UI" pitchFamily="50" charset="-128"/>
                <a:ea typeface="Meiryo UI" pitchFamily="50" charset="-128"/>
                <a:cs typeface="Meiryo UI" pitchFamily="50" charset="-128"/>
              </a:rPr>
              <a:t>中部</a:t>
            </a:r>
            <a:r>
              <a:rPr lang="en-US" altLang="ja-JP" sz="1050" dirty="0" smtClean="0">
                <a:solidFill>
                  <a:schemeClr val="tx1"/>
                </a:solidFill>
                <a:latin typeface="Meiryo UI" pitchFamily="50" charset="-128"/>
                <a:ea typeface="Meiryo UI" pitchFamily="50" charset="-128"/>
                <a:cs typeface="Meiryo UI" pitchFamily="50" charset="-128"/>
              </a:rPr>
              <a:t>､</a:t>
            </a:r>
            <a:r>
              <a:rPr lang="ja-JP" altLang="en-US" sz="1050" dirty="0" smtClean="0">
                <a:solidFill>
                  <a:schemeClr val="tx1"/>
                </a:solidFill>
                <a:latin typeface="Meiryo UI" pitchFamily="50" charset="-128"/>
                <a:ea typeface="Meiryo UI" pitchFamily="50" charset="-128"/>
                <a:cs typeface="Meiryo UI" pitchFamily="50" charset="-128"/>
              </a:rPr>
              <a:t>南河内、泉州</a:t>
            </a:r>
            <a:r>
              <a:rPr lang="en-US" altLang="ja-JP" sz="1050" dirty="0">
                <a:solidFill>
                  <a:schemeClr val="tx1"/>
                </a:solidFill>
                <a:latin typeface="Meiryo UI" pitchFamily="50" charset="-128"/>
                <a:ea typeface="Meiryo UI" pitchFamily="50" charset="-128"/>
                <a:cs typeface="Meiryo UI" pitchFamily="50" charset="-128"/>
              </a:rPr>
              <a:t>)</a:t>
            </a:r>
            <a:r>
              <a:rPr lang="ja-JP" altLang="en-US" sz="1050" dirty="0" smtClean="0">
                <a:solidFill>
                  <a:schemeClr val="tx1"/>
                </a:solidFill>
                <a:latin typeface="Meiryo UI" pitchFamily="50" charset="-128"/>
                <a:ea typeface="Meiryo UI" pitchFamily="50" charset="-128"/>
                <a:cs typeface="Meiryo UI" pitchFamily="50" charset="-128"/>
              </a:rPr>
              <a:t>で</a:t>
            </a:r>
            <a:endParaRPr lang="en-US" altLang="ja-JP" sz="1050" dirty="0" smtClean="0">
              <a:solidFill>
                <a:schemeClr val="tx1"/>
              </a:solidFill>
              <a:latin typeface="Meiryo UI" pitchFamily="50" charset="-128"/>
              <a:ea typeface="Meiryo UI" pitchFamily="50" charset="-128"/>
              <a:cs typeface="Meiryo UI" pitchFamily="50" charset="-128"/>
            </a:endParaRPr>
          </a:p>
          <a:p>
            <a:pPr marL="87313" indent="-87313"/>
            <a:r>
              <a:rPr lang="ja-JP" altLang="en-US" sz="1050" dirty="0">
                <a:solidFill>
                  <a:schemeClr val="tx1"/>
                </a:solidFill>
                <a:latin typeface="Meiryo UI" pitchFamily="50" charset="-128"/>
                <a:ea typeface="Meiryo UI" pitchFamily="50" charset="-128"/>
                <a:cs typeface="Meiryo UI" pitchFamily="50" charset="-128"/>
              </a:rPr>
              <a:t>　</a:t>
            </a:r>
            <a:r>
              <a:rPr lang="ja-JP" altLang="en-US" sz="1050" dirty="0" smtClean="0">
                <a:solidFill>
                  <a:schemeClr val="tx1"/>
                </a:solidFill>
                <a:latin typeface="Meiryo UI" pitchFamily="50" charset="-128"/>
                <a:ea typeface="Meiryo UI" pitchFamily="50" charset="-128"/>
                <a:cs typeface="Meiryo UI" pitchFamily="50" charset="-128"/>
              </a:rPr>
              <a:t>　　各</a:t>
            </a:r>
            <a:r>
              <a:rPr lang="en-US" altLang="ja-JP" sz="1050" dirty="0">
                <a:solidFill>
                  <a:schemeClr val="tx1"/>
                </a:solidFill>
                <a:latin typeface="Meiryo UI" pitchFamily="50" charset="-128"/>
                <a:ea typeface="Meiryo UI" pitchFamily="50" charset="-128"/>
                <a:cs typeface="Meiryo UI" pitchFamily="50" charset="-128"/>
              </a:rPr>
              <a:t>2</a:t>
            </a:r>
            <a:r>
              <a:rPr lang="ja-JP" altLang="en-US" sz="1050" dirty="0">
                <a:solidFill>
                  <a:schemeClr val="tx1"/>
                </a:solidFill>
                <a:latin typeface="Meiryo UI" pitchFamily="50" charset="-128"/>
                <a:ea typeface="Meiryo UI" pitchFamily="50" charset="-128"/>
                <a:cs typeface="Meiryo UI" pitchFamily="50" charset="-128"/>
              </a:rPr>
              <a:t>回</a:t>
            </a:r>
            <a:r>
              <a:rPr lang="ja-JP" altLang="en-US" sz="1050" dirty="0" smtClean="0">
                <a:solidFill>
                  <a:schemeClr val="tx1"/>
                </a:solidFill>
                <a:latin typeface="Meiryo UI" pitchFamily="50" charset="-128"/>
                <a:ea typeface="Meiryo UI" pitchFamily="50" charset="-128"/>
                <a:cs typeface="Meiryo UI" pitchFamily="50" charset="-128"/>
              </a:rPr>
              <a:t>開催</a:t>
            </a:r>
            <a:endParaRPr lang="ja-JP" altLang="en-US" sz="1050" dirty="0">
              <a:solidFill>
                <a:schemeClr val="tx1"/>
              </a:solidFill>
              <a:latin typeface="Meiryo UI" pitchFamily="50" charset="-128"/>
              <a:ea typeface="Meiryo UI" pitchFamily="50" charset="-128"/>
              <a:cs typeface="Meiryo UI" pitchFamily="50" charset="-128"/>
            </a:endParaRPr>
          </a:p>
        </p:txBody>
      </p:sp>
    </p:spTree>
    <p:extLst>
      <p:ext uri="{BB962C8B-B14F-4D97-AF65-F5344CB8AC3E}">
        <p14:creationId xmlns:p14="http://schemas.microsoft.com/office/powerpoint/2010/main" val="206125532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2"/>
          <p:cNvSpPr txBox="1">
            <a:spLocks noChangeArrowheads="1"/>
          </p:cNvSpPr>
          <p:nvPr/>
        </p:nvSpPr>
        <p:spPr bwMode="auto">
          <a:xfrm>
            <a:off x="0" y="-27384"/>
            <a:ext cx="9906000" cy="510396"/>
          </a:xfrm>
          <a:prstGeom prst="rect">
            <a:avLst/>
          </a:prstGeom>
          <a:solidFill>
            <a:srgbClr val="00B0F0"/>
          </a:solidFill>
          <a:ln w="9525">
            <a:noFill/>
            <a:miter lim="800000"/>
            <a:headEnd/>
            <a:tailEnd/>
          </a:ln>
        </p:spPr>
        <p:txBody>
          <a:bodyPr wrap="square" lIns="74295" tIns="8890" rIns="74295" bIns="8890">
            <a:spAutoFit/>
          </a:bodyPr>
          <a:lstStyle>
            <a:defPPr>
              <a:defRPr lang="ja-JP"/>
            </a:defPPr>
            <a:lvl1pPr algn="l" rtl="0" fontAlgn="base">
              <a:spcBef>
                <a:spcPct val="0"/>
              </a:spcBef>
              <a:spcAft>
                <a:spcPct val="0"/>
              </a:spcAft>
              <a:defRPr kumimoji="1"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charset="-128"/>
                <a:cs typeface="+mn-cs"/>
              </a:defRPr>
            </a:lvl5pPr>
            <a:lvl6pPr marL="2286000" algn="l" defTabSz="914400" rtl="0" eaLnBrk="1" latinLnBrk="0" hangingPunct="1">
              <a:defRPr kumimoji="1" kern="1200">
                <a:solidFill>
                  <a:schemeClr val="tx1"/>
                </a:solidFill>
                <a:latin typeface="Arial" charset="0"/>
                <a:ea typeface="ＭＳ Ｐゴシック" charset="-128"/>
                <a:cs typeface="+mn-cs"/>
              </a:defRPr>
            </a:lvl6pPr>
            <a:lvl7pPr marL="2743200" algn="l" defTabSz="914400" rtl="0" eaLnBrk="1" latinLnBrk="0" hangingPunct="1">
              <a:defRPr kumimoji="1" kern="1200">
                <a:solidFill>
                  <a:schemeClr val="tx1"/>
                </a:solidFill>
                <a:latin typeface="Arial" charset="0"/>
                <a:ea typeface="ＭＳ Ｐゴシック" charset="-128"/>
                <a:cs typeface="+mn-cs"/>
              </a:defRPr>
            </a:lvl7pPr>
            <a:lvl8pPr marL="3200400" algn="l" defTabSz="914400" rtl="0" eaLnBrk="1" latinLnBrk="0" hangingPunct="1">
              <a:defRPr kumimoji="1" kern="1200">
                <a:solidFill>
                  <a:schemeClr val="tx1"/>
                </a:solidFill>
                <a:latin typeface="Arial" charset="0"/>
                <a:ea typeface="ＭＳ Ｐゴシック" charset="-128"/>
                <a:cs typeface="+mn-cs"/>
              </a:defRPr>
            </a:lvl8pPr>
            <a:lvl9pPr marL="3657600" algn="l" defTabSz="914400" rtl="0" eaLnBrk="1" latinLnBrk="0" hangingPunct="1">
              <a:defRPr kumimoji="1" kern="1200">
                <a:solidFill>
                  <a:schemeClr val="tx1"/>
                </a:solidFill>
                <a:latin typeface="Arial" charset="0"/>
                <a:ea typeface="ＭＳ Ｐゴシック" charset="-128"/>
                <a:cs typeface="+mn-cs"/>
              </a:defRPr>
            </a:lvl9pPr>
          </a:lstStyle>
          <a:p>
            <a:pPr algn="just"/>
            <a:r>
              <a:rPr lang="ja-JP" altLang="en-US" sz="3200" dirty="0" smtClean="0">
                <a:solidFill>
                  <a:prstClr val="white"/>
                </a:solidFill>
                <a:ea typeface="HGP創英角ｺﾞｼｯｸUB" pitchFamily="50" charset="-128"/>
                <a:cs typeface="ＭＳ Ｐゴシック" charset="-128"/>
              </a:rPr>
              <a:t>　プランの進捗状況</a:t>
            </a:r>
            <a:endParaRPr lang="ja-JP" altLang="en-US" sz="3600" dirty="0">
              <a:solidFill>
                <a:prstClr val="white"/>
              </a:solidFill>
              <a:ea typeface="HGP創英角ｺﾞｼｯｸUB" pitchFamily="50" charset="-128"/>
              <a:cs typeface="ＭＳ Ｐゴシック" charset="-128"/>
            </a:endParaRPr>
          </a:p>
        </p:txBody>
      </p:sp>
      <p:sp>
        <p:nvSpPr>
          <p:cNvPr id="3" name="Rectangle 6"/>
          <p:cNvSpPr>
            <a:spLocks noChangeArrowheads="1"/>
          </p:cNvSpPr>
          <p:nvPr/>
        </p:nvSpPr>
        <p:spPr bwMode="auto">
          <a:xfrm>
            <a:off x="1338264" y="1621909"/>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fontAlgn="base">
              <a:spcBef>
                <a:spcPct val="0"/>
              </a:spcBef>
              <a:spcAft>
                <a:spcPct val="0"/>
              </a:spcAft>
            </a:pPr>
            <a:endParaRPr lang="ja-JP" altLang="ja-JP" smtClean="0">
              <a:solidFill>
                <a:prstClr val="black"/>
              </a:solidFill>
              <a:latin typeface="Arial" pitchFamily="34" charset="0"/>
              <a:cs typeface="ＭＳ Ｐゴシック" pitchFamily="50" charset="-128"/>
            </a:endParaRPr>
          </a:p>
        </p:txBody>
      </p:sp>
      <p:graphicFrame>
        <p:nvGraphicFramePr>
          <p:cNvPr id="5" name="表 4"/>
          <p:cNvGraphicFramePr>
            <a:graphicFrameLocks noGrp="1"/>
          </p:cNvGraphicFramePr>
          <p:nvPr>
            <p:extLst/>
          </p:nvPr>
        </p:nvGraphicFramePr>
        <p:xfrm>
          <a:off x="209863" y="692331"/>
          <a:ext cx="9486275" cy="5917475"/>
        </p:xfrm>
        <a:graphic>
          <a:graphicData uri="http://schemas.openxmlformats.org/drawingml/2006/table">
            <a:tbl>
              <a:tblPr firstRow="1" firstCol="1" bandRow="1">
                <a:tableStyleId>{5C22544A-7EE6-4342-B048-85BDC9FD1C3A}</a:tableStyleId>
              </a:tblPr>
              <a:tblGrid>
                <a:gridCol w="758444"/>
                <a:gridCol w="2780812"/>
                <a:gridCol w="2073589"/>
                <a:gridCol w="2118853"/>
                <a:gridCol w="1754577"/>
              </a:tblGrid>
              <a:tr h="793057">
                <a:tc gridSpan="3">
                  <a:txBody>
                    <a:bodyPr/>
                    <a:lstStyle/>
                    <a:p>
                      <a:pPr algn="ctr">
                        <a:lnSpc>
                          <a:spcPts val="1800"/>
                        </a:lnSpc>
                        <a:spcAft>
                          <a:spcPts val="0"/>
                        </a:spcAft>
                      </a:pPr>
                      <a:r>
                        <a:rPr lang="en-US" sz="2000" kern="100" dirty="0">
                          <a:effectLst/>
                          <a:latin typeface="Meiryo UI" panose="020B0604030504040204" pitchFamily="50" charset="-128"/>
                          <a:ea typeface="Meiryo UI" panose="020B0604030504040204" pitchFamily="50" charset="-128"/>
                          <a:cs typeface="Meiryo UI" panose="020B0604030504040204" pitchFamily="50" charset="-128"/>
                        </a:rPr>
                        <a:t>2020</a:t>
                      </a:r>
                      <a:r>
                        <a:rPr lang="ja-JP" sz="2000" kern="100" dirty="0">
                          <a:effectLst/>
                          <a:latin typeface="Meiryo UI" panose="020B0604030504040204" pitchFamily="50" charset="-128"/>
                          <a:ea typeface="Meiryo UI" panose="020B0604030504040204" pitchFamily="50" charset="-128"/>
                          <a:cs typeface="Meiryo UI" panose="020B0604030504040204" pitchFamily="50" charset="-128"/>
                        </a:rPr>
                        <a:t>年度までの目標値</a:t>
                      </a:r>
                    </a:p>
                    <a:p>
                      <a:pPr algn="ctr">
                        <a:lnSpc>
                          <a:spcPts val="1800"/>
                        </a:lnSpc>
                        <a:spcAft>
                          <a:spcPts val="0"/>
                        </a:spcAft>
                      </a:pPr>
                      <a:r>
                        <a:rPr lang="ja-JP" sz="1600" kern="100" dirty="0">
                          <a:effectLst/>
                          <a:latin typeface="Meiryo UI" panose="020B0604030504040204" pitchFamily="50" charset="-128"/>
                          <a:ea typeface="Meiryo UI" panose="020B0604030504040204" pitchFamily="50" charset="-128"/>
                          <a:cs typeface="Meiryo UI" panose="020B0604030504040204" pitchFamily="50" charset="-128"/>
                        </a:rPr>
                        <a:t>（下段は累計の目標値）</a:t>
                      </a:r>
                    </a:p>
                  </a:txBody>
                  <a:tcPr marL="62062" marR="62062" marT="0" marB="0" anchor="ctr"/>
                </a:tc>
                <a:tc hMerge="1">
                  <a:txBody>
                    <a:bodyPr/>
                    <a:lstStyle/>
                    <a:p>
                      <a:endParaRPr kumimoji="1" lang="ja-JP" altLang="en-US"/>
                    </a:p>
                  </a:txBody>
                  <a:tcPr/>
                </a:tc>
                <a:tc hMerge="1">
                  <a:txBody>
                    <a:bodyPr/>
                    <a:lstStyle/>
                    <a:p>
                      <a:endParaRPr kumimoji="1" lang="ja-JP" altLang="en-US"/>
                    </a:p>
                  </a:txBody>
                  <a:tcPr/>
                </a:tc>
                <a:tc>
                  <a:txBody>
                    <a:bodyPr/>
                    <a:lstStyle/>
                    <a:p>
                      <a:pPr algn="ctr">
                        <a:lnSpc>
                          <a:spcPts val="1800"/>
                        </a:lnSpc>
                        <a:spcAft>
                          <a:spcPts val="0"/>
                        </a:spcAft>
                      </a:pPr>
                      <a:r>
                        <a:rPr lang="en-US" altLang="ja-JP" sz="2000" kern="100" dirty="0" smtClean="0">
                          <a:effectLst/>
                          <a:latin typeface="Meiryo UI" panose="020B0604030504040204" pitchFamily="50" charset="-128"/>
                          <a:ea typeface="Meiryo UI" panose="020B0604030504040204" pitchFamily="50" charset="-128"/>
                          <a:cs typeface="Meiryo UI" panose="020B0604030504040204" pitchFamily="50" charset="-128"/>
                        </a:rPr>
                        <a:t>2016</a:t>
                      </a:r>
                      <a:r>
                        <a:rPr lang="ja-JP" altLang="en-US" sz="2000" kern="100" dirty="0" smtClean="0">
                          <a:effectLst/>
                          <a:latin typeface="Meiryo UI" panose="020B0604030504040204" pitchFamily="50" charset="-128"/>
                          <a:ea typeface="Meiryo UI" panose="020B0604030504040204" pitchFamily="50" charset="-128"/>
                          <a:cs typeface="Meiryo UI" panose="020B0604030504040204" pitchFamily="50" charset="-128"/>
                        </a:rPr>
                        <a:t>年度末</a:t>
                      </a:r>
                      <a:endParaRPr lang="en-US" altLang="ja-JP" sz="2000" kern="100" dirty="0" smtClean="0">
                        <a:effectLst/>
                        <a:latin typeface="Meiryo UI" panose="020B0604030504040204" pitchFamily="50" charset="-128"/>
                        <a:ea typeface="Meiryo UI" panose="020B0604030504040204" pitchFamily="50" charset="-128"/>
                        <a:cs typeface="Meiryo UI" panose="020B0604030504040204" pitchFamily="50" charset="-128"/>
                      </a:endParaRPr>
                    </a:p>
                    <a:p>
                      <a:pPr algn="ctr">
                        <a:lnSpc>
                          <a:spcPts val="1800"/>
                        </a:lnSpc>
                        <a:spcAft>
                          <a:spcPts val="0"/>
                        </a:spcAft>
                      </a:pPr>
                      <a:r>
                        <a:rPr lang="ja-JP" sz="2000" kern="100" dirty="0" smtClean="0">
                          <a:effectLst/>
                          <a:latin typeface="Meiryo UI" panose="020B0604030504040204" pitchFamily="50" charset="-128"/>
                          <a:ea typeface="Meiryo UI" panose="020B0604030504040204" pitchFamily="50" charset="-128"/>
                          <a:cs typeface="Meiryo UI" panose="020B0604030504040204" pitchFamily="50" charset="-128"/>
                        </a:rPr>
                        <a:t>達成状況</a:t>
                      </a:r>
                      <a:endParaRPr lang="en-US" altLang="ja-JP" sz="2000" kern="100" dirty="0" smtClean="0">
                        <a:effectLst/>
                        <a:latin typeface="Meiryo UI" panose="020B0604030504040204" pitchFamily="50" charset="-128"/>
                        <a:ea typeface="Meiryo UI" panose="020B0604030504040204" pitchFamily="50" charset="-128"/>
                        <a:cs typeface="Meiryo UI" panose="020B0604030504040204" pitchFamily="50" charset="-128"/>
                      </a:endParaRPr>
                    </a:p>
                    <a:p>
                      <a:pPr algn="ctr">
                        <a:lnSpc>
                          <a:spcPts val="1800"/>
                        </a:lnSpc>
                        <a:spcAft>
                          <a:spcPts val="0"/>
                        </a:spcAft>
                      </a:pPr>
                      <a:r>
                        <a:rPr lang="ja-JP" sz="1600" kern="100" dirty="0" smtClean="0">
                          <a:effectLst/>
                          <a:latin typeface="Meiryo UI" panose="020B0604030504040204" pitchFamily="50" charset="-128"/>
                          <a:ea typeface="Meiryo UI" panose="020B0604030504040204" pitchFamily="50" charset="-128"/>
                          <a:cs typeface="Meiryo UI" panose="020B0604030504040204" pitchFamily="50" charset="-128"/>
                        </a:rPr>
                        <a:t>（下段</a:t>
                      </a:r>
                      <a:r>
                        <a:rPr lang="ja-JP" altLang="en-US" sz="1600" kern="100" dirty="0" smtClean="0">
                          <a:effectLst/>
                          <a:latin typeface="Meiryo UI" panose="020B0604030504040204" pitchFamily="50" charset="-128"/>
                          <a:ea typeface="Meiryo UI" panose="020B0604030504040204" pitchFamily="50" charset="-128"/>
                          <a:cs typeface="Meiryo UI" panose="020B0604030504040204" pitchFamily="50" charset="-128"/>
                        </a:rPr>
                        <a:t>は累計値</a:t>
                      </a:r>
                      <a:r>
                        <a:rPr lang="ja-JP" sz="1600" kern="100" dirty="0" smtClean="0">
                          <a:effectLst/>
                          <a:latin typeface="Meiryo UI" panose="020B0604030504040204" pitchFamily="50" charset="-128"/>
                          <a:ea typeface="Meiryo UI" panose="020B0604030504040204" pitchFamily="50" charset="-128"/>
                          <a:cs typeface="Meiryo UI" panose="020B0604030504040204" pitchFamily="50" charset="-128"/>
                        </a:rPr>
                        <a:t>）</a:t>
                      </a:r>
                      <a:endParaRPr lang="ja-JP" sz="1600" kern="100" dirty="0">
                        <a:effectLst/>
                        <a:latin typeface="Meiryo UI" panose="020B0604030504040204" pitchFamily="50" charset="-128"/>
                        <a:ea typeface="Meiryo UI" panose="020B0604030504040204" pitchFamily="50" charset="-128"/>
                        <a:cs typeface="Meiryo UI" panose="020B0604030504040204" pitchFamily="50" charset="-128"/>
                      </a:endParaRPr>
                    </a:p>
                  </a:txBody>
                  <a:tcPr marL="62062" marR="62062" marT="0" marB="0" anchor="ctr"/>
                </a:tc>
                <a:tc>
                  <a:txBody>
                    <a:bodyPr/>
                    <a:lstStyle/>
                    <a:p>
                      <a:pPr algn="ctr">
                        <a:lnSpc>
                          <a:spcPts val="1800"/>
                        </a:lnSpc>
                        <a:spcAft>
                          <a:spcPts val="0"/>
                        </a:spcAft>
                      </a:pPr>
                      <a:r>
                        <a:rPr lang="ja-JP" altLang="en-US" sz="2000" kern="100" dirty="0" smtClean="0">
                          <a:effectLst/>
                          <a:latin typeface="Meiryo UI" panose="020B0604030504040204" pitchFamily="50" charset="-128"/>
                          <a:ea typeface="Meiryo UI" panose="020B0604030504040204" pitchFamily="50" charset="-128"/>
                          <a:cs typeface="Meiryo UI" panose="020B0604030504040204" pitchFamily="50" charset="-128"/>
                        </a:rPr>
                        <a:t>達成率</a:t>
                      </a:r>
                      <a:endParaRPr lang="ja-JP" sz="2000" kern="100" dirty="0">
                        <a:effectLst/>
                        <a:latin typeface="Meiryo UI" panose="020B0604030504040204" pitchFamily="50" charset="-128"/>
                        <a:ea typeface="Meiryo UI" panose="020B0604030504040204" pitchFamily="50" charset="-128"/>
                        <a:cs typeface="Meiryo UI" panose="020B0604030504040204" pitchFamily="50" charset="-128"/>
                      </a:endParaRPr>
                    </a:p>
                  </a:txBody>
                  <a:tcPr marL="62062" marR="62062" marT="0" marB="0" anchor="ctr"/>
                </a:tc>
              </a:tr>
              <a:tr h="971033">
                <a:tc rowSpan="3">
                  <a:txBody>
                    <a:bodyPr/>
                    <a:lstStyle/>
                    <a:p>
                      <a:pPr marL="71755" marR="71755" algn="ctr">
                        <a:lnSpc>
                          <a:spcPts val="1800"/>
                        </a:lnSpc>
                        <a:spcAft>
                          <a:spcPts val="0"/>
                        </a:spcAft>
                      </a:pPr>
                      <a:r>
                        <a:rPr lang="ja-JP" sz="1600" kern="100" dirty="0">
                          <a:effectLst/>
                          <a:latin typeface="Meiryo UI" panose="020B0604030504040204" pitchFamily="50" charset="-128"/>
                          <a:ea typeface="Meiryo UI" panose="020B0604030504040204" pitchFamily="50" charset="-128"/>
                          <a:cs typeface="Meiryo UI" panose="020B0604030504040204" pitchFamily="50" charset="-128"/>
                        </a:rPr>
                        <a:t>供給力の増加</a:t>
                      </a:r>
                    </a:p>
                  </a:txBody>
                  <a:tcPr marL="62062" marR="62062" marT="0" marB="0" vert="eaVert" anchor="ctr"/>
                </a:tc>
                <a:tc>
                  <a:txBody>
                    <a:bodyPr/>
                    <a:lstStyle/>
                    <a:p>
                      <a:pPr algn="just">
                        <a:lnSpc>
                          <a:spcPts val="1800"/>
                        </a:lnSpc>
                        <a:spcAft>
                          <a:spcPts val="0"/>
                        </a:spcAft>
                      </a:pPr>
                      <a:r>
                        <a:rPr lang="ja-JP" sz="1800" b="0" kern="100" dirty="0">
                          <a:effectLst/>
                          <a:latin typeface="Meiryo UI" panose="020B0604030504040204" pitchFamily="50" charset="-128"/>
                          <a:ea typeface="Meiryo UI" panose="020B0604030504040204" pitchFamily="50" charset="-128"/>
                          <a:cs typeface="Meiryo UI" panose="020B0604030504040204" pitchFamily="50" charset="-128"/>
                        </a:rPr>
                        <a:t>太陽光</a:t>
                      </a:r>
                      <a:r>
                        <a:rPr lang="ja-JP" sz="1800" b="0" kern="100" dirty="0" smtClean="0">
                          <a:effectLst/>
                          <a:latin typeface="Meiryo UI" panose="020B0604030504040204" pitchFamily="50" charset="-128"/>
                          <a:ea typeface="Meiryo UI" panose="020B0604030504040204" pitchFamily="50" charset="-128"/>
                          <a:cs typeface="Meiryo UI" panose="020B0604030504040204" pitchFamily="50" charset="-128"/>
                        </a:rPr>
                        <a:t>発電</a:t>
                      </a:r>
                      <a:r>
                        <a:rPr lang="ja-JP" altLang="en-US" sz="1800" b="0" kern="100" dirty="0" smtClean="0">
                          <a:effectLst/>
                          <a:latin typeface="Meiryo UI" panose="020B0604030504040204" pitchFamily="50" charset="-128"/>
                          <a:ea typeface="Meiryo UI" panose="020B0604030504040204" pitchFamily="50" charset="-128"/>
                          <a:cs typeface="Meiryo UI" panose="020B0604030504040204" pitchFamily="50" charset="-128"/>
                        </a:rPr>
                        <a:t>　</a:t>
                      </a:r>
                      <a:endParaRPr lang="ja-JP" sz="1800" b="0" kern="100" dirty="0">
                        <a:effectLst/>
                        <a:latin typeface="Meiryo UI" panose="020B0604030504040204" pitchFamily="50" charset="-128"/>
                        <a:ea typeface="Meiryo UI" panose="020B0604030504040204" pitchFamily="50" charset="-128"/>
                        <a:cs typeface="Meiryo UI" panose="020B0604030504040204" pitchFamily="50" charset="-128"/>
                      </a:endParaRPr>
                    </a:p>
                  </a:txBody>
                  <a:tcPr marL="62062" marR="62062" marT="0" marB="0" anchor="ctr"/>
                </a:tc>
                <a:tc>
                  <a:txBody>
                    <a:bodyPr/>
                    <a:lstStyle/>
                    <a:p>
                      <a:pPr algn="ctr">
                        <a:lnSpc>
                          <a:spcPts val="1800"/>
                        </a:lnSpc>
                        <a:spcAft>
                          <a:spcPts val="0"/>
                        </a:spcAft>
                      </a:pPr>
                      <a:r>
                        <a:rPr lang="en-US" sz="2000" b="0" kern="100" dirty="0" smtClean="0">
                          <a:effectLst/>
                          <a:latin typeface="Meiryo UI" panose="020B0604030504040204" pitchFamily="50" charset="-128"/>
                          <a:ea typeface="Meiryo UI" panose="020B0604030504040204" pitchFamily="50" charset="-128"/>
                          <a:cs typeface="Meiryo UI" panose="020B0604030504040204" pitchFamily="50" charset="-128"/>
                        </a:rPr>
                        <a:t>+</a:t>
                      </a:r>
                      <a:r>
                        <a:rPr lang="en-US" altLang="ja-JP" sz="2000" b="0" kern="100" dirty="0" smtClean="0">
                          <a:effectLst/>
                          <a:latin typeface="Meiryo UI" panose="020B0604030504040204" pitchFamily="50" charset="-128"/>
                          <a:ea typeface="Meiryo UI" panose="020B0604030504040204" pitchFamily="50" charset="-128"/>
                          <a:cs typeface="Meiryo UI" panose="020B0604030504040204" pitchFamily="50" charset="-128"/>
                        </a:rPr>
                        <a:t>9</a:t>
                      </a:r>
                      <a:r>
                        <a:rPr lang="en-US" sz="2000" b="0" kern="100" dirty="0" smtClean="0">
                          <a:effectLst/>
                          <a:latin typeface="Meiryo UI" panose="020B0604030504040204" pitchFamily="50" charset="-128"/>
                          <a:ea typeface="Meiryo UI" panose="020B0604030504040204" pitchFamily="50" charset="-128"/>
                          <a:cs typeface="Meiryo UI" panose="020B0604030504040204" pitchFamily="50" charset="-128"/>
                        </a:rPr>
                        <a:t>0</a:t>
                      </a:r>
                      <a:r>
                        <a:rPr lang="ja-JP" sz="2000" b="0" kern="100" dirty="0">
                          <a:effectLst/>
                          <a:latin typeface="Meiryo UI" panose="020B0604030504040204" pitchFamily="50" charset="-128"/>
                          <a:ea typeface="Meiryo UI" panose="020B0604030504040204" pitchFamily="50" charset="-128"/>
                          <a:cs typeface="Meiryo UI" panose="020B0604030504040204" pitchFamily="50" charset="-128"/>
                        </a:rPr>
                        <a:t>万</a:t>
                      </a:r>
                      <a:r>
                        <a:rPr lang="en-US" sz="2000" b="0" kern="100" dirty="0">
                          <a:effectLst/>
                          <a:latin typeface="Meiryo UI" panose="020B0604030504040204" pitchFamily="50" charset="-128"/>
                          <a:ea typeface="Meiryo UI" panose="020B0604030504040204" pitchFamily="50" charset="-128"/>
                          <a:cs typeface="Meiryo UI" panose="020B0604030504040204" pitchFamily="50" charset="-128"/>
                        </a:rPr>
                        <a:t>kW</a:t>
                      </a:r>
                      <a:endParaRPr lang="ja-JP" sz="2000" b="0" kern="100" dirty="0">
                        <a:effectLst/>
                        <a:latin typeface="Meiryo UI" panose="020B0604030504040204" pitchFamily="50" charset="-128"/>
                        <a:ea typeface="Meiryo UI" panose="020B0604030504040204" pitchFamily="50" charset="-128"/>
                        <a:cs typeface="Meiryo UI" panose="020B0604030504040204" pitchFamily="50" charset="-128"/>
                      </a:endParaRPr>
                    </a:p>
                    <a:p>
                      <a:pPr algn="ctr">
                        <a:lnSpc>
                          <a:spcPts val="1800"/>
                        </a:lnSpc>
                        <a:spcAft>
                          <a:spcPts val="0"/>
                        </a:spcAft>
                      </a:pPr>
                      <a:r>
                        <a:rPr lang="ja-JP" altLang="en-US" sz="1800" b="0" kern="100" dirty="0" smtClean="0">
                          <a:effectLst/>
                          <a:latin typeface="Meiryo UI" panose="020B0604030504040204" pitchFamily="50" charset="-128"/>
                          <a:ea typeface="Meiryo UI" panose="020B0604030504040204" pitchFamily="50" charset="-128"/>
                          <a:cs typeface="Meiryo UI" panose="020B0604030504040204" pitchFamily="50" charset="-128"/>
                        </a:rPr>
                        <a:t>　</a:t>
                      </a:r>
                      <a:r>
                        <a:rPr lang="en-US" sz="1800" b="0" kern="100" dirty="0" smtClean="0">
                          <a:effectLst/>
                          <a:latin typeface="Meiryo UI" panose="020B0604030504040204" pitchFamily="50" charset="-128"/>
                          <a:ea typeface="Meiryo UI" panose="020B0604030504040204" pitchFamily="50" charset="-128"/>
                          <a:cs typeface="Meiryo UI" panose="020B0604030504040204" pitchFamily="50" charset="-128"/>
                        </a:rPr>
                        <a:t>(</a:t>
                      </a:r>
                      <a:r>
                        <a:rPr lang="ja-JP" altLang="en-US" sz="1800" b="0" kern="100" dirty="0" smtClean="0">
                          <a:effectLst/>
                          <a:latin typeface="Meiryo UI" panose="020B0604030504040204" pitchFamily="50" charset="-128"/>
                          <a:ea typeface="Meiryo UI" panose="020B0604030504040204" pitchFamily="50" charset="-128"/>
                          <a:cs typeface="Meiryo UI" panose="020B0604030504040204" pitchFamily="50" charset="-128"/>
                        </a:rPr>
                        <a:t>約</a:t>
                      </a:r>
                      <a:r>
                        <a:rPr lang="en-US" sz="1800" b="0" kern="100" dirty="0" smtClean="0">
                          <a:effectLst/>
                          <a:latin typeface="Meiryo UI" panose="020B0604030504040204" pitchFamily="50" charset="-128"/>
                          <a:ea typeface="Meiryo UI" panose="020B0604030504040204" pitchFamily="50" charset="-128"/>
                          <a:cs typeface="Meiryo UI" panose="020B0604030504040204" pitchFamily="50" charset="-128"/>
                        </a:rPr>
                        <a:t>115</a:t>
                      </a:r>
                      <a:r>
                        <a:rPr lang="ja-JP" sz="1800" b="0" kern="100" dirty="0">
                          <a:effectLst/>
                          <a:latin typeface="Meiryo UI" panose="020B0604030504040204" pitchFamily="50" charset="-128"/>
                          <a:ea typeface="Meiryo UI" panose="020B0604030504040204" pitchFamily="50" charset="-128"/>
                          <a:cs typeface="Meiryo UI" panose="020B0604030504040204" pitchFamily="50" charset="-128"/>
                        </a:rPr>
                        <a:t>万</a:t>
                      </a:r>
                      <a:r>
                        <a:rPr lang="en-US" sz="1800" b="0" kern="100" dirty="0">
                          <a:effectLst/>
                          <a:latin typeface="Meiryo UI" panose="020B0604030504040204" pitchFamily="50" charset="-128"/>
                          <a:ea typeface="Meiryo UI" panose="020B0604030504040204" pitchFamily="50" charset="-128"/>
                          <a:cs typeface="Meiryo UI" panose="020B0604030504040204" pitchFamily="50" charset="-128"/>
                        </a:rPr>
                        <a:t>kW</a:t>
                      </a:r>
                      <a:r>
                        <a:rPr lang="en-US" sz="1800" b="0" kern="100" dirty="0" smtClean="0">
                          <a:effectLst/>
                          <a:latin typeface="Meiryo UI" panose="020B0604030504040204" pitchFamily="50" charset="-128"/>
                          <a:ea typeface="Meiryo UI" panose="020B0604030504040204" pitchFamily="50" charset="-128"/>
                          <a:cs typeface="Meiryo UI" panose="020B0604030504040204" pitchFamily="50" charset="-128"/>
                        </a:rPr>
                        <a:t>)</a:t>
                      </a:r>
                      <a:r>
                        <a:rPr lang="ja-JP" sz="1800" b="0" kern="100" dirty="0" smtClean="0">
                          <a:effectLst/>
                          <a:latin typeface="Meiryo UI" panose="020B0604030504040204" pitchFamily="50" charset="-128"/>
                          <a:ea typeface="Meiryo UI" panose="020B0604030504040204" pitchFamily="50" charset="-128"/>
                          <a:cs typeface="Meiryo UI" panose="020B0604030504040204" pitchFamily="50" charset="-128"/>
                        </a:rPr>
                        <a:t> </a:t>
                      </a:r>
                      <a:r>
                        <a:rPr lang="en-US" sz="1800" b="0" kern="100" dirty="0">
                          <a:effectLst/>
                          <a:latin typeface="Meiryo UI" panose="020B0604030504040204" pitchFamily="50" charset="-128"/>
                          <a:ea typeface="Meiryo UI" panose="020B0604030504040204" pitchFamily="50" charset="-128"/>
                          <a:cs typeface="Meiryo UI" panose="020B0604030504040204" pitchFamily="50" charset="-128"/>
                        </a:rPr>
                        <a:t> </a:t>
                      </a:r>
                      <a:endParaRPr lang="ja-JP" sz="1800" b="0" kern="100" dirty="0">
                        <a:effectLst/>
                        <a:latin typeface="Meiryo UI" panose="020B0604030504040204" pitchFamily="50" charset="-128"/>
                        <a:ea typeface="Meiryo UI" panose="020B0604030504040204" pitchFamily="50" charset="-128"/>
                        <a:cs typeface="Meiryo UI" panose="020B0604030504040204" pitchFamily="50" charset="-128"/>
                      </a:endParaRPr>
                    </a:p>
                  </a:txBody>
                  <a:tcPr marL="62062" marR="62062" marT="0" marB="0" anchor="ctr"/>
                </a:tc>
                <a:tc>
                  <a:txBody>
                    <a:bodyPr/>
                    <a:lstStyle/>
                    <a:p>
                      <a:pPr algn="ctr">
                        <a:lnSpc>
                          <a:spcPts val="1800"/>
                        </a:lnSpc>
                        <a:spcAft>
                          <a:spcPts val="0"/>
                        </a:spcAft>
                      </a:pPr>
                      <a:r>
                        <a:rPr lang="en-US" sz="2000" b="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+58.2</a:t>
                      </a:r>
                      <a:r>
                        <a:rPr lang="ja-JP" sz="2000" b="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万</a:t>
                      </a:r>
                      <a:r>
                        <a:rPr lang="en-US" sz="2000" b="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kW</a:t>
                      </a:r>
                      <a:endParaRPr lang="ja-JP" sz="2000" b="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algn="ctr">
                        <a:lnSpc>
                          <a:spcPts val="1800"/>
                        </a:lnSpc>
                        <a:spcAft>
                          <a:spcPts val="0"/>
                        </a:spcAft>
                      </a:pPr>
                      <a:r>
                        <a:rPr lang="ja-JP" sz="1800" b="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r>
                        <a:rPr lang="en-US" altLang="ja-JP" sz="1800" b="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83.2</a:t>
                      </a:r>
                      <a:r>
                        <a:rPr lang="ja-JP" sz="1800" b="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万</a:t>
                      </a:r>
                      <a:r>
                        <a:rPr lang="en-US" sz="1800" b="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kW</a:t>
                      </a:r>
                      <a:r>
                        <a:rPr lang="ja-JP" altLang="en-US" sz="1800" b="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endParaRPr lang="ja-JP" sz="1800" b="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62062" marR="62062" marT="0" marB="0" anchor="ctr"/>
                </a:tc>
                <a:tc>
                  <a:txBody>
                    <a:bodyPr/>
                    <a:lstStyle/>
                    <a:p>
                      <a:pPr algn="ctr">
                        <a:lnSpc>
                          <a:spcPts val="1800"/>
                        </a:lnSpc>
                        <a:spcAft>
                          <a:spcPts val="0"/>
                        </a:spcAft>
                      </a:pPr>
                      <a:r>
                        <a:rPr lang="en-US" altLang="ja-JP" sz="2000" b="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64.7</a:t>
                      </a:r>
                      <a:r>
                        <a:rPr lang="ja-JP" altLang="ja-JP" sz="2000" b="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endParaRPr lang="ja-JP" sz="2000" b="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62062" marR="62062" marT="0" marB="0" anchor="ctr"/>
                </a:tc>
              </a:tr>
              <a:tr h="971033">
                <a:tc vMerge="1">
                  <a:txBody>
                    <a:bodyPr/>
                    <a:lstStyle/>
                    <a:p>
                      <a:endParaRPr kumimoji="1" lang="ja-JP" altLang="en-US"/>
                    </a:p>
                  </a:txBody>
                  <a:tcPr/>
                </a:tc>
                <a:tc>
                  <a:txBody>
                    <a:bodyPr/>
                    <a:lstStyle/>
                    <a:p>
                      <a:pPr algn="just">
                        <a:lnSpc>
                          <a:spcPts val="1800"/>
                        </a:lnSpc>
                        <a:spcAft>
                          <a:spcPts val="0"/>
                        </a:spcAft>
                      </a:pPr>
                      <a:r>
                        <a:rPr lang="ja-JP" sz="1800" b="0" kern="100">
                          <a:effectLst/>
                          <a:latin typeface="Meiryo UI" panose="020B0604030504040204" pitchFamily="50" charset="-128"/>
                          <a:ea typeface="Meiryo UI" panose="020B0604030504040204" pitchFamily="50" charset="-128"/>
                          <a:cs typeface="Meiryo UI" panose="020B0604030504040204" pitchFamily="50" charset="-128"/>
                        </a:rPr>
                        <a:t>分散型電源</a:t>
                      </a:r>
                    </a:p>
                    <a:p>
                      <a:pPr algn="just">
                        <a:lnSpc>
                          <a:spcPts val="1800"/>
                        </a:lnSpc>
                        <a:spcAft>
                          <a:spcPts val="0"/>
                        </a:spcAft>
                      </a:pPr>
                      <a:r>
                        <a:rPr lang="ja-JP" sz="1800" b="0" kern="100">
                          <a:effectLst/>
                          <a:latin typeface="Meiryo UI" panose="020B0604030504040204" pitchFamily="50" charset="-128"/>
                          <a:ea typeface="Meiryo UI" panose="020B0604030504040204" pitchFamily="50" charset="-128"/>
                          <a:cs typeface="Meiryo UI" panose="020B0604030504040204" pitchFamily="50" charset="-128"/>
                        </a:rPr>
                        <a:t>（コージェネレーション等）</a:t>
                      </a:r>
                    </a:p>
                  </a:txBody>
                  <a:tcPr marL="62062" marR="62062" marT="0" marB="0" anchor="ctr"/>
                </a:tc>
                <a:tc>
                  <a:txBody>
                    <a:bodyPr/>
                    <a:lstStyle/>
                    <a:p>
                      <a:pPr algn="ctr">
                        <a:lnSpc>
                          <a:spcPts val="1800"/>
                        </a:lnSpc>
                        <a:spcAft>
                          <a:spcPts val="0"/>
                        </a:spcAft>
                      </a:pPr>
                      <a:r>
                        <a:rPr lang="en-US" sz="2000" b="0" kern="100" dirty="0">
                          <a:effectLst/>
                          <a:latin typeface="Meiryo UI" panose="020B0604030504040204" pitchFamily="50" charset="-128"/>
                          <a:ea typeface="Meiryo UI" panose="020B0604030504040204" pitchFamily="50" charset="-128"/>
                          <a:cs typeface="Meiryo UI" panose="020B0604030504040204" pitchFamily="50" charset="-128"/>
                        </a:rPr>
                        <a:t>+30</a:t>
                      </a:r>
                      <a:r>
                        <a:rPr lang="ja-JP" sz="2000" b="0" kern="100" dirty="0">
                          <a:effectLst/>
                          <a:latin typeface="Meiryo UI" panose="020B0604030504040204" pitchFamily="50" charset="-128"/>
                          <a:ea typeface="Meiryo UI" panose="020B0604030504040204" pitchFamily="50" charset="-128"/>
                          <a:cs typeface="Meiryo UI" panose="020B0604030504040204" pitchFamily="50" charset="-128"/>
                        </a:rPr>
                        <a:t>万</a:t>
                      </a:r>
                      <a:r>
                        <a:rPr lang="en-US" sz="2000" b="0" kern="100" dirty="0">
                          <a:effectLst/>
                          <a:latin typeface="Meiryo UI" panose="020B0604030504040204" pitchFamily="50" charset="-128"/>
                          <a:ea typeface="Meiryo UI" panose="020B0604030504040204" pitchFamily="50" charset="-128"/>
                          <a:cs typeface="Meiryo UI" panose="020B0604030504040204" pitchFamily="50" charset="-128"/>
                        </a:rPr>
                        <a:t>kW</a:t>
                      </a:r>
                      <a:endParaRPr lang="ja-JP" sz="2000" b="0" kern="100" dirty="0">
                        <a:effectLst/>
                        <a:latin typeface="Meiryo UI" panose="020B0604030504040204" pitchFamily="50" charset="-128"/>
                        <a:ea typeface="Meiryo UI" panose="020B0604030504040204" pitchFamily="50" charset="-128"/>
                        <a:cs typeface="Meiryo UI" panose="020B0604030504040204" pitchFamily="50" charset="-128"/>
                      </a:endParaRPr>
                    </a:p>
                    <a:p>
                      <a:pPr algn="ctr">
                        <a:lnSpc>
                          <a:spcPts val="1800"/>
                        </a:lnSpc>
                        <a:spcAft>
                          <a:spcPts val="0"/>
                        </a:spcAft>
                      </a:pPr>
                      <a:r>
                        <a:rPr lang="ja-JP" altLang="en-US" sz="1800" b="0" kern="0" dirty="0" smtClean="0">
                          <a:effectLst/>
                          <a:latin typeface="Meiryo UI" panose="020B0604030504040204" pitchFamily="50" charset="-128"/>
                          <a:ea typeface="Meiryo UI" panose="020B0604030504040204" pitchFamily="50" charset="-128"/>
                          <a:cs typeface="Meiryo UI" panose="020B0604030504040204" pitchFamily="50" charset="-128"/>
                        </a:rPr>
                        <a:t>　</a:t>
                      </a:r>
                      <a:r>
                        <a:rPr lang="en-US" sz="1800" b="0" kern="0" dirty="0" smtClean="0">
                          <a:effectLst/>
                          <a:latin typeface="Meiryo UI" panose="020B0604030504040204" pitchFamily="50" charset="-128"/>
                          <a:ea typeface="Meiryo UI" panose="020B0604030504040204" pitchFamily="50" charset="-128"/>
                          <a:cs typeface="Meiryo UI" panose="020B0604030504040204" pitchFamily="50" charset="-128"/>
                        </a:rPr>
                        <a:t>(</a:t>
                      </a:r>
                      <a:r>
                        <a:rPr lang="ja-JP" altLang="en-US" sz="1800" b="0" kern="0" dirty="0" smtClean="0">
                          <a:effectLst/>
                          <a:latin typeface="Meiryo UI" panose="020B0604030504040204" pitchFamily="50" charset="-128"/>
                          <a:ea typeface="Meiryo UI" panose="020B0604030504040204" pitchFamily="50" charset="-128"/>
                          <a:cs typeface="Meiryo UI" panose="020B0604030504040204" pitchFamily="50" charset="-128"/>
                        </a:rPr>
                        <a:t>約</a:t>
                      </a:r>
                      <a:r>
                        <a:rPr lang="en-US" sz="1800" b="0" kern="0" dirty="0" smtClean="0">
                          <a:effectLst/>
                          <a:latin typeface="Meiryo UI" panose="020B0604030504040204" pitchFamily="50" charset="-128"/>
                          <a:ea typeface="Meiryo UI" panose="020B0604030504040204" pitchFamily="50" charset="-128"/>
                          <a:cs typeface="Meiryo UI" panose="020B0604030504040204" pitchFamily="50" charset="-128"/>
                        </a:rPr>
                        <a:t>8</a:t>
                      </a:r>
                      <a:r>
                        <a:rPr lang="en-US" altLang="ja-JP" sz="1800" b="0" kern="0" dirty="0" smtClean="0">
                          <a:effectLst/>
                          <a:latin typeface="Meiryo UI" panose="020B0604030504040204" pitchFamily="50" charset="-128"/>
                          <a:ea typeface="Meiryo UI" panose="020B0604030504040204" pitchFamily="50" charset="-128"/>
                          <a:cs typeface="Meiryo UI" panose="020B0604030504040204" pitchFamily="50" charset="-128"/>
                        </a:rPr>
                        <a:t>3</a:t>
                      </a:r>
                      <a:r>
                        <a:rPr lang="ja-JP" sz="1800" b="0" kern="0" dirty="0" smtClean="0">
                          <a:effectLst/>
                          <a:latin typeface="Meiryo UI" panose="020B0604030504040204" pitchFamily="50" charset="-128"/>
                          <a:ea typeface="Meiryo UI" panose="020B0604030504040204" pitchFamily="50" charset="-128"/>
                          <a:cs typeface="Meiryo UI" panose="020B0604030504040204" pitchFamily="50" charset="-128"/>
                        </a:rPr>
                        <a:t>万</a:t>
                      </a:r>
                      <a:r>
                        <a:rPr lang="en-US" sz="1800" b="0" kern="0" dirty="0">
                          <a:effectLst/>
                          <a:latin typeface="Meiryo UI" panose="020B0604030504040204" pitchFamily="50" charset="-128"/>
                          <a:ea typeface="Meiryo UI" panose="020B0604030504040204" pitchFamily="50" charset="-128"/>
                          <a:cs typeface="Meiryo UI" panose="020B0604030504040204" pitchFamily="50" charset="-128"/>
                        </a:rPr>
                        <a:t>kW</a:t>
                      </a:r>
                      <a:r>
                        <a:rPr lang="en-US" sz="1800" b="0" kern="0" dirty="0" smtClean="0">
                          <a:effectLst/>
                          <a:latin typeface="Meiryo UI" panose="020B0604030504040204" pitchFamily="50" charset="-128"/>
                          <a:ea typeface="Meiryo UI" panose="020B0604030504040204" pitchFamily="50" charset="-128"/>
                          <a:cs typeface="Meiryo UI" panose="020B0604030504040204" pitchFamily="50" charset="-128"/>
                        </a:rPr>
                        <a:t>)</a:t>
                      </a:r>
                      <a:r>
                        <a:rPr lang="en-US" sz="1800" b="0" kern="0" dirty="0">
                          <a:effectLst/>
                          <a:latin typeface="Meiryo UI" panose="020B0604030504040204" pitchFamily="50" charset="-128"/>
                          <a:ea typeface="Meiryo UI" panose="020B0604030504040204" pitchFamily="50" charset="-128"/>
                          <a:cs typeface="Meiryo UI" panose="020B0604030504040204" pitchFamily="50" charset="-128"/>
                        </a:rPr>
                        <a:t> </a:t>
                      </a:r>
                      <a:endParaRPr lang="ja-JP" sz="1800" b="0" kern="100" dirty="0">
                        <a:effectLst/>
                        <a:latin typeface="Meiryo UI" panose="020B0604030504040204" pitchFamily="50" charset="-128"/>
                        <a:ea typeface="Meiryo UI" panose="020B0604030504040204" pitchFamily="50" charset="-128"/>
                        <a:cs typeface="Meiryo UI" panose="020B0604030504040204" pitchFamily="50" charset="-128"/>
                      </a:endParaRPr>
                    </a:p>
                  </a:txBody>
                  <a:tcPr marL="62062" marR="62062" marT="0" marB="0" anchor="ctr"/>
                </a:tc>
                <a:tc>
                  <a:txBody>
                    <a:bodyPr/>
                    <a:lstStyle/>
                    <a:p>
                      <a:pPr algn="ctr">
                        <a:lnSpc>
                          <a:spcPts val="1800"/>
                        </a:lnSpc>
                        <a:spcAft>
                          <a:spcPts val="0"/>
                        </a:spcAft>
                      </a:pPr>
                      <a:r>
                        <a:rPr lang="en-US" sz="2000" b="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+3.7</a:t>
                      </a:r>
                      <a:r>
                        <a:rPr lang="ja-JP" sz="2000" b="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万</a:t>
                      </a:r>
                      <a:r>
                        <a:rPr lang="en-US" sz="2000" b="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kW</a:t>
                      </a:r>
                      <a:endParaRPr lang="ja-JP" sz="2000" b="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algn="ctr">
                        <a:lnSpc>
                          <a:spcPts val="1800"/>
                        </a:lnSpc>
                        <a:spcAft>
                          <a:spcPts val="0"/>
                        </a:spcAft>
                      </a:pPr>
                      <a:r>
                        <a:rPr lang="ja-JP" sz="1800" b="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r>
                        <a:rPr lang="en-US" sz="1800" b="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57.1</a:t>
                      </a:r>
                      <a:r>
                        <a:rPr lang="ja-JP" sz="1800" b="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万</a:t>
                      </a:r>
                      <a:r>
                        <a:rPr lang="en-US" sz="1800" b="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kW</a:t>
                      </a:r>
                      <a:r>
                        <a:rPr lang="ja-JP" altLang="en-US" sz="1800" b="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endParaRPr lang="ja-JP" sz="1800" b="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62062" marR="62062" marT="0" marB="0" anchor="ctr"/>
                </a:tc>
                <a:tc>
                  <a:txBody>
                    <a:bodyPr/>
                    <a:lstStyle/>
                    <a:p>
                      <a:pPr algn="ctr">
                        <a:lnSpc>
                          <a:spcPts val="1800"/>
                        </a:lnSpc>
                        <a:spcAft>
                          <a:spcPts val="0"/>
                        </a:spcAft>
                      </a:pPr>
                      <a:r>
                        <a:rPr lang="en-US" altLang="ja-JP" sz="2000" b="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12.3</a:t>
                      </a:r>
                      <a:r>
                        <a:rPr lang="ja-JP" altLang="ja-JP" sz="2000" b="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endParaRPr lang="ja-JP" sz="2000" b="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62062" marR="62062" marT="0" marB="0" anchor="ctr"/>
                </a:tc>
              </a:tr>
              <a:tr h="971033">
                <a:tc vMerge="1">
                  <a:txBody>
                    <a:bodyPr/>
                    <a:lstStyle/>
                    <a:p>
                      <a:endParaRPr kumimoji="1" lang="ja-JP" altLang="en-US"/>
                    </a:p>
                  </a:txBody>
                  <a:tcPr/>
                </a:tc>
                <a:tc>
                  <a:txBody>
                    <a:bodyPr/>
                    <a:lstStyle/>
                    <a:p>
                      <a:pPr algn="just">
                        <a:lnSpc>
                          <a:spcPts val="1800"/>
                        </a:lnSpc>
                        <a:spcAft>
                          <a:spcPts val="0"/>
                        </a:spcAft>
                      </a:pPr>
                      <a:r>
                        <a:rPr lang="ja-JP" sz="1800" b="0" kern="100" dirty="0">
                          <a:effectLst/>
                          <a:latin typeface="Meiryo UI" panose="020B0604030504040204" pitchFamily="50" charset="-128"/>
                          <a:ea typeface="Meiryo UI" panose="020B0604030504040204" pitchFamily="50" charset="-128"/>
                          <a:cs typeface="Meiryo UI" panose="020B0604030504040204" pitchFamily="50" charset="-128"/>
                        </a:rPr>
                        <a:t>廃棄物発電等</a:t>
                      </a:r>
                    </a:p>
                  </a:txBody>
                  <a:tcPr marL="62062" marR="62062" marT="0" marB="0" anchor="ctr"/>
                </a:tc>
                <a:tc>
                  <a:txBody>
                    <a:bodyPr/>
                    <a:lstStyle/>
                    <a:p>
                      <a:pPr algn="ctr">
                        <a:lnSpc>
                          <a:spcPts val="1800"/>
                        </a:lnSpc>
                        <a:spcAft>
                          <a:spcPts val="0"/>
                        </a:spcAft>
                      </a:pPr>
                      <a:r>
                        <a:rPr lang="en-US" sz="2000" b="0" kern="100" dirty="0">
                          <a:effectLst/>
                          <a:latin typeface="Meiryo UI" panose="020B0604030504040204" pitchFamily="50" charset="-128"/>
                          <a:ea typeface="Meiryo UI" panose="020B0604030504040204" pitchFamily="50" charset="-128"/>
                          <a:cs typeface="Meiryo UI" panose="020B0604030504040204" pitchFamily="50" charset="-128"/>
                        </a:rPr>
                        <a:t>+5</a:t>
                      </a:r>
                      <a:r>
                        <a:rPr lang="ja-JP" sz="2000" b="0" kern="100" dirty="0">
                          <a:effectLst/>
                          <a:latin typeface="Meiryo UI" panose="020B0604030504040204" pitchFamily="50" charset="-128"/>
                          <a:ea typeface="Meiryo UI" panose="020B0604030504040204" pitchFamily="50" charset="-128"/>
                          <a:cs typeface="Meiryo UI" panose="020B0604030504040204" pitchFamily="50" charset="-128"/>
                        </a:rPr>
                        <a:t>万</a:t>
                      </a:r>
                      <a:r>
                        <a:rPr lang="en-US" sz="2000" b="0" kern="100" dirty="0">
                          <a:effectLst/>
                          <a:latin typeface="Meiryo UI" panose="020B0604030504040204" pitchFamily="50" charset="-128"/>
                          <a:ea typeface="Meiryo UI" panose="020B0604030504040204" pitchFamily="50" charset="-128"/>
                          <a:cs typeface="Meiryo UI" panose="020B0604030504040204" pitchFamily="50" charset="-128"/>
                        </a:rPr>
                        <a:t>kW</a:t>
                      </a:r>
                      <a:endParaRPr lang="ja-JP" sz="2000" b="0" kern="100" dirty="0">
                        <a:effectLst/>
                        <a:latin typeface="Meiryo UI" panose="020B0604030504040204" pitchFamily="50" charset="-128"/>
                        <a:ea typeface="Meiryo UI" panose="020B0604030504040204" pitchFamily="50" charset="-128"/>
                        <a:cs typeface="Meiryo UI" panose="020B0604030504040204" pitchFamily="50" charset="-128"/>
                      </a:endParaRPr>
                    </a:p>
                    <a:p>
                      <a:pPr algn="ctr">
                        <a:lnSpc>
                          <a:spcPts val="1800"/>
                        </a:lnSpc>
                        <a:spcAft>
                          <a:spcPts val="0"/>
                        </a:spcAft>
                      </a:pPr>
                      <a:r>
                        <a:rPr lang="ja-JP" altLang="en-US" sz="1800" b="0" kern="0" dirty="0" smtClean="0">
                          <a:effectLst/>
                          <a:latin typeface="Meiryo UI" panose="020B0604030504040204" pitchFamily="50" charset="-128"/>
                          <a:ea typeface="Meiryo UI" panose="020B0604030504040204" pitchFamily="50" charset="-128"/>
                          <a:cs typeface="Meiryo UI" panose="020B0604030504040204" pitchFamily="50" charset="-128"/>
                        </a:rPr>
                        <a:t>　</a:t>
                      </a:r>
                      <a:r>
                        <a:rPr lang="en-US" sz="1800" b="0" kern="0" dirty="0" smtClean="0">
                          <a:effectLst/>
                          <a:latin typeface="Meiryo UI" panose="020B0604030504040204" pitchFamily="50" charset="-128"/>
                          <a:ea typeface="Meiryo UI" panose="020B0604030504040204" pitchFamily="50" charset="-128"/>
                          <a:cs typeface="Meiryo UI" panose="020B0604030504040204" pitchFamily="50" charset="-128"/>
                        </a:rPr>
                        <a:t>(</a:t>
                      </a:r>
                      <a:r>
                        <a:rPr lang="ja-JP" altLang="en-US" sz="1800" b="0" kern="0" dirty="0" smtClean="0">
                          <a:effectLst/>
                          <a:latin typeface="Meiryo UI" panose="020B0604030504040204" pitchFamily="50" charset="-128"/>
                          <a:ea typeface="Meiryo UI" panose="020B0604030504040204" pitchFamily="50" charset="-128"/>
                          <a:cs typeface="Meiryo UI" panose="020B0604030504040204" pitchFamily="50" charset="-128"/>
                        </a:rPr>
                        <a:t>約</a:t>
                      </a:r>
                      <a:r>
                        <a:rPr lang="en-US" sz="1800" b="0" kern="0" dirty="0" smtClean="0">
                          <a:effectLst/>
                          <a:latin typeface="Meiryo UI" panose="020B0604030504040204" pitchFamily="50" charset="-128"/>
                          <a:ea typeface="Meiryo UI" panose="020B0604030504040204" pitchFamily="50" charset="-128"/>
                          <a:cs typeface="Meiryo UI" panose="020B0604030504040204" pitchFamily="50" charset="-128"/>
                        </a:rPr>
                        <a:t>2</a:t>
                      </a:r>
                      <a:r>
                        <a:rPr lang="en-US" altLang="ja-JP" sz="1800" b="0" kern="0" dirty="0" smtClean="0">
                          <a:effectLst/>
                          <a:latin typeface="Meiryo UI" panose="020B0604030504040204" pitchFamily="50" charset="-128"/>
                          <a:ea typeface="Meiryo UI" panose="020B0604030504040204" pitchFamily="50" charset="-128"/>
                          <a:cs typeface="Meiryo UI" panose="020B0604030504040204" pitchFamily="50" charset="-128"/>
                        </a:rPr>
                        <a:t>8</a:t>
                      </a:r>
                      <a:r>
                        <a:rPr lang="ja-JP" sz="1800" b="0" kern="0" dirty="0" smtClean="0">
                          <a:effectLst/>
                          <a:latin typeface="Meiryo UI" panose="020B0604030504040204" pitchFamily="50" charset="-128"/>
                          <a:ea typeface="Meiryo UI" panose="020B0604030504040204" pitchFamily="50" charset="-128"/>
                          <a:cs typeface="Meiryo UI" panose="020B0604030504040204" pitchFamily="50" charset="-128"/>
                        </a:rPr>
                        <a:t>万</a:t>
                      </a:r>
                      <a:r>
                        <a:rPr lang="en-US" sz="1800" b="0" kern="0" dirty="0">
                          <a:effectLst/>
                          <a:latin typeface="Meiryo UI" panose="020B0604030504040204" pitchFamily="50" charset="-128"/>
                          <a:ea typeface="Meiryo UI" panose="020B0604030504040204" pitchFamily="50" charset="-128"/>
                          <a:cs typeface="Meiryo UI" panose="020B0604030504040204" pitchFamily="50" charset="-128"/>
                        </a:rPr>
                        <a:t>kW</a:t>
                      </a:r>
                      <a:r>
                        <a:rPr lang="en-US" sz="1800" b="0" kern="0" dirty="0" smtClean="0">
                          <a:effectLst/>
                          <a:latin typeface="Meiryo UI" panose="020B0604030504040204" pitchFamily="50" charset="-128"/>
                          <a:ea typeface="Meiryo UI" panose="020B0604030504040204" pitchFamily="50" charset="-128"/>
                          <a:cs typeface="Meiryo UI" panose="020B0604030504040204" pitchFamily="50" charset="-128"/>
                        </a:rPr>
                        <a:t>)</a:t>
                      </a:r>
                      <a:r>
                        <a:rPr lang="en-US" sz="1800" b="0" kern="100" dirty="0">
                          <a:effectLst/>
                          <a:latin typeface="Meiryo UI" panose="020B0604030504040204" pitchFamily="50" charset="-128"/>
                          <a:ea typeface="Meiryo UI" panose="020B0604030504040204" pitchFamily="50" charset="-128"/>
                          <a:cs typeface="Meiryo UI" panose="020B0604030504040204" pitchFamily="50" charset="-128"/>
                        </a:rPr>
                        <a:t> </a:t>
                      </a:r>
                      <a:endParaRPr lang="ja-JP" sz="1800" b="0" kern="100" dirty="0">
                        <a:effectLst/>
                        <a:latin typeface="Meiryo UI" panose="020B0604030504040204" pitchFamily="50" charset="-128"/>
                        <a:ea typeface="Meiryo UI" panose="020B0604030504040204" pitchFamily="50" charset="-128"/>
                        <a:cs typeface="Meiryo UI" panose="020B0604030504040204" pitchFamily="50" charset="-128"/>
                      </a:endParaRPr>
                    </a:p>
                  </a:txBody>
                  <a:tcPr marL="62062" marR="62062" marT="0" marB="0" anchor="ctr"/>
                </a:tc>
                <a:tc>
                  <a:txBody>
                    <a:bodyPr/>
                    <a:lstStyle/>
                    <a:p>
                      <a:pPr algn="ctr">
                        <a:lnSpc>
                          <a:spcPts val="1800"/>
                        </a:lnSpc>
                        <a:spcAft>
                          <a:spcPts val="0"/>
                        </a:spcAft>
                      </a:pPr>
                      <a:r>
                        <a:rPr lang="en-US" sz="2000" b="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+2.</a:t>
                      </a:r>
                      <a:r>
                        <a:rPr lang="en-US" altLang="ja-JP" sz="2000" b="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9</a:t>
                      </a:r>
                      <a:r>
                        <a:rPr lang="ja-JP" sz="2000" b="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万</a:t>
                      </a:r>
                      <a:r>
                        <a:rPr lang="en-US" sz="2000" b="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kW</a:t>
                      </a:r>
                      <a:endParaRPr lang="ja-JP" sz="2000" b="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algn="ctr">
                        <a:lnSpc>
                          <a:spcPts val="1800"/>
                        </a:lnSpc>
                        <a:spcAft>
                          <a:spcPts val="0"/>
                        </a:spcAft>
                      </a:pPr>
                      <a:r>
                        <a:rPr lang="ja-JP" sz="1800" b="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r>
                        <a:rPr lang="en-US" sz="1800" b="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25.</a:t>
                      </a:r>
                      <a:r>
                        <a:rPr lang="en-US" altLang="ja-JP" sz="1800" b="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7</a:t>
                      </a:r>
                      <a:r>
                        <a:rPr lang="ja-JP" sz="1800" b="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万</a:t>
                      </a:r>
                      <a:r>
                        <a:rPr lang="en-US" sz="1800" b="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kW</a:t>
                      </a:r>
                      <a:r>
                        <a:rPr lang="ja-JP" sz="1800" b="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endParaRPr lang="ja-JP" sz="1800" b="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62062" marR="62062" marT="0" marB="0" anchor="ctr"/>
                </a:tc>
                <a:tc>
                  <a:txBody>
                    <a:bodyPr/>
                    <a:lstStyle/>
                    <a:p>
                      <a:pPr algn="ctr">
                        <a:lnSpc>
                          <a:spcPts val="1800"/>
                        </a:lnSpc>
                        <a:spcAft>
                          <a:spcPts val="0"/>
                        </a:spcAft>
                      </a:pPr>
                      <a:r>
                        <a:rPr lang="en-US" altLang="ja-JP" sz="2000" b="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58.0</a:t>
                      </a:r>
                      <a:r>
                        <a:rPr lang="ja-JP" altLang="ja-JP" sz="2000" b="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endParaRPr lang="ja-JP" sz="2000" b="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62062" marR="62062" marT="0" marB="0" anchor="ctr"/>
                </a:tc>
              </a:tr>
              <a:tr h="696050">
                <a:tc rowSpan="2">
                  <a:txBody>
                    <a:bodyPr/>
                    <a:lstStyle/>
                    <a:p>
                      <a:pPr marL="71755" marR="71755" algn="just">
                        <a:lnSpc>
                          <a:spcPts val="1800"/>
                        </a:lnSpc>
                        <a:spcAft>
                          <a:spcPts val="0"/>
                        </a:spcAft>
                      </a:pPr>
                      <a:r>
                        <a:rPr lang="ja-JP" sz="1600" kern="100" dirty="0">
                          <a:effectLst/>
                          <a:latin typeface="Meiryo UI" panose="020B0604030504040204" pitchFamily="50" charset="-128"/>
                          <a:ea typeface="Meiryo UI" panose="020B0604030504040204" pitchFamily="50" charset="-128"/>
                          <a:cs typeface="Meiryo UI" panose="020B0604030504040204" pitchFamily="50" charset="-128"/>
                        </a:rPr>
                        <a:t>需要の削減</a:t>
                      </a:r>
                    </a:p>
                  </a:txBody>
                  <a:tcPr marL="62062" marR="62062" marT="0" marB="0" vert="eaVert" anchor="ctr"/>
                </a:tc>
                <a:tc>
                  <a:txBody>
                    <a:bodyPr/>
                    <a:lstStyle/>
                    <a:p>
                      <a:pPr algn="just">
                        <a:lnSpc>
                          <a:spcPts val="1800"/>
                        </a:lnSpc>
                        <a:spcAft>
                          <a:spcPts val="0"/>
                        </a:spcAft>
                      </a:pPr>
                      <a:r>
                        <a:rPr lang="ja-JP" sz="1800" b="0" kern="100" dirty="0">
                          <a:effectLst/>
                          <a:latin typeface="Meiryo UI" panose="020B0604030504040204" pitchFamily="50" charset="-128"/>
                          <a:ea typeface="Meiryo UI" panose="020B0604030504040204" pitchFamily="50" charset="-128"/>
                          <a:cs typeface="Meiryo UI" panose="020B0604030504040204" pitchFamily="50" charset="-128"/>
                        </a:rPr>
                        <a:t>ガス冷暖房等</a:t>
                      </a:r>
                    </a:p>
                  </a:txBody>
                  <a:tcPr marL="62062" marR="62062" marT="0" marB="0" anchor="ctr"/>
                </a:tc>
                <a:tc>
                  <a:txBody>
                    <a:bodyPr/>
                    <a:lstStyle/>
                    <a:p>
                      <a:pPr algn="ctr">
                        <a:lnSpc>
                          <a:spcPts val="1800"/>
                        </a:lnSpc>
                        <a:spcAft>
                          <a:spcPts val="0"/>
                        </a:spcAft>
                      </a:pPr>
                      <a:r>
                        <a:rPr lang="en-US" sz="2000" b="0" kern="100" dirty="0">
                          <a:effectLst/>
                          <a:latin typeface="Meiryo UI" panose="020B0604030504040204" pitchFamily="50" charset="-128"/>
                          <a:ea typeface="Meiryo UI" panose="020B0604030504040204" pitchFamily="50" charset="-128"/>
                          <a:cs typeface="Meiryo UI" panose="020B0604030504040204" pitchFamily="50" charset="-128"/>
                        </a:rPr>
                        <a:t>-20</a:t>
                      </a:r>
                      <a:r>
                        <a:rPr lang="ja-JP" sz="2000" b="0" kern="100" dirty="0">
                          <a:effectLst/>
                          <a:latin typeface="Meiryo UI" panose="020B0604030504040204" pitchFamily="50" charset="-128"/>
                          <a:ea typeface="Meiryo UI" panose="020B0604030504040204" pitchFamily="50" charset="-128"/>
                          <a:cs typeface="Meiryo UI" panose="020B0604030504040204" pitchFamily="50" charset="-128"/>
                        </a:rPr>
                        <a:t>万</a:t>
                      </a:r>
                      <a:r>
                        <a:rPr lang="en-US" sz="2000" b="0" kern="100" dirty="0" smtClean="0">
                          <a:effectLst/>
                          <a:latin typeface="Meiryo UI" panose="020B0604030504040204" pitchFamily="50" charset="-128"/>
                          <a:ea typeface="Meiryo UI" panose="020B0604030504040204" pitchFamily="50" charset="-128"/>
                          <a:cs typeface="Meiryo UI" panose="020B0604030504040204" pitchFamily="50" charset="-128"/>
                        </a:rPr>
                        <a:t>kW</a:t>
                      </a:r>
                      <a:r>
                        <a:rPr lang="en-US" sz="2000" b="0" kern="100" dirty="0">
                          <a:effectLst/>
                          <a:latin typeface="Meiryo UI" panose="020B0604030504040204" pitchFamily="50" charset="-128"/>
                          <a:ea typeface="Meiryo UI" panose="020B0604030504040204" pitchFamily="50" charset="-128"/>
                          <a:cs typeface="Meiryo UI" panose="020B0604030504040204" pitchFamily="50" charset="-128"/>
                        </a:rPr>
                        <a:t> </a:t>
                      </a:r>
                      <a:endParaRPr lang="ja-JP" sz="2000" b="0" kern="100" dirty="0">
                        <a:effectLst/>
                        <a:latin typeface="Meiryo UI" panose="020B0604030504040204" pitchFamily="50" charset="-128"/>
                        <a:ea typeface="Meiryo UI" panose="020B0604030504040204" pitchFamily="50" charset="-128"/>
                        <a:cs typeface="Meiryo UI" panose="020B0604030504040204" pitchFamily="50" charset="-128"/>
                      </a:endParaRPr>
                    </a:p>
                  </a:txBody>
                  <a:tcPr marL="62062" marR="62062" marT="0" marB="0" anchor="ctr"/>
                </a:tc>
                <a:tc>
                  <a:txBody>
                    <a:bodyPr/>
                    <a:lstStyle/>
                    <a:p>
                      <a:pPr algn="ctr">
                        <a:lnSpc>
                          <a:spcPts val="1800"/>
                        </a:lnSpc>
                        <a:spcAft>
                          <a:spcPts val="0"/>
                        </a:spcAft>
                      </a:pPr>
                      <a:r>
                        <a:rPr lang="en-US" sz="2000" b="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-19.2</a:t>
                      </a:r>
                      <a:r>
                        <a:rPr lang="ja-JP" sz="2000" b="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万</a:t>
                      </a:r>
                      <a:r>
                        <a:rPr lang="en-US" sz="2000" b="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kW</a:t>
                      </a:r>
                      <a:endParaRPr lang="ja-JP" sz="2000" b="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62062" marR="62062" marT="0" marB="0" anchor="ctr"/>
                </a:tc>
                <a:tc>
                  <a:txBody>
                    <a:bodyPr/>
                    <a:lstStyle/>
                    <a:p>
                      <a:pPr algn="ctr">
                        <a:lnSpc>
                          <a:spcPts val="1800"/>
                        </a:lnSpc>
                        <a:spcAft>
                          <a:spcPts val="0"/>
                        </a:spcAft>
                      </a:pPr>
                      <a:r>
                        <a:rPr lang="en-US" altLang="ja-JP" sz="2000" b="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96.0</a:t>
                      </a:r>
                      <a:r>
                        <a:rPr lang="ja-JP" altLang="ja-JP" sz="2000" b="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endParaRPr lang="ja-JP" sz="2000" b="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62062" marR="62062" marT="0" marB="0" anchor="ctr"/>
                </a:tc>
              </a:tr>
              <a:tr h="696050">
                <a:tc vMerge="1">
                  <a:txBody>
                    <a:bodyPr/>
                    <a:lstStyle/>
                    <a:p>
                      <a:endParaRPr kumimoji="1" lang="ja-JP" altLang="en-US"/>
                    </a:p>
                  </a:txBody>
                  <a:tcPr/>
                </a:tc>
                <a:tc>
                  <a:txBody>
                    <a:bodyPr/>
                    <a:lstStyle/>
                    <a:p>
                      <a:pPr algn="just">
                        <a:lnSpc>
                          <a:spcPts val="1800"/>
                        </a:lnSpc>
                        <a:spcAft>
                          <a:spcPts val="0"/>
                        </a:spcAft>
                      </a:pPr>
                      <a:r>
                        <a:rPr lang="ja-JP" altLang="en-US" sz="1800" b="0" kern="100" dirty="0" smtClean="0">
                          <a:effectLst/>
                          <a:latin typeface="Meiryo UI" panose="020B0604030504040204" pitchFamily="50" charset="-128"/>
                          <a:ea typeface="Meiryo UI" panose="020B0604030504040204" pitchFamily="50" charset="-128"/>
                          <a:cs typeface="Meiryo UI" panose="020B0604030504040204" pitchFamily="50" charset="-128"/>
                        </a:rPr>
                        <a:t>ＢＥＭＳ</a:t>
                      </a:r>
                      <a:r>
                        <a:rPr lang="ja-JP" sz="1800" b="0" kern="100" dirty="0" smtClean="0">
                          <a:effectLst/>
                          <a:latin typeface="Meiryo UI" panose="020B0604030504040204" pitchFamily="50" charset="-128"/>
                          <a:ea typeface="Meiryo UI" panose="020B0604030504040204" pitchFamily="50" charset="-128"/>
                          <a:cs typeface="Meiryo UI" panose="020B0604030504040204" pitchFamily="50" charset="-128"/>
                        </a:rPr>
                        <a:t>等</a:t>
                      </a:r>
                      <a:endParaRPr lang="ja-JP" sz="1800" b="0" kern="100" dirty="0">
                        <a:effectLst/>
                        <a:latin typeface="Meiryo UI" panose="020B0604030504040204" pitchFamily="50" charset="-128"/>
                        <a:ea typeface="Meiryo UI" panose="020B0604030504040204" pitchFamily="50" charset="-128"/>
                        <a:cs typeface="Meiryo UI" panose="020B0604030504040204" pitchFamily="50" charset="-128"/>
                      </a:endParaRPr>
                    </a:p>
                  </a:txBody>
                  <a:tcPr marL="62062" marR="62062" marT="0" marB="0" anchor="ctr"/>
                </a:tc>
                <a:tc>
                  <a:txBody>
                    <a:bodyPr/>
                    <a:lstStyle/>
                    <a:p>
                      <a:pPr algn="ctr">
                        <a:lnSpc>
                          <a:spcPts val="1800"/>
                        </a:lnSpc>
                        <a:spcAft>
                          <a:spcPts val="0"/>
                        </a:spcAft>
                      </a:pPr>
                      <a:r>
                        <a:rPr lang="en-US" sz="2000" b="0" kern="100" dirty="0">
                          <a:effectLst/>
                          <a:latin typeface="Meiryo UI" panose="020B0604030504040204" pitchFamily="50" charset="-128"/>
                          <a:ea typeface="Meiryo UI" panose="020B0604030504040204" pitchFamily="50" charset="-128"/>
                          <a:cs typeface="Meiryo UI" panose="020B0604030504040204" pitchFamily="50" charset="-128"/>
                        </a:rPr>
                        <a:t>-5</a:t>
                      </a:r>
                      <a:r>
                        <a:rPr lang="ja-JP" sz="2000" b="0" kern="100" dirty="0">
                          <a:effectLst/>
                          <a:latin typeface="Meiryo UI" panose="020B0604030504040204" pitchFamily="50" charset="-128"/>
                          <a:ea typeface="Meiryo UI" panose="020B0604030504040204" pitchFamily="50" charset="-128"/>
                          <a:cs typeface="Meiryo UI" panose="020B0604030504040204" pitchFamily="50" charset="-128"/>
                        </a:rPr>
                        <a:t>万</a:t>
                      </a:r>
                      <a:r>
                        <a:rPr lang="en-US" sz="2000" b="0" kern="100" dirty="0" smtClean="0">
                          <a:effectLst/>
                          <a:latin typeface="Meiryo UI" panose="020B0604030504040204" pitchFamily="50" charset="-128"/>
                          <a:ea typeface="Meiryo UI" panose="020B0604030504040204" pitchFamily="50" charset="-128"/>
                          <a:cs typeface="Meiryo UI" panose="020B0604030504040204" pitchFamily="50" charset="-128"/>
                        </a:rPr>
                        <a:t>kW</a:t>
                      </a:r>
                      <a:r>
                        <a:rPr lang="en-US" sz="2000" b="0" kern="100" dirty="0">
                          <a:effectLst/>
                          <a:latin typeface="Meiryo UI" panose="020B0604030504040204" pitchFamily="50" charset="-128"/>
                          <a:ea typeface="Meiryo UI" panose="020B0604030504040204" pitchFamily="50" charset="-128"/>
                          <a:cs typeface="Meiryo UI" panose="020B0604030504040204" pitchFamily="50" charset="-128"/>
                        </a:rPr>
                        <a:t> </a:t>
                      </a:r>
                      <a:endParaRPr lang="ja-JP" sz="2000" b="0" kern="100" dirty="0">
                        <a:effectLst/>
                        <a:latin typeface="Meiryo UI" panose="020B0604030504040204" pitchFamily="50" charset="-128"/>
                        <a:ea typeface="Meiryo UI" panose="020B0604030504040204" pitchFamily="50" charset="-128"/>
                        <a:cs typeface="Meiryo UI" panose="020B0604030504040204" pitchFamily="50" charset="-128"/>
                      </a:endParaRPr>
                    </a:p>
                  </a:txBody>
                  <a:tcPr marL="62062" marR="62062" marT="0" marB="0" anchor="ctr"/>
                </a:tc>
                <a:tc>
                  <a:txBody>
                    <a:bodyPr/>
                    <a:lstStyle/>
                    <a:p>
                      <a:pPr algn="ctr">
                        <a:lnSpc>
                          <a:spcPts val="1800"/>
                        </a:lnSpc>
                        <a:spcAft>
                          <a:spcPts val="0"/>
                        </a:spcAft>
                      </a:pPr>
                      <a:r>
                        <a:rPr lang="en-US" sz="2000" b="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-3.7</a:t>
                      </a:r>
                      <a:r>
                        <a:rPr lang="ja-JP" sz="2000" b="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万</a:t>
                      </a:r>
                      <a:r>
                        <a:rPr lang="en-US" sz="2000" b="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kW</a:t>
                      </a:r>
                      <a:endParaRPr lang="ja-JP" sz="2000" b="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62062" marR="62062" marT="0" marB="0" anchor="ctr"/>
                </a:tc>
                <a:tc>
                  <a:txBody>
                    <a:bodyPr/>
                    <a:lstStyle/>
                    <a:p>
                      <a:pPr algn="ctr">
                        <a:lnSpc>
                          <a:spcPts val="1800"/>
                        </a:lnSpc>
                        <a:spcAft>
                          <a:spcPts val="0"/>
                        </a:spcAft>
                      </a:pPr>
                      <a:r>
                        <a:rPr lang="en-US" altLang="ja-JP" sz="2000" b="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74.0</a:t>
                      </a:r>
                      <a:r>
                        <a:rPr lang="ja-JP" altLang="ja-JP" sz="2000" b="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endParaRPr lang="ja-JP" sz="2000" b="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62062" marR="62062" marT="0" marB="0" anchor="ctr"/>
                </a:tc>
              </a:tr>
              <a:tr h="819219">
                <a:tc gridSpan="2">
                  <a:txBody>
                    <a:bodyPr/>
                    <a:lstStyle/>
                    <a:p>
                      <a:pPr algn="ctr">
                        <a:lnSpc>
                          <a:spcPts val="1800"/>
                        </a:lnSpc>
                        <a:spcAft>
                          <a:spcPts val="0"/>
                        </a:spcAft>
                      </a:pPr>
                      <a:r>
                        <a:rPr lang="ja-JP" sz="2000" kern="100" dirty="0">
                          <a:effectLst/>
                          <a:latin typeface="Meiryo UI" panose="020B0604030504040204" pitchFamily="50" charset="-128"/>
                          <a:ea typeface="Meiryo UI" panose="020B0604030504040204" pitchFamily="50" charset="-128"/>
                          <a:cs typeface="Meiryo UI" panose="020B0604030504040204" pitchFamily="50" charset="-128"/>
                        </a:rPr>
                        <a:t>合　計</a:t>
                      </a:r>
                    </a:p>
                  </a:txBody>
                  <a:tcPr marL="62062" marR="62062" marT="0" marB="0" anchor="ctr"/>
                </a:tc>
                <a:tc hMerge="1">
                  <a:txBody>
                    <a:bodyPr/>
                    <a:lstStyle/>
                    <a:p>
                      <a:endParaRPr kumimoji="1" lang="ja-JP" altLang="en-US"/>
                    </a:p>
                  </a:txBody>
                  <a:tcPr/>
                </a:tc>
                <a:tc>
                  <a:txBody>
                    <a:bodyPr/>
                    <a:lstStyle/>
                    <a:p>
                      <a:pPr algn="ctr">
                        <a:lnSpc>
                          <a:spcPts val="1800"/>
                        </a:lnSpc>
                        <a:spcAft>
                          <a:spcPts val="0"/>
                        </a:spcAft>
                      </a:pPr>
                      <a:r>
                        <a:rPr lang="en-US" sz="2400" b="1" kern="100" dirty="0">
                          <a:effectLst/>
                          <a:latin typeface="Meiryo UI" panose="020B0604030504040204" pitchFamily="50" charset="-128"/>
                          <a:ea typeface="Meiryo UI" panose="020B0604030504040204" pitchFamily="50" charset="-128"/>
                          <a:cs typeface="Meiryo UI" panose="020B0604030504040204" pitchFamily="50" charset="-128"/>
                        </a:rPr>
                        <a:t>+150</a:t>
                      </a:r>
                      <a:r>
                        <a:rPr lang="ja-JP" sz="2400" b="1" kern="100" dirty="0">
                          <a:effectLst/>
                          <a:latin typeface="Meiryo UI" panose="020B0604030504040204" pitchFamily="50" charset="-128"/>
                          <a:ea typeface="Meiryo UI" panose="020B0604030504040204" pitchFamily="50" charset="-128"/>
                          <a:cs typeface="Meiryo UI" panose="020B0604030504040204" pitchFamily="50" charset="-128"/>
                        </a:rPr>
                        <a:t>万</a:t>
                      </a:r>
                      <a:r>
                        <a:rPr lang="en-US" sz="2400" b="1" kern="100" dirty="0" smtClean="0">
                          <a:effectLst/>
                          <a:latin typeface="Meiryo UI" panose="020B0604030504040204" pitchFamily="50" charset="-128"/>
                          <a:ea typeface="Meiryo UI" panose="020B0604030504040204" pitchFamily="50" charset="-128"/>
                          <a:cs typeface="Meiryo UI" panose="020B0604030504040204" pitchFamily="50" charset="-128"/>
                        </a:rPr>
                        <a:t>k</a:t>
                      </a:r>
                      <a:r>
                        <a:rPr lang="en-US" altLang="ja-JP" sz="2400" b="1" kern="100" dirty="0" smtClean="0">
                          <a:effectLst/>
                          <a:latin typeface="Meiryo UI" panose="020B0604030504040204" pitchFamily="50" charset="-128"/>
                          <a:ea typeface="Meiryo UI" panose="020B0604030504040204" pitchFamily="50" charset="-128"/>
                          <a:cs typeface="Meiryo UI" panose="020B0604030504040204" pitchFamily="50" charset="-128"/>
                        </a:rPr>
                        <a:t>W</a:t>
                      </a:r>
                      <a:endParaRPr lang="ja-JP" sz="2400" b="1" kern="100" dirty="0">
                        <a:effectLst/>
                        <a:latin typeface="Meiryo UI" panose="020B0604030504040204" pitchFamily="50" charset="-128"/>
                        <a:ea typeface="Meiryo UI" panose="020B0604030504040204" pitchFamily="50" charset="-128"/>
                        <a:cs typeface="Meiryo UI" panose="020B0604030504040204" pitchFamily="50" charset="-128"/>
                      </a:endParaRPr>
                    </a:p>
                  </a:txBody>
                  <a:tcPr marL="62062" marR="62062" marT="0" marB="0" anchor="ctr"/>
                </a:tc>
                <a:tc>
                  <a:txBody>
                    <a:bodyPr/>
                    <a:lstStyle/>
                    <a:p>
                      <a:pPr algn="ctr">
                        <a:lnSpc>
                          <a:spcPts val="1800"/>
                        </a:lnSpc>
                        <a:spcAft>
                          <a:spcPts val="0"/>
                        </a:spcAft>
                      </a:pPr>
                      <a:r>
                        <a:rPr lang="en-US" sz="2400" b="1"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+87.7</a:t>
                      </a:r>
                      <a:r>
                        <a:rPr lang="ja-JP" sz="2400" b="1"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万</a:t>
                      </a:r>
                      <a:r>
                        <a:rPr lang="en-US" sz="2400" b="1"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kW</a:t>
                      </a:r>
                      <a:endParaRPr lang="ja-JP" sz="2400" b="1"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62062" marR="62062" marT="0" marB="0" anchor="ctr"/>
                </a:tc>
                <a:tc>
                  <a:txBody>
                    <a:bodyPr/>
                    <a:lstStyle/>
                    <a:p>
                      <a:pPr algn="ctr">
                        <a:lnSpc>
                          <a:spcPts val="1800"/>
                        </a:lnSpc>
                        <a:spcAft>
                          <a:spcPts val="0"/>
                        </a:spcAft>
                      </a:pPr>
                      <a:r>
                        <a:rPr lang="en-US" altLang="ja-JP" sz="2400" b="1"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58.5</a:t>
                      </a:r>
                      <a:r>
                        <a:rPr lang="ja-JP" altLang="ja-JP" sz="2400" b="1"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endParaRPr lang="ja-JP" sz="2400" b="1"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62062" marR="62062" marT="0" marB="0" anchor="ctr"/>
                </a:tc>
              </a:tr>
            </a:tbl>
          </a:graphicData>
        </a:graphic>
      </p:graphicFrame>
      <p:sp>
        <p:nvSpPr>
          <p:cNvPr id="6" name="円/楕円 5"/>
          <p:cNvSpPr/>
          <p:nvPr/>
        </p:nvSpPr>
        <p:spPr>
          <a:xfrm>
            <a:off x="9400877" y="17328"/>
            <a:ext cx="432048" cy="432048"/>
          </a:xfrm>
          <a:prstGeom prst="ellipse">
            <a:avLst/>
          </a:prstGeom>
          <a:ln w="19050"/>
        </p:spPr>
        <p:style>
          <a:lnRef idx="3">
            <a:schemeClr val="lt1"/>
          </a:lnRef>
          <a:fillRef idx="1">
            <a:schemeClr val="accent1"/>
          </a:fillRef>
          <a:effectRef idx="1">
            <a:schemeClr val="accent1"/>
          </a:effectRef>
          <a:fontRef idx="minor">
            <a:schemeClr val="lt1"/>
          </a:fontRef>
        </p:style>
        <p:txBody>
          <a:bodyPr rtlCol="0" anchor="ctr"/>
          <a:lstStyle/>
          <a:p>
            <a:pPr algn="ctr"/>
            <a:r>
              <a:rPr lang="ja-JP" altLang="en-US" b="1" dirty="0" smtClean="0">
                <a:solidFill>
                  <a:schemeClr val="bg1"/>
                </a:solidFill>
              </a:rPr>
              <a:t>６</a:t>
            </a:r>
            <a:endParaRPr lang="ja-JP" altLang="en-US" b="1" dirty="0">
              <a:solidFill>
                <a:schemeClr val="bg1"/>
              </a:solidFill>
            </a:endParaRPr>
          </a:p>
        </p:txBody>
      </p:sp>
    </p:spTree>
    <p:extLst>
      <p:ext uri="{BB962C8B-B14F-4D97-AF65-F5344CB8AC3E}">
        <p14:creationId xmlns:p14="http://schemas.microsoft.com/office/powerpoint/2010/main" val="296450808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正方形/長方形 12"/>
          <p:cNvSpPr/>
          <p:nvPr/>
        </p:nvSpPr>
        <p:spPr>
          <a:xfrm>
            <a:off x="302384" y="483012"/>
            <a:ext cx="9314517" cy="6298788"/>
          </a:xfrm>
          <a:prstGeom prst="rect">
            <a:avLst/>
          </a:prstGeom>
          <a:solidFill>
            <a:schemeClr val="bg1"/>
          </a:solidFill>
          <a:ln w="9525">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74625" indent="-174625">
              <a:lnSpc>
                <a:spcPts val="2000"/>
              </a:lnSpc>
            </a:pPr>
            <a:endParaRPr lang="en-US" altLang="ja-JP"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4" name="Text Box 2"/>
          <p:cNvSpPr txBox="1">
            <a:spLocks noChangeArrowheads="1"/>
          </p:cNvSpPr>
          <p:nvPr/>
        </p:nvSpPr>
        <p:spPr bwMode="auto">
          <a:xfrm>
            <a:off x="0" y="-27384"/>
            <a:ext cx="9906000" cy="510396"/>
          </a:xfrm>
          <a:prstGeom prst="rect">
            <a:avLst/>
          </a:prstGeom>
          <a:solidFill>
            <a:srgbClr val="00B0F0"/>
          </a:solidFill>
          <a:ln w="9525">
            <a:noFill/>
            <a:miter lim="800000"/>
            <a:headEnd/>
            <a:tailEnd/>
          </a:ln>
        </p:spPr>
        <p:txBody>
          <a:bodyPr wrap="square" lIns="74295" tIns="8890" rIns="74295" bIns="8890">
            <a:spAutoFit/>
          </a:bodyPr>
          <a:lstStyle>
            <a:defPPr>
              <a:defRPr lang="ja-JP"/>
            </a:defPPr>
            <a:lvl1pPr algn="l" rtl="0" fontAlgn="base">
              <a:spcBef>
                <a:spcPct val="0"/>
              </a:spcBef>
              <a:spcAft>
                <a:spcPct val="0"/>
              </a:spcAft>
              <a:defRPr kumimoji="1"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charset="-128"/>
                <a:cs typeface="+mn-cs"/>
              </a:defRPr>
            </a:lvl5pPr>
            <a:lvl6pPr marL="2286000" algn="l" defTabSz="914400" rtl="0" eaLnBrk="1" latinLnBrk="0" hangingPunct="1">
              <a:defRPr kumimoji="1" kern="1200">
                <a:solidFill>
                  <a:schemeClr val="tx1"/>
                </a:solidFill>
                <a:latin typeface="Arial" charset="0"/>
                <a:ea typeface="ＭＳ Ｐゴシック" charset="-128"/>
                <a:cs typeface="+mn-cs"/>
              </a:defRPr>
            </a:lvl6pPr>
            <a:lvl7pPr marL="2743200" algn="l" defTabSz="914400" rtl="0" eaLnBrk="1" latinLnBrk="0" hangingPunct="1">
              <a:defRPr kumimoji="1" kern="1200">
                <a:solidFill>
                  <a:schemeClr val="tx1"/>
                </a:solidFill>
                <a:latin typeface="Arial" charset="0"/>
                <a:ea typeface="ＭＳ Ｐゴシック" charset="-128"/>
                <a:cs typeface="+mn-cs"/>
              </a:defRPr>
            </a:lvl7pPr>
            <a:lvl8pPr marL="3200400" algn="l" defTabSz="914400" rtl="0" eaLnBrk="1" latinLnBrk="0" hangingPunct="1">
              <a:defRPr kumimoji="1" kern="1200">
                <a:solidFill>
                  <a:schemeClr val="tx1"/>
                </a:solidFill>
                <a:latin typeface="Arial" charset="0"/>
                <a:ea typeface="ＭＳ Ｐゴシック" charset="-128"/>
                <a:cs typeface="+mn-cs"/>
              </a:defRPr>
            </a:lvl8pPr>
            <a:lvl9pPr marL="3657600" algn="l" defTabSz="914400" rtl="0" eaLnBrk="1" latinLnBrk="0" hangingPunct="1">
              <a:defRPr kumimoji="1" kern="1200">
                <a:solidFill>
                  <a:schemeClr val="tx1"/>
                </a:solidFill>
                <a:latin typeface="Arial" charset="0"/>
                <a:ea typeface="ＭＳ Ｐゴシック" charset="-128"/>
                <a:cs typeface="+mn-cs"/>
              </a:defRPr>
            </a:lvl9pPr>
          </a:lstStyle>
          <a:p>
            <a:pPr algn="just"/>
            <a:r>
              <a:rPr lang="ja-JP" altLang="en-US" sz="3200" dirty="0" smtClean="0">
                <a:solidFill>
                  <a:prstClr val="white"/>
                </a:solidFill>
                <a:ea typeface="HGP創英角ｺﾞｼｯｸUB" pitchFamily="50" charset="-128"/>
                <a:cs typeface="ＭＳ Ｐゴシック" charset="-128"/>
              </a:rPr>
              <a:t>　</a:t>
            </a:r>
            <a:r>
              <a:rPr lang="ja-JP" altLang="en-US" sz="2800" dirty="0" smtClean="0">
                <a:solidFill>
                  <a:prstClr val="white"/>
                </a:solidFill>
                <a:ea typeface="HGP創英角ｺﾞｼｯｸUB" pitchFamily="50" charset="-128"/>
                <a:cs typeface="ＭＳ Ｐゴシック" charset="-128"/>
              </a:rPr>
              <a:t>再生可能エネルギーの普及拡大に関する施策･事業一覧</a:t>
            </a:r>
            <a:endParaRPr lang="ja-JP" altLang="en-US" sz="3600" dirty="0">
              <a:solidFill>
                <a:prstClr val="white"/>
              </a:solidFill>
              <a:ea typeface="HGP創英角ｺﾞｼｯｸUB" pitchFamily="50" charset="-128"/>
              <a:cs typeface="ＭＳ Ｐゴシック" charset="-128"/>
            </a:endParaRPr>
          </a:p>
        </p:txBody>
      </p:sp>
      <p:sp>
        <p:nvSpPr>
          <p:cNvPr id="5" name="円/楕円 4"/>
          <p:cNvSpPr/>
          <p:nvPr/>
        </p:nvSpPr>
        <p:spPr>
          <a:xfrm>
            <a:off x="9400877" y="11878"/>
            <a:ext cx="432048" cy="432048"/>
          </a:xfrm>
          <a:prstGeom prst="ellipse">
            <a:avLst/>
          </a:prstGeom>
          <a:ln w="19050"/>
        </p:spPr>
        <p:style>
          <a:lnRef idx="3">
            <a:schemeClr val="lt1"/>
          </a:lnRef>
          <a:fillRef idx="1">
            <a:schemeClr val="accent1"/>
          </a:fillRef>
          <a:effectRef idx="1">
            <a:schemeClr val="accent1"/>
          </a:effectRef>
          <a:fontRef idx="minor">
            <a:schemeClr val="lt1"/>
          </a:fontRef>
        </p:style>
        <p:txBody>
          <a:bodyPr rtlCol="0" anchor="ctr"/>
          <a:lstStyle/>
          <a:p>
            <a:pPr algn="ctr"/>
            <a:r>
              <a:rPr lang="ja-JP" altLang="en-US" b="1" dirty="0" smtClean="0">
                <a:solidFill>
                  <a:prstClr val="white"/>
                </a:solidFill>
              </a:rPr>
              <a:t>７</a:t>
            </a:r>
            <a:endParaRPr lang="ja-JP" altLang="en-US" b="1" dirty="0">
              <a:solidFill>
                <a:prstClr val="white"/>
              </a:solidFill>
            </a:endParaRPr>
          </a:p>
        </p:txBody>
      </p:sp>
      <p:sp>
        <p:nvSpPr>
          <p:cNvPr id="8" name="正方形/長方形 7"/>
          <p:cNvSpPr/>
          <p:nvPr/>
        </p:nvSpPr>
        <p:spPr>
          <a:xfrm>
            <a:off x="577131" y="722268"/>
            <a:ext cx="8449303" cy="3323987"/>
          </a:xfrm>
          <a:prstGeom prst="rect">
            <a:avLst/>
          </a:prstGeom>
        </p:spPr>
        <p:txBody>
          <a:bodyPr wrap="square">
            <a:spAutoFit/>
          </a:bodyPr>
          <a:lstStyle/>
          <a:p>
            <a:pPr marL="174625" indent="-174625">
              <a:lnSpc>
                <a:spcPts val="1800"/>
              </a:lnSpc>
            </a:pPr>
            <a:r>
              <a:rPr lang="ja-JP" altLang="en-US" sz="1400" dirty="0">
                <a:latin typeface="Meiryo UI" panose="020B0604030504040204" pitchFamily="50" charset="-128"/>
                <a:ea typeface="Meiryo UI" panose="020B0604030504040204" pitchFamily="50" charset="-128"/>
                <a:cs typeface="Meiryo UI" panose="020B0604030504040204" pitchFamily="50" charset="-128"/>
              </a:rPr>
              <a:t>○　創エネ、蓄エネ、省エネ対策の相談・アドバイス　・・・・・・・・・・・・・・・・・・・・・・・・・・・・・・・・・・・・・・・・・・・・</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a:t>
            </a:r>
            <a:endParaRPr lang="en-US" altLang="ja-JP" sz="1400" dirty="0">
              <a:latin typeface="Meiryo UI" panose="020B0604030504040204" pitchFamily="50" charset="-128"/>
              <a:ea typeface="Meiryo UI" panose="020B0604030504040204" pitchFamily="50" charset="-128"/>
              <a:cs typeface="Meiryo UI" panose="020B0604030504040204" pitchFamily="50" charset="-128"/>
            </a:endParaRPr>
          </a:p>
          <a:p>
            <a:pPr marL="174625" indent="-174625">
              <a:lnSpc>
                <a:spcPts val="1800"/>
              </a:lnSpc>
            </a:pPr>
            <a:r>
              <a:rPr lang="ja-JP" altLang="en-US" sz="1400" dirty="0">
                <a:latin typeface="Meiryo UI" panose="020B0604030504040204" pitchFamily="50" charset="-128"/>
                <a:ea typeface="Meiryo UI" panose="020B0604030504040204" pitchFamily="50" charset="-128"/>
                <a:cs typeface="Meiryo UI" panose="020B0604030504040204" pitchFamily="50" charset="-128"/>
              </a:rPr>
              <a:t>○　国等が実施する各種制度等の周知・Ｐ</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R</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a:t>
            </a:r>
            <a:endParaRPr lang="ja-JP" altLang="en-US" sz="1400" dirty="0">
              <a:latin typeface="Meiryo UI" panose="020B0604030504040204" pitchFamily="50" charset="-128"/>
              <a:ea typeface="Meiryo UI" panose="020B0604030504040204" pitchFamily="50" charset="-128"/>
              <a:cs typeface="Meiryo UI" panose="020B0604030504040204" pitchFamily="50" charset="-128"/>
            </a:endParaRPr>
          </a:p>
          <a:p>
            <a:pPr marL="174625" indent="-174625">
              <a:lnSpc>
                <a:spcPts val="1800"/>
              </a:lnSpc>
            </a:pP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　ＺＥＨ（ゼッチ）普及啓発事業　　・・・・・・・・・・・・・・・・・・・・・・・・・・・・・・・・・・・・・・・・・・・・・・・・・・・・・・・・・・・・</a:t>
            </a:r>
            <a:endParaRPr lang="en-US" altLang="ja-JP" sz="1400" dirty="0" smtClean="0">
              <a:latin typeface="Meiryo UI" panose="020B0604030504040204" pitchFamily="50" charset="-128"/>
              <a:ea typeface="Meiryo UI" panose="020B0604030504040204" pitchFamily="50" charset="-128"/>
              <a:cs typeface="Meiryo UI" panose="020B0604030504040204" pitchFamily="50" charset="-128"/>
            </a:endParaRPr>
          </a:p>
          <a:p>
            <a:pPr marL="174625" indent="-174625">
              <a:lnSpc>
                <a:spcPts val="1800"/>
              </a:lnSpc>
            </a:pP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　太陽光パネル設置普及啓発事業　　・・・・・・・・・・・・・・・・・・・・・・・・・・・・・・・・・・・・・・・・・・・・・・・・・・・・</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a:t>
            </a:r>
            <a:endParaRPr lang="ja-JP" altLang="en-US" sz="1400" dirty="0">
              <a:latin typeface="Meiryo UI" panose="020B0604030504040204" pitchFamily="50" charset="-128"/>
              <a:ea typeface="Meiryo UI" panose="020B0604030504040204" pitchFamily="50" charset="-128"/>
              <a:cs typeface="Meiryo UI" panose="020B0604030504040204" pitchFamily="50" charset="-128"/>
            </a:endParaRPr>
          </a:p>
          <a:p>
            <a:pPr marL="174625" indent="-174625">
              <a:lnSpc>
                <a:spcPts val="1800"/>
              </a:lnSpc>
            </a:pP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　低利ソーラークレジット事業　　・・・・・・・・・・・・・・・・・・・・・・・・・・・・・・・・・・・・・・・・・・・・・・・・・・・・・・・・・</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a:t>
            </a:r>
            <a:endParaRPr lang="en-US" altLang="ja-JP" sz="1400" dirty="0">
              <a:latin typeface="Meiryo UI" panose="020B0604030504040204" pitchFamily="50" charset="-128"/>
              <a:ea typeface="Meiryo UI" panose="020B0604030504040204" pitchFamily="50" charset="-128"/>
              <a:cs typeface="Meiryo UI" panose="020B0604030504040204" pitchFamily="50" charset="-128"/>
            </a:endParaRPr>
          </a:p>
          <a:p>
            <a:pPr marL="174625" indent="-174625">
              <a:lnSpc>
                <a:spcPts val="1800"/>
              </a:lnSpc>
            </a:pP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　創</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エネ設備及び省エネ機器設置等に係る初期費用軽減のための融資</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事業　・・・・・・・・・・・・・・・・・・・・・・・・・・・・</a:t>
            </a:r>
            <a:endParaRPr lang="en-US" altLang="ja-JP" sz="1400" dirty="0" smtClean="0">
              <a:latin typeface="Meiryo UI" panose="020B0604030504040204" pitchFamily="50" charset="-128"/>
              <a:ea typeface="Meiryo UI" panose="020B0604030504040204" pitchFamily="50" charset="-128"/>
              <a:cs typeface="Meiryo UI" panose="020B0604030504040204" pitchFamily="50" charset="-128"/>
            </a:endParaRPr>
          </a:p>
          <a:p>
            <a:pPr marL="174625" indent="-174625">
              <a:lnSpc>
                <a:spcPts val="1800"/>
              </a:lnSpc>
            </a:pP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　地域環境活動を広げる府民共同発電補助事業　　・・・・・・・・・・・・・・・・・・・・・・・・・・・・・・・・・・・・・・・・・・・・・・・・</a:t>
            </a:r>
            <a:endParaRPr lang="en-US" altLang="ja-JP" sz="1400" dirty="0" smtClean="0">
              <a:latin typeface="Meiryo UI" panose="020B0604030504040204" pitchFamily="50" charset="-128"/>
              <a:ea typeface="Meiryo UI" panose="020B0604030504040204" pitchFamily="50" charset="-128"/>
              <a:cs typeface="Meiryo UI" panose="020B0604030504040204" pitchFamily="50" charset="-128"/>
            </a:endParaRPr>
          </a:p>
          <a:p>
            <a:pPr marL="174625" indent="-174625">
              <a:lnSpc>
                <a:spcPts val="1800"/>
              </a:lnSpc>
            </a:pP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　府民参加型太陽光発電</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促進事業　　・・・・・・・・・・・・・・・・・・・・・・・・・・・・・・・・・・・・・・・・・</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a:t>
            </a:r>
            <a:endParaRPr lang="en-US" altLang="ja-JP" sz="1400" dirty="0" smtClean="0">
              <a:latin typeface="Meiryo UI" panose="020B0604030504040204" pitchFamily="50" charset="-128"/>
              <a:ea typeface="Meiryo UI" panose="020B0604030504040204" pitchFamily="50" charset="-128"/>
              <a:cs typeface="Meiryo UI" panose="020B0604030504040204" pitchFamily="50" charset="-128"/>
            </a:endParaRPr>
          </a:p>
          <a:p>
            <a:pPr marL="174625" indent="-174625">
              <a:lnSpc>
                <a:spcPts val="1800"/>
              </a:lnSpc>
            </a:pP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　大阪府住宅用</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太陽光発電シミュレーションシステム　ー環境にも</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おとくや</a:t>
            </a:r>
            <a:r>
              <a:rPr lang="ja-JP" altLang="en-US" sz="1400" dirty="0" err="1" smtClean="0">
                <a:latin typeface="Meiryo UI" panose="020B0604030504040204" pitchFamily="50" charset="-128"/>
                <a:ea typeface="Meiryo UI" panose="020B0604030504040204" pitchFamily="50" charset="-128"/>
                <a:cs typeface="Meiryo UI" panose="020B0604030504040204" pitchFamily="50" charset="-128"/>
              </a:rPr>
              <a:t>ねん</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ー    ・</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a:t>
            </a:r>
            <a:endParaRPr lang="en-US" altLang="ja-JP" sz="1400" dirty="0" smtClean="0">
              <a:latin typeface="Meiryo UI" panose="020B0604030504040204" pitchFamily="50" charset="-128"/>
              <a:ea typeface="Meiryo UI" panose="020B0604030504040204" pitchFamily="50" charset="-128"/>
              <a:cs typeface="Meiryo UI" panose="020B0604030504040204" pitchFamily="50" charset="-128"/>
            </a:endParaRPr>
          </a:p>
          <a:p>
            <a:pPr marL="174625" indent="-174625">
              <a:lnSpc>
                <a:spcPts val="1800"/>
              </a:lnSpc>
            </a:pPr>
            <a:r>
              <a:rPr lang="ja-JP" altLang="en-US" sz="1400" dirty="0">
                <a:latin typeface="Meiryo UI" panose="020B0604030504040204" pitchFamily="50" charset="-128"/>
                <a:ea typeface="Meiryo UI" panose="020B0604030504040204" pitchFamily="50" charset="-128"/>
                <a:cs typeface="Meiryo UI" panose="020B0604030504040204" pitchFamily="50" charset="-128"/>
              </a:rPr>
              <a:t>○　公共施設や民間施設の屋根や遊休地と太陽光発電事業者とマッチング等　　・・・・・・・・・・・・・・・・・・・</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a:t>
            </a:r>
            <a:endParaRPr lang="en-US" altLang="ja-JP" sz="1400" dirty="0">
              <a:latin typeface="Meiryo UI" panose="020B0604030504040204" pitchFamily="50" charset="-128"/>
              <a:ea typeface="Meiryo UI" panose="020B0604030504040204" pitchFamily="50" charset="-128"/>
              <a:cs typeface="Meiryo UI" panose="020B0604030504040204" pitchFamily="50" charset="-128"/>
            </a:endParaRPr>
          </a:p>
          <a:p>
            <a:pPr marL="174625" indent="-174625">
              <a:lnSpc>
                <a:spcPts val="1800"/>
              </a:lnSpc>
            </a:pPr>
            <a:r>
              <a:rPr lang="ja-JP" altLang="en-US" sz="1400" dirty="0">
                <a:latin typeface="Meiryo UI" panose="020B0604030504040204" pitchFamily="50" charset="-128"/>
                <a:ea typeface="Meiryo UI" panose="020B0604030504040204" pitchFamily="50" charset="-128"/>
                <a:cs typeface="Meiryo UI" panose="020B0604030504040204" pitchFamily="50" charset="-128"/>
              </a:rPr>
              <a:t>○　府・市有施設の屋根・土地貸しによる太陽光パネル設置促進事業　　・・・・・・・・・・・・・・・・・・・・・・・・・・</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a:t>
            </a:r>
            <a:endParaRPr lang="en-US" altLang="ja-JP" sz="1400" dirty="0">
              <a:latin typeface="Meiryo UI" panose="020B0604030504040204" pitchFamily="50" charset="-128"/>
              <a:ea typeface="Meiryo UI" panose="020B0604030504040204" pitchFamily="50" charset="-128"/>
              <a:cs typeface="Meiryo UI" panose="020B0604030504040204" pitchFamily="50" charset="-128"/>
            </a:endParaRPr>
          </a:p>
          <a:p>
            <a:pPr marL="174625" indent="-174625">
              <a:lnSpc>
                <a:spcPts val="1800"/>
              </a:lnSpc>
            </a:pP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　府・市有施設における太陽光発電の導入（屋根貸し・土地貸し事業を除く）</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　・</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a:t>
            </a:r>
            <a:endParaRPr lang="en-US" altLang="ja-JP" sz="1400" dirty="0">
              <a:latin typeface="Meiryo UI" panose="020B0604030504040204" pitchFamily="50" charset="-128"/>
              <a:ea typeface="Meiryo UI" panose="020B0604030504040204" pitchFamily="50" charset="-128"/>
              <a:cs typeface="Meiryo UI" panose="020B0604030504040204" pitchFamily="50" charset="-128"/>
            </a:endParaRPr>
          </a:p>
          <a:p>
            <a:pPr marL="174625" indent="-174625">
              <a:lnSpc>
                <a:spcPts val="1800"/>
              </a:lnSpc>
            </a:pP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  その他のフィールドにおける太陽光発電の導入促進　</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a:t>
            </a:r>
            <a:endParaRPr lang="en-US" altLang="ja-JP" sz="1400" dirty="0" smtClean="0">
              <a:latin typeface="Meiryo UI" panose="020B0604030504040204" pitchFamily="50" charset="-128"/>
              <a:ea typeface="Meiryo UI" panose="020B0604030504040204" pitchFamily="50" charset="-128"/>
              <a:cs typeface="Meiryo UI" panose="020B0604030504040204" pitchFamily="50" charset="-128"/>
            </a:endParaRPr>
          </a:p>
          <a:p>
            <a:pPr marL="174625" lvl="0" indent="-174625">
              <a:lnSpc>
                <a:spcPts val="1800"/>
              </a:lnSpc>
            </a:pPr>
            <a:r>
              <a:rPr lang="ja-JP" altLang="en-US"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太陽光発電施設の地域との共生の推進（「大阪モデル」）</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4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4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endParaRPr lang="en-US" altLang="ja-JP"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4" name="正方形/長方形 13"/>
          <p:cNvSpPr/>
          <p:nvPr/>
        </p:nvSpPr>
        <p:spPr>
          <a:xfrm>
            <a:off x="577131" y="4226834"/>
            <a:ext cx="8449303" cy="2631490"/>
          </a:xfrm>
          <a:prstGeom prst="rect">
            <a:avLst/>
          </a:prstGeom>
        </p:spPr>
        <p:txBody>
          <a:bodyPr wrap="square">
            <a:spAutoFit/>
          </a:bodyPr>
          <a:lstStyle/>
          <a:p>
            <a:pPr marL="174625" indent="-174625">
              <a:lnSpc>
                <a:spcPts val="1800"/>
              </a:lnSpc>
            </a:pPr>
            <a:r>
              <a:rPr lang="ja-JP" altLang="en-US" sz="1400" b="1" dirty="0" smtClean="0">
                <a:latin typeface="Meiryo UI" panose="020B0604030504040204" pitchFamily="50" charset="-128"/>
                <a:ea typeface="Meiryo UI" panose="020B0604030504040204" pitchFamily="50" charset="-128"/>
                <a:cs typeface="Meiryo UI" panose="020B0604030504040204" pitchFamily="50" charset="-128"/>
              </a:rPr>
              <a:t>○　</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地中熱普及促進事業　　・・・・・・・・・・・・・</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a:t>
            </a:r>
            <a:endParaRPr lang="en-US" altLang="ja-JP" sz="1400" dirty="0">
              <a:latin typeface="Meiryo UI" panose="020B0604030504040204" pitchFamily="50" charset="-128"/>
              <a:ea typeface="Meiryo UI" panose="020B0604030504040204" pitchFamily="50" charset="-128"/>
              <a:cs typeface="Meiryo UI" panose="020B0604030504040204" pitchFamily="50" charset="-128"/>
            </a:endParaRPr>
          </a:p>
          <a:p>
            <a:pPr marL="174625" indent="-174625">
              <a:lnSpc>
                <a:spcPts val="1800"/>
              </a:lnSpc>
            </a:pP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　下水熱普及促進事業　　・・・・・・・・・・・・</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a:t>
            </a:r>
            <a:endParaRPr lang="en-US" altLang="ja-JP" sz="1400" dirty="0" smtClean="0">
              <a:latin typeface="Meiryo UI" panose="020B0604030504040204" pitchFamily="50" charset="-128"/>
              <a:ea typeface="Meiryo UI" panose="020B0604030504040204" pitchFamily="50" charset="-128"/>
              <a:cs typeface="Meiryo UI" panose="020B0604030504040204" pitchFamily="50" charset="-128"/>
            </a:endParaRPr>
          </a:p>
          <a:p>
            <a:pPr marL="174625" indent="-174625">
              <a:lnSpc>
                <a:spcPts val="1800"/>
              </a:lnSpc>
            </a:pP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  廃棄物焼却施設に</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おける発電及び余熱利用    ・・・・・・・・・・・・・・・・・・・・・・・・・・・・・・・・・・・・・・・・・・・</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a:t>
            </a:r>
            <a:endParaRPr lang="en-US" altLang="ja-JP" sz="1400" dirty="0">
              <a:latin typeface="Meiryo UI" panose="020B0604030504040204" pitchFamily="50" charset="-128"/>
              <a:ea typeface="Meiryo UI" panose="020B0604030504040204" pitchFamily="50" charset="-128"/>
              <a:cs typeface="Meiryo UI" panose="020B0604030504040204" pitchFamily="50" charset="-128"/>
            </a:endParaRPr>
          </a:p>
          <a:p>
            <a:pPr marL="174625" indent="-174625">
              <a:lnSpc>
                <a:spcPts val="1800"/>
              </a:lnSpc>
            </a:pPr>
            <a:r>
              <a:rPr lang="ja-JP" altLang="en-US" sz="1400" dirty="0">
                <a:latin typeface="Meiryo UI" panose="020B0604030504040204" pitchFamily="50" charset="-128"/>
                <a:ea typeface="Meiryo UI" panose="020B0604030504040204" pitchFamily="50" charset="-128"/>
                <a:cs typeface="Meiryo UI" panose="020B0604030504040204" pitchFamily="50" charset="-128"/>
              </a:rPr>
              <a:t>○  下水処理場における消化ガスを活用したバイオマス発電   ・・・・・・・・・・・・・・・・・・・・・・・・・・・・・・・・・・・・</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a:t>
            </a:r>
            <a:endParaRPr lang="en-US" altLang="ja-JP" sz="1400" dirty="0">
              <a:latin typeface="Meiryo UI" panose="020B0604030504040204" pitchFamily="50" charset="-128"/>
              <a:ea typeface="Meiryo UI" panose="020B0604030504040204" pitchFamily="50" charset="-128"/>
              <a:cs typeface="Meiryo UI" panose="020B0604030504040204" pitchFamily="50" charset="-128"/>
            </a:endParaRPr>
          </a:p>
          <a:p>
            <a:pPr marL="174625" indent="-174625">
              <a:lnSpc>
                <a:spcPts val="1800"/>
              </a:lnSpc>
            </a:pPr>
            <a:r>
              <a:rPr lang="ja-JP" altLang="en-US" sz="1400" dirty="0">
                <a:latin typeface="Meiryo UI" panose="020B0604030504040204" pitchFamily="50" charset="-128"/>
                <a:ea typeface="Meiryo UI" panose="020B0604030504040204" pitchFamily="50" charset="-128"/>
                <a:cs typeface="Meiryo UI" panose="020B0604030504040204" pitchFamily="50" charset="-128"/>
              </a:rPr>
              <a:t>○  </a:t>
            </a:r>
            <a:r>
              <a:rPr lang="zh-TW" altLang="en-US" sz="1400" dirty="0">
                <a:latin typeface="Meiryo UI" panose="020B0604030504040204" pitchFamily="50" charset="-128"/>
                <a:ea typeface="Meiryo UI" panose="020B0604030504040204" pitchFamily="50" charset="-128"/>
                <a:cs typeface="Meiryo UI" panose="020B0604030504040204" pitchFamily="50" charset="-128"/>
              </a:rPr>
              <a:t>下水処理場汚泥固形燃料化事業</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a:t>
            </a:r>
            <a:endParaRPr lang="en-US" altLang="zh-TW" sz="1400" dirty="0">
              <a:latin typeface="Meiryo UI" panose="020B0604030504040204" pitchFamily="50" charset="-128"/>
              <a:ea typeface="Meiryo UI" panose="020B0604030504040204" pitchFamily="50" charset="-128"/>
              <a:cs typeface="Meiryo UI" panose="020B0604030504040204" pitchFamily="50" charset="-128"/>
            </a:endParaRPr>
          </a:p>
          <a:p>
            <a:pPr marL="174625" indent="-174625">
              <a:lnSpc>
                <a:spcPts val="1800"/>
              </a:lnSpc>
            </a:pP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  </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再生可能エネルギーの導入可能性の調査・検討　　・・・・・・・・・・・・・・・・・・・・・・・・・・・・・・・・・・・・・・・・・</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a:t>
            </a:r>
            <a:endParaRPr lang="en-US" altLang="ja-JP" sz="1400" dirty="0">
              <a:latin typeface="Meiryo UI" panose="020B0604030504040204" pitchFamily="50" charset="-128"/>
              <a:ea typeface="Meiryo UI" panose="020B0604030504040204" pitchFamily="50" charset="-128"/>
              <a:cs typeface="Meiryo UI" panose="020B0604030504040204" pitchFamily="50" charset="-128"/>
            </a:endParaRPr>
          </a:p>
          <a:p>
            <a:pPr marL="174625" indent="-174625">
              <a:lnSpc>
                <a:spcPts val="1800"/>
              </a:lnSpc>
            </a:pPr>
            <a:r>
              <a:rPr lang="ja-JP" altLang="en-US" sz="1400" dirty="0">
                <a:latin typeface="Meiryo UI" panose="020B0604030504040204" pitchFamily="50" charset="-128"/>
                <a:ea typeface="Meiryo UI" panose="020B0604030504040204" pitchFamily="50" charset="-128"/>
                <a:cs typeface="Meiryo UI" panose="020B0604030504040204" pitchFamily="50" charset="-128"/>
              </a:rPr>
              <a:t>○  上水道施設における小水力発電　　・・・・・・・・・・・・・・・・・・・・・・・・・・・・・・・・・・・・・・・・・・・・・・・・・・・・・</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a:t>
            </a:r>
            <a:endParaRPr lang="en-US" altLang="ja-JP" sz="1400" dirty="0">
              <a:latin typeface="Meiryo UI" panose="020B0604030504040204" pitchFamily="50" charset="-128"/>
              <a:ea typeface="Meiryo UI" panose="020B0604030504040204" pitchFamily="50" charset="-128"/>
              <a:cs typeface="Meiryo UI" panose="020B0604030504040204" pitchFamily="50" charset="-128"/>
            </a:endParaRPr>
          </a:p>
          <a:p>
            <a:pPr marL="174625" indent="-174625">
              <a:lnSpc>
                <a:spcPts val="1800"/>
              </a:lnSpc>
            </a:pP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  </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ダムにおける小水力発電の</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導入  ・・・・・・</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a:t>
            </a:r>
            <a:endParaRPr lang="ja-JP" altLang="en-US" sz="1400" dirty="0">
              <a:latin typeface="Meiryo UI" panose="020B0604030504040204" pitchFamily="50" charset="-128"/>
              <a:ea typeface="Meiryo UI" panose="020B0604030504040204" pitchFamily="50" charset="-128"/>
              <a:cs typeface="Meiryo UI" panose="020B0604030504040204" pitchFamily="50" charset="-128"/>
            </a:endParaRPr>
          </a:p>
          <a:p>
            <a:pPr marL="174625" indent="-174625">
              <a:lnSpc>
                <a:spcPts val="1800"/>
              </a:lnSpc>
            </a:pP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  太陽熱</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エネルギーの利用促進　</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　・</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a:t>
            </a:r>
            <a:endParaRPr lang="en-US" altLang="ja-JP" sz="1400" dirty="0">
              <a:latin typeface="Meiryo UI" panose="020B0604030504040204" pitchFamily="50" charset="-128"/>
              <a:ea typeface="Meiryo UI" panose="020B0604030504040204" pitchFamily="50" charset="-128"/>
              <a:cs typeface="Meiryo UI" panose="020B0604030504040204" pitchFamily="50" charset="-128"/>
            </a:endParaRPr>
          </a:p>
          <a:p>
            <a:pPr marL="174625" indent="-174625">
              <a:lnSpc>
                <a:spcPts val="1800"/>
              </a:lnSpc>
            </a:pP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  </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人工光合成を用いた新エネルギー創出の推進　</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　・</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a:t>
            </a:r>
            <a:endParaRPr lang="en-US" altLang="ja-JP" sz="1400" dirty="0">
              <a:latin typeface="Meiryo UI" pitchFamily="50" charset="-128"/>
              <a:ea typeface="Meiryo UI" pitchFamily="50" charset="-128"/>
              <a:cs typeface="Meiryo UI" pitchFamily="50" charset="-128"/>
            </a:endParaRPr>
          </a:p>
          <a:p>
            <a:pPr marL="174625" indent="-174625">
              <a:lnSpc>
                <a:spcPts val="1800"/>
              </a:lnSpc>
            </a:pPr>
            <a:r>
              <a:rPr lang="ja-JP" altLang="en-US" sz="1400" dirty="0" smtClean="0">
                <a:latin typeface="Meiryo UI" pitchFamily="50" charset="-128"/>
                <a:ea typeface="Meiryo UI" pitchFamily="50" charset="-128"/>
                <a:cs typeface="Meiryo UI" pitchFamily="50" charset="-128"/>
              </a:rPr>
              <a:t>○  民間資金を活用したエネルギー施策の推進　　・・・・・・・・・・・・・・</a:t>
            </a:r>
            <a:r>
              <a:rPr lang="ja-JP" altLang="en-US" sz="1400" dirty="0">
                <a:latin typeface="Meiryo UI" pitchFamily="50" charset="-128"/>
                <a:ea typeface="Meiryo UI" pitchFamily="50" charset="-128"/>
                <a:cs typeface="Meiryo UI" pitchFamily="50" charset="-128"/>
              </a:rPr>
              <a:t>・・・・・・・・・・・・・・・・・・・・・・・</a:t>
            </a:r>
            <a:r>
              <a:rPr lang="ja-JP" altLang="en-US" sz="1400" dirty="0" smtClean="0">
                <a:latin typeface="Meiryo UI" pitchFamily="50" charset="-128"/>
                <a:ea typeface="Meiryo UI" pitchFamily="50" charset="-128"/>
                <a:cs typeface="Meiryo UI" pitchFamily="50" charset="-128"/>
              </a:rPr>
              <a:t>・・</a:t>
            </a:r>
            <a:r>
              <a:rPr lang="ja-JP" altLang="en-US" sz="1400" dirty="0">
                <a:latin typeface="Meiryo UI" pitchFamily="50" charset="-128"/>
                <a:ea typeface="Meiryo UI" pitchFamily="50" charset="-128"/>
                <a:cs typeface="Meiryo UI" pitchFamily="50" charset="-128"/>
              </a:rPr>
              <a:t>・</a:t>
            </a:r>
            <a:r>
              <a:rPr lang="ja-JP" altLang="en-US" sz="1400" dirty="0" smtClean="0">
                <a:latin typeface="Meiryo UI" pitchFamily="50" charset="-128"/>
                <a:ea typeface="Meiryo UI" pitchFamily="50" charset="-128"/>
                <a:cs typeface="Meiryo UI" pitchFamily="50" charset="-128"/>
              </a:rPr>
              <a:t>・・</a:t>
            </a:r>
            <a:r>
              <a:rPr lang="ja-JP" altLang="en-US" sz="1400" dirty="0">
                <a:latin typeface="Meiryo UI" pitchFamily="50" charset="-128"/>
                <a:ea typeface="Meiryo UI" pitchFamily="50" charset="-128"/>
                <a:cs typeface="Meiryo UI" pitchFamily="50" charset="-128"/>
              </a:rPr>
              <a:t>・・・</a:t>
            </a:r>
            <a:r>
              <a:rPr lang="ja-JP" altLang="en-US" sz="1400" dirty="0" smtClean="0">
                <a:latin typeface="Meiryo UI" pitchFamily="50" charset="-128"/>
                <a:ea typeface="Meiryo UI" pitchFamily="50" charset="-128"/>
                <a:cs typeface="Meiryo UI" pitchFamily="50" charset="-128"/>
              </a:rPr>
              <a:t>・・・・・・・</a:t>
            </a:r>
            <a:endParaRPr lang="en-US" altLang="ja-JP" sz="14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9" name="正方形/長方形 8"/>
          <p:cNvSpPr/>
          <p:nvPr/>
        </p:nvSpPr>
        <p:spPr>
          <a:xfrm>
            <a:off x="8890134" y="690207"/>
            <a:ext cx="495746" cy="3388107"/>
          </a:xfrm>
          <a:prstGeom prst="rect">
            <a:avLst/>
          </a:prstGeom>
        </p:spPr>
        <p:txBody>
          <a:bodyPr wrap="square">
            <a:spAutoFit/>
          </a:bodyPr>
          <a:lstStyle/>
          <a:p>
            <a:pPr marL="174625" indent="-174625">
              <a:lnSpc>
                <a:spcPts val="1800"/>
              </a:lnSpc>
            </a:pPr>
            <a:r>
              <a:rPr lang="en-US" altLang="ja-JP" sz="1400" dirty="0">
                <a:latin typeface="Meiryo UI" panose="020B0604030504040204" pitchFamily="50" charset="-128"/>
                <a:ea typeface="Meiryo UI" panose="020B0604030504040204" pitchFamily="50" charset="-128"/>
                <a:cs typeface="Meiryo UI" panose="020B0604030504040204" pitchFamily="50" charset="-128"/>
              </a:rPr>
              <a:t> </a:t>
            </a: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 8</a:t>
            </a:r>
          </a:p>
          <a:p>
            <a:pPr marL="174625" indent="-174625">
              <a:lnSpc>
                <a:spcPts val="1800"/>
              </a:lnSpc>
            </a:pPr>
            <a:r>
              <a:rPr lang="en-US" altLang="ja-JP" sz="1400" dirty="0">
                <a:latin typeface="Meiryo UI" panose="020B0604030504040204" pitchFamily="50" charset="-128"/>
                <a:ea typeface="Meiryo UI" panose="020B0604030504040204" pitchFamily="50" charset="-128"/>
                <a:cs typeface="Meiryo UI" panose="020B0604030504040204" pitchFamily="50" charset="-128"/>
              </a:rPr>
              <a:t> </a:t>
            </a: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 8</a:t>
            </a:r>
          </a:p>
          <a:p>
            <a:pPr marL="174625" indent="-174625">
              <a:lnSpc>
                <a:spcPts val="1800"/>
              </a:lnSpc>
            </a:pP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  8</a:t>
            </a:r>
          </a:p>
          <a:p>
            <a:pPr marL="174625" indent="-174625">
              <a:lnSpc>
                <a:spcPts val="1800"/>
              </a:lnSpc>
            </a:pP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　</a:t>
            </a: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9</a:t>
            </a:r>
          </a:p>
          <a:p>
            <a:pPr marL="174625" indent="-174625">
              <a:lnSpc>
                <a:spcPts val="1800"/>
              </a:lnSpc>
            </a:pPr>
            <a:r>
              <a:rPr lang="ja-JP" altLang="en-US" sz="1400" dirty="0">
                <a:latin typeface="Meiryo UI" panose="020B0604030504040204" pitchFamily="50" charset="-128"/>
                <a:ea typeface="Meiryo UI" panose="020B0604030504040204" pitchFamily="50" charset="-128"/>
                <a:cs typeface="Meiryo UI" panose="020B0604030504040204" pitchFamily="50" charset="-128"/>
              </a:rPr>
              <a:t>　</a:t>
            </a: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9</a:t>
            </a:r>
          </a:p>
          <a:p>
            <a:pPr marL="174625" indent="-174625">
              <a:lnSpc>
                <a:spcPts val="1800"/>
              </a:lnSpc>
            </a:pPr>
            <a:r>
              <a:rPr lang="ja-JP" altLang="en-US" sz="1400" dirty="0">
                <a:latin typeface="Meiryo UI" panose="020B0604030504040204" pitchFamily="50" charset="-128"/>
                <a:ea typeface="Meiryo UI" panose="020B0604030504040204" pitchFamily="50" charset="-128"/>
                <a:cs typeface="Meiryo UI" panose="020B0604030504040204" pitchFamily="50" charset="-128"/>
              </a:rPr>
              <a:t>　</a:t>
            </a: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9</a:t>
            </a:r>
          </a:p>
          <a:p>
            <a:pPr marL="174625" indent="-174625">
              <a:lnSpc>
                <a:spcPts val="1800"/>
              </a:lnSpc>
            </a:pP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10</a:t>
            </a:r>
          </a:p>
          <a:p>
            <a:pPr marL="174625" indent="-174625">
              <a:lnSpc>
                <a:spcPts val="1800"/>
              </a:lnSpc>
            </a:pP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10</a:t>
            </a:r>
          </a:p>
          <a:p>
            <a:pPr marL="174625" indent="-174625">
              <a:lnSpc>
                <a:spcPts val="1800"/>
              </a:lnSpc>
            </a:pP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11</a:t>
            </a:r>
          </a:p>
          <a:p>
            <a:pPr marL="174625" indent="-174625">
              <a:lnSpc>
                <a:spcPts val="1900"/>
              </a:lnSpc>
            </a:pP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11</a:t>
            </a:r>
          </a:p>
          <a:p>
            <a:pPr marL="174625" indent="-174625">
              <a:lnSpc>
                <a:spcPts val="1900"/>
              </a:lnSpc>
            </a:pP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12</a:t>
            </a:r>
          </a:p>
          <a:p>
            <a:pPr marL="174625" indent="-174625">
              <a:lnSpc>
                <a:spcPts val="1900"/>
              </a:lnSpc>
            </a:pP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13</a:t>
            </a:r>
          </a:p>
          <a:p>
            <a:pPr marL="174625" indent="-174625">
              <a:lnSpc>
                <a:spcPts val="1900"/>
              </a:lnSpc>
            </a:pP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13</a:t>
            </a:r>
          </a:p>
          <a:p>
            <a:pPr marL="174625" indent="-174625">
              <a:lnSpc>
                <a:spcPts val="1900"/>
              </a:lnSpc>
            </a:pP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13</a:t>
            </a:r>
          </a:p>
        </p:txBody>
      </p:sp>
      <p:sp>
        <p:nvSpPr>
          <p:cNvPr id="10" name="正方形/長方形 9"/>
          <p:cNvSpPr/>
          <p:nvPr/>
        </p:nvSpPr>
        <p:spPr>
          <a:xfrm>
            <a:off x="8921750" y="4241761"/>
            <a:ext cx="495746" cy="2631490"/>
          </a:xfrm>
          <a:prstGeom prst="rect">
            <a:avLst/>
          </a:prstGeom>
        </p:spPr>
        <p:txBody>
          <a:bodyPr wrap="square">
            <a:spAutoFit/>
          </a:bodyPr>
          <a:lstStyle/>
          <a:p>
            <a:pPr marL="174625" indent="-174625">
              <a:lnSpc>
                <a:spcPts val="1800"/>
              </a:lnSpc>
            </a:pP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14</a:t>
            </a:r>
          </a:p>
          <a:p>
            <a:pPr marL="174625" indent="-174625">
              <a:lnSpc>
                <a:spcPts val="1800"/>
              </a:lnSpc>
            </a:pP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15</a:t>
            </a:r>
            <a:endParaRPr lang="en-US" altLang="ja-JP" sz="1400" dirty="0">
              <a:latin typeface="Meiryo UI" panose="020B0604030504040204" pitchFamily="50" charset="-128"/>
              <a:ea typeface="Meiryo UI" panose="020B0604030504040204" pitchFamily="50" charset="-128"/>
              <a:cs typeface="Meiryo UI" panose="020B0604030504040204" pitchFamily="50" charset="-128"/>
            </a:endParaRPr>
          </a:p>
          <a:p>
            <a:pPr marL="174625" indent="-174625">
              <a:lnSpc>
                <a:spcPts val="1800"/>
              </a:lnSpc>
            </a:pP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16</a:t>
            </a:r>
          </a:p>
          <a:p>
            <a:pPr marL="174625" indent="-174625">
              <a:lnSpc>
                <a:spcPts val="1800"/>
              </a:lnSpc>
            </a:pP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17</a:t>
            </a:r>
          </a:p>
          <a:p>
            <a:pPr marL="174625" indent="-174625">
              <a:lnSpc>
                <a:spcPts val="1800"/>
              </a:lnSpc>
            </a:pP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17</a:t>
            </a:r>
          </a:p>
          <a:p>
            <a:pPr marL="174625" indent="-174625">
              <a:lnSpc>
                <a:spcPts val="1800"/>
              </a:lnSpc>
            </a:pP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18</a:t>
            </a:r>
          </a:p>
          <a:p>
            <a:pPr marL="174625" indent="-174625">
              <a:lnSpc>
                <a:spcPts val="1800"/>
              </a:lnSpc>
            </a:pP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18</a:t>
            </a:r>
          </a:p>
          <a:p>
            <a:pPr marL="174625" indent="-174625">
              <a:lnSpc>
                <a:spcPts val="1800"/>
              </a:lnSpc>
            </a:pP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18</a:t>
            </a:r>
          </a:p>
          <a:p>
            <a:pPr marL="174625" indent="-174625">
              <a:lnSpc>
                <a:spcPts val="1800"/>
              </a:lnSpc>
            </a:pP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18</a:t>
            </a:r>
          </a:p>
          <a:p>
            <a:pPr marL="174625" indent="-174625">
              <a:lnSpc>
                <a:spcPts val="1800"/>
              </a:lnSpc>
            </a:pP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18</a:t>
            </a:r>
          </a:p>
          <a:p>
            <a:pPr marL="174625" indent="-174625">
              <a:lnSpc>
                <a:spcPts val="1800"/>
              </a:lnSpc>
            </a:pP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19</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　</a:t>
            </a:r>
          </a:p>
        </p:txBody>
      </p:sp>
      <p:sp>
        <p:nvSpPr>
          <p:cNvPr id="16" name="角丸四角形 15"/>
          <p:cNvSpPr/>
          <p:nvPr/>
        </p:nvSpPr>
        <p:spPr>
          <a:xfrm>
            <a:off x="243662" y="3998861"/>
            <a:ext cx="5324625" cy="276910"/>
          </a:xfrm>
          <a:prstGeom prst="roundRect">
            <a:avLst>
              <a:gd name="adj" fmla="val 0"/>
            </a:avLst>
          </a:prstGeom>
          <a:noFill/>
          <a:ln>
            <a:noFill/>
          </a:ln>
        </p:spPr>
        <p:style>
          <a:lnRef idx="2">
            <a:schemeClr val="accent1"/>
          </a:lnRef>
          <a:fillRef idx="1">
            <a:schemeClr val="lt1"/>
          </a:fillRef>
          <a:effectRef idx="0">
            <a:schemeClr val="accent1"/>
          </a:effectRef>
          <a:fontRef idx="minor">
            <a:schemeClr val="dk1"/>
          </a:fontRef>
        </p:style>
        <p:txBody>
          <a:bodyPr rtlCol="0" anchor="ctr"/>
          <a:lstStyle/>
          <a:p>
            <a:r>
              <a:rPr lang="ja-JP" altLang="en-US" sz="1600" u="sng" dirty="0" smtClean="0">
                <a:solidFill>
                  <a:schemeClr val="tx1"/>
                </a:solidFill>
                <a:latin typeface="Meiryo UI" pitchFamily="50" charset="-128"/>
                <a:ea typeface="Meiryo UI" pitchFamily="50" charset="-128"/>
                <a:cs typeface="Meiryo UI" pitchFamily="50" charset="-128"/>
              </a:rPr>
              <a:t>■太陽光発電</a:t>
            </a:r>
            <a:r>
              <a:rPr lang="ja-JP" altLang="en-US" sz="1600" u="sng" dirty="0">
                <a:solidFill>
                  <a:schemeClr val="tx1"/>
                </a:solidFill>
                <a:latin typeface="Meiryo UI" pitchFamily="50" charset="-128"/>
                <a:ea typeface="Meiryo UI" pitchFamily="50" charset="-128"/>
                <a:cs typeface="Meiryo UI" pitchFamily="50" charset="-128"/>
              </a:rPr>
              <a:t>以外</a:t>
            </a:r>
            <a:r>
              <a:rPr lang="ja-JP" altLang="en-US" sz="1600" u="sng" dirty="0" smtClean="0">
                <a:solidFill>
                  <a:schemeClr val="tx1"/>
                </a:solidFill>
                <a:latin typeface="Meiryo UI" pitchFamily="50" charset="-128"/>
                <a:ea typeface="Meiryo UI" pitchFamily="50" charset="-128"/>
                <a:cs typeface="Meiryo UI" pitchFamily="50" charset="-128"/>
              </a:rPr>
              <a:t>の再生可能エネルギーの普及促進</a:t>
            </a:r>
            <a:endParaRPr lang="ja-JP" altLang="en-US" sz="1600" u="sng" dirty="0">
              <a:solidFill>
                <a:schemeClr val="tx1"/>
              </a:solidFill>
              <a:latin typeface="Meiryo UI" pitchFamily="50" charset="-128"/>
              <a:ea typeface="Meiryo UI" pitchFamily="50" charset="-128"/>
              <a:cs typeface="Meiryo UI" pitchFamily="50" charset="-128"/>
            </a:endParaRPr>
          </a:p>
        </p:txBody>
      </p:sp>
      <p:sp>
        <p:nvSpPr>
          <p:cNvPr id="18" name="角丸四角形 17"/>
          <p:cNvSpPr/>
          <p:nvPr/>
        </p:nvSpPr>
        <p:spPr>
          <a:xfrm>
            <a:off x="243663" y="479405"/>
            <a:ext cx="4565321" cy="313868"/>
          </a:xfrm>
          <a:prstGeom prst="roundRect">
            <a:avLst>
              <a:gd name="adj" fmla="val 0"/>
            </a:avLst>
          </a:prstGeom>
          <a:noFill/>
          <a:ln>
            <a:noFill/>
          </a:ln>
        </p:spPr>
        <p:style>
          <a:lnRef idx="2">
            <a:schemeClr val="accent1"/>
          </a:lnRef>
          <a:fillRef idx="1">
            <a:schemeClr val="lt1"/>
          </a:fillRef>
          <a:effectRef idx="0">
            <a:schemeClr val="accent1"/>
          </a:effectRef>
          <a:fontRef idx="minor">
            <a:schemeClr val="dk1"/>
          </a:fontRef>
        </p:style>
        <p:txBody>
          <a:bodyPr rtlCol="0" anchor="ctr"/>
          <a:lstStyle/>
          <a:p>
            <a:r>
              <a:rPr lang="ja-JP" altLang="en-US" sz="1600" u="sng" dirty="0" smtClean="0">
                <a:solidFill>
                  <a:schemeClr val="tx1"/>
                </a:solidFill>
                <a:latin typeface="Meiryo UI" pitchFamily="50" charset="-128"/>
                <a:ea typeface="Meiryo UI" pitchFamily="50" charset="-128"/>
                <a:cs typeface="Meiryo UI" pitchFamily="50" charset="-128"/>
              </a:rPr>
              <a:t>■太陽光発電の普及促進</a:t>
            </a:r>
            <a:endParaRPr lang="ja-JP" altLang="en-US" sz="1600" u="sng" dirty="0">
              <a:solidFill>
                <a:schemeClr val="tx1"/>
              </a:solidFill>
              <a:latin typeface="Meiryo UI" pitchFamily="50" charset="-128"/>
              <a:ea typeface="Meiryo UI" pitchFamily="50" charset="-128"/>
              <a:cs typeface="Meiryo UI" pitchFamily="50" charset="-128"/>
            </a:endParaRPr>
          </a:p>
        </p:txBody>
      </p:sp>
    </p:spTree>
    <p:extLst>
      <p:ext uri="{BB962C8B-B14F-4D97-AF65-F5344CB8AC3E}">
        <p14:creationId xmlns:p14="http://schemas.microsoft.com/office/powerpoint/2010/main" val="306405263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Text Box 2"/>
          <p:cNvSpPr txBox="1">
            <a:spLocks noChangeArrowheads="1"/>
          </p:cNvSpPr>
          <p:nvPr/>
        </p:nvSpPr>
        <p:spPr bwMode="auto">
          <a:xfrm>
            <a:off x="0" y="-27384"/>
            <a:ext cx="9906000" cy="510396"/>
          </a:xfrm>
          <a:prstGeom prst="rect">
            <a:avLst/>
          </a:prstGeom>
          <a:solidFill>
            <a:srgbClr val="00B0F0"/>
          </a:solidFill>
          <a:ln w="9525">
            <a:noFill/>
            <a:miter lim="800000"/>
            <a:headEnd/>
            <a:tailEnd/>
          </a:ln>
        </p:spPr>
        <p:txBody>
          <a:bodyPr wrap="square" lIns="74295" tIns="8890" rIns="74295" bIns="8890">
            <a:spAutoFit/>
          </a:bodyPr>
          <a:lstStyle>
            <a:defPPr>
              <a:defRPr lang="ja-JP"/>
            </a:defPPr>
            <a:lvl1pPr algn="l" rtl="0" fontAlgn="base">
              <a:spcBef>
                <a:spcPct val="0"/>
              </a:spcBef>
              <a:spcAft>
                <a:spcPct val="0"/>
              </a:spcAft>
              <a:defRPr kumimoji="1"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charset="-128"/>
                <a:cs typeface="+mn-cs"/>
              </a:defRPr>
            </a:lvl5pPr>
            <a:lvl6pPr marL="2286000" algn="l" defTabSz="914400" rtl="0" eaLnBrk="1" latinLnBrk="0" hangingPunct="1">
              <a:defRPr kumimoji="1" kern="1200">
                <a:solidFill>
                  <a:schemeClr val="tx1"/>
                </a:solidFill>
                <a:latin typeface="Arial" charset="0"/>
                <a:ea typeface="ＭＳ Ｐゴシック" charset="-128"/>
                <a:cs typeface="+mn-cs"/>
              </a:defRPr>
            </a:lvl6pPr>
            <a:lvl7pPr marL="2743200" algn="l" defTabSz="914400" rtl="0" eaLnBrk="1" latinLnBrk="0" hangingPunct="1">
              <a:defRPr kumimoji="1" kern="1200">
                <a:solidFill>
                  <a:schemeClr val="tx1"/>
                </a:solidFill>
                <a:latin typeface="Arial" charset="0"/>
                <a:ea typeface="ＭＳ Ｐゴシック" charset="-128"/>
                <a:cs typeface="+mn-cs"/>
              </a:defRPr>
            </a:lvl7pPr>
            <a:lvl8pPr marL="3200400" algn="l" defTabSz="914400" rtl="0" eaLnBrk="1" latinLnBrk="0" hangingPunct="1">
              <a:defRPr kumimoji="1" kern="1200">
                <a:solidFill>
                  <a:schemeClr val="tx1"/>
                </a:solidFill>
                <a:latin typeface="Arial" charset="0"/>
                <a:ea typeface="ＭＳ Ｐゴシック" charset="-128"/>
                <a:cs typeface="+mn-cs"/>
              </a:defRPr>
            </a:lvl8pPr>
            <a:lvl9pPr marL="3657600" algn="l" defTabSz="914400" rtl="0" eaLnBrk="1" latinLnBrk="0" hangingPunct="1">
              <a:defRPr kumimoji="1" kern="1200">
                <a:solidFill>
                  <a:schemeClr val="tx1"/>
                </a:solidFill>
                <a:latin typeface="Arial" charset="0"/>
                <a:ea typeface="ＭＳ Ｐゴシック" charset="-128"/>
                <a:cs typeface="+mn-cs"/>
              </a:defRPr>
            </a:lvl9pPr>
          </a:lstStyle>
          <a:p>
            <a:pPr algn="just" fontAlgn="auto">
              <a:spcBef>
                <a:spcPts val="0"/>
              </a:spcBef>
              <a:spcAft>
                <a:spcPts val="0"/>
              </a:spcAft>
            </a:pPr>
            <a:r>
              <a:rPr lang="ja-JP" altLang="en-US" sz="3200" dirty="0" smtClean="0">
                <a:solidFill>
                  <a:prstClr val="white"/>
                </a:solidFill>
                <a:ea typeface="HGP創英角ｺﾞｼｯｸUB" pitchFamily="50" charset="-128"/>
                <a:cs typeface="ＭＳ Ｐゴシック" charset="-128"/>
              </a:rPr>
              <a:t>　</a:t>
            </a:r>
            <a:r>
              <a:rPr lang="ja-JP" altLang="en-US" sz="3200" dirty="0">
                <a:solidFill>
                  <a:prstClr val="white"/>
                </a:solidFill>
                <a:latin typeface="Calibri"/>
                <a:ea typeface="HGP創英角ｺﾞｼｯｸUB" pitchFamily="50" charset="-128"/>
                <a:cs typeface="ＭＳ Ｐゴシック" charset="-128"/>
              </a:rPr>
              <a:t>再生可能エネルギーの普及拡大　</a:t>
            </a:r>
            <a:r>
              <a:rPr lang="ja-JP" altLang="en-US" sz="1400" dirty="0">
                <a:solidFill>
                  <a:prstClr val="white"/>
                </a:solidFill>
                <a:latin typeface="Calibri"/>
                <a:ea typeface="HGP創英角ｺﾞｼｯｸUB" pitchFamily="50" charset="-128"/>
                <a:cs typeface="ＭＳ Ｐゴシック" charset="-128"/>
              </a:rPr>
              <a:t>～太陽光発電の普及促進～　</a:t>
            </a:r>
            <a:r>
              <a:rPr lang="ja-JP" altLang="en-US" sz="3200" dirty="0" smtClean="0">
                <a:solidFill>
                  <a:prstClr val="white"/>
                </a:solidFill>
                <a:ea typeface="HGP創英角ｺﾞｼｯｸUB" pitchFamily="50" charset="-128"/>
                <a:cs typeface="ＭＳ Ｐゴシック" charset="-128"/>
              </a:rPr>
              <a:t>　</a:t>
            </a:r>
            <a:endParaRPr lang="ja-JP" altLang="en-US" sz="3600" dirty="0">
              <a:solidFill>
                <a:prstClr val="white"/>
              </a:solidFill>
              <a:ea typeface="HGP創英角ｺﾞｼｯｸUB" pitchFamily="50" charset="-128"/>
              <a:cs typeface="ＭＳ Ｐゴシック" charset="-128"/>
            </a:endParaRPr>
          </a:p>
        </p:txBody>
      </p:sp>
      <p:sp>
        <p:nvSpPr>
          <p:cNvPr id="6" name="角丸四角形 5"/>
          <p:cNvSpPr/>
          <p:nvPr/>
        </p:nvSpPr>
        <p:spPr>
          <a:xfrm>
            <a:off x="528631" y="3063970"/>
            <a:ext cx="3169912" cy="338898"/>
          </a:xfrm>
          <a:prstGeom prst="roundRect">
            <a:avLst>
              <a:gd name="adj" fmla="val 50000"/>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ja-JP" altLang="en-US" sz="1600" b="1" dirty="0" smtClean="0">
                <a:solidFill>
                  <a:schemeClr val="tx1"/>
                </a:solidFill>
                <a:latin typeface="Meiryo UI" pitchFamily="50" charset="-128"/>
                <a:ea typeface="Meiryo UI" pitchFamily="50" charset="-128"/>
                <a:cs typeface="Meiryo UI" pitchFamily="50" charset="-128"/>
              </a:rPr>
              <a:t>ＺＥＨ（ゼッチ）普及</a:t>
            </a:r>
            <a:r>
              <a:rPr lang="ja-JP" altLang="en-US" sz="1600" b="1" dirty="0">
                <a:solidFill>
                  <a:schemeClr val="tx1"/>
                </a:solidFill>
                <a:latin typeface="Meiryo UI" pitchFamily="50" charset="-128"/>
                <a:ea typeface="Meiryo UI" pitchFamily="50" charset="-128"/>
                <a:cs typeface="Meiryo UI" pitchFamily="50" charset="-128"/>
              </a:rPr>
              <a:t>啓発</a:t>
            </a:r>
            <a:r>
              <a:rPr lang="ja-JP" altLang="en-US" sz="1600" b="1" dirty="0" smtClean="0">
                <a:solidFill>
                  <a:schemeClr val="tx1"/>
                </a:solidFill>
                <a:latin typeface="Meiryo UI" pitchFamily="50" charset="-128"/>
                <a:ea typeface="Meiryo UI" pitchFamily="50" charset="-128"/>
                <a:cs typeface="Meiryo UI" pitchFamily="50" charset="-128"/>
              </a:rPr>
              <a:t>事業</a:t>
            </a:r>
            <a:endParaRPr lang="ja-JP" altLang="en-US" sz="1600" dirty="0">
              <a:solidFill>
                <a:schemeClr val="tx1"/>
              </a:solidFill>
              <a:latin typeface="Meiryo UI" pitchFamily="50" charset="-128"/>
              <a:ea typeface="Meiryo UI" pitchFamily="50" charset="-128"/>
              <a:cs typeface="Meiryo UI" pitchFamily="50" charset="-128"/>
            </a:endParaRPr>
          </a:p>
        </p:txBody>
      </p:sp>
      <p:sp>
        <p:nvSpPr>
          <p:cNvPr id="20" name="正方形/長方形 19"/>
          <p:cNvSpPr/>
          <p:nvPr/>
        </p:nvSpPr>
        <p:spPr>
          <a:xfrm>
            <a:off x="3785210" y="3218202"/>
            <a:ext cx="3678458" cy="184666"/>
          </a:xfrm>
          <a:prstGeom prst="rect">
            <a:avLst/>
          </a:prstGeom>
        </p:spPr>
        <p:txBody>
          <a:bodyPr wrap="square" lIns="0" tIns="0" rIns="0" bIns="0" anchor="ctr" anchorCtr="1">
            <a:spAutoFit/>
          </a:bodyPr>
          <a:lstStyle/>
          <a:p>
            <a:pPr marL="95250" indent="-95250"/>
            <a:r>
              <a:rPr lang="en-US" altLang="ja-JP" sz="12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おおさかスマートエネルギーセンター事業</a:t>
            </a:r>
            <a:r>
              <a:rPr lang="en-US" altLang="ja-JP" sz="12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（予算</a:t>
            </a:r>
            <a:r>
              <a:rPr lang="en-US" altLang="ja-JP" sz="1200" dirty="0" smtClean="0">
                <a:latin typeface="Meiryo UI" panose="020B0604030504040204" pitchFamily="50" charset="-128"/>
                <a:ea typeface="Meiryo UI" panose="020B0604030504040204" pitchFamily="50" charset="-128"/>
                <a:cs typeface="Meiryo UI" panose="020B0604030504040204" pitchFamily="50" charset="-128"/>
              </a:rPr>
              <a:t>136</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千円）</a:t>
            </a:r>
            <a:endParaRPr lang="ja-JP" altLang="en-US" sz="12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64" name="角丸四角形 63"/>
          <p:cNvSpPr/>
          <p:nvPr/>
        </p:nvSpPr>
        <p:spPr>
          <a:xfrm>
            <a:off x="103643" y="1093680"/>
            <a:ext cx="4715817" cy="1772351"/>
          </a:xfrm>
          <a:prstGeom prst="roundRect">
            <a:avLst>
              <a:gd name="adj" fmla="val 1002"/>
            </a:avLst>
          </a:prstGeom>
          <a:ln w="31750"/>
        </p:spPr>
        <p:style>
          <a:lnRef idx="2">
            <a:schemeClr val="accent1"/>
          </a:lnRef>
          <a:fillRef idx="1">
            <a:schemeClr val="lt1"/>
          </a:fillRef>
          <a:effectRef idx="0">
            <a:schemeClr val="accent1"/>
          </a:effectRef>
          <a:fontRef idx="minor">
            <a:schemeClr val="dk1"/>
          </a:fontRef>
        </p:style>
        <p:txBody>
          <a:bodyPr rtlCol="0" anchor="ctr"/>
          <a:lstStyle/>
          <a:p>
            <a:endParaRPr lang="ja-JP" altLang="en-US" sz="1200" dirty="0">
              <a:solidFill>
                <a:schemeClr val="tx1"/>
              </a:solidFill>
              <a:latin typeface="Meiryo UI" pitchFamily="50" charset="-128"/>
              <a:ea typeface="Meiryo UI" pitchFamily="50" charset="-128"/>
              <a:cs typeface="Meiryo UI" pitchFamily="50" charset="-128"/>
            </a:endParaRPr>
          </a:p>
        </p:txBody>
      </p:sp>
      <p:sp>
        <p:nvSpPr>
          <p:cNvPr id="66" name="正方形/長方形 65"/>
          <p:cNvSpPr/>
          <p:nvPr/>
        </p:nvSpPr>
        <p:spPr>
          <a:xfrm>
            <a:off x="1022200" y="1595094"/>
            <a:ext cx="3768168" cy="184666"/>
          </a:xfrm>
          <a:prstGeom prst="rect">
            <a:avLst/>
          </a:prstGeom>
        </p:spPr>
        <p:txBody>
          <a:bodyPr wrap="square" lIns="0" tIns="0" rIns="0" bIns="0" anchor="ctr" anchorCtr="1">
            <a:spAutoFit/>
          </a:bodyPr>
          <a:lstStyle/>
          <a:p>
            <a:pPr marL="95250" indent="-95250"/>
            <a:r>
              <a:rPr lang="en-US" altLang="ja-JP" sz="12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おおさかスマートエネルギーセンター事業</a:t>
            </a:r>
            <a:r>
              <a:rPr lang="en-US" altLang="ja-JP" sz="12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予算</a:t>
            </a:r>
            <a:r>
              <a:rPr lang="en-US" altLang="ja-JP" sz="1200" dirty="0" smtClean="0">
                <a:latin typeface="Meiryo UI" panose="020B0604030504040204" pitchFamily="50" charset="-128"/>
                <a:ea typeface="Meiryo UI" panose="020B0604030504040204" pitchFamily="50" charset="-128"/>
                <a:cs typeface="Meiryo UI" panose="020B0604030504040204" pitchFamily="50" charset="-128"/>
              </a:rPr>
              <a:t>348</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千円）</a:t>
            </a:r>
            <a:endParaRPr lang="ja-JP" altLang="en-US" sz="12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67" name="角丸四角形 66"/>
          <p:cNvSpPr/>
          <p:nvPr/>
        </p:nvSpPr>
        <p:spPr>
          <a:xfrm>
            <a:off x="206146" y="1129645"/>
            <a:ext cx="4270320" cy="342430"/>
          </a:xfrm>
          <a:prstGeom prst="roundRect">
            <a:avLst>
              <a:gd name="adj" fmla="val 50000"/>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ja-JP" altLang="ja-JP" sz="1600" b="1" dirty="0">
                <a:solidFill>
                  <a:schemeClr val="tx1"/>
                </a:solidFill>
                <a:latin typeface="Meiryo UI" pitchFamily="50" charset="-128"/>
                <a:ea typeface="Meiryo UI" pitchFamily="50" charset="-128"/>
                <a:cs typeface="Meiryo UI" pitchFamily="50" charset="-128"/>
              </a:rPr>
              <a:t>創</a:t>
            </a:r>
            <a:r>
              <a:rPr lang="ja-JP" altLang="ja-JP" sz="1600" b="1" dirty="0" smtClean="0">
                <a:solidFill>
                  <a:schemeClr val="tx1"/>
                </a:solidFill>
                <a:latin typeface="Meiryo UI" pitchFamily="50" charset="-128"/>
                <a:ea typeface="Meiryo UI" pitchFamily="50" charset="-128"/>
                <a:cs typeface="Meiryo UI" pitchFamily="50" charset="-128"/>
              </a:rPr>
              <a:t>エネ</a:t>
            </a:r>
            <a:r>
              <a:rPr lang="ja-JP" altLang="en-US" sz="1600" b="1" dirty="0">
                <a:solidFill>
                  <a:schemeClr val="tx1"/>
                </a:solidFill>
                <a:latin typeface="Meiryo UI" pitchFamily="50" charset="-128"/>
                <a:ea typeface="Meiryo UI" pitchFamily="50" charset="-128"/>
                <a:cs typeface="Meiryo UI" pitchFamily="50" charset="-128"/>
              </a:rPr>
              <a:t>、蓄エネ、省エネ対策の相談・</a:t>
            </a:r>
            <a:r>
              <a:rPr lang="ja-JP" altLang="en-US" sz="1600" b="1" dirty="0" smtClean="0">
                <a:solidFill>
                  <a:schemeClr val="tx1"/>
                </a:solidFill>
                <a:latin typeface="Meiryo UI" pitchFamily="50" charset="-128"/>
                <a:ea typeface="Meiryo UI" pitchFamily="50" charset="-128"/>
                <a:cs typeface="Meiryo UI" pitchFamily="50" charset="-128"/>
              </a:rPr>
              <a:t>アドバイス</a:t>
            </a:r>
            <a:endParaRPr lang="ja-JP" altLang="en-US" sz="1600" b="1" dirty="0">
              <a:solidFill>
                <a:schemeClr val="tx1"/>
              </a:solidFill>
              <a:latin typeface="Meiryo UI" pitchFamily="50" charset="-128"/>
              <a:ea typeface="Meiryo UI" pitchFamily="50" charset="-128"/>
              <a:cs typeface="Meiryo UI" pitchFamily="50" charset="-128"/>
            </a:endParaRPr>
          </a:p>
        </p:txBody>
      </p:sp>
      <p:sp>
        <p:nvSpPr>
          <p:cNvPr id="68" name="正方形/長方形 67"/>
          <p:cNvSpPr/>
          <p:nvPr/>
        </p:nvSpPr>
        <p:spPr>
          <a:xfrm>
            <a:off x="162882" y="1881672"/>
            <a:ext cx="4574094" cy="600164"/>
          </a:xfrm>
          <a:prstGeom prst="rect">
            <a:avLst/>
          </a:prstGeom>
        </p:spPr>
        <p:txBody>
          <a:bodyPr wrap="square" lIns="0" tIns="0" rIns="0" bIns="0">
            <a:spAutoFit/>
          </a:bodyPr>
          <a:lstStyle/>
          <a:p>
            <a:pPr marL="95250" indent="-95250"/>
            <a:r>
              <a:rPr lang="ja-JP" altLang="en-US" sz="1300" dirty="0" smtClean="0">
                <a:latin typeface="Meiryo UI" panose="020B0604030504040204" pitchFamily="50" charset="-128"/>
                <a:ea typeface="Meiryo UI" panose="020B0604030504040204" pitchFamily="50" charset="-128"/>
                <a:cs typeface="Meiryo UI" panose="020B0604030504040204" pitchFamily="50" charset="-128"/>
              </a:rPr>
              <a:t>◆府民</a:t>
            </a:r>
            <a:r>
              <a:rPr lang="ja-JP" altLang="en-US" sz="1300" dirty="0">
                <a:latin typeface="Meiryo UI" panose="020B0604030504040204" pitchFamily="50" charset="-128"/>
                <a:ea typeface="Meiryo UI" panose="020B0604030504040204" pitchFamily="50" charset="-128"/>
                <a:cs typeface="Meiryo UI" panose="020B0604030504040204" pitchFamily="50" charset="-128"/>
              </a:rPr>
              <a:t>、市民、事業者から</a:t>
            </a:r>
            <a:r>
              <a:rPr lang="ja-JP" altLang="en-US" sz="1300" dirty="0" smtClean="0">
                <a:latin typeface="Meiryo UI" panose="020B0604030504040204" pitchFamily="50" charset="-128"/>
                <a:ea typeface="Meiryo UI" panose="020B0604030504040204" pitchFamily="50" charset="-128"/>
                <a:cs typeface="Meiryo UI" panose="020B0604030504040204" pitchFamily="50" charset="-128"/>
              </a:rPr>
              <a:t>の</a:t>
            </a:r>
            <a:r>
              <a:rPr lang="ja-JP" altLang="en-US" sz="1300" dirty="0">
                <a:latin typeface="Meiryo UI" panose="020B0604030504040204" pitchFamily="50" charset="-128"/>
                <a:ea typeface="Meiryo UI" panose="020B0604030504040204" pitchFamily="50" charset="-128"/>
                <a:cs typeface="Meiryo UI" panose="020B0604030504040204" pitchFamily="50" charset="-128"/>
              </a:rPr>
              <a:t>創エネ（太陽光、風力、水力</a:t>
            </a:r>
            <a:r>
              <a:rPr lang="ja-JP" altLang="en-US" sz="1300" dirty="0" smtClean="0">
                <a:latin typeface="Meiryo UI" panose="020B0604030504040204" pitchFamily="50" charset="-128"/>
                <a:ea typeface="Meiryo UI" panose="020B0604030504040204" pitchFamily="50" charset="-128"/>
                <a:cs typeface="Meiryo UI" panose="020B0604030504040204" pitchFamily="50" charset="-128"/>
              </a:rPr>
              <a:t>、バイオマス等）、蓄</a:t>
            </a:r>
            <a:r>
              <a:rPr lang="ja-JP" altLang="en-US" sz="1300" dirty="0">
                <a:latin typeface="Meiryo UI" panose="020B0604030504040204" pitchFamily="50" charset="-128"/>
                <a:ea typeface="Meiryo UI" panose="020B0604030504040204" pitchFamily="50" charset="-128"/>
                <a:cs typeface="Meiryo UI" panose="020B0604030504040204" pitchFamily="50" charset="-128"/>
              </a:rPr>
              <a:t>エネ（バッテリー、</a:t>
            </a:r>
            <a:r>
              <a:rPr lang="ja-JP" altLang="en-US" sz="1300" dirty="0" smtClean="0">
                <a:latin typeface="Meiryo UI" panose="020B0604030504040204" pitchFamily="50" charset="-128"/>
                <a:ea typeface="Meiryo UI" panose="020B0604030504040204" pitchFamily="50" charset="-128"/>
                <a:cs typeface="Meiryo UI" panose="020B0604030504040204" pitchFamily="50" charset="-128"/>
              </a:rPr>
              <a:t>蓄熱等）、省エネ等に</a:t>
            </a:r>
            <a:r>
              <a:rPr lang="ja-JP" altLang="en-US" sz="1300" dirty="0">
                <a:latin typeface="Meiryo UI" panose="020B0604030504040204" pitchFamily="50" charset="-128"/>
                <a:ea typeface="Meiryo UI" panose="020B0604030504040204" pitchFamily="50" charset="-128"/>
                <a:cs typeface="Meiryo UI" panose="020B0604030504040204" pitchFamily="50" charset="-128"/>
              </a:rPr>
              <a:t>関する</a:t>
            </a:r>
            <a:r>
              <a:rPr lang="ja-JP" altLang="en-US" sz="1300" dirty="0" smtClean="0">
                <a:latin typeface="Meiryo UI" panose="020B0604030504040204" pitchFamily="50" charset="-128"/>
                <a:ea typeface="Meiryo UI" panose="020B0604030504040204" pitchFamily="50" charset="-128"/>
                <a:cs typeface="Meiryo UI" panose="020B0604030504040204" pitchFamily="50" charset="-128"/>
              </a:rPr>
              <a:t>ご質問･ご相談にワンストップ</a:t>
            </a:r>
            <a:r>
              <a:rPr lang="ja-JP" altLang="en-US" sz="1300" dirty="0">
                <a:latin typeface="Meiryo UI" panose="020B0604030504040204" pitchFamily="50" charset="-128"/>
                <a:ea typeface="Meiryo UI" panose="020B0604030504040204" pitchFamily="50" charset="-128"/>
                <a:cs typeface="Meiryo UI" panose="020B0604030504040204" pitchFamily="50" charset="-128"/>
              </a:rPr>
              <a:t>で対応します。</a:t>
            </a:r>
          </a:p>
        </p:txBody>
      </p:sp>
      <p:sp>
        <p:nvSpPr>
          <p:cNvPr id="70" name="角丸四角形 69"/>
          <p:cNvSpPr/>
          <p:nvPr/>
        </p:nvSpPr>
        <p:spPr>
          <a:xfrm>
            <a:off x="4879818" y="1093680"/>
            <a:ext cx="4925397" cy="1772351"/>
          </a:xfrm>
          <a:prstGeom prst="roundRect">
            <a:avLst>
              <a:gd name="adj" fmla="val 1002"/>
            </a:avLst>
          </a:prstGeom>
          <a:ln w="31750"/>
        </p:spPr>
        <p:style>
          <a:lnRef idx="2">
            <a:schemeClr val="accent1"/>
          </a:lnRef>
          <a:fillRef idx="1">
            <a:schemeClr val="lt1"/>
          </a:fillRef>
          <a:effectRef idx="0">
            <a:schemeClr val="accent1"/>
          </a:effectRef>
          <a:fontRef idx="minor">
            <a:schemeClr val="dk1"/>
          </a:fontRef>
        </p:style>
        <p:txBody>
          <a:bodyPr rtlCol="0" anchor="ctr"/>
          <a:lstStyle/>
          <a:p>
            <a:endParaRPr lang="ja-JP" altLang="en-US" sz="1200" dirty="0">
              <a:solidFill>
                <a:schemeClr val="tx1"/>
              </a:solidFill>
              <a:latin typeface="Meiryo UI" pitchFamily="50" charset="-128"/>
              <a:ea typeface="Meiryo UI" pitchFamily="50" charset="-128"/>
              <a:cs typeface="Meiryo UI" pitchFamily="50" charset="-128"/>
            </a:endParaRPr>
          </a:p>
        </p:txBody>
      </p:sp>
      <p:sp>
        <p:nvSpPr>
          <p:cNvPr id="71" name="角丸四角形 70"/>
          <p:cNvSpPr/>
          <p:nvPr/>
        </p:nvSpPr>
        <p:spPr>
          <a:xfrm>
            <a:off x="5003644" y="1129644"/>
            <a:ext cx="3853753" cy="342431"/>
          </a:xfrm>
          <a:prstGeom prst="roundRect">
            <a:avLst>
              <a:gd name="adj" fmla="val 50000"/>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ja-JP" altLang="en-US" sz="1600" b="1" dirty="0" smtClean="0">
                <a:solidFill>
                  <a:schemeClr val="tx1"/>
                </a:solidFill>
                <a:latin typeface="Meiryo UI" pitchFamily="50" charset="-128"/>
                <a:ea typeface="Meiryo UI" pitchFamily="50" charset="-128"/>
                <a:cs typeface="Meiryo UI" pitchFamily="50" charset="-128"/>
              </a:rPr>
              <a:t>国</a:t>
            </a:r>
            <a:r>
              <a:rPr lang="ja-JP" altLang="en-US" sz="1600" b="1" dirty="0">
                <a:solidFill>
                  <a:schemeClr val="tx1"/>
                </a:solidFill>
                <a:latin typeface="Meiryo UI" pitchFamily="50" charset="-128"/>
                <a:ea typeface="Meiryo UI" pitchFamily="50" charset="-128"/>
                <a:cs typeface="Meiryo UI" pitchFamily="50" charset="-128"/>
              </a:rPr>
              <a:t>等が実施する各種制度等の周知・</a:t>
            </a:r>
            <a:r>
              <a:rPr lang="ja-JP" altLang="en-US" sz="1600" b="1" dirty="0" smtClean="0">
                <a:solidFill>
                  <a:schemeClr val="tx1"/>
                </a:solidFill>
                <a:latin typeface="Meiryo UI" pitchFamily="50" charset="-128"/>
                <a:ea typeface="Meiryo UI" pitchFamily="50" charset="-128"/>
                <a:cs typeface="Meiryo UI" pitchFamily="50" charset="-128"/>
              </a:rPr>
              <a:t>ＰＲ</a:t>
            </a:r>
            <a:endParaRPr lang="ja-JP" altLang="en-US" sz="1600" b="1" dirty="0">
              <a:solidFill>
                <a:schemeClr val="tx1"/>
              </a:solidFill>
              <a:latin typeface="Meiryo UI" pitchFamily="50" charset="-128"/>
              <a:ea typeface="Meiryo UI" pitchFamily="50" charset="-128"/>
              <a:cs typeface="Meiryo UI" pitchFamily="50" charset="-128"/>
            </a:endParaRPr>
          </a:p>
        </p:txBody>
      </p:sp>
      <p:sp>
        <p:nvSpPr>
          <p:cNvPr id="72" name="正方形/長方形 71"/>
          <p:cNvSpPr/>
          <p:nvPr/>
        </p:nvSpPr>
        <p:spPr>
          <a:xfrm>
            <a:off x="5060688" y="1741824"/>
            <a:ext cx="4642874" cy="400110"/>
          </a:xfrm>
          <a:prstGeom prst="rect">
            <a:avLst/>
          </a:prstGeom>
        </p:spPr>
        <p:txBody>
          <a:bodyPr wrap="square" lIns="0" tIns="0" rIns="0" bIns="0">
            <a:spAutoFit/>
          </a:bodyPr>
          <a:lstStyle/>
          <a:p>
            <a:pPr marL="95250" indent="-95250"/>
            <a:r>
              <a:rPr lang="ja-JP" altLang="en-US" sz="1300" dirty="0" smtClean="0">
                <a:latin typeface="Meiryo UI" pitchFamily="50" charset="-128"/>
                <a:ea typeface="Meiryo UI" pitchFamily="50" charset="-128"/>
                <a:cs typeface="Meiryo UI" pitchFamily="50" charset="-128"/>
              </a:rPr>
              <a:t>◆エネルギー</a:t>
            </a:r>
            <a:r>
              <a:rPr lang="ja-JP" altLang="en-US" sz="1300" dirty="0">
                <a:latin typeface="Meiryo UI" pitchFamily="50" charset="-128"/>
                <a:ea typeface="Meiryo UI" pitchFamily="50" charset="-128"/>
                <a:cs typeface="Meiryo UI" pitchFamily="50" charset="-128"/>
              </a:rPr>
              <a:t>対策のため</a:t>
            </a:r>
            <a:r>
              <a:rPr lang="ja-JP" altLang="en-US" sz="1300" dirty="0" smtClean="0">
                <a:latin typeface="Meiryo UI" pitchFamily="50" charset="-128"/>
                <a:ea typeface="Meiryo UI" pitchFamily="50" charset="-128"/>
                <a:cs typeface="Meiryo UI" pitchFamily="50" charset="-128"/>
              </a:rPr>
              <a:t>国や市町村等</a:t>
            </a:r>
            <a:r>
              <a:rPr lang="ja-JP" altLang="en-US" sz="1300" dirty="0">
                <a:latin typeface="Meiryo UI" pitchFamily="50" charset="-128"/>
                <a:ea typeface="Meiryo UI" pitchFamily="50" charset="-128"/>
                <a:cs typeface="Meiryo UI" pitchFamily="50" charset="-128"/>
              </a:rPr>
              <a:t>が実施する</a:t>
            </a:r>
            <a:r>
              <a:rPr lang="ja-JP" altLang="en-US" sz="1300" dirty="0" smtClean="0">
                <a:latin typeface="Meiryo UI" pitchFamily="50" charset="-128"/>
                <a:ea typeface="Meiryo UI" pitchFamily="50" charset="-128"/>
                <a:cs typeface="Meiryo UI" pitchFamily="50" charset="-128"/>
              </a:rPr>
              <a:t>各種補助事業等について、府民、市民、民間事</a:t>
            </a:r>
            <a:r>
              <a:rPr lang="ja-JP" altLang="en-US" sz="1300" dirty="0">
                <a:latin typeface="Meiryo UI" pitchFamily="50" charset="-128"/>
                <a:ea typeface="Meiryo UI" pitchFamily="50" charset="-128"/>
                <a:cs typeface="Meiryo UI" pitchFamily="50" charset="-128"/>
              </a:rPr>
              <a:t>業者等に</a:t>
            </a:r>
            <a:r>
              <a:rPr lang="ja-JP" altLang="en-US" sz="1300" dirty="0" smtClean="0">
                <a:latin typeface="Meiryo UI" pitchFamily="50" charset="-128"/>
                <a:ea typeface="Meiryo UI" pitchFamily="50" charset="-128"/>
                <a:cs typeface="Meiryo UI" pitchFamily="50" charset="-128"/>
              </a:rPr>
              <a:t>対してわかりやすく紹介します</a:t>
            </a:r>
            <a:r>
              <a:rPr lang="ja-JP" altLang="en-US" sz="1300" dirty="0">
                <a:latin typeface="Meiryo UI" pitchFamily="50" charset="-128"/>
                <a:ea typeface="Meiryo UI" pitchFamily="50" charset="-128"/>
                <a:cs typeface="Meiryo UI" pitchFamily="50" charset="-128"/>
              </a:rPr>
              <a:t>。</a:t>
            </a:r>
          </a:p>
        </p:txBody>
      </p:sp>
      <p:sp>
        <p:nvSpPr>
          <p:cNvPr id="73" name="正方形/長方形 72"/>
          <p:cNvSpPr/>
          <p:nvPr/>
        </p:nvSpPr>
        <p:spPr>
          <a:xfrm>
            <a:off x="7207767" y="1511494"/>
            <a:ext cx="2536494" cy="184666"/>
          </a:xfrm>
          <a:prstGeom prst="rect">
            <a:avLst/>
          </a:prstGeom>
        </p:spPr>
        <p:txBody>
          <a:bodyPr wrap="square" lIns="0" tIns="0" rIns="0" bIns="0" anchor="ctr" anchorCtr="1">
            <a:spAutoFit/>
          </a:bodyPr>
          <a:lstStyle/>
          <a:p>
            <a:pPr marL="95250" indent="-95250"/>
            <a:r>
              <a:rPr lang="en-US" altLang="ja-JP" sz="12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おおさかスマートエネルギーセンター事業</a:t>
            </a:r>
            <a:r>
              <a:rPr lang="en-US" altLang="ja-JP" sz="1200" dirty="0" smtClean="0">
                <a:latin typeface="Meiryo UI" panose="020B0604030504040204" pitchFamily="50" charset="-128"/>
                <a:ea typeface="Meiryo UI" panose="020B0604030504040204" pitchFamily="50" charset="-128"/>
                <a:cs typeface="Meiryo UI" panose="020B0604030504040204" pitchFamily="50" charset="-128"/>
              </a:rPr>
              <a:t>】</a:t>
            </a:r>
            <a:endParaRPr lang="ja-JP" altLang="en-US" sz="12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39" name="正方形/長方形 38"/>
          <p:cNvSpPr/>
          <p:nvPr/>
        </p:nvSpPr>
        <p:spPr>
          <a:xfrm>
            <a:off x="2483835" y="2380933"/>
            <a:ext cx="2113838" cy="424759"/>
          </a:xfrm>
          <a:prstGeom prst="rect">
            <a:avLst/>
          </a:prstGeom>
          <a:ln w="9525">
            <a:prstDash val="dash"/>
          </a:ln>
        </p:spPr>
        <p:style>
          <a:lnRef idx="2">
            <a:schemeClr val="accent1"/>
          </a:lnRef>
          <a:fillRef idx="1">
            <a:schemeClr val="lt1"/>
          </a:fillRef>
          <a:effectRef idx="0">
            <a:schemeClr val="accent1"/>
          </a:effectRef>
          <a:fontRef idx="minor">
            <a:schemeClr val="dk1"/>
          </a:fontRef>
        </p:style>
        <p:txBody>
          <a:bodyPr lIns="36000" rIns="36000" rtlCol="0" anchor="ctr"/>
          <a:lstStyle/>
          <a:p>
            <a:pPr marL="87313" indent="-87313"/>
            <a:r>
              <a:rPr lang="ja-JP" altLang="en-US" sz="1000" dirty="0">
                <a:solidFill>
                  <a:schemeClr val="tx1"/>
                </a:solidFill>
                <a:latin typeface="Meiryo UI" pitchFamily="50" charset="-128"/>
                <a:ea typeface="Meiryo UI" pitchFamily="50" charset="-128"/>
                <a:cs typeface="Meiryo UI" pitchFamily="50" charset="-128"/>
              </a:rPr>
              <a:t>＜</a:t>
            </a:r>
            <a:r>
              <a:rPr lang="en-US" altLang="ja-JP" sz="1000" dirty="0">
                <a:solidFill>
                  <a:schemeClr val="tx1"/>
                </a:solidFill>
                <a:latin typeface="Meiryo UI" pitchFamily="50" charset="-128"/>
                <a:ea typeface="Meiryo UI" pitchFamily="50" charset="-128"/>
                <a:cs typeface="Meiryo UI" pitchFamily="50" charset="-128"/>
              </a:rPr>
              <a:t>2017</a:t>
            </a:r>
            <a:r>
              <a:rPr lang="ja-JP" altLang="en-US" sz="1000" dirty="0">
                <a:solidFill>
                  <a:schemeClr val="tx1"/>
                </a:solidFill>
                <a:latin typeface="Meiryo UI" pitchFamily="50" charset="-128"/>
                <a:ea typeface="Meiryo UI" pitchFamily="50" charset="-128"/>
                <a:cs typeface="Meiryo UI" pitchFamily="50" charset="-128"/>
              </a:rPr>
              <a:t>年度実績</a:t>
            </a:r>
            <a:r>
              <a:rPr lang="ja-JP" altLang="en-US" sz="1000" dirty="0" smtClean="0">
                <a:solidFill>
                  <a:schemeClr val="tx1"/>
                </a:solidFill>
                <a:latin typeface="Meiryo UI" pitchFamily="50" charset="-128"/>
                <a:ea typeface="Meiryo UI" pitchFamily="50" charset="-128"/>
                <a:cs typeface="Meiryo UI" pitchFamily="50" charset="-128"/>
              </a:rPr>
              <a:t>＞</a:t>
            </a:r>
            <a:endParaRPr lang="en-US" altLang="ja-JP" sz="1000" dirty="0">
              <a:solidFill>
                <a:schemeClr val="tx1"/>
              </a:solidFill>
              <a:latin typeface="Meiryo UI" pitchFamily="50" charset="-128"/>
              <a:ea typeface="Meiryo UI" pitchFamily="50" charset="-128"/>
              <a:cs typeface="Meiryo UI" pitchFamily="50" charset="-128"/>
            </a:endParaRPr>
          </a:p>
          <a:p>
            <a:pPr marL="87313" indent="-87313"/>
            <a:r>
              <a:rPr lang="ja-JP" altLang="en-US" sz="1000" dirty="0">
                <a:solidFill>
                  <a:schemeClr val="tx1"/>
                </a:solidFill>
                <a:latin typeface="Meiryo UI" pitchFamily="50" charset="-128"/>
                <a:ea typeface="Meiryo UI" pitchFamily="50" charset="-128"/>
                <a:cs typeface="Meiryo UI" pitchFamily="50" charset="-128"/>
              </a:rPr>
              <a:t>　・相談等対応件数</a:t>
            </a:r>
            <a:r>
              <a:rPr lang="ja-JP" altLang="en-US" sz="1000" dirty="0" smtClean="0">
                <a:solidFill>
                  <a:schemeClr val="tx1"/>
                </a:solidFill>
                <a:latin typeface="Meiryo UI" pitchFamily="50" charset="-128"/>
                <a:ea typeface="Meiryo UI" pitchFamily="50" charset="-128"/>
                <a:cs typeface="Meiryo UI" pitchFamily="50" charset="-128"/>
              </a:rPr>
              <a:t>：</a:t>
            </a:r>
            <a:r>
              <a:rPr lang="en-US" altLang="ja-JP" sz="1000" dirty="0" smtClean="0">
                <a:solidFill>
                  <a:schemeClr val="tx1"/>
                </a:solidFill>
                <a:latin typeface="Meiryo UI" pitchFamily="50" charset="-128"/>
                <a:ea typeface="Meiryo UI" pitchFamily="50" charset="-128"/>
                <a:cs typeface="Meiryo UI" pitchFamily="50" charset="-128"/>
              </a:rPr>
              <a:t>778</a:t>
            </a:r>
            <a:r>
              <a:rPr lang="ja-JP" altLang="en-US" sz="1000" dirty="0" smtClean="0">
                <a:solidFill>
                  <a:schemeClr val="tx1"/>
                </a:solidFill>
                <a:latin typeface="Meiryo UI" pitchFamily="50" charset="-128"/>
                <a:ea typeface="Meiryo UI" pitchFamily="50" charset="-128"/>
                <a:cs typeface="Meiryo UI" pitchFamily="50" charset="-128"/>
              </a:rPr>
              <a:t>件</a:t>
            </a:r>
            <a:endParaRPr lang="en-US" altLang="ja-JP" sz="1000" dirty="0">
              <a:solidFill>
                <a:schemeClr val="tx1"/>
              </a:solidFill>
              <a:latin typeface="Meiryo UI" pitchFamily="50" charset="-128"/>
              <a:ea typeface="Meiryo UI" pitchFamily="50" charset="-128"/>
              <a:cs typeface="Meiryo UI" pitchFamily="50" charset="-128"/>
            </a:endParaRPr>
          </a:p>
        </p:txBody>
      </p:sp>
      <p:sp>
        <p:nvSpPr>
          <p:cNvPr id="40" name="正方形/長方形 39"/>
          <p:cNvSpPr/>
          <p:nvPr/>
        </p:nvSpPr>
        <p:spPr>
          <a:xfrm>
            <a:off x="6298944" y="2175572"/>
            <a:ext cx="3377329" cy="666447"/>
          </a:xfrm>
          <a:prstGeom prst="rect">
            <a:avLst/>
          </a:prstGeom>
          <a:noFill/>
          <a:ln w="9525">
            <a:prstDash val="dash"/>
          </a:ln>
        </p:spPr>
        <p:style>
          <a:lnRef idx="2">
            <a:schemeClr val="accent1"/>
          </a:lnRef>
          <a:fillRef idx="1">
            <a:schemeClr val="lt1"/>
          </a:fillRef>
          <a:effectRef idx="0">
            <a:schemeClr val="accent1"/>
          </a:effectRef>
          <a:fontRef idx="minor">
            <a:schemeClr val="dk1"/>
          </a:fontRef>
        </p:style>
        <p:txBody>
          <a:bodyPr lIns="36000" tIns="36000" rIns="36000" bIns="36000" rtlCol="0" anchor="ctr"/>
          <a:lstStyle/>
          <a:p>
            <a:pPr marL="87313" indent="-87313"/>
            <a:r>
              <a:rPr lang="ja-JP" altLang="en-US" sz="1000" dirty="0">
                <a:solidFill>
                  <a:schemeClr val="tx1"/>
                </a:solidFill>
                <a:latin typeface="Meiryo UI" pitchFamily="50" charset="-128"/>
                <a:ea typeface="Meiryo UI" pitchFamily="50" charset="-128"/>
                <a:cs typeface="Meiryo UI" pitchFamily="50" charset="-128"/>
              </a:rPr>
              <a:t>＜</a:t>
            </a:r>
            <a:r>
              <a:rPr lang="en-US" altLang="ja-JP" sz="1000" dirty="0">
                <a:solidFill>
                  <a:schemeClr val="tx1"/>
                </a:solidFill>
                <a:latin typeface="Meiryo UI" pitchFamily="50" charset="-128"/>
                <a:ea typeface="Meiryo UI" pitchFamily="50" charset="-128"/>
                <a:cs typeface="Meiryo UI" pitchFamily="50" charset="-128"/>
              </a:rPr>
              <a:t>2017</a:t>
            </a:r>
            <a:r>
              <a:rPr lang="ja-JP" altLang="en-US" sz="1000" dirty="0">
                <a:solidFill>
                  <a:schemeClr val="tx1"/>
                </a:solidFill>
                <a:latin typeface="Meiryo UI" pitchFamily="50" charset="-128"/>
                <a:ea typeface="Meiryo UI" pitchFamily="50" charset="-128"/>
                <a:cs typeface="Meiryo UI" pitchFamily="50" charset="-128"/>
              </a:rPr>
              <a:t>年度実績</a:t>
            </a:r>
            <a:r>
              <a:rPr lang="ja-JP" altLang="en-US" sz="1000" dirty="0" smtClean="0">
                <a:solidFill>
                  <a:schemeClr val="tx1"/>
                </a:solidFill>
                <a:latin typeface="Meiryo UI" pitchFamily="50" charset="-128"/>
                <a:ea typeface="Meiryo UI" pitchFamily="50" charset="-128"/>
                <a:cs typeface="Meiryo UI" pitchFamily="50" charset="-128"/>
              </a:rPr>
              <a:t>＞</a:t>
            </a:r>
            <a:endParaRPr lang="en-US" altLang="ja-JP" sz="1000" dirty="0">
              <a:solidFill>
                <a:schemeClr val="tx1"/>
              </a:solidFill>
              <a:latin typeface="Meiryo UI" pitchFamily="50" charset="-128"/>
              <a:ea typeface="Meiryo UI" pitchFamily="50" charset="-128"/>
              <a:cs typeface="Meiryo UI" pitchFamily="50" charset="-128"/>
            </a:endParaRPr>
          </a:p>
          <a:p>
            <a:pPr marL="87313" indent="-87313"/>
            <a:r>
              <a:rPr lang="ja-JP" altLang="en-US" sz="1000" dirty="0">
                <a:solidFill>
                  <a:schemeClr val="tx1"/>
                </a:solidFill>
                <a:latin typeface="Meiryo UI" pitchFamily="50" charset="-128"/>
                <a:ea typeface="Meiryo UI" pitchFamily="50" charset="-128"/>
                <a:cs typeface="Meiryo UI" pitchFamily="50" charset="-128"/>
              </a:rPr>
              <a:t>　・ホームページでの情報提供　　・セミナー開催、講演：</a:t>
            </a:r>
            <a:r>
              <a:rPr lang="en-US" altLang="ja-JP" sz="1000" dirty="0" smtClean="0">
                <a:solidFill>
                  <a:schemeClr val="tx1"/>
                </a:solidFill>
                <a:latin typeface="Meiryo UI" pitchFamily="50" charset="-128"/>
                <a:ea typeface="Meiryo UI" pitchFamily="50" charset="-128"/>
                <a:cs typeface="Meiryo UI" pitchFamily="50" charset="-128"/>
              </a:rPr>
              <a:t>59</a:t>
            </a:r>
            <a:r>
              <a:rPr lang="ja-JP" altLang="en-US" sz="1000" dirty="0" smtClean="0">
                <a:solidFill>
                  <a:schemeClr val="tx1"/>
                </a:solidFill>
                <a:latin typeface="Meiryo UI" pitchFamily="50" charset="-128"/>
                <a:ea typeface="Meiryo UI" pitchFamily="50" charset="-128"/>
                <a:cs typeface="Meiryo UI" pitchFamily="50" charset="-128"/>
              </a:rPr>
              <a:t>回</a:t>
            </a:r>
            <a:endParaRPr lang="en-US" altLang="ja-JP" sz="1000" dirty="0">
              <a:solidFill>
                <a:schemeClr val="tx1"/>
              </a:solidFill>
              <a:latin typeface="Meiryo UI" pitchFamily="50" charset="-128"/>
              <a:ea typeface="Meiryo UI" pitchFamily="50" charset="-128"/>
              <a:cs typeface="Meiryo UI" pitchFamily="50" charset="-128"/>
            </a:endParaRPr>
          </a:p>
          <a:p>
            <a:pPr marL="87313" indent="-87313"/>
            <a:r>
              <a:rPr lang="ja-JP" altLang="en-US" sz="1000" dirty="0">
                <a:solidFill>
                  <a:schemeClr val="tx1"/>
                </a:solidFill>
                <a:latin typeface="Meiryo UI" pitchFamily="50" charset="-128"/>
                <a:ea typeface="Meiryo UI" pitchFamily="50" charset="-128"/>
                <a:cs typeface="Meiryo UI" pitchFamily="50" charset="-128"/>
              </a:rPr>
              <a:t>　・啓発イベントへの出展：</a:t>
            </a:r>
            <a:r>
              <a:rPr lang="en-US" altLang="ja-JP" sz="1000" dirty="0">
                <a:solidFill>
                  <a:schemeClr val="tx1"/>
                </a:solidFill>
                <a:latin typeface="Meiryo UI" pitchFamily="50" charset="-128"/>
                <a:ea typeface="Meiryo UI" pitchFamily="50" charset="-128"/>
                <a:cs typeface="Meiryo UI" pitchFamily="50" charset="-128"/>
              </a:rPr>
              <a:t>8</a:t>
            </a:r>
            <a:r>
              <a:rPr lang="ja-JP" altLang="en-US" sz="1000" dirty="0">
                <a:solidFill>
                  <a:schemeClr val="tx1"/>
                </a:solidFill>
                <a:latin typeface="Meiryo UI" pitchFamily="50" charset="-128"/>
                <a:ea typeface="Meiryo UI" pitchFamily="50" charset="-128"/>
                <a:cs typeface="Meiryo UI" pitchFamily="50" charset="-128"/>
              </a:rPr>
              <a:t>回　・事業者、団体訪問：</a:t>
            </a:r>
            <a:r>
              <a:rPr lang="en-US" altLang="ja-JP" sz="1000" dirty="0" smtClean="0">
                <a:solidFill>
                  <a:schemeClr val="tx1"/>
                </a:solidFill>
                <a:latin typeface="Meiryo UI" pitchFamily="50" charset="-128"/>
                <a:ea typeface="Meiryo UI" pitchFamily="50" charset="-128"/>
                <a:cs typeface="Meiryo UI" pitchFamily="50" charset="-128"/>
              </a:rPr>
              <a:t>237</a:t>
            </a:r>
            <a:r>
              <a:rPr lang="ja-JP" altLang="en-US" sz="1000" dirty="0" smtClean="0">
                <a:solidFill>
                  <a:schemeClr val="tx1"/>
                </a:solidFill>
                <a:latin typeface="Meiryo UI" pitchFamily="50" charset="-128"/>
                <a:ea typeface="Meiryo UI" pitchFamily="50" charset="-128"/>
                <a:cs typeface="Meiryo UI" pitchFamily="50" charset="-128"/>
              </a:rPr>
              <a:t>回</a:t>
            </a:r>
            <a:endParaRPr lang="en-US" altLang="ja-JP" sz="1000" dirty="0">
              <a:solidFill>
                <a:schemeClr val="tx1"/>
              </a:solidFill>
              <a:latin typeface="Meiryo UI" pitchFamily="50" charset="-128"/>
              <a:ea typeface="Meiryo UI" pitchFamily="50" charset="-128"/>
              <a:cs typeface="Meiryo UI" pitchFamily="50" charset="-128"/>
            </a:endParaRPr>
          </a:p>
          <a:p>
            <a:pPr marL="87313" indent="-87313"/>
            <a:r>
              <a:rPr lang="ja-JP" altLang="en-US" sz="1000" dirty="0">
                <a:solidFill>
                  <a:schemeClr val="tx1"/>
                </a:solidFill>
                <a:latin typeface="Meiryo UI" pitchFamily="50" charset="-128"/>
                <a:ea typeface="Meiryo UI" pitchFamily="50" charset="-128"/>
                <a:cs typeface="Meiryo UI" pitchFamily="50" charset="-128"/>
              </a:rPr>
              <a:t>　・チラシ配布：</a:t>
            </a:r>
            <a:r>
              <a:rPr lang="en-US" altLang="ja-JP" sz="1000" dirty="0" smtClean="0">
                <a:solidFill>
                  <a:schemeClr val="tx1"/>
                </a:solidFill>
                <a:latin typeface="Meiryo UI" pitchFamily="50" charset="-128"/>
                <a:ea typeface="Meiryo UI" pitchFamily="50" charset="-128"/>
                <a:cs typeface="Meiryo UI" pitchFamily="50" charset="-128"/>
              </a:rPr>
              <a:t>59,000</a:t>
            </a:r>
            <a:r>
              <a:rPr lang="ja-JP" altLang="en-US" sz="1000" dirty="0">
                <a:solidFill>
                  <a:schemeClr val="tx1"/>
                </a:solidFill>
                <a:latin typeface="Meiryo UI" pitchFamily="50" charset="-128"/>
                <a:ea typeface="Meiryo UI" pitchFamily="50" charset="-128"/>
                <a:cs typeface="Meiryo UI" pitchFamily="50" charset="-128"/>
              </a:rPr>
              <a:t>部　</a:t>
            </a:r>
            <a:endParaRPr lang="en-US" altLang="ja-JP" sz="1000" strike="sngStrike" dirty="0" smtClean="0">
              <a:solidFill>
                <a:schemeClr val="tx1"/>
              </a:solidFill>
              <a:latin typeface="Meiryo UI" pitchFamily="50" charset="-128"/>
              <a:ea typeface="Meiryo UI" pitchFamily="50" charset="-128"/>
              <a:cs typeface="Meiryo UI" pitchFamily="50" charset="-128"/>
            </a:endParaRPr>
          </a:p>
        </p:txBody>
      </p:sp>
      <p:sp>
        <p:nvSpPr>
          <p:cNvPr id="18" name="テキスト ボックス 17"/>
          <p:cNvSpPr txBox="1"/>
          <p:nvPr/>
        </p:nvSpPr>
        <p:spPr>
          <a:xfrm>
            <a:off x="243962" y="3465485"/>
            <a:ext cx="9433228" cy="738664"/>
          </a:xfrm>
          <a:prstGeom prst="rect">
            <a:avLst/>
          </a:prstGeom>
          <a:noFill/>
        </p:spPr>
        <p:txBody>
          <a:bodyPr wrap="square" lIns="0" tIns="0" rIns="0" bIns="0" rtlCol="0" anchor="ctr" anchorCtr="0">
            <a:spAutoFit/>
          </a:bodyPr>
          <a:lstStyle/>
          <a:p>
            <a:pPr marL="182563" indent="-182563">
              <a:defRPr/>
            </a:pPr>
            <a:r>
              <a:rPr lang="ja-JP" altLang="en-US" sz="1200" dirty="0" smtClean="0">
                <a:latin typeface="Meiryo UI" pitchFamily="50" charset="-128"/>
                <a:ea typeface="Meiryo UI" pitchFamily="50" charset="-128"/>
                <a:cs typeface="Meiryo UI" pitchFamily="50" charset="-128"/>
              </a:rPr>
              <a:t>◆太陽光パネルの設置に寄与する</a:t>
            </a:r>
            <a:r>
              <a:rPr lang="en-US" altLang="ja-JP" sz="1200" dirty="0" smtClean="0">
                <a:latin typeface="Meiryo UI" pitchFamily="50" charset="-128"/>
                <a:ea typeface="Meiryo UI" pitchFamily="50" charset="-128"/>
                <a:cs typeface="Meiryo UI" pitchFamily="50" charset="-128"/>
              </a:rPr>
              <a:t>ZEH</a:t>
            </a:r>
            <a:r>
              <a:rPr lang="ja-JP" altLang="en-US" sz="1200" dirty="0" smtClean="0">
                <a:latin typeface="Meiryo UI" pitchFamily="50" charset="-128"/>
                <a:ea typeface="Meiryo UI" pitchFamily="50" charset="-128"/>
                <a:cs typeface="Meiryo UI" pitchFamily="50" charset="-128"/>
              </a:rPr>
              <a:t>（ゼッチ：ネット・ゼロ・エネルギー・ハウス）を、関連業界との連携により府民及び府内の中小工務店等に積極的に</a:t>
            </a:r>
            <a:r>
              <a:rPr lang="en-US" altLang="ja-JP" sz="1200" dirty="0" smtClean="0">
                <a:latin typeface="Meiryo UI" pitchFamily="50" charset="-128"/>
                <a:ea typeface="Meiryo UI" pitchFamily="50" charset="-128"/>
                <a:cs typeface="Meiryo UI" pitchFamily="50" charset="-128"/>
              </a:rPr>
              <a:t>PR</a:t>
            </a:r>
            <a:r>
              <a:rPr lang="ja-JP" altLang="en-US" sz="1200" dirty="0" smtClean="0">
                <a:latin typeface="Meiryo UI" pitchFamily="50" charset="-128"/>
                <a:ea typeface="Meiryo UI" pitchFamily="50" charset="-128"/>
                <a:cs typeface="Meiryo UI" pitchFamily="50" charset="-128"/>
              </a:rPr>
              <a:t>することで、太陽光パネルの設置促進につなげます。</a:t>
            </a:r>
            <a:endParaRPr lang="en-US" altLang="ja-JP" sz="1200" dirty="0" smtClean="0">
              <a:latin typeface="Meiryo UI" pitchFamily="50" charset="-128"/>
              <a:ea typeface="Meiryo UI" pitchFamily="50" charset="-128"/>
              <a:cs typeface="Meiryo UI" pitchFamily="50" charset="-128"/>
            </a:endParaRPr>
          </a:p>
          <a:p>
            <a:pPr marL="182563" indent="-182563">
              <a:defRPr/>
            </a:pPr>
            <a:r>
              <a:rPr lang="ja-JP" altLang="en-US" sz="1200" dirty="0" smtClean="0">
                <a:latin typeface="Meiryo UI" pitchFamily="50" charset="-128"/>
                <a:ea typeface="Meiryo UI" pitchFamily="50" charset="-128"/>
                <a:cs typeface="Meiryo UI" pitchFamily="50" charset="-128"/>
              </a:rPr>
              <a:t>◆大阪府では、</a:t>
            </a:r>
            <a:r>
              <a:rPr lang="en-US" altLang="ja-JP" sz="1200" dirty="0" smtClean="0">
                <a:latin typeface="Meiryo UI" pitchFamily="50" charset="-128"/>
                <a:ea typeface="Meiryo UI" pitchFamily="50" charset="-128"/>
                <a:cs typeface="Meiryo UI" pitchFamily="50" charset="-128"/>
              </a:rPr>
              <a:t>ZEH</a:t>
            </a:r>
            <a:r>
              <a:rPr lang="ja-JP" altLang="en-US" sz="1200" dirty="0" smtClean="0">
                <a:latin typeface="Meiryo UI" pitchFamily="50" charset="-128"/>
                <a:ea typeface="Meiryo UI" pitchFamily="50" charset="-128"/>
                <a:cs typeface="Meiryo UI" pitchFamily="50" charset="-128"/>
              </a:rPr>
              <a:t>の普及促進を目的に、府内の住宅展示場において「</a:t>
            </a:r>
            <a:r>
              <a:rPr lang="en-US" altLang="ja-JP" sz="1200" dirty="0" smtClean="0">
                <a:latin typeface="Meiryo UI" pitchFamily="50" charset="-128"/>
                <a:ea typeface="Meiryo UI" pitchFamily="50" charset="-128"/>
                <a:cs typeface="Meiryo UI" pitchFamily="50" charset="-128"/>
              </a:rPr>
              <a:t>ZEH</a:t>
            </a:r>
            <a:r>
              <a:rPr lang="ja-JP" altLang="en-US" sz="1200" dirty="0" smtClean="0">
                <a:latin typeface="Meiryo UI" pitchFamily="50" charset="-128"/>
                <a:ea typeface="Meiryo UI" pitchFamily="50" charset="-128"/>
                <a:cs typeface="Meiryo UI" pitchFamily="50" charset="-128"/>
              </a:rPr>
              <a:t>フェア」を開催し、主に住宅の購入を検討している方を対象に、</a:t>
            </a:r>
            <a:r>
              <a:rPr lang="en-US" altLang="ja-JP" sz="1200" dirty="0" smtClean="0">
                <a:latin typeface="Meiryo UI" pitchFamily="50" charset="-128"/>
                <a:ea typeface="Meiryo UI" pitchFamily="50" charset="-128"/>
                <a:cs typeface="Meiryo UI" pitchFamily="50" charset="-128"/>
              </a:rPr>
              <a:t>ZEH</a:t>
            </a:r>
            <a:r>
              <a:rPr lang="ja-JP" altLang="en-US" sz="1200" dirty="0" smtClean="0">
                <a:latin typeface="Meiryo UI" pitchFamily="50" charset="-128"/>
                <a:ea typeface="Meiryo UI" pitchFamily="50" charset="-128"/>
                <a:cs typeface="Meiryo UI" pitchFamily="50" charset="-128"/>
              </a:rPr>
              <a:t>に関する資料の配布や個別相談の実施等を行っています。また、自社の</a:t>
            </a:r>
            <a:r>
              <a:rPr lang="en-US" altLang="ja-JP" sz="1200" dirty="0" smtClean="0">
                <a:latin typeface="Meiryo UI" pitchFamily="50" charset="-128"/>
                <a:ea typeface="Meiryo UI" pitchFamily="50" charset="-128"/>
                <a:cs typeface="Meiryo UI" pitchFamily="50" charset="-128"/>
              </a:rPr>
              <a:t>HP</a:t>
            </a:r>
            <a:r>
              <a:rPr lang="ja-JP" altLang="en-US" sz="1200" dirty="0" smtClean="0">
                <a:latin typeface="Meiryo UI" pitchFamily="50" charset="-128"/>
                <a:ea typeface="Meiryo UI" pitchFamily="50" charset="-128"/>
                <a:cs typeface="Meiryo UI" pitchFamily="50" charset="-128"/>
              </a:rPr>
              <a:t>に</a:t>
            </a:r>
            <a:r>
              <a:rPr lang="en-US" altLang="ja-JP" sz="1200" dirty="0" smtClean="0">
                <a:latin typeface="Meiryo UI" pitchFamily="50" charset="-128"/>
                <a:ea typeface="Meiryo UI" pitchFamily="50" charset="-128"/>
                <a:cs typeface="Meiryo UI" pitchFamily="50" charset="-128"/>
              </a:rPr>
              <a:t>ZEH</a:t>
            </a:r>
            <a:r>
              <a:rPr lang="ja-JP" altLang="en-US" sz="1200" dirty="0" smtClean="0">
                <a:latin typeface="Meiryo UI" pitchFamily="50" charset="-128"/>
                <a:ea typeface="Meiryo UI" pitchFamily="50" charset="-128"/>
                <a:cs typeface="Meiryo UI" pitchFamily="50" charset="-128"/>
              </a:rPr>
              <a:t>に関する説明を掲載している</a:t>
            </a:r>
            <a:r>
              <a:rPr lang="en-US" altLang="ja-JP" sz="1200" dirty="0" smtClean="0">
                <a:latin typeface="Meiryo UI" pitchFamily="50" charset="-128"/>
                <a:ea typeface="Meiryo UI" pitchFamily="50" charset="-128"/>
                <a:cs typeface="Meiryo UI" pitchFamily="50" charset="-128"/>
              </a:rPr>
              <a:t>ZEH</a:t>
            </a:r>
            <a:r>
              <a:rPr lang="ja-JP" altLang="en-US" sz="1200" dirty="0" smtClean="0">
                <a:latin typeface="Meiryo UI" pitchFamily="50" charset="-128"/>
                <a:ea typeface="Meiryo UI" pitchFamily="50" charset="-128"/>
                <a:cs typeface="Meiryo UI" pitchFamily="50" charset="-128"/>
              </a:rPr>
              <a:t>ビルダーのリンク集を府</a:t>
            </a:r>
            <a:r>
              <a:rPr lang="en-US" altLang="ja-JP" sz="1200" dirty="0" smtClean="0">
                <a:latin typeface="Meiryo UI" pitchFamily="50" charset="-128"/>
                <a:ea typeface="Meiryo UI" pitchFamily="50" charset="-128"/>
                <a:cs typeface="Meiryo UI" pitchFamily="50" charset="-128"/>
              </a:rPr>
              <a:t>HP</a:t>
            </a:r>
            <a:r>
              <a:rPr lang="ja-JP" altLang="en-US" sz="1200" dirty="0" smtClean="0">
                <a:latin typeface="Meiryo UI" pitchFamily="50" charset="-128"/>
                <a:ea typeface="Meiryo UI" pitchFamily="50" charset="-128"/>
                <a:cs typeface="Meiryo UI" pitchFamily="50" charset="-128"/>
              </a:rPr>
              <a:t>に登載しています。</a:t>
            </a:r>
            <a:endParaRPr lang="en-US" altLang="ja-JP" sz="1200" dirty="0">
              <a:latin typeface="Meiryo UI" pitchFamily="50" charset="-128"/>
              <a:ea typeface="Meiryo UI" pitchFamily="50" charset="-128"/>
              <a:cs typeface="Meiryo UI" pitchFamily="50" charset="-128"/>
            </a:endParaRPr>
          </a:p>
        </p:txBody>
      </p:sp>
      <p:sp>
        <p:nvSpPr>
          <p:cNvPr id="21" name="正方形/長方形 20"/>
          <p:cNvSpPr/>
          <p:nvPr/>
        </p:nvSpPr>
        <p:spPr>
          <a:xfrm>
            <a:off x="5856270" y="5485584"/>
            <a:ext cx="3443866" cy="1184940"/>
          </a:xfrm>
          <a:prstGeom prst="rect">
            <a:avLst/>
          </a:prstGeom>
          <a:ln>
            <a:solidFill>
              <a:schemeClr val="tx1"/>
            </a:solidFill>
            <a:prstDash val="dash"/>
          </a:ln>
        </p:spPr>
        <p:txBody>
          <a:bodyPr wrap="square">
            <a:spAutoFit/>
          </a:bodyPr>
          <a:lstStyle/>
          <a:p>
            <a:pPr marL="85725" indent="-85725">
              <a:spcAft>
                <a:spcPts val="1200"/>
              </a:spcAft>
            </a:pPr>
            <a:r>
              <a:rPr lang="en-US" altLang="ja-JP" sz="800" dirty="0" smtClean="0">
                <a:latin typeface="Meiryo UI" panose="020B0604030504040204" pitchFamily="50" charset="-128"/>
                <a:ea typeface="Meiryo UI" panose="020B0604030504040204" pitchFamily="50" charset="-128"/>
              </a:rPr>
              <a:t>ZEH</a:t>
            </a:r>
            <a:r>
              <a:rPr lang="ja-JP" altLang="en-US" sz="800" dirty="0" smtClean="0">
                <a:latin typeface="Meiryo UI" panose="020B0604030504040204" pitchFamily="50" charset="-128"/>
                <a:ea typeface="Meiryo UI" panose="020B0604030504040204" pitchFamily="50" charset="-128"/>
              </a:rPr>
              <a:t>（ゼッチ：ネット・ゼロ・エネルギー・ハウス）とは</a:t>
            </a:r>
            <a:endParaRPr lang="en-US" altLang="ja-JP" sz="800" dirty="0" smtClean="0">
              <a:latin typeface="Meiryo UI" panose="020B0604030504040204" pitchFamily="50" charset="-128"/>
              <a:ea typeface="Meiryo UI" panose="020B0604030504040204" pitchFamily="50" charset="-128"/>
            </a:endParaRPr>
          </a:p>
          <a:p>
            <a:pPr marL="85725" indent="-85725">
              <a:spcAft>
                <a:spcPts val="600"/>
              </a:spcAft>
            </a:pPr>
            <a:r>
              <a:rPr lang="ja-JP" altLang="en-US" sz="800" dirty="0" smtClean="0">
                <a:latin typeface="Meiryo UI" panose="020B0604030504040204" pitchFamily="50" charset="-128"/>
                <a:ea typeface="Meiryo UI" panose="020B0604030504040204" pitchFamily="50" charset="-128"/>
              </a:rPr>
              <a:t>・快適な室内環境を保ちながら、住宅の高断熱化と各種高効率設備によりできるだけ省エネした上で、家庭で</a:t>
            </a:r>
            <a:r>
              <a:rPr lang="en-US" altLang="ja-JP" sz="800" dirty="0" smtClean="0">
                <a:latin typeface="Meiryo UI" panose="020B0604030504040204" pitchFamily="50" charset="-128"/>
                <a:ea typeface="Meiryo UI" panose="020B0604030504040204" pitchFamily="50" charset="-128"/>
              </a:rPr>
              <a:t>1</a:t>
            </a:r>
            <a:r>
              <a:rPr lang="ja-JP" altLang="en-US" sz="800" dirty="0" smtClean="0">
                <a:latin typeface="Meiryo UI" panose="020B0604030504040204" pitchFamily="50" charset="-128"/>
                <a:ea typeface="Meiryo UI" panose="020B0604030504040204" pitchFamily="50" charset="-128"/>
              </a:rPr>
              <a:t>年間に消費するエネルギー量を太陽光発電などで創ることで、正味（ネット）で概ね「ゼロ」以下にする住宅のことです。</a:t>
            </a:r>
            <a:endParaRPr lang="en-US" altLang="ja-JP" sz="800" dirty="0" smtClean="0">
              <a:latin typeface="Meiryo UI" panose="020B0604030504040204" pitchFamily="50" charset="-128"/>
              <a:ea typeface="Meiryo UI" panose="020B0604030504040204" pitchFamily="50" charset="-128"/>
            </a:endParaRPr>
          </a:p>
          <a:p>
            <a:pPr marL="85725" indent="-85725"/>
            <a:r>
              <a:rPr lang="ja-JP" altLang="en-US" sz="800" dirty="0" smtClean="0">
                <a:latin typeface="Meiryo UI" panose="020B0604030504040204" pitchFamily="50" charset="-128"/>
                <a:ea typeface="Meiryo UI" panose="020B0604030504040204" pitchFamily="50" charset="-128"/>
              </a:rPr>
              <a:t>・国では</a:t>
            </a:r>
            <a:r>
              <a:rPr lang="en-US" altLang="ja-JP" sz="800" dirty="0" smtClean="0">
                <a:latin typeface="Meiryo UI" panose="020B0604030504040204" pitchFamily="50" charset="-128"/>
                <a:ea typeface="Meiryo UI" panose="020B0604030504040204" pitchFamily="50" charset="-128"/>
              </a:rPr>
              <a:t>2020</a:t>
            </a:r>
            <a:r>
              <a:rPr lang="ja-JP" altLang="en-US" sz="800" dirty="0" smtClean="0">
                <a:latin typeface="Meiryo UI" panose="020B0604030504040204" pitchFamily="50" charset="-128"/>
                <a:ea typeface="Meiryo UI" panose="020B0604030504040204" pitchFamily="50" charset="-128"/>
              </a:rPr>
              <a:t>年までにハウスメーカー等の建築する注文戸建住宅の過半数で「</a:t>
            </a:r>
            <a:r>
              <a:rPr lang="en-US" altLang="ja-JP" sz="800" dirty="0" smtClean="0">
                <a:latin typeface="Meiryo UI" panose="020B0604030504040204" pitchFamily="50" charset="-128"/>
                <a:ea typeface="Meiryo UI" panose="020B0604030504040204" pitchFamily="50" charset="-128"/>
              </a:rPr>
              <a:t>ZEH</a:t>
            </a:r>
            <a:r>
              <a:rPr lang="ja-JP" altLang="en-US" sz="800" dirty="0" smtClean="0">
                <a:latin typeface="Meiryo UI" panose="020B0604030504040204" pitchFamily="50" charset="-128"/>
                <a:ea typeface="Meiryo UI" panose="020B0604030504040204" pitchFamily="50" charset="-128"/>
              </a:rPr>
              <a:t>」を実現することをめざし、補助金や</a:t>
            </a:r>
            <a:r>
              <a:rPr lang="en-US" altLang="ja-JP" sz="800" dirty="0" smtClean="0">
                <a:latin typeface="Meiryo UI" panose="020B0604030504040204" pitchFamily="50" charset="-128"/>
                <a:ea typeface="Meiryo UI" panose="020B0604030504040204" pitchFamily="50" charset="-128"/>
              </a:rPr>
              <a:t>ZEH</a:t>
            </a:r>
            <a:r>
              <a:rPr lang="ja-JP" altLang="en-US" sz="800" dirty="0" smtClean="0">
                <a:latin typeface="Meiryo UI" panose="020B0604030504040204" pitchFamily="50" charset="-128"/>
                <a:ea typeface="Meiryo UI" panose="020B0604030504040204" pitchFamily="50" charset="-128"/>
              </a:rPr>
              <a:t>ビルダー登録等の支援制度を実施しています。</a:t>
            </a:r>
            <a:endParaRPr lang="ja-JP" altLang="en-US" sz="800" dirty="0">
              <a:latin typeface="Meiryo UI" panose="020B0604030504040204" pitchFamily="50" charset="-128"/>
              <a:ea typeface="Meiryo UI" panose="020B0604030504040204" pitchFamily="50" charset="-128"/>
            </a:endParaRPr>
          </a:p>
        </p:txBody>
      </p:sp>
      <p:sp>
        <p:nvSpPr>
          <p:cNvPr id="23" name="円/楕円 22"/>
          <p:cNvSpPr/>
          <p:nvPr/>
        </p:nvSpPr>
        <p:spPr>
          <a:xfrm>
            <a:off x="9400877" y="11878"/>
            <a:ext cx="432048" cy="432048"/>
          </a:xfrm>
          <a:prstGeom prst="ellipse">
            <a:avLst/>
          </a:prstGeom>
          <a:ln w="19050"/>
        </p:spPr>
        <p:style>
          <a:lnRef idx="3">
            <a:schemeClr val="lt1"/>
          </a:lnRef>
          <a:fillRef idx="1">
            <a:schemeClr val="accent1"/>
          </a:fillRef>
          <a:effectRef idx="1">
            <a:schemeClr val="accent1"/>
          </a:effectRef>
          <a:fontRef idx="minor">
            <a:schemeClr val="lt1"/>
          </a:fontRef>
        </p:style>
        <p:txBody>
          <a:bodyPr rtlCol="0" anchor="ctr"/>
          <a:lstStyle/>
          <a:p>
            <a:pPr algn="ctr"/>
            <a:r>
              <a:rPr lang="ja-JP" altLang="en-US" b="1" dirty="0">
                <a:solidFill>
                  <a:prstClr val="white"/>
                </a:solidFill>
              </a:rPr>
              <a:t>８</a:t>
            </a:r>
          </a:p>
        </p:txBody>
      </p:sp>
      <p:pic>
        <p:nvPicPr>
          <p:cNvPr id="4" name="図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539505" y="4349044"/>
            <a:ext cx="4077396" cy="1006336"/>
          </a:xfrm>
          <a:prstGeom prst="rect">
            <a:avLst/>
          </a:prstGeom>
        </p:spPr>
      </p:pic>
      <p:sp>
        <p:nvSpPr>
          <p:cNvPr id="5" name="角丸四角形 4"/>
          <p:cNvSpPr/>
          <p:nvPr/>
        </p:nvSpPr>
        <p:spPr>
          <a:xfrm>
            <a:off x="113538" y="2939194"/>
            <a:ext cx="9694076" cy="3814720"/>
          </a:xfrm>
          <a:prstGeom prst="roundRect">
            <a:avLst>
              <a:gd name="adj" fmla="val 1002"/>
            </a:avLst>
          </a:prstGeom>
          <a:noFill/>
          <a:ln w="31750"/>
        </p:spPr>
        <p:style>
          <a:lnRef idx="2">
            <a:schemeClr val="accent1"/>
          </a:lnRef>
          <a:fillRef idx="1">
            <a:schemeClr val="lt1"/>
          </a:fillRef>
          <a:effectRef idx="0">
            <a:schemeClr val="accent1"/>
          </a:effectRef>
          <a:fontRef idx="minor">
            <a:schemeClr val="dk1"/>
          </a:fontRef>
        </p:style>
        <p:txBody>
          <a:bodyPr rtlCol="0" anchor="ctr"/>
          <a:lstStyle/>
          <a:p>
            <a:endParaRPr lang="ja-JP" altLang="en-US" sz="1200" dirty="0">
              <a:solidFill>
                <a:prstClr val="black"/>
              </a:solidFill>
              <a:latin typeface="Meiryo UI" pitchFamily="50" charset="-128"/>
              <a:ea typeface="Meiryo UI" pitchFamily="50" charset="-128"/>
              <a:cs typeface="Meiryo UI" pitchFamily="50" charset="-128"/>
            </a:endParaRPr>
          </a:p>
        </p:txBody>
      </p:sp>
      <p:sp>
        <p:nvSpPr>
          <p:cNvPr id="25" name="角丸四角形 24"/>
          <p:cNvSpPr/>
          <p:nvPr/>
        </p:nvSpPr>
        <p:spPr>
          <a:xfrm>
            <a:off x="1081187" y="534654"/>
            <a:ext cx="8724028" cy="502862"/>
          </a:xfrm>
          <a:prstGeom prst="roundRect">
            <a:avLst>
              <a:gd name="adj" fmla="val 7385"/>
            </a:avLst>
          </a:prstGeom>
        </p:spPr>
        <p:style>
          <a:lnRef idx="2">
            <a:schemeClr val="accent5"/>
          </a:lnRef>
          <a:fillRef idx="1">
            <a:schemeClr val="lt1"/>
          </a:fillRef>
          <a:effectRef idx="0">
            <a:schemeClr val="accent5"/>
          </a:effectRef>
          <a:fontRef idx="minor">
            <a:schemeClr val="dk1"/>
          </a:fontRef>
        </p:style>
        <p:txBody>
          <a:bodyPr rtlCol="0" anchor="ctr"/>
          <a:lstStyle/>
          <a:p>
            <a:r>
              <a:rPr lang="ja-JP" altLang="en-US" sz="1600" b="1" dirty="0" smtClean="0">
                <a:solidFill>
                  <a:prstClr val="black"/>
                </a:solidFill>
                <a:latin typeface="Meiryo UI" pitchFamily="50" charset="-128"/>
                <a:ea typeface="Meiryo UI" pitchFamily="50" charset="-128"/>
                <a:cs typeface="Meiryo UI" pitchFamily="50" charset="-128"/>
              </a:rPr>
              <a:t>　固定価格買取制度の活用等に</a:t>
            </a:r>
            <a:r>
              <a:rPr lang="ja-JP" altLang="en-US" sz="1600" b="1" dirty="0">
                <a:solidFill>
                  <a:prstClr val="black"/>
                </a:solidFill>
                <a:latin typeface="Meiryo UI" pitchFamily="50" charset="-128"/>
                <a:ea typeface="Meiryo UI" pitchFamily="50" charset="-128"/>
                <a:cs typeface="Meiryo UI" pitchFamily="50" charset="-128"/>
              </a:rPr>
              <a:t>より、太陽光</a:t>
            </a:r>
            <a:r>
              <a:rPr lang="ja-JP" altLang="en-US" sz="1600" b="1" dirty="0" smtClean="0">
                <a:solidFill>
                  <a:prstClr val="black"/>
                </a:solidFill>
                <a:latin typeface="Meiryo UI" pitchFamily="50" charset="-128"/>
                <a:ea typeface="Meiryo UI" pitchFamily="50" charset="-128"/>
                <a:cs typeface="Meiryo UI" pitchFamily="50" charset="-128"/>
              </a:rPr>
              <a:t>発電の普及促進の取組みを推進するとともに</a:t>
            </a:r>
            <a:r>
              <a:rPr lang="ja-JP" altLang="en-US" sz="1600" b="1" dirty="0">
                <a:solidFill>
                  <a:prstClr val="black"/>
                </a:solidFill>
                <a:latin typeface="Meiryo UI" pitchFamily="50" charset="-128"/>
                <a:ea typeface="Meiryo UI" pitchFamily="50" charset="-128"/>
                <a:cs typeface="Meiryo UI" pitchFamily="50" charset="-128"/>
              </a:rPr>
              <a:t>、併せて</a:t>
            </a:r>
            <a:r>
              <a:rPr lang="ja-JP" altLang="en-US" sz="1600" b="1" dirty="0" smtClean="0">
                <a:solidFill>
                  <a:prstClr val="black"/>
                </a:solidFill>
                <a:latin typeface="Meiryo UI" pitchFamily="50" charset="-128"/>
                <a:ea typeface="Meiryo UI" pitchFamily="50" charset="-128"/>
                <a:cs typeface="Meiryo UI" pitchFamily="50" charset="-128"/>
              </a:rPr>
              <a:t>、</a:t>
            </a:r>
            <a:endParaRPr lang="en-US" altLang="ja-JP" sz="1600" b="1" dirty="0" smtClean="0">
              <a:solidFill>
                <a:prstClr val="black"/>
              </a:solidFill>
              <a:latin typeface="Meiryo UI" pitchFamily="50" charset="-128"/>
              <a:ea typeface="Meiryo UI" pitchFamily="50" charset="-128"/>
              <a:cs typeface="Meiryo UI" pitchFamily="50" charset="-128"/>
            </a:endParaRPr>
          </a:p>
          <a:p>
            <a:r>
              <a:rPr lang="ja-JP" altLang="en-US" sz="1600" b="1" dirty="0" smtClean="0">
                <a:solidFill>
                  <a:prstClr val="black"/>
                </a:solidFill>
                <a:latin typeface="Meiryo UI" pitchFamily="50" charset="-128"/>
                <a:ea typeface="Meiryo UI" pitchFamily="50" charset="-128"/>
                <a:cs typeface="Meiryo UI" pitchFamily="50" charset="-128"/>
              </a:rPr>
              <a:t>その他</a:t>
            </a:r>
            <a:r>
              <a:rPr lang="ja-JP" altLang="en-US" sz="1600" b="1" dirty="0">
                <a:solidFill>
                  <a:prstClr val="black"/>
                </a:solidFill>
                <a:latin typeface="Meiryo UI" pitchFamily="50" charset="-128"/>
                <a:ea typeface="Meiryo UI" pitchFamily="50" charset="-128"/>
                <a:cs typeface="Meiryo UI" pitchFamily="50" charset="-128"/>
              </a:rPr>
              <a:t>の再生可能エネルギーについても、普及拡大に向けた取組みを進めます。</a:t>
            </a:r>
            <a:endParaRPr lang="en-US" altLang="ja-JP" sz="1600" b="1" dirty="0">
              <a:solidFill>
                <a:prstClr val="black"/>
              </a:solidFill>
              <a:latin typeface="Meiryo UI" pitchFamily="50" charset="-128"/>
              <a:ea typeface="Meiryo UI" pitchFamily="50" charset="-128"/>
              <a:cs typeface="Meiryo UI" pitchFamily="50" charset="-128"/>
            </a:endParaRPr>
          </a:p>
        </p:txBody>
      </p:sp>
      <p:sp>
        <p:nvSpPr>
          <p:cNvPr id="26" name="角丸四角形 25"/>
          <p:cNvSpPr/>
          <p:nvPr/>
        </p:nvSpPr>
        <p:spPr>
          <a:xfrm>
            <a:off x="88627" y="534654"/>
            <a:ext cx="992560" cy="502862"/>
          </a:xfrm>
          <a:prstGeom prst="roundRect">
            <a:avLst>
              <a:gd name="adj" fmla="val 50000"/>
            </a:avLst>
          </a:prstGeom>
        </p:spPr>
        <p:style>
          <a:lnRef idx="1">
            <a:schemeClr val="accent5"/>
          </a:lnRef>
          <a:fillRef idx="3">
            <a:schemeClr val="accent5"/>
          </a:fillRef>
          <a:effectRef idx="2">
            <a:schemeClr val="accent5"/>
          </a:effectRef>
          <a:fontRef idx="minor">
            <a:schemeClr val="lt1"/>
          </a:fontRef>
        </p:style>
        <p:txBody>
          <a:bodyPr rtlCol="0" anchor="ctr"/>
          <a:lstStyle/>
          <a:p>
            <a:pPr algn="ctr"/>
            <a:r>
              <a:rPr lang="ja-JP" altLang="en-US" sz="1400" b="1" dirty="0" smtClean="0">
                <a:solidFill>
                  <a:prstClr val="white"/>
                </a:solidFill>
                <a:latin typeface="Meiryo UI" pitchFamily="50" charset="-128"/>
                <a:ea typeface="Meiryo UI" pitchFamily="50" charset="-128"/>
                <a:cs typeface="Meiryo UI" pitchFamily="50" charset="-128"/>
              </a:rPr>
              <a:t>取組</a:t>
            </a:r>
            <a:endParaRPr lang="en-US" altLang="ja-JP" sz="1400" b="1" dirty="0" smtClean="0">
              <a:solidFill>
                <a:prstClr val="white"/>
              </a:solidFill>
              <a:latin typeface="Meiryo UI" pitchFamily="50" charset="-128"/>
              <a:ea typeface="Meiryo UI" pitchFamily="50" charset="-128"/>
              <a:cs typeface="Meiryo UI" pitchFamily="50" charset="-128"/>
            </a:endParaRPr>
          </a:p>
          <a:p>
            <a:pPr algn="ctr"/>
            <a:r>
              <a:rPr lang="ja-JP" altLang="en-US" sz="1400" b="1" dirty="0" smtClean="0">
                <a:solidFill>
                  <a:prstClr val="white"/>
                </a:solidFill>
                <a:latin typeface="Meiryo UI" pitchFamily="50" charset="-128"/>
                <a:ea typeface="Meiryo UI" pitchFamily="50" charset="-128"/>
                <a:cs typeface="Meiryo UI" pitchFamily="50" charset="-128"/>
              </a:rPr>
              <a:t>方針</a:t>
            </a:r>
            <a:endParaRPr lang="ja-JP" altLang="en-US" sz="1400" b="1" dirty="0">
              <a:solidFill>
                <a:prstClr val="white"/>
              </a:solidFill>
              <a:latin typeface="Meiryo UI" pitchFamily="50" charset="-128"/>
              <a:ea typeface="Meiryo UI" pitchFamily="50" charset="-128"/>
              <a:cs typeface="Meiryo UI" pitchFamily="50" charset="-128"/>
            </a:endParaRPr>
          </a:p>
        </p:txBody>
      </p:sp>
      <p:grpSp>
        <p:nvGrpSpPr>
          <p:cNvPr id="2" name="グループ化 1"/>
          <p:cNvGrpSpPr/>
          <p:nvPr/>
        </p:nvGrpSpPr>
        <p:grpSpPr>
          <a:xfrm>
            <a:off x="337245" y="4291724"/>
            <a:ext cx="4861960" cy="2418183"/>
            <a:chOff x="80592" y="4151794"/>
            <a:chExt cx="5143301" cy="2558113"/>
          </a:xfrm>
        </p:grpSpPr>
        <p:sp>
          <p:nvSpPr>
            <p:cNvPr id="22" name="正方形/長方形 21"/>
            <p:cNvSpPr/>
            <p:nvPr/>
          </p:nvSpPr>
          <p:spPr>
            <a:xfrm>
              <a:off x="80592" y="4151794"/>
              <a:ext cx="1674905" cy="184666"/>
            </a:xfrm>
            <a:prstGeom prst="rect">
              <a:avLst/>
            </a:prstGeom>
          </p:spPr>
          <p:txBody>
            <a:bodyPr wrap="square" lIns="0" tIns="0" rIns="0" bIns="0" anchor="ctr" anchorCtr="1">
              <a:spAutoFit/>
            </a:bodyPr>
            <a:lstStyle/>
            <a:p>
              <a:pPr marL="95250" indent="-95250"/>
              <a:r>
                <a:rPr lang="en-US" altLang="ja-JP" sz="1200" dirty="0" smtClean="0">
                  <a:latin typeface="Meiryo UI" panose="020B0604030504040204" pitchFamily="50" charset="-128"/>
                  <a:ea typeface="Meiryo UI" panose="020B0604030504040204" pitchFamily="50" charset="-128"/>
                  <a:cs typeface="Meiryo UI" panose="020B0604030504040204" pitchFamily="50" charset="-128"/>
                </a:rPr>
                <a:t>【ZEH</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のイメージ</a:t>
              </a:r>
              <a:r>
                <a:rPr lang="en-US" altLang="ja-JP" sz="1200" dirty="0" smtClean="0">
                  <a:latin typeface="Meiryo UI" panose="020B0604030504040204" pitchFamily="50" charset="-128"/>
                  <a:ea typeface="Meiryo UI" panose="020B0604030504040204" pitchFamily="50" charset="-128"/>
                  <a:cs typeface="Meiryo UI" panose="020B0604030504040204" pitchFamily="50" charset="-128"/>
                </a:rPr>
                <a:t>】</a:t>
              </a:r>
              <a:endParaRPr lang="ja-JP" altLang="en-US" sz="1200" dirty="0">
                <a:latin typeface="Meiryo UI" panose="020B0604030504040204" pitchFamily="50" charset="-128"/>
                <a:ea typeface="Meiryo UI" panose="020B0604030504040204" pitchFamily="50" charset="-128"/>
                <a:cs typeface="Meiryo UI" panose="020B0604030504040204" pitchFamily="50" charset="-128"/>
              </a:endParaRPr>
            </a:p>
          </p:txBody>
        </p:sp>
        <p:pic>
          <p:nvPicPr>
            <p:cNvPr id="27"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52385" y="4195307"/>
              <a:ext cx="3267075" cy="2514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8" name="太陽 27"/>
            <p:cNvSpPr/>
            <p:nvPr/>
          </p:nvSpPr>
          <p:spPr>
            <a:xfrm>
              <a:off x="1014876" y="4385815"/>
              <a:ext cx="683559" cy="717800"/>
            </a:xfrm>
            <a:prstGeom prst="sun">
              <a:avLst/>
            </a:prstGeom>
            <a:solidFill>
              <a:schemeClr val="accent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lIns="0" tIns="36669" rIns="0" bIns="36669" rtlCol="0" anchor="ctr">
              <a:spAutoFit/>
            </a:bodyPr>
            <a:lstStyle/>
            <a:p>
              <a:pPr algn="ctr"/>
              <a:endParaRPr lang="ja-JP" altLang="en-US" sz="2037" dirty="0">
                <a:ln w="0">
                  <a:solidFill>
                    <a:schemeClr val="bg1"/>
                  </a:solidFill>
                </a:ln>
                <a:effectLst>
                  <a:outerShdw blurRad="50800" dist="38100" dir="5400000" algn="t" rotWithShape="0">
                    <a:schemeClr val="tx2">
                      <a:lumMod val="50000"/>
                      <a:alpha val="70000"/>
                    </a:schemeClr>
                  </a:outerShdw>
                </a:effectLst>
                <a:latin typeface="Meiryo UI" panose="020B0604030504040204" pitchFamily="50" charset="-128"/>
                <a:ea typeface="Meiryo UI" panose="020B0604030504040204" pitchFamily="50" charset="-128"/>
                <a:cs typeface="Meiryo UI" panose="020B0604030504040204" pitchFamily="50" charset="-128"/>
              </a:endParaRPr>
            </a:p>
          </p:txBody>
        </p:sp>
        <p:pic>
          <p:nvPicPr>
            <p:cNvPr id="29" name="Picture 1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356656" y="5230157"/>
              <a:ext cx="487849" cy="161476"/>
            </a:xfrm>
            <a:prstGeom prst="rect">
              <a:avLst/>
            </a:prstGeom>
            <a:solidFill>
              <a:schemeClr val="accent6">
                <a:lumMod val="20000"/>
                <a:lumOff val="80000"/>
              </a:schemeClr>
            </a:solidFill>
            <a:ln>
              <a:noFill/>
            </a:ln>
            <a:extLst/>
          </p:spPr>
        </p:pic>
        <p:grpSp>
          <p:nvGrpSpPr>
            <p:cNvPr id="30" name="グループ化 29"/>
            <p:cNvGrpSpPr>
              <a:grpSpLocks/>
            </p:cNvGrpSpPr>
            <p:nvPr/>
          </p:nvGrpSpPr>
          <p:grpSpPr>
            <a:xfrm rot="20141219">
              <a:off x="4461446" y="4660437"/>
              <a:ext cx="360306" cy="116630"/>
              <a:chOff x="344486" y="-842897"/>
              <a:chExt cx="1440167" cy="2855140"/>
            </a:xfrm>
            <a:solidFill>
              <a:schemeClr val="accent6">
                <a:lumMod val="20000"/>
                <a:lumOff val="80000"/>
              </a:schemeClr>
            </a:solidFill>
            <a:scene3d>
              <a:camera prst="orthographicFront">
                <a:rot lat="0" lon="0" rev="600000"/>
              </a:camera>
              <a:lightRig rig="threePt" dir="t"/>
            </a:scene3d>
          </p:grpSpPr>
          <p:sp>
            <p:nvSpPr>
              <p:cNvPr id="31" name="山形 30"/>
              <p:cNvSpPr/>
              <p:nvPr/>
            </p:nvSpPr>
            <p:spPr>
              <a:xfrm>
                <a:off x="992558" y="-842897"/>
                <a:ext cx="359999" cy="2855133"/>
              </a:xfrm>
              <a:prstGeom prst="chevron">
                <a:avLst/>
              </a:prstGeom>
              <a:grpFill/>
              <a:ln w="19050">
                <a:solidFill>
                  <a:srgbClr val="FAA906"/>
                </a:solid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36669" rIns="0" bIns="36669" numCol="1" spcCol="0" rtlCol="0" fromWordArt="0" anchor="ctr" anchorCtr="0" forceAA="0" compatLnSpc="1">
                <a:prstTxWarp prst="textNoShape">
                  <a:avLst/>
                </a:prstTxWarp>
                <a:spAutoFit/>
              </a:bodyPr>
              <a:lstStyle/>
              <a:p>
                <a:pPr algn="ctr"/>
                <a:endParaRPr lang="ja-JP" altLang="en-US" sz="2037" dirty="0">
                  <a:ln w="0">
                    <a:solidFill>
                      <a:schemeClr val="bg1"/>
                    </a:solidFill>
                  </a:ln>
                  <a:solidFill>
                    <a:schemeClr val="tx1"/>
                  </a:solidFill>
                  <a:effectLst>
                    <a:outerShdw blurRad="50800" dist="38100" dir="5400000" algn="t" rotWithShape="0">
                      <a:schemeClr val="tx2">
                        <a:lumMod val="50000"/>
                        <a:alpha val="70000"/>
                      </a:schemeClr>
                    </a:outerShdw>
                  </a:effectLst>
                  <a:latin typeface="Meiryo UI" panose="020B0604030504040204" pitchFamily="50" charset="-128"/>
                  <a:ea typeface="Meiryo UI" panose="020B0604030504040204" pitchFamily="50" charset="-128"/>
                  <a:cs typeface="Meiryo UI" panose="020B0604030504040204" pitchFamily="50" charset="-128"/>
                </a:endParaRPr>
              </a:p>
            </p:txBody>
          </p:sp>
          <p:sp>
            <p:nvSpPr>
              <p:cNvPr id="32" name="山形 31"/>
              <p:cNvSpPr/>
              <p:nvPr/>
            </p:nvSpPr>
            <p:spPr>
              <a:xfrm>
                <a:off x="632519" y="-842890"/>
                <a:ext cx="359999" cy="2855133"/>
              </a:xfrm>
              <a:prstGeom prst="chevron">
                <a:avLst/>
              </a:prstGeom>
              <a:grpFill/>
              <a:ln w="19050">
                <a:solidFill>
                  <a:srgbClr val="FAA906"/>
                </a:solid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36669" rIns="0" bIns="36669" numCol="1" spcCol="0" rtlCol="0" fromWordArt="0" anchor="ctr" anchorCtr="0" forceAA="0" compatLnSpc="1">
                <a:prstTxWarp prst="textNoShape">
                  <a:avLst/>
                </a:prstTxWarp>
                <a:spAutoFit/>
              </a:bodyPr>
              <a:lstStyle/>
              <a:p>
                <a:pPr algn="ctr"/>
                <a:endParaRPr lang="ja-JP" altLang="en-US" sz="2037" dirty="0">
                  <a:ln w="0">
                    <a:solidFill>
                      <a:schemeClr val="bg1"/>
                    </a:solidFill>
                  </a:ln>
                  <a:solidFill>
                    <a:schemeClr val="tx1"/>
                  </a:solidFill>
                  <a:effectLst>
                    <a:outerShdw blurRad="50800" dist="38100" dir="5400000" algn="t" rotWithShape="0">
                      <a:schemeClr val="tx2">
                        <a:lumMod val="50000"/>
                        <a:alpha val="70000"/>
                      </a:schemeClr>
                    </a:outerShdw>
                  </a:effectLst>
                  <a:latin typeface="Meiryo UI" panose="020B0604030504040204" pitchFamily="50" charset="-128"/>
                  <a:ea typeface="Meiryo UI" panose="020B0604030504040204" pitchFamily="50" charset="-128"/>
                  <a:cs typeface="Meiryo UI" panose="020B0604030504040204" pitchFamily="50" charset="-128"/>
                </a:endParaRPr>
              </a:p>
            </p:txBody>
          </p:sp>
          <p:sp>
            <p:nvSpPr>
              <p:cNvPr id="33" name="山形 32"/>
              <p:cNvSpPr/>
              <p:nvPr/>
            </p:nvSpPr>
            <p:spPr>
              <a:xfrm>
                <a:off x="344486" y="-842894"/>
                <a:ext cx="359999" cy="2855133"/>
              </a:xfrm>
              <a:prstGeom prst="chevron">
                <a:avLst/>
              </a:prstGeom>
              <a:grpFill/>
              <a:ln w="19050">
                <a:solidFill>
                  <a:srgbClr val="FAA906"/>
                </a:solid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36669" rIns="0" bIns="36669" numCol="1" spcCol="0" rtlCol="0" fromWordArt="0" anchor="ctr" anchorCtr="0" forceAA="0" compatLnSpc="1">
                <a:prstTxWarp prst="textNoShape">
                  <a:avLst/>
                </a:prstTxWarp>
                <a:spAutoFit/>
              </a:bodyPr>
              <a:lstStyle/>
              <a:p>
                <a:pPr algn="ctr"/>
                <a:endParaRPr lang="ja-JP" altLang="en-US" sz="2037" dirty="0">
                  <a:ln w="0">
                    <a:solidFill>
                      <a:schemeClr val="bg1"/>
                    </a:solidFill>
                  </a:ln>
                  <a:solidFill>
                    <a:schemeClr val="tx1"/>
                  </a:solidFill>
                  <a:effectLst>
                    <a:outerShdw blurRad="50800" dist="38100" dir="5400000" algn="t" rotWithShape="0">
                      <a:schemeClr val="tx2">
                        <a:lumMod val="50000"/>
                        <a:alpha val="70000"/>
                      </a:schemeClr>
                    </a:outerShdw>
                  </a:effectLst>
                  <a:latin typeface="Meiryo UI" panose="020B0604030504040204" pitchFamily="50" charset="-128"/>
                  <a:ea typeface="Meiryo UI" panose="020B0604030504040204" pitchFamily="50" charset="-128"/>
                  <a:cs typeface="Meiryo UI" panose="020B0604030504040204" pitchFamily="50" charset="-128"/>
                </a:endParaRPr>
              </a:p>
            </p:txBody>
          </p:sp>
          <p:sp>
            <p:nvSpPr>
              <p:cNvPr id="34" name="山形 33"/>
              <p:cNvSpPr/>
              <p:nvPr/>
            </p:nvSpPr>
            <p:spPr>
              <a:xfrm>
                <a:off x="1424653" y="-842893"/>
                <a:ext cx="360000" cy="2855133"/>
              </a:xfrm>
              <a:prstGeom prst="chevron">
                <a:avLst/>
              </a:prstGeom>
              <a:grpFill/>
              <a:ln w="19050">
                <a:solidFill>
                  <a:srgbClr val="FAA906"/>
                </a:solid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36669" rIns="0" bIns="36669" numCol="1" spcCol="0" rtlCol="0" fromWordArt="0" anchor="ctr" anchorCtr="0" forceAA="0" compatLnSpc="1">
                <a:prstTxWarp prst="textNoShape">
                  <a:avLst/>
                </a:prstTxWarp>
                <a:spAutoFit/>
              </a:bodyPr>
              <a:lstStyle/>
              <a:p>
                <a:pPr algn="ctr"/>
                <a:endParaRPr lang="ja-JP" altLang="en-US" sz="2037" dirty="0">
                  <a:ln w="0">
                    <a:solidFill>
                      <a:schemeClr val="bg1"/>
                    </a:solidFill>
                  </a:ln>
                  <a:solidFill>
                    <a:schemeClr val="tx1"/>
                  </a:solidFill>
                  <a:effectLst>
                    <a:outerShdw blurRad="50800" dist="38100" dir="5400000" algn="t" rotWithShape="0">
                      <a:schemeClr val="tx2">
                        <a:lumMod val="50000"/>
                        <a:alpha val="70000"/>
                      </a:schemeClr>
                    </a:outerShdw>
                  </a:effectLst>
                  <a:latin typeface="Meiryo UI" panose="020B0604030504040204" pitchFamily="50" charset="-128"/>
                  <a:ea typeface="Meiryo UI" panose="020B0604030504040204" pitchFamily="50" charset="-128"/>
                  <a:cs typeface="Meiryo UI" panose="020B0604030504040204" pitchFamily="50" charset="-128"/>
                </a:endParaRPr>
              </a:p>
            </p:txBody>
          </p:sp>
        </p:grpSp>
        <p:sp>
          <p:nvSpPr>
            <p:cNvPr id="35" name="右矢印 34"/>
            <p:cNvSpPr>
              <a:spLocks noChangeAspect="1"/>
            </p:cNvSpPr>
            <p:nvPr/>
          </p:nvSpPr>
          <p:spPr>
            <a:xfrm>
              <a:off x="3453224" y="4291724"/>
              <a:ext cx="419847" cy="321920"/>
            </a:xfrm>
            <a:prstGeom prst="rightArrow">
              <a:avLst>
                <a:gd name="adj1" fmla="val 32827"/>
                <a:gd name="adj2" fmla="val 35454"/>
              </a:avLst>
            </a:prstGeom>
            <a:solidFill>
              <a:srgbClr val="FFFF99"/>
            </a:solidFill>
            <a:ln w="28575">
              <a:solidFill>
                <a:srgbClr val="FFC000"/>
              </a:solidFill>
            </a:ln>
            <a:effectLst/>
            <a:scene3d>
              <a:camera prst="orthographicFront">
                <a:rot lat="0" lon="0" rev="1800000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36669" rIns="0" bIns="36669" numCol="1" spcCol="0" rtlCol="0" fromWordArt="0" anchor="ctr" anchorCtr="0" forceAA="0" compatLnSpc="1">
              <a:prstTxWarp prst="textNoShape">
                <a:avLst/>
              </a:prstTxWarp>
              <a:spAutoFit/>
            </a:bodyPr>
            <a:lstStyle/>
            <a:p>
              <a:pPr algn="ctr"/>
              <a:endParaRPr lang="ja-JP" altLang="en-US" sz="2037" dirty="0">
                <a:ln w="0">
                  <a:solidFill>
                    <a:schemeClr val="bg1"/>
                  </a:solidFill>
                </a:ln>
                <a:effectLst>
                  <a:outerShdw blurRad="50800" dist="38100" dir="5400000" algn="t" rotWithShape="0">
                    <a:schemeClr val="tx2">
                      <a:lumMod val="50000"/>
                      <a:alpha val="70000"/>
                    </a:schemeClr>
                  </a:outerShdw>
                </a:effectLst>
                <a:latin typeface="Meiryo UI" panose="020B0604030504040204" pitchFamily="50" charset="-128"/>
                <a:ea typeface="Meiryo UI" panose="020B0604030504040204" pitchFamily="50" charset="-128"/>
                <a:cs typeface="Meiryo UI" panose="020B0604030504040204" pitchFamily="50" charset="-128"/>
              </a:endParaRPr>
            </a:p>
          </p:txBody>
        </p:sp>
        <p:pic>
          <p:nvPicPr>
            <p:cNvPr id="36" name="Picture 9"/>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511419" y="5263875"/>
              <a:ext cx="712474" cy="25551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spTree>
    <p:extLst>
      <p:ext uri="{BB962C8B-B14F-4D97-AF65-F5344CB8AC3E}">
        <p14:creationId xmlns:p14="http://schemas.microsoft.com/office/powerpoint/2010/main" val="1303438133"/>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26165</TotalTime>
  <Words>9092</Words>
  <Application>Microsoft Office PowerPoint</Application>
  <PresentationFormat>A4 210 x 297 mm</PresentationFormat>
  <Paragraphs>1605</Paragraphs>
  <Slides>42</Slides>
  <Notes>10</Notes>
  <HiddenSlides>0</HiddenSlides>
  <MMClips>0</MMClips>
  <ScaleCrop>false</ScaleCrop>
  <HeadingPairs>
    <vt:vector size="4" baseType="variant">
      <vt:variant>
        <vt:lpstr>テーマ</vt:lpstr>
      </vt:variant>
      <vt:variant>
        <vt:i4>1</vt:i4>
      </vt:variant>
      <vt:variant>
        <vt:lpstr>スライド タイトル</vt:lpstr>
      </vt:variant>
      <vt:variant>
        <vt:i4>42</vt:i4>
      </vt:variant>
    </vt:vector>
  </HeadingPairs>
  <TitlesOfParts>
    <vt:vector size="43" baseType="lpstr">
      <vt:lpstr>Office ​​テーマ</vt:lpstr>
      <vt:lpstr>大阪府･大阪市で取組む エネルギー関連の施策事業集 ～2018年度　アクションプログラム～</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大阪府･大阪市で取組む エネルギー関連の施策事業集 ～2017年度　アクションプログラム～</dc:title>
  <dc:creator>山本　祐一</dc:creator>
  <cp:lastModifiedBy>近藤　邦彦</cp:lastModifiedBy>
  <cp:revision>176</cp:revision>
  <cp:lastPrinted>2018-05-17T04:41:29Z</cp:lastPrinted>
  <dcterms:created xsi:type="dcterms:W3CDTF">2014-02-03T04:47:03Z</dcterms:created>
  <dcterms:modified xsi:type="dcterms:W3CDTF">2018-05-22T07:15:53Z</dcterms:modified>
</cp:coreProperties>
</file>