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sldIdLst>
    <p:sldId id="141169623" r:id="rId2"/>
    <p:sldId id="141169606" r:id="rId3"/>
    <p:sldId id="141169622" r:id="rId4"/>
    <p:sldId id="141169625" r:id="rId5"/>
  </p:sldIdLst>
  <p:sldSz cx="12801600" cy="9601200" type="A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E49C"/>
    <a:srgbClr val="FEB0BD"/>
    <a:srgbClr val="FD91A3"/>
    <a:srgbClr val="F2F995"/>
    <a:srgbClr val="FC284B"/>
    <a:srgbClr val="FC4664"/>
    <a:srgbClr val="E7AF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911" autoAdjust="0"/>
    <p:restoredTop sz="94660"/>
  </p:normalViewPr>
  <p:slideViewPr>
    <p:cSldViewPr snapToGrid="0">
      <p:cViewPr varScale="1">
        <p:scale>
          <a:sx n="44" d="100"/>
          <a:sy n="44" d="100"/>
        </p:scale>
        <p:origin x="178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96B1D9C-96A6-47E4-BF34-9710D915C45C}"/>
              </a:ext>
            </a:extLst>
          </p:cNvPr>
          <p:cNvSpPr txBox="1">
            <a:spLocks noGrp="1"/>
          </p:cNvSpPr>
          <p:nvPr>
            <p:ph type="hdr" sz="quarter"/>
          </p:nvPr>
        </p:nvSpPr>
        <p:spPr>
          <a:xfrm>
            <a:off x="0" y="0"/>
            <a:ext cx="2949570" cy="498476"/>
          </a:xfrm>
          <a:prstGeom prst="rect">
            <a:avLst/>
          </a:prstGeom>
          <a:noFill/>
          <a:ln>
            <a:noFill/>
          </a:ln>
        </p:spPr>
        <p:txBody>
          <a:bodyPr vert="horz" wrap="square" lIns="91440" tIns="45720" rIns="91440" bIns="45720" anchor="t"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endParaRPr lang="en-US"/>
          </a:p>
        </p:txBody>
      </p:sp>
      <p:sp>
        <p:nvSpPr>
          <p:cNvPr id="3" name="日付プレースホルダー 2">
            <a:extLst>
              <a:ext uri="{FF2B5EF4-FFF2-40B4-BE49-F238E27FC236}">
                <a16:creationId xmlns:a16="http://schemas.microsoft.com/office/drawing/2014/main" id="{7D21020C-A1C4-4E30-877C-6509329DA85D}"/>
              </a:ext>
            </a:extLst>
          </p:cNvPr>
          <p:cNvSpPr txBox="1">
            <a:spLocks noGrp="1"/>
          </p:cNvSpPr>
          <p:nvPr>
            <p:ph type="dt" idx="1"/>
          </p:nvPr>
        </p:nvSpPr>
        <p:spPr>
          <a:xfrm>
            <a:off x="3856033" y="0"/>
            <a:ext cx="2949570" cy="498476"/>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fld id="{1F4271DC-9F35-4444-8EEB-F8222C349DB8}" type="datetime1">
              <a:rPr lang="en-US"/>
              <a:pPr lvl="0"/>
              <a:t>12/5/2025</a:t>
            </a:fld>
            <a:endParaRPr lang="en-US"/>
          </a:p>
        </p:txBody>
      </p:sp>
      <p:sp>
        <p:nvSpPr>
          <p:cNvPr id="4" name="スライド イメージ プレースホルダー 3">
            <a:extLst>
              <a:ext uri="{FF2B5EF4-FFF2-40B4-BE49-F238E27FC236}">
                <a16:creationId xmlns:a16="http://schemas.microsoft.com/office/drawing/2014/main" id="{465BC183-3B14-42EA-BFFB-02BD1DEEE9D5}"/>
              </a:ext>
            </a:extLst>
          </p:cNvPr>
          <p:cNvSpPr>
            <a:spLocks noGrp="1" noRot="1" noChangeAspect="1"/>
          </p:cNvSpPr>
          <p:nvPr>
            <p:ph type="sldImg" idx="2"/>
          </p:nvPr>
        </p:nvSpPr>
        <p:spPr>
          <a:xfrm>
            <a:off x="1166810" y="1243017"/>
            <a:ext cx="4473573" cy="3354384"/>
          </a:xfrm>
          <a:prstGeom prst="rect">
            <a:avLst/>
          </a:prstGeom>
          <a:noFill/>
          <a:ln w="12701">
            <a:solidFill>
              <a:srgbClr val="000000"/>
            </a:solidFill>
            <a:prstDash val="solid"/>
          </a:ln>
        </p:spPr>
      </p:sp>
      <p:sp>
        <p:nvSpPr>
          <p:cNvPr id="5" name="ノート プレースホルダー 4">
            <a:extLst>
              <a:ext uri="{FF2B5EF4-FFF2-40B4-BE49-F238E27FC236}">
                <a16:creationId xmlns:a16="http://schemas.microsoft.com/office/drawing/2014/main" id="{D50EED56-30BD-42E1-ACFA-4B819E03818D}"/>
              </a:ext>
            </a:extLst>
          </p:cNvPr>
          <p:cNvSpPr txBox="1">
            <a:spLocks noGrp="1"/>
          </p:cNvSpPr>
          <p:nvPr>
            <p:ph type="body" sz="quarter" idx="3"/>
          </p:nvPr>
        </p:nvSpPr>
        <p:spPr>
          <a:xfrm>
            <a:off x="681035" y="4783134"/>
            <a:ext cx="5445123" cy="3913183"/>
          </a:xfrm>
          <a:prstGeom prst="rect">
            <a:avLst/>
          </a:prstGeom>
          <a:noFill/>
          <a:ln>
            <a:noFill/>
          </a:ln>
        </p:spPr>
        <p:txBody>
          <a:bodyPr vert="horz" wrap="square" lIns="91440" tIns="45720" rIns="91440" bIns="45720" anchor="t" anchorCtr="0" compatLnSpc="1">
            <a:noAutofit/>
          </a:body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p>
        </p:txBody>
      </p:sp>
      <p:sp>
        <p:nvSpPr>
          <p:cNvPr id="6" name="フッター プレースホルダー 5">
            <a:extLst>
              <a:ext uri="{FF2B5EF4-FFF2-40B4-BE49-F238E27FC236}">
                <a16:creationId xmlns:a16="http://schemas.microsoft.com/office/drawing/2014/main" id="{84B5C38D-87D3-42D1-B044-814AA892A9BF}"/>
              </a:ext>
            </a:extLst>
          </p:cNvPr>
          <p:cNvSpPr txBox="1">
            <a:spLocks noGrp="1"/>
          </p:cNvSpPr>
          <p:nvPr>
            <p:ph type="ftr" sz="quarter" idx="4"/>
          </p:nvPr>
        </p:nvSpPr>
        <p:spPr>
          <a:xfrm>
            <a:off x="0" y="9440859"/>
            <a:ext cx="2949570" cy="498476"/>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endParaRPr lang="en-US"/>
          </a:p>
        </p:txBody>
      </p:sp>
      <p:sp>
        <p:nvSpPr>
          <p:cNvPr id="7" name="スライド番号プレースホルダー 6">
            <a:extLst>
              <a:ext uri="{FF2B5EF4-FFF2-40B4-BE49-F238E27FC236}">
                <a16:creationId xmlns:a16="http://schemas.microsoft.com/office/drawing/2014/main" id="{17AB72EB-1C6C-4FE2-A791-04557B81109E}"/>
              </a:ext>
            </a:extLst>
          </p:cNvPr>
          <p:cNvSpPr txBox="1">
            <a:spLocks noGrp="1"/>
          </p:cNvSpPr>
          <p:nvPr>
            <p:ph type="sldNum" sz="quarter" idx="5"/>
          </p:nvPr>
        </p:nvSpPr>
        <p:spPr>
          <a:xfrm>
            <a:off x="3856033" y="9440859"/>
            <a:ext cx="2949570" cy="498476"/>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fld id="{0770A229-6ABA-490C-BCA7-DC5E7DAF7D45}" type="slidenum">
              <a:t>‹#›</a:t>
            </a:fld>
            <a:endParaRPr lang="en-US"/>
          </a:p>
        </p:txBody>
      </p:sp>
    </p:spTree>
    <p:extLst>
      <p:ext uri="{BB962C8B-B14F-4D97-AF65-F5344CB8AC3E}">
        <p14:creationId xmlns:p14="http://schemas.microsoft.com/office/powerpoint/2010/main" val="3618379496"/>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1pPr>
    <a:lvl2pPr marL="457200" marR="0" lvl="1"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2pPr>
    <a:lvl3pPr marL="914400" marR="0" lvl="2"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3pPr>
    <a:lvl4pPr marL="1371600" marR="0" lvl="3"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4pPr>
    <a:lvl5pPr marL="1828800" marR="0" lvl="4"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a:t>
            </a:fld>
            <a:endParaRPr lang="en-US" sz="1200" b="0" i="0" u="none" strike="noStrike" kern="1200" cap="none" spc="0" baseline="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3483790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2</a:t>
            </a:fld>
            <a:endParaRPr lang="en-US" sz="1200" b="0" i="0" u="none" strike="noStrike" kern="1200" cap="none" spc="0" baseline="0">
              <a:solidFill>
                <a:srgbClr val="000000"/>
              </a:solidFill>
              <a:uFillTx/>
              <a:latin typeface="游ゴシック"/>
              <a:ea typeface="游ゴシック" pitchFamily="34"/>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3</a:t>
            </a:fld>
            <a:endParaRPr lang="en-US" sz="1200" b="0" i="0" u="none" strike="noStrike" kern="1200" cap="none" spc="0" baseline="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2021211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4</a:t>
            </a:fld>
            <a:endParaRPr lang="en-US" sz="1200" b="0" i="0" u="none" strike="noStrike" kern="1200" cap="none" spc="0" baseline="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2531401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2D5748-6D04-4885-AE9B-5B144BC32D34}"/>
              </a:ext>
            </a:extLst>
          </p:cNvPr>
          <p:cNvSpPr>
            <a:spLocks noGrp="1"/>
          </p:cNvSpPr>
          <p:nvPr>
            <p:ph type="ctrTitle"/>
          </p:nvPr>
        </p:nvSpPr>
        <p:spPr>
          <a:xfrm>
            <a:off x="1600200" y="1571308"/>
            <a:ext cx="9601200" cy="3342640"/>
          </a:xfrm>
        </p:spPr>
        <p:txBody>
          <a:bodyPr anchor="b"/>
          <a:lstStyle>
            <a:lvl1pPr algn="ctr">
              <a:defRPr sz="63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FA83249-81A7-4BF4-9A62-11070221E033}"/>
              </a:ext>
            </a:extLst>
          </p:cNvPr>
          <p:cNvSpPr>
            <a:spLocks noGrp="1"/>
          </p:cNvSpPr>
          <p:nvPr>
            <p:ph type="subTitle" idx="1"/>
          </p:nvPr>
        </p:nvSpPr>
        <p:spPr>
          <a:xfrm>
            <a:off x="1600200" y="5042853"/>
            <a:ext cx="9601200" cy="2318067"/>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2D109C7-2224-469B-9FAE-66F1E06C3F51}"/>
              </a:ext>
            </a:extLst>
          </p:cNvPr>
          <p:cNvSpPr>
            <a:spLocks noGrp="1"/>
          </p:cNvSpPr>
          <p:nvPr>
            <p:ph type="dt" sz="half" idx="10"/>
          </p:nvPr>
        </p:nvSpPr>
        <p:spPr/>
        <p:txBody>
          <a:bodyPr/>
          <a:lstStyle/>
          <a:p>
            <a:pPr lvl="0"/>
            <a:fld id="{747645F8-DA9F-41FA-8564-9D6674A0A024}" type="datetime1">
              <a:rPr lang="en-US" smtClean="0"/>
              <a:pPr lvl="0"/>
              <a:t>12/5/2025</a:t>
            </a:fld>
            <a:endParaRPr lang="en-US"/>
          </a:p>
        </p:txBody>
      </p:sp>
      <p:sp>
        <p:nvSpPr>
          <p:cNvPr id="5" name="フッター プレースホルダー 4">
            <a:extLst>
              <a:ext uri="{FF2B5EF4-FFF2-40B4-BE49-F238E27FC236}">
                <a16:creationId xmlns:a16="http://schemas.microsoft.com/office/drawing/2014/main" id="{879C86C9-FFD0-42E4-9D62-29E0F49D1B67}"/>
              </a:ext>
            </a:extLst>
          </p:cNvPr>
          <p:cNvSpPr>
            <a:spLocks noGrp="1"/>
          </p:cNvSpPr>
          <p:nvPr>
            <p:ph type="ftr" sz="quarter" idx="11"/>
          </p:nvPr>
        </p:nvSpPr>
        <p:spPr/>
        <p:txBody>
          <a:bodyPr/>
          <a:lstStyle/>
          <a:p>
            <a:pPr lvl="0"/>
            <a:endParaRPr lang="en-US"/>
          </a:p>
        </p:txBody>
      </p:sp>
      <p:sp>
        <p:nvSpPr>
          <p:cNvPr id="6" name="スライド番号プレースホルダー 5">
            <a:extLst>
              <a:ext uri="{FF2B5EF4-FFF2-40B4-BE49-F238E27FC236}">
                <a16:creationId xmlns:a16="http://schemas.microsoft.com/office/drawing/2014/main" id="{38C324A0-EDEA-49B8-8B67-15CDD7DC19DE}"/>
              </a:ext>
            </a:extLst>
          </p:cNvPr>
          <p:cNvSpPr>
            <a:spLocks noGrp="1"/>
          </p:cNvSpPr>
          <p:nvPr>
            <p:ph type="sldNum" sz="quarter" idx="12"/>
          </p:nvPr>
        </p:nvSpPr>
        <p:spPr/>
        <p:txBody>
          <a:bodyPr/>
          <a:lstStyle/>
          <a:p>
            <a:pPr lvl="0"/>
            <a:fld id="{432BCF65-663F-4C28-AD3E-4257C2B5EBEA}" type="slidenum">
              <a:rPr lang="en-US" altLang="ja-JP" smtClean="0"/>
              <a:t>‹#›</a:t>
            </a:fld>
            <a:endParaRPr lang="ja-JP" altLang="en-US"/>
          </a:p>
        </p:txBody>
      </p:sp>
    </p:spTree>
    <p:extLst>
      <p:ext uri="{BB962C8B-B14F-4D97-AF65-F5344CB8AC3E}">
        <p14:creationId xmlns:p14="http://schemas.microsoft.com/office/powerpoint/2010/main" val="2048502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014D9F-A457-4755-B99D-ECA062ECFDA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D99302B-3D6F-4C23-A940-8AFF8B5DBA6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F11141-C137-4FCA-A57C-FC1555573F1B}"/>
              </a:ext>
            </a:extLst>
          </p:cNvPr>
          <p:cNvSpPr>
            <a:spLocks noGrp="1"/>
          </p:cNvSpPr>
          <p:nvPr>
            <p:ph type="dt" sz="half" idx="10"/>
          </p:nvPr>
        </p:nvSpPr>
        <p:spPr/>
        <p:txBody>
          <a:bodyPr/>
          <a:lstStyle/>
          <a:p>
            <a:pPr lvl="0"/>
            <a:fld id="{8FAE0472-D654-46D6-9824-0637CC163D93}" type="datetime1">
              <a:rPr lang="en-US" smtClean="0"/>
              <a:pPr lvl="0"/>
              <a:t>12/5/2025</a:t>
            </a:fld>
            <a:endParaRPr lang="en-US"/>
          </a:p>
        </p:txBody>
      </p:sp>
      <p:sp>
        <p:nvSpPr>
          <p:cNvPr id="5" name="フッター プレースホルダー 4">
            <a:extLst>
              <a:ext uri="{FF2B5EF4-FFF2-40B4-BE49-F238E27FC236}">
                <a16:creationId xmlns:a16="http://schemas.microsoft.com/office/drawing/2014/main" id="{626B14AA-BFBD-4779-BD3A-A4F72B4AA981}"/>
              </a:ext>
            </a:extLst>
          </p:cNvPr>
          <p:cNvSpPr>
            <a:spLocks noGrp="1"/>
          </p:cNvSpPr>
          <p:nvPr>
            <p:ph type="ftr" sz="quarter" idx="11"/>
          </p:nvPr>
        </p:nvSpPr>
        <p:spPr/>
        <p:txBody>
          <a:bodyPr/>
          <a:lstStyle/>
          <a:p>
            <a:pPr lvl="0"/>
            <a:endParaRPr lang="en-US"/>
          </a:p>
        </p:txBody>
      </p:sp>
      <p:sp>
        <p:nvSpPr>
          <p:cNvPr id="6" name="スライド番号プレースホルダー 5">
            <a:extLst>
              <a:ext uri="{FF2B5EF4-FFF2-40B4-BE49-F238E27FC236}">
                <a16:creationId xmlns:a16="http://schemas.microsoft.com/office/drawing/2014/main" id="{F365B7E2-DABC-4753-8F7F-C1DAEC135D56}"/>
              </a:ext>
            </a:extLst>
          </p:cNvPr>
          <p:cNvSpPr>
            <a:spLocks noGrp="1"/>
          </p:cNvSpPr>
          <p:nvPr>
            <p:ph type="sldNum" sz="quarter" idx="12"/>
          </p:nvPr>
        </p:nvSpPr>
        <p:spPr/>
        <p:txBody>
          <a:bodyPr/>
          <a:lstStyle/>
          <a:p>
            <a:pPr lvl="0"/>
            <a:fld id="{83499071-5A3F-4E4C-BD7F-2A2618D055E4}" type="slidenum">
              <a:rPr lang="en-US" altLang="ja-JP" smtClean="0"/>
              <a:t>‹#›</a:t>
            </a:fld>
            <a:endParaRPr lang="ja-JP" altLang="en-US"/>
          </a:p>
        </p:txBody>
      </p:sp>
    </p:spTree>
    <p:extLst>
      <p:ext uri="{BB962C8B-B14F-4D97-AF65-F5344CB8AC3E}">
        <p14:creationId xmlns:p14="http://schemas.microsoft.com/office/powerpoint/2010/main" val="2694672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E250973-1E7F-4500-A7F2-3B42CD791DB3}"/>
              </a:ext>
            </a:extLst>
          </p:cNvPr>
          <p:cNvSpPr>
            <a:spLocks noGrp="1"/>
          </p:cNvSpPr>
          <p:nvPr>
            <p:ph type="title" orient="vert"/>
          </p:nvPr>
        </p:nvSpPr>
        <p:spPr>
          <a:xfrm>
            <a:off x="9161145" y="511175"/>
            <a:ext cx="2760345" cy="8136573"/>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09C8D6E-AE33-470D-B6F5-EEFD528891D4}"/>
              </a:ext>
            </a:extLst>
          </p:cNvPr>
          <p:cNvSpPr>
            <a:spLocks noGrp="1"/>
          </p:cNvSpPr>
          <p:nvPr>
            <p:ph type="body" orient="vert" idx="1"/>
          </p:nvPr>
        </p:nvSpPr>
        <p:spPr>
          <a:xfrm>
            <a:off x="880110" y="511175"/>
            <a:ext cx="8121015" cy="813657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D2213CB-9E22-490D-A2DA-D4011F1A0E28}"/>
              </a:ext>
            </a:extLst>
          </p:cNvPr>
          <p:cNvSpPr>
            <a:spLocks noGrp="1"/>
          </p:cNvSpPr>
          <p:nvPr>
            <p:ph type="dt" sz="half" idx="10"/>
          </p:nvPr>
        </p:nvSpPr>
        <p:spPr/>
        <p:txBody>
          <a:bodyPr/>
          <a:lstStyle/>
          <a:p>
            <a:pPr lvl="0"/>
            <a:fld id="{5A236753-1F2A-4F2C-9835-2F369B32E065}" type="datetime1">
              <a:rPr lang="en-US" smtClean="0"/>
              <a:pPr lvl="0"/>
              <a:t>12/5/2025</a:t>
            </a:fld>
            <a:endParaRPr lang="en-US"/>
          </a:p>
        </p:txBody>
      </p:sp>
      <p:sp>
        <p:nvSpPr>
          <p:cNvPr id="5" name="フッター プレースホルダー 4">
            <a:extLst>
              <a:ext uri="{FF2B5EF4-FFF2-40B4-BE49-F238E27FC236}">
                <a16:creationId xmlns:a16="http://schemas.microsoft.com/office/drawing/2014/main" id="{8E893BAB-B787-4B93-8D1F-839285A0A07D}"/>
              </a:ext>
            </a:extLst>
          </p:cNvPr>
          <p:cNvSpPr>
            <a:spLocks noGrp="1"/>
          </p:cNvSpPr>
          <p:nvPr>
            <p:ph type="ftr" sz="quarter" idx="11"/>
          </p:nvPr>
        </p:nvSpPr>
        <p:spPr/>
        <p:txBody>
          <a:bodyPr/>
          <a:lstStyle/>
          <a:p>
            <a:pPr lvl="0"/>
            <a:endParaRPr lang="en-US"/>
          </a:p>
        </p:txBody>
      </p:sp>
      <p:sp>
        <p:nvSpPr>
          <p:cNvPr id="6" name="スライド番号プレースホルダー 5">
            <a:extLst>
              <a:ext uri="{FF2B5EF4-FFF2-40B4-BE49-F238E27FC236}">
                <a16:creationId xmlns:a16="http://schemas.microsoft.com/office/drawing/2014/main" id="{016620F7-FBF9-4EC8-B643-85D6565E410E}"/>
              </a:ext>
            </a:extLst>
          </p:cNvPr>
          <p:cNvSpPr>
            <a:spLocks noGrp="1"/>
          </p:cNvSpPr>
          <p:nvPr>
            <p:ph type="sldNum" sz="quarter" idx="12"/>
          </p:nvPr>
        </p:nvSpPr>
        <p:spPr/>
        <p:txBody>
          <a:bodyPr/>
          <a:lstStyle/>
          <a:p>
            <a:pPr lvl="0"/>
            <a:fld id="{FA0CD8F3-538B-42BA-8402-664AE8C75302}" type="slidenum">
              <a:rPr lang="en-US" altLang="ja-JP" smtClean="0"/>
              <a:t>‹#›</a:t>
            </a:fld>
            <a:endParaRPr lang="ja-JP" altLang="en-US"/>
          </a:p>
        </p:txBody>
      </p:sp>
    </p:spTree>
    <p:extLst>
      <p:ext uri="{BB962C8B-B14F-4D97-AF65-F5344CB8AC3E}">
        <p14:creationId xmlns:p14="http://schemas.microsoft.com/office/powerpoint/2010/main" val="3871293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4C04-A234-4292-A74B-1E473B6488B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0569E07-9767-4FF5-B427-A995C27C04C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8727F01-AEB1-4159-B533-3573F1C55146}"/>
              </a:ext>
            </a:extLst>
          </p:cNvPr>
          <p:cNvSpPr>
            <a:spLocks noGrp="1"/>
          </p:cNvSpPr>
          <p:nvPr>
            <p:ph type="dt" sz="half" idx="10"/>
          </p:nvPr>
        </p:nvSpPr>
        <p:spPr/>
        <p:txBody>
          <a:bodyPr/>
          <a:lstStyle/>
          <a:p>
            <a:pPr lvl="0"/>
            <a:fld id="{201D0EEF-9A52-4256-87E9-A18689CD6AD5}" type="datetime1">
              <a:rPr lang="en-US" smtClean="0"/>
              <a:pPr lvl="0"/>
              <a:t>12/5/2025</a:t>
            </a:fld>
            <a:endParaRPr lang="en-US"/>
          </a:p>
        </p:txBody>
      </p:sp>
      <p:sp>
        <p:nvSpPr>
          <p:cNvPr id="5" name="フッター プレースホルダー 4">
            <a:extLst>
              <a:ext uri="{FF2B5EF4-FFF2-40B4-BE49-F238E27FC236}">
                <a16:creationId xmlns:a16="http://schemas.microsoft.com/office/drawing/2014/main" id="{6D7D68F9-1CBD-48B9-BAE6-FE0025BB84D1}"/>
              </a:ext>
            </a:extLst>
          </p:cNvPr>
          <p:cNvSpPr>
            <a:spLocks noGrp="1"/>
          </p:cNvSpPr>
          <p:nvPr>
            <p:ph type="ftr" sz="quarter" idx="11"/>
          </p:nvPr>
        </p:nvSpPr>
        <p:spPr/>
        <p:txBody>
          <a:bodyPr/>
          <a:lstStyle/>
          <a:p>
            <a:pPr lvl="0"/>
            <a:endParaRPr lang="en-US"/>
          </a:p>
        </p:txBody>
      </p:sp>
      <p:sp>
        <p:nvSpPr>
          <p:cNvPr id="6" name="スライド番号プレースホルダー 5">
            <a:extLst>
              <a:ext uri="{FF2B5EF4-FFF2-40B4-BE49-F238E27FC236}">
                <a16:creationId xmlns:a16="http://schemas.microsoft.com/office/drawing/2014/main" id="{ECA95E1B-427D-44C0-86D7-8E4B1AB5848F}"/>
              </a:ext>
            </a:extLst>
          </p:cNvPr>
          <p:cNvSpPr>
            <a:spLocks noGrp="1"/>
          </p:cNvSpPr>
          <p:nvPr>
            <p:ph type="sldNum" sz="quarter" idx="12"/>
          </p:nvPr>
        </p:nvSpPr>
        <p:spPr/>
        <p:txBody>
          <a:bodyPr/>
          <a:lstStyle/>
          <a:p>
            <a:pPr lvl="0"/>
            <a:fld id="{380C1A64-C1D9-4B12-8558-45499DE32A74}" type="slidenum">
              <a:rPr lang="en-US" altLang="ja-JP" smtClean="0"/>
              <a:t>‹#›</a:t>
            </a:fld>
            <a:endParaRPr lang="ja-JP" altLang="en-US"/>
          </a:p>
        </p:txBody>
      </p:sp>
    </p:spTree>
    <p:extLst>
      <p:ext uri="{BB962C8B-B14F-4D97-AF65-F5344CB8AC3E}">
        <p14:creationId xmlns:p14="http://schemas.microsoft.com/office/powerpoint/2010/main" val="3167419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7B3A80-0A6E-4E74-8494-4C5B7F4C4FC0}"/>
              </a:ext>
            </a:extLst>
          </p:cNvPr>
          <p:cNvSpPr>
            <a:spLocks noGrp="1"/>
          </p:cNvSpPr>
          <p:nvPr>
            <p:ph type="title"/>
          </p:nvPr>
        </p:nvSpPr>
        <p:spPr>
          <a:xfrm>
            <a:off x="873443" y="2393634"/>
            <a:ext cx="11041380" cy="3993832"/>
          </a:xfrm>
        </p:spPr>
        <p:txBody>
          <a:bodyPr anchor="b"/>
          <a:lstStyle>
            <a:lvl1pPr>
              <a:defRPr sz="63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6E528A5-B5E8-438B-927E-D10D7FA8957D}"/>
              </a:ext>
            </a:extLst>
          </p:cNvPr>
          <p:cNvSpPr>
            <a:spLocks noGrp="1"/>
          </p:cNvSpPr>
          <p:nvPr>
            <p:ph type="body" idx="1"/>
          </p:nvPr>
        </p:nvSpPr>
        <p:spPr>
          <a:xfrm>
            <a:off x="873443" y="6425249"/>
            <a:ext cx="11041380" cy="2100262"/>
          </a:xfrm>
        </p:spPr>
        <p:txBody>
          <a:bodyPr/>
          <a:lstStyle>
            <a:lvl1pPr marL="0" indent="0">
              <a:buNone/>
              <a:defRPr sz="2520">
                <a:solidFill>
                  <a:schemeClr val="tx1">
                    <a:tint val="75000"/>
                  </a:schemeClr>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96093F8-53F5-4B1F-96DF-5ACC6499BD1D}"/>
              </a:ext>
            </a:extLst>
          </p:cNvPr>
          <p:cNvSpPr>
            <a:spLocks noGrp="1"/>
          </p:cNvSpPr>
          <p:nvPr>
            <p:ph type="dt" sz="half" idx="10"/>
          </p:nvPr>
        </p:nvSpPr>
        <p:spPr/>
        <p:txBody>
          <a:bodyPr/>
          <a:lstStyle/>
          <a:p>
            <a:pPr lvl="0"/>
            <a:fld id="{FCBD19B2-6930-4CE1-A1A4-86FA74CA0824}" type="datetime1">
              <a:rPr lang="en-US" smtClean="0"/>
              <a:pPr lvl="0"/>
              <a:t>12/5/2025</a:t>
            </a:fld>
            <a:endParaRPr lang="en-US"/>
          </a:p>
        </p:txBody>
      </p:sp>
      <p:sp>
        <p:nvSpPr>
          <p:cNvPr id="5" name="フッター プレースホルダー 4">
            <a:extLst>
              <a:ext uri="{FF2B5EF4-FFF2-40B4-BE49-F238E27FC236}">
                <a16:creationId xmlns:a16="http://schemas.microsoft.com/office/drawing/2014/main" id="{B901BF73-A1B1-4A13-A612-8B278AB9D35B}"/>
              </a:ext>
            </a:extLst>
          </p:cNvPr>
          <p:cNvSpPr>
            <a:spLocks noGrp="1"/>
          </p:cNvSpPr>
          <p:nvPr>
            <p:ph type="ftr" sz="quarter" idx="11"/>
          </p:nvPr>
        </p:nvSpPr>
        <p:spPr/>
        <p:txBody>
          <a:bodyPr/>
          <a:lstStyle/>
          <a:p>
            <a:pPr lvl="0"/>
            <a:endParaRPr lang="en-US"/>
          </a:p>
        </p:txBody>
      </p:sp>
      <p:sp>
        <p:nvSpPr>
          <p:cNvPr id="6" name="スライド番号プレースホルダー 5">
            <a:extLst>
              <a:ext uri="{FF2B5EF4-FFF2-40B4-BE49-F238E27FC236}">
                <a16:creationId xmlns:a16="http://schemas.microsoft.com/office/drawing/2014/main" id="{B25C237E-B53D-446E-BEE2-5A5E9A5D5DCA}"/>
              </a:ext>
            </a:extLst>
          </p:cNvPr>
          <p:cNvSpPr>
            <a:spLocks noGrp="1"/>
          </p:cNvSpPr>
          <p:nvPr>
            <p:ph type="sldNum" sz="quarter" idx="12"/>
          </p:nvPr>
        </p:nvSpPr>
        <p:spPr/>
        <p:txBody>
          <a:bodyPr/>
          <a:lstStyle/>
          <a:p>
            <a:pPr lvl="0"/>
            <a:fld id="{4CDCA02E-57BE-4C73-8604-16F2D9B744D6}" type="slidenum">
              <a:rPr lang="en-US" altLang="ja-JP" smtClean="0"/>
              <a:t>‹#›</a:t>
            </a:fld>
            <a:endParaRPr lang="ja-JP" altLang="en-US"/>
          </a:p>
        </p:txBody>
      </p:sp>
    </p:spTree>
    <p:extLst>
      <p:ext uri="{BB962C8B-B14F-4D97-AF65-F5344CB8AC3E}">
        <p14:creationId xmlns:p14="http://schemas.microsoft.com/office/powerpoint/2010/main" val="3163224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B6051B-9EC0-4D15-860D-D21B2F89DEC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2791F1E-4DA7-4ED0-BEFB-487BEECF326E}"/>
              </a:ext>
            </a:extLst>
          </p:cNvPr>
          <p:cNvSpPr>
            <a:spLocks noGrp="1"/>
          </p:cNvSpPr>
          <p:nvPr>
            <p:ph sz="half" idx="1"/>
          </p:nvPr>
        </p:nvSpPr>
        <p:spPr>
          <a:xfrm>
            <a:off x="8801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F10DED9-72A1-4A61-9E50-7AB96C84B3D4}"/>
              </a:ext>
            </a:extLst>
          </p:cNvPr>
          <p:cNvSpPr>
            <a:spLocks noGrp="1"/>
          </p:cNvSpPr>
          <p:nvPr>
            <p:ph sz="half" idx="2"/>
          </p:nvPr>
        </p:nvSpPr>
        <p:spPr>
          <a:xfrm>
            <a:off x="64808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3FA2EB9-82B0-4BC4-BE44-5FC2638F7BBB}"/>
              </a:ext>
            </a:extLst>
          </p:cNvPr>
          <p:cNvSpPr>
            <a:spLocks noGrp="1"/>
          </p:cNvSpPr>
          <p:nvPr>
            <p:ph type="dt" sz="half" idx="10"/>
          </p:nvPr>
        </p:nvSpPr>
        <p:spPr/>
        <p:txBody>
          <a:bodyPr/>
          <a:lstStyle/>
          <a:p>
            <a:pPr lvl="0"/>
            <a:fld id="{76DC9C8B-5E91-46E6-91DD-40714438DC63}" type="datetime1">
              <a:rPr lang="en-US" smtClean="0"/>
              <a:pPr lvl="0"/>
              <a:t>12/5/2025</a:t>
            </a:fld>
            <a:endParaRPr lang="en-US"/>
          </a:p>
        </p:txBody>
      </p:sp>
      <p:sp>
        <p:nvSpPr>
          <p:cNvPr id="6" name="フッター プレースホルダー 5">
            <a:extLst>
              <a:ext uri="{FF2B5EF4-FFF2-40B4-BE49-F238E27FC236}">
                <a16:creationId xmlns:a16="http://schemas.microsoft.com/office/drawing/2014/main" id="{45A59823-C686-4895-B54E-049ABA8B1694}"/>
              </a:ext>
            </a:extLst>
          </p:cNvPr>
          <p:cNvSpPr>
            <a:spLocks noGrp="1"/>
          </p:cNvSpPr>
          <p:nvPr>
            <p:ph type="ftr" sz="quarter" idx="11"/>
          </p:nvPr>
        </p:nvSpPr>
        <p:spPr/>
        <p:txBody>
          <a:bodyPr/>
          <a:lstStyle/>
          <a:p>
            <a:pPr lvl="0"/>
            <a:endParaRPr lang="en-US"/>
          </a:p>
        </p:txBody>
      </p:sp>
      <p:sp>
        <p:nvSpPr>
          <p:cNvPr id="7" name="スライド番号プレースホルダー 6">
            <a:extLst>
              <a:ext uri="{FF2B5EF4-FFF2-40B4-BE49-F238E27FC236}">
                <a16:creationId xmlns:a16="http://schemas.microsoft.com/office/drawing/2014/main" id="{253A2DCA-8197-4D59-B6A2-FCF2477AB4F7}"/>
              </a:ext>
            </a:extLst>
          </p:cNvPr>
          <p:cNvSpPr>
            <a:spLocks noGrp="1"/>
          </p:cNvSpPr>
          <p:nvPr>
            <p:ph type="sldNum" sz="quarter" idx="12"/>
          </p:nvPr>
        </p:nvSpPr>
        <p:spPr/>
        <p:txBody>
          <a:bodyPr/>
          <a:lstStyle/>
          <a:p>
            <a:fld id="{37A547FF-1613-4E1A-8560-D186C25E80AF}" type="slidenum">
              <a:rPr lang="en-US" altLang="ja-JP" smtClean="0"/>
              <a:pPr/>
              <a:t>‹#›</a:t>
            </a:fld>
            <a:endParaRPr lang="ja-JP" altLang="en-US"/>
          </a:p>
        </p:txBody>
      </p:sp>
    </p:spTree>
    <p:extLst>
      <p:ext uri="{BB962C8B-B14F-4D97-AF65-F5344CB8AC3E}">
        <p14:creationId xmlns:p14="http://schemas.microsoft.com/office/powerpoint/2010/main" val="171839641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45D853-E62E-49E1-93C7-7BC93C6D2AE7}"/>
              </a:ext>
            </a:extLst>
          </p:cNvPr>
          <p:cNvSpPr>
            <a:spLocks noGrp="1"/>
          </p:cNvSpPr>
          <p:nvPr>
            <p:ph type="title"/>
          </p:nvPr>
        </p:nvSpPr>
        <p:spPr>
          <a:xfrm>
            <a:off x="881777" y="511176"/>
            <a:ext cx="11041380" cy="1855788"/>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1921989-7553-449D-962D-221B17C2C6CE}"/>
              </a:ext>
            </a:extLst>
          </p:cNvPr>
          <p:cNvSpPr>
            <a:spLocks noGrp="1"/>
          </p:cNvSpPr>
          <p:nvPr>
            <p:ph type="body" idx="1"/>
          </p:nvPr>
        </p:nvSpPr>
        <p:spPr>
          <a:xfrm>
            <a:off x="881778" y="2353628"/>
            <a:ext cx="5415676"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1A593BE-4DCB-4A69-A301-B6953A37E06B}"/>
              </a:ext>
            </a:extLst>
          </p:cNvPr>
          <p:cNvSpPr>
            <a:spLocks noGrp="1"/>
          </p:cNvSpPr>
          <p:nvPr>
            <p:ph sz="half" idx="2"/>
          </p:nvPr>
        </p:nvSpPr>
        <p:spPr>
          <a:xfrm>
            <a:off x="881778" y="3507105"/>
            <a:ext cx="5415676"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D180DE2-7543-4B7D-94B7-433E1BB8F8FE}"/>
              </a:ext>
            </a:extLst>
          </p:cNvPr>
          <p:cNvSpPr>
            <a:spLocks noGrp="1"/>
          </p:cNvSpPr>
          <p:nvPr>
            <p:ph type="body" sz="quarter" idx="3"/>
          </p:nvPr>
        </p:nvSpPr>
        <p:spPr>
          <a:xfrm>
            <a:off x="6480810" y="2353628"/>
            <a:ext cx="5442347"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6EBB1A8-ADCF-4684-A50F-DEC5516BDEC9}"/>
              </a:ext>
            </a:extLst>
          </p:cNvPr>
          <p:cNvSpPr>
            <a:spLocks noGrp="1"/>
          </p:cNvSpPr>
          <p:nvPr>
            <p:ph sz="quarter" idx="4"/>
          </p:nvPr>
        </p:nvSpPr>
        <p:spPr>
          <a:xfrm>
            <a:off x="6480810" y="3507105"/>
            <a:ext cx="5442347"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8E53D50-1AF1-40C5-B5C9-5B4BE73B583F}"/>
              </a:ext>
            </a:extLst>
          </p:cNvPr>
          <p:cNvSpPr>
            <a:spLocks noGrp="1"/>
          </p:cNvSpPr>
          <p:nvPr>
            <p:ph type="dt" sz="half" idx="10"/>
          </p:nvPr>
        </p:nvSpPr>
        <p:spPr/>
        <p:txBody>
          <a:bodyPr/>
          <a:lstStyle/>
          <a:p>
            <a:pPr lvl="0"/>
            <a:fld id="{DA64B61B-C07B-4656-9327-3B659A2A6DED}" type="datetime1">
              <a:rPr lang="en-US" smtClean="0"/>
              <a:pPr lvl="0"/>
              <a:t>12/5/2025</a:t>
            </a:fld>
            <a:endParaRPr lang="en-US"/>
          </a:p>
        </p:txBody>
      </p:sp>
      <p:sp>
        <p:nvSpPr>
          <p:cNvPr id="8" name="フッター プレースホルダー 7">
            <a:extLst>
              <a:ext uri="{FF2B5EF4-FFF2-40B4-BE49-F238E27FC236}">
                <a16:creationId xmlns:a16="http://schemas.microsoft.com/office/drawing/2014/main" id="{18FD0DC3-0603-421D-9FFE-6A09A7111398}"/>
              </a:ext>
            </a:extLst>
          </p:cNvPr>
          <p:cNvSpPr>
            <a:spLocks noGrp="1"/>
          </p:cNvSpPr>
          <p:nvPr>
            <p:ph type="ftr" sz="quarter" idx="11"/>
          </p:nvPr>
        </p:nvSpPr>
        <p:spPr/>
        <p:txBody>
          <a:bodyPr/>
          <a:lstStyle/>
          <a:p>
            <a:pPr lvl="0"/>
            <a:endParaRPr lang="en-US"/>
          </a:p>
        </p:txBody>
      </p:sp>
      <p:sp>
        <p:nvSpPr>
          <p:cNvPr id="9" name="スライド番号プレースホルダー 8">
            <a:extLst>
              <a:ext uri="{FF2B5EF4-FFF2-40B4-BE49-F238E27FC236}">
                <a16:creationId xmlns:a16="http://schemas.microsoft.com/office/drawing/2014/main" id="{54636F4C-25FD-4664-ADD6-29DFDAEAC363}"/>
              </a:ext>
            </a:extLst>
          </p:cNvPr>
          <p:cNvSpPr>
            <a:spLocks noGrp="1"/>
          </p:cNvSpPr>
          <p:nvPr>
            <p:ph type="sldNum" sz="quarter" idx="12"/>
          </p:nvPr>
        </p:nvSpPr>
        <p:spPr/>
        <p:txBody>
          <a:bodyPr/>
          <a:lstStyle/>
          <a:p>
            <a:pPr lvl="0"/>
            <a:fld id="{3CDAE36D-FC50-427A-972D-BFB5FAA9DFB2}" type="slidenum">
              <a:rPr lang="en-US" altLang="ja-JP" smtClean="0"/>
              <a:t>‹#›</a:t>
            </a:fld>
            <a:endParaRPr lang="ja-JP" altLang="en-US"/>
          </a:p>
        </p:txBody>
      </p:sp>
    </p:spTree>
    <p:extLst>
      <p:ext uri="{BB962C8B-B14F-4D97-AF65-F5344CB8AC3E}">
        <p14:creationId xmlns:p14="http://schemas.microsoft.com/office/powerpoint/2010/main" val="1237974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D0DA69-E0BB-4872-B02C-B33AFBE06D3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762592E-415F-4B74-89D7-7E317D32F914}"/>
              </a:ext>
            </a:extLst>
          </p:cNvPr>
          <p:cNvSpPr>
            <a:spLocks noGrp="1"/>
          </p:cNvSpPr>
          <p:nvPr>
            <p:ph type="dt" sz="half" idx="10"/>
          </p:nvPr>
        </p:nvSpPr>
        <p:spPr/>
        <p:txBody>
          <a:bodyPr/>
          <a:lstStyle/>
          <a:p>
            <a:pPr lvl="0"/>
            <a:fld id="{1147950A-45A3-41D0-9A21-A8080EFEB0BB}" type="datetime1">
              <a:rPr lang="en-US" smtClean="0"/>
              <a:pPr lvl="0"/>
              <a:t>12/5/2025</a:t>
            </a:fld>
            <a:endParaRPr lang="en-US"/>
          </a:p>
        </p:txBody>
      </p:sp>
      <p:sp>
        <p:nvSpPr>
          <p:cNvPr id="4" name="フッター プレースホルダー 3">
            <a:extLst>
              <a:ext uri="{FF2B5EF4-FFF2-40B4-BE49-F238E27FC236}">
                <a16:creationId xmlns:a16="http://schemas.microsoft.com/office/drawing/2014/main" id="{EBA747E6-411A-4B8F-9A18-041954786858}"/>
              </a:ext>
            </a:extLst>
          </p:cNvPr>
          <p:cNvSpPr>
            <a:spLocks noGrp="1"/>
          </p:cNvSpPr>
          <p:nvPr>
            <p:ph type="ftr" sz="quarter" idx="11"/>
          </p:nvPr>
        </p:nvSpPr>
        <p:spPr/>
        <p:txBody>
          <a:bodyPr/>
          <a:lstStyle/>
          <a:p>
            <a:pPr lvl="0"/>
            <a:endParaRPr lang="en-US"/>
          </a:p>
        </p:txBody>
      </p:sp>
      <p:sp>
        <p:nvSpPr>
          <p:cNvPr id="5" name="スライド番号プレースホルダー 4">
            <a:extLst>
              <a:ext uri="{FF2B5EF4-FFF2-40B4-BE49-F238E27FC236}">
                <a16:creationId xmlns:a16="http://schemas.microsoft.com/office/drawing/2014/main" id="{F4E4BB69-6FDA-48BB-8CA7-6A3D48407312}"/>
              </a:ext>
            </a:extLst>
          </p:cNvPr>
          <p:cNvSpPr>
            <a:spLocks noGrp="1"/>
          </p:cNvSpPr>
          <p:nvPr>
            <p:ph type="sldNum" sz="quarter" idx="12"/>
          </p:nvPr>
        </p:nvSpPr>
        <p:spPr/>
        <p:txBody>
          <a:bodyPr/>
          <a:lstStyle/>
          <a:p>
            <a:pPr lvl="0"/>
            <a:fld id="{F20AEC22-0A41-472B-9F60-75F8D63353AE}" type="slidenum">
              <a:rPr lang="en-US" altLang="ja-JP" smtClean="0"/>
              <a:t>‹#›</a:t>
            </a:fld>
            <a:endParaRPr lang="ja-JP" altLang="en-US"/>
          </a:p>
        </p:txBody>
      </p:sp>
    </p:spTree>
    <p:extLst>
      <p:ext uri="{BB962C8B-B14F-4D97-AF65-F5344CB8AC3E}">
        <p14:creationId xmlns:p14="http://schemas.microsoft.com/office/powerpoint/2010/main" val="3538303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3FCD134-82A0-4581-9F1B-F6CAAE411BC2}"/>
              </a:ext>
            </a:extLst>
          </p:cNvPr>
          <p:cNvSpPr>
            <a:spLocks noGrp="1"/>
          </p:cNvSpPr>
          <p:nvPr>
            <p:ph type="dt" sz="half" idx="10"/>
          </p:nvPr>
        </p:nvSpPr>
        <p:spPr/>
        <p:txBody>
          <a:bodyPr/>
          <a:lstStyle/>
          <a:p>
            <a:pPr lvl="0"/>
            <a:fld id="{AA5B2E5A-07FB-4E5D-B5AE-D1FE132D4472}" type="datetime1">
              <a:rPr lang="en-US" smtClean="0"/>
              <a:pPr lvl="0"/>
              <a:t>12/5/2025</a:t>
            </a:fld>
            <a:endParaRPr lang="en-US"/>
          </a:p>
        </p:txBody>
      </p:sp>
      <p:sp>
        <p:nvSpPr>
          <p:cNvPr id="3" name="フッター プレースホルダー 2">
            <a:extLst>
              <a:ext uri="{FF2B5EF4-FFF2-40B4-BE49-F238E27FC236}">
                <a16:creationId xmlns:a16="http://schemas.microsoft.com/office/drawing/2014/main" id="{E12910D9-9225-4D9C-964D-6E89659DAED1}"/>
              </a:ext>
            </a:extLst>
          </p:cNvPr>
          <p:cNvSpPr>
            <a:spLocks noGrp="1"/>
          </p:cNvSpPr>
          <p:nvPr>
            <p:ph type="ftr" sz="quarter" idx="11"/>
          </p:nvPr>
        </p:nvSpPr>
        <p:spPr/>
        <p:txBody>
          <a:bodyPr/>
          <a:lstStyle/>
          <a:p>
            <a:pPr lvl="0"/>
            <a:endParaRPr lang="en-US"/>
          </a:p>
        </p:txBody>
      </p:sp>
      <p:sp>
        <p:nvSpPr>
          <p:cNvPr id="4" name="スライド番号プレースホルダー 3">
            <a:extLst>
              <a:ext uri="{FF2B5EF4-FFF2-40B4-BE49-F238E27FC236}">
                <a16:creationId xmlns:a16="http://schemas.microsoft.com/office/drawing/2014/main" id="{527DD2E3-6BC1-4868-AB33-C0F3D65FE9C4}"/>
              </a:ext>
            </a:extLst>
          </p:cNvPr>
          <p:cNvSpPr>
            <a:spLocks noGrp="1"/>
          </p:cNvSpPr>
          <p:nvPr>
            <p:ph type="sldNum" sz="quarter" idx="12"/>
          </p:nvPr>
        </p:nvSpPr>
        <p:spPr/>
        <p:txBody>
          <a:bodyPr/>
          <a:lstStyle/>
          <a:p>
            <a:pPr lvl="0"/>
            <a:fld id="{E389AFB6-37F4-4953-AC81-B78A8452BF3C}" type="slidenum">
              <a:rPr lang="en-US" altLang="ja-JP" smtClean="0"/>
              <a:t>‹#›</a:t>
            </a:fld>
            <a:endParaRPr lang="ja-JP" altLang="en-US"/>
          </a:p>
        </p:txBody>
      </p:sp>
    </p:spTree>
    <p:extLst>
      <p:ext uri="{BB962C8B-B14F-4D97-AF65-F5344CB8AC3E}">
        <p14:creationId xmlns:p14="http://schemas.microsoft.com/office/powerpoint/2010/main" val="2429891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2381E6-6888-435C-B551-29DEF57040BD}"/>
              </a:ext>
            </a:extLst>
          </p:cNvPr>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38DE9B-23F0-41DD-B400-9C0FCB94EFC1}"/>
              </a:ext>
            </a:extLst>
          </p:cNvPr>
          <p:cNvSpPr>
            <a:spLocks noGrp="1"/>
          </p:cNvSpPr>
          <p:nvPr>
            <p:ph idx="1"/>
          </p:nvPr>
        </p:nvSpPr>
        <p:spPr>
          <a:xfrm>
            <a:off x="5442347" y="1382396"/>
            <a:ext cx="6480810" cy="6823075"/>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D20049F-9928-4853-B070-9D7A77932CD2}"/>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BD4487D-D86A-46AD-95A8-1FD12FDFFFC1}"/>
              </a:ext>
            </a:extLst>
          </p:cNvPr>
          <p:cNvSpPr>
            <a:spLocks noGrp="1"/>
          </p:cNvSpPr>
          <p:nvPr>
            <p:ph type="dt" sz="half" idx="10"/>
          </p:nvPr>
        </p:nvSpPr>
        <p:spPr/>
        <p:txBody>
          <a:bodyPr/>
          <a:lstStyle/>
          <a:p>
            <a:pPr lvl="0"/>
            <a:fld id="{AEEDCEA6-4BB1-4E71-90F1-BCF4F255103E}" type="datetime1">
              <a:rPr lang="en-US" smtClean="0"/>
              <a:pPr lvl="0"/>
              <a:t>12/5/2025</a:t>
            </a:fld>
            <a:endParaRPr lang="en-US"/>
          </a:p>
        </p:txBody>
      </p:sp>
      <p:sp>
        <p:nvSpPr>
          <p:cNvPr id="6" name="フッター プレースホルダー 5">
            <a:extLst>
              <a:ext uri="{FF2B5EF4-FFF2-40B4-BE49-F238E27FC236}">
                <a16:creationId xmlns:a16="http://schemas.microsoft.com/office/drawing/2014/main" id="{EED6C37D-AABD-41C9-98D3-54C7D74138BE}"/>
              </a:ext>
            </a:extLst>
          </p:cNvPr>
          <p:cNvSpPr>
            <a:spLocks noGrp="1"/>
          </p:cNvSpPr>
          <p:nvPr>
            <p:ph type="ftr" sz="quarter" idx="11"/>
          </p:nvPr>
        </p:nvSpPr>
        <p:spPr/>
        <p:txBody>
          <a:bodyPr/>
          <a:lstStyle/>
          <a:p>
            <a:pPr lvl="0"/>
            <a:endParaRPr lang="en-US"/>
          </a:p>
        </p:txBody>
      </p:sp>
      <p:sp>
        <p:nvSpPr>
          <p:cNvPr id="7" name="スライド番号プレースホルダー 6">
            <a:extLst>
              <a:ext uri="{FF2B5EF4-FFF2-40B4-BE49-F238E27FC236}">
                <a16:creationId xmlns:a16="http://schemas.microsoft.com/office/drawing/2014/main" id="{CFC1234B-4CCF-46EE-917D-B6B633AC104E}"/>
              </a:ext>
            </a:extLst>
          </p:cNvPr>
          <p:cNvSpPr>
            <a:spLocks noGrp="1"/>
          </p:cNvSpPr>
          <p:nvPr>
            <p:ph type="sldNum" sz="quarter" idx="12"/>
          </p:nvPr>
        </p:nvSpPr>
        <p:spPr/>
        <p:txBody>
          <a:bodyPr/>
          <a:lstStyle/>
          <a:p>
            <a:pPr lvl="0"/>
            <a:fld id="{3E3C0EE4-B9B8-45BE-AF84-6541E006E2C9}" type="slidenum">
              <a:rPr lang="en-US" altLang="ja-JP" smtClean="0"/>
              <a:t>‹#›</a:t>
            </a:fld>
            <a:endParaRPr lang="ja-JP" altLang="en-US"/>
          </a:p>
        </p:txBody>
      </p:sp>
    </p:spTree>
    <p:extLst>
      <p:ext uri="{BB962C8B-B14F-4D97-AF65-F5344CB8AC3E}">
        <p14:creationId xmlns:p14="http://schemas.microsoft.com/office/powerpoint/2010/main" val="26454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FC9727-E2E7-47F0-A5D2-80C7167EB45C}"/>
              </a:ext>
            </a:extLst>
          </p:cNvPr>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B5C778C-CAAE-46BF-9C2B-EA7BFC64719C}"/>
              </a:ext>
            </a:extLst>
          </p:cNvPr>
          <p:cNvSpPr>
            <a:spLocks noGrp="1"/>
          </p:cNvSpPr>
          <p:nvPr>
            <p:ph type="pic" idx="1"/>
          </p:nvPr>
        </p:nvSpPr>
        <p:spPr>
          <a:xfrm>
            <a:off x="5442347" y="1382396"/>
            <a:ext cx="6480810" cy="6823075"/>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endParaRPr kumimoji="1" lang="ja-JP" altLang="en-US"/>
          </a:p>
        </p:txBody>
      </p:sp>
      <p:sp>
        <p:nvSpPr>
          <p:cNvPr id="4" name="テキスト プレースホルダー 3">
            <a:extLst>
              <a:ext uri="{FF2B5EF4-FFF2-40B4-BE49-F238E27FC236}">
                <a16:creationId xmlns:a16="http://schemas.microsoft.com/office/drawing/2014/main" id="{E9A5A9BF-316D-45D8-9D47-726277797FD0}"/>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FAAEA0D-77FF-44F7-8019-E67F1D65CDE9}"/>
              </a:ext>
            </a:extLst>
          </p:cNvPr>
          <p:cNvSpPr>
            <a:spLocks noGrp="1"/>
          </p:cNvSpPr>
          <p:nvPr>
            <p:ph type="dt" sz="half" idx="10"/>
          </p:nvPr>
        </p:nvSpPr>
        <p:spPr/>
        <p:txBody>
          <a:bodyPr/>
          <a:lstStyle/>
          <a:p>
            <a:pPr lvl="0"/>
            <a:fld id="{D1835853-AA17-463D-8232-89520A90B366}" type="datetime1">
              <a:rPr lang="en-US" smtClean="0"/>
              <a:pPr lvl="0"/>
              <a:t>12/5/2025</a:t>
            </a:fld>
            <a:endParaRPr lang="en-US"/>
          </a:p>
        </p:txBody>
      </p:sp>
      <p:sp>
        <p:nvSpPr>
          <p:cNvPr id="6" name="フッター プレースホルダー 5">
            <a:extLst>
              <a:ext uri="{FF2B5EF4-FFF2-40B4-BE49-F238E27FC236}">
                <a16:creationId xmlns:a16="http://schemas.microsoft.com/office/drawing/2014/main" id="{30CE1F49-5C5F-40F2-8DD5-B247BB964E42}"/>
              </a:ext>
            </a:extLst>
          </p:cNvPr>
          <p:cNvSpPr>
            <a:spLocks noGrp="1"/>
          </p:cNvSpPr>
          <p:nvPr>
            <p:ph type="ftr" sz="quarter" idx="11"/>
          </p:nvPr>
        </p:nvSpPr>
        <p:spPr/>
        <p:txBody>
          <a:bodyPr/>
          <a:lstStyle/>
          <a:p>
            <a:pPr lvl="0"/>
            <a:endParaRPr lang="en-US"/>
          </a:p>
        </p:txBody>
      </p:sp>
      <p:sp>
        <p:nvSpPr>
          <p:cNvPr id="7" name="スライド番号プレースホルダー 6">
            <a:extLst>
              <a:ext uri="{FF2B5EF4-FFF2-40B4-BE49-F238E27FC236}">
                <a16:creationId xmlns:a16="http://schemas.microsoft.com/office/drawing/2014/main" id="{AD4D08FC-51CD-4E39-BF47-9FB7B37DBA8D}"/>
              </a:ext>
            </a:extLst>
          </p:cNvPr>
          <p:cNvSpPr>
            <a:spLocks noGrp="1"/>
          </p:cNvSpPr>
          <p:nvPr>
            <p:ph type="sldNum" sz="quarter" idx="12"/>
          </p:nvPr>
        </p:nvSpPr>
        <p:spPr/>
        <p:txBody>
          <a:bodyPr/>
          <a:lstStyle/>
          <a:p>
            <a:pPr lvl="0"/>
            <a:fld id="{9B3552BD-FAE9-4F8B-85FD-6EB608EE940D}" type="slidenum">
              <a:rPr lang="en-US" altLang="ja-JP" smtClean="0"/>
              <a:t>‹#›</a:t>
            </a:fld>
            <a:endParaRPr lang="ja-JP" altLang="en-US"/>
          </a:p>
        </p:txBody>
      </p:sp>
    </p:spTree>
    <p:extLst>
      <p:ext uri="{BB962C8B-B14F-4D97-AF65-F5344CB8AC3E}">
        <p14:creationId xmlns:p14="http://schemas.microsoft.com/office/powerpoint/2010/main" val="2725335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4FE0F9B-C7F8-44E8-ADD0-A887B88A25E0}"/>
              </a:ext>
            </a:extLst>
          </p:cNvPr>
          <p:cNvSpPr>
            <a:spLocks noGrp="1"/>
          </p:cNvSpPr>
          <p:nvPr>
            <p:ph type="title"/>
          </p:nvPr>
        </p:nvSpPr>
        <p:spPr>
          <a:xfrm>
            <a:off x="880110" y="511176"/>
            <a:ext cx="11041380" cy="185578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150C686-3A4E-4A3C-B74C-FA7CA7A8B304}"/>
              </a:ext>
            </a:extLst>
          </p:cNvPr>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7769EC1-29CD-4C91-98F1-6987EBE0769D}"/>
              </a:ext>
            </a:extLst>
          </p:cNvPr>
          <p:cNvSpPr>
            <a:spLocks noGrp="1"/>
          </p:cNvSpPr>
          <p:nvPr>
            <p:ph type="dt" sz="half" idx="2"/>
          </p:nvPr>
        </p:nvSpPr>
        <p:spPr>
          <a:xfrm>
            <a:off x="880110" y="8898891"/>
            <a:ext cx="2880360" cy="511175"/>
          </a:xfrm>
          <a:prstGeom prst="rect">
            <a:avLst/>
          </a:prstGeom>
        </p:spPr>
        <p:txBody>
          <a:bodyPr vert="horz" lIns="91440" tIns="45720" rIns="91440" bIns="45720" rtlCol="0" anchor="ctr"/>
          <a:lstStyle>
            <a:lvl1pPr algn="l">
              <a:defRPr sz="1260">
                <a:solidFill>
                  <a:schemeClr val="tx1">
                    <a:tint val="75000"/>
                  </a:schemeClr>
                </a:solidFill>
              </a:defRPr>
            </a:lvl1pPr>
          </a:lstStyle>
          <a:p>
            <a:pPr lvl="0"/>
            <a:fld id="{5A236753-1F2A-4F2C-9835-2F369B32E065}" type="datetime1">
              <a:rPr lang="en-US" smtClean="0"/>
              <a:pPr lvl="0"/>
              <a:t>12/5/2025</a:t>
            </a:fld>
            <a:endParaRPr lang="en-US"/>
          </a:p>
        </p:txBody>
      </p:sp>
      <p:sp>
        <p:nvSpPr>
          <p:cNvPr id="5" name="フッター プレースホルダー 4">
            <a:extLst>
              <a:ext uri="{FF2B5EF4-FFF2-40B4-BE49-F238E27FC236}">
                <a16:creationId xmlns:a16="http://schemas.microsoft.com/office/drawing/2014/main" id="{7EEC4D67-7E03-44BE-AD08-45FE2A319EC0}"/>
              </a:ext>
            </a:extLst>
          </p:cNvPr>
          <p:cNvSpPr>
            <a:spLocks noGrp="1"/>
          </p:cNvSpPr>
          <p:nvPr>
            <p:ph type="ftr" sz="quarter" idx="3"/>
          </p:nvPr>
        </p:nvSpPr>
        <p:spPr>
          <a:xfrm>
            <a:off x="4240530" y="8898891"/>
            <a:ext cx="4320540" cy="511175"/>
          </a:xfrm>
          <a:prstGeom prst="rect">
            <a:avLst/>
          </a:prstGeom>
        </p:spPr>
        <p:txBody>
          <a:bodyPr vert="horz" lIns="91440" tIns="45720" rIns="91440" bIns="45720" rtlCol="0" anchor="ctr"/>
          <a:lstStyle>
            <a:lvl1pPr algn="ctr">
              <a:defRPr sz="1260">
                <a:solidFill>
                  <a:schemeClr val="tx1">
                    <a:tint val="75000"/>
                  </a:schemeClr>
                </a:solidFill>
              </a:defRPr>
            </a:lvl1pPr>
          </a:lstStyle>
          <a:p>
            <a:pPr lvl="0"/>
            <a:endParaRPr lang="en-US"/>
          </a:p>
        </p:txBody>
      </p:sp>
      <p:sp>
        <p:nvSpPr>
          <p:cNvPr id="6" name="スライド番号プレースホルダー 5">
            <a:extLst>
              <a:ext uri="{FF2B5EF4-FFF2-40B4-BE49-F238E27FC236}">
                <a16:creationId xmlns:a16="http://schemas.microsoft.com/office/drawing/2014/main" id="{8E18C2C8-99D4-4C0C-AAA5-D479768E83DB}"/>
              </a:ext>
            </a:extLst>
          </p:cNvPr>
          <p:cNvSpPr>
            <a:spLocks noGrp="1"/>
          </p:cNvSpPr>
          <p:nvPr>
            <p:ph type="sldNum" sz="quarter" idx="4"/>
          </p:nvPr>
        </p:nvSpPr>
        <p:spPr>
          <a:xfrm>
            <a:off x="9041130" y="8898891"/>
            <a:ext cx="2880360" cy="511175"/>
          </a:xfrm>
          <a:prstGeom prst="rect">
            <a:avLst/>
          </a:prstGeom>
        </p:spPr>
        <p:txBody>
          <a:bodyPr vert="horz" lIns="91440" tIns="45720" rIns="91440" bIns="45720" rtlCol="0" anchor="ctr"/>
          <a:lstStyle>
            <a:lvl1pPr algn="r">
              <a:defRPr sz="1260">
                <a:solidFill>
                  <a:schemeClr val="tx1">
                    <a:tint val="75000"/>
                  </a:schemeClr>
                </a:solidFill>
              </a:defRPr>
            </a:lvl1pPr>
          </a:lstStyle>
          <a:p>
            <a:pPr lvl="0"/>
            <a:fld id="{FA0CD8F3-538B-42BA-8402-664AE8C75302}" type="slidenum">
              <a:rPr lang="en-US" altLang="ja-JP" smtClean="0"/>
              <a:t>‹#›</a:t>
            </a:fld>
            <a:endParaRPr lang="ja-JP" altLang="en-US"/>
          </a:p>
        </p:txBody>
      </p:sp>
    </p:spTree>
    <p:extLst>
      <p:ext uri="{BB962C8B-B14F-4D97-AF65-F5344CB8AC3E}">
        <p14:creationId xmlns:p14="http://schemas.microsoft.com/office/powerpoint/2010/main" val="3155588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ja-JP"/>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1">
            <a:extLst>
              <a:ext uri="{FF2B5EF4-FFF2-40B4-BE49-F238E27FC236}">
                <a16:creationId xmlns:a16="http://schemas.microsoft.com/office/drawing/2014/main" id="{70DB1AAF-6B86-49E9-B874-0D997700DCA7}"/>
              </a:ext>
            </a:extLst>
          </p:cNvPr>
          <p:cNvSpPr/>
          <p:nvPr/>
        </p:nvSpPr>
        <p:spPr>
          <a:xfrm>
            <a:off x="23445" y="505477"/>
            <a:ext cx="12742985" cy="8676000"/>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pic>
        <p:nvPicPr>
          <p:cNvPr id="5" name="図 4">
            <a:extLst>
              <a:ext uri="{FF2B5EF4-FFF2-40B4-BE49-F238E27FC236}">
                <a16:creationId xmlns:a16="http://schemas.microsoft.com/office/drawing/2014/main" id="{6EAB9CAE-29D9-4376-9712-619EB502D7CF}"/>
              </a:ext>
            </a:extLst>
          </p:cNvPr>
          <p:cNvPicPr>
            <a:picLocks noChangeAspect="1"/>
          </p:cNvPicPr>
          <p:nvPr/>
        </p:nvPicPr>
        <p:blipFill>
          <a:blip r:embed="rId3"/>
          <a:stretch>
            <a:fillRect/>
          </a:stretch>
        </p:blipFill>
        <p:spPr>
          <a:xfrm>
            <a:off x="6576232" y="691707"/>
            <a:ext cx="5976000" cy="3071230"/>
          </a:xfrm>
          <a:prstGeom prst="rect">
            <a:avLst/>
          </a:prstGeom>
          <a:ln>
            <a:solidFill>
              <a:srgbClr val="002060"/>
            </a:solidFill>
          </a:ln>
        </p:spPr>
      </p:pic>
      <p:sp>
        <p:nvSpPr>
          <p:cNvPr id="2" name="正方形/長方形 57">
            <a:extLst>
              <a:ext uri="{FF2B5EF4-FFF2-40B4-BE49-F238E27FC236}">
                <a16:creationId xmlns:a16="http://schemas.microsoft.com/office/drawing/2014/main" id="{4A55D713-E93E-4F45-BAF8-C2A3D0BA4195}"/>
              </a:ext>
            </a:extLst>
          </p:cNvPr>
          <p:cNvSpPr/>
          <p:nvPr/>
        </p:nvSpPr>
        <p:spPr>
          <a:xfrm>
            <a:off x="-12838" y="1"/>
            <a:ext cx="12788880" cy="505476"/>
          </a:xfrm>
          <a:prstGeom prst="rect">
            <a:avLst/>
          </a:prstGeom>
          <a:solidFill>
            <a:srgbClr val="002060"/>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ja-JP" sz="2800" b="1" i="0" u="none" strike="noStrike" kern="1200" cap="none" spc="0" baseline="0" dirty="0">
                <a:solidFill>
                  <a:srgbClr val="FFFFFF"/>
                </a:solidFill>
                <a:uFillTx/>
                <a:latin typeface="BIZ UDPゴシック" pitchFamily="50"/>
                <a:ea typeface="BIZ UDPゴシック" pitchFamily="50"/>
              </a:rPr>
              <a:t>少子化対策</a:t>
            </a:r>
            <a:r>
              <a:rPr lang="ja-JP" altLang="en-US" sz="2800" b="1" i="0" u="none" strike="noStrike" kern="1200" cap="none" spc="0" baseline="0" dirty="0">
                <a:solidFill>
                  <a:srgbClr val="FFFFFF"/>
                </a:solidFill>
                <a:uFillTx/>
                <a:latin typeface="BIZ UDPゴシック" pitchFamily="50"/>
                <a:ea typeface="BIZ UDPゴシック" pitchFamily="50"/>
              </a:rPr>
              <a:t>について（案）</a:t>
            </a:r>
            <a:endParaRPr lang="ja-JP" altLang="ja-JP" sz="2800" b="1" i="0" u="none" strike="noStrike" kern="1200" cap="none" spc="0" baseline="0" dirty="0">
              <a:solidFill>
                <a:srgbClr val="FFFFFF"/>
              </a:solidFill>
              <a:uFillTx/>
              <a:latin typeface="BIZ UDPゴシック" pitchFamily="50"/>
              <a:ea typeface="BIZ UDPゴシック" pitchFamily="50"/>
            </a:endParaRPr>
          </a:p>
        </p:txBody>
      </p:sp>
      <p:sp>
        <p:nvSpPr>
          <p:cNvPr id="4" name="正方形/長方形 12">
            <a:extLst>
              <a:ext uri="{FF2B5EF4-FFF2-40B4-BE49-F238E27FC236}">
                <a16:creationId xmlns:a16="http://schemas.microsoft.com/office/drawing/2014/main" id="{D52A2024-55B3-4B97-8BD6-988C637E4BDC}"/>
              </a:ext>
            </a:extLst>
          </p:cNvPr>
          <p:cNvSpPr/>
          <p:nvPr/>
        </p:nvSpPr>
        <p:spPr>
          <a:xfrm>
            <a:off x="152400" y="583045"/>
            <a:ext cx="2394284" cy="468000"/>
          </a:xfrm>
          <a:prstGeom prst="rect">
            <a:avLst/>
          </a:prstGeom>
          <a:solidFill>
            <a:srgbClr val="002060"/>
          </a:solidFill>
          <a:ln w="12701" cap="flat">
            <a:solidFill>
              <a:srgbClr val="34497D"/>
            </a:solidFill>
            <a:prstDash val="solid"/>
            <a:miter/>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1" i="0" u="none" strike="noStrike" kern="1200" cap="none" spc="0" baseline="0" dirty="0">
                <a:solidFill>
                  <a:srgbClr val="FFFFFF"/>
                </a:solidFill>
                <a:uFillTx/>
                <a:latin typeface="BIZ UDPゴシック" pitchFamily="50"/>
                <a:ea typeface="BIZ UDPゴシック" pitchFamily="50"/>
              </a:rPr>
              <a:t>Ⅰ</a:t>
            </a:r>
            <a:r>
              <a:rPr lang="ja-JP" sz="2000" b="1" i="0" u="none" strike="noStrike" kern="1200" cap="none" spc="0" baseline="0" dirty="0">
                <a:solidFill>
                  <a:srgbClr val="FFFFFF"/>
                </a:solidFill>
                <a:uFillTx/>
                <a:latin typeface="BIZ UDPゴシック" pitchFamily="50"/>
                <a:ea typeface="BIZ UDPゴシック" pitchFamily="50"/>
              </a:rPr>
              <a:t>．</a:t>
            </a:r>
            <a:r>
              <a:rPr lang="ja-JP" altLang="en-US" sz="2000" b="1" i="0" u="none" strike="noStrike" kern="1200" cap="none" spc="0" baseline="0" dirty="0">
                <a:solidFill>
                  <a:srgbClr val="FFFFFF"/>
                </a:solidFill>
                <a:uFillTx/>
                <a:latin typeface="BIZ UDPゴシック" pitchFamily="50"/>
                <a:ea typeface="BIZ UDPゴシック" pitchFamily="50"/>
              </a:rPr>
              <a:t>現状・課題</a:t>
            </a:r>
            <a:r>
              <a:rPr lang="ja-JP" altLang="en-US" sz="2000" b="1" dirty="0">
                <a:solidFill>
                  <a:srgbClr val="FFFFFF"/>
                </a:solidFill>
                <a:latin typeface="BIZ UDPゴシック" pitchFamily="50"/>
                <a:ea typeface="BIZ UDPゴシック" pitchFamily="50"/>
              </a:rPr>
              <a:t>認識</a:t>
            </a:r>
            <a:endParaRPr lang="ja-JP" sz="2000" b="1" i="0" u="none" strike="noStrike" kern="1200" cap="none" spc="0" baseline="0" dirty="0">
              <a:solidFill>
                <a:srgbClr val="FFFFFF"/>
              </a:solidFill>
              <a:uFillTx/>
              <a:latin typeface="BIZ UDPゴシック" pitchFamily="50"/>
              <a:ea typeface="BIZ UDPゴシック" pitchFamily="50"/>
            </a:endParaRPr>
          </a:p>
        </p:txBody>
      </p:sp>
      <p:graphicFrame>
        <p:nvGraphicFramePr>
          <p:cNvPr id="15" name="表 16">
            <a:extLst>
              <a:ext uri="{FF2B5EF4-FFF2-40B4-BE49-F238E27FC236}">
                <a16:creationId xmlns:a16="http://schemas.microsoft.com/office/drawing/2014/main" id="{1BDA5263-D7EF-4AFF-9931-80C99604564C}"/>
              </a:ext>
            </a:extLst>
          </p:cNvPr>
          <p:cNvGraphicFramePr>
            <a:graphicFrameLocks noGrp="1"/>
          </p:cNvGraphicFramePr>
          <p:nvPr/>
        </p:nvGraphicFramePr>
        <p:xfrm>
          <a:off x="65998" y="3840506"/>
          <a:ext cx="6300000" cy="5229929"/>
        </p:xfrm>
        <a:graphic>
          <a:graphicData uri="http://schemas.openxmlformats.org/drawingml/2006/table">
            <a:tbl>
              <a:tblPr firstRow="1" bandRow="1">
                <a:tableStyleId>{5C22544A-7EE6-4342-B048-85BDC9FD1C3A}</a:tableStyleId>
              </a:tblPr>
              <a:tblGrid>
                <a:gridCol w="6300000">
                  <a:extLst>
                    <a:ext uri="{9D8B030D-6E8A-4147-A177-3AD203B41FA5}">
                      <a16:colId xmlns:a16="http://schemas.microsoft.com/office/drawing/2014/main" val="1993225949"/>
                    </a:ext>
                  </a:extLst>
                </a:gridCol>
              </a:tblGrid>
              <a:tr h="0">
                <a:tc>
                  <a:txBody>
                    <a:bodyPr/>
                    <a:lstStyle/>
                    <a:p>
                      <a:pPr algn="ctr">
                        <a:lnSpc>
                          <a:spcPct val="100000"/>
                        </a:lnSpc>
                      </a:pPr>
                      <a:r>
                        <a:rPr kumimoji="1" lang="ja-JP" altLang="en-US" sz="1800" dirty="0">
                          <a:latin typeface="BIZ UDPゴシック" panose="020B0400000000000000" pitchFamily="50" charset="-128"/>
                          <a:ea typeface="BIZ UDPゴシック" panose="020B0400000000000000" pitchFamily="50" charset="-128"/>
                        </a:rPr>
                        <a:t>未婚化・晩婚化</a:t>
                      </a:r>
                    </a:p>
                  </a:txBody>
                  <a:tcPr>
                    <a:solidFill>
                      <a:schemeClr val="accent2"/>
                    </a:solidFill>
                  </a:tcPr>
                </a:tc>
                <a:extLst>
                  <a:ext uri="{0D108BD9-81ED-4DB2-BD59-A6C34878D82A}">
                    <a16:rowId xmlns:a16="http://schemas.microsoft.com/office/drawing/2014/main" val="3067193788"/>
                  </a:ext>
                </a:extLst>
              </a:tr>
              <a:tr h="4864169">
                <a:tc>
                  <a:txBody>
                    <a:bodyPr/>
                    <a:lstStyle/>
                    <a:p>
                      <a:pPr>
                        <a:lnSpc>
                          <a:spcPct val="100000"/>
                        </a:lnSpc>
                      </a:pPr>
                      <a:r>
                        <a:rPr kumimoji="1" lang="ja-JP" altLang="en-US" sz="1800" dirty="0">
                          <a:latin typeface="BIZ UDPゴシック" panose="020B0400000000000000" pitchFamily="50" charset="-128"/>
                          <a:ea typeface="BIZ UDPゴシック" panose="020B0400000000000000" pitchFamily="50" charset="-128"/>
                        </a:rPr>
                        <a:t>■若年層の厳しい経済状況（低所得と雇用環境）</a:t>
                      </a:r>
                      <a:endParaRPr kumimoji="1" lang="en-US" altLang="ja-JP" sz="1800" dirty="0">
                        <a:latin typeface="BIZ UDPゴシック" panose="020B0400000000000000" pitchFamily="50" charset="-128"/>
                        <a:ea typeface="BIZ UDPゴシック" panose="020B04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600" kern="1200" dirty="0">
                          <a:solidFill>
                            <a:srgbClr val="FF0000"/>
                          </a:solidFill>
                          <a:latin typeface="HGPｺﾞｼｯｸM" panose="020B0600000000000000" pitchFamily="50" charset="-128"/>
                          <a:ea typeface="HGPｺﾞｼｯｸM" panose="020B0600000000000000" pitchFamily="50" charset="-128"/>
                          <a:cs typeface="+mn-cs"/>
                        </a:rPr>
                        <a:t>　</a:t>
                      </a:r>
                      <a:r>
                        <a:rPr kumimoji="1" lang="ja-JP" altLang="en-US" sz="160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600" b="1" u="sng" kern="1200" dirty="0">
                          <a:solidFill>
                            <a:srgbClr val="FF0000"/>
                          </a:solidFill>
                          <a:latin typeface="HGPｺﾞｼｯｸM" panose="020B0600000000000000" pitchFamily="50" charset="-128"/>
                          <a:ea typeface="HGPｺﾞｼｯｸM" panose="020B0600000000000000" pitchFamily="50" charset="-128"/>
                          <a:cs typeface="+mn-cs"/>
                        </a:rPr>
                        <a:t>未婚の若者は生活面に不安があって結婚に踏み切れていない</a:t>
                      </a:r>
                      <a:endParaRPr kumimoji="1" lang="en-US" altLang="ja-JP" sz="1600" b="1" u="sng" kern="1200" dirty="0">
                        <a:solidFill>
                          <a:srgbClr val="FF0000"/>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　　＊若年単身世帯（</a:t>
                      </a:r>
                      <a:r>
                        <a:rPr kumimoji="1" lang="en-US" altLang="ja-JP" sz="1400" b="0" u="none" kern="1200" dirty="0">
                          <a:solidFill>
                            <a:schemeClr val="tx1"/>
                          </a:solidFill>
                          <a:latin typeface="HGPｺﾞｼｯｸM" panose="020B0600000000000000" pitchFamily="50" charset="-128"/>
                          <a:ea typeface="HGPｺﾞｼｯｸM" panose="020B0600000000000000" pitchFamily="50" charset="-128"/>
                          <a:cs typeface="+mn-cs"/>
                        </a:rPr>
                        <a:t>39</a:t>
                      </a: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歳以下）の所得割合</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［総務省「就業構造基本調査」（</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R4</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algn="l" defTabSz="960120" rtl="0" eaLnBrk="1" latinLnBrk="0" hangingPunct="1">
                        <a:lnSpc>
                          <a:spcPct val="100000"/>
                        </a:lnSpc>
                      </a:pP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1400" u="none" kern="1200" dirty="0">
                          <a:solidFill>
                            <a:schemeClr val="tx1"/>
                          </a:solidFill>
                          <a:latin typeface="HGPｺﾞｼｯｸM" panose="020B0600000000000000" pitchFamily="50" charset="-128"/>
                          <a:ea typeface="HGPｺﾞｼｯｸM" panose="020B0600000000000000" pitchFamily="50" charset="-128"/>
                          <a:cs typeface="+mn-cs"/>
                        </a:rPr>
                        <a:t>299</a:t>
                      </a: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万円以下：</a:t>
                      </a: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大阪 </a:t>
                      </a:r>
                      <a:r>
                        <a:rPr kumimoji="1" lang="en-US" altLang="ja-JP" sz="1400" b="0" u="none" kern="1200" dirty="0">
                          <a:solidFill>
                            <a:schemeClr val="tx1"/>
                          </a:solidFill>
                          <a:latin typeface="HGPｺﾞｼｯｸM" panose="020B0600000000000000" pitchFamily="50" charset="-128"/>
                          <a:ea typeface="HGPｺﾞｼｯｸM" panose="020B0600000000000000" pitchFamily="50" charset="-128"/>
                          <a:cs typeface="+mn-cs"/>
                        </a:rPr>
                        <a:t>50.7</a:t>
                      </a: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200" u="none" kern="1200" dirty="0">
                          <a:solidFill>
                            <a:schemeClr val="tx1"/>
                          </a:solidFill>
                          <a:latin typeface="HGPｺﾞｼｯｸM" panose="020B0600000000000000" pitchFamily="50" charset="-128"/>
                          <a:ea typeface="HGPｺﾞｼｯｸM" panose="020B0600000000000000" pitchFamily="50" charset="-128"/>
                          <a:cs typeface="+mn-cs"/>
                        </a:rPr>
                        <a:t>東京 </a:t>
                      </a:r>
                      <a:r>
                        <a:rPr kumimoji="1" lang="en-US" altLang="ja-JP" sz="1200" u="none" kern="1200" dirty="0">
                          <a:solidFill>
                            <a:schemeClr val="tx1"/>
                          </a:solidFill>
                          <a:latin typeface="HGPｺﾞｼｯｸM" panose="020B0600000000000000" pitchFamily="50" charset="-128"/>
                          <a:ea typeface="HGPｺﾞｼｯｸM" panose="020B0600000000000000" pitchFamily="50" charset="-128"/>
                          <a:cs typeface="+mn-cs"/>
                        </a:rPr>
                        <a:t>32.6</a:t>
                      </a:r>
                      <a:r>
                        <a:rPr kumimoji="1" lang="ja-JP" altLang="en-US" sz="1200" u="none" kern="1200" dirty="0">
                          <a:solidFill>
                            <a:schemeClr val="tx1"/>
                          </a:solidFill>
                          <a:latin typeface="HGPｺﾞｼｯｸM" panose="020B0600000000000000" pitchFamily="50" charset="-128"/>
                          <a:ea typeface="HGPｺﾞｼｯｸM" panose="020B0600000000000000" pitchFamily="50" charset="-128"/>
                          <a:cs typeface="+mn-cs"/>
                        </a:rPr>
                        <a:t>％、全国 </a:t>
                      </a:r>
                      <a:r>
                        <a:rPr kumimoji="1" lang="en-US" altLang="ja-JP" sz="1200" u="none" kern="1200" dirty="0">
                          <a:solidFill>
                            <a:schemeClr val="tx1"/>
                          </a:solidFill>
                          <a:latin typeface="HGPｺﾞｼｯｸM" panose="020B0600000000000000" pitchFamily="50" charset="-128"/>
                          <a:ea typeface="HGPｺﾞｼｯｸM" panose="020B0600000000000000" pitchFamily="50" charset="-128"/>
                          <a:cs typeface="+mn-cs"/>
                        </a:rPr>
                        <a:t>46.8</a:t>
                      </a:r>
                      <a:r>
                        <a:rPr kumimoji="1" lang="ja-JP" altLang="en-US" sz="1200" u="none"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　　＊非正規就業者の割合</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［総務省「労働力調査」（</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R6</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男性</a:t>
                      </a:r>
                      <a:r>
                        <a:rPr kumimoji="1" lang="en-US" altLang="ja-JP"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24.2</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（全国</a:t>
                      </a:r>
                      <a:r>
                        <a:rPr kumimoji="1" lang="en-US" altLang="ja-JP"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22.5</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女性</a:t>
                      </a:r>
                      <a:r>
                        <a:rPr kumimoji="1" lang="en-US" altLang="ja-JP"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53.9</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（全国</a:t>
                      </a:r>
                      <a:r>
                        <a:rPr kumimoji="1" lang="en-US" altLang="ja-JP"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52.7</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　　＊結婚する際に障がいとなること</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［大阪府「</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WEB</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アンケート」（</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2024</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年）］</a:t>
                      </a:r>
                      <a:endPar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「収入など経済的理由」</a:t>
                      </a:r>
                      <a:r>
                        <a:rPr kumimoji="1" lang="ja-JP" altLang="en-US"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（男性</a:t>
                      </a:r>
                      <a:r>
                        <a:rPr kumimoji="1" lang="en-US" altLang="ja-JP"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50.3</a:t>
                      </a:r>
                      <a:r>
                        <a:rPr kumimoji="1" lang="ja-JP" altLang="en-US"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％、女性</a:t>
                      </a:r>
                      <a:r>
                        <a:rPr kumimoji="1" lang="en-US" altLang="ja-JP"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39.2</a:t>
                      </a:r>
                      <a:r>
                        <a:rPr kumimoji="1" lang="ja-JP" altLang="en-US"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140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algn="l" defTabSz="960120" rtl="0" eaLnBrk="1" latinLnBrk="0" hangingPunct="1">
                        <a:lnSpc>
                          <a:spcPct val="100000"/>
                        </a:lnSpc>
                      </a:pPr>
                      <a:r>
                        <a:rPr kumimoji="1" lang="ja-JP" altLang="en-US" sz="1800" kern="1200" dirty="0">
                          <a:solidFill>
                            <a:srgbClr val="000000"/>
                          </a:solidFill>
                          <a:latin typeface="BIZ UDPゴシック" panose="020B0400000000000000" pitchFamily="50" charset="-128"/>
                          <a:ea typeface="BIZ UDPゴシック" panose="020B0400000000000000" pitchFamily="50" charset="-128"/>
                          <a:cs typeface="+mn-cs"/>
                        </a:rPr>
                        <a:t>■結婚の壁（経済面、時間・機会、価値観等）</a:t>
                      </a:r>
                      <a:endParaRPr kumimoji="1" lang="en-US" altLang="ja-JP" sz="1800" kern="1200" dirty="0">
                        <a:solidFill>
                          <a:srgbClr val="000000"/>
                        </a:solidFill>
                        <a:latin typeface="BIZ UDPゴシック" panose="020B0400000000000000" pitchFamily="50" charset="-128"/>
                        <a:ea typeface="BIZ UDPゴシック" panose="020B0400000000000000" pitchFamily="50" charset="-128"/>
                        <a:cs typeface="+mn-cs"/>
                      </a:endParaRPr>
                    </a:p>
                    <a:p>
                      <a:pPr>
                        <a:lnSpc>
                          <a:spcPct val="100000"/>
                        </a:lnSpc>
                      </a:pPr>
                      <a:r>
                        <a:rPr kumimoji="1" lang="ja-JP" altLang="en-US" sz="1600" dirty="0">
                          <a:solidFill>
                            <a:srgbClr val="FF0000"/>
                          </a:solidFill>
                          <a:latin typeface="HGPｺﾞｼｯｸM" panose="020B0600000000000000" pitchFamily="50" charset="-128"/>
                          <a:ea typeface="HGPｺﾞｼｯｸM" panose="020B0600000000000000" pitchFamily="50" charset="-128"/>
                        </a:rPr>
                        <a:t>　</a:t>
                      </a:r>
                      <a:r>
                        <a:rPr kumimoji="1" lang="ja-JP" altLang="en-US" sz="1600" b="0" dirty="0">
                          <a:solidFill>
                            <a:schemeClr val="tx1"/>
                          </a:solidFill>
                          <a:latin typeface="HGPｺﾞｼｯｸM" panose="020B0600000000000000" pitchFamily="50" charset="-128"/>
                          <a:ea typeface="HGPｺﾞｼｯｸM" panose="020B0600000000000000" pitchFamily="50" charset="-128"/>
                        </a:rPr>
                        <a:t>○</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結婚の障壁は「経済的理由」「出会い」</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dirty="0">
                          <a:solidFill>
                            <a:schemeClr val="tx1"/>
                          </a:solidFill>
                          <a:latin typeface="HGPｺﾞｼｯｸM" panose="020B0600000000000000" pitchFamily="50" charset="-128"/>
                          <a:ea typeface="HGPｺﾞｼｯｸM" panose="020B0600000000000000" pitchFamily="50" charset="-128"/>
                        </a:rPr>
                        <a:t>*結婚する際に障がいとなること</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［大阪府「</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WEB</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アンケート」（</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2024</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年）］　</a:t>
                      </a:r>
                      <a:r>
                        <a:rPr kumimoji="1" lang="ja-JP" altLang="en-US" sz="1400" dirty="0">
                          <a:solidFill>
                            <a:schemeClr val="tx1"/>
                          </a:solidFill>
                          <a:latin typeface="HGPｺﾞｼｯｸM" panose="020B0600000000000000" pitchFamily="50" charset="-128"/>
                          <a:ea typeface="HGPｺﾞｼｯｸM" panose="020B0600000000000000" pitchFamily="50" charset="-128"/>
                        </a:rPr>
                        <a:t>　</a:t>
                      </a:r>
                      <a:endParaRPr kumimoji="1" lang="en-US" altLang="ja-JP" sz="14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・「収入など経済的理由」</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（男性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50.3</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％、女性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39.2</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en-US" altLang="ja-JP" sz="1400" b="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相手が見つからない」</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（男性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33.3</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％、女性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34.7</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en-US" altLang="ja-JP" sz="1400" b="0" spc="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spc="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spc="0" baseline="0" dirty="0">
                          <a:solidFill>
                            <a:schemeClr val="tx1"/>
                          </a:solidFill>
                          <a:latin typeface="HGPｺﾞｼｯｸM" panose="020B0600000000000000" pitchFamily="50" charset="-128"/>
                          <a:ea typeface="HGPｺﾞｼｯｸM" panose="020B0600000000000000" pitchFamily="50" charset="-128"/>
                        </a:rPr>
                        <a:t>多忙・転勤など職業や仕事上の理由」</a:t>
                      </a:r>
                      <a:r>
                        <a:rPr kumimoji="1" lang="ja-JP" altLang="en-US" sz="1200" b="0" spc="0" baseline="0" dirty="0">
                          <a:solidFill>
                            <a:schemeClr val="tx1"/>
                          </a:solidFill>
                          <a:latin typeface="HGPｺﾞｼｯｸM" panose="020B0600000000000000" pitchFamily="50" charset="-128"/>
                          <a:ea typeface="HGPｺﾞｼｯｸM" panose="020B0600000000000000" pitchFamily="50" charset="-128"/>
                        </a:rPr>
                        <a:t>（男性</a:t>
                      </a:r>
                      <a:r>
                        <a:rPr kumimoji="1" lang="en-US" altLang="ja-JP" sz="1200" b="0" spc="0" baseline="0" dirty="0">
                          <a:solidFill>
                            <a:schemeClr val="tx1"/>
                          </a:solidFill>
                          <a:latin typeface="HGPｺﾞｼｯｸM" panose="020B0600000000000000" pitchFamily="50" charset="-128"/>
                          <a:ea typeface="HGPｺﾞｼｯｸM" panose="020B0600000000000000" pitchFamily="50" charset="-128"/>
                        </a:rPr>
                        <a:t>28.6</a:t>
                      </a:r>
                      <a:r>
                        <a:rPr kumimoji="1" lang="ja-JP" altLang="en-US" sz="1200" b="0" spc="0" baseline="0" dirty="0">
                          <a:solidFill>
                            <a:schemeClr val="tx1"/>
                          </a:solidFill>
                          <a:latin typeface="HGPｺﾞｼｯｸM" panose="020B0600000000000000" pitchFamily="50" charset="-128"/>
                          <a:ea typeface="HGPｺﾞｼｯｸM" panose="020B0600000000000000" pitchFamily="50" charset="-128"/>
                        </a:rPr>
                        <a:t>％、女性</a:t>
                      </a:r>
                      <a:r>
                        <a:rPr kumimoji="1" lang="en-US" altLang="ja-JP" sz="1200" b="0" spc="0" baseline="0" dirty="0">
                          <a:solidFill>
                            <a:schemeClr val="tx1"/>
                          </a:solidFill>
                          <a:latin typeface="HGPｺﾞｼｯｸM" panose="020B0600000000000000" pitchFamily="50" charset="-128"/>
                          <a:ea typeface="HGPｺﾞｼｯｸM" panose="020B0600000000000000" pitchFamily="50" charset="-128"/>
                        </a:rPr>
                        <a:t>27.1</a:t>
                      </a:r>
                      <a:r>
                        <a:rPr kumimoji="1" lang="ja-JP" altLang="en-US" sz="1200" b="0" spc="0" baseline="0" dirty="0">
                          <a:solidFill>
                            <a:schemeClr val="tx1"/>
                          </a:solidFill>
                          <a:latin typeface="HGPｺﾞｼｯｸM" panose="020B0600000000000000" pitchFamily="50" charset="-128"/>
                          <a:ea typeface="HGPｺﾞｼｯｸM" panose="020B0600000000000000" pitchFamily="50" charset="-128"/>
                        </a:rPr>
                        <a:t>％）</a:t>
                      </a:r>
                      <a:endParaRPr kumimoji="1" lang="ja-JP" altLang="en-US" sz="400" b="0" spc="-100" baseline="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600" strike="noStrik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sng" strike="noStrike" spc="0" baseline="0" dirty="0">
                          <a:solidFill>
                            <a:srgbClr val="FF0000"/>
                          </a:solidFill>
                          <a:latin typeface="HGPｺﾞｼｯｸM" panose="020B0600000000000000" pitchFamily="50" charset="-128"/>
                          <a:ea typeface="HGPｺﾞｼｯｸM" panose="020B0600000000000000" pitchFamily="50" charset="-128"/>
                        </a:rPr>
                        <a:t>未婚者が思う結婚のデメリットは「現在の生活リズムが崩れること」</a:t>
                      </a:r>
                      <a:endParaRPr kumimoji="1" lang="en-US" altLang="ja-JP" sz="1600" b="1" u="sng" strike="noStrike" spc="0" baseline="0" dirty="0">
                        <a:solidFill>
                          <a:srgbClr val="FF0000"/>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kern="1200" spc="-120" baseline="0" dirty="0">
                          <a:solidFill>
                            <a:schemeClr val="tx1"/>
                          </a:solidFill>
                          <a:latin typeface="HGPｺﾞｼｯｸM" panose="020B0600000000000000" pitchFamily="50" charset="-128"/>
                          <a:ea typeface="HGPｺﾞｼｯｸM" panose="020B0600000000000000" pitchFamily="50" charset="-128"/>
                          <a:cs typeface="+mn-cs"/>
                        </a:rPr>
                        <a:t>　  　＊結婚のデメリット</a:t>
                      </a:r>
                      <a:r>
                        <a:rPr kumimoji="1" lang="ja-JP" altLang="en-US" sz="1200" kern="1200" spc="-100" baseline="0" dirty="0">
                          <a:solidFill>
                            <a:schemeClr val="tx1"/>
                          </a:solidFill>
                          <a:latin typeface="HGPｺﾞｼｯｸM" panose="020B0600000000000000" pitchFamily="50" charset="-128"/>
                          <a:ea typeface="HGPｺﾞｼｯｸM" panose="020B0600000000000000" pitchFamily="50" charset="-128"/>
                          <a:cs typeface="+mn-cs"/>
                        </a:rPr>
                        <a:t>［こども家庭庁「若者のライフデザインや出会いに関する意識調査」（</a:t>
                      </a:r>
                      <a:r>
                        <a:rPr kumimoji="1" lang="en-US" altLang="ja-JP" sz="1200" kern="1200" spc="-100" baseline="0" dirty="0">
                          <a:solidFill>
                            <a:schemeClr val="tx1"/>
                          </a:solidFill>
                          <a:latin typeface="HGPｺﾞｼｯｸM" panose="020B0600000000000000" pitchFamily="50" charset="-128"/>
                          <a:ea typeface="HGPｺﾞｼｯｸM" panose="020B0600000000000000" pitchFamily="50" charset="-128"/>
                          <a:cs typeface="+mn-cs"/>
                        </a:rPr>
                        <a:t>R6</a:t>
                      </a:r>
                      <a:r>
                        <a:rPr kumimoji="1" lang="ja-JP" altLang="en-US" sz="1200" kern="1200" spc="-100" baseline="0" dirty="0">
                          <a:solidFill>
                            <a:schemeClr val="tx1"/>
                          </a:solidFill>
                          <a:latin typeface="HGPｺﾞｼｯｸM" panose="020B0600000000000000" pitchFamily="50" charset="-128"/>
                          <a:ea typeface="HGPｺﾞｼｯｸM" panose="020B0600000000000000" pitchFamily="50" charset="-128"/>
                          <a:cs typeface="+mn-cs"/>
                        </a:rPr>
                        <a:t>） ］</a:t>
                      </a:r>
                      <a:endParaRPr kumimoji="1" lang="en-US" altLang="ja-JP" sz="1200" b="0" kern="1200" spc="-100" baseline="0" dirty="0">
                        <a:solidFill>
                          <a:schemeClr val="tx1"/>
                        </a:solidFill>
                        <a:latin typeface="HGPｺﾞｼｯｸM" panose="020B0600000000000000" pitchFamily="50" charset="-128"/>
                        <a:ea typeface="HGPｺﾞｼｯｸM" panose="020B0600000000000000" pitchFamily="50" charset="-128"/>
                        <a:cs typeface="+mn-cs"/>
                      </a:endParaRPr>
                    </a:p>
                    <a:p>
                      <a:pPr>
                        <a:lnSpc>
                          <a:spcPct val="100000"/>
                        </a:lnSpc>
                      </a:pPr>
                      <a:r>
                        <a:rPr kumimoji="1" lang="ja-JP" altLang="en-US" sz="1400" strike="noStrik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strike="noStrike" dirty="0">
                          <a:solidFill>
                            <a:schemeClr val="tx1"/>
                          </a:solidFill>
                          <a:latin typeface="HGPｺﾞｼｯｸM" panose="020B0600000000000000" pitchFamily="50" charset="-128"/>
                          <a:ea typeface="HGPｺﾞｼｯｸM" panose="020B0600000000000000" pitchFamily="50" charset="-128"/>
                        </a:rPr>
                        <a:t>自分の時間が減る」</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20</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代 </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46.3</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代 </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54.4</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endParaRPr>
                    </a:p>
                    <a:p>
                      <a:pPr marL="0" algn="l" defTabSz="960120" rtl="0" eaLnBrk="1" latinLnBrk="0" hangingPunct="1">
                        <a:lnSpc>
                          <a:spcPct val="100000"/>
                        </a:lnSpc>
                      </a:pPr>
                      <a:r>
                        <a:rPr kumimoji="1" lang="ja-JP" altLang="en-US" sz="1600" strike="noStrik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sng" strike="noStrike" dirty="0">
                          <a:solidFill>
                            <a:srgbClr val="FF0000"/>
                          </a:solidFill>
                          <a:latin typeface="HGPｺﾞｼｯｸM" panose="020B0600000000000000" pitchFamily="50" charset="-128"/>
                          <a:ea typeface="HGPｺﾞｼｯｸM" panose="020B0600000000000000" pitchFamily="50" charset="-128"/>
                        </a:rPr>
                        <a:t>未婚者の多くは「本気で結婚相手を探していない」</a:t>
                      </a:r>
                      <a:endParaRPr kumimoji="1" lang="en-US" altLang="ja-JP" sz="1600" b="1" u="sng" strike="noStrike"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1" u="none" strike="noStrike" spc="-12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kern="1200" spc="-12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400" b="0" u="none" strike="noStrike" spc="-120" baseline="0" dirty="0">
                          <a:solidFill>
                            <a:schemeClr val="tx1"/>
                          </a:solidFill>
                          <a:latin typeface="HGPｺﾞｼｯｸM" panose="020B0600000000000000" pitchFamily="50" charset="-128"/>
                          <a:ea typeface="HGPｺﾞｼｯｸM" panose="020B0600000000000000" pitchFamily="50" charset="-128"/>
                        </a:rPr>
                        <a:t>結婚相手を見つけること</a:t>
                      </a:r>
                      <a:r>
                        <a:rPr kumimoji="1" lang="ja-JP" altLang="en-US" sz="1200" b="0" u="none" strike="noStrike" spc="-150" baseline="0" dirty="0">
                          <a:solidFill>
                            <a:schemeClr val="tx1"/>
                          </a:solidFill>
                          <a:latin typeface="HGPｺﾞｼｯｸM" panose="020B0600000000000000" pitchFamily="50" charset="-128"/>
                          <a:ea typeface="HGPｺﾞｼｯｸM" panose="020B0600000000000000" pitchFamily="50" charset="-128"/>
                        </a:rPr>
                        <a:t>［こども家庭庁</a:t>
                      </a:r>
                      <a:r>
                        <a:rPr kumimoji="1" lang="ja-JP" altLang="en-US" sz="1200" kern="1200" spc="-150" baseline="0" dirty="0">
                          <a:solidFill>
                            <a:schemeClr val="tx1"/>
                          </a:solidFill>
                          <a:latin typeface="HGPｺﾞｼｯｸM" panose="020B0600000000000000" pitchFamily="50" charset="-128"/>
                          <a:ea typeface="HGPｺﾞｼｯｸM" panose="020B0600000000000000" pitchFamily="50" charset="-128"/>
                          <a:cs typeface="+mn-cs"/>
                        </a:rPr>
                        <a:t>「若者のライフデザインや出会いに関する意識調査」（</a:t>
                      </a:r>
                      <a:r>
                        <a:rPr kumimoji="1" lang="en-US" altLang="ja-JP" sz="1200" kern="1200" spc="-150" baseline="0" dirty="0">
                          <a:solidFill>
                            <a:schemeClr val="tx1"/>
                          </a:solidFill>
                          <a:latin typeface="HGPｺﾞｼｯｸM" panose="020B0600000000000000" pitchFamily="50" charset="-128"/>
                          <a:ea typeface="HGPｺﾞｼｯｸM" panose="020B0600000000000000" pitchFamily="50" charset="-128"/>
                          <a:cs typeface="+mn-cs"/>
                        </a:rPr>
                        <a:t>R6</a:t>
                      </a:r>
                      <a:r>
                        <a:rPr kumimoji="1" lang="ja-JP" altLang="en-US" sz="1200" kern="1200" spc="-150" baseline="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u="none" strike="noStrike" spc="-150" baseline="0" dirty="0">
                        <a:solidFill>
                          <a:schemeClr val="accent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strike="noStrike" dirty="0">
                          <a:solidFill>
                            <a:schemeClr val="tx1"/>
                          </a:solidFill>
                          <a:latin typeface="HGPｺﾞｼｯｸM" panose="020B0600000000000000" pitchFamily="50" charset="-128"/>
                          <a:ea typeface="HGPｺﾞｼｯｸM" panose="020B0600000000000000" pitchFamily="50" charset="-128"/>
                        </a:rPr>
                        <a:t>　　　　・「全く行動していない／あまり行動していない」の割合が８割超</a:t>
                      </a:r>
                      <a:endParaRPr kumimoji="1" lang="en-US" altLang="ja-JP" sz="1400" b="0" u="none" strike="noStrike" dirty="0">
                        <a:solidFill>
                          <a:schemeClr val="tx1"/>
                        </a:solidFill>
                        <a:latin typeface="HGPｺﾞｼｯｸM" panose="020B0600000000000000" pitchFamily="50" charset="-128"/>
                        <a:ea typeface="HGPｺﾞｼｯｸM" panose="020B0600000000000000" pitchFamily="50" charset="-128"/>
                      </a:endParaRPr>
                    </a:p>
                  </a:txBody>
                  <a:tcPr>
                    <a:solidFill>
                      <a:schemeClr val="accent2">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8" name="表 16">
            <a:extLst>
              <a:ext uri="{FF2B5EF4-FFF2-40B4-BE49-F238E27FC236}">
                <a16:creationId xmlns:a16="http://schemas.microsoft.com/office/drawing/2014/main" id="{1617763C-849A-402F-AA8C-9C7417D4AD6C}"/>
              </a:ext>
            </a:extLst>
          </p:cNvPr>
          <p:cNvGraphicFramePr>
            <a:graphicFrameLocks noGrp="1"/>
          </p:cNvGraphicFramePr>
          <p:nvPr/>
        </p:nvGraphicFramePr>
        <p:xfrm>
          <a:off x="6365998" y="3840506"/>
          <a:ext cx="6300000" cy="4307225"/>
        </p:xfrm>
        <a:graphic>
          <a:graphicData uri="http://schemas.openxmlformats.org/drawingml/2006/table">
            <a:tbl>
              <a:tblPr firstRow="1" bandRow="1">
                <a:tableStyleId>{5C22544A-7EE6-4342-B048-85BDC9FD1C3A}</a:tableStyleId>
              </a:tblPr>
              <a:tblGrid>
                <a:gridCol w="6300000">
                  <a:extLst>
                    <a:ext uri="{9D8B030D-6E8A-4147-A177-3AD203B41FA5}">
                      <a16:colId xmlns:a16="http://schemas.microsoft.com/office/drawing/2014/main" val="1993225949"/>
                    </a:ext>
                  </a:extLst>
                </a:gridCol>
              </a:tblGrid>
              <a:tr h="308661">
                <a:tc>
                  <a:txBody>
                    <a:bodyPr/>
                    <a:lstStyle/>
                    <a:p>
                      <a:pPr algn="ctr"/>
                      <a:r>
                        <a:rPr kumimoji="1" lang="ja-JP" altLang="en-US" sz="1800" dirty="0">
                          <a:latin typeface="BIZ UDPゴシック" panose="020B0400000000000000" pitchFamily="50" charset="-128"/>
                          <a:ea typeface="BIZ UDPゴシック" panose="020B0400000000000000" pitchFamily="50" charset="-128"/>
                        </a:rPr>
                        <a:t>有配偶出生率の低下</a:t>
                      </a:r>
                    </a:p>
                  </a:txBody>
                  <a:tcPr>
                    <a:solidFill>
                      <a:schemeClr val="accent6"/>
                    </a:solidFill>
                  </a:tcPr>
                </a:tc>
                <a:extLst>
                  <a:ext uri="{0D108BD9-81ED-4DB2-BD59-A6C34878D82A}">
                    <a16:rowId xmlns:a16="http://schemas.microsoft.com/office/drawing/2014/main" val="3067193788"/>
                  </a:ext>
                </a:extLst>
              </a:tr>
              <a:tr h="3941465">
                <a:tc>
                  <a:txBody>
                    <a:bodyPr/>
                    <a:lstStyle/>
                    <a:p>
                      <a:pPr>
                        <a:lnSpc>
                          <a:spcPct val="100000"/>
                        </a:lnSpc>
                      </a:pPr>
                      <a:r>
                        <a:rPr kumimoji="1" lang="ja-JP" altLang="en-US" sz="1800" dirty="0">
                          <a:latin typeface="BIZ UDPゴシック" panose="020B0400000000000000" pitchFamily="50" charset="-128"/>
                          <a:ea typeface="BIZ UDPゴシック" panose="020B0400000000000000" pitchFamily="50" charset="-128"/>
                        </a:rPr>
                        <a:t>■出産・子育てしづらい社会環境</a:t>
                      </a:r>
                      <a:r>
                        <a:rPr kumimoji="1" lang="en-US" altLang="ja-JP" sz="1800" dirty="0">
                          <a:latin typeface="BIZ UDPゴシック" panose="020B0400000000000000" pitchFamily="50" charset="-128"/>
                          <a:ea typeface="BIZ UDPゴシック" panose="020B0400000000000000" pitchFamily="50" charset="-128"/>
                        </a:rPr>
                        <a:t>(</a:t>
                      </a:r>
                      <a:r>
                        <a:rPr kumimoji="1" lang="ja-JP" altLang="en-US" sz="1800" dirty="0">
                          <a:latin typeface="BIZ UDPゴシック" panose="020B0400000000000000" pitchFamily="50" charset="-128"/>
                          <a:ea typeface="BIZ UDPゴシック" panose="020B0400000000000000" pitchFamily="50" charset="-128"/>
                        </a:rPr>
                        <a:t>経済的・身体的負担</a:t>
                      </a:r>
                      <a:r>
                        <a:rPr kumimoji="1" lang="en-US" altLang="ja-JP" sz="1800" dirty="0">
                          <a:latin typeface="BIZ UDPゴシック" panose="020B0400000000000000" pitchFamily="50" charset="-128"/>
                          <a:ea typeface="BIZ UDPゴシック" panose="020B0400000000000000" pitchFamily="50" charset="-128"/>
                        </a:rPr>
                        <a:t>)</a:t>
                      </a:r>
                    </a:p>
                    <a:p>
                      <a:pPr>
                        <a:lnSpc>
                          <a:spcPct val="100000"/>
                        </a:lnSpc>
                      </a:pPr>
                      <a:r>
                        <a:rPr kumimoji="1" lang="ja-JP" altLang="en-US" sz="1600" dirty="0">
                          <a:latin typeface="HGPｺﾞｼｯｸM" panose="020B0600000000000000" pitchFamily="50" charset="-128"/>
                          <a:ea typeface="HGPｺﾞｼｯｸM" panose="020B0600000000000000" pitchFamily="50" charset="-128"/>
                        </a:rPr>
                        <a:t>　○</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出産・育児における経済的負担、晩婚化に伴う身体的負担の増大</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en-US" altLang="ja-JP" sz="1400" kern="1200" spc="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kern="1200" spc="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spc="0" baseline="0" dirty="0">
                          <a:latin typeface="HGPｺﾞｼｯｸM" panose="020B0600000000000000" pitchFamily="50" charset="-128"/>
                          <a:ea typeface="HGPｺﾞｼｯｸM" panose="020B0600000000000000" pitchFamily="50" charset="-128"/>
                        </a:rPr>
                        <a:t>夫婦が理想の子ども数を持たない理由</a:t>
                      </a:r>
                      <a:endParaRPr kumimoji="1" lang="en-US" altLang="ja-JP" sz="1400" spc="0" baseline="0" dirty="0">
                        <a:latin typeface="HGPｺﾞｼｯｸM" panose="020B0600000000000000" pitchFamily="50" charset="-128"/>
                        <a:ea typeface="HGPｺﾞｼｯｸM" panose="020B0600000000000000" pitchFamily="50" charset="-128"/>
                      </a:endParaRPr>
                    </a:p>
                    <a:p>
                      <a:pPr>
                        <a:lnSpc>
                          <a:spcPct val="100000"/>
                        </a:lnSpc>
                      </a:pPr>
                      <a:r>
                        <a:rPr kumimoji="1" lang="en-US" altLang="ja-JP" sz="1400" spc="0" baseline="0" dirty="0">
                          <a:latin typeface="HGPｺﾞｼｯｸM" panose="020B0600000000000000" pitchFamily="50" charset="-128"/>
                          <a:ea typeface="HGPｺﾞｼｯｸM" panose="020B0600000000000000" pitchFamily="50" charset="-128"/>
                        </a:rPr>
                        <a:t>                                 </a:t>
                      </a:r>
                      <a:r>
                        <a:rPr kumimoji="1" lang="ja-JP" altLang="en-US" sz="1200" spc="0" baseline="0" dirty="0">
                          <a:latin typeface="HGPｺﾞｼｯｸM" panose="020B0600000000000000" pitchFamily="50" charset="-128"/>
                          <a:ea typeface="HGPｺﾞｼｯｸM" panose="020B0600000000000000" pitchFamily="50" charset="-128"/>
                        </a:rPr>
                        <a:t>［</a:t>
                      </a:r>
                      <a:r>
                        <a:rPr kumimoji="1" lang="ja-JP" altLang="en-US" sz="1200" kern="1200" spc="0" baseline="0" dirty="0">
                          <a:solidFill>
                            <a:schemeClr val="tx1"/>
                          </a:solidFill>
                          <a:latin typeface="HGPｺﾞｼｯｸM" panose="020B0600000000000000" pitchFamily="50" charset="-128"/>
                          <a:ea typeface="HGPｺﾞｼｯｸM" panose="020B0600000000000000" pitchFamily="50" charset="-128"/>
                          <a:cs typeface="+mn-cs"/>
                        </a:rPr>
                        <a:t>国立社会保障・人口問題研究所「第</a:t>
                      </a:r>
                      <a:r>
                        <a:rPr kumimoji="1" lang="en-US" altLang="ja-JP" sz="1200" kern="1200" spc="0" baseline="0" dirty="0">
                          <a:solidFill>
                            <a:schemeClr val="tx1"/>
                          </a:solidFill>
                          <a:latin typeface="HGPｺﾞｼｯｸM" panose="020B0600000000000000" pitchFamily="50" charset="-128"/>
                          <a:ea typeface="HGPｺﾞｼｯｸM" panose="020B0600000000000000" pitchFamily="50" charset="-128"/>
                          <a:cs typeface="+mn-cs"/>
                        </a:rPr>
                        <a:t>16</a:t>
                      </a:r>
                      <a:r>
                        <a:rPr kumimoji="1" lang="ja-JP" altLang="en-US" sz="1200" kern="1200" spc="0" baseline="0" dirty="0">
                          <a:solidFill>
                            <a:schemeClr val="tx1"/>
                          </a:solidFill>
                          <a:latin typeface="HGPｺﾞｼｯｸM" panose="020B0600000000000000" pitchFamily="50" charset="-128"/>
                          <a:ea typeface="HGPｺﾞｼｯｸM" panose="020B0600000000000000" pitchFamily="50" charset="-128"/>
                          <a:cs typeface="+mn-cs"/>
                        </a:rPr>
                        <a:t>回出生動向基本調査」］</a:t>
                      </a:r>
                      <a:endParaRPr kumimoji="1" lang="en-US" altLang="ja-JP" sz="1200" spc="0" baseline="0" dirty="0">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effectLst/>
                          <a:latin typeface="HGPｺﾞｼｯｸM" panose="020B0600000000000000" pitchFamily="50" charset="-128"/>
                          <a:ea typeface="HGPｺﾞｼｯｸM" panose="020B0600000000000000" pitchFamily="50" charset="-128"/>
                        </a:rPr>
                        <a:t>　　　・「子育てや教育にお金がかかりすぎるから」</a:t>
                      </a:r>
                      <a:r>
                        <a:rPr kumimoji="1" lang="en-US" altLang="ja-JP" sz="1200" b="0" u="none" dirty="0">
                          <a:solidFill>
                            <a:schemeClr val="tx1"/>
                          </a:solidFill>
                          <a:effectLst/>
                          <a:latin typeface="HGPｺﾞｼｯｸM" panose="020B0600000000000000" pitchFamily="50" charset="-128"/>
                          <a:ea typeface="HGPｺﾞｼｯｸM" panose="020B0600000000000000" pitchFamily="50" charset="-128"/>
                        </a:rPr>
                        <a:t>(52.6%)</a:t>
                      </a:r>
                      <a:endParaRPr kumimoji="1" lang="en-US" altLang="ja-JP" sz="12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・「高年齢で生むのは嫌だから」</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(40.4%)</a:t>
                      </a: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・「欲しいけれどもできないから」</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(23.9%)</a:t>
                      </a:r>
                    </a:p>
                    <a:p>
                      <a:pPr>
                        <a:lnSpc>
                          <a:spcPct val="100000"/>
                        </a:lnSpc>
                      </a:pPr>
                      <a:r>
                        <a:rPr kumimoji="1" lang="ja-JP" altLang="en-US" sz="1800" dirty="0">
                          <a:latin typeface="BIZ UDPゴシック" panose="020B0400000000000000" pitchFamily="50" charset="-128"/>
                          <a:ea typeface="BIZ UDPゴシック" panose="020B0400000000000000" pitchFamily="50" charset="-128"/>
                        </a:rPr>
                        <a:t>■家事・育児と仕事の両立の難しさ</a:t>
                      </a:r>
                      <a:endParaRPr kumimoji="1" lang="en-US" altLang="ja-JP" sz="1800" dirty="0">
                        <a:latin typeface="BIZ UDPゴシック" panose="020B0400000000000000" pitchFamily="50" charset="-128"/>
                        <a:ea typeface="BIZ UDPゴシック" panose="020B0400000000000000" pitchFamily="50" charset="-128"/>
                      </a:endParaRPr>
                    </a:p>
                    <a:p>
                      <a:pPr>
                        <a:lnSpc>
                          <a:spcPct val="100000"/>
                        </a:lnSpc>
                      </a:pPr>
                      <a:r>
                        <a:rPr kumimoji="1" lang="ja-JP" altLang="en-US" sz="1600" dirty="0">
                          <a:latin typeface="BIZ UDPゴシック" panose="020B0400000000000000" pitchFamily="50" charset="-128"/>
                          <a:ea typeface="BIZ UDPゴシック" panose="020B0400000000000000" pitchFamily="50" charset="-128"/>
                        </a:rPr>
                        <a:t>　</a:t>
                      </a:r>
                      <a:r>
                        <a:rPr kumimoji="1" lang="ja-JP" altLang="en-US" sz="1600" dirty="0">
                          <a:solidFill>
                            <a:schemeClr val="tx1"/>
                          </a:solidFill>
                          <a:latin typeface="HGPｺﾞｼｯｸM" panose="020B0600000000000000" pitchFamily="50" charset="-128"/>
                          <a:ea typeface="HGPｺﾞｼｯｸM" panose="020B0600000000000000" pitchFamily="50" charset="-128"/>
                        </a:rPr>
                        <a:t>○</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男性の育児休業の取得が依然として難しい</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dirty="0">
                          <a:solidFill>
                            <a:schemeClr val="tx1"/>
                          </a:solidFill>
                          <a:latin typeface="HGPｺﾞｼｯｸM" panose="020B0600000000000000" pitchFamily="50" charset="-128"/>
                          <a:ea typeface="HGPｺﾞｼｯｸM" panose="020B0600000000000000" pitchFamily="50" charset="-128"/>
                        </a:rPr>
                        <a:t>男性の出産時育児休業（産後パパ育休）に関する企業調査</a:t>
                      </a:r>
                      <a:endParaRPr kumimoji="1" lang="en-US" altLang="ja-JP" sz="14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HGPｺﾞｼｯｸM" panose="020B0600000000000000" pitchFamily="50" charset="-128"/>
                          <a:ea typeface="HGPｺﾞｼｯｸM" panose="020B0600000000000000" pitchFamily="50" charset="-128"/>
                        </a:rPr>
                        <a:t>                                                    </a:t>
                      </a:r>
                      <a:r>
                        <a:rPr kumimoji="1" lang="ja-JP" altLang="en-US" sz="1200" dirty="0">
                          <a:solidFill>
                            <a:schemeClr val="tx1"/>
                          </a:solidFill>
                          <a:latin typeface="HGPｺﾞｼｯｸM" panose="020B0600000000000000" pitchFamily="50" charset="-128"/>
                          <a:ea typeface="HGPｺﾞｼｯｸM" panose="020B0600000000000000" pitchFamily="50" charset="-128"/>
                        </a:rPr>
                        <a:t>［</a:t>
                      </a:r>
                      <a:r>
                        <a:rPr kumimoji="1" lang="ja-JP" altLang="en-US" sz="1200" kern="1200" dirty="0">
                          <a:solidFill>
                            <a:schemeClr val="tx1"/>
                          </a:solidFill>
                          <a:latin typeface="HGPｺﾞｼｯｸM" panose="020B0600000000000000" pitchFamily="50" charset="-128"/>
                          <a:ea typeface="HGPｺﾞｼｯｸM" panose="020B0600000000000000" pitchFamily="50" charset="-128"/>
                          <a:cs typeface="+mn-cs"/>
                        </a:rPr>
                        <a:t>大阪府「大阪府労働関係調査報告書」（</a:t>
                      </a:r>
                      <a:r>
                        <a:rPr kumimoji="1" lang="en-US" altLang="ja-JP" sz="1200" kern="1200" dirty="0">
                          <a:solidFill>
                            <a:schemeClr val="tx1"/>
                          </a:solidFill>
                          <a:latin typeface="HGPｺﾞｼｯｸM" panose="020B0600000000000000" pitchFamily="50" charset="-128"/>
                          <a:ea typeface="HGPｺﾞｼｯｸM" panose="020B0600000000000000" pitchFamily="50" charset="-128"/>
                          <a:cs typeface="+mn-cs"/>
                        </a:rPr>
                        <a:t>R5</a:t>
                      </a:r>
                      <a:r>
                        <a:rPr kumimoji="1" lang="ja-JP" altLang="en-US" sz="1200"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6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・「男性自身に育児休業をとる意識が希薄」</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42.8</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endParaRPr kumimoji="1" lang="en-US" altLang="ja-JP" sz="12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spc="-100" baseline="0" dirty="0">
                          <a:solidFill>
                            <a:schemeClr val="tx1"/>
                          </a:solidFill>
                          <a:latin typeface="HGPｺﾞｼｯｸM" panose="020B0600000000000000" pitchFamily="50" charset="-128"/>
                          <a:ea typeface="HGPｺﾞｼｯｸM" panose="020B0600000000000000" pitchFamily="50" charset="-128"/>
                        </a:rPr>
                        <a:t>「育児休業を取得してもカバーし合える体制を構築する時間が十分にない」</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32.</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２％）</a:t>
                      </a:r>
                      <a:endParaRPr kumimoji="1" lang="en-US" altLang="ja-JP" sz="12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・「取得時の金銭的な不安から育児休業取得が進まない」</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24.5</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endParaRPr kumimoji="1" lang="en-US" altLang="ja-JP" sz="4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600" b="1" u="none" dirty="0">
                          <a:solidFill>
                            <a:srgbClr val="FF0000"/>
                          </a:solidFill>
                          <a:latin typeface="HGPｺﾞｼｯｸM" panose="020B0600000000000000" pitchFamily="50" charset="-128"/>
                          <a:ea typeface="HGPｺﾞｼｯｸM" panose="020B0600000000000000" pitchFamily="50" charset="-128"/>
                        </a:rPr>
                        <a:t>　</a:t>
                      </a:r>
                      <a:r>
                        <a:rPr kumimoji="1" lang="ja-JP" altLang="en-US" sz="1600" dirty="0">
                          <a:solidFill>
                            <a:schemeClr val="tx1"/>
                          </a:solidFill>
                          <a:latin typeface="HGPｺﾞｼｯｸM" panose="020B0600000000000000" pitchFamily="50" charset="-128"/>
                          <a:ea typeface="HGPｺﾞｼｯｸM" panose="020B0600000000000000" pitchFamily="50" charset="-128"/>
                        </a:rPr>
                        <a:t>○</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ワンオペ育児が課題</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400" dirty="0">
                          <a:solidFill>
                            <a:schemeClr val="tx1"/>
                          </a:solidFill>
                          <a:latin typeface="HGPｺﾞｼｯｸM" panose="020B0600000000000000" pitchFamily="50" charset="-128"/>
                          <a:ea typeface="HGPｺﾞｼｯｸM" panose="020B0600000000000000" pitchFamily="50" charset="-128"/>
                        </a:rPr>
                        <a:t>子どもを持つ世帯の１日あたりの家事関連時間</a:t>
                      </a:r>
                      <a:r>
                        <a:rPr kumimoji="1" lang="ja-JP" altLang="en-US" sz="1200" dirty="0">
                          <a:solidFill>
                            <a:schemeClr val="tx1"/>
                          </a:solidFill>
                          <a:latin typeface="HGPｺﾞｼｯｸM" panose="020B0600000000000000" pitchFamily="50" charset="-128"/>
                          <a:ea typeface="HGPｺﾞｼｯｸM" panose="020B0600000000000000" pitchFamily="50" charset="-128"/>
                        </a:rPr>
                        <a:t>［</a:t>
                      </a:r>
                      <a:r>
                        <a:rPr kumimoji="1" lang="ja-JP" altLang="en-US" sz="1200" kern="1200" dirty="0">
                          <a:solidFill>
                            <a:schemeClr val="tx1"/>
                          </a:solidFill>
                          <a:latin typeface="HGPｺﾞｼｯｸM" panose="020B0600000000000000" pitchFamily="50" charset="-128"/>
                          <a:ea typeface="HGPｺﾞｼｯｸM" panose="020B0600000000000000" pitchFamily="50" charset="-128"/>
                          <a:cs typeface="+mn-cs"/>
                        </a:rPr>
                        <a:t>総務省「社会生活基本調査」］</a:t>
                      </a:r>
                      <a:endParaRPr kumimoji="1" lang="en-US" altLang="ja-JP" sz="12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1" u="none" dirty="0">
                          <a:solidFill>
                            <a:srgbClr val="FF0000"/>
                          </a:solidFill>
                          <a:latin typeface="HGPｺﾞｼｯｸM" panose="020B0600000000000000" pitchFamily="50" charset="-128"/>
                          <a:ea typeface="HGPｺﾞｼｯｸM" panose="020B0600000000000000" pitchFamily="50" charset="-128"/>
                        </a:rPr>
                        <a:t>　　　</a:t>
                      </a: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・夫婦間に</a:t>
                      </a:r>
                      <a:r>
                        <a:rPr kumimoji="1" lang="en-US" altLang="ja-JP" sz="1400" b="0" u="none" dirty="0">
                          <a:solidFill>
                            <a:schemeClr val="tx1"/>
                          </a:solidFill>
                          <a:latin typeface="HGPｺﾞｼｯｸM" panose="020B0600000000000000" pitchFamily="50" charset="-128"/>
                          <a:ea typeface="HGPｺﾞｼｯｸM" panose="020B0600000000000000" pitchFamily="50" charset="-128"/>
                        </a:rPr>
                        <a:t>6</a:t>
                      </a: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時間以上の差</a:t>
                      </a:r>
                      <a:endParaRPr kumimoji="1" lang="en-US" altLang="ja-JP" sz="1400" b="0" u="none" dirty="0">
                        <a:solidFill>
                          <a:schemeClr val="tx1"/>
                        </a:solidFill>
                        <a:latin typeface="HGPｺﾞｼｯｸM" panose="020B0600000000000000" pitchFamily="50" charset="-128"/>
                        <a:ea typeface="HGPｺﾞｼｯｸM" panose="020B0600000000000000" pitchFamily="50" charset="-128"/>
                      </a:endParaRP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9" name="表 16">
            <a:extLst>
              <a:ext uri="{FF2B5EF4-FFF2-40B4-BE49-F238E27FC236}">
                <a16:creationId xmlns:a16="http://schemas.microsoft.com/office/drawing/2014/main" id="{DEA64D3F-6E3F-492C-AF5E-CE067C603C6D}"/>
              </a:ext>
            </a:extLst>
          </p:cNvPr>
          <p:cNvGraphicFramePr>
            <a:graphicFrameLocks noGrp="1"/>
          </p:cNvGraphicFramePr>
          <p:nvPr/>
        </p:nvGraphicFramePr>
        <p:xfrm>
          <a:off x="6365998" y="8125555"/>
          <a:ext cx="6300000" cy="944880"/>
        </p:xfrm>
        <a:graphic>
          <a:graphicData uri="http://schemas.openxmlformats.org/drawingml/2006/table">
            <a:tbl>
              <a:tblPr firstRow="1" bandRow="1">
                <a:tableStyleId>{5C22544A-7EE6-4342-B048-85BDC9FD1C3A}</a:tableStyleId>
              </a:tblPr>
              <a:tblGrid>
                <a:gridCol w="6300000">
                  <a:extLst>
                    <a:ext uri="{9D8B030D-6E8A-4147-A177-3AD203B41FA5}">
                      <a16:colId xmlns:a16="http://schemas.microsoft.com/office/drawing/2014/main" val="1993225949"/>
                    </a:ext>
                  </a:extLst>
                </a:gridCol>
              </a:tblGrid>
              <a:tr h="253050">
                <a:tc>
                  <a:txBody>
                    <a:bodyPr/>
                    <a:lstStyle/>
                    <a:p>
                      <a:pPr algn="ctr">
                        <a:lnSpc>
                          <a:spcPct val="100000"/>
                        </a:lnSpc>
                      </a:pPr>
                      <a:r>
                        <a:rPr kumimoji="1" lang="ja-JP" altLang="en-US" sz="1800" dirty="0">
                          <a:latin typeface="BIZ UDPゴシック" panose="020B0400000000000000" pitchFamily="50" charset="-128"/>
                          <a:ea typeface="BIZ UDPゴシック" panose="020B0400000000000000" pitchFamily="50" charset="-128"/>
                        </a:rPr>
                        <a:t>市町村間のバラツキ</a:t>
                      </a:r>
                    </a:p>
                  </a:txBody>
                  <a:tcPr>
                    <a:solidFill>
                      <a:schemeClr val="accent1"/>
                    </a:solidFill>
                  </a:tcPr>
                </a:tc>
                <a:extLst>
                  <a:ext uri="{0D108BD9-81ED-4DB2-BD59-A6C34878D82A}">
                    <a16:rowId xmlns:a16="http://schemas.microsoft.com/office/drawing/2014/main" val="3067193788"/>
                  </a:ext>
                </a:extLst>
              </a:tr>
              <a:tr h="419026">
                <a:tc>
                  <a:txBody>
                    <a:bodyPr/>
                    <a:lstStyle/>
                    <a:p>
                      <a:pPr>
                        <a:lnSpc>
                          <a:spcPct val="100000"/>
                        </a:lnSpc>
                      </a:pPr>
                      <a:r>
                        <a:rPr kumimoji="1" lang="ja-JP" altLang="en-US" sz="1600" dirty="0">
                          <a:latin typeface="ＭＳ Ｐゴシック" panose="020B0600070205080204" pitchFamily="50" charset="-128"/>
                          <a:ea typeface="ＭＳ Ｐゴシック" panose="020B0600070205080204" pitchFamily="50" charset="-128"/>
                        </a:rPr>
                        <a:t>　</a:t>
                      </a:r>
                      <a:r>
                        <a:rPr kumimoji="1" lang="ja-JP" altLang="en-US" sz="1600" dirty="0">
                          <a:latin typeface="HGPｺﾞｼｯｸM" panose="020B0600000000000000" pitchFamily="50" charset="-128"/>
                          <a:ea typeface="HGPｺﾞｼｯｸM" panose="020B0600000000000000" pitchFamily="50" charset="-128"/>
                        </a:rPr>
                        <a:t>○合計特殊出生率は市町村によって差異がある</a:t>
                      </a:r>
                      <a:r>
                        <a:rPr kumimoji="1" lang="ja-JP" altLang="en-US" sz="1200" dirty="0">
                          <a:latin typeface="HGPｺﾞｼｯｸM" panose="020B0600000000000000" pitchFamily="50" charset="-128"/>
                          <a:ea typeface="HGPｺﾞｼｯｸM" panose="020B0600000000000000" pitchFamily="50" charset="-128"/>
                        </a:rPr>
                        <a:t>（高石市</a:t>
                      </a:r>
                      <a:r>
                        <a:rPr kumimoji="1" lang="en-US" altLang="ja-JP" sz="1200" dirty="0">
                          <a:latin typeface="HGPｺﾞｼｯｸM" panose="020B0600000000000000" pitchFamily="50" charset="-128"/>
                          <a:ea typeface="HGPｺﾞｼｯｸM" panose="020B0600000000000000" pitchFamily="50" charset="-128"/>
                        </a:rPr>
                        <a:t>1.58</a:t>
                      </a:r>
                      <a:r>
                        <a:rPr kumimoji="1" lang="ja-JP" altLang="en-US" sz="1200" dirty="0">
                          <a:latin typeface="HGPｺﾞｼｯｸM" panose="020B0600000000000000" pitchFamily="50" charset="-128"/>
                          <a:ea typeface="HGPｺﾞｼｯｸM" panose="020B0600000000000000" pitchFamily="50" charset="-128"/>
                        </a:rPr>
                        <a:t>～豊能町</a:t>
                      </a:r>
                      <a:r>
                        <a:rPr kumimoji="1" lang="en-US" altLang="ja-JP" sz="1200" dirty="0">
                          <a:latin typeface="HGPｺﾞｼｯｸM" panose="020B0600000000000000" pitchFamily="50" charset="-128"/>
                          <a:ea typeface="HGPｺﾞｼｯｸM" panose="020B0600000000000000" pitchFamily="50" charset="-128"/>
                        </a:rPr>
                        <a:t>0.92</a:t>
                      </a:r>
                      <a:r>
                        <a:rPr kumimoji="1" lang="ja-JP" altLang="en-US" sz="1200" dirty="0">
                          <a:latin typeface="HGPｺﾞｼｯｸM" panose="020B0600000000000000" pitchFamily="50" charset="-128"/>
                          <a:ea typeface="HGPｺﾞｼｯｸM" panose="020B0600000000000000" pitchFamily="50" charset="-128"/>
                        </a:rPr>
                        <a:t>）</a:t>
                      </a:r>
                      <a:endParaRPr kumimoji="1" lang="en-US" altLang="ja-JP" sz="1200" dirty="0">
                        <a:latin typeface="HGPｺﾞｼｯｸM" panose="020B0600000000000000" pitchFamily="50" charset="-128"/>
                        <a:ea typeface="HGPｺﾞｼｯｸM" panose="020B0600000000000000" pitchFamily="50" charset="-128"/>
                      </a:endParaRPr>
                    </a:p>
                    <a:p>
                      <a:pPr>
                        <a:lnSpc>
                          <a:spcPct val="100000"/>
                        </a:lnSpc>
                      </a:pPr>
                      <a:r>
                        <a:rPr kumimoji="1" lang="ja-JP" altLang="en-US" sz="1600" dirty="0">
                          <a:latin typeface="HGPｺﾞｼｯｸM" panose="020B0600000000000000" pitchFamily="50" charset="-128"/>
                          <a:ea typeface="HGPｺﾞｼｯｸM" panose="020B0600000000000000" pitchFamily="50" charset="-128"/>
                        </a:rPr>
                        <a:t>　</a:t>
                      </a:r>
                      <a:r>
                        <a:rPr kumimoji="1" lang="ja-JP" altLang="en-US" sz="1600" dirty="0">
                          <a:solidFill>
                            <a:schemeClr val="tx1"/>
                          </a:solidFill>
                          <a:latin typeface="HGPｺﾞｼｯｸM" panose="020B0600000000000000" pitchFamily="50" charset="-128"/>
                          <a:ea typeface="HGPｺﾞｼｯｸM" panose="020B0600000000000000" pitchFamily="50" charset="-128"/>
                        </a:rPr>
                        <a:t>○子育て支援施策・完全失業率についても地域でバラツキがある</a:t>
                      </a:r>
                      <a:endParaRPr kumimoji="1" lang="en-US" altLang="ja-JP" sz="1600" dirty="0">
                        <a:solidFill>
                          <a:schemeClr val="tx1"/>
                        </a:solidFill>
                        <a:latin typeface="HGPｺﾞｼｯｸM" panose="020B0600000000000000" pitchFamily="50" charset="-128"/>
                        <a:ea typeface="HGPｺﾞｼｯｸM" panose="020B0600000000000000" pitchFamily="50" charset="-128"/>
                      </a:endParaRPr>
                    </a:p>
                  </a:txBody>
                  <a:tcPr>
                    <a:solidFill>
                      <a:schemeClr val="accent1">
                        <a:lumMod val="20000"/>
                        <a:lumOff val="80000"/>
                      </a:schemeClr>
                    </a:solidFill>
                  </a:tcPr>
                </a:tc>
                <a:extLst>
                  <a:ext uri="{0D108BD9-81ED-4DB2-BD59-A6C34878D82A}">
                    <a16:rowId xmlns:a16="http://schemas.microsoft.com/office/drawing/2014/main" val="129510328"/>
                  </a:ext>
                </a:extLst>
              </a:tr>
            </a:tbl>
          </a:graphicData>
        </a:graphic>
      </p:graphicFrame>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12095629" y="9192002"/>
            <a:ext cx="539262"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7A547FF-1613-4E1A-8560-D186C25E80AF}" type="slidenum">
              <a:rPr lang="en-US" altLang="ja-JP" smtClean="0"/>
              <a:pPr/>
              <a:t>1</a:t>
            </a:fld>
            <a:endParaRPr lang="ja-JP" altLang="en-US" dirty="0"/>
          </a:p>
        </p:txBody>
      </p:sp>
      <p:sp>
        <p:nvSpPr>
          <p:cNvPr id="20" name="テキスト ボックス 19">
            <a:extLst>
              <a:ext uri="{FF2B5EF4-FFF2-40B4-BE49-F238E27FC236}">
                <a16:creationId xmlns:a16="http://schemas.microsoft.com/office/drawing/2014/main" id="{133403EF-4E02-47C4-8768-E8D959664538}"/>
              </a:ext>
            </a:extLst>
          </p:cNvPr>
          <p:cNvSpPr txBox="1"/>
          <p:nvPr/>
        </p:nvSpPr>
        <p:spPr>
          <a:xfrm>
            <a:off x="6576232" y="579936"/>
            <a:ext cx="5976000" cy="338554"/>
          </a:xfrm>
          <a:prstGeom prst="rect">
            <a:avLst/>
          </a:prstGeom>
          <a:solidFill>
            <a:schemeClr val="accent1">
              <a:lumMod val="60000"/>
              <a:lumOff val="40000"/>
            </a:schemeClr>
          </a:solidFill>
          <a:ln w="19050">
            <a:solidFill>
              <a:schemeClr val="accent1">
                <a:lumMod val="60000"/>
                <a:lumOff val="40000"/>
              </a:schemeClr>
            </a:solidFill>
          </a:ln>
        </p:spPr>
        <p:txBody>
          <a:bodyPr wrap="square" rtlCol="0">
            <a:spAutoFit/>
          </a:bodyPr>
          <a:lstStyle/>
          <a:p>
            <a:r>
              <a:rPr lang="ja-JP" altLang="en-US" sz="1600" b="1" dirty="0">
                <a:latin typeface="HGPｺﾞｼｯｸM" panose="020B0600000000000000" pitchFamily="50" charset="-128"/>
                <a:ea typeface="HGPｺﾞｼｯｸM" panose="020B0600000000000000" pitchFamily="50" charset="-128"/>
              </a:rPr>
              <a:t>               合計特殊出生率</a:t>
            </a:r>
          </a:p>
        </p:txBody>
      </p:sp>
      <p:sp>
        <p:nvSpPr>
          <p:cNvPr id="17" name="テキスト ボックス 16">
            <a:extLst>
              <a:ext uri="{FF2B5EF4-FFF2-40B4-BE49-F238E27FC236}">
                <a16:creationId xmlns:a16="http://schemas.microsoft.com/office/drawing/2014/main" id="{891042A5-04A3-4A22-BAF6-9DAEA6D74149}"/>
              </a:ext>
            </a:extLst>
          </p:cNvPr>
          <p:cNvSpPr txBox="1"/>
          <p:nvPr/>
        </p:nvSpPr>
        <p:spPr>
          <a:xfrm>
            <a:off x="9188107" y="653621"/>
            <a:ext cx="3124800" cy="276999"/>
          </a:xfrm>
          <a:prstGeom prst="rect">
            <a:avLst/>
          </a:prstGeom>
          <a:noFill/>
        </p:spPr>
        <p:txBody>
          <a:bodyPr wrap="square" rtlCol="0">
            <a:spAutoFit/>
          </a:bodyPr>
          <a:lstStyle/>
          <a:p>
            <a:pPr algn="r"/>
            <a:r>
              <a:rPr lang="ja-JP" altLang="en-US" sz="1200" dirty="0">
                <a:latin typeface="HGPｺﾞｼｯｸM" panose="020B0600000000000000" pitchFamily="50" charset="-128"/>
                <a:ea typeface="HGPｺﾞｼｯｸM" panose="020B0600000000000000" pitchFamily="50" charset="-128"/>
              </a:rPr>
              <a:t>出典：厚生労働省「人口動態統計」</a:t>
            </a:r>
          </a:p>
        </p:txBody>
      </p:sp>
      <p:sp>
        <p:nvSpPr>
          <p:cNvPr id="3" name="テキスト ボックス 2">
            <a:extLst>
              <a:ext uri="{FF2B5EF4-FFF2-40B4-BE49-F238E27FC236}">
                <a16:creationId xmlns:a16="http://schemas.microsoft.com/office/drawing/2014/main" id="{C7606655-B515-454A-BF4B-E6B73B402C74}"/>
              </a:ext>
            </a:extLst>
          </p:cNvPr>
          <p:cNvSpPr txBox="1"/>
          <p:nvPr/>
        </p:nvSpPr>
        <p:spPr>
          <a:xfrm>
            <a:off x="3230880" y="3246120"/>
            <a:ext cx="1310640" cy="369332"/>
          </a:xfrm>
          <a:prstGeom prst="rect">
            <a:avLst/>
          </a:prstGeom>
          <a:noFill/>
        </p:spPr>
        <p:txBody>
          <a:bodyPr wrap="square" rtlCol="0">
            <a:spAutoFit/>
          </a:bodyPr>
          <a:lstStyle/>
          <a:p>
            <a:endParaRPr kumimoji="1" lang="ja-JP" altLang="en-US" dirty="0"/>
          </a:p>
        </p:txBody>
      </p:sp>
      <p:sp>
        <p:nvSpPr>
          <p:cNvPr id="6" name="テキスト ボックス 5">
            <a:extLst>
              <a:ext uri="{FF2B5EF4-FFF2-40B4-BE49-F238E27FC236}">
                <a16:creationId xmlns:a16="http://schemas.microsoft.com/office/drawing/2014/main" id="{581A9FA7-BFDA-4C9A-8260-92808ED117C4}"/>
              </a:ext>
            </a:extLst>
          </p:cNvPr>
          <p:cNvSpPr txBox="1"/>
          <p:nvPr/>
        </p:nvSpPr>
        <p:spPr>
          <a:xfrm>
            <a:off x="27476" y="1128614"/>
            <a:ext cx="6300000" cy="175432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sz="1800" b="0" i="0" u="none" strike="noStrike" kern="0" cap="none" spc="0" baseline="0">
                <a:solidFill>
                  <a:srgbClr val="000000"/>
                </a:solidFill>
                <a:uFillTx/>
              </a:defRPr>
            </a:pPr>
            <a:r>
              <a:rPr kumimoji="1" lang="ja-JP" altLang="en-US"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大阪府の</a:t>
            </a:r>
            <a:r>
              <a:rPr kumimoji="1" lang="ja-JP" altLang="en-US"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合計特殊出生率は、全国同様、過去最低を記録</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○令和７年３月に「大阪府子ども計画」を策定し、令和７年度に</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US" altLang="ja-JP" kern="0" dirty="0">
                <a:solidFill>
                  <a:srgbClr val="000000"/>
                </a:solidFill>
                <a:latin typeface="HGPｺﾞｼｯｸM" panose="020B0600000000000000" pitchFamily="50" charset="-128"/>
                <a:ea typeface="HGPｺﾞｼｯｸM" panose="020B0600000000000000" pitchFamily="50" charset="-128"/>
              </a:rPr>
              <a:t>   </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全庁一丸となって少子化対策をはじめとする子ども政策を推進</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US" altLang="ja-JP" kern="0" dirty="0">
                <a:solidFill>
                  <a:srgbClr val="000000"/>
                </a:solidFill>
                <a:latin typeface="HGPｺﾞｼｯｸM" panose="020B0600000000000000" pitchFamily="50" charset="-128"/>
                <a:ea typeface="HGPｺﾞｼｯｸM" panose="020B0600000000000000" pitchFamily="50" charset="-128"/>
              </a:rPr>
              <a:t>   </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していくため、知事をトップとする「大阪府子ども政策推進会議」</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US" altLang="ja-JP" kern="0" dirty="0">
                <a:solidFill>
                  <a:srgbClr val="000000"/>
                </a:solidFill>
                <a:latin typeface="HGPｺﾞｼｯｸM" panose="020B0600000000000000" pitchFamily="50" charset="-128"/>
                <a:ea typeface="HGPｺﾞｼｯｸM" panose="020B0600000000000000" pitchFamily="50" charset="-128"/>
              </a:rPr>
              <a:t>   </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を設置。</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p:txBody>
      </p:sp>
      <p:sp>
        <p:nvSpPr>
          <p:cNvPr id="7" name="正方形/長方形 6">
            <a:extLst>
              <a:ext uri="{FF2B5EF4-FFF2-40B4-BE49-F238E27FC236}">
                <a16:creationId xmlns:a16="http://schemas.microsoft.com/office/drawing/2014/main" id="{166680E2-640C-49AD-96EC-8B4FD215CA61}"/>
              </a:ext>
            </a:extLst>
          </p:cNvPr>
          <p:cNvSpPr/>
          <p:nvPr/>
        </p:nvSpPr>
        <p:spPr>
          <a:xfrm>
            <a:off x="11609408" y="57872"/>
            <a:ext cx="1114463" cy="4166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資料１</a:t>
            </a:r>
          </a:p>
        </p:txBody>
      </p:sp>
    </p:spTree>
    <p:extLst>
      <p:ext uri="{BB962C8B-B14F-4D97-AF65-F5344CB8AC3E}">
        <p14:creationId xmlns:p14="http://schemas.microsoft.com/office/powerpoint/2010/main" val="2359084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141169351">
    <p:spTree>
      <p:nvGrpSpPr>
        <p:cNvPr id="1" name=""/>
        <p:cNvGrpSpPr/>
        <p:nvPr/>
      </p:nvGrpSpPr>
      <p:grpSpPr>
        <a:xfrm>
          <a:off x="0" y="0"/>
          <a:ext cx="0" cy="0"/>
          <a:chOff x="0" y="0"/>
          <a:chExt cx="0" cy="0"/>
        </a:xfrm>
      </p:grpSpPr>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12136332" y="9124026"/>
            <a:ext cx="539262"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7A547FF-1613-4E1A-8560-D186C25E80AF}" type="slidenum">
              <a:rPr lang="en-US" altLang="ja-JP" smtClean="0"/>
              <a:pPr/>
              <a:t>2</a:t>
            </a:fld>
            <a:endParaRPr lang="ja-JP" altLang="en-US" dirty="0"/>
          </a:p>
        </p:txBody>
      </p:sp>
      <p:sp>
        <p:nvSpPr>
          <p:cNvPr id="8" name="正方形/長方形 7">
            <a:extLst>
              <a:ext uri="{FF2B5EF4-FFF2-40B4-BE49-F238E27FC236}">
                <a16:creationId xmlns:a16="http://schemas.microsoft.com/office/drawing/2014/main" id="{C821B0B9-FF9C-4FA3-8EB0-38BB6FBF216B}"/>
              </a:ext>
            </a:extLst>
          </p:cNvPr>
          <p:cNvSpPr/>
          <p:nvPr/>
        </p:nvSpPr>
        <p:spPr>
          <a:xfrm>
            <a:off x="141975" y="744609"/>
            <a:ext cx="5760000" cy="468000"/>
          </a:xfrm>
          <a:prstGeom prst="rect">
            <a:avLst/>
          </a:prstGeom>
          <a:solidFill>
            <a:srgbClr val="242852"/>
          </a:solidFill>
          <a:ln w="12701" cap="flat">
            <a:solidFill>
              <a:srgbClr val="34497D"/>
            </a:solidFill>
            <a:prstDash val="solid"/>
            <a:miter/>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ja-JP" sz="2000" b="1" dirty="0">
                <a:solidFill>
                  <a:srgbClr val="FFFFFF"/>
                </a:solidFill>
                <a:latin typeface="BIZ UDPゴシック" pitchFamily="50"/>
                <a:ea typeface="BIZ UDPゴシック" pitchFamily="50"/>
              </a:rPr>
              <a:t>Ⅱ.</a:t>
            </a:r>
            <a:r>
              <a:rPr lang="ja-JP" altLang="en-US" sz="2000" b="1" i="0" u="none" strike="noStrike" kern="1200" cap="none" spc="0" baseline="0" dirty="0">
                <a:solidFill>
                  <a:srgbClr val="FFFFFF"/>
                </a:solidFill>
                <a:uFillTx/>
                <a:latin typeface="BIZ UDPゴシック" pitchFamily="50"/>
                <a:ea typeface="BIZ UDPゴシック" pitchFamily="50"/>
              </a:rPr>
              <a:t>調査研究の</a:t>
            </a:r>
            <a:r>
              <a:rPr lang="ja-JP" altLang="en-US" sz="2000" b="1" dirty="0">
                <a:solidFill>
                  <a:srgbClr val="FFFFFF"/>
                </a:solidFill>
                <a:latin typeface="BIZ UDPゴシック" pitchFamily="50"/>
                <a:ea typeface="BIZ UDPゴシック" pitchFamily="50"/>
              </a:rPr>
              <a:t>進捗状況</a:t>
            </a:r>
            <a:r>
              <a:rPr lang="ja-JP" altLang="en-US" sz="2000" b="1" dirty="0">
                <a:solidFill>
                  <a:schemeClr val="bg1"/>
                </a:solidFill>
                <a:latin typeface="BIZ UDPゴシック" pitchFamily="50"/>
                <a:ea typeface="BIZ UDPゴシック" pitchFamily="50"/>
              </a:rPr>
              <a:t>（中間とりまとめの概要）</a:t>
            </a:r>
            <a:endParaRPr lang="ja-JP" sz="2000" b="1" i="0" u="none" strike="noStrike" kern="1200" cap="none" spc="0" baseline="0" dirty="0">
              <a:solidFill>
                <a:schemeClr val="bg1"/>
              </a:solidFill>
              <a:uFillTx/>
              <a:latin typeface="BIZ UDPゴシック" pitchFamily="50"/>
              <a:ea typeface="BIZ UDPゴシック" pitchFamily="50"/>
            </a:endParaRPr>
          </a:p>
        </p:txBody>
      </p:sp>
      <p:graphicFrame>
        <p:nvGraphicFramePr>
          <p:cNvPr id="9" name="表 19">
            <a:extLst>
              <a:ext uri="{FF2B5EF4-FFF2-40B4-BE49-F238E27FC236}">
                <a16:creationId xmlns:a16="http://schemas.microsoft.com/office/drawing/2014/main" id="{10CE2712-838E-4C20-8E1B-FB88849E8006}"/>
              </a:ext>
            </a:extLst>
          </p:cNvPr>
          <p:cNvGraphicFramePr>
            <a:graphicFrameLocks noGrp="1"/>
          </p:cNvGraphicFramePr>
          <p:nvPr>
            <p:extLst>
              <p:ext uri="{D42A27DB-BD31-4B8C-83A1-F6EECF244321}">
                <p14:modId xmlns:p14="http://schemas.microsoft.com/office/powerpoint/2010/main" val="2794231199"/>
              </p:ext>
            </p:extLst>
          </p:nvPr>
        </p:nvGraphicFramePr>
        <p:xfrm>
          <a:off x="141974" y="1382278"/>
          <a:ext cx="12436887" cy="7112397"/>
        </p:xfrm>
        <a:graphic>
          <a:graphicData uri="http://schemas.openxmlformats.org/drawingml/2006/table">
            <a:tbl>
              <a:tblPr firstRow="1" bandRow="1">
                <a:tableStyleId>{5940675A-B579-460E-94D1-54222C63F5DA}</a:tableStyleId>
              </a:tblPr>
              <a:tblGrid>
                <a:gridCol w="1330601">
                  <a:extLst>
                    <a:ext uri="{9D8B030D-6E8A-4147-A177-3AD203B41FA5}">
                      <a16:colId xmlns:a16="http://schemas.microsoft.com/office/drawing/2014/main" val="2517856987"/>
                    </a:ext>
                  </a:extLst>
                </a:gridCol>
                <a:gridCol w="11106286">
                  <a:extLst>
                    <a:ext uri="{9D8B030D-6E8A-4147-A177-3AD203B41FA5}">
                      <a16:colId xmlns:a16="http://schemas.microsoft.com/office/drawing/2014/main" val="3318010299"/>
                    </a:ext>
                  </a:extLst>
                </a:gridCol>
              </a:tblGrid>
              <a:tr h="8335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900" dirty="0">
                          <a:latin typeface="HGPｺﾞｼｯｸM" panose="020B0600000000000000" pitchFamily="50" charset="-128"/>
                          <a:ea typeface="HGPｺﾞｼｯｸM" panose="020B0600000000000000" pitchFamily="50" charset="-128"/>
                        </a:rPr>
                        <a:t>調査概要</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dirty="0">
                          <a:latin typeface="HGPｺﾞｼｯｸM" panose="020B0600000000000000" pitchFamily="50" charset="-128"/>
                          <a:ea typeface="HGPｺﾞｼｯｸM" panose="020B0600000000000000" pitchFamily="50" charset="-128"/>
                        </a:rPr>
                        <a:t>○少子化傾向の反転に向けた効果的な施策を検討するため、今年度、公表データを活用した地域分析</a:t>
                      </a:r>
                      <a:r>
                        <a:rPr lang="en-US" altLang="ja-JP" sz="1800" dirty="0">
                          <a:latin typeface="HGPｺﾞｼｯｸM" panose="020B0600000000000000" pitchFamily="50" charset="-128"/>
                          <a:ea typeface="HGPｺﾞｼｯｸM" panose="020B0600000000000000" pitchFamily="50" charset="-128"/>
                        </a:rPr>
                        <a:t> </a:t>
                      </a:r>
                      <a:r>
                        <a:rPr lang="ja-JP" altLang="en-US" sz="1800" dirty="0">
                          <a:latin typeface="HGPｺﾞｼｯｸM" panose="020B0600000000000000" pitchFamily="50" charset="-128"/>
                          <a:ea typeface="HGPｺﾞｼｯｸM" panose="020B0600000000000000" pitchFamily="50" charset="-128"/>
                        </a:rPr>
                        <a:t>（重回帰分</a:t>
                      </a:r>
                      <a:endParaRPr lang="en-US" altLang="ja-JP" sz="1800" dirty="0">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dirty="0">
                          <a:latin typeface="HGPｺﾞｼｯｸM" panose="020B0600000000000000" pitchFamily="50" charset="-128"/>
                          <a:ea typeface="HGPｺﾞｼｯｸM" panose="020B0600000000000000" pitchFamily="50" charset="-128"/>
                        </a:rPr>
                        <a:t>　 析）及び諸外国・他府県等の事例調査を実施（８月に中間とりまとめ）</a:t>
                      </a:r>
                      <a:endParaRPr kumimoji="1" lang="ja-JP" altLang="en-US" sz="1800" dirty="0">
                        <a:latin typeface="HGPｺﾞｼｯｸM" panose="020B0600000000000000" pitchFamily="50" charset="-128"/>
                        <a:ea typeface="HGPｺﾞｼｯｸM" panose="020B06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4585399"/>
                  </a:ext>
                </a:extLst>
              </a:tr>
              <a:tr h="55623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900" kern="1200" dirty="0">
                          <a:solidFill>
                            <a:schemeClr val="tx1"/>
                          </a:solidFill>
                          <a:latin typeface="HGPｺﾞｼｯｸM" panose="020B0600000000000000" pitchFamily="50" charset="-128"/>
                          <a:ea typeface="HGPｺﾞｼｯｸM" panose="020B0600000000000000" pitchFamily="50" charset="-128"/>
                          <a:cs typeface="+mn-cs"/>
                        </a:rPr>
                        <a:t>調査結果</a:t>
                      </a:r>
                      <a:endParaRPr kumimoji="1" lang="en-US" altLang="ja-JP" sz="1900"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90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900" kern="1200" dirty="0">
                          <a:solidFill>
                            <a:schemeClr val="tx1"/>
                          </a:solidFill>
                          <a:latin typeface="HGPｺﾞｼｯｸM" panose="020B0600000000000000" pitchFamily="50" charset="-128"/>
                          <a:ea typeface="HGPｺﾞｼｯｸM" panose="020B0600000000000000" pitchFamily="50" charset="-128"/>
                          <a:cs typeface="+mn-cs"/>
                        </a:rPr>
                        <a:t>主なもの</a:t>
                      </a:r>
                      <a:r>
                        <a:rPr kumimoji="1" lang="en-US" altLang="ja-JP" sz="1900" kern="1200" dirty="0">
                          <a:solidFill>
                            <a:schemeClr val="tx1"/>
                          </a:solidFill>
                          <a:latin typeface="HGPｺﾞｼｯｸM" panose="020B0600000000000000" pitchFamily="50" charset="-128"/>
                          <a:ea typeface="HGPｺﾞｼｯｸM" panose="020B0600000000000000"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900" kern="1200" dirty="0">
                        <a:solidFill>
                          <a:schemeClr val="tx1"/>
                        </a:solidFill>
                        <a:latin typeface="HGPｺﾞｼｯｸM" panose="020B0600000000000000" pitchFamily="50" charset="-128"/>
                        <a:ea typeface="HGPｺﾞｼｯｸM" panose="020B0600000000000000" pitchFamily="50"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nSpc>
                          <a:spcPct val="100000"/>
                        </a:lnSpc>
                      </a:pPr>
                      <a:r>
                        <a:rPr lang="ja-JP" altLang="en-US" sz="1800" dirty="0">
                          <a:solidFill>
                            <a:schemeClr val="tx1"/>
                          </a:solidFill>
                          <a:latin typeface="HGPｺﾞｼｯｸM" panose="020B0600000000000000" pitchFamily="50" charset="-128"/>
                          <a:ea typeface="HGPｺﾞｼｯｸM" panose="020B0600000000000000" pitchFamily="50" charset="-128"/>
                        </a:rPr>
                        <a:t>○諸外国では経済的支援が手厚く、</a:t>
                      </a:r>
                      <a:r>
                        <a:rPr lang="ja-JP" altLang="en-US" sz="1800" b="1" u="sng" dirty="0">
                          <a:solidFill>
                            <a:schemeClr val="tx1"/>
                          </a:solidFill>
                          <a:latin typeface="HGPｺﾞｼｯｸM" panose="020B0600000000000000" pitchFamily="50" charset="-128"/>
                          <a:ea typeface="HGPｺﾞｼｯｸM" panose="020B0600000000000000" pitchFamily="50" charset="-128"/>
                        </a:rPr>
                        <a:t>男性が育児休業を取得しやすい環境が整備されている国が多い</a:t>
                      </a:r>
                      <a:r>
                        <a:rPr lang="ja-JP" altLang="en-US" sz="1800" dirty="0">
                          <a:solidFill>
                            <a:schemeClr val="tx1"/>
                          </a:solidFill>
                          <a:latin typeface="HGPｺﾞｼｯｸM" panose="020B0600000000000000" pitchFamily="50" charset="-128"/>
                          <a:ea typeface="HGPｺﾞｼｯｸM" panose="020B0600000000000000" pitchFamily="50" charset="-128"/>
                        </a:rPr>
                        <a:t>。</a:t>
                      </a: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800" dirty="0">
                          <a:solidFill>
                            <a:schemeClr val="tx1"/>
                          </a:solidFill>
                          <a:latin typeface="HGPｺﾞｼｯｸM" panose="020B0600000000000000" pitchFamily="50" charset="-128"/>
                          <a:ea typeface="HGPｺﾞｼｯｸM" panose="020B0600000000000000" pitchFamily="50" charset="-128"/>
                        </a:rPr>
                        <a:t>　　　</a:t>
                      </a:r>
                      <a:r>
                        <a:rPr lang="ja-JP" altLang="en-US" sz="1600" b="1" dirty="0">
                          <a:solidFill>
                            <a:schemeClr val="tx1"/>
                          </a:solidFill>
                          <a:effectLst/>
                          <a:latin typeface="HGPｺﾞｼｯｸE" panose="020B0900000000000000" pitchFamily="50" charset="-128"/>
                          <a:ea typeface="HGPｺﾞｼｯｸE" panose="020B0900000000000000" pitchFamily="50" charset="-128"/>
                        </a:rPr>
                        <a:t>→方向性：（４）生活を支える基盤の安定・（３）共育ての推進</a:t>
                      </a:r>
                      <a:r>
                        <a:rPr lang="en-US" altLang="ja-JP" sz="1600" b="1" dirty="0">
                          <a:solidFill>
                            <a:schemeClr val="tx1"/>
                          </a:solidFill>
                          <a:effectLst/>
                          <a:latin typeface="HGPｺﾞｼｯｸE" panose="020B0900000000000000" pitchFamily="50" charset="-128"/>
                          <a:ea typeface="HGPｺﾞｼｯｸE" panose="020B0900000000000000" pitchFamily="50" charset="-128"/>
                        </a:rPr>
                        <a:t>《</a:t>
                      </a:r>
                      <a:r>
                        <a:rPr lang="ja-JP" altLang="en-US" sz="1600" b="1" dirty="0">
                          <a:solidFill>
                            <a:schemeClr val="tx1"/>
                          </a:solidFill>
                          <a:effectLst/>
                          <a:latin typeface="HGPｺﾞｼｯｸE" panose="020B0900000000000000" pitchFamily="50" charset="-128"/>
                          <a:ea typeface="HGPｺﾞｼｯｸE" panose="020B0900000000000000" pitchFamily="50" charset="-128"/>
                        </a:rPr>
                        <a:t>働きやすい職場環境づくり</a:t>
                      </a:r>
                      <a:r>
                        <a:rPr lang="en-US" altLang="ja-JP" sz="1600" b="1" dirty="0">
                          <a:solidFill>
                            <a:schemeClr val="tx1"/>
                          </a:solidFill>
                          <a:effectLst/>
                          <a:latin typeface="HGPｺﾞｼｯｸE" panose="020B0900000000000000" pitchFamily="50" charset="-128"/>
                          <a:ea typeface="HGPｺﾞｼｯｸE" panose="020B0900000000000000" pitchFamily="50" charset="-128"/>
                        </a:rPr>
                        <a:t>》</a:t>
                      </a:r>
                    </a:p>
                    <a:p>
                      <a:pPr>
                        <a:lnSpc>
                          <a:spcPct val="100000"/>
                        </a:lnSpc>
                      </a:pPr>
                      <a:endParaRPr lang="en-US" altLang="ja-JP" sz="1600" dirty="0">
                        <a:solidFill>
                          <a:schemeClr val="bg1">
                            <a:lumMod val="50000"/>
                          </a:schemeClr>
                        </a:solidFill>
                        <a:effectLst/>
                        <a:latin typeface="HGP創英角ﾎﾟｯﾌﾟ体" panose="040B0A00000000000000" pitchFamily="50" charset="-128"/>
                        <a:ea typeface="HGP創英角ﾎﾟｯﾌﾟ体" panose="040B0A00000000000000" pitchFamily="50" charset="-128"/>
                      </a:endParaRPr>
                    </a:p>
                    <a:p>
                      <a:pPr>
                        <a:lnSpc>
                          <a:spcPct val="100000"/>
                        </a:lnSpc>
                      </a:pPr>
                      <a:r>
                        <a:rPr lang="ja-JP" altLang="en-US" sz="1800" dirty="0">
                          <a:solidFill>
                            <a:schemeClr val="tx1"/>
                          </a:solidFill>
                          <a:latin typeface="HGPｺﾞｼｯｸM" panose="020B0600000000000000" pitchFamily="50" charset="-128"/>
                          <a:ea typeface="HGPｺﾞｼｯｸM" panose="020B0600000000000000" pitchFamily="50" charset="-128"/>
                        </a:rPr>
                        <a:t>○地域分析（重回帰分析）においては、結婚や出産には経済的にある程度余裕があることや就労の継続等が</a:t>
                      </a: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en-US" altLang="ja-JP" sz="1800" dirty="0">
                          <a:solidFill>
                            <a:schemeClr val="tx1"/>
                          </a:solidFill>
                          <a:latin typeface="HGPｺﾞｼｯｸM" panose="020B0600000000000000" pitchFamily="50" charset="-128"/>
                          <a:ea typeface="HGPｺﾞｼｯｸM" panose="020B0600000000000000" pitchFamily="50" charset="-128"/>
                        </a:rPr>
                        <a:t>   </a:t>
                      </a:r>
                      <a:r>
                        <a:rPr lang="ja-JP" altLang="en-US" sz="1800" dirty="0">
                          <a:solidFill>
                            <a:schemeClr val="tx1"/>
                          </a:solidFill>
                          <a:latin typeface="HGPｺﾞｼｯｸM" panose="020B0600000000000000" pitchFamily="50" charset="-128"/>
                          <a:ea typeface="HGPｺﾞｼｯｸM" panose="020B0600000000000000" pitchFamily="50" charset="-128"/>
                        </a:rPr>
                        <a:t>影響しているため、</a:t>
                      </a: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b="1" u="none" dirty="0">
                          <a:solidFill>
                            <a:schemeClr val="tx1"/>
                          </a:solidFill>
                          <a:latin typeface="HGPｺﾞｼｯｸM" panose="020B0600000000000000" pitchFamily="50" charset="-128"/>
                          <a:ea typeface="HGPｺﾞｼｯｸM" panose="020B0600000000000000" pitchFamily="50" charset="-128"/>
                        </a:rPr>
                        <a:t>  ・</a:t>
                      </a:r>
                      <a:r>
                        <a:rPr lang="ja-JP" altLang="en-US" sz="1800" b="1" u="sng" dirty="0">
                          <a:solidFill>
                            <a:schemeClr val="tx1"/>
                          </a:solidFill>
                          <a:latin typeface="HGPｺﾞｼｯｸM" panose="020B0600000000000000" pitchFamily="50" charset="-128"/>
                          <a:ea typeface="HGPｺﾞｼｯｸM" panose="020B0600000000000000" pitchFamily="50" charset="-128"/>
                        </a:rPr>
                        <a:t>未婚化・晩婚化の解消のためには若年層の生活を支える基盤を安定させていくことが必要。</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8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kern="1200" dirty="0">
                          <a:solidFill>
                            <a:schemeClr val="tx1"/>
                          </a:solidFill>
                          <a:effectLst/>
                          <a:latin typeface="HGPｺﾞｼｯｸE" panose="020B0900000000000000" pitchFamily="50" charset="-128"/>
                          <a:ea typeface="HGPｺﾞｼｯｸE" panose="020B0900000000000000" pitchFamily="50" charset="-128"/>
                          <a:cs typeface="+mn-cs"/>
                        </a:rPr>
                        <a:t>→方向性：（４）生活を支える基盤の安定</a:t>
                      </a:r>
                      <a:endParaRPr kumimoji="1" lang="en-US" altLang="ja-JP" sz="1600" b="1" kern="1200" dirty="0">
                        <a:solidFill>
                          <a:schemeClr val="tx1"/>
                        </a:solidFill>
                        <a:effectLst/>
                        <a:latin typeface="HGPｺﾞｼｯｸE" panose="020B0900000000000000" pitchFamily="50" charset="-128"/>
                        <a:ea typeface="HGPｺﾞｼｯｸE" panose="020B0900000000000000" pitchFamily="50" charset="-128"/>
                        <a:cs typeface="+mn-cs"/>
                      </a:endParaRPr>
                    </a:p>
                    <a:p>
                      <a:pPr>
                        <a:lnSpc>
                          <a:spcPct val="100000"/>
                        </a:lnSpc>
                      </a:pPr>
                      <a:endParaRPr lang="en-US" altLang="ja-JP" sz="1800" b="1"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b="1" u="none" dirty="0">
                          <a:solidFill>
                            <a:schemeClr val="tx1"/>
                          </a:solidFill>
                          <a:latin typeface="HGPｺﾞｼｯｸM" panose="020B0600000000000000" pitchFamily="50" charset="-128"/>
                          <a:ea typeface="HGPｺﾞｼｯｸM" panose="020B0600000000000000" pitchFamily="50" charset="-128"/>
                        </a:rPr>
                        <a:t>　・</a:t>
                      </a:r>
                      <a:r>
                        <a:rPr lang="ja-JP" altLang="en-US" sz="1800" b="1" u="sng" dirty="0">
                          <a:solidFill>
                            <a:schemeClr val="tx1"/>
                          </a:solidFill>
                          <a:latin typeface="HGPｺﾞｼｯｸM" panose="020B0600000000000000" pitchFamily="50" charset="-128"/>
                          <a:ea typeface="HGPｺﾞｼｯｸM" panose="020B0600000000000000" pitchFamily="50" charset="-128"/>
                        </a:rPr>
                        <a:t>第２子の出生については、出産・育児とキャリアの両立支援のため、女性の就業継続に向けた環境整備が必要。</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→方向性：（３）共育ての推進</a:t>
                      </a:r>
                      <a:r>
                        <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rPr>
                        <a:t>《</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働きやすい職場環境づくり</a:t>
                      </a:r>
                      <a:r>
                        <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rPr>
                        <a:t>》</a:t>
                      </a:r>
                    </a:p>
                    <a:p>
                      <a:pPr>
                        <a:lnSpc>
                          <a:spcPct val="100000"/>
                        </a:lnSpc>
                      </a:pP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dirty="0">
                          <a:solidFill>
                            <a:schemeClr val="tx1"/>
                          </a:solidFill>
                          <a:latin typeface="HGPｺﾞｼｯｸM" panose="020B0600000000000000" pitchFamily="50" charset="-128"/>
                          <a:ea typeface="HGPｺﾞｼｯｸM" panose="020B0600000000000000" pitchFamily="50" charset="-128"/>
                        </a:rPr>
                        <a:t>○府内市町村調査においては、</a:t>
                      </a: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b="0" u="none" dirty="0">
                          <a:solidFill>
                            <a:schemeClr val="tx1"/>
                          </a:solidFill>
                          <a:latin typeface="HGPｺﾞｼｯｸM" panose="020B0600000000000000" pitchFamily="50" charset="-128"/>
                          <a:ea typeface="HGPｺﾞｼｯｸM" panose="020B0600000000000000" pitchFamily="50" charset="-128"/>
                        </a:rPr>
                        <a:t>　・</a:t>
                      </a:r>
                      <a:r>
                        <a:rPr lang="ja-JP" altLang="en-US" sz="1800" b="1" u="sng" dirty="0">
                          <a:solidFill>
                            <a:schemeClr val="tx1"/>
                          </a:solidFill>
                          <a:latin typeface="HGPｺﾞｼｯｸM" panose="020B0600000000000000" pitchFamily="50" charset="-128"/>
                          <a:ea typeface="HGPｺﾞｼｯｸM" panose="020B0600000000000000" pitchFamily="50" charset="-128"/>
                        </a:rPr>
                        <a:t>総じて少子化の課題は認識しているものの、その対策に特化して取り組んでいる市町村は一部に留まる。</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marL="0" algn="l" defTabSz="960120" rtl="0" eaLnBrk="1" latinLnBrk="0" hangingPunct="1">
                        <a:lnSpc>
                          <a:spcPct val="100000"/>
                        </a:lnSpc>
                      </a:pPr>
                      <a:r>
                        <a:rPr lang="ja-JP" altLang="en-US" sz="18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→方向性：（５）市町村支援の充実</a:t>
                      </a:r>
                      <a:endPar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endParaRPr>
                    </a:p>
                    <a:p>
                      <a:pPr>
                        <a:lnSpc>
                          <a:spcPct val="100000"/>
                        </a:lnSpc>
                      </a:pP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dirty="0">
                          <a:solidFill>
                            <a:schemeClr val="tx1"/>
                          </a:solidFill>
                          <a:latin typeface="HGPｺﾞｼｯｸM" panose="020B0600000000000000" pitchFamily="50" charset="-128"/>
                          <a:ea typeface="HGPｺﾞｼｯｸM" panose="020B0600000000000000" pitchFamily="50" charset="-128"/>
                        </a:rPr>
                        <a:t>  ・</a:t>
                      </a:r>
                      <a:r>
                        <a:rPr lang="ja-JP" altLang="en-US" sz="1800" b="1" u="sng" dirty="0">
                          <a:solidFill>
                            <a:schemeClr val="tx1"/>
                          </a:solidFill>
                          <a:latin typeface="HGPｺﾞｼｯｸM" panose="020B0600000000000000" pitchFamily="50" charset="-128"/>
                          <a:ea typeface="HGPｺﾞｼｯｸM" panose="020B0600000000000000" pitchFamily="50" charset="-128"/>
                        </a:rPr>
                        <a:t>妊娠・出産及び保育・子育て支援については、概ねすべての市町村で実施しているがその取組みには濃淡がある。</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8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→方向性：（２）妊娠・出産への支援・</a:t>
                      </a:r>
                      <a:r>
                        <a:rPr lang="ja-JP" altLang="en-US" sz="1600" b="1" dirty="0">
                          <a:solidFill>
                            <a:schemeClr val="tx1"/>
                          </a:solidFill>
                          <a:effectLst/>
                          <a:latin typeface="HGPｺﾞｼｯｸE" panose="020B0900000000000000" pitchFamily="50" charset="-128"/>
                          <a:ea typeface="HGPｺﾞｼｯｸE" panose="020B0900000000000000" pitchFamily="50" charset="-128"/>
                        </a:rPr>
                        <a:t>（３）共育ての推進</a:t>
                      </a:r>
                      <a:r>
                        <a:rPr lang="en-US" altLang="ja-JP" sz="1600" b="1" dirty="0">
                          <a:solidFill>
                            <a:schemeClr val="tx1"/>
                          </a:solidFill>
                          <a:effectLst/>
                          <a:latin typeface="HGPｺﾞｼｯｸE" panose="020B0900000000000000" pitchFamily="50" charset="-128"/>
                          <a:ea typeface="HGPｺﾞｼｯｸE" panose="020B0900000000000000" pitchFamily="50" charset="-128"/>
                        </a:rPr>
                        <a:t>《</a:t>
                      </a:r>
                      <a:r>
                        <a:rPr lang="ja-JP" altLang="en-US" sz="1600" b="1" dirty="0">
                          <a:solidFill>
                            <a:schemeClr val="tx1"/>
                          </a:solidFill>
                          <a:effectLst/>
                          <a:latin typeface="HGPｺﾞｼｯｸE" panose="020B0900000000000000" pitchFamily="50" charset="-128"/>
                          <a:ea typeface="HGPｺﾞｼｯｸE" panose="020B0900000000000000" pitchFamily="50" charset="-128"/>
                        </a:rPr>
                        <a:t>子育て環境整備</a:t>
                      </a:r>
                      <a:r>
                        <a:rPr lang="en-US" altLang="ja-JP" sz="1600" b="1" dirty="0">
                          <a:solidFill>
                            <a:schemeClr val="tx1"/>
                          </a:solidFill>
                          <a:effectLst/>
                          <a:latin typeface="HGPｺﾞｼｯｸE" panose="020B0900000000000000" pitchFamily="50" charset="-128"/>
                          <a:ea typeface="HGPｺﾞｼｯｸE" panose="020B0900000000000000" pitchFamily="50" charset="-128"/>
                        </a:rPr>
                        <a:t>》</a:t>
                      </a:r>
                      <a:r>
                        <a:rPr lang="ja-JP" altLang="en-US" sz="1600" b="1" dirty="0">
                          <a:solidFill>
                            <a:schemeClr val="tx1"/>
                          </a:solidFill>
                          <a:effectLst/>
                          <a:latin typeface="HGPｺﾞｼｯｸE" panose="020B0900000000000000" pitchFamily="50" charset="-128"/>
                          <a:ea typeface="HGPｺﾞｼｯｸE" panose="020B0900000000000000" pitchFamily="50" charset="-128"/>
                        </a:rPr>
                        <a:t>・</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（５）市町村支援の充実</a:t>
                      </a:r>
                      <a:endPar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endParaRPr>
                    </a:p>
                    <a:p>
                      <a:pPr>
                        <a:lnSpc>
                          <a:spcPct val="100000"/>
                        </a:lnSpc>
                      </a:pPr>
                      <a:endParaRPr kumimoji="1" lang="en-US" altLang="ja-JP" sz="1600" b="0" u="none" kern="1200" dirty="0">
                        <a:solidFill>
                          <a:schemeClr val="tx1"/>
                        </a:solidFill>
                        <a:latin typeface="HGP創英角ﾎﾟｯﾌﾟ体" panose="040B0A00000000000000" pitchFamily="50" charset="-128"/>
                        <a:ea typeface="HGP創英角ﾎﾟｯﾌﾟ体" panose="040B0A00000000000000" pitchFamily="50" charset="-128"/>
                        <a:cs typeface="+mn-cs"/>
                      </a:endParaRPr>
                    </a:p>
                    <a:p>
                      <a:pPr>
                        <a:lnSpc>
                          <a:spcPct val="100000"/>
                        </a:lnSpc>
                      </a:pPr>
                      <a:r>
                        <a:rPr kumimoji="1" lang="ja-JP" altLang="en-US" sz="1600" b="0" u="none" kern="1200" dirty="0">
                          <a:solidFill>
                            <a:schemeClr val="tx1"/>
                          </a:solidFill>
                          <a:latin typeface="HGP創英角ﾎﾟｯﾌﾟ体" panose="040B0A00000000000000" pitchFamily="50" charset="-128"/>
                          <a:ea typeface="HGP創英角ﾎﾟｯﾌﾟ体" panose="040B0A00000000000000" pitchFamily="50" charset="-128"/>
                          <a:cs typeface="+mn-cs"/>
                        </a:rPr>
                        <a:t>　</a:t>
                      </a:r>
                      <a:r>
                        <a:rPr lang="ja-JP" altLang="en-US" sz="1800" b="1" u="none" dirty="0">
                          <a:solidFill>
                            <a:schemeClr val="tx1"/>
                          </a:solidFill>
                          <a:latin typeface="HGPｺﾞｼｯｸM" panose="020B0600000000000000" pitchFamily="50" charset="-128"/>
                          <a:ea typeface="HGPｺﾞｼｯｸM" panose="020B0600000000000000" pitchFamily="50" charset="-128"/>
                        </a:rPr>
                        <a:t>・</a:t>
                      </a:r>
                      <a:r>
                        <a:rPr lang="ja-JP" altLang="en-US" sz="1800" b="1" u="sng" dirty="0">
                          <a:solidFill>
                            <a:schemeClr val="tx1"/>
                          </a:solidFill>
                          <a:latin typeface="HGPｺﾞｼｯｸM" panose="020B0600000000000000" pitchFamily="50" charset="-128"/>
                          <a:ea typeface="HGPｺﾞｼｯｸM" panose="020B0600000000000000" pitchFamily="50" charset="-128"/>
                        </a:rPr>
                        <a:t>結婚支援や働き方改革、男性の育児参加を含む共育ての推進については、一部の市町村でしか取組みが</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en-US" altLang="ja-JP" sz="1800" b="1" u="none" dirty="0">
                          <a:solidFill>
                            <a:schemeClr val="tx1"/>
                          </a:solidFill>
                          <a:latin typeface="HGPｺﾞｼｯｸM" panose="020B0600000000000000" pitchFamily="50" charset="-128"/>
                          <a:ea typeface="HGPｺﾞｼｯｸM" panose="020B0600000000000000" pitchFamily="50" charset="-128"/>
                        </a:rPr>
                        <a:t>   </a:t>
                      </a:r>
                      <a:r>
                        <a:rPr lang="ja-JP" altLang="en-US" sz="1800" b="1" u="sng" dirty="0">
                          <a:solidFill>
                            <a:schemeClr val="tx1"/>
                          </a:solidFill>
                          <a:latin typeface="HGPｺﾞｼｯｸM" panose="020B0600000000000000" pitchFamily="50" charset="-128"/>
                          <a:ea typeface="HGPｺﾞｼｯｸM" panose="020B0600000000000000" pitchFamily="50" charset="-128"/>
                        </a:rPr>
                        <a:t>進んでいない。</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marL="0" algn="l" defTabSz="960120" rtl="0" eaLnBrk="1" latinLnBrk="0" hangingPunct="1">
                        <a:lnSpc>
                          <a:spcPct val="100000"/>
                        </a:lnSpc>
                      </a:pPr>
                      <a:r>
                        <a:rPr kumimoji="1" lang="ja-JP" altLang="en-US" sz="1600" b="0" u="none" kern="1200" dirty="0">
                          <a:solidFill>
                            <a:schemeClr val="tx1"/>
                          </a:solidFill>
                          <a:latin typeface="HGP創英角ﾎﾟｯﾌﾟ体" panose="040B0A00000000000000" pitchFamily="50" charset="-128"/>
                          <a:ea typeface="HGP創英角ﾎﾟｯﾌﾟ体" panose="040B0A00000000000000" pitchFamily="50" charset="-128"/>
                          <a:cs typeface="+mn-cs"/>
                        </a:rPr>
                        <a:t>　  　</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→方向性：（１）出会いの機会の創出・結婚支援・（３）共育ての推進</a:t>
                      </a:r>
                      <a:r>
                        <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rPr>
                        <a:t>《</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働きやすい職場環境づくり</a:t>
                      </a:r>
                      <a:r>
                        <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rPr>
                        <a:t>》</a:t>
                      </a:r>
                    </a:p>
                    <a:p>
                      <a:pPr marL="0" algn="l" defTabSz="960120" rtl="0" eaLnBrk="1" latinLnBrk="0" hangingPunct="1">
                        <a:lnSpc>
                          <a:spcPct val="100000"/>
                        </a:lnSpc>
                      </a:pPr>
                      <a:endParaRPr kumimoji="1" lang="en-US" altLang="ja-JP" sz="1600" b="0" u="none" kern="1200" dirty="0">
                        <a:solidFill>
                          <a:schemeClr val="tx1"/>
                        </a:solidFill>
                        <a:latin typeface="HGP創英角ﾎﾟｯﾌﾟ体" panose="040B0A00000000000000" pitchFamily="50" charset="-128"/>
                        <a:ea typeface="HGP創英角ﾎﾟｯﾌﾟ体" panose="040B0A00000000000000" pitchFamily="50"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32009384"/>
                  </a:ext>
                </a:extLst>
              </a:tr>
            </a:tbl>
          </a:graphicData>
        </a:graphic>
      </p:graphicFrame>
      <p:sp>
        <p:nvSpPr>
          <p:cNvPr id="6" name="正方形/長方形 1">
            <a:extLst>
              <a:ext uri="{FF2B5EF4-FFF2-40B4-BE49-F238E27FC236}">
                <a16:creationId xmlns:a16="http://schemas.microsoft.com/office/drawing/2014/main" id="{04849751-FF8B-4C0C-AFC9-3A6BE6C43140}"/>
              </a:ext>
            </a:extLst>
          </p:cNvPr>
          <p:cNvSpPr/>
          <p:nvPr/>
        </p:nvSpPr>
        <p:spPr>
          <a:xfrm>
            <a:off x="10607" y="504000"/>
            <a:ext cx="12755823" cy="8568334"/>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sp>
        <p:nvSpPr>
          <p:cNvPr id="2" name="正方形/長方形 57">
            <a:extLst>
              <a:ext uri="{FF2B5EF4-FFF2-40B4-BE49-F238E27FC236}">
                <a16:creationId xmlns:a16="http://schemas.microsoft.com/office/drawing/2014/main" id="{4A55D713-E93E-4F45-BAF8-C2A3D0BA4195}"/>
              </a:ext>
            </a:extLst>
          </p:cNvPr>
          <p:cNvSpPr/>
          <p:nvPr/>
        </p:nvSpPr>
        <p:spPr>
          <a:xfrm>
            <a:off x="-12838" y="0"/>
            <a:ext cx="12816000" cy="504000"/>
          </a:xfrm>
          <a:prstGeom prst="rect">
            <a:avLst/>
          </a:prstGeom>
          <a:solidFill>
            <a:srgbClr val="242852"/>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ja-JP" sz="2800" b="1" i="0" u="none" strike="noStrike" kern="1200" cap="none" spc="0" baseline="0" dirty="0">
                <a:solidFill>
                  <a:srgbClr val="FFFFFF"/>
                </a:solidFill>
                <a:uFillTx/>
                <a:latin typeface="BIZ UDPゴシック" pitchFamily="50"/>
                <a:ea typeface="BIZ UDPゴシック" pitchFamily="50"/>
              </a:rPr>
              <a:t>少子化対策</a:t>
            </a:r>
            <a:r>
              <a:rPr lang="ja-JP" altLang="en-US" sz="2800" b="1" i="0" u="none" strike="noStrike" kern="1200" cap="none" spc="0" baseline="0" dirty="0">
                <a:solidFill>
                  <a:srgbClr val="FFFFFF"/>
                </a:solidFill>
                <a:uFillTx/>
                <a:latin typeface="BIZ UDPゴシック" pitchFamily="50"/>
                <a:ea typeface="BIZ UDPゴシック" pitchFamily="50"/>
              </a:rPr>
              <a:t>について（案）</a:t>
            </a:r>
            <a:endParaRPr lang="ja-JP" altLang="ja-JP" sz="2800" b="1" i="0" u="none" strike="noStrike" kern="1200" cap="none" spc="0" baseline="0" dirty="0">
              <a:solidFill>
                <a:srgbClr val="FFFFFF"/>
              </a:solidFill>
              <a:uFillTx/>
              <a:latin typeface="BIZ UDPゴシック" pitchFamily="50"/>
              <a:ea typeface="BIZ UDPゴシック" pitchFamily="5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a:extLst>
              <a:ext uri="{FF2B5EF4-FFF2-40B4-BE49-F238E27FC236}">
                <a16:creationId xmlns:a16="http://schemas.microsoft.com/office/drawing/2014/main" id="{89F8654F-D3F5-40FA-AB94-77AA7B12FD84}"/>
              </a:ext>
            </a:extLst>
          </p:cNvPr>
          <p:cNvSpPr txBox="1"/>
          <p:nvPr/>
        </p:nvSpPr>
        <p:spPr>
          <a:xfrm>
            <a:off x="132247" y="7537028"/>
            <a:ext cx="11504121" cy="1620000"/>
          </a:xfrm>
          <a:prstGeom prst="rect">
            <a:avLst/>
          </a:prstGeom>
          <a:ln w="9525">
            <a:solidFill>
              <a:srgbClr val="002060"/>
            </a:solidFill>
          </a:ln>
        </p:spPr>
        <p:style>
          <a:lnRef idx="2">
            <a:schemeClr val="dk1"/>
          </a:lnRef>
          <a:fillRef idx="1">
            <a:schemeClr val="lt1"/>
          </a:fillRef>
          <a:effectRef idx="0">
            <a:schemeClr val="dk1"/>
          </a:effectRef>
          <a:fontRef idx="minor">
            <a:schemeClr val="dk1"/>
          </a:fontRef>
        </p:style>
        <p:txBody>
          <a:bodyPr wrap="square">
            <a:spAutoFit/>
          </a:bodyPr>
          <a:lstStyle/>
          <a:p>
            <a:endParaRPr lang="en-US" altLang="ja-JP" sz="1600" b="1" dirty="0">
              <a:latin typeface="HGPｺﾞｼｯｸM" panose="020B0600000000000000" pitchFamily="50" charset="-128"/>
              <a:ea typeface="HGPｺﾞｼｯｸM" panose="020B0600000000000000" pitchFamily="50" charset="-128"/>
            </a:endParaRPr>
          </a:p>
          <a:p>
            <a:endParaRPr lang="en-US" altLang="ja-JP" sz="1600" b="1" dirty="0">
              <a:latin typeface="HGPｺﾞｼｯｸM" panose="020B0600000000000000" pitchFamily="50" charset="-128"/>
              <a:ea typeface="HGPｺﾞｼｯｸM" panose="020B0600000000000000" pitchFamily="50" charset="-128"/>
            </a:endParaRPr>
          </a:p>
          <a:p>
            <a:endParaRPr lang="en-US" altLang="ja-JP" sz="1600" b="1" dirty="0">
              <a:latin typeface="HGPｺﾞｼｯｸM" panose="020B0600000000000000" pitchFamily="50" charset="-128"/>
              <a:ea typeface="HGPｺﾞｼｯｸM" panose="020B0600000000000000" pitchFamily="50" charset="-128"/>
            </a:endParaRPr>
          </a:p>
          <a:p>
            <a:r>
              <a:rPr lang="ja-JP" altLang="en-US" sz="1600" b="1" dirty="0">
                <a:latin typeface="HGPｺﾞｼｯｸM" panose="020B0600000000000000" pitchFamily="50" charset="-128"/>
                <a:ea typeface="HGPｺﾞｼｯｸM" panose="020B0600000000000000" pitchFamily="50" charset="-128"/>
              </a:rPr>
              <a:t>　</a:t>
            </a:r>
            <a:endParaRPr lang="en-US" altLang="ja-JP" sz="1600" b="1" dirty="0">
              <a:latin typeface="HGPｺﾞｼｯｸM" panose="020B0600000000000000" pitchFamily="50" charset="-128"/>
              <a:ea typeface="HGPｺﾞｼｯｸM" panose="020B0600000000000000" pitchFamily="50" charset="-128"/>
            </a:endParaRPr>
          </a:p>
        </p:txBody>
      </p:sp>
      <p:sp>
        <p:nvSpPr>
          <p:cNvPr id="2" name="正方形/長方形 57">
            <a:extLst>
              <a:ext uri="{FF2B5EF4-FFF2-40B4-BE49-F238E27FC236}">
                <a16:creationId xmlns:a16="http://schemas.microsoft.com/office/drawing/2014/main" id="{4A55D713-E93E-4F45-BAF8-C2A3D0BA4195}"/>
              </a:ext>
            </a:extLst>
          </p:cNvPr>
          <p:cNvSpPr/>
          <p:nvPr/>
        </p:nvSpPr>
        <p:spPr>
          <a:xfrm>
            <a:off x="-12838" y="0"/>
            <a:ext cx="12816000" cy="504000"/>
          </a:xfrm>
          <a:prstGeom prst="rect">
            <a:avLst/>
          </a:prstGeom>
          <a:solidFill>
            <a:srgbClr val="242852"/>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ja-JP" sz="3200" b="1" i="0" u="none" strike="noStrike" kern="1200" cap="none" spc="0" baseline="0" dirty="0">
                <a:solidFill>
                  <a:srgbClr val="FFFFFF"/>
                </a:solidFill>
                <a:uFillTx/>
                <a:latin typeface="BIZ UDPゴシック" pitchFamily="50"/>
                <a:ea typeface="BIZ UDPゴシック" pitchFamily="50"/>
              </a:rPr>
              <a:t>少子化対策</a:t>
            </a:r>
            <a:r>
              <a:rPr lang="ja-JP" altLang="en-US" sz="3200" b="1" i="0" u="none" strike="noStrike" kern="1200" cap="none" spc="0" baseline="0" dirty="0">
                <a:solidFill>
                  <a:srgbClr val="FFFFFF"/>
                </a:solidFill>
                <a:uFillTx/>
                <a:latin typeface="BIZ UDPゴシック" pitchFamily="50"/>
                <a:ea typeface="BIZ UDPゴシック" pitchFamily="50"/>
              </a:rPr>
              <a:t>について（案）</a:t>
            </a:r>
            <a:endParaRPr lang="ja-JP" altLang="ja-JP" sz="3200" b="1" i="0" u="none" strike="noStrike" kern="1200" cap="none" spc="0" baseline="0" dirty="0">
              <a:solidFill>
                <a:srgbClr val="FFFFFF"/>
              </a:solidFill>
              <a:uFillTx/>
              <a:latin typeface="BIZ UDPゴシック" pitchFamily="50"/>
              <a:ea typeface="BIZ UDPゴシック" pitchFamily="50"/>
            </a:endParaRPr>
          </a:p>
        </p:txBody>
      </p:sp>
      <p:sp>
        <p:nvSpPr>
          <p:cNvPr id="15" name="正方形/長方形 1">
            <a:extLst>
              <a:ext uri="{FF2B5EF4-FFF2-40B4-BE49-F238E27FC236}">
                <a16:creationId xmlns:a16="http://schemas.microsoft.com/office/drawing/2014/main" id="{319287C0-970D-4260-B132-F37D2A789275}"/>
              </a:ext>
            </a:extLst>
          </p:cNvPr>
          <p:cNvSpPr/>
          <p:nvPr/>
        </p:nvSpPr>
        <p:spPr>
          <a:xfrm>
            <a:off x="-12838" y="1044489"/>
            <a:ext cx="12149170" cy="1453886"/>
          </a:xfrm>
          <a:prstGeom prst="rect">
            <a:avLst/>
          </a:prstGeom>
          <a:noFill/>
          <a:ln w="12701" cap="flat">
            <a:noFill/>
            <a:prstDash val="solid"/>
            <a:miter/>
          </a:ln>
        </p:spPr>
        <p:txBody>
          <a:bodyPr vert="horz" wrap="square" lIns="91440" tIns="45720" rIns="91440" bIns="45720" anchor="b" anchorCtr="0" compatLnSpc="1">
            <a:noAutofit/>
          </a:bodyPr>
          <a:lstStyle/>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dirty="0">
                <a:solidFill>
                  <a:srgbClr val="000000"/>
                </a:solidFill>
                <a:latin typeface="HGPｺﾞｼｯｸM" panose="020B0600000000000000" pitchFamily="50" charset="-128"/>
                <a:ea typeface="HGPｺﾞｼｯｸM" panose="020B0600000000000000" pitchFamily="50" charset="-128"/>
              </a:rPr>
              <a:t>　</a:t>
            </a:r>
            <a:r>
              <a:rPr lang="ja-JP" altLang="en-US" dirty="0">
                <a:latin typeface="HGPｺﾞｼｯｸM" panose="020B0600000000000000" pitchFamily="50" charset="-128"/>
                <a:ea typeface="HGPｺﾞｼｯｸM" panose="020B0600000000000000" pitchFamily="50" charset="-128"/>
              </a:rPr>
              <a:t> 「</a:t>
            </a:r>
            <a:r>
              <a:rPr lang="en-US" altLang="ja-JP" i="0" u="none" strike="noStrike" kern="1200" cap="none" spc="0" baseline="0" dirty="0">
                <a:uFillTx/>
                <a:latin typeface="HGPｺﾞｼｯｸM" panose="020B0600000000000000" pitchFamily="50" charset="-128"/>
                <a:ea typeface="HGPｺﾞｼｯｸM" panose="020B0600000000000000" pitchFamily="50" charset="-128"/>
              </a:rPr>
              <a:t>Ⅰ</a:t>
            </a:r>
            <a:r>
              <a:rPr lang="ja-JP" altLang="en-US" i="0" u="none" strike="noStrike" kern="1200" cap="none" spc="0" baseline="0" dirty="0">
                <a:uFillTx/>
                <a:latin typeface="HGPｺﾞｼｯｸM" panose="020B0600000000000000" pitchFamily="50" charset="-128"/>
                <a:ea typeface="HGPｺﾞｼｯｸM" panose="020B0600000000000000" pitchFamily="50" charset="-128"/>
              </a:rPr>
              <a:t>．現状・課題認識」を踏まえ実施した少子化調査研究事業の中間とりまとめを受け、以下の方向性で取り組む。</a:t>
            </a:r>
            <a:endParaRPr lang="en-US" altLang="ja-JP" dirty="0">
              <a:latin typeface="HGPｺﾞｼｯｸM" panose="020B0600000000000000" pitchFamily="50" charset="-128"/>
              <a:ea typeface="HGPｺﾞｼｯｸM" panose="020B06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dirty="0">
                <a:latin typeface="HGPｺﾞｼｯｸM" panose="020B0600000000000000" pitchFamily="50" charset="-128"/>
                <a:ea typeface="HGPｺﾞｼｯｸM" panose="020B0600000000000000" pitchFamily="50" charset="-128"/>
              </a:rPr>
              <a:t>　　　</a:t>
            </a:r>
            <a:r>
              <a:rPr lang="ja-JP" altLang="en-US" b="1" u="sng" dirty="0">
                <a:latin typeface="HGPｺﾞｼｯｸM" panose="020B0600000000000000" pitchFamily="50" charset="-128"/>
                <a:ea typeface="HGPｺﾞｼｯｸM" panose="020B0600000000000000" pitchFamily="50" charset="-128"/>
              </a:rPr>
              <a:t>少子化の“３つの壁”である「結婚の壁」「１人目の壁」「２人目の壁」を乗り越えるべく、</a:t>
            </a:r>
            <a:endParaRPr lang="en-US" altLang="ja-JP" b="1" u="sng" dirty="0">
              <a:latin typeface="HGPｺﾞｼｯｸM" panose="020B0600000000000000" pitchFamily="50" charset="-128"/>
              <a:ea typeface="HGPｺﾞｼｯｸM" panose="020B06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b="1" dirty="0">
                <a:latin typeface="HGPｺﾞｼｯｸM" panose="020B0600000000000000" pitchFamily="50" charset="-128"/>
                <a:ea typeface="HGPｺﾞｼｯｸM" panose="020B0600000000000000" pitchFamily="50" charset="-128"/>
              </a:rPr>
              <a:t>　　　</a:t>
            </a:r>
            <a:r>
              <a:rPr lang="ja-JP" altLang="en-US" b="1" u="sng" dirty="0">
                <a:latin typeface="HGPｺﾞｼｯｸM" panose="020B0600000000000000" pitchFamily="50" charset="-128"/>
                <a:ea typeface="HGPｺﾞｼｯｸM" panose="020B0600000000000000" pitchFamily="50" charset="-128"/>
              </a:rPr>
              <a:t>多様な支援ニーズに応じたきめ細かい支援を行うことにより、</a:t>
            </a:r>
            <a:endParaRPr lang="en-US" altLang="ja-JP" b="1" u="sng" dirty="0">
              <a:latin typeface="HGPｺﾞｼｯｸM" panose="020B0600000000000000" pitchFamily="50" charset="-128"/>
              <a:ea typeface="HGPｺﾞｼｯｸM" panose="020B06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b="1" dirty="0">
                <a:latin typeface="HGPｺﾞｼｯｸM" panose="020B0600000000000000" pitchFamily="50" charset="-128"/>
                <a:ea typeface="HGPｺﾞｼｯｸM" panose="020B0600000000000000" pitchFamily="50" charset="-128"/>
              </a:rPr>
              <a:t>　　　</a:t>
            </a:r>
            <a:r>
              <a:rPr lang="ja-JP" altLang="en-US" b="1" u="sng" dirty="0">
                <a:latin typeface="HGPｺﾞｼｯｸM" panose="020B0600000000000000" pitchFamily="50" charset="-128"/>
                <a:ea typeface="HGPｺﾞｼｯｸM" panose="020B0600000000000000" pitchFamily="50" charset="-128"/>
              </a:rPr>
              <a:t>まず、合計特殊出生率の全国平均並みをめざすとともに、中長期的に少子化傾向の反転をめざす。</a:t>
            </a:r>
            <a:endParaRPr lang="en-US" altLang="ja-JP" b="1" u="sng" dirty="0">
              <a:latin typeface="HGPｺﾞｼｯｸM" panose="020B0600000000000000" pitchFamily="50" charset="-128"/>
              <a:ea typeface="HGPｺﾞｼｯｸM" panose="020B0600000000000000" pitchFamily="50" charset="-128"/>
            </a:endParaRPr>
          </a:p>
        </p:txBody>
      </p:sp>
      <p:graphicFrame>
        <p:nvGraphicFramePr>
          <p:cNvPr id="3" name="表 5">
            <a:extLst>
              <a:ext uri="{FF2B5EF4-FFF2-40B4-BE49-F238E27FC236}">
                <a16:creationId xmlns:a16="http://schemas.microsoft.com/office/drawing/2014/main" id="{0A3CC78E-13B1-412B-AE12-C6A09E6A16FC}"/>
              </a:ext>
            </a:extLst>
          </p:cNvPr>
          <p:cNvGraphicFramePr>
            <a:graphicFrameLocks noGrp="1"/>
          </p:cNvGraphicFramePr>
          <p:nvPr>
            <p:extLst>
              <p:ext uri="{D42A27DB-BD31-4B8C-83A1-F6EECF244321}">
                <p14:modId xmlns:p14="http://schemas.microsoft.com/office/powerpoint/2010/main" val="1286848453"/>
              </p:ext>
            </p:extLst>
          </p:nvPr>
        </p:nvGraphicFramePr>
        <p:xfrm>
          <a:off x="99127" y="3000268"/>
          <a:ext cx="12576467" cy="3936843"/>
        </p:xfrm>
        <a:graphic>
          <a:graphicData uri="http://schemas.openxmlformats.org/drawingml/2006/table">
            <a:tbl>
              <a:tblPr firstRow="1" bandRow="1">
                <a:tableStyleId>{5940675A-B579-460E-94D1-54222C63F5DA}</a:tableStyleId>
              </a:tblPr>
              <a:tblGrid>
                <a:gridCol w="3408001">
                  <a:extLst>
                    <a:ext uri="{9D8B030D-6E8A-4147-A177-3AD203B41FA5}">
                      <a16:colId xmlns:a16="http://schemas.microsoft.com/office/drawing/2014/main" val="2256675678"/>
                    </a:ext>
                  </a:extLst>
                </a:gridCol>
                <a:gridCol w="9168466">
                  <a:extLst>
                    <a:ext uri="{9D8B030D-6E8A-4147-A177-3AD203B41FA5}">
                      <a16:colId xmlns:a16="http://schemas.microsoft.com/office/drawing/2014/main" val="576862715"/>
                    </a:ext>
                  </a:extLst>
                </a:gridCol>
              </a:tblGrid>
              <a:tr h="683254">
                <a:tc>
                  <a:txBody>
                    <a:bodyPr/>
                    <a:lstStyle/>
                    <a:p>
                      <a:pPr>
                        <a:lnSpc>
                          <a:spcPct val="100000"/>
                        </a:lnSpc>
                      </a:pPr>
                      <a:r>
                        <a:rPr kumimoji="1" lang="ja-JP" altLang="en-US" sz="1800" b="1" dirty="0">
                          <a:solidFill>
                            <a:schemeClr val="bg1"/>
                          </a:solidFill>
                          <a:latin typeface="BIZ UDゴシック" panose="020B0400000000000000" pitchFamily="49" charset="-128"/>
                          <a:ea typeface="BIZ UDゴシック" panose="020B0400000000000000" pitchFamily="49" charset="-128"/>
                        </a:rPr>
                        <a:t>（１）出会いの機会の創出・</a:t>
                      </a:r>
                      <a:endParaRPr kumimoji="1" lang="en-US" altLang="ja-JP" sz="1800" b="1" dirty="0">
                        <a:solidFill>
                          <a:schemeClr val="bg1"/>
                        </a:solidFill>
                        <a:latin typeface="BIZ UDゴシック" panose="020B0400000000000000" pitchFamily="49" charset="-128"/>
                        <a:ea typeface="BIZ UDゴシック" panose="020B0400000000000000" pitchFamily="49" charset="-128"/>
                      </a:endParaRPr>
                    </a:p>
                    <a:p>
                      <a:pPr>
                        <a:lnSpc>
                          <a:spcPct val="100000"/>
                        </a:lnSpc>
                      </a:pPr>
                      <a:r>
                        <a:rPr lang="ja-JP" altLang="en-US" sz="1800" b="1" dirty="0">
                          <a:solidFill>
                            <a:schemeClr val="bg1"/>
                          </a:solidFill>
                          <a:latin typeface="BIZ UDゴシック" panose="020B0400000000000000" pitchFamily="49" charset="-128"/>
                          <a:ea typeface="BIZ UDゴシック" panose="020B0400000000000000" pitchFamily="49" charset="-128"/>
                        </a:rPr>
                        <a:t>　　  </a:t>
                      </a:r>
                      <a:r>
                        <a:rPr kumimoji="1" lang="ja-JP" altLang="en-US" sz="1800" b="1" dirty="0">
                          <a:solidFill>
                            <a:schemeClr val="bg1"/>
                          </a:solidFill>
                          <a:latin typeface="BIZ UDゴシック" panose="020B0400000000000000" pitchFamily="49" charset="-128"/>
                          <a:ea typeface="BIZ UDゴシック" panose="020B0400000000000000" pitchFamily="49" charset="-128"/>
                        </a:rPr>
                        <a:t>結婚支援</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■若年層に結婚・子育て等に関し</a:t>
                      </a:r>
                      <a:r>
                        <a:rPr kumimoji="1" lang="ja-JP" altLang="en-US" sz="1600" b="0" strike="noStrike" baseline="0" dirty="0">
                          <a:latin typeface="HGPｺﾞｼｯｸM" panose="020B0600000000000000" pitchFamily="50" charset="-128"/>
                          <a:ea typeface="HGPｺﾞｼｯｸM" panose="020B0600000000000000" pitchFamily="50" charset="-128"/>
                        </a:rPr>
                        <a:t>役立つ</a:t>
                      </a:r>
                      <a:r>
                        <a:rPr kumimoji="1" lang="ja-JP" altLang="en-US" sz="1600" b="0" dirty="0">
                          <a:latin typeface="HGPｺﾞｼｯｸM" panose="020B0600000000000000" pitchFamily="50" charset="-128"/>
                          <a:ea typeface="HGPｺﾞｼｯｸM" panose="020B0600000000000000" pitchFamily="50" charset="-128"/>
                        </a:rPr>
                        <a:t>適切な情報を発信することで、結婚意欲の向上を図るとともに、　</a:t>
                      </a:r>
                      <a:endParaRPr kumimoji="1" lang="en-US" altLang="ja-JP" sz="1600" b="0" dirty="0">
                        <a:latin typeface="HGPｺﾞｼｯｸM" panose="020B0600000000000000" pitchFamily="50" charset="-128"/>
                        <a:ea typeface="HGPｺﾞｼｯｸM" panose="020B0600000000000000" pitchFamily="50" charset="-128"/>
                      </a:endParaRPr>
                    </a:p>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　 結婚を希望する方々に出会いの場を提供することで結婚機会の増大を図る</a:t>
                      </a:r>
                      <a:endParaRPr kumimoji="1" lang="ja-JP" altLang="en-US" b="0" dirty="0">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9503460"/>
                  </a:ext>
                </a:extLst>
              </a:tr>
              <a:tr h="618182">
                <a:tc>
                  <a:txBody>
                    <a:bodyPr/>
                    <a:lstStyle/>
                    <a:p>
                      <a:pPr>
                        <a:lnSpc>
                          <a:spcPct val="100000"/>
                        </a:lnSpc>
                      </a:pPr>
                      <a:r>
                        <a:rPr kumimoji="1" lang="ja-JP" altLang="en-US" sz="1800" b="1" dirty="0">
                          <a:solidFill>
                            <a:schemeClr val="bg1"/>
                          </a:solidFill>
                          <a:latin typeface="BIZ UDゴシック" panose="020B0400000000000000" pitchFamily="49" charset="-128"/>
                          <a:ea typeface="BIZ UDゴシック" panose="020B0400000000000000" pitchFamily="49" charset="-128"/>
                        </a:rPr>
                        <a:t>（２）妊娠・出産への支援</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■高齢出産などのハイリスク妊婦や不妊・不育に悩む方々への支援を充実するとともに、子どもを希望する</a:t>
                      </a:r>
                    </a:p>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   方々が安心して出産できる環境を整備する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4121021"/>
                  </a:ext>
                </a:extLst>
              </a:tr>
              <a:tr h="1399043">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bg1"/>
                          </a:solidFill>
                          <a:latin typeface="BIZ UDゴシック" panose="020B0400000000000000" pitchFamily="49" charset="-128"/>
                          <a:ea typeface="BIZ UDゴシック" panose="020B0400000000000000" pitchFamily="49" charset="-128"/>
                        </a:rPr>
                        <a:t>（３）共育ての推進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■≪子育て環境の整備≫育児相談体制や保育・子育て支援・教育サービスの充実などにより子育て環境の</a:t>
                      </a:r>
                      <a:endParaRPr kumimoji="1" lang="en-US" altLang="ja-JP" sz="1600" b="0" dirty="0">
                        <a:latin typeface="HGPｺﾞｼｯｸM" panose="020B0600000000000000" pitchFamily="50" charset="-128"/>
                        <a:ea typeface="HGPｺﾞｼｯｸM" panose="020B0600000000000000" pitchFamily="50" charset="-128"/>
                      </a:endParaRPr>
                    </a:p>
                    <a:p>
                      <a:pPr>
                        <a:lnSpc>
                          <a:spcPct val="100000"/>
                        </a:lnSpc>
                      </a:pPr>
                      <a:r>
                        <a:rPr kumimoji="1" lang="en-US" altLang="ja-JP" sz="1600" b="0" dirty="0">
                          <a:latin typeface="HGPｺﾞｼｯｸM" panose="020B0600000000000000" pitchFamily="50" charset="-128"/>
                          <a:ea typeface="HGPｺﾞｼｯｸM" panose="020B0600000000000000" pitchFamily="50" charset="-128"/>
                        </a:rPr>
                        <a:t>   </a:t>
                      </a:r>
                      <a:r>
                        <a:rPr kumimoji="1" lang="ja-JP" altLang="en-US" sz="1600" b="0" dirty="0">
                          <a:latin typeface="HGPｺﾞｼｯｸM" panose="020B0600000000000000" pitchFamily="50" charset="-128"/>
                          <a:ea typeface="HGPｺﾞｼｯｸM" panose="020B0600000000000000" pitchFamily="50" charset="-128"/>
                        </a:rPr>
                        <a:t>整備強化を図るとともに、家庭内での家事・育児の負担が一方に偏ることのないよう、共育ての意識醸成を</a:t>
                      </a:r>
                      <a:endParaRPr kumimoji="1" lang="en-US" altLang="ja-JP" sz="1600" b="0" dirty="0">
                        <a:latin typeface="HGPｺﾞｼｯｸM" panose="020B0600000000000000" pitchFamily="50" charset="-128"/>
                        <a:ea typeface="HGPｺﾞｼｯｸM" panose="020B0600000000000000" pitchFamily="50" charset="-128"/>
                      </a:endParaRPr>
                    </a:p>
                    <a:p>
                      <a:pPr>
                        <a:lnSpc>
                          <a:spcPct val="100000"/>
                        </a:lnSpc>
                      </a:pPr>
                      <a:r>
                        <a:rPr kumimoji="1" lang="en-US" altLang="ja-JP" sz="1600" b="0" dirty="0">
                          <a:latin typeface="HGPｺﾞｼｯｸM" panose="020B0600000000000000" pitchFamily="50" charset="-128"/>
                          <a:ea typeface="HGPｺﾞｼｯｸM" panose="020B0600000000000000" pitchFamily="50" charset="-128"/>
                        </a:rPr>
                        <a:t>   </a:t>
                      </a:r>
                      <a:r>
                        <a:rPr kumimoji="1" lang="ja-JP" altLang="en-US" sz="1600" b="0" dirty="0">
                          <a:latin typeface="HGPｺﾞｼｯｸM" panose="020B0600000000000000" pitchFamily="50" charset="-128"/>
                          <a:ea typeface="HGPｺﾞｼｯｸM" panose="020B0600000000000000" pitchFamily="50" charset="-128"/>
                        </a:rPr>
                        <a:t>図る</a:t>
                      </a:r>
                      <a:endParaRPr kumimoji="1" lang="en-US" altLang="ja-JP" sz="1600" b="0" dirty="0">
                        <a:latin typeface="HGPｺﾞｼｯｸM" panose="020B0600000000000000" pitchFamily="50" charset="-128"/>
                        <a:ea typeface="HGPｺﾞｼｯｸM" panose="020B0600000000000000" pitchFamily="50" charset="-128"/>
                      </a:endParaRPr>
                    </a:p>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a:t>
                      </a:r>
                      <a:r>
                        <a:rPr kumimoji="1" lang="ja-JP" altLang="en-US" sz="1600" b="0" dirty="0">
                          <a:solidFill>
                            <a:schemeClr val="tx1"/>
                          </a:solidFill>
                          <a:latin typeface="HGPｺﾞｼｯｸM" panose="020B0600000000000000" pitchFamily="50" charset="-128"/>
                          <a:ea typeface="HGPｺﾞｼｯｸM" panose="020B0600000000000000" pitchFamily="50" charset="-128"/>
                        </a:rPr>
                        <a:t>≪働きやすい職場環境づくり≫子育てと仕事の両立支援や男性の育児参加の促進などにより、子育て</a:t>
                      </a:r>
                      <a:endParaRPr kumimoji="1" lang="en-US" altLang="ja-JP" sz="1600" b="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600" b="0" dirty="0">
                          <a:solidFill>
                            <a:schemeClr val="tx1"/>
                          </a:solidFill>
                          <a:latin typeface="HGPｺﾞｼｯｸM" panose="020B0600000000000000" pitchFamily="50" charset="-128"/>
                          <a:ea typeface="HGPｺﾞｼｯｸM" panose="020B0600000000000000" pitchFamily="50" charset="-128"/>
                        </a:rPr>
                        <a:t>　　世帯が子育てしながら働き続けることができる職場環境の整備を促進する</a:t>
                      </a:r>
                      <a:endParaRPr kumimoji="1" lang="en-US" altLang="ja-JP" sz="1600" b="0" dirty="0">
                        <a:solidFill>
                          <a:schemeClr val="tx1"/>
                        </a:solidFill>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1938427"/>
                  </a:ext>
                </a:extLst>
              </a:tr>
              <a:tr h="618182">
                <a:tc>
                  <a:txBody>
                    <a:bodyPr/>
                    <a:lstStyle/>
                    <a:p>
                      <a:pPr>
                        <a:lnSpc>
                          <a:spcPct val="100000"/>
                        </a:lnSpc>
                      </a:pPr>
                      <a:r>
                        <a:rPr kumimoji="1" lang="ja-JP" altLang="en-US" sz="1800" b="1" dirty="0">
                          <a:solidFill>
                            <a:schemeClr val="bg1"/>
                          </a:solidFill>
                          <a:latin typeface="BIZ UDゴシック" panose="020B0400000000000000" pitchFamily="49" charset="-128"/>
                          <a:ea typeface="BIZ UDゴシック" panose="020B0400000000000000" pitchFamily="49" charset="-128"/>
                        </a:rPr>
                        <a:t>（４）生活を支える基盤の安定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100000"/>
                        </a:lnSpc>
                      </a:pPr>
                      <a:r>
                        <a:rPr lang="ja-JP" altLang="en-US" sz="1600" dirty="0">
                          <a:latin typeface="HGPｺﾞｼｯｸM" panose="020B0600000000000000" pitchFamily="50" charset="-128"/>
                          <a:ea typeface="HGPｺﾞｼｯｸM" panose="020B0600000000000000" pitchFamily="50" charset="-128"/>
                        </a:rPr>
                        <a:t>■住宅支援や経済的支援などにより、子育て世代の生活を支える基盤を安定化し、結婚・出産に踏み出す</a:t>
                      </a:r>
                      <a:endParaRPr lang="en-US" altLang="ja-JP" sz="1600" dirty="0">
                        <a:latin typeface="HGPｺﾞｼｯｸM" panose="020B0600000000000000" pitchFamily="50" charset="-128"/>
                        <a:ea typeface="HGPｺﾞｼｯｸM" panose="020B0600000000000000" pitchFamily="50" charset="-128"/>
                      </a:endParaRPr>
                    </a:p>
                    <a:p>
                      <a:pPr>
                        <a:lnSpc>
                          <a:spcPct val="100000"/>
                        </a:lnSpc>
                      </a:pPr>
                      <a:r>
                        <a:rPr lang="ja-JP" altLang="en-US" sz="1600" dirty="0">
                          <a:latin typeface="HGPｺﾞｼｯｸM" panose="020B0600000000000000" pitchFamily="50" charset="-128"/>
                          <a:ea typeface="HGPｺﾞｼｯｸM" panose="020B0600000000000000" pitchFamily="50" charset="-128"/>
                        </a:rPr>
                        <a:t>　ための支援の充実を図る</a:t>
                      </a:r>
                      <a:endParaRPr kumimoji="1" lang="ja-JP" altLang="en-US" sz="1600" b="0" dirty="0">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8559961"/>
                  </a:ext>
                </a:extLst>
              </a:tr>
              <a:tr h="618182">
                <a:tc>
                  <a:txBody>
                    <a:bodyPr/>
                    <a:lstStyle/>
                    <a:p>
                      <a:pPr>
                        <a:lnSpc>
                          <a:spcPct val="100000"/>
                        </a:lnSpc>
                      </a:pPr>
                      <a:r>
                        <a:rPr kumimoji="1" lang="ja-JP" altLang="en-US" sz="1800" b="1" dirty="0">
                          <a:solidFill>
                            <a:schemeClr val="bg1"/>
                          </a:solidFill>
                          <a:latin typeface="BIZ UDゴシック" panose="020B0400000000000000" pitchFamily="49" charset="-128"/>
                          <a:ea typeface="BIZ UDゴシック" panose="020B0400000000000000" pitchFamily="49" charset="-128"/>
                        </a:rPr>
                        <a:t>（５）市町村支援の充実</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nSpc>
                          <a:spcPct val="100000"/>
                        </a:lnSpc>
                      </a:pPr>
                      <a:r>
                        <a:rPr lang="ja-JP" altLang="en-US" sz="1600" dirty="0">
                          <a:latin typeface="HGPｺﾞｼｯｸM" panose="020B0600000000000000" pitchFamily="50" charset="-128"/>
                          <a:ea typeface="HGPｺﾞｼｯｸM" panose="020B0600000000000000" pitchFamily="50" charset="-128"/>
                        </a:rPr>
                        <a:t>■市町村における少子化対策をはじめとする子育て支援施策のバックアップ機能を交付金等により強化する</a:t>
                      </a:r>
                      <a:endParaRPr kumimoji="1" lang="ja-JP" altLang="en-US" sz="1600" b="0" dirty="0">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5413783"/>
                  </a:ext>
                </a:extLst>
              </a:tr>
            </a:tbl>
          </a:graphicData>
        </a:graphic>
      </p:graphicFrame>
      <p:sp>
        <p:nvSpPr>
          <p:cNvPr id="13" name="正方形/長方形 12">
            <a:extLst>
              <a:ext uri="{FF2B5EF4-FFF2-40B4-BE49-F238E27FC236}">
                <a16:creationId xmlns:a16="http://schemas.microsoft.com/office/drawing/2014/main" id="{E100E523-1303-4879-B20D-3FBE133BD70A}"/>
              </a:ext>
            </a:extLst>
          </p:cNvPr>
          <p:cNvSpPr/>
          <p:nvPr/>
        </p:nvSpPr>
        <p:spPr>
          <a:xfrm>
            <a:off x="98157" y="692663"/>
            <a:ext cx="1476000" cy="468000"/>
          </a:xfrm>
          <a:prstGeom prst="rect">
            <a:avLst/>
          </a:prstGeom>
          <a:solidFill>
            <a:srgbClr val="242852"/>
          </a:solidFill>
          <a:ln w="12701" cap="flat">
            <a:solidFill>
              <a:srgbClr val="34497D"/>
            </a:solidFill>
            <a:prstDash val="solid"/>
            <a:miter/>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ja-JP" sz="2000" b="1" i="0" u="none" strike="noStrike" kern="1200" cap="none" spc="0" baseline="0" dirty="0">
                <a:solidFill>
                  <a:srgbClr val="FFFFFF"/>
                </a:solidFill>
                <a:uFillTx/>
                <a:latin typeface="BIZ UDPゴシック" pitchFamily="50"/>
                <a:ea typeface="BIZ UDPゴシック" pitchFamily="50"/>
              </a:rPr>
              <a:t>Ⅲ.</a:t>
            </a:r>
            <a:r>
              <a:rPr lang="ja-JP" altLang="en-US" sz="2000" b="1" i="0" u="none" strike="noStrike" kern="1200" cap="none" spc="0" baseline="0" dirty="0">
                <a:solidFill>
                  <a:srgbClr val="FFFFFF"/>
                </a:solidFill>
                <a:uFillTx/>
                <a:latin typeface="BIZ UDPゴシック" pitchFamily="50"/>
                <a:ea typeface="BIZ UDPゴシック" pitchFamily="50"/>
              </a:rPr>
              <a:t> 方向性</a:t>
            </a:r>
            <a:endParaRPr lang="ja-JP" sz="2000" b="1" i="0" u="none" strike="noStrike" kern="1200" cap="none" spc="0" baseline="0" dirty="0">
              <a:solidFill>
                <a:srgbClr val="FFFFFF"/>
              </a:solidFill>
              <a:uFillTx/>
              <a:latin typeface="BIZ UDPゴシック" pitchFamily="50"/>
              <a:ea typeface="BIZ UDPゴシック" pitchFamily="50"/>
            </a:endParaRPr>
          </a:p>
        </p:txBody>
      </p:sp>
      <p:sp>
        <p:nvSpPr>
          <p:cNvPr id="14" name="テキスト ボックス 8">
            <a:extLst>
              <a:ext uri="{FF2B5EF4-FFF2-40B4-BE49-F238E27FC236}">
                <a16:creationId xmlns:a16="http://schemas.microsoft.com/office/drawing/2014/main" id="{6AD75C26-9133-403D-9AD9-E892F7602E1E}"/>
              </a:ext>
            </a:extLst>
          </p:cNvPr>
          <p:cNvSpPr txBox="1"/>
          <p:nvPr/>
        </p:nvSpPr>
        <p:spPr>
          <a:xfrm>
            <a:off x="126006" y="7154069"/>
            <a:ext cx="1586995" cy="360000"/>
          </a:xfrm>
          <a:prstGeom prst="rect">
            <a:avLst/>
          </a:prstGeom>
          <a:solidFill>
            <a:schemeClr val="accent1">
              <a:lumMod val="20000"/>
              <a:lumOff val="80000"/>
            </a:schemeClr>
          </a:solid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800" b="1" dirty="0">
                <a:latin typeface="HGPｺﾞｼｯｸM" panose="020B0600000000000000" pitchFamily="50" charset="-128"/>
                <a:ea typeface="HGPｺﾞｼｯｸM" panose="020B0600000000000000" pitchFamily="50" charset="-128"/>
              </a:rPr>
              <a:t>【</a:t>
            </a:r>
            <a:r>
              <a:rPr lang="ja-JP" altLang="en-US" sz="1800" b="1" dirty="0">
                <a:latin typeface="HGPｺﾞｼｯｸM" panose="020B0600000000000000" pitchFamily="50" charset="-128"/>
                <a:ea typeface="HGPｺﾞｼｯｸM" panose="020B0600000000000000" pitchFamily="50" charset="-128"/>
              </a:rPr>
              <a:t>ロードマップ</a:t>
            </a:r>
            <a:r>
              <a:rPr lang="en-US" altLang="ja-JP" sz="1800" b="1" dirty="0">
                <a:latin typeface="HGPｺﾞｼｯｸM" panose="020B0600000000000000" pitchFamily="50" charset="-128"/>
                <a:ea typeface="HGPｺﾞｼｯｸM" panose="020B0600000000000000" pitchFamily="50" charset="-128"/>
              </a:rPr>
              <a:t>】</a:t>
            </a:r>
            <a:endParaRPr lang="ja-JP" altLang="en-US" sz="1800" b="1" dirty="0">
              <a:latin typeface="HGPｺﾞｼｯｸM" panose="020B0600000000000000" pitchFamily="50" charset="-128"/>
              <a:ea typeface="HGPｺﾞｼｯｸM" panose="020B0600000000000000" pitchFamily="50" charset="-128"/>
            </a:endParaRPr>
          </a:p>
        </p:txBody>
      </p:sp>
      <p:sp>
        <p:nvSpPr>
          <p:cNvPr id="16" name="テキスト ボックス 8">
            <a:extLst>
              <a:ext uri="{FF2B5EF4-FFF2-40B4-BE49-F238E27FC236}">
                <a16:creationId xmlns:a16="http://schemas.microsoft.com/office/drawing/2014/main" id="{6D5657D4-F600-4A33-979D-21FC10E1E4F8}"/>
              </a:ext>
            </a:extLst>
          </p:cNvPr>
          <p:cNvSpPr txBox="1"/>
          <p:nvPr/>
        </p:nvSpPr>
        <p:spPr>
          <a:xfrm>
            <a:off x="92886" y="2602463"/>
            <a:ext cx="1251329" cy="360000"/>
          </a:xfrm>
          <a:prstGeom prst="rect">
            <a:avLst/>
          </a:prstGeom>
          <a:solidFill>
            <a:schemeClr val="accent1">
              <a:lumMod val="20000"/>
              <a:lumOff val="80000"/>
            </a:schemeClr>
          </a:solid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800" b="1" dirty="0">
                <a:latin typeface="HGPｺﾞｼｯｸM" panose="020B0600000000000000" pitchFamily="50" charset="-128"/>
                <a:ea typeface="HGPｺﾞｼｯｸM" panose="020B0600000000000000" pitchFamily="50" charset="-128"/>
              </a:rPr>
              <a:t> </a:t>
            </a:r>
            <a:r>
              <a:rPr lang="en-US" altLang="ja-JP" sz="1800" b="1" dirty="0">
                <a:latin typeface="HGPｺﾞｼｯｸM" panose="020B0600000000000000" pitchFamily="50" charset="-128"/>
                <a:ea typeface="HGPｺﾞｼｯｸM" panose="020B0600000000000000" pitchFamily="50" charset="-128"/>
              </a:rPr>
              <a:t>【</a:t>
            </a:r>
            <a:r>
              <a:rPr lang="ja-JP" altLang="en-US" sz="1800" b="1" dirty="0">
                <a:latin typeface="HGPｺﾞｼｯｸM" panose="020B0600000000000000" pitchFamily="50" charset="-128"/>
                <a:ea typeface="HGPｺﾞｼｯｸM" panose="020B0600000000000000" pitchFamily="50" charset="-128"/>
              </a:rPr>
              <a:t>方向性</a:t>
            </a:r>
            <a:r>
              <a:rPr lang="en-US" altLang="ja-JP" sz="1800" b="1" dirty="0">
                <a:latin typeface="HGPｺﾞｼｯｸM" panose="020B0600000000000000" pitchFamily="50" charset="-128"/>
                <a:ea typeface="HGPｺﾞｼｯｸM" panose="020B0600000000000000" pitchFamily="50" charset="-128"/>
              </a:rPr>
              <a:t>】</a:t>
            </a:r>
            <a:endParaRPr lang="ja-JP" altLang="en-US" sz="1800" b="1" dirty="0">
              <a:latin typeface="HGPｺﾞｼｯｸM" panose="020B0600000000000000" pitchFamily="50" charset="-128"/>
              <a:ea typeface="HGPｺﾞｼｯｸM" panose="020B0600000000000000" pitchFamily="50" charset="-128"/>
            </a:endParaRPr>
          </a:p>
        </p:txBody>
      </p:sp>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12136332" y="9124026"/>
            <a:ext cx="539262"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7A547FF-1613-4E1A-8560-D186C25E80AF}" type="slidenum">
              <a:rPr lang="en-US" altLang="ja-JP" smtClean="0"/>
              <a:pPr/>
              <a:t>3</a:t>
            </a:fld>
            <a:endParaRPr lang="ja-JP" altLang="en-US" dirty="0"/>
          </a:p>
        </p:txBody>
      </p:sp>
      <p:sp>
        <p:nvSpPr>
          <p:cNvPr id="23" name="正方形/長方形 1">
            <a:extLst>
              <a:ext uri="{FF2B5EF4-FFF2-40B4-BE49-F238E27FC236}">
                <a16:creationId xmlns:a16="http://schemas.microsoft.com/office/drawing/2014/main" id="{9EFBCB9C-1D58-4A15-9F72-59A2D5CE288A}"/>
              </a:ext>
            </a:extLst>
          </p:cNvPr>
          <p:cNvSpPr/>
          <p:nvPr/>
        </p:nvSpPr>
        <p:spPr>
          <a:xfrm>
            <a:off x="-12838" y="499219"/>
            <a:ext cx="12780000" cy="9073639"/>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grpSp>
        <p:nvGrpSpPr>
          <p:cNvPr id="10" name="グループ化 9">
            <a:extLst>
              <a:ext uri="{FF2B5EF4-FFF2-40B4-BE49-F238E27FC236}">
                <a16:creationId xmlns:a16="http://schemas.microsoft.com/office/drawing/2014/main" id="{1298D3C5-A9F0-409A-8B84-9EB1664B8E59}"/>
              </a:ext>
            </a:extLst>
          </p:cNvPr>
          <p:cNvGrpSpPr/>
          <p:nvPr/>
        </p:nvGrpSpPr>
        <p:grpSpPr>
          <a:xfrm>
            <a:off x="645946" y="7618220"/>
            <a:ext cx="10536869" cy="1407190"/>
            <a:chOff x="226813" y="7372260"/>
            <a:chExt cx="10536869" cy="1407190"/>
          </a:xfrm>
        </p:grpSpPr>
        <p:sp>
          <p:nvSpPr>
            <p:cNvPr id="19" name="四角形: 角を丸くする 18">
              <a:extLst>
                <a:ext uri="{FF2B5EF4-FFF2-40B4-BE49-F238E27FC236}">
                  <a16:creationId xmlns:a16="http://schemas.microsoft.com/office/drawing/2014/main" id="{4114BEFC-F0EB-4717-803C-56AF7BC45841}"/>
                </a:ext>
              </a:extLst>
            </p:cNvPr>
            <p:cNvSpPr/>
            <p:nvPr/>
          </p:nvSpPr>
          <p:spPr>
            <a:xfrm>
              <a:off x="9069477" y="7372260"/>
              <a:ext cx="1080000" cy="302400"/>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HGPｺﾞｼｯｸM" panose="020B0600000000000000" pitchFamily="50" charset="-128"/>
                  <a:ea typeface="HGPｺﾞｼｯｸM" panose="020B0600000000000000" pitchFamily="50" charset="-128"/>
                </a:rPr>
                <a:t>中長期的</a:t>
              </a:r>
              <a:endParaRPr kumimoji="1" lang="ja-JP" altLang="en-US" sz="1600" dirty="0">
                <a:solidFill>
                  <a:schemeClr val="tx1"/>
                </a:solidFill>
                <a:latin typeface="HGPｺﾞｼｯｸM" panose="020B0600000000000000" pitchFamily="50" charset="-128"/>
                <a:ea typeface="HGPｺﾞｼｯｸM" panose="020B0600000000000000" pitchFamily="50" charset="-128"/>
              </a:endParaRPr>
            </a:p>
          </p:txBody>
        </p:sp>
        <p:sp>
          <p:nvSpPr>
            <p:cNvPr id="4" name="楕円 3">
              <a:extLst>
                <a:ext uri="{FF2B5EF4-FFF2-40B4-BE49-F238E27FC236}">
                  <a16:creationId xmlns:a16="http://schemas.microsoft.com/office/drawing/2014/main" id="{A6C12CDF-98B6-4CDC-9553-754BAE2CDBE3}"/>
                </a:ext>
              </a:extLst>
            </p:cNvPr>
            <p:cNvSpPr/>
            <p:nvPr/>
          </p:nvSpPr>
          <p:spPr>
            <a:xfrm>
              <a:off x="8459682" y="7697027"/>
              <a:ext cx="2304000" cy="1008000"/>
            </a:xfrm>
            <a:prstGeom prst="ellips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99AEB02F-031D-43ED-9E14-2B516EBDD2FC}"/>
                </a:ext>
              </a:extLst>
            </p:cNvPr>
            <p:cNvSpPr txBox="1"/>
            <p:nvPr/>
          </p:nvSpPr>
          <p:spPr>
            <a:xfrm>
              <a:off x="8561005" y="7861205"/>
              <a:ext cx="2036328" cy="707886"/>
            </a:xfrm>
            <a:prstGeom prst="rect">
              <a:avLst/>
            </a:prstGeom>
            <a:noFill/>
            <a:ln>
              <a:noFill/>
            </a:ln>
          </p:spPr>
          <p:txBody>
            <a:bodyPr wrap="square">
              <a:spAutoFit/>
            </a:bodyPr>
            <a:lstStyle/>
            <a:p>
              <a:pPr algn="ctr"/>
              <a:r>
                <a:rPr lang="ja-JP" altLang="en-US" sz="2000" dirty="0">
                  <a:latin typeface="BIZ UDゴシック" panose="020B0400000000000000" pitchFamily="49" charset="-128"/>
                  <a:ea typeface="BIZ UDゴシック" panose="020B0400000000000000" pitchFamily="49" charset="-128"/>
                </a:rPr>
                <a:t>少子化傾向</a:t>
              </a:r>
              <a:endParaRPr lang="en-US" altLang="ja-JP" sz="2000" dirty="0">
                <a:latin typeface="BIZ UDゴシック" panose="020B0400000000000000" pitchFamily="49" charset="-128"/>
                <a:ea typeface="BIZ UDゴシック" panose="020B0400000000000000" pitchFamily="49" charset="-128"/>
              </a:endParaRPr>
            </a:p>
            <a:p>
              <a:pPr algn="ctr"/>
              <a:r>
                <a:rPr lang="ja-JP" altLang="en-US" sz="2000" dirty="0">
                  <a:latin typeface="BIZ UDゴシック" panose="020B0400000000000000" pitchFamily="49" charset="-128"/>
                  <a:ea typeface="BIZ UDゴシック" panose="020B0400000000000000" pitchFamily="49" charset="-128"/>
                </a:rPr>
                <a:t>の反転</a:t>
              </a:r>
            </a:p>
          </p:txBody>
        </p:sp>
        <p:sp>
          <p:nvSpPr>
            <p:cNvPr id="5" name="四角形: 角を丸くする 4">
              <a:extLst>
                <a:ext uri="{FF2B5EF4-FFF2-40B4-BE49-F238E27FC236}">
                  <a16:creationId xmlns:a16="http://schemas.microsoft.com/office/drawing/2014/main" id="{C752DB3A-747D-4A03-A35A-DA32F032A1ED}"/>
                </a:ext>
              </a:extLst>
            </p:cNvPr>
            <p:cNvSpPr/>
            <p:nvPr/>
          </p:nvSpPr>
          <p:spPr>
            <a:xfrm>
              <a:off x="244654" y="7591450"/>
              <a:ext cx="2310063" cy="118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四角形: 角を丸くする 19">
              <a:extLst>
                <a:ext uri="{FF2B5EF4-FFF2-40B4-BE49-F238E27FC236}">
                  <a16:creationId xmlns:a16="http://schemas.microsoft.com/office/drawing/2014/main" id="{735FD879-76C7-4FDB-A2FA-E1C97AE91006}"/>
                </a:ext>
              </a:extLst>
            </p:cNvPr>
            <p:cNvSpPr/>
            <p:nvPr/>
          </p:nvSpPr>
          <p:spPr>
            <a:xfrm>
              <a:off x="812339" y="7488568"/>
              <a:ext cx="1080000" cy="301176"/>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M" panose="020B0600000000000000" pitchFamily="50" charset="-128"/>
                  <a:ea typeface="HGPｺﾞｼｯｸM" panose="020B0600000000000000" pitchFamily="50" charset="-128"/>
                </a:rPr>
                <a:t>現在</a:t>
              </a:r>
            </a:p>
          </p:txBody>
        </p:sp>
        <p:sp>
          <p:nvSpPr>
            <p:cNvPr id="6" name="テキスト ボックス 5">
              <a:extLst>
                <a:ext uri="{FF2B5EF4-FFF2-40B4-BE49-F238E27FC236}">
                  <a16:creationId xmlns:a16="http://schemas.microsoft.com/office/drawing/2014/main" id="{7301343B-393C-44FB-8200-DC5682AB3EA3}"/>
                </a:ext>
              </a:extLst>
            </p:cNvPr>
            <p:cNvSpPr txBox="1"/>
            <p:nvPr/>
          </p:nvSpPr>
          <p:spPr>
            <a:xfrm>
              <a:off x="226813" y="7988037"/>
              <a:ext cx="2310063" cy="584775"/>
            </a:xfrm>
            <a:prstGeom prst="rect">
              <a:avLst/>
            </a:prstGeom>
            <a:noFill/>
          </p:spPr>
          <p:txBody>
            <a:bodyPr wrap="square" rtlCol="0">
              <a:spAutoFit/>
            </a:bodyPr>
            <a:lstStyle/>
            <a:p>
              <a:pPr algn="ctr"/>
              <a:r>
                <a:rPr lang="ja-JP" altLang="en-US" sz="1600" b="1" dirty="0">
                  <a:latin typeface="HGPｺﾞｼｯｸM" panose="020B0600000000000000" pitchFamily="50" charset="-128"/>
                  <a:ea typeface="HGPｺﾞｼｯｸM" panose="020B0600000000000000" pitchFamily="50" charset="-128"/>
                </a:rPr>
                <a:t>合計特殊出生率</a:t>
              </a:r>
              <a:endParaRPr lang="en-US" altLang="ja-JP" sz="1600" b="1" dirty="0">
                <a:latin typeface="HGPｺﾞｼｯｸM" panose="020B0600000000000000" pitchFamily="50" charset="-128"/>
                <a:ea typeface="HGPｺﾞｼｯｸM" panose="020B0600000000000000" pitchFamily="50" charset="-128"/>
              </a:endParaRPr>
            </a:p>
            <a:p>
              <a:pPr algn="ctr"/>
              <a:r>
                <a:rPr lang="en-US" altLang="ja-JP" sz="1600" b="1" dirty="0">
                  <a:latin typeface="HGPｺﾞｼｯｸM" panose="020B0600000000000000" pitchFamily="50" charset="-128"/>
                  <a:ea typeface="HGPｺﾞｼｯｸM" panose="020B0600000000000000" pitchFamily="50" charset="-128"/>
                </a:rPr>
                <a:t>1.14</a:t>
              </a:r>
              <a:r>
                <a:rPr lang="ja-JP" altLang="en-US" sz="1400" b="1" dirty="0">
                  <a:latin typeface="HGPｺﾞｼｯｸM" panose="020B0600000000000000" pitchFamily="50" charset="-128"/>
                  <a:ea typeface="HGPｺﾞｼｯｸM" panose="020B0600000000000000" pitchFamily="50" charset="-128"/>
                </a:rPr>
                <a:t>（全国平均</a:t>
              </a:r>
              <a:r>
                <a:rPr lang="en-US" altLang="ja-JP" sz="1400" b="1" dirty="0">
                  <a:latin typeface="HGPｺﾞｼｯｸM" panose="020B0600000000000000" pitchFamily="50" charset="-128"/>
                  <a:ea typeface="HGPｺﾞｼｯｸM" panose="020B0600000000000000" pitchFamily="50" charset="-128"/>
                </a:rPr>
                <a:t>1.15</a:t>
              </a:r>
              <a:r>
                <a:rPr lang="ja-JP" altLang="en-US" sz="1400" b="1" dirty="0">
                  <a:latin typeface="HGPｺﾞｼｯｸM" panose="020B0600000000000000" pitchFamily="50" charset="-128"/>
                  <a:ea typeface="HGPｺﾞｼｯｸM" panose="020B0600000000000000" pitchFamily="50" charset="-128"/>
                </a:rPr>
                <a:t>）　</a:t>
              </a:r>
              <a:endParaRPr kumimoji="1" lang="ja-JP" altLang="en-US" sz="1600" dirty="0"/>
            </a:p>
          </p:txBody>
        </p:sp>
        <p:sp>
          <p:nvSpPr>
            <p:cNvPr id="24" name="四角形: 角を丸くする 23">
              <a:extLst>
                <a:ext uri="{FF2B5EF4-FFF2-40B4-BE49-F238E27FC236}">
                  <a16:creationId xmlns:a16="http://schemas.microsoft.com/office/drawing/2014/main" id="{50F1ECEF-24CE-44B4-B1C6-4916949DE945}"/>
                </a:ext>
              </a:extLst>
            </p:cNvPr>
            <p:cNvSpPr/>
            <p:nvPr/>
          </p:nvSpPr>
          <p:spPr>
            <a:xfrm>
              <a:off x="4325877" y="7591450"/>
              <a:ext cx="2310063" cy="118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四角形: 角を丸くする 17">
              <a:extLst>
                <a:ext uri="{FF2B5EF4-FFF2-40B4-BE49-F238E27FC236}">
                  <a16:creationId xmlns:a16="http://schemas.microsoft.com/office/drawing/2014/main" id="{EA372891-B3AD-4F1F-A73E-315EED6E679D}"/>
                </a:ext>
              </a:extLst>
            </p:cNvPr>
            <p:cNvSpPr/>
            <p:nvPr/>
          </p:nvSpPr>
          <p:spPr>
            <a:xfrm>
              <a:off x="4940908" y="7504172"/>
              <a:ext cx="1080000" cy="301176"/>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HGPｺﾞｼｯｸM" panose="020B0600000000000000" pitchFamily="50" charset="-128"/>
                  <a:ea typeface="HGPｺﾞｼｯｸM" panose="020B0600000000000000" pitchFamily="50" charset="-128"/>
                </a:rPr>
                <a:t>短期的</a:t>
              </a:r>
              <a:endParaRPr kumimoji="1" lang="ja-JP" altLang="en-US" sz="1600" dirty="0">
                <a:solidFill>
                  <a:schemeClr val="tx1"/>
                </a:solidFill>
                <a:latin typeface="HGPｺﾞｼｯｸM" panose="020B0600000000000000" pitchFamily="50" charset="-128"/>
                <a:ea typeface="HGPｺﾞｼｯｸM" panose="020B0600000000000000" pitchFamily="50" charset="-128"/>
              </a:endParaRPr>
            </a:p>
          </p:txBody>
        </p:sp>
        <p:sp>
          <p:nvSpPr>
            <p:cNvPr id="25" name="テキスト ボックス 24">
              <a:extLst>
                <a:ext uri="{FF2B5EF4-FFF2-40B4-BE49-F238E27FC236}">
                  <a16:creationId xmlns:a16="http://schemas.microsoft.com/office/drawing/2014/main" id="{AEF9CFBA-FA75-4B0A-84F4-68A3CDD98BDD}"/>
                </a:ext>
              </a:extLst>
            </p:cNvPr>
            <p:cNvSpPr txBox="1"/>
            <p:nvPr/>
          </p:nvSpPr>
          <p:spPr>
            <a:xfrm>
              <a:off x="4325877" y="8012176"/>
              <a:ext cx="2310063" cy="584775"/>
            </a:xfrm>
            <a:prstGeom prst="rect">
              <a:avLst/>
            </a:prstGeom>
            <a:noFill/>
          </p:spPr>
          <p:txBody>
            <a:bodyPr wrap="square" rtlCol="0">
              <a:spAutoFit/>
            </a:bodyPr>
            <a:lstStyle/>
            <a:p>
              <a:pPr algn="ctr"/>
              <a:r>
                <a:rPr lang="ja-JP" altLang="en-US" sz="1600" b="1" dirty="0">
                  <a:latin typeface="HGPｺﾞｼｯｸM" panose="020B0600000000000000" pitchFamily="50" charset="-128"/>
                  <a:ea typeface="HGPｺﾞｼｯｸM" panose="020B0600000000000000" pitchFamily="50" charset="-128"/>
                </a:rPr>
                <a:t>合計特殊出生率</a:t>
              </a:r>
              <a:endParaRPr lang="en-US" altLang="ja-JP" sz="1600" b="1" dirty="0">
                <a:latin typeface="HGPｺﾞｼｯｸM" panose="020B0600000000000000" pitchFamily="50" charset="-128"/>
                <a:ea typeface="HGPｺﾞｼｯｸM" panose="020B0600000000000000" pitchFamily="50" charset="-128"/>
              </a:endParaRPr>
            </a:p>
            <a:p>
              <a:pPr algn="ctr"/>
              <a:r>
                <a:rPr lang="ja-JP" altLang="en-US" sz="1600" b="1" dirty="0">
                  <a:latin typeface="HGPｺﾞｼｯｸM" panose="020B0600000000000000" pitchFamily="50" charset="-128"/>
                  <a:ea typeface="HGPｺﾞｼｯｸM" panose="020B0600000000000000" pitchFamily="50" charset="-128"/>
                </a:rPr>
                <a:t>全国平均並み</a:t>
              </a:r>
              <a:endParaRPr kumimoji="1" lang="ja-JP" altLang="en-US" sz="1600" dirty="0"/>
            </a:p>
          </p:txBody>
        </p:sp>
        <p:cxnSp>
          <p:nvCxnSpPr>
            <p:cNvPr id="8" name="直線コネクタ 7">
              <a:extLst>
                <a:ext uri="{FF2B5EF4-FFF2-40B4-BE49-F238E27FC236}">
                  <a16:creationId xmlns:a16="http://schemas.microsoft.com/office/drawing/2014/main" id="{110AD946-0C55-4CD0-A7D0-5ECD764058DF}"/>
                </a:ext>
              </a:extLst>
            </p:cNvPr>
            <p:cNvCxnSpPr>
              <a:cxnSpLocks/>
              <a:stCxn id="5" idx="3"/>
            </p:cNvCxnSpPr>
            <p:nvPr/>
          </p:nvCxnSpPr>
          <p:spPr>
            <a:xfrm>
              <a:off x="2554717" y="8185450"/>
              <a:ext cx="1771160"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DA651C73-906A-4395-9787-92508DB90A5C}"/>
                </a:ext>
              </a:extLst>
            </p:cNvPr>
            <p:cNvCxnSpPr>
              <a:cxnSpLocks/>
            </p:cNvCxnSpPr>
            <p:nvPr/>
          </p:nvCxnSpPr>
          <p:spPr>
            <a:xfrm>
              <a:off x="6635940" y="8215148"/>
              <a:ext cx="1771160"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546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57">
            <a:extLst>
              <a:ext uri="{FF2B5EF4-FFF2-40B4-BE49-F238E27FC236}">
                <a16:creationId xmlns:a16="http://schemas.microsoft.com/office/drawing/2014/main" id="{4A55D713-E93E-4F45-BAF8-C2A3D0BA4195}"/>
              </a:ext>
            </a:extLst>
          </p:cNvPr>
          <p:cNvSpPr/>
          <p:nvPr/>
        </p:nvSpPr>
        <p:spPr>
          <a:xfrm>
            <a:off x="-12838" y="0"/>
            <a:ext cx="12816000" cy="504000"/>
          </a:xfrm>
          <a:prstGeom prst="rect">
            <a:avLst/>
          </a:prstGeom>
          <a:solidFill>
            <a:srgbClr val="242852"/>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2800" b="1" i="0" u="none" strike="noStrike" kern="1200" cap="none" spc="0" baseline="0" dirty="0">
                <a:solidFill>
                  <a:srgbClr val="FFFFFF"/>
                </a:solidFill>
                <a:uFillTx/>
                <a:latin typeface="BIZ UDPゴシック" pitchFamily="50"/>
                <a:ea typeface="BIZ UDPゴシック" pitchFamily="50"/>
              </a:rPr>
              <a:t>少子化対策</a:t>
            </a:r>
            <a:r>
              <a:rPr lang="ja-JP" altLang="en-US" sz="2800" b="1" i="0" u="none" strike="noStrike" kern="1200" cap="none" spc="0" baseline="0" dirty="0">
                <a:solidFill>
                  <a:srgbClr val="FFFFFF"/>
                </a:solidFill>
                <a:uFillTx/>
                <a:latin typeface="BIZ UDPゴシック" pitchFamily="50"/>
                <a:ea typeface="BIZ UDPゴシック" pitchFamily="50"/>
              </a:rPr>
              <a:t>について（案）</a:t>
            </a:r>
            <a:endParaRPr lang="ja-JP" sz="2800" b="1" i="0" u="none" strike="noStrike" kern="1200" cap="none" spc="0" baseline="0" dirty="0">
              <a:solidFill>
                <a:srgbClr val="FFFFFF"/>
              </a:solidFill>
              <a:uFillTx/>
              <a:latin typeface="BIZ UDPゴシック" pitchFamily="50"/>
              <a:ea typeface="BIZ UDPゴシック" pitchFamily="50"/>
            </a:endParaRPr>
          </a:p>
        </p:txBody>
      </p:sp>
      <p:sp>
        <p:nvSpPr>
          <p:cNvPr id="4" name="正方形/長方形 12">
            <a:extLst>
              <a:ext uri="{FF2B5EF4-FFF2-40B4-BE49-F238E27FC236}">
                <a16:creationId xmlns:a16="http://schemas.microsoft.com/office/drawing/2014/main" id="{D52A2024-55B3-4B97-8BD6-988C637E4BDC}"/>
              </a:ext>
            </a:extLst>
          </p:cNvPr>
          <p:cNvSpPr/>
          <p:nvPr/>
        </p:nvSpPr>
        <p:spPr>
          <a:xfrm>
            <a:off x="100712" y="666389"/>
            <a:ext cx="2088000" cy="468000"/>
          </a:xfrm>
          <a:prstGeom prst="rect">
            <a:avLst/>
          </a:prstGeom>
          <a:solidFill>
            <a:srgbClr val="242852"/>
          </a:solidFill>
          <a:ln w="12701" cap="flat">
            <a:solidFill>
              <a:srgbClr val="34497D"/>
            </a:solidFill>
            <a:prstDash val="solid"/>
            <a:miter/>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ja-JP" sz="2000" b="1" dirty="0">
                <a:solidFill>
                  <a:srgbClr val="FFFFFF"/>
                </a:solidFill>
                <a:latin typeface="BIZ UDPゴシック" pitchFamily="50"/>
                <a:ea typeface="BIZ UDPゴシック" pitchFamily="50"/>
              </a:rPr>
              <a:t>Ⅳ.</a:t>
            </a:r>
            <a:r>
              <a:rPr lang="ja-JP" altLang="en-US" sz="2000" b="1" dirty="0">
                <a:solidFill>
                  <a:srgbClr val="FFFFFF"/>
                </a:solidFill>
                <a:latin typeface="BIZ UDPゴシック" pitchFamily="50"/>
                <a:ea typeface="BIZ UDPゴシック" pitchFamily="50"/>
              </a:rPr>
              <a:t>施策の全体像</a:t>
            </a:r>
            <a:endParaRPr lang="ja-JP" sz="2000" b="1" i="0" u="none" strike="noStrike" kern="1200" cap="none" spc="0" baseline="0" dirty="0">
              <a:solidFill>
                <a:srgbClr val="FFFFFF"/>
              </a:solidFill>
              <a:uFillTx/>
              <a:latin typeface="BIZ UDPゴシック" pitchFamily="50"/>
              <a:ea typeface="BIZ UDPゴシック" pitchFamily="50"/>
            </a:endParaRPr>
          </a:p>
        </p:txBody>
      </p:sp>
      <p:graphicFrame>
        <p:nvGraphicFramePr>
          <p:cNvPr id="24" name="表 16">
            <a:extLst>
              <a:ext uri="{FF2B5EF4-FFF2-40B4-BE49-F238E27FC236}">
                <a16:creationId xmlns:a16="http://schemas.microsoft.com/office/drawing/2014/main" id="{D4E1CF70-5350-4ECE-8B44-C77BC2BA2A6F}"/>
              </a:ext>
            </a:extLst>
          </p:cNvPr>
          <p:cNvGraphicFramePr>
            <a:graphicFrameLocks noGrp="1"/>
          </p:cNvGraphicFramePr>
          <p:nvPr>
            <p:extLst>
              <p:ext uri="{D42A27DB-BD31-4B8C-83A1-F6EECF244321}">
                <p14:modId xmlns:p14="http://schemas.microsoft.com/office/powerpoint/2010/main" val="2631517007"/>
              </p:ext>
            </p:extLst>
          </p:nvPr>
        </p:nvGraphicFramePr>
        <p:xfrm>
          <a:off x="81020" y="1602865"/>
          <a:ext cx="4135609" cy="4678397"/>
        </p:xfrm>
        <a:graphic>
          <a:graphicData uri="http://schemas.openxmlformats.org/drawingml/2006/table">
            <a:tbl>
              <a:tblPr firstRow="1" bandRow="1">
                <a:tableStyleId>{5C22544A-7EE6-4342-B048-85BDC9FD1C3A}</a:tableStyleId>
              </a:tblPr>
              <a:tblGrid>
                <a:gridCol w="4135609">
                  <a:extLst>
                    <a:ext uri="{9D8B030D-6E8A-4147-A177-3AD203B41FA5}">
                      <a16:colId xmlns:a16="http://schemas.microsoft.com/office/drawing/2014/main" val="1993225949"/>
                    </a:ext>
                  </a:extLst>
                </a:gridCol>
              </a:tblGrid>
              <a:tr h="431468">
                <a:tc>
                  <a:txBody>
                    <a:bodyPr/>
                    <a:lstStyle/>
                    <a:p>
                      <a:pPr algn="l"/>
                      <a:r>
                        <a:rPr kumimoji="1" lang="ja-JP" altLang="en-US" sz="1800" dirty="0">
                          <a:latin typeface="BIZ UDPゴシック" panose="020B0400000000000000" pitchFamily="50" charset="-128"/>
                          <a:ea typeface="BIZ UDPゴシック" panose="020B0400000000000000" pitchFamily="50" charset="-128"/>
                        </a:rPr>
                        <a:t>（１）出会いの機会の創出・結婚支援</a:t>
                      </a:r>
                    </a:p>
                  </a:txBody>
                  <a:tcPr>
                    <a:solidFill>
                      <a:schemeClr val="accent2"/>
                    </a:solidFill>
                  </a:tcPr>
                </a:tc>
                <a:extLst>
                  <a:ext uri="{0D108BD9-81ED-4DB2-BD59-A6C34878D82A}">
                    <a16:rowId xmlns:a16="http://schemas.microsoft.com/office/drawing/2014/main" val="3067193788"/>
                  </a:ext>
                </a:extLst>
              </a:tr>
              <a:tr h="4246929">
                <a:tc>
                  <a:txBody>
                    <a:bodyPr/>
                    <a:lstStyle/>
                    <a:p>
                      <a:pPr>
                        <a:lnSpc>
                          <a:spcPts val="1600"/>
                        </a:lnSpc>
                      </a:pPr>
                      <a:r>
                        <a:rPr kumimoji="1" lang="ja-JP" altLang="en-US" sz="1800" dirty="0">
                          <a:latin typeface="HGPｺﾞｼｯｸM" panose="020B0600000000000000" pitchFamily="50" charset="-128"/>
                          <a:ea typeface="HGPｺﾞｼｯｸM" panose="020B0600000000000000" pitchFamily="50" charset="-128"/>
                        </a:rPr>
                        <a:t>　</a:t>
                      </a:r>
                      <a:endParaRPr kumimoji="1" lang="en-US" altLang="ja-JP" sz="1100" dirty="0">
                        <a:latin typeface="HGPｺﾞｼｯｸM" panose="020B0600000000000000" pitchFamily="50" charset="-128"/>
                        <a:ea typeface="HGPｺﾞｼｯｸM" panose="020B0600000000000000" pitchFamily="50" charset="-128"/>
                      </a:endParaRPr>
                    </a:p>
                    <a:p>
                      <a:pPr>
                        <a:lnSpc>
                          <a:spcPts val="1600"/>
                        </a:lnSpc>
                      </a:pPr>
                      <a:endParaRPr kumimoji="1" lang="en-US" altLang="ja-JP" sz="1100" dirty="0">
                        <a:latin typeface="HGPｺﾞｼｯｸM" panose="020B0600000000000000" pitchFamily="50" charset="-128"/>
                        <a:ea typeface="HGPｺﾞｼｯｸM" panose="020B0600000000000000" pitchFamily="50" charset="-128"/>
                      </a:endParaRPr>
                    </a:p>
                    <a:p>
                      <a:pPr>
                        <a:lnSpc>
                          <a:spcPts val="1600"/>
                        </a:lnSpc>
                      </a:pPr>
                      <a:r>
                        <a:rPr kumimoji="1" lang="ja-JP" altLang="en-US" sz="1800" dirty="0">
                          <a:latin typeface="HGPｺﾞｼｯｸM" panose="020B0600000000000000" pitchFamily="50" charset="-128"/>
                          <a:ea typeface="HGPｺﾞｼｯｸM" panose="020B0600000000000000" pitchFamily="50" charset="-128"/>
                        </a:rPr>
                        <a:t>　</a:t>
                      </a:r>
                      <a:endParaRPr kumimoji="1" lang="en-US" altLang="ja-JP" sz="1800" dirty="0">
                        <a:latin typeface="HGPｺﾞｼｯｸM" panose="020B0600000000000000" pitchFamily="50" charset="-128"/>
                        <a:ea typeface="HGPｺﾞｼｯｸM" panose="020B0600000000000000" pitchFamily="50" charset="-128"/>
                      </a:endParaRPr>
                    </a:p>
                  </a:txBody>
                  <a:tcPr>
                    <a:solidFill>
                      <a:schemeClr val="accent2">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25" name="表 16">
            <a:extLst>
              <a:ext uri="{FF2B5EF4-FFF2-40B4-BE49-F238E27FC236}">
                <a16:creationId xmlns:a16="http://schemas.microsoft.com/office/drawing/2014/main" id="{A2BFFBEF-5902-4E65-9C7E-11ACE3BD82D5}"/>
              </a:ext>
            </a:extLst>
          </p:cNvPr>
          <p:cNvGraphicFramePr>
            <a:graphicFrameLocks noGrp="1"/>
          </p:cNvGraphicFramePr>
          <p:nvPr>
            <p:extLst>
              <p:ext uri="{D42A27DB-BD31-4B8C-83A1-F6EECF244321}">
                <p14:modId xmlns:p14="http://schemas.microsoft.com/office/powerpoint/2010/main" val="3393495459"/>
              </p:ext>
            </p:extLst>
          </p:nvPr>
        </p:nvGraphicFramePr>
        <p:xfrm>
          <a:off x="4272162" y="1599198"/>
          <a:ext cx="4212000" cy="2024242"/>
        </p:xfrm>
        <a:graphic>
          <a:graphicData uri="http://schemas.openxmlformats.org/drawingml/2006/table">
            <a:tbl>
              <a:tblPr firstRow="1" bandRow="1">
                <a:tableStyleId>{5C22544A-7EE6-4342-B048-85BDC9FD1C3A}</a:tableStyleId>
              </a:tblPr>
              <a:tblGrid>
                <a:gridCol w="4212000">
                  <a:extLst>
                    <a:ext uri="{9D8B030D-6E8A-4147-A177-3AD203B41FA5}">
                      <a16:colId xmlns:a16="http://schemas.microsoft.com/office/drawing/2014/main" val="1993225949"/>
                    </a:ext>
                  </a:extLst>
                </a:gridCol>
              </a:tblGrid>
              <a:tr h="417590">
                <a:tc>
                  <a:txBody>
                    <a:bodyPr/>
                    <a:lstStyle/>
                    <a:p>
                      <a:pPr marL="0" algn="l" defTabSz="960120" rtl="0" eaLnBrk="1" latinLnBrk="0" hangingPunct="1"/>
                      <a:r>
                        <a:rPr kumimoji="1" lang="ja-JP" altLang="en-US" sz="1800" b="1" kern="1200" dirty="0">
                          <a:solidFill>
                            <a:srgbClr val="FFFFFF"/>
                          </a:solidFill>
                          <a:latin typeface="BIZ UDPゴシック" panose="020B0400000000000000" pitchFamily="50" charset="-128"/>
                          <a:ea typeface="BIZ UDPゴシック" panose="020B0400000000000000" pitchFamily="50" charset="-128"/>
                          <a:cs typeface="+mn-cs"/>
                        </a:rPr>
                        <a:t>（２）妊娠・出産への支援</a:t>
                      </a:r>
                    </a:p>
                  </a:txBody>
                  <a:tcPr>
                    <a:solidFill>
                      <a:schemeClr val="accent6"/>
                    </a:solidFill>
                  </a:tcPr>
                </a:tc>
                <a:extLst>
                  <a:ext uri="{0D108BD9-81ED-4DB2-BD59-A6C34878D82A}">
                    <a16:rowId xmlns:a16="http://schemas.microsoft.com/office/drawing/2014/main" val="3067193788"/>
                  </a:ext>
                </a:extLst>
              </a:tr>
              <a:tr h="1606652">
                <a:tc>
                  <a:txBody>
                    <a:bodyPr/>
                    <a:lstStyle/>
                    <a:p>
                      <a:pPr>
                        <a:lnSpc>
                          <a:spcPts val="2000"/>
                        </a:lnSpc>
                      </a:pPr>
                      <a:endParaRPr kumimoji="1" lang="en-US" altLang="ja-JP" sz="1800" b="1" u="none" dirty="0">
                        <a:latin typeface="HGPｺﾞｼｯｸM" panose="020B0600000000000000" pitchFamily="50" charset="-128"/>
                        <a:ea typeface="HGPｺﾞｼｯｸM" panose="020B0600000000000000" pitchFamily="50" charset="-128"/>
                      </a:endParaRP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1" name="表 16">
            <a:extLst>
              <a:ext uri="{FF2B5EF4-FFF2-40B4-BE49-F238E27FC236}">
                <a16:creationId xmlns:a16="http://schemas.microsoft.com/office/drawing/2014/main" id="{6F55E723-4A15-4533-B83C-2BF3A968D847}"/>
              </a:ext>
            </a:extLst>
          </p:cNvPr>
          <p:cNvGraphicFramePr>
            <a:graphicFrameLocks noGrp="1"/>
          </p:cNvGraphicFramePr>
          <p:nvPr>
            <p:extLst>
              <p:ext uri="{D42A27DB-BD31-4B8C-83A1-F6EECF244321}">
                <p14:modId xmlns:p14="http://schemas.microsoft.com/office/powerpoint/2010/main" val="944201114"/>
              </p:ext>
            </p:extLst>
          </p:nvPr>
        </p:nvGraphicFramePr>
        <p:xfrm>
          <a:off x="4275596" y="3688376"/>
          <a:ext cx="4208566" cy="2561057"/>
        </p:xfrm>
        <a:graphic>
          <a:graphicData uri="http://schemas.openxmlformats.org/drawingml/2006/table">
            <a:tbl>
              <a:tblPr firstRow="1" bandRow="1">
                <a:tableStyleId>{5C22544A-7EE6-4342-B048-85BDC9FD1C3A}</a:tableStyleId>
              </a:tblPr>
              <a:tblGrid>
                <a:gridCol w="4208566">
                  <a:extLst>
                    <a:ext uri="{9D8B030D-6E8A-4147-A177-3AD203B41FA5}">
                      <a16:colId xmlns:a16="http://schemas.microsoft.com/office/drawing/2014/main" val="1993225949"/>
                    </a:ext>
                  </a:extLst>
                </a:gridCol>
              </a:tblGrid>
              <a:tr h="421108">
                <a:tc>
                  <a:txBody>
                    <a:bodyPr/>
                    <a:lstStyle/>
                    <a:p>
                      <a:pPr algn="l"/>
                      <a:r>
                        <a:rPr kumimoji="1" lang="ja-JP" altLang="en-US" sz="1800" dirty="0">
                          <a:latin typeface="BIZ UDPゴシック" panose="020B0400000000000000" pitchFamily="50" charset="-128"/>
                          <a:ea typeface="BIZ UDPゴシック" panose="020B0400000000000000" pitchFamily="50" charset="-128"/>
                        </a:rPr>
                        <a:t>（３）共育ての推進</a:t>
                      </a:r>
                      <a:r>
                        <a:rPr kumimoji="1" lang="ja-JP" altLang="en-US" sz="1800" dirty="0">
                          <a:solidFill>
                            <a:schemeClr val="bg1"/>
                          </a:solidFill>
                          <a:latin typeface="BIZ UDPゴシック" panose="020B0400000000000000" pitchFamily="50" charset="-128"/>
                          <a:ea typeface="BIZ UDPゴシック" panose="020B0400000000000000" pitchFamily="50" charset="-128"/>
                        </a:rPr>
                        <a:t>（職場環境づくり）</a:t>
                      </a:r>
                    </a:p>
                  </a:txBody>
                  <a:tcPr>
                    <a:solidFill>
                      <a:schemeClr val="accent6"/>
                    </a:solidFill>
                  </a:tcPr>
                </a:tc>
                <a:extLst>
                  <a:ext uri="{0D108BD9-81ED-4DB2-BD59-A6C34878D82A}">
                    <a16:rowId xmlns:a16="http://schemas.microsoft.com/office/drawing/2014/main" val="3067193788"/>
                  </a:ext>
                </a:extLst>
              </a:tr>
              <a:tr h="2139949">
                <a:tc>
                  <a:txBody>
                    <a:bodyPr/>
                    <a:lstStyle/>
                    <a:p>
                      <a:pPr algn="l">
                        <a:lnSpc>
                          <a:spcPts val="2000"/>
                        </a:lnSpc>
                      </a:pPr>
                      <a:r>
                        <a:rPr kumimoji="1" lang="ja-JP" altLang="en-US" sz="1800" u="none" dirty="0">
                          <a:latin typeface="HGPｺﾞｼｯｸM" panose="020B0600000000000000" pitchFamily="50" charset="-128"/>
                          <a:ea typeface="HGPｺﾞｼｯｸM" panose="020B0600000000000000" pitchFamily="50" charset="-128"/>
                        </a:rPr>
                        <a:t>　　　　　　　　　　　　　 　</a:t>
                      </a: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2" name="表 16">
            <a:extLst>
              <a:ext uri="{FF2B5EF4-FFF2-40B4-BE49-F238E27FC236}">
                <a16:creationId xmlns:a16="http://schemas.microsoft.com/office/drawing/2014/main" id="{C237A921-39B8-4643-B519-34B2187A8D7F}"/>
              </a:ext>
            </a:extLst>
          </p:cNvPr>
          <p:cNvGraphicFramePr>
            <a:graphicFrameLocks noGrp="1"/>
          </p:cNvGraphicFramePr>
          <p:nvPr/>
        </p:nvGraphicFramePr>
        <p:xfrm>
          <a:off x="72752" y="6331614"/>
          <a:ext cx="12610820" cy="1961330"/>
        </p:xfrm>
        <a:graphic>
          <a:graphicData uri="http://schemas.openxmlformats.org/drawingml/2006/table">
            <a:tbl>
              <a:tblPr firstRow="1" bandRow="1">
                <a:tableStyleId>{5C22544A-7EE6-4342-B048-85BDC9FD1C3A}</a:tableStyleId>
              </a:tblPr>
              <a:tblGrid>
                <a:gridCol w="12610820">
                  <a:extLst>
                    <a:ext uri="{9D8B030D-6E8A-4147-A177-3AD203B41FA5}">
                      <a16:colId xmlns:a16="http://schemas.microsoft.com/office/drawing/2014/main" val="1993225949"/>
                    </a:ext>
                  </a:extLst>
                </a:gridCol>
              </a:tblGrid>
              <a:tr h="262736">
                <a:tc>
                  <a:txBody>
                    <a:bodyPr/>
                    <a:lstStyle/>
                    <a:p>
                      <a:pPr algn="ctr">
                        <a:lnSpc>
                          <a:spcPts val="2000"/>
                        </a:lnSpc>
                      </a:pPr>
                      <a:r>
                        <a:rPr kumimoji="1" lang="ja-JP" altLang="en-US" sz="1800" b="1" u="none" dirty="0">
                          <a:latin typeface="BIZ UDPゴシック" panose="020B0400000000000000" pitchFamily="50" charset="-128"/>
                          <a:ea typeface="BIZ UDPゴシック" panose="020B0400000000000000" pitchFamily="50" charset="-128"/>
                        </a:rPr>
                        <a:t>（４）生活を支える基盤の安定</a:t>
                      </a:r>
                    </a:p>
                  </a:txBody>
                  <a:tcPr anchor="ctr">
                    <a:solidFill>
                      <a:schemeClr val="tx2"/>
                    </a:solidFill>
                  </a:tcPr>
                </a:tc>
                <a:extLst>
                  <a:ext uri="{0D108BD9-81ED-4DB2-BD59-A6C34878D82A}">
                    <a16:rowId xmlns:a16="http://schemas.microsoft.com/office/drawing/2014/main" val="3067193788"/>
                  </a:ext>
                </a:extLst>
              </a:tr>
              <a:tr h="1615890">
                <a:tc>
                  <a:txBody>
                    <a:bodyPr/>
                    <a:lstStyle/>
                    <a:p>
                      <a:pPr>
                        <a:lnSpc>
                          <a:spcPts val="2000"/>
                        </a:lnSpc>
                      </a:pPr>
                      <a:endParaRPr kumimoji="1" lang="en-US" altLang="ja-JP" sz="1800" b="1"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txBody>
                  <a:tcPr>
                    <a:solidFill>
                      <a:schemeClr val="tx2">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3" name="表 16">
            <a:extLst>
              <a:ext uri="{FF2B5EF4-FFF2-40B4-BE49-F238E27FC236}">
                <a16:creationId xmlns:a16="http://schemas.microsoft.com/office/drawing/2014/main" id="{F99496CD-E665-45F9-A4EF-0E26CB1733E8}"/>
              </a:ext>
            </a:extLst>
          </p:cNvPr>
          <p:cNvGraphicFramePr>
            <a:graphicFrameLocks noGrp="1"/>
          </p:cNvGraphicFramePr>
          <p:nvPr>
            <p:extLst>
              <p:ext uri="{D42A27DB-BD31-4B8C-83A1-F6EECF244321}">
                <p14:modId xmlns:p14="http://schemas.microsoft.com/office/powerpoint/2010/main" val="4261930843"/>
              </p:ext>
            </p:extLst>
          </p:nvPr>
        </p:nvGraphicFramePr>
        <p:xfrm>
          <a:off x="72752" y="8344084"/>
          <a:ext cx="12571281" cy="821907"/>
        </p:xfrm>
        <a:graphic>
          <a:graphicData uri="http://schemas.openxmlformats.org/drawingml/2006/table">
            <a:tbl>
              <a:tblPr firstRow="1" bandRow="1">
                <a:tableStyleId>{5C22544A-7EE6-4342-B048-85BDC9FD1C3A}</a:tableStyleId>
              </a:tblPr>
              <a:tblGrid>
                <a:gridCol w="12571281">
                  <a:extLst>
                    <a:ext uri="{9D8B030D-6E8A-4147-A177-3AD203B41FA5}">
                      <a16:colId xmlns:a16="http://schemas.microsoft.com/office/drawing/2014/main" val="1993225949"/>
                    </a:ext>
                  </a:extLst>
                </a:gridCol>
              </a:tblGrid>
              <a:tr h="340265">
                <a:tc>
                  <a:txBody>
                    <a:bodyPr/>
                    <a:lstStyle/>
                    <a:p>
                      <a:pPr algn="ctr"/>
                      <a:r>
                        <a:rPr kumimoji="1" lang="ja-JP" altLang="en-US" sz="1800" dirty="0">
                          <a:latin typeface="BIZ UDPゴシック" panose="020B0400000000000000" pitchFamily="50" charset="-128"/>
                          <a:ea typeface="BIZ UDPゴシック" panose="020B0400000000000000" pitchFamily="50" charset="-128"/>
                        </a:rPr>
                        <a:t>（５）市町村支援の充実</a:t>
                      </a:r>
                    </a:p>
                  </a:txBody>
                  <a:tcPr anchor="ctr"/>
                </a:tc>
                <a:extLst>
                  <a:ext uri="{0D108BD9-81ED-4DB2-BD59-A6C34878D82A}">
                    <a16:rowId xmlns:a16="http://schemas.microsoft.com/office/drawing/2014/main" val="3067193788"/>
                  </a:ext>
                </a:extLst>
              </a:tr>
              <a:tr h="456147">
                <a:tc>
                  <a:txBody>
                    <a:bodyPr/>
                    <a:lstStyle/>
                    <a:p>
                      <a:pPr>
                        <a:lnSpc>
                          <a:spcPts val="2000"/>
                        </a:lnSpc>
                      </a:pPr>
                      <a:r>
                        <a:rPr kumimoji="1" lang="en-US" altLang="ja-JP" sz="1800" b="1" i="0" u="none" strike="noStrike" kern="120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1600" b="0" i="0" u="none" strike="noStrike" kern="120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16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・市町村の少子化対策を促進するため、新子育て支援交付金等によるバックアップ機能を強化</a:t>
                      </a:r>
                      <a:r>
                        <a:rPr kumimoji="1" lang="en-US" altLang="ja-JP" sz="16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6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福祉</a:t>
                      </a:r>
                      <a:r>
                        <a:rPr kumimoji="1" lang="en-US" altLang="ja-JP" sz="16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tc>
                <a:extLst>
                  <a:ext uri="{0D108BD9-81ED-4DB2-BD59-A6C34878D82A}">
                    <a16:rowId xmlns:a16="http://schemas.microsoft.com/office/drawing/2014/main" val="129510328"/>
                  </a:ext>
                </a:extLst>
              </a:tr>
            </a:tbl>
          </a:graphicData>
        </a:graphic>
      </p:graphicFrame>
      <p:sp>
        <p:nvSpPr>
          <p:cNvPr id="22" name="正方形/長方形 1">
            <a:extLst>
              <a:ext uri="{FF2B5EF4-FFF2-40B4-BE49-F238E27FC236}">
                <a16:creationId xmlns:a16="http://schemas.microsoft.com/office/drawing/2014/main" id="{FE952435-9ADA-4878-8651-D25B6DEC25F1}"/>
              </a:ext>
            </a:extLst>
          </p:cNvPr>
          <p:cNvSpPr/>
          <p:nvPr/>
        </p:nvSpPr>
        <p:spPr>
          <a:xfrm>
            <a:off x="112290" y="1176421"/>
            <a:ext cx="4098146" cy="324000"/>
          </a:xfrm>
          <a:prstGeom prst="rect">
            <a:avLst/>
          </a:prstGeom>
          <a:noFill/>
          <a:ln w="12701" cap="flat">
            <a:solidFill>
              <a:srgbClr val="34497D"/>
            </a:solidFill>
            <a:prstDash val="solid"/>
            <a:miter/>
          </a:ln>
        </p:spPr>
        <p:txBody>
          <a:bodyPr vert="horz" wrap="square" lIns="91440" tIns="45720" rIns="91440" bIns="45720" anchor="ctr" anchorCtr="0" compatLnSpc="1">
            <a:noAutofit/>
          </a:bodyPr>
          <a:lstStyle/>
          <a:p>
            <a:pPr marL="0" marR="0" lvl="0" indent="0" algn="ctr"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sz="2000" dirty="0">
                <a:solidFill>
                  <a:srgbClr val="000000"/>
                </a:solidFill>
                <a:latin typeface="HGPｺﾞｼｯｸM" panose="020B0600000000000000" pitchFamily="50" charset="-128"/>
                <a:ea typeface="HGPｺﾞｼｯｸM" panose="020B0600000000000000" pitchFamily="50" charset="-128"/>
              </a:rPr>
              <a:t>結婚の壁</a:t>
            </a:r>
            <a:endParaRPr lang="en-US" altLang="ja-JP" sz="2000" dirty="0">
              <a:solidFill>
                <a:srgbClr val="000000"/>
              </a:solidFill>
              <a:latin typeface="HGPｺﾞｼｯｸM" panose="020B0600000000000000" pitchFamily="50" charset="-128"/>
              <a:ea typeface="HGPｺﾞｼｯｸM" panose="020B0600000000000000" pitchFamily="50" charset="-128"/>
            </a:endParaRPr>
          </a:p>
        </p:txBody>
      </p:sp>
      <p:sp>
        <p:nvSpPr>
          <p:cNvPr id="28" name="正方形/長方形 1">
            <a:extLst>
              <a:ext uri="{FF2B5EF4-FFF2-40B4-BE49-F238E27FC236}">
                <a16:creationId xmlns:a16="http://schemas.microsoft.com/office/drawing/2014/main" id="{99FE5C45-2A61-4594-BDE7-C9D9D227CB95}"/>
              </a:ext>
            </a:extLst>
          </p:cNvPr>
          <p:cNvSpPr/>
          <p:nvPr/>
        </p:nvSpPr>
        <p:spPr>
          <a:xfrm>
            <a:off x="4287532" y="1176421"/>
            <a:ext cx="8424000" cy="324000"/>
          </a:xfrm>
          <a:prstGeom prst="rect">
            <a:avLst/>
          </a:prstGeom>
          <a:noFill/>
          <a:ln w="12701" cap="flat">
            <a:solidFill>
              <a:srgbClr val="34497D"/>
            </a:solidFill>
            <a:prstDash val="solid"/>
            <a:miter/>
          </a:ln>
        </p:spPr>
        <p:txBody>
          <a:bodyPr vert="horz" wrap="square" lIns="91440" tIns="45720" rIns="91440" bIns="45720" anchor="ctr" anchorCtr="0" compatLnSpc="1">
            <a:noAutofit/>
          </a:bodyPr>
          <a:lstStyle/>
          <a:p>
            <a:pPr marL="0" marR="0" lvl="0" indent="0" algn="ctr"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sz="2000" dirty="0">
                <a:solidFill>
                  <a:srgbClr val="000000"/>
                </a:solidFill>
                <a:latin typeface="HGPｺﾞｼｯｸM" panose="020B0600000000000000" pitchFamily="50" charset="-128"/>
                <a:ea typeface="HGPｺﾞｼｯｸM" panose="020B0600000000000000" pitchFamily="50" charset="-128"/>
              </a:rPr>
              <a:t>１人目の壁・２人目の壁</a:t>
            </a:r>
            <a:endParaRPr lang="en-US" altLang="ja-JP" sz="2000" dirty="0">
              <a:solidFill>
                <a:srgbClr val="000000"/>
              </a:solidFill>
              <a:latin typeface="HGPｺﾞｼｯｸM" panose="020B0600000000000000" pitchFamily="50" charset="-128"/>
              <a:ea typeface="HGPｺﾞｼｯｸM" panose="020B0600000000000000" pitchFamily="50" charset="-128"/>
            </a:endParaRPr>
          </a:p>
        </p:txBody>
      </p:sp>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9921240" y="9202615"/>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7A547FF-1613-4E1A-8560-D186C25E80AF}" type="slidenum">
              <a:rPr lang="en-US" altLang="ja-JP" smtClean="0"/>
              <a:pPr/>
              <a:t>4</a:t>
            </a:fld>
            <a:endParaRPr lang="ja-JP" altLang="en-US" dirty="0"/>
          </a:p>
        </p:txBody>
      </p:sp>
      <p:graphicFrame>
        <p:nvGraphicFramePr>
          <p:cNvPr id="17" name="表 16">
            <a:extLst>
              <a:ext uri="{FF2B5EF4-FFF2-40B4-BE49-F238E27FC236}">
                <a16:creationId xmlns:a16="http://schemas.microsoft.com/office/drawing/2014/main" id="{68DA5D53-31AC-410C-8E4F-3984B5CCA47F}"/>
              </a:ext>
            </a:extLst>
          </p:cNvPr>
          <p:cNvGraphicFramePr>
            <a:graphicFrameLocks noGrp="1"/>
          </p:cNvGraphicFramePr>
          <p:nvPr/>
        </p:nvGraphicFramePr>
        <p:xfrm>
          <a:off x="8550551" y="1624484"/>
          <a:ext cx="4212000" cy="4655990"/>
        </p:xfrm>
        <a:graphic>
          <a:graphicData uri="http://schemas.openxmlformats.org/drawingml/2006/table">
            <a:tbl>
              <a:tblPr firstRow="1" bandRow="1">
                <a:tableStyleId>{5C22544A-7EE6-4342-B048-85BDC9FD1C3A}</a:tableStyleId>
              </a:tblPr>
              <a:tblGrid>
                <a:gridCol w="4212000">
                  <a:extLst>
                    <a:ext uri="{9D8B030D-6E8A-4147-A177-3AD203B41FA5}">
                      <a16:colId xmlns:a16="http://schemas.microsoft.com/office/drawing/2014/main" val="1993225949"/>
                    </a:ext>
                  </a:extLst>
                </a:gridCol>
              </a:tblGrid>
              <a:tr h="435902">
                <a:tc>
                  <a:txBody>
                    <a:bodyPr/>
                    <a:lstStyle/>
                    <a:p>
                      <a:pPr algn="l"/>
                      <a:r>
                        <a:rPr kumimoji="1" lang="ja-JP" altLang="en-US" sz="1800" dirty="0">
                          <a:latin typeface="BIZ UDPゴシック" panose="020B0400000000000000" pitchFamily="50" charset="-128"/>
                          <a:ea typeface="BIZ UDPゴシック" panose="020B0400000000000000" pitchFamily="50" charset="-128"/>
                        </a:rPr>
                        <a:t>（３）共育ての推進</a:t>
                      </a:r>
                      <a:r>
                        <a:rPr kumimoji="1" lang="ja-JP" altLang="en-US" sz="1800" dirty="0">
                          <a:solidFill>
                            <a:schemeClr val="bg1"/>
                          </a:solidFill>
                          <a:latin typeface="BIZ UDPゴシック" panose="020B0400000000000000" pitchFamily="50" charset="-128"/>
                          <a:ea typeface="BIZ UDPゴシック" panose="020B0400000000000000" pitchFamily="50" charset="-128"/>
                        </a:rPr>
                        <a:t>（子育て環境整備）</a:t>
                      </a:r>
                      <a:endParaRPr kumimoji="1" lang="en-US" altLang="ja-JP" sz="1800" dirty="0">
                        <a:solidFill>
                          <a:schemeClr val="bg1"/>
                        </a:solidFill>
                        <a:latin typeface="BIZ UDPゴシック" panose="020B0400000000000000" pitchFamily="50" charset="-128"/>
                        <a:ea typeface="BIZ UDPゴシック" panose="020B0400000000000000" pitchFamily="50" charset="-128"/>
                      </a:endParaRPr>
                    </a:p>
                  </a:txBody>
                  <a:tcPr>
                    <a:solidFill>
                      <a:schemeClr val="accent6"/>
                    </a:solidFill>
                  </a:tcPr>
                </a:tc>
                <a:extLst>
                  <a:ext uri="{0D108BD9-81ED-4DB2-BD59-A6C34878D82A}">
                    <a16:rowId xmlns:a16="http://schemas.microsoft.com/office/drawing/2014/main" val="3067193788"/>
                  </a:ext>
                </a:extLst>
              </a:tr>
              <a:tr h="4220088">
                <a:tc>
                  <a:txBody>
                    <a:bodyPr/>
                    <a:lstStyle/>
                    <a:p>
                      <a:pPr>
                        <a:lnSpc>
                          <a:spcPts val="2000"/>
                        </a:lnSpc>
                      </a:pPr>
                      <a:endParaRPr kumimoji="1" lang="en-US" altLang="ja-JP" sz="18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sp>
        <p:nvSpPr>
          <p:cNvPr id="27" name="テキスト ボックス 26">
            <a:extLst>
              <a:ext uri="{FF2B5EF4-FFF2-40B4-BE49-F238E27FC236}">
                <a16:creationId xmlns:a16="http://schemas.microsoft.com/office/drawing/2014/main" id="{CE50F20E-5F67-4825-B663-4C5CBD8E8626}"/>
              </a:ext>
            </a:extLst>
          </p:cNvPr>
          <p:cNvSpPr txBox="1"/>
          <p:nvPr/>
        </p:nvSpPr>
        <p:spPr>
          <a:xfrm>
            <a:off x="89314" y="2126570"/>
            <a:ext cx="4169549" cy="1954381"/>
          </a:xfrm>
          <a:prstGeom prst="rect">
            <a:avLst/>
          </a:prstGeom>
          <a:noFill/>
        </p:spPr>
        <p:txBody>
          <a:bodyPr wrap="square" anchor="ctr">
            <a:spAutoFit/>
          </a:bodyPr>
          <a:lstStyle/>
          <a:p>
            <a:pPr>
              <a:spcBef>
                <a:spcPts val="600"/>
              </a:spcBef>
            </a:pPr>
            <a:r>
              <a:rPr lang="ja-JP" altLang="en-US" sz="1600" dirty="0">
                <a:latin typeface="HGPｺﾞｼｯｸM" panose="020B0600000000000000" pitchFamily="50" charset="-128"/>
                <a:ea typeface="HGPｺﾞｼｯｸM" panose="020B0600000000000000" pitchFamily="50" charset="-128"/>
              </a:rPr>
              <a:t>・ライフデザイン講座の開催</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r>
              <a:rPr lang="ja-JP" altLang="en-US" sz="1600" b="1" dirty="0">
                <a:latin typeface="HGPｺﾞｼｯｸM" panose="020B0600000000000000" pitchFamily="50" charset="-128"/>
                <a:ea typeface="HGPｺﾞｼｯｸM" panose="020B0600000000000000" pitchFamily="50" charset="-128"/>
              </a:rPr>
              <a:t>　</a:t>
            </a:r>
          </a:p>
          <a:p>
            <a:pPr>
              <a:spcBef>
                <a:spcPts val="600"/>
              </a:spcBef>
            </a:pPr>
            <a:r>
              <a:rPr lang="ja-JP" altLang="en-US" sz="1600" dirty="0">
                <a:latin typeface="HGPｺﾞｼｯｸM" panose="020B0600000000000000" pitchFamily="50" charset="-128"/>
                <a:ea typeface="HGPｺﾞｼｯｸM" panose="020B0600000000000000" pitchFamily="50" charset="-128"/>
              </a:rPr>
              <a:t>・民間団体と連携した結婚支援</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endParaRPr lang="ja-JP" altLang="en-US" sz="400" b="1"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・子育て・結婚応援ポータルサイトによる情報</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発信</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・婚活イベントの開催</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・婚活アプリ・サイトの認証制度の周知</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p:txBody>
      </p:sp>
      <p:sp>
        <p:nvSpPr>
          <p:cNvPr id="30" name="テキスト ボックス 29">
            <a:extLst>
              <a:ext uri="{FF2B5EF4-FFF2-40B4-BE49-F238E27FC236}">
                <a16:creationId xmlns:a16="http://schemas.microsoft.com/office/drawing/2014/main" id="{33871389-EA2E-4836-A251-69B3238D4249}"/>
              </a:ext>
            </a:extLst>
          </p:cNvPr>
          <p:cNvSpPr txBox="1"/>
          <p:nvPr/>
        </p:nvSpPr>
        <p:spPr>
          <a:xfrm>
            <a:off x="4298760" y="2118876"/>
            <a:ext cx="3866751" cy="984885"/>
          </a:xfrm>
          <a:prstGeom prst="rect">
            <a:avLst/>
          </a:prstGeom>
          <a:noFill/>
        </p:spPr>
        <p:txBody>
          <a:bodyPr wrap="square">
            <a:spAutoFit/>
          </a:bodyPr>
          <a:lstStyle/>
          <a:p>
            <a:pPr>
              <a:spcBef>
                <a:spcPts val="600"/>
              </a:spcBef>
            </a:pPr>
            <a:r>
              <a:rPr lang="ja-JP" altLang="en-US" sz="1600" dirty="0">
                <a:latin typeface="HGPｺﾞｼｯｸM" panose="020B0600000000000000" pitchFamily="50" charset="-128"/>
                <a:ea typeface="HGPｺﾞｼｯｸM" panose="020B0600000000000000" pitchFamily="50" charset="-128"/>
              </a:rPr>
              <a:t>・周産期･小児医療等の体制整備</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健医</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・プレコンセプションケアの推進</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健医</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・早発卵巣不全患者等への支援</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健医</a:t>
            </a:r>
            <a:r>
              <a:rPr lang="en-US" altLang="ja-JP" sz="1600" dirty="0">
                <a:latin typeface="HGPｺﾞｼｯｸM" panose="020B0600000000000000" pitchFamily="50" charset="-128"/>
                <a:ea typeface="HGPｺﾞｼｯｸM" panose="020B0600000000000000" pitchFamily="50" charset="-128"/>
              </a:rPr>
              <a:t>〉</a:t>
            </a:r>
            <a:endParaRPr lang="en-US" altLang="ja-JP" dirty="0">
              <a:latin typeface="HGPｺﾞｼｯｸM" panose="020B0600000000000000" pitchFamily="50" charset="-128"/>
              <a:ea typeface="HGPｺﾞｼｯｸM" panose="020B0600000000000000" pitchFamily="50" charset="-128"/>
            </a:endParaRPr>
          </a:p>
        </p:txBody>
      </p:sp>
      <p:sp>
        <p:nvSpPr>
          <p:cNvPr id="31" name="テキスト ボックス 30">
            <a:extLst>
              <a:ext uri="{FF2B5EF4-FFF2-40B4-BE49-F238E27FC236}">
                <a16:creationId xmlns:a16="http://schemas.microsoft.com/office/drawing/2014/main" id="{18526C50-91F7-46D1-A8EA-C504B28AAD70}"/>
              </a:ext>
            </a:extLst>
          </p:cNvPr>
          <p:cNvSpPr txBox="1"/>
          <p:nvPr/>
        </p:nvSpPr>
        <p:spPr>
          <a:xfrm>
            <a:off x="8567284" y="2069358"/>
            <a:ext cx="4144248" cy="3570208"/>
          </a:xfrm>
          <a:prstGeom prst="rect">
            <a:avLst/>
          </a:prstGeom>
          <a:noFill/>
        </p:spPr>
        <p:txBody>
          <a:bodyPr wrap="square">
            <a:spAutoFit/>
          </a:bodyPr>
          <a:lstStyle/>
          <a:p>
            <a:pPr>
              <a:spcBef>
                <a:spcPts val="600"/>
              </a:spcBef>
            </a:pPr>
            <a:r>
              <a:rPr lang="ja-JP" altLang="en-US" sz="1600" dirty="0">
                <a:latin typeface="HGPｺﾞｼｯｸM" panose="020B0600000000000000" pitchFamily="50" charset="-128"/>
                <a:ea typeface="HGPｺﾞｼｯｸM" panose="020B0600000000000000" pitchFamily="50" charset="-128"/>
              </a:rPr>
              <a:t>≪保育≫</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・保育士等の確保</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・病児保育の広域利用</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・こども誰でも通園制度の実施</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子育て支援≫</a:t>
            </a:r>
          </a:p>
          <a:p>
            <a:pPr>
              <a:spcBef>
                <a:spcPts val="600"/>
              </a:spcBef>
            </a:pPr>
            <a:r>
              <a:rPr lang="ja-JP" altLang="en-US" sz="1600" dirty="0">
                <a:latin typeface="HGPｺﾞｼｯｸM" panose="020B0600000000000000" pitchFamily="50" charset="-128"/>
                <a:ea typeface="HGPｺﾞｼｯｸM" panose="020B0600000000000000" pitchFamily="50" charset="-128"/>
              </a:rPr>
              <a:t>・まいど子でもカードを活用して共育てを応援</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・小１の壁等の解消や放課後等の子どもの</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居場所づくり</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endParaRPr lang="ja-JP" altLang="en-US"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≪教育≫</a:t>
            </a:r>
          </a:p>
          <a:p>
            <a:pPr>
              <a:spcBef>
                <a:spcPts val="600"/>
              </a:spcBef>
            </a:pPr>
            <a:r>
              <a:rPr lang="ja-JP" altLang="en-US" sz="1600" dirty="0">
                <a:latin typeface="HGPｺﾞｼｯｸM" panose="020B0600000000000000" pitchFamily="50" charset="-128"/>
                <a:ea typeface="HGPｺﾞｼｯｸM" panose="020B0600000000000000" pitchFamily="50" charset="-128"/>
              </a:rPr>
              <a:t> ・教育内容の充実</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教育</a:t>
            </a:r>
            <a:r>
              <a:rPr lang="en-US" altLang="ja-JP" sz="1600" dirty="0">
                <a:latin typeface="HGPｺﾞｼｯｸM" panose="020B0600000000000000" pitchFamily="50" charset="-128"/>
                <a:ea typeface="HGPｺﾞｼｯｸM" panose="020B0600000000000000" pitchFamily="50" charset="-128"/>
              </a:rPr>
              <a:t>〉</a:t>
            </a:r>
          </a:p>
        </p:txBody>
      </p:sp>
      <p:sp>
        <p:nvSpPr>
          <p:cNvPr id="32" name="テキスト ボックス 31">
            <a:extLst>
              <a:ext uri="{FF2B5EF4-FFF2-40B4-BE49-F238E27FC236}">
                <a16:creationId xmlns:a16="http://schemas.microsoft.com/office/drawing/2014/main" id="{C2F9EB62-0A13-4DE9-9FC7-E3D7AE52EF99}"/>
              </a:ext>
            </a:extLst>
          </p:cNvPr>
          <p:cNvSpPr txBox="1"/>
          <p:nvPr/>
        </p:nvSpPr>
        <p:spPr>
          <a:xfrm>
            <a:off x="4328920" y="4074415"/>
            <a:ext cx="3960000" cy="1723549"/>
          </a:xfrm>
          <a:prstGeom prst="rect">
            <a:avLst/>
          </a:prstGeom>
          <a:noFill/>
        </p:spPr>
        <p:txBody>
          <a:bodyPr wrap="square">
            <a:spAutoFit/>
          </a:bodyPr>
          <a:lstStyle/>
          <a:p>
            <a:pPr>
              <a:spcBef>
                <a:spcPts val="600"/>
              </a:spcBef>
            </a:pPr>
            <a:r>
              <a:rPr lang="ja-JP" altLang="en-US" sz="1600" dirty="0">
                <a:solidFill>
                  <a:srgbClr val="FF0000"/>
                </a:solidFill>
                <a:latin typeface="HGPｺﾞｼｯｸM" panose="020B0600000000000000" pitchFamily="50" charset="-128"/>
                <a:ea typeface="HGPｺﾞｼｯｸM" panose="020B0600000000000000" pitchFamily="50" charset="-128"/>
              </a:rPr>
              <a:t>　</a:t>
            </a:r>
            <a:r>
              <a:rPr lang="ja-JP" altLang="en-US" sz="1600" dirty="0">
                <a:latin typeface="HGPｺﾞｼｯｸM" panose="020B0600000000000000" pitchFamily="50" charset="-128"/>
                <a:ea typeface="HGPｺﾞｼｯｸM" panose="020B0600000000000000" pitchFamily="50" charset="-128"/>
              </a:rPr>
              <a:t>・中小企業や労働者からの相談対応</a:t>
            </a:r>
            <a:br>
              <a:rPr lang="en-US" altLang="ja-JP" sz="1600" dirty="0">
                <a:latin typeface="HGPｺﾞｼｯｸM" panose="020B0600000000000000" pitchFamily="50" charset="-128"/>
                <a:ea typeface="HGPｺﾞｼｯｸM" panose="020B0600000000000000" pitchFamily="50" charset="-128"/>
              </a:rPr>
            </a:br>
            <a:r>
              <a:rPr lang="ja-JP" altLang="en-US" sz="1600" dirty="0">
                <a:latin typeface="HGPｺﾞｼｯｸM" panose="020B0600000000000000" pitchFamily="50" charset="-128"/>
                <a:ea typeface="HGPｺﾞｼｯｸM" panose="020B0600000000000000" pitchFamily="50" charset="-128"/>
              </a:rPr>
              <a:t>　＜商労＞</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・子育てと仕事の両立支援等のセミナーの</a:t>
            </a:r>
            <a:br>
              <a:rPr lang="en-US" altLang="ja-JP" sz="1600" dirty="0">
                <a:latin typeface="HGPｺﾞｼｯｸM" panose="020B0600000000000000" pitchFamily="50" charset="-128"/>
                <a:ea typeface="HGPｺﾞｼｯｸM" panose="020B0600000000000000" pitchFamily="50" charset="-128"/>
              </a:rPr>
            </a:br>
            <a:r>
              <a:rPr lang="ja-JP" altLang="en-US" sz="1600" dirty="0">
                <a:latin typeface="HGPｺﾞｼｯｸM" panose="020B0600000000000000" pitchFamily="50" charset="-128"/>
                <a:ea typeface="HGPｺﾞｼｯｸM" panose="020B0600000000000000" pitchFamily="50" charset="-128"/>
              </a:rPr>
              <a:t>　 開催＜商労＞</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・女性の就業継続のための啓発冊子の作成　</a:t>
            </a:r>
            <a:br>
              <a:rPr lang="en-US" altLang="ja-JP" sz="1600" dirty="0">
                <a:latin typeface="HGPｺﾞｼｯｸM" panose="020B0600000000000000" pitchFamily="50" charset="-128"/>
                <a:ea typeface="HGPｺﾞｼｯｸM" panose="020B0600000000000000" pitchFamily="50" charset="-128"/>
              </a:rPr>
            </a:br>
            <a:r>
              <a:rPr lang="ja-JP" altLang="en-US" sz="1600" dirty="0">
                <a:latin typeface="HGPｺﾞｼｯｸM" panose="020B0600000000000000" pitchFamily="50" charset="-128"/>
                <a:ea typeface="HGPｺﾞｼｯｸM" panose="020B0600000000000000" pitchFamily="50" charset="-128"/>
              </a:rPr>
              <a:t>　 ＜商労＞　</a:t>
            </a:r>
          </a:p>
        </p:txBody>
      </p:sp>
      <p:sp>
        <p:nvSpPr>
          <p:cNvPr id="33" name="テキスト ボックス 32">
            <a:extLst>
              <a:ext uri="{FF2B5EF4-FFF2-40B4-BE49-F238E27FC236}">
                <a16:creationId xmlns:a16="http://schemas.microsoft.com/office/drawing/2014/main" id="{9182CE0A-48A1-42D9-9470-2316A649468E}"/>
              </a:ext>
            </a:extLst>
          </p:cNvPr>
          <p:cNvSpPr txBox="1"/>
          <p:nvPr/>
        </p:nvSpPr>
        <p:spPr>
          <a:xfrm>
            <a:off x="4437546" y="6769055"/>
            <a:ext cx="4117085" cy="1308050"/>
          </a:xfrm>
          <a:prstGeom prst="rect">
            <a:avLst/>
          </a:prstGeom>
          <a:noFill/>
        </p:spPr>
        <p:txBody>
          <a:bodyPr wrap="square">
            <a:spAutoFit/>
          </a:bodyPr>
          <a:lstStyle/>
          <a:p>
            <a:r>
              <a:rPr lang="ja-JP" altLang="en-US" sz="1600" dirty="0">
                <a:latin typeface="HGPｺﾞｼｯｸM" panose="020B0600000000000000" pitchFamily="50" charset="-128"/>
                <a:ea typeface="HGPｺﾞｼｯｸM" panose="020B0600000000000000" pitchFamily="50" charset="-128"/>
              </a:rPr>
              <a:t>≪経済的支援≫</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・児童手当・児童扶養手当の支給</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  </a:t>
            </a:r>
          </a:p>
          <a:p>
            <a:pPr>
              <a:spcBef>
                <a:spcPts val="600"/>
              </a:spcBef>
            </a:pPr>
            <a:r>
              <a:rPr lang="en-US" altLang="ja-JP" sz="1600" dirty="0">
                <a:latin typeface="HGPｺﾞｼｯｸM" panose="020B0600000000000000" pitchFamily="50" charset="-128"/>
                <a:ea typeface="HGPｺﾞｼｯｸM" panose="020B0600000000000000" pitchFamily="50" charset="-128"/>
              </a:rPr>
              <a:t> </a:t>
            </a:r>
            <a:r>
              <a:rPr lang="ja-JP" altLang="en-US" sz="1600" dirty="0">
                <a:latin typeface="HGPｺﾞｼｯｸM" panose="020B0600000000000000" pitchFamily="50" charset="-128"/>
                <a:ea typeface="HGPｺﾞｼｯｸM" panose="020B0600000000000000" pitchFamily="50" charset="-128"/>
              </a:rPr>
              <a:t> ・自由に学校選択できる機会の保障</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教育</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　</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a:t>
            </a:r>
            <a:endParaRPr lang="en-US" altLang="ja-JP" sz="1600" strike="sngStrike" dirty="0">
              <a:solidFill>
                <a:srgbClr val="FF0000"/>
              </a:solidFill>
              <a:highlight>
                <a:srgbClr val="00FFFF"/>
              </a:highlight>
              <a:latin typeface="HGPｺﾞｼｯｸM" panose="020B0600000000000000" pitchFamily="50" charset="-128"/>
              <a:ea typeface="HGPｺﾞｼｯｸM" panose="020B0600000000000000" pitchFamily="50" charset="-128"/>
            </a:endParaRPr>
          </a:p>
        </p:txBody>
      </p:sp>
      <p:sp>
        <p:nvSpPr>
          <p:cNvPr id="34" name="正方形/長方形 1">
            <a:extLst>
              <a:ext uri="{FF2B5EF4-FFF2-40B4-BE49-F238E27FC236}">
                <a16:creationId xmlns:a16="http://schemas.microsoft.com/office/drawing/2014/main" id="{F6CEEE47-9585-4870-8624-51AE6EFECB7F}"/>
              </a:ext>
            </a:extLst>
          </p:cNvPr>
          <p:cNvSpPr/>
          <p:nvPr/>
        </p:nvSpPr>
        <p:spPr>
          <a:xfrm>
            <a:off x="5162" y="487898"/>
            <a:ext cx="12780000" cy="8760274"/>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sp>
        <p:nvSpPr>
          <p:cNvPr id="36" name="テキスト ボックス 35">
            <a:extLst>
              <a:ext uri="{FF2B5EF4-FFF2-40B4-BE49-F238E27FC236}">
                <a16:creationId xmlns:a16="http://schemas.microsoft.com/office/drawing/2014/main" id="{9E23D6C8-0FFE-484C-8C64-4EDDD1F2B0B9}"/>
              </a:ext>
            </a:extLst>
          </p:cNvPr>
          <p:cNvSpPr txBox="1"/>
          <p:nvPr/>
        </p:nvSpPr>
        <p:spPr>
          <a:xfrm>
            <a:off x="135158" y="6774285"/>
            <a:ext cx="4302388" cy="1308050"/>
          </a:xfrm>
          <a:prstGeom prst="rect">
            <a:avLst/>
          </a:prstGeom>
          <a:noFill/>
        </p:spPr>
        <p:txBody>
          <a:bodyPr wrap="square">
            <a:spAutoFit/>
          </a:bodyPr>
          <a:lstStyle/>
          <a:p>
            <a:r>
              <a:rPr lang="ja-JP" altLang="en-US" sz="1600" dirty="0">
                <a:latin typeface="HGPｺﾞｼｯｸM" panose="020B0600000000000000" pitchFamily="50" charset="-128"/>
                <a:ea typeface="HGPｺﾞｼｯｸM" panose="020B0600000000000000" pitchFamily="50" charset="-128"/>
              </a:rPr>
              <a:t>≪住宅支援≫</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・府営住宅における支援の強化</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都整</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　</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・民間賃貸住宅への入居支援</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都整</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　</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・住宅支援制度の一元的情報発信</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都整</a:t>
            </a:r>
            <a:r>
              <a:rPr lang="en-US" altLang="ja-JP" sz="1600" dirty="0">
                <a:latin typeface="HGPｺﾞｼｯｸM" panose="020B0600000000000000" pitchFamily="50" charset="-128"/>
                <a:ea typeface="HGPｺﾞｼｯｸM" panose="020B0600000000000000" pitchFamily="50" charset="-128"/>
              </a:rPr>
              <a:t>〉</a:t>
            </a:r>
          </a:p>
        </p:txBody>
      </p:sp>
      <p:sp>
        <p:nvSpPr>
          <p:cNvPr id="26" name="テキスト ボックス 25">
            <a:extLst>
              <a:ext uri="{FF2B5EF4-FFF2-40B4-BE49-F238E27FC236}">
                <a16:creationId xmlns:a16="http://schemas.microsoft.com/office/drawing/2014/main" id="{F586D2BD-5C3F-4C78-A9CB-35EAF5E178E8}"/>
              </a:ext>
            </a:extLst>
          </p:cNvPr>
          <p:cNvSpPr txBox="1"/>
          <p:nvPr/>
        </p:nvSpPr>
        <p:spPr>
          <a:xfrm>
            <a:off x="8588411" y="6718715"/>
            <a:ext cx="4061381" cy="1323439"/>
          </a:xfrm>
          <a:prstGeom prst="rect">
            <a:avLst/>
          </a:prstGeom>
          <a:noFill/>
        </p:spPr>
        <p:txBody>
          <a:bodyPr wrap="square">
            <a:spAutoFit/>
          </a:bodyPr>
          <a:lstStyle/>
          <a:p>
            <a:r>
              <a:rPr lang="ja-JP" altLang="en-US" sz="1600" dirty="0">
                <a:latin typeface="HGPｺﾞｼｯｸM" panose="020B0600000000000000" pitchFamily="50" charset="-128"/>
                <a:ea typeface="HGPｺﾞｼｯｸM" panose="020B0600000000000000" pitchFamily="50" charset="-128"/>
              </a:rPr>
              <a:t>≪就業支援≫</a:t>
            </a:r>
            <a:endParaRPr lang="en-US" altLang="ja-JP" sz="1600" dirty="0">
              <a:latin typeface="HGPｺﾞｼｯｸM" panose="020B0600000000000000" pitchFamily="50" charset="-128"/>
              <a:ea typeface="HGPｺﾞｼｯｸM" panose="020B0600000000000000" pitchFamily="50" charset="-128"/>
            </a:endParaRPr>
          </a:p>
          <a:p>
            <a:r>
              <a:rPr lang="ja-JP" altLang="en-US" sz="1600" dirty="0">
                <a:latin typeface="HGPｺﾞｼｯｸM" panose="020B0600000000000000" pitchFamily="50" charset="-128"/>
                <a:ea typeface="HGPｺﾞｼｯｸM" panose="020B0600000000000000" pitchFamily="50" charset="-128"/>
              </a:rPr>
              <a:t>　 ・ＯＳＡＫＡしごとフィールドにおける就職支援　</a:t>
            </a:r>
            <a:endParaRPr lang="en-US" altLang="ja-JP" sz="1600" dirty="0">
              <a:latin typeface="HGPｺﾞｼｯｸM" panose="020B0600000000000000" pitchFamily="50" charset="-128"/>
              <a:ea typeface="HGPｺﾞｼｯｸM" panose="020B0600000000000000" pitchFamily="50" charset="-128"/>
            </a:endParaRPr>
          </a:p>
          <a:p>
            <a:r>
              <a:rPr kumimoji="1" lang="ja-JP" altLang="en-US" sz="16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　　＜商労＞</a:t>
            </a:r>
            <a:endParaRPr lang="en-US" altLang="ja-JP" sz="1600" dirty="0">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latin typeface="HGPｺﾞｼｯｸM" panose="020B0600000000000000" pitchFamily="50" charset="-128"/>
                <a:ea typeface="HGPｺﾞｼｯｸM" panose="020B0600000000000000" pitchFamily="50" charset="-128"/>
              </a:rPr>
              <a:t> 　</a:t>
            </a:r>
            <a:r>
              <a:rPr kumimoji="1" lang="ja-JP" altLang="en-US" sz="160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a:t>
            </a:r>
            <a:r>
              <a:rPr kumimoji="1" lang="ja-JP" altLang="en-US" sz="1600" i="0" u="non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リスキリング、</a:t>
            </a:r>
            <a:r>
              <a:rPr kumimoji="1" lang="ja-JP" altLang="en-US" sz="160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スキルアップ支援＜商労＞</a:t>
            </a:r>
            <a:endParaRPr kumimoji="1" lang="en-US" altLang="ja-JP" sz="160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endParaRPr>
          </a:p>
          <a:p>
            <a:pPr lvl="0">
              <a:defRPr/>
            </a:pPr>
            <a:r>
              <a:rPr lang="ja-JP" altLang="en-US" sz="1600" dirty="0">
                <a:latin typeface="HGPｺﾞｼｯｸM" panose="020B0600000000000000" pitchFamily="50" charset="-128"/>
                <a:ea typeface="HGPｺﾞｼｯｸM" panose="020B0600000000000000" pitchFamily="50" charset="-128"/>
              </a:rPr>
              <a:t>　 ・公共職業訓練＜商労＞</a:t>
            </a:r>
            <a:r>
              <a:rPr lang="ja-JP" altLang="en-US" sz="1600" strike="sngStrike" dirty="0">
                <a:latin typeface="HGPｺﾞｼｯｸM" panose="020B0600000000000000" pitchFamily="50" charset="-128"/>
                <a:ea typeface="HGPｺﾞｼｯｸM" panose="020B0600000000000000" pitchFamily="50" charset="-128"/>
              </a:rPr>
              <a:t>　</a:t>
            </a:r>
            <a:endParaRPr lang="en-US" altLang="ja-JP" sz="1600" strike="sngStrike"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2424919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2149</Words>
  <Application>Microsoft Office PowerPoint</Application>
  <PresentationFormat>A3 297x420 mm</PresentationFormat>
  <Paragraphs>184</Paragraphs>
  <Slides>4</Slides>
  <Notes>4</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BIZ UDPゴシック</vt:lpstr>
      <vt:lpstr>BIZ UDゴシック</vt:lpstr>
      <vt:lpstr>HGPｺﾞｼｯｸE</vt:lpstr>
      <vt:lpstr>HGPｺﾞｼｯｸM</vt:lpstr>
      <vt:lpstr>HGP創英角ﾎﾟｯﾌﾟ体</vt:lpstr>
      <vt:lpstr>ＭＳ Ｐゴシック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2025-12-05T04:55:11Z</dcterms:created>
  <dcterms:modified xsi:type="dcterms:W3CDTF">2025-12-05T04:55:17Z</dcterms:modified>
</cp:coreProperties>
</file>