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906000" cy="6858000" type="A4"/>
  <p:notesSz cx="6807200" cy="9939338"/>
  <p:defaultTextStyle>
    <a:defPPr>
      <a:defRPr lang="ja-JP"/>
    </a:defPPr>
    <a:lvl1pPr marL="0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CC"/>
    <a:srgbClr val="4A7EBB"/>
    <a:srgbClr val="202121"/>
    <a:srgbClr val="FF5050"/>
    <a:srgbClr val="9966FF"/>
    <a:srgbClr val="FF9933"/>
    <a:srgbClr val="FAC090"/>
    <a:srgbClr val="E8BFBE"/>
    <a:srgbClr val="FCD5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80" autoAdjust="0"/>
    <p:restoredTop sz="94434" autoAdjust="0"/>
  </p:normalViewPr>
  <p:slideViewPr>
    <p:cSldViewPr>
      <p:cViewPr varScale="1">
        <p:scale>
          <a:sx n="100" d="100"/>
          <a:sy n="100" d="100"/>
        </p:scale>
        <p:origin x="1109" y="62"/>
      </p:cViewPr>
      <p:guideLst>
        <p:guide orient="horz" pos="2160"/>
        <p:guide pos="3120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0" y="0"/>
            <a:ext cx="2949577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57" y="0"/>
            <a:ext cx="2949577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>
              <a:defRPr sz="1100"/>
            </a:lvl1pPr>
          </a:lstStyle>
          <a:p>
            <a:fld id="{813BA151-27D8-4D6B-87B7-8AE609C04127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8480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5" tIns="45638" rIns="91275" bIns="456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1" y="4721228"/>
            <a:ext cx="5445123" cy="4471988"/>
          </a:xfrm>
          <a:prstGeom prst="rect">
            <a:avLst/>
          </a:prstGeom>
        </p:spPr>
        <p:txBody>
          <a:bodyPr vert="horz" lIns="91275" tIns="45638" rIns="91275" bIns="456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0" y="9440881"/>
            <a:ext cx="2949577" cy="496886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57" y="9440881"/>
            <a:ext cx="2949577" cy="496886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>
              <a:defRPr sz="1100"/>
            </a:lvl1pPr>
          </a:lstStyle>
          <a:p>
            <a:fld id="{9FF27316-C46A-404A-88DE-F12581D44E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204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2A31E-A840-47D3-BA68-7E344B64149D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64C5-6B02-48C6-AF18-BE17089E45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412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2A31E-A840-47D3-BA68-7E344B64149D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64C5-6B02-48C6-AF18-BE17089E45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65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9" y="274641"/>
            <a:ext cx="2414588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2A31E-A840-47D3-BA68-7E344B64149D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64C5-6B02-48C6-AF18-BE17089E45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51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2A31E-A840-47D3-BA68-7E344B64149D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64C5-6B02-48C6-AF18-BE17089E45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01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5"/>
            <a:ext cx="8420100" cy="1500187"/>
          </a:xfrm>
        </p:spPr>
        <p:txBody>
          <a:bodyPr anchor="b"/>
          <a:lstStyle>
            <a:lvl1pPr marL="0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1pPr>
            <a:lvl2pPr marL="4571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2A31E-A840-47D3-BA68-7E344B64149D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64C5-6B02-48C6-AF18-BE17089E45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92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8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2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3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2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2A31E-A840-47D3-BA68-7E344B64149D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64C5-6B02-48C6-AF18-BE17089E45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82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3" y="1535114"/>
            <a:ext cx="4376870" cy="639762"/>
          </a:xfrm>
        </p:spPr>
        <p:txBody>
          <a:bodyPr anchor="b"/>
          <a:lstStyle>
            <a:lvl1pPr marL="0" indent="0">
              <a:buNone/>
              <a:defRPr sz="2402" b="1"/>
            </a:lvl1pPr>
            <a:lvl2pPr marL="457174" indent="0">
              <a:buNone/>
              <a:defRPr sz="2001" b="1"/>
            </a:lvl2pPr>
            <a:lvl3pPr marL="914345" indent="0">
              <a:buNone/>
              <a:defRPr sz="1800" b="1"/>
            </a:lvl3pPr>
            <a:lvl4pPr marL="1371519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4" indent="0">
              <a:buNone/>
              <a:defRPr sz="1600" b="1"/>
            </a:lvl6pPr>
            <a:lvl7pPr marL="2743037" indent="0">
              <a:buNone/>
              <a:defRPr sz="1600" b="1"/>
            </a:lvl7pPr>
            <a:lvl8pPr marL="3200210" indent="0">
              <a:buNone/>
              <a:defRPr sz="1600" b="1"/>
            </a:lvl8pPr>
            <a:lvl9pPr marL="3657382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3" y="2174876"/>
            <a:ext cx="4376870" cy="3951288"/>
          </a:xfrm>
        </p:spPr>
        <p:txBody>
          <a:bodyPr/>
          <a:lstStyle>
            <a:lvl1pPr>
              <a:defRPr sz="2402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3" y="1535114"/>
            <a:ext cx="4378591" cy="639762"/>
          </a:xfrm>
        </p:spPr>
        <p:txBody>
          <a:bodyPr anchor="b"/>
          <a:lstStyle>
            <a:lvl1pPr marL="0" indent="0">
              <a:buNone/>
              <a:defRPr sz="2402" b="1"/>
            </a:lvl1pPr>
            <a:lvl2pPr marL="457174" indent="0">
              <a:buNone/>
              <a:defRPr sz="2001" b="1"/>
            </a:lvl2pPr>
            <a:lvl3pPr marL="914345" indent="0">
              <a:buNone/>
              <a:defRPr sz="1800" b="1"/>
            </a:lvl3pPr>
            <a:lvl4pPr marL="1371519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4" indent="0">
              <a:buNone/>
              <a:defRPr sz="1600" b="1"/>
            </a:lvl6pPr>
            <a:lvl7pPr marL="2743037" indent="0">
              <a:buNone/>
              <a:defRPr sz="1600" b="1"/>
            </a:lvl7pPr>
            <a:lvl8pPr marL="3200210" indent="0">
              <a:buNone/>
              <a:defRPr sz="1600" b="1"/>
            </a:lvl8pPr>
            <a:lvl9pPr marL="3657382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3" y="2174876"/>
            <a:ext cx="4378591" cy="3951288"/>
          </a:xfrm>
        </p:spPr>
        <p:txBody>
          <a:bodyPr/>
          <a:lstStyle>
            <a:lvl1pPr>
              <a:defRPr sz="2402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2A31E-A840-47D3-BA68-7E344B64149D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64C5-6B02-48C6-AF18-BE17089E45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551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2A31E-A840-47D3-BA68-7E344B64149D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64C5-6B02-48C6-AF18-BE17089E45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9196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2A31E-A840-47D3-BA68-7E344B64149D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64C5-6B02-48C6-AF18-BE17089E45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807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3" y="273050"/>
            <a:ext cx="3259006" cy="1162050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30" cy="5853113"/>
          </a:xfrm>
        </p:spPr>
        <p:txBody>
          <a:bodyPr/>
          <a:lstStyle>
            <a:lvl1pPr>
              <a:defRPr sz="3199"/>
            </a:lvl1pPr>
            <a:lvl2pPr>
              <a:defRPr sz="2800"/>
            </a:lvl2pPr>
            <a:lvl3pPr>
              <a:defRPr sz="2402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3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4" indent="0">
              <a:buNone/>
              <a:defRPr sz="1200"/>
            </a:lvl2pPr>
            <a:lvl3pPr marL="914345" indent="0">
              <a:buNone/>
              <a:defRPr sz="1000"/>
            </a:lvl3pPr>
            <a:lvl4pPr marL="1371519" indent="0">
              <a:buNone/>
              <a:defRPr sz="900"/>
            </a:lvl4pPr>
            <a:lvl5pPr marL="1828691" indent="0">
              <a:buNone/>
              <a:defRPr sz="900"/>
            </a:lvl5pPr>
            <a:lvl6pPr marL="2285864" indent="0">
              <a:buNone/>
              <a:defRPr sz="900"/>
            </a:lvl6pPr>
            <a:lvl7pPr marL="2743037" indent="0">
              <a:buNone/>
              <a:defRPr sz="900"/>
            </a:lvl7pPr>
            <a:lvl8pPr marL="3200210" indent="0">
              <a:buNone/>
              <a:defRPr sz="900"/>
            </a:lvl8pPr>
            <a:lvl9pPr marL="3657382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2A31E-A840-47D3-BA68-7E344B64149D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64C5-6B02-48C6-AF18-BE17089E45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58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199"/>
            </a:lvl1pPr>
            <a:lvl2pPr marL="457174" indent="0">
              <a:buNone/>
              <a:defRPr sz="2800"/>
            </a:lvl2pPr>
            <a:lvl3pPr marL="914345" indent="0">
              <a:buNone/>
              <a:defRPr sz="2402"/>
            </a:lvl3pPr>
            <a:lvl4pPr marL="1371519" indent="0">
              <a:buNone/>
              <a:defRPr sz="2001"/>
            </a:lvl4pPr>
            <a:lvl5pPr marL="1828691" indent="0">
              <a:buNone/>
              <a:defRPr sz="2001"/>
            </a:lvl5pPr>
            <a:lvl6pPr marL="2285864" indent="0">
              <a:buNone/>
              <a:defRPr sz="2001"/>
            </a:lvl6pPr>
            <a:lvl7pPr marL="2743037" indent="0">
              <a:buNone/>
              <a:defRPr sz="2001"/>
            </a:lvl7pPr>
            <a:lvl8pPr marL="3200210" indent="0">
              <a:buNone/>
              <a:defRPr sz="2001"/>
            </a:lvl8pPr>
            <a:lvl9pPr marL="3657382" indent="0">
              <a:buNone/>
              <a:defRPr sz="2001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4" indent="0">
              <a:buNone/>
              <a:defRPr sz="1200"/>
            </a:lvl2pPr>
            <a:lvl3pPr marL="914345" indent="0">
              <a:buNone/>
              <a:defRPr sz="1000"/>
            </a:lvl3pPr>
            <a:lvl4pPr marL="1371519" indent="0">
              <a:buNone/>
              <a:defRPr sz="900"/>
            </a:lvl4pPr>
            <a:lvl5pPr marL="1828691" indent="0">
              <a:buNone/>
              <a:defRPr sz="900"/>
            </a:lvl5pPr>
            <a:lvl6pPr marL="2285864" indent="0">
              <a:buNone/>
              <a:defRPr sz="900"/>
            </a:lvl6pPr>
            <a:lvl7pPr marL="2743037" indent="0">
              <a:buNone/>
              <a:defRPr sz="900"/>
            </a:lvl7pPr>
            <a:lvl8pPr marL="3200210" indent="0">
              <a:buNone/>
              <a:defRPr sz="900"/>
            </a:lvl8pPr>
            <a:lvl9pPr marL="3657382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2A31E-A840-47D3-BA68-7E344B64149D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64C5-6B02-48C6-AF18-BE17089E45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64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2A31E-A840-47D3-BA68-7E344B64149D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364C5-6B02-48C6-AF18-BE17089E45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62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45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0" indent="-342880" algn="l" defTabSz="9143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907" indent="-285732" algn="l" defTabSz="91434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32" indent="-228586" algn="l" defTabSz="9143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2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5" indent="-228586" algn="l" defTabSz="91434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279" indent="-228586" algn="l" defTabSz="91434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452" indent="-228586" algn="l" defTabSz="9143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624" indent="-228586" algn="l" defTabSz="9143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796" indent="-228586" algn="l" defTabSz="9143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8pPr>
      <a:lvl9pPr marL="3885969" indent="-228586" algn="l" defTabSz="9143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4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4" algn="l" defTabSz="91434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9" algn="l" defTabSz="91434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4" algn="l" defTabSz="91434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7" algn="l" defTabSz="91434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0" algn="l" defTabSz="91434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2" algn="l" defTabSz="91434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6000" y="37241"/>
            <a:ext cx="9833571" cy="40011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　評価委員会のスケジュール 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案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8933218" y="68028"/>
            <a:ext cx="800219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資料３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36000" y="471555"/>
            <a:ext cx="1740395" cy="215444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72000" tIns="0" rIns="72000" bIns="0" rtlCol="0" anchor="ctr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■今年度スケジュール</a:t>
            </a:r>
          </a:p>
        </p:txBody>
      </p:sp>
      <p:graphicFrame>
        <p:nvGraphicFramePr>
          <p:cNvPr id="35" name="表 34">
            <a:extLst>
              <a:ext uri="{FF2B5EF4-FFF2-40B4-BE49-F238E27FC236}">
                <a16:creationId xmlns:a16="http://schemas.microsoft.com/office/drawing/2014/main" id="{2253361B-2A07-404D-802C-F346BA1A60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125665"/>
              </p:ext>
            </p:extLst>
          </p:nvPr>
        </p:nvGraphicFramePr>
        <p:xfrm>
          <a:off x="18535" y="721203"/>
          <a:ext cx="9851052" cy="6092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009">
                  <a:extLst>
                    <a:ext uri="{9D8B030D-6E8A-4147-A177-3AD203B41FA5}">
                      <a16:colId xmlns:a16="http://schemas.microsoft.com/office/drawing/2014/main" val="1184038411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2615843736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2939745778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4034756715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1865535815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3328793165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1824644168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1192694339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724135769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470835609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1605323781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2347367219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4232472086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2388382493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3283509372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2589257992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1220949123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3065065885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2308202364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1377486062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3347960119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3952471551"/>
                    </a:ext>
                  </a:extLst>
                </a:gridCol>
                <a:gridCol w="384861">
                  <a:extLst>
                    <a:ext uri="{9D8B030D-6E8A-4147-A177-3AD203B41FA5}">
                      <a16:colId xmlns:a16="http://schemas.microsoft.com/office/drawing/2014/main" val="2302037335"/>
                    </a:ext>
                  </a:extLst>
                </a:gridCol>
                <a:gridCol w="524101">
                  <a:extLst>
                    <a:ext uri="{9D8B030D-6E8A-4147-A177-3AD203B41FA5}">
                      <a16:colId xmlns:a16="http://schemas.microsoft.com/office/drawing/2014/main" val="3833691418"/>
                    </a:ext>
                  </a:extLst>
                </a:gridCol>
              </a:tblGrid>
              <a:tr h="280493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j-ea"/>
                          <a:ea typeface="+mj-ea"/>
                        </a:rPr>
                        <a:t>５月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j-ea"/>
                          <a:ea typeface="+mj-ea"/>
                        </a:rPr>
                        <a:t>６月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j-ea"/>
                          <a:ea typeface="+mj-ea"/>
                        </a:rPr>
                        <a:t>７月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j-ea"/>
                          <a:ea typeface="+mj-ea"/>
                        </a:rPr>
                        <a:t>８月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j-ea"/>
                          <a:ea typeface="+mj-ea"/>
                        </a:rPr>
                        <a:t>９月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sz="1200" b="1" dirty="0">
                          <a:latin typeface="+mj-ea"/>
                          <a:ea typeface="+mj-ea"/>
                        </a:rPr>
                        <a:t>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+mj-ea"/>
                          <a:ea typeface="+mj-ea"/>
                        </a:rPr>
                        <a:t>11</a:t>
                      </a:r>
                      <a:r>
                        <a:rPr kumimoji="1" lang="ja-JP" altLang="en-US" sz="1200" b="1" dirty="0">
                          <a:latin typeface="+mj-ea"/>
                          <a:ea typeface="+mj-ea"/>
                        </a:rPr>
                        <a:t>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+mj-ea"/>
                          <a:ea typeface="+mj-ea"/>
                        </a:rPr>
                        <a:t>12</a:t>
                      </a:r>
                      <a:r>
                        <a:rPr kumimoji="1" lang="ja-JP" altLang="en-US" sz="1200" b="1" dirty="0">
                          <a:latin typeface="+mj-ea"/>
                          <a:ea typeface="+mj-ea"/>
                        </a:rPr>
                        <a:t>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j-ea"/>
                          <a:ea typeface="+mj-ea"/>
                        </a:rPr>
                        <a:t>１月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+mj-ea"/>
                          <a:ea typeface="+mj-ea"/>
                        </a:rPr>
                        <a:t>２月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+mj-ea"/>
                          <a:ea typeface="+mj-ea"/>
                        </a:rPr>
                        <a:t>３月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+mj-ea"/>
                          <a:ea typeface="+mj-ea"/>
                        </a:rPr>
                        <a:t>４月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8767305"/>
                  </a:ext>
                </a:extLst>
              </a:tr>
              <a:tr h="1707224"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latin typeface="+mj-ea"/>
                          <a:ea typeface="+mj-ea"/>
                        </a:rPr>
                        <a:t>評価委員会</a:t>
                      </a:r>
                      <a:endParaRPr kumimoji="1" lang="en-US" altLang="ja-JP" sz="1050" b="1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817131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latin typeface="+mj-ea"/>
                          <a:ea typeface="+mj-ea"/>
                        </a:rPr>
                        <a:t>大阪府</a:t>
                      </a:r>
                      <a:endParaRPr kumimoji="1" lang="en-US" altLang="ja-JP" sz="900" b="1" dirty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900" b="1" dirty="0">
                          <a:latin typeface="+mj-ea"/>
                          <a:ea typeface="+mj-ea"/>
                        </a:rPr>
                        <a:t>　（公園課）</a:t>
                      </a:r>
                      <a:endParaRPr kumimoji="1" lang="en-US" altLang="ja-JP" sz="800" b="1" dirty="0">
                        <a:highlight>
                          <a:srgbClr val="FFFF00"/>
                        </a:highlight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6945149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marR="0" lvl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latin typeface="+mj-ea"/>
                          <a:ea typeface="+mj-ea"/>
                        </a:rPr>
                        <a:t>大阪府</a:t>
                      </a:r>
                      <a:endParaRPr kumimoji="1" lang="en-US" altLang="ja-JP" sz="1050" b="1" dirty="0">
                        <a:latin typeface="+mj-ea"/>
                        <a:ea typeface="+mj-ea"/>
                      </a:endParaRPr>
                    </a:p>
                    <a:p>
                      <a:pPr algn="r"/>
                      <a:r>
                        <a:rPr kumimoji="1" lang="en-US" altLang="ja-JP" sz="900" b="1" dirty="0">
                          <a:latin typeface="+mj-ea"/>
                          <a:ea typeface="+mj-ea"/>
                        </a:rPr>
                        <a:t>(</a:t>
                      </a:r>
                      <a:r>
                        <a:rPr kumimoji="1" lang="ja-JP" altLang="en-US" sz="900" b="1" dirty="0">
                          <a:latin typeface="+mj-ea"/>
                          <a:ea typeface="+mj-ea"/>
                        </a:rPr>
                        <a:t>土木事務所</a:t>
                      </a:r>
                      <a:r>
                        <a:rPr kumimoji="1" lang="en-US" altLang="ja-JP" sz="900" b="1" dirty="0">
                          <a:latin typeface="+mj-ea"/>
                          <a:ea typeface="+mj-ea"/>
                        </a:rPr>
                        <a:t>)</a:t>
                      </a:r>
                      <a:endParaRPr kumimoji="1" lang="en-US" altLang="ja-JP" sz="1050" b="1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801889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latin typeface="+mj-ea"/>
                          <a:ea typeface="+mj-ea"/>
                        </a:rPr>
                        <a:t>指定管理者</a:t>
                      </a:r>
                      <a:endParaRPr kumimoji="1" lang="en-US" altLang="ja-JP" sz="1050" b="1" dirty="0">
                        <a:latin typeface="+mj-ea"/>
                        <a:ea typeface="+mj-ea"/>
                      </a:endParaRPr>
                    </a:p>
                    <a:p>
                      <a:endParaRPr kumimoji="1" lang="en-US" altLang="ja-JP" sz="1000" b="1" dirty="0">
                        <a:latin typeface="+mj-ea"/>
                        <a:ea typeface="+mj-ea"/>
                      </a:endParaRPr>
                    </a:p>
                    <a:p>
                      <a:endParaRPr kumimoji="1" lang="en-US" altLang="ja-JP" sz="1000" b="1" dirty="0">
                        <a:latin typeface="+mj-ea"/>
                        <a:ea typeface="+mj-ea"/>
                      </a:endParaRPr>
                    </a:p>
                    <a:p>
                      <a:endParaRPr kumimoji="1" lang="en-US" altLang="ja-JP" sz="1000" b="1" dirty="0">
                        <a:latin typeface="+mj-ea"/>
                        <a:ea typeface="+mj-ea"/>
                      </a:endParaRPr>
                    </a:p>
                    <a:p>
                      <a:endParaRPr kumimoji="1" lang="en-US" altLang="ja-JP" sz="1000" b="1" dirty="0">
                        <a:latin typeface="+mj-ea"/>
                        <a:ea typeface="+mj-ea"/>
                      </a:endParaRPr>
                    </a:p>
                    <a:p>
                      <a:endParaRPr kumimoji="1" lang="ja-JP" altLang="en-US" sz="1000" b="1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6300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latin typeface="+mj-ea"/>
                          <a:ea typeface="+mj-ea"/>
                        </a:rPr>
                        <a:t>活性化調査検討部会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8421278"/>
                  </a:ext>
                </a:extLst>
              </a:tr>
            </a:tbl>
          </a:graphicData>
        </a:graphic>
      </p:graphicFrame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BF03F31C-3B34-4C1D-A536-98CE28DB2450}"/>
              </a:ext>
            </a:extLst>
          </p:cNvPr>
          <p:cNvSpPr/>
          <p:nvPr/>
        </p:nvSpPr>
        <p:spPr>
          <a:xfrm>
            <a:off x="7579306" y="3011350"/>
            <a:ext cx="797724" cy="307777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algn="ctr"/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評価委員へ</a:t>
            </a:r>
            <a:endParaRPr lang="en-US" altLang="ja-JP" sz="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事前確認</a:t>
            </a:r>
            <a:endParaRPr lang="en-US" altLang="ja-JP" sz="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5FD9CD8C-01F7-4463-AEB4-32E2CA353672}"/>
              </a:ext>
            </a:extLst>
          </p:cNvPr>
          <p:cNvSpPr/>
          <p:nvPr/>
        </p:nvSpPr>
        <p:spPr>
          <a:xfrm>
            <a:off x="7054839" y="2808988"/>
            <a:ext cx="669414" cy="952195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prstDash val="solid"/>
          </a:ln>
        </p:spPr>
        <p:txBody>
          <a:bodyPr vert="eaVert" wrap="square">
            <a:spAutoFit/>
          </a:bodyPr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評価票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（中間評価）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とりまとめ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E557F8C1-48EE-4C50-AFCA-538415B9B027}"/>
              </a:ext>
            </a:extLst>
          </p:cNvPr>
          <p:cNvSpPr/>
          <p:nvPr/>
        </p:nvSpPr>
        <p:spPr>
          <a:xfrm>
            <a:off x="8436811" y="2810618"/>
            <a:ext cx="507831" cy="952195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prstDash val="solid"/>
          </a:ln>
        </p:spPr>
        <p:txBody>
          <a:bodyPr vert="eaVert" wrap="square">
            <a:spAutoFit/>
          </a:bodyPr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評価票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（年度評価）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52AB5E98-D721-4320-9C37-E649B7DA3EA2}"/>
              </a:ext>
            </a:extLst>
          </p:cNvPr>
          <p:cNvSpPr/>
          <p:nvPr/>
        </p:nvSpPr>
        <p:spPr>
          <a:xfrm>
            <a:off x="1676355" y="1033686"/>
            <a:ext cx="369332" cy="1601602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prstDash val="solid"/>
          </a:ln>
        </p:spPr>
        <p:txBody>
          <a:bodyPr vert="eaVert" wrap="square">
            <a:sp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第１回評価委員会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D24C74BC-883C-4729-BA0D-E9BBD9E0678E}"/>
              </a:ext>
            </a:extLst>
          </p:cNvPr>
          <p:cNvSpPr/>
          <p:nvPr/>
        </p:nvSpPr>
        <p:spPr>
          <a:xfrm>
            <a:off x="7992576" y="1023011"/>
            <a:ext cx="369332" cy="1601602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prstDash val="solid"/>
          </a:ln>
        </p:spPr>
        <p:txBody>
          <a:bodyPr vert="eaVert" wrap="square">
            <a:sp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第２回評価委員会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51DAFFB0-DE80-452C-807C-8C1F5D20AF18}"/>
              </a:ext>
            </a:extLst>
          </p:cNvPr>
          <p:cNvSpPr/>
          <p:nvPr/>
        </p:nvSpPr>
        <p:spPr>
          <a:xfrm>
            <a:off x="8958382" y="1023011"/>
            <a:ext cx="369332" cy="1601602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prstDash val="solid"/>
          </a:ln>
        </p:spPr>
        <p:txBody>
          <a:bodyPr vert="eaVert" wrap="square">
            <a:sp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第３回評価委員会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コネクタ: カギ線 5">
            <a:extLst>
              <a:ext uri="{FF2B5EF4-FFF2-40B4-BE49-F238E27FC236}">
                <a16:creationId xmlns:a16="http://schemas.microsoft.com/office/drawing/2014/main" id="{3B016BFF-773E-4A05-85AD-DE27824BFEE7}"/>
              </a:ext>
            </a:extLst>
          </p:cNvPr>
          <p:cNvCxnSpPr>
            <a:stCxn id="71" idx="3"/>
            <a:endCxn id="79" idx="2"/>
          </p:cNvCxnSpPr>
          <p:nvPr/>
        </p:nvCxnSpPr>
        <p:spPr>
          <a:xfrm flipV="1">
            <a:off x="7724253" y="2624613"/>
            <a:ext cx="452989" cy="66047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ABE0D6DA-151B-43AD-B988-6BFAF58E4B02}"/>
              </a:ext>
            </a:extLst>
          </p:cNvPr>
          <p:cNvSpPr/>
          <p:nvPr/>
        </p:nvSpPr>
        <p:spPr>
          <a:xfrm>
            <a:off x="6279935" y="3930085"/>
            <a:ext cx="830997" cy="1035337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prstDash val="solid"/>
          </a:ln>
        </p:spPr>
        <p:txBody>
          <a:bodyPr vert="eaVert" wrap="square">
            <a:spAutoFit/>
          </a:bodyPr>
          <a:lstStyle/>
          <a:p>
            <a:pPr algn="ctr"/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施設所管課評価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（中間評価）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02" name="コネクタ: カギ線 101">
            <a:extLst>
              <a:ext uri="{FF2B5EF4-FFF2-40B4-BE49-F238E27FC236}">
                <a16:creationId xmlns:a16="http://schemas.microsoft.com/office/drawing/2014/main" id="{CC38A2BC-63FF-4646-95C3-EAE728AD6E3C}"/>
              </a:ext>
            </a:extLst>
          </p:cNvPr>
          <p:cNvCxnSpPr>
            <a:cxnSpLocks/>
            <a:stCxn id="101" idx="0"/>
            <a:endCxn id="71" idx="1"/>
          </p:cNvCxnSpPr>
          <p:nvPr/>
        </p:nvCxnSpPr>
        <p:spPr>
          <a:xfrm rot="5400000" flipH="1" flipV="1">
            <a:off x="6552637" y="3427884"/>
            <a:ext cx="644999" cy="3594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コネクタ: カギ線 103">
            <a:extLst>
              <a:ext uri="{FF2B5EF4-FFF2-40B4-BE49-F238E27FC236}">
                <a16:creationId xmlns:a16="http://schemas.microsoft.com/office/drawing/2014/main" id="{E20A04CC-F034-40C1-877B-02D4E535E4CB}"/>
              </a:ext>
            </a:extLst>
          </p:cNvPr>
          <p:cNvCxnSpPr>
            <a:cxnSpLocks/>
            <a:stCxn id="77" idx="3"/>
            <a:endCxn id="82" idx="2"/>
          </p:cNvCxnSpPr>
          <p:nvPr/>
        </p:nvCxnSpPr>
        <p:spPr>
          <a:xfrm flipV="1">
            <a:off x="8944642" y="2624613"/>
            <a:ext cx="198406" cy="66210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D34A37B3-5EC1-4FA6-8AD6-4E8CC1759154}"/>
              </a:ext>
            </a:extLst>
          </p:cNvPr>
          <p:cNvSpPr/>
          <p:nvPr/>
        </p:nvSpPr>
        <p:spPr>
          <a:xfrm>
            <a:off x="7869544" y="3930085"/>
            <a:ext cx="830997" cy="1035337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prstDash val="solid"/>
          </a:ln>
        </p:spPr>
        <p:txBody>
          <a:bodyPr vert="eaVert" wrap="square">
            <a:spAutoFit/>
          </a:bodyPr>
          <a:lstStyle/>
          <a:p>
            <a:pPr algn="ctr"/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施設所管課評価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（中間評価）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06" name="コネクタ: カギ線 105">
            <a:extLst>
              <a:ext uri="{FF2B5EF4-FFF2-40B4-BE49-F238E27FC236}">
                <a16:creationId xmlns:a16="http://schemas.microsoft.com/office/drawing/2014/main" id="{52AA3C81-DFA2-4CDA-A80F-DFC391CD404E}"/>
              </a:ext>
            </a:extLst>
          </p:cNvPr>
          <p:cNvCxnSpPr>
            <a:cxnSpLocks/>
            <a:stCxn id="105" idx="0"/>
            <a:endCxn id="77" idx="1"/>
          </p:cNvCxnSpPr>
          <p:nvPr/>
        </p:nvCxnSpPr>
        <p:spPr>
          <a:xfrm rot="5400000" flipH="1" flipV="1">
            <a:off x="8039243" y="3532517"/>
            <a:ext cx="643369" cy="15176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50DA5D7A-A1E2-4D64-A7CD-2BBADAF0252D}"/>
              </a:ext>
            </a:extLst>
          </p:cNvPr>
          <p:cNvSpPr/>
          <p:nvPr/>
        </p:nvSpPr>
        <p:spPr>
          <a:xfrm>
            <a:off x="6284251" y="5186078"/>
            <a:ext cx="830997" cy="953135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prstDash val="solid"/>
          </a:ln>
        </p:spPr>
        <p:txBody>
          <a:bodyPr vert="eaVert" wrap="square">
            <a:spAutoFit/>
          </a:bodyPr>
          <a:lstStyle/>
          <a:p>
            <a:pPr algn="ctr"/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自己評価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（中間評価）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39C77061-4450-49E8-A6D7-7A135F068DBF}"/>
              </a:ext>
            </a:extLst>
          </p:cNvPr>
          <p:cNvSpPr/>
          <p:nvPr/>
        </p:nvSpPr>
        <p:spPr>
          <a:xfrm>
            <a:off x="7860884" y="5180188"/>
            <a:ext cx="830997" cy="953135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prstDash val="solid"/>
          </a:ln>
        </p:spPr>
        <p:txBody>
          <a:bodyPr vert="eaVert" wrap="square">
            <a:spAutoFit/>
          </a:bodyPr>
          <a:lstStyle/>
          <a:p>
            <a:pPr algn="ctr"/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自己評価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（年度評価）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999E31FC-957B-45EC-8456-EB04D278229D}"/>
              </a:ext>
            </a:extLst>
          </p:cNvPr>
          <p:cNvCxnSpPr>
            <a:cxnSpLocks/>
            <a:stCxn id="107" idx="0"/>
            <a:endCxn id="101" idx="2"/>
          </p:cNvCxnSpPr>
          <p:nvPr/>
        </p:nvCxnSpPr>
        <p:spPr>
          <a:xfrm flipH="1" flipV="1">
            <a:off x="6695434" y="4965422"/>
            <a:ext cx="4316" cy="2206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直線矢印コネクタ 108">
            <a:extLst>
              <a:ext uri="{FF2B5EF4-FFF2-40B4-BE49-F238E27FC236}">
                <a16:creationId xmlns:a16="http://schemas.microsoft.com/office/drawing/2014/main" id="{BF148776-1F70-4703-9C9D-0B35DC1C7756}"/>
              </a:ext>
            </a:extLst>
          </p:cNvPr>
          <p:cNvCxnSpPr/>
          <p:nvPr/>
        </p:nvCxnSpPr>
        <p:spPr>
          <a:xfrm flipH="1" flipV="1">
            <a:off x="8283954" y="4969195"/>
            <a:ext cx="476" cy="2206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8DEAD7C0-50FC-4384-8462-2A2C42E43157}"/>
              </a:ext>
            </a:extLst>
          </p:cNvPr>
          <p:cNvGrpSpPr/>
          <p:nvPr/>
        </p:nvGrpSpPr>
        <p:grpSpPr>
          <a:xfrm>
            <a:off x="6761163" y="5516215"/>
            <a:ext cx="1453807" cy="393076"/>
            <a:chOff x="7054839" y="5516215"/>
            <a:chExt cx="1620821" cy="393076"/>
          </a:xfrm>
        </p:grpSpPr>
        <p:sp>
          <p:nvSpPr>
            <p:cNvPr id="49" name="右矢印 7">
              <a:extLst>
                <a:ext uri="{FF2B5EF4-FFF2-40B4-BE49-F238E27FC236}">
                  <a16:creationId xmlns:a16="http://schemas.microsoft.com/office/drawing/2014/main" id="{43E9E7F4-12B6-45BF-9C46-51C20263A488}"/>
                </a:ext>
              </a:extLst>
            </p:cNvPr>
            <p:cNvSpPr/>
            <p:nvPr/>
          </p:nvSpPr>
          <p:spPr>
            <a:xfrm>
              <a:off x="7429201" y="5516215"/>
              <a:ext cx="896880" cy="393076"/>
            </a:xfrm>
            <a:prstGeom prst="rightArrow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" name="正方形/長方形 110">
              <a:extLst>
                <a:ext uri="{FF2B5EF4-FFF2-40B4-BE49-F238E27FC236}">
                  <a16:creationId xmlns:a16="http://schemas.microsoft.com/office/drawing/2014/main" id="{855061B5-8D69-4F25-8DAF-DC6E33637EA6}"/>
                </a:ext>
              </a:extLst>
            </p:cNvPr>
            <p:cNvSpPr/>
            <p:nvPr/>
          </p:nvSpPr>
          <p:spPr>
            <a:xfrm>
              <a:off x="7054839" y="5577413"/>
              <a:ext cx="1620821" cy="276999"/>
            </a:xfrm>
            <a:prstGeom prst="rect">
              <a:avLst/>
            </a:prstGeom>
          </p:spPr>
          <p:txBody>
            <a:bodyPr vert="horz" wrap="square">
              <a:spAutoFit/>
            </a:bodyPr>
            <a:lstStyle/>
            <a:p>
              <a:pPr algn="ctr"/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時点修正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C934F06-D103-4E24-B458-000D3E67B687}"/>
              </a:ext>
            </a:extLst>
          </p:cNvPr>
          <p:cNvGrpSpPr/>
          <p:nvPr/>
        </p:nvGrpSpPr>
        <p:grpSpPr>
          <a:xfrm>
            <a:off x="2360713" y="1068006"/>
            <a:ext cx="3888431" cy="416778"/>
            <a:chOff x="2498537" y="1068006"/>
            <a:chExt cx="4110647" cy="416778"/>
          </a:xfrm>
        </p:grpSpPr>
        <p:sp>
          <p:nvSpPr>
            <p:cNvPr id="53" name="右矢印 7">
              <a:extLst>
                <a:ext uri="{FF2B5EF4-FFF2-40B4-BE49-F238E27FC236}">
                  <a16:creationId xmlns:a16="http://schemas.microsoft.com/office/drawing/2014/main" id="{407ADABD-F3EC-4375-B55E-3AE311414E10}"/>
                </a:ext>
              </a:extLst>
            </p:cNvPr>
            <p:cNvSpPr/>
            <p:nvPr/>
          </p:nvSpPr>
          <p:spPr>
            <a:xfrm>
              <a:off x="2549718" y="1068006"/>
              <a:ext cx="4059466" cy="416778"/>
            </a:xfrm>
            <a:prstGeom prst="rightArrow">
              <a:avLst>
                <a:gd name="adj1" fmla="val 100000"/>
                <a:gd name="adj2" fmla="val 17673"/>
              </a:avLst>
            </a:prstGeom>
            <a:solidFill>
              <a:srgbClr val="FFFFCC"/>
            </a:solidFill>
            <a:ln w="19050"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4CAB1833-F43C-4A5B-8703-181A415DAF76}"/>
                </a:ext>
              </a:extLst>
            </p:cNvPr>
            <p:cNvSpPr/>
            <p:nvPr/>
          </p:nvSpPr>
          <p:spPr>
            <a:xfrm>
              <a:off x="4340488" y="1153285"/>
              <a:ext cx="737495" cy="246221"/>
            </a:xfrm>
            <a:prstGeom prst="rect">
              <a:avLst/>
            </a:prstGeom>
          </p:spPr>
          <p:txBody>
            <a:bodyPr vert="horz" wrap="none">
              <a:spAutoFit/>
            </a:bodyPr>
            <a:lstStyle/>
            <a:p>
              <a:r>
                <a: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※</a:t>
              </a:r>
              <a:r>
                <a:rPr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調整中</a:t>
              </a:r>
              <a:endPara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2" name="正方形/長方形 111">
              <a:extLst>
                <a:ext uri="{FF2B5EF4-FFF2-40B4-BE49-F238E27FC236}">
                  <a16:creationId xmlns:a16="http://schemas.microsoft.com/office/drawing/2014/main" id="{147A159C-CF03-493A-A1AC-B7E20ED414C2}"/>
                </a:ext>
              </a:extLst>
            </p:cNvPr>
            <p:cNvSpPr/>
            <p:nvPr/>
          </p:nvSpPr>
          <p:spPr>
            <a:xfrm>
              <a:off x="2498537" y="1137896"/>
              <a:ext cx="2031016" cy="276999"/>
            </a:xfrm>
            <a:prstGeom prst="rect">
              <a:avLst/>
            </a:prstGeom>
          </p:spPr>
          <p:txBody>
            <a:bodyPr vert="horz" wrap="square">
              <a:spAutoFit/>
            </a:bodyPr>
            <a:lstStyle/>
            <a:p>
              <a:pPr algn="ctr"/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現地視察（計７回程度）</a:t>
              </a:r>
              <a:endPara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17AD0EB-E57E-47C2-8B45-7DC9946C2DD1}"/>
              </a:ext>
            </a:extLst>
          </p:cNvPr>
          <p:cNvGrpSpPr/>
          <p:nvPr/>
        </p:nvGrpSpPr>
        <p:grpSpPr>
          <a:xfrm>
            <a:off x="1015804" y="5404218"/>
            <a:ext cx="5233340" cy="505073"/>
            <a:chOff x="994817" y="5533281"/>
            <a:chExt cx="5589835" cy="505073"/>
          </a:xfrm>
        </p:grpSpPr>
        <p:sp>
          <p:nvSpPr>
            <p:cNvPr id="120" name="右矢印 7">
              <a:extLst>
                <a:ext uri="{FF2B5EF4-FFF2-40B4-BE49-F238E27FC236}">
                  <a16:creationId xmlns:a16="http://schemas.microsoft.com/office/drawing/2014/main" id="{D3D256F1-EE49-41CA-A619-011C217FC713}"/>
                </a:ext>
              </a:extLst>
            </p:cNvPr>
            <p:cNvSpPr/>
            <p:nvPr/>
          </p:nvSpPr>
          <p:spPr>
            <a:xfrm>
              <a:off x="994817" y="5533281"/>
              <a:ext cx="5589835" cy="505073"/>
            </a:xfrm>
            <a:prstGeom prst="rightArrow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" name="正方形/長方形 120">
              <a:extLst>
                <a:ext uri="{FF2B5EF4-FFF2-40B4-BE49-F238E27FC236}">
                  <a16:creationId xmlns:a16="http://schemas.microsoft.com/office/drawing/2014/main" id="{7C00616A-FFD5-42B3-960C-97DDB7C3625E}"/>
                </a:ext>
              </a:extLst>
            </p:cNvPr>
            <p:cNvSpPr/>
            <p:nvPr/>
          </p:nvSpPr>
          <p:spPr>
            <a:xfrm>
              <a:off x="2774226" y="5635747"/>
              <a:ext cx="2031016" cy="276999"/>
            </a:xfrm>
            <a:prstGeom prst="rect">
              <a:avLst/>
            </a:prstGeom>
          </p:spPr>
          <p:txBody>
            <a:bodyPr vert="horz" wrap="square">
              <a:spAutoFit/>
            </a:bodyPr>
            <a:lstStyle/>
            <a:p>
              <a:pPr algn="ctr"/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アンケート収集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1D160257-A11F-41CF-A685-C6A3E44EEE26}"/>
              </a:ext>
            </a:extLst>
          </p:cNvPr>
          <p:cNvSpPr/>
          <p:nvPr/>
        </p:nvSpPr>
        <p:spPr>
          <a:xfrm>
            <a:off x="9430304" y="1033686"/>
            <a:ext cx="369332" cy="5203626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prstDash val="solid"/>
          </a:ln>
        </p:spPr>
        <p:txBody>
          <a:bodyPr vert="eaVert" wrap="square">
            <a:sp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優良業務表彰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星: 5 pt 4">
            <a:extLst>
              <a:ext uri="{FF2B5EF4-FFF2-40B4-BE49-F238E27FC236}">
                <a16:creationId xmlns:a16="http://schemas.microsoft.com/office/drawing/2014/main" id="{35605A01-17E6-4A32-8976-470F03CDF548}"/>
              </a:ext>
            </a:extLst>
          </p:cNvPr>
          <p:cNvSpPr/>
          <p:nvPr/>
        </p:nvSpPr>
        <p:spPr>
          <a:xfrm>
            <a:off x="3080792" y="6381328"/>
            <a:ext cx="260240" cy="260240"/>
          </a:xfrm>
          <a:prstGeom prst="star5">
            <a:avLst/>
          </a:prstGeom>
          <a:solidFill>
            <a:srgbClr val="FFFF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星: 5 pt 35">
            <a:extLst>
              <a:ext uri="{FF2B5EF4-FFF2-40B4-BE49-F238E27FC236}">
                <a16:creationId xmlns:a16="http://schemas.microsoft.com/office/drawing/2014/main" id="{112D57A2-6AA0-4942-B138-7D7B128681FE}"/>
              </a:ext>
            </a:extLst>
          </p:cNvPr>
          <p:cNvSpPr/>
          <p:nvPr/>
        </p:nvSpPr>
        <p:spPr>
          <a:xfrm>
            <a:off x="4988241" y="6381328"/>
            <a:ext cx="260240" cy="260240"/>
          </a:xfrm>
          <a:prstGeom prst="star5">
            <a:avLst/>
          </a:prstGeom>
          <a:solidFill>
            <a:srgbClr val="FFFF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星: 5 pt 36">
            <a:extLst>
              <a:ext uri="{FF2B5EF4-FFF2-40B4-BE49-F238E27FC236}">
                <a16:creationId xmlns:a16="http://schemas.microsoft.com/office/drawing/2014/main" id="{D2C3E1B1-07CB-4A0C-AFAB-FDDFFB8AD948}"/>
              </a:ext>
            </a:extLst>
          </p:cNvPr>
          <p:cNvSpPr/>
          <p:nvPr/>
        </p:nvSpPr>
        <p:spPr>
          <a:xfrm>
            <a:off x="8100687" y="6381328"/>
            <a:ext cx="260240" cy="260240"/>
          </a:xfrm>
          <a:prstGeom prst="star5">
            <a:avLst/>
          </a:prstGeom>
          <a:solidFill>
            <a:srgbClr val="FFFF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星: 5 pt 37">
            <a:extLst>
              <a:ext uri="{FF2B5EF4-FFF2-40B4-BE49-F238E27FC236}">
                <a16:creationId xmlns:a16="http://schemas.microsoft.com/office/drawing/2014/main" id="{DFBBA56C-E6F7-40C3-B051-CA5AB6C6572A}"/>
              </a:ext>
            </a:extLst>
          </p:cNvPr>
          <p:cNvSpPr/>
          <p:nvPr/>
        </p:nvSpPr>
        <p:spPr>
          <a:xfrm>
            <a:off x="9030861" y="6381328"/>
            <a:ext cx="260240" cy="260240"/>
          </a:xfrm>
          <a:prstGeom prst="star5">
            <a:avLst/>
          </a:prstGeom>
          <a:solidFill>
            <a:srgbClr val="FFFF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798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22793</TotalTime>
  <Words>113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大阪府庁;本多麻衣</dc:creator>
  <cp:lastModifiedBy>髙田　秀彬</cp:lastModifiedBy>
  <cp:revision>1495</cp:revision>
  <cp:lastPrinted>2019-11-11T06:44:15Z</cp:lastPrinted>
  <dcterms:created xsi:type="dcterms:W3CDTF">2017-12-11T01:30:04Z</dcterms:created>
  <dcterms:modified xsi:type="dcterms:W3CDTF">2025-06-04T05:26:30Z</dcterms:modified>
</cp:coreProperties>
</file>