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1266" r:id="rId2"/>
    <p:sldId id="1177" r:id="rId3"/>
    <p:sldId id="1257" r:id="rId4"/>
    <p:sldId id="1258" r:id="rId5"/>
    <p:sldId id="1259" r:id="rId6"/>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F528F"/>
    <a:srgbClr val="CC99FF"/>
    <a:srgbClr val="0099FF"/>
    <a:srgbClr val="FF99FF"/>
    <a:srgbClr val="00FFFF"/>
    <a:srgbClr val="666699"/>
    <a:srgbClr val="FFFF99"/>
    <a:srgbClr val="6600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15" autoAdjust="0"/>
    <p:restoredTop sz="92245" autoAdjust="0"/>
  </p:normalViewPr>
  <p:slideViewPr>
    <p:cSldViewPr snapToGrid="0">
      <p:cViewPr varScale="1">
        <p:scale>
          <a:sx n="91" d="100"/>
          <a:sy n="91" d="100"/>
        </p:scale>
        <p:origin x="9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3"/>
            <a:ext cx="2949575" cy="498475"/>
          </a:xfrm>
          <a:prstGeom prst="rect">
            <a:avLst/>
          </a:prstGeom>
        </p:spPr>
        <p:txBody>
          <a:bodyPr vert="horz" lIns="91410" tIns="45707" rIns="91410" bIns="4570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2" y="3"/>
            <a:ext cx="2949575" cy="498475"/>
          </a:xfrm>
          <a:prstGeom prst="rect">
            <a:avLst/>
          </a:prstGeom>
        </p:spPr>
        <p:txBody>
          <a:bodyPr vert="horz" lIns="91410" tIns="45707" rIns="91410" bIns="45707" rtlCol="0"/>
          <a:lstStyle>
            <a:lvl1pPr algn="r">
              <a:defRPr sz="1200"/>
            </a:lvl1pPr>
          </a:lstStyle>
          <a:p>
            <a:fld id="{F2EA6373-2DC8-4306-A4CC-A5A9EE98E462}" type="datetimeFigureOut">
              <a:rPr kumimoji="1" lang="ja-JP" altLang="en-US" smtClean="0"/>
              <a:t>2025/11/26</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10" tIns="45707" rIns="91410" bIns="45707" rtlCol="0" anchor="ctr"/>
          <a:lstStyle/>
          <a:p>
            <a:endParaRPr lang="ja-JP" altLang="en-US"/>
          </a:p>
        </p:txBody>
      </p:sp>
      <p:sp>
        <p:nvSpPr>
          <p:cNvPr id="5" name="ノート プレースホルダー 4"/>
          <p:cNvSpPr>
            <a:spLocks noGrp="1"/>
          </p:cNvSpPr>
          <p:nvPr>
            <p:ph type="body" sz="quarter" idx="3"/>
          </p:nvPr>
        </p:nvSpPr>
        <p:spPr>
          <a:xfrm>
            <a:off x="681038" y="4783142"/>
            <a:ext cx="5445125" cy="3913187"/>
          </a:xfrm>
          <a:prstGeom prst="rect">
            <a:avLst/>
          </a:prstGeom>
        </p:spPr>
        <p:txBody>
          <a:bodyPr vert="horz" lIns="91410" tIns="45707" rIns="91410" bIns="4570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4"/>
            <a:ext cx="2949575" cy="498475"/>
          </a:xfrm>
          <a:prstGeom prst="rect">
            <a:avLst/>
          </a:prstGeom>
        </p:spPr>
        <p:txBody>
          <a:bodyPr vert="horz" lIns="91410" tIns="45707" rIns="91410" bIns="4570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2" y="9440864"/>
            <a:ext cx="2949575" cy="498475"/>
          </a:xfrm>
          <a:prstGeom prst="rect">
            <a:avLst/>
          </a:prstGeom>
        </p:spPr>
        <p:txBody>
          <a:bodyPr vert="horz" lIns="91410" tIns="45707" rIns="91410" bIns="45707" rtlCol="0" anchor="b"/>
          <a:lstStyle>
            <a:lvl1pPr algn="r">
              <a:defRPr sz="1200"/>
            </a:lvl1pPr>
          </a:lstStyle>
          <a:p>
            <a:fld id="{B886BA63-3FD8-463C-99D7-0BD885C7C531}" type="slidenum">
              <a:rPr kumimoji="1" lang="ja-JP" altLang="en-US" smtClean="0"/>
              <a:t>‹#›</a:t>
            </a:fld>
            <a:endParaRPr kumimoji="1" lang="ja-JP" altLang="en-US"/>
          </a:p>
        </p:txBody>
      </p:sp>
    </p:spTree>
    <p:extLst>
      <p:ext uri="{BB962C8B-B14F-4D97-AF65-F5344CB8AC3E}">
        <p14:creationId xmlns:p14="http://schemas.microsoft.com/office/powerpoint/2010/main" val="24208017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886BA63-3FD8-463C-99D7-0BD885C7C531}" type="slidenum">
              <a:rPr kumimoji="1" lang="ja-JP" altLang="en-US" smtClean="0"/>
              <a:t>2</a:t>
            </a:fld>
            <a:endParaRPr kumimoji="1" lang="ja-JP" altLang="en-US"/>
          </a:p>
        </p:txBody>
      </p:sp>
    </p:spTree>
    <p:extLst>
      <p:ext uri="{BB962C8B-B14F-4D97-AF65-F5344CB8AC3E}">
        <p14:creationId xmlns:p14="http://schemas.microsoft.com/office/powerpoint/2010/main" val="4049516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886BA63-3FD8-463C-99D7-0BD885C7C531}" type="slidenum">
              <a:rPr kumimoji="1" lang="ja-JP" altLang="en-US" smtClean="0"/>
              <a:t>3</a:t>
            </a:fld>
            <a:endParaRPr kumimoji="1" lang="ja-JP" altLang="en-US"/>
          </a:p>
        </p:txBody>
      </p:sp>
    </p:spTree>
    <p:extLst>
      <p:ext uri="{BB962C8B-B14F-4D97-AF65-F5344CB8AC3E}">
        <p14:creationId xmlns:p14="http://schemas.microsoft.com/office/powerpoint/2010/main" val="3890024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886BA63-3FD8-463C-99D7-0BD885C7C531}" type="slidenum">
              <a:rPr kumimoji="1" lang="ja-JP" altLang="en-US" smtClean="0"/>
              <a:t>4</a:t>
            </a:fld>
            <a:endParaRPr kumimoji="1" lang="ja-JP" altLang="en-US"/>
          </a:p>
        </p:txBody>
      </p:sp>
    </p:spTree>
    <p:extLst>
      <p:ext uri="{BB962C8B-B14F-4D97-AF65-F5344CB8AC3E}">
        <p14:creationId xmlns:p14="http://schemas.microsoft.com/office/powerpoint/2010/main" val="1428677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DE557C-268C-4DEC-969E-95CC65BA530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304DF42-5CA2-49CA-9090-D0CEC6A7D3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F89F2AE-96EC-45B0-9D81-2DFC56007C74}"/>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F91D110D-0699-4B8E-9AE3-9E09685A6C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842A94-F8BF-4CE4-BD4D-5D26ACAC0751}"/>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2163991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30B531-BD64-4D31-83C4-F388BFAAAA2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CA2CF03-AD33-4E2F-BD0A-49AC92D3868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A0D60FE-AF9B-4012-9C61-93201F70E207}"/>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05725BE9-4FEC-4D8D-8F6B-5097A10F64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5EED59E-A095-46D2-A2BC-7AD639251E36}"/>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1112146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FE8F53-9B2A-484D-9C59-32A5B7EFA69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374E6CB-2843-4234-8698-F877B882CCB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37FD18-EDDB-4508-8F09-5D90A0718A41}"/>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1E224F50-3DD8-4FFA-BA5D-D93F3D6AFBA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BADD886-B7AA-4D33-AD18-8570F95A9A7E}"/>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2686165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821F1A-48E4-4172-AE44-F73A51DB34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47DC0FC-BEE2-4E1D-91F3-4C6711F45EC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9C6661F-85A6-4460-A04B-F0A6C9F0B43E}"/>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61E4FF5D-F838-4FB9-B386-D6E0E99936B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5C916B-EDAF-4030-BA12-F8C851E6AE81}"/>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946828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2AA106-5CD2-47B0-A2F4-E363E732DE7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4368EB9-6B10-4A02-881F-245AF37275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9A54866-5F61-4D14-A5D5-FEE10FBE2339}"/>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35631C71-9B4A-49EC-A6BC-7E26275ED07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A9B9656-36FA-41C8-A00C-A813FD188E43}"/>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3554494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7E8897-054D-4851-A7AC-B7B64FEF385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BB89DDB-EDA4-40CF-A222-23D1C8D1C55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B64B410-FFFE-456F-B2B6-BF4D8EC176B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67F2885-F84D-4334-8DF6-D8E66B65A5EE}"/>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6" name="フッター プレースホルダー 5">
            <a:extLst>
              <a:ext uri="{FF2B5EF4-FFF2-40B4-BE49-F238E27FC236}">
                <a16:creationId xmlns:a16="http://schemas.microsoft.com/office/drawing/2014/main" id="{A0D9B468-C0C4-4730-A21A-A4A6B2B901A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1CFE8C2-E579-4D53-81F7-BC9B5033C949}"/>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299559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F51D58-D2FB-4B18-924E-A418FA30B28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0D7355C-DC6D-49E2-B184-785DB80510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B00537A-ADDF-44CC-A09B-282F01AA3B6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7535529-2206-4513-9119-84CA763EAB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D143762-5837-4892-9911-001B3EA9A46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BA9185C-7104-45B7-857F-42957B5FAA77}"/>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8" name="フッター プレースホルダー 7">
            <a:extLst>
              <a:ext uri="{FF2B5EF4-FFF2-40B4-BE49-F238E27FC236}">
                <a16:creationId xmlns:a16="http://schemas.microsoft.com/office/drawing/2014/main" id="{B1BAE4D6-98EB-4ADB-B4EE-17AB9EE2ECF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4564B26-DC88-4A7C-95DF-07613595BDDA}"/>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272368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8EF1B4-8F4D-4D05-A296-E8222382650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F3D6A89-E1B8-4F4D-940F-7F1AF6D6FD56}"/>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4" name="フッター プレースホルダー 3">
            <a:extLst>
              <a:ext uri="{FF2B5EF4-FFF2-40B4-BE49-F238E27FC236}">
                <a16:creationId xmlns:a16="http://schemas.microsoft.com/office/drawing/2014/main" id="{F96AEB79-1B47-4FF7-9328-6375228A323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95F6529-8913-4191-8B29-2E5BDC70BF70}"/>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3115854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EB5BDEA-E08E-47B5-9EA4-8D26018DF2F7}"/>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3" name="フッター プレースホルダー 2">
            <a:extLst>
              <a:ext uri="{FF2B5EF4-FFF2-40B4-BE49-F238E27FC236}">
                <a16:creationId xmlns:a16="http://schemas.microsoft.com/office/drawing/2014/main" id="{F2126008-56E5-4E33-A03B-19D0889D248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E794F1E-4416-4189-91EF-623B036DD701}"/>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340715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1EF9A9-82FD-429F-A49F-253DBA3650B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531BC92-07FA-4F78-BE8B-415532481B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D16D663-25DC-4D4E-A307-80F9E6A45C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B7ED1-040C-4CA9-9E35-BFE93074FC03}"/>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6" name="フッター プレースホルダー 5">
            <a:extLst>
              <a:ext uri="{FF2B5EF4-FFF2-40B4-BE49-F238E27FC236}">
                <a16:creationId xmlns:a16="http://schemas.microsoft.com/office/drawing/2014/main" id="{7CAA6AD6-FDE7-4715-A0C6-494F2BBFC5B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D073288-F1E0-49D2-B090-1621BD638248}"/>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2191257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57DF4D-60DA-49BC-A5F3-C217A730CD2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FA9BBFC-8C3D-45C5-919B-A3295DD580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1A6E2AB-AA1A-429E-854A-BBDCDCEA7B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434D7DB-368F-4A87-A9DF-232A90C76D55}"/>
              </a:ext>
            </a:extLst>
          </p:cNvPr>
          <p:cNvSpPr>
            <a:spLocks noGrp="1"/>
          </p:cNvSpPr>
          <p:nvPr>
            <p:ph type="dt" sz="half" idx="10"/>
          </p:nvPr>
        </p:nvSpPr>
        <p:spPr/>
        <p:txBody>
          <a:bodyPr/>
          <a:lstStyle/>
          <a:p>
            <a:fld id="{42EDEE9F-28ED-48F8-8389-A6813D8FF8D2}" type="datetimeFigureOut">
              <a:rPr kumimoji="1" lang="ja-JP" altLang="en-US" smtClean="0"/>
              <a:t>2025/11/26</a:t>
            </a:fld>
            <a:endParaRPr kumimoji="1" lang="ja-JP" altLang="en-US"/>
          </a:p>
        </p:txBody>
      </p:sp>
      <p:sp>
        <p:nvSpPr>
          <p:cNvPr id="6" name="フッター プレースホルダー 5">
            <a:extLst>
              <a:ext uri="{FF2B5EF4-FFF2-40B4-BE49-F238E27FC236}">
                <a16:creationId xmlns:a16="http://schemas.microsoft.com/office/drawing/2014/main" id="{1311AA59-EAF2-4346-B743-A871E08014C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9CF6E3-5498-4505-9DCC-F2F098EE4EF3}"/>
              </a:ext>
            </a:extLst>
          </p:cNvPr>
          <p:cNvSpPr>
            <a:spLocks noGrp="1"/>
          </p:cNvSpPr>
          <p:nvPr>
            <p:ph type="sldNum" sz="quarter" idx="12"/>
          </p:nvPr>
        </p:nvSpPr>
        <p:spPr/>
        <p:txBody>
          <a:body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3034878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F927079-E682-4FAF-9746-E0191416DF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62DD731-5752-4A4B-AEFE-7B6474DC801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A48208B-99D8-4C52-9384-9AF44FF6A8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DEE9F-28ED-48F8-8389-A6813D8FF8D2}" type="datetimeFigureOut">
              <a:rPr kumimoji="1" lang="ja-JP" altLang="en-US" smtClean="0"/>
              <a:t>2025/11/26</a:t>
            </a:fld>
            <a:endParaRPr kumimoji="1" lang="ja-JP" altLang="en-US"/>
          </a:p>
        </p:txBody>
      </p:sp>
      <p:sp>
        <p:nvSpPr>
          <p:cNvPr id="5" name="フッター プレースホルダー 4">
            <a:extLst>
              <a:ext uri="{FF2B5EF4-FFF2-40B4-BE49-F238E27FC236}">
                <a16:creationId xmlns:a16="http://schemas.microsoft.com/office/drawing/2014/main" id="{CEF11C39-9868-441C-9638-D065304B47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290010D-03C1-48A1-BF07-A959639006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90B04D-50DF-4A0C-92B8-5CDA8FD37562}" type="slidenum">
              <a:rPr kumimoji="1" lang="ja-JP" altLang="en-US" smtClean="0"/>
              <a:t>‹#›</a:t>
            </a:fld>
            <a:endParaRPr kumimoji="1" lang="ja-JP" altLang="en-US"/>
          </a:p>
        </p:txBody>
      </p:sp>
    </p:spTree>
    <p:extLst>
      <p:ext uri="{BB962C8B-B14F-4D97-AF65-F5344CB8AC3E}">
        <p14:creationId xmlns:p14="http://schemas.microsoft.com/office/powerpoint/2010/main" val="11376219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0" y="2792504"/>
            <a:ext cx="12192000" cy="1272992"/>
          </a:xfrm>
          <a:prstGeom prst="rect">
            <a:avLst/>
          </a:prstGeom>
          <a:solidFill>
            <a:srgbClr val="DEEBF7"/>
          </a:solid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400" rtl="0" eaLnBrk="1" fontAlgn="auto" latinLnBrk="0" hangingPunct="1">
              <a:lnSpc>
                <a:spcPct val="100000"/>
              </a:lnSpc>
              <a:spcBef>
                <a:spcPts val="1200"/>
              </a:spcBef>
              <a:spcAft>
                <a:spcPts val="0"/>
              </a:spcAft>
              <a:buClrTx/>
              <a:buSzTx/>
              <a:buFontTx/>
              <a:buNone/>
              <a:tabLst>
                <a:tab pos="0" algn="l"/>
                <a:tab pos="914400" algn="l"/>
                <a:tab pos="1828800" algn="l"/>
                <a:tab pos="2743200" algn="l"/>
                <a:tab pos="3657600" algn="l"/>
                <a:tab pos="4122738" algn="l"/>
                <a:tab pos="4572000" algn="l"/>
                <a:tab pos="5486400" algn="l"/>
                <a:tab pos="6400800" algn="l"/>
                <a:tab pos="7315200" algn="l"/>
                <a:tab pos="8229600" algn="l"/>
                <a:tab pos="9144000" algn="l"/>
                <a:tab pos="10058400" algn="l"/>
              </a:tabLst>
              <a:defRPr/>
            </a:pPr>
            <a:r>
              <a:rPr kumimoji="1" lang="ja-JP" altLang="en-US" sz="2400" b="1" i="0" u="none" strike="noStrike" kern="1200" cap="none" spc="0" normalizeH="0" baseline="0" noProof="0" dirty="0">
                <a:ln>
                  <a:noFill/>
                </a:ln>
                <a:solidFill>
                  <a:srgbClr val="000000"/>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「住まうビジョン・大阪」の成果指標の進捗状況</a:t>
            </a:r>
          </a:p>
        </p:txBody>
      </p:sp>
      <p:sp>
        <p:nvSpPr>
          <p:cNvPr id="5" name="Rectangle 1">
            <a:extLst>
              <a:ext uri="{FF2B5EF4-FFF2-40B4-BE49-F238E27FC236}">
                <a16:creationId xmlns:a16="http://schemas.microsoft.com/office/drawing/2014/main" id="{C5EFE74E-B1D9-4B26-A6CA-9B6EA9BB3076}"/>
              </a:ext>
            </a:extLst>
          </p:cNvPr>
          <p:cNvSpPr>
            <a:spLocks noChangeArrowheads="1"/>
          </p:cNvSpPr>
          <p:nvPr/>
        </p:nvSpPr>
        <p:spPr bwMode="auto">
          <a:xfrm>
            <a:off x="2654213" y="5803096"/>
            <a:ext cx="6883573" cy="792088"/>
          </a:xfrm>
          <a:prstGeom prst="rect">
            <a:avLst/>
          </a:prstGeom>
          <a:no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a:t>
            </a:r>
            <a:r>
              <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11</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月</a:t>
            </a:r>
            <a:r>
              <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1</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４日</a:t>
            </a:r>
            <a:endPar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令和７年度 </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第</a:t>
            </a:r>
            <a:r>
              <a:rPr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６</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a:t>
            </a:r>
            <a:r>
              <a:rPr lang="ja-JP" altLang="en-US"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住生活基本計画推進部</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会 資料</a:t>
            </a:r>
          </a:p>
        </p:txBody>
      </p:sp>
      <p:sp>
        <p:nvSpPr>
          <p:cNvPr id="6" name="テキスト ボックス 5">
            <a:extLst>
              <a:ext uri="{FF2B5EF4-FFF2-40B4-BE49-F238E27FC236}">
                <a16:creationId xmlns:a16="http://schemas.microsoft.com/office/drawing/2014/main" id="{46B2AF73-9553-4AEC-9FF0-95A3E7E9E858}"/>
              </a:ext>
            </a:extLst>
          </p:cNvPr>
          <p:cNvSpPr txBox="1"/>
          <p:nvPr/>
        </p:nvSpPr>
        <p:spPr>
          <a:xfrm>
            <a:off x="10504308" y="371833"/>
            <a:ext cx="1447796" cy="284198"/>
          </a:xfrm>
          <a:prstGeom prst="rect">
            <a:avLst/>
          </a:prstGeom>
          <a:noFill/>
          <a:ln>
            <a:solidFill>
              <a:schemeClr val="tx1"/>
            </a:solidFill>
          </a:ln>
        </p:spPr>
        <p:txBody>
          <a:bodyPr wrap="square" tIns="58500" bIns="0">
            <a:spAutoFit/>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1463" b="0" i="0" u="none" strike="noStrike" kern="1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a:t>
            </a:r>
            <a:r>
              <a:rPr kumimoji="1" lang="en-US" altLang="ja-JP" sz="1463" b="0" i="0" u="none" strike="noStrike" kern="1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a:t>
            </a:r>
          </a:p>
        </p:txBody>
      </p:sp>
    </p:spTree>
    <p:extLst>
      <p:ext uri="{BB962C8B-B14F-4D97-AF65-F5344CB8AC3E}">
        <p14:creationId xmlns:p14="http://schemas.microsoft.com/office/powerpoint/2010/main" val="3638549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639D1C7B-638A-4800-BFC8-0BA2876C15BC}"/>
              </a:ext>
            </a:extLst>
          </p:cNvPr>
          <p:cNvGraphicFramePr>
            <a:graphicFrameLocks noGrp="1"/>
          </p:cNvGraphicFramePr>
          <p:nvPr>
            <p:extLst>
              <p:ext uri="{D42A27DB-BD31-4B8C-83A1-F6EECF244321}">
                <p14:modId xmlns:p14="http://schemas.microsoft.com/office/powerpoint/2010/main" val="1295928287"/>
              </p:ext>
            </p:extLst>
          </p:nvPr>
        </p:nvGraphicFramePr>
        <p:xfrm>
          <a:off x="251520" y="648000"/>
          <a:ext cx="11697313" cy="5760001"/>
        </p:xfrm>
        <a:graphic>
          <a:graphicData uri="http://schemas.openxmlformats.org/drawingml/2006/table">
            <a:tbl>
              <a:tblPr firstRow="1" bandRow="1">
                <a:tableStyleId>{5FD0F851-EC5A-4D38-B0AD-8093EC10F338}</a:tableStyleId>
              </a:tblPr>
              <a:tblGrid>
                <a:gridCol w="2547436">
                  <a:extLst>
                    <a:ext uri="{9D8B030D-6E8A-4147-A177-3AD203B41FA5}">
                      <a16:colId xmlns:a16="http://schemas.microsoft.com/office/drawing/2014/main" val="20000"/>
                    </a:ext>
                  </a:extLst>
                </a:gridCol>
                <a:gridCol w="4068569">
                  <a:extLst>
                    <a:ext uri="{9D8B030D-6E8A-4147-A177-3AD203B41FA5}">
                      <a16:colId xmlns:a16="http://schemas.microsoft.com/office/drawing/2014/main" val="1160030746"/>
                    </a:ext>
                  </a:extLst>
                </a:gridCol>
                <a:gridCol w="1038225">
                  <a:extLst>
                    <a:ext uri="{9D8B030D-6E8A-4147-A177-3AD203B41FA5}">
                      <a16:colId xmlns:a16="http://schemas.microsoft.com/office/drawing/2014/main" val="20002"/>
                    </a:ext>
                  </a:extLst>
                </a:gridCol>
                <a:gridCol w="4043083">
                  <a:extLst>
                    <a:ext uri="{9D8B030D-6E8A-4147-A177-3AD203B41FA5}">
                      <a16:colId xmlns:a16="http://schemas.microsoft.com/office/drawing/2014/main" val="20004"/>
                    </a:ext>
                  </a:extLst>
                </a:gridCol>
              </a:tblGrid>
              <a:tr h="215668">
                <a:tc>
                  <a:txBody>
                    <a:bodyPr/>
                    <a:lstStyle/>
                    <a:p>
                      <a:pPr algn="ctr" fontAlgn="ctr">
                        <a:lnSpc>
                          <a:spcPct val="100000"/>
                        </a:lnSpc>
                      </a:pPr>
                      <a:r>
                        <a:rPr lang="ja-JP" altLang="en-US" sz="1400" b="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項目</a:t>
                      </a:r>
                      <a:endPar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algn="ctr" fontAlgn="ctr">
                        <a:lnSpc>
                          <a:spcPct val="100000"/>
                        </a:lnSpc>
                      </a:pPr>
                      <a:r>
                        <a:rPr lang="ja-JP" altLang="en-US" sz="1400" b="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進捗状況</a:t>
                      </a:r>
                      <a:endPar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n-cs"/>
                      </a:endParaRPr>
                    </a:p>
                  </a:txBody>
                  <a:tcPr marL="0" marR="0" marT="0" marB="0" anchor="ctr"/>
                </a:tc>
                <a:tc>
                  <a:txBody>
                    <a:bodyPr/>
                    <a:lstStyle/>
                    <a:p>
                      <a:pPr algn="ctr" fontAlgn="ctr">
                        <a:lnSpc>
                          <a:spcPct val="100000"/>
                        </a:lnSpc>
                      </a:pPr>
                      <a:r>
                        <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rPr>
                        <a:t>評価</a:t>
                      </a:r>
                    </a:p>
                  </a:txBody>
                  <a:tcPr marL="0" marR="0" marT="0" marB="0" anchor="ctr"/>
                </a:tc>
                <a:tc>
                  <a:txBody>
                    <a:bodyPr/>
                    <a:lstStyle/>
                    <a:p>
                      <a:pPr algn="ctr" fontAlgn="ctr">
                        <a:lnSpc>
                          <a:spcPct val="100000"/>
                        </a:lnSpc>
                      </a:pPr>
                      <a:r>
                        <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rPr>
                        <a:t>関連施策</a:t>
                      </a:r>
                    </a:p>
                  </a:txBody>
                  <a:tcPr marL="0" marR="0" marT="0" marB="0" anchor="ctr"/>
                </a:tc>
                <a:extLst>
                  <a:ext uri="{0D108BD9-81ED-4DB2-BD59-A6C34878D82A}">
                    <a16:rowId xmlns:a16="http://schemas.microsoft.com/office/drawing/2014/main" val="10000"/>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①新たな日常に対応した質の高い住まい環境であると感じている府民の割合</a:t>
                      </a:r>
                      <a:endParaRPr lang="en-US" altLang="ja-JP" sz="1400" dirty="0">
                        <a:latin typeface="UD デジタル 教科書体 NP-R" panose="02020400000000000000" pitchFamily="18" charset="-128"/>
                        <a:ea typeface="UD デジタル 教科書体 NP-R" panose="02020400000000000000" pitchFamily="18" charset="-128"/>
                      </a:endParaRPr>
                    </a:p>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rPr>
                        <a:t>（換気の良さ、断熱性、遮音性に対する満足度）</a:t>
                      </a:r>
                      <a:endParaRPr lang="en-US" altLang="ja-JP" sz="1200" dirty="0">
                        <a:latin typeface="UD デジタル 教科書体 NP-R" panose="02020400000000000000" pitchFamily="18" charset="-128"/>
                        <a:ea typeface="UD デジタル 教科書体 NP-R" panose="02020400000000000000" pitchFamily="18" charset="-128"/>
                      </a:endParaRPr>
                    </a:p>
                    <a:p>
                      <a:pPr marL="174625" marR="0" indent="-174625" algn="just" defTabSz="914400" rtl="0" eaLnBrk="1" fontAlgn="auto" latinLnBrk="0" hangingPunct="1">
                        <a:lnSpc>
                          <a:spcPct val="10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出典：住生活総合調査</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360000" marR="0" indent="0" algn="l" defTabSz="914400" rtl="0" eaLnBrk="1" fontAlgn="auto" latinLnBrk="0" hangingPunct="1">
                        <a:lnSpc>
                          <a:spcPct val="12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（国土交通省）</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n-cs"/>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・新たな日常に対応した質の高い住まいの普及</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・建築物の省エネルギー化の推進</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・既存住宅流通、リフォーム市場の環境整備･活性化</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1"/>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②</a:t>
                      </a:r>
                      <a:r>
                        <a:rPr lang="ja-JP" altLang="en-US" sz="1400" spc="-60" baseline="0" dirty="0">
                          <a:latin typeface="UD デジタル 教科書体 NP-R" panose="02020400000000000000" pitchFamily="18" charset="-128"/>
                          <a:ea typeface="UD デジタル 教科書体 NP-R" panose="02020400000000000000" pitchFamily="18" charset="-128"/>
                        </a:rPr>
                        <a:t>市町村の取組により除却等がなされた管理不全空き家数</a:t>
                      </a:r>
                      <a:endParaRPr lang="en-US" altLang="ja-JP" sz="1400" spc="-60" baseline="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2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出典：空き家対策に関するアンケート</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360000" marR="0" indent="0" algn="l" defTabSz="914400" rtl="0" eaLnBrk="1" fontAlgn="auto" latinLnBrk="0" hangingPunct="1">
                        <a:lnSpc>
                          <a:spcPct val="12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（国土交通省）</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n-cs"/>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・空家等を活用したまちづくりの推進</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・既存住宅流通、リフォーム市場の環境整備･活性化</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・危険な空家の除却等促進</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2"/>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③</a:t>
                      </a:r>
                      <a:r>
                        <a:rPr lang="en-US" altLang="ja-JP" sz="1400" dirty="0">
                          <a:latin typeface="UD デジタル 教科書体 NP-R" panose="02020400000000000000" pitchFamily="18" charset="-128"/>
                          <a:ea typeface="UD デジタル 教科書体 NP-R" panose="02020400000000000000" pitchFamily="18" charset="-128"/>
                        </a:rPr>
                        <a:t>25</a:t>
                      </a:r>
                      <a:r>
                        <a:rPr lang="ja-JP" altLang="en-US" sz="1400" dirty="0">
                          <a:latin typeface="UD デジタル 教科書体 NP-R" panose="02020400000000000000" pitchFamily="18" charset="-128"/>
                          <a:ea typeface="UD デジタル 教科書体 NP-R" panose="02020400000000000000" pitchFamily="18" charset="-128"/>
                        </a:rPr>
                        <a:t>年以上の長期修繕計画に基づく修繕積立金額を設定している分譲マンション管理組合の割合</a:t>
                      </a:r>
                      <a:endParaRPr lang="en-US" altLang="ja-JP" sz="14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2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出典：マンション総合調査</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360000" marR="0" indent="0" algn="l" defTabSz="914400" rtl="0" eaLnBrk="1" fontAlgn="auto" latinLnBrk="0" hangingPunct="1">
                        <a:lnSpc>
                          <a:spcPct val="12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（国土交通省）</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n-cs"/>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・研修会、意見交換会の開催</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・マンション管理適正化専門家派遣</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・個別相談会の実施</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3"/>
                  </a:ext>
                </a:extLst>
              </a:tr>
            </a:tbl>
          </a:graphicData>
        </a:graphic>
      </p:graphicFrame>
      <p:pic>
        <p:nvPicPr>
          <p:cNvPr id="6" name="図 5">
            <a:extLst>
              <a:ext uri="{FF2B5EF4-FFF2-40B4-BE49-F238E27FC236}">
                <a16:creationId xmlns:a16="http://schemas.microsoft.com/office/drawing/2014/main" id="{DB53E1DB-4E66-4112-B997-7B34240B9692}"/>
              </a:ext>
            </a:extLst>
          </p:cNvPr>
          <p:cNvPicPr>
            <a:picLocks noChangeAspect="1"/>
          </p:cNvPicPr>
          <p:nvPr/>
        </p:nvPicPr>
        <p:blipFill>
          <a:blip r:embed="rId3"/>
          <a:stretch>
            <a:fillRect/>
          </a:stretch>
        </p:blipFill>
        <p:spPr>
          <a:xfrm>
            <a:off x="3057689" y="4711558"/>
            <a:ext cx="3779848" cy="1615580"/>
          </a:xfrm>
          <a:prstGeom prst="rect">
            <a:avLst/>
          </a:prstGeom>
        </p:spPr>
      </p:pic>
      <p:pic>
        <p:nvPicPr>
          <p:cNvPr id="5" name="図 4">
            <a:extLst>
              <a:ext uri="{FF2B5EF4-FFF2-40B4-BE49-F238E27FC236}">
                <a16:creationId xmlns:a16="http://schemas.microsoft.com/office/drawing/2014/main" id="{6E664786-7171-4E27-862E-1285BE729008}"/>
              </a:ext>
            </a:extLst>
          </p:cNvPr>
          <p:cNvPicPr>
            <a:picLocks noChangeAspect="1"/>
          </p:cNvPicPr>
          <p:nvPr/>
        </p:nvPicPr>
        <p:blipFill>
          <a:blip r:embed="rId4"/>
          <a:stretch>
            <a:fillRect/>
          </a:stretch>
        </p:blipFill>
        <p:spPr>
          <a:xfrm>
            <a:off x="3056775" y="2840203"/>
            <a:ext cx="3779848" cy="1633870"/>
          </a:xfrm>
          <a:prstGeom prst="rect">
            <a:avLst/>
          </a:prstGeom>
        </p:spPr>
      </p:pic>
      <p:pic>
        <p:nvPicPr>
          <p:cNvPr id="3" name="図 2">
            <a:extLst>
              <a:ext uri="{FF2B5EF4-FFF2-40B4-BE49-F238E27FC236}">
                <a16:creationId xmlns:a16="http://schemas.microsoft.com/office/drawing/2014/main" id="{E0BD1D2B-7D68-4159-98D9-2C266FB37BB7}"/>
              </a:ext>
            </a:extLst>
          </p:cNvPr>
          <p:cNvPicPr>
            <a:picLocks noChangeAspect="1"/>
          </p:cNvPicPr>
          <p:nvPr/>
        </p:nvPicPr>
        <p:blipFill>
          <a:blip r:embed="rId5"/>
          <a:stretch>
            <a:fillRect/>
          </a:stretch>
        </p:blipFill>
        <p:spPr>
          <a:xfrm>
            <a:off x="3044582" y="1025468"/>
            <a:ext cx="3792041" cy="1652159"/>
          </a:xfrm>
          <a:prstGeom prst="rect">
            <a:avLst/>
          </a:prstGeom>
        </p:spPr>
      </p:pic>
      <p:sp>
        <p:nvSpPr>
          <p:cNvPr id="13" name="正方形/長方形 12">
            <a:extLst>
              <a:ext uri="{FF2B5EF4-FFF2-40B4-BE49-F238E27FC236}">
                <a16:creationId xmlns:a16="http://schemas.microsoft.com/office/drawing/2014/main" id="{5D0530B3-E31C-40EC-A627-BAA65901E3CD}"/>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144000" tIns="0" rIns="0" bIns="0" numCol="1" spcCol="0" rtlCol="0" fromWordArt="0" anchor="ctr" anchorCtr="0" forceAA="0" compatLnSpc="1">
            <a:prstTxWarp prst="textNoShape">
              <a:avLst/>
            </a:prstTxWarp>
            <a:noAutofit/>
          </a:bodyPr>
          <a:lstStyle/>
          <a:p>
            <a:pPr>
              <a:spcBef>
                <a:spcPct val="0"/>
              </a:spcBef>
            </a:pPr>
            <a:r>
              <a:rPr lang="ja-JP" altLang="en-US"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「住まうビジョン・大阪」の成果指標の進捗状況</a:t>
            </a:r>
            <a:endParaRPr lang="zh-TW" altLang="en-US"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14" name="スライド番号プレースホルダー 1">
            <a:extLst>
              <a:ext uri="{FF2B5EF4-FFF2-40B4-BE49-F238E27FC236}">
                <a16:creationId xmlns:a16="http://schemas.microsoft.com/office/drawing/2014/main" id="{3DCEDADC-02B0-4930-A9B4-2E34A29F4FC4}"/>
              </a:ext>
            </a:extLst>
          </p:cNvPr>
          <p:cNvSpPr>
            <a:spLocks noGrp="1"/>
          </p:cNvSpPr>
          <p:nvPr>
            <p:ph type="sldNum" sz="quarter" idx="12"/>
          </p:nvPr>
        </p:nvSpPr>
        <p:spPr>
          <a:xfrm>
            <a:off x="9421015" y="6487200"/>
            <a:ext cx="2743200" cy="365125"/>
          </a:xfrm>
        </p:spPr>
        <p:txBody>
          <a:bodyPr/>
          <a:lstStyle/>
          <a:p>
            <a:pPr>
              <a:defRPr/>
            </a:pPr>
            <a:fld id="{4C4AE124-F07C-4949-85EC-055B3F0DE189}" type="slidenum">
              <a:rPr lang="en-US" altLang="ja-JP" smtClean="0"/>
              <a:pPr>
                <a:defRPr/>
              </a:pPr>
              <a:t>2</a:t>
            </a:fld>
            <a:endParaRPr lang="en-US" altLang="ja-JP" dirty="0"/>
          </a:p>
        </p:txBody>
      </p:sp>
      <p:sp>
        <p:nvSpPr>
          <p:cNvPr id="28" name="テキスト ボックス 27">
            <a:extLst>
              <a:ext uri="{FF2B5EF4-FFF2-40B4-BE49-F238E27FC236}">
                <a16:creationId xmlns:a16="http://schemas.microsoft.com/office/drawing/2014/main" id="{774FB962-3487-493B-91A7-AF8EBDF195D1}"/>
              </a:ext>
            </a:extLst>
          </p:cNvPr>
          <p:cNvSpPr txBox="1"/>
          <p:nvPr/>
        </p:nvSpPr>
        <p:spPr>
          <a:xfrm>
            <a:off x="5099680" y="3882769"/>
            <a:ext cx="540000" cy="184666"/>
          </a:xfrm>
          <a:prstGeom prst="rect">
            <a:avLst/>
          </a:prstGeom>
          <a:noFill/>
        </p:spPr>
        <p:txBody>
          <a:bodyPr wrap="square" lIns="0" tIns="0" rIns="0" bIns="0" rtlCol="0">
            <a:spAutoFit/>
          </a:bodyPr>
          <a:lstStyle/>
          <a:p>
            <a:pPr algn="ctr"/>
            <a:r>
              <a:rPr kumimoji="1" lang="ja-JP" altLang="en-US" sz="1200" b="1" dirty="0">
                <a:solidFill>
                  <a:srgbClr val="FF0000"/>
                </a:solidFill>
                <a:latin typeface="Meiryo UI" panose="020B0604030504040204" pitchFamily="50" charset="-128"/>
                <a:ea typeface="Meiryo UI" panose="020B0604030504040204" pitchFamily="50" charset="-128"/>
              </a:rPr>
              <a:t>現状</a:t>
            </a:r>
          </a:p>
        </p:txBody>
      </p:sp>
      <p:sp>
        <p:nvSpPr>
          <p:cNvPr id="16" name="テキスト ボックス 15">
            <a:extLst>
              <a:ext uri="{FF2B5EF4-FFF2-40B4-BE49-F238E27FC236}">
                <a16:creationId xmlns:a16="http://schemas.microsoft.com/office/drawing/2014/main" id="{C9441A7C-FB6A-DE46-63BD-96550FA929A6}"/>
              </a:ext>
            </a:extLst>
          </p:cNvPr>
          <p:cNvSpPr txBox="1"/>
          <p:nvPr/>
        </p:nvSpPr>
        <p:spPr>
          <a:xfrm>
            <a:off x="6193297" y="3416044"/>
            <a:ext cx="540000" cy="184666"/>
          </a:xfrm>
          <a:prstGeom prst="rect">
            <a:avLst/>
          </a:prstGeom>
          <a:noFill/>
        </p:spPr>
        <p:txBody>
          <a:bodyPr wrap="square" lIns="0" tIns="0" rIns="0" bIns="0" rtlCol="0">
            <a:spAutoFit/>
          </a:bodyPr>
          <a:lstStyle/>
          <a:p>
            <a:pPr algn="ctr"/>
            <a:r>
              <a:rPr kumimoji="1" lang="ja-JP" altLang="en-US" sz="1200" b="1" dirty="0">
                <a:latin typeface="Meiryo UI" panose="020B0604030504040204" pitchFamily="50" charset="-128"/>
                <a:ea typeface="Meiryo UI" panose="020B0604030504040204" pitchFamily="50" charset="-128"/>
              </a:rPr>
              <a:t>目標</a:t>
            </a:r>
          </a:p>
        </p:txBody>
      </p:sp>
      <p:sp>
        <p:nvSpPr>
          <p:cNvPr id="17" name="テキスト ボックス 16">
            <a:extLst>
              <a:ext uri="{FF2B5EF4-FFF2-40B4-BE49-F238E27FC236}">
                <a16:creationId xmlns:a16="http://schemas.microsoft.com/office/drawing/2014/main" id="{FBF1412F-A980-AE2F-9BFA-7BE26B1DB90B}"/>
              </a:ext>
            </a:extLst>
          </p:cNvPr>
          <p:cNvSpPr txBox="1"/>
          <p:nvPr/>
        </p:nvSpPr>
        <p:spPr>
          <a:xfrm>
            <a:off x="3957674" y="3975102"/>
            <a:ext cx="540000" cy="184666"/>
          </a:xfrm>
          <a:prstGeom prst="rect">
            <a:avLst/>
          </a:prstGeom>
          <a:noFill/>
        </p:spPr>
        <p:txBody>
          <a:bodyPr wrap="square" lIns="0" tIns="0" rIns="0" bIns="0" rtlCol="0">
            <a:spAutoFit/>
          </a:bodyPr>
          <a:lstStyle/>
          <a:p>
            <a:pPr algn="ctr"/>
            <a:r>
              <a:rPr lang="ja-JP" altLang="en-US" sz="1200" b="1" dirty="0">
                <a:latin typeface="Meiryo UI" panose="020B0604030504040204" pitchFamily="50" charset="-128"/>
                <a:ea typeface="Meiryo UI" panose="020B0604030504040204" pitchFamily="50" charset="-128"/>
              </a:rPr>
              <a:t>当初</a:t>
            </a:r>
            <a:endParaRPr kumimoji="1" lang="ja-JP" altLang="en-US" sz="1200" b="1"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63F039A-9748-D8DF-F1D3-055538297FC2}"/>
              </a:ext>
            </a:extLst>
          </p:cNvPr>
          <p:cNvSpPr txBox="1"/>
          <p:nvPr/>
        </p:nvSpPr>
        <p:spPr>
          <a:xfrm>
            <a:off x="3417674" y="5386422"/>
            <a:ext cx="540000" cy="184666"/>
          </a:xfrm>
          <a:prstGeom prst="rect">
            <a:avLst/>
          </a:prstGeom>
          <a:noFill/>
        </p:spPr>
        <p:txBody>
          <a:bodyPr wrap="square" lIns="0" tIns="0" rIns="0" bIns="0" rtlCol="0">
            <a:spAutoFit/>
          </a:bodyPr>
          <a:lstStyle/>
          <a:p>
            <a:pPr algn="ctr"/>
            <a:r>
              <a:rPr lang="ja-JP" altLang="en-US" sz="1200" b="1" dirty="0">
                <a:latin typeface="Meiryo UI" panose="020B0604030504040204" pitchFamily="50" charset="-128"/>
                <a:ea typeface="Meiryo UI" panose="020B0604030504040204" pitchFamily="50" charset="-128"/>
              </a:rPr>
              <a:t>当初</a:t>
            </a:r>
            <a:endParaRPr kumimoji="1" lang="ja-JP" altLang="en-US" sz="1200" b="1"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DBB54246-9877-2321-5EE6-18A196F224F9}"/>
              </a:ext>
            </a:extLst>
          </p:cNvPr>
          <p:cNvSpPr txBox="1"/>
          <p:nvPr/>
        </p:nvSpPr>
        <p:spPr>
          <a:xfrm>
            <a:off x="4594441" y="5393088"/>
            <a:ext cx="540000" cy="184666"/>
          </a:xfrm>
          <a:prstGeom prst="rect">
            <a:avLst/>
          </a:prstGeom>
          <a:noFill/>
        </p:spPr>
        <p:txBody>
          <a:bodyPr wrap="square" lIns="0" tIns="0" rIns="0" bIns="0" rtlCol="0">
            <a:spAutoFit/>
          </a:bodyPr>
          <a:lstStyle/>
          <a:p>
            <a:pPr algn="ctr"/>
            <a:r>
              <a:rPr kumimoji="1" lang="ja-JP" altLang="en-US" sz="1200" b="1" dirty="0">
                <a:solidFill>
                  <a:srgbClr val="FF0000"/>
                </a:solidFill>
                <a:latin typeface="Meiryo UI" panose="020B0604030504040204" pitchFamily="50" charset="-128"/>
                <a:ea typeface="Meiryo UI" panose="020B0604030504040204" pitchFamily="50" charset="-128"/>
              </a:rPr>
              <a:t>現状</a:t>
            </a:r>
          </a:p>
        </p:txBody>
      </p:sp>
      <p:sp>
        <p:nvSpPr>
          <p:cNvPr id="29" name="テキスト ボックス 28">
            <a:extLst>
              <a:ext uri="{FF2B5EF4-FFF2-40B4-BE49-F238E27FC236}">
                <a16:creationId xmlns:a16="http://schemas.microsoft.com/office/drawing/2014/main" id="{50506B15-5506-52B2-E7BB-84CFD34BC2E5}"/>
              </a:ext>
            </a:extLst>
          </p:cNvPr>
          <p:cNvSpPr txBox="1"/>
          <p:nvPr/>
        </p:nvSpPr>
        <p:spPr>
          <a:xfrm>
            <a:off x="6210736" y="5386422"/>
            <a:ext cx="540000" cy="184666"/>
          </a:xfrm>
          <a:prstGeom prst="rect">
            <a:avLst/>
          </a:prstGeom>
          <a:noFill/>
        </p:spPr>
        <p:txBody>
          <a:bodyPr wrap="square" lIns="0" tIns="0" rIns="0" bIns="0" rtlCol="0">
            <a:spAutoFit/>
          </a:bodyPr>
          <a:lstStyle/>
          <a:p>
            <a:pPr algn="ctr"/>
            <a:r>
              <a:rPr kumimoji="1" lang="ja-JP" altLang="en-US" sz="1200" b="1" dirty="0">
                <a:latin typeface="Meiryo UI" panose="020B0604030504040204" pitchFamily="50" charset="-128"/>
                <a:ea typeface="Meiryo UI" panose="020B0604030504040204" pitchFamily="50" charset="-128"/>
              </a:rPr>
              <a:t>目標</a:t>
            </a:r>
          </a:p>
        </p:txBody>
      </p:sp>
      <p:sp>
        <p:nvSpPr>
          <p:cNvPr id="10" name="テキスト ボックス 9">
            <a:extLst>
              <a:ext uri="{FF2B5EF4-FFF2-40B4-BE49-F238E27FC236}">
                <a16:creationId xmlns:a16="http://schemas.microsoft.com/office/drawing/2014/main" id="{7E83CA53-5093-B745-0975-950625EE7790}"/>
              </a:ext>
            </a:extLst>
          </p:cNvPr>
          <p:cNvSpPr txBox="1"/>
          <p:nvPr/>
        </p:nvSpPr>
        <p:spPr>
          <a:xfrm>
            <a:off x="6254148" y="1639117"/>
            <a:ext cx="540000" cy="184666"/>
          </a:xfrm>
          <a:prstGeom prst="rect">
            <a:avLst/>
          </a:prstGeom>
          <a:noFill/>
        </p:spPr>
        <p:txBody>
          <a:bodyPr wrap="square" lIns="0" tIns="0" rIns="0" bIns="0" rtlCol="0">
            <a:spAutoFit/>
          </a:bodyPr>
          <a:lstStyle/>
          <a:p>
            <a:pPr algn="ctr"/>
            <a:r>
              <a:rPr kumimoji="1" lang="ja-JP" altLang="en-US" sz="1200" b="1" dirty="0">
                <a:latin typeface="Meiryo UI" panose="020B0604030504040204" pitchFamily="50" charset="-128"/>
                <a:ea typeface="Meiryo UI" panose="020B0604030504040204" pitchFamily="50" charset="-128"/>
              </a:rPr>
              <a:t>目標</a:t>
            </a:r>
          </a:p>
        </p:txBody>
      </p:sp>
      <p:sp>
        <p:nvSpPr>
          <p:cNvPr id="11" name="テキスト ボックス 10">
            <a:extLst>
              <a:ext uri="{FF2B5EF4-FFF2-40B4-BE49-F238E27FC236}">
                <a16:creationId xmlns:a16="http://schemas.microsoft.com/office/drawing/2014/main" id="{8CD28149-6A6C-567E-173A-A8677B31AD15}"/>
              </a:ext>
            </a:extLst>
          </p:cNvPr>
          <p:cNvSpPr txBox="1"/>
          <p:nvPr/>
        </p:nvSpPr>
        <p:spPr>
          <a:xfrm>
            <a:off x="3333910" y="1731450"/>
            <a:ext cx="540000" cy="184666"/>
          </a:xfrm>
          <a:prstGeom prst="rect">
            <a:avLst/>
          </a:prstGeom>
          <a:noFill/>
        </p:spPr>
        <p:txBody>
          <a:bodyPr wrap="square" lIns="0" tIns="0" rIns="0" bIns="0" rtlCol="0">
            <a:spAutoFit/>
          </a:bodyPr>
          <a:lstStyle/>
          <a:p>
            <a:pPr algn="ctr"/>
            <a:r>
              <a:rPr lang="ja-JP" altLang="en-US" sz="1200" b="1" dirty="0">
                <a:latin typeface="Meiryo UI" panose="020B0604030504040204" pitchFamily="50" charset="-128"/>
                <a:ea typeface="Meiryo UI" panose="020B0604030504040204" pitchFamily="50" charset="-128"/>
              </a:rPr>
              <a:t>当初</a:t>
            </a:r>
            <a:endParaRPr kumimoji="1" lang="ja-JP" altLang="en-US" sz="1200" b="1" dirty="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BBEAD23F-D258-45DD-B9E7-A3B01777F9BA}"/>
              </a:ext>
            </a:extLst>
          </p:cNvPr>
          <p:cNvSpPr txBox="1"/>
          <p:nvPr/>
        </p:nvSpPr>
        <p:spPr>
          <a:xfrm>
            <a:off x="65885" y="6408001"/>
            <a:ext cx="11697313" cy="353943"/>
          </a:xfrm>
          <a:prstGeom prst="rect">
            <a:avLst/>
          </a:prstGeom>
          <a:noFill/>
        </p:spPr>
        <p:txBody>
          <a:bodyPr wrap="square" tIns="0" bIns="0">
            <a:spAutoFit/>
          </a:bodyPr>
          <a:lstStyle/>
          <a:p>
            <a:pPr marL="444500" marR="0" lvl="0" indent="-268288" algn="l" defTabSz="914400" rtl="0" eaLnBrk="1" fontAlgn="auto" latinLnBrk="0" hangingPunct="1">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a:t>
            </a:r>
            <a:r>
              <a:rPr lang="ja-JP" altLang="en-US" sz="1200" dirty="0">
                <a:solidFill>
                  <a:prstClr val="black"/>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 </a:t>
            </a:r>
            <a:r>
              <a:rPr kumimoji="1" lang="ja-JP" altLang="en-US"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基本目標の達成状況把握のための指標である「みんなでめざそう値」の進捗状況を点検し、下記の区分により分類</a:t>
            </a:r>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444500" marR="0" lvl="0" indent="-268288" algn="l" defTabSz="9144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　　　　</a:t>
            </a:r>
            <a:r>
              <a:rPr kumimoji="1" lang="ja-JP" altLang="en-US" sz="105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○：目標達成に向け順調に推移しているもの　　△：数値の改善はみられるが、ほぼ横ばいのもの　　▲：数値が悪化しているもの　</a:t>
            </a:r>
            <a:endParaRPr kumimoji="1" lang="ja-JP" altLang="en-US" sz="11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
        <p:nvSpPr>
          <p:cNvPr id="19" name="テキスト ボックス 18">
            <a:extLst>
              <a:ext uri="{FF2B5EF4-FFF2-40B4-BE49-F238E27FC236}">
                <a16:creationId xmlns:a16="http://schemas.microsoft.com/office/drawing/2014/main" id="{182F4E73-E72A-46F1-A2E3-57166909B3FD}"/>
              </a:ext>
            </a:extLst>
          </p:cNvPr>
          <p:cNvSpPr txBox="1"/>
          <p:nvPr/>
        </p:nvSpPr>
        <p:spPr>
          <a:xfrm>
            <a:off x="4656973" y="1657423"/>
            <a:ext cx="540000" cy="184666"/>
          </a:xfrm>
          <a:prstGeom prst="rect">
            <a:avLst/>
          </a:prstGeom>
          <a:noFill/>
        </p:spPr>
        <p:txBody>
          <a:bodyPr wrap="square" lIns="0" tIns="0" rIns="0" bIns="0" rtlCol="0">
            <a:spAutoFit/>
          </a:bodyPr>
          <a:lstStyle/>
          <a:p>
            <a:pPr algn="ctr"/>
            <a:r>
              <a:rPr kumimoji="1" lang="ja-JP" altLang="en-US" sz="1200" b="1" dirty="0">
                <a:solidFill>
                  <a:srgbClr val="FF0000"/>
                </a:solidFill>
                <a:latin typeface="Meiryo UI" panose="020B0604030504040204" pitchFamily="50" charset="-128"/>
                <a:ea typeface="Meiryo UI" panose="020B0604030504040204" pitchFamily="50" charset="-128"/>
              </a:rPr>
              <a:t>現状</a:t>
            </a:r>
          </a:p>
        </p:txBody>
      </p:sp>
      <p:sp>
        <p:nvSpPr>
          <p:cNvPr id="2" name="テキスト ボックス 1">
            <a:extLst>
              <a:ext uri="{FF2B5EF4-FFF2-40B4-BE49-F238E27FC236}">
                <a16:creationId xmlns:a16="http://schemas.microsoft.com/office/drawing/2014/main" id="{21B9D254-0E78-4BB0-A28E-64459358228A}"/>
              </a:ext>
            </a:extLst>
          </p:cNvPr>
          <p:cNvSpPr txBox="1"/>
          <p:nvPr/>
        </p:nvSpPr>
        <p:spPr>
          <a:xfrm>
            <a:off x="519228" y="4012408"/>
            <a:ext cx="2525354" cy="461665"/>
          </a:xfrm>
          <a:prstGeom prst="rect">
            <a:avLst/>
          </a:prstGeom>
          <a:noFill/>
        </p:spPr>
        <p:txBody>
          <a:bodyPr wrap="square" rtlCol="0">
            <a:spAutoFit/>
          </a:bodyPr>
          <a:lstStyle/>
          <a:p>
            <a:pPr marL="92075" indent="-92075" algn="just"/>
            <a:r>
              <a:rPr kumimoji="1" lang="en-US" altLang="ja-JP" sz="800" dirty="0">
                <a:latin typeface="UD デジタル 教科書体 NP-R" panose="02020400000000000000" pitchFamily="18" charset="-128"/>
                <a:ea typeface="UD デジタル 教科書体 NP-R" panose="02020400000000000000" pitchFamily="18" charset="-128"/>
              </a:rPr>
              <a:t>※</a:t>
            </a:r>
            <a:r>
              <a:rPr kumimoji="1" lang="ja-JP" altLang="en-US" sz="800" dirty="0">
                <a:latin typeface="UD デジタル 教科書体 NP-R" panose="02020400000000000000" pitchFamily="18" charset="-128"/>
                <a:ea typeface="UD デジタル 教科書体 NP-R" panose="02020400000000000000" pitchFamily="18" charset="-128"/>
              </a:rPr>
              <a:t>空家法に基づく措置や</a:t>
            </a:r>
            <a:r>
              <a:rPr lang="ja-JP" altLang="en-US" sz="800" dirty="0">
                <a:latin typeface="UD デジタル 教科書体 NP-R" panose="02020400000000000000" pitchFamily="18" charset="-128"/>
                <a:ea typeface="UD デジタル 教科書体 NP-R" panose="02020400000000000000" pitchFamily="18" charset="-128"/>
              </a:rPr>
              <a:t>市町村による空家</a:t>
            </a:r>
            <a:r>
              <a:rPr kumimoji="1" lang="ja-JP" altLang="en-US" sz="800" dirty="0">
                <a:latin typeface="UD デジタル 教科書体 NP-R" panose="02020400000000000000" pitchFamily="18" charset="-128"/>
                <a:ea typeface="UD デジタル 教科書体 NP-R" panose="02020400000000000000" pitchFamily="18" charset="-128"/>
              </a:rPr>
              <a:t>対策に</a:t>
            </a:r>
            <a:r>
              <a:rPr lang="ja-JP" altLang="en-US" sz="800" dirty="0">
                <a:latin typeface="UD デジタル 教科書体 NP-R" panose="02020400000000000000" pitchFamily="18" charset="-128"/>
                <a:ea typeface="UD デジタル 教科書体 NP-R" panose="02020400000000000000" pitchFamily="18" charset="-128"/>
              </a:rPr>
              <a:t>よって</a:t>
            </a:r>
            <a:r>
              <a:rPr kumimoji="1" lang="ja-JP" altLang="en-US" sz="800" dirty="0">
                <a:latin typeface="UD デジタル 教科書体 NP-R" panose="02020400000000000000" pitchFamily="18" charset="-128"/>
                <a:ea typeface="UD デジタル 教科書体 NP-R" panose="02020400000000000000" pitchFamily="18" charset="-128"/>
              </a:rPr>
              <a:t>、除却、修繕、繁茂した樹木の伐採、改修による利活用、その他適切な管理がなされた件数</a:t>
            </a:r>
          </a:p>
        </p:txBody>
      </p:sp>
    </p:spTree>
    <p:extLst>
      <p:ext uri="{BB962C8B-B14F-4D97-AF65-F5344CB8AC3E}">
        <p14:creationId xmlns:p14="http://schemas.microsoft.com/office/powerpoint/2010/main" val="3153041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639D1C7B-638A-4800-BFC8-0BA2876C15BC}"/>
              </a:ext>
            </a:extLst>
          </p:cNvPr>
          <p:cNvGraphicFramePr>
            <a:graphicFrameLocks noGrp="1"/>
          </p:cNvGraphicFramePr>
          <p:nvPr>
            <p:extLst>
              <p:ext uri="{D42A27DB-BD31-4B8C-83A1-F6EECF244321}">
                <p14:modId xmlns:p14="http://schemas.microsoft.com/office/powerpoint/2010/main" val="3929328581"/>
              </p:ext>
            </p:extLst>
          </p:nvPr>
        </p:nvGraphicFramePr>
        <p:xfrm>
          <a:off x="251520" y="648000"/>
          <a:ext cx="11697313" cy="5760001"/>
        </p:xfrm>
        <a:graphic>
          <a:graphicData uri="http://schemas.openxmlformats.org/drawingml/2006/table">
            <a:tbl>
              <a:tblPr firstRow="1" bandRow="1">
                <a:tableStyleId>{5FD0F851-EC5A-4D38-B0AD-8093EC10F338}</a:tableStyleId>
              </a:tblPr>
              <a:tblGrid>
                <a:gridCol w="2547436">
                  <a:extLst>
                    <a:ext uri="{9D8B030D-6E8A-4147-A177-3AD203B41FA5}">
                      <a16:colId xmlns:a16="http://schemas.microsoft.com/office/drawing/2014/main" val="20000"/>
                    </a:ext>
                  </a:extLst>
                </a:gridCol>
                <a:gridCol w="4104000">
                  <a:extLst>
                    <a:ext uri="{9D8B030D-6E8A-4147-A177-3AD203B41FA5}">
                      <a16:colId xmlns:a16="http://schemas.microsoft.com/office/drawing/2014/main" val="1160030746"/>
                    </a:ext>
                  </a:extLst>
                </a:gridCol>
                <a:gridCol w="983744">
                  <a:extLst>
                    <a:ext uri="{9D8B030D-6E8A-4147-A177-3AD203B41FA5}">
                      <a16:colId xmlns:a16="http://schemas.microsoft.com/office/drawing/2014/main" val="20002"/>
                    </a:ext>
                  </a:extLst>
                </a:gridCol>
                <a:gridCol w="4062133">
                  <a:extLst>
                    <a:ext uri="{9D8B030D-6E8A-4147-A177-3AD203B41FA5}">
                      <a16:colId xmlns:a16="http://schemas.microsoft.com/office/drawing/2014/main" val="20004"/>
                    </a:ext>
                  </a:extLst>
                </a:gridCol>
              </a:tblGrid>
              <a:tr h="215668">
                <a:tc>
                  <a:txBody>
                    <a:bodyPr/>
                    <a:lstStyle/>
                    <a:p>
                      <a:pPr algn="ctr" fontAlgn="ctr">
                        <a:lnSpc>
                          <a:spcPct val="100000"/>
                        </a:lnSpc>
                      </a:pPr>
                      <a:r>
                        <a:rPr lang="ja-JP" altLang="en-US" sz="1400" b="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項目</a:t>
                      </a:r>
                      <a:endPar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algn="ctr" fontAlgn="ctr">
                        <a:lnSpc>
                          <a:spcPct val="100000"/>
                        </a:lnSpc>
                      </a:pPr>
                      <a:r>
                        <a:rPr lang="ja-JP" altLang="en-US" sz="1400" b="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進捗状況</a:t>
                      </a:r>
                      <a:endPar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algn="ctr" fontAlgn="ctr">
                        <a:lnSpc>
                          <a:spcPct val="100000"/>
                        </a:lnSpc>
                      </a:pPr>
                      <a:r>
                        <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rPr>
                        <a:t>評価</a:t>
                      </a:r>
                    </a:p>
                  </a:txBody>
                  <a:tcPr marL="0" marR="0" marT="0" marB="0" anchor="ctr"/>
                </a:tc>
                <a:tc>
                  <a:txBody>
                    <a:bodyPr/>
                    <a:lstStyle/>
                    <a:p>
                      <a:pPr algn="ctr" fontAlgn="ctr">
                        <a:lnSpc>
                          <a:spcPct val="100000"/>
                        </a:lnSpc>
                      </a:pPr>
                      <a:r>
                        <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rPr>
                        <a:t>関連施策</a:t>
                      </a:r>
                    </a:p>
                  </a:txBody>
                  <a:tcPr marL="0" marR="0" marT="0" marB="0" anchor="ctr"/>
                </a:tc>
                <a:extLst>
                  <a:ext uri="{0D108BD9-81ED-4DB2-BD59-A6C34878D82A}">
                    <a16:rowId xmlns:a16="http://schemas.microsoft.com/office/drawing/2014/main" val="10000"/>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④高齢者の居住する住宅のバリアフリー化率</a:t>
                      </a:r>
                      <a:endParaRPr lang="en-US" altLang="ja-JP" sz="1400" dirty="0">
                        <a:latin typeface="UD デジタル 教科書体 NP-R" panose="02020400000000000000" pitchFamily="18" charset="-128"/>
                        <a:ea typeface="UD デジタル 教科書体 NP-R" panose="02020400000000000000" pitchFamily="18" charset="-128"/>
                      </a:endParaRPr>
                    </a:p>
                    <a:p>
                      <a:pPr marL="0" marR="0" indent="0" algn="l" defTabSz="914400" rtl="0" eaLnBrk="1" fontAlgn="auto" latinLnBrk="0" hangingPunct="1">
                        <a:lnSpc>
                          <a:spcPct val="12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出典：住宅･土地統計調査</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360000" marR="0" indent="0" algn="l" defTabSz="914400" rtl="0" eaLnBrk="1" fontAlgn="auto" latinLnBrk="0" hangingPunct="1">
                        <a:lnSpc>
                          <a:spcPct val="12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（総務省）</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・府営住宅の建替え、改善によるバリアフリー化の推進</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・大阪府住宅リフォームマイスター制度の推進</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1"/>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⑤地震時等に著しく危険な密集市街地の面積</a:t>
                      </a:r>
                      <a:endParaRPr lang="en-US" altLang="ja-JP" sz="1400" dirty="0">
                        <a:latin typeface="UD デジタル 教科書体 NP-R" panose="02020400000000000000" pitchFamily="18" charset="-128"/>
                        <a:ea typeface="UD デジタル 教科書体 NP-R" panose="02020400000000000000" pitchFamily="18" charset="-128"/>
                      </a:endParaRPr>
                    </a:p>
                    <a:p>
                      <a:pPr marL="174625" marR="0" lvl="0" indent="-174625" algn="just" defTabSz="914400" rtl="0" eaLnBrk="1" fontAlgn="auto" latinLnBrk="0" hangingPunct="1">
                        <a:lnSpc>
                          <a:spcPct val="10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74625" marR="0" lvl="0" indent="-174625" algn="just"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出典：大阪府独自調査</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74625" marR="0" indent="-174625" algn="just" defTabSz="914400" rtl="0" eaLnBrk="1" fontAlgn="auto" latinLnBrk="0" hangingPunct="1">
                        <a:lnSpc>
                          <a:spcPct val="100000"/>
                        </a:lnSpc>
                        <a:spcBef>
                          <a:spcPts val="0"/>
                        </a:spcBef>
                        <a:spcAft>
                          <a:spcPts val="0"/>
                        </a:spcAft>
                        <a:buClrTx/>
                        <a:buSzTx/>
                        <a:buFontTx/>
                        <a:buNone/>
                        <a:tabLst/>
                        <a:defRPr/>
                      </a:pPr>
                      <a:endParaRPr lang="en-US" altLang="ja-JP" sz="1400" dirty="0">
                        <a:latin typeface="UD デジタル 教科書体 NP-R" panose="02020400000000000000" pitchFamily="18" charset="-128"/>
                        <a:ea typeface="UD デジタル 教科書体 NP-R" panose="02020400000000000000" pitchFamily="18"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182563" marR="0" indent="-182563"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・延焼危険性を効果的に低減する地区内道路等の重点整備や老朽建築物の除却</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82563" marR="0" indent="-182563"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・「火災延焼の危険性･改善マップ」の作成･公表</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82563" marR="0" indent="-182563"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・地域特性に応じた防災訓練やワークショップの実施</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82563" marR="0" indent="-182563" algn="l" defTabSz="914400" rtl="0" eaLnBrk="1" fontAlgn="auto" latinLnBrk="0" hangingPunct="1">
                        <a:lnSpc>
                          <a:spcPct val="120000"/>
                        </a:lnSpc>
                        <a:spcBef>
                          <a:spcPts val="0"/>
                        </a:spcBef>
                        <a:spcAft>
                          <a:spcPts val="0"/>
                        </a:spcAft>
                        <a:buClrTx/>
                        <a:buSzTx/>
                        <a:buFontTx/>
                        <a:buNone/>
                        <a:tabLst/>
                        <a:defRPr/>
                      </a:pPr>
                      <a:r>
                        <a:rPr lang="ja-JP" altLang="en-US" sz="120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・住民や民間が魅力と感じるまちの将来像の検討・提示</a:t>
                      </a:r>
                      <a:endPar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2"/>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⑥住宅の耐震化率</a:t>
                      </a:r>
                      <a:endParaRPr lang="en-US" altLang="ja-JP" sz="1400" dirty="0">
                        <a:latin typeface="UD デジタル 教科書体 NP-R" panose="02020400000000000000" pitchFamily="18" charset="-128"/>
                        <a:ea typeface="UD デジタル 教科書体 NP-R" panose="02020400000000000000" pitchFamily="18" charset="-128"/>
                      </a:endParaRPr>
                    </a:p>
                    <a:p>
                      <a:pPr marL="174625" marR="0" lvl="0" indent="-174625" algn="just" defTabSz="914400" rtl="0" eaLnBrk="1" fontAlgn="auto" latinLnBrk="0" hangingPunct="1">
                        <a:lnSpc>
                          <a:spcPct val="10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74625" marR="0" lvl="0" indent="-174625" algn="just"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出典：大阪府独自調査</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・市町村･民間事業者と連携した個別訪問等の普及啓発</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a:t>
                      </a:r>
                      <a:r>
                        <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WEB</a:t>
                      </a: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セミナーや耐震化フォーラム等による普及啓発</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・耐震診断等の補助の実施</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3"/>
                  </a:ext>
                </a:extLst>
              </a:tr>
            </a:tbl>
          </a:graphicData>
        </a:graphic>
      </p:graphicFrame>
      <p:sp>
        <p:nvSpPr>
          <p:cNvPr id="14" name="スライド番号プレースホルダー 1">
            <a:extLst>
              <a:ext uri="{FF2B5EF4-FFF2-40B4-BE49-F238E27FC236}">
                <a16:creationId xmlns:a16="http://schemas.microsoft.com/office/drawing/2014/main" id="{3DCEDADC-02B0-4930-A9B4-2E34A29F4FC4}"/>
              </a:ext>
            </a:extLst>
          </p:cNvPr>
          <p:cNvSpPr>
            <a:spLocks noGrp="1"/>
          </p:cNvSpPr>
          <p:nvPr>
            <p:ph type="sldNum" sz="quarter" idx="12"/>
          </p:nvPr>
        </p:nvSpPr>
        <p:spPr>
          <a:xfrm>
            <a:off x="9421015" y="6487200"/>
            <a:ext cx="2743200" cy="365125"/>
          </a:xfrm>
        </p:spPr>
        <p:txBody>
          <a:bodyPr/>
          <a:lstStyle/>
          <a:p>
            <a:pPr>
              <a:defRPr/>
            </a:pPr>
            <a:fld id="{4C4AE124-F07C-4949-85EC-055B3F0DE189}" type="slidenum">
              <a:rPr lang="en-US" altLang="ja-JP" smtClean="0"/>
              <a:pPr>
                <a:defRPr/>
              </a:pPr>
              <a:t>3</a:t>
            </a:fld>
            <a:endParaRPr lang="en-US" altLang="ja-JP" dirty="0"/>
          </a:p>
        </p:txBody>
      </p:sp>
      <p:sp>
        <p:nvSpPr>
          <p:cNvPr id="9" name="正方形/長方形 8">
            <a:extLst>
              <a:ext uri="{FF2B5EF4-FFF2-40B4-BE49-F238E27FC236}">
                <a16:creationId xmlns:a16="http://schemas.microsoft.com/office/drawing/2014/main" id="{788917FA-E5EB-454D-ABB6-5679C6AE837A}"/>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144000" tIns="0" rIns="0" bIns="0" numCol="1" spcCol="0" rtlCol="0" fromWordArt="0" anchor="ctr" anchorCtr="0" forceAA="0" compatLnSpc="1">
            <a:prstTxWarp prst="textNoShape">
              <a:avLst/>
            </a:prstTxWarp>
            <a:noAutofit/>
          </a:bodyPr>
          <a:lstStyle/>
          <a:p>
            <a:pPr>
              <a:spcBef>
                <a:spcPct val="0"/>
              </a:spcBef>
            </a:pPr>
            <a:r>
              <a:rPr lang="ja-JP" altLang="en-US"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「住まうビジョン・大阪」の成果指標の進捗状況</a:t>
            </a:r>
            <a:endParaRPr lang="zh-TW" altLang="en-US"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A55EBA41-8D7E-462B-966F-1E7724CFBF66}"/>
              </a:ext>
            </a:extLst>
          </p:cNvPr>
          <p:cNvSpPr txBox="1"/>
          <p:nvPr/>
        </p:nvSpPr>
        <p:spPr>
          <a:xfrm>
            <a:off x="65885" y="6408001"/>
            <a:ext cx="11697313" cy="353943"/>
          </a:xfrm>
          <a:prstGeom prst="rect">
            <a:avLst/>
          </a:prstGeom>
          <a:noFill/>
        </p:spPr>
        <p:txBody>
          <a:bodyPr wrap="square" tIns="0" bIns="0">
            <a:spAutoFit/>
          </a:bodyPr>
          <a:lstStyle/>
          <a:p>
            <a:pPr marL="444500" marR="0" lvl="0" indent="-268288" algn="l" defTabSz="914400" rtl="0" eaLnBrk="1" fontAlgn="auto" latinLnBrk="0" hangingPunct="1">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a:t>
            </a:r>
            <a:r>
              <a:rPr lang="ja-JP" altLang="en-US" sz="1200" dirty="0">
                <a:solidFill>
                  <a:prstClr val="black"/>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 </a:t>
            </a:r>
            <a:r>
              <a:rPr kumimoji="1" lang="ja-JP" altLang="en-US"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基本目標の達成状況把握のための指標である「みんなでめざそう値」の進捗状況を点検し、下記の区分により分類</a:t>
            </a:r>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444500" marR="0" lvl="0" indent="-268288" algn="l" defTabSz="9144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　　　　</a:t>
            </a:r>
            <a:r>
              <a:rPr kumimoji="1" lang="ja-JP" altLang="en-US" sz="105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○：目標達成に向け順調に推移しているもの　　△：数値の改善はみられるが、ほぼ横ばいのもの　　▲：数値が悪化しているもの　</a:t>
            </a:r>
            <a:endParaRPr kumimoji="1" lang="ja-JP" altLang="en-US" sz="11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pic>
        <p:nvPicPr>
          <p:cNvPr id="2" name="図 1">
            <a:extLst>
              <a:ext uri="{FF2B5EF4-FFF2-40B4-BE49-F238E27FC236}">
                <a16:creationId xmlns:a16="http://schemas.microsoft.com/office/drawing/2014/main" id="{E2A20EF2-F469-46E3-8FA0-92903EAA9C9D}"/>
              </a:ext>
            </a:extLst>
          </p:cNvPr>
          <p:cNvPicPr>
            <a:picLocks noChangeAspect="1"/>
          </p:cNvPicPr>
          <p:nvPr/>
        </p:nvPicPr>
        <p:blipFill>
          <a:blip r:embed="rId3"/>
          <a:stretch>
            <a:fillRect/>
          </a:stretch>
        </p:blipFill>
        <p:spPr>
          <a:xfrm>
            <a:off x="3040793" y="1019737"/>
            <a:ext cx="3798137" cy="5297883"/>
          </a:xfrm>
          <a:prstGeom prst="rect">
            <a:avLst/>
          </a:prstGeom>
        </p:spPr>
      </p:pic>
    </p:spTree>
    <p:extLst>
      <p:ext uri="{BB962C8B-B14F-4D97-AF65-F5344CB8AC3E}">
        <p14:creationId xmlns:p14="http://schemas.microsoft.com/office/powerpoint/2010/main" val="3379956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639D1C7B-638A-4800-BFC8-0BA2876C15BC}"/>
              </a:ext>
            </a:extLst>
          </p:cNvPr>
          <p:cNvGraphicFramePr>
            <a:graphicFrameLocks noGrp="1"/>
          </p:cNvGraphicFramePr>
          <p:nvPr>
            <p:extLst>
              <p:ext uri="{D42A27DB-BD31-4B8C-83A1-F6EECF244321}">
                <p14:modId xmlns:p14="http://schemas.microsoft.com/office/powerpoint/2010/main" val="1990742939"/>
              </p:ext>
            </p:extLst>
          </p:nvPr>
        </p:nvGraphicFramePr>
        <p:xfrm>
          <a:off x="247343" y="648000"/>
          <a:ext cx="11697313" cy="5766970"/>
        </p:xfrm>
        <a:graphic>
          <a:graphicData uri="http://schemas.openxmlformats.org/drawingml/2006/table">
            <a:tbl>
              <a:tblPr firstRow="1" bandRow="1">
                <a:tableStyleId>{5FD0F851-EC5A-4D38-B0AD-8093EC10F338}</a:tableStyleId>
              </a:tblPr>
              <a:tblGrid>
                <a:gridCol w="2547436">
                  <a:extLst>
                    <a:ext uri="{9D8B030D-6E8A-4147-A177-3AD203B41FA5}">
                      <a16:colId xmlns:a16="http://schemas.microsoft.com/office/drawing/2014/main" val="20000"/>
                    </a:ext>
                  </a:extLst>
                </a:gridCol>
                <a:gridCol w="4104000">
                  <a:extLst>
                    <a:ext uri="{9D8B030D-6E8A-4147-A177-3AD203B41FA5}">
                      <a16:colId xmlns:a16="http://schemas.microsoft.com/office/drawing/2014/main" val="1160030746"/>
                    </a:ext>
                  </a:extLst>
                </a:gridCol>
                <a:gridCol w="1002794">
                  <a:extLst>
                    <a:ext uri="{9D8B030D-6E8A-4147-A177-3AD203B41FA5}">
                      <a16:colId xmlns:a16="http://schemas.microsoft.com/office/drawing/2014/main" val="20002"/>
                    </a:ext>
                  </a:extLst>
                </a:gridCol>
                <a:gridCol w="4043083">
                  <a:extLst>
                    <a:ext uri="{9D8B030D-6E8A-4147-A177-3AD203B41FA5}">
                      <a16:colId xmlns:a16="http://schemas.microsoft.com/office/drawing/2014/main" val="20004"/>
                    </a:ext>
                  </a:extLst>
                </a:gridCol>
              </a:tblGrid>
              <a:tr h="215668">
                <a:tc>
                  <a:txBody>
                    <a:bodyPr/>
                    <a:lstStyle/>
                    <a:p>
                      <a:pPr algn="ctr" fontAlgn="ctr">
                        <a:lnSpc>
                          <a:spcPct val="100000"/>
                        </a:lnSpc>
                      </a:pPr>
                      <a:r>
                        <a:rPr lang="ja-JP" altLang="en-US" sz="1400" b="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項目</a:t>
                      </a:r>
                      <a:endPar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algn="ctr" fontAlgn="ctr">
                        <a:lnSpc>
                          <a:spcPct val="100000"/>
                        </a:lnSpc>
                      </a:pPr>
                      <a:r>
                        <a:rPr lang="ja-JP" altLang="en-US" sz="1400" b="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進捗状況</a:t>
                      </a:r>
                      <a:endPar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algn="ctr" fontAlgn="ctr">
                        <a:lnSpc>
                          <a:spcPct val="100000"/>
                        </a:lnSpc>
                      </a:pPr>
                      <a:r>
                        <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rPr>
                        <a:t>評価</a:t>
                      </a:r>
                    </a:p>
                  </a:txBody>
                  <a:tcPr marL="0" marR="0" marT="0" marB="0" anchor="ctr"/>
                </a:tc>
                <a:tc>
                  <a:txBody>
                    <a:bodyPr/>
                    <a:lstStyle/>
                    <a:p>
                      <a:pPr algn="ctr" fontAlgn="ctr">
                        <a:lnSpc>
                          <a:spcPct val="100000"/>
                        </a:lnSpc>
                      </a:pPr>
                      <a:r>
                        <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rPr>
                        <a:t>関連施策</a:t>
                      </a:r>
                    </a:p>
                  </a:txBody>
                  <a:tcPr marL="0" marR="0" marT="0" marB="0" anchor="ctr"/>
                </a:tc>
                <a:extLst>
                  <a:ext uri="{0D108BD9-81ED-4DB2-BD59-A6C34878D82A}">
                    <a16:rowId xmlns:a16="http://schemas.microsoft.com/office/drawing/2014/main" val="10000"/>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⑦居住支援協議会を設立した市区町村数の人口カバー率</a:t>
                      </a:r>
                      <a:endParaRPr lang="en-US" altLang="ja-JP" sz="1400" dirty="0">
                        <a:latin typeface="UD デジタル 教科書体 NP-R" panose="02020400000000000000" pitchFamily="18" charset="-128"/>
                        <a:ea typeface="UD デジタル 教科書体 NP-R" panose="02020400000000000000" pitchFamily="18" charset="-128"/>
                      </a:endParaRPr>
                    </a:p>
                    <a:p>
                      <a:pPr marL="174625" marR="0" indent="-174625" algn="l" defTabSz="914400" rtl="0" eaLnBrk="1" fontAlgn="auto" latinLnBrk="0" hangingPunct="1">
                        <a:lnSpc>
                          <a:spcPct val="10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74625" marR="0" indent="-174625"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出典：大阪府独自調査</a:t>
                      </a:r>
                      <a:endParaRPr lang="en-US" altLang="ja-JP" sz="1100" dirty="0">
                        <a:latin typeface="UD デジタル 教科書体 NP-R" panose="02020400000000000000" pitchFamily="18" charset="-128"/>
                        <a:ea typeface="UD デジタル 教科書体 NP-R" panose="02020400000000000000" pitchFamily="18"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・居住支援研修会･交流会の開催</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82563" marR="0" indent="-182563"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・市区町村居住支援協議会の設立に向けた事業に対する補助の実施</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1"/>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⑧公的賃貸住宅全体の戸数</a:t>
                      </a:r>
                      <a:endParaRPr lang="en-US" altLang="ja-JP" sz="1400" dirty="0">
                        <a:latin typeface="UD デジタル 教科書体 NP-R" panose="02020400000000000000" pitchFamily="18" charset="-128"/>
                        <a:ea typeface="UD デジタル 教科書体 NP-R" panose="02020400000000000000" pitchFamily="18" charset="-128"/>
                      </a:endParaRPr>
                    </a:p>
                    <a:p>
                      <a:pPr marL="174625" marR="0" indent="-174625" algn="l" defTabSz="914400" rtl="0" eaLnBrk="1" fontAlgn="auto" latinLnBrk="0" hangingPunct="1">
                        <a:lnSpc>
                          <a:spcPct val="10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74625" marR="0" indent="-174625"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出典：大阪府独自調査</a:t>
                      </a:r>
                      <a:endParaRPr lang="en-US" altLang="ja-JP" sz="1100" dirty="0">
                        <a:latin typeface="UD デジタル 教科書体 NP-R" panose="02020400000000000000" pitchFamily="18" charset="-128"/>
                        <a:ea typeface="UD デジタル 教科書体 NP-R" panose="02020400000000000000" pitchFamily="18"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182563" marR="0" indent="-182563"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・府営住宅の再編・整備の推進</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82563" marR="0" indent="-182563"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・府営住宅資産を活用したまちづくり</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82563" marR="0" indent="-182563"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・公的賃貸住宅事業者間連携の取組推進</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2"/>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⑨賃貸住宅における入居差別の状況</a:t>
                      </a:r>
                      <a:endParaRPr lang="en-US" altLang="ja-JP" sz="1400" dirty="0">
                        <a:latin typeface="UD デジタル 教科書体 NP-R" panose="02020400000000000000" pitchFamily="18" charset="-128"/>
                        <a:ea typeface="UD デジタル 教科書体 NP-R" panose="02020400000000000000" pitchFamily="18" charset="-128"/>
                      </a:endParaRPr>
                    </a:p>
                    <a:p>
                      <a:pPr marL="90000" marR="0" indent="0" algn="just"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7030A0"/>
                          </a:solidFill>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高齢者</a:t>
                      </a:r>
                      <a:endParaRPr lang="en-US" altLang="ja-JP" sz="1400" dirty="0">
                        <a:latin typeface="UD デジタル 教科書体 NP-R" panose="02020400000000000000" pitchFamily="18" charset="-128"/>
                        <a:ea typeface="UD デジタル 教科書体 NP-R" panose="02020400000000000000" pitchFamily="18" charset="-128"/>
                      </a:endParaRPr>
                    </a:p>
                    <a:p>
                      <a:pPr marL="90000" marR="0" indent="0" algn="just"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0099FF"/>
                          </a:solidFill>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障がい者</a:t>
                      </a:r>
                      <a:endParaRPr lang="en-US" altLang="ja-JP" sz="1400" dirty="0">
                        <a:latin typeface="UD デジタル 教科書体 NP-R" panose="02020400000000000000" pitchFamily="18" charset="-128"/>
                        <a:ea typeface="UD デジタル 教科書体 NP-R" panose="02020400000000000000" pitchFamily="18" charset="-128"/>
                      </a:endParaRPr>
                    </a:p>
                    <a:p>
                      <a:pPr marL="90000" marR="0" indent="0" algn="just"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CC99FF"/>
                          </a:solidFill>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母子（父子）家庭</a:t>
                      </a:r>
                      <a:endParaRPr lang="en-US" altLang="ja-JP" sz="1400" dirty="0">
                        <a:latin typeface="UD デジタル 教科書体 NP-R" panose="02020400000000000000" pitchFamily="18" charset="-128"/>
                        <a:ea typeface="UD デジタル 教科書体 NP-R" panose="02020400000000000000" pitchFamily="18" charset="-128"/>
                      </a:endParaRPr>
                    </a:p>
                    <a:p>
                      <a:pPr marL="90000" marR="0" indent="0" algn="just"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2F528F"/>
                          </a:solidFill>
                          <a:latin typeface="UD デジタル 教科書体 NP-R" panose="02020400000000000000" pitchFamily="18" charset="-128"/>
                          <a:ea typeface="UD デジタル 教科書体 NP-R" panose="02020400000000000000" pitchFamily="18" charset="-128"/>
                        </a:rPr>
                        <a:t>○</a:t>
                      </a:r>
                      <a:r>
                        <a:rPr lang="ja-JP" altLang="en-US" sz="1400" dirty="0">
                          <a:latin typeface="UD デジタル 教科書体 NP-R" panose="02020400000000000000" pitchFamily="18" charset="-128"/>
                          <a:ea typeface="UD デジタル 教科書体 NP-R" panose="02020400000000000000" pitchFamily="18" charset="-128"/>
                        </a:rPr>
                        <a:t>外国人</a:t>
                      </a:r>
                      <a:endParaRPr lang="en-US" altLang="ja-JP" sz="1400" dirty="0">
                        <a:latin typeface="UD デジタル 教科書体 NP-R" panose="02020400000000000000" pitchFamily="18" charset="-128"/>
                        <a:ea typeface="UD デジタル 教科書体 NP-R" panose="02020400000000000000" pitchFamily="18" charset="-128"/>
                      </a:endParaRPr>
                    </a:p>
                    <a:p>
                      <a:pPr marL="414000" marR="0" lvl="0" indent="-414000" algn="l" defTabSz="914400" rtl="0" eaLnBrk="1" fontAlgn="auto" latinLnBrk="0" hangingPunct="1">
                        <a:lnSpc>
                          <a:spcPct val="10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414000" marR="0" lvl="0" indent="-41400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出典：宅地建物取引業者に関する人権問題実態調査</a:t>
                      </a:r>
                      <a:endParaRPr lang="en-US" altLang="ja-JP" sz="1100" dirty="0">
                        <a:latin typeface="UD デジタル 教科書体 NP-R" panose="02020400000000000000" pitchFamily="18" charset="-128"/>
                        <a:ea typeface="UD デジタル 教科書体 NP-R" panose="02020400000000000000" pitchFamily="18"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・セーフティーネット住宅の登録促進</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・居住支援協議会設立支援等の居住支援体制の構築</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・宅地建物取引業者研修会の開催</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3"/>
                  </a:ext>
                </a:extLst>
              </a:tr>
            </a:tbl>
          </a:graphicData>
        </a:graphic>
      </p:graphicFrame>
      <p:sp>
        <p:nvSpPr>
          <p:cNvPr id="14" name="スライド番号プレースホルダー 1">
            <a:extLst>
              <a:ext uri="{FF2B5EF4-FFF2-40B4-BE49-F238E27FC236}">
                <a16:creationId xmlns:a16="http://schemas.microsoft.com/office/drawing/2014/main" id="{3DCEDADC-02B0-4930-A9B4-2E34A29F4FC4}"/>
              </a:ext>
            </a:extLst>
          </p:cNvPr>
          <p:cNvSpPr>
            <a:spLocks noGrp="1"/>
          </p:cNvSpPr>
          <p:nvPr>
            <p:ph type="sldNum" sz="quarter" idx="12"/>
          </p:nvPr>
        </p:nvSpPr>
        <p:spPr>
          <a:xfrm>
            <a:off x="9421015" y="6487200"/>
            <a:ext cx="2743200" cy="365125"/>
          </a:xfrm>
        </p:spPr>
        <p:txBody>
          <a:bodyPr/>
          <a:lstStyle/>
          <a:p>
            <a:pPr>
              <a:defRPr/>
            </a:pPr>
            <a:fld id="{4C4AE124-F07C-4949-85EC-055B3F0DE189}" type="slidenum">
              <a:rPr lang="en-US" altLang="ja-JP" smtClean="0"/>
              <a:pPr>
                <a:defRPr/>
              </a:pPr>
              <a:t>4</a:t>
            </a:fld>
            <a:endParaRPr lang="en-US" altLang="ja-JP" dirty="0"/>
          </a:p>
        </p:txBody>
      </p:sp>
      <p:sp>
        <p:nvSpPr>
          <p:cNvPr id="7" name="楕円 6">
            <a:extLst>
              <a:ext uri="{FF2B5EF4-FFF2-40B4-BE49-F238E27FC236}">
                <a16:creationId xmlns:a16="http://schemas.microsoft.com/office/drawing/2014/main" id="{DD470207-1EDB-A91A-7CAD-861B70391AB0}"/>
              </a:ext>
            </a:extLst>
          </p:cNvPr>
          <p:cNvSpPr/>
          <p:nvPr/>
        </p:nvSpPr>
        <p:spPr>
          <a:xfrm>
            <a:off x="433387" y="5080348"/>
            <a:ext cx="144000" cy="144000"/>
          </a:xfrm>
          <a:prstGeom prst="ellipse">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楕円 17">
            <a:extLst>
              <a:ext uri="{FF2B5EF4-FFF2-40B4-BE49-F238E27FC236}">
                <a16:creationId xmlns:a16="http://schemas.microsoft.com/office/drawing/2014/main" id="{B18B4DE3-9855-D363-8854-C5F39A8F48B9}"/>
              </a:ext>
            </a:extLst>
          </p:cNvPr>
          <p:cNvSpPr/>
          <p:nvPr/>
        </p:nvSpPr>
        <p:spPr>
          <a:xfrm>
            <a:off x="428624" y="5296517"/>
            <a:ext cx="144000" cy="144000"/>
          </a:xfrm>
          <a:prstGeom prst="ellipse">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楕円 18">
            <a:extLst>
              <a:ext uri="{FF2B5EF4-FFF2-40B4-BE49-F238E27FC236}">
                <a16:creationId xmlns:a16="http://schemas.microsoft.com/office/drawing/2014/main" id="{97EEAB09-8B9A-B9F5-A779-C127AA455F6A}"/>
              </a:ext>
            </a:extLst>
          </p:cNvPr>
          <p:cNvSpPr/>
          <p:nvPr/>
        </p:nvSpPr>
        <p:spPr>
          <a:xfrm>
            <a:off x="428624" y="5508111"/>
            <a:ext cx="144000" cy="144000"/>
          </a:xfrm>
          <a:prstGeom prst="ellipse">
            <a:avLst/>
          </a:prstGeom>
          <a:solidFill>
            <a:srgbClr val="CC99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楕円 19">
            <a:extLst>
              <a:ext uri="{FF2B5EF4-FFF2-40B4-BE49-F238E27FC236}">
                <a16:creationId xmlns:a16="http://schemas.microsoft.com/office/drawing/2014/main" id="{6B9568E3-944A-94F9-3087-B01C23D80A2B}"/>
              </a:ext>
            </a:extLst>
          </p:cNvPr>
          <p:cNvSpPr/>
          <p:nvPr/>
        </p:nvSpPr>
        <p:spPr>
          <a:xfrm>
            <a:off x="428624" y="5723545"/>
            <a:ext cx="144000" cy="144000"/>
          </a:xfrm>
          <a:prstGeom prst="ellipse">
            <a:avLst/>
          </a:prstGeom>
          <a:solidFill>
            <a:srgbClr val="2F52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45DC139F-11B0-488B-A22C-A41E6B8D6771}"/>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144000" tIns="0" rIns="0" bIns="0" numCol="1" spcCol="0" rtlCol="0" fromWordArt="0" anchor="ctr" anchorCtr="0" forceAA="0" compatLnSpc="1">
            <a:prstTxWarp prst="textNoShape">
              <a:avLst/>
            </a:prstTxWarp>
            <a:noAutofit/>
          </a:bodyPr>
          <a:lstStyle/>
          <a:p>
            <a:pPr>
              <a:spcBef>
                <a:spcPct val="0"/>
              </a:spcBef>
            </a:pPr>
            <a:r>
              <a:rPr lang="ja-JP" altLang="en-US"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「住まうビジョン・大阪」の成果指標の進捗状況</a:t>
            </a:r>
            <a:endParaRPr lang="zh-TW" altLang="en-US"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13" name="テキスト ボックス 12">
            <a:extLst>
              <a:ext uri="{FF2B5EF4-FFF2-40B4-BE49-F238E27FC236}">
                <a16:creationId xmlns:a16="http://schemas.microsoft.com/office/drawing/2014/main" id="{CF169BE5-9054-430E-8642-587ABB8C8308}"/>
              </a:ext>
            </a:extLst>
          </p:cNvPr>
          <p:cNvSpPr txBox="1"/>
          <p:nvPr/>
        </p:nvSpPr>
        <p:spPr>
          <a:xfrm>
            <a:off x="65885" y="6408001"/>
            <a:ext cx="11697313" cy="353943"/>
          </a:xfrm>
          <a:prstGeom prst="rect">
            <a:avLst/>
          </a:prstGeom>
          <a:noFill/>
        </p:spPr>
        <p:txBody>
          <a:bodyPr wrap="square" tIns="0" bIns="0">
            <a:spAutoFit/>
          </a:bodyPr>
          <a:lstStyle/>
          <a:p>
            <a:pPr marL="444500" marR="0" lvl="0" indent="-268288" algn="l" defTabSz="914400" rtl="0" eaLnBrk="1" fontAlgn="auto" latinLnBrk="0" hangingPunct="1">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a:t>
            </a:r>
            <a:r>
              <a:rPr lang="ja-JP" altLang="en-US" sz="1200" dirty="0">
                <a:solidFill>
                  <a:prstClr val="black"/>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 </a:t>
            </a:r>
            <a:r>
              <a:rPr kumimoji="1" lang="ja-JP" altLang="en-US"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基本目標の達成状況把握のための指標である「みんなでめざそう値」の進捗状況を点検し、下記の区分により分類</a:t>
            </a:r>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444500" marR="0" lvl="0" indent="-268288" algn="l" defTabSz="9144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　　　　</a:t>
            </a:r>
            <a:r>
              <a:rPr kumimoji="1" lang="ja-JP" altLang="en-US" sz="105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○：目標達成に向け順調に推移しているもの　　△：数値の改善はみられるが、ほぼ横ばいのもの　　▲：数値が悪化しているもの　</a:t>
            </a:r>
            <a:endParaRPr kumimoji="1" lang="ja-JP" altLang="en-US" sz="11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pic>
        <p:nvPicPr>
          <p:cNvPr id="2" name="図 1">
            <a:extLst>
              <a:ext uri="{FF2B5EF4-FFF2-40B4-BE49-F238E27FC236}">
                <a16:creationId xmlns:a16="http://schemas.microsoft.com/office/drawing/2014/main" id="{E6432468-932F-42A7-8321-B3C09645604A}"/>
              </a:ext>
            </a:extLst>
          </p:cNvPr>
          <p:cNvPicPr>
            <a:picLocks noChangeAspect="1"/>
          </p:cNvPicPr>
          <p:nvPr/>
        </p:nvPicPr>
        <p:blipFill>
          <a:blip r:embed="rId3"/>
          <a:stretch>
            <a:fillRect/>
          </a:stretch>
        </p:blipFill>
        <p:spPr>
          <a:xfrm>
            <a:off x="3044255" y="972297"/>
            <a:ext cx="3938357" cy="5328366"/>
          </a:xfrm>
          <a:prstGeom prst="rect">
            <a:avLst/>
          </a:prstGeom>
        </p:spPr>
      </p:pic>
    </p:spTree>
    <p:extLst>
      <p:ext uri="{BB962C8B-B14F-4D97-AF65-F5344CB8AC3E}">
        <p14:creationId xmlns:p14="http://schemas.microsoft.com/office/powerpoint/2010/main" val="4292455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639D1C7B-638A-4800-BFC8-0BA2876C15BC}"/>
              </a:ext>
            </a:extLst>
          </p:cNvPr>
          <p:cNvGraphicFramePr>
            <a:graphicFrameLocks noGrp="1"/>
          </p:cNvGraphicFramePr>
          <p:nvPr>
            <p:extLst>
              <p:ext uri="{D42A27DB-BD31-4B8C-83A1-F6EECF244321}">
                <p14:modId xmlns:p14="http://schemas.microsoft.com/office/powerpoint/2010/main" val="4245864710"/>
              </p:ext>
            </p:extLst>
          </p:nvPr>
        </p:nvGraphicFramePr>
        <p:xfrm>
          <a:off x="251520" y="648000"/>
          <a:ext cx="11697313" cy="5190748"/>
        </p:xfrm>
        <a:graphic>
          <a:graphicData uri="http://schemas.openxmlformats.org/drawingml/2006/table">
            <a:tbl>
              <a:tblPr firstRow="1" bandRow="1">
                <a:tableStyleId>{5FD0F851-EC5A-4D38-B0AD-8093EC10F338}</a:tableStyleId>
              </a:tblPr>
              <a:tblGrid>
                <a:gridCol w="2796480">
                  <a:extLst>
                    <a:ext uri="{9D8B030D-6E8A-4147-A177-3AD203B41FA5}">
                      <a16:colId xmlns:a16="http://schemas.microsoft.com/office/drawing/2014/main" val="20000"/>
                    </a:ext>
                  </a:extLst>
                </a:gridCol>
                <a:gridCol w="3854956">
                  <a:extLst>
                    <a:ext uri="{9D8B030D-6E8A-4147-A177-3AD203B41FA5}">
                      <a16:colId xmlns:a16="http://schemas.microsoft.com/office/drawing/2014/main" val="1160030746"/>
                    </a:ext>
                  </a:extLst>
                </a:gridCol>
                <a:gridCol w="1012319">
                  <a:extLst>
                    <a:ext uri="{9D8B030D-6E8A-4147-A177-3AD203B41FA5}">
                      <a16:colId xmlns:a16="http://schemas.microsoft.com/office/drawing/2014/main" val="20002"/>
                    </a:ext>
                  </a:extLst>
                </a:gridCol>
                <a:gridCol w="4033558">
                  <a:extLst>
                    <a:ext uri="{9D8B030D-6E8A-4147-A177-3AD203B41FA5}">
                      <a16:colId xmlns:a16="http://schemas.microsoft.com/office/drawing/2014/main" val="20004"/>
                    </a:ext>
                  </a:extLst>
                </a:gridCol>
              </a:tblGrid>
              <a:tr h="215668">
                <a:tc>
                  <a:txBody>
                    <a:bodyPr/>
                    <a:lstStyle/>
                    <a:p>
                      <a:pPr algn="ctr" fontAlgn="ctr">
                        <a:lnSpc>
                          <a:spcPct val="100000"/>
                        </a:lnSpc>
                      </a:pPr>
                      <a:r>
                        <a:rPr lang="ja-JP" altLang="en-US" sz="1400" b="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　項目</a:t>
                      </a:r>
                      <a:endPar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algn="ctr" fontAlgn="ctr">
                        <a:lnSpc>
                          <a:spcPct val="100000"/>
                        </a:lnSpc>
                      </a:pPr>
                      <a:r>
                        <a:rPr lang="ja-JP" altLang="en-US" sz="1400" b="1" u="none" strike="noStrike" dirty="0">
                          <a:solidFill>
                            <a:schemeClr val="tx1"/>
                          </a:solidFill>
                          <a:effectLst/>
                          <a:latin typeface="UD デジタル 教科書体 NP-R" panose="02020400000000000000" pitchFamily="18" charset="-128"/>
                          <a:ea typeface="UD デジタル 教科書体 NP-R" panose="02020400000000000000" pitchFamily="18" charset="-128"/>
                        </a:rPr>
                        <a:t>進捗状況</a:t>
                      </a:r>
                      <a:endPar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algn="ctr" fontAlgn="ctr">
                        <a:lnSpc>
                          <a:spcPct val="100000"/>
                        </a:lnSpc>
                      </a:pPr>
                      <a:r>
                        <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rPr>
                        <a:t>評価</a:t>
                      </a:r>
                    </a:p>
                  </a:txBody>
                  <a:tcPr marL="0" marR="0" marT="0" marB="0" anchor="ctr"/>
                </a:tc>
                <a:tc>
                  <a:txBody>
                    <a:bodyPr/>
                    <a:lstStyle/>
                    <a:p>
                      <a:pPr algn="ctr" fontAlgn="ctr">
                        <a:lnSpc>
                          <a:spcPct val="100000"/>
                        </a:lnSpc>
                      </a:pPr>
                      <a:r>
                        <a:rPr lang="ja-JP" altLang="en-US" sz="1400" b="1" i="0" u="none" strike="noStrike" dirty="0">
                          <a:solidFill>
                            <a:schemeClr val="tx1"/>
                          </a:solidFill>
                          <a:effectLst/>
                          <a:latin typeface="UD デジタル 教科書体 NP-R" panose="02020400000000000000" pitchFamily="18" charset="-128"/>
                          <a:ea typeface="UD デジタル 教科書体 NP-R" panose="02020400000000000000" pitchFamily="18" charset="-128"/>
                          <a:cs typeface="Meiryo UI" panose="020B0604030504040204" pitchFamily="50" charset="-128"/>
                        </a:rPr>
                        <a:t>関連施策</a:t>
                      </a:r>
                    </a:p>
                  </a:txBody>
                  <a:tcPr marL="0" marR="0" marT="0" marB="0" anchor="ctr"/>
                </a:tc>
                <a:extLst>
                  <a:ext uri="{0D108BD9-81ED-4DB2-BD59-A6C34878D82A}">
                    <a16:rowId xmlns:a16="http://schemas.microsoft.com/office/drawing/2014/main" val="10000"/>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⑩土地取引等における差別の状況</a:t>
                      </a:r>
                      <a:endParaRPr lang="en-US" altLang="ja-JP" sz="1400" dirty="0">
                        <a:latin typeface="UD デジタル 教科書体 NP-R" panose="02020400000000000000" pitchFamily="18" charset="-128"/>
                        <a:ea typeface="UD デジタル 教科書体 NP-R" panose="02020400000000000000" pitchFamily="18" charset="-128"/>
                      </a:endParaRPr>
                    </a:p>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rPr>
                        <a:t>（</a:t>
                      </a:r>
                      <a:r>
                        <a:rPr lang="ja-JP" altLang="en-US" sz="1200" spc="-20" baseline="0" dirty="0">
                          <a:latin typeface="UD デジタル 教科書体 NP-R" panose="02020400000000000000" pitchFamily="18" charset="-128"/>
                          <a:ea typeface="UD デジタル 教科書体 NP-R" panose="02020400000000000000" pitchFamily="18" charset="-128"/>
                        </a:rPr>
                        <a:t>宅地建物取引業者が取引物件に関して、同和地区であるかどうかの質問を受けた経験がある割合</a:t>
                      </a:r>
                      <a:r>
                        <a:rPr lang="ja-JP" altLang="en-US" sz="1200" dirty="0">
                          <a:latin typeface="UD デジタル 教科書体 NP-R" panose="02020400000000000000" pitchFamily="18" charset="-128"/>
                          <a:ea typeface="UD デジタル 教科書体 NP-R" panose="02020400000000000000" pitchFamily="18" charset="-128"/>
                        </a:rPr>
                        <a:t>（過去</a:t>
                      </a:r>
                      <a:r>
                        <a:rPr lang="en-US" altLang="ja-JP" sz="1200" dirty="0">
                          <a:latin typeface="UD デジタル 教科書体 NP-R" panose="02020400000000000000" pitchFamily="18" charset="-128"/>
                          <a:ea typeface="UD デジタル 教科書体 NP-R" panose="02020400000000000000" pitchFamily="18" charset="-128"/>
                        </a:rPr>
                        <a:t>5</a:t>
                      </a:r>
                      <a:r>
                        <a:rPr lang="ja-JP" altLang="en-US" sz="1200" dirty="0">
                          <a:latin typeface="UD デジタル 教科書体 NP-R" panose="02020400000000000000" pitchFamily="18" charset="-128"/>
                          <a:ea typeface="UD デジタル 教科書体 NP-R" panose="02020400000000000000" pitchFamily="18" charset="-128"/>
                        </a:rPr>
                        <a:t>年間））</a:t>
                      </a:r>
                      <a:endParaRPr lang="en-US" altLang="ja-JP" sz="1200" dirty="0">
                        <a:latin typeface="UD デジタル 教科書体 NP-R" panose="02020400000000000000" pitchFamily="18" charset="-128"/>
                        <a:ea typeface="UD デジタル 教科書体 NP-R" panose="02020400000000000000" pitchFamily="18" charset="-128"/>
                      </a:endParaRPr>
                    </a:p>
                    <a:p>
                      <a:pPr marL="414000" marR="0" lvl="0" indent="-414000" algn="l" defTabSz="914400" rtl="0" eaLnBrk="1" fontAlgn="auto" latinLnBrk="0" hangingPunct="1">
                        <a:lnSpc>
                          <a:spcPct val="10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414000" marR="0" lvl="0" indent="-41400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出典：宅地建物取引業者に関する人権問題実態調査</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74625" marR="0" indent="-174625" algn="just" defTabSz="914400" rtl="0" eaLnBrk="1" fontAlgn="auto" latinLnBrk="0" hangingPunct="1">
                        <a:lnSpc>
                          <a:spcPct val="100000"/>
                        </a:lnSpc>
                        <a:spcBef>
                          <a:spcPts val="0"/>
                        </a:spcBef>
                        <a:spcAft>
                          <a:spcPts val="0"/>
                        </a:spcAft>
                        <a:buClrTx/>
                        <a:buSzTx/>
                        <a:buFontTx/>
                        <a:buNone/>
                        <a:tabLst/>
                        <a:defRPr/>
                      </a:pPr>
                      <a:endParaRPr lang="en-US" altLang="ja-JP" sz="1400" dirty="0">
                        <a:latin typeface="UD デジタル 教科書体 NP-R" panose="02020400000000000000" pitchFamily="18" charset="-128"/>
                        <a:ea typeface="UD デジタル 教科書体 NP-R" panose="02020400000000000000" pitchFamily="18"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・宅地建物取引業者研修会の開催</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・業界団体との連携による人権推進員養成講座の開催</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・宅地建物取引業法に基づく指導監督基準の適正な運用</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1"/>
                  </a:ext>
                </a:extLst>
              </a:tr>
              <a:tr h="1848111">
                <a:tc>
                  <a:txBody>
                    <a:bodyPr/>
                    <a:lstStyle/>
                    <a:p>
                      <a:pPr marL="174625" marR="0" indent="-174625" algn="just" defTabSz="914400" rtl="0" eaLnBrk="1" fontAlgn="auto" latinLnBrk="0" hangingPunct="1">
                        <a:lnSpc>
                          <a:spcPct val="100000"/>
                        </a:lnSpc>
                        <a:spcBef>
                          <a:spcPts val="0"/>
                        </a:spcBef>
                        <a:spcAft>
                          <a:spcPts val="0"/>
                        </a:spcAft>
                        <a:buClrTx/>
                        <a:buSzTx/>
                        <a:buFontTx/>
                        <a:buNone/>
                        <a:tabLst/>
                        <a:defRPr/>
                      </a:pPr>
                      <a:r>
                        <a:rPr lang="ja-JP" altLang="en-US" sz="1400" dirty="0">
                          <a:latin typeface="UD デジタル 教科書体 NP-R" panose="02020400000000000000" pitchFamily="18" charset="-128"/>
                          <a:ea typeface="UD デジタル 教科書体 NP-R" panose="02020400000000000000" pitchFamily="18" charset="-128"/>
                        </a:rPr>
                        <a:t>⑪</a:t>
                      </a:r>
                      <a:r>
                        <a:rPr lang="ja-JP" altLang="en-US" sz="1400" spc="-60" baseline="0" dirty="0">
                          <a:latin typeface="UD デジタル 教科書体 NP-R" panose="02020400000000000000" pitchFamily="18" charset="-128"/>
                          <a:ea typeface="UD デジタル 教科書体 NP-R" panose="02020400000000000000" pitchFamily="18" charset="-128"/>
                        </a:rPr>
                        <a:t>宅地建物取引業者の人権意識</a:t>
                      </a:r>
                      <a:endParaRPr lang="en-US" altLang="ja-JP" sz="1400" spc="-60" baseline="0" dirty="0">
                        <a:latin typeface="UD デジタル 教科書体 NP-R" panose="02020400000000000000" pitchFamily="18" charset="-128"/>
                        <a:ea typeface="UD デジタル 教科書体 NP-R" panose="02020400000000000000" pitchFamily="18" charset="-128"/>
                      </a:endParaRPr>
                    </a:p>
                    <a:p>
                      <a:pPr marL="270000" marR="0" indent="-180000" algn="just"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2F528F"/>
                          </a:solidFill>
                          <a:latin typeface="UD デジタル 教科書体 NP-R" panose="02020400000000000000" pitchFamily="18" charset="-128"/>
                          <a:ea typeface="UD デジタル 教科書体 NP-R" panose="02020400000000000000" pitchFamily="18" charset="-128"/>
                        </a:rPr>
                        <a:t>○</a:t>
                      </a:r>
                      <a:r>
                        <a:rPr lang="ja-JP" altLang="en-US" sz="1300" dirty="0">
                          <a:latin typeface="UD デジタル 教科書体 NP-R" panose="02020400000000000000" pitchFamily="18" charset="-128"/>
                          <a:ea typeface="UD デジタル 教科書体 NP-R" panose="02020400000000000000" pitchFamily="18" charset="-128"/>
                        </a:rPr>
                        <a:t>宅地建物取引業法に基づく指導監督基準の規制内容の認識割合</a:t>
                      </a:r>
                      <a:endParaRPr lang="en-US" altLang="ja-JP" sz="1300" dirty="0">
                        <a:latin typeface="UD デジタル 教科書体 NP-R" panose="02020400000000000000" pitchFamily="18" charset="-128"/>
                        <a:ea typeface="UD デジタル 教科書体 NP-R" panose="02020400000000000000" pitchFamily="18" charset="-128"/>
                      </a:endParaRPr>
                    </a:p>
                    <a:p>
                      <a:pPr marL="270000" marR="0" indent="-180000" algn="just" defTabSz="914400" rtl="0" eaLnBrk="1" fontAlgn="auto" latinLnBrk="0" hangingPunct="1">
                        <a:lnSpc>
                          <a:spcPct val="100000"/>
                        </a:lnSpc>
                        <a:spcBef>
                          <a:spcPts val="0"/>
                        </a:spcBef>
                        <a:spcAft>
                          <a:spcPts val="0"/>
                        </a:spcAft>
                        <a:buClrTx/>
                        <a:buSzTx/>
                        <a:buFontTx/>
                        <a:buNone/>
                        <a:tabLst/>
                        <a:defRPr/>
                      </a:pPr>
                      <a:endParaRPr lang="en-US" altLang="ja-JP" sz="1300" dirty="0">
                        <a:latin typeface="UD デジタル 教科書体 NP-R" panose="02020400000000000000" pitchFamily="18" charset="-128"/>
                        <a:ea typeface="UD デジタル 教科書体 NP-R" panose="02020400000000000000" pitchFamily="18" charset="-128"/>
                      </a:endParaRPr>
                    </a:p>
                    <a:p>
                      <a:pPr marL="270000" marR="0" indent="-180000" algn="just"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0099FF"/>
                          </a:solidFill>
                          <a:latin typeface="UD デジタル 教科書体 NP-R" panose="02020400000000000000" pitchFamily="18" charset="-128"/>
                          <a:ea typeface="UD デジタル 教科書体 NP-R" panose="02020400000000000000" pitchFamily="18" charset="-128"/>
                        </a:rPr>
                        <a:t>○</a:t>
                      </a:r>
                      <a:r>
                        <a:rPr lang="ja-JP" altLang="en-US" sz="1300" dirty="0">
                          <a:latin typeface="UD デジタル 教科書体 NP-R" panose="02020400000000000000" pitchFamily="18" charset="-128"/>
                          <a:ea typeface="UD デジタル 教科書体 NP-R" panose="02020400000000000000" pitchFamily="18" charset="-128"/>
                        </a:rPr>
                        <a:t>宅地建物取引業法第</a:t>
                      </a:r>
                      <a:r>
                        <a:rPr lang="en-US" altLang="ja-JP" sz="1300" dirty="0">
                          <a:latin typeface="UD デジタル 教科書体 NP-R" panose="02020400000000000000" pitchFamily="18" charset="-128"/>
                          <a:ea typeface="UD デジタル 教科書体 NP-R" panose="02020400000000000000" pitchFamily="18" charset="-128"/>
                        </a:rPr>
                        <a:t>47</a:t>
                      </a:r>
                      <a:r>
                        <a:rPr lang="ja-JP" altLang="en-US" sz="1300" dirty="0">
                          <a:latin typeface="UD デジタル 教科書体 NP-R" panose="02020400000000000000" pitchFamily="18" charset="-128"/>
                          <a:ea typeface="UD デジタル 教科書体 NP-R" panose="02020400000000000000" pitchFamily="18" charset="-128"/>
                        </a:rPr>
                        <a:t>条関係の解釈に関する国土交通大臣答弁の認識割合</a:t>
                      </a:r>
                      <a:endParaRPr lang="en-US" altLang="ja-JP" sz="1300" dirty="0">
                        <a:latin typeface="UD デジタル 教科書体 NP-R" panose="02020400000000000000" pitchFamily="18" charset="-128"/>
                        <a:ea typeface="UD デジタル 教科書体 NP-R" panose="02020400000000000000" pitchFamily="18" charset="-128"/>
                      </a:endParaRPr>
                    </a:p>
                    <a:p>
                      <a:pPr marL="270000" marR="0" indent="-180000" algn="just" defTabSz="914400" rtl="0" eaLnBrk="1" fontAlgn="auto" latinLnBrk="0" hangingPunct="1">
                        <a:lnSpc>
                          <a:spcPct val="100000"/>
                        </a:lnSpc>
                        <a:spcBef>
                          <a:spcPts val="0"/>
                        </a:spcBef>
                        <a:spcAft>
                          <a:spcPts val="0"/>
                        </a:spcAft>
                        <a:buClrTx/>
                        <a:buSzTx/>
                        <a:buFontTx/>
                        <a:buNone/>
                        <a:tabLst/>
                        <a:defRPr/>
                      </a:pPr>
                      <a:endParaRPr lang="en-US" altLang="ja-JP" sz="1300" dirty="0">
                        <a:latin typeface="UD デジタル 教科書体 NP-R" panose="02020400000000000000" pitchFamily="18" charset="-128"/>
                        <a:ea typeface="UD デジタル 教科書体 NP-R" panose="02020400000000000000" pitchFamily="18" charset="-128"/>
                      </a:endParaRPr>
                    </a:p>
                    <a:p>
                      <a:pPr marL="270000" marR="0" indent="-180000" algn="just" defTabSz="914400" rtl="0" eaLnBrk="1" fontAlgn="auto" latinLnBrk="0" hangingPunct="1">
                        <a:lnSpc>
                          <a:spcPct val="100000"/>
                        </a:lnSpc>
                        <a:spcBef>
                          <a:spcPts val="0"/>
                        </a:spcBef>
                        <a:spcAft>
                          <a:spcPts val="0"/>
                        </a:spcAft>
                        <a:buClrTx/>
                        <a:buSzTx/>
                        <a:buFontTx/>
                        <a:buNone/>
                        <a:tabLst/>
                        <a:defRPr/>
                      </a:pPr>
                      <a:r>
                        <a:rPr lang="ja-JP" altLang="en-US" sz="1400" dirty="0">
                          <a:solidFill>
                            <a:srgbClr val="7030A0"/>
                          </a:solidFill>
                          <a:latin typeface="UD デジタル 教科書体 NP-R" panose="02020400000000000000" pitchFamily="18" charset="-128"/>
                          <a:ea typeface="UD デジタル 教科書体 NP-R" panose="02020400000000000000" pitchFamily="18" charset="-128"/>
                        </a:rPr>
                        <a:t>○</a:t>
                      </a:r>
                      <a:r>
                        <a:rPr lang="ja-JP" altLang="en-US" sz="1300" spc="-10" baseline="0" dirty="0">
                          <a:latin typeface="UD デジタル 教科書体 NP-R" panose="02020400000000000000" pitchFamily="18" charset="-128"/>
                          <a:ea typeface="UD デジタル 教科書体 NP-R" panose="02020400000000000000" pitchFamily="18" charset="-128"/>
                        </a:rPr>
                        <a:t>大阪府部落差別事象に係る調査等の規制等に関する条例の改正内容の認識割合</a:t>
                      </a:r>
                      <a:endParaRPr lang="en-US" altLang="ja-JP" sz="1300" spc="-10" baseline="0" dirty="0">
                        <a:latin typeface="UD デジタル 教科書体 NP-R" panose="02020400000000000000" pitchFamily="18" charset="-128"/>
                        <a:ea typeface="UD デジタル 教科書体 NP-R" panose="02020400000000000000" pitchFamily="18" charset="-128"/>
                      </a:endParaRPr>
                    </a:p>
                    <a:p>
                      <a:pPr marL="414000" marR="0" lvl="0" indent="-414000" algn="l" defTabSz="914400" rtl="0" eaLnBrk="1" fontAlgn="auto" latinLnBrk="0" hangingPunct="1">
                        <a:lnSpc>
                          <a:spcPct val="100000"/>
                        </a:lnSpc>
                        <a:spcBef>
                          <a:spcPts val="0"/>
                        </a:spcBef>
                        <a:spcAft>
                          <a:spcPts val="0"/>
                        </a:spcAft>
                        <a:buClrTx/>
                        <a:buSzTx/>
                        <a:buFontTx/>
                        <a:buNone/>
                        <a:tabLst/>
                        <a:defRPr/>
                      </a:pP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414000" marR="0" lvl="0" indent="-414000" algn="l" defTabSz="914400" rtl="0" eaLnBrk="1" fontAlgn="auto" latinLnBrk="0" hangingPunct="1">
                        <a:lnSpc>
                          <a:spcPct val="100000"/>
                        </a:lnSpc>
                        <a:spcBef>
                          <a:spcPts val="0"/>
                        </a:spcBef>
                        <a:spcAft>
                          <a:spcPts val="0"/>
                        </a:spcAft>
                        <a:buClrTx/>
                        <a:buSzTx/>
                        <a:buFontTx/>
                        <a:buNone/>
                        <a:tabLst/>
                        <a:defRPr/>
                      </a:pPr>
                      <a:r>
                        <a:rPr lang="ja-JP" altLang="en-US"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出典：宅地建物取引業者に関する人権問題実態調査</a:t>
                      </a:r>
                      <a:endParaRPr lang="en-US" altLang="ja-JP" sz="11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174625" marR="0" indent="-174625" algn="just" defTabSz="914400" rtl="0" eaLnBrk="1" fontAlgn="auto" latinLnBrk="0" hangingPunct="1">
                        <a:lnSpc>
                          <a:spcPct val="100000"/>
                        </a:lnSpc>
                        <a:spcBef>
                          <a:spcPts val="0"/>
                        </a:spcBef>
                        <a:spcAft>
                          <a:spcPts val="0"/>
                        </a:spcAft>
                        <a:buClrTx/>
                        <a:buSzTx/>
                        <a:buFontTx/>
                        <a:buNone/>
                        <a:tabLst/>
                        <a:defRPr/>
                      </a:pPr>
                      <a:endParaRPr lang="en-US" altLang="ja-JP" sz="1400" dirty="0">
                        <a:latin typeface="UD デジタル 教科書体 NP-R" panose="02020400000000000000" pitchFamily="18" charset="-128"/>
                        <a:ea typeface="UD デジタル 教科書体 NP-R" panose="02020400000000000000" pitchFamily="18" charset="-128"/>
                      </a:endParaRPr>
                    </a:p>
                  </a:txBody>
                  <a:tcPr marL="72000" marR="72000" marT="72000" marB="0"/>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102349" marR="0" marT="0" marB="0" anchor="ct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ja-JP" altLang="en-US"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a:t>
                      </a:r>
                      <a:endParaRPr lang="en-US" altLang="ja-JP" sz="2000" b="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0" marB="0" anchor="ctr"/>
                </a:tc>
                <a:tc>
                  <a:txBody>
                    <a:bodyPr/>
                    <a:lstStyle/>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・宅地建物取引業者研修会の開催</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・業界団体との連携による人権推進員養成講座の開催</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lvl="0" indent="0" algn="l" defTabSz="914400" rtl="0" eaLnBrk="1" fontAlgn="auto" latinLnBrk="0" hangingPunct="1">
                        <a:lnSpc>
                          <a:spcPct val="120000"/>
                        </a:lnSpc>
                        <a:spcBef>
                          <a:spcPts val="0"/>
                        </a:spcBef>
                        <a:spcAft>
                          <a:spcPts val="0"/>
                        </a:spcAft>
                        <a:buClrTx/>
                        <a:buSzTx/>
                        <a:buFontTx/>
                        <a:buNone/>
                        <a:tabLst/>
                        <a:defRPr/>
                      </a:pPr>
                      <a:r>
                        <a:rPr lang="ja-JP" altLang="en-US"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・宅地建物取引業法に基づく指導監督基準の適正な運用</a:t>
                      </a:r>
                      <a:endParaRPr lang="en-US" altLang="ja-JP" sz="1200" dirty="0">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txBody>
                  <a:tcPr marL="0" marR="0" marT="72000" marB="0" anchor="ctr"/>
                </a:tc>
                <a:extLst>
                  <a:ext uri="{0D108BD9-81ED-4DB2-BD59-A6C34878D82A}">
                    <a16:rowId xmlns:a16="http://schemas.microsoft.com/office/drawing/2014/main" val="10002"/>
                  </a:ext>
                </a:extLst>
              </a:tr>
            </a:tbl>
          </a:graphicData>
        </a:graphic>
      </p:graphicFrame>
      <p:sp>
        <p:nvSpPr>
          <p:cNvPr id="14" name="スライド番号プレースホルダー 1">
            <a:extLst>
              <a:ext uri="{FF2B5EF4-FFF2-40B4-BE49-F238E27FC236}">
                <a16:creationId xmlns:a16="http://schemas.microsoft.com/office/drawing/2014/main" id="{3DCEDADC-02B0-4930-A9B4-2E34A29F4FC4}"/>
              </a:ext>
            </a:extLst>
          </p:cNvPr>
          <p:cNvSpPr>
            <a:spLocks noGrp="1"/>
          </p:cNvSpPr>
          <p:nvPr>
            <p:ph type="sldNum" sz="quarter" idx="12"/>
          </p:nvPr>
        </p:nvSpPr>
        <p:spPr>
          <a:xfrm>
            <a:off x="9421015" y="6487200"/>
            <a:ext cx="2743200" cy="365125"/>
          </a:xfrm>
        </p:spPr>
        <p:txBody>
          <a:bodyPr/>
          <a:lstStyle/>
          <a:p>
            <a:pPr>
              <a:defRPr/>
            </a:pPr>
            <a:fld id="{4C4AE124-F07C-4949-85EC-055B3F0DE189}" type="slidenum">
              <a:rPr lang="en-US" altLang="ja-JP" smtClean="0"/>
              <a:pPr>
                <a:defRPr/>
              </a:pPr>
              <a:t>5</a:t>
            </a:fld>
            <a:endParaRPr lang="en-US" altLang="ja-JP" dirty="0"/>
          </a:p>
        </p:txBody>
      </p:sp>
      <p:sp>
        <p:nvSpPr>
          <p:cNvPr id="4" name="楕円 3">
            <a:extLst>
              <a:ext uri="{FF2B5EF4-FFF2-40B4-BE49-F238E27FC236}">
                <a16:creationId xmlns:a16="http://schemas.microsoft.com/office/drawing/2014/main" id="{8CD37821-FFFA-24D1-84F0-549E7BC86B15}"/>
              </a:ext>
            </a:extLst>
          </p:cNvPr>
          <p:cNvSpPr/>
          <p:nvPr/>
        </p:nvSpPr>
        <p:spPr>
          <a:xfrm>
            <a:off x="428624" y="3114388"/>
            <a:ext cx="144000" cy="144000"/>
          </a:xfrm>
          <a:prstGeom prst="ellipse">
            <a:avLst/>
          </a:prstGeom>
          <a:solidFill>
            <a:srgbClr val="2F528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楕円 4">
            <a:extLst>
              <a:ext uri="{FF2B5EF4-FFF2-40B4-BE49-F238E27FC236}">
                <a16:creationId xmlns:a16="http://schemas.microsoft.com/office/drawing/2014/main" id="{72142B0D-B930-4905-F07F-028A4200FDED}"/>
              </a:ext>
            </a:extLst>
          </p:cNvPr>
          <p:cNvSpPr/>
          <p:nvPr/>
        </p:nvSpPr>
        <p:spPr>
          <a:xfrm>
            <a:off x="428624" y="3730820"/>
            <a:ext cx="144000" cy="144000"/>
          </a:xfrm>
          <a:prstGeom prst="ellipse">
            <a:avLst/>
          </a:prstGeom>
          <a:solidFill>
            <a:srgbClr val="0099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楕円 5">
            <a:extLst>
              <a:ext uri="{FF2B5EF4-FFF2-40B4-BE49-F238E27FC236}">
                <a16:creationId xmlns:a16="http://schemas.microsoft.com/office/drawing/2014/main" id="{DDC3D8E2-FBAC-B033-7F3D-881BE8BD5C6C}"/>
              </a:ext>
            </a:extLst>
          </p:cNvPr>
          <p:cNvSpPr/>
          <p:nvPr/>
        </p:nvSpPr>
        <p:spPr>
          <a:xfrm>
            <a:off x="428624" y="4533307"/>
            <a:ext cx="144000" cy="144000"/>
          </a:xfrm>
          <a:prstGeom prst="ellipse">
            <a:avLst/>
          </a:prstGeom>
          <a:solidFill>
            <a:srgbClr val="7030A0"/>
          </a:solid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23FE1556-7254-42C1-AD9F-7C6296DF82B2}"/>
              </a:ext>
            </a:extLst>
          </p:cNvPr>
          <p:cNvSpPr>
            <a:spLocks/>
          </p:cNvSpPr>
          <p:nvPr/>
        </p:nvSpPr>
        <p:spPr>
          <a:xfrm>
            <a:off x="0" y="662"/>
            <a:ext cx="12193200" cy="540000"/>
          </a:xfrm>
          <a:prstGeom prst="rect">
            <a:avLst/>
          </a:prstGeom>
          <a:solidFill>
            <a:schemeClr val="accent5">
              <a:lumMod val="20000"/>
              <a:lumOff val="80000"/>
            </a:schemeClr>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144000" tIns="0" rIns="0" bIns="0" numCol="1" spcCol="0" rtlCol="0" fromWordArt="0" anchor="ctr" anchorCtr="0" forceAA="0" compatLnSpc="1">
            <a:prstTxWarp prst="textNoShape">
              <a:avLst/>
            </a:prstTxWarp>
            <a:noAutofit/>
          </a:bodyPr>
          <a:lstStyle/>
          <a:p>
            <a:pPr>
              <a:spcBef>
                <a:spcPct val="0"/>
              </a:spcBef>
            </a:pPr>
            <a:r>
              <a:rPr lang="ja-JP" altLang="en-US"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rPr>
              <a:t>「住まうビジョン・大阪」の成果指標の進捗状況</a:t>
            </a:r>
            <a:endParaRPr lang="zh-TW" altLang="en-US" b="1" dirty="0">
              <a:solidFill>
                <a:schemeClr val="tx1"/>
              </a:solidFill>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17FC3AF3-2204-4FBA-B2FD-6983C31C4825}"/>
              </a:ext>
            </a:extLst>
          </p:cNvPr>
          <p:cNvSpPr txBox="1"/>
          <p:nvPr/>
        </p:nvSpPr>
        <p:spPr>
          <a:xfrm>
            <a:off x="65885" y="6408001"/>
            <a:ext cx="11697313" cy="353943"/>
          </a:xfrm>
          <a:prstGeom prst="rect">
            <a:avLst/>
          </a:prstGeom>
          <a:noFill/>
        </p:spPr>
        <p:txBody>
          <a:bodyPr wrap="square" tIns="0" bIns="0">
            <a:spAutoFit/>
          </a:bodyPr>
          <a:lstStyle/>
          <a:p>
            <a:pPr marL="444500" marR="0" lvl="0" indent="-268288" algn="l" defTabSz="914400" rtl="0" eaLnBrk="1" fontAlgn="auto" latinLnBrk="0" hangingPunct="1">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a:t>
            </a:r>
            <a:r>
              <a:rPr lang="ja-JP" altLang="en-US" sz="1200" dirty="0">
                <a:solidFill>
                  <a:prstClr val="black"/>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 </a:t>
            </a:r>
            <a:r>
              <a:rPr kumimoji="1" lang="ja-JP" altLang="en-US"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基本目標の達成状況把握のための指標である「みんなでめざそう値」の進捗状況を点検し、下記の区分により分類</a:t>
            </a:r>
            <a:endParaRPr kumimoji="1" lang="en-US" altLang="ja-JP" sz="12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444500" marR="0" lvl="0" indent="-268288" algn="l" defTabSz="9144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　　　　</a:t>
            </a:r>
            <a:r>
              <a:rPr kumimoji="1" lang="ja-JP" altLang="en-US" sz="105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○：目標達成に向け順調に推移しているもの　　△：数値の改善はみられるが、ほぼ横ばいのもの　　▲：数値が悪化しているもの　</a:t>
            </a:r>
            <a:endParaRPr kumimoji="1" lang="ja-JP" altLang="en-US" sz="1100" b="0" i="0" u="none" strike="noStrike" kern="1200" cap="none" spc="0" normalizeH="0" baseline="0" noProof="0" dirty="0">
              <a:ln>
                <a:noFill/>
              </a:ln>
              <a:solidFill>
                <a:prstClr val="black"/>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pic>
        <p:nvPicPr>
          <p:cNvPr id="7" name="図 6">
            <a:extLst>
              <a:ext uri="{FF2B5EF4-FFF2-40B4-BE49-F238E27FC236}">
                <a16:creationId xmlns:a16="http://schemas.microsoft.com/office/drawing/2014/main" id="{9B88D4D2-BCC5-42E1-A002-5AB84C6B4C7E}"/>
              </a:ext>
            </a:extLst>
          </p:cNvPr>
          <p:cNvPicPr>
            <a:picLocks noChangeAspect="1"/>
          </p:cNvPicPr>
          <p:nvPr/>
        </p:nvPicPr>
        <p:blipFill>
          <a:blip r:embed="rId2"/>
          <a:stretch>
            <a:fillRect/>
          </a:stretch>
        </p:blipFill>
        <p:spPr>
          <a:xfrm>
            <a:off x="3254048" y="1019252"/>
            <a:ext cx="3792041" cy="3993226"/>
          </a:xfrm>
          <a:prstGeom prst="rect">
            <a:avLst/>
          </a:prstGeom>
        </p:spPr>
      </p:pic>
    </p:spTree>
    <p:extLst>
      <p:ext uri="{BB962C8B-B14F-4D97-AF65-F5344CB8AC3E}">
        <p14:creationId xmlns:p14="http://schemas.microsoft.com/office/powerpoint/2010/main" val="42792834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633</TotalTime>
  <Words>1119</Words>
  <PresentationFormat>ワイド画面</PresentationFormat>
  <Paragraphs>140</Paragraphs>
  <Slides>5</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Meiryo UI</vt:lpstr>
      <vt:lpstr>UD デジタル 教科書体 NP-B</vt:lpstr>
      <vt:lpstr>UD デジタル 教科書体 NP-R</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2025-11-13T07:16:45Z</cp:lastPrinted>
  <dcterms:created xsi:type="dcterms:W3CDTF">2025-05-16T02:36:49Z</dcterms:created>
  <dcterms:modified xsi:type="dcterms:W3CDTF">2025-11-26T04:14:29Z</dcterms:modified>
</cp:coreProperties>
</file>