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29" autoAdjust="0"/>
    <p:restoredTop sz="94660"/>
  </p:normalViewPr>
  <p:slideViewPr>
    <p:cSldViewPr snapToGrid="0">
      <p:cViewPr varScale="1">
        <p:scale>
          <a:sx n="94" d="100"/>
          <a:sy n="94" d="100"/>
        </p:scale>
        <p:origin x="1277"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F4AE563-52C7-48E1-BF63-9B48DB788605}" type="datetimeFigureOut">
              <a:rPr kumimoji="1" lang="ja-JP" altLang="en-US" smtClean="0"/>
              <a:t>2025/11/25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1404420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4AE563-52C7-48E1-BF63-9B48DB788605}" type="datetimeFigureOut">
              <a:rPr kumimoji="1" lang="ja-JP" altLang="en-US" smtClean="0"/>
              <a:t>2025/11/25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749906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4AE563-52C7-48E1-BF63-9B48DB788605}" type="datetimeFigureOut">
              <a:rPr kumimoji="1" lang="ja-JP" altLang="en-US" smtClean="0"/>
              <a:t>2025/11/25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394890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4AE563-52C7-48E1-BF63-9B48DB788605}" type="datetimeFigureOut">
              <a:rPr kumimoji="1" lang="ja-JP" altLang="en-US" smtClean="0"/>
              <a:t>2025/11/25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912964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F4AE563-52C7-48E1-BF63-9B48DB788605}" type="datetimeFigureOut">
              <a:rPr kumimoji="1" lang="ja-JP" altLang="en-US" smtClean="0"/>
              <a:t>2025/11/25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1037979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F4AE563-52C7-48E1-BF63-9B48DB788605}" type="datetimeFigureOut">
              <a:rPr kumimoji="1" lang="ja-JP" altLang="en-US" smtClean="0"/>
              <a:t>2025/11/25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701239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F4AE563-52C7-48E1-BF63-9B48DB788605}" type="datetimeFigureOut">
              <a:rPr kumimoji="1" lang="ja-JP" altLang="en-US" smtClean="0"/>
              <a:t>2025/11/25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606846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F4AE563-52C7-48E1-BF63-9B48DB788605}" type="datetimeFigureOut">
              <a:rPr kumimoji="1" lang="ja-JP" altLang="en-US" smtClean="0"/>
              <a:t>2025/11/25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284001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4AE563-52C7-48E1-BF63-9B48DB788605}" type="datetimeFigureOut">
              <a:rPr kumimoji="1" lang="ja-JP" altLang="en-US" smtClean="0"/>
              <a:t>2025/11/25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237019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F4AE563-52C7-48E1-BF63-9B48DB788605}" type="datetimeFigureOut">
              <a:rPr kumimoji="1" lang="ja-JP" altLang="en-US" smtClean="0"/>
              <a:t>2025/11/25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680015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F4AE563-52C7-48E1-BF63-9B48DB788605}" type="datetimeFigureOut">
              <a:rPr kumimoji="1" lang="ja-JP" altLang="en-US" smtClean="0"/>
              <a:t>2025/11/25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405909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4AE563-52C7-48E1-BF63-9B48DB788605}" type="datetimeFigureOut">
              <a:rPr kumimoji="1" lang="ja-JP" altLang="en-US" smtClean="0"/>
              <a:t>2025/11/25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40395261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タイトル 16"/>
          <p:cNvSpPr txBox="1">
            <a:spLocks/>
          </p:cNvSpPr>
          <p:nvPr/>
        </p:nvSpPr>
        <p:spPr>
          <a:xfrm>
            <a:off x="116113" y="101639"/>
            <a:ext cx="8926345" cy="334201"/>
          </a:xfrm>
          <a:prstGeom prst="rect">
            <a:avLst/>
          </a:prstGeom>
          <a:gradFill>
            <a:gsLst>
              <a:gs pos="80000">
                <a:schemeClr val="tx2">
                  <a:lumMod val="20000"/>
                  <a:lumOff val="80000"/>
                </a:schemeClr>
              </a:gs>
              <a:gs pos="20000">
                <a:schemeClr val="tx2">
                  <a:lumMod val="20000"/>
                  <a:lumOff val="80000"/>
                </a:schemeClr>
              </a:gs>
              <a:gs pos="0">
                <a:schemeClr val="tx2">
                  <a:lumMod val="100000"/>
                </a:schemeClr>
              </a:gs>
              <a:gs pos="50000">
                <a:schemeClr val="bg1"/>
              </a:gs>
              <a:gs pos="100000">
                <a:schemeClr val="tx2"/>
              </a:gs>
            </a:gsLst>
            <a:lin ang="5400000" scaled="0"/>
          </a:gradFill>
          <a:ln w="9525">
            <a:solidFill>
              <a:schemeClr val="tx1"/>
            </a:solidFill>
          </a:ln>
        </p:spPr>
        <p:txBody>
          <a:bodyPr anchor="ctr"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600" dirty="0">
                <a:latin typeface="BIZ UDPゴシック" panose="020B0400000000000000" pitchFamily="50" charset="-128"/>
                <a:ea typeface="BIZ UDPゴシック" panose="020B0400000000000000" pitchFamily="50" charset="-128"/>
                <a:cs typeface="Meiryo UI" panose="020B0604030504040204" pitchFamily="50" charset="-128"/>
              </a:rPr>
              <a:t>（仮称）第</a:t>
            </a:r>
            <a:r>
              <a:rPr lang="en-US" altLang="ja-JP" sz="1600" dirty="0">
                <a:latin typeface="BIZ UDPゴシック" panose="020B0400000000000000" pitchFamily="50" charset="-128"/>
                <a:ea typeface="BIZ UDPゴシック" panose="020B0400000000000000" pitchFamily="50" charset="-128"/>
                <a:cs typeface="Meiryo UI" panose="020B0604030504040204" pitchFamily="50" charset="-128"/>
              </a:rPr>
              <a:t>3</a:t>
            </a:r>
            <a:r>
              <a:rPr lang="ja-JP" altLang="en-US" sz="1600" dirty="0">
                <a:latin typeface="BIZ UDPゴシック" panose="020B0400000000000000" pitchFamily="50" charset="-128"/>
                <a:ea typeface="BIZ UDPゴシック" panose="020B0400000000000000" pitchFamily="50" charset="-128"/>
                <a:cs typeface="Meiryo UI" panose="020B0604030504040204" pitchFamily="50" charset="-128"/>
              </a:rPr>
              <a:t>期大阪府ＥＳＣＯアクションプラン（案）の概要</a:t>
            </a:r>
          </a:p>
        </p:txBody>
      </p:sp>
      <p:sp>
        <p:nvSpPr>
          <p:cNvPr id="547" name="テキスト ボックス 546"/>
          <p:cNvSpPr txBox="1"/>
          <p:nvPr/>
        </p:nvSpPr>
        <p:spPr>
          <a:xfrm>
            <a:off x="132685" y="750768"/>
            <a:ext cx="4422121" cy="661720"/>
          </a:xfrm>
          <a:prstGeom prst="rect">
            <a:avLst/>
          </a:prstGeom>
          <a:noFill/>
        </p:spPr>
        <p:txBody>
          <a:bodyPr wrap="square" rtlCol="0">
            <a:spAutoFit/>
          </a:bodyPr>
          <a:lstStyle/>
          <a:p>
            <a:pPr defTabSz="326578"/>
            <a:r>
              <a:rPr kumimoji="0" lang="ja-JP" altLang="en-US" sz="1000" b="1" u="sng" dirty="0">
                <a:solidFill>
                  <a:prstClr val="black"/>
                </a:solidFill>
                <a:latin typeface="BIZ UD明朝 Medium" panose="02020500000000000000" pitchFamily="17" charset="-128"/>
                <a:ea typeface="BIZ UD明朝 Medium" panose="02020500000000000000" pitchFamily="17" charset="-128"/>
              </a:rPr>
              <a:t>○目的</a:t>
            </a:r>
            <a:r>
              <a:rPr kumimoji="0" lang="ja-JP" altLang="en-US" sz="900" dirty="0">
                <a:solidFill>
                  <a:prstClr val="black"/>
                </a:solidFill>
                <a:latin typeface="BIZ UD明朝 Medium" panose="02020500000000000000" pitchFamily="17" charset="-128"/>
                <a:ea typeface="BIZ UD明朝 Medium" panose="02020500000000000000" pitchFamily="17" charset="-128"/>
              </a:rPr>
              <a:t>　</a:t>
            </a:r>
            <a:endParaRPr kumimoji="0" lang="en-US" altLang="ja-JP" sz="900" dirty="0">
              <a:solidFill>
                <a:prstClr val="black"/>
              </a:solidFill>
              <a:latin typeface="BIZ UD明朝 Medium" panose="02020500000000000000" pitchFamily="17" charset="-128"/>
              <a:ea typeface="BIZ UD明朝 Medium" panose="02020500000000000000" pitchFamily="17" charset="-128"/>
            </a:endParaRPr>
          </a:p>
          <a:p>
            <a:pPr defTabSz="326578"/>
            <a:r>
              <a:rPr kumimoji="1" lang="ja-JP" altLang="en-US" sz="900" dirty="0">
                <a:latin typeface="BIZ UD明朝 Medium" panose="02020500000000000000" pitchFamily="17" charset="-128"/>
                <a:ea typeface="BIZ UD明朝 Medium" panose="02020500000000000000" pitchFamily="17" charset="-128"/>
              </a:rPr>
              <a:t>　</a:t>
            </a:r>
            <a:r>
              <a:rPr kumimoji="0" lang="ja-JP" altLang="en-US" sz="900" dirty="0">
                <a:solidFill>
                  <a:prstClr val="black"/>
                </a:solidFill>
                <a:latin typeface="BIZ UD明朝 Medium" panose="02020500000000000000" pitchFamily="17" charset="-128"/>
                <a:ea typeface="BIZ UD明朝 Medium" panose="02020500000000000000" pitchFamily="17" charset="-128"/>
              </a:rPr>
              <a:t>施設の設備機器（空調、照明等）の改修において、</a:t>
            </a:r>
            <a:r>
              <a:rPr kumimoji="1" lang="ja-JP" altLang="en-US" sz="900" dirty="0">
                <a:latin typeface="BIZ UD明朝 Medium" panose="02020500000000000000" pitchFamily="17" charset="-128"/>
                <a:ea typeface="BIZ UD明朝 Medium" panose="02020500000000000000" pitchFamily="17" charset="-128"/>
              </a:rPr>
              <a:t>建築物の省エネルギー化、地</a:t>
            </a:r>
            <a:endParaRPr kumimoji="1" lang="en-US" altLang="ja-JP" sz="900" dirty="0">
              <a:latin typeface="BIZ UD明朝 Medium" panose="02020500000000000000" pitchFamily="17" charset="-128"/>
              <a:ea typeface="BIZ UD明朝 Medium" panose="02020500000000000000" pitchFamily="17" charset="-128"/>
            </a:endParaRPr>
          </a:p>
          <a:p>
            <a:pPr defTabSz="326578"/>
            <a:r>
              <a:rPr kumimoji="1" lang="ja-JP" altLang="en-US" sz="900" dirty="0">
                <a:latin typeface="BIZ UD明朝 Medium" panose="02020500000000000000" pitchFamily="17" charset="-128"/>
                <a:ea typeface="BIZ UD明朝 Medium" panose="02020500000000000000" pitchFamily="17" charset="-128"/>
              </a:rPr>
              <a:t>球温暖化防止対策、光熱水費の削減を効果的に進めることができるＥＳＣＯ事業を広汎な府有施設に展開し、さらに府内市町村や民間へも普及啓発・促進していく。</a:t>
            </a:r>
          </a:p>
        </p:txBody>
      </p:sp>
      <p:sp>
        <p:nvSpPr>
          <p:cNvPr id="1046" name="正方形/長方形 1045">
            <a:extLst>
              <a:ext uri="{FF2B5EF4-FFF2-40B4-BE49-F238E27FC236}">
                <a16:creationId xmlns:a16="http://schemas.microsoft.com/office/drawing/2014/main" id="{B5BB6D6B-10C6-4EF7-BFF3-3188C825285E}"/>
              </a:ext>
            </a:extLst>
          </p:cNvPr>
          <p:cNvSpPr/>
          <p:nvPr/>
        </p:nvSpPr>
        <p:spPr>
          <a:xfrm>
            <a:off x="120152" y="546942"/>
            <a:ext cx="4428000" cy="5004000"/>
          </a:xfrm>
          <a:prstGeom prst="rect">
            <a:avLst/>
          </a:prstGeom>
          <a:noFill/>
          <a:ln w="12700" cap="flat" cmpd="sng" algn="ctr">
            <a:solidFill>
              <a:sysClr val="windowText" lastClr="000000"/>
            </a:solidFill>
            <a:prstDash val="solid"/>
            <a:miter lim="800000"/>
          </a:ln>
          <a:effectLst/>
        </p:spPr>
        <p:txBody>
          <a:bodyPr rtlCol="0" anchor="ctr"/>
          <a:lstStyle/>
          <a:p>
            <a:pPr algn="ctr" defTabSz="326578">
              <a:defRPr/>
            </a:pPr>
            <a:endParaRPr kumimoji="0" lang="ja-JP" altLang="en-US" sz="1286" kern="0">
              <a:solidFill>
                <a:prstClr val="white"/>
              </a:solidFill>
              <a:latin typeface="BIZ UDP明朝 Medium" panose="02020500000000000000" pitchFamily="18" charset="-128"/>
              <a:ea typeface="BIZ UDP明朝 Medium" panose="02020500000000000000" pitchFamily="18" charset="-128"/>
            </a:endParaRPr>
          </a:p>
        </p:txBody>
      </p:sp>
      <p:sp>
        <p:nvSpPr>
          <p:cNvPr id="1052" name="テキスト ボックス 1051"/>
          <p:cNvSpPr txBox="1"/>
          <p:nvPr/>
        </p:nvSpPr>
        <p:spPr>
          <a:xfrm>
            <a:off x="114470" y="473783"/>
            <a:ext cx="2100585" cy="272758"/>
          </a:xfrm>
          <a:prstGeom prst="rect">
            <a:avLst/>
          </a:prstGeom>
          <a:solidFill>
            <a:schemeClr val="tx2"/>
          </a:solidFill>
          <a:ln>
            <a:solidFill>
              <a:schemeClr val="accent6">
                <a:lumMod val="50000"/>
              </a:schemeClr>
            </a:solidFill>
          </a:ln>
        </p:spPr>
        <p:txBody>
          <a:bodyPr wrap="square" lIns="72000" tIns="36000" rIns="72000" bIns="36000" rtlCol="0" anchor="ctr" anchorCtr="0">
            <a:spAutoFit/>
          </a:bodyPr>
          <a:lstStyle/>
          <a:p>
            <a:pPr defTabSz="326578">
              <a:defRPr/>
            </a:pPr>
            <a:r>
              <a:rPr kumimoji="0" lang="ja-JP" altLang="en-US" sz="1300" b="1" kern="0" dirty="0">
                <a:solidFill>
                  <a:prstClr val="white"/>
                </a:solidFill>
                <a:latin typeface="BIZ UDPゴシック" panose="020B0400000000000000" pitchFamily="50" charset="-128"/>
                <a:ea typeface="BIZ UDPゴシック" panose="020B0400000000000000" pitchFamily="50" charset="-128"/>
              </a:rPr>
              <a:t>１．目的とこれまでの取組</a:t>
            </a:r>
            <a:endParaRPr kumimoji="0" lang="en-US" altLang="ja-JP" sz="1300" b="1" kern="0" dirty="0">
              <a:solidFill>
                <a:prstClr val="white"/>
              </a:solidFill>
              <a:latin typeface="BIZ UDPゴシック" panose="020B0400000000000000" pitchFamily="50" charset="-128"/>
              <a:ea typeface="BIZ UDPゴシック" panose="020B0400000000000000" pitchFamily="50" charset="-128"/>
            </a:endParaRPr>
          </a:p>
        </p:txBody>
      </p:sp>
      <p:sp>
        <p:nvSpPr>
          <p:cNvPr id="1057" name="正方形/長方形 1056">
            <a:extLst>
              <a:ext uri="{FF2B5EF4-FFF2-40B4-BE49-F238E27FC236}">
                <a16:creationId xmlns:a16="http://schemas.microsoft.com/office/drawing/2014/main" id="{FBC02C9F-0A92-424B-BE08-7C648D416485}"/>
              </a:ext>
            </a:extLst>
          </p:cNvPr>
          <p:cNvSpPr/>
          <p:nvPr/>
        </p:nvSpPr>
        <p:spPr>
          <a:xfrm>
            <a:off x="4616195" y="546333"/>
            <a:ext cx="4428000" cy="6222604"/>
          </a:xfrm>
          <a:prstGeom prst="rect">
            <a:avLst/>
          </a:prstGeom>
          <a:noFill/>
          <a:ln w="12700" cap="flat" cmpd="sng" algn="ctr">
            <a:solidFill>
              <a:sysClr val="windowText" lastClr="000000"/>
            </a:solidFill>
            <a:prstDash val="solid"/>
            <a:miter lim="800000"/>
          </a:ln>
          <a:effectLst/>
        </p:spPr>
        <p:txBody>
          <a:bodyPr rtlCol="0" anchor="ctr"/>
          <a:lstStyle/>
          <a:p>
            <a:pPr algn="ctr" defTabSz="326578">
              <a:defRPr/>
            </a:pPr>
            <a:endParaRPr kumimoji="0" lang="ja-JP" altLang="en-US" sz="1286" kern="0">
              <a:solidFill>
                <a:prstClr val="white"/>
              </a:solidFill>
              <a:latin typeface="BIZ UDP明朝 Medium" panose="02020500000000000000" pitchFamily="18" charset="-128"/>
              <a:ea typeface="BIZ UDP明朝 Medium" panose="02020500000000000000" pitchFamily="18" charset="-128"/>
            </a:endParaRPr>
          </a:p>
        </p:txBody>
      </p:sp>
      <p:sp>
        <p:nvSpPr>
          <p:cNvPr id="1058" name="テキスト ボックス 1057">
            <a:extLst>
              <a:ext uri="{FF2B5EF4-FFF2-40B4-BE49-F238E27FC236}">
                <a16:creationId xmlns:a16="http://schemas.microsoft.com/office/drawing/2014/main" id="{DB7357E2-75BA-4D14-920F-F01133E43CB8}"/>
              </a:ext>
            </a:extLst>
          </p:cNvPr>
          <p:cNvSpPr txBox="1"/>
          <p:nvPr/>
        </p:nvSpPr>
        <p:spPr>
          <a:xfrm>
            <a:off x="4609541" y="473783"/>
            <a:ext cx="3177713" cy="272758"/>
          </a:xfrm>
          <a:prstGeom prst="rect">
            <a:avLst/>
          </a:prstGeom>
          <a:solidFill>
            <a:schemeClr val="tx2"/>
          </a:solidFill>
          <a:ln>
            <a:solidFill>
              <a:schemeClr val="accent6">
                <a:lumMod val="50000"/>
              </a:schemeClr>
            </a:solidFill>
          </a:ln>
        </p:spPr>
        <p:txBody>
          <a:bodyPr wrap="square" lIns="72000" tIns="36000" rIns="72000" bIns="36000" rtlCol="0">
            <a:spAutoFit/>
          </a:bodyPr>
          <a:lstStyle/>
          <a:p>
            <a:pPr defTabSz="326578">
              <a:defRPr/>
            </a:pPr>
            <a:r>
              <a:rPr kumimoji="0" lang="ja-JP" altLang="en-US" sz="1300" b="1" kern="0" dirty="0">
                <a:solidFill>
                  <a:prstClr val="white"/>
                </a:solidFill>
                <a:latin typeface="BIZ UDPゴシック" panose="020B0400000000000000" pitchFamily="50" charset="-128"/>
                <a:ea typeface="BIZ UDPゴシック" panose="020B0400000000000000" pitchFamily="50" charset="-128"/>
              </a:rPr>
              <a:t>３．</a:t>
            </a:r>
            <a:r>
              <a:rPr kumimoji="0" lang="ja-JP" altLang="en-US" sz="1300" b="1" kern="0" dirty="0">
                <a:solidFill>
                  <a:schemeClr val="bg1"/>
                </a:solidFill>
                <a:latin typeface="BIZ UDPゴシック" panose="020B0400000000000000" pitchFamily="50" charset="-128"/>
                <a:ea typeface="BIZ UDPゴシック" panose="020B0400000000000000" pitchFamily="50" charset="-128"/>
              </a:rPr>
              <a:t>本プラン</a:t>
            </a:r>
            <a:r>
              <a:rPr lang="ja-JP" altLang="en-US" sz="1300" b="1" kern="0" dirty="0">
                <a:solidFill>
                  <a:schemeClr val="bg1"/>
                </a:solidFill>
                <a:latin typeface="BIZ UDPゴシック" panose="020B0400000000000000" pitchFamily="50" charset="-128"/>
                <a:ea typeface="BIZ UDPゴシック" panose="020B0400000000000000" pitchFamily="50" charset="-128"/>
              </a:rPr>
              <a:t>の主なポイントと推進目標</a:t>
            </a:r>
            <a:endParaRPr kumimoji="0" lang="en-US" altLang="ja-JP" sz="1300" b="1" kern="0" dirty="0">
              <a:solidFill>
                <a:schemeClr val="bg1"/>
              </a:solidFill>
              <a:latin typeface="BIZ UDPゴシック" panose="020B0400000000000000" pitchFamily="50" charset="-128"/>
              <a:ea typeface="BIZ UDPゴシック" panose="020B0400000000000000" pitchFamily="50" charset="-128"/>
            </a:endParaRPr>
          </a:p>
        </p:txBody>
      </p:sp>
      <p:sp>
        <p:nvSpPr>
          <p:cNvPr id="1079" name="テキスト ボックス 1078">
            <a:extLst>
              <a:ext uri="{FF2B5EF4-FFF2-40B4-BE49-F238E27FC236}">
                <a16:creationId xmlns:a16="http://schemas.microsoft.com/office/drawing/2014/main" id="{CA3E0192-415A-4E32-9A86-A5F979B23B2D}"/>
              </a:ext>
            </a:extLst>
          </p:cNvPr>
          <p:cNvSpPr txBox="1"/>
          <p:nvPr/>
        </p:nvSpPr>
        <p:spPr>
          <a:xfrm>
            <a:off x="2800333" y="1411804"/>
            <a:ext cx="1695810" cy="1611586"/>
          </a:xfrm>
          <a:prstGeom prst="rect">
            <a:avLst/>
          </a:prstGeom>
          <a:solidFill>
            <a:schemeClr val="accent4">
              <a:lumMod val="20000"/>
              <a:lumOff val="80000"/>
              <a:alpha val="99000"/>
            </a:schemeClr>
          </a:solidFill>
          <a:ln w="12700">
            <a:solidFill>
              <a:sysClr val="windowText" lastClr="000000">
                <a:alpha val="78000"/>
              </a:sysClr>
            </a:solidFill>
          </a:ln>
        </p:spPr>
        <p:txBody>
          <a:bodyPr wrap="square" lIns="72000" tIns="36000" rIns="72000" bIns="36000" rtlCol="0">
            <a:spAutoFit/>
          </a:bodyPr>
          <a:lstStyle/>
          <a:p>
            <a:pPr defTabSz="653156" eaLnBrk="0" fontAlgn="base" hangingPunct="0">
              <a:spcBef>
                <a:spcPct val="0"/>
              </a:spcBef>
              <a:spcAft>
                <a:spcPct val="0"/>
              </a:spcAft>
              <a:defRPr/>
            </a:pPr>
            <a:r>
              <a:rPr lang="en-US" altLang="ja-JP" sz="900" b="1" kern="0" dirty="0">
                <a:solidFill>
                  <a:prstClr val="black"/>
                </a:solidFill>
                <a:latin typeface="BIZ UD明朝 Medium" panose="02020500000000000000" pitchFamily="17" charset="-128"/>
                <a:ea typeface="BIZ UD明朝 Medium" panose="02020500000000000000" pitchFamily="17" charset="-128"/>
              </a:rPr>
              <a:t>【</a:t>
            </a:r>
            <a:r>
              <a:rPr lang="ja-JP" altLang="en-US" sz="900" b="1" kern="0" dirty="0">
                <a:solidFill>
                  <a:prstClr val="black"/>
                </a:solidFill>
                <a:latin typeface="BIZ UD明朝 Medium" panose="02020500000000000000" pitchFamily="17" charset="-128"/>
                <a:ea typeface="BIZ UD明朝 Medium" panose="02020500000000000000" pitchFamily="17" charset="-128"/>
              </a:rPr>
              <a:t>府主要施策での位置づけ</a:t>
            </a:r>
            <a:r>
              <a:rPr lang="en-US" altLang="ja-JP" sz="900" b="1" kern="0" dirty="0">
                <a:solidFill>
                  <a:prstClr val="black"/>
                </a:solidFill>
                <a:latin typeface="BIZ UD明朝 Medium" panose="02020500000000000000" pitchFamily="17" charset="-128"/>
                <a:ea typeface="BIZ UD明朝 Medium" panose="02020500000000000000" pitchFamily="17" charset="-128"/>
              </a:rPr>
              <a:t>】</a:t>
            </a:r>
          </a:p>
          <a:p>
            <a:pPr defTabSz="653156" eaLnBrk="0" fontAlgn="base" hangingPunct="0">
              <a:spcBef>
                <a:spcPct val="0"/>
              </a:spcBef>
              <a:spcAft>
                <a:spcPct val="0"/>
              </a:spcAft>
              <a:defRPr/>
            </a:pPr>
            <a:endParaRPr kumimoji="0" lang="en-US" altLang="ja-JP" sz="300" b="1" kern="0" dirty="0">
              <a:solidFill>
                <a:prstClr val="black"/>
              </a:solidFill>
              <a:latin typeface="BIZ UD明朝 Medium" panose="02020500000000000000" pitchFamily="17" charset="-128"/>
              <a:ea typeface="BIZ UD明朝 Medium" panose="02020500000000000000" pitchFamily="17" charset="-128"/>
            </a:endParaRPr>
          </a:p>
          <a:p>
            <a:pPr defTabSz="653156" eaLnBrk="0" fontAlgn="base" hangingPunct="0">
              <a:spcBef>
                <a:spcPct val="0"/>
              </a:spcBef>
              <a:spcAft>
                <a:spcPct val="0"/>
              </a:spcAft>
              <a:defRPr/>
            </a:pPr>
            <a:r>
              <a:rPr lang="ja-JP" altLang="en-US" sz="800" dirty="0">
                <a:latin typeface="BIZ UD明朝 Medium" panose="02020500000000000000" pitchFamily="17" charset="-128"/>
                <a:ea typeface="BIZ UD明朝 Medium" panose="02020500000000000000" pitchFamily="17" charset="-128"/>
              </a:rPr>
              <a:t>◆</a:t>
            </a:r>
            <a:r>
              <a:rPr lang="zh-CN" altLang="en-US" sz="800" dirty="0">
                <a:latin typeface="BIZ UD明朝 Medium" panose="02020500000000000000" pitchFamily="17" charset="-128"/>
                <a:ea typeface="BIZ UD明朝 Medium" panose="02020500000000000000" pitchFamily="17" charset="-128"/>
              </a:rPr>
              <a:t>大阪府地球温暖化対策実行計画</a:t>
            </a:r>
            <a:endParaRPr lang="en-US" altLang="zh-CN" sz="800" dirty="0">
              <a:latin typeface="BIZ UD明朝 Medium" panose="02020500000000000000" pitchFamily="17" charset="-128"/>
              <a:ea typeface="BIZ UD明朝 Medium" panose="02020500000000000000" pitchFamily="17" charset="-128"/>
            </a:endParaRPr>
          </a:p>
          <a:p>
            <a:pPr defTabSz="653156" eaLnBrk="0" fontAlgn="base" hangingPunct="0">
              <a:spcBef>
                <a:spcPct val="0"/>
              </a:spcBef>
              <a:spcAft>
                <a:spcPct val="0"/>
              </a:spcAft>
              <a:defRPr/>
            </a:pPr>
            <a:r>
              <a:rPr lang="ja-JP" altLang="en-US" sz="800" dirty="0">
                <a:latin typeface="BIZ UD明朝 Medium" panose="02020500000000000000" pitchFamily="17" charset="-128"/>
                <a:ea typeface="BIZ UD明朝 Medium" panose="02020500000000000000" pitchFamily="17" charset="-128"/>
              </a:rPr>
              <a:t> </a:t>
            </a:r>
            <a:r>
              <a:rPr lang="en-US" altLang="zh-CN" sz="800" dirty="0">
                <a:latin typeface="BIZ UD明朝 Medium" panose="02020500000000000000" pitchFamily="17" charset="-128"/>
                <a:ea typeface="BIZ UD明朝 Medium" panose="02020500000000000000" pitchFamily="17" charset="-128"/>
              </a:rPr>
              <a:t> (</a:t>
            </a:r>
            <a:r>
              <a:rPr lang="zh-CN" altLang="en-US" sz="800" dirty="0">
                <a:latin typeface="BIZ UD明朝 Medium" panose="02020500000000000000" pitchFamily="17" charset="-128"/>
                <a:ea typeface="BIZ UD明朝 Medium" panose="02020500000000000000" pitchFamily="17" charset="-128"/>
              </a:rPr>
              <a:t>区域施策編</a:t>
            </a:r>
            <a:r>
              <a:rPr lang="en-US" altLang="zh-CN" sz="800" dirty="0">
                <a:latin typeface="BIZ UD明朝 Medium" panose="02020500000000000000" pitchFamily="17" charset="-128"/>
                <a:ea typeface="BIZ UD明朝 Medium" panose="02020500000000000000" pitchFamily="17" charset="-128"/>
              </a:rPr>
              <a:t>),(</a:t>
            </a:r>
            <a:r>
              <a:rPr lang="zh-TW" altLang="en-US" sz="800" dirty="0">
                <a:latin typeface="BIZ UD明朝 Medium" panose="02020500000000000000" pitchFamily="17" charset="-128"/>
                <a:ea typeface="BIZ UD明朝 Medium" panose="02020500000000000000" pitchFamily="17" charset="-128"/>
              </a:rPr>
              <a:t>事務事業編</a:t>
            </a:r>
            <a:r>
              <a:rPr lang="en-US" altLang="zh-TW" sz="800" dirty="0">
                <a:latin typeface="BIZ UD明朝 Medium" panose="02020500000000000000" pitchFamily="17" charset="-128"/>
                <a:ea typeface="BIZ UD明朝 Medium" panose="02020500000000000000" pitchFamily="17" charset="-128"/>
              </a:rPr>
              <a:t>)</a:t>
            </a:r>
            <a:endParaRPr kumimoji="0" lang="en-US" altLang="ja-JP" sz="300" kern="0" dirty="0">
              <a:solidFill>
                <a:prstClr val="black"/>
              </a:solidFill>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a:t>
            </a:r>
            <a:r>
              <a:rPr kumimoji="0" lang="ja-JP" altLang="en-US" sz="800" dirty="0">
                <a:solidFill>
                  <a:prstClr val="black"/>
                </a:solidFill>
                <a:latin typeface="BIZ UD明朝 Medium" panose="02020500000000000000" pitchFamily="17" charset="-128"/>
                <a:ea typeface="BIZ UD明朝 Medium" panose="02020500000000000000" pitchFamily="17" charset="-128"/>
              </a:rPr>
              <a:t>おおさかヒートアイランド対策</a:t>
            </a:r>
            <a:endParaRPr kumimoji="0" lang="en-US" altLang="ja-JP" sz="800" dirty="0">
              <a:solidFill>
                <a:prstClr val="black"/>
              </a:solidFill>
              <a:latin typeface="BIZ UD明朝 Medium" panose="02020500000000000000" pitchFamily="17" charset="-128"/>
              <a:ea typeface="BIZ UD明朝 Medium" panose="02020500000000000000" pitchFamily="17" charset="-128"/>
            </a:endParaRPr>
          </a:p>
          <a:p>
            <a:r>
              <a:rPr lang="en-US" altLang="ja-JP" sz="800" dirty="0">
                <a:solidFill>
                  <a:prstClr val="black"/>
                </a:solidFill>
                <a:latin typeface="BIZ UD明朝 Medium" panose="02020500000000000000" pitchFamily="17" charset="-128"/>
                <a:ea typeface="BIZ UD明朝 Medium" panose="02020500000000000000" pitchFamily="17" charset="-128"/>
              </a:rPr>
              <a:t>  </a:t>
            </a:r>
            <a:r>
              <a:rPr kumimoji="0" lang="ja-JP" altLang="en-US" sz="800" dirty="0">
                <a:solidFill>
                  <a:prstClr val="black"/>
                </a:solidFill>
                <a:latin typeface="BIZ UD明朝 Medium" panose="02020500000000000000" pitchFamily="17" charset="-128"/>
                <a:ea typeface="BIZ UD明朝 Medium" panose="02020500000000000000" pitchFamily="17" charset="-128"/>
              </a:rPr>
              <a:t>推進計画</a:t>
            </a:r>
            <a:endParaRPr lang="en-US" altLang="ja-JP" sz="300" dirty="0">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◆大阪府ファシリティマネジメン</a:t>
            </a:r>
            <a:endParaRPr lang="en-US" altLang="ja-JP" sz="800" dirty="0">
              <a:latin typeface="BIZ UD明朝 Medium" panose="02020500000000000000" pitchFamily="17" charset="-128"/>
              <a:ea typeface="BIZ UD明朝 Medium" panose="02020500000000000000" pitchFamily="17" charset="-128"/>
            </a:endParaRPr>
          </a:p>
          <a:p>
            <a:r>
              <a:rPr lang="en-US" altLang="ja-JP" sz="800" dirty="0">
                <a:latin typeface="BIZ UD明朝 Medium" panose="02020500000000000000" pitchFamily="17" charset="-128"/>
                <a:ea typeface="BIZ UD明朝 Medium" panose="02020500000000000000" pitchFamily="17" charset="-128"/>
              </a:rPr>
              <a:t>  </a:t>
            </a:r>
            <a:r>
              <a:rPr lang="ja-JP" altLang="en-US" sz="800" dirty="0">
                <a:latin typeface="BIZ UD明朝 Medium" panose="02020500000000000000" pitchFamily="17" charset="-128"/>
                <a:ea typeface="BIZ UD明朝 Medium" panose="02020500000000000000" pitchFamily="17" charset="-128"/>
              </a:rPr>
              <a:t>ト基本方針</a:t>
            </a:r>
            <a:endParaRPr lang="en-US" altLang="ja-JP" sz="300" dirty="0">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◆第３期大阪府まち・ひと・しご</a:t>
            </a:r>
            <a:endParaRPr lang="en-US" altLang="ja-JP" sz="800" dirty="0">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　と創生総合戦略</a:t>
            </a:r>
            <a:endParaRPr lang="en-US" altLang="ja-JP" sz="300" dirty="0">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◆住まうビジョン・大阪</a:t>
            </a:r>
            <a:endParaRPr lang="en-US" altLang="ja-JP" sz="800" dirty="0">
              <a:latin typeface="BIZ UD明朝 Medium" panose="02020500000000000000" pitchFamily="17" charset="-128"/>
              <a:ea typeface="BIZ UD明朝 Medium" panose="02020500000000000000" pitchFamily="17" charset="-128"/>
            </a:endParaRPr>
          </a:p>
          <a:p>
            <a:endParaRPr lang="en-US" altLang="ja-JP" sz="800" dirty="0">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上記計画を推進する手段の一つ</a:t>
            </a:r>
            <a:endParaRPr lang="en-US" altLang="ja-JP" sz="800" dirty="0">
              <a:latin typeface="BIZ UD明朝 Medium" panose="02020500000000000000" pitchFamily="17" charset="-128"/>
              <a:ea typeface="BIZ UD明朝 Medium" panose="02020500000000000000" pitchFamily="17" charset="-128"/>
            </a:endParaRPr>
          </a:p>
        </p:txBody>
      </p:sp>
      <p:graphicFrame>
        <p:nvGraphicFramePr>
          <p:cNvPr id="23" name="表 22">
            <a:extLst>
              <a:ext uri="{FF2B5EF4-FFF2-40B4-BE49-F238E27FC236}">
                <a16:creationId xmlns:a16="http://schemas.microsoft.com/office/drawing/2014/main" id="{B9CBA4D3-BA09-414C-B928-D198D841B3CC}"/>
              </a:ext>
            </a:extLst>
          </p:cNvPr>
          <p:cNvGraphicFramePr>
            <a:graphicFrameLocks noGrp="1"/>
          </p:cNvGraphicFramePr>
          <p:nvPr>
            <p:extLst>
              <p:ext uri="{D42A27DB-BD31-4B8C-83A1-F6EECF244321}">
                <p14:modId xmlns:p14="http://schemas.microsoft.com/office/powerpoint/2010/main" val="1428344678"/>
              </p:ext>
            </p:extLst>
          </p:nvPr>
        </p:nvGraphicFramePr>
        <p:xfrm>
          <a:off x="215174" y="3891220"/>
          <a:ext cx="4280967" cy="1555560"/>
        </p:xfrm>
        <a:graphic>
          <a:graphicData uri="http://schemas.openxmlformats.org/drawingml/2006/table">
            <a:tbl>
              <a:tblPr firstRow="1" bandRow="1">
                <a:tableStyleId>{7DF18680-E054-41AD-8BC1-D1AEF772440D}</a:tableStyleId>
              </a:tblPr>
              <a:tblGrid>
                <a:gridCol w="1331685">
                  <a:extLst>
                    <a:ext uri="{9D8B030D-6E8A-4147-A177-3AD203B41FA5}">
                      <a16:colId xmlns:a16="http://schemas.microsoft.com/office/drawing/2014/main" val="3052009794"/>
                    </a:ext>
                  </a:extLst>
                </a:gridCol>
                <a:gridCol w="983094">
                  <a:extLst>
                    <a:ext uri="{9D8B030D-6E8A-4147-A177-3AD203B41FA5}">
                      <a16:colId xmlns:a16="http://schemas.microsoft.com/office/drawing/2014/main" val="3731547777"/>
                    </a:ext>
                  </a:extLst>
                </a:gridCol>
                <a:gridCol w="983094">
                  <a:extLst>
                    <a:ext uri="{9D8B030D-6E8A-4147-A177-3AD203B41FA5}">
                      <a16:colId xmlns:a16="http://schemas.microsoft.com/office/drawing/2014/main" val="3710515734"/>
                    </a:ext>
                  </a:extLst>
                </a:gridCol>
                <a:gridCol w="983094">
                  <a:extLst>
                    <a:ext uri="{9D8B030D-6E8A-4147-A177-3AD203B41FA5}">
                      <a16:colId xmlns:a16="http://schemas.microsoft.com/office/drawing/2014/main" val="756036445"/>
                    </a:ext>
                  </a:extLst>
                </a:gridCol>
              </a:tblGrid>
              <a:tr h="126690">
                <a:tc rowSpan="2">
                  <a:txBody>
                    <a:bodyPr/>
                    <a:lstStyle/>
                    <a:p>
                      <a:pPr algn="ctr"/>
                      <a:endParaRPr kumimoji="1" lang="ja-JP" altLang="en-US"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gridSpan="2">
                  <a:txBody>
                    <a:bodyPr/>
                    <a:lstStyle/>
                    <a:p>
                      <a:pPr algn="ctr"/>
                      <a:r>
                        <a:rPr kumimoji="1" lang="ja-JP" altLang="en-US" sz="800" dirty="0">
                          <a:solidFill>
                            <a:schemeClr val="bg1"/>
                          </a:solidFill>
                          <a:latin typeface="BIZ UD明朝 Medium" panose="02020500000000000000" pitchFamily="17" charset="-128"/>
                          <a:ea typeface="BIZ UD明朝 Medium" panose="02020500000000000000" pitchFamily="17" charset="-128"/>
                        </a:rPr>
                        <a:t>新・大阪府ＥＳＣＯアクションプラン</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hMerge="1">
                  <a:txBody>
                    <a:bodyPr/>
                    <a:lstStyle/>
                    <a:p>
                      <a:pPr algn="ctr"/>
                      <a:r>
                        <a:rPr kumimoji="1" lang="ja-JP" altLang="en-US" sz="900" dirty="0">
                          <a:solidFill>
                            <a:schemeClr val="bg1"/>
                          </a:solidFill>
                          <a:latin typeface="BIZ UD明朝 Medium" panose="02020500000000000000" pitchFamily="17" charset="-128"/>
                          <a:ea typeface="BIZ UD明朝 Medium" panose="02020500000000000000" pitchFamily="17" charset="-128"/>
                        </a:rPr>
                        <a:t>進捗</a:t>
                      </a:r>
                      <a:r>
                        <a:rPr kumimoji="1" lang="en-US" altLang="ja-JP" sz="700" dirty="0">
                          <a:solidFill>
                            <a:schemeClr val="bg1"/>
                          </a:solidFill>
                          <a:latin typeface="BIZ UD明朝 Medium" panose="02020500000000000000" pitchFamily="17" charset="-128"/>
                          <a:ea typeface="BIZ UD明朝 Medium" panose="02020500000000000000" pitchFamily="17" charset="-128"/>
                        </a:rPr>
                        <a:t>(※1)</a:t>
                      </a:r>
                      <a:endParaRPr kumimoji="1" lang="ja-JP" altLang="en-US" sz="700" dirty="0">
                        <a:solidFill>
                          <a:schemeClr val="bg1"/>
                        </a:solidFill>
                        <a:latin typeface="BIZ UD明朝 Medium" panose="02020500000000000000" pitchFamily="17" charset="-128"/>
                        <a:ea typeface="BIZ UD明朝 Medium" panose="02020500000000000000" pitchFamily="17" charset="-128"/>
                      </a:endParaRPr>
                    </a:p>
                  </a:txBody>
                  <a:tcPr marT="36000" marB="36000">
                    <a:lnL w="6350" cap="flat" cmpd="sng" algn="ctr">
                      <a:solidFill>
                        <a:schemeClr val="tx1"/>
                      </a:solidFill>
                      <a:prstDash val="solid"/>
                      <a:round/>
                      <a:headEnd type="none" w="med" len="med"/>
                      <a:tailEnd type="none" w="med" len="med"/>
                    </a:lnL>
                  </a:tcPr>
                </a:tc>
                <a:tc>
                  <a:txBody>
                    <a:bodyPr/>
                    <a:lstStyle/>
                    <a:p>
                      <a:pPr algn="ctr"/>
                      <a:r>
                        <a:rPr kumimoji="1" lang="ja-JP" altLang="en-US" sz="800" dirty="0">
                          <a:solidFill>
                            <a:schemeClr val="bg1"/>
                          </a:solidFill>
                          <a:latin typeface="BIZ UD明朝 Medium" panose="02020500000000000000" pitchFamily="17" charset="-128"/>
                          <a:ea typeface="BIZ UD明朝 Medium" panose="02020500000000000000" pitchFamily="17" charset="-128"/>
                        </a:rPr>
                        <a:t>（参考）</a:t>
                      </a:r>
                      <a:endParaRPr kumimoji="1" lang="en-US" altLang="ja-JP" sz="8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713593385"/>
                  </a:ext>
                </a:extLst>
              </a:tr>
              <a:tr h="254880">
                <a:tc vMerge="1">
                  <a:txBody>
                    <a:bodyPr/>
                    <a:lstStyle/>
                    <a:p>
                      <a:endParaRPr kumimoji="1" lang="ja-JP" altLang="en-US"/>
                    </a:p>
                  </a:txBody>
                  <a:tcPr>
                    <a:lnT w="6350" cap="flat" cmpd="sng" algn="ctr">
                      <a:solidFill>
                        <a:schemeClr val="tx1"/>
                      </a:solidFill>
                      <a:prstDash val="solid"/>
                      <a:round/>
                      <a:headEnd type="none" w="med" len="med"/>
                      <a:tailEnd type="none" w="med" len="med"/>
                    </a:lnT>
                  </a:tcPr>
                </a:tc>
                <a:tc>
                  <a:txBody>
                    <a:bodyPr/>
                    <a:lstStyle/>
                    <a:p>
                      <a:pPr algn="ctr"/>
                      <a:r>
                        <a:rPr kumimoji="1" lang="ja-JP" altLang="en-US" sz="900" b="1" dirty="0">
                          <a:solidFill>
                            <a:schemeClr val="bg1"/>
                          </a:solidFill>
                          <a:latin typeface="BIZ UD明朝 Medium" panose="02020500000000000000" pitchFamily="17" charset="-128"/>
                          <a:ea typeface="BIZ UD明朝 Medium" panose="02020500000000000000" pitchFamily="17" charset="-128"/>
                        </a:rPr>
                        <a:t>目標</a:t>
                      </a:r>
                      <a:endParaRPr kumimoji="1" lang="en-US" altLang="ja-JP" sz="900" b="1" dirty="0">
                        <a:solidFill>
                          <a:schemeClr val="bg1"/>
                        </a:solidFill>
                        <a:latin typeface="BIZ UD明朝 Medium" panose="02020500000000000000" pitchFamily="17" charset="-128"/>
                        <a:ea typeface="BIZ UD明朝 Medium" panose="02020500000000000000" pitchFamily="17" charset="-128"/>
                      </a:endParaRPr>
                    </a:p>
                    <a:p>
                      <a:pPr algn="ctr"/>
                      <a:r>
                        <a:rPr kumimoji="1" lang="en-US" altLang="ja-JP" sz="700" b="1" dirty="0">
                          <a:solidFill>
                            <a:schemeClr val="bg1"/>
                          </a:solidFill>
                          <a:latin typeface="BIZ UD明朝 Medium" panose="02020500000000000000" pitchFamily="17" charset="-128"/>
                          <a:ea typeface="BIZ UD明朝 Medium" panose="02020500000000000000" pitchFamily="17" charset="-128"/>
                        </a:rPr>
                        <a:t>(</a:t>
                      </a:r>
                      <a:r>
                        <a:rPr kumimoji="1" lang="ja-JP" altLang="en-US" sz="700" b="1" dirty="0">
                          <a:solidFill>
                            <a:schemeClr val="bg1"/>
                          </a:solidFill>
                          <a:latin typeface="BIZ UD明朝 Medium" panose="02020500000000000000" pitchFamily="17" charset="-128"/>
                          <a:ea typeface="BIZ UD明朝 Medium" panose="02020500000000000000" pitchFamily="17" charset="-128"/>
                        </a:rPr>
                        <a:t>平成</a:t>
                      </a:r>
                      <a:r>
                        <a:rPr kumimoji="1" lang="en-US" altLang="ja-JP" sz="700" b="1" dirty="0">
                          <a:solidFill>
                            <a:schemeClr val="bg1"/>
                          </a:solidFill>
                          <a:latin typeface="BIZ UD明朝 Medium" panose="02020500000000000000" pitchFamily="17" charset="-128"/>
                          <a:ea typeface="BIZ UD明朝 Medium" panose="02020500000000000000" pitchFamily="17" charset="-128"/>
                        </a:rPr>
                        <a:t>27</a:t>
                      </a:r>
                      <a:r>
                        <a:rPr kumimoji="1" lang="ja-JP" altLang="en-US" sz="700" b="1" dirty="0">
                          <a:solidFill>
                            <a:schemeClr val="bg1"/>
                          </a:solidFill>
                          <a:latin typeface="BIZ UD明朝 Medium" panose="02020500000000000000" pitchFamily="17" charset="-128"/>
                          <a:ea typeface="BIZ UD明朝 Medium" panose="02020500000000000000" pitchFamily="17" charset="-128"/>
                        </a:rPr>
                        <a:t>～令和６年度</a:t>
                      </a:r>
                      <a:r>
                        <a:rPr kumimoji="1" lang="en-US" altLang="ja-JP" sz="700" b="1" dirty="0">
                          <a:solidFill>
                            <a:schemeClr val="bg1"/>
                          </a:solidFill>
                          <a:latin typeface="BIZ UD明朝 Medium" panose="02020500000000000000" pitchFamily="17" charset="-128"/>
                          <a:ea typeface="BIZ UD明朝 Medium" panose="02020500000000000000" pitchFamily="17" charset="-128"/>
                        </a:rPr>
                        <a:t>)</a:t>
                      </a:r>
                      <a:endParaRPr kumimoji="1" lang="ja-JP" altLang="en-US" dirty="0">
                        <a:solidFill>
                          <a:schemeClr val="bg1"/>
                        </a:solidFill>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bg1"/>
                          </a:solidFill>
                          <a:latin typeface="BIZ UD明朝 Medium" panose="02020500000000000000" pitchFamily="17" charset="-128"/>
                          <a:ea typeface="BIZ UD明朝 Medium" panose="02020500000000000000" pitchFamily="17" charset="-128"/>
                        </a:rPr>
                        <a:t>進捗</a:t>
                      </a:r>
                      <a:endParaRPr kumimoji="1" lang="ja-JP" altLang="en-US" sz="700" b="1" dirty="0">
                        <a:solidFill>
                          <a:schemeClr val="bg1"/>
                        </a:solidFill>
                        <a:latin typeface="BIZ UD明朝 Medium" panose="02020500000000000000" pitchFamily="17" charset="-128"/>
                        <a:ea typeface="BIZ UD明朝 Medium" panose="02020500000000000000" pitchFamily="17" charset="-128"/>
                      </a:endParaRPr>
                    </a:p>
                    <a:p>
                      <a:pPr algn="ctr"/>
                      <a:r>
                        <a:rPr kumimoji="1" lang="en-US" altLang="ja-JP" sz="700" b="1" dirty="0">
                          <a:solidFill>
                            <a:schemeClr val="bg1"/>
                          </a:solidFill>
                          <a:latin typeface="BIZ UD明朝 Medium" panose="02020500000000000000" pitchFamily="17" charset="-128"/>
                          <a:ea typeface="BIZ UD明朝 Medium" panose="02020500000000000000" pitchFamily="17" charset="-128"/>
                        </a:rPr>
                        <a:t>(</a:t>
                      </a:r>
                      <a:r>
                        <a:rPr kumimoji="1" lang="ja-JP" altLang="en-US" sz="700" b="1" dirty="0">
                          <a:solidFill>
                            <a:schemeClr val="bg1"/>
                          </a:solidFill>
                          <a:latin typeface="BIZ UD明朝 Medium" panose="02020500000000000000" pitchFamily="17" charset="-128"/>
                          <a:ea typeface="BIZ UD明朝 Medium" panose="02020500000000000000" pitchFamily="17" charset="-128"/>
                        </a:rPr>
                        <a:t>令和６年度末</a:t>
                      </a:r>
                      <a:r>
                        <a:rPr kumimoji="1" lang="en-US" altLang="ja-JP" sz="700" b="1" dirty="0">
                          <a:solidFill>
                            <a:schemeClr val="bg1"/>
                          </a:solidFill>
                          <a:latin typeface="BIZ UD明朝 Medium" panose="02020500000000000000" pitchFamily="17" charset="-128"/>
                          <a:ea typeface="BIZ UD明朝 Medium" panose="02020500000000000000" pitchFamily="17" charset="-128"/>
                        </a:rPr>
                        <a:t>)</a:t>
                      </a:r>
                      <a:endParaRPr kumimoji="1" lang="ja-JP" altLang="en-US" dirty="0">
                        <a:solidFill>
                          <a:schemeClr val="bg1"/>
                        </a:solidFill>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800" dirty="0">
                          <a:solidFill>
                            <a:schemeClr val="bg1"/>
                          </a:solidFill>
                          <a:latin typeface="BIZ UD明朝 Medium" panose="02020500000000000000" pitchFamily="17" charset="-128"/>
                          <a:ea typeface="BIZ UD明朝 Medium" panose="02020500000000000000" pitchFamily="17" charset="-128"/>
                        </a:rPr>
                        <a:t>ＥＳＣＯ</a:t>
                      </a:r>
                      <a:r>
                        <a:rPr kumimoji="1" lang="zh-TW" altLang="en-US" sz="800" dirty="0">
                          <a:solidFill>
                            <a:schemeClr val="bg1"/>
                          </a:solidFill>
                          <a:latin typeface="BIZ UD明朝 Medium" panose="02020500000000000000" pitchFamily="17" charset="-128"/>
                          <a:ea typeface="BIZ UD明朝 Medium" panose="02020500000000000000" pitchFamily="17" charset="-128"/>
                        </a:rPr>
                        <a:t>全実績</a:t>
                      </a:r>
                    </a:p>
                    <a:p>
                      <a:pPr algn="l"/>
                      <a:r>
                        <a:rPr kumimoji="1" lang="en-US" altLang="zh-TW" sz="700" dirty="0">
                          <a:solidFill>
                            <a:schemeClr val="bg1"/>
                          </a:solidFill>
                          <a:latin typeface="BIZ UD明朝 Medium" panose="02020500000000000000" pitchFamily="17" charset="-128"/>
                          <a:ea typeface="BIZ UD明朝 Medium" panose="02020500000000000000" pitchFamily="17" charset="-128"/>
                        </a:rPr>
                        <a:t>(</a:t>
                      </a:r>
                      <a:r>
                        <a:rPr kumimoji="1" lang="zh-TW" altLang="en-US" sz="700" dirty="0">
                          <a:solidFill>
                            <a:schemeClr val="bg1"/>
                          </a:solidFill>
                          <a:latin typeface="BIZ UD明朝 Medium" panose="02020500000000000000" pitchFamily="17" charset="-128"/>
                          <a:ea typeface="BIZ UD明朝 Medium" panose="02020500000000000000" pitchFamily="17" charset="-128"/>
                        </a:rPr>
                        <a:t>平成</a:t>
                      </a:r>
                      <a:r>
                        <a:rPr kumimoji="1" lang="en-US" altLang="zh-TW" sz="700" dirty="0">
                          <a:solidFill>
                            <a:schemeClr val="bg1"/>
                          </a:solidFill>
                          <a:latin typeface="BIZ UD明朝 Medium" panose="02020500000000000000" pitchFamily="17" charset="-128"/>
                          <a:ea typeface="BIZ UD明朝 Medium" panose="02020500000000000000" pitchFamily="17" charset="-128"/>
                        </a:rPr>
                        <a:t>13</a:t>
                      </a:r>
                      <a:r>
                        <a:rPr kumimoji="1" lang="zh-TW" altLang="en-US" sz="700" dirty="0">
                          <a:solidFill>
                            <a:schemeClr val="bg1"/>
                          </a:solidFill>
                          <a:latin typeface="BIZ UD明朝 Medium" panose="02020500000000000000" pitchFamily="17" charset="-128"/>
                          <a:ea typeface="BIZ UD明朝 Medium" panose="02020500000000000000" pitchFamily="17" charset="-128"/>
                        </a:rPr>
                        <a:t>～</a:t>
                      </a:r>
                      <a:r>
                        <a:rPr kumimoji="1" lang="ja-JP" altLang="en-US" sz="700" dirty="0">
                          <a:solidFill>
                            <a:schemeClr val="bg1"/>
                          </a:solidFill>
                          <a:latin typeface="BIZ UD明朝 Medium" panose="02020500000000000000" pitchFamily="17" charset="-128"/>
                          <a:ea typeface="BIZ UD明朝 Medium" panose="02020500000000000000" pitchFamily="17" charset="-128"/>
                        </a:rPr>
                        <a:t>令和６年度</a:t>
                      </a:r>
                      <a:r>
                        <a:rPr kumimoji="1" lang="en-US" altLang="ja-JP" sz="700" dirty="0">
                          <a:solidFill>
                            <a:schemeClr val="bg1"/>
                          </a:solidFill>
                          <a:latin typeface="BIZ UD明朝 Medium" panose="02020500000000000000" pitchFamily="17" charset="-128"/>
                          <a:ea typeface="BIZ UD明朝 Medium" panose="02020500000000000000" pitchFamily="17" charset="-128"/>
                        </a:rPr>
                        <a:t>)</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237294589"/>
                  </a:ext>
                </a:extLst>
              </a:tr>
              <a:tr h="208409">
                <a:tc>
                  <a:txBody>
                    <a:bodyPr/>
                    <a:lstStyle/>
                    <a:p>
                      <a:pPr algn="l"/>
                      <a:r>
                        <a:rPr kumimoji="1" lang="ja-JP" altLang="en-US" sz="800" dirty="0">
                          <a:solidFill>
                            <a:schemeClr val="tx1"/>
                          </a:solidFill>
                          <a:latin typeface="BIZ UD明朝 Medium" panose="02020500000000000000" pitchFamily="17" charset="-128"/>
                          <a:ea typeface="BIZ UD明朝 Medium" panose="02020500000000000000" pitchFamily="17" charset="-128"/>
                        </a:rPr>
                        <a:t>導入施設数</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dirty="0">
                          <a:solidFill>
                            <a:schemeClr val="tx1"/>
                          </a:solidFill>
                          <a:latin typeface="BIZ UD明朝 Medium" panose="02020500000000000000" pitchFamily="17" charset="-128"/>
                          <a:ea typeface="BIZ UD明朝 Medium" panose="02020500000000000000" pitchFamily="17" charset="-128"/>
                        </a:rPr>
                        <a:t>82</a:t>
                      </a:r>
                      <a:r>
                        <a:rPr kumimoji="1" lang="ja-JP" altLang="en-US" sz="900" dirty="0">
                          <a:solidFill>
                            <a:schemeClr val="tx1"/>
                          </a:solidFill>
                          <a:latin typeface="BIZ UD明朝 Medium" panose="02020500000000000000" pitchFamily="17" charset="-128"/>
                          <a:ea typeface="BIZ UD明朝 Medium" panose="02020500000000000000" pitchFamily="17" charset="-128"/>
                        </a:rPr>
                        <a:t>施設</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dirty="0">
                          <a:solidFill>
                            <a:schemeClr val="tx1"/>
                          </a:solidFill>
                          <a:latin typeface="BIZ UD明朝 Medium" panose="02020500000000000000" pitchFamily="17" charset="-128"/>
                          <a:ea typeface="BIZ UD明朝 Medium" panose="02020500000000000000" pitchFamily="17" charset="-128"/>
                        </a:rPr>
                        <a:t>85</a:t>
                      </a:r>
                      <a:r>
                        <a:rPr kumimoji="1" lang="ja-JP" altLang="en-US" sz="900" dirty="0">
                          <a:solidFill>
                            <a:schemeClr val="tx1"/>
                          </a:solidFill>
                          <a:latin typeface="BIZ UD明朝 Medium" panose="02020500000000000000" pitchFamily="17" charset="-128"/>
                          <a:ea typeface="BIZ UD明朝 Medium" panose="02020500000000000000" pitchFamily="17" charset="-128"/>
                        </a:rPr>
                        <a:t>施設</a:t>
                      </a:r>
                      <a:endParaRPr kumimoji="1" lang="ja-JP" altLang="en-US" sz="7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dirty="0">
                          <a:solidFill>
                            <a:schemeClr val="tx1"/>
                          </a:solidFill>
                          <a:latin typeface="BIZ UD明朝 Medium" panose="02020500000000000000" pitchFamily="17" charset="-128"/>
                          <a:ea typeface="BIZ UD明朝 Medium" panose="02020500000000000000" pitchFamily="17" charset="-128"/>
                        </a:rPr>
                        <a:t>116</a:t>
                      </a:r>
                      <a:r>
                        <a:rPr kumimoji="1" lang="ja-JP" altLang="en-US" sz="900" dirty="0">
                          <a:solidFill>
                            <a:schemeClr val="tx1"/>
                          </a:solidFill>
                          <a:latin typeface="BIZ UD明朝 Medium" panose="02020500000000000000" pitchFamily="17" charset="-128"/>
                          <a:ea typeface="BIZ UD明朝 Medium" panose="02020500000000000000" pitchFamily="17" charset="-128"/>
                        </a:rPr>
                        <a:t>施設</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9381601"/>
                  </a:ext>
                </a:extLst>
              </a:tr>
              <a:tr h="208409">
                <a:tc>
                  <a:txBody>
                    <a:bodyPr/>
                    <a:lstStyle/>
                    <a:p>
                      <a:pPr algn="l"/>
                      <a:r>
                        <a:rPr kumimoji="1" lang="ja-JP" altLang="en-US" sz="800" dirty="0">
                          <a:solidFill>
                            <a:schemeClr val="tx1"/>
                          </a:solidFill>
                          <a:latin typeface="BIZ UD明朝 Medium" panose="02020500000000000000" pitchFamily="17" charset="-128"/>
                          <a:ea typeface="BIZ UD明朝 Medium" panose="02020500000000000000" pitchFamily="17" charset="-128"/>
                        </a:rPr>
                        <a:t>平均省エネ率</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dirty="0">
                          <a:solidFill>
                            <a:schemeClr val="tx1"/>
                          </a:solidFill>
                          <a:latin typeface="BIZ UD明朝 Medium" panose="02020500000000000000" pitchFamily="17" charset="-128"/>
                          <a:ea typeface="BIZ UD明朝 Medium" panose="02020500000000000000" pitchFamily="17" charset="-128"/>
                        </a:rPr>
                        <a:t>15</a:t>
                      </a:r>
                      <a:r>
                        <a:rPr kumimoji="1" lang="ja-JP" altLang="en-US" sz="900" dirty="0">
                          <a:solidFill>
                            <a:schemeClr val="tx1"/>
                          </a:solidFill>
                          <a:latin typeface="BIZ UD明朝 Medium" panose="02020500000000000000" pitchFamily="17" charset="-128"/>
                          <a:ea typeface="BIZ UD明朝 Medium" panose="02020500000000000000" pitchFamily="17" charset="-128"/>
                        </a:rPr>
                        <a:t>％</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u="none" baseline="0" dirty="0">
                          <a:solidFill>
                            <a:schemeClr val="tx1"/>
                          </a:solidFill>
                          <a:latin typeface="BIZ UD明朝 Medium" panose="02020500000000000000" pitchFamily="17" charset="-128"/>
                          <a:ea typeface="BIZ UD明朝 Medium" panose="02020500000000000000" pitchFamily="17" charset="-128"/>
                        </a:rPr>
                        <a:t>25.3</a:t>
                      </a:r>
                      <a:r>
                        <a:rPr kumimoji="1" lang="ja-JP" altLang="en-US" sz="900" u="none" baseline="0" dirty="0">
                          <a:solidFill>
                            <a:schemeClr val="tx1"/>
                          </a:solidFill>
                          <a:latin typeface="BIZ UD明朝 Medium" panose="02020500000000000000" pitchFamily="17" charset="-128"/>
                          <a:ea typeface="BIZ UD明朝 Medium" panose="02020500000000000000" pitchFamily="17" charset="-128"/>
                        </a:rPr>
                        <a:t>％</a:t>
                      </a:r>
                      <a:endParaRPr kumimoji="1" lang="ja-JP" altLang="en-US"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dirty="0">
                          <a:solidFill>
                            <a:schemeClr val="tx1"/>
                          </a:solidFill>
                          <a:latin typeface="BIZ UD明朝 Medium" panose="02020500000000000000" pitchFamily="17" charset="-128"/>
                          <a:ea typeface="BIZ UD明朝 Medium" panose="02020500000000000000" pitchFamily="17" charset="-128"/>
                        </a:rPr>
                        <a:t>24.8</a:t>
                      </a:r>
                      <a:r>
                        <a:rPr kumimoji="1" lang="ja-JP" altLang="en-US" sz="900" dirty="0">
                          <a:solidFill>
                            <a:schemeClr val="tx1"/>
                          </a:solidFill>
                          <a:latin typeface="BIZ UD明朝 Medium" panose="02020500000000000000" pitchFamily="17" charset="-128"/>
                          <a:ea typeface="BIZ UD明朝 Medium" panose="02020500000000000000" pitchFamily="17" charset="-128"/>
                        </a:rPr>
                        <a:t>％</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2763503"/>
                  </a:ext>
                </a:extLst>
              </a:tr>
              <a:tr h="2084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BIZ UD明朝 Medium" panose="02020500000000000000" pitchFamily="17" charset="-128"/>
                          <a:ea typeface="BIZ UD明朝 Medium" panose="02020500000000000000" pitchFamily="17" charset="-128"/>
                        </a:rPr>
                        <a:t>光熱水費削減額</a:t>
                      </a:r>
                      <a:endParaRPr kumimoji="1" lang="ja-JP" altLang="en-US" sz="6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累計 </a:t>
                      </a:r>
                      <a:r>
                        <a:rPr kumimoji="1" lang="en-US" altLang="ja-JP" sz="900" dirty="0">
                          <a:solidFill>
                            <a:schemeClr val="tx1"/>
                          </a:solidFill>
                          <a:latin typeface="BIZ UD明朝 Medium" panose="02020500000000000000" pitchFamily="17" charset="-128"/>
                          <a:ea typeface="BIZ UD明朝 Medium" panose="02020500000000000000" pitchFamily="17" charset="-128"/>
                        </a:rPr>
                        <a:t>60</a:t>
                      </a:r>
                      <a:r>
                        <a:rPr kumimoji="1" lang="ja-JP" altLang="en-US" sz="900" dirty="0">
                          <a:solidFill>
                            <a:schemeClr val="tx1"/>
                          </a:solidFill>
                          <a:latin typeface="BIZ UD明朝 Medium" panose="02020500000000000000" pitchFamily="17" charset="-128"/>
                          <a:ea typeface="BIZ UD明朝 Medium" panose="02020500000000000000" pitchFamily="17" charset="-128"/>
                        </a:rPr>
                        <a:t>億円</a:t>
                      </a:r>
                      <a:endParaRPr kumimoji="1" lang="en-US" altLang="ja-JP"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累計</a:t>
                      </a:r>
                      <a:r>
                        <a:rPr kumimoji="1" lang="ja-JP" altLang="en-US" sz="900" baseline="0" dirty="0">
                          <a:solidFill>
                            <a:schemeClr val="tx1"/>
                          </a:solidFill>
                          <a:latin typeface="BIZ UD明朝 Medium" panose="02020500000000000000" pitchFamily="17" charset="-128"/>
                          <a:ea typeface="BIZ UD明朝 Medium" panose="02020500000000000000" pitchFamily="17" charset="-128"/>
                        </a:rPr>
                        <a:t> </a:t>
                      </a:r>
                      <a:r>
                        <a:rPr kumimoji="1" lang="en-US" altLang="ja-JP" sz="900" u="none" baseline="0" dirty="0">
                          <a:solidFill>
                            <a:schemeClr val="tx1"/>
                          </a:solidFill>
                          <a:latin typeface="BIZ UD明朝 Medium" panose="02020500000000000000" pitchFamily="17" charset="-128"/>
                          <a:ea typeface="BIZ UD明朝 Medium" panose="02020500000000000000" pitchFamily="17" charset="-128"/>
                        </a:rPr>
                        <a:t>79.3</a:t>
                      </a:r>
                      <a:r>
                        <a:rPr kumimoji="1" lang="ja-JP" altLang="en-US" sz="900" dirty="0">
                          <a:solidFill>
                            <a:schemeClr val="tx1"/>
                          </a:solidFill>
                          <a:latin typeface="BIZ UD明朝 Medium" panose="02020500000000000000" pitchFamily="17" charset="-128"/>
                          <a:ea typeface="BIZ UD明朝 Medium" panose="02020500000000000000" pitchFamily="17" charset="-128"/>
                        </a:rPr>
                        <a:t>億円</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累計 </a:t>
                      </a:r>
                      <a:r>
                        <a:rPr kumimoji="1" lang="en-US" altLang="ja-JP" sz="900" dirty="0">
                          <a:solidFill>
                            <a:schemeClr val="tx1"/>
                          </a:solidFill>
                          <a:latin typeface="BIZ UD明朝 Medium" panose="02020500000000000000" pitchFamily="17" charset="-128"/>
                          <a:ea typeface="BIZ UD明朝 Medium" panose="02020500000000000000" pitchFamily="17" charset="-128"/>
                        </a:rPr>
                        <a:t>130</a:t>
                      </a:r>
                      <a:r>
                        <a:rPr kumimoji="1" lang="ja-JP" altLang="en-US" sz="900" dirty="0">
                          <a:solidFill>
                            <a:schemeClr val="tx1"/>
                          </a:solidFill>
                          <a:latin typeface="BIZ UD明朝 Medium" panose="02020500000000000000" pitchFamily="17" charset="-128"/>
                          <a:ea typeface="BIZ UD明朝 Medium" panose="02020500000000000000" pitchFamily="17" charset="-128"/>
                        </a:rPr>
                        <a:t>億円</a:t>
                      </a:r>
                      <a:endParaRPr kumimoji="1" lang="en-US" altLang="ja-JP"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0577744"/>
                  </a:ext>
                </a:extLst>
              </a:tr>
              <a:tr h="2084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BIZ UD明朝 Medium" panose="02020500000000000000" pitchFamily="17" charset="-128"/>
                          <a:ea typeface="BIZ UD明朝 Medium" panose="02020500000000000000" pitchFamily="17" charset="-128"/>
                        </a:rPr>
                        <a:t>エネルギー削減量</a:t>
                      </a:r>
                      <a:r>
                        <a:rPr kumimoji="1" lang="en-US" altLang="ja-JP" sz="700" dirty="0">
                          <a:solidFill>
                            <a:schemeClr val="tx1"/>
                          </a:solidFill>
                          <a:latin typeface="BIZ UD明朝 Medium" panose="02020500000000000000" pitchFamily="17" charset="-128"/>
                          <a:ea typeface="BIZ UD明朝 Medium" panose="02020500000000000000" pitchFamily="17" charset="-128"/>
                        </a:rPr>
                        <a:t>(</a:t>
                      </a:r>
                      <a:r>
                        <a:rPr kumimoji="1" lang="ja-JP" altLang="en-US" sz="700" dirty="0">
                          <a:solidFill>
                            <a:schemeClr val="tx1"/>
                          </a:solidFill>
                          <a:latin typeface="BIZ UD明朝 Medium" panose="02020500000000000000" pitchFamily="17" charset="-128"/>
                          <a:ea typeface="BIZ UD明朝 Medium" panose="02020500000000000000" pitchFamily="17" charset="-128"/>
                        </a:rPr>
                        <a:t>原油換算</a:t>
                      </a:r>
                      <a:r>
                        <a:rPr kumimoji="1" lang="en-US" altLang="ja-JP" sz="700" dirty="0">
                          <a:solidFill>
                            <a:schemeClr val="tx1"/>
                          </a:solidFill>
                          <a:latin typeface="BIZ UD明朝 Medium" panose="02020500000000000000" pitchFamily="17" charset="-128"/>
                          <a:ea typeface="BIZ UD明朝 Medium" panose="02020500000000000000" pitchFamily="17" charset="-128"/>
                        </a:rPr>
                        <a:t>)</a:t>
                      </a:r>
                      <a:endParaRPr kumimoji="1" lang="en-US" altLang="ja-JP" sz="600" baseline="300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年間 </a:t>
                      </a:r>
                      <a:r>
                        <a:rPr kumimoji="1" lang="en-US" altLang="ja-JP" sz="900" dirty="0">
                          <a:solidFill>
                            <a:schemeClr val="tx1"/>
                          </a:solidFill>
                          <a:latin typeface="BIZ UD明朝 Medium" panose="02020500000000000000" pitchFamily="17" charset="-128"/>
                          <a:ea typeface="BIZ UD明朝 Medium" panose="02020500000000000000" pitchFamily="17" charset="-128"/>
                        </a:rPr>
                        <a:t>4,700kL</a:t>
                      </a:r>
                      <a:endParaRPr kumimoji="1" lang="ja-JP" altLang="en-US"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年間 </a:t>
                      </a:r>
                      <a:r>
                        <a:rPr kumimoji="1" lang="en-US" altLang="ja-JP" sz="900" dirty="0">
                          <a:solidFill>
                            <a:schemeClr val="tx1"/>
                          </a:solidFill>
                          <a:latin typeface="BIZ UD明朝 Medium" panose="02020500000000000000" pitchFamily="17" charset="-128"/>
                          <a:ea typeface="BIZ UD明朝 Medium" panose="02020500000000000000" pitchFamily="17" charset="-128"/>
                        </a:rPr>
                        <a:t>8</a:t>
                      </a:r>
                      <a:r>
                        <a:rPr kumimoji="1" lang="en-US" altLang="ja-JP" sz="900" u="none" baseline="0" dirty="0">
                          <a:solidFill>
                            <a:schemeClr val="tx1"/>
                          </a:solidFill>
                          <a:latin typeface="BIZ UD明朝 Medium" panose="02020500000000000000" pitchFamily="17" charset="-128"/>
                          <a:ea typeface="BIZ UD明朝 Medium" panose="02020500000000000000" pitchFamily="17" charset="-128"/>
                        </a:rPr>
                        <a:t>,100</a:t>
                      </a:r>
                      <a:r>
                        <a:rPr kumimoji="1" lang="en-US" altLang="ja-JP" sz="900" u="none" dirty="0">
                          <a:solidFill>
                            <a:schemeClr val="tx1"/>
                          </a:solidFill>
                          <a:latin typeface="BIZ UD明朝 Medium" panose="02020500000000000000" pitchFamily="17" charset="-128"/>
                          <a:ea typeface="BIZ UD明朝 Medium" panose="02020500000000000000" pitchFamily="17" charset="-128"/>
                        </a:rPr>
                        <a:t>kL</a:t>
                      </a:r>
                      <a:endParaRPr kumimoji="1" lang="ja-JP" altLang="en-US" sz="900" u="none"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BIZ UD明朝 Medium" panose="02020500000000000000" pitchFamily="17" charset="-128"/>
                          <a:ea typeface="BIZ UD明朝 Medium" panose="02020500000000000000" pitchFamily="17" charset="-128"/>
                        </a:rPr>
                        <a:t>累計 </a:t>
                      </a:r>
                      <a:r>
                        <a:rPr kumimoji="1" lang="en-US" altLang="ja-JP" sz="900" dirty="0">
                          <a:solidFill>
                            <a:schemeClr val="tx1"/>
                          </a:solidFill>
                          <a:latin typeface="BIZ UD明朝 Medium" panose="02020500000000000000" pitchFamily="17" charset="-128"/>
                          <a:ea typeface="BIZ UD明朝 Medium" panose="02020500000000000000" pitchFamily="17" charset="-128"/>
                        </a:rPr>
                        <a:t>141,000kL</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4148693"/>
                  </a:ext>
                </a:extLst>
              </a:tr>
              <a:tr h="208409">
                <a:tc>
                  <a:txBody>
                    <a:bodyPr/>
                    <a:lstStyle/>
                    <a:p>
                      <a:pPr algn="l"/>
                      <a:r>
                        <a:rPr kumimoji="1" lang="ja-JP" altLang="en-US" sz="800" dirty="0">
                          <a:latin typeface="BIZ UD明朝 Medium" panose="02020500000000000000" pitchFamily="17" charset="-128"/>
                          <a:ea typeface="BIZ UD明朝 Medium" panose="02020500000000000000" pitchFamily="17" charset="-128"/>
                        </a:rPr>
                        <a:t>ＣＯ</a:t>
                      </a:r>
                      <a:r>
                        <a:rPr kumimoji="1" lang="ja-JP" altLang="en-US" sz="800" baseline="-25000" dirty="0">
                          <a:solidFill>
                            <a:schemeClr val="tx1"/>
                          </a:solidFill>
                          <a:latin typeface="BIZ UD明朝 Medium" panose="02020500000000000000" pitchFamily="17" charset="-128"/>
                          <a:ea typeface="BIZ UD明朝 Medium" panose="02020500000000000000" pitchFamily="17" charset="-128"/>
                        </a:rPr>
                        <a:t>２</a:t>
                      </a:r>
                      <a:r>
                        <a:rPr kumimoji="1" lang="zh-TW" altLang="en-US" sz="800" dirty="0">
                          <a:solidFill>
                            <a:schemeClr val="tx1"/>
                          </a:solidFill>
                          <a:latin typeface="BIZ UD明朝 Medium" panose="02020500000000000000" pitchFamily="17" charset="-128"/>
                          <a:ea typeface="BIZ UD明朝 Medium" panose="02020500000000000000" pitchFamily="17" charset="-128"/>
                        </a:rPr>
                        <a:t>排出削減量</a:t>
                      </a: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年間 </a:t>
                      </a:r>
                      <a:r>
                        <a:rPr kumimoji="1" lang="en-US" altLang="ja-JP" sz="900" dirty="0">
                          <a:solidFill>
                            <a:schemeClr val="tx1"/>
                          </a:solidFill>
                          <a:latin typeface="BIZ UD明朝 Medium" panose="02020500000000000000" pitchFamily="17" charset="-128"/>
                          <a:ea typeface="BIZ UD明朝 Medium" panose="02020500000000000000" pitchFamily="17" charset="-128"/>
                        </a:rPr>
                        <a:t>8,700</a:t>
                      </a:r>
                      <a:r>
                        <a:rPr kumimoji="1" lang="ja-JP" altLang="en-US" sz="900" dirty="0">
                          <a:solidFill>
                            <a:schemeClr val="tx1"/>
                          </a:solidFill>
                          <a:latin typeface="BIZ UD明朝 Medium" panose="02020500000000000000" pitchFamily="17" charset="-128"/>
                          <a:ea typeface="BIZ UD明朝 Medium" panose="02020500000000000000" pitchFamily="17" charset="-128"/>
                        </a:rPr>
                        <a:t>㌧</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年間 </a:t>
                      </a:r>
                      <a:r>
                        <a:rPr kumimoji="1" lang="en-US" altLang="ja-JP" sz="900" u="none" baseline="0" dirty="0">
                          <a:solidFill>
                            <a:schemeClr val="tx1"/>
                          </a:solidFill>
                          <a:latin typeface="BIZ UD明朝 Medium" panose="02020500000000000000" pitchFamily="17" charset="-128"/>
                          <a:ea typeface="BIZ UD明朝 Medium" panose="02020500000000000000" pitchFamily="17" charset="-128"/>
                        </a:rPr>
                        <a:t>14,800</a:t>
                      </a:r>
                      <a:r>
                        <a:rPr kumimoji="1" lang="ja-JP" altLang="en-US" sz="900" dirty="0">
                          <a:solidFill>
                            <a:schemeClr val="tx1"/>
                          </a:solidFill>
                          <a:latin typeface="BIZ UD明朝 Medium" panose="02020500000000000000" pitchFamily="17" charset="-128"/>
                          <a:ea typeface="BIZ UD明朝 Medium" panose="02020500000000000000" pitchFamily="17" charset="-128"/>
                        </a:rPr>
                        <a:t>㌧</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累計 </a:t>
                      </a:r>
                      <a:r>
                        <a:rPr kumimoji="1" lang="en-US" altLang="ja-JP" sz="900" dirty="0">
                          <a:solidFill>
                            <a:schemeClr val="tx1"/>
                          </a:solidFill>
                          <a:latin typeface="BIZ UD明朝 Medium" panose="02020500000000000000" pitchFamily="17" charset="-128"/>
                          <a:ea typeface="BIZ UD明朝 Medium" panose="02020500000000000000" pitchFamily="17" charset="-128"/>
                        </a:rPr>
                        <a:t>302,200㌧</a:t>
                      </a:r>
                      <a:endParaRPr kumimoji="1" lang="ja-JP" altLang="en-US"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5752838"/>
                  </a:ext>
                </a:extLst>
              </a:tr>
            </a:tbl>
          </a:graphicData>
        </a:graphic>
      </p:graphicFrame>
      <p:sp>
        <p:nvSpPr>
          <p:cNvPr id="26" name="テキスト ボックス 25">
            <a:extLst>
              <a:ext uri="{FF2B5EF4-FFF2-40B4-BE49-F238E27FC236}">
                <a16:creationId xmlns:a16="http://schemas.microsoft.com/office/drawing/2014/main" id="{ADDD692C-550F-47CA-AE9C-E258229A6CDC}"/>
              </a:ext>
            </a:extLst>
          </p:cNvPr>
          <p:cNvSpPr txBox="1"/>
          <p:nvPr/>
        </p:nvSpPr>
        <p:spPr>
          <a:xfrm>
            <a:off x="117481" y="2994704"/>
            <a:ext cx="4377439" cy="661720"/>
          </a:xfrm>
          <a:prstGeom prst="rect">
            <a:avLst/>
          </a:prstGeom>
          <a:noFill/>
        </p:spPr>
        <p:txBody>
          <a:bodyPr wrap="square" rIns="36000" rtlCol="0">
            <a:spAutoFit/>
          </a:bodyPr>
          <a:lstStyle/>
          <a:p>
            <a:pPr defTabSz="326578"/>
            <a:r>
              <a:rPr kumimoji="0" lang="ja-JP" altLang="en-US" sz="1000" b="1" u="sng" dirty="0">
                <a:solidFill>
                  <a:prstClr val="black"/>
                </a:solidFill>
                <a:latin typeface="BIZ UD明朝 Medium" panose="02020500000000000000" pitchFamily="17" charset="-128"/>
                <a:ea typeface="BIZ UD明朝 Medium" panose="02020500000000000000" pitchFamily="17" charset="-128"/>
              </a:rPr>
              <a:t>○これまでの取組（推進計画）</a:t>
            </a:r>
            <a:endParaRPr kumimoji="0" lang="en-US" altLang="ja-JP" sz="1000" b="1" u="sng" dirty="0">
              <a:solidFill>
                <a:prstClr val="black"/>
              </a:solidFill>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・大阪府ＥＳＣＯマスタープラン（平成</a:t>
            </a:r>
            <a:r>
              <a:rPr kumimoji="1" lang="en-US" altLang="ja-JP" sz="900" dirty="0">
                <a:latin typeface="BIZ UD明朝 Medium" panose="02020500000000000000" pitchFamily="17" charset="-128"/>
                <a:ea typeface="BIZ UD明朝 Medium" panose="02020500000000000000" pitchFamily="17" charset="-128"/>
              </a:rPr>
              <a:t>14</a:t>
            </a:r>
            <a:r>
              <a:rPr kumimoji="1" lang="ja-JP" altLang="en-US" sz="900" dirty="0">
                <a:latin typeface="BIZ UD明朝 Medium" panose="02020500000000000000" pitchFamily="17" charset="-128"/>
                <a:ea typeface="BIZ UD明朝 Medium" panose="02020500000000000000" pitchFamily="17" charset="-128"/>
              </a:rPr>
              <a:t>年～終了）</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・大阪府ＥＳＣＯアクションプラン（第１期計画）（平成</a:t>
            </a:r>
            <a:r>
              <a:rPr kumimoji="1" lang="en-US" altLang="ja-JP" sz="900" dirty="0">
                <a:latin typeface="BIZ UD明朝 Medium" panose="02020500000000000000" pitchFamily="17" charset="-128"/>
                <a:ea typeface="BIZ UD明朝 Medium" panose="02020500000000000000" pitchFamily="17" charset="-128"/>
              </a:rPr>
              <a:t>16</a:t>
            </a:r>
            <a:r>
              <a:rPr kumimoji="1" lang="ja-JP" altLang="en-US" sz="900" dirty="0">
                <a:latin typeface="BIZ UD明朝 Medium" panose="02020500000000000000" pitchFamily="17" charset="-128"/>
                <a:ea typeface="BIZ UD明朝 Medium" panose="02020500000000000000" pitchFamily="17" charset="-128"/>
              </a:rPr>
              <a:t>年～終了）</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・新・大阪府ＥＳＣＯアクションプラン（第２期計画）（平成</a:t>
            </a:r>
            <a:r>
              <a:rPr kumimoji="1" lang="en-US" altLang="ja-JP" sz="900" dirty="0">
                <a:latin typeface="BIZ UD明朝 Medium" panose="02020500000000000000" pitchFamily="17" charset="-128"/>
                <a:ea typeface="BIZ UD明朝 Medium" panose="02020500000000000000" pitchFamily="17" charset="-128"/>
              </a:rPr>
              <a:t>27</a:t>
            </a:r>
            <a:r>
              <a:rPr kumimoji="1" lang="ja-JP" altLang="en-US" sz="900" dirty="0">
                <a:latin typeface="BIZ UD明朝 Medium" panose="02020500000000000000" pitchFamily="17" charset="-128"/>
                <a:ea typeface="BIZ UD明朝 Medium" panose="02020500000000000000" pitchFamily="17" charset="-128"/>
              </a:rPr>
              <a:t>年～令和６年度）</a:t>
            </a:r>
          </a:p>
        </p:txBody>
      </p:sp>
      <p:sp>
        <p:nvSpPr>
          <p:cNvPr id="27" name="テキスト ボックス 26">
            <a:extLst>
              <a:ext uri="{FF2B5EF4-FFF2-40B4-BE49-F238E27FC236}">
                <a16:creationId xmlns:a16="http://schemas.microsoft.com/office/drawing/2014/main" id="{8B7FAA30-848C-45A3-80B4-2DC7C352F317}"/>
              </a:ext>
            </a:extLst>
          </p:cNvPr>
          <p:cNvSpPr txBox="1"/>
          <p:nvPr/>
        </p:nvSpPr>
        <p:spPr>
          <a:xfrm>
            <a:off x="118703" y="3638457"/>
            <a:ext cx="4377439" cy="246221"/>
          </a:xfrm>
          <a:prstGeom prst="rect">
            <a:avLst/>
          </a:prstGeom>
          <a:noFill/>
        </p:spPr>
        <p:txBody>
          <a:bodyPr wrap="square" rtlCol="0">
            <a:spAutoFit/>
          </a:bodyPr>
          <a:lstStyle/>
          <a:p>
            <a:pPr defTabSz="326578"/>
            <a:r>
              <a:rPr kumimoji="0" lang="ja-JP" altLang="en-US" sz="1000" b="1" u="sng" dirty="0">
                <a:solidFill>
                  <a:prstClr val="black"/>
                </a:solidFill>
                <a:latin typeface="BIZ UD明朝 Medium" panose="02020500000000000000" pitchFamily="17" charset="-128"/>
                <a:ea typeface="BIZ UD明朝 Medium" panose="02020500000000000000" pitchFamily="17" charset="-128"/>
              </a:rPr>
              <a:t>○新・大阪府ＥＳＣＯアクションプランの推進目標及び進捗</a:t>
            </a:r>
            <a:r>
              <a:rPr lang="ja-JP" altLang="en-US" sz="1000" b="1" u="sng" dirty="0">
                <a:solidFill>
                  <a:prstClr val="black"/>
                </a:solidFill>
                <a:latin typeface="BIZ UD明朝 Medium" panose="02020500000000000000" pitchFamily="17" charset="-128"/>
                <a:ea typeface="BIZ UD明朝 Medium" panose="02020500000000000000" pitchFamily="17" charset="-128"/>
              </a:rPr>
              <a:t>⇒目標達成</a:t>
            </a:r>
            <a:endParaRPr kumimoji="0" lang="ja-JP" altLang="en-US" sz="1000" b="1" u="sng" dirty="0">
              <a:solidFill>
                <a:prstClr val="black"/>
              </a:solidFill>
              <a:latin typeface="BIZ UD明朝 Medium" panose="02020500000000000000" pitchFamily="17" charset="-128"/>
              <a:ea typeface="BIZ UD明朝 Medium" panose="02020500000000000000" pitchFamily="17" charset="-128"/>
            </a:endParaRPr>
          </a:p>
        </p:txBody>
      </p:sp>
      <p:sp>
        <p:nvSpPr>
          <p:cNvPr id="37" name="テキスト ボックス 36">
            <a:extLst>
              <a:ext uri="{FF2B5EF4-FFF2-40B4-BE49-F238E27FC236}">
                <a16:creationId xmlns:a16="http://schemas.microsoft.com/office/drawing/2014/main" id="{5A097998-2E49-4AAE-98EB-EC6000CFF849}"/>
              </a:ext>
            </a:extLst>
          </p:cNvPr>
          <p:cNvSpPr txBox="1"/>
          <p:nvPr/>
        </p:nvSpPr>
        <p:spPr>
          <a:xfrm>
            <a:off x="4621255" y="1264205"/>
            <a:ext cx="4427857" cy="784830"/>
          </a:xfrm>
          <a:prstGeom prst="rect">
            <a:avLst/>
          </a:prstGeom>
          <a:noFill/>
        </p:spPr>
        <p:txBody>
          <a:bodyPr wrap="square" rtlCol="0">
            <a:spAutoFit/>
          </a:bodyPr>
          <a:lstStyle/>
          <a:p>
            <a:pPr defTabSz="326578"/>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①設備更新需要のある中小規模施設等における、対象施設の拡大手法の検討</a:t>
            </a:r>
            <a:endParaRPr kumimoji="0"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⇒前プランと同様にＥＳＣＯ導入の可能性が高いとは言えない延床面積が</a:t>
            </a:r>
            <a:r>
              <a:rPr kumimoji="1" lang="en-US" altLang="ja-JP" sz="900" dirty="0">
                <a:latin typeface="BIZ UD明朝 Medium" panose="02020500000000000000" pitchFamily="17" charset="-128"/>
                <a:ea typeface="BIZ UD明朝 Medium" panose="02020500000000000000" pitchFamily="17" charset="-128"/>
              </a:rPr>
              <a:t>6,000㎡</a:t>
            </a:r>
          </a:p>
          <a:p>
            <a:r>
              <a:rPr kumimoji="1" lang="ja-JP" altLang="en-US" sz="900" dirty="0">
                <a:latin typeface="BIZ UD明朝 Medium" panose="02020500000000000000" pitchFamily="17" charset="-128"/>
                <a:ea typeface="BIZ UD明朝 Medium" panose="02020500000000000000" pitchFamily="17" charset="-128"/>
              </a:rPr>
              <a:t>　未満の中小規模施設等においても、学校等の同種建物を中心に、さらに他用途</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施設であっても可能な場合は、複数施設一括して事業規模を確保しながら事業</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を実施する。</a:t>
            </a:r>
            <a:endParaRPr kumimoji="0" lang="en-US" altLang="ja-JP" sz="1000" dirty="0">
              <a:solidFill>
                <a:prstClr val="black"/>
              </a:solidFill>
              <a:latin typeface="BIZ UD明朝 Medium" panose="02020500000000000000" pitchFamily="17" charset="-128"/>
              <a:ea typeface="BIZ UD明朝 Medium" panose="02020500000000000000" pitchFamily="17" charset="-128"/>
            </a:endParaRPr>
          </a:p>
        </p:txBody>
      </p:sp>
      <p:sp>
        <p:nvSpPr>
          <p:cNvPr id="38" name="テキスト ボックス 37">
            <a:extLst>
              <a:ext uri="{FF2B5EF4-FFF2-40B4-BE49-F238E27FC236}">
                <a16:creationId xmlns:a16="http://schemas.microsoft.com/office/drawing/2014/main" id="{0B4CA322-0587-47BD-A0C8-171D18099A78}"/>
              </a:ext>
            </a:extLst>
          </p:cNvPr>
          <p:cNvSpPr txBox="1"/>
          <p:nvPr/>
        </p:nvSpPr>
        <p:spPr>
          <a:xfrm>
            <a:off x="4621256" y="738708"/>
            <a:ext cx="4421203" cy="584775"/>
          </a:xfrm>
          <a:prstGeom prst="rect">
            <a:avLst/>
          </a:prstGeom>
          <a:noFill/>
        </p:spPr>
        <p:txBody>
          <a:bodyPr wrap="square" rtlCol="0">
            <a:spAutoFit/>
          </a:bodyPr>
          <a:lstStyle/>
          <a:p>
            <a:r>
              <a:rPr kumimoji="1" lang="ja-JP" altLang="en-US" sz="900" dirty="0">
                <a:latin typeface="BIZ UD明朝 Medium" panose="02020500000000000000" pitchFamily="17" charset="-128"/>
                <a:ea typeface="BIZ UD明朝 Medium" panose="02020500000000000000" pitchFamily="17" charset="-128"/>
              </a:rPr>
              <a:t>　プラン策定に向けて、学識経験者で構成する「大阪府ＥＳＣＯ提案審査会」の場を活用して、主に以下のポイントで策定に向けた検討を進めた。</a:t>
            </a:r>
            <a:endParaRPr kumimoji="1" lang="en-US" altLang="ja-JP" sz="900" dirty="0">
              <a:latin typeface="BIZ UD明朝 Medium" panose="02020500000000000000" pitchFamily="17" charset="-128"/>
              <a:ea typeface="BIZ UD明朝 Medium" panose="02020500000000000000" pitchFamily="17" charset="-128"/>
            </a:endParaRPr>
          </a:p>
          <a:p>
            <a:endParaRPr kumimoji="1" lang="en-US" altLang="ja-JP" sz="500" dirty="0">
              <a:latin typeface="BIZ UD明朝 Medium" panose="02020500000000000000" pitchFamily="17" charset="-128"/>
              <a:ea typeface="BIZ UD明朝 Medium" panose="02020500000000000000" pitchFamily="17" charset="-128"/>
            </a:endParaRPr>
          </a:p>
          <a:p>
            <a:r>
              <a:rPr kumimoji="1" lang="en-US" altLang="ja-JP" sz="900" b="1" dirty="0">
                <a:latin typeface="BIZ UD明朝 Medium" panose="02020500000000000000" pitchFamily="17" charset="-128"/>
                <a:ea typeface="BIZ UD明朝 Medium" panose="02020500000000000000" pitchFamily="17" charset="-128"/>
              </a:rPr>
              <a:t>【</a:t>
            </a:r>
            <a:r>
              <a:rPr kumimoji="1" lang="ja-JP" altLang="en-US" sz="900" b="1" dirty="0">
                <a:latin typeface="BIZ UD明朝 Medium" panose="02020500000000000000" pitchFamily="17" charset="-128"/>
                <a:ea typeface="BIZ UD明朝 Medium" panose="02020500000000000000" pitchFamily="17" charset="-128"/>
              </a:rPr>
              <a:t>府有建築物における事業の推進と市町村等への普及に向けた主なポイント</a:t>
            </a:r>
            <a:r>
              <a:rPr kumimoji="1" lang="en-US" altLang="ja-JP" sz="900" b="1" dirty="0">
                <a:latin typeface="BIZ UD明朝 Medium" panose="02020500000000000000" pitchFamily="17" charset="-128"/>
                <a:ea typeface="BIZ UD明朝 Medium" panose="02020500000000000000" pitchFamily="17" charset="-128"/>
              </a:rPr>
              <a:t>】</a:t>
            </a:r>
            <a:endParaRPr kumimoji="1" lang="ja-JP" altLang="en-US" sz="900" b="1" dirty="0">
              <a:latin typeface="BIZ UD明朝 Medium" panose="02020500000000000000" pitchFamily="17" charset="-128"/>
              <a:ea typeface="BIZ UD明朝 Medium" panose="02020500000000000000" pitchFamily="17" charset="-128"/>
            </a:endParaRPr>
          </a:p>
        </p:txBody>
      </p:sp>
      <p:pic>
        <p:nvPicPr>
          <p:cNvPr id="39" name="図 38">
            <a:extLst>
              <a:ext uri="{FF2B5EF4-FFF2-40B4-BE49-F238E27FC236}">
                <a16:creationId xmlns:a16="http://schemas.microsoft.com/office/drawing/2014/main" id="{DF064911-4E49-46C5-B24F-AE470C18B7BF}"/>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180" r="2233" b="3761"/>
          <a:stretch/>
        </p:blipFill>
        <p:spPr>
          <a:xfrm>
            <a:off x="298007" y="1407079"/>
            <a:ext cx="2445989" cy="1420331"/>
          </a:xfrm>
          <a:prstGeom prst="rect">
            <a:avLst/>
          </a:prstGeom>
        </p:spPr>
      </p:pic>
      <p:sp>
        <p:nvSpPr>
          <p:cNvPr id="52" name="テキスト ボックス 51">
            <a:extLst>
              <a:ext uri="{FF2B5EF4-FFF2-40B4-BE49-F238E27FC236}">
                <a16:creationId xmlns:a16="http://schemas.microsoft.com/office/drawing/2014/main" id="{E2126862-9A1D-4444-988E-72565D6225CE}"/>
              </a:ext>
            </a:extLst>
          </p:cNvPr>
          <p:cNvSpPr txBox="1"/>
          <p:nvPr/>
        </p:nvSpPr>
        <p:spPr>
          <a:xfrm>
            <a:off x="293090" y="2816222"/>
            <a:ext cx="2439200" cy="195814"/>
          </a:xfrm>
          <a:prstGeom prst="rect">
            <a:avLst/>
          </a:prstGeom>
          <a:noFill/>
        </p:spPr>
        <p:txBody>
          <a:bodyPr wrap="square" lIns="72000" tIns="36000" rIns="72000" bIns="36000" rtlCol="0">
            <a:spAutoFit/>
          </a:bodyPr>
          <a:lstStyle/>
          <a:p>
            <a:pPr algn="ctr" defTabSz="326578"/>
            <a:r>
              <a:rPr lang="ja-JP" altLang="en-US" sz="800" b="1" dirty="0">
                <a:solidFill>
                  <a:prstClr val="black"/>
                </a:solidFill>
                <a:latin typeface="BIZ UD明朝 Medium" panose="02020500000000000000" pitchFamily="17" charset="-128"/>
                <a:ea typeface="BIZ UD明朝 Medium" panose="02020500000000000000" pitchFamily="17" charset="-128"/>
              </a:rPr>
              <a:t>＜ ＥＳＣＯ事業スキーム（民間資金活用型）＞</a:t>
            </a:r>
            <a:endParaRPr kumimoji="0" lang="en-US" altLang="ja-JP" sz="800" b="1" dirty="0">
              <a:solidFill>
                <a:prstClr val="black"/>
              </a:solidFill>
              <a:latin typeface="BIZ UD明朝 Medium" panose="02020500000000000000" pitchFamily="17" charset="-128"/>
              <a:ea typeface="BIZ UD明朝 Medium" panose="02020500000000000000" pitchFamily="17" charset="-128"/>
            </a:endParaRPr>
          </a:p>
        </p:txBody>
      </p:sp>
      <p:sp>
        <p:nvSpPr>
          <p:cNvPr id="63" name="正方形/長方形 62">
            <a:extLst>
              <a:ext uri="{FF2B5EF4-FFF2-40B4-BE49-F238E27FC236}">
                <a16:creationId xmlns:a16="http://schemas.microsoft.com/office/drawing/2014/main" id="{B60D2A7F-BCB8-486C-A54A-D8CC342B70BD}"/>
              </a:ext>
            </a:extLst>
          </p:cNvPr>
          <p:cNvSpPr/>
          <p:nvPr/>
        </p:nvSpPr>
        <p:spPr>
          <a:xfrm>
            <a:off x="123700" y="5726801"/>
            <a:ext cx="4428000" cy="1042136"/>
          </a:xfrm>
          <a:prstGeom prst="rect">
            <a:avLst/>
          </a:prstGeom>
          <a:noFill/>
          <a:ln w="12700" cap="flat" cmpd="sng" algn="ctr">
            <a:solidFill>
              <a:sysClr val="windowText" lastClr="000000"/>
            </a:solidFill>
            <a:prstDash val="solid"/>
            <a:miter lim="800000"/>
          </a:ln>
          <a:effectLst/>
        </p:spPr>
        <p:txBody>
          <a:bodyPr rtlCol="0" anchor="ctr"/>
          <a:lstStyle/>
          <a:p>
            <a:pPr algn="ctr" defTabSz="326578">
              <a:defRPr/>
            </a:pPr>
            <a:endParaRPr kumimoji="0" lang="ja-JP" altLang="en-US" sz="1286" kern="0">
              <a:solidFill>
                <a:prstClr val="white"/>
              </a:solidFill>
              <a:latin typeface="BIZ UDP明朝 Medium" panose="02020500000000000000" pitchFamily="18" charset="-128"/>
              <a:ea typeface="BIZ UDP明朝 Medium" panose="02020500000000000000" pitchFamily="18" charset="-128"/>
            </a:endParaRPr>
          </a:p>
        </p:txBody>
      </p:sp>
      <p:sp>
        <p:nvSpPr>
          <p:cNvPr id="61" name="テキスト ボックス 60">
            <a:extLst>
              <a:ext uri="{FF2B5EF4-FFF2-40B4-BE49-F238E27FC236}">
                <a16:creationId xmlns:a16="http://schemas.microsoft.com/office/drawing/2014/main" id="{AA478BD5-5032-409D-8EB4-FD13E96B20A0}"/>
              </a:ext>
            </a:extLst>
          </p:cNvPr>
          <p:cNvSpPr txBox="1"/>
          <p:nvPr/>
        </p:nvSpPr>
        <p:spPr>
          <a:xfrm>
            <a:off x="115878" y="5613855"/>
            <a:ext cx="1800000" cy="272758"/>
          </a:xfrm>
          <a:prstGeom prst="rect">
            <a:avLst/>
          </a:prstGeom>
          <a:solidFill>
            <a:schemeClr val="tx2"/>
          </a:solidFill>
          <a:ln>
            <a:solidFill>
              <a:schemeClr val="accent6">
                <a:lumMod val="50000"/>
              </a:schemeClr>
            </a:solidFill>
          </a:ln>
        </p:spPr>
        <p:txBody>
          <a:bodyPr wrap="square" lIns="72000" tIns="36000" rIns="72000" bIns="36000" rtlCol="0">
            <a:spAutoFit/>
          </a:bodyPr>
          <a:lstStyle/>
          <a:p>
            <a:pPr defTabSz="326578">
              <a:defRPr/>
            </a:pPr>
            <a:r>
              <a:rPr kumimoji="0" lang="ja-JP" altLang="en-US" sz="1300" b="1" kern="0" dirty="0">
                <a:solidFill>
                  <a:prstClr val="white"/>
                </a:solidFill>
                <a:latin typeface="BIZ UDPゴシック" panose="020B0400000000000000" pitchFamily="50" charset="-128"/>
                <a:ea typeface="BIZ UDPゴシック" panose="020B0400000000000000" pitchFamily="50" charset="-128"/>
              </a:rPr>
              <a:t>２．</a:t>
            </a:r>
            <a:r>
              <a:rPr lang="ja-JP" altLang="en-US" sz="1300" b="1" kern="0" dirty="0">
                <a:solidFill>
                  <a:prstClr val="white"/>
                </a:solidFill>
                <a:latin typeface="BIZ UDPゴシック" panose="020B0400000000000000" pitchFamily="50" charset="-128"/>
                <a:ea typeface="BIZ UDPゴシック" panose="020B0400000000000000" pitchFamily="50" charset="-128"/>
              </a:rPr>
              <a:t>プラン改訂の経緯</a:t>
            </a:r>
            <a:endParaRPr kumimoji="0" lang="en-US" altLang="ja-JP" sz="1300" b="1" kern="0" dirty="0">
              <a:solidFill>
                <a:prstClr val="white"/>
              </a:solidFill>
              <a:latin typeface="BIZ UDPゴシック" panose="020B0400000000000000" pitchFamily="50" charset="-128"/>
              <a:ea typeface="BIZ UDPゴシック" panose="020B0400000000000000" pitchFamily="50" charset="-128"/>
            </a:endParaRPr>
          </a:p>
        </p:txBody>
      </p:sp>
      <p:sp>
        <p:nvSpPr>
          <p:cNvPr id="69" name="テキスト ボックス 68">
            <a:extLst>
              <a:ext uri="{FF2B5EF4-FFF2-40B4-BE49-F238E27FC236}">
                <a16:creationId xmlns:a16="http://schemas.microsoft.com/office/drawing/2014/main" id="{F5D7291F-387A-477F-AFA0-48847CABFD33}"/>
              </a:ext>
            </a:extLst>
          </p:cNvPr>
          <p:cNvSpPr txBox="1"/>
          <p:nvPr/>
        </p:nvSpPr>
        <p:spPr>
          <a:xfrm>
            <a:off x="128502" y="5879759"/>
            <a:ext cx="4421203" cy="811367"/>
          </a:xfrm>
          <a:prstGeom prst="rect">
            <a:avLst/>
          </a:prstGeom>
          <a:noFill/>
        </p:spPr>
        <p:txBody>
          <a:bodyPr wrap="square" lIns="72000" tIns="36000" rIns="36000" bIns="36000" rtlCol="0">
            <a:spAutoFit/>
          </a:bodyPr>
          <a:lstStyle/>
          <a:p>
            <a:r>
              <a:rPr kumimoji="1" lang="ja-JP" altLang="en-US" sz="900" dirty="0">
                <a:latin typeface="BIZ UD明朝 Medium" panose="02020500000000000000" pitchFamily="17" charset="-128"/>
                <a:ea typeface="BIZ UD明朝 Medium" panose="02020500000000000000" pitchFamily="17" charset="-128"/>
              </a:rPr>
              <a:t>〇第２期計画の目標が達成されたと同時に、事業性の高い施設では多数導入済であ</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り今後もこのまま同程度の導入効果を継続することは難しい状況下にある。</a:t>
            </a:r>
            <a:endParaRPr kumimoji="1" lang="en-US" altLang="ja-JP" sz="900" dirty="0">
              <a:latin typeface="BIZ UD明朝 Medium" panose="02020500000000000000" pitchFamily="17" charset="-128"/>
              <a:ea typeface="BIZ UD明朝 Medium" panose="02020500000000000000" pitchFamily="17" charset="-128"/>
            </a:endParaRPr>
          </a:p>
          <a:p>
            <a:endParaRPr kumimoji="1" lang="en-US" altLang="ja-JP" sz="3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〇一方、</a:t>
            </a:r>
            <a:r>
              <a:rPr kumimoji="1" lang="en-US" altLang="ja-JP" sz="900" dirty="0">
                <a:latin typeface="BIZ UD明朝 Medium" panose="02020500000000000000" pitchFamily="17" charset="-128"/>
                <a:ea typeface="BIZ UD明朝 Medium" panose="02020500000000000000" pitchFamily="17" charset="-128"/>
              </a:rPr>
              <a:t>2050</a:t>
            </a:r>
            <a:r>
              <a:rPr kumimoji="1" lang="ja-JP" altLang="en-US" sz="900" dirty="0">
                <a:latin typeface="BIZ UD明朝 Medium" panose="02020500000000000000" pitchFamily="17" charset="-128"/>
                <a:ea typeface="BIZ UD明朝 Medium" panose="02020500000000000000" pitchFamily="17" charset="-128"/>
              </a:rPr>
              <a:t>年カーボンニュートラルの実現に向けては、公共建築物での率先した</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取組が求められており、ＣＯ</a:t>
            </a:r>
            <a:r>
              <a:rPr kumimoji="1" lang="ja-JP" altLang="en-US" sz="900" baseline="-25000" dirty="0">
                <a:latin typeface="BIZ UD明朝 Medium" panose="02020500000000000000" pitchFamily="17" charset="-128"/>
                <a:ea typeface="BIZ UD明朝 Medium" panose="02020500000000000000" pitchFamily="17" charset="-128"/>
              </a:rPr>
              <a:t>２</a:t>
            </a:r>
            <a:r>
              <a:rPr kumimoji="1" lang="ja-JP" altLang="en-US" sz="900" dirty="0">
                <a:latin typeface="BIZ UD明朝 Medium" panose="02020500000000000000" pitchFamily="17" charset="-128"/>
                <a:ea typeface="BIZ UD明朝 Medium" panose="02020500000000000000" pitchFamily="17" charset="-128"/>
              </a:rPr>
              <a:t>削減等に寄与するＥＳＣＯの推進は引き続き重要</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であるため、今後も推進方策を検討し、第３期計画を策定することとした。</a:t>
            </a:r>
          </a:p>
        </p:txBody>
      </p:sp>
      <p:sp>
        <p:nvSpPr>
          <p:cNvPr id="71" name="テキスト ボックス 70">
            <a:extLst>
              <a:ext uri="{FF2B5EF4-FFF2-40B4-BE49-F238E27FC236}">
                <a16:creationId xmlns:a16="http://schemas.microsoft.com/office/drawing/2014/main" id="{33B8F5CB-903C-413A-BC3D-33DBC1A01C72}"/>
              </a:ext>
            </a:extLst>
          </p:cNvPr>
          <p:cNvSpPr txBox="1"/>
          <p:nvPr/>
        </p:nvSpPr>
        <p:spPr>
          <a:xfrm>
            <a:off x="4628262" y="2045469"/>
            <a:ext cx="4427857" cy="784830"/>
          </a:xfrm>
          <a:prstGeom prst="rect">
            <a:avLst/>
          </a:prstGeom>
          <a:noFill/>
        </p:spPr>
        <p:txBody>
          <a:bodyPr wrap="square" rtlCol="0">
            <a:spAutoFit/>
          </a:bodyPr>
          <a:lstStyle/>
          <a:p>
            <a:pPr defTabSz="326578"/>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②民間資金活用型ＥＳＣＯの活用によるＬＥＤ照明への更新の加速化を検討</a:t>
            </a:r>
            <a:endParaRPr kumimoji="0"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⇒これまでの相当数の施設で照明のＬＥＤ化を実施してきた経験を活かして、各</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施設に蛍光灯の利用状況調査を行った上で、蛍光灯ランプを使用している施設</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の実態と更新需要量を把握し、</a:t>
            </a:r>
            <a:r>
              <a:rPr kumimoji="1" lang="en-US" altLang="ja-JP" sz="900" dirty="0">
                <a:latin typeface="BIZ UD明朝 Medium" panose="02020500000000000000" pitchFamily="17" charset="-128"/>
                <a:ea typeface="BIZ UD明朝 Medium" panose="02020500000000000000" pitchFamily="17" charset="-128"/>
              </a:rPr>
              <a:t>2027</a:t>
            </a:r>
            <a:r>
              <a:rPr kumimoji="1" lang="ja-JP" altLang="en-US" sz="900" dirty="0">
                <a:latin typeface="BIZ UD明朝 Medium" panose="02020500000000000000" pitchFamily="17" charset="-128"/>
                <a:ea typeface="BIZ UD明朝 Medium" panose="02020500000000000000" pitchFamily="17" charset="-128"/>
              </a:rPr>
              <a:t>年に予定される蛍光灯ランプの製造・輸出</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入の廃止を見据えて、今後、概ね５年以内で取り組む。</a:t>
            </a:r>
            <a:endParaRPr kumimoji="0" lang="en-US" altLang="ja-JP" sz="1000" dirty="0">
              <a:solidFill>
                <a:prstClr val="black"/>
              </a:solidFill>
              <a:latin typeface="BIZ UD明朝 Medium" panose="02020500000000000000" pitchFamily="17" charset="-128"/>
              <a:ea typeface="BIZ UD明朝 Medium" panose="02020500000000000000" pitchFamily="17" charset="-128"/>
            </a:endParaRPr>
          </a:p>
        </p:txBody>
      </p:sp>
      <p:sp>
        <p:nvSpPr>
          <p:cNvPr id="72" name="テキスト ボックス 71">
            <a:extLst>
              <a:ext uri="{FF2B5EF4-FFF2-40B4-BE49-F238E27FC236}">
                <a16:creationId xmlns:a16="http://schemas.microsoft.com/office/drawing/2014/main" id="{1C30DA87-84BE-467B-B34E-CD946BBC0692}"/>
              </a:ext>
            </a:extLst>
          </p:cNvPr>
          <p:cNvSpPr txBox="1"/>
          <p:nvPr/>
        </p:nvSpPr>
        <p:spPr>
          <a:xfrm>
            <a:off x="4628412" y="2817852"/>
            <a:ext cx="4427857" cy="646331"/>
          </a:xfrm>
          <a:prstGeom prst="rect">
            <a:avLst/>
          </a:prstGeom>
          <a:noFill/>
        </p:spPr>
        <p:txBody>
          <a:bodyPr wrap="square" rtlCol="0">
            <a:spAutoFit/>
          </a:bodyPr>
          <a:lstStyle/>
          <a:p>
            <a:pPr defTabSz="326578"/>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③民間資金活用型ＥＳＣＯでは熱源機器の更新が難しい場合も省エネに配慮した改</a:t>
            </a:r>
            <a:endParaRPr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pPr defTabSz="326578"/>
            <a:r>
              <a:rPr lang="ja-JP" altLang="en-US" sz="900" b="1" dirty="0">
                <a:solidFill>
                  <a:prstClr val="black"/>
                </a:solidFill>
                <a:highlight>
                  <a:srgbClr val="FFFF00"/>
                </a:highlight>
                <a:latin typeface="BIZ UD明朝 Medium" panose="02020500000000000000" pitchFamily="17" charset="-128"/>
                <a:ea typeface="BIZ UD明朝 Medium" panose="02020500000000000000" pitchFamily="17" charset="-128"/>
              </a:rPr>
              <a:t>　</a:t>
            </a:r>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修が可能となるよう、設備更新型（自己資金型）ＥＳＣＯ事業を活用した事業化</a:t>
            </a:r>
            <a:endParaRPr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pPr defTabSz="326578"/>
            <a:r>
              <a:rPr lang="ja-JP" altLang="en-US" sz="900" b="1" dirty="0">
                <a:solidFill>
                  <a:prstClr val="black"/>
                </a:solidFill>
                <a:highlight>
                  <a:srgbClr val="FFFF00"/>
                </a:highlight>
                <a:latin typeface="BIZ UD明朝 Medium" panose="02020500000000000000" pitchFamily="17" charset="-128"/>
                <a:ea typeface="BIZ UD明朝 Medium" panose="02020500000000000000" pitchFamily="17" charset="-128"/>
              </a:rPr>
              <a:t>　</a:t>
            </a:r>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を検討</a:t>
            </a:r>
            <a:endParaRPr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pPr defTabSz="326578"/>
            <a:r>
              <a:rPr kumimoji="1" lang="ja-JP" altLang="en-US" sz="900" dirty="0">
                <a:latin typeface="BIZ UD明朝 Medium" panose="02020500000000000000" pitchFamily="17" charset="-128"/>
                <a:ea typeface="BIZ UD明朝 Medium" panose="02020500000000000000" pitchFamily="17" charset="-128"/>
              </a:rPr>
              <a:t>⇒現行プランからの取組継続</a:t>
            </a:r>
            <a:r>
              <a:rPr kumimoji="1" lang="en-US" altLang="ja-JP" sz="800" baseline="30000" dirty="0">
                <a:latin typeface="BIZ UD明朝 Medium" panose="02020500000000000000" pitchFamily="17" charset="-128"/>
                <a:ea typeface="BIZ UD明朝 Medium" panose="02020500000000000000" pitchFamily="17" charset="-128"/>
              </a:rPr>
              <a:t>※ </a:t>
            </a:r>
            <a:r>
              <a:rPr kumimoji="1" lang="ja-JP" altLang="en-US" sz="800" dirty="0">
                <a:latin typeface="BIZ UD明朝 Medium" panose="02020500000000000000" pitchFamily="17" charset="-128"/>
                <a:ea typeface="BIZ UD明朝 Medium" panose="02020500000000000000" pitchFamily="17" charset="-128"/>
              </a:rPr>
              <a:t>（</a:t>
            </a:r>
            <a:r>
              <a:rPr kumimoji="1" lang="en-US" altLang="ja-JP" sz="800" dirty="0">
                <a:latin typeface="BIZ UD明朝 Medium" panose="02020500000000000000" pitchFamily="17" charset="-128"/>
                <a:ea typeface="BIZ UD明朝 Medium" panose="02020500000000000000" pitchFamily="17" charset="-128"/>
              </a:rPr>
              <a:t>※</a:t>
            </a:r>
            <a:r>
              <a:rPr kumimoji="1" lang="ja-JP" altLang="en-US" sz="800" dirty="0">
                <a:latin typeface="BIZ UD明朝 Medium" panose="02020500000000000000" pitchFamily="17" charset="-128"/>
                <a:ea typeface="BIZ UD明朝 Medium" panose="02020500000000000000" pitchFamily="17" charset="-128"/>
              </a:rPr>
              <a:t>実績：３事業４施設（３府民Ｃビル、教育Ｃ））</a:t>
            </a:r>
            <a:endParaRPr kumimoji="0" lang="en-US" altLang="ja-JP" sz="1000" dirty="0">
              <a:solidFill>
                <a:prstClr val="black"/>
              </a:solidFill>
              <a:latin typeface="BIZ UD明朝 Medium" panose="02020500000000000000" pitchFamily="17" charset="-128"/>
              <a:ea typeface="BIZ UD明朝 Medium" panose="02020500000000000000" pitchFamily="17" charset="-128"/>
            </a:endParaRPr>
          </a:p>
        </p:txBody>
      </p:sp>
      <p:sp>
        <p:nvSpPr>
          <p:cNvPr id="73" name="テキスト ボックス 72">
            <a:extLst>
              <a:ext uri="{FF2B5EF4-FFF2-40B4-BE49-F238E27FC236}">
                <a16:creationId xmlns:a16="http://schemas.microsoft.com/office/drawing/2014/main" id="{C20D102B-C634-4B77-B8C9-DD25146E13A0}"/>
              </a:ext>
            </a:extLst>
          </p:cNvPr>
          <p:cNvSpPr txBox="1"/>
          <p:nvPr/>
        </p:nvSpPr>
        <p:spPr>
          <a:xfrm>
            <a:off x="4628262" y="3428052"/>
            <a:ext cx="4427857" cy="646331"/>
          </a:xfrm>
          <a:prstGeom prst="rect">
            <a:avLst/>
          </a:prstGeom>
          <a:noFill/>
        </p:spPr>
        <p:txBody>
          <a:bodyPr wrap="square" rtlCol="0">
            <a:spAutoFit/>
          </a:bodyPr>
          <a:lstStyle/>
          <a:p>
            <a:pPr defTabSz="326578"/>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④</a:t>
            </a:r>
            <a:r>
              <a:rPr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2050</a:t>
            </a:r>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年カーボンニュートラル実現に向けたＥＳＣＯ事業の活用検討</a:t>
            </a:r>
            <a:endParaRPr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pPr defTabSz="326578"/>
            <a:r>
              <a:rPr kumimoji="1" lang="ja-JP" altLang="en-US" sz="900" dirty="0">
                <a:latin typeface="BIZ UD明朝 Medium" panose="02020500000000000000" pitchFamily="17" charset="-128"/>
                <a:ea typeface="BIZ UD明朝 Medium" panose="02020500000000000000" pitchFamily="17" charset="-128"/>
              </a:rPr>
              <a:t>⇒公共建築物における率先した取組が求められている中、計画期間中にノウハウ</a:t>
            </a:r>
            <a:endParaRPr kumimoji="1" lang="en-US" altLang="ja-JP" sz="900" dirty="0">
              <a:latin typeface="BIZ UD明朝 Medium" panose="02020500000000000000" pitchFamily="17" charset="-128"/>
              <a:ea typeface="BIZ UD明朝 Medium" panose="02020500000000000000" pitchFamily="17" charset="-128"/>
            </a:endParaRPr>
          </a:p>
          <a:p>
            <a:pPr defTabSz="326578"/>
            <a:r>
              <a:rPr kumimoji="1" lang="ja-JP" altLang="en-US" sz="900" dirty="0">
                <a:latin typeface="BIZ UD明朝 Medium" panose="02020500000000000000" pitchFamily="17" charset="-128"/>
                <a:ea typeface="BIZ UD明朝 Medium" panose="02020500000000000000" pitchFamily="17" charset="-128"/>
              </a:rPr>
              <a:t>　を蓄積し、より大幅な省エネルギー化や先進的な取組の実現についても検討し</a:t>
            </a:r>
            <a:endParaRPr kumimoji="1" lang="en-US" altLang="ja-JP" sz="900" dirty="0">
              <a:latin typeface="BIZ UD明朝 Medium" panose="02020500000000000000" pitchFamily="17" charset="-128"/>
              <a:ea typeface="BIZ UD明朝 Medium" panose="02020500000000000000" pitchFamily="17" charset="-128"/>
            </a:endParaRPr>
          </a:p>
          <a:p>
            <a:pPr defTabSz="326578"/>
            <a:r>
              <a:rPr kumimoji="1" lang="ja-JP" altLang="en-US" sz="900" dirty="0">
                <a:latin typeface="BIZ UD明朝 Medium" panose="02020500000000000000" pitchFamily="17" charset="-128"/>
                <a:ea typeface="BIZ UD明朝 Medium" panose="02020500000000000000" pitchFamily="17" charset="-128"/>
              </a:rPr>
              <a:t>　ながら本プランを進めていく。</a:t>
            </a:r>
            <a:endParaRPr kumimoji="0" lang="en-US" altLang="ja-JP" sz="1000" dirty="0">
              <a:solidFill>
                <a:prstClr val="black"/>
              </a:solidFill>
              <a:latin typeface="BIZ UD明朝 Medium" panose="02020500000000000000" pitchFamily="17" charset="-128"/>
              <a:ea typeface="BIZ UD明朝 Medium" panose="02020500000000000000" pitchFamily="17" charset="-128"/>
            </a:endParaRPr>
          </a:p>
        </p:txBody>
      </p:sp>
      <p:sp>
        <p:nvSpPr>
          <p:cNvPr id="74" name="テキスト ボックス 73">
            <a:extLst>
              <a:ext uri="{FF2B5EF4-FFF2-40B4-BE49-F238E27FC236}">
                <a16:creationId xmlns:a16="http://schemas.microsoft.com/office/drawing/2014/main" id="{3D1776FE-7603-4BD7-A71C-9CE5299C8BF3}"/>
              </a:ext>
            </a:extLst>
          </p:cNvPr>
          <p:cNvSpPr txBox="1"/>
          <p:nvPr/>
        </p:nvSpPr>
        <p:spPr>
          <a:xfrm>
            <a:off x="4714882" y="4747408"/>
            <a:ext cx="4232132" cy="1919363"/>
          </a:xfrm>
          <a:prstGeom prst="rect">
            <a:avLst/>
          </a:prstGeom>
          <a:solidFill>
            <a:schemeClr val="accent4">
              <a:lumMod val="20000"/>
              <a:lumOff val="80000"/>
              <a:alpha val="99000"/>
            </a:schemeClr>
          </a:solidFill>
          <a:ln w="9525">
            <a:solidFill>
              <a:sysClr val="windowText" lastClr="000000">
                <a:alpha val="78000"/>
              </a:sysClr>
            </a:solidFill>
            <a:prstDash val="lgDash"/>
          </a:ln>
        </p:spPr>
        <p:txBody>
          <a:bodyPr wrap="square" lIns="72000" tIns="72000" rIns="72000" bIns="72000" rtlCol="0">
            <a:spAutoFit/>
          </a:bodyPr>
          <a:lstStyle/>
          <a:p>
            <a:pPr defTabSz="653156" eaLnBrk="0" fontAlgn="base" hangingPunct="0">
              <a:spcBef>
                <a:spcPct val="0"/>
              </a:spcBef>
              <a:spcAft>
                <a:spcPct val="0"/>
              </a:spcAft>
              <a:defRPr/>
            </a:pPr>
            <a:r>
              <a:rPr lang="en-US" altLang="ja-JP" sz="900" b="1" kern="0" dirty="0">
                <a:solidFill>
                  <a:prstClr val="black"/>
                </a:solidFill>
                <a:latin typeface="BIZ UD明朝 Medium" panose="02020500000000000000" pitchFamily="17" charset="-128"/>
                <a:ea typeface="BIZ UD明朝 Medium" panose="02020500000000000000" pitchFamily="17" charset="-128"/>
              </a:rPr>
              <a:t>【</a:t>
            </a:r>
            <a:r>
              <a:rPr lang="ja-JP" altLang="en-US" sz="900" b="1" u="sng" kern="0" dirty="0">
                <a:solidFill>
                  <a:prstClr val="black"/>
                </a:solidFill>
                <a:latin typeface="BIZ UD明朝 Medium" panose="02020500000000000000" pitchFamily="17" charset="-128"/>
                <a:ea typeface="BIZ UD明朝 Medium" panose="02020500000000000000" pitchFamily="17" charset="-128"/>
              </a:rPr>
              <a:t>推進目標</a:t>
            </a:r>
            <a:r>
              <a:rPr lang="en-US" altLang="ja-JP" sz="900" b="1" kern="0" dirty="0">
                <a:solidFill>
                  <a:prstClr val="black"/>
                </a:solidFill>
                <a:latin typeface="BIZ UD明朝 Medium" panose="02020500000000000000" pitchFamily="17" charset="-128"/>
                <a:ea typeface="BIZ UD明朝 Medium" panose="02020500000000000000" pitchFamily="17" charset="-128"/>
              </a:rPr>
              <a:t>】</a:t>
            </a:r>
          </a:p>
          <a:p>
            <a:pPr defTabSz="653156" eaLnBrk="0" fontAlgn="base" hangingPunct="0">
              <a:spcBef>
                <a:spcPct val="0"/>
              </a:spcBef>
              <a:spcAft>
                <a:spcPct val="0"/>
              </a:spcAft>
              <a:defRPr/>
            </a:pPr>
            <a:endParaRPr kumimoji="0" lang="en-US" altLang="ja-JP" sz="300" b="1" kern="0" dirty="0">
              <a:solidFill>
                <a:prstClr val="black"/>
              </a:solidFill>
              <a:latin typeface="BIZ UD明朝 Medium" panose="02020500000000000000" pitchFamily="17" charset="-128"/>
              <a:ea typeface="BIZ UD明朝 Medium" panose="02020500000000000000" pitchFamily="17" charset="-128"/>
            </a:endParaRPr>
          </a:p>
          <a:p>
            <a:pPr defTabSz="653156" eaLnBrk="0" fontAlgn="base" hangingPunct="0">
              <a:spcBef>
                <a:spcPct val="0"/>
              </a:spcBef>
              <a:spcAft>
                <a:spcPct val="0"/>
              </a:spcAft>
              <a:defRPr/>
            </a:pPr>
            <a:r>
              <a:rPr lang="ja-JP" altLang="en-US" sz="900" dirty="0">
                <a:latin typeface="BIZ UD明朝 Medium" panose="02020500000000000000" pitchFamily="17" charset="-128"/>
                <a:ea typeface="BIZ UD明朝 Medium" panose="02020500000000000000" pitchFamily="17" charset="-128"/>
              </a:rPr>
              <a:t>　前期計画までの実績や上記ポイントを踏まえながら、第３期計画においても</a:t>
            </a:r>
            <a:endParaRPr lang="en-US" altLang="ja-JP" sz="900" dirty="0">
              <a:latin typeface="BIZ UD明朝 Medium" panose="02020500000000000000" pitchFamily="17" charset="-128"/>
              <a:ea typeface="BIZ UD明朝 Medium" panose="02020500000000000000" pitchFamily="17" charset="-128"/>
            </a:endParaRPr>
          </a:p>
          <a:p>
            <a:pPr defTabSz="653156" eaLnBrk="0" fontAlgn="base" hangingPunct="0">
              <a:spcBef>
                <a:spcPct val="0"/>
              </a:spcBef>
              <a:spcAft>
                <a:spcPct val="0"/>
              </a:spcAft>
              <a:defRPr/>
            </a:pPr>
            <a:r>
              <a:rPr lang="ja-JP" altLang="en-US" sz="900" dirty="0">
                <a:latin typeface="BIZ UD明朝 Medium" panose="02020500000000000000" pitchFamily="17" charset="-128"/>
                <a:ea typeface="BIZ UD明朝 Medium" panose="02020500000000000000" pitchFamily="17" charset="-128"/>
              </a:rPr>
              <a:t>　以下のとおり推進目標を掲げるものとする。</a:t>
            </a:r>
            <a:endParaRPr lang="en-US" altLang="ja-JP" sz="900" dirty="0">
              <a:latin typeface="BIZ UD明朝 Medium" panose="02020500000000000000" pitchFamily="17" charset="-128"/>
              <a:ea typeface="BIZ UD明朝 Medium" panose="02020500000000000000" pitchFamily="17" charset="-128"/>
            </a:endParaRPr>
          </a:p>
          <a:p>
            <a:pPr defTabSz="653156" eaLnBrk="0" fontAlgn="base" hangingPunct="0">
              <a:spcBef>
                <a:spcPct val="0"/>
              </a:spcBef>
              <a:spcAft>
                <a:spcPct val="0"/>
              </a:spcAft>
              <a:defRPr/>
            </a:pPr>
            <a:endParaRPr lang="en-US" altLang="ja-JP" sz="400" dirty="0">
              <a:latin typeface="BIZ UD明朝 Medium" panose="02020500000000000000" pitchFamily="17" charset="-128"/>
              <a:ea typeface="BIZ UD明朝 Medium" panose="02020500000000000000" pitchFamily="17" charset="-128"/>
            </a:endParaRPr>
          </a:p>
          <a:p>
            <a:r>
              <a:rPr lang="ja-JP" altLang="en-US" sz="900" dirty="0">
                <a:latin typeface="BIZ UD明朝 Medium" panose="02020500000000000000" pitchFamily="17" charset="-128"/>
                <a:ea typeface="BIZ UD明朝 Medium" panose="02020500000000000000" pitchFamily="17" charset="-128"/>
              </a:rPr>
              <a:t>　〇計画期間　：</a:t>
            </a:r>
            <a:r>
              <a:rPr lang="en-US" altLang="ja-JP" sz="900" dirty="0">
                <a:latin typeface="BIZ UD明朝 Medium" panose="02020500000000000000" pitchFamily="17" charset="-128"/>
                <a:ea typeface="BIZ UD明朝 Medium" panose="02020500000000000000" pitchFamily="17" charset="-128"/>
              </a:rPr>
              <a:t>2025</a:t>
            </a:r>
            <a:r>
              <a:rPr lang="zh-TW" altLang="en-US" sz="900" dirty="0">
                <a:latin typeface="BIZ UD明朝 Medium" panose="02020500000000000000" pitchFamily="17" charset="-128"/>
                <a:ea typeface="BIZ UD明朝 Medium" panose="02020500000000000000" pitchFamily="17" charset="-128"/>
              </a:rPr>
              <a:t>（令和７）年度～</a:t>
            </a:r>
            <a:r>
              <a:rPr lang="en-US" altLang="zh-TW" sz="900" dirty="0">
                <a:latin typeface="BIZ UD明朝 Medium" panose="02020500000000000000" pitchFamily="17" charset="-128"/>
                <a:ea typeface="BIZ UD明朝 Medium" panose="02020500000000000000" pitchFamily="17" charset="-128"/>
              </a:rPr>
              <a:t>2034</a:t>
            </a:r>
            <a:r>
              <a:rPr lang="zh-TW" altLang="en-US" sz="900" dirty="0">
                <a:latin typeface="BIZ UD明朝 Medium" panose="02020500000000000000" pitchFamily="17" charset="-128"/>
                <a:ea typeface="BIZ UD明朝 Medium" panose="02020500000000000000" pitchFamily="17" charset="-128"/>
              </a:rPr>
              <a:t>（令和</a:t>
            </a:r>
            <a:r>
              <a:rPr lang="en-US" altLang="zh-TW" sz="900" dirty="0">
                <a:latin typeface="BIZ UD明朝 Medium" panose="02020500000000000000" pitchFamily="17" charset="-128"/>
                <a:ea typeface="BIZ UD明朝 Medium" panose="02020500000000000000" pitchFamily="17" charset="-128"/>
              </a:rPr>
              <a:t>16</a:t>
            </a:r>
            <a:r>
              <a:rPr lang="zh-TW" altLang="en-US" sz="900" dirty="0">
                <a:latin typeface="BIZ UD明朝 Medium" panose="02020500000000000000" pitchFamily="17" charset="-128"/>
                <a:ea typeface="BIZ UD明朝 Medium" panose="02020500000000000000" pitchFamily="17" charset="-128"/>
              </a:rPr>
              <a:t>）年度（</a:t>
            </a:r>
            <a:r>
              <a:rPr lang="en-US" altLang="zh-TW" sz="900" dirty="0">
                <a:latin typeface="BIZ UD明朝 Medium" panose="02020500000000000000" pitchFamily="17" charset="-128"/>
                <a:ea typeface="BIZ UD明朝 Medium" panose="02020500000000000000" pitchFamily="17" charset="-128"/>
              </a:rPr>
              <a:t>10</a:t>
            </a:r>
            <a:r>
              <a:rPr lang="zh-TW" altLang="en-US" sz="900" dirty="0">
                <a:latin typeface="BIZ UD明朝 Medium" panose="02020500000000000000" pitchFamily="17" charset="-128"/>
                <a:ea typeface="BIZ UD明朝 Medium" panose="02020500000000000000" pitchFamily="17" charset="-128"/>
              </a:rPr>
              <a:t>年間）</a:t>
            </a:r>
            <a:endParaRPr lang="en-US" altLang="zh-TW" sz="900" dirty="0">
              <a:latin typeface="BIZ UD明朝 Medium" panose="02020500000000000000" pitchFamily="17" charset="-128"/>
              <a:ea typeface="BIZ UD明朝 Medium" panose="02020500000000000000" pitchFamily="17" charset="-128"/>
            </a:endParaRPr>
          </a:p>
          <a:p>
            <a:r>
              <a:rPr lang="ja-JP" altLang="en-US" sz="900" dirty="0">
                <a:latin typeface="BIZ UD明朝 Medium" panose="02020500000000000000" pitchFamily="17" charset="-128"/>
                <a:ea typeface="BIZ UD明朝 Medium" panose="02020500000000000000" pitchFamily="17" charset="-128"/>
              </a:rPr>
              <a:t>　〇導入施設数：</a:t>
            </a:r>
            <a:r>
              <a:rPr lang="en-US" altLang="ja-JP" sz="900" dirty="0">
                <a:latin typeface="BIZ UD明朝 Medium" panose="02020500000000000000" pitchFamily="17" charset="-128"/>
                <a:ea typeface="BIZ UD明朝 Medium" panose="02020500000000000000" pitchFamily="17" charset="-128"/>
              </a:rPr>
              <a:t>90</a:t>
            </a:r>
            <a:r>
              <a:rPr lang="ja-JP" altLang="en-US" sz="900" dirty="0">
                <a:latin typeface="BIZ UD明朝 Medium" panose="02020500000000000000" pitchFamily="17" charset="-128"/>
                <a:ea typeface="BIZ UD明朝 Medium" panose="02020500000000000000" pitchFamily="17" charset="-128"/>
              </a:rPr>
              <a:t>施設 （省エネ技術発展等の状況によっては中間見直し）</a:t>
            </a:r>
            <a:endParaRPr lang="en-US" altLang="ja-JP" sz="900" dirty="0">
              <a:latin typeface="BIZ UD明朝 Medium" panose="02020500000000000000" pitchFamily="17" charset="-128"/>
              <a:ea typeface="BIZ UD明朝 Medium" panose="02020500000000000000" pitchFamily="17" charset="-128"/>
            </a:endParaRPr>
          </a:p>
          <a:p>
            <a:r>
              <a:rPr lang="ja-JP" altLang="en-US" sz="900" dirty="0">
                <a:latin typeface="BIZ UD明朝 Medium" panose="02020500000000000000" pitchFamily="17" charset="-128"/>
                <a:ea typeface="BIZ UD明朝 Medium" panose="02020500000000000000" pitchFamily="17" charset="-128"/>
              </a:rPr>
              <a:t>　〇省エネ目標 </a:t>
            </a:r>
            <a:endParaRPr lang="en-US" altLang="ja-JP" sz="900" dirty="0">
              <a:latin typeface="BIZ UD明朝 Medium" panose="02020500000000000000" pitchFamily="17" charset="-128"/>
              <a:ea typeface="BIZ UD明朝 Medium" panose="02020500000000000000" pitchFamily="17" charset="-128"/>
            </a:endParaRPr>
          </a:p>
          <a:p>
            <a:r>
              <a:rPr lang="ja-JP" altLang="en-US" sz="900" dirty="0">
                <a:latin typeface="BIZ UD明朝 Medium" panose="02020500000000000000" pitchFamily="17" charset="-128"/>
                <a:ea typeface="BIZ UD明朝 Medium" panose="02020500000000000000" pitchFamily="17" charset="-128"/>
              </a:rPr>
              <a:t>　・平均省エネ率：</a:t>
            </a:r>
            <a:r>
              <a:rPr lang="en-US" altLang="ja-JP" sz="900" dirty="0">
                <a:latin typeface="BIZ UD明朝 Medium" panose="02020500000000000000" pitchFamily="17" charset="-128"/>
                <a:ea typeface="BIZ UD明朝 Medium" panose="02020500000000000000" pitchFamily="17" charset="-128"/>
              </a:rPr>
              <a:t>10</a:t>
            </a:r>
            <a:r>
              <a:rPr lang="ja-JP" altLang="en-US" sz="900" dirty="0">
                <a:latin typeface="BIZ UD明朝 Medium" panose="02020500000000000000" pitchFamily="17" charset="-128"/>
                <a:ea typeface="BIZ UD明朝 Medium" panose="02020500000000000000" pitchFamily="17" charset="-128"/>
              </a:rPr>
              <a:t>％（総量平均）</a:t>
            </a:r>
            <a:endParaRPr lang="en-US" altLang="ja-JP" sz="900" dirty="0">
              <a:latin typeface="BIZ UD明朝 Medium" panose="02020500000000000000" pitchFamily="17" charset="-128"/>
              <a:ea typeface="BIZ UD明朝 Medium" panose="02020500000000000000" pitchFamily="17" charset="-128"/>
            </a:endParaRPr>
          </a:p>
          <a:p>
            <a:r>
              <a:rPr lang="ja-JP" altLang="en-US" sz="900" dirty="0">
                <a:latin typeface="BIZ UD明朝 Medium" panose="02020500000000000000" pitchFamily="17" charset="-128"/>
                <a:ea typeface="BIZ UD明朝 Medium" panose="02020500000000000000" pitchFamily="17" charset="-128"/>
              </a:rPr>
              <a:t>　・光熱水費削減額：今後</a:t>
            </a:r>
            <a:r>
              <a:rPr lang="en-US" altLang="ja-JP" sz="900" dirty="0">
                <a:latin typeface="BIZ UD明朝 Medium" panose="02020500000000000000" pitchFamily="17" charset="-128"/>
                <a:ea typeface="BIZ UD明朝 Medium" panose="02020500000000000000" pitchFamily="17" charset="-128"/>
              </a:rPr>
              <a:t>10</a:t>
            </a:r>
            <a:r>
              <a:rPr lang="ja-JP" altLang="en-US" sz="900" dirty="0">
                <a:latin typeface="BIZ UD明朝 Medium" panose="02020500000000000000" pitchFamily="17" charset="-128"/>
                <a:ea typeface="BIZ UD明朝 Medium" panose="02020500000000000000" pitchFamily="17" charset="-128"/>
              </a:rPr>
              <a:t>年の累計でさらに</a:t>
            </a:r>
            <a:r>
              <a:rPr lang="en-US" altLang="ja-JP" sz="900" dirty="0">
                <a:latin typeface="BIZ UD明朝 Medium" panose="02020500000000000000" pitchFamily="17" charset="-128"/>
                <a:ea typeface="BIZ UD明朝 Medium" panose="02020500000000000000" pitchFamily="17" charset="-128"/>
              </a:rPr>
              <a:t>42</a:t>
            </a:r>
            <a:r>
              <a:rPr lang="ja-JP" altLang="en-US" sz="900" dirty="0">
                <a:latin typeface="BIZ UD明朝 Medium" panose="02020500000000000000" pitchFamily="17" charset="-128"/>
                <a:ea typeface="BIZ UD明朝 Medium" panose="02020500000000000000" pitchFamily="17" charset="-128"/>
              </a:rPr>
              <a:t>億円の効果額を見込む</a:t>
            </a:r>
            <a:endParaRPr lang="en-US" altLang="ja-JP" sz="900" dirty="0">
              <a:latin typeface="BIZ UD明朝 Medium" panose="02020500000000000000" pitchFamily="17" charset="-128"/>
              <a:ea typeface="BIZ UD明朝 Medium" panose="02020500000000000000" pitchFamily="17" charset="-128"/>
            </a:endParaRPr>
          </a:p>
          <a:p>
            <a:r>
              <a:rPr lang="ja-JP" altLang="en-US" sz="900" dirty="0">
                <a:latin typeface="BIZ UD明朝 Medium" panose="02020500000000000000" pitchFamily="17" charset="-128"/>
                <a:ea typeface="BIZ UD明朝 Medium" panose="02020500000000000000" pitchFamily="17" charset="-128"/>
              </a:rPr>
              <a:t>　・エネルギー削減量：原油換算で今後</a:t>
            </a:r>
            <a:r>
              <a:rPr lang="en-US" altLang="ja-JP" sz="900" dirty="0">
                <a:latin typeface="BIZ UD明朝 Medium" panose="02020500000000000000" pitchFamily="17" charset="-128"/>
                <a:ea typeface="BIZ UD明朝 Medium" panose="02020500000000000000" pitchFamily="17" charset="-128"/>
              </a:rPr>
              <a:t>10</a:t>
            </a:r>
            <a:r>
              <a:rPr lang="ja-JP" altLang="en-US" sz="900" dirty="0">
                <a:latin typeface="BIZ UD明朝 Medium" panose="02020500000000000000" pitchFamily="17" charset="-128"/>
                <a:ea typeface="BIZ UD明朝 Medium" panose="02020500000000000000" pitchFamily="17" charset="-128"/>
              </a:rPr>
              <a:t>年の累計で </a:t>
            </a:r>
            <a:r>
              <a:rPr lang="en-US" altLang="ja-JP" sz="900" dirty="0">
                <a:latin typeface="BIZ UD明朝 Medium" panose="02020500000000000000" pitchFamily="17" charset="-128"/>
                <a:ea typeface="BIZ UD明朝 Medium" panose="02020500000000000000" pitchFamily="17" charset="-128"/>
              </a:rPr>
              <a:t>54,000</a:t>
            </a:r>
            <a:r>
              <a:rPr lang="ja-JP" altLang="en-US" sz="900" dirty="0">
                <a:latin typeface="BIZ UD明朝 Medium" panose="02020500000000000000" pitchFamily="17" charset="-128"/>
                <a:ea typeface="BIZ UD明朝 Medium" panose="02020500000000000000" pitchFamily="17" charset="-128"/>
              </a:rPr>
              <a:t> </a:t>
            </a:r>
            <a:r>
              <a:rPr lang="en-US" altLang="ja-JP" sz="900" dirty="0" err="1">
                <a:latin typeface="BIZ UD明朝 Medium" panose="02020500000000000000" pitchFamily="17" charset="-128"/>
                <a:ea typeface="BIZ UD明朝 Medium" panose="02020500000000000000" pitchFamily="17" charset="-128"/>
              </a:rPr>
              <a:t>kL</a:t>
            </a:r>
            <a:endParaRPr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・ＣＯ</a:t>
            </a:r>
            <a:r>
              <a:rPr kumimoji="1" lang="ja-JP" altLang="en-US" sz="900" baseline="-25000" dirty="0">
                <a:latin typeface="BIZ UD明朝 Medium" panose="02020500000000000000" pitchFamily="17" charset="-128"/>
                <a:ea typeface="BIZ UD明朝 Medium" panose="02020500000000000000" pitchFamily="17" charset="-128"/>
              </a:rPr>
              <a:t>２</a:t>
            </a:r>
            <a:r>
              <a:rPr kumimoji="1" lang="zh-TW" altLang="en-US" sz="900" dirty="0">
                <a:latin typeface="BIZ UD明朝 Medium" panose="02020500000000000000" pitchFamily="17" charset="-128"/>
                <a:ea typeface="BIZ UD明朝 Medium" panose="02020500000000000000" pitchFamily="17" charset="-128"/>
              </a:rPr>
              <a:t>排出削減量</a:t>
            </a:r>
            <a:r>
              <a:rPr kumimoji="1" lang="ja-JP" altLang="en-US" sz="900" dirty="0">
                <a:latin typeface="BIZ UD明朝 Medium" panose="02020500000000000000" pitchFamily="17" charset="-128"/>
                <a:ea typeface="BIZ UD明朝 Medium" panose="02020500000000000000" pitchFamily="17" charset="-128"/>
              </a:rPr>
              <a:t>：</a:t>
            </a:r>
            <a:r>
              <a:rPr lang="ja-JP" altLang="en-US" sz="900" dirty="0">
                <a:latin typeface="BIZ UD明朝 Medium" panose="02020500000000000000" pitchFamily="17" charset="-128"/>
                <a:ea typeface="BIZ UD明朝 Medium" panose="02020500000000000000" pitchFamily="17" charset="-128"/>
              </a:rPr>
              <a:t>今後</a:t>
            </a:r>
            <a:r>
              <a:rPr lang="en-US" altLang="ja-JP" sz="900" dirty="0">
                <a:latin typeface="BIZ UD明朝 Medium" panose="02020500000000000000" pitchFamily="17" charset="-128"/>
                <a:ea typeface="BIZ UD明朝 Medium" panose="02020500000000000000" pitchFamily="17" charset="-128"/>
              </a:rPr>
              <a:t>10</a:t>
            </a:r>
            <a:r>
              <a:rPr lang="ja-JP" altLang="en-US" sz="900" dirty="0">
                <a:latin typeface="BIZ UD明朝 Medium" panose="02020500000000000000" pitchFamily="17" charset="-128"/>
                <a:ea typeface="BIZ UD明朝 Medium" panose="02020500000000000000" pitchFamily="17" charset="-128"/>
              </a:rPr>
              <a:t>年の累計で </a:t>
            </a:r>
            <a:r>
              <a:rPr lang="en-US" altLang="ja-JP" sz="900" dirty="0">
                <a:latin typeface="BIZ UD明朝 Medium" panose="02020500000000000000" pitchFamily="17" charset="-128"/>
                <a:ea typeface="BIZ UD明朝 Medium" panose="02020500000000000000" pitchFamily="17" charset="-128"/>
              </a:rPr>
              <a:t>99,000 </a:t>
            </a:r>
            <a:r>
              <a:rPr kumimoji="1" lang="en-US" altLang="ja-JP" sz="900" dirty="0">
                <a:latin typeface="BIZ UD明朝 Medium" panose="02020500000000000000" pitchFamily="17" charset="-128"/>
                <a:ea typeface="BIZ UD明朝 Medium" panose="02020500000000000000" pitchFamily="17" charset="-128"/>
              </a:rPr>
              <a:t>㌧</a:t>
            </a:r>
            <a:endParaRPr lang="en-US" altLang="ja-JP" sz="900" dirty="0">
              <a:latin typeface="BIZ UD明朝 Medium" panose="02020500000000000000" pitchFamily="17" charset="-128"/>
              <a:ea typeface="BIZ UD明朝 Medium" panose="02020500000000000000" pitchFamily="17" charset="-128"/>
            </a:endParaRPr>
          </a:p>
          <a:p>
            <a:endParaRPr kumimoji="1" lang="en-US" altLang="ja-JP" sz="300" dirty="0">
              <a:latin typeface="BIZ UD明朝 Medium" panose="02020500000000000000" pitchFamily="17" charset="-128"/>
              <a:ea typeface="BIZ UD明朝 Medium" panose="02020500000000000000" pitchFamily="17" charset="-128"/>
            </a:endParaRPr>
          </a:p>
          <a:p>
            <a:r>
              <a:rPr kumimoji="1" lang="ja-JP" altLang="en-US" sz="800" dirty="0">
                <a:latin typeface="BIZ UD明朝 Medium" panose="02020500000000000000" pitchFamily="17" charset="-128"/>
                <a:ea typeface="BIZ UD明朝 Medium" panose="02020500000000000000" pitchFamily="17" charset="-128"/>
              </a:rPr>
              <a:t>　　これらの指標はＥＳＣＯ導入済施設に加え、本プランの目標となる</a:t>
            </a:r>
            <a:r>
              <a:rPr kumimoji="1" lang="en-US" altLang="ja-JP" sz="800" dirty="0">
                <a:latin typeface="BIZ UD明朝 Medium" panose="02020500000000000000" pitchFamily="17" charset="-128"/>
                <a:ea typeface="BIZ UD明朝 Medium" panose="02020500000000000000" pitchFamily="17" charset="-128"/>
              </a:rPr>
              <a:t>90</a:t>
            </a:r>
            <a:r>
              <a:rPr kumimoji="1" lang="ja-JP" altLang="en-US" sz="800" dirty="0">
                <a:latin typeface="BIZ UD明朝 Medium" panose="02020500000000000000" pitchFamily="17" charset="-128"/>
                <a:ea typeface="BIZ UD明朝 Medium" panose="02020500000000000000" pitchFamily="17" charset="-128"/>
              </a:rPr>
              <a:t>施設の</a:t>
            </a:r>
            <a:r>
              <a:rPr kumimoji="1" lang="ja-JP" altLang="en-US" sz="800" dirty="0">
                <a:solidFill>
                  <a:schemeClr val="tx1"/>
                </a:solidFill>
                <a:latin typeface="BIZ UD明朝 Medium" panose="02020500000000000000" pitchFamily="17" charset="-128"/>
                <a:ea typeface="BIZ UD明朝 Medium" panose="02020500000000000000" pitchFamily="17" charset="-128"/>
              </a:rPr>
              <a:t>全てに</a:t>
            </a:r>
            <a:endParaRPr kumimoji="1" lang="en-US" altLang="ja-JP" sz="800" dirty="0">
              <a:solidFill>
                <a:schemeClr val="tx1"/>
              </a:solidFill>
              <a:latin typeface="BIZ UD明朝 Medium" panose="02020500000000000000" pitchFamily="17" charset="-128"/>
              <a:ea typeface="BIZ UD明朝 Medium" panose="02020500000000000000" pitchFamily="17" charset="-128"/>
            </a:endParaRPr>
          </a:p>
          <a:p>
            <a:r>
              <a:rPr kumimoji="1" lang="ja-JP" altLang="en-US" sz="800" dirty="0">
                <a:latin typeface="BIZ UD明朝 Medium" panose="02020500000000000000" pitchFamily="17" charset="-128"/>
                <a:ea typeface="BIZ UD明朝 Medium" panose="02020500000000000000" pitchFamily="17" charset="-128"/>
              </a:rPr>
              <a:t>　　</a:t>
            </a:r>
            <a:r>
              <a:rPr kumimoji="1" lang="ja-JP" altLang="en-US" sz="800" dirty="0">
                <a:solidFill>
                  <a:schemeClr val="tx1"/>
                </a:solidFill>
                <a:latin typeface="BIZ UD明朝 Medium" panose="02020500000000000000" pitchFamily="17" charset="-128"/>
                <a:ea typeface="BIZ UD明朝 Medium" panose="02020500000000000000" pitchFamily="17" charset="-128"/>
              </a:rPr>
              <a:t>ＥＳＣＯ事業を導入した場合の計画期間における実施効果の試算に基づき設定</a:t>
            </a:r>
          </a:p>
        </p:txBody>
      </p:sp>
      <p:sp>
        <p:nvSpPr>
          <p:cNvPr id="83" name="テキスト ボックス 82">
            <a:extLst>
              <a:ext uri="{FF2B5EF4-FFF2-40B4-BE49-F238E27FC236}">
                <a16:creationId xmlns:a16="http://schemas.microsoft.com/office/drawing/2014/main" id="{21EA21AC-FD1D-4BF3-B132-234609EAD5CD}"/>
              </a:ext>
            </a:extLst>
          </p:cNvPr>
          <p:cNvSpPr txBox="1"/>
          <p:nvPr/>
        </p:nvSpPr>
        <p:spPr>
          <a:xfrm>
            <a:off x="4630169" y="4052287"/>
            <a:ext cx="4427857" cy="677108"/>
          </a:xfrm>
          <a:prstGeom prst="rect">
            <a:avLst/>
          </a:prstGeom>
          <a:noFill/>
        </p:spPr>
        <p:txBody>
          <a:bodyPr wrap="square" rtlCol="0">
            <a:spAutoFit/>
          </a:bodyPr>
          <a:lstStyle/>
          <a:p>
            <a:pPr defTabSz="326578"/>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⑤府内市町村及び民間への普及啓発に向けた取組</a:t>
            </a:r>
            <a:endParaRPr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pPr defTabSz="326578"/>
            <a:r>
              <a:rPr kumimoji="1" lang="ja-JP" altLang="en-US" sz="900" b="1" dirty="0">
                <a:solidFill>
                  <a:prstClr val="black"/>
                </a:solidFill>
                <a:latin typeface="BIZ UD明朝 Medium" panose="02020500000000000000" pitchFamily="17" charset="-128"/>
                <a:ea typeface="BIZ UD明朝 Medium" panose="02020500000000000000" pitchFamily="17" charset="-128"/>
              </a:rPr>
              <a:t>⇒</a:t>
            </a:r>
            <a:r>
              <a:rPr kumimoji="1" lang="ja-JP" altLang="en-US" sz="900" dirty="0">
                <a:latin typeface="BIZ UD明朝 Medium" panose="02020500000000000000" pitchFamily="17" charset="-128"/>
                <a:ea typeface="BIZ UD明朝 Medium" panose="02020500000000000000" pitchFamily="17" charset="-128"/>
              </a:rPr>
              <a:t>「大阪府市町村ＥＳＣＯ会議」の開催、府ＨＰでの情報提供、関連団体と連携し</a:t>
            </a:r>
            <a:endParaRPr kumimoji="1" lang="en-US" altLang="ja-JP" sz="900" dirty="0">
              <a:latin typeface="BIZ UD明朝 Medium" panose="02020500000000000000" pitchFamily="17" charset="-128"/>
              <a:ea typeface="BIZ UD明朝 Medium" panose="02020500000000000000" pitchFamily="17" charset="-128"/>
            </a:endParaRPr>
          </a:p>
          <a:p>
            <a:pPr defTabSz="326578"/>
            <a:r>
              <a:rPr kumimoji="1" lang="ja-JP" altLang="en-US" sz="900" dirty="0">
                <a:latin typeface="BIZ UD明朝 Medium" panose="02020500000000000000" pitchFamily="17" charset="-128"/>
                <a:ea typeface="BIZ UD明朝 Medium" panose="02020500000000000000" pitchFamily="17" charset="-128"/>
              </a:rPr>
              <a:t>　た情報発信や</a:t>
            </a:r>
            <a:r>
              <a:rPr kumimoji="1" lang="zh-TW" altLang="en-US" sz="900" dirty="0">
                <a:solidFill>
                  <a:prstClr val="black"/>
                </a:solidFill>
                <a:latin typeface="BIZ UD明朝 Medium" panose="02020500000000000000" pitchFamily="17" charset="-128"/>
                <a:ea typeface="BIZ UD明朝 Medium" panose="02020500000000000000" pitchFamily="17" charset="-128"/>
              </a:rPr>
              <a:t>ＥＳＣＯ</a:t>
            </a:r>
            <a:r>
              <a:rPr kumimoji="1" lang="ja-JP" altLang="en-US" sz="900" dirty="0">
                <a:latin typeface="BIZ UD明朝 Medium" panose="02020500000000000000" pitchFamily="17" charset="-128"/>
                <a:ea typeface="BIZ UD明朝 Medium" panose="02020500000000000000" pitchFamily="17" charset="-128"/>
              </a:rPr>
              <a:t>説明会への参画等を通じた支援・普及啓発を行い、引き続</a:t>
            </a:r>
            <a:endParaRPr kumimoji="1" lang="en-US" altLang="ja-JP" sz="900" dirty="0">
              <a:latin typeface="BIZ UD明朝 Medium" panose="02020500000000000000" pitchFamily="17" charset="-128"/>
              <a:ea typeface="BIZ UD明朝 Medium" panose="02020500000000000000" pitchFamily="17" charset="-128"/>
            </a:endParaRPr>
          </a:p>
          <a:p>
            <a:pPr defTabSz="326578"/>
            <a:r>
              <a:rPr kumimoji="1" lang="ja-JP" altLang="en-US" sz="900" dirty="0">
                <a:latin typeface="BIZ UD明朝 Medium" panose="02020500000000000000" pitchFamily="17" charset="-128"/>
                <a:ea typeface="BIZ UD明朝 Medium" panose="02020500000000000000" pitchFamily="17" charset="-128"/>
              </a:rPr>
              <a:t>　きＥＳＣＯ事業の普及促進に努めていく。</a:t>
            </a:r>
            <a:endParaRPr kumimoji="1" lang="en-US" altLang="ja-JP" sz="900" dirty="0">
              <a:latin typeface="BIZ UD明朝 Medium" panose="02020500000000000000" pitchFamily="17" charset="-128"/>
              <a:ea typeface="BIZ UD明朝 Medium" panose="02020500000000000000" pitchFamily="17" charset="-128"/>
            </a:endParaRPr>
          </a:p>
          <a:p>
            <a:endParaRPr kumimoji="1" lang="en-US" altLang="ja-JP" sz="200" dirty="0">
              <a:latin typeface="BIZ UD明朝 Medium" panose="02020500000000000000" pitchFamily="17" charset="-128"/>
              <a:ea typeface="BIZ UD明朝 Medium" panose="02020500000000000000" pitchFamily="17" charset="-128"/>
            </a:endParaRPr>
          </a:p>
        </p:txBody>
      </p:sp>
      <p:sp>
        <p:nvSpPr>
          <p:cNvPr id="24" name="正方形/長方形 23">
            <a:extLst>
              <a:ext uri="{FF2B5EF4-FFF2-40B4-BE49-F238E27FC236}">
                <a16:creationId xmlns:a16="http://schemas.microsoft.com/office/drawing/2014/main" id="{44B3F574-FDCC-427C-B176-5804F9D58FE5}"/>
              </a:ext>
            </a:extLst>
          </p:cNvPr>
          <p:cNvSpPr/>
          <p:nvPr/>
        </p:nvSpPr>
        <p:spPr>
          <a:xfrm>
            <a:off x="8186928" y="100411"/>
            <a:ext cx="778374" cy="289733"/>
          </a:xfrm>
          <a:prstGeom prst="rect">
            <a:avLst/>
          </a:prstGeom>
          <a:ln w="6350">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36000" tIns="0" rIns="36000" bIns="0" numCol="1" spcCol="0" rtlCol="0" fromWordArt="0" anchor="ctr" anchorCtr="0" forceAA="0" compatLnSpc="1">
            <a:prstTxWarp prst="textNoShape">
              <a:avLst/>
            </a:prstTxWarp>
            <a:noAutofit/>
          </a:bodyPr>
          <a:lstStyle/>
          <a:p>
            <a:pPr algn="ctr"/>
            <a:r>
              <a:rPr lang="ja-JP" sz="1400" kern="100" dirty="0">
                <a:effectLst/>
                <a:ea typeface="BIZ UDPゴシック" panose="020B0400000000000000" pitchFamily="50" charset="-128"/>
                <a:cs typeface="Times New Roman" panose="02020603050405020304" pitchFamily="18" charset="0"/>
              </a:rPr>
              <a:t>資料</a:t>
            </a:r>
            <a:r>
              <a:rPr lang="ja-JP" altLang="en-US" sz="1400" kern="100" dirty="0">
                <a:effectLst/>
                <a:ea typeface="BIZ UDPゴシック" panose="020B0400000000000000" pitchFamily="50" charset="-128"/>
                <a:cs typeface="Times New Roman" panose="02020603050405020304" pitchFamily="18" charset="0"/>
              </a:rPr>
              <a:t>⑥</a:t>
            </a:r>
            <a:endParaRPr lang="ja-JP" sz="1000" kern="100" dirty="0">
              <a:effectLst/>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83280048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1043</Words>
  <Application>Microsoft Office PowerPoint</Application>
  <PresentationFormat>画面に合わせる (4:3)</PresentationFormat>
  <Paragraphs>101</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BIZ UDP明朝 Medium</vt:lpstr>
      <vt:lpstr>BIZ UD明朝 Medium</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2025-11-25T05:54:03Z</dcterms:created>
  <dcterms:modified xsi:type="dcterms:W3CDTF">2025-11-25T05:54:08Z</dcterms:modified>
</cp:coreProperties>
</file>