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9"/>
  </p:notesMasterIdLst>
  <p:sldIdLst>
    <p:sldId id="256" r:id="rId2"/>
    <p:sldId id="419" r:id="rId3"/>
    <p:sldId id="1274" r:id="rId4"/>
    <p:sldId id="1275" r:id="rId5"/>
    <p:sldId id="1276" r:id="rId6"/>
    <p:sldId id="1247" r:id="rId7"/>
    <p:sldId id="1279" r:id="rId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ED7D31"/>
    <a:srgbClr val="FFC000"/>
    <a:srgbClr val="A5A5A5"/>
    <a:srgbClr val="5B9BD5"/>
    <a:srgbClr val="F1414E"/>
    <a:srgbClr val="F47079"/>
    <a:srgbClr val="FBC5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3818" autoAdjust="0"/>
  </p:normalViewPr>
  <p:slideViewPr>
    <p:cSldViewPr snapToGrid="0">
      <p:cViewPr varScale="1">
        <p:scale>
          <a:sx n="102" d="100"/>
          <a:sy n="102"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CF6BE155-56D9-4BBA-A187-D070AF1770DB}"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35ABBAC-F7E4-420A-B394-899C417718A7}" type="slidenum">
              <a:rPr kumimoji="1" lang="ja-JP" altLang="en-US" smtClean="0"/>
              <a:t>‹#›</a:t>
            </a:fld>
            <a:endParaRPr kumimoji="1" lang="ja-JP" altLang="en-US"/>
          </a:p>
        </p:txBody>
      </p:sp>
    </p:spTree>
    <p:extLst>
      <p:ext uri="{BB962C8B-B14F-4D97-AF65-F5344CB8AC3E}">
        <p14:creationId xmlns:p14="http://schemas.microsoft.com/office/powerpoint/2010/main" val="39049840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xfrm>
            <a:off x="-569913" y="869950"/>
            <a:ext cx="7688263" cy="4325938"/>
          </a:xfrm>
          <a:ln/>
        </p:spPr>
      </p:sp>
      <p:sp>
        <p:nvSpPr>
          <p:cNvPr id="419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2552421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xfrm>
            <a:off x="-569913" y="869950"/>
            <a:ext cx="7688263" cy="4325938"/>
          </a:xfrm>
          <a:ln/>
        </p:spPr>
      </p:sp>
      <p:sp>
        <p:nvSpPr>
          <p:cNvPr id="419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1800792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xfrm>
            <a:off x="-569913" y="869950"/>
            <a:ext cx="7688263" cy="4325938"/>
          </a:xfrm>
          <a:ln/>
        </p:spPr>
      </p:sp>
      <p:sp>
        <p:nvSpPr>
          <p:cNvPr id="419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2786552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xfrm>
            <a:off x="-569913" y="869950"/>
            <a:ext cx="7688263" cy="4325938"/>
          </a:xfrm>
          <a:ln/>
        </p:spPr>
      </p:sp>
      <p:sp>
        <p:nvSpPr>
          <p:cNvPr id="419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1441005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5630286" y="6465810"/>
            <a:ext cx="4306737" cy="34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7" tIns="45709" rIns="91417" bIns="45709" anchor="b"/>
          <a:lstStyle>
            <a:lvl1pPr algn="l" defTabSz="906463" eaLnBrk="0" hangingPunct="0">
              <a:spcBef>
                <a:spcPct val="30000"/>
              </a:spcBef>
              <a:defRPr sz="1200">
                <a:solidFill>
                  <a:srgbClr val="000000"/>
                </a:solidFill>
                <a:latin typeface="Times New Roman" pitchFamily="16" charset="0"/>
              </a:defRPr>
            </a:lvl1pPr>
            <a:lvl2pPr algn="l" defTabSz="906463" eaLnBrk="0" hangingPunct="0">
              <a:spcBef>
                <a:spcPct val="30000"/>
              </a:spcBef>
              <a:defRPr sz="1200">
                <a:solidFill>
                  <a:srgbClr val="000000"/>
                </a:solidFill>
                <a:latin typeface="Times New Roman" pitchFamily="16" charset="0"/>
              </a:defRPr>
            </a:lvl2pPr>
            <a:lvl3pPr algn="l" defTabSz="906463" eaLnBrk="0" hangingPunct="0">
              <a:spcBef>
                <a:spcPct val="30000"/>
              </a:spcBef>
              <a:defRPr sz="1200">
                <a:solidFill>
                  <a:srgbClr val="000000"/>
                </a:solidFill>
                <a:latin typeface="Times New Roman" pitchFamily="16" charset="0"/>
              </a:defRPr>
            </a:lvl3pPr>
            <a:lvl4pPr algn="l" defTabSz="906463" eaLnBrk="0" hangingPunct="0">
              <a:spcBef>
                <a:spcPct val="30000"/>
              </a:spcBef>
              <a:defRPr sz="1200">
                <a:solidFill>
                  <a:srgbClr val="000000"/>
                </a:solidFill>
                <a:latin typeface="Times New Roman" pitchFamily="16" charset="0"/>
              </a:defRPr>
            </a:lvl4pPr>
            <a:lvl5pPr algn="l" defTabSz="906463" eaLnBrk="0" hangingPunct="0">
              <a:spcBef>
                <a:spcPct val="30000"/>
              </a:spcBef>
              <a:defRPr sz="1200">
                <a:solidFill>
                  <a:srgbClr val="000000"/>
                </a:solidFill>
                <a:latin typeface="Times New Roman" pitchFamily="16" charset="0"/>
              </a:defRPr>
            </a:lvl5pPr>
            <a:lvl6pPr marL="25146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6pPr>
            <a:lvl7pPr marL="29718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7pPr>
            <a:lvl8pPr marL="34290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8pPr>
            <a:lvl9pPr marL="38862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9pPr>
          </a:lstStyle>
          <a:p>
            <a:pPr algn="r" eaLnBrk="1" hangingPunct="1">
              <a:spcBef>
                <a:spcPct val="0"/>
              </a:spcBef>
            </a:pPr>
            <a:fld id="{D48875C2-A9E5-4665-BF49-3006D396299E}" type="slidenum">
              <a:rPr kumimoji="1" lang="en-US" altLang="ja-JP">
                <a:solidFill>
                  <a:schemeClr val="tx1"/>
                </a:solidFill>
                <a:latin typeface="Arial" charset="0"/>
              </a:rPr>
              <a:pPr algn="r" eaLnBrk="1" hangingPunct="1">
                <a:spcBef>
                  <a:spcPct val="0"/>
                </a:spcBef>
              </a:pPr>
              <a:t>6</a:t>
            </a:fld>
            <a:endParaRPr kumimoji="1" lang="en-US" altLang="ja-JP">
              <a:solidFill>
                <a:schemeClr val="tx1"/>
              </a:solidFill>
              <a:latin typeface="Arial" charset="0"/>
            </a:endParaRPr>
          </a:p>
        </p:txBody>
      </p:sp>
      <p:sp>
        <p:nvSpPr>
          <p:cNvPr id="51203" name="Rectangle 2"/>
          <p:cNvSpPr>
            <a:spLocks noGrp="1" noRot="1" noChangeAspect="1" noChangeArrowheads="1" noTextEdit="1"/>
          </p:cNvSpPr>
          <p:nvPr>
            <p:ph type="sldImg"/>
          </p:nvPr>
        </p:nvSpPr>
        <p:spPr>
          <a:xfrm>
            <a:off x="2708275" y="511175"/>
            <a:ext cx="4533900" cy="2551113"/>
          </a:xfrm>
          <a:ln/>
        </p:spPr>
      </p:sp>
      <p:sp>
        <p:nvSpPr>
          <p:cNvPr id="51204" name="Rectangle 3"/>
          <p:cNvSpPr>
            <a:spLocks noGrp="1" noChangeArrowheads="1"/>
          </p:cNvSpPr>
          <p:nvPr>
            <p:ph type="body" idx="1"/>
          </p:nvPr>
        </p:nvSpPr>
        <p:spPr>
          <a:xfrm>
            <a:off x="996718" y="3233449"/>
            <a:ext cx="7945907" cy="3062751"/>
          </a:xfrm>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3120138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5630286" y="6465810"/>
            <a:ext cx="4306737" cy="340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17" tIns="45709" rIns="91417" bIns="45709" anchor="b"/>
          <a:lstStyle>
            <a:lvl1pPr algn="l" defTabSz="906463" eaLnBrk="0" hangingPunct="0">
              <a:spcBef>
                <a:spcPct val="30000"/>
              </a:spcBef>
              <a:defRPr sz="1200">
                <a:solidFill>
                  <a:srgbClr val="000000"/>
                </a:solidFill>
                <a:latin typeface="Times New Roman" pitchFamily="16" charset="0"/>
              </a:defRPr>
            </a:lvl1pPr>
            <a:lvl2pPr algn="l" defTabSz="906463" eaLnBrk="0" hangingPunct="0">
              <a:spcBef>
                <a:spcPct val="30000"/>
              </a:spcBef>
              <a:defRPr sz="1200">
                <a:solidFill>
                  <a:srgbClr val="000000"/>
                </a:solidFill>
                <a:latin typeface="Times New Roman" pitchFamily="16" charset="0"/>
              </a:defRPr>
            </a:lvl2pPr>
            <a:lvl3pPr algn="l" defTabSz="906463" eaLnBrk="0" hangingPunct="0">
              <a:spcBef>
                <a:spcPct val="30000"/>
              </a:spcBef>
              <a:defRPr sz="1200">
                <a:solidFill>
                  <a:srgbClr val="000000"/>
                </a:solidFill>
                <a:latin typeface="Times New Roman" pitchFamily="16" charset="0"/>
              </a:defRPr>
            </a:lvl3pPr>
            <a:lvl4pPr algn="l" defTabSz="906463" eaLnBrk="0" hangingPunct="0">
              <a:spcBef>
                <a:spcPct val="30000"/>
              </a:spcBef>
              <a:defRPr sz="1200">
                <a:solidFill>
                  <a:srgbClr val="000000"/>
                </a:solidFill>
                <a:latin typeface="Times New Roman" pitchFamily="16" charset="0"/>
              </a:defRPr>
            </a:lvl4pPr>
            <a:lvl5pPr algn="l" defTabSz="906463" eaLnBrk="0" hangingPunct="0">
              <a:spcBef>
                <a:spcPct val="30000"/>
              </a:spcBef>
              <a:defRPr sz="1200">
                <a:solidFill>
                  <a:srgbClr val="000000"/>
                </a:solidFill>
                <a:latin typeface="Times New Roman" pitchFamily="16" charset="0"/>
              </a:defRPr>
            </a:lvl5pPr>
            <a:lvl6pPr marL="25146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6pPr>
            <a:lvl7pPr marL="29718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7pPr>
            <a:lvl8pPr marL="34290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8pPr>
            <a:lvl9pPr marL="3886200" indent="-228600" defTabSz="906463" eaLnBrk="0" fontAlgn="base" hangingPunct="0">
              <a:spcBef>
                <a:spcPct val="30000"/>
              </a:spcBef>
              <a:spcAft>
                <a:spcPct val="0"/>
              </a:spcAft>
              <a:buClr>
                <a:srgbClr val="000000"/>
              </a:buClr>
              <a:buSzPct val="100000"/>
              <a:buFont typeface="Times New Roman" pitchFamily="16" charset="0"/>
              <a:defRPr sz="1200">
                <a:solidFill>
                  <a:srgbClr val="000000"/>
                </a:solidFill>
                <a:latin typeface="Times New Roman" pitchFamily="16" charset="0"/>
              </a:defRPr>
            </a:lvl9pPr>
          </a:lstStyle>
          <a:p>
            <a:pPr algn="r" eaLnBrk="1" hangingPunct="1">
              <a:spcBef>
                <a:spcPct val="0"/>
              </a:spcBef>
            </a:pPr>
            <a:fld id="{D48875C2-A9E5-4665-BF49-3006D396299E}" type="slidenum">
              <a:rPr kumimoji="1" lang="en-US" altLang="ja-JP">
                <a:solidFill>
                  <a:schemeClr val="tx1"/>
                </a:solidFill>
                <a:latin typeface="Arial" charset="0"/>
              </a:rPr>
              <a:pPr algn="r" eaLnBrk="1" hangingPunct="1">
                <a:spcBef>
                  <a:spcPct val="0"/>
                </a:spcBef>
              </a:pPr>
              <a:t>7</a:t>
            </a:fld>
            <a:endParaRPr kumimoji="1" lang="en-US" altLang="ja-JP">
              <a:solidFill>
                <a:schemeClr val="tx1"/>
              </a:solidFill>
              <a:latin typeface="Arial" charset="0"/>
            </a:endParaRPr>
          </a:p>
        </p:txBody>
      </p:sp>
      <p:sp>
        <p:nvSpPr>
          <p:cNvPr id="51203" name="Rectangle 2"/>
          <p:cNvSpPr>
            <a:spLocks noGrp="1" noRot="1" noChangeAspect="1" noChangeArrowheads="1" noTextEdit="1"/>
          </p:cNvSpPr>
          <p:nvPr>
            <p:ph type="sldImg"/>
          </p:nvPr>
        </p:nvSpPr>
        <p:spPr>
          <a:xfrm>
            <a:off x="2708275" y="511175"/>
            <a:ext cx="4533900" cy="2551113"/>
          </a:xfrm>
          <a:ln/>
        </p:spPr>
      </p:sp>
      <p:sp>
        <p:nvSpPr>
          <p:cNvPr id="51204" name="Rectangle 3"/>
          <p:cNvSpPr>
            <a:spLocks noGrp="1" noChangeArrowheads="1"/>
          </p:cNvSpPr>
          <p:nvPr>
            <p:ph type="body" idx="1"/>
          </p:nvPr>
        </p:nvSpPr>
        <p:spPr>
          <a:xfrm>
            <a:off x="996718" y="3233449"/>
            <a:ext cx="7945907" cy="3062751"/>
          </a:xfrm>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505272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3EE03C-05D7-44FB-AE12-690BC305D7B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F372B9D-582A-4289-B298-2FF6F994CA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B764A5-7FB1-4AFB-9BF7-338E4C66515F}"/>
              </a:ext>
            </a:extLst>
          </p:cNvPr>
          <p:cNvSpPr>
            <a:spLocks noGrp="1"/>
          </p:cNvSpPr>
          <p:nvPr>
            <p:ph type="dt" sz="half" idx="10"/>
          </p:nvPr>
        </p:nvSpPr>
        <p:spPr/>
        <p:txBody>
          <a:bodyPr/>
          <a:lstStyle/>
          <a:p>
            <a:fld id="{15A36DA7-9B80-4494-809E-B822EC23F3A8}"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F4A46F86-42EF-4A61-8565-0C2D8E3774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78C13F-2BC6-4C77-8A60-A6CDF2D3658A}"/>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736924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48A29B-2444-4E6E-9BDA-E7B5BD023FA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CB98F6B-0F5F-4899-8CE7-0CF1EAD2189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1D9EFE-2A21-41C3-9A6A-77193FC8E6DF}"/>
              </a:ext>
            </a:extLst>
          </p:cNvPr>
          <p:cNvSpPr>
            <a:spLocks noGrp="1"/>
          </p:cNvSpPr>
          <p:nvPr>
            <p:ph type="dt" sz="half" idx="10"/>
          </p:nvPr>
        </p:nvSpPr>
        <p:spPr/>
        <p:txBody>
          <a:bodyPr/>
          <a:lstStyle/>
          <a:p>
            <a:fld id="{6DB8E3ED-B2B2-4555-8955-72BCEE41D8CF}"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DD5FC8B1-1834-4991-B214-642CA9470A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539FF1-9225-4A1E-89B5-ECA2CAECB3EE}"/>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1598712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00FD850-409D-4048-9D81-AF5A5F4F059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A3453A1-DA25-420E-9AF4-564A250C4A8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1A3440-83BA-4CF6-8317-4062678CDEDE}"/>
              </a:ext>
            </a:extLst>
          </p:cNvPr>
          <p:cNvSpPr>
            <a:spLocks noGrp="1"/>
          </p:cNvSpPr>
          <p:nvPr>
            <p:ph type="dt" sz="half" idx="10"/>
          </p:nvPr>
        </p:nvSpPr>
        <p:spPr/>
        <p:txBody>
          <a:bodyPr/>
          <a:lstStyle/>
          <a:p>
            <a:fld id="{C7DE1951-6CFA-4FDC-867B-E5B8582B1E09}"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9F0A0929-F5C5-416E-9A32-F5E7FEF5D9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151495-7735-446D-A0FB-E87E2556876E}"/>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702435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609600" y="274640"/>
            <a:ext cx="109728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3"/>
          <p:cNvSpPr>
            <a:spLocks noGrp="1"/>
          </p:cNvSpPr>
          <p:nvPr>
            <p:ph type="dt" sz="half" idx="10"/>
          </p:nvPr>
        </p:nvSpPr>
        <p:spPr>
          <a:xfrm>
            <a:off x="609600" y="6356352"/>
            <a:ext cx="2844800" cy="365125"/>
          </a:xfrm>
          <a:prstGeom prst="rect">
            <a:avLst/>
          </a:prstGeom>
        </p:spPr>
        <p:txBody>
          <a:bodyPr/>
          <a:lstStyle>
            <a:lvl1pPr>
              <a:defRPr/>
            </a:lvl1pPr>
          </a:lstStyle>
          <a:p>
            <a:pPr>
              <a:defRPr/>
            </a:pPr>
            <a:endParaRPr lang="en-US" altLang="ja-JP"/>
          </a:p>
        </p:txBody>
      </p:sp>
      <p:sp>
        <p:nvSpPr>
          <p:cNvPr id="4" name="フッター プレースホルダ 4"/>
          <p:cNvSpPr>
            <a:spLocks noGrp="1"/>
          </p:cNvSpPr>
          <p:nvPr>
            <p:ph type="ftr" sz="quarter" idx="11"/>
          </p:nvPr>
        </p:nvSpPr>
        <p:spPr>
          <a:xfrm>
            <a:off x="4165600" y="6356352"/>
            <a:ext cx="3860800" cy="365125"/>
          </a:xfrm>
          <a:prstGeom prst="rect">
            <a:avLst/>
          </a:prstGeom>
        </p:spPr>
        <p:txBody>
          <a:bodyPr/>
          <a:lstStyle>
            <a:lvl1pPr>
              <a:defRPr/>
            </a:lvl1pPr>
          </a:lstStyle>
          <a:p>
            <a:pPr>
              <a:defRPr/>
            </a:pPr>
            <a:endParaRPr lang="en-US" altLang="ja-JP"/>
          </a:p>
        </p:txBody>
      </p:sp>
      <p:sp>
        <p:nvSpPr>
          <p:cNvPr id="5" name="スライド番号プレースホルダ 5"/>
          <p:cNvSpPr>
            <a:spLocks noGrp="1"/>
          </p:cNvSpPr>
          <p:nvPr>
            <p:ph type="sldNum" sz="quarter" idx="12"/>
          </p:nvPr>
        </p:nvSpPr>
        <p:spPr/>
        <p:txBody>
          <a:bodyPr/>
          <a:lstStyle>
            <a:lvl1pPr>
              <a:defRPr/>
            </a:lvl1pPr>
          </a:lstStyle>
          <a:p>
            <a:pPr>
              <a:defRPr/>
            </a:pPr>
            <a:fld id="{4C4AE124-F07C-4949-85EC-055B3F0DE189}" type="slidenum">
              <a:rPr lang="en-US" altLang="ja-JP"/>
              <a:pPr>
                <a:defRPr/>
              </a:pPr>
              <a:t>‹#›</a:t>
            </a:fld>
            <a:endParaRPr lang="en-US" altLang="ja-JP"/>
          </a:p>
        </p:txBody>
      </p:sp>
    </p:spTree>
    <p:extLst>
      <p:ext uri="{BB962C8B-B14F-4D97-AF65-F5344CB8AC3E}">
        <p14:creationId xmlns:p14="http://schemas.microsoft.com/office/powerpoint/2010/main" val="1557260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0B5ED3-91F0-4425-B568-A42D4301435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B1CFF10-6A07-48B4-97E1-9B9EEED247B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2012568-233A-415E-9E18-F23481A4FF65}"/>
              </a:ext>
            </a:extLst>
          </p:cNvPr>
          <p:cNvSpPr>
            <a:spLocks noGrp="1"/>
          </p:cNvSpPr>
          <p:nvPr>
            <p:ph type="dt" sz="half" idx="10"/>
          </p:nvPr>
        </p:nvSpPr>
        <p:spPr/>
        <p:txBody>
          <a:bodyPr/>
          <a:lstStyle/>
          <a:p>
            <a:fld id="{6C513FB1-0F4E-4B9D-BF45-65FE71ADA76C}"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00AB6022-0F94-4965-8D4C-3B9B32605B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82C247-5DF0-4E3F-A4AA-43D615E5C9A8}"/>
              </a:ext>
            </a:extLst>
          </p:cNvPr>
          <p:cNvSpPr>
            <a:spLocks noGrp="1"/>
          </p:cNvSpPr>
          <p:nvPr>
            <p:ph type="sldNum" sz="quarter" idx="12"/>
          </p:nvPr>
        </p:nvSpPr>
        <p:spPr>
          <a:xfrm>
            <a:off x="9448800" y="6492875"/>
            <a:ext cx="2743200" cy="365125"/>
          </a:xfrm>
        </p:spPr>
        <p:txBody>
          <a:bodyPr/>
          <a:lstStyle>
            <a:lvl1pPr>
              <a:defRPr sz="1000" b="1">
                <a:solidFill>
                  <a:schemeClr val="tx1"/>
                </a:solidFill>
                <a:latin typeface="Meiryo UI" panose="020B0604030504040204" pitchFamily="50" charset="-128"/>
                <a:ea typeface="Meiryo UI" panose="020B0604030504040204" pitchFamily="50" charset="-128"/>
              </a:defRPr>
            </a:lvl1pPr>
          </a:lstStyle>
          <a:p>
            <a:fld id="{74A4BBC7-558C-4ECD-8236-0D2AC15A5369}" type="slidenum">
              <a:rPr lang="ja-JP" altLang="en-US" smtClean="0"/>
              <a:pPr/>
              <a:t>‹#›</a:t>
            </a:fld>
            <a:endParaRPr lang="ja-JP" altLang="en-US"/>
          </a:p>
        </p:txBody>
      </p:sp>
    </p:spTree>
    <p:extLst>
      <p:ext uri="{BB962C8B-B14F-4D97-AF65-F5344CB8AC3E}">
        <p14:creationId xmlns:p14="http://schemas.microsoft.com/office/powerpoint/2010/main" val="467676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A63BF8-171C-4D24-8089-FC33CE8AB59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9CA69A1-7A89-4B2B-8EEA-8E43D7A7B0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0A0DA6-292C-4A28-9997-60B45DD79390}"/>
              </a:ext>
            </a:extLst>
          </p:cNvPr>
          <p:cNvSpPr>
            <a:spLocks noGrp="1"/>
          </p:cNvSpPr>
          <p:nvPr>
            <p:ph type="dt" sz="half" idx="10"/>
          </p:nvPr>
        </p:nvSpPr>
        <p:spPr/>
        <p:txBody>
          <a:bodyPr/>
          <a:lstStyle/>
          <a:p>
            <a:fld id="{30E34E4E-4DF6-4498-8A5D-9CA84DA4C62A}"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F15D56D8-5B05-4469-9D7E-7144EF47C0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637BB1-03B3-42C5-97E6-6220A65E7B28}"/>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59699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CC9D0F-C6B9-448C-B061-D7F75D5AEB9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1609E6-2C0C-4ED9-852E-6668B694EF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8AF32B9-E795-4DF4-B02F-2A9A801F5FF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F18D7BA-84A5-406A-87BA-1629EFA59C78}"/>
              </a:ext>
            </a:extLst>
          </p:cNvPr>
          <p:cNvSpPr>
            <a:spLocks noGrp="1"/>
          </p:cNvSpPr>
          <p:nvPr>
            <p:ph type="dt" sz="half" idx="10"/>
          </p:nvPr>
        </p:nvSpPr>
        <p:spPr/>
        <p:txBody>
          <a:bodyPr/>
          <a:lstStyle/>
          <a:p>
            <a:fld id="{91F48025-F4D0-4E83-A642-94089D9237C3}"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094BBDDB-410A-4DC3-9243-5100279AF7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BE045F-C962-459E-9020-5A3E68A88442}"/>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69075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CD761-AB0E-4F17-93F7-AB1F8D9898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B8BBFC-AC7D-4E60-BED3-D87C43607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D3459E-1D57-41B0-990F-FB7919BC56C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6218AB2-23A4-4913-BFE8-423B9C512D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87E4BF1-BA1B-48C8-97DA-8D8BB3B1087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74438A8-7C0D-449C-A1CE-6B4F073FFF66}"/>
              </a:ext>
            </a:extLst>
          </p:cNvPr>
          <p:cNvSpPr>
            <a:spLocks noGrp="1"/>
          </p:cNvSpPr>
          <p:nvPr>
            <p:ph type="dt" sz="half" idx="10"/>
          </p:nvPr>
        </p:nvSpPr>
        <p:spPr/>
        <p:txBody>
          <a:bodyPr/>
          <a:lstStyle/>
          <a:p>
            <a:fld id="{5B2B1BBF-0BB6-4254-A9C7-463597E46382}" type="datetime1">
              <a:rPr kumimoji="1" lang="ja-JP" altLang="en-US" smtClean="0"/>
              <a:t>2025/10/29</a:t>
            </a:fld>
            <a:endParaRPr kumimoji="1" lang="ja-JP" altLang="en-US"/>
          </a:p>
        </p:txBody>
      </p:sp>
      <p:sp>
        <p:nvSpPr>
          <p:cNvPr id="8" name="フッター プレースホルダー 7">
            <a:extLst>
              <a:ext uri="{FF2B5EF4-FFF2-40B4-BE49-F238E27FC236}">
                <a16:creationId xmlns:a16="http://schemas.microsoft.com/office/drawing/2014/main" id="{088EDABD-3417-4668-A692-3A27532B3F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3A45E5C-28F6-4DB7-87F8-8E511255DC21}"/>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342295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0E91E1-DF9B-48AE-B2A3-DBCB83812DC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9C9E50-3A97-4D68-B8C1-6D530C8A0331}"/>
              </a:ext>
            </a:extLst>
          </p:cNvPr>
          <p:cNvSpPr>
            <a:spLocks noGrp="1"/>
          </p:cNvSpPr>
          <p:nvPr>
            <p:ph type="dt" sz="half" idx="10"/>
          </p:nvPr>
        </p:nvSpPr>
        <p:spPr/>
        <p:txBody>
          <a:bodyPr/>
          <a:lstStyle/>
          <a:p>
            <a:fld id="{D3D0FC66-4BF0-4BCF-A6F0-6256EBCE9118}" type="datetime1">
              <a:rPr kumimoji="1" lang="ja-JP" altLang="en-US" smtClean="0"/>
              <a:t>2025/10/29</a:t>
            </a:fld>
            <a:endParaRPr kumimoji="1" lang="ja-JP" altLang="en-US"/>
          </a:p>
        </p:txBody>
      </p:sp>
      <p:sp>
        <p:nvSpPr>
          <p:cNvPr id="4" name="フッター プレースホルダー 3">
            <a:extLst>
              <a:ext uri="{FF2B5EF4-FFF2-40B4-BE49-F238E27FC236}">
                <a16:creationId xmlns:a16="http://schemas.microsoft.com/office/drawing/2014/main" id="{C8132032-2261-4704-B226-3E6C5B5C619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2E850D-1432-4F16-BA04-3F990540279C}"/>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407496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F504DE-0CE2-4FE5-951E-F8D867C81706}"/>
              </a:ext>
            </a:extLst>
          </p:cNvPr>
          <p:cNvSpPr>
            <a:spLocks noGrp="1"/>
          </p:cNvSpPr>
          <p:nvPr>
            <p:ph type="dt" sz="half" idx="10"/>
          </p:nvPr>
        </p:nvSpPr>
        <p:spPr/>
        <p:txBody>
          <a:bodyPr/>
          <a:lstStyle/>
          <a:p>
            <a:fld id="{DBBA3675-43B2-4335-ACCA-4E254CE81A4C}" type="datetime1">
              <a:rPr kumimoji="1" lang="ja-JP" altLang="en-US" smtClean="0"/>
              <a:t>2025/10/29</a:t>
            </a:fld>
            <a:endParaRPr kumimoji="1" lang="ja-JP" altLang="en-US"/>
          </a:p>
        </p:txBody>
      </p:sp>
      <p:sp>
        <p:nvSpPr>
          <p:cNvPr id="3" name="フッター プレースホルダー 2">
            <a:extLst>
              <a:ext uri="{FF2B5EF4-FFF2-40B4-BE49-F238E27FC236}">
                <a16:creationId xmlns:a16="http://schemas.microsoft.com/office/drawing/2014/main" id="{7A4C8A5C-C03C-41DF-AAF9-37284C62F76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E87479-4D4C-4B41-A9ED-E6C6F8E00A4D}"/>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54213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A8E3-AE65-4C0C-94A7-53F82C07153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E81AF6-9FF8-4507-ACC2-F94599AA80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5CA306C-8015-490D-841C-90D736F1C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06AD0B9-4908-473D-B154-2D496C4D89AA}"/>
              </a:ext>
            </a:extLst>
          </p:cNvPr>
          <p:cNvSpPr>
            <a:spLocks noGrp="1"/>
          </p:cNvSpPr>
          <p:nvPr>
            <p:ph type="dt" sz="half" idx="10"/>
          </p:nvPr>
        </p:nvSpPr>
        <p:spPr/>
        <p:txBody>
          <a:bodyPr/>
          <a:lstStyle/>
          <a:p>
            <a:fld id="{C59D02B9-2D33-42E4-A8B3-98069CEDCA35}"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442F1440-2C51-4325-80CA-741B309CEB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D17FE54-7E8C-452D-AC8A-ED2A2F5F72F9}"/>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202998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00197D-9402-4312-8B28-53A9D07C4FB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A535B1-5ADB-4241-A4A2-67D3F4B1AA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6160ED6-2B7E-4711-BF06-6151652F5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180417D-1F98-464F-A424-7A54D6EF0996}"/>
              </a:ext>
            </a:extLst>
          </p:cNvPr>
          <p:cNvSpPr>
            <a:spLocks noGrp="1"/>
          </p:cNvSpPr>
          <p:nvPr>
            <p:ph type="dt" sz="half" idx="10"/>
          </p:nvPr>
        </p:nvSpPr>
        <p:spPr/>
        <p:txBody>
          <a:bodyPr/>
          <a:lstStyle/>
          <a:p>
            <a:fld id="{F58486D3-9A5B-403B-804C-12C0A09D1A07}" type="datetime1">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3B8BAF52-4B8F-4A9A-98C3-3AC56F4CAC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B02B3D4-B02E-4D10-879C-93DEAB9A1C17}"/>
              </a:ext>
            </a:extLst>
          </p:cNvPr>
          <p:cNvSpPr>
            <a:spLocks noGrp="1"/>
          </p:cNvSpPr>
          <p:nvPr>
            <p:ph type="sldNum" sz="quarter" idx="12"/>
          </p:nvPr>
        </p:nvSpPr>
        <p:spPr/>
        <p:txBody>
          <a:body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1235417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3D63926-4AD3-4378-8E12-CA643E76A0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0195782-B43D-4B68-9F07-0E52A78BE6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455E7F-CD89-4964-838C-A988FA3768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776A87-E7A6-4B63-92C9-FFE2D2D8C87A}" type="datetime1">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71DF0779-94C5-4C8E-8035-E535A390F2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A3C2B82-780D-46DA-BBA9-1B93D926DB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4BBC7-558C-4ECD-8236-0D2AC15A5369}" type="slidenum">
              <a:rPr kumimoji="1" lang="ja-JP" altLang="en-US" smtClean="0"/>
              <a:t>‹#›</a:t>
            </a:fld>
            <a:endParaRPr kumimoji="1" lang="ja-JP" altLang="en-US"/>
          </a:p>
        </p:txBody>
      </p:sp>
    </p:spTree>
    <p:extLst>
      <p:ext uri="{BB962C8B-B14F-4D97-AF65-F5344CB8AC3E}">
        <p14:creationId xmlns:p14="http://schemas.microsoft.com/office/powerpoint/2010/main" val="3564765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301552"/>
            <a:ext cx="12192000" cy="1272992"/>
          </a:xfrm>
          <a:prstGeom prst="rect">
            <a:avLst/>
          </a:prstGeom>
          <a:solidFill>
            <a:schemeClr val="accent5">
              <a:lumMod val="20000"/>
              <a:lumOff val="80000"/>
            </a:schemeClr>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eaLnBrk="1" hangingPunct="1">
              <a:spcBef>
                <a:spcPts val="1200"/>
              </a:spcBef>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pPr>
            <a:r>
              <a:rPr lang="ja-JP" altLang="en-US" sz="2400" b="1" dirty="0">
                <a:solidFill>
                  <a:srgbClr val="000000"/>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住宅価格の高騰の現状について</a:t>
            </a:r>
          </a:p>
        </p:txBody>
      </p:sp>
      <p:sp>
        <p:nvSpPr>
          <p:cNvPr id="5" name="テキスト ボックス 4">
            <a:extLst>
              <a:ext uri="{FF2B5EF4-FFF2-40B4-BE49-F238E27FC236}">
                <a16:creationId xmlns:a16="http://schemas.microsoft.com/office/drawing/2014/main" id="{3490B1BD-3C6A-4374-BEC6-9D5640AB6C68}"/>
              </a:ext>
            </a:extLst>
          </p:cNvPr>
          <p:cNvSpPr txBox="1"/>
          <p:nvPr/>
        </p:nvSpPr>
        <p:spPr>
          <a:xfrm>
            <a:off x="10176641" y="196334"/>
            <a:ext cx="1781903" cy="349702"/>
          </a:xfrm>
          <a:prstGeom prst="rect">
            <a:avLst/>
          </a:prstGeom>
          <a:noFill/>
          <a:ln>
            <a:solidFill>
              <a:schemeClr val="tx1"/>
            </a:solidFill>
          </a:ln>
        </p:spPr>
        <p:txBody>
          <a:bodyPr wrap="square" tIns="7200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資料６</a:t>
            </a:r>
            <a:endParaRPr kumimoji="1" lang="ja-JP" altLang="en-US" sz="18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endParaRPr>
          </a:p>
        </p:txBody>
      </p:sp>
      <p:sp>
        <p:nvSpPr>
          <p:cNvPr id="6" name="Rectangle 1">
            <a:extLst>
              <a:ext uri="{FF2B5EF4-FFF2-40B4-BE49-F238E27FC236}">
                <a16:creationId xmlns:a16="http://schemas.microsoft.com/office/drawing/2014/main" id="{9A3B0743-195A-4D40-9B08-9FEE17FABF2E}"/>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10</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lang="en-US" altLang="ja-JP"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24</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lang="en-US" altLang="zh-TW"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5</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Tree>
    <p:extLst>
      <p:ext uri="{BB962C8B-B14F-4D97-AF65-F5344CB8AC3E}">
        <p14:creationId xmlns:p14="http://schemas.microsoft.com/office/powerpoint/2010/main" val="257437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54D947D-2B4D-41D6-B873-978858938C12}"/>
              </a:ext>
            </a:extLst>
          </p:cNvPr>
          <p:cNvPicPr>
            <a:picLocks noChangeAspect="1"/>
          </p:cNvPicPr>
          <p:nvPr/>
        </p:nvPicPr>
        <p:blipFill>
          <a:blip r:embed="rId3"/>
          <a:stretch>
            <a:fillRect/>
          </a:stretch>
        </p:blipFill>
        <p:spPr>
          <a:xfrm>
            <a:off x="427956" y="4693570"/>
            <a:ext cx="4950381" cy="1889924"/>
          </a:xfrm>
          <a:prstGeom prst="rect">
            <a:avLst/>
          </a:prstGeom>
        </p:spPr>
      </p:pic>
      <p:sp>
        <p:nvSpPr>
          <p:cNvPr id="30" name="正方形/長方形 29">
            <a:extLst>
              <a:ext uri="{FF2B5EF4-FFF2-40B4-BE49-F238E27FC236}">
                <a16:creationId xmlns:a16="http://schemas.microsoft.com/office/drawing/2014/main" id="{529CD0D4-7F8D-49B5-9005-88C3E67DF412}"/>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7675"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住宅価格高騰に係る現状と施策の方向性（</a:t>
            </a:r>
            <a:r>
              <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民間賃貸住宅</a:t>
            </a: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24" name="スライド番号プレースホルダー 3">
            <a:extLst>
              <a:ext uri="{FF2B5EF4-FFF2-40B4-BE49-F238E27FC236}">
                <a16:creationId xmlns:a16="http://schemas.microsoft.com/office/drawing/2014/main" id="{94BE53BC-2C0E-4210-A878-B07B70022114}"/>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2</a:t>
            </a:fld>
            <a:endParaRPr kumimoji="1" lang="ja-JP" altLang="en-US" dirty="0"/>
          </a:p>
        </p:txBody>
      </p:sp>
      <p:sp>
        <p:nvSpPr>
          <p:cNvPr id="40" name="テキスト ボックス 39">
            <a:extLst>
              <a:ext uri="{FF2B5EF4-FFF2-40B4-BE49-F238E27FC236}">
                <a16:creationId xmlns:a16="http://schemas.microsoft.com/office/drawing/2014/main" id="{0C95D700-7BF3-4CF7-AF5E-BC61596F24AC}"/>
              </a:ext>
            </a:extLst>
          </p:cNvPr>
          <p:cNvSpPr txBox="1"/>
          <p:nvPr/>
        </p:nvSpPr>
        <p:spPr>
          <a:xfrm>
            <a:off x="180000" y="648000"/>
            <a:ext cx="2410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現状</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A83217B9-7CE7-487F-958E-9BF9E986053C}"/>
              </a:ext>
            </a:extLst>
          </p:cNvPr>
          <p:cNvSpPr txBox="1"/>
          <p:nvPr/>
        </p:nvSpPr>
        <p:spPr>
          <a:xfrm>
            <a:off x="360000" y="1008000"/>
            <a:ext cx="11520000" cy="1477328"/>
          </a:xfrm>
          <a:prstGeom prst="rect">
            <a:avLst/>
          </a:prstGeom>
          <a:noFill/>
        </p:spPr>
        <p:txBody>
          <a:bodyPr wrap="square">
            <a:spAutoFit/>
          </a:bodyPr>
          <a:lstStyle/>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・住宅着</a:t>
            </a:r>
            <a:r>
              <a:rPr kumimoji="1" lang="ja-JP" altLang="en-US" sz="1600">
                <a:latin typeface="UD デジタル 教科書体 NP-R" panose="02020400000000000000" pitchFamily="18" charset="-128"/>
                <a:ea typeface="UD デジタル 教科書体 NP-R" panose="02020400000000000000" pitchFamily="18" charset="-128"/>
              </a:rPr>
              <a:t>工数は</a:t>
            </a:r>
            <a:r>
              <a:rPr lang="ja-JP" altLang="en-US" sz="1600">
                <a:latin typeface="UD デジタル 教科書体 NP-R" panose="02020400000000000000" pitchFamily="18" charset="-128"/>
                <a:ea typeface="UD デジタル 教科書体 NP-R" panose="02020400000000000000" pitchFamily="18" charset="-128"/>
              </a:rPr>
              <a:t>増加</a:t>
            </a:r>
            <a:r>
              <a:rPr kumimoji="1" lang="ja-JP" altLang="en-US" sz="1600" dirty="0">
                <a:latin typeface="UD デジタル 教科書体 NP-R" panose="02020400000000000000" pitchFamily="18" charset="-128"/>
                <a:ea typeface="UD デジタル 教科書体 NP-R" panose="02020400000000000000" pitchFamily="18" charset="-128"/>
              </a:rPr>
              <a:t>傾向で、</a:t>
            </a:r>
            <a:r>
              <a:rPr kumimoji="1" lang="en-US" altLang="ja-JP" sz="1600" dirty="0">
                <a:latin typeface="UD デジタル 教科書体 NP-R" panose="02020400000000000000" pitchFamily="18" charset="-128"/>
                <a:ea typeface="UD デジタル 教科書体 NP-R" panose="02020400000000000000" pitchFamily="18" charset="-128"/>
              </a:rPr>
              <a:t>R4</a:t>
            </a:r>
            <a:r>
              <a:rPr kumimoji="1" lang="ja-JP" altLang="en-US" sz="1600" dirty="0">
                <a:latin typeface="UD デジタル 教科書体 NP-R" panose="02020400000000000000" pitchFamily="18" charset="-128"/>
                <a:ea typeface="UD デジタル 教科書体 NP-R" panose="02020400000000000000" pitchFamily="18" charset="-128"/>
              </a:rPr>
              <a:t>以降は着工数の過半を賃貸住宅が占めており、入居世帯も増加傾向</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・家賃区分が</a:t>
            </a:r>
            <a:r>
              <a:rPr kumimoji="1" lang="en-US" altLang="ja-JP" sz="1600" dirty="0">
                <a:latin typeface="UD デジタル 教科書体 NP-R" panose="02020400000000000000" pitchFamily="18" charset="-128"/>
                <a:ea typeface="UD デジタル 教科書体 NP-R" panose="02020400000000000000" pitchFamily="18" charset="-128"/>
              </a:rPr>
              <a:t>4</a:t>
            </a:r>
            <a:r>
              <a:rPr kumimoji="1" lang="ja-JP" altLang="en-US" sz="1600" dirty="0">
                <a:latin typeface="UD デジタル 教科書体 NP-R" panose="02020400000000000000" pitchFamily="18" charset="-128"/>
                <a:ea typeface="UD デジタル 教科書体 NP-R" panose="02020400000000000000" pitchFamily="18" charset="-128"/>
              </a:rPr>
              <a:t>万円未満の居住世帯数は減少</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a:t>
            </a:r>
            <a:r>
              <a:rPr kumimoji="1" lang="en-US" altLang="ja-JP" sz="1600" dirty="0">
                <a:latin typeface="UD デジタル 教科書体 NP-R" panose="02020400000000000000" pitchFamily="18" charset="-128"/>
                <a:ea typeface="UD デジタル 教科書体 NP-R" panose="02020400000000000000" pitchFamily="18" charset="-128"/>
              </a:rPr>
              <a:t>5</a:t>
            </a:r>
            <a:r>
              <a:rPr kumimoji="1" lang="ja-JP" altLang="en-US" sz="1600" dirty="0">
                <a:latin typeface="UD デジタル 教科書体 NP-R" panose="02020400000000000000" pitchFamily="18" charset="-128"/>
                <a:ea typeface="UD デジタル 教科書体 NP-R" panose="02020400000000000000" pitchFamily="18" charset="-128"/>
              </a:rPr>
              <a:t>万円未満の家賃区分に居住する世帯は約</a:t>
            </a:r>
            <a:r>
              <a:rPr kumimoji="1" lang="en-US" altLang="ja-JP" sz="1600" dirty="0">
                <a:latin typeface="UD デジタル 教科書体 NP-R" panose="02020400000000000000" pitchFamily="18" charset="-128"/>
                <a:ea typeface="UD デジタル 教科書体 NP-R" panose="02020400000000000000" pitchFamily="18" charset="-128"/>
              </a:rPr>
              <a:t>3</a:t>
            </a:r>
            <a:r>
              <a:rPr kumimoji="1" lang="ja-JP" altLang="en-US" sz="1600" dirty="0">
                <a:latin typeface="UD デジタル 教科書体 NP-R" panose="02020400000000000000" pitchFamily="18" charset="-128"/>
                <a:ea typeface="UD デジタル 教科書体 NP-R" panose="02020400000000000000" pitchFamily="18" charset="-128"/>
              </a:rPr>
              <a:t>割を占める（公的賃貸住宅を含めると約</a:t>
            </a:r>
            <a:r>
              <a:rPr kumimoji="1" lang="en-US" altLang="ja-JP" sz="1600" dirty="0">
                <a:latin typeface="UD デジタル 教科書体 NP-R" panose="02020400000000000000" pitchFamily="18" charset="-128"/>
                <a:ea typeface="UD デジタル 教科書体 NP-R" panose="02020400000000000000" pitchFamily="18" charset="-128"/>
              </a:rPr>
              <a:t>4</a:t>
            </a:r>
            <a:r>
              <a:rPr kumimoji="1" lang="ja-JP" altLang="en-US" sz="1600" dirty="0">
                <a:latin typeface="UD デジタル 教科書体 NP-R" panose="02020400000000000000" pitchFamily="18" charset="-128"/>
                <a:ea typeface="UD デジタル 教科書体 NP-R" panose="02020400000000000000" pitchFamily="18" charset="-128"/>
              </a:rPr>
              <a:t>割が居住）</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a:t>
            </a:r>
            <a:r>
              <a:rPr kumimoji="1" lang="en-US" altLang="ja-JP" sz="1600" dirty="0">
                <a:latin typeface="UD デジタル 教科書体 NP-R" panose="02020400000000000000" pitchFamily="18" charset="-128"/>
                <a:ea typeface="UD デジタル 教科書体 NP-R" panose="02020400000000000000" pitchFamily="18" charset="-128"/>
              </a:rPr>
              <a:t>H30</a:t>
            </a:r>
            <a:r>
              <a:rPr kumimoji="1" lang="ja-JP" altLang="en-US" sz="1600" dirty="0">
                <a:latin typeface="UD デジタル 教科書体 NP-R" panose="02020400000000000000" pitchFamily="18" charset="-128"/>
                <a:ea typeface="UD デジタル 教科書体 NP-R" panose="02020400000000000000" pitchFamily="18" charset="-128"/>
              </a:rPr>
              <a:t>年以降、</a:t>
            </a:r>
            <a:r>
              <a:rPr kumimoji="1" lang="en-US" altLang="ja-JP" sz="1600" dirty="0">
                <a:latin typeface="UD デジタル 教科書体 NP-R" panose="02020400000000000000" pitchFamily="18" charset="-128"/>
                <a:ea typeface="UD デジタル 教科書体 NP-R" panose="02020400000000000000" pitchFamily="18" charset="-128"/>
              </a:rPr>
              <a:t>6</a:t>
            </a:r>
            <a:r>
              <a:rPr kumimoji="1" lang="ja-JP" altLang="en-US" sz="1600" dirty="0">
                <a:latin typeface="UD デジタル 教科書体 NP-R" panose="02020400000000000000" pitchFamily="18" charset="-128"/>
                <a:ea typeface="UD デジタル 教科書体 NP-R" panose="02020400000000000000" pitchFamily="18" charset="-128"/>
              </a:rPr>
              <a:t>万円台の家賃区分に入居する世帯が最も多い</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・入居可能な賃貸住宅（空き家）において、</a:t>
            </a:r>
            <a:r>
              <a:rPr kumimoji="1" lang="en-US" altLang="ja-JP" sz="1600" dirty="0">
                <a:latin typeface="UD デジタル 教科書体 NP-R" panose="02020400000000000000" pitchFamily="18" charset="-128"/>
                <a:ea typeface="UD デジタル 教科書体 NP-R" panose="02020400000000000000" pitchFamily="18" charset="-128"/>
              </a:rPr>
              <a:t>5</a:t>
            </a:r>
            <a:r>
              <a:rPr kumimoji="1" lang="ja-JP" altLang="en-US" sz="1600" dirty="0">
                <a:latin typeface="UD デジタル 教科書体 NP-R" panose="02020400000000000000" pitchFamily="18" charset="-128"/>
                <a:ea typeface="UD デジタル 教科書体 NP-R" panose="02020400000000000000" pitchFamily="18" charset="-128"/>
              </a:rPr>
              <a:t>万円未満の家賃区分の住宅数は全体の約</a:t>
            </a:r>
            <a:r>
              <a:rPr kumimoji="1" lang="en-US" altLang="ja-JP" sz="1600" dirty="0">
                <a:latin typeface="UD デジタル 教科書体 NP-R" panose="02020400000000000000" pitchFamily="18" charset="-128"/>
                <a:ea typeface="UD デジタル 教科書体 NP-R" panose="02020400000000000000" pitchFamily="18" charset="-128"/>
              </a:rPr>
              <a:t>25%</a:t>
            </a:r>
            <a:r>
              <a:rPr kumimoji="1" lang="ja-JP" altLang="en-US" sz="1600" dirty="0">
                <a:latin typeface="UD デジタル 教科書体 NP-R" panose="02020400000000000000" pitchFamily="18" charset="-128"/>
                <a:ea typeface="UD デジタル 教科書体 NP-R" panose="02020400000000000000" pitchFamily="18" charset="-128"/>
              </a:rPr>
              <a:t>存在</a:t>
            </a:r>
          </a:p>
        </p:txBody>
      </p:sp>
      <p:sp>
        <p:nvSpPr>
          <p:cNvPr id="11" name="テキスト ボックス 10">
            <a:extLst>
              <a:ext uri="{FF2B5EF4-FFF2-40B4-BE49-F238E27FC236}">
                <a16:creationId xmlns:a16="http://schemas.microsoft.com/office/drawing/2014/main" id="{17BAFE55-3DE4-4606-82E5-DADEE4B08CD1}"/>
              </a:ext>
            </a:extLst>
          </p:cNvPr>
          <p:cNvSpPr txBox="1"/>
          <p:nvPr/>
        </p:nvSpPr>
        <p:spPr>
          <a:xfrm>
            <a:off x="5962859" y="2542023"/>
            <a:ext cx="3270947" cy="241980"/>
          </a:xfrm>
          <a:prstGeom prst="rect">
            <a:avLst/>
          </a:prstGeom>
          <a:noFill/>
        </p:spPr>
        <p:txBody>
          <a:bodyPr wrap="square" lIns="72000" tIns="36000" rIns="72000" bIns="36000">
            <a:spAutoFit/>
          </a:bodyPr>
          <a:lstStyle/>
          <a:p>
            <a:pPr eaLnBrk="1" hangingPunct="1">
              <a:spcBef>
                <a:spcPct val="0"/>
              </a:spcBef>
              <a:buFontTx/>
              <a:buNone/>
            </a:pPr>
            <a:r>
              <a:rPr lang="ja-JP" altLang="en-US" sz="1100" b="1" dirty="0">
                <a:latin typeface="游ゴシック" panose="020B0400000000000000" pitchFamily="50" charset="-128"/>
                <a:ea typeface="游ゴシック" panose="020B0400000000000000" pitchFamily="50" charset="-128"/>
                <a:cs typeface="Meiryo UI" panose="020B0604030504040204" pitchFamily="50" charset="-128"/>
              </a:rPr>
              <a:t>民間賃貸住宅の価格区分別入居世帯数（大阪府）</a:t>
            </a:r>
            <a:endParaRPr lang="zh-TW" altLang="en-US" sz="1100" b="1" dirty="0">
              <a:solidFill>
                <a:schemeClr val="tx1"/>
              </a:solidFill>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47E30A95-18DB-4562-B7C8-60EC0873F4E2}"/>
              </a:ext>
            </a:extLst>
          </p:cNvPr>
          <p:cNvSpPr txBox="1"/>
          <p:nvPr/>
        </p:nvSpPr>
        <p:spPr>
          <a:xfrm>
            <a:off x="5962860" y="4634954"/>
            <a:ext cx="2381040" cy="241980"/>
          </a:xfrm>
          <a:prstGeom prst="rect">
            <a:avLst/>
          </a:prstGeom>
          <a:noFill/>
        </p:spPr>
        <p:txBody>
          <a:bodyPr wrap="square" lIns="72000" tIns="36000" rIns="72000" bIns="36000">
            <a:spAutoFit/>
          </a:bodyPr>
          <a:lstStyle/>
          <a:p>
            <a:pPr eaLnBrk="1" hangingPunct="1">
              <a:spcBef>
                <a:spcPct val="0"/>
              </a:spcBef>
              <a:buFontTx/>
              <a:buNone/>
            </a:pPr>
            <a:r>
              <a:rPr lang="ja-JP" altLang="en-US" sz="1100" b="1" dirty="0">
                <a:latin typeface="游ゴシック" panose="020B0400000000000000" pitchFamily="50" charset="-128"/>
                <a:ea typeface="游ゴシック" panose="020B0400000000000000" pitchFamily="50" charset="-128"/>
                <a:cs typeface="Meiryo UI" panose="020B0604030504040204" pitchFamily="50" charset="-128"/>
              </a:rPr>
              <a:t>賃貸住宅の価格別割合（大阪府）</a:t>
            </a:r>
            <a:endParaRPr lang="zh-TW" altLang="en-US" sz="1100" b="1" dirty="0">
              <a:solidFill>
                <a:schemeClr val="tx1"/>
              </a:solidFill>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5CEDB436-D8AE-45B9-BB17-A7EAE5BAD21B}"/>
              </a:ext>
            </a:extLst>
          </p:cNvPr>
          <p:cNvSpPr txBox="1"/>
          <p:nvPr/>
        </p:nvSpPr>
        <p:spPr>
          <a:xfrm>
            <a:off x="3478372" y="6583495"/>
            <a:ext cx="2124625" cy="200055"/>
          </a:xfrm>
          <a:prstGeom prst="rect">
            <a:avLst/>
          </a:prstGeom>
          <a:noFill/>
        </p:spPr>
        <p:txBody>
          <a:bodyPr wrap="square" rtlCol="0">
            <a:spAutoFit/>
          </a:bodyPr>
          <a:lstStyle/>
          <a:p>
            <a:pPr algn="r" fontAlgn="base">
              <a:spcBef>
                <a:spcPct val="50000"/>
              </a:spcBef>
              <a:spcAft>
                <a:spcPct val="0"/>
              </a:spcAft>
            </a:pPr>
            <a:r>
              <a:rPr lang="zh-TW"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「建築統計年報」（国土交通省）</a:t>
            </a: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を基に大阪府作成</a:t>
            </a:r>
          </a:p>
        </p:txBody>
      </p:sp>
      <p:sp>
        <p:nvSpPr>
          <p:cNvPr id="15" name="テキスト ボックス 14">
            <a:extLst>
              <a:ext uri="{FF2B5EF4-FFF2-40B4-BE49-F238E27FC236}">
                <a16:creationId xmlns:a16="http://schemas.microsoft.com/office/drawing/2014/main" id="{5C8D9A64-30D5-4148-83C7-961A8BDDF9BB}"/>
              </a:ext>
            </a:extLst>
          </p:cNvPr>
          <p:cNvSpPr txBox="1"/>
          <p:nvPr/>
        </p:nvSpPr>
        <p:spPr>
          <a:xfrm>
            <a:off x="360000" y="4634954"/>
            <a:ext cx="2996990" cy="241980"/>
          </a:xfrm>
          <a:prstGeom prst="rect">
            <a:avLst/>
          </a:prstGeom>
          <a:noFill/>
        </p:spPr>
        <p:txBody>
          <a:bodyPr wrap="square" lIns="72000" tIns="36000" rIns="72000" bIns="36000">
            <a:spAutoFit/>
          </a:bodyPr>
          <a:lstStyle/>
          <a:p>
            <a:pPr eaLnBrk="1" hangingPunct="1">
              <a:spcBef>
                <a:spcPct val="0"/>
              </a:spcBef>
              <a:buFontTx/>
              <a:buNone/>
            </a:pPr>
            <a:r>
              <a:rPr lang="zh-CN" altLang="en-US" sz="1100" b="1" dirty="0">
                <a:latin typeface="游ゴシック" panose="020B0400000000000000" pitchFamily="50" charset="-128"/>
                <a:ea typeface="游ゴシック" panose="020B0400000000000000" pitchFamily="50" charset="-128"/>
                <a:cs typeface="Meiryo UI" panose="020B0604030504040204" pitchFamily="50" charset="-128"/>
              </a:rPr>
              <a:t>住宅着工戸数</a:t>
            </a:r>
            <a:r>
              <a:rPr lang="ja-JP" altLang="en-US" sz="1100" b="1" dirty="0">
                <a:latin typeface="游ゴシック" panose="020B0400000000000000" pitchFamily="50" charset="-128"/>
                <a:ea typeface="游ゴシック" panose="020B0400000000000000" pitchFamily="50" charset="-128"/>
                <a:cs typeface="Meiryo UI" panose="020B0604030504040204" pitchFamily="50" charset="-128"/>
              </a:rPr>
              <a:t>（大阪府）</a:t>
            </a:r>
            <a:endParaRPr lang="zh-CN" altLang="en-US" sz="1100" b="1" dirty="0">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6" name="テキスト ボックス 15">
            <a:extLst>
              <a:ext uri="{FF2B5EF4-FFF2-40B4-BE49-F238E27FC236}">
                <a16:creationId xmlns:a16="http://schemas.microsoft.com/office/drawing/2014/main" id="{E530E25F-F3F1-4EDD-9500-BAB1D144B0BC}"/>
              </a:ext>
            </a:extLst>
          </p:cNvPr>
          <p:cNvSpPr txBox="1"/>
          <p:nvPr/>
        </p:nvSpPr>
        <p:spPr>
          <a:xfrm>
            <a:off x="2786064" y="4395205"/>
            <a:ext cx="2816934"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各年「住宅・土地統計調査」（総務省統計局）を基に大阪府作成</a:t>
            </a:r>
          </a:p>
        </p:txBody>
      </p:sp>
      <p:sp>
        <p:nvSpPr>
          <p:cNvPr id="17" name="テキスト ボックス 16">
            <a:extLst>
              <a:ext uri="{FF2B5EF4-FFF2-40B4-BE49-F238E27FC236}">
                <a16:creationId xmlns:a16="http://schemas.microsoft.com/office/drawing/2014/main" id="{8287613E-A3D6-4639-A498-BA0AB795F9F3}"/>
              </a:ext>
            </a:extLst>
          </p:cNvPr>
          <p:cNvSpPr txBox="1"/>
          <p:nvPr/>
        </p:nvSpPr>
        <p:spPr>
          <a:xfrm>
            <a:off x="9118951" y="4395205"/>
            <a:ext cx="2816934"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各年「住宅・土地統計調査」（総務省統計局）を基に大阪府作成</a:t>
            </a:r>
          </a:p>
        </p:txBody>
      </p:sp>
      <p:sp>
        <p:nvSpPr>
          <p:cNvPr id="18" name="テキスト ボックス 17">
            <a:extLst>
              <a:ext uri="{FF2B5EF4-FFF2-40B4-BE49-F238E27FC236}">
                <a16:creationId xmlns:a16="http://schemas.microsoft.com/office/drawing/2014/main" id="{BB873CC3-345E-4918-81CA-0B0E44AEDBA9}"/>
              </a:ext>
            </a:extLst>
          </p:cNvPr>
          <p:cNvSpPr txBox="1"/>
          <p:nvPr/>
        </p:nvSpPr>
        <p:spPr>
          <a:xfrm>
            <a:off x="9118951" y="6583494"/>
            <a:ext cx="2816934"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株式会社リクルート提供データを基に大阪府作成</a:t>
            </a:r>
          </a:p>
        </p:txBody>
      </p:sp>
      <p:pic>
        <p:nvPicPr>
          <p:cNvPr id="2" name="図 1">
            <a:extLst>
              <a:ext uri="{FF2B5EF4-FFF2-40B4-BE49-F238E27FC236}">
                <a16:creationId xmlns:a16="http://schemas.microsoft.com/office/drawing/2014/main" id="{1DB361C9-9AEA-407D-81DE-1D14C898F217}"/>
              </a:ext>
            </a:extLst>
          </p:cNvPr>
          <p:cNvPicPr>
            <a:picLocks noChangeAspect="1"/>
          </p:cNvPicPr>
          <p:nvPr/>
        </p:nvPicPr>
        <p:blipFill>
          <a:blip r:embed="rId4"/>
          <a:stretch>
            <a:fillRect/>
          </a:stretch>
        </p:blipFill>
        <p:spPr>
          <a:xfrm>
            <a:off x="382386" y="2495304"/>
            <a:ext cx="5267401" cy="1889924"/>
          </a:xfrm>
          <a:prstGeom prst="rect">
            <a:avLst/>
          </a:prstGeom>
        </p:spPr>
      </p:pic>
      <p:pic>
        <p:nvPicPr>
          <p:cNvPr id="3" name="図 2">
            <a:extLst>
              <a:ext uri="{FF2B5EF4-FFF2-40B4-BE49-F238E27FC236}">
                <a16:creationId xmlns:a16="http://schemas.microsoft.com/office/drawing/2014/main" id="{5A270769-2B2B-408E-955B-BEFF4B422138}"/>
              </a:ext>
            </a:extLst>
          </p:cNvPr>
          <p:cNvPicPr>
            <a:picLocks noChangeAspect="1"/>
          </p:cNvPicPr>
          <p:nvPr/>
        </p:nvPicPr>
        <p:blipFill>
          <a:blip r:embed="rId5"/>
          <a:stretch>
            <a:fillRect/>
          </a:stretch>
        </p:blipFill>
        <p:spPr>
          <a:xfrm>
            <a:off x="5962859" y="2535924"/>
            <a:ext cx="5608806" cy="2048434"/>
          </a:xfrm>
          <a:prstGeom prst="rect">
            <a:avLst/>
          </a:prstGeom>
        </p:spPr>
      </p:pic>
      <p:pic>
        <p:nvPicPr>
          <p:cNvPr id="5" name="図 4">
            <a:extLst>
              <a:ext uri="{FF2B5EF4-FFF2-40B4-BE49-F238E27FC236}">
                <a16:creationId xmlns:a16="http://schemas.microsoft.com/office/drawing/2014/main" id="{74242A31-D857-417F-B33D-0698D69FD39E}"/>
              </a:ext>
            </a:extLst>
          </p:cNvPr>
          <p:cNvPicPr>
            <a:picLocks noChangeAspect="1"/>
          </p:cNvPicPr>
          <p:nvPr/>
        </p:nvPicPr>
        <p:blipFill>
          <a:blip r:embed="rId6"/>
          <a:stretch>
            <a:fillRect/>
          </a:stretch>
        </p:blipFill>
        <p:spPr>
          <a:xfrm>
            <a:off x="5912271" y="4646987"/>
            <a:ext cx="5919729" cy="1847248"/>
          </a:xfrm>
          <a:prstGeom prst="rect">
            <a:avLst/>
          </a:prstGeom>
        </p:spPr>
      </p:pic>
    </p:spTree>
    <p:extLst>
      <p:ext uri="{BB962C8B-B14F-4D97-AF65-F5344CB8AC3E}">
        <p14:creationId xmlns:p14="http://schemas.microsoft.com/office/powerpoint/2010/main" val="1421512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529CD0D4-7F8D-49B5-9005-88C3E67DF412}"/>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7675"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住宅価格高騰に係る現状と施策の方向性（民間賃貸住宅）</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24" name="スライド番号プレースホルダー 3">
            <a:extLst>
              <a:ext uri="{FF2B5EF4-FFF2-40B4-BE49-F238E27FC236}">
                <a16:creationId xmlns:a16="http://schemas.microsoft.com/office/drawing/2014/main" id="{94BE53BC-2C0E-4210-A878-B07B70022114}"/>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3</a:t>
            </a:fld>
            <a:endParaRPr kumimoji="1" lang="ja-JP" altLang="en-US" dirty="0"/>
          </a:p>
        </p:txBody>
      </p:sp>
      <p:sp>
        <p:nvSpPr>
          <p:cNvPr id="40" name="テキスト ボックス 39">
            <a:extLst>
              <a:ext uri="{FF2B5EF4-FFF2-40B4-BE49-F238E27FC236}">
                <a16:creationId xmlns:a16="http://schemas.microsoft.com/office/drawing/2014/main" id="{0C95D700-7BF3-4CF7-AF5E-BC61596F24AC}"/>
              </a:ext>
            </a:extLst>
          </p:cNvPr>
          <p:cNvSpPr txBox="1"/>
          <p:nvPr/>
        </p:nvSpPr>
        <p:spPr>
          <a:xfrm>
            <a:off x="180000" y="900000"/>
            <a:ext cx="5077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b="1"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施策の方向性</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A83217B9-7CE7-487F-958E-9BF9E986053C}"/>
              </a:ext>
            </a:extLst>
          </p:cNvPr>
          <p:cNvSpPr txBox="1"/>
          <p:nvPr/>
        </p:nvSpPr>
        <p:spPr>
          <a:xfrm>
            <a:off x="360000" y="1260000"/>
            <a:ext cx="11520000" cy="1361911"/>
          </a:xfrm>
          <a:prstGeom prst="rect">
            <a:avLst/>
          </a:prstGeom>
          <a:noFill/>
        </p:spPr>
        <p:txBody>
          <a:bodyPr wrap="square">
            <a:spAutoFit/>
          </a:bodyPr>
          <a:lstStyle/>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・賃貸住宅の着工数増加に伴う、賃貸住宅の更新、築年数や価格帯の状況等、民間賃貸住宅の動向を踏まえつつ、引続き、住宅セーフティネットの充実が求められる</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築年数の古い住宅団地のリノベーションによる低価格の賃貸住宅の供給や、インパクトファンド組成による、ひとり親家庭を対象とした低価格の賃貸住宅の供給などの動きが見られることから、大阪における展開の可能性等、民間事業者との対話が求められる</a:t>
            </a:r>
          </a:p>
        </p:txBody>
      </p:sp>
      <p:sp>
        <p:nvSpPr>
          <p:cNvPr id="11" name="テキスト ボックス 10">
            <a:extLst>
              <a:ext uri="{FF2B5EF4-FFF2-40B4-BE49-F238E27FC236}">
                <a16:creationId xmlns:a16="http://schemas.microsoft.com/office/drawing/2014/main" id="{BE7975C2-BD49-4BA1-952B-7BD113EDE8AE}"/>
              </a:ext>
            </a:extLst>
          </p:cNvPr>
          <p:cNvSpPr txBox="1"/>
          <p:nvPr/>
        </p:nvSpPr>
        <p:spPr>
          <a:xfrm>
            <a:off x="180000" y="3420000"/>
            <a:ext cx="5077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b="1"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今後の対応</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DE2A568A-5135-4F5D-BD75-09B58133AC53}"/>
              </a:ext>
            </a:extLst>
          </p:cNvPr>
          <p:cNvSpPr txBox="1"/>
          <p:nvPr/>
        </p:nvSpPr>
        <p:spPr>
          <a:xfrm>
            <a:off x="360000" y="3780000"/>
            <a:ext cx="11520000" cy="1323439"/>
          </a:xfrm>
          <a:prstGeom prst="rect">
            <a:avLst/>
          </a:prstGeom>
          <a:noFill/>
        </p:spPr>
        <p:txBody>
          <a:bodyPr wrap="square">
            <a:spAutoFit/>
          </a:bodyPr>
          <a:lstStyle/>
          <a:p>
            <a:pPr marL="182563" marR="0" indent="-182563" algn="just" rtl="0" eaLnBrk="1" fontAlgn="auto" latinLnBrk="0" hangingPunct="1">
              <a:spcBef>
                <a:spcPts val="300"/>
              </a:spcBef>
              <a:spcAft>
                <a:spcPts val="0"/>
              </a:spcAft>
            </a:pPr>
            <a:r>
              <a:rPr kumimoji="1" lang="ja-JP"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・民間事業者による、比較的手ごろな価格での賃貸住宅の供給に係る動向を引き続き注視</a:t>
            </a:r>
            <a:endParaRPr lang="ja-JP" altLang="ja-JP" sz="2400" b="0" i="0" u="none" strike="noStrike" dirty="0">
              <a:effectLst/>
              <a:latin typeface="Arial" panose="020B0604020202020204" pitchFamily="34" charset="0"/>
            </a:endParaRPr>
          </a:p>
          <a:p>
            <a:pPr marL="182563" marR="0" indent="-182563" algn="just" rtl="0" eaLnBrk="1" fontAlgn="auto" latinLnBrk="0" hangingPunct="1">
              <a:spcBef>
                <a:spcPts val="0"/>
              </a:spcBef>
              <a:spcAft>
                <a:spcPts val="0"/>
              </a:spcAft>
            </a:pPr>
            <a:r>
              <a:rPr kumimoji="1" lang="ja-JP"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・セーフティネット住宅や居住サポート住宅の供給など、住宅ストック全体を活用した住宅セーフティネットの充実や居住支援体制の構築など、居住安定確保計画推進部会での議論により取組を充実</a:t>
            </a:r>
            <a:endParaRPr lang="ja-JP" altLang="ja-JP" sz="2400" b="0" i="0" u="none" strike="noStrike" dirty="0">
              <a:effectLst/>
              <a:latin typeface="Arial" panose="020B0604020202020204" pitchFamily="34" charset="0"/>
            </a:endParaRPr>
          </a:p>
          <a:p>
            <a:pPr marL="182563" marR="0" indent="-182563" algn="just" rtl="0" eaLnBrk="1" fontAlgn="auto" latinLnBrk="0" hangingPunct="1">
              <a:spcBef>
                <a:spcPts val="0"/>
              </a:spcBef>
              <a:spcAft>
                <a:spcPts val="0"/>
              </a:spcAft>
            </a:pPr>
            <a:r>
              <a:rPr kumimoji="1" lang="ja-JP"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・令和</a:t>
            </a:r>
            <a:r>
              <a:rPr kumimoji="1" lang="en-US"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8</a:t>
            </a:r>
            <a:r>
              <a:rPr kumimoji="1" lang="ja-JP"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年度配付予定の国プログラムを用いて、公的賃貸住宅の将来必要戸数を算出し、民間賃貸住宅を含めた住宅ストック全体による居住の安定確保が可能か確認</a:t>
            </a:r>
            <a:endParaRPr lang="ja-JP" altLang="ja-JP" sz="2400" b="0" i="0" u="none" strike="noStrike" dirty="0">
              <a:effectLst/>
              <a:latin typeface="Arial" panose="020B0604020202020204" pitchFamily="34" charset="0"/>
            </a:endParaRPr>
          </a:p>
        </p:txBody>
      </p:sp>
    </p:spTree>
    <p:extLst>
      <p:ext uri="{BB962C8B-B14F-4D97-AF65-F5344CB8AC3E}">
        <p14:creationId xmlns:p14="http://schemas.microsoft.com/office/powerpoint/2010/main" val="1006279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529CD0D4-7F8D-49B5-9005-88C3E67DF412}"/>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7675"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住宅価格高騰に係る現状と施策の方向性（持家）</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24" name="スライド番号プレースホルダー 3">
            <a:extLst>
              <a:ext uri="{FF2B5EF4-FFF2-40B4-BE49-F238E27FC236}">
                <a16:creationId xmlns:a16="http://schemas.microsoft.com/office/drawing/2014/main" id="{94BE53BC-2C0E-4210-A878-B07B70022114}"/>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4</a:t>
            </a:fld>
            <a:endParaRPr kumimoji="1" lang="ja-JP" altLang="en-US" dirty="0"/>
          </a:p>
        </p:txBody>
      </p:sp>
      <p:sp>
        <p:nvSpPr>
          <p:cNvPr id="40" name="テキスト ボックス 39">
            <a:extLst>
              <a:ext uri="{FF2B5EF4-FFF2-40B4-BE49-F238E27FC236}">
                <a16:creationId xmlns:a16="http://schemas.microsoft.com/office/drawing/2014/main" id="{0C95D700-7BF3-4CF7-AF5E-BC61596F24AC}"/>
              </a:ext>
            </a:extLst>
          </p:cNvPr>
          <p:cNvSpPr txBox="1"/>
          <p:nvPr/>
        </p:nvSpPr>
        <p:spPr>
          <a:xfrm>
            <a:off x="180000" y="648000"/>
            <a:ext cx="2410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現状</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A83217B9-7CE7-487F-958E-9BF9E986053C}"/>
              </a:ext>
            </a:extLst>
          </p:cNvPr>
          <p:cNvSpPr txBox="1"/>
          <p:nvPr/>
        </p:nvSpPr>
        <p:spPr>
          <a:xfrm>
            <a:off x="360000" y="1008000"/>
            <a:ext cx="11520000" cy="1438855"/>
          </a:xfrm>
          <a:prstGeom prst="rect">
            <a:avLst/>
          </a:prstGeom>
          <a:noFill/>
        </p:spPr>
        <p:txBody>
          <a:bodyPr wrap="square">
            <a:spAutoFit/>
          </a:bodyPr>
          <a:lstStyle/>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・近年、分譲、注文住宅の着工数は減り、供給量は少なくなっており、中古住宅（特に共同住宅）を購入する層が増加傾向</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a:t>
            </a:r>
            <a:r>
              <a:rPr kumimoji="1" lang="en-US" altLang="ja-JP" sz="1600" spc="-30" dirty="0">
                <a:latin typeface="UD デジタル 教科書体 NP-R" panose="02020400000000000000" pitchFamily="18" charset="-128"/>
                <a:ea typeface="UD デジタル 教科書体 NP-R" panose="02020400000000000000" pitchFamily="18" charset="-128"/>
              </a:rPr>
              <a:t>2020</a:t>
            </a:r>
            <a:r>
              <a:rPr kumimoji="1" lang="ja-JP" altLang="en-US" sz="1600" spc="-30" dirty="0">
                <a:latin typeface="UD デジタル 教科書体 NP-R" panose="02020400000000000000" pitchFamily="18" charset="-128"/>
                <a:ea typeface="UD デジタル 教科書体 NP-R" panose="02020400000000000000" pitchFamily="18" charset="-128"/>
              </a:rPr>
              <a:t>年から</a:t>
            </a:r>
            <a:r>
              <a:rPr kumimoji="1" lang="en-US" altLang="ja-JP" sz="1600" spc="-30" dirty="0">
                <a:latin typeface="UD デジタル 教科書体 NP-R" panose="02020400000000000000" pitchFamily="18" charset="-128"/>
                <a:ea typeface="UD デジタル 教科書体 NP-R" panose="02020400000000000000" pitchFamily="18" charset="-128"/>
              </a:rPr>
              <a:t>2024</a:t>
            </a:r>
            <a:r>
              <a:rPr kumimoji="1" lang="ja-JP" altLang="en-US" sz="1600" spc="-30" dirty="0">
                <a:latin typeface="UD デジタル 教科書体 NP-R" panose="02020400000000000000" pitchFamily="18" charset="-128"/>
                <a:ea typeface="UD デジタル 教科書体 NP-R" panose="02020400000000000000" pitchFamily="18" charset="-128"/>
              </a:rPr>
              <a:t>年の間で、戸建住宅は、中古、新築ともに</a:t>
            </a:r>
            <a:r>
              <a:rPr kumimoji="1" lang="en-US" altLang="ja-JP" sz="1600" spc="-30" dirty="0">
                <a:latin typeface="UD デジタル 教科書体 NP-R" panose="02020400000000000000" pitchFamily="18" charset="-128"/>
                <a:ea typeface="UD デジタル 教科書体 NP-R" panose="02020400000000000000" pitchFamily="18" charset="-128"/>
              </a:rPr>
              <a:t>200</a:t>
            </a:r>
            <a:r>
              <a:rPr kumimoji="1" lang="ja-JP" altLang="en-US" sz="1600" spc="-30" dirty="0">
                <a:latin typeface="UD デジタル 教科書体 NP-R" panose="02020400000000000000" pitchFamily="18" charset="-128"/>
                <a:ea typeface="UD デジタル 教科書体 NP-R" panose="02020400000000000000" pitchFamily="18" charset="-128"/>
              </a:rPr>
              <a:t>～</a:t>
            </a:r>
            <a:r>
              <a:rPr kumimoji="1" lang="en-US" altLang="ja-JP" sz="1600" spc="-30" dirty="0">
                <a:latin typeface="UD デジタル 教科書体 NP-R" panose="02020400000000000000" pitchFamily="18" charset="-128"/>
                <a:ea typeface="UD デジタル 教科書体 NP-R" panose="02020400000000000000" pitchFamily="18" charset="-128"/>
              </a:rPr>
              <a:t>500</a:t>
            </a:r>
            <a:r>
              <a:rPr kumimoji="1" lang="ja-JP" altLang="en-US" sz="1600" spc="-30" dirty="0">
                <a:latin typeface="UD デジタル 教科書体 NP-R" panose="02020400000000000000" pitchFamily="18" charset="-128"/>
                <a:ea typeface="UD デジタル 教科書体 NP-R" panose="02020400000000000000" pitchFamily="18" charset="-128"/>
              </a:rPr>
              <a:t>万円程度上昇。共同住宅は、大阪市で上昇幅（中古：</a:t>
            </a:r>
            <a:r>
              <a:rPr kumimoji="1" lang="en-US" altLang="ja-JP" sz="1600" spc="-30" dirty="0">
                <a:latin typeface="UD デジタル 教科書体 NP-R" panose="02020400000000000000" pitchFamily="18" charset="-128"/>
                <a:ea typeface="UD デジタル 教科書体 NP-R" panose="02020400000000000000" pitchFamily="18" charset="-128"/>
              </a:rPr>
              <a:t>700</a:t>
            </a:r>
            <a:r>
              <a:rPr kumimoji="1" lang="ja-JP" altLang="en-US" sz="1600" spc="-30" dirty="0">
                <a:latin typeface="UD デジタル 教科書体 NP-R" panose="02020400000000000000" pitchFamily="18" charset="-128"/>
                <a:ea typeface="UD デジタル 教科書体 NP-R" panose="02020400000000000000" pitchFamily="18" charset="-128"/>
              </a:rPr>
              <a:t>万円、新築：</a:t>
            </a:r>
            <a:r>
              <a:rPr kumimoji="1" lang="en-US" altLang="ja-JP" sz="1600" spc="-30" dirty="0">
                <a:latin typeface="UD デジタル 教科書体 NP-R" panose="02020400000000000000" pitchFamily="18" charset="-128"/>
                <a:ea typeface="UD デジタル 教科書体 NP-R" panose="02020400000000000000" pitchFamily="18" charset="-128"/>
              </a:rPr>
              <a:t>2,000</a:t>
            </a:r>
            <a:r>
              <a:rPr kumimoji="1" lang="ja-JP" altLang="en-US" sz="1600" spc="-30" dirty="0">
                <a:latin typeface="UD デジタル 教科書体 NP-R" panose="02020400000000000000" pitchFamily="18" charset="-128"/>
                <a:ea typeface="UD デジタル 教科書体 NP-R" panose="02020400000000000000" pitchFamily="18" charset="-128"/>
              </a:rPr>
              <a:t>万円）が大きく、大阪市を除く府内では、中古で</a:t>
            </a:r>
            <a:r>
              <a:rPr kumimoji="1" lang="en-US" altLang="ja-JP" sz="1600" spc="-30" dirty="0">
                <a:latin typeface="UD デジタル 教科書体 NP-R" panose="02020400000000000000" pitchFamily="18" charset="-128"/>
                <a:ea typeface="UD デジタル 教科書体 NP-R" panose="02020400000000000000" pitchFamily="18" charset="-128"/>
              </a:rPr>
              <a:t>300</a:t>
            </a:r>
            <a:r>
              <a:rPr kumimoji="1" lang="ja-JP" altLang="en-US" sz="1600" spc="-30" dirty="0">
                <a:latin typeface="UD デジタル 教科書体 NP-R" panose="02020400000000000000" pitchFamily="18" charset="-128"/>
                <a:ea typeface="UD デジタル 教科書体 NP-R" panose="02020400000000000000" pitchFamily="18" charset="-128"/>
              </a:rPr>
              <a:t>万円、新築</a:t>
            </a:r>
            <a:r>
              <a:rPr lang="ja-JP" altLang="en-US" sz="1600" spc="-30" dirty="0">
                <a:latin typeface="UD デジタル 教科書体 NP-R" panose="02020400000000000000" pitchFamily="18" charset="-128"/>
                <a:ea typeface="UD デジタル 教科書体 NP-R" panose="02020400000000000000" pitchFamily="18" charset="-128"/>
              </a:rPr>
              <a:t>で</a:t>
            </a:r>
            <a:r>
              <a:rPr kumimoji="1" lang="en-US" altLang="ja-JP" sz="1600" spc="-30" dirty="0">
                <a:latin typeface="UD デジタル 教科書体 NP-R" panose="02020400000000000000" pitchFamily="18" charset="-128"/>
                <a:ea typeface="UD デジタル 教科書体 NP-R" panose="02020400000000000000" pitchFamily="18" charset="-128"/>
              </a:rPr>
              <a:t>400</a:t>
            </a:r>
            <a:r>
              <a:rPr kumimoji="1" lang="ja-JP" altLang="en-US" sz="1600" spc="-30" dirty="0">
                <a:latin typeface="UD デジタル 教科書体 NP-R" panose="02020400000000000000" pitchFamily="18" charset="-128"/>
                <a:ea typeface="UD デジタル 教科書体 NP-R" panose="02020400000000000000" pitchFamily="18" charset="-128"/>
              </a:rPr>
              <a:t>万円程度の上昇に留まる。</a:t>
            </a:r>
          </a:p>
          <a:p>
            <a:pPr marL="179388" indent="-179388" algn="just">
              <a:spcBef>
                <a:spcPts val="300"/>
              </a:spcBef>
              <a:defRPr/>
            </a:pPr>
            <a:r>
              <a:rPr kumimoji="1" lang="ja-JP" altLang="en-US" sz="1600" dirty="0">
                <a:latin typeface="UD デジタル 教科書体 NP-R" panose="02020400000000000000" pitchFamily="18" charset="-128"/>
                <a:ea typeface="UD デジタル 教科書体 NP-R" panose="02020400000000000000" pitchFamily="18" charset="-128"/>
              </a:rPr>
              <a:t>・新築において平均販売価格が上昇する中、分譲住宅の平均延床面積が縮小するなど、価格抑制の動きが見られる</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・住宅流通量は６万戸</a:t>
            </a:r>
            <a:r>
              <a:rPr kumimoji="1" lang="en-US" altLang="ja-JP" sz="1600" dirty="0">
                <a:latin typeface="UD デジタル 教科書体 NP-R" panose="02020400000000000000" pitchFamily="18" charset="-128"/>
                <a:ea typeface="UD デジタル 教科書体 NP-R" panose="02020400000000000000" pitchFamily="18" charset="-128"/>
              </a:rPr>
              <a:t>/</a:t>
            </a:r>
            <a:r>
              <a:rPr kumimoji="1" lang="ja-JP" altLang="en-US" sz="1600" dirty="0">
                <a:latin typeface="UD デジタル 教科書体 NP-R" panose="02020400000000000000" pitchFamily="18" charset="-128"/>
                <a:ea typeface="UD デジタル 教科書体 NP-R" panose="02020400000000000000" pitchFamily="18" charset="-128"/>
              </a:rPr>
              <a:t>年以上で推移し、</a:t>
            </a:r>
            <a:r>
              <a:rPr kumimoji="1" lang="en-US" altLang="ja-JP" sz="1600" dirty="0">
                <a:latin typeface="UD デジタル 教科書体 NP-R" panose="02020400000000000000" pitchFamily="18" charset="-128"/>
                <a:ea typeface="UD デジタル 教科書体 NP-R" panose="02020400000000000000" pitchFamily="18" charset="-128"/>
              </a:rPr>
              <a:t>2022</a:t>
            </a:r>
            <a:r>
              <a:rPr kumimoji="1" lang="ja-JP" altLang="en-US" sz="1600" dirty="0">
                <a:latin typeface="UD デジタル 教科書体 NP-R" panose="02020400000000000000" pitchFamily="18" charset="-128"/>
                <a:ea typeface="UD デジタル 教科書体 NP-R" panose="02020400000000000000" pitchFamily="18" charset="-128"/>
              </a:rPr>
              <a:t>年以降は増加傾向</a:t>
            </a:r>
          </a:p>
        </p:txBody>
      </p:sp>
      <p:sp>
        <p:nvSpPr>
          <p:cNvPr id="18" name="テキスト ボックス 17">
            <a:extLst>
              <a:ext uri="{FF2B5EF4-FFF2-40B4-BE49-F238E27FC236}">
                <a16:creationId xmlns:a16="http://schemas.microsoft.com/office/drawing/2014/main" id="{90C5E5E8-CB9A-44B3-9314-0ED771B78516}"/>
              </a:ext>
            </a:extLst>
          </p:cNvPr>
          <p:cNvSpPr txBox="1"/>
          <p:nvPr/>
        </p:nvSpPr>
        <p:spPr>
          <a:xfrm>
            <a:off x="3913885" y="4634954"/>
            <a:ext cx="2996990" cy="241980"/>
          </a:xfrm>
          <a:prstGeom prst="rect">
            <a:avLst/>
          </a:prstGeom>
          <a:noFill/>
        </p:spPr>
        <p:txBody>
          <a:bodyPr wrap="square" lIns="72000" tIns="36000" rIns="72000" bIns="36000">
            <a:spAutoFit/>
          </a:bodyPr>
          <a:lstStyle/>
          <a:p>
            <a:pPr eaLnBrk="1" hangingPunct="1">
              <a:spcBef>
                <a:spcPct val="0"/>
              </a:spcBef>
              <a:buFontTx/>
              <a:buNone/>
            </a:pPr>
            <a:r>
              <a:rPr lang="ja-JP" altLang="en-US" sz="1100" b="1" dirty="0">
                <a:latin typeface="游ゴシック" panose="020B0400000000000000" pitchFamily="50" charset="-128"/>
                <a:ea typeface="游ゴシック" panose="020B0400000000000000" pitchFamily="50" charset="-128"/>
                <a:cs typeface="Meiryo UI" panose="020B0604030504040204" pitchFamily="50" charset="-128"/>
              </a:rPr>
              <a:t>既存住宅の流通量（大阪府）</a:t>
            </a:r>
            <a:endParaRPr lang="zh-CN" altLang="en-US" sz="1100" b="1" dirty="0">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E209F016-0958-4565-9097-007DC2C32098}"/>
              </a:ext>
            </a:extLst>
          </p:cNvPr>
          <p:cNvSpPr txBox="1"/>
          <p:nvPr/>
        </p:nvSpPr>
        <p:spPr>
          <a:xfrm>
            <a:off x="8915400" y="6583494"/>
            <a:ext cx="3020485"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国土交通省「既存住宅販売指数」「住宅着工統計」を基に大阪府作成</a:t>
            </a:r>
          </a:p>
        </p:txBody>
      </p:sp>
      <p:sp>
        <p:nvSpPr>
          <p:cNvPr id="21" name="テキスト ボックス 20">
            <a:extLst>
              <a:ext uri="{FF2B5EF4-FFF2-40B4-BE49-F238E27FC236}">
                <a16:creationId xmlns:a16="http://schemas.microsoft.com/office/drawing/2014/main" id="{B0645445-6E55-4B1C-824A-BD2EF5C41C12}"/>
              </a:ext>
            </a:extLst>
          </p:cNvPr>
          <p:cNvSpPr txBox="1"/>
          <p:nvPr/>
        </p:nvSpPr>
        <p:spPr>
          <a:xfrm>
            <a:off x="360000" y="6583494"/>
            <a:ext cx="3020485"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国土交通省「住宅着工統計」を基に大阪府作成</a:t>
            </a:r>
          </a:p>
        </p:txBody>
      </p:sp>
      <p:sp>
        <p:nvSpPr>
          <p:cNvPr id="23" name="テキスト ボックス 22">
            <a:extLst>
              <a:ext uri="{FF2B5EF4-FFF2-40B4-BE49-F238E27FC236}">
                <a16:creationId xmlns:a16="http://schemas.microsoft.com/office/drawing/2014/main" id="{B09B3E41-DA86-4A86-B259-BE633DFC0C24}"/>
              </a:ext>
            </a:extLst>
          </p:cNvPr>
          <p:cNvSpPr txBox="1"/>
          <p:nvPr/>
        </p:nvSpPr>
        <p:spPr>
          <a:xfrm>
            <a:off x="6145682" y="4358641"/>
            <a:ext cx="3020485" cy="200055"/>
          </a:xfrm>
          <a:prstGeom prst="rect">
            <a:avLst/>
          </a:prstGeom>
          <a:noFill/>
        </p:spPr>
        <p:txBody>
          <a:bodyPr wrap="square" rtlCol="0">
            <a:spAutoFit/>
          </a:bodyPr>
          <a:lstStyle/>
          <a:p>
            <a:pPr algn="r" fontAlgn="base">
              <a:spcBef>
                <a:spcPct val="50000"/>
              </a:spcBef>
              <a:spcAft>
                <a:spcPct val="0"/>
              </a:spcAft>
            </a:pPr>
            <a:r>
              <a:rPr lang="zh-TW"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東日本不動産流通機構</a:t>
            </a: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、近畿圏不動産流通機構のデータを基に大阪府作成</a:t>
            </a:r>
          </a:p>
        </p:txBody>
      </p:sp>
      <p:sp>
        <p:nvSpPr>
          <p:cNvPr id="19" name="テキスト ボックス 18">
            <a:extLst>
              <a:ext uri="{FF2B5EF4-FFF2-40B4-BE49-F238E27FC236}">
                <a16:creationId xmlns:a16="http://schemas.microsoft.com/office/drawing/2014/main" id="{5538E278-1107-4F39-BA90-FB143444F01E}"/>
              </a:ext>
            </a:extLst>
          </p:cNvPr>
          <p:cNvSpPr txBox="1"/>
          <p:nvPr/>
        </p:nvSpPr>
        <p:spPr>
          <a:xfrm>
            <a:off x="9025682" y="4358641"/>
            <a:ext cx="3020485" cy="200055"/>
          </a:xfrm>
          <a:prstGeom prst="rect">
            <a:avLst/>
          </a:prstGeom>
          <a:noFill/>
        </p:spPr>
        <p:txBody>
          <a:bodyPr wrap="square" rtlCol="0">
            <a:spAutoFit/>
          </a:bodyPr>
          <a:lstStyle/>
          <a:p>
            <a:pPr algn="r" fontAlgn="base">
              <a:spcBef>
                <a:spcPct val="50000"/>
              </a:spcBef>
              <a:spcAft>
                <a:spcPct val="0"/>
              </a:spcAft>
            </a:pPr>
            <a:r>
              <a:rPr lang="zh-TW"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株式会社不動産経済研究所</a:t>
            </a: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のデータを基に大阪府作成</a:t>
            </a:r>
          </a:p>
        </p:txBody>
      </p:sp>
      <p:pic>
        <p:nvPicPr>
          <p:cNvPr id="2" name="図 1">
            <a:extLst>
              <a:ext uri="{FF2B5EF4-FFF2-40B4-BE49-F238E27FC236}">
                <a16:creationId xmlns:a16="http://schemas.microsoft.com/office/drawing/2014/main" id="{0063F5AE-9270-4E3B-B771-7BF432E07AC6}"/>
              </a:ext>
            </a:extLst>
          </p:cNvPr>
          <p:cNvPicPr>
            <a:picLocks noChangeAspect="1"/>
          </p:cNvPicPr>
          <p:nvPr/>
        </p:nvPicPr>
        <p:blipFill>
          <a:blip r:embed="rId3"/>
          <a:stretch>
            <a:fillRect/>
          </a:stretch>
        </p:blipFill>
        <p:spPr>
          <a:xfrm>
            <a:off x="349277" y="2587034"/>
            <a:ext cx="2883658" cy="1871634"/>
          </a:xfrm>
          <a:prstGeom prst="rect">
            <a:avLst/>
          </a:prstGeom>
        </p:spPr>
      </p:pic>
      <p:pic>
        <p:nvPicPr>
          <p:cNvPr id="3" name="図 2">
            <a:extLst>
              <a:ext uri="{FF2B5EF4-FFF2-40B4-BE49-F238E27FC236}">
                <a16:creationId xmlns:a16="http://schemas.microsoft.com/office/drawing/2014/main" id="{825E6D57-ED24-481D-ACE9-380EA7B2D261}"/>
              </a:ext>
            </a:extLst>
          </p:cNvPr>
          <p:cNvPicPr>
            <a:picLocks noChangeAspect="1"/>
          </p:cNvPicPr>
          <p:nvPr/>
        </p:nvPicPr>
        <p:blipFill>
          <a:blip r:embed="rId4"/>
          <a:stretch>
            <a:fillRect/>
          </a:stretch>
        </p:blipFill>
        <p:spPr>
          <a:xfrm>
            <a:off x="3259554" y="2587034"/>
            <a:ext cx="2883658" cy="1871634"/>
          </a:xfrm>
          <a:prstGeom prst="rect">
            <a:avLst/>
          </a:prstGeom>
        </p:spPr>
      </p:pic>
      <p:pic>
        <p:nvPicPr>
          <p:cNvPr id="4" name="図 3">
            <a:extLst>
              <a:ext uri="{FF2B5EF4-FFF2-40B4-BE49-F238E27FC236}">
                <a16:creationId xmlns:a16="http://schemas.microsoft.com/office/drawing/2014/main" id="{A6816262-8FF3-4DF1-AF17-562A802A6DE3}"/>
              </a:ext>
            </a:extLst>
          </p:cNvPr>
          <p:cNvPicPr>
            <a:picLocks noChangeAspect="1"/>
          </p:cNvPicPr>
          <p:nvPr/>
        </p:nvPicPr>
        <p:blipFill>
          <a:blip r:embed="rId5"/>
          <a:stretch>
            <a:fillRect/>
          </a:stretch>
        </p:blipFill>
        <p:spPr>
          <a:xfrm>
            <a:off x="6212069" y="2575333"/>
            <a:ext cx="2883658" cy="1871634"/>
          </a:xfrm>
          <a:prstGeom prst="rect">
            <a:avLst/>
          </a:prstGeom>
        </p:spPr>
      </p:pic>
      <p:pic>
        <p:nvPicPr>
          <p:cNvPr id="5" name="図 4">
            <a:extLst>
              <a:ext uri="{FF2B5EF4-FFF2-40B4-BE49-F238E27FC236}">
                <a16:creationId xmlns:a16="http://schemas.microsoft.com/office/drawing/2014/main" id="{2A343207-AC79-4ADD-9C37-2A86667044FF}"/>
              </a:ext>
            </a:extLst>
          </p:cNvPr>
          <p:cNvPicPr>
            <a:picLocks noChangeAspect="1"/>
          </p:cNvPicPr>
          <p:nvPr/>
        </p:nvPicPr>
        <p:blipFill>
          <a:blip r:embed="rId6"/>
          <a:stretch>
            <a:fillRect/>
          </a:stretch>
        </p:blipFill>
        <p:spPr>
          <a:xfrm>
            <a:off x="9092069" y="2547944"/>
            <a:ext cx="2883658" cy="1871634"/>
          </a:xfrm>
          <a:prstGeom prst="rect">
            <a:avLst/>
          </a:prstGeom>
        </p:spPr>
      </p:pic>
      <p:pic>
        <p:nvPicPr>
          <p:cNvPr id="6" name="図 5">
            <a:extLst>
              <a:ext uri="{FF2B5EF4-FFF2-40B4-BE49-F238E27FC236}">
                <a16:creationId xmlns:a16="http://schemas.microsoft.com/office/drawing/2014/main" id="{AF327571-B5AE-4406-A5E0-4581B6E390C9}"/>
              </a:ext>
            </a:extLst>
          </p:cNvPr>
          <p:cNvPicPr>
            <a:picLocks noChangeAspect="1"/>
          </p:cNvPicPr>
          <p:nvPr/>
        </p:nvPicPr>
        <p:blipFill>
          <a:blip r:embed="rId7"/>
          <a:stretch>
            <a:fillRect/>
          </a:stretch>
        </p:blipFill>
        <p:spPr>
          <a:xfrm>
            <a:off x="460935" y="4558696"/>
            <a:ext cx="2993395" cy="2011854"/>
          </a:xfrm>
          <a:prstGeom prst="rect">
            <a:avLst/>
          </a:prstGeom>
        </p:spPr>
      </p:pic>
      <p:pic>
        <p:nvPicPr>
          <p:cNvPr id="7" name="図 6">
            <a:extLst>
              <a:ext uri="{FF2B5EF4-FFF2-40B4-BE49-F238E27FC236}">
                <a16:creationId xmlns:a16="http://schemas.microsoft.com/office/drawing/2014/main" id="{C84A0B6B-AE3D-4F2B-B22C-FD7FE6C7515D}"/>
              </a:ext>
            </a:extLst>
          </p:cNvPr>
          <p:cNvPicPr>
            <a:picLocks noChangeAspect="1"/>
          </p:cNvPicPr>
          <p:nvPr/>
        </p:nvPicPr>
        <p:blipFill>
          <a:blip r:embed="rId8"/>
          <a:stretch>
            <a:fillRect/>
          </a:stretch>
        </p:blipFill>
        <p:spPr>
          <a:xfrm>
            <a:off x="3582499" y="4555378"/>
            <a:ext cx="7968163" cy="2085013"/>
          </a:xfrm>
          <a:prstGeom prst="rect">
            <a:avLst/>
          </a:prstGeom>
        </p:spPr>
      </p:pic>
    </p:spTree>
    <p:extLst>
      <p:ext uri="{BB962C8B-B14F-4D97-AF65-F5344CB8AC3E}">
        <p14:creationId xmlns:p14="http://schemas.microsoft.com/office/powerpoint/2010/main" val="180598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正方形/長方形 29">
            <a:extLst>
              <a:ext uri="{FF2B5EF4-FFF2-40B4-BE49-F238E27FC236}">
                <a16:creationId xmlns:a16="http://schemas.microsoft.com/office/drawing/2014/main" id="{529CD0D4-7F8D-49B5-9005-88C3E67DF412}"/>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7675" eaLnBrk="1" hangingPunct="1">
              <a:spcBef>
                <a:spcPct val="0"/>
              </a:spcBef>
              <a:buFontTx/>
              <a:buNone/>
            </a:pPr>
            <a:r>
              <a:rPr lang="ja-JP"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住宅価格高騰に係る現状と施策の方向性（持家）</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24" name="スライド番号プレースホルダー 3">
            <a:extLst>
              <a:ext uri="{FF2B5EF4-FFF2-40B4-BE49-F238E27FC236}">
                <a16:creationId xmlns:a16="http://schemas.microsoft.com/office/drawing/2014/main" id="{94BE53BC-2C0E-4210-A878-B07B70022114}"/>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5</a:t>
            </a:fld>
            <a:endParaRPr kumimoji="1" lang="ja-JP" altLang="en-US" dirty="0"/>
          </a:p>
        </p:txBody>
      </p:sp>
      <p:sp>
        <p:nvSpPr>
          <p:cNvPr id="40" name="テキスト ボックス 39">
            <a:extLst>
              <a:ext uri="{FF2B5EF4-FFF2-40B4-BE49-F238E27FC236}">
                <a16:creationId xmlns:a16="http://schemas.microsoft.com/office/drawing/2014/main" id="{0C95D700-7BF3-4CF7-AF5E-BC61596F24AC}"/>
              </a:ext>
            </a:extLst>
          </p:cNvPr>
          <p:cNvSpPr txBox="1"/>
          <p:nvPr/>
        </p:nvSpPr>
        <p:spPr>
          <a:xfrm>
            <a:off x="180000" y="900000"/>
            <a:ext cx="5077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b="1"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施策の方向性</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A83217B9-7CE7-487F-958E-9BF9E986053C}"/>
              </a:ext>
            </a:extLst>
          </p:cNvPr>
          <p:cNvSpPr txBox="1"/>
          <p:nvPr/>
        </p:nvSpPr>
        <p:spPr>
          <a:xfrm>
            <a:off x="360000" y="1260000"/>
            <a:ext cx="11520000" cy="1685077"/>
          </a:xfrm>
          <a:prstGeom prst="rect">
            <a:avLst/>
          </a:prstGeom>
          <a:noFill/>
        </p:spPr>
        <p:txBody>
          <a:bodyPr wrap="square">
            <a:spAutoFit/>
          </a:bodyPr>
          <a:lstStyle/>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新築住宅</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・将来にわたって活用できるストック確保の観点から、新築住宅においては省エネ性能の向上や長期優良住宅の普及などの良質な住宅の供給が求められる</a:t>
            </a: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既存住宅</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marL="179388" marR="0" lvl="0" indent="-179388" algn="just" defTabSz="914400" rtl="0" eaLnBrk="1" fontAlgn="auto" latinLnBrk="0" hangingPunct="1">
              <a:lnSpc>
                <a:spcPct val="100000"/>
              </a:lnSpc>
              <a:spcBef>
                <a:spcPts val="300"/>
              </a:spcBef>
              <a:spcAft>
                <a:spcPts val="0"/>
              </a:spcAft>
              <a:buClrTx/>
              <a:buSzTx/>
              <a:buFontTx/>
              <a:buNone/>
              <a:tabLst/>
              <a:defRPr/>
            </a:pPr>
            <a:r>
              <a:rPr kumimoji="1" lang="ja-JP" altLang="en-US" sz="1600" dirty="0">
                <a:latin typeface="UD デジタル 教科書体 NP-R" panose="02020400000000000000" pitchFamily="18" charset="-128"/>
                <a:ea typeface="UD デジタル 教科書体 NP-R" panose="02020400000000000000" pitchFamily="18" charset="-128"/>
              </a:rPr>
              <a:t>・ストック余りの状況を踏まえた空き家等の既存ストックの有効活用の観点から、持家を安定的に取得できる環境整備が必要であり、性能の維持、向上などの市場環境整備が求められる</a:t>
            </a:r>
          </a:p>
        </p:txBody>
      </p:sp>
      <p:sp>
        <p:nvSpPr>
          <p:cNvPr id="11" name="テキスト ボックス 10">
            <a:extLst>
              <a:ext uri="{FF2B5EF4-FFF2-40B4-BE49-F238E27FC236}">
                <a16:creationId xmlns:a16="http://schemas.microsoft.com/office/drawing/2014/main" id="{BE7975C2-BD49-4BA1-952B-7BD113EDE8AE}"/>
              </a:ext>
            </a:extLst>
          </p:cNvPr>
          <p:cNvSpPr txBox="1"/>
          <p:nvPr/>
        </p:nvSpPr>
        <p:spPr>
          <a:xfrm>
            <a:off x="180000" y="3420000"/>
            <a:ext cx="5077800" cy="349702"/>
          </a:xfrm>
          <a:prstGeom prst="rect">
            <a:avLst/>
          </a:prstGeom>
          <a:solidFill>
            <a:schemeClr val="bg1"/>
          </a:solidFill>
        </p:spPr>
        <p:txBody>
          <a:bodyPr wrap="square" lIns="72000" tIns="36000" rIns="72000" bIns="36000">
            <a:spAutoFit/>
          </a:bodyPr>
          <a:lstStyle/>
          <a:p>
            <a:pPr eaLnBrk="1" hangingPunct="1">
              <a:spcBef>
                <a:spcPct val="0"/>
              </a:spcBef>
              <a:buFontTx/>
              <a:buNone/>
            </a:pPr>
            <a:r>
              <a:rPr lang="ja-JP" altLang="en-US" b="1"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今後の対応</a:t>
            </a:r>
            <a:endParaRPr lang="zh-TW" altLang="en-US" sz="18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DE2A568A-5135-4F5D-BD75-09B58133AC53}"/>
              </a:ext>
            </a:extLst>
          </p:cNvPr>
          <p:cNvSpPr txBox="1"/>
          <p:nvPr/>
        </p:nvSpPr>
        <p:spPr>
          <a:xfrm>
            <a:off x="360000" y="3780000"/>
            <a:ext cx="11520000" cy="2292935"/>
          </a:xfrm>
          <a:prstGeom prst="rect">
            <a:avLst/>
          </a:prstGeom>
          <a:noFill/>
        </p:spPr>
        <p:txBody>
          <a:bodyPr wrap="square">
            <a:spAutoFit/>
          </a:bodyPr>
          <a:lstStyle/>
          <a:p>
            <a:pPr marL="182563"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・新築、既存住宅ともに販売価格の動向を引き続き注視</a:t>
            </a:r>
          </a:p>
          <a:p>
            <a:pPr marL="182563"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・省エネルギー住宅や長期優良住宅の普及促進による性能向上</a:t>
            </a:r>
          </a:p>
          <a:p>
            <a:pPr marL="182563"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a:t>
            </a:r>
            <a:r>
              <a:rPr kumimoji="1" lang="ja-JP" altLang="en-US" sz="1600" b="0" i="0" u="none" strike="noStrike" kern="1200">
                <a:solidFill>
                  <a:srgbClr val="000000"/>
                </a:solidFill>
                <a:effectLst/>
                <a:latin typeface="UD デジタル 教科書体 NP-R" panose="02020400000000000000" pitchFamily="18" charset="-128"/>
                <a:ea typeface="UD デジタル 教科書体 NP-R" panose="02020400000000000000" pitchFamily="18" charset="-128"/>
              </a:rPr>
              <a:t>空き家施策等と</a:t>
            </a: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連携した既存住宅市場の活性化等の市場環境整備</a:t>
            </a:r>
            <a:endParaRPr kumimoji="1" lang="en-US"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endParaRPr>
          </a:p>
          <a:p>
            <a:pPr marL="182563"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・現在、国において以下の取組を検討</a:t>
            </a:r>
          </a:p>
          <a:p>
            <a:pPr marL="358775"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○住宅金融支援機構による住宅取得負担軽減策の充実</a:t>
            </a:r>
          </a:p>
          <a:p>
            <a:pPr marL="358775"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○買取再販の更なる普及、リバースモーゲージ等による住宅資産の流動化の推進</a:t>
            </a:r>
          </a:p>
          <a:p>
            <a:pPr marL="358775" marR="0" indent="-182563" algn="just" rtl="0" eaLnBrk="1" fontAlgn="auto" latinLnBrk="0" hangingPunct="1">
              <a:spcBef>
                <a:spcPts val="300"/>
              </a:spcBef>
              <a:spcAft>
                <a:spcPts val="0"/>
              </a:spcAft>
            </a:pP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○既存住宅の流通時等におけるインスペクションや瑕疵保険の普及・促進、安心</a:t>
            </a:r>
            <a:r>
              <a:rPr kumimoji="1" lang="en-US" altLang="ja-JP"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R</a:t>
            </a:r>
            <a:r>
              <a:rPr kumimoji="1" lang="ja-JP" altLang="en-US" sz="1600" b="0" i="0" u="none" strike="noStrike" kern="1200" dirty="0">
                <a:solidFill>
                  <a:srgbClr val="000000"/>
                </a:solidFill>
                <a:effectLst/>
                <a:latin typeface="UD デジタル 教科書体 NP-R" panose="02020400000000000000" pitchFamily="18" charset="-128"/>
                <a:ea typeface="UD デジタル 教科書体 NP-R" panose="02020400000000000000" pitchFamily="18" charset="-128"/>
              </a:rPr>
              <a:t>住宅等の更なる活用拡大に向けた見直し、住宅履歴情報の蓄積・活用の推進　など</a:t>
            </a:r>
          </a:p>
        </p:txBody>
      </p:sp>
    </p:spTree>
    <p:extLst>
      <p:ext uri="{BB962C8B-B14F-4D97-AF65-F5344CB8AC3E}">
        <p14:creationId xmlns:p14="http://schemas.microsoft.com/office/powerpoint/2010/main" val="393669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3F5295CF-538C-429C-B624-B7192C3E31CB}"/>
              </a:ext>
            </a:extLst>
          </p:cNvPr>
          <p:cNvSpPr>
            <a:spLocks/>
          </p:cNvSpPr>
          <p:nvPr/>
        </p:nvSpPr>
        <p:spPr>
          <a:xfrm>
            <a:off x="-1200" y="0"/>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6400" eaLnBrk="1" hangingPunct="1">
              <a:spcBef>
                <a:spcPct val="0"/>
              </a:spcBef>
              <a:buFontTx/>
              <a:buNone/>
            </a:pP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参考</a:t>
            </a: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大阪府の建築費の推移</a:t>
            </a:r>
          </a:p>
        </p:txBody>
      </p:sp>
      <p:sp>
        <p:nvSpPr>
          <p:cNvPr id="22533" name="Rectangle 3"/>
          <p:cNvSpPr>
            <a:spLocks noChangeArrowheads="1"/>
          </p:cNvSpPr>
          <p:nvPr/>
        </p:nvSpPr>
        <p:spPr bwMode="auto">
          <a:xfrm>
            <a:off x="360000" y="720000"/>
            <a:ext cx="11520000" cy="432000"/>
          </a:xfrm>
          <a:prstGeom prst="rect">
            <a:avLst/>
          </a:prstGeom>
          <a:solidFill>
            <a:schemeClr val="bg1"/>
          </a:solidFill>
          <a:ln w="9525">
            <a:solidFill>
              <a:schemeClr val="tx1"/>
            </a:solidFill>
            <a:prstDash val="sysDot"/>
            <a:miter lim="800000"/>
            <a:headEnd/>
            <a:tailEnd/>
          </a:ln>
        </p:spPr>
        <p:txBody>
          <a:bodyPr wrap="square" anchor="ctr"/>
          <a:lstStyle>
            <a:lvl1pPr algn="l" eaLnBrk="0" hangingPunct="0">
              <a:spcBef>
                <a:spcPts val="800"/>
              </a:spcBef>
              <a:defRPr sz="3200">
                <a:solidFill>
                  <a:srgbClr val="000000"/>
                </a:solidFill>
                <a:latin typeface="Calibri" pitchFamily="32" charset="0"/>
                <a:ea typeface="ＭＳ Ｐゴシック" charset="-128"/>
              </a:defRPr>
            </a:lvl1pPr>
            <a:lvl2pPr algn="l" eaLnBrk="0" hangingPunct="0">
              <a:spcBef>
                <a:spcPts val="700"/>
              </a:spcBef>
              <a:defRPr sz="2800">
                <a:solidFill>
                  <a:srgbClr val="000000"/>
                </a:solidFill>
                <a:latin typeface="Calibri" pitchFamily="32" charset="0"/>
                <a:ea typeface="ＭＳ Ｐゴシック" charset="-128"/>
              </a:defRPr>
            </a:lvl2pPr>
            <a:lvl3pPr algn="l" eaLnBrk="0" hangingPunct="0">
              <a:spcBef>
                <a:spcPts val="600"/>
              </a:spcBef>
              <a:defRPr sz="2400">
                <a:solidFill>
                  <a:srgbClr val="000000"/>
                </a:solidFill>
                <a:latin typeface="Calibri" pitchFamily="32" charset="0"/>
                <a:ea typeface="ＭＳ Ｐゴシック" charset="-128"/>
              </a:defRPr>
            </a:lvl3pPr>
            <a:lvl4pPr algn="l" eaLnBrk="0" hangingPunct="0">
              <a:spcBef>
                <a:spcPts val="500"/>
              </a:spcBef>
              <a:defRPr sz="2000">
                <a:solidFill>
                  <a:srgbClr val="000000"/>
                </a:solidFill>
                <a:latin typeface="Calibri" pitchFamily="32" charset="0"/>
                <a:ea typeface="ＭＳ Ｐゴシック" charset="-128"/>
              </a:defRPr>
            </a:lvl4pPr>
            <a:lvl5pPr algn="l" eaLnBrk="0" hangingPunct="0">
              <a:spcBef>
                <a:spcPts val="500"/>
              </a:spcBef>
              <a:defRPr sz="2000">
                <a:solidFill>
                  <a:srgbClr val="000000"/>
                </a:solidFill>
                <a:latin typeface="Calibri" pitchFamily="32"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6" charset="0"/>
              <a:defRPr sz="2000">
                <a:solidFill>
                  <a:srgbClr val="000000"/>
                </a:solidFill>
                <a:latin typeface="Calibri" pitchFamily="32" charset="0"/>
                <a:ea typeface="ＭＳ Ｐゴシック" charset="-128"/>
              </a:defRPr>
            </a:lvl9pPr>
          </a:lstStyle>
          <a:p>
            <a:pPr eaLnBrk="1" hangingPunct="1">
              <a:spcBef>
                <a:spcPct val="0"/>
              </a:spcBef>
              <a:buFontTx/>
              <a:buNone/>
            </a:pPr>
            <a:r>
              <a:rPr lang="ja-JP" altLang="en-US" sz="1800" dirty="0">
                <a:solidFill>
                  <a:schemeClr val="tx1"/>
                </a:solidFill>
                <a:latin typeface="Meiryo UI" panose="020B0604030504040204" pitchFamily="50" charset="-128"/>
                <a:ea typeface="Meiryo UI" panose="020B0604030504040204" pitchFamily="50" charset="-128"/>
              </a:rPr>
              <a:t>・ </a:t>
            </a:r>
            <a:r>
              <a:rPr lang="en-US" altLang="ja-JP" sz="1800" dirty="0">
                <a:solidFill>
                  <a:schemeClr val="tx1"/>
                </a:solidFill>
                <a:latin typeface="Meiryo UI" panose="020B0604030504040204" pitchFamily="50" charset="-128"/>
                <a:ea typeface="Meiryo UI" panose="020B0604030504040204" pitchFamily="50" charset="-128"/>
              </a:rPr>
              <a:t>2015</a:t>
            </a:r>
            <a:r>
              <a:rPr lang="ja-JP" altLang="en-US" sz="1800" dirty="0">
                <a:solidFill>
                  <a:schemeClr val="tx1"/>
                </a:solidFill>
                <a:latin typeface="Meiryo UI" panose="020B0604030504040204" pitchFamily="50" charset="-128"/>
                <a:ea typeface="Meiryo UI" panose="020B0604030504040204" pitchFamily="50" charset="-128"/>
              </a:rPr>
              <a:t>年から</a:t>
            </a:r>
            <a:r>
              <a:rPr lang="en-US" altLang="ja-JP" sz="1800" dirty="0">
                <a:solidFill>
                  <a:schemeClr val="tx1"/>
                </a:solidFill>
                <a:latin typeface="Meiryo UI" panose="020B0604030504040204" pitchFamily="50" charset="-128"/>
                <a:ea typeface="Meiryo UI" panose="020B0604030504040204" pitchFamily="50" charset="-128"/>
              </a:rPr>
              <a:t>2024</a:t>
            </a:r>
            <a:r>
              <a:rPr lang="ja-JP" altLang="en-US" sz="1800" dirty="0">
                <a:solidFill>
                  <a:schemeClr val="tx1"/>
                </a:solidFill>
                <a:latin typeface="Meiryo UI" panose="020B0604030504040204" pitchFamily="50" charset="-128"/>
                <a:ea typeface="Meiryo UI" panose="020B0604030504040204" pitchFamily="50" charset="-128"/>
              </a:rPr>
              <a:t>年にかけて、集合住宅（</a:t>
            </a:r>
            <a:r>
              <a:rPr lang="en-US" altLang="ja-JP" sz="1800" dirty="0">
                <a:solidFill>
                  <a:schemeClr val="tx1"/>
                </a:solidFill>
                <a:latin typeface="Meiryo UI" panose="020B0604030504040204" pitchFamily="50" charset="-128"/>
                <a:ea typeface="Meiryo UI" panose="020B0604030504040204" pitchFamily="50" charset="-128"/>
              </a:rPr>
              <a:t>RC</a:t>
            </a:r>
            <a:r>
              <a:rPr lang="ja-JP" altLang="en-US" sz="1800" dirty="0">
                <a:solidFill>
                  <a:schemeClr val="tx1"/>
                </a:solidFill>
                <a:latin typeface="Meiryo UI" panose="020B0604030504040204" pitchFamily="50" charset="-128"/>
                <a:ea typeface="Meiryo UI" panose="020B0604030504040204" pitchFamily="50" charset="-128"/>
              </a:rPr>
              <a:t>）は</a:t>
            </a:r>
            <a:r>
              <a:rPr lang="en-US" altLang="ja-JP" sz="1800" dirty="0">
                <a:solidFill>
                  <a:schemeClr val="tx1"/>
                </a:solidFill>
                <a:latin typeface="Meiryo UI" panose="020B0604030504040204" pitchFamily="50" charset="-128"/>
                <a:ea typeface="Meiryo UI" panose="020B0604030504040204" pitchFamily="50" charset="-128"/>
              </a:rPr>
              <a:t>1.38</a:t>
            </a:r>
            <a:r>
              <a:rPr lang="ja-JP" altLang="en-US" sz="1800" dirty="0">
                <a:solidFill>
                  <a:schemeClr val="tx1"/>
                </a:solidFill>
                <a:latin typeface="Meiryo UI" panose="020B0604030504040204" pitchFamily="50" charset="-128"/>
                <a:ea typeface="Meiryo UI" panose="020B0604030504040204" pitchFamily="50" charset="-128"/>
              </a:rPr>
              <a:t>倍、住宅（木造）は</a:t>
            </a:r>
            <a:r>
              <a:rPr lang="en-US" altLang="ja-JP" sz="1800" dirty="0">
                <a:solidFill>
                  <a:schemeClr val="tx1"/>
                </a:solidFill>
                <a:latin typeface="Meiryo UI" panose="020B0604030504040204" pitchFamily="50" charset="-128"/>
                <a:ea typeface="Meiryo UI" panose="020B0604030504040204" pitchFamily="50" charset="-128"/>
              </a:rPr>
              <a:t>1.41</a:t>
            </a:r>
            <a:r>
              <a:rPr lang="ja-JP" altLang="en-US" sz="1800" dirty="0">
                <a:solidFill>
                  <a:schemeClr val="tx1"/>
                </a:solidFill>
                <a:latin typeface="Meiryo UI" panose="020B0604030504040204" pitchFamily="50" charset="-128"/>
                <a:ea typeface="Meiryo UI" panose="020B0604030504040204" pitchFamily="50" charset="-128"/>
              </a:rPr>
              <a:t>倍となっており、建築費は上昇傾向。</a:t>
            </a:r>
            <a:endParaRPr lang="en-US" altLang="ja-JP" sz="18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1A67CE82-2F1C-451E-B387-33C83DFA56FC}"/>
              </a:ext>
            </a:extLst>
          </p:cNvPr>
          <p:cNvSpPr txBox="1"/>
          <p:nvPr/>
        </p:nvSpPr>
        <p:spPr>
          <a:xfrm>
            <a:off x="7253409" y="6502528"/>
            <a:ext cx="4626591"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一般財団法人建設物価調査会「建設物価指数月報」</a:t>
            </a:r>
          </a:p>
        </p:txBody>
      </p:sp>
      <p:sp>
        <p:nvSpPr>
          <p:cNvPr id="14" name="テキスト ボックス 13">
            <a:extLst>
              <a:ext uri="{FF2B5EF4-FFF2-40B4-BE49-F238E27FC236}">
                <a16:creationId xmlns:a16="http://schemas.microsoft.com/office/drawing/2014/main" id="{31FE4A09-93F7-4151-A44D-6917887CA927}"/>
              </a:ext>
            </a:extLst>
          </p:cNvPr>
          <p:cNvSpPr txBox="1"/>
          <p:nvPr/>
        </p:nvSpPr>
        <p:spPr>
          <a:xfrm>
            <a:off x="1114425" y="1546303"/>
            <a:ext cx="1657350" cy="261610"/>
          </a:xfrm>
          <a:prstGeom prst="rect">
            <a:avLst/>
          </a:prstGeom>
          <a:noFill/>
        </p:spPr>
        <p:txBody>
          <a:bodyPr wrap="square" rtlCol="0">
            <a:spAutoFit/>
          </a:bodyPr>
          <a:lstStyle/>
          <a:p>
            <a:pPr algn="r" fontAlgn="base">
              <a:spcBef>
                <a:spcPct val="50000"/>
              </a:spcBef>
              <a:spcAft>
                <a:spcPct val="0"/>
              </a:spcAft>
            </a:pPr>
            <a:r>
              <a:rPr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平均</a:t>
            </a:r>
            <a:r>
              <a:rPr lang="en-US" altLang="ja-JP"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a:t>
            </a:r>
            <a:r>
              <a:rPr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2" name="直線矢印コネクタ 1">
            <a:extLst>
              <a:ext uri="{FF2B5EF4-FFF2-40B4-BE49-F238E27FC236}">
                <a16:creationId xmlns:a16="http://schemas.microsoft.com/office/drawing/2014/main" id="{7EC4C6E1-35C9-0132-3704-BB12EE30054E}"/>
              </a:ext>
            </a:extLst>
          </p:cNvPr>
          <p:cNvCxnSpPr>
            <a:cxnSpLocks/>
          </p:cNvCxnSpPr>
          <p:nvPr/>
        </p:nvCxnSpPr>
        <p:spPr>
          <a:xfrm flipV="1">
            <a:off x="1559531" y="1677108"/>
            <a:ext cx="9565669" cy="4093734"/>
          </a:xfrm>
          <a:prstGeom prst="straightConnector1">
            <a:avLst/>
          </a:prstGeom>
          <a:ln>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7FE2CF00-1B0E-F2E7-146B-2729500A18E0}"/>
              </a:ext>
            </a:extLst>
          </p:cNvPr>
          <p:cNvCxnSpPr>
            <a:cxnSpLocks/>
          </p:cNvCxnSpPr>
          <p:nvPr/>
        </p:nvCxnSpPr>
        <p:spPr>
          <a:xfrm flipV="1">
            <a:off x="1705510" y="2526130"/>
            <a:ext cx="9419690" cy="2431030"/>
          </a:xfrm>
          <a:prstGeom prst="straightConnector1">
            <a:avLst/>
          </a:prstGeom>
          <a:ln>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3" name="スライド番号プレースホルダー 3">
            <a:extLst>
              <a:ext uri="{FF2B5EF4-FFF2-40B4-BE49-F238E27FC236}">
                <a16:creationId xmlns:a16="http://schemas.microsoft.com/office/drawing/2014/main" id="{9B6D70A9-38BA-432E-83BB-C9A010A8F4DE}"/>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6</a:t>
            </a:fld>
            <a:endParaRPr kumimoji="1" lang="ja-JP" altLang="en-US" dirty="0"/>
          </a:p>
        </p:txBody>
      </p:sp>
      <p:pic>
        <p:nvPicPr>
          <p:cNvPr id="3" name="図 2">
            <a:extLst>
              <a:ext uri="{FF2B5EF4-FFF2-40B4-BE49-F238E27FC236}">
                <a16:creationId xmlns:a16="http://schemas.microsoft.com/office/drawing/2014/main" id="{EBB2056F-0D21-440C-B9A4-F2D757861779}"/>
              </a:ext>
            </a:extLst>
          </p:cNvPr>
          <p:cNvPicPr>
            <a:picLocks noChangeAspect="1"/>
          </p:cNvPicPr>
          <p:nvPr/>
        </p:nvPicPr>
        <p:blipFill>
          <a:blip r:embed="rId3"/>
          <a:stretch>
            <a:fillRect/>
          </a:stretch>
        </p:blipFill>
        <p:spPr>
          <a:xfrm>
            <a:off x="692952" y="1271166"/>
            <a:ext cx="10803048" cy="5035732"/>
          </a:xfrm>
          <a:prstGeom prst="rect">
            <a:avLst/>
          </a:prstGeom>
        </p:spPr>
      </p:pic>
    </p:spTree>
    <p:extLst>
      <p:ext uri="{BB962C8B-B14F-4D97-AF65-F5344CB8AC3E}">
        <p14:creationId xmlns:p14="http://schemas.microsoft.com/office/powerpoint/2010/main" val="3147639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3F5295CF-538C-429C-B624-B7192C3E31CB}"/>
              </a:ext>
            </a:extLst>
          </p:cNvPr>
          <p:cNvSpPr>
            <a:spLocks/>
          </p:cNvSpPr>
          <p:nvPr/>
        </p:nvSpPr>
        <p:spPr>
          <a:xfrm>
            <a:off x="-1200" y="0"/>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446400" eaLnBrk="1" hangingPunct="1">
              <a:spcBef>
                <a:spcPct val="0"/>
              </a:spcBef>
              <a:buFontTx/>
              <a:buNone/>
            </a:pP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参考</a:t>
            </a:r>
            <a:r>
              <a:rPr lang="en-US" altLang="ja-JP"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a:t>
            </a:r>
            <a:r>
              <a:rPr lang="ja-JP" altLang="en-US" sz="2000"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建設業就業者の現状</a:t>
            </a:r>
          </a:p>
        </p:txBody>
      </p:sp>
      <p:sp>
        <p:nvSpPr>
          <p:cNvPr id="13" name="スライド番号プレースホルダー 3">
            <a:extLst>
              <a:ext uri="{FF2B5EF4-FFF2-40B4-BE49-F238E27FC236}">
                <a16:creationId xmlns:a16="http://schemas.microsoft.com/office/drawing/2014/main" id="{9B6D70A9-38BA-432E-83BB-C9A010A8F4DE}"/>
              </a:ext>
            </a:extLst>
          </p:cNvPr>
          <p:cNvSpPr>
            <a:spLocks noGrp="1"/>
          </p:cNvSpPr>
          <p:nvPr>
            <p:ph type="sldNum" sz="quarter" idx="12"/>
          </p:nvPr>
        </p:nvSpPr>
        <p:spPr>
          <a:xfrm>
            <a:off x="9448800" y="6486784"/>
            <a:ext cx="2743200" cy="365125"/>
          </a:xfrm>
        </p:spPr>
        <p:txBody>
          <a:bodyPr/>
          <a:lstStyle/>
          <a:p>
            <a:fld id="{939419F8-C6ED-4129-B08A-7AC8488EBEA0}" type="slidenum">
              <a:rPr kumimoji="1" lang="ja-JP" altLang="en-US" smtClean="0"/>
              <a:t>7</a:t>
            </a:fld>
            <a:endParaRPr kumimoji="1" lang="ja-JP" altLang="en-US" dirty="0"/>
          </a:p>
        </p:txBody>
      </p:sp>
      <p:sp>
        <p:nvSpPr>
          <p:cNvPr id="12" name="テキスト ボックス 11">
            <a:extLst>
              <a:ext uri="{FF2B5EF4-FFF2-40B4-BE49-F238E27FC236}">
                <a16:creationId xmlns:a16="http://schemas.microsoft.com/office/drawing/2014/main" id="{1A67CE82-2F1C-451E-B387-33C83DFA56FC}"/>
              </a:ext>
            </a:extLst>
          </p:cNvPr>
          <p:cNvSpPr txBox="1"/>
          <p:nvPr/>
        </p:nvSpPr>
        <p:spPr>
          <a:xfrm>
            <a:off x="7253409" y="6502528"/>
            <a:ext cx="4626591" cy="200055"/>
          </a:xfrm>
          <a:prstGeom prst="rect">
            <a:avLst/>
          </a:prstGeom>
          <a:noFill/>
        </p:spPr>
        <p:txBody>
          <a:bodyPr wrap="square" rtlCol="0">
            <a:spAutoFit/>
          </a:bodyPr>
          <a:lstStyle/>
          <a:p>
            <a:pPr algn="r" fontAlgn="base">
              <a:spcBef>
                <a:spcPct val="50000"/>
              </a:spcBef>
              <a:spcAft>
                <a:spcPct val="0"/>
              </a:spcAft>
            </a:pP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国土交通省　「改正法に関する説明会」（</a:t>
            </a:r>
            <a:r>
              <a:rPr lang="en-US" altLang="ja-JP"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R6.12</a:t>
            </a:r>
            <a:r>
              <a:rPr lang="ja-JP" altLang="en-US" sz="7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a:t>
            </a:r>
          </a:p>
        </p:txBody>
      </p:sp>
      <p:pic>
        <p:nvPicPr>
          <p:cNvPr id="3" name="図 2">
            <a:extLst>
              <a:ext uri="{FF2B5EF4-FFF2-40B4-BE49-F238E27FC236}">
                <a16:creationId xmlns:a16="http://schemas.microsoft.com/office/drawing/2014/main" id="{262A5DDE-22BD-4E97-B2EB-78C375D03FF0}"/>
              </a:ext>
            </a:extLst>
          </p:cNvPr>
          <p:cNvPicPr>
            <a:picLocks noChangeAspect="1"/>
          </p:cNvPicPr>
          <p:nvPr/>
        </p:nvPicPr>
        <p:blipFill rotWithShape="1">
          <a:blip r:embed="rId3">
            <a:extLst>
              <a:ext uri="{28A0092B-C50C-407E-A947-70E740481C1C}">
                <a14:useLocalDpi xmlns:a14="http://schemas.microsoft.com/office/drawing/2010/main" val="0"/>
              </a:ext>
            </a:extLst>
          </a:blip>
          <a:srcRect t="3809" b="3809"/>
          <a:stretch/>
        </p:blipFill>
        <p:spPr>
          <a:xfrm>
            <a:off x="1514712" y="540001"/>
            <a:ext cx="9162576" cy="5985568"/>
          </a:xfrm>
          <a:prstGeom prst="rect">
            <a:avLst/>
          </a:prstGeom>
        </p:spPr>
      </p:pic>
    </p:spTree>
    <p:extLst>
      <p:ext uri="{BB962C8B-B14F-4D97-AF65-F5344CB8AC3E}">
        <p14:creationId xmlns:p14="http://schemas.microsoft.com/office/powerpoint/2010/main" val="29538993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1026</Words>
  <Application>Microsoft Office PowerPoint</Application>
  <PresentationFormat>ワイド画面</PresentationFormat>
  <Paragraphs>65</Paragraphs>
  <Slides>7</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Meiryo UI</vt:lpstr>
      <vt:lpstr>UD デジタル 教科書体 NP-B</vt:lpstr>
      <vt:lpstr>UD デジタル 教科書体 NP-R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2025-10-06T11:21:37Z</dcterms:created>
  <dcterms:modified xsi:type="dcterms:W3CDTF">2025-10-29T07:35:18Z</dcterms:modified>
</cp:coreProperties>
</file>