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56" r:id="rId2"/>
    <p:sldId id="282" r:id="rId3"/>
    <p:sldId id="292" r:id="rId4"/>
    <p:sldId id="285" r:id="rId5"/>
    <p:sldId id="293" r:id="rId6"/>
    <p:sldId id="289" r:id="rId7"/>
    <p:sldId id="286" r:id="rId8"/>
    <p:sldId id="291" r:id="rId9"/>
  </p:sldIdLst>
  <p:sldSz cx="9906000" cy="6858000" type="A4"/>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1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74" autoAdjust="0"/>
    <p:restoredTop sz="94660"/>
  </p:normalViewPr>
  <p:slideViewPr>
    <p:cSldViewPr snapToGrid="0" showGuides="1">
      <p:cViewPr varScale="1">
        <p:scale>
          <a:sx n="89" d="100"/>
          <a:sy n="89" d="100"/>
        </p:scale>
        <p:origin x="274" y="72"/>
      </p:cViewPr>
      <p:guideLst>
        <p:guide orient="horz" pos="2137"/>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AB91D278-B5CE-4764-B97D-72B5199069C3}" type="datetimeFigureOut">
              <a:rPr kumimoji="1" lang="ja-JP" altLang="en-US" smtClean="0"/>
              <a:t>2025/9/1</a:t>
            </a:fld>
            <a:endParaRPr kumimoji="1" lang="ja-JP" altLang="en-US"/>
          </a:p>
        </p:txBody>
      </p:sp>
      <p:sp>
        <p:nvSpPr>
          <p:cNvPr id="4" name="スライド イメージ プレースホルダー 3"/>
          <p:cNvSpPr>
            <a:spLocks noGrp="1" noRot="1" noChangeAspect="1"/>
          </p:cNvSpPr>
          <p:nvPr>
            <p:ph type="sldImg" idx="2"/>
          </p:nvPr>
        </p:nvSpPr>
        <p:spPr>
          <a:xfrm>
            <a:off x="981075" y="1241425"/>
            <a:ext cx="4835525" cy="334962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CDADF164-BB5C-4C0A-B751-B460E1B96D43}" type="slidenum">
              <a:rPr kumimoji="1" lang="ja-JP" altLang="en-US" smtClean="0"/>
              <a:t>‹#›</a:t>
            </a:fld>
            <a:endParaRPr kumimoji="1" lang="ja-JP" altLang="en-US"/>
          </a:p>
        </p:txBody>
      </p:sp>
    </p:spTree>
    <p:extLst>
      <p:ext uri="{BB962C8B-B14F-4D97-AF65-F5344CB8AC3E}">
        <p14:creationId xmlns:p14="http://schemas.microsoft.com/office/powerpoint/2010/main" val="168251750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BA285BB7-DECC-4A42-9005-EEB6008D3419}" type="datetimeFigureOut">
              <a:rPr kumimoji="1" lang="ja-JP" altLang="en-US" smtClean="0"/>
              <a:t>2025/9/1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DAA3DB2-FAAA-499B-8BC8-815B2D124B12}" type="slidenum">
              <a:rPr kumimoji="1" lang="ja-JP" altLang="en-US" smtClean="0"/>
              <a:t>‹#›</a:t>
            </a:fld>
            <a:endParaRPr kumimoji="1" lang="ja-JP" altLang="en-US"/>
          </a:p>
        </p:txBody>
      </p:sp>
    </p:spTree>
    <p:extLst>
      <p:ext uri="{BB962C8B-B14F-4D97-AF65-F5344CB8AC3E}">
        <p14:creationId xmlns:p14="http://schemas.microsoft.com/office/powerpoint/2010/main" val="25561575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A285BB7-DECC-4A42-9005-EEB6008D3419}" type="datetimeFigureOut">
              <a:rPr kumimoji="1" lang="ja-JP" altLang="en-US" smtClean="0"/>
              <a:t>2025/9/1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DAA3DB2-FAAA-499B-8BC8-815B2D124B12}" type="slidenum">
              <a:rPr kumimoji="1" lang="ja-JP" altLang="en-US" smtClean="0"/>
              <a:t>‹#›</a:t>
            </a:fld>
            <a:endParaRPr kumimoji="1" lang="ja-JP" altLang="en-US"/>
          </a:p>
        </p:txBody>
      </p:sp>
    </p:spTree>
    <p:extLst>
      <p:ext uri="{BB962C8B-B14F-4D97-AF65-F5344CB8AC3E}">
        <p14:creationId xmlns:p14="http://schemas.microsoft.com/office/powerpoint/2010/main" val="444644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A285BB7-DECC-4A42-9005-EEB6008D3419}" type="datetimeFigureOut">
              <a:rPr kumimoji="1" lang="ja-JP" altLang="en-US" smtClean="0"/>
              <a:t>2025/9/1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DAA3DB2-FAAA-499B-8BC8-815B2D124B12}" type="slidenum">
              <a:rPr kumimoji="1" lang="ja-JP" altLang="en-US" smtClean="0"/>
              <a:t>‹#›</a:t>
            </a:fld>
            <a:endParaRPr kumimoji="1" lang="ja-JP" altLang="en-US"/>
          </a:p>
        </p:txBody>
      </p:sp>
    </p:spTree>
    <p:extLst>
      <p:ext uri="{BB962C8B-B14F-4D97-AF65-F5344CB8AC3E}">
        <p14:creationId xmlns:p14="http://schemas.microsoft.com/office/powerpoint/2010/main" val="32381115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A285BB7-DECC-4A42-9005-EEB6008D3419}" type="datetimeFigureOut">
              <a:rPr kumimoji="1" lang="ja-JP" altLang="en-US" smtClean="0"/>
              <a:t>2025/9/1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DAA3DB2-FAAA-499B-8BC8-815B2D124B12}" type="slidenum">
              <a:rPr kumimoji="1" lang="ja-JP" altLang="en-US" smtClean="0"/>
              <a:t>‹#›</a:t>
            </a:fld>
            <a:endParaRPr kumimoji="1" lang="ja-JP" altLang="en-US"/>
          </a:p>
        </p:txBody>
      </p:sp>
    </p:spTree>
    <p:extLst>
      <p:ext uri="{BB962C8B-B14F-4D97-AF65-F5344CB8AC3E}">
        <p14:creationId xmlns:p14="http://schemas.microsoft.com/office/powerpoint/2010/main" val="8380573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A285BB7-DECC-4A42-9005-EEB6008D3419}" type="datetimeFigureOut">
              <a:rPr kumimoji="1" lang="ja-JP" altLang="en-US" smtClean="0"/>
              <a:t>2025/9/1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DAA3DB2-FAAA-499B-8BC8-815B2D124B12}" type="slidenum">
              <a:rPr kumimoji="1" lang="ja-JP" altLang="en-US" smtClean="0"/>
              <a:t>‹#›</a:t>
            </a:fld>
            <a:endParaRPr kumimoji="1" lang="ja-JP" altLang="en-US"/>
          </a:p>
        </p:txBody>
      </p:sp>
    </p:spTree>
    <p:extLst>
      <p:ext uri="{BB962C8B-B14F-4D97-AF65-F5344CB8AC3E}">
        <p14:creationId xmlns:p14="http://schemas.microsoft.com/office/powerpoint/2010/main" val="1883882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BA285BB7-DECC-4A42-9005-EEB6008D3419}" type="datetimeFigureOut">
              <a:rPr kumimoji="1" lang="ja-JP" altLang="en-US" smtClean="0"/>
              <a:t>2025/9/1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DAA3DB2-FAAA-499B-8BC8-815B2D124B12}" type="slidenum">
              <a:rPr kumimoji="1" lang="ja-JP" altLang="en-US" smtClean="0"/>
              <a:t>‹#›</a:t>
            </a:fld>
            <a:endParaRPr kumimoji="1" lang="ja-JP" altLang="en-US"/>
          </a:p>
        </p:txBody>
      </p:sp>
    </p:spTree>
    <p:extLst>
      <p:ext uri="{BB962C8B-B14F-4D97-AF65-F5344CB8AC3E}">
        <p14:creationId xmlns:p14="http://schemas.microsoft.com/office/powerpoint/2010/main" val="31440277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BA285BB7-DECC-4A42-9005-EEB6008D3419}" type="datetimeFigureOut">
              <a:rPr kumimoji="1" lang="ja-JP" altLang="en-US" smtClean="0"/>
              <a:t>2025/9/1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FDAA3DB2-FAAA-499B-8BC8-815B2D124B12}" type="slidenum">
              <a:rPr kumimoji="1" lang="ja-JP" altLang="en-US" smtClean="0"/>
              <a:t>‹#›</a:t>
            </a:fld>
            <a:endParaRPr kumimoji="1" lang="ja-JP" altLang="en-US"/>
          </a:p>
        </p:txBody>
      </p:sp>
    </p:spTree>
    <p:extLst>
      <p:ext uri="{BB962C8B-B14F-4D97-AF65-F5344CB8AC3E}">
        <p14:creationId xmlns:p14="http://schemas.microsoft.com/office/powerpoint/2010/main" val="6501384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A285BB7-DECC-4A42-9005-EEB6008D3419}" type="datetimeFigureOut">
              <a:rPr kumimoji="1" lang="ja-JP" altLang="en-US" smtClean="0"/>
              <a:t>2025/9/1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FDAA3DB2-FAAA-499B-8BC8-815B2D124B12}" type="slidenum">
              <a:rPr kumimoji="1" lang="ja-JP" altLang="en-US" smtClean="0"/>
              <a:t>‹#›</a:t>
            </a:fld>
            <a:endParaRPr kumimoji="1" lang="ja-JP" altLang="en-US"/>
          </a:p>
        </p:txBody>
      </p:sp>
    </p:spTree>
    <p:extLst>
      <p:ext uri="{BB962C8B-B14F-4D97-AF65-F5344CB8AC3E}">
        <p14:creationId xmlns:p14="http://schemas.microsoft.com/office/powerpoint/2010/main" val="866723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285BB7-DECC-4A42-9005-EEB6008D3419}" type="datetimeFigureOut">
              <a:rPr kumimoji="1" lang="ja-JP" altLang="en-US" smtClean="0"/>
              <a:t>2025/9/1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FDAA3DB2-FAAA-499B-8BC8-815B2D124B12}" type="slidenum">
              <a:rPr kumimoji="1" lang="ja-JP" altLang="en-US" smtClean="0"/>
              <a:t>‹#›</a:t>
            </a:fld>
            <a:endParaRPr kumimoji="1" lang="ja-JP" altLang="en-US"/>
          </a:p>
        </p:txBody>
      </p:sp>
    </p:spTree>
    <p:extLst>
      <p:ext uri="{BB962C8B-B14F-4D97-AF65-F5344CB8AC3E}">
        <p14:creationId xmlns:p14="http://schemas.microsoft.com/office/powerpoint/2010/main" val="29149777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A285BB7-DECC-4A42-9005-EEB6008D3419}" type="datetimeFigureOut">
              <a:rPr kumimoji="1" lang="ja-JP" altLang="en-US" smtClean="0"/>
              <a:t>2025/9/1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DAA3DB2-FAAA-499B-8BC8-815B2D124B12}" type="slidenum">
              <a:rPr kumimoji="1" lang="ja-JP" altLang="en-US" smtClean="0"/>
              <a:t>‹#›</a:t>
            </a:fld>
            <a:endParaRPr kumimoji="1" lang="ja-JP" altLang="en-US"/>
          </a:p>
        </p:txBody>
      </p:sp>
    </p:spTree>
    <p:extLst>
      <p:ext uri="{BB962C8B-B14F-4D97-AF65-F5344CB8AC3E}">
        <p14:creationId xmlns:p14="http://schemas.microsoft.com/office/powerpoint/2010/main" val="4079338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A285BB7-DECC-4A42-9005-EEB6008D3419}" type="datetimeFigureOut">
              <a:rPr kumimoji="1" lang="ja-JP" altLang="en-US" smtClean="0"/>
              <a:t>2025/9/1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DAA3DB2-FAAA-499B-8BC8-815B2D124B12}" type="slidenum">
              <a:rPr kumimoji="1" lang="ja-JP" altLang="en-US" smtClean="0"/>
              <a:t>‹#›</a:t>
            </a:fld>
            <a:endParaRPr kumimoji="1" lang="ja-JP" altLang="en-US"/>
          </a:p>
        </p:txBody>
      </p:sp>
    </p:spTree>
    <p:extLst>
      <p:ext uri="{BB962C8B-B14F-4D97-AF65-F5344CB8AC3E}">
        <p14:creationId xmlns:p14="http://schemas.microsoft.com/office/powerpoint/2010/main" val="7952823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285BB7-DECC-4A42-9005-EEB6008D3419}" type="datetimeFigureOut">
              <a:rPr kumimoji="1" lang="ja-JP" altLang="en-US" smtClean="0"/>
              <a:t>2025/9/1</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AA3DB2-FAAA-499B-8BC8-815B2D124B12}" type="slidenum">
              <a:rPr kumimoji="1" lang="ja-JP" altLang="en-US" smtClean="0"/>
              <a:t>‹#›</a:t>
            </a:fld>
            <a:endParaRPr kumimoji="1" lang="ja-JP" altLang="en-US"/>
          </a:p>
        </p:txBody>
      </p:sp>
    </p:spTree>
    <p:extLst>
      <p:ext uri="{BB962C8B-B14F-4D97-AF65-F5344CB8AC3E}">
        <p14:creationId xmlns:p14="http://schemas.microsoft.com/office/powerpoint/2010/main" val="19369746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線コネクタ 6">
            <a:extLst>
              <a:ext uri="{FF2B5EF4-FFF2-40B4-BE49-F238E27FC236}">
                <a16:creationId xmlns:a16="http://schemas.microsoft.com/office/drawing/2014/main" id="{C0B1D3D2-35F2-4F49-948B-84BE11B5445D}"/>
              </a:ext>
            </a:extLst>
          </p:cNvPr>
          <p:cNvCxnSpPr>
            <a:cxnSpLocks/>
          </p:cNvCxnSpPr>
          <p:nvPr/>
        </p:nvCxnSpPr>
        <p:spPr>
          <a:xfrm>
            <a:off x="0" y="436104"/>
            <a:ext cx="9906000"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 name="テキスト ボックス 1">
            <a:extLst>
              <a:ext uri="{FF2B5EF4-FFF2-40B4-BE49-F238E27FC236}">
                <a16:creationId xmlns:a16="http://schemas.microsoft.com/office/drawing/2014/main" id="{5E07136E-C94D-43F2-9CFE-D9456B2F96CA}"/>
              </a:ext>
            </a:extLst>
          </p:cNvPr>
          <p:cNvSpPr txBox="1"/>
          <p:nvPr/>
        </p:nvSpPr>
        <p:spPr>
          <a:xfrm>
            <a:off x="248877" y="1897871"/>
            <a:ext cx="9408245" cy="3139321"/>
          </a:xfrm>
          <a:prstGeom prst="rect">
            <a:avLst/>
          </a:prstGeom>
          <a:solidFill>
            <a:schemeClr val="accent1">
              <a:lumMod val="20000"/>
              <a:lumOff val="80000"/>
            </a:schemeClr>
          </a:solidFill>
        </p:spPr>
        <p:txBody>
          <a:bodyPr wrap="square" rtlCol="0">
            <a:spAutoFit/>
          </a:bodyPr>
          <a:lstStyle/>
          <a:p>
            <a:r>
              <a:rPr kumimoji="1" lang="ja-JP" altLang="en-US" sz="1400" b="1" dirty="0">
                <a:latin typeface="BIZ UDPゴシック" panose="020B0400000000000000" pitchFamily="50" charset="-128"/>
                <a:ea typeface="BIZ UDPゴシック" panose="020B0400000000000000" pitchFamily="50" charset="-128"/>
              </a:rPr>
              <a:t>　　　　　　　　　　　　　　　　　　　　　　　　　　　　</a:t>
            </a:r>
            <a:r>
              <a:rPr kumimoji="1" lang="ja-JP" altLang="en-US" sz="1600" b="1" dirty="0">
                <a:latin typeface="BIZ UDPゴシック" panose="020B0400000000000000" pitchFamily="50" charset="-128"/>
                <a:ea typeface="BIZ UDPゴシック" panose="020B0400000000000000" pitchFamily="50" charset="-128"/>
              </a:rPr>
              <a:t>大阪府人権施策推進基本方針　　　　　　　　</a:t>
            </a:r>
            <a:r>
              <a:rPr kumimoji="1" lang="ja-JP" altLang="en-US" sz="1400" b="1" dirty="0">
                <a:latin typeface="BIZ UDPゴシック" panose="020B0400000000000000" pitchFamily="50" charset="-128"/>
                <a:ea typeface="BIZ UDPゴシック" panose="020B0400000000000000" pitchFamily="50" charset="-128"/>
              </a:rPr>
              <a:t>　</a:t>
            </a:r>
            <a:r>
              <a:rPr kumimoji="1" lang="ja-JP" altLang="en-US" sz="1100" dirty="0">
                <a:latin typeface="BIZ UDPゴシック" panose="020B0400000000000000" pitchFamily="50" charset="-128"/>
                <a:ea typeface="BIZ UDPゴシック" panose="020B0400000000000000" pitchFamily="50" charset="-128"/>
              </a:rPr>
              <a:t>（平成</a:t>
            </a:r>
            <a:r>
              <a:rPr kumimoji="1" lang="en-US" altLang="ja-JP" sz="1100" dirty="0">
                <a:latin typeface="BIZ UDPゴシック" panose="020B0400000000000000" pitchFamily="50" charset="-128"/>
                <a:ea typeface="BIZ UDPゴシック" panose="020B0400000000000000" pitchFamily="50" charset="-128"/>
              </a:rPr>
              <a:t>13</a:t>
            </a:r>
            <a:r>
              <a:rPr kumimoji="1" lang="ja-JP" altLang="en-US" sz="1100" dirty="0">
                <a:latin typeface="BIZ UDPゴシック" panose="020B0400000000000000" pitchFamily="50" charset="-128"/>
                <a:ea typeface="BIZ UDPゴシック" panose="020B0400000000000000" pitchFamily="50" charset="-128"/>
              </a:rPr>
              <a:t>年策定、令和</a:t>
            </a:r>
            <a:r>
              <a:rPr kumimoji="1" lang="en-US" altLang="ja-JP" sz="1100" dirty="0">
                <a:latin typeface="BIZ UDPゴシック" panose="020B0400000000000000" pitchFamily="50" charset="-128"/>
                <a:ea typeface="BIZ UDPゴシック" panose="020B0400000000000000" pitchFamily="50" charset="-128"/>
              </a:rPr>
              <a:t>3</a:t>
            </a:r>
            <a:r>
              <a:rPr kumimoji="1" lang="ja-JP" altLang="en-US" sz="1100" dirty="0">
                <a:latin typeface="BIZ UDPゴシック" panose="020B0400000000000000" pitchFamily="50" charset="-128"/>
                <a:ea typeface="BIZ UDPゴシック" panose="020B0400000000000000" pitchFamily="50" charset="-128"/>
              </a:rPr>
              <a:t>年改正）</a:t>
            </a:r>
            <a:endParaRPr kumimoji="1" lang="ja-JP" altLang="en-US" sz="1200" dirty="0">
              <a:latin typeface="BIZ UDPゴシック" panose="020B0400000000000000" pitchFamily="50" charset="-128"/>
              <a:ea typeface="BIZ UDPゴシック" panose="020B0400000000000000" pitchFamily="50" charset="-128"/>
            </a:endParaRPr>
          </a:p>
          <a:p>
            <a:endParaRPr kumimoji="1" lang="en-US" altLang="ja-JP" sz="1400" b="1" dirty="0">
              <a:latin typeface="BIZ UDPゴシック" panose="020B0400000000000000" pitchFamily="50" charset="-128"/>
              <a:ea typeface="BIZ UDPゴシック" panose="020B0400000000000000" pitchFamily="50" charset="-128"/>
            </a:endParaRPr>
          </a:p>
          <a:p>
            <a:r>
              <a:rPr kumimoji="1" lang="ja-JP" altLang="en-US" sz="1400" b="1" dirty="0">
                <a:latin typeface="BIZ UDPゴシック" panose="020B0400000000000000" pitchFamily="50" charset="-128"/>
                <a:ea typeface="BIZ UDPゴシック" panose="020B0400000000000000" pitchFamily="50" charset="-128"/>
              </a:rPr>
              <a:t>第</a:t>
            </a:r>
            <a:r>
              <a:rPr kumimoji="1" lang="en-US" altLang="ja-JP" sz="1400" b="1" dirty="0">
                <a:latin typeface="BIZ UDPゴシック" panose="020B0400000000000000" pitchFamily="50" charset="-128"/>
                <a:ea typeface="BIZ UDPゴシック" panose="020B0400000000000000" pitchFamily="50" charset="-128"/>
              </a:rPr>
              <a:t>2</a:t>
            </a:r>
            <a:r>
              <a:rPr kumimoji="1" lang="ja-JP" altLang="en-US" sz="1400" b="1" dirty="0">
                <a:latin typeface="BIZ UDPゴシック" panose="020B0400000000000000" pitchFamily="50" charset="-128"/>
                <a:ea typeface="BIZ UDPゴシック" panose="020B0400000000000000" pitchFamily="50" charset="-128"/>
              </a:rPr>
              <a:t>　大阪府における人権をめぐる状況</a:t>
            </a:r>
          </a:p>
          <a:p>
            <a:r>
              <a:rPr kumimoji="1" lang="ja-JP" altLang="en-US" sz="1400" b="1" dirty="0">
                <a:latin typeface="BIZ UDPゴシック" panose="020B0400000000000000" pitchFamily="50" charset="-128"/>
                <a:ea typeface="BIZ UDPゴシック" panose="020B0400000000000000" pitchFamily="50" charset="-128"/>
              </a:rPr>
              <a:t>３　取り組むべき主要課題</a:t>
            </a:r>
          </a:p>
          <a:p>
            <a:r>
              <a:rPr kumimoji="1" lang="ja-JP" altLang="en-US" sz="1400" b="1" dirty="0">
                <a:latin typeface="BIZ UDPゴシック" panose="020B0400000000000000" pitchFamily="50" charset="-128"/>
                <a:ea typeface="BIZ UDPゴシック" panose="020B0400000000000000" pitchFamily="50" charset="-128"/>
              </a:rPr>
              <a:t>（５）同和問題</a:t>
            </a:r>
          </a:p>
          <a:p>
            <a:r>
              <a:rPr kumimoji="1" lang="ja-JP" altLang="en-US" sz="1400" b="1" dirty="0">
                <a:latin typeface="BIZ UDPゴシック" panose="020B0400000000000000" pitchFamily="50" charset="-128"/>
                <a:ea typeface="BIZ UDPゴシック" panose="020B0400000000000000" pitchFamily="50" charset="-128"/>
              </a:rPr>
              <a:t>　 令和２（</a:t>
            </a:r>
            <a:r>
              <a:rPr kumimoji="1" lang="en-US" altLang="ja-JP" sz="1400" b="1" dirty="0">
                <a:latin typeface="BIZ UDPゴシック" panose="020B0400000000000000" pitchFamily="50" charset="-128"/>
                <a:ea typeface="BIZ UDPゴシック" panose="020B0400000000000000" pitchFamily="50" charset="-128"/>
              </a:rPr>
              <a:t>2020</a:t>
            </a:r>
            <a:r>
              <a:rPr kumimoji="1" lang="ja-JP" altLang="en-US" sz="1400" b="1" dirty="0">
                <a:latin typeface="BIZ UDPゴシック" panose="020B0400000000000000" pitchFamily="50" charset="-128"/>
                <a:ea typeface="BIZ UDPゴシック" panose="020B0400000000000000" pitchFamily="50" charset="-128"/>
              </a:rPr>
              <a:t>）年６月に国が公表した「部落差別の実態に係る調査結果報告書」においては、部落差別についての正しい理解が進む一方で、心理面における偏見、差別意識が依然として残っていることや、インターネット上での不特定者に対する誹謗中傷が一定数見られることなどが報告されています。また、府民意識調査においては、同和問題に関する人権侵害として、インターネット上の誹謗中傷に対する認知度が最も高いことなどが報告されています。</a:t>
            </a:r>
          </a:p>
          <a:p>
            <a:r>
              <a:rPr kumimoji="1" lang="ja-JP" altLang="en-US" sz="1400" b="1" dirty="0">
                <a:latin typeface="BIZ UDPゴシック" panose="020B0400000000000000" pitchFamily="50" charset="-128"/>
                <a:ea typeface="BIZ UDPゴシック" panose="020B0400000000000000" pitchFamily="50" charset="-128"/>
              </a:rPr>
              <a:t>　 同和問題の解決に向けては、昭和</a:t>
            </a:r>
            <a:r>
              <a:rPr kumimoji="1" lang="en-US" altLang="ja-JP" sz="1400" b="1" dirty="0">
                <a:latin typeface="BIZ UDPゴシック" panose="020B0400000000000000" pitchFamily="50" charset="-128"/>
                <a:ea typeface="BIZ UDPゴシック" panose="020B0400000000000000" pitchFamily="50" charset="-128"/>
              </a:rPr>
              <a:t>60</a:t>
            </a:r>
            <a:r>
              <a:rPr kumimoji="1" lang="ja-JP" altLang="en-US" sz="1400" b="1" dirty="0">
                <a:latin typeface="BIZ UDPゴシック" panose="020B0400000000000000" pitchFamily="50" charset="-128"/>
                <a:ea typeface="BIZ UDPゴシック" panose="020B0400000000000000" pitchFamily="50" charset="-128"/>
              </a:rPr>
              <a:t>（</a:t>
            </a:r>
            <a:r>
              <a:rPr kumimoji="1" lang="en-US" altLang="ja-JP" sz="1400" b="1" dirty="0">
                <a:latin typeface="BIZ UDPゴシック" panose="020B0400000000000000" pitchFamily="50" charset="-128"/>
                <a:ea typeface="BIZ UDPゴシック" panose="020B0400000000000000" pitchFamily="50" charset="-128"/>
              </a:rPr>
              <a:t>1985</a:t>
            </a:r>
            <a:r>
              <a:rPr kumimoji="1" lang="ja-JP" altLang="en-US" sz="1400" b="1" dirty="0">
                <a:latin typeface="BIZ UDPゴシック" panose="020B0400000000000000" pitchFamily="50" charset="-128"/>
                <a:ea typeface="BIZ UDPゴシック" panose="020B0400000000000000" pitchFamily="50" charset="-128"/>
              </a:rPr>
              <a:t>）年</a:t>
            </a:r>
            <a:r>
              <a:rPr kumimoji="1" lang="en-US" altLang="ja-JP" sz="1400" b="1" dirty="0">
                <a:latin typeface="BIZ UDPゴシック" panose="020B0400000000000000" pitchFamily="50" charset="-128"/>
                <a:ea typeface="BIZ UDPゴシック" panose="020B0400000000000000" pitchFamily="50" charset="-128"/>
              </a:rPr>
              <a:t>10</a:t>
            </a:r>
            <a:r>
              <a:rPr kumimoji="1" lang="ja-JP" altLang="en-US" sz="1400" b="1" dirty="0">
                <a:latin typeface="BIZ UDPゴシック" panose="020B0400000000000000" pitchFamily="50" charset="-128"/>
                <a:ea typeface="BIZ UDPゴシック" panose="020B0400000000000000" pitchFamily="50" charset="-128"/>
              </a:rPr>
              <a:t>月に施行された「大阪府部落差別事象に係る調査等の規制等に関する条例」に基づき、差別事象を引き起こすおそれのある個人及び土地に関する調査の規制等を行うとともに、平成</a:t>
            </a:r>
            <a:r>
              <a:rPr kumimoji="1" lang="en-US" altLang="ja-JP" sz="1400" b="1" dirty="0">
                <a:latin typeface="BIZ UDPゴシック" panose="020B0400000000000000" pitchFamily="50" charset="-128"/>
                <a:ea typeface="BIZ UDPゴシック" panose="020B0400000000000000" pitchFamily="50" charset="-128"/>
              </a:rPr>
              <a:t>28</a:t>
            </a:r>
            <a:r>
              <a:rPr kumimoji="1" lang="ja-JP" altLang="en-US" sz="1400" b="1" dirty="0">
                <a:latin typeface="BIZ UDPゴシック" panose="020B0400000000000000" pitchFamily="50" charset="-128"/>
                <a:ea typeface="BIZ UDPゴシック" panose="020B0400000000000000" pitchFamily="50" charset="-128"/>
              </a:rPr>
              <a:t>（</a:t>
            </a:r>
            <a:r>
              <a:rPr kumimoji="1" lang="en-US" altLang="ja-JP" sz="1400" b="1" dirty="0">
                <a:latin typeface="BIZ UDPゴシック" panose="020B0400000000000000" pitchFamily="50" charset="-128"/>
                <a:ea typeface="BIZ UDPゴシック" panose="020B0400000000000000" pitchFamily="50" charset="-128"/>
              </a:rPr>
              <a:t>2016</a:t>
            </a:r>
            <a:r>
              <a:rPr kumimoji="1" lang="ja-JP" altLang="en-US" sz="1400" b="1" dirty="0">
                <a:latin typeface="BIZ UDPゴシック" panose="020B0400000000000000" pitchFamily="50" charset="-128"/>
                <a:ea typeface="BIZ UDPゴシック" panose="020B0400000000000000" pitchFamily="50" charset="-128"/>
              </a:rPr>
              <a:t>）年</a:t>
            </a:r>
            <a:r>
              <a:rPr kumimoji="1" lang="en-US" altLang="ja-JP" sz="1400" b="1" dirty="0">
                <a:latin typeface="BIZ UDPゴシック" panose="020B0400000000000000" pitchFamily="50" charset="-128"/>
                <a:ea typeface="BIZ UDPゴシック" panose="020B0400000000000000" pitchFamily="50" charset="-128"/>
              </a:rPr>
              <a:t>12</a:t>
            </a:r>
            <a:r>
              <a:rPr kumimoji="1" lang="ja-JP" altLang="en-US" sz="1400" b="1" dirty="0">
                <a:latin typeface="BIZ UDPゴシック" panose="020B0400000000000000" pitchFamily="50" charset="-128"/>
                <a:ea typeface="BIZ UDPゴシック" panose="020B0400000000000000" pitchFamily="50" charset="-128"/>
              </a:rPr>
              <a:t>月に施行された「部落差別の解消の推進に関する法律」の趣旨を踏まえながら、相談体制の充実や教育・啓発等の取り組みを推進していく必要があります。また、インターネット上での差別の助長・誘発といった課題への対応も求められています。</a:t>
            </a:r>
          </a:p>
        </p:txBody>
      </p:sp>
      <p:sp>
        <p:nvSpPr>
          <p:cNvPr id="3" name="テキスト ボックス 2">
            <a:extLst>
              <a:ext uri="{FF2B5EF4-FFF2-40B4-BE49-F238E27FC236}">
                <a16:creationId xmlns:a16="http://schemas.microsoft.com/office/drawing/2014/main" id="{CE670847-1CAB-47F2-B4A0-B49AE76A5EAD}"/>
              </a:ext>
            </a:extLst>
          </p:cNvPr>
          <p:cNvSpPr txBox="1"/>
          <p:nvPr/>
        </p:nvSpPr>
        <p:spPr>
          <a:xfrm>
            <a:off x="9565955" y="6446835"/>
            <a:ext cx="298480" cy="307777"/>
          </a:xfrm>
          <a:prstGeom prst="rect">
            <a:avLst/>
          </a:prstGeom>
          <a:noFill/>
        </p:spPr>
        <p:txBody>
          <a:bodyPr wrap="none" rtlCol="0">
            <a:spAutoFit/>
          </a:bodyPr>
          <a:lstStyle/>
          <a:p>
            <a:pPr algn="l"/>
            <a:r>
              <a:rPr kumimoji="1" lang="ja-JP" altLang="en-US" sz="1400" b="1" dirty="0">
                <a:latin typeface="BIZ UDPゴシック" panose="020B0400000000000000" pitchFamily="50" charset="-128"/>
                <a:ea typeface="BIZ UDPゴシック" panose="020B0400000000000000" pitchFamily="50" charset="-128"/>
              </a:rPr>
              <a:t>１</a:t>
            </a:r>
          </a:p>
        </p:txBody>
      </p:sp>
      <p:sp>
        <p:nvSpPr>
          <p:cNvPr id="11" name="正方形/長方形 10">
            <a:extLst>
              <a:ext uri="{FF2B5EF4-FFF2-40B4-BE49-F238E27FC236}">
                <a16:creationId xmlns:a16="http://schemas.microsoft.com/office/drawing/2014/main" id="{98903E8D-9C7E-4A8A-9905-9DCD68A83228}"/>
              </a:ext>
            </a:extLst>
          </p:cNvPr>
          <p:cNvSpPr/>
          <p:nvPr/>
        </p:nvSpPr>
        <p:spPr>
          <a:xfrm>
            <a:off x="8499021" y="8877"/>
            <a:ext cx="1416207" cy="412527"/>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latin typeface="BIZ UDPゴシック" panose="020B0400000000000000" pitchFamily="50" charset="-128"/>
                <a:ea typeface="BIZ UDPゴシック" panose="020B0400000000000000" pitchFamily="50" charset="-128"/>
              </a:rPr>
              <a:t>資料</a:t>
            </a:r>
            <a:endParaRPr kumimoji="1" lang="en-US" altLang="ja-JP" sz="1600" b="1" dirty="0">
              <a:latin typeface="BIZ UDPゴシック" panose="020B0400000000000000" pitchFamily="50" charset="-128"/>
              <a:ea typeface="BIZ UDPゴシック" panose="020B0400000000000000" pitchFamily="50" charset="-128"/>
            </a:endParaRPr>
          </a:p>
        </p:txBody>
      </p:sp>
      <p:sp>
        <p:nvSpPr>
          <p:cNvPr id="10" name="テキスト ボックス 9">
            <a:extLst>
              <a:ext uri="{FF2B5EF4-FFF2-40B4-BE49-F238E27FC236}">
                <a16:creationId xmlns:a16="http://schemas.microsoft.com/office/drawing/2014/main" id="{E177C8D1-3198-47AC-B864-D8E2EE5D6627}"/>
              </a:ext>
            </a:extLst>
          </p:cNvPr>
          <p:cNvSpPr txBox="1"/>
          <p:nvPr/>
        </p:nvSpPr>
        <p:spPr>
          <a:xfrm>
            <a:off x="2548267" y="0"/>
            <a:ext cx="4536819" cy="400110"/>
          </a:xfrm>
          <a:prstGeom prst="rect">
            <a:avLst/>
          </a:prstGeom>
          <a:noFill/>
        </p:spPr>
        <p:txBody>
          <a:bodyPr wrap="none" rtlCol="0">
            <a:spAutoFit/>
          </a:bodyPr>
          <a:lstStyle/>
          <a:p>
            <a:r>
              <a:rPr kumimoji="1" lang="ja-JP" altLang="en-US" sz="2000" b="1" dirty="0">
                <a:latin typeface="BIZ UDPゴシック" panose="020B0400000000000000" pitchFamily="50" charset="-128"/>
                <a:ea typeface="BIZ UDPゴシック" panose="020B0400000000000000" pitchFamily="50" charset="-128"/>
              </a:rPr>
              <a:t>同和問題の解決に向けた大阪府の取組</a:t>
            </a:r>
          </a:p>
        </p:txBody>
      </p:sp>
      <p:sp>
        <p:nvSpPr>
          <p:cNvPr id="12" name="テキスト ボックス 11">
            <a:extLst>
              <a:ext uri="{FF2B5EF4-FFF2-40B4-BE49-F238E27FC236}">
                <a16:creationId xmlns:a16="http://schemas.microsoft.com/office/drawing/2014/main" id="{FFEA9518-4143-4454-B5BB-AF5FE21A3735}"/>
              </a:ext>
            </a:extLst>
          </p:cNvPr>
          <p:cNvSpPr txBox="1"/>
          <p:nvPr/>
        </p:nvSpPr>
        <p:spPr>
          <a:xfrm>
            <a:off x="232713" y="706484"/>
            <a:ext cx="9424409" cy="529376"/>
          </a:xfrm>
          <a:prstGeom prst="rect">
            <a:avLst/>
          </a:prstGeom>
          <a:noFill/>
          <a:ln w="12700">
            <a:solidFill>
              <a:schemeClr val="tx1"/>
            </a:solidFill>
          </a:ln>
        </p:spPr>
        <p:txBody>
          <a:bodyPr wrap="square" rtlCol="0">
            <a:spAutoFit/>
          </a:bodyPr>
          <a:lstStyle/>
          <a:p>
            <a:pPr algn="ctr"/>
            <a:r>
              <a:rPr kumimoji="1" lang="ja-JP" altLang="en-US" sz="1740" b="1" dirty="0">
                <a:latin typeface="BIZ UDPゴシック" panose="020B0400000000000000" pitchFamily="50" charset="-128"/>
                <a:ea typeface="BIZ UDPゴシック" panose="020B0400000000000000" pitchFamily="50" charset="-128"/>
              </a:rPr>
              <a:t>大阪府人権尊重の社会づくり条例</a:t>
            </a:r>
            <a:endParaRPr kumimoji="1" lang="en-US" altLang="ja-JP" sz="1740" b="1" dirty="0">
              <a:latin typeface="BIZ UDPゴシック" panose="020B0400000000000000" pitchFamily="50" charset="-128"/>
              <a:ea typeface="BIZ UDPゴシック" panose="020B0400000000000000" pitchFamily="50" charset="-128"/>
            </a:endParaRPr>
          </a:p>
          <a:p>
            <a:pPr algn="ctr"/>
            <a:r>
              <a:rPr kumimoji="1" lang="ja-JP" altLang="en-US" sz="1100" dirty="0">
                <a:latin typeface="BIZ UDPゴシック" panose="020B0400000000000000" pitchFamily="50" charset="-128"/>
                <a:ea typeface="BIZ UDPゴシック" panose="020B0400000000000000" pitchFamily="50" charset="-128"/>
              </a:rPr>
              <a:t>（目的：すべての人の人権が尊重される豊かな社会の実現）（平成</a:t>
            </a:r>
            <a:r>
              <a:rPr kumimoji="1" lang="en-US" altLang="ja-JP" sz="1100" dirty="0">
                <a:latin typeface="BIZ UDPゴシック" panose="020B0400000000000000" pitchFamily="50" charset="-128"/>
                <a:ea typeface="BIZ UDPゴシック" panose="020B0400000000000000" pitchFamily="50" charset="-128"/>
              </a:rPr>
              <a:t>10</a:t>
            </a:r>
            <a:r>
              <a:rPr kumimoji="1" lang="ja-JP" altLang="en-US" sz="1100" dirty="0">
                <a:latin typeface="BIZ UDPゴシック" panose="020B0400000000000000" pitchFamily="50" charset="-128"/>
                <a:ea typeface="BIZ UDPゴシック" panose="020B0400000000000000" pitchFamily="50" charset="-128"/>
              </a:rPr>
              <a:t>年制定、令和元年改正）</a:t>
            </a:r>
            <a:endParaRPr kumimoji="1" lang="ja-JP" altLang="en-US" sz="1305" dirty="0">
              <a:latin typeface="BIZ UDPゴシック" panose="020B0400000000000000" pitchFamily="50" charset="-128"/>
              <a:ea typeface="BIZ UDPゴシック" panose="020B0400000000000000" pitchFamily="50" charset="-128"/>
            </a:endParaRPr>
          </a:p>
        </p:txBody>
      </p:sp>
      <p:sp>
        <p:nvSpPr>
          <p:cNvPr id="14" name="二等辺三角形 13">
            <a:extLst>
              <a:ext uri="{FF2B5EF4-FFF2-40B4-BE49-F238E27FC236}">
                <a16:creationId xmlns:a16="http://schemas.microsoft.com/office/drawing/2014/main" id="{14842070-1446-436E-AC1E-05C31DFEECDE}"/>
              </a:ext>
            </a:extLst>
          </p:cNvPr>
          <p:cNvSpPr/>
          <p:nvPr/>
        </p:nvSpPr>
        <p:spPr>
          <a:xfrm rot="10800000">
            <a:off x="4217270" y="1447912"/>
            <a:ext cx="1471458" cy="25840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57">
              <a:latin typeface="BIZ UDPゴシック" panose="020B0400000000000000" pitchFamily="50" charset="-128"/>
              <a:ea typeface="BIZ UDPゴシック" panose="020B0400000000000000" pitchFamily="50" charset="-128"/>
            </a:endParaRPr>
          </a:p>
        </p:txBody>
      </p:sp>
      <p:sp>
        <p:nvSpPr>
          <p:cNvPr id="15" name="正方形/長方形 14">
            <a:extLst>
              <a:ext uri="{FF2B5EF4-FFF2-40B4-BE49-F238E27FC236}">
                <a16:creationId xmlns:a16="http://schemas.microsoft.com/office/drawing/2014/main" id="{E1ECDAD6-CDA0-4722-82F4-9EE572F5F64C}"/>
              </a:ext>
            </a:extLst>
          </p:cNvPr>
          <p:cNvSpPr/>
          <p:nvPr/>
        </p:nvSpPr>
        <p:spPr>
          <a:xfrm>
            <a:off x="139007" y="5326718"/>
            <a:ext cx="3453279" cy="331422"/>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latin typeface="BIZ UDPゴシック" panose="020B0400000000000000" pitchFamily="50" charset="-128"/>
                <a:ea typeface="BIZ UDPゴシック" panose="020B0400000000000000" pitchFamily="50" charset="-128"/>
              </a:rPr>
              <a:t>大阪府人権白書「ゆまにてなにわ」の発行</a:t>
            </a:r>
          </a:p>
        </p:txBody>
      </p:sp>
      <p:sp>
        <p:nvSpPr>
          <p:cNvPr id="16" name="テキスト ボックス 15">
            <a:extLst>
              <a:ext uri="{FF2B5EF4-FFF2-40B4-BE49-F238E27FC236}">
                <a16:creationId xmlns:a16="http://schemas.microsoft.com/office/drawing/2014/main" id="{A7644C2B-EC5C-4CD7-8CF8-7F5BD8CE135F}"/>
              </a:ext>
            </a:extLst>
          </p:cNvPr>
          <p:cNvSpPr txBox="1"/>
          <p:nvPr/>
        </p:nvSpPr>
        <p:spPr>
          <a:xfrm>
            <a:off x="248878" y="5673578"/>
            <a:ext cx="7673152" cy="738664"/>
          </a:xfrm>
          <a:prstGeom prst="rect">
            <a:avLst/>
          </a:prstGeom>
          <a:solidFill>
            <a:schemeClr val="accent1">
              <a:lumMod val="20000"/>
              <a:lumOff val="80000"/>
            </a:schemeClr>
          </a:solidFill>
        </p:spPr>
        <p:txBody>
          <a:bodyPr wrap="square" rtlCol="0">
            <a:spAutoFit/>
          </a:bodyPr>
          <a:lstStyle/>
          <a:p>
            <a:r>
              <a:rPr lang="ja-JP" altLang="en-US" sz="1400" kern="100" dirty="0">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400" b="1" kern="100" dirty="0">
                <a:latin typeface="BIZ UDPゴシック" panose="020B0400000000000000" pitchFamily="50" charset="-128"/>
                <a:ea typeface="BIZ UDPゴシック" panose="020B0400000000000000" pitchFamily="50" charset="-128"/>
                <a:cs typeface="Times New Roman" panose="02020603050405020304" pitchFamily="18" charset="0"/>
              </a:rPr>
              <a:t>人権問題に関する入門書として、様々な人権問題についてわかりやすく解説した冊子を作成し、市役所・町村役場のロビーや図書館、学校等に配置するとともに、庁内の人権研修のほか、企業・施設等での人権研修に広く活用</a:t>
            </a:r>
          </a:p>
        </p:txBody>
      </p:sp>
      <p:pic>
        <p:nvPicPr>
          <p:cNvPr id="5" name="図 4">
            <a:extLst>
              <a:ext uri="{FF2B5EF4-FFF2-40B4-BE49-F238E27FC236}">
                <a16:creationId xmlns:a16="http://schemas.microsoft.com/office/drawing/2014/main" id="{C5FC5C12-48ED-443A-A1EB-C646153AD1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13367" y="5158403"/>
            <a:ext cx="1098329" cy="1558055"/>
          </a:xfrm>
          <a:prstGeom prst="rect">
            <a:avLst/>
          </a:prstGeom>
        </p:spPr>
      </p:pic>
    </p:spTree>
    <p:extLst>
      <p:ext uri="{BB962C8B-B14F-4D97-AF65-F5344CB8AC3E}">
        <p14:creationId xmlns:p14="http://schemas.microsoft.com/office/powerpoint/2010/main" val="29347509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線コネクタ 6">
            <a:extLst>
              <a:ext uri="{FF2B5EF4-FFF2-40B4-BE49-F238E27FC236}">
                <a16:creationId xmlns:a16="http://schemas.microsoft.com/office/drawing/2014/main" id="{C0B1D3D2-35F2-4F49-948B-84BE11B5445D}"/>
              </a:ext>
            </a:extLst>
          </p:cNvPr>
          <p:cNvCxnSpPr>
            <a:cxnSpLocks/>
          </p:cNvCxnSpPr>
          <p:nvPr/>
        </p:nvCxnSpPr>
        <p:spPr>
          <a:xfrm>
            <a:off x="0" y="406287"/>
            <a:ext cx="9906000"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3" name="テキスト ボックス 2">
            <a:extLst>
              <a:ext uri="{FF2B5EF4-FFF2-40B4-BE49-F238E27FC236}">
                <a16:creationId xmlns:a16="http://schemas.microsoft.com/office/drawing/2014/main" id="{CE670847-1CAB-47F2-B4A0-B49AE76A5EAD}"/>
              </a:ext>
            </a:extLst>
          </p:cNvPr>
          <p:cNvSpPr txBox="1"/>
          <p:nvPr/>
        </p:nvSpPr>
        <p:spPr>
          <a:xfrm>
            <a:off x="9541016" y="6458929"/>
            <a:ext cx="320922" cy="307777"/>
          </a:xfrm>
          <a:prstGeom prst="rect">
            <a:avLst/>
          </a:prstGeom>
          <a:noFill/>
        </p:spPr>
        <p:txBody>
          <a:bodyPr wrap="none" rtlCol="0">
            <a:spAutoFit/>
          </a:bodyPr>
          <a:lstStyle/>
          <a:p>
            <a:pPr algn="l"/>
            <a:r>
              <a:rPr kumimoji="1" lang="ja-JP" altLang="en-US" sz="1400" b="1" dirty="0">
                <a:latin typeface="BIZ UDPゴシック" panose="020B0400000000000000" pitchFamily="50" charset="-128"/>
                <a:ea typeface="BIZ UDPゴシック" panose="020B0400000000000000" pitchFamily="50" charset="-128"/>
              </a:rPr>
              <a:t>２</a:t>
            </a:r>
          </a:p>
        </p:txBody>
      </p:sp>
      <p:sp>
        <p:nvSpPr>
          <p:cNvPr id="14" name="テキスト ボックス 13">
            <a:extLst>
              <a:ext uri="{FF2B5EF4-FFF2-40B4-BE49-F238E27FC236}">
                <a16:creationId xmlns:a16="http://schemas.microsoft.com/office/drawing/2014/main" id="{D13DE9DF-EB90-4A42-9832-07C50A84A577}"/>
              </a:ext>
            </a:extLst>
          </p:cNvPr>
          <p:cNvSpPr txBox="1"/>
          <p:nvPr/>
        </p:nvSpPr>
        <p:spPr>
          <a:xfrm>
            <a:off x="2556350" y="-20706"/>
            <a:ext cx="4536819" cy="400110"/>
          </a:xfrm>
          <a:prstGeom prst="rect">
            <a:avLst/>
          </a:prstGeom>
          <a:noFill/>
        </p:spPr>
        <p:txBody>
          <a:bodyPr wrap="none" rtlCol="0">
            <a:spAutoFit/>
          </a:bodyPr>
          <a:lstStyle/>
          <a:p>
            <a:r>
              <a:rPr kumimoji="1" lang="ja-JP" altLang="en-US" sz="2000" b="1" dirty="0">
                <a:latin typeface="BIZ UDPゴシック" panose="020B0400000000000000" pitchFamily="50" charset="-128"/>
                <a:ea typeface="BIZ UDPゴシック" panose="020B0400000000000000" pitchFamily="50" charset="-128"/>
              </a:rPr>
              <a:t>同和問題の解決に向けた大阪府の取組</a:t>
            </a:r>
          </a:p>
        </p:txBody>
      </p:sp>
      <p:sp>
        <p:nvSpPr>
          <p:cNvPr id="13" name="テキスト ボックス 12">
            <a:extLst>
              <a:ext uri="{FF2B5EF4-FFF2-40B4-BE49-F238E27FC236}">
                <a16:creationId xmlns:a16="http://schemas.microsoft.com/office/drawing/2014/main" id="{26EFC02F-1B08-4555-A300-5CA76EB8DA5E}"/>
              </a:ext>
            </a:extLst>
          </p:cNvPr>
          <p:cNvSpPr txBox="1"/>
          <p:nvPr/>
        </p:nvSpPr>
        <p:spPr>
          <a:xfrm>
            <a:off x="424543" y="593993"/>
            <a:ext cx="9182977" cy="1295226"/>
          </a:xfrm>
          <a:prstGeom prst="rect">
            <a:avLst/>
          </a:prstGeom>
          <a:noFill/>
          <a:ln>
            <a:noFill/>
          </a:ln>
        </p:spPr>
        <p:txBody>
          <a:bodyPr wrap="square" rtlCol="0">
            <a:spAutoFit/>
          </a:bodyPr>
          <a:lstStyle/>
          <a:p>
            <a:pPr>
              <a:lnSpc>
                <a:spcPts val="543"/>
              </a:lnSpc>
            </a:pPr>
            <a:endParaRPr kumimoji="1" lang="en-US" altLang="ja-JP" b="1" dirty="0">
              <a:latin typeface="BIZ UDPゴシック" panose="020B0400000000000000" pitchFamily="50" charset="-128"/>
              <a:ea typeface="BIZ UDPゴシック" panose="020B0400000000000000" pitchFamily="50" charset="-128"/>
            </a:endParaRPr>
          </a:p>
          <a:p>
            <a:r>
              <a:rPr kumimoji="1" lang="ja-JP" altLang="en-US" b="1" dirty="0">
                <a:latin typeface="BIZ UDPゴシック" panose="020B0400000000000000" pitchFamily="50" charset="-128"/>
                <a:ea typeface="BIZ UDPゴシック" panose="020B0400000000000000" pitchFamily="50" charset="-128"/>
              </a:rPr>
              <a:t>１　部落差別事象の発生防止のための取組</a:t>
            </a:r>
            <a:endParaRPr kumimoji="1" lang="en-US" altLang="ja-JP" b="1" dirty="0">
              <a:latin typeface="BIZ UDPゴシック" panose="020B0400000000000000" pitchFamily="50" charset="-128"/>
              <a:ea typeface="BIZ UDPゴシック" panose="020B0400000000000000" pitchFamily="50" charset="-128"/>
            </a:endParaRPr>
          </a:p>
          <a:p>
            <a:endParaRPr kumimoji="1" lang="en-US" altLang="ja-JP" sz="1400" b="1" dirty="0">
              <a:latin typeface="BIZ UDPゴシック" panose="020B0400000000000000" pitchFamily="50" charset="-128"/>
              <a:ea typeface="BIZ UDPゴシック" panose="020B0400000000000000" pitchFamily="50" charset="-128"/>
            </a:endParaRPr>
          </a:p>
          <a:p>
            <a:r>
              <a:rPr kumimoji="1" lang="ja-JP" altLang="en-US" sz="1400" dirty="0">
                <a:latin typeface="BIZ UDPゴシック" panose="020B0400000000000000" pitchFamily="50" charset="-128"/>
                <a:ea typeface="BIZ UDPゴシック" panose="020B0400000000000000" pitchFamily="50" charset="-128"/>
              </a:rPr>
              <a:t>■「大阪府部落差別事象に係る調査等の規制等に関する条例」（昭和</a:t>
            </a:r>
            <a:r>
              <a:rPr kumimoji="1" lang="en-US" altLang="ja-JP" sz="1400" dirty="0">
                <a:latin typeface="BIZ UDPゴシック" panose="020B0400000000000000" pitchFamily="50" charset="-128"/>
                <a:ea typeface="BIZ UDPゴシック" panose="020B0400000000000000" pitchFamily="50" charset="-128"/>
              </a:rPr>
              <a:t>60</a:t>
            </a:r>
            <a:r>
              <a:rPr kumimoji="1" lang="ja-JP" altLang="en-US" sz="1400" dirty="0">
                <a:latin typeface="BIZ UDPゴシック" panose="020B0400000000000000" pitchFamily="50" charset="-128"/>
                <a:ea typeface="BIZ UDPゴシック" panose="020B0400000000000000" pitchFamily="50" charset="-128"/>
              </a:rPr>
              <a:t>年制定、平成</a:t>
            </a:r>
            <a:r>
              <a:rPr kumimoji="1" lang="en-US" altLang="ja-JP" sz="1400" dirty="0">
                <a:latin typeface="BIZ UDPゴシック" panose="020B0400000000000000" pitchFamily="50" charset="-128"/>
                <a:ea typeface="BIZ UDPゴシック" panose="020B0400000000000000" pitchFamily="50" charset="-128"/>
              </a:rPr>
              <a:t>23</a:t>
            </a:r>
            <a:r>
              <a:rPr kumimoji="1" lang="ja-JP" altLang="en-US" sz="1400" dirty="0">
                <a:latin typeface="BIZ UDPゴシック" panose="020B0400000000000000" pitchFamily="50" charset="-128"/>
                <a:ea typeface="BIZ UDPゴシック" panose="020B0400000000000000" pitchFamily="50" charset="-128"/>
              </a:rPr>
              <a:t>年改正）により、</a:t>
            </a:r>
            <a:endParaRPr kumimoji="1" lang="en-US" altLang="ja-JP" sz="1400" dirty="0">
              <a:latin typeface="BIZ UDPゴシック" panose="020B0400000000000000" pitchFamily="50" charset="-128"/>
              <a:ea typeface="BIZ UDPゴシック" panose="020B0400000000000000" pitchFamily="50" charset="-128"/>
            </a:endParaRPr>
          </a:p>
          <a:p>
            <a:r>
              <a:rPr kumimoji="1" lang="ja-JP" altLang="en-US" sz="1400" dirty="0">
                <a:latin typeface="BIZ UDPゴシック" panose="020B0400000000000000" pitchFamily="50" charset="-128"/>
                <a:ea typeface="BIZ UDPゴシック" panose="020B0400000000000000" pitchFamily="50" charset="-128"/>
              </a:rPr>
              <a:t>　結婚差別や就職差別等の部落差別事象を引き起こすおそれのある個人及び土地に関する調査をなくすため、</a:t>
            </a:r>
            <a:endParaRPr kumimoji="1" lang="en-US" altLang="ja-JP" sz="1400" dirty="0">
              <a:latin typeface="BIZ UDPゴシック" panose="020B0400000000000000" pitchFamily="50" charset="-128"/>
              <a:ea typeface="BIZ UDPゴシック" panose="020B0400000000000000" pitchFamily="50" charset="-128"/>
            </a:endParaRPr>
          </a:p>
          <a:p>
            <a:r>
              <a:rPr kumimoji="1" lang="ja-JP" altLang="en-US" sz="1400" dirty="0">
                <a:latin typeface="BIZ UDPゴシック" panose="020B0400000000000000" pitchFamily="50" charset="-128"/>
                <a:ea typeface="BIZ UDPゴシック" panose="020B0400000000000000" pitchFamily="50" charset="-128"/>
              </a:rPr>
              <a:t>　興信所・探偵社業者及び土地調査等を行う者を規制し、部落差別事象の発生を防止</a:t>
            </a:r>
            <a:endParaRPr kumimoji="1" lang="en-US" altLang="ja-JP" sz="1600" dirty="0">
              <a:latin typeface="BIZ UDPゴシック" panose="020B0400000000000000" pitchFamily="50" charset="-128"/>
              <a:ea typeface="BIZ UDPゴシック" panose="020B0400000000000000" pitchFamily="50" charset="-128"/>
            </a:endParaRPr>
          </a:p>
        </p:txBody>
      </p:sp>
      <p:sp>
        <p:nvSpPr>
          <p:cNvPr id="18" name="角丸四角形 26">
            <a:extLst>
              <a:ext uri="{FF2B5EF4-FFF2-40B4-BE49-F238E27FC236}">
                <a16:creationId xmlns:a16="http://schemas.microsoft.com/office/drawing/2014/main" id="{FDAAA7C2-6E94-4270-99B0-A85387D00BAA}"/>
              </a:ext>
            </a:extLst>
          </p:cNvPr>
          <p:cNvSpPr>
            <a:spLocks noChangeArrowheads="1"/>
          </p:cNvSpPr>
          <p:nvPr/>
        </p:nvSpPr>
        <p:spPr bwMode="auto">
          <a:xfrm>
            <a:off x="487730" y="2933069"/>
            <a:ext cx="4207303" cy="1937554"/>
          </a:xfrm>
          <a:prstGeom prst="roundRect">
            <a:avLst>
              <a:gd name="adj" fmla="val 16667"/>
            </a:avLst>
          </a:prstGeom>
          <a:solidFill>
            <a:srgbClr val="FFFFFF"/>
          </a:solidFill>
          <a:ln w="12700" cmpd="thinThick">
            <a:solidFill>
              <a:srgbClr val="000000"/>
            </a:solidFill>
            <a:round/>
            <a:headEnd/>
            <a:tailEnd/>
          </a:ln>
        </p:spPr>
        <p:txBody>
          <a:bodyPr rot="0" vert="horz" wrap="square" lIns="74295" tIns="8890" rIns="74295" bIns="8890" anchor="t" anchorCtr="0" upright="1">
            <a:noAutofit/>
          </a:bodyPr>
          <a:lstStyle/>
          <a:p>
            <a:pPr marL="127000" indent="-127000" algn="just">
              <a:spcAft>
                <a:spcPts val="0"/>
              </a:spcAft>
            </a:pPr>
            <a:endParaRPr lang="en-US" alt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marL="127000" indent="-127000" algn="just">
              <a:lnSpc>
                <a:spcPts val="2000"/>
              </a:lnSpc>
              <a:spcAft>
                <a:spcPts val="0"/>
              </a:spcAft>
            </a:pPr>
            <a:r>
              <a:rPr lang="ja-JP"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⑴特定の個人又はその親族の現在又は過去の居住地が、同和地区にあるかないかについて調査し、又は報告しないこと。</a:t>
            </a:r>
          </a:p>
          <a:p>
            <a:pPr marL="127000" indent="-127000" algn="just">
              <a:lnSpc>
                <a:spcPts val="2000"/>
              </a:lnSpc>
              <a:spcAft>
                <a:spcPts val="0"/>
              </a:spcAft>
            </a:pPr>
            <a:r>
              <a:rPr lang="ja-JP"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⑵同和地区の所在地の一覧表等の提供及び特定の場所又は地域が同和地区にあることの教示をしないこと。</a:t>
            </a:r>
          </a:p>
        </p:txBody>
      </p:sp>
      <p:sp>
        <p:nvSpPr>
          <p:cNvPr id="21" name="正方形/長方形 20">
            <a:extLst>
              <a:ext uri="{FF2B5EF4-FFF2-40B4-BE49-F238E27FC236}">
                <a16:creationId xmlns:a16="http://schemas.microsoft.com/office/drawing/2014/main" id="{89B6F083-6A83-44E9-BEF8-7C8648CA0FBC}"/>
              </a:ext>
            </a:extLst>
          </p:cNvPr>
          <p:cNvSpPr>
            <a:spLocks noChangeArrowheads="1"/>
          </p:cNvSpPr>
          <p:nvPr/>
        </p:nvSpPr>
        <p:spPr bwMode="auto">
          <a:xfrm>
            <a:off x="706386" y="2779043"/>
            <a:ext cx="1203712" cy="331770"/>
          </a:xfrm>
          <a:prstGeom prst="rect">
            <a:avLst/>
          </a:prstGeom>
          <a:solidFill>
            <a:srgbClr val="FFFFFF"/>
          </a:solidFill>
          <a:ln w="15875">
            <a:solidFill>
              <a:srgbClr val="000000"/>
            </a:solidFill>
            <a:miter lim="800000"/>
            <a:headEnd/>
            <a:tailEnd/>
          </a:ln>
        </p:spPr>
        <p:txBody>
          <a:bodyPr rot="0" vert="horz" wrap="square" lIns="74295" tIns="8890" rIns="74295" bIns="8890" anchor="ctr" anchorCtr="0" upright="1">
            <a:noAutofit/>
          </a:bodyPr>
          <a:lstStyle/>
          <a:p>
            <a:pPr algn="ctr">
              <a:spcAft>
                <a:spcPts val="0"/>
              </a:spcAft>
            </a:pPr>
            <a:r>
              <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遵守事項</a:t>
            </a:r>
          </a:p>
        </p:txBody>
      </p:sp>
      <p:sp>
        <p:nvSpPr>
          <p:cNvPr id="22" name="角丸四角形 30">
            <a:extLst>
              <a:ext uri="{FF2B5EF4-FFF2-40B4-BE49-F238E27FC236}">
                <a16:creationId xmlns:a16="http://schemas.microsoft.com/office/drawing/2014/main" id="{503F5ECA-0ACB-49D8-A841-E1F977888286}"/>
              </a:ext>
            </a:extLst>
          </p:cNvPr>
          <p:cNvSpPr>
            <a:spLocks noChangeArrowheads="1"/>
          </p:cNvSpPr>
          <p:nvPr/>
        </p:nvSpPr>
        <p:spPr bwMode="auto">
          <a:xfrm>
            <a:off x="5181828" y="2933069"/>
            <a:ext cx="4207303" cy="1941834"/>
          </a:xfrm>
          <a:prstGeom prst="roundRect">
            <a:avLst>
              <a:gd name="adj" fmla="val 16667"/>
            </a:avLst>
          </a:prstGeom>
          <a:solidFill>
            <a:srgbClr val="FFFFFF"/>
          </a:solidFill>
          <a:ln w="12700" cmpd="dbl">
            <a:solidFill>
              <a:srgbClr val="000000"/>
            </a:solidFill>
            <a:round/>
            <a:headEnd/>
            <a:tailEnd/>
          </a:ln>
        </p:spPr>
        <p:txBody>
          <a:bodyPr rot="0" vert="horz" wrap="square" lIns="74295" tIns="8890" rIns="74295" bIns="8890" anchor="t" anchorCtr="0" upright="1">
            <a:noAutofit/>
          </a:bodyPr>
          <a:lstStyle/>
          <a:p>
            <a:pPr algn="just">
              <a:spcAft>
                <a:spcPts val="0"/>
              </a:spcAft>
            </a:pPr>
            <a:r>
              <a:rPr lang="en-US"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 </a:t>
            </a:r>
            <a:endParaRPr lang="en-US" alt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marL="127635" indent="-127635" algn="just">
              <a:lnSpc>
                <a:spcPts val="2000"/>
              </a:lnSpc>
              <a:spcAft>
                <a:spcPts val="0"/>
              </a:spcAft>
            </a:pPr>
            <a:r>
              <a:rPr lang="ja-JP"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⑴調査又は報告の対象となる土地及びその周辺の地域に同和地区があるかないかについて調査し、又は報告しないこと。</a:t>
            </a:r>
          </a:p>
          <a:p>
            <a:pPr marL="127635" indent="-127635" algn="just">
              <a:lnSpc>
                <a:spcPts val="2000"/>
              </a:lnSpc>
              <a:spcAft>
                <a:spcPts val="0"/>
              </a:spcAft>
            </a:pPr>
            <a:r>
              <a:rPr lang="ja-JP"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⑵同和地区の所在地の一覧表等の提供及び特定の場所又は地域が同和地区にあることの教示をしないこと。</a:t>
            </a:r>
          </a:p>
          <a:p>
            <a:pPr algn="just">
              <a:lnSpc>
                <a:spcPts val="1100"/>
              </a:lnSpc>
              <a:spcAft>
                <a:spcPts val="0"/>
              </a:spcAft>
            </a:pPr>
            <a:r>
              <a:rPr lang="en-US"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 </a:t>
            </a:r>
            <a:endParaRPr lang="ja-JP"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lnSpc>
                <a:spcPts val="1100"/>
              </a:lnSpc>
              <a:spcAft>
                <a:spcPts val="0"/>
              </a:spcAft>
            </a:pPr>
            <a:r>
              <a:rPr lang="en-US"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 </a:t>
            </a:r>
            <a:endParaRPr lang="ja-JP" sz="11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23" name="正方形/長方形 22">
            <a:extLst>
              <a:ext uri="{FF2B5EF4-FFF2-40B4-BE49-F238E27FC236}">
                <a16:creationId xmlns:a16="http://schemas.microsoft.com/office/drawing/2014/main" id="{6B6C5956-D4C4-4274-B5B7-0E6FF5744862}"/>
              </a:ext>
            </a:extLst>
          </p:cNvPr>
          <p:cNvSpPr>
            <a:spLocks noChangeArrowheads="1"/>
          </p:cNvSpPr>
          <p:nvPr/>
        </p:nvSpPr>
        <p:spPr bwMode="auto">
          <a:xfrm>
            <a:off x="487731" y="5467230"/>
            <a:ext cx="4207301" cy="901714"/>
          </a:xfrm>
          <a:prstGeom prst="rect">
            <a:avLst/>
          </a:prstGeom>
          <a:solidFill>
            <a:srgbClr val="FFFFFF"/>
          </a:solidFill>
          <a:ln w="12700" cmpd="dbl">
            <a:solidFill>
              <a:srgbClr val="000000"/>
            </a:solidFill>
            <a:miter lim="800000"/>
            <a:headEnd/>
            <a:tailEnd/>
          </a:ln>
        </p:spPr>
        <p:txBody>
          <a:bodyPr rot="0" vert="horz" wrap="square" lIns="74295" tIns="8890" rIns="74295" bIns="8890" anchor="t" anchorCtr="0" upright="1">
            <a:noAutofit/>
          </a:bodyPr>
          <a:lstStyle/>
          <a:p>
            <a:pPr algn="just">
              <a:lnSpc>
                <a:spcPts val="1000"/>
              </a:lnSpc>
              <a:spcAft>
                <a:spcPts val="0"/>
              </a:spcAft>
            </a:pPr>
            <a:endParaRPr lang="en-US" alt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lnSpc>
                <a:spcPts val="1300"/>
              </a:lnSpc>
              <a:spcAft>
                <a:spcPts val="0"/>
              </a:spcAft>
            </a:pPr>
            <a:r>
              <a:rPr lang="ja-JP"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【違反に対して】</a:t>
            </a:r>
            <a:endParaRPr lang="en-US" altLang="ja-JP"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lnSpc>
                <a:spcPts val="800"/>
              </a:lnSpc>
              <a:spcAft>
                <a:spcPts val="0"/>
              </a:spcAft>
            </a:pPr>
            <a:endParaRPr lang="ja-JP"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indent="63500" algn="just">
              <a:lnSpc>
                <a:spcPts val="1300"/>
              </a:lnSpc>
              <a:spcAft>
                <a:spcPts val="0"/>
              </a:spcAft>
            </a:pPr>
            <a:r>
              <a:rPr lang="en-US" altLang="ja-JP"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指示</a:t>
            </a:r>
            <a:r>
              <a:rPr lang="en-US" altLang="ja-JP"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en-US" altLang="ja-JP"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営業停止命令</a:t>
            </a:r>
            <a:r>
              <a:rPr lang="en-US" altLang="ja-JP"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en-US" altLang="ja-JP"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罰則</a:t>
            </a:r>
            <a:r>
              <a:rPr lang="en-US" altLang="ja-JP" sz="11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p>
          <a:p>
            <a:pPr indent="63500" algn="just">
              <a:lnSpc>
                <a:spcPts val="600"/>
              </a:lnSpc>
              <a:spcAft>
                <a:spcPts val="0"/>
              </a:spcAft>
            </a:pPr>
            <a:r>
              <a:rPr lang="ja-JP" altLang="en-US" sz="11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　　　</a:t>
            </a:r>
            <a:endParaRPr lang="en-US" altLang="ja-JP" sz="11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indent="63500" algn="just">
              <a:lnSpc>
                <a:spcPts val="1300"/>
              </a:lnSpc>
              <a:spcAft>
                <a:spcPts val="0"/>
              </a:spcAft>
            </a:pPr>
            <a:r>
              <a:rPr lang="ja-JP" altLang="en-US" sz="11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       　</a:t>
            </a:r>
            <a:r>
              <a:rPr lang="en-US" altLang="ja-JP" sz="11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sz="11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三月以下の</a:t>
            </a:r>
            <a:r>
              <a:rPr lang="ja-JP" altLang="en-US" sz="11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拘禁刑または</a:t>
            </a:r>
            <a:r>
              <a:rPr lang="ja-JP" sz="11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十万円以下の罰金</a:t>
            </a:r>
          </a:p>
          <a:p>
            <a:pPr algn="just">
              <a:lnSpc>
                <a:spcPts val="1300"/>
              </a:lnSpc>
              <a:spcAft>
                <a:spcPts val="0"/>
              </a:spcAft>
            </a:pPr>
            <a:r>
              <a:rPr 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 </a:t>
            </a:r>
            <a:endPar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24" name="正方形/長方形 23">
            <a:extLst>
              <a:ext uri="{FF2B5EF4-FFF2-40B4-BE49-F238E27FC236}">
                <a16:creationId xmlns:a16="http://schemas.microsoft.com/office/drawing/2014/main" id="{AECCDA2B-F02C-4CDB-BBBB-24C99A187F98}"/>
              </a:ext>
            </a:extLst>
          </p:cNvPr>
          <p:cNvSpPr>
            <a:spLocks noChangeArrowheads="1"/>
          </p:cNvSpPr>
          <p:nvPr/>
        </p:nvSpPr>
        <p:spPr bwMode="auto">
          <a:xfrm>
            <a:off x="5108349" y="5487869"/>
            <a:ext cx="4207303" cy="881670"/>
          </a:xfrm>
          <a:prstGeom prst="rect">
            <a:avLst/>
          </a:prstGeom>
          <a:solidFill>
            <a:srgbClr val="FFFFFF"/>
          </a:solidFill>
          <a:ln w="12700" cmpd="thinThick">
            <a:solidFill>
              <a:srgbClr val="000000"/>
            </a:solidFill>
            <a:miter lim="800000"/>
            <a:headEnd/>
            <a:tailEnd/>
          </a:ln>
        </p:spPr>
        <p:txBody>
          <a:bodyPr rot="0" vert="horz" wrap="square" lIns="74295" tIns="8890" rIns="74295" bIns="8890" anchor="t" anchorCtr="0" upright="1">
            <a:noAutofit/>
          </a:bodyPr>
          <a:lstStyle/>
          <a:p>
            <a:pPr algn="just">
              <a:lnSpc>
                <a:spcPts val="1000"/>
              </a:lnSpc>
              <a:spcAft>
                <a:spcPts val="0"/>
              </a:spcAft>
            </a:pPr>
            <a:endParaRPr lang="en-US"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lnSpc>
                <a:spcPts val="1300"/>
              </a:lnSpc>
              <a:spcAft>
                <a:spcPts val="0"/>
              </a:spcAft>
            </a:pPr>
            <a:r>
              <a:rPr lang="ja-JP"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【違反に対して】</a:t>
            </a:r>
          </a:p>
          <a:p>
            <a:pPr marL="114935" algn="just">
              <a:lnSpc>
                <a:spcPts val="800"/>
              </a:lnSpc>
              <a:spcAft>
                <a:spcPts val="0"/>
              </a:spcAft>
            </a:pPr>
            <a:r>
              <a:rPr lang="en-US" altLang="ja-JP"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 </a:t>
            </a:r>
          </a:p>
          <a:p>
            <a:pPr marL="114935" algn="just">
              <a:lnSpc>
                <a:spcPts val="900"/>
              </a:lnSpc>
              <a:spcBef>
                <a:spcPts val="300"/>
              </a:spcBef>
              <a:spcAft>
                <a:spcPts val="0"/>
              </a:spcAft>
            </a:pPr>
            <a:r>
              <a:rPr lang="ja-JP" altLang="en-US"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　指導・助言</a:t>
            </a:r>
            <a:endParaRPr lang="en-US" altLang="ja-JP"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marL="114935" algn="just">
              <a:lnSpc>
                <a:spcPts val="900"/>
              </a:lnSpc>
              <a:spcAft>
                <a:spcPts val="0"/>
              </a:spcAft>
            </a:pPr>
            <a:r>
              <a:rPr lang="ja-JP" altLang="en-US" sz="1400" kern="100" dirty="0">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ja-JP" sz="1400" kern="100" dirty="0">
                <a:latin typeface="BIZ UDPゴシック" panose="020B0400000000000000" pitchFamily="50" charset="-128"/>
                <a:ea typeface="BIZ UDPゴシック" panose="020B0400000000000000" pitchFamily="50" charset="-128"/>
                <a:cs typeface="Times New Roman" panose="02020603050405020304" pitchFamily="18" charset="0"/>
              </a:rPr>
              <a:t>⇒</a:t>
            </a:r>
            <a:r>
              <a:rPr lang="en-US" altLang="ja-JP" sz="1400" kern="100" dirty="0">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400" kern="100" dirty="0">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ja-JP" sz="1400" kern="100" dirty="0">
                <a:latin typeface="BIZ UDPゴシック" panose="020B0400000000000000" pitchFamily="50" charset="-128"/>
                <a:ea typeface="BIZ UDPゴシック" panose="020B0400000000000000" pitchFamily="50" charset="-128"/>
                <a:cs typeface="Times New Roman" panose="02020603050405020304" pitchFamily="18" charset="0"/>
              </a:rPr>
              <a:t>勧告</a:t>
            </a:r>
            <a:r>
              <a:rPr lang="en-US" altLang="ja-JP" sz="1400" kern="100" dirty="0">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400" kern="100" dirty="0">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ja-JP" sz="1400" kern="100" dirty="0">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400" kern="100" dirty="0">
                <a:latin typeface="BIZ UDPゴシック" panose="020B0400000000000000" pitchFamily="50" charset="-128"/>
                <a:ea typeface="BIZ UDPゴシック" panose="020B0400000000000000" pitchFamily="50" charset="-128"/>
                <a:cs typeface="Times New Roman" panose="02020603050405020304" pitchFamily="18" charset="0"/>
              </a:rPr>
              <a:t>　</a:t>
            </a:r>
            <a:r>
              <a:rPr lang="en-US" altLang="ja-JP" sz="1400" kern="100" dirty="0">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ja-JP" sz="1400" kern="100" dirty="0">
                <a:latin typeface="BIZ UDPゴシック" panose="020B0400000000000000" pitchFamily="50" charset="-128"/>
                <a:ea typeface="BIZ UDPゴシック" panose="020B0400000000000000" pitchFamily="50" charset="-128"/>
                <a:cs typeface="Times New Roman" panose="02020603050405020304" pitchFamily="18" charset="0"/>
              </a:rPr>
              <a:t>事実の公表</a:t>
            </a:r>
            <a:endParaRPr lang="en-US" altLang="ja-JP"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marL="114935" algn="just">
              <a:lnSpc>
                <a:spcPts val="900"/>
              </a:lnSpc>
              <a:spcAft>
                <a:spcPts val="0"/>
              </a:spcAft>
            </a:pPr>
            <a:r>
              <a:rPr lang="ja-JP" altLang="en-US"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報告の徴収</a:t>
            </a:r>
          </a:p>
        </p:txBody>
      </p:sp>
      <p:sp>
        <p:nvSpPr>
          <p:cNvPr id="25" name="正方形/長方形 24">
            <a:extLst>
              <a:ext uri="{FF2B5EF4-FFF2-40B4-BE49-F238E27FC236}">
                <a16:creationId xmlns:a16="http://schemas.microsoft.com/office/drawing/2014/main" id="{87184B2F-06A2-4EFC-9310-DC903C9858D7}"/>
              </a:ext>
            </a:extLst>
          </p:cNvPr>
          <p:cNvSpPr>
            <a:spLocks noChangeArrowheads="1"/>
          </p:cNvSpPr>
          <p:nvPr/>
        </p:nvSpPr>
        <p:spPr bwMode="auto">
          <a:xfrm>
            <a:off x="5432836" y="2806281"/>
            <a:ext cx="1229860" cy="320891"/>
          </a:xfrm>
          <a:prstGeom prst="rect">
            <a:avLst/>
          </a:prstGeom>
          <a:solidFill>
            <a:srgbClr val="FFFFFF"/>
          </a:solidFill>
          <a:ln w="15875">
            <a:solidFill>
              <a:srgbClr val="000000"/>
            </a:solidFill>
            <a:miter lim="800000"/>
            <a:headEnd/>
            <a:tailEnd/>
          </a:ln>
        </p:spPr>
        <p:txBody>
          <a:bodyPr rot="0" vert="horz" wrap="square" lIns="74295" tIns="8890" rIns="74295" bIns="8890" anchor="ctr" anchorCtr="0" upright="1">
            <a:noAutofit/>
          </a:bodyPr>
          <a:lstStyle/>
          <a:p>
            <a:pPr algn="ctr">
              <a:spcAft>
                <a:spcPts val="0"/>
              </a:spcAft>
            </a:pPr>
            <a:r>
              <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遵守事項</a:t>
            </a:r>
          </a:p>
        </p:txBody>
      </p:sp>
      <p:sp>
        <p:nvSpPr>
          <p:cNvPr id="26" name="角丸四角形 18">
            <a:extLst>
              <a:ext uri="{FF2B5EF4-FFF2-40B4-BE49-F238E27FC236}">
                <a16:creationId xmlns:a16="http://schemas.microsoft.com/office/drawing/2014/main" id="{F25DB26E-49CB-4F65-8854-E654BB97C40B}"/>
              </a:ext>
            </a:extLst>
          </p:cNvPr>
          <p:cNvSpPr/>
          <p:nvPr/>
        </p:nvSpPr>
        <p:spPr>
          <a:xfrm>
            <a:off x="1325494" y="2234304"/>
            <a:ext cx="2445034" cy="35753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600" b="1" dirty="0">
                <a:latin typeface="BIZ UDPゴシック" panose="020B0400000000000000" pitchFamily="50" charset="-128"/>
                <a:ea typeface="BIZ UDPゴシック" panose="020B0400000000000000" pitchFamily="50" charset="-128"/>
              </a:rPr>
              <a:t>興信所・探偵社業者</a:t>
            </a:r>
          </a:p>
        </p:txBody>
      </p:sp>
      <p:sp>
        <p:nvSpPr>
          <p:cNvPr id="27" name="角丸四角形 37">
            <a:extLst>
              <a:ext uri="{FF2B5EF4-FFF2-40B4-BE49-F238E27FC236}">
                <a16:creationId xmlns:a16="http://schemas.microsoft.com/office/drawing/2014/main" id="{597CB63A-D1A0-4650-AE60-7EE15F693C45}"/>
              </a:ext>
            </a:extLst>
          </p:cNvPr>
          <p:cNvSpPr/>
          <p:nvPr/>
        </p:nvSpPr>
        <p:spPr>
          <a:xfrm>
            <a:off x="5921348" y="2243711"/>
            <a:ext cx="2799665" cy="34812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600" b="1" dirty="0">
                <a:latin typeface="BIZ UDPゴシック" panose="020B0400000000000000" pitchFamily="50" charset="-128"/>
                <a:ea typeface="BIZ UDPゴシック" panose="020B0400000000000000" pitchFamily="50" charset="-128"/>
              </a:rPr>
              <a:t>「土地調査等」を行う者</a:t>
            </a:r>
          </a:p>
        </p:txBody>
      </p:sp>
      <p:sp>
        <p:nvSpPr>
          <p:cNvPr id="28" name="二等辺三角形 27">
            <a:extLst>
              <a:ext uri="{FF2B5EF4-FFF2-40B4-BE49-F238E27FC236}">
                <a16:creationId xmlns:a16="http://schemas.microsoft.com/office/drawing/2014/main" id="{91907ED6-A54F-4AE0-9E8A-2812EA8611CE}"/>
              </a:ext>
            </a:extLst>
          </p:cNvPr>
          <p:cNvSpPr/>
          <p:nvPr/>
        </p:nvSpPr>
        <p:spPr>
          <a:xfrm rot="10800000">
            <a:off x="2142729" y="5035385"/>
            <a:ext cx="810563" cy="27464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latin typeface="BIZ UDPゴシック" panose="020B0400000000000000" pitchFamily="50" charset="-128"/>
              <a:ea typeface="BIZ UDPゴシック" panose="020B0400000000000000" pitchFamily="50" charset="-128"/>
            </a:endParaRPr>
          </a:p>
        </p:txBody>
      </p:sp>
      <p:sp>
        <p:nvSpPr>
          <p:cNvPr id="29" name="二等辺三角形 28">
            <a:extLst>
              <a:ext uri="{FF2B5EF4-FFF2-40B4-BE49-F238E27FC236}">
                <a16:creationId xmlns:a16="http://schemas.microsoft.com/office/drawing/2014/main" id="{5FAE28C8-9067-4ABF-BA15-1A5C29790E5C}"/>
              </a:ext>
            </a:extLst>
          </p:cNvPr>
          <p:cNvSpPr/>
          <p:nvPr/>
        </p:nvSpPr>
        <p:spPr>
          <a:xfrm rot="10800000">
            <a:off x="6880197" y="5041725"/>
            <a:ext cx="810563" cy="27464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latin typeface="BIZ UDPゴシック" panose="020B0400000000000000" pitchFamily="50" charset="-128"/>
              <a:ea typeface="BIZ UDPゴシック" panose="020B0400000000000000" pitchFamily="50" charset="-128"/>
            </a:endParaRPr>
          </a:p>
        </p:txBody>
      </p:sp>
      <p:sp>
        <p:nvSpPr>
          <p:cNvPr id="2" name="正方形/長方形 1">
            <a:extLst>
              <a:ext uri="{FF2B5EF4-FFF2-40B4-BE49-F238E27FC236}">
                <a16:creationId xmlns:a16="http://schemas.microsoft.com/office/drawing/2014/main" id="{44A40AB6-FB0C-4C9F-8093-8F97599D28D9}"/>
              </a:ext>
            </a:extLst>
          </p:cNvPr>
          <p:cNvSpPr/>
          <p:nvPr/>
        </p:nvSpPr>
        <p:spPr>
          <a:xfrm>
            <a:off x="487729" y="1088903"/>
            <a:ext cx="8901401" cy="84541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4" name="吹き出し: 角を丸めた四角形 3">
            <a:extLst>
              <a:ext uri="{FF2B5EF4-FFF2-40B4-BE49-F238E27FC236}">
                <a16:creationId xmlns:a16="http://schemas.microsoft.com/office/drawing/2014/main" id="{9AECE19F-42B9-4D3F-ABFD-F77A1FF4B3DA}"/>
              </a:ext>
            </a:extLst>
          </p:cNvPr>
          <p:cNvSpPr/>
          <p:nvPr/>
        </p:nvSpPr>
        <p:spPr>
          <a:xfrm>
            <a:off x="4039986" y="2228261"/>
            <a:ext cx="822960" cy="390741"/>
          </a:xfrm>
          <a:prstGeom prst="wedgeRoundRectCallout">
            <a:avLst>
              <a:gd name="adj1" fmla="val -71986"/>
              <a:gd name="adj2" fmla="val 1353"/>
              <a:gd name="adj3" fmla="val 16667"/>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知事への</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届出</a:t>
            </a:r>
          </a:p>
        </p:txBody>
      </p:sp>
    </p:spTree>
    <p:extLst>
      <p:ext uri="{BB962C8B-B14F-4D97-AF65-F5344CB8AC3E}">
        <p14:creationId xmlns:p14="http://schemas.microsoft.com/office/powerpoint/2010/main" val="8931703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線コネクタ 6">
            <a:extLst>
              <a:ext uri="{FF2B5EF4-FFF2-40B4-BE49-F238E27FC236}">
                <a16:creationId xmlns:a16="http://schemas.microsoft.com/office/drawing/2014/main" id="{C0B1D3D2-35F2-4F49-948B-84BE11B5445D}"/>
              </a:ext>
            </a:extLst>
          </p:cNvPr>
          <p:cNvCxnSpPr>
            <a:cxnSpLocks/>
          </p:cNvCxnSpPr>
          <p:nvPr/>
        </p:nvCxnSpPr>
        <p:spPr>
          <a:xfrm>
            <a:off x="0" y="406287"/>
            <a:ext cx="9906000"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13DE9DF-EB90-4A42-9832-07C50A84A577}"/>
              </a:ext>
            </a:extLst>
          </p:cNvPr>
          <p:cNvSpPr txBox="1"/>
          <p:nvPr/>
        </p:nvSpPr>
        <p:spPr>
          <a:xfrm>
            <a:off x="2556350" y="-20706"/>
            <a:ext cx="4536819" cy="400110"/>
          </a:xfrm>
          <a:prstGeom prst="rect">
            <a:avLst/>
          </a:prstGeom>
          <a:noFill/>
        </p:spPr>
        <p:txBody>
          <a:bodyPr wrap="none" rtlCol="0">
            <a:spAutoFit/>
          </a:bodyPr>
          <a:lstStyle/>
          <a:p>
            <a:r>
              <a:rPr kumimoji="1" lang="ja-JP" altLang="en-US" sz="2000" b="1" dirty="0">
                <a:latin typeface="BIZ UDPゴシック" panose="020B0400000000000000" pitchFamily="50" charset="-128"/>
                <a:ea typeface="BIZ UDPゴシック" panose="020B0400000000000000" pitchFamily="50" charset="-128"/>
              </a:rPr>
              <a:t>同和問題の解決に向けた大阪府の取組</a:t>
            </a:r>
          </a:p>
        </p:txBody>
      </p:sp>
      <p:sp>
        <p:nvSpPr>
          <p:cNvPr id="40" name="テキスト ボックス 39">
            <a:extLst>
              <a:ext uri="{FF2B5EF4-FFF2-40B4-BE49-F238E27FC236}">
                <a16:creationId xmlns:a16="http://schemas.microsoft.com/office/drawing/2014/main" id="{BC296C57-3001-481C-8390-E961F00E27E3}"/>
              </a:ext>
            </a:extLst>
          </p:cNvPr>
          <p:cNvSpPr txBox="1"/>
          <p:nvPr/>
        </p:nvSpPr>
        <p:spPr>
          <a:xfrm>
            <a:off x="403785" y="646557"/>
            <a:ext cx="9181831" cy="1190069"/>
          </a:xfrm>
          <a:prstGeom prst="rect">
            <a:avLst/>
          </a:prstGeom>
          <a:noFill/>
          <a:ln w="9525">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lnSpc>
                <a:spcPts val="435"/>
              </a:lnSpc>
            </a:pPr>
            <a:endParaRPr kumimoji="1" lang="en-US" altLang="ja-JP" b="1" dirty="0">
              <a:latin typeface="BIZ UDPゴシック" panose="020B0400000000000000" pitchFamily="50" charset="-128"/>
              <a:ea typeface="BIZ UDPゴシック" panose="020B0400000000000000" pitchFamily="50" charset="-128"/>
            </a:endParaRPr>
          </a:p>
          <a:p>
            <a:pPr>
              <a:lnSpc>
                <a:spcPts val="435"/>
              </a:lnSpc>
            </a:pPr>
            <a:r>
              <a:rPr kumimoji="1" lang="ja-JP" altLang="en-US" b="1" dirty="0">
                <a:latin typeface="BIZ UDPゴシック" panose="020B0400000000000000" pitchFamily="50" charset="-128"/>
                <a:ea typeface="BIZ UDPゴシック" panose="020B0400000000000000" pitchFamily="50" charset="-128"/>
              </a:rPr>
              <a:t>２　三位一体の取組や相談体制の充実</a:t>
            </a:r>
            <a:endParaRPr kumimoji="1" lang="en-US" altLang="ja-JP" b="1" dirty="0">
              <a:latin typeface="BIZ UDPゴシック" panose="020B0400000000000000" pitchFamily="50" charset="-128"/>
              <a:ea typeface="BIZ UDPゴシック" panose="020B0400000000000000" pitchFamily="50" charset="-128"/>
            </a:endParaRPr>
          </a:p>
          <a:p>
            <a:pPr>
              <a:lnSpc>
                <a:spcPts val="2000"/>
              </a:lnSpc>
            </a:pPr>
            <a:endParaRPr kumimoji="1" lang="en-US" altLang="ja-JP" sz="1600" dirty="0">
              <a:latin typeface="BIZ UDPゴシック" panose="020B0400000000000000" pitchFamily="50" charset="-128"/>
              <a:ea typeface="BIZ UDPゴシック" panose="020B0400000000000000" pitchFamily="50" charset="-128"/>
            </a:endParaRPr>
          </a:p>
          <a:p>
            <a:r>
              <a:rPr kumimoji="1" lang="ja-JP" altLang="en-US" sz="1600" dirty="0">
                <a:latin typeface="BIZ UDPゴシック" panose="020B0400000000000000" pitchFamily="50" charset="-128"/>
                <a:ea typeface="BIZ UDPゴシック" panose="020B0400000000000000" pitchFamily="50" charset="-128"/>
              </a:rPr>
              <a:t>■同和問題をはじめとする様々な人権課題に対し、人権相談、人材養成、人権啓発の取組を、</a:t>
            </a:r>
            <a:endParaRPr kumimoji="1" lang="en-US" altLang="ja-JP" sz="1600" dirty="0">
              <a:latin typeface="BIZ UDPゴシック" panose="020B0400000000000000" pitchFamily="50" charset="-128"/>
              <a:ea typeface="BIZ UDPゴシック" panose="020B0400000000000000" pitchFamily="50" charset="-128"/>
            </a:endParaRPr>
          </a:p>
          <a:p>
            <a:r>
              <a:rPr kumimoji="1" lang="ja-JP" altLang="en-US" sz="1600" dirty="0">
                <a:latin typeface="BIZ UDPゴシック" panose="020B0400000000000000" pitchFamily="50" charset="-128"/>
                <a:ea typeface="BIZ UDPゴシック" panose="020B0400000000000000" pitchFamily="50" charset="-128"/>
              </a:rPr>
              <a:t>　それぞれ独立した取組ではなく、相互に関連する三位一体の取組として捉え、</a:t>
            </a:r>
            <a:endParaRPr kumimoji="1" lang="en-US" altLang="ja-JP" sz="1600" dirty="0">
              <a:latin typeface="BIZ UDPゴシック" panose="020B0400000000000000" pitchFamily="50" charset="-128"/>
              <a:ea typeface="BIZ UDPゴシック" panose="020B0400000000000000" pitchFamily="50" charset="-128"/>
            </a:endParaRPr>
          </a:p>
          <a:p>
            <a:r>
              <a:rPr kumimoji="1" lang="ja-JP" altLang="en-US" sz="1600" dirty="0">
                <a:latin typeface="BIZ UDPゴシック" panose="020B0400000000000000" pitchFamily="50" charset="-128"/>
                <a:ea typeface="BIZ UDPゴシック" panose="020B0400000000000000" pitchFamily="50" charset="-128"/>
              </a:rPr>
              <a:t>　大阪府と市町村等が連携しながら施策展開</a:t>
            </a:r>
          </a:p>
        </p:txBody>
      </p:sp>
      <p:sp>
        <p:nvSpPr>
          <p:cNvPr id="41" name="正方形/長方形 40">
            <a:extLst>
              <a:ext uri="{FF2B5EF4-FFF2-40B4-BE49-F238E27FC236}">
                <a16:creationId xmlns:a16="http://schemas.microsoft.com/office/drawing/2014/main" id="{1D61CAAC-A810-4A76-8E54-C9CE273D6DF5}"/>
              </a:ext>
            </a:extLst>
          </p:cNvPr>
          <p:cNvSpPr/>
          <p:nvPr/>
        </p:nvSpPr>
        <p:spPr>
          <a:xfrm>
            <a:off x="563594" y="2109573"/>
            <a:ext cx="1484604" cy="372853"/>
          </a:xfrm>
          <a:prstGeom prst="rect">
            <a:avLst/>
          </a:prstGeom>
          <a:ln w="9525">
            <a:solidFill>
              <a:schemeClr val="accent5"/>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600" dirty="0">
                <a:latin typeface="BIZ UDPゴシック" panose="020B0400000000000000" pitchFamily="50" charset="-128"/>
                <a:ea typeface="BIZ UDPゴシック" panose="020B0400000000000000" pitchFamily="50" charset="-128"/>
              </a:rPr>
              <a:t>人権相談</a:t>
            </a:r>
          </a:p>
        </p:txBody>
      </p:sp>
      <p:sp>
        <p:nvSpPr>
          <p:cNvPr id="42" name="正方形/長方形 41">
            <a:extLst>
              <a:ext uri="{FF2B5EF4-FFF2-40B4-BE49-F238E27FC236}">
                <a16:creationId xmlns:a16="http://schemas.microsoft.com/office/drawing/2014/main" id="{278C8FC7-61EA-4624-9B3F-F4D547676907}"/>
              </a:ext>
            </a:extLst>
          </p:cNvPr>
          <p:cNvSpPr/>
          <p:nvPr/>
        </p:nvSpPr>
        <p:spPr>
          <a:xfrm>
            <a:off x="563595" y="2690952"/>
            <a:ext cx="1484604" cy="370664"/>
          </a:xfrm>
          <a:prstGeom prst="rect">
            <a:avLst/>
          </a:prstGeom>
          <a:ln w="9525">
            <a:solidFill>
              <a:schemeClr val="accent5"/>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600" dirty="0">
                <a:latin typeface="BIZ UDPゴシック" panose="020B0400000000000000" pitchFamily="50" charset="-128"/>
                <a:ea typeface="BIZ UDPゴシック" panose="020B0400000000000000" pitchFamily="50" charset="-128"/>
              </a:rPr>
              <a:t>人材養成</a:t>
            </a:r>
          </a:p>
        </p:txBody>
      </p:sp>
      <p:sp>
        <p:nvSpPr>
          <p:cNvPr id="43" name="正方形/長方形 42">
            <a:extLst>
              <a:ext uri="{FF2B5EF4-FFF2-40B4-BE49-F238E27FC236}">
                <a16:creationId xmlns:a16="http://schemas.microsoft.com/office/drawing/2014/main" id="{9C6E2261-295C-4488-A77B-6A83B6E1061E}"/>
              </a:ext>
            </a:extLst>
          </p:cNvPr>
          <p:cNvSpPr/>
          <p:nvPr/>
        </p:nvSpPr>
        <p:spPr>
          <a:xfrm>
            <a:off x="563594" y="3239622"/>
            <a:ext cx="1484604" cy="372853"/>
          </a:xfrm>
          <a:prstGeom prst="rect">
            <a:avLst/>
          </a:prstGeom>
          <a:ln w="9525">
            <a:solidFill>
              <a:schemeClr val="accent5"/>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600" dirty="0">
                <a:latin typeface="BIZ UDPゴシック" panose="020B0400000000000000" pitchFamily="50" charset="-128"/>
                <a:ea typeface="BIZ UDPゴシック" panose="020B0400000000000000" pitchFamily="50" charset="-128"/>
              </a:rPr>
              <a:t>人権啓発</a:t>
            </a:r>
          </a:p>
        </p:txBody>
      </p:sp>
      <p:sp>
        <p:nvSpPr>
          <p:cNvPr id="44" name="正方形/長方形 43">
            <a:extLst>
              <a:ext uri="{FF2B5EF4-FFF2-40B4-BE49-F238E27FC236}">
                <a16:creationId xmlns:a16="http://schemas.microsoft.com/office/drawing/2014/main" id="{B15EE1B6-1F0B-48D2-BDDB-E5E221BA11CD}"/>
              </a:ext>
            </a:extLst>
          </p:cNvPr>
          <p:cNvSpPr/>
          <p:nvPr/>
        </p:nvSpPr>
        <p:spPr bwMode="white">
          <a:xfrm>
            <a:off x="2150057" y="1974972"/>
            <a:ext cx="3532188" cy="727049"/>
          </a:xfrm>
          <a:prstGeom prst="rect">
            <a:avLst/>
          </a:prstGeom>
          <a:ln w="9525">
            <a:no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400" dirty="0">
                <a:latin typeface="BIZ UDPゴシック" panose="020B0400000000000000" pitchFamily="50" charset="-128"/>
                <a:ea typeface="BIZ UDPゴシック" panose="020B0400000000000000" pitchFamily="50" charset="-128"/>
              </a:rPr>
              <a:t>：専門相談事業、ネットワーク事業、</a:t>
            </a:r>
            <a:endParaRPr kumimoji="1" lang="en-US" altLang="ja-JP" sz="1400" dirty="0">
              <a:latin typeface="BIZ UDPゴシック" panose="020B0400000000000000" pitchFamily="50" charset="-128"/>
              <a:ea typeface="BIZ UDPゴシック" panose="020B0400000000000000" pitchFamily="50" charset="-128"/>
            </a:endParaRPr>
          </a:p>
          <a:p>
            <a:r>
              <a:rPr kumimoji="1" lang="ja-JP" altLang="en-US" sz="1400" dirty="0">
                <a:latin typeface="BIZ UDPゴシック" panose="020B0400000000000000" pitchFamily="50" charset="-128"/>
                <a:ea typeface="BIZ UDPゴシック" panose="020B0400000000000000" pitchFamily="50" charset="-128"/>
              </a:rPr>
              <a:t>　市町村に総合相談事業交付金を交付</a:t>
            </a:r>
            <a:endParaRPr kumimoji="1" lang="en-US" altLang="ja-JP" sz="1400" dirty="0">
              <a:latin typeface="BIZ UDPゴシック" panose="020B0400000000000000" pitchFamily="50" charset="-128"/>
              <a:ea typeface="BIZ UDPゴシック" panose="020B0400000000000000" pitchFamily="50" charset="-128"/>
            </a:endParaRPr>
          </a:p>
        </p:txBody>
      </p:sp>
      <p:sp>
        <p:nvSpPr>
          <p:cNvPr id="45" name="正方形/長方形 44">
            <a:extLst>
              <a:ext uri="{FF2B5EF4-FFF2-40B4-BE49-F238E27FC236}">
                <a16:creationId xmlns:a16="http://schemas.microsoft.com/office/drawing/2014/main" id="{5CDBABE3-3827-4082-A238-C1B8F0FBB5F6}"/>
              </a:ext>
            </a:extLst>
          </p:cNvPr>
          <p:cNvSpPr/>
          <p:nvPr/>
        </p:nvSpPr>
        <p:spPr bwMode="white">
          <a:xfrm>
            <a:off x="2150057" y="2568910"/>
            <a:ext cx="3444091" cy="620664"/>
          </a:xfrm>
          <a:prstGeom prst="rect">
            <a:avLst/>
          </a:prstGeom>
          <a:ln w="9525">
            <a:no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400" dirty="0">
                <a:latin typeface="BIZ UDPゴシック" panose="020B0400000000000000" pitchFamily="50" charset="-128"/>
                <a:ea typeface="BIZ UDPゴシック" panose="020B0400000000000000" pitchFamily="50" charset="-128"/>
              </a:rPr>
              <a:t>：人材養成事業、人権擁護士の養成及び</a:t>
            </a:r>
            <a:endParaRPr kumimoji="1" lang="en-US" altLang="ja-JP" sz="1400" dirty="0">
              <a:latin typeface="BIZ UDPゴシック" panose="020B0400000000000000" pitchFamily="50" charset="-128"/>
              <a:ea typeface="BIZ UDPゴシック" panose="020B0400000000000000" pitchFamily="50" charset="-128"/>
            </a:endParaRPr>
          </a:p>
          <a:p>
            <a:pPr indent="85725"/>
            <a:r>
              <a:rPr kumimoji="1" lang="ja-JP" altLang="en-US" sz="1400" dirty="0">
                <a:latin typeface="BIZ UDPゴシック" panose="020B0400000000000000" pitchFamily="50" charset="-128"/>
                <a:ea typeface="BIZ UDPゴシック" panose="020B0400000000000000" pitchFamily="50" charset="-128"/>
              </a:rPr>
              <a:t>活動支援</a:t>
            </a:r>
            <a:endParaRPr kumimoji="1" lang="en-US" altLang="ja-JP" sz="1400" dirty="0">
              <a:latin typeface="BIZ UDPゴシック" panose="020B0400000000000000" pitchFamily="50" charset="-128"/>
              <a:ea typeface="BIZ UDPゴシック" panose="020B0400000000000000" pitchFamily="50" charset="-128"/>
            </a:endParaRPr>
          </a:p>
        </p:txBody>
      </p:sp>
      <p:sp>
        <p:nvSpPr>
          <p:cNvPr id="46" name="正方形/長方形 45">
            <a:extLst>
              <a:ext uri="{FF2B5EF4-FFF2-40B4-BE49-F238E27FC236}">
                <a16:creationId xmlns:a16="http://schemas.microsoft.com/office/drawing/2014/main" id="{D24175B0-0BE8-40C6-BDB3-4DD30F38395D}"/>
              </a:ext>
            </a:extLst>
          </p:cNvPr>
          <p:cNvSpPr/>
          <p:nvPr/>
        </p:nvSpPr>
        <p:spPr bwMode="white">
          <a:xfrm>
            <a:off x="2143137" y="3121987"/>
            <a:ext cx="3478732" cy="688403"/>
          </a:xfrm>
          <a:prstGeom prst="rect">
            <a:avLst/>
          </a:prstGeom>
          <a:ln w="9525">
            <a:no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400" dirty="0">
                <a:latin typeface="BIZ UDPゴシック" panose="020B0400000000000000" pitchFamily="50" charset="-128"/>
                <a:ea typeface="BIZ UDPゴシック" panose="020B0400000000000000" pitchFamily="50" charset="-128"/>
              </a:rPr>
              <a:t>：人権啓発の推進、啓発に関する情報提供、　</a:t>
            </a:r>
            <a:endParaRPr kumimoji="1" lang="en-US" altLang="ja-JP" sz="1400" dirty="0">
              <a:latin typeface="BIZ UDPゴシック" panose="020B0400000000000000" pitchFamily="50" charset="-128"/>
              <a:ea typeface="BIZ UDPゴシック" panose="020B0400000000000000" pitchFamily="50" charset="-128"/>
            </a:endParaRPr>
          </a:p>
          <a:p>
            <a:pPr indent="85725"/>
            <a:r>
              <a:rPr kumimoji="1" lang="ja-JP" altLang="en-US" sz="1400" dirty="0">
                <a:latin typeface="BIZ UDPゴシック" panose="020B0400000000000000" pitchFamily="50" charset="-128"/>
                <a:ea typeface="BIZ UDPゴシック" panose="020B0400000000000000" pitchFamily="50" charset="-128"/>
              </a:rPr>
              <a:t>人権啓発支援事業</a:t>
            </a:r>
            <a:endParaRPr kumimoji="1" lang="en-US" altLang="ja-JP" sz="1400" dirty="0">
              <a:latin typeface="BIZ UDPゴシック" panose="020B0400000000000000" pitchFamily="50" charset="-128"/>
              <a:ea typeface="BIZ UDPゴシック" panose="020B0400000000000000" pitchFamily="50" charset="-128"/>
            </a:endParaRPr>
          </a:p>
        </p:txBody>
      </p:sp>
      <p:sp>
        <p:nvSpPr>
          <p:cNvPr id="47" name="二等辺三角形 46">
            <a:extLst>
              <a:ext uri="{FF2B5EF4-FFF2-40B4-BE49-F238E27FC236}">
                <a16:creationId xmlns:a16="http://schemas.microsoft.com/office/drawing/2014/main" id="{897B865D-5291-4895-9A43-5235D44F331C}"/>
              </a:ext>
            </a:extLst>
          </p:cNvPr>
          <p:cNvSpPr/>
          <p:nvPr/>
        </p:nvSpPr>
        <p:spPr>
          <a:xfrm rot="5400000">
            <a:off x="5469058" y="2768317"/>
            <a:ext cx="1119872" cy="39143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latin typeface="BIZ UDPゴシック" panose="020B0400000000000000" pitchFamily="50" charset="-128"/>
              <a:ea typeface="BIZ UDPゴシック" panose="020B0400000000000000" pitchFamily="50" charset="-128"/>
            </a:endParaRPr>
          </a:p>
        </p:txBody>
      </p:sp>
      <p:sp>
        <p:nvSpPr>
          <p:cNvPr id="48" name="正方形/長方形 47">
            <a:extLst>
              <a:ext uri="{FF2B5EF4-FFF2-40B4-BE49-F238E27FC236}">
                <a16:creationId xmlns:a16="http://schemas.microsoft.com/office/drawing/2014/main" id="{B2421637-8823-4C63-8EBB-FD6CC9732A95}"/>
              </a:ext>
            </a:extLst>
          </p:cNvPr>
          <p:cNvSpPr/>
          <p:nvPr/>
        </p:nvSpPr>
        <p:spPr>
          <a:xfrm>
            <a:off x="7120937" y="2116696"/>
            <a:ext cx="1561830" cy="457173"/>
          </a:xfrm>
          <a:prstGeom prst="rect">
            <a:avLst/>
          </a:prstGeom>
          <a:ln w="9525">
            <a:solidFill>
              <a:schemeClr val="accent5"/>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400" dirty="0">
                <a:latin typeface="BIZ UDPゴシック" panose="020B0400000000000000" pitchFamily="50" charset="-128"/>
                <a:ea typeface="BIZ UDPゴシック" panose="020B0400000000000000" pitchFamily="50" charset="-128"/>
              </a:rPr>
              <a:t>市町村等への</a:t>
            </a:r>
            <a:endParaRPr kumimoji="1" lang="en-US" altLang="ja-JP" sz="1400" dirty="0">
              <a:latin typeface="BIZ UDPゴシック" panose="020B0400000000000000" pitchFamily="50" charset="-128"/>
              <a:ea typeface="BIZ UDPゴシック" panose="020B0400000000000000" pitchFamily="50" charset="-128"/>
            </a:endParaRPr>
          </a:p>
          <a:p>
            <a:pPr algn="ctr"/>
            <a:r>
              <a:rPr kumimoji="1" lang="ja-JP" altLang="en-US" sz="1400" dirty="0">
                <a:latin typeface="BIZ UDPゴシック" panose="020B0400000000000000" pitchFamily="50" charset="-128"/>
                <a:ea typeface="BIZ UDPゴシック" panose="020B0400000000000000" pitchFamily="50" charset="-128"/>
              </a:rPr>
              <a:t>支援・連携</a:t>
            </a:r>
          </a:p>
        </p:txBody>
      </p:sp>
      <p:sp>
        <p:nvSpPr>
          <p:cNvPr id="49" name="正方形/長方形 48">
            <a:extLst>
              <a:ext uri="{FF2B5EF4-FFF2-40B4-BE49-F238E27FC236}">
                <a16:creationId xmlns:a16="http://schemas.microsoft.com/office/drawing/2014/main" id="{410684B5-FCDD-4A75-A7C1-DC76E65354BA}"/>
              </a:ext>
            </a:extLst>
          </p:cNvPr>
          <p:cNvSpPr/>
          <p:nvPr/>
        </p:nvSpPr>
        <p:spPr bwMode="white">
          <a:xfrm>
            <a:off x="6224713" y="2622527"/>
            <a:ext cx="3387530" cy="1076589"/>
          </a:xfrm>
          <a:prstGeom prst="rect">
            <a:avLst/>
          </a:prstGeom>
          <a:ln w="9525">
            <a:no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400" dirty="0">
                <a:latin typeface="BIZ UDPゴシック" panose="020B0400000000000000" pitchFamily="50" charset="-128"/>
                <a:ea typeface="BIZ UDPゴシック" panose="020B0400000000000000" pitchFamily="50" charset="-128"/>
              </a:rPr>
              <a:t>・市町村が実施する施策との連携、　　</a:t>
            </a:r>
            <a:endParaRPr kumimoji="1" lang="en-US" altLang="ja-JP" sz="1400" dirty="0">
              <a:latin typeface="BIZ UDPゴシック" panose="020B0400000000000000" pitchFamily="50" charset="-128"/>
              <a:ea typeface="BIZ UDPゴシック" panose="020B0400000000000000" pitchFamily="50" charset="-128"/>
            </a:endParaRPr>
          </a:p>
          <a:p>
            <a:r>
              <a:rPr kumimoji="1" lang="ja-JP" altLang="en-US" sz="1400" dirty="0">
                <a:latin typeface="BIZ UDPゴシック" panose="020B0400000000000000" pitchFamily="50" charset="-128"/>
                <a:ea typeface="BIZ UDPゴシック" panose="020B0400000000000000" pitchFamily="50" charset="-128"/>
              </a:rPr>
              <a:t>　情報提供等により市町村の施策を支援</a:t>
            </a:r>
            <a:endParaRPr kumimoji="1" lang="en-US" altLang="ja-JP" sz="1400" dirty="0">
              <a:latin typeface="BIZ UDPゴシック" panose="020B0400000000000000" pitchFamily="50" charset="-128"/>
              <a:ea typeface="BIZ UDPゴシック" panose="020B0400000000000000" pitchFamily="50" charset="-128"/>
            </a:endParaRPr>
          </a:p>
          <a:p>
            <a:r>
              <a:rPr kumimoji="1" lang="ja-JP" altLang="en-US" sz="1400" dirty="0">
                <a:latin typeface="BIZ UDPゴシック" panose="020B0400000000000000" pitchFamily="50" charset="-128"/>
                <a:ea typeface="BIZ UDPゴシック" panose="020B0400000000000000" pitchFamily="50" charset="-128"/>
              </a:rPr>
              <a:t>・企業や</a:t>
            </a:r>
            <a:r>
              <a:rPr kumimoji="1" lang="en-US" altLang="ja-JP" sz="1400" dirty="0">
                <a:latin typeface="BIZ UDPゴシック" panose="020B0400000000000000" pitchFamily="50" charset="-128"/>
                <a:ea typeface="BIZ UDPゴシック" panose="020B0400000000000000" pitchFamily="50" charset="-128"/>
              </a:rPr>
              <a:t>NPO</a:t>
            </a:r>
            <a:r>
              <a:rPr kumimoji="1" lang="ja-JP" altLang="en-US" sz="1400" dirty="0">
                <a:latin typeface="BIZ UDPゴシック" panose="020B0400000000000000" pitchFamily="50" charset="-128"/>
                <a:ea typeface="BIZ UDPゴシック" panose="020B0400000000000000" pitchFamily="50" charset="-128"/>
              </a:rPr>
              <a:t>等の団体の活動との連携、</a:t>
            </a:r>
            <a:endParaRPr kumimoji="1" lang="en-US" altLang="ja-JP" sz="1400" dirty="0">
              <a:latin typeface="BIZ UDPゴシック" panose="020B0400000000000000" pitchFamily="50" charset="-128"/>
              <a:ea typeface="BIZ UDPゴシック" panose="020B0400000000000000" pitchFamily="50" charset="-128"/>
            </a:endParaRPr>
          </a:p>
          <a:p>
            <a:r>
              <a:rPr kumimoji="1" lang="ja-JP" altLang="en-US" sz="1400" dirty="0">
                <a:latin typeface="BIZ UDPゴシック" panose="020B0400000000000000" pitchFamily="50" charset="-128"/>
                <a:ea typeface="BIZ UDPゴシック" panose="020B0400000000000000" pitchFamily="50" charset="-128"/>
              </a:rPr>
              <a:t>　協働関係の構築</a:t>
            </a:r>
            <a:endParaRPr kumimoji="1" lang="en-US" altLang="ja-JP" sz="1400" dirty="0">
              <a:latin typeface="BIZ UDPゴシック" panose="020B0400000000000000" pitchFamily="50" charset="-128"/>
              <a:ea typeface="BIZ UDPゴシック" panose="020B0400000000000000" pitchFamily="50" charset="-128"/>
            </a:endParaRPr>
          </a:p>
        </p:txBody>
      </p:sp>
      <p:sp>
        <p:nvSpPr>
          <p:cNvPr id="50" name="正方形/長方形 49">
            <a:extLst>
              <a:ext uri="{FF2B5EF4-FFF2-40B4-BE49-F238E27FC236}">
                <a16:creationId xmlns:a16="http://schemas.microsoft.com/office/drawing/2014/main" id="{C6C82B6E-1B03-4B95-8A16-FDE7A40A69BC}"/>
              </a:ext>
            </a:extLst>
          </p:cNvPr>
          <p:cNvSpPr/>
          <p:nvPr/>
        </p:nvSpPr>
        <p:spPr>
          <a:xfrm>
            <a:off x="432385" y="2026740"/>
            <a:ext cx="5161763" cy="1722300"/>
          </a:xfrm>
          <a:prstGeom prst="rect">
            <a:avLst/>
          </a:prstGeom>
          <a:noFill/>
          <a:ln>
            <a:solidFill>
              <a:schemeClr val="tx1"/>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2400">
              <a:latin typeface="BIZ UDPゴシック" panose="020B0400000000000000" pitchFamily="50" charset="-128"/>
              <a:ea typeface="BIZ UDPゴシック" panose="020B0400000000000000" pitchFamily="50" charset="-128"/>
            </a:endParaRPr>
          </a:p>
        </p:txBody>
      </p:sp>
      <p:sp>
        <p:nvSpPr>
          <p:cNvPr id="51" name="正方形/長方形 50">
            <a:extLst>
              <a:ext uri="{FF2B5EF4-FFF2-40B4-BE49-F238E27FC236}">
                <a16:creationId xmlns:a16="http://schemas.microsoft.com/office/drawing/2014/main" id="{0F129285-5C0B-444E-BCBC-E9CF678E4EC0}"/>
              </a:ext>
            </a:extLst>
          </p:cNvPr>
          <p:cNvSpPr/>
          <p:nvPr/>
        </p:nvSpPr>
        <p:spPr>
          <a:xfrm>
            <a:off x="416057" y="959248"/>
            <a:ext cx="9169559" cy="87044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graphicFrame>
        <p:nvGraphicFramePr>
          <p:cNvPr id="52" name="表 51">
            <a:extLst>
              <a:ext uri="{FF2B5EF4-FFF2-40B4-BE49-F238E27FC236}">
                <a16:creationId xmlns:a16="http://schemas.microsoft.com/office/drawing/2014/main" id="{4BB4FE24-DD35-4515-BC58-4FE035542AA3}"/>
              </a:ext>
            </a:extLst>
          </p:cNvPr>
          <p:cNvGraphicFramePr>
            <a:graphicFrameLocks noGrp="1"/>
          </p:cNvGraphicFramePr>
          <p:nvPr>
            <p:extLst>
              <p:ext uri="{D42A27DB-BD31-4B8C-83A1-F6EECF244321}">
                <p14:modId xmlns:p14="http://schemas.microsoft.com/office/powerpoint/2010/main" val="889104795"/>
              </p:ext>
            </p:extLst>
          </p:nvPr>
        </p:nvGraphicFramePr>
        <p:xfrm>
          <a:off x="329797" y="4416738"/>
          <a:ext cx="4679645" cy="854118"/>
        </p:xfrm>
        <a:graphic>
          <a:graphicData uri="http://schemas.openxmlformats.org/drawingml/2006/table">
            <a:tbl>
              <a:tblPr firstRow="1" bandRow="1">
                <a:tableStyleId>{5C22544A-7EE6-4342-B048-85BDC9FD1C3A}</a:tableStyleId>
              </a:tblPr>
              <a:tblGrid>
                <a:gridCol w="1927219">
                  <a:extLst>
                    <a:ext uri="{9D8B030D-6E8A-4147-A177-3AD203B41FA5}">
                      <a16:colId xmlns:a16="http://schemas.microsoft.com/office/drawing/2014/main" val="2185215457"/>
                    </a:ext>
                  </a:extLst>
                </a:gridCol>
                <a:gridCol w="690869">
                  <a:extLst>
                    <a:ext uri="{9D8B030D-6E8A-4147-A177-3AD203B41FA5}">
                      <a16:colId xmlns:a16="http://schemas.microsoft.com/office/drawing/2014/main" val="561748292"/>
                    </a:ext>
                  </a:extLst>
                </a:gridCol>
                <a:gridCol w="648393">
                  <a:extLst>
                    <a:ext uri="{9D8B030D-6E8A-4147-A177-3AD203B41FA5}">
                      <a16:colId xmlns:a16="http://schemas.microsoft.com/office/drawing/2014/main" val="3380042465"/>
                    </a:ext>
                  </a:extLst>
                </a:gridCol>
                <a:gridCol w="731520">
                  <a:extLst>
                    <a:ext uri="{9D8B030D-6E8A-4147-A177-3AD203B41FA5}">
                      <a16:colId xmlns:a16="http://schemas.microsoft.com/office/drawing/2014/main" val="1058159358"/>
                    </a:ext>
                  </a:extLst>
                </a:gridCol>
                <a:gridCol w="681644">
                  <a:extLst>
                    <a:ext uri="{9D8B030D-6E8A-4147-A177-3AD203B41FA5}">
                      <a16:colId xmlns:a16="http://schemas.microsoft.com/office/drawing/2014/main" val="999201235"/>
                    </a:ext>
                  </a:extLst>
                </a:gridCol>
              </a:tblGrid>
              <a:tr h="278424">
                <a:tc>
                  <a:txBody>
                    <a:bodyPr/>
                    <a:lstStyle/>
                    <a:p>
                      <a:endParaRPr kumimoji="1" lang="ja-JP" altLang="en-US" sz="1200" dirty="0">
                        <a:latin typeface="BIZ UDPゴシック" panose="020B0400000000000000" pitchFamily="50" charset="-128"/>
                        <a:ea typeface="BIZ UDPゴシック" panose="020B0400000000000000" pitchFamily="50" charset="-128"/>
                      </a:endParaRPr>
                    </a:p>
                  </a:txBody>
                  <a:tcPr marL="101827" marR="101827" marT="50913" marB="50913"/>
                </a:tc>
                <a:tc>
                  <a:txBody>
                    <a:bodyPr/>
                    <a:lstStyle/>
                    <a:p>
                      <a:pPr algn="ctr"/>
                      <a:r>
                        <a:rPr kumimoji="1" lang="en-US" altLang="ja-JP" sz="1200" dirty="0">
                          <a:latin typeface="BIZ UDPゴシック" panose="020B0400000000000000" pitchFamily="50" charset="-128"/>
                          <a:ea typeface="BIZ UDPゴシック" panose="020B0400000000000000" pitchFamily="50" charset="-128"/>
                        </a:rPr>
                        <a:t>R3</a:t>
                      </a:r>
                      <a:endParaRPr kumimoji="1" lang="ja-JP" altLang="en-US" sz="1200" dirty="0">
                        <a:latin typeface="BIZ UDPゴシック" panose="020B0400000000000000" pitchFamily="50" charset="-128"/>
                        <a:ea typeface="BIZ UDPゴシック" panose="020B0400000000000000" pitchFamily="50" charset="-128"/>
                      </a:endParaRPr>
                    </a:p>
                  </a:txBody>
                  <a:tcPr marL="101827" marR="101827" marT="50913" marB="50913"/>
                </a:tc>
                <a:tc>
                  <a:txBody>
                    <a:bodyPr/>
                    <a:lstStyle/>
                    <a:p>
                      <a:pPr algn="ctr"/>
                      <a:r>
                        <a:rPr kumimoji="1" lang="en-US" altLang="ja-JP" sz="1200" dirty="0">
                          <a:latin typeface="BIZ UDPゴシック" panose="020B0400000000000000" pitchFamily="50" charset="-128"/>
                          <a:ea typeface="BIZ UDPゴシック" panose="020B0400000000000000" pitchFamily="50" charset="-128"/>
                        </a:rPr>
                        <a:t>R4</a:t>
                      </a:r>
                      <a:endParaRPr kumimoji="1" lang="ja-JP" altLang="en-US" sz="1200" dirty="0">
                        <a:latin typeface="BIZ UDPゴシック" panose="020B0400000000000000" pitchFamily="50" charset="-128"/>
                        <a:ea typeface="BIZ UDPゴシック" panose="020B0400000000000000" pitchFamily="50" charset="-128"/>
                      </a:endParaRPr>
                    </a:p>
                  </a:txBody>
                  <a:tcPr marL="101827" marR="101827" marT="50913" marB="50913"/>
                </a:tc>
                <a:tc>
                  <a:txBody>
                    <a:bodyPr/>
                    <a:lstStyle/>
                    <a:p>
                      <a:pPr algn="ctr"/>
                      <a:r>
                        <a:rPr kumimoji="1" lang="en-US" altLang="ja-JP" sz="1200" dirty="0">
                          <a:latin typeface="BIZ UDPゴシック" panose="020B0400000000000000" pitchFamily="50" charset="-128"/>
                          <a:ea typeface="BIZ UDPゴシック" panose="020B0400000000000000" pitchFamily="50" charset="-128"/>
                        </a:rPr>
                        <a:t>R5</a:t>
                      </a:r>
                      <a:endParaRPr kumimoji="1" lang="ja-JP" altLang="en-US" sz="1200" dirty="0">
                        <a:latin typeface="BIZ UDPゴシック" panose="020B0400000000000000" pitchFamily="50" charset="-128"/>
                        <a:ea typeface="BIZ UDPゴシック" panose="020B0400000000000000" pitchFamily="50" charset="-128"/>
                      </a:endParaRPr>
                    </a:p>
                  </a:txBody>
                  <a:tcPr marL="101827" marR="101827" marT="50913" marB="50913"/>
                </a:tc>
                <a:tc>
                  <a:txBody>
                    <a:bodyPr/>
                    <a:lstStyle/>
                    <a:p>
                      <a:pPr algn="ctr"/>
                      <a:r>
                        <a:rPr kumimoji="1" lang="en-US" altLang="ja-JP" sz="1200" dirty="0">
                          <a:latin typeface="BIZ UDPゴシック" panose="020B0400000000000000" pitchFamily="50" charset="-128"/>
                          <a:ea typeface="BIZ UDPゴシック" panose="020B0400000000000000" pitchFamily="50" charset="-128"/>
                        </a:rPr>
                        <a:t>R6</a:t>
                      </a:r>
                      <a:endParaRPr kumimoji="1" lang="ja-JP" altLang="en-US" sz="1200" dirty="0">
                        <a:latin typeface="BIZ UDPゴシック" panose="020B0400000000000000" pitchFamily="50" charset="-128"/>
                        <a:ea typeface="BIZ UDPゴシック" panose="020B0400000000000000" pitchFamily="50" charset="-128"/>
                      </a:endParaRPr>
                    </a:p>
                  </a:txBody>
                  <a:tcPr marL="101827" marR="101827" marT="50913" marB="50913"/>
                </a:tc>
                <a:extLst>
                  <a:ext uri="{0D108BD9-81ED-4DB2-BD59-A6C34878D82A}">
                    <a16:rowId xmlns:a16="http://schemas.microsoft.com/office/drawing/2014/main" val="1807183011"/>
                  </a:ext>
                </a:extLst>
              </a:tr>
              <a:tr h="278424">
                <a:tc>
                  <a:txBody>
                    <a:bodyPr/>
                    <a:lstStyle/>
                    <a:p>
                      <a:r>
                        <a:rPr kumimoji="1" lang="ja-JP" altLang="en-US" sz="1200" dirty="0">
                          <a:latin typeface="BIZ UDPゴシック" panose="020B0400000000000000" pitchFamily="50" charset="-128"/>
                          <a:ea typeface="BIZ UDPゴシック" panose="020B0400000000000000" pitchFamily="50" charset="-128"/>
                        </a:rPr>
                        <a:t>相談実件数</a:t>
                      </a:r>
                    </a:p>
                  </a:txBody>
                  <a:tcPr marL="101827" marR="101827" marT="50913" marB="50913"/>
                </a:tc>
                <a:tc>
                  <a:txBody>
                    <a:bodyPr/>
                    <a:lstStyle/>
                    <a:p>
                      <a:pPr algn="r"/>
                      <a:r>
                        <a:rPr kumimoji="1" lang="en-US" altLang="ja-JP" sz="1200" dirty="0">
                          <a:solidFill>
                            <a:schemeClr val="tx1"/>
                          </a:solidFill>
                          <a:latin typeface="BIZ UDPゴシック" panose="020B0400000000000000" pitchFamily="50" charset="-128"/>
                          <a:ea typeface="BIZ UDPゴシック" panose="020B0400000000000000" pitchFamily="50" charset="-128"/>
                        </a:rPr>
                        <a:t>733</a:t>
                      </a:r>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a:txBody>
                  <a:tcPr marL="101827" marR="101827" marT="50913" marB="50913"/>
                </a:tc>
                <a:tc>
                  <a:txBody>
                    <a:bodyPr/>
                    <a:lstStyle/>
                    <a:p>
                      <a:pPr algn="r"/>
                      <a:r>
                        <a:rPr kumimoji="1" lang="en-US" altLang="ja-JP" sz="1200" b="0" dirty="0">
                          <a:solidFill>
                            <a:schemeClr val="tx1"/>
                          </a:solidFill>
                          <a:latin typeface="BIZ UDPゴシック" panose="020B0400000000000000" pitchFamily="50" charset="-128"/>
                          <a:ea typeface="BIZ UDPゴシック" panose="020B0400000000000000" pitchFamily="50" charset="-128"/>
                        </a:rPr>
                        <a:t>758</a:t>
                      </a:r>
                      <a:endParaRPr kumimoji="1" lang="ja-JP" altLang="en-US" sz="1200" b="0" dirty="0">
                        <a:solidFill>
                          <a:schemeClr val="tx1"/>
                        </a:solidFill>
                        <a:latin typeface="BIZ UDPゴシック" panose="020B0400000000000000" pitchFamily="50" charset="-128"/>
                        <a:ea typeface="BIZ UDPゴシック" panose="020B0400000000000000" pitchFamily="50" charset="-128"/>
                      </a:endParaRPr>
                    </a:p>
                  </a:txBody>
                  <a:tcPr marL="101827" marR="101827" marT="50913" marB="50913"/>
                </a:tc>
                <a:tc>
                  <a:txBody>
                    <a:bodyPr/>
                    <a:lstStyle/>
                    <a:p>
                      <a:pPr algn="r"/>
                      <a:r>
                        <a:rPr kumimoji="1" lang="en-US" altLang="ja-JP" sz="1200" dirty="0">
                          <a:solidFill>
                            <a:schemeClr val="tx1"/>
                          </a:solidFill>
                          <a:latin typeface="BIZ UDPゴシック" panose="020B0400000000000000" pitchFamily="50" charset="-128"/>
                          <a:ea typeface="BIZ UDPゴシック" panose="020B0400000000000000" pitchFamily="50" charset="-128"/>
                        </a:rPr>
                        <a:t>771</a:t>
                      </a:r>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a:txBody>
                  <a:tcPr marL="101827" marR="101827" marT="50913" marB="50913"/>
                </a:tc>
                <a:tc>
                  <a:txBody>
                    <a:bodyPr/>
                    <a:lstStyle/>
                    <a:p>
                      <a:pPr algn="r"/>
                      <a:r>
                        <a:rPr kumimoji="1" lang="en-US" altLang="ja-JP" sz="1200" dirty="0">
                          <a:solidFill>
                            <a:schemeClr val="tx1"/>
                          </a:solidFill>
                          <a:latin typeface="BIZ UDPゴシック" panose="020B0400000000000000" pitchFamily="50" charset="-128"/>
                          <a:ea typeface="BIZ UDPゴシック" panose="020B0400000000000000" pitchFamily="50" charset="-128"/>
                        </a:rPr>
                        <a:t>701 </a:t>
                      </a:r>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a:txBody>
                  <a:tcPr marL="101827" marR="101827" marT="50913" marB="50913"/>
                </a:tc>
                <a:extLst>
                  <a:ext uri="{0D108BD9-81ED-4DB2-BD59-A6C34878D82A}">
                    <a16:rowId xmlns:a16="http://schemas.microsoft.com/office/drawing/2014/main" val="2386299101"/>
                  </a:ext>
                </a:extLst>
              </a:tr>
              <a:tr h="278424">
                <a:tc>
                  <a:txBody>
                    <a:bodyPr/>
                    <a:lstStyle/>
                    <a:p>
                      <a:r>
                        <a:rPr kumimoji="1" lang="ja-JP" altLang="en-US" sz="1200" dirty="0">
                          <a:latin typeface="BIZ UDPゴシック" panose="020B0400000000000000" pitchFamily="50" charset="-128"/>
                          <a:ea typeface="BIZ UDPゴシック" panose="020B0400000000000000" pitchFamily="50" charset="-128"/>
                        </a:rPr>
                        <a:t>うち同和問題</a:t>
                      </a:r>
                    </a:p>
                  </a:txBody>
                  <a:tcPr marL="101827" marR="101827" marT="50913" marB="50913"/>
                </a:tc>
                <a:tc>
                  <a:txBody>
                    <a:bodyPr/>
                    <a:lstStyle/>
                    <a:p>
                      <a:pPr algn="r"/>
                      <a:r>
                        <a:rPr kumimoji="1" lang="en-US" altLang="ja-JP" sz="1200" dirty="0">
                          <a:solidFill>
                            <a:schemeClr val="tx1"/>
                          </a:solidFill>
                          <a:latin typeface="BIZ UDPゴシック" panose="020B0400000000000000" pitchFamily="50" charset="-128"/>
                          <a:ea typeface="BIZ UDPゴシック" panose="020B0400000000000000" pitchFamily="50" charset="-128"/>
                        </a:rPr>
                        <a:t>18</a:t>
                      </a:r>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a:txBody>
                  <a:tcPr marL="101827" marR="101827" marT="50913" marB="50913"/>
                </a:tc>
                <a:tc>
                  <a:txBody>
                    <a:bodyPr/>
                    <a:lstStyle/>
                    <a:p>
                      <a:pPr algn="r"/>
                      <a:r>
                        <a:rPr kumimoji="1" lang="en-US" altLang="ja-JP" sz="1200" dirty="0">
                          <a:solidFill>
                            <a:schemeClr val="tx1"/>
                          </a:solidFill>
                          <a:latin typeface="BIZ UDPゴシック" panose="020B0400000000000000" pitchFamily="50" charset="-128"/>
                          <a:ea typeface="BIZ UDPゴシック" panose="020B0400000000000000" pitchFamily="50" charset="-128"/>
                        </a:rPr>
                        <a:t>31</a:t>
                      </a:r>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a:txBody>
                  <a:tcPr marL="101827" marR="101827" marT="50913" marB="50913"/>
                </a:tc>
                <a:tc>
                  <a:txBody>
                    <a:bodyPr/>
                    <a:lstStyle/>
                    <a:p>
                      <a:pPr algn="r"/>
                      <a:r>
                        <a:rPr kumimoji="1" lang="en-US" altLang="ja-JP" sz="1200" dirty="0">
                          <a:solidFill>
                            <a:schemeClr val="tx1"/>
                          </a:solidFill>
                          <a:latin typeface="BIZ UDPゴシック" panose="020B0400000000000000" pitchFamily="50" charset="-128"/>
                          <a:ea typeface="BIZ UDPゴシック" panose="020B0400000000000000" pitchFamily="50" charset="-128"/>
                        </a:rPr>
                        <a:t>28</a:t>
                      </a:r>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a:txBody>
                  <a:tcPr marL="101827" marR="101827" marT="50913" marB="50913"/>
                </a:tc>
                <a:tc>
                  <a:txBody>
                    <a:bodyPr/>
                    <a:lstStyle/>
                    <a:p>
                      <a:pPr algn="r"/>
                      <a:r>
                        <a:rPr kumimoji="1" lang="en-US" altLang="ja-JP" sz="1200" dirty="0">
                          <a:solidFill>
                            <a:schemeClr val="tx1"/>
                          </a:solidFill>
                          <a:latin typeface="BIZ UDPゴシック" panose="020B0400000000000000" pitchFamily="50" charset="-128"/>
                          <a:ea typeface="BIZ UDPゴシック" panose="020B0400000000000000" pitchFamily="50" charset="-128"/>
                        </a:rPr>
                        <a:t>29</a:t>
                      </a:r>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a:txBody>
                  <a:tcPr marL="101827" marR="101827" marT="50913" marB="50913"/>
                </a:tc>
                <a:extLst>
                  <a:ext uri="{0D108BD9-81ED-4DB2-BD59-A6C34878D82A}">
                    <a16:rowId xmlns:a16="http://schemas.microsoft.com/office/drawing/2014/main" val="2142140116"/>
                  </a:ext>
                </a:extLst>
              </a:tr>
            </a:tbl>
          </a:graphicData>
        </a:graphic>
      </p:graphicFrame>
      <p:graphicFrame>
        <p:nvGraphicFramePr>
          <p:cNvPr id="53" name="表 52">
            <a:extLst>
              <a:ext uri="{FF2B5EF4-FFF2-40B4-BE49-F238E27FC236}">
                <a16:creationId xmlns:a16="http://schemas.microsoft.com/office/drawing/2014/main" id="{F8AA6A7C-2CAC-489B-80CA-D36B2014B947}"/>
              </a:ext>
            </a:extLst>
          </p:cNvPr>
          <p:cNvGraphicFramePr>
            <a:graphicFrameLocks noGrp="1"/>
          </p:cNvGraphicFramePr>
          <p:nvPr/>
        </p:nvGraphicFramePr>
        <p:xfrm>
          <a:off x="5188156" y="4413112"/>
          <a:ext cx="4397460" cy="1009918"/>
        </p:xfrm>
        <a:graphic>
          <a:graphicData uri="http://schemas.openxmlformats.org/drawingml/2006/table">
            <a:tbl>
              <a:tblPr bandRow="1">
                <a:tableStyleId>{5C22544A-7EE6-4342-B048-85BDC9FD1C3A}</a:tableStyleId>
              </a:tblPr>
              <a:tblGrid>
                <a:gridCol w="4397460">
                  <a:extLst>
                    <a:ext uri="{9D8B030D-6E8A-4147-A177-3AD203B41FA5}">
                      <a16:colId xmlns:a16="http://schemas.microsoft.com/office/drawing/2014/main" val="2927392166"/>
                    </a:ext>
                  </a:extLst>
                </a:gridCol>
              </a:tblGrid>
              <a:tr h="1009918">
                <a:tc>
                  <a:txBody>
                    <a:bodyPr/>
                    <a:lstStyle/>
                    <a:p>
                      <a:r>
                        <a:rPr kumimoji="1" lang="ja-JP" altLang="en-US" sz="1200" dirty="0">
                          <a:latin typeface="BIZ UDPゴシック" panose="020B0400000000000000" pitchFamily="50" charset="-128"/>
                          <a:ea typeface="BIZ UDPゴシック" panose="020B0400000000000000" pitchFamily="50" charset="-128"/>
                        </a:rPr>
                        <a:t>・勤務する会社で部落差別発言があったという相談</a:t>
                      </a:r>
                      <a:endParaRPr kumimoji="1" lang="en-US" altLang="ja-JP" sz="1200" dirty="0">
                        <a:latin typeface="BIZ UDPゴシック" panose="020B0400000000000000" pitchFamily="50" charset="-128"/>
                        <a:ea typeface="BIZ UDPゴシック" panose="020B0400000000000000" pitchFamily="50" charset="-128"/>
                      </a:endParaRPr>
                    </a:p>
                    <a:p>
                      <a:r>
                        <a:rPr kumimoji="1" lang="ja-JP" altLang="en-US" sz="1200" dirty="0">
                          <a:latin typeface="BIZ UDPゴシック" panose="020B0400000000000000" pitchFamily="50" charset="-128"/>
                          <a:ea typeface="BIZ UDPゴシック" panose="020B0400000000000000" pitchFamily="50" charset="-128"/>
                        </a:rPr>
                        <a:t>・近所の人などから同和問題に関する差別的な発言を受けた</a:t>
                      </a:r>
                      <a:endParaRPr kumimoji="1" lang="en-US" altLang="ja-JP" sz="1200" dirty="0">
                        <a:latin typeface="BIZ UDPゴシック" panose="020B0400000000000000" pitchFamily="50" charset="-128"/>
                        <a:ea typeface="BIZ UDPゴシック" panose="020B0400000000000000" pitchFamily="50" charset="-128"/>
                      </a:endParaRPr>
                    </a:p>
                    <a:p>
                      <a:r>
                        <a:rPr kumimoji="1" lang="ja-JP" altLang="en-US" sz="1200" dirty="0">
                          <a:latin typeface="BIZ UDPゴシック" panose="020B0400000000000000" pitchFamily="50" charset="-128"/>
                          <a:ea typeface="BIZ UDPゴシック" panose="020B0400000000000000" pitchFamily="50" charset="-128"/>
                        </a:rPr>
                        <a:t>　という相談</a:t>
                      </a:r>
                      <a:endParaRPr kumimoji="1" lang="en-US" altLang="ja-JP" sz="1200" dirty="0">
                        <a:latin typeface="BIZ UDPゴシック" panose="020B0400000000000000" pitchFamily="50" charset="-128"/>
                        <a:ea typeface="BIZ UDPゴシック" panose="020B0400000000000000" pitchFamily="50" charset="-128"/>
                      </a:endParaRPr>
                    </a:p>
                    <a:p>
                      <a:r>
                        <a:rPr kumimoji="1" lang="ja-JP" altLang="en-US" sz="1200" dirty="0">
                          <a:latin typeface="BIZ UDPゴシック" panose="020B0400000000000000" pitchFamily="50" charset="-128"/>
                          <a:ea typeface="BIZ UDPゴシック" panose="020B0400000000000000" pitchFamily="50" charset="-128"/>
                        </a:rPr>
                        <a:t>・結婚や交際に際し、家族等から反対されているという相談</a:t>
                      </a:r>
                      <a:endParaRPr kumimoji="1" lang="en-US" altLang="ja-JP" sz="1200" dirty="0">
                        <a:latin typeface="BIZ UDPゴシック" panose="020B0400000000000000" pitchFamily="50" charset="-128"/>
                        <a:ea typeface="BIZ UDPゴシック" panose="020B0400000000000000" pitchFamily="50" charset="-128"/>
                      </a:endParaRPr>
                    </a:p>
                    <a:p>
                      <a:r>
                        <a:rPr kumimoji="1" lang="ja-JP" altLang="en-US" sz="1200" dirty="0">
                          <a:latin typeface="BIZ UDPゴシック" panose="020B0400000000000000" pitchFamily="50" charset="-128"/>
                          <a:ea typeface="BIZ UDPゴシック" panose="020B0400000000000000" pitchFamily="50" charset="-128"/>
                        </a:rPr>
                        <a:t>・</a:t>
                      </a:r>
                      <a:r>
                        <a:rPr kumimoji="1" lang="en-US" altLang="ja-JP" sz="1200" dirty="0">
                          <a:latin typeface="BIZ UDPゴシック" panose="020B0400000000000000" pitchFamily="50" charset="-128"/>
                          <a:ea typeface="BIZ UDPゴシック" panose="020B0400000000000000" pitchFamily="50" charset="-128"/>
                        </a:rPr>
                        <a:t>SNS</a:t>
                      </a:r>
                      <a:r>
                        <a:rPr kumimoji="1" lang="ja-JP" altLang="en-US" sz="1200" dirty="0">
                          <a:latin typeface="BIZ UDPゴシック" panose="020B0400000000000000" pitchFamily="50" charset="-128"/>
                          <a:ea typeface="BIZ UDPゴシック" panose="020B0400000000000000" pitchFamily="50" charset="-128"/>
                        </a:rPr>
                        <a:t>上で、部落差別と思われる書込みがあったという相談</a:t>
                      </a:r>
                    </a:p>
                  </a:txBody>
                  <a:tcPr/>
                </a:tc>
                <a:extLst>
                  <a:ext uri="{0D108BD9-81ED-4DB2-BD59-A6C34878D82A}">
                    <a16:rowId xmlns:a16="http://schemas.microsoft.com/office/drawing/2014/main" val="800709444"/>
                  </a:ext>
                </a:extLst>
              </a:tr>
            </a:tbl>
          </a:graphicData>
        </a:graphic>
      </p:graphicFrame>
      <p:sp>
        <p:nvSpPr>
          <p:cNvPr id="54" name="テキスト ボックス 53">
            <a:extLst>
              <a:ext uri="{FF2B5EF4-FFF2-40B4-BE49-F238E27FC236}">
                <a16:creationId xmlns:a16="http://schemas.microsoft.com/office/drawing/2014/main" id="{66143F76-01A8-4462-AA5D-2DD48A3A2C9A}"/>
              </a:ext>
            </a:extLst>
          </p:cNvPr>
          <p:cNvSpPr txBox="1"/>
          <p:nvPr/>
        </p:nvSpPr>
        <p:spPr>
          <a:xfrm>
            <a:off x="229340" y="4173401"/>
            <a:ext cx="5179975" cy="276999"/>
          </a:xfrm>
          <a:prstGeom prst="rect">
            <a:avLst/>
          </a:prstGeom>
          <a:noFill/>
        </p:spPr>
        <p:txBody>
          <a:bodyPr wrap="square">
            <a:spAutoFit/>
          </a:bodyPr>
          <a:lstStyle/>
          <a:p>
            <a:r>
              <a:rPr kumimoji="1" lang="en-US" altLang="ja-JP" sz="1200" dirty="0">
                <a:latin typeface="BIZ UDPゴシック" panose="020B0400000000000000" pitchFamily="50" charset="-128"/>
                <a:ea typeface="BIZ UDPゴシック" panose="020B0400000000000000" pitchFamily="50" charset="-128"/>
              </a:rPr>
              <a:t>【</a:t>
            </a:r>
            <a:r>
              <a:rPr kumimoji="1" lang="ja-JP" altLang="en-US" sz="1200" dirty="0">
                <a:latin typeface="BIZ UDPゴシック" panose="020B0400000000000000" pitchFamily="50" charset="-128"/>
                <a:ea typeface="BIZ UDPゴシック" panose="020B0400000000000000" pitchFamily="50" charset="-128"/>
              </a:rPr>
              <a:t>人権相談窓口における相談件数の推移</a:t>
            </a:r>
            <a:r>
              <a:rPr kumimoji="1" lang="en-US" altLang="ja-JP" sz="1200" dirty="0">
                <a:latin typeface="BIZ UDPゴシック" panose="020B0400000000000000" pitchFamily="50" charset="-128"/>
                <a:ea typeface="BIZ UDPゴシック" panose="020B0400000000000000" pitchFamily="50" charset="-128"/>
              </a:rPr>
              <a:t>】</a:t>
            </a:r>
          </a:p>
        </p:txBody>
      </p:sp>
      <p:sp>
        <p:nvSpPr>
          <p:cNvPr id="55" name="テキスト ボックス 54">
            <a:extLst>
              <a:ext uri="{FF2B5EF4-FFF2-40B4-BE49-F238E27FC236}">
                <a16:creationId xmlns:a16="http://schemas.microsoft.com/office/drawing/2014/main" id="{FC9798C6-383A-4994-9BBB-D44CB06C78F8}"/>
              </a:ext>
            </a:extLst>
          </p:cNvPr>
          <p:cNvSpPr txBox="1"/>
          <p:nvPr/>
        </p:nvSpPr>
        <p:spPr>
          <a:xfrm>
            <a:off x="5088906" y="4166823"/>
            <a:ext cx="5179975" cy="276999"/>
          </a:xfrm>
          <a:prstGeom prst="rect">
            <a:avLst/>
          </a:prstGeom>
          <a:noFill/>
        </p:spPr>
        <p:txBody>
          <a:bodyPr wrap="square">
            <a:spAutoFit/>
          </a:bodyPr>
          <a:lstStyle/>
          <a:p>
            <a:r>
              <a:rPr kumimoji="1" lang="en-US" altLang="ja-JP" sz="1200" dirty="0">
                <a:latin typeface="BIZ UDPゴシック" panose="020B0400000000000000" pitchFamily="50" charset="-128"/>
                <a:ea typeface="BIZ UDPゴシック" panose="020B0400000000000000" pitchFamily="50" charset="-128"/>
              </a:rPr>
              <a:t>【</a:t>
            </a:r>
            <a:r>
              <a:rPr kumimoji="1" lang="ja-JP" altLang="en-US" sz="1200" dirty="0">
                <a:latin typeface="BIZ UDPゴシック" panose="020B0400000000000000" pitchFamily="50" charset="-128"/>
                <a:ea typeface="BIZ UDPゴシック" panose="020B0400000000000000" pitchFamily="50" charset="-128"/>
              </a:rPr>
              <a:t>同和問題に関する相談内容の事例</a:t>
            </a:r>
            <a:r>
              <a:rPr kumimoji="1" lang="en-US" altLang="ja-JP" sz="1200" dirty="0">
                <a:latin typeface="BIZ UDPゴシック" panose="020B0400000000000000" pitchFamily="50" charset="-128"/>
                <a:ea typeface="BIZ UDPゴシック" panose="020B0400000000000000" pitchFamily="50" charset="-128"/>
              </a:rPr>
              <a:t>】</a:t>
            </a:r>
          </a:p>
        </p:txBody>
      </p:sp>
      <p:graphicFrame>
        <p:nvGraphicFramePr>
          <p:cNvPr id="57" name="表 56">
            <a:extLst>
              <a:ext uri="{FF2B5EF4-FFF2-40B4-BE49-F238E27FC236}">
                <a16:creationId xmlns:a16="http://schemas.microsoft.com/office/drawing/2014/main" id="{B58A25F5-67D2-4AD9-80D8-734094DA812C}"/>
              </a:ext>
            </a:extLst>
          </p:cNvPr>
          <p:cNvGraphicFramePr>
            <a:graphicFrameLocks noGrp="1"/>
          </p:cNvGraphicFramePr>
          <p:nvPr>
            <p:extLst>
              <p:ext uri="{D42A27DB-BD31-4B8C-83A1-F6EECF244321}">
                <p14:modId xmlns:p14="http://schemas.microsoft.com/office/powerpoint/2010/main" val="3902049720"/>
              </p:ext>
            </p:extLst>
          </p:nvPr>
        </p:nvGraphicFramePr>
        <p:xfrm>
          <a:off x="341407" y="5803943"/>
          <a:ext cx="4308232" cy="854118"/>
        </p:xfrm>
        <a:graphic>
          <a:graphicData uri="http://schemas.openxmlformats.org/drawingml/2006/table">
            <a:tbl>
              <a:tblPr firstRow="1" bandRow="1">
                <a:tableStyleId>{5C22544A-7EE6-4342-B048-85BDC9FD1C3A}</a:tableStyleId>
              </a:tblPr>
              <a:tblGrid>
                <a:gridCol w="1822262">
                  <a:extLst>
                    <a:ext uri="{9D8B030D-6E8A-4147-A177-3AD203B41FA5}">
                      <a16:colId xmlns:a16="http://schemas.microsoft.com/office/drawing/2014/main" val="3489297075"/>
                    </a:ext>
                  </a:extLst>
                </a:gridCol>
                <a:gridCol w="629296">
                  <a:extLst>
                    <a:ext uri="{9D8B030D-6E8A-4147-A177-3AD203B41FA5}">
                      <a16:colId xmlns:a16="http://schemas.microsoft.com/office/drawing/2014/main" val="1021746032"/>
                    </a:ext>
                  </a:extLst>
                </a:gridCol>
                <a:gridCol w="613758">
                  <a:extLst>
                    <a:ext uri="{9D8B030D-6E8A-4147-A177-3AD203B41FA5}">
                      <a16:colId xmlns:a16="http://schemas.microsoft.com/office/drawing/2014/main" val="1161883654"/>
                    </a:ext>
                  </a:extLst>
                </a:gridCol>
                <a:gridCol w="605990">
                  <a:extLst>
                    <a:ext uri="{9D8B030D-6E8A-4147-A177-3AD203B41FA5}">
                      <a16:colId xmlns:a16="http://schemas.microsoft.com/office/drawing/2014/main" val="3005666383"/>
                    </a:ext>
                  </a:extLst>
                </a:gridCol>
                <a:gridCol w="636926">
                  <a:extLst>
                    <a:ext uri="{9D8B030D-6E8A-4147-A177-3AD203B41FA5}">
                      <a16:colId xmlns:a16="http://schemas.microsoft.com/office/drawing/2014/main" val="923252374"/>
                    </a:ext>
                  </a:extLst>
                </a:gridCol>
              </a:tblGrid>
              <a:tr h="269378">
                <a:tc>
                  <a:txBody>
                    <a:bodyPr/>
                    <a:lstStyle/>
                    <a:p>
                      <a:endParaRPr kumimoji="1" lang="ja-JP" altLang="en-US" sz="1200" dirty="0">
                        <a:latin typeface="BIZ UDPゴシック" panose="020B0400000000000000" pitchFamily="50" charset="-128"/>
                        <a:ea typeface="BIZ UDPゴシック" panose="020B0400000000000000" pitchFamily="50" charset="-128"/>
                      </a:endParaRPr>
                    </a:p>
                  </a:txBody>
                  <a:tcPr marL="101827" marR="101827" marT="50913" marB="50913"/>
                </a:tc>
                <a:tc>
                  <a:txBody>
                    <a:bodyPr/>
                    <a:lstStyle/>
                    <a:p>
                      <a:pPr algn="ctr"/>
                      <a:r>
                        <a:rPr kumimoji="1" lang="en-US" altLang="ja-JP" sz="1200" dirty="0">
                          <a:solidFill>
                            <a:schemeClr val="bg1"/>
                          </a:solidFill>
                          <a:latin typeface="BIZ UDPゴシック" panose="020B0400000000000000" pitchFamily="50" charset="-128"/>
                          <a:ea typeface="BIZ UDPゴシック" panose="020B0400000000000000" pitchFamily="50" charset="-128"/>
                        </a:rPr>
                        <a:t>R3</a:t>
                      </a:r>
                      <a:endParaRPr kumimoji="1" lang="ja-JP" altLang="en-US" sz="1200" dirty="0">
                        <a:solidFill>
                          <a:schemeClr val="bg1"/>
                        </a:solidFill>
                        <a:latin typeface="BIZ UDPゴシック" panose="020B0400000000000000" pitchFamily="50" charset="-128"/>
                        <a:ea typeface="BIZ UDPゴシック" panose="020B0400000000000000" pitchFamily="50" charset="-128"/>
                      </a:endParaRPr>
                    </a:p>
                  </a:txBody>
                  <a:tcPr marL="101827" marR="101827" marT="50913" marB="50913"/>
                </a:tc>
                <a:tc>
                  <a:txBody>
                    <a:bodyPr/>
                    <a:lstStyle/>
                    <a:p>
                      <a:pPr algn="ctr"/>
                      <a:r>
                        <a:rPr kumimoji="1" lang="en-US" altLang="ja-JP" sz="1200" dirty="0">
                          <a:solidFill>
                            <a:schemeClr val="bg1"/>
                          </a:solidFill>
                          <a:latin typeface="BIZ UDPゴシック" panose="020B0400000000000000" pitchFamily="50" charset="-128"/>
                          <a:ea typeface="BIZ UDPゴシック" panose="020B0400000000000000" pitchFamily="50" charset="-128"/>
                        </a:rPr>
                        <a:t>R4</a:t>
                      </a:r>
                      <a:endParaRPr kumimoji="1" lang="ja-JP" altLang="en-US" sz="1200" dirty="0">
                        <a:solidFill>
                          <a:schemeClr val="bg1"/>
                        </a:solidFill>
                        <a:latin typeface="BIZ UDPゴシック" panose="020B0400000000000000" pitchFamily="50" charset="-128"/>
                        <a:ea typeface="BIZ UDPゴシック" panose="020B0400000000000000" pitchFamily="50" charset="-128"/>
                      </a:endParaRPr>
                    </a:p>
                  </a:txBody>
                  <a:tcPr marL="101827" marR="101827" marT="50913" marB="50913"/>
                </a:tc>
                <a:tc>
                  <a:txBody>
                    <a:bodyPr/>
                    <a:lstStyle/>
                    <a:p>
                      <a:pPr algn="ctr"/>
                      <a:r>
                        <a:rPr kumimoji="1" lang="en-US" altLang="ja-JP" sz="1200" dirty="0">
                          <a:solidFill>
                            <a:schemeClr val="bg1"/>
                          </a:solidFill>
                          <a:latin typeface="BIZ UDPゴシック" panose="020B0400000000000000" pitchFamily="50" charset="-128"/>
                          <a:ea typeface="BIZ UDPゴシック" panose="020B0400000000000000" pitchFamily="50" charset="-128"/>
                        </a:rPr>
                        <a:t>R5</a:t>
                      </a:r>
                      <a:endParaRPr kumimoji="1" lang="ja-JP" altLang="en-US" sz="1200" dirty="0">
                        <a:solidFill>
                          <a:schemeClr val="bg1"/>
                        </a:solidFill>
                        <a:latin typeface="BIZ UDPゴシック" panose="020B0400000000000000" pitchFamily="50" charset="-128"/>
                        <a:ea typeface="BIZ UDPゴシック" panose="020B0400000000000000" pitchFamily="50" charset="-128"/>
                      </a:endParaRPr>
                    </a:p>
                  </a:txBody>
                  <a:tcPr marL="101827" marR="101827" marT="50913" marB="50913"/>
                </a:tc>
                <a:tc>
                  <a:txBody>
                    <a:bodyPr/>
                    <a:lstStyle/>
                    <a:p>
                      <a:pPr algn="ctr"/>
                      <a:r>
                        <a:rPr kumimoji="1" lang="en-US" altLang="ja-JP" sz="1200" dirty="0">
                          <a:solidFill>
                            <a:schemeClr val="bg1"/>
                          </a:solidFill>
                          <a:latin typeface="BIZ UDPゴシック" panose="020B0400000000000000" pitchFamily="50" charset="-128"/>
                          <a:ea typeface="BIZ UDPゴシック" panose="020B0400000000000000" pitchFamily="50" charset="-128"/>
                        </a:rPr>
                        <a:t>R6</a:t>
                      </a:r>
                      <a:endParaRPr kumimoji="1" lang="ja-JP" altLang="en-US" sz="1200" dirty="0">
                        <a:solidFill>
                          <a:schemeClr val="bg1"/>
                        </a:solidFill>
                        <a:latin typeface="BIZ UDPゴシック" panose="020B0400000000000000" pitchFamily="50" charset="-128"/>
                        <a:ea typeface="BIZ UDPゴシック" panose="020B0400000000000000" pitchFamily="50" charset="-128"/>
                      </a:endParaRPr>
                    </a:p>
                  </a:txBody>
                  <a:tcPr marL="101827" marR="101827" marT="50913" marB="50913"/>
                </a:tc>
                <a:extLst>
                  <a:ext uri="{0D108BD9-81ED-4DB2-BD59-A6C34878D82A}">
                    <a16:rowId xmlns:a16="http://schemas.microsoft.com/office/drawing/2014/main" val="1723399267"/>
                  </a:ext>
                </a:extLst>
              </a:tr>
              <a:tr h="269378">
                <a:tc>
                  <a:txBody>
                    <a:bodyPr/>
                    <a:lstStyle/>
                    <a:p>
                      <a:r>
                        <a:rPr kumimoji="1" lang="ja-JP" altLang="en-US" sz="1200" dirty="0">
                          <a:latin typeface="BIZ UDPゴシック" panose="020B0400000000000000" pitchFamily="50" charset="-128"/>
                          <a:ea typeface="BIZ UDPゴシック" panose="020B0400000000000000" pitchFamily="50" charset="-128"/>
                        </a:rPr>
                        <a:t>件数</a:t>
                      </a:r>
                    </a:p>
                  </a:txBody>
                  <a:tcPr marL="101827" marR="101827" marT="50913" marB="50913"/>
                </a:tc>
                <a:tc>
                  <a:txBody>
                    <a:bodyPr/>
                    <a:lstStyle/>
                    <a:p>
                      <a:pPr algn="r"/>
                      <a:r>
                        <a:rPr kumimoji="1" lang="en-US" altLang="ja-JP" sz="1200" dirty="0">
                          <a:solidFill>
                            <a:schemeClr val="tx1"/>
                          </a:solidFill>
                          <a:latin typeface="BIZ UDPゴシック" panose="020B0400000000000000" pitchFamily="50" charset="-128"/>
                          <a:ea typeface="BIZ UDPゴシック" panose="020B0400000000000000" pitchFamily="50" charset="-128"/>
                        </a:rPr>
                        <a:t>147</a:t>
                      </a:r>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a:txBody>
                  <a:tcPr marL="101827" marR="101827" marT="50913" marB="50913"/>
                </a:tc>
                <a:tc>
                  <a:txBody>
                    <a:bodyPr/>
                    <a:lstStyle/>
                    <a:p>
                      <a:pPr algn="r"/>
                      <a:r>
                        <a:rPr kumimoji="1" lang="en-US" altLang="ja-JP" sz="1200" dirty="0">
                          <a:solidFill>
                            <a:schemeClr val="tx1"/>
                          </a:solidFill>
                          <a:latin typeface="BIZ UDPゴシック" panose="020B0400000000000000" pitchFamily="50" charset="-128"/>
                          <a:ea typeface="BIZ UDPゴシック" panose="020B0400000000000000" pitchFamily="50" charset="-128"/>
                        </a:rPr>
                        <a:t>148</a:t>
                      </a:r>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a:txBody>
                  <a:tcPr marL="101827" marR="101827" marT="50913" marB="50913"/>
                </a:tc>
                <a:tc>
                  <a:txBody>
                    <a:bodyPr/>
                    <a:lstStyle/>
                    <a:p>
                      <a:pPr algn="r"/>
                      <a:r>
                        <a:rPr kumimoji="1" lang="en-US" altLang="ja-JP" sz="1200" dirty="0">
                          <a:solidFill>
                            <a:schemeClr val="tx1"/>
                          </a:solidFill>
                          <a:latin typeface="BIZ UDPゴシック" panose="020B0400000000000000" pitchFamily="50" charset="-128"/>
                          <a:ea typeface="BIZ UDPゴシック" panose="020B0400000000000000" pitchFamily="50" charset="-128"/>
                        </a:rPr>
                        <a:t>112</a:t>
                      </a:r>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a:txBody>
                  <a:tcPr marL="101827" marR="101827" marT="50913" marB="50913"/>
                </a:tc>
                <a:tc>
                  <a:txBody>
                    <a:bodyPr/>
                    <a:lstStyle/>
                    <a:p>
                      <a:pPr algn="r"/>
                      <a:r>
                        <a:rPr kumimoji="1" lang="en-US" altLang="ja-JP" sz="1200" dirty="0">
                          <a:solidFill>
                            <a:schemeClr val="tx1"/>
                          </a:solidFill>
                          <a:latin typeface="BIZ UDPゴシック" panose="020B0400000000000000" pitchFamily="50" charset="-128"/>
                          <a:ea typeface="BIZ UDPゴシック" panose="020B0400000000000000" pitchFamily="50" charset="-128"/>
                        </a:rPr>
                        <a:t>86</a:t>
                      </a:r>
                      <a:r>
                        <a:rPr kumimoji="1" lang="ja-JP" altLang="en-US" sz="1200" dirty="0">
                          <a:solidFill>
                            <a:schemeClr val="tx1"/>
                          </a:solidFill>
                          <a:latin typeface="BIZ UDPゴシック" panose="020B0400000000000000" pitchFamily="50" charset="-128"/>
                          <a:ea typeface="BIZ UDPゴシック" panose="020B0400000000000000" pitchFamily="50" charset="-128"/>
                        </a:rPr>
                        <a:t>　　</a:t>
                      </a:r>
                    </a:p>
                  </a:txBody>
                  <a:tcPr marL="101827" marR="101827" marT="50913" marB="50913"/>
                </a:tc>
                <a:extLst>
                  <a:ext uri="{0D108BD9-81ED-4DB2-BD59-A6C34878D82A}">
                    <a16:rowId xmlns:a16="http://schemas.microsoft.com/office/drawing/2014/main" val="217644072"/>
                  </a:ext>
                </a:extLst>
              </a:tr>
              <a:tr h="269378">
                <a:tc>
                  <a:txBody>
                    <a:bodyPr/>
                    <a:lstStyle/>
                    <a:p>
                      <a:r>
                        <a:rPr kumimoji="1" lang="ja-JP" altLang="en-US" sz="1200" dirty="0">
                          <a:latin typeface="BIZ UDPゴシック" panose="020B0400000000000000" pitchFamily="50" charset="-128"/>
                          <a:ea typeface="BIZ UDPゴシック" panose="020B0400000000000000" pitchFamily="50" charset="-128"/>
                        </a:rPr>
                        <a:t>うち同和問題</a:t>
                      </a:r>
                    </a:p>
                  </a:txBody>
                  <a:tcPr marL="101827" marR="101827" marT="50913" marB="50913"/>
                </a:tc>
                <a:tc>
                  <a:txBody>
                    <a:bodyPr/>
                    <a:lstStyle/>
                    <a:p>
                      <a:pPr algn="r"/>
                      <a:r>
                        <a:rPr kumimoji="1" lang="en-US" altLang="ja-JP" sz="1200" dirty="0">
                          <a:solidFill>
                            <a:schemeClr val="tx1"/>
                          </a:solidFill>
                          <a:latin typeface="BIZ UDPゴシック" panose="020B0400000000000000" pitchFamily="50" charset="-128"/>
                          <a:ea typeface="BIZ UDPゴシック" panose="020B0400000000000000" pitchFamily="50" charset="-128"/>
                        </a:rPr>
                        <a:t>86</a:t>
                      </a:r>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a:txBody>
                  <a:tcPr marL="101827" marR="101827" marT="50913" marB="50913"/>
                </a:tc>
                <a:tc>
                  <a:txBody>
                    <a:bodyPr/>
                    <a:lstStyle/>
                    <a:p>
                      <a:pPr algn="r"/>
                      <a:r>
                        <a:rPr kumimoji="1" lang="en-US" altLang="ja-JP" sz="1200" dirty="0">
                          <a:solidFill>
                            <a:schemeClr val="tx1"/>
                          </a:solidFill>
                          <a:latin typeface="BIZ UDPゴシック" panose="020B0400000000000000" pitchFamily="50" charset="-128"/>
                          <a:ea typeface="BIZ UDPゴシック" panose="020B0400000000000000" pitchFamily="50" charset="-128"/>
                        </a:rPr>
                        <a:t>62</a:t>
                      </a:r>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a:txBody>
                  <a:tcPr marL="101827" marR="101827" marT="50913" marB="50913"/>
                </a:tc>
                <a:tc>
                  <a:txBody>
                    <a:bodyPr/>
                    <a:lstStyle/>
                    <a:p>
                      <a:pPr algn="r"/>
                      <a:r>
                        <a:rPr kumimoji="1" lang="en-US" altLang="ja-JP" sz="1200" dirty="0">
                          <a:solidFill>
                            <a:schemeClr val="tx1"/>
                          </a:solidFill>
                          <a:latin typeface="BIZ UDPゴシック" panose="020B0400000000000000" pitchFamily="50" charset="-128"/>
                          <a:ea typeface="BIZ UDPゴシック" panose="020B0400000000000000" pitchFamily="50" charset="-128"/>
                        </a:rPr>
                        <a:t>63</a:t>
                      </a:r>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a:txBody>
                  <a:tcPr marL="101827" marR="101827" marT="50913" marB="50913"/>
                </a:tc>
                <a:tc>
                  <a:txBody>
                    <a:bodyPr/>
                    <a:lstStyle/>
                    <a:p>
                      <a:pPr algn="r"/>
                      <a:r>
                        <a:rPr kumimoji="1" lang="en-US" altLang="ja-JP" sz="1200" dirty="0">
                          <a:solidFill>
                            <a:schemeClr val="tx1"/>
                          </a:solidFill>
                          <a:latin typeface="BIZ UDPゴシック" panose="020B0400000000000000" pitchFamily="50" charset="-128"/>
                          <a:ea typeface="BIZ UDPゴシック" panose="020B0400000000000000" pitchFamily="50" charset="-128"/>
                        </a:rPr>
                        <a:t>47</a:t>
                      </a:r>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a:txBody>
                  <a:tcPr marL="101827" marR="101827" marT="50913" marB="50913"/>
                </a:tc>
                <a:extLst>
                  <a:ext uri="{0D108BD9-81ED-4DB2-BD59-A6C34878D82A}">
                    <a16:rowId xmlns:a16="http://schemas.microsoft.com/office/drawing/2014/main" val="1369548206"/>
                  </a:ext>
                </a:extLst>
              </a:tr>
            </a:tbl>
          </a:graphicData>
        </a:graphic>
      </p:graphicFrame>
      <p:graphicFrame>
        <p:nvGraphicFramePr>
          <p:cNvPr id="58" name="表 57">
            <a:extLst>
              <a:ext uri="{FF2B5EF4-FFF2-40B4-BE49-F238E27FC236}">
                <a16:creationId xmlns:a16="http://schemas.microsoft.com/office/drawing/2014/main" id="{6B651E00-12A2-4C14-A9B8-982C1D25B7A1}"/>
              </a:ext>
            </a:extLst>
          </p:cNvPr>
          <p:cNvGraphicFramePr>
            <a:graphicFrameLocks noGrp="1"/>
          </p:cNvGraphicFramePr>
          <p:nvPr>
            <p:extLst>
              <p:ext uri="{D42A27DB-BD31-4B8C-83A1-F6EECF244321}">
                <p14:modId xmlns:p14="http://schemas.microsoft.com/office/powerpoint/2010/main" val="1375779691"/>
              </p:ext>
            </p:extLst>
          </p:nvPr>
        </p:nvGraphicFramePr>
        <p:xfrm>
          <a:off x="5188156" y="5816883"/>
          <a:ext cx="4397460" cy="822960"/>
        </p:xfrm>
        <a:graphic>
          <a:graphicData uri="http://schemas.openxmlformats.org/drawingml/2006/table">
            <a:tbl>
              <a:tblPr firstRow="1" bandRow="1">
                <a:tableStyleId>{5C22544A-7EE6-4342-B048-85BDC9FD1C3A}</a:tableStyleId>
              </a:tblPr>
              <a:tblGrid>
                <a:gridCol w="732910">
                  <a:extLst>
                    <a:ext uri="{9D8B030D-6E8A-4147-A177-3AD203B41FA5}">
                      <a16:colId xmlns:a16="http://schemas.microsoft.com/office/drawing/2014/main" val="2870829706"/>
                    </a:ext>
                  </a:extLst>
                </a:gridCol>
                <a:gridCol w="732910">
                  <a:extLst>
                    <a:ext uri="{9D8B030D-6E8A-4147-A177-3AD203B41FA5}">
                      <a16:colId xmlns:a16="http://schemas.microsoft.com/office/drawing/2014/main" val="16538646"/>
                    </a:ext>
                  </a:extLst>
                </a:gridCol>
                <a:gridCol w="732910">
                  <a:extLst>
                    <a:ext uri="{9D8B030D-6E8A-4147-A177-3AD203B41FA5}">
                      <a16:colId xmlns:a16="http://schemas.microsoft.com/office/drawing/2014/main" val="665247909"/>
                    </a:ext>
                  </a:extLst>
                </a:gridCol>
                <a:gridCol w="759753">
                  <a:extLst>
                    <a:ext uri="{9D8B030D-6E8A-4147-A177-3AD203B41FA5}">
                      <a16:colId xmlns:a16="http://schemas.microsoft.com/office/drawing/2014/main" val="2404361399"/>
                    </a:ext>
                  </a:extLst>
                </a:gridCol>
                <a:gridCol w="706067">
                  <a:extLst>
                    <a:ext uri="{9D8B030D-6E8A-4147-A177-3AD203B41FA5}">
                      <a16:colId xmlns:a16="http://schemas.microsoft.com/office/drawing/2014/main" val="3156181470"/>
                    </a:ext>
                  </a:extLst>
                </a:gridCol>
                <a:gridCol w="732910">
                  <a:extLst>
                    <a:ext uri="{9D8B030D-6E8A-4147-A177-3AD203B41FA5}">
                      <a16:colId xmlns:a16="http://schemas.microsoft.com/office/drawing/2014/main" val="3017285519"/>
                    </a:ext>
                  </a:extLst>
                </a:gridCol>
              </a:tblGrid>
              <a:tr h="199029">
                <a:tc>
                  <a:txBody>
                    <a:bodyPr/>
                    <a:lstStyle/>
                    <a:p>
                      <a:pPr algn="ctr"/>
                      <a:r>
                        <a:rPr kumimoji="1" lang="ja-JP" altLang="en-US" sz="1200" dirty="0">
                          <a:latin typeface="BIZ UDPゴシック" panose="020B0400000000000000" pitchFamily="50" charset="-128"/>
                          <a:ea typeface="BIZ UDPゴシック" panose="020B0400000000000000" pitchFamily="50" charset="-128"/>
                        </a:rPr>
                        <a:t>落書</a:t>
                      </a:r>
                    </a:p>
                  </a:txBody>
                  <a:tcPr/>
                </a:tc>
                <a:tc>
                  <a:txBody>
                    <a:bodyPr/>
                    <a:lstStyle/>
                    <a:p>
                      <a:pPr algn="ctr"/>
                      <a:r>
                        <a:rPr kumimoji="1" lang="ja-JP" altLang="en-US" sz="1200" dirty="0">
                          <a:latin typeface="BIZ UDPゴシック" panose="020B0400000000000000" pitchFamily="50" charset="-128"/>
                          <a:ea typeface="BIZ UDPゴシック" panose="020B0400000000000000" pitchFamily="50" charset="-128"/>
                        </a:rPr>
                        <a:t>投書</a:t>
                      </a:r>
                    </a:p>
                  </a:txBody>
                  <a:tcPr/>
                </a:tc>
                <a:tc>
                  <a:txBody>
                    <a:bodyPr/>
                    <a:lstStyle/>
                    <a:p>
                      <a:pPr algn="ctr"/>
                      <a:r>
                        <a:rPr kumimoji="1" lang="ja-JP" altLang="en-US" sz="1200" dirty="0">
                          <a:latin typeface="BIZ UDPゴシック" panose="020B0400000000000000" pitchFamily="50" charset="-128"/>
                          <a:ea typeface="BIZ UDPゴシック" panose="020B0400000000000000" pitchFamily="50" charset="-128"/>
                        </a:rPr>
                        <a:t>発言</a:t>
                      </a:r>
                    </a:p>
                  </a:txBody>
                  <a:tcPr/>
                </a:tc>
                <a:tc>
                  <a:txBody>
                    <a:bodyPr/>
                    <a:lstStyle/>
                    <a:p>
                      <a:pPr algn="ctr"/>
                      <a:r>
                        <a:rPr kumimoji="1" lang="ja-JP" altLang="en-US" sz="1200" dirty="0">
                          <a:latin typeface="BIZ UDPゴシック" panose="020B0400000000000000" pitchFamily="50" charset="-128"/>
                          <a:ea typeface="BIZ UDPゴシック" panose="020B0400000000000000" pitchFamily="50" charset="-128"/>
                        </a:rPr>
                        <a:t>ｲﾝﾀｰﾈｯﾄ</a:t>
                      </a:r>
                    </a:p>
                  </a:txBody>
                  <a:tcPr/>
                </a:tc>
                <a:tc>
                  <a:txBody>
                    <a:bodyPr/>
                    <a:lstStyle/>
                    <a:p>
                      <a:pPr algn="ctr"/>
                      <a:r>
                        <a:rPr kumimoji="1" lang="ja-JP" altLang="en-US" sz="1200" dirty="0">
                          <a:latin typeface="BIZ UDPゴシック" panose="020B0400000000000000" pitchFamily="50" charset="-128"/>
                          <a:ea typeface="BIZ UDPゴシック" panose="020B0400000000000000" pitchFamily="50" charset="-128"/>
                        </a:rPr>
                        <a:t>電話</a:t>
                      </a:r>
                    </a:p>
                  </a:txBody>
                  <a:tcPr/>
                </a:tc>
                <a:tc>
                  <a:txBody>
                    <a:bodyPr/>
                    <a:lstStyle/>
                    <a:p>
                      <a:pPr algn="ctr"/>
                      <a:r>
                        <a:rPr kumimoji="1" lang="ja-JP" altLang="en-US" sz="1200" dirty="0">
                          <a:latin typeface="BIZ UDPゴシック" panose="020B0400000000000000" pitchFamily="50" charset="-128"/>
                          <a:ea typeface="BIZ UDPゴシック" panose="020B0400000000000000" pitchFamily="50" charset="-128"/>
                        </a:rPr>
                        <a:t>その他</a:t>
                      </a:r>
                    </a:p>
                  </a:txBody>
                  <a:tcPr/>
                </a:tc>
                <a:extLst>
                  <a:ext uri="{0D108BD9-81ED-4DB2-BD59-A6C34878D82A}">
                    <a16:rowId xmlns:a16="http://schemas.microsoft.com/office/drawing/2014/main" val="92868029"/>
                  </a:ext>
                </a:extLst>
              </a:tr>
              <a:tr h="199029">
                <a:tc>
                  <a:txBody>
                    <a:bodyPr/>
                    <a:lstStyle/>
                    <a:p>
                      <a:pPr algn="r"/>
                      <a:r>
                        <a:rPr kumimoji="1" lang="en-US" altLang="ja-JP" sz="1200" dirty="0">
                          <a:solidFill>
                            <a:schemeClr val="tx1"/>
                          </a:solidFill>
                          <a:latin typeface="BIZ UDPゴシック" panose="020B0400000000000000" pitchFamily="50" charset="-128"/>
                          <a:ea typeface="BIZ UDPゴシック" panose="020B0400000000000000" pitchFamily="50" charset="-128"/>
                        </a:rPr>
                        <a:t>24</a:t>
                      </a:r>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a:txBody>
                  <a:tcPr/>
                </a:tc>
                <a:tc>
                  <a:txBody>
                    <a:bodyPr/>
                    <a:lstStyle/>
                    <a:p>
                      <a:pPr algn="r"/>
                      <a:r>
                        <a:rPr kumimoji="1" lang="en-US" altLang="ja-JP" sz="1200" dirty="0">
                          <a:solidFill>
                            <a:schemeClr val="tx1"/>
                          </a:solidFill>
                          <a:latin typeface="BIZ UDPゴシック" panose="020B0400000000000000" pitchFamily="50" charset="-128"/>
                          <a:ea typeface="BIZ UDPゴシック" panose="020B0400000000000000" pitchFamily="50" charset="-128"/>
                        </a:rPr>
                        <a:t>8</a:t>
                      </a:r>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a:txBody>
                  <a:tcPr/>
                </a:tc>
                <a:tc>
                  <a:txBody>
                    <a:bodyPr/>
                    <a:lstStyle/>
                    <a:p>
                      <a:pPr algn="r"/>
                      <a:r>
                        <a:rPr kumimoji="1" lang="en-US" altLang="ja-JP" sz="1200" dirty="0">
                          <a:solidFill>
                            <a:schemeClr val="tx1"/>
                          </a:solidFill>
                          <a:latin typeface="BIZ UDPゴシック" panose="020B0400000000000000" pitchFamily="50" charset="-128"/>
                          <a:ea typeface="BIZ UDPゴシック" panose="020B0400000000000000" pitchFamily="50" charset="-128"/>
                        </a:rPr>
                        <a:t>15</a:t>
                      </a:r>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a:txBody>
                  <a:tcPr/>
                </a:tc>
                <a:tc>
                  <a:txBody>
                    <a:bodyPr/>
                    <a:lstStyle/>
                    <a:p>
                      <a:pPr algn="r"/>
                      <a:r>
                        <a:rPr kumimoji="1" lang="en-US" altLang="ja-JP" sz="1200" dirty="0">
                          <a:solidFill>
                            <a:schemeClr val="tx1"/>
                          </a:solidFill>
                          <a:latin typeface="BIZ UDPゴシック" panose="020B0400000000000000" pitchFamily="50" charset="-128"/>
                          <a:ea typeface="BIZ UDPゴシック" panose="020B0400000000000000" pitchFamily="50" charset="-128"/>
                        </a:rPr>
                        <a:t>25</a:t>
                      </a:r>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a:txBody>
                  <a:tcPr/>
                </a:tc>
                <a:tc>
                  <a:txBody>
                    <a:bodyPr/>
                    <a:lstStyle/>
                    <a:p>
                      <a:pPr algn="r"/>
                      <a:r>
                        <a:rPr kumimoji="1" lang="en-US" altLang="ja-JP" sz="1200" dirty="0">
                          <a:solidFill>
                            <a:schemeClr val="tx1"/>
                          </a:solidFill>
                          <a:latin typeface="BIZ UDPゴシック" panose="020B0400000000000000" pitchFamily="50" charset="-128"/>
                          <a:ea typeface="BIZ UDPゴシック" panose="020B0400000000000000" pitchFamily="50" charset="-128"/>
                        </a:rPr>
                        <a:t>7</a:t>
                      </a:r>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a:txBody>
                  <a:tcPr/>
                </a:tc>
                <a:tc>
                  <a:txBody>
                    <a:bodyPr/>
                    <a:lstStyle/>
                    <a:p>
                      <a:pPr algn="r"/>
                      <a:r>
                        <a:rPr kumimoji="1" lang="en-US" altLang="ja-JP" sz="1200" dirty="0">
                          <a:solidFill>
                            <a:schemeClr val="tx1"/>
                          </a:solidFill>
                          <a:latin typeface="BIZ UDPゴシック" panose="020B0400000000000000" pitchFamily="50" charset="-128"/>
                          <a:ea typeface="BIZ UDPゴシック" panose="020B0400000000000000" pitchFamily="50" charset="-128"/>
                        </a:rPr>
                        <a:t>7</a:t>
                      </a:r>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162205477"/>
                  </a:ext>
                </a:extLst>
              </a:tr>
              <a:tr h="199029">
                <a:tc>
                  <a:txBody>
                    <a:bodyPr/>
                    <a:lstStyle/>
                    <a:p>
                      <a:pPr algn="r"/>
                      <a:r>
                        <a:rPr kumimoji="1" lang="en-US" altLang="ja-JP" sz="1200" dirty="0">
                          <a:solidFill>
                            <a:schemeClr val="tx1"/>
                          </a:solidFill>
                          <a:latin typeface="BIZ UDPゴシック" panose="020B0400000000000000" pitchFamily="50" charset="-128"/>
                          <a:ea typeface="BIZ UDPゴシック" panose="020B0400000000000000" pitchFamily="50" charset="-128"/>
                        </a:rPr>
                        <a:t>1</a:t>
                      </a:r>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a:txBody>
                  <a:tcPr/>
                </a:tc>
                <a:tc>
                  <a:txBody>
                    <a:bodyPr/>
                    <a:lstStyle/>
                    <a:p>
                      <a:pPr algn="r"/>
                      <a:r>
                        <a:rPr kumimoji="1" lang="en-US" altLang="ja-JP" sz="1200" dirty="0">
                          <a:solidFill>
                            <a:schemeClr val="tx1"/>
                          </a:solidFill>
                          <a:latin typeface="BIZ UDPゴシック" panose="020B0400000000000000" pitchFamily="50" charset="-128"/>
                          <a:ea typeface="BIZ UDPゴシック" panose="020B0400000000000000" pitchFamily="50" charset="-128"/>
                        </a:rPr>
                        <a:t>6</a:t>
                      </a:r>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a:txBody>
                  <a:tcPr/>
                </a:tc>
                <a:tc>
                  <a:txBody>
                    <a:bodyPr/>
                    <a:lstStyle/>
                    <a:p>
                      <a:pPr algn="r"/>
                      <a:r>
                        <a:rPr kumimoji="1" lang="en-US" altLang="ja-JP" sz="1200" dirty="0">
                          <a:solidFill>
                            <a:schemeClr val="tx1"/>
                          </a:solidFill>
                          <a:latin typeface="BIZ UDPゴシック" panose="020B0400000000000000" pitchFamily="50" charset="-128"/>
                          <a:ea typeface="BIZ UDPゴシック" panose="020B0400000000000000" pitchFamily="50" charset="-128"/>
                        </a:rPr>
                        <a:t>10</a:t>
                      </a:r>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a:txBody>
                  <a:tcPr/>
                </a:tc>
                <a:tc>
                  <a:txBody>
                    <a:bodyPr/>
                    <a:lstStyle/>
                    <a:p>
                      <a:pPr algn="r"/>
                      <a:r>
                        <a:rPr kumimoji="1" lang="en-US" altLang="ja-JP" sz="1200" dirty="0">
                          <a:solidFill>
                            <a:schemeClr val="tx1"/>
                          </a:solidFill>
                          <a:latin typeface="BIZ UDPゴシック" panose="020B0400000000000000" pitchFamily="50" charset="-128"/>
                          <a:ea typeface="BIZ UDPゴシック" panose="020B0400000000000000" pitchFamily="50" charset="-128"/>
                        </a:rPr>
                        <a:t>24</a:t>
                      </a:r>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a:txBody>
                  <a:tcPr/>
                </a:tc>
                <a:tc>
                  <a:txBody>
                    <a:bodyPr/>
                    <a:lstStyle/>
                    <a:p>
                      <a:pPr algn="r"/>
                      <a:r>
                        <a:rPr kumimoji="1" lang="en-US" altLang="ja-JP" sz="1200" dirty="0">
                          <a:solidFill>
                            <a:schemeClr val="tx1"/>
                          </a:solidFill>
                          <a:latin typeface="BIZ UDPゴシック" panose="020B0400000000000000" pitchFamily="50" charset="-128"/>
                          <a:ea typeface="BIZ UDPゴシック" panose="020B0400000000000000" pitchFamily="50" charset="-128"/>
                        </a:rPr>
                        <a:t>6</a:t>
                      </a:r>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a:txBody>
                  <a:tcPr/>
                </a:tc>
                <a:tc>
                  <a:txBody>
                    <a:bodyPr/>
                    <a:lstStyle/>
                    <a:p>
                      <a:pPr algn="r"/>
                      <a:r>
                        <a:rPr kumimoji="1" lang="en-US" altLang="ja-JP" sz="1200" dirty="0">
                          <a:solidFill>
                            <a:schemeClr val="tx1"/>
                          </a:solidFill>
                          <a:latin typeface="BIZ UDPゴシック" panose="020B0400000000000000" pitchFamily="50" charset="-128"/>
                          <a:ea typeface="BIZ UDPゴシック" panose="020B0400000000000000" pitchFamily="50" charset="-128"/>
                        </a:rPr>
                        <a:t>0</a:t>
                      </a:r>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4216029067"/>
                  </a:ext>
                </a:extLst>
              </a:tr>
            </a:tbl>
          </a:graphicData>
        </a:graphic>
      </p:graphicFrame>
      <p:sp>
        <p:nvSpPr>
          <p:cNvPr id="59" name="テキスト ボックス 58">
            <a:extLst>
              <a:ext uri="{FF2B5EF4-FFF2-40B4-BE49-F238E27FC236}">
                <a16:creationId xmlns:a16="http://schemas.microsoft.com/office/drawing/2014/main" id="{2DD329BD-B0C7-42BE-9F7C-6C705B3802AF}"/>
              </a:ext>
            </a:extLst>
          </p:cNvPr>
          <p:cNvSpPr txBox="1"/>
          <p:nvPr/>
        </p:nvSpPr>
        <p:spPr>
          <a:xfrm>
            <a:off x="229339" y="5558252"/>
            <a:ext cx="5179975" cy="276999"/>
          </a:xfrm>
          <a:prstGeom prst="rect">
            <a:avLst/>
          </a:prstGeom>
          <a:noFill/>
        </p:spPr>
        <p:txBody>
          <a:bodyPr wrap="square">
            <a:spAutoFit/>
          </a:bodyPr>
          <a:lstStyle/>
          <a:p>
            <a:r>
              <a:rPr kumimoji="1" lang="en-US" altLang="ja-JP" sz="1200" dirty="0">
                <a:latin typeface="BIZ UDPゴシック" panose="020B0400000000000000" pitchFamily="50" charset="-128"/>
                <a:ea typeface="BIZ UDPゴシック" panose="020B0400000000000000" pitchFamily="50" charset="-128"/>
              </a:rPr>
              <a:t>【</a:t>
            </a:r>
            <a:r>
              <a:rPr kumimoji="1" lang="ja-JP" altLang="en-US" sz="1200" dirty="0">
                <a:latin typeface="BIZ UDPゴシック" panose="020B0400000000000000" pitchFamily="50" charset="-128"/>
                <a:ea typeface="BIZ UDPゴシック" panose="020B0400000000000000" pitchFamily="50" charset="-128"/>
              </a:rPr>
              <a:t>府内における差別事象件数の推移</a:t>
            </a:r>
            <a:r>
              <a:rPr kumimoji="1" lang="en-US" altLang="ja-JP" sz="1200" dirty="0">
                <a:latin typeface="BIZ UDPゴシック" panose="020B0400000000000000" pitchFamily="50" charset="-128"/>
                <a:ea typeface="BIZ UDPゴシック" panose="020B0400000000000000" pitchFamily="50" charset="-128"/>
              </a:rPr>
              <a:t>】</a:t>
            </a:r>
          </a:p>
        </p:txBody>
      </p:sp>
      <p:sp>
        <p:nvSpPr>
          <p:cNvPr id="60" name="テキスト ボックス 59">
            <a:extLst>
              <a:ext uri="{FF2B5EF4-FFF2-40B4-BE49-F238E27FC236}">
                <a16:creationId xmlns:a16="http://schemas.microsoft.com/office/drawing/2014/main" id="{8F73D82F-1B76-4AD8-A689-66F550EE4EF5}"/>
              </a:ext>
            </a:extLst>
          </p:cNvPr>
          <p:cNvSpPr txBox="1"/>
          <p:nvPr/>
        </p:nvSpPr>
        <p:spPr>
          <a:xfrm>
            <a:off x="5082105" y="5656483"/>
            <a:ext cx="5179975" cy="204287"/>
          </a:xfrm>
          <a:prstGeom prst="rect">
            <a:avLst/>
          </a:prstGeom>
          <a:noFill/>
        </p:spPr>
        <p:txBody>
          <a:bodyPr wrap="square">
            <a:spAutoFit/>
          </a:bodyPr>
          <a:lstStyle/>
          <a:p>
            <a:pPr>
              <a:lnSpc>
                <a:spcPts val="400"/>
              </a:lnSpc>
            </a:pPr>
            <a:endParaRPr kumimoji="1" lang="en-US" altLang="ja-JP" sz="1200" dirty="0">
              <a:latin typeface="BIZ UDPゴシック" panose="020B0400000000000000" pitchFamily="50" charset="-128"/>
              <a:ea typeface="BIZ UDPゴシック" panose="020B0400000000000000" pitchFamily="50" charset="-128"/>
            </a:endParaRPr>
          </a:p>
          <a:p>
            <a:pPr>
              <a:lnSpc>
                <a:spcPts val="400"/>
              </a:lnSpc>
            </a:pPr>
            <a:r>
              <a:rPr kumimoji="1" lang="en-US" altLang="ja-JP" sz="1200" dirty="0">
                <a:latin typeface="BIZ UDPゴシック" panose="020B0400000000000000" pitchFamily="50" charset="-128"/>
                <a:ea typeface="BIZ UDPゴシック" panose="020B0400000000000000" pitchFamily="50" charset="-128"/>
              </a:rPr>
              <a:t>【</a:t>
            </a:r>
            <a:r>
              <a:rPr kumimoji="1" lang="ja-JP" altLang="en-US" sz="1200" dirty="0">
                <a:latin typeface="BIZ UDPゴシック" panose="020B0400000000000000" pitchFamily="50" charset="-128"/>
                <a:ea typeface="BIZ UDPゴシック" panose="020B0400000000000000" pitchFamily="50" charset="-128"/>
              </a:rPr>
              <a:t>差別事象の形態（</a:t>
            </a:r>
            <a:r>
              <a:rPr kumimoji="1" lang="en-US" altLang="ja-JP" sz="1200" dirty="0">
                <a:latin typeface="BIZ UDPゴシック" panose="020B0400000000000000" pitchFamily="50" charset="-128"/>
                <a:ea typeface="BIZ UDPゴシック" panose="020B0400000000000000" pitchFamily="50" charset="-128"/>
              </a:rPr>
              <a:t>R6</a:t>
            </a:r>
            <a:r>
              <a:rPr kumimoji="1" lang="ja-JP" altLang="en-US" sz="1200" dirty="0">
                <a:latin typeface="BIZ UDPゴシック" panose="020B0400000000000000" pitchFamily="50" charset="-128"/>
                <a:ea typeface="BIZ UDPゴシック" panose="020B0400000000000000" pitchFamily="50" charset="-128"/>
              </a:rPr>
              <a:t>）</a:t>
            </a:r>
            <a:r>
              <a:rPr kumimoji="1" lang="en-US" altLang="ja-JP" sz="1200" dirty="0">
                <a:latin typeface="BIZ UDPゴシック" panose="020B0400000000000000" pitchFamily="50" charset="-128"/>
                <a:ea typeface="BIZ UDPゴシック" panose="020B0400000000000000" pitchFamily="50" charset="-128"/>
              </a:rPr>
              <a:t>】</a:t>
            </a:r>
          </a:p>
        </p:txBody>
      </p:sp>
      <p:graphicFrame>
        <p:nvGraphicFramePr>
          <p:cNvPr id="25" name="表 24">
            <a:extLst>
              <a:ext uri="{FF2B5EF4-FFF2-40B4-BE49-F238E27FC236}">
                <a16:creationId xmlns:a16="http://schemas.microsoft.com/office/drawing/2014/main" id="{1CF2839E-E1B5-4133-AE10-6400E23ADD28}"/>
              </a:ext>
            </a:extLst>
          </p:cNvPr>
          <p:cNvGraphicFramePr>
            <a:graphicFrameLocks noGrp="1"/>
          </p:cNvGraphicFramePr>
          <p:nvPr/>
        </p:nvGraphicFramePr>
        <p:xfrm>
          <a:off x="8732" y="3854976"/>
          <a:ext cx="2335457" cy="309419"/>
        </p:xfrm>
        <a:graphic>
          <a:graphicData uri="http://schemas.openxmlformats.org/drawingml/2006/table">
            <a:tbl>
              <a:tblPr bandRow="1">
                <a:tableStyleId>{5C22544A-7EE6-4342-B048-85BDC9FD1C3A}</a:tableStyleId>
              </a:tblPr>
              <a:tblGrid>
                <a:gridCol w="2335457">
                  <a:extLst>
                    <a:ext uri="{9D8B030D-6E8A-4147-A177-3AD203B41FA5}">
                      <a16:colId xmlns:a16="http://schemas.microsoft.com/office/drawing/2014/main" val="2557939731"/>
                    </a:ext>
                  </a:extLst>
                </a:gridCol>
              </a:tblGrid>
              <a:tr h="309419">
                <a:tc>
                  <a:txBody>
                    <a:bodyPr/>
                    <a:lstStyle/>
                    <a:p>
                      <a:pPr algn="l"/>
                      <a:r>
                        <a:rPr kumimoji="1" lang="ja-JP" altLang="en-US" sz="1400" b="1" dirty="0"/>
                        <a:t>人権相談の取組</a:t>
                      </a:r>
                    </a:p>
                  </a:txBody>
                  <a:tcPr anchor="ctr"/>
                </a:tc>
                <a:extLst>
                  <a:ext uri="{0D108BD9-81ED-4DB2-BD59-A6C34878D82A}">
                    <a16:rowId xmlns:a16="http://schemas.microsoft.com/office/drawing/2014/main" val="257723239"/>
                  </a:ext>
                </a:extLst>
              </a:tr>
            </a:tbl>
          </a:graphicData>
        </a:graphic>
      </p:graphicFrame>
      <p:sp>
        <p:nvSpPr>
          <p:cNvPr id="26" name="テキスト ボックス 25">
            <a:extLst>
              <a:ext uri="{FF2B5EF4-FFF2-40B4-BE49-F238E27FC236}">
                <a16:creationId xmlns:a16="http://schemas.microsoft.com/office/drawing/2014/main" id="{CB6E5168-50B0-4C98-989D-89547D951498}"/>
              </a:ext>
            </a:extLst>
          </p:cNvPr>
          <p:cNvSpPr txBox="1"/>
          <p:nvPr/>
        </p:nvSpPr>
        <p:spPr>
          <a:xfrm>
            <a:off x="9554557" y="6466242"/>
            <a:ext cx="320922" cy="307777"/>
          </a:xfrm>
          <a:prstGeom prst="rect">
            <a:avLst/>
          </a:prstGeom>
          <a:noFill/>
        </p:spPr>
        <p:txBody>
          <a:bodyPr wrap="none" rtlCol="0">
            <a:spAutoFit/>
          </a:bodyPr>
          <a:lstStyle/>
          <a:p>
            <a:pPr algn="l"/>
            <a:r>
              <a:rPr kumimoji="1" lang="en-US" altLang="ja-JP" sz="1400" b="1" dirty="0">
                <a:latin typeface="BIZ UDPゴシック" panose="020B0400000000000000" pitchFamily="50" charset="-128"/>
                <a:ea typeface="BIZ UDPゴシック" panose="020B0400000000000000" pitchFamily="50" charset="-128"/>
              </a:rPr>
              <a:t>3</a:t>
            </a:r>
          </a:p>
        </p:txBody>
      </p:sp>
      <p:sp>
        <p:nvSpPr>
          <p:cNvPr id="27" name="二等辺三角形 26">
            <a:extLst>
              <a:ext uri="{FF2B5EF4-FFF2-40B4-BE49-F238E27FC236}">
                <a16:creationId xmlns:a16="http://schemas.microsoft.com/office/drawing/2014/main" id="{EE252115-3945-4DEA-8775-800B19B08C20}"/>
              </a:ext>
            </a:extLst>
          </p:cNvPr>
          <p:cNvSpPr/>
          <p:nvPr/>
        </p:nvSpPr>
        <p:spPr>
          <a:xfrm rot="5400000">
            <a:off x="4527711" y="6131287"/>
            <a:ext cx="822959" cy="23058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830828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線コネクタ 6">
            <a:extLst>
              <a:ext uri="{FF2B5EF4-FFF2-40B4-BE49-F238E27FC236}">
                <a16:creationId xmlns:a16="http://schemas.microsoft.com/office/drawing/2014/main" id="{C0B1D3D2-35F2-4F49-948B-84BE11B5445D}"/>
              </a:ext>
            </a:extLst>
          </p:cNvPr>
          <p:cNvCxnSpPr>
            <a:cxnSpLocks/>
          </p:cNvCxnSpPr>
          <p:nvPr/>
        </p:nvCxnSpPr>
        <p:spPr>
          <a:xfrm>
            <a:off x="0" y="406287"/>
            <a:ext cx="9906000"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13DE9DF-EB90-4A42-9832-07C50A84A577}"/>
              </a:ext>
            </a:extLst>
          </p:cNvPr>
          <p:cNvSpPr txBox="1"/>
          <p:nvPr/>
        </p:nvSpPr>
        <p:spPr>
          <a:xfrm>
            <a:off x="2556350" y="-20706"/>
            <a:ext cx="4536819" cy="400110"/>
          </a:xfrm>
          <a:prstGeom prst="rect">
            <a:avLst/>
          </a:prstGeom>
          <a:noFill/>
        </p:spPr>
        <p:txBody>
          <a:bodyPr wrap="none" rtlCol="0">
            <a:spAutoFit/>
          </a:bodyPr>
          <a:lstStyle/>
          <a:p>
            <a:r>
              <a:rPr kumimoji="1" lang="ja-JP" altLang="en-US" sz="2000" b="1" dirty="0">
                <a:latin typeface="BIZ UDPゴシック" panose="020B0400000000000000" pitchFamily="50" charset="-128"/>
                <a:ea typeface="BIZ UDPゴシック" panose="020B0400000000000000" pitchFamily="50" charset="-128"/>
              </a:rPr>
              <a:t>同和問題の解決に向けた大阪府の取組</a:t>
            </a:r>
          </a:p>
        </p:txBody>
      </p:sp>
      <p:sp>
        <p:nvSpPr>
          <p:cNvPr id="21" name="テキスト ボックス 20">
            <a:extLst>
              <a:ext uri="{FF2B5EF4-FFF2-40B4-BE49-F238E27FC236}">
                <a16:creationId xmlns:a16="http://schemas.microsoft.com/office/drawing/2014/main" id="{2A68B3C8-B0EE-4516-8E30-AA7A0A1CDC5A}"/>
              </a:ext>
            </a:extLst>
          </p:cNvPr>
          <p:cNvSpPr txBox="1"/>
          <p:nvPr/>
        </p:nvSpPr>
        <p:spPr>
          <a:xfrm>
            <a:off x="173070" y="741767"/>
            <a:ext cx="9559859" cy="5773375"/>
          </a:xfrm>
          <a:prstGeom prst="rect">
            <a:avLst/>
          </a:prstGeom>
          <a:noFill/>
        </p:spPr>
        <p:txBody>
          <a:bodyPr wrap="square" rtlCol="0">
            <a:spAutoFit/>
          </a:bodyPr>
          <a:lstStyle/>
          <a:p>
            <a:pPr>
              <a:lnSpc>
                <a:spcPts val="600"/>
              </a:lnSpc>
            </a:pPr>
            <a:endParaRPr kumimoji="1" lang="en-US" altLang="ja-JP" sz="1200" b="1" dirty="0">
              <a:latin typeface="BIZ UDPゴシック" panose="020B0400000000000000" pitchFamily="50" charset="-128"/>
              <a:ea typeface="BIZ UDPゴシック" panose="020B0400000000000000" pitchFamily="50" charset="-128"/>
            </a:endParaRPr>
          </a:p>
          <a:p>
            <a:pPr>
              <a:lnSpc>
                <a:spcPts val="1350"/>
              </a:lnSpc>
            </a:pPr>
            <a:endParaRPr kumimoji="1" lang="en-US" altLang="ja-JP" sz="1200" dirty="0">
              <a:latin typeface="BIZ UDPゴシック" panose="020B0400000000000000" pitchFamily="50" charset="-128"/>
              <a:ea typeface="BIZ UDPゴシック" panose="020B0400000000000000" pitchFamily="50" charset="-128"/>
            </a:endParaRPr>
          </a:p>
          <a:p>
            <a:pPr>
              <a:lnSpc>
                <a:spcPts val="1350"/>
              </a:lnSpc>
            </a:pPr>
            <a:r>
              <a:rPr kumimoji="1" lang="en-US" altLang="ja-JP" sz="1400" b="1" dirty="0">
                <a:latin typeface="BIZ UDPゴシック" panose="020B0400000000000000" pitchFamily="50" charset="-128"/>
                <a:ea typeface="BIZ UDPゴシック" panose="020B0400000000000000" pitchFamily="50" charset="-128"/>
              </a:rPr>
              <a:t>(</a:t>
            </a:r>
            <a:r>
              <a:rPr kumimoji="1" lang="ja-JP" altLang="en-US" sz="1400" b="1" dirty="0">
                <a:latin typeface="BIZ UDPゴシック" panose="020B0400000000000000" pitchFamily="50" charset="-128"/>
                <a:ea typeface="BIZ UDPゴシック" panose="020B0400000000000000" pitchFamily="50" charset="-128"/>
              </a:rPr>
              <a:t>１</a:t>
            </a:r>
            <a:r>
              <a:rPr kumimoji="1" lang="en-US" altLang="ja-JP" sz="1400" b="1" dirty="0">
                <a:latin typeface="BIZ UDPゴシック" panose="020B0400000000000000" pitchFamily="50" charset="-128"/>
                <a:ea typeface="BIZ UDPゴシック" panose="020B0400000000000000" pitchFamily="50" charset="-128"/>
              </a:rPr>
              <a:t>)</a:t>
            </a:r>
            <a:r>
              <a:rPr kumimoji="1" lang="ja-JP" altLang="en-US" sz="1400" b="1" dirty="0">
                <a:latin typeface="BIZ UDPゴシック" panose="020B0400000000000000" pitchFamily="50" charset="-128"/>
                <a:ea typeface="BIZ UDPゴシック" panose="020B0400000000000000" pitchFamily="50" charset="-128"/>
              </a:rPr>
              <a:t>　「大阪府部落差別事象に係る調査等の規制等に関する条例」啓発推進月間</a:t>
            </a:r>
            <a:r>
              <a:rPr kumimoji="1" lang="en-US" altLang="ja-JP" sz="1400" b="1" dirty="0">
                <a:latin typeface="BIZ UDPゴシック" panose="020B0400000000000000" pitchFamily="50" charset="-128"/>
                <a:ea typeface="BIZ UDPゴシック" panose="020B0400000000000000" pitchFamily="50" charset="-128"/>
              </a:rPr>
              <a:t>【</a:t>
            </a:r>
            <a:r>
              <a:rPr kumimoji="1" lang="ja-JP" altLang="en-US" sz="1400" b="1" dirty="0">
                <a:latin typeface="BIZ UDPゴシック" panose="020B0400000000000000" pitchFamily="50" charset="-128"/>
                <a:ea typeface="BIZ UDPゴシック" panose="020B0400000000000000" pitchFamily="50" charset="-128"/>
              </a:rPr>
              <a:t>府民文化部人権局</a:t>
            </a:r>
            <a:r>
              <a:rPr kumimoji="1" lang="en-US" altLang="ja-JP" sz="1400" b="1" dirty="0">
                <a:latin typeface="BIZ UDPゴシック" panose="020B0400000000000000" pitchFamily="50" charset="-128"/>
                <a:ea typeface="BIZ UDPゴシック" panose="020B0400000000000000" pitchFamily="50" charset="-128"/>
              </a:rPr>
              <a:t>】</a:t>
            </a:r>
          </a:p>
          <a:p>
            <a:pPr>
              <a:lnSpc>
                <a:spcPts val="1350"/>
              </a:lnSpc>
            </a:pPr>
            <a:r>
              <a:rPr kumimoji="1" lang="ja-JP" altLang="en-US" sz="1200" dirty="0">
                <a:latin typeface="BIZ UDPゴシック" panose="020B0400000000000000" pitchFamily="50" charset="-128"/>
                <a:ea typeface="BIZ UDPゴシック" panose="020B0400000000000000" pitchFamily="50" charset="-128"/>
              </a:rPr>
              <a:t>　　　 興信所・探偵社業者に対し、届出の受理時に、大阪府部落差別事象に係る調査等の規制等に関する条例の</a:t>
            </a:r>
          </a:p>
          <a:p>
            <a:pPr>
              <a:lnSpc>
                <a:spcPts val="1350"/>
              </a:lnSpc>
            </a:pPr>
            <a:r>
              <a:rPr kumimoji="1" lang="ja-JP" altLang="en-US" sz="1200" dirty="0">
                <a:latin typeface="BIZ UDPゴシック" panose="020B0400000000000000" pitchFamily="50" charset="-128"/>
                <a:ea typeface="BIZ UDPゴシック" panose="020B0400000000000000" pitchFamily="50" charset="-128"/>
              </a:rPr>
              <a:t>　　概要等を説明する通年の取組に加え、条例啓発推進月間（</a:t>
            </a:r>
            <a:r>
              <a:rPr kumimoji="1" lang="en-US" altLang="ja-JP" sz="1200" dirty="0">
                <a:latin typeface="BIZ UDPゴシック" panose="020B0400000000000000" pitchFamily="50" charset="-128"/>
                <a:ea typeface="BIZ UDPゴシック" panose="020B0400000000000000" pitchFamily="50" charset="-128"/>
              </a:rPr>
              <a:t>10</a:t>
            </a:r>
            <a:r>
              <a:rPr kumimoji="1" lang="ja-JP" altLang="en-US" sz="1200" dirty="0">
                <a:latin typeface="BIZ UDPゴシック" panose="020B0400000000000000" pitchFamily="50" charset="-128"/>
                <a:ea typeface="BIZ UDPゴシック" panose="020B0400000000000000" pitchFamily="50" charset="-128"/>
              </a:rPr>
              <a:t>月）を中心とした啓発の取組を実施</a:t>
            </a:r>
          </a:p>
          <a:p>
            <a:pPr>
              <a:lnSpc>
                <a:spcPts val="1350"/>
              </a:lnSpc>
            </a:pPr>
            <a:r>
              <a:rPr kumimoji="1" lang="en-US" altLang="ja-JP" sz="1200" dirty="0">
                <a:latin typeface="BIZ UDPゴシック" panose="020B0400000000000000" pitchFamily="50" charset="-128"/>
                <a:ea typeface="BIZ UDPゴシック" panose="020B0400000000000000" pitchFamily="50" charset="-128"/>
              </a:rPr>
              <a:t>    〔</a:t>
            </a:r>
            <a:r>
              <a:rPr kumimoji="1" lang="ja-JP" altLang="en-US" sz="1200" dirty="0">
                <a:latin typeface="BIZ UDPゴシック" panose="020B0400000000000000" pitchFamily="50" charset="-128"/>
                <a:ea typeface="BIZ UDPゴシック" panose="020B0400000000000000" pitchFamily="50" charset="-128"/>
              </a:rPr>
              <a:t>主な取組</a:t>
            </a:r>
            <a:r>
              <a:rPr kumimoji="1" lang="en-US" altLang="ja-JP" sz="1200" dirty="0">
                <a:latin typeface="BIZ UDPゴシック" panose="020B0400000000000000" pitchFamily="50" charset="-128"/>
                <a:ea typeface="BIZ UDPゴシック" panose="020B0400000000000000" pitchFamily="50" charset="-128"/>
              </a:rPr>
              <a:t>〕</a:t>
            </a:r>
          </a:p>
          <a:p>
            <a:pPr>
              <a:lnSpc>
                <a:spcPts val="1350"/>
              </a:lnSpc>
            </a:pPr>
            <a:r>
              <a:rPr kumimoji="1" lang="ja-JP" altLang="en-US" sz="1200" dirty="0">
                <a:latin typeface="BIZ UDPゴシック" panose="020B0400000000000000" pitchFamily="50" charset="-128"/>
                <a:ea typeface="BIZ UDPゴシック" panose="020B0400000000000000" pitchFamily="50" charset="-128"/>
              </a:rPr>
              <a:t>　    ・ポスターの作成　・パンフレットの作成</a:t>
            </a:r>
          </a:p>
          <a:p>
            <a:pPr>
              <a:lnSpc>
                <a:spcPts val="1350"/>
              </a:lnSpc>
            </a:pPr>
            <a:r>
              <a:rPr kumimoji="1" lang="ja-JP" altLang="en-US" sz="1200" dirty="0">
                <a:latin typeface="BIZ UDPゴシック" panose="020B0400000000000000" pitchFamily="50" charset="-128"/>
                <a:ea typeface="BIZ UDPゴシック" panose="020B0400000000000000" pitchFamily="50" charset="-128"/>
              </a:rPr>
              <a:t>　    ・広報紙への掲載　・ホームページ等による周知啓発　・デジタルサイネージによる啓発</a:t>
            </a:r>
          </a:p>
          <a:p>
            <a:pPr>
              <a:lnSpc>
                <a:spcPts val="1350"/>
              </a:lnSpc>
            </a:pPr>
            <a:r>
              <a:rPr kumimoji="1" lang="ja-JP" altLang="en-US" sz="1200" dirty="0">
                <a:latin typeface="BIZ UDPゴシック" panose="020B0400000000000000" pitchFamily="50" charset="-128"/>
                <a:ea typeface="BIZ UDPゴシック" panose="020B0400000000000000" pitchFamily="50" charset="-128"/>
              </a:rPr>
              <a:t>　    ・直近の指導事例：不動産業者による問合せ事象が発生し、条例に基づき不動産業者を指導（</a:t>
            </a:r>
            <a:r>
              <a:rPr kumimoji="1" lang="en-US" altLang="ja-JP" sz="1200" dirty="0">
                <a:latin typeface="BIZ UDPゴシック" panose="020B0400000000000000" pitchFamily="50" charset="-128"/>
                <a:ea typeface="BIZ UDPゴシック" panose="020B0400000000000000" pitchFamily="50" charset="-128"/>
              </a:rPr>
              <a:t>R5</a:t>
            </a:r>
            <a:r>
              <a:rPr kumimoji="1" lang="ja-JP" altLang="en-US" sz="1200" dirty="0">
                <a:latin typeface="BIZ UDPゴシック" panose="020B0400000000000000" pitchFamily="50" charset="-128"/>
                <a:ea typeface="BIZ UDPゴシック" panose="020B0400000000000000" pitchFamily="50" charset="-128"/>
              </a:rPr>
              <a:t>）</a:t>
            </a:r>
          </a:p>
          <a:p>
            <a:pPr>
              <a:lnSpc>
                <a:spcPts val="1350"/>
              </a:lnSpc>
            </a:pPr>
            <a:endParaRPr kumimoji="1" lang="en-US" altLang="ja-JP" sz="1200" dirty="0">
              <a:latin typeface="BIZ UDPゴシック" panose="020B0400000000000000" pitchFamily="50" charset="-128"/>
              <a:ea typeface="BIZ UDPゴシック" panose="020B0400000000000000" pitchFamily="50" charset="-128"/>
            </a:endParaRPr>
          </a:p>
          <a:p>
            <a:pPr>
              <a:lnSpc>
                <a:spcPts val="1350"/>
              </a:lnSpc>
            </a:pPr>
            <a:endParaRPr kumimoji="1" lang="en-US" altLang="ja-JP" sz="1200" dirty="0">
              <a:latin typeface="BIZ UDPゴシック" panose="020B0400000000000000" pitchFamily="50" charset="-128"/>
              <a:ea typeface="BIZ UDPゴシック" panose="020B0400000000000000" pitchFamily="50" charset="-128"/>
            </a:endParaRPr>
          </a:p>
          <a:p>
            <a:pPr>
              <a:lnSpc>
                <a:spcPts val="1350"/>
              </a:lnSpc>
            </a:pPr>
            <a:endParaRPr kumimoji="1" lang="en-US" altLang="ja-JP" sz="1200" dirty="0">
              <a:latin typeface="BIZ UDPゴシック" panose="020B0400000000000000" pitchFamily="50" charset="-128"/>
              <a:ea typeface="BIZ UDPゴシック" panose="020B0400000000000000" pitchFamily="50" charset="-128"/>
            </a:endParaRPr>
          </a:p>
          <a:p>
            <a:pPr>
              <a:lnSpc>
                <a:spcPts val="1350"/>
              </a:lnSpc>
            </a:pPr>
            <a:endParaRPr kumimoji="1" lang="en-US" altLang="ja-JP" sz="1200" dirty="0">
              <a:latin typeface="BIZ UDPゴシック" panose="020B0400000000000000" pitchFamily="50" charset="-128"/>
              <a:ea typeface="BIZ UDPゴシック" panose="020B0400000000000000" pitchFamily="50" charset="-128"/>
            </a:endParaRPr>
          </a:p>
          <a:p>
            <a:pPr>
              <a:lnSpc>
                <a:spcPts val="1350"/>
              </a:lnSpc>
            </a:pPr>
            <a:endParaRPr kumimoji="1" lang="en-US" altLang="ja-JP" sz="1200" dirty="0">
              <a:latin typeface="BIZ UDPゴシック" panose="020B0400000000000000" pitchFamily="50" charset="-128"/>
              <a:ea typeface="BIZ UDPゴシック" panose="020B0400000000000000" pitchFamily="50" charset="-128"/>
            </a:endParaRPr>
          </a:p>
          <a:p>
            <a:pPr>
              <a:lnSpc>
                <a:spcPts val="1350"/>
              </a:lnSpc>
            </a:pPr>
            <a:endParaRPr kumimoji="1" lang="en-US" altLang="ja-JP" sz="1200" dirty="0">
              <a:latin typeface="BIZ UDPゴシック" panose="020B0400000000000000" pitchFamily="50" charset="-128"/>
              <a:ea typeface="BIZ UDPゴシック" panose="020B0400000000000000" pitchFamily="50" charset="-128"/>
            </a:endParaRPr>
          </a:p>
          <a:p>
            <a:pPr>
              <a:lnSpc>
                <a:spcPts val="1350"/>
              </a:lnSpc>
            </a:pPr>
            <a:endParaRPr kumimoji="1" lang="en-US" altLang="ja-JP" sz="1200" dirty="0">
              <a:latin typeface="BIZ UDPゴシック" panose="020B0400000000000000" pitchFamily="50" charset="-128"/>
              <a:ea typeface="BIZ UDPゴシック" panose="020B0400000000000000" pitchFamily="50" charset="-128"/>
            </a:endParaRPr>
          </a:p>
          <a:p>
            <a:pPr>
              <a:lnSpc>
                <a:spcPts val="1350"/>
              </a:lnSpc>
            </a:pPr>
            <a:endParaRPr kumimoji="1" lang="en-US" altLang="ja-JP" sz="1200" dirty="0">
              <a:latin typeface="BIZ UDPゴシック" panose="020B0400000000000000" pitchFamily="50" charset="-128"/>
              <a:ea typeface="BIZ UDPゴシック" panose="020B0400000000000000" pitchFamily="50" charset="-128"/>
            </a:endParaRPr>
          </a:p>
          <a:p>
            <a:pPr>
              <a:lnSpc>
                <a:spcPts val="300"/>
              </a:lnSpc>
            </a:pPr>
            <a:endParaRPr kumimoji="1" lang="en-US" altLang="ja-JP" sz="1200" b="1" dirty="0">
              <a:latin typeface="BIZ UDPゴシック" panose="020B0400000000000000" pitchFamily="50" charset="-128"/>
              <a:ea typeface="BIZ UDPゴシック" panose="020B0400000000000000" pitchFamily="50" charset="-128"/>
            </a:endParaRPr>
          </a:p>
          <a:p>
            <a:pPr>
              <a:lnSpc>
                <a:spcPts val="1350"/>
              </a:lnSpc>
            </a:pPr>
            <a:endParaRPr kumimoji="1" lang="en-US" altLang="ja-JP" sz="1400" b="1" dirty="0">
              <a:latin typeface="BIZ UDPゴシック" panose="020B0400000000000000" pitchFamily="50" charset="-128"/>
              <a:ea typeface="BIZ UDPゴシック" panose="020B0400000000000000" pitchFamily="50" charset="-128"/>
            </a:endParaRPr>
          </a:p>
          <a:p>
            <a:pPr>
              <a:lnSpc>
                <a:spcPts val="1350"/>
              </a:lnSpc>
            </a:pPr>
            <a:endParaRPr kumimoji="1" lang="en-US" altLang="ja-JP" sz="1400" b="1" dirty="0">
              <a:latin typeface="BIZ UDPゴシック" panose="020B0400000000000000" pitchFamily="50" charset="-128"/>
              <a:ea typeface="BIZ UDPゴシック" panose="020B0400000000000000" pitchFamily="50" charset="-128"/>
            </a:endParaRPr>
          </a:p>
          <a:p>
            <a:pPr>
              <a:lnSpc>
                <a:spcPts val="1350"/>
              </a:lnSpc>
            </a:pPr>
            <a:endParaRPr kumimoji="1" lang="en-US" altLang="ja-JP" sz="1400" b="1" dirty="0">
              <a:latin typeface="BIZ UDPゴシック" panose="020B0400000000000000" pitchFamily="50" charset="-128"/>
              <a:ea typeface="BIZ UDPゴシック" panose="020B0400000000000000" pitchFamily="50" charset="-128"/>
            </a:endParaRPr>
          </a:p>
          <a:p>
            <a:pPr>
              <a:lnSpc>
                <a:spcPts val="1350"/>
              </a:lnSpc>
            </a:pPr>
            <a:endParaRPr kumimoji="1" lang="en-US" altLang="ja-JP" sz="1400" b="1" dirty="0">
              <a:latin typeface="BIZ UDPゴシック" panose="020B0400000000000000" pitchFamily="50" charset="-128"/>
              <a:ea typeface="BIZ UDPゴシック" panose="020B0400000000000000" pitchFamily="50" charset="-128"/>
            </a:endParaRPr>
          </a:p>
          <a:p>
            <a:pPr>
              <a:lnSpc>
                <a:spcPts val="1350"/>
              </a:lnSpc>
            </a:pPr>
            <a:endParaRPr kumimoji="1" lang="en-US" altLang="ja-JP" sz="1400" b="1" dirty="0">
              <a:latin typeface="BIZ UDPゴシック" panose="020B0400000000000000" pitchFamily="50" charset="-128"/>
              <a:ea typeface="BIZ UDPゴシック" panose="020B0400000000000000" pitchFamily="50" charset="-128"/>
            </a:endParaRPr>
          </a:p>
          <a:p>
            <a:pPr>
              <a:lnSpc>
                <a:spcPts val="1350"/>
              </a:lnSpc>
            </a:pPr>
            <a:r>
              <a:rPr kumimoji="1" lang="en-US" altLang="ja-JP" sz="1400" b="1" dirty="0">
                <a:latin typeface="BIZ UDPゴシック" panose="020B0400000000000000" pitchFamily="50" charset="-128"/>
                <a:ea typeface="BIZ UDPゴシック" panose="020B0400000000000000" pitchFamily="50" charset="-128"/>
              </a:rPr>
              <a:t>(</a:t>
            </a:r>
            <a:r>
              <a:rPr kumimoji="1" lang="ja-JP" altLang="en-US" sz="1400" b="1" dirty="0">
                <a:latin typeface="BIZ UDPゴシック" panose="020B0400000000000000" pitchFamily="50" charset="-128"/>
                <a:ea typeface="BIZ UDPゴシック" panose="020B0400000000000000" pitchFamily="50" charset="-128"/>
              </a:rPr>
              <a:t>２</a:t>
            </a:r>
            <a:r>
              <a:rPr kumimoji="1" lang="en-US" altLang="ja-JP" sz="1400" b="1" dirty="0">
                <a:latin typeface="BIZ UDPゴシック" panose="020B0400000000000000" pitchFamily="50" charset="-128"/>
                <a:ea typeface="BIZ UDPゴシック" panose="020B0400000000000000" pitchFamily="50" charset="-128"/>
              </a:rPr>
              <a:t>)</a:t>
            </a:r>
            <a:r>
              <a:rPr kumimoji="1" lang="ja-JP" altLang="en-US" sz="1400" b="1" dirty="0">
                <a:latin typeface="BIZ UDPゴシック" panose="020B0400000000000000" pitchFamily="50" charset="-128"/>
                <a:ea typeface="BIZ UDPゴシック" panose="020B0400000000000000" pitchFamily="50" charset="-128"/>
              </a:rPr>
              <a:t>　同和問題に関する職員研修</a:t>
            </a:r>
            <a:r>
              <a:rPr kumimoji="1" lang="en-US" altLang="ja-JP" sz="1400" b="1" dirty="0">
                <a:latin typeface="BIZ UDPゴシック" panose="020B0400000000000000" pitchFamily="50" charset="-128"/>
                <a:ea typeface="BIZ UDPゴシック" panose="020B0400000000000000" pitchFamily="50" charset="-128"/>
              </a:rPr>
              <a:t>【</a:t>
            </a:r>
            <a:r>
              <a:rPr kumimoji="1" lang="ja-JP" altLang="en-US" sz="1400" b="1" dirty="0">
                <a:latin typeface="BIZ UDPゴシック" panose="020B0400000000000000" pitchFamily="50" charset="-128"/>
                <a:ea typeface="BIZ UDPゴシック" panose="020B0400000000000000" pitchFamily="50" charset="-128"/>
              </a:rPr>
              <a:t>府民文化部人権局、庁内各部局</a:t>
            </a:r>
            <a:r>
              <a:rPr kumimoji="1" lang="en-US" altLang="ja-JP" sz="1400" b="1" dirty="0">
                <a:latin typeface="BIZ UDPゴシック" panose="020B0400000000000000" pitchFamily="50" charset="-128"/>
                <a:ea typeface="BIZ UDPゴシック" panose="020B0400000000000000" pitchFamily="50" charset="-128"/>
              </a:rPr>
              <a:t>】</a:t>
            </a:r>
          </a:p>
          <a:p>
            <a:pPr>
              <a:lnSpc>
                <a:spcPts val="1350"/>
              </a:lnSpc>
            </a:pPr>
            <a:r>
              <a:rPr kumimoji="1" lang="ja-JP" altLang="en-US" sz="1200" b="1" dirty="0">
                <a:latin typeface="BIZ UDPゴシック" panose="020B0400000000000000" pitchFamily="50" charset="-128"/>
                <a:ea typeface="BIZ UDPゴシック" panose="020B0400000000000000" pitchFamily="50" charset="-128"/>
              </a:rPr>
              <a:t>　　　 </a:t>
            </a:r>
            <a:r>
              <a:rPr kumimoji="1" lang="ja-JP" altLang="en-US" sz="1200" dirty="0">
                <a:latin typeface="BIZ UDPゴシック" panose="020B0400000000000000" pitchFamily="50" charset="-128"/>
                <a:ea typeface="BIZ UDPゴシック" panose="020B0400000000000000" pitchFamily="50" charset="-128"/>
              </a:rPr>
              <a:t>同和問題について認識を深め、部落差別事象を起こすことのないよう、</a:t>
            </a:r>
            <a:endParaRPr kumimoji="1" lang="en-US" altLang="ja-JP" sz="1200" dirty="0">
              <a:latin typeface="BIZ UDPゴシック" panose="020B0400000000000000" pitchFamily="50" charset="-128"/>
              <a:ea typeface="BIZ UDPゴシック" panose="020B0400000000000000" pitchFamily="50" charset="-128"/>
            </a:endParaRPr>
          </a:p>
          <a:p>
            <a:pPr>
              <a:lnSpc>
                <a:spcPts val="1350"/>
              </a:lnSpc>
            </a:pPr>
            <a:r>
              <a:rPr kumimoji="1" lang="ja-JP" altLang="en-US" sz="1200" dirty="0">
                <a:latin typeface="BIZ UDPゴシック" panose="020B0400000000000000" pitchFamily="50" charset="-128"/>
                <a:ea typeface="BIZ UDPゴシック" panose="020B0400000000000000" pitchFamily="50" charset="-128"/>
              </a:rPr>
              <a:t>　　また、差別事象ではないかと察知した場合に迅速な初期対応ができるよう、</a:t>
            </a:r>
            <a:endParaRPr kumimoji="1" lang="en-US" altLang="ja-JP" sz="1200" dirty="0">
              <a:latin typeface="BIZ UDPゴシック" panose="020B0400000000000000" pitchFamily="50" charset="-128"/>
              <a:ea typeface="BIZ UDPゴシック" panose="020B0400000000000000" pitchFamily="50" charset="-128"/>
            </a:endParaRPr>
          </a:p>
          <a:p>
            <a:pPr>
              <a:lnSpc>
                <a:spcPts val="1350"/>
              </a:lnSpc>
            </a:pPr>
            <a:r>
              <a:rPr kumimoji="1" lang="ja-JP" altLang="en-US" sz="1200" dirty="0">
                <a:latin typeface="BIZ UDPゴシック" panose="020B0400000000000000" pitchFamily="50" charset="-128"/>
                <a:ea typeface="BIZ UDPゴシック" panose="020B0400000000000000" pitchFamily="50" charset="-128"/>
              </a:rPr>
              <a:t>　　庁内及び府内市町村の職員に対し研修を実施</a:t>
            </a:r>
          </a:p>
          <a:p>
            <a:pPr>
              <a:lnSpc>
                <a:spcPts val="1350"/>
              </a:lnSpc>
            </a:pPr>
            <a:r>
              <a:rPr kumimoji="1" lang="ja-JP" altLang="en-US" sz="1200" dirty="0">
                <a:latin typeface="BIZ UDPゴシック" panose="020B0400000000000000" pitchFamily="50" charset="-128"/>
                <a:ea typeface="BIZ UDPゴシック" panose="020B0400000000000000" pitchFamily="50" charset="-128"/>
              </a:rPr>
              <a:t>　　　■令和</a:t>
            </a:r>
            <a:r>
              <a:rPr kumimoji="1" lang="en-US" altLang="ja-JP" sz="1200" dirty="0">
                <a:latin typeface="BIZ UDPゴシック" panose="020B0400000000000000" pitchFamily="50" charset="-128"/>
                <a:ea typeface="BIZ UDPゴシック" panose="020B0400000000000000" pitchFamily="50" charset="-128"/>
              </a:rPr>
              <a:t>6</a:t>
            </a:r>
            <a:r>
              <a:rPr kumimoji="1" lang="ja-JP" altLang="en-US" sz="1200" dirty="0">
                <a:latin typeface="BIZ UDPゴシック" panose="020B0400000000000000" pitchFamily="50" charset="-128"/>
                <a:ea typeface="BIZ UDPゴシック" panose="020B0400000000000000" pitchFamily="50" charset="-128"/>
              </a:rPr>
              <a:t>年度：①</a:t>
            </a:r>
            <a:r>
              <a:rPr kumimoji="1" lang="en-US" altLang="ja-JP" sz="1200" dirty="0">
                <a:latin typeface="BIZ UDPゴシック" panose="020B0400000000000000" pitchFamily="50" charset="-128"/>
                <a:ea typeface="BIZ UDPゴシック" panose="020B0400000000000000" pitchFamily="50" charset="-128"/>
              </a:rPr>
              <a:t>8</a:t>
            </a:r>
            <a:r>
              <a:rPr kumimoji="1" lang="ja-JP" altLang="en-US" sz="1200" dirty="0">
                <a:latin typeface="BIZ UDPゴシック" panose="020B0400000000000000" pitchFamily="50" charset="-128"/>
                <a:ea typeface="BIZ UDPゴシック" panose="020B0400000000000000" pitchFamily="50" charset="-128"/>
              </a:rPr>
              <a:t>月</a:t>
            </a:r>
            <a:r>
              <a:rPr kumimoji="1" lang="en-US" altLang="ja-JP" sz="1200" dirty="0">
                <a:latin typeface="BIZ UDPゴシック" panose="020B0400000000000000" pitchFamily="50" charset="-128"/>
                <a:ea typeface="BIZ UDPゴシック" panose="020B0400000000000000" pitchFamily="50" charset="-128"/>
              </a:rPr>
              <a:t>30</a:t>
            </a:r>
            <a:r>
              <a:rPr kumimoji="1" lang="ja-JP" altLang="en-US" sz="1200" dirty="0">
                <a:latin typeface="BIZ UDPゴシック" panose="020B0400000000000000" pitchFamily="50" charset="-128"/>
                <a:ea typeface="BIZ UDPゴシック" panose="020B0400000000000000" pitchFamily="50" charset="-128"/>
              </a:rPr>
              <a:t>日</a:t>
            </a:r>
            <a:r>
              <a:rPr kumimoji="1" lang="en-US" altLang="ja-JP" sz="1200" dirty="0">
                <a:latin typeface="BIZ UDPゴシック" panose="020B0400000000000000" pitchFamily="50" charset="-128"/>
                <a:ea typeface="BIZ UDPゴシック" panose="020B0400000000000000" pitchFamily="50" charset="-128"/>
              </a:rPr>
              <a:t>AM</a:t>
            </a:r>
            <a:r>
              <a:rPr kumimoji="1" lang="ja-JP" altLang="en-US" sz="1200" dirty="0">
                <a:latin typeface="BIZ UDPゴシック" panose="020B0400000000000000" pitchFamily="50" charset="-128"/>
                <a:ea typeface="BIZ UDPゴシック" panose="020B0400000000000000" pitchFamily="50" charset="-128"/>
              </a:rPr>
              <a:t>、②</a:t>
            </a:r>
            <a:r>
              <a:rPr kumimoji="1" lang="en-US" altLang="ja-JP" sz="1200" dirty="0">
                <a:latin typeface="BIZ UDPゴシック" panose="020B0400000000000000" pitchFamily="50" charset="-128"/>
                <a:ea typeface="BIZ UDPゴシック" panose="020B0400000000000000" pitchFamily="50" charset="-128"/>
              </a:rPr>
              <a:t>8</a:t>
            </a:r>
            <a:r>
              <a:rPr kumimoji="1" lang="ja-JP" altLang="en-US" sz="1200" dirty="0">
                <a:latin typeface="BIZ UDPゴシック" panose="020B0400000000000000" pitchFamily="50" charset="-128"/>
                <a:ea typeface="BIZ UDPゴシック" panose="020B0400000000000000" pitchFamily="50" charset="-128"/>
              </a:rPr>
              <a:t>月</a:t>
            </a:r>
            <a:r>
              <a:rPr kumimoji="1" lang="en-US" altLang="ja-JP" sz="1200" dirty="0">
                <a:latin typeface="BIZ UDPゴシック" panose="020B0400000000000000" pitchFamily="50" charset="-128"/>
                <a:ea typeface="BIZ UDPゴシック" panose="020B0400000000000000" pitchFamily="50" charset="-128"/>
              </a:rPr>
              <a:t>30</a:t>
            </a:r>
            <a:r>
              <a:rPr kumimoji="1" lang="ja-JP" altLang="en-US" sz="1200" dirty="0">
                <a:latin typeface="BIZ UDPゴシック" panose="020B0400000000000000" pitchFamily="50" charset="-128"/>
                <a:ea typeface="BIZ UDPゴシック" panose="020B0400000000000000" pitchFamily="50" charset="-128"/>
              </a:rPr>
              <a:t>日</a:t>
            </a:r>
            <a:r>
              <a:rPr kumimoji="1" lang="en-US" altLang="ja-JP" sz="1200" dirty="0">
                <a:latin typeface="BIZ UDPゴシック" panose="020B0400000000000000" pitchFamily="50" charset="-128"/>
                <a:ea typeface="BIZ UDPゴシック" panose="020B0400000000000000" pitchFamily="50" charset="-128"/>
              </a:rPr>
              <a:t>PM</a:t>
            </a:r>
            <a:r>
              <a:rPr kumimoji="1" lang="ja-JP" altLang="en-US" sz="1200" dirty="0">
                <a:latin typeface="BIZ UDPゴシック" panose="020B0400000000000000" pitchFamily="50" charset="-128"/>
                <a:ea typeface="BIZ UDPゴシック" panose="020B0400000000000000" pitchFamily="50" charset="-128"/>
              </a:rPr>
              <a:t>、③</a:t>
            </a:r>
            <a:r>
              <a:rPr kumimoji="1" lang="en-US" altLang="ja-JP" sz="1200" dirty="0">
                <a:latin typeface="BIZ UDPゴシック" panose="020B0400000000000000" pitchFamily="50" charset="-128"/>
                <a:ea typeface="BIZ UDPゴシック" panose="020B0400000000000000" pitchFamily="50" charset="-128"/>
              </a:rPr>
              <a:t>9</a:t>
            </a:r>
            <a:r>
              <a:rPr kumimoji="1" lang="ja-JP" altLang="en-US" sz="1200" dirty="0">
                <a:latin typeface="BIZ UDPゴシック" panose="020B0400000000000000" pitchFamily="50" charset="-128"/>
                <a:ea typeface="BIZ UDPゴシック" panose="020B0400000000000000" pitchFamily="50" charset="-128"/>
              </a:rPr>
              <a:t>月</a:t>
            </a:r>
            <a:r>
              <a:rPr kumimoji="1" lang="en-US" altLang="ja-JP" sz="1200" dirty="0">
                <a:latin typeface="BIZ UDPゴシック" panose="020B0400000000000000" pitchFamily="50" charset="-128"/>
                <a:ea typeface="BIZ UDPゴシック" panose="020B0400000000000000" pitchFamily="50" charset="-128"/>
              </a:rPr>
              <a:t>11</a:t>
            </a:r>
            <a:r>
              <a:rPr kumimoji="1" lang="ja-JP" altLang="en-US" sz="1200" dirty="0">
                <a:latin typeface="BIZ UDPゴシック" panose="020B0400000000000000" pitchFamily="50" charset="-128"/>
                <a:ea typeface="BIZ UDPゴシック" panose="020B0400000000000000" pitchFamily="50" charset="-128"/>
              </a:rPr>
              <a:t>日</a:t>
            </a:r>
            <a:r>
              <a:rPr kumimoji="1" lang="en-US" altLang="ja-JP" sz="1200" dirty="0">
                <a:latin typeface="BIZ UDPゴシック" panose="020B0400000000000000" pitchFamily="50" charset="-128"/>
                <a:ea typeface="BIZ UDPゴシック" panose="020B0400000000000000" pitchFamily="50" charset="-128"/>
              </a:rPr>
              <a:t>PM</a:t>
            </a:r>
          </a:p>
          <a:p>
            <a:pPr>
              <a:lnSpc>
                <a:spcPts val="1350"/>
              </a:lnSpc>
            </a:pPr>
            <a:r>
              <a:rPr kumimoji="1" lang="ja-JP" altLang="en-US" sz="1200" dirty="0">
                <a:latin typeface="BIZ UDPゴシック" panose="020B0400000000000000" pitchFamily="50" charset="-128"/>
                <a:ea typeface="BIZ UDPゴシック" panose="020B0400000000000000" pitchFamily="50" charset="-128"/>
              </a:rPr>
              <a:t>　　　■令和</a:t>
            </a:r>
            <a:r>
              <a:rPr kumimoji="1" lang="en-US" altLang="ja-JP" sz="1200" dirty="0">
                <a:latin typeface="BIZ UDPゴシック" panose="020B0400000000000000" pitchFamily="50" charset="-128"/>
                <a:ea typeface="BIZ UDPゴシック" panose="020B0400000000000000" pitchFamily="50" charset="-128"/>
              </a:rPr>
              <a:t>7</a:t>
            </a:r>
            <a:r>
              <a:rPr kumimoji="1" lang="ja-JP" altLang="en-US" sz="1200" dirty="0">
                <a:latin typeface="BIZ UDPゴシック" panose="020B0400000000000000" pitchFamily="50" charset="-128"/>
                <a:ea typeface="BIZ UDPゴシック" panose="020B0400000000000000" pitchFamily="50" charset="-128"/>
              </a:rPr>
              <a:t>年度：①</a:t>
            </a:r>
            <a:r>
              <a:rPr kumimoji="1" lang="en-US" altLang="ja-JP" sz="1200" dirty="0">
                <a:latin typeface="BIZ UDPゴシック" panose="020B0400000000000000" pitchFamily="50" charset="-128"/>
                <a:ea typeface="BIZ UDPゴシック" panose="020B0400000000000000" pitchFamily="50" charset="-128"/>
              </a:rPr>
              <a:t>7</a:t>
            </a:r>
            <a:r>
              <a:rPr kumimoji="1" lang="ja-JP" altLang="en-US" sz="1200" dirty="0">
                <a:latin typeface="BIZ UDPゴシック" panose="020B0400000000000000" pitchFamily="50" charset="-128"/>
                <a:ea typeface="BIZ UDPゴシック" panose="020B0400000000000000" pitchFamily="50" charset="-128"/>
              </a:rPr>
              <a:t>月</a:t>
            </a:r>
            <a:r>
              <a:rPr kumimoji="1" lang="en-US" altLang="ja-JP" sz="1200" dirty="0">
                <a:latin typeface="BIZ UDPゴシック" panose="020B0400000000000000" pitchFamily="50" charset="-128"/>
                <a:ea typeface="BIZ UDPゴシック" panose="020B0400000000000000" pitchFamily="50" charset="-128"/>
              </a:rPr>
              <a:t>24</a:t>
            </a:r>
            <a:r>
              <a:rPr kumimoji="1" lang="ja-JP" altLang="en-US" sz="1200" dirty="0">
                <a:latin typeface="BIZ UDPゴシック" panose="020B0400000000000000" pitchFamily="50" charset="-128"/>
                <a:ea typeface="BIZ UDPゴシック" panose="020B0400000000000000" pitchFamily="50" charset="-128"/>
              </a:rPr>
              <a:t>日</a:t>
            </a:r>
            <a:r>
              <a:rPr kumimoji="1" lang="en-US" altLang="ja-JP" sz="1200" dirty="0">
                <a:latin typeface="BIZ UDPゴシック" panose="020B0400000000000000" pitchFamily="50" charset="-128"/>
                <a:ea typeface="BIZ UDPゴシック" panose="020B0400000000000000" pitchFamily="50" charset="-128"/>
              </a:rPr>
              <a:t>AM</a:t>
            </a:r>
            <a:r>
              <a:rPr kumimoji="1" lang="ja-JP" altLang="en-US" sz="1200" dirty="0">
                <a:latin typeface="BIZ UDPゴシック" panose="020B0400000000000000" pitchFamily="50" charset="-128"/>
                <a:ea typeface="BIZ UDPゴシック" panose="020B0400000000000000" pitchFamily="50" charset="-128"/>
              </a:rPr>
              <a:t>、②</a:t>
            </a:r>
            <a:r>
              <a:rPr kumimoji="1" lang="en-US" altLang="ja-JP" sz="1200" dirty="0">
                <a:latin typeface="BIZ UDPゴシック" panose="020B0400000000000000" pitchFamily="50" charset="-128"/>
                <a:ea typeface="BIZ UDPゴシック" panose="020B0400000000000000" pitchFamily="50" charset="-128"/>
              </a:rPr>
              <a:t>8</a:t>
            </a:r>
            <a:r>
              <a:rPr kumimoji="1" lang="ja-JP" altLang="en-US" sz="1200" dirty="0">
                <a:latin typeface="BIZ UDPゴシック" panose="020B0400000000000000" pitchFamily="50" charset="-128"/>
                <a:ea typeface="BIZ UDPゴシック" panose="020B0400000000000000" pitchFamily="50" charset="-128"/>
              </a:rPr>
              <a:t>月</a:t>
            </a:r>
            <a:r>
              <a:rPr kumimoji="1" lang="en-US" altLang="ja-JP" sz="1200" dirty="0">
                <a:latin typeface="BIZ UDPゴシック" panose="020B0400000000000000" pitchFamily="50" charset="-128"/>
                <a:ea typeface="BIZ UDPゴシック" panose="020B0400000000000000" pitchFamily="50" charset="-128"/>
              </a:rPr>
              <a:t>21</a:t>
            </a:r>
            <a:r>
              <a:rPr kumimoji="1" lang="ja-JP" altLang="en-US" sz="1200" dirty="0">
                <a:latin typeface="BIZ UDPゴシック" panose="020B0400000000000000" pitchFamily="50" charset="-128"/>
                <a:ea typeface="BIZ UDPゴシック" panose="020B0400000000000000" pitchFamily="50" charset="-128"/>
              </a:rPr>
              <a:t>日</a:t>
            </a:r>
            <a:r>
              <a:rPr kumimoji="1" lang="en-US" altLang="ja-JP" sz="1200" dirty="0">
                <a:latin typeface="BIZ UDPゴシック" panose="020B0400000000000000" pitchFamily="50" charset="-128"/>
                <a:ea typeface="BIZ UDPゴシック" panose="020B0400000000000000" pitchFamily="50" charset="-128"/>
              </a:rPr>
              <a:t>AM</a:t>
            </a:r>
            <a:r>
              <a:rPr kumimoji="1" lang="ja-JP" altLang="en-US" sz="1200" dirty="0">
                <a:latin typeface="BIZ UDPゴシック" panose="020B0400000000000000" pitchFamily="50" charset="-128"/>
                <a:ea typeface="BIZ UDPゴシック" panose="020B0400000000000000" pitchFamily="50" charset="-128"/>
              </a:rPr>
              <a:t>、③</a:t>
            </a:r>
            <a:r>
              <a:rPr kumimoji="1" lang="en-US" altLang="ja-JP" sz="1200" dirty="0">
                <a:latin typeface="BIZ UDPゴシック" panose="020B0400000000000000" pitchFamily="50" charset="-128"/>
                <a:ea typeface="BIZ UDPゴシック" panose="020B0400000000000000" pitchFamily="50" charset="-128"/>
              </a:rPr>
              <a:t>8</a:t>
            </a:r>
            <a:r>
              <a:rPr kumimoji="1" lang="ja-JP" altLang="en-US" sz="1200" dirty="0">
                <a:latin typeface="BIZ UDPゴシック" panose="020B0400000000000000" pitchFamily="50" charset="-128"/>
                <a:ea typeface="BIZ UDPゴシック" panose="020B0400000000000000" pitchFamily="50" charset="-128"/>
              </a:rPr>
              <a:t>月</a:t>
            </a:r>
            <a:r>
              <a:rPr kumimoji="1" lang="en-US" altLang="ja-JP" sz="1200" dirty="0">
                <a:latin typeface="BIZ UDPゴシック" panose="020B0400000000000000" pitchFamily="50" charset="-128"/>
                <a:ea typeface="BIZ UDPゴシック" panose="020B0400000000000000" pitchFamily="50" charset="-128"/>
              </a:rPr>
              <a:t>21</a:t>
            </a:r>
            <a:r>
              <a:rPr kumimoji="1" lang="ja-JP" altLang="en-US" sz="1200" dirty="0">
                <a:latin typeface="BIZ UDPゴシック" panose="020B0400000000000000" pitchFamily="50" charset="-128"/>
                <a:ea typeface="BIZ UDPゴシック" panose="020B0400000000000000" pitchFamily="50" charset="-128"/>
              </a:rPr>
              <a:t>日</a:t>
            </a:r>
            <a:r>
              <a:rPr kumimoji="1" lang="en-US" altLang="ja-JP" sz="1200" dirty="0">
                <a:latin typeface="BIZ UDPゴシック" panose="020B0400000000000000" pitchFamily="50" charset="-128"/>
                <a:ea typeface="BIZ UDPゴシック" panose="020B0400000000000000" pitchFamily="50" charset="-128"/>
              </a:rPr>
              <a:t>PM</a:t>
            </a:r>
          </a:p>
          <a:p>
            <a:pPr>
              <a:lnSpc>
                <a:spcPts val="1350"/>
              </a:lnSpc>
            </a:pPr>
            <a:r>
              <a:rPr kumimoji="1" lang="ja-JP" altLang="en-US" sz="1200" dirty="0">
                <a:latin typeface="BIZ UDPゴシック" panose="020B0400000000000000" pitchFamily="50" charset="-128"/>
                <a:ea typeface="BIZ UDPゴシック" panose="020B0400000000000000" pitchFamily="50" charset="-128"/>
              </a:rPr>
              <a:t>　　　■内容：外部講師による講義（同和問題について）</a:t>
            </a:r>
            <a:endParaRPr kumimoji="1" lang="en-US" altLang="ja-JP" sz="1200" dirty="0">
              <a:latin typeface="BIZ UDPゴシック" panose="020B0400000000000000" pitchFamily="50" charset="-128"/>
              <a:ea typeface="BIZ UDPゴシック" panose="020B0400000000000000" pitchFamily="50" charset="-128"/>
            </a:endParaRPr>
          </a:p>
          <a:p>
            <a:pPr indent="17463">
              <a:lnSpc>
                <a:spcPts val="1350"/>
              </a:lnSpc>
            </a:pPr>
            <a:r>
              <a:rPr kumimoji="1" lang="ja-JP" altLang="en-US" sz="1200" dirty="0">
                <a:latin typeface="BIZ UDPゴシック" panose="020B0400000000000000" pitchFamily="50" charset="-128"/>
                <a:ea typeface="BIZ UDPゴシック" panose="020B0400000000000000" pitchFamily="50" charset="-128"/>
              </a:rPr>
              <a:t>　　　　　　　　人権局職員による説明（部落差別事象に係る調査等の規制等に関する条例、</a:t>
            </a:r>
            <a:endParaRPr kumimoji="1" lang="en-US" altLang="ja-JP" sz="1200" dirty="0">
              <a:latin typeface="BIZ UDPゴシック" panose="020B0400000000000000" pitchFamily="50" charset="-128"/>
              <a:ea typeface="BIZ UDPゴシック" panose="020B0400000000000000" pitchFamily="50" charset="-128"/>
            </a:endParaRPr>
          </a:p>
          <a:p>
            <a:pPr indent="17463">
              <a:lnSpc>
                <a:spcPts val="1350"/>
              </a:lnSpc>
            </a:pPr>
            <a:r>
              <a:rPr kumimoji="1" lang="ja-JP" altLang="en-US" sz="1200" dirty="0">
                <a:latin typeface="BIZ UDPゴシック" panose="020B0400000000000000" pitchFamily="50" charset="-128"/>
                <a:ea typeface="BIZ UDPゴシック" panose="020B0400000000000000" pitchFamily="50" charset="-128"/>
              </a:rPr>
              <a:t>　　　　　　　　差別事象を察知した場合の対応）等</a:t>
            </a:r>
          </a:p>
          <a:p>
            <a:pPr>
              <a:lnSpc>
                <a:spcPts val="1350"/>
              </a:lnSpc>
            </a:pPr>
            <a:r>
              <a:rPr kumimoji="1" lang="ja-JP" altLang="en-US" sz="1200" dirty="0">
                <a:latin typeface="BIZ UDPゴシック" panose="020B0400000000000000" pitchFamily="50" charset="-128"/>
                <a:ea typeface="BIZ UDPゴシック" panose="020B0400000000000000" pitchFamily="50" charset="-128"/>
              </a:rPr>
              <a:t>　　併せて、より多くの職員が同和問題について学べるよう、庁内各部局でも独自に職員研修を実施</a:t>
            </a:r>
            <a:endParaRPr kumimoji="1" lang="en-US" altLang="ja-JP" sz="1200" b="1" dirty="0">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0C16FCBC-29A8-4DD2-A0C0-3EC0116990B6}"/>
              </a:ext>
            </a:extLst>
          </p:cNvPr>
          <p:cNvSpPr txBox="1"/>
          <p:nvPr/>
        </p:nvSpPr>
        <p:spPr>
          <a:xfrm>
            <a:off x="173070" y="413783"/>
            <a:ext cx="9182977" cy="433452"/>
          </a:xfrm>
          <a:prstGeom prst="rect">
            <a:avLst/>
          </a:prstGeom>
          <a:noFill/>
          <a:ln>
            <a:noFill/>
          </a:ln>
        </p:spPr>
        <p:txBody>
          <a:bodyPr wrap="square" rtlCol="0">
            <a:spAutoFit/>
          </a:bodyPr>
          <a:lstStyle/>
          <a:p>
            <a:pPr>
              <a:lnSpc>
                <a:spcPts val="543"/>
              </a:lnSpc>
            </a:pPr>
            <a:endParaRPr kumimoji="1" lang="en-US" altLang="ja-JP" b="1" dirty="0">
              <a:latin typeface="BIZ UDPゴシック" panose="020B0400000000000000" pitchFamily="50" charset="-128"/>
              <a:ea typeface="BIZ UDPゴシック" panose="020B0400000000000000" pitchFamily="50" charset="-128"/>
            </a:endParaRPr>
          </a:p>
          <a:p>
            <a:r>
              <a:rPr kumimoji="1" lang="ja-JP" altLang="en-US" b="1" dirty="0">
                <a:latin typeface="BIZ UDPゴシック" panose="020B0400000000000000" pitchFamily="50" charset="-128"/>
                <a:ea typeface="BIZ UDPゴシック" panose="020B0400000000000000" pitchFamily="50" charset="-128"/>
              </a:rPr>
              <a:t>３　</a:t>
            </a:r>
            <a:r>
              <a:rPr kumimoji="1" lang="ja-JP" altLang="en-US" sz="1800" b="1" dirty="0">
                <a:latin typeface="BIZ UDPゴシック" panose="020B0400000000000000" pitchFamily="50" charset="-128"/>
                <a:ea typeface="BIZ UDPゴシック" panose="020B0400000000000000" pitchFamily="50" charset="-128"/>
              </a:rPr>
              <a:t>教育・啓発等の取組</a:t>
            </a:r>
            <a:endParaRPr kumimoji="1" lang="en-US" altLang="ja-JP" sz="1600" dirty="0">
              <a:latin typeface="BIZ UDPゴシック" panose="020B0400000000000000" pitchFamily="50" charset="-128"/>
              <a:ea typeface="BIZ UDPゴシック" panose="020B0400000000000000" pitchFamily="50" charset="-128"/>
            </a:endParaRPr>
          </a:p>
        </p:txBody>
      </p:sp>
      <p:sp>
        <p:nvSpPr>
          <p:cNvPr id="9" name="テキスト ボックス 8">
            <a:extLst>
              <a:ext uri="{FF2B5EF4-FFF2-40B4-BE49-F238E27FC236}">
                <a16:creationId xmlns:a16="http://schemas.microsoft.com/office/drawing/2014/main" id="{FD144870-D83A-4A0B-BE23-42C0A8911C3A}"/>
              </a:ext>
            </a:extLst>
          </p:cNvPr>
          <p:cNvSpPr txBox="1"/>
          <p:nvPr/>
        </p:nvSpPr>
        <p:spPr>
          <a:xfrm>
            <a:off x="9532390" y="6475555"/>
            <a:ext cx="320922" cy="307777"/>
          </a:xfrm>
          <a:prstGeom prst="rect">
            <a:avLst/>
          </a:prstGeom>
          <a:noFill/>
        </p:spPr>
        <p:txBody>
          <a:bodyPr wrap="none" rtlCol="0">
            <a:spAutoFit/>
          </a:bodyPr>
          <a:lstStyle/>
          <a:p>
            <a:pPr algn="l"/>
            <a:r>
              <a:rPr kumimoji="1" lang="en-US" altLang="ja-JP" sz="1400" b="1" dirty="0">
                <a:latin typeface="BIZ UDPゴシック" panose="020B0400000000000000" pitchFamily="50" charset="-128"/>
                <a:ea typeface="BIZ UDPゴシック" panose="020B0400000000000000" pitchFamily="50" charset="-128"/>
              </a:rPr>
              <a:t>4</a:t>
            </a:r>
          </a:p>
        </p:txBody>
      </p:sp>
      <p:pic>
        <p:nvPicPr>
          <p:cNvPr id="1026" name="Picture 2" descr="大阪駅セントラルサウンドビジョンの放映画像3">
            <a:extLst>
              <a:ext uri="{FF2B5EF4-FFF2-40B4-BE49-F238E27FC236}">
                <a16:creationId xmlns:a16="http://schemas.microsoft.com/office/drawing/2014/main" id="{D3F8A6B0-BD1A-4225-A92A-82F895D441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71940" y="2503941"/>
            <a:ext cx="2908270" cy="1584594"/>
          </a:xfrm>
          <a:prstGeom prst="rect">
            <a:avLst/>
          </a:prstGeom>
          <a:noFill/>
          <a:extLst>
            <a:ext uri="{909E8E84-426E-40DD-AFC4-6F175D3DCCD1}">
              <a14:hiddenFill xmlns:a14="http://schemas.microsoft.com/office/drawing/2010/main">
                <a:solidFill>
                  <a:srgbClr val="FFFFFF"/>
                </a:solidFill>
              </a14:hiddenFill>
            </a:ext>
          </a:extLst>
        </p:spPr>
      </p:pic>
      <p:pic>
        <p:nvPicPr>
          <p:cNvPr id="3" name="図 2">
            <a:extLst>
              <a:ext uri="{FF2B5EF4-FFF2-40B4-BE49-F238E27FC236}">
                <a16:creationId xmlns:a16="http://schemas.microsoft.com/office/drawing/2014/main" id="{97F38206-5D45-4CCC-BEFB-EB87465167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87442" y="4741341"/>
            <a:ext cx="2112792" cy="1584594"/>
          </a:xfrm>
          <a:prstGeom prst="rect">
            <a:avLst/>
          </a:prstGeom>
        </p:spPr>
      </p:pic>
      <p:pic>
        <p:nvPicPr>
          <p:cNvPr id="5" name="図 4">
            <a:extLst>
              <a:ext uri="{FF2B5EF4-FFF2-40B4-BE49-F238E27FC236}">
                <a16:creationId xmlns:a16="http://schemas.microsoft.com/office/drawing/2014/main" id="{23C94D44-D0C3-4618-B2BE-4D99FAC616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78212" y="2462826"/>
            <a:ext cx="1273599" cy="1805187"/>
          </a:xfrm>
          <a:prstGeom prst="rect">
            <a:avLst/>
          </a:prstGeom>
        </p:spPr>
      </p:pic>
      <p:pic>
        <p:nvPicPr>
          <p:cNvPr id="12" name="図 11">
            <a:extLst>
              <a:ext uri="{FF2B5EF4-FFF2-40B4-BE49-F238E27FC236}">
                <a16:creationId xmlns:a16="http://schemas.microsoft.com/office/drawing/2014/main" id="{0CBAAFFF-BFEC-402A-9302-A34823D6861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6260" y="2452185"/>
            <a:ext cx="1195614" cy="1707714"/>
          </a:xfrm>
          <a:prstGeom prst="rect">
            <a:avLst/>
          </a:prstGeom>
        </p:spPr>
      </p:pic>
      <p:sp>
        <p:nvSpPr>
          <p:cNvPr id="16" name="正方形/長方形 15">
            <a:extLst>
              <a:ext uri="{FF2B5EF4-FFF2-40B4-BE49-F238E27FC236}">
                <a16:creationId xmlns:a16="http://schemas.microsoft.com/office/drawing/2014/main" id="{A1F013DE-1EC9-4A8F-82F6-B0958ABFBF8F}"/>
              </a:ext>
            </a:extLst>
          </p:cNvPr>
          <p:cNvSpPr/>
          <p:nvPr/>
        </p:nvSpPr>
        <p:spPr>
          <a:xfrm>
            <a:off x="683585" y="4152700"/>
            <a:ext cx="2060964" cy="230832"/>
          </a:xfrm>
          <a:prstGeom prst="rect">
            <a:avLst/>
          </a:prstGeom>
          <a:noFill/>
          <a:ln>
            <a:noFill/>
          </a:ln>
        </p:spPr>
        <p:txBody>
          <a:bodyPr wrap="square">
            <a:spAutoFit/>
          </a:bodyPr>
          <a:lstStyle/>
          <a:p>
            <a:pPr algn="ctr"/>
            <a:r>
              <a:rPr lang="ja-JP" altLang="en-US" sz="900" b="1" dirty="0">
                <a:latin typeface="BIZ UDPゴシック" panose="020B0400000000000000" pitchFamily="50" charset="-128"/>
                <a:ea typeface="BIZ UDPゴシック" panose="020B0400000000000000" pitchFamily="50" charset="-128"/>
              </a:rPr>
              <a:t>啓発パンフレット</a:t>
            </a:r>
          </a:p>
        </p:txBody>
      </p:sp>
      <p:sp>
        <p:nvSpPr>
          <p:cNvPr id="17" name="正方形/長方形 16">
            <a:extLst>
              <a:ext uri="{FF2B5EF4-FFF2-40B4-BE49-F238E27FC236}">
                <a16:creationId xmlns:a16="http://schemas.microsoft.com/office/drawing/2014/main" id="{26AE08D1-0933-4D0B-80F0-55A6ED3D2819}"/>
              </a:ext>
            </a:extLst>
          </p:cNvPr>
          <p:cNvSpPr/>
          <p:nvPr/>
        </p:nvSpPr>
        <p:spPr>
          <a:xfrm>
            <a:off x="2989891" y="4212115"/>
            <a:ext cx="2060964" cy="230832"/>
          </a:xfrm>
          <a:prstGeom prst="rect">
            <a:avLst/>
          </a:prstGeom>
          <a:noFill/>
          <a:ln>
            <a:noFill/>
          </a:ln>
        </p:spPr>
        <p:txBody>
          <a:bodyPr wrap="square">
            <a:spAutoFit/>
          </a:bodyPr>
          <a:lstStyle/>
          <a:p>
            <a:pPr algn="ctr"/>
            <a:r>
              <a:rPr lang="ja-JP" altLang="en-US" sz="900" b="1" dirty="0">
                <a:latin typeface="BIZ UDPゴシック" panose="020B0400000000000000" pitchFamily="50" charset="-128"/>
                <a:ea typeface="BIZ UDPゴシック" panose="020B0400000000000000" pitchFamily="50" charset="-128"/>
              </a:rPr>
              <a:t>啓発ポスター</a:t>
            </a:r>
          </a:p>
        </p:txBody>
      </p:sp>
      <p:sp>
        <p:nvSpPr>
          <p:cNvPr id="18" name="正方形/長方形 17">
            <a:extLst>
              <a:ext uri="{FF2B5EF4-FFF2-40B4-BE49-F238E27FC236}">
                <a16:creationId xmlns:a16="http://schemas.microsoft.com/office/drawing/2014/main" id="{79911BBD-31B6-49C5-B2F2-3B2B01C5277C}"/>
              </a:ext>
            </a:extLst>
          </p:cNvPr>
          <p:cNvSpPr/>
          <p:nvPr/>
        </p:nvSpPr>
        <p:spPr>
          <a:xfrm>
            <a:off x="6355398" y="4088077"/>
            <a:ext cx="2060964" cy="369332"/>
          </a:xfrm>
          <a:prstGeom prst="rect">
            <a:avLst/>
          </a:prstGeom>
          <a:noFill/>
          <a:ln>
            <a:noFill/>
          </a:ln>
        </p:spPr>
        <p:txBody>
          <a:bodyPr wrap="square">
            <a:spAutoFit/>
          </a:bodyPr>
          <a:lstStyle/>
          <a:p>
            <a:pPr algn="ctr"/>
            <a:r>
              <a:rPr lang="ja-JP" altLang="en-US" sz="900" b="1" dirty="0">
                <a:latin typeface="BIZ UDPゴシック" panose="020B0400000000000000" pitchFamily="50" charset="-128"/>
                <a:ea typeface="BIZ UDPゴシック" panose="020B0400000000000000" pitchFamily="50" charset="-128"/>
              </a:rPr>
              <a:t>デジタルサイネージ</a:t>
            </a:r>
            <a:endParaRPr lang="en-US" altLang="ja-JP" sz="900" b="1" dirty="0">
              <a:latin typeface="BIZ UDPゴシック" panose="020B0400000000000000" pitchFamily="50" charset="-128"/>
              <a:ea typeface="BIZ UDPゴシック" panose="020B0400000000000000" pitchFamily="50" charset="-128"/>
            </a:endParaRPr>
          </a:p>
          <a:p>
            <a:pPr algn="ctr"/>
            <a:r>
              <a:rPr lang="ja-JP" altLang="en-US" sz="900" b="1" dirty="0">
                <a:latin typeface="BIZ UDPゴシック" panose="020B0400000000000000" pitchFamily="50" charset="-128"/>
                <a:ea typeface="BIZ UDPゴシック" panose="020B0400000000000000" pitchFamily="50" charset="-128"/>
              </a:rPr>
              <a:t>（大阪駅セントラルサウンドビジョン）</a:t>
            </a:r>
          </a:p>
        </p:txBody>
      </p:sp>
      <p:sp>
        <p:nvSpPr>
          <p:cNvPr id="19" name="正方形/長方形 18">
            <a:extLst>
              <a:ext uri="{FF2B5EF4-FFF2-40B4-BE49-F238E27FC236}">
                <a16:creationId xmlns:a16="http://schemas.microsoft.com/office/drawing/2014/main" id="{D5178221-14C5-47DD-92F5-D5B7039CE7A2}"/>
              </a:ext>
            </a:extLst>
          </p:cNvPr>
          <p:cNvSpPr/>
          <p:nvPr/>
        </p:nvSpPr>
        <p:spPr>
          <a:xfrm>
            <a:off x="7239270" y="6318856"/>
            <a:ext cx="2060964" cy="230832"/>
          </a:xfrm>
          <a:prstGeom prst="rect">
            <a:avLst/>
          </a:prstGeom>
          <a:noFill/>
          <a:ln>
            <a:noFill/>
          </a:ln>
        </p:spPr>
        <p:txBody>
          <a:bodyPr wrap="square">
            <a:spAutoFit/>
          </a:bodyPr>
          <a:lstStyle/>
          <a:p>
            <a:pPr algn="ctr"/>
            <a:r>
              <a:rPr lang="ja-JP" altLang="en-US" sz="900" b="1" dirty="0">
                <a:latin typeface="BIZ UDPゴシック" panose="020B0400000000000000" pitchFamily="50" charset="-128"/>
                <a:ea typeface="BIZ UDPゴシック" panose="020B0400000000000000" pitchFamily="50" charset="-128"/>
              </a:rPr>
              <a:t>研修の様子</a:t>
            </a:r>
          </a:p>
        </p:txBody>
      </p:sp>
    </p:spTree>
    <p:extLst>
      <p:ext uri="{BB962C8B-B14F-4D97-AF65-F5344CB8AC3E}">
        <p14:creationId xmlns:p14="http://schemas.microsoft.com/office/powerpoint/2010/main" val="12574956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線コネクタ 6">
            <a:extLst>
              <a:ext uri="{FF2B5EF4-FFF2-40B4-BE49-F238E27FC236}">
                <a16:creationId xmlns:a16="http://schemas.microsoft.com/office/drawing/2014/main" id="{C0B1D3D2-35F2-4F49-948B-84BE11B5445D}"/>
              </a:ext>
            </a:extLst>
          </p:cNvPr>
          <p:cNvCxnSpPr>
            <a:cxnSpLocks/>
          </p:cNvCxnSpPr>
          <p:nvPr/>
        </p:nvCxnSpPr>
        <p:spPr>
          <a:xfrm>
            <a:off x="0" y="406287"/>
            <a:ext cx="9906000"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13DE9DF-EB90-4A42-9832-07C50A84A577}"/>
              </a:ext>
            </a:extLst>
          </p:cNvPr>
          <p:cNvSpPr txBox="1"/>
          <p:nvPr/>
        </p:nvSpPr>
        <p:spPr>
          <a:xfrm>
            <a:off x="2556350" y="-20706"/>
            <a:ext cx="4536819" cy="400110"/>
          </a:xfrm>
          <a:prstGeom prst="rect">
            <a:avLst/>
          </a:prstGeom>
          <a:noFill/>
        </p:spPr>
        <p:txBody>
          <a:bodyPr wrap="none" rtlCol="0">
            <a:spAutoFit/>
          </a:bodyPr>
          <a:lstStyle/>
          <a:p>
            <a:r>
              <a:rPr kumimoji="1" lang="ja-JP" altLang="en-US" sz="2000" b="1" dirty="0">
                <a:latin typeface="BIZ UDPゴシック" panose="020B0400000000000000" pitchFamily="50" charset="-128"/>
                <a:ea typeface="BIZ UDPゴシック" panose="020B0400000000000000" pitchFamily="50" charset="-128"/>
              </a:rPr>
              <a:t>同和問題の解決に向けた大阪府の取組</a:t>
            </a:r>
          </a:p>
        </p:txBody>
      </p:sp>
      <p:sp>
        <p:nvSpPr>
          <p:cNvPr id="21" name="テキスト ボックス 20">
            <a:extLst>
              <a:ext uri="{FF2B5EF4-FFF2-40B4-BE49-F238E27FC236}">
                <a16:creationId xmlns:a16="http://schemas.microsoft.com/office/drawing/2014/main" id="{2A68B3C8-B0EE-4516-8E30-AA7A0A1CDC5A}"/>
              </a:ext>
            </a:extLst>
          </p:cNvPr>
          <p:cNvSpPr txBox="1"/>
          <p:nvPr/>
        </p:nvSpPr>
        <p:spPr>
          <a:xfrm>
            <a:off x="276582" y="741767"/>
            <a:ext cx="9559859" cy="5632311"/>
          </a:xfrm>
          <a:prstGeom prst="rect">
            <a:avLst/>
          </a:prstGeom>
          <a:noFill/>
        </p:spPr>
        <p:txBody>
          <a:bodyPr wrap="square" rtlCol="0">
            <a:spAutoFit/>
          </a:bodyPr>
          <a:lstStyle/>
          <a:p>
            <a:pPr>
              <a:lnSpc>
                <a:spcPts val="600"/>
              </a:lnSpc>
            </a:pPr>
            <a:endParaRPr kumimoji="1" lang="en-US" altLang="ja-JP" sz="1200" b="1" dirty="0">
              <a:latin typeface="BIZ UDPゴシック" panose="020B0400000000000000" pitchFamily="50" charset="-128"/>
              <a:ea typeface="BIZ UDPゴシック" panose="020B0400000000000000" pitchFamily="50" charset="-128"/>
            </a:endParaRPr>
          </a:p>
          <a:p>
            <a:pPr>
              <a:lnSpc>
                <a:spcPts val="1350"/>
              </a:lnSpc>
            </a:pPr>
            <a:r>
              <a:rPr kumimoji="1" lang="ja-JP" altLang="en-US" sz="1200" dirty="0">
                <a:latin typeface="BIZ UDPゴシック" panose="020B0400000000000000" pitchFamily="50" charset="-128"/>
                <a:ea typeface="BIZ UDPゴシック" panose="020B0400000000000000" pitchFamily="50" charset="-128"/>
              </a:rPr>
              <a:t> </a:t>
            </a:r>
            <a:endParaRPr kumimoji="1" lang="en-US" altLang="ja-JP" sz="1400" b="1" dirty="0">
              <a:latin typeface="BIZ UDPゴシック" panose="020B0400000000000000" pitchFamily="50" charset="-128"/>
              <a:ea typeface="BIZ UDPゴシック" panose="020B0400000000000000" pitchFamily="50" charset="-128"/>
            </a:endParaRPr>
          </a:p>
          <a:p>
            <a:pPr>
              <a:lnSpc>
                <a:spcPts val="1350"/>
              </a:lnSpc>
            </a:pPr>
            <a:r>
              <a:rPr kumimoji="1" lang="en-US" altLang="ja-JP" sz="1400" b="1" dirty="0">
                <a:latin typeface="BIZ UDPゴシック" panose="020B0400000000000000" pitchFamily="50" charset="-128"/>
                <a:ea typeface="BIZ UDPゴシック" panose="020B0400000000000000" pitchFamily="50" charset="-128"/>
              </a:rPr>
              <a:t>(</a:t>
            </a:r>
            <a:r>
              <a:rPr kumimoji="1" lang="ja-JP" altLang="en-US" sz="1400" b="1" dirty="0">
                <a:latin typeface="BIZ UDPゴシック" panose="020B0400000000000000" pitchFamily="50" charset="-128"/>
                <a:ea typeface="BIZ UDPゴシック" panose="020B0400000000000000" pitchFamily="50" charset="-128"/>
              </a:rPr>
              <a:t>３</a:t>
            </a:r>
            <a:r>
              <a:rPr kumimoji="1" lang="en-US" altLang="ja-JP" sz="1400" b="1" dirty="0">
                <a:latin typeface="BIZ UDPゴシック" panose="020B0400000000000000" pitchFamily="50" charset="-128"/>
                <a:ea typeface="BIZ UDPゴシック" panose="020B0400000000000000" pitchFamily="50" charset="-128"/>
              </a:rPr>
              <a:t>)</a:t>
            </a:r>
            <a:r>
              <a:rPr kumimoji="1" lang="ja-JP" altLang="en-US" sz="1400" b="1" dirty="0">
                <a:latin typeface="BIZ UDPゴシック" panose="020B0400000000000000" pitchFamily="50" charset="-128"/>
                <a:ea typeface="BIZ UDPゴシック" panose="020B0400000000000000" pitchFamily="50" charset="-128"/>
              </a:rPr>
              <a:t>　就職差別撤廃月間事業の実施及び公正採用選考に向けた啓発の取組</a:t>
            </a:r>
            <a:r>
              <a:rPr kumimoji="1" lang="en-US" altLang="ja-JP" sz="1400" b="1" dirty="0">
                <a:latin typeface="BIZ UDPゴシック" panose="020B0400000000000000" pitchFamily="50" charset="-128"/>
                <a:ea typeface="BIZ UDPゴシック" panose="020B0400000000000000" pitchFamily="50" charset="-128"/>
              </a:rPr>
              <a:t>【</a:t>
            </a:r>
            <a:r>
              <a:rPr kumimoji="1" lang="ja-JP" altLang="en-US" sz="1400" b="1" dirty="0">
                <a:latin typeface="BIZ UDPゴシック" panose="020B0400000000000000" pitchFamily="50" charset="-128"/>
                <a:ea typeface="BIZ UDPゴシック" panose="020B0400000000000000" pitchFamily="50" charset="-128"/>
              </a:rPr>
              <a:t>商工労働部</a:t>
            </a:r>
            <a:r>
              <a:rPr kumimoji="1" lang="en-US" altLang="ja-JP" sz="1400" b="1" dirty="0">
                <a:latin typeface="BIZ UDPゴシック" panose="020B0400000000000000" pitchFamily="50" charset="-128"/>
                <a:ea typeface="BIZ UDPゴシック" panose="020B0400000000000000" pitchFamily="50" charset="-128"/>
              </a:rPr>
              <a:t>】</a:t>
            </a:r>
          </a:p>
          <a:p>
            <a:pPr>
              <a:lnSpc>
                <a:spcPts val="1350"/>
              </a:lnSpc>
            </a:pPr>
            <a:r>
              <a:rPr kumimoji="1" lang="ja-JP" altLang="en-US" sz="1200" dirty="0">
                <a:latin typeface="BIZ UDPゴシック" panose="020B0400000000000000" pitchFamily="50" charset="-128"/>
                <a:ea typeface="BIZ UDPゴシック" panose="020B0400000000000000" pitchFamily="50" charset="-128"/>
              </a:rPr>
              <a:t>　① 就職差別撤廃月間事業</a:t>
            </a:r>
            <a:endParaRPr kumimoji="1" lang="en-US" altLang="ja-JP" sz="1200" dirty="0">
              <a:latin typeface="BIZ UDPゴシック" panose="020B0400000000000000" pitchFamily="50" charset="-128"/>
              <a:ea typeface="BIZ UDPゴシック" panose="020B0400000000000000" pitchFamily="50" charset="-128"/>
            </a:endParaRPr>
          </a:p>
          <a:p>
            <a:pPr>
              <a:lnSpc>
                <a:spcPts val="1350"/>
              </a:lnSpc>
            </a:pPr>
            <a:r>
              <a:rPr kumimoji="1" lang="ja-JP" altLang="en-US" sz="1200" dirty="0">
                <a:latin typeface="BIZ UDPゴシック" panose="020B0400000000000000" pitchFamily="50" charset="-128"/>
                <a:ea typeface="BIZ UDPゴシック" panose="020B0400000000000000" pitchFamily="50" charset="-128"/>
              </a:rPr>
              <a:t>　　  　 </a:t>
            </a:r>
            <a:r>
              <a:rPr kumimoji="1" lang="en-US" altLang="ja-JP" sz="1200" dirty="0">
                <a:latin typeface="BIZ UDPゴシック" panose="020B0400000000000000" pitchFamily="50" charset="-128"/>
                <a:ea typeface="BIZ UDPゴシック" panose="020B0400000000000000" pitchFamily="50" charset="-128"/>
              </a:rPr>
              <a:t>6</a:t>
            </a:r>
            <a:r>
              <a:rPr kumimoji="1" lang="ja-JP" altLang="en-US" sz="1200" dirty="0">
                <a:latin typeface="BIZ UDPゴシック" panose="020B0400000000000000" pitchFamily="50" charset="-128"/>
                <a:ea typeface="BIZ UDPゴシック" panose="020B0400000000000000" pitchFamily="50" charset="-128"/>
              </a:rPr>
              <a:t>月を「就職差別撤廃月間」と定め、広く府民、とりわけ企業に対し、各種啓発活動を行うとともに、</a:t>
            </a:r>
            <a:endParaRPr kumimoji="1" lang="en-US" altLang="ja-JP" sz="1200" dirty="0">
              <a:latin typeface="BIZ UDPゴシック" panose="020B0400000000000000" pitchFamily="50" charset="-128"/>
              <a:ea typeface="BIZ UDPゴシック" panose="020B0400000000000000" pitchFamily="50" charset="-128"/>
            </a:endParaRPr>
          </a:p>
          <a:p>
            <a:pPr>
              <a:lnSpc>
                <a:spcPts val="1350"/>
              </a:lnSpc>
            </a:pPr>
            <a:r>
              <a:rPr kumimoji="1" lang="en-US" altLang="ja-JP" sz="1200" dirty="0">
                <a:latin typeface="BIZ UDPゴシック" panose="020B0400000000000000" pitchFamily="50" charset="-128"/>
                <a:ea typeface="BIZ UDPゴシック" panose="020B0400000000000000" pitchFamily="50" charset="-128"/>
              </a:rPr>
              <a:t>      </a:t>
            </a:r>
            <a:r>
              <a:rPr kumimoji="1" lang="ja-JP" altLang="en-US" sz="1200" dirty="0">
                <a:latin typeface="BIZ UDPゴシック" panose="020B0400000000000000" pitchFamily="50" charset="-128"/>
                <a:ea typeface="BIZ UDPゴシック" panose="020B0400000000000000" pitchFamily="50" charset="-128"/>
              </a:rPr>
              <a:t>公正な採用選考の理解を促し、「就職差別撤廃月間」事業の取組を周知するリーフレットを作成・ 配布</a:t>
            </a:r>
            <a:endParaRPr kumimoji="1" lang="en-US" altLang="ja-JP" sz="1200" dirty="0">
              <a:latin typeface="BIZ UDPゴシック" panose="020B0400000000000000" pitchFamily="50" charset="-128"/>
              <a:ea typeface="BIZ UDPゴシック" panose="020B0400000000000000" pitchFamily="50" charset="-128"/>
            </a:endParaRPr>
          </a:p>
          <a:p>
            <a:pPr indent="77788">
              <a:lnSpc>
                <a:spcPts val="1350"/>
              </a:lnSpc>
            </a:pPr>
            <a:endParaRPr kumimoji="1" lang="en-US" altLang="ja-JP" sz="1200" dirty="0">
              <a:latin typeface="BIZ UDPゴシック" panose="020B0400000000000000" pitchFamily="50" charset="-128"/>
              <a:ea typeface="BIZ UDPゴシック" panose="020B0400000000000000" pitchFamily="50" charset="-128"/>
            </a:endParaRPr>
          </a:p>
          <a:p>
            <a:pPr>
              <a:lnSpc>
                <a:spcPts val="1350"/>
              </a:lnSpc>
            </a:pPr>
            <a:r>
              <a:rPr kumimoji="1" lang="ja-JP" altLang="en-US" sz="1200" dirty="0">
                <a:latin typeface="BIZ UDPゴシック" panose="020B0400000000000000" pitchFamily="50" charset="-128"/>
                <a:ea typeface="BIZ UDPゴシック" panose="020B0400000000000000" pitchFamily="50" charset="-128"/>
              </a:rPr>
              <a:t>　②</a:t>
            </a:r>
            <a:r>
              <a:rPr kumimoji="1" lang="en-US" altLang="ja-JP" sz="1200" dirty="0">
                <a:latin typeface="BIZ UDPゴシック" panose="020B0400000000000000" pitchFamily="50" charset="-128"/>
                <a:ea typeface="BIZ UDPゴシック" panose="020B0400000000000000" pitchFamily="50" charset="-128"/>
              </a:rPr>
              <a:t> </a:t>
            </a:r>
            <a:r>
              <a:rPr kumimoji="1" lang="ja-JP" altLang="en-US" sz="1200" dirty="0">
                <a:latin typeface="BIZ UDPゴシック" panose="020B0400000000000000" pitchFamily="50" charset="-128"/>
                <a:ea typeface="BIZ UDPゴシック" panose="020B0400000000000000" pitchFamily="50" charset="-128"/>
              </a:rPr>
              <a:t>冊子「採用と人権」の発行</a:t>
            </a:r>
            <a:endParaRPr kumimoji="1" lang="en-US" altLang="ja-JP" sz="1200" dirty="0">
              <a:latin typeface="BIZ UDPゴシック" panose="020B0400000000000000" pitchFamily="50" charset="-128"/>
              <a:ea typeface="BIZ UDPゴシック" panose="020B0400000000000000" pitchFamily="50" charset="-128"/>
            </a:endParaRPr>
          </a:p>
          <a:p>
            <a:pPr>
              <a:lnSpc>
                <a:spcPts val="1350"/>
              </a:lnSpc>
            </a:pPr>
            <a:r>
              <a:rPr kumimoji="1" lang="ja-JP" altLang="en-US" sz="1200" dirty="0">
                <a:latin typeface="BIZ UDPゴシック" panose="020B0400000000000000" pitchFamily="50" charset="-128"/>
                <a:ea typeface="BIZ UDPゴシック" panose="020B0400000000000000" pitchFamily="50" charset="-128"/>
              </a:rPr>
              <a:t>　　 　 主に企業の人事担当者等に「公正採用選考」に向けた手引書として配布し、</a:t>
            </a:r>
            <a:endParaRPr kumimoji="1" lang="en-US" altLang="ja-JP" sz="1200" dirty="0">
              <a:latin typeface="BIZ UDPゴシック" panose="020B0400000000000000" pitchFamily="50" charset="-128"/>
              <a:ea typeface="BIZ UDPゴシック" panose="020B0400000000000000" pitchFamily="50" charset="-128"/>
            </a:endParaRPr>
          </a:p>
          <a:p>
            <a:pPr>
              <a:lnSpc>
                <a:spcPts val="1350"/>
              </a:lnSpc>
            </a:pPr>
            <a:r>
              <a:rPr kumimoji="1" lang="en-US" altLang="ja-JP" sz="1200" dirty="0">
                <a:latin typeface="BIZ UDPゴシック" panose="020B0400000000000000" pitchFamily="50" charset="-128"/>
                <a:ea typeface="BIZ UDPゴシック" panose="020B0400000000000000" pitchFamily="50" charset="-128"/>
              </a:rPr>
              <a:t>     </a:t>
            </a:r>
            <a:r>
              <a:rPr kumimoji="1" lang="ja-JP" altLang="en-US" sz="1200" dirty="0">
                <a:latin typeface="BIZ UDPゴシック" panose="020B0400000000000000" pitchFamily="50" charset="-128"/>
                <a:ea typeface="BIZ UDPゴシック" panose="020B0400000000000000" pitchFamily="50" charset="-128"/>
              </a:rPr>
              <a:t>「公正採用選考人権啓発推進員」を選任している企業において冊子を活用するよう啓発</a:t>
            </a:r>
            <a:endParaRPr kumimoji="1" lang="en-US" altLang="ja-JP" sz="1200" dirty="0">
              <a:latin typeface="BIZ UDPゴシック" panose="020B0400000000000000" pitchFamily="50" charset="-128"/>
              <a:ea typeface="BIZ UDPゴシック" panose="020B0400000000000000" pitchFamily="50" charset="-128"/>
            </a:endParaRPr>
          </a:p>
          <a:p>
            <a:pPr>
              <a:lnSpc>
                <a:spcPts val="1350"/>
              </a:lnSpc>
            </a:pPr>
            <a:endParaRPr kumimoji="1" lang="en-US" altLang="ja-JP" sz="1200" dirty="0">
              <a:latin typeface="BIZ UDPゴシック" panose="020B0400000000000000" pitchFamily="50" charset="-128"/>
              <a:ea typeface="BIZ UDPゴシック" panose="020B0400000000000000" pitchFamily="50" charset="-128"/>
            </a:endParaRPr>
          </a:p>
          <a:p>
            <a:pPr>
              <a:lnSpc>
                <a:spcPts val="1350"/>
              </a:lnSpc>
            </a:pPr>
            <a:r>
              <a:rPr kumimoji="1" lang="ja-JP" altLang="en-US" sz="1200" dirty="0">
                <a:latin typeface="BIZ UDPゴシック" panose="020B0400000000000000" pitchFamily="50" charset="-128"/>
                <a:ea typeface="BIZ UDPゴシック" panose="020B0400000000000000" pitchFamily="50" charset="-128"/>
              </a:rPr>
              <a:t>　③ 公正な採用選考のためのリーフレットの作成</a:t>
            </a:r>
            <a:endParaRPr kumimoji="1" lang="en-US" altLang="ja-JP" sz="1200" dirty="0">
              <a:latin typeface="BIZ UDPゴシック" panose="020B0400000000000000" pitchFamily="50" charset="-128"/>
              <a:ea typeface="BIZ UDPゴシック" panose="020B0400000000000000" pitchFamily="50" charset="-128"/>
            </a:endParaRPr>
          </a:p>
          <a:p>
            <a:pPr>
              <a:lnSpc>
                <a:spcPts val="1350"/>
              </a:lnSpc>
            </a:pPr>
            <a:r>
              <a:rPr kumimoji="1" lang="ja-JP" altLang="en-US" sz="1200" dirty="0">
                <a:latin typeface="BIZ UDPゴシック" panose="020B0400000000000000" pitchFamily="50" charset="-128"/>
                <a:ea typeface="BIZ UDPゴシック" panose="020B0400000000000000" pitchFamily="50" charset="-128"/>
              </a:rPr>
              <a:t>　　</a:t>
            </a:r>
            <a:r>
              <a:rPr kumimoji="1" lang="en-US" altLang="ja-JP" sz="1200" dirty="0">
                <a:latin typeface="BIZ UDPゴシック" panose="020B0400000000000000" pitchFamily="50" charset="-128"/>
                <a:ea typeface="BIZ UDPゴシック" panose="020B0400000000000000" pitchFamily="50" charset="-128"/>
              </a:rPr>
              <a:t> </a:t>
            </a:r>
            <a:r>
              <a:rPr kumimoji="1" lang="ja-JP" altLang="en-US" sz="1200" dirty="0">
                <a:latin typeface="BIZ UDPゴシック" panose="020B0400000000000000" pitchFamily="50" charset="-128"/>
                <a:ea typeface="BIZ UDPゴシック" panose="020B0400000000000000" pitchFamily="50" charset="-128"/>
              </a:rPr>
              <a:t>　 公正採用選考に取り組むためのポイントを要約・解説し、基本的人権を尊重した採用選考の徹底を</a:t>
            </a:r>
            <a:endParaRPr kumimoji="1" lang="en-US" altLang="ja-JP" sz="1200" dirty="0">
              <a:latin typeface="BIZ UDPゴシック" panose="020B0400000000000000" pitchFamily="50" charset="-128"/>
              <a:ea typeface="BIZ UDPゴシック" panose="020B0400000000000000" pitchFamily="50" charset="-128"/>
            </a:endParaRPr>
          </a:p>
          <a:p>
            <a:pPr>
              <a:lnSpc>
                <a:spcPts val="1350"/>
              </a:lnSpc>
            </a:pPr>
            <a:r>
              <a:rPr kumimoji="1" lang="en-US" altLang="ja-JP" sz="1200" dirty="0">
                <a:latin typeface="BIZ UDPゴシック" panose="020B0400000000000000" pitchFamily="50" charset="-128"/>
                <a:ea typeface="BIZ UDPゴシック" panose="020B0400000000000000" pitchFamily="50" charset="-128"/>
              </a:rPr>
              <a:t>     </a:t>
            </a:r>
            <a:r>
              <a:rPr kumimoji="1" lang="ja-JP" altLang="en-US" sz="1200" dirty="0">
                <a:latin typeface="BIZ UDPゴシック" panose="020B0400000000000000" pitchFamily="50" charset="-128"/>
                <a:ea typeface="BIZ UDPゴシック" panose="020B0400000000000000" pitchFamily="50" charset="-128"/>
              </a:rPr>
              <a:t>図るための啓発を推進</a:t>
            </a:r>
            <a:endParaRPr kumimoji="1" lang="en-US" altLang="ja-JP" sz="1200" dirty="0">
              <a:latin typeface="BIZ UDPゴシック" panose="020B0400000000000000" pitchFamily="50" charset="-128"/>
              <a:ea typeface="BIZ UDPゴシック" panose="020B0400000000000000" pitchFamily="50" charset="-128"/>
            </a:endParaRPr>
          </a:p>
          <a:p>
            <a:pPr>
              <a:lnSpc>
                <a:spcPts val="1350"/>
              </a:lnSpc>
            </a:pPr>
            <a:r>
              <a:rPr kumimoji="1" lang="ja-JP" altLang="en-US" sz="1200" dirty="0">
                <a:latin typeface="BIZ UDPゴシック" panose="020B0400000000000000" pitchFamily="50" charset="-128"/>
                <a:ea typeface="BIZ UDPゴシック" panose="020B0400000000000000" pitchFamily="50" charset="-128"/>
              </a:rPr>
              <a:t>　　 ⇒匿名による</a:t>
            </a:r>
            <a:r>
              <a:rPr kumimoji="1" lang="en-US" altLang="ja-JP" sz="1200" dirty="0">
                <a:latin typeface="BIZ UDPゴシック" panose="020B0400000000000000" pitchFamily="50" charset="-128"/>
                <a:ea typeface="BIZ UDPゴシック" panose="020B0400000000000000" pitchFamily="50" charset="-128"/>
              </a:rPr>
              <a:t>SNS</a:t>
            </a:r>
            <a:r>
              <a:rPr kumimoji="1" lang="ja-JP" altLang="en-US" sz="1200" dirty="0">
                <a:latin typeface="BIZ UDPゴシック" panose="020B0400000000000000" pitchFamily="50" charset="-128"/>
                <a:ea typeface="BIZ UDPゴシック" panose="020B0400000000000000" pitchFamily="50" charset="-128"/>
              </a:rPr>
              <a:t>アカウント</a:t>
            </a:r>
            <a:r>
              <a:rPr kumimoji="1" lang="en-US" altLang="ja-JP" sz="1200" dirty="0">
                <a:latin typeface="BIZ UDPゴシック" panose="020B0400000000000000" pitchFamily="50" charset="-128"/>
                <a:ea typeface="BIZ UDPゴシック" panose="020B0400000000000000" pitchFamily="50" charset="-128"/>
              </a:rPr>
              <a:t>(</a:t>
            </a:r>
            <a:r>
              <a:rPr kumimoji="1" lang="ja-JP" altLang="en-US" sz="1200" dirty="0">
                <a:latin typeface="BIZ UDPゴシック" panose="020B0400000000000000" pitchFamily="50" charset="-128"/>
                <a:ea typeface="BIZ UDPゴシック" panose="020B0400000000000000" pitchFamily="50" charset="-128"/>
              </a:rPr>
              <a:t>通称「裏アカ」</a:t>
            </a:r>
            <a:r>
              <a:rPr kumimoji="1" lang="en-US" altLang="ja-JP" sz="1200" dirty="0">
                <a:latin typeface="BIZ UDPゴシック" panose="020B0400000000000000" pitchFamily="50" charset="-128"/>
                <a:ea typeface="BIZ UDPゴシック" panose="020B0400000000000000" pitchFamily="50" charset="-128"/>
              </a:rPr>
              <a:t>)</a:t>
            </a:r>
            <a:r>
              <a:rPr kumimoji="1" lang="ja-JP" altLang="en-US" sz="1200" dirty="0">
                <a:latin typeface="BIZ UDPゴシック" panose="020B0400000000000000" pitchFamily="50" charset="-128"/>
                <a:ea typeface="BIZ UDPゴシック" panose="020B0400000000000000" pitchFamily="50" charset="-128"/>
              </a:rPr>
              <a:t>を特定・調査する等、採用に際しての「身元調査」を</a:t>
            </a:r>
            <a:endParaRPr kumimoji="1" lang="en-US" altLang="ja-JP" sz="1200" dirty="0">
              <a:latin typeface="BIZ UDPゴシック" panose="020B0400000000000000" pitchFamily="50" charset="-128"/>
              <a:ea typeface="BIZ UDPゴシック" panose="020B0400000000000000" pitchFamily="50" charset="-128"/>
            </a:endParaRPr>
          </a:p>
          <a:p>
            <a:pPr>
              <a:lnSpc>
                <a:spcPts val="1350"/>
              </a:lnSpc>
            </a:pPr>
            <a:r>
              <a:rPr kumimoji="1" lang="en-US" altLang="ja-JP" sz="1200" dirty="0">
                <a:latin typeface="BIZ UDPゴシック" panose="020B0400000000000000" pitchFamily="50" charset="-128"/>
                <a:ea typeface="BIZ UDPゴシック" panose="020B0400000000000000" pitchFamily="50" charset="-128"/>
              </a:rPr>
              <a:t>        </a:t>
            </a:r>
            <a:r>
              <a:rPr kumimoji="1" lang="ja-JP" altLang="en-US" sz="1200" dirty="0">
                <a:latin typeface="BIZ UDPゴシック" panose="020B0400000000000000" pitchFamily="50" charset="-128"/>
                <a:ea typeface="BIZ UDPゴシック" panose="020B0400000000000000" pitchFamily="50" charset="-128"/>
              </a:rPr>
              <a:t>絶対に行わないよう啓発</a:t>
            </a:r>
            <a:endParaRPr kumimoji="1" lang="en-US" altLang="ja-JP" sz="1200" dirty="0">
              <a:latin typeface="BIZ UDPゴシック" panose="020B0400000000000000" pitchFamily="50" charset="-128"/>
              <a:ea typeface="BIZ UDPゴシック" panose="020B0400000000000000" pitchFamily="50" charset="-128"/>
            </a:endParaRPr>
          </a:p>
          <a:p>
            <a:pPr>
              <a:lnSpc>
                <a:spcPts val="1350"/>
              </a:lnSpc>
            </a:pPr>
            <a:endParaRPr kumimoji="1" lang="en-US" altLang="ja-JP" sz="1200" dirty="0">
              <a:latin typeface="BIZ UDPゴシック" panose="020B0400000000000000" pitchFamily="50" charset="-128"/>
              <a:ea typeface="BIZ UDPゴシック" panose="020B0400000000000000" pitchFamily="50" charset="-128"/>
            </a:endParaRPr>
          </a:p>
          <a:p>
            <a:pPr>
              <a:lnSpc>
                <a:spcPts val="1350"/>
              </a:lnSpc>
            </a:pPr>
            <a:endParaRPr kumimoji="1" lang="en-US" altLang="ja-JP" sz="1200" dirty="0">
              <a:latin typeface="BIZ UDPゴシック" panose="020B0400000000000000" pitchFamily="50" charset="-128"/>
              <a:ea typeface="BIZ UDPゴシック" panose="020B0400000000000000" pitchFamily="50" charset="-128"/>
            </a:endParaRPr>
          </a:p>
          <a:p>
            <a:pPr>
              <a:lnSpc>
                <a:spcPts val="1350"/>
              </a:lnSpc>
            </a:pPr>
            <a:endParaRPr kumimoji="1" lang="en-US" altLang="ja-JP" sz="1200" dirty="0">
              <a:latin typeface="BIZ UDPゴシック" panose="020B0400000000000000" pitchFamily="50" charset="-128"/>
              <a:ea typeface="BIZ UDPゴシック" panose="020B0400000000000000" pitchFamily="50" charset="-128"/>
            </a:endParaRPr>
          </a:p>
          <a:p>
            <a:pPr>
              <a:lnSpc>
                <a:spcPts val="300"/>
              </a:lnSpc>
            </a:pPr>
            <a:endParaRPr kumimoji="1" lang="en-US" altLang="ja-JP" sz="1200" b="1" dirty="0">
              <a:latin typeface="BIZ UDPゴシック" panose="020B0400000000000000" pitchFamily="50" charset="-128"/>
              <a:ea typeface="BIZ UDPゴシック" panose="020B0400000000000000" pitchFamily="50" charset="-128"/>
            </a:endParaRPr>
          </a:p>
          <a:p>
            <a:pPr>
              <a:lnSpc>
                <a:spcPts val="1350"/>
              </a:lnSpc>
            </a:pPr>
            <a:r>
              <a:rPr kumimoji="1" lang="en-US" altLang="ja-JP" sz="1400" b="1" dirty="0">
                <a:latin typeface="BIZ UDPゴシック" panose="020B0400000000000000" pitchFamily="50" charset="-128"/>
                <a:ea typeface="BIZ UDPゴシック" panose="020B0400000000000000" pitchFamily="50" charset="-128"/>
              </a:rPr>
              <a:t>(</a:t>
            </a:r>
            <a:r>
              <a:rPr kumimoji="1" lang="ja-JP" altLang="en-US" sz="1400" b="1" dirty="0">
                <a:latin typeface="BIZ UDPゴシック" panose="020B0400000000000000" pitchFamily="50" charset="-128"/>
                <a:ea typeface="BIZ UDPゴシック" panose="020B0400000000000000" pitchFamily="50" charset="-128"/>
              </a:rPr>
              <a:t>４</a:t>
            </a:r>
            <a:r>
              <a:rPr kumimoji="1" lang="en-US" altLang="ja-JP" sz="1400" b="1" dirty="0">
                <a:latin typeface="BIZ UDPゴシック" panose="020B0400000000000000" pitchFamily="50" charset="-128"/>
                <a:ea typeface="BIZ UDPゴシック" panose="020B0400000000000000" pitchFamily="50" charset="-128"/>
              </a:rPr>
              <a:t>)</a:t>
            </a:r>
            <a:r>
              <a:rPr kumimoji="1" lang="ja-JP" altLang="en-US" sz="1400" b="1" dirty="0">
                <a:latin typeface="BIZ UDPゴシック" panose="020B0400000000000000" pitchFamily="50" charset="-128"/>
                <a:ea typeface="BIZ UDPゴシック" panose="020B0400000000000000" pitchFamily="50" charset="-128"/>
              </a:rPr>
              <a:t>　宅地建物取引の場における人権問題の解決に向けた啓発の取組</a:t>
            </a:r>
            <a:r>
              <a:rPr kumimoji="1" lang="en-US" altLang="ja-JP" sz="1400" b="1" dirty="0">
                <a:latin typeface="BIZ UDPゴシック" panose="020B0400000000000000" pitchFamily="50" charset="-128"/>
                <a:ea typeface="BIZ UDPゴシック" panose="020B0400000000000000" pitchFamily="50" charset="-128"/>
              </a:rPr>
              <a:t>【</a:t>
            </a:r>
            <a:r>
              <a:rPr kumimoji="1" lang="ja-JP" altLang="en-US" sz="1400" b="1" dirty="0">
                <a:latin typeface="BIZ UDPゴシック" panose="020B0400000000000000" pitchFamily="50" charset="-128"/>
                <a:ea typeface="BIZ UDPゴシック" panose="020B0400000000000000" pitchFamily="50" charset="-128"/>
              </a:rPr>
              <a:t>都市整備部</a:t>
            </a:r>
            <a:r>
              <a:rPr kumimoji="1" lang="en-US" altLang="ja-JP" sz="1400" b="1" dirty="0">
                <a:latin typeface="BIZ UDPゴシック" panose="020B0400000000000000" pitchFamily="50" charset="-128"/>
                <a:ea typeface="BIZ UDPゴシック" panose="020B0400000000000000" pitchFamily="50" charset="-128"/>
              </a:rPr>
              <a:t>】</a:t>
            </a:r>
          </a:p>
          <a:p>
            <a:pPr>
              <a:lnSpc>
                <a:spcPts val="1350"/>
              </a:lnSpc>
            </a:pPr>
            <a:r>
              <a:rPr kumimoji="1" lang="ja-JP" altLang="en-US" sz="1200" b="1" dirty="0">
                <a:latin typeface="BIZ UDPゴシック" panose="020B0400000000000000" pitchFamily="50" charset="-128"/>
                <a:ea typeface="BIZ UDPゴシック" panose="020B0400000000000000" pitchFamily="50" charset="-128"/>
              </a:rPr>
              <a:t>　　　 </a:t>
            </a:r>
            <a:r>
              <a:rPr kumimoji="1" lang="ja-JP" altLang="en-US" sz="1200" dirty="0">
                <a:latin typeface="BIZ UDPゴシック" panose="020B0400000000000000" pitchFamily="50" charset="-128"/>
                <a:ea typeface="BIZ UDPゴシック" panose="020B0400000000000000" pitchFamily="50" charset="-128"/>
              </a:rPr>
              <a:t>宅地建物取引業界における人権問題に関する正しい認識の普及と人権意識の高揚を図るため、</a:t>
            </a:r>
            <a:endParaRPr kumimoji="1" lang="en-US" altLang="ja-JP" sz="1200" dirty="0">
              <a:latin typeface="BIZ UDPゴシック" panose="020B0400000000000000" pitchFamily="50" charset="-128"/>
              <a:ea typeface="BIZ UDPゴシック" panose="020B0400000000000000" pitchFamily="50" charset="-128"/>
            </a:endParaRPr>
          </a:p>
          <a:p>
            <a:pPr>
              <a:lnSpc>
                <a:spcPts val="1350"/>
              </a:lnSpc>
            </a:pPr>
            <a:r>
              <a:rPr kumimoji="1" lang="en-US" altLang="ja-JP" sz="1200" dirty="0">
                <a:latin typeface="BIZ UDPゴシック" panose="020B0400000000000000" pitchFamily="50" charset="-128"/>
                <a:ea typeface="BIZ UDPゴシック" panose="020B0400000000000000" pitchFamily="50" charset="-128"/>
              </a:rPr>
              <a:t>    </a:t>
            </a:r>
            <a:r>
              <a:rPr kumimoji="1" lang="ja-JP" altLang="en-US" sz="1200" dirty="0">
                <a:latin typeface="BIZ UDPゴシック" panose="020B0400000000000000" pitchFamily="50" charset="-128"/>
                <a:ea typeface="BIZ UDPゴシック" panose="020B0400000000000000" pitchFamily="50" charset="-128"/>
              </a:rPr>
              <a:t>平成</a:t>
            </a:r>
            <a:r>
              <a:rPr kumimoji="1" lang="en-US" altLang="ja-JP" sz="1200" dirty="0">
                <a:latin typeface="BIZ UDPゴシック" panose="020B0400000000000000" pitchFamily="50" charset="-128"/>
                <a:ea typeface="BIZ UDPゴシック" panose="020B0400000000000000" pitchFamily="50" charset="-128"/>
              </a:rPr>
              <a:t>29</a:t>
            </a:r>
            <a:r>
              <a:rPr kumimoji="1" lang="ja-JP" altLang="en-US" sz="1200" dirty="0">
                <a:latin typeface="BIZ UDPゴシック" panose="020B0400000000000000" pitchFamily="50" charset="-128"/>
                <a:ea typeface="BIZ UDPゴシック" panose="020B0400000000000000" pitchFamily="50" charset="-128"/>
              </a:rPr>
              <a:t>年</a:t>
            </a:r>
            <a:r>
              <a:rPr kumimoji="1" lang="en-US" altLang="ja-JP" sz="1200" dirty="0">
                <a:latin typeface="BIZ UDPゴシック" panose="020B0400000000000000" pitchFamily="50" charset="-128"/>
                <a:ea typeface="BIZ UDPゴシック" panose="020B0400000000000000" pitchFamily="50" charset="-128"/>
              </a:rPr>
              <a:t>4</a:t>
            </a:r>
            <a:r>
              <a:rPr kumimoji="1" lang="ja-JP" altLang="en-US" sz="1200" dirty="0">
                <a:latin typeface="BIZ UDPゴシック" panose="020B0400000000000000" pitchFamily="50" charset="-128"/>
                <a:ea typeface="BIZ UDPゴシック" panose="020B0400000000000000" pitchFamily="50" charset="-128"/>
              </a:rPr>
              <a:t>月より「宅地建物取引業人権推進員制度」を創設し、人権推進員として知っておく</a:t>
            </a:r>
            <a:endParaRPr kumimoji="1" lang="en-US" altLang="ja-JP" sz="1200" dirty="0">
              <a:latin typeface="BIZ UDPゴシック" panose="020B0400000000000000" pitchFamily="50" charset="-128"/>
              <a:ea typeface="BIZ UDPゴシック" panose="020B0400000000000000" pitchFamily="50" charset="-128"/>
            </a:endParaRPr>
          </a:p>
          <a:p>
            <a:pPr>
              <a:lnSpc>
                <a:spcPts val="1350"/>
              </a:lnSpc>
            </a:pPr>
            <a:r>
              <a:rPr kumimoji="1" lang="en-US" altLang="ja-JP" sz="1200" dirty="0">
                <a:latin typeface="BIZ UDPゴシック" panose="020B0400000000000000" pitchFamily="50" charset="-128"/>
                <a:ea typeface="BIZ UDPゴシック" panose="020B0400000000000000" pitchFamily="50" charset="-128"/>
              </a:rPr>
              <a:t>    </a:t>
            </a:r>
            <a:r>
              <a:rPr kumimoji="1" lang="ja-JP" altLang="en-US" sz="1200" dirty="0">
                <a:latin typeface="BIZ UDPゴシック" panose="020B0400000000000000" pitchFamily="50" charset="-128"/>
                <a:ea typeface="BIZ UDPゴシック" panose="020B0400000000000000" pitchFamily="50" charset="-128"/>
              </a:rPr>
              <a:t>必要がある人権問題について包括的な講義を行う「宅地建物取引業人権推進員養成講座」をスタート</a:t>
            </a:r>
            <a:endParaRPr kumimoji="1" lang="en-US" altLang="ja-JP" sz="1200" dirty="0">
              <a:latin typeface="BIZ UDPゴシック" panose="020B0400000000000000" pitchFamily="50" charset="-128"/>
              <a:ea typeface="BIZ UDPゴシック" panose="020B0400000000000000" pitchFamily="50" charset="-128"/>
            </a:endParaRPr>
          </a:p>
          <a:p>
            <a:pPr>
              <a:lnSpc>
                <a:spcPts val="1350"/>
              </a:lnSpc>
            </a:pPr>
            <a:r>
              <a:rPr kumimoji="1" lang="ja-JP" altLang="en-US" sz="1200" dirty="0">
                <a:latin typeface="BIZ UDPゴシック" panose="020B0400000000000000" pitchFamily="50" charset="-128"/>
                <a:ea typeface="BIZ UDPゴシック" panose="020B0400000000000000" pitchFamily="50" charset="-128"/>
              </a:rPr>
              <a:t>　　　 また、宅地建物取引業者の人権啓発を図るため、啓発冊子「宅地建物取引業とじんけん」を</a:t>
            </a:r>
            <a:endParaRPr kumimoji="1" lang="en-US" altLang="ja-JP" sz="1200" dirty="0">
              <a:latin typeface="BIZ UDPゴシック" panose="020B0400000000000000" pitchFamily="50" charset="-128"/>
              <a:ea typeface="BIZ UDPゴシック" panose="020B0400000000000000" pitchFamily="50" charset="-128"/>
            </a:endParaRPr>
          </a:p>
          <a:p>
            <a:pPr>
              <a:lnSpc>
                <a:spcPts val="1350"/>
              </a:lnSpc>
            </a:pPr>
            <a:r>
              <a:rPr kumimoji="1" lang="en-US" altLang="ja-JP" sz="1200" dirty="0">
                <a:latin typeface="BIZ UDPゴシック" panose="020B0400000000000000" pitchFamily="50" charset="-128"/>
                <a:ea typeface="BIZ UDPゴシック" panose="020B0400000000000000" pitchFamily="50" charset="-128"/>
              </a:rPr>
              <a:t>    </a:t>
            </a:r>
            <a:r>
              <a:rPr kumimoji="1" lang="ja-JP" altLang="en-US" sz="1200" dirty="0">
                <a:latin typeface="BIZ UDPゴシック" panose="020B0400000000000000" pitchFamily="50" charset="-128"/>
                <a:ea typeface="BIZ UDPゴシック" panose="020B0400000000000000" pitchFamily="50" charset="-128"/>
              </a:rPr>
              <a:t>作成・配布するとともに、府と不動産に関する人権問題連絡会で作成した啓発ポスターを研修会等で配布</a:t>
            </a:r>
            <a:endParaRPr kumimoji="1" lang="en-US" altLang="ja-JP" sz="1200" dirty="0">
              <a:latin typeface="BIZ UDPゴシック" panose="020B0400000000000000" pitchFamily="50" charset="-128"/>
              <a:ea typeface="BIZ UDPゴシック" panose="020B0400000000000000" pitchFamily="50" charset="-128"/>
            </a:endParaRPr>
          </a:p>
          <a:p>
            <a:pPr>
              <a:lnSpc>
                <a:spcPts val="1350"/>
              </a:lnSpc>
            </a:pPr>
            <a:endParaRPr kumimoji="1" lang="en-US" altLang="ja-JP" sz="1200" dirty="0">
              <a:latin typeface="BIZ UDPゴシック" panose="020B0400000000000000" pitchFamily="50" charset="-128"/>
              <a:ea typeface="BIZ UDPゴシック" panose="020B0400000000000000" pitchFamily="50" charset="-128"/>
            </a:endParaRPr>
          </a:p>
          <a:p>
            <a:pPr>
              <a:lnSpc>
                <a:spcPts val="1350"/>
              </a:lnSpc>
            </a:pPr>
            <a:endParaRPr kumimoji="1" lang="en-US" altLang="ja-JP" sz="1200" dirty="0">
              <a:latin typeface="BIZ UDPゴシック" panose="020B0400000000000000" pitchFamily="50" charset="-128"/>
              <a:ea typeface="BIZ UDPゴシック" panose="020B0400000000000000" pitchFamily="50" charset="-128"/>
            </a:endParaRPr>
          </a:p>
          <a:p>
            <a:pPr>
              <a:lnSpc>
                <a:spcPts val="1350"/>
              </a:lnSpc>
            </a:pPr>
            <a:endParaRPr kumimoji="1" lang="en-US" altLang="ja-JP" sz="1200" dirty="0">
              <a:latin typeface="BIZ UDPゴシック" panose="020B0400000000000000" pitchFamily="50" charset="-128"/>
              <a:ea typeface="BIZ UDPゴシック" panose="020B0400000000000000" pitchFamily="50" charset="-128"/>
            </a:endParaRPr>
          </a:p>
          <a:p>
            <a:pPr>
              <a:lnSpc>
                <a:spcPts val="300"/>
              </a:lnSpc>
            </a:pPr>
            <a:endParaRPr kumimoji="1" lang="en-US" altLang="ja-JP" sz="1200" b="1" dirty="0">
              <a:latin typeface="BIZ UDPゴシック" panose="020B0400000000000000" pitchFamily="50" charset="-128"/>
              <a:ea typeface="BIZ UDPゴシック" panose="020B0400000000000000" pitchFamily="50" charset="-128"/>
            </a:endParaRPr>
          </a:p>
          <a:p>
            <a:pPr>
              <a:lnSpc>
                <a:spcPts val="1350"/>
              </a:lnSpc>
            </a:pPr>
            <a:r>
              <a:rPr kumimoji="1" lang="en-US" altLang="ja-JP" sz="1400" b="1" dirty="0">
                <a:latin typeface="BIZ UDPゴシック" panose="020B0400000000000000" pitchFamily="50" charset="-128"/>
                <a:ea typeface="BIZ UDPゴシック" panose="020B0400000000000000" pitchFamily="50" charset="-128"/>
              </a:rPr>
              <a:t>(</a:t>
            </a:r>
            <a:r>
              <a:rPr kumimoji="1" lang="ja-JP" altLang="en-US" sz="1400" b="1" dirty="0">
                <a:latin typeface="BIZ UDPゴシック" panose="020B0400000000000000" pitchFamily="50" charset="-128"/>
                <a:ea typeface="BIZ UDPゴシック" panose="020B0400000000000000" pitchFamily="50" charset="-128"/>
              </a:rPr>
              <a:t>５</a:t>
            </a:r>
            <a:r>
              <a:rPr kumimoji="1" lang="en-US" altLang="ja-JP" sz="1400" b="1" dirty="0">
                <a:latin typeface="BIZ UDPゴシック" panose="020B0400000000000000" pitchFamily="50" charset="-128"/>
                <a:ea typeface="BIZ UDPゴシック" panose="020B0400000000000000" pitchFamily="50" charset="-128"/>
              </a:rPr>
              <a:t>)</a:t>
            </a:r>
            <a:r>
              <a:rPr kumimoji="1" lang="ja-JP" altLang="en-US" sz="1400" b="1" dirty="0">
                <a:latin typeface="BIZ UDPゴシック" panose="020B0400000000000000" pitchFamily="50" charset="-128"/>
                <a:ea typeface="BIZ UDPゴシック" panose="020B0400000000000000" pitchFamily="50" charset="-128"/>
              </a:rPr>
              <a:t>　学校現場における人権教育の取組</a:t>
            </a:r>
            <a:r>
              <a:rPr kumimoji="1" lang="en-US" altLang="ja-JP" sz="1400" b="1" dirty="0">
                <a:latin typeface="BIZ UDPゴシック" panose="020B0400000000000000" pitchFamily="50" charset="-128"/>
                <a:ea typeface="BIZ UDPゴシック" panose="020B0400000000000000" pitchFamily="50" charset="-128"/>
              </a:rPr>
              <a:t>【</a:t>
            </a:r>
            <a:r>
              <a:rPr kumimoji="1" lang="ja-JP" altLang="en-US" sz="1400" b="1" dirty="0">
                <a:latin typeface="BIZ UDPゴシック" panose="020B0400000000000000" pitchFamily="50" charset="-128"/>
                <a:ea typeface="BIZ UDPゴシック" panose="020B0400000000000000" pitchFamily="50" charset="-128"/>
              </a:rPr>
              <a:t>教育庁</a:t>
            </a:r>
            <a:r>
              <a:rPr kumimoji="1" lang="en-US" altLang="ja-JP" sz="1400" b="1" dirty="0">
                <a:latin typeface="BIZ UDPゴシック" panose="020B0400000000000000" pitchFamily="50" charset="-128"/>
                <a:ea typeface="BIZ UDPゴシック" panose="020B0400000000000000" pitchFamily="50" charset="-128"/>
              </a:rPr>
              <a:t>】</a:t>
            </a:r>
            <a:endParaRPr kumimoji="1" lang="ja-JP" altLang="en-US" sz="1400" b="1" dirty="0">
              <a:latin typeface="BIZ UDPゴシック" panose="020B0400000000000000" pitchFamily="50" charset="-128"/>
              <a:ea typeface="BIZ UDPゴシック" panose="020B0400000000000000" pitchFamily="50" charset="-128"/>
            </a:endParaRPr>
          </a:p>
          <a:p>
            <a:pPr>
              <a:lnSpc>
                <a:spcPts val="1350"/>
              </a:lnSpc>
            </a:pPr>
            <a:r>
              <a:rPr kumimoji="1" lang="ja-JP" altLang="en-US" sz="1200" dirty="0">
                <a:latin typeface="BIZ UDPゴシック" panose="020B0400000000000000" pitchFamily="50" charset="-128"/>
                <a:ea typeface="BIZ UDPゴシック" panose="020B0400000000000000" pitchFamily="50" charset="-128"/>
              </a:rPr>
              <a:t>　　　 「</a:t>
            </a:r>
            <a:r>
              <a:rPr kumimoji="1" lang="zh-TW" altLang="en-US" sz="1200" dirty="0">
                <a:latin typeface="BIZ UDPゴシック" panose="020B0400000000000000" pitchFamily="50" charset="-128"/>
                <a:ea typeface="BIZ UDPゴシック" panose="020B0400000000000000" pitchFamily="50" charset="-128"/>
              </a:rPr>
              <a:t>人権教育基本方針</a:t>
            </a:r>
            <a:r>
              <a:rPr kumimoji="1" lang="ja-JP" altLang="en-US" sz="1200" dirty="0">
                <a:latin typeface="BIZ UDPゴシック" panose="020B0400000000000000" pitchFamily="50" charset="-128"/>
                <a:ea typeface="BIZ UDPゴシック" panose="020B0400000000000000" pitchFamily="50" charset="-128"/>
              </a:rPr>
              <a:t>」及び「人権教育推進プラン」に基づき、児童生徒の発達段階に応じて同和問題を理解するための人権学習を</a:t>
            </a:r>
            <a:endParaRPr kumimoji="1" lang="en-US" altLang="ja-JP" sz="1200" dirty="0">
              <a:latin typeface="BIZ UDPゴシック" panose="020B0400000000000000" pitchFamily="50" charset="-128"/>
              <a:ea typeface="BIZ UDPゴシック" panose="020B0400000000000000" pitchFamily="50" charset="-128"/>
            </a:endParaRPr>
          </a:p>
          <a:p>
            <a:pPr>
              <a:lnSpc>
                <a:spcPts val="1350"/>
              </a:lnSpc>
            </a:pPr>
            <a:r>
              <a:rPr kumimoji="1" lang="ja-JP" altLang="en-US" sz="1200" dirty="0">
                <a:latin typeface="BIZ UDPゴシック" panose="020B0400000000000000" pitchFamily="50" charset="-128"/>
                <a:ea typeface="BIZ UDPゴシック" panose="020B0400000000000000" pitchFamily="50" charset="-128"/>
              </a:rPr>
              <a:t>　　実施するほか、教職員が同和問題について正しく認識できるよう、経験年数別や職階別、課題別での研修を実施</a:t>
            </a:r>
            <a:endParaRPr kumimoji="1" lang="en-US" altLang="ja-JP" sz="1200" dirty="0">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0C16FCBC-29A8-4DD2-A0C0-3EC0116990B6}"/>
              </a:ext>
            </a:extLst>
          </p:cNvPr>
          <p:cNvSpPr txBox="1"/>
          <p:nvPr/>
        </p:nvSpPr>
        <p:spPr>
          <a:xfrm>
            <a:off x="173070" y="413783"/>
            <a:ext cx="9182977" cy="433452"/>
          </a:xfrm>
          <a:prstGeom prst="rect">
            <a:avLst/>
          </a:prstGeom>
          <a:noFill/>
          <a:ln>
            <a:noFill/>
          </a:ln>
        </p:spPr>
        <p:txBody>
          <a:bodyPr wrap="square" rtlCol="0">
            <a:spAutoFit/>
          </a:bodyPr>
          <a:lstStyle/>
          <a:p>
            <a:pPr>
              <a:lnSpc>
                <a:spcPts val="543"/>
              </a:lnSpc>
            </a:pPr>
            <a:endParaRPr kumimoji="1" lang="en-US" altLang="ja-JP" b="1" dirty="0">
              <a:latin typeface="BIZ UDPゴシック" panose="020B0400000000000000" pitchFamily="50" charset="-128"/>
              <a:ea typeface="BIZ UDPゴシック" panose="020B0400000000000000" pitchFamily="50" charset="-128"/>
            </a:endParaRPr>
          </a:p>
          <a:p>
            <a:r>
              <a:rPr kumimoji="1" lang="ja-JP" altLang="en-US" b="1" dirty="0">
                <a:latin typeface="BIZ UDPゴシック" panose="020B0400000000000000" pitchFamily="50" charset="-128"/>
                <a:ea typeface="BIZ UDPゴシック" panose="020B0400000000000000" pitchFamily="50" charset="-128"/>
              </a:rPr>
              <a:t>３　</a:t>
            </a:r>
            <a:r>
              <a:rPr kumimoji="1" lang="ja-JP" altLang="en-US" sz="1800" b="1" dirty="0">
                <a:latin typeface="BIZ UDPゴシック" panose="020B0400000000000000" pitchFamily="50" charset="-128"/>
                <a:ea typeface="BIZ UDPゴシック" panose="020B0400000000000000" pitchFamily="50" charset="-128"/>
              </a:rPr>
              <a:t>教育・啓発等の取組</a:t>
            </a:r>
            <a:endParaRPr kumimoji="1" lang="en-US" altLang="ja-JP" sz="1600" dirty="0">
              <a:latin typeface="BIZ UDPゴシック" panose="020B0400000000000000" pitchFamily="50" charset="-128"/>
              <a:ea typeface="BIZ UDPゴシック" panose="020B0400000000000000" pitchFamily="50" charset="-128"/>
            </a:endParaRPr>
          </a:p>
        </p:txBody>
      </p:sp>
      <p:sp>
        <p:nvSpPr>
          <p:cNvPr id="9" name="テキスト ボックス 8">
            <a:extLst>
              <a:ext uri="{FF2B5EF4-FFF2-40B4-BE49-F238E27FC236}">
                <a16:creationId xmlns:a16="http://schemas.microsoft.com/office/drawing/2014/main" id="{FD144870-D83A-4A0B-BE23-42C0A8911C3A}"/>
              </a:ext>
            </a:extLst>
          </p:cNvPr>
          <p:cNvSpPr txBox="1"/>
          <p:nvPr/>
        </p:nvSpPr>
        <p:spPr>
          <a:xfrm>
            <a:off x="9541016" y="6475555"/>
            <a:ext cx="320922" cy="307777"/>
          </a:xfrm>
          <a:prstGeom prst="rect">
            <a:avLst/>
          </a:prstGeom>
          <a:noFill/>
        </p:spPr>
        <p:txBody>
          <a:bodyPr wrap="none" rtlCol="0">
            <a:spAutoFit/>
          </a:bodyPr>
          <a:lstStyle/>
          <a:p>
            <a:pPr algn="l"/>
            <a:r>
              <a:rPr kumimoji="1" lang="ja-JP" altLang="en-US" sz="1400" b="1" dirty="0">
                <a:latin typeface="BIZ UDPゴシック" panose="020B0400000000000000" pitchFamily="50" charset="-128"/>
                <a:ea typeface="BIZ UDPゴシック" panose="020B0400000000000000" pitchFamily="50" charset="-128"/>
              </a:rPr>
              <a:t>５</a:t>
            </a:r>
            <a:endParaRPr kumimoji="1" lang="en-US" altLang="ja-JP" sz="1400" b="1" dirty="0">
              <a:latin typeface="BIZ UDPゴシック" panose="020B0400000000000000" pitchFamily="50" charset="-128"/>
              <a:ea typeface="BIZ UDPゴシック" panose="020B0400000000000000" pitchFamily="50" charset="-128"/>
            </a:endParaRPr>
          </a:p>
        </p:txBody>
      </p:sp>
      <p:pic>
        <p:nvPicPr>
          <p:cNvPr id="3" name="図 2">
            <a:extLst>
              <a:ext uri="{FF2B5EF4-FFF2-40B4-BE49-F238E27FC236}">
                <a16:creationId xmlns:a16="http://schemas.microsoft.com/office/drawing/2014/main" id="{5496936F-6641-445F-9983-85780C60D4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40234" y="3668977"/>
            <a:ext cx="1276299" cy="1814390"/>
          </a:xfrm>
          <a:prstGeom prst="rect">
            <a:avLst/>
          </a:prstGeom>
        </p:spPr>
      </p:pic>
      <p:sp>
        <p:nvSpPr>
          <p:cNvPr id="10" name="正方形/長方形 9">
            <a:extLst>
              <a:ext uri="{FF2B5EF4-FFF2-40B4-BE49-F238E27FC236}">
                <a16:creationId xmlns:a16="http://schemas.microsoft.com/office/drawing/2014/main" id="{0ADE6A5F-DD15-4522-B419-B39C3DC3EE92}"/>
              </a:ext>
            </a:extLst>
          </p:cNvPr>
          <p:cNvSpPr/>
          <p:nvPr/>
        </p:nvSpPr>
        <p:spPr>
          <a:xfrm>
            <a:off x="7647901" y="5486548"/>
            <a:ext cx="2060964" cy="230832"/>
          </a:xfrm>
          <a:prstGeom prst="rect">
            <a:avLst/>
          </a:prstGeom>
          <a:noFill/>
          <a:ln>
            <a:noFill/>
          </a:ln>
        </p:spPr>
        <p:txBody>
          <a:bodyPr wrap="square">
            <a:spAutoFit/>
          </a:bodyPr>
          <a:lstStyle/>
          <a:p>
            <a:pPr algn="ctr"/>
            <a:r>
              <a:rPr lang="ja-JP" altLang="en-US" sz="900" dirty="0">
                <a:latin typeface="BIZ UDPゴシック" panose="020B0400000000000000" pitchFamily="50" charset="-128"/>
                <a:ea typeface="BIZ UDPゴシック" panose="020B0400000000000000" pitchFamily="50" charset="-128"/>
              </a:rPr>
              <a:t>冊子「宅地建物取引業とじんけん」</a:t>
            </a:r>
          </a:p>
        </p:txBody>
      </p:sp>
      <p:pic>
        <p:nvPicPr>
          <p:cNvPr id="5" name="図 4">
            <a:extLst>
              <a:ext uri="{FF2B5EF4-FFF2-40B4-BE49-F238E27FC236}">
                <a16:creationId xmlns:a16="http://schemas.microsoft.com/office/drawing/2014/main" id="{423696E0-5BD6-4E8E-BD28-3CB5B26071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40234" y="1187560"/>
            <a:ext cx="1238790" cy="1814390"/>
          </a:xfrm>
          <a:prstGeom prst="rect">
            <a:avLst/>
          </a:prstGeom>
        </p:spPr>
      </p:pic>
      <p:sp>
        <p:nvSpPr>
          <p:cNvPr id="12" name="正方形/長方形 11">
            <a:extLst>
              <a:ext uri="{FF2B5EF4-FFF2-40B4-BE49-F238E27FC236}">
                <a16:creationId xmlns:a16="http://schemas.microsoft.com/office/drawing/2014/main" id="{F4E69EE0-8796-4944-B197-5B2BF5D76F29}"/>
              </a:ext>
            </a:extLst>
          </p:cNvPr>
          <p:cNvSpPr/>
          <p:nvPr/>
        </p:nvSpPr>
        <p:spPr>
          <a:xfrm>
            <a:off x="7629147" y="3002043"/>
            <a:ext cx="2060964" cy="230832"/>
          </a:xfrm>
          <a:prstGeom prst="rect">
            <a:avLst/>
          </a:prstGeom>
          <a:noFill/>
          <a:ln>
            <a:noFill/>
          </a:ln>
        </p:spPr>
        <p:txBody>
          <a:bodyPr wrap="square">
            <a:spAutoFit/>
          </a:bodyPr>
          <a:lstStyle/>
          <a:p>
            <a:pPr algn="ctr"/>
            <a:r>
              <a:rPr lang="ja-JP" altLang="en-US" sz="900" dirty="0">
                <a:latin typeface="BIZ UDPゴシック" panose="020B0400000000000000" pitchFamily="50" charset="-128"/>
                <a:ea typeface="BIZ UDPゴシック" panose="020B0400000000000000" pitchFamily="50" charset="-128"/>
              </a:rPr>
              <a:t>冊子「採用と人権」</a:t>
            </a:r>
          </a:p>
        </p:txBody>
      </p:sp>
    </p:spTree>
    <p:extLst>
      <p:ext uri="{BB962C8B-B14F-4D97-AF65-F5344CB8AC3E}">
        <p14:creationId xmlns:p14="http://schemas.microsoft.com/office/powerpoint/2010/main" val="7801086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線コネクタ 6">
            <a:extLst>
              <a:ext uri="{FF2B5EF4-FFF2-40B4-BE49-F238E27FC236}">
                <a16:creationId xmlns:a16="http://schemas.microsoft.com/office/drawing/2014/main" id="{C0B1D3D2-35F2-4F49-948B-84BE11B5445D}"/>
              </a:ext>
            </a:extLst>
          </p:cNvPr>
          <p:cNvCxnSpPr>
            <a:cxnSpLocks/>
          </p:cNvCxnSpPr>
          <p:nvPr/>
        </p:nvCxnSpPr>
        <p:spPr>
          <a:xfrm>
            <a:off x="0" y="406287"/>
            <a:ext cx="9906000"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8" name="テキスト ボックス 7">
            <a:extLst>
              <a:ext uri="{FF2B5EF4-FFF2-40B4-BE49-F238E27FC236}">
                <a16:creationId xmlns:a16="http://schemas.microsoft.com/office/drawing/2014/main" id="{AE5CF650-B315-4B92-A0AF-A5BFA1C547A2}"/>
              </a:ext>
            </a:extLst>
          </p:cNvPr>
          <p:cNvSpPr txBox="1"/>
          <p:nvPr/>
        </p:nvSpPr>
        <p:spPr>
          <a:xfrm>
            <a:off x="2556350" y="-20706"/>
            <a:ext cx="4536819" cy="400110"/>
          </a:xfrm>
          <a:prstGeom prst="rect">
            <a:avLst/>
          </a:prstGeom>
          <a:noFill/>
        </p:spPr>
        <p:txBody>
          <a:bodyPr wrap="none" rtlCol="0">
            <a:spAutoFit/>
          </a:bodyPr>
          <a:lstStyle/>
          <a:p>
            <a:r>
              <a:rPr kumimoji="1" lang="ja-JP" altLang="en-US" sz="2000" b="1" dirty="0">
                <a:latin typeface="BIZ UDPゴシック" panose="020B0400000000000000" pitchFamily="50" charset="-128"/>
                <a:ea typeface="BIZ UDPゴシック" panose="020B0400000000000000" pitchFamily="50" charset="-128"/>
              </a:rPr>
              <a:t>同和問題の解決に向けた大阪府の取組</a:t>
            </a:r>
          </a:p>
        </p:txBody>
      </p:sp>
      <p:sp>
        <p:nvSpPr>
          <p:cNvPr id="9" name="テキスト ボックス 8">
            <a:extLst>
              <a:ext uri="{FF2B5EF4-FFF2-40B4-BE49-F238E27FC236}">
                <a16:creationId xmlns:a16="http://schemas.microsoft.com/office/drawing/2014/main" id="{1A18C8C5-B825-4596-BC3F-41C194D9E351}"/>
              </a:ext>
            </a:extLst>
          </p:cNvPr>
          <p:cNvSpPr txBox="1"/>
          <p:nvPr/>
        </p:nvSpPr>
        <p:spPr>
          <a:xfrm>
            <a:off x="285219" y="433435"/>
            <a:ext cx="9182977" cy="433452"/>
          </a:xfrm>
          <a:prstGeom prst="rect">
            <a:avLst/>
          </a:prstGeom>
          <a:noFill/>
          <a:ln>
            <a:noFill/>
          </a:ln>
        </p:spPr>
        <p:txBody>
          <a:bodyPr wrap="square" rtlCol="0">
            <a:spAutoFit/>
          </a:bodyPr>
          <a:lstStyle/>
          <a:p>
            <a:pPr>
              <a:lnSpc>
                <a:spcPts val="543"/>
              </a:lnSpc>
            </a:pPr>
            <a:endParaRPr kumimoji="1" lang="en-US" altLang="ja-JP" b="1" dirty="0">
              <a:latin typeface="BIZ UDPゴシック" panose="020B0400000000000000" pitchFamily="50" charset="-128"/>
              <a:ea typeface="BIZ UDPゴシック" panose="020B0400000000000000" pitchFamily="50" charset="-128"/>
            </a:endParaRPr>
          </a:p>
          <a:p>
            <a:r>
              <a:rPr kumimoji="1" lang="ja-JP" altLang="en-US" b="1" dirty="0">
                <a:latin typeface="BIZ UDPゴシック" panose="020B0400000000000000" pitchFamily="50" charset="-128"/>
                <a:ea typeface="BIZ UDPゴシック" panose="020B0400000000000000" pitchFamily="50" charset="-128"/>
              </a:rPr>
              <a:t>４　インターネット上の人権侵害事象への対応</a:t>
            </a:r>
            <a:endParaRPr kumimoji="1" lang="en-US" altLang="ja-JP" b="1" dirty="0">
              <a:latin typeface="BIZ UDPゴシック" panose="020B0400000000000000" pitchFamily="50" charset="-128"/>
              <a:ea typeface="BIZ UDPゴシック" panose="020B0400000000000000" pitchFamily="50" charset="-128"/>
            </a:endParaRPr>
          </a:p>
        </p:txBody>
      </p:sp>
      <p:sp>
        <p:nvSpPr>
          <p:cNvPr id="10" name="正方形/長方形 88">
            <a:extLst>
              <a:ext uri="{FF2B5EF4-FFF2-40B4-BE49-F238E27FC236}">
                <a16:creationId xmlns:a16="http://schemas.microsoft.com/office/drawing/2014/main" id="{140A8AF5-8812-4C1E-9205-A6DD2A0BB647}"/>
              </a:ext>
            </a:extLst>
          </p:cNvPr>
          <p:cNvSpPr/>
          <p:nvPr/>
        </p:nvSpPr>
        <p:spPr>
          <a:xfrm>
            <a:off x="424543" y="917259"/>
            <a:ext cx="9043653" cy="5313987"/>
          </a:xfrm>
          <a:custGeom>
            <a:avLst/>
            <a:gdLst>
              <a:gd name="connsiteX0" fmla="*/ 0 w 8991406"/>
              <a:gd name="connsiteY0" fmla="*/ 0 h 6704099"/>
              <a:gd name="connsiteX1" fmla="*/ 8991406 w 8991406"/>
              <a:gd name="connsiteY1" fmla="*/ 0 h 6704099"/>
              <a:gd name="connsiteX2" fmla="*/ 8991406 w 8991406"/>
              <a:gd name="connsiteY2" fmla="*/ 6704099 h 6704099"/>
              <a:gd name="connsiteX3" fmla="*/ 0 w 8991406"/>
              <a:gd name="connsiteY3" fmla="*/ 6704099 h 6704099"/>
              <a:gd name="connsiteX4" fmla="*/ 0 w 8991406"/>
              <a:gd name="connsiteY4" fmla="*/ 0 h 6704099"/>
              <a:gd name="connsiteX0" fmla="*/ 0 w 9012410"/>
              <a:gd name="connsiteY0" fmla="*/ 0 h 6704099"/>
              <a:gd name="connsiteX1" fmla="*/ 8991406 w 9012410"/>
              <a:gd name="connsiteY1" fmla="*/ 0 h 6704099"/>
              <a:gd name="connsiteX2" fmla="*/ 9012410 w 9012410"/>
              <a:gd name="connsiteY2" fmla="*/ 4611332 h 6704099"/>
              <a:gd name="connsiteX3" fmla="*/ 8991406 w 9012410"/>
              <a:gd name="connsiteY3" fmla="*/ 6704099 h 6704099"/>
              <a:gd name="connsiteX4" fmla="*/ 0 w 9012410"/>
              <a:gd name="connsiteY4" fmla="*/ 6704099 h 6704099"/>
              <a:gd name="connsiteX5" fmla="*/ 0 w 9012410"/>
              <a:gd name="connsiteY5" fmla="*/ 0 h 6704099"/>
              <a:gd name="connsiteX0" fmla="*/ 0 w 9012410"/>
              <a:gd name="connsiteY0" fmla="*/ 0 h 6704099"/>
              <a:gd name="connsiteX1" fmla="*/ 8991406 w 9012410"/>
              <a:gd name="connsiteY1" fmla="*/ 0 h 6704099"/>
              <a:gd name="connsiteX2" fmla="*/ 9012410 w 9012410"/>
              <a:gd name="connsiteY2" fmla="*/ 4582757 h 6704099"/>
              <a:gd name="connsiteX3" fmla="*/ 8991406 w 9012410"/>
              <a:gd name="connsiteY3" fmla="*/ 6704099 h 6704099"/>
              <a:gd name="connsiteX4" fmla="*/ 0 w 9012410"/>
              <a:gd name="connsiteY4" fmla="*/ 6704099 h 6704099"/>
              <a:gd name="connsiteX5" fmla="*/ 0 w 9012410"/>
              <a:gd name="connsiteY5" fmla="*/ 0 h 6704099"/>
              <a:gd name="connsiteX0" fmla="*/ 0 w 9012410"/>
              <a:gd name="connsiteY0" fmla="*/ 0 h 6704099"/>
              <a:gd name="connsiteX1" fmla="*/ 8991406 w 9012410"/>
              <a:gd name="connsiteY1" fmla="*/ 0 h 6704099"/>
              <a:gd name="connsiteX2" fmla="*/ 9012410 w 9012410"/>
              <a:gd name="connsiteY2" fmla="*/ 4658957 h 6704099"/>
              <a:gd name="connsiteX3" fmla="*/ 8991406 w 9012410"/>
              <a:gd name="connsiteY3" fmla="*/ 6704099 h 6704099"/>
              <a:gd name="connsiteX4" fmla="*/ 0 w 9012410"/>
              <a:gd name="connsiteY4" fmla="*/ 6704099 h 6704099"/>
              <a:gd name="connsiteX5" fmla="*/ 0 w 9012410"/>
              <a:gd name="connsiteY5" fmla="*/ 0 h 6704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12410" h="6704099">
                <a:moveTo>
                  <a:pt x="0" y="0"/>
                </a:moveTo>
                <a:lnTo>
                  <a:pt x="8991406" y="0"/>
                </a:lnTo>
                <a:cubicBezTo>
                  <a:pt x="8992057" y="1511711"/>
                  <a:pt x="9011759" y="3147246"/>
                  <a:pt x="9012410" y="4658957"/>
                </a:cubicBezTo>
                <a:lnTo>
                  <a:pt x="8991406" y="6704099"/>
                </a:lnTo>
                <a:lnTo>
                  <a:pt x="0" y="6704099"/>
                </a:lnTo>
                <a:lnTo>
                  <a:pt x="0" y="0"/>
                </a:lnTo>
                <a:close/>
              </a:path>
            </a:pathLst>
          </a:custGeom>
          <a:ln w="25400">
            <a:noFill/>
          </a:ln>
        </p:spPr>
        <p:txBody>
          <a:bodyPr wrap="square" lIns="54138" tIns="18046" rIns="54138" bIns="54138" rtlCol="0" anchor="t">
            <a:noAutofit/>
          </a:bodyPr>
          <a:lstStyle/>
          <a:p>
            <a:pPr defTabSz="880409">
              <a:lnSpc>
                <a:spcPts val="1003"/>
              </a:lnSpc>
            </a:pPr>
            <a:r>
              <a:rPr lang="ja-JP" altLang="en-US" sz="1200" b="1" dirty="0">
                <a:latin typeface="BIZ UDPゴシック" panose="020B0400000000000000" pitchFamily="50" charset="-128"/>
                <a:ea typeface="BIZ UDPゴシック" panose="020B0400000000000000" pitchFamily="50" charset="-128"/>
              </a:rPr>
              <a:t>≪施策の方向性≫ </a:t>
            </a:r>
            <a:endParaRPr lang="ja-JP" altLang="en-US" sz="1200" b="1" kern="100" dirty="0">
              <a:latin typeface="BIZ UDPゴシック" panose="020B0400000000000000" pitchFamily="50" charset="-128"/>
              <a:ea typeface="BIZ UDPゴシック" panose="020B0400000000000000" pitchFamily="50" charset="-128"/>
              <a:cs typeface="Meiryo UI" panose="020B0604030504040204" pitchFamily="50" charset="-128"/>
            </a:endParaRPr>
          </a:p>
          <a:p>
            <a:pPr defTabSz="880409"/>
            <a:r>
              <a:rPr lang="ja-JP" altLang="en-US" sz="1200" kern="100" dirty="0">
                <a:latin typeface="BIZ UDPゴシック" panose="020B0400000000000000" pitchFamily="50" charset="-128"/>
                <a:ea typeface="BIZ UDPゴシック" panose="020B0400000000000000" pitchFamily="50" charset="-128"/>
                <a:cs typeface="Meiryo UI" panose="020B0604030504040204" pitchFamily="50" charset="-128"/>
              </a:rPr>
              <a:t>　インターネット上の人権侵害を防止し、府民の誰もが加害者にも被害者にもならないよう、令和５年</a:t>
            </a:r>
            <a:r>
              <a:rPr lang="en-US" altLang="ja-JP" sz="1200" kern="100" dirty="0">
                <a:latin typeface="BIZ UDPゴシック" panose="020B0400000000000000" pitchFamily="50" charset="-128"/>
                <a:ea typeface="BIZ UDPゴシック" panose="020B0400000000000000" pitchFamily="50" charset="-128"/>
                <a:cs typeface="Meiryo UI" panose="020B0604030504040204" pitchFamily="50" charset="-128"/>
              </a:rPr>
              <a:t>10</a:t>
            </a:r>
            <a:r>
              <a:rPr lang="ja-JP" altLang="en-US" sz="1200" kern="100" dirty="0">
                <a:latin typeface="BIZ UDPゴシック" panose="020B0400000000000000" pitchFamily="50" charset="-128"/>
                <a:ea typeface="BIZ UDPゴシック" panose="020B0400000000000000" pitchFamily="50" charset="-128"/>
                <a:cs typeface="Meiryo UI" panose="020B0604030504040204" pitchFamily="50" charset="-128"/>
              </a:rPr>
              <a:t>月に改正した「大阪府</a:t>
            </a:r>
            <a:endParaRPr lang="en-US" altLang="ja-JP" sz="1200" kern="100" dirty="0">
              <a:latin typeface="BIZ UDPゴシック" panose="020B0400000000000000" pitchFamily="50" charset="-128"/>
              <a:ea typeface="BIZ UDPゴシック" panose="020B0400000000000000" pitchFamily="50" charset="-128"/>
              <a:cs typeface="Meiryo UI" panose="020B0604030504040204" pitchFamily="50" charset="-128"/>
            </a:endParaRPr>
          </a:p>
          <a:p>
            <a:pPr defTabSz="880409"/>
            <a:r>
              <a:rPr lang="ja-JP" altLang="en-US" sz="1200" kern="100" dirty="0">
                <a:latin typeface="BIZ UDPゴシック" panose="020B0400000000000000" pitchFamily="50" charset="-128"/>
                <a:ea typeface="BIZ UDPゴシック" panose="020B0400000000000000" pitchFamily="50" charset="-128"/>
                <a:cs typeface="Meiryo UI" panose="020B0604030504040204" pitchFamily="50" charset="-128"/>
              </a:rPr>
              <a:t>　インターネット上の誹謗中傷や差別等の人権侵害のない社会づくり条例」に基づき、より実効性のある施策を推進していく</a:t>
            </a:r>
            <a:endParaRPr lang="en-US" altLang="ja-JP" sz="1200" kern="100" dirty="0">
              <a:latin typeface="BIZ UDPゴシック" panose="020B0400000000000000" pitchFamily="50" charset="-128"/>
              <a:ea typeface="BIZ UDPゴシック" panose="020B0400000000000000" pitchFamily="50" charset="-128"/>
              <a:cs typeface="Meiryo UI" panose="020B0604030504040204" pitchFamily="50" charset="-128"/>
            </a:endParaRPr>
          </a:p>
          <a:p>
            <a:pPr defTabSz="880409">
              <a:lnSpc>
                <a:spcPts val="1000"/>
              </a:lnSpc>
            </a:pPr>
            <a:endParaRPr lang="ja-JP" altLang="en-US" sz="1200" kern="100" dirty="0">
              <a:latin typeface="BIZ UDPゴシック" panose="020B0400000000000000" pitchFamily="50" charset="-128"/>
              <a:ea typeface="BIZ UDPゴシック" panose="020B0400000000000000" pitchFamily="50" charset="-128"/>
              <a:cs typeface="Meiryo UI" panose="020B0604030504040204" pitchFamily="50" charset="-128"/>
            </a:endParaRPr>
          </a:p>
          <a:p>
            <a:pPr defTabSz="880409"/>
            <a:r>
              <a:rPr kumimoji="1" lang="ja-JP" altLang="en-US" sz="1200" b="1" dirty="0">
                <a:latin typeface="BIZ UDPゴシック" panose="020B0400000000000000" pitchFamily="50" charset="-128"/>
                <a:ea typeface="BIZ UDPゴシック" panose="020B0400000000000000" pitchFamily="50" charset="-128"/>
              </a:rPr>
              <a:t>≪主な取組≫ </a:t>
            </a:r>
            <a:endParaRPr lang="ja-JP" altLang="en-US" sz="1200" b="1" kern="100" dirty="0">
              <a:latin typeface="BIZ UDPゴシック" panose="020B0400000000000000" pitchFamily="50" charset="-128"/>
              <a:ea typeface="BIZ UDPゴシック" panose="020B0400000000000000" pitchFamily="50" charset="-128"/>
              <a:cs typeface="Meiryo UI" panose="020B0604030504040204" pitchFamily="50" charset="-128"/>
            </a:endParaRPr>
          </a:p>
          <a:p>
            <a:pPr defTabSz="880409"/>
            <a:r>
              <a:rPr lang="ja-JP" altLang="en-US" sz="1200" b="1" kern="100" dirty="0">
                <a:latin typeface="BIZ UDPゴシック" panose="020B0400000000000000" pitchFamily="50" charset="-128"/>
                <a:ea typeface="BIZ UDPゴシック" panose="020B0400000000000000" pitchFamily="50" charset="-128"/>
                <a:cs typeface="Meiryo UI" panose="020B0604030504040204" pitchFamily="50" charset="-128"/>
              </a:rPr>
              <a:t>■被害者への相談支援（専門相談窓口「ネットハーモニー」の運営）</a:t>
            </a:r>
          </a:p>
          <a:p>
            <a:pPr indent="155575" defTabSz="880409"/>
            <a:r>
              <a:rPr lang="ja-JP" altLang="en-US" sz="1200" kern="100" dirty="0">
                <a:latin typeface="BIZ UDPゴシック" panose="020B0400000000000000" pitchFamily="50" charset="-128"/>
                <a:ea typeface="BIZ UDPゴシック" panose="020B0400000000000000" pitchFamily="50" charset="-128"/>
                <a:cs typeface="Meiryo UI" panose="020B0604030504040204" pitchFamily="50" charset="-128"/>
              </a:rPr>
              <a:t>○誹謗中傷や差別等、ネット上のさまざまな人権侵害に対応する専門相談窓口を府内で初めて開設。必要な助言等を行うと</a:t>
            </a:r>
            <a:endParaRPr lang="en-US" altLang="ja-JP" sz="1200" kern="100" dirty="0">
              <a:latin typeface="BIZ UDPゴシック" panose="020B0400000000000000" pitchFamily="50" charset="-128"/>
              <a:ea typeface="BIZ UDPゴシック" panose="020B0400000000000000" pitchFamily="50" charset="-128"/>
              <a:cs typeface="Meiryo UI" panose="020B0604030504040204" pitchFamily="50" charset="-128"/>
            </a:endParaRPr>
          </a:p>
          <a:p>
            <a:pPr defTabSz="880409"/>
            <a:r>
              <a:rPr lang="ja-JP" altLang="en-US" sz="1200" kern="100" dirty="0">
                <a:latin typeface="BIZ UDPゴシック" panose="020B0400000000000000" pitchFamily="50" charset="-128"/>
                <a:ea typeface="BIZ UDPゴシック" panose="020B0400000000000000" pitchFamily="50" charset="-128"/>
                <a:cs typeface="Meiryo UI" panose="020B0604030504040204" pitchFamily="50" charset="-128"/>
              </a:rPr>
              <a:t>　　　ともに、専門家による無料相談等を実施</a:t>
            </a:r>
          </a:p>
          <a:p>
            <a:pPr defTabSz="880409"/>
            <a:r>
              <a:rPr lang="ja-JP" altLang="en-US" sz="1200" kern="100" dirty="0">
                <a:latin typeface="BIZ UDPゴシック" panose="020B0400000000000000" pitchFamily="50" charset="-128"/>
                <a:ea typeface="BIZ UDPゴシック" panose="020B0400000000000000" pitchFamily="50" charset="-128"/>
                <a:cs typeface="Meiryo UI" panose="020B0604030504040204" pitchFamily="50" charset="-128"/>
              </a:rPr>
              <a:t>　 ○より多くの府民に利用してもらえるよう、ネット広告等を活用した広報を展開</a:t>
            </a:r>
            <a:endParaRPr lang="en-US" altLang="ja-JP" sz="1200" kern="100" dirty="0">
              <a:latin typeface="BIZ UDPゴシック" panose="020B0400000000000000" pitchFamily="50" charset="-128"/>
              <a:ea typeface="BIZ UDPゴシック" panose="020B0400000000000000" pitchFamily="50" charset="-128"/>
              <a:cs typeface="Meiryo UI" panose="020B0604030504040204" pitchFamily="50" charset="-128"/>
            </a:endParaRPr>
          </a:p>
          <a:p>
            <a:pPr defTabSz="880409"/>
            <a:endParaRPr lang="en-US" altLang="ja-JP" sz="1200" kern="100" dirty="0">
              <a:latin typeface="BIZ UDPゴシック" panose="020B0400000000000000" pitchFamily="50" charset="-128"/>
              <a:ea typeface="BIZ UDPゴシック" panose="020B0400000000000000" pitchFamily="50" charset="-128"/>
              <a:cs typeface="Meiryo UI" panose="020B0604030504040204" pitchFamily="50" charset="-128"/>
            </a:endParaRPr>
          </a:p>
          <a:p>
            <a:pPr defTabSz="880409"/>
            <a:endParaRPr lang="en-US" altLang="ja-JP" sz="1200" kern="100" dirty="0">
              <a:latin typeface="BIZ UDPゴシック" panose="020B0400000000000000" pitchFamily="50" charset="-128"/>
              <a:ea typeface="BIZ UDPゴシック" panose="020B0400000000000000" pitchFamily="50" charset="-128"/>
              <a:cs typeface="Meiryo UI" panose="020B0604030504040204" pitchFamily="50" charset="-128"/>
            </a:endParaRPr>
          </a:p>
          <a:p>
            <a:pPr defTabSz="880409">
              <a:lnSpc>
                <a:spcPts val="1200"/>
              </a:lnSpc>
            </a:pPr>
            <a:endParaRPr lang="en-US" altLang="ja-JP" sz="1200" b="1" kern="100" dirty="0">
              <a:latin typeface="BIZ UDPゴシック" panose="020B0400000000000000" pitchFamily="50" charset="-128"/>
              <a:ea typeface="BIZ UDPゴシック" panose="020B0400000000000000" pitchFamily="50" charset="-128"/>
              <a:cs typeface="Meiryo UI" panose="020B0604030504040204" pitchFamily="50" charset="-128"/>
            </a:endParaRPr>
          </a:p>
          <a:p>
            <a:pPr defTabSz="880409"/>
            <a:r>
              <a:rPr lang="ja-JP" altLang="en-US" sz="1200" b="1" kern="100" dirty="0">
                <a:latin typeface="BIZ UDPゴシック" panose="020B0400000000000000" pitchFamily="50" charset="-128"/>
                <a:ea typeface="BIZ UDPゴシック" panose="020B0400000000000000" pitchFamily="50" charset="-128"/>
                <a:cs typeface="Meiryo UI" panose="020B0604030504040204" pitchFamily="50" charset="-128"/>
              </a:rPr>
              <a:t>■教育・啓発の推進</a:t>
            </a:r>
          </a:p>
          <a:p>
            <a:pPr defTabSz="880409"/>
            <a:r>
              <a:rPr lang="ja-JP" altLang="en-US" sz="1200" kern="100" dirty="0">
                <a:latin typeface="BIZ UDPゴシック" panose="020B0400000000000000" pitchFamily="50" charset="-128"/>
                <a:ea typeface="BIZ UDPゴシック" panose="020B0400000000000000" pitchFamily="50" charset="-128"/>
                <a:cs typeface="Meiryo UI" panose="020B0604030504040204" pitchFamily="50" charset="-128"/>
              </a:rPr>
              <a:t>　 ○</a:t>
            </a:r>
            <a:r>
              <a:rPr lang="en-US" altLang="ja-JP" sz="1200" kern="100" dirty="0">
                <a:latin typeface="BIZ UDPゴシック" panose="020B0400000000000000" pitchFamily="50" charset="-128"/>
                <a:ea typeface="BIZ UDPゴシック" panose="020B0400000000000000" pitchFamily="50" charset="-128"/>
                <a:cs typeface="Meiryo UI" panose="020B0604030504040204" pitchFamily="50" charset="-128"/>
              </a:rPr>
              <a:t>2</a:t>
            </a:r>
            <a:r>
              <a:rPr lang="ja-JP" altLang="en-US" sz="1200" kern="100" dirty="0">
                <a:latin typeface="BIZ UDPゴシック" panose="020B0400000000000000" pitchFamily="50" charset="-128"/>
                <a:ea typeface="BIZ UDPゴシック" panose="020B0400000000000000" pitchFamily="50" charset="-128"/>
                <a:cs typeface="Meiryo UI" panose="020B0604030504040204" pitchFamily="50" charset="-128"/>
              </a:rPr>
              <a:t>月の「インターネット上の人権侵害解消推進月間」にあわせ、府内映画館や</a:t>
            </a:r>
            <a:r>
              <a:rPr lang="en-US" altLang="ja-JP" sz="1200" kern="100" dirty="0">
                <a:latin typeface="BIZ UDPゴシック" panose="020B0400000000000000" pitchFamily="50" charset="-128"/>
                <a:ea typeface="BIZ UDPゴシック" panose="020B0400000000000000" pitchFamily="50" charset="-128"/>
                <a:cs typeface="Meiryo UI" panose="020B0604030504040204" pitchFamily="50" charset="-128"/>
              </a:rPr>
              <a:t>JR</a:t>
            </a:r>
            <a:r>
              <a:rPr lang="ja-JP" altLang="en-US" sz="1200" kern="100" dirty="0">
                <a:latin typeface="BIZ UDPゴシック" panose="020B0400000000000000" pitchFamily="50" charset="-128"/>
                <a:ea typeface="BIZ UDPゴシック" panose="020B0400000000000000" pitchFamily="50" charset="-128"/>
                <a:cs typeface="Meiryo UI" panose="020B0604030504040204" pitchFamily="50" charset="-128"/>
              </a:rPr>
              <a:t>大阪環状線の車内ビジョンでの啓発動画　</a:t>
            </a:r>
            <a:endParaRPr lang="en-US" altLang="ja-JP" sz="1200" kern="100" dirty="0">
              <a:latin typeface="BIZ UDPゴシック" panose="020B0400000000000000" pitchFamily="50" charset="-128"/>
              <a:ea typeface="BIZ UDPゴシック" panose="020B0400000000000000" pitchFamily="50" charset="-128"/>
              <a:cs typeface="Meiryo UI" panose="020B0604030504040204" pitchFamily="50" charset="-128"/>
            </a:endParaRPr>
          </a:p>
          <a:p>
            <a:pPr defTabSz="880409"/>
            <a:r>
              <a:rPr lang="ja-JP" altLang="en-US" sz="1200" kern="100" dirty="0">
                <a:latin typeface="BIZ UDPゴシック" panose="020B0400000000000000" pitchFamily="50" charset="-128"/>
                <a:ea typeface="BIZ UDPゴシック" panose="020B0400000000000000" pitchFamily="50" charset="-128"/>
                <a:cs typeface="Meiryo UI" panose="020B0604030504040204" pitchFamily="50" charset="-128"/>
              </a:rPr>
              <a:t>　　　の放映等を集中的に行うほか、</a:t>
            </a:r>
            <a:r>
              <a:rPr lang="en-US" altLang="ja-JP" sz="1200" kern="100" dirty="0">
                <a:latin typeface="BIZ UDPゴシック" panose="020B0400000000000000" pitchFamily="50" charset="-128"/>
                <a:ea typeface="BIZ UDPゴシック" panose="020B0400000000000000" pitchFamily="50" charset="-128"/>
                <a:cs typeface="Meiryo UI" panose="020B0604030504040204" pitchFamily="50" charset="-128"/>
              </a:rPr>
              <a:t>YouTube</a:t>
            </a:r>
            <a:r>
              <a:rPr lang="ja-JP" altLang="en-US" sz="1200" kern="100" dirty="0">
                <a:latin typeface="BIZ UDPゴシック" panose="020B0400000000000000" pitchFamily="50" charset="-128"/>
                <a:ea typeface="BIZ UDPゴシック" panose="020B0400000000000000" pitchFamily="50" charset="-128"/>
                <a:cs typeface="Meiryo UI" panose="020B0604030504040204" pitchFamily="50" charset="-128"/>
              </a:rPr>
              <a:t>や</a:t>
            </a:r>
            <a:r>
              <a:rPr lang="en-US" altLang="ja-JP" sz="1200" kern="100" dirty="0">
                <a:latin typeface="BIZ UDPゴシック" panose="020B0400000000000000" pitchFamily="50" charset="-128"/>
                <a:ea typeface="BIZ UDPゴシック" panose="020B0400000000000000" pitchFamily="50" charset="-128"/>
                <a:cs typeface="Meiryo UI" panose="020B0604030504040204" pitchFamily="50" charset="-128"/>
              </a:rPr>
              <a:t>X</a:t>
            </a:r>
            <a:r>
              <a:rPr lang="ja-JP" altLang="en-US" sz="1200" kern="100" dirty="0">
                <a:latin typeface="BIZ UDPゴシック" panose="020B0400000000000000" pitchFamily="50" charset="-128"/>
                <a:ea typeface="BIZ UDPゴシック" panose="020B0400000000000000" pitchFamily="50" charset="-128"/>
                <a:cs typeface="Meiryo UI" panose="020B0604030504040204" pitchFamily="50" charset="-128"/>
              </a:rPr>
              <a:t>、</a:t>
            </a:r>
            <a:r>
              <a:rPr lang="en-US" altLang="ja-JP" sz="1200" kern="100" dirty="0">
                <a:latin typeface="BIZ UDPゴシック" panose="020B0400000000000000" pitchFamily="50" charset="-128"/>
                <a:ea typeface="BIZ UDPゴシック" panose="020B0400000000000000" pitchFamily="50" charset="-128"/>
                <a:cs typeface="Meiryo UI" panose="020B0604030504040204" pitchFamily="50" charset="-128"/>
              </a:rPr>
              <a:t>LINE</a:t>
            </a:r>
            <a:r>
              <a:rPr lang="ja-JP" altLang="en-US" sz="1200" kern="100" dirty="0">
                <a:latin typeface="BIZ UDPゴシック" panose="020B0400000000000000" pitchFamily="50" charset="-128"/>
                <a:ea typeface="BIZ UDPゴシック" panose="020B0400000000000000" pitchFamily="50" charset="-128"/>
                <a:cs typeface="Meiryo UI" panose="020B0604030504040204" pitchFamily="50" charset="-128"/>
              </a:rPr>
              <a:t>でのターゲティング広告</a:t>
            </a:r>
            <a:r>
              <a:rPr lang="ja-JP" altLang="en-US" sz="1200" kern="100" baseline="30000" dirty="0">
                <a:latin typeface="BIZ UDPゴシック" panose="020B0400000000000000" pitchFamily="50" charset="-128"/>
                <a:ea typeface="BIZ UDPゴシック" panose="020B0400000000000000" pitchFamily="50" charset="-128"/>
                <a:cs typeface="Meiryo UI" panose="020B0604030504040204" pitchFamily="50" charset="-128"/>
              </a:rPr>
              <a:t>（</a:t>
            </a:r>
            <a:r>
              <a:rPr lang="en-US" altLang="ja-JP" sz="1200" kern="100" baseline="30000" dirty="0">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1200" kern="100" baseline="30000" dirty="0">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1200" kern="100" dirty="0">
                <a:latin typeface="BIZ UDPゴシック" panose="020B0400000000000000" pitchFamily="50" charset="-128"/>
                <a:ea typeface="BIZ UDPゴシック" panose="020B0400000000000000" pitchFamily="50" charset="-128"/>
                <a:cs typeface="Meiryo UI" panose="020B0604030504040204" pitchFamily="50" charset="-128"/>
              </a:rPr>
              <a:t>を通年で実施</a:t>
            </a:r>
            <a:endParaRPr lang="en-US" altLang="ja-JP" sz="1200" kern="100" dirty="0">
              <a:latin typeface="BIZ UDPゴシック" panose="020B0400000000000000" pitchFamily="50" charset="-128"/>
              <a:ea typeface="BIZ UDPゴシック" panose="020B0400000000000000" pitchFamily="50" charset="-128"/>
              <a:cs typeface="Meiryo UI" panose="020B0604030504040204" pitchFamily="50" charset="-128"/>
            </a:endParaRPr>
          </a:p>
          <a:p>
            <a:pPr defTabSz="880409"/>
            <a:endParaRPr lang="en-US" altLang="ja-JP" sz="1200" kern="100" dirty="0">
              <a:latin typeface="BIZ UDPゴシック" panose="020B0400000000000000" pitchFamily="50" charset="-128"/>
              <a:ea typeface="BIZ UDPゴシック" panose="020B0400000000000000" pitchFamily="50" charset="-128"/>
              <a:cs typeface="Meiryo UI" panose="020B0604030504040204" pitchFamily="50" charset="-128"/>
            </a:endParaRPr>
          </a:p>
          <a:p>
            <a:pPr defTabSz="880409"/>
            <a:endParaRPr lang="en-US" altLang="ja-JP" sz="1200" kern="100" dirty="0">
              <a:latin typeface="BIZ UDPゴシック" panose="020B0400000000000000" pitchFamily="50" charset="-128"/>
              <a:ea typeface="BIZ UDPゴシック" panose="020B0400000000000000" pitchFamily="50" charset="-128"/>
              <a:cs typeface="Meiryo UI" panose="020B0604030504040204" pitchFamily="50" charset="-128"/>
            </a:endParaRPr>
          </a:p>
          <a:p>
            <a:pPr defTabSz="880409"/>
            <a:endParaRPr lang="en-US" altLang="ja-JP" sz="1200" kern="100" dirty="0">
              <a:latin typeface="BIZ UDPゴシック" panose="020B0400000000000000" pitchFamily="50" charset="-128"/>
              <a:ea typeface="BIZ UDPゴシック" panose="020B0400000000000000" pitchFamily="50" charset="-128"/>
              <a:cs typeface="Meiryo UI" panose="020B0604030504040204" pitchFamily="50" charset="-128"/>
            </a:endParaRPr>
          </a:p>
          <a:p>
            <a:pPr defTabSz="880409"/>
            <a:endParaRPr lang="en-US" altLang="ja-JP" sz="1200" kern="100" dirty="0">
              <a:latin typeface="BIZ UDPゴシック" panose="020B0400000000000000" pitchFamily="50" charset="-128"/>
              <a:ea typeface="BIZ UDPゴシック" panose="020B0400000000000000" pitchFamily="50" charset="-128"/>
              <a:cs typeface="Meiryo UI" panose="020B0604030504040204" pitchFamily="50" charset="-128"/>
            </a:endParaRPr>
          </a:p>
          <a:p>
            <a:pPr defTabSz="880409"/>
            <a:endParaRPr lang="en-US" altLang="ja-JP" sz="1200" kern="100" dirty="0">
              <a:latin typeface="BIZ UDPゴシック" panose="020B0400000000000000" pitchFamily="50" charset="-128"/>
              <a:ea typeface="BIZ UDPゴシック" panose="020B0400000000000000" pitchFamily="50" charset="-128"/>
              <a:cs typeface="Meiryo UI" panose="020B0604030504040204" pitchFamily="50" charset="-128"/>
            </a:endParaRPr>
          </a:p>
          <a:p>
            <a:pPr defTabSz="880409">
              <a:lnSpc>
                <a:spcPts val="1600"/>
              </a:lnSpc>
            </a:pPr>
            <a:r>
              <a:rPr lang="ja-JP" altLang="en-US" sz="1200" kern="100" dirty="0">
                <a:latin typeface="BIZ UDPゴシック" panose="020B0400000000000000" pitchFamily="50" charset="-128"/>
                <a:ea typeface="BIZ UDPゴシック" panose="020B0400000000000000" pitchFamily="50" charset="-128"/>
                <a:cs typeface="Meiryo UI" panose="020B0604030504040204" pitchFamily="50" charset="-128"/>
              </a:rPr>
              <a:t>    </a:t>
            </a:r>
            <a:endParaRPr lang="en-US" altLang="ja-JP" sz="1200" kern="100" dirty="0">
              <a:latin typeface="BIZ UDPゴシック" panose="020B0400000000000000" pitchFamily="50" charset="-128"/>
              <a:ea typeface="BIZ UDPゴシック" panose="020B0400000000000000" pitchFamily="50" charset="-128"/>
              <a:cs typeface="Meiryo UI" panose="020B0604030504040204" pitchFamily="50" charset="-128"/>
            </a:endParaRPr>
          </a:p>
          <a:p>
            <a:pPr defTabSz="880409"/>
            <a:r>
              <a:rPr lang="ja-JP" altLang="en-US" sz="1200" kern="100" dirty="0">
                <a:latin typeface="BIZ UDPゴシック" panose="020B0400000000000000" pitchFamily="50" charset="-128"/>
                <a:ea typeface="BIZ UDPゴシック" panose="020B0400000000000000" pitchFamily="50" charset="-128"/>
                <a:cs typeface="Meiryo UI" panose="020B0604030504040204" pitchFamily="50" charset="-128"/>
              </a:rPr>
              <a:t>　 ○中・高校生等や企業等に向けた出前講座・研修を実施</a:t>
            </a:r>
            <a:endParaRPr lang="en-US" altLang="ja-JP" sz="1200" kern="100" dirty="0">
              <a:latin typeface="BIZ UDPゴシック" panose="020B0400000000000000" pitchFamily="50" charset="-128"/>
              <a:ea typeface="BIZ UDPゴシック" panose="020B0400000000000000" pitchFamily="50" charset="-128"/>
              <a:cs typeface="Meiryo UI" panose="020B0604030504040204" pitchFamily="50" charset="-128"/>
            </a:endParaRPr>
          </a:p>
          <a:p>
            <a:pPr defTabSz="880409">
              <a:lnSpc>
                <a:spcPts val="1800"/>
              </a:lnSpc>
            </a:pPr>
            <a:endParaRPr lang="en-US" altLang="ja-JP" sz="1200" b="1" kern="100" dirty="0">
              <a:latin typeface="BIZ UDPゴシック" panose="020B0400000000000000" pitchFamily="50" charset="-128"/>
              <a:ea typeface="BIZ UDPゴシック" panose="020B0400000000000000" pitchFamily="50" charset="-128"/>
              <a:cs typeface="Meiryo UI" panose="020B0604030504040204" pitchFamily="50" charset="-128"/>
            </a:endParaRPr>
          </a:p>
          <a:p>
            <a:pPr defTabSz="880409">
              <a:lnSpc>
                <a:spcPts val="1800"/>
              </a:lnSpc>
            </a:pPr>
            <a:endParaRPr lang="en-US" altLang="ja-JP" sz="1200" b="1" kern="100" dirty="0">
              <a:latin typeface="BIZ UDPゴシック" panose="020B0400000000000000" pitchFamily="50" charset="-128"/>
              <a:ea typeface="BIZ UDPゴシック" panose="020B0400000000000000" pitchFamily="50" charset="-128"/>
              <a:cs typeface="Meiryo UI" panose="020B0604030504040204" pitchFamily="50" charset="-128"/>
            </a:endParaRPr>
          </a:p>
          <a:p>
            <a:pPr defTabSz="880409">
              <a:lnSpc>
                <a:spcPts val="1800"/>
              </a:lnSpc>
            </a:pPr>
            <a:endParaRPr lang="en-US" altLang="ja-JP" sz="1200" b="1" kern="100" dirty="0">
              <a:latin typeface="BIZ UDPゴシック" panose="020B0400000000000000" pitchFamily="50" charset="-128"/>
              <a:ea typeface="BIZ UDPゴシック" panose="020B0400000000000000" pitchFamily="50" charset="-128"/>
              <a:cs typeface="Meiryo UI" panose="020B0604030504040204" pitchFamily="50" charset="-128"/>
            </a:endParaRPr>
          </a:p>
          <a:p>
            <a:pPr defTabSz="880409"/>
            <a:r>
              <a:rPr lang="ja-JP" altLang="en-US" sz="1200" b="1" kern="100" dirty="0">
                <a:latin typeface="BIZ UDPゴシック" panose="020B0400000000000000" pitchFamily="50" charset="-128"/>
                <a:ea typeface="BIZ UDPゴシック" panose="020B0400000000000000" pitchFamily="50" charset="-128"/>
                <a:cs typeface="Meiryo UI" panose="020B0604030504040204" pitchFamily="50" charset="-128"/>
              </a:rPr>
              <a:t>■人権侵害情報への対応（削除要請・説示・助言の実施）</a:t>
            </a:r>
          </a:p>
          <a:p>
            <a:pPr defTabSz="880409"/>
            <a:r>
              <a:rPr lang="ja-JP" altLang="en-US" sz="1200" kern="100" dirty="0">
                <a:latin typeface="BIZ UDPゴシック" panose="020B0400000000000000" pitchFamily="50" charset="-128"/>
                <a:ea typeface="BIZ UDPゴシック" panose="020B0400000000000000" pitchFamily="50" charset="-128"/>
                <a:cs typeface="Meiryo UI" panose="020B0604030504040204" pitchFamily="50" charset="-128"/>
              </a:rPr>
              <a:t>　 ○明らかに差別的と判断される情報について、プロバイダ等への削除要請を実施</a:t>
            </a:r>
          </a:p>
          <a:p>
            <a:pPr defTabSz="880409"/>
            <a:r>
              <a:rPr lang="ja-JP" altLang="en-US" sz="1200" kern="100" dirty="0">
                <a:latin typeface="BIZ UDPゴシック" panose="020B0400000000000000" pitchFamily="50" charset="-128"/>
                <a:ea typeface="BIZ UDPゴシック" panose="020B0400000000000000" pitchFamily="50" charset="-128"/>
                <a:cs typeface="Meiryo UI" panose="020B0604030504040204" pitchFamily="50" charset="-128"/>
              </a:rPr>
              <a:t>　 〇府や被害者が削除要請を行っても削除されず、被害者が府に対応を求める場合等で</a:t>
            </a:r>
            <a:endParaRPr lang="en-US" altLang="ja-JP" sz="1200" kern="100" dirty="0">
              <a:latin typeface="BIZ UDPゴシック" panose="020B0400000000000000" pitchFamily="50" charset="-128"/>
              <a:ea typeface="BIZ UDPゴシック" panose="020B0400000000000000" pitchFamily="50" charset="-128"/>
              <a:cs typeface="Meiryo UI" panose="020B0604030504040204" pitchFamily="50" charset="-128"/>
            </a:endParaRPr>
          </a:p>
          <a:p>
            <a:pPr defTabSz="880409"/>
            <a:r>
              <a:rPr lang="ja-JP" altLang="en-US" sz="1200" kern="100" dirty="0">
                <a:latin typeface="BIZ UDPゴシック" panose="020B0400000000000000" pitchFamily="50" charset="-128"/>
                <a:ea typeface="BIZ UDPゴシック" panose="020B0400000000000000" pitchFamily="50" charset="-128"/>
                <a:cs typeface="Meiryo UI" panose="020B0604030504040204" pitchFamily="50" charset="-128"/>
              </a:rPr>
              <a:t>　　　あって、発信者等が明らかである場合、府から発信者に対し説示・助言を実施</a:t>
            </a:r>
            <a:endParaRPr lang="en-US" altLang="ja-JP" sz="1200" kern="100" dirty="0">
              <a:latin typeface="BIZ UDPゴシック" panose="020B0400000000000000" pitchFamily="50" charset="-128"/>
              <a:ea typeface="BIZ UDPゴシック" panose="020B0400000000000000" pitchFamily="50" charset="-128"/>
              <a:cs typeface="Meiryo UI" panose="020B0604030504040204" pitchFamily="50" charset="-128"/>
            </a:endParaRPr>
          </a:p>
          <a:p>
            <a:pPr defTabSz="880409"/>
            <a:r>
              <a:rPr lang="ja-JP" altLang="en-US" sz="1200" kern="100" dirty="0">
                <a:latin typeface="BIZ UDPゴシック" panose="020B0400000000000000" pitchFamily="50" charset="-128"/>
                <a:ea typeface="BIZ UDPゴシック" panose="020B0400000000000000" pitchFamily="50" charset="-128"/>
                <a:cs typeface="Meiryo UI" panose="020B0604030504040204" pitchFamily="50" charset="-128"/>
              </a:rPr>
              <a:t>　 〇差別にあたらない誹謗中傷に関しては、専門相談窓口「ネットハーモニー」で</a:t>
            </a:r>
            <a:endParaRPr lang="en-US" altLang="ja-JP" sz="1200" kern="100" dirty="0">
              <a:latin typeface="BIZ UDPゴシック" panose="020B0400000000000000" pitchFamily="50" charset="-128"/>
              <a:ea typeface="BIZ UDPゴシック" panose="020B0400000000000000" pitchFamily="50" charset="-128"/>
              <a:cs typeface="Meiryo UI" panose="020B0604030504040204" pitchFamily="50" charset="-128"/>
            </a:endParaRPr>
          </a:p>
          <a:p>
            <a:pPr defTabSz="880409"/>
            <a:r>
              <a:rPr lang="ja-JP" altLang="en-US" sz="1200" kern="100" dirty="0">
                <a:latin typeface="BIZ UDPゴシック" panose="020B0400000000000000" pitchFamily="50" charset="-128"/>
                <a:ea typeface="BIZ UDPゴシック" panose="020B0400000000000000" pitchFamily="50" charset="-128"/>
                <a:cs typeface="Meiryo UI" panose="020B0604030504040204" pitchFamily="50" charset="-128"/>
              </a:rPr>
              <a:t>　　　削除要請の手続きや証拠保全等について助言</a:t>
            </a:r>
            <a:endParaRPr lang="en-US" altLang="ja-JP" sz="1200" kern="100" dirty="0">
              <a:latin typeface="BIZ UDPゴシック" panose="020B0400000000000000" pitchFamily="50" charset="-128"/>
              <a:ea typeface="BIZ UDPゴシック" panose="020B0400000000000000" pitchFamily="50" charset="-128"/>
              <a:cs typeface="Meiryo UI" panose="020B0604030504040204" pitchFamily="50" charset="-128"/>
            </a:endParaRPr>
          </a:p>
          <a:p>
            <a:pPr defTabSz="880409"/>
            <a:endParaRPr lang="ja-JP" altLang="en-US" sz="1200" kern="100" dirty="0">
              <a:latin typeface="BIZ UDPゴシック" panose="020B0400000000000000" pitchFamily="50" charset="-128"/>
              <a:ea typeface="BIZ UDPゴシック" panose="020B0400000000000000" pitchFamily="50" charset="-128"/>
              <a:cs typeface="Meiryo UI" panose="020B0604030504040204" pitchFamily="50" charset="-128"/>
            </a:endParaRPr>
          </a:p>
          <a:p>
            <a:pPr defTabSz="880409"/>
            <a:endParaRPr lang="ja-JP" altLang="en-US" sz="1200" b="1" kern="100" dirty="0">
              <a:latin typeface="BIZ UDPゴシック" panose="020B0400000000000000" pitchFamily="50" charset="-128"/>
              <a:ea typeface="BIZ UDPゴシック" panose="020B0400000000000000" pitchFamily="50" charset="-128"/>
              <a:cs typeface="Meiryo UI" panose="020B0604030504040204" pitchFamily="50" charset="-128"/>
            </a:endParaRPr>
          </a:p>
          <a:p>
            <a:pPr defTabSz="880409">
              <a:spcBef>
                <a:spcPts val="301"/>
              </a:spcBef>
            </a:pPr>
            <a:r>
              <a:rPr lang="ja-JP" altLang="en-US" sz="1200" kern="100" dirty="0">
                <a:latin typeface="BIZ UDPゴシック" panose="020B0400000000000000" pitchFamily="50" charset="-128"/>
                <a:ea typeface="BIZ UDPゴシック" panose="020B0400000000000000" pitchFamily="50" charset="-128"/>
                <a:cs typeface="Meiryo UI" panose="020B0604030504040204" pitchFamily="50" charset="-128"/>
              </a:rPr>
              <a:t>　　　　 </a:t>
            </a:r>
            <a:endParaRPr lang="en-US" altLang="ja-JP" sz="1200" kern="100" dirty="0">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1" name="正方形/長方形 10">
            <a:extLst>
              <a:ext uri="{FF2B5EF4-FFF2-40B4-BE49-F238E27FC236}">
                <a16:creationId xmlns:a16="http://schemas.microsoft.com/office/drawing/2014/main" id="{6EE77AEE-2A8A-40C5-BBC8-BE5D967B256C}"/>
              </a:ext>
            </a:extLst>
          </p:cNvPr>
          <p:cNvSpPr/>
          <p:nvPr/>
        </p:nvSpPr>
        <p:spPr>
          <a:xfrm>
            <a:off x="1125227" y="2504089"/>
            <a:ext cx="4616972" cy="419091"/>
          </a:xfrm>
          <a:prstGeom prst="rect">
            <a:avLst/>
          </a:prstGeom>
          <a:noFill/>
          <a:ln w="6350">
            <a:prstDash val="dash"/>
          </a:ln>
        </p:spPr>
        <p:style>
          <a:lnRef idx="2">
            <a:schemeClr val="dk1"/>
          </a:lnRef>
          <a:fillRef idx="1">
            <a:schemeClr val="lt1"/>
          </a:fillRef>
          <a:effectRef idx="0">
            <a:schemeClr val="dk1"/>
          </a:effectRef>
          <a:fontRef idx="minor">
            <a:schemeClr val="dk1"/>
          </a:fontRef>
        </p:style>
        <p:txBody>
          <a:bodyPr lIns="27069" rIns="18046" rtlCol="0" anchor="ctr"/>
          <a:lstStyle/>
          <a:p>
            <a:pPr lvl="0"/>
            <a:r>
              <a:rPr lang="ja-JP" altLang="en-US" sz="1100" spc="-15" dirty="0">
                <a:solidFill>
                  <a:schemeClr val="tx1"/>
                </a:solidFill>
                <a:latin typeface="BIZ UDPゴシック" panose="020B0400000000000000" pitchFamily="50" charset="-128"/>
                <a:ea typeface="BIZ UDPゴシック" panose="020B0400000000000000" pitchFamily="50" charset="-128"/>
              </a:rPr>
              <a:t>受付件数　</a:t>
            </a:r>
            <a:r>
              <a:rPr lang="ja-JP" altLang="en-US" sz="1100" spc="-15" dirty="0">
                <a:solidFill>
                  <a:srgbClr val="FF0000"/>
                </a:solidFill>
                <a:latin typeface="BIZ UDPゴシック" panose="020B0400000000000000" pitchFamily="50" charset="-128"/>
                <a:ea typeface="BIZ UDPゴシック" panose="020B0400000000000000" pitchFamily="50" charset="-128"/>
              </a:rPr>
              <a:t> </a:t>
            </a:r>
            <a:r>
              <a:rPr lang="ja-JP" altLang="en-US" sz="1100" spc="-15" dirty="0">
                <a:solidFill>
                  <a:schemeClr val="tx1"/>
                </a:solidFill>
                <a:latin typeface="BIZ UDPゴシック" panose="020B0400000000000000" pitchFamily="50" charset="-128"/>
                <a:ea typeface="BIZ UDPゴシック" panose="020B0400000000000000" pitchFamily="50" charset="-128"/>
              </a:rPr>
              <a:t>令和６年４月１日～令和７年３月</a:t>
            </a:r>
            <a:r>
              <a:rPr lang="en-US" altLang="ja-JP" sz="1100" spc="-15" dirty="0">
                <a:solidFill>
                  <a:schemeClr val="tx1"/>
                </a:solidFill>
                <a:latin typeface="BIZ UDPゴシック" panose="020B0400000000000000" pitchFamily="50" charset="-128"/>
                <a:ea typeface="BIZ UDPゴシック" panose="020B0400000000000000" pitchFamily="50" charset="-128"/>
              </a:rPr>
              <a:t>31</a:t>
            </a:r>
            <a:r>
              <a:rPr lang="ja-JP" altLang="en-US" sz="1100" spc="-15" dirty="0">
                <a:solidFill>
                  <a:schemeClr val="tx1"/>
                </a:solidFill>
                <a:latin typeface="BIZ UDPゴシック" panose="020B0400000000000000" pitchFamily="50" charset="-128"/>
                <a:ea typeface="BIZ UDPゴシック" panose="020B0400000000000000" pitchFamily="50" charset="-128"/>
              </a:rPr>
              <a:t>日：</a:t>
            </a:r>
            <a:r>
              <a:rPr lang="en-US" altLang="ja-JP" sz="1100" spc="-15" dirty="0">
                <a:solidFill>
                  <a:schemeClr val="tx1"/>
                </a:solidFill>
                <a:latin typeface="BIZ UDPゴシック" panose="020B0400000000000000" pitchFamily="50" charset="-128"/>
                <a:ea typeface="BIZ UDPゴシック" panose="020B0400000000000000" pitchFamily="50" charset="-128"/>
              </a:rPr>
              <a:t>599</a:t>
            </a:r>
            <a:r>
              <a:rPr lang="ja-JP" altLang="en-US" sz="1100" spc="-15" dirty="0">
                <a:solidFill>
                  <a:schemeClr val="tx1"/>
                </a:solidFill>
                <a:latin typeface="BIZ UDPゴシック" panose="020B0400000000000000" pitchFamily="50" charset="-128"/>
                <a:ea typeface="BIZ UDPゴシック" panose="020B0400000000000000" pitchFamily="50" charset="-128"/>
              </a:rPr>
              <a:t>件</a:t>
            </a:r>
            <a:endParaRPr lang="en-US" altLang="ja-JP" sz="1100" spc="-15" dirty="0">
              <a:solidFill>
                <a:schemeClr val="tx1"/>
              </a:solidFill>
              <a:latin typeface="BIZ UDPゴシック" panose="020B0400000000000000" pitchFamily="50" charset="-128"/>
              <a:ea typeface="BIZ UDPゴシック" panose="020B0400000000000000" pitchFamily="50" charset="-128"/>
            </a:endParaRPr>
          </a:p>
          <a:p>
            <a:pPr lvl="0"/>
            <a:r>
              <a:rPr lang="ja-JP" altLang="en-US" sz="1100" spc="-15" dirty="0">
                <a:solidFill>
                  <a:schemeClr val="tx1"/>
                </a:solidFill>
                <a:latin typeface="BIZ UDPゴシック" panose="020B0400000000000000" pitchFamily="50" charset="-128"/>
                <a:ea typeface="BIZ UDPゴシック" panose="020B0400000000000000" pitchFamily="50" charset="-128"/>
              </a:rPr>
              <a:t>　　　　　 　　令和７年４月１日～令和７年７月</a:t>
            </a:r>
            <a:r>
              <a:rPr lang="en-US" altLang="ja-JP" sz="1100" spc="-15" dirty="0">
                <a:solidFill>
                  <a:schemeClr val="tx1"/>
                </a:solidFill>
                <a:latin typeface="BIZ UDPゴシック" panose="020B0400000000000000" pitchFamily="50" charset="-128"/>
                <a:ea typeface="BIZ UDPゴシック" panose="020B0400000000000000" pitchFamily="50" charset="-128"/>
              </a:rPr>
              <a:t>31</a:t>
            </a:r>
            <a:r>
              <a:rPr lang="ja-JP" altLang="en-US" sz="1100" spc="-15" dirty="0">
                <a:solidFill>
                  <a:schemeClr val="tx1"/>
                </a:solidFill>
                <a:latin typeface="BIZ UDPゴシック" panose="020B0400000000000000" pitchFamily="50" charset="-128"/>
                <a:ea typeface="BIZ UDPゴシック" panose="020B0400000000000000" pitchFamily="50" charset="-128"/>
              </a:rPr>
              <a:t>日：２６２件</a:t>
            </a:r>
            <a:endParaRPr lang="en-US" altLang="ja-JP" sz="1100" spc="-15" dirty="0">
              <a:solidFill>
                <a:schemeClr val="tx1"/>
              </a:solidFill>
              <a:latin typeface="BIZ UDPゴシック" panose="020B0400000000000000" pitchFamily="50" charset="-128"/>
              <a:ea typeface="BIZ UDPゴシック" panose="020B0400000000000000" pitchFamily="50" charset="-128"/>
            </a:endParaRPr>
          </a:p>
        </p:txBody>
      </p:sp>
      <p:sp>
        <p:nvSpPr>
          <p:cNvPr id="13" name="正方形/長方形 12">
            <a:extLst>
              <a:ext uri="{FF2B5EF4-FFF2-40B4-BE49-F238E27FC236}">
                <a16:creationId xmlns:a16="http://schemas.microsoft.com/office/drawing/2014/main" id="{B172C924-4795-46FC-A03A-53DF0D1F1968}"/>
              </a:ext>
            </a:extLst>
          </p:cNvPr>
          <p:cNvSpPr/>
          <p:nvPr/>
        </p:nvSpPr>
        <p:spPr>
          <a:xfrm>
            <a:off x="1125227" y="3967136"/>
            <a:ext cx="4616972" cy="563310"/>
          </a:xfrm>
          <a:prstGeom prst="rect">
            <a:avLst/>
          </a:prstGeom>
          <a:noFill/>
          <a:ln w="6350">
            <a:prstDash val="dash"/>
          </a:ln>
        </p:spPr>
        <p:style>
          <a:lnRef idx="2">
            <a:schemeClr val="dk1"/>
          </a:lnRef>
          <a:fillRef idx="1">
            <a:schemeClr val="lt1"/>
          </a:fillRef>
          <a:effectRef idx="0">
            <a:schemeClr val="dk1"/>
          </a:effectRef>
          <a:fontRef idx="minor">
            <a:schemeClr val="dk1"/>
          </a:fontRef>
        </p:style>
        <p:txBody>
          <a:bodyPr lIns="27069" rIns="18046" rtlCol="0" anchor="ctr"/>
          <a:lstStyle/>
          <a:p>
            <a:pPr lvl="0"/>
            <a:r>
              <a:rPr lang="ja-JP" altLang="en-US" sz="1100" spc="-15" dirty="0">
                <a:solidFill>
                  <a:schemeClr val="tx1"/>
                </a:solidFill>
                <a:latin typeface="BIZ UDPゴシック" panose="020B0400000000000000" pitchFamily="50" charset="-128"/>
                <a:ea typeface="BIZ UDPゴシック" panose="020B0400000000000000" pitchFamily="50" charset="-128"/>
              </a:rPr>
              <a:t>令和６年度実績</a:t>
            </a:r>
            <a:r>
              <a:rPr lang="en-US" altLang="ja-JP" sz="1100" spc="-15" dirty="0">
                <a:solidFill>
                  <a:schemeClr val="tx1"/>
                </a:solidFill>
                <a:latin typeface="BIZ UDPゴシック" panose="020B0400000000000000" pitchFamily="50" charset="-128"/>
                <a:ea typeface="BIZ UDPゴシック" panose="020B0400000000000000" pitchFamily="50" charset="-128"/>
              </a:rPr>
              <a:t>(</a:t>
            </a:r>
            <a:r>
              <a:rPr lang="ja-JP" altLang="en-US" sz="1100" spc="-15" dirty="0">
                <a:solidFill>
                  <a:schemeClr val="tx1"/>
                </a:solidFill>
                <a:latin typeface="BIZ UDPゴシック" panose="020B0400000000000000" pitchFamily="50" charset="-128"/>
                <a:ea typeface="BIZ UDPゴシック" panose="020B0400000000000000" pitchFamily="50" charset="-128"/>
              </a:rPr>
              <a:t>実施期間：令和６年６月１日～令和７年３月</a:t>
            </a:r>
            <a:r>
              <a:rPr lang="en-US" altLang="ja-JP" sz="1100" spc="-15" dirty="0">
                <a:solidFill>
                  <a:schemeClr val="tx1"/>
                </a:solidFill>
                <a:latin typeface="BIZ UDPゴシック" panose="020B0400000000000000" pitchFamily="50" charset="-128"/>
                <a:ea typeface="BIZ UDPゴシック" panose="020B0400000000000000" pitchFamily="50" charset="-128"/>
              </a:rPr>
              <a:t>31</a:t>
            </a:r>
            <a:r>
              <a:rPr lang="ja-JP" altLang="en-US" sz="1100" spc="-15" dirty="0">
                <a:solidFill>
                  <a:schemeClr val="tx1"/>
                </a:solidFill>
                <a:latin typeface="BIZ UDPゴシック" panose="020B0400000000000000" pitchFamily="50" charset="-128"/>
                <a:ea typeface="BIZ UDPゴシック" panose="020B0400000000000000" pitchFamily="50" charset="-128"/>
              </a:rPr>
              <a:t>日</a:t>
            </a:r>
            <a:r>
              <a:rPr lang="en-US" altLang="ja-JP" sz="1100" spc="-15" dirty="0">
                <a:solidFill>
                  <a:schemeClr val="tx1"/>
                </a:solidFill>
                <a:latin typeface="BIZ UDPゴシック" panose="020B0400000000000000" pitchFamily="50" charset="-128"/>
                <a:ea typeface="BIZ UDPゴシック" panose="020B0400000000000000" pitchFamily="50" charset="-128"/>
              </a:rPr>
              <a:t>)</a:t>
            </a:r>
          </a:p>
          <a:p>
            <a:pPr lvl="0"/>
            <a:r>
              <a:rPr lang="ja-JP" altLang="en-US" sz="1100" spc="-15" dirty="0">
                <a:solidFill>
                  <a:schemeClr val="tx1"/>
                </a:solidFill>
                <a:latin typeface="BIZ UDPゴシック" panose="020B0400000000000000" pitchFamily="50" charset="-128"/>
                <a:ea typeface="BIZ UDPゴシック" panose="020B0400000000000000" pitchFamily="50" charset="-128"/>
              </a:rPr>
              <a:t>　 ターゲティング</a:t>
            </a:r>
            <a:r>
              <a:rPr lang="zh-CN" altLang="en-US" sz="1100" spc="-15" dirty="0">
                <a:solidFill>
                  <a:schemeClr val="tx1"/>
                </a:solidFill>
                <a:latin typeface="BIZ UDPゴシック" panose="020B0400000000000000" pitchFamily="50" charset="-128"/>
                <a:ea typeface="BIZ UDPゴシック" panose="020B0400000000000000" pitchFamily="50" charset="-128"/>
              </a:rPr>
              <a:t>広告表示回数</a:t>
            </a:r>
            <a:r>
              <a:rPr lang="ja-JP" altLang="en-US" sz="1100" spc="-15" dirty="0">
                <a:solidFill>
                  <a:schemeClr val="tx1"/>
                </a:solidFill>
                <a:latin typeface="BIZ UDPゴシック" panose="020B0400000000000000" pitchFamily="50" charset="-128"/>
                <a:ea typeface="BIZ UDPゴシック" panose="020B0400000000000000" pitchFamily="50" charset="-128"/>
              </a:rPr>
              <a:t>      　</a:t>
            </a:r>
            <a:r>
              <a:rPr lang="en-US" altLang="ja-JP" sz="1100" spc="-15" dirty="0">
                <a:solidFill>
                  <a:schemeClr val="tx1"/>
                </a:solidFill>
                <a:latin typeface="BIZ UDPゴシック" panose="020B0400000000000000" pitchFamily="50" charset="-128"/>
                <a:ea typeface="BIZ UDPゴシック" panose="020B0400000000000000" pitchFamily="50" charset="-128"/>
              </a:rPr>
              <a:t>6,019,736</a:t>
            </a:r>
            <a:r>
              <a:rPr lang="zh-CN" altLang="en-US" sz="1100" spc="-15" dirty="0">
                <a:solidFill>
                  <a:schemeClr val="tx1"/>
                </a:solidFill>
                <a:latin typeface="BIZ UDPゴシック" panose="020B0400000000000000" pitchFamily="50" charset="-128"/>
                <a:ea typeface="BIZ UDPゴシック" panose="020B0400000000000000" pitchFamily="50" charset="-128"/>
              </a:rPr>
              <a:t>回</a:t>
            </a:r>
            <a:endParaRPr lang="en-US" altLang="ja-JP" sz="1100" spc="-15" dirty="0">
              <a:solidFill>
                <a:schemeClr val="tx1"/>
              </a:solidFill>
              <a:latin typeface="BIZ UDPゴシック" panose="020B0400000000000000" pitchFamily="50" charset="-128"/>
              <a:ea typeface="BIZ UDPゴシック" panose="020B0400000000000000" pitchFamily="50" charset="-128"/>
            </a:endParaRPr>
          </a:p>
          <a:p>
            <a:pPr lvl="0"/>
            <a:r>
              <a:rPr lang="ja-JP" altLang="en-US" sz="1100" spc="-15" dirty="0">
                <a:solidFill>
                  <a:schemeClr val="tx1"/>
                </a:solidFill>
                <a:latin typeface="BIZ UDPゴシック" panose="020B0400000000000000" pitchFamily="50" charset="-128"/>
                <a:ea typeface="BIZ UDPゴシック" panose="020B0400000000000000" pitchFamily="50" charset="-128"/>
              </a:rPr>
              <a:t>　 啓発ページへの誘導者数　　　　    　　　</a:t>
            </a:r>
            <a:r>
              <a:rPr lang="en-US" altLang="ja-JP" sz="1100" spc="-15" dirty="0">
                <a:solidFill>
                  <a:schemeClr val="tx1"/>
                </a:solidFill>
                <a:latin typeface="BIZ UDPゴシック" panose="020B0400000000000000" pitchFamily="50" charset="-128"/>
                <a:ea typeface="BIZ UDPゴシック" panose="020B0400000000000000" pitchFamily="50" charset="-128"/>
              </a:rPr>
              <a:t>10,597</a:t>
            </a:r>
            <a:r>
              <a:rPr lang="ja-JP" altLang="en-US" sz="1100" spc="-15" dirty="0">
                <a:solidFill>
                  <a:schemeClr val="tx1"/>
                </a:solidFill>
                <a:latin typeface="BIZ UDPゴシック" panose="020B0400000000000000" pitchFamily="50" charset="-128"/>
                <a:ea typeface="BIZ UDPゴシック" panose="020B0400000000000000" pitchFamily="50" charset="-128"/>
              </a:rPr>
              <a:t>人</a:t>
            </a:r>
            <a:endParaRPr lang="en-US" altLang="ja-JP" sz="1100" spc="-15" dirty="0">
              <a:solidFill>
                <a:schemeClr val="tx1"/>
              </a:solidFill>
              <a:latin typeface="BIZ UDPゴシック" panose="020B0400000000000000" pitchFamily="50" charset="-128"/>
              <a:ea typeface="BIZ UDPゴシック" panose="020B0400000000000000" pitchFamily="50" charset="-128"/>
            </a:endParaRPr>
          </a:p>
        </p:txBody>
      </p:sp>
      <p:pic>
        <p:nvPicPr>
          <p:cNvPr id="15" name="図 14">
            <a:extLst>
              <a:ext uri="{FF2B5EF4-FFF2-40B4-BE49-F238E27FC236}">
                <a16:creationId xmlns:a16="http://schemas.microsoft.com/office/drawing/2014/main" id="{94FA4055-973A-4C05-A1BB-51828D4B55E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79107" y="4053898"/>
            <a:ext cx="1796412" cy="1001334"/>
          </a:xfrm>
          <a:prstGeom prst="rect">
            <a:avLst/>
          </a:prstGeom>
        </p:spPr>
      </p:pic>
      <p:sp>
        <p:nvSpPr>
          <p:cNvPr id="16" name="正方形/長方形 15">
            <a:extLst>
              <a:ext uri="{FF2B5EF4-FFF2-40B4-BE49-F238E27FC236}">
                <a16:creationId xmlns:a16="http://schemas.microsoft.com/office/drawing/2014/main" id="{ACFD4DCE-8457-46D9-B3C9-ECBC01DF673E}"/>
              </a:ext>
            </a:extLst>
          </p:cNvPr>
          <p:cNvSpPr/>
          <p:nvPr/>
        </p:nvSpPr>
        <p:spPr>
          <a:xfrm>
            <a:off x="6062206" y="5034799"/>
            <a:ext cx="2060964" cy="230832"/>
          </a:xfrm>
          <a:prstGeom prst="rect">
            <a:avLst/>
          </a:prstGeom>
          <a:noFill/>
          <a:ln>
            <a:noFill/>
          </a:ln>
        </p:spPr>
        <p:txBody>
          <a:bodyPr wrap="square">
            <a:spAutoFit/>
          </a:bodyPr>
          <a:lstStyle/>
          <a:p>
            <a:pPr algn="ctr"/>
            <a:r>
              <a:rPr lang="ja-JP" altLang="en-US" sz="900" dirty="0">
                <a:latin typeface="BIZ UDPゴシック" panose="020B0400000000000000" pitchFamily="50" charset="-128"/>
                <a:ea typeface="BIZ UDPゴシック" panose="020B0400000000000000" pitchFamily="50" charset="-128"/>
              </a:rPr>
              <a:t>啓発動画 （イメージ）</a:t>
            </a:r>
          </a:p>
        </p:txBody>
      </p:sp>
      <p:pic>
        <p:nvPicPr>
          <p:cNvPr id="18" name="図 17">
            <a:extLst>
              <a:ext uri="{FF2B5EF4-FFF2-40B4-BE49-F238E27FC236}">
                <a16:creationId xmlns:a16="http://schemas.microsoft.com/office/drawing/2014/main" id="{8F1883F8-84AA-4ADC-A1B6-3DEF7A8D4D2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43177" y="4046854"/>
            <a:ext cx="1071961" cy="1017831"/>
          </a:xfrm>
          <a:prstGeom prst="rect">
            <a:avLst/>
          </a:prstGeom>
          <a:ln w="3175">
            <a:solidFill>
              <a:schemeClr val="tx1"/>
            </a:solidFill>
          </a:ln>
        </p:spPr>
      </p:pic>
      <p:sp>
        <p:nvSpPr>
          <p:cNvPr id="19" name="正方形/長方形 18">
            <a:extLst>
              <a:ext uri="{FF2B5EF4-FFF2-40B4-BE49-F238E27FC236}">
                <a16:creationId xmlns:a16="http://schemas.microsoft.com/office/drawing/2014/main" id="{8B19B563-2695-4D22-8FDC-39C5B8005137}"/>
              </a:ext>
            </a:extLst>
          </p:cNvPr>
          <p:cNvSpPr/>
          <p:nvPr/>
        </p:nvSpPr>
        <p:spPr>
          <a:xfrm>
            <a:off x="7742780" y="5064685"/>
            <a:ext cx="2485505" cy="230832"/>
          </a:xfrm>
          <a:prstGeom prst="rect">
            <a:avLst/>
          </a:prstGeom>
          <a:noFill/>
          <a:ln>
            <a:noFill/>
          </a:ln>
        </p:spPr>
        <p:txBody>
          <a:bodyPr wrap="square">
            <a:spAutoFit/>
          </a:bodyPr>
          <a:lstStyle/>
          <a:p>
            <a:pPr algn="ctr"/>
            <a:r>
              <a:rPr lang="ja-JP" altLang="en-US" sz="900" dirty="0">
                <a:latin typeface="BIZ UDPゴシック" panose="020B0400000000000000" pitchFamily="50" charset="-128"/>
                <a:ea typeface="BIZ UDPゴシック" panose="020B0400000000000000" pitchFamily="50" charset="-128"/>
              </a:rPr>
              <a:t>ターゲティング広告バナー</a:t>
            </a:r>
          </a:p>
        </p:txBody>
      </p:sp>
      <p:sp>
        <p:nvSpPr>
          <p:cNvPr id="20" name="テキスト ボックス 19">
            <a:extLst>
              <a:ext uri="{FF2B5EF4-FFF2-40B4-BE49-F238E27FC236}">
                <a16:creationId xmlns:a16="http://schemas.microsoft.com/office/drawing/2014/main" id="{C3BCD54A-B665-4878-8452-2C71FA0E4176}"/>
              </a:ext>
            </a:extLst>
          </p:cNvPr>
          <p:cNvSpPr txBox="1"/>
          <p:nvPr/>
        </p:nvSpPr>
        <p:spPr>
          <a:xfrm>
            <a:off x="437804" y="3534290"/>
            <a:ext cx="6162264" cy="430887"/>
          </a:xfrm>
          <a:prstGeom prst="rect">
            <a:avLst/>
          </a:prstGeom>
          <a:noFill/>
        </p:spPr>
        <p:txBody>
          <a:bodyPr wrap="none" rtlCol="0">
            <a:spAutoFit/>
          </a:bodyPr>
          <a:lstStyle/>
          <a:p>
            <a:pPr defTabSz="880409"/>
            <a:r>
              <a:rPr lang="ja-JP" altLang="en-US" sz="1100" kern="100" dirty="0">
                <a:latin typeface="BIZ UDPゴシック" panose="020B0400000000000000" pitchFamily="50" charset="-128"/>
                <a:ea typeface="BIZ UDPゴシック" panose="020B0400000000000000" pitchFamily="50" charset="-128"/>
                <a:cs typeface="Meiryo UI" panose="020B0604030504040204" pitchFamily="50" charset="-128"/>
              </a:rPr>
              <a:t>　　　</a:t>
            </a:r>
            <a:r>
              <a:rPr lang="en-US" altLang="ja-JP" sz="1100" kern="100" dirty="0">
                <a:latin typeface="BIZ UDPゴシック" panose="020B0400000000000000" pitchFamily="50" charset="-128"/>
                <a:ea typeface="BIZ UDPゴシック" panose="020B0400000000000000" pitchFamily="50" charset="-128"/>
                <a:cs typeface="Meiryo UI" panose="020B0604030504040204" pitchFamily="50" charset="-128"/>
              </a:rPr>
              <a:t>(※)</a:t>
            </a:r>
            <a:r>
              <a:rPr kumimoji="1" lang="ja-JP" altLang="en-US" sz="1100" dirty="0">
                <a:latin typeface="BIZ UDPゴシック" panose="020B0400000000000000" pitchFamily="50" charset="-128"/>
                <a:ea typeface="BIZ UDPゴシック" panose="020B0400000000000000" pitchFamily="50" charset="-128"/>
              </a:rPr>
              <a:t>誹謗中傷や差別に関するワードを検索した利用者に注意喚起のメッセージを表示のうえ、</a:t>
            </a:r>
            <a:endParaRPr kumimoji="1" lang="en-US" altLang="ja-JP" sz="1100" dirty="0">
              <a:latin typeface="BIZ UDPゴシック" panose="020B0400000000000000" pitchFamily="50" charset="-128"/>
              <a:ea typeface="BIZ UDPゴシック" panose="020B0400000000000000" pitchFamily="50" charset="-128"/>
            </a:endParaRPr>
          </a:p>
          <a:p>
            <a:pPr defTabSz="880409"/>
            <a:r>
              <a:rPr kumimoji="1" lang="ja-JP" altLang="en-US" sz="1100" dirty="0">
                <a:latin typeface="BIZ UDPゴシック" panose="020B0400000000000000" pitchFamily="50" charset="-128"/>
                <a:ea typeface="BIZ UDPゴシック" panose="020B0400000000000000" pitchFamily="50" charset="-128"/>
              </a:rPr>
              <a:t>　　　　　　メッセージをクリックした利用者に対し、府の啓発ページへ</a:t>
            </a:r>
            <a:r>
              <a:rPr lang="ja-JP" altLang="en-US" sz="1100" dirty="0">
                <a:latin typeface="BIZ UDPゴシック" panose="020B0400000000000000" pitchFamily="50" charset="-128"/>
                <a:ea typeface="BIZ UDPゴシック" panose="020B0400000000000000" pitchFamily="50" charset="-128"/>
              </a:rPr>
              <a:t>の</a:t>
            </a:r>
            <a:r>
              <a:rPr kumimoji="1" lang="ja-JP" altLang="en-US" sz="1100" dirty="0">
                <a:latin typeface="BIZ UDPゴシック" panose="020B0400000000000000" pitchFamily="50" charset="-128"/>
                <a:ea typeface="BIZ UDPゴシック" panose="020B0400000000000000" pitchFamily="50" charset="-128"/>
              </a:rPr>
              <a:t>誘導等を行うもの</a:t>
            </a:r>
          </a:p>
        </p:txBody>
      </p:sp>
      <p:graphicFrame>
        <p:nvGraphicFramePr>
          <p:cNvPr id="23" name="表 12">
            <a:extLst>
              <a:ext uri="{FF2B5EF4-FFF2-40B4-BE49-F238E27FC236}">
                <a16:creationId xmlns:a16="http://schemas.microsoft.com/office/drawing/2014/main" id="{EB8E5A91-0B3B-4B7B-B265-EA584813A5BF}"/>
              </a:ext>
            </a:extLst>
          </p:cNvPr>
          <p:cNvGraphicFramePr>
            <a:graphicFrameLocks noGrp="1"/>
          </p:cNvGraphicFramePr>
          <p:nvPr>
            <p:extLst>
              <p:ext uri="{D42A27DB-BD31-4B8C-83A1-F6EECF244321}">
                <p14:modId xmlns:p14="http://schemas.microsoft.com/office/powerpoint/2010/main" val="3451016683"/>
              </p:ext>
            </p:extLst>
          </p:nvPr>
        </p:nvGraphicFramePr>
        <p:xfrm>
          <a:off x="6573048" y="5655337"/>
          <a:ext cx="2673334" cy="919835"/>
        </p:xfrm>
        <a:graphic>
          <a:graphicData uri="http://schemas.openxmlformats.org/drawingml/2006/table">
            <a:tbl>
              <a:tblPr firstRow="1" bandRow="1">
                <a:tableStyleId>{5940675A-B579-460E-94D1-54222C63F5DA}</a:tableStyleId>
              </a:tblPr>
              <a:tblGrid>
                <a:gridCol w="888206">
                  <a:extLst>
                    <a:ext uri="{9D8B030D-6E8A-4147-A177-3AD203B41FA5}">
                      <a16:colId xmlns:a16="http://schemas.microsoft.com/office/drawing/2014/main" val="1078736583"/>
                    </a:ext>
                  </a:extLst>
                </a:gridCol>
                <a:gridCol w="808535">
                  <a:extLst>
                    <a:ext uri="{9D8B030D-6E8A-4147-A177-3AD203B41FA5}">
                      <a16:colId xmlns:a16="http://schemas.microsoft.com/office/drawing/2014/main" val="2954902231"/>
                    </a:ext>
                  </a:extLst>
                </a:gridCol>
                <a:gridCol w="976593">
                  <a:extLst>
                    <a:ext uri="{9D8B030D-6E8A-4147-A177-3AD203B41FA5}">
                      <a16:colId xmlns:a16="http://schemas.microsoft.com/office/drawing/2014/main" val="1187451683"/>
                    </a:ext>
                  </a:extLst>
                </a:gridCol>
              </a:tblGrid>
              <a:tr h="353783">
                <a:tc>
                  <a:txBody>
                    <a:bodyPr/>
                    <a:lstStyle/>
                    <a:p>
                      <a:pPr algn="ctr"/>
                      <a:endParaRPr kumimoji="1" lang="ja-JP" altLang="en-US" sz="900" dirty="0">
                        <a:solidFill>
                          <a:srgbClr val="FF0000"/>
                        </a:solidFill>
                        <a:latin typeface="BIZ UDPゴシック" panose="020B0400000000000000" pitchFamily="50" charset="-128"/>
                        <a:ea typeface="BIZ UDPゴシック" panose="020B0400000000000000" pitchFamily="50" charset="-128"/>
                      </a:endParaRPr>
                    </a:p>
                  </a:txBody>
                  <a:tcPr marL="45837" marR="45837" marT="22918" marB="22918" anchor="ctr"/>
                </a:tc>
                <a:tc>
                  <a:txBody>
                    <a:bodyP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削除要請</a:t>
                      </a:r>
                    </a:p>
                  </a:txBody>
                  <a:tcPr marL="45837" marR="45837" marT="22918" marB="22918" anchor="ctr"/>
                </a:tc>
                <a:tc>
                  <a:txBody>
                    <a:bodyP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発信者への</a:t>
                      </a:r>
                      <a:endParaRPr kumimoji="1" lang="en-US" altLang="ja-JP" sz="900"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説示・助言</a:t>
                      </a:r>
                    </a:p>
                  </a:txBody>
                  <a:tcPr marL="45837" marR="45837" marT="22918" marB="22918" anchor="ctr"/>
                </a:tc>
                <a:extLst>
                  <a:ext uri="{0D108BD9-81ED-4DB2-BD59-A6C34878D82A}">
                    <a16:rowId xmlns:a16="http://schemas.microsoft.com/office/drawing/2014/main" val="2291911861"/>
                  </a:ext>
                </a:extLst>
              </a:tr>
              <a:tr h="212269">
                <a:tc>
                  <a:txBody>
                    <a:bodyP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令和６年度</a:t>
                      </a:r>
                    </a:p>
                  </a:txBody>
                  <a:tcPr marL="45837" marR="45837" marT="22918" marB="22918" anchor="ctr"/>
                </a:tc>
                <a:tc>
                  <a:txBody>
                    <a:bodyP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６８件</a:t>
                      </a:r>
                    </a:p>
                  </a:txBody>
                  <a:tcPr marL="45837" marR="45837" marT="22918" marB="22918" anchor="ctr"/>
                </a:tc>
                <a:tc>
                  <a:txBody>
                    <a:bodyP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説示：１件</a:t>
                      </a:r>
                    </a:p>
                  </a:txBody>
                  <a:tcPr marL="45837" marR="45837" marT="22918" marB="22918" anchor="ctr"/>
                </a:tc>
                <a:extLst>
                  <a:ext uri="{0D108BD9-81ED-4DB2-BD59-A6C34878D82A}">
                    <a16:rowId xmlns:a16="http://schemas.microsoft.com/office/drawing/2014/main" val="814665499"/>
                  </a:ext>
                </a:extLst>
              </a:tr>
              <a:tr h="353783">
                <a:tc>
                  <a:txBody>
                    <a:bodyP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令和７年度</a:t>
                      </a:r>
                      <a:endParaRPr kumimoji="1" lang="en-US" altLang="ja-JP" sz="900" dirty="0">
                        <a:solidFill>
                          <a:schemeClr val="tx1"/>
                        </a:solidFill>
                        <a:latin typeface="BIZ UDPゴシック" panose="020B0400000000000000" pitchFamily="50" charset="-128"/>
                        <a:ea typeface="BIZ UDPゴシック" panose="020B0400000000000000" pitchFamily="50" charset="-128"/>
                      </a:endParaRPr>
                    </a:p>
                    <a:p>
                      <a:pPr algn="ctr"/>
                      <a:r>
                        <a:rPr kumimoji="1" lang="en-US" altLang="ja-JP" sz="900" dirty="0">
                          <a:solidFill>
                            <a:schemeClr val="tx1"/>
                          </a:solidFill>
                          <a:latin typeface="BIZ UDPゴシック" panose="020B0400000000000000" pitchFamily="50" charset="-128"/>
                          <a:ea typeface="BIZ UDPゴシック" panose="020B0400000000000000" pitchFamily="50" charset="-128"/>
                        </a:rPr>
                        <a:t>(</a:t>
                      </a:r>
                      <a:r>
                        <a:rPr kumimoji="1" lang="ja-JP" altLang="en-US" sz="900" dirty="0">
                          <a:solidFill>
                            <a:schemeClr val="tx1"/>
                          </a:solidFill>
                          <a:latin typeface="BIZ UDPゴシック" panose="020B0400000000000000" pitchFamily="50" charset="-128"/>
                          <a:ea typeface="BIZ UDPゴシック" panose="020B0400000000000000" pitchFamily="50" charset="-128"/>
                        </a:rPr>
                        <a:t>４～</a:t>
                      </a:r>
                      <a:r>
                        <a:rPr kumimoji="1" lang="en-US" altLang="ja-JP" sz="900" dirty="0">
                          <a:solidFill>
                            <a:schemeClr val="tx1"/>
                          </a:solidFill>
                          <a:latin typeface="BIZ UDPゴシック" panose="020B0400000000000000" pitchFamily="50" charset="-128"/>
                          <a:ea typeface="BIZ UDPゴシック" panose="020B0400000000000000" pitchFamily="50" charset="-128"/>
                        </a:rPr>
                        <a:t>8</a:t>
                      </a:r>
                      <a:r>
                        <a:rPr kumimoji="1" lang="ja-JP" altLang="en-US" sz="900" dirty="0">
                          <a:solidFill>
                            <a:schemeClr val="tx1"/>
                          </a:solidFill>
                          <a:latin typeface="BIZ UDPゴシック" panose="020B0400000000000000" pitchFamily="50" charset="-128"/>
                          <a:ea typeface="BIZ UDPゴシック" panose="020B0400000000000000" pitchFamily="50" charset="-128"/>
                        </a:rPr>
                        <a:t>月</a:t>
                      </a:r>
                      <a:r>
                        <a:rPr kumimoji="1" lang="en-US" altLang="ja-JP" sz="900" dirty="0">
                          <a:solidFill>
                            <a:schemeClr val="tx1"/>
                          </a:solidFill>
                          <a:latin typeface="BIZ UDPゴシック" panose="020B0400000000000000" pitchFamily="50" charset="-128"/>
                          <a:ea typeface="BIZ UDPゴシック" panose="020B0400000000000000" pitchFamily="50" charset="-128"/>
                        </a:rPr>
                        <a:t>)</a:t>
                      </a:r>
                    </a:p>
                  </a:txBody>
                  <a:tcPr marL="45837" marR="45837" marT="22918" marB="22918" anchor="ctr"/>
                </a:tc>
                <a:tc>
                  <a:txBody>
                    <a:bodyP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５８件</a:t>
                      </a:r>
                    </a:p>
                  </a:txBody>
                  <a:tcPr marL="45837" marR="45837" marT="22918" marB="22918" anchor="ctr"/>
                </a:tc>
                <a:tc>
                  <a:txBody>
                    <a:bodyP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説示：２件</a:t>
                      </a:r>
                      <a:endParaRPr kumimoji="1" lang="en-US" altLang="ja-JP" sz="900"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助言：</a:t>
                      </a:r>
                      <a:r>
                        <a:rPr kumimoji="1" lang="ja-JP" altLang="en-US" sz="900" spc="-30" dirty="0">
                          <a:solidFill>
                            <a:schemeClr val="tx1"/>
                          </a:solidFill>
                          <a:latin typeface="BIZ UDPゴシック" panose="020B0400000000000000" pitchFamily="50" charset="-128"/>
                          <a:ea typeface="BIZ UDPゴシック" panose="020B0400000000000000" pitchFamily="50" charset="-128"/>
                        </a:rPr>
                        <a:t>１</a:t>
                      </a:r>
                      <a:r>
                        <a:rPr kumimoji="1" lang="ja-JP" altLang="en-US" sz="900" dirty="0">
                          <a:solidFill>
                            <a:schemeClr val="tx1"/>
                          </a:solidFill>
                          <a:latin typeface="BIZ UDPゴシック" panose="020B0400000000000000" pitchFamily="50" charset="-128"/>
                          <a:ea typeface="BIZ UDPゴシック" panose="020B0400000000000000" pitchFamily="50" charset="-128"/>
                        </a:rPr>
                        <a:t>件</a:t>
                      </a:r>
                    </a:p>
                  </a:txBody>
                  <a:tcPr marL="45837" marR="45837" marT="22918" marB="22918" anchor="ctr"/>
                </a:tc>
                <a:extLst>
                  <a:ext uri="{0D108BD9-81ED-4DB2-BD59-A6C34878D82A}">
                    <a16:rowId xmlns:a16="http://schemas.microsoft.com/office/drawing/2014/main" val="1092438541"/>
                  </a:ext>
                </a:extLst>
              </a:tr>
            </a:tbl>
          </a:graphicData>
        </a:graphic>
      </p:graphicFrame>
      <p:pic>
        <p:nvPicPr>
          <p:cNvPr id="24" name="図 23">
            <a:extLst>
              <a:ext uri="{FF2B5EF4-FFF2-40B4-BE49-F238E27FC236}">
                <a16:creationId xmlns:a16="http://schemas.microsoft.com/office/drawing/2014/main" id="{62B4679F-0A58-47ED-A4FD-6A517711156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80165" y="2182525"/>
            <a:ext cx="2459101" cy="836096"/>
          </a:xfrm>
          <a:prstGeom prst="rect">
            <a:avLst/>
          </a:prstGeom>
        </p:spPr>
      </p:pic>
      <p:sp>
        <p:nvSpPr>
          <p:cNvPr id="25" name="正方形/長方形 24">
            <a:extLst>
              <a:ext uri="{FF2B5EF4-FFF2-40B4-BE49-F238E27FC236}">
                <a16:creationId xmlns:a16="http://schemas.microsoft.com/office/drawing/2014/main" id="{8706BCA5-6F47-439B-89A4-C5C45657EF68}"/>
              </a:ext>
            </a:extLst>
          </p:cNvPr>
          <p:cNvSpPr/>
          <p:nvPr/>
        </p:nvSpPr>
        <p:spPr>
          <a:xfrm>
            <a:off x="1125227" y="4907855"/>
            <a:ext cx="4616972" cy="378502"/>
          </a:xfrm>
          <a:prstGeom prst="rect">
            <a:avLst/>
          </a:prstGeom>
          <a:noFill/>
          <a:ln w="6350">
            <a:prstDash val="dash"/>
          </a:ln>
        </p:spPr>
        <p:style>
          <a:lnRef idx="2">
            <a:schemeClr val="dk1"/>
          </a:lnRef>
          <a:fillRef idx="1">
            <a:schemeClr val="lt1"/>
          </a:fillRef>
          <a:effectRef idx="0">
            <a:schemeClr val="dk1"/>
          </a:effectRef>
          <a:fontRef idx="minor">
            <a:schemeClr val="dk1"/>
          </a:fontRef>
        </p:style>
        <p:txBody>
          <a:bodyPr lIns="27069" rIns="18046" rtlCol="0" anchor="ctr"/>
          <a:lstStyle/>
          <a:p>
            <a:pPr lvl="0"/>
            <a:r>
              <a:rPr lang="ja-JP" altLang="en-US" sz="1100" spc="-15" dirty="0">
                <a:solidFill>
                  <a:schemeClr val="tx1"/>
                </a:solidFill>
                <a:latin typeface="BIZ UDPゴシック" panose="020B0400000000000000" pitchFamily="50" charset="-128"/>
                <a:ea typeface="BIZ UDPゴシック" panose="020B0400000000000000" pitchFamily="50" charset="-128"/>
              </a:rPr>
              <a:t>令和６年度実績：</a:t>
            </a:r>
            <a:r>
              <a:rPr lang="en-US" altLang="ja-JP" sz="1100" dirty="0">
                <a:solidFill>
                  <a:schemeClr val="tx1"/>
                </a:solidFill>
                <a:latin typeface="BIZ UDPゴシック" panose="020B0400000000000000" pitchFamily="50" charset="-128"/>
                <a:ea typeface="BIZ UDPゴシック" panose="020B0400000000000000" pitchFamily="50" charset="-128"/>
              </a:rPr>
              <a:t>34</a:t>
            </a:r>
            <a:r>
              <a:rPr lang="ja-JP" altLang="en-US" sz="1100" dirty="0">
                <a:solidFill>
                  <a:schemeClr val="tx1"/>
                </a:solidFill>
                <a:latin typeface="BIZ UDPゴシック" panose="020B0400000000000000" pitchFamily="50" charset="-128"/>
                <a:ea typeface="BIZ UDPゴシック" panose="020B0400000000000000" pitchFamily="50" charset="-128"/>
              </a:rPr>
              <a:t>回</a:t>
            </a:r>
            <a:r>
              <a:rPr lang="en-US" altLang="ja-JP" sz="1100" dirty="0">
                <a:solidFill>
                  <a:schemeClr val="tx1"/>
                </a:solidFill>
                <a:latin typeface="BIZ UDPゴシック" panose="020B0400000000000000" pitchFamily="50" charset="-128"/>
                <a:ea typeface="BIZ UDPゴシック" panose="020B0400000000000000" pitchFamily="50" charset="-128"/>
              </a:rPr>
              <a:t>[</a:t>
            </a:r>
            <a:r>
              <a:rPr lang="ja-JP" altLang="en-US" sz="1100" dirty="0">
                <a:solidFill>
                  <a:schemeClr val="tx1"/>
                </a:solidFill>
                <a:latin typeface="BIZ UDPゴシック" panose="020B0400000000000000" pitchFamily="50" charset="-128"/>
                <a:ea typeface="BIZ UDPゴシック" panose="020B0400000000000000" pitchFamily="50" charset="-128"/>
              </a:rPr>
              <a:t>学校等向け</a:t>
            </a:r>
            <a:r>
              <a:rPr lang="en-US" altLang="ja-JP" sz="1100" dirty="0">
                <a:solidFill>
                  <a:schemeClr val="tx1"/>
                </a:solidFill>
                <a:latin typeface="BIZ UDPゴシック" panose="020B0400000000000000" pitchFamily="50" charset="-128"/>
                <a:ea typeface="BIZ UDPゴシック" panose="020B0400000000000000" pitchFamily="50" charset="-128"/>
              </a:rPr>
              <a:t>26</a:t>
            </a:r>
            <a:r>
              <a:rPr lang="ja-JP" altLang="en-US" sz="1100" dirty="0">
                <a:solidFill>
                  <a:schemeClr val="tx1"/>
                </a:solidFill>
                <a:latin typeface="BIZ UDPゴシック" panose="020B0400000000000000" pitchFamily="50" charset="-128"/>
                <a:ea typeface="BIZ UDPゴシック" panose="020B0400000000000000" pitchFamily="50" charset="-128"/>
              </a:rPr>
              <a:t>回、企業等向け８回</a:t>
            </a:r>
            <a:r>
              <a:rPr lang="en-US" altLang="ja-JP" sz="1100" dirty="0">
                <a:solidFill>
                  <a:schemeClr val="tx1"/>
                </a:solidFill>
                <a:latin typeface="BIZ UDPゴシック" panose="020B0400000000000000" pitchFamily="50" charset="-128"/>
                <a:ea typeface="BIZ UDPゴシック" panose="020B0400000000000000" pitchFamily="50" charset="-128"/>
              </a:rPr>
              <a:t>]</a:t>
            </a:r>
          </a:p>
          <a:p>
            <a:r>
              <a:rPr lang="ja-JP" altLang="en-US" sz="1100" spc="-15" dirty="0">
                <a:solidFill>
                  <a:schemeClr val="tx1"/>
                </a:solidFill>
                <a:latin typeface="BIZ UDPゴシック" panose="020B0400000000000000" pitchFamily="50" charset="-128"/>
                <a:ea typeface="BIZ UDPゴシック" panose="020B0400000000000000" pitchFamily="50" charset="-128"/>
              </a:rPr>
              <a:t>令和７年度実績：</a:t>
            </a:r>
            <a:r>
              <a:rPr lang="en-US" altLang="ja-JP" sz="1100" dirty="0">
                <a:solidFill>
                  <a:schemeClr val="tx1"/>
                </a:solidFill>
                <a:latin typeface="BIZ UDPゴシック" panose="020B0400000000000000" pitchFamily="50" charset="-128"/>
                <a:ea typeface="BIZ UDPゴシック" panose="020B0400000000000000" pitchFamily="50" charset="-128"/>
              </a:rPr>
              <a:t>26</a:t>
            </a:r>
            <a:r>
              <a:rPr lang="ja-JP" altLang="en-US" sz="1100" dirty="0">
                <a:solidFill>
                  <a:schemeClr val="tx1"/>
                </a:solidFill>
                <a:latin typeface="BIZ UDPゴシック" panose="020B0400000000000000" pitchFamily="50" charset="-128"/>
                <a:ea typeface="BIZ UDPゴシック" panose="020B0400000000000000" pitchFamily="50" charset="-128"/>
              </a:rPr>
              <a:t>回</a:t>
            </a:r>
            <a:r>
              <a:rPr lang="en-US" altLang="ja-JP" sz="1100" dirty="0">
                <a:solidFill>
                  <a:schemeClr val="tx1"/>
                </a:solidFill>
                <a:latin typeface="BIZ UDPゴシック" panose="020B0400000000000000" pitchFamily="50" charset="-128"/>
                <a:ea typeface="BIZ UDPゴシック" panose="020B0400000000000000" pitchFamily="50" charset="-128"/>
              </a:rPr>
              <a:t>[</a:t>
            </a:r>
            <a:r>
              <a:rPr lang="ja-JP" altLang="en-US" sz="1100" dirty="0">
                <a:solidFill>
                  <a:schemeClr val="tx1"/>
                </a:solidFill>
                <a:latin typeface="BIZ UDPゴシック" panose="020B0400000000000000" pitchFamily="50" charset="-128"/>
                <a:ea typeface="BIZ UDPゴシック" panose="020B0400000000000000" pitchFamily="50" charset="-128"/>
              </a:rPr>
              <a:t>学校等向け</a:t>
            </a:r>
            <a:r>
              <a:rPr lang="en-US" altLang="ja-JP" sz="1100" dirty="0">
                <a:solidFill>
                  <a:schemeClr val="tx1"/>
                </a:solidFill>
                <a:latin typeface="BIZ UDPゴシック" panose="020B0400000000000000" pitchFamily="50" charset="-128"/>
                <a:ea typeface="BIZ UDPゴシック" panose="020B0400000000000000" pitchFamily="50" charset="-128"/>
              </a:rPr>
              <a:t>22</a:t>
            </a:r>
            <a:r>
              <a:rPr lang="ja-JP" altLang="en-US" sz="1100" dirty="0">
                <a:solidFill>
                  <a:schemeClr val="tx1"/>
                </a:solidFill>
                <a:latin typeface="BIZ UDPゴシック" panose="020B0400000000000000" pitchFamily="50" charset="-128"/>
                <a:ea typeface="BIZ UDPゴシック" panose="020B0400000000000000" pitchFamily="50" charset="-128"/>
              </a:rPr>
              <a:t>回、企業等向け４回</a:t>
            </a:r>
            <a:r>
              <a:rPr lang="en-US" altLang="ja-JP" sz="1100" dirty="0">
                <a:solidFill>
                  <a:schemeClr val="tx1"/>
                </a:solidFill>
                <a:latin typeface="BIZ UDPゴシック" panose="020B0400000000000000" pitchFamily="50" charset="-128"/>
                <a:ea typeface="BIZ UDPゴシック" panose="020B0400000000000000" pitchFamily="50" charset="-128"/>
              </a:rPr>
              <a:t>]</a:t>
            </a:r>
            <a:r>
              <a:rPr lang="en-US" altLang="ja-JP" sz="1000" kern="100" dirty="0">
                <a:solidFill>
                  <a:schemeClr val="tx1"/>
                </a:solidFill>
                <a:latin typeface="BIZ UDPゴシック" panose="020B0400000000000000" pitchFamily="50" charset="-128"/>
                <a:ea typeface="BIZ UDPゴシック" panose="020B0400000000000000" pitchFamily="50" charset="-128"/>
              </a:rPr>
              <a:t>(</a:t>
            </a:r>
            <a:r>
              <a:rPr lang="ja-JP" altLang="en-US" sz="1000" kern="100" dirty="0">
                <a:solidFill>
                  <a:schemeClr val="tx1"/>
                </a:solidFill>
                <a:latin typeface="BIZ UDPゴシック" panose="020B0400000000000000" pitchFamily="50" charset="-128"/>
                <a:ea typeface="BIZ UDPゴシック" panose="020B0400000000000000" pitchFamily="50" charset="-128"/>
              </a:rPr>
              <a:t>８</a:t>
            </a:r>
            <a:r>
              <a:rPr lang="ja-JP" altLang="en-US" sz="10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月末現在</a:t>
            </a:r>
            <a:r>
              <a:rPr lang="en-US" altLang="ja-JP" sz="1000" kern="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a:t>
            </a:r>
            <a:endParaRPr lang="en-US" altLang="ja-JP" sz="1100" dirty="0">
              <a:solidFill>
                <a:schemeClr val="tx1"/>
              </a:solidFill>
              <a:latin typeface="BIZ UDPゴシック" panose="020B0400000000000000" pitchFamily="50" charset="-128"/>
              <a:ea typeface="BIZ UDPゴシック" panose="020B0400000000000000" pitchFamily="50" charset="-128"/>
            </a:endParaRPr>
          </a:p>
        </p:txBody>
      </p:sp>
      <p:sp>
        <p:nvSpPr>
          <p:cNvPr id="26" name="テキスト ボックス 25">
            <a:extLst>
              <a:ext uri="{FF2B5EF4-FFF2-40B4-BE49-F238E27FC236}">
                <a16:creationId xmlns:a16="http://schemas.microsoft.com/office/drawing/2014/main" id="{F9B44057-A5CD-4743-B986-ED60EDC518E0}"/>
              </a:ext>
            </a:extLst>
          </p:cNvPr>
          <p:cNvSpPr txBox="1"/>
          <p:nvPr/>
        </p:nvSpPr>
        <p:spPr>
          <a:xfrm>
            <a:off x="9468196" y="6424565"/>
            <a:ext cx="320922" cy="307777"/>
          </a:xfrm>
          <a:prstGeom prst="rect">
            <a:avLst/>
          </a:prstGeom>
          <a:noFill/>
        </p:spPr>
        <p:txBody>
          <a:bodyPr wrap="none" rtlCol="0">
            <a:spAutoFit/>
          </a:bodyPr>
          <a:lstStyle/>
          <a:p>
            <a:pPr algn="l"/>
            <a:r>
              <a:rPr kumimoji="1" lang="ja-JP" altLang="en-US" sz="1400" b="1" dirty="0">
                <a:latin typeface="BIZ UDPゴシック" panose="020B0400000000000000" pitchFamily="50" charset="-128"/>
                <a:ea typeface="BIZ UDPゴシック" panose="020B0400000000000000" pitchFamily="50" charset="-128"/>
              </a:rPr>
              <a:t>６</a:t>
            </a:r>
            <a:endParaRPr kumimoji="1" lang="en-US" altLang="ja-JP" sz="1400"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8564014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線コネクタ 6">
            <a:extLst>
              <a:ext uri="{FF2B5EF4-FFF2-40B4-BE49-F238E27FC236}">
                <a16:creationId xmlns:a16="http://schemas.microsoft.com/office/drawing/2014/main" id="{C0B1D3D2-35F2-4F49-948B-84BE11B5445D}"/>
              </a:ext>
            </a:extLst>
          </p:cNvPr>
          <p:cNvCxnSpPr>
            <a:cxnSpLocks/>
          </p:cNvCxnSpPr>
          <p:nvPr/>
        </p:nvCxnSpPr>
        <p:spPr>
          <a:xfrm>
            <a:off x="0" y="436104"/>
            <a:ext cx="9906000" cy="0"/>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3" name="テキスト ボックス 12">
            <a:extLst>
              <a:ext uri="{FF2B5EF4-FFF2-40B4-BE49-F238E27FC236}">
                <a16:creationId xmlns:a16="http://schemas.microsoft.com/office/drawing/2014/main" id="{A5DF1C1B-6C5C-48A0-8F88-6CCCF499F3A8}"/>
              </a:ext>
            </a:extLst>
          </p:cNvPr>
          <p:cNvSpPr txBox="1"/>
          <p:nvPr/>
        </p:nvSpPr>
        <p:spPr>
          <a:xfrm>
            <a:off x="99852" y="805949"/>
            <a:ext cx="7497565" cy="307777"/>
          </a:xfrm>
          <a:prstGeom prst="rect">
            <a:avLst/>
          </a:prstGeom>
          <a:noFill/>
        </p:spPr>
        <p:txBody>
          <a:bodyPr wrap="none" rtlCol="0">
            <a:spAutoFit/>
          </a:bodyPr>
          <a:lstStyle/>
          <a:p>
            <a:r>
              <a:rPr kumimoji="1" lang="ja-JP" altLang="en-US" sz="1400" dirty="0">
                <a:latin typeface="BIZ UDPゴシック" panose="020B0400000000000000" pitchFamily="50" charset="-128"/>
                <a:ea typeface="BIZ UDPゴシック" panose="020B0400000000000000" pitchFamily="50" charset="-128"/>
              </a:rPr>
              <a:t>１　大阪府インターネット上の誹謗中傷や差別等の人権侵害のない社会づくり条例　改正の概要</a:t>
            </a:r>
          </a:p>
        </p:txBody>
      </p:sp>
      <p:sp>
        <p:nvSpPr>
          <p:cNvPr id="2" name="テキスト ボックス 1">
            <a:extLst>
              <a:ext uri="{FF2B5EF4-FFF2-40B4-BE49-F238E27FC236}">
                <a16:creationId xmlns:a16="http://schemas.microsoft.com/office/drawing/2014/main" id="{5E07136E-C94D-43F2-9CFE-D9456B2F96CA}"/>
              </a:ext>
            </a:extLst>
          </p:cNvPr>
          <p:cNvSpPr txBox="1"/>
          <p:nvPr/>
        </p:nvSpPr>
        <p:spPr>
          <a:xfrm>
            <a:off x="232712" y="1151747"/>
            <a:ext cx="9408245" cy="2739211"/>
          </a:xfrm>
          <a:prstGeom prst="rect">
            <a:avLst/>
          </a:prstGeom>
          <a:solidFill>
            <a:schemeClr val="accent1">
              <a:lumMod val="20000"/>
              <a:lumOff val="80000"/>
            </a:schemeClr>
          </a:solidFill>
        </p:spPr>
        <p:txBody>
          <a:bodyPr wrap="square" rtlCol="0">
            <a:spAutoFit/>
          </a:bodyPr>
          <a:lstStyle/>
          <a:p>
            <a:r>
              <a:rPr kumimoji="1" lang="ja-JP" altLang="en-US" sz="1400" b="1" dirty="0">
                <a:latin typeface="BIZ UDPゴシック" panose="020B0400000000000000" pitchFamily="50" charset="-128"/>
                <a:ea typeface="BIZ UDPゴシック" panose="020B0400000000000000" pitchFamily="50" charset="-128"/>
              </a:rPr>
              <a:t>（１）不当な差別的言動の定義（第</a:t>
            </a:r>
            <a:r>
              <a:rPr kumimoji="1" lang="en-US" altLang="ja-JP" sz="1400" b="1" dirty="0">
                <a:latin typeface="BIZ UDPゴシック" panose="020B0400000000000000" pitchFamily="50" charset="-128"/>
                <a:ea typeface="BIZ UDPゴシック" panose="020B0400000000000000" pitchFamily="50" charset="-128"/>
              </a:rPr>
              <a:t>2</a:t>
            </a:r>
            <a:r>
              <a:rPr kumimoji="1" lang="ja-JP" altLang="en-US" sz="1400" b="1" dirty="0">
                <a:latin typeface="BIZ UDPゴシック" panose="020B0400000000000000" pitchFamily="50" charset="-128"/>
                <a:ea typeface="BIZ UDPゴシック" panose="020B0400000000000000" pitchFamily="50" charset="-128"/>
              </a:rPr>
              <a:t>条第</a:t>
            </a:r>
            <a:r>
              <a:rPr kumimoji="1" lang="en-US" altLang="ja-JP" sz="1400" b="1" dirty="0">
                <a:latin typeface="BIZ UDPゴシック" panose="020B0400000000000000" pitchFamily="50" charset="-128"/>
                <a:ea typeface="BIZ UDPゴシック" panose="020B0400000000000000" pitchFamily="50" charset="-128"/>
              </a:rPr>
              <a:t>1</a:t>
            </a:r>
            <a:r>
              <a:rPr kumimoji="1" lang="ja-JP" altLang="en-US" sz="1400" b="1" dirty="0">
                <a:latin typeface="BIZ UDPゴシック" panose="020B0400000000000000" pitchFamily="50" charset="-128"/>
                <a:ea typeface="BIZ UDPゴシック" panose="020B0400000000000000" pitchFamily="50" charset="-128"/>
              </a:rPr>
              <a:t>号）</a:t>
            </a:r>
          </a:p>
          <a:p>
            <a:r>
              <a:rPr kumimoji="1" lang="ja-JP" altLang="en-US" sz="1400" dirty="0">
                <a:latin typeface="BIZ UDPゴシック" panose="020B0400000000000000" pitchFamily="50" charset="-128"/>
                <a:ea typeface="BIZ UDPゴシック" panose="020B0400000000000000" pitchFamily="50" charset="-128"/>
              </a:rPr>
              <a:t>  　</a:t>
            </a:r>
            <a:r>
              <a:rPr kumimoji="1" lang="ja-JP" altLang="en-US" sz="1200" dirty="0">
                <a:latin typeface="BIZ UDPゴシック" panose="020B0400000000000000" pitchFamily="50" charset="-128"/>
                <a:ea typeface="BIZ UDPゴシック" panose="020B0400000000000000" pitchFamily="50" charset="-128"/>
              </a:rPr>
              <a:t>削除要請等や説示・助言の対象となる「不当な差別的言動」について、人種、民族等の共通の属性を理由としてする侮辱、</a:t>
            </a:r>
            <a:endParaRPr kumimoji="1" lang="en-US" altLang="ja-JP" sz="1200" dirty="0">
              <a:latin typeface="BIZ UDPゴシック" panose="020B0400000000000000" pitchFamily="50" charset="-128"/>
              <a:ea typeface="BIZ UDPゴシック" panose="020B0400000000000000" pitchFamily="50" charset="-128"/>
            </a:endParaRPr>
          </a:p>
          <a:p>
            <a:pPr indent="25400"/>
            <a:r>
              <a:rPr kumimoji="1" lang="ja-JP" altLang="en-US" sz="1200" dirty="0">
                <a:latin typeface="BIZ UDPゴシック" panose="020B0400000000000000" pitchFamily="50" charset="-128"/>
                <a:ea typeface="BIZ UDPゴシック" panose="020B0400000000000000" pitchFamily="50" charset="-128"/>
              </a:rPr>
              <a:t>  嫌がらせ等の言動や当該属性を理由として不当な差別的取扱いをすることを助長・誘発すると判断できる言動をいう。</a:t>
            </a:r>
          </a:p>
          <a:p>
            <a:endParaRPr kumimoji="1" lang="ja-JP" altLang="en-US" sz="1400" dirty="0">
              <a:latin typeface="BIZ UDPゴシック" panose="020B0400000000000000" pitchFamily="50" charset="-128"/>
              <a:ea typeface="BIZ UDPゴシック" panose="020B0400000000000000" pitchFamily="50" charset="-128"/>
            </a:endParaRPr>
          </a:p>
          <a:p>
            <a:r>
              <a:rPr kumimoji="1" lang="ja-JP" altLang="en-US" sz="1400" b="1" dirty="0">
                <a:latin typeface="BIZ UDPゴシック" panose="020B0400000000000000" pitchFamily="50" charset="-128"/>
                <a:ea typeface="BIZ UDPゴシック" panose="020B0400000000000000" pitchFamily="50" charset="-128"/>
              </a:rPr>
              <a:t>（２）プロバイダ事業者等への削除要請等（第</a:t>
            </a:r>
            <a:r>
              <a:rPr kumimoji="1" lang="en-US" altLang="ja-JP" sz="1400" b="1" dirty="0">
                <a:latin typeface="BIZ UDPゴシック" panose="020B0400000000000000" pitchFamily="50" charset="-128"/>
                <a:ea typeface="BIZ UDPゴシック" panose="020B0400000000000000" pitchFamily="50" charset="-128"/>
              </a:rPr>
              <a:t>12</a:t>
            </a:r>
            <a:r>
              <a:rPr kumimoji="1" lang="ja-JP" altLang="en-US" sz="1400" b="1" dirty="0">
                <a:latin typeface="BIZ UDPゴシック" panose="020B0400000000000000" pitchFamily="50" charset="-128"/>
                <a:ea typeface="BIZ UDPゴシック" panose="020B0400000000000000" pitchFamily="50" charset="-128"/>
              </a:rPr>
              <a:t>条）</a:t>
            </a:r>
          </a:p>
          <a:p>
            <a:r>
              <a:rPr kumimoji="1" lang="ja-JP" altLang="en-US" sz="1400" dirty="0">
                <a:latin typeface="BIZ UDPゴシック" panose="020B0400000000000000" pitchFamily="50" charset="-128"/>
                <a:ea typeface="BIZ UDPゴシック" panose="020B0400000000000000" pitchFamily="50" charset="-128"/>
              </a:rPr>
              <a:t>  　</a:t>
            </a:r>
            <a:r>
              <a:rPr kumimoji="1" lang="ja-JP" altLang="en-US" sz="1200" dirty="0">
                <a:latin typeface="BIZ UDPゴシック" panose="020B0400000000000000" pitchFamily="50" charset="-128"/>
                <a:ea typeface="BIZ UDPゴシック" panose="020B0400000000000000" pitchFamily="50" charset="-128"/>
              </a:rPr>
              <a:t>被害者がプロバイダ事業者等に削除要請を行っても情報が削除されず、不当な差別的言動があることが明らかであるとき、</a:t>
            </a:r>
            <a:endParaRPr kumimoji="1" lang="en-US" altLang="ja-JP" sz="1200" dirty="0">
              <a:latin typeface="BIZ UDPゴシック" panose="020B0400000000000000" pitchFamily="50" charset="-128"/>
              <a:ea typeface="BIZ UDPゴシック" panose="020B0400000000000000" pitchFamily="50" charset="-128"/>
            </a:endParaRPr>
          </a:p>
          <a:p>
            <a:pPr indent="17463"/>
            <a:r>
              <a:rPr kumimoji="1" lang="ja-JP" altLang="en-US" sz="1200" dirty="0">
                <a:latin typeface="BIZ UDPゴシック" panose="020B0400000000000000" pitchFamily="50" charset="-128"/>
                <a:ea typeface="BIZ UDPゴシック" panose="020B0400000000000000" pitchFamily="50" charset="-128"/>
              </a:rPr>
              <a:t>　被害者からの申出があったときその他必要と認めるときは、府は、プロバイダ事業者等への削除要請等を行うことができるものとする。</a:t>
            </a:r>
          </a:p>
          <a:p>
            <a:endParaRPr kumimoji="1" lang="ja-JP" altLang="en-US" sz="1400" dirty="0">
              <a:latin typeface="BIZ UDPゴシック" panose="020B0400000000000000" pitchFamily="50" charset="-128"/>
              <a:ea typeface="BIZ UDPゴシック" panose="020B0400000000000000" pitchFamily="50" charset="-128"/>
            </a:endParaRPr>
          </a:p>
          <a:p>
            <a:r>
              <a:rPr kumimoji="1" lang="ja-JP" altLang="en-US" sz="1400" b="1" dirty="0">
                <a:latin typeface="BIZ UDPゴシック" panose="020B0400000000000000" pitchFamily="50" charset="-128"/>
                <a:ea typeface="BIZ UDPゴシック" panose="020B0400000000000000" pitchFamily="50" charset="-128"/>
              </a:rPr>
              <a:t>（３）情報を発信・拡散した者への説示・助言（第</a:t>
            </a:r>
            <a:r>
              <a:rPr kumimoji="1" lang="en-US" altLang="ja-JP" sz="1400" b="1" dirty="0">
                <a:latin typeface="BIZ UDPゴシック" panose="020B0400000000000000" pitchFamily="50" charset="-128"/>
                <a:ea typeface="BIZ UDPゴシック" panose="020B0400000000000000" pitchFamily="50" charset="-128"/>
              </a:rPr>
              <a:t>13</a:t>
            </a:r>
            <a:r>
              <a:rPr kumimoji="1" lang="ja-JP" altLang="en-US" sz="1400" b="1" dirty="0">
                <a:latin typeface="BIZ UDPゴシック" panose="020B0400000000000000" pitchFamily="50" charset="-128"/>
                <a:ea typeface="BIZ UDPゴシック" panose="020B0400000000000000" pitchFamily="50" charset="-128"/>
              </a:rPr>
              <a:t>条）</a:t>
            </a:r>
          </a:p>
          <a:p>
            <a:r>
              <a:rPr kumimoji="1" lang="ja-JP" altLang="en-US" sz="1200" dirty="0">
                <a:latin typeface="BIZ UDPゴシック" panose="020B0400000000000000" pitchFamily="50" charset="-128"/>
                <a:ea typeface="BIZ UDPゴシック" panose="020B0400000000000000" pitchFamily="50" charset="-128"/>
              </a:rPr>
              <a:t>  　プロバイダ事業者等へ削除要請等を行ってもなお情報が削除されず、不当な差別的言動に係る情報を発信・拡散した者が</a:t>
            </a:r>
            <a:endParaRPr kumimoji="1" lang="en-US" altLang="ja-JP" sz="1200" dirty="0">
              <a:latin typeface="BIZ UDPゴシック" panose="020B0400000000000000" pitchFamily="50" charset="-128"/>
              <a:ea typeface="BIZ UDPゴシック" panose="020B0400000000000000" pitchFamily="50" charset="-128"/>
            </a:endParaRPr>
          </a:p>
          <a:p>
            <a:r>
              <a:rPr kumimoji="1" lang="ja-JP" altLang="en-US" sz="1200" dirty="0">
                <a:latin typeface="BIZ UDPゴシック" panose="020B0400000000000000" pitchFamily="50" charset="-128"/>
                <a:ea typeface="BIZ UDPゴシック" panose="020B0400000000000000" pitchFamily="50" charset="-128"/>
              </a:rPr>
              <a:t>  明らかであるなど必要と認めるときは、府は、その者に対し、情報の削除に向けた説示・助言を行うことができるものとする。</a:t>
            </a:r>
          </a:p>
          <a:p>
            <a:endParaRPr kumimoji="1" lang="ja-JP" altLang="en-US" sz="1400" dirty="0">
              <a:latin typeface="BIZ UDPゴシック" panose="020B0400000000000000" pitchFamily="50" charset="-128"/>
              <a:ea typeface="BIZ UDPゴシック" panose="020B0400000000000000" pitchFamily="50" charset="-128"/>
            </a:endParaRPr>
          </a:p>
          <a:p>
            <a:r>
              <a:rPr kumimoji="1" lang="en-US" altLang="ja-JP" sz="1200" dirty="0">
                <a:latin typeface="BIZ UDPゴシック" panose="020B0400000000000000" pitchFamily="50" charset="-128"/>
                <a:ea typeface="BIZ UDPゴシック" panose="020B0400000000000000" pitchFamily="50" charset="-128"/>
              </a:rPr>
              <a:t>※</a:t>
            </a:r>
            <a:r>
              <a:rPr kumimoji="1" lang="ja-JP" altLang="en-US" sz="1200" dirty="0">
                <a:latin typeface="BIZ UDPゴシック" panose="020B0400000000000000" pitchFamily="50" charset="-128"/>
                <a:ea typeface="BIZ UDPゴシック" panose="020B0400000000000000" pitchFamily="50" charset="-128"/>
              </a:rPr>
              <a:t>（１）は令和</a:t>
            </a:r>
            <a:r>
              <a:rPr kumimoji="1" lang="en-US" altLang="ja-JP" sz="1200" dirty="0">
                <a:latin typeface="BIZ UDPゴシック" panose="020B0400000000000000" pitchFamily="50" charset="-128"/>
                <a:ea typeface="BIZ UDPゴシック" panose="020B0400000000000000" pitchFamily="50" charset="-128"/>
              </a:rPr>
              <a:t>5</a:t>
            </a:r>
            <a:r>
              <a:rPr kumimoji="1" lang="ja-JP" altLang="en-US" sz="1200" dirty="0">
                <a:latin typeface="BIZ UDPゴシック" panose="020B0400000000000000" pitchFamily="50" charset="-128"/>
                <a:ea typeface="BIZ UDPゴシック" panose="020B0400000000000000" pitchFamily="50" charset="-128"/>
              </a:rPr>
              <a:t>年</a:t>
            </a:r>
            <a:r>
              <a:rPr kumimoji="1" lang="en-US" altLang="ja-JP" sz="1200" dirty="0">
                <a:latin typeface="BIZ UDPゴシック" panose="020B0400000000000000" pitchFamily="50" charset="-128"/>
                <a:ea typeface="BIZ UDPゴシック" panose="020B0400000000000000" pitchFamily="50" charset="-128"/>
              </a:rPr>
              <a:t>10</a:t>
            </a:r>
            <a:r>
              <a:rPr kumimoji="1" lang="ja-JP" altLang="en-US" sz="1200" dirty="0">
                <a:latin typeface="BIZ UDPゴシック" panose="020B0400000000000000" pitchFamily="50" charset="-128"/>
                <a:ea typeface="BIZ UDPゴシック" panose="020B0400000000000000" pitchFamily="50" charset="-128"/>
              </a:rPr>
              <a:t>月</a:t>
            </a:r>
            <a:r>
              <a:rPr kumimoji="1" lang="en-US" altLang="ja-JP" sz="1200" dirty="0">
                <a:latin typeface="BIZ UDPゴシック" panose="020B0400000000000000" pitchFamily="50" charset="-128"/>
                <a:ea typeface="BIZ UDPゴシック" panose="020B0400000000000000" pitchFamily="50" charset="-128"/>
              </a:rPr>
              <a:t>30</a:t>
            </a:r>
            <a:r>
              <a:rPr kumimoji="1" lang="ja-JP" altLang="en-US" sz="1200" dirty="0">
                <a:latin typeface="BIZ UDPゴシック" panose="020B0400000000000000" pitchFamily="50" charset="-128"/>
                <a:ea typeface="BIZ UDPゴシック" panose="020B0400000000000000" pitchFamily="50" charset="-128"/>
              </a:rPr>
              <a:t>日施行、（２）・（３）は令和</a:t>
            </a:r>
            <a:r>
              <a:rPr kumimoji="1" lang="en-US" altLang="ja-JP" sz="1200" dirty="0">
                <a:latin typeface="BIZ UDPゴシック" panose="020B0400000000000000" pitchFamily="50" charset="-128"/>
                <a:ea typeface="BIZ UDPゴシック" panose="020B0400000000000000" pitchFamily="50" charset="-128"/>
              </a:rPr>
              <a:t>6</a:t>
            </a:r>
            <a:r>
              <a:rPr kumimoji="1" lang="ja-JP" altLang="en-US" sz="1200" dirty="0">
                <a:latin typeface="BIZ UDPゴシック" panose="020B0400000000000000" pitchFamily="50" charset="-128"/>
                <a:ea typeface="BIZ UDPゴシック" panose="020B0400000000000000" pitchFamily="50" charset="-128"/>
              </a:rPr>
              <a:t>年</a:t>
            </a:r>
            <a:r>
              <a:rPr kumimoji="1" lang="en-US" altLang="ja-JP" sz="1200" dirty="0">
                <a:latin typeface="BIZ UDPゴシック" panose="020B0400000000000000" pitchFamily="50" charset="-128"/>
                <a:ea typeface="BIZ UDPゴシック" panose="020B0400000000000000" pitchFamily="50" charset="-128"/>
              </a:rPr>
              <a:t>4</a:t>
            </a:r>
            <a:r>
              <a:rPr kumimoji="1" lang="ja-JP" altLang="en-US" sz="1200" dirty="0">
                <a:latin typeface="BIZ UDPゴシック" panose="020B0400000000000000" pitchFamily="50" charset="-128"/>
                <a:ea typeface="BIZ UDPゴシック" panose="020B0400000000000000" pitchFamily="50" charset="-128"/>
              </a:rPr>
              <a:t>月</a:t>
            </a:r>
            <a:r>
              <a:rPr kumimoji="1" lang="en-US" altLang="ja-JP" sz="1200" dirty="0">
                <a:latin typeface="BIZ UDPゴシック" panose="020B0400000000000000" pitchFamily="50" charset="-128"/>
                <a:ea typeface="BIZ UDPゴシック" panose="020B0400000000000000" pitchFamily="50" charset="-128"/>
              </a:rPr>
              <a:t>1</a:t>
            </a:r>
            <a:r>
              <a:rPr kumimoji="1" lang="ja-JP" altLang="en-US" sz="1200" dirty="0">
                <a:latin typeface="BIZ UDPゴシック" panose="020B0400000000000000" pitchFamily="50" charset="-128"/>
                <a:ea typeface="BIZ UDPゴシック" panose="020B0400000000000000" pitchFamily="50" charset="-128"/>
              </a:rPr>
              <a:t>日施行</a:t>
            </a:r>
            <a:endParaRPr kumimoji="1" lang="en-US" altLang="ja-JP" sz="1200" dirty="0">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A84DF1D9-994E-41D8-8D6B-37BCCB731567}"/>
              </a:ext>
            </a:extLst>
          </p:cNvPr>
          <p:cNvSpPr txBox="1"/>
          <p:nvPr/>
        </p:nvSpPr>
        <p:spPr>
          <a:xfrm>
            <a:off x="119729" y="3988434"/>
            <a:ext cx="9701695" cy="307777"/>
          </a:xfrm>
          <a:prstGeom prst="rect">
            <a:avLst/>
          </a:prstGeom>
          <a:noFill/>
        </p:spPr>
        <p:txBody>
          <a:bodyPr wrap="none" rtlCol="0">
            <a:spAutoFit/>
          </a:bodyPr>
          <a:lstStyle/>
          <a:p>
            <a:r>
              <a:rPr kumimoji="1" lang="ja-JP" altLang="en-US" sz="1400" dirty="0">
                <a:latin typeface="BIZ UDPゴシック" panose="020B0400000000000000" pitchFamily="50" charset="-128"/>
                <a:ea typeface="BIZ UDPゴシック" panose="020B0400000000000000" pitchFamily="50" charset="-128"/>
              </a:rPr>
              <a:t>２　インターネット上の不当な差別的言動に係る侵害情報に対する削除の要請及び説示又は助言の実施に関する指針の概要</a:t>
            </a:r>
          </a:p>
        </p:txBody>
      </p:sp>
      <p:sp>
        <p:nvSpPr>
          <p:cNvPr id="9" name="テキスト ボックス 8">
            <a:extLst>
              <a:ext uri="{FF2B5EF4-FFF2-40B4-BE49-F238E27FC236}">
                <a16:creationId xmlns:a16="http://schemas.microsoft.com/office/drawing/2014/main" id="{CAE3E5D0-BA27-4C9C-AA20-FA399F53C52C}"/>
              </a:ext>
            </a:extLst>
          </p:cNvPr>
          <p:cNvSpPr txBox="1"/>
          <p:nvPr/>
        </p:nvSpPr>
        <p:spPr>
          <a:xfrm>
            <a:off x="232712" y="4322646"/>
            <a:ext cx="9408245" cy="2246769"/>
          </a:xfrm>
          <a:prstGeom prst="rect">
            <a:avLst/>
          </a:prstGeom>
          <a:solidFill>
            <a:schemeClr val="accent1">
              <a:lumMod val="20000"/>
              <a:lumOff val="80000"/>
            </a:schemeClr>
          </a:solidFill>
        </p:spPr>
        <p:txBody>
          <a:bodyPr wrap="square" rtlCol="0">
            <a:spAutoFit/>
          </a:bodyPr>
          <a:lstStyle/>
          <a:p>
            <a:r>
              <a:rPr kumimoji="1" lang="ja-JP" altLang="en-US" sz="1400" b="1" dirty="0">
                <a:latin typeface="BIZ UDPゴシック" panose="020B0400000000000000" pitchFamily="50" charset="-128"/>
                <a:ea typeface="BIZ UDPゴシック" panose="020B0400000000000000" pitchFamily="50" charset="-128"/>
              </a:rPr>
              <a:t>（１）削除要請の対象について</a:t>
            </a:r>
            <a:endParaRPr kumimoji="1" lang="en-US" altLang="ja-JP" sz="1400" b="1" dirty="0">
              <a:latin typeface="BIZ UDPゴシック" panose="020B0400000000000000" pitchFamily="50" charset="-128"/>
              <a:ea typeface="BIZ UDPゴシック" panose="020B0400000000000000" pitchFamily="50" charset="-128"/>
            </a:endParaRPr>
          </a:p>
          <a:p>
            <a:r>
              <a:rPr kumimoji="1" lang="ja-JP" altLang="en-US" sz="1400" b="1" dirty="0">
                <a:latin typeface="BIZ UDPゴシック" panose="020B0400000000000000" pitchFamily="50" charset="-128"/>
                <a:ea typeface="BIZ UDPゴシック" panose="020B0400000000000000" pitchFamily="50" charset="-128"/>
              </a:rPr>
              <a:t>　　</a:t>
            </a:r>
            <a:r>
              <a:rPr kumimoji="1" lang="ja-JP" altLang="en-US" sz="1200" dirty="0">
                <a:latin typeface="BIZ UDPゴシック" panose="020B0400000000000000" pitchFamily="50" charset="-128"/>
                <a:ea typeface="BIZ UDPゴシック" panose="020B0400000000000000" pitchFamily="50" charset="-128"/>
              </a:rPr>
              <a:t>府内に居住、通勤、通学する特定の個人のほか、構成員たる特定個人の権利侵害を認識できる規模の集団、構成員たる特定個人</a:t>
            </a:r>
            <a:endParaRPr kumimoji="1" lang="en-US" altLang="ja-JP" sz="1200" dirty="0">
              <a:latin typeface="BIZ UDPゴシック" panose="020B0400000000000000" pitchFamily="50" charset="-128"/>
              <a:ea typeface="BIZ UDPゴシック" panose="020B0400000000000000" pitchFamily="50" charset="-128"/>
            </a:endParaRPr>
          </a:p>
          <a:p>
            <a:r>
              <a:rPr kumimoji="1" lang="ja-JP" altLang="en-US" sz="1200" dirty="0">
                <a:latin typeface="BIZ UDPゴシック" panose="020B0400000000000000" pitchFamily="50" charset="-128"/>
                <a:ea typeface="BIZ UDPゴシック" panose="020B0400000000000000" pitchFamily="50" charset="-128"/>
              </a:rPr>
              <a:t>　（居住者や出身者）の権利侵害を認識できる規模の地域に対する、明らかに不当な差別的言動を削除要請の対象とする。</a:t>
            </a:r>
            <a:endParaRPr kumimoji="1" lang="en-US" altLang="ja-JP" sz="1200" dirty="0">
              <a:latin typeface="BIZ UDPゴシック" panose="020B0400000000000000" pitchFamily="50" charset="-128"/>
              <a:ea typeface="BIZ UDPゴシック" panose="020B0400000000000000" pitchFamily="50" charset="-128"/>
            </a:endParaRPr>
          </a:p>
          <a:p>
            <a:r>
              <a:rPr kumimoji="1" lang="ja-JP" altLang="en-US" sz="1200" dirty="0">
                <a:latin typeface="BIZ UDPゴシック" panose="020B0400000000000000" pitchFamily="50" charset="-128"/>
                <a:ea typeface="BIZ UDPゴシック" panose="020B0400000000000000" pitchFamily="50" charset="-128"/>
              </a:rPr>
              <a:t>　　なお、「不当な差別的言動」とは、 「名誉毀損」「名誉感情の侵害」「プライバシー侵害」「私生活の平穏の侵害」等、人格権を侵害するものを </a:t>
            </a:r>
            <a:endParaRPr kumimoji="1" lang="en-US" altLang="ja-JP" sz="1200" dirty="0">
              <a:latin typeface="BIZ UDPゴシック" panose="020B0400000000000000" pitchFamily="50" charset="-128"/>
              <a:ea typeface="BIZ UDPゴシック" panose="020B0400000000000000" pitchFamily="50" charset="-128"/>
            </a:endParaRPr>
          </a:p>
          <a:p>
            <a:r>
              <a:rPr kumimoji="1" lang="en-US" altLang="ja-JP" sz="1200" dirty="0">
                <a:latin typeface="BIZ UDPゴシック" panose="020B0400000000000000" pitchFamily="50" charset="-128"/>
                <a:ea typeface="BIZ UDPゴシック" panose="020B0400000000000000" pitchFamily="50" charset="-128"/>
              </a:rPr>
              <a:t>  </a:t>
            </a:r>
            <a:r>
              <a:rPr kumimoji="1" lang="ja-JP" altLang="en-US" sz="1200" dirty="0">
                <a:latin typeface="BIZ UDPゴシック" panose="020B0400000000000000" pitchFamily="50" charset="-128"/>
                <a:ea typeface="BIZ UDPゴシック" panose="020B0400000000000000" pitchFamily="50" charset="-128"/>
              </a:rPr>
              <a:t>いう。「明らか」とは、被害の存在が認められ、かつ人格権を侵害する情報と客観的に判断できることをいい、一般読者の普通の注意と</a:t>
            </a:r>
            <a:endParaRPr kumimoji="1" lang="en-US" altLang="ja-JP" sz="1200" dirty="0">
              <a:latin typeface="BIZ UDPゴシック" panose="020B0400000000000000" pitchFamily="50" charset="-128"/>
              <a:ea typeface="BIZ UDPゴシック" panose="020B0400000000000000" pitchFamily="50" charset="-128"/>
            </a:endParaRPr>
          </a:p>
          <a:p>
            <a:r>
              <a:rPr kumimoji="1" lang="en-US" altLang="ja-JP" sz="1200" dirty="0">
                <a:latin typeface="BIZ UDPゴシック" panose="020B0400000000000000" pitchFamily="50" charset="-128"/>
                <a:ea typeface="BIZ UDPゴシック" panose="020B0400000000000000" pitchFamily="50" charset="-128"/>
              </a:rPr>
              <a:t>  </a:t>
            </a:r>
            <a:r>
              <a:rPr kumimoji="1" lang="ja-JP" altLang="en-US" sz="1200" dirty="0">
                <a:latin typeface="BIZ UDPゴシック" panose="020B0400000000000000" pitchFamily="50" charset="-128"/>
                <a:ea typeface="BIZ UDPゴシック" panose="020B0400000000000000" pitchFamily="50" charset="-128"/>
              </a:rPr>
              <a:t>読み方を基準とする。</a:t>
            </a:r>
          </a:p>
          <a:p>
            <a:endParaRPr kumimoji="1" lang="ja-JP" altLang="en-US" sz="1400" dirty="0">
              <a:latin typeface="BIZ UDPゴシック" panose="020B0400000000000000" pitchFamily="50" charset="-128"/>
              <a:ea typeface="BIZ UDPゴシック" panose="020B0400000000000000" pitchFamily="50" charset="-128"/>
            </a:endParaRPr>
          </a:p>
          <a:p>
            <a:r>
              <a:rPr kumimoji="1" lang="ja-JP" altLang="en-US" sz="1400" b="1" dirty="0">
                <a:latin typeface="BIZ UDPゴシック" panose="020B0400000000000000" pitchFamily="50" charset="-128"/>
                <a:ea typeface="BIZ UDPゴシック" panose="020B0400000000000000" pitchFamily="50" charset="-128"/>
              </a:rPr>
              <a:t>（２）説示・助言について</a:t>
            </a:r>
          </a:p>
          <a:p>
            <a:r>
              <a:rPr kumimoji="1" lang="ja-JP" altLang="en-US" sz="1200" dirty="0">
                <a:latin typeface="BIZ UDPゴシック" panose="020B0400000000000000" pitchFamily="50" charset="-128"/>
                <a:ea typeface="BIZ UDPゴシック" panose="020B0400000000000000" pitchFamily="50" charset="-128"/>
              </a:rPr>
              <a:t>     説示とは、事理を説示し、反省を促し削除を求めるもので、助言とは当該情報の問題点を指摘し、人権意識の涵養と削除を促すものを</a:t>
            </a:r>
            <a:endParaRPr kumimoji="1" lang="en-US" altLang="ja-JP" sz="1200" dirty="0">
              <a:latin typeface="BIZ UDPゴシック" panose="020B0400000000000000" pitchFamily="50" charset="-128"/>
              <a:ea typeface="BIZ UDPゴシック" panose="020B0400000000000000" pitchFamily="50" charset="-128"/>
            </a:endParaRPr>
          </a:p>
          <a:p>
            <a:r>
              <a:rPr kumimoji="1" lang="ja-JP" altLang="en-US" sz="1200" dirty="0">
                <a:latin typeface="BIZ UDPゴシック" panose="020B0400000000000000" pitchFamily="50" charset="-128"/>
                <a:ea typeface="BIZ UDPゴシック" panose="020B0400000000000000" pitchFamily="50" charset="-128"/>
              </a:rPr>
              <a:t>　いう。発信者の氏名、住所等は不明であってもダイレクトメール等、不特定の者に視認されない方法で説示・助言できる場合は、「発信者が</a:t>
            </a:r>
            <a:endParaRPr kumimoji="1" lang="en-US" altLang="ja-JP" sz="1200" dirty="0">
              <a:latin typeface="BIZ UDPゴシック" panose="020B0400000000000000" pitchFamily="50" charset="-128"/>
              <a:ea typeface="BIZ UDPゴシック" panose="020B0400000000000000" pitchFamily="50" charset="-128"/>
            </a:endParaRPr>
          </a:p>
          <a:p>
            <a:r>
              <a:rPr kumimoji="1" lang="ja-JP" altLang="en-US" sz="1200" dirty="0">
                <a:latin typeface="BIZ UDPゴシック" panose="020B0400000000000000" pitchFamily="50" charset="-128"/>
                <a:ea typeface="BIZ UDPゴシック" panose="020B0400000000000000" pitchFamily="50" charset="-128"/>
              </a:rPr>
              <a:t>　明らか」とみなす。</a:t>
            </a:r>
            <a:endParaRPr kumimoji="1" lang="en-US" altLang="ja-JP" sz="1200" dirty="0">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CE670847-1CAB-47F2-B4A0-B49AE76A5EAD}"/>
              </a:ext>
            </a:extLst>
          </p:cNvPr>
          <p:cNvSpPr txBox="1"/>
          <p:nvPr/>
        </p:nvSpPr>
        <p:spPr>
          <a:xfrm>
            <a:off x="9594450" y="6461117"/>
            <a:ext cx="320922" cy="307777"/>
          </a:xfrm>
          <a:prstGeom prst="rect">
            <a:avLst/>
          </a:prstGeom>
          <a:noFill/>
        </p:spPr>
        <p:txBody>
          <a:bodyPr wrap="none" rtlCol="0">
            <a:spAutoFit/>
          </a:bodyPr>
          <a:lstStyle/>
          <a:p>
            <a:pPr algn="l"/>
            <a:r>
              <a:rPr kumimoji="1" lang="ja-JP" altLang="en-US" sz="1400" b="1" dirty="0">
                <a:latin typeface="BIZ UDPゴシック" panose="020B0400000000000000" pitchFamily="50" charset="-128"/>
                <a:ea typeface="BIZ UDPゴシック" panose="020B0400000000000000" pitchFamily="50" charset="-128"/>
              </a:rPr>
              <a:t>７</a:t>
            </a:r>
          </a:p>
        </p:txBody>
      </p:sp>
      <p:sp>
        <p:nvSpPr>
          <p:cNvPr id="12" name="テキスト ボックス 11">
            <a:extLst>
              <a:ext uri="{FF2B5EF4-FFF2-40B4-BE49-F238E27FC236}">
                <a16:creationId xmlns:a16="http://schemas.microsoft.com/office/drawing/2014/main" id="{03BF70CB-8E93-48DF-8B6E-D76DDAB3858B}"/>
              </a:ext>
            </a:extLst>
          </p:cNvPr>
          <p:cNvSpPr txBox="1"/>
          <p:nvPr/>
        </p:nvSpPr>
        <p:spPr>
          <a:xfrm>
            <a:off x="2556350" y="-20706"/>
            <a:ext cx="4536819" cy="400110"/>
          </a:xfrm>
          <a:prstGeom prst="rect">
            <a:avLst/>
          </a:prstGeom>
          <a:noFill/>
        </p:spPr>
        <p:txBody>
          <a:bodyPr wrap="none" rtlCol="0">
            <a:spAutoFit/>
          </a:bodyPr>
          <a:lstStyle/>
          <a:p>
            <a:r>
              <a:rPr kumimoji="1" lang="ja-JP" altLang="en-US" sz="2000" b="1" dirty="0">
                <a:latin typeface="BIZ UDPゴシック" panose="020B0400000000000000" pitchFamily="50" charset="-128"/>
                <a:ea typeface="BIZ UDPゴシック" panose="020B0400000000000000" pitchFamily="50" charset="-128"/>
              </a:rPr>
              <a:t>同和問題の解決に向けた大阪府の取組</a:t>
            </a:r>
          </a:p>
        </p:txBody>
      </p:sp>
      <p:sp>
        <p:nvSpPr>
          <p:cNvPr id="10" name="テキスト ボックス 9">
            <a:extLst>
              <a:ext uri="{FF2B5EF4-FFF2-40B4-BE49-F238E27FC236}">
                <a16:creationId xmlns:a16="http://schemas.microsoft.com/office/drawing/2014/main" id="{E13659F0-A0E6-4A9B-9EBE-722B5232CD1B}"/>
              </a:ext>
            </a:extLst>
          </p:cNvPr>
          <p:cNvSpPr txBox="1"/>
          <p:nvPr/>
        </p:nvSpPr>
        <p:spPr>
          <a:xfrm>
            <a:off x="173070" y="413783"/>
            <a:ext cx="974243" cy="433452"/>
          </a:xfrm>
          <a:prstGeom prst="rect">
            <a:avLst/>
          </a:prstGeom>
          <a:noFill/>
          <a:ln>
            <a:noFill/>
          </a:ln>
        </p:spPr>
        <p:txBody>
          <a:bodyPr wrap="square" rtlCol="0">
            <a:spAutoFit/>
          </a:bodyPr>
          <a:lstStyle/>
          <a:p>
            <a:pPr>
              <a:lnSpc>
                <a:spcPts val="543"/>
              </a:lnSpc>
            </a:pPr>
            <a:endParaRPr kumimoji="1" lang="en-US" altLang="ja-JP" b="1" dirty="0">
              <a:latin typeface="BIZ UDPゴシック" panose="020B0400000000000000" pitchFamily="50" charset="-128"/>
              <a:ea typeface="BIZ UDPゴシック" panose="020B0400000000000000" pitchFamily="50" charset="-128"/>
            </a:endParaRPr>
          </a:p>
          <a:p>
            <a:r>
              <a:rPr kumimoji="1" lang="ja-JP" altLang="en-US" b="1" dirty="0">
                <a:latin typeface="BIZ UDPゴシック" panose="020B0400000000000000" pitchFamily="50" charset="-128"/>
                <a:ea typeface="BIZ UDPゴシック" panose="020B0400000000000000" pitchFamily="50" charset="-128"/>
              </a:rPr>
              <a:t>参考</a:t>
            </a:r>
            <a:endParaRPr kumimoji="1" lang="en-US" altLang="ja-JP" sz="1600" dirty="0">
              <a:latin typeface="BIZ UDPゴシック" panose="020B0400000000000000" pitchFamily="50" charset="-128"/>
              <a:ea typeface="BIZ UDPゴシック" panose="020B0400000000000000" pitchFamily="50" charset="-128"/>
            </a:endParaRPr>
          </a:p>
        </p:txBody>
      </p:sp>
      <p:sp>
        <p:nvSpPr>
          <p:cNvPr id="4" name="正方形/長方形 3">
            <a:extLst>
              <a:ext uri="{FF2B5EF4-FFF2-40B4-BE49-F238E27FC236}">
                <a16:creationId xmlns:a16="http://schemas.microsoft.com/office/drawing/2014/main" id="{D8011B43-5FF2-4218-BF2F-42646D13C9FF}"/>
              </a:ext>
            </a:extLst>
          </p:cNvPr>
          <p:cNvSpPr/>
          <p:nvPr/>
        </p:nvSpPr>
        <p:spPr>
          <a:xfrm>
            <a:off x="232712" y="508958"/>
            <a:ext cx="543665" cy="30777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noFill/>
            </a:endParaRPr>
          </a:p>
        </p:txBody>
      </p:sp>
    </p:spTree>
    <p:extLst>
      <p:ext uri="{BB962C8B-B14F-4D97-AF65-F5344CB8AC3E}">
        <p14:creationId xmlns:p14="http://schemas.microsoft.com/office/powerpoint/2010/main" val="7111497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CE670847-1CAB-47F2-B4A0-B49AE76A5EAD}"/>
              </a:ext>
            </a:extLst>
          </p:cNvPr>
          <p:cNvSpPr txBox="1"/>
          <p:nvPr/>
        </p:nvSpPr>
        <p:spPr>
          <a:xfrm>
            <a:off x="9598894" y="6482780"/>
            <a:ext cx="320922" cy="307777"/>
          </a:xfrm>
          <a:prstGeom prst="rect">
            <a:avLst/>
          </a:prstGeom>
          <a:noFill/>
        </p:spPr>
        <p:txBody>
          <a:bodyPr wrap="none" rtlCol="0">
            <a:spAutoFit/>
          </a:bodyPr>
          <a:lstStyle/>
          <a:p>
            <a:pPr algn="l"/>
            <a:r>
              <a:rPr kumimoji="1" lang="ja-JP" altLang="en-US" sz="1400" b="1" dirty="0">
                <a:latin typeface="BIZ UDPゴシック" panose="020B0400000000000000" pitchFamily="50" charset="-128"/>
                <a:ea typeface="BIZ UDPゴシック" panose="020B0400000000000000" pitchFamily="50" charset="-128"/>
              </a:rPr>
              <a:t>８</a:t>
            </a:r>
          </a:p>
        </p:txBody>
      </p:sp>
      <p:pic>
        <p:nvPicPr>
          <p:cNvPr id="4" name="図 3">
            <a:extLst>
              <a:ext uri="{FF2B5EF4-FFF2-40B4-BE49-F238E27FC236}">
                <a16:creationId xmlns:a16="http://schemas.microsoft.com/office/drawing/2014/main" id="{903B5404-5B6A-4EFE-B3CF-136C00D746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577" y="117078"/>
            <a:ext cx="9418846" cy="6504096"/>
          </a:xfrm>
          <a:prstGeom prst="rect">
            <a:avLst/>
          </a:prstGeom>
        </p:spPr>
      </p:pic>
      <p:sp>
        <p:nvSpPr>
          <p:cNvPr id="2" name="テキスト ボックス 1">
            <a:extLst>
              <a:ext uri="{FF2B5EF4-FFF2-40B4-BE49-F238E27FC236}">
                <a16:creationId xmlns:a16="http://schemas.microsoft.com/office/drawing/2014/main" id="{52A49456-D176-40F4-BA88-DA5337A5A3AB}"/>
              </a:ext>
            </a:extLst>
          </p:cNvPr>
          <p:cNvSpPr txBox="1"/>
          <p:nvPr/>
        </p:nvSpPr>
        <p:spPr>
          <a:xfrm>
            <a:off x="3916393" y="6617811"/>
            <a:ext cx="6257027" cy="246221"/>
          </a:xfrm>
          <a:prstGeom prst="rect">
            <a:avLst/>
          </a:prstGeom>
          <a:noFill/>
        </p:spPr>
        <p:txBody>
          <a:bodyPr wrap="square" rtlCol="0">
            <a:spAutoFit/>
          </a:bodyPr>
          <a:lstStyle/>
          <a:p>
            <a:pPr algn="l"/>
            <a:r>
              <a:rPr kumimoji="1" lang="en-US" altLang="ja-JP" sz="1000" dirty="0">
                <a:latin typeface="BIZ UDPゴシック" panose="020B0400000000000000" pitchFamily="50" charset="-128"/>
                <a:ea typeface="BIZ UDPゴシック" panose="020B0400000000000000" pitchFamily="50" charset="-128"/>
              </a:rPr>
              <a:t>※</a:t>
            </a:r>
            <a:r>
              <a:rPr kumimoji="1" lang="ja-JP" altLang="en-US" sz="1000" dirty="0">
                <a:latin typeface="BIZ UDPゴシック" panose="020B0400000000000000" pitchFamily="50" charset="-128"/>
                <a:ea typeface="BIZ UDPゴシック" panose="020B0400000000000000" pitchFamily="50" charset="-128"/>
              </a:rPr>
              <a:t>総務省（</a:t>
            </a:r>
            <a:r>
              <a:rPr kumimoji="1" lang="en-US" altLang="ja-JP" sz="1000" dirty="0">
                <a:latin typeface="BIZ UDPゴシック" panose="020B0400000000000000" pitchFamily="50" charset="-128"/>
                <a:ea typeface="BIZ UDPゴシック" panose="020B0400000000000000" pitchFamily="50" charset="-128"/>
              </a:rPr>
              <a:t>https://www.soumu.go.jp/main_sosiki/joho_tsusin/d_syohi/ihoyugai.html</a:t>
            </a:r>
            <a:r>
              <a:rPr kumimoji="1" lang="ja-JP" altLang="en-US" sz="1000" dirty="0">
                <a:latin typeface="BIZ UDPゴシック" panose="020B0400000000000000" pitchFamily="50" charset="-128"/>
                <a:ea typeface="BIZ UDPゴシック" panose="020B0400000000000000" pitchFamily="50" charset="-128"/>
              </a:rPr>
              <a:t>）</a:t>
            </a:r>
          </a:p>
        </p:txBody>
      </p:sp>
    </p:spTree>
    <p:extLst>
      <p:ext uri="{BB962C8B-B14F-4D97-AF65-F5344CB8AC3E}">
        <p14:creationId xmlns:p14="http://schemas.microsoft.com/office/powerpoint/2010/main" val="2701050296"/>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solidFill>
          <a:schemeClr val="accent1">
            <a:lumMod val="50000"/>
          </a:schemeClr>
        </a:solidFill>
      </a:spPr>
      <a:bodyPr wrap="none" rtlCol="0">
        <a:spAutoFit/>
      </a:bodyPr>
      <a:lstStyle>
        <a:defPPr algn="l">
          <a:defRPr kumimoji="1" sz="1400" dirty="0">
            <a:solidFill>
              <a:schemeClr val="bg1"/>
            </a:solidFill>
            <a:latin typeface="BIZ UDPゴシック" panose="020B0400000000000000" pitchFamily="50" charset="-128"/>
            <a:ea typeface="BIZ UDPゴシック" panose="020B0400000000000000" pitchFamily="50" charset="-128"/>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2568</TotalTime>
  <Words>3158</Words>
  <PresentationFormat>A4 210 x 297 mm</PresentationFormat>
  <Paragraphs>302</Paragraphs>
  <Slides>8</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8</vt:i4>
      </vt:variant>
    </vt:vector>
  </HeadingPairs>
  <TitlesOfParts>
    <vt:vector size="14" baseType="lpstr">
      <vt:lpstr>BIZ UDPゴシック</vt:lpstr>
      <vt:lpstr>游ゴシック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2025-08-25T23:43:28Z</cp:lastPrinted>
  <dcterms:created xsi:type="dcterms:W3CDTF">2024-08-21T07:59:28Z</dcterms:created>
  <dcterms:modified xsi:type="dcterms:W3CDTF">2025-09-01T06:36:00Z</dcterms:modified>
</cp:coreProperties>
</file>