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4"/>
  </p:notesMasterIdLst>
  <p:sldIdLst>
    <p:sldId id="256" r:id="rId2"/>
    <p:sldId id="263" r:id="rId3"/>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5"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92" d="100"/>
          <a:sy n="92" d="100"/>
        </p:scale>
        <p:origin x="965" y="77"/>
      </p:cViewPr>
      <p:guideLst>
        <p:guide orient="horz" pos="2115"/>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B91D278-B5CE-4764-B97D-72B5199069C3}" type="datetimeFigureOut">
              <a:rPr kumimoji="1" lang="ja-JP" altLang="en-US" smtClean="0"/>
              <a:t>2025/11/19</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DADF164-BB5C-4C0A-B751-B460E1B96D43}" type="slidenum">
              <a:rPr kumimoji="1" lang="ja-JP" altLang="en-US" smtClean="0"/>
              <a:t>‹#›</a:t>
            </a:fld>
            <a:endParaRPr kumimoji="1" lang="ja-JP" altLang="en-US"/>
          </a:p>
        </p:txBody>
      </p:sp>
    </p:spTree>
    <p:extLst>
      <p:ext uri="{BB962C8B-B14F-4D97-AF65-F5344CB8AC3E}">
        <p14:creationId xmlns:p14="http://schemas.microsoft.com/office/powerpoint/2010/main" val="16825175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2556157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444644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3238111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838057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1883882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3144027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650138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866723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2914977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4079338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795282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285BB7-DECC-4A42-9005-EEB6008D3419}" type="datetimeFigureOut">
              <a:rPr kumimoji="1" lang="ja-JP" altLang="en-US" smtClean="0"/>
              <a:t>2025/11/19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19369746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C0B1D3D2-35F2-4F49-948B-84BE11B5445D}"/>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CE670847-1CAB-47F2-B4A0-B49AE76A5EAD}"/>
              </a:ext>
            </a:extLst>
          </p:cNvPr>
          <p:cNvSpPr txBox="1"/>
          <p:nvPr/>
        </p:nvSpPr>
        <p:spPr>
          <a:xfrm>
            <a:off x="9607520" y="6550223"/>
            <a:ext cx="298480"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a:t>
            </a:r>
          </a:p>
        </p:txBody>
      </p:sp>
      <p:sp>
        <p:nvSpPr>
          <p:cNvPr id="11" name="正方形/長方形 10">
            <a:extLst>
              <a:ext uri="{FF2B5EF4-FFF2-40B4-BE49-F238E27FC236}">
                <a16:creationId xmlns:a16="http://schemas.microsoft.com/office/drawing/2014/main" id="{7466D8C4-37DA-4416-82D1-1A1311D764EC}"/>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資料２</a:t>
            </a:r>
          </a:p>
        </p:txBody>
      </p:sp>
      <p:sp>
        <p:nvSpPr>
          <p:cNvPr id="14" name="テキスト ボックス 13">
            <a:extLst>
              <a:ext uri="{FF2B5EF4-FFF2-40B4-BE49-F238E27FC236}">
                <a16:creationId xmlns:a16="http://schemas.microsoft.com/office/drawing/2014/main" id="{D13DE9DF-EB90-4A42-9832-07C50A84A577}"/>
              </a:ext>
            </a:extLst>
          </p:cNvPr>
          <p:cNvSpPr txBox="1"/>
          <p:nvPr/>
        </p:nvSpPr>
        <p:spPr>
          <a:xfrm>
            <a:off x="2802680" y="-3147"/>
            <a:ext cx="4281941"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人権侵害情報への対応状況について</a:t>
            </a:r>
          </a:p>
        </p:txBody>
      </p:sp>
      <p:sp>
        <p:nvSpPr>
          <p:cNvPr id="15" name="テキスト ボックス 14">
            <a:extLst>
              <a:ext uri="{FF2B5EF4-FFF2-40B4-BE49-F238E27FC236}">
                <a16:creationId xmlns:a16="http://schemas.microsoft.com/office/drawing/2014/main" id="{EE5102B5-F472-4A05-A810-FBFFF3884D65}"/>
              </a:ext>
            </a:extLst>
          </p:cNvPr>
          <p:cNvSpPr txBox="1"/>
          <p:nvPr/>
        </p:nvSpPr>
        <p:spPr>
          <a:xfrm>
            <a:off x="29058" y="876760"/>
            <a:ext cx="9405139" cy="338554"/>
          </a:xfrm>
          <a:prstGeom prst="rect">
            <a:avLst/>
          </a:prstGeom>
          <a:noFill/>
        </p:spPr>
        <p:txBody>
          <a:bodyPr wrap="none" rtlCol="0">
            <a:spAutoFit/>
          </a:bodyPr>
          <a:lstStyle/>
          <a:p>
            <a:r>
              <a:rPr kumimoji="1" lang="ja-JP" altLang="en-US" sz="1600" dirty="0">
                <a:latin typeface="BIZ UDPゴシック" panose="020B0400000000000000" pitchFamily="50" charset="-128"/>
                <a:ea typeface="BIZ UDPゴシック" panose="020B0400000000000000" pitchFamily="50" charset="-128"/>
              </a:rPr>
              <a:t>明らかに不当な差別的言動と判断できる９２</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件</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について、</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プロバイダへの削除</a:t>
            </a:r>
            <a:r>
              <a:rPr lang="ja-JP" altLang="en-US" sz="1600" kern="100">
                <a:effectLst/>
                <a:latin typeface="游明朝" panose="02020400000000000000" pitchFamily="18" charset="-128"/>
                <a:ea typeface="BIZ UDPゴシック" panose="020B0400000000000000" pitchFamily="50" charset="-128"/>
                <a:cs typeface="Times New Roman" panose="02020603050405020304" pitchFamily="18" charset="0"/>
              </a:rPr>
              <a:t>要請、国へ</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の通報を実施</a:t>
            </a:r>
            <a:endParaRPr lang="en-US" altLang="ja-JP"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p:txBody>
      </p:sp>
      <p:sp>
        <p:nvSpPr>
          <p:cNvPr id="16" name="正方形/長方形 15">
            <a:extLst>
              <a:ext uri="{FF2B5EF4-FFF2-40B4-BE49-F238E27FC236}">
                <a16:creationId xmlns:a16="http://schemas.microsoft.com/office/drawing/2014/main" id="{0992B3B0-EF1F-44C3-A458-EEBAD8BF770C}"/>
              </a:ext>
            </a:extLst>
          </p:cNvPr>
          <p:cNvSpPr/>
          <p:nvPr/>
        </p:nvSpPr>
        <p:spPr>
          <a:xfrm>
            <a:off x="7538" y="507297"/>
            <a:ext cx="2745447" cy="33360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削除要請（条例第１２条）</a:t>
            </a:r>
          </a:p>
        </p:txBody>
      </p:sp>
      <p:sp>
        <p:nvSpPr>
          <p:cNvPr id="17" name="テキスト ボックス 16">
            <a:extLst>
              <a:ext uri="{FF2B5EF4-FFF2-40B4-BE49-F238E27FC236}">
                <a16:creationId xmlns:a16="http://schemas.microsoft.com/office/drawing/2014/main" id="{4A99B23A-51DF-41D7-8AA8-BEF8D1858ED0}"/>
              </a:ext>
            </a:extLst>
          </p:cNvPr>
          <p:cNvSpPr txBox="1"/>
          <p:nvPr/>
        </p:nvSpPr>
        <p:spPr>
          <a:xfrm>
            <a:off x="117883" y="1207084"/>
            <a:ext cx="9670234" cy="2603598"/>
          </a:xfrm>
          <a:prstGeom prst="rect">
            <a:avLst/>
          </a:prstGeom>
          <a:solidFill>
            <a:schemeClr val="accent5">
              <a:lumMod val="20000"/>
              <a:lumOff val="80000"/>
            </a:schemeClr>
          </a:solidFill>
          <a:ln>
            <a:noFill/>
          </a:ln>
        </p:spPr>
        <p:txBody>
          <a:bodyPr wrap="square">
            <a:spAutoFit/>
          </a:bodyPr>
          <a:lstStyle/>
          <a:p>
            <a:pPr indent="133350" algn="just">
              <a:lnSpc>
                <a:spcPts val="2200"/>
              </a:lnSpc>
            </a:pP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■市町村及びネットハーモニーからの通報によるもの：９２件</a:t>
            </a:r>
            <a:endParaRPr lang="en-US" altLang="ja-JP" sz="16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endParaRPr lang="en-US" altLang="ja-JP" sz="16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　　うち、いわゆる</a:t>
            </a:r>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同和地区の識別情報の摘示</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に関する</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事案</a:t>
            </a:r>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９２</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件</a:t>
            </a:r>
            <a:endParaRPr lang="en-US" altLang="ja-JP" sz="16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　　　　　　→</a:t>
            </a:r>
            <a:r>
              <a:rPr lang="en-US"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２９件について、閲覧できない状態であることを確認済み</a:t>
            </a:r>
            <a:endParaRPr lang="en-US"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　　　　　　　　　</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（令和７年９月末</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現在、６３件</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は現存）</a:t>
            </a:r>
            <a:endParaRPr lang="en-US"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　　</a:t>
            </a:r>
            <a:r>
              <a:rPr lang="ja-JP" altLang="ja-JP"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　</a:t>
            </a:r>
            <a:r>
              <a:rPr lang="en-US" altLang="ja-JP" sz="1400" kern="100" dirty="0">
                <a:effectLst/>
                <a:latin typeface="BIZ UDPゴシック" panose="020B0400000000000000" pitchFamily="50" charset="-128"/>
                <a:ea typeface="游明朝" panose="02020400000000000000" pitchFamily="18" charset="-128"/>
                <a:cs typeface="Times New Roman" panose="02020603050405020304" pitchFamily="18" charset="0"/>
              </a:rPr>
              <a:t> </a:t>
            </a:r>
            <a:endPar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lnSpc>
                <a:spcPts val="2200"/>
              </a:lnSpc>
            </a:pPr>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■過去案件の再要請：</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３５</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件</a:t>
            </a:r>
            <a:endParaRPr lang="en-US" altLang="ja-JP" sz="16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　　　</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　　　→　　２１件について、閲覧できない状態であることを確認済み</a:t>
            </a:r>
            <a:endParaRPr lang="en-US"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　　　　　　　　　</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（令和７年９月末</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現在、１４件</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は現存）</a:t>
            </a:r>
            <a:r>
              <a:rPr lang="ja-JP" altLang="en-US" sz="13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rPr>
              <a:t>　</a:t>
            </a:r>
            <a:endParaRPr lang="en-US" altLang="ja-JP" sz="16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64885230-6E62-41BE-995F-FBA64F0480E3}"/>
              </a:ext>
            </a:extLst>
          </p:cNvPr>
          <p:cNvSpPr txBox="1"/>
          <p:nvPr/>
        </p:nvSpPr>
        <p:spPr>
          <a:xfrm>
            <a:off x="0" y="3968111"/>
            <a:ext cx="1981633" cy="369332"/>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■これまでの実績</a:t>
            </a:r>
            <a:endParaRPr kumimoji="1" lang="ja-JP" altLang="en-US" sz="1600" dirty="0">
              <a:latin typeface="BIZ UDPゴシック" panose="020B0400000000000000" pitchFamily="50" charset="-128"/>
              <a:ea typeface="BIZ UDPゴシック" panose="020B0400000000000000" pitchFamily="50" charset="-128"/>
            </a:endParaRPr>
          </a:p>
        </p:txBody>
      </p:sp>
      <p:graphicFrame>
        <p:nvGraphicFramePr>
          <p:cNvPr id="13" name="表 8">
            <a:extLst>
              <a:ext uri="{FF2B5EF4-FFF2-40B4-BE49-F238E27FC236}">
                <a16:creationId xmlns:a16="http://schemas.microsoft.com/office/drawing/2014/main" id="{A36D3145-5664-44D1-B5B5-08B9B86F4F36}"/>
              </a:ext>
            </a:extLst>
          </p:cNvPr>
          <p:cNvGraphicFramePr>
            <a:graphicFrameLocks noGrp="1"/>
          </p:cNvGraphicFramePr>
          <p:nvPr>
            <p:extLst>
              <p:ext uri="{D42A27DB-BD31-4B8C-83A1-F6EECF244321}">
                <p14:modId xmlns:p14="http://schemas.microsoft.com/office/powerpoint/2010/main" val="2906042779"/>
              </p:ext>
            </p:extLst>
          </p:nvPr>
        </p:nvGraphicFramePr>
        <p:xfrm>
          <a:off x="86528" y="4494872"/>
          <a:ext cx="9670232" cy="1402080"/>
        </p:xfrm>
        <a:graphic>
          <a:graphicData uri="http://schemas.openxmlformats.org/drawingml/2006/table">
            <a:tbl>
              <a:tblPr firstRow="1" bandRow="1">
                <a:tableStyleId>{5C22544A-7EE6-4342-B048-85BDC9FD1C3A}</a:tableStyleId>
              </a:tblPr>
              <a:tblGrid>
                <a:gridCol w="2303886">
                  <a:extLst>
                    <a:ext uri="{9D8B030D-6E8A-4147-A177-3AD203B41FA5}">
                      <a16:colId xmlns:a16="http://schemas.microsoft.com/office/drawing/2014/main" val="2586399654"/>
                    </a:ext>
                  </a:extLst>
                </a:gridCol>
                <a:gridCol w="727275">
                  <a:extLst>
                    <a:ext uri="{9D8B030D-6E8A-4147-A177-3AD203B41FA5}">
                      <a16:colId xmlns:a16="http://schemas.microsoft.com/office/drawing/2014/main" val="2693890807"/>
                    </a:ext>
                  </a:extLst>
                </a:gridCol>
                <a:gridCol w="625794">
                  <a:extLst>
                    <a:ext uri="{9D8B030D-6E8A-4147-A177-3AD203B41FA5}">
                      <a16:colId xmlns:a16="http://schemas.microsoft.com/office/drawing/2014/main" val="2233377693"/>
                    </a:ext>
                  </a:extLst>
                </a:gridCol>
                <a:gridCol w="634252">
                  <a:extLst>
                    <a:ext uri="{9D8B030D-6E8A-4147-A177-3AD203B41FA5}">
                      <a16:colId xmlns:a16="http://schemas.microsoft.com/office/drawing/2014/main" val="3962059789"/>
                    </a:ext>
                  </a:extLst>
                </a:gridCol>
                <a:gridCol w="558142">
                  <a:extLst>
                    <a:ext uri="{9D8B030D-6E8A-4147-A177-3AD203B41FA5}">
                      <a16:colId xmlns:a16="http://schemas.microsoft.com/office/drawing/2014/main" val="2273273384"/>
                    </a:ext>
                  </a:extLst>
                </a:gridCol>
                <a:gridCol w="752644">
                  <a:extLst>
                    <a:ext uri="{9D8B030D-6E8A-4147-A177-3AD203B41FA5}">
                      <a16:colId xmlns:a16="http://schemas.microsoft.com/office/drawing/2014/main" val="2825399897"/>
                    </a:ext>
                  </a:extLst>
                </a:gridCol>
                <a:gridCol w="701905">
                  <a:extLst>
                    <a:ext uri="{9D8B030D-6E8A-4147-A177-3AD203B41FA5}">
                      <a16:colId xmlns:a16="http://schemas.microsoft.com/office/drawing/2014/main" val="406811418"/>
                    </a:ext>
                  </a:extLst>
                </a:gridCol>
                <a:gridCol w="794928">
                  <a:extLst>
                    <a:ext uri="{9D8B030D-6E8A-4147-A177-3AD203B41FA5}">
                      <a16:colId xmlns:a16="http://schemas.microsoft.com/office/drawing/2014/main" val="1920744762"/>
                    </a:ext>
                  </a:extLst>
                </a:gridCol>
                <a:gridCol w="701904">
                  <a:extLst>
                    <a:ext uri="{9D8B030D-6E8A-4147-A177-3AD203B41FA5}">
                      <a16:colId xmlns:a16="http://schemas.microsoft.com/office/drawing/2014/main" val="2351482601"/>
                    </a:ext>
                  </a:extLst>
                </a:gridCol>
                <a:gridCol w="820300">
                  <a:extLst>
                    <a:ext uri="{9D8B030D-6E8A-4147-A177-3AD203B41FA5}">
                      <a16:colId xmlns:a16="http://schemas.microsoft.com/office/drawing/2014/main" val="183449589"/>
                    </a:ext>
                  </a:extLst>
                </a:gridCol>
                <a:gridCol w="1049202">
                  <a:extLst>
                    <a:ext uri="{9D8B030D-6E8A-4147-A177-3AD203B41FA5}">
                      <a16:colId xmlns:a16="http://schemas.microsoft.com/office/drawing/2014/main" val="2031612855"/>
                    </a:ext>
                  </a:extLst>
                </a:gridCol>
              </a:tblGrid>
              <a:tr h="263632">
                <a:tc>
                  <a:txBody>
                    <a:bodyPr/>
                    <a:lstStyle/>
                    <a:p>
                      <a:r>
                        <a:rPr kumimoji="1" lang="ja-JP" altLang="en-US" sz="1400" dirty="0">
                          <a:latin typeface="BIZ UDPゴシック" panose="020B0400000000000000" pitchFamily="50" charset="-128"/>
                          <a:ea typeface="BIZ UDPゴシック" panose="020B0400000000000000" pitchFamily="50" charset="-128"/>
                        </a:rPr>
                        <a:t>年度</a:t>
                      </a: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H29</a:t>
                      </a:r>
                      <a:endParaRPr kumimoji="1" lang="ja-JP" altLang="en-US" sz="14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H30</a:t>
                      </a:r>
                      <a:endParaRPr kumimoji="1" lang="ja-JP" altLang="en-US" sz="14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R1</a:t>
                      </a:r>
                      <a:endParaRPr kumimoji="1" lang="ja-JP" altLang="en-US" sz="14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R2</a:t>
                      </a:r>
                      <a:endParaRPr kumimoji="1" lang="ja-JP" altLang="en-US" sz="14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R3</a:t>
                      </a:r>
                      <a:endParaRPr kumimoji="1" lang="ja-JP" altLang="en-US" sz="14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R4</a:t>
                      </a:r>
                      <a:endParaRPr kumimoji="1" lang="ja-JP" altLang="en-US" sz="14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R5</a:t>
                      </a:r>
                      <a:endParaRPr kumimoji="1" lang="ja-JP" altLang="en-US" sz="14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R6</a:t>
                      </a:r>
                      <a:endParaRPr kumimoji="1" lang="ja-JP" altLang="en-US" sz="14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R7※</a:t>
                      </a:r>
                      <a:endParaRPr kumimoji="1" lang="ja-JP" altLang="en-US" sz="14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合計</a:t>
                      </a:r>
                    </a:p>
                  </a:txBody>
                  <a:tcPr anchor="ctr"/>
                </a:tc>
                <a:extLst>
                  <a:ext uri="{0D108BD9-81ED-4DB2-BD59-A6C34878D82A}">
                    <a16:rowId xmlns:a16="http://schemas.microsoft.com/office/drawing/2014/main" val="2898508025"/>
                  </a:ext>
                </a:extLst>
              </a:tr>
              <a:tr h="316359">
                <a:tc>
                  <a:txBody>
                    <a:bodyPr/>
                    <a:lstStyle/>
                    <a:p>
                      <a:r>
                        <a:rPr kumimoji="1" lang="ja-JP" altLang="en-US" sz="1400" dirty="0">
                          <a:latin typeface="BIZ UDPゴシック" panose="020B0400000000000000" pitchFamily="50" charset="-128"/>
                          <a:ea typeface="BIZ UDPゴシック" panose="020B0400000000000000" pitchFamily="50" charset="-128"/>
                        </a:rPr>
                        <a:t>国への通報</a:t>
                      </a:r>
                    </a:p>
                  </a:txBody>
                  <a:tcPr anchor="ctr"/>
                </a:tc>
                <a:tc>
                  <a:txBody>
                    <a:bodyPr/>
                    <a:lstStyle/>
                    <a:p>
                      <a:pPr algn="ctr"/>
                      <a:r>
                        <a:rPr kumimoji="1" lang="en-US" altLang="ja-JP" dirty="0"/>
                        <a:t>6</a:t>
                      </a:r>
                    </a:p>
                  </a:txBody>
                  <a:tcPr anchor="ctr"/>
                </a:tc>
                <a:tc>
                  <a:txBody>
                    <a:bodyPr/>
                    <a:lstStyle/>
                    <a:p>
                      <a:pPr algn="ctr"/>
                      <a:r>
                        <a:rPr kumimoji="1" lang="en-US" altLang="ja-JP" dirty="0"/>
                        <a:t>19</a:t>
                      </a:r>
                      <a:endParaRPr kumimoji="1" lang="ja-JP" altLang="en-US" dirty="0"/>
                    </a:p>
                  </a:txBody>
                  <a:tcPr anchor="ctr"/>
                </a:tc>
                <a:tc>
                  <a:txBody>
                    <a:bodyPr/>
                    <a:lstStyle/>
                    <a:p>
                      <a:pPr algn="ctr"/>
                      <a:r>
                        <a:rPr kumimoji="1" lang="en-US" altLang="ja-JP" dirty="0"/>
                        <a:t>20</a:t>
                      </a:r>
                    </a:p>
                  </a:txBody>
                  <a:tcPr anchor="ctr"/>
                </a:tc>
                <a:tc>
                  <a:txBody>
                    <a:bodyPr/>
                    <a:lstStyle/>
                    <a:p>
                      <a:pPr algn="ctr"/>
                      <a:r>
                        <a:rPr kumimoji="1" lang="en-US" altLang="ja-JP" dirty="0"/>
                        <a:t>69</a:t>
                      </a:r>
                      <a:endParaRPr kumimoji="1" lang="ja-JP" altLang="en-US" dirty="0"/>
                    </a:p>
                  </a:txBody>
                  <a:tcPr anchor="ctr"/>
                </a:tc>
                <a:tc>
                  <a:txBody>
                    <a:bodyPr/>
                    <a:lstStyle/>
                    <a:p>
                      <a:pPr algn="ctr"/>
                      <a:r>
                        <a:rPr kumimoji="1" lang="en-US" altLang="ja-JP" dirty="0"/>
                        <a:t>198</a:t>
                      </a:r>
                      <a:endParaRPr kumimoji="1" lang="ja-JP" altLang="en-US" dirty="0"/>
                    </a:p>
                  </a:txBody>
                  <a:tcPr anchor="ctr"/>
                </a:tc>
                <a:tc>
                  <a:txBody>
                    <a:bodyPr/>
                    <a:lstStyle/>
                    <a:p>
                      <a:pPr algn="ctr"/>
                      <a:r>
                        <a:rPr kumimoji="1" lang="en-US" altLang="ja-JP" dirty="0"/>
                        <a:t>51</a:t>
                      </a:r>
                      <a:endParaRPr kumimoji="1" lang="ja-JP" altLang="en-US" dirty="0"/>
                    </a:p>
                  </a:txBody>
                  <a:tcPr anchor="ctr"/>
                </a:tc>
                <a:tc>
                  <a:txBody>
                    <a:bodyPr/>
                    <a:lstStyle/>
                    <a:p>
                      <a:pPr algn="ctr"/>
                      <a:r>
                        <a:rPr kumimoji="1" lang="en-US" altLang="ja-JP" dirty="0"/>
                        <a:t>40</a:t>
                      </a:r>
                      <a:endParaRPr kumimoji="1" lang="ja-JP" altLang="en-US" dirty="0"/>
                    </a:p>
                  </a:txBody>
                  <a:tcPr anchor="ctr"/>
                </a:tc>
                <a:tc>
                  <a:txBody>
                    <a:bodyPr/>
                    <a:lstStyle/>
                    <a:p>
                      <a:pPr algn="ctr"/>
                      <a:r>
                        <a:rPr kumimoji="1" lang="en-US" altLang="ja-JP" dirty="0"/>
                        <a:t>88</a:t>
                      </a:r>
                      <a:endParaRPr kumimoji="1" lang="ja-JP" altLang="en-US" dirty="0"/>
                    </a:p>
                  </a:txBody>
                  <a:tcPr anchor="ctr"/>
                </a:tc>
                <a:tc>
                  <a:txBody>
                    <a:bodyPr/>
                    <a:lstStyle/>
                    <a:p>
                      <a:pPr algn="ctr"/>
                      <a:r>
                        <a:rPr kumimoji="1" lang="en-US" altLang="ja-JP" dirty="0"/>
                        <a:t>92</a:t>
                      </a:r>
                      <a:endParaRPr kumimoji="1" lang="ja-JP" altLang="en-US" dirty="0"/>
                    </a:p>
                  </a:txBody>
                  <a:tcPr anchor="ctr"/>
                </a:tc>
                <a:tc>
                  <a:txBody>
                    <a:bodyPr/>
                    <a:lstStyle/>
                    <a:p>
                      <a:pPr algn="ctr"/>
                      <a:r>
                        <a:rPr kumimoji="1" lang="en-US" altLang="ja-JP" dirty="0"/>
                        <a:t>583</a:t>
                      </a:r>
                      <a:endParaRPr kumimoji="1" lang="ja-JP" altLang="en-US" dirty="0"/>
                    </a:p>
                  </a:txBody>
                  <a:tcPr anchor="ctr"/>
                </a:tc>
                <a:extLst>
                  <a:ext uri="{0D108BD9-81ED-4DB2-BD59-A6C34878D82A}">
                    <a16:rowId xmlns:a16="http://schemas.microsoft.com/office/drawing/2014/main" val="1221424314"/>
                  </a:ext>
                </a:extLst>
              </a:tr>
              <a:tr h="359689">
                <a:tc>
                  <a:txBody>
                    <a:bodyPr/>
                    <a:lstStyle/>
                    <a:p>
                      <a:r>
                        <a:rPr kumimoji="1" lang="ja-JP" altLang="en-US" sz="1400" dirty="0">
                          <a:latin typeface="BIZ UDPゴシック" panose="020B0400000000000000" pitchFamily="50" charset="-128"/>
                          <a:ea typeface="BIZ UDPゴシック" panose="020B0400000000000000" pitchFamily="50" charset="-128"/>
                        </a:rPr>
                        <a:t>プロバイダへの削除要請</a:t>
                      </a:r>
                    </a:p>
                  </a:txBody>
                  <a:tcPr anchor="ctr"/>
                </a:tc>
                <a:tc>
                  <a:txBody>
                    <a:bodyPr/>
                    <a:lstStyle/>
                    <a:p>
                      <a:pPr algn="ctr"/>
                      <a:r>
                        <a:rPr kumimoji="1" lang="en-US" altLang="ja-JP" dirty="0"/>
                        <a:t>0</a:t>
                      </a:r>
                      <a:endParaRPr kumimoji="1" lang="ja-JP" altLang="en-US" dirty="0"/>
                    </a:p>
                  </a:txBody>
                  <a:tcPr anchor="ctr"/>
                </a:tc>
                <a:tc>
                  <a:txBody>
                    <a:bodyPr/>
                    <a:lstStyle/>
                    <a:p>
                      <a:pPr algn="ctr"/>
                      <a:r>
                        <a:rPr kumimoji="1" lang="en-US" altLang="ja-JP" dirty="0"/>
                        <a:t>0</a:t>
                      </a:r>
                      <a:endParaRPr kumimoji="1" lang="ja-JP" altLang="en-US" dirty="0"/>
                    </a:p>
                  </a:txBody>
                  <a:tcPr anchor="ctr"/>
                </a:tc>
                <a:tc>
                  <a:txBody>
                    <a:bodyPr/>
                    <a:lstStyle/>
                    <a:p>
                      <a:pPr algn="ctr"/>
                      <a:r>
                        <a:rPr kumimoji="1" lang="en-US" altLang="ja-JP" dirty="0"/>
                        <a:t>0</a:t>
                      </a:r>
                      <a:endParaRPr kumimoji="1" lang="ja-JP" altLang="en-US" dirty="0"/>
                    </a:p>
                  </a:txBody>
                  <a:tcPr anchor="ctr"/>
                </a:tc>
                <a:tc>
                  <a:txBody>
                    <a:bodyPr/>
                    <a:lstStyle/>
                    <a:p>
                      <a:pPr algn="ctr"/>
                      <a:r>
                        <a:rPr kumimoji="1" lang="en-US" altLang="ja-JP" dirty="0"/>
                        <a:t>0</a:t>
                      </a:r>
                      <a:endParaRPr kumimoji="1" lang="ja-JP" altLang="en-US" dirty="0"/>
                    </a:p>
                  </a:txBody>
                  <a:tcPr anchor="ctr"/>
                </a:tc>
                <a:tc>
                  <a:txBody>
                    <a:bodyPr/>
                    <a:lstStyle/>
                    <a:p>
                      <a:pPr algn="ctr"/>
                      <a:r>
                        <a:rPr kumimoji="1" lang="en-US" altLang="ja-JP" dirty="0"/>
                        <a:t>230</a:t>
                      </a:r>
                      <a:endParaRPr kumimoji="1" lang="ja-JP" altLang="en-US" dirty="0"/>
                    </a:p>
                  </a:txBody>
                  <a:tcPr anchor="ctr"/>
                </a:tc>
                <a:tc>
                  <a:txBody>
                    <a:bodyPr/>
                    <a:lstStyle/>
                    <a:p>
                      <a:pPr algn="ctr"/>
                      <a:r>
                        <a:rPr kumimoji="1" lang="en-US" altLang="ja-JP" dirty="0"/>
                        <a:t>26</a:t>
                      </a:r>
                      <a:endParaRPr kumimoji="1" lang="ja-JP" altLang="en-US" dirty="0"/>
                    </a:p>
                  </a:txBody>
                  <a:tcPr anchor="ctr"/>
                </a:tc>
                <a:tc>
                  <a:txBody>
                    <a:bodyPr/>
                    <a:lstStyle/>
                    <a:p>
                      <a:pPr algn="ctr"/>
                      <a:r>
                        <a:rPr kumimoji="1" lang="en-US" altLang="ja-JP" dirty="0"/>
                        <a:t>18</a:t>
                      </a:r>
                      <a:endParaRPr kumimoji="1" lang="ja-JP" altLang="en-US" dirty="0"/>
                    </a:p>
                  </a:txBody>
                  <a:tcPr anchor="ctr"/>
                </a:tc>
                <a:tc>
                  <a:txBody>
                    <a:bodyPr/>
                    <a:lstStyle/>
                    <a:p>
                      <a:pPr algn="ctr"/>
                      <a:r>
                        <a:rPr kumimoji="1" lang="en-US" altLang="ja-JP" dirty="0"/>
                        <a:t>68</a:t>
                      </a:r>
                      <a:endParaRPr kumimoji="1" lang="ja-JP" altLang="en-US" dirty="0"/>
                    </a:p>
                  </a:txBody>
                  <a:tcPr anchor="ctr"/>
                </a:tc>
                <a:tc>
                  <a:txBody>
                    <a:bodyPr/>
                    <a:lstStyle/>
                    <a:p>
                      <a:pPr algn="ctr"/>
                      <a:r>
                        <a:rPr kumimoji="1" lang="en-US" altLang="ja-JP" dirty="0"/>
                        <a:t>88</a:t>
                      </a:r>
                    </a:p>
                  </a:txBody>
                  <a:tcPr anchor="ctr"/>
                </a:tc>
                <a:tc>
                  <a:txBody>
                    <a:bodyPr/>
                    <a:lstStyle/>
                    <a:p>
                      <a:pPr algn="ctr"/>
                      <a:r>
                        <a:rPr kumimoji="1" lang="en-US" altLang="ja-JP" dirty="0"/>
                        <a:t>430</a:t>
                      </a:r>
                      <a:endParaRPr kumimoji="1" lang="ja-JP" altLang="en-US" dirty="0"/>
                    </a:p>
                  </a:txBody>
                  <a:tcPr anchor="ctr"/>
                </a:tc>
                <a:extLst>
                  <a:ext uri="{0D108BD9-81ED-4DB2-BD59-A6C34878D82A}">
                    <a16:rowId xmlns:a16="http://schemas.microsoft.com/office/drawing/2014/main" val="4086955100"/>
                  </a:ext>
                </a:extLst>
              </a:tr>
              <a:tr h="359689">
                <a:tc>
                  <a:txBody>
                    <a:bodyPr/>
                    <a:lstStyle/>
                    <a:p>
                      <a:r>
                        <a:rPr kumimoji="1" lang="ja-JP" altLang="en-US" sz="1400" dirty="0">
                          <a:latin typeface="BIZ UDPゴシック" panose="020B0400000000000000" pitchFamily="50" charset="-128"/>
                          <a:ea typeface="BIZ UDPゴシック" panose="020B0400000000000000" pitchFamily="50" charset="-128"/>
                        </a:rPr>
                        <a:t>削除・閲覧不能ページ数</a:t>
                      </a:r>
                    </a:p>
                  </a:txBody>
                  <a:tcPr anchor="ctr"/>
                </a:tc>
                <a:tc>
                  <a:txBody>
                    <a:bodyPr/>
                    <a:lstStyle/>
                    <a:p>
                      <a:pPr algn="ctr"/>
                      <a:r>
                        <a:rPr kumimoji="1" lang="en-US" altLang="ja-JP" dirty="0"/>
                        <a:t>5</a:t>
                      </a:r>
                      <a:endParaRPr kumimoji="1" lang="ja-JP" altLang="en-US" dirty="0"/>
                    </a:p>
                  </a:txBody>
                  <a:tcPr anchor="ctr"/>
                </a:tc>
                <a:tc>
                  <a:txBody>
                    <a:bodyPr/>
                    <a:lstStyle/>
                    <a:p>
                      <a:pPr algn="ctr"/>
                      <a:r>
                        <a:rPr kumimoji="1" lang="en-US" altLang="ja-JP" dirty="0"/>
                        <a:t>0</a:t>
                      </a:r>
                      <a:endParaRPr kumimoji="1" lang="ja-JP" altLang="en-US" dirty="0"/>
                    </a:p>
                  </a:txBody>
                  <a:tcPr anchor="ctr"/>
                </a:tc>
                <a:tc>
                  <a:txBody>
                    <a:bodyPr/>
                    <a:lstStyle/>
                    <a:p>
                      <a:pPr algn="ctr"/>
                      <a:r>
                        <a:rPr kumimoji="1" lang="en-US" altLang="ja-JP" dirty="0"/>
                        <a:t>16</a:t>
                      </a:r>
                      <a:endParaRPr kumimoji="1" lang="ja-JP" altLang="en-US" dirty="0"/>
                    </a:p>
                  </a:txBody>
                  <a:tcPr anchor="ctr"/>
                </a:tc>
                <a:tc>
                  <a:txBody>
                    <a:bodyPr/>
                    <a:lstStyle/>
                    <a:p>
                      <a:pPr algn="ctr"/>
                      <a:r>
                        <a:rPr kumimoji="1" lang="en-US" altLang="ja-JP" dirty="0"/>
                        <a:t>28</a:t>
                      </a:r>
                      <a:endParaRPr kumimoji="1" lang="ja-JP" altLang="en-US" dirty="0"/>
                    </a:p>
                  </a:txBody>
                  <a:tcPr anchor="ctr"/>
                </a:tc>
                <a:tc>
                  <a:txBody>
                    <a:bodyPr/>
                    <a:lstStyle/>
                    <a:p>
                      <a:pPr algn="ctr"/>
                      <a:r>
                        <a:rPr kumimoji="1" lang="en-US" altLang="ja-JP" dirty="0"/>
                        <a:t>174</a:t>
                      </a:r>
                      <a:endParaRPr kumimoji="1" lang="ja-JP" altLang="en-US" dirty="0"/>
                    </a:p>
                  </a:txBody>
                  <a:tcPr anchor="ctr"/>
                </a:tc>
                <a:tc>
                  <a:txBody>
                    <a:bodyPr/>
                    <a:lstStyle/>
                    <a:p>
                      <a:pPr algn="ctr"/>
                      <a:r>
                        <a:rPr kumimoji="1" lang="en-US" altLang="ja-JP" dirty="0"/>
                        <a:t>25</a:t>
                      </a:r>
                      <a:endParaRPr kumimoji="1" lang="ja-JP" altLang="en-US" dirty="0"/>
                    </a:p>
                  </a:txBody>
                  <a:tcPr anchor="ctr"/>
                </a:tc>
                <a:tc>
                  <a:txBody>
                    <a:bodyPr/>
                    <a:lstStyle/>
                    <a:p>
                      <a:pPr algn="ctr"/>
                      <a:r>
                        <a:rPr kumimoji="1" lang="en-US" altLang="ja-JP" dirty="0"/>
                        <a:t>5</a:t>
                      </a:r>
                      <a:endParaRPr kumimoji="1" lang="ja-JP" altLang="en-US" dirty="0"/>
                    </a:p>
                  </a:txBody>
                  <a:tcPr anchor="ctr"/>
                </a:tc>
                <a:tc>
                  <a:txBody>
                    <a:bodyPr/>
                    <a:lstStyle/>
                    <a:p>
                      <a:pPr algn="ctr"/>
                      <a:r>
                        <a:rPr kumimoji="1" lang="en-US" altLang="ja-JP" dirty="0"/>
                        <a:t>21</a:t>
                      </a:r>
                      <a:endParaRPr kumimoji="1" lang="ja-JP" altLang="en-US" dirty="0"/>
                    </a:p>
                  </a:txBody>
                  <a:tcPr anchor="ctr"/>
                </a:tc>
                <a:tc>
                  <a:txBody>
                    <a:bodyPr/>
                    <a:lstStyle/>
                    <a:p>
                      <a:pPr algn="ctr"/>
                      <a:r>
                        <a:rPr kumimoji="1" lang="en-US" altLang="ja-JP" dirty="0"/>
                        <a:t>29</a:t>
                      </a:r>
                    </a:p>
                  </a:txBody>
                  <a:tcPr anchor="ctr"/>
                </a:tc>
                <a:tc>
                  <a:txBody>
                    <a:bodyPr/>
                    <a:lstStyle/>
                    <a:p>
                      <a:pPr algn="ctr"/>
                      <a:r>
                        <a:rPr kumimoji="1" lang="en-US" altLang="ja-JP" dirty="0"/>
                        <a:t>303</a:t>
                      </a:r>
                      <a:endParaRPr kumimoji="1" lang="ja-JP" altLang="en-US" dirty="0"/>
                    </a:p>
                  </a:txBody>
                  <a:tcPr anchor="ctr"/>
                </a:tc>
                <a:extLst>
                  <a:ext uri="{0D108BD9-81ED-4DB2-BD59-A6C34878D82A}">
                    <a16:rowId xmlns:a16="http://schemas.microsoft.com/office/drawing/2014/main" val="3932436829"/>
                  </a:ext>
                </a:extLst>
              </a:tr>
            </a:tbl>
          </a:graphicData>
        </a:graphic>
      </p:graphicFrame>
      <p:sp>
        <p:nvSpPr>
          <p:cNvPr id="18" name="テキスト ボックス 17">
            <a:extLst>
              <a:ext uri="{FF2B5EF4-FFF2-40B4-BE49-F238E27FC236}">
                <a16:creationId xmlns:a16="http://schemas.microsoft.com/office/drawing/2014/main" id="{2BE4EBF4-34BA-4D71-B591-1CBF4031A2C6}"/>
              </a:ext>
            </a:extLst>
          </p:cNvPr>
          <p:cNvSpPr txBox="1"/>
          <p:nvPr/>
        </p:nvSpPr>
        <p:spPr>
          <a:xfrm>
            <a:off x="1917660" y="4015728"/>
            <a:ext cx="1670650" cy="307777"/>
          </a:xfrm>
          <a:prstGeom prst="rect">
            <a:avLst/>
          </a:prstGeom>
          <a:noFill/>
        </p:spPr>
        <p:txBody>
          <a:bodyPr wrap="none" rtlCol="0">
            <a:spAutoFit/>
          </a:bodyPr>
          <a:lstStyle/>
          <a:p>
            <a:pPr algn="l"/>
            <a:r>
              <a:rPr kumimoji="1" lang="en-US" altLang="ja-JP" sz="1400" dirty="0">
                <a:latin typeface="BIZ UDPゴシック" panose="020B0400000000000000" pitchFamily="50" charset="-128"/>
                <a:ea typeface="BIZ UDPゴシック" panose="020B0400000000000000" pitchFamily="50" charset="-128"/>
              </a:rPr>
              <a:t>※R7</a:t>
            </a:r>
            <a:r>
              <a:rPr kumimoji="1" lang="ja-JP" altLang="en-US" sz="1400" dirty="0">
                <a:latin typeface="BIZ UDPゴシック" panose="020B0400000000000000" pitchFamily="50" charset="-128"/>
                <a:ea typeface="BIZ UDPゴシック" panose="020B0400000000000000" pitchFamily="50" charset="-128"/>
              </a:rPr>
              <a:t>年９月末時点</a:t>
            </a:r>
          </a:p>
        </p:txBody>
      </p:sp>
    </p:spTree>
    <p:extLst>
      <p:ext uri="{BB962C8B-B14F-4D97-AF65-F5344CB8AC3E}">
        <p14:creationId xmlns:p14="http://schemas.microsoft.com/office/powerpoint/2010/main" val="2934750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D0A3A83-5C39-4DC5-9357-88F3FA11F7BF}"/>
              </a:ext>
            </a:extLst>
          </p:cNvPr>
          <p:cNvSpPr txBox="1"/>
          <p:nvPr/>
        </p:nvSpPr>
        <p:spPr>
          <a:xfrm>
            <a:off x="91542" y="934260"/>
            <a:ext cx="9722915" cy="3904980"/>
          </a:xfrm>
          <a:prstGeom prst="rect">
            <a:avLst/>
          </a:prstGeom>
          <a:solidFill>
            <a:schemeClr val="accent5">
              <a:lumMod val="20000"/>
              <a:lumOff val="80000"/>
            </a:schemeClr>
          </a:solidFill>
        </p:spPr>
        <p:txBody>
          <a:bodyPr wrap="square" rtlCol="0">
            <a:spAutoFit/>
          </a:bodyPr>
          <a:lstStyle/>
          <a:p>
            <a:pPr>
              <a:lnSpc>
                <a:spcPts val="2000"/>
              </a:lnSpc>
            </a:pPr>
            <a:r>
              <a:rPr kumimoji="1" lang="ja-JP" altLang="en-US" sz="1400" dirty="0">
                <a:latin typeface="BIZ UDPゴシック" panose="020B0400000000000000" pitchFamily="50" charset="-128"/>
                <a:ea typeface="BIZ UDPゴシック" panose="020B0400000000000000" pitchFamily="50" charset="-128"/>
              </a:rPr>
              <a:t>　</a:t>
            </a:r>
            <a:endParaRPr kumimoji="1" lang="en-US" altLang="ja-JP" sz="14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条例第１３条では、</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①削除要請や通報を行ってもなお当該侵害情報が削除されない場合で、</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②発信・拡散者が明らかであり、</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③必要であると認めるとき</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は、その者に対し、説示又は助言をすることができるとしている。</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endParaRPr kumimoji="1" lang="en-US" altLang="ja-JP" sz="16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また、指針では、削除要請や通報を行ってもなお当該侵害情報が削除されない場合について、</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「一定の期間を経過しても、当該情報が削除されない場合をいう」としている。</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endParaRPr kumimoji="1" lang="en-US" altLang="ja-JP" sz="14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今年度、削除要請を行い、なお現存している案件のうち、発信者の特定が可能であった３名に対し、</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説示２件、助言１件をダイレクトメッセージ機能を利用して実施した。</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endParaRPr kumimoji="1" lang="en-US" altLang="ja-JP" sz="16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本件は、いわゆる同和地区の識別情報の摘示に関するものであるが、説示・助言を行った投稿</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（計</a:t>
            </a:r>
            <a:r>
              <a:rPr kumimoji="1" lang="en-US" altLang="ja-JP" sz="1600" dirty="0">
                <a:latin typeface="BIZ UDPゴシック" panose="020B0400000000000000" pitchFamily="50" charset="-128"/>
                <a:ea typeface="BIZ UDPゴシック" panose="020B0400000000000000" pitchFamily="50" charset="-128"/>
              </a:rPr>
              <a:t>56</a:t>
            </a:r>
            <a:r>
              <a:rPr kumimoji="1" lang="ja-JP" altLang="en-US" sz="1600" dirty="0">
                <a:latin typeface="BIZ UDPゴシック" panose="020B0400000000000000" pitchFamily="50" charset="-128"/>
                <a:ea typeface="BIZ UDPゴシック" panose="020B0400000000000000" pitchFamily="50" charset="-128"/>
              </a:rPr>
              <a:t>ページ）のうち、</a:t>
            </a:r>
            <a:r>
              <a:rPr kumimoji="1" lang="en-US" altLang="ja-JP" sz="1600" dirty="0">
                <a:latin typeface="BIZ UDPゴシック" panose="020B0400000000000000" pitchFamily="50" charset="-128"/>
                <a:ea typeface="BIZ UDPゴシック" panose="020B0400000000000000" pitchFamily="50" charset="-128"/>
              </a:rPr>
              <a:t>25</a:t>
            </a:r>
            <a:r>
              <a:rPr kumimoji="1" lang="ja-JP" altLang="en-US" sz="1600" dirty="0">
                <a:latin typeface="BIZ UDPゴシック" panose="020B0400000000000000" pitchFamily="50" charset="-128"/>
                <a:ea typeface="BIZ UDPゴシック" panose="020B0400000000000000" pitchFamily="50" charset="-128"/>
              </a:rPr>
              <a:t>ページについては現在閲覧できない状態となっている。</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FEF37E83-DEFE-43FC-9CA3-BF30A861E1B7}"/>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２</a:t>
            </a:r>
          </a:p>
        </p:txBody>
      </p:sp>
      <p:cxnSp>
        <p:nvCxnSpPr>
          <p:cNvPr id="7" name="直線コネクタ 6">
            <a:extLst>
              <a:ext uri="{FF2B5EF4-FFF2-40B4-BE49-F238E27FC236}">
                <a16:creationId xmlns:a16="http://schemas.microsoft.com/office/drawing/2014/main" id="{53EB068D-1162-4977-A228-2F7B15BDD2EA}"/>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8" name="正方形/長方形 7">
            <a:extLst>
              <a:ext uri="{FF2B5EF4-FFF2-40B4-BE49-F238E27FC236}">
                <a16:creationId xmlns:a16="http://schemas.microsoft.com/office/drawing/2014/main" id="{14F636F9-CB66-4776-A5B1-1BB941EFB097}"/>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資料２</a:t>
            </a:r>
          </a:p>
        </p:txBody>
      </p:sp>
      <p:sp>
        <p:nvSpPr>
          <p:cNvPr id="9" name="テキスト ボックス 8">
            <a:extLst>
              <a:ext uri="{FF2B5EF4-FFF2-40B4-BE49-F238E27FC236}">
                <a16:creationId xmlns:a16="http://schemas.microsoft.com/office/drawing/2014/main" id="{76F294D1-E1AA-4E7C-8BC7-04368113AC14}"/>
              </a:ext>
            </a:extLst>
          </p:cNvPr>
          <p:cNvSpPr txBox="1"/>
          <p:nvPr/>
        </p:nvSpPr>
        <p:spPr>
          <a:xfrm>
            <a:off x="2802680" y="-3147"/>
            <a:ext cx="4281941"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人権侵害情報への対応状況について</a:t>
            </a:r>
          </a:p>
        </p:txBody>
      </p:sp>
      <p:sp>
        <p:nvSpPr>
          <p:cNvPr id="10" name="正方形/長方形 9">
            <a:extLst>
              <a:ext uri="{FF2B5EF4-FFF2-40B4-BE49-F238E27FC236}">
                <a16:creationId xmlns:a16="http://schemas.microsoft.com/office/drawing/2014/main" id="{F6408BE9-2882-470D-BD6F-4DE9939B8E4F}"/>
              </a:ext>
            </a:extLst>
          </p:cNvPr>
          <p:cNvSpPr/>
          <p:nvPr/>
        </p:nvSpPr>
        <p:spPr>
          <a:xfrm>
            <a:off x="-12340" y="600659"/>
            <a:ext cx="2745447" cy="33360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説示・助言（条例第１３条）</a:t>
            </a:r>
          </a:p>
        </p:txBody>
      </p:sp>
    </p:spTree>
    <p:extLst>
      <p:ext uri="{BB962C8B-B14F-4D97-AF65-F5344CB8AC3E}">
        <p14:creationId xmlns:p14="http://schemas.microsoft.com/office/powerpoint/2010/main" val="192257867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solidFill>
          <a:schemeClr val="accent1">
            <a:lumMod val="50000"/>
          </a:schemeClr>
        </a:solidFill>
      </a:spPr>
      <a:bodyPr wrap="none" rtlCol="0">
        <a:spAutoFit/>
      </a:bodyPr>
      <a:lstStyle>
        <a:defPPr algn="l">
          <a:defRPr kumimoji="1" sz="1400" dirty="0">
            <a:solidFill>
              <a:schemeClr val="bg1"/>
            </a:solidFill>
            <a:latin typeface="BIZ UDPゴシック" panose="020B0400000000000000" pitchFamily="50" charset="-128"/>
            <a:ea typeface="BIZ UDPゴシック" panose="020B0400000000000000"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456</Words>
  <Application>Microsoft Office PowerPoint</Application>
  <PresentationFormat>A4 210 x 297 mm</PresentationFormat>
  <Paragraphs>79</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UDPゴシック</vt:lpstr>
      <vt:lpstr>游ゴシック</vt:lpstr>
      <vt:lpstr>游明朝</vt:lpstr>
      <vt:lpstr>Arial</vt:lpstr>
      <vt:lpstr>Calibri</vt:lpstr>
      <vt:lpstr>Calibri Light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2025-11-19T00:26:10Z</dcterms:created>
  <dcterms:modified xsi:type="dcterms:W3CDTF">2025-11-19T00:27:42Z</dcterms:modified>
</cp:coreProperties>
</file>