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2">
  <p:sldMasterIdLst>
    <p:sldMasterId id="2147484380" r:id="rId1"/>
  </p:sldMasterIdLst>
  <p:notesMasterIdLst>
    <p:notesMasterId r:id="rId3"/>
  </p:notesMasterIdLst>
  <p:handoutMasterIdLst>
    <p:handoutMasterId r:id="rId4"/>
  </p:handoutMasterIdLst>
  <p:sldIdLst>
    <p:sldId id="268" r:id="rId2"/>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92B5D3"/>
    <a:srgbClr val="FFFFFF"/>
    <a:srgbClr val="DAE9F6"/>
    <a:srgbClr val="B5C1E1"/>
    <a:srgbClr val="FFCCFF"/>
    <a:srgbClr val="9DC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943" autoAdjust="0"/>
    <p:restoredTop sz="91515" autoAdjust="0"/>
  </p:normalViewPr>
  <p:slideViewPr>
    <p:cSldViewPr>
      <p:cViewPr varScale="1">
        <p:scale>
          <a:sx n="89" d="100"/>
          <a:sy n="89" d="100"/>
        </p:scale>
        <p:origin x="946" y="77"/>
      </p:cViewPr>
      <p:guideLst>
        <p:guide orient="horz" pos="2160"/>
        <p:guide pos="2880"/>
      </p:guideLst>
    </p:cSldViewPr>
  </p:slideViewPr>
  <p:notesTextViewPr>
    <p:cViewPr>
      <p:scale>
        <a:sx n="125" d="100"/>
        <a:sy n="12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880308" cy="488871"/>
          </a:xfrm>
          <a:prstGeom prst="rect">
            <a:avLst/>
          </a:prstGeom>
        </p:spPr>
        <p:txBody>
          <a:bodyPr vert="horz" lIns="89646" tIns="44826" rIns="89646" bIns="4482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765022" y="4"/>
            <a:ext cx="2880308" cy="488871"/>
          </a:xfrm>
          <a:prstGeom prst="rect">
            <a:avLst/>
          </a:prstGeom>
        </p:spPr>
        <p:txBody>
          <a:bodyPr vert="horz" lIns="89646" tIns="44826" rIns="89646" bIns="44826" rtlCol="0"/>
          <a:lstStyle>
            <a:lvl1pPr algn="r">
              <a:defRPr sz="1200"/>
            </a:lvl1pPr>
          </a:lstStyle>
          <a:p>
            <a:fld id="{F8F4B279-546B-4566-BB86-CCD863FE3373}" type="datetimeFigureOut">
              <a:rPr kumimoji="1" lang="ja-JP" altLang="en-US" smtClean="0"/>
              <a:t>2025/11/6</a:t>
            </a:fld>
            <a:endParaRPr kumimoji="1" lang="ja-JP" altLang="en-US"/>
          </a:p>
        </p:txBody>
      </p:sp>
      <p:sp>
        <p:nvSpPr>
          <p:cNvPr id="4" name="フッター プレースホルダー 3"/>
          <p:cNvSpPr>
            <a:spLocks noGrp="1"/>
          </p:cNvSpPr>
          <p:nvPr>
            <p:ph type="ftr" sz="quarter" idx="2"/>
          </p:nvPr>
        </p:nvSpPr>
        <p:spPr>
          <a:xfrm>
            <a:off x="0" y="9286850"/>
            <a:ext cx="2880308" cy="488871"/>
          </a:xfrm>
          <a:prstGeom prst="rect">
            <a:avLst/>
          </a:prstGeom>
        </p:spPr>
        <p:txBody>
          <a:bodyPr vert="horz" lIns="89646" tIns="44826" rIns="89646" bIns="4482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765022" y="9286850"/>
            <a:ext cx="2880308" cy="488871"/>
          </a:xfrm>
          <a:prstGeom prst="rect">
            <a:avLst/>
          </a:prstGeom>
        </p:spPr>
        <p:txBody>
          <a:bodyPr vert="horz" lIns="89646" tIns="44826" rIns="89646" bIns="44826" rtlCol="0" anchor="b"/>
          <a:lstStyle>
            <a:lvl1pPr algn="r">
              <a:defRPr sz="1200"/>
            </a:lvl1pPr>
          </a:lstStyle>
          <a:p>
            <a:fld id="{90BC2F04-CB75-4FF3-B9EF-B9D8468883C3}" type="slidenum">
              <a:rPr kumimoji="1" lang="ja-JP" altLang="en-US" smtClean="0"/>
              <a:t>‹#›</a:t>
            </a:fld>
            <a:endParaRPr kumimoji="1" lang="ja-JP" altLang="en-US"/>
          </a:p>
        </p:txBody>
      </p:sp>
    </p:spTree>
    <p:extLst>
      <p:ext uri="{BB962C8B-B14F-4D97-AF65-F5344CB8AC3E}">
        <p14:creationId xmlns:p14="http://schemas.microsoft.com/office/powerpoint/2010/main" val="2045941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880101" cy="488793"/>
          </a:xfrm>
          <a:prstGeom prst="rect">
            <a:avLst/>
          </a:prstGeom>
        </p:spPr>
        <p:txBody>
          <a:bodyPr vert="horz" lIns="89646" tIns="44826" rIns="89646" bIns="44826"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217" y="0"/>
            <a:ext cx="2880101" cy="488793"/>
          </a:xfrm>
          <a:prstGeom prst="rect">
            <a:avLst/>
          </a:prstGeom>
        </p:spPr>
        <p:txBody>
          <a:bodyPr vert="horz" lIns="89646" tIns="44826" rIns="89646" bIns="44826" rtlCol="0"/>
          <a:lstStyle>
            <a:lvl1pPr algn="r">
              <a:defRPr sz="1200"/>
            </a:lvl1pPr>
          </a:lstStyle>
          <a:p>
            <a:fld id="{3A7D4995-71F8-4FD2-B741-EB692C4C985C}" type="datetimeFigureOut">
              <a:rPr kumimoji="1" lang="ja-JP" altLang="en-US" smtClean="0"/>
              <a:t>2025/11/6</a:t>
            </a:fld>
            <a:endParaRPr kumimoji="1" lang="ja-JP" altLang="en-US"/>
          </a:p>
        </p:txBody>
      </p:sp>
      <p:sp>
        <p:nvSpPr>
          <p:cNvPr id="4" name="スライド イメージ プレースホルダー 3"/>
          <p:cNvSpPr>
            <a:spLocks noGrp="1" noRot="1" noChangeAspect="1"/>
          </p:cNvSpPr>
          <p:nvPr>
            <p:ph type="sldImg" idx="2"/>
          </p:nvPr>
        </p:nvSpPr>
        <p:spPr>
          <a:xfrm>
            <a:off x="881063" y="733425"/>
            <a:ext cx="4884737" cy="3665538"/>
          </a:xfrm>
          <a:prstGeom prst="rect">
            <a:avLst/>
          </a:prstGeom>
          <a:noFill/>
          <a:ln w="12700">
            <a:solidFill>
              <a:prstClr val="black"/>
            </a:solidFill>
          </a:ln>
        </p:spPr>
        <p:txBody>
          <a:bodyPr vert="horz" lIns="89646" tIns="44826" rIns="89646" bIns="44826" rtlCol="0" anchor="ctr"/>
          <a:lstStyle/>
          <a:p>
            <a:endParaRPr lang="ja-JP" altLang="en-US"/>
          </a:p>
        </p:txBody>
      </p:sp>
      <p:sp>
        <p:nvSpPr>
          <p:cNvPr id="5" name="ノート プレースホルダー 4"/>
          <p:cNvSpPr>
            <a:spLocks noGrp="1"/>
          </p:cNvSpPr>
          <p:nvPr>
            <p:ph type="body" sz="quarter" idx="3"/>
          </p:nvPr>
        </p:nvSpPr>
        <p:spPr>
          <a:xfrm>
            <a:off x="664997" y="4644310"/>
            <a:ext cx="5316870" cy="4399133"/>
          </a:xfrm>
          <a:prstGeom prst="rect">
            <a:avLst/>
          </a:prstGeom>
        </p:spPr>
        <p:txBody>
          <a:bodyPr vert="horz" lIns="89646" tIns="44826" rIns="89646" bIns="448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287059"/>
            <a:ext cx="2880101" cy="488792"/>
          </a:xfrm>
          <a:prstGeom prst="rect">
            <a:avLst/>
          </a:prstGeom>
        </p:spPr>
        <p:txBody>
          <a:bodyPr vert="horz" lIns="89646" tIns="44826" rIns="89646" bIns="4482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217" y="9287059"/>
            <a:ext cx="2880101" cy="488792"/>
          </a:xfrm>
          <a:prstGeom prst="rect">
            <a:avLst/>
          </a:prstGeom>
        </p:spPr>
        <p:txBody>
          <a:bodyPr vert="horz" lIns="89646" tIns="44826" rIns="89646" bIns="44826" rtlCol="0" anchor="b"/>
          <a:lstStyle>
            <a:lvl1pPr algn="r">
              <a:defRPr sz="1200"/>
            </a:lvl1pPr>
          </a:lstStyle>
          <a:p>
            <a:fld id="{252CC739-2C19-4987-9473-A53E87E4448B}" type="slidenum">
              <a:rPr kumimoji="1" lang="ja-JP" altLang="en-US" smtClean="0"/>
              <a:t>‹#›</a:t>
            </a:fld>
            <a:endParaRPr kumimoji="1" lang="ja-JP" altLang="en-US"/>
          </a:p>
        </p:txBody>
      </p:sp>
    </p:spTree>
    <p:extLst>
      <p:ext uri="{BB962C8B-B14F-4D97-AF65-F5344CB8AC3E}">
        <p14:creationId xmlns:p14="http://schemas.microsoft.com/office/powerpoint/2010/main" val="2791303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2025/11/6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540559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2025/11/6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88399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2025/11/6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153928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2025/11/6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225047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2025/11/6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662721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2025/11/6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011258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2025/11/6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817325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2025/11/6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844943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2025/11/6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138577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2025/11/6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97755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2025/11/6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90792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2025/11/6</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9185502"/>
      </p:ext>
    </p:extLst>
  </p:cSld>
  <p:clrMap bg1="lt1" tx1="dk1" bg2="lt2" tx2="dk2" accent1="accent1" accent2="accent2" accent3="accent3" accent4="accent4" accent5="accent5" accent6="accent6" hlink="hlink" folHlink="folHlink"/>
  <p:sldLayoutIdLst>
    <p:sldLayoutId id="2147484381" r:id="rId1"/>
    <p:sldLayoutId id="2147484382" r:id="rId2"/>
    <p:sldLayoutId id="2147484383" r:id="rId3"/>
    <p:sldLayoutId id="2147484384" r:id="rId4"/>
    <p:sldLayoutId id="2147484385" r:id="rId5"/>
    <p:sldLayoutId id="2147484386" r:id="rId6"/>
    <p:sldLayoutId id="2147484387" r:id="rId7"/>
    <p:sldLayoutId id="2147484388" r:id="rId8"/>
    <p:sldLayoutId id="2147484389" r:id="rId9"/>
    <p:sldLayoutId id="2147484390" r:id="rId10"/>
    <p:sldLayoutId id="214748439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oricon.co.jp/photo/6877/306145/" TargetMode="Externa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5004048" y="692697"/>
            <a:ext cx="4106202" cy="1284714"/>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a:t>
            </a:r>
          </a:p>
        </p:txBody>
      </p:sp>
      <p:sp>
        <p:nvSpPr>
          <p:cNvPr id="2" name="スライド番号プレースホルダー 1"/>
          <p:cNvSpPr>
            <a:spLocks noGrp="1"/>
          </p:cNvSpPr>
          <p:nvPr>
            <p:ph type="sldNum" sz="quarter" idx="12"/>
          </p:nvPr>
        </p:nvSpPr>
        <p:spPr>
          <a:xfrm>
            <a:off x="7124700" y="6390432"/>
            <a:ext cx="2057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9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9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3" name="テキスト ボックス 2"/>
          <p:cNvSpPr txBox="1"/>
          <p:nvPr/>
        </p:nvSpPr>
        <p:spPr>
          <a:xfrm>
            <a:off x="-14235" y="-572"/>
            <a:ext cx="9158548" cy="378248"/>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提言を踏まえた大阪府における主な取組みについて</a:t>
            </a:r>
          </a:p>
        </p:txBody>
      </p:sp>
      <p:sp>
        <p:nvSpPr>
          <p:cNvPr id="32" name="テキスト ボックス 31">
            <a:extLst>
              <a:ext uri="{FF2B5EF4-FFF2-40B4-BE49-F238E27FC236}">
                <a16:creationId xmlns:a16="http://schemas.microsoft.com/office/drawing/2014/main" id="{7118FD6F-3D81-408D-9A15-335077FD4CD3}"/>
              </a:ext>
            </a:extLst>
          </p:cNvPr>
          <p:cNvSpPr txBox="1"/>
          <p:nvPr/>
        </p:nvSpPr>
        <p:spPr>
          <a:xfrm>
            <a:off x="7955280" y="42287"/>
            <a:ext cx="1066188"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資料</a:t>
            </a:r>
            <a:r>
              <a:rPr kumimoji="1" lang="ja-JP" altLang="en-US" sz="1400" dirty="0">
                <a:solidFill>
                  <a:schemeClr val="tx1"/>
                </a:solidFill>
                <a:latin typeface="Meiryo UI" panose="020B0604030504040204" pitchFamily="50" charset="-128"/>
                <a:ea typeface="Meiryo UI" panose="020B0604030504040204" pitchFamily="50" charset="-128"/>
              </a:rPr>
              <a:t>２</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30" name="正方形/長方形 29"/>
          <p:cNvSpPr/>
          <p:nvPr/>
        </p:nvSpPr>
        <p:spPr>
          <a:xfrm>
            <a:off x="33749" y="692697"/>
            <a:ext cx="4970299" cy="1284714"/>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lvl="0" algn="just" defTabSz="914400">
              <a:lnSpc>
                <a:spcPts val="1200"/>
              </a:lnSpc>
              <a:buClr>
                <a:srgbClr val="E7E6E6"/>
              </a:buClr>
              <a:defRPr/>
            </a:pPr>
            <a:endParaRPr kumimoji="1" lang="en-US" altLang="ja-JP" sz="1000" kern="0" dirty="0">
              <a:solidFill>
                <a:prstClr val="black"/>
              </a:solidFill>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 name="正方形/長方形 4"/>
          <p:cNvSpPr/>
          <p:nvPr/>
        </p:nvSpPr>
        <p:spPr>
          <a:xfrm>
            <a:off x="104626" y="702964"/>
            <a:ext cx="5043437" cy="1277273"/>
          </a:xfrm>
          <a:prstGeom prst="rect">
            <a:avLst/>
          </a:prstGeom>
        </p:spPr>
        <p:txBody>
          <a:bodyPr wrap="square">
            <a:spAutoFit/>
          </a:bodyPr>
          <a:lstStyle/>
          <a:p>
            <a:pPr lvl="0" defTabSz="914400" eaLnBrk="0" fontAlgn="base" hangingPunct="0">
              <a:spcBef>
                <a:spcPct val="20000"/>
              </a:spcBef>
              <a:spcAft>
                <a:spcPct val="0"/>
              </a:spcAft>
              <a:buClr>
                <a:srgbClr val="E7E6E6"/>
              </a:buClr>
              <a:buSzPct val="75000"/>
              <a:defRPr/>
            </a:pPr>
            <a:r>
              <a:rPr lang="en-US" altLang="ja-JP" sz="1100" kern="0" dirty="0">
                <a:latin typeface="Meiryo UI" panose="020B0604030504040204" pitchFamily="50" charset="-128"/>
                <a:ea typeface="Meiryo UI" panose="020B0604030504040204" pitchFamily="50" charset="-128"/>
              </a:rPr>
              <a:t>【</a:t>
            </a:r>
            <a:r>
              <a:rPr lang="ja-JP" altLang="en-US" sz="1100" kern="0" dirty="0">
                <a:latin typeface="Meiryo UI" panose="020B0604030504040204" pitchFamily="50" charset="-128"/>
                <a:ea typeface="Meiryo UI" panose="020B0604030504040204" pitchFamily="50" charset="-128"/>
              </a:rPr>
              <a:t>実施内容</a:t>
            </a:r>
            <a:r>
              <a:rPr lang="en-US" altLang="ja-JP" sz="1100" kern="0" dirty="0">
                <a:latin typeface="Meiryo UI" panose="020B0604030504040204" pitchFamily="50" charset="-128"/>
                <a:ea typeface="Meiryo UI" panose="020B0604030504040204" pitchFamily="50" charset="-128"/>
              </a:rPr>
              <a:t>】</a:t>
            </a:r>
          </a:p>
          <a:p>
            <a:pPr lvl="0" defTabSz="914400" eaLnBrk="0" fontAlgn="base" hangingPunct="0">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◆対      象：府内全市町村</a:t>
            </a:r>
            <a:r>
              <a:rPr lang="ja-JP" altLang="en-US" sz="1100" kern="0" dirty="0">
                <a:latin typeface="Meiryo UI" panose="020B0604030504040204" pitchFamily="50" charset="-128"/>
                <a:ea typeface="Meiryo UI" panose="020B0604030504040204" pitchFamily="50" charset="-128"/>
              </a:rPr>
              <a:t>　　　　</a:t>
            </a:r>
            <a:r>
              <a:rPr kumimoji="1" lang="ja-JP" altLang="en-US" sz="1100" kern="0" dirty="0">
                <a:latin typeface="Meiryo UI" panose="020B0604030504040204" pitchFamily="50" charset="-128"/>
                <a:ea typeface="Meiryo UI" panose="020B0604030504040204" pitchFamily="50" charset="-128"/>
              </a:rPr>
              <a:t>◆</a:t>
            </a:r>
            <a:r>
              <a:rPr lang="ja-JP" altLang="en-US" sz="1100" kern="0" dirty="0">
                <a:latin typeface="Meiryo UI" panose="020B0604030504040204" pitchFamily="50" charset="-128"/>
                <a:ea typeface="Meiryo UI" panose="020B0604030504040204" pitchFamily="50" charset="-128"/>
              </a:rPr>
              <a:t>調査時点</a:t>
            </a:r>
            <a:r>
              <a:rPr kumimoji="1" lang="ja-JP" altLang="en-US" sz="1100" kern="0" dirty="0">
                <a:latin typeface="Meiryo UI" panose="020B0604030504040204" pitchFamily="50" charset="-128"/>
                <a:ea typeface="Meiryo UI" panose="020B0604030504040204" pitchFamily="50" charset="-128"/>
              </a:rPr>
              <a:t>：令和６年度末　　</a:t>
            </a:r>
            <a:endParaRPr kumimoji="1" lang="en-US" altLang="ja-JP" sz="11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◆実施時期：令和７年</a:t>
            </a:r>
            <a:r>
              <a:rPr lang="ja-JP" altLang="en-US" sz="1100" kern="0" dirty="0">
                <a:latin typeface="Meiryo UI" panose="020B0604030504040204" pitchFamily="50" charset="-128"/>
                <a:ea typeface="Meiryo UI" panose="020B0604030504040204" pitchFamily="50" charset="-128"/>
              </a:rPr>
              <a:t>８～９</a:t>
            </a:r>
            <a:r>
              <a:rPr kumimoji="1" lang="ja-JP" altLang="en-US" sz="1100" kern="0" dirty="0">
                <a:latin typeface="Meiryo UI" panose="020B0604030504040204" pitchFamily="50" charset="-128"/>
                <a:ea typeface="Meiryo UI" panose="020B0604030504040204" pitchFamily="50" charset="-128"/>
              </a:rPr>
              <a:t>月</a:t>
            </a:r>
            <a:endParaRPr kumimoji="1" lang="en-US" altLang="ja-JP" sz="11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r>
              <a:rPr kumimoji="1" lang="en-US" altLang="ja-JP" sz="1100" kern="0" dirty="0">
                <a:latin typeface="Meiryo UI" panose="020B0604030504040204" pitchFamily="50" charset="-128"/>
                <a:ea typeface="Meiryo UI" panose="020B0604030504040204" pitchFamily="50" charset="-128"/>
              </a:rPr>
              <a:t>◆</a:t>
            </a:r>
            <a:r>
              <a:rPr kumimoji="1" lang="ja-JP" altLang="en-US" sz="1100" kern="0" dirty="0">
                <a:latin typeface="Meiryo UI" panose="020B0604030504040204" pitchFamily="50" charset="-128"/>
                <a:ea typeface="Meiryo UI" panose="020B0604030504040204" pitchFamily="50" charset="-128"/>
              </a:rPr>
              <a:t>調査項目</a:t>
            </a:r>
            <a:r>
              <a:rPr lang="ja-JP" altLang="en-US" sz="1100" kern="0" dirty="0">
                <a:latin typeface="Meiryo UI" panose="020B0604030504040204" pitchFamily="50" charset="-128"/>
                <a:ea typeface="Meiryo UI" panose="020B0604030504040204" pitchFamily="50" charset="-128"/>
              </a:rPr>
              <a:t>：</a:t>
            </a:r>
            <a:r>
              <a:rPr kumimoji="1" lang="ja-JP" altLang="en-US" sz="1100" kern="0" dirty="0">
                <a:latin typeface="Meiryo UI" panose="020B0604030504040204" pitchFamily="50" charset="-128"/>
                <a:ea typeface="Meiryo UI" panose="020B0604030504040204" pitchFamily="50" charset="-128"/>
              </a:rPr>
              <a:t>待機者数</a:t>
            </a:r>
            <a:r>
              <a:rPr lang="ja-JP" altLang="en-US" sz="1100" kern="0" dirty="0">
                <a:latin typeface="Meiryo UI" panose="020B0604030504040204" pitchFamily="50" charset="-128"/>
                <a:ea typeface="Meiryo UI" panose="020B0604030504040204" pitchFamily="50" charset="-128"/>
              </a:rPr>
              <a:t>、本人及び家族等の状態像、地域生活継続の可能性の</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検討の有無、</a:t>
            </a:r>
            <a:r>
              <a:rPr lang="en-US" altLang="ja-JP" sz="1100" kern="0" dirty="0">
                <a:latin typeface="Meiryo UI" panose="020B0604030504040204" pitchFamily="50" charset="-128"/>
                <a:ea typeface="Meiryo UI" panose="020B0604030504040204" pitchFamily="50" charset="-128"/>
              </a:rPr>
              <a:t>  </a:t>
            </a:r>
            <a:r>
              <a:rPr lang="ja-JP" altLang="en-US" sz="1100" kern="0" dirty="0">
                <a:latin typeface="Meiryo UI" panose="020B0604030504040204" pitchFamily="50" charset="-128"/>
                <a:ea typeface="Meiryo UI" panose="020B0604030504040204" pitchFamily="50" charset="-128"/>
              </a:rPr>
              <a:t>施設入所後の地域移行の説明をした上での待機の</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確認の有無、</a:t>
            </a:r>
            <a:r>
              <a:rPr kumimoji="1" lang="ja-JP" altLang="en-US" sz="1100" kern="0" dirty="0">
                <a:latin typeface="Meiryo UI" panose="020B0604030504040204" pitchFamily="50" charset="-128"/>
                <a:ea typeface="Meiryo UI" panose="020B0604030504040204" pitchFamily="50" charset="-128"/>
              </a:rPr>
              <a:t>待機者に関する</a:t>
            </a:r>
            <a:r>
              <a:rPr lang="ja-JP" altLang="en-US" sz="1100" kern="0" dirty="0">
                <a:latin typeface="Meiryo UI" panose="020B0604030504040204" pitchFamily="50" charset="-128"/>
                <a:ea typeface="Meiryo UI" panose="020B0604030504040204" pitchFamily="50" charset="-128"/>
              </a:rPr>
              <a:t>協議</a:t>
            </a:r>
            <a:r>
              <a:rPr kumimoji="1" lang="ja-JP" altLang="en-US" sz="1100" kern="0" dirty="0">
                <a:solidFill>
                  <a:prstClr val="black"/>
                </a:solidFill>
                <a:latin typeface="Meiryo UI" panose="020B0604030504040204" pitchFamily="50" charset="-128"/>
                <a:ea typeface="Meiryo UI" panose="020B0604030504040204" pitchFamily="50" charset="-128"/>
              </a:rPr>
              <a:t>の場について</a:t>
            </a:r>
            <a:endParaRPr kumimoji="1" lang="ja-JP" altLang="en-US" sz="1100" kern="0" dirty="0">
              <a:solidFill>
                <a:srgbClr val="FF0000"/>
              </a:solidFill>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75074039-A8DC-0414-1BDA-A42601378DA3}"/>
              </a:ext>
            </a:extLst>
          </p:cNvPr>
          <p:cNvSpPr/>
          <p:nvPr/>
        </p:nvSpPr>
        <p:spPr>
          <a:xfrm>
            <a:off x="33749" y="404664"/>
            <a:ext cx="9076501" cy="28170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300" b="1" dirty="0">
                <a:solidFill>
                  <a:srgbClr val="FFFFFF"/>
                </a:solidFill>
                <a:latin typeface="Meiryo UI" panose="020B0604030504040204" pitchFamily="50" charset="-128"/>
                <a:ea typeface="Meiryo UI" panose="020B0604030504040204" pitchFamily="50" charset="-128"/>
              </a:rPr>
              <a:t>◆</a:t>
            </a:r>
            <a:r>
              <a:rPr lang="ja-JP" altLang="en-US" sz="1300" b="1" dirty="0">
                <a:solidFill>
                  <a:srgbClr val="FFFFFF"/>
                </a:solidFill>
                <a:latin typeface="Meiryo UI" panose="020B0604030504040204" pitchFamily="50" charset="-128"/>
                <a:ea typeface="Meiryo UI" panose="020B0604030504040204" pitchFamily="50" charset="-128"/>
              </a:rPr>
              <a:t>令和７年度</a:t>
            </a:r>
            <a:r>
              <a:rPr kumimoji="1" lang="ja-JP" altLang="en-US" sz="1300" b="1" dirty="0">
                <a:solidFill>
                  <a:srgbClr val="FFFFFF"/>
                </a:solidFill>
                <a:latin typeface="Meiryo UI" panose="020B0604030504040204" pitchFamily="50" charset="-128"/>
                <a:ea typeface="Meiryo UI" panose="020B0604030504040204" pitchFamily="50" charset="-128"/>
              </a:rPr>
              <a:t>施設入所の待機者に関する実態調査について</a:t>
            </a:r>
          </a:p>
        </p:txBody>
      </p:sp>
      <p:graphicFrame>
        <p:nvGraphicFramePr>
          <p:cNvPr id="31" name="表 30">
            <a:extLst>
              <a:ext uri="{FF2B5EF4-FFF2-40B4-BE49-F238E27FC236}">
                <a16:creationId xmlns:a16="http://schemas.microsoft.com/office/drawing/2014/main" id="{E21A0085-8E7E-4440-9ECC-380F593D4780}"/>
              </a:ext>
            </a:extLst>
          </p:cNvPr>
          <p:cNvGraphicFramePr>
            <a:graphicFrameLocks noGrp="1"/>
          </p:cNvGraphicFramePr>
          <p:nvPr>
            <p:extLst>
              <p:ext uri="{D42A27DB-BD31-4B8C-83A1-F6EECF244321}">
                <p14:modId xmlns:p14="http://schemas.microsoft.com/office/powerpoint/2010/main" val="757334633"/>
              </p:ext>
            </p:extLst>
          </p:nvPr>
        </p:nvGraphicFramePr>
        <p:xfrm>
          <a:off x="28719" y="2017415"/>
          <a:ext cx="9086562" cy="4795961"/>
        </p:xfrm>
        <a:graphic>
          <a:graphicData uri="http://schemas.openxmlformats.org/drawingml/2006/table">
            <a:tbl>
              <a:tblPr firstRow="1" bandRow="1">
                <a:tableStyleId>{5A111915-BE36-4E01-A7E5-04B1672EAD32}</a:tableStyleId>
              </a:tblPr>
              <a:tblGrid>
                <a:gridCol w="9086562">
                  <a:extLst>
                    <a:ext uri="{9D8B030D-6E8A-4147-A177-3AD203B41FA5}">
                      <a16:colId xmlns:a16="http://schemas.microsoft.com/office/drawing/2014/main" val="311487303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300" dirty="0">
                          <a:latin typeface="Meiryo UI" panose="020B0604030504040204" pitchFamily="50" charset="-128"/>
                          <a:ea typeface="Meiryo UI" panose="020B0604030504040204" pitchFamily="50" charset="-128"/>
                        </a:rPr>
                        <a:t>◆令和</a:t>
                      </a:r>
                      <a:r>
                        <a:rPr kumimoji="1" lang="en-US" altLang="ja-JP" sz="1300" dirty="0">
                          <a:latin typeface="Meiryo UI" panose="020B0604030504040204" pitchFamily="50" charset="-128"/>
                          <a:ea typeface="Meiryo UI" panose="020B0604030504040204" pitchFamily="50" charset="-128"/>
                        </a:rPr>
                        <a:t>7</a:t>
                      </a:r>
                      <a:r>
                        <a:rPr kumimoji="1" lang="ja-JP" altLang="en-US" sz="1300" dirty="0">
                          <a:latin typeface="Meiryo UI" panose="020B0604030504040204" pitchFamily="50" charset="-128"/>
                          <a:ea typeface="Meiryo UI" panose="020B0604030504040204" pitchFamily="50" charset="-128"/>
                        </a:rPr>
                        <a:t>年度主要事業　</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知事重点</a:t>
                      </a:r>
                      <a:r>
                        <a:rPr kumimoji="1" lang="en-US" altLang="ja-JP" sz="1300" dirty="0">
                          <a:latin typeface="Meiryo UI" panose="020B0604030504040204" pitchFamily="50" charset="-128"/>
                          <a:ea typeface="Meiryo UI" panose="020B0604030504040204" pitchFamily="50" charset="-128"/>
                        </a:rPr>
                        <a:t>】</a:t>
                      </a:r>
                      <a:endParaRPr kumimoji="1" lang="ja-JP" altLang="en-US" sz="13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118333835"/>
                  </a:ext>
                </a:extLst>
              </a:tr>
              <a:tr h="4506401">
                <a:tc>
                  <a:txBody>
                    <a:bodyPr/>
                    <a:lstStyle/>
                    <a:p>
                      <a:endParaRPr kumimoji="1" lang="en-US" altLang="ja-JP" sz="1100" b="0" u="none" dirty="0">
                        <a:latin typeface="Meiryo UI" panose="020B0604030504040204" pitchFamily="50" charset="-128"/>
                        <a:ea typeface="Meiryo UI" panose="020B0604030504040204" pitchFamily="50" charset="-128"/>
                      </a:endParaRPr>
                    </a:p>
                    <a:p>
                      <a:pPr>
                        <a:spcBef>
                          <a:spcPts val="600"/>
                        </a:spcBef>
                      </a:pPr>
                      <a:r>
                        <a:rPr kumimoji="1" lang="en-US" altLang="ja-JP" sz="1100" b="0" u="none" dirty="0">
                          <a:latin typeface="Meiryo UI" panose="020B0604030504040204" pitchFamily="50" charset="-128"/>
                          <a:ea typeface="Meiryo UI" panose="020B0604030504040204" pitchFamily="50" charset="-128"/>
                        </a:rPr>
                        <a:t>【</a:t>
                      </a:r>
                      <a:r>
                        <a:rPr kumimoji="1" lang="ja-JP" altLang="en-US" sz="1100" b="0" u="none" dirty="0">
                          <a:latin typeface="Meiryo UI" panose="020B0604030504040204" pitchFamily="50" charset="-128"/>
                          <a:ea typeface="Meiryo UI" panose="020B0604030504040204" pitchFamily="50" charset="-128"/>
                        </a:rPr>
                        <a:t>事業目的</a:t>
                      </a:r>
                      <a:r>
                        <a:rPr kumimoji="1" lang="en-US" altLang="ja-JP" sz="1100" b="0" u="none" dirty="0">
                          <a:latin typeface="Meiryo UI" panose="020B0604030504040204" pitchFamily="50" charset="-128"/>
                          <a:ea typeface="Meiryo UI" panose="020B0604030504040204" pitchFamily="50" charset="-128"/>
                        </a:rPr>
                        <a:t>】</a:t>
                      </a:r>
                    </a:p>
                    <a:p>
                      <a:r>
                        <a:rPr kumimoji="1" lang="ja-JP" altLang="en-US" sz="1100" b="0" u="none" dirty="0">
                          <a:latin typeface="Meiryo UI" panose="020B0604030504040204" pitchFamily="50" charset="-128"/>
                          <a:ea typeface="Meiryo UI" panose="020B0604030504040204" pitchFamily="50" charset="-128"/>
                        </a:rPr>
                        <a:t>　　障がい者施策全般に関する総合的・基本的な計画である「第５次大阪府障がい者計画」（計画期間：令和３～８年度）の中間見直しにお</a:t>
                      </a:r>
                      <a:endParaRPr kumimoji="1" lang="en-US" altLang="ja-JP" sz="1100" b="0" u="none" dirty="0">
                        <a:latin typeface="Meiryo UI" panose="020B0604030504040204" pitchFamily="50" charset="-128"/>
                        <a:ea typeface="Meiryo UI" panose="020B0604030504040204" pitchFamily="50" charset="-128"/>
                      </a:endParaRPr>
                    </a:p>
                    <a:p>
                      <a:r>
                        <a:rPr kumimoji="1" lang="ja-JP" altLang="en-US" sz="1100" b="0" u="none" dirty="0">
                          <a:latin typeface="Meiryo UI" panose="020B0604030504040204" pitchFamily="50" charset="-128"/>
                          <a:ea typeface="Meiryo UI" panose="020B0604030504040204" pitchFamily="50" charset="-128"/>
                        </a:rPr>
                        <a:t>　いて、新たに盛り込んだ「障がい者の地域生活の継続を支援するための体制整備」を推進するため、施設入所の待機者に関する実態調査の結果も　</a:t>
                      </a:r>
                      <a:endParaRPr kumimoji="1" lang="en-US" altLang="ja-JP" sz="1100" b="0" u="none" dirty="0">
                        <a:latin typeface="Meiryo UI" panose="020B0604030504040204" pitchFamily="50" charset="-128"/>
                        <a:ea typeface="Meiryo UI" panose="020B0604030504040204" pitchFamily="50" charset="-128"/>
                      </a:endParaRPr>
                    </a:p>
                    <a:p>
                      <a:r>
                        <a:rPr kumimoji="1" lang="ja-JP" altLang="en-US" sz="1100" b="0" u="none" dirty="0">
                          <a:latin typeface="Meiryo UI" panose="020B0604030504040204" pitchFamily="50" charset="-128"/>
                          <a:ea typeface="Meiryo UI" panose="020B0604030504040204" pitchFamily="50" charset="-128"/>
                        </a:rPr>
                        <a:t>　踏まえ、市町村及び事業所等への支援を強化し、相談支援体制の充実・強化や地域での支援体制の整備を図る事業を実施。</a:t>
                      </a:r>
                      <a:endParaRPr kumimoji="1" lang="en-US" altLang="ja-JP" sz="1100" b="0" u="none" dirty="0">
                        <a:latin typeface="Meiryo UI" panose="020B0604030504040204" pitchFamily="50" charset="-128"/>
                        <a:ea typeface="Meiryo UI" panose="020B0604030504040204" pitchFamily="50" charset="-128"/>
                      </a:endParaRPr>
                    </a:p>
                    <a:p>
                      <a:r>
                        <a:rPr kumimoji="1" lang="en-US" altLang="ja-JP" sz="1100" b="0" u="none" dirty="0">
                          <a:latin typeface="Meiryo UI" panose="020B0604030504040204" pitchFamily="50" charset="-128"/>
                          <a:ea typeface="Meiryo UI" panose="020B0604030504040204" pitchFamily="50" charset="-128"/>
                        </a:rPr>
                        <a:t>【</a:t>
                      </a:r>
                      <a:r>
                        <a:rPr kumimoji="1" lang="ja-JP" altLang="en-US" sz="1100" b="0" u="none" dirty="0">
                          <a:latin typeface="Meiryo UI" panose="020B0604030504040204" pitchFamily="50" charset="-128"/>
                          <a:ea typeface="Meiryo UI" panose="020B0604030504040204" pitchFamily="50" charset="-128"/>
                        </a:rPr>
                        <a:t>事業内容</a:t>
                      </a:r>
                      <a:r>
                        <a:rPr kumimoji="1" lang="en-US" altLang="ja-JP" sz="1100" b="0" u="none" dirty="0">
                          <a:latin typeface="Meiryo UI" panose="020B0604030504040204" pitchFamily="50" charset="-128"/>
                          <a:ea typeface="Meiryo UI" panose="020B0604030504040204" pitchFamily="50" charset="-128"/>
                        </a:rPr>
                        <a:t>】</a:t>
                      </a:r>
                    </a:p>
                    <a:p>
                      <a:endParaRPr kumimoji="1" lang="ja-JP" altLang="en-US" sz="1200" b="0" u="none" dirty="0">
                        <a:latin typeface="Meiryo UI" panose="020B0604030504040204" pitchFamily="50" charset="-128"/>
                        <a:ea typeface="Meiryo UI" panose="020B0604030504040204" pitchFamily="50" charset="-128"/>
                      </a:endParaRPr>
                    </a:p>
                    <a:p>
                      <a:endParaRPr kumimoji="1" lang="en-US" altLang="ja-JP" sz="1200" b="0" u="none" dirty="0">
                        <a:latin typeface="Meiryo UI" panose="020B0604030504040204" pitchFamily="50" charset="-128"/>
                        <a:ea typeface="Meiryo UI" panose="020B0604030504040204" pitchFamily="50" charset="-128"/>
                      </a:endParaRPr>
                    </a:p>
                    <a:p>
                      <a:endParaRPr kumimoji="1" lang="en-US" altLang="ja-JP" sz="1200" b="0" u="none" dirty="0">
                        <a:latin typeface="Meiryo UI" panose="020B0604030504040204" pitchFamily="50" charset="-128"/>
                        <a:ea typeface="Meiryo UI" panose="020B0604030504040204" pitchFamily="50" charset="-128"/>
                      </a:endParaRPr>
                    </a:p>
                    <a:p>
                      <a:endParaRPr kumimoji="1" lang="en-US" altLang="ja-JP" sz="1200" b="0" u="none" dirty="0">
                        <a:latin typeface="Meiryo UI" panose="020B0604030504040204" pitchFamily="50" charset="-128"/>
                        <a:ea typeface="Meiryo UI" panose="020B0604030504040204" pitchFamily="50" charset="-128"/>
                      </a:endParaRPr>
                    </a:p>
                    <a:p>
                      <a:endParaRPr kumimoji="1" lang="en-US" altLang="ja-JP" sz="1200" b="0" u="none" dirty="0">
                        <a:latin typeface="Meiryo UI" panose="020B0604030504040204" pitchFamily="50" charset="-128"/>
                        <a:ea typeface="Meiryo UI" panose="020B0604030504040204" pitchFamily="50" charset="-128"/>
                      </a:endParaRPr>
                    </a:p>
                    <a:p>
                      <a:endParaRPr kumimoji="1" lang="en-US" altLang="ja-JP" sz="1200" b="0" u="none" dirty="0">
                        <a:latin typeface="Meiryo UI" panose="020B0604030504040204" pitchFamily="50" charset="-128"/>
                        <a:ea typeface="Meiryo UI" panose="020B0604030504040204" pitchFamily="50" charset="-128"/>
                      </a:endParaRPr>
                    </a:p>
                    <a:p>
                      <a:endParaRPr kumimoji="1" lang="en-US" altLang="ja-JP" sz="1200" b="0" u="none" dirty="0">
                        <a:latin typeface="Meiryo UI" panose="020B0604030504040204" pitchFamily="50" charset="-128"/>
                        <a:ea typeface="Meiryo UI" panose="020B0604030504040204" pitchFamily="50" charset="-128"/>
                      </a:endParaRPr>
                    </a:p>
                    <a:p>
                      <a:endParaRPr kumimoji="1" lang="en-US" altLang="ja-JP" sz="1200" b="0" u="none" dirty="0">
                        <a:latin typeface="Meiryo UI" panose="020B0604030504040204" pitchFamily="50" charset="-128"/>
                        <a:ea typeface="Meiryo UI" panose="020B0604030504040204" pitchFamily="50" charset="-128"/>
                      </a:endParaRPr>
                    </a:p>
                    <a:p>
                      <a:endParaRPr kumimoji="1" lang="en-US" altLang="ja-JP" sz="1200" b="0" u="none" dirty="0">
                        <a:latin typeface="Meiryo UI" panose="020B0604030504040204" pitchFamily="50" charset="-128"/>
                        <a:ea typeface="Meiryo UI" panose="020B0604030504040204" pitchFamily="50" charset="-128"/>
                      </a:endParaRPr>
                    </a:p>
                    <a:p>
                      <a:endParaRPr kumimoji="1" lang="en-US" altLang="ja-JP" sz="1200" b="0" u="none" dirty="0">
                        <a:latin typeface="Meiryo UI" panose="020B0604030504040204" pitchFamily="50" charset="-128"/>
                        <a:ea typeface="Meiryo UI" panose="020B0604030504040204" pitchFamily="50" charset="-128"/>
                      </a:endParaRPr>
                    </a:p>
                    <a:p>
                      <a:endParaRPr kumimoji="1" lang="en-US" altLang="ja-JP" sz="1200" b="0" u="none" dirty="0">
                        <a:latin typeface="Meiryo UI" panose="020B0604030504040204" pitchFamily="50" charset="-128"/>
                        <a:ea typeface="Meiryo UI" panose="020B0604030504040204" pitchFamily="50" charset="-128"/>
                      </a:endParaRPr>
                    </a:p>
                    <a:p>
                      <a:endParaRPr kumimoji="1" lang="en-US" altLang="ja-JP" sz="1200" b="0" u="none" dirty="0">
                        <a:latin typeface="Meiryo UI" panose="020B0604030504040204" pitchFamily="50" charset="-128"/>
                        <a:ea typeface="Meiryo UI" panose="020B0604030504040204" pitchFamily="50" charset="-128"/>
                      </a:endParaRPr>
                    </a:p>
                    <a:p>
                      <a:endParaRPr kumimoji="1" lang="en-US" altLang="ja-JP" sz="1200" b="0" u="none"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647611836"/>
                  </a:ext>
                </a:extLst>
              </a:tr>
            </a:tbl>
          </a:graphicData>
        </a:graphic>
      </p:graphicFrame>
      <p:sp>
        <p:nvSpPr>
          <p:cNvPr id="34" name="正方形/長方形 33">
            <a:extLst>
              <a:ext uri="{FF2B5EF4-FFF2-40B4-BE49-F238E27FC236}">
                <a16:creationId xmlns:a16="http://schemas.microsoft.com/office/drawing/2014/main" id="{285A7A2C-C4FA-4809-B8BB-B6CD4FA5E8E6}"/>
              </a:ext>
            </a:extLst>
          </p:cNvPr>
          <p:cNvSpPr/>
          <p:nvPr/>
        </p:nvSpPr>
        <p:spPr>
          <a:xfrm>
            <a:off x="1043607" y="3430454"/>
            <a:ext cx="7940656" cy="860219"/>
          </a:xfrm>
          <a:prstGeom prst="rect">
            <a:avLst/>
          </a:prstGeom>
          <a:no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r>
              <a:rPr kumimoji="1" lang="ja-JP" altLang="en-US" sz="1100" b="1" i="0" kern="1200" dirty="0">
                <a:solidFill>
                  <a:schemeClr val="tx1"/>
                </a:solidFill>
                <a:effectLst/>
                <a:latin typeface="Meiryo UI" panose="020B0604030504040204" pitchFamily="50" charset="-128"/>
                <a:ea typeface="Meiryo UI" panose="020B0604030504040204" pitchFamily="50" charset="-128"/>
              </a:rPr>
              <a:t>◆</a:t>
            </a:r>
            <a:r>
              <a:rPr kumimoji="1" lang="en-US" altLang="ja-JP" sz="1100" b="1" i="0" u="sng" kern="1200" dirty="0">
                <a:solidFill>
                  <a:schemeClr val="tx1"/>
                </a:solidFill>
                <a:effectLst/>
                <a:latin typeface="Meiryo UI" panose="020B0604030504040204" pitchFamily="50" charset="-128"/>
                <a:ea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rPr>
              <a:t>継続</a:t>
            </a:r>
            <a:r>
              <a:rPr kumimoji="1" lang="en-US" altLang="ja-JP" sz="1100" b="1" i="0" u="sng" kern="1200" dirty="0">
                <a:solidFill>
                  <a:schemeClr val="tx1"/>
                </a:solidFill>
                <a:effectLst/>
                <a:latin typeface="Meiryo UI" panose="020B0604030504040204" pitchFamily="50" charset="-128"/>
                <a:ea typeface="Meiryo UI" panose="020B0604030504040204" pitchFamily="50" charset="-128"/>
              </a:rPr>
              <a:t>】</a:t>
            </a:r>
            <a:r>
              <a:rPr kumimoji="1" lang="ja-JP" altLang="en-US" sz="1100" b="1" i="0" u="sng" kern="1200" dirty="0">
                <a:solidFill>
                  <a:schemeClr val="tx1"/>
                </a:solidFill>
                <a:effectLst/>
                <a:latin typeface="Meiryo UI" panose="020B0604030504040204" pitchFamily="50" charset="-128"/>
                <a:ea typeface="Meiryo UI" panose="020B0604030504040204" pitchFamily="50" charset="-128"/>
              </a:rPr>
              <a:t>地域生活促進アセスメント事業（</a:t>
            </a:r>
            <a:r>
              <a:rPr lang="ja-JP" altLang="en-US" sz="1100" b="1" u="sng" dirty="0">
                <a:solidFill>
                  <a:schemeClr val="tx1"/>
                </a:solidFill>
                <a:latin typeface="Meiryo UI" panose="020B0604030504040204" pitchFamily="50" charset="-128"/>
                <a:ea typeface="Meiryo UI" panose="020B0604030504040204" pitchFamily="50" charset="-128"/>
              </a:rPr>
              <a:t>予算</a:t>
            </a:r>
            <a:r>
              <a:rPr kumimoji="1" lang="ja-JP" altLang="en-US" sz="1100" b="1" i="0" u="sng" kern="1200" dirty="0">
                <a:solidFill>
                  <a:schemeClr val="tx1"/>
                </a:solidFill>
                <a:effectLst/>
                <a:latin typeface="Meiryo UI" panose="020B0604030504040204" pitchFamily="50" charset="-128"/>
                <a:ea typeface="Meiryo UI" panose="020B0604030504040204" pitchFamily="50" charset="-128"/>
              </a:rPr>
              <a:t>額：</a:t>
            </a:r>
            <a:r>
              <a:rPr kumimoji="1" lang="en-US" altLang="ja-JP" sz="1100" b="1" i="0" u="sng" kern="1200" dirty="0">
                <a:solidFill>
                  <a:schemeClr val="tx1"/>
                </a:solidFill>
                <a:effectLst/>
                <a:latin typeface="Meiryo UI" panose="020B0604030504040204" pitchFamily="50" charset="-128"/>
                <a:ea typeface="Meiryo UI" panose="020B0604030504040204" pitchFamily="50" charset="-128"/>
              </a:rPr>
              <a:t>966</a:t>
            </a:r>
            <a:r>
              <a:rPr kumimoji="1" lang="ja-JP" altLang="en-US" sz="1100" b="1" i="0" u="sng" kern="1200" dirty="0">
                <a:solidFill>
                  <a:schemeClr val="tx1"/>
                </a:solidFill>
                <a:effectLst/>
                <a:latin typeface="Meiryo UI" panose="020B0604030504040204" pitchFamily="50" charset="-128"/>
                <a:ea typeface="Meiryo UI" panose="020B0604030504040204" pitchFamily="50" charset="-128"/>
              </a:rPr>
              <a:t>千円）</a:t>
            </a:r>
            <a:endParaRPr kumimoji="1" lang="en-US" altLang="ja-JP" sz="1100" b="1" u="sng" dirty="0">
              <a:solidFill>
                <a:schemeClr val="tx1"/>
              </a:solidFill>
              <a:latin typeface="Meiryo UI" panose="020B0604030504040204" pitchFamily="50" charset="-128"/>
              <a:ea typeface="Meiryo UI" panose="020B0604030504040204" pitchFamily="50" charset="-128"/>
            </a:endParaRPr>
          </a:p>
          <a:p>
            <a:pPr marL="180975" indent="-180975">
              <a:lnSpc>
                <a:spcPts val="1600"/>
              </a:lnSpc>
            </a:pPr>
            <a:r>
              <a:rPr kumimoji="1" lang="ja-JP" altLang="en-US" sz="1100" b="1" i="0" kern="1200" dirty="0">
                <a:solidFill>
                  <a:schemeClr val="tx1"/>
                </a:solidFill>
                <a:effectLst/>
                <a:latin typeface="Meiryo UI" panose="020B0604030504040204" pitchFamily="50" charset="-128"/>
                <a:ea typeface="Meiryo UI" panose="020B0604030504040204" pitchFamily="50" charset="-128"/>
              </a:rPr>
              <a:t>　　　</a:t>
            </a:r>
            <a:r>
              <a:rPr kumimoji="1" lang="ja-JP" altLang="en-US" sz="1100" b="0" i="0" kern="1200" dirty="0">
                <a:solidFill>
                  <a:schemeClr val="tx1"/>
                </a:solidFill>
                <a:effectLst/>
                <a:latin typeface="Meiryo UI" panose="020B0604030504040204" pitchFamily="50" charset="-128"/>
                <a:ea typeface="Meiryo UI" panose="020B0604030504040204" pitchFamily="50" charset="-128"/>
              </a:rPr>
              <a:t>自宅やグループホームで生活している施設入所希望者が地域で暮らし続ける可能性を探るための支援マニュアルや、施設入所者の地域生活への移行を促進するための相談支援ツール等を作成し、府内市町村や民間事業者へ普及を図る。</a:t>
            </a:r>
            <a:endParaRPr kumimoji="1" lang="en-US" altLang="ja-JP" sz="1100" b="0" i="0" kern="1200" dirty="0">
              <a:solidFill>
                <a:schemeClr val="tx1"/>
              </a:solidFill>
              <a:effectLst/>
              <a:latin typeface="Meiryo UI" panose="020B0604030504040204" pitchFamily="50" charset="-128"/>
              <a:ea typeface="Meiryo UI" panose="020B0604030504040204" pitchFamily="50" charset="-128"/>
            </a:endParaRPr>
          </a:p>
          <a:p>
            <a:pPr>
              <a:lnSpc>
                <a:spcPts val="1600"/>
              </a:lnSpc>
            </a:pPr>
            <a:r>
              <a:rPr lang="ja-JP" altLang="en-US" sz="1100" dirty="0">
                <a:solidFill>
                  <a:schemeClr val="tx1"/>
                </a:solidFill>
                <a:latin typeface="Meiryo UI" panose="020B0604030504040204" pitchFamily="50" charset="-128"/>
                <a:ea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rPr>
              <a:t>R7</a:t>
            </a:r>
            <a:r>
              <a:rPr lang="ja-JP" altLang="en-US" sz="1100" dirty="0">
                <a:solidFill>
                  <a:schemeClr val="tx1"/>
                </a:solidFill>
                <a:latin typeface="Meiryo UI" panose="020B0604030504040204" pitchFamily="50" charset="-128"/>
                <a:ea typeface="Meiryo UI" panose="020B0604030504040204" pitchFamily="50" charset="-128"/>
              </a:rPr>
              <a:t>）</a:t>
            </a:r>
            <a:r>
              <a:rPr kumimoji="1" lang="ja-JP" altLang="en-US" sz="1100" b="0" i="0" kern="1200" dirty="0">
                <a:solidFill>
                  <a:schemeClr val="tx1"/>
                </a:solidFill>
                <a:effectLst/>
                <a:latin typeface="Meiryo UI" panose="020B0604030504040204" pitchFamily="50" charset="-128"/>
                <a:ea typeface="Meiryo UI" panose="020B0604030504040204" pitchFamily="50" charset="-128"/>
              </a:rPr>
              <a:t>府内８市町において、「地域生活促進アセスメントマニュアル案」をモデル実施。その結果を踏まえ、マニュアル最終版を作成する予定。</a:t>
            </a:r>
            <a:endParaRPr kumimoji="1" lang="en-US" altLang="ja-JP" sz="1100" b="0" i="0" kern="1200" dirty="0">
              <a:solidFill>
                <a:schemeClr val="tx1"/>
              </a:solidFill>
              <a:effectLst/>
              <a:latin typeface="Meiryo UI" panose="020B0604030504040204" pitchFamily="50" charset="-128"/>
              <a:ea typeface="Meiryo UI" panose="020B0604030504040204" pitchFamily="50" charset="-128"/>
            </a:endParaRPr>
          </a:p>
        </p:txBody>
      </p:sp>
      <p:sp>
        <p:nvSpPr>
          <p:cNvPr id="35" name="矢印: 五方向 34">
            <a:extLst>
              <a:ext uri="{FF2B5EF4-FFF2-40B4-BE49-F238E27FC236}">
                <a16:creationId xmlns:a16="http://schemas.microsoft.com/office/drawing/2014/main" id="{ECCB0E1B-01C6-449D-86D4-EECF80A239D6}"/>
              </a:ext>
            </a:extLst>
          </p:cNvPr>
          <p:cNvSpPr/>
          <p:nvPr/>
        </p:nvSpPr>
        <p:spPr>
          <a:xfrm>
            <a:off x="104626" y="3445420"/>
            <a:ext cx="938983" cy="1053136"/>
          </a:xfrm>
          <a:prstGeom prst="homePlat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市町村における</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ctr"/>
            <a:r>
              <a:rPr kumimoji="1" lang="ja-JP" altLang="en-US" sz="1000" b="1" dirty="0">
                <a:solidFill>
                  <a:schemeClr val="tx1"/>
                </a:solidFill>
                <a:latin typeface="Meiryo UI" panose="020B0604030504040204" pitchFamily="50" charset="-128"/>
                <a:ea typeface="Meiryo UI" panose="020B0604030504040204" pitchFamily="50" charset="-128"/>
              </a:rPr>
              <a:t>相談支援体制の</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ctr"/>
            <a:r>
              <a:rPr kumimoji="1" lang="ja-JP" altLang="en-US" sz="1000" b="1" dirty="0">
                <a:solidFill>
                  <a:schemeClr val="tx1"/>
                </a:solidFill>
                <a:latin typeface="Meiryo UI" panose="020B0604030504040204" pitchFamily="50" charset="-128"/>
                <a:ea typeface="Meiryo UI" panose="020B0604030504040204" pitchFamily="50" charset="-128"/>
              </a:rPr>
              <a:t>充実・強化</a:t>
            </a:r>
            <a:endParaRPr kumimoji="1" lang="en-US" altLang="ja-JP" sz="1000" b="1" dirty="0">
              <a:solidFill>
                <a:schemeClr val="tx1"/>
              </a:solidFill>
              <a:latin typeface="Meiryo UI" panose="020B0604030504040204" pitchFamily="50" charset="-128"/>
              <a:ea typeface="Meiryo UI" panose="020B0604030504040204" pitchFamily="50" charset="-128"/>
            </a:endParaRPr>
          </a:p>
        </p:txBody>
      </p:sp>
      <p:sp>
        <p:nvSpPr>
          <p:cNvPr id="36" name="矢印: 五方向 35">
            <a:extLst>
              <a:ext uri="{FF2B5EF4-FFF2-40B4-BE49-F238E27FC236}">
                <a16:creationId xmlns:a16="http://schemas.microsoft.com/office/drawing/2014/main" id="{E3B77989-6CFB-4F7F-B18B-F0D5CF0AA9DB}"/>
              </a:ext>
            </a:extLst>
          </p:cNvPr>
          <p:cNvSpPr/>
          <p:nvPr/>
        </p:nvSpPr>
        <p:spPr>
          <a:xfrm>
            <a:off x="104626" y="4696613"/>
            <a:ext cx="938981" cy="1468897"/>
          </a:xfrm>
          <a:prstGeom prst="homePlat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tx1"/>
                </a:solidFill>
                <a:latin typeface="Meiryo UI" panose="020B0604030504040204" pitchFamily="50" charset="-128"/>
                <a:ea typeface="Meiryo UI" panose="020B0604030504040204" pitchFamily="50" charset="-128"/>
              </a:rPr>
              <a:t>地域の事業所等</a:t>
            </a:r>
            <a:r>
              <a:rPr kumimoji="1" lang="ja-JP" altLang="en-US" sz="1000" b="1" dirty="0">
                <a:solidFill>
                  <a:schemeClr val="tx1"/>
                </a:solidFill>
                <a:latin typeface="Meiryo UI" panose="020B0604030504040204" pitchFamily="50" charset="-128"/>
                <a:ea typeface="Meiryo UI" panose="020B0604030504040204" pitchFamily="50" charset="-128"/>
              </a:rPr>
              <a:t>におけるハード・</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ctr"/>
            <a:r>
              <a:rPr kumimoji="1" lang="ja-JP" altLang="en-US" sz="1000" b="1" dirty="0">
                <a:solidFill>
                  <a:schemeClr val="tx1"/>
                </a:solidFill>
                <a:latin typeface="Meiryo UI" panose="020B0604030504040204" pitchFamily="50" charset="-128"/>
                <a:ea typeface="Meiryo UI" panose="020B0604030504040204" pitchFamily="50" charset="-128"/>
              </a:rPr>
              <a:t>ソフトの基盤整備</a:t>
            </a:r>
            <a:endParaRPr kumimoji="1" lang="en-US" altLang="ja-JP" sz="1000" b="1" dirty="0">
              <a:solidFill>
                <a:schemeClr val="tx1"/>
              </a:solidFill>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22FDAB7A-8E8D-4FDC-85B5-7E07F5DD185C}"/>
              </a:ext>
            </a:extLst>
          </p:cNvPr>
          <p:cNvSpPr/>
          <p:nvPr/>
        </p:nvSpPr>
        <p:spPr>
          <a:xfrm>
            <a:off x="1055645" y="4327852"/>
            <a:ext cx="7940656" cy="24313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pPr>
            <a:r>
              <a:rPr kumimoji="1" lang="ja-JP" altLang="en-US" sz="1100" b="1" i="0" kern="1200" dirty="0">
                <a:solidFill>
                  <a:schemeClr val="tx1"/>
                </a:solidFill>
                <a:effectLst/>
                <a:latin typeface="Meiryo UI" panose="020B0604030504040204" pitchFamily="50" charset="-128"/>
                <a:ea typeface="Meiryo UI" panose="020B0604030504040204" pitchFamily="50" charset="-128"/>
              </a:rPr>
              <a:t>◆</a:t>
            </a:r>
            <a:r>
              <a:rPr kumimoji="1" lang="en-US" altLang="ja-JP" sz="1100" b="1" i="0" u="sng" kern="1200" dirty="0">
                <a:solidFill>
                  <a:schemeClr val="tx1"/>
                </a:solidFill>
                <a:effectLst/>
                <a:latin typeface="Meiryo UI" panose="020B0604030504040204" pitchFamily="50" charset="-128"/>
                <a:ea typeface="Meiryo UI" panose="020B0604030504040204" pitchFamily="50" charset="-128"/>
              </a:rPr>
              <a:t>【</a:t>
            </a:r>
            <a:r>
              <a:rPr lang="ja-JP" altLang="en-US" sz="1100" b="1" u="sng" dirty="0">
                <a:solidFill>
                  <a:schemeClr val="tx1"/>
                </a:solidFill>
                <a:latin typeface="Meiryo UI" panose="020B0604030504040204" pitchFamily="50" charset="-128"/>
                <a:ea typeface="Meiryo UI" panose="020B0604030504040204" pitchFamily="50" charset="-128"/>
              </a:rPr>
              <a:t>継続</a:t>
            </a:r>
            <a:r>
              <a:rPr kumimoji="1" lang="en-US" altLang="ja-JP" sz="1100" b="1" i="0" u="sng" kern="1200" dirty="0">
                <a:solidFill>
                  <a:schemeClr val="tx1"/>
                </a:solidFill>
                <a:effectLst/>
                <a:latin typeface="Meiryo UI" panose="020B0604030504040204" pitchFamily="50" charset="-128"/>
                <a:ea typeface="Meiryo UI" panose="020B0604030504040204" pitchFamily="50" charset="-128"/>
              </a:rPr>
              <a:t>】</a:t>
            </a:r>
            <a:r>
              <a:rPr kumimoji="1" lang="ja-JP" altLang="en-US" sz="1100" b="1" i="0" u="sng" kern="1200" dirty="0">
                <a:solidFill>
                  <a:schemeClr val="tx1"/>
                </a:solidFill>
                <a:effectLst/>
                <a:latin typeface="Meiryo UI" panose="020B0604030504040204" pitchFamily="50" charset="-128"/>
                <a:ea typeface="Meiryo UI" panose="020B0604030504040204" pitchFamily="50" charset="-128"/>
              </a:rPr>
              <a:t>大阪府版強度行動障がい専門支援モデル普及事業（</a:t>
            </a:r>
            <a:r>
              <a:rPr lang="ja-JP" altLang="en-US" sz="1100" b="1" u="sng" dirty="0">
                <a:solidFill>
                  <a:schemeClr val="tx1"/>
                </a:solidFill>
                <a:latin typeface="Meiryo UI" panose="020B0604030504040204" pitchFamily="50" charset="-128"/>
                <a:ea typeface="Meiryo UI" panose="020B0604030504040204" pitchFamily="50" charset="-128"/>
              </a:rPr>
              <a:t>予算</a:t>
            </a:r>
            <a:r>
              <a:rPr kumimoji="1" lang="ja-JP" altLang="en-US" sz="1100" b="1" i="0" u="sng" kern="1200" dirty="0">
                <a:solidFill>
                  <a:schemeClr val="tx1"/>
                </a:solidFill>
                <a:effectLst/>
                <a:latin typeface="Meiryo UI" panose="020B0604030504040204" pitchFamily="50" charset="-128"/>
                <a:ea typeface="Meiryo UI" panose="020B0604030504040204" pitchFamily="50" charset="-128"/>
              </a:rPr>
              <a:t>額：</a:t>
            </a:r>
            <a:r>
              <a:rPr kumimoji="1" lang="en-US" altLang="ja-JP" sz="1100" b="1" i="0" u="sng" kern="1200" dirty="0">
                <a:solidFill>
                  <a:schemeClr val="tx1"/>
                </a:solidFill>
                <a:effectLst/>
                <a:latin typeface="Meiryo UI" panose="020B0604030504040204" pitchFamily="50" charset="-128"/>
                <a:ea typeface="Meiryo UI" panose="020B0604030504040204" pitchFamily="50" charset="-128"/>
              </a:rPr>
              <a:t>526</a:t>
            </a:r>
            <a:r>
              <a:rPr kumimoji="1" lang="ja-JP" altLang="en-US" sz="1100" b="1" i="0" u="sng" kern="1200" dirty="0">
                <a:solidFill>
                  <a:schemeClr val="tx1"/>
                </a:solidFill>
                <a:effectLst/>
                <a:latin typeface="Meiryo UI" panose="020B0604030504040204" pitchFamily="50" charset="-128"/>
                <a:ea typeface="Meiryo UI" panose="020B0604030504040204" pitchFamily="50" charset="-128"/>
              </a:rPr>
              <a:t>千円）</a:t>
            </a:r>
            <a:endParaRPr kumimoji="1" lang="en-US" altLang="ja-JP" sz="1100" b="1" i="0" u="sng" kern="1200" dirty="0">
              <a:solidFill>
                <a:schemeClr val="tx1"/>
              </a:solidFill>
              <a:effectLst/>
              <a:latin typeface="Meiryo UI" panose="020B0604030504040204" pitchFamily="50" charset="-128"/>
              <a:ea typeface="Meiryo UI" panose="020B0604030504040204" pitchFamily="50" charset="-128"/>
            </a:endParaRPr>
          </a:p>
          <a:p>
            <a:pPr>
              <a:lnSpc>
                <a:spcPts val="1600"/>
              </a:lnSpc>
            </a:pPr>
            <a:r>
              <a:rPr kumimoji="1" lang="ja-JP" altLang="en-US" sz="1100" i="0" kern="1200" dirty="0">
                <a:solidFill>
                  <a:schemeClr val="tx1"/>
                </a:solidFill>
                <a:effectLst/>
                <a:latin typeface="Meiryo UI" panose="020B0604030504040204" pitchFamily="50" charset="-128"/>
                <a:ea typeface="Meiryo UI" panose="020B0604030504040204" pitchFamily="50" charset="-128"/>
              </a:rPr>
              <a:t>　　　</a:t>
            </a:r>
            <a:r>
              <a:rPr kumimoji="1" lang="ja-JP" altLang="en-US" sz="1100" b="0" i="0" kern="1200" dirty="0">
                <a:solidFill>
                  <a:schemeClr val="tx1"/>
                </a:solidFill>
                <a:effectLst/>
                <a:latin typeface="Meiryo UI" panose="020B0604030504040204" pitchFamily="50" charset="-128"/>
                <a:ea typeface="Meiryo UI" panose="020B0604030504040204" pitchFamily="50" charset="-128"/>
              </a:rPr>
              <a:t>強度行動障がい者への専門的な支援力を向上するため、府内の事業所に府立砂川厚生福祉センターで開発した支援モデルを普及。</a:t>
            </a:r>
            <a:endParaRPr kumimoji="1" lang="en-US" altLang="ja-JP" sz="1100" b="0" i="0" kern="1200" dirty="0">
              <a:solidFill>
                <a:schemeClr val="tx1"/>
              </a:solidFill>
              <a:effectLst/>
              <a:latin typeface="Meiryo UI" panose="020B0604030504040204" pitchFamily="50" charset="-128"/>
              <a:ea typeface="Meiryo UI" panose="020B0604030504040204" pitchFamily="50" charset="-128"/>
            </a:endParaRPr>
          </a:p>
          <a:p>
            <a:pPr>
              <a:lnSpc>
                <a:spcPts val="1600"/>
              </a:lnSpc>
            </a:pPr>
            <a:r>
              <a:rPr kumimoji="1" lang="ja-JP" altLang="en-US" sz="1100" b="0" i="0" kern="1200" dirty="0">
                <a:solidFill>
                  <a:schemeClr val="tx1"/>
                </a:solidFill>
                <a:effectLst/>
                <a:latin typeface="Meiryo UI" panose="020B0604030504040204" pitchFamily="50" charset="-128"/>
                <a:ea typeface="Meiryo UI" panose="020B0604030504040204" pitchFamily="50" charset="-128"/>
              </a:rPr>
              <a:t>（</a:t>
            </a:r>
            <a:r>
              <a:rPr kumimoji="1" lang="en-US" altLang="ja-JP" sz="1100" b="0" i="0" kern="1200" dirty="0">
                <a:solidFill>
                  <a:schemeClr val="tx1"/>
                </a:solidFill>
                <a:effectLst/>
                <a:latin typeface="Meiryo UI" panose="020B0604030504040204" pitchFamily="50" charset="-128"/>
                <a:ea typeface="Meiryo UI" panose="020B0604030504040204" pitchFamily="50" charset="-128"/>
              </a:rPr>
              <a:t>R7</a:t>
            </a:r>
            <a:r>
              <a:rPr kumimoji="1" lang="ja-JP" altLang="en-US" sz="1100" b="0" i="0" kern="1200" dirty="0">
                <a:solidFill>
                  <a:schemeClr val="tx1"/>
                </a:solidFill>
                <a:effectLst/>
                <a:latin typeface="Meiryo UI" panose="020B0604030504040204" pitchFamily="50" charset="-128"/>
                <a:ea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rPr>
              <a:t>R6</a:t>
            </a:r>
            <a:r>
              <a:rPr lang="ja-JP" altLang="en-US" sz="1100" dirty="0">
                <a:solidFill>
                  <a:schemeClr val="tx1"/>
                </a:solidFill>
                <a:latin typeface="Meiryo UI" panose="020B0604030504040204" pitchFamily="50" charset="-128"/>
                <a:ea typeface="Meiryo UI" panose="020B0604030504040204" pitchFamily="50" charset="-128"/>
              </a:rPr>
              <a:t>とは別の３事業所へ同様のコンサルを実施し、引き続き民間事業者の支援力向上に努める。</a:t>
            </a:r>
            <a:endParaRPr kumimoji="1" lang="ja-JP" altLang="en-US" sz="1100" b="0" i="0" kern="1200" dirty="0">
              <a:solidFill>
                <a:schemeClr val="tx1"/>
              </a:solidFill>
              <a:effectLst/>
              <a:latin typeface="Meiryo UI" panose="020B0604030504040204" pitchFamily="50" charset="-128"/>
              <a:ea typeface="Meiryo UI" panose="020B0604030504040204" pitchFamily="50" charset="-128"/>
            </a:endParaRPr>
          </a:p>
          <a:p>
            <a:pPr>
              <a:lnSpc>
                <a:spcPts val="1600"/>
              </a:lnSpc>
            </a:pPr>
            <a:r>
              <a:rPr kumimoji="1" lang="ja-JP" altLang="en-US" sz="1100" b="1" kern="1200" dirty="0">
                <a:solidFill>
                  <a:schemeClr val="tx1"/>
                </a:solidFill>
                <a:effectLst/>
                <a:latin typeface="Meiryo UI" panose="020B0604030504040204" pitchFamily="50" charset="-128"/>
                <a:ea typeface="Meiryo UI" panose="020B0604030504040204" pitchFamily="50" charset="-128"/>
              </a:rPr>
              <a:t>◆</a:t>
            </a:r>
            <a:r>
              <a:rPr kumimoji="1" lang="en-US" altLang="ja-JP" sz="1100" b="1" u="sng" kern="1200" dirty="0">
                <a:solidFill>
                  <a:schemeClr val="tx1"/>
                </a:solidFill>
                <a:effectLst/>
                <a:latin typeface="Meiryo UI" panose="020B0604030504040204" pitchFamily="50" charset="-128"/>
                <a:ea typeface="Meiryo UI" panose="020B0604030504040204" pitchFamily="50" charset="-128"/>
              </a:rPr>
              <a:t>【</a:t>
            </a:r>
            <a:r>
              <a:rPr lang="ja-JP" altLang="en-US" sz="1100" b="1" u="sng" kern="1200" dirty="0">
                <a:solidFill>
                  <a:schemeClr val="tx1"/>
                </a:solidFill>
                <a:effectLst/>
                <a:latin typeface="Meiryo UI" panose="020B0604030504040204" pitchFamily="50" charset="-128"/>
                <a:ea typeface="Meiryo UI" panose="020B0604030504040204" pitchFamily="50" charset="-128"/>
              </a:rPr>
              <a:t>継続</a:t>
            </a:r>
            <a:r>
              <a:rPr kumimoji="1" lang="en-US" altLang="ja-JP" sz="1100" b="1" u="sng" kern="1200" dirty="0">
                <a:solidFill>
                  <a:schemeClr val="tx1"/>
                </a:solidFill>
                <a:effectLst/>
                <a:latin typeface="Meiryo UI" panose="020B0604030504040204" pitchFamily="50" charset="-128"/>
                <a:ea typeface="Meiryo UI" panose="020B0604030504040204" pitchFamily="50" charset="-128"/>
              </a:rPr>
              <a:t>】</a:t>
            </a:r>
            <a:r>
              <a:rPr kumimoji="1" lang="ja-JP" altLang="ja-JP" sz="1100" b="1" u="sng" kern="1200" dirty="0">
                <a:solidFill>
                  <a:schemeClr val="tx1"/>
                </a:solidFill>
                <a:effectLst/>
                <a:latin typeface="Meiryo UI" panose="020B0604030504040204" pitchFamily="50" charset="-128"/>
                <a:ea typeface="Meiryo UI" panose="020B0604030504040204" pitchFamily="50" charset="-128"/>
              </a:rPr>
              <a:t>地域生活推進事業</a:t>
            </a:r>
            <a:r>
              <a:rPr kumimoji="1" lang="ja-JP" altLang="en-US" sz="1100" b="1" u="sng" kern="1200" dirty="0">
                <a:solidFill>
                  <a:schemeClr val="tx1"/>
                </a:solidFill>
                <a:effectLst/>
                <a:latin typeface="Meiryo UI" panose="020B0604030504040204" pitchFamily="50" charset="-128"/>
                <a:ea typeface="Meiryo UI" panose="020B0604030504040204" pitchFamily="50" charset="-128"/>
              </a:rPr>
              <a:t>費</a:t>
            </a:r>
            <a:r>
              <a:rPr kumimoji="1" lang="ja-JP" altLang="ja-JP" sz="1100" b="1" u="sng" kern="1200" dirty="0">
                <a:solidFill>
                  <a:schemeClr val="tx1"/>
                </a:solidFill>
                <a:effectLst/>
                <a:latin typeface="Meiryo UI" panose="020B0604030504040204" pitchFamily="50" charset="-128"/>
                <a:ea typeface="Meiryo UI" panose="020B0604030504040204" pitchFamily="50" charset="-128"/>
              </a:rPr>
              <a:t>補助金</a:t>
            </a:r>
            <a:r>
              <a:rPr kumimoji="1" lang="ja-JP" altLang="en-US" sz="1100" b="1" i="0" u="sng" kern="1200" dirty="0">
                <a:solidFill>
                  <a:schemeClr val="tx1"/>
                </a:solidFill>
                <a:effectLst/>
                <a:latin typeface="Meiryo UI" panose="020B0604030504040204" pitchFamily="50" charset="-128"/>
                <a:ea typeface="Meiryo UI" panose="020B0604030504040204" pitchFamily="50" charset="-128"/>
              </a:rPr>
              <a:t>（</a:t>
            </a:r>
            <a:r>
              <a:rPr lang="ja-JP" altLang="en-US" sz="1100" b="1" u="sng" dirty="0">
                <a:solidFill>
                  <a:schemeClr val="tx1"/>
                </a:solidFill>
                <a:latin typeface="Meiryo UI" panose="020B0604030504040204" pitchFamily="50" charset="-128"/>
                <a:ea typeface="Meiryo UI" panose="020B0604030504040204" pitchFamily="50" charset="-128"/>
              </a:rPr>
              <a:t>予算</a:t>
            </a:r>
            <a:r>
              <a:rPr kumimoji="1" lang="ja-JP" altLang="en-US" sz="1100" b="1" i="0" u="sng" kern="1200" dirty="0">
                <a:solidFill>
                  <a:schemeClr val="tx1"/>
                </a:solidFill>
                <a:effectLst/>
                <a:latin typeface="Meiryo UI" panose="020B0604030504040204" pitchFamily="50" charset="-128"/>
                <a:ea typeface="Meiryo UI" panose="020B0604030504040204" pitchFamily="50" charset="-128"/>
              </a:rPr>
              <a:t>額：</a:t>
            </a:r>
            <a:r>
              <a:rPr kumimoji="1" lang="en-US" altLang="ja-JP" sz="1100" b="1" i="0" u="sng" kern="1200" dirty="0">
                <a:solidFill>
                  <a:schemeClr val="tx1"/>
                </a:solidFill>
                <a:effectLst/>
                <a:latin typeface="Meiryo UI" panose="020B0604030504040204" pitchFamily="50" charset="-128"/>
                <a:ea typeface="Meiryo UI" panose="020B0604030504040204" pitchFamily="50" charset="-128"/>
              </a:rPr>
              <a:t>10,111</a:t>
            </a:r>
            <a:r>
              <a:rPr kumimoji="1" lang="ja-JP" altLang="en-US" sz="1100" b="1" i="0" u="sng" kern="1200" dirty="0">
                <a:solidFill>
                  <a:schemeClr val="tx1"/>
                </a:solidFill>
                <a:effectLst/>
                <a:latin typeface="Meiryo UI" panose="020B0604030504040204" pitchFamily="50" charset="-128"/>
                <a:ea typeface="Meiryo UI" panose="020B0604030504040204" pitchFamily="50" charset="-128"/>
              </a:rPr>
              <a:t>千円）　　</a:t>
            </a:r>
            <a:endParaRPr kumimoji="1" lang="en-US" altLang="ja-JP" sz="1100" b="1" i="0" u="sng" kern="1200" dirty="0">
              <a:solidFill>
                <a:schemeClr val="tx1"/>
              </a:solidFill>
              <a:effectLst/>
              <a:latin typeface="Meiryo UI" panose="020B0604030504040204" pitchFamily="50" charset="-128"/>
              <a:ea typeface="Meiryo UI" panose="020B0604030504040204" pitchFamily="50" charset="-128"/>
            </a:endParaRPr>
          </a:p>
          <a:p>
            <a:pPr marL="180975" indent="-180975">
              <a:lnSpc>
                <a:spcPts val="1600"/>
              </a:lnSpc>
            </a:pPr>
            <a:r>
              <a:rPr kumimoji="1" lang="ja-JP" altLang="en-US" sz="1100" b="0" kern="1200" baseline="0" dirty="0">
                <a:solidFill>
                  <a:schemeClr val="tx1"/>
                </a:solidFill>
                <a:effectLst/>
                <a:latin typeface="Meiryo UI" panose="020B0604030504040204" pitchFamily="50" charset="-128"/>
                <a:ea typeface="Meiryo UI" panose="020B0604030504040204" pitchFamily="50" charset="-128"/>
              </a:rPr>
              <a:t>　　　地域生活推進の機運上昇及び取組みの横展開と底上げを図るため、地域生活推進に向けた本人・家族・事業所等の意識醸成を図る普及啓発や施設及びグループホーム等の連携を通じた地域生活推進の実践を行う法人等による取組みに必要な経費を助成。</a:t>
            </a:r>
            <a:endParaRPr kumimoji="1" lang="en-US" altLang="ja-JP" sz="1100" b="0" kern="1200" baseline="0" dirty="0">
              <a:solidFill>
                <a:schemeClr val="tx1"/>
              </a:solidFill>
              <a:effectLst/>
              <a:latin typeface="Meiryo UI" panose="020B0604030504040204" pitchFamily="50" charset="-128"/>
              <a:ea typeface="Meiryo UI" panose="020B0604030504040204" pitchFamily="50" charset="-128"/>
            </a:endParaRPr>
          </a:p>
          <a:p>
            <a:pPr marL="446088" indent="-446088">
              <a:lnSpc>
                <a:spcPts val="1600"/>
              </a:lnSpc>
            </a:pPr>
            <a:r>
              <a:rPr lang="ja-JP" altLang="en-US" sz="1100" dirty="0">
                <a:solidFill>
                  <a:schemeClr val="tx1"/>
                </a:solidFill>
                <a:latin typeface="Meiryo UI" panose="020B0604030504040204" pitchFamily="50" charset="-128"/>
                <a:ea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rPr>
              <a:t>R7</a:t>
            </a:r>
            <a:r>
              <a:rPr lang="ja-JP" altLang="en-US" sz="1100" dirty="0">
                <a:solidFill>
                  <a:schemeClr val="tx1"/>
                </a:solidFill>
                <a:latin typeface="Meiryo UI" panose="020B0604030504040204" pitchFamily="50" charset="-128"/>
                <a:ea typeface="Meiryo UI" panose="020B0604030504040204" pitchFamily="50" charset="-128"/>
              </a:rPr>
              <a:t>）</a:t>
            </a:r>
            <a:r>
              <a:rPr kumimoji="1" lang="ja-JP" altLang="en-US" sz="1100" b="0" kern="1200" baseline="0" dirty="0">
                <a:solidFill>
                  <a:schemeClr val="tx1"/>
                </a:solidFill>
                <a:effectLst/>
                <a:latin typeface="Meiryo UI" panose="020B0604030504040204" pitchFamily="50" charset="-128"/>
                <a:ea typeface="Meiryo UI" panose="020B0604030504040204" pitchFamily="50" charset="-128"/>
              </a:rPr>
              <a:t>令和６年度の内容を踏まえ</a:t>
            </a:r>
            <a:r>
              <a:rPr lang="ja-JP" altLang="en-US" sz="1100" dirty="0">
                <a:solidFill>
                  <a:schemeClr val="tx1"/>
                </a:solidFill>
                <a:latin typeface="Meiryo UI" panose="020B0604030504040204" pitchFamily="50" charset="-128"/>
                <a:ea typeface="Meiryo UI" panose="020B0604030504040204" pitchFamily="50" charset="-128"/>
              </a:rPr>
              <a:t>、</a:t>
            </a:r>
            <a:r>
              <a:rPr kumimoji="1" lang="ja-JP" altLang="en-US" sz="1100" b="0" kern="1200" baseline="0" dirty="0">
                <a:solidFill>
                  <a:schemeClr val="tx1"/>
                </a:solidFill>
                <a:effectLst/>
                <a:latin typeface="Meiryo UI" panose="020B0604030504040204" pitchFamily="50" charset="-128"/>
                <a:ea typeface="Meiryo UI" panose="020B0604030504040204" pitchFamily="50" charset="-128"/>
              </a:rPr>
              <a:t>府内全域における普及啓発の取組みや、事業所が連携してアプローチする実践モデルの実施及び事業所の支援力向上に</a:t>
            </a:r>
            <a:r>
              <a:rPr kumimoji="1" lang="ja-JP" altLang="en-US" sz="1100" b="0" kern="1200" baseline="0">
                <a:solidFill>
                  <a:schemeClr val="tx1"/>
                </a:solidFill>
                <a:effectLst/>
                <a:latin typeface="Meiryo UI" panose="020B0604030504040204" pitchFamily="50" charset="-128"/>
                <a:ea typeface="Meiryo UI" panose="020B0604030504040204" pitchFamily="50" charset="-128"/>
              </a:rPr>
              <a:t>取り組む事業者</a:t>
            </a:r>
            <a:r>
              <a:rPr lang="ja-JP" altLang="en-US" sz="1100">
                <a:solidFill>
                  <a:schemeClr val="tx1"/>
                </a:solidFill>
                <a:latin typeface="Meiryo UI" panose="020B0604030504040204" pitchFamily="50" charset="-128"/>
                <a:ea typeface="Meiryo UI" panose="020B0604030504040204" pitchFamily="50" charset="-128"/>
              </a:rPr>
              <a:t>を支援する。</a:t>
            </a:r>
            <a:endParaRPr kumimoji="1" lang="en-US" altLang="ja-JP" sz="1100" b="0" kern="1200" baseline="0" dirty="0">
              <a:solidFill>
                <a:schemeClr val="tx1"/>
              </a:solidFill>
              <a:effectLst/>
              <a:latin typeface="Meiryo UI" panose="020B0604030504040204" pitchFamily="50" charset="-128"/>
              <a:ea typeface="Meiryo UI" panose="020B0604030504040204" pitchFamily="50" charset="-128"/>
            </a:endParaRPr>
          </a:p>
          <a:p>
            <a:pPr>
              <a:lnSpc>
                <a:spcPts val="1600"/>
              </a:lnSpc>
            </a:pPr>
            <a:r>
              <a:rPr kumimoji="1" lang="ja-JP" altLang="en-US" sz="1100" b="1"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rPr>
              <a:t>継続</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rPr>
              <a:t>重度障がい者グループホーム等整備事業費補助金</a:t>
            </a:r>
            <a:r>
              <a:rPr kumimoji="1" lang="en-US" altLang="ja-JP" sz="1100" b="1" u="sng" dirty="0">
                <a:solidFill>
                  <a:schemeClr val="tx1"/>
                </a:solidFill>
                <a:latin typeface="Meiryo UI" panose="020B0604030504040204" pitchFamily="50" charset="-128"/>
                <a:ea typeface="Meiryo UI" panose="020B0604030504040204" pitchFamily="50" charset="-128"/>
              </a:rPr>
              <a:t>(</a:t>
            </a:r>
            <a:r>
              <a:rPr lang="ja-JP" altLang="en-US" sz="1100" b="1" u="sng" dirty="0">
                <a:solidFill>
                  <a:schemeClr val="tx1"/>
                </a:solidFill>
                <a:latin typeface="Meiryo UI" panose="020B0604030504040204" pitchFamily="50" charset="-128"/>
                <a:ea typeface="Meiryo UI" panose="020B0604030504040204" pitchFamily="50" charset="-128"/>
              </a:rPr>
              <a:t>予算</a:t>
            </a:r>
            <a:r>
              <a:rPr kumimoji="1" lang="ja-JP" altLang="en-US" sz="1100" b="1" i="0" u="sng" kern="1200" dirty="0">
                <a:solidFill>
                  <a:schemeClr val="tx1"/>
                </a:solidFill>
                <a:effectLst/>
                <a:latin typeface="Meiryo UI" panose="020B0604030504040204" pitchFamily="50" charset="-128"/>
                <a:ea typeface="Meiryo UI" panose="020B0604030504040204" pitchFamily="50" charset="-128"/>
              </a:rPr>
              <a:t>額：</a:t>
            </a:r>
            <a:r>
              <a:rPr kumimoji="1" lang="en-US" altLang="ja-JP" sz="1100" b="1" i="0" u="sng" kern="1200" dirty="0">
                <a:solidFill>
                  <a:schemeClr val="tx1"/>
                </a:solidFill>
                <a:effectLst/>
                <a:latin typeface="Meiryo UI" panose="020B0604030504040204" pitchFamily="50" charset="-128"/>
                <a:ea typeface="Meiryo UI" panose="020B0604030504040204" pitchFamily="50" charset="-128"/>
              </a:rPr>
              <a:t>25,200</a:t>
            </a:r>
            <a:r>
              <a:rPr kumimoji="1" lang="ja-JP" altLang="en-US" sz="1100" b="1" i="0" u="sng" kern="1200" dirty="0">
                <a:solidFill>
                  <a:schemeClr val="tx1"/>
                </a:solidFill>
                <a:effectLst/>
                <a:latin typeface="Meiryo UI" panose="020B0604030504040204" pitchFamily="50" charset="-128"/>
                <a:ea typeface="Meiryo UI" panose="020B0604030504040204" pitchFamily="50" charset="-128"/>
              </a:rPr>
              <a:t>千円</a:t>
            </a:r>
            <a:r>
              <a:rPr kumimoji="1" lang="en-US" altLang="ja-JP" sz="1100" b="1" i="0" u="sng" kern="1200" dirty="0">
                <a:solidFill>
                  <a:schemeClr val="tx1"/>
                </a:solidFill>
                <a:effectLst/>
                <a:latin typeface="Meiryo UI" panose="020B0604030504040204" pitchFamily="50" charset="-128"/>
                <a:ea typeface="Meiryo UI" panose="020B0604030504040204" pitchFamily="50" charset="-128"/>
              </a:rPr>
              <a:t>)</a:t>
            </a:r>
            <a:r>
              <a:rPr kumimoji="1" lang="ja-JP" altLang="en-US" sz="1100" b="1" i="0" u="sng" kern="1200" dirty="0">
                <a:solidFill>
                  <a:schemeClr val="tx1"/>
                </a:solidFill>
                <a:effectLst/>
                <a:latin typeface="Meiryo UI" panose="020B0604030504040204" pitchFamily="50" charset="-128"/>
                <a:ea typeface="Meiryo UI" panose="020B0604030504040204" pitchFamily="50" charset="-128"/>
              </a:rPr>
              <a:t>　</a:t>
            </a:r>
            <a:endParaRPr kumimoji="1" lang="en-US" altLang="ja-JP" sz="1100" b="0" u="sng" dirty="0">
              <a:latin typeface="Meiryo UI" panose="020B0604030504040204" pitchFamily="50" charset="-128"/>
              <a:ea typeface="Meiryo UI" panose="020B0604030504040204" pitchFamily="50" charset="-128"/>
            </a:endParaRPr>
          </a:p>
          <a:p>
            <a:pPr marL="180975" indent="-180975">
              <a:lnSpc>
                <a:spcPts val="1600"/>
              </a:lnSpc>
            </a:pPr>
            <a:r>
              <a:rPr lang="ja-JP" altLang="en-US" sz="1100" dirty="0">
                <a:solidFill>
                  <a:schemeClr val="tx1"/>
                </a:solidFill>
                <a:latin typeface="Meiryo UI" panose="020B0604030504040204" pitchFamily="50" charset="-128"/>
                <a:ea typeface="Meiryo UI" panose="020B0604030504040204" pitchFamily="50" charset="-128"/>
              </a:rPr>
              <a:t>　　　</a:t>
            </a:r>
            <a:r>
              <a:rPr kumimoji="1" lang="ja-JP" altLang="en-US" sz="1100" b="0" dirty="0">
                <a:solidFill>
                  <a:schemeClr val="tx1"/>
                </a:solidFill>
                <a:latin typeface="Meiryo UI" panose="020B0604030504040204" pitchFamily="50" charset="-128"/>
                <a:ea typeface="Meiryo UI" panose="020B0604030504040204" pitchFamily="50" charset="-128"/>
              </a:rPr>
              <a:t>重度知的障がい者等の地域生活を支援するグループホーム及び短期入所事業所を拡充するため、事業者に対し、受入れに必要な環境整備に係る費用を助成</a:t>
            </a:r>
            <a:r>
              <a:rPr lang="ja-JP" altLang="en-US" sz="1100" dirty="0">
                <a:solidFill>
                  <a:schemeClr val="tx1"/>
                </a:solidFill>
                <a:latin typeface="Meiryo UI" panose="020B0604030504040204" pitchFamily="50" charset="-128"/>
                <a:ea typeface="Meiryo UI" panose="020B0604030504040204" pitchFamily="50" charset="-128"/>
              </a:rPr>
              <a:t>。</a:t>
            </a:r>
            <a:endParaRPr lang="en-US" altLang="ja-JP" sz="1100" dirty="0">
              <a:solidFill>
                <a:schemeClr val="tx1"/>
              </a:solidFill>
              <a:latin typeface="Meiryo UI" panose="020B0604030504040204" pitchFamily="50" charset="-128"/>
              <a:ea typeface="Meiryo UI" panose="020B0604030504040204" pitchFamily="50" charset="-128"/>
            </a:endParaRPr>
          </a:p>
          <a:p>
            <a:pPr marL="180975" indent="-180975">
              <a:lnSpc>
                <a:spcPts val="1600"/>
              </a:lnSpc>
            </a:pP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R7</a:t>
            </a:r>
            <a:r>
              <a:rPr kumimoji="1" lang="ja-JP" altLang="en-US" sz="1100" dirty="0">
                <a:solidFill>
                  <a:schemeClr val="tx1"/>
                </a:solidFill>
                <a:latin typeface="Meiryo UI" panose="020B0604030504040204" pitchFamily="50" charset="-128"/>
                <a:ea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rPr>
              <a:t>R6</a:t>
            </a:r>
            <a:r>
              <a:rPr lang="ja-JP" altLang="en-US" sz="1100" dirty="0">
                <a:solidFill>
                  <a:schemeClr val="tx1"/>
                </a:solidFill>
                <a:latin typeface="Meiryo UI" panose="020B0604030504040204" pitchFamily="50" charset="-128"/>
                <a:ea typeface="Meiryo UI" panose="020B0604030504040204" pitchFamily="50" charset="-128"/>
              </a:rPr>
              <a:t>年度に引き続き、重度障がい者を受け入れるグループホーム及び短期入所事業所を支援する。</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38" name="横巻き 3">
            <a:extLst>
              <a:ext uri="{FF2B5EF4-FFF2-40B4-BE49-F238E27FC236}">
                <a16:creationId xmlns:a16="http://schemas.microsoft.com/office/drawing/2014/main" id="{FB04D056-8C14-467E-B116-1E56D65792BC}"/>
              </a:ext>
            </a:extLst>
          </p:cNvPr>
          <p:cNvSpPr/>
          <p:nvPr/>
        </p:nvSpPr>
        <p:spPr>
          <a:xfrm>
            <a:off x="104626" y="2300263"/>
            <a:ext cx="6591300" cy="305041"/>
          </a:xfrm>
          <a:prstGeom prst="horizontalScroll">
            <a:avLst/>
          </a:prstGeom>
          <a:solidFill>
            <a:srgbClr val="FFFF00"/>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sz="1200" b="1" kern="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障がい者</a:t>
            </a:r>
            <a:r>
              <a:rPr lang="ja-JP" sz="1200" b="1" kern="0" dirty="0">
                <a:effectLst/>
                <a:latin typeface="Meiryo UI" panose="020B0604030504040204" pitchFamily="50" charset="-128"/>
                <a:ea typeface="Meiryo UI" panose="020B0604030504040204" pitchFamily="50" charset="-128"/>
                <a:cs typeface="Times New Roman" panose="02020603050405020304" pitchFamily="18" charset="0"/>
              </a:rPr>
              <a:t>が地域で安心して生活するための</a:t>
            </a:r>
            <a:r>
              <a:rPr lang="ja-JP" sz="1200" b="1" kern="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市町村及び事業所等への支援の強化</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grpSp>
        <p:nvGrpSpPr>
          <p:cNvPr id="41" name="グループ化 40">
            <a:extLst>
              <a:ext uri="{FF2B5EF4-FFF2-40B4-BE49-F238E27FC236}">
                <a16:creationId xmlns:a16="http://schemas.microsoft.com/office/drawing/2014/main" id="{7A32812B-950B-4150-8A65-724D14136A91}"/>
              </a:ext>
            </a:extLst>
          </p:cNvPr>
          <p:cNvGrpSpPr/>
          <p:nvPr/>
        </p:nvGrpSpPr>
        <p:grpSpPr>
          <a:xfrm>
            <a:off x="7380312" y="2132856"/>
            <a:ext cx="1422505" cy="642541"/>
            <a:chOff x="6481127" y="-62458"/>
            <a:chExt cx="2861310" cy="1231900"/>
          </a:xfrm>
        </p:grpSpPr>
        <p:pic>
          <p:nvPicPr>
            <p:cNvPr id="44" name="図 43" descr="集合している人たち…子ども、若者、中年、お年寄りなど、老若男女さまざまな人たちが笑顔で集合">
              <a:hlinkClick r:id="rId2"/>
              <a:extLst>
                <a:ext uri="{FF2B5EF4-FFF2-40B4-BE49-F238E27FC236}">
                  <a16:creationId xmlns:a16="http://schemas.microsoft.com/office/drawing/2014/main" id="{31CF7243-CF95-4A7D-869B-349A1A10D81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03122" y="-62458"/>
              <a:ext cx="1348740" cy="1231900"/>
            </a:xfrm>
            <a:prstGeom prst="rect">
              <a:avLst/>
            </a:prstGeom>
            <a:noFill/>
            <a:ln>
              <a:noFill/>
            </a:ln>
          </p:spPr>
        </p:pic>
        <p:pic>
          <p:nvPicPr>
            <p:cNvPr id="45" name="Picture 6">
              <a:extLst>
                <a:ext uri="{FF2B5EF4-FFF2-40B4-BE49-F238E27FC236}">
                  <a16:creationId xmlns:a16="http://schemas.microsoft.com/office/drawing/2014/main" id="{0789A138-D359-4C20-9AAE-8BF547CFEB8C}"/>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1127" y="538252"/>
              <a:ext cx="603250" cy="584835"/>
            </a:xfrm>
            <a:prstGeom prst="rect">
              <a:avLst/>
            </a:prstGeom>
            <a:noFill/>
          </p:spPr>
        </p:pic>
        <p:pic>
          <p:nvPicPr>
            <p:cNvPr id="50" name="Picture 4" descr="家・建物のイラスト「１階建て一軒家」">
              <a:extLst>
                <a:ext uri="{FF2B5EF4-FFF2-40B4-BE49-F238E27FC236}">
                  <a16:creationId xmlns:a16="http://schemas.microsoft.com/office/drawing/2014/main" id="{68D738B2-1737-4999-8FE1-06B3D7CB98BF}"/>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548687" y="533807"/>
              <a:ext cx="793750" cy="562610"/>
            </a:xfrm>
            <a:prstGeom prst="rect">
              <a:avLst/>
            </a:prstGeom>
            <a:noFill/>
          </p:spPr>
        </p:pic>
      </p:grpSp>
      <p:sp>
        <p:nvSpPr>
          <p:cNvPr id="53" name="テキスト ボックス 52">
            <a:extLst>
              <a:ext uri="{FF2B5EF4-FFF2-40B4-BE49-F238E27FC236}">
                <a16:creationId xmlns:a16="http://schemas.microsoft.com/office/drawing/2014/main" id="{84ECE11A-0E0D-407C-9173-D968504B1799}"/>
              </a:ext>
            </a:extLst>
          </p:cNvPr>
          <p:cNvSpPr txBox="1"/>
          <p:nvPr/>
        </p:nvSpPr>
        <p:spPr>
          <a:xfrm>
            <a:off x="4998770" y="836712"/>
            <a:ext cx="4022698" cy="1115577"/>
          </a:xfrm>
          <a:prstGeom prst="rect">
            <a:avLst/>
          </a:prstGeom>
          <a:noFill/>
        </p:spPr>
        <p:txBody>
          <a:bodyPr wrap="square">
            <a:noAutofit/>
          </a:bodyPr>
          <a:lstStyle/>
          <a:p>
            <a:pPr lvl="0"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➢令和６年度からの主な変更点（調査項目）</a:t>
            </a:r>
          </a:p>
          <a:p>
            <a:pPr marL="180975" lvl="0" indent="-180975"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・令和６年度中に待機者でなくなった人について理由ごとの人数記入欄を追記</a:t>
            </a:r>
          </a:p>
          <a:p>
            <a:pPr lvl="0"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・入所希望時期についての項目を追加</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endParaRPr lang="en-US" altLang="ja-JP" sz="10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endParaRPr lang="en-US" altLang="ja-JP" sz="1000" kern="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802826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732</Words>
  <Application>Microsoft Office PowerPoint</Application>
  <PresentationFormat>画面に合わせる (4:3)</PresentationFormat>
  <Paragraphs>54</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UD デジタル 教科書体 NK-R</vt:lpstr>
      <vt:lpstr>游ゴシック</vt:lpstr>
      <vt:lpstr>游ゴシック Light</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2025-11-06T01:16:29Z</dcterms:created>
  <dcterms:modified xsi:type="dcterms:W3CDTF">2025-11-06T01:16:53Z</dcterms:modified>
</cp:coreProperties>
</file>