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4"/>
  </p:sldMasterIdLst>
  <p:notesMasterIdLst>
    <p:notesMasterId r:id="rId39"/>
  </p:notesMasterIdLst>
  <p:sldIdLst>
    <p:sldId id="141169754" r:id="rId5"/>
    <p:sldId id="141169914" r:id="rId6"/>
    <p:sldId id="141169881" r:id="rId7"/>
    <p:sldId id="141169885" r:id="rId8"/>
    <p:sldId id="141169909" r:id="rId9"/>
    <p:sldId id="141169886" r:id="rId10"/>
    <p:sldId id="141169844" r:id="rId11"/>
    <p:sldId id="141169913" r:id="rId12"/>
    <p:sldId id="141169865" r:id="rId13"/>
    <p:sldId id="141169910" r:id="rId14"/>
    <p:sldId id="141169850" r:id="rId15"/>
    <p:sldId id="141169901" r:id="rId16"/>
    <p:sldId id="141169902" r:id="rId17"/>
    <p:sldId id="141169903" r:id="rId18"/>
    <p:sldId id="141169904" r:id="rId19"/>
    <p:sldId id="141169861" r:id="rId20"/>
    <p:sldId id="141169868" r:id="rId21"/>
    <p:sldId id="141169892" r:id="rId22"/>
    <p:sldId id="141169869" r:id="rId23"/>
    <p:sldId id="141169905" r:id="rId24"/>
    <p:sldId id="141169906" r:id="rId25"/>
    <p:sldId id="141169907" r:id="rId26"/>
    <p:sldId id="141169915" r:id="rId27"/>
    <p:sldId id="141169908" r:id="rId28"/>
    <p:sldId id="141169874" r:id="rId29"/>
    <p:sldId id="141169851" r:id="rId30"/>
    <p:sldId id="141169884" r:id="rId31"/>
    <p:sldId id="141169878" r:id="rId32"/>
    <p:sldId id="141169879" r:id="rId33"/>
    <p:sldId id="141169882" r:id="rId34"/>
    <p:sldId id="141169887" r:id="rId35"/>
    <p:sldId id="141169889" r:id="rId36"/>
    <p:sldId id="141169855" r:id="rId37"/>
    <p:sldId id="141169888" r:id="rId38"/>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3" userDrawn="1">
          <p15:clr>
            <a:srgbClr val="A4A3A4"/>
          </p15:clr>
        </p15:guide>
        <p15:guide id="2" pos="367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3DCC40-870E-0CBE-2BD0-3FDA5BDFCD11}" name="藤尾　俊一 / FUJIO Shunichi" initials="俊藤" userId="S::fujio-shunichi-rc@city.osaka.lg.jp::75c949f1-3b15-4f40-a946-600f259eb5e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中井　章太" initials="" lastIdx="0" clrIdx="6"/>
  <p:cmAuthor id="1" name="大阪府" initials="" lastIdx="0" clrIdx="0"/>
  <p:cmAuthor id="2" name="岡崎　誠" initials="" lastIdx="0" clrIdx="1"/>
  <p:cmAuthor id="3" name="森本　真由" initials="" lastIdx="0" clrIdx="2"/>
  <p:cmAuthor id="4" name="金川　佑美" initials="" lastIdx="0" clrIdx="3"/>
  <p:cmAuthor id="5" name="n01s0" initials="" lastIdx="0" clrIdx="4"/>
  <p:cmAuthor id="6" name="上中　理恵子"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93E1A"/>
    <a:srgbClr val="4472C4"/>
    <a:srgbClr val="FF5050"/>
    <a:srgbClr val="ED7D31"/>
    <a:srgbClr val="FF6600"/>
    <a:srgbClr val="D5ABFF"/>
    <a:srgbClr val="CC99FF"/>
    <a:srgbClr val="0066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996" y="30"/>
      </p:cViewPr>
      <p:guideLst>
        <p:guide orient="horz" pos="2273"/>
        <p:guide pos="367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49575" cy="498475"/>
          </a:xfrm>
          <a:prstGeom prst="rect">
            <a:avLst/>
          </a:prstGeom>
        </p:spPr>
        <p:txBody>
          <a:bodyPr vert="horz" lIns="91400" tIns="45701" rIns="91400" bIns="457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1"/>
            <a:ext cx="2949575" cy="498475"/>
          </a:xfrm>
          <a:prstGeom prst="rect">
            <a:avLst/>
          </a:prstGeom>
        </p:spPr>
        <p:txBody>
          <a:bodyPr vert="horz" lIns="91400" tIns="45701" rIns="91400" bIns="45701" rtlCol="0"/>
          <a:lstStyle>
            <a:lvl1pPr algn="r">
              <a:defRPr sz="1200"/>
            </a:lvl1pPr>
          </a:lstStyle>
          <a:p>
            <a:fld id="{ADC004DA-1050-4399-AC60-3F835403D04A}" type="datetimeFigureOut">
              <a:rPr kumimoji="1" lang="ja-JP" altLang="en-US" smtClean="0"/>
              <a:t>2025/11/7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00" tIns="45701" rIns="91400" bIns="45701" rtlCol="0" anchor="ctr"/>
          <a:lstStyle/>
          <a:p>
            <a:endParaRPr lang="ja-JP" altLang="en-US"/>
          </a:p>
        </p:txBody>
      </p:sp>
      <p:sp>
        <p:nvSpPr>
          <p:cNvPr id="5" name="ノート プレースホルダー 4"/>
          <p:cNvSpPr>
            <a:spLocks noGrp="1"/>
          </p:cNvSpPr>
          <p:nvPr>
            <p:ph type="body" sz="quarter" idx="3"/>
          </p:nvPr>
        </p:nvSpPr>
        <p:spPr>
          <a:xfrm>
            <a:off x="681041" y="4783139"/>
            <a:ext cx="5445125" cy="3913187"/>
          </a:xfrm>
          <a:prstGeom prst="rect">
            <a:avLst/>
          </a:prstGeom>
        </p:spPr>
        <p:txBody>
          <a:bodyPr vert="horz" lIns="91400" tIns="45701" rIns="91400" bIns="45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7"/>
            <a:ext cx="2949575" cy="498475"/>
          </a:xfrm>
          <a:prstGeom prst="rect">
            <a:avLst/>
          </a:prstGeom>
        </p:spPr>
        <p:txBody>
          <a:bodyPr vert="horz" lIns="91400" tIns="45701" rIns="91400" bIns="457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7"/>
            <a:ext cx="2949575" cy="498475"/>
          </a:xfrm>
          <a:prstGeom prst="rect">
            <a:avLst/>
          </a:prstGeom>
        </p:spPr>
        <p:txBody>
          <a:bodyPr vert="horz" lIns="91400" tIns="45701" rIns="91400" bIns="45701" rtlCol="0" anchor="b"/>
          <a:lstStyle>
            <a:lvl1pPr algn="r">
              <a:defRPr sz="1200"/>
            </a:lvl1pPr>
          </a:lstStyle>
          <a:p>
            <a:fld id="{BA841F3B-5A04-41FB-8249-8E399CC488D9}" type="slidenum">
              <a:rPr kumimoji="1" lang="ja-JP" altLang="en-US" smtClean="0"/>
              <a:t>‹#›</a:t>
            </a:fld>
            <a:endParaRPr kumimoji="1" lang="ja-JP" altLang="en-US"/>
          </a:p>
        </p:txBody>
      </p:sp>
    </p:spTree>
    <p:extLst>
      <p:ext uri="{BB962C8B-B14F-4D97-AF65-F5344CB8AC3E}">
        <p14:creationId xmlns:p14="http://schemas.microsoft.com/office/powerpoint/2010/main" val="2968684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A841F3B-5A04-41FB-8249-8E399CC488D9}" type="slidenum">
              <a:rPr kumimoji="1" lang="ja-JP" altLang="en-US" smtClean="0"/>
              <a:t>1</a:t>
            </a:fld>
            <a:endParaRPr kumimoji="1" lang="ja-JP" altLang="en-US"/>
          </a:p>
        </p:txBody>
      </p:sp>
    </p:spTree>
    <p:extLst>
      <p:ext uri="{BB962C8B-B14F-4D97-AF65-F5344CB8AC3E}">
        <p14:creationId xmlns:p14="http://schemas.microsoft.com/office/powerpoint/2010/main" val="2389972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A841F3B-5A04-41FB-8249-8E399CC488D9}" type="slidenum">
              <a:rPr kumimoji="1" lang="ja-JP" altLang="en-US" smtClean="0"/>
              <a:t>11</a:t>
            </a:fld>
            <a:endParaRPr kumimoji="1" lang="ja-JP" altLang="en-US"/>
          </a:p>
        </p:txBody>
      </p:sp>
    </p:spTree>
    <p:extLst>
      <p:ext uri="{BB962C8B-B14F-4D97-AF65-F5344CB8AC3E}">
        <p14:creationId xmlns:p14="http://schemas.microsoft.com/office/powerpoint/2010/main" val="4101799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A841F3B-5A04-41FB-8249-8E399CC488D9}" type="slidenum">
              <a:rPr kumimoji="1" lang="ja-JP" altLang="en-US" smtClean="0"/>
              <a:t>23</a:t>
            </a:fld>
            <a:endParaRPr kumimoji="1" lang="ja-JP" altLang="en-US"/>
          </a:p>
        </p:txBody>
      </p:sp>
    </p:spTree>
    <p:extLst>
      <p:ext uri="{BB962C8B-B14F-4D97-AF65-F5344CB8AC3E}">
        <p14:creationId xmlns:p14="http://schemas.microsoft.com/office/powerpoint/2010/main" val="514623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A841F3B-5A04-41FB-8249-8E399CC488D9}" type="slidenum">
              <a:rPr kumimoji="1" lang="ja-JP" altLang="en-US" smtClean="0"/>
              <a:t>28</a:t>
            </a:fld>
            <a:endParaRPr kumimoji="1" lang="ja-JP" altLang="en-US"/>
          </a:p>
        </p:txBody>
      </p:sp>
    </p:spTree>
    <p:extLst>
      <p:ext uri="{BB962C8B-B14F-4D97-AF65-F5344CB8AC3E}">
        <p14:creationId xmlns:p14="http://schemas.microsoft.com/office/powerpoint/2010/main" val="1554664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a:p>
        </p:txBody>
      </p:sp>
      <p:sp>
        <p:nvSpPr>
          <p:cNvPr id="4" name="ホームベース 7">
            <a:extLst>
              <a:ext uri="{FF2B5EF4-FFF2-40B4-BE49-F238E27FC236}">
                <a16:creationId xmlns:a16="http://schemas.microsoft.com/office/drawing/2014/main" id="{2F62945F-C699-9066-61F9-BFA4FFCE97F3}"/>
              </a:ext>
            </a:extLst>
          </p:cNvPr>
          <p:cNvSpPr/>
          <p:nvPr userDrawn="1"/>
        </p:nvSpPr>
        <p:spPr>
          <a:xfrm>
            <a:off x="0" y="21176"/>
            <a:ext cx="12192000" cy="365125"/>
          </a:xfrm>
          <a:prstGeom prst="homePlate">
            <a:avLst>
              <a:gd name="adj" fmla="val 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lIns="72000" tIns="0" rIns="36000" bIns="36000" rtlCol="0" anchor="ctr"/>
          <a:lstStyle/>
          <a:p>
            <a:pPr algn="ctr">
              <a:defRPr/>
            </a:pPr>
            <a:endParaRPr kumimoji="1" lang="ja-JP" altLang="en-US" b="0">
              <a:solidFill>
                <a:schemeClr val="bg1"/>
              </a:solidFill>
              <a:latin typeface="BIZ UDゴシック" panose="020B0400000000000000" pitchFamily="49" charset="-128"/>
              <a:ea typeface="BIZ UDゴシック" panose="020B0400000000000000" pitchFamily="49" charset="-128"/>
            </a:endParaRPr>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304800" y="22210"/>
            <a:ext cx="11582402" cy="349577"/>
          </a:xfrm>
          <a:prstGeom prst="rect">
            <a:avLst/>
          </a:prstGeom>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lang="ja-JP" altLang="en-US"/>
              <a:t>表題</a:t>
            </a:r>
            <a:endParaRPr lang="en-US"/>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38554"/>
          </a:xfrm>
          <a:prstGeom prst="rect">
            <a:avLst/>
          </a:prstGeom>
        </p:spPr>
        <p:txBody>
          <a:bodyPr>
            <a:spAutoFit/>
          </a:bodyPr>
          <a:lstStyle>
            <a:lvl1pPr marL="228600" indent="-228600">
              <a:lnSpc>
                <a:spcPct val="100000"/>
              </a:lnSpc>
              <a:buFont typeface="Wingdings" panose="05000000000000000000" pitchFamily="2" charset="2"/>
              <a:buChar char="n"/>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p:txBody>
      </p:sp>
    </p:spTree>
    <p:extLst>
      <p:ext uri="{BB962C8B-B14F-4D97-AF65-F5344CB8AC3E}">
        <p14:creationId xmlns:p14="http://schemas.microsoft.com/office/powerpoint/2010/main" val="7360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3"/>
            <a:ext cx="2743200" cy="365125"/>
          </a:xfrm>
          <a:prstGeom prst="rect">
            <a:avLst/>
          </a:prstGeom>
        </p:spPr>
        <p:txBody>
          <a:bodyPr/>
          <a:lstStyle/>
          <a:p>
            <a:fld id="{D4AC8726-A3CB-485E-BD2B-17E8974E7FEF}" type="datetime1">
              <a:rPr kumimoji="1" lang="en-US" altLang="ja-JP" smtClean="0"/>
              <a:t>11/7/2025</a:t>
            </a:fld>
            <a:endParaRPr kumimoji="1" lang="ja-JP" altLang="en-US"/>
          </a:p>
        </p:txBody>
      </p:sp>
      <p:sp>
        <p:nvSpPr>
          <p:cNvPr id="3" name="Footer Placeholder 2"/>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64358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5183188" y="987428"/>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E5F792DF-8916-490F-A1C3-A3AE536E760A}" type="datetime1">
              <a:rPr kumimoji="1" lang="en-US" altLang="ja-JP" smtClean="0"/>
              <a:t>11/7/2025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922287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7" cy="1600200"/>
          </a:xfrm>
          <a:prstGeom prst="rect">
            <a:avLst/>
          </a:prstGeo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5183188" y="987428"/>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39791"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1C3627F9-DA90-4773-893A-E9A70118AB8A}" type="datetime1">
              <a:rPr kumimoji="1" lang="en-US" altLang="ja-JP" smtClean="0"/>
              <a:t>11/7/2025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574606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50D550FC-F3E5-47A7-A71E-D788B4F0D3E1}" type="datetime1">
              <a:rPr kumimoji="1" lang="en-US" altLang="ja-JP" smtClean="0"/>
              <a:t>11/7/2025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648469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D04A2F66-3C76-46DE-9827-7D6B261F0F24}" type="datetime1">
              <a:rPr kumimoji="1" lang="en-US" altLang="ja-JP" smtClean="0"/>
              <a:t>11/7/2025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86465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9296400" y="6356355"/>
            <a:ext cx="2743200" cy="365125"/>
          </a:xfrm>
          <a:prstGeom prst="rect">
            <a:avLst/>
          </a:prstGeom>
        </p:spPr>
        <p:txBody>
          <a:bodyPr/>
          <a:lstStyle>
            <a:lvl1pPr algn="r">
              <a:defRPr sz="2000" b="1">
                <a:solidFill>
                  <a:schemeClr val="tx1"/>
                </a:solidFill>
                <a:latin typeface="BIZ UDゴシック" panose="020B0400000000000000" pitchFamily="49" charset="-128"/>
                <a:ea typeface="BIZ UDゴシック" panose="020B0400000000000000" pitchFamily="49"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3952475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D30BF82-A36F-64B1-C6A8-EFF6231575CD}"/>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a:p>
        </p:txBody>
      </p:sp>
      <p:sp>
        <p:nvSpPr>
          <p:cNvPr id="9" name="Title 1">
            <a:extLst>
              <a:ext uri="{FF2B5EF4-FFF2-40B4-BE49-F238E27FC236}">
                <a16:creationId xmlns:a16="http://schemas.microsoft.com/office/drawing/2014/main" id="{AC72914C-9B8F-D00D-9EBD-AC1162783800}"/>
              </a:ext>
            </a:extLst>
          </p:cNvPr>
          <p:cNvSpPr>
            <a:spLocks noGrp="1"/>
          </p:cNvSpPr>
          <p:nvPr>
            <p:ph type="title" hasCustomPrompt="1"/>
          </p:nvPr>
        </p:nvSpPr>
        <p:spPr>
          <a:xfrm>
            <a:off x="507996" y="22210"/>
            <a:ext cx="11379206" cy="349577"/>
          </a:xfrm>
          <a:prstGeom prst="rect">
            <a:avLst/>
          </a:prstGeom>
        </p:spPr>
        <p:txBody>
          <a:bodyPr anchor="ctr"/>
          <a:lstStyle>
            <a:lvl1pPr>
              <a:defRPr sz="1800" b="1">
                <a:solidFill>
                  <a:schemeClr val="tx1"/>
                </a:solidFill>
                <a:latin typeface="BIZ UDゴシック" panose="020B0400000000000000" pitchFamily="49" charset="-128"/>
                <a:ea typeface="BIZ UDゴシック" panose="020B0400000000000000" pitchFamily="49" charset="-128"/>
              </a:defRPr>
            </a:lvl1pPr>
          </a:lstStyle>
          <a:p>
            <a:r>
              <a:rPr lang="ja-JP" altLang="en-US"/>
              <a:t>表題</a:t>
            </a:r>
            <a:endParaRPr lang="en-US"/>
          </a:p>
        </p:txBody>
      </p:sp>
      <p:sp>
        <p:nvSpPr>
          <p:cNvPr id="10" name="Content Placeholder 2">
            <a:extLst>
              <a:ext uri="{FF2B5EF4-FFF2-40B4-BE49-F238E27FC236}">
                <a16:creationId xmlns:a16="http://schemas.microsoft.com/office/drawing/2014/main" id="{E8BDD5DB-B7E0-D03D-ADB1-1D5B50770A9D}"/>
              </a:ext>
            </a:extLst>
          </p:cNvPr>
          <p:cNvSpPr>
            <a:spLocks noGrp="1"/>
          </p:cNvSpPr>
          <p:nvPr>
            <p:ph idx="1"/>
          </p:nvPr>
        </p:nvSpPr>
        <p:spPr>
          <a:xfrm>
            <a:off x="507996" y="501764"/>
            <a:ext cx="11582403" cy="307777"/>
          </a:xfrm>
          <a:prstGeom prst="rect">
            <a:avLst/>
          </a:prstGeom>
        </p:spPr>
        <p:txBody>
          <a:bodyPr>
            <a:spAutoFit/>
          </a:bodyPr>
          <a:lstStyle>
            <a:lvl1pPr marL="285750" indent="-285750">
              <a:lnSpc>
                <a:spcPct val="100000"/>
              </a:lnSpc>
              <a:buFont typeface="Arial" panose="020B0604020202020204" pitchFamily="34" charset="0"/>
              <a:buChar char="•"/>
              <a:defRPr sz="14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p:txBody>
      </p:sp>
      <p:sp>
        <p:nvSpPr>
          <p:cNvPr id="2" name="正方形/長方形 1">
            <a:extLst>
              <a:ext uri="{FF2B5EF4-FFF2-40B4-BE49-F238E27FC236}">
                <a16:creationId xmlns:a16="http://schemas.microsoft.com/office/drawing/2014/main" id="{5C12F19E-96B7-3853-5F58-6992541E9A6D}"/>
              </a:ext>
            </a:extLst>
          </p:cNvPr>
          <p:cNvSpPr/>
          <p:nvPr userDrawn="1"/>
        </p:nvSpPr>
        <p:spPr>
          <a:xfrm>
            <a:off x="0" y="81888"/>
            <a:ext cx="423081" cy="191068"/>
          </a:xfrm>
          <a:prstGeom prst="rect">
            <a:avLst/>
          </a:prstGeom>
          <a:gradFill flip="none" rotWithShape="1">
            <a:gsLst>
              <a:gs pos="0">
                <a:schemeClr val="accent5">
                  <a:lumMod val="60000"/>
                  <a:lumOff val="40000"/>
                </a:schemeClr>
              </a:gs>
              <a:gs pos="16000">
                <a:schemeClr val="accent1">
                  <a:lumMod val="45000"/>
                  <a:lumOff val="5500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4166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D7CE0-81E5-88BB-DA42-2E5A7DB2AD4D}"/>
              </a:ext>
            </a:extLst>
          </p:cNvPr>
          <p:cNvSpPr>
            <a:spLocks noGrp="1"/>
          </p:cNvSpPr>
          <p:nvPr>
            <p:ph type="title"/>
          </p:nvPr>
        </p:nvSpPr>
        <p:spPr>
          <a:xfrm>
            <a:off x="0" y="0"/>
            <a:ext cx="12192000" cy="580571"/>
          </a:xfrm>
          <a:prstGeom prst="rect">
            <a:avLst/>
          </a:prstGeom>
          <a:gradFill>
            <a:gsLst>
              <a:gs pos="0">
                <a:srgbClr val="44546A"/>
              </a:gs>
              <a:gs pos="100000">
                <a:srgbClr val="44546A">
                  <a:lumMod val="60000"/>
                  <a:lumOff val="40000"/>
                </a:srgbClr>
              </a:gs>
            </a:gsLst>
            <a:lin ang="0" scaled="1"/>
          </a:gradFill>
        </p:spPr>
        <p:txBody>
          <a:bodyPr anchor="ctr"/>
          <a:lstStyle>
            <a:lvl1pPr>
              <a:defRPr sz="1800" b="1">
                <a:solidFill>
                  <a:schemeClr val="bg1"/>
                </a:solidFill>
                <a:latin typeface="BIZ UDゴシック" panose="020B0400000000000000" pitchFamily="49" charset="-128"/>
                <a:ea typeface="BIZ UDゴシック" panose="020B0400000000000000" pitchFamily="49" charset="-128"/>
              </a:defRPr>
            </a:lvl1pPr>
          </a:lstStyle>
          <a:p>
            <a:r>
              <a:rPr kumimoji="1" lang="ja-JP" altLang="en-US"/>
              <a:t>マスター タイトルの書式設定</a:t>
            </a:r>
          </a:p>
        </p:txBody>
      </p:sp>
      <p:sp>
        <p:nvSpPr>
          <p:cNvPr id="3" name="スライド番号プレースホルダー 2">
            <a:extLst>
              <a:ext uri="{FF2B5EF4-FFF2-40B4-BE49-F238E27FC236}">
                <a16:creationId xmlns:a16="http://schemas.microsoft.com/office/drawing/2014/main" id="{84704507-BE0C-3EAD-1983-D7529451DCFA}"/>
              </a:ext>
            </a:extLst>
          </p:cNvPr>
          <p:cNvSpPr>
            <a:spLocks noGrp="1"/>
          </p:cNvSpPr>
          <p:nvPr>
            <p:ph type="sldNum" sz="quarter" idx="10"/>
          </p:nvPr>
        </p:nvSpPr>
        <p:spPr/>
        <p:txBody>
          <a:bodyPr/>
          <a:lstStyle/>
          <a:p>
            <a:fld id="{D687FDCD-7579-4A71-8560-AB57563AEE7A}" type="slidenum">
              <a:rPr kumimoji="1" lang="ja-JP" altLang="en-US" smtClean="0"/>
              <a:pPr/>
              <a:t>‹#›</a:t>
            </a:fld>
            <a:endParaRPr kumimoji="1" lang="ja-JP" altLang="en-US"/>
          </a:p>
        </p:txBody>
      </p:sp>
      <p:sp>
        <p:nvSpPr>
          <p:cNvPr id="4" name="Content Placeholder 2">
            <a:extLst>
              <a:ext uri="{FF2B5EF4-FFF2-40B4-BE49-F238E27FC236}">
                <a16:creationId xmlns:a16="http://schemas.microsoft.com/office/drawing/2014/main" id="{FA804B1C-750B-547E-109C-F513E2785D26}"/>
              </a:ext>
            </a:extLst>
          </p:cNvPr>
          <p:cNvSpPr>
            <a:spLocks noGrp="1"/>
          </p:cNvSpPr>
          <p:nvPr>
            <p:ph idx="1"/>
          </p:nvPr>
        </p:nvSpPr>
        <p:spPr>
          <a:xfrm>
            <a:off x="507996" y="758981"/>
            <a:ext cx="11582403" cy="313932"/>
          </a:xfrm>
          <a:prstGeom prst="rect">
            <a:avLst/>
          </a:prstGeom>
        </p:spPr>
        <p:txBody>
          <a:bodyPr>
            <a:spAutoFit/>
          </a:bodyPr>
          <a:lstStyle>
            <a:lvl1pPr>
              <a:defRPr sz="1600">
                <a:latin typeface="BIZ UDゴシック" panose="020B0400000000000000" pitchFamily="49" charset="-128"/>
                <a:ea typeface="BIZ UDゴシック" panose="020B0400000000000000" pitchFamily="49" charset="-128"/>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p:txBody>
      </p:sp>
    </p:spTree>
    <p:extLst>
      <p:ext uri="{BB962C8B-B14F-4D97-AF65-F5344CB8AC3E}">
        <p14:creationId xmlns:p14="http://schemas.microsoft.com/office/powerpoint/2010/main" val="103799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A033310E-37B5-444B-900A-88F2E90BD196}" type="datetime1">
              <a:rPr kumimoji="1" lang="en-US" altLang="ja-JP" smtClean="0"/>
              <a:t>11/7/2025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8811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978E3270-AF31-40F5-B09F-70559E282082}" type="datetime1">
              <a:rPr kumimoji="1" lang="en-US" altLang="ja-JP" smtClean="0"/>
              <a:t>11/7/2025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9074727" y="6356353"/>
            <a:ext cx="2743200" cy="365125"/>
          </a:xfrm>
          <a:prstGeom prst="rect">
            <a:avLst/>
          </a:prstGeo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415089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a:prstGeom prst="rect">
            <a:avLst/>
          </a:prstGeo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831850" y="4589464"/>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3"/>
            <a:ext cx="2743200" cy="365125"/>
          </a:xfrm>
          <a:prstGeom prst="rect">
            <a:avLst/>
          </a:prstGeom>
        </p:spPr>
        <p:txBody>
          <a:bodyPr/>
          <a:lstStyle/>
          <a:p>
            <a:fld id="{E6F17937-236C-4743-B198-78AC98DFB78E}" type="datetime1">
              <a:rPr kumimoji="1" lang="en-US" altLang="ja-JP" smtClean="0"/>
              <a:t>11/7/2025</a:t>
            </a:fld>
            <a:endParaRPr kumimoji="1" lang="ja-JP" altLang="en-US"/>
          </a:p>
        </p:txBody>
      </p:sp>
      <p:sp>
        <p:nvSpPr>
          <p:cNvPr id="5" name="Footer Placeholder 4"/>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25923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a:xfrm>
            <a:off x="838200" y="6356353"/>
            <a:ext cx="2743200" cy="365125"/>
          </a:xfrm>
          <a:prstGeom prst="rect">
            <a:avLst/>
          </a:prstGeom>
        </p:spPr>
        <p:txBody>
          <a:bodyPr/>
          <a:lstStyle/>
          <a:p>
            <a:fld id="{4C58FDA9-D364-40AA-B1DE-E4CFC4E7BFF7}" type="datetime1">
              <a:rPr kumimoji="1" lang="en-US" altLang="ja-JP" smtClean="0"/>
              <a:t>11/7/2025</a:t>
            </a:fld>
            <a:endParaRPr kumimoji="1" lang="ja-JP" altLang="en-US"/>
          </a:p>
        </p:txBody>
      </p:sp>
      <p:sp>
        <p:nvSpPr>
          <p:cNvPr id="6" name="Footer Placeholder 5"/>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1726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a:prstGeom prst="rect">
            <a:avLst/>
          </a:prstGeo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3"/>
            <a:ext cx="2743200" cy="365125"/>
          </a:xfrm>
          <a:prstGeom prst="rect">
            <a:avLst/>
          </a:prstGeom>
        </p:spPr>
        <p:txBody>
          <a:bodyPr/>
          <a:lstStyle/>
          <a:p>
            <a:fld id="{92FD339C-6A7C-43B5-8073-DF41BB559768}" type="datetime1">
              <a:rPr kumimoji="1" lang="en-US" altLang="ja-JP" smtClean="0"/>
              <a:t>11/7/2025</a:t>
            </a:fld>
            <a:endParaRPr kumimoji="1" lang="ja-JP" altLang="en-US"/>
          </a:p>
        </p:txBody>
      </p:sp>
      <p:sp>
        <p:nvSpPr>
          <p:cNvPr id="8" name="Footer Placeholder 7"/>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86447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325563"/>
          </a:xfrm>
          <a:prstGeom prst="rect">
            <a:avLst/>
          </a:prstGeom>
        </p:spPr>
        <p:txBody>
          <a:bodyPr/>
          <a:lstStyle/>
          <a:p>
            <a:r>
              <a:rPr lang="ja-JP" altLang="en-US"/>
              <a:t>マスター タイトルの書式設定</a:t>
            </a:r>
            <a:endParaRPr lang="en-US"/>
          </a:p>
        </p:txBody>
      </p:sp>
      <p:sp>
        <p:nvSpPr>
          <p:cNvPr id="3" name="Date Placeholder 2"/>
          <p:cNvSpPr>
            <a:spLocks noGrp="1"/>
          </p:cNvSpPr>
          <p:nvPr>
            <p:ph type="dt" sz="half" idx="10"/>
          </p:nvPr>
        </p:nvSpPr>
        <p:spPr>
          <a:xfrm>
            <a:off x="838200" y="6356353"/>
            <a:ext cx="2743200" cy="365125"/>
          </a:xfrm>
          <a:prstGeom prst="rect">
            <a:avLst/>
          </a:prstGeom>
        </p:spPr>
        <p:txBody>
          <a:bodyPr/>
          <a:lstStyle/>
          <a:p>
            <a:fld id="{55ECE685-A335-4182-9517-49B99D0DAD89}" type="datetime1">
              <a:rPr kumimoji="1" lang="en-US" altLang="ja-JP" smtClean="0"/>
              <a:t>11/7/2025</a:t>
            </a:fld>
            <a:endParaRPr kumimoji="1" lang="ja-JP" altLang="en-US"/>
          </a:p>
        </p:txBody>
      </p:sp>
      <p:sp>
        <p:nvSpPr>
          <p:cNvPr id="4" name="Footer Placeholder 3"/>
          <p:cNvSpPr>
            <a:spLocks noGrp="1"/>
          </p:cNvSpPr>
          <p:nvPr>
            <p:ph type="ftr" sz="quarter" idx="11"/>
          </p:nvPr>
        </p:nvSpPr>
        <p:spPr>
          <a:xfrm>
            <a:off x="4038600" y="6356353"/>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0600" y="6356353"/>
            <a:ext cx="27432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88233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314F30FD-3EB4-C18F-B5FE-1D5D866EDC9D}"/>
              </a:ext>
            </a:extLst>
          </p:cNvPr>
          <p:cNvSpPr>
            <a:spLocks noGrp="1"/>
          </p:cNvSpPr>
          <p:nvPr>
            <p:ph type="sldNum" sz="quarter" idx="4"/>
          </p:nvPr>
        </p:nvSpPr>
        <p:spPr>
          <a:xfrm>
            <a:off x="9448800" y="6342499"/>
            <a:ext cx="2743200" cy="365125"/>
          </a:xfrm>
          <a:prstGeom prst="rect">
            <a:avLst/>
          </a:prstGeom>
        </p:spPr>
        <p:txBody>
          <a:bodyPr vert="horz" lIns="91440" tIns="45720" rIns="91440" bIns="45720" rtlCol="0" anchor="ctr"/>
          <a:lstStyle>
            <a:lvl1pPr algn="r">
              <a:defRPr sz="1800" b="1">
                <a:solidFill>
                  <a:schemeClr val="tx1"/>
                </a:solidFill>
                <a:latin typeface="BIZ UDPゴシック" panose="020B0400000000000000" pitchFamily="50" charset="-128"/>
                <a:ea typeface="BIZ UDPゴシック" panose="020B0400000000000000" pitchFamily="50" charset="-128"/>
              </a:defRPr>
            </a:lvl1pPr>
          </a:lstStyle>
          <a:p>
            <a:fld id="{D687FDCD-7579-4A71-8560-AB57563AEE7A}" type="slidenum">
              <a:rPr kumimoji="1" lang="ja-JP" altLang="en-US" smtClean="0"/>
              <a:pPr/>
              <a:t>‹#›</a:t>
            </a:fld>
            <a:endParaRPr kumimoji="1" lang="ja-JP" altLang="en-US"/>
          </a:p>
        </p:txBody>
      </p:sp>
    </p:spTree>
    <p:extLst>
      <p:ext uri="{BB962C8B-B14F-4D97-AF65-F5344CB8AC3E}">
        <p14:creationId xmlns:p14="http://schemas.microsoft.com/office/powerpoint/2010/main" val="34160685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4077" y="2583266"/>
            <a:ext cx="11383617" cy="1059759"/>
          </a:xfrm>
        </p:spPr>
        <p:txBody>
          <a:bodyPr>
            <a:normAutofit/>
          </a:bodyPr>
          <a:lstStyle/>
          <a:p>
            <a:pPr>
              <a:lnSpc>
                <a:spcPts val="3321"/>
              </a:lnSpc>
              <a:spcBef>
                <a:spcPts val="1139"/>
              </a:spcBef>
            </a:pPr>
            <a:r>
              <a:rPr lang="ja-JP" altLang="en-US" sz="2800" b="1">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首都・首都</a:t>
            </a:r>
            <a:r>
              <a:rPr lang="ja-JP" altLang="en-US" sz="2800" b="1" dirty="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機能の現行法制度における規定について</a:t>
            </a:r>
          </a:p>
        </p:txBody>
      </p:sp>
      <p:sp>
        <p:nvSpPr>
          <p:cNvPr id="5" name="サブタイトル 4"/>
          <p:cNvSpPr>
            <a:spLocks noGrp="1"/>
          </p:cNvSpPr>
          <p:nvPr>
            <p:ph type="subTitle" idx="1"/>
          </p:nvPr>
        </p:nvSpPr>
        <p:spPr>
          <a:xfrm>
            <a:off x="384312" y="5576656"/>
            <a:ext cx="11383618" cy="369458"/>
          </a:xfrm>
        </p:spPr>
        <p:txBody>
          <a:bodyPr>
            <a:noAutofit/>
          </a:bodyPr>
          <a:lstStyle/>
          <a:p>
            <a:r>
              <a:rPr lang="ja-JP" altLang="en-US" b="1">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副首都推進局</a:t>
            </a:r>
            <a:endParaRPr lang="ja-JP" altLang="en-US" b="1">
              <a:solidFill>
                <a:srgbClr val="002060"/>
              </a:solidFill>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384314" y="199245"/>
            <a:ext cx="11383618" cy="3416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endParaRPr kumimoji="1" lang="ja-JP" altLang="en-US" sz="1709"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p:cNvCxnSpPr>
            <a:cxnSpLocks/>
          </p:cNvCxnSpPr>
          <p:nvPr/>
        </p:nvCxnSpPr>
        <p:spPr>
          <a:xfrm>
            <a:off x="384320" y="3700014"/>
            <a:ext cx="11383617"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4267200" y="568703"/>
            <a:ext cx="7500730" cy="502702"/>
          </a:xfrm>
          <a:prstGeom prst="rect">
            <a:avLst/>
          </a:prstGeom>
          <a:noFill/>
        </p:spPr>
        <p:txBody>
          <a:bodyPr wrap="square" rtlCol="0">
            <a:spAutoFit/>
          </a:bodyPr>
          <a:lstStyle/>
          <a:p>
            <a:pPr marL="0" marR="0" lvl="0" indent="0" algn="r" defTabSz="457134" rtl="0" eaLnBrk="1" fontAlgn="auto" latinLnBrk="0" hangingPunct="1">
              <a:lnSpc>
                <a:spcPts val="1600"/>
              </a:lnSpc>
              <a:spcBef>
                <a:spcPts val="0"/>
              </a:spcBef>
              <a:spcAft>
                <a:spcPts val="0"/>
              </a:spcAft>
              <a:buClrTx/>
              <a:buSzTx/>
              <a:buFontTx/>
              <a:buNone/>
              <a:tabLst/>
              <a:defRPr/>
            </a:pPr>
            <a:r>
              <a:rPr kumimoji="0" lang="en-US" altLang="ja-JP" sz="1400" b="0" i="0" u="none" strike="noStrike" kern="1200" cap="none" spc="0" normalizeH="0" baseline="0" noProof="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2025</a:t>
            </a:r>
            <a:r>
              <a:rPr kumimoji="1" lang="en-US" altLang="ja-JP" sz="1400" b="0" i="0" u="none" strike="noStrike" kern="1200" cap="none" spc="0" normalizeH="0" baseline="0" noProof="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.11.10</a:t>
            </a:r>
          </a:p>
          <a:p>
            <a:pPr marL="0" marR="0" lvl="0" indent="0" algn="r" defTabSz="457134"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第３回 副首都化を後押しする仕組みづくりに関する意見交換会</a:t>
            </a:r>
            <a:endParaRPr kumimoji="1" lang="ja-JP" altLang="en-US" sz="1400" b="0" i="0" u="none" strike="noStrike" kern="1200" cap="none" spc="0" normalizeH="0" baseline="0" noProof="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8" name="正方形/長方形 7"/>
          <p:cNvSpPr/>
          <p:nvPr/>
        </p:nvSpPr>
        <p:spPr>
          <a:xfrm>
            <a:off x="9355016" y="1122369"/>
            <a:ext cx="2412922" cy="618087"/>
          </a:xfrm>
          <a:prstGeom prst="rect">
            <a:avLst/>
          </a:prstGeom>
          <a:noFill/>
          <a:ln w="9525">
            <a:solidFill>
              <a:schemeClr val="tx1"/>
            </a:solidFill>
          </a:ln>
        </p:spPr>
        <p:style>
          <a:lnRef idx="2">
            <a:schemeClr val="dk1"/>
          </a:lnRef>
          <a:fillRef idx="1">
            <a:schemeClr val="lt1"/>
          </a:fillRef>
          <a:effectRef idx="0">
            <a:schemeClr val="dk1"/>
          </a:effectRef>
          <a:fontRef idx="minor">
            <a:schemeClr val="dk1"/>
          </a:fontRef>
        </p:style>
        <p:txBody>
          <a:bodyPr wrap="none" rtlCol="0" anchor="ctr"/>
          <a:lstStyle/>
          <a:p>
            <a:pPr marL="0" marR="0" lvl="0" indent="0" algn="ctr" defTabSz="457134" rtl="0" eaLnBrk="1" fontAlgn="auto" latinLnBrk="0" hangingPunct="1">
              <a:lnSpc>
                <a:spcPct val="100000"/>
              </a:lnSpc>
              <a:spcBef>
                <a:spcPts val="0"/>
              </a:spcBef>
              <a:spcAft>
                <a:spcPts val="0"/>
              </a:spcAft>
              <a:buClrTx/>
              <a:buSzTx/>
              <a:buFontTx/>
              <a:buNone/>
              <a:tabLst/>
              <a:defRPr/>
            </a:pPr>
            <a:r>
              <a:rPr kumimoji="1" lang="ja-JP" altLang="en-US" sz="2400">
                <a:solidFill>
                  <a:srgbClr val="002060"/>
                </a:solidFill>
                <a:latin typeface="BIZ UDゴシック" panose="020B0400000000000000" pitchFamily="49" charset="-128"/>
                <a:ea typeface="BIZ UDゴシック" panose="020B0400000000000000" pitchFamily="49" charset="-128"/>
                <a:cs typeface="Meiryo UI" panose="020B0604030504040204" pitchFamily="50" charset="-128"/>
              </a:rPr>
              <a:t>資料３</a:t>
            </a:r>
            <a:endParaRPr kumimoji="1" lang="en-US" altLang="ja-JP" sz="2400" b="0" i="0" u="none" strike="noStrike" kern="1200" cap="none" spc="0" normalizeH="0" baseline="0" noProof="0">
              <a:ln>
                <a:noFill/>
              </a:ln>
              <a:solidFill>
                <a:srgbClr val="002060"/>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186823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BD003-F07A-D00C-CA6F-0C02CB6DC502}"/>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6A7B9D47-780D-145C-76B6-65E39F583434}"/>
              </a:ext>
            </a:extLst>
          </p:cNvPr>
          <p:cNvSpPr txBox="1"/>
          <p:nvPr/>
        </p:nvSpPr>
        <p:spPr>
          <a:xfrm>
            <a:off x="567397" y="835519"/>
            <a:ext cx="11057206" cy="307777"/>
          </a:xfrm>
          <a:prstGeom prst="rect">
            <a:avLst/>
          </a:prstGeom>
          <a:noFill/>
          <a:ln w="9525">
            <a:solidFill>
              <a:schemeClr val="tx1"/>
            </a:solidFill>
            <a:prstDash val="sysDash"/>
          </a:ln>
        </p:spPr>
        <p:txBody>
          <a:bodyPr wrap="square" rtlCol="0" anchor="ctr">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ja-JP" altLang="en-US" sz="1400" b="0" i="0" u="non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連邦制国家では、政府機関が立地する都市と経済の中心都市が異なるなど、首都中枢機能が分散している事例がある。</a:t>
            </a:r>
          </a:p>
        </p:txBody>
      </p:sp>
      <p:sp>
        <p:nvSpPr>
          <p:cNvPr id="2" name="タイトル 1">
            <a:extLst>
              <a:ext uri="{FF2B5EF4-FFF2-40B4-BE49-F238E27FC236}">
                <a16:creationId xmlns:a16="http://schemas.microsoft.com/office/drawing/2014/main" id="{64A061BF-1AD8-9966-2C26-38D69B185E0C}"/>
              </a:ext>
            </a:extLst>
          </p:cNvPr>
          <p:cNvSpPr txBox="1">
            <a:spLocks/>
          </p:cNvSpPr>
          <p:nvPr/>
        </p:nvSpPr>
        <p:spPr>
          <a:xfrm>
            <a:off x="274026" y="369067"/>
            <a:ext cx="885522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１－２． 諸外国との比較（連邦制国家における首都</a:t>
            </a:r>
            <a:r>
              <a:rPr kumimoji="0" lang="ja-JP" altLang="en-US" sz="1800" b="1" dirty="0">
                <a:latin typeface="BIZ UDゴシック" panose="020B0400000000000000" pitchFamily="49" charset="-128"/>
                <a:ea typeface="BIZ UDゴシック" panose="020B0400000000000000" pitchFamily="49" charset="-128"/>
              </a:rPr>
              <a:t>中枢</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機能の分散事例）</a:t>
            </a:r>
          </a:p>
        </p:txBody>
      </p:sp>
      <p:graphicFrame>
        <p:nvGraphicFramePr>
          <p:cNvPr id="3" name="表 2">
            <a:extLst>
              <a:ext uri="{FF2B5EF4-FFF2-40B4-BE49-F238E27FC236}">
                <a16:creationId xmlns:a16="http://schemas.microsoft.com/office/drawing/2014/main" id="{F07B38DA-BEA2-85EA-6D9B-7DE79A581B00}"/>
              </a:ext>
            </a:extLst>
          </p:cNvPr>
          <p:cNvGraphicFramePr>
            <a:graphicFrameLocks noGrp="1"/>
          </p:cNvGraphicFramePr>
          <p:nvPr>
            <p:extLst>
              <p:ext uri="{D42A27DB-BD31-4B8C-83A1-F6EECF244321}">
                <p14:modId xmlns:p14="http://schemas.microsoft.com/office/powerpoint/2010/main" val="479601650"/>
              </p:ext>
            </p:extLst>
          </p:nvPr>
        </p:nvGraphicFramePr>
        <p:xfrm>
          <a:off x="273047" y="2023764"/>
          <a:ext cx="11811509" cy="3368038"/>
        </p:xfrm>
        <a:graphic>
          <a:graphicData uri="http://schemas.openxmlformats.org/drawingml/2006/table">
            <a:tbl>
              <a:tblPr>
                <a:tableStyleId>{616DA210-FB5B-4158-B5E0-FEB733F419BA}</a:tableStyleId>
              </a:tblPr>
              <a:tblGrid>
                <a:gridCol w="1608637">
                  <a:extLst>
                    <a:ext uri="{9D8B030D-6E8A-4147-A177-3AD203B41FA5}">
                      <a16:colId xmlns:a16="http://schemas.microsoft.com/office/drawing/2014/main" val="460290507"/>
                    </a:ext>
                  </a:extLst>
                </a:gridCol>
                <a:gridCol w="1800000">
                  <a:extLst>
                    <a:ext uri="{9D8B030D-6E8A-4147-A177-3AD203B41FA5}">
                      <a16:colId xmlns:a16="http://schemas.microsoft.com/office/drawing/2014/main" val="2350733300"/>
                    </a:ext>
                  </a:extLst>
                </a:gridCol>
                <a:gridCol w="2100718">
                  <a:extLst>
                    <a:ext uri="{9D8B030D-6E8A-4147-A177-3AD203B41FA5}">
                      <a16:colId xmlns:a16="http://schemas.microsoft.com/office/drawing/2014/main" val="1557760719"/>
                    </a:ext>
                  </a:extLst>
                </a:gridCol>
                <a:gridCol w="2100718">
                  <a:extLst>
                    <a:ext uri="{9D8B030D-6E8A-4147-A177-3AD203B41FA5}">
                      <a16:colId xmlns:a16="http://schemas.microsoft.com/office/drawing/2014/main" val="389608144"/>
                    </a:ext>
                  </a:extLst>
                </a:gridCol>
                <a:gridCol w="2100718">
                  <a:extLst>
                    <a:ext uri="{9D8B030D-6E8A-4147-A177-3AD203B41FA5}">
                      <a16:colId xmlns:a16="http://schemas.microsoft.com/office/drawing/2014/main" val="2340957799"/>
                    </a:ext>
                  </a:extLst>
                </a:gridCol>
                <a:gridCol w="2100718">
                  <a:extLst>
                    <a:ext uri="{9D8B030D-6E8A-4147-A177-3AD203B41FA5}">
                      <a16:colId xmlns:a16="http://schemas.microsoft.com/office/drawing/2014/main" val="17057092"/>
                    </a:ext>
                  </a:extLst>
                </a:gridCol>
              </a:tblGrid>
              <a:tr h="366871">
                <a:tc gridSpan="2">
                  <a:txBody>
                    <a:bodyPr/>
                    <a:lstStyle/>
                    <a:p>
                      <a:pPr algn="l" fontAlgn="ctr"/>
                      <a:r>
                        <a:rPr lang="ja-JP" altLang="en-US" sz="1400" b="1" i="0" u="none" strike="noStrike" dirty="0">
                          <a:solidFill>
                            <a:schemeClr val="tx1"/>
                          </a:solidFill>
                          <a:effectLst/>
                          <a:latin typeface="BIZ UDゴシック" panose="020B0400000000000000" pitchFamily="49" charset="-128"/>
                          <a:ea typeface="BIZ UDゴシック" panose="020B0400000000000000" pitchFamily="49" charset="-128"/>
                        </a:rPr>
                        <a:t>首都中枢機能</a:t>
                      </a:r>
                      <a:endParaRPr lang="en-US" altLang="ja-JP" sz="1400" b="1" i="0" u="none" strike="noStrike" baseline="30000" dirty="0">
                        <a:solidFill>
                          <a:schemeClr val="tx1"/>
                        </a:solidFill>
                        <a:effectLst/>
                        <a:latin typeface="BIZ UDゴシック" panose="020B0400000000000000" pitchFamily="49" charset="-128"/>
                        <a:ea typeface="BIZ UDゴシック" panose="020B0400000000000000" pitchFamily="49" charset="-128"/>
                      </a:endParaRPr>
                    </a:p>
                  </a:txBody>
                  <a:tcPr marL="72000" marR="72000" marT="6350" marB="36000" anchor="b">
                    <a:lnTlToBr w="12700" cap="flat" cmpd="sng" algn="ctr">
                      <a:solidFill>
                        <a:schemeClr val="tx1"/>
                      </a:solidFill>
                      <a:prstDash val="solid"/>
                      <a:round/>
                      <a:headEnd type="none" w="med" len="med"/>
                      <a:tailEnd type="none" w="med" len="med"/>
                    </a:lnTlToBr>
                    <a:solidFill>
                      <a:schemeClr val="accent1">
                        <a:lumMod val="40000"/>
                        <a:lumOff val="60000"/>
                      </a:schemeClr>
                    </a:solidFill>
                  </a:tcPr>
                </a:tc>
                <a:tc hMerge="1">
                  <a:txBody>
                    <a:bodyPr/>
                    <a:lstStyle/>
                    <a:p>
                      <a:pPr algn="ctr" fontAlgn="ct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72000" marR="72000" marT="6350" marB="0" anchor="ctr">
                    <a:solidFill>
                      <a:schemeClr val="accent1">
                        <a:lumMod val="20000"/>
                        <a:lumOff val="80000"/>
                      </a:schemeClr>
                    </a:solidFill>
                  </a:tcPr>
                </a:tc>
                <a:tc>
                  <a:txBody>
                    <a:bodyPr/>
                    <a:lstStyle/>
                    <a:p>
                      <a:pPr algn="ctr" fontAlgn="ctr"/>
                      <a:r>
                        <a:rPr lang="ja-JP" altLang="en-US" sz="1400" b="1" u="none" strike="noStrike" dirty="0">
                          <a:effectLst/>
                          <a:latin typeface="BIZ UDゴシック" panose="020B0400000000000000" pitchFamily="49" charset="-128"/>
                          <a:ea typeface="BIZ UDゴシック" panose="020B0400000000000000" pitchFamily="49" charset="-128"/>
                        </a:rPr>
                        <a:t>アメリカ</a:t>
                      </a:r>
                      <a:endParaRPr lang="en-US" altLang="ja-JP" sz="1400" b="1" u="none" strike="noStrike" dirty="0">
                        <a:effectLst/>
                        <a:latin typeface="BIZ UDゴシック" panose="020B0400000000000000" pitchFamily="49" charset="-128"/>
                        <a:ea typeface="BIZ UDゴシック" panose="020B0400000000000000" pitchFamily="49" charset="-128"/>
                      </a:endParaRPr>
                    </a:p>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（ワシントン）</a:t>
                      </a:r>
                    </a:p>
                  </a:txBody>
                  <a:tcPr marL="72000" marR="72000" marT="6350" marB="0" anchor="ctr">
                    <a:solidFill>
                      <a:schemeClr val="accent1">
                        <a:lumMod val="40000"/>
                        <a:lumOff val="60000"/>
                      </a:schemeClr>
                    </a:solidFill>
                  </a:tcPr>
                </a:tc>
                <a:tc>
                  <a:txBody>
                    <a:bodyPr/>
                    <a:lstStyle/>
                    <a:p>
                      <a:pPr algn="ctr" fontAlgn="ctr"/>
                      <a:r>
                        <a:rPr lang="ja-JP" altLang="en-US" sz="1400" b="1" u="none" strike="noStrike" dirty="0">
                          <a:effectLst/>
                          <a:latin typeface="BIZ UDゴシック" panose="020B0400000000000000" pitchFamily="49" charset="-128"/>
                          <a:ea typeface="BIZ UDゴシック" panose="020B0400000000000000" pitchFamily="49" charset="-128"/>
                        </a:rPr>
                        <a:t>ドイツ</a:t>
                      </a:r>
                      <a:endParaRPr lang="en-US" altLang="ja-JP" sz="1400" b="1" u="none" strike="noStrike" dirty="0">
                        <a:effectLst/>
                        <a:latin typeface="BIZ UDゴシック" panose="020B0400000000000000" pitchFamily="49" charset="-128"/>
                        <a:ea typeface="BIZ UDゴシック" panose="020B0400000000000000" pitchFamily="49" charset="-128"/>
                      </a:endParaRPr>
                    </a:p>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（ベルリン）</a:t>
                      </a:r>
                    </a:p>
                  </a:txBody>
                  <a:tcPr marL="72000" marR="72000" marT="6350" marB="0" anchor="ctr">
                    <a:solidFill>
                      <a:schemeClr val="accent1">
                        <a:lumMod val="40000"/>
                        <a:lumOff val="60000"/>
                      </a:schemeClr>
                    </a:solidFill>
                  </a:tcPr>
                </a:tc>
                <a:tc>
                  <a:txBody>
                    <a:bodyPr/>
                    <a:lstStyle/>
                    <a:p>
                      <a:pPr algn="ctr" fontAlgn="ctr"/>
                      <a:r>
                        <a:rPr lang="ja-JP" altLang="en-US" sz="1400" b="1" u="none" strike="noStrike" dirty="0">
                          <a:effectLst/>
                          <a:latin typeface="BIZ UDゴシック" panose="020B0400000000000000" pitchFamily="49" charset="-128"/>
                          <a:ea typeface="BIZ UDゴシック" panose="020B0400000000000000" pitchFamily="49" charset="-128"/>
                        </a:rPr>
                        <a:t>オーストラリア</a:t>
                      </a:r>
                      <a:endParaRPr lang="en-US" altLang="ja-JP" sz="1400" b="1" u="none" strike="noStrike" dirty="0">
                        <a:effectLst/>
                        <a:latin typeface="BIZ UDゴシック" panose="020B0400000000000000" pitchFamily="49" charset="-128"/>
                        <a:ea typeface="BIZ UDゴシック" panose="020B0400000000000000" pitchFamily="49" charset="-128"/>
                      </a:endParaRPr>
                    </a:p>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（キャンベラ）</a:t>
                      </a:r>
                    </a:p>
                  </a:txBody>
                  <a:tcPr marL="72000" marR="72000" marT="6350" marB="0" anchor="ctr">
                    <a:solidFill>
                      <a:schemeClr val="accent1">
                        <a:lumMod val="40000"/>
                        <a:lumOff val="60000"/>
                      </a:schemeClr>
                    </a:solidFill>
                  </a:tcPr>
                </a:tc>
                <a:tc>
                  <a:txBody>
                    <a:bodyPr/>
                    <a:lstStyle/>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ブラジル</a:t>
                      </a:r>
                      <a:endParaRPr lang="en-US" altLang="ja-JP" sz="1400" b="1" i="0" u="none" strike="noStrike" dirty="0">
                        <a:solidFill>
                          <a:srgbClr val="000000"/>
                        </a:solidFill>
                        <a:effectLst/>
                        <a:latin typeface="BIZ UDゴシック" panose="020B0400000000000000" pitchFamily="49" charset="-128"/>
                        <a:ea typeface="BIZ UDゴシック" panose="020B0400000000000000" pitchFamily="49" charset="-128"/>
                      </a:endParaRPr>
                    </a:p>
                    <a:p>
                      <a:pPr algn="ctr" fontAlgn="ctr"/>
                      <a:r>
                        <a:rPr lang="ja-JP" altLang="en-US" sz="1400" b="1" i="0" u="none" strike="noStrike" dirty="0">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chemeClr val="accent1">
                        <a:lumMod val="40000"/>
                        <a:lumOff val="60000"/>
                      </a:schemeClr>
                    </a:solidFill>
                  </a:tcPr>
                </a:tc>
                <a:extLst>
                  <a:ext uri="{0D108BD9-81ED-4DB2-BD59-A6C34878D82A}">
                    <a16:rowId xmlns:a16="http://schemas.microsoft.com/office/drawing/2014/main" val="723634274"/>
                  </a:ext>
                </a:extLst>
              </a:tr>
              <a:tr h="366871">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政治中枢機能</a:t>
                      </a: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国会</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ベルリン</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キャンベラ</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chemeClr val="bg1">
                        <a:lumMod val="85000"/>
                      </a:schemeClr>
                    </a:solidFill>
                  </a:tcPr>
                </a:tc>
                <a:extLst>
                  <a:ext uri="{0D108BD9-81ED-4DB2-BD59-A6C34878D82A}">
                    <a16:rowId xmlns:a16="http://schemas.microsoft.com/office/drawing/2014/main" val="3013746374"/>
                  </a:ext>
                </a:extLst>
              </a:tr>
              <a:tr h="366871">
                <a:tc rowSpan="3">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行政中枢機能</a:t>
                      </a: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首相府・大統領府</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ベルリン</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キャンベラ</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rgbClr val="D9D9D9"/>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chemeClr val="bg1">
                        <a:lumMod val="85000"/>
                      </a:schemeClr>
                    </a:solidFill>
                  </a:tcPr>
                </a:tc>
                <a:extLst>
                  <a:ext uri="{0D108BD9-81ED-4DB2-BD59-A6C34878D82A}">
                    <a16:rowId xmlns:a16="http://schemas.microsoft.com/office/drawing/2014/main" val="562276087"/>
                  </a:ext>
                </a:extLst>
              </a:tr>
              <a:tr h="366871">
                <a:tc vMerge="1">
                  <a:txBody>
                    <a:bodyPr/>
                    <a:lstStyle/>
                    <a:p>
                      <a:pPr algn="l" fontAlgn="ct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中央官庁</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ベルリン、ボン</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キャンベラ</a:t>
                      </a:r>
                    </a:p>
                  </a:txBody>
                  <a:tcPr marL="72000" marR="72000" marT="6350" marB="0" anchor="ctr">
                    <a:solidFill>
                      <a:srgbClr val="D9D9D9"/>
                    </a:solid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rgbClr val="D9D9D9"/>
                    </a:solidFill>
                  </a:tcPr>
                </a:tc>
                <a:extLst>
                  <a:ext uri="{0D108BD9-81ED-4DB2-BD59-A6C34878D82A}">
                    <a16:rowId xmlns:a16="http://schemas.microsoft.com/office/drawing/2014/main" val="2164264903"/>
                  </a:ext>
                </a:extLst>
              </a:tr>
              <a:tr h="366871">
                <a:tc vMerge="1">
                  <a:txBody>
                    <a:bodyPr/>
                    <a:lstStyle/>
                    <a:p>
                      <a:pPr algn="l" fontAlgn="ct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各国大使館</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ベルリン</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キャンベラ</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chemeClr val="bg1">
                        <a:lumMod val="85000"/>
                      </a:schemeClr>
                    </a:solidFill>
                  </a:tcPr>
                </a:tc>
                <a:extLst>
                  <a:ext uri="{0D108BD9-81ED-4DB2-BD59-A6C34878D82A}">
                    <a16:rowId xmlns:a16="http://schemas.microsoft.com/office/drawing/2014/main" val="871075163"/>
                  </a:ext>
                </a:extLst>
              </a:tr>
              <a:tr h="366871">
                <a:tc rowSpan="3">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経済中枢機能</a:t>
                      </a: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経済中心都市</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ニューヨーク</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rPr>
                        <a:t>ミュンヘン</a:t>
                      </a: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シドニー</a:t>
                      </a: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サンパウロ</a:t>
                      </a:r>
                    </a:p>
                  </a:txBody>
                  <a:tcPr marL="72000" marR="72000" marT="6350" marB="0" anchor="ctr">
                    <a:noFill/>
                  </a:tcPr>
                </a:tc>
                <a:extLst>
                  <a:ext uri="{0D108BD9-81ED-4DB2-BD59-A6C34878D82A}">
                    <a16:rowId xmlns:a16="http://schemas.microsoft.com/office/drawing/2014/main" val="3291712815"/>
                  </a:ext>
                </a:extLst>
              </a:tr>
              <a:tr h="366871">
                <a:tc vMerge="1">
                  <a:txBody>
                    <a:bodyPr/>
                    <a:lstStyle/>
                    <a:p>
                      <a:pPr algn="l" fontAlgn="ct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人口最大都市</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ニューヨーク</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ベルリン</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シドニー</a:t>
                      </a: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サンパウロ</a:t>
                      </a:r>
                    </a:p>
                  </a:txBody>
                  <a:tcPr marL="72000" marR="72000" marT="6350" marB="0" anchor="ctr">
                    <a:noFill/>
                  </a:tcPr>
                </a:tc>
                <a:extLst>
                  <a:ext uri="{0D108BD9-81ED-4DB2-BD59-A6C34878D82A}">
                    <a16:rowId xmlns:a16="http://schemas.microsoft.com/office/drawing/2014/main" val="4010838490"/>
                  </a:ext>
                </a:extLst>
              </a:tr>
              <a:tr h="366871">
                <a:tc vMerge="1">
                  <a:txBody>
                    <a:bodyPr/>
                    <a:lstStyle/>
                    <a:p>
                      <a:pPr algn="l" fontAlgn="ct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中央銀行</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フランクフルト</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シドニー</a:t>
                      </a:r>
                    </a:p>
                  </a:txBody>
                  <a:tcPr marL="72000" marR="72000" marT="6350" marB="0" anchor="ctr">
                    <a:noFill/>
                  </a:tcPr>
                </a:tc>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rgbClr val="D9D9D9"/>
                    </a:solidFill>
                  </a:tcPr>
                </a:tc>
                <a:extLst>
                  <a:ext uri="{0D108BD9-81ED-4DB2-BD59-A6C34878D82A}">
                    <a16:rowId xmlns:a16="http://schemas.microsoft.com/office/drawing/2014/main" val="1924354897"/>
                  </a:ext>
                </a:extLst>
              </a:tr>
              <a:tr h="366871">
                <a:tc>
                  <a:txBody>
                    <a:bodyPr/>
                    <a:lstStyle/>
                    <a:p>
                      <a:pPr algn="ctr" fontAlgn="ctr"/>
                      <a:r>
                        <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rPr>
                        <a:t>（司法）</a:t>
                      </a:r>
                    </a:p>
                  </a:txBody>
                  <a:tcPr marL="72000" marR="72000" marT="6350" marB="0" anchor="ctr"/>
                </a:tc>
                <a:tc>
                  <a:txBody>
                    <a:bodyPr/>
                    <a:lstStyle/>
                    <a:p>
                      <a:pPr algn="l" fontAlgn="ctr"/>
                      <a:r>
                        <a:rPr lang="ja-JP" altLang="en-US" sz="1400" u="none" strike="noStrike">
                          <a:effectLst/>
                          <a:latin typeface="BIZ UDゴシック" panose="020B0400000000000000" pitchFamily="49" charset="-128"/>
                          <a:ea typeface="BIZ UDゴシック" panose="020B0400000000000000" pitchFamily="49" charset="-128"/>
                        </a:rPr>
                        <a:t>最高裁判所</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ワシントン</a:t>
                      </a:r>
                      <a:r>
                        <a:rPr lang="en-US" altLang="ja-JP" sz="1400" u="none" strike="noStrike" dirty="0">
                          <a:effectLst/>
                          <a:latin typeface="BIZ UDゴシック" panose="020B0400000000000000" pitchFamily="49" charset="-128"/>
                          <a:ea typeface="BIZ UDゴシック" panose="020B0400000000000000" pitchFamily="49" charset="-128"/>
                        </a:rPr>
                        <a:t>DC</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algn="ctr" fontAlgn="ctr"/>
                      <a:r>
                        <a:rPr lang="ja-JP" altLang="en-US" sz="1400" u="none" strike="noStrike" dirty="0">
                          <a:effectLst/>
                          <a:latin typeface="BIZ UDゴシック" panose="020B0400000000000000" pitchFamily="49" charset="-128"/>
                          <a:ea typeface="BIZ UDゴシック" panose="020B0400000000000000" pitchFamily="49" charset="-128"/>
                        </a:rPr>
                        <a:t>カールスルーエ</a:t>
                      </a:r>
                      <a:endPar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noFill/>
                  </a:tcPr>
                </a:tc>
                <a:tc>
                  <a:txBody>
                    <a:bodyPr/>
                    <a:lstStyle/>
                    <a:p>
                      <a:pPr algn="ctr" fontAlgn="ctr"/>
                      <a:r>
                        <a:rPr lang="ja-JP" altLang="en-US" sz="1400" u="none" strike="noStrike">
                          <a:effectLst/>
                          <a:latin typeface="BIZ UDゴシック" panose="020B0400000000000000" pitchFamily="49" charset="-128"/>
                          <a:ea typeface="BIZ UDゴシック" panose="020B0400000000000000" pitchFamily="49" charset="-128"/>
                        </a:rPr>
                        <a:t>キャンベラ</a:t>
                      </a:r>
                      <a:endParaRPr lang="ja-JP" altLang="en-US" sz="14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72000" marR="72000" marT="635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BIZ UDゴシック" panose="020B0400000000000000" pitchFamily="49" charset="-128"/>
                          <a:ea typeface="BIZ UDゴシック" panose="020B0400000000000000" pitchFamily="49" charset="-128"/>
                        </a:rPr>
                        <a:t>ブラジリア</a:t>
                      </a:r>
                    </a:p>
                  </a:txBody>
                  <a:tcPr marL="72000" marR="72000" marT="6350" marB="0" anchor="ctr">
                    <a:solidFill>
                      <a:schemeClr val="bg1">
                        <a:lumMod val="85000"/>
                      </a:schemeClr>
                    </a:solidFill>
                  </a:tcPr>
                </a:tc>
                <a:extLst>
                  <a:ext uri="{0D108BD9-81ED-4DB2-BD59-A6C34878D82A}">
                    <a16:rowId xmlns:a16="http://schemas.microsoft.com/office/drawing/2014/main" val="1260856371"/>
                  </a:ext>
                </a:extLst>
              </a:tr>
            </a:tbl>
          </a:graphicData>
        </a:graphic>
      </p:graphicFrame>
      <p:sp>
        <p:nvSpPr>
          <p:cNvPr id="5" name="テキスト ボックス 4">
            <a:extLst>
              <a:ext uri="{FF2B5EF4-FFF2-40B4-BE49-F238E27FC236}">
                <a16:creationId xmlns:a16="http://schemas.microsoft.com/office/drawing/2014/main" id="{C194819D-DB08-F46E-CBB0-295A9C8A37F5}"/>
              </a:ext>
            </a:extLst>
          </p:cNvPr>
          <p:cNvSpPr txBox="1"/>
          <p:nvPr/>
        </p:nvSpPr>
        <p:spPr>
          <a:xfrm>
            <a:off x="252793" y="1571085"/>
            <a:ext cx="3852637"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◆連邦国家での事例</a:t>
            </a:r>
          </a:p>
        </p:txBody>
      </p:sp>
      <p:sp>
        <p:nvSpPr>
          <p:cNvPr id="6" name="テキスト ボックス 5">
            <a:extLst>
              <a:ext uri="{FF2B5EF4-FFF2-40B4-BE49-F238E27FC236}">
                <a16:creationId xmlns:a16="http://schemas.microsoft.com/office/drawing/2014/main" id="{21FE66F4-5D1E-3319-8865-B74BC9561FAC}"/>
              </a:ext>
            </a:extLst>
          </p:cNvPr>
          <p:cNvSpPr txBox="1"/>
          <p:nvPr/>
        </p:nvSpPr>
        <p:spPr>
          <a:xfrm>
            <a:off x="2549183" y="2001900"/>
            <a:ext cx="1626577" cy="477054"/>
          </a:xfrm>
          <a:prstGeom prst="rect">
            <a:avLst/>
          </a:prstGeom>
          <a:noFill/>
        </p:spPr>
        <p:txBody>
          <a:bodyPr wrap="square" rtlCol="0">
            <a:spAutoFit/>
          </a:bodyPr>
          <a:lstStyle/>
          <a:p>
            <a:pPr algn="ctr">
              <a:lnSpc>
                <a:spcPts val="1500"/>
              </a:lnSpc>
            </a:pPr>
            <a:r>
              <a:rPr kumimoji="1" lang="ja-JP" altLang="en-US" sz="1400" b="1" dirty="0">
                <a:latin typeface="BIZ UDゴシック" panose="020B0400000000000000" pitchFamily="49" charset="-128"/>
                <a:ea typeface="BIZ UDゴシック" panose="020B0400000000000000" pitchFamily="49" charset="-128"/>
              </a:rPr>
              <a:t>国名</a:t>
            </a:r>
            <a:endParaRPr kumimoji="1" lang="en-US" altLang="ja-JP" sz="1400" b="1" dirty="0">
              <a:latin typeface="BIZ UDゴシック" panose="020B0400000000000000" pitchFamily="49" charset="-128"/>
              <a:ea typeface="BIZ UDゴシック" panose="020B0400000000000000" pitchFamily="49" charset="-128"/>
            </a:endParaRPr>
          </a:p>
          <a:p>
            <a:pPr algn="ctr">
              <a:lnSpc>
                <a:spcPts val="1500"/>
              </a:lnSpc>
            </a:pPr>
            <a:r>
              <a:rPr lang="ja-JP" altLang="en-US" sz="1400" b="1" dirty="0">
                <a:latin typeface="BIZ UDゴシック" panose="020B0400000000000000" pitchFamily="49" charset="-128"/>
                <a:ea typeface="BIZ UDゴシック" panose="020B0400000000000000" pitchFamily="49" charset="-128"/>
              </a:rPr>
              <a:t>（首都）</a:t>
            </a:r>
            <a:endParaRPr kumimoji="1" lang="ja-JP" altLang="en-US" sz="1400" b="1" dirty="0">
              <a:latin typeface="BIZ UDゴシック" panose="020B0400000000000000" pitchFamily="49" charset="-128"/>
              <a:ea typeface="BIZ UDゴシック" panose="020B0400000000000000" pitchFamily="49" charset="-128"/>
            </a:endParaRPr>
          </a:p>
        </p:txBody>
      </p:sp>
      <p:sp>
        <p:nvSpPr>
          <p:cNvPr id="8" name="スライド番号プレースホルダー 3">
            <a:extLst>
              <a:ext uri="{FF2B5EF4-FFF2-40B4-BE49-F238E27FC236}">
                <a16:creationId xmlns:a16="http://schemas.microsoft.com/office/drawing/2014/main" id="{8E4A0612-621E-C6B7-9A37-42CB8ADF53FF}"/>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9</a:t>
            </a:fld>
            <a:endParaRPr kumimoji="1" lang="ja-JP" altLang="en-US" b="0"/>
          </a:p>
        </p:txBody>
      </p:sp>
      <p:sp>
        <p:nvSpPr>
          <p:cNvPr id="10" name="テキスト ボックス 9">
            <a:extLst>
              <a:ext uri="{FF2B5EF4-FFF2-40B4-BE49-F238E27FC236}">
                <a16:creationId xmlns:a16="http://schemas.microsoft.com/office/drawing/2014/main" id="{49F8B7EE-675D-7B2F-695B-AE95B86D5530}"/>
              </a:ext>
            </a:extLst>
          </p:cNvPr>
          <p:cNvSpPr txBox="1"/>
          <p:nvPr/>
        </p:nvSpPr>
        <p:spPr>
          <a:xfrm>
            <a:off x="4105430" y="6488933"/>
            <a:ext cx="7526559" cy="246221"/>
          </a:xfrm>
          <a:prstGeom prst="rect">
            <a:avLst/>
          </a:prstGeom>
          <a:noFill/>
        </p:spPr>
        <p:txBody>
          <a:bodyPr wrap="square" rtlCol="0">
            <a:spAutoFit/>
          </a:bodyPr>
          <a:lstStyle/>
          <a:p>
            <a:pPr algn="r"/>
            <a:r>
              <a:rPr lang="ja-JP" altLang="en-US" sz="1000" dirty="0">
                <a:latin typeface="BIZ UDゴシック" panose="020B0400000000000000" pitchFamily="49" charset="-128"/>
                <a:ea typeface="BIZ UDゴシック" panose="020B0400000000000000" pitchFamily="49" charset="-128"/>
              </a:rPr>
              <a:t>出典：第４回　国への働きかけに向けた副首都を後押しする仕組みづくりに関する意見交換会（</a:t>
            </a:r>
            <a:r>
              <a:rPr lang="en-US" altLang="ja-JP" sz="1000" dirty="0">
                <a:latin typeface="BIZ UDゴシック" panose="020B0400000000000000" pitchFamily="49" charset="-128"/>
                <a:ea typeface="BIZ UDゴシック" panose="020B0400000000000000" pitchFamily="49" charset="-128"/>
              </a:rPr>
              <a:t>2023.12.25</a:t>
            </a:r>
            <a:r>
              <a:rPr lang="ja-JP" altLang="en-US" sz="1000" dirty="0">
                <a:latin typeface="BIZ UDゴシック" panose="020B0400000000000000" pitchFamily="49" charset="-128"/>
                <a:ea typeface="BIZ UDゴシック" panose="020B0400000000000000" pitchFamily="49" charset="-128"/>
              </a:rPr>
              <a:t>）資料をもとに加工</a:t>
            </a:r>
            <a:endParaRPr lang="en-US" altLang="ja-JP" sz="1000"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D45505F8-426D-B302-6955-5425EF03EFF1}"/>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１．首都の法的位置付け</a:t>
            </a:r>
            <a:endParaRPr lang="en-US" altLang="ja-JP" sz="20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922230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2EC81-1A89-E554-E176-E5AC07BCF1F5}"/>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36C512D-967E-913A-1FBC-4FFF1057356C}"/>
              </a:ext>
            </a:extLst>
          </p:cNvPr>
          <p:cNvSpPr>
            <a:spLocks noGrp="1"/>
          </p:cNvSpPr>
          <p:nvPr>
            <p:ph type="sldNum" sz="quarter" idx="12"/>
          </p:nvPr>
        </p:nvSpPr>
        <p:spPr>
          <a:xfrm>
            <a:off x="10945029" y="6492876"/>
            <a:ext cx="1239586"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0F88186-B17D-4CE3-A887-D91699CF601C}" type="slidenum">
              <a:rPr kumimoji="1" lang="ja-JP" altLang="en-US" sz="1800" b="0"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1" name="正方形/長方形 10">
            <a:extLst>
              <a:ext uri="{FF2B5EF4-FFF2-40B4-BE49-F238E27FC236}">
                <a16:creationId xmlns:a16="http://schemas.microsoft.com/office/drawing/2014/main" id="{10C6B73E-A491-E9E0-A449-E3CB25F6995C}"/>
              </a:ext>
            </a:extLst>
          </p:cNvPr>
          <p:cNvSpPr/>
          <p:nvPr/>
        </p:nvSpPr>
        <p:spPr>
          <a:xfrm>
            <a:off x="0" y="-38389"/>
            <a:ext cx="11325197" cy="40011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２．</a:t>
            </a:r>
            <a:r>
              <a:rPr lang="ja-JP" altLang="en-US" sz="2000" b="1" dirty="0">
                <a:solidFill>
                  <a:prstClr val="black"/>
                </a:solidFill>
                <a:latin typeface="BIZ UDゴシック" panose="020B0400000000000000" pitchFamily="49" charset="-128"/>
                <a:ea typeface="BIZ UDゴシック" panose="020B0400000000000000" pitchFamily="49" charset="-128"/>
              </a:rPr>
              <a:t>首都</a:t>
            </a:r>
            <a:r>
              <a:rPr kumimoji="0" lang="ja-JP" altLang="en-US"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中枢機関の所在地規定</a:t>
            </a:r>
            <a:endParaRPr kumimoji="0" lang="en-US" altLang="ja-JP"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2" name="タイトル 1">
            <a:extLst>
              <a:ext uri="{FF2B5EF4-FFF2-40B4-BE49-F238E27FC236}">
                <a16:creationId xmlns:a16="http://schemas.microsoft.com/office/drawing/2014/main" id="{1FC3CA07-DAFD-81FF-B1E8-B14705A7EB04}"/>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b="1">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２</a:t>
            </a:r>
            <a:r>
              <a:rPr kumimoji="1" lang="ja-JP" altLang="en-US" sz="1800" b="1"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－１． 立法</a:t>
            </a:r>
          </a:p>
        </p:txBody>
      </p:sp>
      <p:sp>
        <p:nvSpPr>
          <p:cNvPr id="14" name="テキスト ボックス 13">
            <a:extLst>
              <a:ext uri="{FF2B5EF4-FFF2-40B4-BE49-F238E27FC236}">
                <a16:creationId xmlns:a16="http://schemas.microsoft.com/office/drawing/2014/main" id="{095620C4-CEE8-782D-3CFF-E2691A8DC64F}"/>
              </a:ext>
            </a:extLst>
          </p:cNvPr>
          <p:cNvSpPr txBox="1"/>
          <p:nvPr/>
        </p:nvSpPr>
        <p:spPr>
          <a:xfrm>
            <a:off x="567397" y="797052"/>
            <a:ext cx="11057206" cy="738664"/>
          </a:xfrm>
          <a:prstGeom prst="rect">
            <a:avLst/>
          </a:prstGeom>
          <a:noFill/>
          <a:ln w="9525">
            <a:solidFill>
              <a:schemeClr val="tx1"/>
            </a:solidFill>
            <a:prstDash val="sysDash"/>
          </a:ln>
        </p:spPr>
        <p:txBody>
          <a:bodyPr wrap="square" rtlCol="0" anchor="ctr">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国会の所在地を定める法律</a:t>
            </a:r>
            <a:r>
              <a:rPr lang="ja-JP" altLang="en-US" sz="1400" dirty="0">
                <a:solidFill>
                  <a:prstClr val="black"/>
                </a:solidFill>
                <a:latin typeface="BIZ UDゴシック" panose="020B0400000000000000" pitchFamily="49" charset="-128"/>
                <a:ea typeface="BIZ UDゴシック" panose="020B0400000000000000" pitchFamily="49" charset="-128"/>
              </a:rPr>
              <a:t>は</a:t>
            </a: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存在しないが、他の法律で国会の所在地が東京であることを前提としたものが存在。</a:t>
            </a:r>
            <a:endParaRPr kumimoji="0"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国会の</a:t>
            </a:r>
            <a:r>
              <a:rPr lang="ja-JP" altLang="en-US" sz="1400" dirty="0">
                <a:solidFill>
                  <a:prstClr val="black"/>
                </a:solidFill>
                <a:latin typeface="BIZ UDゴシック" panose="020B0400000000000000" pitchFamily="49" charset="-128"/>
                <a:ea typeface="BIZ UDゴシック" panose="020B0400000000000000" pitchFamily="49" charset="-128"/>
              </a:rPr>
              <a:t>機関である裁判官弾劾裁判所は、</a:t>
            </a: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所在地が東京であることを明記。国立国会図書館は、中央館の所在地の規定はないが、関西館の位置は「館長が定める」とし、京都府としている。</a:t>
            </a:r>
          </a:p>
        </p:txBody>
      </p:sp>
      <p:graphicFrame>
        <p:nvGraphicFramePr>
          <p:cNvPr id="2" name="表 1">
            <a:extLst>
              <a:ext uri="{FF2B5EF4-FFF2-40B4-BE49-F238E27FC236}">
                <a16:creationId xmlns:a16="http://schemas.microsoft.com/office/drawing/2014/main" id="{713CA51B-61BE-013A-9454-F096F840ECDE}"/>
              </a:ext>
            </a:extLst>
          </p:cNvPr>
          <p:cNvGraphicFramePr>
            <a:graphicFrameLocks noGrp="1"/>
          </p:cNvGraphicFramePr>
          <p:nvPr>
            <p:extLst>
              <p:ext uri="{D42A27DB-BD31-4B8C-83A1-F6EECF244321}">
                <p14:modId xmlns:p14="http://schemas.microsoft.com/office/powerpoint/2010/main" val="1344071811"/>
              </p:ext>
            </p:extLst>
          </p:nvPr>
        </p:nvGraphicFramePr>
        <p:xfrm>
          <a:off x="567398" y="2157058"/>
          <a:ext cx="11057205" cy="1315720"/>
        </p:xfrm>
        <a:graphic>
          <a:graphicData uri="http://schemas.openxmlformats.org/drawingml/2006/table">
            <a:tbl>
              <a:tblPr firstRow="1" bandRow="1">
                <a:tableStyleId>{5940675A-B579-460E-94D1-54222C63F5DA}</a:tableStyleId>
              </a:tblPr>
              <a:tblGrid>
                <a:gridCol w="3685735">
                  <a:extLst>
                    <a:ext uri="{9D8B030D-6E8A-4147-A177-3AD203B41FA5}">
                      <a16:colId xmlns:a16="http://schemas.microsoft.com/office/drawing/2014/main" val="1437901867"/>
                    </a:ext>
                  </a:extLst>
                </a:gridCol>
                <a:gridCol w="7371470">
                  <a:extLst>
                    <a:ext uri="{9D8B030D-6E8A-4147-A177-3AD203B41FA5}">
                      <a16:colId xmlns:a16="http://schemas.microsoft.com/office/drawing/2014/main" val="1897050805"/>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536784186"/>
                  </a:ext>
                </a:extLst>
              </a:tr>
              <a:tr h="370840">
                <a:tc>
                  <a:txBody>
                    <a:bodyPr/>
                    <a:lstStyle/>
                    <a:p>
                      <a:r>
                        <a:rPr kumimoji="1" lang="ja-JP" altLang="en-US" sz="1400">
                          <a:latin typeface="BIZ UDゴシック" panose="020B0400000000000000" pitchFamily="49" charset="-128"/>
                          <a:ea typeface="BIZ UDゴシック" panose="020B0400000000000000" pitchFamily="49" charset="-128"/>
                        </a:rPr>
                        <a:t>国会議事堂等周辺地域及び外国公館等周辺地域の静穏の保持に関する法律</a:t>
                      </a:r>
                    </a:p>
                  </a:txBody>
                  <a:tcPr/>
                </a:tc>
                <a:tc>
                  <a:txBody>
                    <a:bodyPr/>
                    <a:lstStyle/>
                    <a:p>
                      <a:pPr marL="176213" indent="-176213"/>
                      <a:r>
                        <a:rPr kumimoji="1" lang="ja-JP" altLang="en-US" sz="1400" dirty="0">
                          <a:latin typeface="BIZ UDゴシック" panose="020B0400000000000000" pitchFamily="49" charset="-128"/>
                          <a:ea typeface="BIZ UDゴシック" panose="020B0400000000000000" pitchFamily="49" charset="-128"/>
                        </a:rPr>
                        <a:t>第２条　この法律において「国会議事堂等周辺地域」とは、</a:t>
                      </a:r>
                      <a:r>
                        <a:rPr kumimoji="1" lang="ja-JP" altLang="en-US" sz="1400" u="sng" dirty="0">
                          <a:latin typeface="BIZ UDゴシック" panose="020B0400000000000000" pitchFamily="49" charset="-128"/>
                          <a:ea typeface="BIZ UDゴシック" panose="020B0400000000000000" pitchFamily="49" charset="-128"/>
                        </a:rPr>
                        <a:t>別表第一に定める国会議事堂周辺地域</a:t>
                      </a:r>
                      <a:r>
                        <a:rPr kumimoji="1" lang="ja-JP" altLang="en-US" sz="1400" dirty="0">
                          <a:latin typeface="BIZ UDゴシック" panose="020B0400000000000000" pitchFamily="49" charset="-128"/>
                          <a:ea typeface="BIZ UDゴシック" panose="020B0400000000000000" pitchFamily="49" charset="-128"/>
                        </a:rPr>
                        <a:t>及び次条第一項の規定により指定された地域をいう。</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r>
                        <a:rPr kumimoji="1" lang="ja-JP" altLang="en-US" sz="1400" dirty="0">
                          <a:latin typeface="BIZ UDゴシック" panose="020B0400000000000000" pitchFamily="49" charset="-128"/>
                          <a:ea typeface="BIZ UDゴシック" panose="020B0400000000000000" pitchFamily="49" charset="-128"/>
                        </a:rPr>
                        <a:t>　（別表第一：</a:t>
                      </a:r>
                      <a:r>
                        <a:rPr kumimoji="1" lang="ja-JP" altLang="en-US" sz="1400" u="sng" dirty="0">
                          <a:latin typeface="BIZ UDゴシック" panose="020B0400000000000000" pitchFamily="49" charset="-128"/>
                          <a:ea typeface="BIZ UDゴシック" panose="020B0400000000000000" pitchFamily="49" charset="-128"/>
                        </a:rPr>
                        <a:t>東京都千代田区霞が関二丁目及び三丁目並びに同区永田町一丁目及び二丁目の区域</a:t>
                      </a:r>
                      <a:r>
                        <a:rPr kumimoji="1" lang="ja-JP" altLang="en-US" sz="1400" dirty="0">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063853880"/>
                  </a:ext>
                </a:extLst>
              </a:tr>
            </a:tbl>
          </a:graphicData>
        </a:graphic>
      </p:graphicFrame>
      <p:sp>
        <p:nvSpPr>
          <p:cNvPr id="3" name="テキスト ボックス 2">
            <a:extLst>
              <a:ext uri="{FF2B5EF4-FFF2-40B4-BE49-F238E27FC236}">
                <a16:creationId xmlns:a16="http://schemas.microsoft.com/office/drawing/2014/main" id="{9F4CBA1B-79E2-E23D-41FF-F5CF8D9D2440}"/>
              </a:ext>
            </a:extLst>
          </p:cNvPr>
          <p:cNvSpPr txBox="1"/>
          <p:nvPr/>
        </p:nvSpPr>
        <p:spPr>
          <a:xfrm>
            <a:off x="274026" y="4166821"/>
            <a:ext cx="9910983" cy="338554"/>
          </a:xfrm>
          <a:prstGeom prst="rect">
            <a:avLst/>
          </a:prstGeom>
          <a:noFill/>
        </p:spPr>
        <p:txBody>
          <a:bodyPr wrap="square" rtlCol="0">
            <a:spAutoFit/>
          </a:bodyPr>
          <a:lstStyle/>
          <a:p>
            <a:r>
              <a:rPr kumimoji="1" lang="ja-JP" altLang="en-US" sz="1600" b="1" dirty="0">
                <a:latin typeface="BIZ UDゴシック" panose="020B0400000000000000" pitchFamily="49" charset="-128"/>
                <a:ea typeface="BIZ UDゴシック" panose="020B0400000000000000" pitchFamily="49" charset="-128"/>
              </a:rPr>
              <a:t>■　国会の機関（裁判官弾劾裁判所、裁判官訴追委員会、国立国会図書館）に関する所在地の規定</a:t>
            </a:r>
          </a:p>
        </p:txBody>
      </p:sp>
      <p:graphicFrame>
        <p:nvGraphicFramePr>
          <p:cNvPr id="5" name="表 4">
            <a:extLst>
              <a:ext uri="{FF2B5EF4-FFF2-40B4-BE49-F238E27FC236}">
                <a16:creationId xmlns:a16="http://schemas.microsoft.com/office/drawing/2014/main" id="{AAA53AB9-5E8C-0500-A514-8ABD17EACD48}"/>
              </a:ext>
            </a:extLst>
          </p:cNvPr>
          <p:cNvGraphicFramePr>
            <a:graphicFrameLocks noGrp="1"/>
          </p:cNvGraphicFramePr>
          <p:nvPr>
            <p:extLst>
              <p:ext uri="{D42A27DB-BD31-4B8C-83A1-F6EECF244321}">
                <p14:modId xmlns:p14="http://schemas.microsoft.com/office/powerpoint/2010/main" val="1807518878"/>
              </p:ext>
            </p:extLst>
          </p:nvPr>
        </p:nvGraphicFramePr>
        <p:xfrm>
          <a:off x="567397" y="4592828"/>
          <a:ext cx="11057205" cy="1620520"/>
        </p:xfrm>
        <a:graphic>
          <a:graphicData uri="http://schemas.openxmlformats.org/drawingml/2006/table">
            <a:tbl>
              <a:tblPr firstRow="1" bandRow="1">
                <a:tableStyleId>{5940675A-B579-460E-94D1-54222C63F5DA}</a:tableStyleId>
              </a:tblPr>
              <a:tblGrid>
                <a:gridCol w="3685735">
                  <a:extLst>
                    <a:ext uri="{9D8B030D-6E8A-4147-A177-3AD203B41FA5}">
                      <a16:colId xmlns:a16="http://schemas.microsoft.com/office/drawing/2014/main" val="1437901867"/>
                    </a:ext>
                  </a:extLst>
                </a:gridCol>
                <a:gridCol w="7371470">
                  <a:extLst>
                    <a:ext uri="{9D8B030D-6E8A-4147-A177-3AD203B41FA5}">
                      <a16:colId xmlns:a16="http://schemas.microsoft.com/office/drawing/2014/main" val="1897050805"/>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536784186"/>
                  </a:ext>
                </a:extLst>
              </a:tr>
              <a:tr h="370840">
                <a:tc>
                  <a:txBody>
                    <a:bodyPr/>
                    <a:lstStyle/>
                    <a:p>
                      <a:r>
                        <a:rPr kumimoji="1" lang="ja-JP" altLang="en-US" sz="1400">
                          <a:latin typeface="BIZ UDゴシック" panose="020B0400000000000000" pitchFamily="49" charset="-128"/>
                          <a:ea typeface="BIZ UDゴシック" panose="020B0400000000000000" pitchFamily="49" charset="-128"/>
                        </a:rPr>
                        <a:t>裁判官弾劾法</a:t>
                      </a:r>
                    </a:p>
                  </a:txBody>
                  <a:tcPr/>
                </a:tc>
                <a:tc>
                  <a:txBody>
                    <a:bodyPr/>
                    <a:lstStyle/>
                    <a:p>
                      <a:pPr marL="176213" indent="-176213"/>
                      <a:r>
                        <a:rPr kumimoji="1" lang="ja-JP" altLang="en-US" sz="1400" dirty="0">
                          <a:latin typeface="BIZ UDゴシック" panose="020B0400000000000000" pitchFamily="49" charset="-128"/>
                          <a:ea typeface="BIZ UDゴシック" panose="020B0400000000000000" pitchFamily="49" charset="-128"/>
                        </a:rPr>
                        <a:t>第３条　</a:t>
                      </a:r>
                      <a:r>
                        <a:rPr kumimoji="1" lang="ja-JP" altLang="en-US" sz="1400" u="sng" dirty="0">
                          <a:latin typeface="BIZ UDゴシック" panose="020B0400000000000000" pitchFamily="49" charset="-128"/>
                          <a:ea typeface="BIZ UDゴシック" panose="020B0400000000000000" pitchFamily="49" charset="-128"/>
                        </a:rPr>
                        <a:t>裁判官弾劾裁判所（以下弾劾裁判所という。）及び裁判官訴追委員会（以下訴追委員会という。）は、これを東京都に置く。</a:t>
                      </a:r>
                    </a:p>
                  </a:txBody>
                  <a:tcPr/>
                </a:tc>
                <a:extLst>
                  <a:ext uri="{0D108BD9-81ED-4DB2-BD59-A6C34878D82A}">
                    <a16:rowId xmlns:a16="http://schemas.microsoft.com/office/drawing/2014/main" val="1208927378"/>
                  </a:ext>
                </a:extLst>
              </a:tr>
              <a:tr h="370840">
                <a:tc>
                  <a:txBody>
                    <a:bodyPr/>
                    <a:lstStyle/>
                    <a:p>
                      <a:r>
                        <a:rPr kumimoji="1" lang="ja-JP" altLang="en-US" sz="1400">
                          <a:latin typeface="BIZ UDゴシック" panose="020B0400000000000000" pitchFamily="49" charset="-128"/>
                          <a:ea typeface="BIZ UDゴシック" panose="020B0400000000000000" pitchFamily="49" charset="-128"/>
                        </a:rPr>
                        <a:t>国立国会図書館法</a:t>
                      </a:r>
                    </a:p>
                  </a:txBody>
                  <a:tcPr/>
                </a:tc>
                <a:tc>
                  <a:txBody>
                    <a:bodyPr/>
                    <a:lstStyle/>
                    <a:p>
                      <a:pPr marL="176213" indent="-176213"/>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16</a:t>
                      </a:r>
                      <a:r>
                        <a:rPr kumimoji="1" lang="ja-JP" altLang="en-US" sz="1400" dirty="0">
                          <a:latin typeface="BIZ UDゴシック" panose="020B0400000000000000" pitchFamily="49" charset="-128"/>
                          <a:ea typeface="BIZ UDゴシック" panose="020B0400000000000000" pitchFamily="49" charset="-128"/>
                        </a:rPr>
                        <a:t>条の２　中央の図書館に、関西館を置く。</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r>
                        <a:rPr kumimoji="1" lang="ja-JP" altLang="en-US" sz="1400" dirty="0">
                          <a:latin typeface="BIZ UDゴシック" panose="020B0400000000000000" pitchFamily="49" charset="-128"/>
                          <a:ea typeface="BIZ UDゴシック" panose="020B0400000000000000" pitchFamily="49" charset="-128"/>
                        </a:rPr>
                        <a:t>　２　関西館の位置及び所掌事務は、館長が定める。</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r>
                        <a:rPr kumimoji="1" lang="ja-JP" altLang="en-US" sz="1400" dirty="0">
                          <a:latin typeface="BIZ UDゴシック" panose="020B0400000000000000" pitchFamily="49" charset="-128"/>
                          <a:ea typeface="BIZ UDゴシック" panose="020B0400000000000000" pitchFamily="49" charset="-128"/>
                        </a:rPr>
                        <a:t>　（国立国会図書館組織規程第９条により、「京都府に置く」と定めている）</a:t>
                      </a:r>
                    </a:p>
                  </a:txBody>
                  <a:tcPr/>
                </a:tc>
                <a:extLst>
                  <a:ext uri="{0D108BD9-81ED-4DB2-BD59-A6C34878D82A}">
                    <a16:rowId xmlns:a16="http://schemas.microsoft.com/office/drawing/2014/main" val="2063853880"/>
                  </a:ext>
                </a:extLst>
              </a:tr>
            </a:tbl>
          </a:graphicData>
        </a:graphic>
      </p:graphicFrame>
      <p:sp>
        <p:nvSpPr>
          <p:cNvPr id="6" name="テキスト ボックス 5">
            <a:extLst>
              <a:ext uri="{FF2B5EF4-FFF2-40B4-BE49-F238E27FC236}">
                <a16:creationId xmlns:a16="http://schemas.microsoft.com/office/drawing/2014/main" id="{46D6AC94-0D9D-738F-F228-4B2AF1D722A1}"/>
              </a:ext>
            </a:extLst>
          </p:cNvPr>
          <p:cNvSpPr txBox="1"/>
          <p:nvPr/>
        </p:nvSpPr>
        <p:spPr>
          <a:xfrm>
            <a:off x="274026" y="1731051"/>
            <a:ext cx="5404103" cy="338554"/>
          </a:xfrm>
          <a:prstGeom prst="rect">
            <a:avLst/>
          </a:prstGeom>
          <a:noFill/>
        </p:spPr>
        <p:txBody>
          <a:bodyPr wrap="square" rtlCol="0">
            <a:spAutoFit/>
          </a:bodyPr>
          <a:lstStyle/>
          <a:p>
            <a:r>
              <a:rPr kumimoji="1" lang="ja-JP" altLang="en-US" sz="1600" b="1" dirty="0">
                <a:latin typeface="BIZ UDゴシック" panose="020B0400000000000000" pitchFamily="49" charset="-128"/>
                <a:ea typeface="BIZ UDゴシック" panose="020B0400000000000000" pitchFamily="49" charset="-128"/>
              </a:rPr>
              <a:t>■　国会の所在地が東京であることを前提とした法律</a:t>
            </a:r>
          </a:p>
        </p:txBody>
      </p:sp>
      <p:sp>
        <p:nvSpPr>
          <p:cNvPr id="7" name="テキスト ボックス 6">
            <a:extLst>
              <a:ext uri="{FF2B5EF4-FFF2-40B4-BE49-F238E27FC236}">
                <a16:creationId xmlns:a16="http://schemas.microsoft.com/office/drawing/2014/main" id="{111651DF-319E-F390-11D8-EEA66359C1C9}"/>
              </a:ext>
            </a:extLst>
          </p:cNvPr>
          <p:cNvSpPr txBox="1"/>
          <p:nvPr/>
        </p:nvSpPr>
        <p:spPr>
          <a:xfrm>
            <a:off x="7120329" y="6488933"/>
            <a:ext cx="4511660" cy="246221"/>
          </a:xfrm>
          <a:prstGeom prst="rect">
            <a:avLst/>
          </a:prstGeom>
          <a:noFill/>
        </p:spPr>
        <p:txBody>
          <a:bodyPr wrap="square" rtlCol="0">
            <a:spAutoFit/>
          </a:bodyPr>
          <a:lstStyle/>
          <a:p>
            <a:pPr lvl="0" algn="r">
              <a:defRPr/>
            </a:pPr>
            <a:r>
              <a:rPr lang="ja-JP" altLang="en-US" sz="1000" dirty="0">
                <a:solidFill>
                  <a:prstClr val="black"/>
                </a:solidFill>
                <a:latin typeface="BIZ UDゴシック" panose="020B0400000000000000" pitchFamily="49" charset="-128"/>
                <a:ea typeface="BIZ UDゴシック" panose="020B0400000000000000" pitchFamily="49" charset="-128"/>
              </a:rPr>
              <a:t>出典：各法律をもとに副首都推進局で作成</a:t>
            </a:r>
            <a:endParaRPr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401539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11</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行政（国家行政機関　１</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４）</a:t>
            </a:r>
          </a:p>
        </p:txBody>
      </p:sp>
      <p:sp>
        <p:nvSpPr>
          <p:cNvPr id="14" name="テキスト ボックス 13">
            <a:extLst>
              <a:ext uri="{FF2B5EF4-FFF2-40B4-BE49-F238E27FC236}">
                <a16:creationId xmlns:a16="http://schemas.microsoft.com/office/drawing/2014/main" id="{28B9EBD4-B196-C538-CAAB-CA4E4FB4E5F9}"/>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国の省庁の所在地は、法令では規定されていない（Ｐ</a:t>
            </a:r>
            <a:r>
              <a:rPr lang="en-US" altLang="ja-JP" sz="1400" dirty="0">
                <a:latin typeface="BIZ UDゴシック" panose="020B0400000000000000" pitchFamily="49" charset="-128"/>
                <a:ea typeface="BIZ UDゴシック" panose="020B0400000000000000" pitchFamily="49" charset="-128"/>
              </a:rPr>
              <a:t>22</a:t>
            </a:r>
            <a:r>
              <a:rPr lang="ja-JP" altLang="en-US" sz="1400" dirty="0">
                <a:latin typeface="BIZ UDゴシック" panose="020B0400000000000000" pitchFamily="49" charset="-128"/>
                <a:ea typeface="BIZ UDゴシック" panose="020B0400000000000000" pitchFamily="49" charset="-128"/>
              </a:rPr>
              <a:t>参照）</a:t>
            </a:r>
            <a:endParaRPr lang="en-US" altLang="ja-JP" sz="14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一方で、省庁の研究所などの機関の所在地については、主に大臣が定める規則に規定されている。</a:t>
            </a:r>
            <a:endParaRPr lang="en-US" altLang="ja-JP" sz="1400" dirty="0">
              <a:latin typeface="BIZ UDゴシック" panose="020B0400000000000000" pitchFamily="49" charset="-128"/>
              <a:ea typeface="BIZ UDゴシック" panose="020B0400000000000000" pitchFamily="49" charset="-128"/>
            </a:endParaRPr>
          </a:p>
        </p:txBody>
      </p:sp>
      <p:graphicFrame>
        <p:nvGraphicFramePr>
          <p:cNvPr id="16" name="表 2">
            <a:extLst>
              <a:ext uri="{FF2B5EF4-FFF2-40B4-BE49-F238E27FC236}">
                <a16:creationId xmlns:a16="http://schemas.microsoft.com/office/drawing/2014/main" id="{2A828EB7-727C-4BD2-8876-0109CC4E0CC2}"/>
              </a:ext>
            </a:extLst>
          </p:cNvPr>
          <p:cNvGraphicFramePr>
            <a:graphicFrameLocks noGrp="1"/>
          </p:cNvGraphicFramePr>
          <p:nvPr/>
        </p:nvGraphicFramePr>
        <p:xfrm>
          <a:off x="175456" y="1609749"/>
          <a:ext cx="5817477" cy="5166360"/>
        </p:xfrm>
        <a:graphic>
          <a:graphicData uri="http://schemas.openxmlformats.org/drawingml/2006/table">
            <a:tbl>
              <a:tblPr firstRow="1" bandRow="1">
                <a:tableStyleId>{5940675A-B579-460E-94D1-54222C63F5DA}</a:tableStyleId>
              </a:tblPr>
              <a:tblGrid>
                <a:gridCol w="505103">
                  <a:extLst>
                    <a:ext uri="{9D8B030D-6E8A-4147-A177-3AD203B41FA5}">
                      <a16:colId xmlns:a16="http://schemas.microsoft.com/office/drawing/2014/main" val="733505510"/>
                    </a:ext>
                  </a:extLst>
                </a:gridCol>
                <a:gridCol w="1158884">
                  <a:extLst>
                    <a:ext uri="{9D8B030D-6E8A-4147-A177-3AD203B41FA5}">
                      <a16:colId xmlns:a16="http://schemas.microsoft.com/office/drawing/2014/main" val="2715910086"/>
                    </a:ext>
                  </a:extLst>
                </a:gridCol>
                <a:gridCol w="1158884">
                  <a:extLst>
                    <a:ext uri="{9D8B030D-6E8A-4147-A177-3AD203B41FA5}">
                      <a16:colId xmlns:a16="http://schemas.microsoft.com/office/drawing/2014/main" val="166963473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70840">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5">
                  <a:txBody>
                    <a:bodyPr/>
                    <a:lstStyle/>
                    <a:p>
                      <a:pPr algn="ctr"/>
                      <a:r>
                        <a:rPr kumimoji="1" lang="ja-JP" altLang="en-US" sz="1400" b="1" dirty="0">
                          <a:latin typeface="BIZ UDゴシック" panose="020B0400000000000000" pitchFamily="49" charset="-128"/>
                          <a:ea typeface="BIZ UDゴシック" panose="020B0400000000000000" pitchFamily="49" charset="-128"/>
                        </a:rPr>
                        <a:t>内閣府</a:t>
                      </a:r>
                    </a:p>
                  </a:txBody>
                  <a:tcPr vert="eaVert" anchor="ctr">
                    <a:solidFill>
                      <a:schemeClr val="accent1">
                        <a:lumMod val="40000"/>
                        <a:lumOff val="6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400" b="1" dirty="0">
                          <a:solidFill>
                            <a:schemeClr val="bg1"/>
                          </a:solidFill>
                          <a:latin typeface="BIZ UDゴシック" panose="020B0400000000000000" pitchFamily="49" charset="-128"/>
                          <a:ea typeface="BIZ UDゴシック" panose="020B0400000000000000" pitchFamily="49" charset="-128"/>
                        </a:rPr>
                        <a:t>経済社会総合研究所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tx1">
                        <a:lumMod val="50000"/>
                        <a:lumOff val="50000"/>
                      </a:schemeClr>
                    </a:solidFill>
                  </a:tcPr>
                </a:tc>
                <a:tc hMerge="1">
                  <a:txBody>
                    <a:bodyPr/>
                    <a:lstStyle/>
                    <a:p>
                      <a:r>
                        <a:rPr kumimoji="1" lang="ja-JP" altLang="en-US" sz="1050">
                          <a:latin typeface="BIZ UDPゴシック" panose="020B0400000000000000" pitchFamily="50" charset="-128"/>
                          <a:ea typeface="BIZ UDPゴシック" panose="020B0400000000000000" pitchFamily="50" charset="-128"/>
                        </a:rPr>
                        <a:t>迎賓館</a:t>
                      </a:r>
                    </a:p>
                  </a:txBody>
                  <a:tcPr anchor="ct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内閣府本府組織規則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17</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1985653477"/>
                  </a:ext>
                </a:extLst>
              </a:tr>
              <a:tr h="370840">
                <a:tc v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vert="eaVert" anchor="ctr"/>
                </a:tc>
                <a:tc gridSpan="2">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迎賓館</a:t>
                      </a:r>
                    </a:p>
                  </a:txBody>
                  <a:tcPr anchor="ctr">
                    <a:solidFill>
                      <a:schemeClr val="tx1">
                        <a:lumMod val="50000"/>
                        <a:lumOff val="50000"/>
                      </a:schemeClr>
                    </a:solidFill>
                  </a:tcPr>
                </a:tc>
                <a:tc hMerge="1">
                  <a:txBody>
                    <a:bodyPr/>
                    <a:lstStyle/>
                    <a:p>
                      <a:r>
                        <a:rPr kumimoji="1" lang="zh-CN" altLang="en-US" sz="800">
                          <a:latin typeface="BIZ UDPゴシック" panose="020B0400000000000000" pitchFamily="50" charset="-128"/>
                          <a:ea typeface="BIZ UDPゴシック" panose="020B0400000000000000" pitchFamily="50" charset="-128"/>
                        </a:rPr>
                        <a:t>経済社会総合研究所</a:t>
                      </a:r>
                      <a:endParaRPr kumimoji="1" lang="ja-JP" altLang="en-US" sz="800">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内閣府本府組織規則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46</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1176905920"/>
                  </a:ext>
                </a:extLst>
              </a:tr>
              <a:tr h="370840">
                <a:tc vMerge="1">
                  <a:txBody>
                    <a:bodyPr/>
                    <a:lstStyle/>
                    <a:p>
                      <a:pPr algn="ctr"/>
                      <a:endParaRPr kumimoji="1" lang="ja-JP" altLang="en-US" sz="1200" b="1">
                        <a:latin typeface="BIZ UDPゴシック" panose="020B0400000000000000" pitchFamily="50" charset="-128"/>
                        <a:ea typeface="BIZ UDPゴシック" panose="020B0400000000000000" pitchFamily="50" charset="-128"/>
                      </a:endParaRPr>
                    </a:p>
                  </a:txBody>
                  <a:tcPr vert="eaVert" anchor="ctr"/>
                </a:tc>
                <a:tc rowSpan="2">
                  <a:txBody>
                    <a:bodyPr/>
                    <a:lstStyle/>
                    <a:p>
                      <a:r>
                        <a:rPr kumimoji="1" lang="ja-JP" altLang="en-US" sz="1400" b="1" dirty="0">
                          <a:latin typeface="BIZ UDゴシック" panose="020B0400000000000000" pitchFamily="49" charset="-128"/>
                          <a:ea typeface="BIZ UDゴシック" panose="020B0400000000000000" pitchFamily="49" charset="-128"/>
                        </a:rPr>
                        <a:t>宮内庁</a:t>
                      </a:r>
                    </a:p>
                  </a:txBody>
                  <a:tcPr anchor="ctr">
                    <a:solidFill>
                      <a:schemeClr val="accent1">
                        <a:lumMod val="40000"/>
                        <a:lumOff val="60000"/>
                      </a:schemeClr>
                    </a:solidFill>
                  </a:tcPr>
                </a:tc>
                <a:tc>
                  <a:txBody>
                    <a:bodyPr/>
                    <a:lstStyle/>
                    <a:p>
                      <a:r>
                        <a:rPr kumimoji="1" lang="zh-TW" altLang="en-US" sz="1350" spc="-100" baseline="0" dirty="0">
                          <a:latin typeface="BIZ UDゴシック" panose="020B0400000000000000" pitchFamily="49" charset="-128"/>
                          <a:ea typeface="BIZ UDゴシック" panose="020B0400000000000000" pitchFamily="49" charset="-128"/>
                        </a:rPr>
                        <a:t>正倉院事務所</a:t>
                      </a:r>
                      <a:endParaRPr kumimoji="1" lang="ja-JP" altLang="en-US" sz="1350" spc="-100" baseline="0" dirty="0">
                        <a:latin typeface="BIZ UDゴシック" panose="020B0400000000000000" pitchFamily="49" charset="-128"/>
                        <a:ea typeface="BIZ UDゴシック" panose="020B0400000000000000" pitchFamily="49" charset="-128"/>
                      </a:endParaRPr>
                    </a:p>
                  </a:txBody>
                  <a:tcPr anchor="ctr"/>
                </a:tc>
                <a:tc>
                  <a:txBody>
                    <a:bodyPr/>
                    <a:lstStyle/>
                    <a:p>
                      <a:r>
                        <a:rPr kumimoji="1" lang="zh-TW" altLang="en-US" sz="1400" spc="-100" baseline="0" dirty="0">
                          <a:latin typeface="BIZ UDゴシック" panose="020B0400000000000000" pitchFamily="49" charset="-128"/>
                          <a:ea typeface="BIZ UDゴシック" panose="020B0400000000000000" pitchFamily="49" charset="-128"/>
                        </a:rPr>
                        <a:t>宮内庁組織規則</a:t>
                      </a:r>
                      <a:r>
                        <a:rPr kumimoji="1" lang="ja-JP" altLang="en-US" sz="1400" spc="-100" baseline="0" dirty="0">
                          <a:latin typeface="BIZ UDゴシック" panose="020B0400000000000000" pitchFamily="49" charset="-128"/>
                          <a:ea typeface="BIZ UDゴシック" panose="020B0400000000000000" pitchFamily="49" charset="-128"/>
                        </a:rPr>
                        <a:t>第３条</a:t>
                      </a:r>
                    </a:p>
                  </a:txBody>
                  <a:tcPr anchor="ct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奈良市</a:t>
                      </a:r>
                      <a:endParaRPr kumimoji="1" lang="en-US" altLang="ja-JP" sz="14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090808559"/>
                  </a:ext>
                </a:extLst>
              </a:tr>
              <a:tr h="370840">
                <a:tc vMerge="1">
                  <a:txBody>
                    <a:bodyPr/>
                    <a:lstStyle/>
                    <a:p>
                      <a:pPr algn="ctr"/>
                      <a:endParaRPr kumimoji="1" lang="ja-JP" altLang="en-US" sz="1200" b="1">
                        <a:latin typeface="BIZ UDPゴシック" panose="020B0400000000000000" pitchFamily="50" charset="-128"/>
                        <a:ea typeface="BIZ UDPゴシック" panose="020B0400000000000000" pitchFamily="50" charset="-128"/>
                      </a:endParaRPr>
                    </a:p>
                  </a:txBody>
                  <a:tcPr vert="eaVert" anchor="ctr"/>
                </a:tc>
                <a:tc vMerge="1">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400" dirty="0">
                          <a:latin typeface="BIZ UDゴシック" panose="020B0400000000000000" pitchFamily="49" charset="-128"/>
                          <a:ea typeface="BIZ UDゴシック" panose="020B0400000000000000" pitchFamily="49" charset="-128"/>
                        </a:rPr>
                        <a:t>御料牧場</a:t>
                      </a:r>
                    </a:p>
                  </a:txBody>
                  <a:tcPr anchor="ctr"/>
                </a:tc>
                <a:tc>
                  <a:txBody>
                    <a:bodyPr/>
                    <a:lstStyle/>
                    <a:p>
                      <a:r>
                        <a:rPr kumimoji="1" lang="zh-TW" altLang="en-US" sz="1400" spc="-100" baseline="0" dirty="0">
                          <a:latin typeface="BIZ UDゴシック" panose="020B0400000000000000" pitchFamily="49" charset="-128"/>
                          <a:ea typeface="BIZ UDゴシック" panose="020B0400000000000000" pitchFamily="49" charset="-128"/>
                        </a:rPr>
                        <a:t>宮内庁組織規則</a:t>
                      </a:r>
                      <a:r>
                        <a:rPr kumimoji="1" lang="ja-JP" altLang="en-US" sz="1400" spc="-100" baseline="0" dirty="0">
                          <a:latin typeface="BIZ UDゴシック" panose="020B0400000000000000" pitchFamily="49" charset="-128"/>
                          <a:ea typeface="BIZ UDゴシック" panose="020B0400000000000000" pitchFamily="49" charset="-128"/>
                        </a:rPr>
                        <a:t>第８条</a:t>
                      </a:r>
                    </a:p>
                  </a:txBody>
                  <a:tcPr anchor="ct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栃木県</a:t>
                      </a:r>
                    </a:p>
                  </a:txBody>
                  <a:tcPr anchor="ctr"/>
                </a:tc>
                <a:extLst>
                  <a:ext uri="{0D108BD9-81ED-4DB2-BD59-A6C34878D82A}">
                    <a16:rowId xmlns:a16="http://schemas.microsoft.com/office/drawing/2014/main" val="880690425"/>
                  </a:ext>
                </a:extLst>
              </a:tr>
              <a:tr h="370840">
                <a:tc vMerge="1">
                  <a:txBody>
                    <a:bodyPr/>
                    <a:lstStyle/>
                    <a:p>
                      <a:pPr algn="ctr"/>
                      <a:endParaRPr kumimoji="1" lang="ja-JP" altLang="en-US" sz="1200" b="1">
                        <a:latin typeface="BIZ UDPゴシック" panose="020B0400000000000000" pitchFamily="50" charset="-128"/>
                        <a:ea typeface="BIZ UDPゴシック" panose="020B0400000000000000" pitchFamily="50" charset="-128"/>
                      </a:endParaRPr>
                    </a:p>
                  </a:txBody>
                  <a:tcPr vert="eaVert" anchor="ctr"/>
                </a:tc>
                <a:tc>
                  <a:txBody>
                    <a:bodyPr/>
                    <a:lstStyle/>
                    <a:p>
                      <a:r>
                        <a:rPr kumimoji="1" lang="ja-JP" altLang="en-US" sz="1400" b="1" dirty="0">
                          <a:latin typeface="BIZ UDゴシック" panose="020B0400000000000000" pitchFamily="49" charset="-128"/>
                          <a:ea typeface="BIZ UDゴシック" panose="020B0400000000000000" pitchFamily="49" charset="-128"/>
                        </a:rPr>
                        <a:t>こども家庭庁</a:t>
                      </a:r>
                    </a:p>
                  </a:txBody>
                  <a:tcPr anchor="ctr">
                    <a:solidFill>
                      <a:schemeClr val="accent1">
                        <a:lumMod val="40000"/>
                        <a:lumOff val="60000"/>
                      </a:schemeClr>
                    </a:solidFill>
                  </a:tcPr>
                </a:tc>
                <a:tc>
                  <a:txBody>
                    <a:bodyPr/>
                    <a:lstStyle/>
                    <a:p>
                      <a:r>
                        <a:rPr kumimoji="1" lang="ja-JP" altLang="en-US" sz="1400">
                          <a:latin typeface="BIZ UDゴシック" panose="020B0400000000000000" pitchFamily="49" charset="-128"/>
                          <a:ea typeface="BIZ UDゴシック" panose="020B0400000000000000" pitchFamily="49" charset="-128"/>
                        </a:rPr>
                        <a:t>国立児童自立支援施設</a:t>
                      </a:r>
                    </a:p>
                  </a:txBody>
                  <a:tcPr anchor="ctr">
                    <a:solidFill>
                      <a:schemeClr val="bg1"/>
                    </a:solidFill>
                  </a:tcPr>
                </a:tc>
                <a:tc>
                  <a:txBody>
                    <a:bodyPr/>
                    <a:lstStyle/>
                    <a:p>
                      <a:r>
                        <a:rPr kumimoji="1" lang="ja-JP" altLang="en-US" sz="1400" dirty="0">
                          <a:latin typeface="BIZ UDゴシック" panose="020B0400000000000000" pitchFamily="49" charset="-128"/>
                          <a:ea typeface="BIZ UDゴシック" panose="020B0400000000000000" pitchFamily="49" charset="-128"/>
                        </a:rPr>
                        <a:t>こども家庭庁組織規則第９条</a:t>
                      </a:r>
                    </a:p>
                  </a:txBody>
                  <a:tcPr anchor="ctr">
                    <a:solidFill>
                      <a:schemeClr val="bg1"/>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さくら市</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（栃木県）</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さいたま市</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1676567668"/>
                  </a:ext>
                </a:extLst>
              </a:tr>
              <a:tr h="370840">
                <a:tc rowSpan="4">
                  <a:txBody>
                    <a:bodyPr/>
                    <a:lstStyle/>
                    <a:p>
                      <a:pPr algn="ctr"/>
                      <a:r>
                        <a:rPr kumimoji="1" lang="ja-JP" altLang="en-US" sz="1400" b="1" dirty="0">
                          <a:latin typeface="BIZ UDゴシック" panose="020B0400000000000000" pitchFamily="49" charset="-128"/>
                          <a:ea typeface="BIZ UDゴシック" panose="020B0400000000000000" pitchFamily="49" charset="-128"/>
                        </a:rPr>
                        <a:t>総務省</a:t>
                      </a:r>
                    </a:p>
                  </a:txBody>
                  <a:tcPr vert="eaVert" anchor="ctr">
                    <a:solidFill>
                      <a:schemeClr val="accent1">
                        <a:lumMod val="40000"/>
                        <a:lumOff val="60000"/>
                      </a:schemeClr>
                    </a:solidFill>
                  </a:tcPr>
                </a:tc>
                <a:tc gridSpan="2">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自治大学校</a:t>
                      </a:r>
                    </a:p>
                  </a:txBody>
                  <a:tcPr anchor="ctr">
                    <a:solidFill>
                      <a:schemeClr val="tx1">
                        <a:lumMod val="50000"/>
                        <a:lumOff val="50000"/>
                      </a:schemeClr>
                    </a:solidFill>
                  </a:tcPr>
                </a:tc>
                <a:tc hMerge="1">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総務省組織規則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77</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1804223241"/>
                  </a:ext>
                </a:extLst>
              </a:tr>
              <a:tr h="370840">
                <a:tc v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vert="eaVert" anchor="ctr"/>
                </a:tc>
                <a:tc gridSpan="2">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情報通信政策研究所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tx1">
                        <a:lumMod val="50000"/>
                        <a:lumOff val="50000"/>
                      </a:schemeClr>
                    </a:solidFill>
                  </a:tcPr>
                </a:tc>
                <a:tc hMerge="1">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総務省組織規則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184</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635001219"/>
                  </a:ext>
                </a:extLst>
              </a:tr>
              <a:tr h="370840">
                <a:tc v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vert="eaVert" anchor="ctr"/>
                </a:tc>
                <a:tc gridSpan="2">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統計研究研修所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tx1">
                        <a:lumMod val="50000"/>
                        <a:lumOff val="50000"/>
                      </a:schemeClr>
                    </a:solidFill>
                  </a:tcPr>
                </a:tc>
                <a:tc hMerge="1">
                  <a:txBody>
                    <a:bodyPr/>
                    <a:lstStyle/>
                    <a:p>
                      <a:endParaRPr kumimoji="1" lang="ja-JP" altLang="en-US" sz="1100">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総務省組織規則</a:t>
                      </a:r>
                      <a:r>
                        <a:rPr kumimoji="1" lang="ja-JP" altLang="en-US" sz="1400" b="1">
                          <a:solidFill>
                            <a:schemeClr val="bg1"/>
                          </a:solidFill>
                          <a:latin typeface="BIZ UDゴシック" panose="020B0400000000000000" pitchFamily="49" charset="-128"/>
                          <a:ea typeface="BIZ UDゴシック" panose="020B0400000000000000" pitchFamily="49" charset="-128"/>
                        </a:rPr>
                        <a:t>第</a:t>
                      </a:r>
                      <a:r>
                        <a:rPr kumimoji="1" lang="en-US" altLang="ja-JP" sz="1400" b="1">
                          <a:solidFill>
                            <a:schemeClr val="bg1"/>
                          </a:solidFill>
                          <a:latin typeface="BIZ UDゴシック" panose="020B0400000000000000" pitchFamily="49" charset="-128"/>
                          <a:ea typeface="BIZ UDゴシック" panose="020B0400000000000000" pitchFamily="49" charset="-128"/>
                        </a:rPr>
                        <a:t>194</a:t>
                      </a:r>
                      <a:r>
                        <a:rPr kumimoji="1" lang="ja-JP" altLang="en-US" sz="1400" b="1">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112799086"/>
                  </a:ext>
                </a:extLst>
              </a:tr>
              <a:tr h="370840">
                <a:tc v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vert="eaVert" anchor="ctr"/>
                </a:tc>
                <a:tc>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消防庁</a:t>
                      </a:r>
                    </a:p>
                  </a:txBody>
                  <a:tcPr anchor="ctr">
                    <a:solidFill>
                      <a:schemeClr val="accent1">
                        <a:lumMod val="40000"/>
                        <a:lumOff val="6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消防大学校</a:t>
                      </a:r>
                    </a:p>
                  </a:txBody>
                  <a:tcPr anchor="ctr">
                    <a:solidFill>
                      <a:schemeClr val="tx1">
                        <a:lumMod val="50000"/>
                        <a:lumOff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総務省組織規則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321</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tx1">
                        <a:lumMod val="50000"/>
                        <a:lumOff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tx1">
                        <a:lumMod val="50000"/>
                        <a:lumOff val="50000"/>
                      </a:schemeClr>
                    </a:solidFill>
                  </a:tcPr>
                </a:tc>
                <a:extLst>
                  <a:ext uri="{0D108BD9-81ED-4DB2-BD59-A6C34878D82A}">
                    <a16:rowId xmlns:a16="http://schemas.microsoft.com/office/drawing/2014/main" val="1788977569"/>
                  </a:ext>
                </a:extLst>
              </a:tr>
            </a:tbl>
          </a:graphicData>
        </a:graphic>
      </p:graphicFrame>
      <p:graphicFrame>
        <p:nvGraphicFramePr>
          <p:cNvPr id="10" name="表 2">
            <a:extLst>
              <a:ext uri="{FF2B5EF4-FFF2-40B4-BE49-F238E27FC236}">
                <a16:creationId xmlns:a16="http://schemas.microsoft.com/office/drawing/2014/main" id="{52AA1104-13D9-4457-848B-F465206D7112}"/>
              </a:ext>
            </a:extLst>
          </p:cNvPr>
          <p:cNvGraphicFramePr>
            <a:graphicFrameLocks noGrp="1"/>
          </p:cNvGraphicFramePr>
          <p:nvPr/>
        </p:nvGraphicFramePr>
        <p:xfrm>
          <a:off x="6140076" y="1609749"/>
          <a:ext cx="5817476" cy="3601720"/>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733505510"/>
                    </a:ext>
                  </a:extLst>
                </a:gridCol>
                <a:gridCol w="1158884">
                  <a:extLst>
                    <a:ext uri="{9D8B030D-6E8A-4147-A177-3AD203B41FA5}">
                      <a16:colId xmlns:a16="http://schemas.microsoft.com/office/drawing/2014/main" val="2715910086"/>
                    </a:ext>
                  </a:extLst>
                </a:gridCol>
                <a:gridCol w="1158884">
                  <a:extLst>
                    <a:ext uri="{9D8B030D-6E8A-4147-A177-3AD203B41FA5}">
                      <a16:colId xmlns:a16="http://schemas.microsoft.com/office/drawing/2014/main" val="166963473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70840">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4">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法務省</a:t>
                      </a:r>
                    </a:p>
                  </a:txBody>
                  <a:tcPr vert="eaVert" anchor="ctr">
                    <a:solidFill>
                      <a:schemeClr val="accent1">
                        <a:lumMod val="40000"/>
                        <a:lumOff val="60000"/>
                      </a:schemeClr>
                    </a:solidFill>
                  </a:tcPr>
                </a:tc>
                <a:tc gridSpan="2">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法務総合研究所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法務総合研究所組織規則</a:t>
                      </a:r>
                      <a:r>
                        <a:rPr kumimoji="1" lang="ja-JP" altLang="en-US" sz="1400" b="1">
                          <a:solidFill>
                            <a:schemeClr val="bg1"/>
                          </a:solidFill>
                          <a:latin typeface="BIZ UDゴシック" panose="020B0400000000000000" pitchFamily="49" charset="-128"/>
                          <a:ea typeface="BIZ UDゴシック" panose="020B0400000000000000" pitchFamily="49" charset="-128"/>
                        </a:rPr>
                        <a:t>第１条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矯正研究所</a:t>
                      </a: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矯正研修所組織規則</a:t>
                      </a:r>
                      <a:r>
                        <a:rPr kumimoji="1" lang="ja-JP" altLang="en-US" sz="1400" b="1">
                          <a:solidFill>
                            <a:schemeClr val="bg1"/>
                          </a:solidFill>
                          <a:latin typeface="BIZ UDゴシック" panose="020B0400000000000000" pitchFamily="49" charset="-128"/>
                          <a:ea typeface="BIZ UDゴシック" panose="020B0400000000000000" pitchFamily="49" charset="-128"/>
                        </a:rPr>
                        <a:t>第１条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880690425"/>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出入国在留管理庁</a:t>
                      </a:r>
                    </a:p>
                  </a:txBody>
                  <a:tcPr anchor="ctr">
                    <a:solidFill>
                      <a:schemeClr val="accent1">
                        <a:lumMod val="40000"/>
                        <a:lumOff val="60000"/>
                      </a:schemeClr>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入国者収容所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入国者収容所組織規則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第１条（別表）</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牛久市</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大村市</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（長崎県）</a:t>
                      </a:r>
                    </a:p>
                  </a:txBody>
                  <a:tcPr anchor="ctr">
                    <a:solidFill>
                      <a:schemeClr val="bg1"/>
                    </a:solidFill>
                  </a:tcPr>
                </a:tc>
                <a:extLst>
                  <a:ext uri="{0D108BD9-81ED-4DB2-BD59-A6C34878D82A}">
                    <a16:rowId xmlns:a16="http://schemas.microsoft.com/office/drawing/2014/main" val="3428298100"/>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公安調査庁</a:t>
                      </a:r>
                    </a:p>
                  </a:txBody>
                  <a:tcPr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a:solidFill>
                            <a:schemeClr val="bg1"/>
                          </a:solidFill>
                          <a:latin typeface="BIZ UDゴシック" panose="020B0400000000000000" pitchFamily="49" charset="-128"/>
                          <a:ea typeface="BIZ UDゴシック" panose="020B0400000000000000" pitchFamily="49" charset="-128"/>
                        </a:rPr>
                        <a:t>公安調査庁研修所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公安調査庁組織規則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14</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r h="37084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外務省</a:t>
                      </a:r>
                    </a:p>
                  </a:txBody>
                  <a:tcPr anchor="ctr">
                    <a:solidFill>
                      <a:schemeClr val="accent1">
                        <a:lumMod val="40000"/>
                        <a:lumOff val="60000"/>
                      </a:schemeClr>
                    </a:solidFill>
                  </a:tcPr>
                </a:tc>
                <a:tc gridSpan="2">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外務省研修所</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外務省組織規則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50</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279385808"/>
                  </a:ext>
                </a:extLst>
              </a:tr>
            </a:tbl>
          </a:graphicData>
        </a:graphic>
      </p:graphicFrame>
      <p:sp>
        <p:nvSpPr>
          <p:cNvPr id="2" name="タイトル 1">
            <a:extLst>
              <a:ext uri="{FF2B5EF4-FFF2-40B4-BE49-F238E27FC236}">
                <a16:creationId xmlns:a16="http://schemas.microsoft.com/office/drawing/2014/main" id="{1337379E-CD3D-8F4D-D9C7-43F032CC9EE9}"/>
              </a:ext>
            </a:extLst>
          </p:cNvPr>
          <p:cNvSpPr txBox="1">
            <a:spLocks/>
          </p:cNvSpPr>
          <p:nvPr/>
        </p:nvSpPr>
        <p:spPr>
          <a:xfrm>
            <a:off x="4584282" y="268816"/>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endParaRPr lang="ja-JP" altLang="en-US" sz="1400" b="1"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BDC934A2-0937-EC31-78F7-A0D7A509DAD5}"/>
              </a:ext>
            </a:extLst>
          </p:cNvPr>
          <p:cNvSpPr txBox="1"/>
          <p:nvPr/>
        </p:nvSpPr>
        <p:spPr>
          <a:xfrm>
            <a:off x="274026" y="1281349"/>
            <a:ext cx="5404103" cy="338554"/>
          </a:xfrm>
          <a:prstGeom prst="rect">
            <a:avLst/>
          </a:prstGeom>
          <a:noFill/>
        </p:spPr>
        <p:txBody>
          <a:bodyPr wrap="square" rtlCol="0">
            <a:spAutoFit/>
          </a:bodyPr>
          <a:lstStyle/>
          <a:p>
            <a:r>
              <a:rPr lang="ja-JP" altLang="en-US" sz="1600" b="1" dirty="0">
                <a:latin typeface="BIZ UDゴシック" panose="020B0400000000000000" pitchFamily="49" charset="-128"/>
                <a:ea typeface="BIZ UDゴシック" panose="020B0400000000000000" pitchFamily="49" charset="-128"/>
                <a:cs typeface="Meiryo UI" panose="020B0604030504040204" pitchFamily="50" charset="-128"/>
              </a:rPr>
              <a:t>■　所在地が定められている機関の例</a:t>
            </a:r>
          </a:p>
        </p:txBody>
      </p:sp>
    </p:spTree>
    <p:extLst>
      <p:ext uri="{BB962C8B-B14F-4D97-AF65-F5344CB8AC3E}">
        <p14:creationId xmlns:p14="http://schemas.microsoft.com/office/powerpoint/2010/main" val="124161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12</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行政（国家行政機関　２</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４）</a:t>
            </a:r>
          </a:p>
        </p:txBody>
      </p:sp>
      <p:graphicFrame>
        <p:nvGraphicFramePr>
          <p:cNvPr id="17" name="表 2">
            <a:extLst>
              <a:ext uri="{FF2B5EF4-FFF2-40B4-BE49-F238E27FC236}">
                <a16:creationId xmlns:a16="http://schemas.microsoft.com/office/drawing/2014/main" id="{8C398F8C-EF66-4ED0-A506-8CEE3FF67A56}"/>
              </a:ext>
            </a:extLst>
          </p:cNvPr>
          <p:cNvGraphicFramePr>
            <a:graphicFrameLocks noGrp="1"/>
          </p:cNvGraphicFramePr>
          <p:nvPr/>
        </p:nvGraphicFramePr>
        <p:xfrm>
          <a:off x="204952" y="759601"/>
          <a:ext cx="5817476" cy="5694680"/>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733505510"/>
                    </a:ext>
                  </a:extLst>
                </a:gridCol>
                <a:gridCol w="1158884">
                  <a:extLst>
                    <a:ext uri="{9D8B030D-6E8A-4147-A177-3AD203B41FA5}">
                      <a16:colId xmlns:a16="http://schemas.microsoft.com/office/drawing/2014/main" val="2715910086"/>
                    </a:ext>
                  </a:extLst>
                </a:gridCol>
                <a:gridCol w="1158884">
                  <a:extLst>
                    <a:ext uri="{9D8B030D-6E8A-4147-A177-3AD203B41FA5}">
                      <a16:colId xmlns:a16="http://schemas.microsoft.com/office/drawing/2014/main" val="166963473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70840">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5">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財務省</a:t>
                      </a:r>
                    </a:p>
                  </a:txBody>
                  <a:tcPr vert="eaVert" anchor="ctr">
                    <a:solidFill>
                      <a:schemeClr val="accent1">
                        <a:lumMod val="40000"/>
                        <a:lumOff val="60000"/>
                      </a:schemeClr>
                    </a:solidFill>
                  </a:tcPr>
                </a:tc>
                <a:tc gridSpan="2">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財務総合政策研究所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spc="-100" baseline="0" dirty="0">
                          <a:solidFill>
                            <a:schemeClr val="bg1"/>
                          </a:solidFill>
                          <a:latin typeface="BIZ UDゴシック" panose="020B0400000000000000" pitchFamily="49" charset="-128"/>
                          <a:ea typeface="BIZ UDゴシック" panose="020B0400000000000000" pitchFamily="49" charset="-128"/>
                        </a:rPr>
                        <a:t>財務省組織規則</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spc="-100" baseline="0" dirty="0">
                          <a:solidFill>
                            <a:schemeClr val="bg1"/>
                          </a:solidFill>
                          <a:latin typeface="BIZ UDゴシック" panose="020B0400000000000000" pitchFamily="49" charset="-128"/>
                          <a:ea typeface="BIZ UDゴシック" panose="020B0400000000000000" pitchFamily="49" charset="-128"/>
                        </a:rPr>
                        <a:t>36</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988252314"/>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gridSpan="2">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会計センター</a:t>
                      </a: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1" spc="-100" baseline="0" dirty="0">
                          <a:solidFill>
                            <a:schemeClr val="bg1"/>
                          </a:solidFill>
                          <a:latin typeface="BIZ UDゴシック" panose="020B0400000000000000" pitchFamily="49" charset="-128"/>
                          <a:ea typeface="BIZ UDゴシック" panose="020B0400000000000000" pitchFamily="49" charset="-128"/>
                        </a:rPr>
                        <a:t>財務省組織規則</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spc="-100" baseline="0" dirty="0">
                          <a:solidFill>
                            <a:schemeClr val="bg1"/>
                          </a:solidFill>
                          <a:latin typeface="BIZ UDゴシック" panose="020B0400000000000000" pitchFamily="49" charset="-128"/>
                          <a:ea typeface="BIZ UDゴシック" panose="020B0400000000000000" pitchFamily="49" charset="-128"/>
                        </a:rPr>
                        <a:t>64</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18445761"/>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gridSpan="2">
                  <a:txBody>
                    <a:bodyPr/>
                    <a:lstStyle/>
                    <a:p>
                      <a:r>
                        <a:rPr kumimoji="1" lang="zh-CN" altLang="en-US" sz="1400" b="0" dirty="0">
                          <a:solidFill>
                            <a:sysClr val="windowText" lastClr="000000"/>
                          </a:solidFill>
                          <a:latin typeface="BIZ UDゴシック" panose="020B0400000000000000" pitchFamily="49" charset="-128"/>
                          <a:ea typeface="BIZ UDゴシック" panose="020B0400000000000000" pitchFamily="49" charset="-128"/>
                        </a:rPr>
                        <a:t>関税中央分析所</a:t>
                      </a:r>
                      <a:endParaRPr kumimoji="1" lang="ja-JP" altLang="en-US" sz="1400" b="0" dirty="0">
                        <a:solidFill>
                          <a:sysClr val="windowText" lastClr="000000"/>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財務省組織規則</a:t>
                      </a:r>
                      <a:r>
                        <a:rPr kumimoji="1" lang="ja-JP"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第</a:t>
                      </a:r>
                      <a:r>
                        <a:rPr kumimoji="1" lang="en-US" altLang="ja-JP" sz="1400" b="0" spc="-100" baseline="0" dirty="0">
                          <a:solidFill>
                            <a:sysClr val="windowText" lastClr="000000"/>
                          </a:solidFill>
                          <a:latin typeface="BIZ UDゴシック" panose="020B0400000000000000" pitchFamily="49" charset="-128"/>
                          <a:ea typeface="BIZ UDゴシック" panose="020B0400000000000000" pitchFamily="49" charset="-128"/>
                        </a:rPr>
                        <a:t>77</a:t>
                      </a:r>
                      <a:r>
                        <a:rPr kumimoji="1" lang="ja-JP"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ysClr val="windowText" lastClr="000000"/>
                          </a:solidFill>
                          <a:latin typeface="BIZ UDゴシック" panose="020B0400000000000000" pitchFamily="49" charset="-128"/>
                          <a:ea typeface="BIZ UDゴシック" panose="020B0400000000000000" pitchFamily="49" charset="-128"/>
                        </a:rPr>
                        <a:t>千葉県</a:t>
                      </a:r>
                    </a:p>
                  </a:txBody>
                  <a:tcPr anchor="ctr">
                    <a:solidFill>
                      <a:schemeClr val="bg1"/>
                    </a:solidFill>
                  </a:tcPr>
                </a:tc>
                <a:extLst>
                  <a:ext uri="{0D108BD9-81ED-4DB2-BD59-A6C34878D82A}">
                    <a16:rowId xmlns:a16="http://schemas.microsoft.com/office/drawing/2014/main" val="3844257757"/>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gridSpan="2">
                  <a:txBody>
                    <a:bodyPr/>
                    <a:lstStyle/>
                    <a:p>
                      <a:r>
                        <a:rPr kumimoji="1" lang="ja-JP" altLang="en-US" sz="1400" b="0" dirty="0">
                          <a:solidFill>
                            <a:sysClr val="windowText" lastClr="000000"/>
                          </a:solidFill>
                          <a:latin typeface="BIZ UDゴシック" panose="020B0400000000000000" pitchFamily="49" charset="-128"/>
                          <a:ea typeface="BIZ UDゴシック" panose="020B0400000000000000" pitchFamily="49" charset="-128"/>
                        </a:rPr>
                        <a:t>税関研修所</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zh-TW"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財務省組織規則</a:t>
                      </a:r>
                      <a:r>
                        <a:rPr kumimoji="1" lang="ja-JP"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第</a:t>
                      </a:r>
                      <a:r>
                        <a:rPr kumimoji="1" lang="en-US" altLang="ja-JP" sz="1400" b="0" spc="-100" baseline="0" dirty="0">
                          <a:solidFill>
                            <a:sysClr val="windowText" lastClr="000000"/>
                          </a:solidFill>
                          <a:latin typeface="BIZ UDゴシック" panose="020B0400000000000000" pitchFamily="49" charset="-128"/>
                          <a:ea typeface="BIZ UDゴシック" panose="020B0400000000000000" pitchFamily="49" charset="-128"/>
                        </a:rPr>
                        <a:t>83</a:t>
                      </a:r>
                      <a:r>
                        <a:rPr kumimoji="1" lang="ja-JP" altLang="en-US" sz="1400" b="0" spc="-100" baseline="0" dirty="0">
                          <a:solidFill>
                            <a:sysClr val="windowText" lastClr="000000"/>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ysClr val="windowText" lastClr="000000"/>
                          </a:solidFill>
                          <a:latin typeface="BIZ UDゴシック" panose="020B0400000000000000" pitchFamily="49" charset="-128"/>
                          <a:ea typeface="BIZ UDゴシック" panose="020B0400000000000000" pitchFamily="49" charset="-128"/>
                        </a:rPr>
                        <a:t>千葉県</a:t>
                      </a:r>
                    </a:p>
                  </a:txBody>
                  <a:tcPr anchor="ctr">
                    <a:solidFill>
                      <a:schemeClr val="bg1"/>
                    </a:solidFill>
                  </a:tcPr>
                </a:tc>
                <a:extLst>
                  <a:ext uri="{0D108BD9-81ED-4DB2-BD59-A6C34878D82A}">
                    <a16:rowId xmlns:a16="http://schemas.microsoft.com/office/drawing/2014/main" val="3576205028"/>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国税庁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税務大学校</a:t>
                      </a:r>
                    </a:p>
                  </a:txBody>
                  <a:tcPr anchor="ctr">
                    <a:solidFill>
                      <a:schemeClr val="bg2">
                        <a:lumMod val="50000"/>
                      </a:schemeClr>
                    </a:solidFill>
                  </a:tcPr>
                </a:tc>
                <a:tc>
                  <a:txBody>
                    <a:bodyPr/>
                    <a:lstStyle/>
                    <a:p>
                      <a:r>
                        <a:rPr kumimoji="1" lang="zh-TW" altLang="en-US" sz="1400" b="1" spc="-100" baseline="0" dirty="0">
                          <a:solidFill>
                            <a:schemeClr val="bg1"/>
                          </a:solidFill>
                          <a:latin typeface="BIZ UDゴシック" panose="020B0400000000000000" pitchFamily="49" charset="-128"/>
                          <a:ea typeface="BIZ UDゴシック" panose="020B0400000000000000" pitchFamily="49" charset="-128"/>
                        </a:rPr>
                        <a:t>財務省組織規則</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spc="-100" baseline="0" dirty="0">
                          <a:solidFill>
                            <a:schemeClr val="bg1"/>
                          </a:solidFill>
                          <a:latin typeface="BIZ UDゴシック" panose="020B0400000000000000" pitchFamily="49" charset="-128"/>
                          <a:ea typeface="BIZ UDゴシック" panose="020B0400000000000000" pitchFamily="49" charset="-128"/>
                        </a:rPr>
                        <a:t>425</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53503010"/>
                  </a:ext>
                </a:extLst>
              </a:tr>
              <a:tr h="370840">
                <a:tc rowSpan="2">
                  <a:txBody>
                    <a:bodyPr/>
                    <a:lstStyle/>
                    <a:p>
                      <a:pPr algn="ctr"/>
                      <a:r>
                        <a:rPr kumimoji="1" lang="ja-JP" altLang="en-US" sz="1400" b="1" spc="-100" baseline="0" dirty="0">
                          <a:solidFill>
                            <a:schemeClr val="tx1"/>
                          </a:solidFill>
                          <a:latin typeface="BIZ UDゴシック" panose="020B0400000000000000" pitchFamily="49" charset="-128"/>
                          <a:ea typeface="BIZ UDゴシック" panose="020B0400000000000000" pitchFamily="49" charset="-128"/>
                        </a:rPr>
                        <a:t>文部科学省</a:t>
                      </a:r>
                    </a:p>
                  </a:txBody>
                  <a:tcPr vert="eaVert" anchor="ctr">
                    <a:solidFill>
                      <a:schemeClr val="accent1">
                        <a:lumMod val="40000"/>
                        <a:lumOff val="60000"/>
                      </a:schemeClr>
                    </a:solidFill>
                  </a:tcPr>
                </a:tc>
                <a:tc gridSpan="2">
                  <a:txBody>
                    <a:bodyPr/>
                    <a:lstStyle/>
                    <a:p>
                      <a:r>
                        <a:rPr kumimoji="1" lang="zh-CN" altLang="en-US" sz="1400" b="1">
                          <a:solidFill>
                            <a:schemeClr val="bg1"/>
                          </a:solidFill>
                          <a:latin typeface="BIZ UDゴシック" panose="020B0400000000000000" pitchFamily="49" charset="-128"/>
                          <a:ea typeface="BIZ UDゴシック" panose="020B0400000000000000" pitchFamily="49" charset="-128"/>
                        </a:rPr>
                        <a:t>国立教育政策研究所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国立教育政策研究所</a:t>
                      </a:r>
                      <a:endParaRPr kumimoji="1" lang="en-US" altLang="zh-TW" sz="1400" b="1">
                        <a:solidFill>
                          <a:schemeClr val="bg1"/>
                        </a:solidFill>
                        <a:latin typeface="BIZ UDゴシック" panose="020B0400000000000000" pitchFamily="49" charset="-128"/>
                        <a:ea typeface="BIZ UDゴシック" panose="020B0400000000000000" pitchFamily="49" charset="-128"/>
                      </a:endParaRPr>
                    </a:p>
                    <a:p>
                      <a:r>
                        <a:rPr kumimoji="1" lang="zh-TW" altLang="en-US" sz="1400" b="1">
                          <a:solidFill>
                            <a:schemeClr val="bg1"/>
                          </a:solidFill>
                          <a:latin typeface="BIZ UDゴシック" panose="020B0400000000000000" pitchFamily="49" charset="-128"/>
                          <a:ea typeface="BIZ UDゴシック" panose="020B0400000000000000" pitchFamily="49" charset="-128"/>
                        </a:rPr>
                        <a:t>組織規則</a:t>
                      </a:r>
                      <a:r>
                        <a:rPr kumimoji="1" lang="ja-JP" altLang="en-US" sz="1400" b="1">
                          <a:solidFill>
                            <a:schemeClr val="bg1"/>
                          </a:solidFill>
                          <a:latin typeface="BIZ UDゴシック" panose="020B0400000000000000" pitchFamily="49" charset="-128"/>
                          <a:ea typeface="BIZ UDゴシック" panose="020B0400000000000000" pitchFamily="49" charset="-128"/>
                        </a:rPr>
                        <a:t>第１条</a:t>
                      </a:r>
                      <a:endParaRPr kumimoji="1" lang="en-US" altLang="zh-TW"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科学技術・学術</a:t>
                      </a:r>
                      <a:r>
                        <a:rPr kumimoji="1" lang="ja-JP" altLang="en-US" sz="1400" b="1" dirty="0">
                          <a:solidFill>
                            <a:schemeClr val="bg1"/>
                          </a:solidFill>
                          <a:latin typeface="BIZ UDゴシック" panose="020B0400000000000000" pitchFamily="49" charset="-128"/>
                          <a:ea typeface="BIZ UDゴシック" panose="020B0400000000000000" pitchFamily="49" charset="-128"/>
                        </a:rPr>
                        <a:t>政策研究所</a:t>
                      </a: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科学技術・学術政策研究所組織規則第１条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880690425"/>
                  </a:ext>
                </a:extLst>
              </a:tr>
              <a:tr h="370840">
                <a:tc rowSpan="4">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vert="eaVert" anchor="ctr">
                    <a:solidFill>
                      <a:schemeClr val="accent1">
                        <a:lumMod val="40000"/>
                        <a:lumOff val="60000"/>
                      </a:schemeClr>
                    </a:solidFill>
                  </a:tcPr>
                </a:tc>
                <a:tc gridSpan="2">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国立医薬品食品衛生研究所</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厚生労働省組織規則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495</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3428298100"/>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国立保健医療科学院</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厚生労働省組織規則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536</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2293819567"/>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a:t>
                      </a:r>
                      <a:r>
                        <a:rPr kumimoji="1" lang="ja-JP" altLang="en-US" sz="1400" b="1">
                          <a:solidFill>
                            <a:schemeClr val="bg1"/>
                          </a:solidFill>
                          <a:latin typeface="BIZ UDゴシック" panose="020B0400000000000000" pitchFamily="49" charset="-128"/>
                          <a:ea typeface="BIZ UDゴシック" panose="020B0400000000000000" pitchFamily="49" charset="-128"/>
                        </a:rPr>
                        <a:t>社会保障・人口</a:t>
                      </a:r>
                      <a:r>
                        <a:rPr kumimoji="1" lang="ja-JP" altLang="en-US" sz="1400" b="1" dirty="0">
                          <a:solidFill>
                            <a:schemeClr val="bg1"/>
                          </a:solidFill>
                          <a:latin typeface="BIZ UDゴシック" panose="020B0400000000000000" pitchFamily="49" charset="-128"/>
                          <a:ea typeface="BIZ UDゴシック" panose="020B0400000000000000" pitchFamily="49" charset="-128"/>
                        </a:rPr>
                        <a:t>問題研究所</a:t>
                      </a: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厚生労働省組織規則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561</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279385808"/>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国立障害者リハビリテーションセンター</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厚生労働省組織規則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623</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1676567668"/>
                  </a:ext>
                </a:extLst>
              </a:tr>
            </a:tbl>
          </a:graphicData>
        </a:graphic>
      </p:graphicFrame>
      <p:graphicFrame>
        <p:nvGraphicFramePr>
          <p:cNvPr id="2" name="表 1">
            <a:extLst>
              <a:ext uri="{FF2B5EF4-FFF2-40B4-BE49-F238E27FC236}">
                <a16:creationId xmlns:a16="http://schemas.microsoft.com/office/drawing/2014/main" id="{0E5B627B-E45D-7530-EB4A-1785C9613E44}"/>
              </a:ext>
            </a:extLst>
          </p:cNvPr>
          <p:cNvGraphicFramePr>
            <a:graphicFrameLocks noGrp="1"/>
          </p:cNvGraphicFramePr>
          <p:nvPr/>
        </p:nvGraphicFramePr>
        <p:xfrm>
          <a:off x="6169574" y="759587"/>
          <a:ext cx="5817476" cy="5232400"/>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3312111013"/>
                    </a:ext>
                  </a:extLst>
                </a:gridCol>
                <a:gridCol w="1158884">
                  <a:extLst>
                    <a:ext uri="{9D8B030D-6E8A-4147-A177-3AD203B41FA5}">
                      <a16:colId xmlns:a16="http://schemas.microsoft.com/office/drawing/2014/main" val="243234683"/>
                    </a:ext>
                  </a:extLst>
                </a:gridCol>
                <a:gridCol w="1158884">
                  <a:extLst>
                    <a:ext uri="{9D8B030D-6E8A-4147-A177-3AD203B41FA5}">
                      <a16:colId xmlns:a16="http://schemas.microsoft.com/office/drawing/2014/main" val="409966257"/>
                    </a:ext>
                  </a:extLst>
                </a:gridCol>
                <a:gridCol w="1872363">
                  <a:extLst>
                    <a:ext uri="{9D8B030D-6E8A-4147-A177-3AD203B41FA5}">
                      <a16:colId xmlns:a16="http://schemas.microsoft.com/office/drawing/2014/main" val="1904823520"/>
                    </a:ext>
                  </a:extLst>
                </a:gridCol>
                <a:gridCol w="1122243">
                  <a:extLst>
                    <a:ext uri="{9D8B030D-6E8A-4147-A177-3AD203B41FA5}">
                      <a16:colId xmlns:a16="http://schemas.microsoft.com/office/drawing/2014/main" val="3688454270"/>
                    </a:ext>
                  </a:extLst>
                </a:gridCol>
              </a:tblGrid>
              <a:tr h="370840">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bg1"/>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2200304832"/>
                  </a:ext>
                </a:extLst>
              </a:tr>
              <a:tr h="370840">
                <a:tc rowSpan="6">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農林水産省</a:t>
                      </a:r>
                    </a:p>
                  </a:txBody>
                  <a:tcPr vert="eaVert" anchor="ctr">
                    <a:solidFill>
                      <a:schemeClr val="accent1">
                        <a:lumMod val="40000"/>
                        <a:lumOff val="60000"/>
                      </a:schemeClr>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植物防疫所、</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b="0" dirty="0">
                          <a:solidFill>
                            <a:schemeClr val="tx1"/>
                          </a:solidFill>
                          <a:latin typeface="BIZ UDゴシック" panose="020B0400000000000000" pitchFamily="49" charset="-128"/>
                          <a:ea typeface="BIZ UDゴシック" panose="020B0400000000000000" pitchFamily="49" charset="-128"/>
                        </a:rPr>
                        <a:t>植物防疫事務所</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農林水産省組織規則</a:t>
                      </a:r>
                      <a:endParaRPr kumimoji="1" lang="en-US" altLang="zh-TW" sz="1400" b="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65</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66</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340" b="0" spc="-50" baseline="0" dirty="0">
                          <a:solidFill>
                            <a:schemeClr val="tx1"/>
                          </a:solidFill>
                          <a:latin typeface="BIZ UDゴシック" panose="020B0400000000000000" pitchFamily="49" charset="-128"/>
                          <a:ea typeface="BIZ UDゴシック" panose="020B0400000000000000" pitchFamily="49" charset="-128"/>
                        </a:rPr>
                        <a:t>横浜市・名古屋市・神戸市・北九州市、</a:t>
                      </a:r>
                      <a:endParaRPr kumimoji="1" lang="en-US" altLang="ja-JP" sz="1340" b="0" spc="-50" baseline="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340" b="0" spc="-50" baseline="0" dirty="0">
                          <a:solidFill>
                            <a:schemeClr val="tx1"/>
                          </a:solidFill>
                          <a:latin typeface="BIZ UDゴシック" panose="020B0400000000000000" pitchFamily="49" charset="-128"/>
                          <a:ea typeface="BIZ UDゴシック" panose="020B0400000000000000" pitchFamily="49" charset="-128"/>
                        </a:rPr>
                        <a:t>那覇市</a:t>
                      </a:r>
                    </a:p>
                  </a:txBody>
                  <a:tcPr anchor="ctr">
                    <a:solidFill>
                      <a:schemeClr val="bg1"/>
                    </a:solidFill>
                  </a:tcPr>
                </a:tc>
                <a:extLst>
                  <a:ext uri="{0D108BD9-81ED-4DB2-BD59-A6C34878D82A}">
                    <a16:rowId xmlns:a16="http://schemas.microsoft.com/office/drawing/2014/main" val="1441950436"/>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動物検疫所</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農林水産省組織規則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101</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endParaRPr kumimoji="1" lang="en-US" altLang="zh-TW"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3703960732"/>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動物医薬品検査所</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農林水産省組織規則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129</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endParaRPr kumimoji="1" lang="en-US" altLang="zh-TW"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3494984363"/>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農林水産研修所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農林水産省組織規則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137</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endParaRPr kumimoji="1" lang="en-US" altLang="zh-TW"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endParaRPr kumimoji="1" lang="en-US" altLang="ja-JP"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extLst>
                  <a:ext uri="{0D108BD9-81ED-4DB2-BD59-A6C34878D82A}">
                    <a16:rowId xmlns:a16="http://schemas.microsoft.com/office/drawing/2014/main" val="1792906012"/>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gridSpan="2">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農林水産政策研究所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農林水産省組織規則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148</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endParaRPr kumimoji="1" lang="en-US" altLang="zh-TW"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767747008"/>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林野庁</a:t>
                      </a:r>
                    </a:p>
                  </a:txBody>
                  <a:tcPr anchor="ctr">
                    <a:solidFill>
                      <a:schemeClr val="accent1">
                        <a:lumMod val="40000"/>
                        <a:lumOff val="60000"/>
                      </a:schemeClr>
                    </a:solidFill>
                  </a:tcPr>
                </a:tc>
                <a:tc>
                  <a:txBody>
                    <a:bodyPr/>
                    <a:lstStyle/>
                    <a:p>
                      <a:r>
                        <a:rPr kumimoji="1" lang="zh-TW" altLang="en-US" sz="1400" b="1" spc="-100" baseline="0" dirty="0">
                          <a:solidFill>
                            <a:schemeClr val="bg1"/>
                          </a:solidFill>
                          <a:latin typeface="BIZ UDゴシック" panose="020B0400000000000000" pitchFamily="49" charset="-128"/>
                          <a:ea typeface="BIZ UDゴシック" panose="020B0400000000000000" pitchFamily="49" charset="-128"/>
                        </a:rPr>
                        <a:t>森林技術総合研修所</a:t>
                      </a:r>
                      <a:endPar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a:solidFill>
                            <a:schemeClr val="bg1"/>
                          </a:solidFill>
                          <a:latin typeface="BIZ UDゴシック" panose="020B0400000000000000" pitchFamily="49" charset="-128"/>
                          <a:ea typeface="BIZ UDゴシック" panose="020B0400000000000000" pitchFamily="49" charset="-128"/>
                        </a:rPr>
                        <a:t>農林水産省組織規則</a:t>
                      </a:r>
                      <a:r>
                        <a:rPr kumimoji="1" lang="ja-JP" altLang="en-US" sz="1400" b="1">
                          <a:solidFill>
                            <a:schemeClr val="bg1"/>
                          </a:solidFill>
                          <a:latin typeface="BIZ UDゴシック" panose="020B0400000000000000" pitchFamily="49" charset="-128"/>
                          <a:ea typeface="BIZ UDゴシック" panose="020B0400000000000000" pitchFamily="49" charset="-128"/>
                        </a:rPr>
                        <a:t>第</a:t>
                      </a:r>
                      <a:r>
                        <a:rPr kumimoji="1" lang="en-US" altLang="ja-JP" sz="1400" b="1">
                          <a:solidFill>
                            <a:schemeClr val="bg1"/>
                          </a:solidFill>
                          <a:latin typeface="BIZ UDゴシック" panose="020B0400000000000000" pitchFamily="49" charset="-128"/>
                          <a:ea typeface="BIZ UDゴシック" panose="020B0400000000000000" pitchFamily="49" charset="-128"/>
                        </a:rPr>
                        <a:t>399</a:t>
                      </a:r>
                      <a:r>
                        <a:rPr kumimoji="1" lang="ja-JP" altLang="en-US" sz="1400" b="1">
                          <a:solidFill>
                            <a:schemeClr val="bg1"/>
                          </a:solidFill>
                          <a:latin typeface="BIZ UDゴシック" panose="020B0400000000000000" pitchFamily="49" charset="-128"/>
                          <a:ea typeface="BIZ UDゴシック" panose="020B0400000000000000" pitchFamily="49" charset="-128"/>
                        </a:rPr>
                        <a:t>条</a:t>
                      </a:r>
                      <a:endParaRPr kumimoji="1" lang="en-US" altLang="zh-TW"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406488489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ゴシック" panose="020B0400000000000000" pitchFamily="49" charset="-128"/>
                          <a:ea typeface="BIZ UDゴシック" panose="020B0400000000000000" pitchFamily="49" charset="-128"/>
                        </a:rPr>
                        <a:t>経済産業省</a:t>
                      </a:r>
                    </a:p>
                  </a:txBody>
                  <a:tcPr anchor="ctr">
                    <a:solidFill>
                      <a:schemeClr val="accent1">
                        <a:lumMod val="40000"/>
                        <a:lumOff val="6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経済産業研修所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900" b="1" spc="-100" baseline="0">
                        <a:solidFill>
                          <a:schemeClr val="bg1"/>
                        </a:solidFill>
                        <a:latin typeface="BIZ UDPゴシック" panose="020B0400000000000000" pitchFamily="50" charset="-128"/>
                        <a:ea typeface="BIZ UDPゴシック" panose="020B0400000000000000" pitchFamily="50"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経済産業省組織規則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37</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59745724"/>
                  </a:ext>
                </a:extLst>
              </a:tr>
            </a:tbl>
          </a:graphicData>
        </a:graphic>
      </p:graphicFrame>
    </p:spTree>
    <p:extLst>
      <p:ext uri="{BB962C8B-B14F-4D97-AF65-F5344CB8AC3E}">
        <p14:creationId xmlns:p14="http://schemas.microsoft.com/office/powerpoint/2010/main" val="313745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6894F-9213-8C15-0814-81ABEA3B3F4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FE03DBA-1C33-0CEE-0072-5E612CDCF19D}"/>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13</a:t>
            </a:fld>
            <a:endParaRPr kumimoji="1" lang="ja-JP" altLang="en-US" b="0"/>
          </a:p>
        </p:txBody>
      </p:sp>
      <p:sp>
        <p:nvSpPr>
          <p:cNvPr id="11" name="正方形/長方形 10">
            <a:extLst>
              <a:ext uri="{FF2B5EF4-FFF2-40B4-BE49-F238E27FC236}">
                <a16:creationId xmlns:a16="http://schemas.microsoft.com/office/drawing/2014/main" id="{80A11AC0-4B87-087F-E367-B1E307A53543}"/>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D27DBD38-7735-E471-0678-4CB1E33E8CC9}"/>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行政（国家行政機関　３</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４）</a:t>
            </a:r>
          </a:p>
        </p:txBody>
      </p:sp>
      <p:graphicFrame>
        <p:nvGraphicFramePr>
          <p:cNvPr id="19" name="表 2">
            <a:extLst>
              <a:ext uri="{FF2B5EF4-FFF2-40B4-BE49-F238E27FC236}">
                <a16:creationId xmlns:a16="http://schemas.microsoft.com/office/drawing/2014/main" id="{4C2490C0-A418-1A13-65C4-25672972858F}"/>
              </a:ext>
            </a:extLst>
          </p:cNvPr>
          <p:cNvGraphicFramePr>
            <a:graphicFrameLocks noGrp="1"/>
          </p:cNvGraphicFramePr>
          <p:nvPr/>
        </p:nvGraphicFramePr>
        <p:xfrm>
          <a:off x="204952" y="759594"/>
          <a:ext cx="5817476" cy="4638043"/>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733505510"/>
                    </a:ext>
                  </a:extLst>
                </a:gridCol>
                <a:gridCol w="1158884">
                  <a:extLst>
                    <a:ext uri="{9D8B030D-6E8A-4147-A177-3AD203B41FA5}">
                      <a16:colId xmlns:a16="http://schemas.microsoft.com/office/drawing/2014/main" val="2715910086"/>
                    </a:ext>
                  </a:extLst>
                </a:gridCol>
                <a:gridCol w="1158884">
                  <a:extLst>
                    <a:ext uri="{9D8B030D-6E8A-4147-A177-3AD203B41FA5}">
                      <a16:colId xmlns:a16="http://schemas.microsoft.com/office/drawing/2014/main" val="166963473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80851">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dirty="0">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hMerge="1">
                  <a:txBody>
                    <a:bodyPr/>
                    <a:lstStyle/>
                    <a:p>
                      <a:pPr algn="ctr"/>
                      <a:endParaRPr kumimoji="1" lang="ja-JP" altLang="en-US" sz="1400" b="1" dirty="0">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532149">
                <a:tc rowSpan="8">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国土交通省</a:t>
                      </a:r>
                    </a:p>
                  </a:txBody>
                  <a:tcPr vert="eaVert" anchor="ctr">
                    <a:solidFill>
                      <a:schemeClr val="accent1">
                        <a:lumMod val="40000"/>
                        <a:lumOff val="60000"/>
                      </a:schemeClr>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国土地理院</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国土地理院組織規則</a:t>
                      </a:r>
                      <a:r>
                        <a:rPr kumimoji="1" lang="ja-JP" altLang="en-US" sz="1400" b="0">
                          <a:solidFill>
                            <a:schemeClr val="tx1"/>
                          </a:solidFill>
                          <a:latin typeface="BIZ UDゴシック" panose="020B0400000000000000" pitchFamily="49" charset="-128"/>
                          <a:ea typeface="BIZ UDゴシック" panose="020B0400000000000000" pitchFamily="49" charset="-128"/>
                        </a:rPr>
                        <a:t>第１条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880690425"/>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海難審判所</a:t>
                      </a: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海難審判所組織規則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第１条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zh-CN" altLang="en-US" sz="1400" b="1" dirty="0">
                          <a:solidFill>
                            <a:schemeClr val="bg1"/>
                          </a:solidFill>
                          <a:latin typeface="BIZ UDゴシック" panose="020B0400000000000000" pitchFamily="49" charset="-128"/>
                          <a:ea typeface="BIZ UDゴシック" panose="020B0400000000000000" pitchFamily="49" charset="-128"/>
                        </a:rPr>
                        <a:t>国土交通政策研究所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国土交通政策研究所</a:t>
                      </a:r>
                      <a:endParaRPr kumimoji="1" lang="en-US" altLang="zh-TW" sz="1400" b="1" dirty="0">
                        <a:solidFill>
                          <a:schemeClr val="bg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第１条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国土技術政策総合研究所</a:t>
                      </a: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国土技術政策総合研究所組織規則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第１条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1279385808"/>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zh-CN" altLang="en-US" sz="1400" b="1">
                          <a:solidFill>
                            <a:schemeClr val="bg1"/>
                          </a:solidFill>
                          <a:latin typeface="BIZ UDゴシック" panose="020B0400000000000000" pitchFamily="49" charset="-128"/>
                          <a:ea typeface="BIZ UDゴシック" panose="020B0400000000000000" pitchFamily="49" charset="-128"/>
                        </a:rPr>
                        <a:t>国土交通大学校</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国土交通大学校組織規則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第１条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gridSpan="2">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航空保安大学校</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航空保安大学校組織規則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第１条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大阪府</a:t>
                      </a:r>
                    </a:p>
                  </a:txBody>
                  <a:tcPr anchor="ctr">
                    <a:solidFill>
                      <a:schemeClr val="bg1"/>
                    </a:solidFill>
                  </a:tcPr>
                </a:tc>
                <a:extLst>
                  <a:ext uri="{0D108BD9-81ED-4DB2-BD59-A6C34878D82A}">
                    <a16:rowId xmlns:a16="http://schemas.microsoft.com/office/drawing/2014/main" val="1804223241"/>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rowSpan="2">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気象庁</a:t>
                      </a:r>
                    </a:p>
                  </a:txBody>
                  <a:tcPr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BIZ UDゴシック" panose="020B0400000000000000" pitchFamily="49" charset="-128"/>
                          <a:ea typeface="BIZ UDゴシック" panose="020B0400000000000000" pitchFamily="49" charset="-128"/>
                        </a:rPr>
                        <a:t>気象研究所</a:t>
                      </a: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気象庁組織規則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45</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635001219"/>
                  </a:ext>
                </a:extLst>
              </a:tr>
              <a:tr h="532149">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気象衛星センター</a:t>
                      </a: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気象庁組織規則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62</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清瀬市</a:t>
                      </a:r>
                      <a:endParaRPr kumimoji="1" lang="en-US" altLang="ja-JP" sz="14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12799086"/>
                  </a:ext>
                </a:extLst>
              </a:tr>
            </a:tbl>
          </a:graphicData>
        </a:graphic>
      </p:graphicFrame>
      <p:graphicFrame>
        <p:nvGraphicFramePr>
          <p:cNvPr id="6" name="表 5">
            <a:extLst>
              <a:ext uri="{FF2B5EF4-FFF2-40B4-BE49-F238E27FC236}">
                <a16:creationId xmlns:a16="http://schemas.microsoft.com/office/drawing/2014/main" id="{A39FD8A8-3DCF-2C3E-79EE-F5D15D87D92B}"/>
              </a:ext>
            </a:extLst>
          </p:cNvPr>
          <p:cNvGraphicFramePr>
            <a:graphicFrameLocks noGrp="1"/>
          </p:cNvGraphicFramePr>
          <p:nvPr/>
        </p:nvGraphicFramePr>
        <p:xfrm>
          <a:off x="6169574" y="759594"/>
          <a:ext cx="5817476" cy="4638040"/>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1076834526"/>
                    </a:ext>
                  </a:extLst>
                </a:gridCol>
                <a:gridCol w="1158884">
                  <a:extLst>
                    <a:ext uri="{9D8B030D-6E8A-4147-A177-3AD203B41FA5}">
                      <a16:colId xmlns:a16="http://schemas.microsoft.com/office/drawing/2014/main" val="1597362845"/>
                    </a:ext>
                  </a:extLst>
                </a:gridCol>
                <a:gridCol w="1158884">
                  <a:extLst>
                    <a:ext uri="{9D8B030D-6E8A-4147-A177-3AD203B41FA5}">
                      <a16:colId xmlns:a16="http://schemas.microsoft.com/office/drawing/2014/main" val="894487589"/>
                    </a:ext>
                  </a:extLst>
                </a:gridCol>
                <a:gridCol w="1872363">
                  <a:extLst>
                    <a:ext uri="{9D8B030D-6E8A-4147-A177-3AD203B41FA5}">
                      <a16:colId xmlns:a16="http://schemas.microsoft.com/office/drawing/2014/main" val="3964543738"/>
                    </a:ext>
                  </a:extLst>
                </a:gridCol>
                <a:gridCol w="1122243">
                  <a:extLst>
                    <a:ext uri="{9D8B030D-6E8A-4147-A177-3AD203B41FA5}">
                      <a16:colId xmlns:a16="http://schemas.microsoft.com/office/drawing/2014/main" val="1643337319"/>
                    </a:ext>
                  </a:extLst>
                </a:gridCol>
              </a:tblGrid>
              <a:tr h="370840">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dirty="0">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hMerge="1">
                  <a:txBody>
                    <a:bodyPr/>
                    <a:lstStyle/>
                    <a:p>
                      <a:pPr algn="ctr"/>
                      <a:endParaRPr kumimoji="1" lang="ja-JP" altLang="en-US" sz="1400" b="1"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2429387920"/>
                  </a:ext>
                </a:extLst>
              </a:tr>
              <a:tr h="370840">
                <a:tc rowSpan="5">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国土交通省</a:t>
                      </a:r>
                      <a:endParaRPr kumimoji="1" lang="en-US" altLang="ja-JP" sz="1400" b="1" dirty="0">
                        <a:solidFill>
                          <a:schemeClr val="tx1"/>
                        </a:solidFill>
                        <a:latin typeface="BIZ UDゴシック" panose="020B0400000000000000" pitchFamily="49" charset="-128"/>
                        <a:ea typeface="BIZ UDゴシック" panose="020B0400000000000000" pitchFamily="49" charset="-128"/>
                      </a:endParaRPr>
                    </a:p>
                  </a:txBody>
                  <a:tcPr vert="eaVert" anchor="ctr">
                    <a:solidFill>
                      <a:schemeClr val="accent1">
                        <a:lumMod val="40000"/>
                        <a:lumOff val="60000"/>
                      </a:schemeClr>
                    </a:solidFill>
                  </a:tcPr>
                </a:tc>
                <a:tc rowSpan="3">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気象庁</a:t>
                      </a:r>
                    </a:p>
                  </a:txBody>
                  <a:tcPr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高層気象台</a:t>
                      </a: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気象庁組織規則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68</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2586579402"/>
                  </a:ext>
                </a:extLst>
              </a:tr>
              <a:tr h="370840">
                <a:tc vMerge="1">
                  <a:txBody>
                    <a:bodyPr/>
                    <a:lstStyle/>
                    <a:p>
                      <a:endParaRPr dirty="0"/>
                    </a:p>
                  </a:txBody>
                  <a:tcPr vert="eaVert" anchor="ctr">
                    <a:solidFill>
                      <a:schemeClr val="accent1">
                        <a:lumMod val="40000"/>
                        <a:lumOff val="60000"/>
                      </a:schemeClr>
                    </a:solidFill>
                  </a:tcPr>
                </a:tc>
                <a:tc vMerge="1">
                  <a:txBody>
                    <a:bodyPr/>
                    <a:lstStyle/>
                    <a:p>
                      <a:endParaRPr dirty="0"/>
                    </a:p>
                  </a:txBody>
                  <a:tcPr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地磁気観測所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気象庁組織規則</a:t>
                      </a:r>
                      <a:r>
                        <a:rPr kumimoji="1" lang="ja-JP" altLang="en-US" sz="1400" b="0">
                          <a:solidFill>
                            <a:schemeClr val="tx1"/>
                          </a:solidFill>
                          <a:latin typeface="BIZ UDゴシック" panose="020B0400000000000000" pitchFamily="49" charset="-128"/>
                          <a:ea typeface="BIZ UDゴシック" panose="020B0400000000000000" pitchFamily="49" charset="-128"/>
                        </a:rPr>
                        <a:t>第</a:t>
                      </a:r>
                      <a:r>
                        <a:rPr kumimoji="1" lang="en-US" altLang="ja-JP" sz="1400" b="0">
                          <a:solidFill>
                            <a:schemeClr val="tx1"/>
                          </a:solidFill>
                          <a:latin typeface="BIZ UDゴシック" panose="020B0400000000000000" pitchFamily="49" charset="-128"/>
                          <a:ea typeface="BIZ UDゴシック" panose="020B0400000000000000" pitchFamily="49" charset="-128"/>
                        </a:rPr>
                        <a:t>75</a:t>
                      </a:r>
                      <a:r>
                        <a:rPr kumimoji="1" lang="ja-JP" altLang="en-US" sz="1400" b="0">
                          <a:solidFill>
                            <a:schemeClr val="tx1"/>
                          </a:solidFill>
                          <a:latin typeface="BIZ UDゴシック" panose="020B0400000000000000" pitchFamily="49" charset="-128"/>
                          <a:ea typeface="BIZ UDゴシック" panose="020B0400000000000000" pitchFamily="49" charset="-128"/>
                        </a:rPr>
                        <a:t>条</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3810053931"/>
                  </a:ext>
                </a:extLst>
              </a:tr>
              <a:tr h="370840">
                <a:tc vMerge="1">
                  <a:txBody>
                    <a:bodyPr/>
                    <a:lstStyle/>
                    <a:p>
                      <a:pPr algn="ct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vMerge="1">
                  <a:txBody>
                    <a:bodyPr/>
                    <a:lstStyle/>
                    <a:p>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気象大学校</a:t>
                      </a:r>
                    </a:p>
                  </a:txBody>
                  <a:tcPr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気象庁組織規則</a:t>
                      </a:r>
                      <a:r>
                        <a:rPr kumimoji="1" lang="ja-JP" altLang="en-US" sz="1400" b="0">
                          <a:solidFill>
                            <a:schemeClr val="tx1"/>
                          </a:solidFill>
                          <a:latin typeface="BIZ UDゴシック" panose="020B0400000000000000" pitchFamily="49" charset="-128"/>
                          <a:ea typeface="BIZ UDゴシック" panose="020B0400000000000000" pitchFamily="49" charset="-128"/>
                        </a:rPr>
                        <a:t>第</a:t>
                      </a:r>
                      <a:r>
                        <a:rPr kumimoji="1" lang="en-US" altLang="ja-JP" sz="1400" b="0">
                          <a:solidFill>
                            <a:schemeClr val="tx1"/>
                          </a:solidFill>
                          <a:latin typeface="BIZ UDゴシック" panose="020B0400000000000000" pitchFamily="49" charset="-128"/>
                          <a:ea typeface="BIZ UDゴシック" panose="020B0400000000000000" pitchFamily="49" charset="-128"/>
                        </a:rPr>
                        <a:t>83</a:t>
                      </a:r>
                      <a:r>
                        <a:rPr kumimoji="1" lang="ja-JP" altLang="en-US" sz="1400" b="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千葉県</a:t>
                      </a:r>
                    </a:p>
                  </a:txBody>
                  <a:tcPr anchor="ctr">
                    <a:solidFill>
                      <a:schemeClr val="bg1"/>
                    </a:solidFill>
                  </a:tcPr>
                </a:tc>
                <a:extLst>
                  <a:ext uri="{0D108BD9-81ED-4DB2-BD59-A6C34878D82A}">
                    <a16:rowId xmlns:a16="http://schemas.microsoft.com/office/drawing/2014/main" val="3602938783"/>
                  </a:ext>
                </a:extLst>
              </a:tr>
              <a:tr h="370840">
                <a:tc vMerge="1">
                  <a:txBody>
                    <a:bodyPr/>
                    <a:lstStyle/>
                    <a:p>
                      <a:endParaRPr dirty="0"/>
                    </a:p>
                  </a:txBody>
                  <a:tcPr vert="eaVert" anchor="ctr">
                    <a:solidFill>
                      <a:schemeClr val="accent1">
                        <a:lumMod val="40000"/>
                        <a:lumOff val="60000"/>
                      </a:schemeClr>
                    </a:solidFill>
                  </a:tcPr>
                </a:tc>
                <a:tc rowSpan="2">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海上保安庁</a:t>
                      </a:r>
                    </a:p>
                  </a:txBody>
                  <a:tcPr anchor="ctr">
                    <a:solidFill>
                      <a:schemeClr val="accent1">
                        <a:lumMod val="40000"/>
                        <a:lumOff val="60000"/>
                      </a:schemeClr>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海上保安学校</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海上保安学校の名称、位置及び内部組織に関する庁令第２条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舞鶴市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（京都府）</a:t>
                      </a:r>
                    </a:p>
                  </a:txBody>
                  <a:tcPr anchor="ctr">
                    <a:solidFill>
                      <a:schemeClr val="bg1"/>
                    </a:solidFill>
                  </a:tcPr>
                </a:tc>
                <a:extLst>
                  <a:ext uri="{0D108BD9-81ED-4DB2-BD59-A6C34878D82A}">
                    <a16:rowId xmlns:a16="http://schemas.microsoft.com/office/drawing/2014/main" val="790073666"/>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海上保安大学校</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spc="-100" baseline="0" dirty="0">
                          <a:solidFill>
                            <a:schemeClr val="tx1"/>
                          </a:solidFill>
                          <a:latin typeface="BIZ UDゴシック" panose="020B0400000000000000" pitchFamily="49" charset="-128"/>
                          <a:ea typeface="BIZ UDゴシック" panose="020B0400000000000000" pitchFamily="49" charset="-128"/>
                        </a:rPr>
                        <a:t>海上保安大学校の名称、位置及び内部組織に関する庁令第２条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呉市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（広島県）</a:t>
                      </a:r>
                    </a:p>
                  </a:txBody>
                  <a:tcPr anchor="ctr">
                    <a:solidFill>
                      <a:schemeClr val="bg1"/>
                    </a:solidFill>
                  </a:tcPr>
                </a:tc>
                <a:extLst>
                  <a:ext uri="{0D108BD9-81ED-4DB2-BD59-A6C34878D82A}">
                    <a16:rowId xmlns:a16="http://schemas.microsoft.com/office/drawing/2014/main" val="3976311731"/>
                  </a:ext>
                </a:extLst>
              </a:tr>
              <a:tr h="370840">
                <a:tc rowSpan="2">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環境省</a:t>
                      </a:r>
                    </a:p>
                  </a:txBody>
                  <a:tcPr vert="eaVert" anchor="ctr">
                    <a:solidFill>
                      <a:schemeClr val="accent1">
                        <a:lumMod val="40000"/>
                        <a:lumOff val="60000"/>
                      </a:schemeClr>
                    </a:solidFill>
                  </a:tcPr>
                </a:tc>
                <a:tc gridSpan="2">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環境調査研修所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h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環境調査研修所組織規則</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第１条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1410941623"/>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1" dirty="0">
                          <a:solidFill>
                            <a:schemeClr val="tx1"/>
                          </a:solidFill>
                          <a:latin typeface="BIZ UDゴシック" panose="020B0400000000000000" pitchFamily="49" charset="-128"/>
                          <a:ea typeface="BIZ UDゴシック" panose="020B0400000000000000" pitchFamily="49" charset="-128"/>
                        </a:rPr>
                        <a:t>原子力規制委員会</a:t>
                      </a:r>
                      <a:endParaRPr kumimoji="1" lang="ja-JP" altLang="en-US" sz="1400" b="1"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原子力安全人材育成センター</a:t>
                      </a: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原子力規制委員会組織規則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23</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426402645"/>
                  </a:ext>
                </a:extLst>
              </a:tr>
            </a:tbl>
          </a:graphicData>
        </a:graphic>
      </p:graphicFrame>
    </p:spTree>
    <p:extLst>
      <p:ext uri="{BB962C8B-B14F-4D97-AF65-F5344CB8AC3E}">
        <p14:creationId xmlns:p14="http://schemas.microsoft.com/office/powerpoint/2010/main" val="1180577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14</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行政（国家行政機関　４</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４）</a:t>
            </a:r>
          </a:p>
        </p:txBody>
      </p:sp>
      <p:graphicFrame>
        <p:nvGraphicFramePr>
          <p:cNvPr id="8" name="表 2">
            <a:extLst>
              <a:ext uri="{FF2B5EF4-FFF2-40B4-BE49-F238E27FC236}">
                <a16:creationId xmlns:a16="http://schemas.microsoft.com/office/drawing/2014/main" id="{B9287CB3-346D-4E99-9F06-4EE59ED49D7A}"/>
              </a:ext>
            </a:extLst>
          </p:cNvPr>
          <p:cNvGraphicFramePr>
            <a:graphicFrameLocks noGrp="1"/>
          </p:cNvGraphicFramePr>
          <p:nvPr/>
        </p:nvGraphicFramePr>
        <p:xfrm>
          <a:off x="196806" y="751803"/>
          <a:ext cx="5817476" cy="4150360"/>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733505510"/>
                    </a:ext>
                  </a:extLst>
                </a:gridCol>
                <a:gridCol w="2317768">
                  <a:extLst>
                    <a:ext uri="{9D8B030D-6E8A-4147-A177-3AD203B41FA5}">
                      <a16:colId xmlns:a16="http://schemas.microsoft.com/office/drawing/2014/main" val="271591008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70840">
                <a:tc gridSpan="2">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endParaRPr kumimoji="1" lang="en-US" altLang="ja-JP"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4">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防衛省</a:t>
                      </a:r>
                    </a:p>
                  </a:txBody>
                  <a:tcPr vert="eaVert"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防衛大学校</a:t>
                      </a: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防衛大学校、防衛医科大学校、防衛研究所及び防衛監察本部組織規則第１条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3428298100"/>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防衛医科大学校</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防衛大学校、防衛医科大学校、防衛研究所及び防衛監察本部組織規則第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16</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条の６</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埼玉県</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extLst>
                  <a:ext uri="{0D108BD9-81ED-4DB2-BD59-A6C34878D82A}">
                    <a16:rowId xmlns:a16="http://schemas.microsoft.com/office/drawing/2014/main" val="2293819567"/>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防衛研究所</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防衛大学校、防衛医科大学校、防衛研究所及び防衛監察本部組織規則第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17</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279385808"/>
                  </a:ext>
                </a:extLst>
              </a:tr>
              <a:tr h="37084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防衛監察本部</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防衛大学校、防衛医科大学校、防衛研究所及び防衛監察本部組織規則第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24</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bl>
          </a:graphicData>
        </a:graphic>
      </p:graphicFrame>
      <p:graphicFrame>
        <p:nvGraphicFramePr>
          <p:cNvPr id="9" name="表 2">
            <a:extLst>
              <a:ext uri="{FF2B5EF4-FFF2-40B4-BE49-F238E27FC236}">
                <a16:creationId xmlns:a16="http://schemas.microsoft.com/office/drawing/2014/main" id="{6FFC26ED-A598-4B74-8BE3-9C589C5724B5}"/>
              </a:ext>
            </a:extLst>
          </p:cNvPr>
          <p:cNvGraphicFramePr>
            <a:graphicFrameLocks noGrp="1"/>
          </p:cNvGraphicFramePr>
          <p:nvPr/>
        </p:nvGraphicFramePr>
        <p:xfrm>
          <a:off x="6169573" y="751803"/>
          <a:ext cx="5817476" cy="5161858"/>
        </p:xfrm>
        <a:graphic>
          <a:graphicData uri="http://schemas.openxmlformats.org/drawingml/2006/table">
            <a:tbl>
              <a:tblPr firstRow="1" bandRow="1">
                <a:tableStyleId>{5940675A-B579-460E-94D1-54222C63F5DA}</a:tableStyleId>
              </a:tblPr>
              <a:tblGrid>
                <a:gridCol w="505102">
                  <a:extLst>
                    <a:ext uri="{9D8B030D-6E8A-4147-A177-3AD203B41FA5}">
                      <a16:colId xmlns:a16="http://schemas.microsoft.com/office/drawing/2014/main" val="733505510"/>
                    </a:ext>
                  </a:extLst>
                </a:gridCol>
                <a:gridCol w="1158884">
                  <a:extLst>
                    <a:ext uri="{9D8B030D-6E8A-4147-A177-3AD203B41FA5}">
                      <a16:colId xmlns:a16="http://schemas.microsoft.com/office/drawing/2014/main" val="2715910086"/>
                    </a:ext>
                  </a:extLst>
                </a:gridCol>
                <a:gridCol w="1158884">
                  <a:extLst>
                    <a:ext uri="{9D8B030D-6E8A-4147-A177-3AD203B41FA5}">
                      <a16:colId xmlns:a16="http://schemas.microsoft.com/office/drawing/2014/main" val="1669634736"/>
                    </a:ext>
                  </a:extLst>
                </a:gridCol>
                <a:gridCol w="1872363">
                  <a:extLst>
                    <a:ext uri="{9D8B030D-6E8A-4147-A177-3AD203B41FA5}">
                      <a16:colId xmlns:a16="http://schemas.microsoft.com/office/drawing/2014/main" val="209919925"/>
                    </a:ext>
                  </a:extLst>
                </a:gridCol>
                <a:gridCol w="1122243">
                  <a:extLst>
                    <a:ext uri="{9D8B030D-6E8A-4147-A177-3AD203B41FA5}">
                      <a16:colId xmlns:a16="http://schemas.microsoft.com/office/drawing/2014/main" val="351716591"/>
                    </a:ext>
                  </a:extLst>
                </a:gridCol>
              </a:tblGrid>
              <a:tr h="376498">
                <a:tc gridSpan="3">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hMerge="1">
                  <a:txBody>
                    <a:bodyPr/>
                    <a:lstStyle/>
                    <a:p>
                      <a:pPr algn="ctr"/>
                      <a:endParaRPr kumimoji="1" lang="ja-JP" altLang="en-US" sz="1400" b="1">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417758">
                <a:tc rowSpan="8">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防衛省</a:t>
                      </a:r>
                      <a:endParaRPr kumimoji="1" lang="en-US" altLang="ja-JP" sz="1400" b="1" dirty="0">
                        <a:solidFill>
                          <a:schemeClr val="tx1"/>
                        </a:solidFill>
                        <a:latin typeface="BIZ UDゴシック" panose="020B0400000000000000" pitchFamily="49" charset="-128"/>
                        <a:ea typeface="BIZ UDゴシック" panose="020B0400000000000000" pitchFamily="49" charset="-128"/>
                      </a:endParaRPr>
                    </a:p>
                  </a:txBody>
                  <a:tcPr vert="eaVert" anchor="ctr">
                    <a:solidFill>
                      <a:schemeClr val="accent1">
                        <a:lumMod val="40000"/>
                        <a:lumOff val="60000"/>
                      </a:schemeClr>
                    </a:solidFill>
                  </a:tcPr>
                </a:tc>
                <a:tc rowSpan="8">
                  <a:txBody>
                    <a:body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防衛装備庁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航空装備研究所</a:t>
                      </a: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防衛装備庁施設等機関組織規則</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第１条</a:t>
                      </a:r>
                      <a:endParaRPr kumimoji="1" lang="en-US" altLang="zh-TW"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立川市</a:t>
                      </a:r>
                      <a:endParaRPr kumimoji="1" lang="en-US" altLang="ja-JP" sz="1400" b="1">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陸上装備研究所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12</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相模原市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spc="-170" baseline="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880690425"/>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艦艇装備研究所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20</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endParaRPr kumimoji="1" lang="en-US" altLang="ja-JP" sz="14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目黒区</a:t>
                      </a:r>
                    </a:p>
                  </a:txBody>
                  <a:tcPr anchor="ctr">
                    <a:solidFill>
                      <a:schemeClr val="bg2">
                        <a:lumMod val="50000"/>
                      </a:schemeClr>
                    </a:solidFill>
                  </a:tcPr>
                </a:tc>
                <a:extLst>
                  <a:ext uri="{0D108BD9-81ED-4DB2-BD59-A6C34878D82A}">
                    <a16:rowId xmlns:a16="http://schemas.microsoft.com/office/drawing/2014/main" val="3428298100"/>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新世代装備研究所</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29</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endParaRPr kumimoji="1" lang="en-US" altLang="ja-JP" sz="14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世田谷区</a:t>
                      </a:r>
                    </a:p>
                  </a:txBody>
                  <a:tcPr anchor="ctr">
                    <a:solidFill>
                      <a:schemeClr val="bg2">
                        <a:lumMod val="50000"/>
                      </a:schemeClr>
                    </a:solidFill>
                  </a:tcPr>
                </a:tc>
                <a:extLst>
                  <a:ext uri="{0D108BD9-81ED-4DB2-BD59-A6C34878D82A}">
                    <a16:rowId xmlns:a16="http://schemas.microsoft.com/office/drawing/2014/main" val="2293819567"/>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防衛イノベーション科学技術研究所</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38</a:t>
                      </a: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endParaRPr kumimoji="1" lang="en-US" altLang="ja-JP" sz="14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渋谷区</a:t>
                      </a:r>
                    </a:p>
                  </a:txBody>
                  <a:tcPr anchor="ctr">
                    <a:solidFill>
                      <a:schemeClr val="bg2">
                        <a:lumMod val="50000"/>
                      </a:schemeClr>
                    </a:solidFill>
                  </a:tcPr>
                </a:tc>
                <a:extLst>
                  <a:ext uri="{0D108BD9-81ED-4DB2-BD59-A6C34878D82A}">
                    <a16:rowId xmlns:a16="http://schemas.microsoft.com/office/drawing/2014/main" val="1279385808"/>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千歳試験場</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46</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千歳市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（北海道）</a:t>
                      </a:r>
                    </a:p>
                  </a:txBody>
                  <a:tcPr anchor="ctr">
                    <a:solidFill>
                      <a:schemeClr val="bg1"/>
                    </a:solidFill>
                  </a:tcPr>
                </a:tc>
                <a:extLst>
                  <a:ext uri="{0D108BD9-81ED-4DB2-BD59-A6C34878D82A}">
                    <a16:rowId xmlns:a16="http://schemas.microsoft.com/office/drawing/2014/main" val="1676567668"/>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下北試験場</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48</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青森県</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下北郡</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東通村</a:t>
                      </a:r>
                    </a:p>
                  </a:txBody>
                  <a:tcPr anchor="ctr">
                    <a:solidFill>
                      <a:schemeClr val="bg1"/>
                    </a:solidFill>
                  </a:tcPr>
                </a:tc>
                <a:extLst>
                  <a:ext uri="{0D108BD9-81ED-4DB2-BD59-A6C34878D82A}">
                    <a16:rowId xmlns:a16="http://schemas.microsoft.com/office/drawing/2014/main" val="1804223241"/>
                  </a:ext>
                </a:extLst>
              </a:tr>
              <a:tr h="417758">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岐阜試験場</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防衛装備庁施設等機関組織規則</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50</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条</a:t>
                      </a:r>
                      <a:endParaRPr kumimoji="1" lang="en-US" altLang="zh-TW"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各務原市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（岐阜県）</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extLst>
                  <a:ext uri="{0D108BD9-81ED-4DB2-BD59-A6C34878D82A}">
                    <a16:rowId xmlns:a16="http://schemas.microsoft.com/office/drawing/2014/main" val="635001219"/>
                  </a:ext>
                </a:extLst>
              </a:tr>
            </a:tbl>
          </a:graphicData>
        </a:graphic>
      </p:graphicFrame>
      <p:sp>
        <p:nvSpPr>
          <p:cNvPr id="10" name="タイトル 1">
            <a:extLst>
              <a:ext uri="{FF2B5EF4-FFF2-40B4-BE49-F238E27FC236}">
                <a16:creationId xmlns:a16="http://schemas.microsoft.com/office/drawing/2014/main" id="{15063D78-7D81-4098-A387-835BDFE57CC4}"/>
              </a:ext>
            </a:extLst>
          </p:cNvPr>
          <p:cNvSpPr txBox="1">
            <a:spLocks/>
          </p:cNvSpPr>
          <p:nvPr/>
        </p:nvSpPr>
        <p:spPr>
          <a:xfrm>
            <a:off x="-1684472" y="5061414"/>
            <a:ext cx="5817475" cy="1186985"/>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spcBef>
                <a:spcPts val="0"/>
              </a:spcBef>
            </a:pPr>
            <a:r>
              <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以下の国家行政機関のうち、所在地規定が確認できたものを記載</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a:p>
            <a:pPr algn="l">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　                          ・内閣府設置法に基づく内閣府、宮内庁、委員会及び庁</a:t>
            </a:r>
            <a:br>
              <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rPr>
            </a:b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　　　　　　　　　　　　　　・内閣府設置法に基づく審議会等、施設等機関及び特別の機関</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a:p>
            <a:pPr algn="l">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　　　　　　　　　　　　 　 ・国家行政組織法に基づく省、委員会及び庁</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a:p>
            <a:pPr algn="l">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　　　　　　　　　　　      ・国家行政組織法に基づく審議会等、施設等機関及び特別の機関</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1E171646-4DBD-EEB5-A66E-79FED3075E71}"/>
              </a:ext>
            </a:extLst>
          </p:cNvPr>
          <p:cNvSpPr txBox="1"/>
          <p:nvPr/>
        </p:nvSpPr>
        <p:spPr>
          <a:xfrm>
            <a:off x="6531429" y="6488933"/>
            <a:ext cx="5100560" cy="246221"/>
          </a:xfrm>
          <a:prstGeom prst="rect">
            <a:avLst/>
          </a:prstGeom>
          <a:noFill/>
        </p:spPr>
        <p:txBody>
          <a:bodyPr wrap="square" rtlCol="0">
            <a:spAutoFit/>
          </a:bodyPr>
          <a:lstStyle/>
          <a:p>
            <a:pPr algn="r">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出典：内閣官房「国の行政機関の組織図」などをもとに副首都推進局で作成</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835696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15</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行政（独立行政法人　１</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a:t>
            </a:r>
          </a:p>
        </p:txBody>
      </p:sp>
      <p:sp>
        <p:nvSpPr>
          <p:cNvPr id="14" name="テキスト ボックス 13">
            <a:extLst>
              <a:ext uri="{FF2B5EF4-FFF2-40B4-BE49-F238E27FC236}">
                <a16:creationId xmlns:a16="http://schemas.microsoft.com/office/drawing/2014/main" id="{28B9EBD4-B196-C538-CAAB-CA4E4FB4E5F9}"/>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a:latin typeface="BIZ UDゴシック" panose="020B0400000000000000" pitchFamily="49" charset="-128"/>
                <a:ea typeface="BIZ UDゴシック" panose="020B0400000000000000" pitchFamily="49" charset="-128"/>
              </a:rPr>
              <a:t>法令における独立行政法人の所在地規定について、現在、設立されている全</a:t>
            </a:r>
            <a:r>
              <a:rPr lang="en-US" altLang="ja-JP" sz="1400">
                <a:latin typeface="BIZ UDゴシック" panose="020B0400000000000000" pitchFamily="49" charset="-128"/>
                <a:ea typeface="BIZ UDゴシック" panose="020B0400000000000000" pitchFamily="49" charset="-128"/>
              </a:rPr>
              <a:t>86</a:t>
            </a:r>
            <a:r>
              <a:rPr lang="ja-JP" altLang="en-US" sz="1400">
                <a:latin typeface="BIZ UDゴシック" panose="020B0400000000000000" pitchFamily="49" charset="-128"/>
                <a:ea typeface="BIZ UDゴシック" panose="020B0400000000000000" pitchFamily="49" charset="-128"/>
              </a:rPr>
              <a:t>法人のうち</a:t>
            </a:r>
            <a:r>
              <a:rPr lang="en-US" altLang="ja-JP" sz="1400">
                <a:latin typeface="BIZ UDゴシック" panose="020B0400000000000000" pitchFamily="49" charset="-128"/>
                <a:ea typeface="BIZ UDゴシック" panose="020B0400000000000000" pitchFamily="49" charset="-128"/>
              </a:rPr>
              <a:t>47</a:t>
            </a:r>
            <a:r>
              <a:rPr lang="ja-JP" altLang="en-US" sz="1400">
                <a:latin typeface="BIZ UDゴシック" panose="020B0400000000000000" pitchFamily="49" charset="-128"/>
                <a:ea typeface="BIZ UDゴシック" panose="020B0400000000000000" pitchFamily="49" charset="-128"/>
              </a:rPr>
              <a:t>法人が「主たる事務所を東京都に置く。」と規定されている。</a:t>
            </a:r>
            <a:endParaRPr lang="en-US" altLang="ja-JP" sz="1400">
              <a:latin typeface="BIZ UDゴシック" panose="020B0400000000000000" pitchFamily="49" charset="-128"/>
              <a:ea typeface="BIZ UDゴシック" panose="020B0400000000000000" pitchFamily="49" charset="-128"/>
            </a:endParaRPr>
          </a:p>
        </p:txBody>
      </p:sp>
      <p:graphicFrame>
        <p:nvGraphicFramePr>
          <p:cNvPr id="9" name="表 2">
            <a:extLst>
              <a:ext uri="{FF2B5EF4-FFF2-40B4-BE49-F238E27FC236}">
                <a16:creationId xmlns:a16="http://schemas.microsoft.com/office/drawing/2014/main" id="{27F5292D-D54B-4B77-91F1-7AF395EC5ED2}"/>
              </a:ext>
            </a:extLst>
          </p:cNvPr>
          <p:cNvGraphicFramePr>
            <a:graphicFrameLocks noGrp="1"/>
          </p:cNvGraphicFramePr>
          <p:nvPr>
            <p:extLst>
              <p:ext uri="{D42A27DB-BD31-4B8C-83A1-F6EECF244321}">
                <p14:modId xmlns:p14="http://schemas.microsoft.com/office/powerpoint/2010/main" val="716484181"/>
              </p:ext>
            </p:extLst>
          </p:nvPr>
        </p:nvGraphicFramePr>
        <p:xfrm>
          <a:off x="204952" y="1331891"/>
          <a:ext cx="5817476" cy="5478212"/>
        </p:xfrm>
        <a:graphic>
          <a:graphicData uri="http://schemas.openxmlformats.org/drawingml/2006/table">
            <a:tbl>
              <a:tblPr firstRow="1" bandRow="1">
                <a:tableStyleId>{5940675A-B579-460E-94D1-54222C63F5DA}</a:tableStyleId>
              </a:tblPr>
              <a:tblGrid>
                <a:gridCol w="526568">
                  <a:extLst>
                    <a:ext uri="{9D8B030D-6E8A-4147-A177-3AD203B41FA5}">
                      <a16:colId xmlns:a16="http://schemas.microsoft.com/office/drawing/2014/main" val="2715910086"/>
                    </a:ext>
                  </a:extLst>
                </a:gridCol>
                <a:gridCol w="1879600">
                  <a:extLst>
                    <a:ext uri="{9D8B030D-6E8A-4147-A177-3AD203B41FA5}">
                      <a16:colId xmlns:a16="http://schemas.microsoft.com/office/drawing/2014/main" val="1669634736"/>
                    </a:ext>
                  </a:extLst>
                </a:gridCol>
                <a:gridCol w="2357120">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3">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内閣府</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国立公文書館</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国立公文書館法</a:t>
                      </a:r>
                      <a:r>
                        <a:rPr kumimoji="1" lang="ja-JP" altLang="en-US" sz="1400" b="1">
                          <a:solidFill>
                            <a:schemeClr val="bg1"/>
                          </a:solidFill>
                          <a:latin typeface="BIZ UDゴシック" panose="020B0400000000000000" pitchFamily="49" charset="-128"/>
                          <a:ea typeface="BIZ UDゴシック" panose="020B0400000000000000" pitchFamily="49" charset="-128"/>
                        </a:rPr>
                        <a:t>第６条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北方領土問題対策協会</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独立行政法人北方領土問題対策協会法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880690425"/>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日本医療研究開発機構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国立研究開発法人日本医療研究開発機構法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748732">
                <a:tc>
                  <a:txBody>
                    <a:bodyPr/>
                    <a:lstStyle/>
                    <a:p>
                      <a:pPr algn="ctr"/>
                      <a:r>
                        <a:rPr kumimoji="1" lang="ja-JP" altLang="en-US" sz="1400" b="1" spc="-170" baseline="0" dirty="0">
                          <a:solidFill>
                            <a:schemeClr val="tx1"/>
                          </a:solidFill>
                          <a:latin typeface="BIZ UDゴシック" panose="020B0400000000000000" pitchFamily="49" charset="-128"/>
                          <a:ea typeface="BIZ UDゴシック" panose="020B0400000000000000" pitchFamily="49" charset="-128"/>
                        </a:rPr>
                        <a:t>消費者庁</a:t>
                      </a:r>
                    </a:p>
                  </a:txBody>
                  <a:tcPr vert="eaVert"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国民生活センター</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独立行政法人国民生活センター法第４条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2293819567"/>
                  </a:ext>
                </a:extLst>
              </a:tr>
              <a:tr h="370840">
                <a:tc rowSpan="3">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総務省</a:t>
                      </a:r>
                    </a:p>
                  </a:txBody>
                  <a:tcPr vert="eaVert" anchor="ctr">
                    <a:solidFill>
                      <a:schemeClr val="accent1">
                        <a:lumMod val="40000"/>
                        <a:lumOff val="6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情報通信研究機構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国立研究開発法人情報通信研究機構法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279385808"/>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統計センター</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独立行政法人統計センター法第５条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郵便貯金簡易生命</a:t>
                      </a:r>
                      <a:r>
                        <a:rPr kumimoji="1" lang="ja-JP" altLang="en-US" sz="1400" b="1">
                          <a:solidFill>
                            <a:schemeClr val="bg1"/>
                          </a:solidFill>
                          <a:latin typeface="BIZ UDゴシック" panose="020B0400000000000000" pitchFamily="49" charset="-128"/>
                          <a:ea typeface="BIZ UDゴシック" panose="020B0400000000000000" pitchFamily="49" charset="-128"/>
                        </a:rPr>
                        <a:t>保険管理・郵便局</a:t>
                      </a:r>
                      <a:r>
                        <a:rPr kumimoji="1" lang="ja-JP" altLang="en-US" sz="1400" b="1" dirty="0">
                          <a:solidFill>
                            <a:schemeClr val="bg1"/>
                          </a:solidFill>
                          <a:latin typeface="BIZ UDゴシック" panose="020B0400000000000000" pitchFamily="49" charset="-128"/>
                          <a:ea typeface="BIZ UDゴシック" panose="020B0400000000000000" pitchFamily="49" charset="-128"/>
                        </a:rPr>
                        <a:t>ネットワーク支援機構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独立行政法人郵便貯金簡易生命保険管理・郵便局ネットワーク支援機構法第４条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804223241"/>
                  </a:ext>
                </a:extLst>
              </a:tr>
              <a:tr h="370840">
                <a:tc rowSpan="2">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外務省</a:t>
                      </a:r>
                    </a:p>
                  </a:txBody>
                  <a:tcPr vert="eaVert" anchor="ctr">
                    <a:solidFill>
                      <a:schemeClr val="accent1">
                        <a:lumMod val="40000"/>
                        <a:lumOff val="6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国際協力機構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独立行政法人国際協力機構法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国際交流基金</a:t>
                      </a:r>
                    </a:p>
                  </a:txBody>
                  <a:tcPr anchor="ctr">
                    <a:solidFill>
                      <a:schemeClr val="bg2">
                        <a:lumMod val="50000"/>
                      </a:schemeClr>
                    </a:solidFill>
                  </a:tcPr>
                </a:tc>
                <a:tc>
                  <a:txBody>
                    <a:bodyPr/>
                    <a:lstStyle/>
                    <a:p>
                      <a:r>
                        <a:rPr kumimoji="1" lang="zh-CN" altLang="en-US" sz="1400" b="1" dirty="0">
                          <a:solidFill>
                            <a:schemeClr val="bg1"/>
                          </a:solidFill>
                          <a:latin typeface="BIZ UDゴシック" panose="020B0400000000000000" pitchFamily="49" charset="-128"/>
                          <a:ea typeface="BIZ UDゴシック" panose="020B0400000000000000" pitchFamily="49" charset="-128"/>
                        </a:rPr>
                        <a:t>独立行政法人国際交流基金法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12799086"/>
                  </a:ext>
                </a:extLst>
              </a:tr>
            </a:tbl>
          </a:graphicData>
        </a:graphic>
      </p:graphicFrame>
      <p:graphicFrame>
        <p:nvGraphicFramePr>
          <p:cNvPr id="19" name="表 2">
            <a:extLst>
              <a:ext uri="{FF2B5EF4-FFF2-40B4-BE49-F238E27FC236}">
                <a16:creationId xmlns:a16="http://schemas.microsoft.com/office/drawing/2014/main" id="{74DC8CB4-B032-4006-A301-A0442076EAA1}"/>
              </a:ext>
            </a:extLst>
          </p:cNvPr>
          <p:cNvGraphicFramePr>
            <a:graphicFrameLocks noGrp="1"/>
          </p:cNvGraphicFramePr>
          <p:nvPr>
            <p:extLst>
              <p:ext uri="{D42A27DB-BD31-4B8C-83A1-F6EECF244321}">
                <p14:modId xmlns:p14="http://schemas.microsoft.com/office/powerpoint/2010/main" val="2909679892"/>
              </p:ext>
            </p:extLst>
          </p:nvPr>
        </p:nvGraphicFramePr>
        <p:xfrm>
          <a:off x="6169574" y="1331890"/>
          <a:ext cx="5817476" cy="5181600"/>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380942">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407034">
                <a:tc rowSpan="3">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財務省</a:t>
                      </a: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酒類総合研究所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独立行政法人酒類総合研究所法第４条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広島県</a:t>
                      </a:r>
                    </a:p>
                  </a:txBody>
                  <a:tcPr anchor="ctr">
                    <a:solidFill>
                      <a:schemeClr val="bg1"/>
                    </a:solidFill>
                  </a:tcPr>
                </a:tc>
                <a:extLst>
                  <a:ext uri="{0D108BD9-81ED-4DB2-BD59-A6C34878D82A}">
                    <a16:rowId xmlns:a16="http://schemas.microsoft.com/office/drawing/2014/main" val="4153180958"/>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造幣局</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独立行政法人造幣局法第５条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大阪府</a:t>
                      </a:r>
                    </a:p>
                  </a:txBody>
                  <a:tcPr anchor="ctr">
                    <a:solidFill>
                      <a:schemeClr val="bg1"/>
                    </a:solidFill>
                  </a:tcPr>
                </a:tc>
                <a:extLst>
                  <a:ext uri="{0D108BD9-81ED-4DB2-BD59-A6C34878D82A}">
                    <a16:rowId xmlns:a16="http://schemas.microsoft.com/office/drawing/2014/main" val="3512518024"/>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国立印刷局</a:t>
                      </a:r>
                    </a:p>
                  </a:txBody>
                  <a:tcPr anchor="ctr">
                    <a:solidFill>
                      <a:schemeClr val="bg2">
                        <a:lumMod val="50000"/>
                      </a:schemeClr>
                    </a:solidFill>
                  </a:tcPr>
                </a:tc>
                <a:tc>
                  <a:txBody>
                    <a:bodyPr/>
                    <a:lstStyle/>
                    <a:p>
                      <a:r>
                        <a:rPr kumimoji="1" lang="zh-CN" altLang="en-US" sz="1400" b="1" dirty="0">
                          <a:solidFill>
                            <a:schemeClr val="bg1"/>
                          </a:solidFill>
                          <a:latin typeface="BIZ UDゴシック" panose="020B0400000000000000" pitchFamily="49" charset="-128"/>
                          <a:ea typeface="BIZ UDゴシック" panose="020B0400000000000000" pitchFamily="49" charset="-128"/>
                        </a:rPr>
                        <a:t>独立行政法人国立印刷局法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050971237"/>
                  </a:ext>
                </a:extLst>
              </a:tr>
              <a:tr h="407034">
                <a:tc rowSpan="6">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文部科学省</a:t>
                      </a:r>
                    </a:p>
                  </a:txBody>
                  <a:tcPr vert="eaVert" anchor="ctr">
                    <a:solidFill>
                      <a:schemeClr val="accent1">
                        <a:lumMod val="40000"/>
                        <a:lumOff val="60000"/>
                      </a:schemeClr>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国立特別支援教育総合研究所</a:t>
                      </a:r>
                    </a:p>
                  </a:txBody>
                  <a:tcPr anchor="ctr">
                    <a:solidFill>
                      <a:schemeClr val="bg1"/>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独立行政法人国立特別支援教育総合研究所法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090808559"/>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大学入試センター</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独立行政法人大学入試センター法第４条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880690425"/>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国立青少年教育振興機構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独立行政法人国立青少年教育振興機構法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東京都</a:t>
                      </a:r>
                    </a:p>
                  </a:txBody>
                  <a:tcPr anchor="ctr">
                    <a:solidFill>
                      <a:schemeClr val="bg2">
                        <a:lumMod val="50000"/>
                      </a:schemeClr>
                    </a:solidFill>
                  </a:tcPr>
                </a:tc>
                <a:extLst>
                  <a:ext uri="{0D108BD9-81ED-4DB2-BD59-A6C34878D82A}">
                    <a16:rowId xmlns:a16="http://schemas.microsoft.com/office/drawing/2014/main" val="3428298100"/>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国立女性教育会館</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400" b="0" dirty="0">
                          <a:solidFill>
                            <a:schemeClr val="tx1"/>
                          </a:solidFill>
                          <a:latin typeface="BIZ UDゴシック" panose="020B0400000000000000" pitchFamily="49" charset="-128"/>
                          <a:ea typeface="BIZ UDゴシック" panose="020B0400000000000000" pitchFamily="49" charset="-128"/>
                        </a:rPr>
                        <a:t>独立行政法人国立女性教育会館法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埼玉県</a:t>
                      </a:r>
                    </a:p>
                  </a:txBody>
                  <a:tcPr anchor="ctr">
                    <a:solidFill>
                      <a:schemeClr val="bg1"/>
                    </a:solidFill>
                  </a:tcPr>
                </a:tc>
                <a:extLst>
                  <a:ext uri="{0D108BD9-81ED-4DB2-BD59-A6C34878D82A}">
                    <a16:rowId xmlns:a16="http://schemas.microsoft.com/office/drawing/2014/main" val="2293819567"/>
                  </a:ext>
                </a:extLst>
              </a:tr>
              <a:tr h="380942">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CN" altLang="en-US" sz="1400" b="1">
                          <a:solidFill>
                            <a:schemeClr val="bg1"/>
                          </a:solidFill>
                          <a:latin typeface="BIZ UDゴシック" panose="020B0400000000000000" pitchFamily="49" charset="-128"/>
                          <a:ea typeface="BIZ UDゴシック" panose="020B0400000000000000" pitchFamily="49" charset="-128"/>
                        </a:rPr>
                        <a:t>国立科学博物館</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400" b="1" dirty="0">
                          <a:solidFill>
                            <a:schemeClr val="bg1"/>
                          </a:solidFill>
                          <a:latin typeface="BIZ UDゴシック" panose="020B0400000000000000" pitchFamily="49" charset="-128"/>
                          <a:ea typeface="BIZ UDゴシック" panose="020B0400000000000000" pitchFamily="49" charset="-128"/>
                        </a:rPr>
                        <a:t>独立行政法人国立科学博物館法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東京都</a:t>
                      </a:r>
                    </a:p>
                  </a:txBody>
                  <a:tcPr anchor="ctr">
                    <a:solidFill>
                      <a:schemeClr val="bg2">
                        <a:lumMod val="50000"/>
                      </a:schemeClr>
                    </a:solidFill>
                  </a:tcPr>
                </a:tc>
                <a:extLst>
                  <a:ext uri="{0D108BD9-81ED-4DB2-BD59-A6C34878D82A}">
                    <a16:rowId xmlns:a16="http://schemas.microsoft.com/office/drawing/2014/main" val="1279385808"/>
                  </a:ext>
                </a:extLst>
              </a:tr>
              <a:tr h="407034">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物質・材料</a:t>
                      </a:r>
                      <a:r>
                        <a:rPr kumimoji="1" lang="ja-JP" altLang="en-US" sz="1400" b="0" dirty="0">
                          <a:solidFill>
                            <a:schemeClr val="tx1"/>
                          </a:solidFill>
                          <a:latin typeface="BIZ UDゴシック" panose="020B0400000000000000" pitchFamily="49" charset="-128"/>
                          <a:ea typeface="BIZ UDゴシック" panose="020B0400000000000000" pitchFamily="49" charset="-128"/>
                        </a:rPr>
                        <a:t>研究機構</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a:t>
                      </a:r>
                      <a:r>
                        <a:rPr kumimoji="1" lang="ja-JP" altLang="en-US" sz="1400" b="0">
                          <a:solidFill>
                            <a:schemeClr val="tx1"/>
                          </a:solidFill>
                          <a:latin typeface="BIZ UDゴシック" panose="020B0400000000000000" pitchFamily="49" charset="-128"/>
                          <a:ea typeface="BIZ UDゴシック" panose="020B0400000000000000" pitchFamily="49" charset="-128"/>
                        </a:rPr>
                        <a:t>法人物質・材料</a:t>
                      </a:r>
                      <a:r>
                        <a:rPr kumimoji="1" lang="ja-JP" altLang="en-US" sz="1400" b="0" dirty="0">
                          <a:solidFill>
                            <a:schemeClr val="tx1"/>
                          </a:solidFill>
                          <a:latin typeface="BIZ UDゴシック" panose="020B0400000000000000" pitchFamily="49" charset="-128"/>
                          <a:ea typeface="BIZ UDゴシック" panose="020B0400000000000000" pitchFamily="49" charset="-128"/>
                        </a:rPr>
                        <a:t>研究機構法第５条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茨城県</a:t>
                      </a:r>
                    </a:p>
                  </a:txBody>
                  <a:tcPr anchor="ctr">
                    <a:solidFill>
                      <a:schemeClr val="bg1"/>
                    </a:solidFill>
                  </a:tcPr>
                </a:tc>
                <a:extLst>
                  <a:ext uri="{0D108BD9-81ED-4DB2-BD59-A6C34878D82A}">
                    <a16:rowId xmlns:a16="http://schemas.microsoft.com/office/drawing/2014/main" val="1676567668"/>
                  </a:ext>
                </a:extLst>
              </a:tr>
            </a:tbl>
          </a:graphicData>
        </a:graphic>
      </p:graphicFrame>
    </p:spTree>
    <p:extLst>
      <p:ext uri="{BB962C8B-B14F-4D97-AF65-F5344CB8AC3E}">
        <p14:creationId xmlns:p14="http://schemas.microsoft.com/office/powerpoint/2010/main" val="2675842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行政（独立行政法人　２</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a:t>
            </a:r>
          </a:p>
        </p:txBody>
      </p:sp>
      <p:graphicFrame>
        <p:nvGraphicFramePr>
          <p:cNvPr id="7" name="表 2">
            <a:extLst>
              <a:ext uri="{FF2B5EF4-FFF2-40B4-BE49-F238E27FC236}">
                <a16:creationId xmlns:a16="http://schemas.microsoft.com/office/drawing/2014/main" id="{65E5546B-FF23-4272-86FA-6753D8C4C53C}"/>
              </a:ext>
            </a:extLst>
          </p:cNvPr>
          <p:cNvGraphicFramePr>
            <a:graphicFrameLocks noGrp="1"/>
          </p:cNvGraphicFramePr>
          <p:nvPr>
            <p:extLst>
              <p:ext uri="{D42A27DB-BD31-4B8C-83A1-F6EECF244321}">
                <p14:modId xmlns:p14="http://schemas.microsoft.com/office/powerpoint/2010/main" val="2054818697"/>
              </p:ext>
            </p:extLst>
          </p:nvPr>
        </p:nvGraphicFramePr>
        <p:xfrm>
          <a:off x="204950" y="772129"/>
          <a:ext cx="5817476" cy="5913116"/>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537556">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537556">
                <a:tc rowSpan="10">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文部科学省</a:t>
                      </a: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防災科学技術研究所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国立研究開発法人防災科学技術研究所法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第５条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茨城県</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extLst>
                  <a:ext uri="{0D108BD9-81ED-4DB2-BD59-A6C34878D82A}">
                    <a16:rowId xmlns:a16="http://schemas.microsoft.com/office/drawing/2014/main" val="3788647269"/>
                  </a:ext>
                </a:extLst>
              </a:tr>
              <a:tr h="537556">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量子科学技術研究開発機構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国立研究開発法人量子科学技術研究開発機構法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第６条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千葉県</a:t>
                      </a:r>
                    </a:p>
                  </a:txBody>
                  <a:tcPr anchor="ctr">
                    <a:solidFill>
                      <a:schemeClr val="bg1"/>
                    </a:solidFill>
                  </a:tcPr>
                </a:tc>
                <a:extLst>
                  <a:ext uri="{0D108BD9-81ED-4DB2-BD59-A6C34878D82A}">
                    <a16:rowId xmlns:a16="http://schemas.microsoft.com/office/drawing/2014/main" val="77404692"/>
                  </a:ext>
                </a:extLst>
              </a:tr>
              <a:tr h="537556">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国立美術館</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独立行政法人国立美術館法第４条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東京都</a:t>
                      </a:r>
                      <a:endPar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2">
                        <a:lumMod val="50000"/>
                      </a:schemeClr>
                    </a:solidFill>
                  </a:tcPr>
                </a:tc>
                <a:extLst>
                  <a:ext uri="{0D108BD9-81ED-4DB2-BD59-A6C34878D82A}">
                    <a16:rowId xmlns:a16="http://schemas.microsoft.com/office/drawing/2014/main" val="2115332017"/>
                  </a:ext>
                </a:extLst>
              </a:tr>
              <a:tr h="537556">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国立文化財機構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独立行政法人国立文化財機構法</a:t>
                      </a:r>
                      <a:r>
                        <a:rPr kumimoji="1" lang="ja-JP" altLang="en-US" sz="1400" b="1">
                          <a:solidFill>
                            <a:schemeClr val="bg1"/>
                          </a:solidFill>
                          <a:latin typeface="BIZ UDゴシック" panose="020B0400000000000000" pitchFamily="49" charset="-128"/>
                          <a:ea typeface="BIZ UDゴシック" panose="020B0400000000000000" pitchFamily="49" charset="-128"/>
                        </a:rPr>
                        <a:t>第４条</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ゴシック" panose="020B0400000000000000" pitchFamily="49" charset="-128"/>
                          <a:ea typeface="BIZ UDゴシック" panose="020B0400000000000000" pitchFamily="49" charset="-128"/>
                          <a:cs typeface="+mn-cs"/>
                        </a:rPr>
                        <a:t>東京都</a:t>
                      </a:r>
                      <a:endParaRPr kumimoji="1" lang="ja-JP" altLang="en-US" sz="14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2">
                        <a:lumMod val="50000"/>
                      </a:schemeClr>
                    </a:solidFill>
                  </a:tcPr>
                </a:tc>
                <a:extLst>
                  <a:ext uri="{0D108BD9-81ED-4DB2-BD59-A6C34878D82A}">
                    <a16:rowId xmlns:a16="http://schemas.microsoft.com/office/drawing/2014/main" val="988273737"/>
                  </a:ext>
                </a:extLst>
              </a:tr>
              <a:tr h="537556">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教職員支援機構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独立行政法人教職員支援機構法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茨城県</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anchor="ctr">
                    <a:solidFill>
                      <a:schemeClr val="bg1"/>
                    </a:solidFill>
                  </a:tcPr>
                </a:tc>
                <a:extLst>
                  <a:ext uri="{0D108BD9-81ED-4DB2-BD59-A6C34878D82A}">
                    <a16:rowId xmlns:a16="http://schemas.microsoft.com/office/drawing/2014/main" val="2258655721"/>
                  </a:ext>
                </a:extLst>
              </a:tr>
              <a:tr h="537556">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科学技術振興機構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国立研究開発法人科学技術振興機構法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第５条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埼玉県</a:t>
                      </a:r>
                    </a:p>
                  </a:txBody>
                  <a:tcPr anchor="ctr">
                    <a:solidFill>
                      <a:schemeClr val="bg1"/>
                    </a:solidFill>
                  </a:tcPr>
                </a:tc>
                <a:extLst>
                  <a:ext uri="{0D108BD9-81ED-4DB2-BD59-A6C34878D82A}">
                    <a16:rowId xmlns:a16="http://schemas.microsoft.com/office/drawing/2014/main" val="2227291926"/>
                  </a:ext>
                </a:extLst>
              </a:tr>
              <a:tr h="537556">
                <a:tc vMerge="1">
                  <a:txBody>
                    <a:bodyPr/>
                    <a:lstStyle/>
                    <a:p>
                      <a:endParaRPr lang="ja-JP" altLang="en-US" dirty="0"/>
                    </a:p>
                  </a:txBody>
                  <a:tcPr vert="eaVert"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日本学術振興会</a:t>
                      </a:r>
                    </a:p>
                  </a:txBody>
                  <a:tcPr anchor="ctr">
                    <a:solidFill>
                      <a:schemeClr val="bg2">
                        <a:lumMod val="50000"/>
                      </a:schemeClr>
                    </a:solidFill>
                  </a:tcPr>
                </a:tc>
                <a:tc>
                  <a:txBody>
                    <a:bodyPr/>
                    <a:lstStyle/>
                    <a:p>
                      <a:r>
                        <a:rPr kumimoji="1" lang="zh-CN" altLang="en-US" sz="1400" b="1" dirty="0">
                          <a:solidFill>
                            <a:schemeClr val="bg1"/>
                          </a:solidFill>
                          <a:latin typeface="BIZ UDゴシック" panose="020B0400000000000000" pitchFamily="49" charset="-128"/>
                          <a:ea typeface="BIZ UDゴシック" panose="020B0400000000000000" pitchFamily="49" charset="-128"/>
                        </a:rPr>
                        <a:t>独立行政法人日本学術振興会法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537556">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理化学研究所</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国立研究開発法人理化学研究所法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880690425"/>
                  </a:ext>
                </a:extLst>
              </a:tr>
              <a:tr h="537556">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宇宙航空研究開発機構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国立研究開発法人宇宙航空研究開発機構法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537556">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日本スポーツ振興センター</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独立行政法人日本スポーツ振興センター法第４条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bl>
          </a:graphicData>
        </a:graphic>
      </p:graphicFrame>
      <p:graphicFrame>
        <p:nvGraphicFramePr>
          <p:cNvPr id="3" name="表 2">
            <a:extLst>
              <a:ext uri="{FF2B5EF4-FFF2-40B4-BE49-F238E27FC236}">
                <a16:creationId xmlns:a16="http://schemas.microsoft.com/office/drawing/2014/main" id="{05114333-3225-D108-5DA1-7EF653D00834}"/>
              </a:ext>
            </a:extLst>
          </p:cNvPr>
          <p:cNvGraphicFramePr>
            <a:graphicFrameLocks noGrp="1"/>
          </p:cNvGraphicFramePr>
          <p:nvPr>
            <p:extLst>
              <p:ext uri="{D42A27DB-BD31-4B8C-83A1-F6EECF244321}">
                <p14:modId xmlns:p14="http://schemas.microsoft.com/office/powerpoint/2010/main" val="1809727329"/>
              </p:ext>
            </p:extLst>
          </p:nvPr>
        </p:nvGraphicFramePr>
        <p:xfrm>
          <a:off x="6169574" y="772130"/>
          <a:ext cx="5817476" cy="5913120"/>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6">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文部科学省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日本芸術文化振興会</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独立行政法人日本芸術文化振興会法第４条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788647269"/>
                  </a:ext>
                </a:extLst>
              </a:tr>
              <a:tr h="370840">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日本学生支援機構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独立行政法人日本学生支援機構法第４条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77404692"/>
                  </a:ext>
                </a:extLst>
              </a:tr>
              <a:tr h="370840">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海洋研究開発機構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国立研究開発法人海洋研究開発機構法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第５条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2115332017"/>
                  </a:ext>
                </a:extLst>
              </a:tr>
              <a:tr h="370840">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国立高等専門学校機構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独立行政法人国立高等専門学校機構法第４条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988273737"/>
                  </a:ext>
                </a:extLst>
              </a:tr>
              <a:tr h="370840">
                <a:tc vMerge="1">
                  <a:txBody>
                    <a:bodyPr/>
                    <a:lstStyle/>
                    <a:p>
                      <a:pPr algn="ctr"/>
                      <a:endParaRPr kumimoji="1" lang="ja-JP" altLang="en-US" sz="1400" b="1" dirty="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大学改革支援・学位授与機構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独立行政法人大学改革支援・学位授与機構法第４条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58655721"/>
                  </a:ext>
                </a:extLst>
              </a:tr>
              <a:tr h="370840">
                <a:tc vMerge="1">
                  <a:txBody>
                    <a:bodyPr/>
                    <a:lstStyle/>
                    <a:p>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日本原子力研究開発機構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国立研究開発法人日本原子力研究開発機構法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第５条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635001219"/>
                  </a:ext>
                </a:extLst>
              </a:tr>
              <a:tr h="370840">
                <a:tc rowSpan="4">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勤労者退職金共済機構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中小企業退職金共済法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59</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911009850"/>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高齢・障害・求職者</a:t>
                      </a:r>
                      <a:r>
                        <a:rPr kumimoji="1" lang="ja-JP" altLang="en-US" sz="1400" b="0" dirty="0">
                          <a:solidFill>
                            <a:schemeClr val="tx1"/>
                          </a:solidFill>
                          <a:latin typeface="BIZ UDゴシック" panose="020B0400000000000000" pitchFamily="49" charset="-128"/>
                          <a:ea typeface="BIZ UDゴシック" panose="020B0400000000000000" pitchFamily="49" charset="-128"/>
                        </a:rPr>
                        <a:t>雇用支援機構</a:t>
                      </a:r>
                    </a:p>
                  </a:txBody>
                  <a:tcPr anchor="ctr">
                    <a:solidFill>
                      <a:schemeClr val="bg1"/>
                    </a:solidFill>
                  </a:tcPr>
                </a:tc>
                <a:tc>
                  <a:txBody>
                    <a:bodyPr/>
                    <a:lstStyle/>
                    <a:p>
                      <a:r>
                        <a:rPr kumimoji="1" lang="ja-JP" altLang="en-US" sz="1400" b="0" spc="-100" baseline="0" dirty="0">
                          <a:solidFill>
                            <a:schemeClr val="tx1"/>
                          </a:solidFill>
                          <a:latin typeface="BIZ UDゴシック" panose="020B0400000000000000" pitchFamily="49" charset="-128"/>
                          <a:ea typeface="BIZ UDゴシック" panose="020B0400000000000000" pitchFamily="49" charset="-128"/>
                        </a:rPr>
                        <a:t>独立行政法人高齢・障害・求職者雇用支援機構法第４条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千葉県</a:t>
                      </a:r>
                    </a:p>
                  </a:txBody>
                  <a:tcPr anchor="ctr">
                    <a:solidFill>
                      <a:schemeClr val="bg1"/>
                    </a:solidFill>
                  </a:tcPr>
                </a:tc>
                <a:extLst>
                  <a:ext uri="{0D108BD9-81ED-4DB2-BD59-A6C34878D82A}">
                    <a16:rowId xmlns:a16="http://schemas.microsoft.com/office/drawing/2014/main" val="2519075804"/>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福祉医療機構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独立行政法人福祉医療機構法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961352780"/>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国立重度知的障害者総合施設のぞみの園</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独立行政法人国立重度知的障害者総合施設のぞみの園法第４条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群馬県</a:t>
                      </a:r>
                    </a:p>
                  </a:txBody>
                  <a:tcPr anchor="ctr">
                    <a:solidFill>
                      <a:schemeClr val="bg1"/>
                    </a:solidFill>
                  </a:tcPr>
                </a:tc>
                <a:extLst>
                  <a:ext uri="{0D108BD9-81ED-4DB2-BD59-A6C34878D82A}">
                    <a16:rowId xmlns:a16="http://schemas.microsoft.com/office/drawing/2014/main" val="291547287"/>
                  </a:ext>
                </a:extLst>
              </a:tr>
            </a:tbl>
          </a:graphicData>
        </a:graphic>
      </p:graphicFrame>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1023859" y="6574990"/>
            <a:ext cx="1239586" cy="365125"/>
          </a:xfrm>
        </p:spPr>
        <p:txBody>
          <a:bodyPr/>
          <a:lstStyle/>
          <a:p>
            <a:fld id="{50F88186-B17D-4CE3-A887-D91699CF601C}" type="slidenum">
              <a:rPr kumimoji="1" lang="ja-JP" altLang="en-US" sz="1100" b="0" smtClean="0"/>
              <a:pPr/>
              <a:t>16</a:t>
            </a:fld>
            <a:endParaRPr kumimoji="1" lang="ja-JP" altLang="en-US" sz="1100" b="0" dirty="0"/>
          </a:p>
        </p:txBody>
      </p:sp>
    </p:spTree>
    <p:extLst>
      <p:ext uri="{BB962C8B-B14F-4D97-AF65-F5344CB8AC3E}">
        <p14:creationId xmlns:p14="http://schemas.microsoft.com/office/powerpoint/2010/main" val="3227863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3A3EB-9FCA-676D-2EA9-2CECC28F9A60}"/>
            </a:ext>
          </a:extLst>
        </p:cNvPr>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D16D4ED1-6781-0A2D-7D04-CCF299DE8BD0}"/>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AA99244C-C267-545B-2A57-D08F87B1ACB5}"/>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行政（独立行政法人　３</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a:t>
            </a:r>
          </a:p>
        </p:txBody>
      </p:sp>
      <p:graphicFrame>
        <p:nvGraphicFramePr>
          <p:cNvPr id="10" name="表 2">
            <a:extLst>
              <a:ext uri="{FF2B5EF4-FFF2-40B4-BE49-F238E27FC236}">
                <a16:creationId xmlns:a16="http://schemas.microsoft.com/office/drawing/2014/main" id="{A1A2D111-D2A9-DD94-721D-179EEEE6F94E}"/>
              </a:ext>
            </a:extLst>
          </p:cNvPr>
          <p:cNvGraphicFramePr>
            <a:graphicFrameLocks noGrp="1"/>
          </p:cNvGraphicFramePr>
          <p:nvPr>
            <p:extLst>
              <p:ext uri="{D42A27DB-BD31-4B8C-83A1-F6EECF244321}">
                <p14:modId xmlns:p14="http://schemas.microsoft.com/office/powerpoint/2010/main" val="652015276"/>
              </p:ext>
            </p:extLst>
          </p:nvPr>
        </p:nvGraphicFramePr>
        <p:xfrm>
          <a:off x="6169575" y="769691"/>
          <a:ext cx="5817476" cy="4693920"/>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年金積立金管理運用</a:t>
                      </a:r>
                      <a:endParaRPr kumimoji="1" lang="en-US" altLang="zh-TW" sz="1400" b="1" dirty="0">
                        <a:solidFill>
                          <a:schemeClr val="bg1"/>
                        </a:solidFill>
                        <a:latin typeface="BIZ UDゴシック" panose="020B0400000000000000" pitchFamily="49" charset="-128"/>
                        <a:ea typeface="BIZ UDゴシック" panose="020B0400000000000000" pitchFamily="49" charset="-128"/>
                      </a:endParaRPr>
                    </a:p>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年金積立金管理運用独立行政法人法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804223241"/>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国立がん研究センター</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高度専門医療に関する研究等を行う国立研究開発法人に関する法律第２条第１号</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国立循環器病研究センター</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高度専門医療に関する研究等を行う国立研究開発法人に関する法律第２条第２号</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大阪府</a:t>
                      </a:r>
                    </a:p>
                  </a:txBody>
                  <a:tcPr anchor="ctr">
                    <a:solidFill>
                      <a:schemeClr val="bg1"/>
                    </a:solidFill>
                  </a:tcPr>
                </a:tc>
                <a:extLst>
                  <a:ext uri="{0D108BD9-81ED-4DB2-BD59-A6C34878D82A}">
                    <a16:rowId xmlns:a16="http://schemas.microsoft.com/office/drawing/2014/main" val="112799086"/>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国立精神・神経医療研究センター</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高度専門医療に関する研究等を行う国立研究開発法人に関する法律第２条第３号</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788977569"/>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国立成育医療研究センター</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高度専門医療に関する研究等を行う国立研究開発法人に関する法律第２条第４号</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911009850"/>
                  </a:ext>
                </a:extLst>
              </a:tr>
              <a:tr h="37084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国立長寿医療研究センター</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高度専門医療に関する研究等を行う国立研究開発法人に関する法律第２条第５号</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愛知県</a:t>
                      </a:r>
                    </a:p>
                  </a:txBody>
                  <a:tcPr anchor="ctr">
                    <a:solidFill>
                      <a:schemeClr val="bg1"/>
                    </a:solidFill>
                  </a:tcPr>
                </a:tc>
                <a:extLst>
                  <a:ext uri="{0D108BD9-81ED-4DB2-BD59-A6C34878D82A}">
                    <a16:rowId xmlns:a16="http://schemas.microsoft.com/office/drawing/2014/main" val="2519075804"/>
                  </a:ext>
                </a:extLst>
              </a:tr>
            </a:tbl>
          </a:graphicData>
        </a:graphic>
      </p:graphicFrame>
      <p:sp>
        <p:nvSpPr>
          <p:cNvPr id="4" name="スライド番号プレースホルダー 3">
            <a:extLst>
              <a:ext uri="{FF2B5EF4-FFF2-40B4-BE49-F238E27FC236}">
                <a16:creationId xmlns:a16="http://schemas.microsoft.com/office/drawing/2014/main" id="{13139C45-17CE-8E3F-6F74-17B67BAEC947}"/>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17</a:t>
            </a:fld>
            <a:endParaRPr kumimoji="1" lang="ja-JP" altLang="en-US" b="0"/>
          </a:p>
        </p:txBody>
      </p:sp>
      <p:graphicFrame>
        <p:nvGraphicFramePr>
          <p:cNvPr id="2" name="表 2">
            <a:extLst>
              <a:ext uri="{FF2B5EF4-FFF2-40B4-BE49-F238E27FC236}">
                <a16:creationId xmlns:a16="http://schemas.microsoft.com/office/drawing/2014/main" id="{FE2D2BB6-034E-5948-BAD3-F6D3F6D2B823}"/>
              </a:ext>
            </a:extLst>
          </p:cNvPr>
          <p:cNvGraphicFramePr>
            <a:graphicFrameLocks noGrp="1"/>
          </p:cNvGraphicFramePr>
          <p:nvPr>
            <p:extLst>
              <p:ext uri="{D42A27DB-BD31-4B8C-83A1-F6EECF244321}">
                <p14:modId xmlns:p14="http://schemas.microsoft.com/office/powerpoint/2010/main" val="228291674"/>
              </p:ext>
            </p:extLst>
          </p:nvPr>
        </p:nvGraphicFramePr>
        <p:xfrm>
          <a:off x="204951" y="769689"/>
          <a:ext cx="5817476" cy="4693922"/>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633307">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633307">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vert="eaVert"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労働政策研究・研修機構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独立行政法人労働政策研究・研修機構法第４条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63330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労働者健康安全機構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独立行政法人労働者健康安全機構法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880690425"/>
                  </a:ext>
                </a:extLst>
              </a:tr>
              <a:tr h="63330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国立病院機構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独立行政法人国立病院機構法第５条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63330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医薬品医療機器総合機構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独立行政法人医薬品医療機器総合機構法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r h="894080">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医薬基盤・健康・栄養</a:t>
                      </a:r>
                      <a:r>
                        <a:rPr kumimoji="1" lang="ja-JP" altLang="en-US" sz="1400" b="0" dirty="0">
                          <a:solidFill>
                            <a:schemeClr val="tx1"/>
                          </a:solidFill>
                          <a:latin typeface="BIZ UDゴシック" panose="020B0400000000000000" pitchFamily="49" charset="-128"/>
                          <a:ea typeface="BIZ UDゴシック" panose="020B0400000000000000" pitchFamily="49" charset="-128"/>
                        </a:rPr>
                        <a:t>研究所</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国立研究開発法人医薬基盤・健康・栄養研究所法第５条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大阪府</a:t>
                      </a:r>
                    </a:p>
                  </a:txBody>
                  <a:tcPr anchor="ctr">
                    <a:solidFill>
                      <a:schemeClr val="bg1"/>
                    </a:solidFill>
                  </a:tcPr>
                </a:tc>
                <a:extLst>
                  <a:ext uri="{0D108BD9-81ED-4DB2-BD59-A6C34878D82A}">
                    <a16:rowId xmlns:a16="http://schemas.microsoft.com/office/drawing/2014/main" val="1279385808"/>
                  </a:ext>
                </a:extLst>
              </a:tr>
              <a:tr h="63330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地域医療機能推進機構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独立行政法人地域医療機能推進機構法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bl>
          </a:graphicData>
        </a:graphic>
      </p:graphicFrame>
    </p:spTree>
    <p:extLst>
      <p:ext uri="{BB962C8B-B14F-4D97-AF65-F5344CB8AC3E}">
        <p14:creationId xmlns:p14="http://schemas.microsoft.com/office/powerpoint/2010/main" val="241563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18</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行政（独立行政法人　４</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a:t>
            </a:r>
          </a:p>
        </p:txBody>
      </p:sp>
      <p:graphicFrame>
        <p:nvGraphicFramePr>
          <p:cNvPr id="8" name="表 2">
            <a:extLst>
              <a:ext uri="{FF2B5EF4-FFF2-40B4-BE49-F238E27FC236}">
                <a16:creationId xmlns:a16="http://schemas.microsoft.com/office/drawing/2014/main" id="{C11BB7BC-44DF-4762-BCE2-47DDEF424C36}"/>
              </a:ext>
            </a:extLst>
          </p:cNvPr>
          <p:cNvGraphicFramePr>
            <a:graphicFrameLocks noGrp="1"/>
          </p:cNvGraphicFramePr>
          <p:nvPr>
            <p:extLst>
              <p:ext uri="{D42A27DB-BD31-4B8C-83A1-F6EECF244321}">
                <p14:modId xmlns:p14="http://schemas.microsoft.com/office/powerpoint/2010/main" val="2884208726"/>
              </p:ext>
            </p:extLst>
          </p:nvPr>
        </p:nvGraphicFramePr>
        <p:xfrm>
          <a:off x="204951" y="774591"/>
          <a:ext cx="5817476" cy="5608320"/>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9">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農林水産省</a:t>
                      </a:r>
                    </a:p>
                  </a:txBody>
                  <a:tcPr vert="eaVert" anchor="ctr">
                    <a:solidFill>
                      <a:schemeClr val="accent1">
                        <a:lumMod val="40000"/>
                        <a:lumOff val="60000"/>
                      </a:schemeClr>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農林水産消費安全技術センター</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独立行政法人農林水産消費安全技術センター法第５条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1090808559"/>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家畜改良センター</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独立行政法人家畜改良センター法第４条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福島県</a:t>
                      </a:r>
                    </a:p>
                  </a:txBody>
                  <a:tcPr anchor="ctr">
                    <a:solidFill>
                      <a:schemeClr val="bg1"/>
                    </a:solidFill>
                  </a:tcPr>
                </a:tc>
                <a:extLst>
                  <a:ext uri="{0D108BD9-81ED-4DB2-BD59-A6C34878D82A}">
                    <a16:rowId xmlns:a16="http://schemas.microsoft.com/office/drawing/2014/main" val="880690425"/>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農業・食品</a:t>
                      </a:r>
                      <a:r>
                        <a:rPr kumimoji="1" lang="ja-JP" altLang="en-US" sz="1400" b="0" dirty="0">
                          <a:solidFill>
                            <a:schemeClr val="tx1"/>
                          </a:solidFill>
                          <a:latin typeface="BIZ UDゴシック" panose="020B0400000000000000" pitchFamily="49" charset="-128"/>
                          <a:ea typeface="BIZ UDゴシック" panose="020B0400000000000000" pitchFamily="49" charset="-128"/>
                        </a:rPr>
                        <a:t>産業技術総合研究機構</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国立研究開発法人農業・食品産業技術総合研究機構法第５条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3428298100"/>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国際農林水産業研究センター</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国立研究開発法人国際農林水産業研究センター法第４条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2293819567"/>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森林研究・整備</a:t>
                      </a:r>
                      <a:r>
                        <a:rPr kumimoji="1" lang="ja-JP" altLang="en-US" sz="1400" b="0" dirty="0">
                          <a:solidFill>
                            <a:schemeClr val="tx1"/>
                          </a:solidFill>
                          <a:latin typeface="BIZ UDゴシック" panose="020B0400000000000000" pitchFamily="49" charset="-128"/>
                          <a:ea typeface="BIZ UDゴシック" panose="020B0400000000000000" pitchFamily="49" charset="-128"/>
                        </a:rPr>
                        <a:t>機構</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国立研究開発法人森林研究・整備機構法第５条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1279385808"/>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水産研究・教育</a:t>
                      </a:r>
                      <a:r>
                        <a:rPr kumimoji="1" lang="ja-JP" altLang="en-US" sz="1400" b="0" dirty="0">
                          <a:solidFill>
                            <a:schemeClr val="tx1"/>
                          </a:solidFill>
                          <a:latin typeface="BIZ UDゴシック" panose="020B0400000000000000" pitchFamily="49" charset="-128"/>
                          <a:ea typeface="BIZ UDゴシック" panose="020B0400000000000000" pitchFamily="49" charset="-128"/>
                        </a:rPr>
                        <a:t>機構</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国立研究開発法人水産研究・教育機構法第５条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676567668"/>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農畜産業振興機構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独立行政法人農畜産業振興機構法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804223241"/>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農業者年金基金</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独立行政法人農業者年金基金法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r h="37084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農林漁業信用基金</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独立行政法人農林漁業信用基金法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12799086"/>
                  </a:ext>
                </a:extLst>
              </a:tr>
            </a:tbl>
          </a:graphicData>
        </a:graphic>
      </p:graphicFrame>
      <p:graphicFrame>
        <p:nvGraphicFramePr>
          <p:cNvPr id="9" name="表 2">
            <a:extLst>
              <a:ext uri="{FF2B5EF4-FFF2-40B4-BE49-F238E27FC236}">
                <a16:creationId xmlns:a16="http://schemas.microsoft.com/office/drawing/2014/main" id="{DD7F9548-8BE4-41C2-A79D-466EC7BE8F01}"/>
              </a:ext>
            </a:extLst>
          </p:cNvPr>
          <p:cNvGraphicFramePr>
            <a:graphicFrameLocks noGrp="1"/>
          </p:cNvGraphicFramePr>
          <p:nvPr>
            <p:extLst>
              <p:ext uri="{D42A27DB-BD31-4B8C-83A1-F6EECF244321}">
                <p14:modId xmlns:p14="http://schemas.microsoft.com/office/powerpoint/2010/main" val="2946720198"/>
              </p:ext>
            </p:extLst>
          </p:nvPr>
        </p:nvGraphicFramePr>
        <p:xfrm>
          <a:off x="6169575" y="769180"/>
          <a:ext cx="5817476" cy="5608318"/>
        </p:xfrm>
        <a:graphic>
          <a:graphicData uri="http://schemas.openxmlformats.org/drawingml/2006/table">
            <a:tbl>
              <a:tblPr firstRow="1" bandRow="1">
                <a:tableStyleId>{5940675A-B579-460E-94D1-54222C63F5DA}</a:tableStyleId>
              </a:tblPr>
              <a:tblGrid>
                <a:gridCol w="524253">
                  <a:extLst>
                    <a:ext uri="{9D8B030D-6E8A-4147-A177-3AD203B41FA5}">
                      <a16:colId xmlns:a16="http://schemas.microsoft.com/office/drawing/2014/main" val="2715910086"/>
                    </a:ext>
                  </a:extLst>
                </a:gridCol>
                <a:gridCol w="1879883">
                  <a:extLst>
                    <a:ext uri="{9D8B030D-6E8A-4147-A177-3AD203B41FA5}">
                      <a16:colId xmlns:a16="http://schemas.microsoft.com/office/drawing/2014/main" val="1669634736"/>
                    </a:ext>
                  </a:extLst>
                </a:gridCol>
                <a:gridCol w="2359152">
                  <a:extLst>
                    <a:ext uri="{9D8B030D-6E8A-4147-A177-3AD203B41FA5}">
                      <a16:colId xmlns:a16="http://schemas.microsoft.com/office/drawing/2014/main" val="209919925"/>
                    </a:ext>
                  </a:extLst>
                </a:gridCol>
                <a:gridCol w="1054188">
                  <a:extLst>
                    <a:ext uri="{9D8B030D-6E8A-4147-A177-3AD203B41FA5}">
                      <a16:colId xmlns:a16="http://schemas.microsoft.com/office/drawing/2014/main" val="351716591"/>
                    </a:ext>
                  </a:extLst>
                </a:gridCol>
              </a:tblGrid>
              <a:tr h="538652">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538652">
                <a:tc rowSpan="9">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経済産業省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経済産業研究所</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独立行政法人経済産業研究所法第４条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工業所有権情報・研修館</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独立行政法人工業所有権情報・研修館法第４条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880690425"/>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産業技術総合研究所</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国立研究開発法人産業技術総合研究所法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製品評価技術基盤機構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独立行政法人製品評価技術基盤機構法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r h="760450">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新エネルギー・産業</a:t>
                      </a:r>
                      <a:r>
                        <a:rPr kumimoji="1" lang="ja-JP" altLang="en-US" sz="1400" b="0" dirty="0">
                          <a:solidFill>
                            <a:schemeClr val="tx1"/>
                          </a:solidFill>
                          <a:latin typeface="BIZ UDゴシック" panose="020B0400000000000000" pitchFamily="49" charset="-128"/>
                          <a:ea typeface="BIZ UDゴシック" panose="020B0400000000000000" pitchFamily="49" charset="-128"/>
                        </a:rPr>
                        <a:t>技術総合開発機構</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国立研究開発法人新エネルギー・産業技術総合開発機構法第５条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279385808"/>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日本貿易振興機構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独立行政法人日本貿易振興機構法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情報処理推進機構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情報処理の促進に関する法律第</a:t>
                      </a:r>
                      <a:r>
                        <a:rPr kumimoji="1" lang="en-US" altLang="ja-JP" sz="1400" b="1" dirty="0">
                          <a:solidFill>
                            <a:schemeClr val="bg1"/>
                          </a:solidFill>
                          <a:latin typeface="BIZ UDゴシック" panose="020B0400000000000000" pitchFamily="49" charset="-128"/>
                          <a:ea typeface="BIZ UDゴシック" panose="020B0400000000000000" pitchFamily="49" charset="-128"/>
                        </a:rPr>
                        <a:t>38</a:t>
                      </a:r>
                      <a:r>
                        <a:rPr kumimoji="1" lang="ja-JP" altLang="en-US" sz="1400" b="1" dirty="0">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804223241"/>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エネルギー・金属</a:t>
                      </a:r>
                      <a:r>
                        <a:rPr kumimoji="1" lang="ja-JP" altLang="en-US" sz="1400" b="1" dirty="0">
                          <a:solidFill>
                            <a:schemeClr val="bg1"/>
                          </a:solidFill>
                          <a:latin typeface="BIZ UDゴシック" panose="020B0400000000000000" pitchFamily="49" charset="-128"/>
                          <a:ea typeface="BIZ UDゴシック" panose="020B0400000000000000" pitchFamily="49" charset="-128"/>
                        </a:rPr>
                        <a:t>鉱物資源機構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独立行政</a:t>
                      </a:r>
                      <a:r>
                        <a:rPr kumimoji="1" lang="ja-JP" altLang="en-US" sz="1400" b="1">
                          <a:solidFill>
                            <a:schemeClr val="bg1"/>
                          </a:solidFill>
                          <a:latin typeface="BIZ UDゴシック" panose="020B0400000000000000" pitchFamily="49" charset="-128"/>
                          <a:ea typeface="BIZ UDゴシック" panose="020B0400000000000000" pitchFamily="49" charset="-128"/>
                        </a:rPr>
                        <a:t>法人エネルギー・金属</a:t>
                      </a:r>
                      <a:r>
                        <a:rPr kumimoji="1" lang="ja-JP" altLang="en-US" sz="1400" b="1" dirty="0">
                          <a:solidFill>
                            <a:schemeClr val="bg1"/>
                          </a:solidFill>
                          <a:latin typeface="BIZ UDゴシック" panose="020B0400000000000000" pitchFamily="49" charset="-128"/>
                          <a:ea typeface="BIZ UDゴシック" panose="020B0400000000000000" pitchFamily="49" charset="-128"/>
                        </a:rPr>
                        <a:t>鉱物資源機構法第４条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r h="538652">
                <a:tc vMerge="1">
                  <a:txBody>
                    <a:bodyPr/>
                    <a:lstStyle/>
                    <a:p>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中小企業基盤整備機構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独立行政法人中小企業基盤整備機構法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12799086"/>
                  </a:ext>
                </a:extLst>
              </a:tr>
            </a:tbl>
          </a:graphicData>
        </a:graphic>
      </p:graphicFrame>
    </p:spTree>
    <p:extLst>
      <p:ext uri="{BB962C8B-B14F-4D97-AF65-F5344CB8AC3E}">
        <p14:creationId xmlns:p14="http://schemas.microsoft.com/office/powerpoint/2010/main" val="3759935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6C715-CD2B-0553-8971-C5A8A7903A9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661EACE8-7278-F58F-374C-F9962F0B87FC}"/>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目次</a:t>
            </a:r>
            <a:endParaRPr lang="en-US" altLang="ja-JP" sz="2000" b="1" dirty="0">
              <a:latin typeface="BIZ UDゴシック" panose="020B0400000000000000" pitchFamily="49" charset="-128"/>
              <a:ea typeface="BIZ UDゴシック" panose="020B0400000000000000" pitchFamily="49" charset="-128"/>
            </a:endParaRPr>
          </a:p>
        </p:txBody>
      </p:sp>
      <p:sp>
        <p:nvSpPr>
          <p:cNvPr id="6" name="スライド番号プレースホルダー 3">
            <a:extLst>
              <a:ext uri="{FF2B5EF4-FFF2-40B4-BE49-F238E27FC236}">
                <a16:creationId xmlns:a16="http://schemas.microsoft.com/office/drawing/2014/main" id="{8FC70E43-3E46-0E98-16D5-2F76716BF3B7}"/>
              </a:ext>
            </a:extLst>
          </p:cNvPr>
          <p:cNvSpPr>
            <a:spLocks noGrp="1"/>
          </p:cNvSpPr>
          <p:nvPr>
            <p:ph type="sldNum" sz="quarter" idx="12"/>
          </p:nvPr>
        </p:nvSpPr>
        <p:spPr>
          <a:xfrm>
            <a:off x="10945029" y="6492876"/>
            <a:ext cx="1239586" cy="365125"/>
          </a:xfrm>
        </p:spPr>
        <p:txBody>
          <a:bodyPr/>
          <a:lstStyle/>
          <a:p>
            <a:r>
              <a:rPr kumimoji="1" lang="ja-JP" altLang="en-US" b="0" dirty="0"/>
              <a:t>１</a:t>
            </a:r>
          </a:p>
        </p:txBody>
      </p:sp>
      <p:sp>
        <p:nvSpPr>
          <p:cNvPr id="2" name="テキスト ボックス 1">
            <a:extLst>
              <a:ext uri="{FF2B5EF4-FFF2-40B4-BE49-F238E27FC236}">
                <a16:creationId xmlns:a16="http://schemas.microsoft.com/office/drawing/2014/main" id="{681A6C76-C1F2-5241-DDD9-5F7A58297B78}"/>
              </a:ext>
            </a:extLst>
          </p:cNvPr>
          <p:cNvSpPr txBox="1"/>
          <p:nvPr/>
        </p:nvSpPr>
        <p:spPr>
          <a:xfrm>
            <a:off x="0" y="751344"/>
            <a:ext cx="8171542" cy="5109091"/>
          </a:xfrm>
          <a:prstGeom prst="rect">
            <a:avLst/>
          </a:prstGeom>
          <a:noFill/>
        </p:spPr>
        <p:txBody>
          <a:bodyPr wrap="square" rtlCol="0">
            <a:spAutoFit/>
          </a:bodyPr>
          <a:lstStyle/>
          <a:p>
            <a:pPr>
              <a:spcBef>
                <a:spcPts val="1200"/>
              </a:spcBef>
              <a:tabLst>
                <a:tab pos="6096000" algn="r"/>
              </a:tabLst>
            </a:pPr>
            <a:r>
              <a:rPr lang="ja-JP" altLang="en-US" sz="1700" b="1" dirty="0">
                <a:latin typeface="BIZ UDゴシック" panose="020B0400000000000000" pitchFamily="49" charset="-128"/>
                <a:ea typeface="BIZ UDゴシック" panose="020B0400000000000000" pitchFamily="49" charset="-128"/>
              </a:rPr>
              <a:t>１．首都の法的位置付け</a:t>
            </a:r>
            <a:r>
              <a:rPr lang="en-US" altLang="ja-JP" sz="1700" b="1" dirty="0">
                <a:latin typeface="BIZ UDゴシック" panose="020B0400000000000000" pitchFamily="49" charset="-128"/>
                <a:ea typeface="BIZ UDゴシック" panose="020B0400000000000000" pitchFamily="49" charset="-128"/>
              </a:rPr>
              <a:t>	</a:t>
            </a:r>
            <a:r>
              <a:rPr lang="ja-JP" altLang="en-US" sz="1700" b="1" dirty="0">
                <a:latin typeface="BIZ UDゴシック" panose="020B0400000000000000" pitchFamily="49" charset="-128"/>
                <a:ea typeface="BIZ UDゴシック" panose="020B0400000000000000" pitchFamily="49" charset="-128"/>
              </a:rPr>
              <a:t>２</a:t>
            </a:r>
            <a:endParaRPr lang="en-US" altLang="ja-JP" sz="1700" b="1" dirty="0">
              <a:latin typeface="BIZ UDゴシック" panose="020B0400000000000000" pitchFamily="49" charset="-128"/>
              <a:ea typeface="BIZ UDゴシック" panose="020B0400000000000000" pitchFamily="49" charset="-128"/>
            </a:endParaRPr>
          </a:p>
          <a:p>
            <a:pPr marL="174625">
              <a:spcBef>
                <a:spcPts val="18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１－１．国内法令における「首都」の定義</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２</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174625">
              <a:spcBef>
                <a:spcPts val="18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１－２．諸外国との比較</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（主要国における首都の憲法・法律上の規定）</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５</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（首都以外での三権や行政府の分散事例） </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８</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（連邦制国家における首都</a:t>
            </a:r>
            <a:r>
              <a:rPr lang="ja-JP" altLang="en-US" sz="1700" b="1" dirty="0">
                <a:latin typeface="BIZ UDゴシック" panose="020B0400000000000000" pitchFamily="49" charset="-128"/>
                <a:ea typeface="BIZ UDゴシック" panose="020B0400000000000000" pitchFamily="49" charset="-128"/>
              </a:rPr>
              <a:t>中枢</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機能の分散事例</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９</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a:spcBef>
                <a:spcPts val="1800"/>
              </a:spcBef>
              <a:tabLst>
                <a:tab pos="6096000" algn="r"/>
              </a:tabLst>
            </a:pPr>
            <a:r>
              <a:rPr lang="ja-JP" altLang="en-US" sz="1700" b="1" dirty="0">
                <a:solidFill>
                  <a:prstClr val="black"/>
                </a:solidFill>
                <a:latin typeface="BIZ UDゴシック" panose="020B0400000000000000" pitchFamily="49" charset="-128"/>
                <a:ea typeface="BIZ UDゴシック" panose="020B0400000000000000" pitchFamily="49" charset="-128"/>
              </a:rPr>
              <a:t>２．首都中枢機関の所在地規定</a:t>
            </a:r>
            <a:r>
              <a:rPr lang="en-US" altLang="ja-JP" sz="1700" b="1" dirty="0">
                <a:solidFill>
                  <a:prstClr val="black"/>
                </a:solidFill>
                <a:latin typeface="BIZ UDゴシック" panose="020B0400000000000000" pitchFamily="49" charset="-128"/>
                <a:ea typeface="BIZ UDゴシック" panose="020B0400000000000000" pitchFamily="49" charset="-128"/>
              </a:rPr>
              <a:t>	10</a:t>
            </a:r>
          </a:p>
          <a:p>
            <a:pPr marL="174625">
              <a:spcBef>
                <a:spcPts val="1200"/>
              </a:spcBef>
              <a:tabLst>
                <a:tab pos="6096000" algn="r"/>
              </a:tabLst>
            </a:pPr>
            <a:r>
              <a:rPr lang="ja-JP" altLang="en-US" sz="17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２</a:t>
            </a:r>
            <a:r>
              <a:rPr kumimoji="1" lang="ja-JP" altLang="en-US" sz="17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－１．立法</a:t>
            </a:r>
            <a:r>
              <a:rPr kumimoji="1" lang="en-US" altLang="ja-JP" sz="1700" b="1" dirty="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rPr>
              <a:t>	10 </a:t>
            </a:r>
          </a:p>
          <a:p>
            <a:pPr marL="174625">
              <a:spcBef>
                <a:spcPts val="12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２－２．行政</a:t>
            </a:r>
            <a:endPar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（国家行政機関）</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11 </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（独立行政法人）</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15</a:t>
            </a:r>
          </a:p>
          <a:p>
            <a:pPr marL="987425">
              <a:spcBef>
                <a:spcPts val="6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（特殊法人等）</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20</a:t>
            </a:r>
          </a:p>
          <a:p>
            <a:pPr marL="174625">
              <a:spcBef>
                <a:spcPts val="1200"/>
              </a:spcBef>
              <a:tabLst>
                <a:tab pos="6096000"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２－３．司法　</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23 </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DE1BC629-A6AE-2AA7-FA0F-663F0801C708}"/>
              </a:ext>
            </a:extLst>
          </p:cNvPr>
          <p:cNvSpPr txBox="1"/>
          <p:nvPr/>
        </p:nvSpPr>
        <p:spPr>
          <a:xfrm>
            <a:off x="6164066" y="751344"/>
            <a:ext cx="7103815" cy="4585871"/>
          </a:xfrm>
          <a:prstGeom prst="rect">
            <a:avLst/>
          </a:prstGeom>
          <a:noFill/>
        </p:spPr>
        <p:txBody>
          <a:bodyPr wrap="square" rtlCol="0">
            <a:spAutoFit/>
          </a:bodyPr>
          <a:lstStyle/>
          <a:p>
            <a:pPr>
              <a:spcBef>
                <a:spcPts val="1800"/>
              </a:spcBef>
              <a:tabLst>
                <a:tab pos="5738813" algn="r"/>
              </a:tabLst>
            </a:pPr>
            <a:r>
              <a:rPr lang="ja-JP" altLang="en-US" sz="1700" b="1" dirty="0">
                <a:latin typeface="BIZ UDゴシック" panose="020B0400000000000000" pitchFamily="49" charset="-128"/>
                <a:ea typeface="BIZ UDゴシック" panose="020B0400000000000000" pitchFamily="49" charset="-128"/>
              </a:rPr>
              <a:t>　３．管轄地域・特別権限の地域的配分 </a:t>
            </a:r>
            <a:r>
              <a:rPr lang="en-US" altLang="ja-JP" sz="1700" b="1" dirty="0">
                <a:latin typeface="BIZ UDゴシック" panose="020B0400000000000000" pitchFamily="49" charset="-128"/>
                <a:ea typeface="BIZ UDゴシック" panose="020B0400000000000000" pitchFamily="49" charset="-128"/>
              </a:rPr>
              <a:t>	24 </a:t>
            </a: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３－１．立法</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24</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３－２．行政</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25</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３－３．司法</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27</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a:spcBef>
                <a:spcPts val="1800"/>
              </a:spcBef>
              <a:tabLst>
                <a:tab pos="5738813" algn="r"/>
              </a:tabLst>
            </a:pPr>
            <a:r>
              <a:rPr lang="ja-JP" altLang="en-US" sz="1700" b="1" dirty="0">
                <a:latin typeface="BIZ UDゴシック" panose="020B0400000000000000" pitchFamily="49" charset="-128"/>
                <a:ea typeface="BIZ UDゴシック" panose="020B0400000000000000" pitchFamily="49" charset="-128"/>
              </a:rPr>
              <a:t>　４．災害時の危機管理体制</a:t>
            </a:r>
            <a:r>
              <a:rPr lang="en-US" altLang="ja-JP" sz="1700" b="1" dirty="0">
                <a:latin typeface="BIZ UDゴシック" panose="020B0400000000000000" pitchFamily="49" charset="-128"/>
                <a:ea typeface="BIZ UDゴシック" panose="020B0400000000000000" pitchFamily="49" charset="-128"/>
              </a:rPr>
              <a:t>	29</a:t>
            </a: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４－１．危機管理機能として法令に基づき</a:t>
            </a:r>
            <a:b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b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　　　　設置することとされているもの </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29 </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a:spcBef>
                <a:spcPts val="1800"/>
              </a:spcBef>
              <a:tabLst>
                <a:tab pos="5738813" algn="r"/>
              </a:tabLst>
            </a:pPr>
            <a:r>
              <a:rPr lang="ja-JP" altLang="en-US" sz="1700" b="1" dirty="0">
                <a:latin typeface="BIZ UDゴシック" panose="020B0400000000000000" pitchFamily="49" charset="-128"/>
                <a:ea typeface="BIZ UDゴシック" panose="020B0400000000000000" pitchFamily="49" charset="-128"/>
              </a:rPr>
              <a:t>　５．省庁等業務継続計画における機能別の優先順位</a:t>
            </a:r>
            <a:r>
              <a:rPr lang="en-US" altLang="ja-JP" sz="1700" b="1" dirty="0">
                <a:latin typeface="BIZ UDゴシック" panose="020B0400000000000000" pitchFamily="49" charset="-128"/>
                <a:ea typeface="BIZ UDゴシック" panose="020B0400000000000000" pitchFamily="49" charset="-128"/>
              </a:rPr>
              <a:t>	32</a:t>
            </a: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５－１．リアルタイム対応必須機能</a:t>
            </a:r>
            <a:r>
              <a:rPr lang="ja-JP" altLang="en-US" sz="16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en-US" altLang="ja-JP" sz="1600" b="1" dirty="0">
                <a:latin typeface="BIZ UDゴシック" panose="020B0400000000000000" pitchFamily="49" charset="-128"/>
                <a:ea typeface="BIZ UDゴシック" panose="020B0400000000000000" pitchFamily="49" charset="-128"/>
                <a:cs typeface="Meiryo UI" panose="020B0604030504040204" pitchFamily="50" charset="-128"/>
              </a:rPr>
              <a:t>24</a:t>
            </a:r>
            <a:r>
              <a:rPr lang="ja-JP" altLang="en-US" sz="1600" b="1" dirty="0">
                <a:latin typeface="BIZ UDゴシック" panose="020B0400000000000000" pitchFamily="49" charset="-128"/>
                <a:ea typeface="BIZ UDゴシック" panose="020B0400000000000000" pitchFamily="49" charset="-128"/>
                <a:cs typeface="Meiryo UI" panose="020B0604030504040204" pitchFamily="50" charset="-128"/>
              </a:rPr>
              <a:t>時間以内</a:t>
            </a:r>
            <a:r>
              <a:rPr lang="en-US" altLang="ja-JP" sz="1600" b="1" dirty="0">
                <a:latin typeface="BIZ UDゴシック" panose="020B0400000000000000" pitchFamily="49" charset="-128"/>
                <a:ea typeface="BIZ UDゴシック" panose="020B0400000000000000" pitchFamily="49" charset="-128"/>
                <a:cs typeface="Meiryo UI" panose="020B0604030504040204" pitchFamily="50" charset="-128"/>
              </a:rPr>
              <a:t>)	</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32</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marL="441325">
              <a:spcBef>
                <a:spcPts val="1200"/>
              </a:spcBef>
              <a:tabLst>
                <a:tab pos="5738813" algn="r"/>
              </a:tabLst>
            </a:pP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５－２．短期継続必要機能（</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72</a:t>
            </a:r>
            <a:r>
              <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rPr>
              <a:t>時間以内）</a:t>
            </a:r>
            <a:r>
              <a:rPr lang="en-US" altLang="ja-JP" sz="1700" b="1" dirty="0">
                <a:latin typeface="BIZ UDゴシック" panose="020B0400000000000000" pitchFamily="49" charset="-128"/>
                <a:ea typeface="BIZ UDゴシック" panose="020B0400000000000000" pitchFamily="49" charset="-128"/>
                <a:cs typeface="Meiryo UI" panose="020B0604030504040204" pitchFamily="50" charset="-128"/>
              </a:rPr>
              <a:t>	33</a:t>
            </a:r>
            <a:endParaRPr lang="ja-JP" altLang="en-US" sz="1700" b="1" dirty="0">
              <a:latin typeface="BIZ UDゴシック" panose="020B0400000000000000" pitchFamily="49" charset="-128"/>
              <a:ea typeface="BIZ UDゴシック" panose="020B0400000000000000" pitchFamily="49" charset="-128"/>
              <a:cs typeface="Meiryo UI" panose="020B0604030504040204" pitchFamily="50" charset="-128"/>
            </a:endParaRPr>
          </a:p>
          <a:p>
            <a:pPr>
              <a:spcBef>
                <a:spcPts val="1800"/>
              </a:spcBef>
              <a:tabLst>
                <a:tab pos="5738813" algn="r"/>
              </a:tabLst>
            </a:pPr>
            <a:endParaRPr lang="en-US" altLang="ja-JP" sz="1700" b="1" dirty="0">
              <a:latin typeface="BIZ UDゴシック" panose="020B0400000000000000" pitchFamily="49" charset="-128"/>
              <a:ea typeface="BIZ UDゴシック" panose="020B0400000000000000" pitchFamily="49" charset="-128"/>
            </a:endParaRPr>
          </a:p>
        </p:txBody>
      </p:sp>
      <p:cxnSp>
        <p:nvCxnSpPr>
          <p:cNvPr id="25" name="直線コネクタ 24">
            <a:extLst>
              <a:ext uri="{FF2B5EF4-FFF2-40B4-BE49-F238E27FC236}">
                <a16:creationId xmlns:a16="http://schemas.microsoft.com/office/drawing/2014/main" id="{FA591FCC-A5BF-AFF6-86CF-596C8D48D9CE}"/>
              </a:ext>
            </a:extLst>
          </p:cNvPr>
          <p:cNvCxnSpPr/>
          <p:nvPr/>
        </p:nvCxnSpPr>
        <p:spPr>
          <a:xfrm flipH="1">
            <a:off x="2788557" y="914401"/>
            <a:ext cx="306642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EA00FECB-EDE5-C279-8AC4-95C6A27F894D}"/>
              </a:ext>
            </a:extLst>
          </p:cNvPr>
          <p:cNvCxnSpPr>
            <a:cxnSpLocks/>
          </p:cNvCxnSpPr>
          <p:nvPr/>
        </p:nvCxnSpPr>
        <p:spPr>
          <a:xfrm flipH="1">
            <a:off x="4729655" y="1422401"/>
            <a:ext cx="1125327"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B85C45D-8785-15CA-6C96-61D7FC023442}"/>
              </a:ext>
            </a:extLst>
          </p:cNvPr>
          <p:cNvCxnSpPr>
            <a:cxnSpLocks/>
          </p:cNvCxnSpPr>
          <p:nvPr/>
        </p:nvCxnSpPr>
        <p:spPr>
          <a:xfrm flipH="1">
            <a:off x="5502166" y="2235201"/>
            <a:ext cx="352816"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AB747B45-C74E-B829-47D9-A8AF9B80BC4A}"/>
              </a:ext>
            </a:extLst>
          </p:cNvPr>
          <p:cNvCxnSpPr>
            <a:cxnSpLocks/>
          </p:cNvCxnSpPr>
          <p:nvPr/>
        </p:nvCxnSpPr>
        <p:spPr>
          <a:xfrm flipH="1">
            <a:off x="5249917" y="2569029"/>
            <a:ext cx="60506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742A6A89-60E3-017B-82BC-26A779EF1352}"/>
              </a:ext>
            </a:extLst>
          </p:cNvPr>
          <p:cNvCxnSpPr>
            <a:cxnSpLocks/>
          </p:cNvCxnSpPr>
          <p:nvPr/>
        </p:nvCxnSpPr>
        <p:spPr>
          <a:xfrm flipH="1">
            <a:off x="5731792" y="2932612"/>
            <a:ext cx="14252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3F6FA978-8BAA-360F-B9D1-125FDB153577}"/>
              </a:ext>
            </a:extLst>
          </p:cNvPr>
          <p:cNvCxnSpPr>
            <a:cxnSpLocks/>
          </p:cNvCxnSpPr>
          <p:nvPr/>
        </p:nvCxnSpPr>
        <p:spPr>
          <a:xfrm flipH="1">
            <a:off x="3302000" y="3429000"/>
            <a:ext cx="255298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3B5A57BA-0974-A0F3-4EF5-60C2DF4E0839}"/>
              </a:ext>
            </a:extLst>
          </p:cNvPr>
          <p:cNvCxnSpPr>
            <a:cxnSpLocks/>
          </p:cNvCxnSpPr>
          <p:nvPr/>
        </p:nvCxnSpPr>
        <p:spPr>
          <a:xfrm flipH="1">
            <a:off x="1822732" y="3817257"/>
            <a:ext cx="405158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2EDD10C8-5872-0355-8446-E10992CD7861}"/>
              </a:ext>
            </a:extLst>
          </p:cNvPr>
          <p:cNvCxnSpPr/>
          <p:nvPr/>
        </p:nvCxnSpPr>
        <p:spPr>
          <a:xfrm flipH="1">
            <a:off x="2788557" y="4575628"/>
            <a:ext cx="306642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EC0F3A32-C9A2-24A6-50F0-0C46F016E17D}"/>
              </a:ext>
            </a:extLst>
          </p:cNvPr>
          <p:cNvCxnSpPr>
            <a:cxnSpLocks/>
          </p:cNvCxnSpPr>
          <p:nvPr/>
        </p:nvCxnSpPr>
        <p:spPr>
          <a:xfrm flipH="1">
            <a:off x="2788557" y="4909457"/>
            <a:ext cx="306642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879DA07C-CF91-6DEC-9AC8-CB4640456B0E}"/>
              </a:ext>
            </a:extLst>
          </p:cNvPr>
          <p:cNvCxnSpPr>
            <a:cxnSpLocks/>
          </p:cNvCxnSpPr>
          <p:nvPr/>
        </p:nvCxnSpPr>
        <p:spPr>
          <a:xfrm flipH="1">
            <a:off x="2616200" y="5238560"/>
            <a:ext cx="323878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38F15C12-B8EA-5E43-69B1-32D82A2695DE}"/>
              </a:ext>
            </a:extLst>
          </p:cNvPr>
          <p:cNvCxnSpPr>
            <a:cxnSpLocks/>
          </p:cNvCxnSpPr>
          <p:nvPr/>
        </p:nvCxnSpPr>
        <p:spPr>
          <a:xfrm flipH="1">
            <a:off x="1932214" y="5659475"/>
            <a:ext cx="3922768"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CD163B83-AD21-F16B-2381-AFC029DFAD47}"/>
              </a:ext>
            </a:extLst>
          </p:cNvPr>
          <p:cNvCxnSpPr>
            <a:cxnSpLocks/>
          </p:cNvCxnSpPr>
          <p:nvPr/>
        </p:nvCxnSpPr>
        <p:spPr>
          <a:xfrm flipH="1">
            <a:off x="10279117" y="930167"/>
            <a:ext cx="1381338"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0F86C51A-B52C-4C75-CC91-42F9E0BB8CD7}"/>
              </a:ext>
            </a:extLst>
          </p:cNvPr>
          <p:cNvCxnSpPr>
            <a:cxnSpLocks/>
          </p:cNvCxnSpPr>
          <p:nvPr/>
        </p:nvCxnSpPr>
        <p:spPr>
          <a:xfrm flipH="1">
            <a:off x="11468100" y="3817258"/>
            <a:ext cx="19235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5F317428-D88C-FA82-6728-FE963264684B}"/>
              </a:ext>
            </a:extLst>
          </p:cNvPr>
          <p:cNvCxnSpPr>
            <a:cxnSpLocks/>
          </p:cNvCxnSpPr>
          <p:nvPr/>
        </p:nvCxnSpPr>
        <p:spPr>
          <a:xfrm flipH="1">
            <a:off x="11468100" y="4227160"/>
            <a:ext cx="192355"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4499B814-36ED-C005-8352-6345226DBF00}"/>
              </a:ext>
            </a:extLst>
          </p:cNvPr>
          <p:cNvCxnSpPr>
            <a:cxnSpLocks/>
          </p:cNvCxnSpPr>
          <p:nvPr/>
        </p:nvCxnSpPr>
        <p:spPr>
          <a:xfrm flipH="1">
            <a:off x="10799379" y="4656460"/>
            <a:ext cx="861076"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689A9F62-5773-0C61-FBB8-F56CF5886650}"/>
              </a:ext>
            </a:extLst>
          </p:cNvPr>
          <p:cNvCxnSpPr>
            <a:cxnSpLocks/>
          </p:cNvCxnSpPr>
          <p:nvPr/>
        </p:nvCxnSpPr>
        <p:spPr>
          <a:xfrm flipH="1">
            <a:off x="10799379" y="3337421"/>
            <a:ext cx="861076"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FD275EAA-264C-E36C-4163-4961F4AFCC8C}"/>
              </a:ext>
            </a:extLst>
          </p:cNvPr>
          <p:cNvCxnSpPr>
            <a:cxnSpLocks/>
          </p:cNvCxnSpPr>
          <p:nvPr/>
        </p:nvCxnSpPr>
        <p:spPr>
          <a:xfrm flipH="1">
            <a:off x="9159766" y="2658754"/>
            <a:ext cx="2500689"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FC920346-B680-2BBA-723C-842994FFF99C}"/>
              </a:ext>
            </a:extLst>
          </p:cNvPr>
          <p:cNvCxnSpPr>
            <a:cxnSpLocks/>
          </p:cNvCxnSpPr>
          <p:nvPr/>
        </p:nvCxnSpPr>
        <p:spPr>
          <a:xfrm flipH="1">
            <a:off x="8171542" y="2187903"/>
            <a:ext cx="3488913"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F4EF8EF4-387A-A714-E6E8-A4D6C29FE25F}"/>
              </a:ext>
            </a:extLst>
          </p:cNvPr>
          <p:cNvCxnSpPr>
            <a:cxnSpLocks/>
          </p:cNvCxnSpPr>
          <p:nvPr/>
        </p:nvCxnSpPr>
        <p:spPr>
          <a:xfrm flipH="1">
            <a:off x="8171542" y="1793768"/>
            <a:ext cx="3488913"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99FA781E-36F3-CC0D-DC22-143620AD3B59}"/>
              </a:ext>
            </a:extLst>
          </p:cNvPr>
          <p:cNvCxnSpPr>
            <a:cxnSpLocks/>
          </p:cNvCxnSpPr>
          <p:nvPr/>
        </p:nvCxnSpPr>
        <p:spPr>
          <a:xfrm flipH="1">
            <a:off x="8171542" y="1352334"/>
            <a:ext cx="3488913"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539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60795" y="6524408"/>
            <a:ext cx="1239586" cy="365125"/>
          </a:xfrm>
        </p:spPr>
        <p:txBody>
          <a:bodyPr/>
          <a:lstStyle/>
          <a:p>
            <a:fld id="{50F88186-B17D-4CE3-A887-D91699CF601C}" type="slidenum">
              <a:rPr kumimoji="1" lang="ja-JP" altLang="en-US" sz="1600" b="0" smtClean="0"/>
              <a:pPr/>
              <a:t>19</a:t>
            </a:fld>
            <a:endParaRPr kumimoji="1" lang="ja-JP" altLang="en-US" sz="1600" b="0" dirty="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行政（独立行政法人　５</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a:t>
            </a:r>
          </a:p>
        </p:txBody>
      </p:sp>
      <p:graphicFrame>
        <p:nvGraphicFramePr>
          <p:cNvPr id="7" name="表 2">
            <a:extLst>
              <a:ext uri="{FF2B5EF4-FFF2-40B4-BE49-F238E27FC236}">
                <a16:creationId xmlns:a16="http://schemas.microsoft.com/office/drawing/2014/main" id="{318190FB-C5DA-4559-974E-AEE7076E0C26}"/>
              </a:ext>
            </a:extLst>
          </p:cNvPr>
          <p:cNvGraphicFramePr>
            <a:graphicFrameLocks noGrp="1"/>
          </p:cNvGraphicFramePr>
          <p:nvPr/>
        </p:nvGraphicFramePr>
        <p:xfrm>
          <a:off x="204948" y="769379"/>
          <a:ext cx="5832000" cy="5822104"/>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715910086"/>
                    </a:ext>
                  </a:extLst>
                </a:gridCol>
                <a:gridCol w="1908000">
                  <a:extLst>
                    <a:ext uri="{9D8B030D-6E8A-4147-A177-3AD203B41FA5}">
                      <a16:colId xmlns:a16="http://schemas.microsoft.com/office/drawing/2014/main" val="1669634736"/>
                    </a:ext>
                  </a:extLst>
                </a:gridCol>
                <a:gridCol w="2340000">
                  <a:extLst>
                    <a:ext uri="{9D8B030D-6E8A-4147-A177-3AD203B41FA5}">
                      <a16:colId xmlns:a16="http://schemas.microsoft.com/office/drawing/2014/main" val="209919925"/>
                    </a:ext>
                  </a:extLst>
                </a:gridCol>
                <a:gridCol w="1080000">
                  <a:extLst>
                    <a:ext uri="{9D8B030D-6E8A-4147-A177-3AD203B41FA5}">
                      <a16:colId xmlns:a16="http://schemas.microsoft.com/office/drawing/2014/main" val="351716591"/>
                    </a:ext>
                  </a:extLst>
                </a:gridCol>
              </a:tblGrid>
              <a:tr h="537912">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537912">
                <a:tc rowSpan="9">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国土交通省</a:t>
                      </a:r>
                    </a:p>
                  </a:txBody>
                  <a:tcPr vert="eaVert" anchor="ctr">
                    <a:solidFill>
                      <a:schemeClr val="accent1">
                        <a:lumMod val="40000"/>
                        <a:lumOff val="60000"/>
                      </a:schemeClr>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土木研究所</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国立研究開発法人土木研究所法第４条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1090808559"/>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建築研究所</a:t>
                      </a:r>
                    </a:p>
                  </a:txBody>
                  <a:tcPr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国立研究開発法人建築研究所法</a:t>
                      </a:r>
                      <a:r>
                        <a:rPr kumimoji="1" lang="ja-JP" altLang="en-US" sz="1400" b="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880690425"/>
                  </a:ext>
                </a:extLst>
              </a:tr>
              <a:tr h="759404">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海上・港湾・航空</a:t>
                      </a:r>
                      <a:r>
                        <a:rPr kumimoji="1" lang="ja-JP" altLang="en-US" sz="1400" b="1" dirty="0">
                          <a:solidFill>
                            <a:schemeClr val="bg1"/>
                          </a:solidFill>
                          <a:latin typeface="BIZ UDゴシック" panose="020B0400000000000000" pitchFamily="49" charset="-128"/>
                          <a:ea typeface="BIZ UDゴシック" panose="020B0400000000000000" pitchFamily="49" charset="-128"/>
                        </a:rPr>
                        <a:t>技術研究所</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国立研究開発</a:t>
                      </a:r>
                      <a:r>
                        <a:rPr kumimoji="1" lang="ja-JP" altLang="en-US" sz="1400" b="1">
                          <a:solidFill>
                            <a:schemeClr val="bg1"/>
                          </a:solidFill>
                          <a:latin typeface="BIZ UDゴシック" panose="020B0400000000000000" pitchFamily="49" charset="-128"/>
                          <a:ea typeface="BIZ UDゴシック" panose="020B0400000000000000" pitchFamily="49" charset="-128"/>
                        </a:rPr>
                        <a:t>法人海上・港湾・航空</a:t>
                      </a:r>
                      <a:r>
                        <a:rPr kumimoji="1" lang="ja-JP" altLang="en-US" sz="1400" b="1" dirty="0">
                          <a:solidFill>
                            <a:schemeClr val="bg1"/>
                          </a:solidFill>
                          <a:latin typeface="BIZ UDゴシック" panose="020B0400000000000000" pitchFamily="49" charset="-128"/>
                          <a:ea typeface="BIZ UDゴシック" panose="020B0400000000000000" pitchFamily="49" charset="-128"/>
                        </a:rPr>
                        <a:t>技術研究所法第４条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428298100"/>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海技教育機構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a:solidFill>
                            <a:schemeClr val="tx1"/>
                          </a:solidFill>
                          <a:latin typeface="BIZ UDゴシック" panose="020B0400000000000000" pitchFamily="49" charset="-128"/>
                          <a:ea typeface="BIZ UDゴシック" panose="020B0400000000000000" pitchFamily="49" charset="-128"/>
                        </a:rPr>
                        <a:t>独立行政法人海技教育機構法</a:t>
                      </a:r>
                      <a:r>
                        <a:rPr kumimoji="1" lang="ja-JP" altLang="en-US" sz="1400" b="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2293819567"/>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航空大学校</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400" b="0">
                          <a:solidFill>
                            <a:schemeClr val="tx1"/>
                          </a:solidFill>
                          <a:latin typeface="BIZ UDゴシック" panose="020B0400000000000000" pitchFamily="49" charset="-128"/>
                          <a:ea typeface="BIZ UDゴシック" panose="020B0400000000000000" pitchFamily="49" charset="-128"/>
                        </a:rPr>
                        <a:t>独立行政法人航空大学校法</a:t>
                      </a:r>
                      <a:r>
                        <a:rPr kumimoji="1" lang="ja-JP" altLang="en-US" sz="1400" b="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宮崎県</a:t>
                      </a:r>
                    </a:p>
                  </a:txBody>
                  <a:tcPr anchor="ctr">
                    <a:solidFill>
                      <a:schemeClr val="bg1"/>
                    </a:solidFill>
                  </a:tcPr>
                </a:tc>
                <a:extLst>
                  <a:ext uri="{0D108BD9-81ED-4DB2-BD59-A6C34878D82A}">
                    <a16:rowId xmlns:a16="http://schemas.microsoft.com/office/drawing/2014/main" val="1279385808"/>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自動車技術総合機構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独立行政法人自動車技術総合機構法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759404">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鉄道建設・運輸施設整備支援機構</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a:t>
                      </a:r>
                      <a:r>
                        <a:rPr kumimoji="1" lang="ja-JP" altLang="en-US" sz="1400" b="0">
                          <a:solidFill>
                            <a:schemeClr val="tx1"/>
                          </a:solidFill>
                          <a:latin typeface="BIZ UDゴシック" panose="020B0400000000000000" pitchFamily="49" charset="-128"/>
                          <a:ea typeface="BIZ UDゴシック" panose="020B0400000000000000" pitchFamily="49" charset="-128"/>
                        </a:rPr>
                        <a:t>鉄道建設・運輸</a:t>
                      </a:r>
                      <a:r>
                        <a:rPr kumimoji="1" lang="ja-JP" altLang="en-US" sz="1400" b="0" dirty="0">
                          <a:solidFill>
                            <a:schemeClr val="tx1"/>
                          </a:solidFill>
                          <a:latin typeface="BIZ UDゴシック" panose="020B0400000000000000" pitchFamily="49" charset="-128"/>
                          <a:ea typeface="BIZ UDゴシック" panose="020B0400000000000000" pitchFamily="49" charset="-128"/>
                        </a:rPr>
                        <a:t>施設整備支援機構法第５条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804223241"/>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国際観光振興機構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独立行政法人国際観光振興機構法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r h="53791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水資源機構</a:t>
                      </a: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独立行政法人水資源機構法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第５条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埼玉県</a:t>
                      </a:r>
                    </a:p>
                  </a:txBody>
                  <a:tcPr anchor="ctr">
                    <a:solidFill>
                      <a:schemeClr val="bg1"/>
                    </a:solidFill>
                  </a:tcPr>
                </a:tc>
                <a:extLst>
                  <a:ext uri="{0D108BD9-81ED-4DB2-BD59-A6C34878D82A}">
                    <a16:rowId xmlns:a16="http://schemas.microsoft.com/office/drawing/2014/main" val="112799086"/>
                  </a:ext>
                </a:extLst>
              </a:tr>
            </a:tbl>
          </a:graphicData>
        </a:graphic>
      </p:graphicFrame>
      <p:graphicFrame>
        <p:nvGraphicFramePr>
          <p:cNvPr id="10" name="表 2">
            <a:extLst>
              <a:ext uri="{FF2B5EF4-FFF2-40B4-BE49-F238E27FC236}">
                <a16:creationId xmlns:a16="http://schemas.microsoft.com/office/drawing/2014/main" id="{6B172419-4800-4512-8854-977CC2AD09BA}"/>
              </a:ext>
            </a:extLst>
          </p:cNvPr>
          <p:cNvGraphicFramePr>
            <a:graphicFrameLocks noGrp="1"/>
          </p:cNvGraphicFramePr>
          <p:nvPr/>
        </p:nvGraphicFramePr>
        <p:xfrm>
          <a:off x="6155053" y="769803"/>
          <a:ext cx="5832000" cy="582168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715910086"/>
                    </a:ext>
                  </a:extLst>
                </a:gridCol>
                <a:gridCol w="1908000">
                  <a:extLst>
                    <a:ext uri="{9D8B030D-6E8A-4147-A177-3AD203B41FA5}">
                      <a16:colId xmlns:a16="http://schemas.microsoft.com/office/drawing/2014/main" val="1669634736"/>
                    </a:ext>
                  </a:extLst>
                </a:gridCol>
                <a:gridCol w="2340000">
                  <a:extLst>
                    <a:ext uri="{9D8B030D-6E8A-4147-A177-3AD203B41FA5}">
                      <a16:colId xmlns:a16="http://schemas.microsoft.com/office/drawing/2014/main" val="209919925"/>
                    </a:ext>
                  </a:extLst>
                </a:gridCol>
                <a:gridCol w="1080000">
                  <a:extLst>
                    <a:ext uri="{9D8B030D-6E8A-4147-A177-3AD203B41FA5}">
                      <a16:colId xmlns:a16="http://schemas.microsoft.com/office/drawing/2014/main" val="351716591"/>
                    </a:ext>
                  </a:extLst>
                </a:gridCol>
              </a:tblGrid>
              <a:tr h="515567">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515567">
                <a:tc rowSpan="6">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国土交通省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自動車事故対策機構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独立行政法人自動車事故対策機構法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090808559"/>
                  </a:ext>
                </a:extLst>
              </a:tr>
              <a:tr h="727859">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空港周辺整備機構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公共用飛行場周辺における航空機騒音による障害の防止等に関する法律第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21</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福岡県</a:t>
                      </a:r>
                    </a:p>
                  </a:txBody>
                  <a:tcPr anchor="ctr">
                    <a:solidFill>
                      <a:schemeClr val="bg1"/>
                    </a:solidFill>
                  </a:tcPr>
                </a:tc>
                <a:extLst>
                  <a:ext uri="{0D108BD9-81ED-4DB2-BD59-A6C34878D82A}">
                    <a16:rowId xmlns:a16="http://schemas.microsoft.com/office/drawing/2014/main" val="880690425"/>
                  </a:ext>
                </a:extLst>
              </a:tr>
              <a:tr h="51556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都市再生機構</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独立行政法人都市再生機構法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3428298100"/>
                  </a:ext>
                </a:extLst>
              </a:tr>
              <a:tr h="51556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奄美群島振興開発基金</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0" dirty="0">
                          <a:solidFill>
                            <a:schemeClr val="tx1"/>
                          </a:solidFill>
                          <a:latin typeface="BIZ UDゴシック" panose="020B0400000000000000" pitchFamily="49" charset="-128"/>
                          <a:ea typeface="BIZ UDゴシック" panose="020B0400000000000000" pitchFamily="49" charset="-128"/>
                        </a:rPr>
                        <a:t>奄美群島振興開発特別措置法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45</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奄美群島</a:t>
                      </a:r>
                    </a:p>
                  </a:txBody>
                  <a:tcPr anchor="ctr">
                    <a:solidFill>
                      <a:schemeClr val="bg1"/>
                    </a:solidFill>
                  </a:tcPr>
                </a:tc>
                <a:extLst>
                  <a:ext uri="{0D108BD9-81ED-4DB2-BD59-A6C34878D82A}">
                    <a16:rowId xmlns:a16="http://schemas.microsoft.com/office/drawing/2014/main" val="2293819567"/>
                  </a:ext>
                </a:extLst>
              </a:tr>
              <a:tr h="727859">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日本高速道路保有・債務返済機構</a:t>
                      </a: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ゴシック" panose="020B0400000000000000" pitchFamily="49" charset="-128"/>
                          <a:ea typeface="BIZ UDゴシック" panose="020B0400000000000000" pitchFamily="49" charset="-128"/>
                        </a:rPr>
                        <a:t>独立行政法人日本高速道路保有・債務返済機構法第５条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1279385808"/>
                  </a:ext>
                </a:extLst>
              </a:tr>
              <a:tr h="515567">
                <a:tc vMerge="1">
                  <a:txBody>
                    <a:bodyPr/>
                    <a:lstStyle/>
                    <a:p>
                      <a:pPr algn="ctr"/>
                      <a:endParaRPr kumimoji="1" lang="ja-JP" altLang="en-US" sz="105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bg1"/>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住宅金融支援機構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独立行政法人住宅金融支援機構法</a:t>
                      </a:r>
                      <a:r>
                        <a:rPr kumimoji="1" lang="ja-JP" altLang="en-US" sz="1400" b="1" dirty="0">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515567">
                <a:tc rowSpan="2">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環境省</a:t>
                      </a:r>
                    </a:p>
                  </a:txBody>
                  <a:tcPr vert="eaVert" anchor="ctr">
                    <a:solidFill>
                      <a:schemeClr val="accent1">
                        <a:lumMod val="40000"/>
                        <a:lumOff val="60000"/>
                      </a:schemeClr>
                    </a:solidFill>
                  </a:tcPr>
                </a:tc>
                <a:tc>
                  <a:txBody>
                    <a:bodyPr/>
                    <a:lstStyle/>
                    <a:p>
                      <a:r>
                        <a:rPr kumimoji="1" lang="ja-JP" altLang="en-US" sz="1400" b="0">
                          <a:solidFill>
                            <a:schemeClr val="tx1"/>
                          </a:solidFill>
                          <a:latin typeface="BIZ UDゴシック" panose="020B0400000000000000" pitchFamily="49" charset="-128"/>
                          <a:ea typeface="BIZ UDゴシック" panose="020B0400000000000000" pitchFamily="49" charset="-128"/>
                        </a:rPr>
                        <a:t>国立環境研究所</a:t>
                      </a: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国立研究開発法人国立環境研究所法第４条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茨城県</a:t>
                      </a:r>
                    </a:p>
                  </a:txBody>
                  <a:tcPr anchor="ctr">
                    <a:solidFill>
                      <a:schemeClr val="bg1"/>
                    </a:solidFill>
                  </a:tcPr>
                </a:tc>
                <a:extLst>
                  <a:ext uri="{0D108BD9-81ED-4DB2-BD59-A6C34878D82A}">
                    <a16:rowId xmlns:a16="http://schemas.microsoft.com/office/drawing/2014/main" val="1804223241"/>
                  </a:ext>
                </a:extLst>
              </a:tr>
              <a:tr h="515567">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環境再生保全機構</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独立行政法人環境再生保全機構法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神奈川県</a:t>
                      </a:r>
                    </a:p>
                  </a:txBody>
                  <a:tcPr anchor="ctr">
                    <a:solidFill>
                      <a:schemeClr val="bg1"/>
                    </a:solidFill>
                  </a:tcPr>
                </a:tc>
                <a:extLst>
                  <a:ext uri="{0D108BD9-81ED-4DB2-BD59-A6C34878D82A}">
                    <a16:rowId xmlns:a16="http://schemas.microsoft.com/office/drawing/2014/main" val="635001219"/>
                  </a:ext>
                </a:extLst>
              </a:tr>
              <a:tr h="727859">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防衛省</a:t>
                      </a:r>
                    </a:p>
                  </a:txBody>
                  <a:tcPr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駐留軍等労働者労務管理機構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独立行政法人駐留軍等労働者労務管理機構法</a:t>
                      </a:r>
                      <a:r>
                        <a:rPr kumimoji="1" lang="ja-JP" altLang="en-US" sz="1400" b="1">
                          <a:solidFill>
                            <a:schemeClr val="bg1"/>
                          </a:solidFill>
                          <a:latin typeface="BIZ UDゴシック" panose="020B0400000000000000" pitchFamily="49" charset="-128"/>
                          <a:ea typeface="BIZ UDゴシック" panose="020B0400000000000000" pitchFamily="49" charset="-128"/>
                        </a:rPr>
                        <a:t>第５条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12799086"/>
                  </a:ext>
                </a:extLst>
              </a:tr>
            </a:tbl>
          </a:graphicData>
        </a:graphic>
      </p:graphicFrame>
      <p:sp>
        <p:nvSpPr>
          <p:cNvPr id="2" name="テキスト ボックス 1">
            <a:extLst>
              <a:ext uri="{FF2B5EF4-FFF2-40B4-BE49-F238E27FC236}">
                <a16:creationId xmlns:a16="http://schemas.microsoft.com/office/drawing/2014/main" id="{4C20DC8A-96B9-C2AD-D34B-A3111E683549}"/>
              </a:ext>
            </a:extLst>
          </p:cNvPr>
          <p:cNvSpPr txBox="1"/>
          <p:nvPr/>
        </p:nvSpPr>
        <p:spPr>
          <a:xfrm>
            <a:off x="5799989" y="6576493"/>
            <a:ext cx="5832000" cy="246221"/>
          </a:xfrm>
          <a:prstGeom prst="rect">
            <a:avLst/>
          </a:prstGeom>
          <a:noFill/>
        </p:spPr>
        <p:txBody>
          <a:bodyPr wrap="square" rtlCol="0">
            <a:spAutoFit/>
          </a:bodyPr>
          <a:lstStyle/>
          <a:p>
            <a:pPr algn="r">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出典：総務省「独立行政法人一覧（令和７年４月１日現在）」などをもとに副首都推進局で作成</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860350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20</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行政（特殊法人等　１</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a:t>
            </a:r>
          </a:p>
        </p:txBody>
      </p:sp>
      <p:sp>
        <p:nvSpPr>
          <p:cNvPr id="14" name="テキスト ボックス 13">
            <a:extLst>
              <a:ext uri="{FF2B5EF4-FFF2-40B4-BE49-F238E27FC236}">
                <a16:creationId xmlns:a16="http://schemas.microsoft.com/office/drawing/2014/main" id="{28B9EBD4-B196-C538-CAAB-CA4E4FB4E5F9}"/>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特殊法人や認可法人の所在地について、法令で規定されている場合、定款で規定されている場合のいずれにおいても、本店ないしは主たる事務所を東京都としている法人が多数見られる。</a:t>
            </a:r>
          </a:p>
        </p:txBody>
      </p:sp>
      <p:sp>
        <p:nvSpPr>
          <p:cNvPr id="15" name="タイトル 1">
            <a:extLst>
              <a:ext uri="{FF2B5EF4-FFF2-40B4-BE49-F238E27FC236}">
                <a16:creationId xmlns:a16="http://schemas.microsoft.com/office/drawing/2014/main" id="{871BF1DB-47A7-4C3D-8D25-475F37BFBE96}"/>
              </a:ext>
            </a:extLst>
          </p:cNvPr>
          <p:cNvSpPr txBox="1">
            <a:spLocks/>
          </p:cNvSpPr>
          <p:nvPr/>
        </p:nvSpPr>
        <p:spPr>
          <a:xfrm>
            <a:off x="567397" y="1302164"/>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600" b="1" dirty="0">
                <a:latin typeface="BIZ UDゴシック" panose="020B0400000000000000" pitchFamily="49" charset="-128"/>
                <a:ea typeface="BIZ UDゴシック" panose="020B0400000000000000" pitchFamily="49" charset="-128"/>
                <a:cs typeface="Meiryo UI" panose="020B0604030504040204" pitchFamily="50" charset="-128"/>
              </a:rPr>
              <a:t>■　法令によって所在地が規定されている機関</a:t>
            </a:r>
          </a:p>
        </p:txBody>
      </p:sp>
      <p:graphicFrame>
        <p:nvGraphicFramePr>
          <p:cNvPr id="21" name="表 2">
            <a:extLst>
              <a:ext uri="{FF2B5EF4-FFF2-40B4-BE49-F238E27FC236}">
                <a16:creationId xmlns:a16="http://schemas.microsoft.com/office/drawing/2014/main" id="{CDE7CAA8-28A7-455F-9BE7-9967661D85BA}"/>
              </a:ext>
            </a:extLst>
          </p:cNvPr>
          <p:cNvGraphicFramePr>
            <a:graphicFrameLocks noGrp="1"/>
          </p:cNvGraphicFramePr>
          <p:nvPr/>
        </p:nvGraphicFramePr>
        <p:xfrm>
          <a:off x="2586000" y="1713350"/>
          <a:ext cx="7020000" cy="486918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715910086"/>
                    </a:ext>
                  </a:extLst>
                </a:gridCol>
                <a:gridCol w="2160000">
                  <a:extLst>
                    <a:ext uri="{9D8B030D-6E8A-4147-A177-3AD203B41FA5}">
                      <a16:colId xmlns:a16="http://schemas.microsoft.com/office/drawing/2014/main" val="1669634736"/>
                    </a:ext>
                  </a:extLst>
                </a:gridCol>
                <a:gridCol w="2880000">
                  <a:extLst>
                    <a:ext uri="{9D8B030D-6E8A-4147-A177-3AD203B41FA5}">
                      <a16:colId xmlns:a16="http://schemas.microsoft.com/office/drawing/2014/main" val="209919925"/>
                    </a:ext>
                  </a:extLst>
                </a:gridCol>
                <a:gridCol w="1260000">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370840">
                <a:tc rowSpan="2">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内閣府</a:t>
                      </a:r>
                    </a:p>
                  </a:txBody>
                  <a:tcPr vert="eaVert" anchor="ctr">
                    <a:solidFill>
                      <a:schemeClr val="accent1">
                        <a:lumMod val="40000"/>
                        <a:lumOff val="60000"/>
                      </a:schemeClr>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沖縄振興開発金融公庫</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dirty="0">
                          <a:solidFill>
                            <a:schemeClr val="tx1"/>
                          </a:solidFill>
                          <a:latin typeface="BIZ UDゴシック" panose="020B0400000000000000" pitchFamily="49" charset="-128"/>
                          <a:ea typeface="BIZ UDゴシック" panose="020B0400000000000000" pitchFamily="49" charset="-128"/>
                        </a:rPr>
                        <a:t>沖縄振興開発金融公庫法</a:t>
                      </a:r>
                      <a:r>
                        <a:rPr kumimoji="1" lang="ja-JP" altLang="en-US" sz="14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b="0" dirty="0">
                          <a:solidFill>
                            <a:schemeClr val="tx1"/>
                          </a:solidFill>
                          <a:latin typeface="BIZ UDゴシック" panose="020B0400000000000000" pitchFamily="49" charset="-128"/>
                          <a:ea typeface="BIZ UDゴシック" panose="020B0400000000000000" pitchFamily="49" charset="-128"/>
                        </a:rPr>
                        <a:t>3</a:t>
                      </a:r>
                      <a:r>
                        <a:rPr kumimoji="1" lang="ja-JP" altLang="en-US" sz="1400" b="0" dirty="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那覇市</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（沖縄県）</a:t>
                      </a:r>
                    </a:p>
                  </a:txBody>
                  <a:tcPr anchor="ctr">
                    <a:solidFill>
                      <a:schemeClr val="bg1"/>
                    </a:solidFill>
                  </a:tcPr>
                </a:tc>
                <a:extLst>
                  <a:ext uri="{0D108BD9-81ED-4DB2-BD59-A6C34878D82A}">
                    <a16:rowId xmlns:a16="http://schemas.microsoft.com/office/drawing/2014/main" val="1090808559"/>
                  </a:ext>
                </a:extLst>
              </a:tr>
              <a:tr h="571500">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沖縄科学技術大学院大学学園</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沖縄科学技術大学院大学学園法</a:t>
                      </a:r>
                      <a:endParaRPr kumimoji="1" lang="en-US" altLang="zh-CN" sz="1400" b="0">
                        <a:solidFill>
                          <a:schemeClr val="tx1"/>
                        </a:solidFill>
                        <a:latin typeface="BIZ UDゴシック" panose="020B0400000000000000" pitchFamily="49" charset="-128"/>
                        <a:ea typeface="BIZ UDゴシック" panose="020B0400000000000000" pitchFamily="49" charset="-128"/>
                      </a:endParaRPr>
                    </a:p>
                    <a:p>
                      <a:r>
                        <a:rPr kumimoji="1" lang="ja-JP" altLang="en-US" sz="1400" b="0">
                          <a:solidFill>
                            <a:schemeClr val="tx1"/>
                          </a:solidFill>
                          <a:latin typeface="BIZ UDゴシック" panose="020B0400000000000000" pitchFamily="49" charset="-128"/>
                          <a:ea typeface="BIZ UDゴシック" panose="020B0400000000000000" pitchFamily="49" charset="-128"/>
                        </a:rPr>
                        <a:t>第４条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沖縄県</a:t>
                      </a:r>
                    </a:p>
                  </a:txBody>
                  <a:tcPr anchor="ctr">
                    <a:solidFill>
                      <a:schemeClr val="bg1"/>
                    </a:solidFill>
                  </a:tcPr>
                </a:tc>
                <a:extLst>
                  <a:ext uri="{0D108BD9-81ED-4DB2-BD59-A6C34878D82A}">
                    <a16:rowId xmlns:a16="http://schemas.microsoft.com/office/drawing/2014/main" val="880690425"/>
                  </a:ext>
                </a:extLst>
              </a:tr>
              <a:tr h="370840">
                <a:tc>
                  <a:txBody>
                    <a:bodyPr/>
                    <a:lstStyle/>
                    <a:p>
                      <a:pPr algn="ctr"/>
                      <a:r>
                        <a:rPr kumimoji="1" lang="ja-JP" altLang="en-US" sz="1400" b="1">
                          <a:solidFill>
                            <a:schemeClr val="tx1"/>
                          </a:solidFill>
                          <a:latin typeface="BIZ UDゴシック" panose="020B0400000000000000" pitchFamily="49" charset="-128"/>
                          <a:ea typeface="BIZ UDゴシック" panose="020B0400000000000000" pitchFamily="49" charset="-128"/>
                        </a:rPr>
                        <a:t>復興庁</a:t>
                      </a:r>
                    </a:p>
                  </a:txBody>
                  <a:tcPr anchor="ctr">
                    <a:solidFill>
                      <a:schemeClr val="accent1">
                        <a:lumMod val="40000"/>
                        <a:lumOff val="60000"/>
                      </a:schemeClr>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福島国際研究教育機構</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福島復興再生特別措置法</a:t>
                      </a:r>
                      <a:r>
                        <a:rPr kumimoji="1" lang="ja-JP" altLang="en-US" sz="1400" b="0">
                          <a:solidFill>
                            <a:schemeClr val="tx1"/>
                          </a:solidFill>
                          <a:latin typeface="BIZ UDゴシック" panose="020B0400000000000000" pitchFamily="49" charset="-128"/>
                          <a:ea typeface="BIZ UDゴシック" panose="020B0400000000000000" pitchFamily="49" charset="-128"/>
                        </a:rPr>
                        <a:t>第</a:t>
                      </a:r>
                      <a:r>
                        <a:rPr kumimoji="1" lang="en-US" altLang="ja-JP" sz="1400" b="0">
                          <a:solidFill>
                            <a:schemeClr val="tx1"/>
                          </a:solidFill>
                          <a:latin typeface="BIZ UDゴシック" panose="020B0400000000000000" pitchFamily="49" charset="-128"/>
                          <a:ea typeface="BIZ UDゴシック" panose="020B0400000000000000" pitchFamily="49" charset="-128"/>
                        </a:rPr>
                        <a:t>94</a:t>
                      </a:r>
                      <a:r>
                        <a:rPr kumimoji="1" lang="ja-JP" altLang="en-US" sz="1400" b="0">
                          <a:solidFill>
                            <a:schemeClr val="tx1"/>
                          </a:solidFill>
                          <a:latin typeface="BIZ UDゴシック" panose="020B0400000000000000" pitchFamily="49" charset="-128"/>
                          <a:ea typeface="BIZ UDゴシック" panose="020B0400000000000000" pitchFamily="49" charset="-128"/>
                        </a:rPr>
                        <a:t>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福島県</a:t>
                      </a:r>
                    </a:p>
                  </a:txBody>
                  <a:tcPr anchor="ctr">
                    <a:solidFill>
                      <a:schemeClr val="bg1"/>
                    </a:solidFill>
                  </a:tcPr>
                </a:tc>
                <a:extLst>
                  <a:ext uri="{0D108BD9-81ED-4DB2-BD59-A6C34878D82A}">
                    <a16:rowId xmlns:a16="http://schemas.microsoft.com/office/drawing/2014/main" val="3428298100"/>
                  </a:ext>
                </a:extLst>
              </a:tr>
              <a:tr h="37084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総務省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日本放送協会</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放送法第</a:t>
                      </a:r>
                      <a:r>
                        <a:rPr kumimoji="1" lang="en-US" altLang="ja-JP" sz="1400" b="1">
                          <a:solidFill>
                            <a:schemeClr val="bg1"/>
                          </a:solidFill>
                          <a:latin typeface="BIZ UDゴシック" panose="020B0400000000000000" pitchFamily="49" charset="-128"/>
                          <a:ea typeface="BIZ UDゴシック" panose="020B0400000000000000" pitchFamily="49" charset="-128"/>
                        </a:rPr>
                        <a:t>17</a:t>
                      </a:r>
                      <a:r>
                        <a:rPr kumimoji="1" lang="ja-JP" altLang="en-US" sz="1400" b="1">
                          <a:solidFill>
                            <a:schemeClr val="bg1"/>
                          </a:solidFill>
                          <a:latin typeface="BIZ UDゴシック" panose="020B0400000000000000" pitchFamily="49" charset="-128"/>
                          <a:ea typeface="BIZ UDゴシック" panose="020B0400000000000000" pitchFamily="49" charset="-128"/>
                        </a:rPr>
                        <a:t>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229381956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BIZ UDゴシック" panose="020B0400000000000000" pitchFamily="49" charset="-128"/>
                          <a:ea typeface="BIZ UDゴシック" panose="020B0400000000000000" pitchFamily="49" charset="-128"/>
                        </a:rPr>
                        <a:t>財務省</a:t>
                      </a:r>
                    </a:p>
                  </a:txBody>
                  <a:tcPr anchor="ctr">
                    <a:solidFill>
                      <a:schemeClr val="accent1">
                        <a:lumMod val="40000"/>
                        <a:lumOff val="6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日本銀行</a:t>
                      </a: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日本銀行法第７条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279385808"/>
                  </a:ext>
                </a:extLst>
              </a:tr>
              <a:tr h="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文部科学省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日本私立</a:t>
                      </a:r>
                      <a:r>
                        <a:rPr kumimoji="1" lang="ja-JP" altLang="en-US" sz="1400" b="1">
                          <a:solidFill>
                            <a:schemeClr val="bg1"/>
                          </a:solidFill>
                          <a:latin typeface="BIZ UDゴシック" panose="020B0400000000000000" pitchFamily="49" charset="-128"/>
                          <a:ea typeface="BIZ UDゴシック" panose="020B0400000000000000" pitchFamily="49" charset="-128"/>
                        </a:rPr>
                        <a:t>学校振興・共済</a:t>
                      </a:r>
                      <a:r>
                        <a:rPr kumimoji="1" lang="ja-JP" altLang="en-US" sz="1400" b="1" dirty="0">
                          <a:solidFill>
                            <a:schemeClr val="bg1"/>
                          </a:solidFill>
                          <a:latin typeface="BIZ UDゴシック" panose="020B0400000000000000" pitchFamily="49" charset="-128"/>
                          <a:ea typeface="BIZ UDゴシック" panose="020B0400000000000000" pitchFamily="49" charset="-128"/>
                        </a:rPr>
                        <a:t>事業団</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日本私立</a:t>
                      </a:r>
                      <a:r>
                        <a:rPr kumimoji="1" lang="ja-JP" altLang="en-US" sz="1400" b="1">
                          <a:solidFill>
                            <a:schemeClr val="bg1"/>
                          </a:solidFill>
                          <a:latin typeface="BIZ UDゴシック" panose="020B0400000000000000" pitchFamily="49" charset="-128"/>
                          <a:ea typeface="BIZ UDゴシック" panose="020B0400000000000000" pitchFamily="49" charset="-128"/>
                        </a:rPr>
                        <a:t>学校振興・共済</a:t>
                      </a:r>
                      <a:r>
                        <a:rPr kumimoji="1" lang="ja-JP" altLang="en-US" sz="1400" b="1" dirty="0">
                          <a:solidFill>
                            <a:schemeClr val="bg1"/>
                          </a:solidFill>
                          <a:latin typeface="BIZ UDゴシック" panose="020B0400000000000000" pitchFamily="49" charset="-128"/>
                          <a:ea typeface="BIZ UDゴシック" panose="020B0400000000000000" pitchFamily="49" charset="-128"/>
                        </a:rPr>
                        <a:t>事業団法第４条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3150091740"/>
                  </a:ext>
                </a:extLst>
              </a:tr>
              <a:tr h="370840">
                <a:tc rowSpan="3">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vert="eaVert" anchor="ctr">
                    <a:solidFill>
                      <a:schemeClr val="accent1">
                        <a:lumMod val="40000"/>
                        <a:lumOff val="6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日本年金機構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日本年金機構法</a:t>
                      </a:r>
                      <a:r>
                        <a:rPr kumimoji="1" lang="ja-JP" altLang="en-US" sz="1400" b="1">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335026684"/>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国立健康危機管理研究機構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spc="-100" baseline="0" dirty="0">
                          <a:solidFill>
                            <a:schemeClr val="bg1"/>
                          </a:solidFill>
                          <a:latin typeface="BIZ UDゴシック" panose="020B0400000000000000" pitchFamily="49" charset="-128"/>
                          <a:ea typeface="BIZ UDゴシック" panose="020B0400000000000000" pitchFamily="49" charset="-128"/>
                        </a:rPr>
                        <a:t>国立健康危機管理研究機構法</a:t>
                      </a:r>
                      <a:r>
                        <a:rPr kumimoji="1" lang="ja-JP" altLang="en-US" sz="1400" b="1" spc="-100" baseline="0"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676567668"/>
                  </a:ext>
                </a:extLst>
              </a:tr>
              <a:tr h="370840">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日本赤十字社</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日本赤十字社法第６条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1804223241"/>
                  </a:ext>
                </a:extLst>
              </a:tr>
              <a:tr h="37084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農林水産省</a:t>
                      </a:r>
                    </a:p>
                  </a:txBody>
                  <a:tcPr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日本中央競馬会</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日本中央競馬会法</a:t>
                      </a:r>
                      <a:r>
                        <a:rPr kumimoji="1" lang="ja-JP" altLang="en-US" sz="1400" b="1">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a:t>
                      </a:r>
                    </a:p>
                  </a:txBody>
                  <a:tcPr anchor="ctr">
                    <a:solidFill>
                      <a:schemeClr val="bg2">
                        <a:lumMod val="50000"/>
                      </a:schemeClr>
                    </a:solidFill>
                  </a:tcPr>
                </a:tc>
                <a:extLst>
                  <a:ext uri="{0D108BD9-81ED-4DB2-BD59-A6C34878D82A}">
                    <a16:rowId xmlns:a16="http://schemas.microsoft.com/office/drawing/2014/main" val="635001219"/>
                  </a:ext>
                </a:extLst>
              </a:tr>
            </a:tbl>
          </a:graphicData>
        </a:graphic>
      </p:graphicFrame>
    </p:spTree>
    <p:extLst>
      <p:ext uri="{BB962C8B-B14F-4D97-AF65-F5344CB8AC3E}">
        <p14:creationId xmlns:p14="http://schemas.microsoft.com/office/powerpoint/2010/main" val="3416878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5BD21-AD0F-4F79-2095-D1A54376A11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1BB84E5-F3C8-3D59-E5FD-711400B3CE3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21</a:t>
            </a:fld>
            <a:endParaRPr kumimoji="1" lang="ja-JP" altLang="en-US" b="0"/>
          </a:p>
        </p:txBody>
      </p:sp>
      <p:sp>
        <p:nvSpPr>
          <p:cNvPr id="11" name="正方形/長方形 10">
            <a:extLst>
              <a:ext uri="{FF2B5EF4-FFF2-40B4-BE49-F238E27FC236}">
                <a16:creationId xmlns:a16="http://schemas.microsoft.com/office/drawing/2014/main" id="{E29B30C6-CCEE-6628-C980-4A7DB078B45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38FA9EF2-1828-3C38-82EE-D2515063033E}"/>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２－２． 行政（特殊法人等　２</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２）</a:t>
            </a:r>
          </a:p>
        </p:txBody>
      </p:sp>
      <p:sp>
        <p:nvSpPr>
          <p:cNvPr id="16" name="タイトル 1">
            <a:extLst>
              <a:ext uri="{FF2B5EF4-FFF2-40B4-BE49-F238E27FC236}">
                <a16:creationId xmlns:a16="http://schemas.microsoft.com/office/drawing/2014/main" id="{0FEEB40C-BCE6-48C1-AD6A-CDCC5EA269ED}"/>
              </a:ext>
            </a:extLst>
          </p:cNvPr>
          <p:cNvSpPr txBox="1">
            <a:spLocks/>
          </p:cNvSpPr>
          <p:nvPr/>
        </p:nvSpPr>
        <p:spPr>
          <a:xfrm>
            <a:off x="6173053" y="1709389"/>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endParaRPr lang="ja-JP" altLang="en-US" sz="1600" b="1">
              <a:latin typeface="BIZ UDゴシック" panose="020B0400000000000000" pitchFamily="49" charset="-128"/>
              <a:ea typeface="BIZ UDゴシック" panose="020B0400000000000000" pitchFamily="49" charset="-128"/>
              <a:cs typeface="Meiryo UI" panose="020B0604030504040204" pitchFamily="50" charset="-128"/>
            </a:endParaRPr>
          </a:p>
        </p:txBody>
      </p:sp>
      <p:graphicFrame>
        <p:nvGraphicFramePr>
          <p:cNvPr id="23" name="表 2">
            <a:extLst>
              <a:ext uri="{FF2B5EF4-FFF2-40B4-BE49-F238E27FC236}">
                <a16:creationId xmlns:a16="http://schemas.microsoft.com/office/drawing/2014/main" id="{DE51D3D6-4A58-469B-A392-93FD32D00CF8}"/>
              </a:ext>
            </a:extLst>
          </p:cNvPr>
          <p:cNvGraphicFramePr>
            <a:graphicFrameLocks noGrp="1"/>
          </p:cNvGraphicFramePr>
          <p:nvPr/>
        </p:nvGraphicFramePr>
        <p:xfrm>
          <a:off x="200413" y="1324585"/>
          <a:ext cx="5832000" cy="4646592"/>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715910086"/>
                    </a:ext>
                  </a:extLst>
                </a:gridCol>
                <a:gridCol w="2088000">
                  <a:extLst>
                    <a:ext uri="{9D8B030D-6E8A-4147-A177-3AD203B41FA5}">
                      <a16:colId xmlns:a16="http://schemas.microsoft.com/office/drawing/2014/main" val="1669634736"/>
                    </a:ext>
                  </a:extLst>
                </a:gridCol>
                <a:gridCol w="1349837">
                  <a:extLst>
                    <a:ext uri="{9D8B030D-6E8A-4147-A177-3AD203B41FA5}">
                      <a16:colId xmlns:a16="http://schemas.microsoft.com/office/drawing/2014/main" val="209919925"/>
                    </a:ext>
                  </a:extLst>
                </a:gridCol>
                <a:gridCol w="1746163">
                  <a:extLst>
                    <a:ext uri="{9D8B030D-6E8A-4147-A177-3AD203B41FA5}">
                      <a16:colId xmlns:a16="http://schemas.microsoft.com/office/drawing/2014/main" val="351716591"/>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定款条文</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410972">
                <a:tc rowSpan="2">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金融庁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預金保険機構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1090808559"/>
                  </a:ext>
                </a:extLst>
              </a:tr>
              <a:tr h="410972">
                <a:tc vMerge="1">
                  <a:txBody>
                    <a:bodyPr/>
                    <a:lstStyle/>
                    <a:p>
                      <a:pPr algn="ctr"/>
                      <a:endParaRPr kumimoji="1" lang="ja-JP" altLang="en-US" sz="1200" b="0">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金融経済教育推進機構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東京都中央区</a:t>
                      </a:r>
                    </a:p>
                  </a:txBody>
                  <a:tcPr anchor="ctr">
                    <a:solidFill>
                      <a:schemeClr val="bg2">
                        <a:lumMod val="50000"/>
                      </a:schemeClr>
                    </a:solidFill>
                  </a:tcPr>
                </a:tc>
                <a:extLst>
                  <a:ext uri="{0D108BD9-81ED-4DB2-BD59-A6C34878D82A}">
                    <a16:rowId xmlns:a16="http://schemas.microsoft.com/office/drawing/2014/main" val="880690425"/>
                  </a:ext>
                </a:extLst>
              </a:tr>
              <a:tr h="410972">
                <a:tc rowSpan="3">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総務省</a:t>
                      </a:r>
                    </a:p>
                  </a:txBody>
                  <a:tcPr vert="eaVert" anchor="ctr">
                    <a:solidFill>
                      <a:schemeClr val="accent1">
                        <a:lumMod val="40000"/>
                        <a:lumOff val="60000"/>
                      </a:schemeClr>
                    </a:solidFill>
                  </a:tcPr>
                </a:tc>
                <a:tc>
                  <a:txBody>
                    <a:bodyPr/>
                    <a:lstStyle/>
                    <a:p>
                      <a:r>
                        <a:rPr kumimoji="1" lang="en-US" altLang="ja-JP" sz="1400" b="1" dirty="0">
                          <a:solidFill>
                            <a:schemeClr val="bg1"/>
                          </a:solidFill>
                          <a:latin typeface="BIZ UDゴシック" panose="020B0400000000000000" pitchFamily="49" charset="-128"/>
                          <a:ea typeface="BIZ UDゴシック" panose="020B0400000000000000" pitchFamily="49" charset="-128"/>
                        </a:rPr>
                        <a:t>NTT</a:t>
                      </a:r>
                      <a:r>
                        <a:rPr kumimoji="1" lang="ja-JP" altLang="en-US" sz="1400" b="1" dirty="0">
                          <a:solidFill>
                            <a:schemeClr val="bg1"/>
                          </a:solidFill>
                          <a:latin typeface="BIZ UDゴシック" panose="020B0400000000000000" pitchFamily="49" charset="-128"/>
                          <a:ea typeface="BIZ UDゴシック" panose="020B0400000000000000" pitchFamily="49" charset="-128"/>
                        </a:rPr>
                        <a:t>株式会社</a:t>
                      </a: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3428298100"/>
                  </a:ext>
                </a:extLst>
              </a:tr>
              <a:tr h="410972">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日本郵政株式会社</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2293819567"/>
                  </a:ext>
                </a:extLst>
              </a:tr>
              <a:tr h="41097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日本郵便株式会社</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第４条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1279385808"/>
                  </a:ext>
                </a:extLst>
              </a:tr>
              <a:tr h="37084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財務省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日本たばこ産業株式会社</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東京都港区</a:t>
                      </a:r>
                    </a:p>
                  </a:txBody>
                  <a:tcPr anchor="ctr">
                    <a:solidFill>
                      <a:schemeClr val="bg2">
                        <a:lumMod val="50000"/>
                      </a:schemeClr>
                    </a:solidFill>
                  </a:tcPr>
                </a:tc>
                <a:extLst>
                  <a:ext uri="{0D108BD9-81ED-4DB2-BD59-A6C34878D82A}">
                    <a16:rowId xmlns:a16="http://schemas.microsoft.com/office/drawing/2014/main" val="3150091740"/>
                  </a:ext>
                </a:extLst>
              </a:tr>
              <a:tr h="971212">
                <a:tc>
                  <a:txBody>
                    <a:bodyPr/>
                    <a:lstStyle/>
                    <a:p>
                      <a:pPr algn="ctr"/>
                      <a:r>
                        <a:rPr kumimoji="1" lang="ja-JP" altLang="en-US" sz="1400" b="1" spc="-150" baseline="0" dirty="0">
                          <a:solidFill>
                            <a:schemeClr val="tx1"/>
                          </a:solidFill>
                          <a:latin typeface="BIZ UDゴシック" panose="020B0400000000000000" pitchFamily="49" charset="-128"/>
                          <a:ea typeface="BIZ UDゴシック" panose="020B0400000000000000" pitchFamily="49" charset="-128"/>
                        </a:rPr>
                        <a:t>文部科学省</a:t>
                      </a:r>
                    </a:p>
                  </a:txBody>
                  <a:tcPr vert="eaVert" anchor="ctr">
                    <a:solidFill>
                      <a:schemeClr val="accent1">
                        <a:lumMod val="40000"/>
                        <a:lumOff val="60000"/>
                      </a:schemeClr>
                    </a:solidFill>
                  </a:tcPr>
                </a:tc>
                <a:tc>
                  <a:txBody>
                    <a:bodyPr/>
                    <a:lstStyle/>
                    <a:p>
                      <a:r>
                        <a:rPr kumimoji="1" lang="zh-CN" altLang="en-US" sz="1400" b="0" dirty="0">
                          <a:solidFill>
                            <a:schemeClr val="tx1"/>
                          </a:solidFill>
                          <a:latin typeface="BIZ UDゴシック" panose="020B0400000000000000" pitchFamily="49" charset="-128"/>
                          <a:ea typeface="BIZ UDゴシック" panose="020B0400000000000000" pitchFamily="49" charset="-128"/>
                        </a:rPr>
                        <a:t>放送大学学園</a:t>
                      </a:r>
                      <a:endParaRPr kumimoji="1" lang="ja-JP" altLang="en-US" sz="14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第２条</a:t>
                      </a:r>
                    </a:p>
                  </a:txBody>
                  <a:tcPr anchor="ctr">
                    <a:solidFill>
                      <a:schemeClr val="bg1"/>
                    </a:solidFill>
                  </a:tcPr>
                </a:tc>
                <a:tc>
                  <a:txBody>
                    <a:bodyPr/>
                    <a:lstStyle/>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千葉県千葉市</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dirty="0">
                          <a:solidFill>
                            <a:schemeClr val="tx1"/>
                          </a:solidFill>
                          <a:latin typeface="BIZ UDゴシック" panose="020B0400000000000000" pitchFamily="49" charset="-128"/>
                          <a:ea typeface="BIZ UDゴシック" panose="020B0400000000000000" pitchFamily="49" charset="-128"/>
                        </a:rPr>
                        <a:t>美浜区若葉２丁目</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400" b="0" dirty="0">
                          <a:solidFill>
                            <a:schemeClr val="tx1"/>
                          </a:solidFill>
                          <a:latin typeface="BIZ UDゴシック" panose="020B0400000000000000" pitchFamily="49" charset="-128"/>
                          <a:ea typeface="BIZ UDゴシック" panose="020B0400000000000000" pitchFamily="49" charset="-128"/>
                        </a:rPr>
                        <a:t>11</a:t>
                      </a:r>
                      <a:r>
                        <a:rPr kumimoji="1" lang="ja-JP" altLang="en-US" sz="1400" b="0" dirty="0">
                          <a:solidFill>
                            <a:schemeClr val="tx1"/>
                          </a:solidFill>
                          <a:latin typeface="BIZ UDゴシック" panose="020B0400000000000000" pitchFamily="49" charset="-128"/>
                          <a:ea typeface="BIZ UDゴシック" panose="020B0400000000000000" pitchFamily="49" charset="-128"/>
                        </a:rPr>
                        <a:t>番地</a:t>
                      </a:r>
                    </a:p>
                  </a:txBody>
                  <a:tcPr anchor="ctr">
                    <a:solidFill>
                      <a:schemeClr val="bg1"/>
                    </a:solidFill>
                  </a:tcPr>
                </a:tc>
                <a:extLst>
                  <a:ext uri="{0D108BD9-81ED-4DB2-BD59-A6C34878D82A}">
                    <a16:rowId xmlns:a16="http://schemas.microsoft.com/office/drawing/2014/main" val="1335026684"/>
                  </a:ext>
                </a:extLst>
              </a:tr>
              <a:tr h="370840">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厚生労働省</a:t>
                      </a:r>
                    </a:p>
                  </a:txBody>
                  <a:tcPr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外国人技能実習機構</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東京都港区</a:t>
                      </a:r>
                    </a:p>
                  </a:txBody>
                  <a:tcPr anchor="ctr">
                    <a:solidFill>
                      <a:schemeClr val="bg2">
                        <a:lumMod val="50000"/>
                      </a:schemeClr>
                    </a:solidFill>
                  </a:tcPr>
                </a:tc>
                <a:extLst>
                  <a:ext uri="{0D108BD9-81ED-4DB2-BD59-A6C34878D82A}">
                    <a16:rowId xmlns:a16="http://schemas.microsoft.com/office/drawing/2014/main" val="1676567668"/>
                  </a:ext>
                </a:extLst>
              </a:tr>
            </a:tbl>
          </a:graphicData>
        </a:graphic>
      </p:graphicFrame>
      <p:sp>
        <p:nvSpPr>
          <p:cNvPr id="25" name="タイトル 1">
            <a:extLst>
              <a:ext uri="{FF2B5EF4-FFF2-40B4-BE49-F238E27FC236}">
                <a16:creationId xmlns:a16="http://schemas.microsoft.com/office/drawing/2014/main" id="{DAAC3276-AB91-46A0-82F9-BCE34F120B73}"/>
              </a:ext>
            </a:extLst>
          </p:cNvPr>
          <p:cNvSpPr txBox="1">
            <a:spLocks/>
          </p:cNvSpPr>
          <p:nvPr/>
        </p:nvSpPr>
        <p:spPr>
          <a:xfrm>
            <a:off x="4852171" y="783891"/>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endParaRPr lang="ja-JP" altLang="en-US" sz="1600" b="1">
              <a:latin typeface="BIZ UDゴシック" panose="020B0400000000000000" pitchFamily="49" charset="-128"/>
              <a:ea typeface="BIZ UDゴシック" panose="020B0400000000000000" pitchFamily="49" charset="-128"/>
              <a:cs typeface="Meiryo UI" panose="020B0604030504040204" pitchFamily="50" charset="-128"/>
            </a:endParaRPr>
          </a:p>
        </p:txBody>
      </p:sp>
      <p:graphicFrame>
        <p:nvGraphicFramePr>
          <p:cNvPr id="28" name="表 2">
            <a:extLst>
              <a:ext uri="{FF2B5EF4-FFF2-40B4-BE49-F238E27FC236}">
                <a16:creationId xmlns:a16="http://schemas.microsoft.com/office/drawing/2014/main" id="{94E37EFC-7FC8-4D72-A335-B33C832A196C}"/>
              </a:ext>
            </a:extLst>
          </p:cNvPr>
          <p:cNvGraphicFramePr>
            <a:graphicFrameLocks noGrp="1"/>
          </p:cNvGraphicFramePr>
          <p:nvPr/>
        </p:nvGraphicFramePr>
        <p:xfrm>
          <a:off x="6187733" y="1318730"/>
          <a:ext cx="5832000" cy="4646590"/>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715910086"/>
                    </a:ext>
                  </a:extLst>
                </a:gridCol>
                <a:gridCol w="2088000">
                  <a:extLst>
                    <a:ext uri="{9D8B030D-6E8A-4147-A177-3AD203B41FA5}">
                      <a16:colId xmlns:a16="http://schemas.microsoft.com/office/drawing/2014/main" val="1669634736"/>
                    </a:ext>
                  </a:extLst>
                </a:gridCol>
                <a:gridCol w="1512000">
                  <a:extLst>
                    <a:ext uri="{9D8B030D-6E8A-4147-A177-3AD203B41FA5}">
                      <a16:colId xmlns:a16="http://schemas.microsoft.com/office/drawing/2014/main" val="209919925"/>
                    </a:ext>
                  </a:extLst>
                </a:gridCol>
                <a:gridCol w="1584000">
                  <a:extLst>
                    <a:ext uri="{9D8B030D-6E8A-4147-A177-3AD203B41FA5}">
                      <a16:colId xmlns:a16="http://schemas.microsoft.com/office/drawing/2014/main" val="351716591"/>
                    </a:ext>
                  </a:extLst>
                </a:gridCol>
              </a:tblGrid>
              <a:tr h="395073">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所管</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機関名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定款条文</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所在地規定</a:t>
                      </a:r>
                    </a:p>
                  </a:txBody>
                  <a:tcPr anchor="ctr">
                    <a:solidFill>
                      <a:schemeClr val="accent1">
                        <a:lumMod val="40000"/>
                        <a:lumOff val="60000"/>
                      </a:schemeClr>
                    </a:solidFill>
                  </a:tcPr>
                </a:tc>
                <a:extLst>
                  <a:ext uri="{0D108BD9-81ED-4DB2-BD59-A6C34878D82A}">
                    <a16:rowId xmlns:a16="http://schemas.microsoft.com/office/drawing/2014/main" val="3222421584"/>
                  </a:ext>
                </a:extLst>
              </a:tr>
              <a:tr h="744137">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農林水産省</a:t>
                      </a:r>
                    </a:p>
                  </a:txBody>
                  <a:tcPr anchor="ctr">
                    <a:solidFill>
                      <a:schemeClr val="accent1">
                        <a:lumMod val="40000"/>
                        <a:lumOff val="6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農水産業協同組合貯金保険機構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1090808559"/>
                  </a:ext>
                </a:extLst>
              </a:tr>
              <a:tr h="608846">
                <a:tc rowSpan="4">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経済産業省</a:t>
                      </a:r>
                    </a:p>
                  </a:txBody>
                  <a:tcPr vert="eaVert" anchor="ctr">
                    <a:solidFill>
                      <a:schemeClr val="accent1">
                        <a:lumMod val="40000"/>
                        <a:lumOff val="60000"/>
                      </a:schemeClr>
                    </a:solidFill>
                  </a:tcPr>
                </a:tc>
                <a:tc>
                  <a:txBody>
                    <a:bodyPr/>
                    <a:lstStyle/>
                    <a:p>
                      <a:r>
                        <a:rPr kumimoji="1" lang="zh-TW" altLang="en-US" sz="1400" b="1" dirty="0">
                          <a:solidFill>
                            <a:schemeClr val="bg1"/>
                          </a:solidFill>
                          <a:latin typeface="BIZ UDゴシック" panose="020B0400000000000000" pitchFamily="49" charset="-128"/>
                          <a:ea typeface="BIZ UDゴシック" panose="020B0400000000000000" pitchFamily="49" charset="-128"/>
                        </a:rPr>
                        <a:t>電力広域的運営推進機関</a:t>
                      </a:r>
                      <a:endParaRPr kumimoji="1" lang="ja-JP" altLang="en-US" sz="1400" b="1"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第２条</a:t>
                      </a:r>
                    </a:p>
                  </a:txBody>
                  <a:tcPr anchor="ctr">
                    <a:solidFill>
                      <a:schemeClr val="bg2">
                        <a:lumMod val="50000"/>
                      </a:schemeClr>
                    </a:solidFill>
                  </a:tcPr>
                </a:tc>
                <a:tc>
                  <a:txBody>
                    <a:bodyPr/>
                    <a:lstStyle/>
                    <a:p>
                      <a:pPr algn="ctr"/>
                      <a:r>
                        <a:rPr kumimoji="1" lang="ja-JP" altLang="en-US" sz="1400" b="1">
                          <a:solidFill>
                            <a:schemeClr val="bg1"/>
                          </a:solidFill>
                          <a:latin typeface="BIZ UDゴシック" panose="020B0400000000000000" pitchFamily="49" charset="-128"/>
                          <a:ea typeface="BIZ UDゴシック" panose="020B0400000000000000" pitchFamily="49" charset="-128"/>
                        </a:rPr>
                        <a:t>東京都江東区</a:t>
                      </a:r>
                    </a:p>
                  </a:txBody>
                  <a:tcPr anchor="ctr">
                    <a:solidFill>
                      <a:schemeClr val="bg2">
                        <a:lumMod val="50000"/>
                      </a:schemeClr>
                    </a:solidFill>
                  </a:tcPr>
                </a:tc>
                <a:extLst>
                  <a:ext uri="{0D108BD9-81ED-4DB2-BD59-A6C34878D82A}">
                    <a16:rowId xmlns:a16="http://schemas.microsoft.com/office/drawing/2014/main" val="880690425"/>
                  </a:ext>
                </a:extLst>
              </a:tr>
              <a:tr h="527097">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zh-TW" altLang="en-US" sz="1400" b="1">
                          <a:solidFill>
                            <a:schemeClr val="bg1"/>
                          </a:solidFill>
                          <a:latin typeface="BIZ UDゴシック" panose="020B0400000000000000" pitchFamily="49" charset="-128"/>
                          <a:ea typeface="BIZ UDゴシック" panose="020B0400000000000000" pitchFamily="49" charset="-128"/>
                        </a:rPr>
                        <a:t>脱炭素成長型経済構造移行推進機構</a:t>
                      </a:r>
                      <a:endParaRPr kumimoji="1" lang="ja-JP" altLang="en-US" sz="1400" b="1">
                        <a:solidFill>
                          <a:schemeClr val="bg1"/>
                        </a:solidFill>
                        <a:latin typeface="BIZ UDゴシック" panose="020B0400000000000000" pitchFamily="49" charset="-128"/>
                        <a:ea typeface="BIZ UDゴシック" panose="020B0400000000000000" pitchFamily="49" charset="-128"/>
                      </a:endParaRPr>
                    </a:p>
                  </a:txBody>
                  <a:tcPr anchor="ctr">
                    <a:solidFill>
                      <a:schemeClr val="bg2">
                        <a:lumMod val="5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東京都千代田区</a:t>
                      </a:r>
                    </a:p>
                  </a:txBody>
                  <a:tcPr anchor="ctr">
                    <a:solidFill>
                      <a:schemeClr val="bg2">
                        <a:lumMod val="50000"/>
                      </a:schemeClr>
                    </a:solidFill>
                  </a:tcPr>
                </a:tc>
                <a:extLst>
                  <a:ext uri="{0D108BD9-81ED-4DB2-BD59-A6C34878D82A}">
                    <a16:rowId xmlns:a16="http://schemas.microsoft.com/office/drawing/2014/main" val="3428298100"/>
                  </a:ext>
                </a:extLst>
              </a:tr>
              <a:tr h="527097">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原子力</a:t>
                      </a:r>
                      <a:r>
                        <a:rPr kumimoji="1" lang="ja-JP" altLang="en-US" sz="1400" b="1">
                          <a:solidFill>
                            <a:schemeClr val="bg1"/>
                          </a:solidFill>
                          <a:latin typeface="BIZ UDゴシック" panose="020B0400000000000000" pitchFamily="49" charset="-128"/>
                          <a:ea typeface="BIZ UDゴシック" panose="020B0400000000000000" pitchFamily="49" charset="-128"/>
                        </a:rPr>
                        <a:t>損害賠償・廃</a:t>
                      </a:r>
                      <a:r>
                        <a:rPr kumimoji="1" lang="ja-JP" altLang="en-US" sz="1400" b="1" dirty="0">
                          <a:solidFill>
                            <a:schemeClr val="bg1"/>
                          </a:solidFill>
                          <a:latin typeface="BIZ UDゴシック" panose="020B0400000000000000" pitchFamily="49" charset="-128"/>
                          <a:ea typeface="BIZ UDゴシック" panose="020B0400000000000000" pitchFamily="49" charset="-128"/>
                        </a:rPr>
                        <a:t>炉等支援機構</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BIZ UDゴシック" panose="020B0400000000000000" pitchFamily="49" charset="-128"/>
                          <a:ea typeface="BIZ UDゴシック" panose="020B0400000000000000" pitchFamily="49" charset="-128"/>
                        </a:rPr>
                        <a:t>東京都港区</a:t>
                      </a:r>
                    </a:p>
                  </a:txBody>
                  <a:tcPr anchor="ctr">
                    <a:solidFill>
                      <a:schemeClr val="bg2">
                        <a:lumMod val="50000"/>
                      </a:schemeClr>
                    </a:solidFill>
                  </a:tcPr>
                </a:tc>
                <a:extLst>
                  <a:ext uri="{0D108BD9-81ED-4DB2-BD59-A6C34878D82A}">
                    <a16:rowId xmlns:a16="http://schemas.microsoft.com/office/drawing/2014/main" val="2293819567"/>
                  </a:ext>
                </a:extLst>
              </a:tr>
              <a:tr h="395073">
                <a:tc vMerge="1">
                  <a:txBody>
                    <a:bodyPr/>
                    <a:lstStyle/>
                    <a:p>
                      <a:pPr algn="ct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vert="eaVert" anchor="ctr">
                    <a:solidFill>
                      <a:schemeClr val="accent5">
                        <a:lumMod val="20000"/>
                        <a:lumOff val="80000"/>
                      </a:schemeClr>
                    </a:solidFill>
                  </a:tcPr>
                </a:tc>
                <a:tc>
                  <a:txBody>
                    <a:bodyPr/>
                    <a:lstStyle/>
                    <a:p>
                      <a:r>
                        <a:rPr kumimoji="1" lang="zh-TW" altLang="en-US" sz="1400" b="0">
                          <a:solidFill>
                            <a:schemeClr val="tx1"/>
                          </a:solidFill>
                          <a:latin typeface="BIZ UDゴシック" panose="020B0400000000000000" pitchFamily="49" charset="-128"/>
                          <a:ea typeface="BIZ UDゴシック" panose="020B0400000000000000" pitchFamily="49" charset="-128"/>
                        </a:rPr>
                        <a:t>使用済燃料再処理機構</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第３条</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BIZ UDゴシック" panose="020B0400000000000000" pitchFamily="49" charset="-128"/>
                          <a:ea typeface="BIZ UDゴシック" panose="020B0400000000000000" pitchFamily="49" charset="-128"/>
                        </a:rPr>
                        <a:t>青森県</a:t>
                      </a:r>
                    </a:p>
                  </a:txBody>
                  <a:tcPr anchor="ctr">
                    <a:solidFill>
                      <a:schemeClr val="bg1"/>
                    </a:solidFill>
                  </a:tcPr>
                </a:tc>
                <a:extLst>
                  <a:ext uri="{0D108BD9-81ED-4DB2-BD59-A6C34878D82A}">
                    <a16:rowId xmlns:a16="http://schemas.microsoft.com/office/drawing/2014/main" val="1279385808"/>
                  </a:ext>
                </a:extLst>
              </a:tr>
              <a:tr h="52709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spc="-150" baseline="0" dirty="0">
                          <a:solidFill>
                            <a:schemeClr val="tx1"/>
                          </a:solidFill>
                          <a:latin typeface="BIZ UDゴシック" panose="020B0400000000000000" pitchFamily="49" charset="-128"/>
                          <a:ea typeface="BIZ UDゴシック" panose="020B0400000000000000" pitchFamily="49" charset="-128"/>
                        </a:rPr>
                        <a:t>国土交通省</a:t>
                      </a:r>
                    </a:p>
                  </a:txBody>
                  <a:tcPr vert="eaVert" anchor="ctr">
                    <a:solidFill>
                      <a:schemeClr val="accent1">
                        <a:lumMod val="40000"/>
                        <a:lumOff val="60000"/>
                      </a:schemeClr>
                    </a:solidFill>
                  </a:tcPr>
                </a:tc>
                <a:tc>
                  <a:txBody>
                    <a:bodyPr/>
                    <a:lstStyle/>
                    <a:p>
                      <a:r>
                        <a:rPr kumimoji="1" lang="zh-CN" altLang="en-US" sz="1400" b="0">
                          <a:solidFill>
                            <a:schemeClr val="tx1"/>
                          </a:solidFill>
                          <a:latin typeface="BIZ UDゴシック" panose="020B0400000000000000" pitchFamily="49" charset="-128"/>
                          <a:ea typeface="BIZ UDゴシック" panose="020B0400000000000000" pitchFamily="49" charset="-128"/>
                        </a:rPr>
                        <a:t>新関西国際空港株式会社</a:t>
                      </a:r>
                      <a:endParaRPr kumimoji="1" lang="ja-JP" altLang="en-US" sz="1400" b="0">
                        <a:solidFill>
                          <a:schemeClr val="tx1"/>
                        </a:solidFill>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第３条</a:t>
                      </a:r>
                    </a:p>
                  </a:txBody>
                  <a:tcPr anchor="ctr">
                    <a:solidFill>
                      <a:schemeClr val="bg1"/>
                    </a:solidFill>
                  </a:tcPr>
                </a:tc>
                <a:tc>
                  <a:txBody>
                    <a:bodyPr/>
                    <a:lstStyle/>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大阪府</a:t>
                      </a:r>
                      <a:endParaRPr kumimoji="1" lang="en-US" altLang="ja-JP" sz="1400" b="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400" b="0">
                          <a:solidFill>
                            <a:schemeClr val="tx1"/>
                          </a:solidFill>
                          <a:latin typeface="BIZ UDゴシック" panose="020B0400000000000000" pitchFamily="49" charset="-128"/>
                          <a:ea typeface="BIZ UDゴシック" panose="020B0400000000000000" pitchFamily="49" charset="-128"/>
                        </a:rPr>
                        <a:t>泉南郡田尻町</a:t>
                      </a:r>
                    </a:p>
                  </a:txBody>
                  <a:tcPr anchor="ctr">
                    <a:solidFill>
                      <a:schemeClr val="bg1"/>
                    </a:solidFill>
                  </a:tcPr>
                </a:tc>
                <a:extLst>
                  <a:ext uri="{0D108BD9-81ED-4DB2-BD59-A6C34878D82A}">
                    <a16:rowId xmlns:a16="http://schemas.microsoft.com/office/drawing/2014/main" val="3150091740"/>
                  </a:ext>
                </a:extLst>
              </a:tr>
              <a:tr h="3950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r>
                        <a:rPr kumimoji="1" lang="ja-JP" altLang="en-US" sz="1400" b="1">
                          <a:solidFill>
                            <a:schemeClr val="bg1"/>
                          </a:solidFill>
                          <a:latin typeface="BIZ UDゴシック" panose="020B0400000000000000" pitchFamily="49" charset="-128"/>
                          <a:ea typeface="BIZ UDゴシック" panose="020B0400000000000000" pitchFamily="49" charset="-128"/>
                        </a:rPr>
                        <a:t>東京地下鉄株式会社</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東京都台東区</a:t>
                      </a:r>
                    </a:p>
                  </a:txBody>
                  <a:tcPr anchor="ctr">
                    <a:solidFill>
                      <a:schemeClr val="bg2">
                        <a:lumMod val="50000"/>
                      </a:schemeClr>
                    </a:solidFill>
                  </a:tcPr>
                </a:tc>
                <a:extLst>
                  <a:ext uri="{0D108BD9-81ED-4DB2-BD59-A6C34878D82A}">
                    <a16:rowId xmlns:a16="http://schemas.microsoft.com/office/drawing/2014/main" val="1335026684"/>
                  </a:ext>
                </a:extLst>
              </a:tr>
              <a:tr h="527097">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環境省</a:t>
                      </a:r>
                    </a:p>
                  </a:txBody>
                  <a:tcPr anchor="ctr">
                    <a:solidFill>
                      <a:schemeClr val="accent1">
                        <a:lumMod val="40000"/>
                        <a:lumOff val="6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中間貯蔵・環境安全事業株式会社</a:t>
                      </a:r>
                    </a:p>
                  </a:txBody>
                  <a:tcPr anchor="ctr">
                    <a:solidFill>
                      <a:schemeClr val="bg2">
                        <a:lumMod val="50000"/>
                      </a:schemeClr>
                    </a:solidFill>
                  </a:tcPr>
                </a:tc>
                <a:tc>
                  <a:txBody>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第３条</a:t>
                      </a:r>
                    </a:p>
                  </a:txBody>
                  <a:tcPr anchor="ctr">
                    <a:solidFill>
                      <a:schemeClr val="bg2">
                        <a:lumMod val="50000"/>
                      </a:schemeClr>
                    </a:solidFill>
                  </a:tcPr>
                </a:tc>
                <a:tc>
                  <a:txBody>
                    <a:bodyPr/>
                    <a:lstStyle/>
                    <a:p>
                      <a:pPr algn="ctr"/>
                      <a:r>
                        <a:rPr kumimoji="1" lang="ja-JP" altLang="en-US" sz="1400" b="1" dirty="0">
                          <a:solidFill>
                            <a:schemeClr val="bg1"/>
                          </a:solidFill>
                          <a:latin typeface="BIZ UDゴシック" panose="020B0400000000000000" pitchFamily="49" charset="-128"/>
                          <a:ea typeface="BIZ UDゴシック" panose="020B0400000000000000" pitchFamily="49" charset="-128"/>
                        </a:rPr>
                        <a:t>東京都港区</a:t>
                      </a:r>
                    </a:p>
                  </a:txBody>
                  <a:tcPr anchor="ctr">
                    <a:solidFill>
                      <a:schemeClr val="bg2">
                        <a:lumMod val="50000"/>
                      </a:schemeClr>
                    </a:solidFill>
                  </a:tcPr>
                </a:tc>
                <a:extLst>
                  <a:ext uri="{0D108BD9-81ED-4DB2-BD59-A6C34878D82A}">
                    <a16:rowId xmlns:a16="http://schemas.microsoft.com/office/drawing/2014/main" val="1676567668"/>
                  </a:ext>
                </a:extLst>
              </a:tr>
            </a:tbl>
          </a:graphicData>
        </a:graphic>
      </p:graphicFrame>
      <p:sp>
        <p:nvSpPr>
          <p:cNvPr id="30" name="タイトル 1">
            <a:extLst>
              <a:ext uri="{FF2B5EF4-FFF2-40B4-BE49-F238E27FC236}">
                <a16:creationId xmlns:a16="http://schemas.microsoft.com/office/drawing/2014/main" id="{12B84AB6-88F7-4EE8-AD75-3220A179729D}"/>
              </a:ext>
            </a:extLst>
          </p:cNvPr>
          <p:cNvSpPr txBox="1">
            <a:spLocks/>
          </p:cNvSpPr>
          <p:nvPr/>
        </p:nvSpPr>
        <p:spPr>
          <a:xfrm>
            <a:off x="567397" y="844964"/>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600" b="1" dirty="0">
                <a:latin typeface="BIZ UDゴシック" panose="020B0400000000000000" pitchFamily="49" charset="-128"/>
                <a:ea typeface="BIZ UDゴシック" panose="020B0400000000000000" pitchFamily="49" charset="-128"/>
                <a:cs typeface="Meiryo UI" panose="020B0604030504040204" pitchFamily="50" charset="-128"/>
              </a:rPr>
              <a:t>■　定款によって所在地が規定されている機関</a:t>
            </a:r>
          </a:p>
        </p:txBody>
      </p:sp>
      <p:sp>
        <p:nvSpPr>
          <p:cNvPr id="32" name="タイトル 1">
            <a:extLst>
              <a:ext uri="{FF2B5EF4-FFF2-40B4-BE49-F238E27FC236}">
                <a16:creationId xmlns:a16="http://schemas.microsoft.com/office/drawing/2014/main" id="{87A7D08D-6394-421E-B61D-638F743FBE3E}"/>
              </a:ext>
            </a:extLst>
          </p:cNvPr>
          <p:cNvSpPr txBox="1">
            <a:spLocks/>
          </p:cNvSpPr>
          <p:nvPr/>
        </p:nvSpPr>
        <p:spPr>
          <a:xfrm>
            <a:off x="6187733" y="6006046"/>
            <a:ext cx="581747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特殊法人、認可法人のうち、各法人のホームページなどで定款が確認できたものを記載</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8A9B5E75-6D9C-BFFF-276C-5E732CC0900A}"/>
              </a:ext>
            </a:extLst>
          </p:cNvPr>
          <p:cNvSpPr txBox="1"/>
          <p:nvPr/>
        </p:nvSpPr>
        <p:spPr>
          <a:xfrm>
            <a:off x="7120329" y="6488933"/>
            <a:ext cx="4511660" cy="246221"/>
          </a:xfrm>
          <a:prstGeom prst="rect">
            <a:avLst/>
          </a:prstGeom>
          <a:noFill/>
        </p:spPr>
        <p:txBody>
          <a:bodyPr wrap="square" rtlCol="0">
            <a:spAutoFit/>
          </a:bodyPr>
          <a:lstStyle/>
          <a:p>
            <a:pPr algn="r">
              <a:spcBef>
                <a:spcPts val="0"/>
              </a:spcBef>
            </a:pPr>
            <a:r>
              <a:rPr lang="ja-JP" altLang="en-US" sz="1000" dirty="0">
                <a:latin typeface="BIZ UDゴシック" panose="020B0400000000000000" pitchFamily="49" charset="-128"/>
                <a:ea typeface="BIZ UDゴシック" panose="020B0400000000000000" pitchFamily="49" charset="-128"/>
                <a:cs typeface="Meiryo UI" panose="020B0604030504040204" pitchFamily="50" charset="-128"/>
              </a:rPr>
              <a:t>出典：総務省「所管府省別特殊法人一覧」などをもとに副首都推進局で作成</a:t>
            </a:r>
            <a:endParaRPr lang="en-US" altLang="ja-JP" sz="10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spTree>
    <p:extLst>
      <p:ext uri="{BB962C8B-B14F-4D97-AF65-F5344CB8AC3E}">
        <p14:creationId xmlns:p14="http://schemas.microsoft.com/office/powerpoint/2010/main" val="2294928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35C3B04-005A-6734-7EC2-A524AED46DB3}"/>
              </a:ext>
            </a:extLst>
          </p:cNvPr>
          <p:cNvSpPr>
            <a:spLocks noGrp="1"/>
          </p:cNvSpPr>
          <p:nvPr>
            <p:ph type="sldNum" sz="quarter" idx="12"/>
          </p:nvPr>
        </p:nvSpPr>
        <p:spPr>
          <a:xfrm>
            <a:off x="9448800" y="6475009"/>
            <a:ext cx="2743200" cy="365125"/>
          </a:xfrm>
        </p:spPr>
        <p:txBody>
          <a:bodyPr/>
          <a:lstStyle/>
          <a:p>
            <a:fld id="{48F63A3B-78C7-47BE-AE5E-E10140E04643}" type="slidenum">
              <a:rPr lang="en-US" b="0" smtClean="0"/>
              <a:t>22</a:t>
            </a:fld>
            <a:endParaRPr lang="en-US" b="0"/>
          </a:p>
        </p:txBody>
      </p:sp>
      <p:sp>
        <p:nvSpPr>
          <p:cNvPr id="5" name="正方形/長方形 4">
            <a:extLst>
              <a:ext uri="{FF2B5EF4-FFF2-40B4-BE49-F238E27FC236}">
                <a16:creationId xmlns:a16="http://schemas.microsoft.com/office/drawing/2014/main" id="{E399038F-B4B9-0B6B-960C-D892FEA70CC0}"/>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9885CBDC-5659-79BB-1614-BFF0792332CC}"/>
              </a:ext>
            </a:extLst>
          </p:cNvPr>
          <p:cNvSpPr/>
          <p:nvPr/>
        </p:nvSpPr>
        <p:spPr>
          <a:xfrm>
            <a:off x="521804" y="819807"/>
            <a:ext cx="11148392" cy="5655202"/>
          </a:xfrm>
          <a:prstGeom prst="rect">
            <a:avLst/>
          </a:prstGeom>
          <a:ln>
            <a:solidFill>
              <a:schemeClr val="tx1"/>
            </a:solidFill>
            <a:prstDash val="lgDash"/>
          </a:ln>
        </p:spPr>
        <p:txBody>
          <a:bodyPr wrap="square" lIns="216000" tIns="216000" rIns="216000" bIns="216000">
            <a:no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600" b="1"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（参考） 中央省庁の所在地が規定されていないことに関する国会答弁</a:t>
            </a:r>
            <a:endParaRPr kumimoji="0" lang="en-US" altLang="ja-JP" sz="1600" b="1"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endPar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平成</a:t>
            </a:r>
            <a:r>
              <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28</a:t>
            </a: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年２月</a:t>
            </a:r>
            <a:r>
              <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23</a:t>
            </a: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日　衆議院　総務委員会</a:t>
            </a:r>
            <a:endPar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endPar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Aft>
                <a:spcPts val="0"/>
              </a:spcAft>
              <a:buClrTx/>
              <a:buSzTx/>
              <a:buFontTx/>
              <a:buNone/>
              <a:tabLst/>
              <a:defRPr/>
            </a:pPr>
            <a:r>
              <a:rPr kumimoji="0" lang="ja-JP" altLang="en-US" sz="1400" i="0" strike="noStrike" kern="1200" cap="none" spc="0" normalizeH="0" baseline="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質問（要約）</a:t>
            </a:r>
            <a:endParaRPr kumimoji="0" lang="en-US" altLang="ja-JP" sz="1400" i="0" strike="noStrike" kern="1200" cap="none" spc="0" normalizeH="0" baseline="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lang="ja-JP" altLang="en-US" sz="1400" noProof="0" dirty="0">
                <a:solidFill>
                  <a:prstClr val="black"/>
                </a:solidFill>
                <a:latin typeface="BIZ UDゴシック" panose="020B0400000000000000" pitchFamily="49" charset="-128"/>
                <a:ea typeface="BIZ UDゴシック" panose="020B0400000000000000" pitchFamily="49" charset="-128"/>
              </a:rPr>
              <a:t>　なぜ中央の役所の場所はどこにも規定がなくていいのか。なぜ規定がないのか、なぜ規定がなくてもうまく回っているのか。</a:t>
            </a:r>
            <a:endPar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endParaRPr lang="en-US" altLang="ja-JP" sz="1400" dirty="0">
              <a:solidFill>
                <a:prstClr val="black"/>
              </a:solidFill>
              <a:latin typeface="BIZ UDゴシック" panose="020B0400000000000000" pitchFamily="49" charset="-128"/>
              <a:ea typeface="BIZ UDゴシック" panose="020B0400000000000000" pitchFamily="49" charset="-128"/>
            </a:endParaRPr>
          </a:p>
          <a:p>
            <a:pPr marL="0" marR="0" lvl="0" indent="0" algn="l" defTabSz="457200" rtl="0" eaLnBrk="1" fontAlgn="auto" latinLnBrk="0" hangingPunct="1">
              <a:lnSpc>
                <a:spcPct val="100000"/>
              </a:lnSpc>
              <a:spcAft>
                <a:spcPts val="600"/>
              </a:spcAft>
              <a:buClrTx/>
              <a:buSzTx/>
              <a:buFontTx/>
              <a:buNone/>
              <a:tabLst/>
              <a:defRPr/>
            </a:pPr>
            <a:r>
              <a:rPr lang="ja-JP" altLang="en-US" sz="1400" dirty="0">
                <a:solidFill>
                  <a:prstClr val="black"/>
                </a:solidFill>
                <a:latin typeface="BIZ UDゴシック" panose="020B0400000000000000" pitchFamily="49" charset="-128"/>
                <a:ea typeface="BIZ UDゴシック" panose="020B0400000000000000" pitchFamily="49" charset="-128"/>
              </a:rPr>
              <a:t>高市国務大臣答弁（</a:t>
            </a: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全文）</a:t>
            </a:r>
            <a:endPar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ts val="2000"/>
              </a:lnSpc>
              <a:spcAft>
                <a:spcPts val="0"/>
              </a:spcAft>
              <a:buClrTx/>
              <a:buSzTx/>
              <a:buFontTx/>
              <a:buNone/>
              <a:tabLst/>
              <a:defRPr/>
            </a:pPr>
            <a:r>
              <a:rPr lang="ja-JP" altLang="en-US" sz="1400" dirty="0">
                <a:solidFill>
                  <a:prstClr val="black"/>
                </a:solidFill>
                <a:latin typeface="BIZ UDゴシック" panose="020B0400000000000000" pitchFamily="49" charset="-128"/>
                <a:ea typeface="BIZ UDゴシック" panose="020B0400000000000000" pitchFamily="49" charset="-128"/>
              </a:rPr>
              <a:t>　</a:t>
            </a: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大変難しい問いですが、国の中央省庁については、その所在地について明確な法律の定めはございません。</a:t>
            </a:r>
          </a:p>
          <a:p>
            <a:pPr marL="0" marR="0" lvl="0" indent="0" algn="l" defTabSz="457200" rtl="0" eaLnBrk="1" fontAlgn="auto" latinLnBrk="0" hangingPunct="1">
              <a:lnSpc>
                <a:spcPts val="2000"/>
              </a:lnSpc>
              <a:spcAft>
                <a:spcPts val="0"/>
              </a:spcAft>
              <a:buClrTx/>
              <a:buSzTx/>
              <a:buFontTx/>
              <a:buNone/>
              <a:tabLst/>
              <a:defRPr/>
            </a:pP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これは、何か、</a:t>
            </a:r>
            <a:r>
              <a:rPr kumimoji="0" lang="ja-JP" altLang="en-US" sz="140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明治以来一貫して、立法府や司法それから行政府、他の中枢機関とあわせて東京に集中的に配置されていて、それはもう国民の皆様の間でも広く知られていて、改めて法律で特段の定めを置く必要はなかったということによるものだと思います。</a:t>
            </a:r>
          </a:p>
          <a:p>
            <a:pPr marL="0" marR="0" lvl="0" indent="0" algn="l" defTabSz="457200" rtl="0" eaLnBrk="1" fontAlgn="auto" latinLnBrk="0" hangingPunct="1">
              <a:lnSpc>
                <a:spcPts val="2000"/>
              </a:lnSpc>
              <a:spcAft>
                <a:spcPts val="0"/>
              </a:spcAft>
              <a:buClrTx/>
              <a:buSzTx/>
              <a:buFontTx/>
              <a:buNone/>
              <a:tabLst/>
              <a:defRPr/>
            </a:pPr>
            <a:r>
              <a:rPr kumimoji="0" lang="ja-JP" altLang="en-US" sz="140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そしてまた、今、中央省庁の地方移転の話も盛り上がってきておりますけれども、これも予算措置等で対応するものだと承知しています。</a:t>
            </a:r>
          </a:p>
          <a:p>
            <a:pPr marL="0" marR="0" lvl="0" indent="0" algn="l" defTabSz="457200" rtl="0" eaLnBrk="1" fontAlgn="auto" latinLnBrk="0" hangingPunct="1">
              <a:lnSpc>
                <a:spcPts val="2000"/>
              </a:lnSpc>
              <a:spcAft>
                <a:spcPts val="0"/>
              </a:spcAft>
              <a:buClrTx/>
              <a:buSzTx/>
              <a:buFontTx/>
              <a:buNone/>
              <a:tabLst/>
              <a:defRPr/>
            </a:pP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地方自治法の方は、これは第四条の規定で、地方自治体の主たる事務所の位置を定め、またこれを変更しようとするときは条例でこれを定め、議会において出席議員の三分の二以上の同意が必要とされているということになっています。</a:t>
            </a:r>
          </a:p>
          <a:p>
            <a:pPr marL="0" marR="0" lvl="0" indent="0" algn="l" defTabSz="457200" rtl="0" eaLnBrk="1" fontAlgn="auto" latinLnBrk="0" hangingPunct="1">
              <a:lnSpc>
                <a:spcPts val="2000"/>
              </a:lnSpc>
              <a:spcAft>
                <a:spcPts val="0"/>
              </a:spcAft>
              <a:buClrTx/>
              <a:buSzTx/>
              <a:buFontTx/>
              <a:buNone/>
              <a:tabLst/>
              <a:defRPr/>
            </a:pP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中央省庁には法の定めがないのに地方自治体の主たる事務所だったらこういう厳しい定めがあるじゃないかというのが議員の御認識だと思いますが、中央省庁に比べますと、地方自治体の事務所というのはやはり住民の利用度が圧倒的に高いと存じます。</a:t>
            </a:r>
          </a:p>
          <a:p>
            <a:pPr marL="0" marR="0" lvl="0" indent="0" algn="l" defTabSz="457200" rtl="0" eaLnBrk="1" fontAlgn="auto" latinLnBrk="0" hangingPunct="1">
              <a:lnSpc>
                <a:spcPts val="2000"/>
              </a:lnSpc>
              <a:spcAft>
                <a:spcPts val="0"/>
              </a:spcAft>
              <a:buClrTx/>
              <a:buSzTx/>
              <a:buFontTx/>
              <a:buNone/>
              <a:tabLst/>
              <a:defRPr/>
            </a:pPr>
            <a:r>
              <a:rPr kumimoji="0" lang="ja-JP" altLang="en-US"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ですから、住民の利用に最も便利であるように、交通の事情、他の役所との関係などについて適当なものとなる考慮が必要であり、住民の利便性の観点から条例でこれを定めて、特別多数議決を必要としている、こういうことで決まっているんだと思います。</a:t>
            </a:r>
            <a:endParaRPr kumimoji="0" lang="en-US" altLang="ja-JP" sz="1400" i="0"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8" name="テキスト ボックス 7">
            <a:extLst>
              <a:ext uri="{FF2B5EF4-FFF2-40B4-BE49-F238E27FC236}">
                <a16:creationId xmlns:a16="http://schemas.microsoft.com/office/drawing/2014/main" id="{EC482EE1-915E-9266-3F99-F4E70C33C78B}"/>
              </a:ext>
            </a:extLst>
          </p:cNvPr>
          <p:cNvSpPr txBox="1"/>
          <p:nvPr/>
        </p:nvSpPr>
        <p:spPr>
          <a:xfrm>
            <a:off x="7020231" y="6549236"/>
            <a:ext cx="4511660" cy="246221"/>
          </a:xfrm>
          <a:prstGeom prst="rect">
            <a:avLst/>
          </a:prstGeom>
          <a:noFill/>
        </p:spPr>
        <p:txBody>
          <a:bodyPr wrap="square" rtlCol="0">
            <a:spAutoFit/>
          </a:bodyPr>
          <a:lstStyle/>
          <a:p>
            <a:pPr lvl="0" algn="r">
              <a:defRPr/>
            </a:pPr>
            <a:r>
              <a:rPr lang="ja-JP" altLang="en-US" sz="1000" dirty="0">
                <a:solidFill>
                  <a:prstClr val="black"/>
                </a:solidFill>
                <a:latin typeface="BIZ UDゴシック" panose="020B0400000000000000" pitchFamily="49" charset="-128"/>
                <a:ea typeface="BIZ UDゴシック" panose="020B0400000000000000" pitchFamily="49" charset="-128"/>
              </a:rPr>
              <a:t>出典：国会会議録検索システム</a:t>
            </a:r>
            <a:endParaRPr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7175886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AF2FF-1EC8-026E-6BD0-FC0E851C092A}"/>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65B4049-681E-1190-56D5-04A05420B9F6}"/>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23</a:t>
            </a:fld>
            <a:endParaRPr kumimoji="1" lang="ja-JP" altLang="en-US" b="0" dirty="0"/>
          </a:p>
        </p:txBody>
      </p:sp>
      <p:sp>
        <p:nvSpPr>
          <p:cNvPr id="11" name="正方形/長方形 10">
            <a:extLst>
              <a:ext uri="{FF2B5EF4-FFF2-40B4-BE49-F238E27FC236}">
                <a16:creationId xmlns:a16="http://schemas.microsoft.com/office/drawing/2014/main" id="{5230D670-734C-520C-21D0-29C1F700B34C}"/>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２．首都中枢機関の所在地規定</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8E43594E-8FA6-4197-BCCD-759AED3EA27C}"/>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２－３． 司法</a:t>
            </a:r>
          </a:p>
        </p:txBody>
      </p:sp>
      <p:graphicFrame>
        <p:nvGraphicFramePr>
          <p:cNvPr id="2" name="表 1">
            <a:extLst>
              <a:ext uri="{FF2B5EF4-FFF2-40B4-BE49-F238E27FC236}">
                <a16:creationId xmlns:a16="http://schemas.microsoft.com/office/drawing/2014/main" id="{BD2D9119-13EA-F024-972B-EE362E310B94}"/>
              </a:ext>
            </a:extLst>
          </p:cNvPr>
          <p:cNvGraphicFramePr>
            <a:graphicFrameLocks noGrp="1"/>
          </p:cNvGraphicFramePr>
          <p:nvPr>
            <p:extLst>
              <p:ext uri="{D42A27DB-BD31-4B8C-83A1-F6EECF244321}">
                <p14:modId xmlns:p14="http://schemas.microsoft.com/office/powerpoint/2010/main" val="983578932"/>
              </p:ext>
            </p:extLst>
          </p:nvPr>
        </p:nvGraphicFramePr>
        <p:xfrm>
          <a:off x="601728" y="1451516"/>
          <a:ext cx="10585268" cy="1812132"/>
        </p:xfrm>
        <a:graphic>
          <a:graphicData uri="http://schemas.openxmlformats.org/drawingml/2006/table">
            <a:tbl>
              <a:tblPr firstRow="1" firstCol="1" bandRow="1">
                <a:tableStyleId>{5940675A-B579-460E-94D1-54222C63F5DA}</a:tableStyleId>
              </a:tblPr>
              <a:tblGrid>
                <a:gridCol w="2261936">
                  <a:extLst>
                    <a:ext uri="{9D8B030D-6E8A-4147-A177-3AD203B41FA5}">
                      <a16:colId xmlns:a16="http://schemas.microsoft.com/office/drawing/2014/main" val="3891435863"/>
                    </a:ext>
                  </a:extLst>
                </a:gridCol>
                <a:gridCol w="2442298">
                  <a:extLst>
                    <a:ext uri="{9D8B030D-6E8A-4147-A177-3AD203B41FA5}">
                      <a16:colId xmlns:a16="http://schemas.microsoft.com/office/drawing/2014/main" val="1250181722"/>
                    </a:ext>
                  </a:extLst>
                </a:gridCol>
                <a:gridCol w="5881034">
                  <a:extLst>
                    <a:ext uri="{9D8B030D-6E8A-4147-A177-3AD203B41FA5}">
                      <a16:colId xmlns:a16="http://schemas.microsoft.com/office/drawing/2014/main" val="4041084058"/>
                    </a:ext>
                  </a:extLst>
                </a:gridCol>
              </a:tblGrid>
              <a:tr h="462132">
                <a:tc>
                  <a:txBody>
                    <a:bodyPr/>
                    <a:lstStyle/>
                    <a:p>
                      <a:pPr algn="ctr">
                        <a:lnSpc>
                          <a:spcPts val="2000"/>
                        </a:lnSpc>
                        <a:spcAft>
                          <a:spcPts val="1000"/>
                        </a:spcAft>
                        <a:buNone/>
                      </a:pPr>
                      <a:r>
                        <a:rPr lang="ja-JP" altLang="en-US" sz="1400" b="1" noProof="0" dirty="0">
                          <a:effectLst/>
                          <a:latin typeface="BIZ UDゴシック" panose="020B0400000000000000" pitchFamily="49" charset="-128"/>
                          <a:ea typeface="BIZ UDゴシック" panose="020B0400000000000000" pitchFamily="49" charset="-128"/>
                        </a:rPr>
                        <a:t>機関名</a:t>
                      </a:r>
                      <a:endParaRPr lang="ja-JP" altLang="en-US" sz="1400" b="1"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solidFill>
                      <a:schemeClr val="accent1">
                        <a:lumMod val="40000"/>
                        <a:lumOff val="60000"/>
                      </a:schemeClr>
                    </a:solidFill>
                  </a:tcPr>
                </a:tc>
                <a:tc>
                  <a:txBody>
                    <a:bodyPr/>
                    <a:lstStyle/>
                    <a:p>
                      <a:pPr algn="ctr">
                        <a:lnSpc>
                          <a:spcPts val="2000"/>
                        </a:lnSpc>
                        <a:spcAft>
                          <a:spcPts val="1000"/>
                        </a:spcAft>
                        <a:buNone/>
                      </a:pPr>
                      <a:r>
                        <a:rPr lang="ja-JP" altLang="en-US" sz="1400" b="1" noProof="0" dirty="0">
                          <a:effectLst/>
                          <a:latin typeface="BIZ UDゴシック" panose="020B0400000000000000" pitchFamily="49" charset="-128"/>
                          <a:ea typeface="BIZ UDゴシック" panose="020B0400000000000000" pitchFamily="49" charset="-128"/>
                        </a:rPr>
                        <a:t>根拠法令</a:t>
                      </a:r>
                      <a:endParaRPr lang="ja-JP" altLang="en-US" sz="1400" b="1"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solidFill>
                      <a:schemeClr val="accent1">
                        <a:lumMod val="40000"/>
                        <a:lumOff val="60000"/>
                      </a:schemeClr>
                    </a:solidFill>
                  </a:tcPr>
                </a:tc>
                <a:tc>
                  <a:txBody>
                    <a:bodyPr/>
                    <a:lstStyle/>
                    <a:p>
                      <a:pPr algn="ctr">
                        <a:lnSpc>
                          <a:spcPts val="2000"/>
                        </a:lnSpc>
                        <a:spcAft>
                          <a:spcPts val="1000"/>
                        </a:spcAft>
                        <a:buNone/>
                      </a:pPr>
                      <a:r>
                        <a:rPr lang="ja-JP" altLang="en-US" sz="1400" b="1" noProof="0" dirty="0">
                          <a:effectLst/>
                          <a:latin typeface="BIZ UDゴシック" panose="020B0400000000000000" pitchFamily="49" charset="-128"/>
                          <a:ea typeface="BIZ UDゴシック" panose="020B0400000000000000" pitchFamily="49" charset="-128"/>
                        </a:rPr>
                        <a:t>所在地規定</a:t>
                      </a:r>
                      <a:endParaRPr lang="ja-JP" altLang="en-US" sz="1400" b="1"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solidFill>
                      <a:schemeClr val="accent1">
                        <a:lumMod val="40000"/>
                        <a:lumOff val="60000"/>
                      </a:schemeClr>
                    </a:solidFill>
                  </a:tcPr>
                </a:tc>
                <a:extLst>
                  <a:ext uri="{0D108BD9-81ED-4DB2-BD59-A6C34878D82A}">
                    <a16:rowId xmlns:a16="http://schemas.microsoft.com/office/drawing/2014/main" val="3075497499"/>
                  </a:ext>
                </a:extLst>
              </a:tr>
              <a:tr h="450000">
                <a:tc>
                  <a:txBody>
                    <a:bodyPr/>
                    <a:lstStyle/>
                    <a:p>
                      <a:pPr>
                        <a:lnSpc>
                          <a:spcPts val="2000"/>
                        </a:lnSpc>
                        <a:spcAft>
                          <a:spcPts val="1000"/>
                        </a:spcAft>
                        <a:buNone/>
                      </a:pPr>
                      <a:r>
                        <a:rPr lang="ja-JP" altLang="en-US" sz="1400" b="1" noProof="0" dirty="0">
                          <a:effectLst/>
                          <a:latin typeface="BIZ UDゴシック" panose="020B0400000000000000" pitchFamily="49" charset="-128"/>
                          <a:ea typeface="BIZ UDゴシック" panose="020B0400000000000000" pitchFamily="49" charset="-128"/>
                        </a:rPr>
                        <a:t>最高裁判所</a:t>
                      </a:r>
                      <a:endParaRPr lang="ja-JP" altLang="en-US" sz="1400" b="1"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tc>
                  <a:txBody>
                    <a:bodyPr/>
                    <a:lstStyle/>
                    <a:p>
                      <a:pPr>
                        <a:lnSpc>
                          <a:spcPts val="2000"/>
                        </a:lnSpc>
                        <a:spcAft>
                          <a:spcPts val="1000"/>
                        </a:spcAft>
                        <a:buNone/>
                      </a:pPr>
                      <a:r>
                        <a:rPr lang="ja-JP" altLang="en-US" sz="1400" noProof="0">
                          <a:effectLst/>
                          <a:latin typeface="BIZ UDゴシック" panose="020B0400000000000000" pitchFamily="49" charset="-128"/>
                          <a:ea typeface="BIZ UDゴシック" panose="020B0400000000000000" pitchFamily="49" charset="-128"/>
                        </a:rPr>
                        <a:t>裁判所法第６</a:t>
                      </a:r>
                      <a:r>
                        <a:rPr lang="ja-JP" altLang="en-US" sz="1400" noProof="0" dirty="0">
                          <a:effectLst/>
                          <a:latin typeface="BIZ UDゴシック" panose="020B0400000000000000" pitchFamily="49" charset="-128"/>
                          <a:ea typeface="BIZ UDゴシック" panose="020B0400000000000000" pitchFamily="49" charset="-128"/>
                        </a:rPr>
                        <a:t>条</a:t>
                      </a:r>
                      <a:endParaRPr lang="ja-JP" altLang="en-US" sz="1400"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tc>
                  <a:txBody>
                    <a:bodyPr/>
                    <a:lstStyle/>
                    <a:p>
                      <a:pPr>
                        <a:lnSpc>
                          <a:spcPts val="2000"/>
                        </a:lnSpc>
                        <a:spcAft>
                          <a:spcPts val="1000"/>
                        </a:spcAft>
                        <a:buNone/>
                      </a:pPr>
                      <a:r>
                        <a:rPr lang="ja-JP" altLang="en-US" sz="1400" noProof="0" dirty="0">
                          <a:effectLst/>
                          <a:latin typeface="BIZ UDゴシック" panose="020B0400000000000000" pitchFamily="49" charset="-128"/>
                          <a:ea typeface="BIZ UDゴシック" panose="020B0400000000000000" pitchFamily="49" charset="-128"/>
                        </a:rPr>
                        <a:t>第６条　</a:t>
                      </a:r>
                      <a:r>
                        <a:rPr lang="ja-JP" altLang="en-US" sz="1400" u="sng" noProof="0" dirty="0">
                          <a:effectLst/>
                          <a:latin typeface="BIZ UDゴシック" panose="020B0400000000000000" pitchFamily="49" charset="-128"/>
                          <a:ea typeface="BIZ UDゴシック" panose="020B0400000000000000" pitchFamily="49" charset="-128"/>
                        </a:rPr>
                        <a:t>最高裁判所は、これを東京都に置く</a:t>
                      </a:r>
                      <a:r>
                        <a:rPr lang="ja-JP" altLang="en-US" sz="1400" noProof="0" dirty="0">
                          <a:effectLst/>
                          <a:latin typeface="BIZ UDゴシック" panose="020B0400000000000000" pitchFamily="49" charset="-128"/>
                          <a:ea typeface="BIZ UDゴシック" panose="020B0400000000000000" pitchFamily="49" charset="-128"/>
                        </a:rPr>
                        <a:t>。</a:t>
                      </a:r>
                      <a:endParaRPr lang="ja-JP" altLang="en-US" sz="1400"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extLst>
                  <a:ext uri="{0D108BD9-81ED-4DB2-BD59-A6C34878D82A}">
                    <a16:rowId xmlns:a16="http://schemas.microsoft.com/office/drawing/2014/main" val="1939682575"/>
                  </a:ext>
                </a:extLst>
              </a:tr>
              <a:tr h="900000">
                <a:tc>
                  <a:txBody>
                    <a:bodyPr/>
                    <a:lstStyle/>
                    <a:p>
                      <a:pPr marL="0" marR="0" lvl="0" indent="0" algn="l" defTabSz="914400" rtl="0" eaLnBrk="1" fontAlgn="auto" latinLnBrk="0" hangingPunct="1">
                        <a:lnSpc>
                          <a:spcPts val="2000"/>
                        </a:lnSpc>
                        <a:spcBef>
                          <a:spcPts val="0"/>
                        </a:spcBef>
                        <a:spcAft>
                          <a:spcPts val="1000"/>
                        </a:spcAft>
                        <a:buClrTx/>
                        <a:buSzTx/>
                        <a:buFontTx/>
                        <a:buNone/>
                        <a:tabLst/>
                        <a:defRPr/>
                      </a:pPr>
                      <a:r>
                        <a:rPr lang="ja-JP" altLang="en-US" sz="1400" b="1" noProof="0" dirty="0">
                          <a:effectLst/>
                          <a:latin typeface="BIZ UDゴシック" panose="020B0400000000000000" pitchFamily="49" charset="-128"/>
                          <a:ea typeface="BIZ UDゴシック" panose="020B0400000000000000" pitchFamily="49" charset="-128"/>
                        </a:rPr>
                        <a:t>高等裁判所</a:t>
                      </a:r>
                      <a:r>
                        <a:rPr lang="ja-JP" altLang="en-US" sz="1400" b="1" noProof="0">
                          <a:effectLst/>
                          <a:latin typeface="BIZ UDゴシック" panose="020B0400000000000000" pitchFamily="49" charset="-128"/>
                          <a:ea typeface="BIZ UDゴシック" panose="020B0400000000000000" pitchFamily="49" charset="-128"/>
                        </a:rPr>
                        <a:t>、</a:t>
                      </a:r>
                      <a:r>
                        <a:rPr lang="ja-JP" altLang="en-US" sz="1400" b="1" noProof="0" dirty="0">
                          <a:effectLst/>
                          <a:latin typeface="BIZ UDゴシック" panose="020B0400000000000000" pitchFamily="49" charset="-128"/>
                          <a:ea typeface="BIZ UDゴシック" panose="020B0400000000000000" pitchFamily="49" charset="-128"/>
                        </a:rPr>
                        <a:t>地方裁判所、家庭裁判所、簡易裁判所</a:t>
                      </a:r>
                      <a:endParaRPr lang="ja-JP" altLang="en-US" sz="1400" b="1"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tc>
                  <a:txBody>
                    <a:bodyPr/>
                    <a:lstStyle/>
                    <a:p>
                      <a:pPr>
                        <a:lnSpc>
                          <a:spcPts val="2000"/>
                        </a:lnSpc>
                        <a:spcAft>
                          <a:spcPts val="1000"/>
                        </a:spcAft>
                        <a:buNone/>
                      </a:pPr>
                      <a:r>
                        <a:rPr lang="ja-JP" altLang="en-US" sz="1400" noProof="0" dirty="0">
                          <a:effectLst/>
                          <a:latin typeface="BIZ UDゴシック" panose="020B0400000000000000" pitchFamily="49" charset="-128"/>
                          <a:ea typeface="BIZ UDゴシック" panose="020B0400000000000000" pitchFamily="49" charset="-128"/>
                        </a:rPr>
                        <a:t>下級裁判所の設立及び管轄区域に関する法律第１条</a:t>
                      </a:r>
                      <a:endParaRPr lang="ja-JP" altLang="en-US" sz="1400"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tc>
                  <a:txBody>
                    <a:bodyPr/>
                    <a:lstStyle/>
                    <a:p>
                      <a:pPr marL="0" indent="0">
                        <a:lnSpc>
                          <a:spcPts val="2000"/>
                        </a:lnSpc>
                        <a:spcAft>
                          <a:spcPts val="1000"/>
                        </a:spcAft>
                        <a:buNone/>
                      </a:pPr>
                      <a:r>
                        <a:rPr lang="ja-JP" altLang="en-US" sz="1400" noProof="0" dirty="0">
                          <a:effectLst/>
                          <a:latin typeface="BIZ UDゴシック" panose="020B0400000000000000" pitchFamily="49" charset="-128"/>
                          <a:ea typeface="BIZ UDゴシック" panose="020B0400000000000000" pitchFamily="49" charset="-128"/>
                        </a:rPr>
                        <a:t>第１条　</a:t>
                      </a:r>
                      <a:r>
                        <a:rPr lang="ja-JP" altLang="en-US" sz="1400" u="sng" noProof="0" dirty="0">
                          <a:effectLst/>
                          <a:latin typeface="BIZ UDゴシック" panose="020B0400000000000000" pitchFamily="49" charset="-128"/>
                          <a:ea typeface="BIZ UDゴシック" panose="020B0400000000000000" pitchFamily="49" charset="-128"/>
                        </a:rPr>
                        <a:t>別表第一表の通り高等裁判所を</a:t>
                      </a:r>
                      <a:r>
                        <a:rPr lang="ja-JP" altLang="en-US" sz="1400" noProof="0" dirty="0">
                          <a:effectLst/>
                          <a:latin typeface="BIZ UDゴシック" panose="020B0400000000000000" pitchFamily="49" charset="-128"/>
                          <a:ea typeface="BIZ UDゴシック" panose="020B0400000000000000" pitchFamily="49" charset="-128"/>
                        </a:rPr>
                        <a:t>、</a:t>
                      </a:r>
                      <a:r>
                        <a:rPr lang="ja-JP" altLang="en-US" sz="1400" u="sng" noProof="0" dirty="0">
                          <a:effectLst/>
                          <a:latin typeface="BIZ UDゴシック" panose="020B0400000000000000" pitchFamily="49" charset="-128"/>
                          <a:ea typeface="BIZ UDゴシック" panose="020B0400000000000000" pitchFamily="49" charset="-128"/>
                        </a:rPr>
                        <a:t>別表第二表の通り地方裁判所を</a:t>
                      </a:r>
                      <a:r>
                        <a:rPr lang="ja-JP" altLang="en-US" sz="1400" u="none" noProof="0" dirty="0">
                          <a:effectLst/>
                          <a:latin typeface="BIZ UDゴシック" panose="020B0400000000000000" pitchFamily="49" charset="-128"/>
                          <a:ea typeface="BIZ UDゴシック" panose="020B0400000000000000" pitchFamily="49" charset="-128"/>
                        </a:rPr>
                        <a:t>、</a:t>
                      </a:r>
                      <a:r>
                        <a:rPr lang="ja-JP" altLang="en-US" sz="1400" u="sng" noProof="0" dirty="0">
                          <a:effectLst/>
                          <a:latin typeface="BIZ UDゴシック" panose="020B0400000000000000" pitchFamily="49" charset="-128"/>
                          <a:ea typeface="BIZ UDゴシック" panose="020B0400000000000000" pitchFamily="49" charset="-128"/>
                        </a:rPr>
                        <a:t>別表第三表の通り家庭裁判所を</a:t>
                      </a:r>
                      <a:r>
                        <a:rPr lang="ja-JP" altLang="en-US" sz="1400" u="none" noProof="0" dirty="0">
                          <a:effectLst/>
                          <a:latin typeface="BIZ UDゴシック" panose="020B0400000000000000" pitchFamily="49" charset="-128"/>
                          <a:ea typeface="BIZ UDゴシック" panose="020B0400000000000000" pitchFamily="49" charset="-128"/>
                        </a:rPr>
                        <a:t>、</a:t>
                      </a:r>
                      <a:r>
                        <a:rPr lang="ja-JP" altLang="en-US" sz="1400" u="sng" noProof="0" dirty="0">
                          <a:effectLst/>
                          <a:latin typeface="BIZ UDゴシック" panose="020B0400000000000000" pitchFamily="49" charset="-128"/>
                          <a:ea typeface="BIZ UDゴシック" panose="020B0400000000000000" pitchFamily="49" charset="-128"/>
                        </a:rPr>
                        <a:t>別表第四表の通り簡易裁判所を</a:t>
                      </a:r>
                      <a:r>
                        <a:rPr lang="ja-JP" altLang="en-US" sz="1400" u="none" noProof="0" dirty="0">
                          <a:effectLst/>
                          <a:latin typeface="BIZ UDゴシック" panose="020B0400000000000000" pitchFamily="49" charset="-128"/>
                          <a:ea typeface="BIZ UDゴシック" panose="020B0400000000000000" pitchFamily="49" charset="-128"/>
                        </a:rPr>
                        <a:t>それぞれ</a:t>
                      </a:r>
                      <a:r>
                        <a:rPr lang="ja-JP" altLang="en-US" sz="1400" u="sng" noProof="0" dirty="0">
                          <a:effectLst/>
                          <a:latin typeface="BIZ UDゴシック" panose="020B0400000000000000" pitchFamily="49" charset="-128"/>
                          <a:ea typeface="BIZ UDゴシック" panose="020B0400000000000000" pitchFamily="49" charset="-128"/>
                        </a:rPr>
                        <a:t>設立する。</a:t>
                      </a:r>
                      <a:endParaRPr lang="ja-JP" altLang="en-US" sz="1400" u="sng" noProof="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tc>
                <a:extLst>
                  <a:ext uri="{0D108BD9-81ED-4DB2-BD59-A6C34878D82A}">
                    <a16:rowId xmlns:a16="http://schemas.microsoft.com/office/drawing/2014/main" val="2916947110"/>
                  </a:ext>
                </a:extLst>
              </a:tr>
            </a:tbl>
          </a:graphicData>
        </a:graphic>
      </p:graphicFrame>
      <p:sp>
        <p:nvSpPr>
          <p:cNvPr id="9" name="テキスト ボックス 8">
            <a:extLst>
              <a:ext uri="{FF2B5EF4-FFF2-40B4-BE49-F238E27FC236}">
                <a16:creationId xmlns:a16="http://schemas.microsoft.com/office/drawing/2014/main" id="{1782CC20-08C5-4108-BD8F-C6EE88F5D406}"/>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裁判所法により「最高裁判所」の所在地を、下級裁判所の設立及び管轄区域に関する法律により「高等裁判所」、「地方裁判所」、「家庭裁判所」及び「簡易裁判所」の所在地を規定している。</a:t>
            </a:r>
            <a:endParaRPr lang="en-US" altLang="ja-JP" sz="1400" dirty="0">
              <a:latin typeface="BIZ UDゴシック" panose="020B0400000000000000" pitchFamily="49" charset="-128"/>
              <a:ea typeface="BIZ UDゴシック" panose="020B0400000000000000" pitchFamily="49" charset="-128"/>
            </a:endParaRPr>
          </a:p>
        </p:txBody>
      </p:sp>
      <p:graphicFrame>
        <p:nvGraphicFramePr>
          <p:cNvPr id="8" name="表 7">
            <a:extLst>
              <a:ext uri="{FF2B5EF4-FFF2-40B4-BE49-F238E27FC236}">
                <a16:creationId xmlns:a16="http://schemas.microsoft.com/office/drawing/2014/main" id="{99CF1BC7-09B4-44E0-B4E5-6FFA28CE3DB5}"/>
              </a:ext>
            </a:extLst>
          </p:cNvPr>
          <p:cNvGraphicFramePr>
            <a:graphicFrameLocks noGrp="1"/>
          </p:cNvGraphicFramePr>
          <p:nvPr/>
        </p:nvGraphicFramePr>
        <p:xfrm>
          <a:off x="597505" y="4175059"/>
          <a:ext cx="1872000" cy="1655826"/>
        </p:xfrm>
        <a:graphic>
          <a:graphicData uri="http://schemas.openxmlformats.org/drawingml/2006/table">
            <a:tbl>
              <a:tblPr>
                <a:tableStyleId>{5940675A-B579-460E-94D1-54222C63F5DA}</a:tableStyleId>
              </a:tblPr>
              <a:tblGrid>
                <a:gridCol w="1152000">
                  <a:extLst>
                    <a:ext uri="{9D8B030D-6E8A-4147-A177-3AD203B41FA5}">
                      <a16:colId xmlns:a16="http://schemas.microsoft.com/office/drawing/2014/main" val="3184687494"/>
                    </a:ext>
                  </a:extLst>
                </a:gridCol>
                <a:gridCol w="720000">
                  <a:extLst>
                    <a:ext uri="{9D8B030D-6E8A-4147-A177-3AD203B41FA5}">
                      <a16:colId xmlns:a16="http://schemas.microsoft.com/office/drawing/2014/main" val="3001904209"/>
                    </a:ext>
                  </a:extLst>
                </a:gridCol>
              </a:tblGrid>
              <a:tr h="0">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名称</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所在地</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extLst>
                  <a:ext uri="{0D108BD9-81ED-4DB2-BD59-A6C34878D82A}">
                    <a16:rowId xmlns:a16="http://schemas.microsoft.com/office/drawing/2014/main" val="2282915417"/>
                  </a:ext>
                </a:extLst>
              </a:tr>
              <a:tr h="0">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東京高等裁判所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大阪高等裁判所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名古屋高等裁判所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広島高等裁判所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福岡高等裁判所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仙台高等裁判所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札幌高等裁判所</a:t>
                      </a:r>
                      <a:endParaRPr lang="ja-JP" sz="1050" kern="100">
                        <a:effectLst/>
                        <a:latin typeface="BIZ UDゴシック" panose="020B0400000000000000" pitchFamily="49" charset="-128"/>
                        <a:ea typeface="BIZ UDゴシック" panose="020B0400000000000000" pitchFamily="49" charset="-128"/>
                      </a:endParaRPr>
                    </a:p>
                    <a:p>
                      <a:pPr algn="l">
                        <a:lnSpc>
                          <a:spcPts val="1500"/>
                        </a:lnSpc>
                      </a:pPr>
                      <a:r>
                        <a:rPr lang="ja-JP" sz="1000" kern="0">
                          <a:effectLst/>
                          <a:latin typeface="BIZ UDゴシック" panose="020B0400000000000000" pitchFamily="49" charset="-128"/>
                          <a:ea typeface="BIZ UDゴシック" panose="020B0400000000000000" pitchFamily="49" charset="-128"/>
                        </a:rPr>
                        <a:t>高松高等裁判所</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大阪市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名古屋市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広島市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福岡市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仙台市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札幌市</a:t>
                      </a:r>
                      <a:endParaRPr lang="ja-JP" sz="105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高松市</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extLst>
                  <a:ext uri="{0D108BD9-81ED-4DB2-BD59-A6C34878D82A}">
                    <a16:rowId xmlns:a16="http://schemas.microsoft.com/office/drawing/2014/main" val="1432664397"/>
                  </a:ext>
                </a:extLst>
              </a:tr>
            </a:tbl>
          </a:graphicData>
        </a:graphic>
      </p:graphicFrame>
      <p:sp>
        <p:nvSpPr>
          <p:cNvPr id="10" name="テキスト ボックス 9">
            <a:extLst>
              <a:ext uri="{FF2B5EF4-FFF2-40B4-BE49-F238E27FC236}">
                <a16:creationId xmlns:a16="http://schemas.microsoft.com/office/drawing/2014/main" id="{1732FDE0-A1CE-4643-A67F-BCE9D92B68AE}"/>
              </a:ext>
            </a:extLst>
          </p:cNvPr>
          <p:cNvSpPr txBox="1"/>
          <p:nvPr/>
        </p:nvSpPr>
        <p:spPr>
          <a:xfrm>
            <a:off x="273505" y="3436395"/>
            <a:ext cx="2520000" cy="738664"/>
          </a:xfrm>
          <a:prstGeom prst="rect">
            <a:avLst/>
          </a:prstGeom>
          <a:noFill/>
        </p:spPr>
        <p:txBody>
          <a:bodyPr wrap="square" rtlCol="0">
            <a:spAutoFit/>
          </a:bodyPr>
          <a:lstStyle/>
          <a:p>
            <a:r>
              <a:rPr lang="ja-JP" altLang="ja-JP" sz="1400" dirty="0">
                <a:effectLst/>
                <a:latin typeface="BIZ UDゴシック" panose="020B0400000000000000" pitchFamily="49" charset="-128"/>
                <a:ea typeface="BIZ UDゴシック" panose="020B0400000000000000" pitchFamily="49" charset="-128"/>
              </a:rPr>
              <a:t>下級裁判所の設立及び管轄区域に関する法律</a:t>
            </a:r>
            <a:r>
              <a:rPr kumimoji="1" lang="ja-JP" altLang="en-US" sz="1400" dirty="0">
                <a:effectLst/>
                <a:latin typeface="BIZ UDゴシック" panose="020B0400000000000000" pitchFamily="49" charset="-128"/>
                <a:ea typeface="BIZ UDゴシック" panose="020B0400000000000000" pitchFamily="49" charset="-128"/>
              </a:rPr>
              <a:t>別表第一表（計８か所）</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F66949D5-2A4F-4E4F-BE8C-005F89CBDF33}"/>
              </a:ext>
            </a:extLst>
          </p:cNvPr>
          <p:cNvSpPr txBox="1"/>
          <p:nvPr/>
        </p:nvSpPr>
        <p:spPr>
          <a:xfrm>
            <a:off x="9148452" y="3436395"/>
            <a:ext cx="2520000" cy="738664"/>
          </a:xfrm>
          <a:prstGeom prst="rect">
            <a:avLst/>
          </a:prstGeom>
          <a:noFill/>
        </p:spPr>
        <p:txBody>
          <a:bodyPr wrap="square" rtlCol="0">
            <a:spAutoFit/>
          </a:bodyPr>
          <a:lstStyle/>
          <a:p>
            <a:r>
              <a:rPr lang="ja-JP" altLang="ja-JP" sz="1400" dirty="0">
                <a:effectLst/>
                <a:latin typeface="BIZ UDゴシック" panose="020B0400000000000000" pitchFamily="49" charset="-128"/>
                <a:ea typeface="BIZ UDゴシック" panose="020B0400000000000000" pitchFamily="49" charset="-128"/>
              </a:rPr>
              <a:t>下級裁判所の設立及び管轄区域に関する法律</a:t>
            </a:r>
            <a:r>
              <a:rPr kumimoji="1" lang="ja-JP" altLang="en-US" sz="1400" dirty="0">
                <a:effectLst/>
                <a:latin typeface="BIZ UDゴシック" panose="020B0400000000000000" pitchFamily="49" charset="-128"/>
                <a:ea typeface="BIZ UDゴシック" panose="020B0400000000000000" pitchFamily="49" charset="-128"/>
              </a:rPr>
              <a:t>別表第四表（計</a:t>
            </a:r>
            <a:r>
              <a:rPr kumimoji="1" lang="en-US" altLang="ja-JP" sz="1400" dirty="0">
                <a:effectLst/>
                <a:latin typeface="BIZ UDゴシック" panose="020B0400000000000000" pitchFamily="49" charset="-128"/>
                <a:ea typeface="BIZ UDゴシック" panose="020B0400000000000000" pitchFamily="49" charset="-128"/>
              </a:rPr>
              <a:t>438</a:t>
            </a:r>
            <a:r>
              <a:rPr kumimoji="1" lang="ja-JP" altLang="en-US" sz="1400" dirty="0">
                <a:effectLst/>
                <a:latin typeface="BIZ UDゴシック" panose="020B0400000000000000" pitchFamily="49" charset="-128"/>
                <a:ea typeface="BIZ UDゴシック" panose="020B0400000000000000" pitchFamily="49" charset="-128"/>
              </a:rPr>
              <a:t>か所）</a:t>
            </a:r>
            <a:endParaRPr kumimoji="1" lang="en-US" altLang="ja-JP" sz="1400" dirty="0">
              <a:latin typeface="BIZ UDゴシック" panose="020B0400000000000000" pitchFamily="49" charset="-128"/>
              <a:ea typeface="BIZ UDゴシック" panose="020B0400000000000000" pitchFamily="49" charset="-128"/>
            </a:endParaRPr>
          </a:p>
        </p:txBody>
      </p:sp>
      <p:graphicFrame>
        <p:nvGraphicFramePr>
          <p:cNvPr id="15" name="表 14">
            <a:extLst>
              <a:ext uri="{FF2B5EF4-FFF2-40B4-BE49-F238E27FC236}">
                <a16:creationId xmlns:a16="http://schemas.microsoft.com/office/drawing/2014/main" id="{DE14A9F4-5278-47D2-BFBD-9406093A65E1}"/>
              </a:ext>
            </a:extLst>
          </p:cNvPr>
          <p:cNvGraphicFramePr>
            <a:graphicFrameLocks noGrp="1"/>
          </p:cNvGraphicFramePr>
          <p:nvPr/>
        </p:nvGraphicFramePr>
        <p:xfrm>
          <a:off x="9058452" y="4158804"/>
          <a:ext cx="2700000" cy="2388489"/>
        </p:xfrm>
        <a:graphic>
          <a:graphicData uri="http://schemas.openxmlformats.org/drawingml/2006/table">
            <a:tbl>
              <a:tblPr>
                <a:tableStyleId>{5940675A-B579-460E-94D1-54222C63F5DA}</a:tableStyleId>
              </a:tblPr>
              <a:tblGrid>
                <a:gridCol w="1152000">
                  <a:extLst>
                    <a:ext uri="{9D8B030D-6E8A-4147-A177-3AD203B41FA5}">
                      <a16:colId xmlns:a16="http://schemas.microsoft.com/office/drawing/2014/main" val="20073510"/>
                    </a:ext>
                  </a:extLst>
                </a:gridCol>
                <a:gridCol w="1548000">
                  <a:extLst>
                    <a:ext uri="{9D8B030D-6E8A-4147-A177-3AD203B41FA5}">
                      <a16:colId xmlns:a16="http://schemas.microsoft.com/office/drawing/2014/main" val="4058321215"/>
                    </a:ext>
                  </a:extLst>
                </a:gridCol>
              </a:tblGrid>
              <a:tr h="83425">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名称</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所在地</a:t>
                      </a:r>
                      <a:endParaRPr lang="ja-JP" sz="10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extLst>
                  <a:ext uri="{0D108BD9-81ED-4DB2-BD59-A6C34878D82A}">
                    <a16:rowId xmlns:a16="http://schemas.microsoft.com/office/drawing/2014/main" val="3459711757"/>
                  </a:ext>
                </a:extLst>
              </a:tr>
              <a:tr h="182037">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東京簡易裁判所</a:t>
                      </a:r>
                      <a:endParaRPr lang="ja-JP" sz="10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lnB w="12700" cap="flat" cmpd="sng" algn="ctr">
                      <a:noFill/>
                      <a:prstDash val="solid"/>
                      <a:round/>
                      <a:headEnd type="none" w="med" len="med"/>
                      <a:tailEnd type="none" w="med" len="med"/>
                    </a:lnB>
                  </a:tcPr>
                </a:tc>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東京都（特別区の存する区域に限る。）</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lnB w="12700" cap="flat" cmpd="sng" algn="ctr">
                      <a:noFill/>
                      <a:prstDash val="solid"/>
                      <a:round/>
                      <a:headEnd type="none" w="med" len="med"/>
                      <a:tailEnd type="none" w="med" len="med"/>
                    </a:lnB>
                  </a:tcPr>
                </a:tc>
                <a:extLst>
                  <a:ext uri="{0D108BD9-81ED-4DB2-BD59-A6C34878D82A}">
                    <a16:rowId xmlns:a16="http://schemas.microsoft.com/office/drawing/2014/main" val="3834787240"/>
                  </a:ext>
                </a:extLst>
              </a:tr>
              <a:tr h="1728000">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八丈島簡易裁判所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伊豆大島簡易裁判所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佐原簡易裁判所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小山簡易裁判所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足利簡易裁判所</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lnSpc>
                          <a:spcPts val="1500"/>
                        </a:lnSpc>
                      </a:pPr>
                      <a:r>
                        <a:rPr lang="ja-JP" altLang="en-US" sz="1000" kern="10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lnSpc>
                          <a:spcPts val="1500"/>
                        </a:lnSpc>
                      </a:pPr>
                      <a:r>
                        <a:rPr lang="ja-JP" altLang="en-US" sz="1000" kern="10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lnSpc>
                          <a:spcPts val="1500"/>
                        </a:lnSpc>
                      </a:pPr>
                      <a:r>
                        <a:rPr lang="ja-JP" altLang="en-US" sz="1000" kern="10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ts val="1500"/>
                        </a:lnSpc>
                      </a:pPr>
                      <a:r>
                        <a:rPr lang="zh-TW" altLang="en-US" sz="1000" kern="0" dirty="0">
                          <a:effectLst/>
                          <a:latin typeface="BIZ UDゴシック" panose="020B0400000000000000" pitchFamily="49" charset="-128"/>
                          <a:ea typeface="BIZ UDゴシック" panose="020B0400000000000000" pitchFamily="49" charset="-128"/>
                        </a:rPr>
                        <a:t>宇和島簡易裁判所</a:t>
                      </a:r>
                    </a:p>
                    <a:p>
                      <a:pPr algn="l">
                        <a:lnSpc>
                          <a:spcPts val="1500"/>
                        </a:lnSpc>
                      </a:pPr>
                      <a:r>
                        <a:rPr lang="zh-TW" altLang="en-US" sz="1000" kern="0" dirty="0">
                          <a:effectLst/>
                          <a:latin typeface="BIZ UDゴシック" panose="020B0400000000000000" pitchFamily="49" charset="-128"/>
                          <a:ea typeface="BIZ UDゴシック" panose="020B0400000000000000" pitchFamily="49" charset="-128"/>
                        </a:rPr>
                        <a:t>愛南簡易裁判所</a:t>
                      </a:r>
                    </a:p>
                  </a:txBody>
                  <a:tcPr marL="0" marR="0" marT="0" marB="0">
                    <a:lnT w="12700" cap="flat" cmpd="sng" algn="ctr">
                      <a:noFill/>
                      <a:prstDash val="solid"/>
                      <a:round/>
                      <a:headEnd type="none" w="med" len="med"/>
                      <a:tailEnd type="none" w="med" len="med"/>
                    </a:lnT>
                  </a:tcPr>
                </a:tc>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東京都八丈支庁管内八丈町</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東京都大島支庁管内大島町</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東京都大島支庁管内新島村</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東京都八王子市</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東京都立川市</a:t>
                      </a:r>
                      <a:endParaRPr lang="ja-JP" sz="1000" kern="10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lnSpc>
                          <a:spcPts val="1500"/>
                        </a:lnSpc>
                      </a:pPr>
                      <a:r>
                        <a:rPr lang="ja-JP" alt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lnSpc>
                          <a:spcPts val="1500"/>
                        </a:lnSpc>
                      </a:pPr>
                      <a:r>
                        <a:rPr lang="ja-JP" alt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ts val="1500"/>
                        </a:lnSpc>
                      </a:pPr>
                      <a:r>
                        <a:rPr lang="zh-TW" altLang="en-US" sz="1000" kern="0" dirty="0">
                          <a:effectLst/>
                          <a:latin typeface="BIZ UDゴシック" panose="020B0400000000000000" pitchFamily="49" charset="-128"/>
                          <a:ea typeface="BIZ UDゴシック" panose="020B0400000000000000" pitchFamily="49" charset="-128"/>
                        </a:rPr>
                        <a:t>宇和島市</a:t>
                      </a:r>
                    </a:p>
                    <a:p>
                      <a:pPr algn="l">
                        <a:lnSpc>
                          <a:spcPts val="1500"/>
                        </a:lnSpc>
                      </a:pPr>
                      <a:r>
                        <a:rPr lang="zh-TW" altLang="en-US" sz="1000" kern="0" dirty="0">
                          <a:effectLst/>
                          <a:latin typeface="BIZ UDゴシック" panose="020B0400000000000000" pitchFamily="49" charset="-128"/>
                          <a:ea typeface="BIZ UDゴシック" panose="020B0400000000000000" pitchFamily="49" charset="-128"/>
                        </a:rPr>
                        <a:t>愛媛県南宇和郡愛南町</a:t>
                      </a:r>
                    </a:p>
                  </a:txBody>
                  <a:tcPr marL="0" marR="0" marT="0" marB="0">
                    <a:lnT w="12700" cap="flat" cmpd="sng" algn="ctr">
                      <a:noFill/>
                      <a:prstDash val="solid"/>
                      <a:round/>
                      <a:headEnd type="none" w="med" len="med"/>
                      <a:tailEnd type="none" w="med" len="med"/>
                    </a:lnT>
                  </a:tcPr>
                </a:tc>
                <a:extLst>
                  <a:ext uri="{0D108BD9-81ED-4DB2-BD59-A6C34878D82A}">
                    <a16:rowId xmlns:a16="http://schemas.microsoft.com/office/drawing/2014/main" val="1890836056"/>
                  </a:ext>
                </a:extLst>
              </a:tr>
            </a:tbl>
          </a:graphicData>
        </a:graphic>
      </p:graphicFrame>
      <p:sp>
        <p:nvSpPr>
          <p:cNvPr id="16" name="テキスト ボックス 15">
            <a:extLst>
              <a:ext uri="{FF2B5EF4-FFF2-40B4-BE49-F238E27FC236}">
                <a16:creationId xmlns:a16="http://schemas.microsoft.com/office/drawing/2014/main" id="{8564D9CF-9023-4387-AC48-A0489839E106}"/>
              </a:ext>
            </a:extLst>
          </p:cNvPr>
          <p:cNvSpPr txBox="1"/>
          <p:nvPr/>
        </p:nvSpPr>
        <p:spPr>
          <a:xfrm>
            <a:off x="3204094" y="3421771"/>
            <a:ext cx="2520000" cy="738664"/>
          </a:xfrm>
          <a:prstGeom prst="rect">
            <a:avLst/>
          </a:prstGeom>
          <a:noFill/>
        </p:spPr>
        <p:txBody>
          <a:bodyPr wrap="square" rtlCol="0">
            <a:spAutoFit/>
          </a:bodyPr>
          <a:lstStyle/>
          <a:p>
            <a:r>
              <a:rPr lang="ja-JP" altLang="ja-JP" sz="1400" dirty="0">
                <a:effectLst/>
                <a:latin typeface="BIZ UDゴシック" panose="020B0400000000000000" pitchFamily="49" charset="-128"/>
                <a:ea typeface="BIZ UDゴシック" panose="020B0400000000000000" pitchFamily="49" charset="-128"/>
              </a:rPr>
              <a:t>下級裁判所の設立及び管轄区域に関する法律</a:t>
            </a:r>
            <a:r>
              <a:rPr kumimoji="1" lang="ja-JP" altLang="en-US" sz="1400" dirty="0">
                <a:effectLst/>
                <a:latin typeface="BIZ UDゴシック" panose="020B0400000000000000" pitchFamily="49" charset="-128"/>
                <a:ea typeface="BIZ UDゴシック" panose="020B0400000000000000" pitchFamily="49" charset="-128"/>
              </a:rPr>
              <a:t>別表第二表（計</a:t>
            </a:r>
            <a:r>
              <a:rPr kumimoji="1" lang="en-US" altLang="ja-JP" sz="1400" dirty="0">
                <a:effectLst/>
                <a:latin typeface="BIZ UDゴシック" panose="020B0400000000000000" pitchFamily="49" charset="-128"/>
                <a:ea typeface="BIZ UDゴシック" panose="020B0400000000000000" pitchFamily="49" charset="-128"/>
              </a:rPr>
              <a:t>50</a:t>
            </a:r>
            <a:r>
              <a:rPr kumimoji="1" lang="ja-JP" altLang="en-US" sz="1400" dirty="0">
                <a:effectLst/>
                <a:latin typeface="BIZ UDゴシック" panose="020B0400000000000000" pitchFamily="49" charset="-128"/>
                <a:ea typeface="BIZ UDゴシック" panose="020B0400000000000000" pitchFamily="49" charset="-128"/>
              </a:rPr>
              <a:t>か所）</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4E17D5B0-EE86-40DE-8F73-050F5E583FFC}"/>
              </a:ext>
            </a:extLst>
          </p:cNvPr>
          <p:cNvSpPr txBox="1"/>
          <p:nvPr/>
        </p:nvSpPr>
        <p:spPr>
          <a:xfrm>
            <a:off x="6134683" y="3421412"/>
            <a:ext cx="2520000" cy="738664"/>
          </a:xfrm>
          <a:prstGeom prst="rect">
            <a:avLst/>
          </a:prstGeom>
          <a:noFill/>
        </p:spPr>
        <p:txBody>
          <a:bodyPr wrap="square" rtlCol="0">
            <a:spAutoFit/>
          </a:bodyPr>
          <a:lstStyle/>
          <a:p>
            <a:r>
              <a:rPr lang="ja-JP" altLang="ja-JP" sz="1400" dirty="0">
                <a:effectLst/>
                <a:latin typeface="BIZ UDゴシック" panose="020B0400000000000000" pitchFamily="49" charset="-128"/>
                <a:ea typeface="BIZ UDゴシック" panose="020B0400000000000000" pitchFamily="49" charset="-128"/>
              </a:rPr>
              <a:t>下級裁判所の設立及び管轄区域に関する法律</a:t>
            </a:r>
            <a:r>
              <a:rPr kumimoji="1" lang="ja-JP" altLang="en-US" sz="1400" dirty="0">
                <a:effectLst/>
                <a:latin typeface="BIZ UDゴシック" panose="020B0400000000000000" pitchFamily="49" charset="-128"/>
                <a:ea typeface="BIZ UDゴシック" panose="020B0400000000000000" pitchFamily="49" charset="-128"/>
              </a:rPr>
              <a:t>別表第三表（計</a:t>
            </a:r>
            <a:r>
              <a:rPr kumimoji="1" lang="en-US" altLang="ja-JP" sz="1400" dirty="0">
                <a:effectLst/>
                <a:latin typeface="BIZ UDゴシック" panose="020B0400000000000000" pitchFamily="49" charset="-128"/>
                <a:ea typeface="BIZ UDゴシック" panose="020B0400000000000000" pitchFamily="49" charset="-128"/>
              </a:rPr>
              <a:t>50</a:t>
            </a:r>
            <a:r>
              <a:rPr kumimoji="1" lang="ja-JP" altLang="en-US" sz="1400" dirty="0">
                <a:effectLst/>
                <a:latin typeface="BIZ UDゴシック" panose="020B0400000000000000" pitchFamily="49" charset="-128"/>
                <a:ea typeface="BIZ UDゴシック" panose="020B0400000000000000" pitchFamily="49" charset="-128"/>
              </a:rPr>
              <a:t>か所）</a:t>
            </a:r>
            <a:endParaRPr kumimoji="1" lang="en-US" altLang="ja-JP" sz="1400" dirty="0">
              <a:latin typeface="BIZ UDゴシック" panose="020B0400000000000000" pitchFamily="49" charset="-128"/>
              <a:ea typeface="BIZ UDゴシック" panose="020B0400000000000000" pitchFamily="49" charset="-128"/>
            </a:endParaRPr>
          </a:p>
        </p:txBody>
      </p:sp>
      <p:graphicFrame>
        <p:nvGraphicFramePr>
          <p:cNvPr id="18" name="表 17">
            <a:extLst>
              <a:ext uri="{FF2B5EF4-FFF2-40B4-BE49-F238E27FC236}">
                <a16:creationId xmlns:a16="http://schemas.microsoft.com/office/drawing/2014/main" id="{1B6BC82F-58CB-47DE-A839-C1C03524ACEC}"/>
              </a:ext>
            </a:extLst>
          </p:cNvPr>
          <p:cNvGraphicFramePr>
            <a:graphicFrameLocks noGrp="1"/>
          </p:cNvGraphicFramePr>
          <p:nvPr/>
        </p:nvGraphicFramePr>
        <p:xfrm>
          <a:off x="3528094" y="4160435"/>
          <a:ext cx="1872000" cy="2227326"/>
        </p:xfrm>
        <a:graphic>
          <a:graphicData uri="http://schemas.openxmlformats.org/drawingml/2006/table">
            <a:tbl>
              <a:tblPr>
                <a:tableStyleId>{5940675A-B579-460E-94D1-54222C63F5DA}</a:tableStyleId>
              </a:tblPr>
              <a:tblGrid>
                <a:gridCol w="1152000">
                  <a:extLst>
                    <a:ext uri="{9D8B030D-6E8A-4147-A177-3AD203B41FA5}">
                      <a16:colId xmlns:a16="http://schemas.microsoft.com/office/drawing/2014/main" val="4259466132"/>
                    </a:ext>
                  </a:extLst>
                </a:gridCol>
                <a:gridCol w="720000">
                  <a:extLst>
                    <a:ext uri="{9D8B030D-6E8A-4147-A177-3AD203B41FA5}">
                      <a16:colId xmlns:a16="http://schemas.microsoft.com/office/drawing/2014/main" val="915314426"/>
                    </a:ext>
                  </a:extLst>
                </a:gridCol>
              </a:tblGrid>
              <a:tr h="157484">
                <a:tc>
                  <a:txBody>
                    <a:bodyPr/>
                    <a:lstStyle/>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名称</a:t>
                      </a:r>
                      <a:endParaRPr kumimoji="1" lang="ja-JP" altLang="en-US" sz="1000" kern="0" dirty="0">
                        <a:solidFill>
                          <a:schemeClr val="tx1"/>
                        </a:solidFill>
                        <a:effectLst/>
                        <a:latin typeface="BIZ UDゴシック" panose="020B0400000000000000" pitchFamily="49" charset="-128"/>
                        <a:ea typeface="BIZ UDゴシック" panose="020B0400000000000000" pitchFamily="49" charset="-128"/>
                        <a:cs typeface="+mn-cs"/>
                      </a:endParaRPr>
                    </a:p>
                  </a:txBody>
                  <a:tcPr marL="0" marR="0" marT="0" marB="0"/>
                </a:tc>
                <a:tc>
                  <a:txBody>
                    <a:bodyPr/>
                    <a:lstStyle/>
                    <a:p>
                      <a:pPr marL="0" algn="l"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所在地</a:t>
                      </a:r>
                      <a:endParaRPr kumimoji="1" lang="ja-JP" altLang="en-US" sz="1000" kern="0">
                        <a:solidFill>
                          <a:schemeClr val="tx1"/>
                        </a:solidFill>
                        <a:effectLst/>
                        <a:latin typeface="BIZ UDゴシック" panose="020B0400000000000000" pitchFamily="49" charset="-128"/>
                        <a:ea typeface="BIZ UDゴシック" panose="020B0400000000000000" pitchFamily="49" charset="-128"/>
                        <a:cs typeface="+mn-cs"/>
                      </a:endParaRPr>
                    </a:p>
                  </a:txBody>
                  <a:tcPr marL="0" marR="0" marT="0" marB="0"/>
                </a:tc>
                <a:extLst>
                  <a:ext uri="{0D108BD9-81ED-4DB2-BD59-A6C34878D82A}">
                    <a16:rowId xmlns:a16="http://schemas.microsoft.com/office/drawing/2014/main" val="2644988246"/>
                  </a:ext>
                </a:extLst>
              </a:tr>
              <a:tr h="2057950">
                <a:tc>
                  <a:txBody>
                    <a:bodyPr/>
                    <a:lstStyle/>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東京地方裁判所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横浜地方裁判所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さいたま地方裁判所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千葉地方裁判所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水戸地方裁判所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宇都宮地方裁判所</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高知地方裁判所</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松山地方裁判所</a:t>
                      </a:r>
                      <a:endParaRPr kumimoji="1" lang="ja-JP" altLang="en-US" sz="1000" kern="0" dirty="0">
                        <a:solidFill>
                          <a:schemeClr val="tx1"/>
                        </a:solidFill>
                        <a:effectLst/>
                        <a:latin typeface="BIZ UDゴシック" panose="020B0400000000000000" pitchFamily="49" charset="-128"/>
                        <a:ea typeface="BIZ UDゴシック" panose="020B0400000000000000" pitchFamily="49" charset="-128"/>
                        <a:cs typeface="+mn-cs"/>
                      </a:endParaRPr>
                    </a:p>
                  </a:txBody>
                  <a:tcPr marL="0" marR="0" marT="0" marB="0"/>
                </a:tc>
                <a:tc>
                  <a:txBody>
                    <a:bodyPr/>
                    <a:lstStyle/>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東京都</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横浜市</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さいたま市</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千葉市</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水戸市</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宇都宮市</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ctr" defTabSz="914400" rtl="0" eaLnBrk="1" latinLnBrk="0" hangingPunct="1">
                        <a:lnSpc>
                          <a:spcPts val="1500"/>
                        </a:lnSpc>
                      </a:pPr>
                      <a:r>
                        <a:rPr kumimoji="1" lang="ja-JP" altLang="en-US" sz="1000" kern="0">
                          <a:solidFill>
                            <a:schemeClr val="tx1"/>
                          </a:solidFill>
                          <a:effectLst/>
                          <a:latin typeface="BIZ UDゴシック" panose="020B0400000000000000" pitchFamily="49" charset="-128"/>
                          <a:ea typeface="BIZ UDゴシック" panose="020B0400000000000000" pitchFamily="49" charset="-128"/>
                        </a:rPr>
                        <a:t>・</a:t>
                      </a:r>
                      <a:endParaRPr kumimoji="1" lang="en-US" altLang="ja-JP" sz="1000" kern="0" dirty="0">
                        <a:solidFill>
                          <a:schemeClr val="tx1"/>
                        </a:solidFill>
                        <a:effectLst/>
                        <a:latin typeface="BIZ UDゴシック" panose="020B0400000000000000" pitchFamily="49" charset="-128"/>
                        <a:ea typeface="BIZ UDゴシック" panose="020B0400000000000000" pitchFamily="49" charset="-128"/>
                      </a:endParaRP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高知市</a:t>
                      </a:r>
                    </a:p>
                    <a:p>
                      <a:pPr marL="0" algn="l" defTabSz="914400" rtl="0" eaLnBrk="1" latinLnBrk="0" hangingPunct="1">
                        <a:lnSpc>
                          <a:spcPts val="1500"/>
                        </a:lnSpc>
                      </a:pPr>
                      <a:r>
                        <a:rPr kumimoji="1" lang="ja-JP" altLang="en-US" sz="1000" kern="0" dirty="0">
                          <a:solidFill>
                            <a:schemeClr val="tx1"/>
                          </a:solidFill>
                          <a:effectLst/>
                          <a:latin typeface="BIZ UDゴシック" panose="020B0400000000000000" pitchFamily="49" charset="-128"/>
                          <a:ea typeface="BIZ UDゴシック" panose="020B0400000000000000" pitchFamily="49" charset="-128"/>
                        </a:rPr>
                        <a:t>松山市</a:t>
                      </a:r>
                    </a:p>
                  </a:txBody>
                  <a:tcPr marL="0" marR="0" marT="0" marB="0"/>
                </a:tc>
                <a:extLst>
                  <a:ext uri="{0D108BD9-81ED-4DB2-BD59-A6C34878D82A}">
                    <a16:rowId xmlns:a16="http://schemas.microsoft.com/office/drawing/2014/main" val="2303293445"/>
                  </a:ext>
                </a:extLst>
              </a:tr>
            </a:tbl>
          </a:graphicData>
        </a:graphic>
      </p:graphicFrame>
      <p:graphicFrame>
        <p:nvGraphicFramePr>
          <p:cNvPr id="19" name="表 18">
            <a:extLst>
              <a:ext uri="{FF2B5EF4-FFF2-40B4-BE49-F238E27FC236}">
                <a16:creationId xmlns:a16="http://schemas.microsoft.com/office/drawing/2014/main" id="{57BCE03E-5FDA-40CF-AAF4-BB9008DEB3BE}"/>
              </a:ext>
            </a:extLst>
          </p:cNvPr>
          <p:cNvGraphicFramePr>
            <a:graphicFrameLocks noGrp="1"/>
          </p:cNvGraphicFramePr>
          <p:nvPr/>
        </p:nvGraphicFramePr>
        <p:xfrm>
          <a:off x="6458683" y="4158804"/>
          <a:ext cx="1872000" cy="2228957"/>
        </p:xfrm>
        <a:graphic>
          <a:graphicData uri="http://schemas.openxmlformats.org/drawingml/2006/table">
            <a:tbl>
              <a:tblPr>
                <a:tableStyleId>{5940675A-B579-460E-94D1-54222C63F5DA}</a:tableStyleId>
              </a:tblPr>
              <a:tblGrid>
                <a:gridCol w="1152000">
                  <a:extLst>
                    <a:ext uri="{9D8B030D-6E8A-4147-A177-3AD203B41FA5}">
                      <a16:colId xmlns:a16="http://schemas.microsoft.com/office/drawing/2014/main" val="1997108233"/>
                    </a:ext>
                  </a:extLst>
                </a:gridCol>
                <a:gridCol w="720000">
                  <a:extLst>
                    <a:ext uri="{9D8B030D-6E8A-4147-A177-3AD203B41FA5}">
                      <a16:colId xmlns:a16="http://schemas.microsoft.com/office/drawing/2014/main" val="1536919928"/>
                    </a:ext>
                  </a:extLst>
                </a:gridCol>
              </a:tblGrid>
              <a:tr h="159532">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名称</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ts val="1500"/>
                        </a:lnSpc>
                      </a:pPr>
                      <a:r>
                        <a:rPr lang="ja-JP" sz="1000" kern="0">
                          <a:effectLst/>
                          <a:latin typeface="BIZ UDゴシック" panose="020B0400000000000000" pitchFamily="49" charset="-128"/>
                          <a:ea typeface="BIZ UDゴシック" panose="020B0400000000000000" pitchFamily="49" charset="-128"/>
                        </a:rPr>
                        <a:t>所在地</a:t>
                      </a:r>
                      <a:endParaRPr lang="ja-JP" sz="10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extLst>
                  <a:ext uri="{0D108BD9-81ED-4DB2-BD59-A6C34878D82A}">
                    <a16:rowId xmlns:a16="http://schemas.microsoft.com/office/drawing/2014/main" val="746013653"/>
                  </a:ext>
                </a:extLst>
              </a:tr>
              <a:tr h="2067794">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東京家庭裁判所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横浜家庭裁判所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さいたま家庭裁判所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千葉家庭裁判所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水戸家庭裁判所</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宇都宮家庭裁判所</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l">
                        <a:lnSpc>
                          <a:spcPts val="1500"/>
                        </a:lnSpc>
                      </a:pPr>
                      <a:r>
                        <a:rPr lang="ja-JP" altLang="ja-JP" sz="1000" kern="0" dirty="0">
                          <a:effectLst/>
                          <a:latin typeface="BIZ UDゴシック" panose="020B0400000000000000" pitchFamily="49" charset="-128"/>
                          <a:ea typeface="BIZ UDゴシック" panose="020B0400000000000000" pitchFamily="49" charset="-128"/>
                        </a:rPr>
                        <a:t>高知家庭裁判所</a:t>
                      </a:r>
                      <a:endParaRPr lang="ja-JP" alt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altLang="ja-JP" sz="1000" kern="0" dirty="0">
                          <a:effectLst/>
                          <a:latin typeface="BIZ UDゴシック" panose="020B0400000000000000" pitchFamily="49" charset="-128"/>
                          <a:ea typeface="BIZ UDゴシック" panose="020B0400000000000000" pitchFamily="49" charset="-128"/>
                        </a:rPr>
                        <a:t>松山家庭裁判所</a:t>
                      </a:r>
                      <a:endParaRPr lang="ja-JP"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ts val="1500"/>
                        </a:lnSpc>
                      </a:pPr>
                      <a:r>
                        <a:rPr lang="ja-JP" sz="1000" kern="0" dirty="0">
                          <a:effectLst/>
                          <a:latin typeface="BIZ UDゴシック" panose="020B0400000000000000" pitchFamily="49" charset="-128"/>
                          <a:ea typeface="BIZ UDゴシック" panose="020B0400000000000000" pitchFamily="49" charset="-128"/>
                        </a:rPr>
                        <a:t>東京都</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横浜市</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さいたま市</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千葉市</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水戸市</a:t>
                      </a:r>
                      <a:endParaRPr 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sz="1000" kern="0" dirty="0">
                          <a:effectLst/>
                          <a:latin typeface="BIZ UDゴシック" panose="020B0400000000000000" pitchFamily="49" charset="-128"/>
                          <a:ea typeface="BIZ UDゴシック" panose="020B0400000000000000" pitchFamily="49" charset="-128"/>
                        </a:rPr>
                        <a:t>宇都宮市</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dirty="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dirty="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ctr">
                        <a:lnSpc>
                          <a:spcPts val="1500"/>
                        </a:lnSpc>
                      </a:pPr>
                      <a:r>
                        <a:rPr lang="ja-JP" altLang="en-US" sz="1000" kern="0" dirty="0">
                          <a:effectLst/>
                          <a:latin typeface="BIZ UDゴシック" panose="020B0400000000000000" pitchFamily="49" charset="-128"/>
                          <a:ea typeface="BIZ UDゴシック" panose="020B0400000000000000" pitchFamily="49" charset="-128"/>
                        </a:rPr>
                        <a:t>・</a:t>
                      </a:r>
                      <a:endParaRPr lang="en-US" altLang="ja-JP" sz="1000" kern="0" dirty="0">
                        <a:effectLst/>
                        <a:latin typeface="BIZ UDゴシック" panose="020B0400000000000000" pitchFamily="49" charset="-128"/>
                        <a:ea typeface="BIZ UDゴシック" panose="020B0400000000000000" pitchFamily="49" charset="-128"/>
                      </a:endParaRPr>
                    </a:p>
                    <a:p>
                      <a:pPr algn="l">
                        <a:lnSpc>
                          <a:spcPts val="1500"/>
                        </a:lnSpc>
                      </a:pPr>
                      <a:r>
                        <a:rPr lang="ja-JP" altLang="ja-JP" sz="1000" kern="0" dirty="0">
                          <a:effectLst/>
                          <a:latin typeface="BIZ UDゴシック" panose="020B0400000000000000" pitchFamily="49" charset="-128"/>
                          <a:ea typeface="BIZ UDゴシック" panose="020B0400000000000000" pitchFamily="49" charset="-128"/>
                        </a:rPr>
                        <a:t>高知市</a:t>
                      </a:r>
                      <a:endParaRPr lang="ja-JP" altLang="ja-JP" sz="1000" kern="100" dirty="0">
                        <a:effectLst/>
                        <a:latin typeface="BIZ UDゴシック" panose="020B0400000000000000" pitchFamily="49" charset="-128"/>
                        <a:ea typeface="BIZ UDゴシック" panose="020B0400000000000000" pitchFamily="49" charset="-128"/>
                      </a:endParaRPr>
                    </a:p>
                    <a:p>
                      <a:pPr algn="l">
                        <a:lnSpc>
                          <a:spcPts val="1500"/>
                        </a:lnSpc>
                      </a:pPr>
                      <a:r>
                        <a:rPr lang="ja-JP" altLang="ja-JP" sz="1000" kern="0" dirty="0">
                          <a:effectLst/>
                          <a:latin typeface="BIZ UDゴシック" panose="020B0400000000000000" pitchFamily="49" charset="-128"/>
                          <a:ea typeface="BIZ UDゴシック" panose="020B0400000000000000" pitchFamily="49" charset="-128"/>
                        </a:rPr>
                        <a:t>松山市</a:t>
                      </a:r>
                      <a:endParaRPr lang="ja-JP" alt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extLst>
                  <a:ext uri="{0D108BD9-81ED-4DB2-BD59-A6C34878D82A}">
                    <a16:rowId xmlns:a16="http://schemas.microsoft.com/office/drawing/2014/main" val="4057776049"/>
                  </a:ext>
                </a:extLst>
              </a:tr>
            </a:tbl>
          </a:graphicData>
        </a:graphic>
      </p:graphicFrame>
      <p:sp>
        <p:nvSpPr>
          <p:cNvPr id="7" name="テキスト ボックス 6">
            <a:extLst>
              <a:ext uri="{FF2B5EF4-FFF2-40B4-BE49-F238E27FC236}">
                <a16:creationId xmlns:a16="http://schemas.microsoft.com/office/drawing/2014/main" id="{BF0B7C10-1619-BF75-8534-40F314760A20}"/>
              </a:ext>
            </a:extLst>
          </p:cNvPr>
          <p:cNvSpPr txBox="1"/>
          <p:nvPr/>
        </p:nvSpPr>
        <p:spPr>
          <a:xfrm>
            <a:off x="7120329" y="6563883"/>
            <a:ext cx="4511660" cy="246221"/>
          </a:xfrm>
          <a:prstGeom prst="rect">
            <a:avLst/>
          </a:prstGeom>
          <a:noFill/>
        </p:spPr>
        <p:txBody>
          <a:bodyPr wrap="square" rtlCol="0">
            <a:spAutoFit/>
          </a:bodyPr>
          <a:lstStyle/>
          <a:p>
            <a:pPr lvl="0" algn="r">
              <a:defRPr/>
            </a:pPr>
            <a:r>
              <a:rPr lang="ja-JP" altLang="en-US" sz="1000" dirty="0">
                <a:solidFill>
                  <a:prstClr val="black"/>
                </a:solidFill>
                <a:latin typeface="BIZ UDゴシック" panose="020B0400000000000000" pitchFamily="49" charset="-128"/>
                <a:ea typeface="BIZ UDゴシック" panose="020B0400000000000000" pitchFamily="49" charset="-128"/>
              </a:rPr>
              <a:t>出典：各法律をもとに副首都推進局で作成</a:t>
            </a:r>
            <a:endParaRPr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793712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FBD4C-77B7-0C77-71CF-C66D46407CD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3EB0BF4-C1E8-FABE-D358-FAEB55E9C3D5}"/>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24</a:t>
            </a:fld>
            <a:endParaRPr kumimoji="1" lang="ja-JP" altLang="en-US" b="0"/>
          </a:p>
        </p:txBody>
      </p:sp>
      <p:sp>
        <p:nvSpPr>
          <p:cNvPr id="11" name="正方形/長方形 10">
            <a:extLst>
              <a:ext uri="{FF2B5EF4-FFF2-40B4-BE49-F238E27FC236}">
                <a16:creationId xmlns:a16="http://schemas.microsoft.com/office/drawing/2014/main" id="{C70254C2-1F0C-9002-9907-AB1F560E1F4D}"/>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３．</a:t>
            </a:r>
            <a:r>
              <a:rPr lang="ja-JP" altLang="en-US" sz="2000" b="1">
                <a:latin typeface="BIZ UDゴシック" panose="020B0400000000000000" pitchFamily="49" charset="-128"/>
                <a:ea typeface="BIZ UDゴシック" panose="020B0400000000000000" pitchFamily="49" charset="-128"/>
              </a:rPr>
              <a:t>管轄地域・特別</a:t>
            </a:r>
            <a:r>
              <a:rPr lang="ja-JP" altLang="en-US" sz="2000" b="1" dirty="0">
                <a:latin typeface="BIZ UDゴシック" panose="020B0400000000000000" pitchFamily="49" charset="-128"/>
                <a:ea typeface="BIZ UDゴシック" panose="020B0400000000000000" pitchFamily="49" charset="-128"/>
              </a:rPr>
              <a:t>権限の地域的配分</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B9339E63-E9E3-74B7-AA4A-F4529799CE36}"/>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３－１． 立法</a:t>
            </a:r>
          </a:p>
        </p:txBody>
      </p:sp>
      <p:sp>
        <p:nvSpPr>
          <p:cNvPr id="3" name="テキスト ボックス 2">
            <a:extLst>
              <a:ext uri="{FF2B5EF4-FFF2-40B4-BE49-F238E27FC236}">
                <a16:creationId xmlns:a16="http://schemas.microsoft.com/office/drawing/2014/main" id="{E830EFB2-B1CB-95FC-C1DD-C430F724D187}"/>
              </a:ext>
            </a:extLst>
          </p:cNvPr>
          <p:cNvSpPr txBox="1"/>
          <p:nvPr/>
        </p:nvSpPr>
        <p:spPr>
          <a:xfrm>
            <a:off x="567397" y="835519"/>
            <a:ext cx="11057206" cy="307777"/>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国の立法機関は以下のとおりであり、地方機関がない。</a:t>
            </a:r>
          </a:p>
        </p:txBody>
      </p:sp>
      <p:sp>
        <p:nvSpPr>
          <p:cNvPr id="5" name="テキスト ボックス 4">
            <a:extLst>
              <a:ext uri="{FF2B5EF4-FFF2-40B4-BE49-F238E27FC236}">
                <a16:creationId xmlns:a16="http://schemas.microsoft.com/office/drawing/2014/main" id="{F116D15E-FAEE-F7DC-9A9C-4F38B515C4B3}"/>
              </a:ext>
            </a:extLst>
          </p:cNvPr>
          <p:cNvSpPr txBox="1"/>
          <p:nvPr/>
        </p:nvSpPr>
        <p:spPr>
          <a:xfrm>
            <a:off x="414703" y="1447817"/>
            <a:ext cx="5036990" cy="338554"/>
          </a:xfrm>
          <a:prstGeom prst="rect">
            <a:avLst/>
          </a:prstGeom>
          <a:noFill/>
        </p:spPr>
        <p:txBody>
          <a:bodyPr wrap="square" rtlCol="0">
            <a:spAutoFit/>
          </a:bodyPr>
          <a:lstStyle/>
          <a:p>
            <a:r>
              <a:rPr kumimoji="1" lang="ja-JP" altLang="en-US" sz="1600" b="1" dirty="0">
                <a:latin typeface="BIZ UDゴシック" panose="020B0400000000000000" pitchFamily="49" charset="-128"/>
                <a:ea typeface="BIZ UDゴシック" panose="020B0400000000000000" pitchFamily="49" charset="-128"/>
              </a:rPr>
              <a:t>■　国の立法機関</a:t>
            </a:r>
          </a:p>
        </p:txBody>
      </p:sp>
      <p:graphicFrame>
        <p:nvGraphicFramePr>
          <p:cNvPr id="6" name="表 5">
            <a:extLst>
              <a:ext uri="{FF2B5EF4-FFF2-40B4-BE49-F238E27FC236}">
                <a16:creationId xmlns:a16="http://schemas.microsoft.com/office/drawing/2014/main" id="{D1007355-BE6E-997C-4DA9-35726AB4ADDC}"/>
              </a:ext>
            </a:extLst>
          </p:cNvPr>
          <p:cNvGraphicFramePr>
            <a:graphicFrameLocks noGrp="1"/>
          </p:cNvGraphicFramePr>
          <p:nvPr>
            <p:extLst>
              <p:ext uri="{D42A27DB-BD31-4B8C-83A1-F6EECF244321}">
                <p14:modId xmlns:p14="http://schemas.microsoft.com/office/powerpoint/2010/main" val="4244426850"/>
              </p:ext>
            </p:extLst>
          </p:nvPr>
        </p:nvGraphicFramePr>
        <p:xfrm>
          <a:off x="1434903" y="2005230"/>
          <a:ext cx="8918917" cy="4017251"/>
        </p:xfrm>
        <a:graphic>
          <a:graphicData uri="http://schemas.openxmlformats.org/drawingml/2006/table">
            <a:tbl>
              <a:tblPr firstRow="1" bandRow="1">
                <a:tableStyleId>{5940675A-B579-460E-94D1-54222C63F5DA}</a:tableStyleId>
              </a:tblPr>
              <a:tblGrid>
                <a:gridCol w="2560321">
                  <a:extLst>
                    <a:ext uri="{9D8B030D-6E8A-4147-A177-3AD203B41FA5}">
                      <a16:colId xmlns:a16="http://schemas.microsoft.com/office/drawing/2014/main" val="646762224"/>
                    </a:ext>
                  </a:extLst>
                </a:gridCol>
                <a:gridCol w="6358596">
                  <a:extLst>
                    <a:ext uri="{9D8B030D-6E8A-4147-A177-3AD203B41FA5}">
                      <a16:colId xmlns:a16="http://schemas.microsoft.com/office/drawing/2014/main" val="2350058170"/>
                    </a:ext>
                  </a:extLst>
                </a:gridCol>
              </a:tblGrid>
              <a:tr h="331583">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名称</a:t>
                      </a:r>
                    </a:p>
                  </a:txBody>
                  <a:tcP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所在地</a:t>
                      </a:r>
                    </a:p>
                  </a:txBody>
                  <a:tcPr>
                    <a:solidFill>
                      <a:schemeClr val="accent1">
                        <a:lumMod val="40000"/>
                        <a:lumOff val="60000"/>
                      </a:schemeClr>
                    </a:solidFill>
                  </a:tcPr>
                </a:tc>
                <a:extLst>
                  <a:ext uri="{0D108BD9-81ED-4DB2-BD59-A6C34878D82A}">
                    <a16:rowId xmlns:a16="http://schemas.microsoft.com/office/drawing/2014/main" val="739472126"/>
                  </a:ext>
                </a:extLst>
              </a:tr>
              <a:tr h="680296">
                <a:tc>
                  <a:txBody>
                    <a:bodyPr/>
                    <a:lstStyle/>
                    <a:p>
                      <a:pPr algn="ctr"/>
                      <a:r>
                        <a:rPr kumimoji="1" lang="ja-JP" altLang="en-US" sz="1400">
                          <a:latin typeface="BIZ UDゴシック" panose="020B0400000000000000" pitchFamily="49" charset="-128"/>
                          <a:ea typeface="BIZ UDゴシック" panose="020B0400000000000000" pitchFamily="49" charset="-128"/>
                        </a:rPr>
                        <a:t>衆議院</a:t>
                      </a:r>
                    </a:p>
                  </a:txBody>
                  <a:tcPr anchor="ctr"/>
                </a:tc>
                <a:tc>
                  <a:txBody>
                    <a:bodyPr/>
                    <a:lstStyle/>
                    <a:p>
                      <a:pPr algn="l"/>
                      <a:r>
                        <a:rPr kumimoji="1" lang="ja-JP" altLang="en-US" sz="1400" dirty="0">
                          <a:latin typeface="BIZ UDゴシック" panose="020B0400000000000000" pitchFamily="49" charset="-128"/>
                          <a:ea typeface="BIZ UDゴシック" panose="020B0400000000000000" pitchFamily="49" charset="-128"/>
                        </a:rPr>
                        <a:t>　東京都千代田区永田町１丁目７－１</a:t>
                      </a:r>
                    </a:p>
                  </a:txBody>
                  <a:tcPr anchor="ctr"/>
                </a:tc>
                <a:extLst>
                  <a:ext uri="{0D108BD9-81ED-4DB2-BD59-A6C34878D82A}">
                    <a16:rowId xmlns:a16="http://schemas.microsoft.com/office/drawing/2014/main" val="2774390644"/>
                  </a:ext>
                </a:extLst>
              </a:tr>
              <a:tr h="751343">
                <a:tc>
                  <a:txBody>
                    <a:bodyPr/>
                    <a:lstStyle/>
                    <a:p>
                      <a:pPr algn="ctr"/>
                      <a:r>
                        <a:rPr kumimoji="1" lang="ja-JP" altLang="en-US" sz="1400">
                          <a:latin typeface="BIZ UDゴシック" panose="020B0400000000000000" pitchFamily="49" charset="-128"/>
                          <a:ea typeface="BIZ UDゴシック" panose="020B0400000000000000" pitchFamily="49" charset="-128"/>
                        </a:rPr>
                        <a:t>参議院</a:t>
                      </a:r>
                    </a:p>
                  </a:txBody>
                  <a:tcPr anchor="ctr"/>
                </a:tc>
                <a:tc>
                  <a:txBody>
                    <a:bodyPr/>
                    <a:lstStyle/>
                    <a:p>
                      <a:pPr algn="l"/>
                      <a:r>
                        <a:rPr kumimoji="1" lang="ja-JP" altLang="en-US" sz="1400">
                          <a:latin typeface="BIZ UDゴシック" panose="020B0400000000000000" pitchFamily="49" charset="-128"/>
                          <a:ea typeface="BIZ UDゴシック" panose="020B0400000000000000" pitchFamily="49" charset="-128"/>
                        </a:rPr>
                        <a:t>　東京都千代田区永田町１丁目７－１</a:t>
                      </a:r>
                    </a:p>
                  </a:txBody>
                  <a:tcPr anchor="ctr"/>
                </a:tc>
                <a:extLst>
                  <a:ext uri="{0D108BD9-81ED-4DB2-BD59-A6C34878D82A}">
                    <a16:rowId xmlns:a16="http://schemas.microsoft.com/office/drawing/2014/main" val="1807783337"/>
                  </a:ext>
                </a:extLst>
              </a:tr>
              <a:tr h="751343">
                <a:tc>
                  <a:txBody>
                    <a:bodyPr/>
                    <a:lstStyle/>
                    <a:p>
                      <a:pPr algn="ctr"/>
                      <a:r>
                        <a:rPr kumimoji="1" lang="ja-JP" altLang="en-US" sz="1400">
                          <a:latin typeface="BIZ UDゴシック" panose="020B0400000000000000" pitchFamily="49" charset="-128"/>
                          <a:ea typeface="BIZ UDゴシック" panose="020B0400000000000000" pitchFamily="49" charset="-128"/>
                        </a:rPr>
                        <a:t>裁判官弾劾裁判所</a:t>
                      </a:r>
                    </a:p>
                  </a:txBody>
                  <a:tcPr anchor="ctr"/>
                </a:tc>
                <a:tc>
                  <a:txBody>
                    <a:bodyPr/>
                    <a:lstStyle/>
                    <a:p>
                      <a:pPr algn="l"/>
                      <a:r>
                        <a:rPr kumimoji="1" lang="ja-JP" altLang="en-US" sz="1400" dirty="0">
                          <a:latin typeface="BIZ UDゴシック" panose="020B0400000000000000" pitchFamily="49" charset="-128"/>
                          <a:ea typeface="BIZ UDゴシック" panose="020B0400000000000000" pitchFamily="49" charset="-128"/>
                        </a:rPr>
                        <a:t>　東京都千代田区永田町１丁目</a:t>
                      </a:r>
                      <a:r>
                        <a:rPr kumimoji="1" lang="en-US" altLang="ja-JP" sz="1400" dirty="0">
                          <a:latin typeface="BIZ UDゴシック" panose="020B0400000000000000" pitchFamily="49" charset="-128"/>
                          <a:ea typeface="BIZ UDゴシック" panose="020B0400000000000000" pitchFamily="49" charset="-128"/>
                        </a:rPr>
                        <a:t>11</a:t>
                      </a:r>
                      <a:r>
                        <a:rPr kumimoji="1" lang="ja-JP" altLang="en-US" sz="1400" dirty="0">
                          <a:latin typeface="BIZ UDゴシック" panose="020B0400000000000000" pitchFamily="49" charset="-128"/>
                          <a:ea typeface="BIZ UDゴシック" panose="020B0400000000000000" pitchFamily="49" charset="-128"/>
                        </a:rPr>
                        <a:t>－</a:t>
                      </a:r>
                      <a:r>
                        <a:rPr kumimoji="1" lang="en-US" altLang="ja-JP" sz="1400" dirty="0">
                          <a:latin typeface="BIZ UDゴシック" panose="020B0400000000000000" pitchFamily="49" charset="-128"/>
                          <a:ea typeface="BIZ UDゴシック" panose="020B0400000000000000" pitchFamily="49" charset="-128"/>
                        </a:rPr>
                        <a:t>16</a:t>
                      </a:r>
                      <a:r>
                        <a:rPr kumimoji="1" lang="ja-JP" altLang="en-US" sz="1400" dirty="0">
                          <a:latin typeface="BIZ UDゴシック" panose="020B0400000000000000" pitchFamily="49" charset="-128"/>
                          <a:ea typeface="BIZ UDゴシック" panose="020B0400000000000000" pitchFamily="49" charset="-128"/>
                        </a:rPr>
                        <a:t>　参議院第二別館内</a:t>
                      </a:r>
                    </a:p>
                  </a:txBody>
                  <a:tcPr anchor="ctr"/>
                </a:tc>
                <a:extLst>
                  <a:ext uri="{0D108BD9-81ED-4DB2-BD59-A6C34878D82A}">
                    <a16:rowId xmlns:a16="http://schemas.microsoft.com/office/drawing/2014/main" val="3851885429"/>
                  </a:ext>
                </a:extLst>
              </a:tr>
              <a:tr h="751343">
                <a:tc>
                  <a:txBody>
                    <a:bodyPr/>
                    <a:lstStyle/>
                    <a:p>
                      <a:pPr algn="ctr"/>
                      <a:r>
                        <a:rPr kumimoji="1" lang="ja-JP" altLang="en-US" sz="1400">
                          <a:latin typeface="BIZ UDゴシック" panose="020B0400000000000000" pitchFamily="49" charset="-128"/>
                          <a:ea typeface="BIZ UDゴシック" panose="020B0400000000000000" pitchFamily="49" charset="-128"/>
                        </a:rPr>
                        <a:t>裁判官訴追委員会</a:t>
                      </a:r>
                    </a:p>
                  </a:txBody>
                  <a:tcPr anchor="ctr"/>
                </a:tc>
                <a:tc>
                  <a:txBody>
                    <a:bodyPr/>
                    <a:lstStyle/>
                    <a:p>
                      <a:pPr algn="l"/>
                      <a:r>
                        <a:rPr kumimoji="1" lang="ja-JP" altLang="en-US" sz="1400" dirty="0">
                          <a:latin typeface="BIZ UDゴシック" panose="020B0400000000000000" pitchFamily="49" charset="-128"/>
                          <a:ea typeface="BIZ UDゴシック" panose="020B0400000000000000" pitchFamily="49" charset="-128"/>
                        </a:rPr>
                        <a:t>　東京都千代田区永田町２丁目１－２　衆議院第二議員会館内</a:t>
                      </a:r>
                    </a:p>
                  </a:txBody>
                  <a:tcPr anchor="ctr"/>
                </a:tc>
                <a:extLst>
                  <a:ext uri="{0D108BD9-81ED-4DB2-BD59-A6C34878D82A}">
                    <a16:rowId xmlns:a16="http://schemas.microsoft.com/office/drawing/2014/main" val="3433225488"/>
                  </a:ext>
                </a:extLst>
              </a:tr>
              <a:tr h="751343">
                <a:tc>
                  <a:txBody>
                    <a:bodyPr/>
                    <a:lstStyle/>
                    <a:p>
                      <a:pPr algn="ctr"/>
                      <a:r>
                        <a:rPr kumimoji="1" lang="ja-JP" altLang="en-US" sz="1400" dirty="0">
                          <a:latin typeface="BIZ UDゴシック" panose="020B0400000000000000" pitchFamily="49" charset="-128"/>
                          <a:ea typeface="BIZ UDゴシック" panose="020B0400000000000000" pitchFamily="49" charset="-128"/>
                        </a:rPr>
                        <a:t>国立国会図書館</a:t>
                      </a:r>
                    </a:p>
                  </a:txBody>
                  <a:tcPr anchor="ctr"/>
                </a:tc>
                <a:tc>
                  <a:txBody>
                    <a:bodyPr/>
                    <a:lstStyle/>
                    <a:p>
                      <a:pPr algn="l"/>
                      <a:r>
                        <a:rPr kumimoji="1" lang="ja-JP" altLang="en-US" sz="1400" dirty="0">
                          <a:latin typeface="BIZ UDゴシック" panose="020B0400000000000000" pitchFamily="49" charset="-128"/>
                          <a:ea typeface="BIZ UDゴシック" panose="020B0400000000000000" pitchFamily="49" charset="-128"/>
                        </a:rPr>
                        <a:t>　東京都千代田区永田町１丁目</a:t>
                      </a:r>
                      <a:r>
                        <a:rPr kumimoji="1" lang="en-US" altLang="ja-JP" sz="1400" dirty="0">
                          <a:latin typeface="BIZ UDゴシック" panose="020B0400000000000000" pitchFamily="49" charset="-128"/>
                          <a:ea typeface="BIZ UDゴシック" panose="020B0400000000000000" pitchFamily="49" charset="-128"/>
                        </a:rPr>
                        <a:t>10</a:t>
                      </a:r>
                      <a:r>
                        <a:rPr kumimoji="1" lang="ja-JP" altLang="en-US" sz="1400" dirty="0">
                          <a:latin typeface="BIZ UDゴシック" panose="020B0400000000000000" pitchFamily="49" charset="-128"/>
                          <a:ea typeface="BIZ UDゴシック" panose="020B0400000000000000" pitchFamily="49" charset="-128"/>
                        </a:rPr>
                        <a:t>－１</a:t>
                      </a:r>
                    </a:p>
                  </a:txBody>
                  <a:tcPr anchor="ctr"/>
                </a:tc>
                <a:extLst>
                  <a:ext uri="{0D108BD9-81ED-4DB2-BD59-A6C34878D82A}">
                    <a16:rowId xmlns:a16="http://schemas.microsoft.com/office/drawing/2014/main" val="1921022015"/>
                  </a:ext>
                </a:extLst>
              </a:tr>
            </a:tbl>
          </a:graphicData>
        </a:graphic>
      </p:graphicFrame>
      <p:sp>
        <p:nvSpPr>
          <p:cNvPr id="9" name="テキスト ボックス 8">
            <a:extLst>
              <a:ext uri="{FF2B5EF4-FFF2-40B4-BE49-F238E27FC236}">
                <a16:creationId xmlns:a16="http://schemas.microsoft.com/office/drawing/2014/main" id="{7F58E104-837F-0CFC-E8F1-72E8212DA34A}"/>
              </a:ext>
            </a:extLst>
          </p:cNvPr>
          <p:cNvSpPr txBox="1"/>
          <p:nvPr/>
        </p:nvSpPr>
        <p:spPr>
          <a:xfrm>
            <a:off x="7120329" y="6488933"/>
            <a:ext cx="4511660" cy="246221"/>
          </a:xfrm>
          <a:prstGeom prst="rect">
            <a:avLst/>
          </a:prstGeom>
          <a:noFill/>
        </p:spPr>
        <p:txBody>
          <a:bodyPr wrap="square" rtlCol="0">
            <a:spAutoFit/>
          </a:bodyPr>
          <a:lstStyle/>
          <a:p>
            <a:pPr algn="r"/>
            <a:r>
              <a:rPr lang="ja-JP" altLang="en-US" sz="1000" dirty="0">
                <a:latin typeface="BIZ UDゴシック" panose="020B0400000000000000" pitchFamily="49" charset="-128"/>
                <a:ea typeface="BIZ UDゴシック" panose="020B0400000000000000" pitchFamily="49" charset="-128"/>
              </a:rPr>
              <a:t>出典：国税庁「法人番号公表サイト」をもとに副首都推進局で作成</a:t>
            </a:r>
            <a:endParaRPr lang="en-US" altLang="ja-JP" sz="1000" dirty="0">
              <a:latin typeface="BIZ UDゴシック" panose="020B0400000000000000" pitchFamily="49" charset="-128"/>
              <a:ea typeface="BIZ UDゴシック" panose="020B0400000000000000" pitchFamily="49" charset="-128"/>
            </a:endParaRPr>
          </a:p>
        </p:txBody>
      </p:sp>
      <p:sp>
        <p:nvSpPr>
          <p:cNvPr id="2" name="テキスト ボックス 1">
            <a:extLst>
              <a:ext uri="{FF2B5EF4-FFF2-40B4-BE49-F238E27FC236}">
                <a16:creationId xmlns:a16="http://schemas.microsoft.com/office/drawing/2014/main" id="{B7C77A90-77BA-D27B-0080-7E3BB22AFF8E}"/>
              </a:ext>
            </a:extLst>
          </p:cNvPr>
          <p:cNvSpPr txBox="1"/>
          <p:nvPr/>
        </p:nvSpPr>
        <p:spPr>
          <a:xfrm>
            <a:off x="5662598" y="5714573"/>
            <a:ext cx="4511660" cy="246221"/>
          </a:xfrm>
          <a:prstGeom prst="rect">
            <a:avLst/>
          </a:prstGeom>
          <a:noFill/>
        </p:spPr>
        <p:txBody>
          <a:bodyPr wrap="square" rtlCol="0">
            <a:spAutoFit/>
          </a:bodyPr>
          <a:lstStyle/>
          <a:p>
            <a:pPr algn="r"/>
            <a:r>
              <a:rPr lang="en-US" altLang="ja-JP" sz="1000" dirty="0">
                <a:latin typeface="BIZ UDゴシック" panose="020B0400000000000000" pitchFamily="49" charset="-128"/>
                <a:ea typeface="BIZ UDゴシック" panose="020B0400000000000000" pitchFamily="49" charset="-128"/>
              </a:rPr>
              <a:t>※</a:t>
            </a:r>
            <a:r>
              <a:rPr lang="ja-JP" altLang="en-US" sz="1000" dirty="0">
                <a:latin typeface="BIZ UDゴシック" panose="020B0400000000000000" pitchFamily="49" charset="-128"/>
                <a:ea typeface="BIZ UDゴシック" panose="020B0400000000000000" pitchFamily="49" charset="-128"/>
              </a:rPr>
              <a:t>　関西館は、中央の国立国会図書館に属する組織</a:t>
            </a:r>
            <a:endParaRPr lang="en-US" altLang="ja-JP" sz="10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699403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0673E-8F8F-9896-0160-732B4700C03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F35B043-96E8-5FCA-7FB5-D0174DC75602}"/>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25</a:t>
            </a:fld>
            <a:endParaRPr kumimoji="1" lang="ja-JP" altLang="en-US" b="0" dirty="0"/>
          </a:p>
        </p:txBody>
      </p:sp>
      <p:sp>
        <p:nvSpPr>
          <p:cNvPr id="11" name="正方形/長方形 10">
            <a:extLst>
              <a:ext uri="{FF2B5EF4-FFF2-40B4-BE49-F238E27FC236}">
                <a16:creationId xmlns:a16="http://schemas.microsoft.com/office/drawing/2014/main" id="{B642A98F-209D-B906-7DF1-578EFD66A65D}"/>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３．</a:t>
            </a:r>
            <a:r>
              <a:rPr lang="ja-JP" altLang="en-US" sz="2000" b="1">
                <a:latin typeface="BIZ UDゴシック" panose="020B0400000000000000" pitchFamily="49" charset="-128"/>
                <a:ea typeface="BIZ UDゴシック" panose="020B0400000000000000" pitchFamily="49" charset="-128"/>
              </a:rPr>
              <a:t>管轄地域・特別</a:t>
            </a:r>
            <a:r>
              <a:rPr lang="ja-JP" altLang="en-US" sz="2000" b="1" dirty="0">
                <a:latin typeface="BIZ UDゴシック" panose="020B0400000000000000" pitchFamily="49" charset="-128"/>
                <a:ea typeface="BIZ UDゴシック" panose="020B0400000000000000" pitchFamily="49" charset="-128"/>
              </a:rPr>
              <a:t>権限の地域的配分</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2068F37E-8F59-5908-440B-D3B84C4C34D5}"/>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３－２． 行政</a:t>
            </a:r>
          </a:p>
        </p:txBody>
      </p:sp>
      <p:sp>
        <p:nvSpPr>
          <p:cNvPr id="14" name="テキスト ボックス 13">
            <a:extLst>
              <a:ext uri="{FF2B5EF4-FFF2-40B4-BE49-F238E27FC236}">
                <a16:creationId xmlns:a16="http://schemas.microsoft.com/office/drawing/2014/main" id="{D445C9CA-20D0-F101-5F5A-93B0E047B7D9}"/>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多くの出先機関については、地方支分部局間で役割等の違いはないものの、東京都、大阪府、福岡県を管轄する出先機関には、他の一般的な支分部局にはない組織、役割が置かれているケースもある。</a:t>
            </a:r>
          </a:p>
        </p:txBody>
      </p:sp>
      <p:sp>
        <p:nvSpPr>
          <p:cNvPr id="6" name="テキスト ボックス 5">
            <a:extLst>
              <a:ext uri="{FF2B5EF4-FFF2-40B4-BE49-F238E27FC236}">
                <a16:creationId xmlns:a16="http://schemas.microsoft.com/office/drawing/2014/main" id="{D87281FE-1B35-8FCE-BCA1-C0F1306F8AB9}"/>
              </a:ext>
            </a:extLst>
          </p:cNvPr>
          <p:cNvSpPr txBox="1"/>
          <p:nvPr/>
        </p:nvSpPr>
        <p:spPr>
          <a:xfrm>
            <a:off x="274026" y="1268267"/>
            <a:ext cx="5036990" cy="338554"/>
          </a:xfrm>
          <a:prstGeom prst="rect">
            <a:avLst/>
          </a:prstGeom>
          <a:noFill/>
        </p:spPr>
        <p:txBody>
          <a:bodyPr wrap="square" rtlCol="0">
            <a:spAutoFit/>
          </a:bodyPr>
          <a:lstStyle/>
          <a:p>
            <a:r>
              <a:rPr kumimoji="1" lang="ja-JP" altLang="en-US" sz="1600" b="1" dirty="0">
                <a:latin typeface="BIZ UDゴシック" panose="020B0400000000000000" pitchFamily="49" charset="-128"/>
                <a:ea typeface="BIZ UDゴシック" panose="020B0400000000000000" pitchFamily="49" charset="-128"/>
              </a:rPr>
              <a:t>■　各省庁の地方支分部局間での違い（主なもの）</a:t>
            </a:r>
          </a:p>
        </p:txBody>
      </p:sp>
      <p:graphicFrame>
        <p:nvGraphicFramePr>
          <p:cNvPr id="7" name="表 6">
            <a:extLst>
              <a:ext uri="{FF2B5EF4-FFF2-40B4-BE49-F238E27FC236}">
                <a16:creationId xmlns:a16="http://schemas.microsoft.com/office/drawing/2014/main" id="{4142F159-1236-6201-DBB4-23C2617C7C0C}"/>
              </a:ext>
            </a:extLst>
          </p:cNvPr>
          <p:cNvGraphicFramePr>
            <a:graphicFrameLocks noGrp="1"/>
          </p:cNvGraphicFramePr>
          <p:nvPr>
            <p:extLst>
              <p:ext uri="{D42A27DB-BD31-4B8C-83A1-F6EECF244321}">
                <p14:modId xmlns:p14="http://schemas.microsoft.com/office/powerpoint/2010/main" val="1465473141"/>
              </p:ext>
            </p:extLst>
          </p:nvPr>
        </p:nvGraphicFramePr>
        <p:xfrm>
          <a:off x="567397" y="1604666"/>
          <a:ext cx="11376000" cy="4915365"/>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646762224"/>
                    </a:ext>
                  </a:extLst>
                </a:gridCol>
                <a:gridCol w="1800000">
                  <a:extLst>
                    <a:ext uri="{9D8B030D-6E8A-4147-A177-3AD203B41FA5}">
                      <a16:colId xmlns:a16="http://schemas.microsoft.com/office/drawing/2014/main" val="2350058170"/>
                    </a:ext>
                  </a:extLst>
                </a:gridCol>
                <a:gridCol w="6145836">
                  <a:extLst>
                    <a:ext uri="{9D8B030D-6E8A-4147-A177-3AD203B41FA5}">
                      <a16:colId xmlns:a16="http://schemas.microsoft.com/office/drawing/2014/main" val="3050565503"/>
                    </a:ext>
                  </a:extLst>
                </a:gridCol>
                <a:gridCol w="1630164">
                  <a:extLst>
                    <a:ext uri="{9D8B030D-6E8A-4147-A177-3AD203B41FA5}">
                      <a16:colId xmlns:a16="http://schemas.microsoft.com/office/drawing/2014/main" val="1467197210"/>
                    </a:ext>
                  </a:extLst>
                </a:gridCol>
              </a:tblGrid>
              <a:tr h="463548">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省庁名</a:t>
                      </a:r>
                      <a:endParaRPr kumimoji="1" lang="en-US" altLang="ja-JP" sz="1400" b="1" dirty="0">
                        <a:latin typeface="BIZ UDゴシック" panose="020B0400000000000000" pitchFamily="49" charset="-128"/>
                        <a:ea typeface="BIZ UDゴシック" panose="020B0400000000000000" pitchFamily="49" charset="-128"/>
                      </a:endParaRPr>
                    </a:p>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（）は出先機関種類</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出先機関名</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特別な管轄・特別な役割</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根拠法令</a:t>
                      </a:r>
                    </a:p>
                  </a:txBody>
                  <a:tcPr anchor="ctr">
                    <a:solidFill>
                      <a:schemeClr val="accent1">
                        <a:lumMod val="40000"/>
                        <a:lumOff val="60000"/>
                      </a:schemeClr>
                    </a:solidFill>
                  </a:tcPr>
                </a:tc>
                <a:extLst>
                  <a:ext uri="{0D108BD9-81ED-4DB2-BD59-A6C34878D82A}">
                    <a16:rowId xmlns:a16="http://schemas.microsoft.com/office/drawing/2014/main" val="739472126"/>
                  </a:ext>
                </a:extLst>
              </a:tr>
              <a:tr h="654421">
                <a:tc>
                  <a:txBody>
                    <a:bodyPr/>
                    <a:lstStyle/>
                    <a:p>
                      <a:pPr>
                        <a:lnSpc>
                          <a:spcPts val="1680"/>
                        </a:lnSpc>
                      </a:pPr>
                      <a:r>
                        <a:rPr kumimoji="1" lang="ja-JP" altLang="en-US" sz="1400">
                          <a:latin typeface="BIZ UDゴシック" panose="020B0400000000000000" pitchFamily="49" charset="-128"/>
                          <a:ea typeface="BIZ UDゴシック" panose="020B0400000000000000" pitchFamily="49" charset="-128"/>
                        </a:rPr>
                        <a:t>経済産業省</a:t>
                      </a:r>
                      <a:endParaRPr kumimoji="1" lang="en-US" altLang="ja-JP" sz="1400">
                        <a:latin typeface="BIZ UDゴシック" panose="020B0400000000000000" pitchFamily="49" charset="-128"/>
                        <a:ea typeface="BIZ UDゴシック" panose="020B0400000000000000" pitchFamily="49" charset="-128"/>
                      </a:endParaRPr>
                    </a:p>
                    <a:p>
                      <a:pPr>
                        <a:lnSpc>
                          <a:spcPts val="1680"/>
                        </a:lnSpc>
                      </a:pPr>
                      <a:r>
                        <a:rPr kumimoji="1" lang="ja-JP" altLang="en-US" sz="1400">
                          <a:latin typeface="BIZ UDゴシック" panose="020B0400000000000000" pitchFamily="49" charset="-128"/>
                          <a:ea typeface="BIZ UDゴシック" panose="020B0400000000000000" pitchFamily="49" charset="-128"/>
                        </a:rPr>
                        <a:t>（経済産業局）</a:t>
                      </a:r>
                    </a:p>
                  </a:txBody>
                  <a:tcPr/>
                </a:tc>
                <a:tc>
                  <a:txBody>
                    <a:bodyPr/>
                    <a:lstStyle/>
                    <a:p>
                      <a:pPr>
                        <a:lnSpc>
                          <a:spcPts val="1680"/>
                        </a:lnSpc>
                      </a:pPr>
                      <a:r>
                        <a:rPr kumimoji="1" lang="ja-JP" altLang="en-US" sz="1400">
                          <a:latin typeface="BIZ UDゴシック" panose="020B0400000000000000" pitchFamily="49" charset="-128"/>
                          <a:ea typeface="BIZ UDゴシック" panose="020B0400000000000000" pitchFamily="49" charset="-128"/>
                        </a:rPr>
                        <a:t>近畿経済産業局、</a:t>
                      </a:r>
                      <a:endParaRPr kumimoji="1" lang="en-US" altLang="ja-JP" sz="1400">
                        <a:latin typeface="BIZ UDゴシック" panose="020B0400000000000000" pitchFamily="49" charset="-128"/>
                        <a:ea typeface="BIZ UDゴシック" panose="020B0400000000000000" pitchFamily="49" charset="-128"/>
                      </a:endParaRPr>
                    </a:p>
                    <a:p>
                      <a:pPr>
                        <a:lnSpc>
                          <a:spcPts val="1680"/>
                        </a:lnSpc>
                      </a:pPr>
                      <a:r>
                        <a:rPr kumimoji="1" lang="ja-JP" altLang="en-US" sz="1400">
                          <a:latin typeface="BIZ UDゴシック" panose="020B0400000000000000" pitchFamily="49" charset="-128"/>
                          <a:ea typeface="BIZ UDゴシック" panose="020B0400000000000000" pitchFamily="49" charset="-128"/>
                        </a:rPr>
                        <a:t>九州経済産業局</a:t>
                      </a:r>
                    </a:p>
                  </a:txBody>
                  <a:tcPr/>
                </a:tc>
                <a:tc>
                  <a:txBody>
                    <a:bodyPr/>
                    <a:lstStyle/>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経済産業局には、総務企画部、地域経済部、産業部、資源エネルギー環境部が置かれることになっている。加えて、近畿経済産業局及び九州経済産業局には国際部が置かれている。</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経済産業省組織令第</a:t>
                      </a:r>
                      <a:r>
                        <a:rPr kumimoji="1" lang="en-US" altLang="ja-JP" sz="1400" dirty="0">
                          <a:latin typeface="BIZ UDゴシック" panose="020B0400000000000000" pitchFamily="49" charset="-128"/>
                          <a:ea typeface="BIZ UDゴシック" panose="020B0400000000000000" pitchFamily="49" charset="-128"/>
                        </a:rPr>
                        <a:t>103</a:t>
                      </a:r>
                      <a:r>
                        <a:rPr kumimoji="1" lang="ja-JP" altLang="en-US" sz="1400" dirty="0">
                          <a:latin typeface="BIZ UDゴシック" panose="020B0400000000000000" pitchFamily="49" charset="-128"/>
                          <a:ea typeface="BIZ UDゴシック" panose="020B0400000000000000" pitchFamily="49" charset="-128"/>
                        </a:rPr>
                        <a:t>条</a:t>
                      </a:r>
                    </a:p>
                  </a:txBody>
                  <a:tcPr/>
                </a:tc>
                <a:extLst>
                  <a:ext uri="{0D108BD9-81ED-4DB2-BD59-A6C34878D82A}">
                    <a16:rowId xmlns:a16="http://schemas.microsoft.com/office/drawing/2014/main" val="2774390644"/>
                  </a:ext>
                </a:extLst>
              </a:tr>
              <a:tr h="641585">
                <a:tc rowSpan="3">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国土交通省</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（地方運輸局、</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　地方航空局、</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　</a:t>
                      </a:r>
                      <a:r>
                        <a:rPr kumimoji="1" lang="zh-TW" altLang="en-US" sz="1400" dirty="0">
                          <a:latin typeface="BIZ UDゴシック" panose="020B0400000000000000" pitchFamily="49" charset="-128"/>
                          <a:ea typeface="BIZ UDゴシック" panose="020B0400000000000000" pitchFamily="49" charset="-128"/>
                        </a:rPr>
                        <a:t>航空交通管制部</a:t>
                      </a:r>
                      <a:r>
                        <a:rPr kumimoji="1" lang="ja-JP" altLang="en-US" sz="1400" dirty="0">
                          <a:latin typeface="BIZ UDゴシック" panose="020B0400000000000000" pitchFamily="49" charset="-128"/>
                          <a:ea typeface="BIZ UDゴシック" panose="020B0400000000000000" pitchFamily="49" charset="-128"/>
                        </a:rPr>
                        <a:t>）</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関東運輸局、</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近畿運輸局</a:t>
                      </a:r>
                    </a:p>
                  </a:txBody>
                  <a:tcPr/>
                </a:tc>
                <a:tc>
                  <a:txBody>
                    <a:bodyPr/>
                    <a:lstStyle/>
                    <a:p>
                      <a:pPr marL="285750" marR="0" lvl="0" indent="-285750" algn="l" defTabSz="914400" rtl="0" eaLnBrk="1" fontAlgn="auto" latinLnBrk="0" hangingPunct="1">
                        <a:lnSpc>
                          <a:spcPts val="1680"/>
                        </a:lnSpc>
                        <a:spcBef>
                          <a:spcPts val="0"/>
                        </a:spcBef>
                        <a:spcAft>
                          <a:spcPts val="0"/>
                        </a:spcAft>
                        <a:buClrTx/>
                        <a:buSzTx/>
                        <a:buFont typeface="BIZ UDゴシック" panose="020B0400000000000000" pitchFamily="49" charset="-128"/>
                        <a:buChar char="○"/>
                        <a:tabLst/>
                        <a:defRPr/>
                      </a:pPr>
                      <a:r>
                        <a:rPr kumimoji="1" lang="ja-JP" altLang="en-US" sz="1400" dirty="0">
                          <a:latin typeface="BIZ UDゴシック" panose="020B0400000000000000" pitchFamily="49" charset="-128"/>
                          <a:ea typeface="BIZ UDゴシック" panose="020B0400000000000000" pitchFamily="49" charset="-128"/>
                        </a:rPr>
                        <a:t>地方運輸局には総務部など８部が置かれることになっている。加えて、関東運輸局及び近畿運輸局には自動車監査指導部が置かれている。</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国土交通省組織令第</a:t>
                      </a:r>
                      <a:r>
                        <a:rPr kumimoji="1" lang="en-US" altLang="ja-JP" sz="1400" dirty="0">
                          <a:latin typeface="BIZ UDゴシック" panose="020B0400000000000000" pitchFamily="49" charset="-128"/>
                          <a:ea typeface="BIZ UDゴシック" panose="020B0400000000000000" pitchFamily="49" charset="-128"/>
                        </a:rPr>
                        <a:t>213</a:t>
                      </a:r>
                      <a:r>
                        <a:rPr kumimoji="1" lang="ja-JP" altLang="en-US" sz="1400" dirty="0">
                          <a:latin typeface="BIZ UDゴシック" panose="020B0400000000000000" pitchFamily="49" charset="-128"/>
                          <a:ea typeface="BIZ UDゴシック" panose="020B0400000000000000" pitchFamily="49" charset="-128"/>
                        </a:rPr>
                        <a:t>条</a:t>
                      </a:r>
                    </a:p>
                  </a:txBody>
                  <a:tcPr/>
                </a:tc>
                <a:extLst>
                  <a:ext uri="{0D108BD9-81ED-4DB2-BD59-A6C34878D82A}">
                    <a16:rowId xmlns:a16="http://schemas.microsoft.com/office/drawing/2014/main" val="190110419"/>
                  </a:ext>
                </a:extLst>
              </a:tr>
              <a:tr h="463548">
                <a:tc vMerge="1">
                  <a:txBody>
                    <a:bodyPr/>
                    <a:lstStyle/>
                    <a:p>
                      <a:endParaRPr kumimoji="1" lang="ja-JP" altLang="en-US" sz="1400">
                        <a:latin typeface="BIZ UDゴシック" panose="020B0400000000000000" pitchFamily="49" charset="-128"/>
                        <a:ea typeface="BIZ UDゴシック" panose="020B0400000000000000" pitchFamily="49" charset="-128"/>
                      </a:endParaRP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東京航空局、</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大阪航空局</a:t>
                      </a:r>
                    </a:p>
                  </a:txBody>
                  <a:tcPr/>
                </a:tc>
                <a:tc>
                  <a:txBody>
                    <a:bodyPr/>
                    <a:lstStyle/>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地方航空局は、全国に、東京航空局と大阪航空局の２つのみが置かれている。</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国土交通省組織令第</a:t>
                      </a:r>
                      <a:r>
                        <a:rPr kumimoji="1" lang="en-US" altLang="ja-JP" sz="1400" dirty="0">
                          <a:latin typeface="BIZ UDゴシック" panose="020B0400000000000000" pitchFamily="49" charset="-128"/>
                          <a:ea typeface="BIZ UDゴシック" panose="020B0400000000000000" pitchFamily="49" charset="-128"/>
                        </a:rPr>
                        <a:t>217</a:t>
                      </a:r>
                      <a:r>
                        <a:rPr kumimoji="1" lang="ja-JP" altLang="en-US" sz="1400" dirty="0">
                          <a:latin typeface="BIZ UDゴシック" panose="020B0400000000000000" pitchFamily="49" charset="-128"/>
                          <a:ea typeface="BIZ UDゴシック" panose="020B0400000000000000" pitchFamily="49" charset="-128"/>
                        </a:rPr>
                        <a:t>条</a:t>
                      </a:r>
                    </a:p>
                  </a:txBody>
                  <a:tcPr/>
                </a:tc>
                <a:extLst>
                  <a:ext uri="{0D108BD9-81ED-4DB2-BD59-A6C34878D82A}">
                    <a16:rowId xmlns:a16="http://schemas.microsoft.com/office/drawing/2014/main" val="1116343946"/>
                  </a:ext>
                </a:extLst>
              </a:tr>
              <a:tr h="1036166">
                <a:tc vMerge="1">
                  <a:txBody>
                    <a:bodyPr/>
                    <a:lstStyle/>
                    <a:p>
                      <a:endParaRPr kumimoji="1" lang="ja-JP" altLang="en-US" sz="1400">
                        <a:latin typeface="BIZ UDゴシック" panose="020B0400000000000000" pitchFamily="49" charset="-128"/>
                        <a:ea typeface="BIZ UDゴシック" panose="020B0400000000000000" pitchFamily="49" charset="-128"/>
                      </a:endParaRP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東京航空交通管制部、</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福岡航空交通管制部など</a:t>
                      </a:r>
                    </a:p>
                  </a:txBody>
                  <a:tcPr/>
                </a:tc>
                <a:tc>
                  <a:txBody>
                    <a:bodyPr/>
                    <a:lstStyle/>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航空交通管制部は、全国に、</a:t>
                      </a:r>
                      <a:r>
                        <a:rPr kumimoji="1" lang="zh-TW" altLang="en-US" sz="1400" dirty="0">
                          <a:latin typeface="BIZ UDゴシック" panose="020B0400000000000000" pitchFamily="49" charset="-128"/>
                          <a:ea typeface="BIZ UDゴシック" panose="020B0400000000000000" pitchFamily="49" charset="-128"/>
                        </a:rPr>
                        <a:t>東京航空交通管制部</a:t>
                      </a:r>
                      <a:r>
                        <a:rPr kumimoji="1" lang="ja-JP" altLang="en-US" sz="1400" dirty="0">
                          <a:latin typeface="BIZ UDゴシック" panose="020B0400000000000000" pitchFamily="49" charset="-128"/>
                          <a:ea typeface="BIZ UDゴシック" panose="020B0400000000000000" pitchFamily="49" charset="-128"/>
                        </a:rPr>
                        <a:t>、神戸</a:t>
                      </a:r>
                      <a:r>
                        <a:rPr kumimoji="1" lang="zh-TW" altLang="en-US" sz="1400" dirty="0">
                          <a:latin typeface="BIZ UDゴシック" panose="020B0400000000000000" pitchFamily="49" charset="-128"/>
                          <a:ea typeface="BIZ UDゴシック" panose="020B0400000000000000" pitchFamily="49" charset="-128"/>
                        </a:rPr>
                        <a:t>航空交通管制部</a:t>
                      </a:r>
                      <a:r>
                        <a:rPr kumimoji="1" lang="ja-JP" altLang="en-US" sz="1400" dirty="0">
                          <a:latin typeface="BIZ UDゴシック" panose="020B0400000000000000" pitchFamily="49" charset="-128"/>
                          <a:ea typeface="BIZ UDゴシック" panose="020B0400000000000000" pitchFamily="49" charset="-128"/>
                        </a:rPr>
                        <a:t>、福岡航空交通管制部の３つのみが置かれている。</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空域における航空交通及び気象の状況を考慮した飛行経路の設定、交通量の監視及び調整その他の航空交通の管理に関する事務は、その全部を福岡航空交通管制部が分掌する。</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国土交通省組織令第</a:t>
                      </a:r>
                      <a:r>
                        <a:rPr kumimoji="1" lang="en-US" altLang="ja-JP" sz="1400" dirty="0">
                          <a:latin typeface="BIZ UDゴシック" panose="020B0400000000000000" pitchFamily="49" charset="-128"/>
                          <a:ea typeface="BIZ UDゴシック" panose="020B0400000000000000" pitchFamily="49" charset="-128"/>
                        </a:rPr>
                        <a:t>219</a:t>
                      </a:r>
                      <a:r>
                        <a:rPr kumimoji="1" lang="ja-JP" altLang="en-US" sz="1400" dirty="0">
                          <a:latin typeface="BIZ UDゴシック" panose="020B0400000000000000" pitchFamily="49" charset="-128"/>
                          <a:ea typeface="BIZ UDゴシック" panose="020B0400000000000000" pitchFamily="49" charset="-128"/>
                        </a:rPr>
                        <a:t>条</a:t>
                      </a:r>
                    </a:p>
                  </a:txBody>
                  <a:tcPr/>
                </a:tc>
                <a:extLst>
                  <a:ext uri="{0D108BD9-81ED-4DB2-BD59-A6C34878D82A}">
                    <a16:rowId xmlns:a16="http://schemas.microsoft.com/office/drawing/2014/main" val="1248452800"/>
                  </a:ext>
                </a:extLst>
              </a:tr>
              <a:tr h="654421">
                <a:tc>
                  <a:txBody>
                    <a:bodyPr/>
                    <a:lstStyle/>
                    <a:p>
                      <a:pPr>
                        <a:lnSpc>
                          <a:spcPts val="1680"/>
                        </a:lnSpc>
                      </a:pPr>
                      <a:r>
                        <a:rPr kumimoji="1" lang="ja-JP" altLang="en-US" sz="1400">
                          <a:latin typeface="BIZ UDゴシック" panose="020B0400000000000000" pitchFamily="49" charset="-128"/>
                          <a:ea typeface="BIZ UDゴシック" panose="020B0400000000000000" pitchFamily="49" charset="-128"/>
                        </a:rPr>
                        <a:t>防衛省</a:t>
                      </a:r>
                      <a:endParaRPr kumimoji="1" lang="en-US" altLang="ja-JP" sz="1400">
                        <a:latin typeface="BIZ UDゴシック" panose="020B0400000000000000" pitchFamily="49" charset="-128"/>
                        <a:ea typeface="BIZ UDゴシック" panose="020B0400000000000000" pitchFamily="49" charset="-128"/>
                      </a:endParaRPr>
                    </a:p>
                    <a:p>
                      <a:pPr>
                        <a:lnSpc>
                          <a:spcPts val="1680"/>
                        </a:lnSpc>
                      </a:pPr>
                      <a:r>
                        <a:rPr kumimoji="1" lang="ja-JP" altLang="en-US" sz="1400">
                          <a:latin typeface="BIZ UDゴシック" panose="020B0400000000000000" pitchFamily="49" charset="-128"/>
                          <a:ea typeface="BIZ UDゴシック" panose="020B0400000000000000" pitchFamily="49" charset="-128"/>
                        </a:rPr>
                        <a:t>（地方防衛局）</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北関東防衛局</a:t>
                      </a:r>
                    </a:p>
                  </a:txBody>
                  <a:tcPr/>
                </a:tc>
                <a:tc>
                  <a:txBody>
                    <a:bodyPr/>
                    <a:lstStyle/>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地方防衛局には、総務部、企画部、調達部、管理部が置かれることになっている。加えて、北関東防衛局（管轄地域として東京都を含む。）に装備部が置かれている。</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防衛省組織令第</a:t>
                      </a:r>
                      <a:r>
                        <a:rPr kumimoji="1" lang="en-US" altLang="ja-JP" sz="1400" dirty="0">
                          <a:latin typeface="BIZ UDゴシック" panose="020B0400000000000000" pitchFamily="49" charset="-128"/>
                          <a:ea typeface="BIZ UDゴシック" panose="020B0400000000000000" pitchFamily="49" charset="-128"/>
                        </a:rPr>
                        <a:t>167</a:t>
                      </a:r>
                      <a:r>
                        <a:rPr kumimoji="1" lang="ja-JP" altLang="en-US" sz="1400" dirty="0">
                          <a:latin typeface="BIZ UDゴシック" panose="020B0400000000000000" pitchFamily="49" charset="-128"/>
                          <a:ea typeface="BIZ UDゴシック" panose="020B0400000000000000" pitchFamily="49" charset="-128"/>
                        </a:rPr>
                        <a:t>条</a:t>
                      </a:r>
                    </a:p>
                  </a:txBody>
                  <a:tcPr/>
                </a:tc>
                <a:extLst>
                  <a:ext uri="{0D108BD9-81ED-4DB2-BD59-A6C34878D82A}">
                    <a16:rowId xmlns:a16="http://schemas.microsoft.com/office/drawing/2014/main" val="2491675887"/>
                  </a:ext>
                </a:extLst>
              </a:tr>
              <a:tr h="720000">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警察庁</a:t>
                      </a:r>
                      <a:endParaRPr kumimoji="1" lang="en-US" altLang="ja-JP" sz="1400" dirty="0">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latin typeface="BIZ UDゴシック" panose="020B0400000000000000" pitchFamily="49" charset="-128"/>
                          <a:ea typeface="BIZ UDゴシック" panose="020B0400000000000000" pitchFamily="49" charset="-128"/>
                        </a:rPr>
                        <a:t>（管区警察局）</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関東管区警察局</a:t>
                      </a:r>
                    </a:p>
                  </a:txBody>
                  <a:tcPr/>
                </a:tc>
                <a:tc>
                  <a:txBody>
                    <a:bodyPr/>
                    <a:lstStyle/>
                    <a:p>
                      <a:pPr marL="285750" indent="-285750">
                        <a:lnSpc>
                          <a:spcPts val="1680"/>
                        </a:lnSpc>
                        <a:buFont typeface="BIZ UDゴシック" panose="020B0400000000000000" pitchFamily="49" charset="-128"/>
                        <a:buChar char="○"/>
                      </a:pPr>
                      <a:r>
                        <a:rPr kumimoji="1" lang="ja-JP" altLang="en-US" sz="1400" dirty="0">
                          <a:latin typeface="BIZ UDゴシック" panose="020B0400000000000000" pitchFamily="49" charset="-128"/>
                          <a:ea typeface="BIZ UDゴシック" panose="020B0400000000000000" pitchFamily="49" charset="-128"/>
                        </a:rPr>
                        <a:t>関東管区警察局は、全国を管轄区域として「重大サイバー事案に係る犯罪の捜査その他の重大サイバー事案に対処するための警察の活動に関すること。」の事務を司っている。</a:t>
                      </a:r>
                    </a:p>
                  </a:txBody>
                  <a:tcPr/>
                </a:tc>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警察法第</a:t>
                      </a:r>
                      <a:r>
                        <a:rPr kumimoji="1" lang="en-US" altLang="ja-JP" sz="1400" dirty="0">
                          <a:latin typeface="BIZ UDゴシック" panose="020B0400000000000000" pitchFamily="49" charset="-128"/>
                          <a:ea typeface="BIZ UDゴシック" panose="020B0400000000000000" pitchFamily="49" charset="-128"/>
                        </a:rPr>
                        <a:t>30</a:t>
                      </a:r>
                      <a:r>
                        <a:rPr kumimoji="1" lang="ja-JP" altLang="en-US" sz="1400" dirty="0">
                          <a:latin typeface="BIZ UDゴシック" panose="020B0400000000000000" pitchFamily="49" charset="-128"/>
                          <a:ea typeface="BIZ UDゴシック" panose="020B0400000000000000" pitchFamily="49" charset="-128"/>
                        </a:rPr>
                        <a:t>条第２項</a:t>
                      </a:r>
                    </a:p>
                  </a:txBody>
                  <a:tcPr/>
                </a:tc>
                <a:extLst>
                  <a:ext uri="{0D108BD9-81ED-4DB2-BD59-A6C34878D82A}">
                    <a16:rowId xmlns:a16="http://schemas.microsoft.com/office/drawing/2014/main" val="1807783337"/>
                  </a:ext>
                </a:extLst>
              </a:tr>
            </a:tbl>
          </a:graphicData>
        </a:graphic>
      </p:graphicFrame>
      <p:sp>
        <p:nvSpPr>
          <p:cNvPr id="8" name="テキスト ボックス 7">
            <a:extLst>
              <a:ext uri="{FF2B5EF4-FFF2-40B4-BE49-F238E27FC236}">
                <a16:creationId xmlns:a16="http://schemas.microsoft.com/office/drawing/2014/main" id="{35302003-F5F8-E5B7-B592-F7A5EFBAB364}"/>
              </a:ext>
            </a:extLst>
          </p:cNvPr>
          <p:cNvSpPr txBox="1"/>
          <p:nvPr/>
        </p:nvSpPr>
        <p:spPr>
          <a:xfrm>
            <a:off x="7120329" y="6488933"/>
            <a:ext cx="4511660" cy="246221"/>
          </a:xfrm>
          <a:prstGeom prst="rect">
            <a:avLst/>
          </a:prstGeom>
          <a:noFill/>
        </p:spPr>
        <p:txBody>
          <a:bodyPr wrap="square" rtlCol="0">
            <a:spAutoFit/>
          </a:bodyPr>
          <a:lstStyle/>
          <a:p>
            <a:pPr lvl="0" algn="r">
              <a:defRPr/>
            </a:pPr>
            <a:r>
              <a:rPr lang="ja-JP" altLang="en-US" sz="1000" dirty="0">
                <a:solidFill>
                  <a:prstClr val="black"/>
                </a:solidFill>
                <a:latin typeface="BIZ UDゴシック" panose="020B0400000000000000" pitchFamily="49" charset="-128"/>
                <a:ea typeface="BIZ UDゴシック" panose="020B0400000000000000" pitchFamily="49" charset="-128"/>
              </a:rPr>
              <a:t>出典：各法律をもとに副首都推進局で作成</a:t>
            </a:r>
            <a:endParaRPr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076652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B068-3E3B-3F38-5A72-168FB5C558B8}"/>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0104B2B-A04A-9D72-DD9D-2DC2CE730292}"/>
              </a:ext>
            </a:extLst>
          </p:cNvPr>
          <p:cNvSpPr>
            <a:spLocks noGrp="1"/>
          </p:cNvSpPr>
          <p:nvPr>
            <p:ph type="sldNum" sz="quarter" idx="12"/>
          </p:nvPr>
        </p:nvSpPr>
        <p:spPr>
          <a:xfrm>
            <a:off x="10945029" y="6492876"/>
            <a:ext cx="1239586"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0F88186-B17D-4CE3-A887-D91699CF601C}" type="slidenum">
              <a:rPr kumimoji="1" lang="ja-JP" altLang="en-US" sz="1800" b="0"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1" name="正方形/長方形 10">
            <a:extLst>
              <a:ext uri="{FF2B5EF4-FFF2-40B4-BE49-F238E27FC236}">
                <a16:creationId xmlns:a16="http://schemas.microsoft.com/office/drawing/2014/main" id="{1D304577-E44C-1443-4193-4DF7AF31DC58}"/>
              </a:ext>
            </a:extLst>
          </p:cNvPr>
          <p:cNvSpPr/>
          <p:nvPr/>
        </p:nvSpPr>
        <p:spPr>
          <a:xfrm>
            <a:off x="0" y="-38389"/>
            <a:ext cx="11325197" cy="40011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３．</a:t>
            </a:r>
            <a:r>
              <a:rPr kumimoji="0" lang="ja-JP" altLang="en-US" sz="2000" b="1"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管轄地域・特別</a:t>
            </a:r>
            <a:r>
              <a:rPr kumimoji="0" lang="ja-JP" altLang="en-US"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権限の地域的配分</a:t>
            </a:r>
            <a:endParaRPr kumimoji="0" lang="en-US" altLang="ja-JP" sz="2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2" name="タイトル 1">
            <a:extLst>
              <a:ext uri="{FF2B5EF4-FFF2-40B4-BE49-F238E27FC236}">
                <a16:creationId xmlns:a16="http://schemas.microsoft.com/office/drawing/2014/main" id="{3F8C71BB-2397-81FC-02F4-A713C419F653}"/>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eiryo UI" panose="020B0604030504040204" pitchFamily="50" charset="-128"/>
              </a:rPr>
              <a:t>３－２． 行政</a:t>
            </a:r>
          </a:p>
        </p:txBody>
      </p:sp>
      <p:sp>
        <p:nvSpPr>
          <p:cNvPr id="14" name="テキスト ボックス 13">
            <a:extLst>
              <a:ext uri="{FF2B5EF4-FFF2-40B4-BE49-F238E27FC236}">
                <a16:creationId xmlns:a16="http://schemas.microsoft.com/office/drawing/2014/main" id="{9C7407BA-0190-25B8-868F-0845FD62B60B}"/>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警視庁と道府県警察本部の違いをみると、トップの任免、組織、指揮監督などに関し、警視庁は道府県警察本部とは別の体制が敷かれている。</a:t>
            </a:r>
          </a:p>
        </p:txBody>
      </p:sp>
      <p:graphicFrame>
        <p:nvGraphicFramePr>
          <p:cNvPr id="8" name="表 7">
            <a:extLst>
              <a:ext uri="{FF2B5EF4-FFF2-40B4-BE49-F238E27FC236}">
                <a16:creationId xmlns:a16="http://schemas.microsoft.com/office/drawing/2014/main" id="{EBF092C2-3B6F-9E55-8AA0-AB0F1EFBD211}"/>
              </a:ext>
            </a:extLst>
          </p:cNvPr>
          <p:cNvGraphicFramePr>
            <a:graphicFrameLocks noGrp="1"/>
          </p:cNvGraphicFramePr>
          <p:nvPr>
            <p:extLst>
              <p:ext uri="{D42A27DB-BD31-4B8C-83A1-F6EECF244321}">
                <p14:modId xmlns:p14="http://schemas.microsoft.com/office/powerpoint/2010/main" val="3846367992"/>
              </p:ext>
            </p:extLst>
          </p:nvPr>
        </p:nvGraphicFramePr>
        <p:xfrm>
          <a:off x="384517" y="2091809"/>
          <a:ext cx="11422966" cy="3879156"/>
        </p:xfrm>
        <a:graphic>
          <a:graphicData uri="http://schemas.openxmlformats.org/drawingml/2006/table">
            <a:tbl>
              <a:tblPr firstRow="1" bandRow="1">
                <a:tableStyleId>{5940675A-B579-460E-94D1-54222C63F5DA}</a:tableStyleId>
              </a:tblPr>
              <a:tblGrid>
                <a:gridCol w="2765083">
                  <a:extLst>
                    <a:ext uri="{9D8B030D-6E8A-4147-A177-3AD203B41FA5}">
                      <a16:colId xmlns:a16="http://schemas.microsoft.com/office/drawing/2014/main" val="2958810900"/>
                    </a:ext>
                  </a:extLst>
                </a:gridCol>
                <a:gridCol w="4229100">
                  <a:extLst>
                    <a:ext uri="{9D8B030D-6E8A-4147-A177-3AD203B41FA5}">
                      <a16:colId xmlns:a16="http://schemas.microsoft.com/office/drawing/2014/main" val="147499628"/>
                    </a:ext>
                  </a:extLst>
                </a:gridCol>
                <a:gridCol w="4428783">
                  <a:extLst>
                    <a:ext uri="{9D8B030D-6E8A-4147-A177-3AD203B41FA5}">
                      <a16:colId xmlns:a16="http://schemas.microsoft.com/office/drawing/2014/main" val="645327692"/>
                    </a:ext>
                  </a:extLst>
                </a:gridCol>
              </a:tblGrid>
              <a:tr h="0">
                <a:tc>
                  <a:txBody>
                    <a:bodyPr/>
                    <a:lstStyle/>
                    <a:p>
                      <a:pPr algn="ctr"/>
                      <a:endParaRPr kumimoji="1" lang="ja-JP" altLang="en-US" sz="1400" b="1"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警視庁</a:t>
                      </a:r>
                    </a:p>
                  </a:txBody>
                  <a:tcPr anchor="ctr">
                    <a:solidFill>
                      <a:schemeClr val="accent1">
                        <a:lumMod val="40000"/>
                        <a:lumOff val="60000"/>
                      </a:schemeClr>
                    </a:solidFill>
                  </a:tcPr>
                </a:tc>
                <a:tc>
                  <a:txBody>
                    <a:bodyPr/>
                    <a:lstStyle/>
                    <a:p>
                      <a:pPr algn="ctr"/>
                      <a:r>
                        <a:rPr kumimoji="1" lang="ja-JP" altLang="en-US" sz="1400" b="1" dirty="0">
                          <a:solidFill>
                            <a:schemeClr val="tx1"/>
                          </a:solidFill>
                          <a:latin typeface="BIZ UDゴシック" panose="020B0400000000000000" pitchFamily="49" charset="-128"/>
                          <a:ea typeface="BIZ UDゴシック" panose="020B0400000000000000" pitchFamily="49" charset="-128"/>
                        </a:rPr>
                        <a:t>道府県警察本部</a:t>
                      </a:r>
                    </a:p>
                  </a:txBody>
                  <a:tcPr anchor="ctr">
                    <a:solidFill>
                      <a:schemeClr val="accent1">
                        <a:lumMod val="40000"/>
                        <a:lumOff val="60000"/>
                      </a:schemeClr>
                    </a:solidFill>
                  </a:tcPr>
                </a:tc>
                <a:extLst>
                  <a:ext uri="{0D108BD9-81ED-4DB2-BD59-A6C34878D82A}">
                    <a16:rowId xmlns:a16="http://schemas.microsoft.com/office/drawing/2014/main" val="3771374826"/>
                  </a:ext>
                </a:extLst>
              </a:tr>
              <a:tr h="633632">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トップの任免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（警察法第</a:t>
                      </a:r>
                      <a:r>
                        <a:rPr kumimoji="1" lang="en-US" altLang="ja-JP" sz="1400" dirty="0">
                          <a:solidFill>
                            <a:schemeClr val="tx1"/>
                          </a:solidFill>
                          <a:latin typeface="BIZ UDゴシック" panose="020B0400000000000000" pitchFamily="49" charset="-128"/>
                          <a:ea typeface="BIZ UDゴシック" panose="020B0400000000000000" pitchFamily="49" charset="-128"/>
                        </a:rPr>
                        <a:t>49</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a:t>
                      </a:r>
                      <a:r>
                        <a:rPr kumimoji="1" lang="en-US" altLang="ja-JP" sz="1400" dirty="0">
                          <a:solidFill>
                            <a:schemeClr val="tx1"/>
                          </a:solidFill>
                          <a:latin typeface="BIZ UDゴシック" panose="020B0400000000000000" pitchFamily="49" charset="-128"/>
                          <a:ea typeface="BIZ UDゴシック" panose="020B0400000000000000" pitchFamily="49" charset="-128"/>
                        </a:rPr>
                        <a:t>50</a:t>
                      </a:r>
                      <a:r>
                        <a:rPr kumimoji="1" lang="ja-JP" altLang="en-US" sz="1400" dirty="0">
                          <a:solidFill>
                            <a:schemeClr val="tx1"/>
                          </a:solidFill>
                          <a:latin typeface="BIZ UDゴシック" panose="020B0400000000000000" pitchFamily="49" charset="-128"/>
                          <a:ea typeface="BIZ UDゴシック" panose="020B0400000000000000" pitchFamily="49" charset="-128"/>
                        </a:rPr>
                        <a:t>条）</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警視総監は、国家公安委員会が、都公安委員会の同意を得た上、</a:t>
                      </a:r>
                      <a:r>
                        <a:rPr kumimoji="1" lang="ja-JP" altLang="en-US" sz="1400" u="none" dirty="0">
                          <a:solidFill>
                            <a:schemeClr val="tx1"/>
                          </a:solidFill>
                          <a:latin typeface="BIZ UDゴシック" panose="020B0400000000000000" pitchFamily="49" charset="-128"/>
                          <a:ea typeface="BIZ UDゴシック" panose="020B0400000000000000" pitchFamily="49" charset="-128"/>
                        </a:rPr>
                        <a:t>内閣総理大臣の承認を得て任免。</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道府県警察本部長は、国家公安委員会が、道府県公安委員会の同意を得て、任免。</a:t>
                      </a:r>
                    </a:p>
                  </a:txBody>
                  <a:tcPr/>
                </a:tc>
                <a:extLst>
                  <a:ext uri="{0D108BD9-81ED-4DB2-BD59-A6C34878D82A}">
                    <a16:rowId xmlns:a16="http://schemas.microsoft.com/office/drawing/2014/main" val="799392656"/>
                  </a:ext>
                </a:extLst>
              </a:tr>
              <a:tr h="621909">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副総監、副本部長</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（警察法施行令第４条）</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副総監を置く。</a:t>
                      </a:r>
                    </a:p>
                  </a:txBody>
                  <a:tcPr/>
                </a:tc>
                <a:tc>
                  <a:txBody>
                    <a:bodyPr/>
                    <a:lstStyle/>
                    <a:p>
                      <a:r>
                        <a:rPr kumimoji="1" lang="ja-JP" altLang="en-US" sz="1400">
                          <a:solidFill>
                            <a:schemeClr val="tx1"/>
                          </a:solidFill>
                          <a:latin typeface="BIZ UDゴシック" panose="020B0400000000000000" pitchFamily="49" charset="-128"/>
                          <a:ea typeface="BIZ UDゴシック" panose="020B0400000000000000" pitchFamily="49" charset="-128"/>
                        </a:rPr>
                        <a:t>大阪府警察本部</a:t>
                      </a:r>
                      <a:r>
                        <a:rPr kumimoji="1" lang="ja-JP" altLang="en-US" sz="1400" dirty="0">
                          <a:solidFill>
                            <a:schemeClr val="tx1"/>
                          </a:solidFill>
                          <a:latin typeface="BIZ UDゴシック" panose="020B0400000000000000" pitchFamily="49" charset="-128"/>
                          <a:ea typeface="BIZ UDゴシック" panose="020B0400000000000000" pitchFamily="49" charset="-128"/>
                        </a:rPr>
                        <a:t>は副本部長を置く。</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その他の道府県警察本部は副本部長を置かない。</a:t>
                      </a:r>
                    </a:p>
                  </a:txBody>
                  <a:tcPr/>
                </a:tc>
                <a:extLst>
                  <a:ext uri="{0D108BD9-81ED-4DB2-BD59-A6C34878D82A}">
                    <a16:rowId xmlns:a16="http://schemas.microsoft.com/office/drawing/2014/main" val="4043099417"/>
                  </a:ext>
                </a:extLst>
              </a:tr>
              <a:tr h="708660">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組織</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公安部は警視庁のみに設置。</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道府県警察は、公安は警備部に含まれる。</a:t>
                      </a:r>
                    </a:p>
                  </a:txBody>
                  <a:tcPr/>
                </a:tc>
                <a:extLst>
                  <a:ext uri="{0D108BD9-81ED-4DB2-BD59-A6C34878D82A}">
                    <a16:rowId xmlns:a16="http://schemas.microsoft.com/office/drawing/2014/main" val="199446896"/>
                  </a:ext>
                </a:extLst>
              </a:tr>
              <a:tr h="668802">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指揮監督（警察法第</a:t>
                      </a:r>
                      <a:r>
                        <a:rPr kumimoji="1" lang="en-US" altLang="ja-JP" sz="1400" dirty="0">
                          <a:solidFill>
                            <a:schemeClr val="tx1"/>
                          </a:solidFill>
                          <a:latin typeface="BIZ UDゴシック" panose="020B0400000000000000" pitchFamily="49" charset="-128"/>
                          <a:ea typeface="BIZ UDゴシック" panose="020B0400000000000000" pitchFamily="49" charset="-128"/>
                        </a:rPr>
                        <a:t>31</a:t>
                      </a:r>
                      <a:r>
                        <a:rPr kumimoji="1" lang="ja-JP" altLang="en-US" sz="1400" dirty="0">
                          <a:solidFill>
                            <a:schemeClr val="tx1"/>
                          </a:solidFill>
                          <a:latin typeface="BIZ UDゴシック" panose="020B0400000000000000" pitchFamily="49" charset="-128"/>
                          <a:ea typeface="BIZ UDゴシック" panose="020B0400000000000000" pitchFamily="49" charset="-128"/>
                        </a:rPr>
                        <a:t>条）</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警視庁は警察庁長官が指揮監督。</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北海道警察は警察庁長官が指揮監督。</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それ以外の府県警察は、管区警察局長が指揮監督。</a:t>
                      </a:r>
                    </a:p>
                  </a:txBody>
                  <a:tcPr/>
                </a:tc>
                <a:extLst>
                  <a:ext uri="{0D108BD9-81ED-4DB2-BD59-A6C34878D82A}">
                    <a16:rowId xmlns:a16="http://schemas.microsoft.com/office/drawing/2014/main" val="1830189676"/>
                  </a:ext>
                </a:extLst>
              </a:tr>
              <a:tr h="941353">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超過勤務手当の国の補助</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（警察法施行令第３条第４項）</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あり</a:t>
                      </a: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なし</a:t>
                      </a:r>
                    </a:p>
                  </a:txBody>
                  <a:tcPr/>
                </a:tc>
                <a:extLst>
                  <a:ext uri="{0D108BD9-81ED-4DB2-BD59-A6C34878D82A}">
                    <a16:rowId xmlns:a16="http://schemas.microsoft.com/office/drawing/2014/main" val="2143787548"/>
                  </a:ext>
                </a:extLst>
              </a:tr>
            </a:tbl>
          </a:graphicData>
        </a:graphic>
      </p:graphicFrame>
      <p:sp>
        <p:nvSpPr>
          <p:cNvPr id="10" name="テキスト ボックス 9">
            <a:extLst>
              <a:ext uri="{FF2B5EF4-FFF2-40B4-BE49-F238E27FC236}">
                <a16:creationId xmlns:a16="http://schemas.microsoft.com/office/drawing/2014/main" id="{37C3B62B-E0D5-071C-DF12-14CAE8DEC331}"/>
              </a:ext>
            </a:extLst>
          </p:cNvPr>
          <p:cNvSpPr txBox="1"/>
          <p:nvPr/>
        </p:nvSpPr>
        <p:spPr>
          <a:xfrm>
            <a:off x="274026" y="1617095"/>
            <a:ext cx="5036990"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警視庁と道府県警察本部との違い</a:t>
            </a:r>
          </a:p>
        </p:txBody>
      </p:sp>
      <p:sp>
        <p:nvSpPr>
          <p:cNvPr id="3" name="テキスト ボックス 2">
            <a:extLst>
              <a:ext uri="{FF2B5EF4-FFF2-40B4-BE49-F238E27FC236}">
                <a16:creationId xmlns:a16="http://schemas.microsoft.com/office/drawing/2014/main" id="{EF42376E-8660-5B42-044A-D5908343B7A5}"/>
              </a:ext>
            </a:extLst>
          </p:cNvPr>
          <p:cNvSpPr txBox="1"/>
          <p:nvPr/>
        </p:nvSpPr>
        <p:spPr>
          <a:xfrm>
            <a:off x="6642100" y="6488933"/>
            <a:ext cx="4989889" cy="246221"/>
          </a:xfrm>
          <a:prstGeom prst="rect">
            <a:avLst/>
          </a:prstGeom>
          <a:noFill/>
        </p:spPr>
        <p:txBody>
          <a:bodyPr wrap="square" rtlCol="0">
            <a:spAutoFit/>
          </a:bodyPr>
          <a:lstStyle/>
          <a:p>
            <a:pPr lvl="0" algn="r">
              <a:defRPr/>
            </a:pPr>
            <a:r>
              <a:rPr kumimoji="1" lang="ja-JP" altLang="en-US" sz="1000" dirty="0">
                <a:solidFill>
                  <a:prstClr val="black"/>
                </a:solidFill>
                <a:latin typeface="BIZ UDゴシック" panose="020B0400000000000000" pitchFamily="49" charset="-128"/>
                <a:ea typeface="BIZ UDゴシック" panose="020B0400000000000000" pitchFamily="49" charset="-128"/>
              </a:rPr>
              <a:t>出典：警察法、警察法施行令、警察庁ホームページをもとに副首都推進局で作成</a:t>
            </a:r>
            <a:endParaRPr kumimoji="1"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933532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4D9A1-CC5A-772A-F8AC-72D2CA765E54}"/>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A7D5A18-1F88-D5DB-9571-DDFF8DC25B5B}"/>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27</a:t>
            </a:fld>
            <a:endParaRPr kumimoji="1" lang="ja-JP" altLang="en-US" b="0"/>
          </a:p>
        </p:txBody>
      </p:sp>
      <p:sp>
        <p:nvSpPr>
          <p:cNvPr id="11" name="正方形/長方形 10">
            <a:extLst>
              <a:ext uri="{FF2B5EF4-FFF2-40B4-BE49-F238E27FC236}">
                <a16:creationId xmlns:a16="http://schemas.microsoft.com/office/drawing/2014/main" id="{706E61C2-82C8-29B3-3E58-F5046931C399}"/>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３．</a:t>
            </a:r>
            <a:r>
              <a:rPr lang="ja-JP" altLang="en-US" sz="2000" b="1">
                <a:latin typeface="BIZ UDゴシック" panose="020B0400000000000000" pitchFamily="49" charset="-128"/>
                <a:ea typeface="BIZ UDゴシック" panose="020B0400000000000000" pitchFamily="49" charset="-128"/>
              </a:rPr>
              <a:t>管轄地域・特別</a:t>
            </a:r>
            <a:r>
              <a:rPr lang="ja-JP" altLang="en-US" sz="2000" b="1" dirty="0">
                <a:latin typeface="BIZ UDゴシック" panose="020B0400000000000000" pitchFamily="49" charset="-128"/>
                <a:ea typeface="BIZ UDゴシック" panose="020B0400000000000000" pitchFamily="49" charset="-128"/>
              </a:rPr>
              <a:t>権限の地域的配分</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F1670111-1025-AC02-E350-B44F7D0330C3}"/>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３－３． 司法</a:t>
            </a:r>
          </a:p>
        </p:txBody>
      </p:sp>
      <p:sp>
        <p:nvSpPr>
          <p:cNvPr id="14" name="テキスト ボックス 13">
            <a:extLst>
              <a:ext uri="{FF2B5EF4-FFF2-40B4-BE49-F238E27FC236}">
                <a16:creationId xmlns:a16="http://schemas.microsoft.com/office/drawing/2014/main" id="{E847F0AC-9289-5719-2F0D-839A40BC63FD}"/>
              </a:ext>
            </a:extLst>
          </p:cNvPr>
          <p:cNvSpPr txBox="1"/>
          <p:nvPr/>
        </p:nvSpPr>
        <p:spPr>
          <a:xfrm>
            <a:off x="567397" y="729107"/>
            <a:ext cx="11057206" cy="307777"/>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法令等により一部の訴訟については、東京に所在している各裁判所の専属管轄となっている。</a:t>
            </a:r>
            <a:endParaRPr lang="en-US" altLang="ja-JP" sz="1400" dirty="0">
              <a:latin typeface="BIZ UDゴシック" panose="020B0400000000000000" pitchFamily="49" charset="-128"/>
              <a:ea typeface="BIZ UDゴシック" panose="020B0400000000000000" pitchFamily="49" charset="-128"/>
            </a:endParaRPr>
          </a:p>
        </p:txBody>
      </p:sp>
      <p:graphicFrame>
        <p:nvGraphicFramePr>
          <p:cNvPr id="8" name="表 7">
            <a:extLst>
              <a:ext uri="{FF2B5EF4-FFF2-40B4-BE49-F238E27FC236}">
                <a16:creationId xmlns:a16="http://schemas.microsoft.com/office/drawing/2014/main" id="{EBF523D4-F50A-4EDE-BCDE-AA9088212BDF}"/>
              </a:ext>
            </a:extLst>
          </p:cNvPr>
          <p:cNvGraphicFramePr>
            <a:graphicFrameLocks noGrp="1"/>
          </p:cNvGraphicFramePr>
          <p:nvPr>
            <p:extLst>
              <p:ext uri="{D42A27DB-BD31-4B8C-83A1-F6EECF244321}">
                <p14:modId xmlns:p14="http://schemas.microsoft.com/office/powerpoint/2010/main" val="878288818"/>
              </p:ext>
            </p:extLst>
          </p:nvPr>
        </p:nvGraphicFramePr>
        <p:xfrm>
          <a:off x="671420" y="1111483"/>
          <a:ext cx="10849160" cy="5508000"/>
        </p:xfrm>
        <a:graphic>
          <a:graphicData uri="http://schemas.openxmlformats.org/drawingml/2006/table">
            <a:tbl>
              <a:tblPr firstRow="1" firstCol="1" bandRow="1">
                <a:tableStyleId>{5940675A-B579-460E-94D1-54222C63F5DA}</a:tableStyleId>
              </a:tblPr>
              <a:tblGrid>
                <a:gridCol w="1669160">
                  <a:extLst>
                    <a:ext uri="{9D8B030D-6E8A-4147-A177-3AD203B41FA5}">
                      <a16:colId xmlns:a16="http://schemas.microsoft.com/office/drawing/2014/main" val="3891435863"/>
                    </a:ext>
                  </a:extLst>
                </a:gridCol>
                <a:gridCol w="2340000">
                  <a:extLst>
                    <a:ext uri="{9D8B030D-6E8A-4147-A177-3AD203B41FA5}">
                      <a16:colId xmlns:a16="http://schemas.microsoft.com/office/drawing/2014/main" val="928161118"/>
                    </a:ext>
                  </a:extLst>
                </a:gridCol>
                <a:gridCol w="6840000">
                  <a:extLst>
                    <a:ext uri="{9D8B030D-6E8A-4147-A177-3AD203B41FA5}">
                      <a16:colId xmlns:a16="http://schemas.microsoft.com/office/drawing/2014/main" val="1250181722"/>
                    </a:ext>
                  </a:extLst>
                </a:gridCol>
              </a:tblGrid>
              <a:tr h="272053">
                <a:tc>
                  <a:txBody>
                    <a:bodyPr/>
                    <a:lstStyle/>
                    <a:p>
                      <a:pPr algn="ctr">
                        <a:lnSpc>
                          <a:spcPts val="1600"/>
                        </a:lnSpc>
                        <a:spcAft>
                          <a:spcPts val="600"/>
                        </a:spcAft>
                        <a:buNone/>
                      </a:pPr>
                      <a:r>
                        <a:rPr lang="en-US" sz="1400" b="1" dirty="0">
                          <a:effectLst/>
                          <a:latin typeface="BIZ UDゴシック" panose="020B0400000000000000" pitchFamily="49" charset="-128"/>
                          <a:ea typeface="BIZ UDゴシック" panose="020B0400000000000000" pitchFamily="49" charset="-128"/>
                        </a:rPr>
                        <a:t>機関名</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ts val="1600"/>
                        </a:lnSpc>
                        <a:spcAft>
                          <a:spcPts val="600"/>
                        </a:spcAft>
                        <a:buNone/>
                      </a:pPr>
                      <a:r>
                        <a:rPr lang="ja-JP" altLang="en-US" sz="1400" b="1" dirty="0">
                          <a:effectLst/>
                          <a:latin typeface="BIZ UDゴシック" panose="020B0400000000000000" pitchFamily="49" charset="-128"/>
                          <a:ea typeface="BIZ UDゴシック" panose="020B0400000000000000" pitchFamily="49" charset="-128"/>
                        </a:rPr>
                        <a:t>根拠法令</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ts val="1600"/>
                        </a:lnSpc>
                        <a:spcAft>
                          <a:spcPts val="600"/>
                        </a:spcAft>
                        <a:buNone/>
                      </a:pPr>
                      <a:r>
                        <a:rPr lang="ja-JP" altLang="en-US" sz="1400" b="1" dirty="0">
                          <a:effectLst/>
                          <a:latin typeface="BIZ UDゴシック" panose="020B0400000000000000" pitchFamily="49" charset="-128"/>
                          <a:ea typeface="BIZ UDゴシック" panose="020B0400000000000000" pitchFamily="49" charset="-128"/>
                        </a:rPr>
                        <a:t>専属管轄</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075497499"/>
                  </a:ext>
                </a:extLst>
              </a:tr>
              <a:tr h="270919">
                <a:tc rowSpan="6">
                  <a:txBody>
                    <a:bodyPr/>
                    <a:lstStyle/>
                    <a:p>
                      <a:pPr>
                        <a:lnSpc>
                          <a:spcPts val="1600"/>
                        </a:lnSpc>
                        <a:spcAft>
                          <a:spcPts val="600"/>
                        </a:spcAft>
                        <a:buNone/>
                      </a:pPr>
                      <a:r>
                        <a:rPr lang="ja-JP" altLang="en-US" sz="1400" b="1">
                          <a:effectLst/>
                          <a:latin typeface="BIZ UDゴシック" panose="020B0400000000000000" pitchFamily="49" charset="-128"/>
                          <a:ea typeface="BIZ UDゴシック" panose="020B0400000000000000" pitchFamily="49" charset="-128"/>
                        </a:rPr>
                        <a:t>東京高等裁判所</a:t>
                      </a:r>
                      <a:endParaRPr lang="ja-JP" sz="14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弁護士法第</a:t>
                      </a:r>
                      <a:r>
                        <a:rPr lang="en-US" altLang="ja-JP" sz="1400" dirty="0">
                          <a:effectLst/>
                          <a:latin typeface="BIZ UDゴシック" panose="020B0400000000000000" pitchFamily="49" charset="-128"/>
                          <a:ea typeface="BIZ UDゴシック" panose="020B0400000000000000" pitchFamily="49" charset="-128"/>
                        </a:rPr>
                        <a:t>61</a:t>
                      </a:r>
                      <a:r>
                        <a:rPr lang="ja-JP" altLang="en-US" sz="1400" dirty="0">
                          <a:effectLst/>
                          <a:latin typeface="BIZ UDゴシック" panose="020B0400000000000000" pitchFamily="49" charset="-128"/>
                          <a:ea typeface="BIZ UDゴシック" panose="020B0400000000000000" pitchFamily="49" charset="-128"/>
                        </a:rPr>
                        <a:t>条</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600"/>
                        </a:lnSpc>
                        <a:spcAft>
                          <a:spcPts val="600"/>
                        </a:spcAft>
                        <a:buFont typeface="Arial" panose="020B0604020202020204" pitchFamily="34" charset="0"/>
                        <a:buNone/>
                      </a:pPr>
                      <a:r>
                        <a:rPr lang="ja-JP" altLang="en-US" sz="1400" dirty="0">
                          <a:effectLst/>
                          <a:latin typeface="BIZ UDゴシック" panose="020B0400000000000000" pitchFamily="49" charset="-128"/>
                          <a:ea typeface="BIZ UDゴシック" panose="020B0400000000000000" pitchFamily="49" charset="-128"/>
                        </a:rPr>
                        <a:t>日本弁護士連合会等から</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の</a:t>
                      </a:r>
                      <a:r>
                        <a:rPr lang="ja-JP" altLang="en-US" sz="1400" dirty="0">
                          <a:effectLst/>
                          <a:latin typeface="BIZ UDゴシック" panose="020B0400000000000000" pitchFamily="49" charset="-128"/>
                          <a:ea typeface="BIZ UDゴシック" panose="020B0400000000000000" pitchFamily="49" charset="-128"/>
                        </a:rPr>
                        <a:t>懲戒の処分を受けた者による取消しの訴え</a:t>
                      </a:r>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6947110"/>
                  </a:ext>
                </a:extLst>
              </a:tr>
              <a:tr h="812792">
                <a:tc vMerge="1">
                  <a:txBody>
                    <a:bodyPr/>
                    <a:lstStyle/>
                    <a:p>
                      <a:pPr>
                        <a:lnSpc>
                          <a:spcPts val="1900"/>
                        </a:lnSpc>
                        <a:spcAft>
                          <a:spcPts val="600"/>
                        </a:spcAft>
                        <a:buNone/>
                      </a:pPr>
                      <a:endParaRPr lang="ja-JP" sz="12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公職選挙法第</a:t>
                      </a:r>
                      <a:r>
                        <a:rPr lang="en-US" altLang="ja-JP" sz="1400" dirty="0">
                          <a:effectLst/>
                          <a:latin typeface="BIZ UDゴシック" panose="020B0400000000000000" pitchFamily="49" charset="-128"/>
                          <a:ea typeface="BIZ UDゴシック" panose="020B0400000000000000" pitchFamily="49" charset="-128"/>
                        </a:rPr>
                        <a:t>217</a:t>
                      </a:r>
                      <a:r>
                        <a:rPr lang="ja-JP" altLang="en-US" sz="1400" dirty="0">
                          <a:effectLst/>
                          <a:latin typeface="BIZ UDゴシック" panose="020B0400000000000000" pitchFamily="49" charset="-128"/>
                          <a:ea typeface="BIZ UDゴシック" panose="020B0400000000000000" pitchFamily="49" charset="-128"/>
                        </a:rPr>
                        <a:t>条</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衆議院比例代表選出議員の選挙について、その</a:t>
                      </a:r>
                      <a:r>
                        <a:rPr lang="ja-JP" altLang="en-US" sz="1400" u="sng" dirty="0">
                          <a:effectLst/>
                          <a:latin typeface="BIZ UDゴシック" panose="020B0400000000000000" pitchFamily="49" charset="-128"/>
                          <a:ea typeface="BIZ UDゴシック" panose="020B0400000000000000" pitchFamily="49" charset="-128"/>
                        </a:rPr>
                        <a:t>選挙の効力に関し疑義がある選挙人又は公職の候補者</a:t>
                      </a:r>
                      <a:r>
                        <a:rPr lang="ja-JP" altLang="en-US" sz="1400" dirty="0">
                          <a:effectLst/>
                          <a:latin typeface="BIZ UDゴシック" panose="020B0400000000000000" pitchFamily="49" charset="-128"/>
                          <a:ea typeface="BIZ UDゴシック" panose="020B0400000000000000" pitchFamily="49" charset="-128"/>
                        </a:rPr>
                        <a:t>又は</a:t>
                      </a:r>
                      <a:r>
                        <a:rPr lang="ja-JP" altLang="en-US" sz="1400" u="sng" dirty="0">
                          <a:effectLst/>
                          <a:latin typeface="BIZ UDゴシック" panose="020B0400000000000000" pitchFamily="49" charset="-128"/>
                          <a:ea typeface="BIZ UDゴシック" panose="020B0400000000000000" pitchFamily="49" charset="-128"/>
                        </a:rPr>
                        <a:t>当選をしなかった者で当選の効力に関し不服があるもの</a:t>
                      </a:r>
                      <a:r>
                        <a:rPr lang="ja-JP" altLang="en-US" sz="1400" dirty="0">
                          <a:effectLst/>
                          <a:latin typeface="BIZ UDゴシック" panose="020B0400000000000000" pitchFamily="49" charset="-128"/>
                          <a:ea typeface="BIZ UDゴシック" panose="020B0400000000000000" pitchFamily="49" charset="-128"/>
                        </a:rPr>
                        <a:t>からの訴え</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4943911"/>
                  </a:ext>
                </a:extLst>
              </a:tr>
              <a:tr h="1984814">
                <a:tc vMerge="1">
                  <a:txBody>
                    <a:bodyPr/>
                    <a:lstStyle/>
                    <a:p>
                      <a:endParaRPr kumimoji="1" lang="ja-JP" altLang="en-US"/>
                    </a:p>
                  </a:txBody>
                  <a:tcPr/>
                </a:tc>
                <a:tc vMerge="1">
                  <a:txBody>
                    <a:bodyPr/>
                    <a:lstStyle/>
                    <a:p>
                      <a:pPr marL="0" marR="0" lvl="0" indent="0" algn="l" defTabSz="914400" rtl="0" eaLnBrk="1" fontAlgn="auto" latinLnBrk="0" hangingPunct="1">
                        <a:lnSpc>
                          <a:spcPts val="1900"/>
                        </a:lnSpc>
                        <a:spcBef>
                          <a:spcPts val="0"/>
                        </a:spcBef>
                        <a:spcAft>
                          <a:spcPts val="600"/>
                        </a:spcAft>
                        <a:buClrTx/>
                        <a:buSzTx/>
                        <a:buFont typeface="Arial" panose="020B0604020202020204" pitchFamily="34" charset="0"/>
                        <a:buNone/>
                        <a:tabLst/>
                        <a:defRPr/>
                      </a:pPr>
                      <a:endParaRPr lang="en-US" altLang="ja-JP" sz="105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参議院比例代表選出議員の選挙について、</a:t>
                      </a:r>
                      <a:endParaRPr lang="en-US" altLang="ja-JP" sz="14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600"/>
                        </a:spcAft>
                        <a:buClrTx/>
                        <a:buSzTx/>
                        <a:buFont typeface="BIZ UDゴシック" panose="020B0400000000000000" pitchFamily="49" charset="-128"/>
                        <a:buChar char="○"/>
                        <a:tabLst/>
                        <a:defRPr/>
                      </a:pPr>
                      <a:r>
                        <a:rPr lang="ja-JP" altLang="en-US" sz="1400" dirty="0">
                          <a:effectLst/>
                          <a:latin typeface="BIZ UDゴシック" panose="020B0400000000000000" pitchFamily="49" charset="-128"/>
                          <a:ea typeface="BIZ UDゴシック" panose="020B0400000000000000" pitchFamily="49" charset="-128"/>
                        </a:rPr>
                        <a:t>その</a:t>
                      </a:r>
                      <a:r>
                        <a:rPr lang="ja-JP" altLang="en-US" sz="1400" u="sng" dirty="0">
                          <a:effectLst/>
                          <a:latin typeface="BIZ UDゴシック" panose="020B0400000000000000" pitchFamily="49" charset="-128"/>
                          <a:ea typeface="BIZ UDゴシック" panose="020B0400000000000000" pitchFamily="49" charset="-128"/>
                        </a:rPr>
                        <a:t>選挙の効力に関し疑義がある選挙人又は公職の候補者</a:t>
                      </a:r>
                      <a:r>
                        <a:rPr lang="ja-JP" altLang="en-US" sz="1400" dirty="0">
                          <a:effectLst/>
                          <a:latin typeface="BIZ UDゴシック" panose="020B0400000000000000" pitchFamily="49" charset="-128"/>
                          <a:ea typeface="BIZ UDゴシック" panose="020B0400000000000000" pitchFamily="49" charset="-128"/>
                        </a:rPr>
                        <a:t>又は</a:t>
                      </a:r>
                      <a:r>
                        <a:rPr lang="ja-JP" altLang="en-US" sz="1400" u="sng" dirty="0">
                          <a:effectLst/>
                          <a:latin typeface="BIZ UDゴシック" panose="020B0400000000000000" pitchFamily="49" charset="-128"/>
                          <a:ea typeface="BIZ UDゴシック" panose="020B0400000000000000" pitchFamily="49" charset="-128"/>
                        </a:rPr>
                        <a:t>当選をしなかった者で当選の効力に関し不服があるもの</a:t>
                      </a:r>
                      <a:r>
                        <a:rPr lang="ja-JP" altLang="en-US" sz="1400" dirty="0">
                          <a:effectLst/>
                          <a:latin typeface="BIZ UDゴシック" panose="020B0400000000000000" pitchFamily="49" charset="-128"/>
                          <a:ea typeface="BIZ UDゴシック" panose="020B0400000000000000" pitchFamily="49" charset="-128"/>
                        </a:rPr>
                        <a:t>からの訴え</a:t>
                      </a:r>
                      <a:endParaRPr lang="en-US" altLang="ja-JP" sz="14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600"/>
                        </a:spcAft>
                        <a:buClrTx/>
                        <a:buSzTx/>
                        <a:buFont typeface="BIZ UDゴシック" panose="020B0400000000000000" pitchFamily="49" charset="-128"/>
                        <a:buChar char="○"/>
                        <a:tabLst/>
                        <a:defRPr/>
                      </a:pPr>
                      <a:r>
                        <a:rPr lang="ja-JP" altLang="en-US" sz="1400" u="none" dirty="0">
                          <a:effectLst/>
                          <a:latin typeface="BIZ UDゴシック" panose="020B0400000000000000" pitchFamily="49" charset="-128"/>
                          <a:ea typeface="BIZ UDゴシック" panose="020B0400000000000000" pitchFamily="49" charset="-128"/>
                        </a:rPr>
                        <a:t>公職の候補者の総括主宰者、出納責任者等に公職選挙法の違反による刑が処された際に、</a:t>
                      </a:r>
                      <a:r>
                        <a:rPr lang="ja-JP" altLang="en-US" sz="1400" u="sng" dirty="0">
                          <a:effectLst/>
                          <a:latin typeface="BIZ UDゴシック" panose="020B0400000000000000" pitchFamily="49" charset="-128"/>
                          <a:ea typeface="BIZ UDゴシック" panose="020B0400000000000000" pitchFamily="49" charset="-128"/>
                        </a:rPr>
                        <a:t>検察官からの当選無効及び立候補の禁止の訴え</a:t>
                      </a:r>
                      <a:endParaRPr lang="en-US" altLang="ja-JP" sz="1400" u="sng"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600"/>
                        </a:spcAft>
                        <a:buClrTx/>
                        <a:buSzTx/>
                        <a:buFont typeface="BIZ UDゴシック" panose="020B0400000000000000" pitchFamily="49" charset="-128"/>
                        <a:buChar char="○"/>
                        <a:tabLst/>
                        <a:defRPr/>
                      </a:pPr>
                      <a:r>
                        <a:rPr lang="ja-JP" altLang="en-US" sz="1400" u="sng" dirty="0">
                          <a:effectLst/>
                          <a:latin typeface="BIZ UDゴシック" panose="020B0400000000000000" pitchFamily="49" charset="-128"/>
                          <a:ea typeface="BIZ UDゴシック" panose="020B0400000000000000" pitchFamily="49" charset="-128"/>
                        </a:rPr>
                        <a:t>公職の候補者である者が</a:t>
                      </a:r>
                      <a:r>
                        <a:rPr lang="ja-JP" altLang="en-US" sz="1400" u="none" dirty="0">
                          <a:effectLst/>
                          <a:latin typeface="BIZ UDゴシック" panose="020B0400000000000000" pitchFamily="49" charset="-128"/>
                          <a:ea typeface="BIZ UDゴシック" panose="020B0400000000000000" pitchFamily="49" charset="-128"/>
                        </a:rPr>
                        <a:t>、その者の総括主宰者、出納責任者等に公職選挙法の違反による刑が処された際に、</a:t>
                      </a:r>
                      <a:r>
                        <a:rPr lang="ja-JP" altLang="en-US" sz="1400" u="sng" dirty="0">
                          <a:effectLst/>
                          <a:latin typeface="BIZ UDゴシック" panose="020B0400000000000000" pitchFamily="49" charset="-128"/>
                          <a:ea typeface="BIZ UDゴシック" panose="020B0400000000000000" pitchFamily="49" charset="-128"/>
                        </a:rPr>
                        <a:t>当選の効力及び立候補の資格を確認する訴え</a:t>
                      </a:r>
                      <a:endParaRPr lang="en-US" altLang="ja-JP" sz="1400" u="sng"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4337392"/>
                  </a:ext>
                </a:extLst>
              </a:tr>
              <a:tr h="270919">
                <a:tc vMerge="1">
                  <a:txBody>
                    <a:bodyPr/>
                    <a:lstStyle/>
                    <a:p>
                      <a:pPr>
                        <a:lnSpc>
                          <a:spcPts val="1900"/>
                        </a:lnSpc>
                        <a:spcAft>
                          <a:spcPts val="600"/>
                        </a:spcAft>
                        <a:buNone/>
                      </a:pPr>
                      <a:endParaRPr lang="ja-JP" sz="12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海難審判法第</a:t>
                      </a:r>
                      <a:r>
                        <a:rPr lang="en-US" altLang="ja-JP" sz="1400" dirty="0">
                          <a:effectLst/>
                          <a:latin typeface="BIZ UDゴシック" panose="020B0400000000000000" pitchFamily="49" charset="-128"/>
                          <a:ea typeface="BIZ UDゴシック" panose="020B0400000000000000" pitchFamily="49" charset="-128"/>
                        </a:rPr>
                        <a:t>44</a:t>
                      </a:r>
                      <a:r>
                        <a:rPr lang="ja-JP" altLang="en-US" sz="1400" dirty="0">
                          <a:effectLst/>
                          <a:latin typeface="BIZ UDゴシック" panose="020B0400000000000000" pitchFamily="49" charset="-128"/>
                          <a:ea typeface="BIZ UDゴシック" panose="020B0400000000000000" pitchFamily="49" charset="-128"/>
                        </a:rPr>
                        <a:t>条</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600"/>
                        </a:lnSpc>
                        <a:spcAft>
                          <a:spcPts val="600"/>
                        </a:spcAft>
                        <a:buFont typeface="Arial" panose="020B0604020202020204" pitchFamily="34" charset="0"/>
                        <a:buNone/>
                      </a:pP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海難審判所からの</a:t>
                      </a:r>
                      <a:r>
                        <a:rPr lang="ja-JP" altLang="en-US" sz="1400" dirty="0">
                          <a:effectLst/>
                          <a:latin typeface="BIZ UDゴシック" panose="020B0400000000000000" pitchFamily="49" charset="-128"/>
                          <a:ea typeface="BIZ UDゴシック" panose="020B0400000000000000" pitchFamily="49" charset="-128"/>
                        </a:rPr>
                        <a:t>懲戒の処分を受けた者</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による裁決の取消しの訴え</a:t>
                      </a:r>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38403396"/>
                  </a:ext>
                </a:extLst>
              </a:tr>
              <a:tr h="270919">
                <a:tc vMerge="1">
                  <a:txBody>
                    <a:bodyPr/>
                    <a:lstStyle/>
                    <a:p>
                      <a:pPr>
                        <a:lnSpc>
                          <a:spcPts val="1900"/>
                        </a:lnSpc>
                        <a:spcAft>
                          <a:spcPts val="600"/>
                        </a:spcAft>
                        <a:buNone/>
                      </a:pPr>
                      <a:endParaRPr lang="ja-JP" sz="12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電波法第</a:t>
                      </a:r>
                      <a:r>
                        <a:rPr lang="en-US" altLang="ja-JP" sz="1400" dirty="0">
                          <a:effectLst/>
                          <a:latin typeface="BIZ UDゴシック" panose="020B0400000000000000" pitchFamily="49" charset="-128"/>
                          <a:ea typeface="BIZ UDゴシック" panose="020B0400000000000000" pitchFamily="49" charset="-128"/>
                        </a:rPr>
                        <a:t>97</a:t>
                      </a:r>
                      <a:r>
                        <a:rPr lang="ja-JP" altLang="en-US" sz="1400" dirty="0">
                          <a:effectLst/>
                          <a:latin typeface="BIZ UDゴシック" panose="020B0400000000000000" pitchFamily="49" charset="-128"/>
                          <a:ea typeface="BIZ UDゴシック" panose="020B0400000000000000" pitchFamily="49" charset="-128"/>
                        </a:rPr>
                        <a:t>条</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600"/>
                        </a:lnSpc>
                        <a:spcAft>
                          <a:spcPts val="600"/>
                        </a:spcAft>
                        <a:buFont typeface="Arial" panose="020B0604020202020204" pitchFamily="34" charset="0"/>
                        <a:buNone/>
                      </a:pP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総務大臣からの処分を受けたものによる訴え</a:t>
                      </a:r>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0258607"/>
                  </a:ext>
                </a:extLst>
              </a:tr>
              <a:tr h="812792">
                <a:tc vMerge="1">
                  <a:txBody>
                    <a:bodyPr/>
                    <a:lstStyle/>
                    <a:p>
                      <a:pPr>
                        <a:lnSpc>
                          <a:spcPts val="1900"/>
                        </a:lnSpc>
                        <a:spcAft>
                          <a:spcPts val="600"/>
                        </a:spcAft>
                        <a:buNone/>
                      </a:pPr>
                      <a:endParaRPr lang="ja-JP" sz="12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a:effectLst/>
                          <a:latin typeface="BIZ UDゴシック" panose="020B0400000000000000" pitchFamily="49" charset="-128"/>
                          <a:ea typeface="BIZ UDゴシック" panose="020B0400000000000000" pitchFamily="49" charset="-128"/>
                        </a:rPr>
                        <a:t>鉱業等に係る土地利用の調整手続等に関する法律第</a:t>
                      </a:r>
                      <a:r>
                        <a:rPr lang="en-US" altLang="ja-JP" sz="1400">
                          <a:effectLst/>
                          <a:latin typeface="BIZ UDゴシック" panose="020B0400000000000000" pitchFamily="49" charset="-128"/>
                          <a:ea typeface="BIZ UDゴシック" panose="020B0400000000000000" pitchFamily="49" charset="-128"/>
                        </a:rPr>
                        <a:t>57</a:t>
                      </a:r>
                      <a:r>
                        <a:rPr lang="ja-JP" altLang="en-US" sz="1400">
                          <a:effectLst/>
                          <a:latin typeface="BIZ UDゴシック" panose="020B0400000000000000" pitchFamily="49" charset="-128"/>
                          <a:ea typeface="BIZ UDゴシック" panose="020B0400000000000000" pitchFamily="49" charset="-128"/>
                        </a:rPr>
                        <a:t>条</a:t>
                      </a:r>
                      <a:endParaRPr lang="en-US" altLang="ja-JP" sz="14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600"/>
                        </a:lnSpc>
                        <a:spcAft>
                          <a:spcPts val="600"/>
                        </a:spcAft>
                        <a:buFont typeface="Arial" panose="020B0604020202020204" pitchFamily="34" charset="0"/>
                        <a:buNone/>
                      </a:pP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公害等調整委員会からの裁定及び裁定の申請の却下の決定を受けたものによる訴え</a:t>
                      </a:r>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3268576"/>
                  </a:ext>
                </a:extLst>
              </a:tr>
              <a:tr h="812792">
                <a:tc>
                  <a:txBody>
                    <a:bodyPr/>
                    <a:lstStyle/>
                    <a:p>
                      <a:pPr marL="0" marR="0" lvl="0" indent="0" algn="l" defTabSz="914400" rtl="0" eaLnBrk="1" fontAlgn="auto" latinLnBrk="0" hangingPunct="1">
                        <a:lnSpc>
                          <a:spcPts val="1600"/>
                        </a:lnSpc>
                        <a:spcBef>
                          <a:spcPts val="0"/>
                        </a:spcBef>
                        <a:spcAft>
                          <a:spcPts val="600"/>
                        </a:spcAft>
                        <a:buClrTx/>
                        <a:buSzTx/>
                        <a:buFontTx/>
                        <a:buNone/>
                        <a:tabLst/>
                        <a:defRPr/>
                      </a:pPr>
                      <a:r>
                        <a:rPr lang="ja-JP" altLang="en-US" sz="1400" b="1">
                          <a:effectLst/>
                          <a:latin typeface="BIZ UDゴシック" panose="020B0400000000000000" pitchFamily="49" charset="-128"/>
                          <a:ea typeface="BIZ UDゴシック" panose="020B0400000000000000" pitchFamily="49" charset="-128"/>
                        </a:rPr>
                        <a:t>東京地方裁判所</a:t>
                      </a:r>
                      <a:endParaRPr lang="ja-JP" altLang="ja-JP" sz="14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600"/>
                        </a:lnSpc>
                        <a:spcBef>
                          <a:spcPts val="0"/>
                        </a:spcBef>
                        <a:spcAft>
                          <a:spcPts val="600"/>
                        </a:spcAft>
                        <a:buClrTx/>
                        <a:buSzTx/>
                        <a:buFont typeface="Arial" panose="020B0604020202020204" pitchFamily="34" charset="0"/>
                        <a:buNone/>
                        <a:tabLst/>
                        <a:defRPr/>
                      </a:pPr>
                      <a:r>
                        <a:rPr lang="ja-JP" altLang="en-US" sz="1400">
                          <a:effectLst/>
                          <a:latin typeface="BIZ UDゴシック" panose="020B0400000000000000" pitchFamily="49" charset="-128"/>
                          <a:ea typeface="BIZ UDゴシック" panose="020B0400000000000000" pitchFamily="49" charset="-128"/>
                        </a:rPr>
                        <a:t>私的独占の禁止及び公正取引の確保に関する法律第</a:t>
                      </a:r>
                      <a:r>
                        <a:rPr lang="en-US" altLang="ja-JP" sz="1400">
                          <a:effectLst/>
                          <a:latin typeface="BIZ UDゴシック" panose="020B0400000000000000" pitchFamily="49" charset="-128"/>
                          <a:ea typeface="BIZ UDゴシック" panose="020B0400000000000000" pitchFamily="49" charset="-128"/>
                        </a:rPr>
                        <a:t>85</a:t>
                      </a:r>
                      <a:r>
                        <a:rPr lang="ja-JP" altLang="en-US" sz="1400">
                          <a:effectLst/>
                          <a:latin typeface="BIZ UDゴシック" panose="020B0400000000000000" pitchFamily="49" charset="-128"/>
                          <a:ea typeface="BIZ UDゴシック" panose="020B0400000000000000" pitchFamily="49" charset="-128"/>
                        </a:rPr>
                        <a:t>条</a:t>
                      </a:r>
                      <a:endParaRPr lang="en-US" altLang="ja-JP" sz="14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600"/>
                        </a:lnSpc>
                        <a:spcAft>
                          <a:spcPts val="600"/>
                        </a:spcAft>
                        <a:buFont typeface="Arial" panose="020B0604020202020204" pitchFamily="34" charset="0"/>
                        <a:buNone/>
                      </a:pPr>
                      <a:r>
                        <a:rPr lang="ja-JP" altLang="en-US" sz="1400" dirty="0">
                          <a:effectLst/>
                          <a:latin typeface="BIZ UDゴシック" panose="020B0400000000000000" pitchFamily="49" charset="-128"/>
                          <a:ea typeface="BIZ UDゴシック" panose="020B0400000000000000" pitchFamily="49" charset="-128"/>
                        </a:rPr>
                        <a:t>公正取引委員会からの排除措置命令等</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を受けたものによる</a:t>
                      </a:r>
                      <a:r>
                        <a:rPr lang="ja-JP" altLang="en-US" sz="1400" dirty="0">
                          <a:effectLst/>
                          <a:latin typeface="BIZ UDゴシック" panose="020B0400000000000000" pitchFamily="49" charset="-128"/>
                          <a:ea typeface="BIZ UDゴシック" panose="020B0400000000000000" pitchFamily="49" charset="-128"/>
                        </a:rPr>
                        <a:t>訴え</a:t>
                      </a:r>
                      <a:endParaRPr lang="en-US" altLang="ja-JP" sz="1400" dirty="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52494488"/>
                  </a:ext>
                </a:extLst>
              </a:tr>
            </a:tbl>
          </a:graphicData>
        </a:graphic>
      </p:graphicFrame>
      <p:sp>
        <p:nvSpPr>
          <p:cNvPr id="9" name="テキスト ボックス 8">
            <a:extLst>
              <a:ext uri="{FF2B5EF4-FFF2-40B4-BE49-F238E27FC236}">
                <a16:creationId xmlns:a16="http://schemas.microsoft.com/office/drawing/2014/main" id="{814A27D9-D704-4F4F-B181-F9B2E2AC5477}"/>
              </a:ext>
            </a:extLst>
          </p:cNvPr>
          <p:cNvSpPr txBox="1"/>
          <p:nvPr/>
        </p:nvSpPr>
        <p:spPr>
          <a:xfrm>
            <a:off x="8329800" y="776602"/>
            <a:ext cx="6117020" cy="246221"/>
          </a:xfrm>
          <a:prstGeom prst="rect">
            <a:avLst/>
          </a:prstGeom>
          <a:noFill/>
        </p:spPr>
        <p:txBody>
          <a:bodyPr wrap="square">
            <a:spAutoFit/>
          </a:bodyPr>
          <a:lstStyle/>
          <a:p>
            <a:r>
              <a:rPr lang="en-US" altLang="ja-JP" sz="1000" dirty="0">
                <a:latin typeface="BIZ UDゴシック" panose="020B0400000000000000" pitchFamily="49" charset="-128"/>
                <a:ea typeface="BIZ UDゴシック" panose="020B0400000000000000" pitchFamily="49" charset="-128"/>
              </a:rPr>
              <a:t>※</a:t>
            </a:r>
            <a:r>
              <a:rPr lang="ja-JP" altLang="en-US" sz="1000" dirty="0">
                <a:latin typeface="BIZ UDゴシック" panose="020B0400000000000000" pitchFamily="49" charset="-128"/>
                <a:ea typeface="BIZ UDゴシック" panose="020B0400000000000000" pitchFamily="49" charset="-128"/>
              </a:rPr>
              <a:t>知的財産権に関する事件については次ページを参照</a:t>
            </a:r>
            <a:endParaRPr lang="ja-JP" altLang="en-US" sz="1000" dirty="0"/>
          </a:p>
        </p:txBody>
      </p:sp>
      <p:sp>
        <p:nvSpPr>
          <p:cNvPr id="5" name="テキスト ボックス 4">
            <a:extLst>
              <a:ext uri="{FF2B5EF4-FFF2-40B4-BE49-F238E27FC236}">
                <a16:creationId xmlns:a16="http://schemas.microsoft.com/office/drawing/2014/main" id="{1AD48D08-ADF3-7672-A0F8-A12F83FBF3C2}"/>
              </a:ext>
            </a:extLst>
          </p:cNvPr>
          <p:cNvSpPr txBox="1"/>
          <p:nvPr/>
        </p:nvSpPr>
        <p:spPr>
          <a:xfrm>
            <a:off x="5894362" y="6578070"/>
            <a:ext cx="5730241" cy="246221"/>
          </a:xfrm>
          <a:prstGeom prst="rect">
            <a:avLst/>
          </a:prstGeom>
          <a:noFill/>
        </p:spPr>
        <p:txBody>
          <a:bodyPr wrap="square" rtlCol="0">
            <a:spAutoFit/>
          </a:bodyPr>
          <a:lstStyle/>
          <a:p>
            <a:pPr lvl="0" algn="r">
              <a:defRPr/>
            </a:pPr>
            <a:r>
              <a:rPr kumimoji="1" lang="ja-JP" altLang="en-US" sz="1000" dirty="0">
                <a:solidFill>
                  <a:prstClr val="black"/>
                </a:solidFill>
                <a:latin typeface="BIZ UDゴシック" panose="020B0400000000000000" pitchFamily="49" charset="-128"/>
                <a:ea typeface="BIZ UDゴシック" panose="020B0400000000000000" pitchFamily="49" charset="-128"/>
              </a:rPr>
              <a:t>出典：各法律をもとに副首都推進局で作成</a:t>
            </a:r>
            <a:endParaRPr kumimoji="1" lang="en-US" altLang="ja-JP" sz="100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98101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34B20-80BF-B275-794C-138B603A722C}"/>
            </a:ext>
          </a:extLst>
        </p:cNvPr>
        <p:cNvGrpSpPr/>
        <p:nvPr/>
      </p:nvGrpSpPr>
      <p:grpSpPr>
        <a:xfrm>
          <a:off x="0" y="0"/>
          <a:ext cx="0" cy="0"/>
          <a:chOff x="0" y="0"/>
          <a:chExt cx="0" cy="0"/>
        </a:xfrm>
      </p:grpSpPr>
      <p:sp>
        <p:nvSpPr>
          <p:cNvPr id="29" name="矢印: 上 28">
            <a:extLst>
              <a:ext uri="{FF2B5EF4-FFF2-40B4-BE49-F238E27FC236}">
                <a16:creationId xmlns:a16="http://schemas.microsoft.com/office/drawing/2014/main" id="{3F3FC953-0F2C-082D-C162-2194B721008B}"/>
              </a:ext>
            </a:extLst>
          </p:cNvPr>
          <p:cNvSpPr/>
          <p:nvPr/>
        </p:nvSpPr>
        <p:spPr>
          <a:xfrm>
            <a:off x="9522104" y="3246051"/>
            <a:ext cx="396240" cy="1232548"/>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上 24">
            <a:extLst>
              <a:ext uri="{FF2B5EF4-FFF2-40B4-BE49-F238E27FC236}">
                <a16:creationId xmlns:a16="http://schemas.microsoft.com/office/drawing/2014/main" id="{DCA1E2B5-8B5F-07B6-7933-BEEC81FB279A}"/>
              </a:ext>
            </a:extLst>
          </p:cNvPr>
          <p:cNvSpPr/>
          <p:nvPr/>
        </p:nvSpPr>
        <p:spPr>
          <a:xfrm>
            <a:off x="8331688" y="3246051"/>
            <a:ext cx="396240" cy="1232548"/>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9B4A677C-D233-A9E4-946A-EFD96C186A8B}"/>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28</a:t>
            </a:fld>
            <a:endParaRPr kumimoji="1" lang="ja-JP" altLang="en-US" b="0"/>
          </a:p>
        </p:txBody>
      </p:sp>
      <p:sp>
        <p:nvSpPr>
          <p:cNvPr id="11" name="正方形/長方形 10">
            <a:extLst>
              <a:ext uri="{FF2B5EF4-FFF2-40B4-BE49-F238E27FC236}">
                <a16:creationId xmlns:a16="http://schemas.microsoft.com/office/drawing/2014/main" id="{67F6ACC5-9547-E09D-F8E2-9122465C98E0}"/>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３．</a:t>
            </a:r>
            <a:r>
              <a:rPr lang="ja-JP" altLang="en-US" sz="2000" b="1">
                <a:latin typeface="BIZ UDゴシック" panose="020B0400000000000000" pitchFamily="49" charset="-128"/>
                <a:ea typeface="BIZ UDゴシック" panose="020B0400000000000000" pitchFamily="49" charset="-128"/>
              </a:rPr>
              <a:t>管轄地域・特別</a:t>
            </a:r>
            <a:r>
              <a:rPr lang="ja-JP" altLang="en-US" sz="2000" b="1" dirty="0">
                <a:latin typeface="BIZ UDゴシック" panose="020B0400000000000000" pitchFamily="49" charset="-128"/>
                <a:ea typeface="BIZ UDゴシック" panose="020B0400000000000000" pitchFamily="49" charset="-128"/>
              </a:rPr>
              <a:t>権限の地域的配分</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C8AB2A4B-484B-CA52-68FD-C0807A229044}"/>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３－３． 司法</a:t>
            </a:r>
          </a:p>
        </p:txBody>
      </p:sp>
      <p:graphicFrame>
        <p:nvGraphicFramePr>
          <p:cNvPr id="8" name="表 7">
            <a:extLst>
              <a:ext uri="{FF2B5EF4-FFF2-40B4-BE49-F238E27FC236}">
                <a16:creationId xmlns:a16="http://schemas.microsoft.com/office/drawing/2014/main" id="{C744C7CF-9789-46E9-CF72-6F755669C4B4}"/>
              </a:ext>
            </a:extLst>
          </p:cNvPr>
          <p:cNvGraphicFramePr>
            <a:graphicFrameLocks noGrp="1"/>
          </p:cNvGraphicFramePr>
          <p:nvPr>
            <p:extLst>
              <p:ext uri="{D42A27DB-BD31-4B8C-83A1-F6EECF244321}">
                <p14:modId xmlns:p14="http://schemas.microsoft.com/office/powerpoint/2010/main" val="1505553492"/>
              </p:ext>
            </p:extLst>
          </p:nvPr>
        </p:nvGraphicFramePr>
        <p:xfrm>
          <a:off x="567397" y="1485900"/>
          <a:ext cx="5866742" cy="4997954"/>
        </p:xfrm>
        <a:graphic>
          <a:graphicData uri="http://schemas.openxmlformats.org/drawingml/2006/table">
            <a:tbl>
              <a:tblPr firstRow="1" firstCol="1" bandRow="1">
                <a:tableStyleId>{5940675A-B579-460E-94D1-54222C63F5DA}</a:tableStyleId>
              </a:tblPr>
              <a:tblGrid>
                <a:gridCol w="1652473">
                  <a:extLst>
                    <a:ext uri="{9D8B030D-6E8A-4147-A177-3AD203B41FA5}">
                      <a16:colId xmlns:a16="http://schemas.microsoft.com/office/drawing/2014/main" val="945359956"/>
                    </a:ext>
                  </a:extLst>
                </a:gridCol>
                <a:gridCol w="2301912">
                  <a:extLst>
                    <a:ext uri="{9D8B030D-6E8A-4147-A177-3AD203B41FA5}">
                      <a16:colId xmlns:a16="http://schemas.microsoft.com/office/drawing/2014/main" val="3891435863"/>
                    </a:ext>
                  </a:extLst>
                </a:gridCol>
                <a:gridCol w="1912357">
                  <a:extLst>
                    <a:ext uri="{9D8B030D-6E8A-4147-A177-3AD203B41FA5}">
                      <a16:colId xmlns:a16="http://schemas.microsoft.com/office/drawing/2014/main" val="928161118"/>
                    </a:ext>
                  </a:extLst>
                </a:gridCol>
              </a:tblGrid>
              <a:tr h="1101213">
                <a:tc>
                  <a:txBody>
                    <a:bodyPr/>
                    <a:lstStyle/>
                    <a:p>
                      <a:pPr algn="ctr">
                        <a:lnSpc>
                          <a:spcPts val="1900"/>
                        </a:lnSpc>
                        <a:spcAft>
                          <a:spcPts val="600"/>
                        </a:spcAft>
                        <a:buNone/>
                      </a:pPr>
                      <a:r>
                        <a:rPr lang="ja-JP" altLang="en-US" sz="1400" b="1" dirty="0">
                          <a:effectLst/>
                          <a:latin typeface="BIZ UDゴシック" panose="020B0400000000000000" pitchFamily="49" charset="-128"/>
                          <a:ea typeface="BIZ UDゴシック" panose="020B0400000000000000" pitchFamily="49" charset="-128"/>
                          <a:cs typeface="Times New Roman" panose="02020603050405020304" pitchFamily="18" charset="0"/>
                        </a:rPr>
                        <a:t>裁判の種類</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ts val="1900"/>
                        </a:lnSpc>
                        <a:spcAft>
                          <a:spcPts val="600"/>
                        </a:spcAft>
                        <a:buNone/>
                      </a:pPr>
                      <a:r>
                        <a:rPr lang="en-US" sz="1400" b="1" dirty="0">
                          <a:effectLst/>
                          <a:latin typeface="BIZ UDゴシック" panose="020B0400000000000000" pitchFamily="49" charset="-128"/>
                          <a:ea typeface="BIZ UDゴシック" panose="020B0400000000000000" pitchFamily="49" charset="-128"/>
                        </a:rPr>
                        <a:t>機関名</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ts val="1900"/>
                        </a:lnSpc>
                        <a:spcAft>
                          <a:spcPts val="600"/>
                        </a:spcAft>
                        <a:buNone/>
                      </a:pPr>
                      <a:r>
                        <a:rPr lang="ja-JP" altLang="en-US" sz="1400" b="1" dirty="0">
                          <a:effectLst/>
                          <a:latin typeface="BIZ UDゴシック" panose="020B0400000000000000" pitchFamily="49" charset="-128"/>
                          <a:ea typeface="BIZ UDゴシック" panose="020B0400000000000000" pitchFamily="49" charset="-128"/>
                        </a:rPr>
                        <a:t>根拠法令</a:t>
                      </a:r>
                      <a:endParaRPr lang="ja-JP" sz="1400" b="1"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075497499"/>
                  </a:ext>
                </a:extLst>
              </a:tr>
              <a:tr h="1844746">
                <a:tc>
                  <a:txBody>
                    <a:bodyPr/>
                    <a:lstStyle/>
                    <a:p>
                      <a:pPr marL="0" indent="0">
                        <a:lnSpc>
                          <a:spcPts val="1900"/>
                        </a:lnSpc>
                        <a:spcAft>
                          <a:spcPts val="600"/>
                        </a:spcAft>
                        <a:buFont typeface="Arial" panose="020B0604020202020204" pitchFamily="34" charset="0"/>
                        <a:buNone/>
                      </a:pPr>
                      <a:r>
                        <a:rPr lang="ja-JP" altLang="en-US" sz="1400">
                          <a:effectLst/>
                          <a:latin typeface="BIZ UDゴシック" panose="020B0400000000000000" pitchFamily="49" charset="-128"/>
                          <a:ea typeface="BIZ UDゴシック" panose="020B0400000000000000" pitchFamily="49" charset="-128"/>
                        </a:rPr>
                        <a:t>知的財産権関係民事事件（技術型）の控訴審</a:t>
                      </a:r>
                      <a:endParaRPr lang="en-US" altLang="ja-JP" sz="140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ts val="1900"/>
                        </a:lnSpc>
                        <a:spcAft>
                          <a:spcPts val="600"/>
                        </a:spcAft>
                        <a:buNone/>
                      </a:pPr>
                      <a:r>
                        <a:rPr lang="ja-JP" altLang="en-US" sz="1400" b="0" dirty="0">
                          <a:effectLst/>
                          <a:latin typeface="BIZ UDゴシック" panose="020B0400000000000000" pitchFamily="49" charset="-128"/>
                          <a:ea typeface="BIZ UDゴシック" panose="020B0400000000000000" pitchFamily="49" charset="-128"/>
                        </a:rPr>
                        <a:t>知的財産高等裁判所</a:t>
                      </a:r>
                      <a:br>
                        <a:rPr lang="en-US" altLang="ja-JP" sz="1400" b="0" dirty="0">
                          <a:effectLst/>
                          <a:latin typeface="BIZ UDゴシック" panose="020B0400000000000000" pitchFamily="49" charset="-128"/>
                          <a:ea typeface="BIZ UDゴシック" panose="020B0400000000000000" pitchFamily="49" charset="-128"/>
                        </a:rPr>
                      </a:br>
                      <a:r>
                        <a:rPr lang="ja-JP" altLang="en-US" sz="1400" b="0" dirty="0">
                          <a:effectLst/>
                          <a:latin typeface="BIZ UDゴシック" panose="020B0400000000000000" pitchFamily="49" charset="-128"/>
                          <a:ea typeface="BIZ UDゴシック" panose="020B0400000000000000" pitchFamily="49" charset="-128"/>
                        </a:rPr>
                        <a:t>（東京高等裁判所の特別</a:t>
                      </a:r>
                      <a:br>
                        <a:rPr lang="en-US" altLang="ja-JP" sz="1400" b="0" dirty="0">
                          <a:effectLst/>
                          <a:latin typeface="BIZ UDゴシック" panose="020B0400000000000000" pitchFamily="49" charset="-128"/>
                          <a:ea typeface="BIZ UDゴシック" panose="020B0400000000000000" pitchFamily="49" charset="-128"/>
                        </a:rPr>
                      </a:br>
                      <a:r>
                        <a:rPr lang="ja-JP" altLang="en-US" sz="1400" b="0" dirty="0">
                          <a:effectLst/>
                          <a:latin typeface="BIZ UDゴシック" panose="020B0400000000000000" pitchFamily="49" charset="-128"/>
                          <a:ea typeface="BIZ UDゴシック" panose="020B0400000000000000" pitchFamily="49" charset="-128"/>
                        </a:rPr>
                        <a:t>　の支部）</a:t>
                      </a:r>
                      <a:endParaRPr lang="ja-JP" sz="1400" b="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nSpc>
                          <a:spcPts val="1900"/>
                        </a:lnSpc>
                        <a:spcAft>
                          <a:spcPts val="600"/>
                        </a:spcAft>
                        <a:buFont typeface="Arial" panose="020B0604020202020204" pitchFamily="34" charset="0"/>
                        <a:buNone/>
                      </a:pPr>
                      <a:r>
                        <a:rPr lang="ja-JP" altLang="en-US" sz="1400">
                          <a:effectLst/>
                          <a:latin typeface="BIZ UDゴシック" panose="020B0400000000000000" pitchFamily="49" charset="-128"/>
                          <a:ea typeface="BIZ UDゴシック" panose="020B0400000000000000" pitchFamily="49" charset="-128"/>
                        </a:rPr>
                        <a:t>民事訴訟法第６条第３項</a:t>
                      </a:r>
                      <a:endParaRPr lang="en-US" altLang="ja-JP" sz="1400">
                        <a:effectLst/>
                        <a:latin typeface="BIZ UDゴシック" panose="020B0400000000000000" pitchFamily="49" charset="-128"/>
                        <a:ea typeface="BIZ UDゴシック" panose="020B0400000000000000" pitchFamily="49" charset="-128"/>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7187827"/>
                  </a:ext>
                </a:extLst>
              </a:tr>
              <a:tr h="1196989">
                <a:tc>
                  <a:txBody>
                    <a:bodyPr/>
                    <a:lstStyle/>
                    <a:p>
                      <a:pPr marL="0" marR="0" lvl="0" indent="0" algn="l" defTabSz="914400" rtl="0" eaLnBrk="1" fontAlgn="auto" latinLnBrk="0" hangingPunct="1">
                        <a:lnSpc>
                          <a:spcPts val="1900"/>
                        </a:lnSpc>
                        <a:spcBef>
                          <a:spcPts val="0"/>
                        </a:spcBef>
                        <a:spcAft>
                          <a:spcPts val="600"/>
                        </a:spcAft>
                        <a:buClrTx/>
                        <a:buSzTx/>
                        <a:buFont typeface="Arial" panose="020B0604020202020204" pitchFamily="34" charset="0"/>
                        <a:buNone/>
                        <a:tabLst/>
                        <a:defRPr/>
                      </a:pPr>
                      <a:r>
                        <a:rPr lang="ja-JP" altLang="en-US" sz="1400">
                          <a:effectLst/>
                          <a:latin typeface="BIZ UDゴシック" panose="020B0400000000000000" pitchFamily="49" charset="-128"/>
                          <a:ea typeface="BIZ UDゴシック" panose="020B0400000000000000" pitchFamily="49" charset="-128"/>
                        </a:rPr>
                        <a:t>特許庁の審決等に対する訴え</a:t>
                      </a:r>
                      <a:endParaRPr lang="ja-JP" altLang="ja-JP" sz="14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T w="12700" cap="flat" cmpd="sng" algn="ctr">
                      <a:solidFill>
                        <a:schemeClr val="tx1"/>
                      </a:solidFill>
                      <a:prstDash val="solid"/>
                      <a:round/>
                      <a:headEnd type="none" w="med" len="med"/>
                      <a:tailEnd type="none" w="med" len="med"/>
                    </a:lnT>
                  </a:tcPr>
                </a:tc>
                <a:tc vMerge="1">
                  <a:txBody>
                    <a:bodyPr/>
                    <a:lstStyle/>
                    <a:p>
                      <a:pPr>
                        <a:lnSpc>
                          <a:spcPts val="1900"/>
                        </a:lnSpc>
                        <a:spcAft>
                          <a:spcPts val="600"/>
                        </a:spcAft>
                        <a:buNone/>
                      </a:pPr>
                      <a:endParaRPr lang="ja-JP" sz="1200" b="1">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900"/>
                        </a:lnSpc>
                        <a:spcBef>
                          <a:spcPts val="0"/>
                        </a:spcBef>
                        <a:spcAft>
                          <a:spcPts val="600"/>
                        </a:spcAft>
                        <a:buClrTx/>
                        <a:buSzTx/>
                        <a:buFont typeface="Arial" panose="020B0604020202020204" pitchFamily="34" charset="0"/>
                        <a:buNone/>
                        <a:tabLst/>
                        <a:defRPr/>
                      </a:pPr>
                      <a:r>
                        <a:rPr lang="ja-JP" altLang="en-US" sz="1400" dirty="0">
                          <a:effectLst/>
                          <a:latin typeface="BIZ UDゴシック" panose="020B0400000000000000" pitchFamily="49" charset="-128"/>
                          <a:ea typeface="BIZ UDゴシック" panose="020B0400000000000000" pitchFamily="49" charset="-128"/>
                        </a:rPr>
                        <a:t>特許法第</a:t>
                      </a:r>
                      <a:r>
                        <a:rPr lang="en-US" altLang="ja-JP" sz="1400" dirty="0">
                          <a:effectLst/>
                          <a:latin typeface="BIZ UDゴシック" panose="020B0400000000000000" pitchFamily="49" charset="-128"/>
                          <a:ea typeface="BIZ UDゴシック" panose="020B0400000000000000" pitchFamily="49" charset="-128"/>
                        </a:rPr>
                        <a:t>178</a:t>
                      </a:r>
                      <a:r>
                        <a:rPr lang="ja-JP" altLang="en-US" sz="1400" dirty="0">
                          <a:effectLst/>
                          <a:latin typeface="BIZ UDゴシック" panose="020B0400000000000000" pitchFamily="49" charset="-128"/>
                          <a:ea typeface="BIZ UDゴシック" panose="020B0400000000000000" pitchFamily="49" charset="-128"/>
                        </a:rPr>
                        <a:t>条、</a:t>
                      </a:r>
                      <a:r>
                        <a:rPr lang="zh-TW" altLang="en-US" sz="1400" dirty="0">
                          <a:effectLst/>
                          <a:latin typeface="BIZ UDゴシック" panose="020B0400000000000000" pitchFamily="49" charset="-128"/>
                          <a:ea typeface="BIZ UDゴシック" panose="020B0400000000000000" pitchFamily="49" charset="-128"/>
                        </a:rPr>
                        <a:t>実用新案法</a:t>
                      </a:r>
                      <a:r>
                        <a:rPr lang="ja-JP" altLang="en-US" sz="1400" dirty="0">
                          <a:effectLst/>
                          <a:latin typeface="BIZ UDゴシック" panose="020B0400000000000000" pitchFamily="49" charset="-128"/>
                          <a:ea typeface="BIZ UDゴシック" panose="020B0400000000000000" pitchFamily="49" charset="-128"/>
                        </a:rPr>
                        <a:t>第</a:t>
                      </a:r>
                      <a:r>
                        <a:rPr lang="en-US" altLang="ja-JP" sz="1400" dirty="0">
                          <a:effectLst/>
                          <a:latin typeface="BIZ UDゴシック" panose="020B0400000000000000" pitchFamily="49" charset="-128"/>
                          <a:ea typeface="BIZ UDゴシック" panose="020B0400000000000000" pitchFamily="49" charset="-128"/>
                        </a:rPr>
                        <a:t>47</a:t>
                      </a:r>
                      <a:r>
                        <a:rPr lang="ja-JP" altLang="en-US" sz="1400" dirty="0">
                          <a:effectLst/>
                          <a:latin typeface="BIZ UDゴシック" panose="020B0400000000000000" pitchFamily="49" charset="-128"/>
                          <a:ea typeface="BIZ UDゴシック" panose="020B0400000000000000" pitchFamily="49" charset="-128"/>
                        </a:rPr>
                        <a:t>条、</a:t>
                      </a:r>
                      <a:r>
                        <a:rPr lang="zh-TW" altLang="en-US" sz="1400" dirty="0">
                          <a:effectLst/>
                          <a:latin typeface="BIZ UDゴシック" panose="020B0400000000000000" pitchFamily="49" charset="-128"/>
                          <a:ea typeface="BIZ UDゴシック" panose="020B0400000000000000" pitchFamily="49" charset="-128"/>
                        </a:rPr>
                        <a:t>意匠法</a:t>
                      </a:r>
                      <a:r>
                        <a:rPr lang="ja-JP" altLang="en-US" sz="1400" dirty="0">
                          <a:effectLst/>
                          <a:latin typeface="BIZ UDゴシック" panose="020B0400000000000000" pitchFamily="49" charset="-128"/>
                          <a:ea typeface="BIZ UDゴシック" panose="020B0400000000000000" pitchFamily="49" charset="-128"/>
                        </a:rPr>
                        <a:t>第</a:t>
                      </a:r>
                      <a:r>
                        <a:rPr lang="en-US" altLang="ja-JP" sz="1400" dirty="0">
                          <a:effectLst/>
                          <a:latin typeface="BIZ UDゴシック" panose="020B0400000000000000" pitchFamily="49" charset="-128"/>
                          <a:ea typeface="BIZ UDゴシック" panose="020B0400000000000000" pitchFamily="49" charset="-128"/>
                        </a:rPr>
                        <a:t>59</a:t>
                      </a:r>
                      <a:r>
                        <a:rPr lang="ja-JP" altLang="en-US" sz="1400" dirty="0">
                          <a:effectLst/>
                          <a:latin typeface="BIZ UDゴシック" panose="020B0400000000000000" pitchFamily="49" charset="-128"/>
                          <a:ea typeface="BIZ UDゴシック" panose="020B0400000000000000" pitchFamily="49" charset="-128"/>
                        </a:rPr>
                        <a:t>条、</a:t>
                      </a:r>
                      <a:r>
                        <a:rPr lang="zh-TW" altLang="en-US" sz="1400" dirty="0">
                          <a:effectLst/>
                          <a:latin typeface="BIZ UDゴシック" panose="020B0400000000000000" pitchFamily="49" charset="-128"/>
                          <a:ea typeface="BIZ UDゴシック" panose="020B0400000000000000" pitchFamily="49" charset="-128"/>
                        </a:rPr>
                        <a:t>商標法</a:t>
                      </a:r>
                      <a:r>
                        <a:rPr lang="ja-JP" altLang="en-US" sz="1400" dirty="0">
                          <a:effectLst/>
                          <a:latin typeface="BIZ UDゴシック" panose="020B0400000000000000" pitchFamily="49" charset="-128"/>
                          <a:ea typeface="BIZ UDゴシック" panose="020B0400000000000000" pitchFamily="49" charset="-128"/>
                        </a:rPr>
                        <a:t>第</a:t>
                      </a:r>
                      <a:r>
                        <a:rPr lang="en-US" altLang="ja-JP" sz="1400" dirty="0">
                          <a:effectLst/>
                          <a:latin typeface="BIZ UDゴシック" panose="020B0400000000000000" pitchFamily="49" charset="-128"/>
                          <a:ea typeface="BIZ UDゴシック" panose="020B0400000000000000" pitchFamily="49" charset="-128"/>
                        </a:rPr>
                        <a:t>63</a:t>
                      </a:r>
                      <a:r>
                        <a:rPr lang="ja-JP" altLang="en-US" sz="1400" dirty="0">
                          <a:effectLst/>
                          <a:latin typeface="BIZ UDゴシック" panose="020B0400000000000000" pitchFamily="49" charset="-128"/>
                          <a:ea typeface="BIZ UDゴシック" panose="020B0400000000000000" pitchFamily="49" charset="-128"/>
                        </a:rPr>
                        <a:t>条</a:t>
                      </a:r>
                      <a:endPar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4102193"/>
                  </a:ext>
                </a:extLst>
              </a:tr>
              <a:tr h="855006">
                <a:tc>
                  <a:txBody>
                    <a:bodyPr/>
                    <a:lstStyle/>
                    <a:p>
                      <a:pPr marL="0" marR="0" lvl="0" indent="0" algn="l" defTabSz="914400" rtl="0" eaLnBrk="1" fontAlgn="auto" latinLnBrk="0" hangingPunct="1">
                        <a:lnSpc>
                          <a:spcPts val="1900"/>
                        </a:lnSpc>
                        <a:spcBef>
                          <a:spcPts val="0"/>
                        </a:spcBef>
                        <a:spcAft>
                          <a:spcPts val="600"/>
                        </a:spcAft>
                        <a:buClrTx/>
                        <a:buSzTx/>
                        <a:buFont typeface="Arial" panose="020B0604020202020204" pitchFamily="34" charset="0"/>
                        <a:buNone/>
                        <a:tabLst/>
                        <a:defRPr/>
                      </a:pPr>
                      <a:r>
                        <a:rPr lang="ja-JP" altLang="en-US" sz="1400">
                          <a:effectLst/>
                          <a:latin typeface="BIZ UDゴシック" panose="020B0400000000000000" pitchFamily="49" charset="-128"/>
                          <a:ea typeface="BIZ UDゴシック" panose="020B0400000000000000" pitchFamily="49" charset="-128"/>
                        </a:rPr>
                        <a:t>知的財産権関係民事事件（技術型）の訴訟</a:t>
                      </a: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900"/>
                        </a:lnSpc>
                        <a:spcAft>
                          <a:spcPts val="600"/>
                        </a:spcAft>
                        <a:buNone/>
                      </a:pPr>
                      <a:r>
                        <a:rPr lang="zh-TW" altLang="en-US" sz="1400" b="0">
                          <a:effectLst/>
                          <a:latin typeface="BIZ UDゴシック" panose="020B0400000000000000" pitchFamily="49" charset="-128"/>
                          <a:ea typeface="BIZ UDゴシック" panose="020B0400000000000000" pitchFamily="49" charset="-128"/>
                          <a:cs typeface="Times New Roman" panose="02020603050405020304" pitchFamily="18" charset="0"/>
                        </a:rPr>
                        <a:t>東京</a:t>
                      </a:r>
                      <a:r>
                        <a:rPr lang="ja-JP" altLang="en-US" sz="1400" b="0">
                          <a:effectLst/>
                          <a:latin typeface="BIZ UDゴシック" panose="020B0400000000000000" pitchFamily="49" charset="-128"/>
                          <a:ea typeface="BIZ UDゴシック" panose="020B0400000000000000" pitchFamily="49" charset="-128"/>
                          <a:cs typeface="Times New Roman" panose="02020603050405020304" pitchFamily="18" charset="0"/>
                        </a:rPr>
                        <a:t>・大阪</a:t>
                      </a:r>
                      <a:r>
                        <a:rPr lang="zh-TW" altLang="en-US" sz="1400" b="0" dirty="0">
                          <a:effectLst/>
                          <a:latin typeface="BIZ UDゴシック" panose="020B0400000000000000" pitchFamily="49" charset="-128"/>
                          <a:ea typeface="BIZ UDゴシック" panose="020B0400000000000000" pitchFamily="49" charset="-128"/>
                          <a:cs typeface="Times New Roman" panose="02020603050405020304" pitchFamily="18" charset="0"/>
                        </a:rPr>
                        <a:t>地方裁判所</a:t>
                      </a: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900"/>
                        </a:lnSpc>
                        <a:spcBef>
                          <a:spcPts val="0"/>
                        </a:spcBef>
                        <a:spcAft>
                          <a:spcPts val="600"/>
                        </a:spcAft>
                        <a:buClrTx/>
                        <a:buSzTx/>
                        <a:buFont typeface="Arial" panose="020B0604020202020204" pitchFamily="34" charset="0"/>
                        <a:buNone/>
                        <a:tabLst/>
                        <a:defRPr/>
                      </a:pPr>
                      <a:r>
                        <a:rPr lang="zh-TW"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民事訴訟法第６条第１項</a:t>
                      </a:r>
                    </a:p>
                  </a:txBody>
                  <a:tcPr marL="113252" marR="11325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2285825"/>
                  </a:ext>
                </a:extLst>
              </a:tr>
            </a:tbl>
          </a:graphicData>
        </a:graphic>
      </p:graphicFrame>
      <p:sp>
        <p:nvSpPr>
          <p:cNvPr id="2" name="四角形: 角を丸くする 1">
            <a:extLst>
              <a:ext uri="{FF2B5EF4-FFF2-40B4-BE49-F238E27FC236}">
                <a16:creationId xmlns:a16="http://schemas.microsoft.com/office/drawing/2014/main" id="{DEF40627-4358-A2F0-D2DE-9C1DBE5BC134}"/>
              </a:ext>
            </a:extLst>
          </p:cNvPr>
          <p:cNvSpPr/>
          <p:nvPr/>
        </p:nvSpPr>
        <p:spPr>
          <a:xfrm>
            <a:off x="6793437" y="5174544"/>
            <a:ext cx="1606067" cy="118435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800" dirty="0">
                <a:solidFill>
                  <a:srgbClr val="FF0000"/>
                </a:solidFill>
                <a:latin typeface="BIZ UDゴシック" panose="020B0400000000000000" pitchFamily="49" charset="-128"/>
                <a:ea typeface="BIZ UDゴシック" panose="020B0400000000000000" pitchFamily="49" charset="-128"/>
              </a:rPr>
              <a:t>技術型</a:t>
            </a:r>
            <a:endParaRPr kumimoji="1" lang="en-US" altLang="ja-JP" sz="800" dirty="0">
              <a:solidFill>
                <a:srgbClr val="FF0000"/>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特許権事件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実用新案権事件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半導体集積回路の回路配置利用権事件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プログラムの著作物についての著作者の権利に関する事件</a:t>
            </a:r>
          </a:p>
        </p:txBody>
      </p:sp>
      <p:sp>
        <p:nvSpPr>
          <p:cNvPr id="15" name="四角形: 角を丸くする 14">
            <a:extLst>
              <a:ext uri="{FF2B5EF4-FFF2-40B4-BE49-F238E27FC236}">
                <a16:creationId xmlns:a16="http://schemas.microsoft.com/office/drawing/2014/main" id="{F2B4B0BE-3D65-CF3C-7172-4101D39E8F11}"/>
              </a:ext>
            </a:extLst>
          </p:cNvPr>
          <p:cNvSpPr/>
          <p:nvPr/>
        </p:nvSpPr>
        <p:spPr>
          <a:xfrm>
            <a:off x="8545957" y="5174543"/>
            <a:ext cx="1606067" cy="134515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800" dirty="0">
                <a:solidFill>
                  <a:srgbClr val="FF0000"/>
                </a:solidFill>
                <a:latin typeface="BIZ UDゴシック" panose="020B0400000000000000" pitchFamily="49" charset="-128"/>
                <a:ea typeface="BIZ UDゴシック" panose="020B0400000000000000" pitchFamily="49" charset="-128"/>
              </a:rPr>
              <a:t>非技術型</a:t>
            </a:r>
            <a:endParaRPr kumimoji="1" lang="en-US" altLang="ja-JP" sz="800" dirty="0">
              <a:solidFill>
                <a:srgbClr val="FF0000"/>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意匠権事件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商標権事件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著作者の権利等に関する事件（プログラムの著作物についての著作者の権利に関するものを除く）</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育成者権事件</a:t>
            </a:r>
            <a:endParaRPr kumimoji="1" lang="en-US" altLang="ja-JP" sz="800" dirty="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dirty="0">
                <a:solidFill>
                  <a:schemeClr val="tx1"/>
                </a:solidFill>
                <a:latin typeface="BIZ UDゴシック" panose="020B0400000000000000" pitchFamily="49" charset="-128"/>
                <a:ea typeface="BIZ UDゴシック" panose="020B0400000000000000" pitchFamily="49" charset="-128"/>
              </a:rPr>
              <a:t>不正競争による営業上の利益の侵害に係る事件</a:t>
            </a:r>
          </a:p>
        </p:txBody>
      </p:sp>
      <p:sp>
        <p:nvSpPr>
          <p:cNvPr id="16" name="四角形: 角を丸くする 15">
            <a:extLst>
              <a:ext uri="{FF2B5EF4-FFF2-40B4-BE49-F238E27FC236}">
                <a16:creationId xmlns:a16="http://schemas.microsoft.com/office/drawing/2014/main" id="{A0F771E3-52FA-6A81-5055-0A8F3160A5D1}"/>
              </a:ext>
            </a:extLst>
          </p:cNvPr>
          <p:cNvSpPr/>
          <p:nvPr/>
        </p:nvSpPr>
        <p:spPr>
          <a:xfrm>
            <a:off x="10511321" y="5773752"/>
            <a:ext cx="1620000" cy="61155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marL="72000" indent="-72000">
              <a:buFont typeface="Arial" panose="020B0604020202020204" pitchFamily="34" charset="0"/>
              <a:buChar char="•"/>
            </a:pPr>
            <a:r>
              <a:rPr kumimoji="1" lang="ja-JP" altLang="en-US" sz="800">
                <a:solidFill>
                  <a:schemeClr val="tx1"/>
                </a:solidFill>
                <a:latin typeface="BIZ UDゴシック" panose="020B0400000000000000" pitchFamily="49" charset="-128"/>
                <a:ea typeface="BIZ UDゴシック" panose="020B0400000000000000" pitchFamily="49" charset="-128"/>
              </a:rPr>
              <a:t>特許権事件</a:t>
            </a:r>
            <a:endParaRPr kumimoji="1" lang="en-US" altLang="ja-JP" sz="80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a:solidFill>
                  <a:schemeClr val="tx1"/>
                </a:solidFill>
                <a:latin typeface="BIZ UDゴシック" panose="020B0400000000000000" pitchFamily="49" charset="-128"/>
                <a:ea typeface="BIZ UDゴシック" panose="020B0400000000000000" pitchFamily="49" charset="-128"/>
              </a:rPr>
              <a:t>実用新案権事件</a:t>
            </a:r>
            <a:endParaRPr kumimoji="1" lang="en-US" altLang="ja-JP" sz="80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a:solidFill>
                  <a:schemeClr val="tx1"/>
                </a:solidFill>
                <a:latin typeface="BIZ UDゴシック" panose="020B0400000000000000" pitchFamily="49" charset="-128"/>
                <a:ea typeface="BIZ UDゴシック" panose="020B0400000000000000" pitchFamily="49" charset="-128"/>
              </a:rPr>
              <a:t>意匠権事件</a:t>
            </a:r>
            <a:endParaRPr kumimoji="1" lang="en-US" altLang="ja-JP" sz="800">
              <a:solidFill>
                <a:schemeClr val="tx1"/>
              </a:solidFill>
              <a:latin typeface="BIZ UDゴシック" panose="020B0400000000000000" pitchFamily="49" charset="-128"/>
              <a:ea typeface="BIZ UDゴシック" panose="020B0400000000000000" pitchFamily="49" charset="-128"/>
            </a:endParaRPr>
          </a:p>
          <a:p>
            <a:pPr marL="72000" indent="-72000">
              <a:buFont typeface="Arial" panose="020B0604020202020204" pitchFamily="34" charset="0"/>
              <a:buChar char="•"/>
            </a:pPr>
            <a:r>
              <a:rPr kumimoji="1" lang="ja-JP" altLang="en-US" sz="800">
                <a:solidFill>
                  <a:schemeClr val="tx1"/>
                </a:solidFill>
                <a:latin typeface="BIZ UDゴシック" panose="020B0400000000000000" pitchFamily="49" charset="-128"/>
                <a:ea typeface="BIZ UDゴシック" panose="020B0400000000000000" pitchFamily="49" charset="-128"/>
              </a:rPr>
              <a:t>商標権事件</a:t>
            </a:r>
          </a:p>
        </p:txBody>
      </p:sp>
      <p:sp>
        <p:nvSpPr>
          <p:cNvPr id="17" name="四角形: 角を丸くする 16">
            <a:extLst>
              <a:ext uri="{FF2B5EF4-FFF2-40B4-BE49-F238E27FC236}">
                <a16:creationId xmlns:a16="http://schemas.microsoft.com/office/drawing/2014/main" id="{18CDC6AB-3B42-34AD-6534-CE1E2AB85035}"/>
              </a:ext>
            </a:extLst>
          </p:cNvPr>
          <p:cNvSpPr/>
          <p:nvPr/>
        </p:nvSpPr>
        <p:spPr>
          <a:xfrm>
            <a:off x="6799365" y="4491246"/>
            <a:ext cx="1466539" cy="38296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東京・大阪</a:t>
            </a:r>
            <a:r>
              <a:rPr kumimoji="1" lang="ja-JP" altLang="en-US" sz="1000" dirty="0">
                <a:solidFill>
                  <a:schemeClr val="tx1"/>
                </a:solidFill>
                <a:latin typeface="BIZ UDゴシック" panose="020B0400000000000000" pitchFamily="49" charset="-128"/>
                <a:ea typeface="BIZ UDゴシック" panose="020B0400000000000000" pitchFamily="49" charset="-128"/>
              </a:rPr>
              <a:t>地方裁判所</a:t>
            </a:r>
          </a:p>
        </p:txBody>
      </p:sp>
      <p:sp>
        <p:nvSpPr>
          <p:cNvPr id="18" name="四角形: 角を丸くする 17">
            <a:extLst>
              <a:ext uri="{FF2B5EF4-FFF2-40B4-BE49-F238E27FC236}">
                <a16:creationId xmlns:a16="http://schemas.microsoft.com/office/drawing/2014/main" id="{A806840B-B89C-D6A9-D0EF-C211EC6DD82F}"/>
              </a:ext>
            </a:extLst>
          </p:cNvPr>
          <p:cNvSpPr/>
          <p:nvPr/>
        </p:nvSpPr>
        <p:spPr>
          <a:xfrm>
            <a:off x="8331688" y="4491246"/>
            <a:ext cx="1820336" cy="38296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東京・大阪</a:t>
            </a:r>
            <a:r>
              <a:rPr kumimoji="1" lang="ja-JP" altLang="en-US" sz="1000" dirty="0">
                <a:solidFill>
                  <a:schemeClr val="tx1"/>
                </a:solidFill>
                <a:latin typeface="BIZ UDゴシック" panose="020B0400000000000000" pitchFamily="49" charset="-128"/>
                <a:ea typeface="BIZ UDゴシック" panose="020B0400000000000000" pitchFamily="49" charset="-128"/>
              </a:rPr>
              <a:t>地方裁判所を含む全国の各地方裁判所</a:t>
            </a:r>
          </a:p>
        </p:txBody>
      </p:sp>
      <p:sp>
        <p:nvSpPr>
          <p:cNvPr id="19" name="四角形: 角を丸くする 18">
            <a:extLst>
              <a:ext uri="{FF2B5EF4-FFF2-40B4-BE49-F238E27FC236}">
                <a16:creationId xmlns:a16="http://schemas.microsoft.com/office/drawing/2014/main" id="{A2D34D5F-C607-015D-1528-45D18E5B26BD}"/>
              </a:ext>
            </a:extLst>
          </p:cNvPr>
          <p:cNvSpPr/>
          <p:nvPr/>
        </p:nvSpPr>
        <p:spPr>
          <a:xfrm>
            <a:off x="9282779" y="3523464"/>
            <a:ext cx="874891" cy="68120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800">
                <a:solidFill>
                  <a:schemeClr val="tx1"/>
                </a:solidFill>
                <a:latin typeface="BIZ UDゴシック" panose="020B0400000000000000" pitchFamily="49" charset="-128"/>
                <a:ea typeface="BIZ UDゴシック" panose="020B0400000000000000" pitchFamily="49" charset="-128"/>
              </a:rPr>
              <a:t>東京高等裁判所管轄外の各地方裁判所の事件</a:t>
            </a:r>
          </a:p>
        </p:txBody>
      </p:sp>
      <p:sp>
        <p:nvSpPr>
          <p:cNvPr id="20" name="四角形: 角を丸くする 19">
            <a:extLst>
              <a:ext uri="{FF2B5EF4-FFF2-40B4-BE49-F238E27FC236}">
                <a16:creationId xmlns:a16="http://schemas.microsoft.com/office/drawing/2014/main" id="{EDA4AF3E-681A-F4F5-7BFF-DAD3BDFF1CE9}"/>
              </a:ext>
            </a:extLst>
          </p:cNvPr>
          <p:cNvSpPr/>
          <p:nvPr/>
        </p:nvSpPr>
        <p:spPr>
          <a:xfrm>
            <a:off x="8169692" y="3523464"/>
            <a:ext cx="1036887" cy="68120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800">
                <a:solidFill>
                  <a:schemeClr val="tx1"/>
                </a:solidFill>
                <a:latin typeface="BIZ UDゴシック" panose="020B0400000000000000" pitchFamily="49" charset="-128"/>
                <a:ea typeface="BIZ UDゴシック" panose="020B0400000000000000" pitchFamily="49" charset="-128"/>
              </a:rPr>
              <a:t>東京高等裁判所管轄内の各地方裁判所の事件</a:t>
            </a:r>
          </a:p>
        </p:txBody>
      </p:sp>
      <p:sp>
        <p:nvSpPr>
          <p:cNvPr id="21" name="四角形: 角を丸くする 20">
            <a:extLst>
              <a:ext uri="{FF2B5EF4-FFF2-40B4-BE49-F238E27FC236}">
                <a16:creationId xmlns:a16="http://schemas.microsoft.com/office/drawing/2014/main" id="{48096E87-96A4-B3EF-1522-3E6F41C1D3B9}"/>
              </a:ext>
            </a:extLst>
          </p:cNvPr>
          <p:cNvSpPr/>
          <p:nvPr/>
        </p:nvSpPr>
        <p:spPr>
          <a:xfrm>
            <a:off x="8825013" y="2554605"/>
            <a:ext cx="1327012" cy="68120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第１審裁判所の所在地を管轄する各高等裁判所</a:t>
            </a:r>
          </a:p>
        </p:txBody>
      </p:sp>
      <p:sp>
        <p:nvSpPr>
          <p:cNvPr id="22" name="四角形: 角を丸くする 21">
            <a:extLst>
              <a:ext uri="{FF2B5EF4-FFF2-40B4-BE49-F238E27FC236}">
                <a16:creationId xmlns:a16="http://schemas.microsoft.com/office/drawing/2014/main" id="{2EC13F48-4813-676A-EAE5-07AD50EBC0C3}"/>
              </a:ext>
            </a:extLst>
          </p:cNvPr>
          <p:cNvSpPr/>
          <p:nvPr/>
        </p:nvSpPr>
        <p:spPr>
          <a:xfrm>
            <a:off x="6793437" y="2554605"/>
            <a:ext cx="1957068" cy="68120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知的財産高等裁判所</a:t>
            </a:r>
          </a:p>
        </p:txBody>
      </p:sp>
      <p:sp>
        <p:nvSpPr>
          <p:cNvPr id="23" name="四角形: 角を丸くする 22">
            <a:extLst>
              <a:ext uri="{FF2B5EF4-FFF2-40B4-BE49-F238E27FC236}">
                <a16:creationId xmlns:a16="http://schemas.microsoft.com/office/drawing/2014/main" id="{004A0BA1-C4CC-4C2A-1184-C839531A1EB0}"/>
              </a:ext>
            </a:extLst>
          </p:cNvPr>
          <p:cNvSpPr/>
          <p:nvPr/>
        </p:nvSpPr>
        <p:spPr>
          <a:xfrm>
            <a:off x="6799365" y="1585746"/>
            <a:ext cx="3352659" cy="68120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最高裁判所</a:t>
            </a:r>
          </a:p>
        </p:txBody>
      </p:sp>
      <p:sp>
        <p:nvSpPr>
          <p:cNvPr id="5" name="矢印: 上 4">
            <a:extLst>
              <a:ext uri="{FF2B5EF4-FFF2-40B4-BE49-F238E27FC236}">
                <a16:creationId xmlns:a16="http://schemas.microsoft.com/office/drawing/2014/main" id="{72004BD9-BD18-DD52-9E50-D3B4DDBA30F0}"/>
              </a:ext>
            </a:extLst>
          </p:cNvPr>
          <p:cNvSpPr/>
          <p:nvPr/>
        </p:nvSpPr>
        <p:spPr>
          <a:xfrm>
            <a:off x="7334514" y="4874208"/>
            <a:ext cx="396240" cy="300334"/>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上 23">
            <a:extLst>
              <a:ext uri="{FF2B5EF4-FFF2-40B4-BE49-F238E27FC236}">
                <a16:creationId xmlns:a16="http://schemas.microsoft.com/office/drawing/2014/main" id="{3629B281-BA11-F42E-222F-DC3804925685}"/>
              </a:ext>
            </a:extLst>
          </p:cNvPr>
          <p:cNvSpPr/>
          <p:nvPr/>
        </p:nvSpPr>
        <p:spPr>
          <a:xfrm>
            <a:off x="9150870" y="4886855"/>
            <a:ext cx="396240" cy="287687"/>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上 25">
            <a:extLst>
              <a:ext uri="{FF2B5EF4-FFF2-40B4-BE49-F238E27FC236}">
                <a16:creationId xmlns:a16="http://schemas.microsoft.com/office/drawing/2014/main" id="{EE14788C-6E3F-F228-3595-260263BFAEB1}"/>
              </a:ext>
            </a:extLst>
          </p:cNvPr>
          <p:cNvSpPr/>
          <p:nvPr/>
        </p:nvSpPr>
        <p:spPr>
          <a:xfrm>
            <a:off x="7334514" y="3246051"/>
            <a:ext cx="396240" cy="1232548"/>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上 29">
            <a:extLst>
              <a:ext uri="{FF2B5EF4-FFF2-40B4-BE49-F238E27FC236}">
                <a16:creationId xmlns:a16="http://schemas.microsoft.com/office/drawing/2014/main" id="{72E854D4-7052-74E1-F125-94D44E9A2428}"/>
              </a:ext>
            </a:extLst>
          </p:cNvPr>
          <p:cNvSpPr/>
          <p:nvPr/>
        </p:nvSpPr>
        <p:spPr>
          <a:xfrm>
            <a:off x="7573851" y="2274421"/>
            <a:ext cx="396240" cy="278638"/>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上 30">
            <a:extLst>
              <a:ext uri="{FF2B5EF4-FFF2-40B4-BE49-F238E27FC236}">
                <a16:creationId xmlns:a16="http://schemas.microsoft.com/office/drawing/2014/main" id="{0CD78993-D7BB-8132-6A54-24841CB901A6}"/>
              </a:ext>
            </a:extLst>
          </p:cNvPr>
          <p:cNvSpPr/>
          <p:nvPr/>
        </p:nvSpPr>
        <p:spPr>
          <a:xfrm>
            <a:off x="9290399" y="2274421"/>
            <a:ext cx="396240" cy="278638"/>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7DCC8440-6663-EC92-18FE-F04E77DFCA73}"/>
              </a:ext>
            </a:extLst>
          </p:cNvPr>
          <p:cNvSpPr/>
          <p:nvPr/>
        </p:nvSpPr>
        <p:spPr>
          <a:xfrm>
            <a:off x="7635789" y="4929284"/>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第１審</a:t>
            </a:r>
          </a:p>
        </p:txBody>
      </p:sp>
      <p:sp>
        <p:nvSpPr>
          <p:cNvPr id="33" name="四角形: 角を丸くする 32">
            <a:extLst>
              <a:ext uri="{FF2B5EF4-FFF2-40B4-BE49-F238E27FC236}">
                <a16:creationId xmlns:a16="http://schemas.microsoft.com/office/drawing/2014/main" id="{84188F2C-141B-4B68-5630-7F706ACA8B70}"/>
              </a:ext>
            </a:extLst>
          </p:cNvPr>
          <p:cNvSpPr/>
          <p:nvPr/>
        </p:nvSpPr>
        <p:spPr>
          <a:xfrm>
            <a:off x="7721896" y="3297560"/>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控訴審</a:t>
            </a:r>
          </a:p>
        </p:txBody>
      </p:sp>
      <p:sp>
        <p:nvSpPr>
          <p:cNvPr id="34" name="四角形: 角を丸くする 33">
            <a:extLst>
              <a:ext uri="{FF2B5EF4-FFF2-40B4-BE49-F238E27FC236}">
                <a16:creationId xmlns:a16="http://schemas.microsoft.com/office/drawing/2014/main" id="{CDA24B4D-1C21-7537-3548-AE79441BD238}"/>
              </a:ext>
            </a:extLst>
          </p:cNvPr>
          <p:cNvSpPr/>
          <p:nvPr/>
        </p:nvSpPr>
        <p:spPr>
          <a:xfrm>
            <a:off x="7706951" y="2329136"/>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上告審</a:t>
            </a:r>
          </a:p>
        </p:txBody>
      </p:sp>
      <p:sp>
        <p:nvSpPr>
          <p:cNvPr id="35" name="四角形: 角を丸くする 34">
            <a:extLst>
              <a:ext uri="{FF2B5EF4-FFF2-40B4-BE49-F238E27FC236}">
                <a16:creationId xmlns:a16="http://schemas.microsoft.com/office/drawing/2014/main" id="{1166E81C-DCF6-7821-85B4-9AA71202ED1B}"/>
              </a:ext>
            </a:extLst>
          </p:cNvPr>
          <p:cNvSpPr/>
          <p:nvPr/>
        </p:nvSpPr>
        <p:spPr>
          <a:xfrm>
            <a:off x="10511321" y="4664002"/>
            <a:ext cx="1620000" cy="61155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特許庁</a:t>
            </a:r>
          </a:p>
        </p:txBody>
      </p:sp>
      <p:sp>
        <p:nvSpPr>
          <p:cNvPr id="37" name="四角形: 角を丸くする 36">
            <a:extLst>
              <a:ext uri="{FF2B5EF4-FFF2-40B4-BE49-F238E27FC236}">
                <a16:creationId xmlns:a16="http://schemas.microsoft.com/office/drawing/2014/main" id="{2819A7E9-A827-9AE6-5704-0E362EBB5F0B}"/>
              </a:ext>
            </a:extLst>
          </p:cNvPr>
          <p:cNvSpPr/>
          <p:nvPr/>
        </p:nvSpPr>
        <p:spPr>
          <a:xfrm>
            <a:off x="10511322" y="1592775"/>
            <a:ext cx="1620000" cy="68120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最高裁判所</a:t>
            </a:r>
          </a:p>
        </p:txBody>
      </p:sp>
      <p:sp>
        <p:nvSpPr>
          <p:cNvPr id="38" name="四角形: 角を丸くする 37">
            <a:extLst>
              <a:ext uri="{FF2B5EF4-FFF2-40B4-BE49-F238E27FC236}">
                <a16:creationId xmlns:a16="http://schemas.microsoft.com/office/drawing/2014/main" id="{985885B6-0553-8E26-3AC9-E9265FF4D1DB}"/>
              </a:ext>
            </a:extLst>
          </p:cNvPr>
          <p:cNvSpPr/>
          <p:nvPr/>
        </p:nvSpPr>
        <p:spPr>
          <a:xfrm>
            <a:off x="10515197" y="2594858"/>
            <a:ext cx="1620000" cy="681202"/>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a:solidFill>
                  <a:schemeClr val="tx1"/>
                </a:solidFill>
                <a:latin typeface="BIZ UDゴシック" panose="020B0400000000000000" pitchFamily="49" charset="-128"/>
                <a:ea typeface="BIZ UDゴシック" panose="020B0400000000000000" pitchFamily="49" charset="-128"/>
              </a:rPr>
              <a:t>知的財産高等裁判所</a:t>
            </a:r>
          </a:p>
        </p:txBody>
      </p:sp>
      <p:sp>
        <p:nvSpPr>
          <p:cNvPr id="39" name="矢印: 上 38">
            <a:extLst>
              <a:ext uri="{FF2B5EF4-FFF2-40B4-BE49-F238E27FC236}">
                <a16:creationId xmlns:a16="http://schemas.microsoft.com/office/drawing/2014/main" id="{4F91B4B2-D1C2-FBB8-2198-5C7CCA1D85D6}"/>
              </a:ext>
            </a:extLst>
          </p:cNvPr>
          <p:cNvSpPr/>
          <p:nvPr/>
        </p:nvSpPr>
        <p:spPr>
          <a:xfrm>
            <a:off x="11127077" y="3283088"/>
            <a:ext cx="396240" cy="1380914"/>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上 39">
            <a:extLst>
              <a:ext uri="{FF2B5EF4-FFF2-40B4-BE49-F238E27FC236}">
                <a16:creationId xmlns:a16="http://schemas.microsoft.com/office/drawing/2014/main" id="{B143CF42-A921-8F04-AE2F-BB098FC4E7D7}"/>
              </a:ext>
            </a:extLst>
          </p:cNvPr>
          <p:cNvSpPr/>
          <p:nvPr/>
        </p:nvSpPr>
        <p:spPr>
          <a:xfrm>
            <a:off x="11127077" y="2274421"/>
            <a:ext cx="396240" cy="313407"/>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矢印: 上 44">
            <a:extLst>
              <a:ext uri="{FF2B5EF4-FFF2-40B4-BE49-F238E27FC236}">
                <a16:creationId xmlns:a16="http://schemas.microsoft.com/office/drawing/2014/main" id="{ECDD44BE-4110-00A0-AFF4-7136558632C8}"/>
              </a:ext>
            </a:extLst>
          </p:cNvPr>
          <p:cNvSpPr/>
          <p:nvPr/>
        </p:nvSpPr>
        <p:spPr>
          <a:xfrm>
            <a:off x="11127077" y="5275560"/>
            <a:ext cx="396240" cy="491164"/>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四角形: 角を丸くする 45">
            <a:extLst>
              <a:ext uri="{FF2B5EF4-FFF2-40B4-BE49-F238E27FC236}">
                <a16:creationId xmlns:a16="http://schemas.microsoft.com/office/drawing/2014/main" id="{CF2B54DC-C4B1-9A4D-53AB-36064F974711}"/>
              </a:ext>
            </a:extLst>
          </p:cNvPr>
          <p:cNvSpPr/>
          <p:nvPr/>
        </p:nvSpPr>
        <p:spPr>
          <a:xfrm>
            <a:off x="10522163" y="3686367"/>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第１審</a:t>
            </a:r>
          </a:p>
        </p:txBody>
      </p:sp>
      <p:sp>
        <p:nvSpPr>
          <p:cNvPr id="47" name="四角形: 角を丸くする 46">
            <a:extLst>
              <a:ext uri="{FF2B5EF4-FFF2-40B4-BE49-F238E27FC236}">
                <a16:creationId xmlns:a16="http://schemas.microsoft.com/office/drawing/2014/main" id="{180DC702-753D-72BE-7E5E-EA70AAEB67F4}"/>
              </a:ext>
            </a:extLst>
          </p:cNvPr>
          <p:cNvSpPr/>
          <p:nvPr/>
        </p:nvSpPr>
        <p:spPr>
          <a:xfrm>
            <a:off x="10530066" y="2341955"/>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上告審</a:t>
            </a:r>
          </a:p>
        </p:txBody>
      </p:sp>
      <p:sp>
        <p:nvSpPr>
          <p:cNvPr id="48" name="四角形: 角を丸くする 47">
            <a:extLst>
              <a:ext uri="{FF2B5EF4-FFF2-40B4-BE49-F238E27FC236}">
                <a16:creationId xmlns:a16="http://schemas.microsoft.com/office/drawing/2014/main" id="{9F2B37EF-9CF2-DDB3-5C70-082F79D96F04}"/>
              </a:ext>
            </a:extLst>
          </p:cNvPr>
          <p:cNvSpPr/>
          <p:nvPr/>
        </p:nvSpPr>
        <p:spPr>
          <a:xfrm>
            <a:off x="6799598" y="1311813"/>
            <a:ext cx="1844595" cy="2743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zh-TW" altLang="en-US" sz="1000">
                <a:solidFill>
                  <a:schemeClr val="tx1"/>
                </a:solidFill>
                <a:latin typeface="BIZ UDゴシック" panose="020B0400000000000000" pitchFamily="49" charset="-128"/>
                <a:ea typeface="BIZ UDゴシック" panose="020B0400000000000000" pitchFamily="49" charset="-128"/>
              </a:rPr>
              <a:t>知的財産権関係民事事件</a:t>
            </a:r>
            <a:endParaRPr kumimoji="1" lang="ja-JP" altLang="en-US" sz="1000">
              <a:solidFill>
                <a:schemeClr val="tx1"/>
              </a:solidFill>
              <a:latin typeface="BIZ UDゴシック" panose="020B0400000000000000" pitchFamily="49" charset="-128"/>
              <a:ea typeface="BIZ UDゴシック" panose="020B0400000000000000" pitchFamily="49" charset="-128"/>
            </a:endParaRPr>
          </a:p>
        </p:txBody>
      </p:sp>
      <p:sp>
        <p:nvSpPr>
          <p:cNvPr id="49" name="四角形: 角を丸くする 48">
            <a:extLst>
              <a:ext uri="{FF2B5EF4-FFF2-40B4-BE49-F238E27FC236}">
                <a16:creationId xmlns:a16="http://schemas.microsoft.com/office/drawing/2014/main" id="{23A4214A-1755-3538-18F5-F4022971AC9C}"/>
              </a:ext>
            </a:extLst>
          </p:cNvPr>
          <p:cNvSpPr/>
          <p:nvPr/>
        </p:nvSpPr>
        <p:spPr>
          <a:xfrm>
            <a:off x="10511321" y="1311377"/>
            <a:ext cx="1844595" cy="2743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zh-TW" altLang="en-US" sz="1000">
                <a:solidFill>
                  <a:schemeClr val="tx1"/>
                </a:solidFill>
                <a:latin typeface="BIZ UDゴシック" panose="020B0400000000000000" pitchFamily="49" charset="-128"/>
                <a:ea typeface="BIZ UDゴシック" panose="020B0400000000000000" pitchFamily="49" charset="-128"/>
              </a:rPr>
              <a:t>審決取消訴訟</a:t>
            </a:r>
            <a:endParaRPr kumimoji="1" lang="ja-JP" altLang="en-US" sz="1000">
              <a:solidFill>
                <a:schemeClr val="tx1"/>
              </a:solidFill>
              <a:latin typeface="BIZ UDゴシック" panose="020B0400000000000000" pitchFamily="49" charset="-128"/>
              <a:ea typeface="BIZ UDゴシック" panose="020B0400000000000000" pitchFamily="49" charset="-128"/>
            </a:endParaRPr>
          </a:p>
        </p:txBody>
      </p:sp>
      <p:sp>
        <p:nvSpPr>
          <p:cNvPr id="50" name="四角形: 角を丸くする 49">
            <a:extLst>
              <a:ext uri="{FF2B5EF4-FFF2-40B4-BE49-F238E27FC236}">
                <a16:creationId xmlns:a16="http://schemas.microsoft.com/office/drawing/2014/main" id="{72AA0A19-095A-1A40-3504-95BF71688895}"/>
              </a:ext>
            </a:extLst>
          </p:cNvPr>
          <p:cNvSpPr/>
          <p:nvPr/>
        </p:nvSpPr>
        <p:spPr>
          <a:xfrm>
            <a:off x="10518287" y="5461755"/>
            <a:ext cx="1606067" cy="1759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800">
                <a:solidFill>
                  <a:schemeClr val="tx1"/>
                </a:solidFill>
                <a:latin typeface="BIZ UDゴシック" panose="020B0400000000000000" pitchFamily="49" charset="-128"/>
                <a:ea typeface="BIZ UDゴシック" panose="020B0400000000000000" pitchFamily="49" charset="-128"/>
              </a:rPr>
              <a:t>審決</a:t>
            </a:r>
          </a:p>
        </p:txBody>
      </p:sp>
      <p:sp>
        <p:nvSpPr>
          <p:cNvPr id="6" name="テキスト ボックス 5">
            <a:extLst>
              <a:ext uri="{FF2B5EF4-FFF2-40B4-BE49-F238E27FC236}">
                <a16:creationId xmlns:a16="http://schemas.microsoft.com/office/drawing/2014/main" id="{B011FFD3-0D2F-588A-188C-BF63F19A7BB9}"/>
              </a:ext>
            </a:extLst>
          </p:cNvPr>
          <p:cNvSpPr txBox="1"/>
          <p:nvPr/>
        </p:nvSpPr>
        <p:spPr>
          <a:xfrm>
            <a:off x="5894362" y="6578070"/>
            <a:ext cx="5730241"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出典：各法律、知的財産高等裁判所「知財高裁パンフレット」をもとに副首都推進局で作成</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FA6A15AF-863B-0E55-2D6A-E09285DBA776}"/>
              </a:ext>
            </a:extLst>
          </p:cNvPr>
          <p:cNvSpPr txBox="1"/>
          <p:nvPr/>
        </p:nvSpPr>
        <p:spPr>
          <a:xfrm>
            <a:off x="567397" y="729107"/>
            <a:ext cx="11057206" cy="307777"/>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知的財産権関係の事件については、専門部を有する知的財産高等裁判所（東京都）で扱うなど、特別な体制としている。</a:t>
            </a:r>
          </a:p>
        </p:txBody>
      </p:sp>
    </p:spTree>
    <p:extLst>
      <p:ext uri="{BB962C8B-B14F-4D97-AF65-F5344CB8AC3E}">
        <p14:creationId xmlns:p14="http://schemas.microsoft.com/office/powerpoint/2010/main" val="162912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9DA39-F6D4-E678-5A64-76BE42FAFBC5}"/>
            </a:ext>
          </a:extLst>
        </p:cNvPr>
        <p:cNvGrpSpPr/>
        <p:nvPr/>
      </p:nvGrpSpPr>
      <p:grpSpPr>
        <a:xfrm>
          <a:off x="0" y="0"/>
          <a:ext cx="0" cy="0"/>
          <a:chOff x="0" y="0"/>
          <a:chExt cx="0" cy="0"/>
        </a:xfrm>
      </p:grpSpPr>
      <p:graphicFrame>
        <p:nvGraphicFramePr>
          <p:cNvPr id="7" name="表 2">
            <a:extLst>
              <a:ext uri="{FF2B5EF4-FFF2-40B4-BE49-F238E27FC236}">
                <a16:creationId xmlns:a16="http://schemas.microsoft.com/office/drawing/2014/main" id="{ED7E6770-2117-5FBB-52EF-4F18AB14EF7E}"/>
              </a:ext>
            </a:extLst>
          </p:cNvPr>
          <p:cNvGraphicFramePr>
            <a:graphicFrameLocks noGrp="1"/>
          </p:cNvGraphicFramePr>
          <p:nvPr>
            <p:extLst>
              <p:ext uri="{D42A27DB-BD31-4B8C-83A1-F6EECF244321}">
                <p14:modId xmlns:p14="http://schemas.microsoft.com/office/powerpoint/2010/main" val="3481569230"/>
              </p:ext>
            </p:extLst>
          </p:nvPr>
        </p:nvGraphicFramePr>
        <p:xfrm>
          <a:off x="567398" y="2087819"/>
          <a:ext cx="11193678" cy="4402840"/>
        </p:xfrm>
        <a:graphic>
          <a:graphicData uri="http://schemas.openxmlformats.org/drawingml/2006/table">
            <a:tbl>
              <a:tblPr firstRow="1" bandRow="1">
                <a:tableStyleId>{5940675A-B579-460E-94D1-54222C63F5DA}</a:tableStyleId>
              </a:tblPr>
              <a:tblGrid>
                <a:gridCol w="776589">
                  <a:extLst>
                    <a:ext uri="{9D8B030D-6E8A-4147-A177-3AD203B41FA5}">
                      <a16:colId xmlns:a16="http://schemas.microsoft.com/office/drawing/2014/main" val="1016770069"/>
                    </a:ext>
                  </a:extLst>
                </a:gridCol>
                <a:gridCol w="1332904">
                  <a:extLst>
                    <a:ext uri="{9D8B030D-6E8A-4147-A177-3AD203B41FA5}">
                      <a16:colId xmlns:a16="http://schemas.microsoft.com/office/drawing/2014/main" val="1476482593"/>
                    </a:ext>
                  </a:extLst>
                </a:gridCol>
                <a:gridCol w="9084185">
                  <a:extLst>
                    <a:ext uri="{9D8B030D-6E8A-4147-A177-3AD203B41FA5}">
                      <a16:colId xmlns:a16="http://schemas.microsoft.com/office/drawing/2014/main" val="850732040"/>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用語</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043938186"/>
                  </a:ext>
                </a:extLst>
              </a:tr>
              <a:tr h="576000">
                <a:tc rowSpan="3">
                  <a:txBody>
                    <a:bodyPr/>
                    <a:lstStyle/>
                    <a:p>
                      <a:r>
                        <a:rPr kumimoji="1" lang="ja-JP" altLang="en-US" sz="1400" dirty="0">
                          <a:latin typeface="BIZ UDゴシック" panose="020B0400000000000000" pitchFamily="49" charset="-128"/>
                          <a:ea typeface="BIZ UDゴシック" panose="020B0400000000000000" pitchFamily="49" charset="-128"/>
                        </a:rPr>
                        <a:t>首都圏</a:t>
                      </a:r>
                    </a:p>
                  </a:txBody>
                  <a:tcPr anchor="ctr"/>
                </a:tc>
                <a:tc>
                  <a:txBody>
                    <a:bodyPr/>
                    <a:lstStyle/>
                    <a:p>
                      <a:r>
                        <a:rPr kumimoji="1" lang="zh-TW" altLang="en-US" sz="1400">
                          <a:latin typeface="BIZ UDゴシック" panose="020B0400000000000000" pitchFamily="49" charset="-128"/>
                          <a:ea typeface="BIZ UDゴシック" panose="020B0400000000000000" pitchFamily="49" charset="-128"/>
                        </a:rPr>
                        <a:t>首都圏整備法</a:t>
                      </a:r>
                      <a:endParaRPr kumimoji="1" lang="ja-JP" altLang="en-US" sz="1400">
                        <a:latin typeface="BIZ UDゴシック" panose="020B0400000000000000" pitchFamily="49" charset="-128"/>
                        <a:ea typeface="BIZ UDゴシック" panose="020B0400000000000000" pitchFamily="49" charset="-128"/>
                      </a:endParaRPr>
                    </a:p>
                  </a:txBody>
                  <a:tcPr anchor="ctr"/>
                </a:tc>
                <a:tc>
                  <a:txBody>
                    <a:bodyPr/>
                    <a:lstStyle/>
                    <a:p>
                      <a:pPr marL="176213" indent="-176213" algn="l">
                        <a:buFont typeface="Arial" panose="020B0604020202020204" pitchFamily="34" charset="0"/>
                        <a:buNone/>
                      </a:pPr>
                      <a:r>
                        <a:rPr kumimoji="1" lang="ja-JP" altLang="en-US" sz="1400" u="none" dirty="0">
                          <a:latin typeface="BIZ UDゴシック" panose="020B0400000000000000" pitchFamily="49" charset="-128"/>
                          <a:ea typeface="BIZ UDゴシック" panose="020B0400000000000000" pitchFamily="49" charset="-128"/>
                        </a:rPr>
                        <a:t>第２条　この法律で</a:t>
                      </a:r>
                      <a:r>
                        <a:rPr kumimoji="1" lang="ja-JP" altLang="en-US" sz="1400" u="sng" dirty="0">
                          <a:latin typeface="BIZ UDゴシック" panose="020B0400000000000000" pitchFamily="49" charset="-128"/>
                          <a:ea typeface="BIZ UDゴシック" panose="020B0400000000000000" pitchFamily="49" charset="-128"/>
                        </a:rPr>
                        <a:t>「首都圏」とは、東京都の区域及び政令で定めるその周辺の地域を一体とした広域</a:t>
                      </a:r>
                      <a:r>
                        <a:rPr kumimoji="1" lang="ja-JP" altLang="en-US" sz="1400" u="none" dirty="0">
                          <a:latin typeface="BIZ UDゴシック" panose="020B0400000000000000" pitchFamily="49" charset="-128"/>
                          <a:ea typeface="BIZ UDゴシック" panose="020B0400000000000000" pitchFamily="49" charset="-128"/>
                        </a:rPr>
                        <a:t>をいう。</a:t>
                      </a:r>
                      <a:endParaRPr kumimoji="1" lang="en-US" altLang="ja-JP" sz="1400" u="none"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u="none" dirty="0">
                          <a:latin typeface="BIZ UDゴシック" panose="020B0400000000000000" pitchFamily="49" charset="-128"/>
                          <a:ea typeface="BIZ UDゴシック" panose="020B0400000000000000" pitchFamily="49" charset="-128"/>
                        </a:rPr>
                        <a:t>（政令で定めるその周辺地域：埼玉県、千葉県、神奈川県、茨城県、栃木県、群馬県及び山梨県の区域）</a:t>
                      </a:r>
                    </a:p>
                  </a:txBody>
                  <a:tcPr anchor="ctr"/>
                </a:tc>
                <a:extLst>
                  <a:ext uri="{0D108BD9-81ED-4DB2-BD59-A6C34878D82A}">
                    <a16:rowId xmlns:a16="http://schemas.microsoft.com/office/drawing/2014/main" val="1350413248"/>
                  </a:ext>
                </a:extLst>
              </a:tr>
              <a:tr h="1008000">
                <a:tc vMerge="1">
                  <a:txBody>
                    <a:bodyPr/>
                    <a:lstStyle/>
                    <a:p>
                      <a:endParaRPr kumimoji="1" lang="ja-JP" altLang="en-US" sz="1100">
                        <a:latin typeface="BIZ UDゴシック" panose="020B0400000000000000" pitchFamily="49" charset="-128"/>
                        <a:ea typeface="BIZ UDゴシック" panose="020B0400000000000000" pitchFamily="49" charset="-128"/>
                      </a:endParaRPr>
                    </a:p>
                  </a:txBody>
                  <a:tcPr/>
                </a:tc>
                <a:tc>
                  <a:txBody>
                    <a:bodyPr/>
                    <a:lstStyle/>
                    <a:p>
                      <a:r>
                        <a:rPr kumimoji="1" lang="ja-JP" altLang="en-US" sz="1400" dirty="0">
                          <a:latin typeface="BIZ UDゴシック" panose="020B0400000000000000" pitchFamily="49" charset="-128"/>
                          <a:ea typeface="BIZ UDゴシック" panose="020B0400000000000000" pitchFamily="49" charset="-128"/>
                        </a:rPr>
                        <a:t>国土形成計画法</a:t>
                      </a:r>
                      <a:endParaRPr kumimoji="1" lang="en-US" altLang="ja-JP" sz="1400" dirty="0">
                        <a:latin typeface="BIZ UDゴシック" panose="020B0400000000000000" pitchFamily="49" charset="-128"/>
                        <a:ea typeface="BIZ UDゴシック" panose="020B0400000000000000" pitchFamily="49" charset="-128"/>
                      </a:endParaRPr>
                    </a:p>
                  </a:txBody>
                  <a:tcPr anchor="ctr"/>
                </a:tc>
                <a:tc>
                  <a:txBody>
                    <a:bodyPr/>
                    <a:lstStyle/>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第９条　国土交通大臣は、次に掲げる区域（以下「広域地方計画区域」という。）について、それぞれ国土形成計画を定めるものとする。</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一　</a:t>
                      </a:r>
                      <a:r>
                        <a:rPr kumimoji="1" lang="ja-JP" altLang="en-US" sz="1400" u="sng" dirty="0">
                          <a:latin typeface="BIZ UDゴシック" panose="020B0400000000000000" pitchFamily="49" charset="-128"/>
                          <a:ea typeface="BIZ UDゴシック" panose="020B0400000000000000" pitchFamily="49" charset="-128"/>
                        </a:rPr>
                        <a:t>首都圏（埼玉県、東京都、神奈川県その他政令で定める県の区域を一体とした区域</a:t>
                      </a:r>
                      <a:r>
                        <a:rPr kumimoji="1" lang="ja-JP" altLang="en-US" sz="1400" dirty="0">
                          <a:latin typeface="BIZ UDゴシック" panose="020B0400000000000000" pitchFamily="49" charset="-128"/>
                          <a:ea typeface="BIZ UDゴシック" panose="020B0400000000000000" pitchFamily="49" charset="-128"/>
                        </a:rPr>
                        <a:t>をいう。）</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　（政令で定める県の区域：茨城県、栃木県、群馬県、千葉県及び山梨県）</a:t>
                      </a:r>
                    </a:p>
                  </a:txBody>
                  <a:tcPr anchor="ctr"/>
                </a:tc>
                <a:extLst>
                  <a:ext uri="{0D108BD9-81ED-4DB2-BD59-A6C34878D82A}">
                    <a16:rowId xmlns:a16="http://schemas.microsoft.com/office/drawing/2014/main" val="3260221174"/>
                  </a:ext>
                </a:extLst>
              </a:tr>
              <a:tr h="1476000">
                <a:tc vMerge="1">
                  <a:txBody>
                    <a:bodyPr/>
                    <a:lstStyle/>
                    <a:p>
                      <a:endParaRPr kumimoji="1" lang="ja-JP" altLang="en-US" sz="140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400" dirty="0">
                          <a:latin typeface="BIZ UDゴシック" panose="020B0400000000000000" pitchFamily="49" charset="-128"/>
                          <a:ea typeface="BIZ UDゴシック" panose="020B0400000000000000" pitchFamily="49" charset="-128"/>
                        </a:rPr>
                        <a:t>大深度地下の公共的使用に関する特別措置法施行令</a:t>
                      </a:r>
                    </a:p>
                  </a:txBody>
                  <a:tcPr anchor="ctr"/>
                </a:tc>
                <a:tc>
                  <a:txBody>
                    <a:bodyPr/>
                    <a:lstStyle/>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第３条　法第３条の政令で定める地域は、別表第一のとおりとする。</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　（別表第一）</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　首都圏の対象地域：その区域の全部又は一部が</a:t>
                      </a:r>
                      <a:r>
                        <a:rPr kumimoji="1" lang="ja-JP" altLang="en-US" sz="1400" u="sng" dirty="0">
                          <a:latin typeface="BIZ UDゴシック" panose="020B0400000000000000" pitchFamily="49" charset="-128"/>
                          <a:ea typeface="BIZ UDゴシック" panose="020B0400000000000000" pitchFamily="49" charset="-128"/>
                        </a:rPr>
                        <a:t>首都圏整備法（昭和三十一年法律第八十三号）第２条第３項に規定する既成市街地又は同条第四項に規定する近郊整備地帯の区域内にある市（特別区を含む。）及び町村の区域</a:t>
                      </a:r>
                      <a:endParaRPr kumimoji="1" lang="en-US" altLang="ja-JP" sz="1400" u="sng"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u="none" dirty="0">
                          <a:latin typeface="BIZ UDゴシック" panose="020B0400000000000000" pitchFamily="49" charset="-128"/>
                          <a:ea typeface="BIZ UDゴシック" panose="020B0400000000000000" pitchFamily="49" charset="-128"/>
                        </a:rPr>
                        <a:t>　（東京都の一部、神奈川県の一部、千葉県の一部、埼玉県の一部、茨城県の一部）</a:t>
                      </a:r>
                      <a:endParaRPr kumimoji="1" lang="en-US" altLang="ja-JP" sz="1400" u="none"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296135866"/>
                  </a:ext>
                </a:extLst>
              </a:tr>
              <a:tr h="972000">
                <a:tc>
                  <a:txBody>
                    <a:bodyPr/>
                    <a:lstStyle/>
                    <a:p>
                      <a:r>
                        <a:rPr kumimoji="1" lang="ja-JP" altLang="en-US" sz="1400" dirty="0">
                          <a:latin typeface="BIZ UDゴシック" panose="020B0400000000000000" pitchFamily="49" charset="-128"/>
                          <a:ea typeface="BIZ UDゴシック" panose="020B0400000000000000" pitchFamily="49" charset="-128"/>
                        </a:rPr>
                        <a:t>その他</a:t>
                      </a:r>
                    </a:p>
                  </a:txBody>
                  <a:tcPr anchor="ctr"/>
                </a:tc>
                <a:tc>
                  <a:txBody>
                    <a:bodyPr/>
                    <a:lstStyle/>
                    <a:p>
                      <a:r>
                        <a:rPr kumimoji="1" lang="ja-JP" altLang="en-US" sz="1400" dirty="0">
                          <a:latin typeface="BIZ UDゴシック" panose="020B0400000000000000" pitchFamily="49" charset="-128"/>
                          <a:ea typeface="BIZ UDゴシック" panose="020B0400000000000000" pitchFamily="49" charset="-128"/>
                        </a:rPr>
                        <a:t>首都直下地震対策特別措置法</a:t>
                      </a:r>
                    </a:p>
                  </a:txBody>
                  <a:tcPr anchor="ctr"/>
                </a:tc>
                <a:tc>
                  <a:txBody>
                    <a:bodyPr/>
                    <a:lstStyle/>
                    <a:p>
                      <a:pPr marL="176213" indent="-176213" algn="l">
                        <a:buFont typeface="Arial" panose="020B0604020202020204" pitchFamily="34" charset="0"/>
                        <a:buNone/>
                      </a:pPr>
                      <a:r>
                        <a:rPr kumimoji="1" lang="ja-JP" altLang="en-US" sz="1400" u="none" dirty="0">
                          <a:latin typeface="BIZ UDゴシック" panose="020B0400000000000000" pitchFamily="49" charset="-128"/>
                          <a:ea typeface="BIZ UDゴシック" panose="020B0400000000000000" pitchFamily="49" charset="-128"/>
                        </a:rPr>
                        <a:t>第２条　この法律において</a:t>
                      </a:r>
                      <a:r>
                        <a:rPr kumimoji="1" lang="ja-JP" altLang="en-US" sz="1400" u="sng" dirty="0">
                          <a:latin typeface="BIZ UDゴシック" panose="020B0400000000000000" pitchFamily="49" charset="-128"/>
                          <a:ea typeface="BIZ UDゴシック" panose="020B0400000000000000" pitchFamily="49" charset="-128"/>
                        </a:rPr>
                        <a:t>「首都直下地震」</a:t>
                      </a:r>
                      <a:r>
                        <a:rPr kumimoji="1" lang="ja-JP" altLang="en-US" sz="1400" u="none" dirty="0">
                          <a:latin typeface="BIZ UDゴシック" panose="020B0400000000000000" pitchFamily="49" charset="-128"/>
                          <a:ea typeface="BIZ UDゴシック" panose="020B0400000000000000" pitchFamily="49" charset="-128"/>
                        </a:rPr>
                        <a:t>とは、</a:t>
                      </a:r>
                      <a:r>
                        <a:rPr kumimoji="1" lang="ja-JP" altLang="en-US" sz="1400" u="sng" dirty="0">
                          <a:latin typeface="BIZ UDゴシック" panose="020B0400000000000000" pitchFamily="49" charset="-128"/>
                          <a:ea typeface="BIZ UDゴシック" panose="020B0400000000000000" pitchFamily="49" charset="-128"/>
                        </a:rPr>
                        <a:t>東京圏（東京都、埼玉県、千葉県及び神奈川県の区域並びに茨城県の区域のうち政令で定める区域をいう。次項において同じ。）及びその周辺の地域における地殻の境界又はその内部を震源とする大規模な地震</a:t>
                      </a:r>
                      <a:r>
                        <a:rPr kumimoji="1" lang="ja-JP" altLang="en-US" sz="1400" u="none" dirty="0">
                          <a:latin typeface="BIZ UDゴシック" panose="020B0400000000000000" pitchFamily="49" charset="-128"/>
                          <a:ea typeface="BIZ UDゴシック" panose="020B0400000000000000" pitchFamily="49" charset="-128"/>
                        </a:rPr>
                        <a:t>をいう。</a:t>
                      </a:r>
                      <a:endParaRPr kumimoji="1" lang="en-US" altLang="ja-JP" sz="1400" u="none"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u="none" dirty="0">
                          <a:latin typeface="BIZ UDゴシック" panose="020B0400000000000000" pitchFamily="49" charset="-128"/>
                          <a:ea typeface="BIZ UDゴシック" panose="020B0400000000000000" pitchFamily="49" charset="-128"/>
                        </a:rPr>
                        <a:t>（政令で定める茨城県の区域：土浦市ほか</a:t>
                      </a:r>
                      <a:r>
                        <a:rPr kumimoji="1" lang="en-US" altLang="ja-JP" sz="1400" u="none" dirty="0">
                          <a:solidFill>
                            <a:schemeClr val="tx1"/>
                          </a:solidFill>
                          <a:latin typeface="BIZ UDゴシック" panose="020B0400000000000000" pitchFamily="49" charset="-128"/>
                          <a:ea typeface="BIZ UDゴシック" panose="020B0400000000000000" pitchFamily="49" charset="-128"/>
                        </a:rPr>
                        <a:t>11</a:t>
                      </a:r>
                      <a:r>
                        <a:rPr kumimoji="1" lang="ja-JP" altLang="en-US" sz="1400" u="none" dirty="0">
                          <a:solidFill>
                            <a:schemeClr val="tx1"/>
                          </a:solidFill>
                          <a:latin typeface="BIZ UDゴシック" panose="020B0400000000000000" pitchFamily="49" charset="-128"/>
                          <a:ea typeface="BIZ UDゴシック" panose="020B0400000000000000" pitchFamily="49" charset="-128"/>
                        </a:rPr>
                        <a:t>市</a:t>
                      </a:r>
                      <a:r>
                        <a:rPr kumimoji="1" lang="ja-JP" altLang="en-US" sz="1400" u="none" dirty="0">
                          <a:latin typeface="BIZ UDゴシック" panose="020B0400000000000000" pitchFamily="49" charset="-128"/>
                          <a:ea typeface="BIZ UDゴシック" panose="020B0400000000000000" pitchFamily="49" charset="-128"/>
                        </a:rPr>
                        <a:t>５町１村）</a:t>
                      </a:r>
                    </a:p>
                  </a:txBody>
                  <a:tcPr anchor="ctr"/>
                </a:tc>
                <a:extLst>
                  <a:ext uri="{0D108BD9-81ED-4DB2-BD59-A6C34878D82A}">
                    <a16:rowId xmlns:a16="http://schemas.microsoft.com/office/drawing/2014/main" val="4134549343"/>
                  </a:ext>
                </a:extLst>
              </a:tr>
            </a:tbl>
          </a:graphicData>
        </a:graphic>
      </p:graphicFrame>
      <p:sp>
        <p:nvSpPr>
          <p:cNvPr id="11" name="正方形/長方形 10">
            <a:extLst>
              <a:ext uri="{FF2B5EF4-FFF2-40B4-BE49-F238E27FC236}">
                <a16:creationId xmlns:a16="http://schemas.microsoft.com/office/drawing/2014/main" id="{EB51835B-9D42-2F20-21F8-EB21FD26D4D8}"/>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１．首都の法的位置付け</a:t>
            </a:r>
            <a:endParaRPr lang="en-US" altLang="ja-JP" sz="2000" b="1" dirty="0">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EDFD61CF-70A5-A217-8AF5-AA97CECA99C2}"/>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１－１． 国内法令における「首都」の定義</a:t>
            </a:r>
          </a:p>
        </p:txBody>
      </p:sp>
      <p:sp>
        <p:nvSpPr>
          <p:cNvPr id="14" name="テキスト ボックス 13">
            <a:extLst>
              <a:ext uri="{FF2B5EF4-FFF2-40B4-BE49-F238E27FC236}">
                <a16:creationId xmlns:a16="http://schemas.microsoft.com/office/drawing/2014/main" id="{A1AB0D3C-393C-B8CF-C360-CA61B5BFBFFE}"/>
              </a:ext>
            </a:extLst>
          </p:cNvPr>
          <p:cNvSpPr txBox="1"/>
          <p:nvPr/>
        </p:nvSpPr>
        <p:spPr>
          <a:xfrm>
            <a:off x="567397" y="767556"/>
            <a:ext cx="11057206" cy="738664"/>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「首都」を直接定義する法律は、我が国には存在しない。なお、</a:t>
            </a:r>
            <a:r>
              <a:rPr lang="en-US" altLang="ja-JP" sz="1400" dirty="0">
                <a:latin typeface="BIZ UDゴシック" panose="020B0400000000000000" pitchFamily="49" charset="-128"/>
                <a:ea typeface="BIZ UDゴシック" panose="020B0400000000000000" pitchFamily="49" charset="-128"/>
              </a:rPr>
              <a:t>1950</a:t>
            </a:r>
            <a:r>
              <a:rPr lang="ja-JP" altLang="en-US" sz="1400" dirty="0">
                <a:latin typeface="BIZ UDゴシック" panose="020B0400000000000000" pitchFamily="49" charset="-128"/>
                <a:ea typeface="BIZ UDゴシック" panose="020B0400000000000000" pitchFamily="49" charset="-128"/>
              </a:rPr>
              <a:t>年から</a:t>
            </a:r>
            <a:r>
              <a:rPr lang="en-US" altLang="ja-JP" sz="1400" dirty="0">
                <a:latin typeface="BIZ UDゴシック" panose="020B0400000000000000" pitchFamily="49" charset="-128"/>
                <a:ea typeface="BIZ UDゴシック" panose="020B0400000000000000" pitchFamily="49" charset="-128"/>
              </a:rPr>
              <a:t>1956</a:t>
            </a:r>
            <a:r>
              <a:rPr lang="ja-JP" altLang="en-US" sz="1400" dirty="0">
                <a:latin typeface="BIZ UDゴシック" panose="020B0400000000000000" pitchFamily="49" charset="-128"/>
                <a:ea typeface="BIZ UDゴシック" panose="020B0400000000000000" pitchFamily="49" charset="-128"/>
              </a:rPr>
              <a:t>年に存在した首都建設法では、「東京都を</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首都として</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建設することを目的とする」と規定していた。</a:t>
            </a:r>
          </a:p>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「首都圏」として東京を定義するなど、首都が東京であることが類推できる法令が存在する。</a:t>
            </a:r>
          </a:p>
        </p:txBody>
      </p:sp>
      <p:sp>
        <p:nvSpPr>
          <p:cNvPr id="5" name="テキスト ボックス 4">
            <a:extLst>
              <a:ext uri="{FF2B5EF4-FFF2-40B4-BE49-F238E27FC236}">
                <a16:creationId xmlns:a16="http://schemas.microsoft.com/office/drawing/2014/main" id="{041A59F3-B26B-7BE9-FA1B-89321C4928AC}"/>
              </a:ext>
            </a:extLst>
          </p:cNvPr>
          <p:cNvSpPr txBox="1"/>
          <p:nvPr/>
        </p:nvSpPr>
        <p:spPr>
          <a:xfrm>
            <a:off x="274026" y="1634596"/>
            <a:ext cx="857042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首都が東京・東京圏に所在することが類推可能な法令</a:t>
            </a:r>
          </a:p>
        </p:txBody>
      </p:sp>
      <p:sp>
        <p:nvSpPr>
          <p:cNvPr id="2" name="スライド番号プレースホルダー 3">
            <a:extLst>
              <a:ext uri="{FF2B5EF4-FFF2-40B4-BE49-F238E27FC236}">
                <a16:creationId xmlns:a16="http://schemas.microsoft.com/office/drawing/2014/main" id="{8C62E9FE-D424-0A53-2642-B7E5D2587127}"/>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2</a:t>
            </a:fld>
            <a:endParaRPr kumimoji="1" lang="ja-JP" altLang="en-US" b="0" dirty="0"/>
          </a:p>
        </p:txBody>
      </p:sp>
    </p:spTree>
    <p:extLst>
      <p:ext uri="{BB962C8B-B14F-4D97-AF65-F5344CB8AC3E}">
        <p14:creationId xmlns:p14="http://schemas.microsoft.com/office/powerpoint/2010/main" val="3431614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CE7C4-E015-4399-7182-5A887CB89D33}"/>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EB64751-4072-D653-9B81-71C382FD5F37}"/>
              </a:ext>
            </a:extLst>
          </p:cNvPr>
          <p:cNvSpPr>
            <a:spLocks noGrp="1"/>
          </p:cNvSpPr>
          <p:nvPr>
            <p:ph type="sldNum" sz="quarter" idx="12"/>
          </p:nvPr>
        </p:nvSpPr>
        <p:spPr>
          <a:xfrm>
            <a:off x="10952414" y="6440557"/>
            <a:ext cx="1239586" cy="365125"/>
          </a:xfrm>
        </p:spPr>
        <p:txBody>
          <a:bodyPr/>
          <a:lstStyle/>
          <a:p>
            <a:fld id="{50F88186-B17D-4CE3-A887-D91699CF601C}" type="slidenum">
              <a:rPr kumimoji="1" lang="ja-JP" altLang="en-US" b="0" smtClean="0"/>
              <a:pPr/>
              <a:t>29</a:t>
            </a:fld>
            <a:endParaRPr kumimoji="1" lang="ja-JP" altLang="en-US" b="0"/>
          </a:p>
        </p:txBody>
      </p:sp>
      <p:sp>
        <p:nvSpPr>
          <p:cNvPr id="11" name="正方形/長方形 10">
            <a:extLst>
              <a:ext uri="{FF2B5EF4-FFF2-40B4-BE49-F238E27FC236}">
                <a16:creationId xmlns:a16="http://schemas.microsoft.com/office/drawing/2014/main" id="{D247C827-A305-E55D-36CF-B02A9FE81FAC}"/>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４．災害時の危機管理体制</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A787C593-5C7B-88F8-0682-2CB920A5A866}"/>
              </a:ext>
            </a:extLst>
          </p:cNvPr>
          <p:cNvSpPr txBox="1">
            <a:spLocks/>
          </p:cNvSpPr>
          <p:nvPr/>
        </p:nvSpPr>
        <p:spPr>
          <a:xfrm>
            <a:off x="274025" y="369067"/>
            <a:ext cx="9232581"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４－１．危機管理機能として法令に基づき設置することとされているもの</a:t>
            </a:r>
          </a:p>
        </p:txBody>
      </p:sp>
      <p:sp>
        <p:nvSpPr>
          <p:cNvPr id="14" name="テキスト ボックス 13">
            <a:extLst>
              <a:ext uri="{FF2B5EF4-FFF2-40B4-BE49-F238E27FC236}">
                <a16:creationId xmlns:a16="http://schemas.microsoft.com/office/drawing/2014/main" id="{C4FB2F8B-8682-AC67-9BAD-F266F6D87E94}"/>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対策本部の設置場所及び代替規定は、災害対策基本法に基づく緊急災害対策本部については規定があるが、事態対処法に基づく事態対策本部、新型インフルエンザ等対策特別措置法に基づく新型インフルエンザ等対策本部については規定がない。</a:t>
            </a:r>
            <a:endParaRPr lang="en-US" altLang="ja-JP" sz="1400" dirty="0">
              <a:latin typeface="BIZ UDゴシック" panose="020B0400000000000000" pitchFamily="49" charset="-128"/>
              <a:ea typeface="BIZ UDゴシック" panose="020B0400000000000000" pitchFamily="49" charset="-128"/>
            </a:endParaRPr>
          </a:p>
        </p:txBody>
      </p:sp>
      <p:graphicFrame>
        <p:nvGraphicFramePr>
          <p:cNvPr id="3" name="表 2">
            <a:extLst>
              <a:ext uri="{FF2B5EF4-FFF2-40B4-BE49-F238E27FC236}">
                <a16:creationId xmlns:a16="http://schemas.microsoft.com/office/drawing/2014/main" id="{53F77D4C-29DA-2B11-3970-0F5FDC87FCF3}"/>
              </a:ext>
            </a:extLst>
          </p:cNvPr>
          <p:cNvGraphicFramePr>
            <a:graphicFrameLocks noGrp="1"/>
          </p:cNvGraphicFramePr>
          <p:nvPr>
            <p:extLst>
              <p:ext uri="{D42A27DB-BD31-4B8C-83A1-F6EECF244321}">
                <p14:modId xmlns:p14="http://schemas.microsoft.com/office/powerpoint/2010/main" val="2074827259"/>
              </p:ext>
            </p:extLst>
          </p:nvPr>
        </p:nvGraphicFramePr>
        <p:xfrm>
          <a:off x="327005" y="1609749"/>
          <a:ext cx="11537989" cy="4315291"/>
        </p:xfrm>
        <a:graphic>
          <a:graphicData uri="http://schemas.openxmlformats.org/drawingml/2006/table">
            <a:tbl>
              <a:tblPr firstRow="1" bandRow="1">
                <a:tableStyleId>{5940675A-B579-460E-94D1-54222C63F5DA}</a:tableStyleId>
              </a:tblPr>
              <a:tblGrid>
                <a:gridCol w="1450995">
                  <a:extLst>
                    <a:ext uri="{9D8B030D-6E8A-4147-A177-3AD203B41FA5}">
                      <a16:colId xmlns:a16="http://schemas.microsoft.com/office/drawing/2014/main" val="1773980368"/>
                    </a:ext>
                  </a:extLst>
                </a:gridCol>
                <a:gridCol w="1589680">
                  <a:extLst>
                    <a:ext uri="{9D8B030D-6E8A-4147-A177-3AD203B41FA5}">
                      <a16:colId xmlns:a16="http://schemas.microsoft.com/office/drawing/2014/main" val="872518252"/>
                    </a:ext>
                  </a:extLst>
                </a:gridCol>
                <a:gridCol w="2819400">
                  <a:extLst>
                    <a:ext uri="{9D8B030D-6E8A-4147-A177-3AD203B41FA5}">
                      <a16:colId xmlns:a16="http://schemas.microsoft.com/office/drawing/2014/main" val="201652400"/>
                    </a:ext>
                  </a:extLst>
                </a:gridCol>
                <a:gridCol w="2911950">
                  <a:extLst>
                    <a:ext uri="{9D8B030D-6E8A-4147-A177-3AD203B41FA5}">
                      <a16:colId xmlns:a16="http://schemas.microsoft.com/office/drawing/2014/main" val="2474759257"/>
                    </a:ext>
                  </a:extLst>
                </a:gridCol>
                <a:gridCol w="2765964">
                  <a:extLst>
                    <a:ext uri="{9D8B030D-6E8A-4147-A177-3AD203B41FA5}">
                      <a16:colId xmlns:a16="http://schemas.microsoft.com/office/drawing/2014/main" val="2001236648"/>
                    </a:ext>
                  </a:extLst>
                </a:gridCol>
              </a:tblGrid>
              <a:tr h="302979">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根拠法</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本部名称</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設置場所</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主な組織</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代替規定</a:t>
                      </a:r>
                    </a:p>
                  </a:txBody>
                  <a:tcPr anchor="ctr">
                    <a:solidFill>
                      <a:schemeClr val="accent1">
                        <a:lumMod val="40000"/>
                        <a:lumOff val="60000"/>
                      </a:schemeClr>
                    </a:solidFill>
                  </a:tcPr>
                </a:tc>
                <a:extLst>
                  <a:ext uri="{0D108BD9-81ED-4DB2-BD59-A6C34878D82A}">
                    <a16:rowId xmlns:a16="http://schemas.microsoft.com/office/drawing/2014/main" val="1364046596"/>
                  </a:ext>
                </a:extLst>
              </a:tr>
              <a:tr h="1479926">
                <a:tc>
                  <a:txBody>
                    <a:bodyPr/>
                    <a:lstStyle/>
                    <a:p>
                      <a:pPr>
                        <a:lnSpc>
                          <a:spcPts val="1680"/>
                        </a:lnSpc>
                      </a:pPr>
                      <a:r>
                        <a:rPr kumimoji="1" lang="ja-JP" altLang="en-US" sz="1400" dirty="0">
                          <a:latin typeface="BIZ UDゴシック" panose="020B0400000000000000" pitchFamily="49" charset="-128"/>
                          <a:ea typeface="BIZ UDゴシック" panose="020B0400000000000000" pitchFamily="49" charset="-128"/>
                        </a:rPr>
                        <a:t>災害対策基本法</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緊急災害対策本部</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28</a:t>
                      </a:r>
                      <a:r>
                        <a:rPr kumimoji="1" lang="ja-JP" altLang="en-US" sz="1400" dirty="0">
                          <a:latin typeface="BIZ UDゴシック" panose="020B0400000000000000" pitchFamily="49" charset="-128"/>
                          <a:ea typeface="BIZ UDゴシック" panose="020B0400000000000000" pitchFamily="49" charset="-128"/>
                        </a:rPr>
                        <a:t>条の２第１項</a:t>
                      </a:r>
                      <a:r>
                        <a:rPr kumimoji="1" lang="en-US" altLang="ja-JP" sz="1400" dirty="0">
                          <a:latin typeface="BIZ UDゴシック" panose="020B0400000000000000" pitchFamily="49" charset="-128"/>
                          <a:ea typeface="BIZ UDゴシック" panose="020B0400000000000000" pitchFamily="49" charset="-128"/>
                        </a:rPr>
                        <a:t>)</a:t>
                      </a:r>
                    </a:p>
                  </a:txBody>
                  <a:tcPr/>
                </a:tc>
                <a:tc>
                  <a:txBody>
                    <a:bodyPr/>
                    <a:lstStyle/>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内閣府</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28</a:t>
                      </a:r>
                      <a:r>
                        <a:rPr kumimoji="1" lang="ja-JP" altLang="en-US" sz="1400" dirty="0">
                          <a:latin typeface="BIZ UDゴシック" panose="020B0400000000000000" pitchFamily="49" charset="-128"/>
                          <a:ea typeface="BIZ UDゴシック" panose="020B0400000000000000" pitchFamily="49" charset="-128"/>
                        </a:rPr>
                        <a:t>条の２第１項</a:t>
                      </a:r>
                      <a:r>
                        <a:rPr kumimoji="1" lang="en-US" altLang="ja-JP" sz="1400" dirty="0">
                          <a:latin typeface="BIZ UDゴシック" panose="020B0400000000000000" pitchFamily="49" charset="-128"/>
                          <a:ea typeface="BIZ UDゴシック" panose="020B0400000000000000" pitchFamily="49" charset="-128"/>
                        </a:rPr>
                        <a:t>)</a:t>
                      </a:r>
                    </a:p>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別途「防災基本計画」において具体的設置場所を官邸内と定めている。</a:t>
                      </a:r>
                    </a:p>
                  </a:txBody>
                  <a:tcPr/>
                </a:tc>
                <a:tc>
                  <a:txBody>
                    <a:bodyPr/>
                    <a:lstStyle/>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緊急災害対策本部長（内閣総理大臣）</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28</a:t>
                      </a:r>
                      <a:r>
                        <a:rPr kumimoji="1" lang="ja-JP" altLang="en-US" sz="1400" dirty="0">
                          <a:latin typeface="BIZ UDゴシック" panose="020B0400000000000000" pitchFamily="49" charset="-128"/>
                          <a:ea typeface="BIZ UDゴシック" panose="020B0400000000000000" pitchFamily="49" charset="-128"/>
                        </a:rPr>
                        <a:t>条の３第１項</a:t>
                      </a:r>
                      <a:r>
                        <a:rPr kumimoji="1" lang="en-US" altLang="ja-JP" sz="1400" dirty="0">
                          <a:latin typeface="BIZ UDゴシック" panose="020B0400000000000000" pitchFamily="49" charset="-128"/>
                          <a:ea typeface="BIZ UDゴシック" panose="020B0400000000000000" pitchFamily="49" charset="-128"/>
                        </a:rPr>
                        <a:t>)</a:t>
                      </a:r>
                    </a:p>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緊急災害対策副本部長（内閣官房長官、防災担当大臣その他の国務大臣）</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28</a:t>
                      </a:r>
                      <a:r>
                        <a:rPr kumimoji="1" lang="ja-JP" altLang="en-US" sz="1400" dirty="0">
                          <a:latin typeface="BIZ UDゴシック" panose="020B0400000000000000" pitchFamily="49" charset="-128"/>
                          <a:ea typeface="BIZ UDゴシック" panose="020B0400000000000000" pitchFamily="49" charset="-128"/>
                        </a:rPr>
                        <a:t>条の３第３項～第５項</a:t>
                      </a:r>
                      <a:r>
                        <a:rPr kumimoji="1" lang="en-US" altLang="ja-JP" sz="1400" dirty="0">
                          <a:latin typeface="BIZ UDゴシック" panose="020B0400000000000000" pitchFamily="49" charset="-128"/>
                          <a:ea typeface="BIZ UDゴシック" panose="020B0400000000000000" pitchFamily="49" charset="-128"/>
                        </a:rPr>
                        <a:t>)</a:t>
                      </a:r>
                    </a:p>
                    <a:p>
                      <a:pPr marL="576000" lvl="1" indent="-285750">
                        <a:lnSpc>
                          <a:spcPts val="1680"/>
                        </a:lnSpc>
                        <a:buFont typeface="Wingdings" panose="05000000000000000000" pitchFamily="2" charset="2"/>
                        <a:buChar char="Ø"/>
                      </a:pPr>
                      <a:r>
                        <a:rPr kumimoji="1" lang="ja-JP" altLang="en-US" sz="1400" dirty="0">
                          <a:latin typeface="BIZ UDゴシック" panose="020B0400000000000000" pitchFamily="49" charset="-128"/>
                          <a:ea typeface="BIZ UDゴシック" panose="020B0400000000000000" pitchFamily="49" charset="-128"/>
                        </a:rPr>
                        <a:t>緊急災害対策本部長に事故があるときは職務を代理</a:t>
                      </a:r>
                      <a:endParaRPr kumimoji="1" lang="en-US" altLang="ja-JP" sz="1400" dirty="0">
                        <a:latin typeface="BIZ UDゴシック" panose="020B0400000000000000" pitchFamily="49" charset="-128"/>
                        <a:ea typeface="BIZ UDゴシック" panose="020B0400000000000000" pitchFamily="49" charset="-128"/>
                      </a:endParaRPr>
                    </a:p>
                    <a:p>
                      <a:pPr marL="576000" lvl="1" indent="-285750">
                        <a:lnSpc>
                          <a:spcPts val="1680"/>
                        </a:lnSpc>
                        <a:buFont typeface="Wingdings" panose="05000000000000000000" pitchFamily="2" charset="2"/>
                        <a:buChar char="Ø"/>
                      </a:pPr>
                      <a:r>
                        <a:rPr kumimoji="1" lang="ja-JP" altLang="en-US" sz="1400" dirty="0">
                          <a:latin typeface="BIZ UDゴシック" panose="020B0400000000000000" pitchFamily="49" charset="-128"/>
                          <a:ea typeface="BIZ UDゴシック" panose="020B0400000000000000" pitchFamily="49" charset="-128"/>
                        </a:rPr>
                        <a:t>２人以上置くことも可能</a:t>
                      </a:r>
                    </a:p>
                  </a:txBody>
                  <a:tcPr/>
                </a:tc>
                <a:tc>
                  <a:txBody>
                    <a:bodyPr/>
                    <a:lstStyle/>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法令上の規定はなし</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ts val="1680"/>
                        </a:lnSpc>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別途「防災基本計画」において</a:t>
                      </a:r>
                      <a:endParaRPr kumimoji="1" lang="en-US" altLang="ja-JP" sz="1400" dirty="0">
                        <a:latin typeface="BIZ UDゴシック" panose="020B0400000000000000" pitchFamily="49" charset="-128"/>
                        <a:ea typeface="BIZ UDゴシック" panose="020B0400000000000000" pitchFamily="49" charset="-128"/>
                      </a:endParaRPr>
                    </a:p>
                    <a:p>
                      <a:pPr marL="633150" indent="-342900">
                        <a:lnSpc>
                          <a:spcPts val="1680"/>
                        </a:lnSpc>
                        <a:buFont typeface="+mj-ea"/>
                        <a:buAutoNum type="circleNumDbPlain"/>
                      </a:pPr>
                      <a:r>
                        <a:rPr kumimoji="1" lang="ja-JP" altLang="en-US" sz="1400" dirty="0">
                          <a:latin typeface="BIZ UDゴシック" panose="020B0400000000000000" pitchFamily="49" charset="-128"/>
                          <a:ea typeface="BIZ UDゴシック" panose="020B0400000000000000" pitchFamily="49" charset="-128"/>
                        </a:rPr>
                        <a:t>中央合同庁舎第</a:t>
                      </a:r>
                      <a:r>
                        <a:rPr kumimoji="1" lang="en-US" altLang="ja-JP" sz="1400" dirty="0">
                          <a:latin typeface="BIZ UDゴシック" panose="020B0400000000000000" pitchFamily="49" charset="-128"/>
                          <a:ea typeface="BIZ UDゴシック" panose="020B0400000000000000" pitchFamily="49" charset="-128"/>
                        </a:rPr>
                        <a:t>8</a:t>
                      </a:r>
                      <a:r>
                        <a:rPr kumimoji="1" lang="ja-JP" altLang="en-US" sz="1400" dirty="0">
                          <a:latin typeface="BIZ UDゴシック" panose="020B0400000000000000" pitchFamily="49" charset="-128"/>
                          <a:ea typeface="BIZ UDゴシック" panose="020B0400000000000000" pitchFamily="49" charset="-128"/>
                        </a:rPr>
                        <a:t>号館内</a:t>
                      </a:r>
                      <a:endParaRPr kumimoji="1" lang="en-US" altLang="ja-JP" sz="1400" dirty="0">
                        <a:latin typeface="BIZ UDゴシック" panose="020B0400000000000000" pitchFamily="49" charset="-128"/>
                        <a:ea typeface="BIZ UDゴシック" panose="020B0400000000000000" pitchFamily="49" charset="-128"/>
                      </a:endParaRPr>
                    </a:p>
                    <a:p>
                      <a:pPr marL="633150" indent="-342900">
                        <a:lnSpc>
                          <a:spcPts val="1680"/>
                        </a:lnSpc>
                        <a:buFont typeface="+mj-ea"/>
                        <a:buAutoNum type="circleNumDbPlain"/>
                      </a:pPr>
                      <a:r>
                        <a:rPr kumimoji="1" lang="ja-JP" altLang="en-US" sz="1400" dirty="0">
                          <a:latin typeface="BIZ UDゴシック" panose="020B0400000000000000" pitchFamily="49" charset="-128"/>
                          <a:ea typeface="BIZ UDゴシック" panose="020B0400000000000000" pitchFamily="49" charset="-128"/>
                        </a:rPr>
                        <a:t>防衛省</a:t>
                      </a:r>
                      <a:endParaRPr kumimoji="1" lang="en-US" altLang="ja-JP" sz="1400" dirty="0">
                        <a:latin typeface="BIZ UDゴシック" panose="020B0400000000000000" pitchFamily="49" charset="-128"/>
                        <a:ea typeface="BIZ UDゴシック" panose="020B0400000000000000" pitchFamily="49" charset="-128"/>
                      </a:endParaRPr>
                    </a:p>
                    <a:p>
                      <a:pPr marL="633150" indent="-342900">
                        <a:lnSpc>
                          <a:spcPts val="1680"/>
                        </a:lnSpc>
                        <a:buFont typeface="+mj-ea"/>
                        <a:buAutoNum type="circleNumDbPlain"/>
                      </a:pPr>
                      <a:r>
                        <a:rPr kumimoji="1" lang="ja-JP" altLang="en-US" sz="1400" dirty="0">
                          <a:latin typeface="BIZ UDゴシック" panose="020B0400000000000000" pitchFamily="49" charset="-128"/>
                          <a:ea typeface="BIZ UDゴシック" panose="020B0400000000000000" pitchFamily="49" charset="-128"/>
                        </a:rPr>
                        <a:t>立川広域防災基地</a:t>
                      </a:r>
                      <a:endParaRPr kumimoji="1" lang="en-US" altLang="ja-JP" sz="1400" dirty="0">
                        <a:latin typeface="BIZ UDゴシック" panose="020B0400000000000000" pitchFamily="49" charset="-128"/>
                        <a:ea typeface="BIZ UDゴシック" panose="020B0400000000000000" pitchFamily="49" charset="-128"/>
                      </a:endParaRPr>
                    </a:p>
                    <a:p>
                      <a:pPr marL="290250" indent="0">
                        <a:lnSpc>
                          <a:spcPts val="1680"/>
                        </a:lnSpc>
                        <a:buFont typeface="+mj-ea"/>
                        <a:buNone/>
                      </a:pPr>
                      <a:r>
                        <a:rPr kumimoji="1" lang="ja-JP" altLang="en-US" sz="1400" dirty="0">
                          <a:latin typeface="BIZ UDゴシック" panose="020B0400000000000000" pitchFamily="49" charset="-128"/>
                          <a:ea typeface="BIZ UDゴシック" panose="020B0400000000000000" pitchFamily="49" charset="-128"/>
                        </a:rPr>
                        <a:t>の順序で被災状況等を勘案して代替拠点を定めることとしている。</a:t>
                      </a:r>
                      <a:br>
                        <a:rPr kumimoji="1" lang="en-US" altLang="ja-JP" sz="1400" dirty="0">
                          <a:latin typeface="BIZ UDゴシック" panose="020B0400000000000000" pitchFamily="49" charset="-128"/>
                          <a:ea typeface="BIZ UDゴシック" panose="020B0400000000000000" pitchFamily="49" charset="-128"/>
                        </a:rPr>
                      </a:br>
                      <a:r>
                        <a:rPr kumimoji="1" lang="ja-JP" altLang="en-US" sz="1400" dirty="0">
                          <a:latin typeface="BIZ UDゴシック" panose="020B0400000000000000" pitchFamily="49" charset="-128"/>
                          <a:ea typeface="BIZ UDゴシック" panose="020B0400000000000000" pitchFamily="49" charset="-128"/>
                        </a:rPr>
                        <a:t>（法令での規定はなく、防災計画で規定）</a:t>
                      </a:r>
                      <a:endParaRPr kumimoji="1" lang="en-US" altLang="ja-JP"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62518176"/>
                  </a:ext>
                </a:extLst>
              </a:tr>
              <a:tr h="1022750">
                <a:tc>
                  <a:txBody>
                    <a:bodyPr/>
                    <a:lstStyle/>
                    <a:p>
                      <a:pPr>
                        <a:lnSpc>
                          <a:spcPts val="1680"/>
                        </a:lnSpc>
                      </a:pPr>
                      <a:r>
                        <a:rPr kumimoji="1" lang="ja-JP" altLang="en-US" sz="1400">
                          <a:solidFill>
                            <a:schemeClr val="tx1"/>
                          </a:solidFill>
                          <a:latin typeface="BIZ UDゴシック" panose="020B0400000000000000" pitchFamily="49" charset="-128"/>
                          <a:ea typeface="BIZ UDゴシック" panose="020B0400000000000000" pitchFamily="49" charset="-128"/>
                        </a:rPr>
                        <a:t>事態対処法</a:t>
                      </a:r>
                    </a:p>
                  </a:txBody>
                  <a:tcPr/>
                </a:tc>
                <a:tc>
                  <a:txBody>
                    <a:bodyPr/>
                    <a:lstStyle/>
                    <a:p>
                      <a:pPr>
                        <a:lnSpc>
                          <a:spcPts val="1680"/>
                        </a:lnSpc>
                      </a:pPr>
                      <a:r>
                        <a:rPr kumimoji="1" lang="ja-JP" altLang="en-US" sz="1400" dirty="0">
                          <a:solidFill>
                            <a:schemeClr val="tx1"/>
                          </a:solidFill>
                          <a:latin typeface="BIZ UDゴシック" panose="020B0400000000000000" pitchFamily="49" charset="-128"/>
                          <a:ea typeface="BIZ UDゴシック" panose="020B0400000000000000" pitchFamily="49" charset="-128"/>
                        </a:rPr>
                        <a:t>事態対策本部</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nSpc>
                          <a:spcPts val="1680"/>
                        </a:lnSpc>
                      </a:pPr>
                      <a:r>
                        <a:rPr kumimoji="1" lang="ja-JP" altLang="en-US" sz="1400" dirty="0">
                          <a:solidFill>
                            <a:schemeClr val="tx1"/>
                          </a:solidFill>
                          <a:latin typeface="BIZ UDゴシック" panose="020B0400000000000000" pitchFamily="49" charset="-128"/>
                          <a:ea typeface="BIZ UDゴシック" panose="020B0400000000000000" pitchFamily="49" charset="-128"/>
                        </a:rPr>
                        <a:t>（第</a:t>
                      </a:r>
                      <a:r>
                        <a:rPr kumimoji="1" lang="en-US" altLang="ja-JP" sz="1400" dirty="0">
                          <a:solidFill>
                            <a:schemeClr val="tx1"/>
                          </a:solidFill>
                          <a:latin typeface="BIZ UDゴシック" panose="020B0400000000000000" pitchFamily="49" charset="-128"/>
                          <a:ea typeface="BIZ UDゴシック" panose="020B0400000000000000" pitchFamily="49" charset="-128"/>
                        </a:rPr>
                        <a:t>10</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p>
                  </a:txBody>
                  <a:tcPr/>
                </a:tc>
                <a:tc>
                  <a:txBody>
                    <a:bodyPr/>
                    <a:lstStyle/>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内閣総理大臣が定める（第</a:t>
                      </a:r>
                      <a:r>
                        <a:rPr kumimoji="1" lang="en-US" altLang="ja-JP" sz="1400" dirty="0">
                          <a:solidFill>
                            <a:schemeClr val="tx1"/>
                          </a:solidFill>
                          <a:latin typeface="BIZ UDゴシック" panose="020B0400000000000000" pitchFamily="49" charset="-128"/>
                          <a:ea typeface="BIZ UDゴシック" panose="020B0400000000000000" pitchFamily="49" charset="-128"/>
                        </a:rPr>
                        <a:t>10</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p>
                  </a:txBody>
                  <a:tcPr/>
                </a:tc>
                <a:tc>
                  <a:txBody>
                    <a:bodyPr/>
                    <a:lstStyle/>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対策本部長（内閣総理大臣）（第</a:t>
                      </a:r>
                      <a:r>
                        <a:rPr kumimoji="1" lang="en-US" altLang="ja-JP" sz="1400" dirty="0">
                          <a:solidFill>
                            <a:schemeClr val="tx1"/>
                          </a:solidFill>
                          <a:latin typeface="BIZ UDゴシック" panose="020B0400000000000000" pitchFamily="49" charset="-128"/>
                          <a:ea typeface="BIZ UDゴシック" panose="020B0400000000000000" pitchFamily="49" charset="-128"/>
                        </a:rPr>
                        <a:t>11</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対策副本部長（国務大臣）（第</a:t>
                      </a:r>
                      <a:r>
                        <a:rPr kumimoji="1" lang="en-US" altLang="ja-JP" sz="1400" dirty="0">
                          <a:solidFill>
                            <a:schemeClr val="tx1"/>
                          </a:solidFill>
                          <a:latin typeface="BIZ UDゴシック" panose="020B0400000000000000" pitchFamily="49" charset="-128"/>
                          <a:ea typeface="BIZ UDゴシック" panose="020B0400000000000000" pitchFamily="49" charset="-128"/>
                        </a:rPr>
                        <a:t>11</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条第３項～第５項）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576000" indent="-285750">
                        <a:lnSpc>
                          <a:spcPts val="1680"/>
                        </a:lnSpc>
                        <a:buFont typeface="Wingdings" panose="05000000000000000000" pitchFamily="2" charset="2"/>
                        <a:buChar char="Ø"/>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対策本部長に事故があるときは職務を代理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576000" indent="-285750">
                        <a:lnSpc>
                          <a:spcPts val="1680"/>
                        </a:lnSpc>
                        <a:buFont typeface="Wingdings" panose="05000000000000000000" pitchFamily="2" charset="2"/>
                        <a:buChar char="Ø"/>
                      </a:pPr>
                      <a:r>
                        <a:rPr kumimoji="1" lang="ja-JP" altLang="en-US" sz="1400" dirty="0">
                          <a:solidFill>
                            <a:schemeClr val="tx1"/>
                          </a:solidFill>
                          <a:latin typeface="BIZ UDゴシック" panose="020B0400000000000000" pitchFamily="49" charset="-128"/>
                          <a:ea typeface="BIZ UDゴシック" panose="020B0400000000000000" pitchFamily="49" charset="-128"/>
                        </a:rPr>
                        <a:t>２人以上置くことも可能</a:t>
                      </a:r>
                    </a:p>
                  </a:txBody>
                  <a:tcPr/>
                </a:tc>
                <a:tc>
                  <a:txBody>
                    <a:bodyPr/>
                    <a:lstStyle/>
                    <a:p>
                      <a:pPr marL="268288" indent="-268288">
                        <a:lnSpc>
                          <a:spcPts val="1680"/>
                        </a:lnSpc>
                      </a:pPr>
                      <a:r>
                        <a:rPr kumimoji="1" lang="ja-JP" altLang="en-US" sz="1400" dirty="0">
                          <a:solidFill>
                            <a:schemeClr val="tx1"/>
                          </a:solidFill>
                          <a:latin typeface="BIZ UDゴシック" panose="020B0400000000000000" pitchFamily="49" charset="-128"/>
                          <a:ea typeface="BIZ UDゴシック" panose="020B0400000000000000" pitchFamily="49" charset="-128"/>
                        </a:rPr>
                        <a:t>〇 法令上の規定はなし</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962585580"/>
                  </a:ext>
                </a:extLst>
              </a:tr>
            </a:tbl>
          </a:graphicData>
        </a:graphic>
      </p:graphicFrame>
    </p:spTree>
    <p:extLst>
      <p:ext uri="{BB962C8B-B14F-4D97-AF65-F5344CB8AC3E}">
        <p14:creationId xmlns:p14="http://schemas.microsoft.com/office/powerpoint/2010/main" val="22050208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1913B-4EDE-6AC3-D206-609A929E7BDD}"/>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9EB00EE-0FFF-1A91-2A6E-85ECADDFBA70}"/>
              </a:ext>
            </a:extLst>
          </p:cNvPr>
          <p:cNvSpPr>
            <a:spLocks noGrp="1"/>
          </p:cNvSpPr>
          <p:nvPr>
            <p:ph type="sldNum" sz="quarter" idx="12"/>
          </p:nvPr>
        </p:nvSpPr>
        <p:spPr>
          <a:xfrm>
            <a:off x="10952414" y="6488933"/>
            <a:ext cx="1239586" cy="365125"/>
          </a:xfrm>
        </p:spPr>
        <p:txBody>
          <a:bodyPr/>
          <a:lstStyle/>
          <a:p>
            <a:fld id="{50F88186-B17D-4CE3-A887-D91699CF601C}" type="slidenum">
              <a:rPr kumimoji="1" lang="ja-JP" altLang="en-US" b="0" smtClean="0"/>
              <a:pPr/>
              <a:t>30</a:t>
            </a:fld>
            <a:endParaRPr kumimoji="1" lang="ja-JP" altLang="en-US" b="0" dirty="0"/>
          </a:p>
        </p:txBody>
      </p:sp>
      <p:sp>
        <p:nvSpPr>
          <p:cNvPr id="11" name="正方形/長方形 10">
            <a:extLst>
              <a:ext uri="{FF2B5EF4-FFF2-40B4-BE49-F238E27FC236}">
                <a16:creationId xmlns:a16="http://schemas.microsoft.com/office/drawing/2014/main" id="{9399557D-9F12-587E-46C5-DEF778457D42}"/>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４．災害時の危機管理体制</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7A9CC19B-F1A6-2343-E8A1-45494D3519EB}"/>
              </a:ext>
            </a:extLst>
          </p:cNvPr>
          <p:cNvSpPr txBox="1">
            <a:spLocks/>
          </p:cNvSpPr>
          <p:nvPr/>
        </p:nvSpPr>
        <p:spPr>
          <a:xfrm>
            <a:off x="274025" y="369067"/>
            <a:ext cx="9232581"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４－１．危機管理機能として法令に基づき設置することとされているもの</a:t>
            </a:r>
          </a:p>
        </p:txBody>
      </p:sp>
      <p:sp>
        <p:nvSpPr>
          <p:cNvPr id="13" name="テキスト ボックス 12">
            <a:extLst>
              <a:ext uri="{FF2B5EF4-FFF2-40B4-BE49-F238E27FC236}">
                <a16:creationId xmlns:a16="http://schemas.microsoft.com/office/drawing/2014/main" id="{5FB855FD-4012-86E9-122F-58F3C269D783}"/>
              </a:ext>
            </a:extLst>
          </p:cNvPr>
          <p:cNvSpPr txBox="1"/>
          <p:nvPr/>
        </p:nvSpPr>
        <p:spPr>
          <a:xfrm>
            <a:off x="8297427" y="6488933"/>
            <a:ext cx="3334561"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出典：各法律、計画をもとに副首都推進局で作成</a:t>
            </a:r>
            <a:endParaRPr kumimoji="1" lang="en-US" altLang="ja-JP" sz="1000" dirty="0">
              <a:latin typeface="BIZ UDゴシック" panose="020B0400000000000000" pitchFamily="49" charset="-128"/>
              <a:ea typeface="BIZ UDゴシック" panose="020B0400000000000000" pitchFamily="49" charset="-128"/>
            </a:endParaRPr>
          </a:p>
        </p:txBody>
      </p:sp>
      <p:graphicFrame>
        <p:nvGraphicFramePr>
          <p:cNvPr id="3" name="表 2">
            <a:extLst>
              <a:ext uri="{FF2B5EF4-FFF2-40B4-BE49-F238E27FC236}">
                <a16:creationId xmlns:a16="http://schemas.microsoft.com/office/drawing/2014/main" id="{6A75EB22-E6C7-C497-4F28-1533E8344738}"/>
              </a:ext>
            </a:extLst>
          </p:cNvPr>
          <p:cNvGraphicFramePr>
            <a:graphicFrameLocks noGrp="1"/>
          </p:cNvGraphicFramePr>
          <p:nvPr>
            <p:extLst>
              <p:ext uri="{D42A27DB-BD31-4B8C-83A1-F6EECF244321}">
                <p14:modId xmlns:p14="http://schemas.microsoft.com/office/powerpoint/2010/main" val="710789267"/>
              </p:ext>
            </p:extLst>
          </p:nvPr>
        </p:nvGraphicFramePr>
        <p:xfrm>
          <a:off x="327005" y="1609749"/>
          <a:ext cx="11537989" cy="1877335"/>
        </p:xfrm>
        <a:graphic>
          <a:graphicData uri="http://schemas.openxmlformats.org/drawingml/2006/table">
            <a:tbl>
              <a:tblPr firstRow="1" bandRow="1">
                <a:tableStyleId>{5940675A-B579-460E-94D1-54222C63F5DA}</a:tableStyleId>
              </a:tblPr>
              <a:tblGrid>
                <a:gridCol w="1692000">
                  <a:extLst>
                    <a:ext uri="{9D8B030D-6E8A-4147-A177-3AD203B41FA5}">
                      <a16:colId xmlns:a16="http://schemas.microsoft.com/office/drawing/2014/main" val="1773980368"/>
                    </a:ext>
                  </a:extLst>
                </a:gridCol>
                <a:gridCol w="1348675">
                  <a:extLst>
                    <a:ext uri="{9D8B030D-6E8A-4147-A177-3AD203B41FA5}">
                      <a16:colId xmlns:a16="http://schemas.microsoft.com/office/drawing/2014/main" val="872518252"/>
                    </a:ext>
                  </a:extLst>
                </a:gridCol>
                <a:gridCol w="2819400">
                  <a:extLst>
                    <a:ext uri="{9D8B030D-6E8A-4147-A177-3AD203B41FA5}">
                      <a16:colId xmlns:a16="http://schemas.microsoft.com/office/drawing/2014/main" val="201652400"/>
                    </a:ext>
                  </a:extLst>
                </a:gridCol>
                <a:gridCol w="2926940">
                  <a:extLst>
                    <a:ext uri="{9D8B030D-6E8A-4147-A177-3AD203B41FA5}">
                      <a16:colId xmlns:a16="http://schemas.microsoft.com/office/drawing/2014/main" val="2474759257"/>
                    </a:ext>
                  </a:extLst>
                </a:gridCol>
                <a:gridCol w="2750974">
                  <a:extLst>
                    <a:ext uri="{9D8B030D-6E8A-4147-A177-3AD203B41FA5}">
                      <a16:colId xmlns:a16="http://schemas.microsoft.com/office/drawing/2014/main" val="2001236648"/>
                    </a:ext>
                  </a:extLst>
                </a:gridCol>
              </a:tblGrid>
              <a:tr h="302979">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根拠法</a:t>
                      </a:r>
                    </a:p>
                  </a:txBody>
                  <a:tcPr anchor="ctr">
                    <a:solidFill>
                      <a:schemeClr val="accent1">
                        <a:lumMod val="40000"/>
                        <a:lumOff val="60000"/>
                      </a:schemeClr>
                    </a:solidFill>
                  </a:tcPr>
                </a:tc>
                <a:tc>
                  <a:txBody>
                    <a:bodyPr/>
                    <a:lstStyle/>
                    <a:p>
                      <a:pPr algn="ctr">
                        <a:lnSpc>
                          <a:spcPts val="1680"/>
                        </a:lnSpc>
                      </a:pPr>
                      <a:r>
                        <a:rPr kumimoji="1" lang="ja-JP" altLang="en-US" sz="1400" b="1">
                          <a:latin typeface="BIZ UDゴシック" panose="020B0400000000000000" pitchFamily="49" charset="-128"/>
                          <a:ea typeface="BIZ UDゴシック" panose="020B0400000000000000" pitchFamily="49" charset="-128"/>
                        </a:rPr>
                        <a:t>本部名称</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設置場所</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主な組織</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代替規定</a:t>
                      </a:r>
                    </a:p>
                  </a:txBody>
                  <a:tcPr anchor="ctr">
                    <a:solidFill>
                      <a:schemeClr val="accent1">
                        <a:lumMod val="40000"/>
                        <a:lumOff val="60000"/>
                      </a:schemeClr>
                    </a:solidFill>
                  </a:tcPr>
                </a:tc>
                <a:extLst>
                  <a:ext uri="{0D108BD9-81ED-4DB2-BD59-A6C34878D82A}">
                    <a16:rowId xmlns:a16="http://schemas.microsoft.com/office/drawing/2014/main" val="1364046596"/>
                  </a:ext>
                </a:extLst>
              </a:tr>
              <a:tr h="1087966">
                <a:tc>
                  <a:txBody>
                    <a:bodyPr/>
                    <a:lstStyle/>
                    <a:p>
                      <a:pPr>
                        <a:lnSpc>
                          <a:spcPts val="1680"/>
                        </a:lnSpc>
                      </a:pPr>
                      <a:r>
                        <a:rPr kumimoji="1" lang="ja-JP" altLang="en-US" sz="1400" dirty="0">
                          <a:solidFill>
                            <a:schemeClr val="tx1"/>
                          </a:solidFill>
                          <a:latin typeface="BIZ UDゴシック" panose="020B0400000000000000" pitchFamily="49" charset="-128"/>
                          <a:ea typeface="BIZ UDゴシック" panose="020B0400000000000000" pitchFamily="49" charset="-128"/>
                        </a:rPr>
                        <a:t>新型インフルエンザ等対策特別措置法</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solidFill>
                            <a:schemeClr val="tx1"/>
                          </a:solidFill>
                          <a:latin typeface="BIZ UDゴシック" panose="020B0400000000000000" pitchFamily="49" charset="-128"/>
                          <a:ea typeface="BIZ UDゴシック" panose="020B0400000000000000" pitchFamily="49" charset="-128"/>
                        </a:rPr>
                        <a:t>新型インフルエンザ等対策本部（第</a:t>
                      </a:r>
                      <a:r>
                        <a:rPr kumimoji="1" lang="en-US" altLang="ja-JP" sz="1400" dirty="0">
                          <a:solidFill>
                            <a:schemeClr val="tx1"/>
                          </a:solidFill>
                          <a:latin typeface="BIZ UDゴシック" panose="020B0400000000000000" pitchFamily="49" charset="-128"/>
                          <a:ea typeface="BIZ UDゴシック" panose="020B0400000000000000" pitchFamily="49" charset="-128"/>
                        </a:rPr>
                        <a:t>15</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内閣総理大臣が定める（第</a:t>
                      </a:r>
                      <a:r>
                        <a:rPr kumimoji="1" lang="en-US" altLang="ja-JP" sz="1400" dirty="0">
                          <a:solidFill>
                            <a:schemeClr val="tx1"/>
                          </a:solidFill>
                          <a:latin typeface="BIZ UDゴシック" panose="020B0400000000000000" pitchFamily="49" charset="-128"/>
                          <a:ea typeface="BIZ UDゴシック" panose="020B0400000000000000" pitchFamily="49" charset="-128"/>
                        </a:rPr>
                        <a:t>15</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br>
                        <a:rPr kumimoji="1" lang="en-US" altLang="ja-JP" sz="1400" dirty="0">
                          <a:solidFill>
                            <a:schemeClr val="tx1"/>
                          </a:solidFill>
                          <a:latin typeface="BIZ UDゴシック" panose="020B0400000000000000" pitchFamily="49" charset="-128"/>
                          <a:ea typeface="BIZ UDゴシック" panose="020B0400000000000000" pitchFamily="49" charset="-128"/>
                        </a:rPr>
                      </a:br>
                      <a:r>
                        <a:rPr kumimoji="1" lang="ja-JP" altLang="en-US" sz="1400" dirty="0">
                          <a:solidFill>
                            <a:schemeClr val="tx1"/>
                          </a:solidFill>
                          <a:latin typeface="BIZ UDゴシック" panose="020B0400000000000000" pitchFamily="49" charset="-128"/>
                          <a:ea typeface="BIZ UDゴシック" panose="020B0400000000000000" pitchFamily="49" charset="-128"/>
                        </a:rPr>
                        <a:t>（令和２年の新型コロナウイルス感染症対策本部は、内閣官房（中央合同庁舎第８号館）に設置された）</a:t>
                      </a:r>
                    </a:p>
                  </a:txBody>
                  <a:tcPr/>
                </a:tc>
                <a:tc>
                  <a:txBody>
                    <a:bodyPr/>
                    <a:lstStyle/>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対策本部長（内閣総理大臣）（第</a:t>
                      </a:r>
                      <a:r>
                        <a:rPr kumimoji="1" lang="en-US" altLang="ja-JP" sz="1400" dirty="0">
                          <a:solidFill>
                            <a:schemeClr val="tx1"/>
                          </a:solidFill>
                          <a:latin typeface="BIZ UDゴシック" panose="020B0400000000000000" pitchFamily="49" charset="-128"/>
                          <a:ea typeface="BIZ UDゴシック" panose="020B0400000000000000" pitchFamily="49" charset="-128"/>
                        </a:rPr>
                        <a:t>16</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条第１項）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285750" indent="-285750">
                        <a:lnSpc>
                          <a:spcPts val="1680"/>
                        </a:lnSpc>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対策副本部長（国務大臣）（第</a:t>
                      </a:r>
                      <a:r>
                        <a:rPr kumimoji="1" lang="en-US" altLang="ja-JP" sz="1400" dirty="0">
                          <a:solidFill>
                            <a:schemeClr val="tx1"/>
                          </a:solidFill>
                          <a:latin typeface="BIZ UDゴシック" panose="020B0400000000000000" pitchFamily="49" charset="-128"/>
                          <a:ea typeface="BIZ UDゴシック" panose="020B0400000000000000" pitchFamily="49" charset="-128"/>
                        </a:rPr>
                        <a:t>16</a:t>
                      </a:r>
                      <a:r>
                        <a:rPr kumimoji="1" lang="ja-JP" altLang="en-US" sz="1400" dirty="0">
                          <a:solidFill>
                            <a:schemeClr val="tx1"/>
                          </a:solidFill>
                          <a:latin typeface="BIZ UDゴシック" panose="020B0400000000000000" pitchFamily="49" charset="-128"/>
                          <a:ea typeface="BIZ UDゴシック" panose="020B0400000000000000" pitchFamily="49" charset="-128"/>
                        </a:rPr>
                        <a:t>条第３項～第５項）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576000" indent="-285750">
                        <a:lnSpc>
                          <a:spcPts val="1680"/>
                        </a:lnSpc>
                        <a:buFont typeface="Wingdings" panose="05000000000000000000" pitchFamily="2" charset="2"/>
                        <a:buChar char="Ø"/>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対策本部長に事故があるときは職務を代理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576000" indent="-285750">
                        <a:lnSpc>
                          <a:spcPts val="1680"/>
                        </a:lnSpc>
                        <a:buFont typeface="Wingdings" panose="05000000000000000000" pitchFamily="2" charset="2"/>
                        <a:buChar char="Ø"/>
                      </a:pPr>
                      <a:r>
                        <a:rPr kumimoji="1" lang="ja-JP" altLang="en-US" sz="1400" dirty="0">
                          <a:solidFill>
                            <a:schemeClr val="tx1"/>
                          </a:solidFill>
                          <a:latin typeface="BIZ UDゴシック" panose="020B0400000000000000" pitchFamily="49" charset="-128"/>
                          <a:ea typeface="BIZ UDゴシック" panose="020B0400000000000000" pitchFamily="49" charset="-128"/>
                        </a:rPr>
                        <a:t>２人以上置くことも可能</a:t>
                      </a:r>
                    </a:p>
                  </a:txBody>
                  <a:tcPr/>
                </a:tc>
                <a:tc>
                  <a:txBody>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dirty="0">
                          <a:solidFill>
                            <a:schemeClr val="tx1"/>
                          </a:solidFill>
                          <a:latin typeface="BIZ UDゴシック" panose="020B0400000000000000" pitchFamily="49" charset="-128"/>
                          <a:ea typeface="BIZ UDゴシック" panose="020B0400000000000000" pitchFamily="49" charset="-128"/>
                        </a:rPr>
                        <a:t>〇 法令上の規定はなし</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nSpc>
                          <a:spcPts val="1680"/>
                        </a:lnSpc>
                      </a:pP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4205279613"/>
                  </a:ext>
                </a:extLst>
              </a:tr>
            </a:tbl>
          </a:graphicData>
        </a:graphic>
      </p:graphicFrame>
      <p:sp>
        <p:nvSpPr>
          <p:cNvPr id="8" name="テキスト ボックス 7">
            <a:extLst>
              <a:ext uri="{FF2B5EF4-FFF2-40B4-BE49-F238E27FC236}">
                <a16:creationId xmlns:a16="http://schemas.microsoft.com/office/drawing/2014/main" id="{C4F79682-957B-EA7F-D5BF-23E1B257297D}"/>
              </a:ext>
            </a:extLst>
          </p:cNvPr>
          <p:cNvSpPr txBox="1"/>
          <p:nvPr/>
        </p:nvSpPr>
        <p:spPr>
          <a:xfrm>
            <a:off x="327005" y="3629062"/>
            <a:ext cx="11537988" cy="738664"/>
          </a:xfrm>
          <a:prstGeom prst="rect">
            <a:avLst/>
          </a:prstGeom>
          <a:noFill/>
          <a:ln w="9525">
            <a:noFill/>
            <a:prstDash val="sysDash"/>
          </a:ln>
        </p:spPr>
        <p:txBody>
          <a:bodyPr wrap="square" rtlCol="0" anchor="ctr">
            <a:spAutoFit/>
          </a:bodyPr>
          <a:lstStyle/>
          <a:p>
            <a:pPr marL="361950" indent="-361950">
              <a:tabLst>
                <a:tab pos="441325" algn="l"/>
              </a:tabLst>
            </a:pP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災害対策基本法、事態対処法、新型インフルエンザ等対策特別措置法ともに、対策本部とは別に対策本部の事務の一部を行う組織として現地対策本部を置くことができるとされている。</a:t>
            </a:r>
            <a:endParaRPr lang="en-US" altLang="ja-JP" sz="1400" dirty="0">
              <a:latin typeface="BIZ UDゴシック" panose="020B0400000000000000" pitchFamily="49" charset="-128"/>
              <a:ea typeface="BIZ UDゴシック" panose="020B0400000000000000" pitchFamily="49" charset="-128"/>
            </a:endParaRPr>
          </a:p>
          <a:p>
            <a:pPr marL="177800" indent="-177800"/>
            <a:r>
              <a:rPr lang="ja-JP" altLang="en-US" sz="1400" dirty="0">
                <a:latin typeface="BIZ UDゴシック" panose="020B0400000000000000" pitchFamily="49" charset="-128"/>
                <a:ea typeface="BIZ UDゴシック" panose="020B0400000000000000" pitchFamily="49" charset="-128"/>
              </a:rPr>
              <a:t>　　それぞれ、現地対策本部長は、対策副本部長又は対策本部員、</a:t>
            </a:r>
            <a:r>
              <a:rPr kumimoji="1" lang="ja-JP" altLang="en-US" sz="1400" dirty="0">
                <a:latin typeface="BIZ UDゴシック" panose="020B0400000000000000" pitchFamily="49" charset="-128"/>
                <a:ea typeface="BIZ UDゴシック" panose="020B0400000000000000" pitchFamily="49" charset="-128"/>
              </a:rPr>
              <a:t>その他の職員から、対策本部長が指名することとなっている。</a:t>
            </a:r>
            <a:endParaRPr lang="ja-JP" altLang="en-US"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24485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9ADCB-FAF7-BA20-AE56-FE41912ED7A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C085545-3F0A-FEE5-73D2-14AB9588B282}"/>
              </a:ext>
            </a:extLst>
          </p:cNvPr>
          <p:cNvSpPr>
            <a:spLocks noGrp="1"/>
          </p:cNvSpPr>
          <p:nvPr>
            <p:ph type="sldNum" sz="quarter" idx="12"/>
          </p:nvPr>
        </p:nvSpPr>
        <p:spPr>
          <a:xfrm>
            <a:off x="11024984" y="6532475"/>
            <a:ext cx="1239586" cy="365125"/>
          </a:xfrm>
        </p:spPr>
        <p:txBody>
          <a:bodyPr/>
          <a:lstStyle/>
          <a:p>
            <a:fld id="{50F88186-B17D-4CE3-A887-D91699CF601C}" type="slidenum">
              <a:rPr kumimoji="1" lang="ja-JP" altLang="en-US" b="0" smtClean="0"/>
              <a:pPr/>
              <a:t>31</a:t>
            </a:fld>
            <a:endParaRPr kumimoji="1" lang="ja-JP" altLang="en-US" b="0" dirty="0"/>
          </a:p>
        </p:txBody>
      </p:sp>
      <p:graphicFrame>
        <p:nvGraphicFramePr>
          <p:cNvPr id="3" name="表 2">
            <a:extLst>
              <a:ext uri="{FF2B5EF4-FFF2-40B4-BE49-F238E27FC236}">
                <a16:creationId xmlns:a16="http://schemas.microsoft.com/office/drawing/2014/main" id="{9BC0B2B0-979A-EFF2-DE2D-592DAA7FFF5E}"/>
              </a:ext>
            </a:extLst>
          </p:cNvPr>
          <p:cNvGraphicFramePr>
            <a:graphicFrameLocks noGrp="1"/>
          </p:cNvGraphicFramePr>
          <p:nvPr>
            <p:extLst>
              <p:ext uri="{D42A27DB-BD31-4B8C-83A1-F6EECF244321}">
                <p14:modId xmlns:p14="http://schemas.microsoft.com/office/powerpoint/2010/main" val="3284073102"/>
              </p:ext>
            </p:extLst>
          </p:nvPr>
        </p:nvGraphicFramePr>
        <p:xfrm>
          <a:off x="327005" y="1205019"/>
          <a:ext cx="11537989" cy="5393139"/>
        </p:xfrm>
        <a:graphic>
          <a:graphicData uri="http://schemas.openxmlformats.org/drawingml/2006/table">
            <a:tbl>
              <a:tblPr firstRow="1" bandRow="1">
                <a:tableStyleId>{5940675A-B579-460E-94D1-54222C63F5DA}</a:tableStyleId>
              </a:tblPr>
              <a:tblGrid>
                <a:gridCol w="1692000">
                  <a:extLst>
                    <a:ext uri="{9D8B030D-6E8A-4147-A177-3AD203B41FA5}">
                      <a16:colId xmlns:a16="http://schemas.microsoft.com/office/drawing/2014/main" val="1773980368"/>
                    </a:ext>
                  </a:extLst>
                </a:gridCol>
                <a:gridCol w="1348675">
                  <a:extLst>
                    <a:ext uri="{9D8B030D-6E8A-4147-A177-3AD203B41FA5}">
                      <a16:colId xmlns:a16="http://schemas.microsoft.com/office/drawing/2014/main" val="872518252"/>
                    </a:ext>
                  </a:extLst>
                </a:gridCol>
                <a:gridCol w="2819400">
                  <a:extLst>
                    <a:ext uri="{9D8B030D-6E8A-4147-A177-3AD203B41FA5}">
                      <a16:colId xmlns:a16="http://schemas.microsoft.com/office/drawing/2014/main" val="201652400"/>
                    </a:ext>
                  </a:extLst>
                </a:gridCol>
                <a:gridCol w="2926940">
                  <a:extLst>
                    <a:ext uri="{9D8B030D-6E8A-4147-A177-3AD203B41FA5}">
                      <a16:colId xmlns:a16="http://schemas.microsoft.com/office/drawing/2014/main" val="2474759257"/>
                    </a:ext>
                  </a:extLst>
                </a:gridCol>
                <a:gridCol w="2750974">
                  <a:extLst>
                    <a:ext uri="{9D8B030D-6E8A-4147-A177-3AD203B41FA5}">
                      <a16:colId xmlns:a16="http://schemas.microsoft.com/office/drawing/2014/main" val="2001236648"/>
                    </a:ext>
                  </a:extLst>
                </a:gridCol>
              </a:tblGrid>
              <a:tr h="302979">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根拠法</a:t>
                      </a:r>
                    </a:p>
                  </a:txBody>
                  <a:tcPr anchor="ctr">
                    <a:solidFill>
                      <a:schemeClr val="accent1">
                        <a:lumMod val="40000"/>
                        <a:lumOff val="60000"/>
                      </a:schemeClr>
                    </a:solidFill>
                  </a:tcPr>
                </a:tc>
                <a:tc>
                  <a:txBody>
                    <a:bodyPr/>
                    <a:lstStyle/>
                    <a:p>
                      <a:pPr algn="ctr">
                        <a:lnSpc>
                          <a:spcPts val="1680"/>
                        </a:lnSpc>
                      </a:pPr>
                      <a:r>
                        <a:rPr kumimoji="1" lang="ja-JP" altLang="en-US" sz="1400" b="1">
                          <a:latin typeface="BIZ UDゴシック" panose="020B0400000000000000" pitchFamily="49" charset="-128"/>
                          <a:ea typeface="BIZ UDゴシック" panose="020B0400000000000000" pitchFamily="49" charset="-128"/>
                        </a:rPr>
                        <a:t>本部名称</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設置場所</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主な組織</a:t>
                      </a: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代替規定</a:t>
                      </a:r>
                    </a:p>
                  </a:txBody>
                  <a:tcPr anchor="ctr">
                    <a:solidFill>
                      <a:schemeClr val="accent1">
                        <a:lumMod val="40000"/>
                        <a:lumOff val="60000"/>
                      </a:schemeClr>
                    </a:solidFill>
                  </a:tcPr>
                </a:tc>
                <a:extLst>
                  <a:ext uri="{0D108BD9-81ED-4DB2-BD59-A6C34878D82A}">
                    <a16:rowId xmlns:a16="http://schemas.microsoft.com/office/drawing/2014/main" val="1364046596"/>
                  </a:ext>
                </a:extLst>
              </a:tr>
              <a:tr h="1087966">
                <a:tc>
                  <a:txBody>
                    <a:bodyPr/>
                    <a:lstStyle/>
                    <a:p>
                      <a:r>
                        <a:rPr kumimoji="1" lang="ja-JP" altLang="en-US" sz="1400" dirty="0">
                          <a:latin typeface="BIZ UDゴシック" panose="020B0400000000000000" pitchFamily="49" charset="-128"/>
                          <a:ea typeface="BIZ UDゴシック" panose="020B0400000000000000" pitchFamily="49" charset="-128"/>
                        </a:rPr>
                        <a:t>自衛隊法</a:t>
                      </a:r>
                      <a:endParaRPr kumimoji="1" lang="en-US" altLang="ja-JP" sz="1400" dirty="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自衛隊法施行令</a:t>
                      </a:r>
                    </a:p>
                  </a:txBody>
                  <a:tcPr/>
                </a:tc>
                <a:tc>
                  <a:txBody>
                    <a:bodyPr/>
                    <a:lstStyle/>
                    <a:p>
                      <a:r>
                        <a:rPr kumimoji="1" lang="ja-JP" altLang="en-US" sz="1400" dirty="0">
                          <a:latin typeface="BIZ UDゴシック" panose="020B0400000000000000" pitchFamily="49" charset="-128"/>
                          <a:ea typeface="BIZ UDゴシック" panose="020B0400000000000000" pitchFamily="49" charset="-128"/>
                        </a:rPr>
                        <a:t>統合作戦司令部（法第</a:t>
                      </a:r>
                      <a:r>
                        <a:rPr kumimoji="1" lang="en-US" altLang="ja-JP" sz="1400" dirty="0">
                          <a:latin typeface="BIZ UDゴシック" panose="020B0400000000000000" pitchFamily="49" charset="-128"/>
                          <a:ea typeface="BIZ UDゴシック" panose="020B0400000000000000" pitchFamily="49" charset="-128"/>
                        </a:rPr>
                        <a:t>21</a:t>
                      </a:r>
                      <a:r>
                        <a:rPr kumimoji="1" lang="ja-JP" altLang="en-US" sz="1400" dirty="0">
                          <a:latin typeface="BIZ UDゴシック" panose="020B0400000000000000" pitchFamily="49" charset="-128"/>
                          <a:ea typeface="BIZ UDゴシック" panose="020B0400000000000000" pitchFamily="49" charset="-128"/>
                        </a:rPr>
                        <a:t>条の２第１項）</a:t>
                      </a:r>
                    </a:p>
                  </a:txBody>
                  <a:tcPr/>
                </a:tc>
                <a:tc>
                  <a:txBody>
                    <a:bodyPr/>
                    <a:lstStyle/>
                    <a:p>
                      <a:pPr marL="285750" indent="-285750">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法令上の規定はなし</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別途「防衛白書」において、市ヶ谷に設置されていることが記載されている。</a:t>
                      </a:r>
                    </a:p>
                  </a:txBody>
                  <a:tcPr/>
                </a:tc>
                <a:tc>
                  <a:txBody>
                    <a:bodyPr/>
                    <a:lstStyle/>
                    <a:p>
                      <a:pPr marL="285750" indent="-285750">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統合作戦司令官（陸将、海将、空将の</a:t>
                      </a:r>
                      <a:r>
                        <a:rPr kumimoji="1" lang="en-US" altLang="ja-JP"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いずれか）（法第</a:t>
                      </a:r>
                      <a:r>
                        <a:rPr kumimoji="1" lang="en-US" altLang="ja-JP" sz="1400" dirty="0">
                          <a:latin typeface="BIZ UDゴシック" panose="020B0400000000000000" pitchFamily="49" charset="-128"/>
                          <a:ea typeface="BIZ UDゴシック" panose="020B0400000000000000" pitchFamily="49" charset="-128"/>
                        </a:rPr>
                        <a:t>21</a:t>
                      </a:r>
                      <a:r>
                        <a:rPr kumimoji="1" lang="ja-JP" altLang="en-US" sz="1400" dirty="0">
                          <a:latin typeface="BIZ UDゴシック" panose="020B0400000000000000" pitchFamily="49" charset="-128"/>
                          <a:ea typeface="BIZ UDゴシック" panose="020B0400000000000000" pitchFamily="49" charset="-128"/>
                        </a:rPr>
                        <a:t>条の３第１項、施行令第</a:t>
                      </a:r>
                      <a:r>
                        <a:rPr kumimoji="1" lang="en-US" altLang="ja-JP" sz="1400" dirty="0">
                          <a:latin typeface="BIZ UDゴシック" panose="020B0400000000000000" pitchFamily="49" charset="-128"/>
                          <a:ea typeface="BIZ UDゴシック" panose="020B0400000000000000" pitchFamily="49" charset="-128"/>
                        </a:rPr>
                        <a:t>30</a:t>
                      </a:r>
                      <a:r>
                        <a:rPr kumimoji="1" lang="ja-JP" altLang="en-US" sz="1400" dirty="0">
                          <a:latin typeface="BIZ UDゴシック" panose="020B0400000000000000" pitchFamily="49" charset="-128"/>
                          <a:ea typeface="BIZ UDゴシック" panose="020B0400000000000000" pitchFamily="49" charset="-128"/>
                        </a:rPr>
                        <a:t>条の</a:t>
                      </a:r>
                      <a:r>
                        <a:rPr kumimoji="1" lang="en-US" altLang="ja-JP" sz="1400" dirty="0">
                          <a:latin typeface="BIZ UDゴシック" panose="020B0400000000000000" pitchFamily="49" charset="-128"/>
                          <a:ea typeface="BIZ UDゴシック" panose="020B0400000000000000" pitchFamily="49" charset="-128"/>
                        </a:rPr>
                        <a:t>16</a:t>
                      </a:r>
                      <a:r>
                        <a:rPr kumimoji="1" lang="ja-JP" altLang="en-US" sz="1400" dirty="0">
                          <a:latin typeface="BIZ UDゴシック" panose="020B0400000000000000" pitchFamily="49" charset="-128"/>
                          <a:ea typeface="BIZ UDゴシック" panose="020B0400000000000000" pitchFamily="49" charset="-128"/>
                        </a:rPr>
                        <a:t>第２項）</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Font typeface="BIZ UDPゴシック" panose="020B0400000000000000" pitchFamily="50" charset="-128"/>
                        <a:buChar char="○"/>
                      </a:pPr>
                      <a:r>
                        <a:rPr kumimoji="1" lang="ja-JP" altLang="en-US" sz="1400" dirty="0">
                          <a:latin typeface="BIZ UDゴシック" panose="020B0400000000000000" pitchFamily="49" charset="-128"/>
                          <a:ea typeface="BIZ UDゴシック" panose="020B0400000000000000" pitchFamily="49" charset="-128"/>
                        </a:rPr>
                        <a:t>統合作戦副司令官（陸将、海将、空将</a:t>
                      </a:r>
                      <a:r>
                        <a:rPr kumimoji="1" lang="en-US" altLang="ja-JP"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のいずれか）（施行令第</a:t>
                      </a:r>
                      <a:r>
                        <a:rPr kumimoji="1" lang="en-US" altLang="ja-JP" sz="1400" dirty="0">
                          <a:latin typeface="BIZ UDゴシック" panose="020B0400000000000000" pitchFamily="49" charset="-128"/>
                          <a:ea typeface="BIZ UDゴシック" panose="020B0400000000000000" pitchFamily="49" charset="-128"/>
                        </a:rPr>
                        <a:t>30</a:t>
                      </a:r>
                      <a:r>
                        <a:rPr kumimoji="1" lang="ja-JP" altLang="en-US" sz="1400" dirty="0">
                          <a:latin typeface="BIZ UDゴシック" panose="020B0400000000000000" pitchFamily="49" charset="-128"/>
                          <a:ea typeface="BIZ UDゴシック" panose="020B0400000000000000" pitchFamily="49" charset="-128"/>
                        </a:rPr>
                        <a:t>条の</a:t>
                      </a:r>
                      <a:r>
                        <a:rPr kumimoji="1" lang="en-US" altLang="ja-JP" sz="1400" dirty="0">
                          <a:latin typeface="BIZ UDゴシック" panose="020B0400000000000000" pitchFamily="49" charset="-128"/>
                          <a:ea typeface="BIZ UDゴシック" panose="020B0400000000000000" pitchFamily="49" charset="-128"/>
                        </a:rPr>
                        <a:t>17</a:t>
                      </a:r>
                      <a:r>
                        <a:rPr kumimoji="1" lang="ja-JP" altLang="en-US" sz="1400" dirty="0">
                          <a:latin typeface="BIZ UDゴシック" panose="020B0400000000000000" pitchFamily="49" charset="-128"/>
                          <a:ea typeface="BIZ UDゴシック" panose="020B0400000000000000" pitchFamily="49" charset="-128"/>
                        </a:rPr>
                        <a:t>第１項）</a:t>
                      </a:r>
                      <a:endParaRPr kumimoji="1" lang="en-US" altLang="ja-JP" sz="1400" dirty="0">
                        <a:latin typeface="BIZ UDゴシック" panose="020B0400000000000000" pitchFamily="49" charset="-128"/>
                        <a:ea typeface="BIZ UDゴシック" panose="020B0400000000000000" pitchFamily="49" charset="-128"/>
                      </a:endParaRPr>
                    </a:p>
                    <a:p>
                      <a:pPr marL="576000" indent="-285750">
                        <a:buFont typeface="Wingdings" panose="05000000000000000000" pitchFamily="2" charset="2"/>
                        <a:buChar char="Ø"/>
                      </a:pPr>
                      <a:r>
                        <a:rPr kumimoji="1" lang="ja-JP" altLang="en-US" sz="1400" dirty="0">
                          <a:latin typeface="BIZ UDゴシック" panose="020B0400000000000000" pitchFamily="49" charset="-128"/>
                          <a:ea typeface="BIZ UDゴシック" panose="020B0400000000000000" pitchFamily="49" charset="-128"/>
                        </a:rPr>
                        <a:t>統合作戦司令官に事故があるとき又は統合作戦司令官が欠けたときは、統合作戦司令官の職務を行う（施行令第</a:t>
                      </a:r>
                      <a:r>
                        <a:rPr kumimoji="1" lang="en-US" altLang="ja-JP" sz="1400" dirty="0">
                          <a:latin typeface="BIZ UDゴシック" panose="020B0400000000000000" pitchFamily="49" charset="-128"/>
                          <a:ea typeface="BIZ UDゴシック" panose="020B0400000000000000" pitchFamily="49" charset="-128"/>
                        </a:rPr>
                        <a:t>30</a:t>
                      </a:r>
                      <a:r>
                        <a:rPr kumimoji="1" lang="ja-JP" altLang="en-US" sz="1400" dirty="0">
                          <a:latin typeface="BIZ UDゴシック" panose="020B0400000000000000" pitchFamily="49" charset="-128"/>
                          <a:ea typeface="BIZ UDゴシック" panose="020B0400000000000000" pitchFamily="49" charset="-128"/>
                        </a:rPr>
                        <a:t>条の</a:t>
                      </a:r>
                      <a:r>
                        <a:rPr kumimoji="1" lang="en-US" altLang="ja-JP" sz="1400" dirty="0">
                          <a:latin typeface="BIZ UDゴシック" panose="020B0400000000000000" pitchFamily="49" charset="-128"/>
                          <a:ea typeface="BIZ UDゴシック" panose="020B0400000000000000" pitchFamily="49" charset="-128"/>
                        </a:rPr>
                        <a:t>17</a:t>
                      </a:r>
                      <a:r>
                        <a:rPr kumimoji="1" lang="ja-JP" altLang="en-US" sz="1400" dirty="0">
                          <a:latin typeface="BIZ UDゴシック" panose="020B0400000000000000" pitchFamily="49" charset="-128"/>
                          <a:ea typeface="BIZ UDゴシック" panose="020B0400000000000000" pitchFamily="49" charset="-128"/>
                        </a:rPr>
                        <a:t>第２項）</a:t>
                      </a:r>
                      <a:endParaRPr kumimoji="1" lang="en-US" altLang="ja-JP" sz="1400" dirty="0">
                        <a:latin typeface="BIZ UDゴシック" panose="020B0400000000000000" pitchFamily="49" charset="-128"/>
                        <a:ea typeface="BIZ UDゴシック" panose="020B0400000000000000" pitchFamily="49" charset="-128"/>
                      </a:endParaRPr>
                    </a:p>
                    <a:p>
                      <a:pPr marL="576000" indent="-285750">
                        <a:buFont typeface="Wingdings" panose="05000000000000000000" pitchFamily="2" charset="2"/>
                        <a:buChar char="Ø"/>
                      </a:pPr>
                      <a:r>
                        <a:rPr kumimoji="1" lang="ja-JP" altLang="en-US" sz="1400" dirty="0">
                          <a:latin typeface="BIZ UDゴシック" panose="020B0400000000000000" pitchFamily="49" charset="-128"/>
                          <a:ea typeface="BIZ UDゴシック" panose="020B0400000000000000" pitchFamily="49" charset="-128"/>
                        </a:rPr>
                        <a:t>副司令官は１人（施行令第</a:t>
                      </a:r>
                      <a:r>
                        <a:rPr kumimoji="1" lang="en-US" altLang="ja-JP" sz="1400" dirty="0">
                          <a:latin typeface="BIZ UDゴシック" panose="020B0400000000000000" pitchFamily="49" charset="-128"/>
                          <a:ea typeface="BIZ UDゴシック" panose="020B0400000000000000" pitchFamily="49" charset="-128"/>
                        </a:rPr>
                        <a:t>30</a:t>
                      </a:r>
                      <a:r>
                        <a:rPr kumimoji="1" lang="ja-JP" altLang="en-US" sz="1400" dirty="0">
                          <a:latin typeface="BIZ UDゴシック" panose="020B0400000000000000" pitchFamily="49" charset="-128"/>
                          <a:ea typeface="BIZ UDゴシック" panose="020B0400000000000000" pitchFamily="49" charset="-128"/>
                        </a:rPr>
                        <a:t>条の</a:t>
                      </a:r>
                      <a:r>
                        <a:rPr kumimoji="1" lang="en-US" altLang="ja-JP" sz="1400" dirty="0">
                          <a:latin typeface="BIZ UDゴシック" panose="020B0400000000000000" pitchFamily="49" charset="-128"/>
                          <a:ea typeface="BIZ UDゴシック" panose="020B0400000000000000" pitchFamily="49" charset="-128"/>
                        </a:rPr>
                        <a:t>17</a:t>
                      </a:r>
                      <a:r>
                        <a:rPr kumimoji="1" lang="ja-JP" altLang="en-US" sz="1400" dirty="0">
                          <a:latin typeface="BIZ UDゴシック" panose="020B0400000000000000" pitchFamily="49" charset="-128"/>
                          <a:ea typeface="BIZ UDゴシック" panose="020B0400000000000000" pitchFamily="49" charset="-128"/>
                        </a:rPr>
                        <a:t>第１項）</a:t>
                      </a:r>
                      <a:endParaRPr kumimoji="1" lang="en-US" altLang="ja-JP" sz="1400" dirty="0">
                        <a:latin typeface="BIZ UDゴシック" panose="020B0400000000000000" pitchFamily="49" charset="-128"/>
                        <a:ea typeface="BIZ UDゴシック" panose="020B0400000000000000" pitchFamily="49" charset="-128"/>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BIZ UDPゴシック" panose="020B0400000000000000" pitchFamily="50" charset="-128"/>
                        <a:buChar char="○"/>
                        <a:tabLst/>
                        <a:defRPr/>
                      </a:pPr>
                      <a:r>
                        <a:rPr kumimoji="1" lang="ja-JP" altLang="en-US" sz="1400" dirty="0">
                          <a:latin typeface="BIZ UDゴシック" panose="020B0400000000000000" pitchFamily="49" charset="-128"/>
                          <a:ea typeface="BIZ UDゴシック" panose="020B0400000000000000" pitchFamily="49" charset="-128"/>
                        </a:rPr>
                        <a:t>法令上の規定はなし</a:t>
                      </a:r>
                      <a:endParaRPr kumimoji="1" lang="en-US" altLang="ja-JP"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4205279613"/>
                  </a:ext>
                </a:extLst>
              </a:tr>
              <a:tr h="1087966">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緊急事態における警察庁の組織に関する訓令</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対策本部（第２条）</a:t>
                      </a:r>
                    </a:p>
                  </a:txBody>
                  <a:tcPr/>
                </a:tc>
                <a:tc>
                  <a:txBody>
                    <a:bodyPr/>
                    <a:lstStyle/>
                    <a:p>
                      <a:pPr marL="285750" indent="-285750">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中央合同庁舎第２号館（第６条）</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marL="285750" indent="-285750">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対策本部長（警察庁長官又は、警察庁次長）（第３条第１項）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285750" indent="-285750">
                        <a:buFont typeface="BIZ UDPゴシック" panose="020B0400000000000000" pitchFamily="50" charset="-128"/>
                        <a:buChar char="○"/>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対策副本部長（警察庁次長又は警察庁主管局長）（第３条第４項）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576000" indent="-285750">
                        <a:buFont typeface="Wingdings" panose="05000000000000000000" pitchFamily="2" charset="2"/>
                        <a:buChar char="Ø"/>
                      </a:pPr>
                      <a:r>
                        <a:rPr kumimoji="1" lang="ja-JP" altLang="en-US" sz="1400" dirty="0">
                          <a:solidFill>
                            <a:schemeClr val="tx1"/>
                          </a:solidFill>
                          <a:latin typeface="BIZ UDゴシック" panose="020B0400000000000000" pitchFamily="49" charset="-128"/>
                          <a:ea typeface="BIZ UDゴシック" panose="020B0400000000000000" pitchFamily="49" charset="-128"/>
                        </a:rPr>
                        <a:t>対策本部長に事故があるときは職務を代理（第３条第５項）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BIZ UDPゴシック" panose="020B0400000000000000" pitchFamily="50" charset="-128"/>
                        <a:buChar char="○"/>
                        <a:tabLst/>
                        <a:defRPr/>
                      </a:pPr>
                      <a:r>
                        <a:rPr kumimoji="1" lang="ja-JP" altLang="en-US" sz="1400" dirty="0">
                          <a:solidFill>
                            <a:schemeClr val="tx1"/>
                          </a:solidFill>
                          <a:latin typeface="BIZ UDゴシック" panose="020B0400000000000000" pitchFamily="49" charset="-128"/>
                          <a:ea typeface="BIZ UDゴシック" panose="020B0400000000000000" pitchFamily="49" charset="-128"/>
                        </a:rPr>
                        <a:t>さいたま新都心合同庁舎２号館関東管区警察局庁舎（さいたま市）（第６条第２項）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ct val="100000"/>
                        </a:lnSpc>
                        <a:spcBef>
                          <a:spcPts val="0"/>
                        </a:spcBef>
                        <a:spcAft>
                          <a:spcPts val="0"/>
                        </a:spcAft>
                        <a:buClrTx/>
                        <a:buSzTx/>
                        <a:buFont typeface="BIZ UDPゴシック" panose="020B0400000000000000" pitchFamily="50" charset="-128"/>
                        <a:buChar char="○"/>
                        <a:tabLst/>
                        <a:defRPr/>
                      </a:pPr>
                      <a:r>
                        <a:rPr kumimoji="1" lang="ja-JP" altLang="en-US" sz="1400" dirty="0">
                          <a:solidFill>
                            <a:schemeClr val="tx1"/>
                          </a:solidFill>
                          <a:latin typeface="BIZ UDゴシック" panose="020B0400000000000000" pitchFamily="49" charset="-128"/>
                          <a:ea typeface="BIZ UDゴシック" panose="020B0400000000000000" pitchFamily="49" charset="-128"/>
                        </a:rPr>
                        <a:t>警察大学校庁舎（府中市）（第６条第２項）</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551828475"/>
                  </a:ext>
                </a:extLst>
              </a:tr>
            </a:tbl>
          </a:graphicData>
        </a:graphic>
      </p:graphicFrame>
      <p:sp>
        <p:nvSpPr>
          <p:cNvPr id="2" name="正方形/長方形 1">
            <a:extLst>
              <a:ext uri="{FF2B5EF4-FFF2-40B4-BE49-F238E27FC236}">
                <a16:creationId xmlns:a16="http://schemas.microsoft.com/office/drawing/2014/main" id="{D247C827-A305-E55D-36CF-B02A9FE81FAC}"/>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４．災害時の危機管理体制</a:t>
            </a:r>
            <a:endParaRPr lang="en-US" altLang="ja-JP" sz="2000" b="1">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C4FB2F8B-8682-AC67-9BAD-F266F6D87E94}"/>
              </a:ext>
            </a:extLst>
          </p:cNvPr>
          <p:cNvSpPr txBox="1"/>
          <p:nvPr/>
        </p:nvSpPr>
        <p:spPr>
          <a:xfrm>
            <a:off x="567396" y="778173"/>
            <a:ext cx="11057206" cy="307777"/>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設置場所及び代替規定は、警察庁の対策本部については規定があるが、自衛隊の統合作戦司令部については規定がない。</a:t>
            </a:r>
            <a:endParaRPr lang="en-US" altLang="ja-JP" sz="1400" dirty="0">
              <a:latin typeface="BIZ UDゴシック" panose="020B0400000000000000" pitchFamily="49" charset="-128"/>
              <a:ea typeface="BIZ UDゴシック" panose="020B0400000000000000" pitchFamily="49" charset="-128"/>
            </a:endParaRPr>
          </a:p>
        </p:txBody>
      </p:sp>
      <p:sp>
        <p:nvSpPr>
          <p:cNvPr id="5" name="タイトル 1">
            <a:extLst>
              <a:ext uri="{FF2B5EF4-FFF2-40B4-BE49-F238E27FC236}">
                <a16:creationId xmlns:a16="http://schemas.microsoft.com/office/drawing/2014/main" id="{0DF46C3F-6598-42FF-A364-85C6D1F8D08B}"/>
              </a:ext>
            </a:extLst>
          </p:cNvPr>
          <p:cNvSpPr txBox="1">
            <a:spLocks/>
          </p:cNvSpPr>
          <p:nvPr/>
        </p:nvSpPr>
        <p:spPr>
          <a:xfrm>
            <a:off x="274025" y="369067"/>
            <a:ext cx="9232581"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４－１．危機管理機能として法令に基づき設置することとされているもの</a:t>
            </a:r>
          </a:p>
        </p:txBody>
      </p:sp>
      <p:sp>
        <p:nvSpPr>
          <p:cNvPr id="6" name="テキスト ボックス 5">
            <a:extLst>
              <a:ext uri="{FF2B5EF4-FFF2-40B4-BE49-F238E27FC236}">
                <a16:creationId xmlns:a16="http://schemas.microsoft.com/office/drawing/2014/main" id="{9BDE3E4D-B4BA-80CF-6F6E-593B495A2818}"/>
              </a:ext>
            </a:extLst>
          </p:cNvPr>
          <p:cNvSpPr txBox="1"/>
          <p:nvPr/>
        </p:nvSpPr>
        <p:spPr>
          <a:xfrm>
            <a:off x="6625883" y="6578070"/>
            <a:ext cx="4998720"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出典：各法律、計画をもとに副首都推進局で作成</a:t>
            </a:r>
            <a:endParaRPr kumimoji="1" lang="en-US" altLang="ja-JP" sz="10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9871126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F207B-CC87-B795-D241-58086491837F}"/>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F3B1A5F-E645-80D5-86ED-693970BCD709}"/>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32</a:t>
            </a:fld>
            <a:endParaRPr kumimoji="1" lang="ja-JP" altLang="en-US" b="0"/>
          </a:p>
        </p:txBody>
      </p:sp>
      <p:sp>
        <p:nvSpPr>
          <p:cNvPr id="11" name="正方形/長方形 10">
            <a:extLst>
              <a:ext uri="{FF2B5EF4-FFF2-40B4-BE49-F238E27FC236}">
                <a16:creationId xmlns:a16="http://schemas.microsoft.com/office/drawing/2014/main" id="{85779195-60ED-D1F5-5935-5EA8D1766F78}"/>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５．省庁等業務継続計画における機能別の優先順位</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A8A36A70-D2CB-B8E2-9123-64C1191E7FDA}"/>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５－１． リアルタイム対応必須機能（</a:t>
            </a:r>
            <a:r>
              <a:rPr lang="en-US" altLang="ja-JP" sz="1800" b="1">
                <a:latin typeface="BIZ UDゴシック" panose="020B0400000000000000" pitchFamily="49" charset="-128"/>
                <a:ea typeface="BIZ UDゴシック" panose="020B0400000000000000" pitchFamily="49" charset="-128"/>
                <a:cs typeface="Meiryo UI" panose="020B0604030504040204" pitchFamily="50" charset="-128"/>
              </a:rPr>
              <a:t>24</a:t>
            </a: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時間以内）</a:t>
            </a:r>
          </a:p>
        </p:txBody>
      </p:sp>
      <p:sp>
        <p:nvSpPr>
          <p:cNvPr id="13" name="テキスト ボックス 12">
            <a:extLst>
              <a:ext uri="{FF2B5EF4-FFF2-40B4-BE49-F238E27FC236}">
                <a16:creationId xmlns:a16="http://schemas.microsoft.com/office/drawing/2014/main" id="{B772C02D-57B7-609C-0905-A9F69D432134}"/>
              </a:ext>
            </a:extLst>
          </p:cNvPr>
          <p:cNvSpPr txBox="1"/>
          <p:nvPr/>
        </p:nvSpPr>
        <p:spPr>
          <a:xfrm>
            <a:off x="6625883" y="6503120"/>
            <a:ext cx="4998720"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出典：各省庁等業務継続計画をもとに副首都推進局で作成</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E8ECCA52-34DF-1038-3BB0-9B2AC141911E}"/>
              </a:ext>
            </a:extLst>
          </p:cNvPr>
          <p:cNvSpPr txBox="1"/>
          <p:nvPr/>
        </p:nvSpPr>
        <p:spPr>
          <a:xfrm>
            <a:off x="567397" y="729107"/>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省庁業務継続計画における</a:t>
            </a:r>
            <a:r>
              <a:rPr lang="en-US" altLang="ja-JP" sz="1400" dirty="0">
                <a:latin typeface="BIZ UDゴシック" panose="020B0400000000000000" pitchFamily="49" charset="-128"/>
                <a:ea typeface="BIZ UDゴシック" panose="020B0400000000000000" pitchFamily="49" charset="-128"/>
              </a:rPr>
              <a:t>24</a:t>
            </a:r>
            <a:r>
              <a:rPr lang="ja-JP" altLang="en-US" sz="1400" dirty="0">
                <a:latin typeface="BIZ UDゴシック" panose="020B0400000000000000" pitchFamily="49" charset="-128"/>
                <a:ea typeface="BIZ UDゴシック" panose="020B0400000000000000" pitchFamily="49" charset="-128"/>
              </a:rPr>
              <a:t>時間以内に対応を要する業務について、在外公館を通じた情報発信、金融機関への返済猶予要請など、首都以外でも対応できる可能性のある業務も存在する。</a:t>
            </a:r>
            <a:endParaRPr lang="en-US" altLang="ja-JP" sz="1400" dirty="0">
              <a:latin typeface="BIZ UDゴシック" panose="020B0400000000000000" pitchFamily="49" charset="-128"/>
              <a:ea typeface="BIZ UDゴシック" panose="020B0400000000000000" pitchFamily="49" charset="-128"/>
            </a:endParaRPr>
          </a:p>
        </p:txBody>
      </p:sp>
      <p:graphicFrame>
        <p:nvGraphicFramePr>
          <p:cNvPr id="2" name="表 1">
            <a:extLst>
              <a:ext uri="{FF2B5EF4-FFF2-40B4-BE49-F238E27FC236}">
                <a16:creationId xmlns:a16="http://schemas.microsoft.com/office/drawing/2014/main" id="{1BAEDCA7-13B2-45A6-AC83-0A702878DB7C}"/>
              </a:ext>
            </a:extLst>
          </p:cNvPr>
          <p:cNvGraphicFramePr>
            <a:graphicFrameLocks noGrp="1"/>
          </p:cNvGraphicFramePr>
          <p:nvPr/>
        </p:nvGraphicFramePr>
        <p:xfrm>
          <a:off x="314458" y="1681508"/>
          <a:ext cx="11587732" cy="4234530"/>
        </p:xfrm>
        <a:graphic>
          <a:graphicData uri="http://schemas.openxmlformats.org/drawingml/2006/table">
            <a:tbl>
              <a:tblPr firstRow="1" firstCol="1">
                <a:tableStyleId>{D7AC3CCA-C797-4891-BE02-D94E43425B78}</a:tableStyleId>
              </a:tblPr>
              <a:tblGrid>
                <a:gridCol w="1439391">
                  <a:extLst>
                    <a:ext uri="{9D8B030D-6E8A-4147-A177-3AD203B41FA5}">
                      <a16:colId xmlns:a16="http://schemas.microsoft.com/office/drawing/2014/main" val="3141978329"/>
                    </a:ext>
                  </a:extLst>
                </a:gridCol>
                <a:gridCol w="5171607">
                  <a:extLst>
                    <a:ext uri="{9D8B030D-6E8A-4147-A177-3AD203B41FA5}">
                      <a16:colId xmlns:a16="http://schemas.microsoft.com/office/drawing/2014/main" val="2841894479"/>
                    </a:ext>
                  </a:extLst>
                </a:gridCol>
                <a:gridCol w="4976734">
                  <a:extLst>
                    <a:ext uri="{9D8B030D-6E8A-4147-A177-3AD203B41FA5}">
                      <a16:colId xmlns:a16="http://schemas.microsoft.com/office/drawing/2014/main" val="126378620"/>
                    </a:ext>
                  </a:extLst>
                </a:gridCol>
              </a:tblGrid>
              <a:tr h="450120">
                <a:tc>
                  <a:txBody>
                    <a:bodyPr/>
                    <a:lstStyle/>
                    <a:p>
                      <a:pPr algn="ctr">
                        <a:lnSpc>
                          <a:spcPts val="1600"/>
                        </a:lnSpc>
                      </a:pPr>
                      <a:r>
                        <a:rPr lang="ja-JP" altLang="en-US" sz="1400" kern="0" dirty="0">
                          <a:effectLst/>
                          <a:latin typeface="BIZ UDゴシック" panose="020B0400000000000000" pitchFamily="49" charset="-128"/>
                          <a:ea typeface="BIZ UDゴシック" panose="020B0400000000000000" pitchFamily="49" charset="-128"/>
                        </a:rPr>
                        <a:t>分類</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gridSpan="2">
                  <a:txBody>
                    <a:bodyPr/>
                    <a:lstStyle/>
                    <a:p>
                      <a:pPr algn="ctr">
                        <a:lnSpc>
                          <a:spcPts val="1600"/>
                        </a:lnSpc>
                      </a:pPr>
                      <a:r>
                        <a:rPr lang="ja-JP" sz="1400" kern="0" dirty="0">
                          <a:effectLst/>
                          <a:latin typeface="BIZ UDゴシック" panose="020B0400000000000000" pitchFamily="49" charset="-128"/>
                          <a:ea typeface="BIZ UDゴシック" panose="020B0400000000000000" pitchFamily="49" charset="-128"/>
                        </a:rPr>
                        <a:t>業務内容</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657350276"/>
                  </a:ext>
                </a:extLst>
              </a:tr>
              <a:tr h="611950">
                <a:tc>
                  <a:txBody>
                    <a:bodyPr/>
                    <a:lstStyle/>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応急体制確立</a:t>
                      </a:r>
                      <a:endParaRPr lang="en-US" altLang="ja-JP" sz="1400" kern="10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総合調整</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被害状況の把握と関係省庁間の総合調整（内閣官房）</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日本銀行 金融政策決定会合業務　（財務省）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国債の発行及び借入業務、契約事務（財務省）</a:t>
                      </a:r>
                      <a:endParaRPr lang="en-US" altLang="ja-JP" sz="1400" kern="100" dirty="0">
                        <a:effectLst/>
                        <a:latin typeface="BIZ UDゴシック" panose="020B0400000000000000" pitchFamily="49" charset="-128"/>
                        <a:ea typeface="BIZ UDゴシック" panose="020B0400000000000000" pitchFamily="49" charset="-128"/>
                      </a:endParaRP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必要な情報通信システム</a:t>
                      </a:r>
                      <a:r>
                        <a:rPr lang="ja-JP" altLang="en-US" sz="1400" kern="100">
                          <a:effectLst/>
                          <a:latin typeface="BIZ UDゴシック" panose="020B0400000000000000" pitchFamily="49" charset="-128"/>
                          <a:ea typeface="BIZ UDゴシック" panose="020B0400000000000000" pitchFamily="49" charset="-128"/>
                        </a:rPr>
                        <a:t>の運用・維持</a:t>
                      </a:r>
                      <a:r>
                        <a:rPr lang="ja-JP" altLang="en-US" sz="1400" kern="100" dirty="0">
                          <a:effectLst/>
                          <a:latin typeface="BIZ UDゴシック" panose="020B0400000000000000" pitchFamily="49" charset="-128"/>
                          <a:ea typeface="BIZ UDゴシック" panose="020B0400000000000000" pitchFamily="49" charset="-128"/>
                        </a:rPr>
                        <a:t>（消防庁）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災害対策における国有財産の無償貸付業務（財務省）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a:effectLst/>
                          <a:latin typeface="BIZ UDゴシック" panose="020B0400000000000000" pitchFamily="49" charset="-128"/>
                          <a:ea typeface="BIZ UDゴシック" panose="020B0400000000000000" pitchFamily="49" charset="-128"/>
                        </a:rPr>
                        <a:t>議員・秘書</a:t>
                      </a:r>
                      <a:r>
                        <a:rPr lang="ja-JP" altLang="en-US" sz="1400" kern="100" dirty="0">
                          <a:effectLst/>
                          <a:latin typeface="BIZ UDゴシック" panose="020B0400000000000000" pitchFamily="49" charset="-128"/>
                          <a:ea typeface="BIZ UDゴシック" panose="020B0400000000000000" pitchFamily="49" charset="-128"/>
                        </a:rPr>
                        <a:t>等の安否確認（両議院）</a:t>
                      </a:r>
                      <a:endParaRPr lang="en-US" altLang="ja-JP" sz="1400" kern="10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4142465330"/>
                  </a:ext>
                </a:extLst>
              </a:tr>
              <a:tr h="573850">
                <a:tc>
                  <a:txBody>
                    <a:bodyPr/>
                    <a:lstStyle/>
                    <a:p>
                      <a:pPr algn="ctr">
                        <a:lnSpc>
                          <a:spcPts val="1600"/>
                        </a:lnSpc>
                      </a:pPr>
                      <a:r>
                        <a:rPr lang="ja-JP" altLang="en-US" sz="1400" kern="100">
                          <a:effectLst/>
                          <a:latin typeface="BIZ UDゴシック" panose="020B0400000000000000" pitchFamily="49" charset="-128"/>
                          <a:ea typeface="BIZ UDゴシック" panose="020B0400000000000000" pitchFamily="49" charset="-128"/>
                        </a:rPr>
                        <a:t>情報発信・広報</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社会不安の解消、国民への協力等広報（内閣官房）</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金融の懸念払拭のため国内外へ情報発信（金融庁）</a:t>
                      </a:r>
                      <a:endParaRPr lang="en-US" altLang="ja-JP" sz="1400" kern="100" dirty="0">
                        <a:effectLst/>
                        <a:latin typeface="BIZ UDゴシック" panose="020B0400000000000000" pitchFamily="49" charset="-128"/>
                        <a:ea typeface="BIZ UDゴシック" panose="020B0400000000000000" pitchFamily="49" charset="-128"/>
                      </a:endParaRPr>
                    </a:p>
                  </a:txBody>
                  <a:tcPr>
                    <a:lnR w="12700" cap="flat" cmpd="sng" algn="ctr">
                      <a:solidFill>
                        <a:schemeClr val="bg1"/>
                      </a:solidFill>
                      <a:prstDash val="solid"/>
                      <a:round/>
                      <a:headEnd type="none" w="med" len="med"/>
                      <a:tailEnd type="none" w="med" len="med"/>
                    </a:lnR>
                    <a:noFill/>
                  </a:tcPr>
                </a:tc>
                <a:tc>
                  <a:txBody>
                    <a:bodyPr/>
                    <a:lstStyle/>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在外公館を通じた情報発信（外務省）</a:t>
                      </a:r>
                      <a:endParaRPr lang="en-US" altLang="ja-JP" sz="1400" kern="10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869154204"/>
                  </a:ext>
                </a:extLst>
              </a:tr>
              <a:tr h="312420">
                <a:tc>
                  <a:txBody>
                    <a:bodyPr/>
                    <a:lstStyle/>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インフラ</a:t>
                      </a:r>
                      <a:endParaRPr lang="en-US" altLang="ja-JP" sz="1400" kern="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ライフライン</a:t>
                      </a:r>
                      <a:endParaRPr lang="en-US" altLang="ja-JP" sz="1400" kern="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物資対応</a:t>
                      </a:r>
                      <a:endParaRPr lang="en-US" altLang="ja-JP" sz="1400" kern="0">
                        <a:effectLst/>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電力・ガス等に関する被害状況の把握及び各事業者への復旧対策等に関する指導（経済産業省）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道路・航空・鉄道・航路の通行可否の確認（国土交通省）</a:t>
                      </a:r>
                      <a:endParaRPr lang="en-US" altLang="ja-JP" sz="1400" kern="100" dirty="0">
                        <a:effectLst/>
                        <a:latin typeface="BIZ UDゴシック" panose="020B0400000000000000" pitchFamily="49" charset="-128"/>
                        <a:ea typeface="BIZ UDゴシック" panose="020B0400000000000000" pitchFamily="49" charset="-128"/>
                      </a:endParaRPr>
                    </a:p>
                  </a:txBody>
                  <a:tcPr>
                    <a:lnR w="12700" cap="flat" cmpd="sng" algn="ctr">
                      <a:solidFill>
                        <a:schemeClr val="bg1"/>
                      </a:solidFill>
                      <a:prstDash val="solid"/>
                      <a:round/>
                      <a:headEnd type="none" w="med" len="med"/>
                      <a:tailEnd type="none" w="med" len="med"/>
                    </a:lnR>
                    <a:noFill/>
                  </a:tcPr>
                </a:tc>
                <a:tc>
                  <a:txBody>
                    <a:bodyPr/>
                    <a:lstStyle/>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国防災拠点の被害状況の確認（国土交通省）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海上保安庁保有船艇・航空機等の派遣（国土交通省）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海洋流出油等に対する対応（国土交通省）</a:t>
                      </a:r>
                      <a:endParaRPr lang="en-US" altLang="ja-JP" sz="1400" kern="10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395624244"/>
                  </a:ext>
                </a:extLst>
              </a:tr>
              <a:tr h="617244">
                <a:tc>
                  <a:txBody>
                    <a:bodyPr/>
                    <a:lstStyle/>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経済・金融</a:t>
                      </a:r>
                      <a:endParaRPr lang="en-US" altLang="ja-JP" sz="1400" kern="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dirty="0">
                          <a:effectLst/>
                          <a:latin typeface="BIZ UDゴシック" panose="020B0400000000000000" pitchFamily="49" charset="-128"/>
                          <a:ea typeface="BIZ UDゴシック" panose="020B0400000000000000" pitchFamily="49" charset="-128"/>
                        </a:rPr>
                        <a:t>法令安定</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金融機関への返済猶予等の要請（金融庁）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金融機関等の被災状況の把握（金融庁）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国予算予備費の確保に関する調整（財務省）</a:t>
                      </a:r>
                      <a:endParaRPr lang="en-US" altLang="ja-JP" sz="1400" kern="100" dirty="0">
                        <a:effectLst/>
                        <a:latin typeface="BIZ UDゴシック" panose="020B0400000000000000" pitchFamily="49" charset="-128"/>
                        <a:ea typeface="BIZ UDゴシック" panose="020B0400000000000000" pitchFamily="49" charset="-128"/>
                      </a:endParaRP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国民生活に必要な物資の関税・免税調整（財務省）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災害復旧及び治安維持のための法令審査（内閣法制局）</a:t>
                      </a:r>
                      <a:endParaRPr lang="en-US" altLang="ja-JP" sz="1400" kern="10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336221303"/>
                  </a:ext>
                </a:extLst>
              </a:tr>
              <a:tr h="0">
                <a:tc>
                  <a:txBody>
                    <a:bodyPr/>
                    <a:lstStyle/>
                    <a:p>
                      <a:pPr algn="ctr">
                        <a:lnSpc>
                          <a:spcPts val="1600"/>
                        </a:lnSpc>
                      </a:pPr>
                      <a:r>
                        <a:rPr lang="ja-JP" altLang="en-US" sz="1400" kern="100">
                          <a:effectLst/>
                          <a:latin typeface="BIZ UDゴシック" panose="020B0400000000000000" pitchFamily="49" charset="-128"/>
                          <a:ea typeface="BIZ UDゴシック" panose="020B0400000000000000" pitchFamily="49" charset="-128"/>
                        </a:rPr>
                        <a:t>防衛・治安</a:t>
                      </a:r>
                      <a:r>
                        <a:rPr lang="ja-JP" altLang="en-US" sz="1400" kern="100" dirty="0">
                          <a:effectLst/>
                          <a:latin typeface="BIZ UDゴシック" panose="020B0400000000000000" pitchFamily="49" charset="-128"/>
                          <a:ea typeface="BIZ UDゴシック" panose="020B0400000000000000" pitchFamily="49" charset="-128"/>
                        </a:rPr>
                        <a:t>維持</a:t>
                      </a:r>
                      <a:endParaRPr lang="en-US" altLang="ja-JP" sz="1400" kern="10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国民支援</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児童福祉施設等の被害状況把握（こども家庭庁）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在日外交団・訪日外国賓客の安否確認（外務省）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在外邦人・在留外国人の安否照会への協力（外務省）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査証発給体制の確保（外務省）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地震保険金が迅速に支払われるよう措置（財務省）</a:t>
                      </a:r>
                      <a:endParaRPr lang="en-US" altLang="ja-JP" sz="1400" kern="100" dirty="0">
                        <a:effectLst/>
                        <a:latin typeface="BIZ UDゴシック" panose="020B0400000000000000" pitchFamily="49" charset="-128"/>
                        <a:ea typeface="BIZ UDゴシック" panose="020B0400000000000000" pitchFamily="49" charset="-128"/>
                      </a:endParaRP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自動車登録検査業務電子情報処理システム運用確保（国土交通省）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自衛隊災害派遣（防衛省）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災害時等における国防及び警備の継続（防衛省）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自衛隊及び在日米軍の事件・事故対応（防衛省）</a:t>
                      </a:r>
                      <a:endParaRPr lang="en-US" altLang="ja-JP" sz="1400" kern="10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906295801"/>
                  </a:ext>
                </a:extLst>
              </a:tr>
            </a:tbl>
          </a:graphicData>
        </a:graphic>
      </p:graphicFrame>
    </p:spTree>
    <p:extLst>
      <p:ext uri="{BB962C8B-B14F-4D97-AF65-F5344CB8AC3E}">
        <p14:creationId xmlns:p14="http://schemas.microsoft.com/office/powerpoint/2010/main" val="23797107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0CCF4-76EA-53C0-F02C-BACA18D7B644}"/>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5D6982A-3634-17CA-88D5-2E616D76574C}"/>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33</a:t>
            </a:fld>
            <a:endParaRPr kumimoji="1" lang="ja-JP" altLang="en-US" b="0"/>
          </a:p>
        </p:txBody>
      </p:sp>
      <p:sp>
        <p:nvSpPr>
          <p:cNvPr id="13" name="テキスト ボックス 12">
            <a:extLst>
              <a:ext uri="{FF2B5EF4-FFF2-40B4-BE49-F238E27FC236}">
                <a16:creationId xmlns:a16="http://schemas.microsoft.com/office/drawing/2014/main" id="{2F4E4854-EFF5-FF39-97B2-E89A04C9BF9C}"/>
              </a:ext>
            </a:extLst>
          </p:cNvPr>
          <p:cNvSpPr txBox="1"/>
          <p:nvPr/>
        </p:nvSpPr>
        <p:spPr>
          <a:xfrm>
            <a:off x="6625883" y="6503120"/>
            <a:ext cx="4998720"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出典：各省庁等業務継続計画をもとに副首都推進局で作成</a:t>
            </a:r>
            <a:endParaRPr kumimoji="1" lang="en-US" altLang="ja-JP" sz="1000" dirty="0">
              <a:latin typeface="BIZ UDゴシック" panose="020B0400000000000000" pitchFamily="49" charset="-128"/>
              <a:ea typeface="BIZ UDゴシック" panose="020B0400000000000000" pitchFamily="49" charset="-128"/>
            </a:endParaRPr>
          </a:p>
        </p:txBody>
      </p:sp>
      <p:graphicFrame>
        <p:nvGraphicFramePr>
          <p:cNvPr id="2" name="表 1">
            <a:extLst>
              <a:ext uri="{FF2B5EF4-FFF2-40B4-BE49-F238E27FC236}">
                <a16:creationId xmlns:a16="http://schemas.microsoft.com/office/drawing/2014/main" id="{DB21E298-39FA-2013-2D22-0052502796DC}"/>
              </a:ext>
            </a:extLst>
          </p:cNvPr>
          <p:cNvGraphicFramePr>
            <a:graphicFrameLocks noGrp="1"/>
          </p:cNvGraphicFramePr>
          <p:nvPr/>
        </p:nvGraphicFramePr>
        <p:xfrm>
          <a:off x="314458" y="1681508"/>
          <a:ext cx="11587732" cy="4437730"/>
        </p:xfrm>
        <a:graphic>
          <a:graphicData uri="http://schemas.openxmlformats.org/drawingml/2006/table">
            <a:tbl>
              <a:tblPr firstRow="1" firstCol="1">
                <a:tableStyleId>{D7AC3CCA-C797-4891-BE02-D94E43425B78}</a:tableStyleId>
              </a:tblPr>
              <a:tblGrid>
                <a:gridCol w="1439391">
                  <a:extLst>
                    <a:ext uri="{9D8B030D-6E8A-4147-A177-3AD203B41FA5}">
                      <a16:colId xmlns:a16="http://schemas.microsoft.com/office/drawing/2014/main" val="3141978329"/>
                    </a:ext>
                  </a:extLst>
                </a:gridCol>
                <a:gridCol w="5171607">
                  <a:extLst>
                    <a:ext uri="{9D8B030D-6E8A-4147-A177-3AD203B41FA5}">
                      <a16:colId xmlns:a16="http://schemas.microsoft.com/office/drawing/2014/main" val="2841894479"/>
                    </a:ext>
                  </a:extLst>
                </a:gridCol>
                <a:gridCol w="4976734">
                  <a:extLst>
                    <a:ext uri="{9D8B030D-6E8A-4147-A177-3AD203B41FA5}">
                      <a16:colId xmlns:a16="http://schemas.microsoft.com/office/drawing/2014/main" val="126378620"/>
                    </a:ext>
                  </a:extLst>
                </a:gridCol>
              </a:tblGrid>
              <a:tr h="450120">
                <a:tc>
                  <a:txBody>
                    <a:bodyPr/>
                    <a:lstStyle/>
                    <a:p>
                      <a:pPr algn="ctr">
                        <a:lnSpc>
                          <a:spcPts val="1600"/>
                        </a:lnSpc>
                      </a:pPr>
                      <a:r>
                        <a:rPr lang="ja-JP" altLang="en-US" sz="1400" kern="0" dirty="0">
                          <a:effectLst/>
                          <a:latin typeface="BIZ UDゴシック" panose="020B0400000000000000" pitchFamily="49" charset="-128"/>
                          <a:ea typeface="BIZ UDゴシック" panose="020B0400000000000000" pitchFamily="49" charset="-128"/>
                        </a:rPr>
                        <a:t>分類</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gridSpan="2">
                  <a:txBody>
                    <a:bodyPr/>
                    <a:lstStyle/>
                    <a:p>
                      <a:pPr algn="ctr">
                        <a:lnSpc>
                          <a:spcPts val="1600"/>
                        </a:lnSpc>
                      </a:pPr>
                      <a:r>
                        <a:rPr lang="ja-JP" sz="1400" kern="0" dirty="0">
                          <a:effectLst/>
                          <a:latin typeface="BIZ UDゴシック" panose="020B0400000000000000" pitchFamily="49" charset="-128"/>
                          <a:ea typeface="BIZ UDゴシック" panose="020B0400000000000000" pitchFamily="49" charset="-128"/>
                        </a:rPr>
                        <a:t>業務内容</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657350276"/>
                  </a:ext>
                </a:extLst>
              </a:tr>
              <a:tr h="611950">
                <a:tc>
                  <a:txBody>
                    <a:bodyPr/>
                    <a:lstStyle/>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応急体制確立</a:t>
                      </a:r>
                      <a:endParaRPr lang="en-US" altLang="ja-JP" sz="1400" kern="10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総合調整</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総合調整業務の継続（内閣官房）</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首都圏以外の災害対応に向けた情報収集等（消防庁）</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緊急輸送活動、応急復旧及び後方支援活動（国土交通省）</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zh-TW"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地震調査研究推進本部</a:t>
                      </a: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臨時委員会の開催（文部科学省）</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必要物資の緊急調達業務（防衛省）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海外派遣部隊との連絡調整業務（防衛省）</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本会議・委員会の開会環境確保（両議院）</a:t>
                      </a: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4142465330"/>
                  </a:ext>
                </a:extLst>
              </a:tr>
              <a:tr h="573850">
                <a:tc>
                  <a:txBody>
                    <a:bodyPr/>
                    <a:lstStyle/>
                    <a:p>
                      <a:pPr algn="ctr">
                        <a:lnSpc>
                          <a:spcPts val="1600"/>
                        </a:lnSpc>
                      </a:pPr>
                      <a:r>
                        <a:rPr lang="ja-JP" altLang="en-US" sz="1400" kern="100">
                          <a:effectLst/>
                          <a:latin typeface="BIZ UDゴシック" panose="020B0400000000000000" pitchFamily="49" charset="-128"/>
                          <a:ea typeface="BIZ UDゴシック" panose="020B0400000000000000" pitchFamily="49" charset="-128"/>
                        </a:rPr>
                        <a:t>情報発信・広報</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在外公館への継続した情報提供（外務省）</a:t>
                      </a: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dirty="0">
                          <a:effectLst/>
                          <a:latin typeface="BIZ UDゴシック" panose="020B0400000000000000" pitchFamily="49" charset="-128"/>
                          <a:ea typeface="BIZ UDゴシック" panose="020B0400000000000000" pitchFamily="49" charset="-128"/>
                        </a:rPr>
                        <a:t>電気・ガス事業者の復旧見通しの明確化（経済産業省）</a:t>
                      </a: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電気・ガス事業者の復旧作業に係る許認可等手続の特例措置（経済産業省）</a:t>
                      </a: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869154204"/>
                  </a:ext>
                </a:extLst>
              </a:tr>
              <a:tr h="312420">
                <a:tc>
                  <a:txBody>
                    <a:bodyPr/>
                    <a:lstStyle/>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インフラ</a:t>
                      </a:r>
                      <a:endParaRPr lang="en-US" altLang="ja-JP" sz="1400" kern="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ライフライン</a:t>
                      </a:r>
                      <a:endParaRPr lang="en-US" altLang="ja-JP" sz="1400" kern="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物資対応</a:t>
                      </a:r>
                      <a:endParaRPr lang="en-US" altLang="ja-JP" sz="1400" kern="0">
                        <a:effectLst/>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被災した電気・ガス事業者への復旧支援（経済産業省）</a:t>
                      </a:r>
                      <a:endParaRPr lang="en-US" altLang="ja-JP" sz="1400" kern="10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災害復旧工事に関する工法検討の指導（国土交通省）</a:t>
                      </a:r>
                    </a:p>
                  </a:txBody>
                  <a:tcPr anchor="ct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水道施設及び下水道施設の調査（国土交通省）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緊急輸送道路の通行確保及び情報提供（国土交通省）</a:t>
                      </a:r>
                    </a:p>
                  </a:txBody>
                  <a:tcPr marL="0" anchor="ctr">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395624244"/>
                  </a:ext>
                </a:extLst>
              </a:tr>
              <a:tr h="617244">
                <a:tc>
                  <a:txBody>
                    <a:bodyPr/>
                    <a:lstStyle/>
                    <a:p>
                      <a:pPr algn="ctr">
                        <a:lnSpc>
                          <a:spcPts val="1600"/>
                        </a:lnSpc>
                      </a:pPr>
                      <a:r>
                        <a:rPr lang="ja-JP" altLang="en-US" sz="1400" kern="0">
                          <a:effectLst/>
                          <a:latin typeface="BIZ UDゴシック" panose="020B0400000000000000" pitchFamily="49" charset="-128"/>
                          <a:ea typeface="BIZ UDゴシック" panose="020B0400000000000000" pitchFamily="49" charset="-128"/>
                        </a:rPr>
                        <a:t>経済・金融</a:t>
                      </a:r>
                      <a:endParaRPr lang="en-US" altLang="ja-JP" sz="1400" kern="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0" dirty="0">
                          <a:effectLst/>
                          <a:latin typeface="BIZ UDゴシック" panose="020B0400000000000000" pitchFamily="49" charset="-128"/>
                          <a:ea typeface="BIZ UDゴシック" panose="020B0400000000000000" pitchFamily="49" charset="-128"/>
                        </a:rPr>
                        <a:t>法令安定</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金融機関に対する継続的な被災者支援要請（金融庁）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被災中小企業者等への復旧・復興対応業務（財務省）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国債の発行及び借入（財務省）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緊急対策のための財政措置（財務省）</a:t>
                      </a: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国債発行計画の見直し業務（財務省）</a:t>
                      </a: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spc="-100" baseline="0" dirty="0">
                          <a:effectLst/>
                          <a:latin typeface="BIZ UDゴシック" panose="020B0400000000000000" pitchFamily="49" charset="-128"/>
                          <a:ea typeface="BIZ UDゴシック" panose="020B0400000000000000" pitchFamily="49" charset="-128"/>
                        </a:rPr>
                        <a:t>緊急時のために備えた食用塩の事業者等への供給（財務省）</a:t>
                      </a:r>
                      <a:endParaRPr lang="en-US" altLang="ja-JP" sz="1400" kern="100" spc="-100" baseline="0" dirty="0">
                        <a:effectLst/>
                        <a:latin typeface="BIZ UDゴシック" panose="020B0400000000000000" pitchFamily="49" charset="-128"/>
                        <a:ea typeface="BIZ UDゴシック" panose="020B0400000000000000" pitchFamily="49" charset="-128"/>
                      </a:endParaRP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外為法に基づく輸出入の審査業務（経済産業省）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税関からの照会等対応（経済産業省）</a:t>
                      </a: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336221303"/>
                  </a:ext>
                </a:extLst>
              </a:tr>
              <a:tr h="0">
                <a:tc>
                  <a:txBody>
                    <a:bodyPr/>
                    <a:lstStyle/>
                    <a:p>
                      <a:pPr algn="ctr">
                        <a:lnSpc>
                          <a:spcPts val="1600"/>
                        </a:lnSpc>
                      </a:pPr>
                      <a:r>
                        <a:rPr lang="ja-JP" altLang="en-US" sz="1400" kern="100">
                          <a:effectLst/>
                          <a:latin typeface="BIZ UDゴシック" panose="020B0400000000000000" pitchFamily="49" charset="-128"/>
                          <a:ea typeface="BIZ UDゴシック" panose="020B0400000000000000" pitchFamily="49" charset="-128"/>
                        </a:rPr>
                        <a:t>防衛・治安</a:t>
                      </a:r>
                      <a:r>
                        <a:rPr lang="ja-JP" altLang="en-US" sz="1400" kern="100" dirty="0">
                          <a:effectLst/>
                          <a:latin typeface="BIZ UDゴシック" panose="020B0400000000000000" pitchFamily="49" charset="-128"/>
                          <a:ea typeface="BIZ UDゴシック" panose="020B0400000000000000" pitchFamily="49" charset="-128"/>
                        </a:rPr>
                        <a:t>維持</a:t>
                      </a:r>
                      <a:endParaRPr lang="en-US" altLang="ja-JP" sz="1400" kern="100" dirty="0">
                        <a:effectLst/>
                        <a:latin typeface="BIZ UDゴシック" panose="020B0400000000000000" pitchFamily="49" charset="-128"/>
                        <a:ea typeface="BIZ UDゴシック" panose="020B0400000000000000" pitchFamily="49" charset="-128"/>
                      </a:endParaRPr>
                    </a:p>
                    <a:p>
                      <a:pPr algn="ctr">
                        <a:lnSpc>
                          <a:spcPts val="1600"/>
                        </a:lnSpc>
                      </a:pPr>
                      <a:r>
                        <a:rPr lang="ja-JP" altLang="en-US" sz="1400" kern="100" dirty="0">
                          <a:effectLst/>
                          <a:latin typeface="BIZ UDゴシック" panose="020B0400000000000000" pitchFamily="49" charset="-128"/>
                          <a:ea typeface="BIZ UDゴシック" panose="020B0400000000000000" pitchFamily="49" charset="-128"/>
                        </a:rPr>
                        <a:t>国民支援</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nchor="ctr">
                    <a:solidFill>
                      <a:schemeClr val="accent1">
                        <a:lumMod val="40000"/>
                        <a:lumOff val="60000"/>
                      </a:schemeClr>
                    </a:solid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継続した施設被災者救援支援（こども家庭庁）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被災者の生活確保等の給付金等支出業務（こども家庭庁）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生活関連物資等の需給・価格動向の情報収集（消費者庁）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消費生活センター等の状況確認（消費者庁）</a:t>
                      </a:r>
                    </a:p>
                  </a:txBody>
                  <a:tcPr>
                    <a:lnR w="12700" cap="flat" cmpd="sng" algn="ctr">
                      <a:solidFill>
                        <a:schemeClr val="bg1"/>
                      </a:solidFill>
                      <a:prstDash val="solid"/>
                      <a:round/>
                      <a:headEnd type="none" w="med" len="med"/>
                      <a:tailEnd type="none" w="med" len="med"/>
                    </a:lnR>
                    <a:noFill/>
                  </a:tcPr>
                </a:tc>
                <a:tc>
                  <a:txBody>
                    <a:bodyPr/>
                    <a:lstStyle/>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海外からの支援申し出への対応（外務省）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自動車損害賠償責任保険の契約・解約（国土交通省）</a:t>
                      </a:r>
                    </a:p>
                    <a:p>
                      <a:pPr marL="285750" indent="-285750" algn="l">
                        <a:lnSpc>
                          <a:spcPts val="1600"/>
                        </a:lnSpc>
                        <a:buFont typeface="BIZ UDPゴシック" panose="020B0400000000000000" pitchFamily="50" charset="-128"/>
                        <a:buChar char="○"/>
                        <a:tabLst>
                          <a:tab pos="1165225" algn="l"/>
                        </a:tabLst>
                      </a:pPr>
                      <a:r>
                        <a:rPr lang="ja-JP" altLang="en-US" sz="1400" kern="100" dirty="0">
                          <a:effectLst/>
                          <a:latin typeface="BIZ UDゴシック" panose="020B0400000000000000" pitchFamily="49" charset="-128"/>
                          <a:ea typeface="BIZ UDゴシック" panose="020B0400000000000000" pitchFamily="49" charset="-128"/>
                        </a:rPr>
                        <a:t>自動車の検査に関する業務（国土交通省）</a:t>
                      </a:r>
                      <a:endParaRPr lang="en-US" altLang="ja-JP" sz="1400" kern="100" dirty="0">
                        <a:effectLst/>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ts val="1600"/>
                        </a:lnSpc>
                        <a:spcBef>
                          <a:spcPts val="0"/>
                        </a:spcBef>
                        <a:spcAft>
                          <a:spcPts val="0"/>
                        </a:spcAft>
                        <a:buClrTx/>
                        <a:buSzTx/>
                        <a:buFont typeface="BIZ UDPゴシック" panose="020B0400000000000000" pitchFamily="50" charset="-128"/>
                        <a:buChar char="○"/>
                        <a:tabLst>
                          <a:tab pos="1165225" algn="l"/>
                        </a:tabLst>
                        <a:defRPr/>
                      </a:pPr>
                      <a:r>
                        <a:rPr lang="ja-JP" altLang="en-US" sz="1400" kern="100" spc="-100" baseline="0" dirty="0">
                          <a:effectLst/>
                          <a:latin typeface="BIZ UDゴシック" panose="020B0400000000000000" pitchFamily="49" charset="-128"/>
                          <a:ea typeface="BIZ UDゴシック" panose="020B0400000000000000" pitchFamily="49" charset="-128"/>
                        </a:rPr>
                        <a:t>消費生活相談体制の継続性確保に向けた対応（消費者庁）</a:t>
                      </a:r>
                      <a:endParaRPr lang="en-US" altLang="ja-JP" sz="1400" kern="100" spc="-100" baseline="0" dirty="0">
                        <a:effectLst/>
                        <a:latin typeface="BIZ UDゴシック" panose="020B0400000000000000" pitchFamily="49" charset="-128"/>
                        <a:ea typeface="BIZ UDゴシック" panose="020B0400000000000000" pitchFamily="49" charset="-128"/>
                      </a:endParaRPr>
                    </a:p>
                  </a:txBody>
                  <a:tcPr marL="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906295801"/>
                  </a:ext>
                </a:extLst>
              </a:tr>
            </a:tbl>
          </a:graphicData>
        </a:graphic>
      </p:graphicFrame>
      <p:sp>
        <p:nvSpPr>
          <p:cNvPr id="3" name="正方形/長方形 2">
            <a:extLst>
              <a:ext uri="{FF2B5EF4-FFF2-40B4-BE49-F238E27FC236}">
                <a16:creationId xmlns:a16="http://schemas.microsoft.com/office/drawing/2014/main" id="{7B0084A0-58DC-A459-EF8C-873FD7441590}"/>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５．省庁等業務継続計画における機能別の優先順位</a:t>
            </a:r>
            <a:endParaRPr lang="en-US" altLang="ja-JP" sz="2000" b="1" dirty="0">
              <a:latin typeface="BIZ UDゴシック" panose="020B0400000000000000" pitchFamily="49" charset="-128"/>
              <a:ea typeface="BIZ UDゴシック" panose="020B0400000000000000" pitchFamily="49" charset="-128"/>
            </a:endParaRPr>
          </a:p>
        </p:txBody>
      </p:sp>
      <p:sp>
        <p:nvSpPr>
          <p:cNvPr id="5" name="タイトル 1">
            <a:extLst>
              <a:ext uri="{FF2B5EF4-FFF2-40B4-BE49-F238E27FC236}">
                <a16:creationId xmlns:a16="http://schemas.microsoft.com/office/drawing/2014/main" id="{2AABFBFE-4D9B-8F58-9509-979C61363DD4}"/>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５－２． 短期継続必要機能（</a:t>
            </a:r>
            <a:r>
              <a:rPr lang="en-US" altLang="ja-JP" sz="1800" b="1" dirty="0">
                <a:latin typeface="BIZ UDゴシック" panose="020B0400000000000000" pitchFamily="49" charset="-128"/>
                <a:ea typeface="BIZ UDゴシック" panose="020B0400000000000000" pitchFamily="49" charset="-128"/>
                <a:cs typeface="Meiryo UI" panose="020B0604030504040204" pitchFamily="50" charset="-128"/>
              </a:rPr>
              <a:t>72</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時間以内）</a:t>
            </a:r>
          </a:p>
        </p:txBody>
      </p:sp>
      <p:sp>
        <p:nvSpPr>
          <p:cNvPr id="6" name="テキスト ボックス 5">
            <a:extLst>
              <a:ext uri="{FF2B5EF4-FFF2-40B4-BE49-F238E27FC236}">
                <a16:creationId xmlns:a16="http://schemas.microsoft.com/office/drawing/2014/main" id="{0EED6BD5-1C90-8AED-E29F-E7B901B1D3C1}"/>
              </a:ext>
            </a:extLst>
          </p:cNvPr>
          <p:cNvSpPr txBox="1"/>
          <p:nvPr/>
        </p:nvSpPr>
        <p:spPr>
          <a:xfrm>
            <a:off x="567397" y="727798"/>
            <a:ext cx="11057206"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省庁業務継続計画における</a:t>
            </a:r>
            <a:r>
              <a:rPr lang="en-US" altLang="ja-JP" sz="1400" dirty="0">
                <a:latin typeface="BIZ UDゴシック" panose="020B0400000000000000" pitchFamily="49" charset="-128"/>
                <a:ea typeface="BIZ UDゴシック" panose="020B0400000000000000" pitchFamily="49" charset="-128"/>
              </a:rPr>
              <a:t>72</a:t>
            </a:r>
            <a:r>
              <a:rPr lang="ja-JP" altLang="en-US" sz="1400" dirty="0">
                <a:latin typeface="BIZ UDゴシック" panose="020B0400000000000000" pitchFamily="49" charset="-128"/>
                <a:ea typeface="BIZ UDゴシック" panose="020B0400000000000000" pitchFamily="49" charset="-128"/>
              </a:rPr>
              <a:t>時間以内に対応を要する業務について、必要物資の緊急調達や輸出入審査、被災者への給付金支出、海外からの支援申し出への対応など、首都以外でも対応できる可能性のある業務も存在する。</a:t>
            </a:r>
            <a:endParaRPr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64519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04FBE-E4C7-16B7-7100-F6D21F3797E8}"/>
            </a:ext>
          </a:extLst>
        </p:cNvPr>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D0AF7C1B-F5D5-4EDB-6C48-997A633137DE}"/>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１．首都の法的位置付け</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628BE447-8D1A-A5DD-979B-73CB6A1F9D80}"/>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１－１． 国内法令における「首都」の定義</a:t>
            </a:r>
          </a:p>
        </p:txBody>
      </p:sp>
      <p:sp>
        <p:nvSpPr>
          <p:cNvPr id="2" name="スライド番号プレースホルダー 3">
            <a:extLst>
              <a:ext uri="{FF2B5EF4-FFF2-40B4-BE49-F238E27FC236}">
                <a16:creationId xmlns:a16="http://schemas.microsoft.com/office/drawing/2014/main" id="{9A027393-95E9-8E90-6119-3F93F8C2EBE2}"/>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3</a:t>
            </a:fld>
            <a:endParaRPr kumimoji="1" lang="ja-JP" altLang="en-US" b="0"/>
          </a:p>
        </p:txBody>
      </p:sp>
      <p:graphicFrame>
        <p:nvGraphicFramePr>
          <p:cNvPr id="3" name="表 2">
            <a:extLst>
              <a:ext uri="{FF2B5EF4-FFF2-40B4-BE49-F238E27FC236}">
                <a16:creationId xmlns:a16="http://schemas.microsoft.com/office/drawing/2014/main" id="{2CD56B6B-1362-391C-CA91-603208F78EA9}"/>
              </a:ext>
            </a:extLst>
          </p:cNvPr>
          <p:cNvGraphicFramePr>
            <a:graphicFrameLocks noGrp="1"/>
          </p:cNvGraphicFramePr>
          <p:nvPr>
            <p:extLst>
              <p:ext uri="{D42A27DB-BD31-4B8C-83A1-F6EECF244321}">
                <p14:modId xmlns:p14="http://schemas.microsoft.com/office/powerpoint/2010/main" val="2046615728"/>
              </p:ext>
            </p:extLst>
          </p:nvPr>
        </p:nvGraphicFramePr>
        <p:xfrm>
          <a:off x="567397" y="1547803"/>
          <a:ext cx="11191773" cy="2687320"/>
        </p:xfrm>
        <a:graphic>
          <a:graphicData uri="http://schemas.openxmlformats.org/drawingml/2006/table">
            <a:tbl>
              <a:tblPr firstRow="1" bandRow="1">
                <a:tableStyleId>{5940675A-B579-460E-94D1-54222C63F5DA}</a:tableStyleId>
              </a:tblPr>
              <a:tblGrid>
                <a:gridCol w="767120">
                  <a:extLst>
                    <a:ext uri="{9D8B030D-6E8A-4147-A177-3AD203B41FA5}">
                      <a16:colId xmlns:a16="http://schemas.microsoft.com/office/drawing/2014/main" val="1016770069"/>
                    </a:ext>
                  </a:extLst>
                </a:gridCol>
                <a:gridCol w="1316653">
                  <a:extLst>
                    <a:ext uri="{9D8B030D-6E8A-4147-A177-3AD203B41FA5}">
                      <a16:colId xmlns:a16="http://schemas.microsoft.com/office/drawing/2014/main" val="1476482593"/>
                    </a:ext>
                  </a:extLst>
                </a:gridCol>
                <a:gridCol w="9108000">
                  <a:extLst>
                    <a:ext uri="{9D8B030D-6E8A-4147-A177-3AD203B41FA5}">
                      <a16:colId xmlns:a16="http://schemas.microsoft.com/office/drawing/2014/main" val="850732040"/>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用語</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043938186"/>
                  </a:ext>
                </a:extLst>
              </a:tr>
              <a:tr h="370840">
                <a:tc rowSpan="2">
                  <a:txBody>
                    <a:bodyPr/>
                    <a:lstStyle/>
                    <a:p>
                      <a:pPr algn="l"/>
                      <a:r>
                        <a:rPr kumimoji="1" lang="ja-JP" altLang="en-US" sz="1400" dirty="0">
                          <a:latin typeface="BIZ UDゴシック" panose="020B0400000000000000" pitchFamily="49" charset="-128"/>
                          <a:ea typeface="BIZ UDゴシック" panose="020B0400000000000000" pitchFamily="49" charset="-128"/>
                        </a:rPr>
                        <a:t>その他</a:t>
                      </a:r>
                    </a:p>
                  </a:txBody>
                  <a:tcPr anchor="ctr"/>
                </a:tc>
                <a:tc>
                  <a:txBody>
                    <a:bodyPr/>
                    <a:lstStyle/>
                    <a:p>
                      <a:r>
                        <a:rPr kumimoji="1" lang="ja-JP" altLang="en-US" sz="1400" dirty="0">
                          <a:latin typeface="BIZ UDゴシック" panose="020B0400000000000000" pitchFamily="49" charset="-128"/>
                          <a:ea typeface="BIZ UDゴシック" panose="020B0400000000000000" pitchFamily="49" charset="-128"/>
                        </a:rPr>
                        <a:t>高速道路株式会社法</a:t>
                      </a:r>
                    </a:p>
                  </a:txBody>
                  <a:tcPr anchor="ctr"/>
                </a:tc>
                <a:tc>
                  <a:txBody>
                    <a:bodyPr/>
                    <a:lstStyle/>
                    <a:p>
                      <a:pPr marL="176213" indent="-176213" algn="l">
                        <a:buFont typeface="Arial" panose="020B0604020202020204" pitchFamily="34" charset="0"/>
                        <a:buNone/>
                      </a:pPr>
                      <a:r>
                        <a:rPr kumimoji="1" lang="ja-JP" altLang="en-US" sz="1400" dirty="0">
                          <a:solidFill>
                            <a:schemeClr val="tx1"/>
                          </a:solidFill>
                          <a:latin typeface="BIZ UDゴシック" panose="020B0400000000000000" pitchFamily="49" charset="-128"/>
                          <a:ea typeface="BIZ UDゴシック" panose="020B0400000000000000" pitchFamily="49" charset="-128"/>
                        </a:rPr>
                        <a:t>第５条</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solidFill>
                            <a:schemeClr val="tx1"/>
                          </a:solidFill>
                          <a:latin typeface="BIZ UDゴシック" panose="020B0400000000000000" pitchFamily="49" charset="-128"/>
                          <a:ea typeface="BIZ UDゴシック" panose="020B0400000000000000" pitchFamily="49" charset="-128"/>
                        </a:rPr>
                        <a:t>　六　前各号の事業に附帯する事業</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solidFill>
                            <a:schemeClr val="tx1"/>
                          </a:solidFill>
                          <a:latin typeface="BIZ UDゴシック" panose="020B0400000000000000" pitchFamily="49" charset="-128"/>
                          <a:ea typeface="BIZ UDゴシック" panose="020B0400000000000000" pitchFamily="49" charset="-128"/>
                        </a:rPr>
                        <a:t>２　会社が前項第一号から第三号までの事業を営む高速道路は、次の各号に掲げる会社の区分に応じて当該各号に定める</a:t>
                      </a:r>
                      <a:r>
                        <a:rPr kumimoji="1" lang="ja-JP" altLang="en-US" sz="1400" dirty="0">
                          <a:latin typeface="BIZ UDゴシック" panose="020B0400000000000000" pitchFamily="49" charset="-128"/>
                          <a:ea typeface="BIZ UDゴシック" panose="020B0400000000000000" pitchFamily="49" charset="-128"/>
                        </a:rPr>
                        <a:t>ものとする。</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　　二　</a:t>
                      </a:r>
                      <a:r>
                        <a:rPr kumimoji="1" lang="ja-JP" altLang="en-US" sz="1400" u="sng" dirty="0">
                          <a:latin typeface="BIZ UDゴシック" panose="020B0400000000000000" pitchFamily="49" charset="-128"/>
                          <a:ea typeface="BIZ UDゴシック" panose="020B0400000000000000" pitchFamily="49" charset="-128"/>
                        </a:rPr>
                        <a:t>首都高速道路</a:t>
                      </a:r>
                      <a:r>
                        <a:rPr kumimoji="1" lang="ja-JP" altLang="en-US" sz="1400" dirty="0">
                          <a:latin typeface="BIZ UDゴシック" panose="020B0400000000000000" pitchFamily="49" charset="-128"/>
                          <a:ea typeface="BIZ UDゴシック" panose="020B0400000000000000" pitchFamily="49" charset="-128"/>
                        </a:rPr>
                        <a:t>株式会社　</a:t>
                      </a:r>
                      <a:r>
                        <a:rPr kumimoji="1" lang="ja-JP" altLang="en-US" sz="1400" u="sng" dirty="0">
                          <a:latin typeface="BIZ UDゴシック" panose="020B0400000000000000" pitchFamily="49" charset="-128"/>
                          <a:ea typeface="BIZ UDゴシック" panose="020B0400000000000000" pitchFamily="49" charset="-128"/>
                        </a:rPr>
                        <a:t>東京都の区の存する区域及びその周辺の地域内の自動車専用道路等</a:t>
                      </a:r>
                      <a:r>
                        <a:rPr kumimoji="1" lang="ja-JP" altLang="en-US" sz="1400" dirty="0">
                          <a:latin typeface="BIZ UDゴシック" panose="020B0400000000000000" pitchFamily="49" charset="-128"/>
                          <a:ea typeface="BIZ UDゴシック" panose="020B0400000000000000" pitchFamily="49" charset="-128"/>
                        </a:rPr>
                        <a:t>のうち、国土交通大臣が指定するもの</a:t>
                      </a:r>
                    </a:p>
                  </a:txBody>
                  <a:tcPr anchor="ctr"/>
                </a:tc>
                <a:extLst>
                  <a:ext uri="{0D108BD9-81ED-4DB2-BD59-A6C34878D82A}">
                    <a16:rowId xmlns:a16="http://schemas.microsoft.com/office/drawing/2014/main" val="1119052393"/>
                  </a:ext>
                </a:extLst>
              </a:tr>
              <a:tr h="370840">
                <a:tc vMerge="1">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nchor="ctr"/>
                </a:tc>
                <a:tc>
                  <a:txBody>
                    <a:bodyPr/>
                    <a:lstStyle/>
                    <a:p>
                      <a:r>
                        <a:rPr kumimoji="1" lang="ja-JP" altLang="en-US" sz="1400" dirty="0">
                          <a:latin typeface="BIZ UDゴシック" panose="020B0400000000000000" pitchFamily="49" charset="-128"/>
                          <a:ea typeface="BIZ UDゴシック" panose="020B0400000000000000" pitchFamily="49" charset="-128"/>
                        </a:rPr>
                        <a:t>警察法施行令</a:t>
                      </a:r>
                    </a:p>
                  </a:txBody>
                  <a:tcPr anchor="ctr"/>
                </a:tc>
                <a:tc>
                  <a:txBody>
                    <a:bodyPr/>
                    <a:lstStyle/>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第３条</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４　</a:t>
                      </a:r>
                      <a:r>
                        <a:rPr kumimoji="1" lang="ja-JP" altLang="en-US" sz="1400" u="sng" dirty="0">
                          <a:latin typeface="BIZ UDゴシック" panose="020B0400000000000000" pitchFamily="49" charset="-128"/>
                          <a:ea typeface="BIZ UDゴシック" panose="020B0400000000000000" pitchFamily="49" charset="-128"/>
                        </a:rPr>
                        <a:t>都警察</a:t>
                      </a:r>
                      <a:r>
                        <a:rPr kumimoji="1" lang="ja-JP" altLang="en-US" sz="1400" dirty="0">
                          <a:latin typeface="BIZ UDゴシック" panose="020B0400000000000000" pitchFamily="49" charset="-128"/>
                          <a:ea typeface="BIZ UDゴシック" panose="020B0400000000000000" pitchFamily="49" charset="-128"/>
                        </a:rPr>
                        <a:t>の警察官の超過勤務手当（前項に規定するものを除く。）については、</a:t>
                      </a:r>
                      <a:r>
                        <a:rPr kumimoji="1" lang="ja-JP" altLang="en-US" sz="1400" u="sng" dirty="0">
                          <a:latin typeface="BIZ UDゴシック" panose="020B0400000000000000" pitchFamily="49" charset="-128"/>
                          <a:ea typeface="BIZ UDゴシック" panose="020B0400000000000000" pitchFamily="49" charset="-128"/>
                        </a:rPr>
                        <a:t>首都における警察の任務の遂行に関する特殊事情を参酌し</a:t>
                      </a:r>
                      <a:r>
                        <a:rPr kumimoji="1" lang="ja-JP" altLang="en-US" sz="1400" dirty="0">
                          <a:latin typeface="BIZ UDゴシック" panose="020B0400000000000000" pitchFamily="49" charset="-128"/>
                          <a:ea typeface="BIZ UDゴシック" panose="020B0400000000000000" pitchFamily="49" charset="-128"/>
                        </a:rPr>
                        <a:t>、第一項の規定にかかわらず、国は、都に対し、所要額の一部を補助するものとする。</a:t>
                      </a:r>
                    </a:p>
                  </a:txBody>
                  <a:tcPr anchor="ctr"/>
                </a:tc>
                <a:extLst>
                  <a:ext uri="{0D108BD9-81ED-4DB2-BD59-A6C34878D82A}">
                    <a16:rowId xmlns:a16="http://schemas.microsoft.com/office/drawing/2014/main" val="1372746516"/>
                  </a:ext>
                </a:extLst>
              </a:tr>
            </a:tbl>
          </a:graphicData>
        </a:graphic>
      </p:graphicFrame>
      <p:graphicFrame>
        <p:nvGraphicFramePr>
          <p:cNvPr id="7" name="表 2">
            <a:extLst>
              <a:ext uri="{FF2B5EF4-FFF2-40B4-BE49-F238E27FC236}">
                <a16:creationId xmlns:a16="http://schemas.microsoft.com/office/drawing/2014/main" id="{07C3415E-CAA6-2CCE-A91E-F45D0FCFDBB1}"/>
              </a:ext>
            </a:extLst>
          </p:cNvPr>
          <p:cNvGraphicFramePr>
            <a:graphicFrameLocks noGrp="1"/>
          </p:cNvGraphicFramePr>
          <p:nvPr/>
        </p:nvGraphicFramePr>
        <p:xfrm>
          <a:off x="567397" y="4803986"/>
          <a:ext cx="11191772" cy="1102360"/>
        </p:xfrm>
        <a:graphic>
          <a:graphicData uri="http://schemas.openxmlformats.org/drawingml/2006/table">
            <a:tbl>
              <a:tblPr firstRow="1" bandRow="1">
                <a:tableStyleId>{5940675A-B579-460E-94D1-54222C63F5DA}</a:tableStyleId>
              </a:tblPr>
              <a:tblGrid>
                <a:gridCol w="2065444">
                  <a:extLst>
                    <a:ext uri="{9D8B030D-6E8A-4147-A177-3AD203B41FA5}">
                      <a16:colId xmlns:a16="http://schemas.microsoft.com/office/drawing/2014/main" val="1016770069"/>
                    </a:ext>
                  </a:extLst>
                </a:gridCol>
                <a:gridCol w="9126328">
                  <a:extLst>
                    <a:ext uri="{9D8B030D-6E8A-4147-A177-3AD203B41FA5}">
                      <a16:colId xmlns:a16="http://schemas.microsoft.com/office/drawing/2014/main" val="850732040"/>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043938186"/>
                  </a:ext>
                </a:extLst>
              </a:tr>
              <a:tr h="370840">
                <a:tc>
                  <a:txBody>
                    <a:bodyPr/>
                    <a:lstStyle/>
                    <a:p>
                      <a:r>
                        <a:rPr kumimoji="1" lang="ja-JP" altLang="en-US" sz="1400">
                          <a:latin typeface="BIZ UDゴシック" panose="020B0400000000000000" pitchFamily="49" charset="-128"/>
                          <a:ea typeface="BIZ UDゴシック" panose="020B0400000000000000" pitchFamily="49" charset="-128"/>
                        </a:rPr>
                        <a:t>首都建設法（</a:t>
                      </a:r>
                      <a:r>
                        <a:rPr kumimoji="1" lang="en-US" altLang="ja-JP" sz="1400">
                          <a:latin typeface="BIZ UDゴシック" panose="020B0400000000000000" pitchFamily="49" charset="-128"/>
                          <a:ea typeface="BIZ UDゴシック" panose="020B0400000000000000" pitchFamily="49" charset="-128"/>
                        </a:rPr>
                        <a:t>1956</a:t>
                      </a:r>
                      <a:r>
                        <a:rPr kumimoji="1" lang="ja-JP" altLang="en-US" sz="1400">
                          <a:latin typeface="BIZ UDゴシック" panose="020B0400000000000000" pitchFamily="49" charset="-128"/>
                          <a:ea typeface="BIZ UDゴシック" panose="020B0400000000000000" pitchFamily="49" charset="-128"/>
                        </a:rPr>
                        <a:t>年廃止）</a:t>
                      </a:r>
                    </a:p>
                  </a:txBody>
                  <a:tcPr/>
                </a:tc>
                <a:tc>
                  <a:txBody>
                    <a:bodyPr/>
                    <a:lstStyle/>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（目的）</a:t>
                      </a: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第１条　この法律は、</a:t>
                      </a:r>
                      <a:r>
                        <a:rPr kumimoji="1" lang="ja-JP" altLang="en-US" sz="1400" u="sng" dirty="0">
                          <a:latin typeface="BIZ UDゴシック" panose="020B0400000000000000" pitchFamily="49" charset="-128"/>
                          <a:ea typeface="BIZ UDゴシック" panose="020B0400000000000000" pitchFamily="49" charset="-128"/>
                        </a:rPr>
                        <a:t>東京都を新しく我が平和国家の首都</a:t>
                      </a:r>
                      <a:r>
                        <a:rPr kumimoji="1" lang="ja-JP" altLang="en-US" sz="1400" dirty="0">
                          <a:latin typeface="BIZ UDゴシック" panose="020B0400000000000000" pitchFamily="49" charset="-128"/>
                          <a:ea typeface="BIZ UDゴシック" panose="020B0400000000000000" pitchFamily="49" charset="-128"/>
                        </a:rPr>
                        <a:t>として十分にその政治、経済、文化等についての機能を発揮し得るよう計画し、建設することを目的とする。</a:t>
                      </a:r>
                    </a:p>
                  </a:txBody>
                  <a:tcPr anchor="ctr"/>
                </a:tc>
                <a:extLst>
                  <a:ext uri="{0D108BD9-81ED-4DB2-BD59-A6C34878D82A}">
                    <a16:rowId xmlns:a16="http://schemas.microsoft.com/office/drawing/2014/main" val="1350413248"/>
                  </a:ext>
                </a:extLst>
              </a:tr>
            </a:tbl>
          </a:graphicData>
        </a:graphic>
      </p:graphicFrame>
      <p:sp>
        <p:nvSpPr>
          <p:cNvPr id="8" name="テキスト ボックス 7">
            <a:extLst>
              <a:ext uri="{FF2B5EF4-FFF2-40B4-BE49-F238E27FC236}">
                <a16:creationId xmlns:a16="http://schemas.microsoft.com/office/drawing/2014/main" id="{F8BA6FD3-D017-BBCB-C53B-57E49D93AFFA}"/>
              </a:ext>
            </a:extLst>
          </p:cNvPr>
          <p:cNvSpPr txBox="1"/>
          <p:nvPr/>
        </p:nvSpPr>
        <p:spPr>
          <a:xfrm>
            <a:off x="410035" y="4461188"/>
            <a:ext cx="503851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a:solidFill>
                  <a:prstClr val="black"/>
                </a:solidFill>
                <a:latin typeface="BIZ UDゴシック" panose="020B0400000000000000" pitchFamily="49" charset="-128"/>
                <a:ea typeface="BIZ UDゴシック" panose="020B0400000000000000" pitchFamily="49" charset="-128"/>
              </a:rPr>
              <a:t>（参考：首都建設法の規定の内容）</a:t>
            </a:r>
            <a:endParaRPr kumimoji="1" lang="ja-JP" altLang="en-US" sz="1400" b="1"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テキスト ボックス 3">
            <a:extLst>
              <a:ext uri="{FF2B5EF4-FFF2-40B4-BE49-F238E27FC236}">
                <a16:creationId xmlns:a16="http://schemas.microsoft.com/office/drawing/2014/main" id="{87F4B0F4-A2BB-0D1A-D680-CC36EDBDC411}"/>
              </a:ext>
            </a:extLst>
          </p:cNvPr>
          <p:cNvSpPr txBox="1"/>
          <p:nvPr/>
        </p:nvSpPr>
        <p:spPr>
          <a:xfrm>
            <a:off x="410035" y="1067417"/>
            <a:ext cx="857042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首都が東京・東京圏に所在することが類推可能な法令（つづき）</a:t>
            </a:r>
            <a:endParaRPr kumimoji="1" lang="en-US" altLang="ja-JP"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95307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0CA67-2560-E42C-C507-A8D440BFA0F0}"/>
            </a:ext>
          </a:extLst>
        </p:cNvPr>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E7F383F1-5D8A-4AA5-E460-8CEC23E27EA4}"/>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１．首都の法的位置付け</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4CCC4CC3-B32E-4934-1045-607AF4EC5F26}"/>
              </a:ext>
            </a:extLst>
          </p:cNvPr>
          <p:cNvSpPr txBox="1">
            <a:spLocks/>
          </p:cNvSpPr>
          <p:nvPr/>
        </p:nvSpPr>
        <p:spPr>
          <a:xfrm>
            <a:off x="274026" y="369067"/>
            <a:ext cx="562033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１－１． 国内法令における「首都」の定義</a:t>
            </a:r>
          </a:p>
        </p:txBody>
      </p:sp>
      <p:sp>
        <p:nvSpPr>
          <p:cNvPr id="2" name="スライド番号プレースホルダー 3">
            <a:extLst>
              <a:ext uri="{FF2B5EF4-FFF2-40B4-BE49-F238E27FC236}">
                <a16:creationId xmlns:a16="http://schemas.microsoft.com/office/drawing/2014/main" id="{79B1AD0D-4E65-5AEB-49C6-44BDAB491AA1}"/>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4</a:t>
            </a:fld>
            <a:endParaRPr kumimoji="1" lang="ja-JP" altLang="en-US" b="0"/>
          </a:p>
        </p:txBody>
      </p:sp>
      <p:graphicFrame>
        <p:nvGraphicFramePr>
          <p:cNvPr id="3" name="表 2">
            <a:extLst>
              <a:ext uri="{FF2B5EF4-FFF2-40B4-BE49-F238E27FC236}">
                <a16:creationId xmlns:a16="http://schemas.microsoft.com/office/drawing/2014/main" id="{EDC875D3-292B-6088-1821-56D37BCF20F3}"/>
              </a:ext>
            </a:extLst>
          </p:cNvPr>
          <p:cNvGraphicFramePr>
            <a:graphicFrameLocks noGrp="1"/>
          </p:cNvGraphicFramePr>
          <p:nvPr>
            <p:extLst>
              <p:ext uri="{D42A27DB-BD31-4B8C-83A1-F6EECF244321}">
                <p14:modId xmlns:p14="http://schemas.microsoft.com/office/powerpoint/2010/main" val="2974217665"/>
              </p:ext>
            </p:extLst>
          </p:nvPr>
        </p:nvGraphicFramePr>
        <p:xfrm>
          <a:off x="567397" y="1223991"/>
          <a:ext cx="11057205" cy="4258840"/>
        </p:xfrm>
        <a:graphic>
          <a:graphicData uri="http://schemas.openxmlformats.org/drawingml/2006/table">
            <a:tbl>
              <a:tblPr firstRow="1" bandRow="1">
                <a:tableStyleId>{5940675A-B579-460E-94D1-54222C63F5DA}</a:tableStyleId>
              </a:tblPr>
              <a:tblGrid>
                <a:gridCol w="2083773">
                  <a:extLst>
                    <a:ext uri="{9D8B030D-6E8A-4147-A177-3AD203B41FA5}">
                      <a16:colId xmlns:a16="http://schemas.microsoft.com/office/drawing/2014/main" val="1016770069"/>
                    </a:ext>
                  </a:extLst>
                </a:gridCol>
                <a:gridCol w="8973432">
                  <a:extLst>
                    <a:ext uri="{9D8B030D-6E8A-4147-A177-3AD203B41FA5}">
                      <a16:colId xmlns:a16="http://schemas.microsoft.com/office/drawing/2014/main" val="850732040"/>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法律名</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extLst>
                  <a:ext uri="{0D108BD9-81ED-4DB2-BD59-A6C34878D82A}">
                    <a16:rowId xmlns:a16="http://schemas.microsoft.com/office/drawing/2014/main" val="1043938186"/>
                  </a:ext>
                </a:extLst>
              </a:tr>
              <a:tr h="2376000">
                <a:tc>
                  <a:txBody>
                    <a:bodyPr/>
                    <a:lstStyle/>
                    <a:p>
                      <a:r>
                        <a:rPr kumimoji="1" lang="zh-TW" altLang="en-US" sz="1400" dirty="0">
                          <a:latin typeface="BIZ UDゴシック" panose="020B0400000000000000" pitchFamily="49" charset="-128"/>
                          <a:ea typeface="BIZ UDゴシック" panose="020B0400000000000000" pitchFamily="49" charset="-128"/>
                        </a:rPr>
                        <a:t>多極分散型国土形成促進法</a:t>
                      </a:r>
                      <a:endParaRPr kumimoji="1" lang="ja-JP" altLang="en-US" sz="1400" dirty="0">
                        <a:latin typeface="BIZ UDゴシック" panose="020B0400000000000000" pitchFamily="49" charset="-128"/>
                        <a:ea typeface="BIZ UDゴシック" panose="020B0400000000000000" pitchFamily="49" charset="-128"/>
                      </a:endParaRPr>
                    </a:p>
                  </a:txBody>
                  <a:tcPr anchor="ctr"/>
                </a:tc>
                <a:tc>
                  <a:txBody>
                    <a:bodyPr/>
                    <a:lstStyle/>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（業務核都市基本方針）</a:t>
                      </a: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第</a:t>
                      </a:r>
                      <a:r>
                        <a:rPr kumimoji="1" lang="en-US" altLang="ja-JP" sz="1400" dirty="0">
                          <a:latin typeface="BIZ UDゴシック" panose="020B0400000000000000" pitchFamily="49" charset="-128"/>
                          <a:ea typeface="BIZ UDゴシック" panose="020B0400000000000000" pitchFamily="49" charset="-128"/>
                        </a:rPr>
                        <a:t>22</a:t>
                      </a:r>
                      <a:r>
                        <a:rPr kumimoji="1" lang="ja-JP" altLang="en-US" sz="1400" dirty="0">
                          <a:latin typeface="BIZ UDゴシック" panose="020B0400000000000000" pitchFamily="49" charset="-128"/>
                          <a:ea typeface="BIZ UDゴシック" panose="020B0400000000000000" pitchFamily="49" charset="-128"/>
                        </a:rPr>
                        <a:t>条　国土交通大臣は、</a:t>
                      </a:r>
                      <a:r>
                        <a:rPr kumimoji="1" lang="ja-JP" altLang="en-US" sz="1400" u="sng" dirty="0">
                          <a:latin typeface="BIZ UDゴシック" panose="020B0400000000000000" pitchFamily="49" charset="-128"/>
                          <a:ea typeface="BIZ UDゴシック" panose="020B0400000000000000" pitchFamily="49" charset="-128"/>
                        </a:rPr>
                        <a:t>東京都区部における人口及び行政、経済、文化等に関する機能の過度の集中</a:t>
                      </a:r>
                      <a:r>
                        <a:rPr kumimoji="1" lang="ja-JP" altLang="en-US" sz="1400" dirty="0">
                          <a:latin typeface="BIZ UDゴシック" panose="020B0400000000000000" pitchFamily="49" charset="-128"/>
                          <a:ea typeface="BIZ UDゴシック" panose="020B0400000000000000" pitchFamily="49" charset="-128"/>
                        </a:rPr>
                        <a:t>を是正し、これらの機能の</a:t>
                      </a:r>
                      <a:r>
                        <a:rPr kumimoji="1" lang="ja-JP" altLang="en-US" sz="1400" u="sng" dirty="0">
                          <a:latin typeface="BIZ UDゴシック" panose="020B0400000000000000" pitchFamily="49" charset="-128"/>
                          <a:ea typeface="BIZ UDゴシック" panose="020B0400000000000000" pitchFamily="49" charset="-128"/>
                        </a:rPr>
                        <a:t>東京圏（東京都、埼玉県、千葉県、神奈川県及び茨城県の区域のうち、東京都区部及びこれと社会的経済的に一体である政令で定める広域をいう。以下同じ。）</a:t>
                      </a:r>
                      <a:r>
                        <a:rPr kumimoji="1" lang="ja-JP" altLang="en-US" sz="1400" dirty="0">
                          <a:latin typeface="BIZ UDゴシック" panose="020B0400000000000000" pitchFamily="49" charset="-128"/>
                          <a:ea typeface="BIZ UDゴシック" panose="020B0400000000000000" pitchFamily="49" charset="-128"/>
                        </a:rPr>
                        <a:t>における適正な配置を図るため、東京圏における東京都区部以外の地域においてその周辺の相当程度広範囲の地域の中核となるべき都市の区域（以下「業務核都市」という。）について、事務所、営業所等の業務施設（以下「業務施設」という。）を集積させることによるその整備に関する基本方針（以下「業務核都市基本方針」という。）を定めなければならない。</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lgn="l">
                        <a:buFont typeface="Arial" panose="020B0604020202020204" pitchFamily="34" charset="0"/>
                        <a:buNone/>
                      </a:pPr>
                      <a:r>
                        <a:rPr kumimoji="1" lang="ja-JP" altLang="en-US" sz="1400" dirty="0">
                          <a:latin typeface="BIZ UDゴシック" panose="020B0400000000000000" pitchFamily="49" charset="-128"/>
                          <a:ea typeface="BIZ UDゴシック" panose="020B0400000000000000" pitchFamily="49" charset="-128"/>
                        </a:rPr>
                        <a:t>　（政令で定める広域：首都圏整備法による既成市街地、近郊整備地帯、都市開発区域の一部（東京都の一部、神奈川県の一部、埼玉県の一部、千葉県の一部、茨城県の一部））</a:t>
                      </a:r>
                      <a:endParaRPr kumimoji="1" lang="en-US" altLang="ja-JP" sz="14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076159041"/>
                  </a:ext>
                </a:extLst>
              </a:tr>
              <a:tr h="1512000">
                <a:tc>
                  <a:txBody>
                    <a:bodyPr/>
                    <a:lstStyle/>
                    <a:p>
                      <a:r>
                        <a:rPr kumimoji="1" lang="ja-JP" altLang="en-US" sz="1400" dirty="0">
                          <a:latin typeface="BIZ UDゴシック" panose="020B0400000000000000" pitchFamily="49" charset="-128"/>
                          <a:ea typeface="BIZ UDゴシック" panose="020B0400000000000000" pitchFamily="49" charset="-128"/>
                        </a:rPr>
                        <a:t>国会等の移転に関する法律</a:t>
                      </a:r>
                    </a:p>
                  </a:txBody>
                  <a:tcPr anchor="ctr"/>
                </a:tc>
                <a:tc>
                  <a:txBody>
                    <a:bodyPr/>
                    <a:lstStyle/>
                    <a:p>
                      <a:pPr marL="176213" indent="-176213"/>
                      <a:r>
                        <a:rPr kumimoji="1" lang="ja-JP" altLang="en-US" sz="1400" dirty="0">
                          <a:latin typeface="BIZ UDゴシック" panose="020B0400000000000000" pitchFamily="49" charset="-128"/>
                          <a:ea typeface="BIZ UDゴシック" panose="020B0400000000000000" pitchFamily="49" charset="-128"/>
                        </a:rPr>
                        <a:t>第１条　国は</a:t>
                      </a:r>
                      <a:r>
                        <a:rPr kumimoji="1" lang="ja-JP" altLang="en-US" sz="1400" u="none" dirty="0">
                          <a:latin typeface="BIZ UDゴシック" panose="020B0400000000000000" pitchFamily="49" charset="-128"/>
                          <a:ea typeface="BIZ UDゴシック" panose="020B0400000000000000" pitchFamily="49" charset="-128"/>
                        </a:rPr>
                        <a:t>、</a:t>
                      </a:r>
                      <a:r>
                        <a:rPr kumimoji="1" lang="ja-JP" altLang="en-US" sz="1400" u="sng" dirty="0">
                          <a:latin typeface="BIZ UDゴシック" panose="020B0400000000000000" pitchFamily="49" charset="-128"/>
                          <a:ea typeface="BIZ UDゴシック" panose="020B0400000000000000" pitchFamily="49" charset="-128"/>
                        </a:rPr>
                        <a:t>国会並びにその活動に関連する行政に関する機能及び司法に関する機能のうち中枢的なもの（以下「国会等」という。）の東京圏以外の地域への移転</a:t>
                      </a:r>
                      <a:r>
                        <a:rPr kumimoji="1" lang="ja-JP" altLang="en-US" sz="1400" dirty="0">
                          <a:latin typeface="BIZ UDゴシック" panose="020B0400000000000000" pitchFamily="49" charset="-128"/>
                          <a:ea typeface="BIZ UDゴシック" panose="020B0400000000000000" pitchFamily="49" charset="-128"/>
                        </a:rPr>
                        <a:t>（以下「国会等の移転」という。）の具体化に向けて積極的な検討を行う責務を有する。</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r>
                        <a:rPr kumimoji="1" lang="ja-JP" altLang="en-US" sz="1400" dirty="0">
                          <a:latin typeface="BIZ UDゴシック" panose="020B0400000000000000" pitchFamily="49" charset="-128"/>
                          <a:ea typeface="BIZ UDゴシック" panose="020B0400000000000000" pitchFamily="49" charset="-128"/>
                        </a:rPr>
                        <a:t>第２条</a:t>
                      </a:r>
                      <a:endParaRPr kumimoji="1" lang="en-US" altLang="ja-JP" sz="1400" dirty="0">
                        <a:latin typeface="BIZ UDゴシック" panose="020B0400000000000000" pitchFamily="49" charset="-128"/>
                        <a:ea typeface="BIZ UDゴシック" panose="020B0400000000000000" pitchFamily="49" charset="-128"/>
                      </a:endParaRPr>
                    </a:p>
                    <a:p>
                      <a:pPr marL="176213" indent="-176213"/>
                      <a:r>
                        <a:rPr kumimoji="1" lang="ja-JP" altLang="en-US" sz="1400" dirty="0">
                          <a:latin typeface="BIZ UDゴシック" panose="020B0400000000000000" pitchFamily="49" charset="-128"/>
                          <a:ea typeface="BIZ UDゴシック" panose="020B0400000000000000" pitchFamily="49" charset="-128"/>
                        </a:rPr>
                        <a:t>　２　この法律において</a:t>
                      </a:r>
                      <a:r>
                        <a:rPr kumimoji="1" lang="ja-JP" altLang="en-US" sz="1400" u="sng" dirty="0">
                          <a:latin typeface="BIZ UDゴシック" panose="020B0400000000000000" pitchFamily="49" charset="-128"/>
                          <a:ea typeface="BIZ UDゴシック" panose="020B0400000000000000" pitchFamily="49" charset="-128"/>
                        </a:rPr>
                        <a:t>「東京圏」とは、多極分散型国土形成促進法第二十二条第一項に規定する東京圏</a:t>
                      </a:r>
                      <a:r>
                        <a:rPr kumimoji="1" lang="ja-JP" altLang="en-US" sz="1400" dirty="0">
                          <a:latin typeface="BIZ UDゴシック" panose="020B0400000000000000" pitchFamily="49" charset="-128"/>
                          <a:ea typeface="BIZ UDゴシック" panose="020B0400000000000000" pitchFamily="49" charset="-128"/>
                        </a:rPr>
                        <a:t>をいう。</a:t>
                      </a:r>
                    </a:p>
                  </a:txBody>
                  <a:tcPr anchor="ctr"/>
                </a:tc>
                <a:extLst>
                  <a:ext uri="{0D108BD9-81ED-4DB2-BD59-A6C34878D82A}">
                    <a16:rowId xmlns:a16="http://schemas.microsoft.com/office/drawing/2014/main" val="1635492803"/>
                  </a:ext>
                </a:extLst>
              </a:tr>
            </a:tbl>
          </a:graphicData>
        </a:graphic>
      </p:graphicFrame>
      <p:sp>
        <p:nvSpPr>
          <p:cNvPr id="4" name="テキスト ボックス 3">
            <a:extLst>
              <a:ext uri="{FF2B5EF4-FFF2-40B4-BE49-F238E27FC236}">
                <a16:creationId xmlns:a16="http://schemas.microsoft.com/office/drawing/2014/main" id="{778B06DF-E4D6-C159-41A8-250ECD359D04}"/>
              </a:ext>
            </a:extLst>
          </p:cNvPr>
          <p:cNvSpPr txBox="1"/>
          <p:nvPr/>
        </p:nvSpPr>
        <p:spPr>
          <a:xfrm>
            <a:off x="384385" y="807272"/>
            <a:ext cx="857042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a:t>
            </a:r>
            <a:r>
              <a:rPr kumimoji="1" lang="ja-JP" altLang="en-US" sz="1600" b="1" dirty="0">
                <a:solidFill>
                  <a:prstClr val="black"/>
                </a:solidFill>
                <a:latin typeface="BIZ UDゴシック" panose="020B0400000000000000" pitchFamily="49" charset="-128"/>
                <a:ea typeface="BIZ UDゴシック" panose="020B0400000000000000" pitchFamily="49" charset="-128"/>
              </a:rPr>
              <a:t>中枢的な機能が集中している地域として東京（東京圏）を示しているもの</a:t>
            </a:r>
            <a:endParaRPr kumimoji="1" lang="ja-JP" altLang="en-US" sz="16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4192409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10877-6677-1805-30F8-B0E5839248F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B94DA50-A9E6-277F-EAE1-25F1D9E2B05F}"/>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5</a:t>
            </a:fld>
            <a:endParaRPr kumimoji="1" lang="ja-JP" altLang="en-US" b="0"/>
          </a:p>
        </p:txBody>
      </p:sp>
      <p:sp>
        <p:nvSpPr>
          <p:cNvPr id="11" name="正方形/長方形 10">
            <a:extLst>
              <a:ext uri="{FF2B5EF4-FFF2-40B4-BE49-F238E27FC236}">
                <a16:creationId xmlns:a16="http://schemas.microsoft.com/office/drawing/2014/main" id="{FD6EB1C5-51B0-D96E-71A5-EF3B14A2B118}"/>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１．首都の法的位置付け</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7D6FC5F4-DCF6-9A61-DF87-B760EB54A1D7}"/>
              </a:ext>
            </a:extLst>
          </p:cNvPr>
          <p:cNvSpPr txBox="1">
            <a:spLocks/>
          </p:cNvSpPr>
          <p:nvPr/>
        </p:nvSpPr>
        <p:spPr>
          <a:xfrm>
            <a:off x="274026" y="369067"/>
            <a:ext cx="885522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１－２． 諸外国との比較（主要国における首都の憲法・法律上の規定）</a:t>
            </a:r>
          </a:p>
        </p:txBody>
      </p:sp>
      <p:sp>
        <p:nvSpPr>
          <p:cNvPr id="14" name="テキスト ボックス 13">
            <a:extLst>
              <a:ext uri="{FF2B5EF4-FFF2-40B4-BE49-F238E27FC236}">
                <a16:creationId xmlns:a16="http://schemas.microsoft.com/office/drawing/2014/main" id="{CB8BBB2C-A213-B4A5-BB8B-CDF904128237}"/>
              </a:ext>
            </a:extLst>
          </p:cNvPr>
          <p:cNvSpPr txBox="1"/>
          <p:nvPr/>
        </p:nvSpPr>
        <p:spPr>
          <a:xfrm>
            <a:off x="567396" y="727798"/>
            <a:ext cx="11192561" cy="523220"/>
          </a:xfrm>
          <a:prstGeom prst="rect">
            <a:avLst/>
          </a:prstGeom>
          <a:noFill/>
          <a:ln w="9525">
            <a:solidFill>
              <a:schemeClr val="tx1"/>
            </a:solidFill>
            <a:prstDash val="sysDash"/>
          </a:ln>
        </p:spPr>
        <p:txBody>
          <a:bodyPr wrap="square" rtlCol="0" anchor="ctr">
            <a:spAutoFit/>
          </a:bodyPr>
          <a:lstStyle/>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諸外国では憲法や法律で首都にかかる規定を置いている国が存在する。</a:t>
            </a:r>
            <a:endParaRPr lang="en-US" altLang="ja-JP" sz="14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p"/>
            </a:pPr>
            <a:r>
              <a:rPr lang="ja-JP" altLang="en-US" sz="1400" dirty="0">
                <a:latin typeface="BIZ UDゴシック" panose="020B0400000000000000" pitchFamily="49" charset="-128"/>
                <a:ea typeface="BIZ UDゴシック" panose="020B0400000000000000" pitchFamily="49" charset="-128"/>
              </a:rPr>
              <a:t>規定の方法は、特定の都市（州）を首都とする旨を規定するものや、政府所在地や国会所在地、元首居住地を規定するものなど、様々。</a:t>
            </a:r>
          </a:p>
        </p:txBody>
      </p:sp>
      <p:graphicFrame>
        <p:nvGraphicFramePr>
          <p:cNvPr id="3" name="表 6">
            <a:extLst>
              <a:ext uri="{FF2B5EF4-FFF2-40B4-BE49-F238E27FC236}">
                <a16:creationId xmlns:a16="http://schemas.microsoft.com/office/drawing/2014/main" id="{44E71ECA-BD90-E014-F728-2DA5FFE9F548}"/>
              </a:ext>
            </a:extLst>
          </p:cNvPr>
          <p:cNvGraphicFramePr>
            <a:graphicFrameLocks noGrp="1"/>
          </p:cNvGraphicFramePr>
          <p:nvPr>
            <p:extLst>
              <p:ext uri="{D42A27DB-BD31-4B8C-83A1-F6EECF244321}">
                <p14:modId xmlns:p14="http://schemas.microsoft.com/office/powerpoint/2010/main" val="3411703969"/>
              </p:ext>
            </p:extLst>
          </p:nvPr>
        </p:nvGraphicFramePr>
        <p:xfrm>
          <a:off x="402574" y="1675497"/>
          <a:ext cx="11357384" cy="5139600"/>
        </p:xfrm>
        <a:graphic>
          <a:graphicData uri="http://schemas.openxmlformats.org/drawingml/2006/table">
            <a:tbl>
              <a:tblPr firstRow="1" bandRow="1">
                <a:tableStyleId>{5940675A-B579-460E-94D1-54222C63F5DA}</a:tableStyleId>
              </a:tblPr>
              <a:tblGrid>
                <a:gridCol w="1965872">
                  <a:extLst>
                    <a:ext uri="{9D8B030D-6E8A-4147-A177-3AD203B41FA5}">
                      <a16:colId xmlns:a16="http://schemas.microsoft.com/office/drawing/2014/main" val="1890502464"/>
                    </a:ext>
                  </a:extLst>
                </a:gridCol>
                <a:gridCol w="1651512">
                  <a:extLst>
                    <a:ext uri="{9D8B030D-6E8A-4147-A177-3AD203B41FA5}">
                      <a16:colId xmlns:a16="http://schemas.microsoft.com/office/drawing/2014/main" val="386924992"/>
                    </a:ext>
                  </a:extLst>
                </a:gridCol>
                <a:gridCol w="5315771">
                  <a:extLst>
                    <a:ext uri="{9D8B030D-6E8A-4147-A177-3AD203B41FA5}">
                      <a16:colId xmlns:a16="http://schemas.microsoft.com/office/drawing/2014/main" val="25826206"/>
                    </a:ext>
                  </a:extLst>
                </a:gridCol>
                <a:gridCol w="2424229">
                  <a:extLst>
                    <a:ext uri="{9D8B030D-6E8A-4147-A177-3AD203B41FA5}">
                      <a16:colId xmlns:a16="http://schemas.microsoft.com/office/drawing/2014/main" val="3772049491"/>
                    </a:ext>
                  </a:extLst>
                </a:gridCol>
              </a:tblGrid>
              <a:tr h="200913">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国名（首都）</a:t>
                      </a:r>
                    </a:p>
                  </a:txBody>
                  <a:tcPr anchor="ctr">
                    <a:solidFill>
                      <a:schemeClr val="accent1">
                        <a:lumMod val="40000"/>
                        <a:lumOff val="60000"/>
                      </a:schemeClr>
                    </a:solidFill>
                  </a:tcPr>
                </a:tc>
                <a:tc>
                  <a:txBody>
                    <a:bodyPr/>
                    <a:lstStyle/>
                    <a:p>
                      <a:pPr algn="ctr"/>
                      <a:r>
                        <a:rPr kumimoji="1" lang="ja-JP" altLang="en-US" sz="1400" b="1">
                          <a:latin typeface="BIZ UDゴシック" panose="020B0400000000000000" pitchFamily="49" charset="-128"/>
                          <a:ea typeface="BIZ UDゴシック" panose="020B0400000000000000" pitchFamily="49" charset="-128"/>
                        </a:rPr>
                        <a:t>憲法・法律名</a:t>
                      </a:r>
                      <a:endParaRPr kumimoji="1" lang="ja-JP" altLang="en-US"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備考</a:t>
                      </a:r>
                    </a:p>
                  </a:txBody>
                  <a:tcPr anchor="ctr">
                    <a:solidFill>
                      <a:schemeClr val="accent1">
                        <a:lumMod val="40000"/>
                        <a:lumOff val="60000"/>
                      </a:schemeClr>
                    </a:solidFill>
                  </a:tcPr>
                </a:tc>
                <a:extLst>
                  <a:ext uri="{0D108BD9-81ED-4DB2-BD59-A6C34878D82A}">
                    <a16:rowId xmlns:a16="http://schemas.microsoft.com/office/drawing/2014/main" val="1014392324"/>
                  </a:ext>
                </a:extLst>
              </a:tr>
              <a:tr h="236905">
                <a:tc>
                  <a:txBody>
                    <a:bodyPr/>
                    <a:lstStyle/>
                    <a:p>
                      <a:pPr algn="l"/>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中国（北京）</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lvl="0" indent="0" algn="l">
                        <a:buFont typeface="+mj-ea"/>
                        <a:buNone/>
                      </a:pP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中華人民共和国憲法</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84138" indent="-84138" algn="l"/>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143</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中華人民共和国の首都は北京である。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algn="l"/>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67284257"/>
                  </a:ext>
                </a:extLst>
              </a:tr>
              <a:tr h="236423">
                <a:tc rowSpan="2">
                  <a:txBody>
                    <a:bodyPr/>
                    <a:lstStyle/>
                    <a:p>
                      <a:pPr algn="l"/>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ドイツ</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（ベルリン）</a:t>
                      </a:r>
                    </a:p>
                  </a:txBody>
                  <a:tcPr marL="68580" marR="68580" marT="0" marB="0"/>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ドイツ連邦共和国憲法</a:t>
                      </a:r>
                    </a:p>
                  </a:txBody>
                  <a:tcPr marL="68580" marR="68580" marT="0" marB="0"/>
                </a:tc>
                <a:tc>
                  <a:txBody>
                    <a:bodyPr/>
                    <a:lstStyle/>
                    <a:p>
                      <a:pPr marL="0" indent="0" algn="l"/>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22</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条１　</a:t>
                      </a:r>
                      <a:r>
                        <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ドイツ連邦共和国の</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首</a:t>
                      </a:r>
                      <a:r>
                        <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都はベルリン</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とする。首都において国家全体を代表させることは連邦の任務である。詳細は、連邦法律で定める。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algn="l"/>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277509008"/>
                  </a:ext>
                </a:extLst>
              </a:tr>
              <a:tr h="293280">
                <a:tc vMerge="1">
                  <a:txBody>
                    <a:bodyPr/>
                    <a:lstStyle/>
                    <a:p>
                      <a:pPr algn="l"/>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 typeface="+mj-ea"/>
                        <a:buNone/>
                        <a:tabLst/>
                        <a:defRPr/>
                      </a:pPr>
                      <a:r>
                        <a:rPr kumimoji="1" lang="ja-JP"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ベルリン・ボン法</a:t>
                      </a:r>
                      <a:endParaRPr kumimoji="1" lang="ja-JP"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84138" marR="0" lvl="0" indent="-84138" algn="l" defTabSz="914400" rtl="0" eaLnBrk="1" fontAlgn="auto" latinLnBrk="0" hangingPunct="1">
                        <a:lnSpc>
                          <a:spcPct val="100000"/>
                        </a:lnSpc>
                        <a:spcBef>
                          <a:spcPts val="0"/>
                        </a:spcBef>
                        <a:spcAft>
                          <a:spcPts val="0"/>
                        </a:spcAft>
                        <a:buClrTx/>
                        <a:buSzTx/>
                        <a:buFontTx/>
                        <a:buNone/>
                        <a:tabLst/>
                        <a:defRPr/>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第４条</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省庁は連邦首都ベルリン及び連邦市ボンに所在する。</a:t>
                      </a:r>
                    </a:p>
                  </a:txBody>
                  <a:tcPr marL="68580" marR="68580" marT="0" marB="0"/>
                </a:tc>
                <a:tc>
                  <a:txBody>
                    <a:bodyPr/>
                    <a:lstStyle/>
                    <a:p>
                      <a:pPr algn="l"/>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234563003"/>
                  </a:ext>
                </a:extLst>
              </a:tr>
              <a:tr h="288000">
                <a:tc>
                  <a:txBody>
                    <a:bodyPr/>
                    <a:lstStyle/>
                    <a:p>
                      <a:pPr algn="l"/>
                      <a:r>
                        <a:rPr kumimoji="1" lang="ja-JP" altLang="en-US" sz="1400">
                          <a:latin typeface="BIZ UDゴシック" panose="020B0400000000000000" pitchFamily="49" charset="-128"/>
                          <a:ea typeface="BIZ UDゴシック" panose="020B0400000000000000" pitchFamily="49" charset="-128"/>
                        </a:rPr>
                        <a:t>トルコ（アンカラ）</a:t>
                      </a:r>
                    </a:p>
                  </a:txBody>
                  <a:tcPr/>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トルコ共和国憲法</a:t>
                      </a:r>
                      <a:endParaRPr kumimoji="1"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tc>
                <a:tc>
                  <a:txBody>
                    <a:bodyPr/>
                    <a:lstStyle/>
                    <a:p>
                      <a:pPr algn="l"/>
                      <a:r>
                        <a:rPr kumimoji="1" lang="ja-JP" altLang="en-US" sz="1400" dirty="0">
                          <a:latin typeface="BIZ UDゴシック" panose="020B0400000000000000" pitchFamily="49" charset="-128"/>
                          <a:ea typeface="BIZ UDゴシック" panose="020B0400000000000000" pitchFamily="49" charset="-128"/>
                        </a:rPr>
                        <a:t>第３条　首都はアンカラである。</a:t>
                      </a:r>
                    </a:p>
                  </a:txBody>
                  <a:tcPr/>
                </a:tc>
                <a:tc>
                  <a:txBody>
                    <a:bodyPr/>
                    <a:lstStyle/>
                    <a:p>
                      <a:pPr algn="l"/>
                      <a:endParaRPr kumimoji="1" lang="ja-JP" altLang="en-US" sz="140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209315797"/>
                  </a:ext>
                </a:extLst>
              </a:tr>
              <a:tr h="288000">
                <a:tc>
                  <a:txBody>
                    <a:bodyPr/>
                    <a:lstStyle/>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ブラジル</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（ブラジリア）</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ブラジル連邦共和国憲法</a:t>
                      </a:r>
                      <a:endParaRPr kumimoji="1"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84138" indent="-84138" algn="l"/>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18</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条１　ブラジリアは連邦の首都である。</a:t>
                      </a:r>
                    </a:p>
                  </a:txBody>
                  <a:tcPr marL="68580" marR="68580" marT="0" marB="0"/>
                </a:tc>
                <a:tc>
                  <a:txBody>
                    <a:bodyPr/>
                    <a:lstStyle/>
                    <a:p>
                      <a:pPr algn="l"/>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574720364"/>
                  </a:ext>
                </a:extLst>
              </a:tr>
              <a:tr h="503582">
                <a:tc>
                  <a:txBody>
                    <a:bodyPr/>
                    <a:lstStyle/>
                    <a:p>
                      <a:pPr algn="l"/>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インド（デリー）</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インド憲法</a:t>
                      </a:r>
                      <a:endParaRPr kumimoji="1"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indent="0" algn="l"/>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239AA</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a:t>
                      </a:r>
                      <a:endPar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indent="0" algn="l"/>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　</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1991</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年憲法（第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69</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次改正）法施行に日からデリー連邦領は、デリー国家首都地区とよぶものとし、第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239</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条に基づいて任命される行政官は副知事として任命される。</a:t>
                      </a:r>
                    </a:p>
                  </a:txBody>
                  <a:tcPr marL="68580" marR="68580" marT="0" marB="0"/>
                </a:tc>
                <a:tc>
                  <a:txBody>
                    <a:bodyPr/>
                    <a:lstStyle/>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インド大使館のウェブサイトや外務省</a:t>
                      </a: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の各国・地域</a:t>
                      </a: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情勢ではインドの首都をニューデリーとしている</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279812396"/>
                  </a:ext>
                </a:extLst>
              </a:tr>
              <a:tr h="0">
                <a:tc>
                  <a:txBody>
                    <a:bodyPr/>
                    <a:lstStyle/>
                    <a:p>
                      <a:pPr algn="l"/>
                      <a:r>
                        <a:rPr kumimoji="1" lang="ja-JP" altLang="en-US" sz="1400" dirty="0">
                          <a:latin typeface="BIZ UDゴシック" panose="020B0400000000000000" pitchFamily="49" charset="-128"/>
                          <a:ea typeface="BIZ UDゴシック" panose="020B0400000000000000" pitchFamily="49" charset="-128"/>
                        </a:rPr>
                        <a:t>インドネシア</a:t>
                      </a:r>
                      <a:endParaRPr kumimoji="1" lang="en-US" altLang="ja-JP" sz="1400" dirty="0">
                        <a:latin typeface="BIZ UDゴシック" panose="020B0400000000000000" pitchFamily="49" charset="-128"/>
                        <a:ea typeface="BIZ UDゴシック" panose="020B0400000000000000" pitchFamily="49" charset="-128"/>
                      </a:endParaRPr>
                    </a:p>
                    <a:p>
                      <a:pPr algn="l"/>
                      <a:r>
                        <a:rPr kumimoji="1" lang="ja-JP" altLang="en-US" sz="1400" dirty="0">
                          <a:latin typeface="BIZ UDゴシック" panose="020B0400000000000000" pitchFamily="49" charset="-128"/>
                          <a:ea typeface="BIZ UDゴシック" panose="020B0400000000000000" pitchFamily="49" charset="-128"/>
                        </a:rPr>
                        <a:t>（ジャカルタ）</a:t>
                      </a:r>
                    </a:p>
                  </a:txBody>
                  <a:tcPr/>
                </a:tc>
                <a:tc>
                  <a:txBody>
                    <a:bodyPr/>
                    <a:lstStyle/>
                    <a:p>
                      <a:pPr marL="0" lvl="0" indent="0" algn="l" defTabSz="914400" rtl="0" eaLnBrk="1" latinLnBrk="0" hangingPunct="1">
                        <a:buFont typeface="+mj-ea"/>
                        <a:buNone/>
                      </a:pPr>
                      <a:r>
                        <a:rPr kumimoji="1"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1974</a:t>
                      </a:r>
                      <a:r>
                        <a:rPr kumimoji="1"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年の法律第５号</a:t>
                      </a:r>
                      <a:endParaRPr kumimoji="1"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tc>
                <a:tc>
                  <a:txBody>
                    <a:bodyPr/>
                    <a:lstStyle/>
                    <a:p>
                      <a:pPr algn="l"/>
                      <a:r>
                        <a:rPr kumimoji="1" lang="ja-JP" altLang="en-US" sz="1400">
                          <a:latin typeface="BIZ UDゴシック" panose="020B0400000000000000" pitchFamily="49" charset="-128"/>
                          <a:ea typeface="BIZ UDゴシック" panose="020B0400000000000000" pitchFamily="49" charset="-128"/>
                        </a:rPr>
                        <a:t>ジャカルタはインドネシアの首都であり、インドネシアを構成する</a:t>
                      </a:r>
                      <a:r>
                        <a:rPr kumimoji="1" lang="en-US" altLang="ja-JP" sz="1400">
                          <a:latin typeface="BIZ UDゴシック" panose="020B0400000000000000" pitchFamily="49" charset="-128"/>
                          <a:ea typeface="BIZ UDゴシック" panose="020B0400000000000000" pitchFamily="49" charset="-128"/>
                        </a:rPr>
                        <a:t>26</a:t>
                      </a:r>
                      <a:r>
                        <a:rPr kumimoji="1" lang="ja-JP" altLang="en-US" sz="1400">
                          <a:latin typeface="BIZ UDゴシック" panose="020B0400000000000000" pitchFamily="49" charset="-128"/>
                          <a:ea typeface="BIZ UDゴシック" panose="020B0400000000000000" pitchFamily="49" charset="-128"/>
                        </a:rPr>
                        <a:t>州のうちのひとつ</a:t>
                      </a:r>
                    </a:p>
                  </a:txBody>
                  <a:tcPr/>
                </a:tc>
                <a:tc>
                  <a:txBody>
                    <a:bodyPr/>
                    <a:lstStyle/>
                    <a:p>
                      <a:pPr algn="l"/>
                      <a:r>
                        <a:rPr kumimoji="1" lang="en-US" altLang="ja-JP" sz="1400">
                          <a:latin typeface="BIZ UDゴシック" panose="020B0400000000000000" pitchFamily="49" charset="-128"/>
                          <a:ea typeface="BIZ UDゴシック" panose="020B0400000000000000" pitchFamily="49" charset="-128"/>
                        </a:rPr>
                        <a:t>2022</a:t>
                      </a:r>
                      <a:r>
                        <a:rPr kumimoji="1" lang="ja-JP" altLang="en-US" sz="1400">
                          <a:latin typeface="BIZ UDゴシック" panose="020B0400000000000000" pitchFamily="49" charset="-128"/>
                          <a:ea typeface="BIZ UDゴシック" panose="020B0400000000000000" pitchFamily="49" charset="-128"/>
                        </a:rPr>
                        <a:t>年に新首都に関する法律が制定され、ヌサンタラに移転予定</a:t>
                      </a:r>
                    </a:p>
                  </a:txBody>
                  <a:tcPr/>
                </a:tc>
                <a:extLst>
                  <a:ext uri="{0D108BD9-81ED-4DB2-BD59-A6C34878D82A}">
                    <a16:rowId xmlns:a16="http://schemas.microsoft.com/office/drawing/2014/main" val="1601708125"/>
                  </a:ext>
                </a:extLst>
              </a:tr>
              <a:tr h="370840">
                <a:tc>
                  <a:txBody>
                    <a:bodyPr/>
                    <a:lstStyle/>
                    <a:p>
                      <a:pPr algn="l"/>
                      <a:r>
                        <a:rPr kumimoji="1" lang="ja-JP" altLang="en-US" sz="1400" dirty="0">
                          <a:latin typeface="BIZ UDゴシック" panose="020B0400000000000000" pitchFamily="49" charset="-128"/>
                          <a:ea typeface="BIZ UDゴシック" panose="020B0400000000000000" pitchFamily="49" charset="-128"/>
                        </a:rPr>
                        <a:t>オーストリア</a:t>
                      </a:r>
                      <a:endParaRPr kumimoji="1" lang="en-US" altLang="ja-JP" sz="1400" dirty="0">
                        <a:latin typeface="BIZ UDゴシック" panose="020B0400000000000000" pitchFamily="49" charset="-128"/>
                        <a:ea typeface="BIZ UDゴシック" panose="020B0400000000000000" pitchFamily="49" charset="-128"/>
                      </a:endParaRPr>
                    </a:p>
                    <a:p>
                      <a:pPr algn="l"/>
                      <a:r>
                        <a:rPr kumimoji="1" lang="ja-JP" altLang="en-US" sz="1400" dirty="0">
                          <a:latin typeface="BIZ UDゴシック" panose="020B0400000000000000" pitchFamily="49" charset="-128"/>
                          <a:ea typeface="BIZ UDゴシック" panose="020B0400000000000000" pitchFamily="49" charset="-128"/>
                        </a:rPr>
                        <a:t>（ウィーン）</a:t>
                      </a:r>
                    </a:p>
                  </a:txBody>
                  <a:tcPr/>
                </a:tc>
                <a:tc>
                  <a:txBody>
                    <a:bodyPr/>
                    <a:lstStyle/>
                    <a:p>
                      <a:pPr marL="0" lvl="0" indent="0" algn="l" defTabSz="914400" rtl="0" eaLnBrk="1" latinLnBrk="0" hangingPunct="1">
                        <a:buFont typeface="+mj-ea"/>
                        <a:buNone/>
                      </a:pPr>
                      <a:r>
                        <a:rPr kumimoji="1"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連邦憲法</a:t>
                      </a:r>
                      <a:endParaRPr kumimoji="1"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tc>
                <a:tc>
                  <a:txBody>
                    <a:bodyPr/>
                    <a:lstStyle/>
                    <a:p>
                      <a:pPr algn="l"/>
                      <a:r>
                        <a:rPr kumimoji="1" lang="ja-JP" altLang="en-US" sz="1400">
                          <a:latin typeface="BIZ UDゴシック" panose="020B0400000000000000" pitchFamily="49" charset="-128"/>
                          <a:ea typeface="BIZ UDゴシック" panose="020B0400000000000000" pitchFamily="49" charset="-128"/>
                        </a:rPr>
                        <a:t>第５条</a:t>
                      </a:r>
                    </a:p>
                    <a:p>
                      <a:pPr algn="l"/>
                      <a:r>
                        <a:rPr kumimoji="1" lang="ja-JP" altLang="en-US" sz="1400">
                          <a:latin typeface="BIZ UDゴシック" panose="020B0400000000000000" pitchFamily="49" charset="-128"/>
                          <a:ea typeface="BIZ UDゴシック" panose="020B0400000000000000" pitchFamily="49" charset="-128"/>
                        </a:rPr>
                        <a:t>（１）連邦の首都及び最高諸機関の所在地は、ウィーンである。</a:t>
                      </a:r>
                    </a:p>
                    <a:p>
                      <a:pPr algn="l"/>
                      <a:r>
                        <a:rPr kumimoji="1" lang="ja-JP" altLang="en-US" sz="1400">
                          <a:latin typeface="BIZ UDゴシック" panose="020B0400000000000000" pitchFamily="49" charset="-128"/>
                          <a:ea typeface="BIZ UDゴシック" panose="020B0400000000000000" pitchFamily="49" charset="-128"/>
                        </a:rPr>
                        <a:t>（２）非常事態の間、連邦大統領は、連邦政府の申立てにより、連邦の最高諸機関の所在地を連邦領域の他の場所に移転することができる。</a:t>
                      </a:r>
                    </a:p>
                  </a:txBody>
                  <a:tcPr/>
                </a:tc>
                <a:tc>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2627264636"/>
                  </a:ext>
                </a:extLst>
              </a:tr>
            </a:tbl>
          </a:graphicData>
        </a:graphic>
      </p:graphicFrame>
      <p:sp>
        <p:nvSpPr>
          <p:cNvPr id="5" name="テキスト ボックス 4">
            <a:extLst>
              <a:ext uri="{FF2B5EF4-FFF2-40B4-BE49-F238E27FC236}">
                <a16:creationId xmlns:a16="http://schemas.microsoft.com/office/drawing/2014/main" id="{242E1AC6-C761-A582-9118-5FF3C0BF77F8}"/>
              </a:ext>
            </a:extLst>
          </p:cNvPr>
          <p:cNvSpPr txBox="1"/>
          <p:nvPr/>
        </p:nvSpPr>
        <p:spPr>
          <a:xfrm>
            <a:off x="402574" y="1353748"/>
            <a:ext cx="6766560" cy="307777"/>
          </a:xfrm>
          <a:prstGeom prst="rect">
            <a:avLst/>
          </a:prstGeom>
          <a:noFill/>
        </p:spPr>
        <p:txBody>
          <a:bodyPr wrap="square" rtlCol="0">
            <a:spAutoFit/>
          </a:bodyPr>
          <a:lstStyle/>
          <a:p>
            <a:pPr>
              <a:defRPr/>
            </a:pPr>
            <a:r>
              <a:rPr kumimoji="1" lang="ja-JP" altLang="en-US" sz="1400" dirty="0">
                <a:solidFill>
                  <a:prstClr val="black"/>
                </a:solidFill>
                <a:latin typeface="BIZ UDゴシック" panose="020B0400000000000000" pitchFamily="49" charset="-128"/>
                <a:ea typeface="BIZ UDゴシック" panose="020B0400000000000000" pitchFamily="49" charset="-128"/>
              </a:rPr>
              <a:t>◆　特定の都市（州）を首都とする旨が規定されている国</a:t>
            </a:r>
          </a:p>
        </p:txBody>
      </p:sp>
    </p:spTree>
    <p:extLst>
      <p:ext uri="{BB962C8B-B14F-4D97-AF65-F5344CB8AC3E}">
        <p14:creationId xmlns:p14="http://schemas.microsoft.com/office/powerpoint/2010/main" val="355596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A883C27-FA51-AE53-4929-AE35855322E9}"/>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6</a:t>
            </a:fld>
            <a:endParaRPr kumimoji="1" lang="ja-JP" altLang="en-US" b="0"/>
          </a:p>
        </p:txBody>
      </p:sp>
      <p:sp>
        <p:nvSpPr>
          <p:cNvPr id="11" name="正方形/長方形 10">
            <a:extLst>
              <a:ext uri="{FF2B5EF4-FFF2-40B4-BE49-F238E27FC236}">
                <a16:creationId xmlns:a16="http://schemas.microsoft.com/office/drawing/2014/main" id="{AA7C0CEF-A30F-13E5-885D-8977DDE2534D}"/>
              </a:ext>
            </a:extLst>
          </p:cNvPr>
          <p:cNvSpPr/>
          <p:nvPr/>
        </p:nvSpPr>
        <p:spPr>
          <a:xfrm>
            <a:off x="0" y="-38389"/>
            <a:ext cx="11325197" cy="400110"/>
          </a:xfrm>
          <a:prstGeom prst="rect">
            <a:avLst/>
          </a:prstGeom>
        </p:spPr>
        <p:txBody>
          <a:bodyPr wrap="square">
            <a:spAutoFit/>
          </a:bodyPr>
          <a:lstStyle/>
          <a:p>
            <a:r>
              <a:rPr lang="ja-JP" altLang="en-US" sz="2000" b="1">
                <a:latin typeface="BIZ UDゴシック" panose="020B0400000000000000" pitchFamily="49" charset="-128"/>
                <a:ea typeface="BIZ UDゴシック" panose="020B0400000000000000" pitchFamily="49" charset="-128"/>
              </a:rPr>
              <a:t>　１．首都の法的位置付け</a:t>
            </a:r>
            <a:endParaRPr lang="en-US" altLang="ja-JP" sz="2000" b="1">
              <a:latin typeface="BIZ UDゴシック" panose="020B0400000000000000" pitchFamily="49" charset="-128"/>
              <a:ea typeface="BIZ UDゴシック" panose="020B0400000000000000" pitchFamily="49" charset="-128"/>
            </a:endParaRPr>
          </a:p>
        </p:txBody>
      </p:sp>
      <p:sp>
        <p:nvSpPr>
          <p:cNvPr id="12" name="タイトル 1">
            <a:extLst>
              <a:ext uri="{FF2B5EF4-FFF2-40B4-BE49-F238E27FC236}">
                <a16:creationId xmlns:a16="http://schemas.microsoft.com/office/drawing/2014/main" id="{4049D22D-0AA4-3187-DFF5-3A9DFC6B9F87}"/>
              </a:ext>
            </a:extLst>
          </p:cNvPr>
          <p:cNvSpPr txBox="1">
            <a:spLocks/>
          </p:cNvSpPr>
          <p:nvPr/>
        </p:nvSpPr>
        <p:spPr>
          <a:xfrm>
            <a:off x="274026" y="369067"/>
            <a:ext cx="885522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１－２． 諸外国との比較（主要国における首都</a:t>
            </a:r>
            <a:r>
              <a:rPr lang="ja-JP" altLang="en-US" sz="1800" b="1">
                <a:latin typeface="BIZ UDゴシック" panose="020B0400000000000000" pitchFamily="49" charset="-128"/>
                <a:ea typeface="BIZ UDゴシック" panose="020B0400000000000000" pitchFamily="49" charset="-128"/>
                <a:cs typeface="Meiryo UI" panose="020B0604030504040204" pitchFamily="50" charset="-128"/>
              </a:rPr>
              <a:t>の憲法・法律上</a:t>
            </a: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の規定）</a:t>
            </a:r>
          </a:p>
        </p:txBody>
      </p:sp>
      <p:graphicFrame>
        <p:nvGraphicFramePr>
          <p:cNvPr id="3" name="表 6">
            <a:extLst>
              <a:ext uri="{FF2B5EF4-FFF2-40B4-BE49-F238E27FC236}">
                <a16:creationId xmlns:a16="http://schemas.microsoft.com/office/drawing/2014/main" id="{B95876A8-AE4D-C16A-D6DC-9F7ED157AEA4}"/>
              </a:ext>
            </a:extLst>
          </p:cNvPr>
          <p:cNvGraphicFramePr>
            <a:graphicFrameLocks noGrp="1"/>
          </p:cNvGraphicFramePr>
          <p:nvPr/>
        </p:nvGraphicFramePr>
        <p:xfrm>
          <a:off x="402574" y="1675497"/>
          <a:ext cx="11357384" cy="2203041"/>
        </p:xfrm>
        <a:graphic>
          <a:graphicData uri="http://schemas.openxmlformats.org/drawingml/2006/table">
            <a:tbl>
              <a:tblPr firstRow="1" bandRow="1">
                <a:tableStyleId>{5940675A-B579-460E-94D1-54222C63F5DA}</a:tableStyleId>
              </a:tblPr>
              <a:tblGrid>
                <a:gridCol w="1908000">
                  <a:extLst>
                    <a:ext uri="{9D8B030D-6E8A-4147-A177-3AD203B41FA5}">
                      <a16:colId xmlns:a16="http://schemas.microsoft.com/office/drawing/2014/main" val="1890502464"/>
                    </a:ext>
                  </a:extLst>
                </a:gridCol>
                <a:gridCol w="1709384">
                  <a:extLst>
                    <a:ext uri="{9D8B030D-6E8A-4147-A177-3AD203B41FA5}">
                      <a16:colId xmlns:a16="http://schemas.microsoft.com/office/drawing/2014/main" val="386924992"/>
                    </a:ext>
                  </a:extLst>
                </a:gridCol>
                <a:gridCol w="5315771">
                  <a:extLst>
                    <a:ext uri="{9D8B030D-6E8A-4147-A177-3AD203B41FA5}">
                      <a16:colId xmlns:a16="http://schemas.microsoft.com/office/drawing/2014/main" val="25826206"/>
                    </a:ext>
                  </a:extLst>
                </a:gridCol>
                <a:gridCol w="2424229">
                  <a:extLst>
                    <a:ext uri="{9D8B030D-6E8A-4147-A177-3AD203B41FA5}">
                      <a16:colId xmlns:a16="http://schemas.microsoft.com/office/drawing/2014/main" val="3772049491"/>
                    </a:ext>
                  </a:extLst>
                </a:gridCol>
              </a:tblGrid>
              <a:tr h="200913">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国名（首都）</a:t>
                      </a:r>
                    </a:p>
                  </a:txBody>
                  <a:tcPr anchor="ctr">
                    <a:solidFill>
                      <a:schemeClr val="accent1">
                        <a:lumMod val="40000"/>
                        <a:lumOff val="60000"/>
                      </a:schemeClr>
                    </a:solidFill>
                  </a:tcPr>
                </a:tc>
                <a:tc>
                  <a:txBody>
                    <a:bodyPr/>
                    <a:lstStyle/>
                    <a:p>
                      <a:pPr algn="ctr"/>
                      <a:r>
                        <a:rPr kumimoji="1" lang="ja-JP" altLang="en-US" sz="1400" b="1">
                          <a:latin typeface="BIZ UDゴシック" panose="020B0400000000000000" pitchFamily="49" charset="-128"/>
                          <a:ea typeface="BIZ UDゴシック" panose="020B0400000000000000" pitchFamily="49" charset="-128"/>
                        </a:rPr>
                        <a:t>憲法・法律名</a:t>
                      </a:r>
                      <a:endParaRPr kumimoji="1" lang="ja-JP" altLang="en-US"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備考</a:t>
                      </a:r>
                    </a:p>
                  </a:txBody>
                  <a:tcPr anchor="ctr">
                    <a:solidFill>
                      <a:schemeClr val="accent1">
                        <a:lumMod val="40000"/>
                        <a:lumOff val="60000"/>
                      </a:schemeClr>
                    </a:solidFill>
                  </a:tcPr>
                </a:tc>
                <a:extLst>
                  <a:ext uri="{0D108BD9-81ED-4DB2-BD59-A6C34878D82A}">
                    <a16:rowId xmlns:a16="http://schemas.microsoft.com/office/drawing/2014/main" val="1014392324"/>
                  </a:ext>
                </a:extLst>
              </a:tr>
              <a:tr h="370840">
                <a:tc>
                  <a:txBody>
                    <a:bodyPr/>
                    <a:lstStyle/>
                    <a:p>
                      <a:pPr algn="l"/>
                      <a:r>
                        <a:rPr kumimoji="1" lang="ja-JP" altLang="en-US" sz="1400" dirty="0">
                          <a:latin typeface="BIZ UDゴシック" panose="020B0400000000000000" pitchFamily="49" charset="-128"/>
                          <a:ea typeface="BIZ UDゴシック" panose="020B0400000000000000" pitchFamily="49" charset="-128"/>
                        </a:rPr>
                        <a:t>ベルギー</a:t>
                      </a:r>
                      <a:endParaRPr kumimoji="1" lang="en-US" altLang="ja-JP" sz="1400" dirty="0">
                        <a:latin typeface="BIZ UDゴシック" panose="020B0400000000000000" pitchFamily="49" charset="-128"/>
                        <a:ea typeface="BIZ UDゴシック" panose="020B0400000000000000" pitchFamily="49" charset="-128"/>
                      </a:endParaRPr>
                    </a:p>
                    <a:p>
                      <a:pPr algn="l"/>
                      <a:r>
                        <a:rPr kumimoji="1" lang="ja-JP" altLang="en-US" sz="1400" dirty="0">
                          <a:latin typeface="BIZ UDゴシック" panose="020B0400000000000000" pitchFamily="49" charset="-128"/>
                          <a:ea typeface="BIZ UDゴシック" panose="020B0400000000000000" pitchFamily="49" charset="-128"/>
                        </a:rPr>
                        <a:t>（ブリュッセル）</a:t>
                      </a:r>
                    </a:p>
                  </a:txBody>
                  <a:tcPr/>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ベルギー憲法</a:t>
                      </a:r>
                      <a:endParaRPr kumimoji="1"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tc>
                <a:tc>
                  <a:txBody>
                    <a:bodyPr/>
                    <a:lstStyle/>
                    <a:p>
                      <a:pPr algn="l"/>
                      <a:r>
                        <a:rPr kumimoji="1" lang="ja-JP" altLang="en-US" sz="1400">
                          <a:latin typeface="BIZ UDゴシック" panose="020B0400000000000000" pitchFamily="49" charset="-128"/>
                          <a:ea typeface="BIZ UDゴシック" panose="020B0400000000000000" pitchFamily="49" charset="-128"/>
                        </a:rPr>
                        <a:t>第</a:t>
                      </a:r>
                      <a:r>
                        <a:rPr kumimoji="1" lang="en-US" altLang="ja-JP" sz="1400">
                          <a:latin typeface="BIZ UDゴシック" panose="020B0400000000000000" pitchFamily="49" charset="-128"/>
                          <a:ea typeface="BIZ UDゴシック" panose="020B0400000000000000" pitchFamily="49" charset="-128"/>
                        </a:rPr>
                        <a:t>194</a:t>
                      </a:r>
                      <a:r>
                        <a:rPr kumimoji="1" lang="ja-JP" altLang="en-US" sz="1400">
                          <a:latin typeface="BIZ UDゴシック" panose="020B0400000000000000" pitchFamily="49" charset="-128"/>
                          <a:ea typeface="BIZ UDゴシック" panose="020B0400000000000000" pitchFamily="49" charset="-128"/>
                        </a:rPr>
                        <a:t>条 ブリュッセル市はベルギーの首都であり連邦政府の所在地である。</a:t>
                      </a:r>
                    </a:p>
                  </a:txBody>
                  <a:tcPr/>
                </a:tc>
                <a:tc>
                  <a:txBody>
                    <a:bodyPr/>
                    <a:lstStyle/>
                    <a:p>
                      <a:pPr algn="l"/>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18138631"/>
                  </a:ext>
                </a:extLst>
              </a:tr>
              <a:tr h="370840">
                <a:tc>
                  <a:txBody>
                    <a:bodyPr/>
                    <a:lstStyle/>
                    <a:p>
                      <a:pPr algn="l"/>
                      <a:r>
                        <a:rPr kumimoji="1" lang="ja-JP" altLang="en-US" sz="1400" dirty="0">
                          <a:latin typeface="BIZ UDゴシック" panose="020B0400000000000000" pitchFamily="49" charset="-128"/>
                          <a:ea typeface="BIZ UDゴシック" panose="020B0400000000000000" pitchFamily="49" charset="-128"/>
                        </a:rPr>
                        <a:t>ハンガリー</a:t>
                      </a:r>
                      <a:endParaRPr kumimoji="1" lang="en-US" altLang="ja-JP" sz="1400" dirty="0">
                        <a:latin typeface="BIZ UDゴシック" panose="020B0400000000000000" pitchFamily="49" charset="-128"/>
                        <a:ea typeface="BIZ UDゴシック" panose="020B0400000000000000" pitchFamily="49" charset="-128"/>
                      </a:endParaRPr>
                    </a:p>
                    <a:p>
                      <a:pPr algn="l"/>
                      <a:r>
                        <a:rPr kumimoji="1" lang="ja-JP" altLang="en-US" sz="1400" dirty="0">
                          <a:latin typeface="BIZ UDゴシック" panose="020B0400000000000000" pitchFamily="49" charset="-128"/>
                          <a:ea typeface="BIZ UDゴシック" panose="020B0400000000000000" pitchFamily="49" charset="-128"/>
                        </a:rPr>
                        <a:t>（ブタペスト）</a:t>
                      </a:r>
                    </a:p>
                  </a:txBody>
                  <a:tcPr/>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ハンガリー基本法</a:t>
                      </a:r>
                      <a:endParaRPr kumimoji="1"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a:tc>
                <a:tc>
                  <a:txBody>
                    <a:bodyPr/>
                    <a:lstStyle/>
                    <a:p>
                      <a:pPr algn="l"/>
                      <a:r>
                        <a:rPr kumimoji="1" lang="en-US" altLang="ja-JP" sz="1400">
                          <a:latin typeface="BIZ UDゴシック" panose="020B0400000000000000" pitchFamily="49" charset="-128"/>
                          <a:ea typeface="BIZ UDゴシック" panose="020B0400000000000000" pitchFamily="49" charset="-128"/>
                        </a:rPr>
                        <a:t>F</a:t>
                      </a:r>
                      <a:r>
                        <a:rPr kumimoji="1" lang="ja-JP" altLang="en-US" sz="1400">
                          <a:latin typeface="BIZ UDゴシック" panose="020B0400000000000000" pitchFamily="49" charset="-128"/>
                          <a:ea typeface="BIZ UDゴシック" panose="020B0400000000000000" pitchFamily="49" charset="-128"/>
                        </a:rPr>
                        <a:t>条（基礎）</a:t>
                      </a:r>
                      <a:endParaRPr kumimoji="1" lang="en-US" altLang="ja-JP" sz="1400">
                        <a:latin typeface="BIZ UDゴシック" panose="020B0400000000000000" pitchFamily="49" charset="-128"/>
                        <a:ea typeface="BIZ UDゴシック" panose="020B0400000000000000" pitchFamily="49" charset="-128"/>
                      </a:endParaRPr>
                    </a:p>
                    <a:p>
                      <a:pPr algn="l"/>
                      <a:r>
                        <a:rPr kumimoji="1" lang="ja-JP" altLang="en-US" sz="1400">
                          <a:latin typeface="BIZ UDゴシック" panose="020B0400000000000000" pitchFamily="49" charset="-128"/>
                          <a:ea typeface="BIZ UDゴシック" panose="020B0400000000000000" pitchFamily="49" charset="-128"/>
                        </a:rPr>
                        <a:t>（１）ハンガリーの首都は、ブタペストである。</a:t>
                      </a:r>
                    </a:p>
                  </a:txBody>
                  <a:tcPr/>
                </a:tc>
                <a:tc>
                  <a:txBody>
                    <a:bodyPr/>
                    <a:lstStyle/>
                    <a:p>
                      <a:pPr algn="l"/>
                      <a:endParaRPr kumimoji="1" lang="ja-JP" altLang="en-US" sz="140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720949163"/>
                  </a:ext>
                </a:extLst>
              </a:tr>
              <a:tr h="435201">
                <a:tc>
                  <a:txBody>
                    <a:bodyPr/>
                    <a:lstStyle/>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チェコ共和国</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（プラハ）</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チェコ共和国憲法</a:t>
                      </a:r>
                    </a:p>
                  </a:txBody>
                  <a:tcPr marL="68580" marR="68580" marT="0" marB="0"/>
                </a:tc>
                <a:tc>
                  <a:txBody>
                    <a:bodyPr/>
                    <a:lstStyle/>
                    <a:p>
                      <a:pPr marL="84138" indent="-84138" algn="l"/>
                      <a:r>
                        <a:rPr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13</a:t>
                      </a:r>
                      <a:r>
                        <a:rPr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チェコ共和国の首都は、プラハとする。</a:t>
                      </a:r>
                      <a:endParaRPr 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algn="l"/>
                      <a:r>
                        <a:rPr 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632144324"/>
                  </a:ext>
                </a:extLst>
              </a:tr>
              <a:tr h="370840">
                <a:tc>
                  <a:txBody>
                    <a:bodyPr/>
                    <a:lstStyle/>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ポーランド</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（ワルシャワ）</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lvl="0" indent="0" algn="l" defTabSz="914400" rtl="0" eaLnBrk="1" latinLnBrk="0" hangingPunct="1">
                        <a:buFont typeface="+mj-ea"/>
                        <a:buNone/>
                      </a:pPr>
                      <a:r>
                        <a:rPr kumimoji="1"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ポーランド憲法典</a:t>
                      </a:r>
                    </a:p>
                  </a:txBody>
                  <a:tcPr marL="68580" marR="68580" marT="0" marB="0"/>
                </a:tc>
                <a:tc>
                  <a:txBody>
                    <a:bodyPr/>
                    <a:lstStyle/>
                    <a:p>
                      <a:pPr marL="84138" indent="-84138" algn="l"/>
                      <a:r>
                        <a:rPr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29</a:t>
                      </a:r>
                      <a:r>
                        <a:rPr lang="ja-JP" altLang="en-US"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ポーランド共和国の首都は、ワルシャワである。 </a:t>
                      </a:r>
                      <a:endParaRPr lang="ja-JP" sz="1400" kern="10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algn="l"/>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217277993"/>
                  </a:ext>
                </a:extLst>
              </a:tr>
            </a:tbl>
          </a:graphicData>
        </a:graphic>
      </p:graphicFrame>
      <p:sp>
        <p:nvSpPr>
          <p:cNvPr id="5" name="テキスト ボックス 4">
            <a:extLst>
              <a:ext uri="{FF2B5EF4-FFF2-40B4-BE49-F238E27FC236}">
                <a16:creationId xmlns:a16="http://schemas.microsoft.com/office/drawing/2014/main" id="{ACCB3363-0709-E0D4-F02F-CB968125BCC5}"/>
              </a:ext>
            </a:extLst>
          </p:cNvPr>
          <p:cNvSpPr txBox="1"/>
          <p:nvPr/>
        </p:nvSpPr>
        <p:spPr>
          <a:xfrm>
            <a:off x="402574" y="1353748"/>
            <a:ext cx="6766560" cy="307777"/>
          </a:xfrm>
          <a:prstGeom prst="rect">
            <a:avLst/>
          </a:prstGeom>
          <a:noFill/>
        </p:spPr>
        <p:txBody>
          <a:bodyPr wrap="square" rtlCol="0">
            <a:spAutoFit/>
          </a:bodyPr>
          <a:lstStyle/>
          <a:p>
            <a:pPr>
              <a:defRPr/>
            </a:pPr>
            <a:r>
              <a:rPr kumimoji="1" lang="ja-JP" altLang="en-US" sz="1400" dirty="0">
                <a:solidFill>
                  <a:prstClr val="black"/>
                </a:solidFill>
                <a:latin typeface="BIZ UDゴシック" panose="020B0400000000000000" pitchFamily="49" charset="-128"/>
                <a:ea typeface="BIZ UDゴシック" panose="020B0400000000000000" pitchFamily="49" charset="-128"/>
              </a:rPr>
              <a:t>◆　特定の都市（州）を首都とする旨が規定されている国</a:t>
            </a:r>
          </a:p>
        </p:txBody>
      </p:sp>
    </p:spTree>
    <p:extLst>
      <p:ext uri="{BB962C8B-B14F-4D97-AF65-F5344CB8AC3E}">
        <p14:creationId xmlns:p14="http://schemas.microsoft.com/office/powerpoint/2010/main" val="1507174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A9D03-06EB-910F-A593-46298CD43377}"/>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6210159-9576-262D-109F-BC55B664B55E}"/>
              </a:ext>
            </a:extLst>
          </p:cNvPr>
          <p:cNvSpPr>
            <a:spLocks noGrp="1"/>
          </p:cNvSpPr>
          <p:nvPr>
            <p:ph type="sldNum" sz="quarter" idx="12"/>
          </p:nvPr>
        </p:nvSpPr>
        <p:spPr>
          <a:xfrm>
            <a:off x="10945029" y="6492876"/>
            <a:ext cx="1239586" cy="365125"/>
          </a:xfrm>
        </p:spPr>
        <p:txBody>
          <a:bodyPr/>
          <a:lstStyle/>
          <a:p>
            <a:fld id="{50F88186-B17D-4CE3-A887-D91699CF601C}" type="slidenum">
              <a:rPr kumimoji="1" lang="ja-JP" altLang="en-US" b="0" smtClean="0"/>
              <a:pPr/>
              <a:t>7</a:t>
            </a:fld>
            <a:endParaRPr kumimoji="1" lang="ja-JP" altLang="en-US" b="0"/>
          </a:p>
        </p:txBody>
      </p:sp>
      <p:graphicFrame>
        <p:nvGraphicFramePr>
          <p:cNvPr id="2" name="表 1">
            <a:extLst>
              <a:ext uri="{FF2B5EF4-FFF2-40B4-BE49-F238E27FC236}">
                <a16:creationId xmlns:a16="http://schemas.microsoft.com/office/drawing/2014/main" id="{C1ACD9E5-EB46-C119-5ECC-6077C82616AB}"/>
              </a:ext>
            </a:extLst>
          </p:cNvPr>
          <p:cNvGraphicFramePr>
            <a:graphicFrameLocks noGrp="1"/>
          </p:cNvGraphicFramePr>
          <p:nvPr>
            <p:extLst>
              <p:ext uri="{D42A27DB-BD31-4B8C-83A1-F6EECF244321}">
                <p14:modId xmlns:p14="http://schemas.microsoft.com/office/powerpoint/2010/main" val="3590591402"/>
              </p:ext>
            </p:extLst>
          </p:nvPr>
        </p:nvGraphicFramePr>
        <p:xfrm>
          <a:off x="397886" y="5959158"/>
          <a:ext cx="11344684" cy="716280"/>
        </p:xfrm>
        <a:graphic>
          <a:graphicData uri="http://schemas.openxmlformats.org/drawingml/2006/table">
            <a:tbl>
              <a:tblPr firstRow="1" bandRow="1">
                <a:tableStyleId>{5940675A-B579-460E-94D1-54222C63F5DA}</a:tableStyleId>
              </a:tblPr>
              <a:tblGrid>
                <a:gridCol w="1604335">
                  <a:extLst>
                    <a:ext uri="{9D8B030D-6E8A-4147-A177-3AD203B41FA5}">
                      <a16:colId xmlns:a16="http://schemas.microsoft.com/office/drawing/2014/main" val="1890502464"/>
                    </a:ext>
                  </a:extLst>
                </a:gridCol>
                <a:gridCol w="7940349">
                  <a:extLst>
                    <a:ext uri="{9D8B030D-6E8A-4147-A177-3AD203B41FA5}">
                      <a16:colId xmlns:a16="http://schemas.microsoft.com/office/drawing/2014/main" val="386924992"/>
                    </a:ext>
                  </a:extLst>
                </a:gridCol>
                <a:gridCol w="1800000">
                  <a:extLst>
                    <a:ext uri="{9D8B030D-6E8A-4147-A177-3AD203B41FA5}">
                      <a16:colId xmlns:a16="http://schemas.microsoft.com/office/drawing/2014/main" val="3961816002"/>
                    </a:ext>
                  </a:extLst>
                </a:gridCol>
              </a:tblGrid>
              <a:tr h="222268">
                <a:tc>
                  <a:txBody>
                    <a:bodyPr/>
                    <a:lstStyle/>
                    <a:p>
                      <a:pPr algn="ctr">
                        <a:lnSpc>
                          <a:spcPts val="1400"/>
                        </a:lnSpc>
                      </a:pPr>
                      <a:r>
                        <a:rPr kumimoji="1" lang="ja-JP" altLang="en-US" sz="1400" b="1" dirty="0">
                          <a:latin typeface="BIZ UDゴシック" panose="020B0400000000000000" pitchFamily="49" charset="-128"/>
                          <a:ea typeface="BIZ UDゴシック" panose="020B0400000000000000" pitchFamily="49" charset="-128"/>
                        </a:rPr>
                        <a:t>国名（首都）</a:t>
                      </a:r>
                    </a:p>
                  </a:txBody>
                  <a:tcPr anchor="ctr">
                    <a:solidFill>
                      <a:schemeClr val="accent1">
                        <a:lumMod val="40000"/>
                        <a:lumOff val="60000"/>
                      </a:schemeClr>
                    </a:solidFill>
                  </a:tcPr>
                </a:tc>
                <a:tc>
                  <a:txBody>
                    <a:bodyPr/>
                    <a:lstStyle/>
                    <a:p>
                      <a:pPr algn="ctr">
                        <a:lnSpc>
                          <a:spcPts val="1400"/>
                        </a:lnSpc>
                      </a:pPr>
                      <a:r>
                        <a:rPr kumimoji="1" lang="ja-JP" altLang="en-US" sz="1400" b="1" dirty="0">
                          <a:latin typeface="BIZ UDゴシック" panose="020B0400000000000000" pitchFamily="49" charset="-128"/>
                          <a:ea typeface="BIZ UDゴシック" panose="020B0400000000000000" pitchFamily="49" charset="-128"/>
                        </a:rPr>
                        <a:t>首都の定義</a:t>
                      </a:r>
                    </a:p>
                  </a:txBody>
                  <a:tcPr anchor="ctr">
                    <a:solidFill>
                      <a:schemeClr val="accent1">
                        <a:lumMod val="40000"/>
                        <a:lumOff val="60000"/>
                      </a:schemeClr>
                    </a:solidFill>
                  </a:tcPr>
                </a:tc>
                <a:tc>
                  <a:txBody>
                    <a:bodyPr/>
                    <a:lstStyle/>
                    <a:p>
                      <a:pPr algn="ctr">
                        <a:lnSpc>
                          <a:spcPts val="1400"/>
                        </a:lnSpc>
                      </a:pPr>
                      <a:r>
                        <a:rPr kumimoji="1" lang="ja-JP" altLang="en-US" sz="1400" b="1" dirty="0">
                          <a:solidFill>
                            <a:schemeClr val="tx1"/>
                          </a:solidFill>
                          <a:latin typeface="BIZ UDゴシック" panose="020B0400000000000000" pitchFamily="49" charset="-128"/>
                          <a:ea typeface="BIZ UDゴシック" panose="020B0400000000000000" pitchFamily="49" charset="-128"/>
                        </a:rPr>
                        <a:t>備考</a:t>
                      </a:r>
                    </a:p>
                  </a:txBody>
                  <a:tcPr anchor="ctr">
                    <a:solidFill>
                      <a:schemeClr val="accent1">
                        <a:lumMod val="40000"/>
                        <a:lumOff val="60000"/>
                      </a:schemeClr>
                    </a:solidFill>
                  </a:tcPr>
                </a:tc>
                <a:extLst>
                  <a:ext uri="{0D108BD9-81ED-4DB2-BD59-A6C34878D82A}">
                    <a16:rowId xmlns:a16="http://schemas.microsoft.com/office/drawing/2014/main" val="1014392324"/>
                  </a:ext>
                </a:extLst>
              </a:tr>
              <a:tr h="435691">
                <a:tc>
                  <a:txBody>
                    <a:bodyPr/>
                    <a:lstStyle/>
                    <a:p>
                      <a:pPr>
                        <a:lnSpc>
                          <a:spcPts val="1400"/>
                        </a:lnSpc>
                      </a:pPr>
                      <a:r>
                        <a:rPr kumimoji="1" lang="ja-JP" altLang="en-US" sz="1400" dirty="0">
                          <a:latin typeface="BIZ UDゴシック" panose="020B0400000000000000" pitchFamily="49" charset="-128"/>
                          <a:ea typeface="BIZ UDゴシック" panose="020B0400000000000000" pitchFamily="49" charset="-128"/>
                        </a:rPr>
                        <a:t>韓国（ソウル）</a:t>
                      </a:r>
                    </a:p>
                  </a:txBody>
                  <a:tcPr/>
                </a:tc>
                <a:tc>
                  <a:txBody>
                    <a:bodyPr/>
                    <a:lstStyle/>
                    <a:p>
                      <a:pPr>
                        <a:lnSpc>
                          <a:spcPts val="1400"/>
                        </a:lnSpc>
                      </a:pPr>
                      <a:r>
                        <a:rPr kumimoji="1" lang="en-US" altLang="ja-JP" sz="1400" dirty="0">
                          <a:latin typeface="BIZ UDゴシック" panose="020B0400000000000000" pitchFamily="49" charset="-128"/>
                          <a:ea typeface="BIZ UDゴシック" panose="020B0400000000000000" pitchFamily="49" charset="-128"/>
                        </a:rPr>
                        <a:t>2002</a:t>
                      </a:r>
                      <a:r>
                        <a:rPr kumimoji="1" lang="ja-JP" altLang="en-US" sz="1400" dirty="0">
                          <a:latin typeface="BIZ UDゴシック" panose="020B0400000000000000" pitchFamily="49" charset="-128"/>
                          <a:ea typeface="BIZ UDゴシック" panose="020B0400000000000000" pitchFamily="49" charset="-128"/>
                        </a:rPr>
                        <a:t>年に、憲法裁判所が「新行政首都建設のための特別措置法」を違憲決定した際に、「憲法上にソウルが首都という明文条項はないが、不文憲法として規範化されている」とされた。</a:t>
                      </a:r>
                    </a:p>
                  </a:txBody>
                  <a:tcPr/>
                </a:tc>
                <a:tc>
                  <a:txBody>
                    <a:bodyPr/>
                    <a:lstStyle/>
                    <a:p>
                      <a:pPr>
                        <a:lnSpc>
                          <a:spcPts val="1400"/>
                        </a:lnSpc>
                      </a:pPr>
                      <a:endParaRPr kumimoji="1" lang="ja-JP" altLang="en-US" sz="140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506053729"/>
                  </a:ext>
                </a:extLst>
              </a:tr>
            </a:tbl>
          </a:graphicData>
        </a:graphic>
      </p:graphicFrame>
      <p:graphicFrame>
        <p:nvGraphicFramePr>
          <p:cNvPr id="6" name="表 6">
            <a:extLst>
              <a:ext uri="{FF2B5EF4-FFF2-40B4-BE49-F238E27FC236}">
                <a16:creationId xmlns:a16="http://schemas.microsoft.com/office/drawing/2014/main" id="{9349E83A-C6D5-A053-D5A8-C36704C7F0C1}"/>
              </a:ext>
            </a:extLst>
          </p:cNvPr>
          <p:cNvGraphicFramePr>
            <a:graphicFrameLocks noGrp="1"/>
          </p:cNvGraphicFramePr>
          <p:nvPr>
            <p:extLst>
              <p:ext uri="{D42A27DB-BD31-4B8C-83A1-F6EECF244321}">
                <p14:modId xmlns:p14="http://schemas.microsoft.com/office/powerpoint/2010/main" val="1526596809"/>
              </p:ext>
            </p:extLst>
          </p:nvPr>
        </p:nvGraphicFramePr>
        <p:xfrm>
          <a:off x="397886" y="1037217"/>
          <a:ext cx="11340000" cy="3220002"/>
        </p:xfrm>
        <a:graphic>
          <a:graphicData uri="http://schemas.openxmlformats.org/drawingml/2006/table">
            <a:tbl>
              <a:tblPr firstRow="1" bandRow="1">
                <a:tableStyleId>{5940675A-B579-460E-94D1-54222C63F5DA}</a:tableStyleId>
              </a:tblPr>
              <a:tblGrid>
                <a:gridCol w="1980000">
                  <a:extLst>
                    <a:ext uri="{9D8B030D-6E8A-4147-A177-3AD203B41FA5}">
                      <a16:colId xmlns:a16="http://schemas.microsoft.com/office/drawing/2014/main" val="1890502464"/>
                    </a:ext>
                  </a:extLst>
                </a:gridCol>
                <a:gridCol w="1800000">
                  <a:extLst>
                    <a:ext uri="{9D8B030D-6E8A-4147-A177-3AD203B41FA5}">
                      <a16:colId xmlns:a16="http://schemas.microsoft.com/office/drawing/2014/main" val="386924992"/>
                    </a:ext>
                  </a:extLst>
                </a:gridCol>
                <a:gridCol w="5760000">
                  <a:extLst>
                    <a:ext uri="{9D8B030D-6E8A-4147-A177-3AD203B41FA5}">
                      <a16:colId xmlns:a16="http://schemas.microsoft.com/office/drawing/2014/main" val="25826206"/>
                    </a:ext>
                  </a:extLst>
                </a:gridCol>
                <a:gridCol w="1800000">
                  <a:extLst>
                    <a:ext uri="{9D8B030D-6E8A-4147-A177-3AD203B41FA5}">
                      <a16:colId xmlns:a16="http://schemas.microsoft.com/office/drawing/2014/main" val="4161368200"/>
                    </a:ext>
                  </a:extLst>
                </a:gridCol>
              </a:tblGrid>
              <a:tr h="288000">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国名（首都）</a:t>
                      </a:r>
                    </a:p>
                  </a:txBody>
                  <a:tcPr anchor="ctr">
                    <a:solidFill>
                      <a:schemeClr val="accent1">
                        <a:lumMod val="40000"/>
                        <a:lumOff val="60000"/>
                      </a:schemeClr>
                    </a:solidFill>
                  </a:tcPr>
                </a:tc>
                <a:tc>
                  <a:txBody>
                    <a:bodyPr/>
                    <a:lstStyle/>
                    <a:p>
                      <a:pPr algn="ctr">
                        <a:lnSpc>
                          <a:spcPts val="1680"/>
                        </a:lnSpc>
                      </a:pPr>
                      <a:r>
                        <a:rPr kumimoji="1" lang="ja-JP" altLang="en-US" sz="1400" b="1">
                          <a:latin typeface="BIZ UDゴシック" panose="020B0400000000000000" pitchFamily="49" charset="-128"/>
                          <a:ea typeface="BIZ UDゴシック" panose="020B0400000000000000" pitchFamily="49" charset="-128"/>
                        </a:rPr>
                        <a:t>憲法・法律名</a:t>
                      </a:r>
                      <a:endParaRPr kumimoji="1" lang="ja-JP" altLang="en-US"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algn="ctr">
                        <a:lnSpc>
                          <a:spcPts val="1680"/>
                        </a:lnSpc>
                      </a:pP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tc>
                  <a:txBody>
                    <a:bodyPr/>
                    <a:lstStyle/>
                    <a:p>
                      <a:pPr algn="ctr">
                        <a:lnSpc>
                          <a:spcPts val="1680"/>
                        </a:lnSpc>
                      </a:pPr>
                      <a:r>
                        <a:rPr kumimoji="1" lang="ja-JP" altLang="en-US" sz="1400" b="1" dirty="0">
                          <a:solidFill>
                            <a:schemeClr val="tx1"/>
                          </a:solidFill>
                          <a:latin typeface="BIZ UDゴシック" panose="020B0400000000000000" pitchFamily="49" charset="-128"/>
                          <a:ea typeface="BIZ UDゴシック" panose="020B0400000000000000" pitchFamily="49" charset="-128"/>
                        </a:rPr>
                        <a:t>備考</a:t>
                      </a:r>
                    </a:p>
                  </a:txBody>
                  <a:tcPr anchor="ctr">
                    <a:solidFill>
                      <a:schemeClr val="accent1">
                        <a:lumMod val="40000"/>
                        <a:lumOff val="60000"/>
                      </a:schemeClr>
                    </a:solidFill>
                  </a:tcPr>
                </a:tc>
                <a:extLst>
                  <a:ext uri="{0D108BD9-81ED-4DB2-BD59-A6C34878D82A}">
                    <a16:rowId xmlns:a16="http://schemas.microsoft.com/office/drawing/2014/main" val="1014392324"/>
                  </a:ext>
                </a:extLst>
              </a:tr>
              <a:tr h="543941">
                <a:tc>
                  <a:txBody>
                    <a:bodyPr/>
                    <a:lstStyle/>
                    <a:p>
                      <a:pPr algn="l">
                        <a:lnSpc>
                          <a:spcPts val="1400"/>
                        </a:lnSpc>
                      </a:pPr>
                      <a:r>
                        <a:rPr kumimoji="1" lang="ja-JP" altLang="en-US" sz="1400" dirty="0">
                          <a:latin typeface="BIZ UDゴシック" panose="020B0400000000000000" pitchFamily="49" charset="-128"/>
                          <a:ea typeface="BIZ UDゴシック" panose="020B0400000000000000" pitchFamily="49" charset="-128"/>
                        </a:rPr>
                        <a:t>アメリカ合衆国</a:t>
                      </a:r>
                      <a:endParaRPr kumimoji="1" lang="en-US" altLang="ja-JP" sz="1400" dirty="0">
                        <a:latin typeface="BIZ UDゴシック" panose="020B0400000000000000" pitchFamily="49" charset="-128"/>
                        <a:ea typeface="BIZ UDゴシック" panose="020B0400000000000000" pitchFamily="49" charset="-128"/>
                      </a:endParaRPr>
                    </a:p>
                    <a:p>
                      <a:pPr algn="l">
                        <a:lnSpc>
                          <a:spcPts val="1400"/>
                        </a:lnSpc>
                      </a:pPr>
                      <a:r>
                        <a:rPr kumimoji="1" lang="ja-JP" altLang="en-US" sz="1400" dirty="0">
                          <a:latin typeface="BIZ UDゴシック" panose="020B0400000000000000" pitchFamily="49" charset="-128"/>
                          <a:ea typeface="BIZ UDゴシック" panose="020B0400000000000000" pitchFamily="49" charset="-128"/>
                        </a:rPr>
                        <a:t>（ワシントン）</a:t>
                      </a:r>
                    </a:p>
                  </a:txBody>
                  <a:tcPr/>
                </a:tc>
                <a:tc>
                  <a:txBody>
                    <a:bodyPr/>
                    <a:lstStyle/>
                    <a:p>
                      <a:pPr algn="l">
                        <a:lnSpc>
                          <a:spcPts val="1400"/>
                        </a:lnSpc>
                      </a:pPr>
                      <a:r>
                        <a:rPr kumimoji="1" lang="ja-JP" altLang="en-US" sz="1400" dirty="0">
                          <a:latin typeface="BIZ UDゴシック" panose="020B0400000000000000" pitchFamily="49" charset="-128"/>
                          <a:ea typeface="BIZ UDゴシック" panose="020B0400000000000000" pitchFamily="49" charset="-128"/>
                        </a:rPr>
                        <a:t>アメリカ合衆国政府の暫定的および恒久的所在地を決める法</a:t>
                      </a:r>
                    </a:p>
                  </a:txBody>
                  <a:tcPr anchor="ctr"/>
                </a:tc>
                <a:tc>
                  <a:txBody>
                    <a:bodyPr/>
                    <a:lstStyle/>
                    <a:p>
                      <a:pPr algn="l">
                        <a:lnSpc>
                          <a:spcPts val="1400"/>
                        </a:lnSpc>
                      </a:pPr>
                      <a:r>
                        <a:rPr kumimoji="1" lang="ja-JP" altLang="en-US" sz="1400" dirty="0">
                          <a:latin typeface="BIZ UDゴシック" panose="020B0400000000000000" pitchFamily="49" charset="-128"/>
                          <a:ea typeface="BIZ UDゴシック" panose="020B0400000000000000" pitchFamily="49" charset="-128"/>
                        </a:rPr>
                        <a:t>首都をポトマック河畔に置き、それまでの暫定首都をフィラデルフィアに置く。</a:t>
                      </a:r>
                    </a:p>
                  </a:txBody>
                  <a:tcPr anchor="ctr"/>
                </a:tc>
                <a:tc>
                  <a:txBody>
                    <a:bodyPr/>
                    <a:lstStyle/>
                    <a:p>
                      <a:pPr algn="l">
                        <a:lnSpc>
                          <a:spcPts val="1400"/>
                        </a:lnSpc>
                      </a:pPr>
                      <a:endParaRPr kumimoji="1" lang="ja-JP" altLang="en-US" sz="1400" dirty="0">
                        <a:solidFill>
                          <a:schemeClr val="tx1"/>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506053729"/>
                  </a:ext>
                </a:extLst>
              </a:tr>
              <a:tr h="609214">
                <a:tc>
                  <a:txBody>
                    <a:bodyPr/>
                    <a:lstStyle/>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オーストラリア</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（キャンベラ）</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lvl="0" indent="0" algn="l">
                        <a:lnSpc>
                          <a:spcPts val="1400"/>
                        </a:lnSpc>
                        <a:buFont typeface="+mj-ea"/>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オーストラリア憲法</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125</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連邦政府の所在地は、議会によって決定されるものとし、連邦に付与され、または連邦によって取得された領域内にあり、連邦に帰属し、連邦に属し、ニューサウスウェールズ州にあり、シドニーから</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100</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マイル以上離れているものとする。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537490145"/>
                  </a:ext>
                </a:extLst>
              </a:tr>
              <a:tr h="456911">
                <a:tc>
                  <a:txBody>
                    <a:bodyPr/>
                    <a:lstStyle/>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カナダ</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（オタワ）</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lvl="0" indent="0" algn="l">
                        <a:lnSpc>
                          <a:spcPts val="1400"/>
                        </a:lnSpc>
                        <a:buFont typeface="+mj-ea"/>
                        <a:buNone/>
                      </a:pPr>
                      <a:r>
                        <a:rPr lang="en-US" alt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1867</a:t>
                      </a: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年憲法</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16</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条（カナダ政府の所在地）</a:t>
                      </a:r>
                      <a:endPar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女王が別に指示をするまで、カナダの政府の所在地は、オタワとする。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204645222"/>
                  </a:ext>
                </a:extLst>
              </a:tr>
              <a:tr h="761518">
                <a:tc>
                  <a:txBody>
                    <a:bodyPr/>
                    <a:lstStyle/>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アイスランド共和国（レイキャビク）</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lvl="0" indent="0" algn="l">
                        <a:lnSpc>
                          <a:spcPts val="1400"/>
                        </a:lnSpc>
                        <a:buFont typeface="+mj-ea"/>
                        <a:buNone/>
                      </a:pP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アイスランド共和国憲法</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12</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共和国大統領は、レイキャビクまたはその近郊に居住する。</a:t>
                      </a:r>
                      <a:endPar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37</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　上院の委員会は通常レイキャビクにある。特別な状況下において、共和国大統領は、アイスランドの別の場所で会合を開くよう命じることができる。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181431026"/>
                  </a:ext>
                </a:extLst>
              </a:tr>
              <a:tr h="377533">
                <a:tc>
                  <a:txBody>
                    <a:bodyPr/>
                    <a:lstStyle/>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アイルランド</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lnSpc>
                          <a:spcPts val="14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（ダブリン）</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tc>
                  <a:txBody>
                    <a:bodyPr/>
                    <a:lstStyle/>
                    <a:p>
                      <a:pPr marL="0" lvl="0" indent="0" algn="l">
                        <a:lnSpc>
                          <a:spcPts val="1400"/>
                        </a:lnSpc>
                        <a:buFont typeface="+mj-ea"/>
                        <a:buNone/>
                      </a:pP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アイルランド憲法</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12</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条</a:t>
                      </a:r>
                      <a:r>
                        <a:rPr lang="en-US" alt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11</a:t>
                      </a:r>
                      <a:r>
                        <a:rPr lang="ja-JP" altLang="en-US"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項１　大統領は、ダブリン市内又はその近郊に公邸を有する。</a:t>
                      </a: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marL="0" indent="-84138" algn="l">
                        <a:lnSpc>
                          <a:spcPts val="1400"/>
                        </a:lnSpc>
                      </a:pPr>
                      <a:endParaRPr lang="ja-JP" sz="14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688224191"/>
                  </a:ext>
                </a:extLst>
              </a:tr>
            </a:tbl>
          </a:graphicData>
        </a:graphic>
      </p:graphicFrame>
      <p:sp>
        <p:nvSpPr>
          <p:cNvPr id="7" name="テキスト ボックス 6">
            <a:extLst>
              <a:ext uri="{FF2B5EF4-FFF2-40B4-BE49-F238E27FC236}">
                <a16:creationId xmlns:a16="http://schemas.microsoft.com/office/drawing/2014/main" id="{E83DC493-5F96-86EE-5322-332C2680D458}"/>
              </a:ext>
            </a:extLst>
          </p:cNvPr>
          <p:cNvSpPr txBox="1"/>
          <p:nvPr/>
        </p:nvSpPr>
        <p:spPr>
          <a:xfrm>
            <a:off x="397886" y="705734"/>
            <a:ext cx="6766560" cy="307777"/>
          </a:xfrm>
          <a:prstGeom prst="rect">
            <a:avLst/>
          </a:prstGeom>
          <a:noFill/>
        </p:spPr>
        <p:txBody>
          <a:bodyPr wrap="square" rtlCol="0">
            <a:spAutoFit/>
          </a:bodyPr>
          <a:lstStyle/>
          <a:p>
            <a:pPr>
              <a:defRPr/>
            </a:pPr>
            <a:r>
              <a:rPr kumimoji="1" lang="ja-JP" altLang="en-US" sz="1400" dirty="0">
                <a:solidFill>
                  <a:prstClr val="black"/>
                </a:solidFill>
                <a:latin typeface="BIZ UDゴシック" panose="020B0400000000000000" pitchFamily="49" charset="-128"/>
                <a:ea typeface="BIZ UDゴシック" panose="020B0400000000000000" pitchFamily="49" charset="-128"/>
              </a:rPr>
              <a:t>◆　政府所在地や国会所在地、元首居住地が規定されている国</a:t>
            </a:r>
          </a:p>
        </p:txBody>
      </p:sp>
      <p:graphicFrame>
        <p:nvGraphicFramePr>
          <p:cNvPr id="8" name="表 7">
            <a:extLst>
              <a:ext uri="{FF2B5EF4-FFF2-40B4-BE49-F238E27FC236}">
                <a16:creationId xmlns:a16="http://schemas.microsoft.com/office/drawing/2014/main" id="{6E5DDAEB-8D64-4E4E-75DA-8FD402D78886}"/>
              </a:ext>
            </a:extLst>
          </p:cNvPr>
          <p:cNvGraphicFramePr>
            <a:graphicFrameLocks noGrp="1"/>
          </p:cNvGraphicFramePr>
          <p:nvPr/>
        </p:nvGraphicFramePr>
        <p:xfrm>
          <a:off x="402573" y="4599347"/>
          <a:ext cx="11339997" cy="1090640"/>
        </p:xfrm>
        <a:graphic>
          <a:graphicData uri="http://schemas.openxmlformats.org/drawingml/2006/table">
            <a:tbl>
              <a:tblPr firstRow="1" bandRow="1">
                <a:tableStyleId>{5940675A-B579-460E-94D1-54222C63F5DA}</a:tableStyleId>
              </a:tblPr>
              <a:tblGrid>
                <a:gridCol w="1979999">
                  <a:extLst>
                    <a:ext uri="{9D8B030D-6E8A-4147-A177-3AD203B41FA5}">
                      <a16:colId xmlns:a16="http://schemas.microsoft.com/office/drawing/2014/main" val="1890502464"/>
                    </a:ext>
                  </a:extLst>
                </a:gridCol>
                <a:gridCol w="1800000">
                  <a:extLst>
                    <a:ext uri="{9D8B030D-6E8A-4147-A177-3AD203B41FA5}">
                      <a16:colId xmlns:a16="http://schemas.microsoft.com/office/drawing/2014/main" val="386924992"/>
                    </a:ext>
                  </a:extLst>
                </a:gridCol>
                <a:gridCol w="5759998">
                  <a:extLst>
                    <a:ext uri="{9D8B030D-6E8A-4147-A177-3AD203B41FA5}">
                      <a16:colId xmlns:a16="http://schemas.microsoft.com/office/drawing/2014/main" val="25826206"/>
                    </a:ext>
                  </a:extLst>
                </a:gridCol>
                <a:gridCol w="1800000">
                  <a:extLst>
                    <a:ext uri="{9D8B030D-6E8A-4147-A177-3AD203B41FA5}">
                      <a16:colId xmlns:a16="http://schemas.microsoft.com/office/drawing/2014/main" val="3772049491"/>
                    </a:ext>
                  </a:extLst>
                </a:gridCol>
              </a:tblGrid>
              <a:tr h="288000">
                <a:tc>
                  <a:txBody>
                    <a:bodyPr/>
                    <a:lstStyle/>
                    <a:p>
                      <a:pPr algn="ctr">
                        <a:lnSpc>
                          <a:spcPts val="1400"/>
                        </a:lnSpc>
                      </a:pPr>
                      <a:r>
                        <a:rPr kumimoji="1" lang="ja-JP" altLang="en-US" sz="1400" b="1" dirty="0">
                          <a:latin typeface="BIZ UDゴシック" panose="020B0400000000000000" pitchFamily="49" charset="-128"/>
                          <a:ea typeface="BIZ UDゴシック" panose="020B0400000000000000" pitchFamily="49" charset="-128"/>
                        </a:rPr>
                        <a:t>国名（首都）</a:t>
                      </a:r>
                    </a:p>
                  </a:txBody>
                  <a:tcPr anchor="ctr">
                    <a:solidFill>
                      <a:schemeClr val="accent1">
                        <a:lumMod val="40000"/>
                        <a:lumOff val="60000"/>
                      </a:schemeClr>
                    </a:solidFill>
                  </a:tcPr>
                </a:tc>
                <a:tc>
                  <a:txBody>
                    <a:bodyPr/>
                    <a:lstStyle/>
                    <a:p>
                      <a:pPr algn="ctr">
                        <a:lnSpc>
                          <a:spcPts val="1400"/>
                        </a:lnSpc>
                      </a:pPr>
                      <a:r>
                        <a:rPr kumimoji="1" lang="ja-JP" altLang="en-US" sz="1400" b="1">
                          <a:latin typeface="BIZ UDゴシック" panose="020B0400000000000000" pitchFamily="49" charset="-128"/>
                          <a:ea typeface="BIZ UDゴシック" panose="020B0400000000000000" pitchFamily="49" charset="-128"/>
                        </a:rPr>
                        <a:t>憲法・法律名</a:t>
                      </a:r>
                      <a:endParaRPr kumimoji="1" lang="ja-JP" altLang="en-US"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tc>
                  <a:txBody>
                    <a:bodyPr/>
                    <a:lstStyle/>
                    <a:p>
                      <a:pPr algn="ctr">
                        <a:lnSpc>
                          <a:spcPts val="1400"/>
                        </a:lnSpc>
                      </a:pPr>
                      <a:r>
                        <a:rPr kumimoji="1" lang="ja-JP" altLang="en-US" sz="1400" b="1" dirty="0">
                          <a:latin typeface="BIZ UDゴシック" panose="020B0400000000000000" pitchFamily="49" charset="-128"/>
                          <a:ea typeface="BIZ UDゴシック" panose="020B0400000000000000" pitchFamily="49" charset="-128"/>
                        </a:rPr>
                        <a:t>規定の内容</a:t>
                      </a:r>
                    </a:p>
                  </a:txBody>
                  <a:tcPr anchor="ctr">
                    <a:solidFill>
                      <a:schemeClr val="accent1">
                        <a:lumMod val="40000"/>
                        <a:lumOff val="60000"/>
                      </a:schemeClr>
                    </a:solidFill>
                  </a:tcPr>
                </a:tc>
                <a:tc>
                  <a:txBody>
                    <a:bodyPr/>
                    <a:lstStyle/>
                    <a:p>
                      <a:pPr algn="ctr">
                        <a:lnSpc>
                          <a:spcPts val="1400"/>
                        </a:lnSpc>
                      </a:pPr>
                      <a:r>
                        <a:rPr kumimoji="1" lang="ja-JP" altLang="en-US" sz="1400" b="1" dirty="0">
                          <a:latin typeface="BIZ UDゴシック" panose="020B0400000000000000" pitchFamily="49" charset="-128"/>
                          <a:ea typeface="BIZ UDゴシック" panose="020B0400000000000000" pitchFamily="49" charset="-128"/>
                        </a:rPr>
                        <a:t>備考</a:t>
                      </a:r>
                    </a:p>
                  </a:txBody>
                  <a:tcPr anchor="ctr">
                    <a:solidFill>
                      <a:schemeClr val="accent1">
                        <a:lumMod val="40000"/>
                        <a:lumOff val="60000"/>
                      </a:schemeClr>
                    </a:solidFill>
                  </a:tcPr>
                </a:tc>
                <a:extLst>
                  <a:ext uri="{0D108BD9-81ED-4DB2-BD59-A6C34878D82A}">
                    <a16:rowId xmlns:a16="http://schemas.microsoft.com/office/drawing/2014/main" val="1014392324"/>
                  </a:ext>
                </a:extLst>
              </a:tr>
              <a:tr h="435691">
                <a:tc>
                  <a:txBody>
                    <a:bodyPr/>
                    <a:lstStyle/>
                    <a:p>
                      <a:pPr>
                        <a:lnSpc>
                          <a:spcPts val="1400"/>
                        </a:lnSpc>
                      </a:pPr>
                      <a:r>
                        <a:rPr kumimoji="1" lang="ja-JP" altLang="en-US" sz="1400" dirty="0">
                          <a:latin typeface="BIZ UDゴシック" panose="020B0400000000000000" pitchFamily="49" charset="-128"/>
                          <a:ea typeface="BIZ UDゴシック" panose="020B0400000000000000" pitchFamily="49" charset="-128"/>
                        </a:rPr>
                        <a:t>オランダ</a:t>
                      </a:r>
                      <a:endParaRPr kumimoji="1" lang="en-US" altLang="ja-JP" sz="1400" dirty="0">
                        <a:latin typeface="BIZ UDゴシック" panose="020B0400000000000000" pitchFamily="49" charset="-128"/>
                        <a:ea typeface="BIZ UDゴシック" panose="020B0400000000000000" pitchFamily="49" charset="-128"/>
                      </a:endParaRPr>
                    </a:p>
                    <a:p>
                      <a:pPr>
                        <a:lnSpc>
                          <a:spcPts val="1400"/>
                        </a:lnSpc>
                      </a:pPr>
                      <a:r>
                        <a:rPr kumimoji="1" lang="ja-JP" altLang="en-US" sz="1400" dirty="0">
                          <a:latin typeface="BIZ UDゴシック" panose="020B0400000000000000" pitchFamily="49" charset="-128"/>
                          <a:ea typeface="BIZ UDゴシック" panose="020B0400000000000000" pitchFamily="49" charset="-128"/>
                        </a:rPr>
                        <a:t>（アムステルダム）</a:t>
                      </a:r>
                    </a:p>
                  </a:txBody>
                  <a:tcPr/>
                </a:tc>
                <a:tc>
                  <a:txBody>
                    <a:bodyPr/>
                    <a:lstStyle/>
                    <a:p>
                      <a:pPr>
                        <a:lnSpc>
                          <a:spcPts val="1400"/>
                        </a:lnSpc>
                      </a:pPr>
                      <a:r>
                        <a:rPr kumimoji="1" lang="ja-JP" altLang="en-US" sz="1400" dirty="0">
                          <a:latin typeface="BIZ UDゴシック" panose="020B0400000000000000" pitchFamily="49" charset="-128"/>
                          <a:ea typeface="BIZ UDゴシック" panose="020B0400000000000000" pitchFamily="49" charset="-128"/>
                        </a:rPr>
                        <a:t>オランダ王国基本法</a:t>
                      </a:r>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spc="-50" baseline="0" dirty="0">
                          <a:latin typeface="BIZ UDゴシック" panose="020B0400000000000000" pitchFamily="49" charset="-128"/>
                          <a:ea typeface="BIZ UDゴシック" panose="020B0400000000000000" pitchFamily="49" charset="-128"/>
                        </a:rPr>
                        <a:t>第</a:t>
                      </a:r>
                      <a:r>
                        <a:rPr kumimoji="1" lang="en-US" altLang="ja-JP" sz="1400" spc="-50" baseline="0" dirty="0">
                          <a:latin typeface="BIZ UDゴシック" panose="020B0400000000000000" pitchFamily="49" charset="-128"/>
                          <a:ea typeface="BIZ UDゴシック" panose="020B0400000000000000" pitchFamily="49" charset="-128"/>
                        </a:rPr>
                        <a:t>32</a:t>
                      </a:r>
                      <a:r>
                        <a:rPr kumimoji="1" lang="ja-JP" altLang="en-US" sz="1400" spc="-50" baseline="0" dirty="0">
                          <a:latin typeface="BIZ UDゴシック" panose="020B0400000000000000" pitchFamily="49" charset="-128"/>
                          <a:ea typeface="BIZ UDゴシック" panose="020B0400000000000000" pitchFamily="49" charset="-128"/>
                        </a:rPr>
                        <a:t>条　国王は、国王の権限の行使を始めた後、</a:t>
                      </a:r>
                      <a:r>
                        <a:rPr kumimoji="1" lang="ja-JP" altLang="en-US" sz="1400" u="sng" spc="-50" baseline="0" dirty="0">
                          <a:latin typeface="BIZ UDゴシック" panose="020B0400000000000000" pitchFamily="49" charset="-128"/>
                          <a:ea typeface="BIZ UDゴシック" panose="020B0400000000000000" pitchFamily="49" charset="-128"/>
                        </a:rPr>
                        <a:t>首都アムステルダム</a:t>
                      </a:r>
                      <a:r>
                        <a:rPr kumimoji="1" lang="ja-JP" altLang="en-US" sz="1400" spc="-50" baseline="0" dirty="0">
                          <a:latin typeface="BIZ UDゴシック" panose="020B0400000000000000" pitchFamily="49" charset="-128"/>
                          <a:ea typeface="BIZ UDゴシック" panose="020B0400000000000000" pitchFamily="49" charset="-128"/>
                        </a:rPr>
                        <a:t>において、議会の公開の両院合同会議の場で、できる限り速やかに宣誓し、王位に就く。国王は、この基本法に対する忠誠及びその職務の誠実な執行を宣誓し、又は誓約する。法律は、より詳細な規定を定める。</a:t>
                      </a:r>
                    </a:p>
                  </a:txBody>
                  <a:tcPr/>
                </a:tc>
                <a:tc>
                  <a:txBody>
                    <a:bodyPr/>
                    <a:lstStyle/>
                    <a:p>
                      <a:pPr marL="0" indent="-84138" algn="l">
                        <a:lnSpc>
                          <a:spcPts val="1400"/>
                        </a:lnSpc>
                      </a:pPr>
                      <a:r>
                        <a:rPr kumimoji="1" lang="ja-JP" altLang="en-US" sz="1400" dirty="0">
                          <a:latin typeface="BIZ UDゴシック" panose="020B0400000000000000" pitchFamily="49" charset="-128"/>
                          <a:ea typeface="BIZ UDゴシック" panose="020B0400000000000000" pitchFamily="49" charset="-128"/>
                        </a:rPr>
                        <a:t>実際には、政府中枢機能や各国大使館などは、デン・ハーグに置かれている。</a:t>
                      </a:r>
                    </a:p>
                  </a:txBody>
                  <a:tcPr/>
                </a:tc>
                <a:extLst>
                  <a:ext uri="{0D108BD9-81ED-4DB2-BD59-A6C34878D82A}">
                    <a16:rowId xmlns:a16="http://schemas.microsoft.com/office/drawing/2014/main" val="506053729"/>
                  </a:ext>
                </a:extLst>
              </a:tr>
            </a:tbl>
          </a:graphicData>
        </a:graphic>
      </p:graphicFrame>
      <p:sp>
        <p:nvSpPr>
          <p:cNvPr id="9" name="テキスト ボックス 8">
            <a:extLst>
              <a:ext uri="{FF2B5EF4-FFF2-40B4-BE49-F238E27FC236}">
                <a16:creationId xmlns:a16="http://schemas.microsoft.com/office/drawing/2014/main" id="{9A76E836-CDF9-AEC4-8016-EE8AFA16104B}"/>
              </a:ext>
            </a:extLst>
          </p:cNvPr>
          <p:cNvSpPr txBox="1"/>
          <p:nvPr/>
        </p:nvSpPr>
        <p:spPr>
          <a:xfrm>
            <a:off x="402573" y="4262188"/>
            <a:ext cx="7793501" cy="307777"/>
          </a:xfrm>
          <a:prstGeom prst="rect">
            <a:avLst/>
          </a:prstGeom>
          <a:noFill/>
        </p:spPr>
        <p:txBody>
          <a:bodyPr wrap="square" rtlCol="0">
            <a:spAutoFit/>
          </a:bodyPr>
          <a:lstStyle/>
          <a:p>
            <a:pPr>
              <a:defRPr/>
            </a:pPr>
            <a:r>
              <a:rPr kumimoji="1" lang="ja-JP" altLang="en-US" sz="1400" dirty="0">
                <a:solidFill>
                  <a:prstClr val="black"/>
                </a:solidFill>
                <a:latin typeface="BIZ UDゴシック" panose="020B0400000000000000" pitchFamily="49" charset="-128"/>
                <a:ea typeface="BIZ UDゴシック" panose="020B0400000000000000" pitchFamily="49" charset="-128"/>
              </a:rPr>
              <a:t>◆　その他の条文で首都について言及している国</a:t>
            </a:r>
          </a:p>
        </p:txBody>
      </p:sp>
      <p:sp>
        <p:nvSpPr>
          <p:cNvPr id="10" name="テキスト ボックス 9">
            <a:extLst>
              <a:ext uri="{FF2B5EF4-FFF2-40B4-BE49-F238E27FC236}">
                <a16:creationId xmlns:a16="http://schemas.microsoft.com/office/drawing/2014/main" id="{449EA84E-5FE3-232D-A093-FF5188723EE7}"/>
              </a:ext>
            </a:extLst>
          </p:cNvPr>
          <p:cNvSpPr txBox="1"/>
          <p:nvPr/>
        </p:nvSpPr>
        <p:spPr>
          <a:xfrm>
            <a:off x="402573" y="5626575"/>
            <a:ext cx="7793501" cy="30777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　憲法や法律の規定ではないが、司法の判断がある国</a:t>
            </a:r>
          </a:p>
        </p:txBody>
      </p:sp>
      <p:sp>
        <p:nvSpPr>
          <p:cNvPr id="3" name="テキスト ボックス 2">
            <a:extLst>
              <a:ext uri="{FF2B5EF4-FFF2-40B4-BE49-F238E27FC236}">
                <a16:creationId xmlns:a16="http://schemas.microsoft.com/office/drawing/2014/main" id="{E2B880E8-AECA-1CE3-1C03-96C9EFC35EBB}"/>
              </a:ext>
            </a:extLst>
          </p:cNvPr>
          <p:cNvSpPr txBox="1"/>
          <p:nvPr/>
        </p:nvSpPr>
        <p:spPr>
          <a:xfrm>
            <a:off x="4127945" y="6606811"/>
            <a:ext cx="7614625" cy="246221"/>
          </a:xfrm>
          <a:prstGeom prst="rect">
            <a:avLst/>
          </a:prstGeom>
          <a:noFill/>
        </p:spPr>
        <p:txBody>
          <a:bodyPr wrap="square" rtlCol="0">
            <a:spAutoFit/>
          </a:bodyPr>
          <a:lstStyle/>
          <a:p>
            <a:pPr algn="r"/>
            <a:r>
              <a:rPr kumimoji="1" lang="ja-JP" altLang="en-US" sz="1000" dirty="0">
                <a:latin typeface="BIZ UDゴシック" panose="020B0400000000000000" pitchFamily="49" charset="-128"/>
                <a:ea typeface="BIZ UDゴシック" panose="020B0400000000000000" pitchFamily="49" charset="-128"/>
              </a:rPr>
              <a:t>出典：第４回　国への働きかけに向けた副首都を後押しする仕組みづくりに関する意見交換会（</a:t>
            </a:r>
            <a:r>
              <a:rPr kumimoji="1" lang="en-US" altLang="ja-JP" sz="1000" dirty="0">
                <a:latin typeface="BIZ UDゴシック" panose="020B0400000000000000" pitchFamily="49" charset="-128"/>
                <a:ea typeface="BIZ UDゴシック" panose="020B0400000000000000" pitchFamily="49" charset="-128"/>
              </a:rPr>
              <a:t>2023.12.25</a:t>
            </a:r>
            <a:r>
              <a:rPr kumimoji="1" lang="ja-JP" altLang="en-US" sz="1000" dirty="0">
                <a:latin typeface="BIZ UDゴシック" panose="020B0400000000000000" pitchFamily="49" charset="-128"/>
                <a:ea typeface="BIZ UDゴシック" panose="020B0400000000000000" pitchFamily="49" charset="-128"/>
              </a:rPr>
              <a:t>）資料</a:t>
            </a:r>
            <a:endParaRPr kumimoji="1" lang="en-US" altLang="ja-JP" sz="1000"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656E5C76-1956-A779-1704-9BDA6A98E31E}"/>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１．首都の法的位置付け</a:t>
            </a:r>
            <a:endParaRPr lang="en-US" altLang="ja-JP" sz="2000" b="1" dirty="0">
              <a:latin typeface="BIZ UDゴシック" panose="020B0400000000000000" pitchFamily="49" charset="-128"/>
              <a:ea typeface="BIZ UDゴシック" panose="020B0400000000000000" pitchFamily="49" charset="-128"/>
            </a:endParaRPr>
          </a:p>
        </p:txBody>
      </p:sp>
      <p:sp>
        <p:nvSpPr>
          <p:cNvPr id="11" name="タイトル 1">
            <a:extLst>
              <a:ext uri="{FF2B5EF4-FFF2-40B4-BE49-F238E27FC236}">
                <a16:creationId xmlns:a16="http://schemas.microsoft.com/office/drawing/2014/main" id="{43072DD5-79C5-8331-CE3C-47CBB0B8B040}"/>
              </a:ext>
            </a:extLst>
          </p:cNvPr>
          <p:cNvSpPr txBox="1">
            <a:spLocks/>
          </p:cNvSpPr>
          <p:nvPr/>
        </p:nvSpPr>
        <p:spPr>
          <a:xfrm>
            <a:off x="274026" y="369067"/>
            <a:ext cx="8855226"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１－２． 諸外国との比較（主要国における首都の憲法・法律上の規定）</a:t>
            </a:r>
          </a:p>
        </p:txBody>
      </p:sp>
    </p:spTree>
    <p:extLst>
      <p:ext uri="{BB962C8B-B14F-4D97-AF65-F5344CB8AC3E}">
        <p14:creationId xmlns:p14="http://schemas.microsoft.com/office/powerpoint/2010/main" val="2113152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75A70-CA24-DF31-5F35-29933FC600FD}"/>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2C6E5D8-0F66-3F14-8725-14113580FBE1}"/>
              </a:ext>
            </a:extLst>
          </p:cNvPr>
          <p:cNvSpPr>
            <a:spLocks noGrp="1"/>
          </p:cNvSpPr>
          <p:nvPr>
            <p:ph type="sldNum" sz="quarter" idx="12"/>
          </p:nvPr>
        </p:nvSpPr>
        <p:spPr>
          <a:xfrm>
            <a:off x="10945029" y="6492876"/>
            <a:ext cx="1239586"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0F88186-B17D-4CE3-A887-D91699CF601C}" type="slidenum">
              <a:rPr kumimoji="1" lang="ja-JP" altLang="en-US" sz="1800" b="0" i="0" u="none" strike="noStrike" kern="1200" cap="none" spc="0" normalizeH="0" baseline="0" noProof="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55C8F7DF-32F6-206D-FB61-E78A89D0C944}"/>
              </a:ext>
            </a:extLst>
          </p:cNvPr>
          <p:cNvSpPr txBox="1"/>
          <p:nvPr/>
        </p:nvSpPr>
        <p:spPr>
          <a:xfrm>
            <a:off x="567397" y="835519"/>
            <a:ext cx="11057206" cy="307777"/>
          </a:xfrm>
          <a:prstGeom prst="rect">
            <a:avLst/>
          </a:prstGeom>
          <a:noFill/>
          <a:ln w="9525">
            <a:solidFill>
              <a:schemeClr val="tx1"/>
            </a:solidFill>
            <a:prstDash val="sysDash"/>
          </a:ln>
        </p:spPr>
        <p:txBody>
          <a:bodyPr wrap="square" rtlCol="0" anchor="ctr">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p"/>
              <a:tabLst/>
              <a:defRPr/>
            </a:pP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諸外国には、首都以外で三権や行政府</a:t>
            </a:r>
            <a:r>
              <a:rPr lang="ja-JP" altLang="en-US" sz="1400" dirty="0">
                <a:solidFill>
                  <a:prstClr val="black"/>
                </a:solidFill>
                <a:latin typeface="BIZ UDゴシック" panose="020B0400000000000000" pitchFamily="49" charset="-128"/>
                <a:ea typeface="BIZ UDゴシック" panose="020B0400000000000000" pitchFamily="49" charset="-128"/>
              </a:rPr>
              <a:t>が立地し</a:t>
            </a:r>
            <a:r>
              <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ている都市が存在。</a:t>
            </a:r>
          </a:p>
        </p:txBody>
      </p:sp>
      <p:graphicFrame>
        <p:nvGraphicFramePr>
          <p:cNvPr id="10" name="表 5">
            <a:extLst>
              <a:ext uri="{FF2B5EF4-FFF2-40B4-BE49-F238E27FC236}">
                <a16:creationId xmlns:a16="http://schemas.microsoft.com/office/drawing/2014/main" id="{DABC094E-E31D-4B49-2203-C742365843CA}"/>
              </a:ext>
            </a:extLst>
          </p:cNvPr>
          <p:cNvGraphicFramePr>
            <a:graphicFrameLocks noGrp="1"/>
          </p:cNvGraphicFramePr>
          <p:nvPr>
            <p:extLst>
              <p:ext uri="{D42A27DB-BD31-4B8C-83A1-F6EECF244321}">
                <p14:modId xmlns:p14="http://schemas.microsoft.com/office/powerpoint/2010/main" val="1951689505"/>
              </p:ext>
            </p:extLst>
          </p:nvPr>
        </p:nvGraphicFramePr>
        <p:xfrm>
          <a:off x="567396" y="1726156"/>
          <a:ext cx="11278357" cy="3992880"/>
        </p:xfrm>
        <a:graphic>
          <a:graphicData uri="http://schemas.openxmlformats.org/drawingml/2006/table">
            <a:tbl>
              <a:tblPr firstRow="1" bandRow="1">
                <a:tableStyleId>{5940675A-B579-460E-94D1-54222C63F5DA}</a:tableStyleId>
              </a:tblPr>
              <a:tblGrid>
                <a:gridCol w="1692000">
                  <a:extLst>
                    <a:ext uri="{9D8B030D-6E8A-4147-A177-3AD203B41FA5}">
                      <a16:colId xmlns:a16="http://schemas.microsoft.com/office/drawing/2014/main" val="1978115339"/>
                    </a:ext>
                  </a:extLst>
                </a:gridCol>
                <a:gridCol w="1563375">
                  <a:extLst>
                    <a:ext uri="{9D8B030D-6E8A-4147-A177-3AD203B41FA5}">
                      <a16:colId xmlns:a16="http://schemas.microsoft.com/office/drawing/2014/main" val="1712460681"/>
                    </a:ext>
                  </a:extLst>
                </a:gridCol>
                <a:gridCol w="1008000">
                  <a:extLst>
                    <a:ext uri="{9D8B030D-6E8A-4147-A177-3AD203B41FA5}">
                      <a16:colId xmlns:a16="http://schemas.microsoft.com/office/drawing/2014/main" val="506616690"/>
                    </a:ext>
                  </a:extLst>
                </a:gridCol>
                <a:gridCol w="2340000">
                  <a:extLst>
                    <a:ext uri="{9D8B030D-6E8A-4147-A177-3AD203B41FA5}">
                      <a16:colId xmlns:a16="http://schemas.microsoft.com/office/drawing/2014/main" val="358093005"/>
                    </a:ext>
                  </a:extLst>
                </a:gridCol>
                <a:gridCol w="3456000">
                  <a:extLst>
                    <a:ext uri="{9D8B030D-6E8A-4147-A177-3AD203B41FA5}">
                      <a16:colId xmlns:a16="http://schemas.microsoft.com/office/drawing/2014/main" val="3211480873"/>
                    </a:ext>
                  </a:extLst>
                </a:gridCol>
                <a:gridCol w="1218982">
                  <a:extLst>
                    <a:ext uri="{9D8B030D-6E8A-4147-A177-3AD203B41FA5}">
                      <a16:colId xmlns:a16="http://schemas.microsoft.com/office/drawing/2014/main" val="1208244777"/>
                    </a:ext>
                  </a:extLst>
                </a:gridCol>
              </a:tblGrid>
              <a:tr h="370840">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国名</a:t>
                      </a:r>
                      <a:endParaRPr kumimoji="1" lang="en-US" altLang="ja-JP" sz="1400" b="1" dirty="0">
                        <a:latin typeface="BIZ UDゴシック" panose="020B0400000000000000" pitchFamily="49" charset="-128"/>
                        <a:ea typeface="BIZ UDゴシック" panose="020B0400000000000000" pitchFamily="49" charset="-128"/>
                      </a:endParaRPr>
                    </a:p>
                    <a:p>
                      <a:pPr algn="ctr"/>
                      <a:r>
                        <a:rPr kumimoji="1" lang="ja-JP" altLang="en-US" sz="1400" b="1" dirty="0">
                          <a:latin typeface="BIZ UDゴシック" panose="020B0400000000000000" pitchFamily="49" charset="-128"/>
                          <a:ea typeface="BIZ UDゴシック" panose="020B0400000000000000" pitchFamily="49" charset="-128"/>
                        </a:rPr>
                        <a:t>（首都）</a:t>
                      </a:r>
                    </a:p>
                  </a:txBody>
                  <a:tcPr marL="0" marR="0" marT="36000" marB="36000"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立地都市</a:t>
                      </a:r>
                    </a:p>
                  </a:txBody>
                  <a:tcPr marL="0" marR="0"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首都との</a:t>
                      </a:r>
                      <a:endParaRPr kumimoji="1" lang="en-US" altLang="ja-JP" sz="1400" b="1" dirty="0">
                        <a:latin typeface="BIZ UDゴシック" panose="020B0400000000000000" pitchFamily="49" charset="-128"/>
                        <a:ea typeface="BIZ UDゴシック" panose="020B0400000000000000" pitchFamily="49" charset="-128"/>
                      </a:endParaRPr>
                    </a:p>
                    <a:p>
                      <a:pPr algn="ctr"/>
                      <a:r>
                        <a:rPr kumimoji="1" lang="ja-JP" altLang="en-US" sz="1400" b="1" dirty="0">
                          <a:latin typeface="BIZ UDゴシック" panose="020B0400000000000000" pitchFamily="49" charset="-128"/>
                          <a:ea typeface="BIZ UDゴシック" panose="020B0400000000000000" pitchFamily="49" charset="-128"/>
                        </a:rPr>
                        <a:t>距離</a:t>
                      </a:r>
                    </a:p>
                  </a:txBody>
                  <a:tcPr marL="0" marR="0"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分散の背景</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分散の形</a:t>
                      </a:r>
                    </a:p>
                  </a:txBody>
                  <a:tcPr anchor="ctr">
                    <a:solidFill>
                      <a:schemeClr val="accent1">
                        <a:lumMod val="40000"/>
                        <a:lumOff val="60000"/>
                      </a:schemeClr>
                    </a:solidFill>
                  </a:tcPr>
                </a:tc>
                <a:tc>
                  <a:txBody>
                    <a:bodyPr/>
                    <a:lstStyle/>
                    <a:p>
                      <a:pPr algn="ctr"/>
                      <a:r>
                        <a:rPr kumimoji="1" lang="ja-JP" altLang="en-US" sz="1400" b="1" dirty="0">
                          <a:latin typeface="BIZ UDゴシック" panose="020B0400000000000000" pitchFamily="49" charset="-128"/>
                          <a:ea typeface="BIZ UDゴシック" panose="020B0400000000000000" pitchFamily="49" charset="-128"/>
                        </a:rPr>
                        <a:t>分散時期</a:t>
                      </a:r>
                      <a:endParaRPr kumimoji="1" lang="en-US" altLang="ja-JP" sz="1400" b="1" dirty="0">
                        <a:latin typeface="BIZ UDゴシック" panose="020B0400000000000000" pitchFamily="49" charset="-128"/>
                        <a:ea typeface="BIZ UDゴシック" panose="020B0400000000000000" pitchFamily="49" charset="-128"/>
                      </a:endParaRPr>
                    </a:p>
                  </a:txBody>
                  <a:tcPr anchor="ctr">
                    <a:solidFill>
                      <a:schemeClr val="accent1">
                        <a:lumMod val="40000"/>
                        <a:lumOff val="60000"/>
                      </a:schemeClr>
                    </a:solidFill>
                  </a:tcPr>
                </a:tc>
                <a:extLst>
                  <a:ext uri="{0D108BD9-81ED-4DB2-BD59-A6C34878D82A}">
                    <a16:rowId xmlns:a16="http://schemas.microsoft.com/office/drawing/2014/main" val="2142880739"/>
                  </a:ext>
                </a:extLst>
              </a:tr>
              <a:tr h="370840">
                <a:tc>
                  <a:txBody>
                    <a:bodyPr/>
                    <a:lstStyle/>
                    <a:p>
                      <a:pPr algn="ctr"/>
                      <a:r>
                        <a:rPr kumimoji="1" lang="ja-JP" altLang="en-US" sz="1400" dirty="0">
                          <a:latin typeface="BIZ UDゴシック" panose="020B0400000000000000" pitchFamily="49" charset="-128"/>
                          <a:ea typeface="BIZ UDゴシック" panose="020B0400000000000000" pitchFamily="49" charset="-128"/>
                        </a:rPr>
                        <a:t>韓国</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（ソウル）</a:t>
                      </a:r>
                    </a:p>
                  </a:txBody>
                  <a:tcPr marL="0" marR="0" marT="36000" marB="36000">
                    <a:noFill/>
                  </a:tcPr>
                </a:tc>
                <a:tc>
                  <a:txBody>
                    <a:bodyPr/>
                    <a:lstStyle/>
                    <a:p>
                      <a:pPr algn="ctr"/>
                      <a:r>
                        <a:rPr kumimoji="1" lang="ja-JP" altLang="en-US" sz="1400">
                          <a:latin typeface="BIZ UDゴシック" panose="020B0400000000000000" pitchFamily="49" charset="-128"/>
                          <a:ea typeface="BIZ UDゴシック" panose="020B0400000000000000" pitchFamily="49" charset="-128"/>
                        </a:rPr>
                        <a:t>世宗</a:t>
                      </a:r>
                    </a:p>
                  </a:txBody>
                  <a:tcPr marL="0" marR="0">
                    <a:no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約</a:t>
                      </a:r>
                      <a:r>
                        <a:rPr kumimoji="1" lang="en-US" altLang="ja-JP" sz="1400" dirty="0">
                          <a:latin typeface="BIZ UDゴシック" panose="020B0400000000000000" pitchFamily="49" charset="-128"/>
                          <a:ea typeface="BIZ UDゴシック" panose="020B0400000000000000" pitchFamily="49" charset="-128"/>
                        </a:rPr>
                        <a:t>120km</a:t>
                      </a:r>
                      <a:endParaRPr kumimoji="1" lang="ja-JP" altLang="en-US" sz="1400" dirty="0">
                        <a:latin typeface="BIZ UDゴシック" panose="020B0400000000000000" pitchFamily="49" charset="-128"/>
                        <a:ea typeface="BIZ UDゴシック" panose="020B0400000000000000" pitchFamily="49" charset="-128"/>
                      </a:endParaRPr>
                    </a:p>
                  </a:txBody>
                  <a:tcPr marL="0" marR="0">
                    <a:noFill/>
                  </a:tcPr>
                </a:tc>
                <a:tc>
                  <a:txBody>
                    <a:bodyPr/>
                    <a:lstStyle/>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首都ソウルの過密対策、均衡ある国土の発展</a:t>
                      </a:r>
                    </a:p>
                  </a:txBody>
                  <a:tcPr>
                    <a:noFill/>
                  </a:tcPr>
                </a:tc>
                <a:tc>
                  <a:txBody>
                    <a:bodyPr/>
                    <a:lstStyle/>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新たに世宗市を「</a:t>
                      </a:r>
                      <a:r>
                        <a:rPr kumimoji="1" lang="zh-TW" altLang="en-US" sz="1400">
                          <a:latin typeface="BIZ UDゴシック" panose="020B0400000000000000" pitchFamily="49" charset="-128"/>
                          <a:ea typeface="BIZ UDゴシック" panose="020B0400000000000000" pitchFamily="49" charset="-128"/>
                        </a:rPr>
                        <a:t>行政中心複合都市</a:t>
                      </a:r>
                      <a:r>
                        <a:rPr kumimoji="1" lang="ja-JP" altLang="en-US" sz="1400">
                          <a:latin typeface="BIZ UDゴシック" panose="020B0400000000000000" pitchFamily="49" charset="-128"/>
                          <a:ea typeface="BIZ UDゴシック" panose="020B0400000000000000" pitchFamily="49" charset="-128"/>
                        </a:rPr>
                        <a:t>」として建設</a:t>
                      </a:r>
                      <a:endParaRPr kumimoji="1" lang="en-US" altLang="ja-JP" sz="1400">
                        <a:latin typeface="BIZ UDゴシック" panose="020B0400000000000000" pitchFamily="49" charset="-128"/>
                        <a:ea typeface="BIZ UDゴシック" panose="020B0400000000000000" pitchFamily="49" charset="-128"/>
                      </a:endParaRPr>
                    </a:p>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外交部など一部を除き、多くの行政府を移転</a:t>
                      </a:r>
                    </a:p>
                  </a:txBody>
                  <a:tcPr>
                    <a:noFill/>
                  </a:tcPr>
                </a:tc>
                <a:tc>
                  <a:txBody>
                    <a:bodyPr/>
                    <a:lstStyle/>
                    <a:p>
                      <a:r>
                        <a:rPr kumimoji="1" lang="en-US" altLang="ja-JP" sz="1400" dirty="0">
                          <a:latin typeface="BIZ UDゴシック" panose="020B0400000000000000" pitchFamily="49" charset="-128"/>
                          <a:ea typeface="BIZ UDゴシック" panose="020B0400000000000000" pitchFamily="49" charset="-128"/>
                        </a:rPr>
                        <a:t>2005</a:t>
                      </a:r>
                      <a:r>
                        <a:rPr kumimoji="1" lang="ja-JP" altLang="en-US" sz="1400" dirty="0">
                          <a:latin typeface="BIZ UDゴシック" panose="020B0400000000000000" pitchFamily="49" charset="-128"/>
                          <a:ea typeface="BIZ UDゴシック" panose="020B0400000000000000" pitchFamily="49" charset="-128"/>
                        </a:rPr>
                        <a:t>年に、移転対象を決定</a:t>
                      </a:r>
                      <a:endParaRPr kumimoji="1"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2017</a:t>
                      </a:r>
                      <a:r>
                        <a:rPr kumimoji="1" lang="ja-JP" altLang="en-US" sz="1400" dirty="0">
                          <a:latin typeface="BIZ UDゴシック" panose="020B0400000000000000" pitchFamily="49" charset="-128"/>
                          <a:ea typeface="BIZ UDゴシック" panose="020B0400000000000000" pitchFamily="49" charset="-128"/>
                        </a:rPr>
                        <a:t>年までに移転ほぼ完了</a:t>
                      </a:r>
                    </a:p>
                  </a:txBody>
                  <a:tcPr>
                    <a:noFill/>
                  </a:tcPr>
                </a:tc>
                <a:extLst>
                  <a:ext uri="{0D108BD9-81ED-4DB2-BD59-A6C34878D82A}">
                    <a16:rowId xmlns:a16="http://schemas.microsoft.com/office/drawing/2014/main" val="355714794"/>
                  </a:ext>
                </a:extLst>
              </a:tr>
              <a:tr h="370840">
                <a:tc>
                  <a:txBody>
                    <a:bodyPr/>
                    <a:lstStyle/>
                    <a:p>
                      <a:pPr algn="ctr"/>
                      <a:r>
                        <a:rPr kumimoji="1" lang="ja-JP" altLang="en-US" sz="1400">
                          <a:latin typeface="BIZ UDゴシック" panose="020B0400000000000000" pitchFamily="49" charset="-128"/>
                          <a:ea typeface="BIZ UDゴシック" panose="020B0400000000000000" pitchFamily="49" charset="-128"/>
                        </a:rPr>
                        <a:t>オランダ</a:t>
                      </a:r>
                      <a:endParaRPr kumimoji="1" lang="en-US" altLang="ja-JP" sz="1400">
                        <a:latin typeface="BIZ UDゴシック" panose="020B0400000000000000" pitchFamily="49" charset="-128"/>
                        <a:ea typeface="BIZ UDゴシック" panose="020B0400000000000000" pitchFamily="49" charset="-128"/>
                      </a:endParaRPr>
                    </a:p>
                    <a:p>
                      <a:pPr algn="ctr"/>
                      <a:r>
                        <a:rPr kumimoji="1" lang="ja-JP" altLang="en-US" sz="1400">
                          <a:latin typeface="BIZ UDゴシック" panose="020B0400000000000000" pitchFamily="49" charset="-128"/>
                          <a:ea typeface="BIZ UDゴシック" panose="020B0400000000000000" pitchFamily="49" charset="-128"/>
                        </a:rPr>
                        <a:t>（アムステルダム）</a:t>
                      </a:r>
                    </a:p>
                  </a:txBody>
                  <a:tcPr marL="0" marR="0" marT="36000" marB="36000">
                    <a:noFill/>
                  </a:tcPr>
                </a:tc>
                <a:tc>
                  <a:txBody>
                    <a:bodyPr/>
                    <a:lstStyle/>
                    <a:p>
                      <a:pPr algn="ctr"/>
                      <a:r>
                        <a:rPr kumimoji="1" lang="ja-JP" altLang="en-US" sz="1400">
                          <a:latin typeface="BIZ UDゴシック" panose="020B0400000000000000" pitchFamily="49" charset="-128"/>
                          <a:ea typeface="BIZ UDゴシック" panose="020B0400000000000000" pitchFamily="49" charset="-128"/>
                        </a:rPr>
                        <a:t>ハーグ</a:t>
                      </a:r>
                    </a:p>
                  </a:txBody>
                  <a:tcPr marL="0" marR="0">
                    <a:noFill/>
                  </a:tcPr>
                </a:tc>
                <a:tc>
                  <a:txBody>
                    <a:bodyPr/>
                    <a:lstStyle/>
                    <a:p>
                      <a:pPr algn="ctr"/>
                      <a:r>
                        <a:rPr kumimoji="1" lang="ja-JP" altLang="en-US" sz="1400">
                          <a:latin typeface="BIZ UDゴシック" panose="020B0400000000000000" pitchFamily="49" charset="-128"/>
                          <a:ea typeface="BIZ UDゴシック" panose="020B0400000000000000" pitchFamily="49" charset="-128"/>
                        </a:rPr>
                        <a:t>約</a:t>
                      </a:r>
                      <a:r>
                        <a:rPr kumimoji="1" lang="en-US" altLang="ja-JP" sz="1400">
                          <a:latin typeface="BIZ UDゴシック" panose="020B0400000000000000" pitchFamily="49" charset="-128"/>
                          <a:ea typeface="BIZ UDゴシック" panose="020B0400000000000000" pitchFamily="49" charset="-128"/>
                        </a:rPr>
                        <a:t>65km</a:t>
                      </a:r>
                      <a:endParaRPr kumimoji="1" lang="ja-JP" altLang="en-US" sz="1400">
                        <a:latin typeface="BIZ UDゴシック" panose="020B0400000000000000" pitchFamily="49" charset="-128"/>
                        <a:ea typeface="BIZ UDゴシック" panose="020B0400000000000000" pitchFamily="49" charset="-128"/>
                      </a:endParaRPr>
                    </a:p>
                  </a:txBody>
                  <a:tcPr marL="0" marR="0">
                    <a:noFill/>
                  </a:tcPr>
                </a:tc>
                <a:tc>
                  <a:txBody>
                    <a:bodyPr/>
                    <a:lstStyle/>
                    <a:p>
                      <a:pPr marL="171450" indent="-1714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憲法でアムステルダムを首都とする旨の規定</a:t>
                      </a:r>
                    </a:p>
                  </a:txBody>
                  <a:tcPr>
                    <a:noFill/>
                  </a:tcPr>
                </a:tc>
                <a:tc>
                  <a:txBody>
                    <a:bodyPr/>
                    <a:lstStyle/>
                    <a:p>
                      <a:pPr marL="171450" indent="-1714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首都のアムステルダムは同国第一の経済都市。政府や議会は存在しない。</a:t>
                      </a:r>
                      <a:endParaRPr kumimoji="1" lang="en-US" altLang="ja-JP" sz="1400" dirty="0">
                        <a:latin typeface="BIZ UDゴシック" panose="020B0400000000000000" pitchFamily="49" charset="-128"/>
                        <a:ea typeface="BIZ UDゴシック" panose="020B0400000000000000" pitchFamily="49" charset="-128"/>
                      </a:endParaRPr>
                    </a:p>
                    <a:p>
                      <a:pPr marL="171450" indent="-1714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国会、政府機関をはじめ、外国公館もハーグに所在</a:t>
                      </a:r>
                    </a:p>
                  </a:txBody>
                  <a:tcPr>
                    <a:noFill/>
                  </a:tcPr>
                </a:tc>
                <a:tc>
                  <a:txBody>
                    <a:bodyPr/>
                    <a:lstStyle/>
                    <a:p>
                      <a:r>
                        <a:rPr kumimoji="1" lang="ja-JP" altLang="en-US" sz="1400">
                          <a:latin typeface="BIZ UDゴシック" panose="020B0400000000000000" pitchFamily="49" charset="-128"/>
                          <a:ea typeface="BIZ UDゴシック" panose="020B0400000000000000" pitchFamily="49" charset="-128"/>
                        </a:rPr>
                        <a:t>不明</a:t>
                      </a:r>
                    </a:p>
                  </a:txBody>
                  <a:tcPr>
                    <a:noFill/>
                  </a:tcPr>
                </a:tc>
                <a:extLst>
                  <a:ext uri="{0D108BD9-81ED-4DB2-BD59-A6C34878D82A}">
                    <a16:rowId xmlns:a16="http://schemas.microsoft.com/office/drawing/2014/main" val="3601249460"/>
                  </a:ext>
                </a:extLst>
              </a:tr>
              <a:tr h="370840">
                <a:tc>
                  <a:txBody>
                    <a:bodyPr/>
                    <a:lstStyle/>
                    <a:p>
                      <a:pPr algn="ctr"/>
                      <a:r>
                        <a:rPr kumimoji="1" lang="ja-JP" altLang="en-US" sz="1400">
                          <a:latin typeface="BIZ UDゴシック" panose="020B0400000000000000" pitchFamily="49" charset="-128"/>
                          <a:ea typeface="BIZ UDゴシック" panose="020B0400000000000000" pitchFamily="49" charset="-128"/>
                        </a:rPr>
                        <a:t>南アフリカ共和国</a:t>
                      </a:r>
                      <a:endParaRPr kumimoji="1" lang="en-US" altLang="ja-JP" sz="1400">
                        <a:latin typeface="BIZ UDゴシック" panose="020B0400000000000000" pitchFamily="49" charset="-128"/>
                        <a:ea typeface="BIZ UDゴシック" panose="020B0400000000000000" pitchFamily="49" charset="-128"/>
                      </a:endParaRPr>
                    </a:p>
                    <a:p>
                      <a:pPr algn="ctr"/>
                      <a:r>
                        <a:rPr kumimoji="1" lang="ja-JP" altLang="en-US" sz="1400">
                          <a:latin typeface="BIZ UDゴシック" panose="020B0400000000000000" pitchFamily="49" charset="-128"/>
                          <a:ea typeface="BIZ UDゴシック" panose="020B0400000000000000" pitchFamily="49" charset="-128"/>
                        </a:rPr>
                        <a:t>（プレトリア）</a:t>
                      </a:r>
                    </a:p>
                  </a:txBody>
                  <a:tcPr marL="0" marR="0" marT="36000" marB="36000">
                    <a:noFill/>
                  </a:tcPr>
                </a:tc>
                <a:tc>
                  <a:txBody>
                    <a:bodyPr/>
                    <a:lstStyle/>
                    <a:p>
                      <a:pPr algn="ctr"/>
                      <a:r>
                        <a:rPr kumimoji="1" lang="ja-JP" altLang="en-US" sz="1400">
                          <a:latin typeface="BIZ UDゴシック" panose="020B0400000000000000" pitchFamily="49" charset="-128"/>
                          <a:ea typeface="BIZ UDゴシック" panose="020B0400000000000000" pitchFamily="49" charset="-128"/>
                        </a:rPr>
                        <a:t>ケープタウン</a:t>
                      </a:r>
                      <a:endParaRPr kumimoji="1" lang="en-US" altLang="ja-JP" sz="1400">
                        <a:latin typeface="BIZ UDゴシック" panose="020B0400000000000000" pitchFamily="49" charset="-128"/>
                        <a:ea typeface="BIZ UDゴシック" panose="020B0400000000000000" pitchFamily="49" charset="-128"/>
                      </a:endParaRPr>
                    </a:p>
                    <a:p>
                      <a:pPr algn="ctr"/>
                      <a:r>
                        <a:rPr kumimoji="1" lang="ja-JP" altLang="en-US" sz="1400">
                          <a:latin typeface="BIZ UDゴシック" panose="020B0400000000000000" pitchFamily="49" charset="-128"/>
                          <a:ea typeface="BIZ UDゴシック" panose="020B0400000000000000" pitchFamily="49" charset="-128"/>
                        </a:rPr>
                        <a:t>ブルームフォンテイン</a:t>
                      </a:r>
                      <a:endParaRPr kumimoji="1" lang="en-US" altLang="ja-JP" sz="1400">
                        <a:latin typeface="BIZ UDゴシック" panose="020B0400000000000000" pitchFamily="49" charset="-128"/>
                        <a:ea typeface="BIZ UDゴシック" panose="020B0400000000000000" pitchFamily="49" charset="-128"/>
                      </a:endParaRPr>
                    </a:p>
                  </a:txBody>
                  <a:tcPr marL="0" marR="0">
                    <a:noFill/>
                  </a:tcPr>
                </a:tc>
                <a:tc>
                  <a:txBody>
                    <a:bodyPr/>
                    <a:lstStyle/>
                    <a:p>
                      <a:pPr algn="ctr"/>
                      <a:r>
                        <a:rPr kumimoji="1" lang="ja-JP" altLang="en-US" sz="1400">
                          <a:latin typeface="BIZ UDゴシック" panose="020B0400000000000000" pitchFamily="49" charset="-128"/>
                          <a:ea typeface="BIZ UDゴシック" panose="020B0400000000000000" pitchFamily="49" charset="-128"/>
                        </a:rPr>
                        <a:t>約</a:t>
                      </a:r>
                      <a:r>
                        <a:rPr kumimoji="1" lang="en-US" altLang="ja-JP" sz="1400">
                          <a:latin typeface="BIZ UDゴシック" panose="020B0400000000000000" pitchFamily="49" charset="-128"/>
                          <a:ea typeface="BIZ UDゴシック" panose="020B0400000000000000" pitchFamily="49" charset="-128"/>
                        </a:rPr>
                        <a:t>1,500km</a:t>
                      </a:r>
                    </a:p>
                    <a:p>
                      <a:pPr algn="ctr"/>
                      <a:r>
                        <a:rPr kumimoji="1" lang="ja-JP" altLang="en-US" sz="1400">
                          <a:latin typeface="BIZ UDゴシック" panose="020B0400000000000000" pitchFamily="49" charset="-128"/>
                          <a:ea typeface="BIZ UDゴシック" panose="020B0400000000000000" pitchFamily="49" charset="-128"/>
                        </a:rPr>
                        <a:t>約</a:t>
                      </a:r>
                      <a:r>
                        <a:rPr kumimoji="1" lang="en-US" altLang="ja-JP" sz="1400">
                          <a:latin typeface="BIZ UDゴシック" panose="020B0400000000000000" pitchFamily="49" charset="-128"/>
                          <a:ea typeface="BIZ UDゴシック" panose="020B0400000000000000" pitchFamily="49" charset="-128"/>
                        </a:rPr>
                        <a:t>500km</a:t>
                      </a:r>
                    </a:p>
                  </a:txBody>
                  <a:tcPr marL="0" marR="0">
                    <a:noFill/>
                  </a:tcPr>
                </a:tc>
                <a:tc>
                  <a:txBody>
                    <a:bodyPr/>
                    <a:lstStyle/>
                    <a:p>
                      <a:pPr marL="171450" indent="-1714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英自治領南アフリカ連邦の設立時に、母体となった植民地の首都に政府機関を分散配置した。</a:t>
                      </a:r>
                    </a:p>
                  </a:txBody>
                  <a:tcPr>
                    <a:noFill/>
                  </a:tcPr>
                </a:tc>
                <a:tc>
                  <a:txBody>
                    <a:bodyPr/>
                    <a:lstStyle/>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プレトリアに行政府を設置</a:t>
                      </a:r>
                      <a:endParaRPr kumimoji="1" lang="en-US" altLang="ja-JP" sz="1400">
                        <a:latin typeface="BIZ UDゴシック" panose="020B0400000000000000" pitchFamily="49" charset="-128"/>
                        <a:ea typeface="BIZ UDゴシック" panose="020B0400000000000000" pitchFamily="49" charset="-128"/>
                      </a:endParaRPr>
                    </a:p>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ケープタウンに国会を設置</a:t>
                      </a:r>
                      <a:endParaRPr kumimoji="1" lang="en-US" altLang="ja-JP" sz="1400">
                        <a:latin typeface="BIZ UDゴシック" panose="020B0400000000000000" pitchFamily="49" charset="-128"/>
                        <a:ea typeface="BIZ UDゴシック" panose="020B0400000000000000" pitchFamily="49" charset="-128"/>
                      </a:endParaRPr>
                    </a:p>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ブルームフォンテインに最高裁判所を設置</a:t>
                      </a:r>
                      <a:endParaRPr kumimoji="1" lang="en-US" altLang="ja-JP" sz="1400">
                        <a:latin typeface="BIZ UDゴシック" panose="020B0400000000000000" pitchFamily="49" charset="-128"/>
                        <a:ea typeface="BIZ UDゴシック" panose="020B0400000000000000" pitchFamily="49" charset="-128"/>
                      </a:endParaRPr>
                    </a:p>
                    <a:p>
                      <a:pPr marL="171450" indent="-171450">
                        <a:buFont typeface="Arial" panose="020B0604020202020204" pitchFamily="34" charset="0"/>
                        <a:buChar char="•"/>
                      </a:pPr>
                      <a:r>
                        <a:rPr kumimoji="1" lang="ja-JP" altLang="en-US" sz="1400">
                          <a:latin typeface="BIZ UDゴシック" panose="020B0400000000000000" pitchFamily="49" charset="-128"/>
                          <a:ea typeface="BIZ UDゴシック" panose="020B0400000000000000" pitchFamily="49" charset="-128"/>
                        </a:rPr>
                        <a:t>最大の経済都市はヨハネスブルク</a:t>
                      </a:r>
                      <a:endParaRPr kumimoji="1" lang="en-US" altLang="ja-JP" sz="1400">
                        <a:latin typeface="BIZ UDゴシック" panose="020B0400000000000000" pitchFamily="49" charset="-128"/>
                        <a:ea typeface="BIZ UDゴシック" panose="020B0400000000000000" pitchFamily="49" charset="-128"/>
                      </a:endParaRPr>
                    </a:p>
                  </a:txBody>
                  <a:tcPr>
                    <a:noFill/>
                  </a:tcPr>
                </a:tc>
                <a:tc>
                  <a:txBody>
                    <a:bodyPr/>
                    <a:lstStyle/>
                    <a:p>
                      <a:r>
                        <a:rPr kumimoji="1" lang="en-US" altLang="ja-JP" sz="1400" dirty="0">
                          <a:latin typeface="BIZ UDゴシック" panose="020B0400000000000000" pitchFamily="49" charset="-128"/>
                          <a:ea typeface="BIZ UDゴシック" panose="020B0400000000000000" pitchFamily="49" charset="-128"/>
                        </a:rPr>
                        <a:t>1910</a:t>
                      </a:r>
                      <a:r>
                        <a:rPr kumimoji="1" lang="ja-JP" altLang="en-US" sz="1400" dirty="0">
                          <a:latin typeface="BIZ UDゴシック" panose="020B0400000000000000" pitchFamily="49" charset="-128"/>
                          <a:ea typeface="BIZ UDゴシック" panose="020B0400000000000000" pitchFamily="49" charset="-128"/>
                        </a:rPr>
                        <a:t>年</a:t>
                      </a:r>
                      <a:endParaRPr kumimoji="1" lang="en-US" altLang="ja-JP" sz="1400" dirty="0">
                        <a:latin typeface="BIZ UDゴシック" panose="020B0400000000000000" pitchFamily="49" charset="-128"/>
                        <a:ea typeface="BIZ UDゴシック" panose="020B0400000000000000" pitchFamily="49" charset="-128"/>
                      </a:endParaRPr>
                    </a:p>
                  </a:txBody>
                  <a:tcPr>
                    <a:noFill/>
                  </a:tcPr>
                </a:tc>
                <a:extLst>
                  <a:ext uri="{0D108BD9-81ED-4DB2-BD59-A6C34878D82A}">
                    <a16:rowId xmlns:a16="http://schemas.microsoft.com/office/drawing/2014/main" val="815590049"/>
                  </a:ext>
                </a:extLst>
              </a:tr>
            </a:tbl>
          </a:graphicData>
        </a:graphic>
      </p:graphicFrame>
      <p:sp>
        <p:nvSpPr>
          <p:cNvPr id="15" name="タイトル 1">
            <a:extLst>
              <a:ext uri="{FF2B5EF4-FFF2-40B4-BE49-F238E27FC236}">
                <a16:creationId xmlns:a16="http://schemas.microsoft.com/office/drawing/2014/main" id="{7968DC5C-2BC3-F993-BC5B-880BCBB314AB}"/>
              </a:ext>
            </a:extLst>
          </p:cNvPr>
          <p:cNvSpPr txBox="1">
            <a:spLocks/>
          </p:cNvSpPr>
          <p:nvPr/>
        </p:nvSpPr>
        <p:spPr>
          <a:xfrm>
            <a:off x="274026" y="369067"/>
            <a:ext cx="10190774" cy="360040"/>
          </a:xfrm>
          <a:prstGeom prst="rect">
            <a:avLst/>
          </a:prstGeom>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800" b="1" dirty="0">
                <a:latin typeface="BIZ UDゴシック" panose="020B0400000000000000" pitchFamily="49" charset="-128"/>
                <a:ea typeface="BIZ UDゴシック" panose="020B0400000000000000" pitchFamily="49" charset="-128"/>
                <a:cs typeface="Meiryo UI" panose="020B0604030504040204" pitchFamily="50" charset="-128"/>
              </a:rPr>
              <a:t>１－２． 諸外国との比較（首都以外での三権や行政府の分散事例）</a:t>
            </a:r>
          </a:p>
        </p:txBody>
      </p:sp>
      <p:sp>
        <p:nvSpPr>
          <p:cNvPr id="3" name="テキスト ボックス 2">
            <a:extLst>
              <a:ext uri="{FF2B5EF4-FFF2-40B4-BE49-F238E27FC236}">
                <a16:creationId xmlns:a16="http://schemas.microsoft.com/office/drawing/2014/main" id="{D88FD0EC-BDC6-15AA-AF58-CDC8BCD5EB82}"/>
              </a:ext>
            </a:extLst>
          </p:cNvPr>
          <p:cNvSpPr txBox="1"/>
          <p:nvPr/>
        </p:nvSpPr>
        <p:spPr>
          <a:xfrm>
            <a:off x="2323475" y="6339033"/>
            <a:ext cx="9308514" cy="400110"/>
          </a:xfrm>
          <a:prstGeom prst="rect">
            <a:avLst/>
          </a:prstGeom>
          <a:noFill/>
        </p:spPr>
        <p:txBody>
          <a:bodyPr wrap="square" rtlCol="0">
            <a:spAutoFit/>
          </a:bodyPr>
          <a:lstStyle/>
          <a:p>
            <a:r>
              <a:rPr lang="ja-JP" altLang="en-US" sz="1000" dirty="0">
                <a:latin typeface="BIZ UDゴシック" panose="020B0400000000000000" pitchFamily="49" charset="-128"/>
                <a:ea typeface="BIZ UDゴシック" panose="020B0400000000000000" pitchFamily="49" charset="-128"/>
              </a:rPr>
              <a:t>　　　　　　　　　出典：第４回　国への働きかけに向けた副首都を後押しする仕組みづくりに関する意見交換会（</a:t>
            </a:r>
            <a:r>
              <a:rPr lang="en-US" altLang="ja-JP" sz="1000" dirty="0">
                <a:latin typeface="BIZ UDゴシック" panose="020B0400000000000000" pitchFamily="49" charset="-128"/>
                <a:ea typeface="BIZ UDゴシック" panose="020B0400000000000000" pitchFamily="49" charset="-128"/>
              </a:rPr>
              <a:t>2023.12.25</a:t>
            </a:r>
            <a:r>
              <a:rPr lang="ja-JP" altLang="en-US" sz="1000" dirty="0">
                <a:latin typeface="BIZ UDゴシック" panose="020B0400000000000000" pitchFamily="49" charset="-128"/>
                <a:ea typeface="BIZ UDゴシック" panose="020B0400000000000000" pitchFamily="49" charset="-128"/>
              </a:rPr>
              <a:t>）資料</a:t>
            </a:r>
            <a:endParaRPr lang="en-US" altLang="ja-JP" sz="1000" dirty="0">
              <a:latin typeface="BIZ UDゴシック" panose="020B0400000000000000" pitchFamily="49" charset="-128"/>
              <a:ea typeface="BIZ UDゴシック" panose="020B0400000000000000" pitchFamily="49" charset="-128"/>
            </a:endParaRPr>
          </a:p>
          <a:p>
            <a:r>
              <a:rPr lang="ja-JP" altLang="en-US" sz="1000" dirty="0">
                <a:latin typeface="BIZ UDゴシック" panose="020B0400000000000000" pitchFamily="49" charset="-128"/>
                <a:ea typeface="BIZ UDゴシック" panose="020B0400000000000000" pitchFamily="49" charset="-128"/>
              </a:rPr>
              <a:t>　　　　　　　　　　　　国土交通省「国会等移転ホームページ」、山口広文「世界の首都移転－遷都で読み解く国家戦略－」を参考に、副首都推進局で作成</a:t>
            </a:r>
            <a:endParaRPr lang="en-US" altLang="ja-JP" sz="1000" dirty="0">
              <a:latin typeface="BIZ UDゴシック" panose="020B0400000000000000" pitchFamily="49" charset="-128"/>
              <a:ea typeface="BIZ UDゴシック" panose="020B0400000000000000" pitchFamily="49" charset="-128"/>
            </a:endParaRPr>
          </a:p>
        </p:txBody>
      </p:sp>
      <p:sp>
        <p:nvSpPr>
          <p:cNvPr id="2" name="テキスト ボックス 1">
            <a:extLst>
              <a:ext uri="{FF2B5EF4-FFF2-40B4-BE49-F238E27FC236}">
                <a16:creationId xmlns:a16="http://schemas.microsoft.com/office/drawing/2014/main" id="{50F5BFEC-AF50-93ED-890C-8A231AEB4FC3}"/>
              </a:ext>
            </a:extLst>
          </p:cNvPr>
          <p:cNvSpPr txBox="1"/>
          <p:nvPr/>
        </p:nvSpPr>
        <p:spPr>
          <a:xfrm>
            <a:off x="397156" y="1309567"/>
            <a:ext cx="3852637"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◆単一国家での事例</a:t>
            </a:r>
          </a:p>
        </p:txBody>
      </p:sp>
      <p:sp>
        <p:nvSpPr>
          <p:cNvPr id="5" name="正方形/長方形 4">
            <a:extLst>
              <a:ext uri="{FF2B5EF4-FFF2-40B4-BE49-F238E27FC236}">
                <a16:creationId xmlns:a16="http://schemas.microsoft.com/office/drawing/2014/main" id="{AA551448-6FB6-73C3-05B9-712B0BE9BC1C}"/>
              </a:ext>
            </a:extLst>
          </p:cNvPr>
          <p:cNvSpPr/>
          <p:nvPr/>
        </p:nvSpPr>
        <p:spPr>
          <a:xfrm>
            <a:off x="0" y="-38389"/>
            <a:ext cx="11325197" cy="400110"/>
          </a:xfrm>
          <a:prstGeom prst="rect">
            <a:avLst/>
          </a:prstGeom>
        </p:spPr>
        <p:txBody>
          <a:bodyPr wrap="square">
            <a:spAutoFit/>
          </a:bodyPr>
          <a:lstStyle/>
          <a:p>
            <a:r>
              <a:rPr lang="ja-JP" altLang="en-US" sz="2000" b="1" dirty="0">
                <a:latin typeface="BIZ UDゴシック" panose="020B0400000000000000" pitchFamily="49" charset="-128"/>
                <a:ea typeface="BIZ UDゴシック" panose="020B0400000000000000" pitchFamily="49" charset="-128"/>
              </a:rPr>
              <a:t>　１．首都の法的位置付け</a:t>
            </a:r>
            <a:endParaRPr lang="en-US" altLang="ja-JP" sz="20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9120227"/>
      </p:ext>
    </p:extLst>
  </p:cSld>
  <p:clrMapOvr>
    <a:masterClrMapping/>
  </p:clrMapOvr>
</p:sld>
</file>

<file path=ppt/theme/theme1.xml><?xml version="1.0" encoding="utf-8"?>
<a:theme xmlns:a="http://schemas.openxmlformats.org/drawingml/2006/main" name="3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31e69f4-0572-4c12-9510-4531ef2263cb">
      <Terms xmlns="http://schemas.microsoft.com/office/infopath/2007/PartnerControls"/>
    </lcf76f155ced4ddcb4097134ff3c332f>
    <TaxCatchAll xmlns="fa12eaa3-9565-4eee-8115-3a61c206f53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B932FCFA48B234686152FE383084F82" ma:contentTypeVersion="12" ma:contentTypeDescription="新しいドキュメントを作成します。" ma:contentTypeScope="" ma:versionID="9ee7e60dfcbc0aee21a2aa281b1a49ed">
  <xsd:schema xmlns:xsd="http://www.w3.org/2001/XMLSchema" xmlns:xs="http://www.w3.org/2001/XMLSchema" xmlns:p="http://schemas.microsoft.com/office/2006/metadata/properties" xmlns:ns2="631e69f4-0572-4c12-9510-4531ef2263cb" xmlns:ns3="fa12eaa3-9565-4eee-8115-3a61c206f536" targetNamespace="http://schemas.microsoft.com/office/2006/metadata/properties" ma:root="true" ma:fieldsID="5a138a513f54c2ed1f307f4d97ed51cb" ns2:_="" ns3:_="">
    <xsd:import namespace="631e69f4-0572-4c12-9510-4531ef2263cb"/>
    <xsd:import namespace="fa12eaa3-9565-4eee-8115-3a61c206f5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1e69f4-0572-4c12-9510-4531ef2263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d2ed32c5-b503-4b0b-bdbe-26956603172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a12eaa3-9565-4eee-8115-3a61c206f53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7f7e4d1-3897-4d48-bf37-b1d02b2ae4c1}" ma:internalName="TaxCatchAll" ma:showField="CatchAllData" ma:web="fa12eaa3-9565-4eee-8115-3a61c206f5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4E1171-A196-4BDA-BA24-7806E7FABF4C}">
  <ds:schemaRefs>
    <ds:schemaRef ds:uri="http://schemas.microsoft.com/sharepoint/v3/contenttype/forms"/>
  </ds:schemaRefs>
</ds:datastoreItem>
</file>

<file path=customXml/itemProps2.xml><?xml version="1.0" encoding="utf-8"?>
<ds:datastoreItem xmlns:ds="http://schemas.openxmlformats.org/officeDocument/2006/customXml" ds:itemID="{8EC6FAB6-FB9D-49D1-9AA4-2403883B339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4548a5c7-e711-4fde-86d2-d9129e3b8bbc"/>
    <ds:schemaRef ds:uri="http://schemas.microsoft.com/office/2006/metadata/properties"/>
    <ds:schemaRef ds:uri="38ac7557-47c0-4498-9803-4e5cc8a06183"/>
    <ds:schemaRef ds:uri="http://www.w3.org/XML/1998/namespace"/>
    <ds:schemaRef ds:uri="http://purl.org/dc/dcmitype/"/>
  </ds:schemaRefs>
</ds:datastoreItem>
</file>

<file path=customXml/itemProps3.xml><?xml version="1.0" encoding="utf-8"?>
<ds:datastoreItem xmlns:ds="http://schemas.openxmlformats.org/officeDocument/2006/customXml" ds:itemID="{DD947602-1E43-4A5E-B333-E644AA139A6E}"/>
</file>

<file path=docProps/app.xml><?xml version="1.0" encoding="utf-8"?>
<Properties xmlns="http://schemas.openxmlformats.org/officeDocument/2006/extended-properties" xmlns:vt="http://schemas.openxmlformats.org/officeDocument/2006/docPropsVTypes">
  <TotalTime>623</TotalTime>
  <Words>10257</Words>
  <Application>Microsoft Office PowerPoint</Application>
  <PresentationFormat>ワイド画面</PresentationFormat>
  <Paragraphs>1523</Paragraphs>
  <Slides>34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34</vt:i4>
      </vt:variant>
    </vt:vector>
  </HeadingPairs>
  <TitlesOfParts>
    <vt:vector size="41" baseType="lpstr">
      <vt:lpstr>BIZ UDPゴシック</vt:lpstr>
      <vt:lpstr>BIZ UDゴシック</vt:lpstr>
      <vt:lpstr>Meiryo UI</vt:lpstr>
      <vt:lpstr>游ゴシック</vt:lpstr>
      <vt:lpstr>Arial</vt:lpstr>
      <vt:lpstr>Wingdings</vt:lpstr>
      <vt:lpstr>3_Office テーマ</vt:lpstr>
      <vt:lpstr>首都・首都機能の現行法制度における規定について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澤田　由美子 / SAWADA Yumiko</dc:creator>
  <cp:lastModifiedBy>内海　正浩 / UTSUMI Masahiro</cp:lastModifiedBy>
  <cp:revision>50</cp:revision>
  <cp:lastPrinted>2025-11-07T00:43:11Z</cp:lastPrinted>
  <dcterms:modified xsi:type="dcterms:W3CDTF">2025-11-07T01:11:53Z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0x010100DB932FCFA48B234686152FE383084F82</vt:lpwstr>
  </property>
  <property fmtid="{D5CDD505-2E9C-101B-9397-08002B2CF9AE}" pid="3" name="MediaServiceImageTags">
    <vt:lpwstr/>
  </property>
</Properties>
</file>