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610" r:id="rId2"/>
    <p:sldId id="735" r:id="rId3"/>
    <p:sldId id="701" r:id="rId4"/>
    <p:sldId id="710" r:id="rId5"/>
    <p:sldId id="711" r:id="rId6"/>
    <p:sldId id="712" r:id="rId7"/>
    <p:sldId id="713" r:id="rId8"/>
    <p:sldId id="737" r:id="rId9"/>
    <p:sldId id="738" r:id="rId10"/>
    <p:sldId id="714" r:id="rId11"/>
    <p:sldId id="717" r:id="rId12"/>
    <p:sldId id="716" r:id="rId13"/>
    <p:sldId id="718" r:id="rId14"/>
  </p:sldIdLst>
  <p:sldSz cx="10691813" cy="7559675"/>
  <p:notesSz cx="6807200" cy="9939338"/>
  <p:defaultTextStyle>
    <a:defPPr>
      <a:defRPr lang="ja-JP"/>
    </a:defPPr>
    <a:lvl1pPr marL="0" algn="l" defTabSz="1092261" rtl="0" eaLnBrk="1" latinLnBrk="0" hangingPunct="1">
      <a:defRPr kumimoji="1" sz="2167" kern="1200">
        <a:solidFill>
          <a:schemeClr val="tx1"/>
        </a:solidFill>
        <a:latin typeface="+mn-lt"/>
        <a:ea typeface="+mn-ea"/>
        <a:cs typeface="+mn-cs"/>
      </a:defRPr>
    </a:lvl1pPr>
    <a:lvl2pPr marL="546132" algn="l" defTabSz="1092261" rtl="0" eaLnBrk="1" latinLnBrk="0" hangingPunct="1">
      <a:defRPr kumimoji="1" sz="2167" kern="1200">
        <a:solidFill>
          <a:schemeClr val="tx1"/>
        </a:solidFill>
        <a:latin typeface="+mn-lt"/>
        <a:ea typeface="+mn-ea"/>
        <a:cs typeface="+mn-cs"/>
      </a:defRPr>
    </a:lvl2pPr>
    <a:lvl3pPr marL="1092261" algn="l" defTabSz="1092261" rtl="0" eaLnBrk="1" latinLnBrk="0" hangingPunct="1">
      <a:defRPr kumimoji="1" sz="2167" kern="1200">
        <a:solidFill>
          <a:schemeClr val="tx1"/>
        </a:solidFill>
        <a:latin typeface="+mn-lt"/>
        <a:ea typeface="+mn-ea"/>
        <a:cs typeface="+mn-cs"/>
      </a:defRPr>
    </a:lvl3pPr>
    <a:lvl4pPr marL="1638393" algn="l" defTabSz="1092261" rtl="0" eaLnBrk="1" latinLnBrk="0" hangingPunct="1">
      <a:defRPr kumimoji="1" sz="2167" kern="1200">
        <a:solidFill>
          <a:schemeClr val="tx1"/>
        </a:solidFill>
        <a:latin typeface="+mn-lt"/>
        <a:ea typeface="+mn-ea"/>
        <a:cs typeface="+mn-cs"/>
      </a:defRPr>
    </a:lvl4pPr>
    <a:lvl5pPr marL="2184522" algn="l" defTabSz="1092261" rtl="0" eaLnBrk="1" latinLnBrk="0" hangingPunct="1">
      <a:defRPr kumimoji="1" sz="2167" kern="1200">
        <a:solidFill>
          <a:schemeClr val="tx1"/>
        </a:solidFill>
        <a:latin typeface="+mn-lt"/>
        <a:ea typeface="+mn-ea"/>
        <a:cs typeface="+mn-cs"/>
      </a:defRPr>
    </a:lvl5pPr>
    <a:lvl6pPr marL="2730654" algn="l" defTabSz="1092261" rtl="0" eaLnBrk="1" latinLnBrk="0" hangingPunct="1">
      <a:defRPr kumimoji="1" sz="2167" kern="1200">
        <a:solidFill>
          <a:schemeClr val="tx1"/>
        </a:solidFill>
        <a:latin typeface="+mn-lt"/>
        <a:ea typeface="+mn-ea"/>
        <a:cs typeface="+mn-cs"/>
      </a:defRPr>
    </a:lvl6pPr>
    <a:lvl7pPr marL="3276784" algn="l" defTabSz="1092261" rtl="0" eaLnBrk="1" latinLnBrk="0" hangingPunct="1">
      <a:defRPr kumimoji="1" sz="2167" kern="1200">
        <a:solidFill>
          <a:schemeClr val="tx1"/>
        </a:solidFill>
        <a:latin typeface="+mn-lt"/>
        <a:ea typeface="+mn-ea"/>
        <a:cs typeface="+mn-cs"/>
      </a:defRPr>
    </a:lvl7pPr>
    <a:lvl8pPr marL="3822915" algn="l" defTabSz="1092261" rtl="0" eaLnBrk="1" latinLnBrk="0" hangingPunct="1">
      <a:defRPr kumimoji="1" sz="2167" kern="1200">
        <a:solidFill>
          <a:schemeClr val="tx1"/>
        </a:solidFill>
        <a:latin typeface="+mn-lt"/>
        <a:ea typeface="+mn-ea"/>
        <a:cs typeface="+mn-cs"/>
      </a:defRPr>
    </a:lvl8pPr>
    <a:lvl9pPr marL="4369046" algn="l" defTabSz="1092261" rtl="0" eaLnBrk="1" latinLnBrk="0" hangingPunct="1">
      <a:defRPr kumimoji="1" sz="2167" kern="1200">
        <a:solidFill>
          <a:schemeClr val="tx1"/>
        </a:solidFill>
        <a:latin typeface="+mn-lt"/>
        <a:ea typeface="+mn-ea"/>
        <a:cs typeface="+mn-cs"/>
      </a:defRPr>
    </a:lvl9pPr>
  </p:defaultTextStyle>
  <p:extLst>
    <p:ext uri="{521415D9-36F7-43E2-AB2F-B90AF26B5E84}">
      <p14:sectionLst xmlns:p14="http://schemas.microsoft.com/office/powerpoint/2010/main">
        <p14:section name="池田保健所" id="{7CAF3751-09A6-407B-9632-1981744F846A}">
          <p14:sldIdLst>
            <p14:sldId id="610"/>
            <p14:sldId id="735"/>
            <p14:sldId id="701"/>
            <p14:sldId id="710"/>
            <p14:sldId id="711"/>
            <p14:sldId id="712"/>
            <p14:sldId id="713"/>
            <p14:sldId id="737"/>
            <p14:sldId id="738"/>
            <p14:sldId id="714"/>
            <p14:sldId id="717"/>
            <p14:sldId id="716"/>
            <p14:sldId id="718"/>
          </p14:sldIdLst>
        </p14:section>
      </p14:sectionLst>
    </p:ext>
    <p:ext uri="{EFAFB233-063F-42B5-8137-9DF3F51BA10A}">
      <p15:sldGuideLst xmlns:p15="http://schemas.microsoft.com/office/powerpoint/2012/main">
        <p15:guide id="1" orient="horz" pos="2381" userDrawn="1">
          <p15:clr>
            <a:srgbClr val="A4A3A4"/>
          </p15:clr>
        </p15:guide>
        <p15:guide id="2" pos="3648" userDrawn="1">
          <p15:clr>
            <a:srgbClr val="A4A3A4"/>
          </p15:clr>
        </p15:guide>
        <p15:guide id="3" orient="horz" pos="2125" userDrawn="1">
          <p15:clr>
            <a:srgbClr val="A4A3A4"/>
          </p15:clr>
        </p15:guide>
        <p15:guide id="4" orient="horz" pos="2668" userDrawn="1">
          <p15:clr>
            <a:srgbClr val="A4A3A4"/>
          </p15:clr>
        </p15:guide>
        <p15:guide id="5"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6837" autoAdjust="0"/>
  </p:normalViewPr>
  <p:slideViewPr>
    <p:cSldViewPr>
      <p:cViewPr varScale="1">
        <p:scale>
          <a:sx n="91" d="100"/>
          <a:sy n="91" d="100"/>
        </p:scale>
        <p:origin x="854" y="53"/>
      </p:cViewPr>
      <p:guideLst>
        <p:guide orient="horz" pos="2381"/>
        <p:guide pos="3648"/>
        <p:guide orient="horz" pos="2125"/>
        <p:guide orient="horz" pos="2668"/>
        <p:guide pos="3368"/>
      </p:guideLst>
    </p:cSldViewPr>
  </p:slideViewPr>
  <p:notesTextViewPr>
    <p:cViewPr>
      <p:scale>
        <a:sx n="400" d="100"/>
        <a:sy n="400" d="100"/>
      </p:scale>
      <p:origin x="0" y="0"/>
    </p:cViewPr>
  </p:notesTextViewPr>
  <p:sorterViewPr>
    <p:cViewPr>
      <p:scale>
        <a:sx n="140" d="100"/>
        <a:sy n="140" d="100"/>
      </p:scale>
      <p:origin x="0" y="-20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3A740EF-AABF-4717-97C6-470FB9C05237}"/>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5172D33-48EA-445C-8DEF-8CFF663CBC54}"/>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6178262-7E7E-427B-8447-031A21D4C425}" type="datetimeFigureOut">
              <a:rPr kumimoji="1" lang="ja-JP" altLang="en-US" smtClean="0"/>
              <a:t>2025/7/2</a:t>
            </a:fld>
            <a:endParaRPr kumimoji="1" lang="ja-JP" altLang="en-US"/>
          </a:p>
        </p:txBody>
      </p:sp>
      <p:sp>
        <p:nvSpPr>
          <p:cNvPr id="4" name="フッター プレースホルダー 3">
            <a:extLst>
              <a:ext uri="{FF2B5EF4-FFF2-40B4-BE49-F238E27FC236}">
                <a16:creationId xmlns:a16="http://schemas.microsoft.com/office/drawing/2014/main" id="{EB008B70-6D76-4C51-AE8B-6B0FD9CF7C4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37BD925-6F88-47DA-A2E5-030BB6865AF8}"/>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C237792-9516-4E5D-B50B-1D0A60D2B048}" type="slidenum">
              <a:rPr kumimoji="1" lang="ja-JP" altLang="en-US" smtClean="0"/>
              <a:t>‹#›</a:t>
            </a:fld>
            <a:endParaRPr kumimoji="1" lang="ja-JP" altLang="en-US"/>
          </a:p>
        </p:txBody>
      </p:sp>
    </p:spTree>
    <p:extLst>
      <p:ext uri="{BB962C8B-B14F-4D97-AF65-F5344CB8AC3E}">
        <p14:creationId xmlns:p14="http://schemas.microsoft.com/office/powerpoint/2010/main" val="27813637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949575" cy="496889"/>
          </a:xfrm>
          <a:prstGeom prst="rect">
            <a:avLst/>
          </a:prstGeom>
        </p:spPr>
        <p:txBody>
          <a:bodyPr vert="horz" lIns="91403" tIns="45701" rIns="91403" bIns="457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1"/>
            <a:ext cx="2949575" cy="496889"/>
          </a:xfrm>
          <a:prstGeom prst="rect">
            <a:avLst/>
          </a:prstGeom>
        </p:spPr>
        <p:txBody>
          <a:bodyPr vert="horz" lIns="91403" tIns="45701" rIns="91403" bIns="45701" rtlCol="0"/>
          <a:lstStyle>
            <a:lvl1pPr algn="r">
              <a:defRPr sz="1200"/>
            </a:lvl1pPr>
          </a:lstStyle>
          <a:p>
            <a:fld id="{C44A1FA8-19EB-4353-AB48-1151DDA3C2F3}" type="datetimeFigureOut">
              <a:rPr kumimoji="1" lang="ja-JP" altLang="en-US" smtClean="0"/>
              <a:t>2025/7/2</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03" tIns="45701" rIns="91403" bIns="45701" rtlCol="0" anchor="ctr"/>
          <a:lstStyle/>
          <a:p>
            <a:endParaRPr lang="ja-JP" altLang="en-US"/>
          </a:p>
        </p:txBody>
      </p:sp>
      <p:sp>
        <p:nvSpPr>
          <p:cNvPr id="5" name="ノート プレースホルダー 4"/>
          <p:cNvSpPr>
            <a:spLocks noGrp="1"/>
          </p:cNvSpPr>
          <p:nvPr>
            <p:ph type="body" sz="quarter" idx="3"/>
          </p:nvPr>
        </p:nvSpPr>
        <p:spPr>
          <a:xfrm>
            <a:off x="681039" y="4721228"/>
            <a:ext cx="5445125" cy="4471988"/>
          </a:xfrm>
          <a:prstGeom prst="rect">
            <a:avLst/>
          </a:prstGeom>
        </p:spPr>
        <p:txBody>
          <a:bodyPr vert="horz" lIns="91403" tIns="45701" rIns="91403" bIns="457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5"/>
            <a:ext cx="2949575" cy="496888"/>
          </a:xfrm>
          <a:prstGeom prst="rect">
            <a:avLst/>
          </a:prstGeom>
        </p:spPr>
        <p:txBody>
          <a:bodyPr vert="horz" lIns="91403" tIns="45701" rIns="91403" bIns="457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5"/>
            <a:ext cx="2949575" cy="496888"/>
          </a:xfrm>
          <a:prstGeom prst="rect">
            <a:avLst/>
          </a:prstGeom>
        </p:spPr>
        <p:txBody>
          <a:bodyPr vert="horz" lIns="91403" tIns="45701" rIns="91403" bIns="45701" rtlCol="0" anchor="b"/>
          <a:lstStyle>
            <a:lvl1pPr algn="r">
              <a:defRPr sz="1200"/>
            </a:lvl1pPr>
          </a:lstStyle>
          <a:p>
            <a:fld id="{DABAC543-D398-4DF7-A2C1-E19DF5FCAEEC}" type="slidenum">
              <a:rPr kumimoji="1" lang="ja-JP" altLang="en-US" smtClean="0"/>
              <a:t>‹#›</a:t>
            </a:fld>
            <a:endParaRPr kumimoji="1" lang="ja-JP" altLang="en-US"/>
          </a:p>
        </p:txBody>
      </p:sp>
    </p:spTree>
    <p:extLst>
      <p:ext uri="{BB962C8B-B14F-4D97-AF65-F5344CB8AC3E}">
        <p14:creationId xmlns:p14="http://schemas.microsoft.com/office/powerpoint/2010/main" val="3998275291"/>
      </p:ext>
    </p:extLst>
  </p:cSld>
  <p:clrMap bg1="lt1" tx1="dk1" bg2="lt2" tx2="dk2" accent1="accent1" accent2="accent2" accent3="accent3" accent4="accent4" accent5="accent5" accent6="accent6" hlink="hlink" folHlink="folHlink"/>
  <p:hf sldNum="0" hdr="0" ftr="0" dt="0"/>
  <p:notesStyle>
    <a:lvl1pPr marL="0" algn="l" defTabSz="1042751" rtl="0" eaLnBrk="1" latinLnBrk="0" hangingPunct="1">
      <a:defRPr kumimoji="1" sz="1369" kern="1200">
        <a:solidFill>
          <a:schemeClr val="tx1"/>
        </a:solidFill>
        <a:latin typeface="+mn-lt"/>
        <a:ea typeface="+mn-ea"/>
        <a:cs typeface="+mn-cs"/>
      </a:defRPr>
    </a:lvl1pPr>
    <a:lvl2pPr marL="521376" algn="l" defTabSz="1042751" rtl="0" eaLnBrk="1" latinLnBrk="0" hangingPunct="1">
      <a:defRPr kumimoji="1" sz="1369" kern="1200">
        <a:solidFill>
          <a:schemeClr val="tx1"/>
        </a:solidFill>
        <a:latin typeface="+mn-lt"/>
        <a:ea typeface="+mn-ea"/>
        <a:cs typeface="+mn-cs"/>
      </a:defRPr>
    </a:lvl2pPr>
    <a:lvl3pPr marL="1042751" algn="l" defTabSz="1042751" rtl="0" eaLnBrk="1" latinLnBrk="0" hangingPunct="1">
      <a:defRPr kumimoji="1" sz="1369" kern="1200">
        <a:solidFill>
          <a:schemeClr val="tx1"/>
        </a:solidFill>
        <a:latin typeface="+mn-lt"/>
        <a:ea typeface="+mn-ea"/>
        <a:cs typeface="+mn-cs"/>
      </a:defRPr>
    </a:lvl3pPr>
    <a:lvl4pPr marL="1564127" algn="l" defTabSz="1042751" rtl="0" eaLnBrk="1" latinLnBrk="0" hangingPunct="1">
      <a:defRPr kumimoji="1" sz="1369" kern="1200">
        <a:solidFill>
          <a:schemeClr val="tx1"/>
        </a:solidFill>
        <a:latin typeface="+mn-lt"/>
        <a:ea typeface="+mn-ea"/>
        <a:cs typeface="+mn-cs"/>
      </a:defRPr>
    </a:lvl4pPr>
    <a:lvl5pPr marL="2085502" algn="l" defTabSz="1042751" rtl="0" eaLnBrk="1" latinLnBrk="0" hangingPunct="1">
      <a:defRPr kumimoji="1" sz="1369" kern="1200">
        <a:solidFill>
          <a:schemeClr val="tx1"/>
        </a:solidFill>
        <a:latin typeface="+mn-lt"/>
        <a:ea typeface="+mn-ea"/>
        <a:cs typeface="+mn-cs"/>
      </a:defRPr>
    </a:lvl5pPr>
    <a:lvl6pPr marL="2606878" algn="l" defTabSz="1042751" rtl="0" eaLnBrk="1" latinLnBrk="0" hangingPunct="1">
      <a:defRPr kumimoji="1" sz="1369" kern="1200">
        <a:solidFill>
          <a:schemeClr val="tx1"/>
        </a:solidFill>
        <a:latin typeface="+mn-lt"/>
        <a:ea typeface="+mn-ea"/>
        <a:cs typeface="+mn-cs"/>
      </a:defRPr>
    </a:lvl6pPr>
    <a:lvl7pPr marL="3128255" algn="l" defTabSz="1042751" rtl="0" eaLnBrk="1" latinLnBrk="0" hangingPunct="1">
      <a:defRPr kumimoji="1" sz="1369" kern="1200">
        <a:solidFill>
          <a:schemeClr val="tx1"/>
        </a:solidFill>
        <a:latin typeface="+mn-lt"/>
        <a:ea typeface="+mn-ea"/>
        <a:cs typeface="+mn-cs"/>
      </a:defRPr>
    </a:lvl7pPr>
    <a:lvl8pPr marL="3649631" algn="l" defTabSz="1042751" rtl="0" eaLnBrk="1" latinLnBrk="0" hangingPunct="1">
      <a:defRPr kumimoji="1" sz="1369" kern="1200">
        <a:solidFill>
          <a:schemeClr val="tx1"/>
        </a:solidFill>
        <a:latin typeface="+mn-lt"/>
        <a:ea typeface="+mn-ea"/>
        <a:cs typeface="+mn-cs"/>
      </a:defRPr>
    </a:lvl8pPr>
    <a:lvl9pPr marL="4171007" algn="l" defTabSz="1042751"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833822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886" y="2348403"/>
            <a:ext cx="9088041" cy="16204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78853" indent="0" algn="ctr">
              <a:buNone/>
              <a:defRPr>
                <a:solidFill>
                  <a:schemeClr val="tx1">
                    <a:tint val="75000"/>
                  </a:schemeClr>
                </a:solidFill>
              </a:defRPr>
            </a:lvl2pPr>
            <a:lvl3pPr marL="957704" indent="0" algn="ctr">
              <a:buNone/>
              <a:defRPr>
                <a:solidFill>
                  <a:schemeClr val="tx1">
                    <a:tint val="75000"/>
                  </a:schemeClr>
                </a:solidFill>
              </a:defRPr>
            </a:lvl3pPr>
            <a:lvl4pPr marL="1436557" indent="0" algn="ctr">
              <a:buNone/>
              <a:defRPr>
                <a:solidFill>
                  <a:schemeClr val="tx1">
                    <a:tint val="75000"/>
                  </a:schemeClr>
                </a:solidFill>
              </a:defRPr>
            </a:lvl4pPr>
            <a:lvl5pPr marL="1915407" indent="0" algn="ctr">
              <a:buNone/>
              <a:defRPr>
                <a:solidFill>
                  <a:schemeClr val="tx1">
                    <a:tint val="75000"/>
                  </a:schemeClr>
                </a:solidFill>
              </a:defRPr>
            </a:lvl5pPr>
            <a:lvl6pPr marL="2394260" indent="0" algn="ctr">
              <a:buNone/>
              <a:defRPr>
                <a:solidFill>
                  <a:schemeClr val="tx1">
                    <a:tint val="75000"/>
                  </a:schemeClr>
                </a:solidFill>
              </a:defRPr>
            </a:lvl6pPr>
            <a:lvl7pPr marL="2873112" indent="0" algn="ctr">
              <a:buNone/>
              <a:defRPr>
                <a:solidFill>
                  <a:schemeClr val="tx1">
                    <a:tint val="75000"/>
                  </a:schemeClr>
                </a:solidFill>
              </a:defRPr>
            </a:lvl7pPr>
            <a:lvl8pPr marL="3351964" indent="0" algn="ctr">
              <a:buNone/>
              <a:defRPr>
                <a:solidFill>
                  <a:schemeClr val="tx1">
                    <a:tint val="75000"/>
                  </a:schemeClr>
                </a:solidFill>
              </a:defRPr>
            </a:lvl8pPr>
            <a:lvl9pPr marL="3830816"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8D42925-129B-44E4-ABE1-7CBAA48A9B83}"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69782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5502EC1-D6C6-4526-BE6B-634E6A45BA2E}"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133740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1564" y="302739"/>
            <a:ext cx="2405658" cy="64502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4591" y="302739"/>
            <a:ext cx="7038777" cy="64502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E07168C-56F4-4E27-BEEC-2AA00727425F}"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335048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680C95-2AB1-417E-A290-73458B769804}"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738394" y="7055692"/>
            <a:ext cx="694556" cy="402483"/>
          </a:xfrm>
        </p:spPr>
        <p:txBody>
          <a:bodyPr lIns="36000" tIns="36000" rIns="36000" bIns="36000"/>
          <a:lstStyle>
            <a:lvl1pPr>
              <a:defRPr sz="1000">
                <a:latin typeface="Meiryo UI" panose="020B0604030504040204" pitchFamily="50" charset="-128"/>
                <a:ea typeface="Meiryo UI" panose="020B0604030504040204" pitchFamily="50" charset="-128"/>
              </a:defRPr>
            </a:lvl1pPr>
          </a:lstStyle>
          <a:p>
            <a:fld id="{84023275-9BCE-4CAF-9931-1556ECCC549C}" type="slidenum">
              <a:rPr lang="ja-JP" altLang="en-US" smtClean="0"/>
              <a:pPr/>
              <a:t>‹#›</a:t>
            </a:fld>
            <a:endParaRPr lang="ja-JP" altLang="en-US" dirty="0"/>
          </a:p>
        </p:txBody>
      </p:sp>
    </p:spTree>
    <p:extLst>
      <p:ext uri="{BB962C8B-B14F-4D97-AF65-F5344CB8AC3E}">
        <p14:creationId xmlns:p14="http://schemas.microsoft.com/office/powerpoint/2010/main" val="3080215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4857795"/>
            <a:ext cx="9088041" cy="1501435"/>
          </a:xfrm>
        </p:spPr>
        <p:txBody>
          <a:bodyPr anchor="t"/>
          <a:lstStyle>
            <a:lvl1pPr algn="l">
              <a:defRPr sz="42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580" y="3204117"/>
            <a:ext cx="9088041" cy="1653678"/>
          </a:xfrm>
        </p:spPr>
        <p:txBody>
          <a:bodyPr anchor="b"/>
          <a:lstStyle>
            <a:lvl1pPr marL="0" indent="0">
              <a:buNone/>
              <a:defRPr sz="2100">
                <a:solidFill>
                  <a:schemeClr val="tx1">
                    <a:tint val="75000"/>
                  </a:schemeClr>
                </a:solidFill>
              </a:defRPr>
            </a:lvl1pPr>
            <a:lvl2pPr marL="478853" indent="0">
              <a:buNone/>
              <a:defRPr sz="1900">
                <a:solidFill>
                  <a:schemeClr val="tx1">
                    <a:tint val="75000"/>
                  </a:schemeClr>
                </a:solidFill>
              </a:defRPr>
            </a:lvl2pPr>
            <a:lvl3pPr marL="957704" indent="0">
              <a:buNone/>
              <a:defRPr sz="1600">
                <a:solidFill>
                  <a:schemeClr val="tx1">
                    <a:tint val="75000"/>
                  </a:schemeClr>
                </a:solidFill>
              </a:defRPr>
            </a:lvl3pPr>
            <a:lvl4pPr marL="1436557" indent="0">
              <a:buNone/>
              <a:defRPr sz="1500">
                <a:solidFill>
                  <a:schemeClr val="tx1">
                    <a:tint val="75000"/>
                  </a:schemeClr>
                </a:solidFill>
              </a:defRPr>
            </a:lvl4pPr>
            <a:lvl5pPr marL="1915407" indent="0">
              <a:buNone/>
              <a:defRPr sz="1500">
                <a:solidFill>
                  <a:schemeClr val="tx1">
                    <a:tint val="75000"/>
                  </a:schemeClr>
                </a:solidFill>
              </a:defRPr>
            </a:lvl5pPr>
            <a:lvl6pPr marL="2394260" indent="0">
              <a:buNone/>
              <a:defRPr sz="1500">
                <a:solidFill>
                  <a:schemeClr val="tx1">
                    <a:tint val="75000"/>
                  </a:schemeClr>
                </a:solidFill>
              </a:defRPr>
            </a:lvl6pPr>
            <a:lvl7pPr marL="2873112" indent="0">
              <a:buNone/>
              <a:defRPr sz="1500">
                <a:solidFill>
                  <a:schemeClr val="tx1">
                    <a:tint val="75000"/>
                  </a:schemeClr>
                </a:solidFill>
              </a:defRPr>
            </a:lvl7pPr>
            <a:lvl8pPr marL="3351964" indent="0">
              <a:buNone/>
              <a:defRPr sz="1500">
                <a:solidFill>
                  <a:schemeClr val="tx1">
                    <a:tint val="75000"/>
                  </a:schemeClr>
                </a:solidFill>
              </a:defRPr>
            </a:lvl8pPr>
            <a:lvl9pPr marL="3830816"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CD82EE-5B6A-4945-9349-FD374A5CBEF0}" type="datetime1">
              <a:rPr kumimoji="1" lang="ja-JP" altLang="en-US" smtClean="0"/>
              <a:t>2025/7/2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2542812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4591" y="1763928"/>
            <a:ext cx="4722217" cy="4989036"/>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35005" y="1763928"/>
            <a:ext cx="4722217" cy="4989036"/>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564D8D-66FF-4E22-A792-EFFD190CA8B3}" type="datetime1">
              <a:rPr kumimoji="1" lang="ja-JP" altLang="en-US" smtClean="0"/>
              <a:t>2025/7/2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193620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692179"/>
            <a:ext cx="4724074" cy="705219"/>
          </a:xfrm>
        </p:spPr>
        <p:txBody>
          <a:bodyPr anchor="b"/>
          <a:lstStyle>
            <a:lvl1pPr marL="0" indent="0">
              <a:buNone/>
              <a:defRPr sz="2500" b="1"/>
            </a:lvl1pPr>
            <a:lvl2pPr marL="478853" indent="0">
              <a:buNone/>
              <a:defRPr sz="2100" b="1"/>
            </a:lvl2pPr>
            <a:lvl3pPr marL="957704" indent="0">
              <a:buNone/>
              <a:defRPr sz="1900" b="1"/>
            </a:lvl3pPr>
            <a:lvl4pPr marL="1436557" indent="0">
              <a:buNone/>
              <a:defRPr sz="1600" b="1"/>
            </a:lvl4pPr>
            <a:lvl5pPr marL="1915407" indent="0">
              <a:buNone/>
              <a:defRPr sz="1600" b="1"/>
            </a:lvl5pPr>
            <a:lvl6pPr marL="2394260" indent="0">
              <a:buNone/>
              <a:defRPr sz="1600" b="1"/>
            </a:lvl6pPr>
            <a:lvl7pPr marL="2873112" indent="0">
              <a:buNone/>
              <a:defRPr sz="1600" b="1"/>
            </a:lvl7pPr>
            <a:lvl8pPr marL="3351964" indent="0">
              <a:buNone/>
              <a:defRPr sz="1600" b="1"/>
            </a:lvl8pPr>
            <a:lvl9pPr marL="3830816"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591" y="2397398"/>
            <a:ext cx="4724074" cy="4355563"/>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1297" y="1692179"/>
            <a:ext cx="4725930" cy="705219"/>
          </a:xfrm>
        </p:spPr>
        <p:txBody>
          <a:bodyPr anchor="b"/>
          <a:lstStyle>
            <a:lvl1pPr marL="0" indent="0">
              <a:buNone/>
              <a:defRPr sz="2500" b="1"/>
            </a:lvl1pPr>
            <a:lvl2pPr marL="478853" indent="0">
              <a:buNone/>
              <a:defRPr sz="2100" b="1"/>
            </a:lvl2pPr>
            <a:lvl3pPr marL="957704" indent="0">
              <a:buNone/>
              <a:defRPr sz="1900" b="1"/>
            </a:lvl3pPr>
            <a:lvl4pPr marL="1436557" indent="0">
              <a:buNone/>
              <a:defRPr sz="1600" b="1"/>
            </a:lvl4pPr>
            <a:lvl5pPr marL="1915407" indent="0">
              <a:buNone/>
              <a:defRPr sz="1600" b="1"/>
            </a:lvl5pPr>
            <a:lvl6pPr marL="2394260" indent="0">
              <a:buNone/>
              <a:defRPr sz="1600" b="1"/>
            </a:lvl6pPr>
            <a:lvl7pPr marL="2873112" indent="0">
              <a:buNone/>
              <a:defRPr sz="1600" b="1"/>
            </a:lvl7pPr>
            <a:lvl8pPr marL="3351964" indent="0">
              <a:buNone/>
              <a:defRPr sz="1600" b="1"/>
            </a:lvl8pPr>
            <a:lvl9pPr marL="3830816"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1297" y="2397398"/>
            <a:ext cx="4725930" cy="4355563"/>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1BFC0F2-18F9-40F0-930D-D694DB09604F}" type="datetime1">
              <a:rPr kumimoji="1" lang="ja-JP" altLang="en-US" smtClean="0"/>
              <a:t>2025/7/2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26093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31890FA-AD82-46E6-8908-38945F4FB1AB}" type="datetime1">
              <a:rPr kumimoji="1" lang="ja-JP" altLang="en-US" smtClean="0"/>
              <a:t>2025/7/2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404078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988A87C-8779-4798-A584-1083B4F14300}" type="datetime1">
              <a:rPr kumimoji="1" lang="ja-JP" altLang="en-US" smtClean="0"/>
              <a:t>2025/7/2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315939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5" y="300990"/>
            <a:ext cx="3517533" cy="1280945"/>
          </a:xfrm>
        </p:spPr>
        <p:txBody>
          <a:bodyPr anchor="b"/>
          <a:lstStyle>
            <a:lvl1pPr algn="l">
              <a:defRPr sz="2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203" y="300992"/>
            <a:ext cx="5977020" cy="6451972"/>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595" y="1581934"/>
            <a:ext cx="3517533" cy="5171028"/>
          </a:xfrm>
        </p:spPr>
        <p:txBody>
          <a:bodyPr/>
          <a:lstStyle>
            <a:lvl1pPr marL="0" indent="0">
              <a:buNone/>
              <a:defRPr sz="1500"/>
            </a:lvl1pPr>
            <a:lvl2pPr marL="478853" indent="0">
              <a:buNone/>
              <a:defRPr sz="1300"/>
            </a:lvl2pPr>
            <a:lvl3pPr marL="957704" indent="0">
              <a:buNone/>
              <a:defRPr sz="1000"/>
            </a:lvl3pPr>
            <a:lvl4pPr marL="1436557" indent="0">
              <a:buNone/>
              <a:defRPr sz="1000"/>
            </a:lvl4pPr>
            <a:lvl5pPr marL="1915407" indent="0">
              <a:buNone/>
              <a:defRPr sz="1000"/>
            </a:lvl5pPr>
            <a:lvl6pPr marL="2394260" indent="0">
              <a:buNone/>
              <a:defRPr sz="1000"/>
            </a:lvl6pPr>
            <a:lvl7pPr marL="2873112" indent="0">
              <a:buNone/>
              <a:defRPr sz="1000"/>
            </a:lvl7pPr>
            <a:lvl8pPr marL="3351964" indent="0">
              <a:buNone/>
              <a:defRPr sz="1000"/>
            </a:lvl8pPr>
            <a:lvl9pPr marL="3830816"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8A6C8A-33F9-4331-93DF-2A45E3391F64}" type="datetime1">
              <a:rPr kumimoji="1" lang="ja-JP" altLang="en-US" smtClean="0"/>
              <a:t>2025/7/2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75989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5291772"/>
            <a:ext cx="6415088" cy="624724"/>
          </a:xfrm>
        </p:spPr>
        <p:txBody>
          <a:bodyPr anchor="b"/>
          <a:lstStyle>
            <a:lvl1pPr algn="l">
              <a:defRPr sz="21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670" y="675471"/>
            <a:ext cx="6415088" cy="4535805"/>
          </a:xfrm>
        </p:spPr>
        <p:txBody>
          <a:bodyPr/>
          <a:lstStyle>
            <a:lvl1pPr marL="0" indent="0">
              <a:buNone/>
              <a:defRPr sz="3400"/>
            </a:lvl1pPr>
            <a:lvl2pPr marL="478853" indent="0">
              <a:buNone/>
              <a:defRPr sz="2900"/>
            </a:lvl2pPr>
            <a:lvl3pPr marL="957704" indent="0">
              <a:buNone/>
              <a:defRPr sz="2500"/>
            </a:lvl3pPr>
            <a:lvl4pPr marL="1436557" indent="0">
              <a:buNone/>
              <a:defRPr sz="2100"/>
            </a:lvl4pPr>
            <a:lvl5pPr marL="1915407" indent="0">
              <a:buNone/>
              <a:defRPr sz="2100"/>
            </a:lvl5pPr>
            <a:lvl6pPr marL="2394260" indent="0">
              <a:buNone/>
              <a:defRPr sz="2100"/>
            </a:lvl6pPr>
            <a:lvl7pPr marL="2873112" indent="0">
              <a:buNone/>
              <a:defRPr sz="2100"/>
            </a:lvl7pPr>
            <a:lvl8pPr marL="3351964" indent="0">
              <a:buNone/>
              <a:defRPr sz="2100"/>
            </a:lvl8pPr>
            <a:lvl9pPr marL="3830816" indent="0">
              <a:buNone/>
              <a:defRPr sz="2100"/>
            </a:lvl9pPr>
          </a:lstStyle>
          <a:p>
            <a:endParaRPr kumimoji="1" lang="ja-JP" altLang="en-US"/>
          </a:p>
        </p:txBody>
      </p:sp>
      <p:sp>
        <p:nvSpPr>
          <p:cNvPr id="4" name="テキスト プレースホルダー 3"/>
          <p:cNvSpPr>
            <a:spLocks noGrp="1"/>
          </p:cNvSpPr>
          <p:nvPr>
            <p:ph type="body" sz="half" idx="2"/>
          </p:nvPr>
        </p:nvSpPr>
        <p:spPr>
          <a:xfrm>
            <a:off x="2095670" y="5916496"/>
            <a:ext cx="6415088" cy="887211"/>
          </a:xfrm>
        </p:spPr>
        <p:txBody>
          <a:bodyPr/>
          <a:lstStyle>
            <a:lvl1pPr marL="0" indent="0">
              <a:buNone/>
              <a:defRPr sz="1500"/>
            </a:lvl1pPr>
            <a:lvl2pPr marL="478853" indent="0">
              <a:buNone/>
              <a:defRPr sz="1300"/>
            </a:lvl2pPr>
            <a:lvl3pPr marL="957704" indent="0">
              <a:buNone/>
              <a:defRPr sz="1000"/>
            </a:lvl3pPr>
            <a:lvl4pPr marL="1436557" indent="0">
              <a:buNone/>
              <a:defRPr sz="1000"/>
            </a:lvl4pPr>
            <a:lvl5pPr marL="1915407" indent="0">
              <a:buNone/>
              <a:defRPr sz="1000"/>
            </a:lvl5pPr>
            <a:lvl6pPr marL="2394260" indent="0">
              <a:buNone/>
              <a:defRPr sz="1000"/>
            </a:lvl6pPr>
            <a:lvl7pPr marL="2873112" indent="0">
              <a:buNone/>
              <a:defRPr sz="1000"/>
            </a:lvl7pPr>
            <a:lvl8pPr marL="3351964" indent="0">
              <a:buNone/>
              <a:defRPr sz="1000"/>
            </a:lvl8pPr>
            <a:lvl9pPr marL="3830816"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5CEA383-34EF-4B2A-9C41-43E2151C2B10}" type="datetime1">
              <a:rPr kumimoji="1" lang="ja-JP" altLang="en-US" smtClean="0"/>
              <a:t>2025/7/2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233903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591" y="302741"/>
            <a:ext cx="9622632" cy="1259946"/>
          </a:xfrm>
          <a:prstGeom prst="rect">
            <a:avLst/>
          </a:prstGeom>
        </p:spPr>
        <p:txBody>
          <a:bodyPr vert="horz" lIns="95771" tIns="47885" rIns="95771" bIns="4788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534591" y="1763928"/>
            <a:ext cx="9622632" cy="4989036"/>
          </a:xfrm>
          <a:prstGeom prst="rect">
            <a:avLst/>
          </a:prstGeom>
        </p:spPr>
        <p:txBody>
          <a:bodyPr vert="horz" lIns="95771" tIns="47885" rIns="95771" bIns="4788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591" y="7006700"/>
            <a:ext cx="2494756" cy="402483"/>
          </a:xfrm>
          <a:prstGeom prst="rect">
            <a:avLst/>
          </a:prstGeom>
        </p:spPr>
        <p:txBody>
          <a:bodyPr vert="horz" lIns="95771" tIns="47885" rIns="95771" bIns="47885" rtlCol="0" anchor="ctr"/>
          <a:lstStyle>
            <a:lvl1pPr algn="l">
              <a:defRPr sz="1300">
                <a:solidFill>
                  <a:schemeClr val="tx1">
                    <a:tint val="75000"/>
                  </a:schemeClr>
                </a:solidFill>
              </a:defRPr>
            </a:lvl1pPr>
          </a:lstStyle>
          <a:p>
            <a:fld id="{EC45A616-A6B9-4815-89D4-2AE7028BF879}" type="datetime1">
              <a:rPr kumimoji="1" lang="ja-JP" altLang="en-US" smtClean="0"/>
              <a:t>2025/7/2</a:t>
            </a:fld>
            <a:endParaRPr kumimoji="1" lang="ja-JP" altLang="en-US"/>
          </a:p>
        </p:txBody>
      </p:sp>
      <p:sp>
        <p:nvSpPr>
          <p:cNvPr id="5" name="フッター プレースホルダー 4"/>
          <p:cNvSpPr>
            <a:spLocks noGrp="1"/>
          </p:cNvSpPr>
          <p:nvPr>
            <p:ph type="ftr" sz="quarter" idx="3"/>
          </p:nvPr>
        </p:nvSpPr>
        <p:spPr>
          <a:xfrm>
            <a:off x="3653036" y="7006700"/>
            <a:ext cx="3385741" cy="402483"/>
          </a:xfrm>
          <a:prstGeom prst="rect">
            <a:avLst/>
          </a:prstGeom>
        </p:spPr>
        <p:txBody>
          <a:bodyPr vert="horz" lIns="95771" tIns="47885" rIns="95771" bIns="478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2466" y="7006700"/>
            <a:ext cx="2494756" cy="402483"/>
          </a:xfrm>
          <a:prstGeom prst="rect">
            <a:avLst/>
          </a:prstGeom>
        </p:spPr>
        <p:txBody>
          <a:bodyPr vert="horz" lIns="95771" tIns="47885" rIns="95771" bIns="47885" rtlCol="0" anchor="ctr"/>
          <a:lstStyle>
            <a:lvl1pPr algn="r">
              <a:defRPr sz="1300">
                <a:solidFill>
                  <a:schemeClr val="tx1">
                    <a:tint val="75000"/>
                  </a:schemeClr>
                </a:solidFill>
              </a:defRPr>
            </a:lvl1pPr>
          </a:lstStyle>
          <a:p>
            <a:fld id="{84023275-9BCE-4CAF-9931-1556ECCC549C}" type="slidenum">
              <a:rPr kumimoji="1" lang="ja-JP" altLang="en-US" smtClean="0"/>
              <a:t>‹#›</a:t>
            </a:fld>
            <a:endParaRPr kumimoji="1" lang="ja-JP" altLang="en-US"/>
          </a:p>
        </p:txBody>
      </p:sp>
    </p:spTree>
    <p:extLst>
      <p:ext uri="{BB962C8B-B14F-4D97-AF65-F5344CB8AC3E}">
        <p14:creationId xmlns:p14="http://schemas.microsoft.com/office/powerpoint/2010/main" val="1669099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57704" rtl="0" eaLnBrk="1" latinLnBrk="0" hangingPunct="1">
        <a:spcBef>
          <a:spcPct val="0"/>
        </a:spcBef>
        <a:buNone/>
        <a:defRPr kumimoji="1" sz="4600" kern="1200">
          <a:solidFill>
            <a:schemeClr val="tx1"/>
          </a:solidFill>
          <a:latin typeface="+mj-lt"/>
          <a:ea typeface="+mj-ea"/>
          <a:cs typeface="+mj-cs"/>
        </a:defRPr>
      </a:lvl1pPr>
    </p:titleStyle>
    <p:bodyStyle>
      <a:lvl1pPr marL="359139" indent="-359139" algn="l" defTabSz="957704"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135" indent="-299282" algn="l" defTabSz="957704"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130" indent="-239426" algn="l" defTabSz="957704"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5981"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4834"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685"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538"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391"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242" indent="-239426" algn="l" defTabSz="957704"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704" rtl="0" eaLnBrk="1" latinLnBrk="0" hangingPunct="1">
        <a:defRPr kumimoji="1" sz="1900" kern="1200">
          <a:solidFill>
            <a:schemeClr val="tx1"/>
          </a:solidFill>
          <a:latin typeface="+mn-lt"/>
          <a:ea typeface="+mn-ea"/>
          <a:cs typeface="+mn-cs"/>
        </a:defRPr>
      </a:lvl1pPr>
      <a:lvl2pPr marL="478853" algn="l" defTabSz="957704" rtl="0" eaLnBrk="1" latinLnBrk="0" hangingPunct="1">
        <a:defRPr kumimoji="1" sz="1900" kern="1200">
          <a:solidFill>
            <a:schemeClr val="tx1"/>
          </a:solidFill>
          <a:latin typeface="+mn-lt"/>
          <a:ea typeface="+mn-ea"/>
          <a:cs typeface="+mn-cs"/>
        </a:defRPr>
      </a:lvl2pPr>
      <a:lvl3pPr marL="957704" algn="l" defTabSz="957704" rtl="0" eaLnBrk="1" latinLnBrk="0" hangingPunct="1">
        <a:defRPr kumimoji="1" sz="1900" kern="1200">
          <a:solidFill>
            <a:schemeClr val="tx1"/>
          </a:solidFill>
          <a:latin typeface="+mn-lt"/>
          <a:ea typeface="+mn-ea"/>
          <a:cs typeface="+mn-cs"/>
        </a:defRPr>
      </a:lvl3pPr>
      <a:lvl4pPr marL="1436557" algn="l" defTabSz="957704" rtl="0" eaLnBrk="1" latinLnBrk="0" hangingPunct="1">
        <a:defRPr kumimoji="1" sz="1900" kern="1200">
          <a:solidFill>
            <a:schemeClr val="tx1"/>
          </a:solidFill>
          <a:latin typeface="+mn-lt"/>
          <a:ea typeface="+mn-ea"/>
          <a:cs typeface="+mn-cs"/>
        </a:defRPr>
      </a:lvl4pPr>
      <a:lvl5pPr marL="1915407" algn="l" defTabSz="957704" rtl="0" eaLnBrk="1" latinLnBrk="0" hangingPunct="1">
        <a:defRPr kumimoji="1" sz="1900" kern="1200">
          <a:solidFill>
            <a:schemeClr val="tx1"/>
          </a:solidFill>
          <a:latin typeface="+mn-lt"/>
          <a:ea typeface="+mn-ea"/>
          <a:cs typeface="+mn-cs"/>
        </a:defRPr>
      </a:lvl5pPr>
      <a:lvl6pPr marL="2394260" algn="l" defTabSz="957704" rtl="0" eaLnBrk="1" latinLnBrk="0" hangingPunct="1">
        <a:defRPr kumimoji="1" sz="1900" kern="1200">
          <a:solidFill>
            <a:schemeClr val="tx1"/>
          </a:solidFill>
          <a:latin typeface="+mn-lt"/>
          <a:ea typeface="+mn-ea"/>
          <a:cs typeface="+mn-cs"/>
        </a:defRPr>
      </a:lvl6pPr>
      <a:lvl7pPr marL="2873112" algn="l" defTabSz="957704" rtl="0" eaLnBrk="1" latinLnBrk="0" hangingPunct="1">
        <a:defRPr kumimoji="1" sz="1900" kern="1200">
          <a:solidFill>
            <a:schemeClr val="tx1"/>
          </a:solidFill>
          <a:latin typeface="+mn-lt"/>
          <a:ea typeface="+mn-ea"/>
          <a:cs typeface="+mn-cs"/>
        </a:defRPr>
      </a:lvl7pPr>
      <a:lvl8pPr marL="3351964" algn="l" defTabSz="957704" rtl="0" eaLnBrk="1" latinLnBrk="0" hangingPunct="1">
        <a:defRPr kumimoji="1" sz="1900" kern="1200">
          <a:solidFill>
            <a:schemeClr val="tx1"/>
          </a:solidFill>
          <a:latin typeface="+mn-lt"/>
          <a:ea typeface="+mn-ea"/>
          <a:cs typeface="+mn-cs"/>
        </a:defRPr>
      </a:lvl8pPr>
      <a:lvl9pPr marL="3830816" algn="l" defTabSz="95770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1</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51586ED2-7D84-4B68-91B3-CC237CA2456A}"/>
              </a:ext>
            </a:extLst>
          </p:cNvPr>
          <p:cNvSpPr txBox="1"/>
          <p:nvPr/>
        </p:nvSpPr>
        <p:spPr>
          <a:xfrm>
            <a:off x="1898799" y="1460289"/>
            <a:ext cx="6894213" cy="369332"/>
          </a:xfrm>
          <a:prstGeom prst="rect">
            <a:avLst/>
          </a:prstGeom>
          <a:noFill/>
        </p:spPr>
        <p:txBody>
          <a:bodyPr wrap="square">
            <a:spAutoFit/>
          </a:bodyPr>
          <a:lstStyle/>
          <a:p>
            <a:pPr algn="ctr"/>
            <a:r>
              <a:rPr kumimoji="1" lang="ja-JP" altLang="en-US" sz="1800" dirty="0">
                <a:latin typeface="Meiryo UI" panose="020B0604030504040204" pitchFamily="50" charset="-128"/>
                <a:ea typeface="Meiryo UI" panose="020B0604030504040204" pitchFamily="50" charset="-128"/>
              </a:rPr>
              <a:t>大阪府営池田保健所新築工事</a:t>
            </a:r>
            <a:endParaRPr lang="ja-JP" altLang="en-US"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9DC897E-7534-4789-B731-82D83872E883}"/>
              </a:ext>
            </a:extLst>
          </p:cNvPr>
          <p:cNvSpPr txBox="1"/>
          <p:nvPr/>
        </p:nvSpPr>
        <p:spPr>
          <a:xfrm>
            <a:off x="2731717" y="4899057"/>
            <a:ext cx="5228376" cy="1426288"/>
          </a:xfrm>
          <a:prstGeom prst="rect">
            <a:avLst/>
          </a:prstGeom>
          <a:noFill/>
        </p:spPr>
        <p:txBody>
          <a:bodyPr wrap="square">
            <a:spAutoFit/>
          </a:bodyPr>
          <a:lstStyle/>
          <a:p>
            <a:pPr algn="ctr"/>
            <a:endParaRPr kumimoji="1" lang="en-US" altLang="zh-TW" dirty="0">
              <a:latin typeface="Meiryo UI" panose="020B0604030504040204" pitchFamily="50" charset="-128"/>
              <a:ea typeface="Meiryo UI" panose="020B0604030504040204" pitchFamily="50" charset="-128"/>
            </a:endParaRPr>
          </a:p>
          <a:p>
            <a:pPr algn="ctr"/>
            <a:endParaRPr lang="en-US" altLang="zh-TW" dirty="0">
              <a:latin typeface="Meiryo UI" panose="020B0604030504040204" pitchFamily="50" charset="-128"/>
              <a:ea typeface="Meiryo UI" panose="020B0604030504040204" pitchFamily="50" charset="-128"/>
            </a:endParaRPr>
          </a:p>
          <a:p>
            <a:pPr algn="ctr"/>
            <a:endParaRPr kumimoji="1" lang="en-US" altLang="zh-TW" dirty="0">
              <a:latin typeface="Meiryo UI" panose="020B0604030504040204" pitchFamily="50" charset="-128"/>
              <a:ea typeface="Meiryo UI" panose="020B0604030504040204" pitchFamily="50" charset="-128"/>
            </a:endParaRPr>
          </a:p>
          <a:p>
            <a:pPr algn="ctr"/>
            <a:r>
              <a:rPr kumimoji="1" lang="zh-TW" altLang="en-US" dirty="0">
                <a:latin typeface="Meiryo UI" panose="020B0604030504040204" pitchFamily="50" charset="-128"/>
                <a:ea typeface="Meiryo UI" panose="020B0604030504040204" pitchFamily="50" charset="-128"/>
              </a:rPr>
              <a:t>株式会社</a:t>
            </a:r>
            <a:r>
              <a:rPr kumimoji="1" lang="ja-JP" altLang="en-US" dirty="0">
                <a:latin typeface="Meiryo UI" panose="020B0604030504040204" pitchFamily="50" charset="-128"/>
                <a:ea typeface="Meiryo UI" panose="020B0604030504040204" pitchFamily="50" charset="-128"/>
              </a:rPr>
              <a:t>相和技術研究所</a:t>
            </a:r>
          </a:p>
        </p:txBody>
      </p:sp>
    </p:spTree>
    <p:extLst>
      <p:ext uri="{BB962C8B-B14F-4D97-AF65-F5344CB8AC3E}">
        <p14:creationId xmlns:p14="http://schemas.microsoft.com/office/powerpoint/2010/main" val="3900533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23787E2-3DA2-4705-ABD0-13CC75F77224}"/>
              </a:ext>
            </a:extLst>
          </p:cNvPr>
          <p:cNvPicPr>
            <a:picLocks noChangeAspect="1"/>
          </p:cNvPicPr>
          <p:nvPr/>
        </p:nvPicPr>
        <p:blipFill>
          <a:blip r:embed="rId2"/>
          <a:stretch>
            <a:fillRect/>
          </a:stretch>
        </p:blipFill>
        <p:spPr>
          <a:xfrm>
            <a:off x="427098" y="595249"/>
            <a:ext cx="6510883" cy="6659364"/>
          </a:xfrm>
          <a:prstGeom prst="rect">
            <a:avLst/>
          </a:prstGeom>
        </p:spPr>
      </p:pic>
      <p:sp>
        <p:nvSpPr>
          <p:cNvPr id="12" name="フリーフォーム: 図形 11">
            <a:extLst>
              <a:ext uri="{FF2B5EF4-FFF2-40B4-BE49-F238E27FC236}">
                <a16:creationId xmlns:a16="http://schemas.microsoft.com/office/drawing/2014/main" id="{C1DFE944-6205-40B8-9688-0ED30F074B0F}"/>
              </a:ext>
            </a:extLst>
          </p:cNvPr>
          <p:cNvSpPr/>
          <p:nvPr/>
        </p:nvSpPr>
        <p:spPr>
          <a:xfrm>
            <a:off x="1840455" y="5372506"/>
            <a:ext cx="1210546" cy="616517"/>
          </a:xfrm>
          <a:custGeom>
            <a:avLst/>
            <a:gdLst>
              <a:gd name="connsiteX0" fmla="*/ 1262433 w 1571996"/>
              <a:gd name="connsiteY0" fmla="*/ 0 h 928689"/>
              <a:gd name="connsiteX1" fmla="*/ 1571996 w 1571996"/>
              <a:gd name="connsiteY1" fmla="*/ 309563 h 928689"/>
              <a:gd name="connsiteX2" fmla="*/ 1262433 w 1571996"/>
              <a:gd name="connsiteY2" fmla="*/ 619126 h 928689"/>
              <a:gd name="connsiteX3" fmla="*/ 1089353 w 1571996"/>
              <a:gd name="connsiteY3" fmla="*/ 566258 h 928689"/>
              <a:gd name="connsiteX4" fmla="*/ 1063071 w 1571996"/>
              <a:gd name="connsiteY4" fmla="*/ 544573 h 928689"/>
              <a:gd name="connsiteX5" fmla="*/ 1046284 w 1571996"/>
              <a:gd name="connsiteY5" fmla="*/ 598652 h 928689"/>
              <a:gd name="connsiteX6" fmla="*/ 761048 w 1571996"/>
              <a:gd name="connsiteY6" fmla="*/ 787719 h 928689"/>
              <a:gd name="connsiteX7" fmla="*/ 640552 w 1571996"/>
              <a:gd name="connsiteY7" fmla="*/ 763392 h 928689"/>
              <a:gd name="connsiteX8" fmla="*/ 595082 w 1571996"/>
              <a:gd name="connsiteY8" fmla="*/ 738712 h 928689"/>
              <a:gd name="connsiteX9" fmla="*/ 594799 w 1571996"/>
              <a:gd name="connsiteY9" fmla="*/ 739622 h 928689"/>
              <a:gd name="connsiteX10" fmla="*/ 309563 w 1571996"/>
              <a:gd name="connsiteY10" fmla="*/ 928689 h 928689"/>
              <a:gd name="connsiteX11" fmla="*/ 0 w 1571996"/>
              <a:gd name="connsiteY11" fmla="*/ 619126 h 928689"/>
              <a:gd name="connsiteX12" fmla="*/ 309563 w 1571996"/>
              <a:gd name="connsiteY12" fmla="*/ 309563 h 928689"/>
              <a:gd name="connsiteX13" fmla="*/ 430059 w 1571996"/>
              <a:gd name="connsiteY13" fmla="*/ 333890 h 928689"/>
              <a:gd name="connsiteX14" fmla="*/ 475529 w 1571996"/>
              <a:gd name="connsiteY14" fmla="*/ 358571 h 928689"/>
              <a:gd name="connsiteX15" fmla="*/ 475812 w 1571996"/>
              <a:gd name="connsiteY15" fmla="*/ 357660 h 928689"/>
              <a:gd name="connsiteX16" fmla="*/ 761048 w 1571996"/>
              <a:gd name="connsiteY16" fmla="*/ 168593 h 928689"/>
              <a:gd name="connsiteX17" fmla="*/ 934128 w 1571996"/>
              <a:gd name="connsiteY17" fmla="*/ 221462 h 928689"/>
              <a:gd name="connsiteX18" fmla="*/ 960410 w 1571996"/>
              <a:gd name="connsiteY18" fmla="*/ 243147 h 928689"/>
              <a:gd name="connsiteX19" fmla="*/ 977197 w 1571996"/>
              <a:gd name="connsiteY19" fmla="*/ 189067 h 928689"/>
              <a:gd name="connsiteX20" fmla="*/ 1262433 w 1571996"/>
              <a:gd name="connsiteY20" fmla="*/ 0 h 9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1996" h="928689">
                <a:moveTo>
                  <a:pt x="1262433" y="0"/>
                </a:moveTo>
                <a:cubicBezTo>
                  <a:pt x="1433400" y="0"/>
                  <a:pt x="1571996" y="138596"/>
                  <a:pt x="1571996" y="309563"/>
                </a:cubicBezTo>
                <a:cubicBezTo>
                  <a:pt x="1571996" y="480530"/>
                  <a:pt x="1433400" y="619126"/>
                  <a:pt x="1262433" y="619126"/>
                </a:cubicBezTo>
                <a:cubicBezTo>
                  <a:pt x="1198320" y="619126"/>
                  <a:pt x="1138760" y="599636"/>
                  <a:pt x="1089353" y="566258"/>
                </a:cubicBezTo>
                <a:lnTo>
                  <a:pt x="1063071" y="544573"/>
                </a:lnTo>
                <a:lnTo>
                  <a:pt x="1046284" y="598652"/>
                </a:lnTo>
                <a:cubicBezTo>
                  <a:pt x="999290" y="709759"/>
                  <a:pt x="889273" y="787719"/>
                  <a:pt x="761048" y="787719"/>
                </a:cubicBezTo>
                <a:cubicBezTo>
                  <a:pt x="718306" y="787719"/>
                  <a:pt x="677588" y="779057"/>
                  <a:pt x="640552" y="763392"/>
                </a:cubicBezTo>
                <a:lnTo>
                  <a:pt x="595082" y="738712"/>
                </a:lnTo>
                <a:lnTo>
                  <a:pt x="594799" y="739622"/>
                </a:lnTo>
                <a:cubicBezTo>
                  <a:pt x="547805" y="850729"/>
                  <a:pt x="437788" y="928689"/>
                  <a:pt x="309563" y="928689"/>
                </a:cubicBezTo>
                <a:cubicBezTo>
                  <a:pt x="138596" y="928689"/>
                  <a:pt x="0" y="790093"/>
                  <a:pt x="0" y="619126"/>
                </a:cubicBezTo>
                <a:cubicBezTo>
                  <a:pt x="0" y="448159"/>
                  <a:pt x="138596" y="309563"/>
                  <a:pt x="309563" y="309563"/>
                </a:cubicBezTo>
                <a:cubicBezTo>
                  <a:pt x="352305" y="309563"/>
                  <a:pt x="393023" y="318226"/>
                  <a:pt x="430059" y="333890"/>
                </a:cubicBezTo>
                <a:lnTo>
                  <a:pt x="475529" y="358571"/>
                </a:lnTo>
                <a:lnTo>
                  <a:pt x="475812" y="357660"/>
                </a:lnTo>
                <a:cubicBezTo>
                  <a:pt x="522806" y="246554"/>
                  <a:pt x="632823" y="168593"/>
                  <a:pt x="761048" y="168593"/>
                </a:cubicBezTo>
                <a:cubicBezTo>
                  <a:pt x="825161" y="168593"/>
                  <a:pt x="884721" y="188083"/>
                  <a:pt x="934128" y="221462"/>
                </a:cubicBezTo>
                <a:lnTo>
                  <a:pt x="960410" y="243147"/>
                </a:lnTo>
                <a:lnTo>
                  <a:pt x="977197" y="189067"/>
                </a:lnTo>
                <a:cubicBezTo>
                  <a:pt x="1024191" y="77961"/>
                  <a:pt x="1134208" y="0"/>
                  <a:pt x="1262433" y="0"/>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389" dirty="0"/>
          </a:p>
        </p:txBody>
      </p:sp>
      <p:sp>
        <p:nvSpPr>
          <p:cNvPr id="13" name="楕円 12">
            <a:extLst>
              <a:ext uri="{FF2B5EF4-FFF2-40B4-BE49-F238E27FC236}">
                <a16:creationId xmlns:a16="http://schemas.microsoft.com/office/drawing/2014/main" id="{4714A44E-AAA6-4E1F-9537-6EB16A6FE595}"/>
              </a:ext>
            </a:extLst>
          </p:cNvPr>
          <p:cNvSpPr/>
          <p:nvPr/>
        </p:nvSpPr>
        <p:spPr>
          <a:xfrm rot="5400000">
            <a:off x="465437" y="3397923"/>
            <a:ext cx="3203065" cy="10540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89"/>
          </a:p>
        </p:txBody>
      </p:sp>
      <p:sp>
        <p:nvSpPr>
          <p:cNvPr id="7" name="正方形/長方形 6">
            <a:extLst>
              <a:ext uri="{FF2B5EF4-FFF2-40B4-BE49-F238E27FC236}">
                <a16:creationId xmlns:a16="http://schemas.microsoft.com/office/drawing/2014/main" id="{270B1015-79C5-4A64-993C-F867D65E3C3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ED1540EF-3472-49BD-B6A5-0407DF808B3F}"/>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7B2598A5-01D4-4AEC-8002-5EB5E2982D64}"/>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10" name="テキスト ボックス 9">
            <a:extLst>
              <a:ext uri="{FF2B5EF4-FFF2-40B4-BE49-F238E27FC236}">
                <a16:creationId xmlns:a16="http://schemas.microsoft.com/office/drawing/2014/main" id="{838B3A82-4992-49C6-BCC3-1A048F3B23A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77FB746-46CB-4C74-B7FF-CCA917302233}"/>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B4E2A21-A5D6-45E6-AA79-1D094235A7F1}"/>
              </a:ext>
            </a:extLst>
          </p:cNvPr>
          <p:cNvSpPr txBox="1"/>
          <p:nvPr/>
        </p:nvSpPr>
        <p:spPr>
          <a:xfrm>
            <a:off x="7362130" y="717828"/>
            <a:ext cx="3308884"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アドバイスへの対応②　～植栽計画～</a:t>
            </a:r>
          </a:p>
        </p:txBody>
      </p:sp>
      <p:sp>
        <p:nvSpPr>
          <p:cNvPr id="16" name="テキスト ボックス 15">
            <a:extLst>
              <a:ext uri="{FF2B5EF4-FFF2-40B4-BE49-F238E27FC236}">
                <a16:creationId xmlns:a16="http://schemas.microsoft.com/office/drawing/2014/main" id="{4BF20555-8332-4404-A798-CAF5E81189A2}"/>
              </a:ext>
            </a:extLst>
          </p:cNvPr>
          <p:cNvSpPr txBox="1"/>
          <p:nvPr/>
        </p:nvSpPr>
        <p:spPr>
          <a:xfrm>
            <a:off x="6716096" y="1903510"/>
            <a:ext cx="3742377" cy="3046988"/>
          </a:xfrm>
          <a:prstGeom prst="rect">
            <a:avLst/>
          </a:prstGeom>
          <a:solidFill>
            <a:srgbClr val="FFFF99"/>
          </a:solidFill>
          <a:ln>
            <a:solidFill>
              <a:schemeClr val="tx1"/>
            </a:solidFill>
          </a:ln>
        </p:spPr>
        <p:txBody>
          <a:bodyPr wrap="square">
            <a:spAutoFit/>
          </a:bodyPr>
          <a:lstStyle/>
          <a:p>
            <a:pPr marL="93663" indent="-93663" algn="just" rtl="0" eaLnBrk="1" fontAlgn="t" latinLnBrk="0" hangingPunct="1">
              <a:spcBef>
                <a:spcPts val="0"/>
              </a:spcBef>
              <a:spcAft>
                <a:spcPts val="0"/>
              </a:spcAft>
            </a:pP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・既存高木の保存を計画していましたが、再度既存樹木を調査した結果、健全性にも疑わしい面があり、撤去の方向で進めることになりました。</a:t>
            </a:r>
            <a:endParaRPr lang="ja-JP" altLang="ja-JP" sz="1300" b="0" i="0" u="none" strike="noStrike" dirty="0">
              <a:effectLst/>
              <a:latin typeface="Arial" panose="020B0604020202020204" pitchFamily="34" charset="0"/>
            </a:endParaRPr>
          </a:p>
          <a:p>
            <a:pPr marL="0" algn="just" rtl="0" eaLnBrk="1" fontAlgn="t" latinLnBrk="0" hangingPunct="1">
              <a:spcBef>
                <a:spcPts val="0"/>
              </a:spcBef>
              <a:spcAft>
                <a:spcPts val="0"/>
              </a:spcAft>
            </a:pP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  災害時に業務継続が必要となる施設であるため、</a:t>
            </a:r>
            <a:endParaRPr lang="ja-JP" altLang="ja-JP" sz="1300" b="0" i="0" u="none" strike="noStrike" dirty="0">
              <a:effectLst/>
              <a:latin typeface="Arial" panose="020B0604020202020204" pitchFamily="34" charset="0"/>
            </a:endParaRPr>
          </a:p>
          <a:p>
            <a:pPr marL="0" algn="just" rtl="0" eaLnBrk="1" fontAlgn="t" latinLnBrk="0" hangingPunct="1">
              <a:spcBef>
                <a:spcPts val="0"/>
              </a:spcBef>
              <a:spcAft>
                <a:spcPts val="0"/>
              </a:spcAft>
            </a:pP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　災害時（台風等）に倒木の危険性を回避</a:t>
            </a:r>
            <a:endParaRPr lang="ja-JP" altLang="ja-JP" sz="1300" b="0" i="0" u="none" strike="noStrike" dirty="0">
              <a:effectLst/>
              <a:latin typeface="Arial" panose="020B0604020202020204" pitchFamily="34" charset="0"/>
            </a:endParaRPr>
          </a:p>
          <a:p>
            <a:pPr marL="93663" indent="-93663" algn="just" rtl="0" eaLnBrk="1" fontAlgn="t" latinLnBrk="0" hangingPunct="1">
              <a:spcBef>
                <a:spcPts val="0"/>
              </a:spcBef>
              <a:spcAft>
                <a:spcPts val="600"/>
              </a:spcAft>
            </a:pP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  することを優先し、既存樹木は全て伐採とし、既存緑地と同等となるよう近隣公園や周囲の植栽の樹種を調査し四季を通じて楽しめる外構空間の創出や維持管理のしやすさなども考慮し、植栽計画を行います。</a:t>
            </a:r>
            <a:endParaRPr lang="ja-JP" altLang="ja-JP" sz="1300" b="0" i="0" u="none" strike="noStrike" dirty="0">
              <a:effectLst/>
              <a:latin typeface="Arial" panose="020B0604020202020204" pitchFamily="34" charset="0"/>
            </a:endParaRPr>
          </a:p>
          <a:p>
            <a:pPr marL="93663" indent="-93663" algn="just" rtl="0" eaLnBrk="1" fontAlgn="t" latinLnBrk="0" hangingPunct="1">
              <a:spcBef>
                <a:spcPts val="0"/>
              </a:spcBef>
              <a:spcAft>
                <a:spcPts val="600"/>
              </a:spcAft>
            </a:pP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・南北軸方向は、山並みと周辺の植栽と併せた</a:t>
            </a:r>
            <a:r>
              <a:rPr kumimoji="1" lang="en-US" altLang="ja-JP" sz="1300" b="0" i="0" u="none" strike="noStrike" kern="1200" dirty="0">
                <a:solidFill>
                  <a:srgbClr val="000000"/>
                </a:solidFill>
                <a:effectLst/>
                <a:latin typeface="Meiryo UI" panose="020B0604030504040204" pitchFamily="50" charset="-128"/>
                <a:ea typeface="Meiryo UI" panose="020B0604030504040204" pitchFamily="50" charset="-128"/>
              </a:rPr>
              <a:t>『</a:t>
            </a: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緑の軸</a:t>
            </a:r>
            <a:r>
              <a:rPr kumimoji="1" lang="en-US" altLang="ja-JP" sz="1300" b="0" i="0" u="none" strike="noStrike" kern="1200" dirty="0">
                <a:solidFill>
                  <a:srgbClr val="000000"/>
                </a:solidFill>
                <a:effectLst/>
                <a:latin typeface="Meiryo UI" panose="020B0604030504040204" pitchFamily="50" charset="-128"/>
                <a:ea typeface="Meiryo UI" panose="020B0604030504040204" pitchFamily="50" charset="-128"/>
              </a:rPr>
              <a:t>』</a:t>
            </a: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となるように植栽計画するほか、東西軸方向を光明公園から続く緑を意識した植栽計画とします。</a:t>
            </a:r>
            <a:endParaRPr lang="ja-JP" altLang="ja-JP" sz="1300" b="0" i="0" u="none" strike="noStrike" dirty="0">
              <a:effectLst/>
              <a:latin typeface="Arial" panose="020B0604020202020204" pitchFamily="34" charset="0"/>
            </a:endParaRPr>
          </a:p>
          <a:p>
            <a:pPr marL="93663" indent="-93663" algn="just" rtl="0" eaLnBrk="1" fontAlgn="t" latinLnBrk="0" hangingPunct="1">
              <a:spcBef>
                <a:spcPts val="0"/>
              </a:spcBef>
              <a:spcAft>
                <a:spcPts val="0"/>
              </a:spcAft>
            </a:pPr>
            <a:r>
              <a:rPr kumimoji="1" lang="ja-JP" altLang="ja-JP" sz="1300" b="0" i="0" u="none" strike="noStrike" kern="1200" dirty="0">
                <a:solidFill>
                  <a:srgbClr val="000000"/>
                </a:solidFill>
                <a:effectLst/>
                <a:latin typeface="Meiryo UI" panose="020B0604030504040204" pitchFamily="50" charset="-128"/>
                <a:ea typeface="Meiryo UI" panose="020B0604030504040204" pitchFamily="50" charset="-128"/>
              </a:rPr>
              <a:t>・交差点の交通安全の確保のため、植樹できるのは低木になると考えています。</a:t>
            </a:r>
            <a:endParaRPr lang="ja-JP" altLang="ja-JP" sz="1300" b="0" i="0" u="none" strike="noStrike" dirty="0">
              <a:effectLst/>
              <a:latin typeface="Arial" panose="020B0604020202020204" pitchFamily="34" charset="0"/>
            </a:endParaRPr>
          </a:p>
        </p:txBody>
      </p:sp>
      <p:sp>
        <p:nvSpPr>
          <p:cNvPr id="17" name="スライド番号プレースホルダー 2">
            <a:extLst>
              <a:ext uri="{FF2B5EF4-FFF2-40B4-BE49-F238E27FC236}">
                <a16:creationId xmlns:a16="http://schemas.microsoft.com/office/drawing/2014/main" id="{38B73A31-A419-48AC-8423-FF69D62F00C6}"/>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10</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418863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DC48E8C-AFE9-4D50-951B-BC51C4A7FB41}"/>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A5D1296C-160B-4632-A7FE-3BD50298937F}"/>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7B8E4F0-C879-4B7B-8BE8-F8461C89357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10" name="テキスト ボックス 9">
            <a:extLst>
              <a:ext uri="{FF2B5EF4-FFF2-40B4-BE49-F238E27FC236}">
                <a16:creationId xmlns:a16="http://schemas.microsoft.com/office/drawing/2014/main" id="{1F5055EF-6198-4CF9-9B37-8207AC89FE8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0CAF764-70BD-49AC-92E5-3A0B10AFE470}"/>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0EDA9091-9C26-4DF5-A3EE-003F8C07AC50}"/>
              </a:ext>
            </a:extLst>
          </p:cNvPr>
          <p:cNvSpPr txBox="1"/>
          <p:nvPr/>
        </p:nvSpPr>
        <p:spPr>
          <a:xfrm>
            <a:off x="306123" y="717828"/>
            <a:ext cx="6909284"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視点場からのボリューム感①　～計画地西側道路、八王寺川沿いからの視点～</a:t>
            </a:r>
          </a:p>
        </p:txBody>
      </p:sp>
      <p:pic>
        <p:nvPicPr>
          <p:cNvPr id="13" name="図 12">
            <a:extLst>
              <a:ext uri="{FF2B5EF4-FFF2-40B4-BE49-F238E27FC236}">
                <a16:creationId xmlns:a16="http://schemas.microsoft.com/office/drawing/2014/main" id="{2C23C373-4273-493D-8F7C-8C9C6B5CBA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0657" y="1056383"/>
            <a:ext cx="10521511" cy="5891806"/>
          </a:xfrm>
          <a:prstGeom prst="rect">
            <a:avLst/>
          </a:prstGeom>
        </p:spPr>
      </p:pic>
      <p:sp>
        <p:nvSpPr>
          <p:cNvPr id="15" name="スライド番号プレースホルダー 2">
            <a:extLst>
              <a:ext uri="{FF2B5EF4-FFF2-40B4-BE49-F238E27FC236}">
                <a16:creationId xmlns:a16="http://schemas.microsoft.com/office/drawing/2014/main" id="{6E400A76-9A38-4160-9156-FF3F786567B7}"/>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11</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1317219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8727DD2-8973-4023-960E-5AD33FAC42E9}"/>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85FBC3DB-5425-4EFC-A5E9-327977B3DDD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9344CA77-405F-442D-94F0-447AD0551B21}"/>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9" name="テキスト ボックス 8">
            <a:extLst>
              <a:ext uri="{FF2B5EF4-FFF2-40B4-BE49-F238E27FC236}">
                <a16:creationId xmlns:a16="http://schemas.microsoft.com/office/drawing/2014/main" id="{57751E36-7B60-4362-8FC4-E7B0F1A68762}"/>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BFA2C943-56FB-42C6-8F3E-9D1D2E5DF78F}"/>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3F8B1A3C-3AC5-4944-B04B-FE3F7F25F3B8}"/>
              </a:ext>
            </a:extLst>
          </p:cNvPr>
          <p:cNvSpPr txBox="1"/>
          <p:nvPr/>
        </p:nvSpPr>
        <p:spPr>
          <a:xfrm>
            <a:off x="306123" y="717828"/>
            <a:ext cx="6909284"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視点場からのボリューム感②　～歩道橋からの視点～</a:t>
            </a:r>
          </a:p>
        </p:txBody>
      </p:sp>
      <p:pic>
        <p:nvPicPr>
          <p:cNvPr id="12" name="図 11">
            <a:extLst>
              <a:ext uri="{FF2B5EF4-FFF2-40B4-BE49-F238E27FC236}">
                <a16:creationId xmlns:a16="http://schemas.microsoft.com/office/drawing/2014/main" id="{3FE39E2E-B7B6-4255-95FB-666810B6C8C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3009" y="1056382"/>
            <a:ext cx="10525794" cy="5926942"/>
          </a:xfrm>
          <a:prstGeom prst="rect">
            <a:avLst/>
          </a:prstGeom>
        </p:spPr>
      </p:pic>
      <p:sp>
        <p:nvSpPr>
          <p:cNvPr id="14" name="スライド番号プレースホルダー 2">
            <a:extLst>
              <a:ext uri="{FF2B5EF4-FFF2-40B4-BE49-F238E27FC236}">
                <a16:creationId xmlns:a16="http://schemas.microsoft.com/office/drawing/2014/main" id="{20DF9BAB-3340-4FB9-90EF-E42003176221}"/>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12</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102074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1FF402B-B15C-4102-9C12-A9BA705F65B1}"/>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B88BFC11-3DC1-4D5A-BF3B-0FF274BC176A}"/>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F5017FF-FCA5-471A-B318-217727B8B8BB}"/>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9" name="テキスト ボックス 8">
            <a:extLst>
              <a:ext uri="{FF2B5EF4-FFF2-40B4-BE49-F238E27FC236}">
                <a16:creationId xmlns:a16="http://schemas.microsoft.com/office/drawing/2014/main" id="{8C209E9F-8F8E-402E-AA37-6E26A5CE4D31}"/>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16FA40B-52DF-40D5-9EFD-0F3BDF65D9D1}"/>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1E77A6DB-04BF-47D0-920A-71ABE4AE2717}"/>
              </a:ext>
            </a:extLst>
          </p:cNvPr>
          <p:cNvSpPr txBox="1"/>
          <p:nvPr/>
        </p:nvSpPr>
        <p:spPr>
          <a:xfrm>
            <a:off x="306123" y="717828"/>
            <a:ext cx="6909284"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視点場からのボリューム感③　～近隣公園からの視点～</a:t>
            </a:r>
          </a:p>
        </p:txBody>
      </p:sp>
      <p:grpSp>
        <p:nvGrpSpPr>
          <p:cNvPr id="13" name="グループ化 12">
            <a:extLst>
              <a:ext uri="{FF2B5EF4-FFF2-40B4-BE49-F238E27FC236}">
                <a16:creationId xmlns:a16="http://schemas.microsoft.com/office/drawing/2014/main" id="{3FF9B559-F1B5-4C8B-8769-A22D7C0435EA}"/>
              </a:ext>
            </a:extLst>
          </p:cNvPr>
          <p:cNvGrpSpPr/>
          <p:nvPr/>
        </p:nvGrpSpPr>
        <p:grpSpPr>
          <a:xfrm>
            <a:off x="161330" y="1051407"/>
            <a:ext cx="10317567" cy="6116766"/>
            <a:chOff x="0" y="851465"/>
            <a:chExt cx="9144000" cy="5155069"/>
          </a:xfrm>
        </p:grpSpPr>
        <p:pic>
          <p:nvPicPr>
            <p:cNvPr id="14" name="図 13">
              <a:extLst>
                <a:ext uri="{FF2B5EF4-FFF2-40B4-BE49-F238E27FC236}">
                  <a16:creationId xmlns:a16="http://schemas.microsoft.com/office/drawing/2014/main" id="{FF22469E-0794-4C17-8A0A-F788BDDD35A0}"/>
                </a:ext>
              </a:extLst>
            </p:cNvPr>
            <p:cNvPicPr>
              <a:picLocks noChangeAspect="1"/>
            </p:cNvPicPr>
            <p:nvPr/>
          </p:nvPicPr>
          <p:blipFill>
            <a:blip r:embed="rId3"/>
            <a:stretch>
              <a:fillRect/>
            </a:stretch>
          </p:blipFill>
          <p:spPr>
            <a:xfrm>
              <a:off x="0" y="851465"/>
              <a:ext cx="9144000" cy="5155069"/>
            </a:xfrm>
            <a:prstGeom prst="rect">
              <a:avLst/>
            </a:prstGeom>
          </p:spPr>
        </p:pic>
        <p:sp>
          <p:nvSpPr>
            <p:cNvPr id="15" name="正方形/長方形 14">
              <a:extLst>
                <a:ext uri="{FF2B5EF4-FFF2-40B4-BE49-F238E27FC236}">
                  <a16:creationId xmlns:a16="http://schemas.microsoft.com/office/drawing/2014/main" id="{FAA5E3F1-AF0B-4BAC-A348-6CDFC440A729}"/>
                </a:ext>
              </a:extLst>
            </p:cNvPr>
            <p:cNvSpPr/>
            <p:nvPr/>
          </p:nvSpPr>
          <p:spPr>
            <a:xfrm>
              <a:off x="3535318" y="1465943"/>
              <a:ext cx="2792911" cy="2755538"/>
            </a:xfrm>
            <a:prstGeom prst="rect">
              <a:avLst/>
            </a:prstGeom>
            <a:solidFill>
              <a:srgbClr val="9DB5DF">
                <a:alpha val="80000"/>
              </a:srgbClr>
            </a:soli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スライド番号プレースホルダー 2">
            <a:extLst>
              <a:ext uri="{FF2B5EF4-FFF2-40B4-BE49-F238E27FC236}">
                <a16:creationId xmlns:a16="http://schemas.microsoft.com/office/drawing/2014/main" id="{CEB190EA-CEBC-4390-9CDA-7CC9A775E491}"/>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13</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61323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B73B870-F941-45BE-AB1F-74FAE27426A2}"/>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2"/>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2</a:t>
            </a:fld>
            <a:endParaRPr lang="ja-JP" altLang="en-US" sz="1102" dirty="0">
              <a:cs typeface="Meiryo UI" panose="020B0604030504040204" pitchFamily="50" charset="-128"/>
            </a:endParaRPr>
          </a:p>
        </p:txBody>
      </p:sp>
      <p:sp>
        <p:nvSpPr>
          <p:cNvPr id="12" name="正方形/長方形 11">
            <a:extLst>
              <a:ext uri="{FF2B5EF4-FFF2-40B4-BE49-F238E27FC236}">
                <a16:creationId xmlns:a16="http://schemas.microsoft.com/office/drawing/2014/main" id="{45A969D9-4D42-47BF-B02A-3B4F65E26C1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952495E-1FC4-4554-947C-4F726B0401D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5" name="テキスト ボックス 24">
            <a:extLst>
              <a:ext uri="{FF2B5EF4-FFF2-40B4-BE49-F238E27FC236}">
                <a16:creationId xmlns:a16="http://schemas.microsoft.com/office/drawing/2014/main" id="{F82581A2-0594-401A-A820-2F27B7A084EC}"/>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7588A0A0-D837-469D-868C-C10DE624B5AA}"/>
              </a:ext>
            </a:extLst>
          </p:cNvPr>
          <p:cNvSpPr txBox="1"/>
          <p:nvPr/>
        </p:nvSpPr>
        <p:spPr>
          <a:xfrm>
            <a:off x="35233" y="7267817"/>
            <a:ext cx="10080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graphicFrame>
        <p:nvGraphicFramePr>
          <p:cNvPr id="15" name="表 14">
            <a:extLst>
              <a:ext uri="{FF2B5EF4-FFF2-40B4-BE49-F238E27FC236}">
                <a16:creationId xmlns:a16="http://schemas.microsoft.com/office/drawing/2014/main" id="{5B81C9C2-91F4-43A9-B6C3-7BD7CE6ACBA7}"/>
              </a:ext>
            </a:extLst>
          </p:cNvPr>
          <p:cNvGraphicFramePr>
            <a:graphicFrameLocks noGrp="1"/>
          </p:cNvGraphicFramePr>
          <p:nvPr>
            <p:extLst>
              <p:ext uri="{D42A27DB-BD31-4B8C-83A1-F6EECF244321}">
                <p14:modId xmlns:p14="http://schemas.microsoft.com/office/powerpoint/2010/main" val="2993054130"/>
              </p:ext>
            </p:extLst>
          </p:nvPr>
        </p:nvGraphicFramePr>
        <p:xfrm>
          <a:off x="443089" y="947458"/>
          <a:ext cx="9805634" cy="6203239"/>
        </p:xfrm>
        <a:graphic>
          <a:graphicData uri="http://schemas.openxmlformats.org/drawingml/2006/table">
            <a:tbl>
              <a:tblPr/>
              <a:tblGrid>
                <a:gridCol w="540000">
                  <a:extLst>
                    <a:ext uri="{9D8B030D-6E8A-4147-A177-3AD203B41FA5}">
                      <a16:colId xmlns:a16="http://schemas.microsoft.com/office/drawing/2014/main" val="3962218085"/>
                    </a:ext>
                  </a:extLst>
                </a:gridCol>
                <a:gridCol w="4320000">
                  <a:extLst>
                    <a:ext uri="{9D8B030D-6E8A-4147-A177-3AD203B41FA5}">
                      <a16:colId xmlns:a16="http://schemas.microsoft.com/office/drawing/2014/main" val="892935915"/>
                    </a:ext>
                  </a:extLst>
                </a:gridCol>
                <a:gridCol w="798819">
                  <a:extLst>
                    <a:ext uri="{9D8B030D-6E8A-4147-A177-3AD203B41FA5}">
                      <a16:colId xmlns:a16="http://schemas.microsoft.com/office/drawing/2014/main" val="1375846779"/>
                    </a:ext>
                  </a:extLst>
                </a:gridCol>
                <a:gridCol w="4146815">
                  <a:extLst>
                    <a:ext uri="{9D8B030D-6E8A-4147-A177-3AD203B41FA5}">
                      <a16:colId xmlns:a16="http://schemas.microsoft.com/office/drawing/2014/main" val="4193741047"/>
                    </a:ext>
                  </a:extLst>
                </a:gridCol>
              </a:tblGrid>
              <a:tr h="18131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項目</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アドバイザーからの意見</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アドバイスへの対応</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62286481"/>
                  </a:ext>
                </a:extLst>
              </a:tr>
              <a:tr h="188704">
                <a:tc rowSpan="4">
                  <a:txBody>
                    <a:bodyPr/>
                    <a:lstStyle/>
                    <a:p>
                      <a:pPr 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外構空間</a:t>
                      </a:r>
                      <a:endParaRPr kumimoji="1" lang="ja-JP" altLang="en-US" dirty="0"/>
                    </a:p>
                  </a:txBody>
                  <a:tcPr vert="eaVert"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かなり狭い道路に囲まれた敷地であるため、公共施設として、いかに豊かな外構空間を周辺に提供できるかを検討してほしい。特に北側の生活道路側について緑が少ないため、どのように仕上げるのか丁寧に考えることが重要である。</a:t>
                      </a:r>
                    </a:p>
                  </a:txBody>
                  <a:tcPr>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対応済み</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3924489784"/>
                  </a:ext>
                </a:extLst>
              </a:tr>
              <a:tr h="389330">
                <a:tc vMerge="1">
                  <a:txBody>
                    <a:bodyPr/>
                    <a:lstStyle/>
                    <a:p>
                      <a:endParaRPr kumimoji="1" lang="ja-JP" altLang="en-US"/>
                    </a:p>
                  </a:txBody>
                  <a:tcPr/>
                </a:tc>
                <a:tc vMerge="1">
                  <a:txBody>
                    <a:bodyPr/>
                    <a:lstStyle/>
                    <a:p>
                      <a:endParaRPr kumimoji="1" lang="ja-JP" altLang="en-US"/>
                    </a:p>
                  </a:txBody>
                  <a:tcPr/>
                </a:tc>
                <a:tc rowSpan="2" grid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・北側道路境界線沿いの植栽基盤を拡幅して生垣を配置し、周辺に緑を提供するよう配慮を行います。</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・立地条件に基づく来庁手段の特性や施設機能および利用実態への配慮から駐車台数を減らすことは困難ですが、西側市道に面して豊かな外構空間を創出しています。</a:t>
                      </a:r>
                      <a:endParaRPr kumimoji="1" lang="ja-JP" altLang="en-US" sz="105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hMerge="1">
                  <a:txBody>
                    <a:bodyPr/>
                    <a:lstStyle/>
                    <a:p>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・北側道路境界線沿いの植栽基盤を拡幅して生垣を配置し、周辺に緑を提供するよう配慮を行います。</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・立地条件に基づく来庁手段の特性や施設機能および利用実態への配慮から駐車台数を減らすことは困難ですが、西側市道に面して豊かな外構空間を創出しています。</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4026914191"/>
                  </a:ext>
                </a:extLst>
              </a:tr>
              <a:tr h="155041">
                <a:tc vMerge="1">
                  <a:txBody>
                    <a:bodyPr/>
                    <a:lstStyle/>
                    <a:p>
                      <a:endParaRPr kumimoji="1" lang="ja-JP" altLang="en-US"/>
                    </a:p>
                  </a:txBody>
                  <a:tcPr>
                    <a:lnT w="6350" cap="flat" cmpd="sng" algn="ctr">
                      <a:solidFill>
                        <a:srgbClr val="000000"/>
                      </a:solidFill>
                      <a:prstDash val="solid"/>
                      <a:round/>
                      <a:headEnd type="none" w="med" len="med"/>
                      <a:tailEnd type="none" w="med" len="med"/>
                    </a:lnT>
                  </a:tcPr>
                </a:tc>
                <a:tc>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計画では、北側の</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台分の駐車場ではアスファルト舗装部分が広いため、</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台減らし緑を入れる等、周辺との関係性を考えてほしい。</a:t>
                      </a:r>
                    </a:p>
                  </a:txBody>
                  <a:tcP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vMerge="1">
                  <a:txBody>
                    <a:bodyPr/>
                    <a:lstStyle/>
                    <a:p>
                      <a:endParaRPr kumimoji="1" lang="ja-JP" altLang="en-US"/>
                    </a:p>
                  </a:txBody>
                  <a:tcPr/>
                </a:tc>
                <a:extLst>
                  <a:ext uri="{0D108BD9-81ED-4DB2-BD59-A6C34878D82A}">
                    <a16:rowId xmlns:a16="http://schemas.microsoft.com/office/drawing/2014/main" val="2071767911"/>
                  </a:ext>
                </a:extLst>
              </a:tr>
              <a:tr h="404366">
                <a:tc vMerge="1">
                  <a:txBody>
                    <a:bodyPr/>
                    <a:lstStyle/>
                    <a:p>
                      <a:endParaRPr kumimoji="1" lang="ja-JP" altLang="en-US"/>
                    </a:p>
                  </a:txBody>
                  <a:tcPr/>
                </a:tc>
                <a:tc>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計画地西側道路は幅が狭いため、可能であれば歩行者がアクセスしやすいように緑地部分を配置するなど工夫してほしい</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・西側道路沿いに沿って、</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ｍ～</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ｍの敷地内通路を設け、歩行者がアクセスしやすいように配慮します。</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pPr algn="l" fontAlgn="t"/>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・西側道路沿いに沿って、</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ｍ～</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ｍの敷地内通路を設け、歩行者がアクセスしやすいように配慮します。</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1989497"/>
                  </a:ext>
                </a:extLst>
              </a:tr>
              <a:tr h="0">
                <a:tc rowSpan="4">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外観検討</a:t>
                      </a:r>
                    </a:p>
                  </a:txBody>
                  <a:tcPr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外壁の配色について、何が背景になるのかを意識して検討されると良い。</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対応済み</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522789064"/>
                  </a:ext>
                </a:extLst>
              </a:tr>
              <a:tr h="0">
                <a:tc vMerge="1">
                  <a:txBody>
                    <a:bodyPr/>
                    <a:lstStyle/>
                    <a:p>
                      <a:endParaRPr kumimoji="1" lang="ja-JP" altLang="en-US"/>
                    </a:p>
                  </a:txBody>
                  <a:tcPr/>
                </a:tc>
                <a:tc vMerge="1">
                  <a:txBody>
                    <a:bodyPr/>
                    <a:lstStyle/>
                    <a:p>
                      <a:endParaRPr kumimoji="1" lang="ja-JP" altLang="en-US"/>
                    </a:p>
                  </a:txBody>
                  <a:tcPr/>
                </a:tc>
                <a:tc rowSpan="3" gridSpan="2">
                  <a:txBody>
                    <a:bodyPr/>
                    <a:lstStyle/>
                    <a:p>
                      <a:pPr algn="jus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背景となる明るい青空や、近隣光明公園からの連続した緑を意識して、アイボリー系や茶系を外壁の配色とすることで、五月山などの自然景観や周辺の緑と調和した施設となるよう配慮します。</a:t>
                      </a:r>
                      <a:endParaRPr kumimoji="1" lang="ja-JP" altLang="en-US" sz="105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3" hMerge="1">
                  <a:txBody>
                    <a:bodyPr/>
                    <a:lstStyle/>
                    <a:p>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背景となる明るい青空や、近隣光明公園からの連続した緑を意識して、アイボリー系や茶系を外壁の配色とすることで、五月山などの自然景観や周辺の緑と調和した施設となるよう配慮します。</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58326231"/>
                  </a:ext>
                </a:extLst>
              </a:tr>
              <a:tr h="279005">
                <a:tc vMerge="1">
                  <a:txBody>
                    <a:bodyPr/>
                    <a:lstStyle/>
                    <a:p>
                      <a:endParaRPr kumimoji="1" lang="ja-JP" altLang="en-US"/>
                    </a:p>
                  </a:txBody>
                  <a:tcPr/>
                </a:tc>
                <a:tc>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デザインの正当性を示すためにも、立面図に周辺の絵を落とし込むと良い。</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また、外壁の明度が高いため、周辺状況を把握して検討してほしい。</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vMerge="1">
                  <a:txBody>
                    <a:bodyPr/>
                    <a:lstStyle/>
                    <a:p>
                      <a:endParaRPr kumimoji="1" lang="ja-JP" altLang="en-US"/>
                    </a:p>
                  </a:txBody>
                  <a:tcPr/>
                </a:tc>
                <a:extLst>
                  <a:ext uri="{0D108BD9-81ED-4DB2-BD59-A6C34878D82A}">
                    <a16:rowId xmlns:a16="http://schemas.microsoft.com/office/drawing/2014/main" val="387443406"/>
                  </a:ext>
                </a:extLst>
              </a:tr>
              <a:tr h="296535">
                <a:tc vMerge="1">
                  <a:txBody>
                    <a:bodyPr/>
                    <a:lstStyle/>
                    <a:p>
                      <a:endParaRPr kumimoji="1" lang="ja-JP" altLang="en-US"/>
                    </a:p>
                  </a:txBody>
                  <a:tcPr/>
                </a:tc>
                <a:tc>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周辺のまちづくりに良い影響を与える施設となるよう意識をして設計してほしい。</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pPr algn="l" fontAlgn="t"/>
                      <a:endParaRPr lang="ja-JP" altLang="en-US" sz="800" b="0" i="0" u="none" strike="noStrike" dirty="0">
                        <a:solidFill>
                          <a:srgbClr val="000000"/>
                        </a:solidFill>
                        <a:effectLst/>
                        <a:latin typeface="Meiryo UI" panose="020B0604030504040204" pitchFamily="50" charset="-128"/>
                        <a:ea typeface="Meiryo UI" panose="020B0604030504040204" pitchFamily="50" charset="-128"/>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vMerge="1">
                  <a:txBody>
                    <a:bodyPr/>
                    <a:lstStyle/>
                    <a:p>
                      <a:endParaRPr kumimoji="1" lang="ja-JP" altLang="en-US"/>
                    </a:p>
                  </a:txBody>
                  <a:tcPr/>
                </a:tc>
                <a:extLst>
                  <a:ext uri="{0D108BD9-81ED-4DB2-BD59-A6C34878D82A}">
                    <a16:rowId xmlns:a16="http://schemas.microsoft.com/office/drawing/2014/main" val="3940780321"/>
                  </a:ext>
                </a:extLst>
              </a:tr>
              <a:tr h="188704">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既存樹木の</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保存</a:t>
                      </a:r>
                    </a:p>
                  </a:txBody>
                  <a:tcPr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既存の高木を残すことや、川沿いの方に植栽を作るという考え方は非常に良い。</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対応不可</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2883490179"/>
                  </a:ext>
                </a:extLst>
              </a:tr>
              <a:tr h="669955">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just" defTabSz="957704"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既存高木の保存を計画していましたが、</a:t>
                      </a:r>
                      <a:r>
                        <a:rPr kumimoji="1" lang="ja-JP" altLang="en-US" sz="1050" dirty="0">
                          <a:solidFill>
                            <a:schemeClr val="tx1"/>
                          </a:solidFill>
                          <a:latin typeface="Meiryo UI" panose="020B0604030504040204" pitchFamily="50" charset="-128"/>
                          <a:ea typeface="Meiryo UI" panose="020B0604030504040204" pitchFamily="50" charset="-128"/>
                        </a:rPr>
                        <a:t>再度既存樹木を調査した結果、健全性にも疑わしい面があり、撤去の方向で進めることになりました。</a:t>
                      </a:r>
                    </a:p>
                    <a:p>
                      <a:pPr algn="just"/>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災害時に業務継続が必要となる施設であるため、災害時（台風等）に倒木の危険性を回避することを優先し、既存樹木は全て伐採とし、既存緑地と同等となるよう近隣公園や周囲の植栽の樹種を調査し四季を通じて楽しめる外構空間の創出や維持管理のしやすさなども考慮し、植栽計画を行いま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hMerge="1">
                  <a:txBody>
                    <a:bodyPr/>
                    <a:lstStyle/>
                    <a:p>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既存高木の保存を計画していましたが、災害時に業務継続が必要となる施設であるため、災害時（台風等）に倒木の危険性を回避することを優先し、既存樹木は全て伐採とし、既存緑地と同等となるよう植栽計画を行います。</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8008667"/>
                  </a:ext>
                </a:extLst>
              </a:tr>
              <a:tr h="188704">
                <a:tc rowSpan="3">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植栽計画</a:t>
                      </a:r>
                    </a:p>
                  </a:txBody>
                  <a:tcPr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計画地の内部からは山は見えないが、国道</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176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号の交差点付近からは山が見えている。計画地の西側の公園の緑と北西側マンションの外構の緑により、緑の軸ができている。山並みと周辺の植栽と併せ、八王子川沿いの緑の連続性に寄与について検討させると良い。</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また、設計にあたっては、実際に現地へ行き、視点場の確認や自ら撮った現況写真によって検討していくことが大切。</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対応済み</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853370901"/>
                  </a:ext>
                </a:extLst>
              </a:tr>
              <a:tr h="824679">
                <a:tc vMerge="1">
                  <a:txBody>
                    <a:bodyPr/>
                    <a:lstStyle/>
                    <a:p>
                      <a:endParaRPr kumimoji="1" lang="ja-JP" altLang="en-US"/>
                    </a:p>
                  </a:txBody>
                  <a:tcPr/>
                </a:tc>
                <a:tc vMerge="1">
                  <a:txBody>
                    <a:bodyPr/>
                    <a:lstStyle/>
                    <a:p>
                      <a:endParaRPr kumimoji="1" lang="ja-JP" altLang="en-US"/>
                    </a:p>
                  </a:txBody>
                  <a:tcPr/>
                </a:tc>
                <a:tc gridSpan="2">
                  <a:txBody>
                    <a:bodyPr/>
                    <a:lstStyle/>
                    <a:p>
                      <a:pPr algn="jus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・南北軸方向は、山並みと周辺の植栽と併せた</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緑の軸</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となるように植栽計画するほか、東西軸方向を光明公園から続く緑を意識した植栽計画とします。</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99"/>
                    </a:solidFill>
                  </a:tcPr>
                </a:tc>
                <a:tc hMerge="1">
                  <a:txBody>
                    <a:bodyPr/>
                    <a:lstStyle/>
                    <a:p>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・南北軸方向は、山並みと周辺の植栽と併せた</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緑の軸</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となるように植栽計画するほか、東西軸方向を光明公園から続く緑を意識した植栽計画とします。</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FFFF00"/>
                    </a:solidFill>
                  </a:tcPr>
                </a:tc>
                <a:extLst>
                  <a:ext uri="{0D108BD9-81ED-4DB2-BD59-A6C34878D82A}">
                    <a16:rowId xmlns:a16="http://schemas.microsoft.com/office/drawing/2014/main" val="3014203901"/>
                  </a:ext>
                </a:extLst>
              </a:tr>
              <a:tr h="296535">
                <a:tc vMerge="1">
                  <a:txBody>
                    <a:bodyPr/>
                    <a:lstStyle/>
                    <a:p>
                      <a:endParaRPr kumimoji="1" lang="ja-JP" altLang="en-US"/>
                    </a:p>
                  </a:txBody>
                  <a:tcPr/>
                </a:tc>
                <a:tc>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北西の交差点側に樹木を植えることは可能か。</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・交差点の交通安全の確保のため、植樹できるのは低木になると考えています。</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99"/>
                    </a:solidFill>
                  </a:tcPr>
                </a:tc>
                <a:tc hMerge="1">
                  <a:txBody>
                    <a:bodyPr/>
                    <a:lstStyle/>
                    <a:p>
                      <a:pPr algn="l" fontAlgn="t"/>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・交差点の交通安全の確保のため、植樹できるのは低木になると考えています。</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93451405"/>
                  </a:ext>
                </a:extLst>
              </a:tr>
              <a:tr h="188704">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計画地南の</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歩道橋</a:t>
                      </a:r>
                    </a:p>
                  </a:txBody>
                  <a:tcPr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rowSpan="2">
                  <a:txBody>
                    <a:bodyPr/>
                    <a:lstStyle/>
                    <a:p>
                      <a:pPr algn="just" fontAlgn="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計画地南の歩道橋が老朽化しているため、保健所の建築に際し、歩道橋の管理者に改修を提案してはどうか。</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対応不可</a:t>
                      </a:r>
                      <a:endParaRPr kumimoji="1" lang="ja-JP" alt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2312795677"/>
                  </a:ext>
                </a:extLst>
              </a:tr>
              <a:tr h="576000">
                <a:tc vMerge="1">
                  <a:txBody>
                    <a:bodyPr/>
                    <a:lstStyle/>
                    <a:p>
                      <a:endParaRPr kumimoji="1" lang="ja-JP" altLang="en-US"/>
                    </a:p>
                  </a:txBody>
                  <a:tcPr/>
                </a:tc>
                <a:tc vMerge="1">
                  <a:txBody>
                    <a:bodyPr/>
                    <a:lstStyle/>
                    <a:p>
                      <a:endParaRPr kumimoji="1" lang="ja-JP" altLang="en-US"/>
                    </a:p>
                  </a:txBody>
                  <a:tcPr/>
                </a:tc>
                <a:tc gridSpan="2">
                  <a:txBody>
                    <a:bodyPr/>
                    <a:lstStyle/>
                    <a:p>
                      <a:pPr algn="jus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管理者は大阪府池田土木事務所維持保全課です。</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p>
                      <a:pPr algn="just"/>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歩道橋の定期点検は</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年ごとに行われ、必要に応じて修繕や撤去が実施されますが、当該歩道橋は撤去対象ではなく、劣化状況に応じて維持管理していく。とのことです。</a:t>
                      </a:r>
                      <a:endParaRPr kumimoji="1" lang="ja-JP" altLang="en-US" sz="105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hMerge="1">
                  <a:txBody>
                    <a:bodyPr/>
                    <a:lstStyle/>
                    <a:p>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管理者は大阪府池田土木事務所維持保全課です。</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歩道橋の定期点検は</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年ごとに行われ、必要に応じて修繕や撤去が実施されますが、当該歩道橋は撤去対象ではなく、劣化状況に応じて維持管理していく。とのことです。</a:t>
                      </a:r>
                      <a:endParaRPr kumimoji="1" lang="ja-JP" altLang="en-US" sz="2000" dirty="0"/>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19454116"/>
                  </a:ext>
                </a:extLst>
              </a:tr>
            </a:tbl>
          </a:graphicData>
        </a:graphic>
      </p:graphicFrame>
      <p:sp>
        <p:nvSpPr>
          <p:cNvPr id="16" name="テキスト ボックス 15">
            <a:extLst>
              <a:ext uri="{FF2B5EF4-FFF2-40B4-BE49-F238E27FC236}">
                <a16:creationId xmlns:a16="http://schemas.microsoft.com/office/drawing/2014/main" id="{2A20A488-DCA6-4B9E-B650-BDC0FC1B33ED}"/>
              </a:ext>
            </a:extLst>
          </p:cNvPr>
          <p:cNvSpPr txBox="1"/>
          <p:nvPr/>
        </p:nvSpPr>
        <p:spPr>
          <a:xfrm>
            <a:off x="446928" y="616498"/>
            <a:ext cx="8229600" cy="338554"/>
          </a:xfrm>
          <a:prstGeom prst="rect">
            <a:avLst/>
          </a:prstGeom>
          <a:noFill/>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大阪府公共事業における</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景観アドバイス対応報告シート</a:t>
            </a:r>
          </a:p>
        </p:txBody>
      </p:sp>
    </p:spTree>
    <p:extLst>
      <p:ext uri="{BB962C8B-B14F-4D97-AF65-F5344CB8AC3E}">
        <p14:creationId xmlns:p14="http://schemas.microsoft.com/office/powerpoint/2010/main" val="2615656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D96FD57-C588-4237-AB10-8EB46CD9D48D}"/>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59A145A5-C647-450D-A76B-A1C0E0D0B1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8887" y="1022581"/>
            <a:ext cx="6859705" cy="6182135"/>
          </a:xfrm>
          <a:prstGeom prst="rect">
            <a:avLst/>
          </a:prstGeom>
        </p:spPr>
      </p:pic>
      <p:graphicFrame>
        <p:nvGraphicFramePr>
          <p:cNvPr id="8" name="表 2">
            <a:extLst>
              <a:ext uri="{FF2B5EF4-FFF2-40B4-BE49-F238E27FC236}">
                <a16:creationId xmlns:a16="http://schemas.microsoft.com/office/drawing/2014/main" id="{CBA873A3-8D54-4107-8E58-8216C9745274}"/>
              </a:ext>
            </a:extLst>
          </p:cNvPr>
          <p:cNvGraphicFramePr>
            <a:graphicFrameLocks noGrp="1"/>
          </p:cNvGraphicFramePr>
          <p:nvPr>
            <p:extLst>
              <p:ext uri="{D42A27DB-BD31-4B8C-83A1-F6EECF244321}">
                <p14:modId xmlns:p14="http://schemas.microsoft.com/office/powerpoint/2010/main" val="777237728"/>
              </p:ext>
            </p:extLst>
          </p:nvPr>
        </p:nvGraphicFramePr>
        <p:xfrm>
          <a:off x="4948930" y="4069357"/>
          <a:ext cx="5403218" cy="3014348"/>
        </p:xfrm>
        <a:graphic>
          <a:graphicData uri="http://schemas.openxmlformats.org/drawingml/2006/table">
            <a:tbl>
              <a:tblPr firstRow="1" bandRow="1">
                <a:tableStyleId>{5C22544A-7EE6-4342-B048-85BDC9FD1C3A}</a:tableStyleId>
              </a:tblPr>
              <a:tblGrid>
                <a:gridCol w="1477934">
                  <a:extLst>
                    <a:ext uri="{9D8B030D-6E8A-4147-A177-3AD203B41FA5}">
                      <a16:colId xmlns:a16="http://schemas.microsoft.com/office/drawing/2014/main" val="1012319739"/>
                    </a:ext>
                  </a:extLst>
                </a:gridCol>
                <a:gridCol w="3925284">
                  <a:extLst>
                    <a:ext uri="{9D8B030D-6E8A-4147-A177-3AD203B41FA5}">
                      <a16:colId xmlns:a16="http://schemas.microsoft.com/office/drawing/2014/main" val="1561415816"/>
                    </a:ext>
                  </a:extLst>
                </a:gridCol>
              </a:tblGrid>
              <a:tr h="604505">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項目</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AF0"/>
                    </a:solidFill>
                  </a:tcPr>
                </a:tc>
                <a:tc>
                  <a:txBody>
                    <a:bodyPr/>
                    <a:lstStyle/>
                    <a:p>
                      <a:pPr marL="92075" marR="0" lvl="0" indent="-92075" algn="ctr" defTabSz="914354" rtl="0" eaLnBrk="1" fontAlgn="auto" latinLnBrk="0" hangingPunct="1">
                        <a:lnSpc>
                          <a:spcPct val="130000"/>
                        </a:lnSpc>
                        <a:spcBef>
                          <a:spcPts val="0"/>
                        </a:spcBef>
                        <a:spcAft>
                          <a:spcPts val="0"/>
                        </a:spcAft>
                        <a:buClrTx/>
                        <a:buSzTx/>
                        <a:buFontTx/>
                        <a:buNone/>
                        <a:tabLst/>
                        <a:defRPr/>
                      </a:pPr>
                      <a:r>
                        <a:rPr kumimoji="1" lang="ja-JP" altLang="en-US" sz="1800" b="0" dirty="0">
                          <a:solidFill>
                            <a:prstClr val="black"/>
                          </a:solidFill>
                          <a:latin typeface="BIZ UDPゴシック" panose="020B0400000000000000" pitchFamily="50" charset="-128"/>
                          <a:ea typeface="BIZ UDPゴシック" panose="020B0400000000000000" pitchFamily="50" charset="-128"/>
                        </a:rPr>
                        <a:t>アドバイス内容</a:t>
                      </a:r>
                      <a:endParaRPr kumimoji="1" lang="en-US" altLang="ja-JP" sz="1800" b="0" dirty="0">
                        <a:solidFill>
                          <a:prstClr val="black"/>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E2"/>
                    </a:solidFill>
                  </a:tcPr>
                </a:tc>
                <a:extLst>
                  <a:ext uri="{0D108BD9-81ED-4DB2-BD59-A6C34878D82A}">
                    <a16:rowId xmlns:a16="http://schemas.microsoft.com/office/drawing/2014/main" val="2482387215"/>
                  </a:ext>
                </a:extLst>
              </a:tr>
              <a:tr h="2409843">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外構空間</a:t>
                      </a:r>
                      <a:endParaRPr kumimoji="1" lang="en-US" altLang="ja-JP"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2075" marR="0" lvl="0" indent="-92075" algn="just" defTabSz="914354"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・かなり狭い道路に囲まれた敷地であるため、いかに</a:t>
                      </a:r>
                      <a:r>
                        <a:rPr kumimoji="1" lang="ja-JP" altLang="en-US" sz="1800"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豊かな外構空間を周辺に提供できるか</a:t>
                      </a: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を検討してほしい。</a:t>
                      </a:r>
                      <a:endParaRPr kumimoji="1" lang="en-US" altLang="ja-JP"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92075" marR="0" lvl="0" indent="-92075" algn="just" defTabSz="914354"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ja-JP" altLang="en-US" sz="1800" b="0"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北側の生活道路側について緑が少ない</a:t>
                      </a:r>
                      <a:r>
                        <a:rPr kumimoji="1" lang="ja-JP" altLang="en-US" sz="18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ため、どのように仕上げるのか丁寧に考えることが重要。</a:t>
                      </a:r>
                      <a:endParaRPr kumimoji="1" lang="ja-JP" altLang="en-US" sz="1800" b="0" dirty="0">
                        <a:solidFill>
                          <a:schemeClr val="tx1"/>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0538472"/>
                  </a:ext>
                </a:extLst>
              </a:tr>
            </a:tbl>
          </a:graphicData>
        </a:graphic>
      </p:graphicFrame>
      <p:sp>
        <p:nvSpPr>
          <p:cNvPr id="16" name="フリーフォーム: 図形 15">
            <a:extLst>
              <a:ext uri="{FF2B5EF4-FFF2-40B4-BE49-F238E27FC236}">
                <a16:creationId xmlns:a16="http://schemas.microsoft.com/office/drawing/2014/main" id="{A3B0ADE7-4205-440C-AC97-0E0CFECAB529}"/>
              </a:ext>
            </a:extLst>
          </p:cNvPr>
          <p:cNvSpPr/>
          <p:nvPr/>
        </p:nvSpPr>
        <p:spPr>
          <a:xfrm>
            <a:off x="2039405" y="1715284"/>
            <a:ext cx="4535805" cy="4535806"/>
          </a:xfrm>
          <a:custGeom>
            <a:avLst/>
            <a:gdLst>
              <a:gd name="connsiteX0" fmla="*/ 142243 w 4114800"/>
              <a:gd name="connsiteY0" fmla="*/ 0 h 4114801"/>
              <a:gd name="connsiteX1" fmla="*/ 3972557 w 4114800"/>
              <a:gd name="connsiteY1" fmla="*/ 0 h 4114801"/>
              <a:gd name="connsiteX2" fmla="*/ 4114800 w 4114800"/>
              <a:gd name="connsiteY2" fmla="*/ 142243 h 4114801"/>
              <a:gd name="connsiteX3" fmla="*/ 4114800 w 4114800"/>
              <a:gd name="connsiteY3" fmla="*/ 711197 h 4114801"/>
              <a:gd name="connsiteX4" fmla="*/ 3972557 w 4114800"/>
              <a:gd name="connsiteY4" fmla="*/ 853440 h 4114801"/>
              <a:gd name="connsiteX5" fmla="*/ 853440 w 4114800"/>
              <a:gd name="connsiteY5" fmla="*/ 853440 h 4114801"/>
              <a:gd name="connsiteX6" fmla="*/ 853440 w 4114800"/>
              <a:gd name="connsiteY6" fmla="*/ 3972558 h 4114801"/>
              <a:gd name="connsiteX7" fmla="*/ 711197 w 4114800"/>
              <a:gd name="connsiteY7" fmla="*/ 4114801 h 4114801"/>
              <a:gd name="connsiteX8" fmla="*/ 142243 w 4114800"/>
              <a:gd name="connsiteY8" fmla="*/ 4114801 h 4114801"/>
              <a:gd name="connsiteX9" fmla="*/ 0 w 4114800"/>
              <a:gd name="connsiteY9" fmla="*/ 3972558 h 4114801"/>
              <a:gd name="connsiteX10" fmla="*/ 0 w 4114800"/>
              <a:gd name="connsiteY10" fmla="*/ 711197 h 4114801"/>
              <a:gd name="connsiteX11" fmla="*/ 0 w 4114800"/>
              <a:gd name="connsiteY11" fmla="*/ 142244 h 4114801"/>
              <a:gd name="connsiteX12" fmla="*/ 0 w 4114800"/>
              <a:gd name="connsiteY12" fmla="*/ 142243 h 4114801"/>
              <a:gd name="connsiteX13" fmla="*/ 142243 w 4114800"/>
              <a:gd name="connsiteY13" fmla="*/ 0 h 411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4800" h="4114801">
                <a:moveTo>
                  <a:pt x="142243" y="0"/>
                </a:moveTo>
                <a:lnTo>
                  <a:pt x="3972557" y="0"/>
                </a:lnTo>
                <a:cubicBezTo>
                  <a:pt x="4051116" y="0"/>
                  <a:pt x="4114800" y="63684"/>
                  <a:pt x="4114800" y="142243"/>
                </a:cubicBezTo>
                <a:lnTo>
                  <a:pt x="4114800" y="711197"/>
                </a:lnTo>
                <a:cubicBezTo>
                  <a:pt x="4114800" y="789756"/>
                  <a:pt x="4051116" y="853440"/>
                  <a:pt x="3972557" y="853440"/>
                </a:cubicBezTo>
                <a:lnTo>
                  <a:pt x="853440" y="853440"/>
                </a:lnTo>
                <a:lnTo>
                  <a:pt x="853440" y="3972558"/>
                </a:lnTo>
                <a:cubicBezTo>
                  <a:pt x="853440" y="4051117"/>
                  <a:pt x="789756" y="4114801"/>
                  <a:pt x="711197" y="4114801"/>
                </a:cubicBezTo>
                <a:lnTo>
                  <a:pt x="142243" y="4114801"/>
                </a:lnTo>
                <a:cubicBezTo>
                  <a:pt x="63684" y="4114801"/>
                  <a:pt x="0" y="4051117"/>
                  <a:pt x="0" y="3972558"/>
                </a:cubicBezTo>
                <a:lnTo>
                  <a:pt x="0" y="711197"/>
                </a:lnTo>
                <a:lnTo>
                  <a:pt x="0" y="142244"/>
                </a:lnTo>
                <a:lnTo>
                  <a:pt x="0" y="142243"/>
                </a:lnTo>
                <a:cubicBezTo>
                  <a:pt x="0" y="63684"/>
                  <a:pt x="63684" y="0"/>
                  <a:pt x="142243" y="0"/>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389"/>
          </a:p>
        </p:txBody>
      </p:sp>
      <p:pic>
        <p:nvPicPr>
          <p:cNvPr id="18" name="図 17">
            <a:extLst>
              <a:ext uri="{FF2B5EF4-FFF2-40B4-BE49-F238E27FC236}">
                <a16:creationId xmlns:a16="http://schemas.microsoft.com/office/drawing/2014/main" id="{7BAB1479-9F3B-4972-9803-3D117B40C8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72696" y="1250560"/>
            <a:ext cx="655172" cy="731754"/>
          </a:xfrm>
          <a:prstGeom prst="rect">
            <a:avLst/>
          </a:prstGeom>
        </p:spPr>
      </p:pic>
      <p:sp>
        <p:nvSpPr>
          <p:cNvPr id="19" name="テキスト ボックス 18">
            <a:extLst>
              <a:ext uri="{FF2B5EF4-FFF2-40B4-BE49-F238E27FC236}">
                <a16:creationId xmlns:a16="http://schemas.microsoft.com/office/drawing/2014/main" id="{837EA0C3-166D-457D-8B3F-2F5075B3B50A}"/>
              </a:ext>
            </a:extLst>
          </p:cNvPr>
          <p:cNvSpPr txBox="1"/>
          <p:nvPr/>
        </p:nvSpPr>
        <p:spPr>
          <a:xfrm>
            <a:off x="7413773" y="678184"/>
            <a:ext cx="973017" cy="363818"/>
          </a:xfrm>
          <a:prstGeom prst="rect">
            <a:avLst/>
          </a:prstGeom>
          <a:noFill/>
        </p:spPr>
        <p:txBody>
          <a:bodyPr wrap="square" rtlCol="0">
            <a:spAutoFit/>
          </a:bodyPr>
          <a:lstStyle/>
          <a:p>
            <a:r>
              <a:rPr lang="ja-JP" altLang="en-US" sz="1764" dirty="0">
                <a:solidFill>
                  <a:prstClr val="black"/>
                </a:solidFill>
                <a:latin typeface="BIZ UDPゴシック" panose="020B0400000000000000" pitchFamily="50" charset="-128"/>
                <a:ea typeface="BIZ UDPゴシック" panose="020B0400000000000000" pitchFamily="50" charset="-128"/>
              </a:rPr>
              <a:t>平面図</a:t>
            </a:r>
            <a:endParaRPr lang="en-US" altLang="ja-JP" sz="1764" dirty="0">
              <a:solidFill>
                <a:prstClr val="black"/>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C1B5C1F2-1D41-4641-BE2D-87F34F07DBD7}"/>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EAE3446-EF8C-425F-A115-98E13555BF50}"/>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14" name="テキスト ボックス 13">
            <a:extLst>
              <a:ext uri="{FF2B5EF4-FFF2-40B4-BE49-F238E27FC236}">
                <a16:creationId xmlns:a16="http://schemas.microsoft.com/office/drawing/2014/main" id="{9011CAE5-0DA9-4C02-B623-136A2F1AC3C3}"/>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495C9BC8-D0B1-4300-AE4C-D362E09E7143}"/>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844AD54C-EB2D-4B44-82BD-F44CB4D2B353}"/>
              </a:ext>
            </a:extLst>
          </p:cNvPr>
          <p:cNvSpPr txBox="1"/>
          <p:nvPr/>
        </p:nvSpPr>
        <p:spPr>
          <a:xfrm>
            <a:off x="8871014" y="717828"/>
            <a:ext cx="1800000"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主なアドバイス①</a:t>
            </a:r>
          </a:p>
        </p:txBody>
      </p:sp>
      <p:sp>
        <p:nvSpPr>
          <p:cNvPr id="17" name="スライド番号プレースホルダー 2">
            <a:extLst>
              <a:ext uri="{FF2B5EF4-FFF2-40B4-BE49-F238E27FC236}">
                <a16:creationId xmlns:a16="http://schemas.microsoft.com/office/drawing/2014/main" id="{0141090B-C6A6-4DB4-9230-F8F939A4C23B}"/>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3</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3573570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0C4FD18-7785-42C7-ADDE-DF6E8AC5CC0D}"/>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59A145A5-C647-450D-A76B-A1C0E0D0B1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98887" y="1022581"/>
            <a:ext cx="6859705" cy="6182135"/>
          </a:xfrm>
          <a:prstGeom prst="rect">
            <a:avLst/>
          </a:prstGeom>
        </p:spPr>
      </p:pic>
      <p:graphicFrame>
        <p:nvGraphicFramePr>
          <p:cNvPr id="8" name="表 2">
            <a:extLst>
              <a:ext uri="{FF2B5EF4-FFF2-40B4-BE49-F238E27FC236}">
                <a16:creationId xmlns:a16="http://schemas.microsoft.com/office/drawing/2014/main" id="{CBA873A3-8D54-4107-8E58-8216C9745274}"/>
              </a:ext>
            </a:extLst>
          </p:cNvPr>
          <p:cNvGraphicFramePr>
            <a:graphicFrameLocks noGrp="1"/>
          </p:cNvGraphicFramePr>
          <p:nvPr>
            <p:extLst>
              <p:ext uri="{D42A27DB-BD31-4B8C-83A1-F6EECF244321}">
                <p14:modId xmlns:p14="http://schemas.microsoft.com/office/powerpoint/2010/main" val="3584025184"/>
              </p:ext>
            </p:extLst>
          </p:nvPr>
        </p:nvGraphicFramePr>
        <p:xfrm>
          <a:off x="5050524" y="5058077"/>
          <a:ext cx="5403218" cy="2059045"/>
        </p:xfrm>
        <a:graphic>
          <a:graphicData uri="http://schemas.openxmlformats.org/drawingml/2006/table">
            <a:tbl>
              <a:tblPr firstRow="1" bandRow="1">
                <a:tableStyleId>{5C22544A-7EE6-4342-B048-85BDC9FD1C3A}</a:tableStyleId>
              </a:tblPr>
              <a:tblGrid>
                <a:gridCol w="1477934">
                  <a:extLst>
                    <a:ext uri="{9D8B030D-6E8A-4147-A177-3AD203B41FA5}">
                      <a16:colId xmlns:a16="http://schemas.microsoft.com/office/drawing/2014/main" val="1012319739"/>
                    </a:ext>
                  </a:extLst>
                </a:gridCol>
                <a:gridCol w="3925284">
                  <a:extLst>
                    <a:ext uri="{9D8B030D-6E8A-4147-A177-3AD203B41FA5}">
                      <a16:colId xmlns:a16="http://schemas.microsoft.com/office/drawing/2014/main" val="1561415816"/>
                    </a:ext>
                  </a:extLst>
                </a:gridCol>
              </a:tblGrid>
              <a:tr h="412926">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項目</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AF0"/>
                    </a:solidFill>
                  </a:tcPr>
                </a:tc>
                <a:tc>
                  <a:txBody>
                    <a:bodyPr/>
                    <a:lstStyle/>
                    <a:p>
                      <a:pPr marL="92075" marR="0" lvl="0" indent="-92075" algn="ctr" defTabSz="914354" rtl="0" eaLnBrk="1" fontAlgn="auto" latinLnBrk="0" hangingPunct="1">
                        <a:lnSpc>
                          <a:spcPct val="130000"/>
                        </a:lnSpc>
                        <a:spcBef>
                          <a:spcPts val="0"/>
                        </a:spcBef>
                        <a:spcAft>
                          <a:spcPts val="0"/>
                        </a:spcAft>
                        <a:buClrTx/>
                        <a:buSzTx/>
                        <a:buFontTx/>
                        <a:buNone/>
                        <a:tabLst/>
                        <a:defRPr/>
                      </a:pPr>
                      <a:r>
                        <a:rPr kumimoji="1" lang="ja-JP" altLang="en-US" sz="1800" b="0" dirty="0">
                          <a:solidFill>
                            <a:prstClr val="black"/>
                          </a:solidFill>
                          <a:latin typeface="BIZ UDPゴシック" panose="020B0400000000000000" pitchFamily="50" charset="-128"/>
                          <a:ea typeface="BIZ UDPゴシック" panose="020B0400000000000000" pitchFamily="50" charset="-128"/>
                        </a:rPr>
                        <a:t>アドバイス内容</a:t>
                      </a:r>
                      <a:endParaRPr kumimoji="1" lang="en-US" altLang="ja-JP" sz="1800" b="0" dirty="0">
                        <a:solidFill>
                          <a:prstClr val="black"/>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E2"/>
                    </a:solidFill>
                  </a:tcPr>
                </a:tc>
                <a:extLst>
                  <a:ext uri="{0D108BD9-81ED-4DB2-BD59-A6C34878D82A}">
                    <a16:rowId xmlns:a16="http://schemas.microsoft.com/office/drawing/2014/main" val="2482387215"/>
                  </a:ext>
                </a:extLst>
              </a:tr>
              <a:tr h="1646119">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駐車場</a:t>
                      </a:r>
                      <a:endParaRPr kumimoji="1" lang="en-US" altLang="ja-JP"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2075" marR="0" lvl="0" indent="-92075" algn="just" defTabSz="914354" rtl="0" eaLnBrk="1" fontAlgn="auto" latinLnBrk="0" hangingPunct="1">
                        <a:lnSpc>
                          <a:spcPct val="130000"/>
                        </a:lnSpc>
                        <a:spcBef>
                          <a:spcPts val="0"/>
                        </a:spcBef>
                        <a:spcAft>
                          <a:spcPts val="0"/>
                        </a:spcAft>
                        <a:buClrTx/>
                        <a:buSzTx/>
                        <a:buFontTx/>
                        <a:buNone/>
                        <a:tabLst/>
                        <a:defRPr/>
                      </a:pPr>
                      <a:r>
                        <a:rPr kumimoji="1" lang="ja-JP" altLang="en-US" sz="1800" b="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計画では、北側の</a:t>
                      </a:r>
                      <a:r>
                        <a:rPr kumimoji="1" lang="en-US"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18</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台分の駐車場では</a:t>
                      </a:r>
                      <a:r>
                        <a:rPr kumimoji="1" lang="ja-JP" altLang="ja-JP" sz="1800" b="0" u="sng" kern="1200" dirty="0">
                          <a:solidFill>
                            <a:srgbClr val="C00000"/>
                          </a:solidFill>
                          <a:effectLst/>
                          <a:latin typeface="BIZ UDPゴシック" panose="020B0400000000000000" pitchFamily="50" charset="-128"/>
                          <a:ea typeface="BIZ UDPゴシック" panose="020B0400000000000000" pitchFamily="50" charset="-128"/>
                          <a:cs typeface="+mn-cs"/>
                        </a:rPr>
                        <a:t>アスファルト舗装部分が広い</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ため、</a:t>
                      </a:r>
                      <a:r>
                        <a:rPr kumimoji="1" lang="en-US"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1</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台減らし緑を入れる等、</a:t>
                      </a:r>
                      <a:r>
                        <a:rPr kumimoji="1" lang="ja-JP" altLang="ja-JP" sz="1800" b="0" u="sng" kern="1200" dirty="0">
                          <a:solidFill>
                            <a:srgbClr val="C00000"/>
                          </a:solidFill>
                          <a:effectLst/>
                          <a:latin typeface="BIZ UDPゴシック" panose="020B0400000000000000" pitchFamily="50" charset="-128"/>
                          <a:ea typeface="BIZ UDPゴシック" panose="020B0400000000000000" pitchFamily="50" charset="-128"/>
                          <a:cs typeface="+mn-cs"/>
                        </a:rPr>
                        <a:t>周辺との関係性を考えて</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ほしい。</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0538472"/>
                  </a:ext>
                </a:extLst>
              </a:tr>
            </a:tbl>
          </a:graphicData>
        </a:graphic>
      </p:graphicFrame>
      <p:sp>
        <p:nvSpPr>
          <p:cNvPr id="7" name="楕円 6">
            <a:extLst>
              <a:ext uri="{FF2B5EF4-FFF2-40B4-BE49-F238E27FC236}">
                <a16:creationId xmlns:a16="http://schemas.microsoft.com/office/drawing/2014/main" id="{35DC2F2D-E957-4307-B0AB-31B8DE8DEB75}"/>
              </a:ext>
            </a:extLst>
          </p:cNvPr>
          <p:cNvSpPr/>
          <p:nvPr/>
        </p:nvSpPr>
        <p:spPr>
          <a:xfrm>
            <a:off x="2680421" y="1951926"/>
            <a:ext cx="3763038" cy="88700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89"/>
          </a:p>
        </p:txBody>
      </p:sp>
      <p:pic>
        <p:nvPicPr>
          <p:cNvPr id="10" name="図 9">
            <a:extLst>
              <a:ext uri="{FF2B5EF4-FFF2-40B4-BE49-F238E27FC236}">
                <a16:creationId xmlns:a16="http://schemas.microsoft.com/office/drawing/2014/main" id="{8B052EB9-400C-4026-85A4-FFE22F4064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572696" y="1250560"/>
            <a:ext cx="655172" cy="731754"/>
          </a:xfrm>
          <a:prstGeom prst="rect">
            <a:avLst/>
          </a:prstGeom>
        </p:spPr>
      </p:pic>
      <p:sp>
        <p:nvSpPr>
          <p:cNvPr id="14" name="テキスト ボックス 13">
            <a:extLst>
              <a:ext uri="{FF2B5EF4-FFF2-40B4-BE49-F238E27FC236}">
                <a16:creationId xmlns:a16="http://schemas.microsoft.com/office/drawing/2014/main" id="{06472868-9AA1-4C42-9CA8-5E305E93A4EB}"/>
              </a:ext>
            </a:extLst>
          </p:cNvPr>
          <p:cNvSpPr txBox="1"/>
          <p:nvPr/>
        </p:nvSpPr>
        <p:spPr>
          <a:xfrm>
            <a:off x="7413773" y="678184"/>
            <a:ext cx="973017" cy="363818"/>
          </a:xfrm>
          <a:prstGeom prst="rect">
            <a:avLst/>
          </a:prstGeom>
          <a:noFill/>
        </p:spPr>
        <p:txBody>
          <a:bodyPr wrap="square" rtlCol="0">
            <a:spAutoFit/>
          </a:bodyPr>
          <a:lstStyle/>
          <a:p>
            <a:r>
              <a:rPr lang="ja-JP" altLang="en-US" sz="1764" dirty="0">
                <a:solidFill>
                  <a:prstClr val="black"/>
                </a:solidFill>
                <a:latin typeface="BIZ UDPゴシック" panose="020B0400000000000000" pitchFamily="50" charset="-128"/>
                <a:ea typeface="BIZ UDPゴシック" panose="020B0400000000000000" pitchFamily="50" charset="-128"/>
              </a:rPr>
              <a:t>平面図</a:t>
            </a:r>
            <a:endParaRPr lang="en-US" altLang="ja-JP" sz="1764" dirty="0">
              <a:solidFill>
                <a:prstClr val="black"/>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6E1CC997-6FFD-40CB-B678-6FEAC8A9C2B3}"/>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E170EE85-0C9D-4A08-8041-D5E115D42ECD}"/>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18" name="テキスト ボックス 17">
            <a:extLst>
              <a:ext uri="{FF2B5EF4-FFF2-40B4-BE49-F238E27FC236}">
                <a16:creationId xmlns:a16="http://schemas.microsoft.com/office/drawing/2014/main" id="{B48D0B80-74C8-4E3C-85E3-01E917B2662F}"/>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C1EC907C-65AB-4468-85C4-5F6EC4DAC3D7}"/>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875CF1D1-2726-46D1-BECC-D7AD9F4700FE}"/>
              </a:ext>
            </a:extLst>
          </p:cNvPr>
          <p:cNvSpPr txBox="1"/>
          <p:nvPr/>
        </p:nvSpPr>
        <p:spPr>
          <a:xfrm>
            <a:off x="8871014" y="717828"/>
            <a:ext cx="1800000"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主なアドバイス②</a:t>
            </a:r>
          </a:p>
        </p:txBody>
      </p:sp>
      <p:sp>
        <p:nvSpPr>
          <p:cNvPr id="17" name="スライド番号プレースホルダー 2">
            <a:extLst>
              <a:ext uri="{FF2B5EF4-FFF2-40B4-BE49-F238E27FC236}">
                <a16:creationId xmlns:a16="http://schemas.microsoft.com/office/drawing/2014/main" id="{76334C01-C50F-43F2-A45B-E7D5F2A677EC}"/>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4</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163067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33F37C39-F170-4D9B-97BB-0407133B3831}"/>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59A145A5-C647-450D-A76B-A1C0E0D0B1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470"/>
          <a:stretch/>
        </p:blipFill>
        <p:spPr>
          <a:xfrm>
            <a:off x="531454" y="959424"/>
            <a:ext cx="5661357" cy="6182135"/>
          </a:xfrm>
          <a:prstGeom prst="rect">
            <a:avLst/>
          </a:prstGeom>
        </p:spPr>
      </p:pic>
      <p:graphicFrame>
        <p:nvGraphicFramePr>
          <p:cNvPr id="8" name="表 2">
            <a:extLst>
              <a:ext uri="{FF2B5EF4-FFF2-40B4-BE49-F238E27FC236}">
                <a16:creationId xmlns:a16="http://schemas.microsoft.com/office/drawing/2014/main" id="{CBA873A3-8D54-4107-8E58-8216C9745274}"/>
              </a:ext>
            </a:extLst>
          </p:cNvPr>
          <p:cNvGraphicFramePr>
            <a:graphicFrameLocks noGrp="1"/>
          </p:cNvGraphicFramePr>
          <p:nvPr>
            <p:extLst>
              <p:ext uri="{D42A27DB-BD31-4B8C-83A1-F6EECF244321}">
                <p14:modId xmlns:p14="http://schemas.microsoft.com/office/powerpoint/2010/main" val="1159491375"/>
              </p:ext>
            </p:extLst>
          </p:nvPr>
        </p:nvGraphicFramePr>
        <p:xfrm>
          <a:off x="4591366" y="4442750"/>
          <a:ext cx="5403218" cy="2686997"/>
        </p:xfrm>
        <a:graphic>
          <a:graphicData uri="http://schemas.openxmlformats.org/drawingml/2006/table">
            <a:tbl>
              <a:tblPr firstRow="1" bandRow="1">
                <a:tableStyleId>{5C22544A-7EE6-4342-B048-85BDC9FD1C3A}</a:tableStyleId>
              </a:tblPr>
              <a:tblGrid>
                <a:gridCol w="1477934">
                  <a:extLst>
                    <a:ext uri="{9D8B030D-6E8A-4147-A177-3AD203B41FA5}">
                      <a16:colId xmlns:a16="http://schemas.microsoft.com/office/drawing/2014/main" val="1012319739"/>
                    </a:ext>
                  </a:extLst>
                </a:gridCol>
                <a:gridCol w="3925284">
                  <a:extLst>
                    <a:ext uri="{9D8B030D-6E8A-4147-A177-3AD203B41FA5}">
                      <a16:colId xmlns:a16="http://schemas.microsoft.com/office/drawing/2014/main" val="1561415816"/>
                    </a:ext>
                  </a:extLst>
                </a:gridCol>
              </a:tblGrid>
              <a:tr h="502766">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項目</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AF0"/>
                    </a:solidFill>
                  </a:tcPr>
                </a:tc>
                <a:tc>
                  <a:txBody>
                    <a:bodyPr/>
                    <a:lstStyle/>
                    <a:p>
                      <a:pPr marL="92075" marR="0" lvl="0" indent="-92075" algn="ctr" defTabSz="914354" rtl="0" eaLnBrk="1" fontAlgn="auto" latinLnBrk="0" hangingPunct="1">
                        <a:lnSpc>
                          <a:spcPct val="130000"/>
                        </a:lnSpc>
                        <a:spcBef>
                          <a:spcPts val="0"/>
                        </a:spcBef>
                        <a:spcAft>
                          <a:spcPts val="0"/>
                        </a:spcAft>
                        <a:buClrTx/>
                        <a:buSzTx/>
                        <a:buFontTx/>
                        <a:buNone/>
                        <a:tabLst/>
                        <a:defRPr/>
                      </a:pPr>
                      <a:r>
                        <a:rPr kumimoji="1" lang="ja-JP" altLang="en-US" sz="1800" b="0" dirty="0">
                          <a:solidFill>
                            <a:prstClr val="black"/>
                          </a:solidFill>
                          <a:latin typeface="BIZ UDPゴシック" panose="020B0400000000000000" pitchFamily="50" charset="-128"/>
                          <a:ea typeface="BIZ UDPゴシック" panose="020B0400000000000000" pitchFamily="50" charset="-128"/>
                        </a:rPr>
                        <a:t>アドバイス内容</a:t>
                      </a:r>
                      <a:endParaRPr kumimoji="1" lang="en-US" altLang="ja-JP" sz="1800" b="0" dirty="0">
                        <a:solidFill>
                          <a:prstClr val="black"/>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E2"/>
                    </a:solidFill>
                  </a:tcPr>
                </a:tc>
                <a:extLst>
                  <a:ext uri="{0D108BD9-81ED-4DB2-BD59-A6C34878D82A}">
                    <a16:rowId xmlns:a16="http://schemas.microsoft.com/office/drawing/2014/main" val="2482387215"/>
                  </a:ext>
                </a:extLst>
              </a:tr>
              <a:tr h="2142258">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植栽</a:t>
                      </a:r>
                      <a:endParaRPr kumimoji="1" lang="en-US" altLang="ja-JP"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2075" marR="0" lvl="0" indent="-92075" algn="just" defTabSz="914354"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ja-JP" sz="1800" b="0" u="sng" kern="1200" dirty="0">
                          <a:solidFill>
                            <a:srgbClr val="C00000"/>
                          </a:solidFill>
                          <a:effectLst/>
                          <a:latin typeface="BIZ UDPゴシック" panose="020B0400000000000000" pitchFamily="50" charset="-128"/>
                          <a:ea typeface="BIZ UDPゴシック" panose="020B0400000000000000" pitchFamily="50" charset="-128"/>
                          <a:cs typeface="+mn-cs"/>
                        </a:rPr>
                        <a:t>既存の高木を残す</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こと、</a:t>
                      </a:r>
                      <a:r>
                        <a:rPr kumimoji="1" lang="ja-JP" altLang="ja-JP" sz="1800" b="0" u="sng" kern="1200" dirty="0">
                          <a:solidFill>
                            <a:srgbClr val="C00000"/>
                          </a:solidFill>
                          <a:effectLst/>
                          <a:latin typeface="BIZ UDPゴシック" panose="020B0400000000000000" pitchFamily="50" charset="-128"/>
                          <a:ea typeface="BIZ UDPゴシック" panose="020B0400000000000000" pitchFamily="50" charset="-128"/>
                          <a:cs typeface="+mn-cs"/>
                        </a:rPr>
                        <a:t>川沿いに植栽</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を作る</a:t>
                      </a:r>
                      <a:r>
                        <a:rPr kumimoji="1" lang="ja-JP" altLang="en-US" sz="1800" b="0" kern="1200" dirty="0">
                          <a:solidFill>
                            <a:schemeClr val="dk1"/>
                          </a:solidFill>
                          <a:effectLst/>
                          <a:latin typeface="BIZ UDPゴシック" panose="020B0400000000000000" pitchFamily="50" charset="-128"/>
                          <a:ea typeface="BIZ UDPゴシック" panose="020B0400000000000000" pitchFamily="50" charset="-128"/>
                          <a:cs typeface="+mn-cs"/>
                        </a:rPr>
                        <a:t>計画</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は非常に良い。</a:t>
                      </a:r>
                      <a:endParaRPr kumimoji="1" lang="en-US" altLang="ja-JP" sz="1800" b="0" kern="1200" dirty="0">
                        <a:solidFill>
                          <a:schemeClr val="dk1"/>
                        </a:solidFill>
                        <a:effectLst/>
                        <a:latin typeface="BIZ UDPゴシック" panose="020B0400000000000000" pitchFamily="50" charset="-128"/>
                        <a:ea typeface="BIZ UDPゴシック" panose="020B0400000000000000" pitchFamily="50" charset="-128"/>
                        <a:cs typeface="+mn-cs"/>
                      </a:endParaRPr>
                    </a:p>
                    <a:p>
                      <a:pPr marL="92075" marR="0" lvl="0" indent="-92075" algn="just" defTabSz="914354" rtl="0" eaLnBrk="1" fontAlgn="auto" latinLnBrk="0" hangingPunct="1">
                        <a:lnSpc>
                          <a:spcPct val="130000"/>
                        </a:lnSpc>
                        <a:spcBef>
                          <a:spcPts val="0"/>
                        </a:spcBef>
                        <a:spcAft>
                          <a:spcPts val="0"/>
                        </a:spcAft>
                        <a:buClrTx/>
                        <a:buSzTx/>
                        <a:buFontTx/>
                        <a:buNone/>
                        <a:tabLst/>
                        <a:defRPr/>
                      </a:pPr>
                      <a:r>
                        <a:rPr kumimoji="1" lang="ja-JP" altLang="en-US" sz="1800" b="0" dirty="0">
                          <a:solidFill>
                            <a:prstClr val="black"/>
                          </a:solidFill>
                          <a:latin typeface="BIZ UDPゴシック" panose="020B0400000000000000" pitchFamily="50" charset="-128"/>
                          <a:ea typeface="BIZ UDPゴシック" panose="020B0400000000000000" pitchFamily="50" charset="-128"/>
                        </a:rPr>
                        <a:t>・西側道路は幅が狭いため、可能であれば</a:t>
                      </a:r>
                      <a:r>
                        <a:rPr kumimoji="1" lang="ja-JP" altLang="en-US" sz="1800" b="0" u="sng" dirty="0">
                          <a:solidFill>
                            <a:srgbClr val="C00000"/>
                          </a:solidFill>
                          <a:latin typeface="BIZ UDPゴシック" panose="020B0400000000000000" pitchFamily="50" charset="-128"/>
                          <a:ea typeface="BIZ UDPゴシック" panose="020B0400000000000000" pitchFamily="50" charset="-128"/>
                        </a:rPr>
                        <a:t>歩行者がアクセスしやすいように緑地部分を配置するなど</a:t>
                      </a:r>
                      <a:r>
                        <a:rPr kumimoji="1" lang="ja-JP" altLang="en-US" sz="1800" b="0" dirty="0">
                          <a:solidFill>
                            <a:prstClr val="black"/>
                          </a:solidFill>
                          <a:latin typeface="BIZ UDPゴシック" panose="020B0400000000000000" pitchFamily="50" charset="-128"/>
                          <a:ea typeface="BIZ UDPゴシック" panose="020B0400000000000000" pitchFamily="50" charset="-128"/>
                        </a:rPr>
                        <a:t>工夫してほしい。</a:t>
                      </a:r>
                      <a:endParaRPr kumimoji="1" lang="en-US" altLang="ja-JP" sz="1800" b="0" dirty="0">
                        <a:solidFill>
                          <a:prstClr val="black"/>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0538472"/>
                  </a:ext>
                </a:extLst>
              </a:tr>
            </a:tbl>
          </a:graphicData>
        </a:graphic>
      </p:graphicFrame>
      <p:pic>
        <p:nvPicPr>
          <p:cNvPr id="10" name="図 9">
            <a:extLst>
              <a:ext uri="{FF2B5EF4-FFF2-40B4-BE49-F238E27FC236}">
                <a16:creationId xmlns:a16="http://schemas.microsoft.com/office/drawing/2014/main" id="{8B052EB9-400C-4026-85A4-FFE22F4064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1454" y="1169284"/>
            <a:ext cx="655172" cy="731754"/>
          </a:xfrm>
          <a:prstGeom prst="rect">
            <a:avLst/>
          </a:prstGeom>
        </p:spPr>
      </p:pic>
      <p:pic>
        <p:nvPicPr>
          <p:cNvPr id="11" name="図 10">
            <a:extLst>
              <a:ext uri="{FF2B5EF4-FFF2-40B4-BE49-F238E27FC236}">
                <a16:creationId xmlns:a16="http://schemas.microsoft.com/office/drawing/2014/main" id="{4EA0344B-A3F3-4386-B5CB-B409B3AF4B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13598" y="1679247"/>
            <a:ext cx="5846759" cy="2696869"/>
          </a:xfrm>
          <a:prstGeom prst="rect">
            <a:avLst/>
          </a:prstGeom>
          <a:ln w="38100">
            <a:solidFill>
              <a:schemeClr val="bg1"/>
            </a:solidFill>
          </a:ln>
        </p:spPr>
      </p:pic>
      <p:sp>
        <p:nvSpPr>
          <p:cNvPr id="12" name="テキスト ボックス 11">
            <a:extLst>
              <a:ext uri="{FF2B5EF4-FFF2-40B4-BE49-F238E27FC236}">
                <a16:creationId xmlns:a16="http://schemas.microsoft.com/office/drawing/2014/main" id="{5163F2B1-5C2C-42BB-B610-9697F8EB192C}"/>
              </a:ext>
            </a:extLst>
          </p:cNvPr>
          <p:cNvSpPr txBox="1"/>
          <p:nvPr/>
        </p:nvSpPr>
        <p:spPr>
          <a:xfrm>
            <a:off x="9164330" y="1217884"/>
            <a:ext cx="977159" cy="291578"/>
          </a:xfrm>
          <a:prstGeom prst="rect">
            <a:avLst/>
          </a:prstGeom>
          <a:solidFill>
            <a:schemeClr val="bg1"/>
          </a:solidFill>
          <a:ln w="12700">
            <a:solidFill>
              <a:schemeClr val="tx1"/>
            </a:solidFill>
          </a:ln>
        </p:spPr>
        <p:txBody>
          <a:bodyPr wrap="square" lIns="0" tIns="39683" rIns="0" bIns="0" rtlCol="0">
            <a:noAutofit/>
          </a:bodyPr>
          <a:lstStyle/>
          <a:p>
            <a:pPr algn="ctr"/>
            <a:r>
              <a:rPr lang="ja-JP" altLang="en-US" sz="1323" dirty="0">
                <a:latin typeface="BIZ UDPゴシック" panose="020B0400000000000000" pitchFamily="50" charset="-128"/>
                <a:ea typeface="BIZ UDPゴシック" panose="020B0400000000000000" pitchFamily="50" charset="-128"/>
              </a:rPr>
              <a:t>西側立面図</a:t>
            </a:r>
            <a:endParaRPr lang="en-US" altLang="ja-JP" sz="1323" dirty="0">
              <a:latin typeface="BIZ UDPゴシック" panose="020B0400000000000000" pitchFamily="50" charset="-128"/>
              <a:ea typeface="BIZ UDPゴシック" panose="020B0400000000000000" pitchFamily="50" charset="-128"/>
            </a:endParaRPr>
          </a:p>
        </p:txBody>
      </p:sp>
      <p:sp>
        <p:nvSpPr>
          <p:cNvPr id="16" name="フリーフォーム: 図形 15">
            <a:extLst>
              <a:ext uri="{FF2B5EF4-FFF2-40B4-BE49-F238E27FC236}">
                <a16:creationId xmlns:a16="http://schemas.microsoft.com/office/drawing/2014/main" id="{D578733E-8EB2-4830-922B-03CE8F070A46}"/>
              </a:ext>
            </a:extLst>
          </p:cNvPr>
          <p:cNvSpPr/>
          <p:nvPr/>
        </p:nvSpPr>
        <p:spPr>
          <a:xfrm>
            <a:off x="1097787" y="5004900"/>
            <a:ext cx="1953214" cy="1153901"/>
          </a:xfrm>
          <a:custGeom>
            <a:avLst/>
            <a:gdLst>
              <a:gd name="connsiteX0" fmla="*/ 1262433 w 1571996"/>
              <a:gd name="connsiteY0" fmla="*/ 0 h 928689"/>
              <a:gd name="connsiteX1" fmla="*/ 1571996 w 1571996"/>
              <a:gd name="connsiteY1" fmla="*/ 309563 h 928689"/>
              <a:gd name="connsiteX2" fmla="*/ 1262433 w 1571996"/>
              <a:gd name="connsiteY2" fmla="*/ 619126 h 928689"/>
              <a:gd name="connsiteX3" fmla="*/ 1089353 w 1571996"/>
              <a:gd name="connsiteY3" fmla="*/ 566258 h 928689"/>
              <a:gd name="connsiteX4" fmla="*/ 1063071 w 1571996"/>
              <a:gd name="connsiteY4" fmla="*/ 544573 h 928689"/>
              <a:gd name="connsiteX5" fmla="*/ 1046284 w 1571996"/>
              <a:gd name="connsiteY5" fmla="*/ 598652 h 928689"/>
              <a:gd name="connsiteX6" fmla="*/ 761048 w 1571996"/>
              <a:gd name="connsiteY6" fmla="*/ 787719 h 928689"/>
              <a:gd name="connsiteX7" fmla="*/ 640552 w 1571996"/>
              <a:gd name="connsiteY7" fmla="*/ 763392 h 928689"/>
              <a:gd name="connsiteX8" fmla="*/ 595082 w 1571996"/>
              <a:gd name="connsiteY8" fmla="*/ 738712 h 928689"/>
              <a:gd name="connsiteX9" fmla="*/ 594799 w 1571996"/>
              <a:gd name="connsiteY9" fmla="*/ 739622 h 928689"/>
              <a:gd name="connsiteX10" fmla="*/ 309563 w 1571996"/>
              <a:gd name="connsiteY10" fmla="*/ 928689 h 928689"/>
              <a:gd name="connsiteX11" fmla="*/ 0 w 1571996"/>
              <a:gd name="connsiteY11" fmla="*/ 619126 h 928689"/>
              <a:gd name="connsiteX12" fmla="*/ 309563 w 1571996"/>
              <a:gd name="connsiteY12" fmla="*/ 309563 h 928689"/>
              <a:gd name="connsiteX13" fmla="*/ 430059 w 1571996"/>
              <a:gd name="connsiteY13" fmla="*/ 333890 h 928689"/>
              <a:gd name="connsiteX14" fmla="*/ 475529 w 1571996"/>
              <a:gd name="connsiteY14" fmla="*/ 358571 h 928689"/>
              <a:gd name="connsiteX15" fmla="*/ 475812 w 1571996"/>
              <a:gd name="connsiteY15" fmla="*/ 357660 h 928689"/>
              <a:gd name="connsiteX16" fmla="*/ 761048 w 1571996"/>
              <a:gd name="connsiteY16" fmla="*/ 168593 h 928689"/>
              <a:gd name="connsiteX17" fmla="*/ 934128 w 1571996"/>
              <a:gd name="connsiteY17" fmla="*/ 221462 h 928689"/>
              <a:gd name="connsiteX18" fmla="*/ 960410 w 1571996"/>
              <a:gd name="connsiteY18" fmla="*/ 243147 h 928689"/>
              <a:gd name="connsiteX19" fmla="*/ 977197 w 1571996"/>
              <a:gd name="connsiteY19" fmla="*/ 189067 h 928689"/>
              <a:gd name="connsiteX20" fmla="*/ 1262433 w 1571996"/>
              <a:gd name="connsiteY20" fmla="*/ 0 h 92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1996" h="928689">
                <a:moveTo>
                  <a:pt x="1262433" y="0"/>
                </a:moveTo>
                <a:cubicBezTo>
                  <a:pt x="1433400" y="0"/>
                  <a:pt x="1571996" y="138596"/>
                  <a:pt x="1571996" y="309563"/>
                </a:cubicBezTo>
                <a:cubicBezTo>
                  <a:pt x="1571996" y="480530"/>
                  <a:pt x="1433400" y="619126"/>
                  <a:pt x="1262433" y="619126"/>
                </a:cubicBezTo>
                <a:cubicBezTo>
                  <a:pt x="1198320" y="619126"/>
                  <a:pt x="1138760" y="599636"/>
                  <a:pt x="1089353" y="566258"/>
                </a:cubicBezTo>
                <a:lnTo>
                  <a:pt x="1063071" y="544573"/>
                </a:lnTo>
                <a:lnTo>
                  <a:pt x="1046284" y="598652"/>
                </a:lnTo>
                <a:cubicBezTo>
                  <a:pt x="999290" y="709759"/>
                  <a:pt x="889273" y="787719"/>
                  <a:pt x="761048" y="787719"/>
                </a:cubicBezTo>
                <a:cubicBezTo>
                  <a:pt x="718306" y="787719"/>
                  <a:pt x="677588" y="779057"/>
                  <a:pt x="640552" y="763392"/>
                </a:cubicBezTo>
                <a:lnTo>
                  <a:pt x="595082" y="738712"/>
                </a:lnTo>
                <a:lnTo>
                  <a:pt x="594799" y="739622"/>
                </a:lnTo>
                <a:cubicBezTo>
                  <a:pt x="547805" y="850729"/>
                  <a:pt x="437788" y="928689"/>
                  <a:pt x="309563" y="928689"/>
                </a:cubicBezTo>
                <a:cubicBezTo>
                  <a:pt x="138596" y="928689"/>
                  <a:pt x="0" y="790093"/>
                  <a:pt x="0" y="619126"/>
                </a:cubicBezTo>
                <a:cubicBezTo>
                  <a:pt x="0" y="448159"/>
                  <a:pt x="138596" y="309563"/>
                  <a:pt x="309563" y="309563"/>
                </a:cubicBezTo>
                <a:cubicBezTo>
                  <a:pt x="352305" y="309563"/>
                  <a:pt x="393023" y="318226"/>
                  <a:pt x="430059" y="333890"/>
                </a:cubicBezTo>
                <a:lnTo>
                  <a:pt x="475529" y="358571"/>
                </a:lnTo>
                <a:lnTo>
                  <a:pt x="475812" y="357660"/>
                </a:lnTo>
                <a:cubicBezTo>
                  <a:pt x="522806" y="246554"/>
                  <a:pt x="632823" y="168593"/>
                  <a:pt x="761048" y="168593"/>
                </a:cubicBezTo>
                <a:cubicBezTo>
                  <a:pt x="825161" y="168593"/>
                  <a:pt x="884721" y="188083"/>
                  <a:pt x="934128" y="221462"/>
                </a:cubicBezTo>
                <a:lnTo>
                  <a:pt x="960410" y="243147"/>
                </a:lnTo>
                <a:lnTo>
                  <a:pt x="977197" y="189067"/>
                </a:lnTo>
                <a:cubicBezTo>
                  <a:pt x="1024191" y="77961"/>
                  <a:pt x="1134208" y="0"/>
                  <a:pt x="1262433" y="0"/>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389" dirty="0"/>
          </a:p>
        </p:txBody>
      </p:sp>
      <p:sp>
        <p:nvSpPr>
          <p:cNvPr id="3" name="楕円 2">
            <a:extLst>
              <a:ext uri="{FF2B5EF4-FFF2-40B4-BE49-F238E27FC236}">
                <a16:creationId xmlns:a16="http://schemas.microsoft.com/office/drawing/2014/main" id="{F34D2A22-B41A-41A6-BE9F-7BE4A5BCC92C}"/>
              </a:ext>
            </a:extLst>
          </p:cNvPr>
          <p:cNvSpPr/>
          <p:nvPr/>
        </p:nvSpPr>
        <p:spPr>
          <a:xfrm>
            <a:off x="7731403" y="2756948"/>
            <a:ext cx="1453138" cy="13187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89"/>
          </a:p>
        </p:txBody>
      </p:sp>
      <p:sp>
        <p:nvSpPr>
          <p:cNvPr id="4" name="テキスト ボックス 3">
            <a:extLst>
              <a:ext uri="{FF2B5EF4-FFF2-40B4-BE49-F238E27FC236}">
                <a16:creationId xmlns:a16="http://schemas.microsoft.com/office/drawing/2014/main" id="{F369840B-1D8D-41EC-AD6A-985F5055B07B}"/>
              </a:ext>
            </a:extLst>
          </p:cNvPr>
          <p:cNvSpPr txBox="1"/>
          <p:nvPr/>
        </p:nvSpPr>
        <p:spPr>
          <a:xfrm>
            <a:off x="2395974" y="5836646"/>
            <a:ext cx="1409360" cy="459998"/>
          </a:xfrm>
          <a:prstGeom prst="rect">
            <a:avLst/>
          </a:prstGeom>
          <a:solidFill>
            <a:srgbClr val="FFFFFF">
              <a:alpha val="50196"/>
            </a:srgbClr>
          </a:solidFill>
        </p:spPr>
        <p:txBody>
          <a:bodyPr wrap="none" rtlCol="0">
            <a:spAutoFit/>
          </a:bodyPr>
          <a:lstStyle/>
          <a:p>
            <a:r>
              <a:rPr lang="ja-JP" altLang="en-US" sz="2389" dirty="0">
                <a:latin typeface="BIZ UDPゴシック" panose="020B0400000000000000" pitchFamily="50" charset="-128"/>
                <a:ea typeface="BIZ UDPゴシック" panose="020B0400000000000000" pitchFamily="50" charset="-128"/>
              </a:rPr>
              <a:t>既存高木</a:t>
            </a:r>
          </a:p>
        </p:txBody>
      </p:sp>
      <p:sp>
        <p:nvSpPr>
          <p:cNvPr id="18" name="テキスト ボックス 17">
            <a:extLst>
              <a:ext uri="{FF2B5EF4-FFF2-40B4-BE49-F238E27FC236}">
                <a16:creationId xmlns:a16="http://schemas.microsoft.com/office/drawing/2014/main" id="{4C0CD0F9-46D8-439D-A77A-87263D98FDC9}"/>
              </a:ext>
            </a:extLst>
          </p:cNvPr>
          <p:cNvSpPr txBox="1"/>
          <p:nvPr/>
        </p:nvSpPr>
        <p:spPr>
          <a:xfrm>
            <a:off x="9164329" y="2880975"/>
            <a:ext cx="1409360" cy="459998"/>
          </a:xfrm>
          <a:prstGeom prst="rect">
            <a:avLst/>
          </a:prstGeom>
          <a:solidFill>
            <a:srgbClr val="FFFFFF">
              <a:alpha val="50196"/>
            </a:srgbClr>
          </a:solidFill>
        </p:spPr>
        <p:txBody>
          <a:bodyPr wrap="none" rtlCol="0">
            <a:spAutoFit/>
          </a:bodyPr>
          <a:lstStyle/>
          <a:p>
            <a:r>
              <a:rPr lang="ja-JP" altLang="en-US" sz="2389" dirty="0">
                <a:latin typeface="BIZ UDPゴシック" panose="020B0400000000000000" pitchFamily="50" charset="-128"/>
                <a:ea typeface="BIZ UDPゴシック" panose="020B0400000000000000" pitchFamily="50" charset="-128"/>
              </a:rPr>
              <a:t>既存高木</a:t>
            </a:r>
          </a:p>
        </p:txBody>
      </p:sp>
      <p:sp>
        <p:nvSpPr>
          <p:cNvPr id="19" name="楕円 18">
            <a:extLst>
              <a:ext uri="{FF2B5EF4-FFF2-40B4-BE49-F238E27FC236}">
                <a16:creationId xmlns:a16="http://schemas.microsoft.com/office/drawing/2014/main" id="{5D8E9DDD-A39E-4DF3-9DC3-FA93958DADE9}"/>
              </a:ext>
            </a:extLst>
          </p:cNvPr>
          <p:cNvSpPr/>
          <p:nvPr/>
        </p:nvSpPr>
        <p:spPr>
          <a:xfrm rot="5400000">
            <a:off x="-288085" y="3019509"/>
            <a:ext cx="3203065" cy="10540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89"/>
          </a:p>
        </p:txBody>
      </p:sp>
      <p:sp>
        <p:nvSpPr>
          <p:cNvPr id="22" name="正方形/長方形 21">
            <a:extLst>
              <a:ext uri="{FF2B5EF4-FFF2-40B4-BE49-F238E27FC236}">
                <a16:creationId xmlns:a16="http://schemas.microsoft.com/office/drawing/2014/main" id="{01128468-B18B-43F6-8056-AF401618F4CF}"/>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B8A70FE9-E820-42B5-8800-2139A3C0AEC9}"/>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4" name="テキスト ボックス 23">
            <a:extLst>
              <a:ext uri="{FF2B5EF4-FFF2-40B4-BE49-F238E27FC236}">
                <a16:creationId xmlns:a16="http://schemas.microsoft.com/office/drawing/2014/main" id="{AE27CFDB-E9FC-4DFA-89B3-A6A0C5FFC414}"/>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6A97B845-9EEA-4EC7-BAA2-E6BF99282B36}"/>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58CFFAB9-3C79-4004-9E7F-6052BC5B864E}"/>
              </a:ext>
            </a:extLst>
          </p:cNvPr>
          <p:cNvSpPr txBox="1"/>
          <p:nvPr/>
        </p:nvSpPr>
        <p:spPr>
          <a:xfrm>
            <a:off x="8871014" y="717828"/>
            <a:ext cx="1800000"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主なアドバイス③</a:t>
            </a:r>
          </a:p>
        </p:txBody>
      </p:sp>
      <p:sp>
        <p:nvSpPr>
          <p:cNvPr id="26" name="スライド番号プレースホルダー 2">
            <a:extLst>
              <a:ext uri="{FF2B5EF4-FFF2-40B4-BE49-F238E27FC236}">
                <a16:creationId xmlns:a16="http://schemas.microsoft.com/office/drawing/2014/main" id="{3511DF49-5AC4-41E7-8C34-0B168DC88A4A}"/>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5</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360633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B2AC126-5182-44FC-9F17-9E6BAA1260C6}"/>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6744CC1B-83CE-4C78-92CC-0058E5583B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2538" y="673647"/>
            <a:ext cx="9111983" cy="3536348"/>
          </a:xfrm>
          <a:prstGeom prst="rect">
            <a:avLst/>
          </a:prstGeom>
        </p:spPr>
      </p:pic>
      <p:sp>
        <p:nvSpPr>
          <p:cNvPr id="8" name="テキスト ボックス 7">
            <a:extLst>
              <a:ext uri="{FF2B5EF4-FFF2-40B4-BE49-F238E27FC236}">
                <a16:creationId xmlns:a16="http://schemas.microsoft.com/office/drawing/2014/main" id="{9274B766-78B5-45B1-B8A3-886ED961B519}"/>
              </a:ext>
            </a:extLst>
          </p:cNvPr>
          <p:cNvSpPr txBox="1"/>
          <p:nvPr/>
        </p:nvSpPr>
        <p:spPr>
          <a:xfrm>
            <a:off x="3525459" y="729644"/>
            <a:ext cx="1378424" cy="332071"/>
          </a:xfrm>
          <a:prstGeom prst="rect">
            <a:avLst/>
          </a:prstGeom>
          <a:noFill/>
          <a:ln w="12700">
            <a:noFill/>
          </a:ln>
        </p:spPr>
        <p:txBody>
          <a:bodyPr wrap="square" lIns="0" tIns="39683" rIns="0" bIns="0" rtlCol="0">
            <a:noAutofit/>
          </a:bodyPr>
          <a:lstStyle/>
          <a:p>
            <a:pPr algn="ctr"/>
            <a:r>
              <a:rPr lang="ja-JP" altLang="en-US" sz="1543" dirty="0">
                <a:latin typeface="BIZ UDPゴシック" panose="020B0400000000000000" pitchFamily="50" charset="-128"/>
                <a:ea typeface="BIZ UDPゴシック" panose="020B0400000000000000" pitchFamily="50" charset="-128"/>
              </a:rPr>
              <a:t>外観イメージ</a:t>
            </a:r>
            <a:endParaRPr lang="en-US" altLang="ja-JP" sz="1543"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A5B4881C-869B-4EC7-8D56-9963187B909A}"/>
              </a:ext>
            </a:extLst>
          </p:cNvPr>
          <p:cNvPicPr>
            <a:picLocks noChangeAspect="1"/>
          </p:cNvPicPr>
          <p:nvPr/>
        </p:nvPicPr>
        <p:blipFill rotWithShape="1">
          <a:blip r:embed="rId3"/>
          <a:srcRect l="13222" t="37111" r="12111" b="13111"/>
          <a:stretch/>
        </p:blipFill>
        <p:spPr>
          <a:xfrm>
            <a:off x="562538" y="4165697"/>
            <a:ext cx="7176679" cy="2990282"/>
          </a:xfrm>
          <a:prstGeom prst="rect">
            <a:avLst/>
          </a:prstGeom>
        </p:spPr>
      </p:pic>
      <p:sp>
        <p:nvSpPr>
          <p:cNvPr id="11" name="テキスト ボックス 10">
            <a:extLst>
              <a:ext uri="{FF2B5EF4-FFF2-40B4-BE49-F238E27FC236}">
                <a16:creationId xmlns:a16="http://schemas.microsoft.com/office/drawing/2014/main" id="{06545FC4-F671-4EC0-809D-472297EEB6B2}"/>
              </a:ext>
            </a:extLst>
          </p:cNvPr>
          <p:cNvSpPr txBox="1"/>
          <p:nvPr/>
        </p:nvSpPr>
        <p:spPr>
          <a:xfrm>
            <a:off x="7761761" y="6614002"/>
            <a:ext cx="977159" cy="291578"/>
          </a:xfrm>
          <a:prstGeom prst="rect">
            <a:avLst/>
          </a:prstGeom>
          <a:solidFill>
            <a:schemeClr val="bg1"/>
          </a:solidFill>
          <a:ln w="12700">
            <a:solidFill>
              <a:schemeClr val="tx1"/>
            </a:solidFill>
          </a:ln>
        </p:spPr>
        <p:txBody>
          <a:bodyPr wrap="square" lIns="0" tIns="39683" rIns="0" bIns="0" rtlCol="0">
            <a:noAutofit/>
          </a:bodyPr>
          <a:lstStyle/>
          <a:p>
            <a:pPr algn="ctr"/>
            <a:r>
              <a:rPr lang="ja-JP" altLang="en-US" sz="1323" dirty="0">
                <a:latin typeface="BIZ UDPゴシック" panose="020B0400000000000000" pitchFamily="50" charset="-128"/>
                <a:ea typeface="BIZ UDPゴシック" panose="020B0400000000000000" pitchFamily="50" charset="-128"/>
              </a:rPr>
              <a:t>西側立面図</a:t>
            </a:r>
            <a:endParaRPr lang="en-US" altLang="ja-JP" sz="1323"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C5011C9F-27DA-4EDB-9C49-F13278E9BE35}"/>
              </a:ext>
            </a:extLst>
          </p:cNvPr>
          <p:cNvSpPr txBox="1"/>
          <p:nvPr/>
        </p:nvSpPr>
        <p:spPr>
          <a:xfrm>
            <a:off x="4857328" y="3896018"/>
            <a:ext cx="977159" cy="291578"/>
          </a:xfrm>
          <a:prstGeom prst="rect">
            <a:avLst/>
          </a:prstGeom>
          <a:solidFill>
            <a:schemeClr val="bg1"/>
          </a:solidFill>
          <a:ln w="12700">
            <a:solidFill>
              <a:schemeClr val="tx1"/>
            </a:solidFill>
          </a:ln>
        </p:spPr>
        <p:txBody>
          <a:bodyPr wrap="square" lIns="0" tIns="39683" rIns="0" bIns="0" rtlCol="0">
            <a:noAutofit/>
          </a:bodyPr>
          <a:lstStyle/>
          <a:p>
            <a:pPr algn="ctr"/>
            <a:r>
              <a:rPr lang="ja-JP" altLang="en-US" sz="1323" dirty="0">
                <a:latin typeface="BIZ UDPゴシック" panose="020B0400000000000000" pitchFamily="50" charset="-128"/>
                <a:ea typeface="BIZ UDPゴシック" panose="020B0400000000000000" pitchFamily="50" charset="-128"/>
              </a:rPr>
              <a:t>南側立面図</a:t>
            </a:r>
            <a:endParaRPr lang="en-US" altLang="ja-JP" sz="1323" dirty="0">
              <a:latin typeface="BIZ UDPゴシック" panose="020B0400000000000000" pitchFamily="50" charset="-128"/>
              <a:ea typeface="BIZ UDPゴシック" panose="020B0400000000000000" pitchFamily="50" charset="-128"/>
            </a:endParaRPr>
          </a:p>
        </p:txBody>
      </p:sp>
      <p:graphicFrame>
        <p:nvGraphicFramePr>
          <p:cNvPr id="10" name="表 2">
            <a:extLst>
              <a:ext uri="{FF2B5EF4-FFF2-40B4-BE49-F238E27FC236}">
                <a16:creationId xmlns:a16="http://schemas.microsoft.com/office/drawing/2014/main" id="{6736AC25-482B-4451-9CA6-CB3B3719F6AE}"/>
              </a:ext>
            </a:extLst>
          </p:cNvPr>
          <p:cNvGraphicFramePr>
            <a:graphicFrameLocks noGrp="1"/>
          </p:cNvGraphicFramePr>
          <p:nvPr>
            <p:extLst>
              <p:ext uri="{D42A27DB-BD31-4B8C-83A1-F6EECF244321}">
                <p14:modId xmlns:p14="http://schemas.microsoft.com/office/powerpoint/2010/main" val="1467530946"/>
              </p:ext>
            </p:extLst>
          </p:nvPr>
        </p:nvGraphicFramePr>
        <p:xfrm>
          <a:off x="5290596" y="4361395"/>
          <a:ext cx="4982522" cy="1515534"/>
        </p:xfrm>
        <a:graphic>
          <a:graphicData uri="http://schemas.openxmlformats.org/drawingml/2006/table">
            <a:tbl>
              <a:tblPr firstRow="1" bandRow="1">
                <a:tableStyleId>{5C22544A-7EE6-4342-B048-85BDC9FD1C3A}</a:tableStyleId>
              </a:tblPr>
              <a:tblGrid>
                <a:gridCol w="1523135">
                  <a:extLst>
                    <a:ext uri="{9D8B030D-6E8A-4147-A177-3AD203B41FA5}">
                      <a16:colId xmlns:a16="http://schemas.microsoft.com/office/drawing/2014/main" val="1012319739"/>
                    </a:ext>
                  </a:extLst>
                </a:gridCol>
                <a:gridCol w="3459387">
                  <a:extLst>
                    <a:ext uri="{9D8B030D-6E8A-4147-A177-3AD203B41FA5}">
                      <a16:colId xmlns:a16="http://schemas.microsoft.com/office/drawing/2014/main" val="1561415816"/>
                    </a:ext>
                  </a:extLst>
                </a:gridCol>
              </a:tblGrid>
              <a:tr h="395134">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項目</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AF0"/>
                    </a:solidFill>
                  </a:tcPr>
                </a:tc>
                <a:tc>
                  <a:txBody>
                    <a:bodyPr/>
                    <a:lstStyle/>
                    <a:p>
                      <a:pPr marL="92075" marR="0" lvl="0" indent="-92075" algn="ctr" defTabSz="914354" rtl="0" eaLnBrk="1" fontAlgn="auto" latinLnBrk="0" hangingPunct="1">
                        <a:lnSpc>
                          <a:spcPct val="130000"/>
                        </a:lnSpc>
                        <a:spcBef>
                          <a:spcPts val="0"/>
                        </a:spcBef>
                        <a:spcAft>
                          <a:spcPts val="0"/>
                        </a:spcAft>
                        <a:buClrTx/>
                        <a:buSzTx/>
                        <a:buFontTx/>
                        <a:buNone/>
                        <a:tabLst/>
                        <a:defRPr/>
                      </a:pPr>
                      <a:r>
                        <a:rPr kumimoji="1" lang="ja-JP" altLang="en-US" sz="1800" b="0" dirty="0">
                          <a:solidFill>
                            <a:prstClr val="black"/>
                          </a:solidFill>
                          <a:latin typeface="BIZ UDPゴシック" panose="020B0400000000000000" pitchFamily="50" charset="-128"/>
                          <a:ea typeface="BIZ UDPゴシック" panose="020B0400000000000000" pitchFamily="50" charset="-128"/>
                        </a:rPr>
                        <a:t>アドバイス内容</a:t>
                      </a:r>
                      <a:endParaRPr kumimoji="1" lang="en-US" altLang="ja-JP" sz="1800" b="0" dirty="0">
                        <a:solidFill>
                          <a:prstClr val="black"/>
                        </a:solidFill>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2E2"/>
                    </a:solidFill>
                  </a:tcPr>
                </a:tc>
                <a:extLst>
                  <a:ext uri="{0D108BD9-81ED-4DB2-BD59-A6C34878D82A}">
                    <a16:rowId xmlns:a16="http://schemas.microsoft.com/office/drawing/2014/main" val="2482387215"/>
                  </a:ext>
                </a:extLst>
              </a:tr>
              <a:tr h="1093984">
                <a:tc>
                  <a:txBody>
                    <a:bodyPr/>
                    <a:lstStyle/>
                    <a:p>
                      <a:pPr marL="0" marR="0" lvl="0" indent="0" algn="ctr" defTabSz="914354" rtl="0" eaLnBrk="1" fontAlgn="auto" latinLnBrk="0" hangingPunct="1">
                        <a:lnSpc>
                          <a:spcPct val="130000"/>
                        </a:lnSpc>
                        <a:spcBef>
                          <a:spcPts val="0"/>
                        </a:spcBef>
                        <a:spcAft>
                          <a:spcPts val="0"/>
                        </a:spcAft>
                        <a:buClrTx/>
                        <a:buSzTx/>
                        <a:buFontTx/>
                        <a:buNone/>
                        <a:tabLst/>
                        <a:defRPr/>
                      </a:pPr>
                      <a:r>
                        <a:rPr kumimoji="1" lang="ja-JP" altLang="en-US"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建物デザイン</a:t>
                      </a:r>
                      <a:endParaRPr kumimoji="1" lang="en-US" altLang="ja-JP" sz="1800" b="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92075" marR="0" lvl="0" indent="-92075" algn="just" defTabSz="914354" rtl="0" eaLnBrk="1" fontAlgn="auto" latinLnBrk="0" hangingPunct="1">
                        <a:lnSpc>
                          <a:spcPct val="130000"/>
                        </a:lnSpc>
                        <a:spcBef>
                          <a:spcPts val="0"/>
                        </a:spcBef>
                        <a:spcAft>
                          <a:spcPts val="0"/>
                        </a:spcAft>
                        <a:buClrTx/>
                        <a:buSzTx/>
                        <a:buFontTx/>
                        <a:buNone/>
                        <a:tabLst/>
                        <a:defRPr/>
                      </a:pPr>
                      <a:r>
                        <a:rPr kumimoji="1" lang="ja-JP" altLang="en-US" sz="1800" b="0" kern="1200" dirty="0">
                          <a:solidFill>
                            <a:schemeClr val="dk1"/>
                          </a:solidFill>
                          <a:effectLst/>
                          <a:latin typeface="BIZ UDPゴシック" panose="020B0400000000000000" pitchFamily="50" charset="-128"/>
                          <a:ea typeface="BIZ UDPゴシック" panose="020B0400000000000000" pitchFamily="50" charset="-128"/>
                          <a:cs typeface="+mn-cs"/>
                        </a:rPr>
                        <a:t>・</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外壁の配色について、</a:t>
                      </a:r>
                      <a:r>
                        <a:rPr kumimoji="1" lang="ja-JP" altLang="ja-JP" sz="1800" b="0" u="sng" kern="1200" dirty="0">
                          <a:solidFill>
                            <a:srgbClr val="C00000"/>
                          </a:solidFill>
                          <a:effectLst/>
                          <a:latin typeface="BIZ UDPゴシック" panose="020B0400000000000000" pitchFamily="50" charset="-128"/>
                          <a:ea typeface="BIZ UDPゴシック" panose="020B0400000000000000" pitchFamily="50" charset="-128"/>
                          <a:cs typeface="+mn-cs"/>
                        </a:rPr>
                        <a:t>何が背景になるのか意識して</a:t>
                      </a:r>
                      <a:r>
                        <a:rPr kumimoji="1" lang="ja-JP" altLang="ja-JP" sz="1800" b="0" kern="1200" dirty="0">
                          <a:solidFill>
                            <a:schemeClr val="dk1"/>
                          </a:solidFill>
                          <a:effectLst/>
                          <a:latin typeface="BIZ UDPゴシック" panose="020B0400000000000000" pitchFamily="50" charset="-128"/>
                          <a:ea typeface="BIZ UDPゴシック" panose="020B0400000000000000" pitchFamily="50" charset="-128"/>
                          <a:cs typeface="+mn-cs"/>
                        </a:rPr>
                        <a:t>検討されると良い。</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60538472"/>
                  </a:ext>
                </a:extLst>
              </a:tr>
            </a:tbl>
          </a:graphicData>
        </a:graphic>
      </p:graphicFrame>
      <p:cxnSp>
        <p:nvCxnSpPr>
          <p:cNvPr id="3" name="直線矢印コネクタ 2">
            <a:extLst>
              <a:ext uri="{FF2B5EF4-FFF2-40B4-BE49-F238E27FC236}">
                <a16:creationId xmlns:a16="http://schemas.microsoft.com/office/drawing/2014/main" id="{FF9C65FC-3F3E-4759-BDF4-EE912106B921}"/>
              </a:ext>
            </a:extLst>
          </p:cNvPr>
          <p:cNvCxnSpPr/>
          <p:nvPr/>
        </p:nvCxnSpPr>
        <p:spPr>
          <a:xfrm flipH="1" flipV="1">
            <a:off x="5547497" y="2553490"/>
            <a:ext cx="1041555" cy="16565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C4C8F7E3-57CC-4F46-B40B-FCC46ED8E7E2}"/>
              </a:ext>
            </a:extLst>
          </p:cNvPr>
          <p:cNvCxnSpPr>
            <a:cxnSpLocks/>
          </p:cNvCxnSpPr>
          <p:nvPr/>
        </p:nvCxnSpPr>
        <p:spPr>
          <a:xfrm flipH="1">
            <a:off x="3811572" y="5244106"/>
            <a:ext cx="1306957" cy="41673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19E00839-C8AB-48AE-A3BF-57D32DDDEA81}"/>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42077876-7BC5-4B69-A6C1-760220C20B0D}"/>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20" name="テキスト ボックス 19">
            <a:extLst>
              <a:ext uri="{FF2B5EF4-FFF2-40B4-BE49-F238E27FC236}">
                <a16:creationId xmlns:a16="http://schemas.microsoft.com/office/drawing/2014/main" id="{29CBF56D-9B05-46F2-870E-41417841C6E0}"/>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5B24525-399B-41F7-B381-7EEE752F6688}"/>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305D4F8-D3FC-44C2-8843-934A156F0EC3}"/>
              </a:ext>
            </a:extLst>
          </p:cNvPr>
          <p:cNvSpPr txBox="1"/>
          <p:nvPr/>
        </p:nvSpPr>
        <p:spPr>
          <a:xfrm>
            <a:off x="8871014" y="717828"/>
            <a:ext cx="1800000"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主なアドバイス④</a:t>
            </a:r>
          </a:p>
        </p:txBody>
      </p:sp>
      <p:sp>
        <p:nvSpPr>
          <p:cNvPr id="22" name="スライド番号プレースホルダー 2">
            <a:extLst>
              <a:ext uri="{FF2B5EF4-FFF2-40B4-BE49-F238E27FC236}">
                <a16:creationId xmlns:a16="http://schemas.microsoft.com/office/drawing/2014/main" id="{C941E913-34ED-4389-8F54-ADC1F7CBE02E}"/>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6</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280513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F8B066F-EE25-40F0-8A17-47A69CD90C15}"/>
              </a:ext>
            </a:extLst>
          </p:cNvPr>
          <p:cNvPicPr>
            <a:picLocks noChangeAspect="1"/>
          </p:cNvPicPr>
          <p:nvPr/>
        </p:nvPicPr>
        <p:blipFill>
          <a:blip r:embed="rId2"/>
          <a:stretch>
            <a:fillRect/>
          </a:stretch>
        </p:blipFill>
        <p:spPr>
          <a:xfrm>
            <a:off x="306123" y="856873"/>
            <a:ext cx="9639197" cy="6409963"/>
          </a:xfrm>
          <a:prstGeom prst="rect">
            <a:avLst/>
          </a:prstGeom>
        </p:spPr>
      </p:pic>
      <p:pic>
        <p:nvPicPr>
          <p:cNvPr id="7" name="図 6">
            <a:extLst>
              <a:ext uri="{FF2B5EF4-FFF2-40B4-BE49-F238E27FC236}">
                <a16:creationId xmlns:a16="http://schemas.microsoft.com/office/drawing/2014/main" id="{4DA216DD-ABE6-4031-A1CC-B73564EFD935}"/>
              </a:ext>
            </a:extLst>
          </p:cNvPr>
          <p:cNvPicPr>
            <a:picLocks noChangeAspect="1"/>
          </p:cNvPicPr>
          <p:nvPr/>
        </p:nvPicPr>
        <p:blipFill>
          <a:blip r:embed="rId3"/>
          <a:stretch>
            <a:fillRect/>
          </a:stretch>
        </p:blipFill>
        <p:spPr>
          <a:xfrm>
            <a:off x="9623009" y="1732953"/>
            <a:ext cx="762681" cy="820851"/>
          </a:xfrm>
          <a:prstGeom prst="rect">
            <a:avLst/>
          </a:prstGeom>
        </p:spPr>
      </p:pic>
      <p:sp>
        <p:nvSpPr>
          <p:cNvPr id="8" name="フリーフォーム: 図形 7">
            <a:extLst>
              <a:ext uri="{FF2B5EF4-FFF2-40B4-BE49-F238E27FC236}">
                <a16:creationId xmlns:a16="http://schemas.microsoft.com/office/drawing/2014/main" id="{1776684C-0341-4122-BF80-79E4E40B023F}"/>
              </a:ext>
            </a:extLst>
          </p:cNvPr>
          <p:cNvSpPr/>
          <p:nvPr/>
        </p:nvSpPr>
        <p:spPr>
          <a:xfrm>
            <a:off x="1853471" y="1732953"/>
            <a:ext cx="4535805" cy="4535806"/>
          </a:xfrm>
          <a:custGeom>
            <a:avLst/>
            <a:gdLst>
              <a:gd name="connsiteX0" fmla="*/ 142243 w 4114800"/>
              <a:gd name="connsiteY0" fmla="*/ 0 h 4114801"/>
              <a:gd name="connsiteX1" fmla="*/ 3972557 w 4114800"/>
              <a:gd name="connsiteY1" fmla="*/ 0 h 4114801"/>
              <a:gd name="connsiteX2" fmla="*/ 4114800 w 4114800"/>
              <a:gd name="connsiteY2" fmla="*/ 142243 h 4114801"/>
              <a:gd name="connsiteX3" fmla="*/ 4114800 w 4114800"/>
              <a:gd name="connsiteY3" fmla="*/ 711197 h 4114801"/>
              <a:gd name="connsiteX4" fmla="*/ 3972557 w 4114800"/>
              <a:gd name="connsiteY4" fmla="*/ 853440 h 4114801"/>
              <a:gd name="connsiteX5" fmla="*/ 853440 w 4114800"/>
              <a:gd name="connsiteY5" fmla="*/ 853440 h 4114801"/>
              <a:gd name="connsiteX6" fmla="*/ 853440 w 4114800"/>
              <a:gd name="connsiteY6" fmla="*/ 3972558 h 4114801"/>
              <a:gd name="connsiteX7" fmla="*/ 711197 w 4114800"/>
              <a:gd name="connsiteY7" fmla="*/ 4114801 h 4114801"/>
              <a:gd name="connsiteX8" fmla="*/ 142243 w 4114800"/>
              <a:gd name="connsiteY8" fmla="*/ 4114801 h 4114801"/>
              <a:gd name="connsiteX9" fmla="*/ 0 w 4114800"/>
              <a:gd name="connsiteY9" fmla="*/ 3972558 h 4114801"/>
              <a:gd name="connsiteX10" fmla="*/ 0 w 4114800"/>
              <a:gd name="connsiteY10" fmla="*/ 711197 h 4114801"/>
              <a:gd name="connsiteX11" fmla="*/ 0 w 4114800"/>
              <a:gd name="connsiteY11" fmla="*/ 142244 h 4114801"/>
              <a:gd name="connsiteX12" fmla="*/ 0 w 4114800"/>
              <a:gd name="connsiteY12" fmla="*/ 142243 h 4114801"/>
              <a:gd name="connsiteX13" fmla="*/ 142243 w 4114800"/>
              <a:gd name="connsiteY13" fmla="*/ 0 h 411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14800" h="4114801">
                <a:moveTo>
                  <a:pt x="142243" y="0"/>
                </a:moveTo>
                <a:lnTo>
                  <a:pt x="3972557" y="0"/>
                </a:lnTo>
                <a:cubicBezTo>
                  <a:pt x="4051116" y="0"/>
                  <a:pt x="4114800" y="63684"/>
                  <a:pt x="4114800" y="142243"/>
                </a:cubicBezTo>
                <a:lnTo>
                  <a:pt x="4114800" y="711197"/>
                </a:lnTo>
                <a:cubicBezTo>
                  <a:pt x="4114800" y="789756"/>
                  <a:pt x="4051116" y="853440"/>
                  <a:pt x="3972557" y="853440"/>
                </a:cubicBezTo>
                <a:lnTo>
                  <a:pt x="853440" y="853440"/>
                </a:lnTo>
                <a:lnTo>
                  <a:pt x="853440" y="3972558"/>
                </a:lnTo>
                <a:cubicBezTo>
                  <a:pt x="853440" y="4051117"/>
                  <a:pt x="789756" y="4114801"/>
                  <a:pt x="711197" y="4114801"/>
                </a:cubicBezTo>
                <a:lnTo>
                  <a:pt x="142243" y="4114801"/>
                </a:lnTo>
                <a:cubicBezTo>
                  <a:pt x="63684" y="4114801"/>
                  <a:pt x="0" y="4051117"/>
                  <a:pt x="0" y="3972558"/>
                </a:cubicBezTo>
                <a:lnTo>
                  <a:pt x="0" y="711197"/>
                </a:lnTo>
                <a:lnTo>
                  <a:pt x="0" y="142244"/>
                </a:lnTo>
                <a:lnTo>
                  <a:pt x="0" y="142243"/>
                </a:lnTo>
                <a:cubicBezTo>
                  <a:pt x="0" y="63684"/>
                  <a:pt x="63684" y="0"/>
                  <a:pt x="142243" y="0"/>
                </a:cubicBez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sz="2389"/>
          </a:p>
        </p:txBody>
      </p:sp>
      <p:graphicFrame>
        <p:nvGraphicFramePr>
          <p:cNvPr id="10" name="表 9">
            <a:extLst>
              <a:ext uri="{FF2B5EF4-FFF2-40B4-BE49-F238E27FC236}">
                <a16:creationId xmlns:a16="http://schemas.microsoft.com/office/drawing/2014/main" id="{A50B8DDA-AAF4-4B69-BCAF-10448AF54D8C}"/>
              </a:ext>
            </a:extLst>
          </p:cNvPr>
          <p:cNvGraphicFramePr>
            <a:graphicFrameLocks noGrp="1"/>
          </p:cNvGraphicFramePr>
          <p:nvPr>
            <p:extLst>
              <p:ext uri="{D42A27DB-BD31-4B8C-83A1-F6EECF244321}">
                <p14:modId xmlns:p14="http://schemas.microsoft.com/office/powerpoint/2010/main" val="3851995127"/>
              </p:ext>
            </p:extLst>
          </p:nvPr>
        </p:nvGraphicFramePr>
        <p:xfrm>
          <a:off x="6860900" y="2698352"/>
          <a:ext cx="3387786" cy="2217505"/>
        </p:xfrm>
        <a:graphic>
          <a:graphicData uri="http://schemas.openxmlformats.org/drawingml/2006/table">
            <a:tbl>
              <a:tblPr/>
              <a:tblGrid>
                <a:gridCol w="3387786">
                  <a:extLst>
                    <a:ext uri="{9D8B030D-6E8A-4147-A177-3AD203B41FA5}">
                      <a16:colId xmlns:a16="http://schemas.microsoft.com/office/drawing/2014/main" val="1618598574"/>
                    </a:ext>
                  </a:extLst>
                </a:gridCol>
              </a:tblGrid>
              <a:tr h="1511935">
                <a:tc>
                  <a:txBody>
                    <a:bodyPr/>
                    <a:lstStyle/>
                    <a:p>
                      <a:pPr marL="93663" indent="-93663" algn="just"/>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・北側道路境界線沿いの植栽基盤を拡幅して生垣を配置し、周辺に緑を提供するよう配慮を行います。</a:t>
                      </a:r>
                      <a:endParaRPr lang="en-US" altLang="ja-JP" sz="1300" b="0" i="0" u="none" strike="noStrike" dirty="0">
                        <a:solidFill>
                          <a:srgbClr val="000000"/>
                        </a:solidFill>
                        <a:effectLst/>
                        <a:latin typeface="Meiryo UI" panose="020B0604030504040204" pitchFamily="50" charset="-128"/>
                        <a:ea typeface="Meiryo UI" panose="020B0604030504040204" pitchFamily="50" charset="-128"/>
                      </a:endParaRPr>
                    </a:p>
                    <a:p>
                      <a:pPr marL="93663" indent="-93663" algn="just"/>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・立地条件に基づく来庁手段の特性や施設機能および利用実態への配慮から駐車台数を減らすことは困難ですが、西側市道に面して豊かな外構空間を創出しています。</a:t>
                      </a:r>
                      <a:endParaRPr kumimoji="1" lang="ja-JP" altLang="en-US" sz="4000" dirty="0"/>
                    </a:p>
                  </a:txBody>
                  <a:tcPr marL="100796" marR="100796" marT="50398" marB="50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99"/>
                    </a:solidFill>
                  </a:tcPr>
                </a:tc>
                <a:extLst>
                  <a:ext uri="{0D108BD9-81ED-4DB2-BD59-A6C34878D82A}">
                    <a16:rowId xmlns:a16="http://schemas.microsoft.com/office/drawing/2014/main" val="3976885537"/>
                  </a:ext>
                </a:extLst>
              </a:tr>
              <a:tr h="705570">
                <a:tc>
                  <a:txBody>
                    <a:bodyPr/>
                    <a:lstStyle/>
                    <a:p>
                      <a:pPr marL="93663" indent="-93663" algn="just" fontAlgn="t"/>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・西側道路沿いに沿って、</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ｍ～</a:t>
                      </a: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ｍの敷地内通路を設け、歩行者がアクセスしやすいように配慮します。</a:t>
                      </a:r>
                    </a:p>
                  </a:txBody>
                  <a:tcPr marL="100796" marR="100796" marT="50398" marB="503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630901470"/>
                  </a:ext>
                </a:extLst>
              </a:tr>
            </a:tbl>
          </a:graphicData>
        </a:graphic>
      </p:graphicFrame>
      <p:sp>
        <p:nvSpPr>
          <p:cNvPr id="9" name="正方形/長方形 8">
            <a:extLst>
              <a:ext uri="{FF2B5EF4-FFF2-40B4-BE49-F238E27FC236}">
                <a16:creationId xmlns:a16="http://schemas.microsoft.com/office/drawing/2014/main" id="{6789C90F-5A40-4E38-99D9-3CB5945436D0}"/>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69AEE634-C7D3-4539-BEC4-71983173BAFD}"/>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132B9153-4718-424C-AEA4-C8E4E35B8A69}"/>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13" name="テキスト ボックス 12">
            <a:extLst>
              <a:ext uri="{FF2B5EF4-FFF2-40B4-BE49-F238E27FC236}">
                <a16:creationId xmlns:a16="http://schemas.microsoft.com/office/drawing/2014/main" id="{F2478BA5-A20F-4BFE-8ADC-8E9F769C0BEB}"/>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0ECF73B8-B502-4082-AAE0-D907713F8259}"/>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0E5EF7F2-8CB9-4408-9BC3-F5E8F626A294}"/>
              </a:ext>
            </a:extLst>
          </p:cNvPr>
          <p:cNvSpPr txBox="1"/>
          <p:nvPr/>
        </p:nvSpPr>
        <p:spPr>
          <a:xfrm>
            <a:off x="7362130" y="717828"/>
            <a:ext cx="3308884"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アドバイスへの対応①　～外構空間～</a:t>
            </a:r>
          </a:p>
        </p:txBody>
      </p:sp>
      <p:sp>
        <p:nvSpPr>
          <p:cNvPr id="15" name="スライド番号プレースホルダー 2">
            <a:extLst>
              <a:ext uri="{FF2B5EF4-FFF2-40B4-BE49-F238E27FC236}">
                <a16:creationId xmlns:a16="http://schemas.microsoft.com/office/drawing/2014/main" id="{F77B88E4-DAE1-4353-A63E-4BC766D045CC}"/>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7</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91783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F39D1958-9FBA-4CFB-B15D-A4FE24BD3603}"/>
              </a:ext>
            </a:extLst>
          </p:cNvPr>
          <p:cNvSpPr/>
          <p:nvPr/>
        </p:nvSpPr>
        <p:spPr>
          <a:xfrm rot="1977585">
            <a:off x="5488700" y="4460208"/>
            <a:ext cx="991157" cy="730769"/>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89"/>
          </a:p>
        </p:txBody>
      </p:sp>
      <p:pic>
        <p:nvPicPr>
          <p:cNvPr id="7" name="図 6">
            <a:extLst>
              <a:ext uri="{FF2B5EF4-FFF2-40B4-BE49-F238E27FC236}">
                <a16:creationId xmlns:a16="http://schemas.microsoft.com/office/drawing/2014/main" id="{19F1E6B5-D2E9-31C1-2B6B-F4FE51B0E3B6}"/>
              </a:ext>
            </a:extLst>
          </p:cNvPr>
          <p:cNvPicPr>
            <a:picLocks noChangeAspect="1"/>
          </p:cNvPicPr>
          <p:nvPr/>
        </p:nvPicPr>
        <p:blipFill>
          <a:blip r:embed="rId2" cstate="print">
            <a:extLst>
              <a:ext uri="{28A0092B-C50C-407E-A947-70E740481C1C}">
                <a14:useLocalDpi xmlns:a14="http://schemas.microsoft.com/office/drawing/2010/main" val="0"/>
              </a:ext>
            </a:extLst>
          </a:blip>
          <a:srcRect t="445" b="445"/>
          <a:stretch/>
        </p:blipFill>
        <p:spPr>
          <a:xfrm>
            <a:off x="1114314" y="570975"/>
            <a:ext cx="8635094" cy="6679979"/>
          </a:xfrm>
          <a:prstGeom prst="rect">
            <a:avLst/>
          </a:prstGeom>
        </p:spPr>
      </p:pic>
      <p:grpSp>
        <p:nvGrpSpPr>
          <p:cNvPr id="4" name="グループ化 3">
            <a:extLst>
              <a:ext uri="{FF2B5EF4-FFF2-40B4-BE49-F238E27FC236}">
                <a16:creationId xmlns:a16="http://schemas.microsoft.com/office/drawing/2014/main" id="{4187F9D5-7C5B-4683-A173-95043A67600A}"/>
              </a:ext>
            </a:extLst>
          </p:cNvPr>
          <p:cNvGrpSpPr/>
          <p:nvPr/>
        </p:nvGrpSpPr>
        <p:grpSpPr>
          <a:xfrm>
            <a:off x="-12611" y="0"/>
            <a:ext cx="10692000" cy="648000"/>
            <a:chOff x="0" y="0"/>
            <a:chExt cx="10692000" cy="648000"/>
          </a:xfrm>
        </p:grpSpPr>
        <p:sp>
          <p:nvSpPr>
            <p:cNvPr id="9" name="正方形/長方形 8">
              <a:extLst>
                <a:ext uri="{FF2B5EF4-FFF2-40B4-BE49-F238E27FC236}">
                  <a16:creationId xmlns:a16="http://schemas.microsoft.com/office/drawing/2014/main" id="{AA26DCAC-B175-44AB-A035-181D871DAD58}"/>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570DB69D-CAC2-4517-90DC-62D642C793CA}"/>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11" name="テキスト ボックス 10">
              <a:extLst>
                <a:ext uri="{FF2B5EF4-FFF2-40B4-BE49-F238E27FC236}">
                  <a16:creationId xmlns:a16="http://schemas.microsoft.com/office/drawing/2014/main" id="{D8550839-C23E-4409-A967-EC16D473B8B9}"/>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E1A9446F-87E0-4997-B8FF-241955BEFE9E}"/>
              </a:ext>
            </a:extLst>
          </p:cNvPr>
          <p:cNvSpPr/>
          <p:nvPr/>
        </p:nvSpPr>
        <p:spPr>
          <a:xfrm>
            <a:off x="7297996" y="502434"/>
            <a:ext cx="3528392" cy="595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dirty="0">
                <a:solidFill>
                  <a:schemeClr val="tx1"/>
                </a:solidFill>
                <a:latin typeface="Meiryo UI" panose="020B0604030504040204" pitchFamily="50" charset="-128"/>
                <a:ea typeface="Meiryo UI" panose="020B0604030504040204" pitchFamily="50" charset="-128"/>
              </a:rPr>
              <a:t>　アドバイスへの対応②　～外観検討～</a:t>
            </a:r>
          </a:p>
        </p:txBody>
      </p:sp>
      <p:grpSp>
        <p:nvGrpSpPr>
          <p:cNvPr id="13" name="グループ化 12">
            <a:extLst>
              <a:ext uri="{FF2B5EF4-FFF2-40B4-BE49-F238E27FC236}">
                <a16:creationId xmlns:a16="http://schemas.microsoft.com/office/drawing/2014/main" id="{48EFC6F4-9874-4176-9373-08E40787FE42}"/>
              </a:ext>
            </a:extLst>
          </p:cNvPr>
          <p:cNvGrpSpPr/>
          <p:nvPr/>
        </p:nvGrpSpPr>
        <p:grpSpPr>
          <a:xfrm>
            <a:off x="-187" y="7204659"/>
            <a:ext cx="10692000" cy="406696"/>
            <a:chOff x="0" y="7199675"/>
            <a:chExt cx="10692000" cy="406696"/>
          </a:xfrm>
        </p:grpSpPr>
        <p:sp>
          <p:nvSpPr>
            <p:cNvPr id="14" name="正方形/長方形 13">
              <a:extLst>
                <a:ext uri="{FF2B5EF4-FFF2-40B4-BE49-F238E27FC236}">
                  <a16:creationId xmlns:a16="http://schemas.microsoft.com/office/drawing/2014/main" id="{1B5825AF-7964-4450-8C37-42F909FB0EB3}"/>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B23B6E7E-FFB1-472C-B7D3-4A2D24EBB36D}"/>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grpSp>
      <p:sp>
        <p:nvSpPr>
          <p:cNvPr id="8" name="テキスト ボックス 7">
            <a:extLst>
              <a:ext uri="{FF2B5EF4-FFF2-40B4-BE49-F238E27FC236}">
                <a16:creationId xmlns:a16="http://schemas.microsoft.com/office/drawing/2014/main" id="{031499D5-BCBE-4C2E-B4A0-CC0C78CD00CE}"/>
              </a:ext>
            </a:extLst>
          </p:cNvPr>
          <p:cNvSpPr txBox="1"/>
          <p:nvPr/>
        </p:nvSpPr>
        <p:spPr>
          <a:xfrm>
            <a:off x="8019213" y="3122926"/>
            <a:ext cx="2574362" cy="1313821"/>
          </a:xfrm>
          <a:prstGeom prst="rect">
            <a:avLst/>
          </a:prstGeom>
          <a:solidFill>
            <a:srgbClr val="FFFF99"/>
          </a:solidFill>
          <a:ln>
            <a:solidFill>
              <a:schemeClr val="tx1"/>
            </a:solidFill>
          </a:ln>
        </p:spPr>
        <p:txBody>
          <a:bodyPr wrap="square">
            <a:spAutoFit/>
          </a:bodyPr>
          <a:lstStyle/>
          <a:p>
            <a:pPr algn="just"/>
            <a:r>
              <a:rPr lang="ja-JP" altLang="en-US" sz="1323" dirty="0">
                <a:solidFill>
                  <a:srgbClr val="000000"/>
                </a:solidFill>
                <a:latin typeface="Meiryo UI" panose="020B0604030504040204" pitchFamily="50" charset="-128"/>
                <a:ea typeface="Meiryo UI" panose="020B0604030504040204" pitchFamily="50" charset="-128"/>
              </a:rPr>
              <a:t>背景となる明るい青空や、近隣光明公園からの連続した緑を意識して、アイボリー系や茶系を外壁の配色とすることで、五月山などの自然景観や周辺の緑と調和した施設となるよう配慮します。</a:t>
            </a:r>
            <a:endParaRPr lang="ja-JP" altLang="en-US" sz="1323" dirty="0"/>
          </a:p>
        </p:txBody>
      </p:sp>
      <p:sp>
        <p:nvSpPr>
          <p:cNvPr id="17" name="スライド番号プレースホルダー 2">
            <a:extLst>
              <a:ext uri="{FF2B5EF4-FFF2-40B4-BE49-F238E27FC236}">
                <a16:creationId xmlns:a16="http://schemas.microsoft.com/office/drawing/2014/main" id="{BA4799B8-970C-4705-9443-DE247DAA946C}"/>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8</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2105817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4862-DB9F-0B36-245D-A8306667C359}"/>
            </a:ext>
          </a:extLst>
        </p:cNvPr>
        <p:cNvGrpSpPr/>
        <p:nvPr/>
      </p:nvGrpSpPr>
      <p:grpSpPr>
        <a:xfrm>
          <a:off x="0" y="0"/>
          <a:ext cx="0" cy="0"/>
          <a:chOff x="0" y="0"/>
          <a:chExt cx="0" cy="0"/>
        </a:xfrm>
      </p:grpSpPr>
      <p:sp>
        <p:nvSpPr>
          <p:cNvPr id="5" name="スライド番号プレースホルダー 3">
            <a:extLst>
              <a:ext uri="{FF2B5EF4-FFF2-40B4-BE49-F238E27FC236}">
                <a16:creationId xmlns:a16="http://schemas.microsoft.com/office/drawing/2014/main" id="{B0810F39-AF47-7D91-48E5-EF4C37728988}"/>
              </a:ext>
            </a:extLst>
          </p:cNvPr>
          <p:cNvSpPr txBox="1">
            <a:spLocks/>
          </p:cNvSpPr>
          <p:nvPr/>
        </p:nvSpPr>
        <p:spPr>
          <a:xfrm>
            <a:off x="9738625" y="7163818"/>
            <a:ext cx="655172" cy="402483"/>
          </a:xfrm>
          <a:prstGeom prst="rect">
            <a:avLst/>
          </a:prstGeom>
        </p:spPr>
        <p:txBody>
          <a:bodyPr vert="horz" lIns="100796" tIns="50398" rIns="100796" bIns="5039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E6FF35A-1FEA-4590-8179-217228840B8D}" type="slidenum">
              <a:rPr lang="ja-JP" altLang="en-US" sz="1543" b="1">
                <a:solidFill>
                  <a:prstClr val="black"/>
                </a:solidFill>
                <a:latin typeface="游ゴシック" panose="020B0400000000000000" pitchFamily="50" charset="-128"/>
                <a:ea typeface="游ゴシック" panose="020B0400000000000000" pitchFamily="50" charset="-128"/>
              </a:rPr>
              <a:pPr/>
              <a:t>9</a:t>
            </a:fld>
            <a:endParaRPr lang="ja-JP" altLang="en-US" sz="1543" b="1" dirty="0">
              <a:solidFill>
                <a:prstClr val="black"/>
              </a:solidFill>
              <a:latin typeface="游ゴシック" panose="020B0400000000000000" pitchFamily="50" charset="-128"/>
              <a:ea typeface="游ゴシック" panose="020B0400000000000000" pitchFamily="50" charset="-128"/>
            </a:endParaRPr>
          </a:p>
        </p:txBody>
      </p:sp>
      <p:sp>
        <p:nvSpPr>
          <p:cNvPr id="3" name="楕円 2">
            <a:extLst>
              <a:ext uri="{FF2B5EF4-FFF2-40B4-BE49-F238E27FC236}">
                <a16:creationId xmlns:a16="http://schemas.microsoft.com/office/drawing/2014/main" id="{F5C79A9C-7C37-CCC7-DAED-12DBDAC5F172}"/>
              </a:ext>
            </a:extLst>
          </p:cNvPr>
          <p:cNvSpPr/>
          <p:nvPr/>
        </p:nvSpPr>
        <p:spPr>
          <a:xfrm rot="1977585">
            <a:off x="5488700" y="4460208"/>
            <a:ext cx="991157" cy="730769"/>
          </a:xfrm>
          <a:prstGeom prst="ellipse">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389"/>
          </a:p>
        </p:txBody>
      </p:sp>
      <p:pic>
        <p:nvPicPr>
          <p:cNvPr id="7" name="図 6">
            <a:extLst>
              <a:ext uri="{FF2B5EF4-FFF2-40B4-BE49-F238E27FC236}">
                <a16:creationId xmlns:a16="http://schemas.microsoft.com/office/drawing/2014/main" id="{0DB99443-FDA7-5126-8358-113628D4DC4D}"/>
              </a:ext>
            </a:extLst>
          </p:cNvPr>
          <p:cNvPicPr>
            <a:picLocks noChangeAspect="1"/>
          </p:cNvPicPr>
          <p:nvPr/>
        </p:nvPicPr>
        <p:blipFill>
          <a:blip r:embed="rId2" cstate="print">
            <a:extLst>
              <a:ext uri="{28A0092B-C50C-407E-A947-70E740481C1C}">
                <a14:useLocalDpi xmlns:a14="http://schemas.microsoft.com/office/drawing/2010/main" val="0"/>
              </a:ext>
            </a:extLst>
          </a:blip>
          <a:srcRect t="1873" b="1873"/>
          <a:stretch/>
        </p:blipFill>
        <p:spPr>
          <a:xfrm>
            <a:off x="1162816" y="723905"/>
            <a:ext cx="8341146" cy="6452585"/>
          </a:xfrm>
          <a:prstGeom prst="rect">
            <a:avLst/>
          </a:prstGeom>
        </p:spPr>
      </p:pic>
      <p:grpSp>
        <p:nvGrpSpPr>
          <p:cNvPr id="9" name="グループ化 8">
            <a:extLst>
              <a:ext uri="{FF2B5EF4-FFF2-40B4-BE49-F238E27FC236}">
                <a16:creationId xmlns:a16="http://schemas.microsoft.com/office/drawing/2014/main" id="{95D27828-D8C8-40F1-A47E-BA244A7EE3A5}"/>
              </a:ext>
            </a:extLst>
          </p:cNvPr>
          <p:cNvGrpSpPr/>
          <p:nvPr/>
        </p:nvGrpSpPr>
        <p:grpSpPr>
          <a:xfrm>
            <a:off x="-12611" y="0"/>
            <a:ext cx="10692000" cy="648000"/>
            <a:chOff x="0" y="0"/>
            <a:chExt cx="10692000" cy="648000"/>
          </a:xfrm>
        </p:grpSpPr>
        <p:sp>
          <p:nvSpPr>
            <p:cNvPr id="10" name="正方形/長方形 9">
              <a:extLst>
                <a:ext uri="{FF2B5EF4-FFF2-40B4-BE49-F238E27FC236}">
                  <a16:creationId xmlns:a16="http://schemas.microsoft.com/office/drawing/2014/main" id="{EDAC470D-971C-4D1F-B001-2303CF3DDC80}"/>
                </a:ext>
              </a:extLst>
            </p:cNvPr>
            <p:cNvSpPr/>
            <p:nvPr/>
          </p:nvSpPr>
          <p:spPr>
            <a:xfrm>
              <a:off x="0" y="0"/>
              <a:ext cx="10692000" cy="648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E798E4FD-D0C0-4351-89B2-2E567B21DD70}"/>
                </a:ext>
              </a:extLst>
            </p:cNvPr>
            <p:cNvSpPr txBox="1"/>
            <p:nvPr/>
          </p:nvSpPr>
          <p:spPr>
            <a:xfrm>
              <a:off x="1" y="169252"/>
              <a:ext cx="9123455" cy="4730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lIns="91430" tIns="0" rIns="91430" b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180000" eaLnBrk="1" hangingPunct="1">
                <a:spcBef>
                  <a:spcPts val="1200"/>
                </a:spcBef>
                <a:defRPr/>
              </a:pPr>
              <a:r>
                <a:rPr lang="ja-JP" altLang="en-US" sz="2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令和７年度第１回公共事業アドバイス部会</a:t>
              </a:r>
            </a:p>
          </p:txBody>
        </p:sp>
        <p:sp>
          <p:nvSpPr>
            <p:cNvPr id="12" name="テキスト ボックス 11">
              <a:extLst>
                <a:ext uri="{FF2B5EF4-FFF2-40B4-BE49-F238E27FC236}">
                  <a16:creationId xmlns:a16="http://schemas.microsoft.com/office/drawing/2014/main" id="{D86F0B85-2B5C-4C61-A3D9-04DF0633F036}"/>
                </a:ext>
              </a:extLst>
            </p:cNvPr>
            <p:cNvSpPr txBox="1"/>
            <p:nvPr/>
          </p:nvSpPr>
          <p:spPr>
            <a:xfrm>
              <a:off x="9234338" y="308721"/>
              <a:ext cx="1433353"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景観審議会</a:t>
              </a:r>
              <a:r>
                <a:rPr lang="en-US" altLang="ja-JP" sz="1400" dirty="0">
                  <a:latin typeface="メイリオ" panose="020B0604030504040204" pitchFamily="50" charset="-128"/>
                  <a:ea typeface="メイリオ" panose="020B0604030504040204" pitchFamily="50" charset="-128"/>
                </a:rPr>
                <a:t>】</a:t>
              </a:r>
              <a:endParaRPr lang="ja-JP" altLang="en-US" sz="1400" b="1" dirty="0">
                <a:latin typeface="メイリオ" panose="020B0604030504040204" pitchFamily="50" charset="-128"/>
                <a:ea typeface="メイリオ" panose="020B0604030504040204" pitchFamily="50" charset="-128"/>
              </a:endParaRPr>
            </a:p>
          </p:txBody>
        </p:sp>
      </p:grpSp>
      <p:sp>
        <p:nvSpPr>
          <p:cNvPr id="13" name="正方形/長方形 12">
            <a:extLst>
              <a:ext uri="{FF2B5EF4-FFF2-40B4-BE49-F238E27FC236}">
                <a16:creationId xmlns:a16="http://schemas.microsoft.com/office/drawing/2014/main" id="{3C58F691-B1D0-4D06-8682-0A5D6B90E3FF}"/>
              </a:ext>
            </a:extLst>
          </p:cNvPr>
          <p:cNvSpPr/>
          <p:nvPr/>
        </p:nvSpPr>
        <p:spPr>
          <a:xfrm>
            <a:off x="7297996" y="502434"/>
            <a:ext cx="3528392" cy="595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ja-JP" altLang="en-US" sz="1600" dirty="0">
                <a:solidFill>
                  <a:schemeClr val="tx1"/>
                </a:solidFill>
                <a:latin typeface="Meiryo UI" panose="020B0604030504040204" pitchFamily="50" charset="-128"/>
                <a:ea typeface="Meiryo UI" panose="020B0604030504040204" pitchFamily="50" charset="-128"/>
              </a:rPr>
              <a:t>　アドバイスへの対応②　～外観検討～</a:t>
            </a:r>
          </a:p>
        </p:txBody>
      </p:sp>
      <p:grpSp>
        <p:nvGrpSpPr>
          <p:cNvPr id="14" name="グループ化 13">
            <a:extLst>
              <a:ext uri="{FF2B5EF4-FFF2-40B4-BE49-F238E27FC236}">
                <a16:creationId xmlns:a16="http://schemas.microsoft.com/office/drawing/2014/main" id="{E738BB41-7D61-4EBC-B4D9-19D1BFD6BBBC}"/>
              </a:ext>
            </a:extLst>
          </p:cNvPr>
          <p:cNvGrpSpPr/>
          <p:nvPr/>
        </p:nvGrpSpPr>
        <p:grpSpPr>
          <a:xfrm>
            <a:off x="-187" y="7204659"/>
            <a:ext cx="10692000" cy="406696"/>
            <a:chOff x="0" y="7199675"/>
            <a:chExt cx="10692000" cy="406696"/>
          </a:xfrm>
        </p:grpSpPr>
        <p:sp>
          <p:nvSpPr>
            <p:cNvPr id="15" name="正方形/長方形 14">
              <a:extLst>
                <a:ext uri="{FF2B5EF4-FFF2-40B4-BE49-F238E27FC236}">
                  <a16:creationId xmlns:a16="http://schemas.microsoft.com/office/drawing/2014/main" id="{8D5DE36F-A1C3-44DF-B868-34F38CE93134}"/>
                </a:ext>
              </a:extLst>
            </p:cNvPr>
            <p:cNvSpPr/>
            <p:nvPr/>
          </p:nvSpPr>
          <p:spPr>
            <a:xfrm>
              <a:off x="0" y="7199675"/>
              <a:ext cx="10692000" cy="360000"/>
            </a:xfrm>
            <a:prstGeom prst="rect">
              <a:avLst/>
            </a:prstGeom>
            <a:solidFill>
              <a:schemeClr val="bg1">
                <a:lumMod val="75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03C6768C-5371-463A-BDC3-B2495F2E491E}"/>
                </a:ext>
              </a:extLst>
            </p:cNvPr>
            <p:cNvSpPr txBox="1"/>
            <p:nvPr/>
          </p:nvSpPr>
          <p:spPr>
            <a:xfrm>
              <a:off x="35233" y="7267817"/>
              <a:ext cx="6336000" cy="338554"/>
            </a:xfrm>
            <a:prstGeom prst="rect">
              <a:avLst/>
            </a:prstGeom>
            <a:noFill/>
          </p:spPr>
          <p:txBody>
            <a:bodyPr wrap="square" rtlCol="0">
              <a:spAutoFit/>
            </a:bodyPr>
            <a:lstStyle/>
            <a:p>
              <a:pPr algn="just">
                <a:spcAft>
                  <a:spcPts val="600"/>
                </a:spcAft>
              </a:pP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大阪府池田保健所新築工事</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　</a:t>
              </a:r>
              <a:r>
                <a:rPr lang="zh-TW" altLang="en-US" sz="1600" dirty="0">
                  <a:latin typeface="メイリオ" panose="020B0604030504040204" pitchFamily="50" charset="-128"/>
                  <a:ea typeface="メイリオ" panose="020B0604030504040204" pitchFamily="50" charset="-128"/>
                </a:rPr>
                <a:t>株式会社</a:t>
              </a:r>
              <a:r>
                <a:rPr lang="ja-JP" altLang="en-US" sz="1600" dirty="0">
                  <a:latin typeface="メイリオ" panose="020B0604030504040204" pitchFamily="50" charset="-128"/>
                  <a:ea typeface="メイリオ" panose="020B0604030504040204" pitchFamily="50" charset="-128"/>
                </a:rPr>
                <a:t>相和技術研究所　</a:t>
              </a:r>
              <a:endParaRPr lang="en-US" altLang="ja-JP" sz="1600" dirty="0">
                <a:latin typeface="メイリオ" panose="020B0604030504040204" pitchFamily="50" charset="-128"/>
                <a:ea typeface="メイリオ" panose="020B0604030504040204" pitchFamily="50" charset="-128"/>
              </a:endParaRPr>
            </a:p>
          </p:txBody>
        </p:sp>
      </p:grpSp>
      <p:sp>
        <p:nvSpPr>
          <p:cNvPr id="18" name="テキスト ボックス 17">
            <a:extLst>
              <a:ext uri="{FF2B5EF4-FFF2-40B4-BE49-F238E27FC236}">
                <a16:creationId xmlns:a16="http://schemas.microsoft.com/office/drawing/2014/main" id="{2605E50F-7DAB-4316-A2DF-5E7445906C3E}"/>
              </a:ext>
            </a:extLst>
          </p:cNvPr>
          <p:cNvSpPr txBox="1"/>
          <p:nvPr/>
        </p:nvSpPr>
        <p:spPr>
          <a:xfrm>
            <a:off x="8019213" y="2961146"/>
            <a:ext cx="2574362" cy="1313821"/>
          </a:xfrm>
          <a:prstGeom prst="rect">
            <a:avLst/>
          </a:prstGeom>
          <a:solidFill>
            <a:srgbClr val="FFFF99"/>
          </a:solidFill>
          <a:ln>
            <a:solidFill>
              <a:schemeClr val="tx1"/>
            </a:solidFill>
          </a:ln>
        </p:spPr>
        <p:txBody>
          <a:bodyPr wrap="square">
            <a:spAutoFit/>
          </a:bodyPr>
          <a:lstStyle/>
          <a:p>
            <a:pPr algn="just"/>
            <a:r>
              <a:rPr lang="ja-JP" altLang="en-US" sz="1323" dirty="0">
                <a:solidFill>
                  <a:srgbClr val="000000"/>
                </a:solidFill>
                <a:latin typeface="Meiryo UI" panose="020B0604030504040204" pitchFamily="50" charset="-128"/>
                <a:ea typeface="Meiryo UI" panose="020B0604030504040204" pitchFamily="50" charset="-128"/>
              </a:rPr>
              <a:t>背景となる明るい青空や、近隣光明公園からの連続した緑を意識して、アイボリー系や茶系を外壁の配色とすることで、五月山などの自然景観や周辺の緑と調和した施設となるよう配慮します。</a:t>
            </a:r>
            <a:endParaRPr lang="ja-JP" altLang="en-US" sz="1323" dirty="0"/>
          </a:p>
        </p:txBody>
      </p:sp>
      <p:sp>
        <p:nvSpPr>
          <p:cNvPr id="19" name="スライド番号プレースホルダー 2">
            <a:extLst>
              <a:ext uri="{FF2B5EF4-FFF2-40B4-BE49-F238E27FC236}">
                <a16:creationId xmlns:a16="http://schemas.microsoft.com/office/drawing/2014/main" id="{1534F5EB-AA54-45A1-9EE0-975A0601F83C}"/>
              </a:ext>
            </a:extLst>
          </p:cNvPr>
          <p:cNvSpPr>
            <a:spLocks noGrp="1"/>
          </p:cNvSpPr>
          <p:nvPr>
            <p:ph type="sldNum" sz="quarter" idx="12"/>
          </p:nvPr>
        </p:nvSpPr>
        <p:spPr>
          <a:xfrm>
            <a:off x="9587691" y="7203888"/>
            <a:ext cx="775352" cy="402483"/>
          </a:xfrm>
        </p:spPr>
        <p:txBody>
          <a:bodyPr/>
          <a:lstStyle/>
          <a:p>
            <a:fld id="{84023275-9BCE-4CAF-9931-1556ECCC549C}" type="slidenum">
              <a:rPr lang="ja-JP" altLang="en-US" sz="1102">
                <a:cs typeface="Meiryo UI" panose="020B0604030504040204" pitchFamily="50" charset="-128"/>
              </a:rPr>
              <a:t>9</a:t>
            </a:fld>
            <a:endParaRPr lang="ja-JP" altLang="en-US" sz="1102" dirty="0">
              <a:cs typeface="Meiryo UI" panose="020B0604030504040204" pitchFamily="50" charset="-128"/>
            </a:endParaRPr>
          </a:p>
        </p:txBody>
      </p:sp>
    </p:spTree>
    <p:extLst>
      <p:ext uri="{BB962C8B-B14F-4D97-AF65-F5344CB8AC3E}">
        <p14:creationId xmlns:p14="http://schemas.microsoft.com/office/powerpoint/2010/main" val="30326004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prstDash val="soli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1779</Words>
  <Application>Microsoft Office PowerPoint</Application>
  <PresentationFormat>ユーザー設定</PresentationFormat>
  <Paragraphs>147</Paragraphs>
  <Slides>13</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BIZ UDPゴシック</vt: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2022-06-23T04:51:45Z</dcterms:created>
  <dcterms:modified xsi:type="dcterms:W3CDTF">2025-07-02T08:41:28Z</dcterms:modified>
</cp:coreProperties>
</file>