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0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1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1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2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3366"/>
    <a:srgbClr val="DB4343"/>
    <a:srgbClr val="B1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C102-1647-4DFC-826F-33532B2B916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EDD1F-7958-4D9C-BC3F-92CF8B4C4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97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40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01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961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22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EDD1F-7958-4D9C-BC3F-92CF8B4C458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77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EDD1F-7958-4D9C-BC3F-92CF8B4C45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3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81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70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17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3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3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08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00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4"/>
            <a:ext cx="6520220" cy="23388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45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36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4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3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4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3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4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68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9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712788"/>
            <a:ext cx="2438193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3207544"/>
            <a:ext cx="2438193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712788"/>
            <a:ext cx="2438193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3207544"/>
            <a:ext cx="2438193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17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31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31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5DF1-AA9F-49E1-BA49-C6EFBAB32015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6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7A6C-AD5B-40EC-AF97-D0699866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15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5BAC45-31E1-4207-9A29-8F5082BA2B27}"/>
              </a:ext>
            </a:extLst>
          </p:cNvPr>
          <p:cNvSpPr txBox="1"/>
          <p:nvPr/>
        </p:nvSpPr>
        <p:spPr>
          <a:xfrm>
            <a:off x="-304948" y="5102099"/>
            <a:ext cx="349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【</a:t>
            </a:r>
            <a:r>
              <a:rPr kumimoji="1" lang="ja-JP" altLang="en-US" sz="3600" dirty="0">
                <a:solidFill>
                  <a:schemeClr val="accent2"/>
                </a:solidFill>
              </a:rPr>
              <a:t>　　　　   </a:t>
            </a:r>
            <a:r>
              <a:rPr kumimoji="1" lang="en-US" altLang="ja-JP" sz="3600" dirty="0">
                <a:solidFill>
                  <a:schemeClr val="accent2"/>
                </a:solidFill>
              </a:rPr>
              <a:t>】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5DD777E-950C-4B54-8ABA-B422114879A7}"/>
              </a:ext>
            </a:extLst>
          </p:cNvPr>
          <p:cNvSpPr/>
          <p:nvPr/>
        </p:nvSpPr>
        <p:spPr>
          <a:xfrm>
            <a:off x="-15419" y="6835027"/>
            <a:ext cx="7575094" cy="269058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13A8BE-C279-4F62-9EEF-A5636DB301E5}"/>
              </a:ext>
            </a:extLst>
          </p:cNvPr>
          <p:cNvSpPr txBox="1"/>
          <p:nvPr/>
        </p:nvSpPr>
        <p:spPr>
          <a:xfrm>
            <a:off x="4128982" y="6898229"/>
            <a:ext cx="348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13</a:t>
            </a:r>
            <a:r>
              <a:rPr kumimoji="1" lang="ja-JP" altLang="en-US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：</a:t>
            </a:r>
            <a:r>
              <a:rPr kumimoji="1" lang="en-US" altLang="ja-JP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30</a:t>
            </a:r>
            <a:r>
              <a:rPr kumimoji="1" lang="ja-JP" altLang="en-US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～</a:t>
            </a:r>
            <a:r>
              <a:rPr kumimoji="1" lang="en-US" altLang="ja-JP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16</a:t>
            </a:r>
            <a:r>
              <a:rPr kumimoji="1" lang="ja-JP" altLang="en-US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：</a:t>
            </a:r>
            <a:r>
              <a:rPr kumimoji="1" lang="en-US" altLang="ja-JP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00</a:t>
            </a:r>
            <a:endParaRPr kumimoji="1" lang="ja-JP" altLang="en-US" sz="3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EC394-E346-4C6A-B3EA-A2AF2C05BF0E}"/>
              </a:ext>
            </a:extLst>
          </p:cNvPr>
          <p:cNvSpPr txBox="1"/>
          <p:nvPr/>
        </p:nvSpPr>
        <p:spPr>
          <a:xfrm>
            <a:off x="4285009" y="7436152"/>
            <a:ext cx="312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（</a:t>
            </a:r>
            <a:r>
              <a:rPr kumimoji="1" lang="en-US" altLang="ja-JP" sz="24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13</a:t>
            </a:r>
            <a:r>
              <a:rPr kumimoji="1" lang="ja-JP" altLang="en-US" sz="24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：</a:t>
            </a:r>
            <a:r>
              <a:rPr kumimoji="1" lang="en-US" altLang="ja-JP" sz="24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10</a:t>
            </a:r>
            <a:r>
              <a:rPr kumimoji="1" lang="ja-JP" altLang="en-US" sz="24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　受付開始）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33EBF1-7B3F-4F50-A400-16C2B6BDF0BB}"/>
              </a:ext>
            </a:extLst>
          </p:cNvPr>
          <p:cNvSpPr txBox="1"/>
          <p:nvPr/>
        </p:nvSpPr>
        <p:spPr>
          <a:xfrm>
            <a:off x="1156368" y="6913812"/>
            <a:ext cx="320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令和</a:t>
            </a:r>
            <a:r>
              <a:rPr kumimoji="1" lang="en-US" altLang="ja-JP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7</a:t>
            </a:r>
            <a:r>
              <a:rPr kumimoji="1" lang="ja-JP" altLang="en-US" sz="2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年</a:t>
            </a:r>
            <a:endParaRPr kumimoji="1" lang="en-US" altLang="ja-JP" sz="24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12</a:t>
            </a:r>
            <a:r>
              <a:rPr kumimoji="1" lang="ja-JP" altLang="en-US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月</a:t>
            </a:r>
            <a:r>
              <a:rPr kumimoji="1" lang="en-US" altLang="ja-JP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12</a:t>
            </a:r>
            <a:r>
              <a:rPr kumimoji="1" lang="ja-JP" altLang="en-US" sz="36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日（金）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590A5DB-BE50-4E71-9300-5DC98EF74E55}"/>
              </a:ext>
            </a:extLst>
          </p:cNvPr>
          <p:cNvSpPr/>
          <p:nvPr/>
        </p:nvSpPr>
        <p:spPr>
          <a:xfrm rot="21072916">
            <a:off x="-2795432" y="-2081300"/>
            <a:ext cx="10380074" cy="2867615"/>
          </a:xfrm>
          <a:prstGeom prst="rect">
            <a:avLst/>
          </a:prstGeom>
          <a:solidFill>
            <a:schemeClr val="accent4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8B6663-8C7E-4583-83BA-DB70D3FC4D91}"/>
              </a:ext>
            </a:extLst>
          </p:cNvPr>
          <p:cNvSpPr txBox="1"/>
          <p:nvPr/>
        </p:nvSpPr>
        <p:spPr>
          <a:xfrm>
            <a:off x="1927777" y="9290009"/>
            <a:ext cx="6378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大阪府　南河内農と緑の総合事務所　農の普及課</a:t>
            </a:r>
            <a:endParaRPr kumimoji="1" lang="en-US" altLang="ja-JP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担当者　松井・森井・西野　</a:t>
            </a:r>
            <a:endParaRPr kumimoji="1" lang="en-US" altLang="ja-JP" sz="16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電話：</a:t>
            </a:r>
            <a:r>
              <a:rPr kumimoji="1" lang="en-US" altLang="ja-JP" sz="16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0721‐25‐1174</a:t>
            </a:r>
            <a:r>
              <a:rPr kumimoji="1" lang="ja-JP" altLang="en-US" sz="16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（直通）</a:t>
            </a:r>
            <a:endParaRPr kumimoji="1"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537727-60AE-41F0-B73C-5C4E73C7C742}"/>
              </a:ext>
            </a:extLst>
          </p:cNvPr>
          <p:cNvSpPr txBox="1"/>
          <p:nvPr/>
        </p:nvSpPr>
        <p:spPr>
          <a:xfrm>
            <a:off x="1251274" y="8716593"/>
            <a:ext cx="374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富田林市民会館　３階　梅の間</a:t>
            </a:r>
            <a:endParaRPr kumimoji="1" lang="en-US" altLang="ja-JP" sz="20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富田林市粟ヶ池町</a:t>
            </a:r>
            <a:r>
              <a:rPr kumimoji="1" lang="en-US" altLang="ja-JP" sz="20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2969-5</a:t>
            </a:r>
            <a:endParaRPr kumimoji="1" lang="ja-JP" altLang="en-US" sz="20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29297E-98F0-4321-9473-EA31667113EE}"/>
              </a:ext>
            </a:extLst>
          </p:cNvPr>
          <p:cNvSpPr txBox="1"/>
          <p:nvPr/>
        </p:nvSpPr>
        <p:spPr>
          <a:xfrm>
            <a:off x="1228669" y="7934483"/>
            <a:ext cx="627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SNS</a:t>
            </a:r>
            <a:r>
              <a:rPr kumimoji="1" lang="ja-JP" altLang="en-US" sz="20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を使っている、これから使いたい</a:t>
            </a:r>
            <a:endParaRPr kumimoji="1" lang="en-US" altLang="ja-JP" sz="2000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南河内地域の農業者等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B44BBD-F811-4A3B-B656-B4132452E0FF}"/>
              </a:ext>
            </a:extLst>
          </p:cNvPr>
          <p:cNvSpPr txBox="1"/>
          <p:nvPr/>
        </p:nvSpPr>
        <p:spPr>
          <a:xfrm rot="21100259">
            <a:off x="-26264" y="309166"/>
            <a:ext cx="5455567" cy="108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59" b="1" dirty="0">
                <a:ln w="66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76200" dir="2700000" algn="tl" rotWithShape="0">
                    <a:schemeClr val="accent2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その使い方であってる？今こそ見直し！！</a:t>
            </a:r>
            <a:endParaRPr kumimoji="1" lang="en-US" altLang="ja-JP" sz="2159" b="1" dirty="0">
              <a:ln w="66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76200" dir="2700000" algn="tl" rotWithShape="0">
                  <a:schemeClr val="accent2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159" b="1" dirty="0">
              <a:ln w="66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76200" dir="2700000" algn="tl" rotWithShape="0">
                  <a:schemeClr val="accent2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2159" b="1" dirty="0">
              <a:ln w="66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76200" dir="2700000" algn="tl" rotWithShape="0">
                  <a:schemeClr val="accent2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12705B9-BDEA-44F8-B85D-2A8C53A58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84" y="1158690"/>
            <a:ext cx="639479" cy="6394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1E7B90A-DD97-4B1B-A4E8-002E9FE50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730" y="916362"/>
            <a:ext cx="517958" cy="5063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9853C45-F000-40B2-86FD-C26CFC2563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5827" y="797924"/>
            <a:ext cx="783913" cy="78391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952A4E4-C8CF-4ED8-B77E-F884E4EBE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909" y="5616480"/>
            <a:ext cx="1283111" cy="12831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FF06B128-9033-4A81-8633-FADE8A35D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" b="92667" l="6000" r="94667">
                        <a14:foregroundMark x1="18000" y1="14667" x2="66667" y2="13333"/>
                        <a14:foregroundMark x1="66667" y1="13333" x2="77333" y2="18000"/>
                        <a14:foregroundMark x1="21333" y1="9333" x2="64667" y2="5333"/>
                        <a14:foregroundMark x1="64667" y1="5333" x2="73333" y2="6000"/>
                        <a14:foregroundMark x1="20667" y1="17333" x2="6667" y2="52667"/>
                        <a14:foregroundMark x1="6667" y1="52667" x2="34000" y2="88000"/>
                        <a14:foregroundMark x1="34000" y1="88000" x2="76000" y2="84667"/>
                        <a14:foregroundMark x1="76000" y1="84667" x2="88667" y2="44000"/>
                        <a14:foregroundMark x1="88667" y1="44000" x2="69333" y2="18667"/>
                        <a14:foregroundMark x1="12000" y1="68667" x2="22000" y2="86667"/>
                        <a14:foregroundMark x1="4667" y1="74667" x2="46667" y2="91333"/>
                        <a14:foregroundMark x1="46667" y1="91333" x2="81333" y2="92000"/>
                        <a14:foregroundMark x1="10000" y1="83333" x2="42667" y2="92000"/>
                        <a14:foregroundMark x1="18000" y1="92667" x2="56667" y2="90667"/>
                        <a14:foregroundMark x1="56667" y1="90667" x2="89333" y2="72000"/>
                        <a14:foregroundMark x1="89333" y1="72000" x2="84667" y2="28000"/>
                        <a14:foregroundMark x1="84667" y1="28000" x2="75333" y2="16000"/>
                        <a14:foregroundMark x1="76667" y1="8667" x2="92000" y2="46000"/>
                        <a14:foregroundMark x1="92000" y1="46000" x2="92000" y2="80000"/>
                        <a14:foregroundMark x1="92000" y1="80000" x2="88000" y2="90000"/>
                        <a14:foregroundMark x1="90667" y1="76667" x2="90000" y2="25333"/>
                        <a14:foregroundMark x1="90000" y1="25333" x2="84667" y2="8000"/>
                        <a14:foregroundMark x1="88667" y1="18000" x2="95333" y2="62667"/>
                        <a14:foregroundMark x1="9333" y1="18667" x2="8667" y2="66000"/>
                        <a14:foregroundMark x1="6000" y1="70000" x2="6667" y2="34667"/>
                        <a14:foregroundMark x1="6667" y1="34667" x2="25333" y2="5333"/>
                        <a14:foregroundMark x1="25333" y1="5333" x2="61333" y2="5333"/>
                        <a14:foregroundMark x1="66667" y1="14000" x2="66667" y2="14000"/>
                        <a14:foregroundMark x1="64000" y1="14000" x2="29333" y2="22667"/>
                        <a14:foregroundMark x1="29333" y1="22667" x2="26667" y2="24667"/>
                        <a14:foregroundMark x1="16667" y1="24000" x2="49333" y2="12000"/>
                        <a14:foregroundMark x1="49333" y1="12000" x2="52667" y2="12000"/>
                        <a14:foregroundMark x1="52667" y1="14000" x2="24667" y2="31333"/>
                        <a14:foregroundMark x1="24667" y1="31333" x2="47333" y2="42000"/>
                        <a14:foregroundMark x1="43333" y1="60000" x2="76000" y2="50667"/>
                        <a14:foregroundMark x1="76000" y1="50667" x2="36667" y2="68667"/>
                        <a14:foregroundMark x1="36667" y1="68667" x2="46000" y2="52667"/>
                        <a14:foregroundMark x1="44667" y1="28000" x2="65333" y2="32667"/>
                        <a14:foregroundMark x1="57333" y1="24667" x2="72667" y2="36000"/>
                        <a14:foregroundMark x1="75333" y1="38000" x2="74000" y2="63333"/>
                        <a14:foregroundMark x1="33333" y1="58000" x2="20000" y2="4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8971" y="844997"/>
            <a:ext cx="625541" cy="625541"/>
          </a:xfrm>
          <a:prstGeom prst="rect">
            <a:avLst/>
          </a:prstGeom>
        </p:spPr>
      </p:pic>
      <p:sp>
        <p:nvSpPr>
          <p:cNvPr id="44" name="吹き出し: 円形 43">
            <a:extLst>
              <a:ext uri="{FF2B5EF4-FFF2-40B4-BE49-F238E27FC236}">
                <a16:creationId xmlns:a16="http://schemas.microsoft.com/office/drawing/2014/main" id="{7E1999B0-C10C-436C-853B-C79313C22F2E}"/>
              </a:ext>
            </a:extLst>
          </p:cNvPr>
          <p:cNvSpPr/>
          <p:nvPr/>
        </p:nvSpPr>
        <p:spPr>
          <a:xfrm>
            <a:off x="150854" y="6903694"/>
            <a:ext cx="960438" cy="582949"/>
          </a:xfrm>
          <a:prstGeom prst="wedgeEllipseCallout">
            <a:avLst>
              <a:gd name="adj1" fmla="val 45799"/>
              <a:gd name="adj2" fmla="val 437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379F26-912E-4AAF-A110-5C1FE5AD94D5}"/>
              </a:ext>
            </a:extLst>
          </p:cNvPr>
          <p:cNvSpPr txBox="1"/>
          <p:nvPr/>
        </p:nvSpPr>
        <p:spPr>
          <a:xfrm>
            <a:off x="222551" y="6977040"/>
            <a:ext cx="101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日 時</a:t>
            </a:r>
          </a:p>
        </p:txBody>
      </p:sp>
      <p:sp>
        <p:nvSpPr>
          <p:cNvPr id="45" name="吹き出し: 円形 44">
            <a:extLst>
              <a:ext uri="{FF2B5EF4-FFF2-40B4-BE49-F238E27FC236}">
                <a16:creationId xmlns:a16="http://schemas.microsoft.com/office/drawing/2014/main" id="{4A8043C7-36F7-49F5-90F6-6707DCB5DC1B}"/>
              </a:ext>
            </a:extLst>
          </p:cNvPr>
          <p:cNvSpPr/>
          <p:nvPr/>
        </p:nvSpPr>
        <p:spPr>
          <a:xfrm>
            <a:off x="146459" y="7827546"/>
            <a:ext cx="960438" cy="582949"/>
          </a:xfrm>
          <a:prstGeom prst="wedgeEllipseCallout">
            <a:avLst>
              <a:gd name="adj1" fmla="val 34953"/>
              <a:gd name="adj2" fmla="val 537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231307-AD56-4297-8C38-7FB310D58A16}"/>
              </a:ext>
            </a:extLst>
          </p:cNvPr>
          <p:cNvSpPr txBox="1"/>
          <p:nvPr/>
        </p:nvSpPr>
        <p:spPr>
          <a:xfrm>
            <a:off x="161070" y="7916638"/>
            <a:ext cx="254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対象者</a:t>
            </a:r>
          </a:p>
        </p:txBody>
      </p:sp>
      <p:sp>
        <p:nvSpPr>
          <p:cNvPr id="46" name="吹き出し: 円形 45">
            <a:extLst>
              <a:ext uri="{FF2B5EF4-FFF2-40B4-BE49-F238E27FC236}">
                <a16:creationId xmlns:a16="http://schemas.microsoft.com/office/drawing/2014/main" id="{4F339B75-374A-4315-BA9D-314C9BB6EA56}"/>
              </a:ext>
            </a:extLst>
          </p:cNvPr>
          <p:cNvSpPr/>
          <p:nvPr/>
        </p:nvSpPr>
        <p:spPr>
          <a:xfrm>
            <a:off x="165019" y="8729102"/>
            <a:ext cx="960438" cy="582949"/>
          </a:xfrm>
          <a:prstGeom prst="wedgeEllipseCallout">
            <a:avLst>
              <a:gd name="adj1" fmla="val 34953"/>
              <a:gd name="adj2" fmla="val 537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56297B-367F-4022-8482-B4998F8FC32D}"/>
              </a:ext>
            </a:extLst>
          </p:cNvPr>
          <p:cNvSpPr txBox="1"/>
          <p:nvPr/>
        </p:nvSpPr>
        <p:spPr>
          <a:xfrm>
            <a:off x="161803" y="8804444"/>
            <a:ext cx="196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会　場</a:t>
            </a:r>
          </a:p>
        </p:txBody>
      </p:sp>
      <p:sp>
        <p:nvSpPr>
          <p:cNvPr id="48" name="矢印: 五方向 47">
            <a:extLst>
              <a:ext uri="{FF2B5EF4-FFF2-40B4-BE49-F238E27FC236}">
                <a16:creationId xmlns:a16="http://schemas.microsoft.com/office/drawing/2014/main" id="{EB425697-300A-4FF9-B0D4-233E1D85E9D4}"/>
              </a:ext>
            </a:extLst>
          </p:cNvPr>
          <p:cNvSpPr/>
          <p:nvPr/>
        </p:nvSpPr>
        <p:spPr>
          <a:xfrm>
            <a:off x="-12546" y="9629965"/>
            <a:ext cx="1830966" cy="621404"/>
          </a:xfrm>
          <a:prstGeom prst="homePlat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91D3C24-F3C9-4D7B-994C-8231D3C7858E}"/>
              </a:ext>
            </a:extLst>
          </p:cNvPr>
          <p:cNvSpPr txBox="1"/>
          <p:nvPr/>
        </p:nvSpPr>
        <p:spPr>
          <a:xfrm>
            <a:off x="-76379" y="9729163"/>
            <a:ext cx="1830966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15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問い合わせ先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CDEE2F5-BCE8-4A76-BBD4-005C67031036}"/>
              </a:ext>
            </a:extLst>
          </p:cNvPr>
          <p:cNvSpPr txBox="1"/>
          <p:nvPr/>
        </p:nvSpPr>
        <p:spPr>
          <a:xfrm>
            <a:off x="896795" y="10256004"/>
            <a:ext cx="9152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e-mail </a:t>
            </a:r>
            <a:r>
              <a:rPr kumimoji="1" lang="ja-JP" altLang="en-US" sz="20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： </a:t>
            </a:r>
            <a:r>
              <a:rPr kumimoji="1" lang="en-US" altLang="ja-JP" sz="20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minamikawachinotomidori-g04@sbox.pref.osaka.lg.jp</a:t>
            </a:r>
            <a:r>
              <a:rPr kumimoji="1" lang="ja-JP" altLang="en-US" sz="20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</a:p>
          <a:p>
            <a:endParaRPr kumimoji="1" lang="ja-JP" altLang="en-US" sz="2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2" name="フローチャート: 端子 51">
            <a:extLst>
              <a:ext uri="{FF2B5EF4-FFF2-40B4-BE49-F238E27FC236}">
                <a16:creationId xmlns:a16="http://schemas.microsoft.com/office/drawing/2014/main" id="{9438C409-CC7C-4D49-B75F-56E0D2F0615C}"/>
              </a:ext>
            </a:extLst>
          </p:cNvPr>
          <p:cNvSpPr/>
          <p:nvPr/>
        </p:nvSpPr>
        <p:spPr>
          <a:xfrm>
            <a:off x="144331" y="5694293"/>
            <a:ext cx="1131260" cy="336443"/>
          </a:xfrm>
          <a:prstGeom prst="flowChartTerminator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F6E711-7137-4AEA-8C30-30A73EC8C29E}"/>
              </a:ext>
            </a:extLst>
          </p:cNvPr>
          <p:cNvSpPr txBox="1"/>
          <p:nvPr/>
        </p:nvSpPr>
        <p:spPr>
          <a:xfrm>
            <a:off x="232378" y="5639892"/>
            <a:ext cx="1072481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15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内　容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6E4CADEB-0E1B-485A-B8D5-0A5508F16082}"/>
              </a:ext>
            </a:extLst>
          </p:cNvPr>
          <p:cNvCxnSpPr>
            <a:cxnSpLocks/>
          </p:cNvCxnSpPr>
          <p:nvPr/>
        </p:nvCxnSpPr>
        <p:spPr>
          <a:xfrm>
            <a:off x="1035310" y="5694108"/>
            <a:ext cx="6291987" cy="0"/>
          </a:xfrm>
          <a:prstGeom prst="line">
            <a:avLst/>
          </a:prstGeom>
          <a:ln w="9525">
            <a:solidFill>
              <a:srgbClr val="99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4F03571-3207-4395-89F3-F5EFFB8F5D24}"/>
              </a:ext>
            </a:extLst>
          </p:cNvPr>
          <p:cNvSpPr txBox="1"/>
          <p:nvPr/>
        </p:nvSpPr>
        <p:spPr>
          <a:xfrm>
            <a:off x="1363638" y="5749868"/>
            <a:ext cx="5050222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15" b="1" dirty="0"/>
              <a:t>○ </a:t>
            </a:r>
            <a:r>
              <a:rPr kumimoji="1" lang="en-US" altLang="ja-JP" sz="2115" b="1" dirty="0"/>
              <a:t>SNS</a:t>
            </a:r>
            <a:r>
              <a:rPr kumimoji="1" lang="ja-JP" altLang="en-US" sz="2115" b="1" dirty="0"/>
              <a:t>を使った情報発信の必要性</a:t>
            </a:r>
            <a:endParaRPr kumimoji="1" lang="en-US" altLang="ja-JP" sz="2115" b="1" dirty="0"/>
          </a:p>
          <a:p>
            <a:r>
              <a:rPr kumimoji="1" lang="ja-JP" altLang="en-US" sz="2115" b="1" dirty="0"/>
              <a:t>○ </a:t>
            </a:r>
            <a:r>
              <a:rPr kumimoji="1" lang="en-US" altLang="ja-JP" sz="2115" b="1" dirty="0"/>
              <a:t>SNS</a:t>
            </a:r>
            <a:r>
              <a:rPr kumimoji="1" lang="ja-JP" altLang="en-US" sz="2115" b="1" dirty="0"/>
              <a:t>でささる投稿内容</a:t>
            </a:r>
            <a:endParaRPr kumimoji="1" lang="en-US" altLang="ja-JP" sz="2115" b="1" dirty="0"/>
          </a:p>
          <a:p>
            <a:r>
              <a:rPr kumimoji="1" lang="ja-JP" altLang="en-US" sz="2115" b="1" dirty="0"/>
              <a:t>○ 自社農園・農産物の魅力再発見</a:t>
            </a:r>
            <a:endParaRPr kumimoji="1" lang="en-US" altLang="ja-JP" sz="2115" b="1" dirty="0"/>
          </a:p>
        </p:txBody>
      </p:sp>
      <p:sp>
        <p:nvSpPr>
          <p:cNvPr id="58" name="フローチャート: 端子 57">
            <a:extLst>
              <a:ext uri="{FF2B5EF4-FFF2-40B4-BE49-F238E27FC236}">
                <a16:creationId xmlns:a16="http://schemas.microsoft.com/office/drawing/2014/main" id="{A8706C9B-2ECC-416B-B4B3-1DA7BA75E8BA}"/>
              </a:ext>
            </a:extLst>
          </p:cNvPr>
          <p:cNvSpPr/>
          <p:nvPr/>
        </p:nvSpPr>
        <p:spPr>
          <a:xfrm>
            <a:off x="130624" y="2679707"/>
            <a:ext cx="1131260" cy="336443"/>
          </a:xfrm>
          <a:prstGeom prst="flowChartTerminator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749A0AD-BD0E-4509-A2CE-96230EE9D64A}"/>
              </a:ext>
            </a:extLst>
          </p:cNvPr>
          <p:cNvSpPr txBox="1"/>
          <p:nvPr/>
        </p:nvSpPr>
        <p:spPr>
          <a:xfrm>
            <a:off x="218670" y="2625306"/>
            <a:ext cx="1072481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15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講　師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8E878E4-995F-4013-B711-52B2A3307933}"/>
              </a:ext>
            </a:extLst>
          </p:cNvPr>
          <p:cNvCxnSpPr>
            <a:cxnSpLocks/>
          </p:cNvCxnSpPr>
          <p:nvPr/>
        </p:nvCxnSpPr>
        <p:spPr>
          <a:xfrm>
            <a:off x="1035310" y="2679884"/>
            <a:ext cx="6359346" cy="0"/>
          </a:xfrm>
          <a:prstGeom prst="line">
            <a:avLst/>
          </a:prstGeom>
          <a:ln w="9525">
            <a:solidFill>
              <a:srgbClr val="99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F6FA3303-92DC-4A42-8A64-26CE4E21334B}"/>
              </a:ext>
            </a:extLst>
          </p:cNvPr>
          <p:cNvSpPr/>
          <p:nvPr/>
        </p:nvSpPr>
        <p:spPr>
          <a:xfrm>
            <a:off x="5181375" y="102839"/>
            <a:ext cx="2064531" cy="778703"/>
          </a:xfrm>
          <a:prstGeom prst="wedgeEllipseCallout">
            <a:avLst>
              <a:gd name="adj1" fmla="val -50783"/>
              <a:gd name="adj2" fmla="val 42842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円形 39">
            <a:extLst>
              <a:ext uri="{FF2B5EF4-FFF2-40B4-BE49-F238E27FC236}">
                <a16:creationId xmlns:a16="http://schemas.microsoft.com/office/drawing/2014/main" id="{EC7E4346-8E60-44A4-8C7B-318220C68B74}"/>
              </a:ext>
            </a:extLst>
          </p:cNvPr>
          <p:cNvSpPr/>
          <p:nvPr/>
        </p:nvSpPr>
        <p:spPr>
          <a:xfrm>
            <a:off x="5245546" y="102839"/>
            <a:ext cx="2074515" cy="775642"/>
          </a:xfrm>
          <a:prstGeom prst="wedgeEllipseCallout">
            <a:avLst>
              <a:gd name="adj1" fmla="val -50783"/>
              <a:gd name="adj2" fmla="val 42842"/>
            </a:avLst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DBB35A-90EE-411B-9D2D-3EE1557CE7E9}"/>
              </a:ext>
            </a:extLst>
          </p:cNvPr>
          <p:cNvSpPr txBox="1"/>
          <p:nvPr/>
        </p:nvSpPr>
        <p:spPr>
          <a:xfrm>
            <a:off x="5473197" y="292660"/>
            <a:ext cx="1810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先着</a:t>
            </a:r>
            <a:r>
              <a:rPr kumimoji="1"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35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</a:t>
            </a:r>
            <a:r>
              <a:rPr kumimoji="1" lang="ja-JP" altLang="en-US" sz="20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！！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DA46ECE-3811-4B6F-8513-32E516C70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046" y="756333"/>
            <a:ext cx="676846" cy="67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3843386-CFB0-421E-9281-BFE34A7191FA}"/>
              </a:ext>
            </a:extLst>
          </p:cNvPr>
          <p:cNvSpPr txBox="1"/>
          <p:nvPr/>
        </p:nvSpPr>
        <p:spPr>
          <a:xfrm>
            <a:off x="-4157108" y="1436011"/>
            <a:ext cx="158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0" dir="2700000" algn="tl" rotWithShape="0">
                    <a:schemeClr val="accent2"/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自社の魅力を最大限伝える！　</a:t>
            </a:r>
            <a:endParaRPr kumimoji="1" lang="en-US" altLang="ja-JP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0" dir="2700000" algn="tl" rotWithShape="0">
                  <a:schemeClr val="accent2"/>
                </a:outerShdw>
              </a:effectLst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0" dir="2700000" algn="tl" rotWithShape="0">
                    <a:schemeClr val="accent2"/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ＳＮＳを活用した効果的な情報発信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1CCCCFAC-C203-4D69-BCD8-079151EB54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8756" y1="55914" x2="56622" y2="44489"/>
                        <a14:foregroundMark x1="56622" y1="44489" x2="64000" y2="48253"/>
                        <a14:foregroundMark x1="64000" y1="48253" x2="64533" y2="51747"/>
                        <a14:backgroundMark x1="48267" y1="59812" x2="39822" y2="56183"/>
                        <a14:backgroundMark x1="39822" y1="56183" x2="39022" y2="39651"/>
                        <a14:backgroundMark x1="39022" y1="39651" x2="41600" y2="47312"/>
                      </a14:backgroundRemoval>
                    </a14:imgEffect>
                  </a14:imgLayer>
                </a14:imgProps>
              </a:ext>
            </a:extLst>
          </a:blip>
          <a:srcRect l="50648" t="34413" r="30321" b="36088"/>
          <a:stretch/>
        </p:blipFill>
        <p:spPr>
          <a:xfrm>
            <a:off x="-14463" y="1071895"/>
            <a:ext cx="771049" cy="790407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C77F66-56B6-4D53-9FE4-FD1871ECC88E}"/>
              </a:ext>
            </a:extLst>
          </p:cNvPr>
          <p:cNvSpPr txBox="1"/>
          <p:nvPr/>
        </p:nvSpPr>
        <p:spPr>
          <a:xfrm>
            <a:off x="2567637" y="2665730"/>
            <a:ext cx="544990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プロフィール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・前職はライソン株式会社で広報担当・動画クリエイターとして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活躍。 動画制作を全く知らない素人でありながらも独学で、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公式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YouTube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の登録者数目標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万人のところをなんと登録者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数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40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万人以上へと急成長させた凄腕のクリエイター。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・現在、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NNA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株式会社で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SNS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動画コンサルタントとして活躍中。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・じゃむせ（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JAM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SESSIOM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）という動画の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力で農業を救う取り組みを 「食をもっと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楽しく」 と 「大阪の農家さんを中心に取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材・発信」 をモットーに</a:t>
            </a:r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Instagram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や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en-US" altLang="ja-JP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YouTube</a:t>
            </a:r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を通して発信。 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・富田林市をはじめ、南河内の農家さん</a:t>
            </a:r>
            <a:endParaRPr kumimoji="1" lang="en-US" altLang="ja-JP" sz="15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とも活動経験があります。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412B3CE-9154-46FA-AF70-9028578DAE9D}"/>
              </a:ext>
            </a:extLst>
          </p:cNvPr>
          <p:cNvSpPr txBox="1"/>
          <p:nvPr/>
        </p:nvSpPr>
        <p:spPr>
          <a:xfrm>
            <a:off x="69490" y="5145644"/>
            <a:ext cx="251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ja-JP" sz="1400" b="1" dirty="0">
                <a:solidFill>
                  <a:srgbClr val="333333"/>
                </a:solidFill>
                <a:latin typeface="Helvetica Neue"/>
              </a:rPr>
              <a:t>SNS</a:t>
            </a:r>
            <a:r>
              <a:rPr lang="ja-JP" altLang="en-US" sz="1400" b="1" dirty="0">
                <a:solidFill>
                  <a:srgbClr val="333333"/>
                </a:solidFill>
                <a:latin typeface="Helvetica Neue"/>
              </a:rPr>
              <a:t>動画コンサルタント</a:t>
            </a:r>
          </a:p>
          <a:p>
            <a:pPr algn="ctr" fontAlgn="base"/>
            <a:r>
              <a:rPr lang="en-US" altLang="ja-JP" sz="1400" b="1" dirty="0">
                <a:solidFill>
                  <a:srgbClr val="333333"/>
                </a:solidFill>
                <a:latin typeface="Helvetica Neue"/>
              </a:rPr>
              <a:t>NNA </a:t>
            </a:r>
            <a:r>
              <a:rPr lang="ja-JP" altLang="en-US" sz="1400" b="1" dirty="0">
                <a:solidFill>
                  <a:srgbClr val="333333"/>
                </a:solidFill>
                <a:latin typeface="Helvetica Neue"/>
              </a:rPr>
              <a:t>株式会社　佐藤 大将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3669B5-E17A-4CB8-B5B1-5342F595355C}"/>
              </a:ext>
            </a:extLst>
          </p:cNvPr>
          <p:cNvSpPr txBox="1"/>
          <p:nvPr/>
        </p:nvSpPr>
        <p:spPr>
          <a:xfrm>
            <a:off x="5470458" y="5394596"/>
            <a:ext cx="2142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「じゃむせ」のインスタはこちら↑</a:t>
            </a:r>
            <a:endParaRPr kumimoji="1" lang="en-US" altLang="ja-JP" sz="1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CDD14AA-13ED-409E-AE65-080741EFED8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r="11653"/>
          <a:stretch/>
        </p:blipFill>
        <p:spPr>
          <a:xfrm>
            <a:off x="108388" y="2942712"/>
            <a:ext cx="2443612" cy="223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0FF8F41-7814-4B08-BF57-52C5EC9AFA7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251" t="4023" r="3736" b="16833"/>
          <a:stretch/>
        </p:blipFill>
        <p:spPr>
          <a:xfrm>
            <a:off x="6049011" y="4161803"/>
            <a:ext cx="1196895" cy="11841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0FA9FF-6B76-40D3-8A8A-660177D1560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t="19015" r="7151" b="6134"/>
          <a:stretch/>
        </p:blipFill>
        <p:spPr>
          <a:xfrm>
            <a:off x="5645671" y="8082483"/>
            <a:ext cx="1828197" cy="13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2B4C6D69-34C6-474F-9ACB-69B76EF83470}"/>
              </a:ext>
            </a:extLst>
          </p:cNvPr>
          <p:cNvSpPr/>
          <p:nvPr/>
        </p:nvSpPr>
        <p:spPr>
          <a:xfrm>
            <a:off x="-29323" y="1098677"/>
            <a:ext cx="1973873" cy="521383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1B20D3-F362-4EB0-81D7-AD0232A894B4}"/>
              </a:ext>
            </a:extLst>
          </p:cNvPr>
          <p:cNvSpPr txBox="1"/>
          <p:nvPr/>
        </p:nvSpPr>
        <p:spPr>
          <a:xfrm>
            <a:off x="-47154" y="1126928"/>
            <a:ext cx="2129224" cy="4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59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参加申込方法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61D51D6-4110-4655-B728-E697CFB4328F}"/>
              </a:ext>
            </a:extLst>
          </p:cNvPr>
          <p:cNvCxnSpPr/>
          <p:nvPr/>
        </p:nvCxnSpPr>
        <p:spPr>
          <a:xfrm>
            <a:off x="745269" y="843085"/>
            <a:ext cx="605869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2B758F-029B-4939-9665-16A586D5FD72}"/>
              </a:ext>
            </a:extLst>
          </p:cNvPr>
          <p:cNvSpPr txBox="1"/>
          <p:nvPr/>
        </p:nvSpPr>
        <p:spPr>
          <a:xfrm>
            <a:off x="1017458" y="95821"/>
            <a:ext cx="5514315" cy="74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115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自社の魅力を最大限伝える！　</a:t>
            </a:r>
            <a:endParaRPr kumimoji="1" lang="en-US" altLang="ja-JP" sz="2115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115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ＳＮＳを活用した効果的な情報発信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86847D-9540-4F66-A470-A888FD7A866D}"/>
              </a:ext>
            </a:extLst>
          </p:cNvPr>
          <p:cNvSpPr txBox="1"/>
          <p:nvPr/>
        </p:nvSpPr>
        <p:spPr>
          <a:xfrm>
            <a:off x="2016151" y="1011126"/>
            <a:ext cx="5776061" cy="65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11" b="1" dirty="0">
                <a:latin typeface="+mn-ea"/>
              </a:rPr>
              <a:t>注意事項を御確認の上、令和</a:t>
            </a:r>
            <a:r>
              <a:rPr kumimoji="1" lang="en-US" altLang="ja-JP" sz="1511" b="1" dirty="0">
                <a:latin typeface="+mn-ea"/>
              </a:rPr>
              <a:t>7</a:t>
            </a:r>
            <a:r>
              <a:rPr kumimoji="1" lang="ja-JP" altLang="en-US" sz="1511" b="1" dirty="0">
                <a:latin typeface="+mn-ea"/>
              </a:rPr>
              <a:t>年</a:t>
            </a:r>
            <a:r>
              <a:rPr kumimoji="1" lang="en-US" altLang="ja-JP" sz="2115" b="1" dirty="0">
                <a:latin typeface="+mn-ea"/>
              </a:rPr>
              <a:t>12</a:t>
            </a:r>
            <a:r>
              <a:rPr kumimoji="1" lang="ja-JP" altLang="en-US" sz="1511" b="1" dirty="0">
                <a:latin typeface="+mn-ea"/>
              </a:rPr>
              <a:t>月</a:t>
            </a:r>
            <a:r>
              <a:rPr kumimoji="1" lang="en-US" altLang="ja-JP" sz="2115" b="1" dirty="0">
                <a:latin typeface="+mn-ea"/>
              </a:rPr>
              <a:t>10</a:t>
            </a:r>
            <a:r>
              <a:rPr kumimoji="1" lang="ja-JP" altLang="en-US" sz="1511" b="1" dirty="0">
                <a:latin typeface="+mn-ea"/>
              </a:rPr>
              <a:t>日（</a:t>
            </a:r>
            <a:r>
              <a:rPr kumimoji="1" lang="ja-JP" altLang="en-US" sz="2115" b="1" dirty="0">
                <a:latin typeface="+mn-ea"/>
              </a:rPr>
              <a:t>水</a:t>
            </a:r>
            <a:r>
              <a:rPr kumimoji="1" lang="ja-JP" altLang="en-US" sz="1511" b="1" dirty="0">
                <a:latin typeface="+mn-ea"/>
              </a:rPr>
              <a:t>）までに</a:t>
            </a:r>
            <a:endParaRPr kumimoji="1" lang="en-US" altLang="ja-JP" sz="1511" b="1" dirty="0">
              <a:latin typeface="+mn-ea"/>
            </a:endParaRPr>
          </a:p>
          <a:p>
            <a:r>
              <a:rPr kumimoji="1" lang="ja-JP" altLang="en-US" sz="1511" b="1" dirty="0">
                <a:latin typeface="+mn-ea"/>
              </a:rPr>
              <a:t>以下のいずれかの方法でお申し込みください（先着順）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CDADE3-3D84-46A0-A616-281CBE9B8B5F}"/>
              </a:ext>
            </a:extLst>
          </p:cNvPr>
          <p:cNvSpPr txBox="1"/>
          <p:nvPr/>
        </p:nvSpPr>
        <p:spPr>
          <a:xfrm>
            <a:off x="239401" y="1674175"/>
            <a:ext cx="4450353" cy="4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59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①</a:t>
            </a:r>
            <a:r>
              <a:rPr kumimoji="1" lang="en-US" altLang="ja-JP" sz="2159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web</a:t>
            </a:r>
            <a:r>
              <a:rPr kumimoji="1" lang="ja-JP" altLang="en-US" sz="2159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参加申込フォームへの入力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59992F-FCB4-4E23-92B1-4D181E37CB35}"/>
              </a:ext>
            </a:extLst>
          </p:cNvPr>
          <p:cNvSpPr txBox="1"/>
          <p:nvPr/>
        </p:nvSpPr>
        <p:spPr>
          <a:xfrm>
            <a:off x="513556" y="2091061"/>
            <a:ext cx="7749279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95" b="1" dirty="0"/>
              <a:t>右の二次元コードを読み込み、必要事項を御入力ください。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843930-B0F8-4204-A525-B9B38CDBFFC7}"/>
              </a:ext>
            </a:extLst>
          </p:cNvPr>
          <p:cNvSpPr txBox="1"/>
          <p:nvPr/>
        </p:nvSpPr>
        <p:spPr>
          <a:xfrm>
            <a:off x="240706" y="2374957"/>
            <a:ext cx="4322417" cy="4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59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②メールによる参加申込書の提出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1FEACF-1FA0-43BE-A87B-7876F8D61332}"/>
              </a:ext>
            </a:extLst>
          </p:cNvPr>
          <p:cNvSpPr txBox="1"/>
          <p:nvPr/>
        </p:nvSpPr>
        <p:spPr>
          <a:xfrm>
            <a:off x="513556" y="3110936"/>
            <a:ext cx="9152815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59" b="1" u="sng" dirty="0">
                <a:latin typeface="MS UI Gothic" panose="020B0600070205080204" pitchFamily="50" charset="-128"/>
                <a:ea typeface="MS UI Gothic" panose="020B0600070205080204" pitchFamily="50" charset="-128"/>
              </a:rPr>
              <a:t>minamikawachinotomidori-g04@sbox.pref.osaka.lg.jp</a:t>
            </a:r>
            <a:r>
              <a:rPr kumimoji="1" lang="ja-JP" altLang="en-US" sz="2159" b="1" u="sng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</a:p>
          <a:p>
            <a:endParaRPr kumimoji="1" lang="ja-JP" altLang="en-US" sz="2159" b="1" u="sng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E5287E-16AB-41BB-AD12-2BC3BF6F5FC2}"/>
              </a:ext>
            </a:extLst>
          </p:cNvPr>
          <p:cNvSpPr txBox="1"/>
          <p:nvPr/>
        </p:nvSpPr>
        <p:spPr>
          <a:xfrm>
            <a:off x="513550" y="2861329"/>
            <a:ext cx="5291076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95" b="1" dirty="0"/>
              <a:t>以下の参加申込書に必要事項を記入し、メールで提出してください。</a:t>
            </a:r>
          </a:p>
        </p:txBody>
      </p:sp>
      <p:graphicFrame>
        <p:nvGraphicFramePr>
          <p:cNvPr id="16" name="表 16">
            <a:extLst>
              <a:ext uri="{FF2B5EF4-FFF2-40B4-BE49-F238E27FC236}">
                <a16:creationId xmlns:a16="http://schemas.microsoft.com/office/drawing/2014/main" id="{5B908689-B4FE-47F6-A63A-D847E17AA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19893"/>
              </p:ext>
            </p:extLst>
          </p:nvPr>
        </p:nvGraphicFramePr>
        <p:xfrm>
          <a:off x="270078" y="3634836"/>
          <a:ext cx="7009077" cy="449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81">
                  <a:extLst>
                    <a:ext uri="{9D8B030D-6E8A-4147-A177-3AD203B41FA5}">
                      <a16:colId xmlns:a16="http://schemas.microsoft.com/office/drawing/2014/main" val="4225417705"/>
                    </a:ext>
                  </a:extLst>
                </a:gridCol>
                <a:gridCol w="1955596">
                  <a:extLst>
                    <a:ext uri="{9D8B030D-6E8A-4147-A177-3AD203B41FA5}">
                      <a16:colId xmlns:a16="http://schemas.microsoft.com/office/drawing/2014/main" val="269039058"/>
                    </a:ext>
                  </a:extLst>
                </a:gridCol>
                <a:gridCol w="3006500">
                  <a:extLst>
                    <a:ext uri="{9D8B030D-6E8A-4147-A177-3AD203B41FA5}">
                      <a16:colId xmlns:a16="http://schemas.microsoft.com/office/drawing/2014/main" val="2333988833"/>
                    </a:ext>
                  </a:extLst>
                </a:gridCol>
              </a:tblGrid>
              <a:tr h="5696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</a:rPr>
                        <a:t>事業者名・屋号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</a:rPr>
                        <a:t>例：○○農園、（株）○○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453622"/>
                  </a:ext>
                </a:extLst>
              </a:tr>
              <a:tr h="5696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主な生産・販売品目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875776"/>
                  </a:ext>
                </a:extLst>
              </a:tr>
              <a:tr h="5193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事業所の所在地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例：○○市</a:t>
                      </a:r>
                      <a:endParaRPr kumimoji="1" lang="en-US" altLang="ja-JP" sz="1200" b="1" dirty="0"/>
                    </a:p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95271"/>
                  </a:ext>
                </a:extLst>
              </a:tr>
              <a:tr h="4144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参加者の名前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13917"/>
                  </a:ext>
                </a:extLst>
              </a:tr>
              <a:tr h="41443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参加者の連絡先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電話番号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10464"/>
                  </a:ext>
                </a:extLst>
              </a:tr>
              <a:tr h="414439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メールアドレス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88823"/>
                  </a:ext>
                </a:extLst>
              </a:tr>
              <a:tr h="4144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活用している</a:t>
                      </a:r>
                      <a:r>
                        <a:rPr kumimoji="1" lang="en-US" altLang="ja-JP" sz="1600" b="1" dirty="0"/>
                        <a:t>SNS</a:t>
                      </a:r>
                      <a:endParaRPr kumimoji="1" lang="ja-JP" altLang="en-US" sz="1600" b="1" dirty="0"/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05175"/>
                  </a:ext>
                </a:extLst>
              </a:tr>
              <a:tr h="578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今回の講習で知りたいこと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217971"/>
                  </a:ext>
                </a:extLst>
              </a:tr>
              <a:tr h="578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講師への質問その他（配慮希望等）</a:t>
                      </a:r>
                      <a:endParaRPr kumimoji="1" lang="en-US" altLang="ja-JP" sz="1600" b="1" dirty="0"/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8694" marR="98694" marT="49347" marB="493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04076"/>
                  </a:ext>
                </a:extLst>
              </a:tr>
            </a:tbl>
          </a:graphicData>
        </a:graphic>
      </p:graphicFrame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1A7E12F1-82FC-4C55-8DB5-801C61350583}"/>
              </a:ext>
            </a:extLst>
          </p:cNvPr>
          <p:cNvSpPr/>
          <p:nvPr/>
        </p:nvSpPr>
        <p:spPr>
          <a:xfrm>
            <a:off x="-6520" y="8200991"/>
            <a:ext cx="1482171" cy="521383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B9E891-03BD-40E9-AFA2-AEE9147ABD0D}"/>
              </a:ext>
            </a:extLst>
          </p:cNvPr>
          <p:cNvSpPr txBox="1"/>
          <p:nvPr/>
        </p:nvSpPr>
        <p:spPr>
          <a:xfrm>
            <a:off x="14938" y="8249380"/>
            <a:ext cx="1439254" cy="4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59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注意事項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CE7014-103B-4EBF-A870-B87831483DF0}"/>
              </a:ext>
            </a:extLst>
          </p:cNvPr>
          <p:cNvSpPr txBox="1"/>
          <p:nvPr/>
        </p:nvSpPr>
        <p:spPr bwMode="auto">
          <a:xfrm>
            <a:off x="1430309" y="8200991"/>
            <a:ext cx="5915771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237" indent="-94237">
              <a:lnSpc>
                <a:spcPct val="110000"/>
              </a:lnSpc>
            </a:pPr>
            <a:r>
              <a:rPr kumimoji="1" lang="ja-JP" altLang="en-US" sz="1400" b="1" dirty="0">
                <a:latin typeface="+mn-ea"/>
              </a:rPr>
              <a:t>・参加費は無料です。</a:t>
            </a:r>
            <a:endParaRPr kumimoji="1" lang="en-US" altLang="ja-JP" sz="1400" b="1" dirty="0">
              <a:latin typeface="+mn-ea"/>
            </a:endParaRPr>
          </a:p>
          <a:p>
            <a:pPr marL="94237" indent="-94237" algn="just">
              <a:lnSpc>
                <a:spcPct val="110000"/>
              </a:lnSpc>
            </a:pPr>
            <a:r>
              <a:rPr kumimoji="1" lang="ja-JP" altLang="en-US" sz="1400" b="1" dirty="0">
                <a:latin typeface="+mn-ea"/>
              </a:rPr>
              <a:t>・連絡先は、当研修会についての連絡が必要になった場合に使用しますので、必ずご記入ください。</a:t>
            </a:r>
            <a:endParaRPr kumimoji="1" lang="en-US" altLang="ja-JP" sz="1400" b="1" dirty="0">
              <a:latin typeface="+mn-ea"/>
            </a:endParaRPr>
          </a:p>
          <a:p>
            <a:pPr marL="94237" indent="-94237" algn="just">
              <a:lnSpc>
                <a:spcPct val="110000"/>
              </a:lnSpc>
            </a:pPr>
            <a:r>
              <a:rPr kumimoji="1" lang="ja-JP" altLang="en-US" sz="1400" b="1" dirty="0">
                <a:latin typeface="+mn-ea"/>
              </a:rPr>
              <a:t>  　電話番号については、平日昼間に連絡がつく携帯電話番号としてください。また、ご記入いただいた連絡先については、主催者以外には提供しません。</a:t>
            </a:r>
            <a:endParaRPr kumimoji="1" lang="en-US" altLang="ja-JP" sz="1400" b="1" dirty="0">
              <a:latin typeface="+mn-ea"/>
            </a:endParaRPr>
          </a:p>
          <a:p>
            <a:pPr marL="94237" indent="-94237" algn="just">
              <a:lnSpc>
                <a:spcPct val="110000"/>
              </a:lnSpc>
            </a:pPr>
            <a:r>
              <a:rPr kumimoji="1" lang="ja-JP" altLang="en-US" sz="1400" b="1" dirty="0">
                <a:latin typeface="+mn-ea"/>
              </a:rPr>
              <a:t>・参加者は可能な限り、スマートフォンやタブレットなど自身の</a:t>
            </a:r>
            <a:r>
              <a:rPr kumimoji="1" lang="en-US" altLang="ja-JP" sz="1400" b="1" dirty="0">
                <a:latin typeface="+mn-ea"/>
              </a:rPr>
              <a:t>SNS</a:t>
            </a:r>
            <a:r>
              <a:rPr kumimoji="1" lang="ja-JP" altLang="en-US" sz="1400" b="1" dirty="0">
                <a:latin typeface="+mn-ea"/>
              </a:rPr>
              <a:t>を利用できる端末を持参ください。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A7BAB81-80D1-4931-967B-57F529291142}"/>
              </a:ext>
            </a:extLst>
          </p:cNvPr>
          <p:cNvSpPr/>
          <p:nvPr/>
        </p:nvSpPr>
        <p:spPr>
          <a:xfrm>
            <a:off x="3" y="10170429"/>
            <a:ext cx="7559675" cy="52138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781E4FF3-E772-49CB-8F02-03371D775B88}"/>
              </a:ext>
            </a:extLst>
          </p:cNvPr>
          <p:cNvSpPr/>
          <p:nvPr/>
        </p:nvSpPr>
        <p:spPr>
          <a:xfrm>
            <a:off x="23356" y="10170429"/>
            <a:ext cx="1193355" cy="521384"/>
          </a:xfrm>
          <a:prstGeom prst="wedgeEllipseCallout">
            <a:avLst>
              <a:gd name="adj1" fmla="val 15316"/>
              <a:gd name="adj2" fmla="val 340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B0E931-6AB7-4D56-B008-E9A261A4E297}"/>
              </a:ext>
            </a:extLst>
          </p:cNvPr>
          <p:cNvSpPr txBox="1"/>
          <p:nvPr/>
        </p:nvSpPr>
        <p:spPr>
          <a:xfrm>
            <a:off x="196409" y="10236439"/>
            <a:ext cx="847248" cy="42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159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n-ea"/>
              </a:rPr>
              <a:t>主催</a:t>
            </a:r>
            <a:endParaRPr kumimoji="1" lang="en-US" altLang="ja-JP" sz="2159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01A25E-2FFA-4862-8B08-D917AAAF4449}"/>
              </a:ext>
            </a:extLst>
          </p:cNvPr>
          <p:cNvSpPr txBox="1"/>
          <p:nvPr/>
        </p:nvSpPr>
        <p:spPr>
          <a:xfrm>
            <a:off x="1350042" y="10242875"/>
            <a:ext cx="5886863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15" b="1" dirty="0">
                <a:solidFill>
                  <a:schemeClr val="bg1"/>
                </a:solidFill>
              </a:rPr>
              <a:t>大阪府南河内農と緑の総合事務所　農の普及課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A55310-918B-49CD-9D40-23EBC2015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51" y="1715182"/>
            <a:ext cx="1395754" cy="13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564</Words>
  <Application>Microsoft Office PowerPoint</Application>
  <PresentationFormat>ユーザー設定</PresentationFormat>
  <Paragraphs>74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UDゴシック</vt:lpstr>
      <vt:lpstr>Helvetica Neue</vt:lpstr>
      <vt:lpstr>HGPｺﾞｼｯｸE</vt:lpstr>
      <vt:lpstr>HGｺﾞｼｯｸE</vt:lpstr>
      <vt:lpstr>HG丸ｺﾞｼｯｸM-PRO</vt:lpstr>
      <vt:lpstr>MS UI Gothic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森井　雛子</dc:creator>
  <cp:lastModifiedBy>松井　克憲</cp:lastModifiedBy>
  <cp:revision>80</cp:revision>
  <cp:lastPrinted>2025-11-21T08:27:16Z</cp:lastPrinted>
  <dcterms:created xsi:type="dcterms:W3CDTF">2025-10-20T00:50:07Z</dcterms:created>
  <dcterms:modified xsi:type="dcterms:W3CDTF">2025-11-27T01:09:59Z</dcterms:modified>
</cp:coreProperties>
</file>