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145709012" r:id="rId2"/>
    <p:sldId id="2145709096" r:id="rId3"/>
    <p:sldId id="2145709105" r:id="rId4"/>
    <p:sldId id="2145709101" r:id="rId5"/>
    <p:sldId id="2145709106" r:id="rId6"/>
    <p:sldId id="2145709104" r:id="rId7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FFFF"/>
    <a:srgbClr val="00FF00"/>
    <a:srgbClr val="27298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6353" autoAdjust="0"/>
  </p:normalViewPr>
  <p:slideViewPr>
    <p:cSldViewPr snapToGrid="0">
      <p:cViewPr varScale="1">
        <p:scale>
          <a:sx n="94" d="100"/>
          <a:sy n="94" d="100"/>
        </p:scale>
        <p:origin x="81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A420E2B-AE07-C819-EEB7-846E33FCFC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5B4699-7429-CCB6-0B71-2E9AAC827B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3B99E-79ED-421F-94B4-505053A92689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B5F693-6AEF-7661-5F6E-B8D12B30DC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4308B0-A5CB-7524-9DBE-88CDE1062C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A5E3-C10C-42D5-A959-322FAFD864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92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AB45A-2F64-4EC7-9D39-0185EA6F7F13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B6A34-6EFC-4F94-9E98-F33F71BD4C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5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6A34-6EFC-4F94-9E98-F33F71BD4C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3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3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00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72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8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1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75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22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02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73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6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399F-9585-4139-A25B-C197603D6A7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8505-339B-4D4C-99D0-6C97157AEE2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86CC2B-20D5-773D-E7C0-F637787DA9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4" y="6356351"/>
            <a:ext cx="1508211" cy="3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AFA60A-63F4-458F-B3F9-9DF15CC9D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671" y="1592547"/>
            <a:ext cx="7966046" cy="1368681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大阪・関西万博における</a:t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Osaka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Metro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の自動運転バスの取組みについて」</a:t>
            </a:r>
            <a:endParaRPr lang="ja-JP" altLang="en-US" sz="2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464602-C551-4CF9-B5AE-885B1EEF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717" y="3933079"/>
            <a:ext cx="6858000" cy="1215496"/>
          </a:xfrm>
        </p:spPr>
        <p:txBody>
          <a:bodyPr>
            <a:normAutofit/>
          </a:bodyPr>
          <a:lstStyle/>
          <a:p>
            <a:pPr algn="r"/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大阪市高速電気軌道株式会社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C394F9-18E6-4340-B15D-F732DF2B7C81}"/>
              </a:ext>
            </a:extLst>
          </p:cNvPr>
          <p:cNvSpPr/>
          <p:nvPr/>
        </p:nvSpPr>
        <p:spPr>
          <a:xfrm>
            <a:off x="381000" y="3392809"/>
            <a:ext cx="9055100" cy="1086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B7E483-899F-4CEB-98A3-65D608670BAE}"/>
              </a:ext>
            </a:extLst>
          </p:cNvPr>
          <p:cNvSpPr/>
          <p:nvPr/>
        </p:nvSpPr>
        <p:spPr>
          <a:xfrm>
            <a:off x="8587928" y="149923"/>
            <a:ext cx="1116000" cy="46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資料３</a:t>
            </a:r>
          </a:p>
        </p:txBody>
      </p:sp>
    </p:spTree>
    <p:extLst>
      <p:ext uri="{BB962C8B-B14F-4D97-AF65-F5344CB8AC3E}">
        <p14:creationId xmlns:p14="http://schemas.microsoft.com/office/powerpoint/2010/main" val="254966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D0D3B67-BE30-C7FB-DA0A-53F072501EF8}"/>
              </a:ext>
            </a:extLst>
          </p:cNvPr>
          <p:cNvSpPr/>
          <p:nvPr/>
        </p:nvSpPr>
        <p:spPr>
          <a:xfrm>
            <a:off x="195406" y="2199539"/>
            <a:ext cx="9515188" cy="4134133"/>
          </a:xfrm>
          <a:prstGeom prst="roundRect">
            <a:avLst>
              <a:gd name="adj" fmla="val 7485"/>
            </a:avLst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C6C3B3-0D4C-9BF8-FF49-19AB1959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3170" y="6492875"/>
            <a:ext cx="272830" cy="365125"/>
          </a:xfrm>
        </p:spPr>
        <p:txBody>
          <a:bodyPr wrap="none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8F04B9E-0136-BE72-7DE3-77B38ADA96C2}"/>
              </a:ext>
            </a:extLst>
          </p:cNvPr>
          <p:cNvCxnSpPr>
            <a:cxnSpLocks/>
          </p:cNvCxnSpPr>
          <p:nvPr/>
        </p:nvCxnSpPr>
        <p:spPr>
          <a:xfrm>
            <a:off x="514165" y="524328"/>
            <a:ext cx="8843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>
            <a:extLst>
              <a:ext uri="{FF2B5EF4-FFF2-40B4-BE49-F238E27FC236}">
                <a16:creationId xmlns:a16="http://schemas.microsoft.com/office/drawing/2014/main" id="{7337ED97-56FB-C0EC-1197-F8EC9FCC6897}"/>
              </a:ext>
            </a:extLst>
          </p:cNvPr>
          <p:cNvSpPr txBox="1">
            <a:spLocks/>
          </p:cNvSpPr>
          <p:nvPr/>
        </p:nvSpPr>
        <p:spPr>
          <a:xfrm>
            <a:off x="381000" y="-7450"/>
            <a:ext cx="914400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大阪・関西万博における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Metro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の自動運転バスの取組み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2F7D48-932D-2B53-69F0-EBBD2EE0E552}"/>
              </a:ext>
            </a:extLst>
          </p:cNvPr>
          <p:cNvSpPr/>
          <p:nvPr/>
        </p:nvSpPr>
        <p:spPr>
          <a:xfrm>
            <a:off x="195406" y="876100"/>
            <a:ext cx="9515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走行区間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 舞洲万博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P&amp;R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AB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ブロック ⇔ 夢洲第１交通ターミナル間（約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10.5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㎞）をシャトル運行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使用車両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 大型（全長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10.45m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）路線バスタイプ（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EV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バス）、乗客定員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名（乗車時は着座）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道路側設備：磁気マーカー、ターゲットラインペイント、信号協調、スマートポール等</a:t>
            </a: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特　　 徴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 一般車が混在する一般道における大型車による自動運転レベル４（乗務員乗車型）の自動運転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  車内添乗員が特定自動運行主任者として監視し、あわせて遠隔監視室より監視の実証実験を実施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0507E0-97F1-52EE-207C-01D032DC1AE8}"/>
              </a:ext>
            </a:extLst>
          </p:cNvPr>
          <p:cNvSpPr txBox="1"/>
          <p:nvPr/>
        </p:nvSpPr>
        <p:spPr>
          <a:xfrm>
            <a:off x="195406" y="545518"/>
            <a:ext cx="380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舞洲Ｐ＆Ｒ輸送について（概要）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2094A9-23FA-20AD-B646-5896FB93E0C7}"/>
              </a:ext>
            </a:extLst>
          </p:cNvPr>
          <p:cNvSpPr txBox="1"/>
          <p:nvPr/>
        </p:nvSpPr>
        <p:spPr>
          <a:xfrm>
            <a:off x="4941348" y="6005471"/>
            <a:ext cx="4964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一般車が混在する夢舞大橋（片側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車線）を走行中の様子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4CD699-153F-03FF-0D2B-053F916009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72" y="2389244"/>
            <a:ext cx="4830533" cy="35804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003BF0E-1B45-BF20-6C58-EC4525D2366D}"/>
              </a:ext>
            </a:extLst>
          </p:cNvPr>
          <p:cNvSpPr/>
          <p:nvPr/>
        </p:nvSpPr>
        <p:spPr>
          <a:xfrm>
            <a:off x="1663757" y="5969655"/>
            <a:ext cx="2064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走行ルート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計画時点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2B26ED-42EC-CDBF-20E8-8BCC6C9D0201}"/>
              </a:ext>
            </a:extLst>
          </p:cNvPr>
          <p:cNvSpPr txBox="1"/>
          <p:nvPr/>
        </p:nvSpPr>
        <p:spPr>
          <a:xfrm>
            <a:off x="4702976" y="4035614"/>
            <a:ext cx="4964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舞洲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AB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駐車場内をレベル４走行中の様子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A0359E-4E46-B03F-5E0C-9F441636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7" y="2235355"/>
            <a:ext cx="3048264" cy="17862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837E442-2269-51F9-E844-7623A0F42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883" y="4330037"/>
            <a:ext cx="3042168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1DFD-0081-A70A-D406-318BCC95E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5C44997-2ADF-6C2D-C31A-4963C1EDBA86}"/>
              </a:ext>
            </a:extLst>
          </p:cNvPr>
          <p:cNvSpPr/>
          <p:nvPr/>
        </p:nvSpPr>
        <p:spPr>
          <a:xfrm>
            <a:off x="195405" y="1706517"/>
            <a:ext cx="9515188" cy="2918823"/>
          </a:xfrm>
          <a:prstGeom prst="roundRect">
            <a:avLst>
              <a:gd name="adj" fmla="val 6861"/>
            </a:avLst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9B6813-5F03-5896-0E05-7B292426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3170" y="6492875"/>
            <a:ext cx="272830" cy="365125"/>
          </a:xfrm>
        </p:spPr>
        <p:txBody>
          <a:bodyPr wrap="none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8FF1F24-8AA9-2FA2-E276-E9EB5B4D86A9}"/>
              </a:ext>
            </a:extLst>
          </p:cNvPr>
          <p:cNvCxnSpPr>
            <a:cxnSpLocks/>
          </p:cNvCxnSpPr>
          <p:nvPr/>
        </p:nvCxnSpPr>
        <p:spPr>
          <a:xfrm>
            <a:off x="514165" y="524328"/>
            <a:ext cx="8843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>
            <a:extLst>
              <a:ext uri="{FF2B5EF4-FFF2-40B4-BE49-F238E27FC236}">
                <a16:creationId xmlns:a16="http://schemas.microsoft.com/office/drawing/2014/main" id="{EB6E5ABF-ADA1-7D44-44F3-2795526891F8}"/>
              </a:ext>
            </a:extLst>
          </p:cNvPr>
          <p:cNvSpPr txBox="1">
            <a:spLocks/>
          </p:cNvSpPr>
          <p:nvPr/>
        </p:nvSpPr>
        <p:spPr>
          <a:xfrm>
            <a:off x="381000" y="-7450"/>
            <a:ext cx="914400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大阪・関西万博における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Metro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の自動運転バスの取組み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08904BF-8CD7-57AC-DE80-3C610B704BEC}"/>
              </a:ext>
            </a:extLst>
          </p:cNvPr>
          <p:cNvSpPr/>
          <p:nvPr/>
        </p:nvSpPr>
        <p:spPr>
          <a:xfrm>
            <a:off x="315250" y="848930"/>
            <a:ext cx="9515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運　　行　　便　　数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：  約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2,800 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便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推　計　乗　車　人　数 ：  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41,800 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自動運転での走行距離：  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13,000 km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80388D-1C22-0F0E-57E3-F2AFA0B8FD21}"/>
              </a:ext>
            </a:extLst>
          </p:cNvPr>
          <p:cNvSpPr txBox="1"/>
          <p:nvPr/>
        </p:nvSpPr>
        <p:spPr>
          <a:xfrm>
            <a:off x="195405" y="545518"/>
            <a:ext cx="500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舞洲Ｐ＆Ｒ輸送について（実施報告）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速報版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B4B4F26-C1B6-CA3F-9993-84A42E872922}"/>
              </a:ext>
            </a:extLst>
          </p:cNvPr>
          <p:cNvSpPr/>
          <p:nvPr/>
        </p:nvSpPr>
        <p:spPr>
          <a:xfrm>
            <a:off x="272830" y="1653151"/>
            <a:ext cx="8698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利用者アンケート結果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56FA86-B367-3104-2067-6B83BCD43E5A}"/>
              </a:ext>
            </a:extLst>
          </p:cNvPr>
          <p:cNvSpPr/>
          <p:nvPr/>
        </p:nvSpPr>
        <p:spPr>
          <a:xfrm>
            <a:off x="272830" y="1920144"/>
            <a:ext cx="8698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実施日：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10月11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12日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回答数：202件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対象者：舞洲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P&amp;R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自動運転バスにご乗車のお客さま</a:t>
            </a:r>
            <a:endParaRPr lang="en-US" altLang="ja-JP" sz="16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F763C67-81D5-9648-D880-4064475A463F}"/>
              </a:ext>
            </a:extLst>
          </p:cNvPr>
          <p:cNvSpPr/>
          <p:nvPr/>
        </p:nvSpPr>
        <p:spPr>
          <a:xfrm>
            <a:off x="315250" y="2476201"/>
            <a:ext cx="2862352" cy="2083476"/>
          </a:xfrm>
          <a:prstGeom prst="round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走行のスムーズさ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74</a:t>
            </a:r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％の方が良い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と回答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非常に良い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28.7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良　　い　　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45.0%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普　　通　　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18.8%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悪　　い　　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6.9%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非常に悪い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0.5%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37E4419-C1A5-228E-133F-5AAB8C3CBA5D}"/>
              </a:ext>
            </a:extLst>
          </p:cNvPr>
          <p:cNvSpPr/>
          <p:nvPr/>
        </p:nvSpPr>
        <p:spPr>
          <a:xfrm>
            <a:off x="3177602" y="2474228"/>
            <a:ext cx="2862352" cy="2085449"/>
          </a:xfrm>
          <a:prstGeom prst="round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安全性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86</a:t>
            </a:r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％の方が安全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と回答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非常に安全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56.9</a:t>
            </a: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や や 安 全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29.7%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どちらでもない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7.4%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や や 不 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5.4%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非常に不安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　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0.5%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F42ED11-406F-63A8-73F6-4AFAC987E180}"/>
              </a:ext>
            </a:extLst>
          </p:cNvPr>
          <p:cNvSpPr/>
          <p:nvPr/>
        </p:nvSpPr>
        <p:spPr>
          <a:xfrm>
            <a:off x="6040156" y="2476202"/>
            <a:ext cx="3593014" cy="2070560"/>
          </a:xfrm>
          <a:prstGeom prst="round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また自動運転バスを利用したいか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94</a:t>
            </a:r>
            <a:r>
              <a:rPr kumimoji="1"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％の方がまた利用したい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と回答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ぜ　ひ　利　用　し　た　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41.1%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機会があれば利用したい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53.0%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 ち ら と も い え な 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4.6%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 ま り 利 用 し た く な 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1.0%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 く 利 用 し たく な 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  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0.5%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A407006-EB12-FE1A-CB16-AF3F6849D757}"/>
              </a:ext>
            </a:extLst>
          </p:cNvPr>
          <p:cNvSpPr/>
          <p:nvPr/>
        </p:nvSpPr>
        <p:spPr>
          <a:xfrm>
            <a:off x="195406" y="4703645"/>
            <a:ext cx="9515188" cy="111191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3149F8C-913C-A7B0-2F3B-15C372478A90}"/>
              </a:ext>
            </a:extLst>
          </p:cNvPr>
          <p:cNvSpPr/>
          <p:nvPr/>
        </p:nvSpPr>
        <p:spPr>
          <a:xfrm>
            <a:off x="195405" y="4703646"/>
            <a:ext cx="951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舞洲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P&amp;R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輸送での自動運転実証を経て得た知見・技術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40D72AE-92EE-4A6E-4BF0-BD04BBD976FD}"/>
              </a:ext>
            </a:extLst>
          </p:cNvPr>
          <p:cNvSpPr/>
          <p:nvPr/>
        </p:nvSpPr>
        <p:spPr>
          <a:xfrm>
            <a:off x="7074367" y="5042200"/>
            <a:ext cx="2265533" cy="68918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歩道交差箇所での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レベル４走行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64818ED4-1A5D-23BA-40CE-B803DEC2AC5B}"/>
              </a:ext>
            </a:extLst>
          </p:cNvPr>
          <p:cNvSpPr/>
          <p:nvPr/>
        </p:nvSpPr>
        <p:spPr>
          <a:xfrm>
            <a:off x="256364" y="5042200"/>
            <a:ext cx="2614646" cy="68918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運行ルート上における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L2 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↔ 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L4 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切替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6CCE6118-0EAA-0460-9CDD-B360825046A6}"/>
              </a:ext>
            </a:extLst>
          </p:cNvPr>
          <p:cNvSpPr/>
          <p:nvPr/>
        </p:nvSpPr>
        <p:spPr>
          <a:xfrm>
            <a:off x="3425307" y="5042200"/>
            <a:ext cx="3094763" cy="68918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ダイヤに基づく大型車両での同時複数台レベル４走行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1BE4512-1350-17FA-2AF7-ADD5716CA4C8}"/>
              </a:ext>
            </a:extLst>
          </p:cNvPr>
          <p:cNvSpPr/>
          <p:nvPr/>
        </p:nvSpPr>
        <p:spPr>
          <a:xfrm>
            <a:off x="195406" y="5893866"/>
            <a:ext cx="9515188" cy="43980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E1D3910-5F4F-DF4C-8A6F-C8095513145A}"/>
              </a:ext>
            </a:extLst>
          </p:cNvPr>
          <p:cNvSpPr/>
          <p:nvPr/>
        </p:nvSpPr>
        <p:spPr>
          <a:xfrm>
            <a:off x="195405" y="5839793"/>
            <a:ext cx="951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実証で分かった課題・対応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1D1684C-F860-3DC1-7EEA-7EC13F5EF7CD}"/>
              </a:ext>
            </a:extLst>
          </p:cNvPr>
          <p:cNvSpPr/>
          <p:nvPr/>
        </p:nvSpPr>
        <p:spPr>
          <a:xfrm>
            <a:off x="256364" y="6055708"/>
            <a:ext cx="8698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走行ルート上の雑草をセンサーが検知してのブレーキ作動➡万博時は除草にて対応</a:t>
            </a:r>
            <a:endParaRPr lang="en-US" altLang="ja-JP" sz="14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53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A440-6DCD-30CF-091D-314AAC1D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E8CC818-C8C3-C6D9-B923-4283565611B8}"/>
              </a:ext>
            </a:extLst>
          </p:cNvPr>
          <p:cNvSpPr/>
          <p:nvPr/>
        </p:nvSpPr>
        <p:spPr>
          <a:xfrm>
            <a:off x="195406" y="2266950"/>
            <a:ext cx="9515188" cy="3895725"/>
          </a:xfrm>
          <a:prstGeom prst="roundRect">
            <a:avLst>
              <a:gd name="adj" fmla="val 9604"/>
            </a:avLst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ｖ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3C3B9FA-981B-D566-1E36-C19DF74D074D}"/>
              </a:ext>
            </a:extLst>
          </p:cNvPr>
          <p:cNvCxnSpPr>
            <a:cxnSpLocks/>
          </p:cNvCxnSpPr>
          <p:nvPr/>
        </p:nvCxnSpPr>
        <p:spPr>
          <a:xfrm>
            <a:off x="514165" y="524328"/>
            <a:ext cx="8843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34DF8B20-993B-1655-A6A7-B618DE5F6618}"/>
              </a:ext>
            </a:extLst>
          </p:cNvPr>
          <p:cNvSpPr txBox="1">
            <a:spLocks/>
          </p:cNvSpPr>
          <p:nvPr/>
        </p:nvSpPr>
        <p:spPr>
          <a:xfrm>
            <a:off x="381000" y="-7450"/>
            <a:ext cx="914400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大阪・関西万博における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Metro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の自動運転バスの取組み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31FA5D7-B01B-98E0-3A9E-C67D99D08C14}"/>
              </a:ext>
            </a:extLst>
          </p:cNvPr>
          <p:cNvSpPr txBox="1"/>
          <p:nvPr/>
        </p:nvSpPr>
        <p:spPr>
          <a:xfrm>
            <a:off x="195406" y="585274"/>
            <a:ext cx="447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会場内輸送「ｅ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Mover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」について（概要）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AA48BEBD-3147-6527-34D0-85143A2D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8656" y="6492875"/>
            <a:ext cx="272830" cy="365125"/>
          </a:xfrm>
        </p:spPr>
        <p:txBody>
          <a:bodyPr wrap="none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A846526-8E12-8B6B-55E7-0807F5B30CDA}"/>
              </a:ext>
            </a:extLst>
          </p:cNvPr>
          <p:cNvSpPr/>
          <p:nvPr/>
        </p:nvSpPr>
        <p:spPr>
          <a:xfrm>
            <a:off x="272830" y="942200"/>
            <a:ext cx="9252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走行区間　 ：西ゲート北ターミナル ⇔ リング西ターミナル間　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4.8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㎞を直通運行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使用車両　 ：小型（全長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6.99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ｍ）路線バスタイプ（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EV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バス）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道路側設備：ターゲットラインペイント、信号協調（基本的には車両のセンサー、カメラ等で対応）</a:t>
            </a: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特　　　徴　 ：自動運転レベル４相当での運行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	    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合わせて遠隔監視室より監視の実証実験を実施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577525A-D9B4-BD23-9562-60720D7B4CD6}"/>
              </a:ext>
            </a:extLst>
          </p:cNvPr>
          <p:cNvSpPr/>
          <p:nvPr/>
        </p:nvSpPr>
        <p:spPr>
          <a:xfrm>
            <a:off x="1663757" y="5777747"/>
            <a:ext cx="2064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走行ルート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00983B-E34F-B212-4490-B7C94FD0D03D}"/>
              </a:ext>
            </a:extLst>
          </p:cNvPr>
          <p:cNvSpPr txBox="1"/>
          <p:nvPr/>
        </p:nvSpPr>
        <p:spPr>
          <a:xfrm>
            <a:off x="4702976" y="5699066"/>
            <a:ext cx="4964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大屋根リング下を走行中の様子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A401F5E-2DD4-A510-BE24-255FAA59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2" y="2501428"/>
            <a:ext cx="4334632" cy="32738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81FCB6-09B5-079B-A0C0-92B03140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28" y="2622565"/>
            <a:ext cx="4509962" cy="30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35CEB-1C27-6A5B-116C-86527224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05239C6-CEC0-BE12-19CC-453FEEE836DE}"/>
              </a:ext>
            </a:extLst>
          </p:cNvPr>
          <p:cNvSpPr/>
          <p:nvPr/>
        </p:nvSpPr>
        <p:spPr>
          <a:xfrm>
            <a:off x="195406" y="1843464"/>
            <a:ext cx="9515188" cy="267138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C94E6EE-59D6-B27A-73DD-47BF98DCA9EA}"/>
              </a:ext>
            </a:extLst>
          </p:cNvPr>
          <p:cNvCxnSpPr>
            <a:cxnSpLocks/>
          </p:cNvCxnSpPr>
          <p:nvPr/>
        </p:nvCxnSpPr>
        <p:spPr>
          <a:xfrm>
            <a:off x="514165" y="524328"/>
            <a:ext cx="8843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C6157F-7E78-3C32-C3E6-3D87B6618748}"/>
              </a:ext>
            </a:extLst>
          </p:cNvPr>
          <p:cNvSpPr txBox="1">
            <a:spLocks/>
          </p:cNvSpPr>
          <p:nvPr/>
        </p:nvSpPr>
        <p:spPr>
          <a:xfrm>
            <a:off x="381000" y="-7450"/>
            <a:ext cx="914400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大阪・関西万博における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Osaka Metro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の自動運転バスの取組み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C4031DD-7616-0CB2-31D4-8FF8C808A7AF}"/>
              </a:ext>
            </a:extLst>
          </p:cNvPr>
          <p:cNvSpPr txBox="1"/>
          <p:nvPr/>
        </p:nvSpPr>
        <p:spPr>
          <a:xfrm>
            <a:off x="195406" y="585274"/>
            <a:ext cx="604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会場内輸送「ｅ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Mover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」について（実施報告）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※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速報版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39D034E5-AD12-2BAC-9036-5A27A964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18656" y="6492875"/>
            <a:ext cx="272830" cy="365125"/>
          </a:xfrm>
        </p:spPr>
        <p:txBody>
          <a:bodyPr wrap="none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99F0D9-C619-AB14-E8D0-B5EF0CA3591C}"/>
              </a:ext>
            </a:extLst>
          </p:cNvPr>
          <p:cNvSpPr/>
          <p:nvPr/>
        </p:nvSpPr>
        <p:spPr>
          <a:xfrm>
            <a:off x="315250" y="938031"/>
            <a:ext cx="4637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運　行　便　数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：  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7,300 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便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推　計　乗　車　人　数 ：約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40,400 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自動運転での走行距離：約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35,300 km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652BD74-EC70-9050-B057-AEAEA30F335D}"/>
              </a:ext>
            </a:extLst>
          </p:cNvPr>
          <p:cNvSpPr/>
          <p:nvPr/>
        </p:nvSpPr>
        <p:spPr>
          <a:xfrm>
            <a:off x="541119" y="1923724"/>
            <a:ext cx="8698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利用者アンケート結果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5FE4B31-7A5A-6A8A-ED70-82A645BD22FA}"/>
              </a:ext>
            </a:extLst>
          </p:cNvPr>
          <p:cNvSpPr/>
          <p:nvPr/>
        </p:nvSpPr>
        <p:spPr>
          <a:xfrm>
            <a:off x="541119" y="2190717"/>
            <a:ext cx="8698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実施日：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日　　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回答数：</a:t>
            </a:r>
            <a:r>
              <a:rPr lang="en-US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644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en-US" altLang="ja-JP" sz="16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対象者：万博会場内外周バス（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Mover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）にご乗車のお客さま</a:t>
            </a:r>
            <a:endParaRPr lang="en-US" altLang="ja-JP" sz="16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E507D7D-BB9F-C556-1884-4777DDFD493C}"/>
              </a:ext>
            </a:extLst>
          </p:cNvPr>
          <p:cNvSpPr/>
          <p:nvPr/>
        </p:nvSpPr>
        <p:spPr>
          <a:xfrm>
            <a:off x="376252" y="2786783"/>
            <a:ext cx="3970409" cy="1625371"/>
          </a:xfrm>
          <a:prstGeom prst="round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自動運転バスを利用する前の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自動運転バスのイメージ（複数回答）</a:t>
            </a:r>
          </a:p>
          <a:p>
            <a:pPr algn="ctr"/>
            <a:r>
              <a:rPr kumimoji="1" lang="en-US" altLang="ja-JP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快適な乗車体験ができる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21.4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 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安全性が高い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17.6%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人間の運転者がいないことに不安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18.6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C3AFC1B-DFC4-5083-8659-1C8751D1386D}"/>
              </a:ext>
            </a:extLst>
          </p:cNvPr>
          <p:cNvSpPr/>
          <p:nvPr/>
        </p:nvSpPr>
        <p:spPr>
          <a:xfrm>
            <a:off x="4679588" y="2786783"/>
            <a:ext cx="4939067" cy="1613767"/>
          </a:xfrm>
          <a:prstGeom prst="round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自動運転バスを利用した後の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自動運転バスのイメージ（複数回答）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快適な乗車体験ができる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38.9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↑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17.5%)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安全性が高い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27.4%(</a:t>
            </a:r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↑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9.8%)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人間の運転者がいないことに不安：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7.5%(</a:t>
            </a:r>
            <a:r>
              <a:rPr kumimoji="1" lang="ja-JP" altLang="en-US" sz="16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11.1%)</a:t>
            </a:r>
          </a:p>
          <a:p>
            <a:pPr algn="ctr"/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ストライプ 14">
            <a:extLst>
              <a:ext uri="{FF2B5EF4-FFF2-40B4-BE49-F238E27FC236}">
                <a16:creationId xmlns:a16="http://schemas.microsoft.com/office/drawing/2014/main" id="{DFBC5801-FD3B-392D-F34D-07C9C2E9D60D}"/>
              </a:ext>
            </a:extLst>
          </p:cNvPr>
          <p:cNvSpPr/>
          <p:nvPr/>
        </p:nvSpPr>
        <p:spPr>
          <a:xfrm>
            <a:off x="4229100" y="3313320"/>
            <a:ext cx="723900" cy="74295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D75F3AF-D07F-DBE0-DDCD-9A56E0DE141D}"/>
              </a:ext>
            </a:extLst>
          </p:cNvPr>
          <p:cNvSpPr/>
          <p:nvPr/>
        </p:nvSpPr>
        <p:spPr>
          <a:xfrm>
            <a:off x="195406" y="4668673"/>
            <a:ext cx="9515188" cy="10620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85800A-C95C-C99D-A308-CAED40DAA180}"/>
              </a:ext>
            </a:extLst>
          </p:cNvPr>
          <p:cNvSpPr/>
          <p:nvPr/>
        </p:nvSpPr>
        <p:spPr>
          <a:xfrm>
            <a:off x="366080" y="4668674"/>
            <a:ext cx="6495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会場内輸送「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 Mover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」での自動運転実証を経て得た知見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B0A7FAA-95F6-4E5E-5EA5-48C44E535658}"/>
              </a:ext>
            </a:extLst>
          </p:cNvPr>
          <p:cNvSpPr/>
          <p:nvPr/>
        </p:nvSpPr>
        <p:spPr>
          <a:xfrm>
            <a:off x="449580" y="5057491"/>
            <a:ext cx="8039100" cy="482249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長大な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GNSS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が不感区間（大屋根リング下）におけるターゲットラインを用いた自動運転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3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24020-B83A-68BB-743E-00C7D54A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34D99E1-2447-BD08-FCBF-753B82301A1C}"/>
              </a:ext>
            </a:extLst>
          </p:cNvPr>
          <p:cNvSpPr/>
          <p:nvPr/>
        </p:nvSpPr>
        <p:spPr>
          <a:xfrm>
            <a:off x="195406" y="2758594"/>
            <a:ext cx="9515188" cy="3390634"/>
          </a:xfrm>
          <a:prstGeom prst="roundRect">
            <a:avLst>
              <a:gd name="adj" fmla="val 6594"/>
            </a:avLst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8A3EC91-1AC7-5D22-4493-18484F261B28}"/>
              </a:ext>
            </a:extLst>
          </p:cNvPr>
          <p:cNvCxnSpPr>
            <a:cxnSpLocks/>
          </p:cNvCxnSpPr>
          <p:nvPr/>
        </p:nvCxnSpPr>
        <p:spPr>
          <a:xfrm>
            <a:off x="514165" y="524328"/>
            <a:ext cx="8843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6AD582-514F-FDB6-DF31-695924DBA0D0}"/>
              </a:ext>
            </a:extLst>
          </p:cNvPr>
          <p:cNvSpPr txBox="1">
            <a:spLocks/>
          </p:cNvSpPr>
          <p:nvPr/>
        </p:nvSpPr>
        <p:spPr>
          <a:xfrm>
            <a:off x="381000" y="-7450"/>
            <a:ext cx="9144000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大阪・関西万博フューチャーライフヴィレッジでの映像出展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AE9A76-61E4-60F3-3650-96E8DA0EE36A}"/>
              </a:ext>
            </a:extLst>
          </p:cNvPr>
          <p:cNvSpPr txBox="1"/>
          <p:nvPr/>
        </p:nvSpPr>
        <p:spPr>
          <a:xfrm>
            <a:off x="367581" y="1159327"/>
            <a:ext cx="9395255" cy="15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万博会場内フューチャーライフヴィレッジにおいて、自動運転バス走行動画の放映を実施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期間：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場所：万博会場内フューチャーライフヴィレッジ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スペース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内容：大型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モニターに舞洲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P&amp;R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輸送及び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 Mover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での自動運転バスの走行風景動画を放映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1ED1A3-3662-9734-9D00-65AB02C82F55}"/>
              </a:ext>
            </a:extLst>
          </p:cNvPr>
          <p:cNvSpPr txBox="1"/>
          <p:nvPr/>
        </p:nvSpPr>
        <p:spPr>
          <a:xfrm>
            <a:off x="367581" y="708772"/>
            <a:ext cx="772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万博会場内フューチャーライフヴィレッジでの映像展示について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C212645-7962-F91B-57F8-39C0B9AB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3170" y="6492875"/>
            <a:ext cx="272830" cy="365125"/>
          </a:xfrm>
        </p:spPr>
        <p:txBody>
          <a:bodyPr wrap="none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7DF16D-01F0-B1FC-EDAC-894DEC0B4DE3}"/>
              </a:ext>
            </a:extLst>
          </p:cNvPr>
          <p:cNvSpPr txBox="1"/>
          <p:nvPr/>
        </p:nvSpPr>
        <p:spPr>
          <a:xfrm>
            <a:off x="968719" y="5625814"/>
            <a:ext cx="224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出展ブースの様子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ED52DA-D328-EBD4-D9E5-B0E071094E73}"/>
              </a:ext>
            </a:extLst>
          </p:cNvPr>
          <p:cNvSpPr txBox="1"/>
          <p:nvPr/>
        </p:nvSpPr>
        <p:spPr>
          <a:xfrm>
            <a:off x="6232751" y="5781899"/>
            <a:ext cx="224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放映動画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6E1053-C70D-9E8B-BD9F-21967ACA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1" y="3065397"/>
            <a:ext cx="3450635" cy="2584928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C75E9A0-B4DF-E79B-CC43-A9024C4CF0BA}"/>
              </a:ext>
            </a:extLst>
          </p:cNvPr>
          <p:cNvSpPr/>
          <p:nvPr/>
        </p:nvSpPr>
        <p:spPr>
          <a:xfrm>
            <a:off x="381000" y="3845350"/>
            <a:ext cx="1112520" cy="9095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BDB7528-B99D-36F2-EF28-72884495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28" y="3005782"/>
            <a:ext cx="4932091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1043</Words>
  <Application>Microsoft Office PowerPoint</Application>
  <PresentationFormat>A4 210 x 297 mm</PresentationFormat>
  <Paragraphs>100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ＭＳ ゴシック</vt:lpstr>
      <vt:lpstr>游ゴシック</vt:lpstr>
      <vt:lpstr>Arial</vt:lpstr>
      <vt:lpstr>Calibri</vt:lpstr>
      <vt:lpstr>Calibri Light</vt:lpstr>
      <vt:lpstr>Office 2013 - 2022 テーマ</vt:lpstr>
      <vt:lpstr>「2025大阪・関西万博における  　　　　　　Osaka Metroの自動運転バスの取組みについて」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2025-10-28T02:06:39Z</dcterms:created>
  <dcterms:modified xsi:type="dcterms:W3CDTF">2025-10-28T02:06:44Z</dcterms:modified>
</cp:coreProperties>
</file>