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17"/>
  </p:notesMasterIdLst>
  <p:sldIdLst>
    <p:sldId id="256" r:id="rId5"/>
    <p:sldId id="296" r:id="rId6"/>
    <p:sldId id="478" r:id="rId7"/>
    <p:sldId id="477" r:id="rId8"/>
    <p:sldId id="463" r:id="rId9"/>
    <p:sldId id="471" r:id="rId10"/>
    <p:sldId id="410" r:id="rId11"/>
    <p:sldId id="458" r:id="rId12"/>
    <p:sldId id="473" r:id="rId13"/>
    <p:sldId id="474" r:id="rId14"/>
    <p:sldId id="469" r:id="rId15"/>
    <p:sldId id="470" r:id="rId16"/>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橋　秋桜" initials="大橋　秋桜" lastIdx="10" clrIdx="0">
    <p:extLst>
      <p:ext uri="{19B8F6BF-5375-455C-9EA6-DF929625EA0E}">
        <p15:presenceInfo xmlns:p15="http://schemas.microsoft.com/office/powerpoint/2012/main" userId="S::OhashiAs@lan.pref.osaka.jp::59df7bb3-c9b1-4e0e-bdf4-7a6a451afc7d" providerId="AD"/>
      </p:ext>
    </p:extLst>
  </p:cmAuthor>
  <p:cmAuthor id="2" name="宇都宮　福敬" initials="宇都宮　福敬" lastIdx="2" clrIdx="1">
    <p:extLst>
      <p:ext uri="{19B8F6BF-5375-455C-9EA6-DF929625EA0E}">
        <p15:presenceInfo xmlns:p15="http://schemas.microsoft.com/office/powerpoint/2012/main" userId="S::UtsunomiyaY@lan.pref.osaka.jp::4ae4006a-f9b9-44bf-9307-76087a106333" providerId="AD"/>
      </p:ext>
    </p:extLst>
  </p:cmAuthor>
  <p:cmAuthor id="3" name="松原　充寛" initials="松原　充寛" lastIdx="1" clrIdx="2">
    <p:extLst>
      <p:ext uri="{19B8F6BF-5375-455C-9EA6-DF929625EA0E}">
        <p15:presenceInfo xmlns:p15="http://schemas.microsoft.com/office/powerpoint/2012/main" userId="S::MatsubaraM@lan.pref.osaka.jp::cf662c0f-4f0d-44c8-b267-bfbea42e2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9999"/>
    <a:srgbClr val="FF0066"/>
    <a:srgbClr val="FF99FF"/>
    <a:srgbClr val="FF7C80"/>
    <a:srgbClr val="FF6600"/>
    <a:srgbClr val="FF9966"/>
    <a:srgbClr val="FFFFFF"/>
    <a:srgbClr val="8FAAD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5896" autoAdjust="0"/>
  </p:normalViewPr>
  <p:slideViewPr>
    <p:cSldViewPr snapToGrid="0">
      <p:cViewPr varScale="1">
        <p:scale>
          <a:sx n="95" d="100"/>
          <a:sy n="95" d="100"/>
        </p:scale>
        <p:origin x="1037" y="3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4" tIns="45712" rIns="91424" bIns="45712" rtlCol="0"/>
          <a:lstStyle>
            <a:lvl1pPr algn="r">
              <a:defRPr sz="1200"/>
            </a:lvl1pPr>
          </a:lstStyle>
          <a:p>
            <a:fld id="{834E557F-5872-430A-9BA2-37F879BE762B}" type="datetimeFigureOut">
              <a:rPr kumimoji="1" lang="ja-JP" altLang="en-US" smtClean="0"/>
              <a:t>2025/10/27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4" tIns="45712" rIns="91424" bIns="45712" rtlCol="0" anchor="b"/>
          <a:lstStyle>
            <a:lvl1pPr algn="r">
              <a:defRPr sz="1200"/>
            </a:lvl1pPr>
          </a:lstStyle>
          <a:p>
            <a:fld id="{5BE3E63B-ECAD-403F-9286-6C7AC3DBA66A}" type="slidenum">
              <a:rPr kumimoji="1" lang="ja-JP" altLang="en-US" smtClean="0"/>
              <a:t>‹#›</a:t>
            </a:fld>
            <a:endParaRPr kumimoji="1" lang="ja-JP" altLang="en-US"/>
          </a:p>
        </p:txBody>
      </p:sp>
    </p:spTree>
    <p:extLst>
      <p:ext uri="{BB962C8B-B14F-4D97-AF65-F5344CB8AC3E}">
        <p14:creationId xmlns:p14="http://schemas.microsoft.com/office/powerpoint/2010/main" val="1693447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50BBD1-D5F5-439F-89DF-A7329D915248}" type="slidenum">
              <a:rPr kumimoji="1" lang="ja-JP" altLang="en-US" smtClean="0"/>
              <a:t>5</a:t>
            </a:fld>
            <a:endParaRPr kumimoji="1" lang="ja-JP" altLang="en-US"/>
          </a:p>
        </p:txBody>
      </p:sp>
    </p:spTree>
    <p:extLst>
      <p:ext uri="{BB962C8B-B14F-4D97-AF65-F5344CB8AC3E}">
        <p14:creationId xmlns:p14="http://schemas.microsoft.com/office/powerpoint/2010/main" val="35371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B6B81B-E5E7-4467-B50C-09A848497A77}" type="datetime1">
              <a:rPr kumimoji="1" lang="ja-JP" altLang="en-US" smtClean="0"/>
              <a:t>2025/10/27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1484" y="6480816"/>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1915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8EDF4-7DA5-4065-AC61-67A757CD022A}" type="datetime1">
              <a:rPr kumimoji="1" lang="ja-JP" altLang="en-US" smtClean="0"/>
              <a:t>2025/10/27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09124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04C400-959D-4011-A611-69213912A1F9}" type="datetime1">
              <a:rPr kumimoji="1" lang="ja-JP" altLang="en-US" smtClean="0"/>
              <a:t>2025/10/27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8155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6E35E-B5D2-437C-BE16-A2BC390D1FAC}" type="datetime1">
              <a:rPr kumimoji="1" lang="ja-JP" altLang="en-US" smtClean="0"/>
              <a:t>2025/10/27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2690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4154AD-84F3-4133-9441-54847B079BE1}" type="datetime1">
              <a:rPr kumimoji="1" lang="ja-JP" altLang="en-US" smtClean="0"/>
              <a:t>2025/10/27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751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D11874-19B8-41C0-894F-B99755DE0765}" type="datetime1">
              <a:rPr kumimoji="1" lang="ja-JP" altLang="en-US" smtClean="0"/>
              <a:t>2025/10/27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7403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68CC8-B688-4849-8E9C-AA5E6178CCF7}" type="datetime1">
              <a:rPr kumimoji="1" lang="ja-JP" altLang="en-US" smtClean="0"/>
              <a:t>2025/10/27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48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408194-F8DA-4E80-8B94-C161AAE542DC}" type="datetime1">
              <a:rPr kumimoji="1" lang="ja-JP" altLang="en-US" smtClean="0"/>
              <a:t>2025/10/27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8209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37E4-19AC-4346-8E34-32EE1FCC6632}" type="datetime1">
              <a:rPr kumimoji="1" lang="ja-JP" altLang="en-US" smtClean="0"/>
              <a:t>2025/10/27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370"/>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918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73CF5E-A6AF-4D98-BF43-F6167D415FFA}" type="datetime1">
              <a:rPr kumimoji="1" lang="ja-JP" altLang="en-US" smtClean="0"/>
              <a:t>2025/10/27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67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78A3F8-C9E2-4804-8BC2-CB4B645D6A70}" type="datetime1">
              <a:rPr kumimoji="1" lang="ja-JP" altLang="en-US" smtClean="0"/>
              <a:t>2025/10/27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594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B-D479-4999-8160-534C909F6E39}" type="datetime1">
              <a:rPr kumimoji="1" lang="ja-JP" altLang="en-US" smtClean="0"/>
              <a:t>2025/10/27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93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80091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6DC90D-BB0F-46E8-B509-E34ACC12C927}"/>
              </a:ext>
            </a:extLst>
          </p:cNvPr>
          <p:cNvSpPr>
            <a:spLocks noGrp="1"/>
          </p:cNvSpPr>
          <p:nvPr>
            <p:ph type="ctrTitle"/>
          </p:nvPr>
        </p:nvSpPr>
        <p:spPr>
          <a:xfrm>
            <a:off x="135385" y="1122363"/>
            <a:ext cx="8876211" cy="2387600"/>
          </a:xfrm>
        </p:spPr>
        <p:txBody>
          <a:bodyPr>
            <a:normAutofit/>
          </a:bodyPr>
          <a:lstStyle/>
          <a:p>
            <a:r>
              <a:rPr lang="ja-JP" altLang="en-US" sz="2800" dirty="0">
                <a:latin typeface="+mn-ea"/>
                <a:ea typeface="+mn-ea"/>
              </a:rPr>
              <a:t>新モビリティ導入に向けた検討状況について</a:t>
            </a:r>
            <a:br>
              <a:rPr lang="en-US" altLang="ja-JP" sz="2800" b="1" dirty="0">
                <a:latin typeface="+mn-ea"/>
                <a:ea typeface="+mn-ea"/>
              </a:rPr>
            </a:br>
            <a:br>
              <a:rPr lang="en-US" altLang="ja-JP" sz="4000" b="1" dirty="0">
                <a:latin typeface="+mn-ea"/>
                <a:ea typeface="+mn-ea"/>
              </a:rPr>
            </a:br>
            <a:r>
              <a:rPr lang="ja-JP" altLang="en-US" sz="3200" b="1" dirty="0">
                <a:latin typeface="+mn-ea"/>
                <a:ea typeface="+mn-ea"/>
              </a:rPr>
              <a:t>南河内地域での実証実験（先導的モデル事業）</a:t>
            </a:r>
            <a:endParaRPr lang="ja-JP" altLang="en-US" sz="4000" b="1" dirty="0">
              <a:latin typeface="+mn-ea"/>
              <a:ea typeface="+mn-ea"/>
            </a:endParaRPr>
          </a:p>
        </p:txBody>
      </p:sp>
      <p:cxnSp>
        <p:nvCxnSpPr>
          <p:cNvPr id="10" name="直線コネクタ 9">
            <a:extLst>
              <a:ext uri="{FF2B5EF4-FFF2-40B4-BE49-F238E27FC236}">
                <a16:creationId xmlns:a16="http://schemas.microsoft.com/office/drawing/2014/main" id="{E713C630-2CD8-4D46-BD15-0B464776AFB0}"/>
              </a:ext>
            </a:extLst>
          </p:cNvPr>
          <p:cNvCxnSpPr>
            <a:cxnSpLocks/>
          </p:cNvCxnSpPr>
          <p:nvPr/>
        </p:nvCxnSpPr>
        <p:spPr>
          <a:xfrm>
            <a:off x="223484" y="3512820"/>
            <a:ext cx="8688504" cy="0"/>
          </a:xfrm>
          <a:prstGeom prst="line">
            <a:avLst/>
          </a:prstGeom>
          <a:ln w="127000" cmpd="tri">
            <a:solidFill>
              <a:srgbClr val="00B050"/>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DD7A486-4B9E-4E2F-9EEA-43A769878E60}"/>
              </a:ext>
            </a:extLst>
          </p:cNvPr>
          <p:cNvSpPr/>
          <p:nvPr/>
        </p:nvSpPr>
        <p:spPr>
          <a:xfrm>
            <a:off x="6431280" y="714661"/>
            <a:ext cx="2480708" cy="723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令和７年</a:t>
            </a:r>
            <a:r>
              <a:rPr kumimoji="1" lang="en-US" altLang="ja-JP" sz="1600" dirty="0">
                <a:latin typeface="+mn-ea"/>
              </a:rPr>
              <a:t>10</a:t>
            </a:r>
            <a:r>
              <a:rPr kumimoji="1" lang="ja-JP" altLang="en-US" sz="1600" dirty="0">
                <a:latin typeface="+mn-ea"/>
              </a:rPr>
              <a:t>月</a:t>
            </a:r>
            <a:r>
              <a:rPr kumimoji="1" lang="en-US" altLang="ja-JP" sz="1600" dirty="0">
                <a:latin typeface="+mn-ea"/>
              </a:rPr>
              <a:t>28</a:t>
            </a:r>
            <a:r>
              <a:rPr kumimoji="1" lang="ja-JP" altLang="en-US" sz="1600" dirty="0">
                <a:latin typeface="+mn-ea"/>
              </a:rPr>
              <a:t>日</a:t>
            </a:r>
            <a:endParaRPr kumimoji="1" lang="en-US" altLang="ja-JP" sz="1600" dirty="0">
              <a:latin typeface="+mn-ea"/>
            </a:endParaRPr>
          </a:p>
          <a:p>
            <a:pPr algn="ctr"/>
            <a:r>
              <a:rPr kumimoji="1" lang="ja-JP" altLang="en-US" sz="1600" dirty="0">
                <a:latin typeface="+mn-ea"/>
              </a:rPr>
              <a:t>第６回検討協議会資料</a:t>
            </a:r>
          </a:p>
        </p:txBody>
      </p:sp>
      <p:sp>
        <p:nvSpPr>
          <p:cNvPr id="8" name="正方形/長方形 7">
            <a:extLst>
              <a:ext uri="{FF2B5EF4-FFF2-40B4-BE49-F238E27FC236}">
                <a16:creationId xmlns:a16="http://schemas.microsoft.com/office/drawing/2014/main" id="{C37222D5-8C95-4CCD-ABA0-0B8BBCD90048}"/>
              </a:ext>
            </a:extLst>
          </p:cNvPr>
          <p:cNvSpPr/>
          <p:nvPr/>
        </p:nvSpPr>
        <p:spPr>
          <a:xfrm>
            <a:off x="7795988" y="149923"/>
            <a:ext cx="1116000" cy="46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ＭＳ ゴシック" panose="020B0609070205080204" pitchFamily="49" charset="-128"/>
                <a:ea typeface="ＭＳ ゴシック" panose="020B0609070205080204" pitchFamily="49" charset="-128"/>
              </a:rPr>
              <a:t>資料２</a:t>
            </a:r>
          </a:p>
        </p:txBody>
      </p:sp>
    </p:spTree>
    <p:extLst>
      <p:ext uri="{BB962C8B-B14F-4D97-AF65-F5344CB8AC3E}">
        <p14:creationId xmlns:p14="http://schemas.microsoft.com/office/powerpoint/2010/main" val="11901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26A8E52A-0BA6-4F58-9E18-B766FDACFF23}"/>
              </a:ext>
            </a:extLst>
          </p:cNvPr>
          <p:cNvSpPr txBox="1"/>
          <p:nvPr/>
        </p:nvSpPr>
        <p:spPr>
          <a:xfrm>
            <a:off x="0" y="680331"/>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１．</a:t>
            </a:r>
            <a:r>
              <a:rPr kumimoji="0"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運行ルート</a:t>
            </a:r>
          </a:p>
        </p:txBody>
      </p:sp>
      <p:pic>
        <p:nvPicPr>
          <p:cNvPr id="2" name="図 1">
            <a:extLst>
              <a:ext uri="{FF2B5EF4-FFF2-40B4-BE49-F238E27FC236}">
                <a16:creationId xmlns:a16="http://schemas.microsoft.com/office/drawing/2014/main" id="{6817D932-3371-4C75-9AD1-2259AAF28530}"/>
              </a:ext>
            </a:extLst>
          </p:cNvPr>
          <p:cNvPicPr>
            <a:picLocks noChangeAspect="1"/>
          </p:cNvPicPr>
          <p:nvPr/>
        </p:nvPicPr>
        <p:blipFill rotWithShape="1">
          <a:blip r:embed="rId2"/>
          <a:srcRect r="4251"/>
          <a:stretch/>
        </p:blipFill>
        <p:spPr>
          <a:xfrm>
            <a:off x="4593108" y="962734"/>
            <a:ext cx="4517030" cy="5634471"/>
          </a:xfrm>
          <a:prstGeom prst="rect">
            <a:avLst/>
          </a:prstGeom>
        </p:spPr>
      </p:pic>
      <p:sp>
        <p:nvSpPr>
          <p:cNvPr id="8" name="フリーフォーム: 図形 7">
            <a:extLst>
              <a:ext uri="{FF2B5EF4-FFF2-40B4-BE49-F238E27FC236}">
                <a16:creationId xmlns:a16="http://schemas.microsoft.com/office/drawing/2014/main" id="{FEE0365A-91C3-4720-AE03-8052BC98B0CE}"/>
              </a:ext>
            </a:extLst>
          </p:cNvPr>
          <p:cNvSpPr/>
          <p:nvPr/>
        </p:nvSpPr>
        <p:spPr>
          <a:xfrm>
            <a:off x="6659555" y="1101515"/>
            <a:ext cx="1620831" cy="2118360"/>
          </a:xfrm>
          <a:custGeom>
            <a:avLst/>
            <a:gdLst>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07820"/>
              <a:gd name="connsiteY0" fmla="*/ 0 h 2118360"/>
              <a:gd name="connsiteX1" fmla="*/ 739140 w 1607820"/>
              <a:gd name="connsiteY1" fmla="*/ 114300 h 2118360"/>
              <a:gd name="connsiteX2" fmla="*/ 914400 w 1607820"/>
              <a:gd name="connsiteY2" fmla="*/ 213360 h 2118360"/>
              <a:gd name="connsiteX3" fmla="*/ 1013460 w 1607820"/>
              <a:gd name="connsiteY3" fmla="*/ 579120 h 2118360"/>
              <a:gd name="connsiteX4" fmla="*/ 1059180 w 1607820"/>
              <a:gd name="connsiteY4" fmla="*/ 1043940 h 2118360"/>
              <a:gd name="connsiteX5" fmla="*/ 1356360 w 1607820"/>
              <a:gd name="connsiteY5" fmla="*/ 1043940 h 2118360"/>
              <a:gd name="connsiteX6" fmla="*/ 1478280 w 1607820"/>
              <a:gd name="connsiteY6" fmla="*/ 899160 h 2118360"/>
              <a:gd name="connsiteX7" fmla="*/ 1607820 w 1607820"/>
              <a:gd name="connsiteY7" fmla="*/ 967740 h 2118360"/>
              <a:gd name="connsiteX8" fmla="*/ 1607820 w 1607820"/>
              <a:gd name="connsiteY8" fmla="*/ 1066800 h 2118360"/>
              <a:gd name="connsiteX9" fmla="*/ 1386840 w 1607820"/>
              <a:gd name="connsiteY9" fmla="*/ 1242060 h 2118360"/>
              <a:gd name="connsiteX10" fmla="*/ 1295400 w 1607820"/>
              <a:gd name="connsiteY10" fmla="*/ 1295400 h 2118360"/>
              <a:gd name="connsiteX11" fmla="*/ 1165860 w 1607820"/>
              <a:gd name="connsiteY11" fmla="*/ 1242060 h 2118360"/>
              <a:gd name="connsiteX12" fmla="*/ 838200 w 1607820"/>
              <a:gd name="connsiteY12" fmla="*/ 1333500 h 2118360"/>
              <a:gd name="connsiteX13" fmla="*/ 426720 w 1607820"/>
              <a:gd name="connsiteY13" fmla="*/ 1158240 h 2118360"/>
              <a:gd name="connsiteX14" fmla="*/ 106680 w 1607820"/>
              <a:gd name="connsiteY14" fmla="*/ 1127760 h 2118360"/>
              <a:gd name="connsiteX15" fmla="*/ 114300 w 1607820"/>
              <a:gd name="connsiteY15" fmla="*/ 1280160 h 2118360"/>
              <a:gd name="connsiteX16" fmla="*/ 0 w 1607820"/>
              <a:gd name="connsiteY16" fmla="*/ 1569720 h 2118360"/>
              <a:gd name="connsiteX17" fmla="*/ 624840 w 1607820"/>
              <a:gd name="connsiteY17" fmla="*/ 2011680 h 2118360"/>
              <a:gd name="connsiteX18" fmla="*/ 891540 w 1607820"/>
              <a:gd name="connsiteY18"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386840 w 1630088"/>
              <a:gd name="connsiteY9" fmla="*/ 1242060 h 2118360"/>
              <a:gd name="connsiteX10" fmla="*/ 1295400 w 1630088"/>
              <a:gd name="connsiteY10" fmla="*/ 1295400 h 2118360"/>
              <a:gd name="connsiteX11" fmla="*/ 1165860 w 1630088"/>
              <a:gd name="connsiteY11" fmla="*/ 1242060 h 2118360"/>
              <a:gd name="connsiteX12" fmla="*/ 838200 w 1630088"/>
              <a:gd name="connsiteY12" fmla="*/ 1333500 h 2118360"/>
              <a:gd name="connsiteX13" fmla="*/ 426720 w 1630088"/>
              <a:gd name="connsiteY13" fmla="*/ 1158240 h 2118360"/>
              <a:gd name="connsiteX14" fmla="*/ 106680 w 1630088"/>
              <a:gd name="connsiteY14" fmla="*/ 1127760 h 2118360"/>
              <a:gd name="connsiteX15" fmla="*/ 114300 w 1630088"/>
              <a:gd name="connsiteY15" fmla="*/ 1280160 h 2118360"/>
              <a:gd name="connsiteX16" fmla="*/ 0 w 1630088"/>
              <a:gd name="connsiteY16" fmla="*/ 1569720 h 2118360"/>
              <a:gd name="connsiteX17" fmla="*/ 624840 w 1630088"/>
              <a:gd name="connsiteY17" fmla="*/ 2011680 h 2118360"/>
              <a:gd name="connsiteX18" fmla="*/ 891540 w 1630088"/>
              <a:gd name="connsiteY18"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784860 w 1630088"/>
              <a:gd name="connsiteY0" fmla="*/ 0 h 2118360"/>
              <a:gd name="connsiteX1" fmla="*/ 739140 w 1630088"/>
              <a:gd name="connsiteY1" fmla="*/ 114300 h 2118360"/>
              <a:gd name="connsiteX2" fmla="*/ 914400 w 1630088"/>
              <a:gd name="connsiteY2" fmla="*/ 213360 h 2118360"/>
              <a:gd name="connsiteX3" fmla="*/ 1013460 w 1630088"/>
              <a:gd name="connsiteY3" fmla="*/ 579120 h 2118360"/>
              <a:gd name="connsiteX4" fmla="*/ 1059180 w 1630088"/>
              <a:gd name="connsiteY4" fmla="*/ 1043940 h 2118360"/>
              <a:gd name="connsiteX5" fmla="*/ 1356360 w 1630088"/>
              <a:gd name="connsiteY5" fmla="*/ 1043940 h 2118360"/>
              <a:gd name="connsiteX6" fmla="*/ 1478280 w 1630088"/>
              <a:gd name="connsiteY6" fmla="*/ 899160 h 2118360"/>
              <a:gd name="connsiteX7" fmla="*/ 1607820 w 1630088"/>
              <a:gd name="connsiteY7" fmla="*/ 967740 h 2118360"/>
              <a:gd name="connsiteX8" fmla="*/ 1607820 w 1630088"/>
              <a:gd name="connsiteY8" fmla="*/ 1066800 h 2118360"/>
              <a:gd name="connsiteX9" fmla="*/ 1295400 w 1630088"/>
              <a:gd name="connsiteY9" fmla="*/ 1295400 h 2118360"/>
              <a:gd name="connsiteX10" fmla="*/ 1165860 w 1630088"/>
              <a:gd name="connsiteY10" fmla="*/ 1242060 h 2118360"/>
              <a:gd name="connsiteX11" fmla="*/ 838200 w 1630088"/>
              <a:gd name="connsiteY11" fmla="*/ 1333500 h 2118360"/>
              <a:gd name="connsiteX12" fmla="*/ 426720 w 1630088"/>
              <a:gd name="connsiteY12" fmla="*/ 1158240 h 2118360"/>
              <a:gd name="connsiteX13" fmla="*/ 106680 w 1630088"/>
              <a:gd name="connsiteY13" fmla="*/ 1127760 h 2118360"/>
              <a:gd name="connsiteX14" fmla="*/ 114300 w 1630088"/>
              <a:gd name="connsiteY14" fmla="*/ 1280160 h 2118360"/>
              <a:gd name="connsiteX15" fmla="*/ 0 w 1630088"/>
              <a:gd name="connsiteY15" fmla="*/ 1569720 h 2118360"/>
              <a:gd name="connsiteX16" fmla="*/ 624840 w 1630088"/>
              <a:gd name="connsiteY16" fmla="*/ 2011680 h 2118360"/>
              <a:gd name="connsiteX17" fmla="*/ 891540 w 1630088"/>
              <a:gd name="connsiteY17" fmla="*/ 2118360 h 2118360"/>
              <a:gd name="connsiteX0" fmla="*/ 807432 w 1652660"/>
              <a:gd name="connsiteY0" fmla="*/ 0 h 2118360"/>
              <a:gd name="connsiteX1" fmla="*/ 761712 w 1652660"/>
              <a:gd name="connsiteY1" fmla="*/ 114300 h 2118360"/>
              <a:gd name="connsiteX2" fmla="*/ 936972 w 1652660"/>
              <a:gd name="connsiteY2" fmla="*/ 213360 h 2118360"/>
              <a:gd name="connsiteX3" fmla="*/ 1036032 w 1652660"/>
              <a:gd name="connsiteY3" fmla="*/ 579120 h 2118360"/>
              <a:gd name="connsiteX4" fmla="*/ 1081752 w 1652660"/>
              <a:gd name="connsiteY4" fmla="*/ 1043940 h 2118360"/>
              <a:gd name="connsiteX5" fmla="*/ 1378932 w 1652660"/>
              <a:gd name="connsiteY5" fmla="*/ 1043940 h 2118360"/>
              <a:gd name="connsiteX6" fmla="*/ 1500852 w 1652660"/>
              <a:gd name="connsiteY6" fmla="*/ 899160 h 2118360"/>
              <a:gd name="connsiteX7" fmla="*/ 1630392 w 1652660"/>
              <a:gd name="connsiteY7" fmla="*/ 967740 h 2118360"/>
              <a:gd name="connsiteX8" fmla="*/ 1630392 w 1652660"/>
              <a:gd name="connsiteY8" fmla="*/ 1066800 h 2118360"/>
              <a:gd name="connsiteX9" fmla="*/ 1317972 w 1652660"/>
              <a:gd name="connsiteY9" fmla="*/ 1295400 h 2118360"/>
              <a:gd name="connsiteX10" fmla="*/ 1188432 w 1652660"/>
              <a:gd name="connsiteY10" fmla="*/ 1242060 h 2118360"/>
              <a:gd name="connsiteX11" fmla="*/ 860772 w 1652660"/>
              <a:gd name="connsiteY11" fmla="*/ 1333500 h 2118360"/>
              <a:gd name="connsiteX12" fmla="*/ 449292 w 1652660"/>
              <a:gd name="connsiteY12" fmla="*/ 1158240 h 2118360"/>
              <a:gd name="connsiteX13" fmla="*/ 129252 w 1652660"/>
              <a:gd name="connsiteY13" fmla="*/ 1127760 h 2118360"/>
              <a:gd name="connsiteX14" fmla="*/ 136872 w 1652660"/>
              <a:gd name="connsiteY14" fmla="*/ 1280160 h 2118360"/>
              <a:gd name="connsiteX15" fmla="*/ 22572 w 1652660"/>
              <a:gd name="connsiteY15" fmla="*/ 1569720 h 2118360"/>
              <a:gd name="connsiteX16" fmla="*/ 647412 w 1652660"/>
              <a:gd name="connsiteY16" fmla="*/ 2011680 h 2118360"/>
              <a:gd name="connsiteX17" fmla="*/ 914112 w 1652660"/>
              <a:gd name="connsiteY17" fmla="*/ 2118360 h 2118360"/>
              <a:gd name="connsiteX0" fmla="*/ 807432 w 1652660"/>
              <a:gd name="connsiteY0" fmla="*/ 0 h 2118360"/>
              <a:gd name="connsiteX1" fmla="*/ 761712 w 1652660"/>
              <a:gd name="connsiteY1" fmla="*/ 114300 h 2118360"/>
              <a:gd name="connsiteX2" fmla="*/ 936972 w 1652660"/>
              <a:gd name="connsiteY2" fmla="*/ 213360 h 2118360"/>
              <a:gd name="connsiteX3" fmla="*/ 1036032 w 1652660"/>
              <a:gd name="connsiteY3" fmla="*/ 579120 h 2118360"/>
              <a:gd name="connsiteX4" fmla="*/ 1081752 w 1652660"/>
              <a:gd name="connsiteY4" fmla="*/ 1043940 h 2118360"/>
              <a:gd name="connsiteX5" fmla="*/ 1378932 w 1652660"/>
              <a:gd name="connsiteY5" fmla="*/ 1043940 h 2118360"/>
              <a:gd name="connsiteX6" fmla="*/ 1500852 w 1652660"/>
              <a:gd name="connsiteY6" fmla="*/ 899160 h 2118360"/>
              <a:gd name="connsiteX7" fmla="*/ 1630392 w 1652660"/>
              <a:gd name="connsiteY7" fmla="*/ 967740 h 2118360"/>
              <a:gd name="connsiteX8" fmla="*/ 1630392 w 1652660"/>
              <a:gd name="connsiteY8" fmla="*/ 1066800 h 2118360"/>
              <a:gd name="connsiteX9" fmla="*/ 1317972 w 1652660"/>
              <a:gd name="connsiteY9" fmla="*/ 1295400 h 2118360"/>
              <a:gd name="connsiteX10" fmla="*/ 1188432 w 1652660"/>
              <a:gd name="connsiteY10" fmla="*/ 1242060 h 2118360"/>
              <a:gd name="connsiteX11" fmla="*/ 860772 w 1652660"/>
              <a:gd name="connsiteY11" fmla="*/ 1333500 h 2118360"/>
              <a:gd name="connsiteX12" fmla="*/ 449292 w 1652660"/>
              <a:gd name="connsiteY12" fmla="*/ 1158240 h 2118360"/>
              <a:gd name="connsiteX13" fmla="*/ 129252 w 1652660"/>
              <a:gd name="connsiteY13" fmla="*/ 1127760 h 2118360"/>
              <a:gd name="connsiteX14" fmla="*/ 136872 w 1652660"/>
              <a:gd name="connsiteY14" fmla="*/ 1280160 h 2118360"/>
              <a:gd name="connsiteX15" fmla="*/ 22572 w 1652660"/>
              <a:gd name="connsiteY15" fmla="*/ 1569720 h 2118360"/>
              <a:gd name="connsiteX16" fmla="*/ 647412 w 1652660"/>
              <a:gd name="connsiteY16" fmla="*/ 2011680 h 2118360"/>
              <a:gd name="connsiteX17" fmla="*/ 914112 w 1652660"/>
              <a:gd name="connsiteY17" fmla="*/ 2118360 h 2118360"/>
              <a:gd name="connsiteX0" fmla="*/ 807432 w 1652660"/>
              <a:gd name="connsiteY0" fmla="*/ 0 h 2118360"/>
              <a:gd name="connsiteX1" fmla="*/ 761712 w 1652660"/>
              <a:gd name="connsiteY1" fmla="*/ 114300 h 2118360"/>
              <a:gd name="connsiteX2" fmla="*/ 936972 w 1652660"/>
              <a:gd name="connsiteY2" fmla="*/ 213360 h 2118360"/>
              <a:gd name="connsiteX3" fmla="*/ 1036032 w 1652660"/>
              <a:gd name="connsiteY3" fmla="*/ 579120 h 2118360"/>
              <a:gd name="connsiteX4" fmla="*/ 1081752 w 1652660"/>
              <a:gd name="connsiteY4" fmla="*/ 1043940 h 2118360"/>
              <a:gd name="connsiteX5" fmla="*/ 1378932 w 1652660"/>
              <a:gd name="connsiteY5" fmla="*/ 1043940 h 2118360"/>
              <a:gd name="connsiteX6" fmla="*/ 1500852 w 1652660"/>
              <a:gd name="connsiteY6" fmla="*/ 899160 h 2118360"/>
              <a:gd name="connsiteX7" fmla="*/ 1630392 w 1652660"/>
              <a:gd name="connsiteY7" fmla="*/ 967740 h 2118360"/>
              <a:gd name="connsiteX8" fmla="*/ 1630392 w 1652660"/>
              <a:gd name="connsiteY8" fmla="*/ 1066800 h 2118360"/>
              <a:gd name="connsiteX9" fmla="*/ 1317972 w 1652660"/>
              <a:gd name="connsiteY9" fmla="*/ 1295400 h 2118360"/>
              <a:gd name="connsiteX10" fmla="*/ 1188432 w 1652660"/>
              <a:gd name="connsiteY10" fmla="*/ 1242060 h 2118360"/>
              <a:gd name="connsiteX11" fmla="*/ 860772 w 1652660"/>
              <a:gd name="connsiteY11" fmla="*/ 1333500 h 2118360"/>
              <a:gd name="connsiteX12" fmla="*/ 449292 w 1652660"/>
              <a:gd name="connsiteY12" fmla="*/ 1158240 h 2118360"/>
              <a:gd name="connsiteX13" fmla="*/ 129252 w 1652660"/>
              <a:gd name="connsiteY13" fmla="*/ 1127760 h 2118360"/>
              <a:gd name="connsiteX14" fmla="*/ 136872 w 1652660"/>
              <a:gd name="connsiteY14" fmla="*/ 1280160 h 2118360"/>
              <a:gd name="connsiteX15" fmla="*/ 22572 w 1652660"/>
              <a:gd name="connsiteY15" fmla="*/ 1569720 h 2118360"/>
              <a:gd name="connsiteX16" fmla="*/ 647412 w 1652660"/>
              <a:gd name="connsiteY16" fmla="*/ 2011680 h 2118360"/>
              <a:gd name="connsiteX17" fmla="*/ 914112 w 1652660"/>
              <a:gd name="connsiteY17" fmla="*/ 2118360 h 2118360"/>
              <a:gd name="connsiteX0" fmla="*/ 784139 w 1629367"/>
              <a:gd name="connsiteY0" fmla="*/ 0 h 2118360"/>
              <a:gd name="connsiteX1" fmla="*/ 738419 w 1629367"/>
              <a:gd name="connsiteY1" fmla="*/ 114300 h 2118360"/>
              <a:gd name="connsiteX2" fmla="*/ 913679 w 1629367"/>
              <a:gd name="connsiteY2" fmla="*/ 213360 h 2118360"/>
              <a:gd name="connsiteX3" fmla="*/ 1012739 w 1629367"/>
              <a:gd name="connsiteY3" fmla="*/ 579120 h 2118360"/>
              <a:gd name="connsiteX4" fmla="*/ 1058459 w 1629367"/>
              <a:gd name="connsiteY4" fmla="*/ 1043940 h 2118360"/>
              <a:gd name="connsiteX5" fmla="*/ 1355639 w 1629367"/>
              <a:gd name="connsiteY5" fmla="*/ 1043940 h 2118360"/>
              <a:gd name="connsiteX6" fmla="*/ 1477559 w 1629367"/>
              <a:gd name="connsiteY6" fmla="*/ 899160 h 2118360"/>
              <a:gd name="connsiteX7" fmla="*/ 1607099 w 1629367"/>
              <a:gd name="connsiteY7" fmla="*/ 967740 h 2118360"/>
              <a:gd name="connsiteX8" fmla="*/ 1607099 w 1629367"/>
              <a:gd name="connsiteY8" fmla="*/ 1066800 h 2118360"/>
              <a:gd name="connsiteX9" fmla="*/ 1294679 w 1629367"/>
              <a:gd name="connsiteY9" fmla="*/ 1295400 h 2118360"/>
              <a:gd name="connsiteX10" fmla="*/ 1165139 w 1629367"/>
              <a:gd name="connsiteY10" fmla="*/ 1242060 h 2118360"/>
              <a:gd name="connsiteX11" fmla="*/ 837479 w 1629367"/>
              <a:gd name="connsiteY11" fmla="*/ 1333500 h 2118360"/>
              <a:gd name="connsiteX12" fmla="*/ 425999 w 1629367"/>
              <a:gd name="connsiteY12" fmla="*/ 1158240 h 2118360"/>
              <a:gd name="connsiteX13" fmla="*/ 105959 w 1629367"/>
              <a:gd name="connsiteY13" fmla="*/ 1127760 h 2118360"/>
              <a:gd name="connsiteX14" fmla="*/ 113579 w 1629367"/>
              <a:gd name="connsiteY14" fmla="*/ 1280160 h 2118360"/>
              <a:gd name="connsiteX15" fmla="*/ 25269 w 1629367"/>
              <a:gd name="connsiteY15" fmla="*/ 1586260 h 2118360"/>
              <a:gd name="connsiteX16" fmla="*/ 624119 w 1629367"/>
              <a:gd name="connsiteY16" fmla="*/ 2011680 h 2118360"/>
              <a:gd name="connsiteX17" fmla="*/ 890819 w 1629367"/>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18384 w 1641792"/>
              <a:gd name="connsiteY13" fmla="*/ 1127760 h 2118360"/>
              <a:gd name="connsiteX14" fmla="*/ 126004 w 1641792"/>
              <a:gd name="connsiteY14" fmla="*/ 1280160 h 2118360"/>
              <a:gd name="connsiteX15" fmla="*/ 37694 w 1641792"/>
              <a:gd name="connsiteY15" fmla="*/ 1586260 h 2118360"/>
              <a:gd name="connsiteX16" fmla="*/ 636544 w 1641792"/>
              <a:gd name="connsiteY16" fmla="*/ 2011680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18384 w 1641792"/>
              <a:gd name="connsiteY13" fmla="*/ 1127760 h 2118360"/>
              <a:gd name="connsiteX14" fmla="*/ 126004 w 1641792"/>
              <a:gd name="connsiteY14" fmla="*/ 1280160 h 2118360"/>
              <a:gd name="connsiteX15" fmla="*/ 37694 w 1641792"/>
              <a:gd name="connsiteY15" fmla="*/ 1586260 h 2118360"/>
              <a:gd name="connsiteX16" fmla="*/ 636544 w 1641792"/>
              <a:gd name="connsiteY16" fmla="*/ 2011680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18384 w 1641792"/>
              <a:gd name="connsiteY13" fmla="*/ 1127760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38424 w 1641792"/>
              <a:gd name="connsiteY12" fmla="*/ 1158240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77564 w 1641792"/>
              <a:gd name="connsiteY10" fmla="*/ 1242060 h 2118360"/>
              <a:gd name="connsiteX11" fmla="*/ 849904 w 1641792"/>
              <a:gd name="connsiteY11" fmla="*/ 1333500 h 2118360"/>
              <a:gd name="connsiteX12" fmla="*/ 457327 w 1641792"/>
              <a:gd name="connsiteY12" fmla="*/ 1153515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07104 w 1641792"/>
              <a:gd name="connsiteY9" fmla="*/ 1295400 h 2118360"/>
              <a:gd name="connsiteX10" fmla="*/ 1142122 w 1641792"/>
              <a:gd name="connsiteY10" fmla="*/ 1244423 h 2118360"/>
              <a:gd name="connsiteX11" fmla="*/ 849904 w 1641792"/>
              <a:gd name="connsiteY11" fmla="*/ 1333500 h 2118360"/>
              <a:gd name="connsiteX12" fmla="*/ 457327 w 1641792"/>
              <a:gd name="connsiteY12" fmla="*/ 1153515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41792"/>
              <a:gd name="connsiteY0" fmla="*/ 0 h 2118360"/>
              <a:gd name="connsiteX1" fmla="*/ 750844 w 1641792"/>
              <a:gd name="connsiteY1" fmla="*/ 114300 h 2118360"/>
              <a:gd name="connsiteX2" fmla="*/ 926104 w 1641792"/>
              <a:gd name="connsiteY2" fmla="*/ 213360 h 2118360"/>
              <a:gd name="connsiteX3" fmla="*/ 1025164 w 1641792"/>
              <a:gd name="connsiteY3" fmla="*/ 579120 h 2118360"/>
              <a:gd name="connsiteX4" fmla="*/ 1070884 w 1641792"/>
              <a:gd name="connsiteY4" fmla="*/ 1043940 h 2118360"/>
              <a:gd name="connsiteX5" fmla="*/ 1368064 w 1641792"/>
              <a:gd name="connsiteY5" fmla="*/ 1043940 h 2118360"/>
              <a:gd name="connsiteX6" fmla="*/ 1489984 w 1641792"/>
              <a:gd name="connsiteY6" fmla="*/ 899160 h 2118360"/>
              <a:gd name="connsiteX7" fmla="*/ 1619524 w 1641792"/>
              <a:gd name="connsiteY7" fmla="*/ 967740 h 2118360"/>
              <a:gd name="connsiteX8" fmla="*/ 1619524 w 1641792"/>
              <a:gd name="connsiteY8" fmla="*/ 1066800 h 2118360"/>
              <a:gd name="connsiteX9" fmla="*/ 1321280 w 1641792"/>
              <a:gd name="connsiteY9" fmla="*/ 1288311 h 2118360"/>
              <a:gd name="connsiteX10" fmla="*/ 1142122 w 1641792"/>
              <a:gd name="connsiteY10" fmla="*/ 1244423 h 2118360"/>
              <a:gd name="connsiteX11" fmla="*/ 849904 w 1641792"/>
              <a:gd name="connsiteY11" fmla="*/ 1333500 h 2118360"/>
              <a:gd name="connsiteX12" fmla="*/ 457327 w 1641792"/>
              <a:gd name="connsiteY12" fmla="*/ 1153515 h 2118360"/>
              <a:gd name="connsiteX13" fmla="*/ 144375 w 1641792"/>
              <a:gd name="connsiteY13" fmla="*/ 1113583 h 2118360"/>
              <a:gd name="connsiteX14" fmla="*/ 126004 w 1641792"/>
              <a:gd name="connsiteY14" fmla="*/ 1280160 h 2118360"/>
              <a:gd name="connsiteX15" fmla="*/ 37694 w 1641792"/>
              <a:gd name="connsiteY15" fmla="*/ 1586260 h 2118360"/>
              <a:gd name="connsiteX16" fmla="*/ 622367 w 1641792"/>
              <a:gd name="connsiteY16" fmla="*/ 1990415 h 2118360"/>
              <a:gd name="connsiteX17" fmla="*/ 903244 w 1641792"/>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0884 w 1634743"/>
              <a:gd name="connsiteY4" fmla="*/ 1043940 h 2118360"/>
              <a:gd name="connsiteX5" fmla="*/ 1368064 w 1634743"/>
              <a:gd name="connsiteY5" fmla="*/ 1043940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0884 w 1634743"/>
              <a:gd name="connsiteY4" fmla="*/ 1043940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0884 w 1634743"/>
              <a:gd name="connsiteY4" fmla="*/ 1043940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44436 w 1634743"/>
              <a:gd name="connsiteY5" fmla="*/ 1039214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13360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50844 w 1634743"/>
              <a:gd name="connsiteY1" fmla="*/ 114300 h 2118360"/>
              <a:gd name="connsiteX2" fmla="*/ 926104 w 1634743"/>
              <a:gd name="connsiteY2" fmla="*/ 229899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29899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25164 w 1634743"/>
              <a:gd name="connsiteY3" fmla="*/ 579120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15713 w 1634743"/>
              <a:gd name="connsiteY3" fmla="*/ 619288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26104 w 1634743"/>
              <a:gd name="connsiteY2" fmla="*/ 244076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48802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142122 w 1634743"/>
              <a:gd name="connsiteY10" fmla="*/ 1244423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44375 w 1634743"/>
              <a:gd name="connsiteY13" fmla="*/ 1113583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2697 h 2118360"/>
              <a:gd name="connsiteX14" fmla="*/ 126004 w 1634743"/>
              <a:gd name="connsiteY14" fmla="*/ 1280160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2697 h 2118360"/>
              <a:gd name="connsiteX14" fmla="*/ 126004 w 1634743"/>
              <a:gd name="connsiteY14" fmla="*/ 1301931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8140 h 2118360"/>
              <a:gd name="connsiteX14" fmla="*/ 126004 w 1634743"/>
              <a:gd name="connsiteY14" fmla="*/ 1301931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08140 h 2118360"/>
              <a:gd name="connsiteX14" fmla="*/ 126004 w 1634743"/>
              <a:gd name="connsiteY14" fmla="*/ 1323703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96564 w 1634743"/>
              <a:gd name="connsiteY0" fmla="*/ 0 h 2118360"/>
              <a:gd name="connsiteX1" fmla="*/ 760295 w 1634743"/>
              <a:gd name="connsiteY1" fmla="*/ 114300 h 2118360"/>
              <a:gd name="connsiteX2" fmla="*/ 933192 w 1634743"/>
              <a:gd name="connsiteY2" fmla="*/ 258253 h 2118360"/>
              <a:gd name="connsiteX3" fmla="*/ 1025164 w 1634743"/>
              <a:gd name="connsiteY3" fmla="*/ 614563 h 2118360"/>
              <a:gd name="connsiteX4" fmla="*/ 1073247 w 1634743"/>
              <a:gd name="connsiteY4" fmla="*/ 1062843 h 2118360"/>
              <a:gd name="connsiteX5" fmla="*/ 1339710 w 1634743"/>
              <a:gd name="connsiteY5" fmla="*/ 1017949 h 2118360"/>
              <a:gd name="connsiteX6" fmla="*/ 1489984 w 1634743"/>
              <a:gd name="connsiteY6" fmla="*/ 899160 h 2118360"/>
              <a:gd name="connsiteX7" fmla="*/ 1595897 w 1634743"/>
              <a:gd name="connsiteY7" fmla="*/ 967740 h 2118360"/>
              <a:gd name="connsiteX8" fmla="*/ 1619524 w 1634743"/>
              <a:gd name="connsiteY8" fmla="*/ 1066800 h 2118360"/>
              <a:gd name="connsiteX9" fmla="*/ 1321280 w 1634743"/>
              <a:gd name="connsiteY9" fmla="*/ 1288311 h 2118360"/>
              <a:gd name="connsiteX10" fmla="*/ 1098579 w 1634743"/>
              <a:gd name="connsiteY10" fmla="*/ 1260751 h 2118360"/>
              <a:gd name="connsiteX11" fmla="*/ 849904 w 1634743"/>
              <a:gd name="connsiteY11" fmla="*/ 1333500 h 2118360"/>
              <a:gd name="connsiteX12" fmla="*/ 457327 w 1634743"/>
              <a:gd name="connsiteY12" fmla="*/ 1153515 h 2118360"/>
              <a:gd name="connsiteX13" fmla="*/ 166147 w 1634743"/>
              <a:gd name="connsiteY13" fmla="*/ 1135354 h 2118360"/>
              <a:gd name="connsiteX14" fmla="*/ 126004 w 1634743"/>
              <a:gd name="connsiteY14" fmla="*/ 1323703 h 2118360"/>
              <a:gd name="connsiteX15" fmla="*/ 37694 w 1634743"/>
              <a:gd name="connsiteY15" fmla="*/ 1586260 h 2118360"/>
              <a:gd name="connsiteX16" fmla="*/ 622367 w 1634743"/>
              <a:gd name="connsiteY16" fmla="*/ 1990415 h 2118360"/>
              <a:gd name="connsiteX17" fmla="*/ 903244 w 1634743"/>
              <a:gd name="connsiteY17" fmla="*/ 2118360 h 2118360"/>
              <a:gd name="connsiteX0" fmla="*/ 782652 w 1620831"/>
              <a:gd name="connsiteY0" fmla="*/ 0 h 2118360"/>
              <a:gd name="connsiteX1" fmla="*/ 746383 w 1620831"/>
              <a:gd name="connsiteY1" fmla="*/ 114300 h 2118360"/>
              <a:gd name="connsiteX2" fmla="*/ 919280 w 1620831"/>
              <a:gd name="connsiteY2" fmla="*/ 258253 h 2118360"/>
              <a:gd name="connsiteX3" fmla="*/ 1011252 w 1620831"/>
              <a:gd name="connsiteY3" fmla="*/ 614563 h 2118360"/>
              <a:gd name="connsiteX4" fmla="*/ 1059335 w 1620831"/>
              <a:gd name="connsiteY4" fmla="*/ 1062843 h 2118360"/>
              <a:gd name="connsiteX5" fmla="*/ 1325798 w 1620831"/>
              <a:gd name="connsiteY5" fmla="*/ 1017949 h 2118360"/>
              <a:gd name="connsiteX6" fmla="*/ 1476072 w 1620831"/>
              <a:gd name="connsiteY6" fmla="*/ 899160 h 2118360"/>
              <a:gd name="connsiteX7" fmla="*/ 1581985 w 1620831"/>
              <a:gd name="connsiteY7" fmla="*/ 967740 h 2118360"/>
              <a:gd name="connsiteX8" fmla="*/ 1605612 w 1620831"/>
              <a:gd name="connsiteY8" fmla="*/ 1066800 h 2118360"/>
              <a:gd name="connsiteX9" fmla="*/ 1307368 w 1620831"/>
              <a:gd name="connsiteY9" fmla="*/ 1288311 h 2118360"/>
              <a:gd name="connsiteX10" fmla="*/ 1084667 w 1620831"/>
              <a:gd name="connsiteY10" fmla="*/ 1260751 h 2118360"/>
              <a:gd name="connsiteX11" fmla="*/ 835992 w 1620831"/>
              <a:gd name="connsiteY11" fmla="*/ 1333500 h 2118360"/>
              <a:gd name="connsiteX12" fmla="*/ 443415 w 1620831"/>
              <a:gd name="connsiteY12" fmla="*/ 1153515 h 2118360"/>
              <a:gd name="connsiteX13" fmla="*/ 152235 w 1620831"/>
              <a:gd name="connsiteY13" fmla="*/ 1135354 h 2118360"/>
              <a:gd name="connsiteX14" fmla="*/ 112092 w 1620831"/>
              <a:gd name="connsiteY14" fmla="*/ 1323703 h 2118360"/>
              <a:gd name="connsiteX15" fmla="*/ 40110 w 1620831"/>
              <a:gd name="connsiteY15" fmla="*/ 1618917 h 2118360"/>
              <a:gd name="connsiteX16" fmla="*/ 608455 w 1620831"/>
              <a:gd name="connsiteY16" fmla="*/ 1990415 h 2118360"/>
              <a:gd name="connsiteX17" fmla="*/ 889332 w 1620831"/>
              <a:gd name="connsiteY17" fmla="*/ 2118360 h 2118360"/>
              <a:gd name="connsiteX0" fmla="*/ 782652 w 1620831"/>
              <a:gd name="connsiteY0" fmla="*/ 0 h 2118360"/>
              <a:gd name="connsiteX1" fmla="*/ 746383 w 1620831"/>
              <a:gd name="connsiteY1" fmla="*/ 114300 h 2118360"/>
              <a:gd name="connsiteX2" fmla="*/ 919280 w 1620831"/>
              <a:gd name="connsiteY2" fmla="*/ 258253 h 2118360"/>
              <a:gd name="connsiteX3" fmla="*/ 1011252 w 1620831"/>
              <a:gd name="connsiteY3" fmla="*/ 614563 h 2118360"/>
              <a:gd name="connsiteX4" fmla="*/ 1059335 w 1620831"/>
              <a:gd name="connsiteY4" fmla="*/ 1062843 h 2118360"/>
              <a:gd name="connsiteX5" fmla="*/ 1325798 w 1620831"/>
              <a:gd name="connsiteY5" fmla="*/ 1017949 h 2118360"/>
              <a:gd name="connsiteX6" fmla="*/ 1476072 w 1620831"/>
              <a:gd name="connsiteY6" fmla="*/ 899160 h 2118360"/>
              <a:gd name="connsiteX7" fmla="*/ 1581985 w 1620831"/>
              <a:gd name="connsiteY7" fmla="*/ 967740 h 2118360"/>
              <a:gd name="connsiteX8" fmla="*/ 1605612 w 1620831"/>
              <a:gd name="connsiteY8" fmla="*/ 1066800 h 2118360"/>
              <a:gd name="connsiteX9" fmla="*/ 1307368 w 1620831"/>
              <a:gd name="connsiteY9" fmla="*/ 1288311 h 2118360"/>
              <a:gd name="connsiteX10" fmla="*/ 1090110 w 1620831"/>
              <a:gd name="connsiteY10" fmla="*/ 1282523 h 2118360"/>
              <a:gd name="connsiteX11" fmla="*/ 835992 w 1620831"/>
              <a:gd name="connsiteY11" fmla="*/ 1333500 h 2118360"/>
              <a:gd name="connsiteX12" fmla="*/ 443415 w 1620831"/>
              <a:gd name="connsiteY12" fmla="*/ 1153515 h 2118360"/>
              <a:gd name="connsiteX13" fmla="*/ 152235 w 1620831"/>
              <a:gd name="connsiteY13" fmla="*/ 1135354 h 2118360"/>
              <a:gd name="connsiteX14" fmla="*/ 112092 w 1620831"/>
              <a:gd name="connsiteY14" fmla="*/ 1323703 h 2118360"/>
              <a:gd name="connsiteX15" fmla="*/ 40110 w 1620831"/>
              <a:gd name="connsiteY15" fmla="*/ 1618917 h 2118360"/>
              <a:gd name="connsiteX16" fmla="*/ 608455 w 1620831"/>
              <a:gd name="connsiteY16" fmla="*/ 1990415 h 2118360"/>
              <a:gd name="connsiteX17" fmla="*/ 889332 w 1620831"/>
              <a:gd name="connsiteY17" fmla="*/ 2118360 h 211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0831" h="2118360">
                <a:moveTo>
                  <a:pt x="782652" y="0"/>
                </a:moveTo>
                <a:cubicBezTo>
                  <a:pt x="767412" y="38100"/>
                  <a:pt x="724793" y="78740"/>
                  <a:pt x="746383" y="114300"/>
                </a:cubicBezTo>
                <a:cubicBezTo>
                  <a:pt x="767973" y="149860"/>
                  <a:pt x="873560" y="180783"/>
                  <a:pt x="919280" y="258253"/>
                </a:cubicBezTo>
                <a:cubicBezTo>
                  <a:pt x="950823" y="352262"/>
                  <a:pt x="987122" y="476133"/>
                  <a:pt x="1011252" y="614563"/>
                </a:cubicBezTo>
                <a:cubicBezTo>
                  <a:pt x="1035382" y="752993"/>
                  <a:pt x="1028175" y="905038"/>
                  <a:pt x="1059335" y="1062843"/>
                </a:cubicBezTo>
                <a:cubicBezTo>
                  <a:pt x="1182642" y="1057615"/>
                  <a:pt x="1255948" y="1042079"/>
                  <a:pt x="1325798" y="1017949"/>
                </a:cubicBezTo>
                <a:cubicBezTo>
                  <a:pt x="1395648" y="993819"/>
                  <a:pt x="1434162" y="911860"/>
                  <a:pt x="1476072" y="899160"/>
                </a:cubicBezTo>
                <a:cubicBezTo>
                  <a:pt x="1517982" y="886460"/>
                  <a:pt x="1560395" y="939800"/>
                  <a:pt x="1581985" y="967740"/>
                </a:cubicBezTo>
                <a:cubicBezTo>
                  <a:pt x="1603575" y="995680"/>
                  <a:pt x="1642442" y="1021080"/>
                  <a:pt x="1605612" y="1066800"/>
                </a:cubicBezTo>
                <a:cubicBezTo>
                  <a:pt x="1553542" y="1121410"/>
                  <a:pt x="1381028" y="1259101"/>
                  <a:pt x="1307368" y="1288311"/>
                </a:cubicBezTo>
                <a:cubicBezTo>
                  <a:pt x="1233708" y="1317521"/>
                  <a:pt x="1166310" y="1276173"/>
                  <a:pt x="1090110" y="1282523"/>
                </a:cubicBezTo>
                <a:cubicBezTo>
                  <a:pt x="1013910" y="1288873"/>
                  <a:pt x="959182" y="1347470"/>
                  <a:pt x="835992" y="1333500"/>
                </a:cubicBezTo>
                <a:cubicBezTo>
                  <a:pt x="712802" y="1319530"/>
                  <a:pt x="565335" y="1187805"/>
                  <a:pt x="443415" y="1153515"/>
                </a:cubicBezTo>
                <a:cubicBezTo>
                  <a:pt x="321495" y="1119225"/>
                  <a:pt x="204305" y="1115034"/>
                  <a:pt x="152235" y="1135354"/>
                </a:cubicBezTo>
                <a:cubicBezTo>
                  <a:pt x="100165" y="1155674"/>
                  <a:pt x="129872" y="1250043"/>
                  <a:pt x="112092" y="1323703"/>
                </a:cubicBezTo>
                <a:cubicBezTo>
                  <a:pt x="94312" y="1397363"/>
                  <a:pt x="-75696" y="1513537"/>
                  <a:pt x="40110" y="1618917"/>
                </a:cubicBezTo>
                <a:cubicBezTo>
                  <a:pt x="184269" y="1719572"/>
                  <a:pt x="459865" y="1898975"/>
                  <a:pt x="608455" y="1990415"/>
                </a:cubicBezTo>
                <a:cubicBezTo>
                  <a:pt x="757045" y="2081855"/>
                  <a:pt x="800432" y="2082800"/>
                  <a:pt x="889332" y="2118360"/>
                </a:cubicBezTo>
              </a:path>
            </a:pathLst>
          </a:custGeom>
          <a:noFill/>
          <a:ln w="76200"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3E87EE8-4AEA-4A2A-BAAF-A287B9152D0D}"/>
              </a:ext>
            </a:extLst>
          </p:cNvPr>
          <p:cNvSpPr/>
          <p:nvPr/>
        </p:nvSpPr>
        <p:spPr>
          <a:xfrm>
            <a:off x="5123551" y="3144764"/>
            <a:ext cx="1995032" cy="2715985"/>
          </a:xfrm>
          <a:custGeom>
            <a:avLst/>
            <a:gdLst>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414"/>
              <a:gd name="connsiteY0" fmla="*/ 0 h 2715985"/>
              <a:gd name="connsiteX1" fmla="*/ 348343 w 2008414"/>
              <a:gd name="connsiteY1" fmla="*/ 424542 h 2715985"/>
              <a:gd name="connsiteX2" fmla="*/ 1050471 w 2008414"/>
              <a:gd name="connsiteY2" fmla="*/ 582385 h 2715985"/>
              <a:gd name="connsiteX3" fmla="*/ 1175657 w 2008414"/>
              <a:gd name="connsiteY3" fmla="*/ 734785 h 2715985"/>
              <a:gd name="connsiteX4" fmla="*/ 1828800 w 2008414"/>
              <a:gd name="connsiteY4" fmla="*/ 702128 h 2715985"/>
              <a:gd name="connsiteX5" fmla="*/ 1856014 w 2008414"/>
              <a:gd name="connsiteY5" fmla="*/ 957942 h 2715985"/>
              <a:gd name="connsiteX6" fmla="*/ 1932214 w 2008414"/>
              <a:gd name="connsiteY6" fmla="*/ 1094014 h 2715985"/>
              <a:gd name="connsiteX7" fmla="*/ 1948543 w 2008414"/>
              <a:gd name="connsiteY7" fmla="*/ 1464128 h 2715985"/>
              <a:gd name="connsiteX8" fmla="*/ 2008414 w 2008414"/>
              <a:gd name="connsiteY8" fmla="*/ 1692728 h 2715985"/>
              <a:gd name="connsiteX9" fmla="*/ 1970314 w 2008414"/>
              <a:gd name="connsiteY9" fmla="*/ 2090057 h 2715985"/>
              <a:gd name="connsiteX10" fmla="*/ 1866900 w 2008414"/>
              <a:gd name="connsiteY10" fmla="*/ 2090057 h 2715985"/>
              <a:gd name="connsiteX11" fmla="*/ 1300843 w 2008414"/>
              <a:gd name="connsiteY11" fmla="*/ 1823357 h 2715985"/>
              <a:gd name="connsiteX12" fmla="*/ 1322614 w 2008414"/>
              <a:gd name="connsiteY12" fmla="*/ 2024742 h 2715985"/>
              <a:gd name="connsiteX13" fmla="*/ 1371600 w 2008414"/>
              <a:gd name="connsiteY13" fmla="*/ 2340428 h 2715985"/>
              <a:gd name="connsiteX14" fmla="*/ 1464128 w 2008414"/>
              <a:gd name="connsiteY14" fmla="*/ 2487385 h 2715985"/>
              <a:gd name="connsiteX15" fmla="*/ 1382486 w 2008414"/>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48343 w 2008877"/>
              <a:gd name="connsiteY1" fmla="*/ 424542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50471 w 2008877"/>
              <a:gd name="connsiteY2" fmla="*/ 582385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175657 w 2008877"/>
              <a:gd name="connsiteY3" fmla="*/ 734785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40327 h 2715985"/>
              <a:gd name="connsiteX4" fmla="*/ 1828800 w 2008877"/>
              <a:gd name="connsiteY4" fmla="*/ 702128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40327 h 2715985"/>
              <a:gd name="connsiteX4" fmla="*/ 1834342 w 2008877"/>
              <a:gd name="connsiteY4" fmla="*/ 718754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40327 h 2715985"/>
              <a:gd name="connsiteX4" fmla="*/ 1834342 w 2008877"/>
              <a:gd name="connsiteY4" fmla="*/ 718754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2008877"/>
              <a:gd name="connsiteY0" fmla="*/ 0 h 2715985"/>
              <a:gd name="connsiteX1" fmla="*/ 381594 w 2008877"/>
              <a:gd name="connsiteY1" fmla="*/ 435626 h 2715985"/>
              <a:gd name="connsiteX2" fmla="*/ 1006136 w 2008877"/>
              <a:gd name="connsiteY2" fmla="*/ 562989 h 2715985"/>
              <a:gd name="connsiteX3" fmla="*/ 1206137 w 2008877"/>
              <a:gd name="connsiteY3" fmla="*/ 723702 h 2715985"/>
              <a:gd name="connsiteX4" fmla="*/ 1834342 w 2008877"/>
              <a:gd name="connsiteY4" fmla="*/ 718754 h 2715985"/>
              <a:gd name="connsiteX5" fmla="*/ 1856014 w 2008877"/>
              <a:gd name="connsiteY5" fmla="*/ 957942 h 2715985"/>
              <a:gd name="connsiteX6" fmla="*/ 1932214 w 2008877"/>
              <a:gd name="connsiteY6" fmla="*/ 1094014 h 2715985"/>
              <a:gd name="connsiteX7" fmla="*/ 1948543 w 2008877"/>
              <a:gd name="connsiteY7" fmla="*/ 1464128 h 2715985"/>
              <a:gd name="connsiteX8" fmla="*/ 2008414 w 2008877"/>
              <a:gd name="connsiteY8" fmla="*/ 1692728 h 2715985"/>
              <a:gd name="connsiteX9" fmla="*/ 1970314 w 2008877"/>
              <a:gd name="connsiteY9" fmla="*/ 2090057 h 2715985"/>
              <a:gd name="connsiteX10" fmla="*/ 1866900 w 2008877"/>
              <a:gd name="connsiteY10" fmla="*/ 2090057 h 2715985"/>
              <a:gd name="connsiteX11" fmla="*/ 1300843 w 2008877"/>
              <a:gd name="connsiteY11" fmla="*/ 1823357 h 2715985"/>
              <a:gd name="connsiteX12" fmla="*/ 1322614 w 2008877"/>
              <a:gd name="connsiteY12" fmla="*/ 2024742 h 2715985"/>
              <a:gd name="connsiteX13" fmla="*/ 1371600 w 2008877"/>
              <a:gd name="connsiteY13" fmla="*/ 2340428 h 2715985"/>
              <a:gd name="connsiteX14" fmla="*/ 1464128 w 2008877"/>
              <a:gd name="connsiteY14" fmla="*/ 2487385 h 2715985"/>
              <a:gd name="connsiteX15" fmla="*/ 1382486 w 2008877"/>
              <a:gd name="connsiteY15" fmla="*/ 2715985 h 2715985"/>
              <a:gd name="connsiteX0" fmla="*/ 0 w 1995695"/>
              <a:gd name="connsiteY0" fmla="*/ 0 h 2715985"/>
              <a:gd name="connsiteX1" fmla="*/ 381594 w 1995695"/>
              <a:gd name="connsiteY1" fmla="*/ 435626 h 2715985"/>
              <a:gd name="connsiteX2" fmla="*/ 1006136 w 1995695"/>
              <a:gd name="connsiteY2" fmla="*/ 562989 h 2715985"/>
              <a:gd name="connsiteX3" fmla="*/ 1206137 w 1995695"/>
              <a:gd name="connsiteY3" fmla="*/ 723702 h 2715985"/>
              <a:gd name="connsiteX4" fmla="*/ 1834342 w 1995695"/>
              <a:gd name="connsiteY4" fmla="*/ 718754 h 2715985"/>
              <a:gd name="connsiteX5" fmla="*/ 1856014 w 1995695"/>
              <a:gd name="connsiteY5" fmla="*/ 957942 h 2715985"/>
              <a:gd name="connsiteX6" fmla="*/ 1932214 w 1995695"/>
              <a:gd name="connsiteY6" fmla="*/ 1094014 h 2715985"/>
              <a:gd name="connsiteX7" fmla="*/ 1948543 w 1995695"/>
              <a:gd name="connsiteY7" fmla="*/ 1464128 h 2715985"/>
              <a:gd name="connsiteX8" fmla="*/ 1994560 w 1995695"/>
              <a:gd name="connsiteY8" fmla="*/ 1689957 h 2715985"/>
              <a:gd name="connsiteX9" fmla="*/ 1970314 w 1995695"/>
              <a:gd name="connsiteY9" fmla="*/ 2090057 h 2715985"/>
              <a:gd name="connsiteX10" fmla="*/ 1866900 w 1995695"/>
              <a:gd name="connsiteY10" fmla="*/ 2090057 h 2715985"/>
              <a:gd name="connsiteX11" fmla="*/ 1300843 w 1995695"/>
              <a:gd name="connsiteY11" fmla="*/ 1823357 h 2715985"/>
              <a:gd name="connsiteX12" fmla="*/ 1322614 w 1995695"/>
              <a:gd name="connsiteY12" fmla="*/ 2024742 h 2715985"/>
              <a:gd name="connsiteX13" fmla="*/ 1371600 w 1995695"/>
              <a:gd name="connsiteY13" fmla="*/ 2340428 h 2715985"/>
              <a:gd name="connsiteX14" fmla="*/ 1464128 w 1995695"/>
              <a:gd name="connsiteY14" fmla="*/ 2487385 h 2715985"/>
              <a:gd name="connsiteX15" fmla="*/ 1382486 w 1995695"/>
              <a:gd name="connsiteY15" fmla="*/ 2715985 h 2715985"/>
              <a:gd name="connsiteX0" fmla="*/ 0 w 1995032"/>
              <a:gd name="connsiteY0" fmla="*/ 0 h 2715985"/>
              <a:gd name="connsiteX1" fmla="*/ 381594 w 1995032"/>
              <a:gd name="connsiteY1" fmla="*/ 435626 h 2715985"/>
              <a:gd name="connsiteX2" fmla="*/ 1006136 w 1995032"/>
              <a:gd name="connsiteY2" fmla="*/ 562989 h 2715985"/>
              <a:gd name="connsiteX3" fmla="*/ 1206137 w 1995032"/>
              <a:gd name="connsiteY3" fmla="*/ 723702 h 2715985"/>
              <a:gd name="connsiteX4" fmla="*/ 1834342 w 1995032"/>
              <a:gd name="connsiteY4" fmla="*/ 718754 h 2715985"/>
              <a:gd name="connsiteX5" fmla="*/ 1856014 w 1995032"/>
              <a:gd name="connsiteY5" fmla="*/ 957942 h 2715985"/>
              <a:gd name="connsiteX6" fmla="*/ 1932214 w 1995032"/>
              <a:gd name="connsiteY6" fmla="*/ 1094014 h 2715985"/>
              <a:gd name="connsiteX7" fmla="*/ 1948543 w 1995032"/>
              <a:gd name="connsiteY7" fmla="*/ 1464128 h 2715985"/>
              <a:gd name="connsiteX8" fmla="*/ 1994560 w 1995032"/>
              <a:gd name="connsiteY8" fmla="*/ 1689957 h 2715985"/>
              <a:gd name="connsiteX9" fmla="*/ 1970314 w 1995032"/>
              <a:gd name="connsiteY9" fmla="*/ 2090057 h 2715985"/>
              <a:gd name="connsiteX10" fmla="*/ 1866900 w 1995032"/>
              <a:gd name="connsiteY10" fmla="*/ 2090057 h 2715985"/>
              <a:gd name="connsiteX11" fmla="*/ 1300843 w 1995032"/>
              <a:gd name="connsiteY11" fmla="*/ 1823357 h 2715985"/>
              <a:gd name="connsiteX12" fmla="*/ 1322614 w 1995032"/>
              <a:gd name="connsiteY12" fmla="*/ 2024742 h 2715985"/>
              <a:gd name="connsiteX13" fmla="*/ 1371600 w 1995032"/>
              <a:gd name="connsiteY13" fmla="*/ 2340428 h 2715985"/>
              <a:gd name="connsiteX14" fmla="*/ 1464128 w 1995032"/>
              <a:gd name="connsiteY14" fmla="*/ 2487385 h 2715985"/>
              <a:gd name="connsiteX15" fmla="*/ 1382486 w 1995032"/>
              <a:gd name="connsiteY15" fmla="*/ 2715985 h 271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5032" h="2715985">
                <a:moveTo>
                  <a:pt x="0" y="0"/>
                </a:moveTo>
                <a:cubicBezTo>
                  <a:pt x="116114" y="141514"/>
                  <a:pt x="206516" y="338562"/>
                  <a:pt x="381594" y="435626"/>
                </a:cubicBezTo>
                <a:cubicBezTo>
                  <a:pt x="587152" y="518836"/>
                  <a:pt x="868250" y="511282"/>
                  <a:pt x="1006136" y="562989"/>
                </a:cubicBezTo>
                <a:cubicBezTo>
                  <a:pt x="1144022" y="614696"/>
                  <a:pt x="1076416" y="703745"/>
                  <a:pt x="1206137" y="723702"/>
                </a:cubicBezTo>
                <a:cubicBezTo>
                  <a:pt x="1335858" y="743659"/>
                  <a:pt x="1720949" y="681561"/>
                  <a:pt x="1834342" y="718754"/>
                </a:cubicBezTo>
                <a:cubicBezTo>
                  <a:pt x="1872921" y="791969"/>
                  <a:pt x="1838778" y="892628"/>
                  <a:pt x="1856014" y="957942"/>
                </a:cubicBezTo>
                <a:cubicBezTo>
                  <a:pt x="1873250" y="1023256"/>
                  <a:pt x="1916793" y="1009650"/>
                  <a:pt x="1932214" y="1094014"/>
                </a:cubicBezTo>
                <a:cubicBezTo>
                  <a:pt x="1947635" y="1178378"/>
                  <a:pt x="1935843" y="1364342"/>
                  <a:pt x="1948543" y="1464128"/>
                </a:cubicBezTo>
                <a:cubicBezTo>
                  <a:pt x="1961243" y="1563914"/>
                  <a:pt x="1990932" y="1585636"/>
                  <a:pt x="1994560" y="1689957"/>
                </a:cubicBezTo>
                <a:cubicBezTo>
                  <a:pt x="1998188" y="1794278"/>
                  <a:pt x="1980045" y="1990585"/>
                  <a:pt x="1970314" y="2090057"/>
                </a:cubicBezTo>
                <a:lnTo>
                  <a:pt x="1866900" y="2090057"/>
                </a:lnTo>
                <a:lnTo>
                  <a:pt x="1300843" y="1823357"/>
                </a:lnTo>
                <a:lnTo>
                  <a:pt x="1322614" y="2024742"/>
                </a:lnTo>
                <a:cubicBezTo>
                  <a:pt x="1334407" y="2110920"/>
                  <a:pt x="1348014" y="2263321"/>
                  <a:pt x="1371600" y="2340428"/>
                </a:cubicBezTo>
                <a:cubicBezTo>
                  <a:pt x="1395186" y="2417535"/>
                  <a:pt x="1462314" y="2424792"/>
                  <a:pt x="1464128" y="2487385"/>
                </a:cubicBezTo>
                <a:cubicBezTo>
                  <a:pt x="1465942" y="2549978"/>
                  <a:pt x="1409700" y="2639785"/>
                  <a:pt x="1382486" y="2715985"/>
                </a:cubicBezTo>
              </a:path>
            </a:pathLst>
          </a:custGeom>
          <a:noFill/>
          <a:ln w="76200"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1044268-51EC-48F8-A10B-037A7FE5DDD9}"/>
              </a:ext>
            </a:extLst>
          </p:cNvPr>
          <p:cNvSpPr txBox="1"/>
          <p:nvPr/>
        </p:nvSpPr>
        <p:spPr>
          <a:xfrm>
            <a:off x="8324420" y="1307194"/>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太子町役場</a:t>
            </a:r>
          </a:p>
        </p:txBody>
      </p:sp>
      <p:sp>
        <p:nvSpPr>
          <p:cNvPr id="29" name="四角形: 角を丸くする 28">
            <a:extLst>
              <a:ext uri="{FF2B5EF4-FFF2-40B4-BE49-F238E27FC236}">
                <a16:creationId xmlns:a16="http://schemas.microsoft.com/office/drawing/2014/main" id="{A03EE342-765C-43AF-B356-3BFFF5F5FBCB}"/>
              </a:ext>
            </a:extLst>
          </p:cNvPr>
          <p:cNvSpPr/>
          <p:nvPr/>
        </p:nvSpPr>
        <p:spPr>
          <a:xfrm>
            <a:off x="4635271" y="2557689"/>
            <a:ext cx="864000" cy="43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67CE073C-C46F-4B30-AA95-92BABEB2C793}"/>
              </a:ext>
            </a:extLst>
          </p:cNvPr>
          <p:cNvSpPr txBox="1"/>
          <p:nvPr/>
        </p:nvSpPr>
        <p:spPr>
          <a:xfrm>
            <a:off x="4692809" y="2575504"/>
            <a:ext cx="748923" cy="415498"/>
          </a:xfrm>
          <a:prstGeom prst="rect">
            <a:avLst/>
          </a:prstGeom>
          <a:noFill/>
        </p:spPr>
        <p:txBody>
          <a:bodyPr wrap="none"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近鉄長野線</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endParaRPr kumimoji="1" lang="en-US" altLang="ja-JP" sz="2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富田林駅</a:t>
            </a:r>
          </a:p>
        </p:txBody>
      </p:sp>
      <p:sp>
        <p:nvSpPr>
          <p:cNvPr id="31" name="四角形: 角を丸くする 30">
            <a:extLst>
              <a:ext uri="{FF2B5EF4-FFF2-40B4-BE49-F238E27FC236}">
                <a16:creationId xmlns:a16="http://schemas.microsoft.com/office/drawing/2014/main" id="{197603FD-52FC-481E-80C8-F3C3BBFE046D}"/>
              </a:ext>
            </a:extLst>
          </p:cNvPr>
          <p:cNvSpPr/>
          <p:nvPr/>
        </p:nvSpPr>
        <p:spPr>
          <a:xfrm>
            <a:off x="7055728" y="606838"/>
            <a:ext cx="864000" cy="43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C4A26133-12F4-4C89-A3CD-3B30AE84A674}"/>
              </a:ext>
            </a:extLst>
          </p:cNvPr>
          <p:cNvSpPr txBox="1"/>
          <p:nvPr/>
        </p:nvSpPr>
        <p:spPr>
          <a:xfrm>
            <a:off x="7063574" y="624653"/>
            <a:ext cx="848310" cy="415498"/>
          </a:xfrm>
          <a:prstGeom prst="rect">
            <a:avLst/>
          </a:prstGeom>
          <a:noFill/>
        </p:spPr>
        <p:txBody>
          <a:bodyPr wrap="none"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近鉄南大阪線</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endParaRPr kumimoji="1" lang="en-US" altLang="ja-JP" sz="2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上ノ太子駅</a:t>
            </a:r>
          </a:p>
        </p:txBody>
      </p:sp>
      <p:sp>
        <p:nvSpPr>
          <p:cNvPr id="33" name="四角形: 角を丸くする 32">
            <a:extLst>
              <a:ext uri="{FF2B5EF4-FFF2-40B4-BE49-F238E27FC236}">
                <a16:creationId xmlns:a16="http://schemas.microsoft.com/office/drawing/2014/main" id="{D3268386-0AB2-4B75-8578-5162AD4BB5D3}"/>
              </a:ext>
            </a:extLst>
          </p:cNvPr>
          <p:cNvSpPr/>
          <p:nvPr/>
        </p:nvSpPr>
        <p:spPr>
          <a:xfrm>
            <a:off x="4758157" y="1660538"/>
            <a:ext cx="618226" cy="321390"/>
          </a:xfrm>
          <a:prstGeom prst="round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184FA10-ED7B-464E-B864-82AF417CA924}"/>
              </a:ext>
            </a:extLst>
          </p:cNvPr>
          <p:cNvSpPr txBox="1"/>
          <p:nvPr/>
        </p:nvSpPr>
        <p:spPr>
          <a:xfrm>
            <a:off x="4773499" y="1650093"/>
            <a:ext cx="607859" cy="353943"/>
          </a:xfrm>
          <a:prstGeom prst="rect">
            <a:avLst/>
          </a:prstGeom>
          <a:noFill/>
        </p:spPr>
        <p:txBody>
          <a:bodyPr wrap="none" rtlCol="0">
            <a:spAutoFit/>
          </a:bodyPr>
          <a:lstStyle/>
          <a:p>
            <a:pPr algn="ctr"/>
            <a:r>
              <a:rPr kumimoji="1" lang="ja-JP" altLang="en-US" sz="600" b="1" dirty="0">
                <a:latin typeface="Meiryo UI" panose="020B0604030504040204" pitchFamily="50" charset="-128"/>
                <a:ea typeface="Meiryo UI" panose="020B0604030504040204" pitchFamily="50" charset="-128"/>
              </a:rPr>
              <a:t>近鉄長野線</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2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喜 志 駅</a:t>
            </a:r>
            <a:endParaRPr kumimoji="1" lang="ja-JP" altLang="en-US" sz="1100"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0B3A49F-C0A9-4456-AF6E-7838CA388663}"/>
              </a:ext>
            </a:extLst>
          </p:cNvPr>
          <p:cNvSpPr/>
          <p:nvPr/>
        </p:nvSpPr>
        <p:spPr>
          <a:xfrm>
            <a:off x="7672569" y="2541421"/>
            <a:ext cx="1188000" cy="360000"/>
          </a:xfrm>
          <a:prstGeom prst="rect">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A7B9E47-C896-4065-8CDB-D190582296FF}"/>
              </a:ext>
            </a:extLst>
          </p:cNvPr>
          <p:cNvSpPr/>
          <p:nvPr/>
        </p:nvSpPr>
        <p:spPr>
          <a:xfrm>
            <a:off x="5682738" y="4044250"/>
            <a:ext cx="1188000" cy="360000"/>
          </a:xfrm>
          <a:prstGeom prst="rect">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D341F62-4221-425F-B468-C703E0F21FFE}"/>
              </a:ext>
            </a:extLst>
          </p:cNvPr>
          <p:cNvSpPr txBox="1"/>
          <p:nvPr/>
        </p:nvSpPr>
        <p:spPr>
          <a:xfrm>
            <a:off x="7534522" y="2585136"/>
            <a:ext cx="1385316" cy="276999"/>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北部ルート</a:t>
            </a:r>
            <a:endParaRPr kumimoji="1" lang="en-US" altLang="ja-JP" sz="1200"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A928CEF3-CB4A-4AC2-A014-1727A37302C8}"/>
              </a:ext>
            </a:extLst>
          </p:cNvPr>
          <p:cNvSpPr txBox="1"/>
          <p:nvPr/>
        </p:nvSpPr>
        <p:spPr>
          <a:xfrm>
            <a:off x="5541151" y="4087283"/>
            <a:ext cx="1385316" cy="276999"/>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南部ルート</a:t>
            </a:r>
            <a:endParaRPr kumimoji="1" lang="en-US" altLang="ja-JP" sz="12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C0726E7-F5D6-4D8B-8FC1-C904E4D081A3}"/>
              </a:ext>
            </a:extLst>
          </p:cNvPr>
          <p:cNvSpPr txBox="1"/>
          <p:nvPr/>
        </p:nvSpPr>
        <p:spPr>
          <a:xfrm>
            <a:off x="0" y="1013003"/>
            <a:ext cx="4633000" cy="954107"/>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北部ルート</a:t>
            </a:r>
            <a:r>
              <a:rPr kumimoji="1" lang="ja-JP" altLang="en-US" sz="1200" dirty="0">
                <a:latin typeface="Meiryo UI" panose="020B0604030504040204" pitchFamily="50" charset="-128"/>
                <a:ea typeface="Meiryo UI" panose="020B0604030504040204" pitchFamily="50" charset="-128"/>
              </a:rPr>
              <a:t>　上ノ太子駅～太子町役場経由～近つ飛鳥博物館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運行距離　約</a:t>
            </a:r>
            <a:r>
              <a:rPr kumimoji="1" lang="en-US" altLang="ja-JP" sz="1200" dirty="0">
                <a:latin typeface="Meiryo UI" panose="020B0604030504040204" pitchFamily="50" charset="-128"/>
                <a:ea typeface="Meiryo UI" panose="020B0604030504040204" pitchFamily="50" charset="-128"/>
              </a:rPr>
              <a:t>7.9km</a:t>
            </a:r>
            <a:r>
              <a:rPr kumimoji="1" lang="ja-JP" altLang="en-US" sz="1200" dirty="0">
                <a:latin typeface="Meiryo UI" panose="020B0604030504040204" pitchFamily="50" charset="-128"/>
                <a:ea typeface="Meiryo UI" panose="020B0604030504040204" pitchFamily="50" charset="-128"/>
              </a:rPr>
              <a:t>（片道）</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（仮称）</a:t>
            </a:r>
            <a:r>
              <a:rPr kumimoji="1" lang="ja-JP" altLang="en-US" sz="1200" b="1" dirty="0">
                <a:latin typeface="Meiryo UI" panose="020B0604030504040204" pitchFamily="50" charset="-128"/>
                <a:ea typeface="Meiryo UI" panose="020B0604030504040204" pitchFamily="50" charset="-128"/>
              </a:rPr>
              <a:t>南部ルート</a:t>
            </a:r>
            <a:r>
              <a:rPr kumimoji="1" lang="ja-JP" altLang="en-US" sz="1200" dirty="0">
                <a:latin typeface="Meiryo UI" panose="020B0604030504040204" pitchFamily="50" charset="-128"/>
                <a:ea typeface="Meiryo UI" panose="020B0604030504040204" pitchFamily="50" charset="-128"/>
              </a:rPr>
              <a:t>　富田林駅～河南町役場経由～千早赤阪村役場</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運行距離　約</a:t>
            </a:r>
            <a:r>
              <a:rPr kumimoji="1" lang="en-US" altLang="ja-JP" sz="1200" dirty="0">
                <a:latin typeface="Meiryo UI" panose="020B0604030504040204" pitchFamily="50" charset="-128"/>
                <a:ea typeface="Meiryo UI" panose="020B0604030504040204" pitchFamily="50" charset="-128"/>
              </a:rPr>
              <a:t>8.3km</a:t>
            </a:r>
            <a:r>
              <a:rPr kumimoji="1" lang="ja-JP" altLang="en-US" sz="1200" dirty="0">
                <a:latin typeface="Meiryo UI" panose="020B0604030504040204" pitchFamily="50" charset="-128"/>
                <a:ea typeface="Meiryo UI" panose="020B0604030504040204" pitchFamily="50" charset="-128"/>
              </a:rPr>
              <a:t>（片道）</a:t>
            </a:r>
          </a:p>
        </p:txBody>
      </p:sp>
      <p:sp>
        <p:nvSpPr>
          <p:cNvPr id="42" name="テキスト ボックス 41">
            <a:extLst>
              <a:ext uri="{FF2B5EF4-FFF2-40B4-BE49-F238E27FC236}">
                <a16:creationId xmlns:a16="http://schemas.microsoft.com/office/drawing/2014/main" id="{4E6995BD-BFCB-426C-86EE-00739439F2BB}"/>
              </a:ext>
            </a:extLst>
          </p:cNvPr>
          <p:cNvSpPr txBox="1"/>
          <p:nvPr/>
        </p:nvSpPr>
        <p:spPr>
          <a:xfrm>
            <a:off x="6283999" y="6578019"/>
            <a:ext cx="1467068" cy="246221"/>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実証実験運行ルート図</a:t>
            </a:r>
          </a:p>
        </p:txBody>
      </p:sp>
      <p:sp>
        <p:nvSpPr>
          <p:cNvPr id="43" name="楕円 42">
            <a:extLst>
              <a:ext uri="{FF2B5EF4-FFF2-40B4-BE49-F238E27FC236}">
                <a16:creationId xmlns:a16="http://schemas.microsoft.com/office/drawing/2014/main" id="{AB7BC2A1-5723-42EF-B93B-8464325A0C81}"/>
              </a:ext>
            </a:extLst>
          </p:cNvPr>
          <p:cNvSpPr/>
          <p:nvPr/>
        </p:nvSpPr>
        <p:spPr>
          <a:xfrm>
            <a:off x="8786436" y="724402"/>
            <a:ext cx="216000" cy="216000"/>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73E1D6BF-3E52-4075-A1DA-2DDC4D3B68B1}"/>
              </a:ext>
            </a:extLst>
          </p:cNvPr>
          <p:cNvSpPr/>
          <p:nvPr/>
        </p:nvSpPr>
        <p:spPr>
          <a:xfrm>
            <a:off x="8852572" y="739272"/>
            <a:ext cx="89371" cy="172800"/>
          </a:xfrm>
          <a:prstGeom prst="triangle">
            <a:avLst/>
          </a:prstGeom>
          <a:solidFill>
            <a:schemeClr val="tx1">
              <a:lumMod val="65000"/>
              <a:lumOff val="3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8DBF333C-4BAC-4DA1-BA62-A46F9220B612}"/>
              </a:ext>
            </a:extLst>
          </p:cNvPr>
          <p:cNvSpPr txBox="1"/>
          <p:nvPr/>
        </p:nvSpPr>
        <p:spPr>
          <a:xfrm>
            <a:off x="8758414" y="559222"/>
            <a:ext cx="276038" cy="215444"/>
          </a:xfrm>
          <a:prstGeom prst="rect">
            <a:avLst/>
          </a:prstGeom>
          <a:noFill/>
        </p:spPr>
        <p:txBody>
          <a:bodyPr wrap="none" rtlCol="0">
            <a:spAutoFit/>
          </a:bodyPr>
          <a:lstStyle/>
          <a:p>
            <a:r>
              <a:rPr kumimoji="1" lang="en-US" altLang="ja-JP" sz="800" dirty="0">
                <a:solidFill>
                  <a:schemeClr val="tx1">
                    <a:lumMod val="65000"/>
                    <a:lumOff val="35000"/>
                  </a:schemeClr>
                </a:solidFill>
                <a:latin typeface="Script MT Bold" panose="03040602040607080904" pitchFamily="66" charset="0"/>
              </a:rPr>
              <a:t>N</a:t>
            </a:r>
            <a:endParaRPr kumimoji="1" lang="ja-JP" altLang="en-US" sz="800" dirty="0">
              <a:solidFill>
                <a:schemeClr val="tx1">
                  <a:lumMod val="65000"/>
                  <a:lumOff val="35000"/>
                </a:schemeClr>
              </a:solidFill>
              <a:latin typeface="Script MT Bold" panose="03040602040607080904" pitchFamily="66" charset="0"/>
            </a:endParaRPr>
          </a:p>
        </p:txBody>
      </p:sp>
      <p:sp>
        <p:nvSpPr>
          <p:cNvPr id="47" name="テキスト ボックス 46">
            <a:extLst>
              <a:ext uri="{FF2B5EF4-FFF2-40B4-BE49-F238E27FC236}">
                <a16:creationId xmlns:a16="http://schemas.microsoft.com/office/drawing/2014/main" id="{D31028C4-213E-47B5-8609-13D5DD06A230}"/>
              </a:ext>
            </a:extLst>
          </p:cNvPr>
          <p:cNvSpPr txBox="1"/>
          <p:nvPr/>
        </p:nvSpPr>
        <p:spPr>
          <a:xfrm>
            <a:off x="0" y="1959513"/>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２．</a:t>
            </a:r>
            <a:r>
              <a:rPr kumimoji="0"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使用車両</a:t>
            </a:r>
          </a:p>
        </p:txBody>
      </p:sp>
      <p:sp>
        <p:nvSpPr>
          <p:cNvPr id="49" name="テキスト ボックス 48">
            <a:extLst>
              <a:ext uri="{FF2B5EF4-FFF2-40B4-BE49-F238E27FC236}">
                <a16:creationId xmlns:a16="http://schemas.microsoft.com/office/drawing/2014/main" id="{4A00E36E-CCE4-4D35-BA07-EB523FF47C7F}"/>
              </a:ext>
            </a:extLst>
          </p:cNvPr>
          <p:cNvSpPr txBox="1"/>
          <p:nvPr/>
        </p:nvSpPr>
        <p:spPr>
          <a:xfrm>
            <a:off x="0" y="2301780"/>
            <a:ext cx="3243196" cy="646331"/>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EV</a:t>
            </a:r>
            <a:r>
              <a:rPr kumimoji="1" lang="ja-JP" altLang="en-US" sz="1200" dirty="0">
                <a:latin typeface="Meiryo UI" panose="020B0604030504040204" pitchFamily="50" charset="-128"/>
                <a:ea typeface="Meiryo UI" panose="020B0604030504040204" pitchFamily="50" charset="-128"/>
              </a:rPr>
              <a:t>バス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全 　長：</a:t>
            </a:r>
            <a:r>
              <a:rPr kumimoji="1" lang="en-US" altLang="ja-JP" sz="1200" dirty="0">
                <a:latin typeface="Meiryo UI" panose="020B0604030504040204" pitchFamily="50" charset="-128"/>
                <a:ea typeface="Meiryo UI" panose="020B0604030504040204" pitchFamily="50" charset="-128"/>
              </a:rPr>
              <a:t>6.99</a:t>
            </a:r>
            <a:r>
              <a:rPr kumimoji="1" lang="ja-JP" altLang="en-US" sz="1200" dirty="0">
                <a:latin typeface="Meiryo UI" panose="020B0604030504040204" pitchFamily="50" charset="-128"/>
                <a:ea typeface="Meiryo UI" panose="020B0604030504040204" pitchFamily="50" charset="-128"/>
              </a:rPr>
              <a:t>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座席数：</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（客席定員）＋</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（運転席）　</a:t>
            </a:r>
          </a:p>
        </p:txBody>
      </p:sp>
      <p:sp>
        <p:nvSpPr>
          <p:cNvPr id="38" name="テキスト ボックス 37">
            <a:extLst>
              <a:ext uri="{FF2B5EF4-FFF2-40B4-BE49-F238E27FC236}">
                <a16:creationId xmlns:a16="http://schemas.microsoft.com/office/drawing/2014/main" id="{BE19E59C-A307-4584-9002-9EC6897B44A3}"/>
              </a:ext>
            </a:extLst>
          </p:cNvPr>
          <p:cNvSpPr txBox="1"/>
          <p:nvPr/>
        </p:nvSpPr>
        <p:spPr>
          <a:xfrm>
            <a:off x="0" y="3166957"/>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３．バス停</a:t>
            </a:r>
            <a:r>
              <a:rPr lang="ja-JP" altLang="en-US" sz="1050" dirty="0">
                <a:latin typeface="Meiryo UI" panose="020B0604030504040204" pitchFamily="50" charset="-128"/>
                <a:ea typeface="Meiryo UI" panose="020B0604030504040204" pitchFamily="50" charset="-128"/>
              </a:rPr>
              <a:t>（北部ルート・南部ルートとも）</a:t>
            </a:r>
            <a:endParaRPr kumimoji="0"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622A89A2-7B59-4B42-8853-10D03DD6F4C4}"/>
              </a:ext>
            </a:extLst>
          </p:cNvPr>
          <p:cNvSpPr txBox="1"/>
          <p:nvPr/>
        </p:nvSpPr>
        <p:spPr>
          <a:xfrm>
            <a:off x="0" y="3883746"/>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４．運行日</a:t>
            </a:r>
            <a:r>
              <a:rPr lang="ja-JP" altLang="en-US" sz="1050" dirty="0">
                <a:latin typeface="Meiryo UI" panose="020B0604030504040204" pitchFamily="50" charset="-128"/>
                <a:ea typeface="Meiryo UI" panose="020B0604030504040204" pitchFamily="50" charset="-128"/>
              </a:rPr>
              <a:t>（北部ルート・南部ルートとも）</a:t>
            </a:r>
            <a:endParaRPr kumimoji="0"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8A135F91-BA20-4398-B546-C4B465444480}"/>
              </a:ext>
            </a:extLst>
          </p:cNvPr>
          <p:cNvSpPr txBox="1"/>
          <p:nvPr/>
        </p:nvSpPr>
        <p:spPr>
          <a:xfrm>
            <a:off x="0" y="4792970"/>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５．運行時間帯及び頻度</a:t>
            </a:r>
            <a:r>
              <a:rPr lang="ja-JP" altLang="en-US" sz="1050" dirty="0">
                <a:latin typeface="Meiryo UI" panose="020B0604030504040204" pitchFamily="50" charset="-128"/>
                <a:ea typeface="Meiryo UI" panose="020B0604030504040204" pitchFamily="50" charset="-128"/>
              </a:rPr>
              <a:t>（北部ルート・南部ルートとも）</a:t>
            </a:r>
            <a:endParaRPr kumimoji="0"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1462EB7-B70C-4A08-AFA1-B6ECB2B731DE}"/>
              </a:ext>
            </a:extLst>
          </p:cNvPr>
          <p:cNvSpPr txBox="1"/>
          <p:nvPr/>
        </p:nvSpPr>
        <p:spPr>
          <a:xfrm>
            <a:off x="0" y="5477531"/>
            <a:ext cx="4212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latin typeface="Meiryo UI" panose="020B0604030504040204" pitchFamily="50" charset="-128"/>
                <a:ea typeface="Meiryo UI" panose="020B0604030504040204" pitchFamily="50" charset="-128"/>
              </a:rPr>
              <a:t>６．</a:t>
            </a:r>
            <a:r>
              <a:rPr kumimoji="0"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乗車方法</a:t>
            </a:r>
            <a:r>
              <a:rPr kumimoji="0"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（北部ルート・南部ルートとも）</a:t>
            </a:r>
          </a:p>
        </p:txBody>
      </p:sp>
      <p:sp>
        <p:nvSpPr>
          <p:cNvPr id="52" name="テキスト ボックス 51">
            <a:extLst>
              <a:ext uri="{FF2B5EF4-FFF2-40B4-BE49-F238E27FC236}">
                <a16:creationId xmlns:a16="http://schemas.microsoft.com/office/drawing/2014/main" id="{A0322D37-1948-4CD9-AB6F-972E46C88618}"/>
              </a:ext>
            </a:extLst>
          </p:cNvPr>
          <p:cNvSpPr txBox="1"/>
          <p:nvPr/>
        </p:nvSpPr>
        <p:spPr>
          <a:xfrm>
            <a:off x="0" y="3489745"/>
            <a:ext cx="269016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起終点＋途中バス停５箇所（右図）</a:t>
            </a:r>
          </a:p>
        </p:txBody>
      </p:sp>
      <p:sp>
        <p:nvSpPr>
          <p:cNvPr id="53" name="テキスト ボックス 52">
            <a:extLst>
              <a:ext uri="{FF2B5EF4-FFF2-40B4-BE49-F238E27FC236}">
                <a16:creationId xmlns:a16="http://schemas.microsoft.com/office/drawing/2014/main" id="{EB9CA3BA-E36D-451A-8C0F-424ECF6D5110}"/>
              </a:ext>
            </a:extLst>
          </p:cNvPr>
          <p:cNvSpPr txBox="1"/>
          <p:nvPr/>
        </p:nvSpPr>
        <p:spPr>
          <a:xfrm>
            <a:off x="0" y="4223437"/>
            <a:ext cx="4549643"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毎日運行（平日・休日）　　年末年始（</a:t>
            </a:r>
            <a:r>
              <a:rPr kumimoji="1" lang="en-US" altLang="ja-JP" sz="1200" dirty="0">
                <a:latin typeface="Meiryo UI" panose="020B0604030504040204" pitchFamily="50" charset="-128"/>
                <a:ea typeface="Meiryo UI" panose="020B0604030504040204" pitchFamily="50" charset="-128"/>
              </a:rPr>
              <a:t>12/29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）は除く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各ルートの運行期間については、概ね３か月間ごと交互に運行を予定</a:t>
            </a:r>
            <a:endParaRPr kumimoji="1" lang="en-US" altLang="ja-JP" sz="12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F5E8F51-6742-45C4-8F8F-82B67848C3DA}"/>
              </a:ext>
            </a:extLst>
          </p:cNvPr>
          <p:cNvSpPr txBox="1"/>
          <p:nvPr/>
        </p:nvSpPr>
        <p:spPr>
          <a:xfrm>
            <a:off x="0" y="5123643"/>
            <a:ext cx="342112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概ね１０時～１６時で、１日４便（往復）程度</a:t>
            </a:r>
            <a:endParaRPr kumimoji="1" lang="en-US" altLang="ja-JP" sz="12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3EBEA04-1647-4019-A283-3FA7114CAFE2}"/>
              </a:ext>
            </a:extLst>
          </p:cNvPr>
          <p:cNvSpPr txBox="1"/>
          <p:nvPr/>
        </p:nvSpPr>
        <p:spPr>
          <a:xfrm>
            <a:off x="0" y="5810719"/>
            <a:ext cx="2544286"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原則、自由乗車（事前予約不要）</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運行開始当初のみ事前予約必要</a:t>
            </a:r>
            <a:endParaRPr kumimoji="1" lang="en-US" altLang="ja-JP"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EEA1B62-6E75-427D-8B66-3F1CD556E1E9}"/>
              </a:ext>
            </a:extLst>
          </p:cNvPr>
          <p:cNvSpPr txBox="1"/>
          <p:nvPr/>
        </p:nvSpPr>
        <p:spPr>
          <a:xfrm>
            <a:off x="70554" y="6356319"/>
            <a:ext cx="4288353" cy="400110"/>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　</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本運行計画については、実証実験の状況に応じて見直し等が必要な</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　　場合は協議・調整していく。</a:t>
            </a:r>
          </a:p>
        </p:txBody>
      </p:sp>
      <p:sp>
        <p:nvSpPr>
          <p:cNvPr id="6" name="フローチャート: 組合せ 5">
            <a:extLst>
              <a:ext uri="{FF2B5EF4-FFF2-40B4-BE49-F238E27FC236}">
                <a16:creationId xmlns:a16="http://schemas.microsoft.com/office/drawing/2014/main" id="{3117D5A0-2B16-4373-8149-980DFFD10A7E}"/>
              </a:ext>
            </a:extLst>
          </p:cNvPr>
          <p:cNvSpPr>
            <a:spLocks noChangeAspect="1"/>
          </p:cNvSpPr>
          <p:nvPr/>
        </p:nvSpPr>
        <p:spPr>
          <a:xfrm>
            <a:off x="5203615" y="1239981"/>
            <a:ext cx="308271" cy="1541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組合せ 5">
            <a:extLst>
              <a:ext uri="{FF2B5EF4-FFF2-40B4-BE49-F238E27FC236}">
                <a16:creationId xmlns:a16="http://schemas.microsoft.com/office/drawing/2014/main" id="{45189EE4-8E86-4BBF-A08C-3FB510ADE93F}"/>
              </a:ext>
            </a:extLst>
          </p:cNvPr>
          <p:cNvSpPr>
            <a:spLocks noChangeAspect="1"/>
          </p:cNvSpPr>
          <p:nvPr/>
        </p:nvSpPr>
        <p:spPr>
          <a:xfrm>
            <a:off x="5188511" y="1230449"/>
            <a:ext cx="338650" cy="17625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no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組合せ 5">
            <a:extLst>
              <a:ext uri="{FF2B5EF4-FFF2-40B4-BE49-F238E27FC236}">
                <a16:creationId xmlns:a16="http://schemas.microsoft.com/office/drawing/2014/main" id="{B50A7E1C-B9CD-4DF0-A678-B6E907F36D5D}"/>
              </a:ext>
            </a:extLst>
          </p:cNvPr>
          <p:cNvSpPr>
            <a:spLocks noChangeAspect="1"/>
          </p:cNvSpPr>
          <p:nvPr/>
        </p:nvSpPr>
        <p:spPr>
          <a:xfrm>
            <a:off x="5743192" y="4607284"/>
            <a:ext cx="308271" cy="1541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組合せ 5">
            <a:extLst>
              <a:ext uri="{FF2B5EF4-FFF2-40B4-BE49-F238E27FC236}">
                <a16:creationId xmlns:a16="http://schemas.microsoft.com/office/drawing/2014/main" id="{31AA67FA-9D78-40F1-A31C-57BB33ECC2B5}"/>
              </a:ext>
            </a:extLst>
          </p:cNvPr>
          <p:cNvSpPr>
            <a:spLocks noChangeAspect="1"/>
          </p:cNvSpPr>
          <p:nvPr/>
        </p:nvSpPr>
        <p:spPr>
          <a:xfrm>
            <a:off x="5728088" y="4597752"/>
            <a:ext cx="338650" cy="17625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 name="connsiteX0" fmla="*/ 108 w 10108"/>
              <a:gd name="connsiteY0" fmla="*/ 1250 h 11250"/>
              <a:gd name="connsiteX1" fmla="*/ 10108 w 10108"/>
              <a:gd name="connsiteY1" fmla="*/ 1250 h 11250"/>
              <a:gd name="connsiteX2" fmla="*/ 5108 w 10108"/>
              <a:gd name="connsiteY2" fmla="*/ 11250 h 11250"/>
              <a:gd name="connsiteX3" fmla="*/ 108 w 10108"/>
              <a:gd name="connsiteY3" fmla="*/ 1250 h 11250"/>
              <a:gd name="connsiteX0" fmla="*/ 108 w 10216"/>
              <a:gd name="connsiteY0" fmla="*/ 1250 h 11250"/>
              <a:gd name="connsiteX1" fmla="*/ 10108 w 10216"/>
              <a:gd name="connsiteY1" fmla="*/ 1250 h 11250"/>
              <a:gd name="connsiteX2" fmla="*/ 5108 w 10216"/>
              <a:gd name="connsiteY2" fmla="*/ 11250 h 11250"/>
              <a:gd name="connsiteX3" fmla="*/ 108 w 10216"/>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216" h="11250">
                <a:moveTo>
                  <a:pt x="108" y="1250"/>
                </a:moveTo>
                <a:cubicBezTo>
                  <a:pt x="941" y="-417"/>
                  <a:pt x="9275" y="-417"/>
                  <a:pt x="10108" y="1250"/>
                </a:cubicBezTo>
                <a:cubicBezTo>
                  <a:pt x="10941" y="2917"/>
                  <a:pt x="6775" y="11250"/>
                  <a:pt x="5108" y="11250"/>
                </a:cubicBezTo>
                <a:cubicBezTo>
                  <a:pt x="3441" y="11250"/>
                  <a:pt x="-725" y="2917"/>
                  <a:pt x="108" y="1250"/>
                </a:cubicBezTo>
                <a:close/>
              </a:path>
            </a:pathLst>
          </a:custGeom>
          <a:no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97EB0E1-628C-4972-A23A-7D12EF216CA0}"/>
              </a:ext>
            </a:extLst>
          </p:cNvPr>
          <p:cNvSpPr txBox="1"/>
          <p:nvPr/>
        </p:nvSpPr>
        <p:spPr>
          <a:xfrm>
            <a:off x="5166399" y="1178603"/>
            <a:ext cx="377026" cy="246221"/>
          </a:xfrm>
          <a:prstGeom prst="rect">
            <a:avLst/>
          </a:prstGeom>
          <a:noFill/>
        </p:spPr>
        <p:txBody>
          <a:bodyPr wrap="none" rtlCol="0">
            <a:spAutoFit/>
          </a:bodyPr>
          <a:lstStyle/>
          <a:p>
            <a:r>
              <a:rPr kumimoji="1" lang="en-US" altLang="ja-JP" sz="1000" b="1" dirty="0">
                <a:solidFill>
                  <a:schemeClr val="bg1"/>
                </a:solidFill>
                <a:latin typeface="BIZ UDゴシック" panose="020B0400000000000000" pitchFamily="49" charset="-128"/>
                <a:ea typeface="BIZ UDゴシック" panose="020B0400000000000000" pitchFamily="49" charset="-128"/>
              </a:rPr>
              <a:t>170</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p:txBody>
      </p:sp>
      <p:sp>
        <p:nvSpPr>
          <p:cNvPr id="60" name="テキスト ボックス 59">
            <a:extLst>
              <a:ext uri="{FF2B5EF4-FFF2-40B4-BE49-F238E27FC236}">
                <a16:creationId xmlns:a16="http://schemas.microsoft.com/office/drawing/2014/main" id="{4793D198-5946-4AB4-B2AD-789061A072B3}"/>
              </a:ext>
            </a:extLst>
          </p:cNvPr>
          <p:cNvSpPr txBox="1"/>
          <p:nvPr/>
        </p:nvSpPr>
        <p:spPr>
          <a:xfrm>
            <a:off x="5712658" y="4543071"/>
            <a:ext cx="377026" cy="246221"/>
          </a:xfrm>
          <a:prstGeom prst="rect">
            <a:avLst/>
          </a:prstGeom>
          <a:noFill/>
        </p:spPr>
        <p:txBody>
          <a:bodyPr wrap="none" rtlCol="0">
            <a:spAutoFit/>
          </a:bodyPr>
          <a:lstStyle/>
          <a:p>
            <a:r>
              <a:rPr kumimoji="1" lang="en-US" altLang="ja-JP" sz="1000" b="1" dirty="0">
                <a:solidFill>
                  <a:schemeClr val="bg1"/>
                </a:solidFill>
                <a:latin typeface="BIZ UDゴシック" panose="020B0400000000000000" pitchFamily="49" charset="-128"/>
                <a:ea typeface="BIZ UDゴシック" panose="020B0400000000000000" pitchFamily="49" charset="-128"/>
              </a:rPr>
              <a:t>309</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p:txBody>
      </p:sp>
      <p:cxnSp>
        <p:nvCxnSpPr>
          <p:cNvPr id="12" name="直線コネクタ 11">
            <a:extLst>
              <a:ext uri="{FF2B5EF4-FFF2-40B4-BE49-F238E27FC236}">
                <a16:creationId xmlns:a16="http://schemas.microsoft.com/office/drawing/2014/main" id="{51E1BC27-6B36-41AF-A910-182F9BB3DA93}"/>
              </a:ext>
            </a:extLst>
          </p:cNvPr>
          <p:cNvCxnSpPr/>
          <p:nvPr/>
        </p:nvCxnSpPr>
        <p:spPr>
          <a:xfrm>
            <a:off x="0" y="968331"/>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5D90269-9835-4888-BA7C-745247C400C6}"/>
              </a:ext>
            </a:extLst>
          </p:cNvPr>
          <p:cNvCxnSpPr/>
          <p:nvPr/>
        </p:nvCxnSpPr>
        <p:spPr>
          <a:xfrm>
            <a:off x="0" y="2242976"/>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9E4D8C3A-BED5-4B58-BA33-34A8CF46AA9D}"/>
              </a:ext>
            </a:extLst>
          </p:cNvPr>
          <p:cNvCxnSpPr/>
          <p:nvPr/>
        </p:nvCxnSpPr>
        <p:spPr>
          <a:xfrm>
            <a:off x="0" y="3457871"/>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B3AFE5ED-A179-4E03-B172-ED09C3C15D5A}"/>
              </a:ext>
            </a:extLst>
          </p:cNvPr>
          <p:cNvCxnSpPr/>
          <p:nvPr/>
        </p:nvCxnSpPr>
        <p:spPr>
          <a:xfrm>
            <a:off x="0" y="4183612"/>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2701AB9-4FF9-4B9D-B3F5-936213A56AFC}"/>
              </a:ext>
            </a:extLst>
          </p:cNvPr>
          <p:cNvCxnSpPr/>
          <p:nvPr/>
        </p:nvCxnSpPr>
        <p:spPr>
          <a:xfrm>
            <a:off x="0" y="5082146"/>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BC588A2-5B69-43CA-898F-C5720EDC9FA0}"/>
              </a:ext>
            </a:extLst>
          </p:cNvPr>
          <p:cNvCxnSpPr/>
          <p:nvPr/>
        </p:nvCxnSpPr>
        <p:spPr>
          <a:xfrm>
            <a:off x="0" y="5770919"/>
            <a:ext cx="454964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20D9188C-AB82-4FB6-93F9-ED73CF37AD63}"/>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B4922ACE-AB99-4044-8C01-083054A41D19}"/>
              </a:ext>
            </a:extLst>
          </p:cNvPr>
          <p:cNvSpPr/>
          <p:nvPr/>
        </p:nvSpPr>
        <p:spPr>
          <a:xfrm>
            <a:off x="6465347" y="5920622"/>
            <a:ext cx="36000" cy="36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4F223485-B481-4002-97DB-7EF1536561C1}"/>
              </a:ext>
            </a:extLst>
          </p:cNvPr>
          <p:cNvSpPr/>
          <p:nvPr/>
        </p:nvSpPr>
        <p:spPr>
          <a:xfrm>
            <a:off x="6437367" y="5975225"/>
            <a:ext cx="36000" cy="36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19010B75-FC63-4BE2-B450-56E6709E345B}"/>
              </a:ext>
            </a:extLst>
          </p:cNvPr>
          <p:cNvSpPr/>
          <p:nvPr/>
        </p:nvSpPr>
        <p:spPr>
          <a:xfrm>
            <a:off x="6406900" y="6029522"/>
            <a:ext cx="36000" cy="36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線矢印: 右回転 単色塗りつぶし">
            <a:extLst>
              <a:ext uri="{FF2B5EF4-FFF2-40B4-BE49-F238E27FC236}">
                <a16:creationId xmlns:a16="http://schemas.microsoft.com/office/drawing/2014/main" id="{D0F8F371-3DE0-4496-9606-0AF8B24314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69307">
            <a:off x="6285971" y="6028618"/>
            <a:ext cx="180000" cy="180000"/>
          </a:xfrm>
          <a:prstGeom prst="rect">
            <a:avLst/>
          </a:prstGeom>
          <a:effectLst>
            <a:glow rad="63500">
              <a:schemeClr val="bg1">
                <a:alpha val="40000"/>
              </a:schemeClr>
            </a:glow>
          </a:effectLst>
          <a:scene3d>
            <a:camera prst="orthographicFront">
              <a:rot lat="0" lon="0" rev="1200000"/>
            </a:camera>
            <a:lightRig rig="threePt" dir="t"/>
          </a:scene3d>
        </p:spPr>
      </p:pic>
      <p:sp>
        <p:nvSpPr>
          <p:cNvPr id="18" name="テキスト ボックス 17">
            <a:extLst>
              <a:ext uri="{FF2B5EF4-FFF2-40B4-BE49-F238E27FC236}">
                <a16:creationId xmlns:a16="http://schemas.microsoft.com/office/drawing/2014/main" id="{55C59FE8-1BFD-41D5-900E-4B497E77D5CD}"/>
              </a:ext>
            </a:extLst>
          </p:cNvPr>
          <p:cNvSpPr txBox="1"/>
          <p:nvPr/>
        </p:nvSpPr>
        <p:spPr>
          <a:xfrm>
            <a:off x="5414225" y="5982930"/>
            <a:ext cx="889987" cy="246221"/>
          </a:xfrm>
          <a:prstGeom prst="rect">
            <a:avLst/>
          </a:prstGeom>
          <a:noFill/>
        </p:spPr>
        <p:txBody>
          <a:bodyPr wrap="none" rtlCol="0">
            <a:spAutoFit/>
          </a:bodyPr>
          <a:lstStyle/>
          <a:p>
            <a:r>
              <a:rPr kumimoji="1" lang="ja-JP" altLang="en-US" sz="500" dirty="0">
                <a:effectLst>
                  <a:glow rad="101600">
                    <a:schemeClr val="bg1"/>
                  </a:glow>
                </a:effectLst>
                <a:latin typeface="BIZ UDPゴシック" panose="020B0400000000000000" pitchFamily="50" charset="-128"/>
                <a:ea typeface="BIZ UDPゴシック" panose="020B0400000000000000" pitchFamily="50" charset="-128"/>
              </a:rPr>
              <a:t>バス転回地</a:t>
            </a:r>
            <a:endParaRPr kumimoji="1" lang="en-US" altLang="ja-JP" sz="500" dirty="0">
              <a:effectLst>
                <a:glow rad="101600">
                  <a:schemeClr val="bg1"/>
                </a:glow>
              </a:effectLst>
              <a:latin typeface="BIZ UDPゴシック" panose="020B0400000000000000" pitchFamily="50" charset="-128"/>
              <a:ea typeface="BIZ UDPゴシック" panose="020B0400000000000000" pitchFamily="50" charset="-128"/>
            </a:endParaRPr>
          </a:p>
          <a:p>
            <a:r>
              <a:rPr kumimoji="1" lang="ja-JP" altLang="en-US" sz="500" dirty="0">
                <a:effectLst>
                  <a:glow rad="101600">
                    <a:schemeClr val="bg1"/>
                  </a:glow>
                </a:effectLst>
                <a:latin typeface="BIZ UDPゴシック" panose="020B0400000000000000" pitchFamily="50" charset="-128"/>
                <a:ea typeface="BIZ UDPゴシック" panose="020B0400000000000000" pitchFamily="50" charset="-128"/>
              </a:rPr>
              <a:t>「千早赤阪村立中学校前」</a:t>
            </a:r>
          </a:p>
        </p:txBody>
      </p:sp>
      <p:sp>
        <p:nvSpPr>
          <p:cNvPr id="19" name="フリーフォーム: 図形 18">
            <a:extLst>
              <a:ext uri="{FF2B5EF4-FFF2-40B4-BE49-F238E27FC236}">
                <a16:creationId xmlns:a16="http://schemas.microsoft.com/office/drawing/2014/main" id="{E0217B14-C82F-4FED-8567-9871A2925003}"/>
              </a:ext>
            </a:extLst>
          </p:cNvPr>
          <p:cNvSpPr/>
          <p:nvPr/>
        </p:nvSpPr>
        <p:spPr>
          <a:xfrm>
            <a:off x="5489762" y="6128497"/>
            <a:ext cx="900953" cy="73959"/>
          </a:xfrm>
          <a:custGeom>
            <a:avLst/>
            <a:gdLst>
              <a:gd name="connsiteX0" fmla="*/ 0 w 900953"/>
              <a:gd name="connsiteY0" fmla="*/ 73959 h 73959"/>
              <a:gd name="connsiteX1" fmla="*/ 719417 w 900953"/>
              <a:gd name="connsiteY1" fmla="*/ 73959 h 73959"/>
              <a:gd name="connsiteX2" fmla="*/ 900953 w 900953"/>
              <a:gd name="connsiteY2" fmla="*/ 0 h 73959"/>
            </a:gdLst>
            <a:ahLst/>
            <a:cxnLst>
              <a:cxn ang="0">
                <a:pos x="connsiteX0" y="connsiteY0"/>
              </a:cxn>
              <a:cxn ang="0">
                <a:pos x="connsiteX1" y="connsiteY1"/>
              </a:cxn>
              <a:cxn ang="0">
                <a:pos x="connsiteX2" y="connsiteY2"/>
              </a:cxn>
            </a:cxnLst>
            <a:rect l="l" t="t" r="r" b="b"/>
            <a:pathLst>
              <a:path w="900953" h="73959">
                <a:moveTo>
                  <a:pt x="0" y="73959"/>
                </a:moveTo>
                <a:lnTo>
                  <a:pt x="719417" y="73959"/>
                </a:lnTo>
                <a:lnTo>
                  <a:pt x="900953" y="0"/>
                </a:lnTo>
              </a:path>
            </a:pathLst>
          </a:custGeom>
          <a:noFill/>
          <a:ln w="635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EA21AEEE-0DFC-4597-B951-BF3C23E4700F}"/>
              </a:ext>
            </a:extLst>
          </p:cNvPr>
          <p:cNvSpPr txBox="1"/>
          <p:nvPr/>
        </p:nvSpPr>
        <p:spPr>
          <a:xfrm>
            <a:off x="8435412" y="1825851"/>
            <a:ext cx="69762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六枚橋東</a:t>
            </a:r>
          </a:p>
        </p:txBody>
      </p:sp>
      <p:sp>
        <p:nvSpPr>
          <p:cNvPr id="82" name="テキスト ボックス 81">
            <a:extLst>
              <a:ext uri="{FF2B5EF4-FFF2-40B4-BE49-F238E27FC236}">
                <a16:creationId xmlns:a16="http://schemas.microsoft.com/office/drawing/2014/main" id="{9116D080-1A4B-4FF2-8D22-4A83C3CEC722}"/>
              </a:ext>
            </a:extLst>
          </p:cNvPr>
          <p:cNvSpPr txBox="1"/>
          <p:nvPr/>
        </p:nvSpPr>
        <p:spPr>
          <a:xfrm>
            <a:off x="5658414" y="2205391"/>
            <a:ext cx="441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東山</a:t>
            </a:r>
          </a:p>
        </p:txBody>
      </p:sp>
      <p:sp>
        <p:nvSpPr>
          <p:cNvPr id="83" name="テキスト ボックス 82">
            <a:extLst>
              <a:ext uri="{FF2B5EF4-FFF2-40B4-BE49-F238E27FC236}">
                <a16:creationId xmlns:a16="http://schemas.microsoft.com/office/drawing/2014/main" id="{84D76626-AD29-45FA-9469-289DC532968D}"/>
              </a:ext>
            </a:extLst>
          </p:cNvPr>
          <p:cNvSpPr txBox="1"/>
          <p:nvPr/>
        </p:nvSpPr>
        <p:spPr>
          <a:xfrm>
            <a:off x="5686408" y="2520967"/>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阪南一須賀</a:t>
            </a:r>
          </a:p>
        </p:txBody>
      </p:sp>
      <p:sp>
        <p:nvSpPr>
          <p:cNvPr id="84" name="テキスト ボックス 83">
            <a:extLst>
              <a:ext uri="{FF2B5EF4-FFF2-40B4-BE49-F238E27FC236}">
                <a16:creationId xmlns:a16="http://schemas.microsoft.com/office/drawing/2014/main" id="{DDA99ACA-4796-4966-BEF1-DB0D3943D2A5}"/>
              </a:ext>
            </a:extLst>
          </p:cNvPr>
          <p:cNvSpPr txBox="1"/>
          <p:nvPr/>
        </p:nvSpPr>
        <p:spPr>
          <a:xfrm>
            <a:off x="5872050" y="2849228"/>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大宝２丁目</a:t>
            </a:r>
          </a:p>
        </p:txBody>
      </p:sp>
      <p:sp>
        <p:nvSpPr>
          <p:cNvPr id="85" name="テキスト ボックス 84">
            <a:extLst>
              <a:ext uri="{FF2B5EF4-FFF2-40B4-BE49-F238E27FC236}">
                <a16:creationId xmlns:a16="http://schemas.microsoft.com/office/drawing/2014/main" id="{C3497BBB-1499-47CA-A67D-314BDA4B50FA}"/>
              </a:ext>
            </a:extLst>
          </p:cNvPr>
          <p:cNvSpPr txBox="1"/>
          <p:nvPr/>
        </p:nvSpPr>
        <p:spPr>
          <a:xfrm>
            <a:off x="7717935" y="3012706"/>
            <a:ext cx="1188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近つ飛鳥博物館前</a:t>
            </a:r>
          </a:p>
        </p:txBody>
      </p:sp>
      <p:sp>
        <p:nvSpPr>
          <p:cNvPr id="86" name="テキスト ボックス 85">
            <a:extLst>
              <a:ext uri="{FF2B5EF4-FFF2-40B4-BE49-F238E27FC236}">
                <a16:creationId xmlns:a16="http://schemas.microsoft.com/office/drawing/2014/main" id="{2EF0D13C-E785-46A7-B2D8-D9597D76DB30}"/>
              </a:ext>
            </a:extLst>
          </p:cNvPr>
          <p:cNvSpPr txBox="1"/>
          <p:nvPr/>
        </p:nvSpPr>
        <p:spPr>
          <a:xfrm>
            <a:off x="7887996" y="3628145"/>
            <a:ext cx="441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寺田</a:t>
            </a:r>
          </a:p>
        </p:txBody>
      </p:sp>
      <p:sp>
        <p:nvSpPr>
          <p:cNvPr id="87" name="テキスト ボックス 86">
            <a:extLst>
              <a:ext uri="{FF2B5EF4-FFF2-40B4-BE49-F238E27FC236}">
                <a16:creationId xmlns:a16="http://schemas.microsoft.com/office/drawing/2014/main" id="{33A3CB98-1ADA-4BF2-9FD3-24624CF49E47}"/>
              </a:ext>
            </a:extLst>
          </p:cNvPr>
          <p:cNvSpPr txBox="1"/>
          <p:nvPr/>
        </p:nvSpPr>
        <p:spPr>
          <a:xfrm>
            <a:off x="7507558" y="3794563"/>
            <a:ext cx="82586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河南町役場</a:t>
            </a:r>
          </a:p>
        </p:txBody>
      </p:sp>
      <p:sp>
        <p:nvSpPr>
          <p:cNvPr id="88" name="テキスト ボックス 87">
            <a:extLst>
              <a:ext uri="{FF2B5EF4-FFF2-40B4-BE49-F238E27FC236}">
                <a16:creationId xmlns:a16="http://schemas.microsoft.com/office/drawing/2014/main" id="{22647B61-BA44-47FB-B1F5-1645933AE9A7}"/>
              </a:ext>
            </a:extLst>
          </p:cNvPr>
          <p:cNvSpPr txBox="1"/>
          <p:nvPr/>
        </p:nvSpPr>
        <p:spPr>
          <a:xfrm>
            <a:off x="7936299" y="4103197"/>
            <a:ext cx="441146"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白木</a:t>
            </a:r>
          </a:p>
        </p:txBody>
      </p:sp>
      <p:sp>
        <p:nvSpPr>
          <p:cNvPr id="89" name="テキスト ボックス 88">
            <a:extLst>
              <a:ext uri="{FF2B5EF4-FFF2-40B4-BE49-F238E27FC236}">
                <a16:creationId xmlns:a16="http://schemas.microsoft.com/office/drawing/2014/main" id="{22291F55-8FEA-47D1-BD9D-549262B001C6}"/>
              </a:ext>
            </a:extLst>
          </p:cNvPr>
          <p:cNvSpPr txBox="1"/>
          <p:nvPr/>
        </p:nvSpPr>
        <p:spPr>
          <a:xfrm>
            <a:off x="7766776" y="5055014"/>
            <a:ext cx="609462"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オークワ</a:t>
            </a:r>
          </a:p>
        </p:txBody>
      </p:sp>
      <p:sp>
        <p:nvSpPr>
          <p:cNvPr id="90" name="テキスト ボックス 89">
            <a:extLst>
              <a:ext uri="{FF2B5EF4-FFF2-40B4-BE49-F238E27FC236}">
                <a16:creationId xmlns:a16="http://schemas.microsoft.com/office/drawing/2014/main" id="{CEA20473-336F-4D7A-9971-8EDDC0D187C2}"/>
              </a:ext>
            </a:extLst>
          </p:cNvPr>
          <p:cNvSpPr txBox="1"/>
          <p:nvPr/>
        </p:nvSpPr>
        <p:spPr>
          <a:xfrm>
            <a:off x="5150649" y="5226587"/>
            <a:ext cx="697627"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森屋西口</a:t>
            </a:r>
          </a:p>
        </p:txBody>
      </p:sp>
      <p:sp>
        <p:nvSpPr>
          <p:cNvPr id="91" name="テキスト ボックス 90">
            <a:extLst>
              <a:ext uri="{FF2B5EF4-FFF2-40B4-BE49-F238E27FC236}">
                <a16:creationId xmlns:a16="http://schemas.microsoft.com/office/drawing/2014/main" id="{9A2A5556-3300-4A8D-A7A7-72E81986F7F8}"/>
              </a:ext>
            </a:extLst>
          </p:cNvPr>
          <p:cNvSpPr txBox="1"/>
          <p:nvPr/>
        </p:nvSpPr>
        <p:spPr>
          <a:xfrm>
            <a:off x="5187409" y="5633946"/>
            <a:ext cx="1082348" cy="246221"/>
          </a:xfrm>
          <a:prstGeom prst="rect">
            <a:avLst/>
          </a:prstGeom>
          <a:noFill/>
        </p:spPr>
        <p:txBody>
          <a:bodyPr wrap="none" rtlCol="0">
            <a:spAutoFit/>
          </a:bodyPr>
          <a:lstStyle/>
          <a:p>
            <a:r>
              <a:rPr kumimoji="1" lang="ja-JP" altLang="en-US" sz="1000" b="1" dirty="0">
                <a:effectLst>
                  <a:glow rad="190500">
                    <a:schemeClr val="bg1"/>
                  </a:glow>
                </a:effectLst>
                <a:latin typeface="Meiryo UI" panose="020B0604030504040204" pitchFamily="50" charset="-128"/>
                <a:ea typeface="Meiryo UI" panose="020B0604030504040204" pitchFamily="50" charset="-128"/>
              </a:rPr>
              <a:t>千早赤阪村役場</a:t>
            </a:r>
          </a:p>
        </p:txBody>
      </p:sp>
      <p:sp>
        <p:nvSpPr>
          <p:cNvPr id="36" name="フリーフォーム: 図形 35">
            <a:extLst>
              <a:ext uri="{FF2B5EF4-FFF2-40B4-BE49-F238E27FC236}">
                <a16:creationId xmlns:a16="http://schemas.microsoft.com/office/drawing/2014/main" id="{01727EDD-5313-4A32-BE4C-D7C9EBBD5EF6}"/>
              </a:ext>
            </a:extLst>
          </p:cNvPr>
          <p:cNvSpPr/>
          <p:nvPr/>
        </p:nvSpPr>
        <p:spPr>
          <a:xfrm>
            <a:off x="5267195" y="5849655"/>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B47BAEFA-5319-4021-BBC9-E6CEED84C5A4}"/>
              </a:ext>
            </a:extLst>
          </p:cNvPr>
          <p:cNvSpPr/>
          <p:nvPr/>
        </p:nvSpPr>
        <p:spPr>
          <a:xfrm>
            <a:off x="6457531" y="579959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図形 91">
            <a:extLst>
              <a:ext uri="{FF2B5EF4-FFF2-40B4-BE49-F238E27FC236}">
                <a16:creationId xmlns:a16="http://schemas.microsoft.com/office/drawing/2014/main" id="{E3705A1C-9D00-48F4-B766-B24FDBE79EE8}"/>
              </a:ext>
            </a:extLst>
          </p:cNvPr>
          <p:cNvSpPr/>
          <p:nvPr/>
        </p:nvSpPr>
        <p:spPr>
          <a:xfrm>
            <a:off x="5227284" y="5439273"/>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62176D4A-DD1B-480B-B888-6EBED014C4EC}"/>
              </a:ext>
            </a:extLst>
          </p:cNvPr>
          <p:cNvSpPr/>
          <p:nvPr/>
        </p:nvSpPr>
        <p:spPr>
          <a:xfrm>
            <a:off x="6426864" y="5385273"/>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図形 92">
            <a:extLst>
              <a:ext uri="{FF2B5EF4-FFF2-40B4-BE49-F238E27FC236}">
                <a16:creationId xmlns:a16="http://schemas.microsoft.com/office/drawing/2014/main" id="{E0E63E4C-89D1-4E3E-9E0C-7E2F69D70956}"/>
              </a:ext>
            </a:extLst>
          </p:cNvPr>
          <p:cNvSpPr/>
          <p:nvPr/>
        </p:nvSpPr>
        <p:spPr>
          <a:xfrm>
            <a:off x="7063574" y="5263124"/>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107A7EB4-FED9-4C06-BD69-B50BF8B42BEE}"/>
              </a:ext>
            </a:extLst>
          </p:cNvPr>
          <p:cNvSpPr/>
          <p:nvPr/>
        </p:nvSpPr>
        <p:spPr>
          <a:xfrm>
            <a:off x="6989656" y="520912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図形 93">
            <a:extLst>
              <a:ext uri="{FF2B5EF4-FFF2-40B4-BE49-F238E27FC236}">
                <a16:creationId xmlns:a16="http://schemas.microsoft.com/office/drawing/2014/main" id="{E5B92864-63ED-4085-804A-735EB0978455}"/>
              </a:ext>
            </a:extLst>
          </p:cNvPr>
          <p:cNvSpPr/>
          <p:nvPr/>
        </p:nvSpPr>
        <p:spPr>
          <a:xfrm>
            <a:off x="7087192" y="4314435"/>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D2C7A5C1-49BA-45B3-8EEA-28B5D075FA1F}"/>
              </a:ext>
            </a:extLst>
          </p:cNvPr>
          <p:cNvSpPr/>
          <p:nvPr/>
        </p:nvSpPr>
        <p:spPr>
          <a:xfrm>
            <a:off x="7007292" y="4260435"/>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図形 94">
            <a:extLst>
              <a:ext uri="{FF2B5EF4-FFF2-40B4-BE49-F238E27FC236}">
                <a16:creationId xmlns:a16="http://schemas.microsoft.com/office/drawing/2014/main" id="{D399E23C-580F-4408-A0A9-C490237896F5}"/>
              </a:ext>
            </a:extLst>
          </p:cNvPr>
          <p:cNvSpPr/>
          <p:nvPr/>
        </p:nvSpPr>
        <p:spPr>
          <a:xfrm>
            <a:off x="7017533" y="4004482"/>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10CAA7B7-959E-4E0A-BFE1-CDBA39E8C647}"/>
              </a:ext>
            </a:extLst>
          </p:cNvPr>
          <p:cNvSpPr/>
          <p:nvPr/>
        </p:nvSpPr>
        <p:spPr>
          <a:xfrm>
            <a:off x="6904879" y="394745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図形 95">
            <a:extLst>
              <a:ext uri="{FF2B5EF4-FFF2-40B4-BE49-F238E27FC236}">
                <a16:creationId xmlns:a16="http://schemas.microsoft.com/office/drawing/2014/main" id="{4B26D0E7-10FF-4FE9-A775-683715142F05}"/>
              </a:ext>
            </a:extLst>
          </p:cNvPr>
          <p:cNvSpPr/>
          <p:nvPr/>
        </p:nvSpPr>
        <p:spPr>
          <a:xfrm>
            <a:off x="7010599" y="3831668"/>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5DF5165B-15DA-4CEB-82B7-8FE818101104}"/>
              </a:ext>
            </a:extLst>
          </p:cNvPr>
          <p:cNvSpPr/>
          <p:nvPr/>
        </p:nvSpPr>
        <p:spPr>
          <a:xfrm>
            <a:off x="6902292" y="3782631"/>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図形 96">
            <a:extLst>
              <a:ext uri="{FF2B5EF4-FFF2-40B4-BE49-F238E27FC236}">
                <a16:creationId xmlns:a16="http://schemas.microsoft.com/office/drawing/2014/main" id="{91EA2395-52F4-4DB6-B5D4-DA3215E016F8}"/>
              </a:ext>
            </a:extLst>
          </p:cNvPr>
          <p:cNvSpPr/>
          <p:nvPr/>
        </p:nvSpPr>
        <p:spPr>
          <a:xfrm>
            <a:off x="7585298" y="3234461"/>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F06435F3-292D-4338-8116-184AB9F33F50}"/>
              </a:ext>
            </a:extLst>
          </p:cNvPr>
          <p:cNvSpPr/>
          <p:nvPr/>
        </p:nvSpPr>
        <p:spPr>
          <a:xfrm>
            <a:off x="7499691" y="3171392"/>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図形 97">
            <a:extLst>
              <a:ext uri="{FF2B5EF4-FFF2-40B4-BE49-F238E27FC236}">
                <a16:creationId xmlns:a16="http://schemas.microsoft.com/office/drawing/2014/main" id="{870617B1-6F29-4554-A4DB-5BCE2B38700C}"/>
              </a:ext>
            </a:extLst>
          </p:cNvPr>
          <p:cNvSpPr/>
          <p:nvPr/>
        </p:nvSpPr>
        <p:spPr>
          <a:xfrm>
            <a:off x="5950750" y="3071327"/>
            <a:ext cx="122755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図形 98">
            <a:extLst>
              <a:ext uri="{FF2B5EF4-FFF2-40B4-BE49-F238E27FC236}">
                <a16:creationId xmlns:a16="http://schemas.microsoft.com/office/drawing/2014/main" id="{10BE82BB-CD44-40E8-85C3-2858646825BB}"/>
              </a:ext>
            </a:extLst>
          </p:cNvPr>
          <p:cNvSpPr/>
          <p:nvPr/>
        </p:nvSpPr>
        <p:spPr>
          <a:xfrm>
            <a:off x="5769705" y="2740156"/>
            <a:ext cx="90000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82B9C0DF-2E6F-480E-8727-2B559A4CBFFF}"/>
              </a:ext>
            </a:extLst>
          </p:cNvPr>
          <p:cNvSpPr/>
          <p:nvPr/>
        </p:nvSpPr>
        <p:spPr>
          <a:xfrm>
            <a:off x="7169712" y="3010783"/>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0514FE2E-FC58-4BAA-9FAD-306CBA3E3501}"/>
              </a:ext>
            </a:extLst>
          </p:cNvPr>
          <p:cNvSpPr/>
          <p:nvPr/>
        </p:nvSpPr>
        <p:spPr>
          <a:xfrm>
            <a:off x="6669468" y="2686096"/>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図形 99">
            <a:extLst>
              <a:ext uri="{FF2B5EF4-FFF2-40B4-BE49-F238E27FC236}">
                <a16:creationId xmlns:a16="http://schemas.microsoft.com/office/drawing/2014/main" id="{849233ED-46A1-4E8E-A60C-9779331A4E53}"/>
              </a:ext>
            </a:extLst>
          </p:cNvPr>
          <p:cNvSpPr/>
          <p:nvPr/>
        </p:nvSpPr>
        <p:spPr>
          <a:xfrm>
            <a:off x="5743556" y="2427494"/>
            <a:ext cx="104400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33E910D7-587F-4F09-9551-80CCDE8C2112}"/>
              </a:ext>
            </a:extLst>
          </p:cNvPr>
          <p:cNvSpPr/>
          <p:nvPr/>
        </p:nvSpPr>
        <p:spPr>
          <a:xfrm>
            <a:off x="6741420" y="2373494"/>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図形 100">
            <a:extLst>
              <a:ext uri="{FF2B5EF4-FFF2-40B4-BE49-F238E27FC236}">
                <a16:creationId xmlns:a16="http://schemas.microsoft.com/office/drawing/2014/main" id="{27D18741-EC79-4C47-9612-BB1F9AB9B9AE}"/>
              </a:ext>
            </a:extLst>
          </p:cNvPr>
          <p:cNvSpPr/>
          <p:nvPr/>
        </p:nvSpPr>
        <p:spPr>
          <a:xfrm>
            <a:off x="8213736" y="2046688"/>
            <a:ext cx="828000" cy="0"/>
          </a:xfrm>
          <a:custGeom>
            <a:avLst/>
            <a:gdLst>
              <a:gd name="connsiteX0" fmla="*/ 1227550 w 1227550"/>
              <a:gd name="connsiteY0" fmla="*/ 0 h 0"/>
              <a:gd name="connsiteX1" fmla="*/ 0 w 1227550"/>
              <a:gd name="connsiteY1" fmla="*/ 0 h 0"/>
            </a:gdLst>
            <a:ahLst/>
            <a:cxnLst>
              <a:cxn ang="0">
                <a:pos x="connsiteX0" y="connsiteY0"/>
              </a:cxn>
              <a:cxn ang="0">
                <a:pos x="connsiteX1" y="connsiteY1"/>
              </a:cxn>
            </a:cxnLst>
            <a:rect l="l" t="t" r="r" b="b"/>
            <a:pathLst>
              <a:path w="1227550">
                <a:moveTo>
                  <a:pt x="1227550" y="0"/>
                </a:moveTo>
                <a:lnTo>
                  <a:pt x="0" y="0"/>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42CD3B12-0346-42E7-A7E0-18CD9B48FD7F}"/>
              </a:ext>
            </a:extLst>
          </p:cNvPr>
          <p:cNvSpPr/>
          <p:nvPr/>
        </p:nvSpPr>
        <p:spPr>
          <a:xfrm>
            <a:off x="8173180" y="1992688"/>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図形 101">
            <a:extLst>
              <a:ext uri="{FF2B5EF4-FFF2-40B4-BE49-F238E27FC236}">
                <a16:creationId xmlns:a16="http://schemas.microsoft.com/office/drawing/2014/main" id="{541290E0-30CE-4BF7-8DDC-91D7BE6CF3D2}"/>
              </a:ext>
            </a:extLst>
          </p:cNvPr>
          <p:cNvSpPr/>
          <p:nvPr/>
        </p:nvSpPr>
        <p:spPr>
          <a:xfrm>
            <a:off x="8077200" y="1519382"/>
            <a:ext cx="981364" cy="512618"/>
          </a:xfrm>
          <a:custGeom>
            <a:avLst/>
            <a:gdLst>
              <a:gd name="connsiteX0" fmla="*/ 981364 w 981364"/>
              <a:gd name="connsiteY0" fmla="*/ 0 h 512618"/>
              <a:gd name="connsiteX1" fmla="*/ 223982 w 981364"/>
              <a:gd name="connsiteY1" fmla="*/ 0 h 512618"/>
              <a:gd name="connsiteX2" fmla="*/ 0 w 981364"/>
              <a:gd name="connsiteY2" fmla="*/ 512618 h 512618"/>
            </a:gdLst>
            <a:ahLst/>
            <a:cxnLst>
              <a:cxn ang="0">
                <a:pos x="connsiteX0" y="connsiteY0"/>
              </a:cxn>
              <a:cxn ang="0">
                <a:pos x="connsiteX1" y="connsiteY1"/>
              </a:cxn>
              <a:cxn ang="0">
                <a:pos x="connsiteX2" y="connsiteY2"/>
              </a:cxn>
            </a:cxnLst>
            <a:rect l="l" t="t" r="r" b="b"/>
            <a:pathLst>
              <a:path w="981364" h="512618">
                <a:moveTo>
                  <a:pt x="981364" y="0"/>
                </a:moveTo>
                <a:lnTo>
                  <a:pt x="223982" y="0"/>
                </a:lnTo>
                <a:lnTo>
                  <a:pt x="0" y="512618"/>
                </a:lnTo>
              </a:path>
            </a:pathLst>
          </a:custGeom>
          <a:noFill/>
          <a:ln w="127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4E3C99F7-B9F9-4967-BAE0-8D389EF6EB67}"/>
              </a:ext>
            </a:extLst>
          </p:cNvPr>
          <p:cNvSpPr/>
          <p:nvPr/>
        </p:nvSpPr>
        <p:spPr>
          <a:xfrm>
            <a:off x="8012719" y="2010169"/>
            <a:ext cx="108000" cy="108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4C8AFF71-2499-4F35-A927-8DB68119D9E5}"/>
              </a:ext>
            </a:extLst>
          </p:cNvPr>
          <p:cNvSpPr txBox="1"/>
          <p:nvPr/>
        </p:nvSpPr>
        <p:spPr>
          <a:xfrm>
            <a:off x="216000" y="108000"/>
            <a:ext cx="3570208"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３．運行計画（まとめ）</a:t>
            </a:r>
          </a:p>
        </p:txBody>
      </p:sp>
      <p:pic>
        <p:nvPicPr>
          <p:cNvPr id="104" name="図 103">
            <a:extLst>
              <a:ext uri="{FF2B5EF4-FFF2-40B4-BE49-F238E27FC236}">
                <a16:creationId xmlns:a16="http://schemas.microsoft.com/office/drawing/2014/main" id="{46C0112F-6274-44E3-9E90-3234E83DE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5964" y="2304785"/>
            <a:ext cx="1196033" cy="1080000"/>
          </a:xfrm>
          <a:prstGeom prst="rect">
            <a:avLst/>
          </a:prstGeom>
        </p:spPr>
      </p:pic>
      <p:sp>
        <p:nvSpPr>
          <p:cNvPr id="105" name="テキスト ボックス 104">
            <a:extLst>
              <a:ext uri="{FF2B5EF4-FFF2-40B4-BE49-F238E27FC236}">
                <a16:creationId xmlns:a16="http://schemas.microsoft.com/office/drawing/2014/main" id="{0B474634-B369-43C5-96C3-B0C60E936C65}"/>
              </a:ext>
            </a:extLst>
          </p:cNvPr>
          <p:cNvSpPr txBox="1"/>
          <p:nvPr/>
        </p:nvSpPr>
        <p:spPr>
          <a:xfrm>
            <a:off x="8713661"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8</a:t>
            </a:r>
          </a:p>
        </p:txBody>
      </p:sp>
    </p:spTree>
    <p:extLst>
      <p:ext uri="{BB962C8B-B14F-4D97-AF65-F5344CB8AC3E}">
        <p14:creationId xmlns:p14="http://schemas.microsoft.com/office/powerpoint/2010/main" val="42919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317F2A9-879C-48DA-ABE9-5F6807EF5ACD}"/>
              </a:ext>
            </a:extLst>
          </p:cNvPr>
          <p:cNvSpPr txBox="1"/>
          <p:nvPr/>
        </p:nvSpPr>
        <p:spPr>
          <a:xfrm>
            <a:off x="24063" y="557952"/>
            <a:ext cx="813556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■「フューチャーライフヴィレッジ」における出展及びステージ出演</a:t>
            </a:r>
            <a:endParaRPr kumimoji="1" lang="ja-JP" altLang="en-US" b="1"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FFFFB8E7-158D-4DE8-BA53-CEE5E01EA98A}"/>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ACFFDE07-EEFF-4FD6-AC84-AFF610A7A26B}"/>
              </a:ext>
            </a:extLst>
          </p:cNvPr>
          <p:cNvSpPr txBox="1"/>
          <p:nvPr/>
        </p:nvSpPr>
        <p:spPr>
          <a:xfrm>
            <a:off x="216000" y="108000"/>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４．機運醸成の</a:t>
            </a:r>
            <a:r>
              <a:rPr kumimoji="1" lang="ja-JP" altLang="en-US" sz="2400" b="1" dirty="0">
                <a:solidFill>
                  <a:prstClr val="black"/>
                </a:solidFill>
                <a:latin typeface="メイリオ" panose="020B0604030504040204" pitchFamily="50" charset="-128"/>
                <a:ea typeface="メイリオ" panose="020B0604030504040204" pitchFamily="50" charset="-128"/>
              </a:rPr>
              <a:t>取組＜報告＞（万博における出展）</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32FBA7E2-F101-4570-88DB-DF9C4EA4899A}"/>
              </a:ext>
            </a:extLst>
          </p:cNvPr>
          <p:cNvSpPr txBox="1"/>
          <p:nvPr/>
        </p:nvSpPr>
        <p:spPr>
          <a:xfrm>
            <a:off x="376819" y="1014300"/>
            <a:ext cx="8463086" cy="584775"/>
          </a:xfrm>
          <a:prstGeom prst="rect">
            <a:avLst/>
          </a:prstGeom>
          <a:noFill/>
        </p:spPr>
        <p:txBody>
          <a:bodyPr wrap="square">
            <a:spAutoFit/>
          </a:bodyPr>
          <a:lstStyle/>
          <a:p>
            <a:pPr algn="l"/>
            <a:r>
              <a:rPr lang="ja-JP" altLang="en-US" sz="1600" b="0" i="0" dirty="0">
                <a:solidFill>
                  <a:srgbClr val="222222"/>
                </a:solidFill>
                <a:effectLst/>
                <a:latin typeface="Meiryo UI" panose="020B0604030504040204" pitchFamily="50" charset="-128"/>
                <a:ea typeface="Meiryo UI" panose="020B0604030504040204" pitchFamily="50" charset="-128"/>
              </a:rPr>
              <a:t>出展及びステージ出演において、</a:t>
            </a:r>
            <a:r>
              <a:rPr kumimoji="1" lang="ja-JP" altLang="en-US" sz="1600" dirty="0">
                <a:latin typeface="Meiryo UI" panose="020B0604030504040204" pitchFamily="50" charset="-128"/>
                <a:ea typeface="Meiryo UI" panose="020B0604030504040204" pitchFamily="50" charset="-128"/>
              </a:rPr>
              <a:t>万博のレガシーを活用した南河内地域における自動運転バスの取組</a:t>
            </a:r>
            <a:endParaRPr kumimoji="1" lang="en-US" altLang="ja-JP" sz="1600" dirty="0">
              <a:latin typeface="Meiryo UI" panose="020B0604030504040204" pitchFamily="50" charset="-128"/>
              <a:ea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rPr>
              <a:t>（「南河内新モビリティプロジェクト」）をパネルや映像などにより、</a:t>
            </a:r>
            <a:r>
              <a:rPr lang="ja-JP" altLang="en-US" sz="1600" dirty="0">
                <a:solidFill>
                  <a:srgbClr val="222222"/>
                </a:solidFill>
                <a:latin typeface="Meiryo UI" panose="020B0604030504040204" pitchFamily="50" charset="-128"/>
                <a:ea typeface="Meiryo UI" panose="020B0604030504040204" pitchFamily="50" charset="-128"/>
              </a:rPr>
              <a:t>来場者の方に視聴、体感いただいた</a:t>
            </a:r>
            <a:endParaRPr lang="en-US" altLang="ja-JP" sz="1600" dirty="0">
              <a:solidFill>
                <a:srgbClr val="222222"/>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938F730-11FE-451F-9ED4-1FC52AD5D8BD}"/>
              </a:ext>
            </a:extLst>
          </p:cNvPr>
          <p:cNvSpPr txBox="1"/>
          <p:nvPr/>
        </p:nvSpPr>
        <p:spPr>
          <a:xfrm>
            <a:off x="131397" y="1878582"/>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＜出展概要＞</a:t>
            </a:r>
            <a:endParaRPr kumimoji="1" lang="ja-JP" altLang="en-US" u="sng"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EDF2727-B718-49AE-921B-10CBB699890D}"/>
              </a:ext>
            </a:extLst>
          </p:cNvPr>
          <p:cNvSpPr txBox="1"/>
          <p:nvPr/>
        </p:nvSpPr>
        <p:spPr>
          <a:xfrm>
            <a:off x="181984" y="2292189"/>
            <a:ext cx="4397358"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出展時期：</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日（火）から</a:t>
            </a:r>
            <a:r>
              <a:rPr kumimoji="1" lang="en-US" altLang="ja-JP" sz="1600" dirty="0">
                <a:latin typeface="メイリオ" panose="020B0604030504040204" pitchFamily="50" charset="-128"/>
                <a:ea typeface="メイリオ" panose="020B0604030504040204" pitchFamily="50" charset="-128"/>
              </a:rPr>
              <a:t>13</a:t>
            </a:r>
            <a:r>
              <a:rPr kumimoji="1" lang="ja-JP" altLang="en-US" sz="1600" dirty="0">
                <a:latin typeface="メイリオ" panose="020B0604030504040204" pitchFamily="50" charset="-128"/>
                <a:ea typeface="メイリオ" panose="020B0604030504040204" pitchFamily="50" charset="-128"/>
              </a:rPr>
              <a:t>日（月）</a:t>
            </a:r>
          </a:p>
        </p:txBody>
      </p:sp>
      <p:sp>
        <p:nvSpPr>
          <p:cNvPr id="15" name="テキスト ボックス 14">
            <a:extLst>
              <a:ext uri="{FF2B5EF4-FFF2-40B4-BE49-F238E27FC236}">
                <a16:creationId xmlns:a16="http://schemas.microsoft.com/office/drawing/2014/main" id="{F1324475-A247-44BC-AD46-5A169FD57C4C}"/>
              </a:ext>
            </a:extLst>
          </p:cNvPr>
          <p:cNvSpPr txBox="1"/>
          <p:nvPr/>
        </p:nvSpPr>
        <p:spPr>
          <a:xfrm>
            <a:off x="181984" y="2655927"/>
            <a:ext cx="2319866"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出展パネル（壁面）</a:t>
            </a:r>
          </a:p>
        </p:txBody>
      </p:sp>
      <p:sp>
        <p:nvSpPr>
          <p:cNvPr id="22" name="正方形/長方形 21">
            <a:extLst>
              <a:ext uri="{FF2B5EF4-FFF2-40B4-BE49-F238E27FC236}">
                <a16:creationId xmlns:a16="http://schemas.microsoft.com/office/drawing/2014/main" id="{15820E13-975B-45D7-B9A3-33154E951B22}"/>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90B7A20-CA2B-40BE-80E8-E4FE07A5FE05}"/>
              </a:ext>
            </a:extLst>
          </p:cNvPr>
          <p:cNvSpPr txBox="1"/>
          <p:nvPr/>
        </p:nvSpPr>
        <p:spPr>
          <a:xfrm>
            <a:off x="6684058" y="6590311"/>
            <a:ext cx="1223412" cy="230832"/>
          </a:xfrm>
          <a:prstGeom prst="rect">
            <a:avLst/>
          </a:prstGeom>
          <a:noFill/>
        </p:spPr>
        <p:txBody>
          <a:bodyPr wrap="none" rtlCol="0">
            <a:spAutoFit/>
          </a:bodyPr>
          <a:lstStyle/>
          <a:p>
            <a:r>
              <a:rPr kumimoji="1" lang="ja-JP" altLang="en-US" sz="900" dirty="0">
                <a:latin typeface="ＭＳ ゴシック" panose="020B0609070205080204" pitchFamily="49" charset="-128"/>
                <a:ea typeface="ＭＳ ゴシック" panose="020B0609070205080204" pitchFamily="49" charset="-128"/>
              </a:rPr>
              <a:t>ステージ出演の様子</a:t>
            </a:r>
          </a:p>
        </p:txBody>
      </p:sp>
      <p:sp>
        <p:nvSpPr>
          <p:cNvPr id="33" name="テキスト ボックス 32">
            <a:extLst>
              <a:ext uri="{FF2B5EF4-FFF2-40B4-BE49-F238E27FC236}">
                <a16:creationId xmlns:a16="http://schemas.microsoft.com/office/drawing/2014/main" id="{B8DF7A9E-839E-4A7F-AE53-C10B563DE42F}"/>
              </a:ext>
            </a:extLst>
          </p:cNvPr>
          <p:cNvSpPr txBox="1"/>
          <p:nvPr/>
        </p:nvSpPr>
        <p:spPr>
          <a:xfrm>
            <a:off x="427596" y="2944672"/>
            <a:ext cx="4624984" cy="1343958"/>
          </a:xfrm>
          <a:prstGeom prst="rect">
            <a:avLst/>
          </a:prstGeom>
          <a:noFill/>
        </p:spPr>
        <p:txBody>
          <a:bodyPr wrap="none" rtlCol="0">
            <a:spAutoFit/>
          </a:bodyPr>
          <a:lstStyle/>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南河内新モビリティプロジェクトの紹介</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バス搭載のカメラを用いてリアルタイムにパネル見物者を投影</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虫眼鏡のライトで、南河内地域の特産品を発見</a:t>
            </a: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動画放映（自動運転に関する映像、南河内地域の紹介）</a:t>
            </a:r>
            <a:endParaRPr kumimoji="1" lang="en-US" altLang="ja-JP" sz="14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0BF056AA-FEC8-42BB-8728-0C0226E93D83}"/>
              </a:ext>
            </a:extLst>
          </p:cNvPr>
          <p:cNvSpPr txBox="1"/>
          <p:nvPr/>
        </p:nvSpPr>
        <p:spPr>
          <a:xfrm>
            <a:off x="126127" y="4703223"/>
            <a:ext cx="223651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＜ステージ出演＞</a:t>
            </a:r>
            <a:endParaRPr kumimoji="1" lang="ja-JP" altLang="en-US" u="sng"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D4340969-1333-4F51-BCC1-277572B5AC68}"/>
              </a:ext>
            </a:extLst>
          </p:cNvPr>
          <p:cNvSpPr txBox="1"/>
          <p:nvPr/>
        </p:nvSpPr>
        <p:spPr>
          <a:xfrm>
            <a:off x="182532" y="5097412"/>
            <a:ext cx="5038559"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出演日時：</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11</a:t>
            </a:r>
            <a:r>
              <a:rPr kumimoji="1" lang="ja-JP" altLang="en-US" sz="1600" dirty="0">
                <a:latin typeface="メイリオ" panose="020B0604030504040204" pitchFamily="50" charset="-128"/>
                <a:ea typeface="メイリオ" panose="020B0604030504040204" pitchFamily="50" charset="-128"/>
              </a:rPr>
              <a:t>日（土）　</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時から</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時</a:t>
            </a:r>
            <a:r>
              <a:rPr kumimoji="1" lang="en-US" altLang="ja-JP" sz="1600" dirty="0">
                <a:latin typeface="メイリオ" panose="020B0604030504040204" pitchFamily="50" charset="-128"/>
                <a:ea typeface="メイリオ" panose="020B0604030504040204" pitchFamily="50" charset="-128"/>
              </a:rPr>
              <a:t>30</a:t>
            </a:r>
            <a:r>
              <a:rPr kumimoji="1" lang="ja-JP" altLang="en-US" sz="1600" dirty="0">
                <a:latin typeface="メイリオ" panose="020B0604030504040204" pitchFamily="50" charset="-128"/>
                <a:ea typeface="メイリオ" panose="020B0604030504040204" pitchFamily="50" charset="-128"/>
              </a:rPr>
              <a:t>分</a:t>
            </a:r>
          </a:p>
        </p:txBody>
      </p:sp>
      <p:sp>
        <p:nvSpPr>
          <p:cNvPr id="50" name="テキスト ボックス 49">
            <a:extLst>
              <a:ext uri="{FF2B5EF4-FFF2-40B4-BE49-F238E27FC236}">
                <a16:creationId xmlns:a16="http://schemas.microsoft.com/office/drawing/2014/main" id="{0360C522-496D-4C1A-9CC0-65586696CDE7}"/>
              </a:ext>
            </a:extLst>
          </p:cNvPr>
          <p:cNvSpPr txBox="1"/>
          <p:nvPr/>
        </p:nvSpPr>
        <p:spPr>
          <a:xfrm>
            <a:off x="181984" y="5468396"/>
            <a:ext cx="1293944"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出演内容</a:t>
            </a:r>
          </a:p>
        </p:txBody>
      </p:sp>
      <p:sp>
        <p:nvSpPr>
          <p:cNvPr id="51" name="テキスト ボックス 50">
            <a:extLst>
              <a:ext uri="{FF2B5EF4-FFF2-40B4-BE49-F238E27FC236}">
                <a16:creationId xmlns:a16="http://schemas.microsoft.com/office/drawing/2014/main" id="{1395E5EF-3BF5-437C-B39A-0CB074A265D5}"/>
              </a:ext>
            </a:extLst>
          </p:cNvPr>
          <p:cNvSpPr txBox="1"/>
          <p:nvPr/>
        </p:nvSpPr>
        <p:spPr>
          <a:xfrm>
            <a:off x="396000" y="5808948"/>
            <a:ext cx="2964273"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南河内新モビリティプロジェクトの説明</a:t>
            </a:r>
          </a:p>
        </p:txBody>
      </p:sp>
      <p:sp>
        <p:nvSpPr>
          <p:cNvPr id="52" name="テキスト ボックス 51">
            <a:extLst>
              <a:ext uri="{FF2B5EF4-FFF2-40B4-BE49-F238E27FC236}">
                <a16:creationId xmlns:a16="http://schemas.microsoft.com/office/drawing/2014/main" id="{69BEB25D-8700-4B6E-9B28-BA730D6AC22A}"/>
              </a:ext>
            </a:extLst>
          </p:cNvPr>
          <p:cNvSpPr txBox="1"/>
          <p:nvPr/>
        </p:nvSpPr>
        <p:spPr>
          <a:xfrm>
            <a:off x="396000" y="6115970"/>
            <a:ext cx="3576620"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自動運転に関する映像、自動運転バスクイズ</a:t>
            </a:r>
          </a:p>
        </p:txBody>
      </p:sp>
      <p:grpSp>
        <p:nvGrpSpPr>
          <p:cNvPr id="10" name="グループ化 9">
            <a:extLst>
              <a:ext uri="{FF2B5EF4-FFF2-40B4-BE49-F238E27FC236}">
                <a16:creationId xmlns:a16="http://schemas.microsoft.com/office/drawing/2014/main" id="{AB8B79CB-08CB-4A06-BA0E-5A2EB3F5C6B2}"/>
              </a:ext>
            </a:extLst>
          </p:cNvPr>
          <p:cNvGrpSpPr/>
          <p:nvPr/>
        </p:nvGrpSpPr>
        <p:grpSpPr>
          <a:xfrm>
            <a:off x="4856763" y="3249553"/>
            <a:ext cx="646331" cy="276999"/>
            <a:chOff x="8089750" y="1709721"/>
            <a:chExt cx="646331" cy="276999"/>
          </a:xfrm>
        </p:grpSpPr>
        <p:sp>
          <p:nvSpPr>
            <p:cNvPr id="4" name="テキスト ボックス 3">
              <a:extLst>
                <a:ext uri="{FF2B5EF4-FFF2-40B4-BE49-F238E27FC236}">
                  <a16:creationId xmlns:a16="http://schemas.microsoft.com/office/drawing/2014/main" id="{EFB8C930-F2B7-46CE-B1D8-100663CBF4C7}"/>
                </a:ext>
              </a:extLst>
            </p:cNvPr>
            <p:cNvSpPr txBox="1"/>
            <p:nvPr/>
          </p:nvSpPr>
          <p:spPr>
            <a:xfrm>
              <a:off x="8089750" y="1709721"/>
              <a:ext cx="646331"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体験型</a:t>
              </a:r>
            </a:p>
          </p:txBody>
        </p:sp>
        <p:sp>
          <p:nvSpPr>
            <p:cNvPr id="5" name="四角形: 角を丸くする 4">
              <a:extLst>
                <a:ext uri="{FF2B5EF4-FFF2-40B4-BE49-F238E27FC236}">
                  <a16:creationId xmlns:a16="http://schemas.microsoft.com/office/drawing/2014/main" id="{30319EFD-5307-4A2C-837A-F9E13D717EC2}"/>
                </a:ext>
              </a:extLst>
            </p:cNvPr>
            <p:cNvSpPr/>
            <p:nvPr/>
          </p:nvSpPr>
          <p:spPr>
            <a:xfrm>
              <a:off x="8145056" y="1733702"/>
              <a:ext cx="540000" cy="25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9C31BEA8-29B0-48EC-9396-C722EC1FB4F4}"/>
              </a:ext>
            </a:extLst>
          </p:cNvPr>
          <p:cNvSpPr txBox="1"/>
          <p:nvPr/>
        </p:nvSpPr>
        <p:spPr>
          <a:xfrm>
            <a:off x="6168649" y="3802469"/>
            <a:ext cx="1107996" cy="230832"/>
          </a:xfrm>
          <a:prstGeom prst="rect">
            <a:avLst/>
          </a:prstGeom>
          <a:noFill/>
        </p:spPr>
        <p:txBody>
          <a:bodyPr wrap="none" rtlCol="0">
            <a:spAutoFit/>
          </a:bodyPr>
          <a:lstStyle/>
          <a:p>
            <a:r>
              <a:rPr kumimoji="1" lang="ja-JP" altLang="en-US" sz="900" dirty="0">
                <a:latin typeface="ＭＳ ゴシック" panose="020B0609070205080204" pitchFamily="49" charset="-128"/>
                <a:ea typeface="ＭＳ ゴシック" panose="020B0609070205080204" pitchFamily="49" charset="-128"/>
              </a:rPr>
              <a:t>ブース出展の様子</a:t>
            </a:r>
          </a:p>
        </p:txBody>
      </p:sp>
      <p:grpSp>
        <p:nvGrpSpPr>
          <p:cNvPr id="43" name="グループ化 42">
            <a:extLst>
              <a:ext uri="{FF2B5EF4-FFF2-40B4-BE49-F238E27FC236}">
                <a16:creationId xmlns:a16="http://schemas.microsoft.com/office/drawing/2014/main" id="{D980C86A-FAF6-4A15-B645-127F918ED339}"/>
              </a:ext>
            </a:extLst>
          </p:cNvPr>
          <p:cNvGrpSpPr/>
          <p:nvPr/>
        </p:nvGrpSpPr>
        <p:grpSpPr>
          <a:xfrm>
            <a:off x="4104515" y="3541594"/>
            <a:ext cx="646331" cy="276999"/>
            <a:chOff x="8089750" y="1709721"/>
            <a:chExt cx="646331" cy="276999"/>
          </a:xfrm>
        </p:grpSpPr>
        <p:sp>
          <p:nvSpPr>
            <p:cNvPr id="55" name="テキスト ボックス 54">
              <a:extLst>
                <a:ext uri="{FF2B5EF4-FFF2-40B4-BE49-F238E27FC236}">
                  <a16:creationId xmlns:a16="http://schemas.microsoft.com/office/drawing/2014/main" id="{6EFAA18C-2F99-473D-BD14-499A8449840E}"/>
                </a:ext>
              </a:extLst>
            </p:cNvPr>
            <p:cNvSpPr txBox="1"/>
            <p:nvPr/>
          </p:nvSpPr>
          <p:spPr>
            <a:xfrm>
              <a:off x="8089750" y="1709721"/>
              <a:ext cx="646331"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体験型</a:t>
              </a:r>
            </a:p>
          </p:txBody>
        </p:sp>
        <p:sp>
          <p:nvSpPr>
            <p:cNvPr id="56" name="四角形: 角を丸くする 55">
              <a:extLst>
                <a:ext uri="{FF2B5EF4-FFF2-40B4-BE49-F238E27FC236}">
                  <a16:creationId xmlns:a16="http://schemas.microsoft.com/office/drawing/2014/main" id="{1FAA136D-48F8-43CF-B1EF-48B01A454268}"/>
                </a:ext>
              </a:extLst>
            </p:cNvPr>
            <p:cNvSpPr/>
            <p:nvPr/>
          </p:nvSpPr>
          <p:spPr>
            <a:xfrm>
              <a:off x="8145056" y="1733702"/>
              <a:ext cx="540000" cy="25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C4FDF3D7-6E34-4311-9660-8236EFB8BAB8}"/>
              </a:ext>
            </a:extLst>
          </p:cNvPr>
          <p:cNvSpPr txBox="1"/>
          <p:nvPr/>
        </p:nvSpPr>
        <p:spPr>
          <a:xfrm>
            <a:off x="1885577" y="1894467"/>
            <a:ext cx="2505814" cy="307777"/>
          </a:xfrm>
          <a:prstGeom prst="rect">
            <a:avLst/>
          </a:prstGeom>
          <a:noFill/>
        </p:spPr>
        <p:txBody>
          <a:bodyPr wrap="none" rtlCol="0">
            <a:spAutoFit/>
          </a:bodyPr>
          <a:lstStyle/>
          <a:p>
            <a:r>
              <a:rPr kumimoji="1" lang="ja-JP" altLang="en-US" sz="1400" b="1" u="sng" dirty="0">
                <a:latin typeface="BIZ UDPゴシック" panose="020B0400000000000000" pitchFamily="50" charset="-128"/>
                <a:ea typeface="BIZ UDPゴシック" panose="020B0400000000000000" pitchFamily="50" charset="-128"/>
              </a:rPr>
              <a:t>ブース来場者数　約</a:t>
            </a:r>
            <a:r>
              <a:rPr kumimoji="1" lang="en-US" altLang="ja-JP" sz="1400" b="1" u="sng" dirty="0">
                <a:latin typeface="BIZ UDPゴシック" panose="020B0400000000000000" pitchFamily="50" charset="-128"/>
                <a:ea typeface="BIZ UDPゴシック" panose="020B0400000000000000" pitchFamily="50" charset="-128"/>
              </a:rPr>
              <a:t>5,200</a:t>
            </a:r>
            <a:r>
              <a:rPr kumimoji="1" lang="ja-JP" altLang="en-US" sz="1400" b="1" u="sng" dirty="0">
                <a:latin typeface="BIZ UDPゴシック" panose="020B0400000000000000" pitchFamily="50" charset="-128"/>
                <a:ea typeface="BIZ UDPゴシック" panose="020B0400000000000000" pitchFamily="50" charset="-128"/>
              </a:rPr>
              <a:t>人</a:t>
            </a:r>
          </a:p>
        </p:txBody>
      </p:sp>
      <p:pic>
        <p:nvPicPr>
          <p:cNvPr id="19" name="図 18">
            <a:extLst>
              <a:ext uri="{FF2B5EF4-FFF2-40B4-BE49-F238E27FC236}">
                <a16:creationId xmlns:a16="http://schemas.microsoft.com/office/drawing/2014/main" id="{34387D99-9F9E-40B2-90B2-4FB8483F5D93}"/>
              </a:ext>
            </a:extLst>
          </p:cNvPr>
          <p:cNvPicPr>
            <a:picLocks noChangeAspect="1"/>
          </p:cNvPicPr>
          <p:nvPr/>
        </p:nvPicPr>
        <p:blipFill rotWithShape="1">
          <a:blip r:embed="rId2"/>
          <a:srcRect l="11588" t="33493" r="5398"/>
          <a:stretch/>
        </p:blipFill>
        <p:spPr>
          <a:xfrm>
            <a:off x="5690639" y="4789331"/>
            <a:ext cx="3023578" cy="1816748"/>
          </a:xfrm>
          <a:prstGeom prst="rect">
            <a:avLst/>
          </a:prstGeom>
        </p:spPr>
      </p:pic>
      <p:pic>
        <p:nvPicPr>
          <p:cNvPr id="24" name="図 23">
            <a:extLst>
              <a:ext uri="{FF2B5EF4-FFF2-40B4-BE49-F238E27FC236}">
                <a16:creationId xmlns:a16="http://schemas.microsoft.com/office/drawing/2014/main" id="{154683A3-3C6B-49E3-9578-E9B0833B1CB5}"/>
              </a:ext>
            </a:extLst>
          </p:cNvPr>
          <p:cNvPicPr>
            <a:picLocks noChangeAspect="1"/>
          </p:cNvPicPr>
          <p:nvPr/>
        </p:nvPicPr>
        <p:blipFill rotWithShape="1">
          <a:blip r:embed="rId3">
            <a:extLst>
              <a:ext uri="{28A0092B-C50C-407E-A947-70E740481C1C}">
                <a14:useLocalDpi xmlns:a14="http://schemas.microsoft.com/office/drawing/2010/main" val="0"/>
              </a:ext>
            </a:extLst>
          </a:blip>
          <a:srcRect l="25837" t="37997" r="7494" b="7315"/>
          <a:stretch/>
        </p:blipFill>
        <p:spPr>
          <a:xfrm>
            <a:off x="5690639" y="1931959"/>
            <a:ext cx="3024000" cy="1860433"/>
          </a:xfrm>
          <a:prstGeom prst="rect">
            <a:avLst/>
          </a:prstGeom>
        </p:spPr>
      </p:pic>
      <p:pic>
        <p:nvPicPr>
          <p:cNvPr id="7" name="図 6">
            <a:extLst>
              <a:ext uri="{FF2B5EF4-FFF2-40B4-BE49-F238E27FC236}">
                <a16:creationId xmlns:a16="http://schemas.microsoft.com/office/drawing/2014/main" id="{5408441B-7F0E-4755-9A50-E3E602D53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404" y="3146277"/>
            <a:ext cx="1262070" cy="946767"/>
          </a:xfrm>
          <a:prstGeom prst="rect">
            <a:avLst/>
          </a:prstGeom>
          <a:ln w="22225">
            <a:solidFill>
              <a:schemeClr val="bg1"/>
            </a:solidFill>
          </a:ln>
        </p:spPr>
      </p:pic>
      <p:sp>
        <p:nvSpPr>
          <p:cNvPr id="29" name="テキスト ボックス 28">
            <a:extLst>
              <a:ext uri="{FF2B5EF4-FFF2-40B4-BE49-F238E27FC236}">
                <a16:creationId xmlns:a16="http://schemas.microsoft.com/office/drawing/2014/main" id="{556D6AAA-38CD-4FAF-BD8F-6ABEA96A6E78}"/>
              </a:ext>
            </a:extLst>
          </p:cNvPr>
          <p:cNvSpPr txBox="1"/>
          <p:nvPr/>
        </p:nvSpPr>
        <p:spPr>
          <a:xfrm>
            <a:off x="8713661"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9</a:t>
            </a:r>
          </a:p>
        </p:txBody>
      </p:sp>
    </p:spTree>
    <p:extLst>
      <p:ext uri="{BB962C8B-B14F-4D97-AF65-F5344CB8AC3E}">
        <p14:creationId xmlns:p14="http://schemas.microsoft.com/office/powerpoint/2010/main" val="241001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317F2A9-879C-48DA-ABE9-5F6807EF5ACD}"/>
              </a:ext>
            </a:extLst>
          </p:cNvPr>
          <p:cNvSpPr txBox="1"/>
          <p:nvPr/>
        </p:nvSpPr>
        <p:spPr>
          <a:xfrm>
            <a:off x="0" y="512936"/>
            <a:ext cx="5919952"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a:t>
            </a:r>
            <a:r>
              <a:rPr kumimoji="1" lang="ja-JP" altLang="en-US" b="1" dirty="0">
                <a:latin typeface="Meiryo UI" panose="020B0604030504040204" pitchFamily="50" charset="-128"/>
                <a:ea typeface="Meiryo UI" panose="020B0604030504040204" pitchFamily="50" charset="-128"/>
              </a:rPr>
              <a:t>パネルディスカッション（河南町「秋の文化祭典」とコラボ）</a:t>
            </a:r>
            <a:endParaRPr kumimoji="1" lang="ja-JP" altLang="en-US" sz="1600" b="1"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FFFFB8E7-158D-4DE8-BA53-CEE5E01EA98A}"/>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597567F4-FF14-4A58-873D-28F261E30B82}"/>
              </a:ext>
            </a:extLst>
          </p:cNvPr>
          <p:cNvSpPr txBox="1"/>
          <p:nvPr/>
        </p:nvSpPr>
        <p:spPr>
          <a:xfrm>
            <a:off x="216000" y="108000"/>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４．機運醸成の</a:t>
            </a:r>
            <a:r>
              <a:rPr kumimoji="1" lang="ja-JP" altLang="en-US" sz="2400" b="1" dirty="0">
                <a:solidFill>
                  <a:prstClr val="black"/>
                </a:solidFill>
                <a:latin typeface="メイリオ" panose="020B0604030504040204" pitchFamily="50" charset="-128"/>
                <a:ea typeface="メイリオ" panose="020B0604030504040204" pitchFamily="50" charset="-128"/>
              </a:rPr>
              <a:t>取組＜案内＞（南河内地域内イベント）</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1A81FDB9-3095-49E0-BAB3-DD6D53A5162D}"/>
              </a:ext>
            </a:extLst>
          </p:cNvPr>
          <p:cNvSpPr txBox="1"/>
          <p:nvPr/>
        </p:nvSpPr>
        <p:spPr>
          <a:xfrm>
            <a:off x="3451" y="4222898"/>
            <a:ext cx="6974986"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■新モビ</a:t>
            </a:r>
            <a:r>
              <a:rPr kumimoji="1" lang="en-US" altLang="ja-JP" b="1" dirty="0">
                <a:latin typeface="メイリオ" panose="020B0604030504040204" pitchFamily="50" charset="-128"/>
                <a:ea typeface="メイリオ" panose="020B0604030504040204" pitchFamily="50" charset="-128"/>
              </a:rPr>
              <a:t>FESTA</a:t>
            </a:r>
            <a:r>
              <a:rPr kumimoji="1" lang="ja-JP" altLang="en-US" b="1" dirty="0">
                <a:latin typeface="メイリオ" panose="020B0604030504040204" pitchFamily="50" charset="-128"/>
                <a:ea typeface="メイリオ" panose="020B0604030504040204" pitchFamily="50" charset="-128"/>
              </a:rPr>
              <a:t>　（</a:t>
            </a:r>
            <a:r>
              <a:rPr kumimoji="1" lang="ja-JP" altLang="en-US" b="1" dirty="0">
                <a:latin typeface="Meiryo UI" panose="020B0604030504040204" pitchFamily="50" charset="-128"/>
                <a:ea typeface="Meiryo UI" panose="020B0604030504040204" pitchFamily="50" charset="-128"/>
              </a:rPr>
              <a:t>府民文化部「南河内フルーツマラニック」とコラボ）</a:t>
            </a:r>
            <a:endParaRPr kumimoji="1" lang="ja-JP" altLang="en-US" b="1"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6EE82682-E0DE-443D-965D-C5447864844F}"/>
              </a:ext>
            </a:extLst>
          </p:cNvPr>
          <p:cNvSpPr txBox="1"/>
          <p:nvPr/>
        </p:nvSpPr>
        <p:spPr>
          <a:xfrm>
            <a:off x="7480919" y="3376308"/>
            <a:ext cx="1172116"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開催フライヤー</a:t>
            </a:r>
          </a:p>
        </p:txBody>
      </p:sp>
      <p:sp>
        <p:nvSpPr>
          <p:cNvPr id="3" name="テキスト ボックス 2">
            <a:extLst>
              <a:ext uri="{FF2B5EF4-FFF2-40B4-BE49-F238E27FC236}">
                <a16:creationId xmlns:a16="http://schemas.microsoft.com/office/drawing/2014/main" id="{3B84BDB4-7F50-4E32-8DC6-94029604566D}"/>
              </a:ext>
            </a:extLst>
          </p:cNvPr>
          <p:cNvSpPr txBox="1"/>
          <p:nvPr/>
        </p:nvSpPr>
        <p:spPr>
          <a:xfrm>
            <a:off x="6289650" y="477333"/>
            <a:ext cx="2727029"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前回の協議会において、実施について確認済</a:t>
            </a:r>
          </a:p>
        </p:txBody>
      </p:sp>
      <p:sp>
        <p:nvSpPr>
          <p:cNvPr id="14" name="テキスト ボックス 13">
            <a:extLst>
              <a:ext uri="{FF2B5EF4-FFF2-40B4-BE49-F238E27FC236}">
                <a16:creationId xmlns:a16="http://schemas.microsoft.com/office/drawing/2014/main" id="{8BAC83D7-2773-42F9-BB86-648A4BEF32D7}"/>
              </a:ext>
            </a:extLst>
          </p:cNvPr>
          <p:cNvSpPr txBox="1"/>
          <p:nvPr/>
        </p:nvSpPr>
        <p:spPr>
          <a:xfrm>
            <a:off x="252000" y="882268"/>
            <a:ext cx="5320687"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b="1" u="sng" dirty="0">
                <a:latin typeface="メイリオ" panose="020B0604030504040204" pitchFamily="50" charset="-128"/>
                <a:ea typeface="メイリオ" panose="020B0604030504040204" pitchFamily="50" charset="-128"/>
              </a:rPr>
              <a:t>開催日時：</a:t>
            </a:r>
            <a:r>
              <a:rPr kumimoji="1" lang="en-US" altLang="ja-JP" sz="1600" b="1" u="sng" dirty="0">
                <a:latin typeface="メイリオ" panose="020B0604030504040204" pitchFamily="50" charset="-128"/>
                <a:ea typeface="メイリオ" panose="020B0604030504040204" pitchFamily="50" charset="-128"/>
              </a:rPr>
              <a:t>11</a:t>
            </a:r>
            <a:r>
              <a:rPr kumimoji="1" lang="ja-JP" altLang="en-US" sz="1600" b="1" u="sng" dirty="0">
                <a:latin typeface="メイリオ" panose="020B0604030504040204" pitchFamily="50" charset="-128"/>
                <a:ea typeface="メイリオ" panose="020B0604030504040204" pitchFamily="50" charset="-128"/>
              </a:rPr>
              <a:t>月</a:t>
            </a:r>
            <a:r>
              <a:rPr kumimoji="1" lang="en-US" altLang="ja-JP" sz="1600" b="1" u="sng" dirty="0">
                <a:latin typeface="メイリオ" panose="020B0604030504040204" pitchFamily="50" charset="-128"/>
                <a:ea typeface="メイリオ" panose="020B0604030504040204" pitchFamily="50" charset="-128"/>
              </a:rPr>
              <a:t>1</a:t>
            </a:r>
            <a:r>
              <a:rPr kumimoji="1" lang="ja-JP" altLang="en-US" sz="1600" b="1" u="sng" dirty="0">
                <a:latin typeface="メイリオ" panose="020B0604030504040204" pitchFamily="50" charset="-128"/>
                <a:ea typeface="メイリオ" panose="020B0604030504040204" pitchFamily="50" charset="-128"/>
              </a:rPr>
              <a:t>日（土）　</a:t>
            </a:r>
            <a:r>
              <a:rPr kumimoji="1" lang="en-US" altLang="ja-JP" sz="1600" b="1" u="sng" dirty="0">
                <a:latin typeface="メイリオ" panose="020B0604030504040204" pitchFamily="50" charset="-128"/>
                <a:ea typeface="メイリオ" panose="020B0604030504040204" pitchFamily="50" charset="-128"/>
              </a:rPr>
              <a:t>9</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30</a:t>
            </a:r>
            <a:r>
              <a:rPr kumimoji="1" lang="ja-JP" altLang="en-US" sz="1600" b="1" u="sng" dirty="0">
                <a:latin typeface="メイリオ" panose="020B0604030504040204" pitchFamily="50" charset="-128"/>
                <a:ea typeface="メイリオ" panose="020B0604030504040204" pitchFamily="50" charset="-128"/>
              </a:rPr>
              <a:t>分から</a:t>
            </a:r>
            <a:r>
              <a:rPr kumimoji="1" lang="en-US" altLang="ja-JP" sz="1600" b="1" u="sng" dirty="0">
                <a:latin typeface="メイリオ" panose="020B0604030504040204" pitchFamily="50" charset="-128"/>
                <a:ea typeface="メイリオ" panose="020B0604030504040204" pitchFamily="50" charset="-128"/>
              </a:rPr>
              <a:t>10</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40</a:t>
            </a:r>
            <a:r>
              <a:rPr kumimoji="1" lang="ja-JP" altLang="en-US" sz="1600" b="1" u="sng" dirty="0">
                <a:latin typeface="メイリオ" panose="020B0604030504040204" pitchFamily="50" charset="-128"/>
                <a:ea typeface="メイリオ" panose="020B0604030504040204" pitchFamily="50" charset="-128"/>
              </a:rPr>
              <a:t>分</a:t>
            </a:r>
          </a:p>
        </p:txBody>
      </p:sp>
      <p:sp>
        <p:nvSpPr>
          <p:cNvPr id="15" name="テキスト ボックス 14">
            <a:extLst>
              <a:ext uri="{FF2B5EF4-FFF2-40B4-BE49-F238E27FC236}">
                <a16:creationId xmlns:a16="http://schemas.microsoft.com/office/drawing/2014/main" id="{35B4D2C7-CD9E-446D-A38F-7B6588987822}"/>
              </a:ext>
            </a:extLst>
          </p:cNvPr>
          <p:cNvSpPr txBox="1"/>
          <p:nvPr/>
        </p:nvSpPr>
        <p:spPr>
          <a:xfrm>
            <a:off x="259883" y="4694464"/>
            <a:ext cx="5577168"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b="1" u="sng" dirty="0">
                <a:latin typeface="メイリオ" panose="020B0604030504040204" pitchFamily="50" charset="-128"/>
                <a:ea typeface="メイリオ" panose="020B0604030504040204" pitchFamily="50" charset="-128"/>
              </a:rPr>
              <a:t>開催日時：</a:t>
            </a:r>
            <a:r>
              <a:rPr kumimoji="1" lang="en-US" altLang="ja-JP" sz="1600" b="1" u="sng" dirty="0">
                <a:latin typeface="メイリオ" panose="020B0604030504040204" pitchFamily="50" charset="-128"/>
                <a:ea typeface="メイリオ" panose="020B0604030504040204" pitchFamily="50" charset="-128"/>
              </a:rPr>
              <a:t>11</a:t>
            </a:r>
            <a:r>
              <a:rPr kumimoji="1" lang="ja-JP" altLang="en-US" sz="1600" b="1" u="sng" dirty="0">
                <a:latin typeface="メイリオ" panose="020B0604030504040204" pitchFamily="50" charset="-128"/>
                <a:ea typeface="メイリオ" panose="020B0604030504040204" pitchFamily="50" charset="-128"/>
              </a:rPr>
              <a:t>月</a:t>
            </a:r>
            <a:r>
              <a:rPr kumimoji="1" lang="en-US" altLang="ja-JP" sz="1600" b="1" u="sng" dirty="0">
                <a:latin typeface="メイリオ" panose="020B0604030504040204" pitchFamily="50" charset="-128"/>
                <a:ea typeface="メイリオ" panose="020B0604030504040204" pitchFamily="50" charset="-128"/>
              </a:rPr>
              <a:t>8</a:t>
            </a:r>
            <a:r>
              <a:rPr kumimoji="1" lang="ja-JP" altLang="en-US" sz="1600" b="1" u="sng" dirty="0">
                <a:latin typeface="メイリオ" panose="020B0604030504040204" pitchFamily="50" charset="-128"/>
                <a:ea typeface="メイリオ" panose="020B0604030504040204" pitchFamily="50" charset="-128"/>
              </a:rPr>
              <a:t>日（土）　</a:t>
            </a:r>
            <a:r>
              <a:rPr kumimoji="1" lang="en-US" altLang="ja-JP" sz="1600" b="1" u="sng" dirty="0">
                <a:latin typeface="メイリオ" panose="020B0604030504040204" pitchFamily="50" charset="-128"/>
                <a:ea typeface="メイリオ" panose="020B0604030504040204" pitchFamily="50" charset="-128"/>
              </a:rPr>
              <a:t>10</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30</a:t>
            </a:r>
            <a:r>
              <a:rPr kumimoji="1" lang="ja-JP" altLang="en-US" sz="1600" b="1" u="sng" dirty="0">
                <a:latin typeface="メイリオ" panose="020B0604030504040204" pitchFamily="50" charset="-128"/>
                <a:ea typeface="メイリオ" panose="020B0604030504040204" pitchFamily="50" charset="-128"/>
              </a:rPr>
              <a:t>分から</a:t>
            </a:r>
            <a:r>
              <a:rPr kumimoji="1" lang="en-US" altLang="ja-JP" sz="1600" b="1" u="sng" dirty="0">
                <a:latin typeface="メイリオ" panose="020B0604030504040204" pitchFamily="50" charset="-128"/>
                <a:ea typeface="メイリオ" panose="020B0604030504040204" pitchFamily="50" charset="-128"/>
              </a:rPr>
              <a:t>11</a:t>
            </a:r>
            <a:r>
              <a:rPr kumimoji="1" lang="ja-JP" altLang="en-US" sz="1600" b="1" u="sng" dirty="0">
                <a:latin typeface="メイリオ" panose="020B0604030504040204" pitchFamily="50" charset="-128"/>
                <a:ea typeface="メイリオ" panose="020B0604030504040204" pitchFamily="50" charset="-128"/>
              </a:rPr>
              <a:t>時</a:t>
            </a:r>
            <a:r>
              <a:rPr kumimoji="1" lang="en-US" altLang="ja-JP" sz="1600" b="1" u="sng" dirty="0">
                <a:latin typeface="メイリオ" panose="020B0604030504040204" pitchFamily="50" charset="-128"/>
                <a:ea typeface="メイリオ" panose="020B0604030504040204" pitchFamily="50" charset="-128"/>
              </a:rPr>
              <a:t>45</a:t>
            </a:r>
            <a:r>
              <a:rPr kumimoji="1" lang="ja-JP" altLang="en-US" sz="1600" b="1" u="sng" dirty="0">
                <a:latin typeface="メイリオ" panose="020B0604030504040204" pitchFamily="50" charset="-128"/>
                <a:ea typeface="メイリオ" panose="020B0604030504040204" pitchFamily="50" charset="-128"/>
              </a:rPr>
              <a:t>分</a:t>
            </a:r>
          </a:p>
        </p:txBody>
      </p:sp>
      <p:sp>
        <p:nvSpPr>
          <p:cNvPr id="16" name="テキスト ボックス 15">
            <a:extLst>
              <a:ext uri="{FF2B5EF4-FFF2-40B4-BE49-F238E27FC236}">
                <a16:creationId xmlns:a16="http://schemas.microsoft.com/office/drawing/2014/main" id="{6CAD4FC0-17E6-4E88-A924-6C23D12EE29A}"/>
              </a:ext>
            </a:extLst>
          </p:cNvPr>
          <p:cNvSpPr txBox="1"/>
          <p:nvPr/>
        </p:nvSpPr>
        <p:spPr>
          <a:xfrm>
            <a:off x="251999" y="1287204"/>
            <a:ext cx="6264000"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開催場所：河南町立総合体育館　ぷくぷくドーム　ぷくホール　　　　　　　　　　　　　　</a:t>
            </a:r>
          </a:p>
        </p:txBody>
      </p:sp>
      <p:sp>
        <p:nvSpPr>
          <p:cNvPr id="19" name="テキスト ボックス 18">
            <a:extLst>
              <a:ext uri="{FF2B5EF4-FFF2-40B4-BE49-F238E27FC236}">
                <a16:creationId xmlns:a16="http://schemas.microsoft.com/office/drawing/2014/main" id="{EE87BF17-6F9C-4156-BE23-2957A4E8510F}"/>
              </a:ext>
            </a:extLst>
          </p:cNvPr>
          <p:cNvSpPr txBox="1"/>
          <p:nvPr/>
        </p:nvSpPr>
        <p:spPr>
          <a:xfrm>
            <a:off x="247059" y="5168147"/>
            <a:ext cx="7449475"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開催場所：富田林市石川河川敷西グラウンド　　　　　　　　　　　　　　</a:t>
            </a:r>
          </a:p>
        </p:txBody>
      </p:sp>
      <p:sp>
        <p:nvSpPr>
          <p:cNvPr id="20" name="テキスト ボックス 19">
            <a:extLst>
              <a:ext uri="{FF2B5EF4-FFF2-40B4-BE49-F238E27FC236}">
                <a16:creationId xmlns:a16="http://schemas.microsoft.com/office/drawing/2014/main" id="{7C4497D9-EFEA-481C-A07C-04C3728373C3}"/>
              </a:ext>
            </a:extLst>
          </p:cNvPr>
          <p:cNvSpPr txBox="1"/>
          <p:nvPr/>
        </p:nvSpPr>
        <p:spPr>
          <a:xfrm>
            <a:off x="259883" y="1729348"/>
            <a:ext cx="6085738"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内容：南河内の未来を守るために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～万博レガシーによる地域公共交通の確保に向けて～　　　　　　　　　　　　　　　</a:t>
            </a:r>
          </a:p>
        </p:txBody>
      </p:sp>
      <p:sp>
        <p:nvSpPr>
          <p:cNvPr id="21" name="テキスト ボックス 20">
            <a:extLst>
              <a:ext uri="{FF2B5EF4-FFF2-40B4-BE49-F238E27FC236}">
                <a16:creationId xmlns:a16="http://schemas.microsoft.com/office/drawing/2014/main" id="{B8F92F88-06A5-4AEE-9777-EF4AA45BC6D3}"/>
              </a:ext>
            </a:extLst>
          </p:cNvPr>
          <p:cNvSpPr txBox="1"/>
          <p:nvPr/>
        </p:nvSpPr>
        <p:spPr>
          <a:xfrm>
            <a:off x="259883" y="5581306"/>
            <a:ext cx="6669062"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内容：ロゴマークのお披露目イベント</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ブース出展</a:t>
            </a:r>
            <a:r>
              <a:rPr kumimoji="1" lang="ja-JP" altLang="en-US" sz="1100" dirty="0">
                <a:latin typeface="メイリオ" panose="020B0604030504040204" pitchFamily="50" charset="-128"/>
                <a:ea typeface="メイリオ" panose="020B0604030504040204" pitchFamily="50" charset="-128"/>
              </a:rPr>
              <a:t>（自動運転クイズ、グッズ配布）　</a:t>
            </a:r>
            <a:r>
              <a:rPr kumimoji="1" lang="ja-JP" altLang="en-US" sz="1000" dirty="0">
                <a:latin typeface="メイリオ" panose="020B0604030504040204" pitchFamily="50" charset="-128"/>
                <a:ea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20357CCD-C3B0-4B6B-98D4-26CB2F408496}"/>
              </a:ext>
            </a:extLst>
          </p:cNvPr>
          <p:cNvSpPr txBox="1"/>
          <p:nvPr/>
        </p:nvSpPr>
        <p:spPr>
          <a:xfrm>
            <a:off x="259883" y="2321225"/>
            <a:ext cx="6408000" cy="181588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パネリスト</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浦野衆議院議員、鈴木大阪府議会議員、須田大阪府議会議員</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田中太子町長、森田河南町長、菊井千早赤阪村長</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福田大阪市高速電気軌道株式会社執行役員</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岡田大阪府富田林土木事務所長</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コーディネーター</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丸毛大阪府都市整備部事業調整室長　　　　　　　　　　　　　　　</a:t>
            </a:r>
          </a:p>
        </p:txBody>
      </p:sp>
      <p:sp>
        <p:nvSpPr>
          <p:cNvPr id="23" name="テキスト ボックス 22">
            <a:extLst>
              <a:ext uri="{FF2B5EF4-FFF2-40B4-BE49-F238E27FC236}">
                <a16:creationId xmlns:a16="http://schemas.microsoft.com/office/drawing/2014/main" id="{4B88C9A7-FF2D-488D-9A90-F0E2F19E8ACB}"/>
              </a:ext>
            </a:extLst>
          </p:cNvPr>
          <p:cNvSpPr txBox="1"/>
          <p:nvPr/>
        </p:nvSpPr>
        <p:spPr>
          <a:xfrm>
            <a:off x="267766" y="6199528"/>
            <a:ext cx="5397631" cy="338554"/>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600" dirty="0">
                <a:latin typeface="メイリオ" panose="020B0604030504040204" pitchFamily="50" charset="-128"/>
                <a:ea typeface="メイリオ" panose="020B0604030504040204" pitchFamily="50" charset="-128"/>
              </a:rPr>
              <a:t>主な出席者：大阪府知事、森岡副知事、地元選出府議</a:t>
            </a:r>
          </a:p>
        </p:txBody>
      </p:sp>
      <p:pic>
        <p:nvPicPr>
          <p:cNvPr id="5" name="図 4">
            <a:extLst>
              <a:ext uri="{FF2B5EF4-FFF2-40B4-BE49-F238E27FC236}">
                <a16:creationId xmlns:a16="http://schemas.microsoft.com/office/drawing/2014/main" id="{20E960C9-4E1D-460D-B08F-CEF457B5B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022" y="961097"/>
            <a:ext cx="1716783" cy="2415211"/>
          </a:xfrm>
          <a:prstGeom prst="rect">
            <a:avLst/>
          </a:prstGeom>
        </p:spPr>
      </p:pic>
      <p:sp>
        <p:nvSpPr>
          <p:cNvPr id="25" name="テキスト ボックス 24">
            <a:extLst>
              <a:ext uri="{FF2B5EF4-FFF2-40B4-BE49-F238E27FC236}">
                <a16:creationId xmlns:a16="http://schemas.microsoft.com/office/drawing/2014/main" id="{35516F94-461F-472D-8D9C-CA4AC7B4D3C5}"/>
              </a:ext>
            </a:extLst>
          </p:cNvPr>
          <p:cNvSpPr txBox="1"/>
          <p:nvPr/>
        </p:nvSpPr>
        <p:spPr>
          <a:xfrm>
            <a:off x="4814976" y="4961709"/>
            <a:ext cx="2044149" cy="246221"/>
          </a:xfrm>
          <a:prstGeom prst="rect">
            <a:avLst/>
          </a:prstGeom>
          <a:noFill/>
        </p:spPr>
        <p:txBody>
          <a:bodyPr wrap="none" rtlCol="0">
            <a:spAutoFit/>
          </a:bodyPr>
          <a:lstStyle/>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ブース出展は、</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時から</a:t>
            </a:r>
            <a:r>
              <a:rPr kumimoji="1" lang="en-US" altLang="ja-JP" sz="1000" dirty="0">
                <a:latin typeface="メイリオ" panose="020B0604030504040204" pitchFamily="50" charset="-128"/>
                <a:ea typeface="メイリオ" panose="020B0604030504040204" pitchFamily="50" charset="-128"/>
              </a:rPr>
              <a:t>16</a:t>
            </a:r>
            <a:r>
              <a:rPr kumimoji="1" lang="ja-JP" altLang="en-US" sz="1000" dirty="0">
                <a:latin typeface="メイリオ" panose="020B0604030504040204" pitchFamily="50" charset="-128"/>
                <a:ea typeface="メイリオ" panose="020B0604030504040204" pitchFamily="50" charset="-128"/>
              </a:rPr>
              <a:t>時</a:t>
            </a:r>
          </a:p>
        </p:txBody>
      </p:sp>
      <p:sp>
        <p:nvSpPr>
          <p:cNvPr id="24" name="テキスト ボックス 23">
            <a:extLst>
              <a:ext uri="{FF2B5EF4-FFF2-40B4-BE49-F238E27FC236}">
                <a16:creationId xmlns:a16="http://schemas.microsoft.com/office/drawing/2014/main" id="{61A682E7-08D2-46DD-9161-94D1C8A24807}"/>
              </a:ext>
            </a:extLst>
          </p:cNvPr>
          <p:cNvSpPr txBox="1"/>
          <p:nvPr/>
        </p:nvSpPr>
        <p:spPr>
          <a:xfrm>
            <a:off x="7471161" y="6552279"/>
            <a:ext cx="1172116"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開催フライヤー</a:t>
            </a:r>
          </a:p>
        </p:txBody>
      </p:sp>
      <p:pic>
        <p:nvPicPr>
          <p:cNvPr id="4" name="図 3">
            <a:extLst>
              <a:ext uri="{FF2B5EF4-FFF2-40B4-BE49-F238E27FC236}">
                <a16:creationId xmlns:a16="http://schemas.microsoft.com/office/drawing/2014/main" id="{DE06F56A-6420-4DB2-8650-CBF6C334C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022" y="4177911"/>
            <a:ext cx="1716783" cy="2401406"/>
          </a:xfrm>
          <a:prstGeom prst="rect">
            <a:avLst/>
          </a:prstGeom>
        </p:spPr>
      </p:pic>
      <p:sp>
        <p:nvSpPr>
          <p:cNvPr id="17" name="正方形/長方形 16">
            <a:extLst>
              <a:ext uri="{FF2B5EF4-FFF2-40B4-BE49-F238E27FC236}">
                <a16:creationId xmlns:a16="http://schemas.microsoft.com/office/drawing/2014/main" id="{BA78C163-5244-4EED-95B0-EF1425738933}"/>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FF1A1C3-443F-4FEC-B48B-48BA05ED47D0}"/>
              </a:ext>
            </a:extLst>
          </p:cNvPr>
          <p:cNvSpPr txBox="1"/>
          <p:nvPr/>
        </p:nvSpPr>
        <p:spPr>
          <a:xfrm>
            <a:off x="8716404" y="6470668"/>
            <a:ext cx="4522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10</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Tree>
    <p:extLst>
      <p:ext uri="{BB962C8B-B14F-4D97-AF65-F5344CB8AC3E}">
        <p14:creationId xmlns:p14="http://schemas.microsoft.com/office/powerpoint/2010/main" val="4332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D04EDAA4-9398-488E-975C-3104F4E20843}"/>
              </a:ext>
            </a:extLst>
          </p:cNvPr>
          <p:cNvGraphicFramePr>
            <a:graphicFrameLocks noGrp="1"/>
          </p:cNvGraphicFramePr>
          <p:nvPr>
            <p:extLst>
              <p:ext uri="{D42A27DB-BD31-4B8C-83A1-F6EECF244321}">
                <p14:modId xmlns:p14="http://schemas.microsoft.com/office/powerpoint/2010/main" val="2585677135"/>
              </p:ext>
            </p:extLst>
          </p:nvPr>
        </p:nvGraphicFramePr>
        <p:xfrm>
          <a:off x="336331" y="1555909"/>
          <a:ext cx="8471338" cy="3749188"/>
        </p:xfrm>
        <a:graphic>
          <a:graphicData uri="http://schemas.openxmlformats.org/drawingml/2006/table">
            <a:tbl>
              <a:tblPr bandRow="1">
                <a:tableStyleId>{2D5ABB26-0587-4C30-8999-92F81FD0307C}</a:tableStyleId>
              </a:tblPr>
              <a:tblGrid>
                <a:gridCol w="7643648">
                  <a:extLst>
                    <a:ext uri="{9D8B030D-6E8A-4147-A177-3AD203B41FA5}">
                      <a16:colId xmlns:a16="http://schemas.microsoft.com/office/drawing/2014/main" val="3292849240"/>
                    </a:ext>
                  </a:extLst>
                </a:gridCol>
                <a:gridCol w="827690">
                  <a:extLst>
                    <a:ext uri="{9D8B030D-6E8A-4147-A177-3AD203B41FA5}">
                      <a16:colId xmlns:a16="http://schemas.microsoft.com/office/drawing/2014/main" val="2605252476"/>
                    </a:ext>
                  </a:extLst>
                </a:gridCol>
              </a:tblGrid>
              <a:tr h="937297">
                <a:tc>
                  <a:txBody>
                    <a:bodyPr/>
                    <a:lstStyle/>
                    <a:p>
                      <a:r>
                        <a:rPr kumimoji="1" lang="ja-JP" altLang="en-US" sz="2400" b="1" dirty="0">
                          <a:latin typeface="Meiryo UI" panose="020B0604030504040204" pitchFamily="50" charset="-128"/>
                          <a:ea typeface="Meiryo UI" panose="020B0604030504040204" pitchFamily="50" charset="-128"/>
                        </a:rPr>
                        <a:t>　１</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　自動運転バスの安全性確保に向けた対応</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P1</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6576390"/>
                  </a:ext>
                </a:extLst>
              </a:tr>
              <a:tr h="93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Meiryo UI" panose="020B0604030504040204" pitchFamily="50" charset="-128"/>
                          <a:ea typeface="Meiryo UI" panose="020B0604030504040204" pitchFamily="50" charset="-128"/>
                        </a:rPr>
                        <a:t>　２．運行に必要な環境整備</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P3</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96952286"/>
                  </a:ext>
                </a:extLst>
              </a:tr>
              <a:tr h="937297">
                <a:tc>
                  <a:txBody>
                    <a:bodyPr/>
                    <a:lstStyle/>
                    <a:p>
                      <a:r>
                        <a:rPr kumimoji="1" lang="ja-JP" altLang="en-US" sz="2400" b="1" dirty="0">
                          <a:latin typeface="Meiryo UI" panose="020B0604030504040204" pitchFamily="50" charset="-128"/>
                          <a:ea typeface="Meiryo UI" panose="020B0604030504040204" pitchFamily="50" charset="-128"/>
                        </a:rPr>
                        <a:t>　３．運行計画</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P4</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191188"/>
                  </a:ext>
                </a:extLst>
              </a:tr>
              <a:tr h="93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Meiryo UI" panose="020B0604030504040204" pitchFamily="50" charset="-128"/>
                          <a:ea typeface="Meiryo UI" panose="020B0604030504040204" pitchFamily="50" charset="-128"/>
                        </a:rPr>
                        <a:t>　４．機運醸成の取組</a:t>
                      </a:r>
                    </a:p>
                  </a:txBody>
                  <a:tcPr anchor="ctr"/>
                </a:tc>
                <a:tc>
                  <a:txBody>
                    <a:bodyPr/>
                    <a:lstStyle/>
                    <a:p>
                      <a:pPr algn="l"/>
                      <a:r>
                        <a:rPr kumimoji="1" lang="en-US" altLang="ja-JP" sz="2400" b="1" strike="noStrike" dirty="0">
                          <a:latin typeface="Meiryo UI" panose="020B0604030504040204" pitchFamily="50" charset="-128"/>
                          <a:ea typeface="Meiryo UI" panose="020B0604030504040204" pitchFamily="50" charset="-128"/>
                        </a:rPr>
                        <a:t>P9</a:t>
                      </a:r>
                      <a:endParaRPr kumimoji="1" lang="ja-JP" altLang="en-US" sz="2400" b="1" strike="noStrik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95592430"/>
                  </a:ext>
                </a:extLst>
              </a:tr>
            </a:tbl>
          </a:graphicData>
        </a:graphic>
      </p:graphicFrame>
      <p:sp>
        <p:nvSpPr>
          <p:cNvPr id="3" name="テキスト ボックス 2">
            <a:extLst>
              <a:ext uri="{FF2B5EF4-FFF2-40B4-BE49-F238E27FC236}">
                <a16:creationId xmlns:a16="http://schemas.microsoft.com/office/drawing/2014/main" id="{7FE810FA-4290-4D9F-BF3C-4BEC6F93FBBF}"/>
              </a:ext>
            </a:extLst>
          </p:cNvPr>
          <p:cNvSpPr txBox="1"/>
          <p:nvPr/>
        </p:nvSpPr>
        <p:spPr>
          <a:xfrm>
            <a:off x="441524" y="682932"/>
            <a:ext cx="1415772" cy="461665"/>
          </a:xfrm>
          <a:prstGeom prst="rect">
            <a:avLst/>
          </a:prstGeom>
          <a:noFill/>
          <a:ln w="6350">
            <a:solidFill>
              <a:schemeClr val="tx1"/>
            </a:solidFill>
          </a:ln>
        </p:spPr>
        <p:txBody>
          <a:bodyPr wrap="none" rtlCol="0" anchor="ctr">
            <a:spAutoFit/>
          </a:bodyPr>
          <a:lstStyle/>
          <a:p>
            <a:pPr algn="ctr"/>
            <a:r>
              <a:rPr kumimoji="1" lang="ja-JP" altLang="en-US" sz="2400" b="1" dirty="0"/>
              <a:t>目　　次</a:t>
            </a:r>
          </a:p>
        </p:txBody>
      </p:sp>
    </p:spTree>
    <p:extLst>
      <p:ext uri="{BB962C8B-B14F-4D97-AF65-F5344CB8AC3E}">
        <p14:creationId xmlns:p14="http://schemas.microsoft.com/office/powerpoint/2010/main" val="1561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6000" y="108000"/>
            <a:ext cx="950400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１．自動運転バスの安全性確保に向けた対応</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40" name="矢印: 下 39">
            <a:extLst>
              <a:ext uri="{FF2B5EF4-FFF2-40B4-BE49-F238E27FC236}">
                <a16:creationId xmlns:a16="http://schemas.microsoft.com/office/drawing/2014/main" id="{D86D6624-42CC-4DA1-B77B-4855103A6EA4}"/>
              </a:ext>
            </a:extLst>
          </p:cNvPr>
          <p:cNvSpPr/>
          <p:nvPr/>
        </p:nvSpPr>
        <p:spPr>
          <a:xfrm>
            <a:off x="3300291" y="2323799"/>
            <a:ext cx="135763" cy="1535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41" name="表 4">
            <a:extLst>
              <a:ext uri="{FF2B5EF4-FFF2-40B4-BE49-F238E27FC236}">
                <a16:creationId xmlns:a16="http://schemas.microsoft.com/office/drawing/2014/main" id="{E1AA3DDF-5E28-4576-9929-063557C3588D}"/>
              </a:ext>
            </a:extLst>
          </p:cNvPr>
          <p:cNvGraphicFramePr>
            <a:graphicFrameLocks noGrp="1"/>
          </p:cNvGraphicFramePr>
          <p:nvPr>
            <p:extLst>
              <p:ext uri="{D42A27DB-BD31-4B8C-83A1-F6EECF244321}">
                <p14:modId xmlns:p14="http://schemas.microsoft.com/office/powerpoint/2010/main" val="2189243498"/>
              </p:ext>
            </p:extLst>
          </p:nvPr>
        </p:nvGraphicFramePr>
        <p:xfrm>
          <a:off x="144613" y="728778"/>
          <a:ext cx="8724893" cy="6062173"/>
        </p:xfrm>
        <a:graphic>
          <a:graphicData uri="http://schemas.openxmlformats.org/drawingml/2006/table">
            <a:tbl>
              <a:tblPr firstRow="1" bandRow="1">
                <a:tableStyleId>{5C22544A-7EE6-4342-B048-85BDC9FD1C3A}</a:tableStyleId>
              </a:tblPr>
              <a:tblGrid>
                <a:gridCol w="1059173">
                  <a:extLst>
                    <a:ext uri="{9D8B030D-6E8A-4147-A177-3AD203B41FA5}">
                      <a16:colId xmlns:a16="http://schemas.microsoft.com/office/drawing/2014/main" val="20000"/>
                    </a:ext>
                  </a:extLst>
                </a:gridCol>
                <a:gridCol w="128016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5013960">
                  <a:extLst>
                    <a:ext uri="{9D8B030D-6E8A-4147-A177-3AD203B41FA5}">
                      <a16:colId xmlns:a16="http://schemas.microsoft.com/office/drawing/2014/main" val="20006"/>
                    </a:ext>
                  </a:extLst>
                </a:gridCol>
              </a:tblGrid>
              <a:tr h="382515">
                <a:tc>
                  <a:txBody>
                    <a:bodyPr/>
                    <a:lstStyle/>
                    <a:p>
                      <a:pPr algn="ctr"/>
                      <a:endParaRPr kumimoji="1" lang="ja-JP" altLang="en-US" sz="1800" dirty="0">
                        <a:latin typeface="Meiryo UI" panose="020B0604030504040204" pitchFamily="50" charset="-128"/>
                        <a:ea typeface="Meiryo UI" panose="020B0604030504040204" pitchFamily="50" charset="-128"/>
                      </a:endParaRPr>
                    </a:p>
                  </a:txBody>
                  <a:tcPr marL="91425" marR="91425" marT="45715" marB="45715"/>
                </a:tc>
                <a:tc gridSpan="2">
                  <a:txBody>
                    <a:bodyPr/>
                    <a:lstStyle/>
                    <a:p>
                      <a:pPr algn="ctr"/>
                      <a:r>
                        <a:rPr kumimoji="1" lang="en-US" altLang="ja-JP" sz="2000" dirty="0"/>
                        <a:t>R7</a:t>
                      </a:r>
                      <a:r>
                        <a:rPr kumimoji="1" lang="ja-JP" altLang="en-US" sz="2000" dirty="0"/>
                        <a:t>（</a:t>
                      </a:r>
                      <a:r>
                        <a:rPr kumimoji="1" lang="en-US" altLang="ja-JP" sz="2000" dirty="0"/>
                        <a:t>2025</a:t>
                      </a:r>
                      <a:r>
                        <a:rPr kumimoji="1" lang="ja-JP" altLang="en-US" sz="2000" dirty="0"/>
                        <a:t>）</a:t>
                      </a:r>
                    </a:p>
                  </a:txBody>
                  <a:tcPr marL="91425" marR="91425" marT="45715" marB="45715" anchor="ctr"/>
                </a:tc>
                <a:tc hMerge="1">
                  <a:txBody>
                    <a:bodyPr/>
                    <a:lstStyle/>
                    <a:p>
                      <a:endParaRPr kumimoji="1" lang="ja-JP" altLang="en-US"/>
                    </a:p>
                  </a:txBody>
                  <a:tcPr/>
                </a:tc>
                <a:tc>
                  <a:txBody>
                    <a:bodyPr/>
                    <a:lstStyle/>
                    <a:p>
                      <a:pPr algn="ctr"/>
                      <a:r>
                        <a:rPr kumimoji="1" lang="en-US" altLang="ja-JP" sz="2000" dirty="0"/>
                        <a:t>R8</a:t>
                      </a:r>
                      <a:r>
                        <a:rPr kumimoji="1" lang="ja-JP" altLang="en-US" sz="2000" dirty="0"/>
                        <a:t>（</a:t>
                      </a:r>
                      <a:r>
                        <a:rPr kumimoji="1" lang="en-US" altLang="ja-JP" sz="2000" dirty="0"/>
                        <a:t>2026</a:t>
                      </a:r>
                      <a:r>
                        <a:rPr kumimoji="1" lang="ja-JP" altLang="en-US" sz="2000" dirty="0"/>
                        <a:t>）～</a:t>
                      </a:r>
                      <a:r>
                        <a:rPr kumimoji="1" lang="en-US" altLang="ja-JP" sz="2000" dirty="0"/>
                        <a:t>R10</a:t>
                      </a:r>
                      <a:r>
                        <a:rPr kumimoji="1" lang="ja-JP" altLang="en-US" sz="2000" dirty="0"/>
                        <a:t>（</a:t>
                      </a:r>
                      <a:r>
                        <a:rPr kumimoji="1" lang="en-US" altLang="ja-JP" sz="2000" dirty="0"/>
                        <a:t>2028</a:t>
                      </a:r>
                      <a:r>
                        <a:rPr kumimoji="1" lang="ja-JP" altLang="en-US" sz="2000" dirty="0"/>
                        <a:t>）</a:t>
                      </a:r>
                      <a:endParaRPr kumimoji="1" lang="ja-JP" altLang="en-US" sz="1000" dirty="0">
                        <a:latin typeface="+mn-ea"/>
                        <a:ea typeface="+mn-ea"/>
                      </a:endParaRPr>
                    </a:p>
                  </a:txBody>
                  <a:tcPr marL="91425" marR="91425" marT="45715" marB="45715" anchor="ctr"/>
                </a:tc>
                <a:extLst>
                  <a:ext uri="{0D108BD9-81ED-4DB2-BD59-A6C34878D82A}">
                    <a16:rowId xmlns:a16="http://schemas.microsoft.com/office/drawing/2014/main" val="10000"/>
                  </a:ext>
                </a:extLst>
              </a:tr>
              <a:tr h="4905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10002"/>
                  </a:ext>
                </a:extLst>
              </a:tr>
              <a:tr h="760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Osaka Metro</a:t>
                      </a: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2818176145"/>
                  </a:ext>
                </a:extLst>
              </a:tr>
            </a:tbl>
          </a:graphicData>
        </a:graphic>
      </p:graphicFrame>
      <p:sp>
        <p:nvSpPr>
          <p:cNvPr id="42" name="矢印: 右 41">
            <a:extLst>
              <a:ext uri="{FF2B5EF4-FFF2-40B4-BE49-F238E27FC236}">
                <a16:creationId xmlns:a16="http://schemas.microsoft.com/office/drawing/2014/main" id="{7CDFD499-AC16-46A5-8543-B5F1B419C42F}"/>
              </a:ext>
            </a:extLst>
          </p:cNvPr>
          <p:cNvSpPr/>
          <p:nvPr/>
        </p:nvSpPr>
        <p:spPr>
          <a:xfrm>
            <a:off x="3953877" y="2366529"/>
            <a:ext cx="4646792" cy="2079837"/>
          </a:xfrm>
          <a:prstGeom prst="rightArrow">
            <a:avLst>
              <a:gd name="adj1" fmla="val 70559"/>
              <a:gd name="adj2" fmla="val 19453"/>
            </a:avLst>
          </a:prstGeom>
          <a:solidFill>
            <a:schemeClr val="bg1">
              <a:lumMod val="5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latin typeface="Meiryo UI" panose="020B0604030504040204" pitchFamily="50" charset="-128"/>
              <a:ea typeface="Meiryo UI" panose="020B0604030504040204" pitchFamily="50" charset="-128"/>
            </a:endParaRPr>
          </a:p>
        </p:txBody>
      </p:sp>
      <p:cxnSp>
        <p:nvCxnSpPr>
          <p:cNvPr id="43" name="直線矢印コネクタ 42">
            <a:extLst>
              <a:ext uri="{FF2B5EF4-FFF2-40B4-BE49-F238E27FC236}">
                <a16:creationId xmlns:a16="http://schemas.microsoft.com/office/drawing/2014/main" id="{ACCD49DF-10DB-461D-A382-087AFCABACEB}"/>
              </a:ext>
            </a:extLst>
          </p:cNvPr>
          <p:cNvCxnSpPr>
            <a:cxnSpLocks/>
          </p:cNvCxnSpPr>
          <p:nvPr/>
        </p:nvCxnSpPr>
        <p:spPr>
          <a:xfrm flipV="1">
            <a:off x="2603899" y="4147911"/>
            <a:ext cx="0" cy="241200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44" name="正方形/長方形 43">
            <a:extLst>
              <a:ext uri="{FF2B5EF4-FFF2-40B4-BE49-F238E27FC236}">
                <a16:creationId xmlns:a16="http://schemas.microsoft.com/office/drawing/2014/main" id="{58352B0E-B8C1-43B1-9ACC-7E774F48EB52}"/>
              </a:ext>
            </a:extLst>
          </p:cNvPr>
          <p:cNvSpPr/>
          <p:nvPr/>
        </p:nvSpPr>
        <p:spPr>
          <a:xfrm>
            <a:off x="8601244" y="1149308"/>
            <a:ext cx="268837" cy="48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検証結果を踏まえた取組</a:t>
            </a:r>
          </a:p>
        </p:txBody>
      </p:sp>
      <p:sp>
        <p:nvSpPr>
          <p:cNvPr id="46" name="テキスト ボックス 45">
            <a:extLst>
              <a:ext uri="{FF2B5EF4-FFF2-40B4-BE49-F238E27FC236}">
                <a16:creationId xmlns:a16="http://schemas.microsoft.com/office/drawing/2014/main" id="{FE590AE7-00BD-434E-948E-4D8F5F77019A}"/>
              </a:ext>
            </a:extLst>
          </p:cNvPr>
          <p:cNvSpPr txBox="1"/>
          <p:nvPr/>
        </p:nvSpPr>
        <p:spPr>
          <a:xfrm>
            <a:off x="6624000" y="6044369"/>
            <a:ext cx="2455020"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実証実験結果をフィードバック</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のうえ、市町村の取組に繋げる</a:t>
            </a:r>
          </a:p>
        </p:txBody>
      </p:sp>
      <p:sp>
        <p:nvSpPr>
          <p:cNvPr id="47" name="四角形: 角を丸くする 46">
            <a:extLst>
              <a:ext uri="{FF2B5EF4-FFF2-40B4-BE49-F238E27FC236}">
                <a16:creationId xmlns:a16="http://schemas.microsoft.com/office/drawing/2014/main" id="{5C774796-315E-4953-B7EC-5BAE4682877A}"/>
              </a:ext>
            </a:extLst>
          </p:cNvPr>
          <p:cNvSpPr/>
          <p:nvPr/>
        </p:nvSpPr>
        <p:spPr>
          <a:xfrm>
            <a:off x="1223593" y="1216842"/>
            <a:ext cx="1260000" cy="5574110"/>
          </a:xfrm>
          <a:prstGeom prst="roundRect">
            <a:avLst/>
          </a:prstGeom>
          <a:solidFill>
            <a:schemeClr val="accent2">
              <a:lumMod val="60000"/>
              <a:lumOff val="40000"/>
              <a:alpha val="30000"/>
            </a:schemeClr>
          </a:solidFill>
          <a:ln w="1905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右 48">
            <a:extLst>
              <a:ext uri="{FF2B5EF4-FFF2-40B4-BE49-F238E27FC236}">
                <a16:creationId xmlns:a16="http://schemas.microsoft.com/office/drawing/2014/main" id="{9CC3D122-CB53-4353-AD3A-E934D7062BFD}"/>
              </a:ext>
            </a:extLst>
          </p:cNvPr>
          <p:cNvSpPr/>
          <p:nvPr/>
        </p:nvSpPr>
        <p:spPr>
          <a:xfrm>
            <a:off x="2643645" y="4546126"/>
            <a:ext cx="5940000" cy="592663"/>
          </a:xfrm>
          <a:prstGeom prst="rightArrow">
            <a:avLst>
              <a:gd name="adj1" fmla="val 57292"/>
              <a:gd name="adj2" fmla="val 66672"/>
            </a:avLst>
          </a:prstGeom>
          <a:solidFill>
            <a:schemeClr val="bg1"/>
          </a:solidFill>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100" dirty="0">
                <a:latin typeface="Meiryo UI" panose="020B0604030504040204" pitchFamily="50" charset="-128"/>
                <a:ea typeface="Meiryo UI" panose="020B0604030504040204" pitchFamily="50" charset="-128"/>
              </a:rPr>
              <a:t>（結果に応じて）必要な整備の追加</a:t>
            </a:r>
          </a:p>
        </p:txBody>
      </p:sp>
      <p:sp>
        <p:nvSpPr>
          <p:cNvPr id="50" name="矢印: 右 49">
            <a:extLst>
              <a:ext uri="{FF2B5EF4-FFF2-40B4-BE49-F238E27FC236}">
                <a16:creationId xmlns:a16="http://schemas.microsoft.com/office/drawing/2014/main" id="{3FE2839C-CA13-4DE6-8D08-B8CA705B1A64}"/>
              </a:ext>
            </a:extLst>
          </p:cNvPr>
          <p:cNvSpPr/>
          <p:nvPr/>
        </p:nvSpPr>
        <p:spPr>
          <a:xfrm>
            <a:off x="1224000" y="5144747"/>
            <a:ext cx="7380000" cy="972000"/>
          </a:xfrm>
          <a:prstGeom prst="rightArrow">
            <a:avLst>
              <a:gd name="adj1" fmla="val 73717"/>
              <a:gd name="adj2" fmla="val 41772"/>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endParaRPr>
          </a:p>
        </p:txBody>
      </p:sp>
      <p:sp>
        <p:nvSpPr>
          <p:cNvPr id="51" name="ホームベース 12">
            <a:extLst>
              <a:ext uri="{FF2B5EF4-FFF2-40B4-BE49-F238E27FC236}">
                <a16:creationId xmlns:a16="http://schemas.microsoft.com/office/drawing/2014/main" id="{F79027B1-7DDC-4F41-8C97-F933C34EA534}"/>
              </a:ext>
            </a:extLst>
          </p:cNvPr>
          <p:cNvSpPr/>
          <p:nvPr/>
        </p:nvSpPr>
        <p:spPr>
          <a:xfrm>
            <a:off x="1225970" y="6399615"/>
            <a:ext cx="1377929" cy="32614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1668 w 10000"/>
              <a:gd name="connsiteY5" fmla="*/ 10000 h 10000"/>
              <a:gd name="connsiteX6" fmla="*/ 0 w 10000"/>
              <a:gd name="connsiteY6" fmla="*/ 5000 h 10000"/>
              <a:gd name="connsiteX0" fmla="*/ 0 w 10000"/>
              <a:gd name="connsiteY0" fmla="*/ 5000 h 10234"/>
              <a:gd name="connsiteX1" fmla="*/ 1170 w 10000"/>
              <a:gd name="connsiteY1" fmla="*/ 0 h 10234"/>
              <a:gd name="connsiteX2" fmla="*/ 8000 w 10000"/>
              <a:gd name="connsiteY2" fmla="*/ 0 h 10234"/>
              <a:gd name="connsiteX3" fmla="*/ 10000 w 10000"/>
              <a:gd name="connsiteY3" fmla="*/ 5000 h 10234"/>
              <a:gd name="connsiteX4" fmla="*/ 8000 w 10000"/>
              <a:gd name="connsiteY4" fmla="*/ 10000 h 10234"/>
              <a:gd name="connsiteX5" fmla="*/ 1004 w 10000"/>
              <a:gd name="connsiteY5" fmla="*/ 10234 h 10234"/>
              <a:gd name="connsiteX6" fmla="*/ 0 w 10000"/>
              <a:gd name="connsiteY6" fmla="*/ 5000 h 10234"/>
              <a:gd name="connsiteX0" fmla="*/ 0 w 10000"/>
              <a:gd name="connsiteY0" fmla="*/ 5000 h 10000"/>
              <a:gd name="connsiteX1" fmla="*/ 117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1281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553 w 10000"/>
              <a:gd name="connsiteY2" fmla="*/ 0 h 10000"/>
              <a:gd name="connsiteX3" fmla="*/ 10000 w 10000"/>
              <a:gd name="connsiteY3" fmla="*/ 5000 h 10000"/>
              <a:gd name="connsiteX4" fmla="*/ 8000 w 10000"/>
              <a:gd name="connsiteY4" fmla="*/ 10000 h 10000"/>
              <a:gd name="connsiteX5" fmla="*/ 1281 w 10000"/>
              <a:gd name="connsiteY5" fmla="*/ 10000 h 10000"/>
              <a:gd name="connsiteX6" fmla="*/ 0 w 10000"/>
              <a:gd name="connsiteY6" fmla="*/ 5000 h 10000"/>
              <a:gd name="connsiteX0" fmla="*/ 0 w 10000"/>
              <a:gd name="connsiteY0" fmla="*/ 5000 h 10000"/>
              <a:gd name="connsiteX1" fmla="*/ 1170 w 10000"/>
              <a:gd name="connsiteY1" fmla="*/ 0 h 10000"/>
              <a:gd name="connsiteX2" fmla="*/ 8553 w 10000"/>
              <a:gd name="connsiteY2" fmla="*/ 0 h 10000"/>
              <a:gd name="connsiteX3" fmla="*/ 10000 w 10000"/>
              <a:gd name="connsiteY3" fmla="*/ 5000 h 10000"/>
              <a:gd name="connsiteX4" fmla="*/ 8498 w 10000"/>
              <a:gd name="connsiteY4" fmla="*/ 10000 h 10000"/>
              <a:gd name="connsiteX5" fmla="*/ 1281 w 10000"/>
              <a:gd name="connsiteY5" fmla="*/ 10000 h 10000"/>
              <a:gd name="connsiteX6" fmla="*/ 0 w 10000"/>
              <a:gd name="connsiteY6"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5000"/>
                </a:moveTo>
                <a:lnTo>
                  <a:pt x="1170" y="0"/>
                </a:lnTo>
                <a:lnTo>
                  <a:pt x="8553" y="0"/>
                </a:lnTo>
                <a:lnTo>
                  <a:pt x="10000" y="5000"/>
                </a:lnTo>
                <a:lnTo>
                  <a:pt x="8498" y="10000"/>
                </a:lnTo>
                <a:lnTo>
                  <a:pt x="1281" y="10000"/>
                </a:lnTo>
                <a:lnTo>
                  <a:pt x="0" y="5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latin typeface="Meiryo UI" panose="020B0604030504040204" pitchFamily="50" charset="-128"/>
                <a:ea typeface="Meiryo UI" panose="020B0604030504040204" pitchFamily="50" charset="-128"/>
              </a:rPr>
              <a:t>万博会場内の運行</a:t>
            </a:r>
          </a:p>
        </p:txBody>
      </p:sp>
      <p:sp>
        <p:nvSpPr>
          <p:cNvPr id="52" name="テキスト ボックス 51">
            <a:extLst>
              <a:ext uri="{FF2B5EF4-FFF2-40B4-BE49-F238E27FC236}">
                <a16:creationId xmlns:a16="http://schemas.microsoft.com/office/drawing/2014/main" id="{297C86AB-B5AD-4535-B7A8-FE61C0C02D14}"/>
              </a:ext>
            </a:extLst>
          </p:cNvPr>
          <p:cNvSpPr txBox="1"/>
          <p:nvPr/>
        </p:nvSpPr>
        <p:spPr>
          <a:xfrm>
            <a:off x="1330890" y="2263223"/>
            <a:ext cx="1005403" cy="338554"/>
          </a:xfrm>
          <a:prstGeom prst="rect">
            <a:avLst/>
          </a:prstGeom>
          <a:noFill/>
        </p:spPr>
        <p:txBody>
          <a:bodyPr wrap="none" rtlCol="0">
            <a:spAutoFit/>
          </a:bodyPr>
          <a:lstStyle/>
          <a:p>
            <a:r>
              <a:rPr kumimoji="1" lang="ja-JP" altLang="en-US" sz="1600" dirty="0">
                <a:solidFill>
                  <a:srgbClr val="C00000"/>
                </a:solidFill>
                <a:latin typeface="UD デジタル 教科書体 NK-B" panose="02020700000000000000" pitchFamily="18" charset="-128"/>
                <a:ea typeface="UD デジタル 教科書体 NK-B" panose="02020700000000000000" pitchFamily="18" charset="-128"/>
              </a:rPr>
              <a:t>万博期間</a:t>
            </a:r>
          </a:p>
        </p:txBody>
      </p:sp>
      <p:sp>
        <p:nvSpPr>
          <p:cNvPr id="53" name="矢印: 上下 52">
            <a:extLst>
              <a:ext uri="{FF2B5EF4-FFF2-40B4-BE49-F238E27FC236}">
                <a16:creationId xmlns:a16="http://schemas.microsoft.com/office/drawing/2014/main" id="{332E0FB1-4A09-4AE7-88D6-27A44A430A43}"/>
              </a:ext>
            </a:extLst>
          </p:cNvPr>
          <p:cNvSpPr/>
          <p:nvPr/>
        </p:nvSpPr>
        <p:spPr>
          <a:xfrm>
            <a:off x="5381571" y="4181777"/>
            <a:ext cx="268837" cy="432000"/>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上下 53">
            <a:extLst>
              <a:ext uri="{FF2B5EF4-FFF2-40B4-BE49-F238E27FC236}">
                <a16:creationId xmlns:a16="http://schemas.microsoft.com/office/drawing/2014/main" id="{8D114ECE-9D0B-4CCB-B0A7-90FEA50BD865}"/>
              </a:ext>
            </a:extLst>
          </p:cNvPr>
          <p:cNvSpPr/>
          <p:nvPr/>
        </p:nvSpPr>
        <p:spPr>
          <a:xfrm>
            <a:off x="7247242" y="4181777"/>
            <a:ext cx="268837" cy="432000"/>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8B1D212D-1327-4E07-AA9D-254163331DAD}"/>
              </a:ext>
            </a:extLst>
          </p:cNvPr>
          <p:cNvSpPr txBox="1"/>
          <p:nvPr/>
        </p:nvSpPr>
        <p:spPr>
          <a:xfrm>
            <a:off x="3812655" y="2724347"/>
            <a:ext cx="4547593" cy="1708160"/>
          </a:xfrm>
          <a:prstGeom prst="rect">
            <a:avLst/>
          </a:prstGeom>
          <a:noFill/>
        </p:spPr>
        <p:txBody>
          <a:bodyPr wrap="squar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　　　 </a:t>
            </a:r>
            <a:r>
              <a:rPr kumimoji="1" lang="en-US" altLang="ja-JP" sz="1200" b="1" dirty="0">
                <a:solidFill>
                  <a:schemeClr val="bg1"/>
                </a:solidFill>
                <a:latin typeface="Meiryo UI" panose="020B0604030504040204" pitchFamily="50" charset="-128"/>
                <a:ea typeface="Meiryo UI" panose="020B0604030504040204" pitchFamily="50" charset="-128"/>
              </a:rPr>
              <a:t>R</a:t>
            </a:r>
            <a:r>
              <a:rPr kumimoji="1" lang="ja-JP" altLang="en-US" sz="1200" b="1" dirty="0">
                <a:solidFill>
                  <a:schemeClr val="bg1"/>
                </a:solidFill>
                <a:latin typeface="Meiryo UI" panose="020B0604030504040204" pitchFamily="50" charset="-128"/>
                <a:ea typeface="Meiryo UI" panose="020B0604030504040204" pitchFamily="50" charset="-128"/>
              </a:rPr>
              <a:t>８年度以降</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b="1" dirty="0">
                <a:solidFill>
                  <a:schemeClr val="bg1"/>
                </a:solidFill>
                <a:latin typeface="Meiryo UI" panose="020B0604030504040204" pitchFamily="50" charset="-128"/>
                <a:ea typeface="Meiryo UI" panose="020B0604030504040204" pitchFamily="50" charset="-128"/>
              </a:rPr>
              <a:t>　　　　＜乗客乗車の実証実験＞</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050" dirty="0">
                <a:solidFill>
                  <a:schemeClr val="bg1"/>
                </a:solidFill>
                <a:latin typeface="Meiryo UI" panose="020B0604030504040204" pitchFamily="50" charset="-128"/>
                <a:ea typeface="Meiryo UI" panose="020B060403050404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　　　▷１号車＜乗客あり＞</a:t>
            </a:r>
            <a:endParaRPr kumimoji="1" lang="en-US" altLang="ja-JP" sz="1050" b="1" dirty="0">
              <a:solidFill>
                <a:schemeClr val="bg1"/>
              </a:solidFill>
              <a:latin typeface="Meiryo UI" panose="020B0604030504040204" pitchFamily="50" charset="-128"/>
              <a:ea typeface="Meiryo UI" panose="020B0604030504040204" pitchFamily="50" charset="-128"/>
            </a:endParaRPr>
          </a:p>
          <a:p>
            <a:r>
              <a:rPr kumimoji="1" lang="ja-JP" altLang="en-US" sz="1050" b="1" dirty="0">
                <a:solidFill>
                  <a:schemeClr val="bg1"/>
                </a:solidFill>
                <a:latin typeface="Meiryo UI" panose="020B0604030504040204" pitchFamily="50" charset="-128"/>
                <a:ea typeface="Meiryo UI" panose="020B0604030504040204" pitchFamily="50" charset="-128"/>
              </a:rPr>
              <a:t>　　　　　  　 </a:t>
            </a:r>
            <a:r>
              <a:rPr kumimoji="1" lang="ja-JP" altLang="en-US" sz="900" dirty="0">
                <a:solidFill>
                  <a:schemeClr val="bg1"/>
                </a:solidFill>
                <a:latin typeface="Meiryo UI" panose="020B0604030504040204" pitchFamily="50" charset="-128"/>
                <a:ea typeface="Meiryo UI" panose="020B0604030504040204" pitchFamily="50" charset="-128"/>
              </a:rPr>
              <a:t>北部・南部ルートを交互に運行し、自動運転バスの認知度と社会受容性を高める。</a:t>
            </a:r>
            <a:endParaRPr kumimoji="1" lang="en-US" altLang="ja-JP" sz="900" dirty="0">
              <a:solidFill>
                <a:schemeClr val="bg1"/>
              </a:solidFill>
              <a:latin typeface="Meiryo UI" panose="020B0604030504040204" pitchFamily="50" charset="-128"/>
              <a:ea typeface="Meiryo UI" panose="020B0604030504040204" pitchFamily="50" charset="-128"/>
            </a:endParaRPr>
          </a:p>
          <a:p>
            <a:r>
              <a:rPr kumimoji="1" lang="ja-JP" altLang="en-US" sz="900" dirty="0">
                <a:solidFill>
                  <a:schemeClr val="bg1"/>
                </a:solidFill>
                <a:latin typeface="Meiryo UI" panose="020B0604030504040204" pitchFamily="50" charset="-128"/>
                <a:ea typeface="Meiryo UI" panose="020B0604030504040204" pitchFamily="50" charset="-128"/>
              </a:rPr>
              <a:t>　　　　　　 　　併せて運転手の技術向上を図る</a:t>
            </a:r>
            <a:endParaRPr kumimoji="1" lang="en-US" altLang="ja-JP" sz="900" dirty="0">
              <a:solidFill>
                <a:schemeClr val="bg1"/>
              </a:solidFill>
              <a:latin typeface="Meiryo UI" panose="020B0604030504040204" pitchFamily="50" charset="-128"/>
              <a:ea typeface="Meiryo UI" panose="020B0604030504040204" pitchFamily="50" charset="-128"/>
            </a:endParaRPr>
          </a:p>
          <a:p>
            <a:r>
              <a:rPr kumimoji="1" lang="ja-JP" altLang="en-US" sz="1050" dirty="0">
                <a:solidFill>
                  <a:schemeClr val="bg1"/>
                </a:solidFill>
                <a:latin typeface="Meiryo UI" panose="020B0604030504040204" pitchFamily="50" charset="-128"/>
                <a:ea typeface="Meiryo UI" panose="020B060403050404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２号車＜乗客なし＞ （自動運転技術のレベルアップ）</a:t>
            </a:r>
            <a:endParaRPr kumimoji="1" lang="en-US" altLang="ja-JP" sz="1050" b="1" dirty="0">
              <a:solidFill>
                <a:schemeClr val="bg1"/>
              </a:solidFill>
              <a:latin typeface="Meiryo UI" panose="020B0604030504040204" pitchFamily="50" charset="-128"/>
              <a:ea typeface="Meiryo UI" panose="020B0604030504040204" pitchFamily="50" charset="-128"/>
            </a:endParaRPr>
          </a:p>
          <a:p>
            <a:r>
              <a:rPr kumimoji="1" lang="ja-JP" altLang="en-US" sz="1050" dirty="0">
                <a:solidFill>
                  <a:schemeClr val="bg1"/>
                </a:solidFill>
                <a:latin typeface="Meiryo UI" panose="020B0604030504040204" pitchFamily="50" charset="-128"/>
                <a:ea typeface="Meiryo UI" panose="020B0604030504040204" pitchFamily="50" charset="-128"/>
              </a:rPr>
              <a:t>　　　　　　 　</a:t>
            </a:r>
            <a:r>
              <a:rPr kumimoji="1" lang="ja-JP" altLang="en-US" sz="900" dirty="0">
                <a:solidFill>
                  <a:schemeClr val="bg1"/>
                </a:solidFill>
                <a:latin typeface="Meiryo UI" panose="020B0604030504040204" pitchFamily="50" charset="-128"/>
                <a:ea typeface="Meiryo UI" panose="020B0604030504040204" pitchFamily="50" charset="-128"/>
              </a:rPr>
              <a:t>自動運転</a:t>
            </a:r>
            <a:r>
              <a:rPr kumimoji="1" lang="en-US" altLang="ja-JP" sz="900" dirty="0">
                <a:solidFill>
                  <a:schemeClr val="bg1"/>
                </a:solidFill>
                <a:latin typeface="Meiryo UI" panose="020B0604030504040204" pitchFamily="50" charset="-128"/>
                <a:ea typeface="Meiryo UI" panose="020B0604030504040204" pitchFamily="50" charset="-128"/>
              </a:rPr>
              <a:t>L4</a:t>
            </a:r>
            <a:r>
              <a:rPr kumimoji="1" lang="ja-JP" altLang="en-US" sz="900" dirty="0">
                <a:solidFill>
                  <a:schemeClr val="bg1"/>
                </a:solidFill>
                <a:latin typeface="Meiryo UI" panose="020B0604030504040204" pitchFamily="50" charset="-128"/>
                <a:ea typeface="Meiryo UI" panose="020B0604030504040204" pitchFamily="50" charset="-128"/>
              </a:rPr>
              <a:t>取得に向けた車両調整に専念し、早期に</a:t>
            </a:r>
            <a:r>
              <a:rPr kumimoji="1" lang="en-US" altLang="ja-JP" sz="900" dirty="0">
                <a:solidFill>
                  <a:schemeClr val="bg1"/>
                </a:solidFill>
                <a:latin typeface="Meiryo UI" panose="020B0604030504040204" pitchFamily="50" charset="-128"/>
                <a:ea typeface="Meiryo UI" panose="020B0604030504040204" pitchFamily="50" charset="-128"/>
              </a:rPr>
              <a:t>L4</a:t>
            </a:r>
            <a:r>
              <a:rPr kumimoji="1" lang="ja-JP" altLang="en-US" sz="900" dirty="0">
                <a:solidFill>
                  <a:schemeClr val="bg1"/>
                </a:solidFill>
                <a:latin typeface="Meiryo UI" panose="020B0604030504040204" pitchFamily="50" charset="-128"/>
                <a:ea typeface="Meiryo UI" panose="020B0604030504040204" pitchFamily="50" charset="-128"/>
              </a:rPr>
              <a:t>区間を創出する。</a:t>
            </a:r>
            <a:endParaRPr kumimoji="1" lang="en-US" altLang="ja-JP" sz="900" dirty="0">
              <a:solidFill>
                <a:schemeClr val="bg1"/>
              </a:solidFill>
              <a:latin typeface="Meiryo UI" panose="020B0604030504040204" pitchFamily="50" charset="-128"/>
              <a:ea typeface="Meiryo UI" panose="020B0604030504040204" pitchFamily="50" charset="-128"/>
            </a:endParaRPr>
          </a:p>
          <a:p>
            <a:r>
              <a:rPr kumimoji="1" lang="ja-JP" altLang="en-US" sz="900" dirty="0">
                <a:solidFill>
                  <a:schemeClr val="bg1"/>
                </a:solidFill>
                <a:latin typeface="Meiryo UI" panose="020B0604030504040204" pitchFamily="50" charset="-128"/>
                <a:ea typeface="Meiryo UI" panose="020B0604030504040204" pitchFamily="50" charset="-128"/>
              </a:rPr>
              <a:t>　　　　　　　　 その技術を１号車にフィードバック</a:t>
            </a:r>
            <a:endParaRPr kumimoji="1" lang="en-US" altLang="ja-JP" sz="900" dirty="0">
              <a:solidFill>
                <a:schemeClr val="bg1"/>
              </a:solidFill>
              <a:latin typeface="Meiryo UI" panose="020B0604030504040204" pitchFamily="50" charset="-128"/>
              <a:ea typeface="Meiryo UI" panose="020B0604030504040204" pitchFamily="50" charset="-128"/>
            </a:endParaRPr>
          </a:p>
          <a:p>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endParaRPr kumimoji="1" lang="ja-JP" altLang="en-US" sz="1050"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19">
            <a:extLst>
              <a:ext uri="{FF2B5EF4-FFF2-40B4-BE49-F238E27FC236}">
                <a16:creationId xmlns:a16="http://schemas.microsoft.com/office/drawing/2014/main" id="{E226A1AC-F38B-41BE-9887-4E6287D600A9}"/>
              </a:ext>
            </a:extLst>
          </p:cNvPr>
          <p:cNvSpPr txBox="1">
            <a:spLocks noChangeArrowheads="1"/>
          </p:cNvSpPr>
          <p:nvPr/>
        </p:nvSpPr>
        <p:spPr bwMode="auto">
          <a:xfrm>
            <a:off x="1110472" y="6067916"/>
            <a:ext cx="1444206" cy="39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＜万博バス車両＞　</a:t>
            </a:r>
            <a:endParaRPr lang="en-US" altLang="ja-JP" sz="1200" dirty="0">
              <a:latin typeface="Meiryo UI" panose="020B0604030504040204" pitchFamily="50" charset="-128"/>
              <a:ea typeface="Meiryo UI" panose="020B0604030504040204" pitchFamily="50" charset="-128"/>
            </a:endParaRPr>
          </a:p>
        </p:txBody>
      </p:sp>
      <p:sp>
        <p:nvSpPr>
          <p:cNvPr id="57" name="矢印: 右 56">
            <a:extLst>
              <a:ext uri="{FF2B5EF4-FFF2-40B4-BE49-F238E27FC236}">
                <a16:creationId xmlns:a16="http://schemas.microsoft.com/office/drawing/2014/main" id="{96CEECDA-F7A9-4689-8498-FCC6BB758ED8}"/>
              </a:ext>
            </a:extLst>
          </p:cNvPr>
          <p:cNvSpPr/>
          <p:nvPr/>
        </p:nvSpPr>
        <p:spPr>
          <a:xfrm>
            <a:off x="2613975" y="2356544"/>
            <a:ext cx="1376908" cy="2079837"/>
          </a:xfrm>
          <a:prstGeom prst="rightArrow">
            <a:avLst>
              <a:gd name="adj1" fmla="val 70559"/>
              <a:gd name="adj2" fmla="val 19453"/>
            </a:avLst>
          </a:prstGeom>
          <a:solidFill>
            <a:schemeClr val="bg1">
              <a:lumMod val="5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37896C7D-DB18-420F-85A3-0F2D9AD37E71}"/>
              </a:ext>
            </a:extLst>
          </p:cNvPr>
          <p:cNvSpPr txBox="1"/>
          <p:nvPr/>
        </p:nvSpPr>
        <p:spPr>
          <a:xfrm>
            <a:off x="2572750" y="2925146"/>
            <a:ext cx="1450947" cy="276999"/>
          </a:xfrm>
          <a:prstGeom prst="rect">
            <a:avLst/>
          </a:prstGeom>
          <a:noFill/>
        </p:spPr>
        <p:txBody>
          <a:bodyPr wrap="squar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＜実証実験開始＞</a:t>
            </a:r>
          </a:p>
        </p:txBody>
      </p:sp>
      <p:sp>
        <p:nvSpPr>
          <p:cNvPr id="81" name="テキスト ボックス 80">
            <a:extLst>
              <a:ext uri="{FF2B5EF4-FFF2-40B4-BE49-F238E27FC236}">
                <a16:creationId xmlns:a16="http://schemas.microsoft.com/office/drawing/2014/main" id="{91B25D5E-286E-47CC-B57C-BBFBD003011D}"/>
              </a:ext>
            </a:extLst>
          </p:cNvPr>
          <p:cNvSpPr txBox="1"/>
          <p:nvPr/>
        </p:nvSpPr>
        <p:spPr>
          <a:xfrm>
            <a:off x="2885745" y="2724347"/>
            <a:ext cx="740099" cy="276999"/>
          </a:xfrm>
          <a:prstGeom prst="rect">
            <a:avLst/>
          </a:prstGeom>
          <a:noFill/>
        </p:spPr>
        <p:txBody>
          <a:bodyPr wrap="square" rtlCol="0">
            <a:spAutoFit/>
          </a:bodyPr>
          <a:lstStyle/>
          <a:p>
            <a:r>
              <a:rPr kumimoji="1" lang="en-US" altLang="ja-JP" sz="1200" b="1" dirty="0">
                <a:solidFill>
                  <a:schemeClr val="bg1"/>
                </a:solidFill>
                <a:latin typeface="Meiryo UI" panose="020B0604030504040204" pitchFamily="50" charset="-128"/>
                <a:ea typeface="Meiryo UI" panose="020B0604030504040204" pitchFamily="50" charset="-128"/>
              </a:rPr>
              <a:t>R7</a:t>
            </a:r>
            <a:r>
              <a:rPr kumimoji="1" lang="ja-JP" altLang="en-US" sz="1200" b="1" dirty="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E6CA68FC-4A20-4E8F-A79A-B3DAC34C5DE3}"/>
              </a:ext>
            </a:extLst>
          </p:cNvPr>
          <p:cNvSpPr txBox="1"/>
          <p:nvPr/>
        </p:nvSpPr>
        <p:spPr>
          <a:xfrm>
            <a:off x="2821692" y="3702777"/>
            <a:ext cx="912429" cy="246221"/>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rPr>
              <a:t>乗客なし</a:t>
            </a: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a:t>
            </a:r>
          </a:p>
        </p:txBody>
      </p:sp>
      <p:sp>
        <p:nvSpPr>
          <p:cNvPr id="96" name="テキスト ボックス 95">
            <a:extLst>
              <a:ext uri="{FF2B5EF4-FFF2-40B4-BE49-F238E27FC236}">
                <a16:creationId xmlns:a16="http://schemas.microsoft.com/office/drawing/2014/main" id="{DBE2C37B-3D3F-4648-94F1-7B3A6D5ABD68}"/>
              </a:ext>
            </a:extLst>
          </p:cNvPr>
          <p:cNvSpPr txBox="1"/>
          <p:nvPr/>
        </p:nvSpPr>
        <p:spPr>
          <a:xfrm>
            <a:off x="2826566" y="3212634"/>
            <a:ext cx="1056700" cy="461665"/>
          </a:xfrm>
          <a:prstGeom prst="rect">
            <a:avLst/>
          </a:prstGeom>
          <a:no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テスト走行・</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車両調整　等</a:t>
            </a:r>
          </a:p>
        </p:txBody>
      </p:sp>
      <p:sp>
        <p:nvSpPr>
          <p:cNvPr id="97" name="矢印: 上下 96">
            <a:extLst>
              <a:ext uri="{FF2B5EF4-FFF2-40B4-BE49-F238E27FC236}">
                <a16:creationId xmlns:a16="http://schemas.microsoft.com/office/drawing/2014/main" id="{7B0D2ED7-6B4D-445D-958D-17305E0982C1}"/>
              </a:ext>
            </a:extLst>
          </p:cNvPr>
          <p:cNvSpPr/>
          <p:nvPr/>
        </p:nvSpPr>
        <p:spPr>
          <a:xfrm>
            <a:off x="3173480" y="4181777"/>
            <a:ext cx="268837" cy="432000"/>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矢印: 右 97">
            <a:extLst>
              <a:ext uri="{FF2B5EF4-FFF2-40B4-BE49-F238E27FC236}">
                <a16:creationId xmlns:a16="http://schemas.microsoft.com/office/drawing/2014/main" id="{9AE2868F-0391-44A2-A55C-072980AFEC1B}"/>
              </a:ext>
            </a:extLst>
          </p:cNvPr>
          <p:cNvSpPr/>
          <p:nvPr/>
        </p:nvSpPr>
        <p:spPr>
          <a:xfrm>
            <a:off x="1255235" y="2315775"/>
            <a:ext cx="1391787" cy="2160914"/>
          </a:xfrm>
          <a:prstGeom prst="rightArrow">
            <a:avLst>
              <a:gd name="adj1" fmla="val 67738"/>
              <a:gd name="adj2" fmla="val 19040"/>
            </a:avLst>
          </a:prstGeom>
          <a:solidFill>
            <a:schemeClr val="bg1">
              <a:lumMod val="75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highlight>
                <a:srgbClr val="7F7F7F"/>
              </a:highlight>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35BCBAA0-A9CD-4C9E-B560-A667B525DE4E}"/>
              </a:ext>
            </a:extLst>
          </p:cNvPr>
          <p:cNvSpPr txBox="1"/>
          <p:nvPr/>
        </p:nvSpPr>
        <p:spPr>
          <a:xfrm>
            <a:off x="1184624" y="2732345"/>
            <a:ext cx="1415772" cy="1200329"/>
          </a:xfrm>
          <a:prstGeom prst="rect">
            <a:avLst/>
          </a:prstGeom>
          <a:noFill/>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＜走行環境整備＞</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・車庫</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・乗務員休憩所</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a:t>
            </a:r>
            <a:r>
              <a:rPr kumimoji="1" lang="ja-JP" altLang="en-US" sz="1200" b="1" dirty="0">
                <a:solidFill>
                  <a:schemeClr val="bg1"/>
                </a:solidFill>
                <a:latin typeface="Meiryo UI" panose="020B0604030504040204" pitchFamily="50" charset="-128"/>
                <a:ea typeface="Meiryo UI" panose="020B0604030504040204" pitchFamily="50" charset="-128"/>
              </a:rPr>
              <a:t>＜調査業務＞</a:t>
            </a:r>
            <a:endParaRPr kumimoji="1" lang="en-US" altLang="ja-JP" sz="1200" b="1"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 ・リスクアセスメント</a:t>
            </a:r>
            <a:endParaRPr kumimoji="1" lang="en-US" altLang="ja-JP" sz="1200" dirty="0">
              <a:solidFill>
                <a:schemeClr val="bg1"/>
              </a:solidFill>
              <a:latin typeface="Meiryo UI" panose="020B0604030504040204" pitchFamily="50" charset="-128"/>
              <a:ea typeface="Meiryo UI" panose="020B0604030504040204" pitchFamily="50" charset="-128"/>
            </a:endParaRPr>
          </a:p>
        </p:txBody>
      </p:sp>
      <p:sp>
        <p:nvSpPr>
          <p:cNvPr id="102" name="矢印: 右 101">
            <a:extLst>
              <a:ext uri="{FF2B5EF4-FFF2-40B4-BE49-F238E27FC236}">
                <a16:creationId xmlns:a16="http://schemas.microsoft.com/office/drawing/2014/main" id="{201C1F7F-57B7-439E-AB3C-BC1D81D340CE}"/>
              </a:ext>
            </a:extLst>
          </p:cNvPr>
          <p:cNvSpPr/>
          <p:nvPr/>
        </p:nvSpPr>
        <p:spPr>
          <a:xfrm>
            <a:off x="1224000" y="1178623"/>
            <a:ext cx="7375540" cy="1101140"/>
          </a:xfrm>
          <a:prstGeom prst="rightArrow">
            <a:avLst>
              <a:gd name="adj1" fmla="val 80710"/>
              <a:gd name="adj2" fmla="val 39002"/>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050" dirty="0">
              <a:latin typeface="Meiryo UI" panose="020B0604030504040204" pitchFamily="50" charset="-128"/>
              <a:ea typeface="Meiryo UI" panose="020B0604030504040204" pitchFamily="50" charset="-128"/>
            </a:endParaRPr>
          </a:p>
        </p:txBody>
      </p:sp>
      <p:sp>
        <p:nvSpPr>
          <p:cNvPr id="103" name="矢印: 五方向 102">
            <a:extLst>
              <a:ext uri="{FF2B5EF4-FFF2-40B4-BE49-F238E27FC236}">
                <a16:creationId xmlns:a16="http://schemas.microsoft.com/office/drawing/2014/main" id="{33082BD7-D763-419C-BAAD-6A9B304DA334}"/>
              </a:ext>
            </a:extLst>
          </p:cNvPr>
          <p:cNvSpPr/>
          <p:nvPr/>
        </p:nvSpPr>
        <p:spPr>
          <a:xfrm>
            <a:off x="1224000" y="1594462"/>
            <a:ext cx="2844000" cy="576000"/>
          </a:xfrm>
          <a:prstGeom prst="homePlat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9565A007-F5CE-494B-B872-B3700E1E8431}"/>
              </a:ext>
            </a:extLst>
          </p:cNvPr>
          <p:cNvSpPr txBox="1"/>
          <p:nvPr/>
        </p:nvSpPr>
        <p:spPr>
          <a:xfrm>
            <a:off x="2198160" y="1293901"/>
            <a:ext cx="5339289"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関係者（</a:t>
            </a:r>
            <a:r>
              <a:rPr lang="en-US" altLang="ja-JP" sz="1400" b="1" dirty="0">
                <a:latin typeface="Meiryo UI" panose="020B0604030504040204" pitchFamily="50" charset="-128"/>
                <a:ea typeface="Meiryo UI" panose="020B0604030504040204" pitchFamily="50" charset="-128"/>
              </a:rPr>
              <a:t>Osaka Metro</a:t>
            </a:r>
            <a:r>
              <a:rPr lang="ja-JP" altLang="en-US" sz="1400" b="1" dirty="0">
                <a:latin typeface="Meiryo UI" panose="020B0604030504040204" pitchFamily="50" charset="-128"/>
                <a:ea typeface="Meiryo UI" panose="020B0604030504040204" pitchFamily="50" charset="-128"/>
              </a:rPr>
              <a:t>、国、警察、交通事業者等）との調整</a:t>
            </a:r>
          </a:p>
        </p:txBody>
      </p:sp>
      <p:sp>
        <p:nvSpPr>
          <p:cNvPr id="105" name="テキスト ボックス 104">
            <a:extLst>
              <a:ext uri="{FF2B5EF4-FFF2-40B4-BE49-F238E27FC236}">
                <a16:creationId xmlns:a16="http://schemas.microsoft.com/office/drawing/2014/main" id="{4532D841-162C-4710-955A-FAB57943516F}"/>
              </a:ext>
            </a:extLst>
          </p:cNvPr>
          <p:cNvSpPr txBox="1"/>
          <p:nvPr/>
        </p:nvSpPr>
        <p:spPr>
          <a:xfrm>
            <a:off x="1194654" y="1606329"/>
            <a:ext cx="2916000" cy="577081"/>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新モビリティ導入検討協議会</a:t>
            </a:r>
            <a:endParaRPr lang="en-US" altLang="ja-JP" sz="1050" b="1"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（８月、</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p>
          <a:p>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地域コミッティ</a:t>
            </a:r>
            <a:r>
              <a:rPr lang="ja-JP" altLang="en-US" sz="900" dirty="0">
                <a:latin typeface="Meiryo UI" panose="020B0604030504040204" pitchFamily="50" charset="-128"/>
                <a:ea typeface="Meiryo UI" panose="020B0604030504040204" pitchFamily="50" charset="-128"/>
              </a:rPr>
              <a:t>（８月、</a:t>
            </a:r>
            <a:r>
              <a:rPr lang="en-US" altLang="ja-JP" sz="900" dirty="0">
                <a:latin typeface="Meiryo UI" panose="020B0604030504040204" pitchFamily="50" charset="-128"/>
                <a:ea typeface="Meiryo UI" panose="020B0604030504040204" pitchFamily="50" charset="-128"/>
              </a:rPr>
              <a:t>11</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6505BAE7-C258-4510-8F05-0158FE2A8504}"/>
              </a:ext>
            </a:extLst>
          </p:cNvPr>
          <p:cNvSpPr txBox="1"/>
          <p:nvPr/>
        </p:nvSpPr>
        <p:spPr>
          <a:xfrm>
            <a:off x="4320000" y="1570631"/>
            <a:ext cx="2916000" cy="577081"/>
          </a:xfrm>
          <a:prstGeom prst="rect">
            <a:avLst/>
          </a:prstGeom>
          <a:noFill/>
        </p:spPr>
        <p:txBody>
          <a:bodyPr wrap="square">
            <a:spAutoFit/>
          </a:bodyPr>
          <a:lstStyle/>
          <a:p>
            <a:r>
              <a:rPr lang="en-US" altLang="ja-JP" sz="1050" b="1" dirty="0">
                <a:latin typeface="Meiryo UI" panose="020B0604030504040204" pitchFamily="50" charset="-128"/>
                <a:ea typeface="Meiryo UI" panose="020B0604030504040204" pitchFamily="50" charset="-128"/>
              </a:rPr>
              <a:t>R8</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R10</a:t>
            </a:r>
            <a:r>
              <a:rPr lang="ja-JP" altLang="en-US" sz="1050" b="1" dirty="0">
                <a:latin typeface="Meiryo UI" panose="020B0604030504040204" pitchFamily="50" charset="-128"/>
                <a:ea typeface="Meiryo UI" panose="020B0604030504040204" pitchFamily="50" charset="-128"/>
              </a:rPr>
              <a:t>　継続的に実施</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新モビリティ導入検討協議会</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地域コミッティ</a:t>
            </a:r>
            <a:endParaRPr lang="ja-JP" altLang="en-US" sz="1050"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FD37479F-3CC7-425E-AC0A-BF7B8B527645}"/>
              </a:ext>
            </a:extLst>
          </p:cNvPr>
          <p:cNvSpPr txBox="1"/>
          <p:nvPr/>
        </p:nvSpPr>
        <p:spPr>
          <a:xfrm>
            <a:off x="4068000" y="5255315"/>
            <a:ext cx="2556000" cy="307777"/>
          </a:xfrm>
          <a:prstGeom prst="rect">
            <a:avLst/>
          </a:prstGeom>
          <a:noFill/>
        </p:spPr>
        <p:txBody>
          <a:bodyPr wrap="square">
            <a:spAutoFit/>
          </a:bodyPr>
          <a:lstStyle/>
          <a:p>
            <a:r>
              <a:rPr lang="ja-JP" altLang="en-US" sz="1400" b="1" spc="300" dirty="0">
                <a:latin typeface="Meiryo UI" panose="020B0604030504040204" pitchFamily="50" charset="-128"/>
                <a:ea typeface="Meiryo UI" panose="020B0604030504040204" pitchFamily="50" charset="-128"/>
              </a:rPr>
              <a:t>機運醸成</a:t>
            </a:r>
          </a:p>
        </p:txBody>
      </p:sp>
      <p:sp>
        <p:nvSpPr>
          <p:cNvPr id="108" name="矢印: 五方向 107">
            <a:extLst>
              <a:ext uri="{FF2B5EF4-FFF2-40B4-BE49-F238E27FC236}">
                <a16:creationId xmlns:a16="http://schemas.microsoft.com/office/drawing/2014/main" id="{340FBEC5-78C7-481A-95D1-5F3F1D418122}"/>
              </a:ext>
            </a:extLst>
          </p:cNvPr>
          <p:cNvSpPr/>
          <p:nvPr/>
        </p:nvSpPr>
        <p:spPr>
          <a:xfrm>
            <a:off x="1224000" y="5544450"/>
            <a:ext cx="2844000" cy="432000"/>
          </a:xfrm>
          <a:prstGeom prst="homePlat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39CDA437-D4A5-4EB2-B6D5-C082BF1F4CBD}"/>
              </a:ext>
            </a:extLst>
          </p:cNvPr>
          <p:cNvSpPr txBox="1"/>
          <p:nvPr/>
        </p:nvSpPr>
        <p:spPr>
          <a:xfrm>
            <a:off x="1184624" y="5544449"/>
            <a:ext cx="3497424" cy="415498"/>
          </a:xfrm>
          <a:prstGeom prst="rect">
            <a:avLst/>
          </a:prstGeom>
          <a:noFill/>
        </p:spPr>
        <p:txBody>
          <a:bodyPr wrap="square">
            <a:spAutoFit/>
          </a:bodyPr>
          <a:lstStyle/>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ロゴマーク・動画作成</a:t>
            </a:r>
            <a:endParaRPr lang="en-US" altLang="ja-JP" sz="1050" b="1" dirty="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機運醸成イベント実施</a:t>
            </a:r>
            <a:r>
              <a:rPr lang="ja-JP" altLang="en-US" sz="900" b="1" dirty="0">
                <a:latin typeface="Meiryo UI" panose="020B0604030504040204" pitchFamily="50" charset="-128"/>
                <a:ea typeface="Meiryo UI" panose="020B0604030504040204" pitchFamily="50" charset="-128"/>
              </a:rPr>
              <a:t>（数回開催予定）</a:t>
            </a:r>
          </a:p>
        </p:txBody>
      </p:sp>
      <p:sp>
        <p:nvSpPr>
          <p:cNvPr id="110" name="テキスト ボックス 109">
            <a:extLst>
              <a:ext uri="{FF2B5EF4-FFF2-40B4-BE49-F238E27FC236}">
                <a16:creationId xmlns:a16="http://schemas.microsoft.com/office/drawing/2014/main" id="{46D123E4-32A9-4CD2-AFAC-E9D758253423}"/>
              </a:ext>
            </a:extLst>
          </p:cNvPr>
          <p:cNvSpPr txBox="1"/>
          <p:nvPr/>
        </p:nvSpPr>
        <p:spPr>
          <a:xfrm>
            <a:off x="4320000" y="5553962"/>
            <a:ext cx="2916000" cy="415498"/>
          </a:xfrm>
          <a:prstGeom prst="rect">
            <a:avLst/>
          </a:prstGeom>
          <a:noFill/>
        </p:spPr>
        <p:txBody>
          <a:bodyPr wrap="square">
            <a:spAutoFit/>
          </a:bodyPr>
          <a:lstStyle/>
          <a:p>
            <a:r>
              <a:rPr lang="en-US" altLang="ja-JP" sz="1050" b="1" dirty="0">
                <a:latin typeface="Meiryo UI" panose="020B0604030504040204" pitchFamily="50" charset="-128"/>
                <a:ea typeface="Meiryo UI" panose="020B0604030504040204" pitchFamily="50" charset="-128"/>
              </a:rPr>
              <a:t>R8</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R10</a:t>
            </a:r>
            <a:r>
              <a:rPr lang="ja-JP" altLang="en-US" sz="1050" b="1" dirty="0">
                <a:latin typeface="Meiryo UI" panose="020B0604030504040204" pitchFamily="50" charset="-128"/>
                <a:ea typeface="Meiryo UI" panose="020B0604030504040204" pitchFamily="50" charset="-128"/>
              </a:rPr>
              <a:t>　継続的に実施</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機運醸成イベント等</a:t>
            </a:r>
            <a:endParaRPr lang="en-US" altLang="ja-JP" sz="1050" b="1" dirty="0">
              <a:latin typeface="Meiryo UI" panose="020B0604030504040204" pitchFamily="50" charset="-128"/>
              <a:ea typeface="Meiryo UI" panose="020B0604030504040204" pitchFamily="50" charset="-128"/>
            </a:endParaRPr>
          </a:p>
        </p:txBody>
      </p:sp>
      <p:sp>
        <p:nvSpPr>
          <p:cNvPr id="111" name="正方形/長方形 110">
            <a:extLst>
              <a:ext uri="{FF2B5EF4-FFF2-40B4-BE49-F238E27FC236}">
                <a16:creationId xmlns:a16="http://schemas.microsoft.com/office/drawing/2014/main" id="{0DDA23C2-8A04-4793-B56F-56DAD675034C}"/>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F77ABEB7-33D0-4DAC-ACA9-6CAC6B8DE310}"/>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1</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CF2887DC-BE14-4C35-8ACF-A3318FBE322B}"/>
              </a:ext>
            </a:extLst>
          </p:cNvPr>
          <p:cNvSpPr txBox="1"/>
          <p:nvPr/>
        </p:nvSpPr>
        <p:spPr>
          <a:xfrm>
            <a:off x="0" y="468000"/>
            <a:ext cx="5628464"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■当初スケジュール</a:t>
            </a:r>
            <a:r>
              <a:rPr kumimoji="1" lang="ja-JP" altLang="en-US" sz="1400" b="1" dirty="0">
                <a:latin typeface="Meiryo UI" panose="020B0604030504040204" pitchFamily="50" charset="-128"/>
                <a:ea typeface="Meiryo UI" panose="020B0604030504040204" pitchFamily="50" charset="-128"/>
              </a:rPr>
              <a:t>（前回の新モビリティ導入検討協議会資料より）</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457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626EC5-CD07-492D-9F26-D02EE0D518DF}"/>
              </a:ext>
            </a:extLst>
          </p:cNvPr>
          <p:cNvSpPr txBox="1"/>
          <p:nvPr/>
        </p:nvSpPr>
        <p:spPr>
          <a:xfrm>
            <a:off x="0" y="589850"/>
            <a:ext cx="9137438" cy="3954929"/>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■経緯</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令和７年９月３日、国土交通大臣が株式会社</a:t>
            </a:r>
            <a:r>
              <a:rPr kumimoji="1" lang="en-US" altLang="ja-JP" sz="1400" b="1" u="sng" dirty="0">
                <a:latin typeface="Meiryo UI" panose="020B0604030504040204" pitchFamily="50" charset="-128"/>
                <a:ea typeface="Meiryo UI" panose="020B0604030504040204" pitchFamily="50" charset="-128"/>
              </a:rPr>
              <a:t>EV</a:t>
            </a:r>
            <a:r>
              <a:rPr kumimoji="1" lang="ja-JP" altLang="en-US" sz="1400" b="1" u="sng" dirty="0">
                <a:latin typeface="Meiryo UI" panose="020B0604030504040204" pitchFamily="50" charset="-128"/>
                <a:ea typeface="Meiryo UI" panose="020B0604030504040204" pitchFamily="50" charset="-128"/>
              </a:rPr>
              <a:t>モーターズ・ジャパン（</a:t>
            </a:r>
            <a:r>
              <a:rPr kumimoji="1" lang="en-US" altLang="ja-JP" sz="1400" b="1" u="sng" dirty="0">
                <a:latin typeface="Meiryo UI" panose="020B0604030504040204" pitchFamily="50" charset="-128"/>
                <a:ea typeface="Meiryo UI" panose="020B0604030504040204" pitchFamily="50" charset="-128"/>
              </a:rPr>
              <a:t>EVMJ</a:t>
            </a:r>
            <a:r>
              <a:rPr kumimoji="1" lang="ja-JP" altLang="en-US" sz="1400" b="1" u="sng" dirty="0">
                <a:latin typeface="Meiryo UI" panose="020B0604030504040204" pitchFamily="50" charset="-128"/>
                <a:ea typeface="Meiryo UI" panose="020B0604030504040204" pitchFamily="50" charset="-128"/>
              </a:rPr>
              <a:t>）に対し、すべての車両総点検指示</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令和７年９月５日、</a:t>
            </a:r>
            <a:r>
              <a:rPr kumimoji="1" lang="en-US" altLang="ja-JP" sz="1400" b="1" u="sng" dirty="0">
                <a:latin typeface="Meiryo UI" panose="020B0604030504040204" pitchFamily="50" charset="-128"/>
                <a:ea typeface="Meiryo UI" panose="020B0604030504040204" pitchFamily="50" charset="-128"/>
              </a:rPr>
              <a:t>EVMJ</a:t>
            </a:r>
            <a:r>
              <a:rPr kumimoji="1" lang="ja-JP" altLang="en-US" sz="1400" b="1" u="sng" dirty="0">
                <a:latin typeface="Meiryo UI" panose="020B0604030504040204" pitchFamily="50" charset="-128"/>
                <a:ea typeface="Meiryo UI" panose="020B0604030504040204" pitchFamily="50" charset="-128"/>
              </a:rPr>
              <a:t>より、</a:t>
            </a:r>
            <a:r>
              <a:rPr kumimoji="1" lang="en-US" altLang="ja-JP" sz="1400" b="1" u="sng" dirty="0">
                <a:latin typeface="Meiryo UI" panose="020B0604030504040204" pitchFamily="50" charset="-128"/>
                <a:ea typeface="Meiryo UI" panose="020B0604030504040204" pitchFamily="50" charset="-128"/>
              </a:rPr>
              <a:t>Osaka Metro</a:t>
            </a:r>
            <a:r>
              <a:rPr kumimoji="1" lang="ja-JP" altLang="en-US" sz="1400" b="1" u="sng" dirty="0">
                <a:latin typeface="Meiryo UI" panose="020B0604030504040204" pitchFamily="50" charset="-128"/>
                <a:ea typeface="Meiryo UI" panose="020B0604030504040204" pitchFamily="50" charset="-128"/>
              </a:rPr>
              <a:t>所有</a:t>
            </a:r>
            <a:r>
              <a:rPr kumimoji="1" lang="en-US" altLang="ja-JP" sz="1400" b="1" u="sng" dirty="0">
                <a:latin typeface="Meiryo UI" panose="020B0604030504040204" pitchFamily="50" charset="-128"/>
                <a:ea typeface="Meiryo UI" panose="020B0604030504040204" pitchFamily="50" charset="-128"/>
              </a:rPr>
              <a:t>EV</a:t>
            </a:r>
            <a:r>
              <a:rPr kumimoji="1" lang="ja-JP" altLang="en-US" sz="1400" b="1" u="sng" dirty="0">
                <a:latin typeface="Meiryo UI" panose="020B0604030504040204" pitchFamily="50" charset="-128"/>
                <a:ea typeface="Meiryo UI" panose="020B0604030504040204" pitchFamily="50" charset="-128"/>
              </a:rPr>
              <a:t>バスの総点検実施の連絡</a:t>
            </a:r>
            <a:r>
              <a:rPr kumimoji="1" lang="ja-JP" altLang="en-US" sz="1400" b="1" dirty="0">
                <a:latin typeface="Meiryo UI" panose="020B0604030504040204" pitchFamily="50" charset="-128"/>
                <a:ea typeface="Meiryo UI" panose="020B0604030504040204" pitchFamily="50" charset="-128"/>
              </a:rPr>
              <a:t>　⇒　</a:t>
            </a:r>
            <a:r>
              <a:rPr kumimoji="1" lang="ja-JP" altLang="en-US" sz="1400" b="1" u="sng" dirty="0">
                <a:latin typeface="Meiryo UI" panose="020B0604030504040204" pitchFamily="50" charset="-128"/>
                <a:ea typeface="Meiryo UI" panose="020B0604030504040204" pitchFamily="50" charset="-128"/>
              </a:rPr>
              <a:t>以降、随時、総点検を実施</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a:t>
            </a:r>
            <a:r>
              <a:rPr kumimoji="1" lang="en-US" altLang="ja-JP" sz="1400" b="1" u="sng" dirty="0">
                <a:latin typeface="Meiryo UI" panose="020B0604030504040204" pitchFamily="50" charset="-128"/>
                <a:ea typeface="Meiryo UI" panose="020B0604030504040204" pitchFamily="50" charset="-128"/>
              </a:rPr>
              <a:t>17</a:t>
            </a:r>
            <a:r>
              <a:rPr kumimoji="1" lang="ja-JP" altLang="en-US" sz="1400" b="1" u="sng" dirty="0">
                <a:latin typeface="Meiryo UI" panose="020B0604030504040204" pitchFamily="50" charset="-128"/>
                <a:ea typeface="Meiryo UI" panose="020B0604030504040204" pitchFamily="50" charset="-128"/>
              </a:rPr>
              <a:t>日、国土交通大臣が会見で総点検結果を公表</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全国に</a:t>
            </a:r>
            <a:r>
              <a:rPr kumimoji="1" lang="en-US" altLang="ja-JP" sz="1400" dirty="0">
                <a:latin typeface="Meiryo UI" panose="020B0604030504040204" pitchFamily="50" charset="-128"/>
                <a:ea typeface="Meiryo UI" panose="020B0604030504040204" pitchFamily="50" charset="-128"/>
              </a:rPr>
              <a:t>EVMJ</a:t>
            </a:r>
            <a:r>
              <a:rPr kumimoji="1" lang="ja-JP" altLang="en-US" sz="1400" dirty="0">
                <a:latin typeface="Meiryo UI" panose="020B0604030504040204" pitchFamily="50" charset="-128"/>
                <a:ea typeface="Meiryo UI" panose="020B0604030504040204" pitchFamily="50" charset="-128"/>
              </a:rPr>
              <a:t>が納車している全</a:t>
            </a:r>
            <a:r>
              <a:rPr kumimoji="1" lang="en-US" altLang="ja-JP" sz="1400" dirty="0">
                <a:latin typeface="Meiryo UI" panose="020B0604030504040204" pitchFamily="50" charset="-128"/>
                <a:ea typeface="Meiryo UI" panose="020B0604030504040204" pitchFamily="50" charset="-128"/>
              </a:rPr>
              <a:t>317</a:t>
            </a:r>
            <a:r>
              <a:rPr kumimoji="1" lang="ja-JP" altLang="en-US" sz="1400" dirty="0">
                <a:latin typeface="Meiryo UI" panose="020B0604030504040204" pitchFamily="50" charset="-128"/>
                <a:ea typeface="Meiryo UI" panose="020B0604030504040204" pitchFamily="50" charset="-128"/>
              </a:rPr>
              <a:t>台を総点検した結果、</a:t>
            </a:r>
            <a:r>
              <a:rPr kumimoji="1" lang="en-US" altLang="ja-JP" sz="1400" dirty="0">
                <a:latin typeface="Meiryo UI" panose="020B0604030504040204" pitchFamily="50" charset="-128"/>
                <a:ea typeface="Meiryo UI" panose="020B0604030504040204" pitchFamily="50" charset="-128"/>
              </a:rPr>
              <a:t>113</a:t>
            </a:r>
            <a:r>
              <a:rPr kumimoji="1" lang="ja-JP" altLang="en-US" sz="1400" dirty="0">
                <a:latin typeface="Meiryo UI" panose="020B0604030504040204" pitchFamily="50" charset="-128"/>
                <a:ea typeface="Meiryo UI" panose="020B0604030504040204" pitchFamily="50" charset="-128"/>
              </a:rPr>
              <a:t>台で不具合が確認</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a:t>
            </a:r>
            <a:r>
              <a:rPr kumimoji="1" lang="en-US" altLang="ja-JP" sz="1400" b="1" u="sng" dirty="0">
                <a:latin typeface="Meiryo UI" panose="020B0604030504040204" pitchFamily="50" charset="-128"/>
                <a:ea typeface="Meiryo UI" panose="020B0604030504040204" pitchFamily="50" charset="-128"/>
              </a:rPr>
              <a:t>20</a:t>
            </a:r>
            <a:r>
              <a:rPr kumimoji="1" lang="ja-JP" altLang="en-US" sz="1400" b="1" u="sng" dirty="0">
                <a:latin typeface="Meiryo UI" panose="020B0604030504040204" pitchFamily="50" charset="-128"/>
                <a:ea typeface="Meiryo UI" panose="020B0604030504040204" pitchFamily="50" charset="-128"/>
              </a:rPr>
              <a:t>日、　国土交通省は、</a:t>
            </a:r>
            <a:r>
              <a:rPr kumimoji="1" lang="en-US" altLang="ja-JP" sz="1400" b="1" u="sng" dirty="0">
                <a:latin typeface="Meiryo UI" panose="020B0604030504040204" pitchFamily="50" charset="-128"/>
                <a:ea typeface="Meiryo UI" panose="020B0604030504040204" pitchFamily="50" charset="-128"/>
              </a:rPr>
              <a:t>EVMJ</a:t>
            </a:r>
            <a:r>
              <a:rPr kumimoji="1" lang="ja-JP" altLang="en-US" sz="1400" b="1" u="sng" dirty="0">
                <a:latin typeface="Meiryo UI" panose="020B0604030504040204" pitchFamily="50" charset="-128"/>
                <a:ea typeface="Meiryo UI" panose="020B0604030504040204" pitchFamily="50" charset="-128"/>
              </a:rPr>
              <a:t>に対し、道路運送車両法に基づく立ち入り検査を実施</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a:t>
            </a:r>
            <a:r>
              <a:rPr kumimoji="1" lang="en-US" altLang="ja-JP" sz="1400" b="1" u="sng" dirty="0">
                <a:latin typeface="Meiryo UI" panose="020B0604030504040204" pitchFamily="50" charset="-128"/>
                <a:ea typeface="Meiryo UI" panose="020B0604030504040204" pitchFamily="50" charset="-128"/>
              </a:rPr>
              <a:t>24</a:t>
            </a:r>
            <a:r>
              <a:rPr kumimoji="1" lang="ja-JP" altLang="en-US" sz="1400" b="1" u="sng" dirty="0">
                <a:latin typeface="Meiryo UI" panose="020B0604030504040204" pitchFamily="50" charset="-128"/>
                <a:ea typeface="Meiryo UI" panose="020B0604030504040204" pitchFamily="50" charset="-128"/>
              </a:rPr>
              <a:t>日、</a:t>
            </a:r>
            <a:r>
              <a:rPr kumimoji="1" lang="en-US" altLang="ja-JP" sz="1400" b="1" u="sng" dirty="0">
                <a:latin typeface="Meiryo UI" panose="020B0604030504040204" pitchFamily="50" charset="-128"/>
                <a:ea typeface="Meiryo UI" panose="020B0604030504040204" pitchFamily="50" charset="-128"/>
              </a:rPr>
              <a:t>Osaka Metro</a:t>
            </a:r>
            <a:r>
              <a:rPr kumimoji="1" lang="ja-JP" altLang="en-US" sz="1400" b="1" u="sng" dirty="0">
                <a:latin typeface="Meiryo UI" panose="020B0604030504040204" pitchFamily="50" charset="-128"/>
                <a:ea typeface="Meiryo UI" panose="020B0604030504040204" pitchFamily="50" charset="-128"/>
              </a:rPr>
              <a:t>が「当社保有の</a:t>
            </a:r>
            <a:r>
              <a:rPr kumimoji="1" lang="en-US" altLang="ja-JP" sz="1400" b="1" u="sng" dirty="0">
                <a:latin typeface="Meiryo UI" panose="020B0604030504040204" pitchFamily="50" charset="-128"/>
                <a:ea typeface="Meiryo UI" panose="020B0604030504040204" pitchFamily="50" charset="-128"/>
              </a:rPr>
              <a:t>EV</a:t>
            </a:r>
            <a:r>
              <a:rPr kumimoji="1" lang="ja-JP" altLang="en-US" sz="1400" b="1" u="sng" dirty="0">
                <a:latin typeface="Meiryo UI" panose="020B0604030504040204" pitchFamily="50" charset="-128"/>
                <a:ea typeface="Meiryo UI" panose="020B0604030504040204" pitchFamily="50" charset="-128"/>
              </a:rPr>
              <a:t>バス車両を活用した今後の自動運転実証実験について」公表</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国が立ち入り検査を実施したことを踏まえ、当社保有の</a:t>
            </a:r>
            <a:r>
              <a:rPr kumimoji="1" lang="en-US" altLang="ja-JP" sz="1400" dirty="0">
                <a:latin typeface="Meiryo UI" panose="020B0604030504040204" pitchFamily="50" charset="-128"/>
                <a:ea typeface="Meiryo UI" panose="020B0604030504040204" pitchFamily="50" charset="-128"/>
              </a:rPr>
              <a:t>EV</a:t>
            </a:r>
            <a:r>
              <a:rPr kumimoji="1" lang="ja-JP" altLang="en-US" sz="1400" dirty="0">
                <a:latin typeface="Meiryo UI" panose="020B0604030504040204" pitchFamily="50" charset="-128"/>
                <a:ea typeface="Meiryo UI" panose="020B0604030504040204" pitchFamily="50" charset="-128"/>
              </a:rPr>
              <a:t>バス車両を用いた自動運転実証実験のスケジュールを再検討</a:t>
            </a:r>
            <a:endParaRPr kumimoji="1" lang="en-US" altLang="ja-JP" sz="14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同日、大阪府が「南河内地域における自動運転バスの実証実験について」公表</a:t>
            </a:r>
            <a:endParaRPr kumimoji="1" lang="en-US" altLang="ja-JP" sz="1400" b="1"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自動運転バスの安全性を確保したうえで、南河内地域において実証実験が開始できるよう、</a:t>
            </a:r>
            <a:r>
              <a:rPr kumimoji="1" lang="en-US" altLang="ja-JP" sz="1400" dirty="0">
                <a:latin typeface="Meiryo UI" panose="020B0604030504040204" pitchFamily="50" charset="-128"/>
                <a:ea typeface="Meiryo UI" panose="020B0604030504040204" pitchFamily="50" charset="-128"/>
              </a:rPr>
              <a:t>Osaka Metro</a:t>
            </a:r>
            <a:r>
              <a:rPr kumimoji="1" lang="ja-JP" altLang="en-US" sz="1400" dirty="0">
                <a:latin typeface="Meiryo UI" panose="020B0604030504040204" pitchFamily="50" charset="-128"/>
                <a:ea typeface="Meiryo UI" panose="020B0604030504040204" pitchFamily="50" charset="-128"/>
              </a:rPr>
              <a:t>と調整</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実証実験開始の時期など、詳細が決まり次第、改めてお知らせ</a:t>
            </a:r>
          </a:p>
        </p:txBody>
      </p:sp>
      <p:cxnSp>
        <p:nvCxnSpPr>
          <p:cNvPr id="7" name="直線コネクタ 6">
            <a:extLst>
              <a:ext uri="{FF2B5EF4-FFF2-40B4-BE49-F238E27FC236}">
                <a16:creationId xmlns:a16="http://schemas.microsoft.com/office/drawing/2014/main" id="{6E82633C-53DE-4DA2-A410-A3D25E65EF80}"/>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95A82F04-E573-49EA-B41C-07BA6AD15861}"/>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latin typeface="メイリオ" panose="020B0604030504040204" pitchFamily="50" charset="-128"/>
                <a:ea typeface="メイリオ" panose="020B0604030504040204" pitchFamily="50" charset="-128"/>
              </a:rPr>
              <a:t>1</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．自動運転バスの安全性確保に向けた対応</a:t>
            </a:r>
          </a:p>
        </p:txBody>
      </p:sp>
      <p:sp>
        <p:nvSpPr>
          <p:cNvPr id="3" name="テキスト ボックス 2">
            <a:extLst>
              <a:ext uri="{FF2B5EF4-FFF2-40B4-BE49-F238E27FC236}">
                <a16:creationId xmlns:a16="http://schemas.microsoft.com/office/drawing/2014/main" id="{593428AB-01FA-4FAC-8709-504C93E72A47}"/>
              </a:ext>
            </a:extLst>
          </p:cNvPr>
          <p:cNvSpPr txBox="1"/>
          <p:nvPr/>
        </p:nvSpPr>
        <p:spPr>
          <a:xfrm>
            <a:off x="251421" y="5065650"/>
            <a:ext cx="8640327" cy="127727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■対応方針</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実証実験で走行する自動運転バスの安全性を確保することが最も重要。</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そのために、</a:t>
            </a:r>
            <a:r>
              <a:rPr kumimoji="1" lang="en-US" altLang="ja-JP" sz="1600" b="1" u="sng" dirty="0">
                <a:latin typeface="Meiryo UI" panose="020B0604030504040204" pitchFamily="50" charset="-128"/>
                <a:ea typeface="Meiryo UI" panose="020B0604030504040204" pitchFamily="50" charset="-128"/>
              </a:rPr>
              <a:t>11</a:t>
            </a:r>
            <a:r>
              <a:rPr kumimoji="1" lang="ja-JP" altLang="en-US" sz="1600" b="1" u="sng" dirty="0">
                <a:latin typeface="Meiryo UI" panose="020B0604030504040204" pitchFamily="50" charset="-128"/>
                <a:ea typeface="Meiryo UI" panose="020B0604030504040204" pitchFamily="50" charset="-128"/>
              </a:rPr>
              <a:t>月からの実証実験（テスト走行）の開始が遅れることはやむを得ない。</a:t>
            </a:r>
            <a:endParaRPr kumimoji="1" lang="en-US" altLang="ja-JP" sz="16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安全性を確保したうえで、早期の実証実験開始に向けて府と</a:t>
            </a:r>
            <a:r>
              <a:rPr kumimoji="1" lang="en-US" altLang="ja-JP" sz="1600" b="1" u="sng" dirty="0">
                <a:latin typeface="Meiryo UI" panose="020B0604030504040204" pitchFamily="50" charset="-128"/>
                <a:ea typeface="Meiryo UI" panose="020B0604030504040204" pitchFamily="50" charset="-128"/>
              </a:rPr>
              <a:t>Osaka Metro</a:t>
            </a:r>
            <a:r>
              <a:rPr kumimoji="1" lang="ja-JP" altLang="en-US" sz="1600" b="1" u="sng" dirty="0">
                <a:latin typeface="Meiryo UI" panose="020B0604030504040204" pitchFamily="50" charset="-128"/>
                <a:ea typeface="Meiryo UI" panose="020B0604030504040204" pitchFamily="50" charset="-128"/>
              </a:rPr>
              <a:t>で調整を進める。　</a:t>
            </a:r>
            <a:endParaRPr kumimoji="1" lang="ja-JP" altLang="en-US"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6824BD4-FAD7-4683-B055-388DFE42C618}"/>
              </a:ext>
            </a:extLst>
          </p:cNvPr>
          <p:cNvSpPr/>
          <p:nvPr/>
        </p:nvSpPr>
        <p:spPr>
          <a:xfrm>
            <a:off x="215999" y="5030303"/>
            <a:ext cx="8754580" cy="134685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組合せ 5">
            <a:extLst>
              <a:ext uri="{FF2B5EF4-FFF2-40B4-BE49-F238E27FC236}">
                <a16:creationId xmlns:a16="http://schemas.microsoft.com/office/drawing/2014/main" id="{5C7A4187-A0FE-4565-9360-E861A6E072E9}"/>
              </a:ext>
            </a:extLst>
          </p:cNvPr>
          <p:cNvSpPr/>
          <p:nvPr/>
        </p:nvSpPr>
        <p:spPr>
          <a:xfrm>
            <a:off x="3668719" y="4524019"/>
            <a:ext cx="1800000" cy="360000"/>
          </a:xfrm>
          <a:prstGeom prst="flowChartMerg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39287CA-AB40-49BB-BD15-933E835640AD}"/>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4E4868B-6D77-4DB0-9521-244BF603793B}"/>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2</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Tree>
    <p:extLst>
      <p:ext uri="{BB962C8B-B14F-4D97-AF65-F5344CB8AC3E}">
        <p14:creationId xmlns:p14="http://schemas.microsoft.com/office/powerpoint/2010/main" val="65129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C329-DDB8-FAF2-882A-0DD52B6F27C9}"/>
            </a:ext>
          </a:extLst>
        </p:cNvPr>
        <p:cNvGrpSpPr/>
        <p:nvPr/>
      </p:nvGrpSpPr>
      <p:grpSpPr>
        <a:xfrm>
          <a:off x="0" y="0"/>
          <a:ext cx="0" cy="0"/>
          <a:chOff x="0" y="0"/>
          <a:chExt cx="0" cy="0"/>
        </a:xfrm>
      </p:grpSpPr>
      <p:cxnSp>
        <p:nvCxnSpPr>
          <p:cNvPr id="181" name="直線コネクタ 180">
            <a:extLst>
              <a:ext uri="{FF2B5EF4-FFF2-40B4-BE49-F238E27FC236}">
                <a16:creationId xmlns:a16="http://schemas.microsoft.com/office/drawing/2014/main" id="{F600DEAA-36AB-CFF0-6FD7-43CE8146512A}"/>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564B76BF-9BB6-462C-A09D-C46C033ED23F}"/>
              </a:ext>
            </a:extLst>
          </p:cNvPr>
          <p:cNvSpPr txBox="1"/>
          <p:nvPr/>
        </p:nvSpPr>
        <p:spPr>
          <a:xfrm>
            <a:off x="216000" y="108000"/>
            <a:ext cx="6984000" cy="468000"/>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２．運行に必要な環境整備（標示板などの設置）</a:t>
            </a:r>
          </a:p>
        </p:txBody>
      </p:sp>
      <p:cxnSp>
        <p:nvCxnSpPr>
          <p:cNvPr id="12" name="直線コネクタ 11">
            <a:extLst>
              <a:ext uri="{FF2B5EF4-FFF2-40B4-BE49-F238E27FC236}">
                <a16:creationId xmlns:a16="http://schemas.microsoft.com/office/drawing/2014/main" id="{B712123F-E788-4CA6-B89C-F006F8FDE5BC}"/>
              </a:ext>
            </a:extLst>
          </p:cNvPr>
          <p:cNvCxnSpPr/>
          <p:nvPr/>
        </p:nvCxnSpPr>
        <p:spPr>
          <a:xfrm>
            <a:off x="3414371" y="6186510"/>
            <a:ext cx="792000" cy="0"/>
          </a:xfrm>
          <a:prstGeom prst="line">
            <a:avLst/>
          </a:prstGeom>
          <a:ln w="12700" cap="rnd">
            <a:solidFill>
              <a:schemeClr val="tx1">
                <a:lumMod val="50000"/>
                <a:lumOff val="50000"/>
              </a:schemeClr>
            </a:solidFill>
            <a:round/>
          </a:ln>
          <a:effectLst>
            <a:outerShdw blurRad="63500" dist="38100" dir="5400000" algn="t" rotWithShape="0">
              <a:schemeClr val="accent4">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9F4F2870-9B8B-42DD-B5DE-8CA15758F89E}"/>
              </a:ext>
            </a:extLst>
          </p:cNvPr>
          <p:cNvSpPr txBox="1"/>
          <p:nvPr/>
        </p:nvSpPr>
        <p:spPr>
          <a:xfrm>
            <a:off x="85836" y="637277"/>
            <a:ext cx="9000174" cy="584775"/>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自動運転バスの安全かつ円滑な運行を図るために、運行ルート上における標示板の設置などを行い、地域住民、自転車・歩行者、ドライバーに対して、自動運転を周知、喚起する</a:t>
            </a:r>
          </a:p>
        </p:txBody>
      </p:sp>
      <p:sp>
        <p:nvSpPr>
          <p:cNvPr id="62" name="正方形/長方形 61">
            <a:extLst>
              <a:ext uri="{FF2B5EF4-FFF2-40B4-BE49-F238E27FC236}">
                <a16:creationId xmlns:a16="http://schemas.microsoft.com/office/drawing/2014/main" id="{35AC071B-46AB-4848-9FEE-E507B1BDDD28}"/>
              </a:ext>
            </a:extLst>
          </p:cNvPr>
          <p:cNvSpPr/>
          <p:nvPr/>
        </p:nvSpPr>
        <p:spPr>
          <a:xfrm>
            <a:off x="36000" y="529974"/>
            <a:ext cx="9072000" cy="79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21DA347B-6654-485E-91AA-5D4F3D57B3BC}"/>
              </a:ext>
            </a:extLst>
          </p:cNvPr>
          <p:cNvSpPr/>
          <p:nvPr/>
        </p:nvSpPr>
        <p:spPr>
          <a:xfrm>
            <a:off x="5814373" y="1404403"/>
            <a:ext cx="3276000" cy="54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F6AFF0E0-DDC6-4F66-BE3F-CA1C52A42659}"/>
              </a:ext>
            </a:extLst>
          </p:cNvPr>
          <p:cNvSpPr/>
          <p:nvPr/>
        </p:nvSpPr>
        <p:spPr>
          <a:xfrm>
            <a:off x="49726" y="1404000"/>
            <a:ext cx="2844000" cy="54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CB3F6168-DB77-4C4A-8C09-8A98619383A1}"/>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222BF220-AA5F-49F5-8A3C-6F0941F9723A}"/>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3</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833973D4-BDD6-4592-AB3C-BF3772DDE983}"/>
              </a:ext>
            </a:extLst>
          </p:cNvPr>
          <p:cNvGrpSpPr/>
          <p:nvPr/>
        </p:nvGrpSpPr>
        <p:grpSpPr>
          <a:xfrm>
            <a:off x="2969046" y="1400119"/>
            <a:ext cx="2772000" cy="5400000"/>
            <a:chOff x="3409156" y="1404000"/>
            <a:chExt cx="2772000" cy="5400000"/>
          </a:xfrm>
        </p:grpSpPr>
        <p:sp>
          <p:nvSpPr>
            <p:cNvPr id="11" name="フローチャート: せん孔テープ 13">
              <a:extLst>
                <a:ext uri="{FF2B5EF4-FFF2-40B4-BE49-F238E27FC236}">
                  <a16:creationId xmlns:a16="http://schemas.microsoft.com/office/drawing/2014/main" id="{AC71586E-ABD8-468F-88CE-4C83925BF9B8}"/>
                </a:ext>
              </a:extLst>
            </p:cNvPr>
            <p:cNvSpPr>
              <a:spLocks noChangeAspect="1"/>
            </p:cNvSpPr>
            <p:nvPr/>
          </p:nvSpPr>
          <p:spPr>
            <a:xfrm>
              <a:off x="3950086" y="3199245"/>
              <a:ext cx="474895" cy="298800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5000 w 10000"/>
                <a:gd name="connsiteY6" fmla="*/ 9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79"/>
                <a:gd name="connsiteX1" fmla="*/ 2500 w 10000"/>
                <a:gd name="connsiteY1" fmla="*/ 2000 h 10079"/>
                <a:gd name="connsiteX2" fmla="*/ 5000 w 10000"/>
                <a:gd name="connsiteY2" fmla="*/ 1000 h 10079"/>
                <a:gd name="connsiteX3" fmla="*/ 7500 w 10000"/>
                <a:gd name="connsiteY3" fmla="*/ 0 h 10079"/>
                <a:gd name="connsiteX4" fmla="*/ 10000 w 10000"/>
                <a:gd name="connsiteY4" fmla="*/ 1000 h 10079"/>
                <a:gd name="connsiteX5" fmla="*/ 10000 w 10000"/>
                <a:gd name="connsiteY5" fmla="*/ 9000 h 10079"/>
                <a:gd name="connsiteX6" fmla="*/ 2500 w 10000"/>
                <a:gd name="connsiteY6" fmla="*/ 10000 h 10079"/>
                <a:gd name="connsiteX7" fmla="*/ 0 w 10000"/>
                <a:gd name="connsiteY7" fmla="*/ 9000 h 10079"/>
                <a:gd name="connsiteX8" fmla="*/ 0 w 10000"/>
                <a:gd name="connsiteY8" fmla="*/ 1000 h 10079"/>
                <a:gd name="connsiteX0" fmla="*/ 0 w 10000"/>
                <a:gd name="connsiteY0" fmla="*/ 1000 h 9999"/>
                <a:gd name="connsiteX1" fmla="*/ 2500 w 10000"/>
                <a:gd name="connsiteY1" fmla="*/ 2000 h 9999"/>
                <a:gd name="connsiteX2" fmla="*/ 5000 w 10000"/>
                <a:gd name="connsiteY2" fmla="*/ 1000 h 9999"/>
                <a:gd name="connsiteX3" fmla="*/ 7500 w 10000"/>
                <a:gd name="connsiteY3" fmla="*/ 0 h 9999"/>
                <a:gd name="connsiteX4" fmla="*/ 10000 w 10000"/>
                <a:gd name="connsiteY4" fmla="*/ 1000 h 9999"/>
                <a:gd name="connsiteX5" fmla="*/ 10000 w 10000"/>
                <a:gd name="connsiteY5" fmla="*/ 9000 h 9999"/>
                <a:gd name="connsiteX6" fmla="*/ 0 w 10000"/>
                <a:gd name="connsiteY6" fmla="*/ 9000 h 9999"/>
                <a:gd name="connsiteX7" fmla="*/ 0 w 10000"/>
                <a:gd name="connsiteY7" fmla="*/ 1000 h 9999"/>
                <a:gd name="connsiteX0" fmla="*/ 0 w 10000"/>
                <a:gd name="connsiteY0" fmla="*/ 1000 h 9001"/>
                <a:gd name="connsiteX1" fmla="*/ 2500 w 10000"/>
                <a:gd name="connsiteY1" fmla="*/ 2000 h 9001"/>
                <a:gd name="connsiteX2" fmla="*/ 5000 w 10000"/>
                <a:gd name="connsiteY2" fmla="*/ 1000 h 9001"/>
                <a:gd name="connsiteX3" fmla="*/ 7500 w 10000"/>
                <a:gd name="connsiteY3" fmla="*/ 0 h 9001"/>
                <a:gd name="connsiteX4" fmla="*/ 10000 w 10000"/>
                <a:gd name="connsiteY4" fmla="*/ 1000 h 9001"/>
                <a:gd name="connsiteX5" fmla="*/ 10000 w 10000"/>
                <a:gd name="connsiteY5" fmla="*/ 9001 h 9001"/>
                <a:gd name="connsiteX6" fmla="*/ 0 w 10000"/>
                <a:gd name="connsiteY6" fmla="*/ 9001 h 9001"/>
                <a:gd name="connsiteX7" fmla="*/ 0 w 10000"/>
                <a:gd name="connsiteY7" fmla="*/ 1000 h 9001"/>
                <a:gd name="connsiteX0" fmla="*/ 0 w 10000"/>
                <a:gd name="connsiteY0" fmla="*/ 504 h 9393"/>
                <a:gd name="connsiteX1" fmla="*/ 2500 w 10000"/>
                <a:gd name="connsiteY1" fmla="*/ 1615 h 9393"/>
                <a:gd name="connsiteX2" fmla="*/ 5000 w 10000"/>
                <a:gd name="connsiteY2" fmla="*/ 504 h 9393"/>
                <a:gd name="connsiteX3" fmla="*/ 7500 w 10000"/>
                <a:gd name="connsiteY3" fmla="*/ 10 h 9393"/>
                <a:gd name="connsiteX4" fmla="*/ 10000 w 10000"/>
                <a:gd name="connsiteY4" fmla="*/ 504 h 9393"/>
                <a:gd name="connsiteX5" fmla="*/ 10000 w 10000"/>
                <a:gd name="connsiteY5" fmla="*/ 9393 h 9393"/>
                <a:gd name="connsiteX6" fmla="*/ 0 w 10000"/>
                <a:gd name="connsiteY6" fmla="*/ 9393 h 9393"/>
                <a:gd name="connsiteX7" fmla="*/ 0 w 10000"/>
                <a:gd name="connsiteY7" fmla="*/ 504 h 9393"/>
                <a:gd name="connsiteX0" fmla="*/ 0 w 10000"/>
                <a:gd name="connsiteY0" fmla="*/ 536 h 9999"/>
                <a:gd name="connsiteX1" fmla="*/ 2500 w 10000"/>
                <a:gd name="connsiteY1" fmla="*/ 993 h 9999"/>
                <a:gd name="connsiteX2" fmla="*/ 5000 w 10000"/>
                <a:gd name="connsiteY2" fmla="*/ 536 h 9999"/>
                <a:gd name="connsiteX3" fmla="*/ 7500 w 10000"/>
                <a:gd name="connsiteY3" fmla="*/ 10 h 9999"/>
                <a:gd name="connsiteX4" fmla="*/ 10000 w 10000"/>
                <a:gd name="connsiteY4" fmla="*/ 536 h 9999"/>
                <a:gd name="connsiteX5" fmla="*/ 10000 w 10000"/>
                <a:gd name="connsiteY5" fmla="*/ 9999 h 9999"/>
                <a:gd name="connsiteX6" fmla="*/ 0 w 10000"/>
                <a:gd name="connsiteY6" fmla="*/ 9999 h 9999"/>
                <a:gd name="connsiteX7" fmla="*/ 0 w 10000"/>
                <a:gd name="connsiteY7" fmla="*/ 536 h 9999"/>
                <a:gd name="connsiteX0" fmla="*/ 0 w 10000"/>
                <a:gd name="connsiteY0" fmla="*/ 470 h 9934"/>
                <a:gd name="connsiteX1" fmla="*/ 2500 w 10000"/>
                <a:gd name="connsiteY1" fmla="*/ 927 h 9934"/>
                <a:gd name="connsiteX2" fmla="*/ 5000 w 10000"/>
                <a:gd name="connsiteY2" fmla="*/ 470 h 9934"/>
                <a:gd name="connsiteX3" fmla="*/ 7539 w 10000"/>
                <a:gd name="connsiteY3" fmla="*/ 36 h 9934"/>
                <a:gd name="connsiteX4" fmla="*/ 10000 w 10000"/>
                <a:gd name="connsiteY4" fmla="*/ 470 h 9934"/>
                <a:gd name="connsiteX5" fmla="*/ 10000 w 10000"/>
                <a:gd name="connsiteY5" fmla="*/ 9934 h 9934"/>
                <a:gd name="connsiteX6" fmla="*/ 0 w 10000"/>
                <a:gd name="connsiteY6" fmla="*/ 9934 h 9934"/>
                <a:gd name="connsiteX7" fmla="*/ 0 w 10000"/>
                <a:gd name="connsiteY7" fmla="*/ 470 h 9934"/>
                <a:gd name="connsiteX0" fmla="*/ 0 w 10000"/>
                <a:gd name="connsiteY0" fmla="*/ 458 h 9985"/>
                <a:gd name="connsiteX1" fmla="*/ 2500 w 10000"/>
                <a:gd name="connsiteY1" fmla="*/ 918 h 9985"/>
                <a:gd name="connsiteX2" fmla="*/ 5000 w 10000"/>
                <a:gd name="connsiteY2" fmla="*/ 458 h 9985"/>
                <a:gd name="connsiteX3" fmla="*/ 7539 w 10000"/>
                <a:gd name="connsiteY3" fmla="*/ 21 h 9985"/>
                <a:gd name="connsiteX4" fmla="*/ 10000 w 10000"/>
                <a:gd name="connsiteY4" fmla="*/ 458 h 9985"/>
                <a:gd name="connsiteX5" fmla="*/ 10000 w 10000"/>
                <a:gd name="connsiteY5" fmla="*/ 9985 h 9985"/>
                <a:gd name="connsiteX6" fmla="*/ 0 w 10000"/>
                <a:gd name="connsiteY6" fmla="*/ 9985 h 9985"/>
                <a:gd name="connsiteX7" fmla="*/ 0 w 10000"/>
                <a:gd name="connsiteY7" fmla="*/ 458 h 9985"/>
                <a:gd name="connsiteX0" fmla="*/ 0 w 10000"/>
                <a:gd name="connsiteY0" fmla="*/ 444 h 9985"/>
                <a:gd name="connsiteX1" fmla="*/ 2500 w 10000"/>
                <a:gd name="connsiteY1" fmla="*/ 904 h 9985"/>
                <a:gd name="connsiteX2" fmla="*/ 5000 w 10000"/>
                <a:gd name="connsiteY2" fmla="*/ 444 h 9985"/>
                <a:gd name="connsiteX3" fmla="*/ 7929 w 10000"/>
                <a:gd name="connsiteY3" fmla="*/ 21 h 9985"/>
                <a:gd name="connsiteX4" fmla="*/ 10000 w 10000"/>
                <a:gd name="connsiteY4" fmla="*/ 444 h 9985"/>
                <a:gd name="connsiteX5" fmla="*/ 10000 w 10000"/>
                <a:gd name="connsiteY5" fmla="*/ 9985 h 9985"/>
                <a:gd name="connsiteX6" fmla="*/ 0 w 10000"/>
                <a:gd name="connsiteY6" fmla="*/ 9985 h 9985"/>
                <a:gd name="connsiteX7" fmla="*/ 0 w 10000"/>
                <a:gd name="connsiteY7" fmla="*/ 444 h 9985"/>
                <a:gd name="connsiteX0" fmla="*/ 0 w 10000"/>
                <a:gd name="connsiteY0" fmla="*/ 692 h 10247"/>
                <a:gd name="connsiteX1" fmla="*/ 5000 w 10000"/>
                <a:gd name="connsiteY1" fmla="*/ 692 h 10247"/>
                <a:gd name="connsiteX2" fmla="*/ 7929 w 10000"/>
                <a:gd name="connsiteY2" fmla="*/ 268 h 10247"/>
                <a:gd name="connsiteX3" fmla="*/ 10000 w 10000"/>
                <a:gd name="connsiteY3" fmla="*/ 692 h 10247"/>
                <a:gd name="connsiteX4" fmla="*/ 10000 w 10000"/>
                <a:gd name="connsiteY4" fmla="*/ 10247 h 10247"/>
                <a:gd name="connsiteX5" fmla="*/ 0 w 10000"/>
                <a:gd name="connsiteY5" fmla="*/ 10247 h 10247"/>
                <a:gd name="connsiteX6" fmla="*/ 0 w 10000"/>
                <a:gd name="connsiteY6" fmla="*/ 692 h 10247"/>
                <a:gd name="connsiteX0" fmla="*/ 0 w 10000"/>
                <a:gd name="connsiteY0" fmla="*/ 707 h 10262"/>
                <a:gd name="connsiteX1" fmla="*/ 5000 w 10000"/>
                <a:gd name="connsiteY1" fmla="*/ 707 h 10262"/>
                <a:gd name="connsiteX2" fmla="*/ 10000 w 10000"/>
                <a:gd name="connsiteY2" fmla="*/ 707 h 10262"/>
                <a:gd name="connsiteX3" fmla="*/ 10000 w 10000"/>
                <a:gd name="connsiteY3" fmla="*/ 10262 h 10262"/>
                <a:gd name="connsiteX4" fmla="*/ 0 w 10000"/>
                <a:gd name="connsiteY4" fmla="*/ 10262 h 10262"/>
                <a:gd name="connsiteX5" fmla="*/ 0 w 10000"/>
                <a:gd name="connsiteY5" fmla="*/ 707 h 10262"/>
                <a:gd name="connsiteX0" fmla="*/ 0 w 10000"/>
                <a:gd name="connsiteY0" fmla="*/ 1194 h 10749"/>
                <a:gd name="connsiteX1" fmla="*/ 10000 w 10000"/>
                <a:gd name="connsiteY1" fmla="*/ 1194 h 10749"/>
                <a:gd name="connsiteX2" fmla="*/ 10000 w 10000"/>
                <a:gd name="connsiteY2" fmla="*/ 10749 h 10749"/>
                <a:gd name="connsiteX3" fmla="*/ 0 w 10000"/>
                <a:gd name="connsiteY3" fmla="*/ 10749 h 10749"/>
                <a:gd name="connsiteX4" fmla="*/ 0 w 10000"/>
                <a:gd name="connsiteY4" fmla="*/ 1194 h 10749"/>
                <a:gd name="connsiteX0" fmla="*/ 0 w 10000"/>
                <a:gd name="connsiteY0" fmla="*/ 1295 h 10850"/>
                <a:gd name="connsiteX1" fmla="*/ 4856 w 10000"/>
                <a:gd name="connsiteY1" fmla="*/ 92 h 10850"/>
                <a:gd name="connsiteX2" fmla="*/ 10000 w 10000"/>
                <a:gd name="connsiteY2" fmla="*/ 1295 h 10850"/>
                <a:gd name="connsiteX3" fmla="*/ 10000 w 10000"/>
                <a:gd name="connsiteY3" fmla="*/ 10850 h 10850"/>
                <a:gd name="connsiteX4" fmla="*/ 0 w 10000"/>
                <a:gd name="connsiteY4" fmla="*/ 10850 h 10850"/>
                <a:gd name="connsiteX5" fmla="*/ 0 w 10000"/>
                <a:gd name="connsiteY5" fmla="*/ 1295 h 10850"/>
                <a:gd name="connsiteX0" fmla="*/ 0 w 10000"/>
                <a:gd name="connsiteY0" fmla="*/ 653 h 10208"/>
                <a:gd name="connsiteX1" fmla="*/ 7508 w 10000"/>
                <a:gd name="connsiteY1" fmla="*/ 1333 h 10208"/>
                <a:gd name="connsiteX2" fmla="*/ 10000 w 10000"/>
                <a:gd name="connsiteY2" fmla="*/ 653 h 10208"/>
                <a:gd name="connsiteX3" fmla="*/ 10000 w 10000"/>
                <a:gd name="connsiteY3" fmla="*/ 10208 h 10208"/>
                <a:gd name="connsiteX4" fmla="*/ 0 w 10000"/>
                <a:gd name="connsiteY4" fmla="*/ 10208 h 10208"/>
                <a:gd name="connsiteX5" fmla="*/ 0 w 10000"/>
                <a:gd name="connsiteY5" fmla="*/ 653 h 10208"/>
                <a:gd name="connsiteX0" fmla="*/ 0 w 10000"/>
                <a:gd name="connsiteY0" fmla="*/ 653 h 10208"/>
                <a:gd name="connsiteX1" fmla="*/ 7508 w 10000"/>
                <a:gd name="connsiteY1" fmla="*/ 1333 h 10208"/>
                <a:gd name="connsiteX2" fmla="*/ 10000 w 10000"/>
                <a:gd name="connsiteY2" fmla="*/ 653 h 10208"/>
                <a:gd name="connsiteX3" fmla="*/ 10000 w 10000"/>
                <a:gd name="connsiteY3" fmla="*/ 10208 h 10208"/>
                <a:gd name="connsiteX4" fmla="*/ 0 w 10000"/>
                <a:gd name="connsiteY4" fmla="*/ 10208 h 10208"/>
                <a:gd name="connsiteX5" fmla="*/ 0 w 10000"/>
                <a:gd name="connsiteY5" fmla="*/ 653 h 10208"/>
                <a:gd name="connsiteX0" fmla="*/ 0 w 10000"/>
                <a:gd name="connsiteY0" fmla="*/ 650 h 10205"/>
                <a:gd name="connsiteX1" fmla="*/ 6143 w 10000"/>
                <a:gd name="connsiteY1" fmla="*/ 1345 h 10205"/>
                <a:gd name="connsiteX2" fmla="*/ 10000 w 10000"/>
                <a:gd name="connsiteY2" fmla="*/ 650 h 10205"/>
                <a:gd name="connsiteX3" fmla="*/ 10000 w 10000"/>
                <a:gd name="connsiteY3" fmla="*/ 10205 h 10205"/>
                <a:gd name="connsiteX4" fmla="*/ 0 w 10000"/>
                <a:gd name="connsiteY4" fmla="*/ 10205 h 10205"/>
                <a:gd name="connsiteX5" fmla="*/ 0 w 10000"/>
                <a:gd name="connsiteY5" fmla="*/ 650 h 10205"/>
                <a:gd name="connsiteX0" fmla="*/ 0 w 10000"/>
                <a:gd name="connsiteY0" fmla="*/ 704 h 10259"/>
                <a:gd name="connsiteX1" fmla="*/ 5597 w 10000"/>
                <a:gd name="connsiteY1" fmla="*/ 1106 h 10259"/>
                <a:gd name="connsiteX2" fmla="*/ 10000 w 10000"/>
                <a:gd name="connsiteY2" fmla="*/ 704 h 10259"/>
                <a:gd name="connsiteX3" fmla="*/ 10000 w 10000"/>
                <a:gd name="connsiteY3" fmla="*/ 10259 h 10259"/>
                <a:gd name="connsiteX4" fmla="*/ 0 w 10000"/>
                <a:gd name="connsiteY4" fmla="*/ 10259 h 10259"/>
                <a:gd name="connsiteX5" fmla="*/ 0 w 10000"/>
                <a:gd name="connsiteY5" fmla="*/ 704 h 10259"/>
                <a:gd name="connsiteX0" fmla="*/ 0 w 10000"/>
                <a:gd name="connsiteY0" fmla="*/ 383 h 9938"/>
                <a:gd name="connsiteX1" fmla="*/ 5597 w 10000"/>
                <a:gd name="connsiteY1" fmla="*/ 785 h 9938"/>
                <a:gd name="connsiteX2" fmla="*/ 10000 w 10000"/>
                <a:gd name="connsiteY2" fmla="*/ 383 h 9938"/>
                <a:gd name="connsiteX3" fmla="*/ 10000 w 10000"/>
                <a:gd name="connsiteY3" fmla="*/ 9938 h 9938"/>
                <a:gd name="connsiteX4" fmla="*/ 0 w 10000"/>
                <a:gd name="connsiteY4" fmla="*/ 9938 h 9938"/>
                <a:gd name="connsiteX5" fmla="*/ 0 w 10000"/>
                <a:gd name="connsiteY5" fmla="*/ 383 h 9938"/>
                <a:gd name="connsiteX0" fmla="*/ 0 w 10000"/>
                <a:gd name="connsiteY0" fmla="*/ 385 h 10000"/>
                <a:gd name="connsiteX1" fmla="*/ 5597 w 10000"/>
                <a:gd name="connsiteY1" fmla="*/ 790 h 10000"/>
                <a:gd name="connsiteX2" fmla="*/ 10000 w 10000"/>
                <a:gd name="connsiteY2" fmla="*/ 385 h 10000"/>
                <a:gd name="connsiteX3" fmla="*/ 10000 w 10000"/>
                <a:gd name="connsiteY3" fmla="*/ 10000 h 10000"/>
                <a:gd name="connsiteX4" fmla="*/ 0 w 10000"/>
                <a:gd name="connsiteY4" fmla="*/ 10000 h 10000"/>
                <a:gd name="connsiteX5" fmla="*/ 0 w 10000"/>
                <a:gd name="connsiteY5" fmla="*/ 385 h 10000"/>
                <a:gd name="connsiteX0" fmla="*/ 0 w 10000"/>
                <a:gd name="connsiteY0" fmla="*/ 469 h 10084"/>
                <a:gd name="connsiteX1" fmla="*/ 5090 w 10000"/>
                <a:gd name="connsiteY1" fmla="*/ 470 h 10084"/>
                <a:gd name="connsiteX2" fmla="*/ 10000 w 10000"/>
                <a:gd name="connsiteY2" fmla="*/ 469 h 10084"/>
                <a:gd name="connsiteX3" fmla="*/ 10000 w 10000"/>
                <a:gd name="connsiteY3" fmla="*/ 10084 h 10084"/>
                <a:gd name="connsiteX4" fmla="*/ 0 w 10000"/>
                <a:gd name="connsiteY4" fmla="*/ 10084 h 10084"/>
                <a:gd name="connsiteX5" fmla="*/ 0 w 10000"/>
                <a:gd name="connsiteY5" fmla="*/ 469 h 10084"/>
                <a:gd name="connsiteX0" fmla="*/ 0 w 10000"/>
                <a:gd name="connsiteY0" fmla="*/ 465 h 10080"/>
                <a:gd name="connsiteX1" fmla="*/ 5402 w 10000"/>
                <a:gd name="connsiteY1" fmla="*/ 489 h 10080"/>
                <a:gd name="connsiteX2" fmla="*/ 10000 w 10000"/>
                <a:gd name="connsiteY2" fmla="*/ 465 h 10080"/>
                <a:gd name="connsiteX3" fmla="*/ 10000 w 10000"/>
                <a:gd name="connsiteY3" fmla="*/ 10080 h 10080"/>
                <a:gd name="connsiteX4" fmla="*/ 0 w 10000"/>
                <a:gd name="connsiteY4" fmla="*/ 10080 h 10080"/>
                <a:gd name="connsiteX5" fmla="*/ 0 w 10000"/>
                <a:gd name="connsiteY5" fmla="*/ 465 h 10080"/>
                <a:gd name="connsiteX0" fmla="*/ 0 w 10000"/>
                <a:gd name="connsiteY0" fmla="*/ 465 h 10080"/>
                <a:gd name="connsiteX1" fmla="*/ 5402 w 10000"/>
                <a:gd name="connsiteY1" fmla="*/ 489 h 10080"/>
                <a:gd name="connsiteX2" fmla="*/ 10000 w 10000"/>
                <a:gd name="connsiteY2" fmla="*/ 465 h 10080"/>
                <a:gd name="connsiteX3" fmla="*/ 10000 w 10000"/>
                <a:gd name="connsiteY3" fmla="*/ 10080 h 10080"/>
                <a:gd name="connsiteX4" fmla="*/ 0 w 10000"/>
                <a:gd name="connsiteY4" fmla="*/ 10080 h 10080"/>
                <a:gd name="connsiteX5" fmla="*/ 0 w 10000"/>
                <a:gd name="connsiteY5" fmla="*/ 465 h 10080"/>
                <a:gd name="connsiteX0" fmla="*/ 0 w 10000"/>
                <a:gd name="connsiteY0" fmla="*/ 361 h 9976"/>
                <a:gd name="connsiteX1" fmla="*/ 5402 w 10000"/>
                <a:gd name="connsiteY1" fmla="*/ 385 h 9976"/>
                <a:gd name="connsiteX2" fmla="*/ 10000 w 10000"/>
                <a:gd name="connsiteY2" fmla="*/ 361 h 9976"/>
                <a:gd name="connsiteX3" fmla="*/ 10000 w 10000"/>
                <a:gd name="connsiteY3" fmla="*/ 9976 h 9976"/>
                <a:gd name="connsiteX4" fmla="*/ 0 w 10000"/>
                <a:gd name="connsiteY4" fmla="*/ 9976 h 9976"/>
                <a:gd name="connsiteX5" fmla="*/ 0 w 10000"/>
                <a:gd name="connsiteY5" fmla="*/ 361 h 9976"/>
                <a:gd name="connsiteX0" fmla="*/ 0 w 10000"/>
                <a:gd name="connsiteY0" fmla="*/ 413 h 10051"/>
                <a:gd name="connsiteX1" fmla="*/ 5402 w 10000"/>
                <a:gd name="connsiteY1" fmla="*/ 437 h 10051"/>
                <a:gd name="connsiteX2" fmla="*/ 10000 w 10000"/>
                <a:gd name="connsiteY2" fmla="*/ 413 h 10051"/>
                <a:gd name="connsiteX3" fmla="*/ 10000 w 10000"/>
                <a:gd name="connsiteY3" fmla="*/ 10051 h 10051"/>
                <a:gd name="connsiteX4" fmla="*/ 0 w 10000"/>
                <a:gd name="connsiteY4" fmla="*/ 10051 h 10051"/>
                <a:gd name="connsiteX5" fmla="*/ 0 w 10000"/>
                <a:gd name="connsiteY5" fmla="*/ 413 h 10051"/>
                <a:gd name="connsiteX0" fmla="*/ 0 w 10000"/>
                <a:gd name="connsiteY0" fmla="*/ 413 h 10051"/>
                <a:gd name="connsiteX1" fmla="*/ 5402 w 10000"/>
                <a:gd name="connsiteY1" fmla="*/ 437 h 10051"/>
                <a:gd name="connsiteX2" fmla="*/ 10000 w 10000"/>
                <a:gd name="connsiteY2" fmla="*/ 413 h 10051"/>
                <a:gd name="connsiteX3" fmla="*/ 10000 w 10000"/>
                <a:gd name="connsiteY3" fmla="*/ 10051 h 10051"/>
                <a:gd name="connsiteX4" fmla="*/ 0 w 10000"/>
                <a:gd name="connsiteY4" fmla="*/ 10051 h 10051"/>
                <a:gd name="connsiteX5" fmla="*/ 0 w 10000"/>
                <a:gd name="connsiteY5" fmla="*/ 413 h 10051"/>
                <a:gd name="connsiteX0" fmla="*/ 0 w 10000"/>
                <a:gd name="connsiteY0" fmla="*/ 412 h 10050"/>
                <a:gd name="connsiteX1" fmla="*/ 5402 w 10000"/>
                <a:gd name="connsiteY1" fmla="*/ 436 h 10050"/>
                <a:gd name="connsiteX2" fmla="*/ 10000 w 10000"/>
                <a:gd name="connsiteY2" fmla="*/ 412 h 10050"/>
                <a:gd name="connsiteX3" fmla="*/ 10000 w 10000"/>
                <a:gd name="connsiteY3" fmla="*/ 10050 h 10050"/>
                <a:gd name="connsiteX4" fmla="*/ 0 w 10000"/>
                <a:gd name="connsiteY4" fmla="*/ 10050 h 10050"/>
                <a:gd name="connsiteX5" fmla="*/ 0 w 10000"/>
                <a:gd name="connsiteY5" fmla="*/ 412 h 10050"/>
                <a:gd name="connsiteX0" fmla="*/ 0 w 10000"/>
                <a:gd name="connsiteY0" fmla="*/ 309 h 9947"/>
                <a:gd name="connsiteX1" fmla="*/ 5402 w 10000"/>
                <a:gd name="connsiteY1" fmla="*/ 333 h 9947"/>
                <a:gd name="connsiteX2" fmla="*/ 10000 w 10000"/>
                <a:gd name="connsiteY2" fmla="*/ 309 h 9947"/>
                <a:gd name="connsiteX3" fmla="*/ 10000 w 10000"/>
                <a:gd name="connsiteY3" fmla="*/ 9947 h 9947"/>
                <a:gd name="connsiteX4" fmla="*/ 0 w 10000"/>
                <a:gd name="connsiteY4" fmla="*/ 9947 h 9947"/>
                <a:gd name="connsiteX5" fmla="*/ 0 w 10000"/>
                <a:gd name="connsiteY5" fmla="*/ 309 h 9947"/>
                <a:gd name="connsiteX0" fmla="*/ 0 w 10000"/>
                <a:gd name="connsiteY0" fmla="*/ 284 h 9973"/>
                <a:gd name="connsiteX1" fmla="*/ 5402 w 10000"/>
                <a:gd name="connsiteY1" fmla="*/ 308 h 9973"/>
                <a:gd name="connsiteX2" fmla="*/ 10000 w 10000"/>
                <a:gd name="connsiteY2" fmla="*/ 284 h 9973"/>
                <a:gd name="connsiteX3" fmla="*/ 10000 w 10000"/>
                <a:gd name="connsiteY3" fmla="*/ 9973 h 9973"/>
                <a:gd name="connsiteX4" fmla="*/ 0 w 10000"/>
                <a:gd name="connsiteY4" fmla="*/ 9973 h 9973"/>
                <a:gd name="connsiteX5" fmla="*/ 0 w 10000"/>
                <a:gd name="connsiteY5" fmla="*/ 284 h 9973"/>
                <a:gd name="connsiteX0" fmla="*/ 0 w 10000"/>
                <a:gd name="connsiteY0" fmla="*/ 285 h 10000"/>
                <a:gd name="connsiteX1" fmla="*/ 5402 w 10000"/>
                <a:gd name="connsiteY1" fmla="*/ 309 h 10000"/>
                <a:gd name="connsiteX2" fmla="*/ 10000 w 10000"/>
                <a:gd name="connsiteY2" fmla="*/ 285 h 10000"/>
                <a:gd name="connsiteX3" fmla="*/ 10000 w 10000"/>
                <a:gd name="connsiteY3" fmla="*/ 10000 h 10000"/>
                <a:gd name="connsiteX4" fmla="*/ 0 w 10000"/>
                <a:gd name="connsiteY4" fmla="*/ 10000 h 10000"/>
                <a:gd name="connsiteX5" fmla="*/ 0 w 10000"/>
                <a:gd name="connsiteY5" fmla="*/ 285 h 10000"/>
                <a:gd name="connsiteX0" fmla="*/ 0 w 10000"/>
                <a:gd name="connsiteY0" fmla="*/ 285 h 10000"/>
                <a:gd name="connsiteX1" fmla="*/ 5402 w 10000"/>
                <a:gd name="connsiteY1" fmla="*/ 309 h 10000"/>
                <a:gd name="connsiteX2" fmla="*/ 10000 w 10000"/>
                <a:gd name="connsiteY2" fmla="*/ 285 h 10000"/>
                <a:gd name="connsiteX3" fmla="*/ 10000 w 10000"/>
                <a:gd name="connsiteY3" fmla="*/ 10000 h 10000"/>
                <a:gd name="connsiteX4" fmla="*/ 0 w 10000"/>
                <a:gd name="connsiteY4" fmla="*/ 10000 h 10000"/>
                <a:gd name="connsiteX5" fmla="*/ 0 w 10000"/>
                <a:gd name="connsiteY5" fmla="*/ 285 h 10000"/>
                <a:gd name="connsiteX0" fmla="*/ 0 w 10000"/>
                <a:gd name="connsiteY0" fmla="*/ 287 h 10002"/>
                <a:gd name="connsiteX1" fmla="*/ 5129 w 10000"/>
                <a:gd name="connsiteY1" fmla="*/ 303 h 10002"/>
                <a:gd name="connsiteX2" fmla="*/ 10000 w 10000"/>
                <a:gd name="connsiteY2" fmla="*/ 287 h 10002"/>
                <a:gd name="connsiteX3" fmla="*/ 10000 w 10000"/>
                <a:gd name="connsiteY3" fmla="*/ 10002 h 10002"/>
                <a:gd name="connsiteX4" fmla="*/ 0 w 10000"/>
                <a:gd name="connsiteY4" fmla="*/ 10002 h 10002"/>
                <a:gd name="connsiteX5" fmla="*/ 0 w 10000"/>
                <a:gd name="connsiteY5" fmla="*/ 287 h 10002"/>
                <a:gd name="connsiteX0" fmla="*/ 0 w 10000"/>
                <a:gd name="connsiteY0" fmla="*/ 231 h 9946"/>
                <a:gd name="connsiteX1" fmla="*/ 5129 w 10000"/>
                <a:gd name="connsiteY1" fmla="*/ 247 h 9946"/>
                <a:gd name="connsiteX2" fmla="*/ 10000 w 10000"/>
                <a:gd name="connsiteY2" fmla="*/ 231 h 9946"/>
                <a:gd name="connsiteX3" fmla="*/ 10000 w 10000"/>
                <a:gd name="connsiteY3" fmla="*/ 9946 h 9946"/>
                <a:gd name="connsiteX4" fmla="*/ 0 w 10000"/>
                <a:gd name="connsiteY4" fmla="*/ 9946 h 9946"/>
                <a:gd name="connsiteX5" fmla="*/ 0 w 10000"/>
                <a:gd name="connsiteY5" fmla="*/ 231 h 9946"/>
                <a:gd name="connsiteX0" fmla="*/ 0 w 10000"/>
                <a:gd name="connsiteY0" fmla="*/ 232 h 10000"/>
                <a:gd name="connsiteX1" fmla="*/ 5129 w 10000"/>
                <a:gd name="connsiteY1" fmla="*/ 248 h 10000"/>
                <a:gd name="connsiteX2" fmla="*/ 10000 w 10000"/>
                <a:gd name="connsiteY2" fmla="*/ 232 h 10000"/>
                <a:gd name="connsiteX3" fmla="*/ 10000 w 10000"/>
                <a:gd name="connsiteY3" fmla="*/ 10000 h 10000"/>
                <a:gd name="connsiteX4" fmla="*/ 0 w 10000"/>
                <a:gd name="connsiteY4" fmla="*/ 10000 h 10000"/>
                <a:gd name="connsiteX5" fmla="*/ 0 w 10000"/>
                <a:gd name="connsiteY5" fmla="*/ 232 h 10000"/>
                <a:gd name="connsiteX0" fmla="*/ 0 w 10000"/>
                <a:gd name="connsiteY0" fmla="*/ 232 h 10000"/>
                <a:gd name="connsiteX1" fmla="*/ 5129 w 10000"/>
                <a:gd name="connsiteY1" fmla="*/ 248 h 10000"/>
                <a:gd name="connsiteX2" fmla="*/ 10000 w 10000"/>
                <a:gd name="connsiteY2" fmla="*/ 232 h 10000"/>
                <a:gd name="connsiteX3" fmla="*/ 10000 w 10000"/>
                <a:gd name="connsiteY3" fmla="*/ 10000 h 10000"/>
                <a:gd name="connsiteX4" fmla="*/ 0 w 10000"/>
                <a:gd name="connsiteY4" fmla="*/ 10000 h 10000"/>
                <a:gd name="connsiteX5" fmla="*/ 0 w 10000"/>
                <a:gd name="connsiteY5" fmla="*/ 2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232"/>
                  </a:moveTo>
                  <a:cubicBezTo>
                    <a:pt x="2369" y="-174"/>
                    <a:pt x="3774" y="35"/>
                    <a:pt x="5129" y="248"/>
                  </a:cubicBezTo>
                  <a:cubicBezTo>
                    <a:pt x="6406" y="372"/>
                    <a:pt x="7739" y="616"/>
                    <a:pt x="10000" y="232"/>
                  </a:cubicBezTo>
                  <a:lnTo>
                    <a:pt x="10000" y="10000"/>
                  </a:lnTo>
                  <a:lnTo>
                    <a:pt x="0" y="10000"/>
                  </a:lnTo>
                  <a:lnTo>
                    <a:pt x="0" y="232"/>
                  </a:lnTo>
                  <a:close/>
                </a:path>
              </a:pathLst>
            </a:custGeom>
            <a:gradFill flip="none" rotWithShape="1">
              <a:gsLst>
                <a:gs pos="16000">
                  <a:schemeClr val="bg1">
                    <a:lumMod val="95000"/>
                  </a:schemeClr>
                </a:gs>
                <a:gs pos="0">
                  <a:schemeClr val="bg1">
                    <a:lumMod val="65000"/>
                  </a:schemeClr>
                </a:gs>
                <a:gs pos="32000">
                  <a:schemeClr val="bg1">
                    <a:lumMod val="85000"/>
                  </a:schemeClr>
                </a:gs>
                <a:gs pos="64000">
                  <a:schemeClr val="bg1">
                    <a:lumMod val="75000"/>
                  </a:schemeClr>
                </a:gs>
                <a:gs pos="97000">
                  <a:schemeClr val="accent3">
                    <a:lumMod val="70000"/>
                  </a:schemeClr>
                </a:gs>
              </a:gsLst>
              <a:lin ang="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3A2C7F2-02E3-4E3D-A659-F23216A4768A}"/>
                </a:ext>
              </a:extLst>
            </p:cNvPr>
            <p:cNvSpPr/>
            <p:nvPr/>
          </p:nvSpPr>
          <p:spPr>
            <a:xfrm>
              <a:off x="3989420" y="3905638"/>
              <a:ext cx="396000" cy="9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E0A8B0B0-1D51-4BB9-BB57-3EAEABDA9C70}"/>
                </a:ext>
              </a:extLst>
            </p:cNvPr>
            <p:cNvCxnSpPr/>
            <p:nvPr/>
          </p:nvCxnSpPr>
          <p:spPr>
            <a:xfrm>
              <a:off x="4611283" y="4874349"/>
              <a:ext cx="0" cy="1312896"/>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352CF5-4085-40BD-B93D-7A7B10732862}"/>
                </a:ext>
              </a:extLst>
            </p:cNvPr>
            <p:cNvSpPr txBox="1"/>
            <p:nvPr/>
          </p:nvSpPr>
          <p:spPr>
            <a:xfrm>
              <a:off x="4112636" y="5329095"/>
              <a:ext cx="801823" cy="253916"/>
            </a:xfrm>
            <a:prstGeom prst="rect">
              <a:avLst/>
            </a:prstGeom>
            <a:noFill/>
          </p:spPr>
          <p:txBody>
            <a:bodyPr wrap="none" rtlCol="0">
              <a:spAutoFit/>
              <a:scene3d>
                <a:camera prst="orthographicFront">
                  <a:rot lat="0" lon="0" rev="5400000"/>
                </a:camera>
                <a:lightRig rig="threePt" dir="t"/>
              </a:scene3d>
            </a:bodyPr>
            <a:lstStyle/>
            <a:p>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ｍ以上</a:t>
              </a:r>
            </a:p>
          </p:txBody>
        </p:sp>
        <p:grpSp>
          <p:nvGrpSpPr>
            <p:cNvPr id="37" name="グループ化 36">
              <a:extLst>
                <a:ext uri="{FF2B5EF4-FFF2-40B4-BE49-F238E27FC236}">
                  <a16:creationId xmlns:a16="http://schemas.microsoft.com/office/drawing/2014/main" id="{569C42F5-F809-4823-83CB-2FB4A580178B}"/>
                </a:ext>
              </a:extLst>
            </p:cNvPr>
            <p:cNvGrpSpPr/>
            <p:nvPr/>
          </p:nvGrpSpPr>
          <p:grpSpPr>
            <a:xfrm>
              <a:off x="4441726" y="3554290"/>
              <a:ext cx="1651439" cy="2233871"/>
              <a:chOff x="-1412360" y="-2112949"/>
              <a:chExt cx="1651439" cy="2233871"/>
            </a:xfrm>
          </p:grpSpPr>
          <p:cxnSp>
            <p:nvCxnSpPr>
              <p:cNvPr id="17" name="直線コネクタ 16">
                <a:extLst>
                  <a:ext uri="{FF2B5EF4-FFF2-40B4-BE49-F238E27FC236}">
                    <a16:creationId xmlns:a16="http://schemas.microsoft.com/office/drawing/2014/main" id="{9983DFFE-622C-4D12-8A67-94841F80C5E4}"/>
                  </a:ext>
                </a:extLst>
              </p:cNvPr>
              <p:cNvCxnSpPr/>
              <p:nvPr/>
            </p:nvCxnSpPr>
            <p:spPr>
              <a:xfrm>
                <a:off x="-1412360" y="-795518"/>
                <a:ext cx="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AA88D7F5-C25B-4C94-A1B1-B95C8415E483}"/>
                  </a:ext>
                </a:extLst>
              </p:cNvPr>
              <p:cNvSpPr txBox="1"/>
              <p:nvPr/>
            </p:nvSpPr>
            <p:spPr>
              <a:xfrm>
                <a:off x="-428091" y="-1315550"/>
                <a:ext cx="667170" cy="253916"/>
              </a:xfrm>
              <a:prstGeom prst="rect">
                <a:avLst/>
              </a:prstGeom>
              <a:noFill/>
            </p:spPr>
            <p:txBody>
              <a:bodyPr wrap="none" rtlCol="0">
                <a:spAutoFit/>
                <a:scene3d>
                  <a:camera prst="orthographicFront">
                    <a:rot lat="0" lon="0" rev="5400000"/>
                  </a:camera>
                  <a:lightRig rig="threePt" dir="t"/>
                </a:scene3d>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ｍ</a:t>
                </a:r>
              </a:p>
            </p:txBody>
          </p:sp>
          <p:grpSp>
            <p:nvGrpSpPr>
              <p:cNvPr id="36" name="グループ化 35">
                <a:extLst>
                  <a:ext uri="{FF2B5EF4-FFF2-40B4-BE49-F238E27FC236}">
                    <a16:creationId xmlns:a16="http://schemas.microsoft.com/office/drawing/2014/main" id="{243ABD47-B603-4269-825D-85C7A03B891A}"/>
                  </a:ext>
                </a:extLst>
              </p:cNvPr>
              <p:cNvGrpSpPr/>
              <p:nvPr/>
            </p:nvGrpSpPr>
            <p:grpSpPr>
              <a:xfrm>
                <a:off x="-1008684" y="-2112949"/>
                <a:ext cx="986272" cy="2233871"/>
                <a:chOff x="3381254" y="1557183"/>
                <a:chExt cx="986272" cy="2233871"/>
              </a:xfrm>
            </p:grpSpPr>
            <p:cxnSp>
              <p:nvCxnSpPr>
                <p:cNvPr id="20" name="直線コネクタ 19">
                  <a:extLst>
                    <a:ext uri="{FF2B5EF4-FFF2-40B4-BE49-F238E27FC236}">
                      <a16:creationId xmlns:a16="http://schemas.microsoft.com/office/drawing/2014/main" id="{6C0AF529-D481-4AE8-9876-674FE3A59639}"/>
                    </a:ext>
                  </a:extLst>
                </p:cNvPr>
                <p:cNvCxnSpPr/>
                <p:nvPr/>
              </p:nvCxnSpPr>
              <p:spPr>
                <a:xfrm>
                  <a:off x="3386373" y="3609489"/>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4DE0E47-A35B-4B61-89D0-91F0C014C6CB}"/>
                    </a:ext>
                  </a:extLst>
                </p:cNvPr>
                <p:cNvCxnSpPr/>
                <p:nvPr/>
              </p:nvCxnSpPr>
              <p:spPr>
                <a:xfrm>
                  <a:off x="4201555" y="3602983"/>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0EDA39F-0150-41D0-AF0A-8C676A76C010}"/>
                    </a:ext>
                  </a:extLst>
                </p:cNvPr>
                <p:cNvCxnSpPr/>
                <p:nvPr/>
              </p:nvCxnSpPr>
              <p:spPr>
                <a:xfrm>
                  <a:off x="3386373" y="3732692"/>
                  <a:ext cx="812736" cy="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1936980-A177-49FB-8774-8790E3CF8EC3}"/>
                    </a:ext>
                  </a:extLst>
                </p:cNvPr>
                <p:cNvCxnSpPr/>
                <p:nvPr/>
              </p:nvCxnSpPr>
              <p:spPr>
                <a:xfrm>
                  <a:off x="4223526" y="3588180"/>
                  <a:ext cx="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8F34A72-6A9E-4163-AC41-4C2EE6D6E13B}"/>
                    </a:ext>
                  </a:extLst>
                </p:cNvPr>
                <p:cNvCxnSpPr/>
                <p:nvPr/>
              </p:nvCxnSpPr>
              <p:spPr>
                <a:xfrm>
                  <a:off x="4356303" y="1557183"/>
                  <a:ext cx="0" cy="203400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E520C39-6AD2-47F5-8CA7-1A4EAECDB351}"/>
                    </a:ext>
                  </a:extLst>
                </p:cNvPr>
                <p:cNvCxnSpPr/>
                <p:nvPr/>
              </p:nvCxnSpPr>
              <p:spPr>
                <a:xfrm>
                  <a:off x="4221343" y="1557183"/>
                  <a:ext cx="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ADCA96BC-2E1F-4BDD-9C57-27CD30AF5CCB}"/>
                    </a:ext>
                  </a:extLst>
                </p:cNvPr>
                <p:cNvSpPr txBox="1"/>
                <p:nvPr/>
              </p:nvSpPr>
              <p:spPr>
                <a:xfrm>
                  <a:off x="3522396" y="3537138"/>
                  <a:ext cx="667170"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0.4</a:t>
                  </a:r>
                  <a:r>
                    <a:rPr kumimoji="1" lang="ja-JP" altLang="en-US" sz="1050" dirty="0">
                      <a:latin typeface="Meiryo UI" panose="020B0604030504040204" pitchFamily="50" charset="-128"/>
                      <a:ea typeface="Meiryo UI" panose="020B0604030504040204" pitchFamily="50" charset="-128"/>
                    </a:rPr>
                    <a:t>ｍ</a:t>
                  </a:r>
                </a:p>
              </p:txBody>
            </p:sp>
            <p:grpSp>
              <p:nvGrpSpPr>
                <p:cNvPr id="10" name="グループ化 9">
                  <a:extLst>
                    <a:ext uri="{FF2B5EF4-FFF2-40B4-BE49-F238E27FC236}">
                      <a16:creationId xmlns:a16="http://schemas.microsoft.com/office/drawing/2014/main" id="{84EE8229-82D0-4312-8577-C13A54D7B5CB}"/>
                    </a:ext>
                  </a:extLst>
                </p:cNvPr>
                <p:cNvGrpSpPr/>
                <p:nvPr/>
              </p:nvGrpSpPr>
              <p:grpSpPr>
                <a:xfrm>
                  <a:off x="3381254" y="1560467"/>
                  <a:ext cx="835233" cy="2026800"/>
                  <a:chOff x="5820394" y="1387850"/>
                  <a:chExt cx="835233" cy="2026800"/>
                </a:xfrm>
              </p:grpSpPr>
              <p:sp>
                <p:nvSpPr>
                  <p:cNvPr id="3" name="正方形/長方形 2">
                    <a:extLst>
                      <a:ext uri="{FF2B5EF4-FFF2-40B4-BE49-F238E27FC236}">
                        <a16:creationId xmlns:a16="http://schemas.microsoft.com/office/drawing/2014/main" id="{31F5DAD9-C17E-4CDA-A519-A8F58ECEB32A}"/>
                      </a:ext>
                    </a:extLst>
                  </p:cNvPr>
                  <p:cNvSpPr/>
                  <p:nvPr/>
                </p:nvSpPr>
                <p:spPr>
                  <a:xfrm>
                    <a:off x="5825359" y="1387850"/>
                    <a:ext cx="810000" cy="2026800"/>
                  </a:xfrm>
                  <a:prstGeom prst="rect">
                    <a:avLst/>
                  </a:prstGeom>
                  <a:solidFill>
                    <a:srgbClr val="0033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2E21CEC-D8F6-4013-BC7A-7117DE431354}"/>
                      </a:ext>
                    </a:extLst>
                  </p:cNvPr>
                  <p:cNvSpPr txBox="1"/>
                  <p:nvPr/>
                </p:nvSpPr>
                <p:spPr>
                  <a:xfrm>
                    <a:off x="6101629" y="1392398"/>
                    <a:ext cx="553998" cy="1323439"/>
                  </a:xfrm>
                  <a:prstGeom prst="rect">
                    <a:avLst/>
                  </a:prstGeom>
                  <a:noFill/>
                </p:spPr>
                <p:txBody>
                  <a:bodyPr vert="eaVert" wrap="non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自動運転</a:t>
                    </a:r>
                  </a:p>
                </p:txBody>
              </p:sp>
              <p:sp>
                <p:nvSpPr>
                  <p:cNvPr id="40" name="テキスト ボックス 39">
                    <a:extLst>
                      <a:ext uri="{FF2B5EF4-FFF2-40B4-BE49-F238E27FC236}">
                        <a16:creationId xmlns:a16="http://schemas.microsoft.com/office/drawing/2014/main" id="{6098C302-55DD-4639-AE1D-2A4B5BDCA778}"/>
                      </a:ext>
                    </a:extLst>
                  </p:cNvPr>
                  <p:cNvSpPr txBox="1"/>
                  <p:nvPr/>
                </p:nvSpPr>
                <p:spPr>
                  <a:xfrm>
                    <a:off x="5820394" y="1402139"/>
                    <a:ext cx="400110" cy="1349087"/>
                  </a:xfrm>
                  <a:prstGeom prst="rect">
                    <a:avLst/>
                  </a:prstGeom>
                  <a:noFill/>
                </p:spPr>
                <p:txBody>
                  <a:bodyPr vert="eaVert"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実証実験ルート</a:t>
                    </a:r>
                  </a:p>
                </p:txBody>
              </p:sp>
              <p:sp>
                <p:nvSpPr>
                  <p:cNvPr id="7" name="四角形: 角を丸くする 6">
                    <a:extLst>
                      <a:ext uri="{FF2B5EF4-FFF2-40B4-BE49-F238E27FC236}">
                        <a16:creationId xmlns:a16="http://schemas.microsoft.com/office/drawing/2014/main" id="{98EE22C1-DCC9-4EC7-B932-FBC0609422D5}"/>
                      </a:ext>
                    </a:extLst>
                  </p:cNvPr>
                  <p:cNvSpPr/>
                  <p:nvPr/>
                </p:nvSpPr>
                <p:spPr>
                  <a:xfrm>
                    <a:off x="5870030" y="2730824"/>
                    <a:ext cx="720000" cy="504000"/>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A8A8177-CC18-4C4A-9D81-2415ED5C1AC2}"/>
                      </a:ext>
                    </a:extLst>
                  </p:cNvPr>
                  <p:cNvSpPr/>
                  <p:nvPr/>
                </p:nvSpPr>
                <p:spPr>
                  <a:xfrm>
                    <a:off x="5832901" y="3284709"/>
                    <a:ext cx="799200" cy="126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9426434-1BD0-4A7A-923A-E4231CD67D46}"/>
                      </a:ext>
                    </a:extLst>
                  </p:cNvPr>
                  <p:cNvSpPr txBox="1"/>
                  <p:nvPr/>
                </p:nvSpPr>
                <p:spPr>
                  <a:xfrm>
                    <a:off x="5876825" y="2853006"/>
                    <a:ext cx="720069" cy="246221"/>
                  </a:xfrm>
                  <a:prstGeom prst="rect">
                    <a:avLst/>
                  </a:prstGeom>
                  <a:noFill/>
                </p:spPr>
                <p:txBody>
                  <a:bodyPr wrap="none" rtlCol="0">
                    <a:spAutoFit/>
                  </a:bodyPr>
                  <a:lstStyle/>
                  <a:p>
                    <a:r>
                      <a:rPr kumimoji="1" lang="ja-JP" altLang="en-US" sz="1000" dirty="0">
                        <a:solidFill>
                          <a:schemeClr val="bg1">
                            <a:lumMod val="65000"/>
                          </a:schemeClr>
                        </a:solidFill>
                        <a:latin typeface="HGP創英角ｺﾞｼｯｸUB" panose="020B0900000000000000" pitchFamily="50" charset="-128"/>
                        <a:ea typeface="HGP創英角ｺﾞｼｯｸUB" panose="020B0900000000000000" pitchFamily="50" charset="-128"/>
                      </a:rPr>
                      <a:t>ロゴマーク</a:t>
                    </a:r>
                  </a:p>
                </p:txBody>
              </p:sp>
              <p:sp>
                <p:nvSpPr>
                  <p:cNvPr id="50" name="テキスト ボックス 49">
                    <a:extLst>
                      <a:ext uri="{FF2B5EF4-FFF2-40B4-BE49-F238E27FC236}">
                        <a16:creationId xmlns:a16="http://schemas.microsoft.com/office/drawing/2014/main" id="{70181609-85AD-4C62-9B1E-9A501C1A9A3E}"/>
                      </a:ext>
                    </a:extLst>
                  </p:cNvPr>
                  <p:cNvSpPr txBox="1"/>
                  <p:nvPr/>
                </p:nvSpPr>
                <p:spPr>
                  <a:xfrm>
                    <a:off x="5880095" y="2852533"/>
                    <a:ext cx="720069" cy="246221"/>
                  </a:xfrm>
                  <a:prstGeom prst="rect">
                    <a:avLst/>
                  </a:prstGeom>
                  <a:noFill/>
                </p:spPr>
                <p:txBody>
                  <a:bodyPr wrap="none" rtlCol="0">
                    <a:spAutoFit/>
                  </a:bodyPr>
                  <a:lstStyle/>
                  <a:p>
                    <a:r>
                      <a:rPr kumimoji="1" lang="ja-JP" altLang="en-US" sz="1000" dirty="0">
                        <a:solidFill>
                          <a:schemeClr val="bg1">
                            <a:lumMod val="65000"/>
                          </a:schemeClr>
                        </a:solidFill>
                        <a:latin typeface="HGP創英角ｺﾞｼｯｸUB" panose="020B0900000000000000" pitchFamily="50" charset="-128"/>
                        <a:ea typeface="HGP創英角ｺﾞｼｯｸUB" panose="020B0900000000000000" pitchFamily="50" charset="-128"/>
                      </a:rPr>
                      <a:t>ロゴマーク</a:t>
                    </a:r>
                  </a:p>
                </p:txBody>
              </p:sp>
            </p:grpSp>
          </p:grpSp>
        </p:grpSp>
        <p:sp>
          <p:nvSpPr>
            <p:cNvPr id="66" name="正方形/長方形 65">
              <a:extLst>
                <a:ext uri="{FF2B5EF4-FFF2-40B4-BE49-F238E27FC236}">
                  <a16:creationId xmlns:a16="http://schemas.microsoft.com/office/drawing/2014/main" id="{26C65DF3-B7F0-4CFB-A1FC-D560D3EE49AE}"/>
                </a:ext>
              </a:extLst>
            </p:cNvPr>
            <p:cNvSpPr/>
            <p:nvPr/>
          </p:nvSpPr>
          <p:spPr>
            <a:xfrm>
              <a:off x="3409156" y="1404000"/>
              <a:ext cx="2772000" cy="54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E8201F75-4B1D-40EC-8D8C-6281DE55F2FC}"/>
                </a:ext>
              </a:extLst>
            </p:cNvPr>
            <p:cNvSpPr txBox="1"/>
            <p:nvPr/>
          </p:nvSpPr>
          <p:spPr>
            <a:xfrm>
              <a:off x="3415254" y="1411837"/>
              <a:ext cx="1005403" cy="338554"/>
            </a:xfrm>
            <a:prstGeom prst="rect">
              <a:avLst/>
            </a:prstGeom>
            <a:noFill/>
          </p:spPr>
          <p:txBody>
            <a:bodyPr wrap="none" rtlCol="0">
              <a:spAutoFit/>
            </a:bodyPr>
            <a:lstStyle/>
            <a:p>
              <a:r>
                <a:rPr kumimoji="1" lang="ja-JP" altLang="en-US" sz="1600" b="1" dirty="0"/>
                <a:t>■標示板</a:t>
              </a:r>
            </a:p>
          </p:txBody>
        </p:sp>
        <p:sp>
          <p:nvSpPr>
            <p:cNvPr id="69" name="テキスト ボックス 68">
              <a:extLst>
                <a:ext uri="{FF2B5EF4-FFF2-40B4-BE49-F238E27FC236}">
                  <a16:creationId xmlns:a16="http://schemas.microsoft.com/office/drawing/2014/main" id="{886D908B-B0D5-4313-9631-3C6D25D0F33C}"/>
                </a:ext>
              </a:extLst>
            </p:cNvPr>
            <p:cNvSpPr txBox="1"/>
            <p:nvPr/>
          </p:nvSpPr>
          <p:spPr>
            <a:xfrm>
              <a:off x="3415254" y="1752495"/>
              <a:ext cx="2629246"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　自動運転バスの運行ルート上に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ある道路標識や電柱に標示板を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設置</a:t>
              </a:r>
            </a:p>
          </p:txBody>
        </p:sp>
      </p:grpSp>
      <p:grpSp>
        <p:nvGrpSpPr>
          <p:cNvPr id="2" name="グループ化 1">
            <a:extLst>
              <a:ext uri="{FF2B5EF4-FFF2-40B4-BE49-F238E27FC236}">
                <a16:creationId xmlns:a16="http://schemas.microsoft.com/office/drawing/2014/main" id="{F66D9877-1016-4F0E-9E42-C2DFCCABD357}"/>
              </a:ext>
            </a:extLst>
          </p:cNvPr>
          <p:cNvGrpSpPr/>
          <p:nvPr/>
        </p:nvGrpSpPr>
        <p:grpSpPr>
          <a:xfrm>
            <a:off x="5780221" y="1834607"/>
            <a:ext cx="3416320" cy="4525329"/>
            <a:chOff x="-28136" y="1839727"/>
            <a:chExt cx="3416320" cy="4525329"/>
          </a:xfrm>
        </p:grpSpPr>
        <p:pic>
          <p:nvPicPr>
            <p:cNvPr id="44" name="図 43">
              <a:extLst>
                <a:ext uri="{FF2B5EF4-FFF2-40B4-BE49-F238E27FC236}">
                  <a16:creationId xmlns:a16="http://schemas.microsoft.com/office/drawing/2014/main" id="{5EE52A94-CE78-44E0-BA4D-753C84131BA9}"/>
                </a:ext>
              </a:extLst>
            </p:cNvPr>
            <p:cNvPicPr>
              <a:picLocks noChangeAspect="1"/>
            </p:cNvPicPr>
            <p:nvPr/>
          </p:nvPicPr>
          <p:blipFill rotWithShape="1">
            <a:blip r:embed="rId3"/>
            <a:srcRect r="40128"/>
            <a:stretch/>
          </p:blipFill>
          <p:spPr>
            <a:xfrm>
              <a:off x="251632" y="4497626"/>
              <a:ext cx="2880000" cy="1603434"/>
            </a:xfrm>
            <a:prstGeom prst="rect">
              <a:avLst/>
            </a:prstGeom>
          </p:spPr>
        </p:pic>
        <p:pic>
          <p:nvPicPr>
            <p:cNvPr id="46" name="図 45">
              <a:extLst>
                <a:ext uri="{FF2B5EF4-FFF2-40B4-BE49-F238E27FC236}">
                  <a16:creationId xmlns:a16="http://schemas.microsoft.com/office/drawing/2014/main" id="{37312127-7954-4743-88D0-C714DEAD6787}"/>
                </a:ext>
              </a:extLst>
            </p:cNvPr>
            <p:cNvPicPr>
              <a:picLocks noChangeAspect="1"/>
            </p:cNvPicPr>
            <p:nvPr/>
          </p:nvPicPr>
          <p:blipFill>
            <a:blip r:embed="rId4"/>
            <a:stretch>
              <a:fillRect/>
            </a:stretch>
          </p:blipFill>
          <p:spPr>
            <a:xfrm>
              <a:off x="204016" y="2699355"/>
              <a:ext cx="2880000" cy="1411624"/>
            </a:xfrm>
            <a:prstGeom prst="rect">
              <a:avLst/>
            </a:prstGeom>
          </p:spPr>
        </p:pic>
        <p:sp>
          <p:nvSpPr>
            <p:cNvPr id="56" name="テキスト ボックス 55">
              <a:extLst>
                <a:ext uri="{FF2B5EF4-FFF2-40B4-BE49-F238E27FC236}">
                  <a16:creationId xmlns:a16="http://schemas.microsoft.com/office/drawing/2014/main" id="{04FAD27C-E6EC-4B33-AC94-8259348E5CCC}"/>
                </a:ext>
              </a:extLst>
            </p:cNvPr>
            <p:cNvSpPr txBox="1"/>
            <p:nvPr/>
          </p:nvSpPr>
          <p:spPr>
            <a:xfrm>
              <a:off x="14914" y="1839727"/>
              <a:ext cx="2852063" cy="507831"/>
            </a:xfrm>
            <a:prstGeom prst="rect">
              <a:avLst/>
            </a:prstGeom>
            <a:noFill/>
          </p:spPr>
          <p:txBody>
            <a:bodyPr wrap="none" rtlCol="0">
              <a:spAutoFit/>
            </a:bodyPr>
            <a:lstStyle/>
            <a:p>
              <a:r>
                <a:rPr kumimoji="1" lang="ja-JP" altLang="en-US" sz="1600" b="1" dirty="0"/>
                <a:t>■路面標示</a:t>
              </a:r>
              <a:endParaRPr kumimoji="1" lang="en-US" altLang="ja-JP" sz="1600" b="1" dirty="0"/>
            </a:p>
            <a:p>
              <a:r>
                <a:rPr kumimoji="1" lang="ja-JP" altLang="en-US" sz="1100" b="1" dirty="0"/>
                <a:t>    （今後、詳細について警察と協議予定）</a:t>
              </a:r>
              <a:endParaRPr kumimoji="1" lang="ja-JP" altLang="en-US" sz="1600" b="1" dirty="0"/>
            </a:p>
          </p:txBody>
        </p:sp>
        <p:sp>
          <p:nvSpPr>
            <p:cNvPr id="63" name="テキスト ボックス 62">
              <a:extLst>
                <a:ext uri="{FF2B5EF4-FFF2-40B4-BE49-F238E27FC236}">
                  <a16:creationId xmlns:a16="http://schemas.microsoft.com/office/drawing/2014/main" id="{E5AB0012-179C-4CC3-8869-ED3FF1BF0CC1}"/>
                </a:ext>
              </a:extLst>
            </p:cNvPr>
            <p:cNvSpPr txBox="1"/>
            <p:nvPr/>
          </p:nvSpPr>
          <p:spPr>
            <a:xfrm>
              <a:off x="164684" y="2420051"/>
              <a:ext cx="1314784" cy="276999"/>
            </a:xfrm>
            <a:prstGeom prst="rect">
              <a:avLst/>
            </a:prstGeom>
            <a:noFill/>
          </p:spPr>
          <p:txBody>
            <a:bodyPr wrap="none" rtlCol="0">
              <a:spAutoFit/>
            </a:bodyPr>
            <a:lstStyle/>
            <a:p>
              <a:r>
                <a:rPr kumimoji="1" lang="ja-JP" altLang="en-US" sz="1200" b="1" u="sng" dirty="0">
                  <a:latin typeface="Meiryo UI" panose="020B0604030504040204" pitchFamily="50" charset="-128"/>
                  <a:ea typeface="Meiryo UI" panose="020B0604030504040204" pitchFamily="50" charset="-128"/>
                </a:rPr>
                <a:t>路面標示イメージ</a:t>
              </a:r>
            </a:p>
          </p:txBody>
        </p:sp>
        <p:sp>
          <p:nvSpPr>
            <p:cNvPr id="129" name="テキスト ボックス 128">
              <a:extLst>
                <a:ext uri="{FF2B5EF4-FFF2-40B4-BE49-F238E27FC236}">
                  <a16:creationId xmlns:a16="http://schemas.microsoft.com/office/drawing/2014/main" id="{AEC80733-2B41-4B7D-A440-379B25F17AD7}"/>
                </a:ext>
              </a:extLst>
            </p:cNvPr>
            <p:cNvSpPr txBox="1"/>
            <p:nvPr/>
          </p:nvSpPr>
          <p:spPr>
            <a:xfrm>
              <a:off x="467210" y="4118776"/>
              <a:ext cx="2473754" cy="253916"/>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▲バス停付近に設置している路面標示</a:t>
              </a:r>
            </a:p>
          </p:txBody>
        </p:sp>
        <p:sp>
          <p:nvSpPr>
            <p:cNvPr id="73" name="テキスト ボックス 72">
              <a:extLst>
                <a:ext uri="{FF2B5EF4-FFF2-40B4-BE49-F238E27FC236}">
                  <a16:creationId xmlns:a16="http://schemas.microsoft.com/office/drawing/2014/main" id="{44F55C6F-3917-448F-9CDB-7647F2B2766E}"/>
                </a:ext>
              </a:extLst>
            </p:cNvPr>
            <p:cNvSpPr txBox="1"/>
            <p:nvPr/>
          </p:nvSpPr>
          <p:spPr>
            <a:xfrm>
              <a:off x="-28136" y="6111140"/>
              <a:ext cx="3416320" cy="253916"/>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▲バス停付近以外のルート上に設置している路面標示</a:t>
              </a:r>
            </a:p>
          </p:txBody>
        </p:sp>
      </p:grpSp>
      <p:sp>
        <p:nvSpPr>
          <p:cNvPr id="75" name="テキスト ボックス 74">
            <a:extLst>
              <a:ext uri="{FF2B5EF4-FFF2-40B4-BE49-F238E27FC236}">
                <a16:creationId xmlns:a16="http://schemas.microsoft.com/office/drawing/2014/main" id="{D123E081-3A25-4586-AEA0-3B76FAA0BC28}"/>
              </a:ext>
            </a:extLst>
          </p:cNvPr>
          <p:cNvSpPr txBox="1"/>
          <p:nvPr/>
        </p:nvSpPr>
        <p:spPr>
          <a:xfrm>
            <a:off x="5823271" y="1434033"/>
            <a:ext cx="2441694" cy="338554"/>
          </a:xfrm>
          <a:prstGeom prst="rect">
            <a:avLst/>
          </a:prstGeom>
          <a:noFill/>
        </p:spPr>
        <p:txBody>
          <a:bodyPr wrap="none" rtlCol="0">
            <a:spAutoFit/>
          </a:bodyPr>
          <a:lstStyle/>
          <a:p>
            <a:r>
              <a:rPr kumimoji="1" lang="ja-JP" altLang="en-US" sz="1600" b="1" dirty="0"/>
              <a:t>今後必要な整備（予定）</a:t>
            </a:r>
          </a:p>
        </p:txBody>
      </p:sp>
      <p:pic>
        <p:nvPicPr>
          <p:cNvPr id="43" name="図 42">
            <a:extLst>
              <a:ext uri="{FF2B5EF4-FFF2-40B4-BE49-F238E27FC236}">
                <a16:creationId xmlns:a16="http://schemas.microsoft.com/office/drawing/2014/main" id="{8208FFE2-AF1A-4282-B110-F9201BB70F9B}"/>
              </a:ext>
            </a:extLst>
          </p:cNvPr>
          <p:cNvPicPr>
            <a:picLocks noChangeAspect="1"/>
          </p:cNvPicPr>
          <p:nvPr/>
        </p:nvPicPr>
        <p:blipFill>
          <a:blip r:embed="rId5"/>
          <a:stretch>
            <a:fillRect/>
          </a:stretch>
        </p:blipFill>
        <p:spPr>
          <a:xfrm>
            <a:off x="4750827" y="5452627"/>
            <a:ext cx="162000" cy="117046"/>
          </a:xfrm>
          <a:prstGeom prst="rect">
            <a:avLst/>
          </a:prstGeom>
        </p:spPr>
      </p:pic>
      <p:grpSp>
        <p:nvGrpSpPr>
          <p:cNvPr id="38" name="グループ化 37">
            <a:extLst>
              <a:ext uri="{FF2B5EF4-FFF2-40B4-BE49-F238E27FC236}">
                <a16:creationId xmlns:a16="http://schemas.microsoft.com/office/drawing/2014/main" id="{2C86A6B4-7981-47F8-B5DB-0B2077A59879}"/>
              </a:ext>
            </a:extLst>
          </p:cNvPr>
          <p:cNvGrpSpPr/>
          <p:nvPr/>
        </p:nvGrpSpPr>
        <p:grpSpPr>
          <a:xfrm>
            <a:off x="617009" y="2904377"/>
            <a:ext cx="1725099" cy="3843621"/>
            <a:chOff x="10177588" y="2244833"/>
            <a:chExt cx="1725099" cy="3843621"/>
          </a:xfrm>
        </p:grpSpPr>
        <p:pic>
          <p:nvPicPr>
            <p:cNvPr id="13" name="図 12">
              <a:extLst>
                <a:ext uri="{FF2B5EF4-FFF2-40B4-BE49-F238E27FC236}">
                  <a16:creationId xmlns:a16="http://schemas.microsoft.com/office/drawing/2014/main" id="{565E46C6-313A-4DBF-8C7B-D4D80DC1C398}"/>
                </a:ext>
              </a:extLst>
            </p:cNvPr>
            <p:cNvPicPr>
              <a:picLocks noChangeAspect="1"/>
            </p:cNvPicPr>
            <p:nvPr/>
          </p:nvPicPr>
          <p:blipFill rotWithShape="1">
            <a:blip r:embed="rId6"/>
            <a:srcRect l="2845"/>
            <a:stretch/>
          </p:blipFill>
          <p:spPr>
            <a:xfrm>
              <a:off x="10177588" y="2244833"/>
              <a:ext cx="1387409" cy="3843621"/>
            </a:xfrm>
            <a:prstGeom prst="rect">
              <a:avLst/>
            </a:prstGeom>
          </p:spPr>
        </p:pic>
        <p:cxnSp>
          <p:nvCxnSpPr>
            <p:cNvPr id="26" name="直線コネクタ 25">
              <a:extLst>
                <a:ext uri="{FF2B5EF4-FFF2-40B4-BE49-F238E27FC236}">
                  <a16:creationId xmlns:a16="http://schemas.microsoft.com/office/drawing/2014/main" id="{304B80B3-B781-4CA5-A109-C86421C53272}"/>
                </a:ext>
              </a:extLst>
            </p:cNvPr>
            <p:cNvCxnSpPr/>
            <p:nvPr/>
          </p:nvCxnSpPr>
          <p:spPr>
            <a:xfrm>
              <a:off x="10584258" y="5106219"/>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8D528A3-1386-46C3-A67C-6E58309FA6CD}"/>
                </a:ext>
              </a:extLst>
            </p:cNvPr>
            <p:cNvCxnSpPr/>
            <p:nvPr/>
          </p:nvCxnSpPr>
          <p:spPr>
            <a:xfrm>
              <a:off x="10576375" y="5245668"/>
              <a:ext cx="910800" cy="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0D3D970-6031-4595-90F8-B34FCC341AF2}"/>
                </a:ext>
              </a:extLst>
            </p:cNvPr>
            <p:cNvCxnSpPr/>
            <p:nvPr/>
          </p:nvCxnSpPr>
          <p:spPr>
            <a:xfrm>
              <a:off x="11486965" y="5094702"/>
              <a:ext cx="0" cy="1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7E406EC-DF03-4096-B2CC-139FE72FAFAF}"/>
                </a:ext>
              </a:extLst>
            </p:cNvPr>
            <p:cNvCxnSpPr/>
            <p:nvPr/>
          </p:nvCxnSpPr>
          <p:spPr>
            <a:xfrm>
              <a:off x="11493640" y="5078478"/>
              <a:ext cx="21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D1E3939-29B8-4481-B809-2176ED21A901}"/>
                </a:ext>
              </a:extLst>
            </p:cNvPr>
            <p:cNvCxnSpPr/>
            <p:nvPr/>
          </p:nvCxnSpPr>
          <p:spPr>
            <a:xfrm>
              <a:off x="11656625" y="2447803"/>
              <a:ext cx="0" cy="263520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0802BF-D8FB-4792-B6C9-8504BE108D1E}"/>
                </a:ext>
              </a:extLst>
            </p:cNvPr>
            <p:cNvCxnSpPr/>
            <p:nvPr/>
          </p:nvCxnSpPr>
          <p:spPr>
            <a:xfrm>
              <a:off x="11480427" y="2434423"/>
              <a:ext cx="21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6D86966-FE95-4F61-B9D7-6FCD8C232EC5}"/>
                </a:ext>
              </a:extLst>
            </p:cNvPr>
            <p:cNvSpPr txBox="1"/>
            <p:nvPr/>
          </p:nvSpPr>
          <p:spPr>
            <a:xfrm>
              <a:off x="11235517" y="3608007"/>
              <a:ext cx="667170" cy="253916"/>
            </a:xfrm>
            <a:prstGeom prst="rect">
              <a:avLst/>
            </a:prstGeom>
            <a:noFill/>
          </p:spPr>
          <p:txBody>
            <a:bodyPr wrap="none" rtlCol="0">
              <a:spAutoFit/>
              <a:scene3d>
                <a:camera prst="orthographicFront">
                  <a:rot lat="0" lon="0" rev="5400000"/>
                </a:camera>
                <a:lightRig rig="threePt" dir="t"/>
              </a:scene3d>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1.8</a:t>
              </a:r>
              <a:r>
                <a:rPr kumimoji="1" lang="ja-JP" altLang="en-US" sz="1050" dirty="0">
                  <a:latin typeface="Meiryo UI" panose="020B0604030504040204" pitchFamily="50" charset="-128"/>
                  <a:ea typeface="Meiryo UI" panose="020B0604030504040204" pitchFamily="50" charset="-128"/>
                </a:rPr>
                <a:t>ｍ</a:t>
              </a:r>
            </a:p>
          </p:txBody>
        </p:sp>
        <p:sp>
          <p:nvSpPr>
            <p:cNvPr id="35" name="テキスト ボックス 34">
              <a:extLst>
                <a:ext uri="{FF2B5EF4-FFF2-40B4-BE49-F238E27FC236}">
                  <a16:creationId xmlns:a16="http://schemas.microsoft.com/office/drawing/2014/main" id="{146E78D3-4CB5-47D0-B159-12924F9295BA}"/>
                </a:ext>
              </a:extLst>
            </p:cNvPr>
            <p:cNvSpPr txBox="1"/>
            <p:nvPr/>
          </p:nvSpPr>
          <p:spPr>
            <a:xfrm>
              <a:off x="10711115" y="5044666"/>
              <a:ext cx="667170"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0.6</a:t>
              </a:r>
              <a:r>
                <a:rPr kumimoji="1" lang="ja-JP" altLang="en-US" sz="1050" dirty="0">
                  <a:latin typeface="Meiryo UI" panose="020B0604030504040204" pitchFamily="50" charset="-128"/>
                  <a:ea typeface="Meiryo UI" panose="020B0604030504040204" pitchFamily="50" charset="-128"/>
                </a:rPr>
                <a:t>ｍ</a:t>
              </a:r>
            </a:p>
          </p:txBody>
        </p:sp>
      </p:grpSp>
      <p:sp>
        <p:nvSpPr>
          <p:cNvPr id="52" name="テキスト ボックス 51">
            <a:extLst>
              <a:ext uri="{FF2B5EF4-FFF2-40B4-BE49-F238E27FC236}">
                <a16:creationId xmlns:a16="http://schemas.microsoft.com/office/drawing/2014/main" id="{042CB907-FD04-47A9-9EF1-80D0B0DB5CCF}"/>
              </a:ext>
            </a:extLst>
          </p:cNvPr>
          <p:cNvSpPr txBox="1"/>
          <p:nvPr/>
        </p:nvSpPr>
        <p:spPr>
          <a:xfrm>
            <a:off x="1115992" y="3215226"/>
            <a:ext cx="720069" cy="246221"/>
          </a:xfrm>
          <a:prstGeom prst="rect">
            <a:avLst/>
          </a:prstGeom>
          <a:noFill/>
        </p:spPr>
        <p:txBody>
          <a:bodyPr wrap="none" rtlCol="0">
            <a:spAutoFit/>
          </a:bodyPr>
          <a:lstStyle/>
          <a:p>
            <a:r>
              <a:rPr kumimoji="1" lang="ja-JP" altLang="en-US" sz="1000" dirty="0">
                <a:solidFill>
                  <a:schemeClr val="bg1">
                    <a:lumMod val="65000"/>
                  </a:schemeClr>
                </a:solidFill>
                <a:latin typeface="HGP創英角ｺﾞｼｯｸUB" panose="020B0900000000000000" pitchFamily="50" charset="-128"/>
                <a:ea typeface="HGP創英角ｺﾞｼｯｸUB" panose="020B0900000000000000" pitchFamily="50" charset="-128"/>
              </a:rPr>
              <a:t>ロゴマーク</a:t>
            </a:r>
          </a:p>
        </p:txBody>
      </p:sp>
      <p:sp>
        <p:nvSpPr>
          <p:cNvPr id="70" name="テキスト ボックス 69">
            <a:extLst>
              <a:ext uri="{FF2B5EF4-FFF2-40B4-BE49-F238E27FC236}">
                <a16:creationId xmlns:a16="http://schemas.microsoft.com/office/drawing/2014/main" id="{2AE225EA-0AF8-4BF3-AEFD-E8B29A847227}"/>
              </a:ext>
            </a:extLst>
          </p:cNvPr>
          <p:cNvSpPr txBox="1"/>
          <p:nvPr/>
        </p:nvSpPr>
        <p:spPr>
          <a:xfrm>
            <a:off x="57291" y="1411986"/>
            <a:ext cx="1005403" cy="338554"/>
          </a:xfrm>
          <a:prstGeom prst="rect">
            <a:avLst/>
          </a:prstGeom>
          <a:noFill/>
        </p:spPr>
        <p:txBody>
          <a:bodyPr wrap="none" rtlCol="0">
            <a:spAutoFit/>
          </a:bodyPr>
          <a:lstStyle/>
          <a:p>
            <a:r>
              <a:rPr kumimoji="1" lang="ja-JP" altLang="en-US" sz="1600" b="1" dirty="0"/>
              <a:t>■のぼり</a:t>
            </a:r>
          </a:p>
        </p:txBody>
      </p:sp>
      <p:sp>
        <p:nvSpPr>
          <p:cNvPr id="71" name="テキスト ボックス 70">
            <a:extLst>
              <a:ext uri="{FF2B5EF4-FFF2-40B4-BE49-F238E27FC236}">
                <a16:creationId xmlns:a16="http://schemas.microsoft.com/office/drawing/2014/main" id="{56CB37BA-6E5A-44D2-99AB-00CF382FE322}"/>
              </a:ext>
            </a:extLst>
          </p:cNvPr>
          <p:cNvSpPr txBox="1"/>
          <p:nvPr/>
        </p:nvSpPr>
        <p:spPr>
          <a:xfrm>
            <a:off x="43375" y="1738914"/>
            <a:ext cx="2847254"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　富田林駅・上ノ太子駅や、太子町・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河南町・千早赤阪村の各役場に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のぼりを設置</a:t>
            </a:r>
          </a:p>
        </p:txBody>
      </p:sp>
      <p:grpSp>
        <p:nvGrpSpPr>
          <p:cNvPr id="45" name="グループ化 44">
            <a:extLst>
              <a:ext uri="{FF2B5EF4-FFF2-40B4-BE49-F238E27FC236}">
                <a16:creationId xmlns:a16="http://schemas.microsoft.com/office/drawing/2014/main" id="{64534DB8-CC05-4D3E-957B-EF859A7A012C}"/>
              </a:ext>
            </a:extLst>
          </p:cNvPr>
          <p:cNvGrpSpPr/>
          <p:nvPr/>
        </p:nvGrpSpPr>
        <p:grpSpPr>
          <a:xfrm>
            <a:off x="1080120" y="3153986"/>
            <a:ext cx="832229" cy="2535154"/>
            <a:chOff x="3129027" y="4346662"/>
            <a:chExt cx="832229" cy="2535154"/>
          </a:xfrm>
        </p:grpSpPr>
        <p:sp>
          <p:nvSpPr>
            <p:cNvPr id="39" name="四角形: 角を丸くする 38">
              <a:extLst>
                <a:ext uri="{FF2B5EF4-FFF2-40B4-BE49-F238E27FC236}">
                  <a16:creationId xmlns:a16="http://schemas.microsoft.com/office/drawing/2014/main" id="{4800D701-3C64-4A60-9AE3-DD3B170702F9}"/>
                </a:ext>
              </a:extLst>
            </p:cNvPr>
            <p:cNvSpPr/>
            <p:nvPr/>
          </p:nvSpPr>
          <p:spPr>
            <a:xfrm>
              <a:off x="3161825" y="4346662"/>
              <a:ext cx="733725" cy="360000"/>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F9E4B3AF-F879-4722-859D-683E90515742}"/>
                </a:ext>
              </a:extLst>
            </p:cNvPr>
            <p:cNvPicPr>
              <a:picLocks noChangeAspect="1"/>
            </p:cNvPicPr>
            <p:nvPr/>
          </p:nvPicPr>
          <p:blipFill rotWithShape="1">
            <a:blip r:embed="rId7">
              <a:extLst>
                <a:ext uri="{28A0092B-C50C-407E-A947-70E740481C1C}">
                  <a14:useLocalDpi xmlns:a14="http://schemas.microsoft.com/office/drawing/2010/main" val="0"/>
                </a:ext>
              </a:extLst>
            </a:blip>
            <a:srcRect l="12901" t="20314" b="1"/>
            <a:stretch/>
          </p:blipFill>
          <p:spPr>
            <a:xfrm>
              <a:off x="3129027" y="4767245"/>
              <a:ext cx="832229" cy="2114571"/>
            </a:xfrm>
            <a:prstGeom prst="rect">
              <a:avLst/>
            </a:prstGeom>
          </p:spPr>
        </p:pic>
      </p:grpSp>
    </p:spTree>
    <p:extLst>
      <p:ext uri="{BB962C8B-B14F-4D97-AF65-F5344CB8AC3E}">
        <p14:creationId xmlns:p14="http://schemas.microsoft.com/office/powerpoint/2010/main" val="334885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矢印: 五方向 61">
            <a:extLst>
              <a:ext uri="{FF2B5EF4-FFF2-40B4-BE49-F238E27FC236}">
                <a16:creationId xmlns:a16="http://schemas.microsoft.com/office/drawing/2014/main" id="{CF63F6C7-90D6-D17C-D1C7-FCBC70384180}"/>
              </a:ext>
            </a:extLst>
          </p:cNvPr>
          <p:cNvSpPr/>
          <p:nvPr/>
        </p:nvSpPr>
        <p:spPr>
          <a:xfrm>
            <a:off x="6120000" y="2015757"/>
            <a:ext cx="288000" cy="1728000"/>
          </a:xfrm>
          <a:prstGeom prst="homePlate">
            <a:avLst>
              <a:gd name="adj" fmla="val 100000"/>
            </a:avLst>
          </a:prstGeom>
          <a:solidFill>
            <a:schemeClr val="accent5">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7C0D3525-AD20-D31B-930F-76581C3B9395}"/>
              </a:ext>
            </a:extLst>
          </p:cNvPr>
          <p:cNvSpPr/>
          <p:nvPr/>
        </p:nvSpPr>
        <p:spPr>
          <a:xfrm>
            <a:off x="108422" y="1483678"/>
            <a:ext cx="504000" cy="2592000"/>
          </a:xfrm>
          <a:prstGeom prst="downArrow">
            <a:avLst/>
          </a:prstGeom>
          <a:solidFill>
            <a:schemeClr val="accent5">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EA9CB96-706A-4A01-BE2D-7C3BBA82B89E}"/>
              </a:ext>
            </a:extLst>
          </p:cNvPr>
          <p:cNvSpPr txBox="1"/>
          <p:nvPr/>
        </p:nvSpPr>
        <p:spPr>
          <a:xfrm>
            <a:off x="216000" y="108000"/>
            <a:ext cx="5109091"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３．運行計画（バス停選定の流れ）</a:t>
            </a:r>
          </a:p>
        </p:txBody>
      </p:sp>
      <p:cxnSp>
        <p:nvCxnSpPr>
          <p:cNvPr id="7" name="直線コネクタ 6">
            <a:extLst>
              <a:ext uri="{FF2B5EF4-FFF2-40B4-BE49-F238E27FC236}">
                <a16:creationId xmlns:a16="http://schemas.microsoft.com/office/drawing/2014/main" id="{6E82633C-53DE-4DA2-A410-A3D25E65EF80}"/>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40FBFCFB-FA58-4096-AD77-B98CB6F48C6E}"/>
              </a:ext>
            </a:extLst>
          </p:cNvPr>
          <p:cNvSpPr txBox="1"/>
          <p:nvPr/>
        </p:nvSpPr>
        <p:spPr>
          <a:xfrm>
            <a:off x="575955" y="768257"/>
            <a:ext cx="6197530" cy="72327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既存バス停など</a:t>
            </a:r>
            <a:r>
              <a:rPr kumimoji="1" lang="en-US" altLang="ja-JP" sz="1200" u="sng"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ストックを活用</a:t>
            </a:r>
            <a:r>
              <a:rPr kumimoji="1" lang="en-US" altLang="ja-JP" sz="1200" u="sng"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しつつ、新たなルートも含め自動運転区間を創出</a:t>
            </a:r>
            <a:endParaRPr kumimoji="1" lang="en-US" altLang="ja-JP" sz="1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認知度、迅速な手続き、初期投資（バス停等）の縮減</a:t>
            </a:r>
            <a:r>
              <a:rPr kumimoji="1" lang="ja-JP" altLang="en-US" sz="1200" dirty="0">
                <a:latin typeface="Meiryo UI" panose="020B0604030504040204" pitchFamily="50" charset="-128"/>
                <a:ea typeface="Meiryo UI" panose="020B0604030504040204" pitchFamily="50" charset="-128"/>
              </a:rPr>
              <a:t>から既存のバス路線を活用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早い段階で自動運転での走行区間をつくる（両側歩道整備済など道路環境が良好な区間）</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0DEAC59-75FE-47F3-8B9A-044989BC5E89}"/>
              </a:ext>
            </a:extLst>
          </p:cNvPr>
          <p:cNvSpPr txBox="1"/>
          <p:nvPr/>
        </p:nvSpPr>
        <p:spPr>
          <a:xfrm>
            <a:off x="529292" y="4356100"/>
            <a:ext cx="1678665"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市町村等と協議調整</a:t>
            </a:r>
            <a:r>
              <a:rPr kumimoji="1" lang="en-US" altLang="ja-JP" sz="1200" b="1" dirty="0">
                <a:latin typeface="Meiryo UI" panose="020B0604030504040204" pitchFamily="50" charset="-128"/>
                <a:ea typeface="Meiryo UI" panose="020B0604030504040204" pitchFamily="50" charset="-128"/>
              </a:rPr>
              <a:t>】</a:t>
            </a:r>
          </a:p>
        </p:txBody>
      </p:sp>
      <p:sp>
        <p:nvSpPr>
          <p:cNvPr id="12" name="フローチャート: 処理 11">
            <a:extLst>
              <a:ext uri="{FF2B5EF4-FFF2-40B4-BE49-F238E27FC236}">
                <a16:creationId xmlns:a16="http://schemas.microsoft.com/office/drawing/2014/main" id="{65B787FE-01A8-4611-A89C-F6490849FCE0}"/>
              </a:ext>
            </a:extLst>
          </p:cNvPr>
          <p:cNvSpPr/>
          <p:nvPr/>
        </p:nvSpPr>
        <p:spPr>
          <a:xfrm>
            <a:off x="97400" y="504000"/>
            <a:ext cx="9000000" cy="979678"/>
          </a:xfrm>
          <a:prstGeom prst="flowChartProcess">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7396BEC-6F28-4EF0-BC94-1CFACC9F7EFF}"/>
              </a:ext>
            </a:extLst>
          </p:cNvPr>
          <p:cNvSpPr/>
          <p:nvPr/>
        </p:nvSpPr>
        <p:spPr>
          <a:xfrm>
            <a:off x="95299" y="1595161"/>
            <a:ext cx="9000000" cy="2340000"/>
          </a:xfrm>
          <a:prstGeom prst="rect">
            <a:avLst/>
          </a:prstGeom>
          <a:noFill/>
          <a:ln w="12700" cap="rnd" cmpd="sng">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274A017-3026-460C-9324-F80AA9A04E82}"/>
              </a:ext>
            </a:extLst>
          </p:cNvPr>
          <p:cNvSpPr txBox="1"/>
          <p:nvPr/>
        </p:nvSpPr>
        <p:spPr>
          <a:xfrm>
            <a:off x="6498682" y="1642356"/>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（北部ルート）</a:t>
            </a:r>
          </a:p>
        </p:txBody>
      </p:sp>
      <p:sp>
        <p:nvSpPr>
          <p:cNvPr id="28" name="テキスト ボックス 27">
            <a:extLst>
              <a:ext uri="{FF2B5EF4-FFF2-40B4-BE49-F238E27FC236}">
                <a16:creationId xmlns:a16="http://schemas.microsoft.com/office/drawing/2014/main" id="{461E6058-B9EC-474C-B652-B2581C3F317C}"/>
              </a:ext>
            </a:extLst>
          </p:cNvPr>
          <p:cNvSpPr txBox="1"/>
          <p:nvPr/>
        </p:nvSpPr>
        <p:spPr>
          <a:xfrm>
            <a:off x="7818450" y="1642354"/>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（南部ルート）</a:t>
            </a:r>
          </a:p>
        </p:txBody>
      </p:sp>
      <p:sp>
        <p:nvSpPr>
          <p:cNvPr id="32" name="テキスト ボックス 31">
            <a:extLst>
              <a:ext uri="{FF2B5EF4-FFF2-40B4-BE49-F238E27FC236}">
                <a16:creationId xmlns:a16="http://schemas.microsoft.com/office/drawing/2014/main" id="{5FDCD689-96C1-4E19-BA2C-A8B46ED6CDD0}"/>
              </a:ext>
            </a:extLst>
          </p:cNvPr>
          <p:cNvSpPr txBox="1"/>
          <p:nvPr/>
        </p:nvSpPr>
        <p:spPr>
          <a:xfrm>
            <a:off x="489367" y="4620385"/>
            <a:ext cx="5673348" cy="2231380"/>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北部ルート　☞　協議会案のとおり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南部ルート　☞ 「山中田」から「白木」に変更</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○「富田林駅」と「大伴」の区間は、富田林駅を発着とする既存路線バスが集中するため</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バスの便数が他の区間より多い（バス乗車の利便性が高い）</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○南部ルートにおいては、既存バス便数が少なく交通不便地である河南町、千早赤阪村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からの利用増進を図る（着座のみ定員</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○広く地域の方に体験していただけるよう、「河南町役場」から「オークワ」までの区間に</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おいて、利用者数が多い「白木」を選定</a:t>
            </a:r>
            <a:endParaRPr kumimoji="1" lang="en-US" altLang="ja-JP" sz="12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F0AF09E4-F857-471B-BD15-2D85365E1A9D}"/>
              </a:ext>
            </a:extLst>
          </p:cNvPr>
          <p:cNvSpPr txBox="1"/>
          <p:nvPr/>
        </p:nvSpPr>
        <p:spPr>
          <a:xfrm>
            <a:off x="2196000" y="2516023"/>
            <a:ext cx="2859405" cy="461665"/>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○需要が見込める鉄道駅アクセス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○バスの転回地を考慮</a:t>
            </a:r>
          </a:p>
        </p:txBody>
      </p:sp>
      <p:sp>
        <p:nvSpPr>
          <p:cNvPr id="41" name="テキスト ボックス 40">
            <a:extLst>
              <a:ext uri="{FF2B5EF4-FFF2-40B4-BE49-F238E27FC236}">
                <a16:creationId xmlns:a16="http://schemas.microsoft.com/office/drawing/2014/main" id="{A051C8DD-EFC5-42B1-8E51-91524CC0035B}"/>
              </a:ext>
            </a:extLst>
          </p:cNvPr>
          <p:cNvSpPr txBox="1"/>
          <p:nvPr/>
        </p:nvSpPr>
        <p:spPr>
          <a:xfrm>
            <a:off x="2196000" y="2957662"/>
            <a:ext cx="2859405"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○地域の中心市街地</a:t>
            </a:r>
          </a:p>
        </p:txBody>
      </p:sp>
      <p:sp>
        <p:nvSpPr>
          <p:cNvPr id="43" name="テキスト ボックス 42">
            <a:extLst>
              <a:ext uri="{FF2B5EF4-FFF2-40B4-BE49-F238E27FC236}">
                <a16:creationId xmlns:a16="http://schemas.microsoft.com/office/drawing/2014/main" id="{9A0309D9-2DD2-4E87-86C7-6FE28FEBAEF6}"/>
              </a:ext>
            </a:extLst>
          </p:cNvPr>
          <p:cNvSpPr txBox="1"/>
          <p:nvPr/>
        </p:nvSpPr>
        <p:spPr>
          <a:xfrm>
            <a:off x="2196000" y="3621834"/>
            <a:ext cx="583311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○新たな潜在需要を発掘するため日常の買物等で利用される施設</a:t>
            </a:r>
          </a:p>
        </p:txBody>
      </p:sp>
      <p:sp>
        <p:nvSpPr>
          <p:cNvPr id="45" name="テキスト ボックス 44">
            <a:extLst>
              <a:ext uri="{FF2B5EF4-FFF2-40B4-BE49-F238E27FC236}">
                <a16:creationId xmlns:a16="http://schemas.microsoft.com/office/drawing/2014/main" id="{8A438C4A-03E2-4E50-BB53-91359530AC38}"/>
              </a:ext>
            </a:extLst>
          </p:cNvPr>
          <p:cNvSpPr txBox="1"/>
          <p:nvPr/>
        </p:nvSpPr>
        <p:spPr>
          <a:xfrm>
            <a:off x="2196000" y="3288773"/>
            <a:ext cx="583311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OD</a:t>
            </a:r>
            <a:r>
              <a:rPr kumimoji="1" lang="ja-JP" altLang="en-US" sz="1200" dirty="0">
                <a:latin typeface="Meiryo UI" panose="020B0604030504040204" pitchFamily="50" charset="-128"/>
                <a:ea typeface="Meiryo UI" panose="020B0604030504040204" pitchFamily="50" charset="-128"/>
              </a:rPr>
              <a:t>調査結果から、利用者数の多いバス停</a:t>
            </a:r>
          </a:p>
        </p:txBody>
      </p:sp>
      <p:graphicFrame>
        <p:nvGraphicFramePr>
          <p:cNvPr id="46" name="表 46">
            <a:extLst>
              <a:ext uri="{FF2B5EF4-FFF2-40B4-BE49-F238E27FC236}">
                <a16:creationId xmlns:a16="http://schemas.microsoft.com/office/drawing/2014/main" id="{81C01D21-8B4E-4815-A7A7-94D817AF34B3}"/>
              </a:ext>
            </a:extLst>
          </p:cNvPr>
          <p:cNvGraphicFramePr>
            <a:graphicFrameLocks noGrp="1"/>
          </p:cNvGraphicFramePr>
          <p:nvPr>
            <p:extLst>
              <p:ext uri="{D42A27DB-BD31-4B8C-83A1-F6EECF244321}">
                <p14:modId xmlns:p14="http://schemas.microsoft.com/office/powerpoint/2010/main" val="1605715061"/>
              </p:ext>
            </p:extLst>
          </p:nvPr>
        </p:nvGraphicFramePr>
        <p:xfrm>
          <a:off x="6490924" y="1889361"/>
          <a:ext cx="2557796" cy="1907997"/>
        </p:xfrm>
        <a:graphic>
          <a:graphicData uri="http://schemas.openxmlformats.org/drawingml/2006/table">
            <a:tbl>
              <a:tblPr firstRow="1" bandRow="1">
                <a:tableStyleId>{5940675A-B579-460E-94D1-54222C63F5DA}</a:tableStyleId>
              </a:tblPr>
              <a:tblGrid>
                <a:gridCol w="1278898">
                  <a:extLst>
                    <a:ext uri="{9D8B030D-6E8A-4147-A177-3AD203B41FA5}">
                      <a16:colId xmlns:a16="http://schemas.microsoft.com/office/drawing/2014/main" val="3034743953"/>
                    </a:ext>
                  </a:extLst>
                </a:gridCol>
                <a:gridCol w="1278898">
                  <a:extLst>
                    <a:ext uri="{9D8B030D-6E8A-4147-A177-3AD203B41FA5}">
                      <a16:colId xmlns:a16="http://schemas.microsoft.com/office/drawing/2014/main" val="2974885747"/>
                    </a:ext>
                  </a:extLst>
                </a:gridCol>
              </a:tblGrid>
              <a:tr h="272571">
                <a:tc>
                  <a:txBody>
                    <a:bodyPr/>
                    <a:lstStyle/>
                    <a:p>
                      <a:pPr algn="l"/>
                      <a:r>
                        <a:rPr kumimoji="1" lang="ja-JP" altLang="en-US" sz="1000" dirty="0">
                          <a:latin typeface="Meiryo UI" panose="020B0604030504040204" pitchFamily="50" charset="-128"/>
                          <a:ea typeface="Meiryo UI" panose="020B0604030504040204" pitchFamily="50" charset="-128"/>
                        </a:rPr>
                        <a:t>上ノ太子駅前</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富田林駅</a:t>
                      </a:r>
                    </a:p>
                  </a:txBody>
                  <a:tcPr anchor="ctr"/>
                </a:tc>
                <a:extLst>
                  <a:ext uri="{0D108BD9-81ED-4DB2-BD59-A6C34878D82A}">
                    <a16:rowId xmlns:a16="http://schemas.microsoft.com/office/drawing/2014/main" val="59750496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太子町役場</a:t>
                      </a:r>
                    </a:p>
                  </a:txBody>
                  <a:tcPr anchor="ctr"/>
                </a:tc>
                <a:tc>
                  <a:txBody>
                    <a:bodyPr/>
                    <a:lstStyle/>
                    <a:p>
                      <a:pPr algn="l"/>
                      <a:r>
                        <a:rPr kumimoji="1" lang="ja-JP" altLang="en-US" sz="1000" b="1" u="sng" dirty="0">
                          <a:latin typeface="Meiryo UI" panose="020B0604030504040204" pitchFamily="50" charset="-128"/>
                          <a:ea typeface="Meiryo UI" panose="020B0604030504040204" pitchFamily="50" charset="-128"/>
                        </a:rPr>
                        <a:t>山中田</a:t>
                      </a:r>
                    </a:p>
                  </a:txBody>
                  <a:tcPr anchor="ctr"/>
                </a:tc>
                <a:extLst>
                  <a:ext uri="{0D108BD9-81ED-4DB2-BD59-A6C34878D82A}">
                    <a16:rowId xmlns:a16="http://schemas.microsoft.com/office/drawing/2014/main" val="148824911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六枚橋東</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寺田</a:t>
                      </a:r>
                    </a:p>
                  </a:txBody>
                  <a:tcPr anchor="ctr"/>
                </a:tc>
                <a:extLst>
                  <a:ext uri="{0D108BD9-81ED-4DB2-BD59-A6C34878D82A}">
                    <a16:rowId xmlns:a16="http://schemas.microsoft.com/office/drawing/2014/main" val="4095859607"/>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東山</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河南町役場</a:t>
                      </a:r>
                    </a:p>
                  </a:txBody>
                  <a:tcPr anchor="ctr"/>
                </a:tc>
                <a:extLst>
                  <a:ext uri="{0D108BD9-81ED-4DB2-BD59-A6C34878D82A}">
                    <a16:rowId xmlns:a16="http://schemas.microsoft.com/office/drawing/2014/main" val="2753046913"/>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阪南一須賀</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オークワ</a:t>
                      </a:r>
                    </a:p>
                  </a:txBody>
                  <a:tcPr anchor="ctr"/>
                </a:tc>
                <a:extLst>
                  <a:ext uri="{0D108BD9-81ED-4DB2-BD59-A6C34878D82A}">
                    <a16:rowId xmlns:a16="http://schemas.microsoft.com/office/drawing/2014/main" val="2361212980"/>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大宝２丁目</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森屋西口</a:t>
                      </a:r>
                    </a:p>
                  </a:txBody>
                  <a:tcPr anchor="ctr"/>
                </a:tc>
                <a:extLst>
                  <a:ext uri="{0D108BD9-81ED-4DB2-BD59-A6C34878D82A}">
                    <a16:rowId xmlns:a16="http://schemas.microsoft.com/office/drawing/2014/main" val="1108698182"/>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近つ飛鳥博物館前</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千早赤阪村役場</a:t>
                      </a:r>
                    </a:p>
                  </a:txBody>
                  <a:tcPr anchor="ctr"/>
                </a:tc>
                <a:extLst>
                  <a:ext uri="{0D108BD9-81ED-4DB2-BD59-A6C34878D82A}">
                    <a16:rowId xmlns:a16="http://schemas.microsoft.com/office/drawing/2014/main" val="1432701046"/>
                  </a:ext>
                </a:extLst>
              </a:tr>
            </a:tbl>
          </a:graphicData>
        </a:graphic>
      </p:graphicFrame>
      <p:sp>
        <p:nvSpPr>
          <p:cNvPr id="47" name="テキスト ボックス 46">
            <a:extLst>
              <a:ext uri="{FF2B5EF4-FFF2-40B4-BE49-F238E27FC236}">
                <a16:creationId xmlns:a16="http://schemas.microsoft.com/office/drawing/2014/main" id="{A18C9046-1EF2-4FFC-BFF4-EC67D844A37A}"/>
              </a:ext>
            </a:extLst>
          </p:cNvPr>
          <p:cNvSpPr txBox="1"/>
          <p:nvPr/>
        </p:nvSpPr>
        <p:spPr>
          <a:xfrm>
            <a:off x="6538716" y="4291472"/>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（北部ルート）</a:t>
            </a:r>
          </a:p>
        </p:txBody>
      </p:sp>
      <p:sp>
        <p:nvSpPr>
          <p:cNvPr id="48" name="テキスト ボックス 47">
            <a:extLst>
              <a:ext uri="{FF2B5EF4-FFF2-40B4-BE49-F238E27FC236}">
                <a16:creationId xmlns:a16="http://schemas.microsoft.com/office/drawing/2014/main" id="{2FE6D3C9-3B2E-4F05-8D82-B7C26A2CBD5B}"/>
              </a:ext>
            </a:extLst>
          </p:cNvPr>
          <p:cNvSpPr txBox="1"/>
          <p:nvPr/>
        </p:nvSpPr>
        <p:spPr>
          <a:xfrm>
            <a:off x="7836969" y="4291472"/>
            <a:ext cx="1172116" cy="261610"/>
          </a:xfrm>
          <a:prstGeom prst="rect">
            <a:avLst/>
          </a:prstGeom>
          <a:noFill/>
        </p:spPr>
        <p:txBody>
          <a:bodyPr wrap="none" rtlCol="0">
            <a:spAutoFit/>
          </a:bodyPr>
          <a:lstStyle/>
          <a:p>
            <a:r>
              <a:rPr kumimoji="1" lang="ja-JP" altLang="en-US" sz="1100" dirty="0">
                <a:latin typeface="HG創英角ｺﾞｼｯｸUB" panose="020B0909000000000000" pitchFamily="49" charset="-128"/>
                <a:ea typeface="HG創英角ｺﾞｼｯｸUB" panose="020B0909000000000000" pitchFamily="49" charset="-128"/>
              </a:rPr>
              <a:t>（南部ルート）</a:t>
            </a:r>
          </a:p>
        </p:txBody>
      </p:sp>
      <p:graphicFrame>
        <p:nvGraphicFramePr>
          <p:cNvPr id="49" name="表 46">
            <a:extLst>
              <a:ext uri="{FF2B5EF4-FFF2-40B4-BE49-F238E27FC236}">
                <a16:creationId xmlns:a16="http://schemas.microsoft.com/office/drawing/2014/main" id="{73D689C8-EDA9-417A-AC99-07DF8699B5F8}"/>
              </a:ext>
            </a:extLst>
          </p:cNvPr>
          <p:cNvGraphicFramePr>
            <a:graphicFrameLocks noGrp="1"/>
          </p:cNvGraphicFramePr>
          <p:nvPr>
            <p:extLst>
              <p:ext uri="{D42A27DB-BD31-4B8C-83A1-F6EECF244321}">
                <p14:modId xmlns:p14="http://schemas.microsoft.com/office/powerpoint/2010/main" val="1624403355"/>
              </p:ext>
            </p:extLst>
          </p:nvPr>
        </p:nvGraphicFramePr>
        <p:xfrm>
          <a:off x="6498683" y="4538479"/>
          <a:ext cx="2557796" cy="1907997"/>
        </p:xfrm>
        <a:graphic>
          <a:graphicData uri="http://schemas.openxmlformats.org/drawingml/2006/table">
            <a:tbl>
              <a:tblPr firstRow="1" bandRow="1">
                <a:tableStyleId>{5940675A-B579-460E-94D1-54222C63F5DA}</a:tableStyleId>
              </a:tblPr>
              <a:tblGrid>
                <a:gridCol w="1278898">
                  <a:extLst>
                    <a:ext uri="{9D8B030D-6E8A-4147-A177-3AD203B41FA5}">
                      <a16:colId xmlns:a16="http://schemas.microsoft.com/office/drawing/2014/main" val="3034743953"/>
                    </a:ext>
                  </a:extLst>
                </a:gridCol>
                <a:gridCol w="1278898">
                  <a:extLst>
                    <a:ext uri="{9D8B030D-6E8A-4147-A177-3AD203B41FA5}">
                      <a16:colId xmlns:a16="http://schemas.microsoft.com/office/drawing/2014/main" val="2974885747"/>
                    </a:ext>
                  </a:extLst>
                </a:gridCol>
              </a:tblGrid>
              <a:tr h="272571">
                <a:tc>
                  <a:txBody>
                    <a:bodyPr/>
                    <a:lstStyle/>
                    <a:p>
                      <a:pPr algn="l"/>
                      <a:r>
                        <a:rPr kumimoji="1" lang="ja-JP" altLang="en-US" sz="1000" dirty="0">
                          <a:latin typeface="Meiryo UI" panose="020B0604030504040204" pitchFamily="50" charset="-128"/>
                          <a:ea typeface="Meiryo UI" panose="020B0604030504040204" pitchFamily="50" charset="-128"/>
                        </a:rPr>
                        <a:t>上ノ太子駅前</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a:r>
                        <a:rPr kumimoji="1" lang="ja-JP" altLang="en-US" sz="1000" dirty="0">
                          <a:latin typeface="Meiryo UI" panose="020B0604030504040204" pitchFamily="50" charset="-128"/>
                          <a:ea typeface="Meiryo UI" panose="020B0604030504040204" pitchFamily="50" charset="-128"/>
                        </a:rPr>
                        <a:t>富田林駅</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750496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太子町役場</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寺田</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8249115"/>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六枚橋東</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河南町役場</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5859607"/>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東山</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b="1" u="sng" dirty="0">
                          <a:latin typeface="Meiryo UI" panose="020B0604030504040204" pitchFamily="50" charset="-128"/>
                          <a:ea typeface="Meiryo UI" panose="020B0604030504040204" pitchFamily="50" charset="-128"/>
                        </a:rPr>
                        <a:t>白木</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3046913"/>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阪南一須賀</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オークワ</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1212980"/>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大宝２丁目</a:t>
                      </a:r>
                    </a:p>
                  </a:txBody>
                  <a:tcPr anchor="ctr">
                    <a:lnL w="28575" cap="flat" cmpd="sng" algn="ctr">
                      <a:solidFill>
                        <a:schemeClr val="tx1"/>
                      </a:solidFill>
                      <a:prstDash val="solid"/>
                      <a:round/>
                      <a:headEnd type="none" w="med" len="med"/>
                      <a:tailEnd type="none" w="med" len="med"/>
                    </a:lnL>
                  </a:tcPr>
                </a:tc>
                <a:tc>
                  <a:txBody>
                    <a:bodyPr/>
                    <a:lstStyle/>
                    <a:p>
                      <a:pPr algn="l"/>
                      <a:r>
                        <a:rPr kumimoji="1" lang="ja-JP" altLang="en-US" sz="1000" dirty="0">
                          <a:latin typeface="Meiryo UI" panose="020B0604030504040204" pitchFamily="50" charset="-128"/>
                          <a:ea typeface="Meiryo UI" panose="020B0604030504040204" pitchFamily="50" charset="-128"/>
                        </a:rPr>
                        <a:t>森屋西口</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8698182"/>
                  </a:ext>
                </a:extLst>
              </a:tr>
              <a:tr h="272571">
                <a:tc>
                  <a:txBody>
                    <a:bodyPr/>
                    <a:lstStyle/>
                    <a:p>
                      <a:pPr algn="l"/>
                      <a:r>
                        <a:rPr kumimoji="1" lang="ja-JP" altLang="en-US" sz="1000" dirty="0">
                          <a:latin typeface="Meiryo UI" panose="020B0604030504040204" pitchFamily="50" charset="-128"/>
                          <a:ea typeface="Meiryo UI" panose="020B0604030504040204" pitchFamily="50" charset="-128"/>
                        </a:rPr>
                        <a:t>近つ飛鳥博物館前</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r>
                        <a:rPr kumimoji="1" lang="ja-JP" altLang="en-US" sz="1000" dirty="0">
                          <a:latin typeface="Meiryo UI" panose="020B0604030504040204" pitchFamily="50" charset="-128"/>
                          <a:ea typeface="Meiryo UI" panose="020B0604030504040204" pitchFamily="50" charset="-128"/>
                        </a:rPr>
                        <a:t>千早赤阪村役場</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701046"/>
                  </a:ext>
                </a:extLst>
              </a:tr>
            </a:tbl>
          </a:graphicData>
        </a:graphic>
      </p:graphicFrame>
      <p:sp>
        <p:nvSpPr>
          <p:cNvPr id="2" name="テキスト ボックス 1">
            <a:extLst>
              <a:ext uri="{FF2B5EF4-FFF2-40B4-BE49-F238E27FC236}">
                <a16:creationId xmlns:a16="http://schemas.microsoft.com/office/drawing/2014/main" id="{97FD5700-1358-F788-D61E-BB95D32F3455}"/>
              </a:ext>
            </a:extLst>
          </p:cNvPr>
          <p:cNvSpPr txBox="1"/>
          <p:nvPr/>
        </p:nvSpPr>
        <p:spPr>
          <a:xfrm>
            <a:off x="119274" y="514594"/>
            <a:ext cx="6328977" cy="276999"/>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■第２回新モビリティ導入検討協議会　</a:t>
            </a:r>
            <a:r>
              <a:rPr kumimoji="1" lang="ja-JP" altLang="en-US" sz="1200" dirty="0">
                <a:latin typeface="Meiryo UI" panose="020B0604030504040204" pitchFamily="50" charset="-128"/>
                <a:ea typeface="Meiryo UI" panose="020B0604030504040204" pitchFamily="50" charset="-128"/>
              </a:rPr>
              <a:t>＜実証実験運行ルート検討にあたっての基本方針（抜粋）＞</a:t>
            </a:r>
          </a:p>
        </p:txBody>
      </p:sp>
      <p:sp>
        <p:nvSpPr>
          <p:cNvPr id="5" name="テキスト ボックス 4">
            <a:extLst>
              <a:ext uri="{FF2B5EF4-FFF2-40B4-BE49-F238E27FC236}">
                <a16:creationId xmlns:a16="http://schemas.microsoft.com/office/drawing/2014/main" id="{FB988B3F-AAE2-C7A8-10B2-B47123215A27}"/>
              </a:ext>
            </a:extLst>
          </p:cNvPr>
          <p:cNvSpPr txBox="1"/>
          <p:nvPr/>
        </p:nvSpPr>
        <p:spPr>
          <a:xfrm>
            <a:off x="95299" y="1598176"/>
            <a:ext cx="4160113" cy="276999"/>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■第４回新モビリティ導入検討協議会</a:t>
            </a:r>
            <a:r>
              <a:rPr kumimoji="1" lang="ja-JP" altLang="en-US" sz="1200" dirty="0">
                <a:latin typeface="Meiryo UI" panose="020B0604030504040204" pitchFamily="50" charset="-128"/>
                <a:ea typeface="Meiryo UI" panose="020B0604030504040204" pitchFamily="50" charset="-128"/>
              </a:rPr>
              <a:t>　＜途中バス停数について＞</a:t>
            </a:r>
            <a:endParaRPr kumimoji="1" lang="ja-JP" altLang="en-US" sz="1100" b="1" dirty="0">
              <a:latin typeface="Meiryo UI" panose="020B0604030504040204" pitchFamily="50" charset="-128"/>
              <a:ea typeface="Meiryo UI" panose="020B0604030504040204" pitchFamily="50" charset="-128"/>
            </a:endParaRPr>
          </a:p>
        </p:txBody>
      </p:sp>
      <p:sp>
        <p:nvSpPr>
          <p:cNvPr id="30" name="フローチャート: 処理 29">
            <a:extLst>
              <a:ext uri="{FF2B5EF4-FFF2-40B4-BE49-F238E27FC236}">
                <a16:creationId xmlns:a16="http://schemas.microsoft.com/office/drawing/2014/main" id="{6A802ECF-486A-3AAD-C462-025F433DD803}"/>
              </a:ext>
            </a:extLst>
          </p:cNvPr>
          <p:cNvSpPr/>
          <p:nvPr/>
        </p:nvSpPr>
        <p:spPr>
          <a:xfrm>
            <a:off x="97400" y="4067518"/>
            <a:ext cx="9000000" cy="2736000"/>
          </a:xfrm>
          <a:prstGeom prst="flowChartProcess">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24BB7760-CFBD-857B-B479-457AD7672446}"/>
              </a:ext>
            </a:extLst>
          </p:cNvPr>
          <p:cNvSpPr txBox="1"/>
          <p:nvPr/>
        </p:nvSpPr>
        <p:spPr>
          <a:xfrm>
            <a:off x="107999" y="4079153"/>
            <a:ext cx="4055919" cy="276999"/>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■第６回新モビリティ導入検討協議会（今回）</a:t>
            </a:r>
            <a:r>
              <a:rPr kumimoji="1" lang="ja-JP" altLang="en-US" sz="1200" dirty="0">
                <a:latin typeface="Meiryo UI" panose="020B0604030504040204" pitchFamily="50" charset="-128"/>
                <a:ea typeface="Meiryo UI" panose="020B0604030504040204" pitchFamily="50" charset="-128"/>
              </a:rPr>
              <a:t>　＜バス停決定＞</a:t>
            </a:r>
            <a:endParaRPr kumimoji="1" lang="ja-JP" altLang="en-US" sz="1100"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3EE15DD3-BD98-3F91-9FF2-347A7E45DBF1}"/>
              </a:ext>
            </a:extLst>
          </p:cNvPr>
          <p:cNvSpPr txBox="1"/>
          <p:nvPr/>
        </p:nvSpPr>
        <p:spPr>
          <a:xfrm>
            <a:off x="504000" y="1839172"/>
            <a:ext cx="5779146" cy="692497"/>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　○本実証実験では、乗客の有無に関係なく、すべてのバス停で一時停止する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○バス利用者の移動時間に対する抵抗を考慮し、概ね片道</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分での運行が可能な範囲</a:t>
            </a:r>
            <a:endParaRPr kumimoji="1" lang="en-US" altLang="ja-JP" sz="12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⇒北部ルート、南部ルートとも、起終点を除き途中経由地（バス停数）は</a:t>
            </a:r>
            <a:r>
              <a:rPr kumimoji="1" lang="ja-JP" altLang="en-US" sz="1200" b="1" u="sng" dirty="0">
                <a:latin typeface="Meiryo UI" panose="020B0604030504040204" pitchFamily="50" charset="-128"/>
                <a:ea typeface="Meiryo UI" panose="020B0604030504040204" pitchFamily="50" charset="-128"/>
              </a:rPr>
              <a:t>５箇所程度</a:t>
            </a:r>
          </a:p>
        </p:txBody>
      </p:sp>
      <p:sp>
        <p:nvSpPr>
          <p:cNvPr id="55" name="テキスト ボックス 54">
            <a:extLst>
              <a:ext uri="{FF2B5EF4-FFF2-40B4-BE49-F238E27FC236}">
                <a16:creationId xmlns:a16="http://schemas.microsoft.com/office/drawing/2014/main" id="{8AB40608-69E3-9EF7-B53D-020BEA126905}"/>
              </a:ext>
            </a:extLst>
          </p:cNvPr>
          <p:cNvSpPr txBox="1"/>
          <p:nvPr/>
        </p:nvSpPr>
        <p:spPr>
          <a:xfrm>
            <a:off x="612000" y="2602758"/>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起　終　点</a:t>
            </a:r>
          </a:p>
        </p:txBody>
      </p:sp>
      <p:sp>
        <p:nvSpPr>
          <p:cNvPr id="56" name="テキスト ボックス 55">
            <a:extLst>
              <a:ext uri="{FF2B5EF4-FFF2-40B4-BE49-F238E27FC236}">
                <a16:creationId xmlns:a16="http://schemas.microsoft.com/office/drawing/2014/main" id="{13CFE768-EB20-88C1-50B6-6AC9DE369B9B}"/>
              </a:ext>
            </a:extLst>
          </p:cNvPr>
          <p:cNvSpPr txBox="1"/>
          <p:nvPr/>
        </p:nvSpPr>
        <p:spPr>
          <a:xfrm>
            <a:off x="612000" y="2946018"/>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役　    場</a:t>
            </a:r>
          </a:p>
        </p:txBody>
      </p:sp>
      <p:sp>
        <p:nvSpPr>
          <p:cNvPr id="57" name="テキスト ボックス 56">
            <a:extLst>
              <a:ext uri="{FF2B5EF4-FFF2-40B4-BE49-F238E27FC236}">
                <a16:creationId xmlns:a16="http://schemas.microsoft.com/office/drawing/2014/main" id="{C40FA0A5-3DD9-8136-CD2C-9970E4B4CE52}"/>
              </a:ext>
            </a:extLst>
          </p:cNvPr>
          <p:cNvSpPr txBox="1"/>
          <p:nvPr/>
        </p:nvSpPr>
        <p:spPr>
          <a:xfrm>
            <a:off x="612000" y="3278965"/>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大型商業施設</a:t>
            </a:r>
          </a:p>
        </p:txBody>
      </p:sp>
      <p:sp>
        <p:nvSpPr>
          <p:cNvPr id="58" name="テキスト ボックス 57">
            <a:extLst>
              <a:ext uri="{FF2B5EF4-FFF2-40B4-BE49-F238E27FC236}">
                <a16:creationId xmlns:a16="http://schemas.microsoft.com/office/drawing/2014/main" id="{A4C65A18-2129-5843-1782-301435D5F10D}"/>
              </a:ext>
            </a:extLst>
          </p:cNvPr>
          <p:cNvSpPr txBox="1"/>
          <p:nvPr/>
        </p:nvSpPr>
        <p:spPr>
          <a:xfrm>
            <a:off x="612000" y="3612272"/>
            <a:ext cx="1620000" cy="276999"/>
          </a:xfrm>
          <a:prstGeom prst="rect">
            <a:avLst/>
          </a:prstGeom>
          <a:noFill/>
          <a:ln w="6350">
            <a:solidFill>
              <a:schemeClr val="bg1">
                <a:lumMod val="65000"/>
              </a:schemeClr>
            </a:solidFill>
          </a:ln>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利用者数の多いバス停</a:t>
            </a:r>
          </a:p>
        </p:txBody>
      </p:sp>
      <p:sp>
        <p:nvSpPr>
          <p:cNvPr id="60" name="正方形/長方形 59">
            <a:extLst>
              <a:ext uri="{FF2B5EF4-FFF2-40B4-BE49-F238E27FC236}">
                <a16:creationId xmlns:a16="http://schemas.microsoft.com/office/drawing/2014/main" id="{59B672DB-F079-A21D-D2F1-FF952F1DE454}"/>
              </a:ext>
            </a:extLst>
          </p:cNvPr>
          <p:cNvSpPr/>
          <p:nvPr/>
        </p:nvSpPr>
        <p:spPr>
          <a:xfrm>
            <a:off x="612000" y="4620385"/>
            <a:ext cx="3031487" cy="468000"/>
          </a:xfrm>
          <a:prstGeom prst="rect">
            <a:avLst/>
          </a:prstGeom>
          <a:noFill/>
          <a:ln w="127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五方向 62">
            <a:extLst>
              <a:ext uri="{FF2B5EF4-FFF2-40B4-BE49-F238E27FC236}">
                <a16:creationId xmlns:a16="http://schemas.microsoft.com/office/drawing/2014/main" id="{284E0961-61EA-DA22-82AC-4165A4E14702}"/>
              </a:ext>
            </a:extLst>
          </p:cNvPr>
          <p:cNvSpPr/>
          <p:nvPr/>
        </p:nvSpPr>
        <p:spPr>
          <a:xfrm>
            <a:off x="6120000" y="4702351"/>
            <a:ext cx="288000" cy="1728000"/>
          </a:xfrm>
          <a:prstGeom prst="homePlate">
            <a:avLst>
              <a:gd name="adj" fmla="val 100000"/>
            </a:avLst>
          </a:prstGeom>
          <a:solidFill>
            <a:schemeClr val="accent5">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ACD6A5EC-B27F-957C-0F86-A09F48B88516}"/>
              </a:ext>
            </a:extLst>
          </p:cNvPr>
          <p:cNvSpPr txBox="1"/>
          <p:nvPr/>
        </p:nvSpPr>
        <p:spPr>
          <a:xfrm>
            <a:off x="1128982" y="5482048"/>
            <a:ext cx="2557110" cy="553998"/>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「富田林駅」～「川向」：８７便</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日</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「川向」　　～「大伴」：４８便</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日</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「寺田」　　～　　　　：２２便</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日以下</a:t>
            </a:r>
            <a:endParaRPr kumimoji="1" lang="en-US" altLang="ja-JP" sz="1000" dirty="0">
              <a:latin typeface="ＭＳ ゴシック" panose="020B0609070205080204" pitchFamily="49" charset="-128"/>
              <a:ea typeface="ＭＳ ゴシック" panose="020B0609070205080204" pitchFamily="49" charset="-128"/>
            </a:endParaRPr>
          </a:p>
        </p:txBody>
      </p:sp>
      <p:sp>
        <p:nvSpPr>
          <p:cNvPr id="65" name="大かっこ 64">
            <a:extLst>
              <a:ext uri="{FF2B5EF4-FFF2-40B4-BE49-F238E27FC236}">
                <a16:creationId xmlns:a16="http://schemas.microsoft.com/office/drawing/2014/main" id="{B57401CD-0300-FA06-109B-7B6414FE61C8}"/>
              </a:ext>
            </a:extLst>
          </p:cNvPr>
          <p:cNvSpPr/>
          <p:nvPr/>
        </p:nvSpPr>
        <p:spPr>
          <a:xfrm>
            <a:off x="942402" y="5531323"/>
            <a:ext cx="3060000" cy="432000"/>
          </a:xfrm>
          <a:prstGeom prst="bracketPair">
            <a:avLst>
              <a:gd name="adj" fmla="val 9755"/>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39287CA-AB40-49BB-BD15-933E835640AD}"/>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4E4868B-6D77-4DB0-9521-244BF603793B}"/>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a:t>
            </a:r>
            <a:r>
              <a:rPr kumimoji="1" lang="en-US" altLang="ja-JP" dirty="0">
                <a:solidFill>
                  <a:prstClr val="white">
                    <a:lumMod val="65000"/>
                  </a:prstClr>
                </a:solidFill>
                <a:latin typeface="Cooper Black" panose="0208090404030B020404" pitchFamily="18" charset="0"/>
                <a:ea typeface="游ゴシック" panose="020B0400000000000000" pitchFamily="50" charset="-128"/>
              </a:rPr>
              <a:t>4</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Tree>
    <p:extLst>
      <p:ext uri="{BB962C8B-B14F-4D97-AF65-F5344CB8AC3E}">
        <p14:creationId xmlns:p14="http://schemas.microsoft.com/office/powerpoint/2010/main" val="48685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線コネクタ 113">
            <a:extLst>
              <a:ext uri="{FF2B5EF4-FFF2-40B4-BE49-F238E27FC236}">
                <a16:creationId xmlns:a16="http://schemas.microsoft.com/office/drawing/2014/main" id="{E0F7DA0E-ECC2-40C6-8F58-34309FF3AB8A}"/>
              </a:ext>
            </a:extLst>
          </p:cNvPr>
          <p:cNvCxnSpPr/>
          <p:nvPr/>
        </p:nvCxnSpPr>
        <p:spPr>
          <a:xfrm>
            <a:off x="496656" y="6118412"/>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四角形: 角を丸くする 106">
            <a:extLst>
              <a:ext uri="{FF2B5EF4-FFF2-40B4-BE49-F238E27FC236}">
                <a16:creationId xmlns:a16="http://schemas.microsoft.com/office/drawing/2014/main" id="{55C03485-0EA3-4ECA-ADBC-8F13B0EE6C64}"/>
              </a:ext>
            </a:extLst>
          </p:cNvPr>
          <p:cNvSpPr/>
          <p:nvPr/>
        </p:nvSpPr>
        <p:spPr>
          <a:xfrm>
            <a:off x="3924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四角形: 角を丸くする 107">
            <a:extLst>
              <a:ext uri="{FF2B5EF4-FFF2-40B4-BE49-F238E27FC236}">
                <a16:creationId xmlns:a16="http://schemas.microsoft.com/office/drawing/2014/main" id="{07A248C1-37F0-44F0-8E18-B903CAE519D9}"/>
              </a:ext>
            </a:extLst>
          </p:cNvPr>
          <p:cNvSpPr/>
          <p:nvPr/>
        </p:nvSpPr>
        <p:spPr>
          <a:xfrm>
            <a:off x="3312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id="{0506B875-B75B-428B-ABC6-971D7D3CD155}"/>
              </a:ext>
            </a:extLst>
          </p:cNvPr>
          <p:cNvSpPr/>
          <p:nvPr/>
        </p:nvSpPr>
        <p:spPr>
          <a:xfrm>
            <a:off x="2700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516E662B-A5A2-4BA1-BBDE-79DCF66653C7}"/>
              </a:ext>
            </a:extLst>
          </p:cNvPr>
          <p:cNvSpPr/>
          <p:nvPr/>
        </p:nvSpPr>
        <p:spPr>
          <a:xfrm>
            <a:off x="2088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734BE6A6-1824-4D00-B3B5-23BB22119B07}"/>
              </a:ext>
            </a:extLst>
          </p:cNvPr>
          <p:cNvSpPr/>
          <p:nvPr/>
        </p:nvSpPr>
        <p:spPr>
          <a:xfrm>
            <a:off x="1476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2">
            <a:extLst>
              <a:ext uri="{FF2B5EF4-FFF2-40B4-BE49-F238E27FC236}">
                <a16:creationId xmlns:a16="http://schemas.microsoft.com/office/drawing/2014/main" id="{C1727CB3-9C50-4FA2-92DF-6BD51DAF3C8A}"/>
              </a:ext>
            </a:extLst>
          </p:cNvPr>
          <p:cNvSpPr/>
          <p:nvPr/>
        </p:nvSpPr>
        <p:spPr>
          <a:xfrm>
            <a:off x="252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092F627-4ADE-4E0B-96CD-94AE730646B4}"/>
              </a:ext>
            </a:extLst>
          </p:cNvPr>
          <p:cNvPicPr>
            <a:picLocks noChangeAspect="1"/>
          </p:cNvPicPr>
          <p:nvPr/>
        </p:nvPicPr>
        <p:blipFill rotWithShape="1">
          <a:blip r:embed="rId2"/>
          <a:srcRect t="3805" b="2000"/>
          <a:stretch/>
        </p:blipFill>
        <p:spPr>
          <a:xfrm>
            <a:off x="295981" y="775617"/>
            <a:ext cx="3869861" cy="4883068"/>
          </a:xfrm>
          <a:prstGeom prst="rect">
            <a:avLst/>
          </a:prstGeom>
        </p:spPr>
      </p:pic>
      <p:sp>
        <p:nvSpPr>
          <p:cNvPr id="6" name="フリーフォーム: 図形 5">
            <a:extLst>
              <a:ext uri="{FF2B5EF4-FFF2-40B4-BE49-F238E27FC236}">
                <a16:creationId xmlns:a16="http://schemas.microsoft.com/office/drawing/2014/main" id="{27D0C13D-31C0-4C9A-9C40-97E56EC1FDC9}"/>
              </a:ext>
            </a:extLst>
          </p:cNvPr>
          <p:cNvSpPr/>
          <p:nvPr/>
        </p:nvSpPr>
        <p:spPr>
          <a:xfrm>
            <a:off x="574440" y="3312723"/>
            <a:ext cx="1729740" cy="2057400"/>
          </a:xfrm>
          <a:custGeom>
            <a:avLst/>
            <a:gdLst>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28" fmla="*/ 1729740 w 2941320"/>
              <a:gd name="connsiteY28"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220980 w 2941320"/>
              <a:gd name="connsiteY18" fmla="*/ 2301240 h 4358640"/>
              <a:gd name="connsiteX19" fmla="*/ 220980 w 2941320"/>
              <a:gd name="connsiteY19" fmla="*/ 2667000 h 4358640"/>
              <a:gd name="connsiteX20" fmla="*/ 0 w 2941320"/>
              <a:gd name="connsiteY20" fmla="*/ 3177540 h 4358640"/>
              <a:gd name="connsiteX21" fmla="*/ 0 w 2941320"/>
              <a:gd name="connsiteY21" fmla="*/ 3238500 h 4358640"/>
              <a:gd name="connsiteX22" fmla="*/ 99060 w 2941320"/>
              <a:gd name="connsiteY22" fmla="*/ 3276600 h 4358640"/>
              <a:gd name="connsiteX23" fmla="*/ 152400 w 2941320"/>
              <a:gd name="connsiteY23" fmla="*/ 3345180 h 4358640"/>
              <a:gd name="connsiteX24" fmla="*/ 655320 w 2941320"/>
              <a:gd name="connsiteY24" fmla="*/ 3665220 h 4358640"/>
              <a:gd name="connsiteX25" fmla="*/ 1226820 w 2941320"/>
              <a:gd name="connsiteY25" fmla="*/ 4168140 h 4358640"/>
              <a:gd name="connsiteX26" fmla="*/ 1722120 w 2941320"/>
              <a:gd name="connsiteY26" fmla="*/ 4358640 h 4358640"/>
              <a:gd name="connsiteX27" fmla="*/ 1729740 w 2941320"/>
              <a:gd name="connsiteY27"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220980 w 2941320"/>
              <a:gd name="connsiteY17" fmla="*/ 2301240 h 4358640"/>
              <a:gd name="connsiteX18" fmla="*/ 220980 w 2941320"/>
              <a:gd name="connsiteY18" fmla="*/ 2667000 h 4358640"/>
              <a:gd name="connsiteX19" fmla="*/ 0 w 2941320"/>
              <a:gd name="connsiteY19" fmla="*/ 3177540 h 4358640"/>
              <a:gd name="connsiteX20" fmla="*/ 0 w 2941320"/>
              <a:gd name="connsiteY20" fmla="*/ 3238500 h 4358640"/>
              <a:gd name="connsiteX21" fmla="*/ 99060 w 2941320"/>
              <a:gd name="connsiteY21" fmla="*/ 3276600 h 4358640"/>
              <a:gd name="connsiteX22" fmla="*/ 152400 w 2941320"/>
              <a:gd name="connsiteY22" fmla="*/ 3345180 h 4358640"/>
              <a:gd name="connsiteX23" fmla="*/ 655320 w 2941320"/>
              <a:gd name="connsiteY23" fmla="*/ 3665220 h 4358640"/>
              <a:gd name="connsiteX24" fmla="*/ 1226820 w 2941320"/>
              <a:gd name="connsiteY24" fmla="*/ 4168140 h 4358640"/>
              <a:gd name="connsiteX25" fmla="*/ 1722120 w 2941320"/>
              <a:gd name="connsiteY25" fmla="*/ 4358640 h 4358640"/>
              <a:gd name="connsiteX26" fmla="*/ 1729740 w 2941320"/>
              <a:gd name="connsiteY26"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220980 w 2941320"/>
              <a:gd name="connsiteY16" fmla="*/ 2301240 h 4358640"/>
              <a:gd name="connsiteX17" fmla="*/ 220980 w 2941320"/>
              <a:gd name="connsiteY17" fmla="*/ 2667000 h 4358640"/>
              <a:gd name="connsiteX18" fmla="*/ 0 w 2941320"/>
              <a:gd name="connsiteY18" fmla="*/ 3177540 h 4358640"/>
              <a:gd name="connsiteX19" fmla="*/ 0 w 2941320"/>
              <a:gd name="connsiteY19" fmla="*/ 3238500 h 4358640"/>
              <a:gd name="connsiteX20" fmla="*/ 99060 w 2941320"/>
              <a:gd name="connsiteY20" fmla="*/ 3276600 h 4358640"/>
              <a:gd name="connsiteX21" fmla="*/ 152400 w 2941320"/>
              <a:gd name="connsiteY21" fmla="*/ 3345180 h 4358640"/>
              <a:gd name="connsiteX22" fmla="*/ 655320 w 2941320"/>
              <a:gd name="connsiteY22" fmla="*/ 3665220 h 4358640"/>
              <a:gd name="connsiteX23" fmla="*/ 1226820 w 2941320"/>
              <a:gd name="connsiteY23" fmla="*/ 4168140 h 4358640"/>
              <a:gd name="connsiteX24" fmla="*/ 1722120 w 2941320"/>
              <a:gd name="connsiteY24" fmla="*/ 4358640 h 4358640"/>
              <a:gd name="connsiteX25" fmla="*/ 1729740 w 2941320"/>
              <a:gd name="connsiteY25"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20980 w 2941320"/>
              <a:gd name="connsiteY15" fmla="*/ 2301240 h 4358640"/>
              <a:gd name="connsiteX16" fmla="*/ 220980 w 2941320"/>
              <a:gd name="connsiteY16" fmla="*/ 2667000 h 4358640"/>
              <a:gd name="connsiteX17" fmla="*/ 0 w 2941320"/>
              <a:gd name="connsiteY17" fmla="*/ 3177540 h 4358640"/>
              <a:gd name="connsiteX18" fmla="*/ 0 w 2941320"/>
              <a:gd name="connsiteY18" fmla="*/ 3238500 h 4358640"/>
              <a:gd name="connsiteX19" fmla="*/ 99060 w 2941320"/>
              <a:gd name="connsiteY19" fmla="*/ 3276600 h 4358640"/>
              <a:gd name="connsiteX20" fmla="*/ 152400 w 2941320"/>
              <a:gd name="connsiteY20" fmla="*/ 3345180 h 4358640"/>
              <a:gd name="connsiteX21" fmla="*/ 655320 w 2941320"/>
              <a:gd name="connsiteY21" fmla="*/ 3665220 h 4358640"/>
              <a:gd name="connsiteX22" fmla="*/ 1226820 w 2941320"/>
              <a:gd name="connsiteY22" fmla="*/ 4168140 h 4358640"/>
              <a:gd name="connsiteX23" fmla="*/ 1722120 w 2941320"/>
              <a:gd name="connsiteY23" fmla="*/ 4358640 h 4358640"/>
              <a:gd name="connsiteX24" fmla="*/ 1729740 w 2941320"/>
              <a:gd name="connsiteY24"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20980 w 2941320"/>
              <a:gd name="connsiteY14" fmla="*/ 2301240 h 4358640"/>
              <a:gd name="connsiteX15" fmla="*/ 220980 w 2941320"/>
              <a:gd name="connsiteY15" fmla="*/ 2667000 h 4358640"/>
              <a:gd name="connsiteX16" fmla="*/ 0 w 2941320"/>
              <a:gd name="connsiteY16" fmla="*/ 3177540 h 4358640"/>
              <a:gd name="connsiteX17" fmla="*/ 0 w 2941320"/>
              <a:gd name="connsiteY17" fmla="*/ 3238500 h 4358640"/>
              <a:gd name="connsiteX18" fmla="*/ 99060 w 2941320"/>
              <a:gd name="connsiteY18" fmla="*/ 3276600 h 4358640"/>
              <a:gd name="connsiteX19" fmla="*/ 152400 w 2941320"/>
              <a:gd name="connsiteY19" fmla="*/ 3345180 h 4358640"/>
              <a:gd name="connsiteX20" fmla="*/ 655320 w 2941320"/>
              <a:gd name="connsiteY20" fmla="*/ 3665220 h 4358640"/>
              <a:gd name="connsiteX21" fmla="*/ 1226820 w 2941320"/>
              <a:gd name="connsiteY21" fmla="*/ 4168140 h 4358640"/>
              <a:gd name="connsiteX22" fmla="*/ 1722120 w 2941320"/>
              <a:gd name="connsiteY22" fmla="*/ 4358640 h 4358640"/>
              <a:gd name="connsiteX23" fmla="*/ 1729740 w 2941320"/>
              <a:gd name="connsiteY23"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20980 w 2941320"/>
              <a:gd name="connsiteY13" fmla="*/ 2301240 h 4358640"/>
              <a:gd name="connsiteX14" fmla="*/ 220980 w 2941320"/>
              <a:gd name="connsiteY14" fmla="*/ 2667000 h 4358640"/>
              <a:gd name="connsiteX15" fmla="*/ 0 w 2941320"/>
              <a:gd name="connsiteY15" fmla="*/ 3177540 h 4358640"/>
              <a:gd name="connsiteX16" fmla="*/ 0 w 2941320"/>
              <a:gd name="connsiteY16" fmla="*/ 3238500 h 4358640"/>
              <a:gd name="connsiteX17" fmla="*/ 99060 w 2941320"/>
              <a:gd name="connsiteY17" fmla="*/ 3276600 h 4358640"/>
              <a:gd name="connsiteX18" fmla="*/ 152400 w 2941320"/>
              <a:gd name="connsiteY18" fmla="*/ 3345180 h 4358640"/>
              <a:gd name="connsiteX19" fmla="*/ 655320 w 2941320"/>
              <a:gd name="connsiteY19" fmla="*/ 3665220 h 4358640"/>
              <a:gd name="connsiteX20" fmla="*/ 1226820 w 2941320"/>
              <a:gd name="connsiteY20" fmla="*/ 4168140 h 4358640"/>
              <a:gd name="connsiteX21" fmla="*/ 1722120 w 2941320"/>
              <a:gd name="connsiteY21" fmla="*/ 4358640 h 4358640"/>
              <a:gd name="connsiteX22" fmla="*/ 1729740 w 2941320"/>
              <a:gd name="connsiteY22" fmla="*/ 4358640 h 4358640"/>
              <a:gd name="connsiteX0" fmla="*/ 1440180 w 2827020"/>
              <a:gd name="connsiteY0" fmla="*/ 0 h 4358640"/>
              <a:gd name="connsiteX1" fmla="*/ 1394460 w 2827020"/>
              <a:gd name="connsiteY1" fmla="*/ 137160 h 4358640"/>
              <a:gd name="connsiteX2" fmla="*/ 1455420 w 2827020"/>
              <a:gd name="connsiteY2" fmla="*/ 243840 h 4358640"/>
              <a:gd name="connsiteX3" fmla="*/ 1584960 w 2827020"/>
              <a:gd name="connsiteY3" fmla="*/ 289560 h 4358640"/>
              <a:gd name="connsiteX4" fmla="*/ 1775460 w 2827020"/>
              <a:gd name="connsiteY4" fmla="*/ 1066800 h 4358640"/>
              <a:gd name="connsiteX5" fmla="*/ 1790700 w 2827020"/>
              <a:gd name="connsiteY5" fmla="*/ 1386840 h 4358640"/>
              <a:gd name="connsiteX6" fmla="*/ 1912620 w 2827020"/>
              <a:gd name="connsiteY6" fmla="*/ 2118360 h 4358640"/>
              <a:gd name="connsiteX7" fmla="*/ 2087880 w 2827020"/>
              <a:gd name="connsiteY7" fmla="*/ 2080260 h 4358640"/>
              <a:gd name="connsiteX8" fmla="*/ 2263140 w 2827020"/>
              <a:gd name="connsiteY8" fmla="*/ 2072640 h 4358640"/>
              <a:gd name="connsiteX9" fmla="*/ 2560320 w 2827020"/>
              <a:gd name="connsiteY9" fmla="*/ 1981200 h 4358640"/>
              <a:gd name="connsiteX10" fmla="*/ 2712720 w 2827020"/>
              <a:gd name="connsiteY10" fmla="*/ 1798320 h 4358640"/>
              <a:gd name="connsiteX11" fmla="*/ 2827020 w 2827020"/>
              <a:gd name="connsiteY11" fmla="*/ 1844040 h 4358640"/>
              <a:gd name="connsiteX12" fmla="*/ 220980 w 2827020"/>
              <a:gd name="connsiteY12" fmla="*/ 2301240 h 4358640"/>
              <a:gd name="connsiteX13" fmla="*/ 220980 w 2827020"/>
              <a:gd name="connsiteY13" fmla="*/ 2667000 h 4358640"/>
              <a:gd name="connsiteX14" fmla="*/ 0 w 2827020"/>
              <a:gd name="connsiteY14" fmla="*/ 3177540 h 4358640"/>
              <a:gd name="connsiteX15" fmla="*/ 0 w 2827020"/>
              <a:gd name="connsiteY15" fmla="*/ 3238500 h 4358640"/>
              <a:gd name="connsiteX16" fmla="*/ 99060 w 2827020"/>
              <a:gd name="connsiteY16" fmla="*/ 3276600 h 4358640"/>
              <a:gd name="connsiteX17" fmla="*/ 152400 w 2827020"/>
              <a:gd name="connsiteY17" fmla="*/ 3345180 h 4358640"/>
              <a:gd name="connsiteX18" fmla="*/ 655320 w 2827020"/>
              <a:gd name="connsiteY18" fmla="*/ 3665220 h 4358640"/>
              <a:gd name="connsiteX19" fmla="*/ 1226820 w 2827020"/>
              <a:gd name="connsiteY19" fmla="*/ 4168140 h 4358640"/>
              <a:gd name="connsiteX20" fmla="*/ 1722120 w 2827020"/>
              <a:gd name="connsiteY20" fmla="*/ 4358640 h 4358640"/>
              <a:gd name="connsiteX21" fmla="*/ 1729740 w 2827020"/>
              <a:gd name="connsiteY21" fmla="*/ 4358640 h 4358640"/>
              <a:gd name="connsiteX0" fmla="*/ 1440180 w 2712720"/>
              <a:gd name="connsiteY0" fmla="*/ 0 h 4358640"/>
              <a:gd name="connsiteX1" fmla="*/ 1394460 w 2712720"/>
              <a:gd name="connsiteY1" fmla="*/ 137160 h 4358640"/>
              <a:gd name="connsiteX2" fmla="*/ 1455420 w 2712720"/>
              <a:gd name="connsiteY2" fmla="*/ 243840 h 4358640"/>
              <a:gd name="connsiteX3" fmla="*/ 1584960 w 2712720"/>
              <a:gd name="connsiteY3" fmla="*/ 289560 h 4358640"/>
              <a:gd name="connsiteX4" fmla="*/ 1775460 w 2712720"/>
              <a:gd name="connsiteY4" fmla="*/ 1066800 h 4358640"/>
              <a:gd name="connsiteX5" fmla="*/ 1790700 w 2712720"/>
              <a:gd name="connsiteY5" fmla="*/ 1386840 h 4358640"/>
              <a:gd name="connsiteX6" fmla="*/ 1912620 w 2712720"/>
              <a:gd name="connsiteY6" fmla="*/ 2118360 h 4358640"/>
              <a:gd name="connsiteX7" fmla="*/ 2087880 w 2712720"/>
              <a:gd name="connsiteY7" fmla="*/ 2080260 h 4358640"/>
              <a:gd name="connsiteX8" fmla="*/ 2263140 w 2712720"/>
              <a:gd name="connsiteY8" fmla="*/ 2072640 h 4358640"/>
              <a:gd name="connsiteX9" fmla="*/ 2560320 w 2712720"/>
              <a:gd name="connsiteY9" fmla="*/ 1981200 h 4358640"/>
              <a:gd name="connsiteX10" fmla="*/ 2712720 w 2712720"/>
              <a:gd name="connsiteY10" fmla="*/ 1798320 h 4358640"/>
              <a:gd name="connsiteX11" fmla="*/ 220980 w 2712720"/>
              <a:gd name="connsiteY11" fmla="*/ 2301240 h 4358640"/>
              <a:gd name="connsiteX12" fmla="*/ 220980 w 2712720"/>
              <a:gd name="connsiteY12" fmla="*/ 2667000 h 4358640"/>
              <a:gd name="connsiteX13" fmla="*/ 0 w 2712720"/>
              <a:gd name="connsiteY13" fmla="*/ 3177540 h 4358640"/>
              <a:gd name="connsiteX14" fmla="*/ 0 w 2712720"/>
              <a:gd name="connsiteY14" fmla="*/ 3238500 h 4358640"/>
              <a:gd name="connsiteX15" fmla="*/ 99060 w 2712720"/>
              <a:gd name="connsiteY15" fmla="*/ 3276600 h 4358640"/>
              <a:gd name="connsiteX16" fmla="*/ 152400 w 2712720"/>
              <a:gd name="connsiteY16" fmla="*/ 3345180 h 4358640"/>
              <a:gd name="connsiteX17" fmla="*/ 655320 w 2712720"/>
              <a:gd name="connsiteY17" fmla="*/ 3665220 h 4358640"/>
              <a:gd name="connsiteX18" fmla="*/ 1226820 w 2712720"/>
              <a:gd name="connsiteY18" fmla="*/ 4168140 h 4358640"/>
              <a:gd name="connsiteX19" fmla="*/ 1722120 w 2712720"/>
              <a:gd name="connsiteY19" fmla="*/ 4358640 h 4358640"/>
              <a:gd name="connsiteX20" fmla="*/ 1729740 w 2712720"/>
              <a:gd name="connsiteY20" fmla="*/ 4358640 h 4358640"/>
              <a:gd name="connsiteX0" fmla="*/ 1440180 w 2560320"/>
              <a:gd name="connsiteY0" fmla="*/ 0 h 4358640"/>
              <a:gd name="connsiteX1" fmla="*/ 1394460 w 2560320"/>
              <a:gd name="connsiteY1" fmla="*/ 137160 h 4358640"/>
              <a:gd name="connsiteX2" fmla="*/ 1455420 w 2560320"/>
              <a:gd name="connsiteY2" fmla="*/ 243840 h 4358640"/>
              <a:gd name="connsiteX3" fmla="*/ 1584960 w 2560320"/>
              <a:gd name="connsiteY3" fmla="*/ 289560 h 4358640"/>
              <a:gd name="connsiteX4" fmla="*/ 1775460 w 2560320"/>
              <a:gd name="connsiteY4" fmla="*/ 1066800 h 4358640"/>
              <a:gd name="connsiteX5" fmla="*/ 1790700 w 2560320"/>
              <a:gd name="connsiteY5" fmla="*/ 1386840 h 4358640"/>
              <a:gd name="connsiteX6" fmla="*/ 1912620 w 2560320"/>
              <a:gd name="connsiteY6" fmla="*/ 2118360 h 4358640"/>
              <a:gd name="connsiteX7" fmla="*/ 2087880 w 2560320"/>
              <a:gd name="connsiteY7" fmla="*/ 2080260 h 4358640"/>
              <a:gd name="connsiteX8" fmla="*/ 2263140 w 2560320"/>
              <a:gd name="connsiteY8" fmla="*/ 2072640 h 4358640"/>
              <a:gd name="connsiteX9" fmla="*/ 2560320 w 2560320"/>
              <a:gd name="connsiteY9" fmla="*/ 1981200 h 4358640"/>
              <a:gd name="connsiteX10" fmla="*/ 220980 w 2560320"/>
              <a:gd name="connsiteY10" fmla="*/ 2301240 h 4358640"/>
              <a:gd name="connsiteX11" fmla="*/ 220980 w 2560320"/>
              <a:gd name="connsiteY11" fmla="*/ 2667000 h 4358640"/>
              <a:gd name="connsiteX12" fmla="*/ 0 w 2560320"/>
              <a:gd name="connsiteY12" fmla="*/ 3177540 h 4358640"/>
              <a:gd name="connsiteX13" fmla="*/ 0 w 2560320"/>
              <a:gd name="connsiteY13" fmla="*/ 3238500 h 4358640"/>
              <a:gd name="connsiteX14" fmla="*/ 99060 w 2560320"/>
              <a:gd name="connsiteY14" fmla="*/ 3276600 h 4358640"/>
              <a:gd name="connsiteX15" fmla="*/ 152400 w 2560320"/>
              <a:gd name="connsiteY15" fmla="*/ 3345180 h 4358640"/>
              <a:gd name="connsiteX16" fmla="*/ 655320 w 2560320"/>
              <a:gd name="connsiteY16" fmla="*/ 3665220 h 4358640"/>
              <a:gd name="connsiteX17" fmla="*/ 1226820 w 2560320"/>
              <a:gd name="connsiteY17" fmla="*/ 4168140 h 4358640"/>
              <a:gd name="connsiteX18" fmla="*/ 1722120 w 2560320"/>
              <a:gd name="connsiteY18" fmla="*/ 4358640 h 4358640"/>
              <a:gd name="connsiteX19" fmla="*/ 1729740 w 2560320"/>
              <a:gd name="connsiteY19" fmla="*/ 4358640 h 4358640"/>
              <a:gd name="connsiteX0" fmla="*/ 1440180 w 2263140"/>
              <a:gd name="connsiteY0" fmla="*/ 0 h 4358640"/>
              <a:gd name="connsiteX1" fmla="*/ 1394460 w 2263140"/>
              <a:gd name="connsiteY1" fmla="*/ 137160 h 4358640"/>
              <a:gd name="connsiteX2" fmla="*/ 1455420 w 2263140"/>
              <a:gd name="connsiteY2" fmla="*/ 243840 h 4358640"/>
              <a:gd name="connsiteX3" fmla="*/ 1584960 w 2263140"/>
              <a:gd name="connsiteY3" fmla="*/ 289560 h 4358640"/>
              <a:gd name="connsiteX4" fmla="*/ 1775460 w 2263140"/>
              <a:gd name="connsiteY4" fmla="*/ 1066800 h 4358640"/>
              <a:gd name="connsiteX5" fmla="*/ 1790700 w 2263140"/>
              <a:gd name="connsiteY5" fmla="*/ 1386840 h 4358640"/>
              <a:gd name="connsiteX6" fmla="*/ 1912620 w 2263140"/>
              <a:gd name="connsiteY6" fmla="*/ 2118360 h 4358640"/>
              <a:gd name="connsiteX7" fmla="*/ 2087880 w 2263140"/>
              <a:gd name="connsiteY7" fmla="*/ 2080260 h 4358640"/>
              <a:gd name="connsiteX8" fmla="*/ 2263140 w 2263140"/>
              <a:gd name="connsiteY8" fmla="*/ 2072640 h 4358640"/>
              <a:gd name="connsiteX9" fmla="*/ 220980 w 2263140"/>
              <a:gd name="connsiteY9" fmla="*/ 2301240 h 4358640"/>
              <a:gd name="connsiteX10" fmla="*/ 220980 w 2263140"/>
              <a:gd name="connsiteY10" fmla="*/ 2667000 h 4358640"/>
              <a:gd name="connsiteX11" fmla="*/ 0 w 2263140"/>
              <a:gd name="connsiteY11" fmla="*/ 3177540 h 4358640"/>
              <a:gd name="connsiteX12" fmla="*/ 0 w 2263140"/>
              <a:gd name="connsiteY12" fmla="*/ 3238500 h 4358640"/>
              <a:gd name="connsiteX13" fmla="*/ 99060 w 2263140"/>
              <a:gd name="connsiteY13" fmla="*/ 3276600 h 4358640"/>
              <a:gd name="connsiteX14" fmla="*/ 152400 w 2263140"/>
              <a:gd name="connsiteY14" fmla="*/ 3345180 h 4358640"/>
              <a:gd name="connsiteX15" fmla="*/ 655320 w 2263140"/>
              <a:gd name="connsiteY15" fmla="*/ 3665220 h 4358640"/>
              <a:gd name="connsiteX16" fmla="*/ 1226820 w 2263140"/>
              <a:gd name="connsiteY16" fmla="*/ 4168140 h 4358640"/>
              <a:gd name="connsiteX17" fmla="*/ 1722120 w 2263140"/>
              <a:gd name="connsiteY17" fmla="*/ 4358640 h 4358640"/>
              <a:gd name="connsiteX18" fmla="*/ 1729740 w 2263140"/>
              <a:gd name="connsiteY18" fmla="*/ 4358640 h 4358640"/>
              <a:gd name="connsiteX0" fmla="*/ 1440180 w 2087880"/>
              <a:gd name="connsiteY0" fmla="*/ 0 h 4358640"/>
              <a:gd name="connsiteX1" fmla="*/ 1394460 w 2087880"/>
              <a:gd name="connsiteY1" fmla="*/ 137160 h 4358640"/>
              <a:gd name="connsiteX2" fmla="*/ 1455420 w 2087880"/>
              <a:gd name="connsiteY2" fmla="*/ 243840 h 4358640"/>
              <a:gd name="connsiteX3" fmla="*/ 1584960 w 2087880"/>
              <a:gd name="connsiteY3" fmla="*/ 289560 h 4358640"/>
              <a:gd name="connsiteX4" fmla="*/ 1775460 w 2087880"/>
              <a:gd name="connsiteY4" fmla="*/ 1066800 h 4358640"/>
              <a:gd name="connsiteX5" fmla="*/ 1790700 w 2087880"/>
              <a:gd name="connsiteY5" fmla="*/ 1386840 h 4358640"/>
              <a:gd name="connsiteX6" fmla="*/ 1912620 w 2087880"/>
              <a:gd name="connsiteY6" fmla="*/ 2118360 h 4358640"/>
              <a:gd name="connsiteX7" fmla="*/ 2087880 w 2087880"/>
              <a:gd name="connsiteY7" fmla="*/ 2080260 h 4358640"/>
              <a:gd name="connsiteX8" fmla="*/ 220980 w 2087880"/>
              <a:gd name="connsiteY8" fmla="*/ 2301240 h 4358640"/>
              <a:gd name="connsiteX9" fmla="*/ 220980 w 2087880"/>
              <a:gd name="connsiteY9" fmla="*/ 2667000 h 4358640"/>
              <a:gd name="connsiteX10" fmla="*/ 0 w 2087880"/>
              <a:gd name="connsiteY10" fmla="*/ 3177540 h 4358640"/>
              <a:gd name="connsiteX11" fmla="*/ 0 w 2087880"/>
              <a:gd name="connsiteY11" fmla="*/ 3238500 h 4358640"/>
              <a:gd name="connsiteX12" fmla="*/ 99060 w 2087880"/>
              <a:gd name="connsiteY12" fmla="*/ 3276600 h 4358640"/>
              <a:gd name="connsiteX13" fmla="*/ 152400 w 2087880"/>
              <a:gd name="connsiteY13" fmla="*/ 3345180 h 4358640"/>
              <a:gd name="connsiteX14" fmla="*/ 655320 w 2087880"/>
              <a:gd name="connsiteY14" fmla="*/ 3665220 h 4358640"/>
              <a:gd name="connsiteX15" fmla="*/ 1226820 w 2087880"/>
              <a:gd name="connsiteY15" fmla="*/ 4168140 h 4358640"/>
              <a:gd name="connsiteX16" fmla="*/ 1722120 w 2087880"/>
              <a:gd name="connsiteY16" fmla="*/ 4358640 h 4358640"/>
              <a:gd name="connsiteX17" fmla="*/ 1729740 w 2087880"/>
              <a:gd name="connsiteY17" fmla="*/ 4358640 h 4358640"/>
              <a:gd name="connsiteX0" fmla="*/ 1440180 w 1912620"/>
              <a:gd name="connsiteY0" fmla="*/ 0 h 4358640"/>
              <a:gd name="connsiteX1" fmla="*/ 1394460 w 1912620"/>
              <a:gd name="connsiteY1" fmla="*/ 137160 h 4358640"/>
              <a:gd name="connsiteX2" fmla="*/ 1455420 w 1912620"/>
              <a:gd name="connsiteY2" fmla="*/ 243840 h 4358640"/>
              <a:gd name="connsiteX3" fmla="*/ 1584960 w 1912620"/>
              <a:gd name="connsiteY3" fmla="*/ 289560 h 4358640"/>
              <a:gd name="connsiteX4" fmla="*/ 1775460 w 1912620"/>
              <a:gd name="connsiteY4" fmla="*/ 1066800 h 4358640"/>
              <a:gd name="connsiteX5" fmla="*/ 1790700 w 1912620"/>
              <a:gd name="connsiteY5" fmla="*/ 1386840 h 4358640"/>
              <a:gd name="connsiteX6" fmla="*/ 1912620 w 1912620"/>
              <a:gd name="connsiteY6" fmla="*/ 2118360 h 4358640"/>
              <a:gd name="connsiteX7" fmla="*/ 220980 w 1912620"/>
              <a:gd name="connsiteY7" fmla="*/ 2301240 h 4358640"/>
              <a:gd name="connsiteX8" fmla="*/ 220980 w 1912620"/>
              <a:gd name="connsiteY8" fmla="*/ 2667000 h 4358640"/>
              <a:gd name="connsiteX9" fmla="*/ 0 w 1912620"/>
              <a:gd name="connsiteY9" fmla="*/ 3177540 h 4358640"/>
              <a:gd name="connsiteX10" fmla="*/ 0 w 1912620"/>
              <a:gd name="connsiteY10" fmla="*/ 3238500 h 4358640"/>
              <a:gd name="connsiteX11" fmla="*/ 99060 w 1912620"/>
              <a:gd name="connsiteY11" fmla="*/ 3276600 h 4358640"/>
              <a:gd name="connsiteX12" fmla="*/ 152400 w 1912620"/>
              <a:gd name="connsiteY12" fmla="*/ 3345180 h 4358640"/>
              <a:gd name="connsiteX13" fmla="*/ 655320 w 1912620"/>
              <a:gd name="connsiteY13" fmla="*/ 3665220 h 4358640"/>
              <a:gd name="connsiteX14" fmla="*/ 1226820 w 1912620"/>
              <a:gd name="connsiteY14" fmla="*/ 4168140 h 4358640"/>
              <a:gd name="connsiteX15" fmla="*/ 1722120 w 1912620"/>
              <a:gd name="connsiteY15" fmla="*/ 4358640 h 4358640"/>
              <a:gd name="connsiteX16" fmla="*/ 1729740 w 1912620"/>
              <a:gd name="connsiteY16" fmla="*/ 4358640 h 4358640"/>
              <a:gd name="connsiteX0" fmla="*/ 1440180 w 1790700"/>
              <a:gd name="connsiteY0" fmla="*/ 0 h 4358640"/>
              <a:gd name="connsiteX1" fmla="*/ 1394460 w 1790700"/>
              <a:gd name="connsiteY1" fmla="*/ 137160 h 4358640"/>
              <a:gd name="connsiteX2" fmla="*/ 1455420 w 1790700"/>
              <a:gd name="connsiteY2" fmla="*/ 243840 h 4358640"/>
              <a:gd name="connsiteX3" fmla="*/ 1584960 w 1790700"/>
              <a:gd name="connsiteY3" fmla="*/ 289560 h 4358640"/>
              <a:gd name="connsiteX4" fmla="*/ 1775460 w 1790700"/>
              <a:gd name="connsiteY4" fmla="*/ 1066800 h 4358640"/>
              <a:gd name="connsiteX5" fmla="*/ 1790700 w 1790700"/>
              <a:gd name="connsiteY5" fmla="*/ 1386840 h 4358640"/>
              <a:gd name="connsiteX6" fmla="*/ 220980 w 1790700"/>
              <a:gd name="connsiteY6" fmla="*/ 2301240 h 4358640"/>
              <a:gd name="connsiteX7" fmla="*/ 220980 w 1790700"/>
              <a:gd name="connsiteY7" fmla="*/ 2667000 h 4358640"/>
              <a:gd name="connsiteX8" fmla="*/ 0 w 1790700"/>
              <a:gd name="connsiteY8" fmla="*/ 3177540 h 4358640"/>
              <a:gd name="connsiteX9" fmla="*/ 0 w 1790700"/>
              <a:gd name="connsiteY9" fmla="*/ 3238500 h 4358640"/>
              <a:gd name="connsiteX10" fmla="*/ 99060 w 1790700"/>
              <a:gd name="connsiteY10" fmla="*/ 3276600 h 4358640"/>
              <a:gd name="connsiteX11" fmla="*/ 152400 w 1790700"/>
              <a:gd name="connsiteY11" fmla="*/ 3345180 h 4358640"/>
              <a:gd name="connsiteX12" fmla="*/ 655320 w 1790700"/>
              <a:gd name="connsiteY12" fmla="*/ 3665220 h 4358640"/>
              <a:gd name="connsiteX13" fmla="*/ 1226820 w 1790700"/>
              <a:gd name="connsiteY13" fmla="*/ 4168140 h 4358640"/>
              <a:gd name="connsiteX14" fmla="*/ 1722120 w 1790700"/>
              <a:gd name="connsiteY14" fmla="*/ 4358640 h 4358640"/>
              <a:gd name="connsiteX15" fmla="*/ 1729740 w 1790700"/>
              <a:gd name="connsiteY15" fmla="*/ 4358640 h 4358640"/>
              <a:gd name="connsiteX0" fmla="*/ 1440180 w 1775460"/>
              <a:gd name="connsiteY0" fmla="*/ 0 h 4358640"/>
              <a:gd name="connsiteX1" fmla="*/ 1394460 w 1775460"/>
              <a:gd name="connsiteY1" fmla="*/ 137160 h 4358640"/>
              <a:gd name="connsiteX2" fmla="*/ 1455420 w 1775460"/>
              <a:gd name="connsiteY2" fmla="*/ 243840 h 4358640"/>
              <a:gd name="connsiteX3" fmla="*/ 1584960 w 1775460"/>
              <a:gd name="connsiteY3" fmla="*/ 289560 h 4358640"/>
              <a:gd name="connsiteX4" fmla="*/ 1775460 w 1775460"/>
              <a:gd name="connsiteY4" fmla="*/ 1066800 h 4358640"/>
              <a:gd name="connsiteX5" fmla="*/ 220980 w 1775460"/>
              <a:gd name="connsiteY5" fmla="*/ 2301240 h 4358640"/>
              <a:gd name="connsiteX6" fmla="*/ 220980 w 1775460"/>
              <a:gd name="connsiteY6" fmla="*/ 2667000 h 4358640"/>
              <a:gd name="connsiteX7" fmla="*/ 0 w 1775460"/>
              <a:gd name="connsiteY7" fmla="*/ 3177540 h 4358640"/>
              <a:gd name="connsiteX8" fmla="*/ 0 w 1775460"/>
              <a:gd name="connsiteY8" fmla="*/ 3238500 h 4358640"/>
              <a:gd name="connsiteX9" fmla="*/ 99060 w 1775460"/>
              <a:gd name="connsiteY9" fmla="*/ 3276600 h 4358640"/>
              <a:gd name="connsiteX10" fmla="*/ 152400 w 1775460"/>
              <a:gd name="connsiteY10" fmla="*/ 3345180 h 4358640"/>
              <a:gd name="connsiteX11" fmla="*/ 655320 w 1775460"/>
              <a:gd name="connsiteY11" fmla="*/ 3665220 h 4358640"/>
              <a:gd name="connsiteX12" fmla="*/ 1226820 w 1775460"/>
              <a:gd name="connsiteY12" fmla="*/ 4168140 h 4358640"/>
              <a:gd name="connsiteX13" fmla="*/ 1722120 w 1775460"/>
              <a:gd name="connsiteY13" fmla="*/ 4358640 h 4358640"/>
              <a:gd name="connsiteX14" fmla="*/ 1729740 w 1775460"/>
              <a:gd name="connsiteY14" fmla="*/ 4358640 h 4358640"/>
              <a:gd name="connsiteX0" fmla="*/ 1440180 w 1729740"/>
              <a:gd name="connsiteY0" fmla="*/ 0 h 4358640"/>
              <a:gd name="connsiteX1" fmla="*/ 1394460 w 1729740"/>
              <a:gd name="connsiteY1" fmla="*/ 137160 h 4358640"/>
              <a:gd name="connsiteX2" fmla="*/ 1455420 w 1729740"/>
              <a:gd name="connsiteY2" fmla="*/ 243840 h 4358640"/>
              <a:gd name="connsiteX3" fmla="*/ 1584960 w 1729740"/>
              <a:gd name="connsiteY3" fmla="*/ 289560 h 4358640"/>
              <a:gd name="connsiteX4" fmla="*/ 220980 w 1729740"/>
              <a:gd name="connsiteY4" fmla="*/ 2301240 h 4358640"/>
              <a:gd name="connsiteX5" fmla="*/ 220980 w 1729740"/>
              <a:gd name="connsiteY5" fmla="*/ 2667000 h 4358640"/>
              <a:gd name="connsiteX6" fmla="*/ 0 w 1729740"/>
              <a:gd name="connsiteY6" fmla="*/ 3177540 h 4358640"/>
              <a:gd name="connsiteX7" fmla="*/ 0 w 1729740"/>
              <a:gd name="connsiteY7" fmla="*/ 3238500 h 4358640"/>
              <a:gd name="connsiteX8" fmla="*/ 99060 w 1729740"/>
              <a:gd name="connsiteY8" fmla="*/ 3276600 h 4358640"/>
              <a:gd name="connsiteX9" fmla="*/ 152400 w 1729740"/>
              <a:gd name="connsiteY9" fmla="*/ 3345180 h 4358640"/>
              <a:gd name="connsiteX10" fmla="*/ 655320 w 1729740"/>
              <a:gd name="connsiteY10" fmla="*/ 3665220 h 4358640"/>
              <a:gd name="connsiteX11" fmla="*/ 1226820 w 1729740"/>
              <a:gd name="connsiteY11" fmla="*/ 4168140 h 4358640"/>
              <a:gd name="connsiteX12" fmla="*/ 1722120 w 1729740"/>
              <a:gd name="connsiteY12" fmla="*/ 4358640 h 4358640"/>
              <a:gd name="connsiteX13" fmla="*/ 1729740 w 1729740"/>
              <a:gd name="connsiteY13" fmla="*/ 4358640 h 4358640"/>
              <a:gd name="connsiteX0" fmla="*/ 1394460 w 1729740"/>
              <a:gd name="connsiteY0" fmla="*/ 0 h 4221480"/>
              <a:gd name="connsiteX1" fmla="*/ 1455420 w 1729740"/>
              <a:gd name="connsiteY1" fmla="*/ 106680 h 4221480"/>
              <a:gd name="connsiteX2" fmla="*/ 1584960 w 1729740"/>
              <a:gd name="connsiteY2" fmla="*/ 152400 h 4221480"/>
              <a:gd name="connsiteX3" fmla="*/ 220980 w 1729740"/>
              <a:gd name="connsiteY3" fmla="*/ 2164080 h 4221480"/>
              <a:gd name="connsiteX4" fmla="*/ 220980 w 1729740"/>
              <a:gd name="connsiteY4" fmla="*/ 2529840 h 4221480"/>
              <a:gd name="connsiteX5" fmla="*/ 0 w 1729740"/>
              <a:gd name="connsiteY5" fmla="*/ 3040380 h 4221480"/>
              <a:gd name="connsiteX6" fmla="*/ 0 w 1729740"/>
              <a:gd name="connsiteY6" fmla="*/ 3101340 h 4221480"/>
              <a:gd name="connsiteX7" fmla="*/ 99060 w 1729740"/>
              <a:gd name="connsiteY7" fmla="*/ 3139440 h 4221480"/>
              <a:gd name="connsiteX8" fmla="*/ 152400 w 1729740"/>
              <a:gd name="connsiteY8" fmla="*/ 3208020 h 4221480"/>
              <a:gd name="connsiteX9" fmla="*/ 655320 w 1729740"/>
              <a:gd name="connsiteY9" fmla="*/ 3528060 h 4221480"/>
              <a:gd name="connsiteX10" fmla="*/ 1226820 w 1729740"/>
              <a:gd name="connsiteY10" fmla="*/ 4030980 h 4221480"/>
              <a:gd name="connsiteX11" fmla="*/ 1722120 w 1729740"/>
              <a:gd name="connsiteY11" fmla="*/ 4221480 h 4221480"/>
              <a:gd name="connsiteX12" fmla="*/ 1729740 w 1729740"/>
              <a:gd name="connsiteY12" fmla="*/ 4221480 h 4221480"/>
              <a:gd name="connsiteX0" fmla="*/ 1455420 w 1729740"/>
              <a:gd name="connsiteY0" fmla="*/ 0 h 4114800"/>
              <a:gd name="connsiteX1" fmla="*/ 1584960 w 1729740"/>
              <a:gd name="connsiteY1" fmla="*/ 45720 h 4114800"/>
              <a:gd name="connsiteX2" fmla="*/ 220980 w 1729740"/>
              <a:gd name="connsiteY2" fmla="*/ 2057400 h 4114800"/>
              <a:gd name="connsiteX3" fmla="*/ 220980 w 1729740"/>
              <a:gd name="connsiteY3" fmla="*/ 2423160 h 4114800"/>
              <a:gd name="connsiteX4" fmla="*/ 0 w 1729740"/>
              <a:gd name="connsiteY4" fmla="*/ 2933700 h 4114800"/>
              <a:gd name="connsiteX5" fmla="*/ 0 w 1729740"/>
              <a:gd name="connsiteY5" fmla="*/ 2994660 h 4114800"/>
              <a:gd name="connsiteX6" fmla="*/ 99060 w 1729740"/>
              <a:gd name="connsiteY6" fmla="*/ 3032760 h 4114800"/>
              <a:gd name="connsiteX7" fmla="*/ 152400 w 1729740"/>
              <a:gd name="connsiteY7" fmla="*/ 3101340 h 4114800"/>
              <a:gd name="connsiteX8" fmla="*/ 655320 w 1729740"/>
              <a:gd name="connsiteY8" fmla="*/ 3421380 h 4114800"/>
              <a:gd name="connsiteX9" fmla="*/ 1226820 w 1729740"/>
              <a:gd name="connsiteY9" fmla="*/ 3924300 h 4114800"/>
              <a:gd name="connsiteX10" fmla="*/ 1722120 w 1729740"/>
              <a:gd name="connsiteY10" fmla="*/ 4114800 h 4114800"/>
              <a:gd name="connsiteX11" fmla="*/ 1729740 w 1729740"/>
              <a:gd name="connsiteY11" fmla="*/ 4114800 h 4114800"/>
              <a:gd name="connsiteX0" fmla="*/ 1584960 w 1729740"/>
              <a:gd name="connsiteY0" fmla="*/ 0 h 4069080"/>
              <a:gd name="connsiteX1" fmla="*/ 220980 w 1729740"/>
              <a:gd name="connsiteY1" fmla="*/ 2011680 h 4069080"/>
              <a:gd name="connsiteX2" fmla="*/ 220980 w 1729740"/>
              <a:gd name="connsiteY2" fmla="*/ 2377440 h 4069080"/>
              <a:gd name="connsiteX3" fmla="*/ 0 w 1729740"/>
              <a:gd name="connsiteY3" fmla="*/ 2887980 h 4069080"/>
              <a:gd name="connsiteX4" fmla="*/ 0 w 1729740"/>
              <a:gd name="connsiteY4" fmla="*/ 2948940 h 4069080"/>
              <a:gd name="connsiteX5" fmla="*/ 99060 w 1729740"/>
              <a:gd name="connsiteY5" fmla="*/ 2987040 h 4069080"/>
              <a:gd name="connsiteX6" fmla="*/ 152400 w 1729740"/>
              <a:gd name="connsiteY6" fmla="*/ 3055620 h 4069080"/>
              <a:gd name="connsiteX7" fmla="*/ 655320 w 1729740"/>
              <a:gd name="connsiteY7" fmla="*/ 3375660 h 4069080"/>
              <a:gd name="connsiteX8" fmla="*/ 1226820 w 1729740"/>
              <a:gd name="connsiteY8" fmla="*/ 3878580 h 4069080"/>
              <a:gd name="connsiteX9" fmla="*/ 1722120 w 1729740"/>
              <a:gd name="connsiteY9" fmla="*/ 4069080 h 4069080"/>
              <a:gd name="connsiteX10" fmla="*/ 1729740 w 1729740"/>
              <a:gd name="connsiteY10" fmla="*/ 4069080 h 406908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6820 w 1729740"/>
              <a:gd name="connsiteY7" fmla="*/ 1866900 h 2057400"/>
              <a:gd name="connsiteX8" fmla="*/ 1722120 w 1729740"/>
              <a:gd name="connsiteY8" fmla="*/ 2057400 h 2057400"/>
              <a:gd name="connsiteX9" fmla="*/ 1729740 w 1729740"/>
              <a:gd name="connsiteY9" fmla="*/ 2057400 h 2057400"/>
              <a:gd name="connsiteX0" fmla="*/ 220980 w 1729740"/>
              <a:gd name="connsiteY0" fmla="*/ 0 h 2057400"/>
              <a:gd name="connsiteX1" fmla="*/ 220980 w 1729740"/>
              <a:gd name="connsiteY1" fmla="*/ 365760 h 2057400"/>
              <a:gd name="connsiteX2" fmla="*/ 0 w 1729740"/>
              <a:gd name="connsiteY2" fmla="*/ 876300 h 2057400"/>
              <a:gd name="connsiteX3" fmla="*/ 0 w 1729740"/>
              <a:gd name="connsiteY3" fmla="*/ 937260 h 2057400"/>
              <a:gd name="connsiteX4" fmla="*/ 99060 w 1729740"/>
              <a:gd name="connsiteY4" fmla="*/ 975360 h 2057400"/>
              <a:gd name="connsiteX5" fmla="*/ 152400 w 1729740"/>
              <a:gd name="connsiteY5" fmla="*/ 1043940 h 2057400"/>
              <a:gd name="connsiteX6" fmla="*/ 655320 w 1729740"/>
              <a:gd name="connsiteY6" fmla="*/ 1363980 h 2057400"/>
              <a:gd name="connsiteX7" fmla="*/ 1229147 w 1729740"/>
              <a:gd name="connsiteY7" fmla="*/ 1857593 h 2057400"/>
              <a:gd name="connsiteX8" fmla="*/ 1722120 w 1729740"/>
              <a:gd name="connsiteY8" fmla="*/ 2057400 h 2057400"/>
              <a:gd name="connsiteX9" fmla="*/ 1729740 w 1729740"/>
              <a:gd name="connsiteY9"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740" h="2057400">
                <a:moveTo>
                  <a:pt x="220980" y="0"/>
                </a:moveTo>
                <a:lnTo>
                  <a:pt x="220980" y="365760"/>
                </a:lnTo>
                <a:cubicBezTo>
                  <a:pt x="184150" y="511810"/>
                  <a:pt x="36830" y="781050"/>
                  <a:pt x="0" y="876300"/>
                </a:cubicBezTo>
                <a:lnTo>
                  <a:pt x="0" y="937260"/>
                </a:lnTo>
                <a:lnTo>
                  <a:pt x="99060" y="975360"/>
                </a:lnTo>
                <a:lnTo>
                  <a:pt x="152400" y="1043940"/>
                </a:lnTo>
                <a:cubicBezTo>
                  <a:pt x="245110" y="1108710"/>
                  <a:pt x="476250" y="1226820"/>
                  <a:pt x="655320" y="1363980"/>
                </a:cubicBezTo>
                <a:lnTo>
                  <a:pt x="1229147" y="1857593"/>
                </a:lnTo>
                <a:cubicBezTo>
                  <a:pt x="1406947" y="1973163"/>
                  <a:pt x="1638300" y="2025650"/>
                  <a:pt x="1722120" y="2057400"/>
                </a:cubicBezTo>
                <a:lnTo>
                  <a:pt x="1729740" y="2057400"/>
                </a:ln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49A40A29-8F76-414A-B4BD-3D7AABD3D98E}"/>
              </a:ext>
            </a:extLst>
          </p:cNvPr>
          <p:cNvSpPr/>
          <p:nvPr/>
        </p:nvSpPr>
        <p:spPr>
          <a:xfrm>
            <a:off x="3454264" y="2714846"/>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9CD46744-D0D7-4EDD-9C48-DC4F0AA89DAB}"/>
              </a:ext>
            </a:extLst>
          </p:cNvPr>
          <p:cNvSpPr txBox="1"/>
          <p:nvPr/>
        </p:nvSpPr>
        <p:spPr>
          <a:xfrm>
            <a:off x="3464025" y="2657320"/>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6" name="楕円 95">
            <a:extLst>
              <a:ext uri="{FF2B5EF4-FFF2-40B4-BE49-F238E27FC236}">
                <a16:creationId xmlns:a16="http://schemas.microsoft.com/office/drawing/2014/main" id="{81B79C45-2181-49AC-AF28-A80222F568BA}"/>
              </a:ext>
            </a:extLst>
          </p:cNvPr>
          <p:cNvSpPr/>
          <p:nvPr/>
        </p:nvSpPr>
        <p:spPr>
          <a:xfrm>
            <a:off x="884967" y="3558556"/>
            <a:ext cx="72000" cy="71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CD075156-C762-41E1-A401-D183F1C08C11}"/>
              </a:ext>
            </a:extLst>
          </p:cNvPr>
          <p:cNvSpPr txBox="1"/>
          <p:nvPr/>
        </p:nvSpPr>
        <p:spPr>
          <a:xfrm>
            <a:off x="885916" y="3506963"/>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8" name="テキスト ボックス 97">
            <a:extLst>
              <a:ext uri="{FF2B5EF4-FFF2-40B4-BE49-F238E27FC236}">
                <a16:creationId xmlns:a16="http://schemas.microsoft.com/office/drawing/2014/main" id="{0DAEA3C9-3136-4396-94BE-15D64336EFD1}"/>
              </a:ext>
            </a:extLst>
          </p:cNvPr>
          <p:cNvSpPr txBox="1"/>
          <p:nvPr/>
        </p:nvSpPr>
        <p:spPr>
          <a:xfrm>
            <a:off x="191481" y="5684134"/>
            <a:ext cx="2031325" cy="230832"/>
          </a:xfrm>
          <a:prstGeom prst="rect">
            <a:avLst/>
          </a:prstGeom>
          <a:no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951FEB1A-CE0E-43B9-A277-FEE920F03CB8}"/>
              </a:ext>
            </a:extLst>
          </p:cNvPr>
          <p:cNvSpPr txBox="1"/>
          <p:nvPr/>
        </p:nvSpPr>
        <p:spPr>
          <a:xfrm>
            <a:off x="246027" y="5974260"/>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上ノ太子駅前</a:t>
            </a:r>
          </a:p>
        </p:txBody>
      </p:sp>
      <p:sp>
        <p:nvSpPr>
          <p:cNvPr id="100" name="テキスト ボックス 99">
            <a:extLst>
              <a:ext uri="{FF2B5EF4-FFF2-40B4-BE49-F238E27FC236}">
                <a16:creationId xmlns:a16="http://schemas.microsoft.com/office/drawing/2014/main" id="{09FCF417-1F12-4D65-B023-10AE69DF273B}"/>
              </a:ext>
            </a:extLst>
          </p:cNvPr>
          <p:cNvSpPr txBox="1"/>
          <p:nvPr/>
        </p:nvSpPr>
        <p:spPr>
          <a:xfrm>
            <a:off x="3791468" y="5869162"/>
            <a:ext cx="430887" cy="97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近つ飛鳥博物館前</a:t>
            </a:r>
          </a:p>
        </p:txBody>
      </p:sp>
      <p:sp>
        <p:nvSpPr>
          <p:cNvPr id="102" name="テキスト ボックス 101">
            <a:extLst>
              <a:ext uri="{FF2B5EF4-FFF2-40B4-BE49-F238E27FC236}">
                <a16:creationId xmlns:a16="http://schemas.microsoft.com/office/drawing/2014/main" id="{0F60D298-CBAD-496E-83F2-FAC02A9A55F1}"/>
              </a:ext>
            </a:extLst>
          </p:cNvPr>
          <p:cNvSpPr txBox="1"/>
          <p:nvPr/>
        </p:nvSpPr>
        <p:spPr>
          <a:xfrm>
            <a:off x="1461273" y="6100380"/>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六枚橋東</a:t>
            </a:r>
          </a:p>
        </p:txBody>
      </p:sp>
      <p:sp>
        <p:nvSpPr>
          <p:cNvPr id="104" name="四角形: 角を丸くする 103">
            <a:extLst>
              <a:ext uri="{FF2B5EF4-FFF2-40B4-BE49-F238E27FC236}">
                <a16:creationId xmlns:a16="http://schemas.microsoft.com/office/drawing/2014/main" id="{65D448CF-77D1-4B33-9E2C-6A57F064CD08}"/>
              </a:ext>
            </a:extLst>
          </p:cNvPr>
          <p:cNvSpPr/>
          <p:nvPr/>
        </p:nvSpPr>
        <p:spPr>
          <a:xfrm>
            <a:off x="864104" y="5894614"/>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21033C62-C331-4977-823E-CAACE701121A}"/>
              </a:ext>
            </a:extLst>
          </p:cNvPr>
          <p:cNvSpPr txBox="1"/>
          <p:nvPr/>
        </p:nvSpPr>
        <p:spPr>
          <a:xfrm>
            <a:off x="854215" y="6021459"/>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太子町役場</a:t>
            </a:r>
          </a:p>
        </p:txBody>
      </p:sp>
      <p:sp>
        <p:nvSpPr>
          <p:cNvPr id="110" name="テキスト ボックス 109">
            <a:extLst>
              <a:ext uri="{FF2B5EF4-FFF2-40B4-BE49-F238E27FC236}">
                <a16:creationId xmlns:a16="http://schemas.microsoft.com/office/drawing/2014/main" id="{FB8452BF-89B2-4520-AA1F-B989BCFCC864}"/>
              </a:ext>
            </a:extLst>
          </p:cNvPr>
          <p:cNvSpPr txBox="1"/>
          <p:nvPr/>
        </p:nvSpPr>
        <p:spPr>
          <a:xfrm>
            <a:off x="2076749" y="6118412"/>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東　山</a:t>
            </a:r>
          </a:p>
        </p:txBody>
      </p:sp>
      <p:sp>
        <p:nvSpPr>
          <p:cNvPr id="111" name="テキスト ボックス 110">
            <a:extLst>
              <a:ext uri="{FF2B5EF4-FFF2-40B4-BE49-F238E27FC236}">
                <a16:creationId xmlns:a16="http://schemas.microsoft.com/office/drawing/2014/main" id="{D95E2D01-5ED5-41C3-AE6A-1F8BC04AD77C}"/>
              </a:ext>
            </a:extLst>
          </p:cNvPr>
          <p:cNvSpPr txBox="1"/>
          <p:nvPr/>
        </p:nvSpPr>
        <p:spPr>
          <a:xfrm>
            <a:off x="2691940" y="6034835"/>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阪南一須賀</a:t>
            </a:r>
          </a:p>
        </p:txBody>
      </p:sp>
      <p:sp>
        <p:nvSpPr>
          <p:cNvPr id="112" name="テキスト ボックス 111">
            <a:extLst>
              <a:ext uri="{FF2B5EF4-FFF2-40B4-BE49-F238E27FC236}">
                <a16:creationId xmlns:a16="http://schemas.microsoft.com/office/drawing/2014/main" id="{33C5F488-6FF4-4470-8C17-15AFBE88575E}"/>
              </a:ext>
            </a:extLst>
          </p:cNvPr>
          <p:cNvSpPr txBox="1"/>
          <p:nvPr/>
        </p:nvSpPr>
        <p:spPr>
          <a:xfrm>
            <a:off x="3302269" y="6021840"/>
            <a:ext cx="307777" cy="64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大宝２丁目</a:t>
            </a:r>
          </a:p>
        </p:txBody>
      </p:sp>
      <p:sp>
        <p:nvSpPr>
          <p:cNvPr id="115" name="テキスト ボックス 114">
            <a:extLst>
              <a:ext uri="{FF2B5EF4-FFF2-40B4-BE49-F238E27FC236}">
                <a16:creationId xmlns:a16="http://schemas.microsoft.com/office/drawing/2014/main" id="{B5070E97-0201-4C14-8979-77F5BE7B7FED}"/>
              </a:ext>
            </a:extLst>
          </p:cNvPr>
          <p:cNvSpPr txBox="1"/>
          <p:nvPr/>
        </p:nvSpPr>
        <p:spPr>
          <a:xfrm>
            <a:off x="478633"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2.4km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7</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AA94AAFA-4962-436A-83BE-CCDEDDA6AAFC}"/>
              </a:ext>
            </a:extLst>
          </p:cNvPr>
          <p:cNvSpPr txBox="1"/>
          <p:nvPr/>
        </p:nvSpPr>
        <p:spPr>
          <a:xfrm>
            <a:off x="1091242"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0.3km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分</a:t>
            </a:r>
          </a:p>
        </p:txBody>
      </p:sp>
      <p:sp>
        <p:nvSpPr>
          <p:cNvPr id="117" name="テキスト ボックス 116">
            <a:extLst>
              <a:ext uri="{FF2B5EF4-FFF2-40B4-BE49-F238E27FC236}">
                <a16:creationId xmlns:a16="http://schemas.microsoft.com/office/drawing/2014/main" id="{9F46C9AA-14DD-422B-A04A-E4C326ED2FE4}"/>
              </a:ext>
            </a:extLst>
          </p:cNvPr>
          <p:cNvSpPr txBox="1"/>
          <p:nvPr/>
        </p:nvSpPr>
        <p:spPr>
          <a:xfrm>
            <a:off x="1695981"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3.0km</a:t>
            </a:r>
          </a:p>
          <a:p>
            <a:r>
              <a:rPr kumimoji="1" lang="en-US" altLang="ja-JP" sz="700" dirty="0">
                <a:latin typeface="メイリオ" panose="020B0604030504040204" pitchFamily="50" charset="-128"/>
                <a:ea typeface="メイリオ" panose="020B0604030504040204" pitchFamily="50" charset="-128"/>
              </a:rPr>
              <a:t>10</a:t>
            </a:r>
            <a:r>
              <a:rPr kumimoji="1" lang="ja-JP" altLang="en-US" sz="700" dirty="0">
                <a:latin typeface="メイリオ" panose="020B0604030504040204" pitchFamily="50" charset="-128"/>
                <a:ea typeface="メイリオ" panose="020B0604030504040204" pitchFamily="50" charset="-128"/>
              </a:rPr>
              <a:t>分</a:t>
            </a:r>
          </a:p>
        </p:txBody>
      </p:sp>
      <p:sp>
        <p:nvSpPr>
          <p:cNvPr id="118" name="テキスト ボックス 117">
            <a:extLst>
              <a:ext uri="{FF2B5EF4-FFF2-40B4-BE49-F238E27FC236}">
                <a16:creationId xmlns:a16="http://schemas.microsoft.com/office/drawing/2014/main" id="{AD56D357-34FA-4667-AE29-055E1A0F8AF7}"/>
              </a:ext>
            </a:extLst>
          </p:cNvPr>
          <p:cNvSpPr txBox="1"/>
          <p:nvPr/>
        </p:nvSpPr>
        <p:spPr>
          <a:xfrm>
            <a:off x="2307698"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119" name="テキスト ボックス 118">
            <a:extLst>
              <a:ext uri="{FF2B5EF4-FFF2-40B4-BE49-F238E27FC236}">
                <a16:creationId xmlns:a16="http://schemas.microsoft.com/office/drawing/2014/main" id="{B68CD0A0-FD56-40B2-9B01-E57E11EFE5D3}"/>
              </a:ext>
            </a:extLst>
          </p:cNvPr>
          <p:cNvSpPr txBox="1"/>
          <p:nvPr/>
        </p:nvSpPr>
        <p:spPr>
          <a:xfrm>
            <a:off x="2922426"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0.9km</a:t>
            </a:r>
          </a:p>
          <a:p>
            <a:r>
              <a:rPr kumimoji="1" lang="en-US" altLang="ja-JP" sz="700" dirty="0">
                <a:latin typeface="メイリオ" panose="020B0604030504040204" pitchFamily="50" charset="-128"/>
                <a:ea typeface="メイリオ" panose="020B0604030504040204" pitchFamily="50" charset="-128"/>
              </a:rPr>
              <a:t>  4</a:t>
            </a:r>
            <a:r>
              <a:rPr kumimoji="1" lang="ja-JP" altLang="en-US" sz="700" dirty="0">
                <a:latin typeface="メイリオ" panose="020B0604030504040204" pitchFamily="50" charset="-128"/>
                <a:ea typeface="メイリオ" panose="020B0604030504040204" pitchFamily="50" charset="-128"/>
              </a:rPr>
              <a:t>分</a:t>
            </a:r>
          </a:p>
        </p:txBody>
      </p:sp>
      <p:sp>
        <p:nvSpPr>
          <p:cNvPr id="120" name="テキスト ボックス 119">
            <a:extLst>
              <a:ext uri="{FF2B5EF4-FFF2-40B4-BE49-F238E27FC236}">
                <a16:creationId xmlns:a16="http://schemas.microsoft.com/office/drawing/2014/main" id="{406C2698-4CFC-4B3A-BF2A-7CB39B497639}"/>
              </a:ext>
            </a:extLst>
          </p:cNvPr>
          <p:cNvSpPr txBox="1"/>
          <p:nvPr/>
        </p:nvSpPr>
        <p:spPr>
          <a:xfrm>
            <a:off x="3535026" y="6182614"/>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0.7km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7" name="フリーフォーム: 図形 6">
            <a:extLst>
              <a:ext uri="{FF2B5EF4-FFF2-40B4-BE49-F238E27FC236}">
                <a16:creationId xmlns:a16="http://schemas.microsoft.com/office/drawing/2014/main" id="{4CEDA25A-0F13-4338-BBD3-6C84629E4272}"/>
              </a:ext>
            </a:extLst>
          </p:cNvPr>
          <p:cNvSpPr/>
          <p:nvPr/>
        </p:nvSpPr>
        <p:spPr>
          <a:xfrm>
            <a:off x="787078" y="3215195"/>
            <a:ext cx="2738437" cy="473683"/>
          </a:xfrm>
          <a:custGeom>
            <a:avLst/>
            <a:gdLst>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487435"/>
              <a:gd name="connsiteX1" fmla="*/ 457200 w 2738437"/>
              <a:gd name="connsiteY1" fmla="*/ 104775 h 487435"/>
              <a:gd name="connsiteX2" fmla="*/ 1247775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457200 w 2738437"/>
              <a:gd name="connsiteY1" fmla="*/ 104775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533400 w 2738437"/>
              <a:gd name="connsiteY1" fmla="*/ 128588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90750 w 2738437"/>
              <a:gd name="connsiteY4" fmla="*/ 352425 h 473683"/>
              <a:gd name="connsiteX5" fmla="*/ 2481262 w 2738437"/>
              <a:gd name="connsiteY5" fmla="*/ 114300 h 473683"/>
              <a:gd name="connsiteX6" fmla="*/ 2738437 w 2738437"/>
              <a:gd name="connsiteY6" fmla="*/ 0 h 47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473683">
                <a:moveTo>
                  <a:pt x="0" y="100013"/>
                </a:moveTo>
                <a:cubicBezTo>
                  <a:pt x="152400" y="101600"/>
                  <a:pt x="319088" y="62707"/>
                  <a:pt x="533400" y="128588"/>
                </a:cubicBezTo>
                <a:cubicBezTo>
                  <a:pt x="747713" y="194469"/>
                  <a:pt x="989013" y="398463"/>
                  <a:pt x="1228725" y="466725"/>
                </a:cubicBezTo>
                <a:cubicBezTo>
                  <a:pt x="1454150" y="506413"/>
                  <a:pt x="1645443" y="364331"/>
                  <a:pt x="1795462" y="342900"/>
                </a:cubicBezTo>
                <a:cubicBezTo>
                  <a:pt x="1945481" y="321469"/>
                  <a:pt x="2078831" y="390525"/>
                  <a:pt x="2190750" y="352425"/>
                </a:cubicBezTo>
                <a:cubicBezTo>
                  <a:pt x="2302669" y="314325"/>
                  <a:pt x="2389187" y="175419"/>
                  <a:pt x="2481262" y="114300"/>
                </a:cubicBezTo>
                <a:cubicBezTo>
                  <a:pt x="2573337" y="53181"/>
                  <a:pt x="2652712" y="38100"/>
                  <a:pt x="2738437" y="0"/>
                </a:cubicBezTo>
              </a:path>
            </a:pathLst>
          </a:custGeom>
          <a:noFill/>
          <a:ln w="50800" cap="rnd">
            <a:solidFill>
              <a:srgbClr val="FF0000">
                <a:alpha val="70000"/>
              </a:srgb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14F05B24-19DF-45E7-8449-F0388F8978A4}"/>
              </a:ext>
            </a:extLst>
          </p:cNvPr>
          <p:cNvSpPr txBox="1"/>
          <p:nvPr/>
        </p:nvSpPr>
        <p:spPr>
          <a:xfrm>
            <a:off x="216000" y="108000"/>
            <a:ext cx="387798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３．運行計画（バス停案）</a:t>
            </a:r>
          </a:p>
        </p:txBody>
      </p:sp>
      <p:cxnSp>
        <p:nvCxnSpPr>
          <p:cNvPr id="123" name="直線コネクタ 122">
            <a:extLst>
              <a:ext uri="{FF2B5EF4-FFF2-40B4-BE49-F238E27FC236}">
                <a16:creationId xmlns:a16="http://schemas.microsoft.com/office/drawing/2014/main" id="{9B8B6C23-04D7-430C-B2B1-BF180CAF6B14}"/>
              </a:ext>
            </a:extLst>
          </p:cNvPr>
          <p:cNvCxnSpPr>
            <a:cxnSpLocks/>
          </p:cNvCxnSpPr>
          <p:nvPr/>
        </p:nvCxnSpPr>
        <p:spPr>
          <a:xfrm>
            <a:off x="216000" y="500084"/>
            <a:ext cx="8688504"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B9B411CD-E644-4CDC-A940-6401F43822B5}"/>
              </a:ext>
            </a:extLst>
          </p:cNvPr>
          <p:cNvSpPr txBox="1"/>
          <p:nvPr/>
        </p:nvSpPr>
        <p:spPr>
          <a:xfrm>
            <a:off x="27708" y="500084"/>
            <a:ext cx="1447832" cy="369332"/>
          </a:xfrm>
          <a:prstGeom prst="rect">
            <a:avLst/>
          </a:prstGeom>
          <a:noFill/>
        </p:spPr>
        <p:txBody>
          <a:bodyPr wrap="none" rtlCol="0">
            <a:spAutoFit/>
          </a:bodyPr>
          <a:lstStyle/>
          <a:p>
            <a:r>
              <a:rPr kumimoji="1" lang="ja-JP" altLang="en-US" b="1" dirty="0">
                <a:effectLst>
                  <a:glow rad="127000">
                    <a:schemeClr val="bg1"/>
                  </a:glow>
                </a:effectLst>
                <a:latin typeface="Meiryo UI" panose="020B0604030504040204" pitchFamily="50" charset="-128"/>
                <a:ea typeface="Meiryo UI" panose="020B0604030504040204" pitchFamily="50" charset="-128"/>
              </a:rPr>
              <a:t>■北部ルート</a:t>
            </a:r>
          </a:p>
        </p:txBody>
      </p:sp>
      <p:sp>
        <p:nvSpPr>
          <p:cNvPr id="95" name="正方形/長方形 94">
            <a:extLst>
              <a:ext uri="{FF2B5EF4-FFF2-40B4-BE49-F238E27FC236}">
                <a16:creationId xmlns:a16="http://schemas.microsoft.com/office/drawing/2014/main" id="{57B7B801-52DA-49F8-B260-F63DE50B91AD}"/>
              </a:ext>
            </a:extLst>
          </p:cNvPr>
          <p:cNvSpPr/>
          <p:nvPr/>
        </p:nvSpPr>
        <p:spPr>
          <a:xfrm>
            <a:off x="2211749" y="823888"/>
            <a:ext cx="864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8061AA-21FD-4ADF-9A38-2E313D0A0D44}"/>
              </a:ext>
            </a:extLst>
          </p:cNvPr>
          <p:cNvSpPr txBox="1"/>
          <p:nvPr/>
        </p:nvSpPr>
        <p:spPr>
          <a:xfrm>
            <a:off x="2184225" y="847569"/>
            <a:ext cx="915635"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上ノ太子駅前</a:t>
            </a:r>
          </a:p>
        </p:txBody>
      </p:sp>
      <p:sp>
        <p:nvSpPr>
          <p:cNvPr id="126" name="楕円 125">
            <a:extLst>
              <a:ext uri="{FF2B5EF4-FFF2-40B4-BE49-F238E27FC236}">
                <a16:creationId xmlns:a16="http://schemas.microsoft.com/office/drawing/2014/main" id="{35AD87FF-B54F-4BB3-B4E4-11618DBAE29C}"/>
              </a:ext>
            </a:extLst>
          </p:cNvPr>
          <p:cNvSpPr/>
          <p:nvPr/>
        </p:nvSpPr>
        <p:spPr>
          <a:xfrm>
            <a:off x="742499" y="3596988"/>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FEF5C9A9-50DC-46D0-8B1E-91C869E1E2DE}"/>
              </a:ext>
            </a:extLst>
          </p:cNvPr>
          <p:cNvSpPr/>
          <p:nvPr/>
        </p:nvSpPr>
        <p:spPr>
          <a:xfrm>
            <a:off x="2503985" y="2485772"/>
            <a:ext cx="720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E3787E7-BE9E-4F42-9663-6C0514AEC7FD}"/>
              </a:ext>
            </a:extLst>
          </p:cNvPr>
          <p:cNvSpPr txBox="1"/>
          <p:nvPr/>
        </p:nvSpPr>
        <p:spPr>
          <a:xfrm>
            <a:off x="2462636" y="2507494"/>
            <a:ext cx="82586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太子町役場</a:t>
            </a:r>
          </a:p>
        </p:txBody>
      </p:sp>
      <p:sp>
        <p:nvSpPr>
          <p:cNvPr id="128" name="正方形/長方形 127">
            <a:extLst>
              <a:ext uri="{FF2B5EF4-FFF2-40B4-BE49-F238E27FC236}">
                <a16:creationId xmlns:a16="http://schemas.microsoft.com/office/drawing/2014/main" id="{4B8C2875-5E8B-4D79-B64B-BF5F4790C6C4}"/>
              </a:ext>
            </a:extLst>
          </p:cNvPr>
          <p:cNvSpPr/>
          <p:nvPr/>
        </p:nvSpPr>
        <p:spPr>
          <a:xfrm>
            <a:off x="3626034" y="2803508"/>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1EFF3AD2-3DA7-41D0-9D60-5438B02DB355}"/>
              </a:ext>
            </a:extLst>
          </p:cNvPr>
          <p:cNvSpPr txBox="1"/>
          <p:nvPr/>
        </p:nvSpPr>
        <p:spPr>
          <a:xfrm>
            <a:off x="3607851" y="2824918"/>
            <a:ext cx="69762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六枚橋東</a:t>
            </a:r>
          </a:p>
        </p:txBody>
      </p:sp>
      <p:sp>
        <p:nvSpPr>
          <p:cNvPr id="136" name="フリーフォーム: 図形 135">
            <a:extLst>
              <a:ext uri="{FF2B5EF4-FFF2-40B4-BE49-F238E27FC236}">
                <a16:creationId xmlns:a16="http://schemas.microsoft.com/office/drawing/2014/main" id="{BC5FA6F5-95B4-412C-BCE0-CF46231B2AFB}"/>
              </a:ext>
            </a:extLst>
          </p:cNvPr>
          <p:cNvSpPr/>
          <p:nvPr/>
        </p:nvSpPr>
        <p:spPr>
          <a:xfrm>
            <a:off x="1969205" y="1027411"/>
            <a:ext cx="1550725" cy="2202180"/>
          </a:xfrm>
          <a:custGeom>
            <a:avLst/>
            <a:gdLst>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28" fmla="*/ 1729740 w 2941320"/>
              <a:gd name="connsiteY28" fmla="*/ 4358640 h 4358640"/>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0" fmla="*/ 1440180 w 2941320"/>
              <a:gd name="connsiteY0" fmla="*/ 0 h 4168140"/>
              <a:gd name="connsiteX1" fmla="*/ 1394460 w 2941320"/>
              <a:gd name="connsiteY1" fmla="*/ 137160 h 4168140"/>
              <a:gd name="connsiteX2" fmla="*/ 1455420 w 2941320"/>
              <a:gd name="connsiteY2" fmla="*/ 243840 h 4168140"/>
              <a:gd name="connsiteX3" fmla="*/ 1584960 w 2941320"/>
              <a:gd name="connsiteY3" fmla="*/ 289560 h 4168140"/>
              <a:gd name="connsiteX4" fmla="*/ 1775460 w 2941320"/>
              <a:gd name="connsiteY4" fmla="*/ 1066800 h 4168140"/>
              <a:gd name="connsiteX5" fmla="*/ 1790700 w 2941320"/>
              <a:gd name="connsiteY5" fmla="*/ 1386840 h 4168140"/>
              <a:gd name="connsiteX6" fmla="*/ 1912620 w 2941320"/>
              <a:gd name="connsiteY6" fmla="*/ 2118360 h 4168140"/>
              <a:gd name="connsiteX7" fmla="*/ 2087880 w 2941320"/>
              <a:gd name="connsiteY7" fmla="*/ 2080260 h 4168140"/>
              <a:gd name="connsiteX8" fmla="*/ 2263140 w 2941320"/>
              <a:gd name="connsiteY8" fmla="*/ 2072640 h 4168140"/>
              <a:gd name="connsiteX9" fmla="*/ 2560320 w 2941320"/>
              <a:gd name="connsiteY9" fmla="*/ 1981200 h 4168140"/>
              <a:gd name="connsiteX10" fmla="*/ 2712720 w 2941320"/>
              <a:gd name="connsiteY10" fmla="*/ 1798320 h 4168140"/>
              <a:gd name="connsiteX11" fmla="*/ 2827020 w 2941320"/>
              <a:gd name="connsiteY11" fmla="*/ 1844040 h 4168140"/>
              <a:gd name="connsiteX12" fmla="*/ 2941320 w 2941320"/>
              <a:gd name="connsiteY12" fmla="*/ 2042160 h 4168140"/>
              <a:gd name="connsiteX13" fmla="*/ 2941320 w 2941320"/>
              <a:gd name="connsiteY13" fmla="*/ 2202180 h 4168140"/>
              <a:gd name="connsiteX14" fmla="*/ 2667000 w 2941320"/>
              <a:gd name="connsiteY14" fmla="*/ 2308860 h 4168140"/>
              <a:gd name="connsiteX15" fmla="*/ 2407920 w 2941320"/>
              <a:gd name="connsiteY15" fmla="*/ 2560320 h 4168140"/>
              <a:gd name="connsiteX16" fmla="*/ 1996440 w 2941320"/>
              <a:gd name="connsiteY16" fmla="*/ 2545080 h 4168140"/>
              <a:gd name="connsiteX17" fmla="*/ 1485900 w 2941320"/>
              <a:gd name="connsiteY17" fmla="*/ 2689860 h 4168140"/>
              <a:gd name="connsiteX18" fmla="*/ 670560 w 2941320"/>
              <a:gd name="connsiteY18" fmla="*/ 2293620 h 4168140"/>
              <a:gd name="connsiteX19" fmla="*/ 220980 w 2941320"/>
              <a:gd name="connsiteY19" fmla="*/ 2301240 h 4168140"/>
              <a:gd name="connsiteX20" fmla="*/ 220980 w 2941320"/>
              <a:gd name="connsiteY20" fmla="*/ 2667000 h 4168140"/>
              <a:gd name="connsiteX21" fmla="*/ 0 w 2941320"/>
              <a:gd name="connsiteY21" fmla="*/ 3177540 h 4168140"/>
              <a:gd name="connsiteX22" fmla="*/ 0 w 2941320"/>
              <a:gd name="connsiteY22" fmla="*/ 3238500 h 4168140"/>
              <a:gd name="connsiteX23" fmla="*/ 99060 w 2941320"/>
              <a:gd name="connsiteY23" fmla="*/ 3276600 h 4168140"/>
              <a:gd name="connsiteX24" fmla="*/ 152400 w 2941320"/>
              <a:gd name="connsiteY24" fmla="*/ 3345180 h 4168140"/>
              <a:gd name="connsiteX25" fmla="*/ 655320 w 2941320"/>
              <a:gd name="connsiteY25" fmla="*/ 3665220 h 4168140"/>
              <a:gd name="connsiteX26" fmla="*/ 1226820 w 2941320"/>
              <a:gd name="connsiteY26" fmla="*/ 4168140 h 4168140"/>
              <a:gd name="connsiteX0" fmla="*/ 1440180 w 2941320"/>
              <a:gd name="connsiteY0" fmla="*/ 0 h 3665220"/>
              <a:gd name="connsiteX1" fmla="*/ 1394460 w 2941320"/>
              <a:gd name="connsiteY1" fmla="*/ 137160 h 3665220"/>
              <a:gd name="connsiteX2" fmla="*/ 1455420 w 2941320"/>
              <a:gd name="connsiteY2" fmla="*/ 243840 h 3665220"/>
              <a:gd name="connsiteX3" fmla="*/ 1584960 w 2941320"/>
              <a:gd name="connsiteY3" fmla="*/ 289560 h 3665220"/>
              <a:gd name="connsiteX4" fmla="*/ 1775460 w 2941320"/>
              <a:gd name="connsiteY4" fmla="*/ 1066800 h 3665220"/>
              <a:gd name="connsiteX5" fmla="*/ 1790700 w 2941320"/>
              <a:gd name="connsiteY5" fmla="*/ 1386840 h 3665220"/>
              <a:gd name="connsiteX6" fmla="*/ 1912620 w 2941320"/>
              <a:gd name="connsiteY6" fmla="*/ 2118360 h 3665220"/>
              <a:gd name="connsiteX7" fmla="*/ 2087880 w 2941320"/>
              <a:gd name="connsiteY7" fmla="*/ 2080260 h 3665220"/>
              <a:gd name="connsiteX8" fmla="*/ 2263140 w 2941320"/>
              <a:gd name="connsiteY8" fmla="*/ 2072640 h 3665220"/>
              <a:gd name="connsiteX9" fmla="*/ 2560320 w 2941320"/>
              <a:gd name="connsiteY9" fmla="*/ 1981200 h 3665220"/>
              <a:gd name="connsiteX10" fmla="*/ 2712720 w 2941320"/>
              <a:gd name="connsiteY10" fmla="*/ 1798320 h 3665220"/>
              <a:gd name="connsiteX11" fmla="*/ 2827020 w 2941320"/>
              <a:gd name="connsiteY11" fmla="*/ 1844040 h 3665220"/>
              <a:gd name="connsiteX12" fmla="*/ 2941320 w 2941320"/>
              <a:gd name="connsiteY12" fmla="*/ 2042160 h 3665220"/>
              <a:gd name="connsiteX13" fmla="*/ 2941320 w 2941320"/>
              <a:gd name="connsiteY13" fmla="*/ 2202180 h 3665220"/>
              <a:gd name="connsiteX14" fmla="*/ 2667000 w 2941320"/>
              <a:gd name="connsiteY14" fmla="*/ 2308860 h 3665220"/>
              <a:gd name="connsiteX15" fmla="*/ 2407920 w 2941320"/>
              <a:gd name="connsiteY15" fmla="*/ 2560320 h 3665220"/>
              <a:gd name="connsiteX16" fmla="*/ 1996440 w 2941320"/>
              <a:gd name="connsiteY16" fmla="*/ 2545080 h 3665220"/>
              <a:gd name="connsiteX17" fmla="*/ 1485900 w 2941320"/>
              <a:gd name="connsiteY17" fmla="*/ 2689860 h 3665220"/>
              <a:gd name="connsiteX18" fmla="*/ 670560 w 2941320"/>
              <a:gd name="connsiteY18" fmla="*/ 2293620 h 3665220"/>
              <a:gd name="connsiteX19" fmla="*/ 220980 w 2941320"/>
              <a:gd name="connsiteY19" fmla="*/ 2301240 h 3665220"/>
              <a:gd name="connsiteX20" fmla="*/ 220980 w 2941320"/>
              <a:gd name="connsiteY20" fmla="*/ 2667000 h 3665220"/>
              <a:gd name="connsiteX21" fmla="*/ 0 w 2941320"/>
              <a:gd name="connsiteY21" fmla="*/ 3177540 h 3665220"/>
              <a:gd name="connsiteX22" fmla="*/ 0 w 2941320"/>
              <a:gd name="connsiteY22" fmla="*/ 3238500 h 3665220"/>
              <a:gd name="connsiteX23" fmla="*/ 99060 w 2941320"/>
              <a:gd name="connsiteY23" fmla="*/ 3276600 h 3665220"/>
              <a:gd name="connsiteX24" fmla="*/ 152400 w 2941320"/>
              <a:gd name="connsiteY24" fmla="*/ 3345180 h 3665220"/>
              <a:gd name="connsiteX25" fmla="*/ 655320 w 2941320"/>
              <a:gd name="connsiteY25" fmla="*/ 3665220 h 366522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670560 w 2941320"/>
              <a:gd name="connsiteY18" fmla="*/ 2293620 h 3345180"/>
              <a:gd name="connsiteX19" fmla="*/ 220980 w 2941320"/>
              <a:gd name="connsiteY19" fmla="*/ 2301240 h 3345180"/>
              <a:gd name="connsiteX20" fmla="*/ 220980 w 2941320"/>
              <a:gd name="connsiteY20" fmla="*/ 2667000 h 3345180"/>
              <a:gd name="connsiteX21" fmla="*/ 0 w 2941320"/>
              <a:gd name="connsiteY21" fmla="*/ 3177540 h 3345180"/>
              <a:gd name="connsiteX22" fmla="*/ 0 w 2941320"/>
              <a:gd name="connsiteY22" fmla="*/ 3238500 h 3345180"/>
              <a:gd name="connsiteX23" fmla="*/ 99060 w 2941320"/>
              <a:gd name="connsiteY23" fmla="*/ 3276600 h 3345180"/>
              <a:gd name="connsiteX24" fmla="*/ 152400 w 2941320"/>
              <a:gd name="connsiteY24"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670560 w 2941320"/>
              <a:gd name="connsiteY18" fmla="*/ 2293620 h 3345180"/>
              <a:gd name="connsiteX19" fmla="*/ 220980 w 2941320"/>
              <a:gd name="connsiteY19" fmla="*/ 2301240 h 3345180"/>
              <a:gd name="connsiteX20" fmla="*/ 220980 w 2941320"/>
              <a:gd name="connsiteY20" fmla="*/ 2667000 h 3345180"/>
              <a:gd name="connsiteX21" fmla="*/ 0 w 2941320"/>
              <a:gd name="connsiteY21" fmla="*/ 3177540 h 3345180"/>
              <a:gd name="connsiteX22" fmla="*/ 0 w 2941320"/>
              <a:gd name="connsiteY22" fmla="*/ 3238500 h 3345180"/>
              <a:gd name="connsiteX23" fmla="*/ 152400 w 2941320"/>
              <a:gd name="connsiteY23"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670560 w 2941320"/>
              <a:gd name="connsiteY18" fmla="*/ 2293620 h 3345180"/>
              <a:gd name="connsiteX19" fmla="*/ 220980 w 2941320"/>
              <a:gd name="connsiteY19" fmla="*/ 2667000 h 3345180"/>
              <a:gd name="connsiteX20" fmla="*/ 0 w 2941320"/>
              <a:gd name="connsiteY20" fmla="*/ 3177540 h 3345180"/>
              <a:gd name="connsiteX21" fmla="*/ 0 w 2941320"/>
              <a:gd name="connsiteY21" fmla="*/ 3238500 h 3345180"/>
              <a:gd name="connsiteX22" fmla="*/ 152400 w 2941320"/>
              <a:gd name="connsiteY22"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1485900 w 2941320"/>
              <a:gd name="connsiteY17" fmla="*/ 2689860 h 3345180"/>
              <a:gd name="connsiteX18" fmla="*/ 220980 w 2941320"/>
              <a:gd name="connsiteY18" fmla="*/ 2667000 h 3345180"/>
              <a:gd name="connsiteX19" fmla="*/ 0 w 2941320"/>
              <a:gd name="connsiteY19" fmla="*/ 3177540 h 3345180"/>
              <a:gd name="connsiteX20" fmla="*/ 0 w 2941320"/>
              <a:gd name="connsiteY20" fmla="*/ 3238500 h 3345180"/>
              <a:gd name="connsiteX21" fmla="*/ 152400 w 2941320"/>
              <a:gd name="connsiteY21"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220980 w 2941320"/>
              <a:gd name="connsiteY17" fmla="*/ 2667000 h 3345180"/>
              <a:gd name="connsiteX18" fmla="*/ 0 w 2941320"/>
              <a:gd name="connsiteY18" fmla="*/ 3177540 h 3345180"/>
              <a:gd name="connsiteX19" fmla="*/ 0 w 2941320"/>
              <a:gd name="connsiteY19" fmla="*/ 3238500 h 3345180"/>
              <a:gd name="connsiteX20" fmla="*/ 152400 w 2941320"/>
              <a:gd name="connsiteY20"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0 w 2941320"/>
              <a:gd name="connsiteY17" fmla="*/ 3177540 h 3345180"/>
              <a:gd name="connsiteX18" fmla="*/ 0 w 2941320"/>
              <a:gd name="connsiteY18" fmla="*/ 3238500 h 3345180"/>
              <a:gd name="connsiteX19" fmla="*/ 152400 w 2941320"/>
              <a:gd name="connsiteY19" fmla="*/ 3345180 h 3345180"/>
              <a:gd name="connsiteX0" fmla="*/ 1440180 w 2941320"/>
              <a:gd name="connsiteY0" fmla="*/ 0 h 3345180"/>
              <a:gd name="connsiteX1" fmla="*/ 1394460 w 2941320"/>
              <a:gd name="connsiteY1" fmla="*/ 137160 h 3345180"/>
              <a:gd name="connsiteX2" fmla="*/ 1455420 w 2941320"/>
              <a:gd name="connsiteY2" fmla="*/ 243840 h 3345180"/>
              <a:gd name="connsiteX3" fmla="*/ 1584960 w 2941320"/>
              <a:gd name="connsiteY3" fmla="*/ 289560 h 3345180"/>
              <a:gd name="connsiteX4" fmla="*/ 1775460 w 2941320"/>
              <a:gd name="connsiteY4" fmla="*/ 1066800 h 3345180"/>
              <a:gd name="connsiteX5" fmla="*/ 1790700 w 2941320"/>
              <a:gd name="connsiteY5" fmla="*/ 1386840 h 3345180"/>
              <a:gd name="connsiteX6" fmla="*/ 1912620 w 2941320"/>
              <a:gd name="connsiteY6" fmla="*/ 2118360 h 3345180"/>
              <a:gd name="connsiteX7" fmla="*/ 2087880 w 2941320"/>
              <a:gd name="connsiteY7" fmla="*/ 2080260 h 3345180"/>
              <a:gd name="connsiteX8" fmla="*/ 2263140 w 2941320"/>
              <a:gd name="connsiteY8" fmla="*/ 2072640 h 3345180"/>
              <a:gd name="connsiteX9" fmla="*/ 2560320 w 2941320"/>
              <a:gd name="connsiteY9" fmla="*/ 1981200 h 3345180"/>
              <a:gd name="connsiteX10" fmla="*/ 2712720 w 2941320"/>
              <a:gd name="connsiteY10" fmla="*/ 1798320 h 3345180"/>
              <a:gd name="connsiteX11" fmla="*/ 2827020 w 2941320"/>
              <a:gd name="connsiteY11" fmla="*/ 1844040 h 3345180"/>
              <a:gd name="connsiteX12" fmla="*/ 2941320 w 2941320"/>
              <a:gd name="connsiteY12" fmla="*/ 2042160 h 3345180"/>
              <a:gd name="connsiteX13" fmla="*/ 2941320 w 2941320"/>
              <a:gd name="connsiteY13" fmla="*/ 2202180 h 3345180"/>
              <a:gd name="connsiteX14" fmla="*/ 2667000 w 2941320"/>
              <a:gd name="connsiteY14" fmla="*/ 2308860 h 3345180"/>
              <a:gd name="connsiteX15" fmla="*/ 2407920 w 2941320"/>
              <a:gd name="connsiteY15" fmla="*/ 2560320 h 3345180"/>
              <a:gd name="connsiteX16" fmla="*/ 1996440 w 2941320"/>
              <a:gd name="connsiteY16" fmla="*/ 2545080 h 3345180"/>
              <a:gd name="connsiteX17" fmla="*/ 0 w 2941320"/>
              <a:gd name="connsiteY17" fmla="*/ 3238500 h 3345180"/>
              <a:gd name="connsiteX18" fmla="*/ 152400 w 2941320"/>
              <a:gd name="connsiteY18" fmla="*/ 3345180 h 3345180"/>
              <a:gd name="connsiteX0" fmla="*/ 1287780 w 2788920"/>
              <a:gd name="connsiteY0" fmla="*/ 0 h 3345180"/>
              <a:gd name="connsiteX1" fmla="*/ 1242060 w 2788920"/>
              <a:gd name="connsiteY1" fmla="*/ 137160 h 3345180"/>
              <a:gd name="connsiteX2" fmla="*/ 1303020 w 2788920"/>
              <a:gd name="connsiteY2" fmla="*/ 243840 h 3345180"/>
              <a:gd name="connsiteX3" fmla="*/ 1432560 w 2788920"/>
              <a:gd name="connsiteY3" fmla="*/ 289560 h 3345180"/>
              <a:gd name="connsiteX4" fmla="*/ 1623060 w 2788920"/>
              <a:gd name="connsiteY4" fmla="*/ 1066800 h 3345180"/>
              <a:gd name="connsiteX5" fmla="*/ 1638300 w 2788920"/>
              <a:gd name="connsiteY5" fmla="*/ 1386840 h 3345180"/>
              <a:gd name="connsiteX6" fmla="*/ 1760220 w 2788920"/>
              <a:gd name="connsiteY6" fmla="*/ 2118360 h 3345180"/>
              <a:gd name="connsiteX7" fmla="*/ 1935480 w 2788920"/>
              <a:gd name="connsiteY7" fmla="*/ 2080260 h 3345180"/>
              <a:gd name="connsiteX8" fmla="*/ 2110740 w 2788920"/>
              <a:gd name="connsiteY8" fmla="*/ 2072640 h 3345180"/>
              <a:gd name="connsiteX9" fmla="*/ 2407920 w 2788920"/>
              <a:gd name="connsiteY9" fmla="*/ 1981200 h 3345180"/>
              <a:gd name="connsiteX10" fmla="*/ 2560320 w 2788920"/>
              <a:gd name="connsiteY10" fmla="*/ 1798320 h 3345180"/>
              <a:gd name="connsiteX11" fmla="*/ 2674620 w 2788920"/>
              <a:gd name="connsiteY11" fmla="*/ 1844040 h 3345180"/>
              <a:gd name="connsiteX12" fmla="*/ 2788920 w 2788920"/>
              <a:gd name="connsiteY12" fmla="*/ 2042160 h 3345180"/>
              <a:gd name="connsiteX13" fmla="*/ 2788920 w 2788920"/>
              <a:gd name="connsiteY13" fmla="*/ 2202180 h 3345180"/>
              <a:gd name="connsiteX14" fmla="*/ 2514600 w 2788920"/>
              <a:gd name="connsiteY14" fmla="*/ 2308860 h 3345180"/>
              <a:gd name="connsiteX15" fmla="*/ 2255520 w 2788920"/>
              <a:gd name="connsiteY15" fmla="*/ 2560320 h 3345180"/>
              <a:gd name="connsiteX16" fmla="*/ 1844040 w 2788920"/>
              <a:gd name="connsiteY16" fmla="*/ 2545080 h 3345180"/>
              <a:gd name="connsiteX17" fmla="*/ 0 w 2788920"/>
              <a:gd name="connsiteY17" fmla="*/ 3345180 h 3345180"/>
              <a:gd name="connsiteX0" fmla="*/ 45720 w 1546860"/>
              <a:gd name="connsiteY0" fmla="*/ 0 h 2560320"/>
              <a:gd name="connsiteX1" fmla="*/ 0 w 1546860"/>
              <a:gd name="connsiteY1" fmla="*/ 137160 h 2560320"/>
              <a:gd name="connsiteX2" fmla="*/ 60960 w 1546860"/>
              <a:gd name="connsiteY2" fmla="*/ 243840 h 2560320"/>
              <a:gd name="connsiteX3" fmla="*/ 190500 w 1546860"/>
              <a:gd name="connsiteY3" fmla="*/ 289560 h 2560320"/>
              <a:gd name="connsiteX4" fmla="*/ 381000 w 1546860"/>
              <a:gd name="connsiteY4" fmla="*/ 1066800 h 2560320"/>
              <a:gd name="connsiteX5" fmla="*/ 396240 w 1546860"/>
              <a:gd name="connsiteY5" fmla="*/ 1386840 h 2560320"/>
              <a:gd name="connsiteX6" fmla="*/ 518160 w 1546860"/>
              <a:gd name="connsiteY6" fmla="*/ 2118360 h 2560320"/>
              <a:gd name="connsiteX7" fmla="*/ 693420 w 1546860"/>
              <a:gd name="connsiteY7" fmla="*/ 2080260 h 2560320"/>
              <a:gd name="connsiteX8" fmla="*/ 868680 w 1546860"/>
              <a:gd name="connsiteY8" fmla="*/ 2072640 h 2560320"/>
              <a:gd name="connsiteX9" fmla="*/ 1165860 w 1546860"/>
              <a:gd name="connsiteY9" fmla="*/ 1981200 h 2560320"/>
              <a:gd name="connsiteX10" fmla="*/ 1318260 w 1546860"/>
              <a:gd name="connsiteY10" fmla="*/ 1798320 h 2560320"/>
              <a:gd name="connsiteX11" fmla="*/ 1432560 w 1546860"/>
              <a:gd name="connsiteY11" fmla="*/ 1844040 h 2560320"/>
              <a:gd name="connsiteX12" fmla="*/ 1546860 w 1546860"/>
              <a:gd name="connsiteY12" fmla="*/ 2042160 h 2560320"/>
              <a:gd name="connsiteX13" fmla="*/ 1546860 w 1546860"/>
              <a:gd name="connsiteY13" fmla="*/ 2202180 h 2560320"/>
              <a:gd name="connsiteX14" fmla="*/ 1272540 w 1546860"/>
              <a:gd name="connsiteY14" fmla="*/ 2308860 h 2560320"/>
              <a:gd name="connsiteX15" fmla="*/ 1013460 w 1546860"/>
              <a:gd name="connsiteY15" fmla="*/ 2560320 h 2560320"/>
              <a:gd name="connsiteX16" fmla="*/ 601980 w 1546860"/>
              <a:gd name="connsiteY16" fmla="*/ 2545080 h 2560320"/>
              <a:gd name="connsiteX0" fmla="*/ 45720 w 1546860"/>
              <a:gd name="connsiteY0" fmla="*/ 0 h 2560320"/>
              <a:gd name="connsiteX1" fmla="*/ 0 w 1546860"/>
              <a:gd name="connsiteY1" fmla="*/ 137160 h 2560320"/>
              <a:gd name="connsiteX2" fmla="*/ 60960 w 1546860"/>
              <a:gd name="connsiteY2" fmla="*/ 243840 h 2560320"/>
              <a:gd name="connsiteX3" fmla="*/ 190500 w 1546860"/>
              <a:gd name="connsiteY3" fmla="*/ 289560 h 2560320"/>
              <a:gd name="connsiteX4" fmla="*/ 381000 w 1546860"/>
              <a:gd name="connsiteY4" fmla="*/ 1066800 h 2560320"/>
              <a:gd name="connsiteX5" fmla="*/ 396240 w 1546860"/>
              <a:gd name="connsiteY5" fmla="*/ 1386840 h 2560320"/>
              <a:gd name="connsiteX6" fmla="*/ 518160 w 1546860"/>
              <a:gd name="connsiteY6" fmla="*/ 2118360 h 2560320"/>
              <a:gd name="connsiteX7" fmla="*/ 693420 w 1546860"/>
              <a:gd name="connsiteY7" fmla="*/ 2080260 h 2560320"/>
              <a:gd name="connsiteX8" fmla="*/ 868680 w 1546860"/>
              <a:gd name="connsiteY8" fmla="*/ 2072640 h 2560320"/>
              <a:gd name="connsiteX9" fmla="*/ 1165860 w 1546860"/>
              <a:gd name="connsiteY9" fmla="*/ 1981200 h 2560320"/>
              <a:gd name="connsiteX10" fmla="*/ 1318260 w 1546860"/>
              <a:gd name="connsiteY10" fmla="*/ 1798320 h 2560320"/>
              <a:gd name="connsiteX11" fmla="*/ 1432560 w 1546860"/>
              <a:gd name="connsiteY11" fmla="*/ 1844040 h 2560320"/>
              <a:gd name="connsiteX12" fmla="*/ 1546860 w 1546860"/>
              <a:gd name="connsiteY12" fmla="*/ 2042160 h 2560320"/>
              <a:gd name="connsiteX13" fmla="*/ 1546860 w 1546860"/>
              <a:gd name="connsiteY13" fmla="*/ 2202180 h 2560320"/>
              <a:gd name="connsiteX14" fmla="*/ 1272540 w 1546860"/>
              <a:gd name="connsiteY14" fmla="*/ 2308860 h 2560320"/>
              <a:gd name="connsiteX15" fmla="*/ 1013460 w 1546860"/>
              <a:gd name="connsiteY15" fmla="*/ 2560320 h 2560320"/>
              <a:gd name="connsiteX0" fmla="*/ 45720 w 1546860"/>
              <a:gd name="connsiteY0" fmla="*/ 0 h 2308860"/>
              <a:gd name="connsiteX1" fmla="*/ 0 w 1546860"/>
              <a:gd name="connsiteY1" fmla="*/ 137160 h 2308860"/>
              <a:gd name="connsiteX2" fmla="*/ 60960 w 1546860"/>
              <a:gd name="connsiteY2" fmla="*/ 243840 h 2308860"/>
              <a:gd name="connsiteX3" fmla="*/ 190500 w 1546860"/>
              <a:gd name="connsiteY3" fmla="*/ 289560 h 2308860"/>
              <a:gd name="connsiteX4" fmla="*/ 381000 w 1546860"/>
              <a:gd name="connsiteY4" fmla="*/ 1066800 h 2308860"/>
              <a:gd name="connsiteX5" fmla="*/ 396240 w 1546860"/>
              <a:gd name="connsiteY5" fmla="*/ 1386840 h 2308860"/>
              <a:gd name="connsiteX6" fmla="*/ 518160 w 1546860"/>
              <a:gd name="connsiteY6" fmla="*/ 2118360 h 2308860"/>
              <a:gd name="connsiteX7" fmla="*/ 693420 w 1546860"/>
              <a:gd name="connsiteY7" fmla="*/ 2080260 h 2308860"/>
              <a:gd name="connsiteX8" fmla="*/ 868680 w 1546860"/>
              <a:gd name="connsiteY8" fmla="*/ 2072640 h 2308860"/>
              <a:gd name="connsiteX9" fmla="*/ 1165860 w 1546860"/>
              <a:gd name="connsiteY9" fmla="*/ 1981200 h 2308860"/>
              <a:gd name="connsiteX10" fmla="*/ 1318260 w 1546860"/>
              <a:gd name="connsiteY10" fmla="*/ 1798320 h 2308860"/>
              <a:gd name="connsiteX11" fmla="*/ 1432560 w 1546860"/>
              <a:gd name="connsiteY11" fmla="*/ 1844040 h 2308860"/>
              <a:gd name="connsiteX12" fmla="*/ 1546860 w 1546860"/>
              <a:gd name="connsiteY12" fmla="*/ 2042160 h 2308860"/>
              <a:gd name="connsiteX13" fmla="*/ 1546860 w 1546860"/>
              <a:gd name="connsiteY13" fmla="*/ 2202180 h 2308860"/>
              <a:gd name="connsiteX14" fmla="*/ 1272540 w 1546860"/>
              <a:gd name="connsiteY14" fmla="*/ 2308860 h 2308860"/>
              <a:gd name="connsiteX0" fmla="*/ 45720 w 1546860"/>
              <a:gd name="connsiteY0" fmla="*/ 0 h 2202180"/>
              <a:gd name="connsiteX1" fmla="*/ 0 w 1546860"/>
              <a:gd name="connsiteY1" fmla="*/ 137160 h 2202180"/>
              <a:gd name="connsiteX2" fmla="*/ 60960 w 1546860"/>
              <a:gd name="connsiteY2" fmla="*/ 243840 h 2202180"/>
              <a:gd name="connsiteX3" fmla="*/ 190500 w 1546860"/>
              <a:gd name="connsiteY3" fmla="*/ 289560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60960 w 1546860"/>
              <a:gd name="connsiteY2" fmla="*/ 243840 h 2202180"/>
              <a:gd name="connsiteX3" fmla="*/ 190500 w 1546860"/>
              <a:gd name="connsiteY3" fmla="*/ 289560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60960 w 1546860"/>
              <a:gd name="connsiteY2" fmla="*/ 243840 h 2202180"/>
              <a:gd name="connsiteX3" fmla="*/ 190500 w 1546860"/>
              <a:gd name="connsiteY3" fmla="*/ 289560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60960 w 1546860"/>
              <a:gd name="connsiteY2" fmla="*/ 243840 h 2202180"/>
              <a:gd name="connsiteX3" fmla="*/ 212272 w 1546860"/>
              <a:gd name="connsiteY3" fmla="*/ 368482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45720 w 1546860"/>
              <a:gd name="connsiteY0" fmla="*/ 0 h 2202180"/>
              <a:gd name="connsiteX1" fmla="*/ 0 w 1546860"/>
              <a:gd name="connsiteY1" fmla="*/ 137160 h 2202180"/>
              <a:gd name="connsiteX2" fmla="*/ 93618 w 1546860"/>
              <a:gd name="connsiteY2" fmla="*/ 249283 h 2202180"/>
              <a:gd name="connsiteX3" fmla="*/ 212272 w 1546860"/>
              <a:gd name="connsiteY3" fmla="*/ 368482 h 2202180"/>
              <a:gd name="connsiteX4" fmla="*/ 381000 w 1546860"/>
              <a:gd name="connsiteY4" fmla="*/ 1066800 h 2202180"/>
              <a:gd name="connsiteX5" fmla="*/ 396240 w 1546860"/>
              <a:gd name="connsiteY5" fmla="*/ 1386840 h 2202180"/>
              <a:gd name="connsiteX6" fmla="*/ 518160 w 1546860"/>
              <a:gd name="connsiteY6" fmla="*/ 2118360 h 2202180"/>
              <a:gd name="connsiteX7" fmla="*/ 693420 w 1546860"/>
              <a:gd name="connsiteY7" fmla="*/ 2080260 h 2202180"/>
              <a:gd name="connsiteX8" fmla="*/ 868680 w 1546860"/>
              <a:gd name="connsiteY8" fmla="*/ 2072640 h 2202180"/>
              <a:gd name="connsiteX9" fmla="*/ 1165860 w 1546860"/>
              <a:gd name="connsiteY9" fmla="*/ 1981200 h 2202180"/>
              <a:gd name="connsiteX10" fmla="*/ 1318260 w 1546860"/>
              <a:gd name="connsiteY10" fmla="*/ 1798320 h 2202180"/>
              <a:gd name="connsiteX11" fmla="*/ 1432560 w 1546860"/>
              <a:gd name="connsiteY11" fmla="*/ 1844040 h 2202180"/>
              <a:gd name="connsiteX12" fmla="*/ 1546860 w 1546860"/>
              <a:gd name="connsiteY12" fmla="*/ 2042160 h 2202180"/>
              <a:gd name="connsiteX13" fmla="*/ 1546860 w 1546860"/>
              <a:gd name="connsiteY13" fmla="*/ 2202180 h 2202180"/>
              <a:gd name="connsiteX0" fmla="*/ 62049 w 1563189"/>
              <a:gd name="connsiteY0" fmla="*/ 0 h 2202180"/>
              <a:gd name="connsiteX1" fmla="*/ 0 w 1563189"/>
              <a:gd name="connsiteY1" fmla="*/ 161653 h 2202180"/>
              <a:gd name="connsiteX2" fmla="*/ 109947 w 1563189"/>
              <a:gd name="connsiteY2" fmla="*/ 249283 h 2202180"/>
              <a:gd name="connsiteX3" fmla="*/ 228601 w 1563189"/>
              <a:gd name="connsiteY3" fmla="*/ 368482 h 2202180"/>
              <a:gd name="connsiteX4" fmla="*/ 397329 w 1563189"/>
              <a:gd name="connsiteY4" fmla="*/ 1066800 h 2202180"/>
              <a:gd name="connsiteX5" fmla="*/ 412569 w 1563189"/>
              <a:gd name="connsiteY5" fmla="*/ 1386840 h 2202180"/>
              <a:gd name="connsiteX6" fmla="*/ 534489 w 1563189"/>
              <a:gd name="connsiteY6" fmla="*/ 2118360 h 2202180"/>
              <a:gd name="connsiteX7" fmla="*/ 709749 w 1563189"/>
              <a:gd name="connsiteY7" fmla="*/ 2080260 h 2202180"/>
              <a:gd name="connsiteX8" fmla="*/ 885009 w 1563189"/>
              <a:gd name="connsiteY8" fmla="*/ 2072640 h 2202180"/>
              <a:gd name="connsiteX9" fmla="*/ 1182189 w 1563189"/>
              <a:gd name="connsiteY9" fmla="*/ 1981200 h 2202180"/>
              <a:gd name="connsiteX10" fmla="*/ 1334589 w 1563189"/>
              <a:gd name="connsiteY10" fmla="*/ 1798320 h 2202180"/>
              <a:gd name="connsiteX11" fmla="*/ 1448889 w 1563189"/>
              <a:gd name="connsiteY11" fmla="*/ 1844040 h 2202180"/>
              <a:gd name="connsiteX12" fmla="*/ 1563189 w 1563189"/>
              <a:gd name="connsiteY12" fmla="*/ 2042160 h 2202180"/>
              <a:gd name="connsiteX13" fmla="*/ 1563189 w 1563189"/>
              <a:gd name="connsiteY13" fmla="*/ 2202180 h 2202180"/>
              <a:gd name="connsiteX0" fmla="*/ 62914 w 1564054"/>
              <a:gd name="connsiteY0" fmla="*/ 0 h 2202180"/>
              <a:gd name="connsiteX1" fmla="*/ 865 w 1564054"/>
              <a:gd name="connsiteY1" fmla="*/ 161653 h 2202180"/>
              <a:gd name="connsiteX2" fmla="*/ 110812 w 1564054"/>
              <a:gd name="connsiteY2" fmla="*/ 249283 h 2202180"/>
              <a:gd name="connsiteX3" fmla="*/ 229466 w 1564054"/>
              <a:gd name="connsiteY3" fmla="*/ 368482 h 2202180"/>
              <a:gd name="connsiteX4" fmla="*/ 398194 w 1564054"/>
              <a:gd name="connsiteY4" fmla="*/ 1066800 h 2202180"/>
              <a:gd name="connsiteX5" fmla="*/ 413434 w 1564054"/>
              <a:gd name="connsiteY5" fmla="*/ 1386840 h 2202180"/>
              <a:gd name="connsiteX6" fmla="*/ 535354 w 1564054"/>
              <a:gd name="connsiteY6" fmla="*/ 2118360 h 2202180"/>
              <a:gd name="connsiteX7" fmla="*/ 710614 w 1564054"/>
              <a:gd name="connsiteY7" fmla="*/ 2080260 h 2202180"/>
              <a:gd name="connsiteX8" fmla="*/ 885874 w 1564054"/>
              <a:gd name="connsiteY8" fmla="*/ 2072640 h 2202180"/>
              <a:gd name="connsiteX9" fmla="*/ 1183054 w 1564054"/>
              <a:gd name="connsiteY9" fmla="*/ 1981200 h 2202180"/>
              <a:gd name="connsiteX10" fmla="*/ 1335454 w 1564054"/>
              <a:gd name="connsiteY10" fmla="*/ 1798320 h 2202180"/>
              <a:gd name="connsiteX11" fmla="*/ 1449754 w 1564054"/>
              <a:gd name="connsiteY11" fmla="*/ 1844040 h 2202180"/>
              <a:gd name="connsiteX12" fmla="*/ 1564054 w 1564054"/>
              <a:gd name="connsiteY12" fmla="*/ 2042160 h 2202180"/>
              <a:gd name="connsiteX13" fmla="*/ 1564054 w 1564054"/>
              <a:gd name="connsiteY13" fmla="*/ 2202180 h 2202180"/>
              <a:gd name="connsiteX0" fmla="*/ 49585 w 1550725"/>
              <a:gd name="connsiteY0" fmla="*/ 0 h 2202180"/>
              <a:gd name="connsiteX1" fmla="*/ 1143 w 1550725"/>
              <a:gd name="connsiteY1" fmla="*/ 161653 h 2202180"/>
              <a:gd name="connsiteX2" fmla="*/ 9748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0105 w 1550725"/>
              <a:gd name="connsiteY5" fmla="*/ 1386840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84865 w 1550725"/>
              <a:gd name="connsiteY4" fmla="*/ 1066800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69725 w 1550725"/>
              <a:gd name="connsiteY9" fmla="*/ 1981200 h 2202180"/>
              <a:gd name="connsiteX10" fmla="*/ 1322125 w 1550725"/>
              <a:gd name="connsiteY10" fmla="*/ 1798320 h 2202180"/>
              <a:gd name="connsiteX11" fmla="*/ 1436425 w 1550725"/>
              <a:gd name="connsiteY11" fmla="*/ 1844040 h 2202180"/>
              <a:gd name="connsiteX12" fmla="*/ 1550725 w 1550725"/>
              <a:gd name="connsiteY12" fmla="*/ 2042160 h 2202180"/>
              <a:gd name="connsiteX13" fmla="*/ 1550725 w 1550725"/>
              <a:gd name="connsiteY13" fmla="*/ 2202180 h 2202180"/>
              <a:gd name="connsiteX0" fmla="*/ 49585 w 1559191"/>
              <a:gd name="connsiteY0" fmla="*/ 0 h 2202180"/>
              <a:gd name="connsiteX1" fmla="*/ 1143 w 1559191"/>
              <a:gd name="connsiteY1" fmla="*/ 161653 h 2202180"/>
              <a:gd name="connsiteX2" fmla="*/ 116533 w 1559191"/>
              <a:gd name="connsiteY2" fmla="*/ 249283 h 2202180"/>
              <a:gd name="connsiteX3" fmla="*/ 216137 w 1559191"/>
              <a:gd name="connsiteY3" fmla="*/ 368482 h 2202180"/>
              <a:gd name="connsiteX4" fmla="*/ 376700 w 1559191"/>
              <a:gd name="connsiteY4" fmla="*/ 1025979 h 2202180"/>
              <a:gd name="connsiteX5" fmla="*/ 405548 w 1559191"/>
              <a:gd name="connsiteY5" fmla="*/ 1487533 h 2202180"/>
              <a:gd name="connsiteX6" fmla="*/ 522025 w 1559191"/>
              <a:gd name="connsiteY6" fmla="*/ 2118360 h 2202180"/>
              <a:gd name="connsiteX7" fmla="*/ 697285 w 1559191"/>
              <a:gd name="connsiteY7" fmla="*/ 2080260 h 2202180"/>
              <a:gd name="connsiteX8" fmla="*/ 872545 w 1559191"/>
              <a:gd name="connsiteY8" fmla="*/ 2072640 h 2202180"/>
              <a:gd name="connsiteX9" fmla="*/ 1169725 w 1559191"/>
              <a:gd name="connsiteY9" fmla="*/ 1981200 h 2202180"/>
              <a:gd name="connsiteX10" fmla="*/ 1322125 w 1559191"/>
              <a:gd name="connsiteY10" fmla="*/ 1798320 h 2202180"/>
              <a:gd name="connsiteX11" fmla="*/ 1436425 w 1559191"/>
              <a:gd name="connsiteY11" fmla="*/ 1844040 h 2202180"/>
              <a:gd name="connsiteX12" fmla="*/ 1550725 w 1559191"/>
              <a:gd name="connsiteY12" fmla="*/ 2042160 h 2202180"/>
              <a:gd name="connsiteX13" fmla="*/ 1550725 w 1559191"/>
              <a:gd name="connsiteY13" fmla="*/ 2202180 h 2202180"/>
              <a:gd name="connsiteX0" fmla="*/ 49585 w 1559191"/>
              <a:gd name="connsiteY0" fmla="*/ 0 h 2202180"/>
              <a:gd name="connsiteX1" fmla="*/ 1143 w 1559191"/>
              <a:gd name="connsiteY1" fmla="*/ 161653 h 2202180"/>
              <a:gd name="connsiteX2" fmla="*/ 116533 w 1559191"/>
              <a:gd name="connsiteY2" fmla="*/ 249283 h 2202180"/>
              <a:gd name="connsiteX3" fmla="*/ 216137 w 1559191"/>
              <a:gd name="connsiteY3" fmla="*/ 368482 h 2202180"/>
              <a:gd name="connsiteX4" fmla="*/ 376700 w 1559191"/>
              <a:gd name="connsiteY4" fmla="*/ 1025979 h 2202180"/>
              <a:gd name="connsiteX5" fmla="*/ 405548 w 1559191"/>
              <a:gd name="connsiteY5" fmla="*/ 1487533 h 2202180"/>
              <a:gd name="connsiteX6" fmla="*/ 522025 w 1559191"/>
              <a:gd name="connsiteY6" fmla="*/ 2118360 h 2202180"/>
              <a:gd name="connsiteX7" fmla="*/ 697285 w 1559191"/>
              <a:gd name="connsiteY7" fmla="*/ 2080260 h 2202180"/>
              <a:gd name="connsiteX8" fmla="*/ 872545 w 1559191"/>
              <a:gd name="connsiteY8" fmla="*/ 2072640 h 2202180"/>
              <a:gd name="connsiteX9" fmla="*/ 1158839 w 1559191"/>
              <a:gd name="connsiteY9" fmla="*/ 1959428 h 2202180"/>
              <a:gd name="connsiteX10" fmla="*/ 1322125 w 1559191"/>
              <a:gd name="connsiteY10" fmla="*/ 1798320 h 2202180"/>
              <a:gd name="connsiteX11" fmla="*/ 1436425 w 1559191"/>
              <a:gd name="connsiteY11" fmla="*/ 1844040 h 2202180"/>
              <a:gd name="connsiteX12" fmla="*/ 1550725 w 1559191"/>
              <a:gd name="connsiteY12" fmla="*/ 2042160 h 2202180"/>
              <a:gd name="connsiteX13" fmla="*/ 1550725 w 1559191"/>
              <a:gd name="connsiteY13" fmla="*/ 2202180 h 2202180"/>
              <a:gd name="connsiteX0" fmla="*/ 49585 w 1552464"/>
              <a:gd name="connsiteY0" fmla="*/ 0 h 2202180"/>
              <a:gd name="connsiteX1" fmla="*/ 1143 w 1552464"/>
              <a:gd name="connsiteY1" fmla="*/ 161653 h 2202180"/>
              <a:gd name="connsiteX2" fmla="*/ 116533 w 1552464"/>
              <a:gd name="connsiteY2" fmla="*/ 249283 h 2202180"/>
              <a:gd name="connsiteX3" fmla="*/ 216137 w 1552464"/>
              <a:gd name="connsiteY3" fmla="*/ 368482 h 2202180"/>
              <a:gd name="connsiteX4" fmla="*/ 376700 w 1552464"/>
              <a:gd name="connsiteY4" fmla="*/ 1025979 h 2202180"/>
              <a:gd name="connsiteX5" fmla="*/ 405548 w 1552464"/>
              <a:gd name="connsiteY5" fmla="*/ 1487533 h 2202180"/>
              <a:gd name="connsiteX6" fmla="*/ 522025 w 1552464"/>
              <a:gd name="connsiteY6" fmla="*/ 2118360 h 2202180"/>
              <a:gd name="connsiteX7" fmla="*/ 697285 w 1552464"/>
              <a:gd name="connsiteY7" fmla="*/ 2080260 h 2202180"/>
              <a:gd name="connsiteX8" fmla="*/ 872545 w 1552464"/>
              <a:gd name="connsiteY8" fmla="*/ 2072640 h 2202180"/>
              <a:gd name="connsiteX9" fmla="*/ 1158839 w 1552464"/>
              <a:gd name="connsiteY9" fmla="*/ 1959428 h 2202180"/>
              <a:gd name="connsiteX10" fmla="*/ 1322125 w 1552464"/>
              <a:gd name="connsiteY10" fmla="*/ 1798320 h 2202180"/>
              <a:gd name="connsiteX11" fmla="*/ 1436425 w 1552464"/>
              <a:gd name="connsiteY11" fmla="*/ 1844040 h 2202180"/>
              <a:gd name="connsiteX12" fmla="*/ 1539839 w 1552464"/>
              <a:gd name="connsiteY12" fmla="*/ 2020388 h 2202180"/>
              <a:gd name="connsiteX13" fmla="*/ 1550725 w 1552464"/>
              <a:gd name="connsiteY13" fmla="*/ 2202180 h 2202180"/>
              <a:gd name="connsiteX0" fmla="*/ 49585 w 1550725"/>
              <a:gd name="connsiteY0" fmla="*/ 0 h 2202180"/>
              <a:gd name="connsiteX1" fmla="*/ 1143 w 1550725"/>
              <a:gd name="connsiteY1" fmla="*/ 161653 h 2202180"/>
              <a:gd name="connsiteX2" fmla="*/ 116533 w 1550725"/>
              <a:gd name="connsiteY2" fmla="*/ 249283 h 2202180"/>
              <a:gd name="connsiteX3" fmla="*/ 216137 w 1550725"/>
              <a:gd name="connsiteY3" fmla="*/ 368482 h 2202180"/>
              <a:gd name="connsiteX4" fmla="*/ 376700 w 1550725"/>
              <a:gd name="connsiteY4" fmla="*/ 1025979 h 2202180"/>
              <a:gd name="connsiteX5" fmla="*/ 405548 w 1550725"/>
              <a:gd name="connsiteY5" fmla="*/ 1487533 h 2202180"/>
              <a:gd name="connsiteX6" fmla="*/ 522025 w 1550725"/>
              <a:gd name="connsiteY6" fmla="*/ 2118360 h 2202180"/>
              <a:gd name="connsiteX7" fmla="*/ 697285 w 1550725"/>
              <a:gd name="connsiteY7" fmla="*/ 2080260 h 2202180"/>
              <a:gd name="connsiteX8" fmla="*/ 872545 w 1550725"/>
              <a:gd name="connsiteY8" fmla="*/ 2072640 h 2202180"/>
              <a:gd name="connsiteX9" fmla="*/ 1158839 w 1550725"/>
              <a:gd name="connsiteY9" fmla="*/ 1959428 h 2202180"/>
              <a:gd name="connsiteX10" fmla="*/ 1322125 w 1550725"/>
              <a:gd name="connsiteY10" fmla="*/ 1798320 h 2202180"/>
              <a:gd name="connsiteX11" fmla="*/ 1436425 w 1550725"/>
              <a:gd name="connsiteY11" fmla="*/ 1844040 h 2202180"/>
              <a:gd name="connsiteX12" fmla="*/ 1539839 w 1550725"/>
              <a:gd name="connsiteY12" fmla="*/ 2020388 h 2202180"/>
              <a:gd name="connsiteX13" fmla="*/ 1550725 w 1550725"/>
              <a:gd name="connsiteY13" fmla="*/ 2202180 h 220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0725" h="2202180">
                <a:moveTo>
                  <a:pt x="49585" y="0"/>
                </a:moveTo>
                <a:cubicBezTo>
                  <a:pt x="28902" y="53884"/>
                  <a:pt x="-6840" y="120106"/>
                  <a:pt x="1143" y="161653"/>
                </a:cubicBezTo>
                <a:cubicBezTo>
                  <a:pt x="3683" y="202293"/>
                  <a:pt x="84783" y="223883"/>
                  <a:pt x="116533" y="249283"/>
                </a:cubicBezTo>
                <a:cubicBezTo>
                  <a:pt x="148283" y="274683"/>
                  <a:pt x="162797" y="231322"/>
                  <a:pt x="216137" y="368482"/>
                </a:cubicBezTo>
                <a:cubicBezTo>
                  <a:pt x="260859" y="504735"/>
                  <a:pt x="346039" y="856253"/>
                  <a:pt x="376700" y="1025979"/>
                </a:cubicBezTo>
                <a:cubicBezTo>
                  <a:pt x="407361" y="1195705"/>
                  <a:pt x="382688" y="1312273"/>
                  <a:pt x="405548" y="1487533"/>
                </a:cubicBezTo>
                <a:lnTo>
                  <a:pt x="522025" y="2118360"/>
                </a:lnTo>
                <a:lnTo>
                  <a:pt x="697285" y="2080260"/>
                </a:lnTo>
                <a:cubicBezTo>
                  <a:pt x="755705" y="2072640"/>
                  <a:pt x="793805" y="2089150"/>
                  <a:pt x="872545" y="2072640"/>
                </a:cubicBezTo>
                <a:cubicBezTo>
                  <a:pt x="951285" y="2056130"/>
                  <a:pt x="1083909" y="2005148"/>
                  <a:pt x="1158839" y="1959428"/>
                </a:cubicBezTo>
                <a:cubicBezTo>
                  <a:pt x="1233769" y="1913708"/>
                  <a:pt x="1277675" y="1821180"/>
                  <a:pt x="1322125" y="1798320"/>
                </a:cubicBezTo>
                <a:cubicBezTo>
                  <a:pt x="1366575" y="1775460"/>
                  <a:pt x="1398325" y="1803400"/>
                  <a:pt x="1436425" y="1844040"/>
                </a:cubicBezTo>
                <a:cubicBezTo>
                  <a:pt x="1474525" y="1884680"/>
                  <a:pt x="1520789" y="1960698"/>
                  <a:pt x="1539839" y="2020388"/>
                </a:cubicBezTo>
                <a:cubicBezTo>
                  <a:pt x="1545282" y="2074635"/>
                  <a:pt x="1550725" y="2148840"/>
                  <a:pt x="1550725" y="2202180"/>
                </a:cubicBez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a:extLst>
              <a:ext uri="{FF2B5EF4-FFF2-40B4-BE49-F238E27FC236}">
                <a16:creationId xmlns:a16="http://schemas.microsoft.com/office/drawing/2014/main" id="{CD3785CD-A68D-4040-AE5D-BB7C51339653}"/>
              </a:ext>
            </a:extLst>
          </p:cNvPr>
          <p:cNvSpPr/>
          <p:nvPr/>
        </p:nvSpPr>
        <p:spPr>
          <a:xfrm>
            <a:off x="1920524" y="869708"/>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a:extLst>
              <a:ext uri="{FF2B5EF4-FFF2-40B4-BE49-F238E27FC236}">
                <a16:creationId xmlns:a16="http://schemas.microsoft.com/office/drawing/2014/main" id="{09CD4A3F-CECA-4A47-A818-6AF17E5FCFD8}"/>
              </a:ext>
            </a:extLst>
          </p:cNvPr>
          <p:cNvSpPr/>
          <p:nvPr/>
        </p:nvSpPr>
        <p:spPr>
          <a:xfrm>
            <a:off x="3060045" y="2822820"/>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a:extLst>
              <a:ext uri="{FF2B5EF4-FFF2-40B4-BE49-F238E27FC236}">
                <a16:creationId xmlns:a16="http://schemas.microsoft.com/office/drawing/2014/main" id="{CE3D67A4-5F74-437F-B569-DB5D5F635D94}"/>
              </a:ext>
            </a:extLst>
          </p:cNvPr>
          <p:cNvSpPr/>
          <p:nvPr/>
        </p:nvSpPr>
        <p:spPr>
          <a:xfrm>
            <a:off x="3337612" y="2806193"/>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6135E374-DA9A-421A-B4A1-3752549ADA3C}"/>
              </a:ext>
            </a:extLst>
          </p:cNvPr>
          <p:cNvSpPr/>
          <p:nvPr/>
        </p:nvSpPr>
        <p:spPr>
          <a:xfrm>
            <a:off x="604084" y="4204442"/>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a:extLst>
              <a:ext uri="{FF2B5EF4-FFF2-40B4-BE49-F238E27FC236}">
                <a16:creationId xmlns:a16="http://schemas.microsoft.com/office/drawing/2014/main" id="{27ABB6A2-A4F8-44C2-B0AC-D3EBDAA5F43D}"/>
              </a:ext>
            </a:extLst>
          </p:cNvPr>
          <p:cNvSpPr/>
          <p:nvPr/>
        </p:nvSpPr>
        <p:spPr>
          <a:xfrm>
            <a:off x="1558879" y="4967817"/>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a:extLst>
              <a:ext uri="{FF2B5EF4-FFF2-40B4-BE49-F238E27FC236}">
                <a16:creationId xmlns:a16="http://schemas.microsoft.com/office/drawing/2014/main" id="{429F357B-F600-4379-9CE7-FE0E99F44434}"/>
              </a:ext>
            </a:extLst>
          </p:cNvPr>
          <p:cNvSpPr/>
          <p:nvPr/>
        </p:nvSpPr>
        <p:spPr>
          <a:xfrm>
            <a:off x="2162101" y="5245546"/>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a:extLst>
              <a:ext uri="{FF2B5EF4-FFF2-40B4-BE49-F238E27FC236}">
                <a16:creationId xmlns:a16="http://schemas.microsoft.com/office/drawing/2014/main" id="{40F7B997-1B13-4CCB-B142-A70D104ECFA0}"/>
              </a:ext>
            </a:extLst>
          </p:cNvPr>
          <p:cNvSpPr/>
          <p:nvPr/>
        </p:nvSpPr>
        <p:spPr>
          <a:xfrm>
            <a:off x="1006577" y="3655900"/>
            <a:ext cx="504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6D6BF29D-358D-4E74-9EDE-6301E787D875}"/>
              </a:ext>
            </a:extLst>
          </p:cNvPr>
          <p:cNvSpPr txBox="1"/>
          <p:nvPr/>
        </p:nvSpPr>
        <p:spPr>
          <a:xfrm>
            <a:off x="1049044" y="3679640"/>
            <a:ext cx="441146"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東山</a:t>
            </a:r>
          </a:p>
        </p:txBody>
      </p:sp>
      <p:sp>
        <p:nvSpPr>
          <p:cNvPr id="142" name="正方形/長方形 141">
            <a:extLst>
              <a:ext uri="{FF2B5EF4-FFF2-40B4-BE49-F238E27FC236}">
                <a16:creationId xmlns:a16="http://schemas.microsoft.com/office/drawing/2014/main" id="{1961B143-F7DB-4418-8EE0-103B9C3EA2E2}"/>
              </a:ext>
            </a:extLst>
          </p:cNvPr>
          <p:cNvSpPr/>
          <p:nvPr/>
        </p:nvSpPr>
        <p:spPr>
          <a:xfrm>
            <a:off x="889975" y="4120564"/>
            <a:ext cx="756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F0964D3-6A3C-4036-BB34-EB42A7F74004}"/>
              </a:ext>
            </a:extLst>
          </p:cNvPr>
          <p:cNvSpPr txBox="1"/>
          <p:nvPr/>
        </p:nvSpPr>
        <p:spPr>
          <a:xfrm>
            <a:off x="858294" y="4141453"/>
            <a:ext cx="82586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阪南一須賀</a:t>
            </a:r>
          </a:p>
        </p:txBody>
      </p:sp>
      <p:sp>
        <p:nvSpPr>
          <p:cNvPr id="143" name="正方形/長方形 142">
            <a:extLst>
              <a:ext uri="{FF2B5EF4-FFF2-40B4-BE49-F238E27FC236}">
                <a16:creationId xmlns:a16="http://schemas.microsoft.com/office/drawing/2014/main" id="{480068EF-A87C-410B-A0D3-BB871135C0BA}"/>
              </a:ext>
            </a:extLst>
          </p:cNvPr>
          <p:cNvSpPr/>
          <p:nvPr/>
        </p:nvSpPr>
        <p:spPr>
          <a:xfrm>
            <a:off x="1684161" y="4637511"/>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137CF0F4-3FC4-4606-A041-F1D339DB518C}"/>
              </a:ext>
            </a:extLst>
          </p:cNvPr>
          <p:cNvSpPr txBox="1"/>
          <p:nvPr/>
        </p:nvSpPr>
        <p:spPr>
          <a:xfrm>
            <a:off x="1631442" y="4655449"/>
            <a:ext cx="79380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大宝</a:t>
            </a:r>
            <a:r>
              <a:rPr kumimoji="1" lang="en-US" altLang="ja-JP" sz="1000" b="1" dirty="0">
                <a:latin typeface="Meiryo UI" panose="020B0604030504040204" pitchFamily="50" charset="-128"/>
                <a:ea typeface="Meiryo UI" panose="020B0604030504040204" pitchFamily="50" charset="-128"/>
              </a:rPr>
              <a:t>2</a:t>
            </a:r>
            <a:r>
              <a:rPr kumimoji="1" lang="ja-JP" altLang="en-US" sz="1000" b="1" dirty="0">
                <a:latin typeface="Meiryo UI" panose="020B0604030504040204" pitchFamily="50" charset="-128"/>
                <a:ea typeface="Meiryo UI" panose="020B0604030504040204" pitchFamily="50" charset="-128"/>
              </a:rPr>
              <a:t>丁目</a:t>
            </a:r>
          </a:p>
        </p:txBody>
      </p:sp>
      <p:sp>
        <p:nvSpPr>
          <p:cNvPr id="144" name="正方形/長方形 143">
            <a:extLst>
              <a:ext uri="{FF2B5EF4-FFF2-40B4-BE49-F238E27FC236}">
                <a16:creationId xmlns:a16="http://schemas.microsoft.com/office/drawing/2014/main" id="{528DC8B2-E59E-484B-8B06-F87C1F4470DC}"/>
              </a:ext>
            </a:extLst>
          </p:cNvPr>
          <p:cNvSpPr/>
          <p:nvPr/>
        </p:nvSpPr>
        <p:spPr>
          <a:xfrm>
            <a:off x="2462636" y="5225277"/>
            <a:ext cx="1080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A83C16A1-FE2D-43CC-AEF5-C74CDBF43A03}"/>
              </a:ext>
            </a:extLst>
          </p:cNvPr>
          <p:cNvSpPr txBox="1"/>
          <p:nvPr/>
        </p:nvSpPr>
        <p:spPr>
          <a:xfrm>
            <a:off x="2422044" y="5241239"/>
            <a:ext cx="1210588"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近つ飛鳥博物館前</a:t>
            </a:r>
          </a:p>
        </p:txBody>
      </p:sp>
      <p:pic>
        <p:nvPicPr>
          <p:cNvPr id="146" name="図 145">
            <a:extLst>
              <a:ext uri="{FF2B5EF4-FFF2-40B4-BE49-F238E27FC236}">
                <a16:creationId xmlns:a16="http://schemas.microsoft.com/office/drawing/2014/main" id="{186C794B-CED7-4754-8923-15F41808340A}"/>
              </a:ext>
            </a:extLst>
          </p:cNvPr>
          <p:cNvPicPr>
            <a:picLocks noChangeAspect="1"/>
          </p:cNvPicPr>
          <p:nvPr/>
        </p:nvPicPr>
        <p:blipFill rotWithShape="1">
          <a:blip r:embed="rId3"/>
          <a:srcRect t="2904" b="3964"/>
          <a:stretch/>
        </p:blipFill>
        <p:spPr>
          <a:xfrm>
            <a:off x="4850303" y="697589"/>
            <a:ext cx="4095991" cy="4928508"/>
          </a:xfrm>
          <a:prstGeom prst="rect">
            <a:avLst/>
          </a:prstGeom>
        </p:spPr>
      </p:pic>
      <p:sp>
        <p:nvSpPr>
          <p:cNvPr id="147" name="フリーフォーム: 図形 146">
            <a:extLst>
              <a:ext uri="{FF2B5EF4-FFF2-40B4-BE49-F238E27FC236}">
                <a16:creationId xmlns:a16="http://schemas.microsoft.com/office/drawing/2014/main" id="{4D810486-A62F-4AE6-AF31-10D32AA7A93F}"/>
              </a:ext>
            </a:extLst>
          </p:cNvPr>
          <p:cNvSpPr/>
          <p:nvPr/>
        </p:nvSpPr>
        <p:spPr>
          <a:xfrm>
            <a:off x="7263385" y="4102360"/>
            <a:ext cx="216559" cy="1413933"/>
          </a:xfrm>
          <a:custGeom>
            <a:avLst/>
            <a:gdLst>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37267 w 2887133"/>
              <a:gd name="connsiteY13" fmla="*/ 3564466 h 4563533"/>
              <a:gd name="connsiteX14" fmla="*/ 1905000 w 2887133"/>
              <a:gd name="connsiteY14" fmla="*/ 3708400 h 4563533"/>
              <a:gd name="connsiteX15" fmla="*/ 1888067 w 2887133"/>
              <a:gd name="connsiteY15" fmla="*/ 3962400 h 4563533"/>
              <a:gd name="connsiteX16" fmla="*/ 2015067 w 2887133"/>
              <a:gd name="connsiteY16" fmla="*/ 4182533 h 4563533"/>
              <a:gd name="connsiteX17" fmla="*/ 2015067 w 2887133"/>
              <a:gd name="connsiteY17" fmla="*/ 4360333 h 4563533"/>
              <a:gd name="connsiteX18" fmla="*/ 1930400 w 2887133"/>
              <a:gd name="connsiteY18" fmla="*/ 4563533 h 4563533"/>
              <a:gd name="connsiteX0" fmla="*/ 0 w 2336800"/>
              <a:gd name="connsiteY0" fmla="*/ 0 h 3759200"/>
              <a:gd name="connsiteX1" fmla="*/ 956734 w 2336800"/>
              <a:gd name="connsiteY1" fmla="*/ 169333 h 3759200"/>
              <a:gd name="connsiteX2" fmla="*/ 1049867 w 2336800"/>
              <a:gd name="connsiteY2" fmla="*/ 397933 h 3759200"/>
              <a:gd name="connsiteX3" fmla="*/ 2116667 w 2336800"/>
              <a:gd name="connsiteY3" fmla="*/ 372533 h 3759200"/>
              <a:gd name="connsiteX4" fmla="*/ 2108200 w 2336800"/>
              <a:gd name="connsiteY4" fmla="*/ 863600 h 3759200"/>
              <a:gd name="connsiteX5" fmla="*/ 2243667 w 2336800"/>
              <a:gd name="connsiteY5" fmla="*/ 999067 h 3759200"/>
              <a:gd name="connsiteX6" fmla="*/ 2260600 w 2336800"/>
              <a:gd name="connsiteY6" fmla="*/ 1786467 h 3759200"/>
              <a:gd name="connsiteX7" fmla="*/ 2336800 w 2336800"/>
              <a:gd name="connsiteY7" fmla="*/ 1981200 h 3759200"/>
              <a:gd name="connsiteX8" fmla="*/ 2252134 w 2336800"/>
              <a:gd name="connsiteY8" fmla="*/ 2404533 h 3759200"/>
              <a:gd name="connsiteX9" fmla="*/ 2260600 w 2336800"/>
              <a:gd name="connsiteY9" fmla="*/ 2751667 h 3759200"/>
              <a:gd name="connsiteX10" fmla="*/ 2023534 w 2336800"/>
              <a:gd name="connsiteY10" fmla="*/ 2751667 h 3759200"/>
              <a:gd name="connsiteX11" fmla="*/ 1261534 w 2336800"/>
              <a:gd name="connsiteY11" fmla="*/ 2345267 h 3759200"/>
              <a:gd name="connsiteX12" fmla="*/ 1286934 w 2336800"/>
              <a:gd name="connsiteY12" fmla="*/ 2760133 h 3759200"/>
              <a:gd name="connsiteX13" fmla="*/ 1354667 w 2336800"/>
              <a:gd name="connsiteY13" fmla="*/ 2904067 h 3759200"/>
              <a:gd name="connsiteX14" fmla="*/ 1337734 w 2336800"/>
              <a:gd name="connsiteY14" fmla="*/ 3158067 h 3759200"/>
              <a:gd name="connsiteX15" fmla="*/ 1464734 w 2336800"/>
              <a:gd name="connsiteY15" fmla="*/ 3378200 h 3759200"/>
              <a:gd name="connsiteX16" fmla="*/ 1464734 w 2336800"/>
              <a:gd name="connsiteY16" fmla="*/ 3556000 h 3759200"/>
              <a:gd name="connsiteX17" fmla="*/ 1380067 w 2336800"/>
              <a:gd name="connsiteY17" fmla="*/ 3759200 h 3759200"/>
              <a:gd name="connsiteX0" fmla="*/ 0 w 1380066"/>
              <a:gd name="connsiteY0" fmla="*/ 0 h 3589867"/>
              <a:gd name="connsiteX1" fmla="*/ 93133 w 1380066"/>
              <a:gd name="connsiteY1" fmla="*/ 228600 h 3589867"/>
              <a:gd name="connsiteX2" fmla="*/ 1159933 w 1380066"/>
              <a:gd name="connsiteY2" fmla="*/ 203200 h 3589867"/>
              <a:gd name="connsiteX3" fmla="*/ 1151466 w 1380066"/>
              <a:gd name="connsiteY3" fmla="*/ 694267 h 3589867"/>
              <a:gd name="connsiteX4" fmla="*/ 1286933 w 1380066"/>
              <a:gd name="connsiteY4" fmla="*/ 829734 h 3589867"/>
              <a:gd name="connsiteX5" fmla="*/ 1303866 w 1380066"/>
              <a:gd name="connsiteY5" fmla="*/ 1617134 h 3589867"/>
              <a:gd name="connsiteX6" fmla="*/ 1380066 w 1380066"/>
              <a:gd name="connsiteY6" fmla="*/ 1811867 h 3589867"/>
              <a:gd name="connsiteX7" fmla="*/ 1295400 w 1380066"/>
              <a:gd name="connsiteY7" fmla="*/ 2235200 h 3589867"/>
              <a:gd name="connsiteX8" fmla="*/ 1303866 w 1380066"/>
              <a:gd name="connsiteY8" fmla="*/ 2582334 h 3589867"/>
              <a:gd name="connsiteX9" fmla="*/ 1066800 w 1380066"/>
              <a:gd name="connsiteY9" fmla="*/ 2582334 h 3589867"/>
              <a:gd name="connsiteX10" fmla="*/ 304800 w 1380066"/>
              <a:gd name="connsiteY10" fmla="*/ 2175934 h 3589867"/>
              <a:gd name="connsiteX11" fmla="*/ 330200 w 1380066"/>
              <a:gd name="connsiteY11" fmla="*/ 2590800 h 3589867"/>
              <a:gd name="connsiteX12" fmla="*/ 397933 w 1380066"/>
              <a:gd name="connsiteY12" fmla="*/ 2734734 h 3589867"/>
              <a:gd name="connsiteX13" fmla="*/ 381000 w 1380066"/>
              <a:gd name="connsiteY13" fmla="*/ 2988734 h 3589867"/>
              <a:gd name="connsiteX14" fmla="*/ 508000 w 1380066"/>
              <a:gd name="connsiteY14" fmla="*/ 3208867 h 3589867"/>
              <a:gd name="connsiteX15" fmla="*/ 508000 w 1380066"/>
              <a:gd name="connsiteY15" fmla="*/ 3386667 h 3589867"/>
              <a:gd name="connsiteX16" fmla="*/ 423333 w 1380066"/>
              <a:gd name="connsiteY16" fmla="*/ 3589867 h 3589867"/>
              <a:gd name="connsiteX0" fmla="*/ 0 w 1286933"/>
              <a:gd name="connsiteY0" fmla="*/ 25400 h 3386667"/>
              <a:gd name="connsiteX1" fmla="*/ 1066800 w 1286933"/>
              <a:gd name="connsiteY1" fmla="*/ 0 h 3386667"/>
              <a:gd name="connsiteX2" fmla="*/ 1058333 w 1286933"/>
              <a:gd name="connsiteY2" fmla="*/ 491067 h 3386667"/>
              <a:gd name="connsiteX3" fmla="*/ 1193800 w 1286933"/>
              <a:gd name="connsiteY3" fmla="*/ 626534 h 3386667"/>
              <a:gd name="connsiteX4" fmla="*/ 1210733 w 1286933"/>
              <a:gd name="connsiteY4" fmla="*/ 1413934 h 3386667"/>
              <a:gd name="connsiteX5" fmla="*/ 1286933 w 1286933"/>
              <a:gd name="connsiteY5" fmla="*/ 1608667 h 3386667"/>
              <a:gd name="connsiteX6" fmla="*/ 1202267 w 1286933"/>
              <a:gd name="connsiteY6" fmla="*/ 2032000 h 3386667"/>
              <a:gd name="connsiteX7" fmla="*/ 1210733 w 1286933"/>
              <a:gd name="connsiteY7" fmla="*/ 2379134 h 3386667"/>
              <a:gd name="connsiteX8" fmla="*/ 973667 w 1286933"/>
              <a:gd name="connsiteY8" fmla="*/ 2379134 h 3386667"/>
              <a:gd name="connsiteX9" fmla="*/ 211667 w 1286933"/>
              <a:gd name="connsiteY9" fmla="*/ 1972734 h 3386667"/>
              <a:gd name="connsiteX10" fmla="*/ 237067 w 1286933"/>
              <a:gd name="connsiteY10" fmla="*/ 2387600 h 3386667"/>
              <a:gd name="connsiteX11" fmla="*/ 304800 w 1286933"/>
              <a:gd name="connsiteY11" fmla="*/ 2531534 h 3386667"/>
              <a:gd name="connsiteX12" fmla="*/ 287867 w 1286933"/>
              <a:gd name="connsiteY12" fmla="*/ 2785534 h 3386667"/>
              <a:gd name="connsiteX13" fmla="*/ 414867 w 1286933"/>
              <a:gd name="connsiteY13" fmla="*/ 3005667 h 3386667"/>
              <a:gd name="connsiteX14" fmla="*/ 414867 w 1286933"/>
              <a:gd name="connsiteY14" fmla="*/ 3183467 h 3386667"/>
              <a:gd name="connsiteX15" fmla="*/ 330200 w 1286933"/>
              <a:gd name="connsiteY15" fmla="*/ 3386667 h 3386667"/>
              <a:gd name="connsiteX0" fmla="*/ 855133 w 1075266"/>
              <a:gd name="connsiteY0" fmla="*/ 0 h 3386667"/>
              <a:gd name="connsiteX1" fmla="*/ 846666 w 1075266"/>
              <a:gd name="connsiteY1" fmla="*/ 491067 h 3386667"/>
              <a:gd name="connsiteX2" fmla="*/ 982133 w 1075266"/>
              <a:gd name="connsiteY2" fmla="*/ 626534 h 3386667"/>
              <a:gd name="connsiteX3" fmla="*/ 999066 w 1075266"/>
              <a:gd name="connsiteY3" fmla="*/ 1413934 h 3386667"/>
              <a:gd name="connsiteX4" fmla="*/ 1075266 w 1075266"/>
              <a:gd name="connsiteY4" fmla="*/ 1608667 h 3386667"/>
              <a:gd name="connsiteX5" fmla="*/ 990600 w 1075266"/>
              <a:gd name="connsiteY5" fmla="*/ 2032000 h 3386667"/>
              <a:gd name="connsiteX6" fmla="*/ 999066 w 1075266"/>
              <a:gd name="connsiteY6" fmla="*/ 2379134 h 3386667"/>
              <a:gd name="connsiteX7" fmla="*/ 762000 w 1075266"/>
              <a:gd name="connsiteY7" fmla="*/ 2379134 h 3386667"/>
              <a:gd name="connsiteX8" fmla="*/ 0 w 1075266"/>
              <a:gd name="connsiteY8" fmla="*/ 1972734 h 3386667"/>
              <a:gd name="connsiteX9" fmla="*/ 25400 w 1075266"/>
              <a:gd name="connsiteY9" fmla="*/ 2387600 h 3386667"/>
              <a:gd name="connsiteX10" fmla="*/ 93133 w 1075266"/>
              <a:gd name="connsiteY10" fmla="*/ 2531534 h 3386667"/>
              <a:gd name="connsiteX11" fmla="*/ 76200 w 1075266"/>
              <a:gd name="connsiteY11" fmla="*/ 2785534 h 3386667"/>
              <a:gd name="connsiteX12" fmla="*/ 203200 w 1075266"/>
              <a:gd name="connsiteY12" fmla="*/ 3005667 h 3386667"/>
              <a:gd name="connsiteX13" fmla="*/ 203200 w 1075266"/>
              <a:gd name="connsiteY13" fmla="*/ 3183467 h 3386667"/>
              <a:gd name="connsiteX14" fmla="*/ 118533 w 1075266"/>
              <a:gd name="connsiteY14" fmla="*/ 3386667 h 3386667"/>
              <a:gd name="connsiteX0" fmla="*/ 846666 w 1075266"/>
              <a:gd name="connsiteY0" fmla="*/ 0 h 2895600"/>
              <a:gd name="connsiteX1" fmla="*/ 982133 w 1075266"/>
              <a:gd name="connsiteY1" fmla="*/ 135467 h 2895600"/>
              <a:gd name="connsiteX2" fmla="*/ 999066 w 1075266"/>
              <a:gd name="connsiteY2" fmla="*/ 922867 h 2895600"/>
              <a:gd name="connsiteX3" fmla="*/ 1075266 w 1075266"/>
              <a:gd name="connsiteY3" fmla="*/ 1117600 h 2895600"/>
              <a:gd name="connsiteX4" fmla="*/ 990600 w 1075266"/>
              <a:gd name="connsiteY4" fmla="*/ 1540933 h 2895600"/>
              <a:gd name="connsiteX5" fmla="*/ 999066 w 1075266"/>
              <a:gd name="connsiteY5" fmla="*/ 1888067 h 2895600"/>
              <a:gd name="connsiteX6" fmla="*/ 762000 w 1075266"/>
              <a:gd name="connsiteY6" fmla="*/ 1888067 h 2895600"/>
              <a:gd name="connsiteX7" fmla="*/ 0 w 1075266"/>
              <a:gd name="connsiteY7" fmla="*/ 1481667 h 2895600"/>
              <a:gd name="connsiteX8" fmla="*/ 25400 w 1075266"/>
              <a:gd name="connsiteY8" fmla="*/ 1896533 h 2895600"/>
              <a:gd name="connsiteX9" fmla="*/ 93133 w 1075266"/>
              <a:gd name="connsiteY9" fmla="*/ 2040467 h 2895600"/>
              <a:gd name="connsiteX10" fmla="*/ 76200 w 1075266"/>
              <a:gd name="connsiteY10" fmla="*/ 2294467 h 2895600"/>
              <a:gd name="connsiteX11" fmla="*/ 203200 w 1075266"/>
              <a:gd name="connsiteY11" fmla="*/ 2514600 h 2895600"/>
              <a:gd name="connsiteX12" fmla="*/ 203200 w 1075266"/>
              <a:gd name="connsiteY12" fmla="*/ 2692400 h 2895600"/>
              <a:gd name="connsiteX13" fmla="*/ 118533 w 1075266"/>
              <a:gd name="connsiteY13" fmla="*/ 2895600 h 2895600"/>
              <a:gd name="connsiteX0" fmla="*/ 982133 w 1075266"/>
              <a:gd name="connsiteY0" fmla="*/ 0 h 2760133"/>
              <a:gd name="connsiteX1" fmla="*/ 999066 w 1075266"/>
              <a:gd name="connsiteY1" fmla="*/ 787400 h 2760133"/>
              <a:gd name="connsiteX2" fmla="*/ 1075266 w 1075266"/>
              <a:gd name="connsiteY2" fmla="*/ 982133 h 2760133"/>
              <a:gd name="connsiteX3" fmla="*/ 990600 w 1075266"/>
              <a:gd name="connsiteY3" fmla="*/ 1405466 h 2760133"/>
              <a:gd name="connsiteX4" fmla="*/ 999066 w 1075266"/>
              <a:gd name="connsiteY4" fmla="*/ 1752600 h 2760133"/>
              <a:gd name="connsiteX5" fmla="*/ 762000 w 1075266"/>
              <a:gd name="connsiteY5" fmla="*/ 1752600 h 2760133"/>
              <a:gd name="connsiteX6" fmla="*/ 0 w 1075266"/>
              <a:gd name="connsiteY6" fmla="*/ 1346200 h 2760133"/>
              <a:gd name="connsiteX7" fmla="*/ 25400 w 1075266"/>
              <a:gd name="connsiteY7" fmla="*/ 1761066 h 2760133"/>
              <a:gd name="connsiteX8" fmla="*/ 93133 w 1075266"/>
              <a:gd name="connsiteY8" fmla="*/ 1905000 h 2760133"/>
              <a:gd name="connsiteX9" fmla="*/ 76200 w 1075266"/>
              <a:gd name="connsiteY9" fmla="*/ 2159000 h 2760133"/>
              <a:gd name="connsiteX10" fmla="*/ 203200 w 1075266"/>
              <a:gd name="connsiteY10" fmla="*/ 2379133 h 2760133"/>
              <a:gd name="connsiteX11" fmla="*/ 203200 w 1075266"/>
              <a:gd name="connsiteY11" fmla="*/ 2556933 h 2760133"/>
              <a:gd name="connsiteX12" fmla="*/ 118533 w 1075266"/>
              <a:gd name="connsiteY12" fmla="*/ 2760133 h 2760133"/>
              <a:gd name="connsiteX0" fmla="*/ 999066 w 1075266"/>
              <a:gd name="connsiteY0" fmla="*/ 0 h 1972733"/>
              <a:gd name="connsiteX1" fmla="*/ 1075266 w 1075266"/>
              <a:gd name="connsiteY1" fmla="*/ 194733 h 1972733"/>
              <a:gd name="connsiteX2" fmla="*/ 990600 w 1075266"/>
              <a:gd name="connsiteY2" fmla="*/ 618066 h 1972733"/>
              <a:gd name="connsiteX3" fmla="*/ 999066 w 1075266"/>
              <a:gd name="connsiteY3" fmla="*/ 965200 h 1972733"/>
              <a:gd name="connsiteX4" fmla="*/ 762000 w 1075266"/>
              <a:gd name="connsiteY4" fmla="*/ 965200 h 1972733"/>
              <a:gd name="connsiteX5" fmla="*/ 0 w 1075266"/>
              <a:gd name="connsiteY5" fmla="*/ 558800 h 1972733"/>
              <a:gd name="connsiteX6" fmla="*/ 25400 w 1075266"/>
              <a:gd name="connsiteY6" fmla="*/ 973666 h 1972733"/>
              <a:gd name="connsiteX7" fmla="*/ 93133 w 1075266"/>
              <a:gd name="connsiteY7" fmla="*/ 1117600 h 1972733"/>
              <a:gd name="connsiteX8" fmla="*/ 76200 w 1075266"/>
              <a:gd name="connsiteY8" fmla="*/ 1371600 h 1972733"/>
              <a:gd name="connsiteX9" fmla="*/ 203200 w 1075266"/>
              <a:gd name="connsiteY9" fmla="*/ 1591733 h 1972733"/>
              <a:gd name="connsiteX10" fmla="*/ 203200 w 1075266"/>
              <a:gd name="connsiteY10" fmla="*/ 1769533 h 1972733"/>
              <a:gd name="connsiteX11" fmla="*/ 118533 w 1075266"/>
              <a:gd name="connsiteY11" fmla="*/ 1972733 h 1972733"/>
              <a:gd name="connsiteX0" fmla="*/ 1075266 w 1075266"/>
              <a:gd name="connsiteY0" fmla="*/ 0 h 1778000"/>
              <a:gd name="connsiteX1" fmla="*/ 990600 w 1075266"/>
              <a:gd name="connsiteY1" fmla="*/ 423333 h 1778000"/>
              <a:gd name="connsiteX2" fmla="*/ 999066 w 1075266"/>
              <a:gd name="connsiteY2" fmla="*/ 770467 h 1778000"/>
              <a:gd name="connsiteX3" fmla="*/ 762000 w 1075266"/>
              <a:gd name="connsiteY3" fmla="*/ 770467 h 1778000"/>
              <a:gd name="connsiteX4" fmla="*/ 0 w 1075266"/>
              <a:gd name="connsiteY4" fmla="*/ 364067 h 1778000"/>
              <a:gd name="connsiteX5" fmla="*/ 25400 w 1075266"/>
              <a:gd name="connsiteY5" fmla="*/ 778933 h 1778000"/>
              <a:gd name="connsiteX6" fmla="*/ 93133 w 1075266"/>
              <a:gd name="connsiteY6" fmla="*/ 922867 h 1778000"/>
              <a:gd name="connsiteX7" fmla="*/ 76200 w 1075266"/>
              <a:gd name="connsiteY7" fmla="*/ 1176867 h 1778000"/>
              <a:gd name="connsiteX8" fmla="*/ 203200 w 1075266"/>
              <a:gd name="connsiteY8" fmla="*/ 1397000 h 1778000"/>
              <a:gd name="connsiteX9" fmla="*/ 203200 w 1075266"/>
              <a:gd name="connsiteY9" fmla="*/ 1574800 h 1778000"/>
              <a:gd name="connsiteX10" fmla="*/ 118533 w 1075266"/>
              <a:gd name="connsiteY10" fmla="*/ 1778000 h 1778000"/>
              <a:gd name="connsiteX0" fmla="*/ 990600 w 999066"/>
              <a:gd name="connsiteY0" fmla="*/ 59266 h 1413933"/>
              <a:gd name="connsiteX1" fmla="*/ 999066 w 999066"/>
              <a:gd name="connsiteY1" fmla="*/ 406400 h 1413933"/>
              <a:gd name="connsiteX2" fmla="*/ 762000 w 999066"/>
              <a:gd name="connsiteY2" fmla="*/ 406400 h 1413933"/>
              <a:gd name="connsiteX3" fmla="*/ 0 w 999066"/>
              <a:gd name="connsiteY3" fmla="*/ 0 h 1413933"/>
              <a:gd name="connsiteX4" fmla="*/ 25400 w 999066"/>
              <a:gd name="connsiteY4" fmla="*/ 414866 h 1413933"/>
              <a:gd name="connsiteX5" fmla="*/ 93133 w 999066"/>
              <a:gd name="connsiteY5" fmla="*/ 558800 h 1413933"/>
              <a:gd name="connsiteX6" fmla="*/ 76200 w 999066"/>
              <a:gd name="connsiteY6" fmla="*/ 812800 h 1413933"/>
              <a:gd name="connsiteX7" fmla="*/ 203200 w 999066"/>
              <a:gd name="connsiteY7" fmla="*/ 1032933 h 1413933"/>
              <a:gd name="connsiteX8" fmla="*/ 203200 w 999066"/>
              <a:gd name="connsiteY8" fmla="*/ 1210733 h 1413933"/>
              <a:gd name="connsiteX9" fmla="*/ 118533 w 999066"/>
              <a:gd name="connsiteY9" fmla="*/ 1413933 h 1413933"/>
              <a:gd name="connsiteX0" fmla="*/ 999066 w 999066"/>
              <a:gd name="connsiteY0" fmla="*/ 406400 h 1413933"/>
              <a:gd name="connsiteX1" fmla="*/ 762000 w 999066"/>
              <a:gd name="connsiteY1" fmla="*/ 406400 h 1413933"/>
              <a:gd name="connsiteX2" fmla="*/ 0 w 999066"/>
              <a:gd name="connsiteY2" fmla="*/ 0 h 1413933"/>
              <a:gd name="connsiteX3" fmla="*/ 25400 w 999066"/>
              <a:gd name="connsiteY3" fmla="*/ 414866 h 1413933"/>
              <a:gd name="connsiteX4" fmla="*/ 93133 w 999066"/>
              <a:gd name="connsiteY4" fmla="*/ 558800 h 1413933"/>
              <a:gd name="connsiteX5" fmla="*/ 76200 w 999066"/>
              <a:gd name="connsiteY5" fmla="*/ 812800 h 1413933"/>
              <a:gd name="connsiteX6" fmla="*/ 203200 w 999066"/>
              <a:gd name="connsiteY6" fmla="*/ 1032933 h 1413933"/>
              <a:gd name="connsiteX7" fmla="*/ 203200 w 999066"/>
              <a:gd name="connsiteY7" fmla="*/ 1210733 h 1413933"/>
              <a:gd name="connsiteX8" fmla="*/ 118533 w 999066"/>
              <a:gd name="connsiteY8" fmla="*/ 1413933 h 1413933"/>
              <a:gd name="connsiteX0" fmla="*/ 762000 w 762000"/>
              <a:gd name="connsiteY0" fmla="*/ 406400 h 1413933"/>
              <a:gd name="connsiteX1" fmla="*/ 0 w 762000"/>
              <a:gd name="connsiteY1" fmla="*/ 0 h 1413933"/>
              <a:gd name="connsiteX2" fmla="*/ 25400 w 762000"/>
              <a:gd name="connsiteY2" fmla="*/ 414866 h 1413933"/>
              <a:gd name="connsiteX3" fmla="*/ 93133 w 762000"/>
              <a:gd name="connsiteY3" fmla="*/ 558800 h 1413933"/>
              <a:gd name="connsiteX4" fmla="*/ 76200 w 762000"/>
              <a:gd name="connsiteY4" fmla="*/ 812800 h 1413933"/>
              <a:gd name="connsiteX5" fmla="*/ 203200 w 762000"/>
              <a:gd name="connsiteY5" fmla="*/ 1032933 h 1413933"/>
              <a:gd name="connsiteX6" fmla="*/ 203200 w 762000"/>
              <a:gd name="connsiteY6" fmla="*/ 1210733 h 1413933"/>
              <a:gd name="connsiteX7" fmla="*/ 118533 w 762000"/>
              <a:gd name="connsiteY7" fmla="*/ 1413933 h 1413933"/>
              <a:gd name="connsiteX0" fmla="*/ 0 w 203200"/>
              <a:gd name="connsiteY0" fmla="*/ 0 h 1413933"/>
              <a:gd name="connsiteX1" fmla="*/ 25400 w 203200"/>
              <a:gd name="connsiteY1" fmla="*/ 414866 h 1413933"/>
              <a:gd name="connsiteX2" fmla="*/ 93133 w 203200"/>
              <a:gd name="connsiteY2" fmla="*/ 558800 h 1413933"/>
              <a:gd name="connsiteX3" fmla="*/ 76200 w 203200"/>
              <a:gd name="connsiteY3" fmla="*/ 812800 h 1413933"/>
              <a:gd name="connsiteX4" fmla="*/ 203200 w 203200"/>
              <a:gd name="connsiteY4" fmla="*/ 1032933 h 1413933"/>
              <a:gd name="connsiteX5" fmla="*/ 203200 w 203200"/>
              <a:gd name="connsiteY5" fmla="*/ 1210733 h 1413933"/>
              <a:gd name="connsiteX6" fmla="*/ 118533 w 203200"/>
              <a:gd name="connsiteY6" fmla="*/ 1413933 h 1413933"/>
              <a:gd name="connsiteX0" fmla="*/ 0 w 203200"/>
              <a:gd name="connsiteY0" fmla="*/ 0 h 1413933"/>
              <a:gd name="connsiteX1" fmla="*/ 25400 w 203200"/>
              <a:gd name="connsiteY1" fmla="*/ 414866 h 1413933"/>
              <a:gd name="connsiteX2" fmla="*/ 93133 w 203200"/>
              <a:gd name="connsiteY2" fmla="*/ 558800 h 1413933"/>
              <a:gd name="connsiteX3" fmla="*/ 76200 w 203200"/>
              <a:gd name="connsiteY3" fmla="*/ 812800 h 1413933"/>
              <a:gd name="connsiteX4" fmla="*/ 203200 w 203200"/>
              <a:gd name="connsiteY4" fmla="*/ 1032933 h 1413933"/>
              <a:gd name="connsiteX5" fmla="*/ 203200 w 203200"/>
              <a:gd name="connsiteY5" fmla="*/ 1210733 h 1413933"/>
              <a:gd name="connsiteX6" fmla="*/ 118533 w 203200"/>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414866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93133 w 216559"/>
              <a:gd name="connsiteY2" fmla="*/ 558800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66396 w 216559"/>
              <a:gd name="connsiteY2" fmla="*/ 556127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66396 w 216559"/>
              <a:gd name="connsiteY2" fmla="*/ 556127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 name="connsiteX0" fmla="*/ 0 w 216559"/>
              <a:gd name="connsiteY0" fmla="*/ 0 h 1413933"/>
              <a:gd name="connsiteX1" fmla="*/ 25400 w 216559"/>
              <a:gd name="connsiteY1" fmla="*/ 372087 h 1413933"/>
              <a:gd name="connsiteX2" fmla="*/ 66396 w 216559"/>
              <a:gd name="connsiteY2" fmla="*/ 556127 h 1413933"/>
              <a:gd name="connsiteX3" fmla="*/ 65183 w 216559"/>
              <a:gd name="connsiteY3" fmla="*/ 614019 h 1413933"/>
              <a:gd name="connsiteX4" fmla="*/ 76200 w 216559"/>
              <a:gd name="connsiteY4" fmla="*/ 812800 h 1413933"/>
              <a:gd name="connsiteX5" fmla="*/ 203200 w 216559"/>
              <a:gd name="connsiteY5" fmla="*/ 1032933 h 1413933"/>
              <a:gd name="connsiteX6" fmla="*/ 203200 w 216559"/>
              <a:gd name="connsiteY6" fmla="*/ 1210733 h 1413933"/>
              <a:gd name="connsiteX7" fmla="*/ 118533 w 216559"/>
              <a:gd name="connsiteY7" fmla="*/ 1413933 h 1413933"/>
              <a:gd name="connsiteX0" fmla="*/ 0 w 216559"/>
              <a:gd name="connsiteY0" fmla="*/ 0 h 1413933"/>
              <a:gd name="connsiteX1" fmla="*/ 25400 w 216559"/>
              <a:gd name="connsiteY1" fmla="*/ 372087 h 1413933"/>
              <a:gd name="connsiteX2" fmla="*/ 66396 w 216559"/>
              <a:gd name="connsiteY2" fmla="*/ 556127 h 1413933"/>
              <a:gd name="connsiteX3" fmla="*/ 76200 w 216559"/>
              <a:gd name="connsiteY3" fmla="*/ 812800 h 1413933"/>
              <a:gd name="connsiteX4" fmla="*/ 203200 w 216559"/>
              <a:gd name="connsiteY4" fmla="*/ 1032933 h 1413933"/>
              <a:gd name="connsiteX5" fmla="*/ 203200 w 216559"/>
              <a:gd name="connsiteY5" fmla="*/ 1210733 h 1413933"/>
              <a:gd name="connsiteX6" fmla="*/ 118533 w 216559"/>
              <a:gd name="connsiteY6" fmla="*/ 1413933 h 14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59" h="1413933">
                <a:moveTo>
                  <a:pt x="0" y="0"/>
                </a:moveTo>
                <a:cubicBezTo>
                  <a:pt x="8467" y="124029"/>
                  <a:pt x="14334" y="279399"/>
                  <a:pt x="25400" y="372087"/>
                </a:cubicBezTo>
                <a:cubicBezTo>
                  <a:pt x="40922" y="465220"/>
                  <a:pt x="57929" y="489805"/>
                  <a:pt x="66396" y="556127"/>
                </a:cubicBezTo>
                <a:cubicBezTo>
                  <a:pt x="74863" y="629579"/>
                  <a:pt x="53399" y="733332"/>
                  <a:pt x="76200" y="812800"/>
                </a:cubicBezTo>
                <a:cubicBezTo>
                  <a:pt x="99001" y="892268"/>
                  <a:pt x="182033" y="966611"/>
                  <a:pt x="203200" y="1032933"/>
                </a:cubicBezTo>
                <a:cubicBezTo>
                  <a:pt x="224367" y="1099255"/>
                  <a:pt x="217311" y="1147233"/>
                  <a:pt x="203200" y="1210733"/>
                </a:cubicBezTo>
                <a:cubicBezTo>
                  <a:pt x="189089" y="1274233"/>
                  <a:pt x="146755" y="1346200"/>
                  <a:pt x="118533" y="1413933"/>
                </a:cubicBez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テキスト ボックス 194">
            <a:extLst>
              <a:ext uri="{FF2B5EF4-FFF2-40B4-BE49-F238E27FC236}">
                <a16:creationId xmlns:a16="http://schemas.microsoft.com/office/drawing/2014/main" id="{E68347D5-27D8-47FC-8494-C576399DCD3E}"/>
              </a:ext>
            </a:extLst>
          </p:cNvPr>
          <p:cNvSpPr txBox="1"/>
          <p:nvPr/>
        </p:nvSpPr>
        <p:spPr>
          <a:xfrm>
            <a:off x="7064960" y="5075700"/>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森屋</a:t>
            </a:r>
          </a:p>
        </p:txBody>
      </p:sp>
      <p:sp>
        <p:nvSpPr>
          <p:cNvPr id="207" name="楕円 206">
            <a:extLst>
              <a:ext uri="{FF2B5EF4-FFF2-40B4-BE49-F238E27FC236}">
                <a16:creationId xmlns:a16="http://schemas.microsoft.com/office/drawing/2014/main" id="{3F80C3B2-5BDF-45A0-9E33-2771DF080A6B}"/>
              </a:ext>
            </a:extLst>
          </p:cNvPr>
          <p:cNvSpPr/>
          <p:nvPr/>
        </p:nvSpPr>
        <p:spPr>
          <a:xfrm>
            <a:off x="8137533" y="461508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8" name="テキスト ボックス 207">
            <a:extLst>
              <a:ext uri="{FF2B5EF4-FFF2-40B4-BE49-F238E27FC236}">
                <a16:creationId xmlns:a16="http://schemas.microsoft.com/office/drawing/2014/main" id="{9D7685BE-6E8C-49FF-9D3F-D93AAA622D24}"/>
              </a:ext>
            </a:extLst>
          </p:cNvPr>
          <p:cNvSpPr txBox="1"/>
          <p:nvPr/>
        </p:nvSpPr>
        <p:spPr>
          <a:xfrm>
            <a:off x="8050463" y="4655473"/>
            <a:ext cx="800219" cy="276999"/>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スーパーセンター</a:t>
            </a:r>
            <a:endParaRPr kumimoji="1" lang="en-US" altLang="ja-JP" sz="600" dirty="0">
              <a:latin typeface="UD デジタル 教科書体 N-B" panose="02020700000000000000" pitchFamily="17" charset="-128"/>
              <a:ea typeface="UD デジタル 教科書体 N-B" panose="02020700000000000000" pitchFamily="17" charset="-128"/>
            </a:endParaRPr>
          </a:p>
          <a:p>
            <a:r>
              <a:rPr kumimoji="1" lang="ja-JP" altLang="en-US" sz="600" dirty="0">
                <a:latin typeface="UD デジタル 教科書体 N-B" panose="02020700000000000000" pitchFamily="17" charset="-128"/>
                <a:ea typeface="UD デジタル 教科書体 N-B" panose="02020700000000000000" pitchFamily="17" charset="-128"/>
              </a:rPr>
              <a:t>オークワ</a:t>
            </a:r>
          </a:p>
        </p:txBody>
      </p:sp>
      <p:sp>
        <p:nvSpPr>
          <p:cNvPr id="209" name="テキスト ボックス 208">
            <a:extLst>
              <a:ext uri="{FF2B5EF4-FFF2-40B4-BE49-F238E27FC236}">
                <a16:creationId xmlns:a16="http://schemas.microsoft.com/office/drawing/2014/main" id="{D7E388F8-7E49-4C18-AD9E-960733D65938}"/>
              </a:ext>
            </a:extLst>
          </p:cNvPr>
          <p:cNvSpPr txBox="1"/>
          <p:nvPr/>
        </p:nvSpPr>
        <p:spPr>
          <a:xfrm>
            <a:off x="4660776" y="5682343"/>
            <a:ext cx="2031325" cy="230832"/>
          </a:xfrm>
          <a:prstGeom prst="rect">
            <a:avLst/>
          </a:prstGeom>
          <a:solidFill>
            <a:schemeClr val="bg1"/>
          </a:solid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cxnSp>
        <p:nvCxnSpPr>
          <p:cNvPr id="210" name="直線コネクタ 209">
            <a:extLst>
              <a:ext uri="{FF2B5EF4-FFF2-40B4-BE49-F238E27FC236}">
                <a16:creationId xmlns:a16="http://schemas.microsoft.com/office/drawing/2014/main" id="{0217AC0B-545D-4285-AB18-DE837CA44060}"/>
              </a:ext>
            </a:extLst>
          </p:cNvPr>
          <p:cNvCxnSpPr/>
          <p:nvPr/>
        </p:nvCxnSpPr>
        <p:spPr>
          <a:xfrm>
            <a:off x="4957765" y="6115183"/>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1" name="四角形: 角を丸くする 210">
            <a:extLst>
              <a:ext uri="{FF2B5EF4-FFF2-40B4-BE49-F238E27FC236}">
                <a16:creationId xmlns:a16="http://schemas.microsoft.com/office/drawing/2014/main" id="{006EC4E7-2947-4544-AA65-9973CAE139E9}"/>
              </a:ext>
            </a:extLst>
          </p:cNvPr>
          <p:cNvSpPr/>
          <p:nvPr/>
        </p:nvSpPr>
        <p:spPr>
          <a:xfrm>
            <a:off x="8385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四角形: 角を丸くする 211">
            <a:extLst>
              <a:ext uri="{FF2B5EF4-FFF2-40B4-BE49-F238E27FC236}">
                <a16:creationId xmlns:a16="http://schemas.microsoft.com/office/drawing/2014/main" id="{2CD4600A-8AA2-410F-84A3-B28F59A58DFA}"/>
              </a:ext>
            </a:extLst>
          </p:cNvPr>
          <p:cNvSpPr/>
          <p:nvPr/>
        </p:nvSpPr>
        <p:spPr>
          <a:xfrm>
            <a:off x="7773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四角形: 角を丸くする 212">
            <a:extLst>
              <a:ext uri="{FF2B5EF4-FFF2-40B4-BE49-F238E27FC236}">
                <a16:creationId xmlns:a16="http://schemas.microsoft.com/office/drawing/2014/main" id="{467ED816-115B-4238-B718-D2A712AD5591}"/>
              </a:ext>
            </a:extLst>
          </p:cNvPr>
          <p:cNvSpPr/>
          <p:nvPr/>
        </p:nvSpPr>
        <p:spPr>
          <a:xfrm>
            <a:off x="7161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四角形: 角を丸くする 213">
            <a:extLst>
              <a:ext uri="{FF2B5EF4-FFF2-40B4-BE49-F238E27FC236}">
                <a16:creationId xmlns:a16="http://schemas.microsoft.com/office/drawing/2014/main" id="{44AAA02E-CA20-4A29-99F6-6F63F8239C8B}"/>
              </a:ext>
            </a:extLst>
          </p:cNvPr>
          <p:cNvSpPr/>
          <p:nvPr/>
        </p:nvSpPr>
        <p:spPr>
          <a:xfrm>
            <a:off x="6549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四角形: 角を丸くする 214">
            <a:extLst>
              <a:ext uri="{FF2B5EF4-FFF2-40B4-BE49-F238E27FC236}">
                <a16:creationId xmlns:a16="http://schemas.microsoft.com/office/drawing/2014/main" id="{66796F46-253B-4C7B-A0CD-B6F7E80D4761}"/>
              </a:ext>
            </a:extLst>
          </p:cNvPr>
          <p:cNvSpPr/>
          <p:nvPr/>
        </p:nvSpPr>
        <p:spPr>
          <a:xfrm>
            <a:off x="5937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四角形: 角を丸くする 215">
            <a:extLst>
              <a:ext uri="{FF2B5EF4-FFF2-40B4-BE49-F238E27FC236}">
                <a16:creationId xmlns:a16="http://schemas.microsoft.com/office/drawing/2014/main" id="{42068C8D-3F11-4956-9E1B-7587B6AD2A6E}"/>
              </a:ext>
            </a:extLst>
          </p:cNvPr>
          <p:cNvSpPr/>
          <p:nvPr/>
        </p:nvSpPr>
        <p:spPr>
          <a:xfrm>
            <a:off x="4713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テキスト ボックス 216">
            <a:extLst>
              <a:ext uri="{FF2B5EF4-FFF2-40B4-BE49-F238E27FC236}">
                <a16:creationId xmlns:a16="http://schemas.microsoft.com/office/drawing/2014/main" id="{C58AF03F-A129-4816-A224-D2FFDCAB2E98}"/>
              </a:ext>
            </a:extLst>
          </p:cNvPr>
          <p:cNvSpPr txBox="1"/>
          <p:nvPr/>
        </p:nvSpPr>
        <p:spPr>
          <a:xfrm>
            <a:off x="4707136" y="6052674"/>
            <a:ext cx="307777" cy="61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富田林駅</a:t>
            </a:r>
          </a:p>
        </p:txBody>
      </p:sp>
      <p:sp>
        <p:nvSpPr>
          <p:cNvPr id="218" name="テキスト ボックス 217">
            <a:extLst>
              <a:ext uri="{FF2B5EF4-FFF2-40B4-BE49-F238E27FC236}">
                <a16:creationId xmlns:a16="http://schemas.microsoft.com/office/drawing/2014/main" id="{8968BDF2-9F1E-4E52-9160-F8D5A0BEB378}"/>
              </a:ext>
            </a:extLst>
          </p:cNvPr>
          <p:cNvSpPr txBox="1"/>
          <p:nvPr/>
        </p:nvSpPr>
        <p:spPr>
          <a:xfrm>
            <a:off x="8375687" y="5923085"/>
            <a:ext cx="307777" cy="864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千早赤阪村役場</a:t>
            </a:r>
          </a:p>
        </p:txBody>
      </p:sp>
      <p:sp>
        <p:nvSpPr>
          <p:cNvPr id="220" name="四角形: 角を丸くする 219">
            <a:extLst>
              <a:ext uri="{FF2B5EF4-FFF2-40B4-BE49-F238E27FC236}">
                <a16:creationId xmlns:a16="http://schemas.microsoft.com/office/drawing/2014/main" id="{1DB74B7C-31DF-40CB-AEEA-A369069CB33F}"/>
              </a:ext>
            </a:extLst>
          </p:cNvPr>
          <p:cNvSpPr/>
          <p:nvPr/>
        </p:nvSpPr>
        <p:spPr>
          <a:xfrm>
            <a:off x="5325213" y="5891385"/>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テキスト ボックス 220">
            <a:extLst>
              <a:ext uri="{FF2B5EF4-FFF2-40B4-BE49-F238E27FC236}">
                <a16:creationId xmlns:a16="http://schemas.microsoft.com/office/drawing/2014/main" id="{A1E36756-4A59-4958-9E78-73A571EB47FA}"/>
              </a:ext>
            </a:extLst>
          </p:cNvPr>
          <p:cNvSpPr txBox="1"/>
          <p:nvPr/>
        </p:nvSpPr>
        <p:spPr>
          <a:xfrm>
            <a:off x="5315324" y="6099875"/>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寺　田</a:t>
            </a:r>
          </a:p>
        </p:txBody>
      </p:sp>
      <p:sp>
        <p:nvSpPr>
          <p:cNvPr id="223" name="テキスト ボックス 222">
            <a:extLst>
              <a:ext uri="{FF2B5EF4-FFF2-40B4-BE49-F238E27FC236}">
                <a16:creationId xmlns:a16="http://schemas.microsoft.com/office/drawing/2014/main" id="{987E8B36-F2CB-4D7B-9BFC-E8E90BAE4E39}"/>
              </a:ext>
            </a:extLst>
          </p:cNvPr>
          <p:cNvSpPr txBox="1"/>
          <p:nvPr/>
        </p:nvSpPr>
        <p:spPr>
          <a:xfrm>
            <a:off x="7153049" y="6064262"/>
            <a:ext cx="307777" cy="54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オークワ</a:t>
            </a:r>
          </a:p>
        </p:txBody>
      </p:sp>
      <p:sp>
        <p:nvSpPr>
          <p:cNvPr id="224" name="テキスト ボックス 223">
            <a:extLst>
              <a:ext uri="{FF2B5EF4-FFF2-40B4-BE49-F238E27FC236}">
                <a16:creationId xmlns:a16="http://schemas.microsoft.com/office/drawing/2014/main" id="{4EB72403-B424-43C4-B1F5-5D07303A0155}"/>
              </a:ext>
            </a:extLst>
          </p:cNvPr>
          <p:cNvSpPr txBox="1"/>
          <p:nvPr/>
        </p:nvSpPr>
        <p:spPr>
          <a:xfrm>
            <a:off x="7763378" y="6059431"/>
            <a:ext cx="307777" cy="576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森屋西口</a:t>
            </a:r>
          </a:p>
        </p:txBody>
      </p:sp>
      <p:sp>
        <p:nvSpPr>
          <p:cNvPr id="225" name="テキスト ボックス 224">
            <a:extLst>
              <a:ext uri="{FF2B5EF4-FFF2-40B4-BE49-F238E27FC236}">
                <a16:creationId xmlns:a16="http://schemas.microsoft.com/office/drawing/2014/main" id="{12DB02C1-F6F8-4547-9C4C-6092571B76CD}"/>
              </a:ext>
            </a:extLst>
          </p:cNvPr>
          <p:cNvSpPr txBox="1"/>
          <p:nvPr/>
        </p:nvSpPr>
        <p:spPr>
          <a:xfrm>
            <a:off x="4939742"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3.5km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11</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226" name="テキスト ボックス 225">
            <a:extLst>
              <a:ext uri="{FF2B5EF4-FFF2-40B4-BE49-F238E27FC236}">
                <a16:creationId xmlns:a16="http://schemas.microsoft.com/office/drawing/2014/main" id="{BC6FADB2-13D2-4741-A4B7-567FDA983E3F}"/>
              </a:ext>
            </a:extLst>
          </p:cNvPr>
          <p:cNvSpPr txBox="1"/>
          <p:nvPr/>
        </p:nvSpPr>
        <p:spPr>
          <a:xfrm>
            <a:off x="5552351"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0.4km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分</a:t>
            </a:r>
          </a:p>
        </p:txBody>
      </p:sp>
      <p:sp>
        <p:nvSpPr>
          <p:cNvPr id="227" name="テキスト ボックス 226">
            <a:extLst>
              <a:ext uri="{FF2B5EF4-FFF2-40B4-BE49-F238E27FC236}">
                <a16:creationId xmlns:a16="http://schemas.microsoft.com/office/drawing/2014/main" id="{E88A6C35-C6F0-44E3-8904-783547467994}"/>
              </a:ext>
            </a:extLst>
          </p:cNvPr>
          <p:cNvSpPr txBox="1"/>
          <p:nvPr/>
        </p:nvSpPr>
        <p:spPr>
          <a:xfrm>
            <a:off x="6157090"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0.5km</a:t>
            </a:r>
          </a:p>
          <a:p>
            <a:r>
              <a:rPr kumimoji="1" lang="en-US" altLang="ja-JP" sz="700" dirty="0">
                <a:latin typeface="メイリオ" panose="020B0604030504040204" pitchFamily="50" charset="-128"/>
                <a:ea typeface="メイリオ" panose="020B0604030504040204" pitchFamily="50" charset="-128"/>
              </a:rPr>
              <a:t>  2</a:t>
            </a:r>
            <a:r>
              <a:rPr kumimoji="1" lang="ja-JP" altLang="en-US" sz="700" dirty="0">
                <a:latin typeface="メイリオ" panose="020B0604030504040204" pitchFamily="50" charset="-128"/>
                <a:ea typeface="メイリオ" panose="020B0604030504040204" pitchFamily="50" charset="-128"/>
              </a:rPr>
              <a:t>分</a:t>
            </a:r>
          </a:p>
        </p:txBody>
      </p:sp>
      <p:sp>
        <p:nvSpPr>
          <p:cNvPr id="228" name="テキスト ボックス 227">
            <a:extLst>
              <a:ext uri="{FF2B5EF4-FFF2-40B4-BE49-F238E27FC236}">
                <a16:creationId xmlns:a16="http://schemas.microsoft.com/office/drawing/2014/main" id="{8C7DAEE6-0B36-48CB-9685-9EAB47F704A6}"/>
              </a:ext>
            </a:extLst>
          </p:cNvPr>
          <p:cNvSpPr txBox="1"/>
          <p:nvPr/>
        </p:nvSpPr>
        <p:spPr>
          <a:xfrm>
            <a:off x="6768807"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1.6km</a:t>
            </a:r>
          </a:p>
          <a:p>
            <a:r>
              <a:rPr kumimoji="1" lang="en-US" altLang="ja-JP" sz="700" dirty="0">
                <a:latin typeface="メイリオ" panose="020B0604030504040204" pitchFamily="50" charset="-128"/>
                <a:ea typeface="メイリオ" panose="020B0604030504040204" pitchFamily="50" charset="-128"/>
              </a:rPr>
              <a:t>  6</a:t>
            </a:r>
            <a:r>
              <a:rPr kumimoji="1" lang="ja-JP" altLang="en-US" sz="700" dirty="0">
                <a:latin typeface="メイリオ" panose="020B0604030504040204" pitchFamily="50" charset="-128"/>
                <a:ea typeface="メイリオ" panose="020B0604030504040204" pitchFamily="50" charset="-128"/>
              </a:rPr>
              <a:t>分</a:t>
            </a:r>
          </a:p>
        </p:txBody>
      </p:sp>
      <p:sp>
        <p:nvSpPr>
          <p:cNvPr id="229" name="テキスト ボックス 228">
            <a:extLst>
              <a:ext uri="{FF2B5EF4-FFF2-40B4-BE49-F238E27FC236}">
                <a16:creationId xmlns:a16="http://schemas.microsoft.com/office/drawing/2014/main" id="{6310E766-152F-4312-8FBC-3468D3731602}"/>
              </a:ext>
            </a:extLst>
          </p:cNvPr>
          <p:cNvSpPr txBox="1"/>
          <p:nvPr/>
        </p:nvSpPr>
        <p:spPr>
          <a:xfrm>
            <a:off x="7383535"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1.7km</a:t>
            </a:r>
          </a:p>
          <a:p>
            <a:r>
              <a:rPr kumimoji="1" lang="en-US" altLang="ja-JP" sz="700" dirty="0">
                <a:latin typeface="メイリオ" panose="020B0604030504040204" pitchFamily="50" charset="-128"/>
                <a:ea typeface="メイリオ" panose="020B0604030504040204" pitchFamily="50" charset="-128"/>
              </a:rPr>
              <a:t>  6</a:t>
            </a:r>
            <a:r>
              <a:rPr kumimoji="1" lang="ja-JP" altLang="en-US" sz="700" dirty="0">
                <a:latin typeface="メイリオ" panose="020B0604030504040204" pitchFamily="50" charset="-128"/>
                <a:ea typeface="メイリオ" panose="020B0604030504040204" pitchFamily="50" charset="-128"/>
              </a:rPr>
              <a:t>分</a:t>
            </a:r>
          </a:p>
        </p:txBody>
      </p:sp>
      <p:sp>
        <p:nvSpPr>
          <p:cNvPr id="230" name="テキスト ボックス 229">
            <a:extLst>
              <a:ext uri="{FF2B5EF4-FFF2-40B4-BE49-F238E27FC236}">
                <a16:creationId xmlns:a16="http://schemas.microsoft.com/office/drawing/2014/main" id="{3254E902-3ABA-4FF2-9DBA-5F484932550A}"/>
              </a:ext>
            </a:extLst>
          </p:cNvPr>
          <p:cNvSpPr txBox="1"/>
          <p:nvPr/>
        </p:nvSpPr>
        <p:spPr>
          <a:xfrm>
            <a:off x="7996135" y="6179385"/>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232" name="フリーフォーム: 図形 231">
            <a:extLst>
              <a:ext uri="{FF2B5EF4-FFF2-40B4-BE49-F238E27FC236}">
                <a16:creationId xmlns:a16="http://schemas.microsoft.com/office/drawing/2014/main" id="{F5E82682-3444-46F8-B920-9D4654ABB7F0}"/>
              </a:ext>
            </a:extLst>
          </p:cNvPr>
          <p:cNvSpPr/>
          <p:nvPr/>
        </p:nvSpPr>
        <p:spPr>
          <a:xfrm>
            <a:off x="7259869" y="4101431"/>
            <a:ext cx="751072" cy="386637"/>
          </a:xfrm>
          <a:custGeom>
            <a:avLst/>
            <a:gdLst>
              <a:gd name="connsiteX0" fmla="*/ 0 w 748553"/>
              <a:gd name="connsiteY0" fmla="*/ 0 h 394447"/>
              <a:gd name="connsiteX1" fmla="*/ 748553 w 748553"/>
              <a:gd name="connsiteY1" fmla="*/ 394447 h 394447"/>
            </a:gdLst>
            <a:ahLst/>
            <a:cxnLst>
              <a:cxn ang="0">
                <a:pos x="connsiteX0" y="connsiteY0"/>
              </a:cxn>
              <a:cxn ang="0">
                <a:pos x="connsiteX1" y="connsiteY1"/>
              </a:cxn>
            </a:cxnLst>
            <a:rect l="l" t="t" r="r" b="b"/>
            <a:pathLst>
              <a:path w="748553" h="394447">
                <a:moveTo>
                  <a:pt x="0" y="0"/>
                </a:moveTo>
                <a:lnTo>
                  <a:pt x="748553" y="394447"/>
                </a:ln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92A67D56-CDAD-4F4D-8D39-8492FE1C6E2D}"/>
              </a:ext>
            </a:extLst>
          </p:cNvPr>
          <p:cNvSpPr/>
          <p:nvPr/>
        </p:nvSpPr>
        <p:spPr>
          <a:xfrm>
            <a:off x="17708" y="500084"/>
            <a:ext cx="4500000" cy="633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a:extLst>
              <a:ext uri="{FF2B5EF4-FFF2-40B4-BE49-F238E27FC236}">
                <a16:creationId xmlns:a16="http://schemas.microsoft.com/office/drawing/2014/main" id="{E0345F7E-0685-4EA3-867D-B49FCCA3E903}"/>
              </a:ext>
            </a:extLst>
          </p:cNvPr>
          <p:cNvSpPr/>
          <p:nvPr/>
        </p:nvSpPr>
        <p:spPr>
          <a:xfrm>
            <a:off x="4592724" y="500084"/>
            <a:ext cx="4500000" cy="633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F0FC87FB-AE34-4BA2-8B59-1D0127C9398A}"/>
              </a:ext>
            </a:extLst>
          </p:cNvPr>
          <p:cNvSpPr txBox="1"/>
          <p:nvPr/>
        </p:nvSpPr>
        <p:spPr>
          <a:xfrm>
            <a:off x="4601814" y="508258"/>
            <a:ext cx="1447832" cy="369332"/>
          </a:xfrm>
          <a:prstGeom prst="rect">
            <a:avLst/>
          </a:prstGeom>
          <a:noFill/>
        </p:spPr>
        <p:txBody>
          <a:bodyPr wrap="none" rtlCol="0">
            <a:spAutoFit/>
          </a:bodyPr>
          <a:lstStyle/>
          <a:p>
            <a:r>
              <a:rPr kumimoji="1" lang="ja-JP" altLang="en-US" b="1" dirty="0">
                <a:effectLst>
                  <a:glow rad="127000">
                    <a:schemeClr val="bg1"/>
                  </a:glow>
                </a:effectLst>
                <a:latin typeface="Meiryo UI" panose="020B0604030504040204" pitchFamily="50" charset="-128"/>
                <a:ea typeface="Meiryo UI" panose="020B0604030504040204" pitchFamily="50" charset="-128"/>
              </a:rPr>
              <a:t>■南部ルート</a:t>
            </a:r>
          </a:p>
        </p:txBody>
      </p:sp>
      <p:sp>
        <p:nvSpPr>
          <p:cNvPr id="250" name="正方形/長方形 249">
            <a:extLst>
              <a:ext uri="{FF2B5EF4-FFF2-40B4-BE49-F238E27FC236}">
                <a16:creationId xmlns:a16="http://schemas.microsoft.com/office/drawing/2014/main" id="{9FEBA4E8-C59A-4046-970E-4A5E6495F497}"/>
              </a:ext>
            </a:extLst>
          </p:cNvPr>
          <p:cNvSpPr/>
          <p:nvPr/>
        </p:nvSpPr>
        <p:spPr>
          <a:xfrm>
            <a:off x="5655208" y="833606"/>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テキスト ボックス 235">
            <a:extLst>
              <a:ext uri="{FF2B5EF4-FFF2-40B4-BE49-F238E27FC236}">
                <a16:creationId xmlns:a16="http://schemas.microsoft.com/office/drawing/2014/main" id="{4355D57D-F288-44B3-8B87-9892989D96AC}"/>
              </a:ext>
            </a:extLst>
          </p:cNvPr>
          <p:cNvSpPr txBox="1"/>
          <p:nvPr/>
        </p:nvSpPr>
        <p:spPr>
          <a:xfrm>
            <a:off x="5641195" y="861018"/>
            <a:ext cx="756000"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富田林駅</a:t>
            </a:r>
          </a:p>
        </p:txBody>
      </p:sp>
      <p:sp>
        <p:nvSpPr>
          <p:cNvPr id="251" name="フリーフォーム: 図形 250">
            <a:extLst>
              <a:ext uri="{FF2B5EF4-FFF2-40B4-BE49-F238E27FC236}">
                <a16:creationId xmlns:a16="http://schemas.microsoft.com/office/drawing/2014/main" id="{30F0C4F6-652B-4195-AF05-6DBDFEB41E54}"/>
              </a:ext>
            </a:extLst>
          </p:cNvPr>
          <p:cNvSpPr/>
          <p:nvPr/>
        </p:nvSpPr>
        <p:spPr>
          <a:xfrm>
            <a:off x="5471811" y="944823"/>
            <a:ext cx="2850480" cy="3556000"/>
          </a:xfrm>
          <a:custGeom>
            <a:avLst/>
            <a:gdLst>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37267 w 2887133"/>
              <a:gd name="connsiteY13" fmla="*/ 3564466 h 4563533"/>
              <a:gd name="connsiteX14" fmla="*/ 1905000 w 2887133"/>
              <a:gd name="connsiteY14" fmla="*/ 3708400 h 4563533"/>
              <a:gd name="connsiteX15" fmla="*/ 1888067 w 2887133"/>
              <a:gd name="connsiteY15" fmla="*/ 3962400 h 4563533"/>
              <a:gd name="connsiteX16" fmla="*/ 2015067 w 2887133"/>
              <a:gd name="connsiteY16" fmla="*/ 4182533 h 4563533"/>
              <a:gd name="connsiteX17" fmla="*/ 2015067 w 2887133"/>
              <a:gd name="connsiteY17" fmla="*/ 4360333 h 4563533"/>
              <a:gd name="connsiteX18" fmla="*/ 1930400 w 2887133"/>
              <a:gd name="connsiteY18"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905000 w 2887133"/>
              <a:gd name="connsiteY13" fmla="*/ 3708400 h 4563533"/>
              <a:gd name="connsiteX14" fmla="*/ 1888067 w 2887133"/>
              <a:gd name="connsiteY14" fmla="*/ 3962400 h 4563533"/>
              <a:gd name="connsiteX15" fmla="*/ 2015067 w 2887133"/>
              <a:gd name="connsiteY15" fmla="*/ 4182533 h 4563533"/>
              <a:gd name="connsiteX16" fmla="*/ 2015067 w 2887133"/>
              <a:gd name="connsiteY16" fmla="*/ 4360333 h 4563533"/>
              <a:gd name="connsiteX17" fmla="*/ 1930400 w 2887133"/>
              <a:gd name="connsiteY17"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88067 w 2887133"/>
              <a:gd name="connsiteY13" fmla="*/ 3962400 h 4563533"/>
              <a:gd name="connsiteX14" fmla="*/ 2015067 w 2887133"/>
              <a:gd name="connsiteY14" fmla="*/ 4182533 h 4563533"/>
              <a:gd name="connsiteX15" fmla="*/ 2015067 w 2887133"/>
              <a:gd name="connsiteY15" fmla="*/ 4360333 h 4563533"/>
              <a:gd name="connsiteX16" fmla="*/ 1930400 w 2887133"/>
              <a:gd name="connsiteY16"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2015067 w 2887133"/>
              <a:gd name="connsiteY13" fmla="*/ 4182533 h 4563533"/>
              <a:gd name="connsiteX14" fmla="*/ 2015067 w 2887133"/>
              <a:gd name="connsiteY14" fmla="*/ 4360333 h 4563533"/>
              <a:gd name="connsiteX15" fmla="*/ 1930400 w 2887133"/>
              <a:gd name="connsiteY15"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2015067 w 2887133"/>
              <a:gd name="connsiteY13" fmla="*/ 4360333 h 4563533"/>
              <a:gd name="connsiteX14" fmla="*/ 1930400 w 2887133"/>
              <a:gd name="connsiteY14" fmla="*/ 4563533 h 4563533"/>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930400 w 2887133"/>
              <a:gd name="connsiteY13" fmla="*/ 4563533 h 4563533"/>
              <a:gd name="connsiteX0" fmla="*/ 0 w 2887133"/>
              <a:gd name="connsiteY0" fmla="*/ 0 h 3556000"/>
              <a:gd name="connsiteX1" fmla="*/ 550333 w 2887133"/>
              <a:gd name="connsiteY1" fmla="*/ 804333 h 3556000"/>
              <a:gd name="connsiteX2" fmla="*/ 1507067 w 2887133"/>
              <a:gd name="connsiteY2" fmla="*/ 973666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12" fmla="*/ 1811867 w 2887133"/>
              <a:gd name="connsiteY12" fmla="*/ 3149600 h 3556000"/>
              <a:gd name="connsiteX0" fmla="*/ 0 w 2887133"/>
              <a:gd name="connsiteY0" fmla="*/ 0 h 3556000"/>
              <a:gd name="connsiteX1" fmla="*/ 550333 w 2887133"/>
              <a:gd name="connsiteY1" fmla="*/ 804333 h 3556000"/>
              <a:gd name="connsiteX2" fmla="*/ 1507067 w 2887133"/>
              <a:gd name="connsiteY2" fmla="*/ 973666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58371 w 2887133"/>
              <a:gd name="connsiteY2" fmla="*/ 962845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58371 w 2887133"/>
              <a:gd name="connsiteY2" fmla="*/ 962845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58371 w 2887133"/>
              <a:gd name="connsiteY2" fmla="*/ 962845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600200 w 2887133"/>
              <a:gd name="connsiteY3" fmla="*/ 1202266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67000 w 2887133"/>
              <a:gd name="connsiteY4" fmla="*/ 1176866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58533 w 2887133"/>
              <a:gd name="connsiteY5" fmla="*/ 1667933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36890 w 2887133"/>
              <a:gd name="connsiteY5" fmla="*/ 1646290 h 3556000"/>
              <a:gd name="connsiteX6" fmla="*/ 2794000 w 2887133"/>
              <a:gd name="connsiteY6" fmla="*/ 1803400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36890 w 2887133"/>
              <a:gd name="connsiteY5" fmla="*/ 1646290 h 3556000"/>
              <a:gd name="connsiteX6" fmla="*/ 2777768 w 2887133"/>
              <a:gd name="connsiteY6" fmla="*/ 1819632 h 3556000"/>
              <a:gd name="connsiteX7" fmla="*/ 2810933 w 2887133"/>
              <a:gd name="connsiteY7" fmla="*/ 2590800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87133"/>
              <a:gd name="connsiteY0" fmla="*/ 0 h 3556000"/>
              <a:gd name="connsiteX1" fmla="*/ 550333 w 2887133"/>
              <a:gd name="connsiteY1" fmla="*/ 804333 h 3556000"/>
              <a:gd name="connsiteX2" fmla="*/ 1474603 w 2887133"/>
              <a:gd name="connsiteY2" fmla="*/ 968256 h 3556000"/>
              <a:gd name="connsiteX3" fmla="*/ 1567736 w 2887133"/>
              <a:gd name="connsiteY3" fmla="*/ 1196855 h 3556000"/>
              <a:gd name="connsiteX4" fmla="*/ 2634536 w 2887133"/>
              <a:gd name="connsiteY4" fmla="*/ 1166045 h 3556000"/>
              <a:gd name="connsiteX5" fmla="*/ 2636890 w 2887133"/>
              <a:gd name="connsiteY5" fmla="*/ 1646290 h 3556000"/>
              <a:gd name="connsiteX6" fmla="*/ 2777768 w 2887133"/>
              <a:gd name="connsiteY6" fmla="*/ 1819632 h 3556000"/>
              <a:gd name="connsiteX7" fmla="*/ 2783880 w 2887133"/>
              <a:gd name="connsiteY7" fmla="*/ 2617853 h 3556000"/>
              <a:gd name="connsiteX8" fmla="*/ 2887133 w 2887133"/>
              <a:gd name="connsiteY8" fmla="*/ 2785533 h 3556000"/>
              <a:gd name="connsiteX9" fmla="*/ 2802467 w 2887133"/>
              <a:gd name="connsiteY9" fmla="*/ 3208866 h 3556000"/>
              <a:gd name="connsiteX10" fmla="*/ 2810933 w 2887133"/>
              <a:gd name="connsiteY10" fmla="*/ 3556000 h 3556000"/>
              <a:gd name="connsiteX11" fmla="*/ 2573867 w 2887133"/>
              <a:gd name="connsiteY11" fmla="*/ 3556000 h 3556000"/>
              <a:gd name="connsiteX0" fmla="*/ 0 w 2865491"/>
              <a:gd name="connsiteY0" fmla="*/ 0 h 3556000"/>
              <a:gd name="connsiteX1" fmla="*/ 550333 w 2865491"/>
              <a:gd name="connsiteY1" fmla="*/ 804333 h 3556000"/>
              <a:gd name="connsiteX2" fmla="*/ 1474603 w 2865491"/>
              <a:gd name="connsiteY2" fmla="*/ 968256 h 3556000"/>
              <a:gd name="connsiteX3" fmla="*/ 1567736 w 2865491"/>
              <a:gd name="connsiteY3" fmla="*/ 1196855 h 3556000"/>
              <a:gd name="connsiteX4" fmla="*/ 2634536 w 2865491"/>
              <a:gd name="connsiteY4" fmla="*/ 1166045 h 3556000"/>
              <a:gd name="connsiteX5" fmla="*/ 2636890 w 2865491"/>
              <a:gd name="connsiteY5" fmla="*/ 1646290 h 3556000"/>
              <a:gd name="connsiteX6" fmla="*/ 2777768 w 2865491"/>
              <a:gd name="connsiteY6" fmla="*/ 1819632 h 3556000"/>
              <a:gd name="connsiteX7" fmla="*/ 2783880 w 2865491"/>
              <a:gd name="connsiteY7" fmla="*/ 2617853 h 3556000"/>
              <a:gd name="connsiteX8" fmla="*/ 2865491 w 2865491"/>
              <a:gd name="connsiteY8" fmla="*/ 2807176 h 3556000"/>
              <a:gd name="connsiteX9" fmla="*/ 2802467 w 2865491"/>
              <a:gd name="connsiteY9" fmla="*/ 3208866 h 3556000"/>
              <a:gd name="connsiteX10" fmla="*/ 2810933 w 2865491"/>
              <a:gd name="connsiteY10" fmla="*/ 3556000 h 3556000"/>
              <a:gd name="connsiteX11" fmla="*/ 2573867 w 2865491"/>
              <a:gd name="connsiteY11" fmla="*/ 3556000 h 3556000"/>
              <a:gd name="connsiteX0" fmla="*/ 0 w 2860080"/>
              <a:gd name="connsiteY0" fmla="*/ 0 h 3556000"/>
              <a:gd name="connsiteX1" fmla="*/ 550333 w 2860080"/>
              <a:gd name="connsiteY1" fmla="*/ 804333 h 3556000"/>
              <a:gd name="connsiteX2" fmla="*/ 1474603 w 2860080"/>
              <a:gd name="connsiteY2" fmla="*/ 968256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810933 w 2860080"/>
              <a:gd name="connsiteY10" fmla="*/ 3556000 h 3556000"/>
              <a:gd name="connsiteX11" fmla="*/ 2573867 w 2860080"/>
              <a:gd name="connsiteY11" fmla="*/ 3556000 h 3556000"/>
              <a:gd name="connsiteX0" fmla="*/ 0 w 2860080"/>
              <a:gd name="connsiteY0" fmla="*/ 0 h 3556000"/>
              <a:gd name="connsiteX1" fmla="*/ 550333 w 2860080"/>
              <a:gd name="connsiteY1" fmla="*/ 804333 h 3556000"/>
              <a:gd name="connsiteX2" fmla="*/ 1474603 w 2860080"/>
              <a:gd name="connsiteY2" fmla="*/ 968256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196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36890 w 2860080"/>
              <a:gd name="connsiteY5" fmla="*/ 1646290 h 3556000"/>
              <a:gd name="connsiteX6" fmla="*/ 2777768 w 2860080"/>
              <a:gd name="connsiteY6" fmla="*/ 18508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77768 w 2860080"/>
              <a:gd name="connsiteY6" fmla="*/ 18508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77768 w 2860080"/>
              <a:gd name="connsiteY6" fmla="*/ 18508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801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801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657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080"/>
              <a:gd name="connsiteY0" fmla="*/ 0 h 3556000"/>
              <a:gd name="connsiteX1" fmla="*/ 550333 w 2860080"/>
              <a:gd name="connsiteY1" fmla="*/ 804333 h 3556000"/>
              <a:gd name="connsiteX2" fmla="*/ 1462918 w 2860080"/>
              <a:gd name="connsiteY2" fmla="*/ 977020 h 3556000"/>
              <a:gd name="connsiteX3" fmla="*/ 1567736 w 2860080"/>
              <a:gd name="connsiteY3" fmla="*/ 1196855 h 3556000"/>
              <a:gd name="connsiteX4" fmla="*/ 2634536 w 2860080"/>
              <a:gd name="connsiteY4" fmla="*/ 1166045 h 3556000"/>
              <a:gd name="connsiteX5" fmla="*/ 2644090 w 2860080"/>
              <a:gd name="connsiteY5" fmla="*/ 1648690 h 3556000"/>
              <a:gd name="connsiteX6" fmla="*/ 2765768 w 2860080"/>
              <a:gd name="connsiteY6" fmla="*/ 1884432 h 3556000"/>
              <a:gd name="connsiteX7" fmla="*/ 2783880 w 2860080"/>
              <a:gd name="connsiteY7" fmla="*/ 2617853 h 3556000"/>
              <a:gd name="connsiteX8" fmla="*/ 2860080 w 2860080"/>
              <a:gd name="connsiteY8" fmla="*/ 2812587 h 3556000"/>
              <a:gd name="connsiteX9" fmla="*/ 2802467 w 2860080"/>
              <a:gd name="connsiteY9" fmla="*/ 3208866 h 3556000"/>
              <a:gd name="connsiteX10" fmla="*/ 2783880 w 2860080"/>
              <a:gd name="connsiteY10" fmla="*/ 3550590 h 3556000"/>
              <a:gd name="connsiteX11" fmla="*/ 2573867 w 2860080"/>
              <a:gd name="connsiteY11" fmla="*/ 3556000 h 3556000"/>
              <a:gd name="connsiteX0" fmla="*/ 0 w 2860223"/>
              <a:gd name="connsiteY0" fmla="*/ 0 h 3556000"/>
              <a:gd name="connsiteX1" fmla="*/ 550333 w 2860223"/>
              <a:gd name="connsiteY1" fmla="*/ 804333 h 3556000"/>
              <a:gd name="connsiteX2" fmla="*/ 1462918 w 2860223"/>
              <a:gd name="connsiteY2" fmla="*/ 977020 h 3556000"/>
              <a:gd name="connsiteX3" fmla="*/ 1567736 w 2860223"/>
              <a:gd name="connsiteY3" fmla="*/ 1196855 h 3556000"/>
              <a:gd name="connsiteX4" fmla="*/ 2634536 w 2860223"/>
              <a:gd name="connsiteY4" fmla="*/ 1166045 h 3556000"/>
              <a:gd name="connsiteX5" fmla="*/ 2644090 w 2860223"/>
              <a:gd name="connsiteY5" fmla="*/ 1648690 h 3556000"/>
              <a:gd name="connsiteX6" fmla="*/ 2765768 w 2860223"/>
              <a:gd name="connsiteY6" fmla="*/ 1884432 h 3556000"/>
              <a:gd name="connsiteX7" fmla="*/ 2783880 w 2860223"/>
              <a:gd name="connsiteY7" fmla="*/ 2617853 h 3556000"/>
              <a:gd name="connsiteX8" fmla="*/ 2860080 w 2860223"/>
              <a:gd name="connsiteY8" fmla="*/ 2812587 h 3556000"/>
              <a:gd name="connsiteX9" fmla="*/ 2802467 w 2860223"/>
              <a:gd name="connsiteY9" fmla="*/ 3208866 h 3556000"/>
              <a:gd name="connsiteX10" fmla="*/ 2783880 w 2860223"/>
              <a:gd name="connsiteY10" fmla="*/ 3550590 h 3556000"/>
              <a:gd name="connsiteX11" fmla="*/ 2573867 w 2860223"/>
              <a:gd name="connsiteY11" fmla="*/ 3556000 h 3556000"/>
              <a:gd name="connsiteX0" fmla="*/ 0 w 2860230"/>
              <a:gd name="connsiteY0" fmla="*/ 0 h 3556000"/>
              <a:gd name="connsiteX1" fmla="*/ 550333 w 2860230"/>
              <a:gd name="connsiteY1" fmla="*/ 804333 h 3556000"/>
              <a:gd name="connsiteX2" fmla="*/ 1462918 w 2860230"/>
              <a:gd name="connsiteY2" fmla="*/ 977020 h 3556000"/>
              <a:gd name="connsiteX3" fmla="*/ 1567736 w 2860230"/>
              <a:gd name="connsiteY3" fmla="*/ 1196855 h 3556000"/>
              <a:gd name="connsiteX4" fmla="*/ 2634536 w 2860230"/>
              <a:gd name="connsiteY4" fmla="*/ 1166045 h 3556000"/>
              <a:gd name="connsiteX5" fmla="*/ 2644090 w 2860230"/>
              <a:gd name="connsiteY5" fmla="*/ 1648690 h 3556000"/>
              <a:gd name="connsiteX6" fmla="*/ 2765768 w 2860230"/>
              <a:gd name="connsiteY6" fmla="*/ 1884432 h 3556000"/>
              <a:gd name="connsiteX7" fmla="*/ 2783880 w 2860230"/>
              <a:gd name="connsiteY7" fmla="*/ 2617853 h 3556000"/>
              <a:gd name="connsiteX8" fmla="*/ 2860080 w 2860230"/>
              <a:gd name="connsiteY8" fmla="*/ 2812587 h 3556000"/>
              <a:gd name="connsiteX9" fmla="*/ 2804867 w 2860230"/>
              <a:gd name="connsiteY9" fmla="*/ 3307266 h 3556000"/>
              <a:gd name="connsiteX10" fmla="*/ 2783880 w 2860230"/>
              <a:gd name="connsiteY10" fmla="*/ 3550590 h 3556000"/>
              <a:gd name="connsiteX11" fmla="*/ 2573867 w 2860230"/>
              <a:gd name="connsiteY11" fmla="*/ 3556000 h 3556000"/>
              <a:gd name="connsiteX0" fmla="*/ 0 w 2857838"/>
              <a:gd name="connsiteY0" fmla="*/ 0 h 3556000"/>
              <a:gd name="connsiteX1" fmla="*/ 550333 w 2857838"/>
              <a:gd name="connsiteY1" fmla="*/ 804333 h 3556000"/>
              <a:gd name="connsiteX2" fmla="*/ 1462918 w 2857838"/>
              <a:gd name="connsiteY2" fmla="*/ 977020 h 3556000"/>
              <a:gd name="connsiteX3" fmla="*/ 1567736 w 2857838"/>
              <a:gd name="connsiteY3" fmla="*/ 1196855 h 3556000"/>
              <a:gd name="connsiteX4" fmla="*/ 2634536 w 2857838"/>
              <a:gd name="connsiteY4" fmla="*/ 1166045 h 3556000"/>
              <a:gd name="connsiteX5" fmla="*/ 2644090 w 2857838"/>
              <a:gd name="connsiteY5" fmla="*/ 1648690 h 3556000"/>
              <a:gd name="connsiteX6" fmla="*/ 2765768 w 2857838"/>
              <a:gd name="connsiteY6" fmla="*/ 1884432 h 3556000"/>
              <a:gd name="connsiteX7" fmla="*/ 2783880 w 2857838"/>
              <a:gd name="connsiteY7" fmla="*/ 2617853 h 3556000"/>
              <a:gd name="connsiteX8" fmla="*/ 2857680 w 2857838"/>
              <a:gd name="connsiteY8" fmla="*/ 2850987 h 3556000"/>
              <a:gd name="connsiteX9" fmla="*/ 2804867 w 2857838"/>
              <a:gd name="connsiteY9" fmla="*/ 3307266 h 3556000"/>
              <a:gd name="connsiteX10" fmla="*/ 2783880 w 2857838"/>
              <a:gd name="connsiteY10" fmla="*/ 3550590 h 3556000"/>
              <a:gd name="connsiteX11" fmla="*/ 2573867 w 2857838"/>
              <a:gd name="connsiteY11" fmla="*/ 3556000 h 3556000"/>
              <a:gd name="connsiteX0" fmla="*/ 0 w 2857838"/>
              <a:gd name="connsiteY0" fmla="*/ 0 h 3556000"/>
              <a:gd name="connsiteX1" fmla="*/ 550333 w 2857838"/>
              <a:gd name="connsiteY1" fmla="*/ 804333 h 3556000"/>
              <a:gd name="connsiteX2" fmla="*/ 1462918 w 2857838"/>
              <a:gd name="connsiteY2" fmla="*/ 977020 h 3556000"/>
              <a:gd name="connsiteX3" fmla="*/ 1567736 w 2857838"/>
              <a:gd name="connsiteY3" fmla="*/ 1196855 h 3556000"/>
              <a:gd name="connsiteX4" fmla="*/ 2634536 w 2857838"/>
              <a:gd name="connsiteY4" fmla="*/ 1166045 h 3556000"/>
              <a:gd name="connsiteX5" fmla="*/ 2644090 w 2857838"/>
              <a:gd name="connsiteY5" fmla="*/ 1648690 h 3556000"/>
              <a:gd name="connsiteX6" fmla="*/ 2765768 w 2857838"/>
              <a:gd name="connsiteY6" fmla="*/ 1884432 h 3556000"/>
              <a:gd name="connsiteX7" fmla="*/ 2781480 w 2857838"/>
              <a:gd name="connsiteY7" fmla="*/ 2598653 h 3556000"/>
              <a:gd name="connsiteX8" fmla="*/ 2857680 w 2857838"/>
              <a:gd name="connsiteY8" fmla="*/ 2850987 h 3556000"/>
              <a:gd name="connsiteX9" fmla="*/ 2804867 w 2857838"/>
              <a:gd name="connsiteY9" fmla="*/ 3307266 h 3556000"/>
              <a:gd name="connsiteX10" fmla="*/ 2783880 w 2857838"/>
              <a:gd name="connsiteY10" fmla="*/ 3550590 h 3556000"/>
              <a:gd name="connsiteX11" fmla="*/ 2573867 w 2857838"/>
              <a:gd name="connsiteY11" fmla="*/ 3556000 h 3556000"/>
              <a:gd name="connsiteX0" fmla="*/ 0 w 2857838"/>
              <a:gd name="connsiteY0" fmla="*/ 0 h 3556000"/>
              <a:gd name="connsiteX1" fmla="*/ 550333 w 2857838"/>
              <a:gd name="connsiteY1" fmla="*/ 804333 h 3556000"/>
              <a:gd name="connsiteX2" fmla="*/ 1462918 w 2857838"/>
              <a:gd name="connsiteY2" fmla="*/ 977020 h 3556000"/>
              <a:gd name="connsiteX3" fmla="*/ 1567736 w 2857838"/>
              <a:gd name="connsiteY3" fmla="*/ 1196855 h 3556000"/>
              <a:gd name="connsiteX4" fmla="*/ 2634536 w 2857838"/>
              <a:gd name="connsiteY4" fmla="*/ 1166045 h 3556000"/>
              <a:gd name="connsiteX5" fmla="*/ 2644090 w 2857838"/>
              <a:gd name="connsiteY5" fmla="*/ 1648690 h 3556000"/>
              <a:gd name="connsiteX6" fmla="*/ 2765768 w 2857838"/>
              <a:gd name="connsiteY6" fmla="*/ 1884432 h 3556000"/>
              <a:gd name="connsiteX7" fmla="*/ 2781480 w 2857838"/>
              <a:gd name="connsiteY7" fmla="*/ 2598653 h 3556000"/>
              <a:gd name="connsiteX8" fmla="*/ 2857680 w 2857838"/>
              <a:gd name="connsiteY8" fmla="*/ 2850987 h 3556000"/>
              <a:gd name="connsiteX9" fmla="*/ 2804867 w 2857838"/>
              <a:gd name="connsiteY9" fmla="*/ 3307266 h 3556000"/>
              <a:gd name="connsiteX10" fmla="*/ 2783880 w 2857838"/>
              <a:gd name="connsiteY10" fmla="*/ 3550590 h 3556000"/>
              <a:gd name="connsiteX11" fmla="*/ 2573867 w 2857838"/>
              <a:gd name="connsiteY11" fmla="*/ 3556000 h 3556000"/>
              <a:gd name="connsiteX0" fmla="*/ 0 w 2857680"/>
              <a:gd name="connsiteY0" fmla="*/ 0 h 3556000"/>
              <a:gd name="connsiteX1" fmla="*/ 550333 w 2857680"/>
              <a:gd name="connsiteY1" fmla="*/ 804333 h 3556000"/>
              <a:gd name="connsiteX2" fmla="*/ 1462918 w 2857680"/>
              <a:gd name="connsiteY2" fmla="*/ 977020 h 3556000"/>
              <a:gd name="connsiteX3" fmla="*/ 1567736 w 2857680"/>
              <a:gd name="connsiteY3" fmla="*/ 1196855 h 3556000"/>
              <a:gd name="connsiteX4" fmla="*/ 2634536 w 2857680"/>
              <a:gd name="connsiteY4" fmla="*/ 1166045 h 3556000"/>
              <a:gd name="connsiteX5" fmla="*/ 2644090 w 2857680"/>
              <a:gd name="connsiteY5" fmla="*/ 1648690 h 3556000"/>
              <a:gd name="connsiteX6" fmla="*/ 2765768 w 2857680"/>
              <a:gd name="connsiteY6" fmla="*/ 1884432 h 3556000"/>
              <a:gd name="connsiteX7" fmla="*/ 2781480 w 2857680"/>
              <a:gd name="connsiteY7" fmla="*/ 2598653 h 3556000"/>
              <a:gd name="connsiteX8" fmla="*/ 2857680 w 2857680"/>
              <a:gd name="connsiteY8" fmla="*/ 2850987 h 3556000"/>
              <a:gd name="connsiteX9" fmla="*/ 2804867 w 2857680"/>
              <a:gd name="connsiteY9" fmla="*/ 3307266 h 3556000"/>
              <a:gd name="connsiteX10" fmla="*/ 2783880 w 2857680"/>
              <a:gd name="connsiteY10" fmla="*/ 3550590 h 3556000"/>
              <a:gd name="connsiteX11" fmla="*/ 2573867 w 2857680"/>
              <a:gd name="connsiteY11" fmla="*/ 3556000 h 3556000"/>
              <a:gd name="connsiteX0" fmla="*/ 0 w 2857680"/>
              <a:gd name="connsiteY0" fmla="*/ 0 h 3556000"/>
              <a:gd name="connsiteX1" fmla="*/ 550333 w 2857680"/>
              <a:gd name="connsiteY1" fmla="*/ 804333 h 3556000"/>
              <a:gd name="connsiteX2" fmla="*/ 1462918 w 2857680"/>
              <a:gd name="connsiteY2" fmla="*/ 977020 h 3556000"/>
              <a:gd name="connsiteX3" fmla="*/ 1567736 w 2857680"/>
              <a:gd name="connsiteY3" fmla="*/ 1196855 h 3556000"/>
              <a:gd name="connsiteX4" fmla="*/ 2634536 w 2857680"/>
              <a:gd name="connsiteY4" fmla="*/ 1166045 h 3556000"/>
              <a:gd name="connsiteX5" fmla="*/ 2644090 w 2857680"/>
              <a:gd name="connsiteY5" fmla="*/ 1648690 h 3556000"/>
              <a:gd name="connsiteX6" fmla="*/ 2765768 w 2857680"/>
              <a:gd name="connsiteY6" fmla="*/ 1884432 h 3556000"/>
              <a:gd name="connsiteX7" fmla="*/ 2781480 w 2857680"/>
              <a:gd name="connsiteY7" fmla="*/ 2598653 h 3556000"/>
              <a:gd name="connsiteX8" fmla="*/ 2857680 w 2857680"/>
              <a:gd name="connsiteY8" fmla="*/ 2834187 h 3556000"/>
              <a:gd name="connsiteX9" fmla="*/ 2804867 w 2857680"/>
              <a:gd name="connsiteY9" fmla="*/ 3307266 h 3556000"/>
              <a:gd name="connsiteX10" fmla="*/ 2783880 w 2857680"/>
              <a:gd name="connsiteY10" fmla="*/ 3550590 h 3556000"/>
              <a:gd name="connsiteX11" fmla="*/ 2573867 w 2857680"/>
              <a:gd name="connsiteY11" fmla="*/ 3556000 h 3556000"/>
              <a:gd name="connsiteX0" fmla="*/ 0 w 2857680"/>
              <a:gd name="connsiteY0" fmla="*/ 0 h 3556000"/>
              <a:gd name="connsiteX1" fmla="*/ 550333 w 2857680"/>
              <a:gd name="connsiteY1" fmla="*/ 804333 h 3556000"/>
              <a:gd name="connsiteX2" fmla="*/ 1462918 w 2857680"/>
              <a:gd name="connsiteY2" fmla="*/ 977020 h 3556000"/>
              <a:gd name="connsiteX3" fmla="*/ 1567736 w 2857680"/>
              <a:gd name="connsiteY3" fmla="*/ 1196855 h 3556000"/>
              <a:gd name="connsiteX4" fmla="*/ 2634536 w 2857680"/>
              <a:gd name="connsiteY4" fmla="*/ 1166045 h 3556000"/>
              <a:gd name="connsiteX5" fmla="*/ 2644090 w 2857680"/>
              <a:gd name="connsiteY5" fmla="*/ 1648690 h 3556000"/>
              <a:gd name="connsiteX6" fmla="*/ 2765768 w 2857680"/>
              <a:gd name="connsiteY6" fmla="*/ 1884432 h 3556000"/>
              <a:gd name="connsiteX7" fmla="*/ 2786280 w 2857680"/>
              <a:gd name="connsiteY7" fmla="*/ 2555453 h 3556000"/>
              <a:gd name="connsiteX8" fmla="*/ 2857680 w 2857680"/>
              <a:gd name="connsiteY8" fmla="*/ 2834187 h 3556000"/>
              <a:gd name="connsiteX9" fmla="*/ 2804867 w 2857680"/>
              <a:gd name="connsiteY9" fmla="*/ 3307266 h 3556000"/>
              <a:gd name="connsiteX10" fmla="*/ 2783880 w 2857680"/>
              <a:gd name="connsiteY10" fmla="*/ 3550590 h 3556000"/>
              <a:gd name="connsiteX11" fmla="*/ 2573867 w 2857680"/>
              <a:gd name="connsiteY11" fmla="*/ 3556000 h 3556000"/>
              <a:gd name="connsiteX0" fmla="*/ 0 w 2850480"/>
              <a:gd name="connsiteY0" fmla="*/ 0 h 3556000"/>
              <a:gd name="connsiteX1" fmla="*/ 550333 w 2850480"/>
              <a:gd name="connsiteY1" fmla="*/ 804333 h 3556000"/>
              <a:gd name="connsiteX2" fmla="*/ 1462918 w 2850480"/>
              <a:gd name="connsiteY2" fmla="*/ 977020 h 3556000"/>
              <a:gd name="connsiteX3" fmla="*/ 1567736 w 2850480"/>
              <a:gd name="connsiteY3" fmla="*/ 1196855 h 3556000"/>
              <a:gd name="connsiteX4" fmla="*/ 2634536 w 2850480"/>
              <a:gd name="connsiteY4" fmla="*/ 1166045 h 3556000"/>
              <a:gd name="connsiteX5" fmla="*/ 2644090 w 2850480"/>
              <a:gd name="connsiteY5" fmla="*/ 1648690 h 3556000"/>
              <a:gd name="connsiteX6" fmla="*/ 2765768 w 2850480"/>
              <a:gd name="connsiteY6" fmla="*/ 1884432 h 3556000"/>
              <a:gd name="connsiteX7" fmla="*/ 2786280 w 2850480"/>
              <a:gd name="connsiteY7" fmla="*/ 2555453 h 3556000"/>
              <a:gd name="connsiteX8" fmla="*/ 2850480 w 2850480"/>
              <a:gd name="connsiteY8" fmla="*/ 2836587 h 3556000"/>
              <a:gd name="connsiteX9" fmla="*/ 2804867 w 2850480"/>
              <a:gd name="connsiteY9" fmla="*/ 3307266 h 3556000"/>
              <a:gd name="connsiteX10" fmla="*/ 2783880 w 2850480"/>
              <a:gd name="connsiteY10" fmla="*/ 3550590 h 3556000"/>
              <a:gd name="connsiteX11" fmla="*/ 2573867 w 2850480"/>
              <a:gd name="connsiteY11" fmla="*/ 3556000 h 3556000"/>
              <a:gd name="connsiteX0" fmla="*/ 0 w 2850480"/>
              <a:gd name="connsiteY0" fmla="*/ 0 h 3556000"/>
              <a:gd name="connsiteX1" fmla="*/ 550333 w 2850480"/>
              <a:gd name="connsiteY1" fmla="*/ 804333 h 3556000"/>
              <a:gd name="connsiteX2" fmla="*/ 1462918 w 2850480"/>
              <a:gd name="connsiteY2" fmla="*/ 977020 h 3556000"/>
              <a:gd name="connsiteX3" fmla="*/ 1567736 w 2850480"/>
              <a:gd name="connsiteY3" fmla="*/ 1196855 h 3556000"/>
              <a:gd name="connsiteX4" fmla="*/ 2634536 w 2850480"/>
              <a:gd name="connsiteY4" fmla="*/ 1166045 h 3556000"/>
              <a:gd name="connsiteX5" fmla="*/ 2644090 w 2850480"/>
              <a:gd name="connsiteY5" fmla="*/ 1648690 h 3556000"/>
              <a:gd name="connsiteX6" fmla="*/ 2765768 w 2850480"/>
              <a:gd name="connsiteY6" fmla="*/ 1884432 h 3556000"/>
              <a:gd name="connsiteX7" fmla="*/ 2786280 w 2850480"/>
              <a:gd name="connsiteY7" fmla="*/ 2555453 h 3556000"/>
              <a:gd name="connsiteX8" fmla="*/ 2850480 w 2850480"/>
              <a:gd name="connsiteY8" fmla="*/ 2836587 h 3556000"/>
              <a:gd name="connsiteX9" fmla="*/ 2804867 w 2850480"/>
              <a:gd name="connsiteY9" fmla="*/ 3307266 h 3556000"/>
              <a:gd name="connsiteX10" fmla="*/ 2783880 w 2850480"/>
              <a:gd name="connsiteY10" fmla="*/ 3550590 h 3556000"/>
              <a:gd name="connsiteX11" fmla="*/ 2573867 w 2850480"/>
              <a:gd name="connsiteY11" fmla="*/ 3556000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480" h="3556000">
                <a:moveTo>
                  <a:pt x="0" y="0"/>
                </a:moveTo>
                <a:lnTo>
                  <a:pt x="550333" y="804333"/>
                </a:lnTo>
                <a:cubicBezTo>
                  <a:pt x="869144" y="910701"/>
                  <a:pt x="1287940" y="910698"/>
                  <a:pt x="1462918" y="977020"/>
                </a:cubicBezTo>
                <a:cubicBezTo>
                  <a:pt x="1532914" y="1047377"/>
                  <a:pt x="1532797" y="1123577"/>
                  <a:pt x="1567736" y="1196855"/>
                </a:cubicBezTo>
                <a:lnTo>
                  <a:pt x="2634536" y="1166045"/>
                </a:lnTo>
                <a:cubicBezTo>
                  <a:pt x="2635321" y="1326127"/>
                  <a:pt x="2643305" y="1488608"/>
                  <a:pt x="2644090" y="1648690"/>
                </a:cubicBezTo>
                <a:cubicBezTo>
                  <a:pt x="2713562" y="1774421"/>
                  <a:pt x="2741270" y="1722505"/>
                  <a:pt x="2765768" y="1884432"/>
                </a:cubicBezTo>
                <a:cubicBezTo>
                  <a:pt x="2767805" y="2150506"/>
                  <a:pt x="2784243" y="2289379"/>
                  <a:pt x="2786280" y="2555453"/>
                </a:cubicBezTo>
                <a:cubicBezTo>
                  <a:pt x="2801999" y="2710146"/>
                  <a:pt x="2847382" y="2738085"/>
                  <a:pt x="2850480" y="2836587"/>
                </a:cubicBezTo>
                <a:cubicBezTo>
                  <a:pt x="2831978" y="2939889"/>
                  <a:pt x="2800767" y="3181866"/>
                  <a:pt x="2804867" y="3307266"/>
                </a:cubicBezTo>
                <a:lnTo>
                  <a:pt x="2783880" y="3550590"/>
                </a:lnTo>
                <a:lnTo>
                  <a:pt x="2573867" y="3556000"/>
                </a:lnTo>
              </a:path>
            </a:pathLst>
          </a:custGeom>
          <a:noFill/>
          <a:ln w="50800" cap="rnd">
            <a:solidFill>
              <a:srgbClr val="FF0000">
                <a:alpha val="7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a:extLst>
              <a:ext uri="{FF2B5EF4-FFF2-40B4-BE49-F238E27FC236}">
                <a16:creationId xmlns:a16="http://schemas.microsoft.com/office/drawing/2014/main" id="{2E8D0284-8538-4029-9BE5-5ACD378D9FED}"/>
              </a:ext>
            </a:extLst>
          </p:cNvPr>
          <p:cNvSpPr/>
          <p:nvPr/>
        </p:nvSpPr>
        <p:spPr>
          <a:xfrm>
            <a:off x="6181174" y="5340999"/>
            <a:ext cx="100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テキスト ボックス 236">
            <a:extLst>
              <a:ext uri="{FF2B5EF4-FFF2-40B4-BE49-F238E27FC236}">
                <a16:creationId xmlns:a16="http://schemas.microsoft.com/office/drawing/2014/main" id="{1A496C8B-4E2E-44E7-A359-987B90C19A72}"/>
              </a:ext>
            </a:extLst>
          </p:cNvPr>
          <p:cNvSpPr txBox="1"/>
          <p:nvPr/>
        </p:nvSpPr>
        <p:spPr>
          <a:xfrm>
            <a:off x="6139971" y="5360473"/>
            <a:ext cx="1082348"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千早赤阪村役場</a:t>
            </a:r>
          </a:p>
        </p:txBody>
      </p:sp>
      <p:sp>
        <p:nvSpPr>
          <p:cNvPr id="253" name="正方形/長方形 252">
            <a:extLst>
              <a:ext uri="{FF2B5EF4-FFF2-40B4-BE49-F238E27FC236}">
                <a16:creationId xmlns:a16="http://schemas.microsoft.com/office/drawing/2014/main" id="{BA52734A-2423-4E20-ABA3-2D0511CD1215}"/>
              </a:ext>
            </a:extLst>
          </p:cNvPr>
          <p:cNvSpPr/>
          <p:nvPr/>
        </p:nvSpPr>
        <p:spPr>
          <a:xfrm>
            <a:off x="6495783" y="4723499"/>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テキスト ボックス 245">
            <a:extLst>
              <a:ext uri="{FF2B5EF4-FFF2-40B4-BE49-F238E27FC236}">
                <a16:creationId xmlns:a16="http://schemas.microsoft.com/office/drawing/2014/main" id="{EF296CC2-D5BC-44CA-A965-3EA8B6951ED5}"/>
              </a:ext>
            </a:extLst>
          </p:cNvPr>
          <p:cNvSpPr txBox="1"/>
          <p:nvPr/>
        </p:nvSpPr>
        <p:spPr>
          <a:xfrm>
            <a:off x="6490171" y="4740841"/>
            <a:ext cx="69762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森屋西口</a:t>
            </a:r>
          </a:p>
        </p:txBody>
      </p:sp>
      <p:sp>
        <p:nvSpPr>
          <p:cNvPr id="249" name="楕円 248">
            <a:extLst>
              <a:ext uri="{FF2B5EF4-FFF2-40B4-BE49-F238E27FC236}">
                <a16:creationId xmlns:a16="http://schemas.microsoft.com/office/drawing/2014/main" id="{F99C6583-CB31-4285-8DD2-C6F54E964D45}"/>
              </a:ext>
            </a:extLst>
          </p:cNvPr>
          <p:cNvSpPr/>
          <p:nvPr/>
        </p:nvSpPr>
        <p:spPr>
          <a:xfrm>
            <a:off x="5350179" y="826302"/>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楕円 254">
            <a:extLst>
              <a:ext uri="{FF2B5EF4-FFF2-40B4-BE49-F238E27FC236}">
                <a16:creationId xmlns:a16="http://schemas.microsoft.com/office/drawing/2014/main" id="{781BE610-6EBF-4407-8493-20101A0168F6}"/>
              </a:ext>
            </a:extLst>
          </p:cNvPr>
          <p:cNvSpPr/>
          <p:nvPr/>
        </p:nvSpPr>
        <p:spPr>
          <a:xfrm>
            <a:off x="7999802" y="2003201"/>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楕円 255">
            <a:extLst>
              <a:ext uri="{FF2B5EF4-FFF2-40B4-BE49-F238E27FC236}">
                <a16:creationId xmlns:a16="http://schemas.microsoft.com/office/drawing/2014/main" id="{1833519F-294A-4CBD-813B-3E2B641BE78B}"/>
              </a:ext>
            </a:extLst>
          </p:cNvPr>
          <p:cNvSpPr/>
          <p:nvPr/>
        </p:nvSpPr>
        <p:spPr>
          <a:xfrm>
            <a:off x="7957783" y="2327779"/>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2AAAA60E-8719-41EC-8E5D-43277E609D2A}"/>
              </a:ext>
            </a:extLst>
          </p:cNvPr>
          <p:cNvSpPr/>
          <p:nvPr/>
        </p:nvSpPr>
        <p:spPr>
          <a:xfrm>
            <a:off x="8227067" y="2297739"/>
            <a:ext cx="82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a:extLst>
              <a:ext uri="{FF2B5EF4-FFF2-40B4-BE49-F238E27FC236}">
                <a16:creationId xmlns:a16="http://schemas.microsoft.com/office/drawing/2014/main" id="{5D95F54F-AD58-4C4F-9A67-ED8EF65B59AE}"/>
              </a:ext>
            </a:extLst>
          </p:cNvPr>
          <p:cNvSpPr/>
          <p:nvPr/>
        </p:nvSpPr>
        <p:spPr>
          <a:xfrm>
            <a:off x="8155007" y="1672809"/>
            <a:ext cx="432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テキスト ボックス 246">
            <a:extLst>
              <a:ext uri="{FF2B5EF4-FFF2-40B4-BE49-F238E27FC236}">
                <a16:creationId xmlns:a16="http://schemas.microsoft.com/office/drawing/2014/main" id="{BA525A90-EF88-4FC1-8BF7-887E6561E5B5}"/>
              </a:ext>
            </a:extLst>
          </p:cNvPr>
          <p:cNvSpPr txBox="1"/>
          <p:nvPr/>
        </p:nvSpPr>
        <p:spPr>
          <a:xfrm>
            <a:off x="8150434" y="1689609"/>
            <a:ext cx="441146"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寺田</a:t>
            </a:r>
          </a:p>
        </p:txBody>
      </p:sp>
      <p:sp>
        <p:nvSpPr>
          <p:cNvPr id="239" name="テキスト ボックス 238">
            <a:extLst>
              <a:ext uri="{FF2B5EF4-FFF2-40B4-BE49-F238E27FC236}">
                <a16:creationId xmlns:a16="http://schemas.microsoft.com/office/drawing/2014/main" id="{C1460054-5B61-452A-8D7C-9EC5EE243A1E}"/>
              </a:ext>
            </a:extLst>
          </p:cNvPr>
          <p:cNvSpPr txBox="1"/>
          <p:nvPr/>
        </p:nvSpPr>
        <p:spPr>
          <a:xfrm>
            <a:off x="8168893" y="2318660"/>
            <a:ext cx="95410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河南町役場前</a:t>
            </a:r>
          </a:p>
        </p:txBody>
      </p:sp>
      <p:sp>
        <p:nvSpPr>
          <p:cNvPr id="259" name="楕円 258">
            <a:extLst>
              <a:ext uri="{FF2B5EF4-FFF2-40B4-BE49-F238E27FC236}">
                <a16:creationId xmlns:a16="http://schemas.microsoft.com/office/drawing/2014/main" id="{CAC4BD13-8136-48F8-B2B9-E7737897CA5D}"/>
              </a:ext>
            </a:extLst>
          </p:cNvPr>
          <p:cNvSpPr/>
          <p:nvPr/>
        </p:nvSpPr>
        <p:spPr>
          <a:xfrm>
            <a:off x="8150236" y="2914193"/>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a:extLst>
              <a:ext uri="{FF2B5EF4-FFF2-40B4-BE49-F238E27FC236}">
                <a16:creationId xmlns:a16="http://schemas.microsoft.com/office/drawing/2014/main" id="{0E16732D-6EC7-45DD-956E-BC0C2162A192}"/>
              </a:ext>
            </a:extLst>
          </p:cNvPr>
          <p:cNvSpPr/>
          <p:nvPr/>
        </p:nvSpPr>
        <p:spPr>
          <a:xfrm>
            <a:off x="8418682" y="2872387"/>
            <a:ext cx="432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テキスト ボックス 189">
            <a:extLst>
              <a:ext uri="{FF2B5EF4-FFF2-40B4-BE49-F238E27FC236}">
                <a16:creationId xmlns:a16="http://schemas.microsoft.com/office/drawing/2014/main" id="{543A397E-E59B-4711-915E-145EB39B59C2}"/>
              </a:ext>
            </a:extLst>
          </p:cNvPr>
          <p:cNvSpPr txBox="1"/>
          <p:nvPr/>
        </p:nvSpPr>
        <p:spPr>
          <a:xfrm>
            <a:off x="8419833" y="2891584"/>
            <a:ext cx="453970" cy="253916"/>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白木</a:t>
            </a:r>
          </a:p>
        </p:txBody>
      </p:sp>
      <p:sp>
        <p:nvSpPr>
          <p:cNvPr id="261" name="楕円 260">
            <a:extLst>
              <a:ext uri="{FF2B5EF4-FFF2-40B4-BE49-F238E27FC236}">
                <a16:creationId xmlns:a16="http://schemas.microsoft.com/office/drawing/2014/main" id="{63BFD62E-1FF6-4573-90B0-F4C78633DB18}"/>
              </a:ext>
            </a:extLst>
          </p:cNvPr>
          <p:cNvSpPr/>
          <p:nvPr/>
        </p:nvSpPr>
        <p:spPr>
          <a:xfrm>
            <a:off x="8044334" y="4388798"/>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a:extLst>
              <a:ext uri="{FF2B5EF4-FFF2-40B4-BE49-F238E27FC236}">
                <a16:creationId xmlns:a16="http://schemas.microsoft.com/office/drawing/2014/main" id="{A99C29AF-85D6-4CAD-9210-923620B8ACC6}"/>
              </a:ext>
            </a:extLst>
          </p:cNvPr>
          <p:cNvSpPr/>
          <p:nvPr/>
        </p:nvSpPr>
        <p:spPr>
          <a:xfrm>
            <a:off x="8324536" y="4395424"/>
            <a:ext cx="64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テキスト ボックス 241">
            <a:extLst>
              <a:ext uri="{FF2B5EF4-FFF2-40B4-BE49-F238E27FC236}">
                <a16:creationId xmlns:a16="http://schemas.microsoft.com/office/drawing/2014/main" id="{69AB4D1A-4310-47FA-BD69-A333E78D2F55}"/>
              </a:ext>
            </a:extLst>
          </p:cNvPr>
          <p:cNvSpPr txBox="1"/>
          <p:nvPr/>
        </p:nvSpPr>
        <p:spPr>
          <a:xfrm>
            <a:off x="8341738" y="4411627"/>
            <a:ext cx="609462"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オークワ</a:t>
            </a:r>
          </a:p>
        </p:txBody>
      </p:sp>
      <p:sp>
        <p:nvSpPr>
          <p:cNvPr id="263" name="楕円 262">
            <a:extLst>
              <a:ext uri="{FF2B5EF4-FFF2-40B4-BE49-F238E27FC236}">
                <a16:creationId xmlns:a16="http://schemas.microsoft.com/office/drawing/2014/main" id="{514E9059-A5AC-45C9-B7BD-1F253E5F4626}"/>
              </a:ext>
            </a:extLst>
          </p:cNvPr>
          <p:cNvSpPr/>
          <p:nvPr/>
        </p:nvSpPr>
        <p:spPr>
          <a:xfrm>
            <a:off x="7229112" y="4742551"/>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楕円 263">
            <a:extLst>
              <a:ext uri="{FF2B5EF4-FFF2-40B4-BE49-F238E27FC236}">
                <a16:creationId xmlns:a16="http://schemas.microsoft.com/office/drawing/2014/main" id="{BBF0C5C9-BAA7-4923-8A54-DF8BF7D33806}"/>
              </a:ext>
            </a:extLst>
          </p:cNvPr>
          <p:cNvSpPr/>
          <p:nvPr/>
        </p:nvSpPr>
        <p:spPr>
          <a:xfrm>
            <a:off x="7262941" y="5412296"/>
            <a:ext cx="216000" cy="216000"/>
          </a:xfrm>
          <a:prstGeom prst="ellipse">
            <a:avLst/>
          </a:prstGeom>
          <a:solidFill>
            <a:srgbClr val="0070C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a:extLst>
              <a:ext uri="{FF2B5EF4-FFF2-40B4-BE49-F238E27FC236}">
                <a16:creationId xmlns:a16="http://schemas.microsoft.com/office/drawing/2014/main" id="{7AD48BB0-CC34-43E8-8104-82CF062A5008}"/>
              </a:ext>
            </a:extLst>
          </p:cNvPr>
          <p:cNvSpPr txBox="1"/>
          <p:nvPr/>
        </p:nvSpPr>
        <p:spPr>
          <a:xfrm>
            <a:off x="5802312" y="6009345"/>
            <a:ext cx="430887" cy="72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河南町役場</a:t>
            </a:r>
          </a:p>
        </p:txBody>
      </p:sp>
      <p:sp>
        <p:nvSpPr>
          <p:cNvPr id="266" name="テキスト ボックス 265">
            <a:extLst>
              <a:ext uri="{FF2B5EF4-FFF2-40B4-BE49-F238E27FC236}">
                <a16:creationId xmlns:a16="http://schemas.microsoft.com/office/drawing/2014/main" id="{9567774C-E5C6-4F3A-B8AA-F43E47198DFF}"/>
              </a:ext>
            </a:extLst>
          </p:cNvPr>
          <p:cNvSpPr txBox="1"/>
          <p:nvPr/>
        </p:nvSpPr>
        <p:spPr>
          <a:xfrm>
            <a:off x="6533068" y="6080084"/>
            <a:ext cx="307777" cy="54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白　木</a:t>
            </a:r>
          </a:p>
        </p:txBody>
      </p:sp>
      <p:sp>
        <p:nvSpPr>
          <p:cNvPr id="3" name="フリーフォーム: 図形 2">
            <a:extLst>
              <a:ext uri="{FF2B5EF4-FFF2-40B4-BE49-F238E27FC236}">
                <a16:creationId xmlns:a16="http://schemas.microsoft.com/office/drawing/2014/main" id="{9DBE9F16-8959-48BC-AC5C-B09BC6C93C4E}"/>
              </a:ext>
            </a:extLst>
          </p:cNvPr>
          <p:cNvSpPr/>
          <p:nvPr/>
        </p:nvSpPr>
        <p:spPr>
          <a:xfrm>
            <a:off x="7247965" y="5626060"/>
            <a:ext cx="53788" cy="129989"/>
          </a:xfrm>
          <a:custGeom>
            <a:avLst/>
            <a:gdLst>
              <a:gd name="connsiteX0" fmla="*/ 53788 w 53788"/>
              <a:gd name="connsiteY0" fmla="*/ 0 h 129989"/>
              <a:gd name="connsiteX1" fmla="*/ 0 w 53788"/>
              <a:gd name="connsiteY1" fmla="*/ 129989 h 129989"/>
            </a:gdLst>
            <a:ahLst/>
            <a:cxnLst>
              <a:cxn ang="0">
                <a:pos x="connsiteX0" y="connsiteY0"/>
              </a:cxn>
              <a:cxn ang="0">
                <a:pos x="connsiteX1" y="connsiteY1"/>
              </a:cxn>
            </a:cxnLst>
            <a:rect l="l" t="t" r="r" b="b"/>
            <a:pathLst>
              <a:path w="53788" h="129989">
                <a:moveTo>
                  <a:pt x="53788" y="0"/>
                </a:moveTo>
                <a:lnTo>
                  <a:pt x="0" y="129989"/>
                </a:lnTo>
              </a:path>
            </a:pathLst>
          </a:custGeom>
          <a:noFill/>
          <a:ln w="22225" cap="rnd">
            <a:solidFill>
              <a:srgbClr val="FF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1B5306A-6A54-49E2-BF14-DA02E7D31EE8}"/>
              </a:ext>
            </a:extLst>
          </p:cNvPr>
          <p:cNvSpPr txBox="1"/>
          <p:nvPr/>
        </p:nvSpPr>
        <p:spPr>
          <a:xfrm>
            <a:off x="8600772" y="6100665"/>
            <a:ext cx="572593" cy="323165"/>
          </a:xfrm>
          <a:prstGeom prst="rect">
            <a:avLst/>
          </a:prstGeom>
          <a:noFill/>
        </p:spPr>
        <p:txBody>
          <a:bodyPr wrap="none" rtlCol="0">
            <a:spAutoFit/>
          </a:bodyPr>
          <a:lstStyle/>
          <a:p>
            <a:r>
              <a:rPr kumimoji="1" lang="en-US" altLang="ja-JP" sz="500" dirty="0">
                <a:latin typeface="Meiryo UI" panose="020B0604030504040204" pitchFamily="50" charset="-128"/>
                <a:ea typeface="Meiryo UI" panose="020B0604030504040204" pitchFamily="50" charset="-128"/>
              </a:rPr>
              <a:t>※</a:t>
            </a:r>
            <a:r>
              <a:rPr kumimoji="1" lang="ja-JP" altLang="en-US" sz="500" dirty="0">
                <a:latin typeface="Meiryo UI" panose="020B0604030504040204" pitchFamily="50" charset="-128"/>
                <a:ea typeface="Meiryo UI" panose="020B0604030504040204" pitchFamily="50" charset="-128"/>
              </a:rPr>
              <a:t>千早赤阪村</a:t>
            </a:r>
            <a:endParaRPr kumimoji="1" lang="en-US" altLang="ja-JP" sz="500" dirty="0">
              <a:latin typeface="Meiryo UI" panose="020B0604030504040204" pitchFamily="50" charset="-128"/>
              <a:ea typeface="Meiryo UI" panose="020B0604030504040204" pitchFamily="50" charset="-128"/>
            </a:endParaRPr>
          </a:p>
          <a:p>
            <a:r>
              <a:rPr kumimoji="1" lang="en-US" altLang="ja-JP" sz="500" dirty="0">
                <a:latin typeface="Meiryo UI" panose="020B0604030504040204" pitchFamily="50" charset="-128"/>
                <a:ea typeface="Meiryo UI" panose="020B0604030504040204" pitchFamily="50" charset="-128"/>
              </a:rPr>
              <a:t>   </a:t>
            </a:r>
            <a:r>
              <a:rPr kumimoji="1" lang="ja-JP" altLang="en-US" sz="500" dirty="0">
                <a:latin typeface="Meiryo UI" panose="020B0604030504040204" pitchFamily="50" charset="-128"/>
                <a:ea typeface="Meiryo UI" panose="020B0604030504040204" pitchFamily="50" charset="-128"/>
              </a:rPr>
              <a:t>立中学校前</a:t>
            </a:r>
            <a:endParaRPr kumimoji="1" lang="en-US" altLang="ja-JP" sz="500" dirty="0">
              <a:latin typeface="Meiryo UI" panose="020B0604030504040204" pitchFamily="50" charset="-128"/>
              <a:ea typeface="Meiryo UI" panose="020B0604030504040204" pitchFamily="50" charset="-128"/>
            </a:endParaRPr>
          </a:p>
          <a:p>
            <a:r>
              <a:rPr kumimoji="1" lang="en-US" altLang="ja-JP" sz="500" dirty="0">
                <a:latin typeface="Meiryo UI" panose="020B0604030504040204" pitchFamily="50" charset="-128"/>
                <a:ea typeface="Meiryo UI" panose="020B0604030504040204" pitchFamily="50" charset="-128"/>
              </a:rPr>
              <a:t>   </a:t>
            </a:r>
            <a:r>
              <a:rPr kumimoji="1" lang="ja-JP" altLang="en-US" sz="500" dirty="0">
                <a:latin typeface="Meiryo UI" panose="020B0604030504040204" pitchFamily="50" charset="-128"/>
                <a:ea typeface="Meiryo UI" panose="020B0604030504040204" pitchFamily="50" charset="-128"/>
              </a:rPr>
              <a:t>で方向転換</a:t>
            </a:r>
          </a:p>
        </p:txBody>
      </p:sp>
      <p:cxnSp>
        <p:nvCxnSpPr>
          <p:cNvPr id="113" name="直線コネクタ 112">
            <a:extLst>
              <a:ext uri="{FF2B5EF4-FFF2-40B4-BE49-F238E27FC236}">
                <a16:creationId xmlns:a16="http://schemas.microsoft.com/office/drawing/2014/main" id="{BBB5794D-DD25-416A-8715-A4972012C760}"/>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31" name="正方形/長方形 130">
            <a:extLst>
              <a:ext uri="{FF2B5EF4-FFF2-40B4-BE49-F238E27FC236}">
                <a16:creationId xmlns:a16="http://schemas.microsoft.com/office/drawing/2014/main" id="{048B8E5B-674A-42C4-921F-A91BD784F9C6}"/>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2" name="テキスト ボックス 131">
            <a:extLst>
              <a:ext uri="{FF2B5EF4-FFF2-40B4-BE49-F238E27FC236}">
                <a16:creationId xmlns:a16="http://schemas.microsoft.com/office/drawing/2014/main" id="{976F5135-33EB-4FBD-B928-AEDC2FF10753}"/>
              </a:ext>
            </a:extLst>
          </p:cNvPr>
          <p:cNvSpPr txBox="1"/>
          <p:nvPr/>
        </p:nvSpPr>
        <p:spPr>
          <a:xfrm>
            <a:off x="8705778"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5</a:t>
            </a:r>
          </a:p>
        </p:txBody>
      </p:sp>
      <p:sp>
        <p:nvSpPr>
          <p:cNvPr id="133" name="テキスト ボックス 132">
            <a:extLst>
              <a:ext uri="{FF2B5EF4-FFF2-40B4-BE49-F238E27FC236}">
                <a16:creationId xmlns:a16="http://schemas.microsoft.com/office/drawing/2014/main" id="{EED1092B-C3F4-46E6-BBAF-EB8639F26381}"/>
              </a:ext>
            </a:extLst>
          </p:cNvPr>
          <p:cNvSpPr txBox="1"/>
          <p:nvPr/>
        </p:nvSpPr>
        <p:spPr>
          <a:xfrm>
            <a:off x="6100591" y="1985698"/>
            <a:ext cx="697627" cy="246221"/>
          </a:xfrm>
          <a:prstGeom prst="rect">
            <a:avLst/>
          </a:prstGeom>
          <a:solidFill>
            <a:schemeClr val="bg1"/>
          </a:solidFill>
        </p:spPr>
        <p:txBody>
          <a:bodyPr wrap="none" rtlCol="0">
            <a:spAutoFit/>
          </a:bodyPr>
          <a:lstStyle/>
          <a:p>
            <a:r>
              <a:rPr kumimoji="1" lang="ja-JP" altLang="en-US" sz="1000" b="1" dirty="0">
                <a:effectLst>
                  <a:glow rad="38100">
                    <a:schemeClr val="bg1"/>
                  </a:glow>
                </a:effectLst>
                <a:latin typeface="HG丸ｺﾞｼｯｸM-PRO" panose="020F0600000000000000" pitchFamily="50" charset="-128"/>
                <a:ea typeface="HG丸ｺﾞｼｯｸM-PRO" panose="020F0600000000000000" pitchFamily="50" charset="-128"/>
              </a:rPr>
              <a:t>（大伴）</a:t>
            </a:r>
          </a:p>
        </p:txBody>
      </p:sp>
      <p:sp>
        <p:nvSpPr>
          <p:cNvPr id="134" name="テキスト ボックス 133">
            <a:extLst>
              <a:ext uri="{FF2B5EF4-FFF2-40B4-BE49-F238E27FC236}">
                <a16:creationId xmlns:a16="http://schemas.microsoft.com/office/drawing/2014/main" id="{330C613A-7C74-4D6A-8DB7-0C55C607C4C8}"/>
              </a:ext>
            </a:extLst>
          </p:cNvPr>
          <p:cNvSpPr txBox="1"/>
          <p:nvPr/>
        </p:nvSpPr>
        <p:spPr>
          <a:xfrm>
            <a:off x="4989693" y="1316754"/>
            <a:ext cx="697627" cy="246221"/>
          </a:xfrm>
          <a:prstGeom prst="rect">
            <a:avLst/>
          </a:prstGeom>
          <a:solidFill>
            <a:schemeClr val="bg1"/>
          </a:solidFill>
        </p:spPr>
        <p:txBody>
          <a:bodyPr wrap="none" rtlCol="0">
            <a:spAutoFit/>
          </a:bodyPr>
          <a:lstStyle/>
          <a:p>
            <a:r>
              <a:rPr kumimoji="1" lang="ja-JP" altLang="en-US" sz="1000" b="1" dirty="0">
                <a:effectLst>
                  <a:glow rad="38100">
                    <a:schemeClr val="bg1"/>
                  </a:glow>
                </a:effectLst>
                <a:latin typeface="HG丸ｺﾞｼｯｸM-PRO" panose="020F0600000000000000" pitchFamily="50" charset="-128"/>
                <a:ea typeface="HG丸ｺﾞｼｯｸM-PRO" panose="020F0600000000000000" pitchFamily="50" charset="-128"/>
              </a:rPr>
              <a:t>（川向）</a:t>
            </a:r>
          </a:p>
        </p:txBody>
      </p:sp>
      <p:sp>
        <p:nvSpPr>
          <p:cNvPr id="137" name="テキスト ボックス 136">
            <a:extLst>
              <a:ext uri="{FF2B5EF4-FFF2-40B4-BE49-F238E27FC236}">
                <a16:creationId xmlns:a16="http://schemas.microsoft.com/office/drawing/2014/main" id="{32800587-EEF3-4E8F-90C6-843CCCED6DDF}"/>
              </a:ext>
            </a:extLst>
          </p:cNvPr>
          <p:cNvSpPr txBox="1"/>
          <p:nvPr/>
        </p:nvSpPr>
        <p:spPr>
          <a:xfrm>
            <a:off x="5053971" y="1738906"/>
            <a:ext cx="825867" cy="246221"/>
          </a:xfrm>
          <a:prstGeom prst="rect">
            <a:avLst/>
          </a:prstGeom>
          <a:solidFill>
            <a:schemeClr val="bg1"/>
          </a:solidFill>
        </p:spPr>
        <p:txBody>
          <a:bodyPr wrap="none" rtlCol="0">
            <a:spAutoFit/>
          </a:bodyPr>
          <a:lstStyle/>
          <a:p>
            <a:r>
              <a:rPr kumimoji="1" lang="ja-JP" altLang="en-US" sz="1000" b="1" dirty="0">
                <a:effectLst>
                  <a:glow rad="38100">
                    <a:schemeClr val="bg1"/>
                  </a:glow>
                </a:effectLst>
                <a:latin typeface="HG丸ｺﾞｼｯｸM-PRO" panose="020F0600000000000000" pitchFamily="50" charset="-128"/>
                <a:ea typeface="HG丸ｺﾞｼｯｸM-PRO" panose="020F0600000000000000" pitchFamily="50" charset="-128"/>
              </a:rPr>
              <a:t>（山中田）</a:t>
            </a:r>
          </a:p>
        </p:txBody>
      </p:sp>
      <p:sp>
        <p:nvSpPr>
          <p:cNvPr id="4" name="楕円 3">
            <a:extLst>
              <a:ext uri="{FF2B5EF4-FFF2-40B4-BE49-F238E27FC236}">
                <a16:creationId xmlns:a16="http://schemas.microsoft.com/office/drawing/2014/main" id="{4BA8E8B6-0A57-41B6-A08A-743DC0085436}"/>
              </a:ext>
            </a:extLst>
          </p:cNvPr>
          <p:cNvSpPr/>
          <p:nvPr/>
        </p:nvSpPr>
        <p:spPr>
          <a:xfrm>
            <a:off x="6929816" y="1932179"/>
            <a:ext cx="144000" cy="144000"/>
          </a:xfrm>
          <a:prstGeom prst="ellipse">
            <a:avLst/>
          </a:prstGeom>
          <a:solidFill>
            <a:schemeClr val="bg1"/>
          </a:solidFill>
          <a:ln w="12700"/>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29" name="楕円 128">
            <a:extLst>
              <a:ext uri="{FF2B5EF4-FFF2-40B4-BE49-F238E27FC236}">
                <a16:creationId xmlns:a16="http://schemas.microsoft.com/office/drawing/2014/main" id="{E8AA0880-EBB6-4C01-94E7-90DE85CA28CF}"/>
              </a:ext>
            </a:extLst>
          </p:cNvPr>
          <p:cNvSpPr/>
          <p:nvPr/>
        </p:nvSpPr>
        <p:spPr>
          <a:xfrm>
            <a:off x="5839066" y="1508975"/>
            <a:ext cx="144000" cy="144000"/>
          </a:xfrm>
          <a:prstGeom prst="ellipse">
            <a:avLst/>
          </a:prstGeom>
          <a:solidFill>
            <a:schemeClr val="bg1"/>
          </a:solidFill>
          <a:ln w="12700"/>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35" name="楕円 134">
            <a:extLst>
              <a:ext uri="{FF2B5EF4-FFF2-40B4-BE49-F238E27FC236}">
                <a16:creationId xmlns:a16="http://schemas.microsoft.com/office/drawing/2014/main" id="{F2443921-7A3B-4985-B6CC-92D84423C22E}"/>
              </a:ext>
            </a:extLst>
          </p:cNvPr>
          <p:cNvSpPr/>
          <p:nvPr/>
        </p:nvSpPr>
        <p:spPr>
          <a:xfrm>
            <a:off x="6295461" y="1758995"/>
            <a:ext cx="144000" cy="144000"/>
          </a:xfrm>
          <a:prstGeom prst="ellipse">
            <a:avLst/>
          </a:prstGeom>
          <a:solidFill>
            <a:schemeClr val="bg1"/>
          </a:solidFill>
          <a:ln w="12700"/>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2216D2B2-8055-43B1-A28E-8BCA222270AE}"/>
              </a:ext>
            </a:extLst>
          </p:cNvPr>
          <p:cNvSpPr/>
          <p:nvPr/>
        </p:nvSpPr>
        <p:spPr>
          <a:xfrm>
            <a:off x="4981903" y="1550754"/>
            <a:ext cx="854205" cy="28664"/>
          </a:xfrm>
          <a:custGeom>
            <a:avLst/>
            <a:gdLst>
              <a:gd name="connsiteX0" fmla="*/ 0 w 854205"/>
              <a:gd name="connsiteY0" fmla="*/ 0 h 28664"/>
              <a:gd name="connsiteX1" fmla="*/ 690817 w 854205"/>
              <a:gd name="connsiteY1" fmla="*/ 0 h 28664"/>
              <a:gd name="connsiteX2" fmla="*/ 854205 w 854205"/>
              <a:gd name="connsiteY2" fmla="*/ 28664 h 28664"/>
            </a:gdLst>
            <a:ahLst/>
            <a:cxnLst>
              <a:cxn ang="0">
                <a:pos x="connsiteX0" y="connsiteY0"/>
              </a:cxn>
              <a:cxn ang="0">
                <a:pos x="connsiteX1" y="connsiteY1"/>
              </a:cxn>
              <a:cxn ang="0">
                <a:pos x="connsiteX2" y="connsiteY2"/>
              </a:cxn>
            </a:cxnLst>
            <a:rect l="l" t="t" r="r" b="b"/>
            <a:pathLst>
              <a:path w="854205" h="28664">
                <a:moveTo>
                  <a:pt x="0" y="0"/>
                </a:moveTo>
                <a:lnTo>
                  <a:pt x="690817" y="0"/>
                </a:lnTo>
                <a:lnTo>
                  <a:pt x="854205" y="28664"/>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1E1FC890-1227-4D30-BC9D-AFB7A4B78DCA}"/>
              </a:ext>
            </a:extLst>
          </p:cNvPr>
          <p:cNvSpPr/>
          <p:nvPr/>
        </p:nvSpPr>
        <p:spPr>
          <a:xfrm>
            <a:off x="5056431" y="1871797"/>
            <a:ext cx="1246909" cy="114658"/>
          </a:xfrm>
          <a:custGeom>
            <a:avLst/>
            <a:gdLst>
              <a:gd name="connsiteX0" fmla="*/ 0 w 1246909"/>
              <a:gd name="connsiteY0" fmla="*/ 114658 h 114658"/>
              <a:gd name="connsiteX1" fmla="*/ 808341 w 1246909"/>
              <a:gd name="connsiteY1" fmla="*/ 114658 h 114658"/>
              <a:gd name="connsiteX2" fmla="*/ 1246909 w 1246909"/>
              <a:gd name="connsiteY2" fmla="*/ 0 h 114658"/>
            </a:gdLst>
            <a:ahLst/>
            <a:cxnLst>
              <a:cxn ang="0">
                <a:pos x="connsiteX0" y="connsiteY0"/>
              </a:cxn>
              <a:cxn ang="0">
                <a:pos x="connsiteX1" y="connsiteY1"/>
              </a:cxn>
              <a:cxn ang="0">
                <a:pos x="connsiteX2" y="connsiteY2"/>
              </a:cxn>
            </a:cxnLst>
            <a:rect l="l" t="t" r="r" b="b"/>
            <a:pathLst>
              <a:path w="1246909" h="114658">
                <a:moveTo>
                  <a:pt x="0" y="114658"/>
                </a:moveTo>
                <a:lnTo>
                  <a:pt x="808341" y="114658"/>
                </a:lnTo>
                <a:lnTo>
                  <a:pt x="1246909"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B53BF8C7-B9A0-49A1-9D01-64A5A39CECC8}"/>
              </a:ext>
            </a:extLst>
          </p:cNvPr>
          <p:cNvSpPr/>
          <p:nvPr/>
        </p:nvSpPr>
        <p:spPr>
          <a:xfrm>
            <a:off x="6079757" y="2046651"/>
            <a:ext cx="859937" cy="171987"/>
          </a:xfrm>
          <a:custGeom>
            <a:avLst/>
            <a:gdLst>
              <a:gd name="connsiteX0" fmla="*/ 0 w 859937"/>
              <a:gd name="connsiteY0" fmla="*/ 171987 h 171987"/>
              <a:gd name="connsiteX1" fmla="*/ 713748 w 859937"/>
              <a:gd name="connsiteY1" fmla="*/ 171987 h 171987"/>
              <a:gd name="connsiteX2" fmla="*/ 859937 w 859937"/>
              <a:gd name="connsiteY2" fmla="*/ 0 h 171987"/>
            </a:gdLst>
            <a:ahLst/>
            <a:cxnLst>
              <a:cxn ang="0">
                <a:pos x="connsiteX0" y="connsiteY0"/>
              </a:cxn>
              <a:cxn ang="0">
                <a:pos x="connsiteX1" y="connsiteY1"/>
              </a:cxn>
              <a:cxn ang="0">
                <a:pos x="connsiteX2" y="connsiteY2"/>
              </a:cxn>
            </a:cxnLst>
            <a:rect l="l" t="t" r="r" b="b"/>
            <a:pathLst>
              <a:path w="859937" h="171987">
                <a:moveTo>
                  <a:pt x="0" y="171987"/>
                </a:moveTo>
                <a:lnTo>
                  <a:pt x="713748" y="171987"/>
                </a:lnTo>
                <a:lnTo>
                  <a:pt x="859937"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930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a:extLst>
              <a:ext uri="{FF2B5EF4-FFF2-40B4-BE49-F238E27FC236}">
                <a16:creationId xmlns:a16="http://schemas.microsoft.com/office/drawing/2014/main" id="{E1AB3855-1A01-4CAB-A21D-F4012FBBC655}"/>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007FA6C5-211A-4CFC-9B6E-588E8A6BA89D}"/>
              </a:ext>
            </a:extLst>
          </p:cNvPr>
          <p:cNvSpPr txBox="1"/>
          <p:nvPr/>
        </p:nvSpPr>
        <p:spPr>
          <a:xfrm>
            <a:off x="114298" y="3392346"/>
            <a:ext cx="9013933" cy="3016210"/>
          </a:xfrm>
          <a:prstGeom prst="rect">
            <a:avLst/>
          </a:prstGeom>
          <a:noFill/>
        </p:spPr>
        <p:txBody>
          <a:bodyPr wrap="square" rtlCol="0">
            <a:spAutoFit/>
          </a:bodyPr>
          <a:lstStyle/>
          <a:p>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■安全で円滑な運行のための対応</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○乗客に安全かつ自動運転を体験いただけるよう</a:t>
            </a:r>
            <a:r>
              <a:rPr kumimoji="1" lang="ja-JP" altLang="en-US" sz="2000" b="1" u="sng" dirty="0">
                <a:solidFill>
                  <a:prstClr val="black"/>
                </a:solidFill>
                <a:latin typeface="Meiryo UI" panose="020B0604030504040204" pitchFamily="50" charset="-128"/>
                <a:ea typeface="Meiryo UI" panose="020B0604030504040204" pitchFamily="50" charset="-128"/>
              </a:rPr>
              <a:t>定員</a:t>
            </a:r>
            <a:r>
              <a:rPr kumimoji="1" lang="en-US" altLang="ja-JP" sz="2000" b="1" u="sng" dirty="0">
                <a:solidFill>
                  <a:prstClr val="black"/>
                </a:solidFill>
                <a:latin typeface="Meiryo UI" panose="020B0604030504040204" pitchFamily="50" charset="-128"/>
                <a:ea typeface="Meiryo UI" panose="020B0604030504040204" pitchFamily="50" charset="-128"/>
              </a:rPr>
              <a:t>11</a:t>
            </a:r>
            <a:r>
              <a:rPr kumimoji="1" lang="ja-JP" altLang="en-US" sz="2000" b="1" u="sng" dirty="0">
                <a:solidFill>
                  <a:prstClr val="black"/>
                </a:solidFill>
                <a:latin typeface="Meiryo UI" panose="020B0604030504040204" pitchFamily="50" charset="-128"/>
                <a:ea typeface="Meiryo UI" panose="020B0604030504040204" pitchFamily="50" charset="-128"/>
              </a:rPr>
              <a:t>名（着席のみ）での運行</a:t>
            </a:r>
            <a:r>
              <a:rPr kumimoji="1" lang="ja-JP" altLang="en-US" sz="2000" dirty="0">
                <a:solidFill>
                  <a:prstClr val="black"/>
                </a:solidFill>
                <a:latin typeface="Meiryo UI" panose="020B0604030504040204" pitchFamily="50" charset="-128"/>
                <a:ea typeface="Meiryo UI" panose="020B0604030504040204" pitchFamily="50" charset="-128"/>
              </a:rPr>
              <a:t>　　 </a:t>
            </a:r>
            <a:endParaRPr kumimoji="1" lang="en-US" altLang="ja-JP" sz="2000" dirty="0">
              <a:solidFill>
                <a:prstClr val="black"/>
              </a:solidFill>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a:t>
            </a:r>
            <a:r>
              <a:rPr kumimoji="1" lang="en-US" altLang="ja-JP" sz="2000" dirty="0">
                <a:solidFill>
                  <a:prstClr val="black"/>
                </a:solidFill>
                <a:latin typeface="Meiryo UI" panose="020B0604030504040204" pitchFamily="50" charset="-128"/>
                <a:ea typeface="Meiryo UI" panose="020B0604030504040204" pitchFamily="50" charset="-128"/>
              </a:rPr>
              <a:t>11</a:t>
            </a:r>
            <a:r>
              <a:rPr kumimoji="1" lang="ja-JP" altLang="en-US" sz="2000" dirty="0">
                <a:solidFill>
                  <a:prstClr val="black"/>
                </a:solidFill>
                <a:latin typeface="Meiryo UI" panose="020B0604030504040204" pitchFamily="50" charset="-128"/>
                <a:ea typeface="Meiryo UI" panose="020B0604030504040204" pitchFamily="50" charset="-128"/>
              </a:rPr>
              <a:t>名を超えた場合は、乗車をお断り</a:t>
            </a:r>
            <a:endParaRPr kumimoji="1" lang="en-US" altLang="ja-JP" sz="2000" dirty="0">
              <a:solidFill>
                <a:prstClr val="black"/>
              </a:solidFill>
              <a:latin typeface="Meiryo UI" panose="020B0604030504040204" pitchFamily="50" charset="-128"/>
              <a:ea typeface="Meiryo UI" panose="020B0604030504040204" pitchFamily="50" charset="-128"/>
            </a:endParaRPr>
          </a:p>
          <a:p>
            <a:endParaRPr kumimoji="1" lang="en-US" altLang="ja-JP" sz="1000" dirty="0">
              <a:solidFill>
                <a:prstClr val="black"/>
              </a:solidFill>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○実証実験開始当初は、利用者の確実な乗車機会を確保し、円滑な運行を実施</a:t>
            </a:r>
            <a:endParaRPr kumimoji="1" lang="en-US" altLang="ja-JP" sz="2000" dirty="0">
              <a:solidFill>
                <a:prstClr val="black"/>
              </a:solidFill>
              <a:latin typeface="Meiryo UI" panose="020B0604030504040204" pitchFamily="50" charset="-128"/>
              <a:ea typeface="Meiryo UI" panose="020B0604030504040204" pitchFamily="50" charset="-128"/>
            </a:endParaRPr>
          </a:p>
          <a:p>
            <a:r>
              <a:rPr kumimoji="1" lang="ja-JP" altLang="en-US" sz="2000" dirty="0">
                <a:solidFill>
                  <a:prstClr val="black"/>
                </a:solidFill>
                <a:latin typeface="Meiryo UI" panose="020B0604030504040204" pitchFamily="50" charset="-128"/>
                <a:ea typeface="Meiryo UI" panose="020B0604030504040204" pitchFamily="50" charset="-128"/>
              </a:rPr>
              <a:t>　　 できるよう、</a:t>
            </a:r>
            <a:r>
              <a:rPr kumimoji="1" lang="ja-JP" altLang="en-US" sz="2000" b="1" u="sng" dirty="0">
                <a:solidFill>
                  <a:prstClr val="black"/>
                </a:solidFill>
                <a:latin typeface="Meiryo UI" panose="020B0604030504040204" pitchFamily="50" charset="-128"/>
                <a:ea typeface="Meiryo UI" panose="020B0604030504040204" pitchFamily="50" charset="-128"/>
              </a:rPr>
              <a:t>予約アプリや電話受付などによる事前予約制（期間限定）による</a:t>
            </a:r>
            <a:endParaRPr kumimoji="1" lang="en-US" altLang="ja-JP" sz="2000" b="1" u="sng" dirty="0">
              <a:solidFill>
                <a:prstClr val="black"/>
              </a:solidFill>
              <a:latin typeface="Meiryo UI" panose="020B0604030504040204" pitchFamily="50" charset="-128"/>
              <a:ea typeface="Meiryo UI" panose="020B0604030504040204" pitchFamily="50" charset="-128"/>
            </a:endParaRPr>
          </a:p>
          <a:p>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u="sng" dirty="0">
                <a:solidFill>
                  <a:prstClr val="black"/>
                </a:solidFill>
                <a:latin typeface="Meiryo UI" panose="020B0604030504040204" pitchFamily="50" charset="-128"/>
                <a:ea typeface="Meiryo UI" panose="020B0604030504040204" pitchFamily="50" charset="-128"/>
              </a:rPr>
              <a:t>対応を検討</a:t>
            </a:r>
            <a:endParaRPr kumimoji="1" lang="en-US" altLang="ja-JP" sz="2000" b="1" u="sng" dirty="0">
              <a:solidFill>
                <a:prstClr val="black"/>
              </a:solidFill>
              <a:latin typeface="Meiryo UI" panose="020B0604030504040204" pitchFamily="50" charset="-128"/>
              <a:ea typeface="Meiryo UI" panose="020B0604030504040204" pitchFamily="50" charset="-128"/>
            </a:endParaRPr>
          </a:p>
          <a:p>
            <a:r>
              <a:rPr kumimoji="1" lang="ja-JP" altLang="en-US" sz="1000" dirty="0">
                <a:solidFill>
                  <a:prstClr val="black"/>
                </a:solidFill>
                <a:latin typeface="Meiryo UI" panose="020B0604030504040204" pitchFamily="50" charset="-128"/>
                <a:ea typeface="Meiryo UI" panose="020B0604030504040204" pitchFamily="50" charset="-128"/>
              </a:rPr>
              <a:t>　</a:t>
            </a:r>
            <a:endParaRPr kumimoji="1" lang="en-US" altLang="ja-JP" sz="1000" dirty="0">
              <a:solidFill>
                <a:prstClr val="black"/>
              </a:solidFill>
              <a:latin typeface="Meiryo UI" panose="020B0604030504040204" pitchFamily="50" charset="-128"/>
              <a:ea typeface="Meiryo UI" panose="020B0604030504040204" pitchFamily="50" charset="-128"/>
            </a:endParaRPr>
          </a:p>
          <a:p>
            <a:r>
              <a:rPr kumimoji="1" lang="ja-JP" altLang="en-US"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○地域住民をはじめとした自動運転バス利用者に対して、</a:t>
            </a:r>
            <a:r>
              <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SNS</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や地元広報紙</a:t>
            </a:r>
            <a:r>
              <a:rPr kumimoji="1" lang="ja-JP" altLang="en-US" sz="2000" b="1" u="sng" dirty="0">
                <a:solidFill>
                  <a:prstClr val="black"/>
                </a:solidFill>
                <a:latin typeface="Meiryo UI" panose="020B0604030504040204" pitchFamily="50" charset="-128"/>
                <a:ea typeface="Meiryo UI" panose="020B0604030504040204" pitchFamily="50" charset="-128"/>
              </a:rPr>
              <a:t>など</a:t>
            </a:r>
            <a:endParaRPr kumimoji="1" lang="en-US" altLang="ja-JP" sz="2000" b="1" u="sng" dirty="0">
              <a:solidFill>
                <a:prstClr val="black"/>
              </a:solidFill>
              <a:latin typeface="Meiryo UI" panose="020B0604030504040204" pitchFamily="50" charset="-128"/>
              <a:ea typeface="Meiryo UI" panose="020B0604030504040204" pitchFamily="50" charset="-128"/>
            </a:endParaRPr>
          </a:p>
          <a:p>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u="sng" dirty="0">
                <a:solidFill>
                  <a:prstClr val="black"/>
                </a:solidFill>
                <a:latin typeface="Meiryo UI" panose="020B0604030504040204" pitchFamily="50" charset="-128"/>
                <a:ea typeface="Meiryo UI" panose="020B0604030504040204" pitchFamily="50" charset="-128"/>
              </a:rPr>
              <a:t>を通じて丁寧に乗車方法を周知</a:t>
            </a:r>
            <a:endParaRPr kumimoji="1" lang="ja-JP" altLang="en-US" sz="2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E9CA59C-28F0-441B-B2F6-29C65A5452FC}"/>
              </a:ext>
            </a:extLst>
          </p:cNvPr>
          <p:cNvSpPr txBox="1"/>
          <p:nvPr/>
        </p:nvSpPr>
        <p:spPr>
          <a:xfrm>
            <a:off x="46141" y="616255"/>
            <a:ext cx="9396000" cy="1754326"/>
          </a:xfrm>
          <a:prstGeom prst="rect">
            <a:avLst/>
          </a:prstGeom>
          <a:noFill/>
        </p:spPr>
        <p:txBody>
          <a:bodyPr wrap="square" rtlCol="0">
            <a:spAutoFit/>
          </a:bodyPr>
          <a:lstStyle/>
          <a:p>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■乗車方法に関する課題</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○乗客乗車の運行にあたり、実証実験開始当初（</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R8</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）は乗車希望者が多くなること</a:t>
            </a:r>
            <a:endPar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r>
              <a:rPr kumimoji="1" lang="ja-JP" altLang="en-US" dirty="0">
                <a:solidFill>
                  <a:prstClr val="black"/>
                </a:solidFill>
                <a:latin typeface="メイリオ" panose="020B0604030504040204" pitchFamily="50" charset="-128"/>
                <a:ea typeface="メイリオ" panose="020B0604030504040204" pitchFamily="50" charset="-128"/>
              </a:rPr>
              <a:t>　</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が予想され、</a:t>
            </a:r>
            <a:r>
              <a:rPr kumimoji="1" lang="ja-JP" altLang="en-US"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安全で円滑な運行に向けたオペレーション</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が課題</a:t>
            </a:r>
            <a:endPar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○乗車方法については、自由乗車（事前予約不要）としていたが、</a:t>
            </a:r>
            <a:r>
              <a:rPr kumimoji="1" lang="ja-JP" altLang="en-US"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定員</a:t>
            </a:r>
            <a:r>
              <a:rPr kumimoji="1" lang="en-US" altLang="ja-JP"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b="1" u="sng" dirty="0">
                <a:solidFill>
                  <a:prstClr val="black"/>
                </a:solidFill>
                <a:latin typeface="メイリオ" panose="020B0604030504040204" pitchFamily="50" charset="-128"/>
                <a:ea typeface="メイリオ" panose="020B0604030504040204" pitchFamily="50" charset="-128"/>
              </a:rPr>
              <a:t>名（着席</a:t>
            </a:r>
            <a:r>
              <a:rPr kumimoji="1" lang="ja-JP" altLang="en-US" b="1" dirty="0">
                <a:solidFill>
                  <a:prstClr val="black"/>
                </a:solidFill>
                <a:latin typeface="メイリオ" panose="020B0604030504040204" pitchFamily="50" charset="-128"/>
                <a:ea typeface="メイリオ" panose="020B0604030504040204" pitchFamily="50" charset="-128"/>
              </a:rPr>
              <a:t>　</a:t>
            </a:r>
            <a:r>
              <a:rPr kumimoji="1" lang="ja-JP" altLang="en-US" b="1" u="sng" dirty="0">
                <a:solidFill>
                  <a:prstClr val="black"/>
                </a:solidFill>
                <a:latin typeface="メイリオ" panose="020B0604030504040204" pitchFamily="50" charset="-128"/>
                <a:ea typeface="メイリオ" panose="020B0604030504040204" pitchFamily="50" charset="-128"/>
              </a:rPr>
              <a:t>　　　</a:t>
            </a:r>
            <a:endParaRPr kumimoji="1" lang="en-US" altLang="ja-JP" b="1" u="sng" dirty="0">
              <a:solidFill>
                <a:prstClr val="black"/>
              </a:solidFill>
              <a:latin typeface="メイリオ" panose="020B0604030504040204" pitchFamily="50" charset="-128"/>
              <a:ea typeface="メイリオ" panose="020B0604030504040204" pitchFamily="50" charset="-128"/>
            </a:endParaRPr>
          </a:p>
          <a:p>
            <a:r>
              <a:rPr kumimoji="1" lang="ja-JP" altLang="en-US"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のみ）を超えた場合は安全確保のため手動運転</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とすることとしている</a:t>
            </a:r>
            <a:endParaRPr kumimoji="1" lang="ja-JP" altLang="en-US"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8A92230E-8368-452E-BEF2-B78825A8C959}"/>
              </a:ext>
            </a:extLst>
          </p:cNvPr>
          <p:cNvSpPr txBox="1"/>
          <p:nvPr/>
        </p:nvSpPr>
        <p:spPr>
          <a:xfrm>
            <a:off x="216000" y="108000"/>
            <a:ext cx="8456161"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a:t>
            </a:r>
            <a:r>
              <a:rPr kumimoji="1" lang="ja-JP" altLang="en-US" sz="2400" b="1" dirty="0">
                <a:latin typeface="Meiryo UI" panose="020B0604030504040204" pitchFamily="50" charset="-128"/>
                <a:ea typeface="Meiryo UI" panose="020B0604030504040204" pitchFamily="50" charset="-128"/>
              </a:rPr>
              <a:t>自動運転バス予約システムの検討</a:t>
            </a:r>
            <a:r>
              <a:rPr kumimoji="1" lang="ja-JP" altLang="en-US" sz="2400" b="1" dirty="0">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2F55214C-AC87-0066-A690-BF8BD1EFF12E}"/>
              </a:ext>
            </a:extLst>
          </p:cNvPr>
          <p:cNvSpPr/>
          <p:nvPr/>
        </p:nvSpPr>
        <p:spPr>
          <a:xfrm>
            <a:off x="36000" y="559003"/>
            <a:ext cx="9072000" cy="18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D746169-EE55-9478-19A0-2421847F0851}"/>
              </a:ext>
            </a:extLst>
          </p:cNvPr>
          <p:cNvSpPr/>
          <p:nvPr/>
        </p:nvSpPr>
        <p:spPr>
          <a:xfrm>
            <a:off x="34059" y="3375032"/>
            <a:ext cx="9072000" cy="306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E98CFEF-B9E0-49CB-A892-80BB0C3514B8}"/>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7905B14C-0C75-4A14-ABD5-0002083DAA22}"/>
              </a:ext>
            </a:extLst>
          </p:cNvPr>
          <p:cNvSpPr txBox="1"/>
          <p:nvPr/>
        </p:nvSpPr>
        <p:spPr>
          <a:xfrm>
            <a:off x="8705778" y="6478551"/>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6</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2" name="フローチャート: 組合せ 1">
            <a:extLst>
              <a:ext uri="{FF2B5EF4-FFF2-40B4-BE49-F238E27FC236}">
                <a16:creationId xmlns:a16="http://schemas.microsoft.com/office/drawing/2014/main" id="{61C6249E-AEBE-440D-9276-7C6E455F796C}"/>
              </a:ext>
            </a:extLst>
          </p:cNvPr>
          <p:cNvSpPr/>
          <p:nvPr/>
        </p:nvSpPr>
        <p:spPr>
          <a:xfrm>
            <a:off x="2925743" y="2687053"/>
            <a:ext cx="3288631" cy="396000"/>
          </a:xfrm>
          <a:prstGeom prst="flowChartMerg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4787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6E411EF-B780-4AD8-AA62-9D13FC1C1D07}"/>
              </a:ext>
            </a:extLst>
          </p:cNvPr>
          <p:cNvSpPr txBox="1"/>
          <p:nvPr/>
        </p:nvSpPr>
        <p:spPr>
          <a:xfrm>
            <a:off x="435567" y="588986"/>
            <a:ext cx="8664550" cy="86177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令和８年度からの自動運転バス実証実験開始当初において、乗車希望者の混乱を回避、確実な</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乗⾞機会を確保し、安全で円滑な実証運⾏が行えるよう、予約アプリや電話受付などによる事前</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予約制（期間限定）に関するオペレーションについて検討するもの</a:t>
            </a:r>
          </a:p>
        </p:txBody>
      </p:sp>
      <p:sp>
        <p:nvSpPr>
          <p:cNvPr id="7" name="正方形/長方形 6">
            <a:extLst>
              <a:ext uri="{FF2B5EF4-FFF2-40B4-BE49-F238E27FC236}">
                <a16:creationId xmlns:a16="http://schemas.microsoft.com/office/drawing/2014/main" id="{87F55E89-96F0-4C7F-9597-92525C50949C}"/>
              </a:ext>
            </a:extLst>
          </p:cNvPr>
          <p:cNvSpPr/>
          <p:nvPr/>
        </p:nvSpPr>
        <p:spPr>
          <a:xfrm>
            <a:off x="216000" y="508203"/>
            <a:ext cx="8688504" cy="1000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DE47E62-13CB-4845-9232-101781DE14F3}"/>
              </a:ext>
            </a:extLst>
          </p:cNvPr>
          <p:cNvSpPr txBox="1"/>
          <p:nvPr/>
        </p:nvSpPr>
        <p:spPr>
          <a:xfrm>
            <a:off x="542047" y="1747572"/>
            <a:ext cx="8221719" cy="467820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■事前予約が必要な期間（実証実験開始日～）</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○北部、南部ルートとも運行開始から</a:t>
            </a:r>
            <a:r>
              <a:rPr kumimoji="1" lang="ja-JP" altLang="en-US" sz="1600" u="sng" dirty="0">
                <a:latin typeface="Meiryo UI" panose="020B0604030504040204" pitchFamily="50" charset="-128"/>
                <a:ea typeface="Meiryo UI" panose="020B0604030504040204" pitchFamily="50" charset="-128"/>
              </a:rPr>
              <a:t>２週間から１か月間程度</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lvl="1"/>
            <a:r>
              <a:rPr kumimoji="1" lang="ja-JP" altLang="en-US" sz="1600"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■予約方法</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○システム予約　</a:t>
            </a:r>
            <a:r>
              <a:rPr kumimoji="1" lang="en-US" altLang="ja-JP" sz="1600" dirty="0">
                <a:latin typeface="Meiryo UI" panose="020B0604030504040204" pitchFamily="50" charset="-128"/>
                <a:ea typeface="Meiryo UI" panose="020B0604030504040204" pitchFamily="50" charset="-128"/>
              </a:rPr>
              <a:t>〔24</a:t>
            </a:r>
            <a:r>
              <a:rPr kumimoji="1" lang="ja-JP" altLang="en-US" sz="1600" dirty="0">
                <a:latin typeface="Meiryo UI" panose="020B0604030504040204" pitchFamily="50" charset="-128"/>
                <a:ea typeface="Meiryo UI" panose="020B0604030504040204" pitchFamily="50" charset="-128"/>
              </a:rPr>
              <a:t>時間対応</a:t>
            </a:r>
            <a:r>
              <a:rPr kumimoji="1" lang="en-US" altLang="ja-JP" sz="1600" dirty="0">
                <a:latin typeface="Meiryo UI" panose="020B0604030504040204" pitchFamily="50" charset="-128"/>
                <a:ea typeface="Meiryo UI" panose="020B0604030504040204" pitchFamily="50" charset="-128"/>
              </a:rPr>
              <a:t>〕</a:t>
            </a: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○電話予約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コールセンターにて平日・休日　９時～</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時の間、対応</a:t>
            </a:r>
            <a:r>
              <a:rPr kumimoji="1" lang="en-US" altLang="ja-JP" sz="1600" dirty="0">
                <a:latin typeface="Meiryo UI" panose="020B0604030504040204" pitchFamily="50" charset="-128"/>
                <a:ea typeface="Meiryo UI" panose="020B0604030504040204" pitchFamily="50" charset="-128"/>
              </a:rPr>
              <a:t>〕</a:t>
            </a: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■予約受付期間</a:t>
            </a:r>
            <a:endParaRPr kumimoji="1" lang="en-US" altLang="ja-JP" sz="1600" b="1" dirty="0">
              <a:latin typeface="Meiryo UI" panose="020B0604030504040204" pitchFamily="50" charset="-128"/>
              <a:ea typeface="Meiryo UI" panose="020B0604030504040204" pitchFamily="50" charset="-128"/>
            </a:endParaRPr>
          </a:p>
          <a:p>
            <a:r>
              <a:rPr kumimoji="1" lang="ja-JP" altLang="en-US" sz="500" dirty="0">
                <a:latin typeface="Meiryo UI" panose="020B0604030504040204" pitchFamily="50" charset="-128"/>
                <a:ea typeface="Meiryo UI" panose="020B0604030504040204" pitchFamily="50" charset="-128"/>
              </a:rPr>
              <a:t>　</a:t>
            </a:r>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○乗車希望日の７日前から</a:t>
            </a:r>
            <a:endParaRPr kumimoji="1" lang="en-US" altLang="ja-JP" sz="160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○乗車直前まで</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■乗車方法</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○前方（進行方向）の乗降口から乗車し、運転士に予約番号を提示</a:t>
            </a:r>
            <a:endParaRPr kumimoji="1" lang="en-US" altLang="ja-JP" sz="160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○席は自由席とする</a:t>
            </a:r>
            <a:endParaRPr kumimoji="1" lang="en-US" altLang="ja-JP" sz="160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○前方の乗降口から降車（降車ボタンなし）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後方扉の開放は緊急時のみ通常は使用しない</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 上記乗車方法を</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や地元広報紙により周知</a:t>
            </a:r>
            <a:endParaRPr kumimoji="1" lang="en-US" altLang="ja-JP" sz="1600" b="1"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35A4840-7A03-4A1D-A59E-7AF8DD5EE8F9}"/>
              </a:ext>
            </a:extLst>
          </p:cNvPr>
          <p:cNvCxnSpPr>
            <a:cxnSpLocks/>
          </p:cNvCxnSpPr>
          <p:nvPr/>
        </p:nvCxnSpPr>
        <p:spPr>
          <a:xfrm>
            <a:off x="216000" y="468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41A60247-97BA-47B4-894E-5154378FC9F7}"/>
              </a:ext>
            </a:extLst>
          </p:cNvPr>
          <p:cNvSpPr txBox="1"/>
          <p:nvPr/>
        </p:nvSpPr>
        <p:spPr>
          <a:xfrm>
            <a:off x="216000" y="108000"/>
            <a:ext cx="928010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３．運行計画（</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乗車方法：</a:t>
            </a:r>
            <a:r>
              <a:rPr kumimoji="1" lang="ja-JP" altLang="en-US" sz="2400" b="1" dirty="0">
                <a:latin typeface="Meiryo UI" panose="020B0604030504040204" pitchFamily="50" charset="-128"/>
                <a:ea typeface="Meiryo UI" panose="020B0604030504040204" pitchFamily="50" charset="-128"/>
              </a:rPr>
              <a:t>自動運転バスの事前予約方法の検討</a:t>
            </a:r>
            <a:r>
              <a:rPr kumimoji="1" lang="ja-JP" altLang="en-US" sz="2400" b="1" dirty="0">
                <a:latin typeface="メイリオ" panose="020B0604030504040204" pitchFamily="50" charset="-128"/>
                <a:ea typeface="メイリオ" panose="020B0604030504040204" pitchFamily="50" charset="-128"/>
              </a:rPr>
              <a:t>）</a:t>
            </a:r>
          </a:p>
        </p:txBody>
      </p:sp>
      <p:sp>
        <p:nvSpPr>
          <p:cNvPr id="20" name="正方形/長方形 19">
            <a:extLst>
              <a:ext uri="{FF2B5EF4-FFF2-40B4-BE49-F238E27FC236}">
                <a16:creationId xmlns:a16="http://schemas.microsoft.com/office/drawing/2014/main" id="{7BA8B8A6-0669-4B19-89E4-AA756CD088BD}"/>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146C4EB2-A275-4695-ABAD-769AA1DB8718}"/>
              </a:ext>
            </a:extLst>
          </p:cNvPr>
          <p:cNvSpPr txBox="1"/>
          <p:nvPr/>
        </p:nvSpPr>
        <p:spPr>
          <a:xfrm>
            <a:off x="8713661" y="6470668"/>
            <a:ext cx="380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 7</a:t>
            </a:r>
          </a:p>
        </p:txBody>
      </p:sp>
    </p:spTree>
    <p:extLst>
      <p:ext uri="{BB962C8B-B14F-4D97-AF65-F5344CB8AC3E}">
        <p14:creationId xmlns:p14="http://schemas.microsoft.com/office/powerpoint/2010/main" val="41097555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35D5FD3B2A2E47B92564BD1BD842C3" ma:contentTypeVersion="2" ma:contentTypeDescription="新しいドキュメントを作成します。" ma:contentTypeScope="" ma:versionID="53e11ce1ad2ff9e4f85c245d19715fb3">
  <xsd:schema xmlns:xsd="http://www.w3.org/2001/XMLSchema" xmlns:xs="http://www.w3.org/2001/XMLSchema" xmlns:p="http://schemas.microsoft.com/office/2006/metadata/properties" xmlns:ns1="http://schemas.microsoft.com/sharepoint/v3" xmlns:ns2="a8fe0910-6dc7-42cc-835c-ae79711a8dcb" targetNamespace="http://schemas.microsoft.com/office/2006/metadata/properties" ma:root="true" ma:fieldsID="4013be1e4235d3fa3a8ee5358ffff956" ns1:_="" ns2:_="">
    <xsd:import namespace="http://schemas.microsoft.com/sharepoint/v3"/>
    <xsd:import namespace="a8fe0910-6dc7-42cc-835c-ae79711a8dc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e0910-6dc7-42cc-835c-ae79711a8dc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F40CA-E60C-46EC-9D3F-E70300DCF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fe0910-6dc7-42cc-835c-ae79711a8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1FA40B-86D9-403E-98EA-1A0EA909507D}">
  <ds:schemaRef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a8fe0910-6dc7-42cc-835c-ae79711a8dcb"/>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50E46DC2-B384-407F-9197-42A2F093B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18656</TotalTime>
  <Words>2885</Words>
  <Application>Microsoft Office PowerPoint</Application>
  <PresentationFormat>画面に合わせる (4:3)</PresentationFormat>
  <Paragraphs>435</Paragraphs>
  <Slides>12</Slides>
  <Notes>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12</vt:i4>
      </vt:variant>
    </vt:vector>
  </HeadingPairs>
  <TitlesOfParts>
    <vt:vector size="30" baseType="lpstr">
      <vt:lpstr>BIZ UDPゴシック</vt:lpstr>
      <vt:lpstr>BIZ UDゴシック</vt:lpstr>
      <vt:lpstr>HGP創英角ｺﾞｼｯｸUB</vt:lpstr>
      <vt:lpstr>HG丸ｺﾞｼｯｸM-PRO</vt:lpstr>
      <vt:lpstr>HG創英角ｺﾞｼｯｸUB</vt:lpstr>
      <vt:lpstr>Meiryo UI</vt:lpstr>
      <vt:lpstr>ＭＳ ゴシック</vt:lpstr>
      <vt:lpstr>UD デジタル 教科書体 N-B</vt:lpstr>
      <vt:lpstr>UD デジタル 教科書体 NK-B</vt:lpstr>
      <vt:lpstr>メイリオ</vt:lpstr>
      <vt:lpstr>游ゴシック</vt:lpstr>
      <vt:lpstr>Arial</vt:lpstr>
      <vt:lpstr>Calibri</vt:lpstr>
      <vt:lpstr>Calibri Light</vt:lpstr>
      <vt:lpstr>Cooper Black</vt:lpstr>
      <vt:lpstr>Script MT Bold</vt:lpstr>
      <vt:lpstr>Wingdings</vt:lpstr>
      <vt:lpstr>Office テーマ</vt:lpstr>
      <vt:lpstr>新モビリティ導入に向けた検討状況について  南河内地域での実証実験（先導的モデル事業）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自動運転バスの導入について</dc:title>
  <dc:creator>村内　真貴子</dc:creator>
  <cp:lastModifiedBy>松澤　大助</cp:lastModifiedBy>
  <cp:revision>1541</cp:revision>
  <cp:lastPrinted>2025-10-24T10:58:56Z</cp:lastPrinted>
  <dcterms:created xsi:type="dcterms:W3CDTF">2023-10-26T05:19:09Z</dcterms:created>
  <dcterms:modified xsi:type="dcterms:W3CDTF">2025-10-27T06:34:08Z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0x0101002735D5FD3B2A2E47B92564BD1BD842C3</vt:lpwstr>
  </property>
</Properties>
</file>