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7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7C1"/>
    <a:srgbClr val="FFD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>
        <p:scale>
          <a:sx n="125" d="100"/>
          <a:sy n="125" d="100"/>
        </p:scale>
        <p:origin x="1152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BF9B-22B6-4263-AD8F-43DD2147E078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99F3-778A-430A-B071-8A8A4D4162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60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18881">
              <a:defRPr/>
            </a:pPr>
            <a:fld id="{ACD93CC5-A9B8-46A1-B8C3-70AA73E05DA2}" type="slidenum">
              <a:rPr kumimoji="1" lang="ja-JP" altLang="en-US" sz="11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1018881">
                <a:defRPr/>
              </a:pPr>
              <a:t>2</a:t>
            </a:fld>
            <a:endParaRPr kumimoji="1" lang="ja-JP" altLang="en-US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3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9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21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3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8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4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41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06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9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79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0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4552-0DE9-4317-82BA-582A24454ECD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320CF69-D648-4ACE-8FD3-591EC3A9C2D9}"/>
              </a:ext>
            </a:extLst>
          </p:cNvPr>
          <p:cNvSpPr txBox="1"/>
          <p:nvPr/>
        </p:nvSpPr>
        <p:spPr>
          <a:xfrm>
            <a:off x="5156817" y="9263602"/>
            <a:ext cx="360780" cy="3585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13EE50F-26D9-49DF-A699-D03EEF31BC08}"/>
              </a:ext>
            </a:extLst>
          </p:cNvPr>
          <p:cNvSpPr txBox="1"/>
          <p:nvPr/>
        </p:nvSpPr>
        <p:spPr>
          <a:xfrm>
            <a:off x="636509" y="5655566"/>
            <a:ext cx="360780" cy="3585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8CB32F-E2A0-4758-8F68-C1121D86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5" y="79022"/>
            <a:ext cx="699938" cy="48766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A6F90E-ADA9-4A9D-AD34-6D0682497EBD}"/>
              </a:ext>
            </a:extLst>
          </p:cNvPr>
          <p:cNvSpPr txBox="1"/>
          <p:nvPr/>
        </p:nvSpPr>
        <p:spPr>
          <a:xfrm>
            <a:off x="2012841" y="412061"/>
            <a:ext cx="442268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実例</a:t>
            </a:r>
            <a:r>
              <a:rPr lang="ja-JP" altLang="en-US" sz="40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から学ぶ</a:t>
            </a:r>
            <a:endParaRPr lang="ja-JP" altLang="ja-JP" sz="4000" b="1" dirty="0">
              <a:solidFill>
                <a:schemeClr val="accent5">
                  <a:lumMod val="75000"/>
                </a:schemeClr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1A2CA5-78E5-492E-A746-02AA50E33190}"/>
              </a:ext>
            </a:extLst>
          </p:cNvPr>
          <p:cNvSpPr txBox="1"/>
          <p:nvPr/>
        </p:nvSpPr>
        <p:spPr>
          <a:xfrm>
            <a:off x="297767" y="1250485"/>
            <a:ext cx="624213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800" b="1" dirty="0">
                <a:solidFill>
                  <a:srgbClr val="FF0066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SNS</a:t>
            </a:r>
            <a:r>
              <a:rPr lang="ja-JP" altLang="ja-JP" sz="4000" b="1" dirty="0"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の</a:t>
            </a:r>
            <a:r>
              <a:rPr lang="ja-JP" altLang="en-US" sz="4800" b="1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活用方法</a:t>
            </a:r>
            <a:r>
              <a:rPr lang="ja-JP" altLang="ja-JP" sz="44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講習会</a:t>
            </a:r>
            <a:endParaRPr lang="ja-JP" altLang="en-US" sz="4800" b="1" dirty="0">
              <a:solidFill>
                <a:srgbClr val="FF006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B629071-1A9A-41EA-A654-03952E9A1309}"/>
              </a:ext>
            </a:extLst>
          </p:cNvPr>
          <p:cNvGrpSpPr/>
          <p:nvPr/>
        </p:nvGrpSpPr>
        <p:grpSpPr>
          <a:xfrm>
            <a:off x="963224" y="548878"/>
            <a:ext cx="1004711" cy="646331"/>
            <a:chOff x="1018759" y="2417630"/>
            <a:chExt cx="1004711" cy="646331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FCB033F5-758E-402A-B626-ED3FA385B5C3}"/>
                </a:ext>
              </a:extLst>
            </p:cNvPr>
            <p:cNvSpPr/>
            <p:nvPr/>
          </p:nvSpPr>
          <p:spPr>
            <a:xfrm>
              <a:off x="1018759" y="2417630"/>
              <a:ext cx="1004711" cy="6463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25373D7-ED6B-4064-9A45-D308870364C1}"/>
                </a:ext>
              </a:extLst>
            </p:cNvPr>
            <p:cNvSpPr txBox="1"/>
            <p:nvPr/>
          </p:nvSpPr>
          <p:spPr>
            <a:xfrm>
              <a:off x="1018759" y="2417630"/>
              <a:ext cx="10047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農業者</a:t>
              </a:r>
              <a:endParaRPr lang="en-US" altLang="ja-JP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向け</a:t>
              </a:r>
              <a:endParaRPr lang="ja-JP" altLang="ja-JP" sz="16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DA4FAD-3EC3-431C-93AE-270D62F02446}"/>
              </a:ext>
            </a:extLst>
          </p:cNvPr>
          <p:cNvSpPr txBox="1"/>
          <p:nvPr/>
        </p:nvSpPr>
        <p:spPr>
          <a:xfrm>
            <a:off x="420819" y="2092000"/>
            <a:ext cx="601636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＼効果的に</a:t>
            </a:r>
            <a:r>
              <a:rPr lang="en-US" altLang="ja-JP" sz="2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2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を活用しよう！／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D0A3C30-6440-4DD7-9E3E-5E50BCAF9C69}"/>
              </a:ext>
            </a:extLst>
          </p:cNvPr>
          <p:cNvSpPr txBox="1"/>
          <p:nvPr/>
        </p:nvSpPr>
        <p:spPr>
          <a:xfrm>
            <a:off x="306812" y="2503666"/>
            <a:ext cx="62443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での農産物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PR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もっと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効果的に発信するには？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この講習会では、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発信のスキル</a:t>
            </a:r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府内女性農業者やプロ講師から学べます！</a:t>
            </a:r>
            <a:endParaRPr lang="ja-JP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9D1F893-F80A-4DDB-968A-755F039BA937}"/>
              </a:ext>
            </a:extLst>
          </p:cNvPr>
          <p:cNvGrpSpPr/>
          <p:nvPr/>
        </p:nvGrpSpPr>
        <p:grpSpPr>
          <a:xfrm>
            <a:off x="776246" y="3096092"/>
            <a:ext cx="551269" cy="307777"/>
            <a:chOff x="824431" y="4766812"/>
            <a:chExt cx="551269" cy="307777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BD22809A-5EE9-49E3-9EA1-9EB63B62B998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60051A2-FF2A-4643-8452-8860805AD470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日時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A11F8B0-8AD8-4278-969F-10E90FC05F10}"/>
              </a:ext>
            </a:extLst>
          </p:cNvPr>
          <p:cNvGrpSpPr/>
          <p:nvPr/>
        </p:nvGrpSpPr>
        <p:grpSpPr>
          <a:xfrm>
            <a:off x="776246" y="3651116"/>
            <a:ext cx="551269" cy="307777"/>
            <a:chOff x="824431" y="4766812"/>
            <a:chExt cx="551269" cy="307777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E5E949DB-08E9-4168-B5E3-0C262CE2253F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FB57FF1-CAD1-42C1-A1F1-9914902EAA95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場所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1F121AF-5082-4B17-88DC-599CE3DA3FE8}"/>
              </a:ext>
            </a:extLst>
          </p:cNvPr>
          <p:cNvGrpSpPr/>
          <p:nvPr/>
        </p:nvGrpSpPr>
        <p:grpSpPr>
          <a:xfrm>
            <a:off x="776246" y="4290505"/>
            <a:ext cx="551269" cy="307777"/>
            <a:chOff x="824431" y="4766812"/>
            <a:chExt cx="551269" cy="30777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B4E793CD-77F2-4D2E-8EF5-E51285844C7B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9E92BAB-332E-41BC-B4C5-F39B367A5E90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対象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D6BCB14-14CB-4DD3-8FE4-D338CDFCC6EA}"/>
              </a:ext>
            </a:extLst>
          </p:cNvPr>
          <p:cNvGrpSpPr/>
          <p:nvPr/>
        </p:nvGrpSpPr>
        <p:grpSpPr>
          <a:xfrm>
            <a:off x="776246" y="4908514"/>
            <a:ext cx="551269" cy="307777"/>
            <a:chOff x="824431" y="4766812"/>
            <a:chExt cx="551269" cy="307777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D0D1AC7C-F94E-475C-8F51-2C7F53B7AF2D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7EE541B-AF9F-4A98-92CF-B9798048BFDE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内容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020A7A7-7E62-486D-A163-802438890AFE}"/>
              </a:ext>
            </a:extLst>
          </p:cNvPr>
          <p:cNvGrpSpPr/>
          <p:nvPr/>
        </p:nvGrpSpPr>
        <p:grpSpPr>
          <a:xfrm>
            <a:off x="776246" y="5800920"/>
            <a:ext cx="553255" cy="323166"/>
            <a:chOff x="934631" y="6937507"/>
            <a:chExt cx="553255" cy="323166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DC8229D-973A-4492-9F2B-F735C91EC2E5}"/>
                </a:ext>
              </a:extLst>
            </p:cNvPr>
            <p:cNvSpPr/>
            <p:nvPr/>
          </p:nvSpPr>
          <p:spPr>
            <a:xfrm>
              <a:off x="936617" y="6937507"/>
              <a:ext cx="551269" cy="307777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E550A22-1163-430C-B7E4-9BCF53257308}"/>
                </a:ext>
              </a:extLst>
            </p:cNvPr>
            <p:cNvSpPr txBox="1"/>
            <p:nvPr/>
          </p:nvSpPr>
          <p:spPr>
            <a:xfrm>
              <a:off x="934631" y="6952896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講師</a:t>
              </a:r>
              <a:endParaRPr lang="ja-JP" altLang="ja-JP" sz="14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EBDD812-06CB-4144-85E7-4C2BBDBAFDC2}"/>
              </a:ext>
            </a:extLst>
          </p:cNvPr>
          <p:cNvGrpSpPr/>
          <p:nvPr/>
        </p:nvGrpSpPr>
        <p:grpSpPr>
          <a:xfrm>
            <a:off x="776246" y="7809039"/>
            <a:ext cx="540000" cy="329067"/>
            <a:chOff x="877013" y="8197801"/>
            <a:chExt cx="540000" cy="329067"/>
          </a:xfrm>
        </p:grpSpPr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EE090D03-6B2F-4B9D-A835-7F0097303AB4}"/>
                </a:ext>
              </a:extLst>
            </p:cNvPr>
            <p:cNvSpPr/>
            <p:nvPr/>
          </p:nvSpPr>
          <p:spPr>
            <a:xfrm>
              <a:off x="877013" y="8197801"/>
              <a:ext cx="539999" cy="3290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DFD4EC98-38B0-46C2-AA14-1309DDC12309}"/>
                </a:ext>
              </a:extLst>
            </p:cNvPr>
            <p:cNvSpPr txBox="1"/>
            <p:nvPr/>
          </p:nvSpPr>
          <p:spPr>
            <a:xfrm>
              <a:off x="877013" y="8246918"/>
              <a:ext cx="5400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参加費</a:t>
              </a:r>
              <a:endParaRPr lang="ja-JP" altLang="ja-JP" sz="8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907D6DD-3C3E-4D2F-B649-B4E5064874AE}"/>
              </a:ext>
            </a:extLst>
          </p:cNvPr>
          <p:cNvGrpSpPr/>
          <p:nvPr/>
        </p:nvGrpSpPr>
        <p:grpSpPr>
          <a:xfrm>
            <a:off x="776246" y="8290545"/>
            <a:ext cx="551269" cy="307777"/>
            <a:chOff x="824431" y="4766812"/>
            <a:chExt cx="551269" cy="307777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0C120816-5630-484B-BC5F-583751EE96F1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FF1B392-0490-4D52-82E3-C35CC7B5423D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申込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F5EE821-A2A3-469B-B85F-271BCAA41D26}"/>
              </a:ext>
            </a:extLst>
          </p:cNvPr>
          <p:cNvSpPr txBox="1"/>
          <p:nvPr/>
        </p:nvSpPr>
        <p:spPr>
          <a:xfrm>
            <a:off x="1356734" y="2999830"/>
            <a:ext cx="4775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令和８年</a:t>
            </a:r>
            <a:r>
              <a:rPr lang="ja-JP" altLang="en-US" sz="2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16:30</a:t>
            </a:r>
            <a:endParaRPr lang="ja-JP" altLang="ja-JP" sz="1400" b="1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1A8D3B9-C8FF-4767-9946-87D0004A57F5}"/>
              </a:ext>
            </a:extLst>
          </p:cNvPr>
          <p:cNvSpPr txBox="1"/>
          <p:nvPr/>
        </p:nvSpPr>
        <p:spPr>
          <a:xfrm>
            <a:off x="1356734" y="3604070"/>
            <a:ext cx="4775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和泉市南部リージョンセンター　大会議室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（所在地：</a:t>
            </a:r>
            <a:r>
              <a:rPr lang="zh-TW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和泉市仏並町</a:t>
            </a:r>
            <a:r>
              <a:rPr lang="en-US" altLang="zh-TW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398-</a:t>
            </a:r>
            <a:r>
              <a:rPr lang="zh-TW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54EA65C-A422-40EA-BFE9-AFD7EBF48C81}"/>
              </a:ext>
            </a:extLst>
          </p:cNvPr>
          <p:cNvSpPr txBox="1"/>
          <p:nvPr/>
        </p:nvSpPr>
        <p:spPr>
          <a:xfrm>
            <a:off x="1356734" y="4256939"/>
            <a:ext cx="4843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での情報発信に興味のある泉州地域の農業者の方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endParaRPr lang="en-US" altLang="ja-JP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名程度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AE4CB5-ABDB-4B63-9E2D-71B2118EB8FB}"/>
              </a:ext>
            </a:extLst>
          </p:cNvPr>
          <p:cNvSpPr txBox="1"/>
          <p:nvPr/>
        </p:nvSpPr>
        <p:spPr>
          <a:xfrm>
            <a:off x="1348933" y="4911277"/>
            <a:ext cx="4775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★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事例紹介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】SNS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発信の目的、効果的だった発信等</a:t>
            </a:r>
          </a:p>
          <a:p>
            <a:r>
              <a:rPr lang="ja-JP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★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講義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】SNS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におけるコミュニケーションの重要性</a:t>
            </a:r>
          </a:p>
          <a:p>
            <a:r>
              <a:rPr lang="ja-JP" altLang="en-US" sz="14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★　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質疑応答、交流、情報発信等</a:t>
            </a:r>
            <a:endParaRPr lang="en-US" altLang="ja-JP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4362546-2AA7-4735-88CF-37BCD4DE5E01}"/>
              </a:ext>
            </a:extLst>
          </p:cNvPr>
          <p:cNvSpPr txBox="1"/>
          <p:nvPr/>
        </p:nvSpPr>
        <p:spPr>
          <a:xfrm>
            <a:off x="1356734" y="5739008"/>
            <a:ext cx="502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事例紹介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yaoyam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代表　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川勝　未来</a:t>
            </a:r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氏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9975027-2A13-40B6-AFE6-3D172C63C547}"/>
              </a:ext>
            </a:extLst>
          </p:cNvPr>
          <p:cNvSpPr txBox="1"/>
          <p:nvPr/>
        </p:nvSpPr>
        <p:spPr>
          <a:xfrm>
            <a:off x="1356734" y="8290545"/>
            <a:ext cx="4875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1800" u="sng" dirty="0"/>
              <a:t>８</a:t>
            </a:r>
            <a:r>
              <a:rPr lang="ja-JP" altLang="en-US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18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1800" u="sng" dirty="0"/>
              <a:t>4</a:t>
            </a:r>
            <a:r>
              <a:rPr lang="ja-JP" altLang="en-US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1600" u="sng" dirty="0"/>
              <a:t>金</a:t>
            </a:r>
            <a:r>
              <a:rPr lang="en-US" altLang="ja-JP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u="sng" dirty="0"/>
              <a:t> 〆切</a:t>
            </a:r>
            <a:r>
              <a:rPr lang="ja-JP" altLang="en-US" sz="1200" dirty="0"/>
              <a:t>（</a:t>
            </a:r>
            <a:r>
              <a:rPr lang="ja-JP" altLang="en-US" sz="1100" dirty="0"/>
              <a:t>裏面の参加申込書にてお申込ください）</a:t>
            </a:r>
            <a:endParaRPr lang="ja-JP" altLang="en-US" sz="12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D5C3254-D697-4045-B400-BD2CB471AC9E}"/>
              </a:ext>
            </a:extLst>
          </p:cNvPr>
          <p:cNvSpPr/>
          <p:nvPr/>
        </p:nvSpPr>
        <p:spPr bwMode="white">
          <a:xfrm>
            <a:off x="1701183" y="8807976"/>
            <a:ext cx="4356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 泉州農と緑の総合事務所 農の普及課　草竹・石田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ＴＥＬ： ０７２－４３９－３６０１（内線２８３）　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ＦＡＸ： ０７２</a:t>
            </a:r>
            <a:r>
              <a:rPr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―</a:t>
            </a:r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４３８－２０６９</a:t>
            </a:r>
          </a:p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メール送付先：</a:t>
            </a:r>
            <a:r>
              <a:rPr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senshunotomidori-g04@sbox.pref.osaka.lg.jp</a:t>
            </a:r>
          </a:p>
        </p:txBody>
      </p:sp>
      <p:sp>
        <p:nvSpPr>
          <p:cNvPr id="53" name="矢印: 五方向 52">
            <a:extLst>
              <a:ext uri="{FF2B5EF4-FFF2-40B4-BE49-F238E27FC236}">
                <a16:creationId xmlns:a16="http://schemas.microsoft.com/office/drawing/2014/main" id="{710147AE-07AE-4EEC-86CE-94D9FE1B39B2}"/>
              </a:ext>
            </a:extLst>
          </p:cNvPr>
          <p:cNvSpPr/>
          <p:nvPr/>
        </p:nvSpPr>
        <p:spPr>
          <a:xfrm>
            <a:off x="889428" y="8911725"/>
            <a:ext cx="867561" cy="531167"/>
          </a:xfrm>
          <a:prstGeom prst="homePlate">
            <a:avLst>
              <a:gd name="adj" fmla="val 27589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5D31D5B-2762-49DE-8D9C-22C73B174078}"/>
              </a:ext>
            </a:extLst>
          </p:cNvPr>
          <p:cNvSpPr/>
          <p:nvPr/>
        </p:nvSpPr>
        <p:spPr bwMode="white">
          <a:xfrm>
            <a:off x="889429" y="8969559"/>
            <a:ext cx="9151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お問い合せ</a:t>
            </a:r>
            <a:endParaRPr lang="en-US" altLang="ja-JP" sz="1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申込先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A9E371D-4CED-444B-BEAC-2F7F42FE8DDF}"/>
              </a:ext>
            </a:extLst>
          </p:cNvPr>
          <p:cNvCxnSpPr>
            <a:cxnSpLocks/>
          </p:cNvCxnSpPr>
          <p:nvPr/>
        </p:nvCxnSpPr>
        <p:spPr>
          <a:xfrm>
            <a:off x="1518784" y="6036042"/>
            <a:ext cx="2251705" cy="0"/>
          </a:xfrm>
          <a:prstGeom prst="line">
            <a:avLst/>
          </a:prstGeom>
          <a:ln w="28575" cmpd="dbl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スマートフォン・スマホのイラスト">
            <a:extLst>
              <a:ext uri="{FF2B5EF4-FFF2-40B4-BE49-F238E27FC236}">
                <a16:creationId xmlns:a16="http://schemas.microsoft.com/office/drawing/2014/main" id="{58577684-EF3D-440D-9A02-0E9F8BBF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7230">
            <a:off x="5632744" y="487149"/>
            <a:ext cx="592145" cy="6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AEB4B67-D121-482B-A05A-B377B27973E0}"/>
              </a:ext>
            </a:extLst>
          </p:cNvPr>
          <p:cNvSpPr txBox="1"/>
          <p:nvPr/>
        </p:nvSpPr>
        <p:spPr>
          <a:xfrm>
            <a:off x="1397845" y="7816979"/>
            <a:ext cx="5025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無料</a:t>
            </a:r>
            <a:endParaRPr lang="ja-JP" altLang="en-US" sz="2800" b="1" dirty="0">
              <a:solidFill>
                <a:srgbClr val="FF006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30" name="Picture 6" descr="畑のイラスト">
            <a:extLst>
              <a:ext uri="{FF2B5EF4-FFF2-40B4-BE49-F238E27FC236}">
                <a16:creationId xmlns:a16="http://schemas.microsoft.com/office/drawing/2014/main" id="{EAB1BCD9-D0DE-450A-91BC-7B84ADC2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5" y="1945843"/>
            <a:ext cx="672724" cy="6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E7CED58-F832-4A46-8EC3-D7C0352A5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34" y="6978790"/>
            <a:ext cx="1274319" cy="137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FD94D738-F488-437E-8D4F-D4269D3D1B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04" y="7780177"/>
            <a:ext cx="1075847" cy="812267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85D315A-9C4D-4424-B442-19E16EE86094}"/>
              </a:ext>
            </a:extLst>
          </p:cNvPr>
          <p:cNvSpPr txBox="1"/>
          <p:nvPr/>
        </p:nvSpPr>
        <p:spPr>
          <a:xfrm>
            <a:off x="1356734" y="7032286"/>
            <a:ext cx="5025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講義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IT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コーディネータ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橘　明日香</a:t>
            </a:r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氏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3033513A-0971-4D4F-9471-2F5A8002AD49}"/>
              </a:ext>
            </a:extLst>
          </p:cNvPr>
          <p:cNvCxnSpPr>
            <a:cxnSpLocks/>
          </p:cNvCxnSpPr>
          <p:nvPr/>
        </p:nvCxnSpPr>
        <p:spPr>
          <a:xfrm>
            <a:off x="1518784" y="7440511"/>
            <a:ext cx="3638033" cy="0"/>
          </a:xfrm>
          <a:prstGeom prst="line">
            <a:avLst/>
          </a:prstGeom>
          <a:ln w="28575" cmpd="dbl">
            <a:solidFill>
              <a:srgbClr val="FFD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1B64FAB-EBD5-4D8C-BBB2-DD474FB7AA2F}"/>
              </a:ext>
            </a:extLst>
          </p:cNvPr>
          <p:cNvCxnSpPr>
            <a:cxnSpLocks/>
          </p:cNvCxnSpPr>
          <p:nvPr/>
        </p:nvCxnSpPr>
        <p:spPr>
          <a:xfrm>
            <a:off x="2337230" y="6335199"/>
            <a:ext cx="1433259" cy="0"/>
          </a:xfrm>
          <a:prstGeom prst="line">
            <a:avLst/>
          </a:prstGeom>
          <a:ln w="28575" cmpd="dbl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CA3861F6-4B55-427A-9F71-980C161B2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32" y="6425696"/>
            <a:ext cx="1176826" cy="5564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5B3729C-2BB3-4CF4-9882-68C3003A6A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28" y="5773713"/>
            <a:ext cx="1196530" cy="11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6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白黒のふきだしのイラスト「ノーマル」">
            <a:extLst>
              <a:ext uri="{FF2B5EF4-FFF2-40B4-BE49-F238E27FC236}">
                <a16:creationId xmlns:a16="http://schemas.microsoft.com/office/drawing/2014/main" id="{C4BA4BC9-64FF-4C84-B9F2-D05E12BE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64" y="7699588"/>
            <a:ext cx="1419883" cy="11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4E709B-CF66-4FB2-BB7B-0DAB388680A7}"/>
              </a:ext>
            </a:extLst>
          </p:cNvPr>
          <p:cNvSpPr txBox="1"/>
          <p:nvPr/>
        </p:nvSpPr>
        <p:spPr>
          <a:xfrm rot="394347">
            <a:off x="5447789" y="7995362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を上手に</a:t>
            </a:r>
            <a:endParaRPr kumimoji="1"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活用しよう！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994" y="366916"/>
            <a:ext cx="5908190" cy="1368077"/>
          </a:xfrm>
          <a:prstGeom prst="rect">
            <a:avLst/>
          </a:prstGeom>
          <a:noFill/>
        </p:spPr>
        <p:txBody>
          <a:bodyPr wrap="square" lIns="74431" tIns="37216" rIns="74431" bIns="37216" rtlCol="0">
            <a:spAutoFit/>
          </a:bodyPr>
          <a:lstStyle/>
          <a:p>
            <a:pPr defTabSz="854236"/>
            <a:r>
              <a:rPr kumimoji="1" lang="ja-JP" altLang="en-US" sz="1429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ＦＡＸ送付先　</a:t>
            </a:r>
            <a:r>
              <a:rPr kumimoji="1" lang="ja-JP" altLang="en-US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０７２－４３８－２０６９</a:t>
            </a:r>
            <a:endParaRPr kumimoji="1" lang="en-US" altLang="ja-JP" b="1" u="sng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29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メール送付先　</a:t>
            </a:r>
            <a:r>
              <a:rPr kumimoji="1" lang="en-US" altLang="ja-JP" sz="1429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senshunotomidori-g04@sbox.pref.osaka.lg.jp</a:t>
            </a:r>
            <a:endParaRPr kumimoji="1" lang="en-US" altLang="ja-JP" sz="1429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29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大阪府泉州農と緑の総合事務所 農の普及課</a:t>
            </a:r>
            <a:endParaRPr kumimoji="1" lang="en-US" altLang="ja-JP" sz="1143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2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草竹・石田</a:t>
            </a: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宛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endParaRPr kumimoji="1" lang="en-US" altLang="ja-JP" sz="6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66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申込締切　　</a:t>
            </a:r>
            <a:r>
              <a:rPr kumimoji="1" lang="ja-JP" altLang="en-US" sz="1286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143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令和８年</a:t>
            </a:r>
            <a:r>
              <a:rPr kumimoji="1" lang="en-US" altLang="ja-JP" sz="1714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14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1714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14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16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</a:t>
            </a:r>
            <a:r>
              <a:rPr kumimoji="1" lang="en-US" altLang="ja-JP" sz="16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1286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</a:t>
            </a:r>
            <a:r>
              <a:rPr kumimoji="1" lang="ja-JP" altLang="en-US" sz="1286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1466" b="1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3644" y="7510113"/>
            <a:ext cx="5385572" cy="352158"/>
          </a:xfrm>
          <a:prstGeom prst="rect">
            <a:avLst/>
          </a:prstGeom>
          <a:noFill/>
        </p:spPr>
        <p:txBody>
          <a:bodyPr wrap="square" lIns="74431" tIns="37216" rIns="74431" bIns="37216" rtlCol="0">
            <a:spAutoFit/>
          </a:bodyPr>
          <a:lstStyle/>
          <a:p>
            <a:pPr defTabSz="854236"/>
            <a:r>
              <a:rPr kumimoji="1" lang="en-US" altLang="ja-JP" sz="9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9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ご記入いただいた情報は、主催者からの連絡、情報提供、当日資料等のため使用すること</a:t>
            </a:r>
            <a:endParaRPr kumimoji="1" lang="en-US" altLang="ja-JP" sz="9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9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がございますので、予めご了承ください。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79994" y="1909020"/>
            <a:ext cx="5898012" cy="737167"/>
          </a:xfrm>
          <a:prstGeom prst="roundRect">
            <a:avLst/>
          </a:prstGeom>
          <a:solidFill>
            <a:srgbClr val="FF97C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31" tIns="37216" rIns="74431" bIns="37216" rtlCol="0" anchor="ctr"/>
          <a:lstStyle/>
          <a:p>
            <a:pPr algn="ctr" defTabSz="854236"/>
            <a:r>
              <a:rPr kumimoji="1" lang="ja-JP" altLang="en-US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８月</a:t>
            </a:r>
            <a:r>
              <a:rPr kumimoji="1" lang="en-US" altLang="ja-JP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ja-JP" altLang="en-US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日「実例から学ぶ</a:t>
            </a:r>
            <a:r>
              <a:rPr kumimoji="1" lang="en-US" altLang="ja-JP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kumimoji="1" lang="ja-JP" altLang="en-US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の活用方法」</a:t>
            </a:r>
            <a:endParaRPr kumimoji="1" lang="en-US" altLang="ja-JP" sz="2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854236"/>
            <a:r>
              <a:rPr kumimoji="1" lang="ja-JP" altLang="en-US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参加申込書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79994" y="9474832"/>
            <a:ext cx="61476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4236"/>
            <a:r>
              <a:rPr kumimoji="1" lang="ja-JP" altLang="en-US" sz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主催：大阪府（泉州農と緑の総合事務所、流通対策室）　</a:t>
            </a:r>
            <a:endParaRPr kumimoji="1" lang="en-US" altLang="ja-JP" sz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854236"/>
            <a:r>
              <a:rPr kumimoji="1" lang="ja-JP" altLang="en-US" sz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運営：（地独）大阪府立環境農林水産総合研究所</a:t>
            </a:r>
            <a:endParaRPr kumimoji="1" lang="en-US" altLang="ja-JP" sz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79517"/>
              </p:ext>
            </p:extLst>
          </p:nvPr>
        </p:nvGraphicFramePr>
        <p:xfrm>
          <a:off x="384252" y="2786625"/>
          <a:ext cx="6089496" cy="4702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28783320"/>
                    </a:ext>
                  </a:extLst>
                </a:gridCol>
                <a:gridCol w="451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354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事業者名（農園名等）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54">
                <a:tc rowSpan="3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参加者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代表</a:t>
                      </a: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/>
                </a:tc>
                <a:extLst>
                  <a:ext uri="{0D108BD9-81ED-4DB2-BD59-A6C34878D82A}">
                    <a16:rowId xmlns:a16="http://schemas.microsoft.com/office/drawing/2014/main" val="1493999114"/>
                  </a:ext>
                </a:extLst>
              </a:tr>
              <a:tr h="69803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住所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1172778133"/>
                  </a:ext>
                </a:extLst>
              </a:tr>
              <a:tr h="96301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連絡先</a:t>
                      </a: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携帯電話番号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メールアドレス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1762996394"/>
                  </a:ext>
                </a:extLst>
              </a:tr>
              <a:tr h="465354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その他参加予定者名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/>
                </a:tc>
                <a:extLst>
                  <a:ext uri="{0D108BD9-81ED-4DB2-BD59-A6C34878D82A}">
                    <a16:rowId xmlns:a16="http://schemas.microsoft.com/office/drawing/2014/main" val="126664148"/>
                  </a:ext>
                </a:extLst>
              </a:tr>
              <a:tr h="465354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生産している農産物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2852309133"/>
                  </a:ext>
                </a:extLst>
              </a:tr>
              <a:tr h="1179717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その他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講師への質問事項、障がい等がある方で配慮が必要な方は事前にご記入ください。</a:t>
                      </a: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313606-2D24-4600-A8CE-AA1EE3DD2204}"/>
              </a:ext>
            </a:extLst>
          </p:cNvPr>
          <p:cNvSpPr txBox="1"/>
          <p:nvPr/>
        </p:nvSpPr>
        <p:spPr>
          <a:xfrm>
            <a:off x="4592542" y="1289400"/>
            <a:ext cx="15260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854236"/>
            <a:r>
              <a:rPr kumimoji="1" lang="en-US" altLang="ja-JP" sz="1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申込多数の場合は、</a:t>
            </a:r>
            <a:endParaRPr kumimoji="1" lang="en-US" altLang="ja-JP" sz="10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原則先着順とします。</a:t>
            </a:r>
          </a:p>
        </p:txBody>
      </p:sp>
      <p:pic>
        <p:nvPicPr>
          <p:cNvPr id="1029" name="Picture 5" descr="スマホで撮影する人のイラスト（男性）">
            <a:extLst>
              <a:ext uri="{FF2B5EF4-FFF2-40B4-BE49-F238E27FC236}">
                <a16:creationId xmlns:a16="http://schemas.microsoft.com/office/drawing/2014/main" id="{A0578D8F-2A82-4A5D-9422-1A0D67B3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943" flipH="1">
            <a:off x="2089163" y="7952953"/>
            <a:ext cx="722365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丸なすのイラスト">
            <a:extLst>
              <a:ext uri="{FF2B5EF4-FFF2-40B4-BE49-F238E27FC236}">
                <a16:creationId xmlns:a16="http://schemas.microsoft.com/office/drawing/2014/main" id="{DC472C7B-0C79-4E31-91D9-11107F8C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628" flipH="1">
            <a:off x="5747011" y="8726661"/>
            <a:ext cx="359956" cy="3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みかん・オレンジ 丸ごと＆カットのイラスト（フルーツ）">
            <a:extLst>
              <a:ext uri="{FF2B5EF4-FFF2-40B4-BE49-F238E27FC236}">
                <a16:creationId xmlns:a16="http://schemas.microsoft.com/office/drawing/2014/main" id="{1EC769F9-A7C1-45FC-8F37-414E1836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36" y="8812831"/>
            <a:ext cx="416535" cy="4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野菜のイラスト「カゴに盛られた野菜」">
            <a:extLst>
              <a:ext uri="{FF2B5EF4-FFF2-40B4-BE49-F238E27FC236}">
                <a16:creationId xmlns:a16="http://schemas.microsoft.com/office/drawing/2014/main" id="{3AB09D84-4EF7-4EC3-966D-F53E54C7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2" y="7906606"/>
            <a:ext cx="1999744" cy="13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スマートフォンで写真を撮影する人のイラスト（女性）">
            <a:extLst>
              <a:ext uri="{FF2B5EF4-FFF2-40B4-BE49-F238E27FC236}">
                <a16:creationId xmlns:a16="http://schemas.microsoft.com/office/drawing/2014/main" id="{A492B179-E3F8-411B-89BD-C6A68EB6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319">
            <a:off x="4948128" y="8463607"/>
            <a:ext cx="762278" cy="8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4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415</Words>
  <Application>Microsoft Office PowerPoint</Application>
  <PresentationFormat>A4 210 x 297 mm</PresentationFormat>
  <Paragraphs>62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HGPｺﾞｼｯｸM</vt:lpstr>
      <vt:lpstr>HGP創英角ｺﾞｼｯｸUB</vt:lpstr>
      <vt:lpstr>HG丸ｺﾞｼｯｸM-PRO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寺岡　真子</dc:creator>
  <cp:lastModifiedBy>草竹　恵実</cp:lastModifiedBy>
  <cp:revision>71</cp:revision>
  <dcterms:created xsi:type="dcterms:W3CDTF">2025-10-14T01:53:07Z</dcterms:created>
  <dcterms:modified xsi:type="dcterms:W3CDTF">2026-06-18T07:29:52Z</dcterms:modified>
</cp:coreProperties>
</file>