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7" r:id="rId2"/>
  </p:sldIdLst>
  <p:sldSz cx="10693400" cy="7561263"/>
  <p:notesSz cx="6807200" cy="99393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47" autoAdjust="0"/>
    <p:restoredTop sz="86355" autoAdjust="0"/>
  </p:normalViewPr>
  <p:slideViewPr>
    <p:cSldViewPr>
      <p:cViewPr varScale="1">
        <p:scale>
          <a:sx n="100" d="100"/>
          <a:sy n="100" d="100"/>
        </p:scale>
        <p:origin x="898" y="62"/>
      </p:cViewPr>
      <p:guideLst>
        <p:guide orient="horz" pos="2382"/>
        <p:guide pos="3368"/>
      </p:guideLst>
    </p:cSldViewPr>
  </p:slideViewPr>
  <p:outlineViewPr>
    <p:cViewPr>
      <p:scale>
        <a:sx n="75" d="100"/>
        <a:sy n="75" d="100"/>
      </p:scale>
      <p:origin x="0" y="0"/>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576" cy="496888"/>
          </a:xfrm>
          <a:prstGeom prst="rect">
            <a:avLst/>
          </a:prstGeom>
        </p:spPr>
        <p:txBody>
          <a:bodyPr vert="horz" lIns="91418" tIns="45710" rIns="91418" bIns="45710"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6038" y="1"/>
            <a:ext cx="2949576" cy="496888"/>
          </a:xfrm>
          <a:prstGeom prst="rect">
            <a:avLst/>
          </a:prstGeom>
        </p:spPr>
        <p:txBody>
          <a:bodyPr vert="horz" lIns="91418" tIns="45710" rIns="91418" bIns="45710" rtlCol="0"/>
          <a:lstStyle>
            <a:lvl1pPr algn="r">
              <a:defRPr sz="1300"/>
            </a:lvl1pPr>
          </a:lstStyle>
          <a:p>
            <a:fld id="{0DD1F5DA-9F3F-4EAD-B149-38D292385DF1}"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18" tIns="45710" rIns="91418" bIns="45710" rtlCol="0" anchor="ctr"/>
          <a:lstStyle/>
          <a:p>
            <a:endParaRPr lang="ja-JP" altLang="en-US"/>
          </a:p>
        </p:txBody>
      </p:sp>
      <p:sp>
        <p:nvSpPr>
          <p:cNvPr id="5" name="ノート プレースホルダー 4"/>
          <p:cNvSpPr>
            <a:spLocks noGrp="1"/>
          </p:cNvSpPr>
          <p:nvPr>
            <p:ph type="body" sz="quarter" idx="3"/>
          </p:nvPr>
        </p:nvSpPr>
        <p:spPr>
          <a:xfrm>
            <a:off x="681039" y="4721226"/>
            <a:ext cx="5445125" cy="4471988"/>
          </a:xfrm>
          <a:prstGeom prst="rect">
            <a:avLst/>
          </a:prstGeom>
        </p:spPr>
        <p:txBody>
          <a:bodyPr vert="horz" lIns="91418" tIns="45710" rIns="91418"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5"/>
            <a:ext cx="2949576" cy="496887"/>
          </a:xfrm>
          <a:prstGeom prst="rect">
            <a:avLst/>
          </a:prstGeom>
        </p:spPr>
        <p:txBody>
          <a:bodyPr vert="horz" lIns="91418" tIns="45710" rIns="91418" bIns="45710"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6038" y="9440865"/>
            <a:ext cx="2949576" cy="496887"/>
          </a:xfrm>
          <a:prstGeom prst="rect">
            <a:avLst/>
          </a:prstGeom>
        </p:spPr>
        <p:txBody>
          <a:bodyPr vert="horz" lIns="91418" tIns="45710" rIns="91418" bIns="45710" rtlCol="0" anchor="b"/>
          <a:lstStyle>
            <a:lvl1pPr algn="r">
              <a:defRPr sz="1300"/>
            </a:lvl1pPr>
          </a:lstStyle>
          <a:p>
            <a:fld id="{45628700-4C0E-478C-BF63-B8F6378ECA30}" type="slidenum">
              <a:rPr kumimoji="1" lang="ja-JP" altLang="en-US" smtClean="0"/>
              <a:t>‹#›</a:t>
            </a:fld>
            <a:endParaRPr kumimoji="1" lang="ja-JP" altLang="en-US"/>
          </a:p>
        </p:txBody>
      </p:sp>
    </p:spTree>
    <p:extLst>
      <p:ext uri="{BB962C8B-B14F-4D97-AF65-F5344CB8AC3E}">
        <p14:creationId xmlns:p14="http://schemas.microsoft.com/office/powerpoint/2010/main" val="40127800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628700-4C0E-478C-BF63-B8F6378ECA30}" type="slidenum">
              <a:rPr kumimoji="1" lang="ja-JP" altLang="en-US" smtClean="0"/>
              <a:t>1</a:t>
            </a:fld>
            <a:endParaRPr kumimoji="1" lang="ja-JP" altLang="en-US"/>
          </a:p>
        </p:txBody>
      </p:sp>
    </p:spTree>
    <p:extLst>
      <p:ext uri="{BB962C8B-B14F-4D97-AF65-F5344CB8AC3E}">
        <p14:creationId xmlns:p14="http://schemas.microsoft.com/office/powerpoint/2010/main" val="2629426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2348893"/>
            <a:ext cx="9089390" cy="162077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312886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06687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2715" y="302802"/>
            <a:ext cx="2406015" cy="64515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670" y="302802"/>
            <a:ext cx="7039822" cy="64515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4701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327720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4858812"/>
            <a:ext cx="9089390" cy="1501751"/>
          </a:xfrm>
        </p:spPr>
        <p:txBody>
          <a:bodyPr anchor="t"/>
          <a:lstStyle>
            <a:lvl1pPr algn="l">
              <a:defRPr sz="4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291021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317332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988795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24549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69476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1" y="301050"/>
            <a:ext cx="3518055" cy="1281214"/>
          </a:xfrm>
        </p:spPr>
        <p:txBody>
          <a:bodyPr anchor="b"/>
          <a:lstStyle>
            <a:lvl1pPr algn="l">
              <a:defRPr sz="23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674415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5292884"/>
            <a:ext cx="6416040" cy="624855"/>
          </a:xfrm>
        </p:spPr>
        <p:txBody>
          <a:bodyPr anchor="b"/>
          <a:lstStyle>
            <a:lvl1pPr algn="l">
              <a:defRPr sz="23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a:p>
        </p:txBody>
      </p:sp>
      <p:sp>
        <p:nvSpPr>
          <p:cNvPr id="4" name="テキスト プレースホルダー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33560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183F881F-B461-4E0F-8ACA-E7513AA675C5}" type="datetimeFigureOut">
              <a:rPr kumimoji="1" lang="ja-JP" altLang="en-US" smtClean="0"/>
              <a:t>2025/10/29</a:t>
            </a:fld>
            <a:endParaRPr kumimoji="1" lang="ja-JP" altLang="en-US"/>
          </a:p>
        </p:txBody>
      </p:sp>
      <p:sp>
        <p:nvSpPr>
          <p:cNvPr id="5" name="フッター プレースホルダー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442514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ref.osaka.lg.jp/o080020/irs-suishin/kuikiseibikeikaku/index.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chiikihoken-g04@gbox.pref.osaka.lg.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正方形/長方形 241"/>
          <p:cNvSpPr/>
          <p:nvPr/>
        </p:nvSpPr>
        <p:spPr>
          <a:xfrm>
            <a:off x="0" y="-4425"/>
            <a:ext cx="10693400" cy="400680"/>
          </a:xfrm>
          <a:prstGeom prst="rect">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243" name="テキスト ボックス 242"/>
          <p:cNvSpPr txBox="1"/>
          <p:nvPr/>
        </p:nvSpPr>
        <p:spPr>
          <a:xfrm>
            <a:off x="74060" y="7735"/>
            <a:ext cx="10529224" cy="342939"/>
          </a:xfrm>
          <a:prstGeom prst="rect">
            <a:avLst/>
          </a:prstGeom>
          <a:noFill/>
          <a:ln>
            <a:noFill/>
          </a:ln>
        </p:spPr>
        <p:txBody>
          <a:bodyPr wrap="square" lIns="95782" tIns="47891" rIns="95782" bIns="47891" rtlCol="0">
            <a:spAutoFit/>
          </a:bodyPr>
          <a:lstStyle/>
          <a:p>
            <a:pPr algn="ctr"/>
            <a:r>
              <a:rPr lang="ja-JP" altLang="en-US" sz="1600" b="1" dirty="0">
                <a:solidFill>
                  <a:schemeClr val="bg1"/>
                </a:solidFill>
                <a:latin typeface="HG丸ｺﾞｼｯｸM-PRO" panose="020F0600000000000000" pitchFamily="50" charset="-128"/>
                <a:ea typeface="HG丸ｺﾞｼｯｸM-PRO" panose="020F0600000000000000" pitchFamily="50" charset="-128"/>
              </a:rPr>
              <a:t>（仮称）大阪依存症対策センター基本計画の作成に向けたサウンディング型市場調査　実施要領</a:t>
            </a:r>
            <a:r>
              <a:rPr lang="ja-JP" altLang="en-US" sz="1400" dirty="0">
                <a:solidFill>
                  <a:schemeClr val="bg1"/>
                </a:solidFill>
                <a:latin typeface="HG丸ｺﾞｼｯｸM-PRO" panose="020F0600000000000000" pitchFamily="50" charset="-128"/>
                <a:ea typeface="HG丸ｺﾞｼｯｸM-PRO" panose="020F0600000000000000" pitchFamily="50" charset="-128"/>
              </a:rPr>
              <a:t>　　</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　</a:t>
            </a:r>
            <a:r>
              <a:rPr lang="ja-JP" altLang="en-US" sz="1600" dirty="0">
                <a:solidFill>
                  <a:schemeClr val="bg1"/>
                </a:solidFill>
                <a:latin typeface="HG丸ｺﾞｼｯｸM-PRO" panose="020F0600000000000000" pitchFamily="50" charset="-128"/>
                <a:ea typeface="HG丸ｺﾞｼｯｸM-PRO" panose="020F0600000000000000" pitchFamily="50" charset="-128"/>
              </a:rPr>
              <a:t>　</a:t>
            </a:r>
          </a:p>
        </p:txBody>
      </p:sp>
      <p:sp>
        <p:nvSpPr>
          <p:cNvPr id="282" name="正方形/長方形 281"/>
          <p:cNvSpPr/>
          <p:nvPr/>
        </p:nvSpPr>
        <p:spPr>
          <a:xfrm>
            <a:off x="25877" y="624781"/>
            <a:ext cx="5232656" cy="1800493"/>
          </a:xfrm>
          <a:prstGeom prst="rect">
            <a:avLst/>
          </a:prstGeom>
        </p:spPr>
        <p:txBody>
          <a:bodyPr wrap="square" lIns="0" tIns="0" rIns="0" bIns="0">
            <a:spAutoFit/>
          </a:bodyPr>
          <a:lstStyle/>
          <a:p>
            <a:pPr marL="179388" indent="90488">
              <a:spcBef>
                <a:spcPts val="600"/>
              </a:spcBef>
            </a:pPr>
            <a:r>
              <a:rPr lang="ja-JP" altLang="en-US" sz="900" dirty="0">
                <a:latin typeface="HG丸ｺﾞｼｯｸM-PRO" panose="020F0600000000000000" pitchFamily="50" charset="-128"/>
                <a:ea typeface="HG丸ｺﾞｼｯｸM-PRO" panose="020F0600000000000000" pitchFamily="50" charset="-128"/>
              </a:rPr>
              <a:t>令和４年４月策定の「大阪・夢洲地区特定複合観光施設区域の整備に関する計画</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以下「</a:t>
            </a:r>
            <a:r>
              <a:rPr lang="en-US" altLang="ja-JP" sz="900" dirty="0">
                <a:latin typeface="HG丸ｺﾞｼｯｸM-PRO" panose="020F0600000000000000" pitchFamily="50" charset="-128"/>
                <a:ea typeface="HG丸ｺﾞｼｯｸM-PRO" panose="020F0600000000000000" pitchFamily="50" charset="-128"/>
              </a:rPr>
              <a:t>IR</a:t>
            </a:r>
            <a:r>
              <a:rPr lang="ja-JP" altLang="en-US" sz="900" dirty="0">
                <a:latin typeface="HG丸ｺﾞｼｯｸM-PRO" panose="020F0600000000000000" pitchFamily="50" charset="-128"/>
                <a:ea typeface="HG丸ｺﾞｼｯｸM-PRO" panose="020F0600000000000000" pitchFamily="50" charset="-128"/>
              </a:rPr>
              <a:t>区域整備計画」という。）」及び令和５年３月策定の「第２期大阪府ギャンブル等依存症対策推進計画」に、ギャンブル等依存症の支援拠点として、（仮称）大阪依存症対策センター（以下、「センター」という。）の整備が明記されました。</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a:latin typeface="HG丸ｺﾞｼｯｸM-PRO" panose="020F0600000000000000" pitchFamily="50" charset="-128"/>
                <a:ea typeface="HG丸ｺﾞｼｯｸM-PRO" panose="020F0600000000000000" pitchFamily="50" charset="-128"/>
              </a:rPr>
              <a:t>　近年はスマートフォン等を利用したオンラインギャンブル等が急速に拡大し、若者をはじめとする幅広い層がギャンブル等により悩みを抱えるケースが発生するなど、ギャンブル等依存症を取り巻く状況の変化等も勘案した新たな対策も求められているなか、府では、これまでの相談拠点にない機能を有する施設として、開設に向けて必要な準備を進めています。</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a:latin typeface="HG丸ｺﾞｼｯｸM-PRO" panose="020F0600000000000000" pitchFamily="50" charset="-128"/>
                <a:ea typeface="HG丸ｺﾞｼｯｸM-PRO" panose="020F0600000000000000" pitchFamily="50" charset="-128"/>
              </a:rPr>
              <a:t>　このたび、センターの基本計画の作成に係る公募要件の検討をするに当たって、最新のデジタル技術や</a:t>
            </a:r>
            <a:r>
              <a:rPr lang="en-US" altLang="ja-JP" sz="900" dirty="0">
                <a:latin typeface="HG丸ｺﾞｼｯｸM-PRO" panose="020F0600000000000000" pitchFamily="50" charset="-128"/>
                <a:ea typeface="HG丸ｺﾞｼｯｸM-PRO" panose="020F0600000000000000" pitchFamily="50" charset="-128"/>
              </a:rPr>
              <a:t>ICT</a:t>
            </a:r>
            <a:r>
              <a:rPr lang="ja-JP" altLang="en-US" sz="900" dirty="0">
                <a:latin typeface="HG丸ｺﾞｼｯｸM-PRO" panose="020F0600000000000000" pitchFamily="50" charset="-128"/>
                <a:ea typeface="HG丸ｺﾞｼｯｸM-PRO" panose="020F0600000000000000" pitchFamily="50" charset="-128"/>
              </a:rPr>
              <a:t>など（</a:t>
            </a:r>
            <a:r>
              <a:rPr lang="en-US" altLang="ja-JP" sz="900" dirty="0">
                <a:latin typeface="HG丸ｺﾞｼｯｸM-PRO" panose="020F0600000000000000" pitchFamily="50" charset="-128"/>
                <a:ea typeface="HG丸ｺﾞｼｯｸM-PRO" panose="020F0600000000000000" pitchFamily="50" charset="-128"/>
              </a:rPr>
              <a:t>2025</a:t>
            </a:r>
            <a:r>
              <a:rPr lang="ja-JP" altLang="en-US" sz="900" dirty="0">
                <a:latin typeface="HG丸ｺﾞｼｯｸM-PRO" panose="020F0600000000000000" pitchFamily="50" charset="-128"/>
                <a:ea typeface="HG丸ｺﾞｼｯｸM-PRO" panose="020F0600000000000000" pitchFamily="50" charset="-128"/>
              </a:rPr>
              <a:t>年大阪・関西万博のレガシー）を活用することも想定し、センター設置に向けた必要な項目等を把握することを目的に、「センターの設置準備」と「</a:t>
            </a:r>
            <a:r>
              <a:rPr lang="ja-JP" altLang="en-US" sz="900">
                <a:latin typeface="HG丸ｺﾞｼｯｸM-PRO" panose="020F0600000000000000" pitchFamily="50" charset="-128"/>
                <a:ea typeface="HG丸ｺﾞｼｯｸM-PRO" panose="020F0600000000000000" pitchFamily="50" charset="-128"/>
              </a:rPr>
              <a:t>デジタル等の活用</a:t>
            </a:r>
            <a:r>
              <a:rPr lang="ja-JP" altLang="en-US" sz="900" dirty="0">
                <a:latin typeface="HG丸ｺﾞｼｯｸM-PRO" panose="020F0600000000000000" pitchFamily="50" charset="-128"/>
                <a:ea typeface="HG丸ｺﾞｼｯｸM-PRO" panose="020F0600000000000000" pitchFamily="50" charset="-128"/>
              </a:rPr>
              <a:t>による機能の充実やデータ分析・効果測定の可能性」について、民間の自由な発想に基づく提案を幅広く募るサウンディング型市場調査を、以下のとおり実施します。 </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5599284" y="4223419"/>
            <a:ext cx="5094116" cy="861774"/>
          </a:xfrm>
          <a:prstGeom prst="rect">
            <a:avLst/>
          </a:prstGeom>
          <a:ln>
            <a:noFill/>
          </a:ln>
        </p:spPr>
        <p:txBody>
          <a:bodyPr wrap="square" lIns="0" tIns="0" rIns="0" bIns="0">
            <a:spAutoFit/>
          </a:bodyPr>
          <a:lstStyle/>
          <a:p>
            <a:r>
              <a:rPr lang="ja-JP" altLang="en-US" sz="1100" b="1" dirty="0"/>
              <a:t>７</a:t>
            </a:r>
            <a:r>
              <a:rPr lang="ja-JP" altLang="ja-JP" sz="1100" b="1" dirty="0"/>
              <a:t>．</a:t>
            </a:r>
            <a:r>
              <a:rPr lang="ja-JP" altLang="en-US" sz="1100" b="1" dirty="0"/>
              <a:t>参考資料</a:t>
            </a:r>
            <a:endParaRPr lang="ja-JP" altLang="ja-JP" sz="1100" dirty="0"/>
          </a:p>
          <a:p>
            <a:r>
              <a:rPr lang="ja-JP" altLang="en-US" sz="900" dirty="0">
                <a:latin typeface="HG丸ｺﾞｼｯｸM-PRO" panose="020F0600000000000000" pitchFamily="50" charset="-128"/>
                <a:ea typeface="HG丸ｺﾞｼｯｸM-PRO" panose="020F0600000000000000" pitchFamily="50" charset="-128"/>
              </a:rPr>
              <a:t>　　　資料１　　　第２期大阪府ギャンブル等依存症対策推進計画</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資料２　　　（仮称）大阪依存症センター機能とりまとめ</a:t>
            </a:r>
          </a:p>
          <a:p>
            <a:r>
              <a:rPr lang="ja-JP" altLang="en-US" sz="900" dirty="0">
                <a:latin typeface="HG丸ｺﾞｼｯｸM-PRO" panose="020F0600000000000000" pitchFamily="50" charset="-128"/>
                <a:ea typeface="HG丸ｺﾞｼｯｸM-PRO" panose="020F0600000000000000" pitchFamily="50" charset="-128"/>
              </a:rPr>
              <a:t>　　　資料３　　　第３期大阪府ギャンブル等依存症対策推進計画素案（令和７年８月時点）</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資料４　　　令和７年度第１回大阪府ギャンブル等依存症対策推進会議　議事概要</a:t>
            </a:r>
          </a:p>
          <a:p>
            <a:r>
              <a:rPr lang="ja-JP" altLang="en-US" sz="900" dirty="0">
                <a:latin typeface="HG丸ｺﾞｼｯｸM-PRO" panose="020F0600000000000000" pitchFamily="50" charset="-128"/>
                <a:ea typeface="HG丸ｺﾞｼｯｸM-PRO" panose="020F0600000000000000" pitchFamily="50" charset="-128"/>
              </a:rPr>
              <a:t>　　　参考リンク　</a:t>
            </a:r>
            <a:r>
              <a:rPr lang="ja-JP" altLang="en-US" sz="900" dirty="0">
                <a:latin typeface="HG丸ｺﾞｼｯｸM-PRO" panose="020F0600000000000000" pitchFamily="50" charset="-128"/>
                <a:ea typeface="HG丸ｺﾞｼｯｸM-PRO" panose="020F0600000000000000" pitchFamily="50" charset="-128"/>
                <a:hlinkClick r:id="rId3"/>
              </a:rPr>
              <a:t>大阪・夢洲地区特定複合観光施設区域の整備に関する計画</a:t>
            </a:r>
            <a:endParaRPr lang="ja-JP" altLang="ja-JP" sz="900" dirty="0">
              <a:latin typeface="HG丸ｺﾞｼｯｸM-PRO" panose="020F0600000000000000" pitchFamily="50" charset="-128"/>
              <a:ea typeface="HG丸ｺﾞｼｯｸM-PRO" panose="020F0600000000000000" pitchFamily="50" charset="-128"/>
            </a:endParaRPr>
          </a:p>
        </p:txBody>
      </p:sp>
      <p:sp>
        <p:nvSpPr>
          <p:cNvPr id="15" name="正方形/長方形 14"/>
          <p:cNvSpPr/>
          <p:nvPr/>
        </p:nvSpPr>
        <p:spPr>
          <a:xfrm>
            <a:off x="5283819" y="675133"/>
            <a:ext cx="5190130" cy="3462486"/>
          </a:xfrm>
          <a:prstGeom prst="rect">
            <a:avLst/>
          </a:prstGeom>
          <a:ln>
            <a:noFill/>
          </a:ln>
        </p:spPr>
        <p:txBody>
          <a:bodyPr wrap="square" lIns="0" tIns="0" rIns="0" bIns="0">
            <a:spAutoFit/>
          </a:bodyPr>
          <a:lstStyle/>
          <a:p>
            <a:r>
              <a:rPr lang="ja-JP" altLang="en-US" sz="900" dirty="0">
                <a:latin typeface="HG丸ｺﾞｼｯｸM-PRO" panose="020F0600000000000000" pitchFamily="50" charset="-128"/>
                <a:ea typeface="HG丸ｺﾞｼｯｸM-PRO" panose="020F0600000000000000" pitchFamily="50" charset="-128"/>
              </a:rPr>
              <a:t>　（１）本調査の扱い</a:t>
            </a:r>
          </a:p>
          <a:p>
            <a:r>
              <a:rPr lang="ja-JP" altLang="en-US" sz="900" dirty="0">
                <a:latin typeface="HG丸ｺﾞｼｯｸM-PRO" panose="020F0600000000000000" pitchFamily="50" charset="-128"/>
                <a:ea typeface="HG丸ｺﾞｼｯｸM-PRO" panose="020F0600000000000000" pitchFamily="50" charset="-128"/>
              </a:rPr>
              <a:t>　　・調査結果は、府が次年度に予定する基本計画の作成やその後のセンターの設置準備の検討に</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活用するもので、</a:t>
            </a:r>
            <a:r>
              <a:rPr lang="ja-JP" altLang="en-US" sz="900" b="1" u="sng" dirty="0">
                <a:latin typeface="HG丸ｺﾞｼｯｸM-PRO" panose="020F0600000000000000" pitchFamily="50" charset="-128"/>
                <a:ea typeface="HG丸ｺﾞｼｯｸM-PRO" panose="020F0600000000000000" pitchFamily="50" charset="-128"/>
              </a:rPr>
              <a:t>府との業務委託や事業連携の前提条件となるものではありません</a:t>
            </a:r>
            <a:r>
              <a:rPr lang="ja-JP" altLang="en-US" sz="900" dirty="0">
                <a:latin typeface="HG丸ｺﾞｼｯｸM-PRO" panose="020F0600000000000000" pitchFamily="50" charset="-128"/>
                <a:ea typeface="HG丸ｺﾞｼｯｸM-PRO" panose="020F0600000000000000" pitchFamily="50" charset="-128"/>
              </a:rPr>
              <a:t>。事業の</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実現可能性を検討するためのものであることをご了承ください。</a:t>
            </a:r>
          </a:p>
          <a:p>
            <a:r>
              <a:rPr lang="ja-JP" altLang="en-US" sz="900" dirty="0">
                <a:latin typeface="HG丸ｺﾞｼｯｸM-PRO" panose="020F0600000000000000" pitchFamily="50" charset="-128"/>
                <a:ea typeface="HG丸ｺﾞｼｯｸM-PRO" panose="020F0600000000000000" pitchFamily="50" charset="-128"/>
              </a:rPr>
              <a:t>　　・調査でいただいたご意見・ご提案は、今後の依存症対策の検討において、参考とさせていた</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だきます。なお、ご意見等は、メールでの送付を基本とします。</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・ヒアリングをお願いする場合にあっては、双方の発言とも、あくまで調査時点での想定のもの</a:t>
            </a: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とし、何ら約束するものではないことをご理解ください。</a:t>
            </a:r>
          </a:p>
          <a:p>
            <a:pPr marL="360363" indent="-360363"/>
            <a:r>
              <a:rPr lang="ja-JP" altLang="en-US" sz="900" dirty="0">
                <a:latin typeface="HG丸ｺﾞｼｯｸM-PRO" panose="020F0600000000000000" pitchFamily="50" charset="-128"/>
                <a:ea typeface="HG丸ｺﾞｼｯｸM-PRO" panose="020F0600000000000000" pitchFamily="50" charset="-128"/>
              </a:rPr>
              <a:t>　（２）調査に関する費用</a:t>
            </a:r>
          </a:p>
          <a:p>
            <a:r>
              <a:rPr lang="ja-JP" altLang="en-US" sz="900" dirty="0">
                <a:latin typeface="HG丸ｺﾞｼｯｸM-PRO" panose="020F0600000000000000" pitchFamily="50" charset="-128"/>
                <a:ea typeface="HG丸ｺﾞｼｯｸM-PRO" panose="020F0600000000000000" pitchFamily="50" charset="-128"/>
              </a:rPr>
              <a:t>　　・本調査への参加に要する費用は、提案者の負担とします。</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（３）調査への協力</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・必要に応じて追加調査（文書照会、対話を含む）やアンケート等を行うことがあります。</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ご協力をお願いします。</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（４）実施結果の公表</a:t>
            </a:r>
          </a:p>
          <a:p>
            <a:r>
              <a:rPr lang="ja-JP" altLang="en-US" sz="900" dirty="0">
                <a:latin typeface="HG丸ｺﾞｼｯｸM-PRO" panose="020F0600000000000000" pitchFamily="50" charset="-128"/>
                <a:ea typeface="HG丸ｺﾞｼｯｸM-PRO" panose="020F0600000000000000" pitchFamily="50" charset="-128"/>
              </a:rPr>
              <a:t>　　・調査結果については、概要をホームページ等で公表します。</a:t>
            </a:r>
          </a:p>
          <a:p>
            <a:r>
              <a:rPr lang="ja-JP" altLang="en-US" sz="900" dirty="0">
                <a:latin typeface="HG丸ｺﾞｼｯｸM-PRO" panose="020F0600000000000000" pitchFamily="50" charset="-128"/>
                <a:ea typeface="HG丸ｺﾞｼｯｸM-PRO" panose="020F0600000000000000" pitchFamily="50" charset="-128"/>
              </a:rPr>
              <a:t>　　・公表にあたっては、事前に提案を頂いた方に内容の確認を行います。</a:t>
            </a:r>
          </a:p>
          <a:p>
            <a:r>
              <a:rPr lang="ja-JP" altLang="en-US" sz="900" dirty="0">
                <a:latin typeface="HG丸ｺﾞｼｯｸM-PRO" panose="020F0600000000000000" pitchFamily="50" charset="-128"/>
                <a:ea typeface="HG丸ｺﾞｼｯｸM-PRO" panose="020F0600000000000000" pitchFamily="50" charset="-128"/>
              </a:rPr>
              <a:t>　　・提案を頂いた方の名称及び企業ノウハウに係る内容は、原則として公表しません。</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（５）参加除外条件</a:t>
            </a:r>
          </a:p>
          <a:p>
            <a:r>
              <a:rPr lang="ja-JP" altLang="en-US" sz="900" dirty="0">
                <a:latin typeface="HG丸ｺﾞｼｯｸM-PRO" panose="020F0600000000000000" pitchFamily="50" charset="-128"/>
                <a:ea typeface="HG丸ｺﾞｼｯｸM-PRO" panose="020F0600000000000000" pitchFamily="50" charset="-128"/>
              </a:rPr>
              <a:t>　　・次のいずれかに該当する場合は、調査対象者として参加いただくことができません。</a:t>
            </a:r>
          </a:p>
          <a:p>
            <a:r>
              <a:rPr lang="ja-JP" altLang="en-US" sz="900" dirty="0">
                <a:latin typeface="HG丸ｺﾞｼｯｸM-PRO" panose="020F0600000000000000" pitchFamily="50" charset="-128"/>
                <a:ea typeface="HG丸ｺﾞｼｯｸM-PRO" panose="020F0600000000000000" pitchFamily="50" charset="-128"/>
              </a:rPr>
              <a:t>　　　ア　無差別大量殺人行為を行った団体の規制に関する法律（平成</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年法律第</a:t>
            </a:r>
            <a:r>
              <a:rPr lang="en-US" altLang="ja-JP" sz="900" dirty="0">
                <a:latin typeface="HG丸ｺﾞｼｯｸM-PRO" panose="020F0600000000000000" pitchFamily="50" charset="-128"/>
                <a:ea typeface="HG丸ｺﾞｼｯｸM-PRO" panose="020F0600000000000000" pitchFamily="50" charset="-128"/>
              </a:rPr>
              <a:t>147</a:t>
            </a:r>
            <a:r>
              <a:rPr lang="ja-JP" altLang="en-US" sz="900" dirty="0">
                <a:latin typeface="HG丸ｺﾞｼｯｸM-PRO" panose="020F0600000000000000" pitchFamily="50" charset="-128"/>
                <a:ea typeface="HG丸ｺﾞｼｯｸM-PRO" panose="020F0600000000000000" pitchFamily="50" charset="-128"/>
              </a:rPr>
              <a:t>号）第８条 </a:t>
            </a: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第２項第１号の処分を受けている団体若しくはその代表者、主宰者その他の構成員または当</a:t>
            </a: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該構成員を含む団体</a:t>
            </a:r>
          </a:p>
          <a:p>
            <a:r>
              <a:rPr lang="ja-JP" altLang="en-US" sz="900" dirty="0">
                <a:latin typeface="HG丸ｺﾞｼｯｸM-PRO" panose="020F0600000000000000" pitchFamily="50" charset="-128"/>
                <a:ea typeface="HG丸ｺﾞｼｯｸM-PRO" panose="020F0600000000000000" pitchFamily="50" charset="-128"/>
              </a:rPr>
              <a:t>　　　イ　大阪府暴力団排除条例第２条第１号に規定する暴力団、同条第２号に規定する暴力団員、</a:t>
            </a: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同条第３号に規定する暴力団員等及び同条第４号に規定する暴力団密接関係者</a:t>
            </a:r>
          </a:p>
          <a:p>
            <a:r>
              <a:rPr lang="ja-JP" altLang="en-US" sz="900" dirty="0">
                <a:latin typeface="HG丸ｺﾞｼｯｸM-PRO" panose="020F0600000000000000" pitchFamily="50" charset="-128"/>
                <a:ea typeface="HG丸ｺﾞｼｯｸM-PRO" panose="020F0600000000000000" pitchFamily="50" charset="-128"/>
              </a:rPr>
              <a:t>　　　ウ　大阪府暴力団排除条例第</a:t>
            </a:r>
            <a:r>
              <a:rPr lang="en-US" altLang="ja-JP" sz="900" dirty="0">
                <a:latin typeface="HG丸ｺﾞｼｯｸM-PRO" panose="020F0600000000000000" pitchFamily="50" charset="-128"/>
                <a:ea typeface="HG丸ｺﾞｼｯｸM-PRO" panose="020F0600000000000000" pitchFamily="50" charset="-128"/>
              </a:rPr>
              <a:t>14</a:t>
            </a:r>
            <a:r>
              <a:rPr lang="ja-JP" altLang="en-US" sz="900" dirty="0">
                <a:latin typeface="HG丸ｺﾞｼｯｸM-PRO" panose="020F0600000000000000" pitchFamily="50" charset="-128"/>
                <a:ea typeface="HG丸ｺﾞｼｯｸM-PRO" panose="020F0600000000000000" pitchFamily="50" charset="-128"/>
              </a:rPr>
              <a:t>条第１項、第２項又は第３項に違反している事実がある者</a:t>
            </a:r>
          </a:p>
        </p:txBody>
      </p:sp>
      <p:sp>
        <p:nvSpPr>
          <p:cNvPr id="17" name="正方形/長方形 16"/>
          <p:cNvSpPr/>
          <p:nvPr/>
        </p:nvSpPr>
        <p:spPr>
          <a:xfrm>
            <a:off x="5430928" y="455504"/>
            <a:ext cx="4896544" cy="169277"/>
          </a:xfrm>
          <a:prstGeom prst="rect">
            <a:avLst/>
          </a:prstGeom>
        </p:spPr>
        <p:txBody>
          <a:bodyPr wrap="square" lIns="0" tIns="0" rIns="0" bIns="0">
            <a:spAutoFit/>
          </a:bodyPr>
          <a:lstStyle/>
          <a:p>
            <a:r>
              <a:rPr lang="ja-JP" altLang="en-US" sz="1100" b="1" dirty="0"/>
              <a:t>６</a:t>
            </a:r>
            <a:r>
              <a:rPr lang="ja-JP" altLang="ja-JP" sz="1100" b="1" dirty="0"/>
              <a:t>．</a:t>
            </a:r>
            <a:r>
              <a:rPr lang="ja-JP" altLang="en-US" sz="1100" b="1" dirty="0"/>
              <a:t>留意事項（必ずお読みください）</a:t>
            </a:r>
            <a:endParaRPr lang="ja-JP" altLang="ja-JP" sz="1100" dirty="0">
              <a:latin typeface="HG丸ｺﾞｼｯｸM-PRO" panose="020F0600000000000000" pitchFamily="50" charset="-128"/>
              <a:ea typeface="HG丸ｺﾞｼｯｸM-PRO" panose="020F0600000000000000" pitchFamily="50" charset="-128"/>
            </a:endParaRPr>
          </a:p>
        </p:txBody>
      </p:sp>
      <p:sp>
        <p:nvSpPr>
          <p:cNvPr id="380" name="正方形/長方形 379"/>
          <p:cNvSpPr/>
          <p:nvPr/>
        </p:nvSpPr>
        <p:spPr>
          <a:xfrm>
            <a:off x="25877" y="2637231"/>
            <a:ext cx="5303250" cy="415498"/>
          </a:xfrm>
          <a:prstGeom prst="rect">
            <a:avLst/>
          </a:prstGeom>
        </p:spPr>
        <p:txBody>
          <a:bodyPr wrap="square" lIns="0" tIns="0" rIns="0" bIns="0">
            <a:spAutoFit/>
          </a:bodyPr>
          <a:lstStyle/>
          <a:p>
            <a:pPr marL="180975" indent="84138">
              <a:spcBef>
                <a:spcPts val="600"/>
              </a:spcBef>
            </a:pPr>
            <a:r>
              <a:rPr lang="ja-JP" altLang="en-US" sz="900" dirty="0">
                <a:latin typeface="HG丸ｺﾞｼｯｸM-PRO" panose="020F0600000000000000" pitchFamily="50" charset="-128"/>
                <a:ea typeface="HG丸ｺﾞｼｯｸM-PRO" panose="020F0600000000000000" pitchFamily="50" charset="-128"/>
              </a:rPr>
              <a:t>センターの基本計画作成の前提となる事項やデジタル活用等（</a:t>
            </a:r>
            <a:r>
              <a:rPr lang="en-US" altLang="ja-JP" sz="900" dirty="0">
                <a:latin typeface="HG丸ｺﾞｼｯｸM-PRO" panose="020F0600000000000000" pitchFamily="50" charset="-128"/>
                <a:ea typeface="HG丸ｺﾞｼｯｸM-PRO" panose="020F0600000000000000" pitchFamily="50" charset="-128"/>
              </a:rPr>
              <a:t>ICT</a:t>
            </a:r>
            <a:r>
              <a:rPr lang="ja-JP" altLang="en-US" sz="900" dirty="0">
                <a:latin typeface="HG丸ｺﾞｼｯｸM-PRO" panose="020F0600000000000000" pitchFamily="50" charset="-128"/>
                <a:ea typeface="HG丸ｺﾞｼｯｸM-PRO" panose="020F0600000000000000" pitchFamily="50" charset="-128"/>
              </a:rPr>
              <a:t>や人工知能等のデジタル技術を活用したサービスを利用した取組等）の可能性について、府の施策に協力する意向のある民間事業者の方々からご意見・ご提案を募ります。</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23" name="正方形/長方形 22"/>
          <p:cNvSpPr/>
          <p:nvPr/>
        </p:nvSpPr>
        <p:spPr>
          <a:xfrm>
            <a:off x="5644546" y="6535873"/>
            <a:ext cx="4896544" cy="777136"/>
          </a:xfrm>
          <a:prstGeom prst="rect">
            <a:avLst/>
          </a:prstGeom>
          <a:ln w="12700">
            <a:solidFill>
              <a:schemeClr val="tx1"/>
            </a:solidFill>
            <a:prstDash val="sysDot"/>
          </a:ln>
        </p:spPr>
        <p:txBody>
          <a:bodyPr wrap="square" lIns="0" tIns="0" rIns="0" bIns="0">
            <a:spAutoFit/>
          </a:bodyPr>
          <a:lstStyle/>
          <a:p>
            <a:pPr indent="84138"/>
            <a:r>
              <a:rPr lang="ja-JP" altLang="ja-JP" sz="1100" dirty="0">
                <a:latin typeface="+mj-ea"/>
                <a:ea typeface="+mj-ea"/>
              </a:rPr>
              <a:t> </a:t>
            </a:r>
            <a:r>
              <a:rPr lang="en-US" altLang="ja-JP" sz="1100" b="1" dirty="0">
                <a:latin typeface="+mj-ea"/>
                <a:ea typeface="+mj-ea"/>
              </a:rPr>
              <a:t>【</a:t>
            </a:r>
            <a:r>
              <a:rPr lang="ja-JP" altLang="ja-JP" sz="1100" b="1" dirty="0">
                <a:latin typeface="+mj-ea"/>
                <a:ea typeface="+mj-ea"/>
              </a:rPr>
              <a:t>連絡先</a:t>
            </a:r>
            <a:r>
              <a:rPr lang="en-US" altLang="ja-JP" sz="1100" b="1" dirty="0">
                <a:latin typeface="+mj-ea"/>
                <a:ea typeface="+mj-ea"/>
              </a:rPr>
              <a:t>】</a:t>
            </a:r>
            <a:endParaRPr lang="ja-JP" altLang="ja-JP" sz="1100" dirty="0">
              <a:latin typeface="+mj-ea"/>
              <a:ea typeface="+mj-ea"/>
            </a:endParaRPr>
          </a:p>
          <a:p>
            <a:pPr indent="180975">
              <a:lnSpc>
                <a:spcPts val="1500"/>
              </a:lnSpc>
            </a:pPr>
            <a:r>
              <a:rPr lang="ja-JP" altLang="ja-JP" sz="900" dirty="0">
                <a:latin typeface="HG丸ｺﾞｼｯｸM-PRO" panose="020F0600000000000000" pitchFamily="50" charset="-128"/>
                <a:ea typeface="HG丸ｺﾞｼｯｸM-PRO" panose="020F0600000000000000" pitchFamily="50" charset="-128"/>
              </a:rPr>
              <a:t>連絡先：大阪府</a:t>
            </a:r>
            <a:r>
              <a:rPr lang="ja-JP" altLang="en-US" sz="900" dirty="0">
                <a:latin typeface="HG丸ｺﾞｼｯｸM-PRO" panose="020F0600000000000000" pitchFamily="50" charset="-128"/>
                <a:ea typeface="HG丸ｺﾞｼｯｸM-PRO" panose="020F0600000000000000" pitchFamily="50" charset="-128"/>
              </a:rPr>
              <a:t>健康医療部健康推進室地域保健課　担当</a:t>
            </a:r>
            <a:r>
              <a:rPr lang="ja-JP"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市川・坂井・吉原</a:t>
            </a:r>
            <a:endParaRPr lang="ja-JP" altLang="ja-JP" sz="900" dirty="0">
              <a:latin typeface="HG丸ｺﾞｼｯｸM-PRO" panose="020F0600000000000000" pitchFamily="50" charset="-128"/>
              <a:ea typeface="HG丸ｺﾞｼｯｸM-PRO" panose="020F0600000000000000" pitchFamily="50" charset="-128"/>
            </a:endParaRPr>
          </a:p>
          <a:p>
            <a:pPr indent="180975"/>
            <a:r>
              <a:rPr lang="ja-JP" altLang="ja-JP" sz="900" dirty="0">
                <a:latin typeface="HG丸ｺﾞｼｯｸM-PRO" panose="020F0600000000000000" pitchFamily="50" charset="-128"/>
                <a:ea typeface="HG丸ｺﾞｼｯｸM-PRO" panose="020F0600000000000000" pitchFamily="50" charset="-128"/>
              </a:rPr>
              <a:t>所在地：〒</a:t>
            </a:r>
            <a:r>
              <a:rPr lang="en-US" altLang="ja-JP" sz="900" dirty="0">
                <a:latin typeface="HG丸ｺﾞｼｯｸM-PRO" panose="020F0600000000000000" pitchFamily="50" charset="-128"/>
                <a:ea typeface="HG丸ｺﾞｼｯｸM-PRO" panose="020F0600000000000000" pitchFamily="50" charset="-128"/>
              </a:rPr>
              <a:t>540-8570</a:t>
            </a:r>
            <a:r>
              <a:rPr lang="ja-JP" altLang="ja-JP" sz="900" dirty="0">
                <a:latin typeface="HG丸ｺﾞｼｯｸM-PRO" panose="020F0600000000000000" pitchFamily="50" charset="-128"/>
                <a:ea typeface="HG丸ｺﾞｼｯｸM-PRO" panose="020F0600000000000000" pitchFamily="50" charset="-128"/>
              </a:rPr>
              <a:t>　大阪市</a:t>
            </a:r>
            <a:r>
              <a:rPr lang="ja-JP" altLang="en-US" sz="900" dirty="0">
                <a:latin typeface="HG丸ｺﾞｼｯｸM-PRO" panose="020F0600000000000000" pitchFamily="50" charset="-128"/>
                <a:ea typeface="HG丸ｺﾞｼｯｸM-PRO" panose="020F0600000000000000" pitchFamily="50" charset="-128"/>
              </a:rPr>
              <a:t>中央区大手前２丁目　大阪府庁本館６階</a:t>
            </a:r>
            <a:endParaRPr lang="ja-JP" altLang="ja-JP" sz="900" dirty="0">
              <a:latin typeface="HG丸ｺﾞｼｯｸM-PRO" panose="020F0600000000000000" pitchFamily="50" charset="-128"/>
              <a:ea typeface="HG丸ｺﾞｼｯｸM-PRO" panose="020F0600000000000000" pitchFamily="50" charset="-128"/>
            </a:endParaRPr>
          </a:p>
          <a:p>
            <a:pPr indent="180975"/>
            <a:r>
              <a:rPr lang="ja-JP" altLang="ja-JP" sz="900" dirty="0">
                <a:latin typeface="HG丸ｺﾞｼｯｸM-PRO" panose="020F0600000000000000" pitchFamily="50" charset="-128"/>
                <a:ea typeface="HG丸ｺﾞｼｯｸM-PRO" panose="020F0600000000000000" pitchFamily="50" charset="-128"/>
              </a:rPr>
              <a:t>電話　：</a:t>
            </a:r>
            <a:r>
              <a:rPr lang="en-US" altLang="ja-JP" sz="900" dirty="0">
                <a:latin typeface="HG丸ｺﾞｼｯｸM-PRO" panose="020F0600000000000000" pitchFamily="50" charset="-128"/>
                <a:ea typeface="HG丸ｺﾞｼｯｸM-PRO" panose="020F0600000000000000" pitchFamily="50" charset="-128"/>
              </a:rPr>
              <a:t>06-6941-0351</a:t>
            </a:r>
            <a:r>
              <a:rPr lang="ja-JP" altLang="ja-JP" sz="900" dirty="0">
                <a:latin typeface="HG丸ｺﾞｼｯｸM-PRO" panose="020F0600000000000000" pitchFamily="50" charset="-128"/>
                <a:ea typeface="HG丸ｺﾞｼｯｸM-PRO" panose="020F0600000000000000" pitchFamily="50" charset="-128"/>
              </a:rPr>
              <a:t>（内線</a:t>
            </a:r>
            <a:r>
              <a:rPr lang="en-US" altLang="ja-JP" sz="900" dirty="0">
                <a:latin typeface="HG丸ｺﾞｼｯｸM-PRO" panose="020F0600000000000000" pitchFamily="50" charset="-128"/>
                <a:ea typeface="HG丸ｺﾞｼｯｸM-PRO" panose="020F0600000000000000" pitchFamily="50" charset="-128"/>
              </a:rPr>
              <a:t> 4146</a:t>
            </a:r>
            <a:r>
              <a:rPr lang="ja-JP" altLang="ja-JP" sz="900" dirty="0">
                <a:latin typeface="HG丸ｺﾞｼｯｸM-PRO" panose="020F0600000000000000" pitchFamily="50" charset="-128"/>
                <a:ea typeface="HG丸ｺﾞｼｯｸM-PRO" panose="020F0600000000000000" pitchFamily="50" charset="-128"/>
              </a:rPr>
              <a:t>）</a:t>
            </a:r>
            <a:r>
              <a:rPr lang="en-US" altLang="ja-JP" sz="900" dirty="0">
                <a:latin typeface="HG丸ｺﾞｼｯｸM-PRO" panose="020F0600000000000000" pitchFamily="50" charset="-128"/>
                <a:ea typeface="HG丸ｺﾞｼｯｸM-PRO" panose="020F0600000000000000" pitchFamily="50" charset="-128"/>
              </a:rPr>
              <a:t>FAX</a:t>
            </a:r>
            <a:r>
              <a:rPr lang="ja-JP" altLang="ja-JP" sz="900" dirty="0">
                <a:latin typeface="HG丸ｺﾞｼｯｸM-PRO" panose="020F0600000000000000" pitchFamily="50" charset="-128"/>
                <a:ea typeface="HG丸ｺﾞｼｯｸM-PRO" panose="020F0600000000000000" pitchFamily="50" charset="-128"/>
              </a:rPr>
              <a:t>：</a:t>
            </a:r>
            <a:r>
              <a:rPr lang="en-US" altLang="ja-JP" sz="900" dirty="0">
                <a:latin typeface="HG丸ｺﾞｼｯｸM-PRO" panose="020F0600000000000000" pitchFamily="50" charset="-128"/>
                <a:ea typeface="HG丸ｺﾞｼｯｸM-PRO" panose="020F0600000000000000" pitchFamily="50" charset="-128"/>
              </a:rPr>
              <a:t>06-4792-1722</a:t>
            </a:r>
            <a:endParaRPr lang="ja-JP" altLang="ja-JP" sz="900" dirty="0">
              <a:latin typeface="HG丸ｺﾞｼｯｸM-PRO" panose="020F0600000000000000" pitchFamily="50" charset="-128"/>
              <a:ea typeface="HG丸ｺﾞｼｯｸM-PRO" panose="020F0600000000000000" pitchFamily="50" charset="-128"/>
            </a:endParaRPr>
          </a:p>
          <a:p>
            <a:pPr indent="180975"/>
            <a:r>
              <a:rPr lang="en-US" altLang="ja-JP" sz="900" dirty="0">
                <a:latin typeface="HG丸ｺﾞｼｯｸM-PRO" panose="020F0600000000000000" pitchFamily="50" charset="-128"/>
                <a:ea typeface="HG丸ｺﾞｼｯｸM-PRO" panose="020F0600000000000000" pitchFamily="50" charset="-128"/>
              </a:rPr>
              <a:t>E-mail</a:t>
            </a:r>
            <a:r>
              <a:rPr lang="ja-JP" altLang="ja-JP" sz="900" dirty="0">
                <a:latin typeface="HG丸ｺﾞｼｯｸM-PRO" panose="020F0600000000000000" pitchFamily="50" charset="-128"/>
                <a:ea typeface="HG丸ｺﾞｼｯｸM-PRO" panose="020F0600000000000000" pitchFamily="50" charset="-128"/>
              </a:rPr>
              <a:t>：</a:t>
            </a:r>
            <a:r>
              <a:rPr lang="en-US" altLang="ja-JP" sz="900" dirty="0">
                <a:latin typeface="HG丸ｺﾞｼｯｸM-PRO" panose="020F0600000000000000" pitchFamily="50" charset="-128"/>
                <a:ea typeface="HG丸ｺﾞｼｯｸM-PRO" panose="020F0600000000000000" pitchFamily="50" charset="-128"/>
                <a:hlinkClick r:id="rId4"/>
              </a:rPr>
              <a:t>chiikihoken-g04@gbox.pref.osaka.lg.jp</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0" y="5471739"/>
            <a:ext cx="1835522" cy="261610"/>
          </a:xfrm>
          <a:prstGeom prst="rect">
            <a:avLst/>
          </a:prstGeom>
          <a:noFill/>
        </p:spPr>
        <p:txBody>
          <a:bodyPr wrap="square" rtlCol="0">
            <a:spAutoFit/>
          </a:bodyPr>
          <a:lstStyle/>
          <a:p>
            <a:r>
              <a:rPr lang="ja-JP" altLang="en-US" sz="1100" b="1" dirty="0"/>
              <a:t>５</a:t>
            </a:r>
            <a:r>
              <a:rPr kumimoji="1" lang="ja-JP" altLang="en-US" sz="1100" b="1" dirty="0"/>
              <a:t>．本調査のスケジュール</a:t>
            </a:r>
          </a:p>
        </p:txBody>
      </p:sp>
      <p:sp>
        <p:nvSpPr>
          <p:cNvPr id="14" name="正方形/長方形 13">
            <a:extLst>
              <a:ext uri="{FF2B5EF4-FFF2-40B4-BE49-F238E27FC236}">
                <a16:creationId xmlns:a16="http://schemas.microsoft.com/office/drawing/2014/main" id="{A60A190C-22DA-4C10-B410-EE2048A48F98}"/>
              </a:ext>
            </a:extLst>
          </p:cNvPr>
          <p:cNvSpPr/>
          <p:nvPr/>
        </p:nvSpPr>
        <p:spPr>
          <a:xfrm>
            <a:off x="5599284" y="5253500"/>
            <a:ext cx="4896544" cy="169277"/>
          </a:xfrm>
          <a:prstGeom prst="rect">
            <a:avLst/>
          </a:prstGeom>
        </p:spPr>
        <p:txBody>
          <a:bodyPr wrap="square" lIns="0" tIns="0" rIns="0" bIns="0">
            <a:spAutoFit/>
          </a:bodyPr>
          <a:lstStyle/>
          <a:p>
            <a:r>
              <a:rPr lang="ja-JP" altLang="en-US" sz="1100" b="1" dirty="0"/>
              <a:t>８</a:t>
            </a:r>
            <a:r>
              <a:rPr lang="ja-JP" altLang="ja-JP" sz="1100" b="1" dirty="0"/>
              <a:t>．</a:t>
            </a:r>
            <a:r>
              <a:rPr lang="ja-JP" altLang="en-US" sz="1100" b="1" dirty="0"/>
              <a:t>今後の予定（案）</a:t>
            </a:r>
            <a:endParaRPr lang="ja-JP" altLang="ja-JP" sz="1050" dirty="0">
              <a:latin typeface="HG丸ｺﾞｼｯｸM-PRO" panose="020F0600000000000000" pitchFamily="50" charset="-128"/>
              <a:ea typeface="HG丸ｺﾞｼｯｸM-PRO" panose="020F0600000000000000" pitchFamily="50" charset="-128"/>
            </a:endParaRPr>
          </a:p>
        </p:txBody>
      </p:sp>
      <p:graphicFrame>
        <p:nvGraphicFramePr>
          <p:cNvPr id="16" name="表 15">
            <a:extLst>
              <a:ext uri="{FF2B5EF4-FFF2-40B4-BE49-F238E27FC236}">
                <a16:creationId xmlns:a16="http://schemas.microsoft.com/office/drawing/2014/main" id="{1609B19B-4403-4E9B-B7AF-1DB48521415A}"/>
              </a:ext>
            </a:extLst>
          </p:cNvPr>
          <p:cNvGraphicFramePr>
            <a:graphicFrameLocks noGrp="1"/>
          </p:cNvGraphicFramePr>
          <p:nvPr>
            <p:extLst>
              <p:ext uri="{D42A27DB-BD31-4B8C-83A1-F6EECF244321}">
                <p14:modId xmlns:p14="http://schemas.microsoft.com/office/powerpoint/2010/main" val="3507816988"/>
              </p:ext>
            </p:extLst>
          </p:nvPr>
        </p:nvGraphicFramePr>
        <p:xfrm>
          <a:off x="5899693" y="5489584"/>
          <a:ext cx="4113175" cy="877981"/>
        </p:xfrm>
        <a:graphic>
          <a:graphicData uri="http://schemas.openxmlformats.org/drawingml/2006/table">
            <a:tbl>
              <a:tblPr firstRow="1" bandRow="1">
                <a:tableStyleId>{5C22544A-7EE6-4342-B048-85BDC9FD1C3A}</a:tableStyleId>
              </a:tblPr>
              <a:tblGrid>
                <a:gridCol w="1484199">
                  <a:extLst>
                    <a:ext uri="{9D8B030D-6E8A-4147-A177-3AD203B41FA5}">
                      <a16:colId xmlns:a16="http://schemas.microsoft.com/office/drawing/2014/main" val="805909422"/>
                    </a:ext>
                  </a:extLst>
                </a:gridCol>
                <a:gridCol w="643983">
                  <a:extLst>
                    <a:ext uri="{9D8B030D-6E8A-4147-A177-3AD203B41FA5}">
                      <a16:colId xmlns:a16="http://schemas.microsoft.com/office/drawing/2014/main" val="638242740"/>
                    </a:ext>
                  </a:extLst>
                </a:gridCol>
                <a:gridCol w="1001407">
                  <a:extLst>
                    <a:ext uri="{9D8B030D-6E8A-4147-A177-3AD203B41FA5}">
                      <a16:colId xmlns:a16="http://schemas.microsoft.com/office/drawing/2014/main" val="503789327"/>
                    </a:ext>
                  </a:extLst>
                </a:gridCol>
                <a:gridCol w="983586">
                  <a:extLst>
                    <a:ext uri="{9D8B030D-6E8A-4147-A177-3AD203B41FA5}">
                      <a16:colId xmlns:a16="http://schemas.microsoft.com/office/drawing/2014/main" val="2744071629"/>
                    </a:ext>
                  </a:extLst>
                </a:gridCol>
              </a:tblGrid>
              <a:tr h="0">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800" dirty="0">
                          <a:latin typeface="+mj-ea"/>
                          <a:ea typeface="+mj-ea"/>
                        </a:rPr>
                        <a:t>R</a:t>
                      </a:r>
                      <a:r>
                        <a:rPr kumimoji="1" lang="ja-JP" altLang="en-US" sz="800" dirty="0">
                          <a:latin typeface="+mj-ea"/>
                          <a:ea typeface="+mj-ea"/>
                        </a:rPr>
                        <a:t>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800" dirty="0">
                          <a:latin typeface="+mj-ea"/>
                          <a:ea typeface="+mj-ea"/>
                        </a:rPr>
                        <a:t>R</a:t>
                      </a:r>
                      <a:r>
                        <a:rPr kumimoji="1" lang="ja-JP" altLang="en-US" sz="800" dirty="0">
                          <a:latin typeface="+mj-ea"/>
                          <a:ea typeface="+mj-ea"/>
                        </a:rPr>
                        <a:t>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800" dirty="0">
                          <a:latin typeface="+mj-ea"/>
                          <a:ea typeface="+mj-ea"/>
                        </a:rPr>
                        <a:t>R</a:t>
                      </a:r>
                      <a:r>
                        <a:rPr kumimoji="1" lang="ja-JP" altLang="en-US" sz="800" dirty="0">
                          <a:latin typeface="+mj-ea"/>
                          <a:ea typeface="+mj-ea"/>
                        </a:rPr>
                        <a:t>９年度～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8528766"/>
                  </a:ext>
                </a:extLst>
              </a:tr>
              <a:tr h="208406">
                <a:tc>
                  <a:txBody>
                    <a:bodyPr/>
                    <a:lstStyle/>
                    <a:p>
                      <a:pPr algn="ctr"/>
                      <a:r>
                        <a:rPr kumimoji="1" lang="ja-JP" altLang="en-US" sz="800" dirty="0"/>
                        <a:t>本調査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9999616"/>
                  </a:ext>
                </a:extLst>
              </a:tr>
              <a:tr h="0">
                <a:tc>
                  <a:txBody>
                    <a:bodyPr/>
                    <a:lstStyle/>
                    <a:p>
                      <a:pPr algn="ctr"/>
                      <a:r>
                        <a:rPr kumimoji="1" lang="ja-JP" altLang="en-US" sz="800" dirty="0"/>
                        <a:t>基本計画の作成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511324"/>
                  </a:ext>
                </a:extLst>
              </a:tr>
              <a:tr h="237901">
                <a:tc>
                  <a:txBody>
                    <a:bodyPr/>
                    <a:lstStyle/>
                    <a:p>
                      <a:pPr algn="ctr"/>
                      <a:r>
                        <a:rPr kumimoji="1" lang="ja-JP" altLang="en-US" sz="800" dirty="0"/>
                        <a:t>基本計画に基づく開設準備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7206519"/>
                  </a:ext>
                </a:extLst>
              </a:tr>
            </a:tbl>
          </a:graphicData>
        </a:graphic>
      </p:graphicFrame>
      <p:sp>
        <p:nvSpPr>
          <p:cNvPr id="18" name="ホームベース 8">
            <a:extLst>
              <a:ext uri="{FF2B5EF4-FFF2-40B4-BE49-F238E27FC236}">
                <a16:creationId xmlns:a16="http://schemas.microsoft.com/office/drawing/2014/main" id="{72ED3D38-E096-4537-8F40-273E05F6E876}"/>
              </a:ext>
            </a:extLst>
          </p:cNvPr>
          <p:cNvSpPr/>
          <p:nvPr/>
        </p:nvSpPr>
        <p:spPr>
          <a:xfrm>
            <a:off x="7640067" y="5727595"/>
            <a:ext cx="333145" cy="153627"/>
          </a:xfrm>
          <a:prstGeom prst="homePlate">
            <a:avLst>
              <a:gd name="adj" fmla="val 4597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19" name="ホームベース 10">
            <a:extLst>
              <a:ext uri="{FF2B5EF4-FFF2-40B4-BE49-F238E27FC236}">
                <a16:creationId xmlns:a16="http://schemas.microsoft.com/office/drawing/2014/main" id="{16AFCB13-C9E5-4DE6-919B-FC4DAF426366}"/>
              </a:ext>
            </a:extLst>
          </p:cNvPr>
          <p:cNvSpPr/>
          <p:nvPr/>
        </p:nvSpPr>
        <p:spPr>
          <a:xfrm>
            <a:off x="8789024" y="6164366"/>
            <a:ext cx="1223844" cy="148071"/>
          </a:xfrm>
          <a:prstGeom prst="homePlate">
            <a:avLst>
              <a:gd name="adj" fmla="val 4597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20" name="ホームベース 8">
            <a:extLst>
              <a:ext uri="{FF2B5EF4-FFF2-40B4-BE49-F238E27FC236}">
                <a16:creationId xmlns:a16="http://schemas.microsoft.com/office/drawing/2014/main" id="{DA669F27-8FF3-4A56-A87C-82F16CD5A242}"/>
              </a:ext>
            </a:extLst>
          </p:cNvPr>
          <p:cNvSpPr/>
          <p:nvPr/>
        </p:nvSpPr>
        <p:spPr>
          <a:xfrm>
            <a:off x="8073010" y="5932401"/>
            <a:ext cx="936104" cy="148071"/>
          </a:xfrm>
          <a:prstGeom prst="homePlate">
            <a:avLst>
              <a:gd name="adj" fmla="val 4597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21" name="テキスト ボックス 20">
            <a:extLst>
              <a:ext uri="{FF2B5EF4-FFF2-40B4-BE49-F238E27FC236}">
                <a16:creationId xmlns:a16="http://schemas.microsoft.com/office/drawing/2014/main" id="{24080D22-455E-408C-BA61-DA40A2C9780D}"/>
              </a:ext>
            </a:extLst>
          </p:cNvPr>
          <p:cNvSpPr txBox="1"/>
          <p:nvPr/>
        </p:nvSpPr>
        <p:spPr>
          <a:xfrm>
            <a:off x="74061" y="5612597"/>
            <a:ext cx="5378370" cy="2082621"/>
          </a:xfrm>
          <a:prstGeom prst="rect">
            <a:avLst/>
          </a:prstGeom>
          <a:noFill/>
        </p:spPr>
        <p:txBody>
          <a:bodyPr wrap="square">
            <a:spAutoFit/>
          </a:bodyPr>
          <a:lstStyle/>
          <a:p>
            <a:r>
              <a:rPr lang="ja-JP" altLang="en-US" sz="900" dirty="0">
                <a:latin typeface="HG丸ｺﾞｼｯｸM-PRO" panose="020F0600000000000000" pitchFamily="50" charset="-128"/>
                <a:ea typeface="HG丸ｺﾞｼｯｸM-PRO" panose="020F0600000000000000" pitchFamily="50" charset="-128"/>
              </a:rPr>
              <a:t>（１）実施要領の公表</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令和７年</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30</a:t>
            </a:r>
            <a:r>
              <a:rPr lang="ja-JP" altLang="en-US" sz="900" dirty="0">
                <a:latin typeface="HG丸ｺﾞｼｯｸM-PRO" panose="020F0600000000000000" pitchFamily="50" charset="-128"/>
                <a:ea typeface="HG丸ｺﾞｼｯｸM-PRO" panose="020F0600000000000000" pitchFamily="50" charset="-128"/>
              </a:rPr>
              <a:t>日（木）</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（２）説明会（動画配信）　　令和７年</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31</a:t>
            </a:r>
            <a:r>
              <a:rPr lang="ja-JP" altLang="en-US" sz="900" dirty="0">
                <a:latin typeface="HG丸ｺﾞｼｯｸM-PRO" panose="020F0600000000000000" pitchFamily="50" charset="-128"/>
                <a:ea typeface="HG丸ｺﾞｼｯｸM-PRO" panose="020F0600000000000000" pitchFamily="50" charset="-128"/>
              </a:rPr>
              <a:t>日（金）～</a:t>
            </a:r>
            <a:r>
              <a:rPr lang="en-US" altLang="ja-JP" sz="900" dirty="0">
                <a:latin typeface="HG丸ｺﾞｼｯｸM-PRO" panose="020F0600000000000000" pitchFamily="50" charset="-128"/>
                <a:ea typeface="HG丸ｺﾞｼｯｸM-PRO" panose="020F0600000000000000" pitchFamily="50" charset="-128"/>
              </a:rPr>
              <a:t> 11</a:t>
            </a:r>
            <a:r>
              <a:rPr lang="ja-JP" altLang="en-US" sz="900" dirty="0">
                <a:latin typeface="HG丸ｺﾞｼｯｸM-PRO" panose="020F0600000000000000" pitchFamily="50" charset="-128"/>
                <a:ea typeface="HG丸ｺﾞｼｯｸM-PRO" panose="020F0600000000000000" pitchFamily="50" charset="-128"/>
              </a:rPr>
              <a:t>月４日（火）</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参加申込は令和７年</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月４日（火）</a:t>
            </a:r>
            <a:r>
              <a:rPr lang="en-US" altLang="ja-JP" sz="900" dirty="0">
                <a:latin typeface="HG丸ｺﾞｼｯｸM-PRO" panose="020F0600000000000000" pitchFamily="50" charset="-128"/>
                <a:ea typeface="HG丸ｺﾞｼｯｸM-PRO" panose="020F0600000000000000" pitchFamily="50" charset="-128"/>
              </a:rPr>
              <a:t>15</a:t>
            </a:r>
            <a:r>
              <a:rPr lang="ja-JP" altLang="en-US" sz="900" dirty="0">
                <a:latin typeface="HG丸ｺﾞｼｯｸM-PRO" panose="020F0600000000000000" pitchFamily="50" charset="-128"/>
                <a:ea typeface="HG丸ｺﾞｼｯｸM-PRO" panose="020F0600000000000000" pitchFamily="50" charset="-128"/>
              </a:rPr>
              <a:t>時締切</a:t>
            </a:r>
          </a:p>
          <a:p>
            <a:r>
              <a:rPr lang="ja-JP" altLang="en-US" sz="900" dirty="0">
                <a:latin typeface="HG丸ｺﾞｼｯｸM-PRO" panose="020F0600000000000000" pitchFamily="50" charset="-128"/>
                <a:ea typeface="HG丸ｺﾞｼｯｸM-PRO" panose="020F0600000000000000" pitchFamily="50" charset="-128"/>
              </a:rPr>
              <a:t>（３）質問受付 </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令和７年</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30</a:t>
            </a:r>
            <a:r>
              <a:rPr lang="ja-JP" altLang="en-US" sz="900" dirty="0">
                <a:latin typeface="HG丸ｺﾞｼｯｸM-PRO" panose="020F0600000000000000" pitchFamily="50" charset="-128"/>
                <a:ea typeface="HG丸ｺﾞｼｯｸM-PRO" panose="020F0600000000000000" pitchFamily="50" charset="-128"/>
              </a:rPr>
              <a:t>日（木）～</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月６日（木）</a:t>
            </a:r>
            <a:r>
              <a:rPr lang="en-US" altLang="ja-JP" sz="900" dirty="0">
                <a:latin typeface="HG丸ｺﾞｼｯｸM-PRO" panose="020F0600000000000000" pitchFamily="50" charset="-128"/>
                <a:ea typeface="HG丸ｺﾞｼｯｸM-PRO" panose="020F0600000000000000" pitchFamily="50" charset="-128"/>
              </a:rPr>
              <a:t>17 </a:t>
            </a:r>
            <a:r>
              <a:rPr lang="ja-JP" altLang="en-US" sz="900" dirty="0">
                <a:latin typeface="HG丸ｺﾞｼｯｸM-PRO" panose="020F0600000000000000" pitchFamily="50" charset="-128"/>
                <a:ea typeface="HG丸ｺﾞｼｯｸM-PRO" panose="020F0600000000000000" pitchFamily="50" charset="-128"/>
              </a:rPr>
              <a:t>時締切</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（４）質問回答 </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　　　　   令和７年</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日（月）目途</a:t>
            </a:r>
          </a:p>
          <a:p>
            <a:r>
              <a:rPr lang="ja-JP" altLang="en-US" sz="900" dirty="0">
                <a:latin typeface="HG丸ｺﾞｼｯｸM-PRO" panose="020F0600000000000000" pitchFamily="50" charset="-128"/>
                <a:ea typeface="HG丸ｺﾞｼｯｸM-PRO" panose="020F0600000000000000" pitchFamily="50" charset="-128"/>
              </a:rPr>
              <a:t>（５）対話申込の受付</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令和７年</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30</a:t>
            </a:r>
            <a:r>
              <a:rPr lang="ja-JP" altLang="en-US" sz="900" dirty="0">
                <a:latin typeface="HG丸ｺﾞｼｯｸM-PRO" panose="020F0600000000000000" pitchFamily="50" charset="-128"/>
                <a:ea typeface="HG丸ｺﾞｼｯｸM-PRO" panose="020F0600000000000000" pitchFamily="50" charset="-128"/>
              </a:rPr>
              <a:t>日（木）～ </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1</a:t>
            </a:r>
            <a:r>
              <a:rPr lang="ja-JP" altLang="en-US" sz="900">
                <a:latin typeface="HG丸ｺﾞｼｯｸM-PRO" panose="020F0600000000000000" pitchFamily="50" charset="-128"/>
                <a:ea typeface="HG丸ｺﾞｼｯｸM-PRO" panose="020F0600000000000000" pitchFamily="50" charset="-128"/>
              </a:rPr>
              <a:t>４日</a:t>
            </a:r>
            <a:r>
              <a:rPr lang="ja-JP" altLang="en-US" sz="900" dirty="0">
                <a:latin typeface="HG丸ｺﾞｼｯｸM-PRO" panose="020F0600000000000000" pitchFamily="50" charset="-128"/>
                <a:ea typeface="HG丸ｺﾞｼｯｸM-PRO" panose="020F0600000000000000" pitchFamily="50" charset="-128"/>
              </a:rPr>
              <a:t>（金）</a:t>
            </a:r>
            <a:r>
              <a:rPr lang="en-US" altLang="ja-JP" sz="900" dirty="0">
                <a:latin typeface="HG丸ｺﾞｼｯｸM-PRO" panose="020F0600000000000000" pitchFamily="50" charset="-128"/>
                <a:ea typeface="HG丸ｺﾞｼｯｸM-PRO" panose="020F0600000000000000" pitchFamily="50" charset="-128"/>
              </a:rPr>
              <a:t>17 </a:t>
            </a:r>
            <a:r>
              <a:rPr lang="ja-JP" altLang="en-US" sz="900" dirty="0">
                <a:latin typeface="HG丸ｺﾞｼｯｸM-PRO" panose="020F0600000000000000" pitchFamily="50" charset="-128"/>
                <a:ea typeface="HG丸ｺﾞｼｯｸM-PRO" panose="020F0600000000000000" pitchFamily="50" charset="-128"/>
              </a:rPr>
              <a:t>時締切</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（６）個別対話 </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　　　　   令和７年</a:t>
            </a:r>
            <a:r>
              <a:rPr lang="en-US" altLang="ja-JP" sz="900" dirty="0">
                <a:latin typeface="HG丸ｺﾞｼｯｸM-PRO" panose="020F0600000000000000" pitchFamily="50" charset="-128"/>
                <a:ea typeface="HG丸ｺﾞｼｯｸM-PRO" panose="020F0600000000000000" pitchFamily="50" charset="-128"/>
              </a:rPr>
              <a:t>11</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12</a:t>
            </a:r>
            <a:r>
              <a:rPr lang="ja-JP" altLang="en-US" sz="900" dirty="0">
                <a:latin typeface="HG丸ｺﾞｼｯｸM-PRO" panose="020F0600000000000000" pitchFamily="50" charset="-128"/>
                <a:ea typeface="HG丸ｺﾞｼｯｸM-PRO" panose="020F0600000000000000" pitchFamily="50" charset="-128"/>
              </a:rPr>
              <a:t>月ごろ（予定）</a:t>
            </a:r>
          </a:p>
          <a:p>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対話シートの提出期限は、対話を行う日の３営業日前とします。</a:t>
            </a:r>
          </a:p>
          <a:p>
            <a:r>
              <a:rPr lang="ja-JP" altLang="en-US" sz="900" dirty="0">
                <a:latin typeface="HG丸ｺﾞｼｯｸM-PRO" panose="020F0600000000000000" pitchFamily="50" charset="-128"/>
                <a:ea typeface="HG丸ｺﾞｼｯｸM-PRO" panose="020F0600000000000000" pitchFamily="50" charset="-128"/>
              </a:rPr>
              <a:t>（７）調査票の提出　　　　　令和７年</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月</a:t>
            </a:r>
            <a:r>
              <a:rPr lang="en-US" altLang="ja-JP" sz="900" dirty="0">
                <a:latin typeface="HG丸ｺﾞｼｯｸM-PRO" panose="020F0600000000000000" pitchFamily="50" charset="-128"/>
                <a:ea typeface="HG丸ｺﾞｼｯｸM-PRO" panose="020F0600000000000000" pitchFamily="50" charset="-128"/>
              </a:rPr>
              <a:t>30</a:t>
            </a:r>
            <a:r>
              <a:rPr lang="ja-JP" altLang="en-US" sz="900" dirty="0">
                <a:latin typeface="HG丸ｺﾞｼｯｸM-PRO" panose="020F0600000000000000" pitchFamily="50" charset="-128"/>
                <a:ea typeface="HG丸ｺﾞｼｯｸM-PRO" panose="020F0600000000000000" pitchFamily="50" charset="-128"/>
              </a:rPr>
              <a:t>日（木）～令和８年１月</a:t>
            </a:r>
            <a:r>
              <a:rPr lang="en-US" altLang="ja-JP" sz="900" dirty="0">
                <a:latin typeface="HG丸ｺﾞｼｯｸM-PRO" panose="020F0600000000000000" pitchFamily="50" charset="-128"/>
                <a:ea typeface="HG丸ｺﾞｼｯｸM-PRO" panose="020F0600000000000000" pitchFamily="50" charset="-128"/>
              </a:rPr>
              <a:t>13</a:t>
            </a:r>
            <a:r>
              <a:rPr lang="ja-JP" altLang="en-US" sz="900" dirty="0">
                <a:latin typeface="HG丸ｺﾞｼｯｸM-PRO" panose="020F0600000000000000" pitchFamily="50" charset="-128"/>
                <a:ea typeface="HG丸ｺﾞｼｯｸM-PRO" panose="020F0600000000000000" pitchFamily="50" charset="-128"/>
              </a:rPr>
              <a:t>日（火）</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（８）結果公表 </a:t>
            </a:r>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　　　　　令和８年１月下旬ごろ（予定）</a:t>
            </a:r>
            <a:endParaRPr lang="en-US" altLang="ja-JP" sz="900" dirty="0">
              <a:latin typeface="HG丸ｺﾞｼｯｸM-PRO" panose="020F0600000000000000" pitchFamily="50" charset="-128"/>
              <a:ea typeface="HG丸ｺﾞｼｯｸM-PRO" panose="020F0600000000000000" pitchFamily="50" charset="-128"/>
            </a:endParaRPr>
          </a:p>
          <a:p>
            <a:pPr>
              <a:lnSpc>
                <a:spcPts val="400"/>
              </a:lnSpc>
            </a:pP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（２）の説明会への参加は（様式１）を、（３）の質問は（様式２）を、（５）の対話申込は</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（様式３）及び（様式４）を各期限までにメールでご提出ください。</a:t>
            </a:r>
            <a:endParaRPr lang="en-US" altLang="ja-JP" sz="900" dirty="0">
              <a:latin typeface="HG丸ｺﾞｼｯｸM-PRO" panose="020F0600000000000000" pitchFamily="50" charset="-128"/>
              <a:ea typeface="HG丸ｺﾞｼｯｸM-PRO" panose="020F0600000000000000" pitchFamily="50" charset="-128"/>
            </a:endParaRPr>
          </a:p>
          <a:p>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説明会に参加申込された民間事業者等の方には、説明会動画の</a:t>
            </a:r>
            <a:r>
              <a:rPr lang="en-US" altLang="ja-JP" sz="900" dirty="0">
                <a:latin typeface="HG丸ｺﾞｼｯｸM-PRO" panose="020F0600000000000000" pitchFamily="50" charset="-128"/>
                <a:ea typeface="HG丸ｺﾞｼｯｸM-PRO" panose="020F0600000000000000" pitchFamily="50" charset="-128"/>
              </a:rPr>
              <a:t>URL</a:t>
            </a:r>
            <a:r>
              <a:rPr lang="ja-JP" altLang="en-US" sz="900" dirty="0">
                <a:latin typeface="HG丸ｺﾞｼｯｸM-PRO" panose="020F0600000000000000" pitchFamily="50" charset="-128"/>
                <a:ea typeface="HG丸ｺﾞｼｯｸM-PRO" panose="020F0600000000000000" pitchFamily="50" charset="-128"/>
              </a:rPr>
              <a:t>をお送りします。</a:t>
            </a:r>
            <a:endParaRPr lang="en-US" altLang="ja-JP" sz="900" dirty="0">
              <a:latin typeface="HG丸ｺﾞｼｯｸM-PRO" panose="020F0600000000000000" pitchFamily="50" charset="-128"/>
              <a:ea typeface="HG丸ｺﾞｼｯｸM-PRO" panose="020F0600000000000000" pitchFamily="50" charset="-128"/>
            </a:endParaRPr>
          </a:p>
          <a:p>
            <a:endParaRPr lang="ja-JP" altLang="en-US" sz="900" dirty="0">
              <a:latin typeface="HG丸ｺﾞｼｯｸM-PRO" panose="020F0600000000000000" pitchFamily="50" charset="-128"/>
              <a:ea typeface="HG丸ｺﾞｼｯｸM-PRO" panose="020F0600000000000000" pitchFamily="50" charset="-128"/>
            </a:endParaRPr>
          </a:p>
        </p:txBody>
      </p:sp>
      <p:sp>
        <p:nvSpPr>
          <p:cNvPr id="22" name="テキスト ボックス 21">
            <a:extLst>
              <a:ext uri="{FF2B5EF4-FFF2-40B4-BE49-F238E27FC236}">
                <a16:creationId xmlns:a16="http://schemas.microsoft.com/office/drawing/2014/main" id="{7D732D1E-51FB-4ADA-9578-B30E747C2FFB}"/>
              </a:ext>
            </a:extLst>
          </p:cNvPr>
          <p:cNvSpPr txBox="1"/>
          <p:nvPr/>
        </p:nvSpPr>
        <p:spPr>
          <a:xfrm>
            <a:off x="9123" y="4915915"/>
            <a:ext cx="5351416" cy="584775"/>
          </a:xfrm>
          <a:prstGeom prst="rect">
            <a:avLst/>
          </a:prstGeom>
          <a:noFill/>
        </p:spPr>
        <p:txBody>
          <a:bodyPr wrap="square">
            <a:spAutoFit/>
          </a:bodyPr>
          <a:lstStyle/>
          <a:p>
            <a:r>
              <a:rPr lang="ja-JP" altLang="en-US" sz="1100" b="1" dirty="0">
                <a:solidFill>
                  <a:srgbClr val="222222"/>
                </a:solidFill>
                <a:latin typeface="ＭＳ Ｐゴシック" panose="020B0600070205080204" pitchFamily="50" charset="-128"/>
                <a:ea typeface="ＭＳ Ｐゴシック" panose="020B0600070205080204" pitchFamily="50" charset="-128"/>
              </a:rPr>
              <a:t>４．</a:t>
            </a:r>
            <a:r>
              <a:rPr lang="ja-JP" altLang="en-US" sz="1100" b="1" i="0" dirty="0">
                <a:solidFill>
                  <a:srgbClr val="222222"/>
                </a:solidFill>
                <a:effectLst/>
                <a:latin typeface="ＭＳ Ｐゴシック" panose="020B0600070205080204" pitchFamily="50" charset="-128"/>
                <a:ea typeface="ＭＳ Ｐゴシック" panose="020B0600070205080204" pitchFamily="50" charset="-128"/>
              </a:rPr>
              <a:t>調査対象者</a:t>
            </a:r>
            <a:endParaRPr lang="en-US" altLang="ja-JP" sz="1100" dirty="0">
              <a:solidFill>
                <a:srgbClr val="222222"/>
              </a:solidFill>
              <a:latin typeface="ＭＳ Ｐゴシック" panose="020B0600070205080204" pitchFamily="50" charset="-128"/>
              <a:ea typeface="ＭＳ Ｐゴシック" panose="020B0600070205080204" pitchFamily="50" charset="-128"/>
            </a:endParaRPr>
          </a:p>
          <a:p>
            <a:endParaRPr lang="en-US" altLang="ja-JP" sz="300" dirty="0">
              <a:solidFill>
                <a:srgbClr val="222222"/>
              </a:solidFill>
              <a:latin typeface="HG丸ｺﾞｼｯｸM-PRO" panose="020F0600000000000000" pitchFamily="50" charset="-128"/>
              <a:ea typeface="HG丸ｺﾞｼｯｸM-PRO" panose="020F0600000000000000" pitchFamily="50" charset="-128"/>
            </a:endParaRPr>
          </a:p>
          <a:p>
            <a:r>
              <a:rPr lang="ja-JP" altLang="en-US" sz="900" dirty="0">
                <a:solidFill>
                  <a:srgbClr val="222222"/>
                </a:solidFill>
                <a:latin typeface="HG丸ｺﾞｼｯｸM-PRO" panose="020F0600000000000000" pitchFamily="50" charset="-128"/>
                <a:ea typeface="HG丸ｺﾞｼｯｸM-PRO" panose="020F0600000000000000" pitchFamily="50" charset="-128"/>
              </a:rPr>
              <a:t>　　</a:t>
            </a:r>
            <a:r>
              <a:rPr lang="ja-JP" altLang="en-US" sz="900" b="0" i="0" dirty="0">
                <a:solidFill>
                  <a:srgbClr val="222222"/>
                </a:solidFill>
                <a:effectLst/>
                <a:latin typeface="HG丸ｺﾞｼｯｸM-PRO" panose="020F0600000000000000" pitchFamily="50" charset="-128"/>
                <a:ea typeface="HG丸ｺﾞｼｯｸM-PRO" panose="020F0600000000000000" pitchFamily="50" charset="-128"/>
              </a:rPr>
              <a:t>センターの整備・運営等に関する基本計画の作成に向けて提案・助言により</a:t>
            </a:r>
            <a:r>
              <a:rPr lang="ja-JP" altLang="en-US" sz="900" dirty="0">
                <a:solidFill>
                  <a:srgbClr val="222222"/>
                </a:solidFill>
                <a:latin typeface="HG丸ｺﾞｼｯｸM-PRO" panose="020F0600000000000000" pitchFamily="50" charset="-128"/>
                <a:ea typeface="HG丸ｺﾞｼｯｸM-PRO" panose="020F0600000000000000" pitchFamily="50" charset="-128"/>
              </a:rPr>
              <a:t>府の施策に協力する</a:t>
            </a:r>
            <a:endParaRPr lang="en-US" altLang="ja-JP" sz="900" dirty="0">
              <a:solidFill>
                <a:srgbClr val="222222"/>
              </a:solidFill>
              <a:latin typeface="HG丸ｺﾞｼｯｸM-PRO" panose="020F0600000000000000" pitchFamily="50" charset="-128"/>
              <a:ea typeface="HG丸ｺﾞｼｯｸM-PRO" panose="020F0600000000000000" pitchFamily="50" charset="-128"/>
            </a:endParaRPr>
          </a:p>
          <a:p>
            <a:r>
              <a:rPr lang="ja-JP" altLang="en-US" sz="900" dirty="0">
                <a:solidFill>
                  <a:srgbClr val="222222"/>
                </a:solidFill>
                <a:latin typeface="HG丸ｺﾞｼｯｸM-PRO" panose="020F0600000000000000" pitchFamily="50" charset="-128"/>
                <a:ea typeface="HG丸ｺﾞｼｯｸM-PRO" panose="020F0600000000000000" pitchFamily="50" charset="-128"/>
              </a:rPr>
              <a:t>　意向のある</a:t>
            </a:r>
            <a:r>
              <a:rPr lang="ja-JP" altLang="en-US" sz="900" b="0" i="0" dirty="0">
                <a:solidFill>
                  <a:srgbClr val="222222"/>
                </a:solidFill>
                <a:effectLst/>
                <a:latin typeface="HG丸ｺﾞｼｯｸM-PRO" panose="020F0600000000000000" pitchFamily="50" charset="-128"/>
                <a:ea typeface="HG丸ｺﾞｼｯｸM-PRO" panose="020F0600000000000000" pitchFamily="50" charset="-128"/>
              </a:rPr>
              <a:t>民間事業者等（</a:t>
            </a:r>
            <a:r>
              <a:rPr lang="en-US" altLang="ja-JP" sz="900" b="0" i="0" dirty="0">
                <a:solidFill>
                  <a:srgbClr val="222222"/>
                </a:solidFill>
                <a:effectLst/>
                <a:latin typeface="HG丸ｺﾞｼｯｸM-PRO" panose="020F0600000000000000" pitchFamily="50" charset="-128"/>
                <a:ea typeface="HG丸ｺﾞｼｯｸM-PRO" panose="020F0600000000000000" pitchFamily="50" charset="-128"/>
              </a:rPr>
              <a:t>NPO</a:t>
            </a:r>
            <a:r>
              <a:rPr lang="ja-JP" altLang="en-US" sz="900" b="0" i="0" dirty="0">
                <a:solidFill>
                  <a:srgbClr val="222222"/>
                </a:solidFill>
                <a:effectLst/>
                <a:latin typeface="HG丸ｺﾞｼｯｸM-PRO" panose="020F0600000000000000" pitchFamily="50" charset="-128"/>
                <a:ea typeface="HG丸ｺﾞｼｯｸM-PRO" panose="020F0600000000000000" pitchFamily="50" charset="-128"/>
              </a:rPr>
              <a:t>法人等を含みます）。</a:t>
            </a:r>
          </a:p>
        </p:txBody>
      </p:sp>
      <p:sp>
        <p:nvSpPr>
          <p:cNvPr id="24" name="テキスト ボックス 23">
            <a:extLst>
              <a:ext uri="{FF2B5EF4-FFF2-40B4-BE49-F238E27FC236}">
                <a16:creationId xmlns:a16="http://schemas.microsoft.com/office/drawing/2014/main" id="{75719781-23B9-47C9-A103-056E5DCEE7E8}"/>
              </a:ext>
            </a:extLst>
          </p:cNvPr>
          <p:cNvSpPr txBox="1"/>
          <p:nvPr/>
        </p:nvSpPr>
        <p:spPr>
          <a:xfrm>
            <a:off x="25877" y="403833"/>
            <a:ext cx="1835522" cy="261610"/>
          </a:xfrm>
          <a:prstGeom prst="rect">
            <a:avLst/>
          </a:prstGeom>
          <a:noFill/>
        </p:spPr>
        <p:txBody>
          <a:bodyPr wrap="square" rtlCol="0">
            <a:spAutoFit/>
          </a:bodyPr>
          <a:lstStyle/>
          <a:p>
            <a:r>
              <a:rPr lang="ja-JP" altLang="ja-JP" sz="1100" b="1" dirty="0"/>
              <a:t>１．</a:t>
            </a:r>
            <a:r>
              <a:rPr lang="ja-JP" altLang="en-US" sz="1100" b="1" dirty="0"/>
              <a:t>調査の目的</a:t>
            </a:r>
            <a:endParaRPr lang="ja-JP" altLang="ja-JP" sz="1100" dirty="0"/>
          </a:p>
        </p:txBody>
      </p:sp>
      <p:sp>
        <p:nvSpPr>
          <p:cNvPr id="25" name="正方形/長方形 24">
            <a:extLst>
              <a:ext uri="{FF2B5EF4-FFF2-40B4-BE49-F238E27FC236}">
                <a16:creationId xmlns:a16="http://schemas.microsoft.com/office/drawing/2014/main" id="{9AFC558A-A104-42E9-BE81-215308A93837}"/>
              </a:ext>
            </a:extLst>
          </p:cNvPr>
          <p:cNvSpPr/>
          <p:nvPr/>
        </p:nvSpPr>
        <p:spPr>
          <a:xfrm>
            <a:off x="149180" y="3096380"/>
            <a:ext cx="5303250" cy="1856919"/>
          </a:xfrm>
          <a:prstGeom prst="rect">
            <a:avLst/>
          </a:prstGeom>
        </p:spPr>
        <p:txBody>
          <a:bodyPr wrap="square" lIns="0" tIns="0" rIns="0" bIns="0">
            <a:spAutoFit/>
          </a:bodyPr>
          <a:lstStyle/>
          <a:p>
            <a:r>
              <a:rPr lang="ja-JP" altLang="en-US" sz="1100" b="1" dirty="0"/>
              <a:t>３</a:t>
            </a:r>
            <a:r>
              <a:rPr lang="ja-JP" altLang="ja-JP" sz="1100" b="1" dirty="0"/>
              <a:t>．</a:t>
            </a:r>
            <a:r>
              <a:rPr lang="ja-JP" altLang="en-US" sz="1100" b="1" dirty="0"/>
              <a:t>提案を求める項目</a:t>
            </a:r>
            <a:endParaRPr lang="ja-JP" altLang="ja-JP" sz="1100" dirty="0"/>
          </a:p>
          <a:p>
            <a:r>
              <a:rPr lang="ja-JP" altLang="en-US" sz="900" dirty="0">
                <a:latin typeface="HG丸ｺﾞｼｯｸM-PRO" panose="020F0600000000000000" pitchFamily="50" charset="-128"/>
                <a:ea typeface="HG丸ｺﾞｼｯｸM-PRO" panose="020F0600000000000000" pitchFamily="50" charset="-128"/>
              </a:rPr>
              <a:t>　　以下について、「（様式５）調査票」を作成のうえ、令和８年１月</a:t>
            </a:r>
            <a:r>
              <a:rPr lang="en-US" altLang="ja-JP" sz="900" dirty="0">
                <a:latin typeface="HG丸ｺﾞｼｯｸM-PRO" panose="020F0600000000000000" pitchFamily="50" charset="-128"/>
                <a:ea typeface="HG丸ｺﾞｼｯｸM-PRO" panose="020F0600000000000000" pitchFamily="50" charset="-128"/>
              </a:rPr>
              <a:t>13</a:t>
            </a:r>
            <a:r>
              <a:rPr lang="ja-JP" altLang="en-US" sz="900" dirty="0">
                <a:latin typeface="HG丸ｺﾞｼｯｸM-PRO" panose="020F0600000000000000" pitchFamily="50" charset="-128"/>
                <a:ea typeface="HG丸ｺﾞｼｯｸM-PRO" panose="020F0600000000000000" pitchFamily="50" charset="-128"/>
              </a:rPr>
              <a:t>日（火）までにメールで</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ご提出ください。</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（１）（仮称）大阪依存症対策センターの基本計画について</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（２）デジタル活用等による支援の充実やデータ分析・効果測定の可能性について</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（３）その他</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a:t>
            </a:r>
            <a:r>
              <a:rPr lang="en-US" altLang="ja-JP" sz="900" b="1" u="sng" dirty="0">
                <a:latin typeface="HG丸ｺﾞｼｯｸM-PRO" panose="020F0600000000000000" pitchFamily="50" charset="-128"/>
                <a:ea typeface="HG丸ｺﾞｼｯｸM-PRO" panose="020F0600000000000000" pitchFamily="50" charset="-128"/>
              </a:rPr>
              <a:t>※</a:t>
            </a:r>
            <a:r>
              <a:rPr lang="ja-JP" altLang="en-US" sz="900" b="1" u="sng" dirty="0">
                <a:latin typeface="HG丸ｺﾞｼｯｸM-PRO" panose="020F0600000000000000" pitchFamily="50" charset="-128"/>
                <a:ea typeface="HG丸ｺﾞｼｯｸM-PRO" panose="020F0600000000000000" pitchFamily="50" charset="-128"/>
              </a:rPr>
              <a:t>例えば</a:t>
            </a:r>
            <a:r>
              <a:rPr lang="en-US" altLang="ja-JP" sz="900" b="1" u="sng" dirty="0">
                <a:latin typeface="HG丸ｺﾞｼｯｸM-PRO" panose="020F0600000000000000" pitchFamily="50" charset="-128"/>
                <a:ea typeface="HG丸ｺﾞｼｯｸM-PRO" panose="020F0600000000000000" pitchFamily="50" charset="-128"/>
              </a:rPr>
              <a:t>(1)</a:t>
            </a:r>
            <a:r>
              <a:rPr lang="ja-JP" altLang="en-US" sz="900" b="1" u="sng" dirty="0">
                <a:latin typeface="HG丸ｺﾞｼｯｸM-PRO" panose="020F0600000000000000" pitchFamily="50" charset="-128"/>
                <a:ea typeface="HG丸ｺﾞｼｯｸM-PRO" panose="020F0600000000000000" pitchFamily="50" charset="-128"/>
              </a:rPr>
              <a:t>のみご提案いただくなど、必ず全てに回答いただく必要はございません</a:t>
            </a: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提案を求める項目の詳細は、「（様式５）調査票」をご参照ください。</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対話にあたり提案者から調査票以外の資料提出は任意です。ご負担をおかけいたしますが、</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可能な範囲でスケジュールや大まかな予算額等もご提案ください。</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a:latin typeface="HG丸ｺﾞｼｯｸM-PRO" panose="020F0600000000000000" pitchFamily="50" charset="-128"/>
                <a:ea typeface="HG丸ｺﾞｼｯｸM-PRO" panose="020F0600000000000000" pitchFamily="50" charset="-128"/>
              </a:rPr>
              <a:t>　　</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また、依存症対策や一般的なメンタルヘルス、ストレス対処などの幅広い観点からの</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ご意見・ご提案や、将来的な実現が見込まれる技術の活用等、中長期的な展望に基づく</a:t>
            </a:r>
            <a:endParaRPr lang="en-US" altLang="ja-JP" sz="900" dirty="0">
              <a:latin typeface="HG丸ｺﾞｼｯｸM-PRO" panose="020F0600000000000000" pitchFamily="50" charset="-128"/>
              <a:ea typeface="HG丸ｺﾞｼｯｸM-PRO" panose="020F0600000000000000" pitchFamily="50" charset="-128"/>
            </a:endParaRPr>
          </a:p>
          <a:p>
            <a:r>
              <a:rPr lang="ja-JP" altLang="en-US" sz="900" dirty="0">
                <a:latin typeface="HG丸ｺﾞｼｯｸM-PRO" panose="020F0600000000000000" pitchFamily="50" charset="-128"/>
                <a:ea typeface="HG丸ｺﾞｼｯｸM-PRO" panose="020F0600000000000000" pitchFamily="50" charset="-128"/>
              </a:rPr>
              <a:t>　　　ご意見・ご提案も歓迎します。</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26" name="テキスト ボックス 25">
            <a:extLst>
              <a:ext uri="{FF2B5EF4-FFF2-40B4-BE49-F238E27FC236}">
                <a16:creationId xmlns:a16="http://schemas.microsoft.com/office/drawing/2014/main" id="{BBBD2F70-F6C5-4F9E-99ED-1F6534390FB9}"/>
              </a:ext>
            </a:extLst>
          </p:cNvPr>
          <p:cNvSpPr txBox="1"/>
          <p:nvPr/>
        </p:nvSpPr>
        <p:spPr>
          <a:xfrm>
            <a:off x="25877" y="2410000"/>
            <a:ext cx="1835522" cy="261610"/>
          </a:xfrm>
          <a:prstGeom prst="rect">
            <a:avLst/>
          </a:prstGeom>
          <a:noFill/>
        </p:spPr>
        <p:txBody>
          <a:bodyPr wrap="square" rtlCol="0">
            <a:spAutoFit/>
          </a:bodyPr>
          <a:lstStyle/>
          <a:p>
            <a:r>
              <a:rPr lang="ja-JP" altLang="en-US" sz="1100" b="1" dirty="0"/>
              <a:t>２</a:t>
            </a:r>
            <a:r>
              <a:rPr lang="ja-JP" altLang="ja-JP" sz="1100" b="1" dirty="0"/>
              <a:t>．</a:t>
            </a:r>
            <a:r>
              <a:rPr lang="ja-JP" altLang="en-US" sz="1100" b="1" dirty="0"/>
              <a:t>調査概要</a:t>
            </a:r>
          </a:p>
        </p:txBody>
      </p:sp>
    </p:spTree>
    <p:extLst>
      <p:ext uri="{BB962C8B-B14F-4D97-AF65-F5344CB8AC3E}">
        <p14:creationId xmlns:p14="http://schemas.microsoft.com/office/powerpoint/2010/main" val="36058568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tx2"/>
          </a:solidFill>
          <a:prstDash val="solid"/>
        </a:ln>
      </a:spPr>
      <a:bodyPr lIns="95782" tIns="47891" rIns="95782" bIns="47891"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1584</Words>
  <Application>Microsoft Office PowerPoint</Application>
  <PresentationFormat>ユーザー設定</PresentationFormat>
  <Paragraphs>81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2025-10-17T06:26:53Z</dcterms:created>
  <dcterms:modified xsi:type="dcterms:W3CDTF">2025-10-29T10:00:30Z</dcterms:modified>
</cp:coreProperties>
</file>