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9" r:id="rId2"/>
  </p:sldIdLst>
  <p:sldSz cx="9144000" cy="6858000" type="screen4x3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堤之　聖也" initials="堤之　聖也" lastIdx="2" clrIdx="0">
    <p:extLst>
      <p:ext uri="{19B8F6BF-5375-455C-9EA6-DF929625EA0E}">
        <p15:presenceInfo xmlns:p15="http://schemas.microsoft.com/office/powerpoint/2012/main" userId="S::TsutsuminoS@lan.pref.osaka.jp::ea302b6c-fc32-4018-8775-662e5fa4c873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中間スタイル 2 - アクセント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516" autoAdjust="0"/>
    <p:restoredTop sz="94660"/>
  </p:normalViewPr>
  <p:slideViewPr>
    <p:cSldViewPr snapToGrid="0">
      <p:cViewPr varScale="1">
        <p:scale>
          <a:sx n="93" d="100"/>
          <a:sy n="93" d="100"/>
        </p:scale>
        <p:origin x="1306" y="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commentAuthors" Target="commentAuthors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520103-F4C7-4204-9128-6F28DB7EC7D6}" type="datetimeFigureOut">
              <a:rPr kumimoji="1" lang="ja-JP" altLang="en-US" smtClean="0"/>
              <a:t>2026/3/24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8ADF60-AE88-4508-BED6-0EC64F946DF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278385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520103-F4C7-4204-9128-6F28DB7EC7D6}" type="datetimeFigureOut">
              <a:rPr kumimoji="1" lang="ja-JP" altLang="en-US" smtClean="0"/>
              <a:t>2026/3/24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8ADF60-AE88-4508-BED6-0EC64F946DF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86952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520103-F4C7-4204-9128-6F28DB7EC7D6}" type="datetimeFigureOut">
              <a:rPr kumimoji="1" lang="ja-JP" altLang="en-US" smtClean="0"/>
              <a:t>2026/3/24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8ADF60-AE88-4508-BED6-0EC64F946DF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545568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520103-F4C7-4204-9128-6F28DB7EC7D6}" type="datetimeFigureOut">
              <a:rPr kumimoji="1" lang="ja-JP" altLang="en-US" smtClean="0"/>
              <a:t>2026/3/24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8ADF60-AE88-4508-BED6-0EC64F946DF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831690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520103-F4C7-4204-9128-6F28DB7EC7D6}" type="datetimeFigureOut">
              <a:rPr kumimoji="1" lang="ja-JP" altLang="en-US" smtClean="0"/>
              <a:t>2026/3/24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8ADF60-AE88-4508-BED6-0EC64F946DF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740173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520103-F4C7-4204-9128-6F28DB7EC7D6}" type="datetimeFigureOut">
              <a:rPr kumimoji="1" lang="ja-JP" altLang="en-US" smtClean="0"/>
              <a:t>2026/3/24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8ADF60-AE88-4508-BED6-0EC64F946DF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105253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520103-F4C7-4204-9128-6F28DB7EC7D6}" type="datetimeFigureOut">
              <a:rPr kumimoji="1" lang="ja-JP" altLang="en-US" smtClean="0"/>
              <a:t>2026/3/24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8ADF60-AE88-4508-BED6-0EC64F946DF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672212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520103-F4C7-4204-9128-6F28DB7EC7D6}" type="datetimeFigureOut">
              <a:rPr kumimoji="1" lang="ja-JP" altLang="en-US" smtClean="0"/>
              <a:t>2026/3/24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8ADF60-AE88-4508-BED6-0EC64F946DF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083225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520103-F4C7-4204-9128-6F28DB7EC7D6}" type="datetimeFigureOut">
              <a:rPr kumimoji="1" lang="ja-JP" altLang="en-US" smtClean="0"/>
              <a:t>2026/3/24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8ADF60-AE88-4508-BED6-0EC64F946DF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648852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520103-F4C7-4204-9128-6F28DB7EC7D6}" type="datetimeFigureOut">
              <a:rPr kumimoji="1" lang="ja-JP" altLang="en-US" smtClean="0"/>
              <a:t>2026/3/24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8ADF60-AE88-4508-BED6-0EC64F946DF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131294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520103-F4C7-4204-9128-6F28DB7EC7D6}" type="datetimeFigureOut">
              <a:rPr kumimoji="1" lang="ja-JP" altLang="en-US" smtClean="0"/>
              <a:t>2026/3/24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8ADF60-AE88-4508-BED6-0EC64F946DF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968081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520103-F4C7-4204-9128-6F28DB7EC7D6}" type="datetimeFigureOut">
              <a:rPr kumimoji="1" lang="ja-JP" altLang="en-US" smtClean="0"/>
              <a:t>2026/3/24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8ADF60-AE88-4508-BED6-0EC64F946DF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376191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正方形/長方形 20">
            <a:extLst>
              <a:ext uri="{FF2B5EF4-FFF2-40B4-BE49-F238E27FC236}">
                <a16:creationId xmlns:a16="http://schemas.microsoft.com/office/drawing/2014/main" id="{817BDE07-FB6B-413E-8F59-9232D7EC050D}"/>
              </a:ext>
            </a:extLst>
          </p:cNvPr>
          <p:cNvSpPr/>
          <p:nvPr/>
        </p:nvSpPr>
        <p:spPr>
          <a:xfrm>
            <a:off x="1" y="1"/>
            <a:ext cx="9144000" cy="37339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6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大阪府国民健康保険運営方針　別に定める基準の改定について（案）</a:t>
            </a:r>
          </a:p>
        </p:txBody>
      </p:sp>
      <p:sp>
        <p:nvSpPr>
          <p:cNvPr id="22" name="正方形/長方形 21">
            <a:extLst>
              <a:ext uri="{FF2B5EF4-FFF2-40B4-BE49-F238E27FC236}">
                <a16:creationId xmlns:a16="http://schemas.microsoft.com/office/drawing/2014/main" id="{A5A2DEAD-B3DC-4188-9B32-AD07A324BEFD}"/>
              </a:ext>
            </a:extLst>
          </p:cNvPr>
          <p:cNvSpPr/>
          <p:nvPr/>
        </p:nvSpPr>
        <p:spPr>
          <a:xfrm>
            <a:off x="8229600" y="38893"/>
            <a:ext cx="799237" cy="252769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105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資料</a:t>
            </a:r>
            <a:r>
              <a:rPr kumimoji="1" lang="en-US" altLang="ja-JP" sz="105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1</a:t>
            </a:r>
            <a:r>
              <a:rPr kumimoji="1" lang="ja-JP" altLang="en-US" sz="105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６</a:t>
            </a:r>
            <a:r>
              <a:rPr kumimoji="1" lang="en-US" altLang="ja-JP" sz="105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-1</a:t>
            </a:r>
          </a:p>
        </p:txBody>
      </p:sp>
      <p:sp>
        <p:nvSpPr>
          <p:cNvPr id="12" name="直角三角形 11">
            <a:extLst>
              <a:ext uri="{FF2B5EF4-FFF2-40B4-BE49-F238E27FC236}">
                <a16:creationId xmlns:a16="http://schemas.microsoft.com/office/drawing/2014/main" id="{9B248BA3-EE3D-4754-AC7A-1F4CBD6185E7}"/>
              </a:ext>
            </a:extLst>
          </p:cNvPr>
          <p:cNvSpPr/>
          <p:nvPr/>
        </p:nvSpPr>
        <p:spPr>
          <a:xfrm flipV="1">
            <a:off x="83997" y="434676"/>
            <a:ext cx="386210" cy="280385"/>
          </a:xfrm>
          <a:prstGeom prst="rtTriangl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b="1" dirty="0">
              <a:solidFill>
                <a:schemeClr val="bg1"/>
              </a:solidFill>
            </a:endParaRPr>
          </a:p>
        </p:txBody>
      </p:sp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A02AA8F1-AE59-49A7-A69B-8EB60B595CE8}"/>
              </a:ext>
            </a:extLst>
          </p:cNvPr>
          <p:cNvSpPr/>
          <p:nvPr/>
        </p:nvSpPr>
        <p:spPr>
          <a:xfrm>
            <a:off x="44671" y="386204"/>
            <a:ext cx="504408" cy="28038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800" b="1" dirty="0">
                <a:solidFill>
                  <a:schemeClr val="bg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１</a:t>
            </a:r>
            <a:endParaRPr lang="en-US" altLang="ja-JP" sz="800" b="1" dirty="0">
              <a:solidFill>
                <a:schemeClr val="bg1"/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99F21A17-AE20-4CEA-9900-AB5D359ABD33}"/>
              </a:ext>
            </a:extLst>
          </p:cNvPr>
          <p:cNvSpPr/>
          <p:nvPr/>
        </p:nvSpPr>
        <p:spPr>
          <a:xfrm>
            <a:off x="296874" y="482302"/>
            <a:ext cx="3901922" cy="25391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1100" b="1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改定理由</a:t>
            </a:r>
            <a:endParaRPr lang="en-US" altLang="ja-JP" sz="1100" b="1" dirty="0">
              <a:solidFill>
                <a:schemeClr val="tx1"/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sp>
        <p:nvSpPr>
          <p:cNvPr id="29" name="正方形/長方形 28">
            <a:extLst>
              <a:ext uri="{FF2B5EF4-FFF2-40B4-BE49-F238E27FC236}">
                <a16:creationId xmlns:a16="http://schemas.microsoft.com/office/drawing/2014/main" id="{0ED68889-703E-46A4-AFF7-6EB4DB72356D}"/>
              </a:ext>
            </a:extLst>
          </p:cNvPr>
          <p:cNvSpPr/>
          <p:nvPr/>
        </p:nvSpPr>
        <p:spPr>
          <a:xfrm>
            <a:off x="123322" y="1753374"/>
            <a:ext cx="8710715" cy="5626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>
              <a:lnSpc>
                <a:spcPts val="1800"/>
              </a:lnSpc>
            </a:pPr>
            <a:r>
              <a:rPr lang="ja-JP" altLang="en-US" sz="1050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○ 現在「均等割」と表記されている事項につき、「均等割及び十八歳以上均等割」へ改定。（２か所）</a:t>
            </a:r>
            <a:endParaRPr lang="en-US" altLang="ja-JP" sz="1050" dirty="0">
              <a:solidFill>
                <a:schemeClr val="tx1"/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pPr>
              <a:lnSpc>
                <a:spcPts val="1800"/>
              </a:lnSpc>
            </a:pPr>
            <a:r>
              <a:rPr lang="ja-JP" altLang="en-US" sz="1050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○ 現在</a:t>
            </a:r>
            <a:r>
              <a:rPr lang="ja-JP" altLang="en-US" sz="105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「応益分</a:t>
            </a:r>
            <a:r>
              <a:rPr lang="ja-JP" altLang="en-US" sz="1050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」と表記されている事項については、</a:t>
            </a:r>
            <a:r>
              <a:rPr lang="ja-JP" altLang="en-US" sz="105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「応益分</a:t>
            </a:r>
            <a:r>
              <a:rPr lang="ja-JP" altLang="en-US" sz="1050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」に「十八歳以上均等割」も含まれていることから改定は不要。</a:t>
            </a:r>
          </a:p>
          <a:p>
            <a:pPr>
              <a:lnSpc>
                <a:spcPts val="1800"/>
              </a:lnSpc>
            </a:pPr>
            <a:endParaRPr lang="en-US" altLang="ja-JP" sz="1050" dirty="0">
              <a:solidFill>
                <a:schemeClr val="tx1"/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sp>
        <p:nvSpPr>
          <p:cNvPr id="18" name="直角三角形 17">
            <a:extLst>
              <a:ext uri="{FF2B5EF4-FFF2-40B4-BE49-F238E27FC236}">
                <a16:creationId xmlns:a16="http://schemas.microsoft.com/office/drawing/2014/main" id="{7161BDB8-B15D-4736-B967-B27079BD075C}"/>
              </a:ext>
            </a:extLst>
          </p:cNvPr>
          <p:cNvSpPr/>
          <p:nvPr/>
        </p:nvSpPr>
        <p:spPr>
          <a:xfrm flipV="1">
            <a:off x="83998" y="1470294"/>
            <a:ext cx="386210" cy="254895"/>
          </a:xfrm>
          <a:prstGeom prst="rtTriangl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b="1" dirty="0">
              <a:solidFill>
                <a:schemeClr val="bg1"/>
              </a:solidFill>
            </a:endParaRPr>
          </a:p>
        </p:txBody>
      </p:sp>
      <p:cxnSp>
        <p:nvCxnSpPr>
          <p:cNvPr id="19" name="直線コネクタ 18">
            <a:extLst>
              <a:ext uri="{FF2B5EF4-FFF2-40B4-BE49-F238E27FC236}">
                <a16:creationId xmlns:a16="http://schemas.microsoft.com/office/drawing/2014/main" id="{C65130A6-ACD2-4DC8-A166-F30C4D100A8E}"/>
              </a:ext>
            </a:extLst>
          </p:cNvPr>
          <p:cNvCxnSpPr>
            <a:cxnSpLocks/>
          </p:cNvCxnSpPr>
          <p:nvPr/>
        </p:nvCxnSpPr>
        <p:spPr>
          <a:xfrm>
            <a:off x="83997" y="1761746"/>
            <a:ext cx="25200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正方形/長方形 19">
            <a:extLst>
              <a:ext uri="{FF2B5EF4-FFF2-40B4-BE49-F238E27FC236}">
                <a16:creationId xmlns:a16="http://schemas.microsoft.com/office/drawing/2014/main" id="{3D33B277-D294-4433-A91E-70AA04108B22}"/>
              </a:ext>
            </a:extLst>
          </p:cNvPr>
          <p:cNvSpPr/>
          <p:nvPr/>
        </p:nvSpPr>
        <p:spPr>
          <a:xfrm>
            <a:off x="44672" y="1421821"/>
            <a:ext cx="504408" cy="25489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800" b="1" dirty="0">
                <a:solidFill>
                  <a:schemeClr val="bg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２</a:t>
            </a:r>
            <a:endParaRPr lang="en-US" altLang="ja-JP" sz="800" b="1" dirty="0">
              <a:solidFill>
                <a:schemeClr val="bg1"/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sp>
        <p:nvSpPr>
          <p:cNvPr id="23" name="正方形/長方形 22">
            <a:extLst>
              <a:ext uri="{FF2B5EF4-FFF2-40B4-BE49-F238E27FC236}">
                <a16:creationId xmlns:a16="http://schemas.microsoft.com/office/drawing/2014/main" id="{AC1A40CA-91EC-46C5-80EC-AE141B775829}"/>
              </a:ext>
            </a:extLst>
          </p:cNvPr>
          <p:cNvSpPr/>
          <p:nvPr/>
        </p:nvSpPr>
        <p:spPr>
          <a:xfrm>
            <a:off x="296874" y="1519370"/>
            <a:ext cx="4446011" cy="2630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1100" b="1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改定内容（案）</a:t>
            </a:r>
            <a:endParaRPr lang="en-US" altLang="ja-JP" sz="1100" b="1" dirty="0">
              <a:solidFill>
                <a:schemeClr val="tx1"/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cxnSp>
        <p:nvCxnSpPr>
          <p:cNvPr id="66" name="直線コネクタ 65">
            <a:extLst>
              <a:ext uri="{FF2B5EF4-FFF2-40B4-BE49-F238E27FC236}">
                <a16:creationId xmlns:a16="http://schemas.microsoft.com/office/drawing/2014/main" id="{97FAA444-4845-48AE-987A-35FCA6C52AED}"/>
              </a:ext>
            </a:extLst>
          </p:cNvPr>
          <p:cNvCxnSpPr>
            <a:cxnSpLocks/>
          </p:cNvCxnSpPr>
          <p:nvPr/>
        </p:nvCxnSpPr>
        <p:spPr>
          <a:xfrm>
            <a:off x="83997" y="759835"/>
            <a:ext cx="25200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正方形/長方形 24">
            <a:extLst>
              <a:ext uri="{FF2B5EF4-FFF2-40B4-BE49-F238E27FC236}">
                <a16:creationId xmlns:a16="http://schemas.microsoft.com/office/drawing/2014/main" id="{36F0C90B-F8BA-4AEE-B447-D7B1C3B3E626}"/>
              </a:ext>
            </a:extLst>
          </p:cNvPr>
          <p:cNvSpPr/>
          <p:nvPr/>
        </p:nvSpPr>
        <p:spPr>
          <a:xfrm>
            <a:off x="130603" y="788862"/>
            <a:ext cx="8968725" cy="63223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>
              <a:lnSpc>
                <a:spcPts val="1800"/>
              </a:lnSpc>
            </a:pPr>
            <a:r>
              <a:rPr lang="ja-JP" altLang="en-US" sz="1050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○　令和８年４月１日から開始となる「子ども・子育て支援納付金制度」において、保険料賦課の際に従来の「均等割」に加えて「</a:t>
            </a:r>
            <a:r>
              <a:rPr lang="en-US" altLang="ja-JP" sz="1050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18</a:t>
            </a:r>
            <a:r>
              <a:rPr lang="ja-JP" altLang="en-US" sz="1050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歳以上均等割」が追加され</a:t>
            </a:r>
            <a:endParaRPr lang="en-US" altLang="ja-JP" sz="1050" dirty="0">
              <a:solidFill>
                <a:schemeClr val="tx1"/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pPr>
              <a:lnSpc>
                <a:spcPts val="1800"/>
              </a:lnSpc>
            </a:pPr>
            <a:r>
              <a:rPr lang="ja-JP" altLang="en-US" sz="1050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　　ることから、大阪府国民健康保険運営方針　別に定める基準「１　保険料の減免」についての規定整備が必要となるもの。</a:t>
            </a:r>
            <a:endParaRPr lang="en-US" altLang="ja-JP" sz="1050" dirty="0">
              <a:solidFill>
                <a:schemeClr val="tx1"/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sp>
        <p:nvSpPr>
          <p:cNvPr id="31" name="直角三角形 30">
            <a:extLst>
              <a:ext uri="{FF2B5EF4-FFF2-40B4-BE49-F238E27FC236}">
                <a16:creationId xmlns:a16="http://schemas.microsoft.com/office/drawing/2014/main" id="{F4C3A557-B53F-4CDD-BD32-1C685D070F16}"/>
              </a:ext>
            </a:extLst>
          </p:cNvPr>
          <p:cNvSpPr/>
          <p:nvPr/>
        </p:nvSpPr>
        <p:spPr>
          <a:xfrm flipV="1">
            <a:off x="88343" y="2304500"/>
            <a:ext cx="386210" cy="254895"/>
          </a:xfrm>
          <a:prstGeom prst="rtTriangl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b="1" dirty="0"/>
          </a:p>
        </p:txBody>
      </p:sp>
      <p:cxnSp>
        <p:nvCxnSpPr>
          <p:cNvPr id="32" name="直線コネクタ 31">
            <a:extLst>
              <a:ext uri="{FF2B5EF4-FFF2-40B4-BE49-F238E27FC236}">
                <a16:creationId xmlns:a16="http://schemas.microsoft.com/office/drawing/2014/main" id="{39B36B3A-B2F4-4DD5-B10D-1A4D1BAFB9BA}"/>
              </a:ext>
            </a:extLst>
          </p:cNvPr>
          <p:cNvCxnSpPr>
            <a:cxnSpLocks/>
          </p:cNvCxnSpPr>
          <p:nvPr/>
        </p:nvCxnSpPr>
        <p:spPr>
          <a:xfrm>
            <a:off x="88342" y="2595952"/>
            <a:ext cx="25200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正方形/長方形 32">
            <a:extLst>
              <a:ext uri="{FF2B5EF4-FFF2-40B4-BE49-F238E27FC236}">
                <a16:creationId xmlns:a16="http://schemas.microsoft.com/office/drawing/2014/main" id="{61ADBC54-9DA4-4A2E-AEB4-2269456E3FA3}"/>
              </a:ext>
            </a:extLst>
          </p:cNvPr>
          <p:cNvSpPr/>
          <p:nvPr/>
        </p:nvSpPr>
        <p:spPr>
          <a:xfrm>
            <a:off x="49017" y="2256027"/>
            <a:ext cx="504408" cy="25489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800" b="1" dirty="0">
                <a:solidFill>
                  <a:schemeClr val="bg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3</a:t>
            </a:r>
          </a:p>
        </p:txBody>
      </p:sp>
      <p:sp>
        <p:nvSpPr>
          <p:cNvPr id="34" name="正方形/長方形 33">
            <a:extLst>
              <a:ext uri="{FF2B5EF4-FFF2-40B4-BE49-F238E27FC236}">
                <a16:creationId xmlns:a16="http://schemas.microsoft.com/office/drawing/2014/main" id="{A7F5D899-33C2-4CAB-89F7-801650F56E1E}"/>
              </a:ext>
            </a:extLst>
          </p:cNvPr>
          <p:cNvSpPr/>
          <p:nvPr/>
        </p:nvSpPr>
        <p:spPr>
          <a:xfrm>
            <a:off x="301219" y="2353576"/>
            <a:ext cx="4446011" cy="2630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1100" b="1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改定案（該当部分のみ抜粋）</a:t>
            </a:r>
            <a:endParaRPr lang="en-US" altLang="ja-JP" sz="1100" b="1" dirty="0">
              <a:solidFill>
                <a:schemeClr val="tx1"/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graphicFrame>
        <p:nvGraphicFramePr>
          <p:cNvPr id="35" name="表 34">
            <a:extLst>
              <a:ext uri="{FF2B5EF4-FFF2-40B4-BE49-F238E27FC236}">
                <a16:creationId xmlns:a16="http://schemas.microsoft.com/office/drawing/2014/main" id="{368F0137-FCD6-40D8-8A20-56F201AF696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84323192"/>
              </p:ext>
            </p:extLst>
          </p:nvPr>
        </p:nvGraphicFramePr>
        <p:xfrm>
          <a:off x="1757380" y="3116890"/>
          <a:ext cx="5008955" cy="3535628"/>
        </p:xfrm>
        <a:graphic>
          <a:graphicData uri="http://schemas.openxmlformats.org/drawingml/2006/table">
            <a:tbl>
              <a:tblPr firstRow="1" firstCol="1" bandRow="1"/>
              <a:tblGrid>
                <a:gridCol w="51966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0840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6407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0840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0840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23127">
                <a:tc>
                  <a:txBody>
                    <a:bodyPr/>
                    <a:lstStyle>
                      <a:lvl1pPr marL="0" algn="l" defTabSz="1280160" rtl="0" eaLnBrk="1" latinLnBrk="0" hangingPunct="1">
                        <a:defRPr kumimoji="1" sz="252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640080" algn="l" defTabSz="1280160" rtl="0" eaLnBrk="1" latinLnBrk="0" hangingPunct="1">
                        <a:defRPr kumimoji="1" sz="252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1280160" algn="l" defTabSz="1280160" rtl="0" eaLnBrk="1" latinLnBrk="0" hangingPunct="1">
                        <a:defRPr kumimoji="1" sz="252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920240" algn="l" defTabSz="1280160" rtl="0" eaLnBrk="1" latinLnBrk="0" hangingPunct="1">
                        <a:defRPr kumimoji="1" sz="252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2560320" algn="l" defTabSz="1280160" rtl="0" eaLnBrk="1" latinLnBrk="0" hangingPunct="1">
                        <a:defRPr kumimoji="1" sz="252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3200400" algn="l" defTabSz="1280160" rtl="0" eaLnBrk="1" latinLnBrk="0" hangingPunct="1">
                        <a:defRPr kumimoji="1" sz="252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3840480" algn="l" defTabSz="1280160" rtl="0" eaLnBrk="1" latinLnBrk="0" hangingPunct="1">
                        <a:defRPr kumimoji="1" sz="252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4480560" algn="l" defTabSz="1280160" rtl="0" eaLnBrk="1" latinLnBrk="0" hangingPunct="1">
                        <a:defRPr kumimoji="1" sz="252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5120640" algn="l" defTabSz="1280160" rtl="0" eaLnBrk="1" latinLnBrk="0" hangingPunct="1">
                        <a:defRPr kumimoji="1" sz="252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pPr marL="63500" indent="-63500" algn="ct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ja-JP" sz="600" kern="10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区分</a:t>
                      </a:r>
                      <a:endParaRPr lang="ja-JP" sz="900" kern="100" dirty="0">
                        <a:effectLst/>
                        <a:latin typeface="HGPｺﾞｼｯｸM" panose="020B0600000000000000" pitchFamily="50" charset="-128"/>
                        <a:ea typeface="HGPｺﾞｼｯｸM" panose="020B0600000000000000" pitchFamily="50" charset="-128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79646"/>
                    </a:solidFill>
                  </a:tcPr>
                </a:tc>
                <a:tc>
                  <a:txBody>
                    <a:bodyPr/>
                    <a:lstStyle>
                      <a:lvl1pPr marL="0" algn="l" defTabSz="1280160" rtl="0" eaLnBrk="1" latinLnBrk="0" hangingPunct="1">
                        <a:defRPr kumimoji="1" sz="252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640080" algn="l" defTabSz="1280160" rtl="0" eaLnBrk="1" latinLnBrk="0" hangingPunct="1">
                        <a:defRPr kumimoji="1" sz="252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1280160" algn="l" defTabSz="1280160" rtl="0" eaLnBrk="1" latinLnBrk="0" hangingPunct="1">
                        <a:defRPr kumimoji="1" sz="252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920240" algn="l" defTabSz="1280160" rtl="0" eaLnBrk="1" latinLnBrk="0" hangingPunct="1">
                        <a:defRPr kumimoji="1" sz="252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2560320" algn="l" defTabSz="1280160" rtl="0" eaLnBrk="1" latinLnBrk="0" hangingPunct="1">
                        <a:defRPr kumimoji="1" sz="252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3200400" algn="l" defTabSz="1280160" rtl="0" eaLnBrk="1" latinLnBrk="0" hangingPunct="1">
                        <a:defRPr kumimoji="1" sz="252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3840480" algn="l" defTabSz="1280160" rtl="0" eaLnBrk="1" latinLnBrk="0" hangingPunct="1">
                        <a:defRPr kumimoji="1" sz="252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4480560" algn="l" defTabSz="1280160" rtl="0" eaLnBrk="1" latinLnBrk="0" hangingPunct="1">
                        <a:defRPr kumimoji="1" sz="252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5120640" algn="l" defTabSz="1280160" rtl="0" eaLnBrk="1" latinLnBrk="0" hangingPunct="1">
                        <a:defRPr kumimoji="1" sz="252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pPr marL="63500" indent="-63500" algn="ct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ja-JP" sz="600" kern="10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一　災害</a:t>
                      </a:r>
                      <a:endParaRPr lang="ja-JP" sz="900" kern="100">
                        <a:effectLst/>
                        <a:latin typeface="HGPｺﾞｼｯｸM" panose="020B0600000000000000" pitchFamily="50" charset="-128"/>
                        <a:ea typeface="HGPｺﾞｼｯｸM" panose="020B0600000000000000" pitchFamily="50" charset="-128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79646"/>
                    </a:solidFill>
                  </a:tcPr>
                </a:tc>
                <a:tc>
                  <a:txBody>
                    <a:bodyPr/>
                    <a:lstStyle>
                      <a:lvl1pPr marL="0" algn="l" defTabSz="1280160" rtl="0" eaLnBrk="1" latinLnBrk="0" hangingPunct="1">
                        <a:defRPr kumimoji="1" sz="252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640080" algn="l" defTabSz="1280160" rtl="0" eaLnBrk="1" latinLnBrk="0" hangingPunct="1">
                        <a:defRPr kumimoji="1" sz="252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1280160" algn="l" defTabSz="1280160" rtl="0" eaLnBrk="1" latinLnBrk="0" hangingPunct="1">
                        <a:defRPr kumimoji="1" sz="252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920240" algn="l" defTabSz="1280160" rtl="0" eaLnBrk="1" latinLnBrk="0" hangingPunct="1">
                        <a:defRPr kumimoji="1" sz="252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2560320" algn="l" defTabSz="1280160" rtl="0" eaLnBrk="1" latinLnBrk="0" hangingPunct="1">
                        <a:defRPr kumimoji="1" sz="252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3200400" algn="l" defTabSz="1280160" rtl="0" eaLnBrk="1" latinLnBrk="0" hangingPunct="1">
                        <a:defRPr kumimoji="1" sz="252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3840480" algn="l" defTabSz="1280160" rtl="0" eaLnBrk="1" latinLnBrk="0" hangingPunct="1">
                        <a:defRPr kumimoji="1" sz="252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4480560" algn="l" defTabSz="1280160" rtl="0" eaLnBrk="1" latinLnBrk="0" hangingPunct="1">
                        <a:defRPr kumimoji="1" sz="252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5120640" algn="l" defTabSz="1280160" rtl="0" eaLnBrk="1" latinLnBrk="0" hangingPunct="1">
                        <a:defRPr kumimoji="1" sz="252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pPr marL="63500" indent="-63500" algn="ct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ja-JP" sz="600" kern="10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二　</a:t>
                      </a:r>
                      <a:r>
                        <a:rPr lang="ja-JP" sz="600" u="sng" kern="10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所得</a:t>
                      </a:r>
                      <a:r>
                        <a:rPr lang="ja-JP" sz="600" kern="10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減少</a:t>
                      </a:r>
                      <a:endParaRPr lang="ja-JP" sz="900" kern="100" dirty="0">
                        <a:effectLst/>
                        <a:latin typeface="HGPｺﾞｼｯｸM" panose="020B0600000000000000" pitchFamily="50" charset="-128"/>
                        <a:ea typeface="HGPｺﾞｼｯｸM" panose="020B0600000000000000" pitchFamily="50" charset="-128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79646"/>
                    </a:solidFill>
                  </a:tcPr>
                </a:tc>
                <a:tc>
                  <a:txBody>
                    <a:bodyPr/>
                    <a:lstStyle>
                      <a:lvl1pPr marL="0" algn="l" defTabSz="1280160" rtl="0" eaLnBrk="1" latinLnBrk="0" hangingPunct="1">
                        <a:defRPr kumimoji="1" sz="252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640080" algn="l" defTabSz="1280160" rtl="0" eaLnBrk="1" latinLnBrk="0" hangingPunct="1">
                        <a:defRPr kumimoji="1" sz="252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1280160" algn="l" defTabSz="1280160" rtl="0" eaLnBrk="1" latinLnBrk="0" hangingPunct="1">
                        <a:defRPr kumimoji="1" sz="252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920240" algn="l" defTabSz="1280160" rtl="0" eaLnBrk="1" latinLnBrk="0" hangingPunct="1">
                        <a:defRPr kumimoji="1" sz="252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2560320" algn="l" defTabSz="1280160" rtl="0" eaLnBrk="1" latinLnBrk="0" hangingPunct="1">
                        <a:defRPr kumimoji="1" sz="252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3200400" algn="l" defTabSz="1280160" rtl="0" eaLnBrk="1" latinLnBrk="0" hangingPunct="1">
                        <a:defRPr kumimoji="1" sz="252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3840480" algn="l" defTabSz="1280160" rtl="0" eaLnBrk="1" latinLnBrk="0" hangingPunct="1">
                        <a:defRPr kumimoji="1" sz="252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4480560" algn="l" defTabSz="1280160" rtl="0" eaLnBrk="1" latinLnBrk="0" hangingPunct="1">
                        <a:defRPr kumimoji="1" sz="252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5120640" algn="l" defTabSz="1280160" rtl="0" eaLnBrk="1" latinLnBrk="0" hangingPunct="1">
                        <a:defRPr kumimoji="1" sz="252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pPr marL="63500" indent="-63500" algn="ct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ja-JP" sz="600" kern="10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三　拘禁</a:t>
                      </a:r>
                      <a:endParaRPr lang="ja-JP" sz="900" kern="100">
                        <a:effectLst/>
                        <a:latin typeface="HGPｺﾞｼｯｸM" panose="020B0600000000000000" pitchFamily="50" charset="-128"/>
                        <a:ea typeface="HGPｺﾞｼｯｸM" panose="020B0600000000000000" pitchFamily="50" charset="-128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79646"/>
                    </a:solidFill>
                  </a:tcPr>
                </a:tc>
                <a:tc>
                  <a:txBody>
                    <a:bodyPr/>
                    <a:lstStyle>
                      <a:lvl1pPr marL="0" algn="l" defTabSz="1280160" rtl="0" eaLnBrk="1" latinLnBrk="0" hangingPunct="1">
                        <a:defRPr kumimoji="1" sz="252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640080" algn="l" defTabSz="1280160" rtl="0" eaLnBrk="1" latinLnBrk="0" hangingPunct="1">
                        <a:defRPr kumimoji="1" sz="252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1280160" algn="l" defTabSz="1280160" rtl="0" eaLnBrk="1" latinLnBrk="0" hangingPunct="1">
                        <a:defRPr kumimoji="1" sz="252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920240" algn="l" defTabSz="1280160" rtl="0" eaLnBrk="1" latinLnBrk="0" hangingPunct="1">
                        <a:defRPr kumimoji="1" sz="252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2560320" algn="l" defTabSz="1280160" rtl="0" eaLnBrk="1" latinLnBrk="0" hangingPunct="1">
                        <a:defRPr kumimoji="1" sz="252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3200400" algn="l" defTabSz="1280160" rtl="0" eaLnBrk="1" latinLnBrk="0" hangingPunct="1">
                        <a:defRPr kumimoji="1" sz="252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3840480" algn="l" defTabSz="1280160" rtl="0" eaLnBrk="1" latinLnBrk="0" hangingPunct="1">
                        <a:defRPr kumimoji="1" sz="252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4480560" algn="l" defTabSz="1280160" rtl="0" eaLnBrk="1" latinLnBrk="0" hangingPunct="1">
                        <a:defRPr kumimoji="1" sz="252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5120640" algn="l" defTabSz="1280160" rtl="0" eaLnBrk="1" latinLnBrk="0" hangingPunct="1">
                        <a:defRPr kumimoji="1" sz="252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pPr marL="63500" indent="-63500" algn="ct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ja-JP" sz="600" kern="10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四　旧被扶養者</a:t>
                      </a:r>
                      <a:endParaRPr lang="ja-JP" sz="900" kern="100">
                        <a:effectLst/>
                        <a:latin typeface="HGPｺﾞｼｯｸM" panose="020B0600000000000000" pitchFamily="50" charset="-128"/>
                        <a:ea typeface="HGPｺﾞｼｯｸM" panose="020B0600000000000000" pitchFamily="50" charset="-128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7964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0791">
                <a:tc>
                  <a:txBody>
                    <a:bodyPr/>
                    <a:lstStyle>
                      <a:lvl1pPr marL="0" algn="l" defTabSz="1280160" rtl="0" eaLnBrk="1" latinLnBrk="0" hangingPunct="1">
                        <a:defRPr kumimoji="1" sz="252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640080" algn="l" defTabSz="1280160" rtl="0" eaLnBrk="1" latinLnBrk="0" hangingPunct="1">
                        <a:defRPr kumimoji="1" sz="252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1280160" algn="l" defTabSz="1280160" rtl="0" eaLnBrk="1" latinLnBrk="0" hangingPunct="1">
                        <a:defRPr kumimoji="1" sz="252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920240" algn="l" defTabSz="1280160" rtl="0" eaLnBrk="1" latinLnBrk="0" hangingPunct="1">
                        <a:defRPr kumimoji="1" sz="252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2560320" algn="l" defTabSz="1280160" rtl="0" eaLnBrk="1" latinLnBrk="0" hangingPunct="1">
                        <a:defRPr kumimoji="1" sz="252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3200400" algn="l" defTabSz="1280160" rtl="0" eaLnBrk="1" latinLnBrk="0" hangingPunct="1">
                        <a:defRPr kumimoji="1" sz="252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3840480" algn="l" defTabSz="1280160" rtl="0" eaLnBrk="1" latinLnBrk="0" hangingPunct="1">
                        <a:defRPr kumimoji="1" sz="252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4480560" algn="l" defTabSz="1280160" rtl="0" eaLnBrk="1" latinLnBrk="0" hangingPunct="1">
                        <a:defRPr kumimoji="1" sz="252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5120640" algn="l" defTabSz="1280160" rtl="0" eaLnBrk="1" latinLnBrk="0" hangingPunct="1">
                        <a:defRPr kumimoji="1" sz="252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pPr marL="63500" indent="-63500" algn="ct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ja-JP" sz="600" kern="10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対象となる保険料</a:t>
                      </a:r>
                      <a:endParaRPr lang="ja-JP" sz="900" kern="100" dirty="0">
                        <a:effectLst/>
                        <a:latin typeface="HGPｺﾞｼｯｸM" panose="020B0600000000000000" pitchFamily="50" charset="-128"/>
                        <a:ea typeface="HGPｺﾞｼｯｸM" panose="020B0600000000000000" pitchFamily="50" charset="-128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79646"/>
                    </a:solidFill>
                  </a:tcPr>
                </a:tc>
                <a:tc>
                  <a:txBody>
                    <a:bodyPr/>
                    <a:lstStyle>
                      <a:lvl1pPr marL="0" algn="l" defTabSz="1280160" rtl="0" eaLnBrk="1" latinLnBrk="0" hangingPunct="1">
                        <a:defRPr kumimoji="1" sz="252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640080" algn="l" defTabSz="1280160" rtl="0" eaLnBrk="1" latinLnBrk="0" hangingPunct="1">
                        <a:defRPr kumimoji="1" sz="252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1280160" algn="l" defTabSz="1280160" rtl="0" eaLnBrk="1" latinLnBrk="0" hangingPunct="1">
                        <a:defRPr kumimoji="1" sz="252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920240" algn="l" defTabSz="1280160" rtl="0" eaLnBrk="1" latinLnBrk="0" hangingPunct="1">
                        <a:defRPr kumimoji="1" sz="252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2560320" algn="l" defTabSz="1280160" rtl="0" eaLnBrk="1" latinLnBrk="0" hangingPunct="1">
                        <a:defRPr kumimoji="1" sz="252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3200400" algn="l" defTabSz="1280160" rtl="0" eaLnBrk="1" latinLnBrk="0" hangingPunct="1">
                        <a:defRPr kumimoji="1" sz="252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3840480" algn="l" defTabSz="1280160" rtl="0" eaLnBrk="1" latinLnBrk="0" hangingPunct="1">
                        <a:defRPr kumimoji="1" sz="252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4480560" algn="l" defTabSz="1280160" rtl="0" eaLnBrk="1" latinLnBrk="0" hangingPunct="1">
                        <a:defRPr kumimoji="1" sz="252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5120640" algn="l" defTabSz="1280160" rtl="0" eaLnBrk="1" latinLnBrk="0" hangingPunct="1">
                        <a:defRPr kumimoji="1" sz="252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63500" indent="-63500" algn="just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ja-JP" sz="600" kern="10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応能分及び応益分</a:t>
                      </a:r>
                      <a:endParaRPr lang="ja-JP" sz="900" kern="100" dirty="0">
                        <a:effectLst/>
                        <a:latin typeface="HGPｺﾞｼｯｸM" panose="020B0600000000000000" pitchFamily="50" charset="-128"/>
                        <a:ea typeface="HGPｺﾞｼｯｸM" panose="020B0600000000000000" pitchFamily="50" charset="-128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79646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1280160" rtl="0" eaLnBrk="1" latinLnBrk="0" hangingPunct="1">
                        <a:defRPr kumimoji="1" sz="252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640080" algn="l" defTabSz="1280160" rtl="0" eaLnBrk="1" latinLnBrk="0" hangingPunct="1">
                        <a:defRPr kumimoji="1" sz="252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1280160" algn="l" defTabSz="1280160" rtl="0" eaLnBrk="1" latinLnBrk="0" hangingPunct="1">
                        <a:defRPr kumimoji="1" sz="252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920240" algn="l" defTabSz="1280160" rtl="0" eaLnBrk="1" latinLnBrk="0" hangingPunct="1">
                        <a:defRPr kumimoji="1" sz="252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2560320" algn="l" defTabSz="1280160" rtl="0" eaLnBrk="1" latinLnBrk="0" hangingPunct="1">
                        <a:defRPr kumimoji="1" sz="252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3200400" algn="l" defTabSz="1280160" rtl="0" eaLnBrk="1" latinLnBrk="0" hangingPunct="1">
                        <a:defRPr kumimoji="1" sz="252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3840480" algn="l" defTabSz="1280160" rtl="0" eaLnBrk="1" latinLnBrk="0" hangingPunct="1">
                        <a:defRPr kumimoji="1" sz="252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4480560" algn="l" defTabSz="1280160" rtl="0" eaLnBrk="1" latinLnBrk="0" hangingPunct="1">
                        <a:defRPr kumimoji="1" sz="252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5120640" algn="l" defTabSz="1280160" rtl="0" eaLnBrk="1" latinLnBrk="0" hangingPunct="1">
                        <a:defRPr kumimoji="1" sz="252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63500" indent="-63500" algn="just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ja-JP" sz="600" kern="10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応能分のみ</a:t>
                      </a:r>
                      <a:endParaRPr lang="ja-JP" sz="900" kern="100" dirty="0">
                        <a:effectLst/>
                        <a:latin typeface="HGPｺﾞｼｯｸM" panose="020B0600000000000000" pitchFamily="50" charset="-128"/>
                        <a:ea typeface="HGPｺﾞｼｯｸM" panose="020B0600000000000000" pitchFamily="50" charset="-128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79646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1280160" rtl="0" eaLnBrk="1" latinLnBrk="0" hangingPunct="1">
                        <a:defRPr kumimoji="1" sz="252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640080" algn="l" defTabSz="1280160" rtl="0" eaLnBrk="1" latinLnBrk="0" hangingPunct="1">
                        <a:defRPr kumimoji="1" sz="252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1280160" algn="l" defTabSz="1280160" rtl="0" eaLnBrk="1" latinLnBrk="0" hangingPunct="1">
                        <a:defRPr kumimoji="1" sz="252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920240" algn="l" defTabSz="1280160" rtl="0" eaLnBrk="1" latinLnBrk="0" hangingPunct="1">
                        <a:defRPr kumimoji="1" sz="252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2560320" algn="l" defTabSz="1280160" rtl="0" eaLnBrk="1" latinLnBrk="0" hangingPunct="1">
                        <a:defRPr kumimoji="1" sz="252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3200400" algn="l" defTabSz="1280160" rtl="0" eaLnBrk="1" latinLnBrk="0" hangingPunct="1">
                        <a:defRPr kumimoji="1" sz="252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3840480" algn="l" defTabSz="1280160" rtl="0" eaLnBrk="1" latinLnBrk="0" hangingPunct="1">
                        <a:defRPr kumimoji="1" sz="252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4480560" algn="l" defTabSz="1280160" rtl="0" eaLnBrk="1" latinLnBrk="0" hangingPunct="1">
                        <a:defRPr kumimoji="1" sz="252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5120640" algn="l" defTabSz="1280160" rtl="0" eaLnBrk="1" latinLnBrk="0" hangingPunct="1">
                        <a:defRPr kumimoji="1" sz="252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63500" indent="-63500" algn="just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ja-JP" sz="600" kern="10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応能分及び応益分</a:t>
                      </a:r>
                      <a:endParaRPr lang="ja-JP" sz="900" kern="100" dirty="0">
                        <a:effectLst/>
                        <a:latin typeface="HGPｺﾞｼｯｸM" panose="020B0600000000000000" pitchFamily="50" charset="-128"/>
                        <a:ea typeface="HGPｺﾞｼｯｸM" panose="020B0600000000000000" pitchFamily="50" charset="-128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79646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1280160" rtl="0" eaLnBrk="1" latinLnBrk="0" hangingPunct="1">
                        <a:defRPr kumimoji="1" sz="252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640080" algn="l" defTabSz="1280160" rtl="0" eaLnBrk="1" latinLnBrk="0" hangingPunct="1">
                        <a:defRPr kumimoji="1" sz="252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1280160" algn="l" defTabSz="1280160" rtl="0" eaLnBrk="1" latinLnBrk="0" hangingPunct="1">
                        <a:defRPr kumimoji="1" sz="252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920240" algn="l" defTabSz="1280160" rtl="0" eaLnBrk="1" latinLnBrk="0" hangingPunct="1">
                        <a:defRPr kumimoji="1" sz="252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2560320" algn="l" defTabSz="1280160" rtl="0" eaLnBrk="1" latinLnBrk="0" hangingPunct="1">
                        <a:defRPr kumimoji="1" sz="252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3200400" algn="l" defTabSz="1280160" rtl="0" eaLnBrk="1" latinLnBrk="0" hangingPunct="1">
                        <a:defRPr kumimoji="1" sz="252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3840480" algn="l" defTabSz="1280160" rtl="0" eaLnBrk="1" latinLnBrk="0" hangingPunct="1">
                        <a:defRPr kumimoji="1" sz="252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4480560" algn="l" defTabSz="1280160" rtl="0" eaLnBrk="1" latinLnBrk="0" hangingPunct="1">
                        <a:defRPr kumimoji="1" sz="252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5120640" algn="l" defTabSz="1280160" rtl="0" eaLnBrk="1" latinLnBrk="0" hangingPunct="1">
                        <a:defRPr kumimoji="1" sz="252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63500" indent="-63500" algn="just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ja-JP" sz="600" kern="10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応能分及び応益分</a:t>
                      </a:r>
                      <a:endParaRPr lang="ja-JP" sz="900" kern="100" dirty="0">
                        <a:effectLst/>
                        <a:latin typeface="HGPｺﾞｼｯｸM" panose="020B0600000000000000" pitchFamily="50" charset="-128"/>
                        <a:ea typeface="HGPｺﾞｼｯｸM" panose="020B0600000000000000" pitchFamily="50" charset="-128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79646">
                        <a:tint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40873">
                <a:tc>
                  <a:txBody>
                    <a:bodyPr/>
                    <a:lstStyle>
                      <a:lvl1pPr marL="0" algn="l" defTabSz="1280160" rtl="0" eaLnBrk="1" latinLnBrk="0" hangingPunct="1">
                        <a:defRPr kumimoji="1" sz="252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640080" algn="l" defTabSz="1280160" rtl="0" eaLnBrk="1" latinLnBrk="0" hangingPunct="1">
                        <a:defRPr kumimoji="1" sz="252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1280160" algn="l" defTabSz="1280160" rtl="0" eaLnBrk="1" latinLnBrk="0" hangingPunct="1">
                        <a:defRPr kumimoji="1" sz="252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920240" algn="l" defTabSz="1280160" rtl="0" eaLnBrk="1" latinLnBrk="0" hangingPunct="1">
                        <a:defRPr kumimoji="1" sz="252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2560320" algn="l" defTabSz="1280160" rtl="0" eaLnBrk="1" latinLnBrk="0" hangingPunct="1">
                        <a:defRPr kumimoji="1" sz="252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3200400" algn="l" defTabSz="1280160" rtl="0" eaLnBrk="1" latinLnBrk="0" hangingPunct="1">
                        <a:defRPr kumimoji="1" sz="252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3840480" algn="l" defTabSz="1280160" rtl="0" eaLnBrk="1" latinLnBrk="0" hangingPunct="1">
                        <a:defRPr kumimoji="1" sz="252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4480560" algn="l" defTabSz="1280160" rtl="0" eaLnBrk="1" latinLnBrk="0" hangingPunct="1">
                        <a:defRPr kumimoji="1" sz="252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5120640" algn="l" defTabSz="1280160" rtl="0" eaLnBrk="1" latinLnBrk="0" hangingPunct="1">
                        <a:defRPr kumimoji="1" sz="252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pPr marL="63500" indent="-63500" algn="ct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ja-JP" sz="600" kern="10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減免の割合</a:t>
                      </a:r>
                      <a:endParaRPr lang="ja-JP" sz="900" kern="100" dirty="0">
                        <a:effectLst/>
                        <a:latin typeface="HGPｺﾞｼｯｸM" panose="020B0600000000000000" pitchFamily="50" charset="-128"/>
                        <a:ea typeface="HGPｺﾞｼｯｸM" panose="020B0600000000000000" pitchFamily="50" charset="-128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79646"/>
                    </a:solidFill>
                  </a:tcPr>
                </a:tc>
                <a:tc>
                  <a:txBody>
                    <a:bodyPr/>
                    <a:lstStyle>
                      <a:lvl1pPr marL="0" algn="l" defTabSz="1280160" rtl="0" eaLnBrk="1" latinLnBrk="0" hangingPunct="1">
                        <a:defRPr kumimoji="1" sz="252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640080" algn="l" defTabSz="1280160" rtl="0" eaLnBrk="1" latinLnBrk="0" hangingPunct="1">
                        <a:defRPr kumimoji="1" sz="252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1280160" algn="l" defTabSz="1280160" rtl="0" eaLnBrk="1" latinLnBrk="0" hangingPunct="1">
                        <a:defRPr kumimoji="1" sz="252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920240" algn="l" defTabSz="1280160" rtl="0" eaLnBrk="1" latinLnBrk="0" hangingPunct="1">
                        <a:defRPr kumimoji="1" sz="252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2560320" algn="l" defTabSz="1280160" rtl="0" eaLnBrk="1" latinLnBrk="0" hangingPunct="1">
                        <a:defRPr kumimoji="1" sz="252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3200400" algn="l" defTabSz="1280160" rtl="0" eaLnBrk="1" latinLnBrk="0" hangingPunct="1">
                        <a:defRPr kumimoji="1" sz="252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3840480" algn="l" defTabSz="1280160" rtl="0" eaLnBrk="1" latinLnBrk="0" hangingPunct="1">
                        <a:defRPr kumimoji="1" sz="252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4480560" algn="l" defTabSz="1280160" rtl="0" eaLnBrk="1" latinLnBrk="0" hangingPunct="1">
                        <a:defRPr kumimoji="1" sz="252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5120640" algn="l" defTabSz="1280160" rtl="0" eaLnBrk="1" latinLnBrk="0" hangingPunct="1">
                        <a:defRPr kumimoji="1" sz="252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indent="0" algn="just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ja-JP" sz="600" kern="10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被害の程度に応じて３区分（全壊等</a:t>
                      </a:r>
                      <a:r>
                        <a:rPr lang="en-US" sz="600" kern="10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100</a:t>
                      </a:r>
                      <a:r>
                        <a:rPr lang="ja-JP" sz="600" kern="10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％、半壊等</a:t>
                      </a:r>
                      <a:r>
                        <a:rPr lang="en-US" sz="600" kern="10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70</a:t>
                      </a:r>
                      <a:r>
                        <a:rPr lang="ja-JP" sz="600" kern="10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％、火災による水損又は床上浸水</a:t>
                      </a:r>
                      <a:r>
                        <a:rPr lang="en-US" sz="600" kern="10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50</a:t>
                      </a:r>
                      <a:r>
                        <a:rPr lang="ja-JP" sz="600" kern="10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％）</a:t>
                      </a:r>
                      <a:endParaRPr lang="ja-JP" sz="900" kern="100" dirty="0">
                        <a:effectLst/>
                        <a:latin typeface="HGPｺﾞｼｯｸM" panose="020B0600000000000000" pitchFamily="50" charset="-128"/>
                        <a:ea typeface="HGPｺﾞｼｯｸM" panose="020B0600000000000000" pitchFamily="50" charset="-128"/>
                        <a:cs typeface="Times New Roman"/>
                      </a:endParaRPr>
                    </a:p>
                  </a:txBody>
                  <a:tcPr marL="68580" marR="68580" marT="0" marB="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79646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1280160" rtl="0" eaLnBrk="1" latinLnBrk="0" hangingPunct="1">
                        <a:defRPr kumimoji="1" sz="252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640080" algn="l" defTabSz="1280160" rtl="0" eaLnBrk="1" latinLnBrk="0" hangingPunct="1">
                        <a:defRPr kumimoji="1" sz="252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1280160" algn="l" defTabSz="1280160" rtl="0" eaLnBrk="1" latinLnBrk="0" hangingPunct="1">
                        <a:defRPr kumimoji="1" sz="252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920240" algn="l" defTabSz="1280160" rtl="0" eaLnBrk="1" latinLnBrk="0" hangingPunct="1">
                        <a:defRPr kumimoji="1" sz="252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2560320" algn="l" defTabSz="1280160" rtl="0" eaLnBrk="1" latinLnBrk="0" hangingPunct="1">
                        <a:defRPr kumimoji="1" sz="252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3200400" algn="l" defTabSz="1280160" rtl="0" eaLnBrk="1" latinLnBrk="0" hangingPunct="1">
                        <a:defRPr kumimoji="1" sz="252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3840480" algn="l" defTabSz="1280160" rtl="0" eaLnBrk="1" latinLnBrk="0" hangingPunct="1">
                        <a:defRPr kumimoji="1" sz="252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4480560" algn="l" defTabSz="1280160" rtl="0" eaLnBrk="1" latinLnBrk="0" hangingPunct="1">
                        <a:defRPr kumimoji="1" sz="252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5120640" algn="l" defTabSz="1280160" rtl="0" eaLnBrk="1" latinLnBrk="0" hangingPunct="1">
                        <a:defRPr kumimoji="1" sz="252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63500" indent="-63500" algn="just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ja-JP" sz="600" kern="10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前年所得からの減少率に応じて、８区分</a:t>
                      </a:r>
                      <a:endParaRPr lang="ja-JP" sz="900" kern="100" dirty="0">
                        <a:effectLst/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  <a:p>
                      <a:pPr marL="63500" indent="-63500" algn="just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ja-JP" sz="600" kern="10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（減少率が</a:t>
                      </a:r>
                      <a:endParaRPr lang="ja-JP" sz="900" kern="100" dirty="0">
                        <a:effectLst/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  <a:p>
                      <a:pPr marL="63500" indent="-63500" algn="just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en-US" sz="600" kern="10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30</a:t>
                      </a:r>
                      <a:r>
                        <a:rPr lang="ja-JP" sz="600" kern="10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％以上</a:t>
                      </a:r>
                      <a:r>
                        <a:rPr lang="en-US" sz="600" kern="10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40</a:t>
                      </a:r>
                      <a:r>
                        <a:rPr lang="ja-JP" sz="600" kern="10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％未満：</a:t>
                      </a:r>
                      <a:r>
                        <a:rPr lang="en-US" sz="600" kern="10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30</a:t>
                      </a:r>
                      <a:r>
                        <a:rPr lang="ja-JP" sz="600" kern="10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％、</a:t>
                      </a:r>
                      <a:endParaRPr lang="ja-JP" sz="900" kern="100" dirty="0">
                        <a:effectLst/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  <a:p>
                      <a:pPr marL="63500" indent="-63500" algn="just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ja-JP" sz="600" kern="10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同</a:t>
                      </a:r>
                      <a:r>
                        <a:rPr lang="en-US" sz="600" kern="10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40</a:t>
                      </a:r>
                      <a:r>
                        <a:rPr lang="ja-JP" sz="600" kern="10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％以上</a:t>
                      </a:r>
                      <a:r>
                        <a:rPr lang="en-US" sz="600" kern="10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50</a:t>
                      </a:r>
                      <a:r>
                        <a:rPr lang="ja-JP" sz="600" kern="10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％未満：</a:t>
                      </a:r>
                      <a:r>
                        <a:rPr lang="en-US" sz="600" kern="10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40</a:t>
                      </a:r>
                      <a:r>
                        <a:rPr lang="ja-JP" sz="600" kern="10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％、</a:t>
                      </a:r>
                      <a:endParaRPr lang="ja-JP" sz="900" kern="100" dirty="0">
                        <a:effectLst/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  <a:p>
                      <a:pPr marL="63500" indent="-63500" algn="just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ja-JP" sz="600" kern="10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同</a:t>
                      </a:r>
                      <a:r>
                        <a:rPr lang="en-US" sz="600" kern="10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50</a:t>
                      </a:r>
                      <a:r>
                        <a:rPr lang="ja-JP" sz="600" kern="10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％以上</a:t>
                      </a:r>
                      <a:r>
                        <a:rPr lang="en-US" sz="600" kern="10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60</a:t>
                      </a:r>
                      <a:r>
                        <a:rPr lang="ja-JP" sz="600" kern="10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％未満：</a:t>
                      </a:r>
                      <a:r>
                        <a:rPr lang="en-US" sz="600" kern="10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50</a:t>
                      </a:r>
                      <a:r>
                        <a:rPr lang="ja-JP" sz="600" kern="10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％、</a:t>
                      </a:r>
                      <a:endParaRPr lang="ja-JP" sz="900" kern="100" dirty="0">
                        <a:effectLst/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  <a:p>
                      <a:pPr marL="63500" indent="-63500" algn="just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ja-JP" sz="600" kern="10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同</a:t>
                      </a:r>
                      <a:r>
                        <a:rPr lang="en-US" sz="600" kern="10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60</a:t>
                      </a:r>
                      <a:r>
                        <a:rPr lang="ja-JP" sz="600" kern="10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％以上</a:t>
                      </a:r>
                      <a:r>
                        <a:rPr lang="en-US" sz="600" kern="10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70</a:t>
                      </a:r>
                      <a:r>
                        <a:rPr lang="ja-JP" sz="600" kern="10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％未満：</a:t>
                      </a:r>
                      <a:r>
                        <a:rPr lang="en-US" sz="600" kern="10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60</a:t>
                      </a:r>
                      <a:r>
                        <a:rPr lang="ja-JP" sz="600" kern="10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％、</a:t>
                      </a:r>
                      <a:endParaRPr lang="ja-JP" sz="900" kern="100" dirty="0">
                        <a:effectLst/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  <a:p>
                      <a:pPr marL="63500" indent="-63500" algn="just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ja-JP" sz="600" kern="10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同</a:t>
                      </a:r>
                      <a:r>
                        <a:rPr lang="en-US" sz="600" kern="10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70</a:t>
                      </a:r>
                      <a:r>
                        <a:rPr lang="ja-JP" sz="600" kern="10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％以上</a:t>
                      </a:r>
                      <a:r>
                        <a:rPr lang="en-US" sz="600" kern="10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80</a:t>
                      </a:r>
                      <a:r>
                        <a:rPr lang="ja-JP" sz="600" kern="10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％未満：</a:t>
                      </a:r>
                      <a:r>
                        <a:rPr lang="en-US" sz="600" kern="10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70</a:t>
                      </a:r>
                      <a:r>
                        <a:rPr lang="ja-JP" sz="600" kern="10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％、</a:t>
                      </a:r>
                      <a:endParaRPr lang="ja-JP" sz="900" kern="100" dirty="0">
                        <a:effectLst/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  <a:p>
                      <a:pPr marL="63500" indent="-63500" algn="just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ja-JP" sz="600" kern="10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同</a:t>
                      </a:r>
                      <a:r>
                        <a:rPr lang="en-US" sz="600" kern="10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80</a:t>
                      </a:r>
                      <a:r>
                        <a:rPr lang="ja-JP" sz="600" kern="10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％以上</a:t>
                      </a:r>
                      <a:r>
                        <a:rPr lang="en-US" sz="600" kern="10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90</a:t>
                      </a:r>
                      <a:r>
                        <a:rPr lang="ja-JP" sz="600" kern="10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％未満：</a:t>
                      </a:r>
                      <a:r>
                        <a:rPr lang="en-US" sz="600" kern="10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80</a:t>
                      </a:r>
                      <a:r>
                        <a:rPr lang="ja-JP" sz="600" kern="10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％、</a:t>
                      </a:r>
                      <a:endParaRPr lang="ja-JP" sz="900" kern="100" dirty="0">
                        <a:effectLst/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  <a:p>
                      <a:pPr marL="63500" indent="-63500" algn="just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ja-JP" sz="600" kern="10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同</a:t>
                      </a:r>
                      <a:r>
                        <a:rPr lang="en-US" sz="600" kern="10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90</a:t>
                      </a:r>
                      <a:r>
                        <a:rPr lang="ja-JP" sz="600" kern="10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％以上</a:t>
                      </a:r>
                      <a:r>
                        <a:rPr lang="en-US" sz="600" kern="10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100</a:t>
                      </a:r>
                      <a:r>
                        <a:rPr lang="ja-JP" sz="600" kern="10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％未満：</a:t>
                      </a:r>
                      <a:r>
                        <a:rPr lang="en-US" sz="600" kern="10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90</a:t>
                      </a:r>
                      <a:r>
                        <a:rPr lang="ja-JP" sz="600" kern="10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％、</a:t>
                      </a:r>
                      <a:endParaRPr lang="ja-JP" sz="900" kern="100" dirty="0">
                        <a:effectLst/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  <a:p>
                      <a:pPr marL="63500" indent="-63500" algn="just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ja-JP" sz="600" kern="10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同</a:t>
                      </a:r>
                      <a:r>
                        <a:rPr lang="en-US" sz="600" kern="10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100</a:t>
                      </a:r>
                      <a:r>
                        <a:rPr lang="ja-JP" sz="600" kern="10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％：</a:t>
                      </a:r>
                      <a:r>
                        <a:rPr lang="en-US" sz="600" kern="10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100</a:t>
                      </a:r>
                      <a:r>
                        <a:rPr lang="ja-JP" sz="600" kern="10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％）</a:t>
                      </a:r>
                      <a:endParaRPr lang="ja-JP" sz="900" kern="100" dirty="0">
                        <a:effectLst/>
                        <a:latin typeface="HGPｺﾞｼｯｸM" panose="020B0600000000000000" pitchFamily="50" charset="-128"/>
                        <a:ea typeface="HGPｺﾞｼｯｸM" panose="020B0600000000000000" pitchFamily="50" charset="-128"/>
                        <a:cs typeface="Times New Roman"/>
                      </a:endParaRPr>
                    </a:p>
                  </a:txBody>
                  <a:tcPr marL="68580" marR="68580" marT="0" marB="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79646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1280160" rtl="0" eaLnBrk="1" latinLnBrk="0" hangingPunct="1">
                        <a:defRPr kumimoji="1" sz="252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640080" algn="l" defTabSz="1280160" rtl="0" eaLnBrk="1" latinLnBrk="0" hangingPunct="1">
                        <a:defRPr kumimoji="1" sz="252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1280160" algn="l" defTabSz="1280160" rtl="0" eaLnBrk="1" latinLnBrk="0" hangingPunct="1">
                        <a:defRPr kumimoji="1" sz="252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920240" algn="l" defTabSz="1280160" rtl="0" eaLnBrk="1" latinLnBrk="0" hangingPunct="1">
                        <a:defRPr kumimoji="1" sz="252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2560320" algn="l" defTabSz="1280160" rtl="0" eaLnBrk="1" latinLnBrk="0" hangingPunct="1">
                        <a:defRPr kumimoji="1" sz="252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3200400" algn="l" defTabSz="1280160" rtl="0" eaLnBrk="1" latinLnBrk="0" hangingPunct="1">
                        <a:defRPr kumimoji="1" sz="252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3840480" algn="l" defTabSz="1280160" rtl="0" eaLnBrk="1" latinLnBrk="0" hangingPunct="1">
                        <a:defRPr kumimoji="1" sz="252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4480560" algn="l" defTabSz="1280160" rtl="0" eaLnBrk="1" latinLnBrk="0" hangingPunct="1">
                        <a:defRPr kumimoji="1" sz="252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5120640" algn="l" defTabSz="1280160" rtl="0" eaLnBrk="1" latinLnBrk="0" hangingPunct="1">
                        <a:defRPr kumimoji="1" sz="252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63500" indent="-63500" algn="just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en-US" sz="600" kern="10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100</a:t>
                      </a:r>
                      <a:r>
                        <a:rPr lang="ja-JP" sz="600" kern="10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％</a:t>
                      </a:r>
                      <a:endParaRPr lang="ja-JP" sz="900" kern="100" dirty="0">
                        <a:effectLst/>
                        <a:latin typeface="HGPｺﾞｼｯｸM" panose="020B0600000000000000" pitchFamily="50" charset="-128"/>
                        <a:ea typeface="HGPｺﾞｼｯｸM" panose="020B0600000000000000" pitchFamily="50" charset="-128"/>
                        <a:cs typeface="Times New Roman"/>
                      </a:endParaRPr>
                    </a:p>
                  </a:txBody>
                  <a:tcPr marL="68580" marR="68580" marT="0" marB="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79646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1280160" rtl="0" eaLnBrk="1" latinLnBrk="0" hangingPunct="1">
                        <a:defRPr kumimoji="1" sz="252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640080" algn="l" defTabSz="1280160" rtl="0" eaLnBrk="1" latinLnBrk="0" hangingPunct="1">
                        <a:defRPr kumimoji="1" sz="252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1280160" algn="l" defTabSz="1280160" rtl="0" eaLnBrk="1" latinLnBrk="0" hangingPunct="1">
                        <a:defRPr kumimoji="1" sz="252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920240" algn="l" defTabSz="1280160" rtl="0" eaLnBrk="1" latinLnBrk="0" hangingPunct="1">
                        <a:defRPr kumimoji="1" sz="252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2560320" algn="l" defTabSz="1280160" rtl="0" eaLnBrk="1" latinLnBrk="0" hangingPunct="1">
                        <a:defRPr kumimoji="1" sz="252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3200400" algn="l" defTabSz="1280160" rtl="0" eaLnBrk="1" latinLnBrk="0" hangingPunct="1">
                        <a:defRPr kumimoji="1" sz="252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3840480" algn="l" defTabSz="1280160" rtl="0" eaLnBrk="1" latinLnBrk="0" hangingPunct="1">
                        <a:defRPr kumimoji="1" sz="252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4480560" algn="l" defTabSz="1280160" rtl="0" eaLnBrk="1" latinLnBrk="0" hangingPunct="1">
                        <a:defRPr kumimoji="1" sz="252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5120640" algn="l" defTabSz="1280160" rtl="0" eaLnBrk="1" latinLnBrk="0" hangingPunct="1">
                        <a:defRPr kumimoji="1" sz="252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63500" indent="-63500" algn="just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ja-JP" sz="600" kern="10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所得割</a:t>
                      </a:r>
                      <a:r>
                        <a:rPr lang="en-US" sz="600" kern="10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10</a:t>
                      </a:r>
                      <a:r>
                        <a:rPr lang="ja-JP" sz="600" kern="10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割</a:t>
                      </a:r>
                      <a:endParaRPr lang="ja-JP" sz="900" kern="100" dirty="0">
                        <a:effectLst/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  <a:p>
                      <a:pPr marL="63500" indent="-63500" algn="just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ja-JP" altLang="en-US" sz="600" b="0" u="none" kern="100" dirty="0">
                          <a:solidFill>
                            <a:schemeClr val="tx1"/>
                          </a:solidFill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均等割</a:t>
                      </a:r>
                      <a:r>
                        <a:rPr lang="ja-JP" altLang="en-US" sz="600" b="1" u="sng" kern="100" dirty="0">
                          <a:solidFill>
                            <a:srgbClr val="FF0000"/>
                          </a:solidFill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及び十八歳以上均等割</a:t>
                      </a:r>
                      <a:r>
                        <a:rPr lang="ja-JP" sz="600" kern="10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５割</a:t>
                      </a:r>
                      <a:endParaRPr lang="ja-JP" sz="900" kern="100" dirty="0">
                        <a:effectLst/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  <a:p>
                      <a:pPr marL="63500" indent="-63500" algn="just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ja-JP" sz="600" kern="10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平等割５割（旧被扶養者のみで構成される世帯に限る。）</a:t>
                      </a:r>
                      <a:endParaRPr lang="ja-JP" sz="900" kern="100" dirty="0">
                        <a:effectLst/>
                        <a:latin typeface="HGPｺﾞｼｯｸM" panose="020B0600000000000000" pitchFamily="50" charset="-128"/>
                        <a:ea typeface="HGPｺﾞｼｯｸM" panose="020B0600000000000000" pitchFamily="50" charset="-128"/>
                        <a:cs typeface="Times New Roman"/>
                      </a:endParaRPr>
                    </a:p>
                  </a:txBody>
                  <a:tcPr marL="68580" marR="68580" marT="0" marB="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79646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160837">
                <a:tc>
                  <a:txBody>
                    <a:bodyPr/>
                    <a:lstStyle>
                      <a:lvl1pPr marL="0" algn="l" defTabSz="1280160" rtl="0" eaLnBrk="1" latinLnBrk="0" hangingPunct="1">
                        <a:defRPr kumimoji="1" sz="252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640080" algn="l" defTabSz="1280160" rtl="0" eaLnBrk="1" latinLnBrk="0" hangingPunct="1">
                        <a:defRPr kumimoji="1" sz="252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1280160" algn="l" defTabSz="1280160" rtl="0" eaLnBrk="1" latinLnBrk="0" hangingPunct="1">
                        <a:defRPr kumimoji="1" sz="252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920240" algn="l" defTabSz="1280160" rtl="0" eaLnBrk="1" latinLnBrk="0" hangingPunct="1">
                        <a:defRPr kumimoji="1" sz="252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2560320" algn="l" defTabSz="1280160" rtl="0" eaLnBrk="1" latinLnBrk="0" hangingPunct="1">
                        <a:defRPr kumimoji="1" sz="252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3200400" algn="l" defTabSz="1280160" rtl="0" eaLnBrk="1" latinLnBrk="0" hangingPunct="1">
                        <a:defRPr kumimoji="1" sz="252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3840480" algn="l" defTabSz="1280160" rtl="0" eaLnBrk="1" latinLnBrk="0" hangingPunct="1">
                        <a:defRPr kumimoji="1" sz="252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4480560" algn="l" defTabSz="1280160" rtl="0" eaLnBrk="1" latinLnBrk="0" hangingPunct="1">
                        <a:defRPr kumimoji="1" sz="252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5120640" algn="l" defTabSz="1280160" rtl="0" eaLnBrk="1" latinLnBrk="0" hangingPunct="1">
                        <a:defRPr kumimoji="1" sz="252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pPr marL="63500" indent="-63500" algn="ct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ja-JP" sz="600" kern="10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対象期間</a:t>
                      </a:r>
                      <a:endParaRPr lang="ja-JP" sz="900" kern="100" dirty="0">
                        <a:effectLst/>
                        <a:latin typeface="HGPｺﾞｼｯｸM" panose="020B0600000000000000" pitchFamily="50" charset="-128"/>
                        <a:ea typeface="HGPｺﾞｼｯｸM" panose="020B0600000000000000" pitchFamily="50" charset="-128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79646"/>
                    </a:solidFill>
                  </a:tcPr>
                </a:tc>
                <a:tc>
                  <a:txBody>
                    <a:bodyPr/>
                    <a:lstStyle>
                      <a:lvl1pPr marL="0" algn="l" defTabSz="1280160" rtl="0" eaLnBrk="1" latinLnBrk="0" hangingPunct="1">
                        <a:defRPr kumimoji="1" sz="252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640080" algn="l" defTabSz="1280160" rtl="0" eaLnBrk="1" latinLnBrk="0" hangingPunct="1">
                        <a:defRPr kumimoji="1" sz="252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1280160" algn="l" defTabSz="1280160" rtl="0" eaLnBrk="1" latinLnBrk="0" hangingPunct="1">
                        <a:defRPr kumimoji="1" sz="252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920240" algn="l" defTabSz="1280160" rtl="0" eaLnBrk="1" latinLnBrk="0" hangingPunct="1">
                        <a:defRPr kumimoji="1" sz="252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2560320" algn="l" defTabSz="1280160" rtl="0" eaLnBrk="1" latinLnBrk="0" hangingPunct="1">
                        <a:defRPr kumimoji="1" sz="252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3200400" algn="l" defTabSz="1280160" rtl="0" eaLnBrk="1" latinLnBrk="0" hangingPunct="1">
                        <a:defRPr kumimoji="1" sz="252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3840480" algn="l" defTabSz="1280160" rtl="0" eaLnBrk="1" latinLnBrk="0" hangingPunct="1">
                        <a:defRPr kumimoji="1" sz="252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4480560" algn="l" defTabSz="1280160" rtl="0" eaLnBrk="1" latinLnBrk="0" hangingPunct="1">
                        <a:defRPr kumimoji="1" sz="252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5120640" algn="l" defTabSz="1280160" rtl="0" eaLnBrk="1" latinLnBrk="0" hangingPunct="1">
                        <a:defRPr kumimoji="1" sz="252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indent="0" algn="just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ja-JP" sz="600" u="none" kern="100" dirty="0">
                          <a:solidFill>
                            <a:schemeClr val="tx1"/>
                          </a:solidFill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減免の申請のあった日の属する年度末まで（ただし、必要に応じ、当該申請日の属する年度の翌年度末まで【被災した日が属する月から起算し、最大</a:t>
                      </a:r>
                      <a:r>
                        <a:rPr lang="en-US" sz="600" u="none" kern="100" dirty="0">
                          <a:solidFill>
                            <a:schemeClr val="tx1"/>
                          </a:solidFill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12</a:t>
                      </a:r>
                      <a:r>
                        <a:rPr lang="ja-JP" sz="600" u="none" kern="100" dirty="0">
                          <a:solidFill>
                            <a:schemeClr val="tx1"/>
                          </a:solidFill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月】延期することができる。）</a:t>
                      </a:r>
                      <a:endParaRPr lang="ja-JP" sz="900" u="none" kern="100" dirty="0">
                        <a:solidFill>
                          <a:schemeClr val="tx1"/>
                        </a:solidFill>
                        <a:effectLst/>
                        <a:latin typeface="HGPｺﾞｼｯｸM" panose="020B0600000000000000" pitchFamily="50" charset="-128"/>
                        <a:ea typeface="HGPｺﾞｼｯｸM" panose="020B0600000000000000" pitchFamily="50" charset="-128"/>
                        <a:cs typeface="Times New Roman"/>
                      </a:endParaRPr>
                    </a:p>
                  </a:txBody>
                  <a:tcPr marL="68580" marR="68580" marT="0" marB="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79646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1280160" rtl="0" eaLnBrk="1" latinLnBrk="0" hangingPunct="1">
                        <a:defRPr kumimoji="1" sz="252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640080" algn="l" defTabSz="1280160" rtl="0" eaLnBrk="1" latinLnBrk="0" hangingPunct="1">
                        <a:defRPr kumimoji="1" sz="252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1280160" algn="l" defTabSz="1280160" rtl="0" eaLnBrk="1" latinLnBrk="0" hangingPunct="1">
                        <a:defRPr kumimoji="1" sz="252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920240" algn="l" defTabSz="1280160" rtl="0" eaLnBrk="1" latinLnBrk="0" hangingPunct="1">
                        <a:defRPr kumimoji="1" sz="252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2560320" algn="l" defTabSz="1280160" rtl="0" eaLnBrk="1" latinLnBrk="0" hangingPunct="1">
                        <a:defRPr kumimoji="1" sz="252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3200400" algn="l" defTabSz="1280160" rtl="0" eaLnBrk="1" latinLnBrk="0" hangingPunct="1">
                        <a:defRPr kumimoji="1" sz="252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3840480" algn="l" defTabSz="1280160" rtl="0" eaLnBrk="1" latinLnBrk="0" hangingPunct="1">
                        <a:defRPr kumimoji="1" sz="252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4480560" algn="l" defTabSz="1280160" rtl="0" eaLnBrk="1" latinLnBrk="0" hangingPunct="1">
                        <a:defRPr kumimoji="1" sz="252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5120640" algn="l" defTabSz="1280160" rtl="0" eaLnBrk="1" latinLnBrk="0" hangingPunct="1">
                        <a:defRPr kumimoji="1" sz="252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indent="0" algn="just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ja-JP" sz="600" kern="10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減免の申請のあった日の属する月以降、保険料を納付することが可能となるまでの間（ただし、必要に応じ、当該申請日の属する年度の翌年度末まで延期することができる。）</a:t>
                      </a:r>
                      <a:endParaRPr lang="ja-JP" sz="900" kern="100" dirty="0">
                        <a:effectLst/>
                        <a:latin typeface="HGPｺﾞｼｯｸM" panose="020B0600000000000000" pitchFamily="50" charset="-128"/>
                        <a:ea typeface="HGPｺﾞｼｯｸM" panose="020B0600000000000000" pitchFamily="50" charset="-128"/>
                        <a:cs typeface="Times New Roman"/>
                      </a:endParaRPr>
                    </a:p>
                  </a:txBody>
                  <a:tcPr marL="68580" marR="68580" marT="0" marB="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79646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1280160" rtl="0" eaLnBrk="1" latinLnBrk="0" hangingPunct="1">
                        <a:defRPr kumimoji="1" sz="252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640080" algn="l" defTabSz="1280160" rtl="0" eaLnBrk="1" latinLnBrk="0" hangingPunct="1">
                        <a:defRPr kumimoji="1" sz="252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1280160" algn="l" defTabSz="1280160" rtl="0" eaLnBrk="1" latinLnBrk="0" hangingPunct="1">
                        <a:defRPr kumimoji="1" sz="252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920240" algn="l" defTabSz="1280160" rtl="0" eaLnBrk="1" latinLnBrk="0" hangingPunct="1">
                        <a:defRPr kumimoji="1" sz="252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2560320" algn="l" defTabSz="1280160" rtl="0" eaLnBrk="1" latinLnBrk="0" hangingPunct="1">
                        <a:defRPr kumimoji="1" sz="252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3200400" algn="l" defTabSz="1280160" rtl="0" eaLnBrk="1" latinLnBrk="0" hangingPunct="1">
                        <a:defRPr kumimoji="1" sz="252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3840480" algn="l" defTabSz="1280160" rtl="0" eaLnBrk="1" latinLnBrk="0" hangingPunct="1">
                        <a:defRPr kumimoji="1" sz="252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4480560" algn="l" defTabSz="1280160" rtl="0" eaLnBrk="1" latinLnBrk="0" hangingPunct="1">
                        <a:defRPr kumimoji="1" sz="252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5120640" algn="l" defTabSz="1280160" rtl="0" eaLnBrk="1" latinLnBrk="0" hangingPunct="1">
                        <a:defRPr kumimoji="1" sz="252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63500" indent="-63500" algn="just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ja-JP" sz="600" kern="10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拘禁されている期間</a:t>
                      </a:r>
                      <a:endParaRPr lang="ja-JP" sz="900" kern="100" dirty="0">
                        <a:effectLst/>
                        <a:latin typeface="HGPｺﾞｼｯｸM" panose="020B0600000000000000" pitchFamily="50" charset="-128"/>
                        <a:ea typeface="HGPｺﾞｼｯｸM" panose="020B0600000000000000" pitchFamily="50" charset="-128"/>
                        <a:cs typeface="Times New Roman"/>
                      </a:endParaRPr>
                    </a:p>
                  </a:txBody>
                  <a:tcPr marL="68580" marR="68580" marT="0" marB="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79646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1280160" rtl="0" eaLnBrk="1" latinLnBrk="0" hangingPunct="1">
                        <a:defRPr kumimoji="1" sz="252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640080" algn="l" defTabSz="1280160" rtl="0" eaLnBrk="1" latinLnBrk="0" hangingPunct="1">
                        <a:defRPr kumimoji="1" sz="252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1280160" algn="l" defTabSz="1280160" rtl="0" eaLnBrk="1" latinLnBrk="0" hangingPunct="1">
                        <a:defRPr kumimoji="1" sz="252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920240" algn="l" defTabSz="1280160" rtl="0" eaLnBrk="1" latinLnBrk="0" hangingPunct="1">
                        <a:defRPr kumimoji="1" sz="252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2560320" algn="l" defTabSz="1280160" rtl="0" eaLnBrk="1" latinLnBrk="0" hangingPunct="1">
                        <a:defRPr kumimoji="1" sz="252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3200400" algn="l" defTabSz="1280160" rtl="0" eaLnBrk="1" latinLnBrk="0" hangingPunct="1">
                        <a:defRPr kumimoji="1" sz="252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3840480" algn="l" defTabSz="1280160" rtl="0" eaLnBrk="1" latinLnBrk="0" hangingPunct="1">
                        <a:defRPr kumimoji="1" sz="252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4480560" algn="l" defTabSz="1280160" rtl="0" eaLnBrk="1" latinLnBrk="0" hangingPunct="1">
                        <a:defRPr kumimoji="1" sz="252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5120640" algn="l" defTabSz="1280160" rtl="0" eaLnBrk="1" latinLnBrk="0" hangingPunct="1">
                        <a:defRPr kumimoji="1" sz="252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indent="0" algn="just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ja-JP" altLang="ja-JP" sz="600" b="0" u="none" kern="100" dirty="0">
                          <a:solidFill>
                            <a:schemeClr val="tx1"/>
                          </a:solidFill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減免の申請のあった日の属する月以降</a:t>
                      </a:r>
                      <a:r>
                        <a:rPr lang="ja-JP" altLang="en-US" sz="600" b="0" u="none" kern="100" dirty="0">
                          <a:solidFill>
                            <a:schemeClr val="tx1"/>
                          </a:solidFill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（ただし、均等割</a:t>
                      </a:r>
                      <a:r>
                        <a:rPr lang="ja-JP" altLang="en-US" sz="600" b="0" u="sng" kern="100" dirty="0">
                          <a:solidFill>
                            <a:srgbClr val="FF0000"/>
                          </a:solidFill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、</a:t>
                      </a:r>
                      <a:r>
                        <a:rPr lang="ja-JP" altLang="en-US" sz="600" b="1" u="sng" kern="100" dirty="0">
                          <a:solidFill>
                            <a:srgbClr val="FF0000"/>
                          </a:solidFill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十八歳以上均等割</a:t>
                      </a:r>
                      <a:r>
                        <a:rPr lang="ja-JP" altLang="en-US" sz="600" b="0" u="none" kern="100" dirty="0">
                          <a:solidFill>
                            <a:schemeClr val="tx1"/>
                          </a:solidFill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及び平等割に係る減免については、資格取得日の属する月以後２年を経過する月までの間に限る。</a:t>
                      </a:r>
                      <a:r>
                        <a:rPr lang="en-US" altLang="ja-JP" sz="600" b="0" u="none" kern="100" dirty="0">
                          <a:solidFill>
                            <a:schemeClr val="tx1"/>
                          </a:solidFill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)</a:t>
                      </a:r>
                    </a:p>
                  </a:txBody>
                  <a:tcPr marL="68580" marR="68580" marT="0" marB="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79646">
                        <a:tint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36" name="正方形/長方形 35">
            <a:extLst>
              <a:ext uri="{FF2B5EF4-FFF2-40B4-BE49-F238E27FC236}">
                <a16:creationId xmlns:a16="http://schemas.microsoft.com/office/drawing/2014/main" id="{9917D612-08E6-4B30-9C6F-6A225B8FAE3A}"/>
              </a:ext>
            </a:extLst>
          </p:cNvPr>
          <p:cNvSpPr/>
          <p:nvPr/>
        </p:nvSpPr>
        <p:spPr>
          <a:xfrm>
            <a:off x="1631731" y="2632510"/>
            <a:ext cx="8710715" cy="35875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>
              <a:lnSpc>
                <a:spcPts val="1800"/>
              </a:lnSpc>
            </a:pPr>
            <a:r>
              <a:rPr lang="ja-JP" altLang="en-US" sz="800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１　保険料減免</a:t>
            </a:r>
            <a:endParaRPr lang="en-US" altLang="ja-JP" sz="800" dirty="0">
              <a:solidFill>
                <a:schemeClr val="tx1"/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pPr>
              <a:lnSpc>
                <a:spcPts val="1800"/>
              </a:lnSpc>
            </a:pPr>
            <a:r>
              <a:rPr lang="ja-JP" altLang="en-US" sz="800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（２）　減免の対象となる保険料及び減免の割合</a:t>
            </a:r>
          </a:p>
          <a:p>
            <a:pPr>
              <a:lnSpc>
                <a:spcPts val="1800"/>
              </a:lnSpc>
            </a:pPr>
            <a:endParaRPr lang="en-US" altLang="ja-JP" sz="1050" dirty="0">
              <a:solidFill>
                <a:schemeClr val="tx1"/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5513625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3273</TotalTime>
  <Words>514</Words>
  <Application>Microsoft Office PowerPoint</Application>
  <PresentationFormat>画面に合わせる (4:3)</PresentationFormat>
  <Paragraphs>45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BIZ UDPゴシック</vt:lpstr>
      <vt:lpstr>HGPｺﾞｼｯｸM</vt:lpstr>
      <vt:lpstr>UD デジタル 教科書体 NK-R</vt:lpstr>
      <vt:lpstr>Arial</vt:lpstr>
      <vt:lpstr>Calibri</vt:lpstr>
      <vt:lpstr>Calibri Light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上和田　匠</dc:creator>
  <cp:lastModifiedBy>桐山　栞里</cp:lastModifiedBy>
  <cp:revision>286</cp:revision>
  <cp:lastPrinted>2025-11-28T02:38:44Z</cp:lastPrinted>
  <dcterms:created xsi:type="dcterms:W3CDTF">2025-07-10T02:25:03Z</dcterms:created>
  <dcterms:modified xsi:type="dcterms:W3CDTF">2026-03-24T02:27:07Z</dcterms:modified>
</cp:coreProperties>
</file>