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320" r:id="rId2"/>
    <p:sldId id="1034" r:id="rId3"/>
  </p:sldIdLst>
  <p:sldSz cx="10691813" cy="7559675"/>
  <p:notesSz cx="6807200" cy="9939338"/>
  <p:defaultTextStyle>
    <a:defPPr>
      <a:defRPr lang="en-US"/>
    </a:defPPr>
    <a:lvl1pPr marL="0" algn="l" defTabSz="497754" rtl="0" eaLnBrk="1" latinLnBrk="0" hangingPunct="1">
      <a:defRPr sz="1960" kern="1200">
        <a:solidFill>
          <a:schemeClr val="tx1"/>
        </a:solidFill>
        <a:latin typeface="+mn-lt"/>
        <a:ea typeface="+mn-ea"/>
        <a:cs typeface="+mn-cs"/>
      </a:defRPr>
    </a:lvl1pPr>
    <a:lvl2pPr marL="497754" algn="l" defTabSz="497754" rtl="0" eaLnBrk="1" latinLnBrk="0" hangingPunct="1">
      <a:defRPr sz="1960" kern="1200">
        <a:solidFill>
          <a:schemeClr val="tx1"/>
        </a:solidFill>
        <a:latin typeface="+mn-lt"/>
        <a:ea typeface="+mn-ea"/>
        <a:cs typeface="+mn-cs"/>
      </a:defRPr>
    </a:lvl2pPr>
    <a:lvl3pPr marL="995507" algn="l" defTabSz="497754" rtl="0" eaLnBrk="1" latinLnBrk="0" hangingPunct="1">
      <a:defRPr sz="1960" kern="1200">
        <a:solidFill>
          <a:schemeClr val="tx1"/>
        </a:solidFill>
        <a:latin typeface="+mn-lt"/>
        <a:ea typeface="+mn-ea"/>
        <a:cs typeface="+mn-cs"/>
      </a:defRPr>
    </a:lvl3pPr>
    <a:lvl4pPr marL="1493261" algn="l" defTabSz="497754" rtl="0" eaLnBrk="1" latinLnBrk="0" hangingPunct="1">
      <a:defRPr sz="1960" kern="1200">
        <a:solidFill>
          <a:schemeClr val="tx1"/>
        </a:solidFill>
        <a:latin typeface="+mn-lt"/>
        <a:ea typeface="+mn-ea"/>
        <a:cs typeface="+mn-cs"/>
      </a:defRPr>
    </a:lvl4pPr>
    <a:lvl5pPr marL="1991015" algn="l" defTabSz="497754" rtl="0" eaLnBrk="1" latinLnBrk="0" hangingPunct="1">
      <a:defRPr sz="1960" kern="1200">
        <a:solidFill>
          <a:schemeClr val="tx1"/>
        </a:solidFill>
        <a:latin typeface="+mn-lt"/>
        <a:ea typeface="+mn-ea"/>
        <a:cs typeface="+mn-cs"/>
      </a:defRPr>
    </a:lvl5pPr>
    <a:lvl6pPr marL="2488768" algn="l" defTabSz="497754" rtl="0" eaLnBrk="1" latinLnBrk="0" hangingPunct="1">
      <a:defRPr sz="1960" kern="1200">
        <a:solidFill>
          <a:schemeClr val="tx1"/>
        </a:solidFill>
        <a:latin typeface="+mn-lt"/>
        <a:ea typeface="+mn-ea"/>
        <a:cs typeface="+mn-cs"/>
      </a:defRPr>
    </a:lvl6pPr>
    <a:lvl7pPr marL="2986522" algn="l" defTabSz="497754" rtl="0" eaLnBrk="1" latinLnBrk="0" hangingPunct="1">
      <a:defRPr sz="1960" kern="1200">
        <a:solidFill>
          <a:schemeClr val="tx1"/>
        </a:solidFill>
        <a:latin typeface="+mn-lt"/>
        <a:ea typeface="+mn-ea"/>
        <a:cs typeface="+mn-cs"/>
      </a:defRPr>
    </a:lvl7pPr>
    <a:lvl8pPr marL="3484275" algn="l" defTabSz="497754" rtl="0" eaLnBrk="1" latinLnBrk="0" hangingPunct="1">
      <a:defRPr sz="1960" kern="1200">
        <a:solidFill>
          <a:schemeClr val="tx1"/>
        </a:solidFill>
        <a:latin typeface="+mn-lt"/>
        <a:ea typeface="+mn-ea"/>
        <a:cs typeface="+mn-cs"/>
      </a:defRPr>
    </a:lvl8pPr>
    <a:lvl9pPr marL="3982029" algn="l" defTabSz="497754"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a:srgbClr val="FFFFCC"/>
    <a:srgbClr val="DBEEF4"/>
    <a:srgbClr val="FFFF99"/>
    <a:srgbClr val="FFCCCC"/>
    <a:srgbClr val="E9EDF4"/>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60" autoAdjust="0"/>
    <p:restoredTop sz="94181" autoAdjust="0"/>
  </p:normalViewPr>
  <p:slideViewPr>
    <p:cSldViewPr snapToGrid="0">
      <p:cViewPr varScale="1">
        <p:scale>
          <a:sx n="85" d="100"/>
          <a:sy n="85" d="100"/>
        </p:scale>
        <p:origin x="1214" y="62"/>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2D80844-6A16-4999-845E-06E7B4CE0C2C}"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6E5D3C5-22F8-4D40-AC08-B6D0B0031151}" type="slidenum">
              <a:rPr kumimoji="1" lang="ja-JP" altLang="en-US" smtClean="0"/>
              <a:t>‹#›</a:t>
            </a:fld>
            <a:endParaRPr kumimoji="1" lang="ja-JP" altLang="en-US"/>
          </a:p>
        </p:txBody>
      </p:sp>
    </p:spTree>
    <p:extLst>
      <p:ext uri="{BB962C8B-B14F-4D97-AF65-F5344CB8AC3E}">
        <p14:creationId xmlns:p14="http://schemas.microsoft.com/office/powerpoint/2010/main" val="382386337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17" tIns="45710" rIns="91417"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17" tIns="45710" rIns="91417" bIns="45710" rtlCol="0"/>
          <a:lstStyle>
            <a:lvl1pPr algn="r">
              <a:defRPr sz="1200"/>
            </a:lvl1pPr>
          </a:lstStyle>
          <a:p>
            <a:fld id="{FF47145A-F587-4D42-BCB5-9D0FF8D43D91}"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17" tIns="45710" rIns="91417" bIns="45710" rtlCol="0" anchor="ctr"/>
          <a:lstStyle/>
          <a:p>
            <a:endParaRPr lang="ja-JP" altLang="en-US"/>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17" tIns="45710" rIns="91417"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8475"/>
          </a:xfrm>
          <a:prstGeom prst="rect">
            <a:avLst/>
          </a:prstGeom>
        </p:spPr>
        <p:txBody>
          <a:bodyPr vert="horz" lIns="91417" tIns="45710" rIns="91417"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17" tIns="45710" rIns="91417" bIns="45710" rtlCol="0" anchor="b"/>
          <a:lstStyle>
            <a:lvl1pPr algn="r">
              <a:defRPr sz="1200"/>
            </a:lvl1pPr>
          </a:lstStyle>
          <a:p>
            <a:fld id="{2A4CBCBA-1DF1-49FA-A5BD-12E5B4A70112}" type="slidenum">
              <a:rPr kumimoji="1" lang="ja-JP" altLang="en-US" smtClean="0"/>
              <a:t>‹#›</a:t>
            </a:fld>
            <a:endParaRPr kumimoji="1" lang="ja-JP" altLang="en-US"/>
          </a:p>
        </p:txBody>
      </p:sp>
    </p:spTree>
    <p:extLst>
      <p:ext uri="{BB962C8B-B14F-4D97-AF65-F5344CB8AC3E}">
        <p14:creationId xmlns:p14="http://schemas.microsoft.com/office/powerpoint/2010/main" val="571856532"/>
      </p:ext>
    </p:extLst>
  </p:cSld>
  <p:clrMap bg1="lt1" tx1="dk1" bg2="lt2" tx2="dk2" accent1="accent1" accent2="accent2" accent3="accent3" accent4="accent4" accent5="accent5" accent6="accent6" hlink="hlink" folHlink="folHlink"/>
  <p:hf sldNum="0" hdr="0" ftr="0" dt="0"/>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1554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85930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3"/>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B041F1D-B20F-4DA8-9379-201D9EDFFFC0}"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50733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CA3662-3C2F-4F3E-A918-1C991E977453}"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63575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41"/>
            <a:ext cx="2405658" cy="64502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591" y="302741"/>
            <a:ext cx="7038777" cy="64502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7B0ABE5-B1CA-4F46-B753-5D83B505C9CC}"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3357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D60E330-3A61-4FBF-9BFA-815E0398A529}"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85075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3"/>
            <a:ext cx="9088041" cy="150143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580" y="3204117"/>
            <a:ext cx="9088041" cy="165367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B60F1C8-7619-4A5F-9222-D71985D4A1F0}"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15750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591"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005"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51381F4-DDEC-4FDF-941A-F3F1DFFF342E}"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79439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3" y="1692178"/>
            <a:ext cx="4724074"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593" y="2397397"/>
            <a:ext cx="4724074"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1295" y="1692178"/>
            <a:ext cx="4725930"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1295" y="2397397"/>
            <a:ext cx="4725930"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B6E3DB6-1167-45EB-A07B-63C5D68DC351}" type="datetime1">
              <a:rPr kumimoji="1" lang="ja-JP" altLang="en-US" smtClean="0"/>
              <a:t>2026/3/24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82621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E393E4-2EBF-47ED-B143-D8096D6A41DF}" type="datetime1">
              <a:rPr kumimoji="1" lang="ja-JP" altLang="en-US" smtClean="0"/>
              <a:t>2026/3/24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3963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8C9BFA-C5B8-42CF-9879-2B186568F277}" type="datetime1">
              <a:rPr kumimoji="1" lang="ja-JP" altLang="en-US" smtClean="0"/>
              <a:t>2026/3/24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512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4" y="300987"/>
            <a:ext cx="3517533" cy="1280945"/>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204" y="300991"/>
            <a:ext cx="5977021" cy="64519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594" y="1581936"/>
            <a:ext cx="3517533" cy="51710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FDFFFC8-4A49-4214-9F54-F44F29B1C60C}"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5511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3"/>
            <a:ext cx="6415088" cy="62472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095670" y="5916497"/>
            <a:ext cx="6415088" cy="8872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A38716B-41DC-4A21-A471-AF40A92B7EC8}"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111290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763928"/>
            <a:ext cx="9622632" cy="498903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591" y="7006702"/>
            <a:ext cx="2494756" cy="402483"/>
          </a:xfrm>
          <a:prstGeom prst="rect">
            <a:avLst/>
          </a:prstGeom>
        </p:spPr>
        <p:txBody>
          <a:bodyPr vert="horz" lIns="91440" tIns="45720" rIns="91440" bIns="45720" rtlCol="0" anchor="ctr"/>
          <a:lstStyle>
            <a:lvl1pPr algn="l">
              <a:defRPr sz="1200">
                <a:solidFill>
                  <a:schemeClr val="tx1">
                    <a:tint val="75000"/>
                  </a:schemeClr>
                </a:solidFill>
              </a:defRPr>
            </a:lvl1pPr>
          </a:lstStyle>
          <a:p>
            <a:fld id="{04F053AD-74E0-4426-B0D5-0EEFA87082F4}" type="datetime1">
              <a:rPr kumimoji="1" lang="ja-JP" altLang="en-US" smtClean="0"/>
              <a:t>2026/3/24</a:t>
            </a:fld>
            <a:endParaRPr kumimoji="1" lang="ja-JP" altLang="en-US"/>
          </a:p>
        </p:txBody>
      </p:sp>
      <p:sp>
        <p:nvSpPr>
          <p:cNvPr id="5" name="フッター プレースホルダー 4"/>
          <p:cNvSpPr>
            <a:spLocks noGrp="1"/>
          </p:cNvSpPr>
          <p:nvPr>
            <p:ph type="ftr" sz="quarter" idx="3"/>
          </p:nvPr>
        </p:nvSpPr>
        <p:spPr>
          <a:xfrm>
            <a:off x="3653036" y="7006702"/>
            <a:ext cx="3385741" cy="4024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2466" y="7006702"/>
            <a:ext cx="2494756" cy="402483"/>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381788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4FAA4A0-5A1A-4A69-972F-08D11209F118}"/>
              </a:ext>
            </a:extLst>
          </p:cNvPr>
          <p:cNvSpPr/>
          <p:nvPr/>
        </p:nvSpPr>
        <p:spPr>
          <a:xfrm>
            <a:off x="1" y="0"/>
            <a:ext cx="10691812" cy="43822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2" b="1" dirty="0">
                <a:latin typeface="BIZ UDゴシック" panose="020B0400000000000000" pitchFamily="49" charset="-128"/>
                <a:ea typeface="BIZ UDゴシック" panose="020B0400000000000000" pitchFamily="49" charset="-128"/>
              </a:rPr>
              <a:t>前期高齢者交付</a:t>
            </a:r>
            <a:r>
              <a:rPr lang="ja-JP" altLang="en-US" sz="1452" b="1" dirty="0">
                <a:solidFill>
                  <a:schemeClr val="bg1"/>
                </a:solidFill>
                <a:latin typeface="BIZ UDゴシック" panose="020B0400000000000000" pitchFamily="49" charset="-128"/>
                <a:ea typeface="BIZ UDゴシック" panose="020B0400000000000000" pitchFamily="49" charset="-128"/>
              </a:rPr>
              <a:t>金に係る国のシステム設定誤り等への対応方針について</a:t>
            </a:r>
          </a:p>
        </p:txBody>
      </p:sp>
      <p:sp>
        <p:nvSpPr>
          <p:cNvPr id="21" name="正方形/長方形 20">
            <a:extLst>
              <a:ext uri="{FF2B5EF4-FFF2-40B4-BE49-F238E27FC236}">
                <a16:creationId xmlns:a16="http://schemas.microsoft.com/office/drawing/2014/main" id="{65B149F3-2AB6-49B9-9C9E-22032EAA750C}"/>
              </a:ext>
            </a:extLst>
          </p:cNvPr>
          <p:cNvSpPr/>
          <p:nvPr/>
        </p:nvSpPr>
        <p:spPr>
          <a:xfrm>
            <a:off x="9601183" y="38395"/>
            <a:ext cx="1022533" cy="352989"/>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70" dirty="0">
                <a:solidFill>
                  <a:schemeClr val="tx1"/>
                </a:solidFill>
                <a:latin typeface="BIZ UDゴシック" panose="020B0400000000000000" pitchFamily="49" charset="-128"/>
                <a:ea typeface="BIZ UDゴシック" panose="020B0400000000000000" pitchFamily="49" charset="-128"/>
              </a:rPr>
              <a:t>資料９</a:t>
            </a:r>
            <a:endParaRPr lang="en-US" altLang="ja-JP" sz="1270" dirty="0">
              <a:solidFill>
                <a:schemeClr val="tx1"/>
              </a:solidFill>
              <a:latin typeface="BIZ UDゴシック" panose="020B0400000000000000" pitchFamily="49" charset="-128"/>
              <a:ea typeface="BIZ UDゴシック" panose="020B0400000000000000" pitchFamily="49" charset="-128"/>
            </a:endParaRPr>
          </a:p>
        </p:txBody>
      </p:sp>
      <p:sp>
        <p:nvSpPr>
          <p:cNvPr id="64" name="テキスト ボックス 63">
            <a:extLst>
              <a:ext uri="{FF2B5EF4-FFF2-40B4-BE49-F238E27FC236}">
                <a16:creationId xmlns:a16="http://schemas.microsoft.com/office/drawing/2014/main" id="{A55DF01E-9197-4155-AD0A-B15727677ED7}"/>
              </a:ext>
            </a:extLst>
          </p:cNvPr>
          <p:cNvSpPr txBox="1"/>
          <p:nvPr/>
        </p:nvSpPr>
        <p:spPr>
          <a:xfrm>
            <a:off x="51459" y="730025"/>
            <a:ext cx="10601443" cy="1330468"/>
          </a:xfrm>
          <a:prstGeom prst="rect">
            <a:avLst/>
          </a:prstGeom>
          <a:noFill/>
          <a:ln w="38100">
            <a:solidFill>
              <a:schemeClr val="accent5">
                <a:lumMod val="75000"/>
              </a:schemeClr>
            </a:solidFill>
            <a:prstDash val="solid"/>
          </a:ln>
        </p:spPr>
        <p:txBody>
          <a:bodyPr wrap="square" rtlCol="0" anchor="t">
            <a:noAutofit/>
          </a:bodyPr>
          <a:lstStyle/>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前期高齢者交付金について、</a:t>
            </a:r>
            <a:r>
              <a:rPr lang="ja-JP" altLang="en-US" sz="1100" dirty="0">
                <a:latin typeface="BIZ UDゴシック" panose="020B0400000000000000" pitchFamily="49" charset="-128"/>
                <a:ea typeface="BIZ UDゴシック" panose="020B0400000000000000" pitchFamily="49" charset="-128"/>
              </a:rPr>
              <a:t>国から示された確定係数を</a:t>
            </a:r>
            <a:r>
              <a:rPr lang="ja-JP" altLang="en-US" sz="1100">
                <a:latin typeface="BIZ UDゴシック" panose="020B0400000000000000" pitchFamily="49" charset="-128"/>
                <a:ea typeface="BIZ UDゴシック" panose="020B0400000000000000" pitchFamily="49" charset="-128"/>
              </a:rPr>
              <a:t>もとに</a:t>
            </a:r>
            <a:r>
              <a:rPr lang="ja-JP" altLang="en-US" sz="1100" b="1" u="sng">
                <a:solidFill>
                  <a:schemeClr val="accent5">
                    <a:lumMod val="50000"/>
                  </a:schemeClr>
                </a:solidFill>
                <a:latin typeface="BIZ UDゴシック" panose="020B0400000000000000" pitchFamily="49" charset="-128"/>
                <a:ea typeface="BIZ UDゴシック" panose="020B0400000000000000" pitchFamily="49" charset="-128"/>
              </a:rPr>
              <a:t>事業費</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納付金算定システム（以下「システム」という。）を用いて算出した額</a:t>
            </a:r>
            <a:r>
              <a:rPr lang="ja-JP" altLang="en-US" sz="1100" dirty="0">
                <a:latin typeface="BIZ UDゴシック" panose="020B0400000000000000" pitchFamily="49" charset="-128"/>
                <a:ea typeface="BIZ UDゴシック" panose="020B0400000000000000" pitchFamily="49" charset="-128"/>
              </a:rPr>
              <a:t>と、１月９日付で</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　</a:t>
            </a:r>
            <a:r>
              <a:rPr lang="zh-TW" altLang="en-US" sz="1100" dirty="0">
                <a:latin typeface="BIZ UDゴシック" panose="020B0400000000000000" pitchFamily="49" charset="-128"/>
                <a:ea typeface="BIZ UDゴシック" panose="020B0400000000000000" pitchFamily="49" charset="-128"/>
              </a:rPr>
              <a:t>社会保険診療報酬支払基金</a:t>
            </a:r>
            <a:r>
              <a:rPr lang="ja-JP" altLang="en-US" sz="1100" dirty="0">
                <a:latin typeface="BIZ UDゴシック" panose="020B0400000000000000" pitchFamily="49" charset="-128"/>
                <a:ea typeface="BIZ UDゴシック" panose="020B0400000000000000" pitchFamily="49" charset="-128"/>
              </a:rPr>
              <a:t>が公表した</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「前期高齢者交付金額等算定シミュレーション」（以下「シミュレーション」という。）を用いて算出した額</a:t>
            </a:r>
            <a:r>
              <a:rPr lang="ja-JP" altLang="en-US" sz="1100" dirty="0">
                <a:latin typeface="BIZ UDゴシック" panose="020B0400000000000000" pitchFamily="49" charset="-128"/>
                <a:ea typeface="BIZ UDゴシック" panose="020B0400000000000000" pitchFamily="49" charset="-128"/>
              </a:rPr>
              <a:t>において、</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システムのプログラム（仕様書含む）設定の誤りにより、大きな乖離が生じている</a:t>
            </a:r>
            <a:r>
              <a:rPr lang="ja-JP" altLang="en-US" sz="1100" dirty="0">
                <a:latin typeface="BIZ UDゴシック" panose="020B0400000000000000" pitchFamily="49" charset="-128"/>
                <a:ea typeface="BIZ UDゴシック" panose="020B0400000000000000" pitchFamily="49" charset="-128"/>
              </a:rPr>
              <a:t>旨、令和８年１月</a:t>
            </a:r>
            <a:r>
              <a:rPr lang="en-US" altLang="ja-JP" sz="1100" dirty="0">
                <a:latin typeface="BIZ UDゴシック" panose="020B0400000000000000" pitchFamily="49" charset="-128"/>
                <a:ea typeface="BIZ UDゴシック" panose="020B0400000000000000" pitchFamily="49" charset="-128"/>
              </a:rPr>
              <a:t>28</a:t>
            </a:r>
            <a:r>
              <a:rPr lang="ja-JP" altLang="en-US" sz="1100" dirty="0">
                <a:latin typeface="BIZ UDゴシック" panose="020B0400000000000000" pitchFamily="49" charset="-128"/>
                <a:ea typeface="BIZ UDゴシック" panose="020B0400000000000000" pitchFamily="49" charset="-128"/>
              </a:rPr>
              <a:t>日付けで国から連絡があったところ。</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その結果、</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大阪府における令和８年度前期高齢者交付金の交付見込額が、事業費納付金算定で見込んだ交付額を約４３億円下回る</a:t>
            </a:r>
            <a:r>
              <a:rPr lang="ja-JP" altLang="en-US" sz="1100" dirty="0">
                <a:latin typeface="BIZ UDゴシック" panose="020B0400000000000000" pitchFamily="49" charset="-128"/>
                <a:ea typeface="BIZ UDゴシック" panose="020B0400000000000000" pitchFamily="49" charset="-128"/>
              </a:rPr>
              <a:t>こととなり、</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府国保特会に財源不</a:t>
            </a:r>
            <a:endParaRPr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足が生じることが判明</a:t>
            </a:r>
            <a:r>
              <a:rPr lang="ja-JP" altLang="en-US" sz="1100" dirty="0">
                <a:latin typeface="BIZ UDゴシック" panose="020B0400000000000000" pitchFamily="49" charset="-128"/>
                <a:ea typeface="BIZ UDゴシック" panose="020B0400000000000000" pitchFamily="49" charset="-128"/>
              </a:rPr>
              <a:t>した。</a:t>
            </a:r>
            <a:endParaRPr lang="en-US" altLang="ja-JP" sz="1100" dirty="0">
              <a:latin typeface="BIZ UDゴシック" panose="020B0400000000000000" pitchFamily="49" charset="-128"/>
              <a:ea typeface="BIZ UDゴシック" panose="020B0400000000000000" pitchFamily="49" charset="-128"/>
            </a:endParaRPr>
          </a:p>
        </p:txBody>
      </p:sp>
      <p:sp>
        <p:nvSpPr>
          <p:cNvPr id="65" name="四角形: 角を丸くする 64">
            <a:extLst>
              <a:ext uri="{FF2B5EF4-FFF2-40B4-BE49-F238E27FC236}">
                <a16:creationId xmlns:a16="http://schemas.microsoft.com/office/drawing/2014/main" id="{508D9883-8333-426A-AA33-E113D9C807F4}"/>
              </a:ext>
            </a:extLst>
          </p:cNvPr>
          <p:cNvSpPr/>
          <p:nvPr/>
        </p:nvSpPr>
        <p:spPr>
          <a:xfrm>
            <a:off x="38911" y="432152"/>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（１）概要</a:t>
            </a:r>
          </a:p>
        </p:txBody>
      </p:sp>
      <p:sp>
        <p:nvSpPr>
          <p:cNvPr id="12" name="四角形: 角を丸くする 11">
            <a:extLst>
              <a:ext uri="{FF2B5EF4-FFF2-40B4-BE49-F238E27FC236}">
                <a16:creationId xmlns:a16="http://schemas.microsoft.com/office/drawing/2014/main" id="{56721499-0B3E-4378-830A-5FF68AE2596A}"/>
              </a:ext>
            </a:extLst>
          </p:cNvPr>
          <p:cNvSpPr/>
          <p:nvPr/>
        </p:nvSpPr>
        <p:spPr>
          <a:xfrm>
            <a:off x="38911" y="5625611"/>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（２）今後の対応方針</a:t>
            </a:r>
          </a:p>
        </p:txBody>
      </p:sp>
      <p:sp>
        <p:nvSpPr>
          <p:cNvPr id="13" name="テキスト ボックス 12">
            <a:extLst>
              <a:ext uri="{FF2B5EF4-FFF2-40B4-BE49-F238E27FC236}">
                <a16:creationId xmlns:a16="http://schemas.microsoft.com/office/drawing/2014/main" id="{C9E1B953-C788-40FA-A800-260174827213}"/>
              </a:ext>
            </a:extLst>
          </p:cNvPr>
          <p:cNvSpPr txBox="1"/>
          <p:nvPr/>
        </p:nvSpPr>
        <p:spPr>
          <a:xfrm>
            <a:off x="38910" y="5922433"/>
            <a:ext cx="10584806" cy="1620000"/>
          </a:xfrm>
          <a:prstGeom prst="rect">
            <a:avLst/>
          </a:prstGeom>
          <a:solidFill>
            <a:schemeClr val="bg1"/>
          </a:solidFill>
          <a:ln w="38100">
            <a:solidFill>
              <a:schemeClr val="accent5">
                <a:lumMod val="75000"/>
              </a:schemeClr>
            </a:solidFill>
            <a:prstDash val="sysDot"/>
          </a:ln>
        </p:spPr>
        <p:txBody>
          <a:bodyPr wrap="square" rtlCol="0" anchor="ctr">
            <a:noAutofit/>
          </a:bodyPr>
          <a:lstStyle/>
          <a:p>
            <a:pPr>
              <a:lnSpc>
                <a:spcPts val="1500"/>
              </a:lnSpc>
              <a:tabLst>
                <a:tab pos="266700" algn="l"/>
              </a:tabLst>
            </a:pPr>
            <a:r>
              <a:rPr lang="ja-JP" altLang="en-US" sz="1100" dirty="0">
                <a:effectLst/>
                <a:ea typeface="BIZ UDゴシック" panose="020B0400000000000000" pitchFamily="49" charset="-128"/>
                <a:cs typeface="Times New Roman" panose="02020603050405020304" pitchFamily="18" charset="0"/>
              </a:rPr>
              <a:t>〇　本件については、</a:t>
            </a:r>
            <a:r>
              <a:rPr lang="ja-JP" altLang="ja-JP" sz="1100" dirty="0">
                <a:effectLst/>
                <a:ea typeface="BIZ UDゴシック" panose="020B0400000000000000" pitchFamily="49" charset="-128"/>
                <a:cs typeface="Times New Roman" panose="02020603050405020304" pitchFamily="18" charset="0"/>
              </a:rPr>
              <a:t>都道府県及び管内市町村の財政状況等に基づき</a:t>
            </a:r>
            <a:r>
              <a:rPr lang="ja-JP" altLang="en-US" sz="1100" dirty="0">
                <a:effectLst/>
                <a:ea typeface="BIZ UDゴシック" panose="020B0400000000000000" pitchFamily="49" charset="-128"/>
                <a:cs typeface="Times New Roman" panose="02020603050405020304" pitchFamily="18" charset="0"/>
              </a:rPr>
              <a:t>再算定の可否を</a:t>
            </a:r>
            <a:r>
              <a:rPr lang="ja-JP" altLang="ja-JP" sz="1100" dirty="0">
                <a:effectLst/>
                <a:ea typeface="BIZ UDゴシック" panose="020B0400000000000000" pitchFamily="49" charset="-128"/>
                <a:cs typeface="Times New Roman" panose="02020603050405020304" pitchFamily="18" charset="0"/>
              </a:rPr>
              <a:t>判断するとともに、推計方法の相違により収納不足が生じる場合は、財政安定化</a:t>
            </a:r>
            <a:r>
              <a:rPr lang="en-US" altLang="ja-JP"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基金の活用等を検討されたい旨</a:t>
            </a:r>
            <a:r>
              <a:rPr lang="ja-JP" altLang="en-US" sz="1100" dirty="0">
                <a:effectLst/>
                <a:ea typeface="BIZ UDゴシック" panose="020B0400000000000000" pitchFamily="49" charset="-128"/>
                <a:cs typeface="Times New Roman" panose="02020603050405020304" pitchFamily="18" charset="0"/>
              </a:rPr>
              <a:t>、</a:t>
            </a:r>
            <a:r>
              <a:rPr lang="ja-JP" altLang="ja-JP" sz="1100" dirty="0">
                <a:effectLst/>
                <a:ea typeface="BIZ UDゴシック" panose="020B0400000000000000" pitchFamily="49" charset="-128"/>
                <a:cs typeface="Times New Roman" panose="02020603050405020304" pitchFamily="18" charset="0"/>
              </a:rPr>
              <a:t>国</a:t>
            </a:r>
            <a:r>
              <a:rPr lang="ja-JP" altLang="en-US" sz="1100" dirty="0">
                <a:effectLst/>
                <a:ea typeface="BIZ UDゴシック" panose="020B0400000000000000" pitchFamily="49" charset="-128"/>
                <a:cs typeface="Times New Roman" panose="02020603050405020304" pitchFamily="18" charset="0"/>
              </a:rPr>
              <a:t>の考え方が</a:t>
            </a:r>
            <a:r>
              <a:rPr lang="ja-JP" altLang="ja-JP" sz="1100" dirty="0">
                <a:effectLst/>
                <a:ea typeface="BIZ UDゴシック" panose="020B0400000000000000" pitchFamily="49" charset="-128"/>
                <a:cs typeface="Times New Roman" panose="02020603050405020304" pitchFamily="18" charset="0"/>
              </a:rPr>
              <a:t>示されたところであり、このことを踏まえた大阪府</a:t>
            </a:r>
            <a:r>
              <a:rPr lang="ja-JP" altLang="en-US" sz="1100" dirty="0">
                <a:effectLst/>
                <a:ea typeface="BIZ UDゴシック" panose="020B0400000000000000" pitchFamily="49" charset="-128"/>
                <a:cs typeface="Times New Roman" panose="02020603050405020304" pitchFamily="18" charset="0"/>
              </a:rPr>
              <a:t>として</a:t>
            </a:r>
            <a:r>
              <a:rPr lang="ja-JP" altLang="ja-JP" sz="1100" dirty="0">
                <a:effectLst/>
                <a:ea typeface="BIZ UDゴシック" panose="020B0400000000000000" pitchFamily="49" charset="-128"/>
                <a:cs typeface="Times New Roman" panose="02020603050405020304" pitchFamily="18" charset="0"/>
              </a:rPr>
              <a:t>の対応方針は、以下のとおり。</a:t>
            </a:r>
            <a:endParaRPr lang="en-US" altLang="ja-JP" sz="1100" dirty="0">
              <a:effectLst/>
              <a:ea typeface="BIZ UDゴシック" panose="020B0400000000000000" pitchFamily="49" charset="-128"/>
              <a:cs typeface="Times New Roman" panose="02020603050405020304" pitchFamily="18" charset="0"/>
            </a:endParaRPr>
          </a:p>
          <a:p>
            <a:pPr algn="just">
              <a:lnSpc>
                <a:spcPts val="1500"/>
              </a:lnSpc>
            </a:pP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対応方針（案）</a:t>
            </a:r>
            <a:r>
              <a:rPr lang="en-US" altLang="ja-JP" sz="1100" dirty="0">
                <a:latin typeface="BIZ UDゴシック" panose="020B0400000000000000" pitchFamily="49" charset="-128"/>
                <a:ea typeface="BIZ UDゴシック" panose="020B0400000000000000" pitchFamily="49" charset="-128"/>
              </a:rPr>
              <a:t>】</a:t>
            </a:r>
          </a:p>
          <a:p>
            <a:pPr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市町村における予算編成</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の</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対応</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が</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困難であること等を踏まえ、</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再算定は行わない</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（実施困難）</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altLang="ja-JP" sz="1100" b="1" u="sng" kern="100" dirty="0">
              <a:solidFill>
                <a:schemeClr val="accent5">
                  <a:lumMod val="50000"/>
                </a:schemeClr>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今後見込まれる</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収納不足への対応については、府国保特会における剰余金の活用により対応</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することを基本</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とする</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en-US"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b="1" kern="100" dirty="0">
                <a:latin typeface="游明朝" panose="02020400000000000000" pitchFamily="18" charset="-128"/>
                <a:ea typeface="BIZ UDゴシック" panose="020B0400000000000000" pitchFamily="49" charset="-128"/>
                <a:cs typeface="Times New Roman" panose="02020603050405020304" pitchFamily="18" charset="0"/>
              </a:rPr>
              <a:t>　・</a:t>
            </a:r>
            <a:r>
              <a:rPr lang="ja-JP" altLang="en-US" sz="1100" kern="100" dirty="0">
                <a:latin typeface="游明朝" panose="02020400000000000000" pitchFamily="18" charset="-128"/>
                <a:ea typeface="BIZ UDゴシック" panose="020B0400000000000000" pitchFamily="49" charset="-128"/>
                <a:cs typeface="Times New Roman" panose="02020603050405020304" pitchFamily="18" charset="0"/>
              </a:rPr>
              <a:t>具体的な対応としては、令和７年度の府国保特会の剰余金により対応することとなるが、</a:t>
            </a:r>
            <a:r>
              <a:rPr lang="ja-JP" altLang="ja-JP" sz="1100" dirty="0">
                <a:effectLst/>
                <a:ea typeface="BIZ UDゴシック" panose="020B0400000000000000" pitchFamily="49" charset="-128"/>
                <a:cs typeface="Times New Roman" panose="02020603050405020304" pitchFamily="18" charset="0"/>
              </a:rPr>
              <a:t>令和８年度本算定にお</a:t>
            </a:r>
            <a:r>
              <a:rPr lang="ja-JP" altLang="en-US" sz="1100" dirty="0">
                <a:effectLst/>
                <a:ea typeface="BIZ UDゴシック" panose="020B0400000000000000" pitchFamily="49" charset="-128"/>
                <a:cs typeface="Times New Roman" panose="02020603050405020304" pitchFamily="18" charset="0"/>
              </a:rPr>
              <a:t>ける</a:t>
            </a:r>
            <a:r>
              <a:rPr lang="ja-JP" altLang="ja-JP" sz="1100" dirty="0">
                <a:effectLst/>
                <a:ea typeface="BIZ UDゴシック" panose="020B0400000000000000" pitchFamily="49" charset="-128"/>
                <a:cs typeface="Times New Roman" panose="02020603050405020304" pitchFamily="18" charset="0"/>
              </a:rPr>
              <a:t>未活用の剰余金（約</a:t>
            </a:r>
            <a:r>
              <a:rPr lang="en-US" altLang="ja-JP"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136</a:t>
            </a:r>
            <a:r>
              <a:rPr lang="ja-JP" altLang="en-US"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億円</a:t>
            </a:r>
            <a:r>
              <a:rPr lang="ja-JP" altLang="ja-JP" sz="1100" dirty="0">
                <a:effectLst/>
                <a:ea typeface="BIZ UDゴシック" panose="020B0400000000000000" pitchFamily="49" charset="-128"/>
                <a:cs typeface="Times New Roman" panose="02020603050405020304" pitchFamily="18" charset="0"/>
              </a:rPr>
              <a:t>）</a:t>
            </a:r>
            <a:r>
              <a:rPr lang="ja-JP" altLang="en-US" sz="1100" dirty="0">
                <a:effectLst/>
                <a:ea typeface="BIZ UDゴシック" panose="020B0400000000000000" pitchFamily="49" charset="-128"/>
                <a:cs typeface="Times New Roman" panose="02020603050405020304" pitchFamily="18" charset="0"/>
              </a:rPr>
              <a:t>については、</a:t>
            </a:r>
            <a:endParaRPr lang="en-US" altLang="ja-JP" sz="1100" dirty="0">
              <a:effectLst/>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令和７年度の保険給付費の執行状況等により、今後、</a:t>
            </a:r>
            <a:r>
              <a:rPr lang="ja-JP" altLang="en-US" sz="1100" dirty="0">
                <a:effectLst/>
                <a:ea typeface="BIZ UDゴシック" panose="020B0400000000000000" pitchFamily="49" charset="-128"/>
                <a:cs typeface="Times New Roman" panose="02020603050405020304" pitchFamily="18" charset="0"/>
              </a:rPr>
              <a:t>変動す</a:t>
            </a:r>
            <a:r>
              <a:rPr lang="ja-JP" altLang="ja-JP" sz="1100" dirty="0">
                <a:effectLst/>
                <a:ea typeface="BIZ UDゴシック" panose="020B0400000000000000" pitchFamily="49" charset="-128"/>
                <a:cs typeface="Times New Roman" panose="02020603050405020304" pitchFamily="18" charset="0"/>
              </a:rPr>
              <a:t>る</a:t>
            </a:r>
            <a:r>
              <a:rPr lang="ja-JP" altLang="en-US" sz="1100" dirty="0">
                <a:effectLst/>
                <a:ea typeface="BIZ UDゴシック" panose="020B0400000000000000" pitchFamily="49" charset="-128"/>
                <a:cs typeface="Times New Roman" panose="02020603050405020304" pitchFamily="18" charset="0"/>
              </a:rPr>
              <a:t>可能性がある</a:t>
            </a:r>
            <a:r>
              <a:rPr lang="ja-JP" altLang="ja-JP" sz="1100" dirty="0">
                <a:effectLst/>
                <a:ea typeface="BIZ UDゴシック" panose="020B0400000000000000" pitchFamily="49" charset="-128"/>
                <a:cs typeface="Times New Roman" panose="02020603050405020304" pitchFamily="18" charset="0"/>
              </a:rPr>
              <a:t>こと、また、令和８年度の保険給付費の執行状況等も踏まえ</a:t>
            </a:r>
            <a:r>
              <a:rPr lang="ja-JP" altLang="en-US" sz="1100" dirty="0">
                <a:ea typeface="BIZ UDゴシック" panose="020B0400000000000000" pitchFamily="49" charset="-128"/>
                <a:cs typeface="Times New Roman" panose="02020603050405020304" pitchFamily="18" charset="0"/>
              </a:rPr>
              <a:t>て</a:t>
            </a:r>
            <a:r>
              <a:rPr lang="ja-JP" altLang="ja-JP" sz="1100" dirty="0">
                <a:effectLst/>
                <a:ea typeface="BIZ UDゴシック" panose="020B0400000000000000" pitchFamily="49" charset="-128"/>
                <a:cs typeface="Times New Roman" panose="02020603050405020304" pitchFamily="18" charset="0"/>
              </a:rPr>
              <a:t>判断していく必要が</a:t>
            </a:r>
            <a:endParaRPr lang="en-US" altLang="ja-JP" sz="1100" dirty="0">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ある</a:t>
            </a:r>
            <a:r>
              <a:rPr lang="ja-JP" altLang="en-US" sz="1100" dirty="0">
                <a:effectLst/>
                <a:ea typeface="BIZ UDゴシック" panose="020B0400000000000000" pitchFamily="49" charset="-128"/>
                <a:cs typeface="Times New Roman" panose="02020603050405020304" pitchFamily="18" charset="0"/>
              </a:rPr>
              <a:t>ことから</a:t>
            </a:r>
            <a:r>
              <a:rPr lang="ja-JP" altLang="ja-JP" sz="1100" dirty="0">
                <a:effectLst/>
                <a:ea typeface="BIZ UDゴシック" panose="020B0400000000000000" pitchFamily="49" charset="-128"/>
                <a:cs typeface="Times New Roman" panose="02020603050405020304" pitchFamily="18" charset="0"/>
              </a:rPr>
              <a:t>、</a:t>
            </a:r>
            <a:r>
              <a:rPr lang="ja-JP" altLang="ja-JP" sz="1100" b="1" u="sng" dirty="0">
                <a:solidFill>
                  <a:schemeClr val="accent5">
                    <a:lumMod val="50000"/>
                  </a:schemeClr>
                </a:solidFill>
                <a:effectLst/>
                <a:ea typeface="BIZ UDゴシック" panose="020B0400000000000000" pitchFamily="49" charset="-128"/>
                <a:cs typeface="Times New Roman" panose="02020603050405020304" pitchFamily="18" charset="0"/>
              </a:rPr>
              <a:t>具体的な対応については、今後、財政運営検討ＷＧを通じて判断</a:t>
            </a:r>
            <a:r>
              <a:rPr lang="ja-JP" altLang="en-US" sz="1100" dirty="0">
                <a:effectLst/>
                <a:ea typeface="BIZ UDゴシック" panose="020B0400000000000000" pitchFamily="49" charset="-128"/>
                <a:cs typeface="Times New Roman" panose="02020603050405020304" pitchFamily="18" charset="0"/>
              </a:rPr>
              <a:t>していく</a:t>
            </a:r>
            <a:r>
              <a:rPr lang="ja-JP" altLang="ja-JP" sz="1100" dirty="0">
                <a:effectLst/>
                <a:ea typeface="BIZ UDゴシック" panose="020B0400000000000000" pitchFamily="49" charset="-128"/>
                <a:cs typeface="Times New Roman" panose="02020603050405020304" pitchFamily="18" charset="0"/>
              </a:rPr>
              <a:t>。</a:t>
            </a:r>
            <a:endParaRPr lang="en-US" altLang="ja-JP" sz="800" dirty="0">
              <a:latin typeface="BIZ UDゴシック" panose="020B0400000000000000" pitchFamily="49" charset="-128"/>
              <a:ea typeface="BIZ UDゴシック" panose="020B0400000000000000" pitchFamily="49" charset="-128"/>
            </a:endParaRPr>
          </a:p>
        </p:txBody>
      </p:sp>
      <p:graphicFrame>
        <p:nvGraphicFramePr>
          <p:cNvPr id="2" name="表 2">
            <a:extLst>
              <a:ext uri="{FF2B5EF4-FFF2-40B4-BE49-F238E27FC236}">
                <a16:creationId xmlns:a16="http://schemas.microsoft.com/office/drawing/2014/main" id="{24534AA8-D30E-4232-9CB5-784F6A8BEA01}"/>
              </a:ext>
            </a:extLst>
          </p:cNvPr>
          <p:cNvGraphicFramePr>
            <a:graphicFrameLocks noGrp="1"/>
          </p:cNvGraphicFramePr>
          <p:nvPr>
            <p:extLst>
              <p:ext uri="{D42A27DB-BD31-4B8C-83A1-F6EECF244321}">
                <p14:modId xmlns:p14="http://schemas.microsoft.com/office/powerpoint/2010/main" val="2612136594"/>
              </p:ext>
            </p:extLst>
          </p:nvPr>
        </p:nvGraphicFramePr>
        <p:xfrm>
          <a:off x="59389" y="3615017"/>
          <a:ext cx="10601440" cy="2019300"/>
        </p:xfrm>
        <a:graphic>
          <a:graphicData uri="http://schemas.openxmlformats.org/drawingml/2006/table">
            <a:tbl>
              <a:tblPr firstRow="1" bandRow="1">
                <a:tableStyleId>{BDBED569-4797-4DF1-A0F4-6AAB3CD982D8}</a:tableStyleId>
              </a:tblPr>
              <a:tblGrid>
                <a:gridCol w="2863384">
                  <a:extLst>
                    <a:ext uri="{9D8B030D-6E8A-4147-A177-3AD203B41FA5}">
                      <a16:colId xmlns:a16="http://schemas.microsoft.com/office/drawing/2014/main" val="3867745434"/>
                    </a:ext>
                  </a:extLst>
                </a:gridCol>
                <a:gridCol w="2579352">
                  <a:extLst>
                    <a:ext uri="{9D8B030D-6E8A-4147-A177-3AD203B41FA5}">
                      <a16:colId xmlns:a16="http://schemas.microsoft.com/office/drawing/2014/main" val="1991140426"/>
                    </a:ext>
                  </a:extLst>
                </a:gridCol>
                <a:gridCol w="2579352">
                  <a:extLst>
                    <a:ext uri="{9D8B030D-6E8A-4147-A177-3AD203B41FA5}">
                      <a16:colId xmlns:a16="http://schemas.microsoft.com/office/drawing/2014/main" val="3901687781"/>
                    </a:ext>
                  </a:extLst>
                </a:gridCol>
                <a:gridCol w="2579352">
                  <a:extLst>
                    <a:ext uri="{9D8B030D-6E8A-4147-A177-3AD203B41FA5}">
                      <a16:colId xmlns:a16="http://schemas.microsoft.com/office/drawing/2014/main" val="2510696189"/>
                    </a:ext>
                  </a:extLst>
                </a:gridCol>
              </a:tblGrid>
              <a:tr h="163199">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本算定結果（システム）（Ａ）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シミュレーション結果（Ｂ）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差（Ｂ－Ａ）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4208534929"/>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① 令和６年度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99320705"/>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② 令和６年度 確定額</a:t>
                      </a:r>
                    </a:p>
                  </a:txBody>
                  <a:tcPr anchor="ctr">
                    <a:lnL w="28575"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206,623,185,797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202,453,470,331</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4,169,715,466</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extLst>
                  <a:ext uri="{0D108BD9-81ED-4DB2-BD59-A6C34878D82A}">
                    <a16:rowId xmlns:a16="http://schemas.microsoft.com/office/drawing/2014/main" val="3252560114"/>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③ 令和６年度 精算額（①－②）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6,046,339,358</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10,216,054,824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4,169,715,466</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555986"/>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④ 算定率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endParaRPr kumimoji="1" lang="ja-JP" altLang="en-US"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086260"/>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⑤ 令和６年度 調整金額（③</a:t>
                      </a:r>
                      <a:r>
                        <a:rPr kumimoji="1" lang="en-US" altLang="ja-JP" sz="1100" b="0" dirty="0">
                          <a:solidFill>
                            <a:schemeClr val="tx1"/>
                          </a:solidFill>
                          <a:latin typeface="BIZ UDゴシック" panose="020B0400000000000000" pitchFamily="49" charset="-128"/>
                          <a:ea typeface="BIZ UDゴシック" panose="020B0400000000000000" pitchFamily="49" charset="-128"/>
                        </a:rPr>
                        <a:t>×</a:t>
                      </a:r>
                      <a:r>
                        <a:rPr kumimoji="1" lang="ja-JP" altLang="en-US" sz="1100" b="0" dirty="0">
                          <a:solidFill>
                            <a:schemeClr val="tx1"/>
                          </a:solidFill>
                          <a:latin typeface="BIZ UDゴシック" panose="020B0400000000000000" pitchFamily="49" charset="-128"/>
                          <a:ea typeface="BIZ UDゴシック" panose="020B0400000000000000"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156,533,679</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264,483,443</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107,949,764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1654968"/>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⑥ 令和８年度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195,613,035,292</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195,613,334,307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299,015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874183"/>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⑦ 令和８年度 交付見込額（⑥－③－⑤）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189,410,162,255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185,132,796,040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4,277,366,215</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extLst>
                  <a:ext uri="{0D108BD9-81ED-4DB2-BD59-A6C34878D82A}">
                    <a16:rowId xmlns:a16="http://schemas.microsoft.com/office/drawing/2014/main" val="4173375045"/>
                  </a:ext>
                </a:extLst>
              </a:tr>
            </a:tbl>
          </a:graphicData>
        </a:graphic>
      </p:graphicFrame>
      <p:sp>
        <p:nvSpPr>
          <p:cNvPr id="14" name="テキスト ボックス 13">
            <a:extLst>
              <a:ext uri="{FF2B5EF4-FFF2-40B4-BE49-F238E27FC236}">
                <a16:creationId xmlns:a16="http://schemas.microsoft.com/office/drawing/2014/main" id="{FF6E75D6-EE18-4B0D-A25D-21D9A48FE226}"/>
              </a:ext>
            </a:extLst>
          </p:cNvPr>
          <p:cNvSpPr txBox="1"/>
          <p:nvPr/>
        </p:nvSpPr>
        <p:spPr>
          <a:xfrm>
            <a:off x="38911" y="2069136"/>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交付額の乖離要因</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15" name="テキスト ボックス 14">
            <a:extLst>
              <a:ext uri="{FF2B5EF4-FFF2-40B4-BE49-F238E27FC236}">
                <a16:creationId xmlns:a16="http://schemas.microsoft.com/office/drawing/2014/main" id="{EF6E6F9B-2500-407C-A070-6CB8F9AF272C}"/>
              </a:ext>
            </a:extLst>
          </p:cNvPr>
          <p:cNvSpPr txBox="1"/>
          <p:nvPr/>
        </p:nvSpPr>
        <p:spPr>
          <a:xfrm>
            <a:off x="38911" y="2285111"/>
            <a:ext cx="10584805" cy="810928"/>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　前期高齢者交付金の算出方法については、</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国において、</a:t>
            </a:r>
            <a:r>
              <a:rPr kumimoji="1" lang="ja-JP" altLang="en-US" sz="1100" dirty="0">
                <a:latin typeface="BIZ UDゴシック" panose="020B0400000000000000" pitchFamily="49" charset="-128"/>
                <a:ea typeface="BIZ UDゴシック" panose="020B0400000000000000" pitchFamily="49" charset="-128"/>
              </a:rPr>
              <a:t>前期高齢者給付費の動向をより精緻に交付金に反映させることを目的に、</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令和６年度に法改正が行われ、</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納付金算定における概算額と確定額の算出時に用いる前期高齢者給付費額を、単年度から３か年平均に見直す</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システム改修が行われた</a:t>
            </a:r>
            <a:r>
              <a:rPr kumimoji="1" lang="ja-JP" altLang="en-US" sz="1100" dirty="0">
                <a:latin typeface="BIZ UDゴシック" panose="020B0400000000000000" pitchFamily="49" charset="-128"/>
                <a:ea typeface="BIZ UDゴシック" panose="020B0400000000000000" pitchFamily="49" charset="-128"/>
              </a:rPr>
              <a:t>ところ。</a:t>
            </a:r>
            <a:endParaRPr kumimoji="1"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　しかしながら、</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確定額の計算方法に改修漏れがあったことから、本算定時に算出した前期高齢者交付金額に誤りが生じた</a:t>
            </a:r>
            <a:r>
              <a:rPr kumimoji="1" lang="ja-JP" altLang="en-US" sz="1100" dirty="0">
                <a:latin typeface="BIZ UDゴシック" panose="020B0400000000000000" pitchFamily="49" charset="-128"/>
                <a:ea typeface="BIZ UDゴシック" panose="020B0400000000000000" pitchFamily="49" charset="-128"/>
              </a:rPr>
              <a:t>もの。</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CABFE82F-6892-4763-A6B9-323D095B2BC5}"/>
              </a:ext>
            </a:extLst>
          </p:cNvPr>
          <p:cNvSpPr txBox="1"/>
          <p:nvPr/>
        </p:nvSpPr>
        <p:spPr>
          <a:xfrm>
            <a:off x="38911" y="3052463"/>
            <a:ext cx="10691813" cy="303096"/>
          </a:xfrm>
          <a:prstGeom prst="rect">
            <a:avLst/>
          </a:prstGeom>
          <a:noFill/>
        </p:spPr>
        <p:txBody>
          <a:bodyPr wrap="square" anchor="ctr">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交付額への影響</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24" name="テキスト ボックス 23">
            <a:extLst>
              <a:ext uri="{FF2B5EF4-FFF2-40B4-BE49-F238E27FC236}">
                <a16:creationId xmlns:a16="http://schemas.microsoft.com/office/drawing/2014/main" id="{2450304B-63B7-4487-A604-20A448A242EA}"/>
              </a:ext>
            </a:extLst>
          </p:cNvPr>
          <p:cNvSpPr txBox="1"/>
          <p:nvPr/>
        </p:nvSpPr>
        <p:spPr>
          <a:xfrm>
            <a:off x="38911" y="3268935"/>
            <a:ext cx="10691812" cy="303096"/>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下表の②のＢの額がＡの額を下回ったことで、⑦で見込んだ令和８年度の交付見込額に乖離が生じている。　　　</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3" name="正方形/長方形 2">
            <a:extLst>
              <a:ext uri="{FF2B5EF4-FFF2-40B4-BE49-F238E27FC236}">
                <a16:creationId xmlns:a16="http://schemas.microsoft.com/office/drawing/2014/main" id="{8BA638A3-8E34-4A2D-B87E-30C832416BB0}"/>
              </a:ext>
            </a:extLst>
          </p:cNvPr>
          <p:cNvSpPr/>
          <p:nvPr/>
        </p:nvSpPr>
        <p:spPr>
          <a:xfrm>
            <a:off x="8076950" y="5373185"/>
            <a:ext cx="2592000" cy="270000"/>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85231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4FAA4A0-5A1A-4A69-972F-08D11209F118}"/>
              </a:ext>
            </a:extLst>
          </p:cNvPr>
          <p:cNvSpPr/>
          <p:nvPr/>
        </p:nvSpPr>
        <p:spPr>
          <a:xfrm>
            <a:off x="1" y="0"/>
            <a:ext cx="10691812" cy="43822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2" b="1" dirty="0">
                <a:latin typeface="BIZ UDゴシック" panose="020B0400000000000000" pitchFamily="49" charset="-128"/>
                <a:ea typeface="BIZ UDゴシック" panose="020B0400000000000000" pitchFamily="49" charset="-128"/>
              </a:rPr>
              <a:t>前期高齢者交付金</a:t>
            </a:r>
            <a:r>
              <a:rPr lang="ja-JP" altLang="en-US" sz="1452" b="1" dirty="0">
                <a:solidFill>
                  <a:schemeClr val="bg1"/>
                </a:solidFill>
                <a:latin typeface="BIZ UDゴシック" panose="020B0400000000000000" pitchFamily="49" charset="-128"/>
                <a:ea typeface="BIZ UDゴシック" panose="020B0400000000000000" pitchFamily="49" charset="-128"/>
              </a:rPr>
              <a:t>に係る国のシステム設定誤り等への対応方針について</a:t>
            </a:r>
          </a:p>
        </p:txBody>
      </p:sp>
      <p:sp>
        <p:nvSpPr>
          <p:cNvPr id="21" name="正方形/長方形 20">
            <a:extLst>
              <a:ext uri="{FF2B5EF4-FFF2-40B4-BE49-F238E27FC236}">
                <a16:creationId xmlns:a16="http://schemas.microsoft.com/office/drawing/2014/main" id="{65B149F3-2AB6-49B9-9C9E-22032EAA750C}"/>
              </a:ext>
            </a:extLst>
          </p:cNvPr>
          <p:cNvSpPr/>
          <p:nvPr/>
        </p:nvSpPr>
        <p:spPr>
          <a:xfrm>
            <a:off x="9601183" y="38395"/>
            <a:ext cx="1022533" cy="352989"/>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70" dirty="0">
                <a:solidFill>
                  <a:schemeClr val="tx1"/>
                </a:solidFill>
                <a:latin typeface="BIZ UDゴシック" panose="020B0400000000000000" pitchFamily="49" charset="-128"/>
                <a:ea typeface="BIZ UDゴシック" panose="020B0400000000000000" pitchFamily="49" charset="-128"/>
              </a:rPr>
              <a:t>資料９</a:t>
            </a:r>
            <a:endParaRPr lang="en-US" altLang="ja-JP" sz="900" dirty="0">
              <a:solidFill>
                <a:schemeClr val="tx1"/>
              </a:solidFill>
              <a:latin typeface="BIZ UDゴシック" panose="020B0400000000000000" pitchFamily="49" charset="-128"/>
              <a:ea typeface="BIZ UDゴシック" panose="020B0400000000000000" pitchFamily="49" charset="-128"/>
            </a:endParaRPr>
          </a:p>
        </p:txBody>
      </p:sp>
      <p:sp>
        <p:nvSpPr>
          <p:cNvPr id="5" name="四角形: 角を丸くする 4">
            <a:extLst>
              <a:ext uri="{FF2B5EF4-FFF2-40B4-BE49-F238E27FC236}">
                <a16:creationId xmlns:a16="http://schemas.microsoft.com/office/drawing/2014/main" id="{160D28A2-B57A-4551-BAAC-C96E5C34DA24}"/>
              </a:ext>
            </a:extLst>
          </p:cNvPr>
          <p:cNvSpPr/>
          <p:nvPr/>
        </p:nvSpPr>
        <p:spPr>
          <a:xfrm>
            <a:off x="38911" y="406025"/>
            <a:ext cx="5411394" cy="351964"/>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（３）積立額・取崩額への影響</a:t>
            </a:r>
          </a:p>
        </p:txBody>
      </p:sp>
      <p:sp>
        <p:nvSpPr>
          <p:cNvPr id="7" name="テキスト ボックス 6">
            <a:extLst>
              <a:ext uri="{FF2B5EF4-FFF2-40B4-BE49-F238E27FC236}">
                <a16:creationId xmlns:a16="http://schemas.microsoft.com/office/drawing/2014/main" id="{2A019922-0FE1-481E-9969-6DD22D40C3BA}"/>
              </a:ext>
            </a:extLst>
          </p:cNvPr>
          <p:cNvSpPr txBox="1"/>
          <p:nvPr/>
        </p:nvSpPr>
        <p:spPr>
          <a:xfrm>
            <a:off x="38911" y="776970"/>
            <a:ext cx="10601443" cy="1087467"/>
          </a:xfrm>
          <a:prstGeom prst="rect">
            <a:avLst/>
          </a:prstGeom>
          <a:noFill/>
          <a:ln w="38100">
            <a:solidFill>
              <a:schemeClr val="accent5">
                <a:lumMod val="75000"/>
              </a:schemeClr>
            </a:solidFill>
            <a:prstDash val="solid"/>
          </a:ln>
        </p:spPr>
        <p:txBody>
          <a:bodyPr wrap="square" rtlCol="0" anchor="t">
            <a:noAutofit/>
          </a:bodyPr>
          <a:lstStyle/>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令和７年８月</a:t>
            </a:r>
            <a:r>
              <a:rPr lang="en-US" altLang="ja-JP" sz="1100" dirty="0">
                <a:latin typeface="BIZ UDゴシック" panose="020B0400000000000000" pitchFamily="49" charset="-128"/>
                <a:ea typeface="BIZ UDゴシック" panose="020B0400000000000000" pitchFamily="49" charset="-128"/>
              </a:rPr>
              <a:t>27</a:t>
            </a:r>
            <a:r>
              <a:rPr lang="ja-JP" altLang="en-US" sz="1100" dirty="0">
                <a:latin typeface="BIZ UDゴシック" panose="020B0400000000000000" pitchFamily="49" charset="-128"/>
                <a:ea typeface="BIZ UDゴシック" panose="020B0400000000000000" pitchFamily="49" charset="-128"/>
              </a:rPr>
              <a:t>日開催の第</a:t>
            </a:r>
            <a:r>
              <a:rPr lang="en-US" altLang="ja-JP" sz="1100" dirty="0">
                <a:latin typeface="BIZ UDゴシック" panose="020B0400000000000000" pitchFamily="49" charset="-128"/>
                <a:ea typeface="BIZ UDゴシック" panose="020B0400000000000000" pitchFamily="49" charset="-128"/>
              </a:rPr>
              <a:t>106</a:t>
            </a:r>
            <a:r>
              <a:rPr lang="ja-JP" altLang="en-US" sz="1100" dirty="0">
                <a:latin typeface="BIZ UDゴシック" panose="020B0400000000000000" pitchFamily="49" charset="-128"/>
                <a:ea typeface="BIZ UDゴシック" panose="020B0400000000000000" pitchFamily="49" charset="-128"/>
              </a:rPr>
              <a:t>回財政運営検討ＷＧ</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資料２－１</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において、前期高齢者交付金の精算に備えた財政安定化基金（財政調整事業・前期高齢者交付金</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分）の積立額・取崩額の考え方については、令和６年度の法改正後における精算額の規模を適切に反映するため、令和８年度以降、見直すことを決定したところ。</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見直し後の</a:t>
            </a:r>
            <a:r>
              <a:rPr lang="ja-JP" altLang="en-US" sz="1100" dirty="0">
                <a:latin typeface="BIZ UDゴシック" panose="020B0400000000000000" pitchFamily="49" charset="-128"/>
                <a:ea typeface="BIZ UDゴシック" panose="020B0400000000000000" pitchFamily="49" charset="-128"/>
              </a:rPr>
              <a:t>考え方に基づく</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積立額・取崩額</a:t>
            </a:r>
            <a:r>
              <a:rPr lang="ja-JP" altLang="en-US" sz="1100" dirty="0">
                <a:latin typeface="BIZ UDゴシック" panose="020B0400000000000000" pitchFamily="49" charset="-128"/>
                <a:ea typeface="BIZ UDゴシック" panose="020B0400000000000000" pitchFamily="49" charset="-128"/>
              </a:rPr>
              <a:t>については、</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システムを用いて算出</a:t>
            </a:r>
            <a:r>
              <a:rPr lang="ja-JP" altLang="en-US" sz="1100" dirty="0">
                <a:latin typeface="BIZ UDゴシック" panose="020B0400000000000000" pitchFamily="49" charset="-128"/>
                <a:ea typeface="BIZ UDゴシック" panose="020B0400000000000000" pitchFamily="49" charset="-128"/>
              </a:rPr>
              <a:t>しているため、今般のシステム改修漏れにより、令和８年１月</a:t>
            </a:r>
            <a:r>
              <a:rPr lang="en-US" altLang="ja-JP" sz="1100" dirty="0">
                <a:latin typeface="BIZ UDゴシック" panose="020B0400000000000000" pitchFamily="49" charset="-128"/>
                <a:ea typeface="BIZ UDゴシック" panose="020B0400000000000000" pitchFamily="49" charset="-128"/>
              </a:rPr>
              <a:t>16</a:t>
            </a:r>
            <a:r>
              <a:rPr lang="ja-JP" altLang="en-US" sz="1100" dirty="0">
                <a:latin typeface="BIZ UDゴシック" panose="020B0400000000000000" pitchFamily="49" charset="-128"/>
                <a:ea typeface="BIZ UDゴシック" panose="020B0400000000000000" pitchFamily="49" charset="-128"/>
              </a:rPr>
              <a:t>日開催の主管課長</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　会議</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資料８</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においてお示しした額にも</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影響が生じる</a:t>
            </a:r>
            <a:r>
              <a:rPr lang="ja-JP" altLang="en-US" sz="1100" dirty="0">
                <a:latin typeface="BIZ UDゴシック" panose="020B0400000000000000" pitchFamily="49" charset="-128"/>
                <a:ea typeface="BIZ UDゴシック" panose="020B0400000000000000" pitchFamily="49" charset="-128"/>
              </a:rPr>
              <a:t>ことが判明した。</a:t>
            </a:r>
            <a:endParaRPr lang="en-US" altLang="ja-JP" sz="1100" b="1" dirty="0">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4B07D537-0B54-4B6C-98EC-B316DC5F74D1}"/>
              </a:ext>
            </a:extLst>
          </p:cNvPr>
          <p:cNvSpPr txBox="1"/>
          <p:nvPr/>
        </p:nvSpPr>
        <p:spPr>
          <a:xfrm>
            <a:off x="-6059" y="1883418"/>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令和８年度以降の積立額・留保額の考え方</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9" name="テキスト ボックス 8">
            <a:extLst>
              <a:ext uri="{FF2B5EF4-FFF2-40B4-BE49-F238E27FC236}">
                <a16:creationId xmlns:a16="http://schemas.microsoft.com/office/drawing/2014/main" id="{F6281C1B-6B49-4A16-A81F-2A0F6787C09D}"/>
              </a:ext>
            </a:extLst>
          </p:cNvPr>
          <p:cNvSpPr txBox="1"/>
          <p:nvPr/>
        </p:nvSpPr>
        <p:spPr>
          <a:xfrm>
            <a:off x="-1" y="2205495"/>
            <a:ext cx="10584805" cy="930191"/>
          </a:xfrm>
          <a:prstGeom prst="rect">
            <a:avLst/>
          </a:prstGeom>
          <a:noFill/>
        </p:spPr>
        <p:txBody>
          <a:bodyPr wrap="square">
            <a:spAutoFit/>
          </a:bodyPr>
          <a:lstStyle/>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前期高齢者交付金にかかる「❶Ｎー２年度の一人当たり精算額」と「❷令和２年度以降の平均一人当たり精算額」を比較し、</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❶が❷を下回る場合は、その差額に「❸Ｎー２年度の被保険者数」を乗じた額を府財政安定化基金（財政調整事業分）に積み立て、</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❶が❷を上回る場合は、その差額に❸を乗じた額を取り崩すことにより、Ｎ年度の算定で用いる前期高齢者交付金への影響を緩和する。</a:t>
            </a:r>
            <a:endParaRPr kumimoji="1" lang="en-US" altLang="ja-JP" sz="1100" dirty="0">
              <a:latin typeface="BIZ UDゴシック" panose="020B0400000000000000" pitchFamily="49" charset="-128"/>
              <a:ea typeface="BIZ UDゴシック" panose="020B0400000000000000" pitchFamily="49" charset="-128"/>
            </a:endParaRPr>
          </a:p>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このうち、</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「❷令和２年度以降の平均一人当たり精算額」について、第</a:t>
            </a:r>
            <a:r>
              <a:rPr kumimoji="1"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rPr>
              <a:t>106</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回財政ＷＧにおいて、令和６年度の法改正後の計算方法により算出することを決定</a:t>
            </a:r>
            <a:r>
              <a:rPr kumimoji="1" lang="ja-JP" altLang="en-US" sz="1100" dirty="0">
                <a:latin typeface="BIZ UDゴシック" panose="020B0400000000000000" pitchFamily="49" charset="-128"/>
                <a:ea typeface="BIZ UDゴシック" panose="020B0400000000000000" pitchFamily="49" charset="-128"/>
              </a:rPr>
              <a:t>。</a:t>
            </a:r>
          </a:p>
        </p:txBody>
      </p:sp>
      <p:graphicFrame>
        <p:nvGraphicFramePr>
          <p:cNvPr id="2" name="表 1">
            <a:extLst>
              <a:ext uri="{FF2B5EF4-FFF2-40B4-BE49-F238E27FC236}">
                <a16:creationId xmlns:a16="http://schemas.microsoft.com/office/drawing/2014/main" id="{837AADFA-FAD7-40F6-9D1E-A0516CBBD10F}"/>
              </a:ext>
            </a:extLst>
          </p:cNvPr>
          <p:cNvGraphicFramePr>
            <a:graphicFrameLocks noGrp="1"/>
          </p:cNvGraphicFramePr>
          <p:nvPr>
            <p:extLst>
              <p:ext uri="{D42A27DB-BD31-4B8C-83A1-F6EECF244321}">
                <p14:modId xmlns:p14="http://schemas.microsoft.com/office/powerpoint/2010/main" val="3326690824"/>
              </p:ext>
            </p:extLst>
          </p:nvPr>
        </p:nvGraphicFramePr>
        <p:xfrm>
          <a:off x="51609" y="3684801"/>
          <a:ext cx="10584810" cy="1051209"/>
        </p:xfrm>
        <a:graphic>
          <a:graphicData uri="http://schemas.openxmlformats.org/drawingml/2006/table">
            <a:tbl>
              <a:tblPr>
                <a:tableStyleId>{5C22544A-7EE6-4342-B048-85BDC9FD1C3A}</a:tableStyleId>
              </a:tblPr>
              <a:tblGrid>
                <a:gridCol w="1702803">
                  <a:extLst>
                    <a:ext uri="{9D8B030D-6E8A-4147-A177-3AD203B41FA5}">
                      <a16:colId xmlns:a16="http://schemas.microsoft.com/office/drawing/2014/main" val="2800767511"/>
                    </a:ext>
                  </a:extLst>
                </a:gridCol>
                <a:gridCol w="1239157">
                  <a:extLst>
                    <a:ext uri="{9D8B030D-6E8A-4147-A177-3AD203B41FA5}">
                      <a16:colId xmlns:a16="http://schemas.microsoft.com/office/drawing/2014/main" val="3189813822"/>
                    </a:ext>
                  </a:extLst>
                </a:gridCol>
                <a:gridCol w="1239157">
                  <a:extLst>
                    <a:ext uri="{9D8B030D-6E8A-4147-A177-3AD203B41FA5}">
                      <a16:colId xmlns:a16="http://schemas.microsoft.com/office/drawing/2014/main" val="3344331429"/>
                    </a:ext>
                  </a:extLst>
                </a:gridCol>
                <a:gridCol w="1239157">
                  <a:extLst>
                    <a:ext uri="{9D8B030D-6E8A-4147-A177-3AD203B41FA5}">
                      <a16:colId xmlns:a16="http://schemas.microsoft.com/office/drawing/2014/main" val="1216655722"/>
                    </a:ext>
                  </a:extLst>
                </a:gridCol>
                <a:gridCol w="1239157">
                  <a:extLst>
                    <a:ext uri="{9D8B030D-6E8A-4147-A177-3AD203B41FA5}">
                      <a16:colId xmlns:a16="http://schemas.microsoft.com/office/drawing/2014/main" val="843018646"/>
                    </a:ext>
                  </a:extLst>
                </a:gridCol>
                <a:gridCol w="1239157">
                  <a:extLst>
                    <a:ext uri="{9D8B030D-6E8A-4147-A177-3AD203B41FA5}">
                      <a16:colId xmlns:a16="http://schemas.microsoft.com/office/drawing/2014/main" val="98727864"/>
                    </a:ext>
                  </a:extLst>
                </a:gridCol>
                <a:gridCol w="1239157">
                  <a:extLst>
                    <a:ext uri="{9D8B030D-6E8A-4147-A177-3AD203B41FA5}">
                      <a16:colId xmlns:a16="http://schemas.microsoft.com/office/drawing/2014/main" val="1464742066"/>
                    </a:ext>
                  </a:extLst>
                </a:gridCol>
                <a:gridCol w="1447065">
                  <a:extLst>
                    <a:ext uri="{9D8B030D-6E8A-4147-A177-3AD203B41FA5}">
                      <a16:colId xmlns:a16="http://schemas.microsoft.com/office/drawing/2014/main" val="3138872245"/>
                    </a:ext>
                  </a:extLst>
                </a:gridCol>
              </a:tblGrid>
              <a:tr h="207965">
                <a:tc rowSpan="2">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一人当たり精算額</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令和２年度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令和３年度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令和４年度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令和５年度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令和６年度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令和７年度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❷平均一人当たり</a:t>
                      </a:r>
                      <a:endParaRPr lang="en-US" altLang="ja-JP" sz="900" u="none" strike="noStrike" dirty="0">
                        <a:solidFill>
                          <a:schemeClr val="bg1"/>
                        </a:solidFill>
                        <a:effectLst/>
                        <a:latin typeface="BIZ UDゴシック" panose="020B0400000000000000" pitchFamily="49" charset="-128"/>
                        <a:ea typeface="BIZ UDゴシック" panose="020B0400000000000000" pitchFamily="49" charset="-128"/>
                      </a:endParaRPr>
                    </a:p>
                    <a:p>
                      <a:pPr algn="l"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　　   精算額</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extLst>
                  <a:ext uri="{0D108BD9-81ED-4DB2-BD59-A6C34878D82A}">
                    <a16:rowId xmlns:a16="http://schemas.microsoft.com/office/drawing/2014/main" val="1857793387"/>
                  </a:ext>
                </a:extLst>
              </a:tr>
              <a:tr h="219349">
                <a:tc vMerge="1">
                  <a:txBody>
                    <a:bodyPr/>
                    <a:lstStyle/>
                    <a:p>
                      <a:endParaRPr kumimoji="1" lang="ja-JP" altLang="en-US"/>
                    </a:p>
                  </a:txBody>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平成</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30</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令和元年度分の精算額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a:solidFill>
                            <a:schemeClr val="bg1"/>
                          </a:solidFill>
                          <a:effectLst/>
                          <a:latin typeface="BIZ UDゴシック" panose="020B0400000000000000" pitchFamily="49" charset="-128"/>
                          <a:ea typeface="BIZ UDゴシック" panose="020B0400000000000000" pitchFamily="49" charset="-128"/>
                        </a:rPr>
                        <a:t>令和２年度分の精算額</a:t>
                      </a:r>
                      <a:r>
                        <a:rPr lang="en-US" altLang="ja-JP" sz="700" u="none" strike="noStrike">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令和３年度分の精算額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令和４年度分の精算額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令和５年度分の精算額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vMerge="1">
                  <a:txBody>
                    <a:bodyPr/>
                    <a:lstStyle/>
                    <a:p>
                      <a:endParaRPr kumimoji="1" lang="ja-JP" altLang="en-US"/>
                    </a:p>
                  </a:txBody>
                  <a:tcPr/>
                </a:tc>
                <a:extLst>
                  <a:ext uri="{0D108BD9-81ED-4DB2-BD59-A6C34878D82A}">
                    <a16:rowId xmlns:a16="http://schemas.microsoft.com/office/drawing/2014/main" val="150559802"/>
                  </a:ext>
                </a:extLst>
              </a:tr>
              <a:tr h="207965">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Ａ：見直後（</a:t>
                      </a:r>
                      <a:r>
                        <a:rPr lang="ja-JP" altLang="en-US" sz="800" b="0" i="0" u="none" strike="noStrike" dirty="0">
                          <a:solidFill>
                            <a:srgbClr val="000000"/>
                          </a:solidFill>
                          <a:effectLst/>
                          <a:latin typeface="BIZ UDゴシック" panose="020B0400000000000000" pitchFamily="49" charset="-128"/>
                          <a:ea typeface="BIZ UDゴシック" panose="020B0400000000000000" pitchFamily="49" charset="-128"/>
                        </a:rPr>
                        <a:t>シミュレーション</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a:t>
                      </a:r>
                    </a:p>
                  </a:txBody>
                  <a:tcPr marL="7440" marR="7440" marT="7440" marB="0"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DBEEF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5,853</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4,309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7,279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4,810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5,563</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extLst>
                  <a:ext uri="{0D108BD9-81ED-4DB2-BD59-A6C34878D82A}">
                    <a16:rowId xmlns:a16="http://schemas.microsoft.com/office/drawing/2014/main" val="3238627929"/>
                  </a:ext>
                </a:extLst>
              </a:tr>
              <a:tr h="207965">
                <a:tc>
                  <a:txBody>
                    <a:bodyPr/>
                    <a:lstStyle/>
                    <a:p>
                      <a:pPr algn="l" rtl="0" fontAlgn="ctr"/>
                      <a:r>
                        <a:rPr lang="ja-JP" altLang="en-US" sz="900" u="none" strike="noStrike" dirty="0">
                          <a:effectLst/>
                          <a:latin typeface="BIZ UDゴシック" panose="020B0400000000000000" pitchFamily="49" charset="-128"/>
                          <a:ea typeface="BIZ UDゴシック" panose="020B0400000000000000" pitchFamily="49" charset="-128"/>
                        </a:rPr>
                        <a:t>Ｂ：見直後（システム）</a:t>
                      </a:r>
                      <a:endParaRPr lang="en-US" altLang="ja-JP" sz="900" u="none" strike="noStrike" dirty="0">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lgn="ctr" rtl="0" fontAlgn="ctr"/>
                      <a:r>
                        <a:rPr lang="ja-JP" altLang="en-US" sz="900" b="0" u="none" strike="noStrike" dirty="0">
                          <a:effectLst/>
                          <a:latin typeface="BIZ UDゴシック" panose="020B0400000000000000" pitchFamily="49" charset="-128"/>
                          <a:ea typeface="BIZ UDゴシック" panose="020B0400000000000000" pitchFamily="49" charset="-128"/>
                        </a:rPr>
                        <a:t>－</a:t>
                      </a:r>
                      <a:r>
                        <a:rPr lang="en-US" altLang="ja-JP" sz="800" b="0" u="none" strike="noStrike" dirty="0">
                          <a:effectLst/>
                          <a:latin typeface="BIZ UD明朝 Medium" panose="02020500000000000000" pitchFamily="17" charset="-128"/>
                          <a:ea typeface="BIZ UD明朝 Medium" panose="02020500000000000000" pitchFamily="17" charset="-128"/>
                        </a:rPr>
                        <a:t>※</a:t>
                      </a:r>
                      <a:r>
                        <a:rPr lang="ja-JP" altLang="en-US" sz="800" b="0" u="none" strike="noStrike" dirty="0">
                          <a:effectLst/>
                          <a:latin typeface="BIZ UD明朝 Medium" panose="02020500000000000000" pitchFamily="17" charset="-128"/>
                          <a:ea typeface="BIZ UD明朝 Medium" panose="02020500000000000000" pitchFamily="17" charset="-128"/>
                        </a:rPr>
                        <a:t>１</a:t>
                      </a:r>
                      <a:endParaRPr lang="ja-JP" altLang="en-US" sz="900" b="0" i="0" u="none" strike="noStrike" dirty="0">
                        <a:solidFill>
                          <a:srgbClr val="000000"/>
                        </a:solidFill>
                        <a:effectLst/>
                        <a:latin typeface="BIZ UD明朝 Medium" panose="02020500000000000000" pitchFamily="17" charset="-128"/>
                        <a:ea typeface="BIZ UD明朝 Medium" panose="02020500000000000000" pitchFamily="17"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ja-JP" altLang="en-US" sz="900" b="0" u="none" strike="noStrike" dirty="0">
                          <a:effectLst/>
                          <a:latin typeface="BIZ UDゴシック" panose="020B0400000000000000" pitchFamily="49" charset="-128"/>
                          <a:ea typeface="BIZ UDゴシック" panose="020B0400000000000000" pitchFamily="49" charset="-128"/>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6,944</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1,007</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1,934</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147</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2,508</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4762833"/>
                  </a:ext>
                </a:extLst>
              </a:tr>
              <a:tr h="207965">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Ｃ：見直前</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lgn="ctr" rtl="0" fontAlgn="ctr"/>
                      <a:r>
                        <a:rPr lang="en-US" altLang="ja-JP" sz="900" u="none" strike="noStrike" dirty="0">
                          <a:effectLst/>
                          <a:latin typeface="Arial Rounded MT Bold" panose="020F0704030504030204" pitchFamily="34" charset="0"/>
                        </a:rPr>
                        <a:t>5,286</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2,339</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8,063</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4,013</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2,236</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3,652</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4,265</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2134990"/>
                  </a:ext>
                </a:extLst>
              </a:tr>
            </a:tbl>
          </a:graphicData>
        </a:graphic>
      </p:graphicFrame>
      <p:sp>
        <p:nvSpPr>
          <p:cNvPr id="13" name="テキスト ボックス 12">
            <a:extLst>
              <a:ext uri="{FF2B5EF4-FFF2-40B4-BE49-F238E27FC236}">
                <a16:creationId xmlns:a16="http://schemas.microsoft.com/office/drawing/2014/main" id="{D028B1A9-9CD7-4E13-BDEE-B4440D0F9DCB}"/>
              </a:ext>
            </a:extLst>
          </p:cNvPr>
          <p:cNvSpPr txBox="1"/>
          <p:nvPr/>
        </p:nvSpPr>
        <p:spPr>
          <a:xfrm>
            <a:off x="-14593" y="3154667"/>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令和８年度の積立額・取崩額への影響</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15" name="四角形: 角を丸くする 14">
            <a:extLst>
              <a:ext uri="{FF2B5EF4-FFF2-40B4-BE49-F238E27FC236}">
                <a16:creationId xmlns:a16="http://schemas.microsoft.com/office/drawing/2014/main" id="{BEC57C1C-3D9C-4220-A474-F94A74122E02}"/>
              </a:ext>
            </a:extLst>
          </p:cNvPr>
          <p:cNvSpPr/>
          <p:nvPr/>
        </p:nvSpPr>
        <p:spPr>
          <a:xfrm>
            <a:off x="38911" y="6423824"/>
            <a:ext cx="4332792"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（４）積立額・取崩額に係る基準の一部見直し</a:t>
            </a:r>
          </a:p>
        </p:txBody>
      </p:sp>
      <p:sp>
        <p:nvSpPr>
          <p:cNvPr id="16" name="テキスト ボックス 15">
            <a:extLst>
              <a:ext uri="{FF2B5EF4-FFF2-40B4-BE49-F238E27FC236}">
                <a16:creationId xmlns:a16="http://schemas.microsoft.com/office/drawing/2014/main" id="{DF9A005D-7F15-4D5F-A3D8-8840BFCC71E8}"/>
              </a:ext>
            </a:extLst>
          </p:cNvPr>
          <p:cNvSpPr txBox="1"/>
          <p:nvPr/>
        </p:nvSpPr>
        <p:spPr>
          <a:xfrm>
            <a:off x="68096" y="6749389"/>
            <a:ext cx="10555620" cy="792000"/>
          </a:xfrm>
          <a:prstGeom prst="rect">
            <a:avLst/>
          </a:prstGeom>
          <a:solidFill>
            <a:schemeClr val="bg1"/>
          </a:solidFill>
          <a:ln w="38100">
            <a:solidFill>
              <a:schemeClr val="accent5">
                <a:lumMod val="75000"/>
              </a:schemeClr>
            </a:solidFill>
            <a:prstDash val="sysDot"/>
          </a:ln>
        </p:spPr>
        <p:txBody>
          <a:bodyPr wrap="square" rtlCol="0" anchor="t">
            <a:noAutofit/>
          </a:bodyPr>
          <a:lstStyle/>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再算定は行わないことから、令和８年度の取崩額（約</a:t>
            </a:r>
            <a:r>
              <a:rPr lang="en-US" altLang="ja-JP" sz="1100" dirty="0">
                <a:latin typeface="BIZ UDゴシック" panose="020B0400000000000000" pitchFamily="49" charset="-128"/>
                <a:ea typeface="BIZ UDゴシック" panose="020B0400000000000000" pitchFamily="49" charset="-128"/>
              </a:rPr>
              <a:t>20</a:t>
            </a:r>
            <a:r>
              <a:rPr lang="ja-JP" altLang="en-US" sz="1100" dirty="0">
                <a:latin typeface="BIZ UDゴシック" panose="020B0400000000000000" pitchFamily="49" charset="-128"/>
                <a:ea typeface="BIZ UDゴシック" panose="020B0400000000000000" pitchFamily="49" charset="-128"/>
              </a:rPr>
              <a:t>億円）への影響はなし。</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〇　一方で、前期高齢者交付金の交付額は、シミュレーションに基づき算定されることを踏まえ、令和９年度以降の積立額・取崩額の基準については、シミュレー</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　　ションを用いて算出したＡの値を用いることとする。</a:t>
            </a:r>
            <a:endParaRPr lang="en-US" altLang="ja-JP" sz="1100" dirty="0">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C3A55CF0-BE13-45EB-A1DC-3FDE7096DE02}"/>
              </a:ext>
            </a:extLst>
          </p:cNvPr>
          <p:cNvSpPr txBox="1"/>
          <p:nvPr/>
        </p:nvSpPr>
        <p:spPr>
          <a:xfrm>
            <a:off x="-23987" y="3389654"/>
            <a:ext cx="10584805" cy="276166"/>
          </a:xfrm>
          <a:prstGeom prst="rect">
            <a:avLst/>
          </a:prstGeom>
          <a:noFill/>
        </p:spPr>
        <p:txBody>
          <a:bodyPr wrap="square">
            <a:spAutoFit/>
          </a:bodyPr>
          <a:lstStyle/>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　シミュレーションを用いて算出した場合、令和８年度の積立額・取崩額の基準となる❶・❷は下表のＡの値となるため、令和８年度の取崩額は約</a:t>
            </a:r>
            <a:r>
              <a:rPr kumimoji="1" lang="en-US" altLang="ja-JP" sz="1100" dirty="0">
                <a:latin typeface="BIZ UDゴシック" panose="020B0400000000000000" pitchFamily="49" charset="-128"/>
                <a:ea typeface="BIZ UDゴシック" panose="020B0400000000000000" pitchFamily="49" charset="-128"/>
              </a:rPr>
              <a:t>13</a:t>
            </a:r>
            <a:r>
              <a:rPr kumimoji="1" lang="ja-JP" altLang="en-US" sz="1100" dirty="0">
                <a:latin typeface="BIZ UDゴシック" panose="020B0400000000000000" pitchFamily="49" charset="-128"/>
                <a:ea typeface="BIZ UDゴシック" panose="020B0400000000000000" pitchFamily="49" charset="-128"/>
              </a:rPr>
              <a:t>億円に変動。</a:t>
            </a:r>
          </a:p>
        </p:txBody>
      </p:sp>
      <p:graphicFrame>
        <p:nvGraphicFramePr>
          <p:cNvPr id="11" name="表 10">
            <a:extLst>
              <a:ext uri="{FF2B5EF4-FFF2-40B4-BE49-F238E27FC236}">
                <a16:creationId xmlns:a16="http://schemas.microsoft.com/office/drawing/2014/main" id="{11B14F5D-68DC-482E-831E-0238C81CD2E6}"/>
              </a:ext>
            </a:extLst>
          </p:cNvPr>
          <p:cNvGraphicFramePr>
            <a:graphicFrameLocks noGrp="1"/>
          </p:cNvGraphicFramePr>
          <p:nvPr>
            <p:extLst>
              <p:ext uri="{D42A27DB-BD31-4B8C-83A1-F6EECF244321}">
                <p14:modId xmlns:p14="http://schemas.microsoft.com/office/powerpoint/2010/main" val="3912800724"/>
              </p:ext>
            </p:extLst>
          </p:nvPr>
        </p:nvGraphicFramePr>
        <p:xfrm>
          <a:off x="51609" y="4794744"/>
          <a:ext cx="10584808" cy="1309735"/>
        </p:xfrm>
        <a:graphic>
          <a:graphicData uri="http://schemas.openxmlformats.org/drawingml/2006/table">
            <a:tbl>
              <a:tblPr/>
              <a:tblGrid>
                <a:gridCol w="1706069">
                  <a:extLst>
                    <a:ext uri="{9D8B030D-6E8A-4147-A177-3AD203B41FA5}">
                      <a16:colId xmlns:a16="http://schemas.microsoft.com/office/drawing/2014/main" val="2370419703"/>
                    </a:ext>
                  </a:extLst>
                </a:gridCol>
                <a:gridCol w="1238613">
                  <a:extLst>
                    <a:ext uri="{9D8B030D-6E8A-4147-A177-3AD203B41FA5}">
                      <a16:colId xmlns:a16="http://schemas.microsoft.com/office/drawing/2014/main" val="3480822138"/>
                    </a:ext>
                  </a:extLst>
                </a:gridCol>
                <a:gridCol w="1238613">
                  <a:extLst>
                    <a:ext uri="{9D8B030D-6E8A-4147-A177-3AD203B41FA5}">
                      <a16:colId xmlns:a16="http://schemas.microsoft.com/office/drawing/2014/main" val="1526436345"/>
                    </a:ext>
                  </a:extLst>
                </a:gridCol>
                <a:gridCol w="1238613">
                  <a:extLst>
                    <a:ext uri="{9D8B030D-6E8A-4147-A177-3AD203B41FA5}">
                      <a16:colId xmlns:a16="http://schemas.microsoft.com/office/drawing/2014/main" val="3261498151"/>
                    </a:ext>
                  </a:extLst>
                </a:gridCol>
                <a:gridCol w="1238613">
                  <a:extLst>
                    <a:ext uri="{9D8B030D-6E8A-4147-A177-3AD203B41FA5}">
                      <a16:colId xmlns:a16="http://schemas.microsoft.com/office/drawing/2014/main" val="4277561862"/>
                    </a:ext>
                  </a:extLst>
                </a:gridCol>
                <a:gridCol w="1238613">
                  <a:extLst>
                    <a:ext uri="{9D8B030D-6E8A-4147-A177-3AD203B41FA5}">
                      <a16:colId xmlns:a16="http://schemas.microsoft.com/office/drawing/2014/main" val="3983095360"/>
                    </a:ext>
                  </a:extLst>
                </a:gridCol>
                <a:gridCol w="1238613">
                  <a:extLst>
                    <a:ext uri="{9D8B030D-6E8A-4147-A177-3AD203B41FA5}">
                      <a16:colId xmlns:a16="http://schemas.microsoft.com/office/drawing/2014/main" val="3080751643"/>
                    </a:ext>
                  </a:extLst>
                </a:gridCol>
                <a:gridCol w="1447061">
                  <a:extLst>
                    <a:ext uri="{9D8B030D-6E8A-4147-A177-3AD203B41FA5}">
                      <a16:colId xmlns:a16="http://schemas.microsoft.com/office/drawing/2014/main" val="3068265576"/>
                    </a:ext>
                  </a:extLst>
                </a:gridCol>
              </a:tblGrid>
              <a:tr h="320389">
                <a:tc row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令和８年度の積立額・取崩額</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❶Ｎー２年度の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一人当たり精算額</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差額（❷－❶）</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❸ Ｎー２年度の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被保険者数　</a:t>
                      </a:r>
                      <a:r>
                        <a:rPr lang="en-US" altLang="ja-JP" sz="900" b="0" u="none" strike="noStrike" dirty="0">
                          <a:solidFill>
                            <a:schemeClr val="bg1"/>
                          </a:solidFill>
                          <a:effectLst/>
                          <a:latin typeface="BIZ UD明朝 Medium" panose="02020500000000000000" pitchFamily="17" charset="-128"/>
                          <a:ea typeface="BIZ UD明朝 Medium" panose="02020500000000000000" pitchFamily="17" charset="-128"/>
                        </a:rPr>
                        <a:t>※</a:t>
                      </a:r>
                      <a:r>
                        <a:rPr lang="ja-JP" altLang="en-US" sz="900" b="0" u="none" strike="noStrike" dirty="0">
                          <a:solidFill>
                            <a:schemeClr val="bg1"/>
                          </a:solidFill>
                          <a:effectLst/>
                          <a:latin typeface="BIZ UD明朝 Medium" panose="02020500000000000000" pitchFamily="17" charset="-128"/>
                          <a:ea typeface="BIZ UD明朝 Medium" panose="02020500000000000000" pitchFamily="17" charset="-128"/>
                        </a:rPr>
                        <a:t>２</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grid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❹　積立額・取崩額（</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❷－❶）</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 ❸)</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hMerge="1">
                  <a:txBody>
                    <a:bodyPr/>
                    <a:lstStyle/>
                    <a:p>
                      <a:endParaRPr kumimoji="1" lang="ja-JP" altLang="en-US"/>
                    </a:p>
                  </a:txBody>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❺ Ｎ年度の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推計被保険者数</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❻ 一人当たり積立額・</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取崩額（❹</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÷❺</a:t>
                      </a: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extLst>
                  <a:ext uri="{0D108BD9-81ED-4DB2-BD59-A6C34878D82A}">
                    <a16:rowId xmlns:a16="http://schemas.microsoft.com/office/drawing/2014/main" val="3773367208"/>
                  </a:ext>
                </a:extLst>
              </a:tr>
              <a:tr h="202642">
                <a:tc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令和６年度分の精算額</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令和６年度の被保険者数</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令和８年度の被保険者数</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vMerge="1">
                  <a:txBody>
                    <a:bodyPr/>
                    <a:lstStyle/>
                    <a:p>
                      <a:endParaRPr kumimoji="1" lang="ja-JP" altLang="en-US"/>
                    </a:p>
                  </a:txBody>
                  <a:tcPr/>
                </a:tc>
                <a:extLst>
                  <a:ext uri="{0D108BD9-81ED-4DB2-BD59-A6C34878D82A}">
                    <a16:rowId xmlns:a16="http://schemas.microsoft.com/office/drawing/2014/main" val="2192111294"/>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Ａ：見直後（</a:t>
                      </a:r>
                      <a:r>
                        <a:rPr lang="ja-JP" altLang="en-US" sz="800" b="0" i="0" u="none" strike="noStrike" dirty="0">
                          <a:solidFill>
                            <a:srgbClr val="000000"/>
                          </a:solidFill>
                          <a:effectLst/>
                          <a:latin typeface="BIZ UDゴシック" panose="020B0400000000000000" pitchFamily="49" charset="-128"/>
                          <a:ea typeface="BIZ UDゴシック" panose="020B0400000000000000" pitchFamily="49" charset="-128"/>
                        </a:rPr>
                        <a:t>シミュレーション</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rowSpan="2">
                  <a:txBody>
                    <a:bodyPr/>
                    <a:lstStyle/>
                    <a:p>
                      <a:pPr algn="ctr" rtl="0" fontAlgn="ct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6,379</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 </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816</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rowSpan="4">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1,601,435</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1,306,770,960</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rowSpan="4">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1,507,261</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 </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867</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07105242"/>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Ｄ：見直前</a:t>
                      </a:r>
                      <a:r>
                        <a:rPr lang="ja-JP" altLang="en-US" sz="900" u="none" strike="noStrike" dirty="0">
                          <a:effectLst/>
                          <a:latin typeface="BIZ UDゴシック" panose="020B0400000000000000" pitchFamily="49" charset="-128"/>
                          <a:ea typeface="BIZ UDゴシック" panose="020B0400000000000000" pitchFamily="49" charset="-128"/>
                        </a:rPr>
                        <a:t>（</a:t>
                      </a: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シミュレーション</a:t>
                      </a:r>
                      <a:r>
                        <a:rPr lang="ja-JP" altLang="en-US" sz="900" u="none" strike="noStrike" dirty="0">
                          <a:effectLst/>
                          <a:latin typeface="BIZ UDゴシック" panose="020B0400000000000000" pitchFamily="49" charset="-128"/>
                          <a:ea typeface="BIZ UDゴシック" panose="020B0400000000000000" pitchFamily="49" charset="-128"/>
                        </a:rPr>
                        <a:t>）</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vMerge="1">
                  <a:txBody>
                    <a:bodyPr/>
                    <a:lstStyle/>
                    <a:p>
                      <a:pPr algn="ctr" rtl="0"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 </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2,114</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r"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3,385,433,590</a:t>
                      </a: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2,246</a:t>
                      </a: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48037"/>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Ｂ：見直後</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rowSpan="2">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3,776</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1,268</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1,601,435</a:t>
                      </a: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2,030,619,580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1,507,261</a:t>
                      </a: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1,347</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871141671"/>
                  </a:ext>
                </a:extLst>
              </a:tr>
              <a:tr h="19667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Ｃ：見直前</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vMerge="1">
                  <a:txBody>
                    <a:bodyPr/>
                    <a:lstStyle/>
                    <a:p>
                      <a:endParaRPr kumimoji="1" lang="ja-JP" altLang="en-US"/>
                    </a:p>
                  </a:txBody>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489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r"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783,101,715</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（❶＜❷のため積立）</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520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6207372"/>
                  </a:ext>
                </a:extLst>
              </a:tr>
            </a:tbl>
          </a:graphicData>
        </a:graphic>
      </p:graphicFrame>
      <p:sp>
        <p:nvSpPr>
          <p:cNvPr id="22" name="テキスト ボックス 21">
            <a:extLst>
              <a:ext uri="{FF2B5EF4-FFF2-40B4-BE49-F238E27FC236}">
                <a16:creationId xmlns:a16="http://schemas.microsoft.com/office/drawing/2014/main" id="{AEAD58FC-CFEF-4EFE-B7B2-520BE82626C5}"/>
              </a:ext>
            </a:extLst>
          </p:cNvPr>
          <p:cNvSpPr txBox="1"/>
          <p:nvPr/>
        </p:nvSpPr>
        <p:spPr>
          <a:xfrm>
            <a:off x="-6569" y="6090353"/>
            <a:ext cx="10737945" cy="338554"/>
          </a:xfrm>
          <a:prstGeom prst="rect">
            <a:avLst/>
          </a:prstGeom>
          <a:noFill/>
        </p:spPr>
        <p:txBody>
          <a:bodyPr wrap="square">
            <a:spAutoFit/>
          </a:bodyPr>
          <a:lstStyle/>
          <a:p>
            <a:r>
              <a:rPr lang="en-US" altLang="ja-JP" sz="800" dirty="0">
                <a:latin typeface="BIZ UD明朝 Medium" panose="02020500000000000000" pitchFamily="17" charset="-128"/>
                <a:ea typeface="BIZ UD明朝 Medium" panose="02020500000000000000" pitchFamily="17" charset="-128"/>
              </a:rPr>
              <a:t>※</a:t>
            </a:r>
            <a:r>
              <a:rPr lang="ja-JP" altLang="en-US" sz="800" dirty="0">
                <a:latin typeface="BIZ UD明朝 Medium" panose="02020500000000000000" pitchFamily="17" charset="-128"/>
                <a:ea typeface="BIZ UD明朝 Medium" panose="02020500000000000000" pitchFamily="17" charset="-128"/>
              </a:rPr>
              <a:t>１　平成</a:t>
            </a:r>
            <a:r>
              <a:rPr lang="en-US" altLang="ja-JP" sz="800" dirty="0">
                <a:latin typeface="BIZ UD明朝 Medium" panose="02020500000000000000" pitchFamily="17" charset="-128"/>
                <a:ea typeface="BIZ UD明朝 Medium" panose="02020500000000000000" pitchFamily="17" charset="-128"/>
              </a:rPr>
              <a:t>30</a:t>
            </a:r>
            <a:r>
              <a:rPr lang="ja-JP" altLang="en-US" sz="800" dirty="0">
                <a:latin typeface="BIZ UD明朝 Medium" panose="02020500000000000000" pitchFamily="17" charset="-128"/>
                <a:ea typeface="BIZ UD明朝 Medium" panose="02020500000000000000" pitchFamily="17" charset="-128"/>
              </a:rPr>
              <a:t>年度・令和元年度は、改正後の計算方法に用いる過去３か年平均の実績に、広域化以前の平成</a:t>
            </a:r>
            <a:r>
              <a:rPr lang="en-US" altLang="ja-JP" sz="800" dirty="0">
                <a:latin typeface="BIZ UD明朝 Medium" panose="02020500000000000000" pitchFamily="17" charset="-128"/>
                <a:ea typeface="BIZ UD明朝 Medium" panose="02020500000000000000" pitchFamily="17" charset="-128"/>
              </a:rPr>
              <a:t>29</a:t>
            </a:r>
            <a:r>
              <a:rPr lang="ja-JP" altLang="en-US" sz="800" dirty="0">
                <a:latin typeface="BIZ UD明朝 Medium" panose="02020500000000000000" pitchFamily="17" charset="-128"/>
                <a:ea typeface="BIZ UD明朝 Medium" panose="02020500000000000000" pitchFamily="17" charset="-128"/>
              </a:rPr>
              <a:t>年度以前の年度を含むため算出不可。</a:t>
            </a:r>
            <a:endParaRPr lang="en-US" altLang="ja-JP" sz="800" dirty="0">
              <a:latin typeface="BIZ UD明朝 Medium" panose="02020500000000000000" pitchFamily="17" charset="-128"/>
              <a:ea typeface="BIZ UD明朝 Medium" panose="02020500000000000000" pitchFamily="17" charset="-128"/>
            </a:endParaRPr>
          </a:p>
          <a:p>
            <a:r>
              <a:rPr lang="en-US" altLang="ja-JP" sz="800" dirty="0">
                <a:latin typeface="BIZ UD明朝 Medium" panose="02020500000000000000" pitchFamily="17" charset="-128"/>
                <a:ea typeface="BIZ UD明朝 Medium" panose="02020500000000000000" pitchFamily="17" charset="-128"/>
              </a:rPr>
              <a:t>※</a:t>
            </a:r>
            <a:r>
              <a:rPr lang="ja-JP" altLang="en-US" sz="800" dirty="0">
                <a:latin typeface="BIZ UD明朝 Medium" panose="02020500000000000000" pitchFamily="17" charset="-128"/>
                <a:ea typeface="BIZ UD明朝 Medium" panose="02020500000000000000" pitchFamily="17" charset="-128"/>
              </a:rPr>
              <a:t>２　社会保険診療報酬支払基金への報告値であり、年報値とは異なる。</a:t>
            </a:r>
          </a:p>
        </p:txBody>
      </p:sp>
      <p:sp>
        <p:nvSpPr>
          <p:cNvPr id="3" name="正方形/長方形 2">
            <a:extLst>
              <a:ext uri="{FF2B5EF4-FFF2-40B4-BE49-F238E27FC236}">
                <a16:creationId xmlns:a16="http://schemas.microsoft.com/office/drawing/2014/main" id="{0AFBBAC9-65BD-4B98-BF88-66D6301E92AF}"/>
              </a:ext>
            </a:extLst>
          </p:cNvPr>
          <p:cNvSpPr/>
          <p:nvPr/>
        </p:nvSpPr>
        <p:spPr>
          <a:xfrm>
            <a:off x="38911" y="5321677"/>
            <a:ext cx="1721795" cy="2026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3D5CC386-BCA5-4E34-BA2C-9BAE7CE5F779}"/>
              </a:ext>
            </a:extLst>
          </p:cNvPr>
          <p:cNvSpPr/>
          <p:nvPr/>
        </p:nvSpPr>
        <p:spPr>
          <a:xfrm>
            <a:off x="1760363" y="5321677"/>
            <a:ext cx="1235413" cy="37902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E323FB85-AE7D-420A-9EFC-90DB15244EC9}"/>
              </a:ext>
            </a:extLst>
          </p:cNvPr>
          <p:cNvSpPr/>
          <p:nvPr/>
        </p:nvSpPr>
        <p:spPr>
          <a:xfrm>
            <a:off x="3008474" y="5321677"/>
            <a:ext cx="1235413" cy="20261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879242D7-E570-462F-BC03-0844373473F0}"/>
              </a:ext>
            </a:extLst>
          </p:cNvPr>
          <p:cNvSpPr/>
          <p:nvPr/>
        </p:nvSpPr>
        <p:spPr>
          <a:xfrm>
            <a:off x="5460565" y="5321677"/>
            <a:ext cx="2497193" cy="20054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BD498100-0C11-4985-B9DB-40FDC31C9C50}"/>
              </a:ext>
            </a:extLst>
          </p:cNvPr>
          <p:cNvSpPr/>
          <p:nvPr/>
        </p:nvSpPr>
        <p:spPr>
          <a:xfrm>
            <a:off x="9205183" y="5321677"/>
            <a:ext cx="1443932" cy="1900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E0A387CB-8C23-4739-901A-334CC0D53056}"/>
              </a:ext>
            </a:extLst>
          </p:cNvPr>
          <p:cNvSpPr/>
          <p:nvPr/>
        </p:nvSpPr>
        <p:spPr>
          <a:xfrm>
            <a:off x="5460565" y="5725913"/>
            <a:ext cx="2497193" cy="17181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206762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20639</TotalTime>
  <Words>1601</Words>
  <Application>Microsoft Office PowerPoint</Application>
  <PresentationFormat>ユーザー設定</PresentationFormat>
  <Paragraphs>143</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UDゴシック</vt:lpstr>
      <vt:lpstr>BIZ UD明朝 Medium</vt:lpstr>
      <vt:lpstr>游ゴシック</vt:lpstr>
      <vt:lpstr>游明朝</vt:lpstr>
      <vt:lpstr>Arial</vt:lpstr>
      <vt:lpstr>Arial Rounded MT Bold</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保険料の激変緩和措置について</dc:title>
  <dc:creator>l.m.t.b.201203@gmail.com</dc:creator>
  <cp:lastModifiedBy>桐山　栞里</cp:lastModifiedBy>
  <cp:revision>2515</cp:revision>
  <cp:lastPrinted>2026-02-03T01:52:41Z</cp:lastPrinted>
  <dcterms:created xsi:type="dcterms:W3CDTF">2020-05-20T23:54:01Z</dcterms:created>
  <dcterms:modified xsi:type="dcterms:W3CDTF">2026-03-24T02:18:45Z</dcterms:modified>
</cp:coreProperties>
</file>