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7"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96" autoAdjust="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8" rIns="91389" bIns="45698" rtlCol="0"/>
          <a:lstStyle>
            <a:lvl1pPr algn="r">
              <a:defRPr sz="1200"/>
            </a:lvl1pPr>
          </a:lstStyle>
          <a:p>
            <a:fld id="{7DAF4AE6-CAB6-453C-A8A1-BAB70DB220F0}" type="datetimeFigureOut">
              <a:rPr kumimoji="1" lang="ja-JP" altLang="en-US" smtClean="0"/>
              <a:t>2025/12/9</a:t>
            </a:fld>
            <a:endParaRPr kumimoji="1"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9" tIns="45698" rIns="91389" bIns="4569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9" tIns="45698" rIns="91389" bIns="45698"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6967"/>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7"/>
            <a:ext cx="2949787" cy="496967"/>
          </a:xfrm>
          <a:prstGeom prst="rect">
            <a:avLst/>
          </a:prstGeom>
        </p:spPr>
        <p:txBody>
          <a:bodyPr vert="horz" lIns="91389" tIns="45698" rIns="91389" bIns="45698" rtlCol="0"/>
          <a:lstStyle>
            <a:lvl1pPr algn="r">
              <a:defRPr sz="1200"/>
            </a:lvl1pPr>
          </a:lstStyle>
          <a:p>
            <a:fld id="{74D20167-DAF4-49D4-BD3E-EFFE4028B923}" type="datetimeFigureOut">
              <a:rPr kumimoji="1" lang="ja-JP" altLang="en-US" smtClean="0"/>
              <a:t>2025/12/9</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8" rIns="91389" bIns="4569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8" rIns="91389"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2949787" cy="496967"/>
          </a:xfrm>
          <a:prstGeom prst="rect">
            <a:avLst/>
          </a:prstGeom>
        </p:spPr>
        <p:txBody>
          <a:bodyPr vert="horz" lIns="91389" tIns="45698" rIns="91389" bIns="456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3"/>
            <a:ext cx="2949787" cy="496967"/>
          </a:xfrm>
          <a:prstGeom prst="rect">
            <a:avLst/>
          </a:prstGeom>
        </p:spPr>
        <p:txBody>
          <a:bodyPr vert="horz" lIns="91389" tIns="45698" rIns="91389" bIns="45698"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en-US" altLang="ja-JP" strike="dblStrike" baseline="0"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1480338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2025/12/9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2025/12/9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2025/12/9</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255" y="-1445"/>
            <a:ext cx="9170510" cy="37623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72000" rIns="91440" bIns="72000" rtlCol="0" anchor="ctr">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8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令和７年度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サイクルに基づく進捗管理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府全体の中間評価</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a:latin typeface="Meiryo UI" panose="020B0604030504040204" pitchFamily="50" charset="-128"/>
                <a:ea typeface="Meiryo UI" panose="020B0604030504040204" pitchFamily="50" charset="-128"/>
                <a:cs typeface="Meiryo UI" panose="020B0604030504040204" pitchFamily="50" charset="-128"/>
              </a:rPr>
              <a:t>報告の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概要</a:t>
            </a:r>
          </a:p>
        </p:txBody>
      </p:sp>
      <p:sp>
        <p:nvSpPr>
          <p:cNvPr id="24" name="正方形/長方形 23">
            <a:extLst>
              <a:ext uri="{FF2B5EF4-FFF2-40B4-BE49-F238E27FC236}">
                <a16:creationId xmlns:a16="http://schemas.microsoft.com/office/drawing/2014/main" id="{58E9F6DA-FA6D-442C-8470-C212FEF1CD07}"/>
              </a:ext>
            </a:extLst>
          </p:cNvPr>
          <p:cNvSpPr/>
          <p:nvPr/>
        </p:nvSpPr>
        <p:spPr>
          <a:xfrm>
            <a:off x="143728" y="1822223"/>
            <a:ext cx="6436987" cy="28392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a:lnSpc>
                <a:spcPts val="1800"/>
              </a:lnSpc>
            </a:pPr>
            <a:r>
              <a:rPr kumimoji="1" lang="en-US" altLang="ja-JP" sz="900" dirty="0">
                <a:solidFill>
                  <a:schemeClr val="tx1"/>
                </a:solidFill>
                <a:latin typeface="BIZ UDPゴシック" panose="020B0400000000000000" pitchFamily="50" charset="-128"/>
                <a:ea typeface="BIZ UDPゴシック" panose="020B0400000000000000" pitchFamily="50" charset="-128"/>
              </a:rPr>
              <a:t>※14</a:t>
            </a:r>
            <a:r>
              <a:rPr kumimoji="1" lang="ja-JP" altLang="en-US" sz="900" dirty="0">
                <a:solidFill>
                  <a:schemeClr val="tx1"/>
                </a:solidFill>
                <a:latin typeface="BIZ UDPゴシック" panose="020B0400000000000000" pitchFamily="50" charset="-128"/>
                <a:ea typeface="BIZ UDPゴシック" panose="020B0400000000000000" pitchFamily="50" charset="-128"/>
              </a:rPr>
              <a:t>項番のうち、「期末評価において評価を実施する」項番８を除く、</a:t>
            </a:r>
            <a:r>
              <a:rPr kumimoji="1" lang="en-US" altLang="ja-JP" sz="900" dirty="0">
                <a:solidFill>
                  <a:schemeClr val="tx1"/>
                </a:solidFill>
                <a:latin typeface="BIZ UDPゴシック" panose="020B0400000000000000" pitchFamily="50" charset="-128"/>
                <a:ea typeface="BIZ UDPゴシック" panose="020B0400000000000000" pitchFamily="50" charset="-128"/>
              </a:rPr>
              <a:t>13</a:t>
            </a:r>
            <a:r>
              <a:rPr kumimoji="1" lang="ja-JP" altLang="en-US" sz="900" dirty="0">
                <a:solidFill>
                  <a:schemeClr val="tx1"/>
                </a:solidFill>
                <a:latin typeface="BIZ UDPゴシック" panose="020B0400000000000000" pitchFamily="50" charset="-128"/>
                <a:ea typeface="BIZ UDPゴシック" panose="020B0400000000000000" pitchFamily="50" charset="-128"/>
              </a:rPr>
              <a:t>の項番の目標計画</a:t>
            </a:r>
            <a:r>
              <a:rPr lang="en-US" altLang="ja-JP" sz="900" dirty="0">
                <a:solidFill>
                  <a:schemeClr val="tx1"/>
                </a:solidFill>
                <a:latin typeface="BIZ UDPゴシック" panose="020B0400000000000000" pitchFamily="50" charset="-128"/>
                <a:ea typeface="BIZ UDPゴシック" panose="020B0400000000000000" pitchFamily="50" charset="-128"/>
              </a:rPr>
              <a:t>41</a:t>
            </a:r>
            <a:r>
              <a:rPr kumimoji="1" lang="ja-JP" altLang="en-US" sz="900" dirty="0">
                <a:solidFill>
                  <a:schemeClr val="tx1"/>
                </a:solidFill>
                <a:latin typeface="BIZ UDPゴシック" panose="020B0400000000000000" pitchFamily="50" charset="-128"/>
                <a:ea typeface="BIZ UDPゴシック" panose="020B0400000000000000" pitchFamily="50" charset="-128"/>
              </a:rPr>
              <a:t>項目（うち新規２項目）を評価</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5" name="表 3">
            <a:extLst>
              <a:ext uri="{FF2B5EF4-FFF2-40B4-BE49-F238E27FC236}">
                <a16:creationId xmlns:a16="http://schemas.microsoft.com/office/drawing/2014/main" id="{C7C7EAEF-7B44-44C8-8B4C-075A7E812E4D}"/>
              </a:ext>
            </a:extLst>
          </p:cNvPr>
          <p:cNvGraphicFramePr>
            <a:graphicFrameLocks noGrp="1"/>
          </p:cNvGraphicFramePr>
          <p:nvPr>
            <p:extLst>
              <p:ext uri="{D42A27DB-BD31-4B8C-83A1-F6EECF244321}">
                <p14:modId xmlns:p14="http://schemas.microsoft.com/office/powerpoint/2010/main" val="3672423711"/>
              </p:ext>
            </p:extLst>
          </p:nvPr>
        </p:nvGraphicFramePr>
        <p:xfrm>
          <a:off x="111449" y="423175"/>
          <a:ext cx="6332759" cy="1440000"/>
        </p:xfrm>
        <a:graphic>
          <a:graphicData uri="http://schemas.openxmlformats.org/drawingml/2006/table">
            <a:tbl>
              <a:tblPr firstRow="1" bandRow="1">
                <a:tableStyleId>{5C22544A-7EE6-4342-B048-85BDC9FD1C3A}</a:tableStyleId>
              </a:tblPr>
              <a:tblGrid>
                <a:gridCol w="1203432">
                  <a:extLst>
                    <a:ext uri="{9D8B030D-6E8A-4147-A177-3AD203B41FA5}">
                      <a16:colId xmlns:a16="http://schemas.microsoft.com/office/drawing/2014/main" val="3947692144"/>
                    </a:ext>
                  </a:extLst>
                </a:gridCol>
                <a:gridCol w="1203432">
                  <a:extLst>
                    <a:ext uri="{9D8B030D-6E8A-4147-A177-3AD203B41FA5}">
                      <a16:colId xmlns:a16="http://schemas.microsoft.com/office/drawing/2014/main" val="3030990140"/>
                    </a:ext>
                  </a:extLst>
                </a:gridCol>
                <a:gridCol w="3925895">
                  <a:extLst>
                    <a:ext uri="{9D8B030D-6E8A-4147-A177-3AD203B41FA5}">
                      <a16:colId xmlns:a16="http://schemas.microsoft.com/office/drawing/2014/main" val="1037721725"/>
                    </a:ext>
                  </a:extLst>
                </a:gridCol>
              </a:tblGrid>
              <a:tr h="240000">
                <a:tc rowSpan="2">
                  <a:txBody>
                    <a:bodyPr/>
                    <a:lstStyle/>
                    <a:p>
                      <a:pPr algn="ctr"/>
                      <a:r>
                        <a:rPr kumimoji="1" lang="en-US" altLang="ja-JP" sz="1050" dirty="0">
                          <a:latin typeface="BIZ UDPゴシック" panose="020B0400000000000000" pitchFamily="50" charset="-128"/>
                          <a:ea typeface="BIZ UDPゴシック" panose="020B0400000000000000" pitchFamily="50" charset="-128"/>
                        </a:rPr>
                        <a:t>43</a:t>
                      </a:r>
                      <a:r>
                        <a:rPr kumimoji="1" lang="ja-JP" altLang="en-US" sz="1050" dirty="0">
                          <a:latin typeface="BIZ UDPゴシック" panose="020B0400000000000000" pitchFamily="50" charset="-128"/>
                          <a:ea typeface="BIZ UDPゴシック" panose="020B0400000000000000" pitchFamily="50" charset="-128"/>
                        </a:rPr>
                        <a:t>市町村の</a:t>
                      </a:r>
                      <a:endParaRPr kumimoji="1" lang="en-US" altLang="ja-JP" sz="1050" dirty="0">
                        <a:latin typeface="BIZ UDPゴシック" panose="020B0400000000000000" pitchFamily="50" charset="-128"/>
                        <a:ea typeface="BIZ UDPゴシック" panose="020B0400000000000000" pitchFamily="50" charset="-128"/>
                      </a:endParaRPr>
                    </a:p>
                    <a:p>
                      <a:pPr algn="ctr"/>
                      <a:r>
                        <a:rPr kumimoji="1" lang="ja-JP" altLang="en-US" sz="1050" dirty="0">
                          <a:latin typeface="BIZ UDPゴシック" panose="020B0400000000000000" pitchFamily="50" charset="-128"/>
                          <a:ea typeface="BIZ UDPゴシック" panose="020B0400000000000000" pitchFamily="50" charset="-128"/>
                        </a:rPr>
                        <a:t>目標達成率　</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050" dirty="0">
                          <a:latin typeface="BIZ UDPゴシック" panose="020B0400000000000000" pitchFamily="50" charset="-128"/>
                          <a:ea typeface="BIZ UDPゴシック" panose="020B0400000000000000" pitchFamily="50" charset="-128"/>
                        </a:rPr>
                        <a:t>達成項目数（割合）</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h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970464657"/>
                  </a:ext>
                </a:extLst>
              </a:tr>
              <a:tr h="24000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Ｒ６評価</a:t>
                      </a: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Ｒ７中間評価</a:t>
                      </a: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154484544"/>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１００</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Pゴシック" panose="020B0400000000000000" pitchFamily="50" charset="-128"/>
                          <a:ea typeface="BIZ UDPゴシック" panose="020B0400000000000000" pitchFamily="50" charset="-128"/>
                        </a:rPr>
                        <a:t>17</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（４４</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BIZ UDPゴシック" panose="020B0400000000000000" pitchFamily="50" charset="-128"/>
                          <a:ea typeface="BIZ UDPゴシック" panose="020B0400000000000000" pitchFamily="50" charset="-128"/>
                        </a:rPr>
                        <a:t>　２４項目　（５９</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0002125"/>
                  </a:ext>
                </a:extLst>
              </a:tr>
              <a:tr h="240000">
                <a:tc>
                  <a:txBody>
                    <a:bodyPr/>
                    <a:lstStyle/>
                    <a:p>
                      <a:pPr algn="ctr"/>
                      <a:r>
                        <a:rPr kumimoji="1" lang="en-US" altLang="ja-JP" sz="1050" dirty="0">
                          <a:latin typeface="BIZ UDPゴシック" panose="020B0400000000000000" pitchFamily="50" charset="-128"/>
                          <a:ea typeface="BIZ UDPゴシック" panose="020B0400000000000000" pitchFamily="50" charset="-128"/>
                        </a:rPr>
                        <a:t>75%</a:t>
                      </a:r>
                      <a:r>
                        <a:rPr kumimoji="1" lang="ja-JP" altLang="en-US" sz="1050" dirty="0">
                          <a:latin typeface="BIZ UDPゴシック" panose="020B0400000000000000" pitchFamily="50" charset="-128"/>
                          <a:ea typeface="BIZ UDPゴシック" panose="020B0400000000000000" pitchFamily="50" charset="-128"/>
                        </a:rPr>
                        <a:t>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dirty="0">
                          <a:solidFill>
                            <a:schemeClr val="tx1"/>
                          </a:solidFill>
                          <a:latin typeface="BIZ UDPゴシック" panose="020B0400000000000000" pitchFamily="50" charset="-128"/>
                          <a:ea typeface="BIZ UDPゴシック" panose="020B0400000000000000" pitchFamily="50" charset="-128"/>
                        </a:rPr>
                        <a:t>14</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（３６</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BIZ UDPゴシック" panose="020B0400000000000000" pitchFamily="50" charset="-128"/>
                          <a:ea typeface="BIZ UDPゴシック" panose="020B0400000000000000" pitchFamily="50" charset="-128"/>
                        </a:rPr>
                        <a:t>　</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1</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２項目　（２９</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a:t>
                      </a:r>
                      <a:r>
                        <a:rPr kumimoji="1" lang="en-US" altLang="ja-JP" sz="1000" b="0"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うち９８％達成が４項目、９５％達成が２項目</a:t>
                      </a:r>
                      <a:endParaRPr kumimoji="1" lang="ja-JP" altLang="en-US" sz="1000" b="0"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8353851"/>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５０％以上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６項目　（１５</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r>
                        <a:rPr kumimoji="1" lang="ja-JP" altLang="en-US" sz="1050" b="1" dirty="0">
                          <a:latin typeface="BIZ UDPゴシック" panose="020B0400000000000000" pitchFamily="50" charset="-128"/>
                          <a:ea typeface="BIZ UDPゴシック" panose="020B0400000000000000" pitchFamily="50" charset="-128"/>
                        </a:rPr>
                        <a:t>　　５項目</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（１２</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993477127"/>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４９％以下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２項目　（　５</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r>
                        <a:rPr kumimoji="1" lang="ja-JP" altLang="en-US" sz="1050" b="1" dirty="0">
                          <a:latin typeface="BIZ UDPゴシック" panose="020B0400000000000000" pitchFamily="50" charset="-128"/>
                          <a:ea typeface="BIZ UDPゴシック" panose="020B0400000000000000" pitchFamily="50" charset="-128"/>
                        </a:rPr>
                        <a:t>　　０項目</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　０</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3735515434"/>
                  </a:ext>
                </a:extLst>
              </a:tr>
            </a:tbl>
          </a:graphicData>
        </a:graphic>
      </p:graphicFrame>
      <p:sp>
        <p:nvSpPr>
          <p:cNvPr id="16" name="正方形/長方形 15">
            <a:extLst>
              <a:ext uri="{FF2B5EF4-FFF2-40B4-BE49-F238E27FC236}">
                <a16:creationId xmlns:a16="http://schemas.microsoft.com/office/drawing/2014/main" id="{D21368CB-B909-4AB4-8FAF-F40C8EC05E43}"/>
              </a:ext>
            </a:extLst>
          </p:cNvPr>
          <p:cNvSpPr/>
          <p:nvPr/>
        </p:nvSpPr>
        <p:spPr>
          <a:xfrm>
            <a:off x="111448" y="2132856"/>
            <a:ext cx="8935454" cy="3096000"/>
          </a:xfrm>
          <a:prstGeom prst="rect">
            <a:avLst/>
          </a:prstGeom>
          <a:solidFill>
            <a:srgbClr val="FFFF99"/>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21AF1B82-C56A-4848-B96D-876C0F80E330}"/>
              </a:ext>
            </a:extLst>
          </p:cNvPr>
          <p:cNvSpPr/>
          <p:nvPr/>
        </p:nvSpPr>
        <p:spPr>
          <a:xfrm>
            <a:off x="116215" y="2412559"/>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ja-JP" altLang="en-US" sz="1150" b="1" dirty="0">
                <a:solidFill>
                  <a:srgbClr val="0000FF"/>
                </a:solidFill>
                <a:latin typeface="BIZ UDPゴシック" panose="020B0400000000000000" pitchFamily="50" charset="-128"/>
                <a:ea typeface="BIZ UDPゴシック" panose="020B0400000000000000" pitchFamily="50" charset="-128"/>
              </a:rPr>
              <a:t>１</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①</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「標準収納率を達成」 </a:t>
            </a:r>
            <a:r>
              <a:rPr kumimoji="1" lang="ja-JP" altLang="en-US" sz="100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5</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１％（未達成２１市町村 ： Ｒ６から４減）　</a:t>
            </a:r>
            <a:endPar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全市町村で、様々な取組みを継続的に行った結果、標準収納率を達成した市町村は増加したが、依然として達成が困難な市町村が半数程度あり、引続きの対策が必要。</a:t>
            </a:r>
          </a:p>
          <a:p>
            <a:pPr marL="268288" indent="-268288">
              <a:lnSpc>
                <a:spcPts val="15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項番１</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②</a:t>
            </a:r>
            <a:r>
              <a:rPr lang="en-US" altLang="ja-JP" sz="1150" b="1" dirty="0">
                <a:solidFill>
                  <a:srgbClr val="0000FF"/>
                </a:solidFill>
                <a:latin typeface="BIZ UDPゴシック" panose="020B0400000000000000" pitchFamily="50" charset="-128"/>
                <a:ea typeface="BIZ UDPゴシック" panose="020B0400000000000000" pitchFamily="50" charset="-128"/>
              </a:rPr>
              <a:t>-(2)</a:t>
            </a:r>
            <a:r>
              <a:rPr lang="ja-JP" altLang="en-US" sz="1150" b="1" dirty="0">
                <a:solidFill>
                  <a:srgbClr val="0000FF"/>
                </a:solidFill>
                <a:latin typeface="BIZ UDPゴシック" panose="020B0400000000000000" pitchFamily="50" charset="-128"/>
                <a:ea typeface="BIZ UDPゴシック" panose="020B0400000000000000" pitchFamily="50" charset="-128"/>
              </a:rPr>
              <a:t>　「滞納繰越額の減少」</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３％（未達成</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1</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６市町村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から４増）</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全市町村で、様々な取組みを継続的に行った結果、新たに滞納繰越額が減少した市町村もあるが、全体として減少が図れなかった市町村は増加しており、引続きの対策が必要。</a:t>
            </a: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項番２</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②</a:t>
            </a:r>
            <a:r>
              <a:rPr lang="en-US" altLang="ja-JP" sz="1150" b="1" dirty="0">
                <a:solidFill>
                  <a:srgbClr val="0000FF"/>
                </a:solidFill>
                <a:latin typeface="BIZ UDPゴシック" panose="020B0400000000000000" pitchFamily="50" charset="-128"/>
                <a:ea typeface="BIZ UDPゴシック" panose="020B0400000000000000" pitchFamily="50" charset="-128"/>
              </a:rPr>
              <a:t>-(1)</a:t>
            </a:r>
            <a:r>
              <a:rPr lang="ja-JP" altLang="en-US" sz="1150" b="1" dirty="0">
                <a:solidFill>
                  <a:srgbClr val="0000FF"/>
                </a:solidFill>
                <a:latin typeface="BIZ UDPゴシック" panose="020B0400000000000000" pitchFamily="50" charset="-128"/>
                <a:ea typeface="BIZ UDPゴシック" panose="020B0400000000000000" pitchFamily="50" charset="-128"/>
              </a:rPr>
              <a:t>　「第三者行為の早期の把握のための関係機関との連携体制の構築」</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約６５％（未達成１５市町村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から１減）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求償事務を大阪府国民健康保険団体連合会に委託し、適切に対応できていることもあり、早期把握に資するための連携体制は、検討中を含め確保できていない市町村がある。</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項番４ ・ ５　「国保ヘルスアップ事業費の積極活用（補助金の最大限獲得）」</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約６５％（未達成１５市町村町村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から１減）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補助対象となる事業でも規模や実施方法により必要経費が大きく発生せず補助金の上乗せが難しい市町村もあるが、補助金獲得のため交付要件を踏まえ事業を見直す必要のある市町村がある。</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11-1</a:t>
            </a:r>
            <a:r>
              <a:rPr lang="ja-JP" altLang="en-US" sz="1150" b="1" dirty="0">
                <a:solidFill>
                  <a:srgbClr val="0000FF"/>
                </a:solidFill>
                <a:latin typeface="BIZ UDPゴシック" panose="020B0400000000000000" pitchFamily="50" charset="-128"/>
                <a:ea typeface="BIZ UDPゴシック" panose="020B0400000000000000" pitchFamily="50" charset="-128"/>
              </a:rPr>
              <a:t>　「国保未適用者等の的確な把握」</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約７４％（未達成１１市町村町村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から５減）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納付相談時等に社保適用の確認は行われているが、来訪者以外への的確な状況把握に課題があったり、日本年金機構から得られる情報の活用が不十分と考えている市町村がある。</a:t>
            </a:r>
          </a:p>
          <a:p>
            <a:pPr marL="268288">
              <a:lnSpc>
                <a:spcPts val="1500"/>
              </a:lnSpc>
            </a:pP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18" name="四角形: 角を丸くする 17">
            <a:extLst>
              <a:ext uri="{FF2B5EF4-FFF2-40B4-BE49-F238E27FC236}">
                <a16:creationId xmlns:a16="http://schemas.microsoft.com/office/drawing/2014/main" id="{D3AB7283-EBC5-4702-A053-C56BD56412E4}"/>
              </a:ext>
            </a:extLst>
          </p:cNvPr>
          <p:cNvSpPr/>
          <p:nvPr/>
        </p:nvSpPr>
        <p:spPr>
          <a:xfrm>
            <a:off x="247129" y="2196535"/>
            <a:ext cx="3096000"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 </a:t>
            </a:r>
            <a:r>
              <a:rPr kumimoji="1" lang="ja-JP" altLang="en-US" sz="1150" b="1" dirty="0"/>
              <a:t>▲の分析 （主な要因等を整理して記載） </a:t>
            </a:r>
            <a:r>
              <a:rPr kumimoji="1" lang="en-US" altLang="ja-JP" sz="1150" b="1" dirty="0"/>
              <a:t>】</a:t>
            </a:r>
            <a:r>
              <a:rPr kumimoji="1" lang="ja-JP" altLang="en-US" sz="1150" b="1" dirty="0"/>
              <a:t>　</a:t>
            </a:r>
          </a:p>
        </p:txBody>
      </p:sp>
      <p:sp>
        <p:nvSpPr>
          <p:cNvPr id="20" name="正方形/長方形 19">
            <a:extLst>
              <a:ext uri="{FF2B5EF4-FFF2-40B4-BE49-F238E27FC236}">
                <a16:creationId xmlns:a16="http://schemas.microsoft.com/office/drawing/2014/main" id="{CDEB0A80-534F-4BCD-9C41-81045B72AF4B}"/>
              </a:ext>
            </a:extLst>
          </p:cNvPr>
          <p:cNvSpPr/>
          <p:nvPr/>
        </p:nvSpPr>
        <p:spPr>
          <a:xfrm>
            <a:off x="111448" y="5301208"/>
            <a:ext cx="8935454" cy="1440000"/>
          </a:xfrm>
          <a:prstGeom prst="rect">
            <a:avLst/>
          </a:prstGeom>
          <a:no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771E8612-A596-4CEA-B8B6-077E83D3F70C}"/>
              </a:ext>
            </a:extLst>
          </p:cNvPr>
          <p:cNvSpPr/>
          <p:nvPr/>
        </p:nvSpPr>
        <p:spPr>
          <a:xfrm>
            <a:off x="116215" y="5581974"/>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項番３</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④</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「資格重複状況結果一覧を活用した適正な資格管理」 </a:t>
            </a:r>
            <a:r>
              <a:rPr kumimoji="1" lang="ja-JP" altLang="en-US" sz="100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８６</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％（未達成６市町村）　</a:t>
            </a:r>
            <a:endPar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多くの市町村で、オンライン資格確認等システムを活用した資格管理が行われているが、具体的に「資格重複状況結果一覧」を活用していない市町村がある。</a:t>
            </a:r>
          </a:p>
          <a:p>
            <a:pPr marL="268288" indent="-268288">
              <a:lnSpc>
                <a:spcPts val="15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項番１２　「高額療養費の支給申請手続きの簡素化の実施」</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約８４％（未達成７市町村）</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多くの市町村で、全年齢を対象とした高額療養費の支給申請手続きの簡素化</a:t>
            </a:r>
            <a:r>
              <a:rPr lang="ja-JP" altLang="en-US" sz="1050">
                <a:solidFill>
                  <a:schemeClr val="tx1"/>
                </a:solidFill>
                <a:latin typeface="BIZ UDPゴシック" panose="020B0400000000000000" pitchFamily="50" charset="-128"/>
                <a:ea typeface="BIZ UDPゴシック" panose="020B0400000000000000" pitchFamily="50" charset="-128"/>
              </a:rPr>
              <a:t>が行われており</a:t>
            </a:r>
            <a:r>
              <a:rPr lang="ja-JP" altLang="en-US" sz="1050" dirty="0">
                <a:solidFill>
                  <a:schemeClr val="tx1"/>
                </a:solidFill>
                <a:latin typeface="BIZ UDPゴシック" panose="020B0400000000000000" pitchFamily="50" charset="-128"/>
                <a:ea typeface="BIZ UDPゴシック" panose="020B0400000000000000" pitchFamily="50" charset="-128"/>
              </a:rPr>
              <a:t>、未実施の市町村においてもＲ７年度内の実施予定を含め、実施に向けた検討が行われている。</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23" name="四角形: 角を丸くする 22">
            <a:extLst>
              <a:ext uri="{FF2B5EF4-FFF2-40B4-BE49-F238E27FC236}">
                <a16:creationId xmlns:a16="http://schemas.microsoft.com/office/drawing/2014/main" id="{CF7CE4EE-C992-4645-B341-7E024310BB9B}"/>
              </a:ext>
            </a:extLst>
          </p:cNvPr>
          <p:cNvSpPr/>
          <p:nvPr/>
        </p:nvSpPr>
        <p:spPr>
          <a:xfrm>
            <a:off x="247129" y="5365950"/>
            <a:ext cx="3096000"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 </a:t>
            </a:r>
            <a:r>
              <a:rPr kumimoji="1" lang="ja-JP" altLang="en-US" sz="1150" b="1" dirty="0"/>
              <a:t>Ｒ７新規項目 （主な要因等を整理して記載） </a:t>
            </a:r>
            <a:r>
              <a:rPr kumimoji="1" lang="en-US" altLang="ja-JP" sz="1150" b="1" dirty="0"/>
              <a:t>】</a:t>
            </a:r>
            <a:r>
              <a:rPr kumimoji="1" lang="ja-JP" altLang="en-US" sz="1150" b="1" dirty="0"/>
              <a:t>　</a:t>
            </a:r>
          </a:p>
        </p:txBody>
      </p:sp>
      <p:sp>
        <p:nvSpPr>
          <p:cNvPr id="7" name="四角形: 角を丸くする 6">
            <a:extLst>
              <a:ext uri="{FF2B5EF4-FFF2-40B4-BE49-F238E27FC236}">
                <a16:creationId xmlns:a16="http://schemas.microsoft.com/office/drawing/2014/main" id="{7179C3CE-6F98-49A0-83C3-FE9290FA7182}"/>
              </a:ext>
            </a:extLst>
          </p:cNvPr>
          <p:cNvSpPr/>
          <p:nvPr/>
        </p:nvSpPr>
        <p:spPr>
          <a:xfrm>
            <a:off x="7020272" y="612020"/>
            <a:ext cx="1980000" cy="1243917"/>
          </a:xfrm>
          <a:prstGeom prst="round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E8711F9-4A87-43C8-B870-6A65F9C0907B}"/>
              </a:ext>
            </a:extLst>
          </p:cNvPr>
          <p:cNvSpPr/>
          <p:nvPr/>
        </p:nvSpPr>
        <p:spPr>
          <a:xfrm>
            <a:off x="7102120" y="740156"/>
            <a:ext cx="1816304" cy="98764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期末評価に向け、</a:t>
            </a:r>
          </a:p>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引き続き、他市町村の好事例等を参考に</a:t>
            </a:r>
          </a:p>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改善を図って</a:t>
            </a:r>
            <a:r>
              <a:rPr kumimoji="1" lang="ja-JP" altLang="en-US" sz="1300" dirty="0">
                <a:solidFill>
                  <a:schemeClr val="tx1"/>
                </a:solidFill>
                <a:latin typeface="BIZ UDPゴシック" panose="020B0400000000000000" pitchFamily="50" charset="-128"/>
                <a:ea typeface="BIZ UDPゴシック" panose="020B0400000000000000" pitchFamily="50" charset="-128"/>
              </a:rPr>
              <a:t>いく。</a:t>
            </a:r>
          </a:p>
        </p:txBody>
      </p:sp>
      <p:sp>
        <p:nvSpPr>
          <p:cNvPr id="8" name="矢印: 右 7">
            <a:extLst>
              <a:ext uri="{FF2B5EF4-FFF2-40B4-BE49-F238E27FC236}">
                <a16:creationId xmlns:a16="http://schemas.microsoft.com/office/drawing/2014/main" id="{E9EC69A1-F992-4D42-8F65-89812F2DA6A0}"/>
              </a:ext>
            </a:extLst>
          </p:cNvPr>
          <p:cNvSpPr/>
          <p:nvPr/>
        </p:nvSpPr>
        <p:spPr>
          <a:xfrm>
            <a:off x="6574749" y="857929"/>
            <a:ext cx="373515" cy="788982"/>
          </a:xfrm>
          <a:prstGeom prst="right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5">
            <a:extLst>
              <a:ext uri="{FF2B5EF4-FFF2-40B4-BE49-F238E27FC236}">
                <a16:creationId xmlns:a16="http://schemas.microsoft.com/office/drawing/2014/main" id="{E917889D-2F13-4492-B3F1-31AD3ECBCE94}"/>
              </a:ext>
            </a:extLst>
          </p:cNvPr>
          <p:cNvSpPr txBox="1"/>
          <p:nvPr/>
        </p:nvSpPr>
        <p:spPr>
          <a:xfrm>
            <a:off x="8085140" y="66643"/>
            <a:ext cx="972158" cy="257369"/>
          </a:xfrm>
          <a:prstGeom prst="rect">
            <a:avLst/>
          </a:prstGeom>
          <a:solidFill>
            <a:schemeClr val="bg1"/>
          </a:solidFill>
          <a:ln w="25400">
            <a:solidFill>
              <a:schemeClr val="tx1"/>
            </a:solidFill>
          </a:ln>
        </p:spPr>
        <p:txBody>
          <a:bodyPr wrap="square" lIns="72000" tIns="36000" rIns="72000" bIns="3600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資料</a:t>
            </a:r>
            <a:r>
              <a:rPr lang="ja-JP" altLang="en-US" sz="1200" b="1" dirty="0">
                <a:solidFill>
                  <a:prstClr val="black"/>
                </a:solidFill>
                <a:latin typeface="HGSｺﾞｼｯｸE" panose="020B0900000000000000" pitchFamily="50" charset="-128"/>
                <a:ea typeface="HGSｺﾞｼｯｸE" panose="020B0900000000000000" pitchFamily="50" charset="-128"/>
              </a:rPr>
              <a:t>６</a:t>
            </a:r>
            <a:endParaRPr kumimoji="1" lang="ja-JP" altLang="en-US" sz="8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Tree>
    <p:extLst>
      <p:ext uri="{BB962C8B-B14F-4D97-AF65-F5344CB8AC3E}">
        <p14:creationId xmlns:p14="http://schemas.microsoft.com/office/powerpoint/2010/main" val="22398158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9962</TotalTime>
  <Words>722</Words>
  <Application>Microsoft Office PowerPoint</Application>
  <PresentationFormat>画面に合わせる (4:3)</PresentationFormat>
  <Paragraphs>40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HGSｺﾞｼｯｸE</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大阪府の医療費の主な特徴と要因分析  ―第3期大阪府医療費適正化計画(素案)より―</dc:title>
  <dc:creator>atsuko</dc:creator>
  <cp:lastModifiedBy>桐山　栞里</cp:lastModifiedBy>
  <cp:revision>993</cp:revision>
  <cp:lastPrinted>2025-10-01T02:45:10Z</cp:lastPrinted>
  <dcterms:created xsi:type="dcterms:W3CDTF">2017-09-18T04:43:12Z</dcterms:created>
  <dcterms:modified xsi:type="dcterms:W3CDTF">2025-12-09T00:39:15Z</dcterms:modified>
</cp:coreProperties>
</file>