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12" showSpecialPlsOnTitleSld="0" saveSubsetFonts="1">
  <p:sldMasterIdLst>
    <p:sldMasterId id="2147483648" r:id="rId1"/>
  </p:sldMasterIdLst>
  <p:notesMasterIdLst>
    <p:notesMasterId r:id="rId4"/>
  </p:notesMasterIdLst>
  <p:handoutMasterIdLst>
    <p:handoutMasterId r:id="rId5"/>
  </p:handoutMasterIdLst>
  <p:sldIdLst>
    <p:sldId id="312" r:id="rId2"/>
    <p:sldId id="305"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C09D532C-9800-4A09-8FF1-41428CB3C960}">
          <p14:sldIdLst/>
        </p14:section>
        <p14:section name="タイトルなしのセクション" id="{604A73A7-73B0-49AB-ADDB-7704D69B2147}">
          <p14:sldIdLst>
            <p14:sldId id="312"/>
            <p14:sldId id="30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浦　健二" initials="浦　健二" lastIdx="3" clrIdx="0">
    <p:extLst>
      <p:ext uri="{19B8F6BF-5375-455C-9EA6-DF929625EA0E}">
        <p15:presenceInfo xmlns:p15="http://schemas.microsoft.com/office/powerpoint/2012/main" userId="S::UraK@lan.pref.osaka.jp::35f9244d-2312-4152-8dba-eb49adf4d69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97" d="100"/>
          <a:sy n="97" d="100"/>
        </p:scale>
        <p:origin x="1042" y="62"/>
      </p:cViewPr>
      <p:guideLst>
        <p:guide orient="horz" pos="2160"/>
        <p:guide pos="2880"/>
      </p:guideLst>
    </p:cSldViewPr>
  </p:slideViewPr>
  <p:notesTextViewPr>
    <p:cViewPr>
      <p:scale>
        <a:sx n="1" d="1"/>
        <a:sy n="1" d="1"/>
      </p:scale>
      <p:origin x="0" y="0"/>
    </p:cViewPr>
  </p:notesTextViewPr>
  <p:notesViewPr>
    <p:cSldViewPr>
      <p:cViewPr varScale="1">
        <p:scale>
          <a:sx n="49" d="100"/>
          <a:sy n="49" d="100"/>
        </p:scale>
        <p:origin x="-2964" y="-102"/>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0"/>
            <a:ext cx="2949575" cy="496888"/>
          </a:xfrm>
          <a:prstGeom prst="rect">
            <a:avLst/>
          </a:prstGeom>
        </p:spPr>
        <p:txBody>
          <a:bodyPr vert="horz" lIns="91389" tIns="45698" rIns="91389" bIns="4569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5" y="0"/>
            <a:ext cx="2949575" cy="496888"/>
          </a:xfrm>
          <a:prstGeom prst="rect">
            <a:avLst/>
          </a:prstGeom>
        </p:spPr>
        <p:txBody>
          <a:bodyPr vert="horz" lIns="91389" tIns="45698" rIns="91389" bIns="45698" rtlCol="0"/>
          <a:lstStyle>
            <a:lvl1pPr algn="r">
              <a:defRPr sz="1200"/>
            </a:lvl1pPr>
          </a:lstStyle>
          <a:p>
            <a:fld id="{7DAF4AE6-CAB6-453C-A8A1-BAB70DB220F0}" type="datetimeFigureOut">
              <a:rPr kumimoji="1" lang="ja-JP" altLang="en-US" smtClean="0"/>
              <a:t>2025/12/9</a:t>
            </a:fld>
            <a:endParaRPr kumimoji="1" lang="ja-JP" altLang="en-US"/>
          </a:p>
        </p:txBody>
      </p:sp>
      <p:sp>
        <p:nvSpPr>
          <p:cNvPr id="4" name="フッター プレースホルダー 3"/>
          <p:cNvSpPr>
            <a:spLocks noGrp="1"/>
          </p:cNvSpPr>
          <p:nvPr>
            <p:ph type="ftr" sz="quarter" idx="2"/>
          </p:nvPr>
        </p:nvSpPr>
        <p:spPr>
          <a:xfrm>
            <a:off x="7" y="9440863"/>
            <a:ext cx="2949575" cy="496887"/>
          </a:xfrm>
          <a:prstGeom prst="rect">
            <a:avLst/>
          </a:prstGeom>
        </p:spPr>
        <p:txBody>
          <a:bodyPr vert="horz" lIns="91389" tIns="45698" rIns="91389" bIns="4569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5" y="9440863"/>
            <a:ext cx="2949575" cy="496887"/>
          </a:xfrm>
          <a:prstGeom prst="rect">
            <a:avLst/>
          </a:prstGeom>
        </p:spPr>
        <p:txBody>
          <a:bodyPr vert="horz" lIns="91389" tIns="45698" rIns="91389" bIns="45698" rtlCol="0" anchor="b"/>
          <a:lstStyle>
            <a:lvl1pPr algn="r">
              <a:defRPr sz="1200"/>
            </a:lvl1pPr>
          </a:lstStyle>
          <a:p>
            <a:fld id="{1D063EA8-B75E-426B-AC96-E23657645027}" type="slidenum">
              <a:rPr kumimoji="1" lang="ja-JP" altLang="en-US" smtClean="0"/>
              <a:t>‹#›</a:t>
            </a:fld>
            <a:endParaRPr kumimoji="1" lang="ja-JP" altLang="en-US"/>
          </a:p>
        </p:txBody>
      </p:sp>
    </p:spTree>
    <p:extLst>
      <p:ext uri="{BB962C8B-B14F-4D97-AF65-F5344CB8AC3E}">
        <p14:creationId xmlns:p14="http://schemas.microsoft.com/office/powerpoint/2010/main" val="7922412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7"/>
            <a:ext cx="2949787" cy="496967"/>
          </a:xfrm>
          <a:prstGeom prst="rect">
            <a:avLst/>
          </a:prstGeom>
        </p:spPr>
        <p:txBody>
          <a:bodyPr vert="horz" lIns="91389" tIns="45698" rIns="91389" bIns="4569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5" y="7"/>
            <a:ext cx="2949787" cy="496967"/>
          </a:xfrm>
          <a:prstGeom prst="rect">
            <a:avLst/>
          </a:prstGeom>
        </p:spPr>
        <p:txBody>
          <a:bodyPr vert="horz" lIns="91389" tIns="45698" rIns="91389" bIns="45698" rtlCol="0"/>
          <a:lstStyle>
            <a:lvl1pPr algn="r">
              <a:defRPr sz="1200"/>
            </a:lvl1pPr>
          </a:lstStyle>
          <a:p>
            <a:fld id="{74D20167-DAF4-49D4-BD3E-EFFE4028B923}" type="datetimeFigureOut">
              <a:rPr kumimoji="1" lang="ja-JP" altLang="en-US" smtClean="0"/>
              <a:t>2025/12/9</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389" tIns="45698" rIns="91389" bIns="45698"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389" tIns="45698" rIns="91389" bIns="4569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3"/>
            <a:ext cx="2949787" cy="496967"/>
          </a:xfrm>
          <a:prstGeom prst="rect">
            <a:avLst/>
          </a:prstGeom>
        </p:spPr>
        <p:txBody>
          <a:bodyPr vert="horz" lIns="91389" tIns="45698" rIns="91389" bIns="4569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5" y="9440653"/>
            <a:ext cx="2949787" cy="496967"/>
          </a:xfrm>
          <a:prstGeom prst="rect">
            <a:avLst/>
          </a:prstGeom>
        </p:spPr>
        <p:txBody>
          <a:bodyPr vert="horz" lIns="91389" tIns="45698" rIns="91389" bIns="45698" rtlCol="0" anchor="b"/>
          <a:lstStyle>
            <a:lvl1pPr algn="r">
              <a:defRPr sz="1200"/>
            </a:lvl1pPr>
          </a:lstStyle>
          <a:p>
            <a:fld id="{E1C3A760-C582-4B5A-926D-7020B726389C}" type="slidenum">
              <a:rPr kumimoji="1" lang="ja-JP" altLang="en-US" smtClean="0"/>
              <a:t>‹#›</a:t>
            </a:fld>
            <a:endParaRPr kumimoji="1" lang="ja-JP" altLang="en-US"/>
          </a:p>
        </p:txBody>
      </p:sp>
    </p:spTree>
    <p:extLst>
      <p:ext uri="{BB962C8B-B14F-4D97-AF65-F5344CB8AC3E}">
        <p14:creationId xmlns:p14="http://schemas.microsoft.com/office/powerpoint/2010/main" val="420518979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81063" y="733425"/>
            <a:ext cx="4884737" cy="3665538"/>
          </a:xfrm>
        </p:spPr>
      </p:sp>
      <p:sp>
        <p:nvSpPr>
          <p:cNvPr id="3" name="ノート プレースホルダー 2"/>
          <p:cNvSpPr>
            <a:spLocks noGrp="1"/>
          </p:cNvSpPr>
          <p:nvPr>
            <p:ph type="body" idx="1"/>
          </p:nvPr>
        </p:nvSpPr>
        <p:spPr/>
        <p:txBody>
          <a:bodyPr/>
          <a:lstStyle/>
          <a:p>
            <a:endParaRPr kumimoji="1" lang="ja-JP" altLang="en-US" dirty="0"/>
          </a:p>
        </p:txBody>
      </p:sp>
      <p:sp>
        <p:nvSpPr>
          <p:cNvPr id="5" name="スライド番号プレースホルダー 4"/>
          <p:cNvSpPr>
            <a:spLocks noGrp="1"/>
          </p:cNvSpPr>
          <p:nvPr>
            <p:ph type="sldNum" sz="quarter" idx="10"/>
          </p:nvPr>
        </p:nvSpPr>
        <p:spPr/>
        <p:txBody>
          <a:bodyPr/>
          <a:lstStyle/>
          <a:p>
            <a:fld id="{E1C3A760-C582-4B5A-926D-7020B726389C}" type="slidenum">
              <a:rPr kumimoji="1" lang="ja-JP" altLang="en-US" smtClean="0"/>
              <a:t>12</a:t>
            </a:fld>
            <a:endParaRPr kumimoji="1" lang="ja-JP" altLang="en-US"/>
          </a:p>
        </p:txBody>
      </p:sp>
    </p:spTree>
    <p:extLst>
      <p:ext uri="{BB962C8B-B14F-4D97-AF65-F5344CB8AC3E}">
        <p14:creationId xmlns:p14="http://schemas.microsoft.com/office/powerpoint/2010/main" val="864885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5" name="スライド番号プレースホルダー 4"/>
          <p:cNvSpPr>
            <a:spLocks noGrp="1"/>
          </p:cNvSpPr>
          <p:nvPr>
            <p:ph type="sldNum" sz="quarter" idx="10"/>
          </p:nvPr>
        </p:nvSpPr>
        <p:spPr/>
        <p:txBody>
          <a:bodyPr/>
          <a:lstStyle/>
          <a:p>
            <a:fld id="{E1C3A760-C582-4B5A-926D-7020B726389C}" type="slidenum">
              <a:rPr kumimoji="1" lang="ja-JP" altLang="en-US" smtClean="0"/>
              <a:t>13</a:t>
            </a:fld>
            <a:endParaRPr kumimoji="1" lang="ja-JP" altLang="en-US"/>
          </a:p>
        </p:txBody>
      </p:sp>
    </p:spTree>
    <p:extLst>
      <p:ext uri="{BB962C8B-B14F-4D97-AF65-F5344CB8AC3E}">
        <p14:creationId xmlns:p14="http://schemas.microsoft.com/office/powerpoint/2010/main" val="864885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7"/>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7DD8C21-914A-41EC-B1F3-C16C472EDC78}" type="datetime1">
              <a:rPr kumimoji="1" lang="ja-JP" altLang="en-US" smtClean="0"/>
              <a:t>2025/12/9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052302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C99CE1F-4BF3-4D20-82DA-1D275CC507C9}" type="datetime1">
              <a:rPr kumimoji="1" lang="ja-JP" altLang="en-US" smtClean="0"/>
              <a:t>2025/12/9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3296973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40"/>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FE4132-2BB4-405B-86B8-BB7D9DEDEF88}" type="datetime1">
              <a:rPr kumimoji="1" lang="ja-JP" altLang="en-US" smtClean="0"/>
              <a:t>2025/12/9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992636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22A2858-64C5-4604-A4A3-1BB613374F5D}" type="datetime1">
              <a:rPr kumimoji="1" lang="ja-JP" altLang="en-US" smtClean="0"/>
              <a:t>2025/12/9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
        <p:nvSpPr>
          <p:cNvPr id="10" name="タイトル 9"/>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4190022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1A059B8-CDE0-4A03-8374-D934124F176D}" type="datetime1">
              <a:rPr kumimoji="1" lang="ja-JP" altLang="en-US" smtClean="0"/>
              <a:t>2025/12/9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632868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05553B0-DBC4-4394-A54F-F3599FE71CCA}" type="datetime1">
              <a:rPr kumimoji="1" lang="ja-JP" altLang="en-US" smtClean="0"/>
              <a:t>2025/12/9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992340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02E1550-2E5C-4B04-BF9B-571F3803B25E}" type="datetime1">
              <a:rPr kumimoji="1" lang="ja-JP" altLang="en-US" smtClean="0"/>
              <a:t>2025/12/9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11907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D7774CE-EF69-476B-976E-8C386BB2B55C}" type="datetime1">
              <a:rPr kumimoji="1" lang="ja-JP" altLang="en-US" smtClean="0"/>
              <a:t>2025/12/9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211312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B686981-0801-4EA7-BE5C-A9B215ED554E}" type="datetime1">
              <a:rPr kumimoji="1" lang="ja-JP" altLang="en-US" smtClean="0"/>
              <a:t>2025/12/9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962447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EAA53AA-FB12-4532-A8D8-3A1A44D738D3}" type="datetime1">
              <a:rPr kumimoji="1" lang="ja-JP" altLang="en-US" smtClean="0"/>
              <a:t>2025/12/9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192257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DDD58D9-8364-4375-A71A-92592B908FDF}" type="datetime1">
              <a:rPr kumimoji="1" lang="ja-JP" altLang="en-US" smtClean="0"/>
              <a:t>2025/12/9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41960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903528-86A9-4496-9A76-91A84A46D63B}" type="datetime1">
              <a:rPr kumimoji="1" lang="ja-JP" altLang="en-US" smtClean="0"/>
              <a:t>2025/12/9</a:t>
            </a:fld>
            <a:endParaRPr kumimoji="1" lang="ja-JP" altLang="en-US"/>
          </a:p>
        </p:txBody>
      </p:sp>
      <p:sp>
        <p:nvSpPr>
          <p:cNvPr id="5" name="フッター プレースホルダー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75141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6900596" y="6579551"/>
            <a:ext cx="2133600" cy="365125"/>
          </a:xfrm>
        </p:spPr>
        <p:txBody>
          <a:bodyPr/>
          <a:lstStyle/>
          <a:p>
            <a:r>
              <a:rPr kumimoji="1" lang="en-US" altLang="ja-JP" dirty="0"/>
              <a:t>1</a:t>
            </a:r>
            <a:endParaRPr kumimoji="1" lang="ja-JP" altLang="en-US" dirty="0"/>
          </a:p>
        </p:txBody>
      </p:sp>
      <p:sp>
        <p:nvSpPr>
          <p:cNvPr id="6" name="タイトル 1">
            <a:extLst>
              <a:ext uri="{FF2B5EF4-FFF2-40B4-BE49-F238E27FC236}">
                <a16:creationId xmlns:a16="http://schemas.microsoft.com/office/drawing/2014/main" id="{3152B32B-A88C-4538-A3B6-012248D9B742}"/>
              </a:ext>
            </a:extLst>
          </p:cNvPr>
          <p:cNvSpPr txBox="1">
            <a:spLocks/>
          </p:cNvSpPr>
          <p:nvPr/>
        </p:nvSpPr>
        <p:spPr>
          <a:xfrm>
            <a:off x="-26510" y="-10590"/>
            <a:ext cx="9170510" cy="5760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1800" dirty="0">
                <a:latin typeface="Meiryo UI" panose="020B0604030504040204" pitchFamily="50" charset="-128"/>
                <a:ea typeface="Meiryo UI" panose="020B0604030504040204" pitchFamily="50" charset="-128"/>
                <a:cs typeface="Meiryo UI" panose="020B0604030504040204" pitchFamily="50" charset="-128"/>
              </a:rPr>
              <a:t>PDCA</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サイクルに基づく進捗管理について</a:t>
            </a:r>
          </a:p>
        </p:txBody>
      </p:sp>
      <p:sp>
        <p:nvSpPr>
          <p:cNvPr id="8" name="四角形: 角を丸くする 7"/>
          <p:cNvSpPr/>
          <p:nvPr/>
        </p:nvSpPr>
        <p:spPr>
          <a:xfrm>
            <a:off x="107504" y="811442"/>
            <a:ext cx="8941915" cy="767478"/>
          </a:xfrm>
          <a:prstGeom prst="roundRect">
            <a:avLst/>
          </a:prstGeom>
          <a:solidFill>
            <a:schemeClr val="accent6">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令和５年</a:t>
            </a: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12</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月</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策定の大阪府国民健康保険</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運営方針においては、「府と市町村、国保連合会の連携、協力のもと</a:t>
            </a: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PDCA</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サイクルに基づく進捗管理の実施」を定めており、持続可能で安定的な国民健康保険制度の運営に資するよう、令和６年度以降における毎年度、各市町村が進捗管理すべき事項や進め方について、以下の</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とおり</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定める。</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1" name="角丸四角形 10"/>
          <p:cNvSpPr/>
          <p:nvPr/>
        </p:nvSpPr>
        <p:spPr>
          <a:xfrm>
            <a:off x="107504" y="1739809"/>
            <a:ext cx="2664296" cy="29827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400" dirty="0"/>
              <a:t>進捗管理すべき事項（大枠）</a:t>
            </a:r>
          </a:p>
        </p:txBody>
      </p:sp>
      <p:sp>
        <p:nvSpPr>
          <p:cNvPr id="16" name="正方形/長方形 15">
            <a:extLst>
              <a:ext uri="{FF2B5EF4-FFF2-40B4-BE49-F238E27FC236}">
                <a16:creationId xmlns:a16="http://schemas.microsoft.com/office/drawing/2014/main" id="{7D40279A-A8AD-425C-8DC5-3D4AD1BBA558}"/>
              </a:ext>
            </a:extLst>
          </p:cNvPr>
          <p:cNvSpPr/>
          <p:nvPr/>
        </p:nvSpPr>
        <p:spPr>
          <a:xfrm>
            <a:off x="101042" y="2038082"/>
            <a:ext cx="8941915" cy="1204295"/>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00050" indent="-400050">
              <a:buFont typeface="+mj-lt"/>
              <a:buAutoNum type="romanUcPeriod"/>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運営方針で定める取組内容の実施状況、目標到達状況</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pPr marL="400050" indent="-400050">
              <a:buFont typeface="+mj-lt"/>
              <a:buAutoNum type="romanUcPeriod"/>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保険者努力支援制度（取組評価分、事業費連動分）の評価点獲得状況</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pPr marL="400050" indent="-400050">
              <a:buFont typeface="+mj-lt"/>
              <a:buAutoNum type="romanUcPeriod"/>
            </a:pP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Ⅰ</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Ⅱ</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に加え、特に進捗管理すべき事項（年度ごとの「特定項目」として目標設定）</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400" dirty="0">
                <a:solidFill>
                  <a:schemeClr val="bg1">
                    <a:lumMod val="50000"/>
                  </a:schemeClr>
                </a:solidFill>
                <a:latin typeface="UD デジタル 教科書体 NK-R" panose="02020400000000000000" pitchFamily="18" charset="-128"/>
                <a:ea typeface="UD デジタル 教科書体 NK-R" panose="02020400000000000000" pitchFamily="18" charset="-128"/>
              </a:rPr>
              <a:t>　　　　</a:t>
            </a:r>
            <a:r>
              <a:rPr lang="ja-JP" altLang="en-US" sz="1200" dirty="0">
                <a:solidFill>
                  <a:schemeClr val="bg1">
                    <a:lumMod val="50000"/>
                  </a:schemeClr>
                </a:solidFill>
                <a:latin typeface="UD デジタル 教科書体 NK-R" panose="02020400000000000000" pitchFamily="18" charset="-128"/>
                <a:ea typeface="UD デジタル 教科書体 NK-R" panose="02020400000000000000" pitchFamily="18" charset="-128"/>
              </a:rPr>
              <a:t>⇒</a:t>
            </a:r>
            <a:r>
              <a:rPr lang="en-US" altLang="ja-JP" sz="1200" dirty="0">
                <a:solidFill>
                  <a:schemeClr val="bg1">
                    <a:lumMod val="50000"/>
                  </a:schemeClr>
                </a:solidFill>
                <a:latin typeface="UD デジタル 教科書体 NK-R" panose="02020400000000000000" pitchFamily="18" charset="-128"/>
                <a:ea typeface="UD デジタル 教科書体 NK-R" panose="02020400000000000000" pitchFamily="18" charset="-128"/>
              </a:rPr>
              <a:t>【</a:t>
            </a:r>
            <a:r>
              <a:rPr lang="ja-JP" altLang="en-US" sz="1200" dirty="0">
                <a:solidFill>
                  <a:schemeClr val="bg1">
                    <a:lumMod val="50000"/>
                  </a:schemeClr>
                </a:solidFill>
                <a:latin typeface="UD デジタル 教科書体 NK-R" panose="02020400000000000000" pitchFamily="18" charset="-128"/>
                <a:ea typeface="UD デジタル 教科書体 NK-R" panose="02020400000000000000" pitchFamily="18" charset="-128"/>
              </a:rPr>
              <a:t>例</a:t>
            </a:r>
            <a:r>
              <a:rPr lang="en-US" altLang="ja-JP" sz="1200" dirty="0">
                <a:solidFill>
                  <a:schemeClr val="bg1">
                    <a:lumMod val="50000"/>
                  </a:schemeClr>
                </a:solidFill>
                <a:latin typeface="UD デジタル 教科書体 NK-R" panose="02020400000000000000" pitchFamily="18" charset="-128"/>
                <a:ea typeface="UD デジタル 教科書体 NK-R" panose="02020400000000000000" pitchFamily="18" charset="-128"/>
              </a:rPr>
              <a:t>】</a:t>
            </a:r>
            <a:r>
              <a:rPr lang="ja-JP" altLang="en-US" sz="1200" dirty="0">
                <a:solidFill>
                  <a:schemeClr val="bg1">
                    <a:lumMod val="50000"/>
                  </a:schemeClr>
                </a:solidFill>
                <a:latin typeface="UD デジタル 教科書体 NK-R" panose="02020400000000000000" pitchFamily="18" charset="-128"/>
                <a:ea typeface="UD デジタル 教科書体 NK-R" panose="02020400000000000000" pitchFamily="18" charset="-128"/>
              </a:rPr>
              <a:t>窓口における適正な資格管理の実施状況、被保険者に対する健康管理の啓発状況、独自保健事業の事業効果など、</a:t>
            </a:r>
            <a:endParaRPr lang="en-US" altLang="ja-JP" sz="1200" dirty="0">
              <a:solidFill>
                <a:schemeClr val="bg1">
                  <a:lumMod val="50000"/>
                </a:schemeClr>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bg1">
                    <a:lumMod val="50000"/>
                  </a:schemeClr>
                </a:solidFill>
                <a:latin typeface="UD デジタル 教科書体 NK-R" panose="02020400000000000000" pitchFamily="18" charset="-128"/>
                <a:ea typeface="UD デジタル 教科書体 NK-R" panose="02020400000000000000" pitchFamily="18" charset="-128"/>
              </a:rPr>
              <a:t>　　　　　　　　　　　　　　国民健康保険の適正かつ効率的な事業運営に資する項目を中心に設定</a:t>
            </a:r>
            <a:endParaRPr kumimoji="1" lang="en-US" altLang="ja-JP" sz="1400" dirty="0">
              <a:solidFill>
                <a:schemeClr val="bg1">
                  <a:lumMod val="50000"/>
                </a:schemeClr>
              </a:solidFill>
              <a:latin typeface="UD デジタル 教科書体 NK-R" panose="02020400000000000000" pitchFamily="18" charset="-128"/>
              <a:ea typeface="UD デジタル 教科書体 NK-R" panose="02020400000000000000" pitchFamily="18" charset="-128"/>
            </a:endParaRPr>
          </a:p>
        </p:txBody>
      </p:sp>
      <p:sp>
        <p:nvSpPr>
          <p:cNvPr id="17" name="角丸四角形 10">
            <a:extLst>
              <a:ext uri="{FF2B5EF4-FFF2-40B4-BE49-F238E27FC236}">
                <a16:creationId xmlns:a16="http://schemas.microsoft.com/office/drawing/2014/main" id="{69C21B08-CDCB-44B6-811C-1C7417E1413F}"/>
              </a:ext>
            </a:extLst>
          </p:cNvPr>
          <p:cNvSpPr/>
          <p:nvPr/>
        </p:nvSpPr>
        <p:spPr>
          <a:xfrm>
            <a:off x="101042" y="3361123"/>
            <a:ext cx="2664296" cy="29827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400" dirty="0"/>
              <a:t>毎年度の進捗管理の進め</a:t>
            </a:r>
            <a:r>
              <a:rPr lang="ja-JP" altLang="en-US" sz="1400" dirty="0"/>
              <a:t>方</a:t>
            </a:r>
            <a:endParaRPr kumimoji="1" lang="ja-JP" altLang="en-US" sz="1400" dirty="0"/>
          </a:p>
        </p:txBody>
      </p:sp>
      <p:sp>
        <p:nvSpPr>
          <p:cNvPr id="18" name="正方形/長方形 17">
            <a:extLst>
              <a:ext uri="{FF2B5EF4-FFF2-40B4-BE49-F238E27FC236}">
                <a16:creationId xmlns:a16="http://schemas.microsoft.com/office/drawing/2014/main" id="{5675F3CA-58DB-412E-8913-3F724AA8AF85}"/>
              </a:ext>
            </a:extLst>
          </p:cNvPr>
          <p:cNvSpPr/>
          <p:nvPr/>
        </p:nvSpPr>
        <p:spPr>
          <a:xfrm>
            <a:off x="101042" y="3659397"/>
            <a:ext cx="8941915" cy="1110464"/>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ea"/>
              <a:buAutoNum type="circleNumDbPlain"/>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調整会議（</a:t>
            </a:r>
            <a:r>
              <a:rPr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WG</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）において、進捗管理項目を決定　</a:t>
            </a:r>
            <a:r>
              <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〔Plan〕</a:t>
            </a: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100" b="1" dirty="0">
                <a:solidFill>
                  <a:schemeClr val="tx1"/>
                </a:solidFill>
                <a:latin typeface="UD デジタル 教科書体 NK-R" panose="02020400000000000000" pitchFamily="18" charset="-128"/>
                <a:ea typeface="UD デジタル 教科書体 NK-R" panose="02020400000000000000" pitchFamily="18" charset="-128"/>
              </a:rPr>
              <a:t>（目標年度の前年度に決定）</a:t>
            </a:r>
            <a:endParaRPr lang="en-US" altLang="ja-JP" sz="1100" b="1" dirty="0">
              <a:solidFill>
                <a:schemeClr val="tx1"/>
              </a:solidFill>
              <a:latin typeface="UD デジタル 教科書体 NK-R" panose="02020400000000000000" pitchFamily="18" charset="-128"/>
              <a:ea typeface="UD デジタル 教科書体 NK-R" panose="02020400000000000000" pitchFamily="18" charset="-128"/>
            </a:endParaRPr>
          </a:p>
          <a:p>
            <a:pPr marL="342900" indent="-342900">
              <a:buFont typeface="+mj-ea"/>
              <a:buAutoNum type="circleNumDbPlain"/>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各市町村において、　目標に向けて取組を推進　</a:t>
            </a:r>
            <a:r>
              <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Ｄ</a:t>
            </a:r>
            <a:r>
              <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o〕</a:t>
            </a:r>
          </a:p>
          <a:p>
            <a:pPr marL="342900" indent="-342900">
              <a:buFont typeface="+mj-ea"/>
              <a:buAutoNum type="circleNumDbPlain"/>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各市町村の取組状況をブロック単位で取りまとめ、調整会議（</a:t>
            </a:r>
            <a:r>
              <a:rPr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WG</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）で報告　</a:t>
            </a:r>
            <a:r>
              <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〔Check〕</a:t>
            </a:r>
          </a:p>
          <a:p>
            <a:pPr marL="342900" indent="-342900">
              <a:buFont typeface="+mj-ea"/>
              <a:buAutoNum type="circleNumDbPlain"/>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課題のある取組の改善等を図り、翌年度の進捗管理項目へ反映　</a:t>
            </a:r>
            <a:r>
              <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〔Action〕</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0" name="正方形/長方形 19">
            <a:extLst>
              <a:ext uri="{FF2B5EF4-FFF2-40B4-BE49-F238E27FC236}">
                <a16:creationId xmlns:a16="http://schemas.microsoft.com/office/drawing/2014/main" id="{5BA457E8-3A27-4E0D-8883-059A5AEBCC9B}"/>
              </a:ext>
            </a:extLst>
          </p:cNvPr>
          <p:cNvSpPr/>
          <p:nvPr/>
        </p:nvSpPr>
        <p:spPr>
          <a:xfrm>
            <a:off x="131180" y="5302763"/>
            <a:ext cx="8862561" cy="1360686"/>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marL="285750" indent="-285750">
              <a:buFont typeface="Wingdings" panose="05000000000000000000" pitchFamily="2" charset="2"/>
              <a:buChar char="l"/>
            </a:pPr>
            <a:r>
              <a:rPr lang="ja-JP" altLang="en-US" sz="1500" dirty="0">
                <a:latin typeface="+mj-ea"/>
                <a:ea typeface="+mj-ea"/>
              </a:rPr>
              <a:t>運営方針に掲げる</a:t>
            </a:r>
            <a:r>
              <a:rPr kumimoji="1" lang="ja-JP" altLang="en-US" sz="1500" dirty="0">
                <a:latin typeface="+mj-ea"/>
                <a:ea typeface="+mj-ea"/>
              </a:rPr>
              <a:t>目標到達により、持続可能で安定的な国保制度を実現</a:t>
            </a:r>
            <a:endParaRPr kumimoji="1" lang="en-US" altLang="ja-JP" sz="1500" dirty="0">
              <a:latin typeface="+mj-ea"/>
              <a:ea typeface="+mj-ea"/>
            </a:endParaRPr>
          </a:p>
          <a:p>
            <a:pPr marL="285750" indent="-285750">
              <a:buFont typeface="Wingdings" panose="05000000000000000000" pitchFamily="2" charset="2"/>
              <a:buChar char="l"/>
            </a:pPr>
            <a:r>
              <a:rPr kumimoji="1" lang="ja-JP" altLang="en-US" sz="1500" dirty="0">
                <a:latin typeface="+mj-ea"/>
                <a:ea typeface="+mj-ea"/>
              </a:rPr>
              <a:t>保険者努力支援制度の評価</a:t>
            </a:r>
            <a:r>
              <a:rPr lang="ja-JP" altLang="en-US" sz="1500" dirty="0">
                <a:latin typeface="+mj-ea"/>
                <a:ea typeface="+mj-ea"/>
              </a:rPr>
              <a:t>点獲得により、交付金を上乗せ</a:t>
            </a:r>
            <a:endParaRPr lang="en-US" altLang="ja-JP" sz="1500" dirty="0">
              <a:latin typeface="+mj-ea"/>
              <a:ea typeface="+mj-ea"/>
            </a:endParaRPr>
          </a:p>
          <a:p>
            <a:pPr marL="285750" indent="-285750">
              <a:buFont typeface="Wingdings" panose="05000000000000000000" pitchFamily="2" charset="2"/>
              <a:buChar char="l"/>
            </a:pPr>
            <a:r>
              <a:rPr lang="ja-JP" altLang="en-US" sz="1500" dirty="0">
                <a:latin typeface="+mj-ea"/>
                <a:ea typeface="+mj-ea"/>
              </a:rPr>
              <a:t>予防・健康づくりに資することで、医療費の適正化を実現</a:t>
            </a:r>
            <a:endParaRPr lang="en-US" altLang="ja-JP" sz="1500" dirty="0">
              <a:latin typeface="+mj-ea"/>
              <a:ea typeface="+mj-ea"/>
            </a:endParaRPr>
          </a:p>
          <a:p>
            <a:pPr marL="285750" indent="-285750">
              <a:buFont typeface="Wingdings" panose="05000000000000000000" pitchFamily="2" charset="2"/>
              <a:buChar char="l"/>
            </a:pPr>
            <a:r>
              <a:rPr kumimoji="1" lang="ja-JP" altLang="en-US" sz="1500" dirty="0">
                <a:latin typeface="+mj-ea"/>
                <a:ea typeface="+mj-ea"/>
              </a:rPr>
              <a:t>被保険者が安心して医療サービスを受けることに資する</a:t>
            </a:r>
            <a:endParaRPr lang="en-US" altLang="ja-JP" sz="1500" dirty="0">
              <a:latin typeface="+mj-ea"/>
              <a:ea typeface="+mj-ea"/>
            </a:endParaRPr>
          </a:p>
          <a:p>
            <a:pPr marL="285750" indent="-285750">
              <a:buFont typeface="Wingdings" panose="05000000000000000000" pitchFamily="2" charset="2"/>
              <a:buChar char="l"/>
            </a:pPr>
            <a:r>
              <a:rPr lang="ja-JP" altLang="en-US" sz="1500" dirty="0">
                <a:latin typeface="+mj-ea"/>
                <a:ea typeface="+mj-ea"/>
              </a:rPr>
              <a:t>組織内における内部統制体制の確立に資する　　　　　　　　　など</a:t>
            </a:r>
            <a:endParaRPr lang="en-US" altLang="ja-JP" sz="1500" dirty="0">
              <a:latin typeface="+mj-ea"/>
              <a:ea typeface="+mj-ea"/>
            </a:endParaRPr>
          </a:p>
        </p:txBody>
      </p:sp>
      <p:sp>
        <p:nvSpPr>
          <p:cNvPr id="23" name="角丸四角形 10">
            <a:extLst>
              <a:ext uri="{FF2B5EF4-FFF2-40B4-BE49-F238E27FC236}">
                <a16:creationId xmlns:a16="http://schemas.microsoft.com/office/drawing/2014/main" id="{252D991D-1D94-4603-8726-39195200F972}"/>
              </a:ext>
            </a:extLst>
          </p:cNvPr>
          <p:cNvSpPr/>
          <p:nvPr/>
        </p:nvSpPr>
        <p:spPr>
          <a:xfrm>
            <a:off x="131180" y="5004489"/>
            <a:ext cx="2664296" cy="29827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400" dirty="0"/>
              <a:t>期待される効果</a:t>
            </a:r>
            <a:endParaRPr kumimoji="1" lang="ja-JP" altLang="en-US" sz="1400" dirty="0"/>
          </a:p>
        </p:txBody>
      </p:sp>
      <p:sp>
        <p:nvSpPr>
          <p:cNvPr id="27" name="矢印: ストライプ 26">
            <a:extLst>
              <a:ext uri="{FF2B5EF4-FFF2-40B4-BE49-F238E27FC236}">
                <a16:creationId xmlns:a16="http://schemas.microsoft.com/office/drawing/2014/main" id="{7A962448-C7D4-4BCB-83A5-3350972C8E19}"/>
              </a:ext>
            </a:extLst>
          </p:cNvPr>
          <p:cNvSpPr/>
          <p:nvPr/>
        </p:nvSpPr>
        <p:spPr>
          <a:xfrm>
            <a:off x="5828953" y="5751037"/>
            <a:ext cx="586004" cy="464138"/>
          </a:xfrm>
          <a:prstGeom prst="stripedRightArrow">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8" name="四角形: 角を丸くする 27">
            <a:extLst>
              <a:ext uri="{FF2B5EF4-FFF2-40B4-BE49-F238E27FC236}">
                <a16:creationId xmlns:a16="http://schemas.microsoft.com/office/drawing/2014/main" id="{DBF4774B-862E-48D8-8524-30BDE7C4A2F1}"/>
              </a:ext>
            </a:extLst>
          </p:cNvPr>
          <p:cNvSpPr/>
          <p:nvPr/>
        </p:nvSpPr>
        <p:spPr>
          <a:xfrm>
            <a:off x="6516217" y="5602928"/>
            <a:ext cx="2376264" cy="792768"/>
          </a:xfrm>
          <a:prstGeom prst="roundRect">
            <a:avLst/>
          </a:prstGeom>
          <a:ln w="9525">
            <a:noFill/>
            <a:prstDash val="dash"/>
          </a:ln>
        </p:spPr>
        <p:style>
          <a:lnRef idx="2">
            <a:schemeClr val="accent6"/>
          </a:lnRef>
          <a:fillRef idx="1">
            <a:schemeClr val="lt1"/>
          </a:fillRef>
          <a:effectRef idx="0">
            <a:schemeClr val="accent6"/>
          </a:effectRef>
          <a:fontRef idx="minor">
            <a:schemeClr val="dk1"/>
          </a:fontRef>
        </p:style>
        <p:txBody>
          <a:bodyPr rtlCol="0" anchor="ctr"/>
          <a:lstStyle/>
          <a:p>
            <a:pPr marL="285750" indent="-285750">
              <a:buFont typeface="Wingdings" panose="05000000000000000000" pitchFamily="2" charset="2"/>
              <a:buChar char="ü"/>
            </a:pPr>
            <a:r>
              <a:rPr kumimoji="1" lang="ja-JP" altLang="en-US" sz="1400" dirty="0">
                <a:latin typeface="UD デジタル 教科書体 NK-R" panose="02020400000000000000" pitchFamily="18" charset="-128"/>
                <a:ea typeface="UD デジタル 教科書体 NK-R" panose="02020400000000000000" pitchFamily="18" charset="-128"/>
              </a:rPr>
              <a:t>保険料の抑制</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marL="285750" indent="-285750">
              <a:buFont typeface="Wingdings" panose="05000000000000000000" pitchFamily="2" charset="2"/>
              <a:buChar char="ü"/>
            </a:pPr>
            <a:r>
              <a:rPr kumimoji="1" lang="ja-JP" altLang="en-US" sz="1400" dirty="0">
                <a:latin typeface="UD デジタル 教科書体 NK-R" panose="02020400000000000000" pitchFamily="18" charset="-128"/>
                <a:ea typeface="UD デジタル 教科書体 NK-R" panose="02020400000000000000" pitchFamily="18" charset="-128"/>
              </a:rPr>
              <a:t>被保険者の負担軽減</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marL="285750" indent="-285750">
              <a:buFont typeface="Wingdings" panose="05000000000000000000" pitchFamily="2" charset="2"/>
              <a:buChar char="ü"/>
            </a:pPr>
            <a:r>
              <a:rPr lang="ja-JP" altLang="en-US" sz="1400" dirty="0">
                <a:latin typeface="UD デジタル 教科書体 NK-R" panose="02020400000000000000" pitchFamily="18" charset="-128"/>
                <a:ea typeface="UD デジタル 教科書体 NK-R" panose="02020400000000000000" pitchFamily="18" charset="-128"/>
              </a:rPr>
              <a:t>国保制度の適正な運営</a:t>
            </a:r>
            <a:endParaRPr kumimoji="1" lang="ja-JP" altLang="en-US" sz="1400" dirty="0">
              <a:latin typeface="UD デジタル 教科書体 NK-R" panose="02020400000000000000" pitchFamily="18" charset="-128"/>
              <a:ea typeface="UD デジタル 教科書体 NK-R" panose="02020400000000000000" pitchFamily="18" charset="-128"/>
            </a:endParaRPr>
          </a:p>
        </p:txBody>
      </p:sp>
      <p:sp>
        <p:nvSpPr>
          <p:cNvPr id="22" name="テキスト ボックス 5">
            <a:extLst>
              <a:ext uri="{FF2B5EF4-FFF2-40B4-BE49-F238E27FC236}">
                <a16:creationId xmlns:a16="http://schemas.microsoft.com/office/drawing/2014/main" id="{68D5D8C8-95DF-449F-9283-C243E03A3166}"/>
              </a:ext>
            </a:extLst>
          </p:cNvPr>
          <p:cNvSpPr txBox="1"/>
          <p:nvPr/>
        </p:nvSpPr>
        <p:spPr>
          <a:xfrm>
            <a:off x="8197011" y="105517"/>
            <a:ext cx="870563" cy="343785"/>
          </a:xfrm>
          <a:prstGeom prst="rect">
            <a:avLst/>
          </a:prstGeom>
          <a:solidFill>
            <a:schemeClr val="bg1"/>
          </a:solidFill>
          <a:ln w="25400">
            <a:solidFill>
              <a:schemeClr val="tx1"/>
            </a:solidFill>
          </a:ln>
        </p:spPr>
        <p:txBody>
          <a:bodyPr wrap="square" rtlCol="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a:solidFill>
                  <a:prstClr val="black"/>
                </a:solidFill>
                <a:latin typeface="HGSｺﾞｼｯｸE" panose="020B0900000000000000" pitchFamily="50" charset="-128"/>
                <a:ea typeface="HGSｺﾞｼｯｸE" panose="020B0900000000000000" pitchFamily="50" charset="-128"/>
              </a:rPr>
              <a:t>資料５</a:t>
            </a:r>
            <a:endParaRPr kumimoji="1" lang="ja-JP" altLang="en-US" sz="800" i="0" u="none" strike="noStrike" kern="1200" cap="none" spc="0" normalizeH="0" baseline="0" dirty="0">
              <a:ln>
                <a:noFill/>
              </a:ln>
              <a:solidFill>
                <a:prstClr val="black"/>
              </a:solidFill>
              <a:effectLst/>
              <a:uLnTx/>
              <a:uFillTx/>
              <a:latin typeface="HGSｺﾞｼｯｸE" panose="020B0900000000000000" pitchFamily="50" charset="-128"/>
              <a:ea typeface="HGSｺﾞｼｯｸE" panose="020B0900000000000000" pitchFamily="50" charset="-128"/>
              <a:cs typeface="+mn-cs"/>
            </a:endParaRPr>
          </a:p>
        </p:txBody>
      </p:sp>
    </p:spTree>
    <p:extLst>
      <p:ext uri="{BB962C8B-B14F-4D97-AF65-F5344CB8AC3E}">
        <p14:creationId xmlns:p14="http://schemas.microsoft.com/office/powerpoint/2010/main" val="2270689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6902896" y="6520259"/>
            <a:ext cx="2133600" cy="365125"/>
          </a:xfrm>
        </p:spPr>
        <p:txBody>
          <a:bodyPr/>
          <a:lstStyle/>
          <a:p>
            <a:r>
              <a:rPr kumimoji="1" lang="en-US" altLang="ja-JP" dirty="0"/>
              <a:t>2</a:t>
            </a:r>
            <a:endParaRPr kumimoji="1" lang="ja-JP" altLang="en-US" dirty="0"/>
          </a:p>
        </p:txBody>
      </p:sp>
      <p:sp>
        <p:nvSpPr>
          <p:cNvPr id="6" name="タイトル 1">
            <a:extLst>
              <a:ext uri="{FF2B5EF4-FFF2-40B4-BE49-F238E27FC236}">
                <a16:creationId xmlns:a16="http://schemas.microsoft.com/office/drawing/2014/main" id="{3152B32B-A88C-4538-A3B6-012248D9B742}"/>
              </a:ext>
            </a:extLst>
          </p:cNvPr>
          <p:cNvSpPr txBox="1">
            <a:spLocks/>
          </p:cNvSpPr>
          <p:nvPr/>
        </p:nvSpPr>
        <p:spPr>
          <a:xfrm>
            <a:off x="-1367" y="3512"/>
            <a:ext cx="9145367" cy="534623"/>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1800">
                <a:latin typeface="Meiryo UI" panose="020B0604030504040204" pitchFamily="50" charset="-128"/>
                <a:ea typeface="Meiryo UI" panose="020B0604030504040204" pitchFamily="50" charset="-128"/>
                <a:cs typeface="Meiryo UI" panose="020B0604030504040204" pitchFamily="50" charset="-128"/>
              </a:rPr>
              <a:t>PDCA</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サイクルに基づく進捗管理について</a:t>
            </a:r>
          </a:p>
        </p:txBody>
      </p:sp>
      <p:sp>
        <p:nvSpPr>
          <p:cNvPr id="21" name="テキスト ボックス 20">
            <a:extLst>
              <a:ext uri="{FF2B5EF4-FFF2-40B4-BE49-F238E27FC236}">
                <a16:creationId xmlns:a16="http://schemas.microsoft.com/office/drawing/2014/main" id="{7A2CA167-C711-4AE0-8331-3416BAD114A4}"/>
              </a:ext>
            </a:extLst>
          </p:cNvPr>
          <p:cNvSpPr txBox="1"/>
          <p:nvPr/>
        </p:nvSpPr>
        <p:spPr>
          <a:xfrm>
            <a:off x="107504" y="692696"/>
            <a:ext cx="5976664" cy="215444"/>
          </a:xfrm>
          <a:prstGeom prst="rect">
            <a:avLst/>
          </a:prstGeom>
          <a:noFill/>
        </p:spPr>
        <p:txBody>
          <a:bodyPr wrap="square" tIns="0" bIns="0" rtlCol="0" anchor="ctr" anchorCtr="0">
            <a:spAutoFit/>
          </a:bodyPr>
          <a:lstStyle/>
          <a:p>
            <a:r>
              <a:rPr kumimoji="1" lang="ja-JP" altLang="en-US" sz="1400" dirty="0">
                <a:latin typeface="BIZ UDPゴシック" panose="020B0400000000000000" pitchFamily="50" charset="-128"/>
                <a:ea typeface="BIZ UDPゴシック" panose="020B0400000000000000" pitchFamily="50" charset="-128"/>
              </a:rPr>
              <a:t>＜　令和７年度　</a:t>
            </a:r>
            <a:r>
              <a:rPr kumimoji="1" lang="en-US" altLang="ja-JP" sz="1400" dirty="0">
                <a:latin typeface="BIZ UDPゴシック" panose="020B0400000000000000" pitchFamily="50" charset="-128"/>
                <a:ea typeface="BIZ UDPゴシック" panose="020B0400000000000000" pitchFamily="50" charset="-128"/>
              </a:rPr>
              <a:t>PDCA</a:t>
            </a:r>
            <a:r>
              <a:rPr kumimoji="1" lang="ja-JP" altLang="en-US" sz="1400" dirty="0">
                <a:latin typeface="BIZ UDPゴシック" panose="020B0400000000000000" pitchFamily="50" charset="-128"/>
                <a:ea typeface="BIZ UDPゴシック" panose="020B0400000000000000" pitchFamily="50" charset="-128"/>
              </a:rPr>
              <a:t>サイクルに基づく進捗管理　進行スケジュール　＞</a:t>
            </a:r>
          </a:p>
        </p:txBody>
      </p:sp>
      <p:graphicFrame>
        <p:nvGraphicFramePr>
          <p:cNvPr id="3" name="表 3">
            <a:extLst>
              <a:ext uri="{FF2B5EF4-FFF2-40B4-BE49-F238E27FC236}">
                <a16:creationId xmlns:a16="http://schemas.microsoft.com/office/drawing/2014/main" id="{28ABA52A-76C7-4B2C-9A0A-78713DE253AC}"/>
              </a:ext>
            </a:extLst>
          </p:cNvPr>
          <p:cNvGraphicFramePr>
            <a:graphicFrameLocks noGrp="1" noChangeAspect="1"/>
          </p:cNvGraphicFramePr>
          <p:nvPr>
            <p:extLst>
              <p:ext uri="{D42A27DB-BD31-4B8C-83A1-F6EECF244321}">
                <p14:modId xmlns:p14="http://schemas.microsoft.com/office/powerpoint/2010/main" val="881823882"/>
              </p:ext>
            </p:extLst>
          </p:nvPr>
        </p:nvGraphicFramePr>
        <p:xfrm>
          <a:off x="179512" y="980737"/>
          <a:ext cx="8532000" cy="5841031"/>
        </p:xfrm>
        <a:graphic>
          <a:graphicData uri="http://schemas.openxmlformats.org/drawingml/2006/table">
            <a:tbl>
              <a:tblPr firstRow="1" bandRow="1">
                <a:tableStyleId>{5C22544A-7EE6-4342-B048-85BDC9FD1C3A}</a:tableStyleId>
              </a:tblPr>
              <a:tblGrid>
                <a:gridCol w="314467">
                  <a:extLst>
                    <a:ext uri="{9D8B030D-6E8A-4147-A177-3AD203B41FA5}">
                      <a16:colId xmlns:a16="http://schemas.microsoft.com/office/drawing/2014/main" val="1226186914"/>
                    </a:ext>
                  </a:extLst>
                </a:gridCol>
                <a:gridCol w="707543">
                  <a:extLst>
                    <a:ext uri="{9D8B030D-6E8A-4147-A177-3AD203B41FA5}">
                      <a16:colId xmlns:a16="http://schemas.microsoft.com/office/drawing/2014/main" val="2962997919"/>
                    </a:ext>
                  </a:extLst>
                </a:gridCol>
                <a:gridCol w="707135">
                  <a:extLst>
                    <a:ext uri="{9D8B030D-6E8A-4147-A177-3AD203B41FA5}">
                      <a16:colId xmlns:a16="http://schemas.microsoft.com/office/drawing/2014/main" val="208667294"/>
                    </a:ext>
                  </a:extLst>
                </a:gridCol>
                <a:gridCol w="699824">
                  <a:extLst>
                    <a:ext uri="{9D8B030D-6E8A-4147-A177-3AD203B41FA5}">
                      <a16:colId xmlns:a16="http://schemas.microsoft.com/office/drawing/2014/main" val="3547028819"/>
                    </a:ext>
                  </a:extLst>
                </a:gridCol>
                <a:gridCol w="702320">
                  <a:extLst>
                    <a:ext uri="{9D8B030D-6E8A-4147-A177-3AD203B41FA5}">
                      <a16:colId xmlns:a16="http://schemas.microsoft.com/office/drawing/2014/main" val="1480014846"/>
                    </a:ext>
                  </a:extLst>
                </a:gridCol>
                <a:gridCol w="627722">
                  <a:extLst>
                    <a:ext uri="{9D8B030D-6E8A-4147-A177-3AD203B41FA5}">
                      <a16:colId xmlns:a16="http://schemas.microsoft.com/office/drawing/2014/main" val="2584937782"/>
                    </a:ext>
                  </a:extLst>
                </a:gridCol>
                <a:gridCol w="676622">
                  <a:extLst>
                    <a:ext uri="{9D8B030D-6E8A-4147-A177-3AD203B41FA5}">
                      <a16:colId xmlns:a16="http://schemas.microsoft.com/office/drawing/2014/main" val="1247749663"/>
                    </a:ext>
                  </a:extLst>
                </a:gridCol>
                <a:gridCol w="584747">
                  <a:extLst>
                    <a:ext uri="{9D8B030D-6E8A-4147-A177-3AD203B41FA5}">
                      <a16:colId xmlns:a16="http://schemas.microsoft.com/office/drawing/2014/main" val="4093609113"/>
                    </a:ext>
                  </a:extLst>
                </a:gridCol>
                <a:gridCol w="618131">
                  <a:extLst>
                    <a:ext uri="{9D8B030D-6E8A-4147-A177-3AD203B41FA5}">
                      <a16:colId xmlns:a16="http://schemas.microsoft.com/office/drawing/2014/main" val="395400464"/>
                    </a:ext>
                  </a:extLst>
                </a:gridCol>
                <a:gridCol w="676622">
                  <a:extLst>
                    <a:ext uri="{9D8B030D-6E8A-4147-A177-3AD203B41FA5}">
                      <a16:colId xmlns:a16="http://schemas.microsoft.com/office/drawing/2014/main" val="1361531076"/>
                    </a:ext>
                  </a:extLst>
                </a:gridCol>
                <a:gridCol w="751800">
                  <a:extLst>
                    <a:ext uri="{9D8B030D-6E8A-4147-A177-3AD203B41FA5}">
                      <a16:colId xmlns:a16="http://schemas.microsoft.com/office/drawing/2014/main" val="3369775568"/>
                    </a:ext>
                  </a:extLst>
                </a:gridCol>
                <a:gridCol w="676622">
                  <a:extLst>
                    <a:ext uri="{9D8B030D-6E8A-4147-A177-3AD203B41FA5}">
                      <a16:colId xmlns:a16="http://schemas.microsoft.com/office/drawing/2014/main" val="2983844242"/>
                    </a:ext>
                  </a:extLst>
                </a:gridCol>
                <a:gridCol w="788445">
                  <a:extLst>
                    <a:ext uri="{9D8B030D-6E8A-4147-A177-3AD203B41FA5}">
                      <a16:colId xmlns:a16="http://schemas.microsoft.com/office/drawing/2014/main" val="55990533"/>
                    </a:ext>
                  </a:extLst>
                </a:gridCol>
              </a:tblGrid>
              <a:tr h="271999">
                <a:tc>
                  <a:txBody>
                    <a:bodyPr/>
                    <a:lstStyle/>
                    <a:p>
                      <a:pPr algn="ctr"/>
                      <a:endParaRPr kumimoji="1" lang="ja-JP" altLang="en-US" sz="1200" dirty="0"/>
                    </a:p>
                  </a:txBody>
                  <a:tcPr marL="97493" marR="97493" marT="48755" marB="48755" anchor="ctr"/>
                </a:tc>
                <a:tc>
                  <a:txBody>
                    <a:bodyPr/>
                    <a:lstStyle/>
                    <a:p>
                      <a:pPr algn="ctr"/>
                      <a:r>
                        <a:rPr kumimoji="1" lang="en-US" altLang="ja-JP" sz="1200" dirty="0"/>
                        <a:t>4</a:t>
                      </a:r>
                      <a:r>
                        <a:rPr kumimoji="1" lang="ja-JP" altLang="en-US" sz="1200" dirty="0"/>
                        <a:t>月</a:t>
                      </a:r>
                    </a:p>
                  </a:txBody>
                  <a:tcPr marL="97493" marR="97493" marT="48755" marB="48755" anchor="ctr"/>
                </a:tc>
                <a:tc>
                  <a:txBody>
                    <a:bodyPr/>
                    <a:lstStyle/>
                    <a:p>
                      <a:pPr algn="ctr"/>
                      <a:r>
                        <a:rPr kumimoji="1" lang="en-US" altLang="ja-JP" sz="1200" dirty="0"/>
                        <a:t>5</a:t>
                      </a:r>
                      <a:r>
                        <a:rPr kumimoji="1" lang="ja-JP" altLang="en-US" sz="1200" dirty="0"/>
                        <a:t>月</a:t>
                      </a:r>
                    </a:p>
                  </a:txBody>
                  <a:tcPr marL="97493" marR="97493" marT="48755" marB="48755" anchor="ctr"/>
                </a:tc>
                <a:tc>
                  <a:txBody>
                    <a:bodyPr/>
                    <a:lstStyle/>
                    <a:p>
                      <a:pPr algn="ctr"/>
                      <a:r>
                        <a:rPr kumimoji="1" lang="en-US" altLang="ja-JP" sz="1200" dirty="0"/>
                        <a:t>6</a:t>
                      </a:r>
                      <a:r>
                        <a:rPr kumimoji="1" lang="ja-JP" altLang="en-US" sz="1200" dirty="0"/>
                        <a:t>月</a:t>
                      </a:r>
                    </a:p>
                  </a:txBody>
                  <a:tcPr marL="97493" marR="97493" marT="48755" marB="48755" anchor="ctr"/>
                </a:tc>
                <a:tc>
                  <a:txBody>
                    <a:bodyPr/>
                    <a:lstStyle/>
                    <a:p>
                      <a:pPr algn="ctr"/>
                      <a:r>
                        <a:rPr kumimoji="1" lang="en-US" altLang="ja-JP" sz="1200" dirty="0"/>
                        <a:t>7</a:t>
                      </a:r>
                      <a:r>
                        <a:rPr kumimoji="1" lang="ja-JP" altLang="en-US" sz="1200" dirty="0"/>
                        <a:t>月</a:t>
                      </a:r>
                    </a:p>
                  </a:txBody>
                  <a:tcPr marL="97493" marR="97493" marT="48755" marB="48755" anchor="ctr"/>
                </a:tc>
                <a:tc>
                  <a:txBody>
                    <a:bodyPr/>
                    <a:lstStyle/>
                    <a:p>
                      <a:pPr algn="ctr"/>
                      <a:r>
                        <a:rPr kumimoji="1" lang="en-US" altLang="ja-JP" sz="1200" dirty="0"/>
                        <a:t>8</a:t>
                      </a:r>
                      <a:r>
                        <a:rPr kumimoji="1" lang="ja-JP" altLang="en-US" sz="1200" dirty="0"/>
                        <a:t>月</a:t>
                      </a:r>
                    </a:p>
                  </a:txBody>
                  <a:tcPr marL="97493" marR="97493" marT="48755" marB="48755" anchor="ctr"/>
                </a:tc>
                <a:tc>
                  <a:txBody>
                    <a:bodyPr/>
                    <a:lstStyle/>
                    <a:p>
                      <a:pPr algn="ctr"/>
                      <a:r>
                        <a:rPr kumimoji="1" lang="en-US" altLang="ja-JP" sz="1200" dirty="0"/>
                        <a:t>9</a:t>
                      </a:r>
                      <a:r>
                        <a:rPr kumimoji="1" lang="ja-JP" altLang="en-US" sz="1200" dirty="0"/>
                        <a:t>月</a:t>
                      </a:r>
                    </a:p>
                  </a:txBody>
                  <a:tcPr marL="97493" marR="97493" marT="48755" marB="48755" anchor="ctr"/>
                </a:tc>
                <a:tc>
                  <a:txBody>
                    <a:bodyPr/>
                    <a:lstStyle/>
                    <a:p>
                      <a:pPr algn="ctr"/>
                      <a:r>
                        <a:rPr kumimoji="1" lang="en-US" altLang="ja-JP" sz="1200" dirty="0"/>
                        <a:t>10</a:t>
                      </a:r>
                      <a:r>
                        <a:rPr kumimoji="1" lang="ja-JP" altLang="en-US" sz="1200" dirty="0"/>
                        <a:t>月</a:t>
                      </a:r>
                    </a:p>
                  </a:txBody>
                  <a:tcPr marL="97493" marR="97493" marT="48755" marB="48755" anchor="ctr"/>
                </a:tc>
                <a:tc>
                  <a:txBody>
                    <a:bodyPr/>
                    <a:lstStyle/>
                    <a:p>
                      <a:pPr algn="ctr"/>
                      <a:r>
                        <a:rPr kumimoji="1" lang="en-US" altLang="ja-JP" sz="1200" dirty="0"/>
                        <a:t>11</a:t>
                      </a:r>
                      <a:r>
                        <a:rPr kumimoji="1" lang="ja-JP" altLang="en-US" sz="1200" dirty="0"/>
                        <a:t>月</a:t>
                      </a:r>
                    </a:p>
                  </a:txBody>
                  <a:tcPr marL="97493" marR="97493" marT="48755" marB="48755" anchor="ctr"/>
                </a:tc>
                <a:tc>
                  <a:txBody>
                    <a:bodyPr/>
                    <a:lstStyle/>
                    <a:p>
                      <a:pPr algn="ctr"/>
                      <a:r>
                        <a:rPr kumimoji="1" lang="en-US" altLang="ja-JP" sz="1200" dirty="0"/>
                        <a:t>12</a:t>
                      </a:r>
                      <a:r>
                        <a:rPr kumimoji="1" lang="ja-JP" altLang="en-US" sz="1200" dirty="0"/>
                        <a:t>月</a:t>
                      </a:r>
                    </a:p>
                  </a:txBody>
                  <a:tcPr marL="97493" marR="97493" marT="48755" marB="48755" anchor="ctr"/>
                </a:tc>
                <a:tc>
                  <a:txBody>
                    <a:bodyPr/>
                    <a:lstStyle/>
                    <a:p>
                      <a:pPr algn="ctr"/>
                      <a:r>
                        <a:rPr kumimoji="1" lang="en-US" altLang="ja-JP" sz="1200" dirty="0"/>
                        <a:t>1</a:t>
                      </a:r>
                      <a:r>
                        <a:rPr kumimoji="1" lang="ja-JP" altLang="en-US" sz="1200" dirty="0"/>
                        <a:t>月</a:t>
                      </a:r>
                    </a:p>
                  </a:txBody>
                  <a:tcPr marL="97493" marR="97493" marT="48755" marB="48755" anchor="ctr"/>
                </a:tc>
                <a:tc>
                  <a:txBody>
                    <a:bodyPr/>
                    <a:lstStyle/>
                    <a:p>
                      <a:pPr algn="ctr"/>
                      <a:r>
                        <a:rPr kumimoji="1" lang="en-US" altLang="ja-JP" sz="1200" dirty="0"/>
                        <a:t>2</a:t>
                      </a:r>
                      <a:r>
                        <a:rPr kumimoji="1" lang="ja-JP" altLang="en-US" sz="1200" dirty="0"/>
                        <a:t>月</a:t>
                      </a:r>
                    </a:p>
                  </a:txBody>
                  <a:tcPr marL="97493" marR="97493" marT="48755" marB="48755" anchor="ctr"/>
                </a:tc>
                <a:tc>
                  <a:txBody>
                    <a:bodyPr/>
                    <a:lstStyle/>
                    <a:p>
                      <a:pPr algn="ctr"/>
                      <a:r>
                        <a:rPr kumimoji="1" lang="en-US" altLang="ja-JP" sz="1200" dirty="0"/>
                        <a:t>3</a:t>
                      </a:r>
                      <a:r>
                        <a:rPr kumimoji="1" lang="ja-JP" altLang="en-US" sz="1200" dirty="0"/>
                        <a:t>月</a:t>
                      </a:r>
                    </a:p>
                  </a:txBody>
                  <a:tcPr marL="97493" marR="97493" marT="48755" marB="48755" anchor="ctr"/>
                </a:tc>
                <a:extLst>
                  <a:ext uri="{0D108BD9-81ED-4DB2-BD59-A6C34878D82A}">
                    <a16:rowId xmlns:a16="http://schemas.microsoft.com/office/drawing/2014/main" val="2154196933"/>
                  </a:ext>
                </a:extLst>
              </a:tr>
              <a:tr h="1433627">
                <a:tc>
                  <a:txBody>
                    <a:bodyPr/>
                    <a:lstStyle/>
                    <a:p>
                      <a:pPr algn="ctr"/>
                      <a:r>
                        <a:rPr kumimoji="1" lang="ja-JP" altLang="en-US" sz="1200" dirty="0"/>
                        <a:t>国保運営協議会</a:t>
                      </a:r>
                    </a:p>
                  </a:txBody>
                  <a:tcPr marL="97493" marR="97493" marT="48755" marB="48755" vert="eaVert" anchor="ctr"/>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extLst>
                  <a:ext uri="{0D108BD9-81ED-4DB2-BD59-A6C34878D82A}">
                    <a16:rowId xmlns:a16="http://schemas.microsoft.com/office/drawing/2014/main" val="4172932947"/>
                  </a:ext>
                </a:extLst>
              </a:tr>
              <a:tr h="1437663">
                <a:tc>
                  <a:txBody>
                    <a:bodyPr/>
                    <a:lstStyle/>
                    <a:p>
                      <a:pPr algn="ctr"/>
                      <a:r>
                        <a:rPr kumimoji="1" lang="ja-JP" altLang="en-US" sz="1200" dirty="0"/>
                        <a:t>広域化調整会議</a:t>
                      </a:r>
                    </a:p>
                  </a:txBody>
                  <a:tcPr marL="97493" marR="97493" marT="48755" marB="48755" vert="eaVert" anchor="ctr"/>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extLst>
                  <a:ext uri="{0D108BD9-81ED-4DB2-BD59-A6C34878D82A}">
                    <a16:rowId xmlns:a16="http://schemas.microsoft.com/office/drawing/2014/main" val="1518205635"/>
                  </a:ext>
                </a:extLst>
              </a:tr>
              <a:tr h="2689351">
                <a:tc>
                  <a:txBody>
                    <a:bodyPr/>
                    <a:lstStyle/>
                    <a:p>
                      <a:pPr algn="ctr"/>
                      <a:r>
                        <a:rPr kumimoji="1" lang="ja-JP" altLang="en-US" sz="1200" dirty="0"/>
                        <a:t>事業運営検討</a:t>
                      </a:r>
                      <a:r>
                        <a:rPr kumimoji="1" lang="en-US" altLang="ja-JP" sz="1200" dirty="0"/>
                        <a:t>WG</a:t>
                      </a:r>
                      <a:endParaRPr kumimoji="1" lang="ja-JP" altLang="en-US" sz="1200" dirty="0"/>
                    </a:p>
                  </a:txBody>
                  <a:tcPr marL="97493" marR="97493" marT="48755" marB="48755" vert="eaVert" anchor="ctr"/>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extLst>
                  <a:ext uri="{0D108BD9-81ED-4DB2-BD59-A6C34878D82A}">
                    <a16:rowId xmlns:a16="http://schemas.microsoft.com/office/drawing/2014/main" val="3247654568"/>
                  </a:ext>
                </a:extLst>
              </a:tr>
            </a:tbl>
          </a:graphicData>
        </a:graphic>
      </p:graphicFrame>
      <p:grpSp>
        <p:nvGrpSpPr>
          <p:cNvPr id="9" name="グループ化 8">
            <a:extLst>
              <a:ext uri="{FF2B5EF4-FFF2-40B4-BE49-F238E27FC236}">
                <a16:creationId xmlns:a16="http://schemas.microsoft.com/office/drawing/2014/main" id="{2E07EA80-2733-4AD0-8092-502C5776B49B}"/>
              </a:ext>
            </a:extLst>
          </p:cNvPr>
          <p:cNvGrpSpPr/>
          <p:nvPr/>
        </p:nvGrpSpPr>
        <p:grpSpPr>
          <a:xfrm>
            <a:off x="5462611" y="2802903"/>
            <a:ext cx="1125613" cy="1202161"/>
            <a:chOff x="6251965" y="2963994"/>
            <a:chExt cx="1125613" cy="1202161"/>
          </a:xfrm>
        </p:grpSpPr>
        <p:sp>
          <p:nvSpPr>
            <p:cNvPr id="35" name="正方形/長方形 34">
              <a:extLst>
                <a:ext uri="{FF2B5EF4-FFF2-40B4-BE49-F238E27FC236}">
                  <a16:creationId xmlns:a16="http://schemas.microsoft.com/office/drawing/2014/main" id="{FEA94A47-7D3F-46BA-A5E1-1E68A53E2D77}"/>
                </a:ext>
              </a:extLst>
            </p:cNvPr>
            <p:cNvSpPr/>
            <p:nvPr/>
          </p:nvSpPr>
          <p:spPr>
            <a:xfrm>
              <a:off x="6251965" y="2963994"/>
              <a:ext cx="1125613" cy="417807"/>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tlCol="0" anchor="ctr"/>
            <a:lstStyle/>
            <a:p>
              <a:r>
                <a:rPr lang="ja-JP" altLang="en-US" sz="1100" dirty="0"/>
                <a:t>●</a:t>
              </a:r>
              <a:r>
                <a:rPr kumimoji="1" lang="ja-JP" altLang="en-US" sz="1100" dirty="0"/>
                <a:t>広域化調整会議（</a:t>
              </a:r>
              <a:r>
                <a:rPr kumimoji="1" lang="en-US" altLang="ja-JP" sz="1100" dirty="0"/>
                <a:t>11</a:t>
              </a:r>
              <a:r>
                <a:rPr kumimoji="1" lang="ja-JP" altLang="en-US" sz="1100" dirty="0"/>
                <a:t>月）</a:t>
              </a:r>
            </a:p>
          </p:txBody>
        </p:sp>
        <p:sp>
          <p:nvSpPr>
            <p:cNvPr id="33" name="角丸四角形 10">
              <a:extLst>
                <a:ext uri="{FF2B5EF4-FFF2-40B4-BE49-F238E27FC236}">
                  <a16:creationId xmlns:a16="http://schemas.microsoft.com/office/drawing/2014/main" id="{C9C3B5BE-4DFD-43C3-A74D-9A2AA3880336}"/>
                </a:ext>
              </a:extLst>
            </p:cNvPr>
            <p:cNvSpPr/>
            <p:nvPr/>
          </p:nvSpPr>
          <p:spPr>
            <a:xfrm>
              <a:off x="6251965" y="3372647"/>
              <a:ext cx="396044" cy="793508"/>
            </a:xfrm>
            <a:prstGeom prst="roundRect">
              <a:avLst/>
            </a:prstGeom>
          </p:spPr>
          <p:style>
            <a:lnRef idx="1">
              <a:schemeClr val="accent6"/>
            </a:lnRef>
            <a:fillRef idx="2">
              <a:schemeClr val="accent6"/>
            </a:fillRef>
            <a:effectRef idx="1">
              <a:schemeClr val="accent6"/>
            </a:effectRef>
            <a:fontRef idx="minor">
              <a:schemeClr val="dk1"/>
            </a:fontRef>
          </p:style>
          <p:txBody>
            <a:bodyPr vert="eaVert" rtlCol="0" anchor="ctr"/>
            <a:lstStyle/>
            <a:p>
              <a:r>
                <a:rPr lang="ja-JP" altLang="en-US" sz="1100" dirty="0"/>
                <a:t>中間報告</a:t>
              </a:r>
              <a:endParaRPr lang="en-US" altLang="ja-JP" sz="1100" dirty="0"/>
            </a:p>
          </p:txBody>
        </p:sp>
      </p:grpSp>
      <p:grpSp>
        <p:nvGrpSpPr>
          <p:cNvPr id="7" name="グループ化 6">
            <a:extLst>
              <a:ext uri="{FF2B5EF4-FFF2-40B4-BE49-F238E27FC236}">
                <a16:creationId xmlns:a16="http://schemas.microsoft.com/office/drawing/2014/main" id="{B09B1FB0-3854-4791-9045-A24C49951551}"/>
              </a:ext>
            </a:extLst>
          </p:cNvPr>
          <p:cNvGrpSpPr/>
          <p:nvPr/>
        </p:nvGrpSpPr>
        <p:grpSpPr>
          <a:xfrm>
            <a:off x="5616224" y="1334228"/>
            <a:ext cx="972000" cy="1146325"/>
            <a:chOff x="6516216" y="1694268"/>
            <a:chExt cx="972000" cy="1146325"/>
          </a:xfrm>
        </p:grpSpPr>
        <p:sp>
          <p:nvSpPr>
            <p:cNvPr id="36" name="正方形/長方形 35">
              <a:extLst>
                <a:ext uri="{FF2B5EF4-FFF2-40B4-BE49-F238E27FC236}">
                  <a16:creationId xmlns:a16="http://schemas.microsoft.com/office/drawing/2014/main" id="{B87CCEC7-82E6-4D59-B4DB-D3636F087EEB}"/>
                </a:ext>
              </a:extLst>
            </p:cNvPr>
            <p:cNvSpPr/>
            <p:nvPr/>
          </p:nvSpPr>
          <p:spPr>
            <a:xfrm>
              <a:off x="6516216" y="1694268"/>
              <a:ext cx="972000" cy="430887"/>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Ins="36000" rtlCol="0" anchor="ctr">
              <a:spAutoFit/>
            </a:bodyPr>
            <a:lstStyle/>
            <a:p>
              <a:r>
                <a:rPr lang="ja-JP" altLang="en-US" sz="1100" dirty="0"/>
                <a:t>●運営</a:t>
              </a:r>
              <a:r>
                <a:rPr kumimoji="1" lang="ja-JP" altLang="en-US" sz="1100" dirty="0"/>
                <a:t>協議会</a:t>
              </a:r>
              <a:endParaRPr kumimoji="1" lang="en-US" altLang="ja-JP" sz="1100" dirty="0"/>
            </a:p>
            <a:p>
              <a:r>
                <a:rPr kumimoji="1" lang="ja-JP" altLang="en-US" sz="1100" dirty="0"/>
                <a:t>（</a:t>
              </a:r>
              <a:r>
                <a:rPr kumimoji="1" lang="en-US" altLang="ja-JP" sz="1100" dirty="0"/>
                <a:t>11</a:t>
              </a:r>
              <a:r>
                <a:rPr kumimoji="1" lang="ja-JP" altLang="en-US" sz="1100" dirty="0"/>
                <a:t>月）</a:t>
              </a:r>
            </a:p>
          </p:txBody>
        </p:sp>
        <p:sp>
          <p:nvSpPr>
            <p:cNvPr id="37" name="角丸四角形 10">
              <a:extLst>
                <a:ext uri="{FF2B5EF4-FFF2-40B4-BE49-F238E27FC236}">
                  <a16:creationId xmlns:a16="http://schemas.microsoft.com/office/drawing/2014/main" id="{2CC7C990-2A53-4FF3-A795-78094FC064F7}"/>
                </a:ext>
              </a:extLst>
            </p:cNvPr>
            <p:cNvSpPr/>
            <p:nvPr/>
          </p:nvSpPr>
          <p:spPr>
            <a:xfrm>
              <a:off x="6518735" y="2093212"/>
              <a:ext cx="396044" cy="747381"/>
            </a:xfrm>
            <a:prstGeom prst="roundRect">
              <a:avLst/>
            </a:prstGeom>
          </p:spPr>
          <p:style>
            <a:lnRef idx="1">
              <a:schemeClr val="accent2"/>
            </a:lnRef>
            <a:fillRef idx="2">
              <a:schemeClr val="accent2"/>
            </a:fillRef>
            <a:effectRef idx="1">
              <a:schemeClr val="accent2"/>
            </a:effectRef>
            <a:fontRef idx="minor">
              <a:schemeClr val="dk1"/>
            </a:fontRef>
          </p:style>
          <p:txBody>
            <a:bodyPr vert="eaVert" rtlCol="0" anchor="ctr"/>
            <a:lstStyle/>
            <a:p>
              <a:r>
                <a:rPr lang="ja-JP" altLang="en-US" sz="1100" dirty="0"/>
                <a:t>中間報告</a:t>
              </a:r>
              <a:endParaRPr lang="en-US" altLang="ja-JP" sz="1100" dirty="0"/>
            </a:p>
          </p:txBody>
        </p:sp>
      </p:grpSp>
      <p:grpSp>
        <p:nvGrpSpPr>
          <p:cNvPr id="12" name="グループ化 11">
            <a:extLst>
              <a:ext uri="{FF2B5EF4-FFF2-40B4-BE49-F238E27FC236}">
                <a16:creationId xmlns:a16="http://schemas.microsoft.com/office/drawing/2014/main" id="{5C19663F-E7DD-4C1A-AE05-46335FC786C7}"/>
              </a:ext>
            </a:extLst>
          </p:cNvPr>
          <p:cNvGrpSpPr/>
          <p:nvPr/>
        </p:nvGrpSpPr>
        <p:grpSpPr>
          <a:xfrm>
            <a:off x="1531735" y="4227561"/>
            <a:ext cx="808017" cy="2225775"/>
            <a:chOff x="917552" y="3864794"/>
            <a:chExt cx="808017" cy="2225775"/>
          </a:xfrm>
        </p:grpSpPr>
        <p:sp>
          <p:nvSpPr>
            <p:cNvPr id="38" name="正方形/長方形 37">
              <a:extLst>
                <a:ext uri="{FF2B5EF4-FFF2-40B4-BE49-F238E27FC236}">
                  <a16:creationId xmlns:a16="http://schemas.microsoft.com/office/drawing/2014/main" id="{157B118F-3CCF-4CF1-818D-F87D8EB8E5FC}"/>
                </a:ext>
              </a:extLst>
            </p:cNvPr>
            <p:cNvSpPr/>
            <p:nvPr/>
          </p:nvSpPr>
          <p:spPr>
            <a:xfrm>
              <a:off x="957879" y="3864794"/>
              <a:ext cx="767690" cy="417807"/>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tlCol="0" anchor="ctr"/>
            <a:lstStyle/>
            <a:p>
              <a:r>
                <a:rPr lang="ja-JP" altLang="en-US" sz="1000" dirty="0"/>
                <a:t>●</a:t>
              </a:r>
              <a:r>
                <a:rPr kumimoji="1" lang="ja-JP" altLang="en-US" sz="1000" dirty="0"/>
                <a:t>事業</a:t>
              </a:r>
              <a:r>
                <a:rPr kumimoji="1" lang="en-US" altLang="ja-JP" sz="1000" dirty="0"/>
                <a:t>WG</a:t>
              </a:r>
            </a:p>
            <a:p>
              <a:r>
                <a:rPr kumimoji="1" lang="ja-JP" altLang="en-US" sz="1000" dirty="0"/>
                <a:t>（</a:t>
              </a:r>
              <a:r>
                <a:rPr kumimoji="1" lang="en-US" altLang="ja-JP" sz="1000" dirty="0"/>
                <a:t>5</a:t>
              </a:r>
              <a:r>
                <a:rPr kumimoji="1" lang="ja-JP" altLang="en-US" sz="1000" dirty="0"/>
                <a:t>月）</a:t>
              </a:r>
            </a:p>
          </p:txBody>
        </p:sp>
        <p:sp>
          <p:nvSpPr>
            <p:cNvPr id="22" name="角丸四角形 10">
              <a:extLst>
                <a:ext uri="{FF2B5EF4-FFF2-40B4-BE49-F238E27FC236}">
                  <a16:creationId xmlns:a16="http://schemas.microsoft.com/office/drawing/2014/main" id="{90375224-8888-43B8-8FB9-F9CCCB90CCBF}"/>
                </a:ext>
              </a:extLst>
            </p:cNvPr>
            <p:cNvSpPr/>
            <p:nvPr/>
          </p:nvSpPr>
          <p:spPr>
            <a:xfrm>
              <a:off x="917552" y="4282601"/>
              <a:ext cx="303961" cy="1807968"/>
            </a:xfrm>
            <a:prstGeom prst="roundRect">
              <a:avLst/>
            </a:prstGeom>
          </p:spPr>
          <p:style>
            <a:lnRef idx="1">
              <a:schemeClr val="accent5"/>
            </a:lnRef>
            <a:fillRef idx="2">
              <a:schemeClr val="accent5"/>
            </a:fillRef>
            <a:effectRef idx="1">
              <a:schemeClr val="accent5"/>
            </a:effectRef>
            <a:fontRef idx="minor">
              <a:schemeClr val="dk1"/>
            </a:fontRef>
          </p:style>
          <p:txBody>
            <a:bodyPr vert="eaVert" rtlCol="0" anchor="ctr"/>
            <a:lstStyle/>
            <a:p>
              <a:r>
                <a:rPr lang="ja-JP" altLang="en-US" sz="1100" dirty="0">
                  <a:solidFill>
                    <a:schemeClr val="tx1"/>
                  </a:solidFill>
                </a:rPr>
                <a:t>管理項目・スケジュール説明</a:t>
              </a:r>
              <a:endParaRPr lang="en-US" altLang="ja-JP" sz="1100" dirty="0">
                <a:solidFill>
                  <a:schemeClr val="tx1"/>
                </a:solidFill>
              </a:endParaRPr>
            </a:p>
          </p:txBody>
        </p:sp>
      </p:grpSp>
      <p:grpSp>
        <p:nvGrpSpPr>
          <p:cNvPr id="43" name="グループ化 42">
            <a:extLst>
              <a:ext uri="{FF2B5EF4-FFF2-40B4-BE49-F238E27FC236}">
                <a16:creationId xmlns:a16="http://schemas.microsoft.com/office/drawing/2014/main" id="{6C19A07D-9940-4903-AE43-526267D93F6C}"/>
              </a:ext>
            </a:extLst>
          </p:cNvPr>
          <p:cNvGrpSpPr/>
          <p:nvPr/>
        </p:nvGrpSpPr>
        <p:grpSpPr>
          <a:xfrm>
            <a:off x="4932040" y="4203888"/>
            <a:ext cx="854608" cy="2537479"/>
            <a:chOff x="2247689" y="3929581"/>
            <a:chExt cx="854608" cy="2537479"/>
          </a:xfrm>
        </p:grpSpPr>
        <p:sp>
          <p:nvSpPr>
            <p:cNvPr id="44" name="正方形/長方形 43">
              <a:extLst>
                <a:ext uri="{FF2B5EF4-FFF2-40B4-BE49-F238E27FC236}">
                  <a16:creationId xmlns:a16="http://schemas.microsoft.com/office/drawing/2014/main" id="{B8172AA2-C808-4325-8BD6-2ABED6405013}"/>
                </a:ext>
              </a:extLst>
            </p:cNvPr>
            <p:cNvSpPr/>
            <p:nvPr/>
          </p:nvSpPr>
          <p:spPr>
            <a:xfrm>
              <a:off x="2267744" y="3929581"/>
              <a:ext cx="834553" cy="417807"/>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tlCol="0" anchor="ctr"/>
            <a:lstStyle/>
            <a:p>
              <a:r>
                <a:rPr lang="ja-JP" altLang="en-US" sz="1100" dirty="0"/>
                <a:t>●</a:t>
              </a:r>
              <a:r>
                <a:rPr kumimoji="1" lang="ja-JP" altLang="en-US" sz="1100" dirty="0"/>
                <a:t>事業</a:t>
              </a:r>
              <a:r>
                <a:rPr kumimoji="1" lang="en-US" altLang="ja-JP" sz="1100" dirty="0"/>
                <a:t>WG</a:t>
              </a:r>
            </a:p>
            <a:p>
              <a:r>
                <a:rPr kumimoji="1" lang="ja-JP" altLang="en-US" sz="1100" dirty="0"/>
                <a:t>（</a:t>
              </a:r>
              <a:r>
                <a:rPr kumimoji="1" lang="en-US" altLang="ja-JP" sz="1100" dirty="0"/>
                <a:t>10</a:t>
              </a:r>
              <a:r>
                <a:rPr kumimoji="1" lang="ja-JP" altLang="en-US" sz="1100" dirty="0"/>
                <a:t>月）</a:t>
              </a:r>
            </a:p>
          </p:txBody>
        </p:sp>
        <p:sp>
          <p:nvSpPr>
            <p:cNvPr id="45" name="角丸四角形 10">
              <a:extLst>
                <a:ext uri="{FF2B5EF4-FFF2-40B4-BE49-F238E27FC236}">
                  <a16:creationId xmlns:a16="http://schemas.microsoft.com/office/drawing/2014/main" id="{D5420F93-E395-450E-9B6F-66A13F9A8865}"/>
                </a:ext>
              </a:extLst>
            </p:cNvPr>
            <p:cNvSpPr/>
            <p:nvPr/>
          </p:nvSpPr>
          <p:spPr>
            <a:xfrm>
              <a:off x="2247689" y="4317591"/>
              <a:ext cx="303960" cy="2149469"/>
            </a:xfrm>
            <a:prstGeom prst="roundRect">
              <a:avLst/>
            </a:prstGeom>
          </p:spPr>
          <p:style>
            <a:lnRef idx="1">
              <a:schemeClr val="accent5"/>
            </a:lnRef>
            <a:fillRef idx="2">
              <a:schemeClr val="accent5"/>
            </a:fillRef>
            <a:effectRef idx="1">
              <a:schemeClr val="accent5"/>
            </a:effectRef>
            <a:fontRef idx="minor">
              <a:schemeClr val="dk1"/>
            </a:fontRef>
          </p:style>
          <p:txBody>
            <a:bodyPr vert="eaVert" rtlCol="0" anchor="ctr">
              <a:noAutofit/>
            </a:bodyPr>
            <a:lstStyle/>
            <a:p>
              <a:r>
                <a:rPr lang="ja-JP" altLang="en-US" sz="1100" dirty="0"/>
                <a:t>中間報告（　中間評価）とりまとめ</a:t>
              </a:r>
              <a:endParaRPr lang="en-US" altLang="ja-JP" sz="1100" dirty="0"/>
            </a:p>
          </p:txBody>
        </p:sp>
      </p:grpSp>
      <p:grpSp>
        <p:nvGrpSpPr>
          <p:cNvPr id="46" name="グループ化 45">
            <a:extLst>
              <a:ext uri="{FF2B5EF4-FFF2-40B4-BE49-F238E27FC236}">
                <a16:creationId xmlns:a16="http://schemas.microsoft.com/office/drawing/2014/main" id="{68CFADA9-BD9F-455B-9FF1-E577B7C62E54}"/>
              </a:ext>
            </a:extLst>
          </p:cNvPr>
          <p:cNvGrpSpPr/>
          <p:nvPr/>
        </p:nvGrpSpPr>
        <p:grpSpPr>
          <a:xfrm>
            <a:off x="6657954" y="4185912"/>
            <a:ext cx="834553" cy="2555455"/>
            <a:chOff x="2307931" y="3926016"/>
            <a:chExt cx="834553" cy="2555455"/>
          </a:xfrm>
        </p:grpSpPr>
        <p:sp>
          <p:nvSpPr>
            <p:cNvPr id="47" name="正方形/長方形 46">
              <a:extLst>
                <a:ext uri="{FF2B5EF4-FFF2-40B4-BE49-F238E27FC236}">
                  <a16:creationId xmlns:a16="http://schemas.microsoft.com/office/drawing/2014/main" id="{6F49D2B4-84F2-4EDE-BCF7-35EB9EA6AC98}"/>
                </a:ext>
              </a:extLst>
            </p:cNvPr>
            <p:cNvSpPr/>
            <p:nvPr/>
          </p:nvSpPr>
          <p:spPr>
            <a:xfrm>
              <a:off x="2307931" y="3926016"/>
              <a:ext cx="834553" cy="417807"/>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tlCol="0" anchor="ctr"/>
            <a:lstStyle/>
            <a:p>
              <a:r>
                <a:rPr lang="ja-JP" altLang="en-US" sz="1100" dirty="0"/>
                <a:t>●</a:t>
              </a:r>
              <a:r>
                <a:rPr kumimoji="1" lang="ja-JP" altLang="en-US" sz="1100" dirty="0"/>
                <a:t>事業</a:t>
              </a:r>
              <a:r>
                <a:rPr kumimoji="1" lang="en-US" altLang="ja-JP" sz="1100" dirty="0"/>
                <a:t>WG</a:t>
              </a:r>
            </a:p>
            <a:p>
              <a:r>
                <a:rPr kumimoji="1" lang="ja-JP" altLang="en-US" sz="1100" dirty="0"/>
                <a:t>（</a:t>
              </a:r>
              <a:r>
                <a:rPr kumimoji="1" lang="en-US" altLang="ja-JP" sz="1100" dirty="0"/>
                <a:t>1</a:t>
              </a:r>
              <a:r>
                <a:rPr kumimoji="1" lang="ja-JP" altLang="en-US" sz="1100" dirty="0"/>
                <a:t>月）</a:t>
              </a:r>
            </a:p>
          </p:txBody>
        </p:sp>
        <p:sp>
          <p:nvSpPr>
            <p:cNvPr id="48" name="角丸四角形 10">
              <a:extLst>
                <a:ext uri="{FF2B5EF4-FFF2-40B4-BE49-F238E27FC236}">
                  <a16:creationId xmlns:a16="http://schemas.microsoft.com/office/drawing/2014/main" id="{9C2E8AEE-C33C-4770-858C-56B4FF7AD6D0}"/>
                </a:ext>
              </a:extLst>
            </p:cNvPr>
            <p:cNvSpPr/>
            <p:nvPr/>
          </p:nvSpPr>
          <p:spPr>
            <a:xfrm>
              <a:off x="2360167" y="4317591"/>
              <a:ext cx="659466" cy="2163880"/>
            </a:xfrm>
            <a:prstGeom prst="roundRect">
              <a:avLst/>
            </a:prstGeom>
          </p:spPr>
          <p:style>
            <a:lnRef idx="1">
              <a:schemeClr val="accent5"/>
            </a:lnRef>
            <a:fillRef idx="2">
              <a:schemeClr val="accent5"/>
            </a:fillRef>
            <a:effectRef idx="1">
              <a:schemeClr val="accent5"/>
            </a:effectRef>
            <a:fontRef idx="minor">
              <a:schemeClr val="dk1"/>
            </a:fontRef>
          </p:style>
          <p:txBody>
            <a:bodyPr vert="eaVert" rtlCol="0" anchor="ctr">
              <a:noAutofit/>
            </a:bodyPr>
            <a:lstStyle/>
            <a:p>
              <a:r>
                <a:rPr lang="ja-JP" altLang="en-US" sz="1100" dirty="0"/>
                <a:t>・ブロック報告（　 期末評価）</a:t>
              </a:r>
              <a:endParaRPr lang="en-US" altLang="ja-JP" sz="1100" dirty="0"/>
            </a:p>
            <a:p>
              <a:r>
                <a:rPr lang="ja-JP" altLang="en-US" sz="1100" dirty="0"/>
                <a:t>・次年度の</a:t>
              </a:r>
              <a:r>
                <a:rPr lang="ja-JP" altLang="en-US" sz="1100" dirty="0">
                  <a:solidFill>
                    <a:schemeClr val="tx1"/>
                  </a:solidFill>
                </a:rPr>
                <a:t>管理計画の</a:t>
              </a:r>
              <a:r>
                <a:rPr lang="ja-JP" altLang="en-US" sz="1100" dirty="0"/>
                <a:t>検討</a:t>
              </a:r>
              <a:endParaRPr lang="en-US" altLang="ja-JP" sz="1100" dirty="0"/>
            </a:p>
          </p:txBody>
        </p:sp>
      </p:grpSp>
      <p:grpSp>
        <p:nvGrpSpPr>
          <p:cNvPr id="51" name="グループ化 50">
            <a:extLst>
              <a:ext uri="{FF2B5EF4-FFF2-40B4-BE49-F238E27FC236}">
                <a16:creationId xmlns:a16="http://schemas.microsoft.com/office/drawing/2014/main" id="{0C856303-E690-482E-8CC4-1E075BB9D24C}"/>
              </a:ext>
            </a:extLst>
          </p:cNvPr>
          <p:cNvGrpSpPr/>
          <p:nvPr/>
        </p:nvGrpSpPr>
        <p:grpSpPr>
          <a:xfrm>
            <a:off x="8112009" y="1344025"/>
            <a:ext cx="972000" cy="1323436"/>
            <a:chOff x="6516216" y="1719698"/>
            <a:chExt cx="972000" cy="1167223"/>
          </a:xfrm>
        </p:grpSpPr>
        <p:sp>
          <p:nvSpPr>
            <p:cNvPr id="52" name="正方形/長方形 51">
              <a:extLst>
                <a:ext uri="{FF2B5EF4-FFF2-40B4-BE49-F238E27FC236}">
                  <a16:creationId xmlns:a16="http://schemas.microsoft.com/office/drawing/2014/main" id="{AD1EE31E-FAF8-42F4-9DC6-D0334BA850E8}"/>
                </a:ext>
              </a:extLst>
            </p:cNvPr>
            <p:cNvSpPr/>
            <p:nvPr/>
          </p:nvSpPr>
          <p:spPr>
            <a:xfrm>
              <a:off x="6516216" y="1719698"/>
              <a:ext cx="972000" cy="380027"/>
            </a:xfrm>
            <a:prstGeom prst="rect">
              <a:avLst/>
            </a:prstGeom>
            <a:ln w="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Ins="36000" rtlCol="0" anchor="ctr">
              <a:spAutoFit/>
            </a:bodyPr>
            <a:lstStyle/>
            <a:p>
              <a:r>
                <a:rPr lang="ja-JP" altLang="en-US" sz="1100" dirty="0"/>
                <a:t>●運営</a:t>
              </a:r>
              <a:r>
                <a:rPr kumimoji="1" lang="ja-JP" altLang="en-US" sz="1100" dirty="0"/>
                <a:t>協議会</a:t>
              </a:r>
              <a:endParaRPr kumimoji="1" lang="en-US" altLang="ja-JP" sz="1100" dirty="0"/>
            </a:p>
            <a:p>
              <a:r>
                <a:rPr kumimoji="1" lang="ja-JP" altLang="en-US" sz="1100" dirty="0"/>
                <a:t>（</a:t>
              </a:r>
              <a:r>
                <a:rPr lang="en-US" altLang="ja-JP" sz="1100" dirty="0"/>
                <a:t>3</a:t>
              </a:r>
              <a:r>
                <a:rPr kumimoji="1" lang="ja-JP" altLang="en-US" sz="1100" dirty="0"/>
                <a:t>月）</a:t>
              </a:r>
            </a:p>
          </p:txBody>
        </p:sp>
        <p:sp>
          <p:nvSpPr>
            <p:cNvPr id="53" name="角丸四角形 10">
              <a:extLst>
                <a:ext uri="{FF2B5EF4-FFF2-40B4-BE49-F238E27FC236}">
                  <a16:creationId xmlns:a16="http://schemas.microsoft.com/office/drawing/2014/main" id="{15012B3E-F6BA-4C23-8DC4-61F59AD62CEC}"/>
                </a:ext>
              </a:extLst>
            </p:cNvPr>
            <p:cNvSpPr/>
            <p:nvPr/>
          </p:nvSpPr>
          <p:spPr>
            <a:xfrm>
              <a:off x="6546371" y="2072461"/>
              <a:ext cx="573270" cy="814460"/>
            </a:xfrm>
            <a:prstGeom prst="roundRect">
              <a:avLst/>
            </a:prstGeom>
          </p:spPr>
          <p:style>
            <a:lnRef idx="1">
              <a:schemeClr val="accent2"/>
            </a:lnRef>
            <a:fillRef idx="2">
              <a:schemeClr val="accent2"/>
            </a:fillRef>
            <a:effectRef idx="1">
              <a:schemeClr val="accent2"/>
            </a:effectRef>
            <a:fontRef idx="minor">
              <a:schemeClr val="dk1"/>
            </a:fontRef>
          </p:style>
          <p:txBody>
            <a:bodyPr vert="eaVert" rtlCol="0" anchor="ctr"/>
            <a:lstStyle/>
            <a:p>
              <a:r>
                <a:rPr lang="ja-JP" altLang="en-US" sz="1100" dirty="0"/>
                <a:t>・期末報告</a:t>
              </a:r>
              <a:endParaRPr lang="en-US" altLang="ja-JP" sz="1100" dirty="0"/>
            </a:p>
            <a:p>
              <a:r>
                <a:rPr lang="ja-JP" altLang="en-US" sz="1100" dirty="0"/>
                <a:t>・次年度</a:t>
              </a:r>
              <a:r>
                <a:rPr lang="ja-JP" altLang="en-US" sz="1100" dirty="0">
                  <a:solidFill>
                    <a:schemeClr val="tx1"/>
                  </a:solidFill>
                </a:rPr>
                <a:t>計画</a:t>
              </a:r>
            </a:p>
            <a:p>
              <a:r>
                <a:rPr lang="ja-JP" altLang="en-US" sz="1100" dirty="0">
                  <a:solidFill>
                    <a:schemeClr val="tx1"/>
                  </a:solidFill>
                </a:rPr>
                <a:t>　報告</a:t>
              </a:r>
              <a:endParaRPr lang="en-US" altLang="ja-JP" sz="1100" dirty="0">
                <a:solidFill>
                  <a:schemeClr val="tx1"/>
                </a:solidFill>
              </a:endParaRPr>
            </a:p>
          </p:txBody>
        </p:sp>
      </p:grpSp>
      <p:grpSp>
        <p:nvGrpSpPr>
          <p:cNvPr id="54" name="グループ化 53">
            <a:extLst>
              <a:ext uri="{FF2B5EF4-FFF2-40B4-BE49-F238E27FC236}">
                <a16:creationId xmlns:a16="http://schemas.microsoft.com/office/drawing/2014/main" id="{98B8B7A8-150A-4999-BBF3-9AA16A4C86AE}"/>
              </a:ext>
            </a:extLst>
          </p:cNvPr>
          <p:cNvGrpSpPr/>
          <p:nvPr/>
        </p:nvGrpSpPr>
        <p:grpSpPr>
          <a:xfrm>
            <a:off x="7956102" y="2780928"/>
            <a:ext cx="1049604" cy="1335330"/>
            <a:chOff x="6251690" y="2963994"/>
            <a:chExt cx="1049604" cy="1335330"/>
          </a:xfrm>
        </p:grpSpPr>
        <p:sp>
          <p:nvSpPr>
            <p:cNvPr id="55" name="正方形/長方形 54">
              <a:extLst>
                <a:ext uri="{FF2B5EF4-FFF2-40B4-BE49-F238E27FC236}">
                  <a16:creationId xmlns:a16="http://schemas.microsoft.com/office/drawing/2014/main" id="{90C83255-C5A7-4745-A8E2-511496E0E29C}"/>
                </a:ext>
              </a:extLst>
            </p:cNvPr>
            <p:cNvSpPr/>
            <p:nvPr/>
          </p:nvSpPr>
          <p:spPr>
            <a:xfrm>
              <a:off x="6251966" y="2963994"/>
              <a:ext cx="1049328" cy="417807"/>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tlCol="0" anchor="ctr"/>
            <a:lstStyle/>
            <a:p>
              <a:r>
                <a:rPr lang="ja-JP" altLang="en-US" sz="1100" dirty="0"/>
                <a:t>●</a:t>
              </a:r>
              <a:r>
                <a:rPr kumimoji="1" lang="ja-JP" altLang="en-US" sz="1100" dirty="0"/>
                <a:t>広域化調整会議（</a:t>
              </a:r>
              <a:r>
                <a:rPr lang="en-US" altLang="ja-JP" sz="1100" dirty="0"/>
                <a:t>3</a:t>
              </a:r>
              <a:r>
                <a:rPr kumimoji="1" lang="ja-JP" altLang="en-US" sz="1100" dirty="0"/>
                <a:t>月）</a:t>
              </a:r>
            </a:p>
          </p:txBody>
        </p:sp>
        <p:sp>
          <p:nvSpPr>
            <p:cNvPr id="56" name="角丸四角形 10">
              <a:extLst>
                <a:ext uri="{FF2B5EF4-FFF2-40B4-BE49-F238E27FC236}">
                  <a16:creationId xmlns:a16="http://schemas.microsoft.com/office/drawing/2014/main" id="{AD3A2751-4F1C-4494-826D-9278EEAFAB8F}"/>
                </a:ext>
              </a:extLst>
            </p:cNvPr>
            <p:cNvSpPr/>
            <p:nvPr/>
          </p:nvSpPr>
          <p:spPr>
            <a:xfrm>
              <a:off x="6251690" y="3379859"/>
              <a:ext cx="598181" cy="919465"/>
            </a:xfrm>
            <a:prstGeom prst="roundRect">
              <a:avLst/>
            </a:prstGeom>
          </p:spPr>
          <p:style>
            <a:lnRef idx="1">
              <a:schemeClr val="accent6"/>
            </a:lnRef>
            <a:fillRef idx="2">
              <a:schemeClr val="accent6"/>
            </a:fillRef>
            <a:effectRef idx="1">
              <a:schemeClr val="accent6"/>
            </a:effectRef>
            <a:fontRef idx="minor">
              <a:schemeClr val="dk1"/>
            </a:fontRef>
          </p:style>
          <p:txBody>
            <a:bodyPr vert="eaVert" rtlCol="0" anchor="ctr"/>
            <a:lstStyle/>
            <a:p>
              <a:r>
                <a:rPr lang="ja-JP" altLang="en-US" sz="1100" dirty="0"/>
                <a:t>・期末報告</a:t>
              </a:r>
              <a:endParaRPr lang="en-US" altLang="ja-JP" sz="1100" dirty="0"/>
            </a:p>
            <a:p>
              <a:r>
                <a:rPr lang="ja-JP" altLang="en-US" sz="1100" dirty="0"/>
                <a:t>・次年度</a:t>
              </a:r>
              <a:r>
                <a:rPr lang="ja-JP" altLang="en-US" sz="1100" dirty="0">
                  <a:solidFill>
                    <a:schemeClr val="tx1"/>
                  </a:solidFill>
                </a:rPr>
                <a:t>計画</a:t>
              </a:r>
            </a:p>
            <a:p>
              <a:r>
                <a:rPr lang="ja-JP" altLang="en-US" sz="1100" dirty="0">
                  <a:solidFill>
                    <a:schemeClr val="tx1"/>
                  </a:solidFill>
                </a:rPr>
                <a:t>　報告</a:t>
              </a:r>
              <a:endParaRPr lang="en-US" altLang="ja-JP" sz="1100" dirty="0">
                <a:solidFill>
                  <a:schemeClr val="tx1"/>
                </a:solidFill>
              </a:endParaRPr>
            </a:p>
          </p:txBody>
        </p:sp>
      </p:grpSp>
      <p:grpSp>
        <p:nvGrpSpPr>
          <p:cNvPr id="60" name="グループ化 59">
            <a:extLst>
              <a:ext uri="{FF2B5EF4-FFF2-40B4-BE49-F238E27FC236}">
                <a16:creationId xmlns:a16="http://schemas.microsoft.com/office/drawing/2014/main" id="{4F54B60C-5EC7-4559-AF79-526B4A2C7EE7}"/>
              </a:ext>
            </a:extLst>
          </p:cNvPr>
          <p:cNvGrpSpPr/>
          <p:nvPr/>
        </p:nvGrpSpPr>
        <p:grpSpPr>
          <a:xfrm>
            <a:off x="7605824" y="4185912"/>
            <a:ext cx="854608" cy="2635856"/>
            <a:chOff x="2247689" y="3929581"/>
            <a:chExt cx="854608" cy="2635856"/>
          </a:xfrm>
        </p:grpSpPr>
        <p:sp>
          <p:nvSpPr>
            <p:cNvPr id="61" name="正方形/長方形 60">
              <a:extLst>
                <a:ext uri="{FF2B5EF4-FFF2-40B4-BE49-F238E27FC236}">
                  <a16:creationId xmlns:a16="http://schemas.microsoft.com/office/drawing/2014/main" id="{43DAE508-7F04-49D4-8594-6C094DC00047}"/>
                </a:ext>
              </a:extLst>
            </p:cNvPr>
            <p:cNvSpPr/>
            <p:nvPr/>
          </p:nvSpPr>
          <p:spPr>
            <a:xfrm>
              <a:off x="2267744" y="3929581"/>
              <a:ext cx="834553" cy="417807"/>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tlCol="0" anchor="ctr"/>
            <a:lstStyle/>
            <a:p>
              <a:r>
                <a:rPr lang="ja-JP" altLang="en-US" sz="1100" dirty="0"/>
                <a:t>●</a:t>
              </a:r>
              <a:r>
                <a:rPr kumimoji="1" lang="ja-JP" altLang="en-US" sz="1100" dirty="0"/>
                <a:t>事業</a:t>
              </a:r>
              <a:r>
                <a:rPr kumimoji="1" lang="en-US" altLang="ja-JP" sz="1100" dirty="0"/>
                <a:t>WG</a:t>
              </a:r>
            </a:p>
            <a:p>
              <a:r>
                <a:rPr kumimoji="1" lang="ja-JP" altLang="en-US" sz="1100" dirty="0"/>
                <a:t>（</a:t>
              </a:r>
              <a:r>
                <a:rPr lang="en-US" altLang="ja-JP" sz="1100" dirty="0"/>
                <a:t>2</a:t>
              </a:r>
              <a:r>
                <a:rPr kumimoji="1" lang="ja-JP" altLang="en-US" sz="1100" dirty="0"/>
                <a:t>月）</a:t>
              </a:r>
            </a:p>
          </p:txBody>
        </p:sp>
        <p:sp>
          <p:nvSpPr>
            <p:cNvPr id="62" name="角丸四角形 10">
              <a:extLst>
                <a:ext uri="{FF2B5EF4-FFF2-40B4-BE49-F238E27FC236}">
                  <a16:creationId xmlns:a16="http://schemas.microsoft.com/office/drawing/2014/main" id="{CDBE2342-D981-43D1-B79A-AA6A492F3784}"/>
                </a:ext>
              </a:extLst>
            </p:cNvPr>
            <p:cNvSpPr/>
            <p:nvPr/>
          </p:nvSpPr>
          <p:spPr>
            <a:xfrm>
              <a:off x="2247689" y="4317591"/>
              <a:ext cx="464596" cy="2247846"/>
            </a:xfrm>
            <a:prstGeom prst="roundRect">
              <a:avLst/>
            </a:prstGeom>
          </p:spPr>
          <p:style>
            <a:lnRef idx="1">
              <a:schemeClr val="accent5"/>
            </a:lnRef>
            <a:fillRef idx="2">
              <a:schemeClr val="accent5"/>
            </a:fillRef>
            <a:effectRef idx="1">
              <a:schemeClr val="accent5"/>
            </a:effectRef>
            <a:fontRef idx="minor">
              <a:schemeClr val="dk1"/>
            </a:fontRef>
          </p:style>
          <p:txBody>
            <a:bodyPr vert="eaVert" rtlCol="0" anchor="ctr">
              <a:noAutofit/>
            </a:bodyPr>
            <a:lstStyle/>
            <a:p>
              <a:r>
                <a:rPr lang="ja-JP" altLang="en-US" sz="1100" dirty="0"/>
                <a:t>・期末報告（　期末評価）とりまとめ</a:t>
              </a:r>
              <a:endParaRPr lang="en-US" altLang="ja-JP" sz="1100" dirty="0"/>
            </a:p>
            <a:p>
              <a:r>
                <a:rPr lang="ja-JP" altLang="en-US" sz="1100" dirty="0"/>
                <a:t>・次年度の</a:t>
              </a:r>
              <a:r>
                <a:rPr lang="ja-JP" altLang="en-US" sz="1100" dirty="0">
                  <a:solidFill>
                    <a:schemeClr val="tx1"/>
                  </a:solidFill>
                </a:rPr>
                <a:t>管理計画の</a:t>
              </a:r>
              <a:r>
                <a:rPr lang="ja-JP" altLang="en-US" sz="1100" dirty="0"/>
                <a:t>決定</a:t>
              </a:r>
              <a:endParaRPr lang="en-US" altLang="ja-JP" sz="1100" dirty="0"/>
            </a:p>
          </p:txBody>
        </p:sp>
      </p:grpSp>
      <p:sp>
        <p:nvSpPr>
          <p:cNvPr id="63" name="矢印: 折線 62">
            <a:extLst>
              <a:ext uri="{FF2B5EF4-FFF2-40B4-BE49-F238E27FC236}">
                <a16:creationId xmlns:a16="http://schemas.microsoft.com/office/drawing/2014/main" id="{9BBB5574-876D-4FAA-A8F4-C73F5155E6A9}"/>
              </a:ext>
            </a:extLst>
          </p:cNvPr>
          <p:cNvSpPr/>
          <p:nvPr/>
        </p:nvSpPr>
        <p:spPr>
          <a:xfrm>
            <a:off x="5057078" y="2898585"/>
            <a:ext cx="400355" cy="1322503"/>
          </a:xfrm>
          <a:prstGeom prst="bentArrow">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4" name="矢印: 折線 63">
            <a:extLst>
              <a:ext uri="{FF2B5EF4-FFF2-40B4-BE49-F238E27FC236}">
                <a16:creationId xmlns:a16="http://schemas.microsoft.com/office/drawing/2014/main" id="{ABE0C750-79C8-4E37-9406-65E8C7D473E8}"/>
              </a:ext>
            </a:extLst>
          </p:cNvPr>
          <p:cNvSpPr/>
          <p:nvPr/>
        </p:nvSpPr>
        <p:spPr>
          <a:xfrm>
            <a:off x="5410311" y="1350734"/>
            <a:ext cx="268857" cy="1473790"/>
          </a:xfrm>
          <a:prstGeom prst="bentArrow">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5" name="矢印: 折線 64">
            <a:extLst>
              <a:ext uri="{FF2B5EF4-FFF2-40B4-BE49-F238E27FC236}">
                <a16:creationId xmlns:a16="http://schemas.microsoft.com/office/drawing/2014/main" id="{C44501AA-B810-4FEB-A7CF-74EA9E57892A}"/>
              </a:ext>
            </a:extLst>
          </p:cNvPr>
          <p:cNvSpPr/>
          <p:nvPr/>
        </p:nvSpPr>
        <p:spPr>
          <a:xfrm>
            <a:off x="7577234" y="2824524"/>
            <a:ext cx="401933" cy="1396563"/>
          </a:xfrm>
          <a:prstGeom prst="bentArrow">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6" name="矢印: 折線 65">
            <a:extLst>
              <a:ext uri="{FF2B5EF4-FFF2-40B4-BE49-F238E27FC236}">
                <a16:creationId xmlns:a16="http://schemas.microsoft.com/office/drawing/2014/main" id="{9E5D8C2E-F07B-487C-82CE-5B579004BA7A}"/>
              </a:ext>
            </a:extLst>
          </p:cNvPr>
          <p:cNvSpPr/>
          <p:nvPr/>
        </p:nvSpPr>
        <p:spPr>
          <a:xfrm>
            <a:off x="7956376" y="1350734"/>
            <a:ext cx="244438" cy="1452169"/>
          </a:xfrm>
          <a:prstGeom prst="bentArrow">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nvGrpSpPr>
          <p:cNvPr id="40" name="グループ化 39">
            <a:extLst>
              <a:ext uri="{FF2B5EF4-FFF2-40B4-BE49-F238E27FC236}">
                <a16:creationId xmlns:a16="http://schemas.microsoft.com/office/drawing/2014/main" id="{7FF0D93E-99CB-4207-9020-3CAEFAEAFE43}"/>
              </a:ext>
            </a:extLst>
          </p:cNvPr>
          <p:cNvGrpSpPr/>
          <p:nvPr/>
        </p:nvGrpSpPr>
        <p:grpSpPr>
          <a:xfrm>
            <a:off x="3779912" y="4217631"/>
            <a:ext cx="840983" cy="2523737"/>
            <a:chOff x="1745691" y="3946788"/>
            <a:chExt cx="840983" cy="2523737"/>
          </a:xfrm>
        </p:grpSpPr>
        <p:sp>
          <p:nvSpPr>
            <p:cNvPr id="41" name="正方形/長方形 40">
              <a:extLst>
                <a:ext uri="{FF2B5EF4-FFF2-40B4-BE49-F238E27FC236}">
                  <a16:creationId xmlns:a16="http://schemas.microsoft.com/office/drawing/2014/main" id="{52E951B7-4A66-48FA-BE26-853DB74BB40E}"/>
                </a:ext>
              </a:extLst>
            </p:cNvPr>
            <p:cNvSpPr/>
            <p:nvPr/>
          </p:nvSpPr>
          <p:spPr>
            <a:xfrm>
              <a:off x="1745691" y="3946788"/>
              <a:ext cx="840983" cy="388010"/>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tlCol="0" anchor="ctr"/>
            <a:lstStyle/>
            <a:p>
              <a:r>
                <a:rPr lang="ja-JP" altLang="en-US" sz="1100" dirty="0"/>
                <a:t>●</a:t>
              </a:r>
              <a:r>
                <a:rPr kumimoji="1" lang="ja-JP" altLang="en-US" sz="1100" dirty="0"/>
                <a:t>事業</a:t>
              </a:r>
              <a:r>
                <a:rPr kumimoji="1" lang="en-US" altLang="ja-JP" sz="1100" dirty="0"/>
                <a:t>WG</a:t>
              </a:r>
            </a:p>
            <a:p>
              <a:r>
                <a:rPr kumimoji="1" lang="ja-JP" altLang="en-US" sz="1100" dirty="0"/>
                <a:t>（</a:t>
              </a:r>
              <a:r>
                <a:rPr kumimoji="1" lang="en-US" altLang="ja-JP" sz="1100" dirty="0"/>
                <a:t>9</a:t>
              </a:r>
              <a:r>
                <a:rPr kumimoji="1" lang="ja-JP" altLang="en-US" sz="1100" dirty="0"/>
                <a:t>月）</a:t>
              </a:r>
            </a:p>
          </p:txBody>
        </p:sp>
        <p:sp>
          <p:nvSpPr>
            <p:cNvPr id="42" name="角丸四角形 10">
              <a:extLst>
                <a:ext uri="{FF2B5EF4-FFF2-40B4-BE49-F238E27FC236}">
                  <a16:creationId xmlns:a16="http://schemas.microsoft.com/office/drawing/2014/main" id="{40523DF5-5A1D-4D64-8A11-2DE1414A0AE2}"/>
                </a:ext>
              </a:extLst>
            </p:cNvPr>
            <p:cNvSpPr/>
            <p:nvPr/>
          </p:nvSpPr>
          <p:spPr>
            <a:xfrm>
              <a:off x="2247689" y="4317590"/>
              <a:ext cx="303960" cy="2152935"/>
            </a:xfrm>
            <a:prstGeom prst="roundRect">
              <a:avLst/>
            </a:prstGeom>
          </p:spPr>
          <p:style>
            <a:lnRef idx="1">
              <a:schemeClr val="accent5"/>
            </a:lnRef>
            <a:fillRef idx="2">
              <a:schemeClr val="accent5"/>
            </a:fillRef>
            <a:effectRef idx="1">
              <a:schemeClr val="accent5"/>
            </a:effectRef>
            <a:fontRef idx="minor">
              <a:schemeClr val="dk1"/>
            </a:fontRef>
          </p:style>
          <p:txBody>
            <a:bodyPr vert="eaVert" rtlCol="0" anchor="ctr">
              <a:noAutofit/>
            </a:bodyPr>
            <a:lstStyle/>
            <a:p>
              <a:r>
                <a:rPr lang="ja-JP" altLang="en-US" sz="1100" dirty="0"/>
                <a:t>ブロック報告（　中間評価）</a:t>
              </a:r>
              <a:endParaRPr lang="en-US" altLang="ja-JP" sz="1100" dirty="0"/>
            </a:p>
          </p:txBody>
        </p:sp>
      </p:grpSp>
      <p:grpSp>
        <p:nvGrpSpPr>
          <p:cNvPr id="11" name="グループ化 10">
            <a:extLst>
              <a:ext uri="{FF2B5EF4-FFF2-40B4-BE49-F238E27FC236}">
                <a16:creationId xmlns:a16="http://schemas.microsoft.com/office/drawing/2014/main" id="{8A6B7630-34B2-4DF4-A893-CFDEFC5320DF}"/>
              </a:ext>
            </a:extLst>
          </p:cNvPr>
          <p:cNvGrpSpPr/>
          <p:nvPr/>
        </p:nvGrpSpPr>
        <p:grpSpPr>
          <a:xfrm>
            <a:off x="3422613" y="4806510"/>
            <a:ext cx="722423" cy="1896311"/>
            <a:chOff x="3612659" y="4827885"/>
            <a:chExt cx="722423" cy="1896311"/>
          </a:xfrm>
        </p:grpSpPr>
        <p:sp>
          <p:nvSpPr>
            <p:cNvPr id="5" name="正方形/長方形 4">
              <a:extLst>
                <a:ext uri="{FF2B5EF4-FFF2-40B4-BE49-F238E27FC236}">
                  <a16:creationId xmlns:a16="http://schemas.microsoft.com/office/drawing/2014/main" id="{A4EE192C-34FE-4F54-A4E8-5CD2529D586E}"/>
                </a:ext>
              </a:extLst>
            </p:cNvPr>
            <p:cNvSpPr/>
            <p:nvPr/>
          </p:nvSpPr>
          <p:spPr>
            <a:xfrm>
              <a:off x="3759082" y="5146887"/>
              <a:ext cx="576000" cy="1577309"/>
            </a:xfrm>
            <a:prstGeom prst="rect">
              <a:avLst/>
            </a:prstGeom>
            <a:solidFill>
              <a:srgbClr val="FFFF00"/>
            </a:solidFill>
            <a:ln w="19050"/>
          </p:spPr>
          <p:style>
            <a:lnRef idx="2">
              <a:schemeClr val="dk1"/>
            </a:lnRef>
            <a:fillRef idx="1">
              <a:schemeClr val="lt1"/>
            </a:fillRef>
            <a:effectRef idx="0">
              <a:schemeClr val="dk1"/>
            </a:effectRef>
            <a:fontRef idx="minor">
              <a:schemeClr val="dk1"/>
            </a:fontRef>
          </p:style>
          <p:txBody>
            <a:bodyPr vert="eaVert" rtlCol="0" anchor="ctr"/>
            <a:lstStyle/>
            <a:p>
              <a:r>
                <a:rPr kumimoji="1" lang="ja-JP" altLang="en-US" sz="1100" dirty="0">
                  <a:solidFill>
                    <a:schemeClr val="tx1"/>
                  </a:solidFill>
                </a:rPr>
                <a:t>ブロック単位で各市町村の取組状況を８ 月中旬までに集計</a:t>
              </a:r>
              <a:endParaRPr kumimoji="1" lang="en-US" altLang="ja-JP" sz="1100" dirty="0">
                <a:solidFill>
                  <a:schemeClr val="tx1"/>
                </a:solidFill>
              </a:endParaRPr>
            </a:p>
          </p:txBody>
        </p:sp>
        <p:sp>
          <p:nvSpPr>
            <p:cNvPr id="59" name="テキスト ボックス 58">
              <a:extLst>
                <a:ext uri="{FF2B5EF4-FFF2-40B4-BE49-F238E27FC236}">
                  <a16:creationId xmlns:a16="http://schemas.microsoft.com/office/drawing/2014/main" id="{9F70728B-F4AB-410D-A2E0-95BEE5878C04}"/>
                </a:ext>
              </a:extLst>
            </p:cNvPr>
            <p:cNvSpPr txBox="1"/>
            <p:nvPr/>
          </p:nvSpPr>
          <p:spPr>
            <a:xfrm>
              <a:off x="3612659" y="4827885"/>
              <a:ext cx="452848"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❷</a:t>
              </a:r>
              <a:endParaRPr kumimoji="1" lang="ja-JP" altLang="en-US" sz="2000" dirty="0">
                <a:latin typeface="BIZ UDPゴシック" panose="020B0400000000000000" pitchFamily="50" charset="-128"/>
                <a:ea typeface="BIZ UDPゴシック" panose="020B0400000000000000" pitchFamily="50" charset="-128"/>
              </a:endParaRPr>
            </a:p>
          </p:txBody>
        </p:sp>
      </p:grpSp>
      <p:sp>
        <p:nvSpPr>
          <p:cNvPr id="67" name="テキスト ボックス 66">
            <a:extLst>
              <a:ext uri="{FF2B5EF4-FFF2-40B4-BE49-F238E27FC236}">
                <a16:creationId xmlns:a16="http://schemas.microsoft.com/office/drawing/2014/main" id="{5790005B-BB6B-441D-955D-7A9BF6E229A1}"/>
              </a:ext>
            </a:extLst>
          </p:cNvPr>
          <p:cNvSpPr txBox="1"/>
          <p:nvPr/>
        </p:nvSpPr>
        <p:spPr>
          <a:xfrm>
            <a:off x="4355976" y="6341258"/>
            <a:ext cx="584551" cy="400110"/>
          </a:xfrm>
          <a:prstGeom prst="rect">
            <a:avLst/>
          </a:prstGeom>
          <a:noFill/>
        </p:spPr>
        <p:txBody>
          <a:bodyPr wrap="square" rtlCol="0">
            <a:spAutoFit/>
          </a:bodyPr>
          <a:lstStyle/>
          <a:p>
            <a:r>
              <a:rPr kumimoji="1" lang="ja-JP" altLang="en-US" sz="2000" dirty="0">
                <a:latin typeface="BIZ UDPゴシック" panose="020B0400000000000000" pitchFamily="50" charset="-128"/>
                <a:ea typeface="BIZ UDPゴシック" panose="020B0400000000000000" pitchFamily="50" charset="-128"/>
              </a:rPr>
              <a:t>❸</a:t>
            </a:r>
          </a:p>
        </p:txBody>
      </p:sp>
      <p:sp>
        <p:nvSpPr>
          <p:cNvPr id="68" name="テキスト ボックス 67">
            <a:extLst>
              <a:ext uri="{FF2B5EF4-FFF2-40B4-BE49-F238E27FC236}">
                <a16:creationId xmlns:a16="http://schemas.microsoft.com/office/drawing/2014/main" id="{2AB95F5F-0B23-4EBD-BCF7-E91FE65EEC1A}"/>
              </a:ext>
            </a:extLst>
          </p:cNvPr>
          <p:cNvSpPr txBox="1"/>
          <p:nvPr/>
        </p:nvSpPr>
        <p:spPr>
          <a:xfrm>
            <a:off x="5067569" y="6365138"/>
            <a:ext cx="584551" cy="400110"/>
          </a:xfrm>
          <a:prstGeom prst="rect">
            <a:avLst/>
          </a:prstGeom>
          <a:noFill/>
        </p:spPr>
        <p:txBody>
          <a:bodyPr wrap="square" rtlCol="0">
            <a:spAutoFit/>
          </a:bodyPr>
          <a:lstStyle/>
          <a:p>
            <a:r>
              <a:rPr kumimoji="1" lang="ja-JP" altLang="en-US" sz="2000" dirty="0">
                <a:latin typeface="BIZ UDPゴシック" panose="020B0400000000000000" pitchFamily="50" charset="-128"/>
                <a:ea typeface="BIZ UDPゴシック" panose="020B0400000000000000" pitchFamily="50" charset="-128"/>
              </a:rPr>
              <a:t>❹</a:t>
            </a:r>
          </a:p>
        </p:txBody>
      </p:sp>
      <p:sp>
        <p:nvSpPr>
          <p:cNvPr id="70" name="テキスト ボックス 69">
            <a:extLst>
              <a:ext uri="{FF2B5EF4-FFF2-40B4-BE49-F238E27FC236}">
                <a16:creationId xmlns:a16="http://schemas.microsoft.com/office/drawing/2014/main" id="{25386177-C139-41E9-BA9D-BF11BFE66EAD}"/>
              </a:ext>
            </a:extLst>
          </p:cNvPr>
          <p:cNvSpPr txBox="1"/>
          <p:nvPr/>
        </p:nvSpPr>
        <p:spPr>
          <a:xfrm>
            <a:off x="7887558" y="6365138"/>
            <a:ext cx="428858" cy="400110"/>
          </a:xfrm>
          <a:prstGeom prst="rect">
            <a:avLst/>
          </a:prstGeom>
          <a:noFill/>
        </p:spPr>
        <p:txBody>
          <a:bodyPr wrap="square" rtlCol="0">
            <a:spAutoFit/>
          </a:bodyPr>
          <a:lstStyle/>
          <a:p>
            <a:r>
              <a:rPr kumimoji="1" lang="ja-JP" altLang="en-US" sz="2000" dirty="0">
                <a:latin typeface="BIZ UDPゴシック" panose="020B0400000000000000" pitchFamily="50" charset="-128"/>
                <a:ea typeface="BIZ UDPゴシック" panose="020B0400000000000000" pitchFamily="50" charset="-128"/>
              </a:rPr>
              <a:t>❼</a:t>
            </a:r>
          </a:p>
        </p:txBody>
      </p:sp>
      <p:sp>
        <p:nvSpPr>
          <p:cNvPr id="71" name="テキスト ボックス 70">
            <a:extLst>
              <a:ext uri="{FF2B5EF4-FFF2-40B4-BE49-F238E27FC236}">
                <a16:creationId xmlns:a16="http://schemas.microsoft.com/office/drawing/2014/main" id="{5ABC0DAD-E06B-402F-9785-941469BB1C00}"/>
              </a:ext>
            </a:extLst>
          </p:cNvPr>
          <p:cNvSpPr txBox="1"/>
          <p:nvPr/>
        </p:nvSpPr>
        <p:spPr>
          <a:xfrm>
            <a:off x="7127256" y="6365138"/>
            <a:ext cx="451236" cy="400110"/>
          </a:xfrm>
          <a:prstGeom prst="rect">
            <a:avLst/>
          </a:prstGeom>
          <a:noFill/>
        </p:spPr>
        <p:txBody>
          <a:bodyPr wrap="square" rtlCol="0">
            <a:spAutoFit/>
          </a:bodyPr>
          <a:lstStyle/>
          <a:p>
            <a:r>
              <a:rPr kumimoji="1" lang="ja-JP" altLang="en-US" sz="2000" dirty="0">
                <a:latin typeface="BIZ UDPゴシック" panose="020B0400000000000000" pitchFamily="50" charset="-128"/>
                <a:ea typeface="BIZ UDPゴシック" panose="020B0400000000000000" pitchFamily="50" charset="-128"/>
              </a:rPr>
              <a:t>❻</a:t>
            </a:r>
          </a:p>
        </p:txBody>
      </p:sp>
      <p:grpSp>
        <p:nvGrpSpPr>
          <p:cNvPr id="4" name="グループ化 3">
            <a:extLst>
              <a:ext uri="{FF2B5EF4-FFF2-40B4-BE49-F238E27FC236}">
                <a16:creationId xmlns:a16="http://schemas.microsoft.com/office/drawing/2014/main" id="{99BB15B3-9EEC-4D17-A11C-C746A7DF2BF1}"/>
              </a:ext>
            </a:extLst>
          </p:cNvPr>
          <p:cNvGrpSpPr/>
          <p:nvPr/>
        </p:nvGrpSpPr>
        <p:grpSpPr>
          <a:xfrm>
            <a:off x="2550454" y="4838505"/>
            <a:ext cx="576000" cy="1864316"/>
            <a:chOff x="3348296" y="4866172"/>
            <a:chExt cx="802222" cy="1864316"/>
          </a:xfrm>
        </p:grpSpPr>
        <p:sp>
          <p:nvSpPr>
            <p:cNvPr id="49" name="正方形/長方形 48">
              <a:extLst>
                <a:ext uri="{FF2B5EF4-FFF2-40B4-BE49-F238E27FC236}">
                  <a16:creationId xmlns:a16="http://schemas.microsoft.com/office/drawing/2014/main" id="{2C64509F-F00B-4388-BEA0-20A2952B1D8E}"/>
                </a:ext>
              </a:extLst>
            </p:cNvPr>
            <p:cNvSpPr/>
            <p:nvPr/>
          </p:nvSpPr>
          <p:spPr>
            <a:xfrm>
              <a:off x="3511055" y="5153179"/>
              <a:ext cx="639463" cy="1577309"/>
            </a:xfrm>
            <a:prstGeom prst="rect">
              <a:avLst/>
            </a:prstGeom>
            <a:solidFill>
              <a:srgbClr val="FFFF00"/>
            </a:solidFill>
            <a:ln w="19050"/>
          </p:spPr>
          <p:style>
            <a:lnRef idx="2">
              <a:schemeClr val="dk1"/>
            </a:lnRef>
            <a:fillRef idx="1">
              <a:schemeClr val="lt1"/>
            </a:fillRef>
            <a:effectRef idx="0">
              <a:schemeClr val="dk1"/>
            </a:effectRef>
            <a:fontRef idx="minor">
              <a:schemeClr val="dk1"/>
            </a:fontRef>
          </p:style>
          <p:txBody>
            <a:bodyPr vert="eaVert" rtlCol="0" anchor="ctr"/>
            <a:lstStyle/>
            <a:p>
              <a:r>
                <a:rPr kumimoji="1" lang="ja-JP" altLang="en-US" sz="1100" dirty="0"/>
                <a:t>各市町村における取組状況の自己点検</a:t>
              </a:r>
              <a:endParaRPr kumimoji="1" lang="en-US" altLang="ja-JP" sz="1100" dirty="0"/>
            </a:p>
          </p:txBody>
        </p:sp>
        <p:sp>
          <p:nvSpPr>
            <p:cNvPr id="58" name="テキスト ボックス 57">
              <a:extLst>
                <a:ext uri="{FF2B5EF4-FFF2-40B4-BE49-F238E27FC236}">
                  <a16:creationId xmlns:a16="http://schemas.microsoft.com/office/drawing/2014/main" id="{2595A51E-647B-4E32-ADBC-88CB57F2F7AE}"/>
                </a:ext>
              </a:extLst>
            </p:cNvPr>
            <p:cNvSpPr txBox="1"/>
            <p:nvPr/>
          </p:nvSpPr>
          <p:spPr>
            <a:xfrm>
              <a:off x="3348296" y="4866172"/>
              <a:ext cx="452847"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❶</a:t>
              </a:r>
              <a:endParaRPr kumimoji="1" lang="ja-JP" altLang="en-US" sz="2000" dirty="0">
                <a:latin typeface="BIZ UDPゴシック" panose="020B0400000000000000" pitchFamily="50" charset="-128"/>
                <a:ea typeface="BIZ UDPゴシック" panose="020B0400000000000000" pitchFamily="50" charset="-128"/>
              </a:endParaRPr>
            </a:p>
          </p:txBody>
        </p:sp>
      </p:grpSp>
      <p:grpSp>
        <p:nvGrpSpPr>
          <p:cNvPr id="13" name="グループ化 12">
            <a:extLst>
              <a:ext uri="{FF2B5EF4-FFF2-40B4-BE49-F238E27FC236}">
                <a16:creationId xmlns:a16="http://schemas.microsoft.com/office/drawing/2014/main" id="{3D818ED7-FD3E-436E-8F0D-ECCFED3E0C7C}"/>
              </a:ext>
            </a:extLst>
          </p:cNvPr>
          <p:cNvGrpSpPr/>
          <p:nvPr/>
        </p:nvGrpSpPr>
        <p:grpSpPr>
          <a:xfrm>
            <a:off x="6133094" y="4834495"/>
            <a:ext cx="455130" cy="1927018"/>
            <a:chOff x="5799326" y="4829090"/>
            <a:chExt cx="455130" cy="1927018"/>
          </a:xfrm>
        </p:grpSpPr>
        <p:sp>
          <p:nvSpPr>
            <p:cNvPr id="57" name="正方形/長方形 56">
              <a:extLst>
                <a:ext uri="{FF2B5EF4-FFF2-40B4-BE49-F238E27FC236}">
                  <a16:creationId xmlns:a16="http://schemas.microsoft.com/office/drawing/2014/main" id="{1FCA0ACA-5392-4348-87DF-BB6A95A110BB}"/>
                </a:ext>
              </a:extLst>
            </p:cNvPr>
            <p:cNvSpPr/>
            <p:nvPr/>
          </p:nvSpPr>
          <p:spPr>
            <a:xfrm>
              <a:off x="5940152" y="5138558"/>
              <a:ext cx="314304" cy="1617550"/>
            </a:xfrm>
            <a:prstGeom prst="rect">
              <a:avLst/>
            </a:prstGeom>
            <a:solidFill>
              <a:srgbClr val="FFFF00"/>
            </a:solidFill>
            <a:ln w="19050"/>
          </p:spPr>
          <p:style>
            <a:lnRef idx="2">
              <a:schemeClr val="dk1"/>
            </a:lnRef>
            <a:fillRef idx="1">
              <a:schemeClr val="lt1"/>
            </a:fillRef>
            <a:effectRef idx="0">
              <a:schemeClr val="dk1"/>
            </a:effectRef>
            <a:fontRef idx="minor">
              <a:schemeClr val="dk1"/>
            </a:fontRef>
          </p:style>
          <p:txBody>
            <a:bodyPr vert="eaVert" rtlCol="0" anchor="ctr"/>
            <a:lstStyle/>
            <a:p>
              <a:r>
                <a:rPr kumimoji="1" lang="ja-JP" altLang="en-US" sz="1100" dirty="0"/>
                <a:t>➊➋の</a:t>
              </a:r>
              <a:r>
                <a:rPr lang="ja-JP" altLang="en-US" sz="1100" dirty="0"/>
                <a:t>時点修正</a:t>
              </a:r>
              <a:endParaRPr kumimoji="1" lang="en-US" altLang="ja-JP" sz="1100" dirty="0"/>
            </a:p>
          </p:txBody>
        </p:sp>
        <p:sp>
          <p:nvSpPr>
            <p:cNvPr id="69" name="テキスト ボックス 68">
              <a:extLst>
                <a:ext uri="{FF2B5EF4-FFF2-40B4-BE49-F238E27FC236}">
                  <a16:creationId xmlns:a16="http://schemas.microsoft.com/office/drawing/2014/main" id="{DEB5D5CD-1E66-448B-919B-7B9CCFB823AD}"/>
                </a:ext>
              </a:extLst>
            </p:cNvPr>
            <p:cNvSpPr txBox="1"/>
            <p:nvPr/>
          </p:nvSpPr>
          <p:spPr>
            <a:xfrm>
              <a:off x="5799326" y="4829090"/>
              <a:ext cx="428858"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❺</a:t>
              </a:r>
              <a:endParaRPr kumimoji="1" lang="ja-JP" altLang="en-US" sz="2000" dirty="0">
                <a:latin typeface="BIZ UDPゴシック" panose="020B0400000000000000" pitchFamily="50" charset="-128"/>
                <a:ea typeface="BIZ UDPゴシック" panose="020B0400000000000000" pitchFamily="50" charset="-128"/>
              </a:endParaRPr>
            </a:p>
          </p:txBody>
        </p:sp>
      </p:grpSp>
      <p:grpSp>
        <p:nvGrpSpPr>
          <p:cNvPr id="75" name="グループ化 74">
            <a:extLst>
              <a:ext uri="{FF2B5EF4-FFF2-40B4-BE49-F238E27FC236}">
                <a16:creationId xmlns:a16="http://schemas.microsoft.com/office/drawing/2014/main" id="{D071ACF3-023F-43B5-8B50-B40286644204}"/>
              </a:ext>
            </a:extLst>
          </p:cNvPr>
          <p:cNvGrpSpPr/>
          <p:nvPr/>
        </p:nvGrpSpPr>
        <p:grpSpPr>
          <a:xfrm>
            <a:off x="8096850" y="4683806"/>
            <a:ext cx="579606" cy="2081717"/>
            <a:chOff x="5767930" y="4674391"/>
            <a:chExt cx="579606" cy="2081717"/>
          </a:xfrm>
        </p:grpSpPr>
        <p:sp>
          <p:nvSpPr>
            <p:cNvPr id="76" name="正方形/長方形 75">
              <a:extLst>
                <a:ext uri="{FF2B5EF4-FFF2-40B4-BE49-F238E27FC236}">
                  <a16:creationId xmlns:a16="http://schemas.microsoft.com/office/drawing/2014/main" id="{DCDEE3F2-F720-4C69-BDED-B36DCA5F48A4}"/>
                </a:ext>
              </a:extLst>
            </p:cNvPr>
            <p:cNvSpPr/>
            <p:nvPr/>
          </p:nvSpPr>
          <p:spPr>
            <a:xfrm>
              <a:off x="5940152" y="4989511"/>
              <a:ext cx="407384" cy="1766597"/>
            </a:xfrm>
            <a:prstGeom prst="rect">
              <a:avLst/>
            </a:prstGeom>
            <a:solidFill>
              <a:srgbClr val="FFFF00"/>
            </a:solidFill>
            <a:ln w="19050"/>
          </p:spPr>
          <p:style>
            <a:lnRef idx="2">
              <a:schemeClr val="dk1"/>
            </a:lnRef>
            <a:fillRef idx="1">
              <a:schemeClr val="lt1"/>
            </a:fillRef>
            <a:effectRef idx="0">
              <a:schemeClr val="dk1"/>
            </a:effectRef>
            <a:fontRef idx="minor">
              <a:schemeClr val="dk1"/>
            </a:fontRef>
          </p:style>
          <p:txBody>
            <a:bodyPr vert="eaVert" rtlCol="0" anchor="ctr"/>
            <a:lstStyle/>
            <a:p>
              <a:r>
                <a:rPr kumimoji="1" lang="ja-JP" altLang="en-US" sz="1100" dirty="0">
                  <a:solidFill>
                    <a:schemeClr val="tx1"/>
                  </a:solidFill>
                </a:rPr>
                <a:t>未達成項目の課題に対する次年度の取組み計画</a:t>
              </a:r>
              <a:r>
                <a:rPr lang="ja-JP" altLang="en-US" sz="1100" dirty="0">
                  <a:solidFill>
                    <a:schemeClr val="tx1"/>
                  </a:solidFill>
                </a:rPr>
                <a:t>を策定</a:t>
              </a:r>
              <a:endParaRPr kumimoji="1" lang="en-US" altLang="ja-JP" sz="1100" dirty="0">
                <a:solidFill>
                  <a:schemeClr val="tx1"/>
                </a:solidFill>
              </a:endParaRPr>
            </a:p>
          </p:txBody>
        </p:sp>
        <p:sp>
          <p:nvSpPr>
            <p:cNvPr id="77" name="テキスト ボックス 76">
              <a:extLst>
                <a:ext uri="{FF2B5EF4-FFF2-40B4-BE49-F238E27FC236}">
                  <a16:creationId xmlns:a16="http://schemas.microsoft.com/office/drawing/2014/main" id="{286F75AC-5530-4A84-B3F9-1A3EE5AA4AB5}"/>
                </a:ext>
              </a:extLst>
            </p:cNvPr>
            <p:cNvSpPr txBox="1"/>
            <p:nvPr/>
          </p:nvSpPr>
          <p:spPr>
            <a:xfrm>
              <a:off x="5767930" y="4674391"/>
              <a:ext cx="428858"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❽</a:t>
              </a:r>
              <a:endParaRPr kumimoji="1" lang="ja-JP" altLang="en-US" sz="2000" dirty="0">
                <a:latin typeface="BIZ UDPゴシック" panose="020B0400000000000000" pitchFamily="50" charset="-128"/>
                <a:ea typeface="BIZ UDPゴシック" panose="020B0400000000000000" pitchFamily="50" charset="-128"/>
              </a:endParaRPr>
            </a:p>
          </p:txBody>
        </p:sp>
      </p:grpSp>
    </p:spTree>
    <p:extLst>
      <p:ext uri="{BB962C8B-B14F-4D97-AF65-F5344CB8AC3E}">
        <p14:creationId xmlns:p14="http://schemas.microsoft.com/office/powerpoint/2010/main" val="204155070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10236</TotalTime>
  <Words>634</Words>
  <Application>Microsoft Office PowerPoint</Application>
  <PresentationFormat>画面に合わせる (4:3)</PresentationFormat>
  <Paragraphs>87</Paragraphs>
  <Slides>2</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BIZ UDPゴシック</vt:lpstr>
      <vt:lpstr>HGSｺﾞｼｯｸE</vt:lpstr>
      <vt:lpstr>Meiryo UI</vt:lpstr>
      <vt:lpstr>ＭＳ Ｐゴシック</vt:lpstr>
      <vt:lpstr>UD デジタル 教科書体 NK-R</vt:lpstr>
      <vt:lpstr>Arial</vt:lpstr>
      <vt:lpstr>Calibri</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PDCAサイクルに基づく進捗管理（進捗管理の実施・進行スケジュール）</dc:title>
  <dc:creator>atsuko</dc:creator>
  <cp:lastModifiedBy>桐山　栞里</cp:lastModifiedBy>
  <cp:revision>1035</cp:revision>
  <cp:lastPrinted>2025-04-25T04:53:51Z</cp:lastPrinted>
  <dcterms:created xsi:type="dcterms:W3CDTF">2017-09-18T04:43:12Z</dcterms:created>
  <dcterms:modified xsi:type="dcterms:W3CDTF">2025-12-09T00:38:33Z</dcterms:modified>
</cp:coreProperties>
</file>