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5"/>
  </p:notesMasterIdLst>
  <p:handoutMasterIdLst>
    <p:handoutMasterId r:id="rId6"/>
  </p:handoutMasterIdLst>
  <p:sldIdLst>
    <p:sldId id="282" r:id="rId2"/>
    <p:sldId id="283" r:id="rId3"/>
    <p:sldId id="284" r:id="rId4"/>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大阪府" initials="大阪府" lastIdx="11" clrIdx="0">
    <p:extLst>
      <p:ext uri="{19B8F6BF-5375-455C-9EA6-DF929625EA0E}">
        <p15:presenceInfo xmlns:p15="http://schemas.microsoft.com/office/powerpoint/2012/main" userId="大阪府"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93" d="100"/>
          <a:sy n="93" d="100"/>
        </p:scale>
        <p:origin x="970"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9EF2F81E-0448-4EB9-863C-9E6DBE70D3DD}"/>
              </a:ext>
            </a:extLst>
          </p:cNvPr>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FA282162-3252-4B70-BA4E-ED5C22C44C97}"/>
              </a:ext>
            </a:extLst>
          </p:cNvPr>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CC61B647-6B90-4626-9FC5-BD347E33205F}" type="datetimeFigureOut">
              <a:rPr kumimoji="1" lang="ja-JP" altLang="en-US" smtClean="0"/>
              <a:t>2026/3/24</a:t>
            </a:fld>
            <a:endParaRPr kumimoji="1" lang="ja-JP" altLang="en-US"/>
          </a:p>
        </p:txBody>
      </p:sp>
      <p:sp>
        <p:nvSpPr>
          <p:cNvPr id="4" name="フッター プレースホルダー 3">
            <a:extLst>
              <a:ext uri="{FF2B5EF4-FFF2-40B4-BE49-F238E27FC236}">
                <a16:creationId xmlns:a16="http://schemas.microsoft.com/office/drawing/2014/main" id="{B4284E2B-AFC4-4564-A172-5DFEF22EE3A1}"/>
              </a:ext>
            </a:extLst>
          </p:cNvPr>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12C83AE2-D6A6-491F-BF68-9F134C2B255C}"/>
              </a:ext>
            </a:extLst>
          </p:cNvPr>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35C67DEB-043E-4B92-B1F8-772F0B7CC1F8}" type="slidenum">
              <a:rPr kumimoji="1" lang="ja-JP" altLang="en-US" smtClean="0"/>
              <a:t>‹#›</a:t>
            </a:fld>
            <a:endParaRPr kumimoji="1" lang="ja-JP" altLang="en-US"/>
          </a:p>
        </p:txBody>
      </p:sp>
    </p:spTree>
    <p:extLst>
      <p:ext uri="{BB962C8B-B14F-4D97-AF65-F5344CB8AC3E}">
        <p14:creationId xmlns:p14="http://schemas.microsoft.com/office/powerpoint/2010/main" val="91848285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B851ED08-E26C-4762-997C-B81C58984474}" type="datetimeFigureOut">
              <a:rPr kumimoji="1" lang="ja-JP" altLang="en-US" smtClean="0"/>
              <a:t>2026/3/24</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CAA7B2E2-19DE-4A4A-B983-505F973B8B4A}" type="slidenum">
              <a:rPr kumimoji="1" lang="ja-JP" altLang="en-US" smtClean="0"/>
              <a:t>‹#›</a:t>
            </a:fld>
            <a:endParaRPr kumimoji="1" lang="ja-JP" altLang="en-US"/>
          </a:p>
        </p:txBody>
      </p:sp>
    </p:spTree>
    <p:extLst>
      <p:ext uri="{BB962C8B-B14F-4D97-AF65-F5344CB8AC3E}">
        <p14:creationId xmlns:p14="http://schemas.microsoft.com/office/powerpoint/2010/main" val="1391800845"/>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A71663C-C7EE-4978-8970-05F39DC6DD5B}" type="datetime1">
              <a:rPr kumimoji="1" lang="ja-JP" altLang="en-US" smtClean="0"/>
              <a:t>2026/3/24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DE7185B-0B4E-4587-B1A4-758C0B0BD2F9}" type="slidenum">
              <a:rPr kumimoji="1" lang="ja-JP" altLang="en-US" smtClean="0"/>
              <a:t>‹#›</a:t>
            </a:fld>
            <a:endParaRPr kumimoji="1" lang="ja-JP" altLang="en-US"/>
          </a:p>
        </p:txBody>
      </p:sp>
    </p:spTree>
    <p:extLst>
      <p:ext uri="{BB962C8B-B14F-4D97-AF65-F5344CB8AC3E}">
        <p14:creationId xmlns:p14="http://schemas.microsoft.com/office/powerpoint/2010/main" val="37373190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439CDC5-B209-48FA-8BFC-BA482B4BC28F}" type="datetime1">
              <a:rPr kumimoji="1" lang="ja-JP" altLang="en-US" smtClean="0"/>
              <a:t>2026/3/24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DE7185B-0B4E-4587-B1A4-758C0B0BD2F9}" type="slidenum">
              <a:rPr kumimoji="1" lang="ja-JP" altLang="en-US" smtClean="0"/>
              <a:t>‹#›</a:t>
            </a:fld>
            <a:endParaRPr kumimoji="1" lang="ja-JP" altLang="en-US"/>
          </a:p>
        </p:txBody>
      </p:sp>
    </p:spTree>
    <p:extLst>
      <p:ext uri="{BB962C8B-B14F-4D97-AF65-F5344CB8AC3E}">
        <p14:creationId xmlns:p14="http://schemas.microsoft.com/office/powerpoint/2010/main" val="35851597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0CB59F7-368B-432F-A40C-9E3B9772BB26}" type="datetime1">
              <a:rPr kumimoji="1" lang="ja-JP" altLang="en-US" smtClean="0"/>
              <a:t>2026/3/24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DE7185B-0B4E-4587-B1A4-758C0B0BD2F9}" type="slidenum">
              <a:rPr kumimoji="1" lang="ja-JP" altLang="en-US" smtClean="0"/>
              <a:t>‹#›</a:t>
            </a:fld>
            <a:endParaRPr kumimoji="1" lang="ja-JP" altLang="en-US"/>
          </a:p>
        </p:txBody>
      </p:sp>
    </p:spTree>
    <p:extLst>
      <p:ext uri="{BB962C8B-B14F-4D97-AF65-F5344CB8AC3E}">
        <p14:creationId xmlns:p14="http://schemas.microsoft.com/office/powerpoint/2010/main" val="1015263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E0D1E82-8BA8-4B5D-B8DA-9FB236BF845B}" type="datetime1">
              <a:rPr kumimoji="1" lang="ja-JP" altLang="en-US" smtClean="0"/>
              <a:t>2026/3/24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DE7185B-0B4E-4587-B1A4-758C0B0BD2F9}" type="slidenum">
              <a:rPr kumimoji="1" lang="ja-JP" altLang="en-US" smtClean="0"/>
              <a:t>‹#›</a:t>
            </a:fld>
            <a:endParaRPr kumimoji="1" lang="ja-JP" altLang="en-US"/>
          </a:p>
        </p:txBody>
      </p:sp>
    </p:spTree>
    <p:extLst>
      <p:ext uri="{BB962C8B-B14F-4D97-AF65-F5344CB8AC3E}">
        <p14:creationId xmlns:p14="http://schemas.microsoft.com/office/powerpoint/2010/main" val="4859609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6E58F13E-943A-4256-8124-F8F9AE3F4025}" type="datetime1">
              <a:rPr kumimoji="1" lang="ja-JP" altLang="en-US" smtClean="0"/>
              <a:t>2026/3/24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DE7185B-0B4E-4587-B1A4-758C0B0BD2F9}" type="slidenum">
              <a:rPr kumimoji="1" lang="ja-JP" altLang="en-US" smtClean="0"/>
              <a:t>‹#›</a:t>
            </a:fld>
            <a:endParaRPr kumimoji="1" lang="ja-JP" altLang="en-US"/>
          </a:p>
        </p:txBody>
      </p:sp>
    </p:spTree>
    <p:extLst>
      <p:ext uri="{BB962C8B-B14F-4D97-AF65-F5344CB8AC3E}">
        <p14:creationId xmlns:p14="http://schemas.microsoft.com/office/powerpoint/2010/main" val="21328457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67F6473D-2365-4F7B-838A-5CD36FA9D618}" type="datetime1">
              <a:rPr kumimoji="1" lang="ja-JP" altLang="en-US" smtClean="0"/>
              <a:t>2026/3/24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DE7185B-0B4E-4587-B1A4-758C0B0BD2F9}" type="slidenum">
              <a:rPr kumimoji="1" lang="ja-JP" altLang="en-US" smtClean="0"/>
              <a:t>‹#›</a:t>
            </a:fld>
            <a:endParaRPr kumimoji="1" lang="ja-JP" altLang="en-US"/>
          </a:p>
        </p:txBody>
      </p:sp>
    </p:spTree>
    <p:extLst>
      <p:ext uri="{BB962C8B-B14F-4D97-AF65-F5344CB8AC3E}">
        <p14:creationId xmlns:p14="http://schemas.microsoft.com/office/powerpoint/2010/main" val="20355969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EF04DB5-28B0-4FCD-BE7F-FC1CA0C99419}" type="datetime1">
              <a:rPr kumimoji="1" lang="ja-JP" altLang="en-US" smtClean="0"/>
              <a:t>2026/3/24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DE7185B-0B4E-4587-B1A4-758C0B0BD2F9}" type="slidenum">
              <a:rPr kumimoji="1" lang="ja-JP" altLang="en-US" smtClean="0"/>
              <a:t>‹#›</a:t>
            </a:fld>
            <a:endParaRPr kumimoji="1" lang="ja-JP" altLang="en-US"/>
          </a:p>
        </p:txBody>
      </p:sp>
    </p:spTree>
    <p:extLst>
      <p:ext uri="{BB962C8B-B14F-4D97-AF65-F5344CB8AC3E}">
        <p14:creationId xmlns:p14="http://schemas.microsoft.com/office/powerpoint/2010/main" val="16481777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76CD425-7605-4C96-98C6-E45046BA2F77}" type="datetime1">
              <a:rPr kumimoji="1" lang="ja-JP" altLang="en-US" smtClean="0"/>
              <a:t>2026/3/24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DE7185B-0B4E-4587-B1A4-758C0B0BD2F9}" type="slidenum">
              <a:rPr kumimoji="1" lang="ja-JP" altLang="en-US" smtClean="0"/>
              <a:t>‹#›</a:t>
            </a:fld>
            <a:endParaRPr kumimoji="1" lang="ja-JP" altLang="en-US"/>
          </a:p>
        </p:txBody>
      </p:sp>
    </p:spTree>
    <p:extLst>
      <p:ext uri="{BB962C8B-B14F-4D97-AF65-F5344CB8AC3E}">
        <p14:creationId xmlns:p14="http://schemas.microsoft.com/office/powerpoint/2010/main" val="21387628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4F789B-CE75-4074-91B7-BDBAECA1E029}" type="datetime1">
              <a:rPr kumimoji="1" lang="ja-JP" altLang="en-US" smtClean="0"/>
              <a:t>2026/3/24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DE7185B-0B4E-4587-B1A4-758C0B0BD2F9}" type="slidenum">
              <a:rPr kumimoji="1" lang="ja-JP" altLang="en-US" smtClean="0"/>
              <a:t>‹#›</a:t>
            </a:fld>
            <a:endParaRPr kumimoji="1" lang="ja-JP" altLang="en-US"/>
          </a:p>
        </p:txBody>
      </p:sp>
    </p:spTree>
    <p:extLst>
      <p:ext uri="{BB962C8B-B14F-4D97-AF65-F5344CB8AC3E}">
        <p14:creationId xmlns:p14="http://schemas.microsoft.com/office/powerpoint/2010/main" val="10708983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B6F596C-13A9-4C26-ACFA-96C2D50F5902}" type="datetime1">
              <a:rPr kumimoji="1" lang="ja-JP" altLang="en-US" smtClean="0"/>
              <a:t>2026/3/24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DE7185B-0B4E-4587-B1A4-758C0B0BD2F9}" type="slidenum">
              <a:rPr kumimoji="1" lang="ja-JP" altLang="en-US" smtClean="0"/>
              <a:t>‹#›</a:t>
            </a:fld>
            <a:endParaRPr kumimoji="1" lang="ja-JP" altLang="en-US"/>
          </a:p>
        </p:txBody>
      </p:sp>
    </p:spTree>
    <p:extLst>
      <p:ext uri="{BB962C8B-B14F-4D97-AF65-F5344CB8AC3E}">
        <p14:creationId xmlns:p14="http://schemas.microsoft.com/office/powerpoint/2010/main" val="40055372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D95C635-1D22-47CF-918C-1B141265C32F}" type="datetime1">
              <a:rPr kumimoji="1" lang="ja-JP" altLang="en-US" smtClean="0"/>
              <a:t>2026/3/24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DE7185B-0B4E-4587-B1A4-758C0B0BD2F9}" type="slidenum">
              <a:rPr kumimoji="1" lang="ja-JP" altLang="en-US" smtClean="0"/>
              <a:t>‹#›</a:t>
            </a:fld>
            <a:endParaRPr kumimoji="1" lang="ja-JP" altLang="en-US"/>
          </a:p>
        </p:txBody>
      </p:sp>
    </p:spTree>
    <p:extLst>
      <p:ext uri="{BB962C8B-B14F-4D97-AF65-F5344CB8AC3E}">
        <p14:creationId xmlns:p14="http://schemas.microsoft.com/office/powerpoint/2010/main" val="28076680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71DED5-2B1A-43D7-B6A8-2A23E5761FBC}" type="datetime1">
              <a:rPr kumimoji="1" lang="ja-JP" altLang="en-US" smtClean="0"/>
              <a:t>2026/3/24</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E7185B-0B4E-4587-B1A4-758C0B0BD2F9}" type="slidenum">
              <a:rPr kumimoji="1" lang="ja-JP" altLang="en-US" smtClean="0"/>
              <a:t>‹#›</a:t>
            </a:fld>
            <a:endParaRPr kumimoji="1" lang="ja-JP" altLang="en-US"/>
          </a:p>
        </p:txBody>
      </p:sp>
    </p:spTree>
    <p:extLst>
      <p:ext uri="{BB962C8B-B14F-4D97-AF65-F5344CB8AC3E}">
        <p14:creationId xmlns:p14="http://schemas.microsoft.com/office/powerpoint/2010/main" val="3823815959"/>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テキスト ボックス 32">
            <a:extLst>
              <a:ext uri="{FF2B5EF4-FFF2-40B4-BE49-F238E27FC236}">
                <a16:creationId xmlns:a16="http://schemas.microsoft.com/office/drawing/2014/main" id="{D211176B-692F-4E2E-BF66-EC816BFFED7E}"/>
              </a:ext>
            </a:extLst>
          </p:cNvPr>
          <p:cNvSpPr txBox="1"/>
          <p:nvPr/>
        </p:nvSpPr>
        <p:spPr>
          <a:xfrm>
            <a:off x="0" y="4210"/>
            <a:ext cx="9906000" cy="392415"/>
          </a:xfrm>
          <a:prstGeom prst="rect">
            <a:avLst/>
          </a:prstGeom>
          <a:ln>
            <a:noFill/>
          </a:ln>
        </p:spPr>
        <p:style>
          <a:lnRef idx="3">
            <a:schemeClr val="lt1"/>
          </a:lnRef>
          <a:fillRef idx="1">
            <a:schemeClr val="accent2"/>
          </a:fillRef>
          <a:effectRef idx="1">
            <a:schemeClr val="accent2"/>
          </a:effectRef>
          <a:fontRef idx="minor">
            <a:schemeClr val="lt1"/>
          </a:fontRef>
        </p:style>
        <p:txBody>
          <a:bodyPr wrap="square" rtlCol="0">
            <a:spAutoFit/>
          </a:bodyPr>
          <a:lstStyle/>
          <a:p>
            <a:pPr algn="ctr"/>
            <a:r>
              <a:rPr kumimoji="1" lang="en-US" altLang="ja-JP" sz="1950" dirty="0"/>
              <a:t> </a:t>
            </a:r>
            <a:r>
              <a:rPr kumimoji="1" lang="ja-JP" altLang="en-US" sz="1600" b="1" dirty="0">
                <a:latin typeface="BIZ UDPゴシック" panose="020B0400000000000000" pitchFamily="50" charset="-128"/>
                <a:ea typeface="BIZ UDPゴシック" panose="020B0400000000000000" pitchFamily="50" charset="-128"/>
              </a:rPr>
              <a:t>令和８年度保険者努力支援制度・取組評価分の評価結果について（簡易分析）　</a:t>
            </a:r>
            <a:endParaRPr kumimoji="1" lang="ja-JP" altLang="en-US" sz="1400" b="1" dirty="0">
              <a:latin typeface="BIZ UDPゴシック" panose="020B0400000000000000" pitchFamily="50" charset="-128"/>
              <a:ea typeface="BIZ UDPゴシック" panose="020B0400000000000000" pitchFamily="50" charset="-128"/>
            </a:endParaRPr>
          </a:p>
        </p:txBody>
      </p:sp>
      <p:sp>
        <p:nvSpPr>
          <p:cNvPr id="38" name="テキスト ボックス 37">
            <a:extLst>
              <a:ext uri="{FF2B5EF4-FFF2-40B4-BE49-F238E27FC236}">
                <a16:creationId xmlns:a16="http://schemas.microsoft.com/office/drawing/2014/main" id="{5291F023-35E5-4F61-A24B-1DF1394031D6}"/>
              </a:ext>
            </a:extLst>
          </p:cNvPr>
          <p:cNvSpPr txBox="1"/>
          <p:nvPr/>
        </p:nvSpPr>
        <p:spPr>
          <a:xfrm>
            <a:off x="8703419" y="57056"/>
            <a:ext cx="1080120" cy="276999"/>
          </a:xfrm>
          <a:prstGeom prst="rect">
            <a:avLst/>
          </a:prstGeom>
          <a:solidFill>
            <a:schemeClr val="bg1"/>
          </a:solidFill>
          <a:ln w="25400">
            <a:solidFill>
              <a:schemeClr val="tx1"/>
            </a:solidFill>
          </a:ln>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1200" b="1" dirty="0">
                <a:latin typeface="HGSｺﾞｼｯｸE" panose="020B0900000000000000" pitchFamily="50" charset="-128"/>
                <a:ea typeface="HGSｺﾞｼｯｸE" panose="020B0900000000000000" pitchFamily="50" charset="-128"/>
              </a:rPr>
              <a:t>資料２－１</a:t>
            </a:r>
            <a:endParaRPr lang="en-US" altLang="ja-JP" sz="1000" b="1" dirty="0">
              <a:latin typeface="HGSｺﾞｼｯｸE" panose="020B0900000000000000" pitchFamily="50" charset="-128"/>
              <a:ea typeface="HGSｺﾞｼｯｸE" panose="020B0900000000000000" pitchFamily="50" charset="-128"/>
            </a:endParaRPr>
          </a:p>
        </p:txBody>
      </p:sp>
      <p:sp>
        <p:nvSpPr>
          <p:cNvPr id="56" name="正方形/長方形 55">
            <a:extLst>
              <a:ext uri="{FF2B5EF4-FFF2-40B4-BE49-F238E27FC236}">
                <a16:creationId xmlns:a16="http://schemas.microsoft.com/office/drawing/2014/main" id="{64760BFA-0964-4DD0-99BF-27776808B575}"/>
              </a:ext>
            </a:extLst>
          </p:cNvPr>
          <p:cNvSpPr/>
          <p:nvPr/>
        </p:nvSpPr>
        <p:spPr>
          <a:xfrm>
            <a:off x="125491" y="4143439"/>
            <a:ext cx="9646244" cy="1656000"/>
          </a:xfrm>
          <a:prstGeom prst="rect">
            <a:avLst/>
          </a:prstGeom>
          <a:noFill/>
          <a:ln w="1270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ja-JP" altLang="ja-JP" sz="1200" b="1"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（２）評価結果</a:t>
            </a:r>
            <a:r>
              <a:rPr lang="ja-JP" altLang="en-US" sz="1200" b="1"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における</a:t>
            </a:r>
            <a:r>
              <a:rPr lang="ja-JP" altLang="ja-JP" sz="1200" b="1"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主なポイント（前年度からの大きな動き</a:t>
            </a:r>
            <a:r>
              <a:rPr lang="ja-JP" altLang="en-US" sz="1200" b="1"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等</a:t>
            </a:r>
            <a:r>
              <a:rPr lang="ja-JP" altLang="ja-JP" sz="1200" b="1"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p>
          <a:p>
            <a:pPr algn="just">
              <a:spcBef>
                <a:spcPts val="300"/>
              </a:spcBef>
            </a:pP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1200" b="1"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【指標①：主な市町村指標の都道府県単位評価】</a:t>
            </a:r>
            <a:endPar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419100" indent="-419100" algn="just"/>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en-US" sz="1200"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制度導入後、</a:t>
            </a:r>
            <a:r>
              <a:rPr lang="ja-JP" altLang="en-US" sz="1200" b="1" u="sng" kern="100" dirty="0">
                <a:solidFill>
                  <a:schemeClr val="tx1"/>
                </a:solidFill>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初めて「</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後発医薬品使用割合に係る指標（都道府県平均目標値（</a:t>
            </a:r>
            <a:r>
              <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85</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％）の達成）</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」を</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達成（</a:t>
            </a:r>
            <a:r>
              <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15</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点）</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p>
          <a:p>
            <a:pPr marL="419100" indent="-419100" algn="just">
              <a:spcBef>
                <a:spcPts val="300"/>
              </a:spcBef>
            </a:pP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1200" b="1"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【指標②：医療費適正化のアウトカム評価】</a:t>
            </a:r>
          </a:p>
          <a:p>
            <a:pPr marL="419100" indent="-419100" algn="just"/>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年齢調整後１人あたり医療費の改善状況に係る指標（改善率に係る順位が、全国上位</a:t>
            </a:r>
            <a:r>
              <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6</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10</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位の場合）</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を達成（</a:t>
            </a:r>
            <a:r>
              <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35</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点）</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p>
          <a:p>
            <a:pPr algn="just">
              <a:spcBef>
                <a:spcPts val="300"/>
              </a:spcBef>
            </a:pP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1200" b="1"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【指標③：都道府県の取組状況に関する評価】</a:t>
            </a:r>
          </a:p>
          <a:p>
            <a:pPr marL="419100" indent="-419100" algn="just"/>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こどもの医療の適正化等の取組に係る評価指標（被保険者、管内市町村との連携等の基準を全て達成）</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を達成（</a:t>
            </a:r>
            <a:r>
              <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40</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点）</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endParaRPr lang="en-US"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419100" indent="-419100" algn="just"/>
            <a:r>
              <a:rPr lang="ja-JP" altLang="en-US" sz="1200"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en-US" sz="1200" b="1" kern="100" dirty="0">
                <a:solidFill>
                  <a:srgbClr val="FF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令和７年度の事業運営検討</a:t>
            </a:r>
            <a:r>
              <a:rPr lang="en-US" altLang="ja-JP" sz="1200" b="1" kern="100" dirty="0">
                <a:solidFill>
                  <a:srgbClr val="FF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WG</a:t>
            </a:r>
            <a:r>
              <a:rPr lang="ja-JP" altLang="en-US" sz="1200" b="1" kern="100" dirty="0">
                <a:solidFill>
                  <a:srgbClr val="FF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を通じ、府内市町村の協力のもとで取り組んだ結果、都道府県指標を達成。</a:t>
            </a:r>
            <a:endParaRPr lang="ja-JP" altLang="ja-JP" sz="1200" b="1" kern="100" dirty="0">
              <a:solidFill>
                <a:srgbClr val="FF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endParaRPr lang="ja-JP" altLang="en-US" sz="12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66" name="正方形/長方形 65">
            <a:extLst>
              <a:ext uri="{FF2B5EF4-FFF2-40B4-BE49-F238E27FC236}">
                <a16:creationId xmlns:a16="http://schemas.microsoft.com/office/drawing/2014/main" id="{8C4FBA35-4420-4BF8-B6E4-782674076FAE}"/>
              </a:ext>
            </a:extLst>
          </p:cNvPr>
          <p:cNvSpPr/>
          <p:nvPr/>
        </p:nvSpPr>
        <p:spPr>
          <a:xfrm>
            <a:off x="126113" y="2106103"/>
            <a:ext cx="9646244" cy="1944000"/>
          </a:xfrm>
          <a:prstGeom prst="rect">
            <a:avLst/>
          </a:prstGeom>
          <a:noFill/>
          <a:ln w="1270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ja-JP" altLang="ja-JP" sz="1200" b="1"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（１）</a:t>
            </a:r>
            <a:r>
              <a:rPr lang="ja-JP" altLang="en-US" sz="1200" b="1"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国における主な</a:t>
            </a:r>
            <a:r>
              <a:rPr lang="ja-JP" altLang="ja-JP" sz="1200" b="1"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評価指標</a:t>
            </a:r>
            <a:r>
              <a:rPr lang="ja-JP" altLang="en-US" sz="1200" b="1"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の</a:t>
            </a:r>
            <a:r>
              <a:rPr lang="ja-JP" altLang="ja-JP" sz="1200" b="1"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見直し</a:t>
            </a:r>
            <a:r>
              <a:rPr lang="ja-JP" altLang="en-US" sz="1200" b="1"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等</a:t>
            </a:r>
            <a:endParaRPr lang="ja-JP" altLang="ja-JP" sz="1100" b="1"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419100" indent="-419100" algn="just">
              <a:spcBef>
                <a:spcPts val="300"/>
              </a:spcBef>
            </a:pP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・指標②の</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「医療費適正化のアウトカム評価」において、マイナス指標を導入</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することにより、</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医療費適正化のインセンティブに関するメリハリを強化。</a:t>
            </a:r>
            <a:endParaRPr lang="en-US" altLang="ja-JP" sz="1100" b="1" u="sng" kern="100" dirty="0">
              <a:solidFill>
                <a:schemeClr val="tx1"/>
              </a:solidFill>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419100" indent="-419100" algn="just">
              <a:spcBef>
                <a:spcPts val="300"/>
              </a:spcBef>
            </a:pPr>
            <a:r>
              <a:rPr lang="ja-JP" altLang="en-US" sz="1100" b="1"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・加えて、</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こどもの１人あたり医療費等に係る指標を追加</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するなど、</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医療費適正化のアウトカム評価に係る配点を大幅に加点（</a:t>
            </a:r>
            <a:r>
              <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130</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点⇒</a:t>
            </a:r>
            <a:r>
              <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269</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点）</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す</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る</a:t>
            </a:r>
            <a:endParaRPr lang="en-US"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419100" indent="-419100" algn="just"/>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とともに、</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交付額の全体配分においても２０億円増額</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するなど、</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特に指標②に対する評価を見直し（強化）</a:t>
            </a:r>
            <a:r>
              <a:rPr lang="ja-JP" altLang="ja-JP" sz="1200" b="1" u="sng"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endParaRPr lang="en-US" altLang="ja-JP" sz="1100" b="1" u="sng"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419100" indent="-419100" algn="just">
              <a:spcBef>
                <a:spcPts val="300"/>
              </a:spcBef>
            </a:pPr>
            <a:r>
              <a:rPr lang="ja-JP" altLang="en-US" sz="11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・上記のほか、指標①の「主な市町村指標の都道府県単位評価」における</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「特定検診実施率・特定保健指導実施率」の評価指標に対する配点</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に</a:t>
            </a:r>
            <a:endPar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419100" indent="-419100" algn="just"/>
            <a:r>
              <a:rPr lang="ja-JP" altLang="en-US" sz="1200" b="1"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en-US" sz="1200" b="1" u="sng" kern="100" dirty="0">
                <a:solidFill>
                  <a:schemeClr val="tx1"/>
                </a:solidFill>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ついて</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大幅に加点（</a:t>
            </a:r>
            <a:r>
              <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20</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点⇒</a:t>
            </a:r>
            <a:r>
              <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70</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点）</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endParaRPr lang="en-US"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417600" indent="-417600" algn="just">
              <a:spcBef>
                <a:spcPts val="300"/>
              </a:spcBef>
            </a:pPr>
            <a:r>
              <a:rPr lang="ja-JP" altLang="en-US" sz="11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ja-JP" altLang="en-US" sz="1200"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指標の新規設定（「特定検診及び特定保健指導の実施率」ほか２指標）。</a:t>
            </a:r>
            <a:endParaRPr lang="en-US" altLang="ja-JP" sz="1200" b="1" u="sng" kern="100" dirty="0">
              <a:solidFill>
                <a:schemeClr val="tx1"/>
              </a:solidFill>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417600" indent="-417600" algn="just">
              <a:spcBef>
                <a:spcPts val="300"/>
              </a:spcBef>
            </a:pP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達成状況等を踏まえた指標配点の見直し（「特定検診の実施率」ほか</a:t>
            </a:r>
            <a:r>
              <a:rPr lang="en-US" altLang="ja-JP" sz="1200"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12</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指標）。</a:t>
            </a:r>
            <a:endParaRPr lang="en-US"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417600" indent="-417600" algn="just">
              <a:spcBef>
                <a:spcPts val="300"/>
              </a:spcBef>
            </a:pP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en-US" sz="1200" b="1"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en-US" sz="1200"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・達成状況等を踏まえた指標の廃止（「予防・健康づくりの取組」）。</a:t>
            </a:r>
            <a:endParaRPr lang="en-US" altLang="ja-JP" sz="1200" kern="100" dirty="0">
              <a:solidFill>
                <a:srgbClr val="FF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419100" indent="-419100" algn="just"/>
            <a:endParaRPr lang="ja-JP" altLang="ja-JP" sz="11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endParaRPr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 name="スライド番号プレースホルダー 1">
            <a:extLst>
              <a:ext uri="{FF2B5EF4-FFF2-40B4-BE49-F238E27FC236}">
                <a16:creationId xmlns:a16="http://schemas.microsoft.com/office/drawing/2014/main" id="{DC552930-7C77-4D5B-8681-32045BE136C5}"/>
              </a:ext>
            </a:extLst>
          </p:cNvPr>
          <p:cNvSpPr>
            <a:spLocks noGrp="1"/>
          </p:cNvSpPr>
          <p:nvPr>
            <p:ph type="sldNum" sz="quarter" idx="12"/>
          </p:nvPr>
        </p:nvSpPr>
        <p:spPr>
          <a:xfrm>
            <a:off x="7481139" y="6955446"/>
            <a:ext cx="2228850" cy="365125"/>
          </a:xfrm>
        </p:spPr>
        <p:txBody>
          <a:bodyPr/>
          <a:lstStyle/>
          <a:p>
            <a:fld id="{8DE7185B-0B4E-4587-B1A4-758C0B0BD2F9}" type="slidenum">
              <a:rPr kumimoji="1" lang="ja-JP" altLang="en-US" smtClean="0"/>
              <a:t>1</a:t>
            </a:fld>
            <a:endParaRPr kumimoji="1" lang="ja-JP" altLang="en-US" dirty="0"/>
          </a:p>
        </p:txBody>
      </p:sp>
      <p:sp>
        <p:nvSpPr>
          <p:cNvPr id="16" name="正方形/長方形 15">
            <a:extLst>
              <a:ext uri="{FF2B5EF4-FFF2-40B4-BE49-F238E27FC236}">
                <a16:creationId xmlns:a16="http://schemas.microsoft.com/office/drawing/2014/main" id="{6D562AF5-025F-46E3-B5D5-DD19648739CD}"/>
              </a:ext>
            </a:extLst>
          </p:cNvPr>
          <p:cNvSpPr/>
          <p:nvPr/>
        </p:nvSpPr>
        <p:spPr>
          <a:xfrm>
            <a:off x="172789" y="520248"/>
            <a:ext cx="9554165" cy="1152000"/>
          </a:xfrm>
          <a:prstGeom prst="rect">
            <a:avLst/>
          </a:prstGeom>
          <a:solidFill>
            <a:schemeClr val="accent2">
              <a:lumMod val="40000"/>
              <a:lumOff val="6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　令和８年度</a:t>
            </a:r>
            <a:r>
              <a:rPr kumimoji="1" lang="zh-TW" altLang="en-US" sz="1400" dirty="0">
                <a:solidFill>
                  <a:schemeClr val="tx1"/>
                </a:solidFill>
                <a:latin typeface="UD デジタル 教科書体 NK-R" panose="02020400000000000000" pitchFamily="18" charset="-128"/>
                <a:ea typeface="UD デジタル 教科書体 NK-R" panose="02020400000000000000" pitchFamily="18" charset="-128"/>
              </a:rPr>
              <a:t>保険者努力支援制度</a:t>
            </a:r>
            <a:r>
              <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交付金（令和７年度評価実施分）については、都道府県分・市町村分ともに前年度比で大幅な増額（都道府県分： ＋約８．９億円（＋約</a:t>
            </a:r>
            <a:r>
              <a:rPr kumimoji="1" lang="en-US" altLang="ja-JP" sz="1400" dirty="0">
                <a:solidFill>
                  <a:schemeClr val="tx1"/>
                </a:solidFill>
                <a:latin typeface="UD デジタル 教科書体 NK-R" panose="02020400000000000000" pitchFamily="18" charset="-128"/>
                <a:ea typeface="UD デジタル 教科書体 NK-R" panose="02020400000000000000" pitchFamily="18" charset="-128"/>
              </a:rPr>
              <a:t>25</a:t>
            </a:r>
            <a:r>
              <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 、市町村分：＋約３．１億円（＋約</a:t>
            </a:r>
            <a:r>
              <a:rPr kumimoji="1" lang="en-US" altLang="ja-JP" sz="1400" dirty="0">
                <a:solidFill>
                  <a:schemeClr val="tx1"/>
                </a:solidFill>
                <a:latin typeface="UD デジタル 教科書体 NK-R" panose="02020400000000000000" pitchFamily="18" charset="-128"/>
                <a:ea typeface="UD デジタル 教科書体 NK-R" panose="02020400000000000000" pitchFamily="18" charset="-128"/>
              </a:rPr>
              <a:t>12</a:t>
            </a:r>
            <a:r>
              <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 ）となり、府内統一保険料の抑制財源の確保等に寄与したところ。</a:t>
            </a:r>
            <a:endParaRPr kumimoji="1"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a:p>
            <a:r>
              <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　引き続き、公費の獲得に努めていく必要があることから、以下のとおり、府及び市町村において、過去の評価結果の推移も含め、令和８年度の評価結果に係る簡易分析についての共有を図り、今後の取組に繋げていく。</a:t>
            </a:r>
            <a:endParaRPr kumimoji="1"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5" name="四角形: 角を丸くする 14">
            <a:extLst>
              <a:ext uri="{FF2B5EF4-FFF2-40B4-BE49-F238E27FC236}">
                <a16:creationId xmlns:a16="http://schemas.microsoft.com/office/drawing/2014/main" id="{45F7F997-1B3F-4F43-A6CC-A99556D05DF5}"/>
              </a:ext>
            </a:extLst>
          </p:cNvPr>
          <p:cNvSpPr/>
          <p:nvPr/>
        </p:nvSpPr>
        <p:spPr>
          <a:xfrm>
            <a:off x="79962" y="1772975"/>
            <a:ext cx="4454573" cy="305700"/>
          </a:xfrm>
          <a:prstGeom prst="round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r>
              <a:rPr kumimoji="1" lang="ja-JP" altLang="en-US" sz="1400" b="1" dirty="0">
                <a:solidFill>
                  <a:schemeClr val="tx1"/>
                </a:solidFill>
                <a:latin typeface="BIZ UDゴシック" panose="020B0400000000000000" pitchFamily="49" charset="-128"/>
                <a:ea typeface="BIZ UDゴシック" panose="020B0400000000000000" pitchFamily="49" charset="-128"/>
              </a:rPr>
              <a:t>１．都道府県分に係る評価結果</a:t>
            </a:r>
          </a:p>
        </p:txBody>
      </p:sp>
      <p:sp>
        <p:nvSpPr>
          <p:cNvPr id="18" name="正方形/長方形 17">
            <a:extLst>
              <a:ext uri="{FF2B5EF4-FFF2-40B4-BE49-F238E27FC236}">
                <a16:creationId xmlns:a16="http://schemas.microsoft.com/office/drawing/2014/main" id="{3C2F372D-F2F8-41A0-896D-E3293E6115DC}"/>
              </a:ext>
            </a:extLst>
          </p:cNvPr>
          <p:cNvSpPr/>
          <p:nvPr/>
        </p:nvSpPr>
        <p:spPr>
          <a:xfrm>
            <a:off x="128738" y="5908239"/>
            <a:ext cx="9646244" cy="936000"/>
          </a:xfrm>
          <a:prstGeom prst="rect">
            <a:avLst/>
          </a:prstGeom>
          <a:noFill/>
          <a:ln w="1270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ja-JP" altLang="ja-JP" sz="1200" b="1"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（３）交付額</a:t>
            </a:r>
            <a:endParaRPr lang="en-US" altLang="ja-JP" sz="1200" b="1"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spcBef>
                <a:spcPts val="300"/>
              </a:spcBef>
            </a:pPr>
            <a:r>
              <a:rPr lang="ja-JP" altLang="en-US" sz="1200" b="1"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・指標①～③ごとの交付額をみると、特に配点</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や</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交付額の配分が拡充</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・強化</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された</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指標②の「医療費適正化のアウトカム評価」</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の</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獲得点が</a:t>
            </a:r>
            <a:r>
              <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43</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点</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（前</a:t>
            </a:r>
            <a:endPar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spcBef>
                <a:spcPts val="300"/>
              </a:spcBef>
            </a:pPr>
            <a:r>
              <a:rPr lang="ja-JP" altLang="en-US" sz="1200" b="1"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年度比</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40</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点）と大きく</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加点</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されたことに伴い</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指標②に係る交付額が前年度比約</a:t>
            </a:r>
            <a:r>
              <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9.9</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億円</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の増</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と</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なったことが</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令和８年度交付額の増額に</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大きく</a:t>
            </a:r>
            <a:endPar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spcBef>
                <a:spcPts val="300"/>
              </a:spcBef>
            </a:pPr>
            <a:r>
              <a:rPr lang="ja-JP" altLang="en-US" sz="1200" b="1"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寄与</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p>
          <a:p>
            <a:endParaRPr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26393605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テキスト ボックス 32">
            <a:extLst>
              <a:ext uri="{FF2B5EF4-FFF2-40B4-BE49-F238E27FC236}">
                <a16:creationId xmlns:a16="http://schemas.microsoft.com/office/drawing/2014/main" id="{D211176B-692F-4E2E-BF66-EC816BFFED7E}"/>
              </a:ext>
            </a:extLst>
          </p:cNvPr>
          <p:cNvSpPr txBox="1"/>
          <p:nvPr/>
        </p:nvSpPr>
        <p:spPr>
          <a:xfrm>
            <a:off x="0" y="4210"/>
            <a:ext cx="9906000" cy="392415"/>
          </a:xfrm>
          <a:prstGeom prst="rect">
            <a:avLst/>
          </a:prstGeom>
          <a:ln>
            <a:noFill/>
          </a:ln>
        </p:spPr>
        <p:style>
          <a:lnRef idx="3">
            <a:schemeClr val="lt1"/>
          </a:lnRef>
          <a:fillRef idx="1">
            <a:schemeClr val="accent2"/>
          </a:fillRef>
          <a:effectRef idx="1">
            <a:schemeClr val="accent2"/>
          </a:effectRef>
          <a:fontRef idx="minor">
            <a:schemeClr val="lt1"/>
          </a:fontRef>
        </p:style>
        <p:txBody>
          <a:bodyPr wrap="square" rtlCol="0">
            <a:spAutoFit/>
          </a:bodyPr>
          <a:lstStyle/>
          <a:p>
            <a:pPr algn="ctr"/>
            <a:r>
              <a:rPr kumimoji="1" lang="en-US" altLang="ja-JP" sz="1950" dirty="0"/>
              <a:t> </a:t>
            </a:r>
            <a:r>
              <a:rPr kumimoji="1" lang="ja-JP" altLang="en-US" sz="1600" b="1" dirty="0">
                <a:latin typeface="BIZ UDPゴシック" panose="020B0400000000000000" pitchFamily="50" charset="-128"/>
                <a:ea typeface="BIZ UDPゴシック" panose="020B0400000000000000" pitchFamily="50" charset="-128"/>
              </a:rPr>
              <a:t>令和８年度保険者努力支援制度・取組評価分の評価結果について（簡易分析）　</a:t>
            </a:r>
            <a:endParaRPr kumimoji="1" lang="ja-JP" altLang="en-US" sz="1400" b="1" dirty="0">
              <a:latin typeface="BIZ UDPゴシック" panose="020B0400000000000000" pitchFamily="50" charset="-128"/>
              <a:ea typeface="BIZ UDPゴシック" panose="020B0400000000000000" pitchFamily="50" charset="-128"/>
            </a:endParaRPr>
          </a:p>
        </p:txBody>
      </p:sp>
      <p:sp>
        <p:nvSpPr>
          <p:cNvPr id="66" name="正方形/長方形 65">
            <a:extLst>
              <a:ext uri="{FF2B5EF4-FFF2-40B4-BE49-F238E27FC236}">
                <a16:creationId xmlns:a16="http://schemas.microsoft.com/office/drawing/2014/main" id="{8C4FBA35-4420-4BF8-B6E4-782674076FAE}"/>
              </a:ext>
            </a:extLst>
          </p:cNvPr>
          <p:cNvSpPr/>
          <p:nvPr/>
        </p:nvSpPr>
        <p:spPr>
          <a:xfrm>
            <a:off x="127260" y="912017"/>
            <a:ext cx="9646244" cy="1296000"/>
          </a:xfrm>
          <a:prstGeom prst="rect">
            <a:avLst/>
          </a:prstGeom>
          <a:noFill/>
          <a:ln w="1270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79400" indent="-279400" algn="just"/>
            <a:r>
              <a:rPr lang="ja-JP" altLang="en-US" sz="1200" b="1"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（１）国における主な評価指標の見直し等</a:t>
            </a:r>
            <a:endParaRPr lang="en-US" altLang="ja-JP" sz="1200" b="1"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279400" indent="-279400" algn="just"/>
            <a:r>
              <a:rPr lang="ja-JP" altLang="en-US" sz="1200"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en-US" sz="1200" b="1" u="sng" kern="100" dirty="0">
                <a:solidFill>
                  <a:schemeClr val="tx1"/>
                </a:solidFill>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特定検診及び特定保健指導に関する指標の新規設定</a:t>
            </a:r>
            <a:r>
              <a:rPr lang="ja-JP" altLang="en-US" sz="1200"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（「特定検診及び特定保健指導の実施率の向上」、「特定の年代における特定検診実施率向</a:t>
            </a:r>
            <a:endParaRPr lang="en-US" altLang="ja-JP" sz="1200"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279400" indent="-279400" algn="just"/>
            <a:r>
              <a:rPr lang="ja-JP" altLang="en-US" sz="1200"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上の取組の実施状況」 ）</a:t>
            </a:r>
            <a:r>
              <a:rPr lang="ja-JP" altLang="en-US" sz="1200" b="1" u="sng" kern="100" dirty="0">
                <a:solidFill>
                  <a:schemeClr val="tx1"/>
                </a:solidFill>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及び配点強化（</a:t>
            </a:r>
            <a:r>
              <a:rPr lang="en-US" altLang="ja-JP" sz="1200" b="1" u="sng" kern="100" dirty="0">
                <a:solidFill>
                  <a:schemeClr val="tx1"/>
                </a:solidFill>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100</a:t>
            </a:r>
            <a:r>
              <a:rPr lang="ja-JP" altLang="en-US" sz="1200" b="1" u="sng" kern="100" dirty="0">
                <a:solidFill>
                  <a:schemeClr val="tx1"/>
                </a:solidFill>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点⇒</a:t>
            </a:r>
            <a:r>
              <a:rPr lang="en-US" altLang="ja-JP" sz="1200" b="1" u="sng" kern="100" dirty="0">
                <a:solidFill>
                  <a:schemeClr val="tx1"/>
                </a:solidFill>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135</a:t>
            </a:r>
            <a:r>
              <a:rPr lang="ja-JP" altLang="en-US" sz="1200" b="1" u="sng" kern="100" dirty="0">
                <a:solidFill>
                  <a:schemeClr val="tx1"/>
                </a:solidFill>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点）。</a:t>
            </a:r>
            <a:endParaRPr lang="en-US" altLang="ja-JP" sz="1200" b="1" u="sng" kern="100" dirty="0">
              <a:solidFill>
                <a:schemeClr val="tx1"/>
              </a:solidFill>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279400" indent="-279400" algn="just">
              <a:spcBef>
                <a:spcPts val="300"/>
              </a:spcBef>
            </a:pPr>
            <a:r>
              <a:rPr lang="ja-JP" altLang="en-US" sz="1200"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達成状況等を踏まえた指標配点の見直し</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（「特定検診の実施率」ほか</a:t>
            </a:r>
            <a:r>
              <a:rPr lang="en-US"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17</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指標）。</a:t>
            </a:r>
            <a:endParaRPr lang="en-US"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279400" indent="-279400" algn="just">
              <a:spcBef>
                <a:spcPts val="300"/>
              </a:spcBef>
            </a:pPr>
            <a:r>
              <a:rPr lang="ja-JP" altLang="en-US" sz="1200"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親和性の高い指標や達成率の高い指標の統合（「生活習慣病等の発症予防・重症化予防の取組」）</a:t>
            </a:r>
            <a:endParaRPr lang="en-US"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279400" indent="-279400" algn="just">
              <a:spcBef>
                <a:spcPts val="300"/>
              </a:spcBef>
            </a:pPr>
            <a:r>
              <a:rPr lang="ja-JP" altLang="en-US" sz="1200" b="1"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en-US" sz="1200"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ja-JP" altLang="en-US" sz="1200" b="1" u="sng" kern="100" dirty="0">
                <a:solidFill>
                  <a:schemeClr val="tx1"/>
                </a:solidFill>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達成状況等を踏まえた指標の廃止</a:t>
            </a:r>
            <a:r>
              <a:rPr lang="ja-JP" altLang="en-US" sz="1200"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（「歯科検診受診率」ほか４指標）</a:t>
            </a:r>
            <a:endParaRPr lang="en-US" altLang="ja-JP" sz="1200" kern="100" dirty="0">
              <a:solidFill>
                <a:srgbClr val="FF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p:txBody>
      </p:sp>
      <p:sp>
        <p:nvSpPr>
          <p:cNvPr id="2" name="スライド番号プレースホルダー 1">
            <a:extLst>
              <a:ext uri="{FF2B5EF4-FFF2-40B4-BE49-F238E27FC236}">
                <a16:creationId xmlns:a16="http://schemas.microsoft.com/office/drawing/2014/main" id="{DC552930-7C77-4D5B-8681-32045BE136C5}"/>
              </a:ext>
            </a:extLst>
          </p:cNvPr>
          <p:cNvSpPr>
            <a:spLocks noGrp="1"/>
          </p:cNvSpPr>
          <p:nvPr>
            <p:ph type="sldNum" sz="quarter" idx="12"/>
          </p:nvPr>
        </p:nvSpPr>
        <p:spPr>
          <a:xfrm>
            <a:off x="7481139" y="7105218"/>
            <a:ext cx="2228850" cy="365125"/>
          </a:xfrm>
        </p:spPr>
        <p:txBody>
          <a:bodyPr/>
          <a:lstStyle/>
          <a:p>
            <a:fld id="{8DE7185B-0B4E-4587-B1A4-758C0B0BD2F9}" type="slidenum">
              <a:rPr kumimoji="1" lang="ja-JP" altLang="en-US" smtClean="0"/>
              <a:t>2</a:t>
            </a:fld>
            <a:endParaRPr kumimoji="1" lang="ja-JP" altLang="en-US" dirty="0"/>
          </a:p>
        </p:txBody>
      </p:sp>
      <p:sp>
        <p:nvSpPr>
          <p:cNvPr id="15" name="四角形: 角を丸くする 14">
            <a:extLst>
              <a:ext uri="{FF2B5EF4-FFF2-40B4-BE49-F238E27FC236}">
                <a16:creationId xmlns:a16="http://schemas.microsoft.com/office/drawing/2014/main" id="{45F7F997-1B3F-4F43-A6CC-A99556D05DF5}"/>
              </a:ext>
            </a:extLst>
          </p:cNvPr>
          <p:cNvSpPr/>
          <p:nvPr/>
        </p:nvSpPr>
        <p:spPr>
          <a:xfrm>
            <a:off x="79962" y="551139"/>
            <a:ext cx="4454573" cy="305700"/>
          </a:xfrm>
          <a:prstGeom prst="round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r>
              <a:rPr kumimoji="1" lang="ja-JP" altLang="en-US" sz="1400" b="1" dirty="0">
                <a:solidFill>
                  <a:schemeClr val="tx1"/>
                </a:solidFill>
                <a:latin typeface="BIZ UDゴシック" panose="020B0400000000000000" pitchFamily="49" charset="-128"/>
                <a:ea typeface="BIZ UDゴシック" panose="020B0400000000000000" pitchFamily="49" charset="-128"/>
              </a:rPr>
              <a:t>２．市町村分に係る評価結果</a:t>
            </a:r>
          </a:p>
        </p:txBody>
      </p:sp>
      <p:sp>
        <p:nvSpPr>
          <p:cNvPr id="10" name="正方形/長方形 9">
            <a:extLst>
              <a:ext uri="{FF2B5EF4-FFF2-40B4-BE49-F238E27FC236}">
                <a16:creationId xmlns:a16="http://schemas.microsoft.com/office/drawing/2014/main" id="{F4CCBFB8-90C8-47FE-ADCD-7857339FB6F8}"/>
              </a:ext>
            </a:extLst>
          </p:cNvPr>
          <p:cNvSpPr/>
          <p:nvPr/>
        </p:nvSpPr>
        <p:spPr>
          <a:xfrm>
            <a:off x="128741" y="2313678"/>
            <a:ext cx="9646244" cy="2304000"/>
          </a:xfrm>
          <a:prstGeom prst="rect">
            <a:avLst/>
          </a:prstGeom>
          <a:noFill/>
          <a:ln w="1270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79400" indent="-279400" algn="just"/>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（２）</a:t>
            </a:r>
            <a:r>
              <a:rPr lang="ja-JP" altLang="ja-JP" sz="1200" b="1"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評価結果</a:t>
            </a:r>
            <a:r>
              <a:rPr lang="ja-JP" altLang="en-US" sz="1200" b="1"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における</a:t>
            </a:r>
            <a:r>
              <a:rPr lang="ja-JP" altLang="ja-JP" sz="1200" b="1"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主なポイント（前年度からの大きな動き</a:t>
            </a:r>
            <a:r>
              <a:rPr lang="ja-JP" altLang="en-US" sz="1200" b="1"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等</a:t>
            </a:r>
            <a:r>
              <a:rPr lang="ja-JP" altLang="ja-JP" sz="1200" b="1"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endParaRPr lang="en-US"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279400" indent="-279400" algn="just">
              <a:spcBef>
                <a:spcPts val="300"/>
              </a:spcBef>
            </a:pP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・市町村分に係る</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府内平均</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得点率</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は、</a:t>
            </a:r>
            <a:r>
              <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52.1</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％と過去最高水準を達成</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endParaRPr lang="en-US"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279400" indent="-279400" algn="just">
              <a:spcBef>
                <a:spcPts val="300"/>
              </a:spcBef>
            </a:pPr>
            <a:r>
              <a:rPr lang="ja-JP" altLang="en-US" sz="1200"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・前年度との比較で</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特に評価を伸ばした指標としては、</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指標⑤の重複・多剤投与者に対する取組及び指標⑥の後発医薬品の促進等の取組、使用</a:t>
            </a:r>
            <a:endPar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279400" indent="-279400" algn="just">
              <a:spcBef>
                <a:spcPts val="300"/>
              </a:spcBef>
            </a:pPr>
            <a:r>
              <a:rPr lang="ja-JP" altLang="en-US" sz="1200" b="1"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割合の２指標について、前年度よりも達成している団体数が</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大きく増加</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p>
          <a:p>
            <a:pPr marL="273050" indent="-139700" algn="just">
              <a:spcBef>
                <a:spcPts val="300"/>
              </a:spcBef>
            </a:pP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・特に</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後発医薬品の使用割合については、基準となる使用割合の目標値が</a:t>
            </a:r>
            <a:r>
              <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80</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％から</a:t>
            </a:r>
            <a:r>
              <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85</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％と引き上げられた</a:t>
            </a:r>
            <a:r>
              <a:rPr lang="ja-JP" altLang="en-US" sz="1200" b="1" u="sng" kern="100" dirty="0">
                <a:solidFill>
                  <a:schemeClr val="tx1"/>
                </a:solidFill>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中で</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、達成団体数が</a:t>
            </a:r>
            <a:r>
              <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14</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団体から</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３３団体</a:t>
            </a:r>
            <a:endPar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273050" indent="-139700" algn="just"/>
            <a:r>
              <a:rPr lang="ja-JP" altLang="en-US" sz="1200" b="1"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と大幅に増加（配点：</a:t>
            </a:r>
            <a:r>
              <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70</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点）</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したことが大きく</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寄与。</a:t>
            </a:r>
            <a:endParaRPr lang="en-US"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273050" indent="-139700" algn="just"/>
            <a:r>
              <a:rPr lang="ja-JP" altLang="en-US" sz="1200" b="1" kern="100" dirty="0">
                <a:solidFill>
                  <a:srgbClr val="FF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 改善した主な要因としては、令和６年</a:t>
            </a:r>
            <a:r>
              <a:rPr lang="en-US" altLang="ja-JP" sz="1200" b="1" kern="100" dirty="0">
                <a:solidFill>
                  <a:srgbClr val="FF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10</a:t>
            </a:r>
            <a:r>
              <a:rPr lang="ja-JP" altLang="en-US" sz="1200" b="1" kern="100" dirty="0">
                <a:solidFill>
                  <a:srgbClr val="FF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月から「後発医薬品のある先発医薬品（長期収載品）の選定療養」の仕組みが導入されたことによる</a:t>
            </a:r>
            <a:endParaRPr lang="en-US" altLang="ja-JP" sz="1200" b="1" kern="100" dirty="0">
              <a:solidFill>
                <a:srgbClr val="FF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273050" indent="-139700" algn="just"/>
            <a:r>
              <a:rPr lang="ja-JP" altLang="en-US" sz="1200" b="1" kern="100" dirty="0">
                <a:solidFill>
                  <a:srgbClr val="FF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影響が考えられる。</a:t>
            </a:r>
            <a:endParaRPr lang="en-US" altLang="ja-JP" sz="1200" b="1" kern="100" dirty="0">
              <a:solidFill>
                <a:srgbClr val="FF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273050" indent="-139700" algn="just">
              <a:spcBef>
                <a:spcPts val="600"/>
              </a:spcBef>
            </a:pPr>
            <a:r>
              <a:rPr lang="ja-JP" altLang="en-US" sz="1200"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一方で、国における評価指標の見直し（これまで獲得できていた指標の廃止や配点変更等）の影響もあり、共通評価指標①（特定検診実施率、特定保健指導実施率、メタボリックシンドローム等）、共通評価指標②（がん検診受診率、歯科検診受診率等）及び国保固有評価指標①（保険料収納率）に関する評価点は、低位に留まる状況が続いている。</a:t>
            </a:r>
            <a:endParaRPr lang="en-US" altLang="ja-JP" sz="1200" b="1"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p:txBody>
      </p:sp>
      <p:sp>
        <p:nvSpPr>
          <p:cNvPr id="11" name="テキスト ボックス 10">
            <a:extLst>
              <a:ext uri="{FF2B5EF4-FFF2-40B4-BE49-F238E27FC236}">
                <a16:creationId xmlns:a16="http://schemas.microsoft.com/office/drawing/2014/main" id="{088D46E3-7ACB-473D-A808-72EF243A92E4}"/>
              </a:ext>
            </a:extLst>
          </p:cNvPr>
          <p:cNvSpPr txBox="1"/>
          <p:nvPr/>
        </p:nvSpPr>
        <p:spPr>
          <a:xfrm>
            <a:off x="8690279" y="59682"/>
            <a:ext cx="1080120" cy="276999"/>
          </a:xfrm>
          <a:prstGeom prst="rect">
            <a:avLst/>
          </a:prstGeom>
          <a:solidFill>
            <a:schemeClr val="bg1"/>
          </a:solidFill>
          <a:ln w="25400">
            <a:solidFill>
              <a:schemeClr val="tx1"/>
            </a:solidFill>
          </a:ln>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1200" b="1" dirty="0">
                <a:latin typeface="HGSｺﾞｼｯｸE" panose="020B0900000000000000" pitchFamily="50" charset="-128"/>
                <a:ea typeface="HGSｺﾞｼｯｸE" panose="020B0900000000000000" pitchFamily="50" charset="-128"/>
              </a:rPr>
              <a:t>資料２－１</a:t>
            </a:r>
            <a:endParaRPr lang="en-US" altLang="ja-JP" sz="1000" b="1" dirty="0">
              <a:latin typeface="HGSｺﾞｼｯｸE" panose="020B0900000000000000" pitchFamily="50" charset="-128"/>
              <a:ea typeface="HGSｺﾞｼｯｸE" panose="020B0900000000000000" pitchFamily="50" charset="-128"/>
            </a:endParaRPr>
          </a:p>
        </p:txBody>
      </p:sp>
    </p:spTree>
    <p:extLst>
      <p:ext uri="{BB962C8B-B14F-4D97-AF65-F5344CB8AC3E}">
        <p14:creationId xmlns:p14="http://schemas.microsoft.com/office/powerpoint/2010/main" val="21729828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テキスト ボックス 32">
            <a:extLst>
              <a:ext uri="{FF2B5EF4-FFF2-40B4-BE49-F238E27FC236}">
                <a16:creationId xmlns:a16="http://schemas.microsoft.com/office/drawing/2014/main" id="{D211176B-692F-4E2E-BF66-EC816BFFED7E}"/>
              </a:ext>
            </a:extLst>
          </p:cNvPr>
          <p:cNvSpPr txBox="1"/>
          <p:nvPr/>
        </p:nvSpPr>
        <p:spPr>
          <a:xfrm>
            <a:off x="0" y="4210"/>
            <a:ext cx="9906000" cy="392415"/>
          </a:xfrm>
          <a:prstGeom prst="rect">
            <a:avLst/>
          </a:prstGeom>
          <a:ln>
            <a:noFill/>
          </a:ln>
        </p:spPr>
        <p:style>
          <a:lnRef idx="3">
            <a:schemeClr val="lt1"/>
          </a:lnRef>
          <a:fillRef idx="1">
            <a:schemeClr val="accent2"/>
          </a:fillRef>
          <a:effectRef idx="1">
            <a:schemeClr val="accent2"/>
          </a:effectRef>
          <a:fontRef idx="minor">
            <a:schemeClr val="lt1"/>
          </a:fontRef>
        </p:style>
        <p:txBody>
          <a:bodyPr wrap="square" rtlCol="0">
            <a:spAutoFit/>
          </a:bodyPr>
          <a:lstStyle/>
          <a:p>
            <a:pPr algn="ctr"/>
            <a:r>
              <a:rPr kumimoji="1" lang="en-US" altLang="ja-JP" sz="1950" dirty="0"/>
              <a:t> </a:t>
            </a:r>
            <a:r>
              <a:rPr kumimoji="1" lang="ja-JP" altLang="en-US" sz="1600" b="1" dirty="0">
                <a:latin typeface="BIZ UDPゴシック" panose="020B0400000000000000" pitchFamily="50" charset="-128"/>
                <a:ea typeface="BIZ UDPゴシック" panose="020B0400000000000000" pitchFamily="50" charset="-128"/>
              </a:rPr>
              <a:t>令和８年度保険者努力支援制度・取組評価分の評価結果について（簡易分析）　</a:t>
            </a:r>
            <a:endParaRPr kumimoji="1" lang="ja-JP" altLang="en-US" sz="1400" b="1" dirty="0">
              <a:latin typeface="BIZ UDPゴシック" panose="020B0400000000000000" pitchFamily="50" charset="-128"/>
              <a:ea typeface="BIZ UDPゴシック" panose="020B0400000000000000" pitchFamily="50" charset="-128"/>
            </a:endParaRPr>
          </a:p>
        </p:txBody>
      </p:sp>
      <p:sp>
        <p:nvSpPr>
          <p:cNvPr id="2" name="スライド番号プレースホルダー 1">
            <a:extLst>
              <a:ext uri="{FF2B5EF4-FFF2-40B4-BE49-F238E27FC236}">
                <a16:creationId xmlns:a16="http://schemas.microsoft.com/office/drawing/2014/main" id="{DC552930-7C77-4D5B-8681-32045BE136C5}"/>
              </a:ext>
            </a:extLst>
          </p:cNvPr>
          <p:cNvSpPr>
            <a:spLocks noGrp="1"/>
          </p:cNvSpPr>
          <p:nvPr>
            <p:ph type="sldNum" sz="quarter" idx="12"/>
          </p:nvPr>
        </p:nvSpPr>
        <p:spPr>
          <a:xfrm>
            <a:off x="7481139" y="7105218"/>
            <a:ext cx="2228850" cy="365125"/>
          </a:xfrm>
        </p:spPr>
        <p:txBody>
          <a:bodyPr/>
          <a:lstStyle/>
          <a:p>
            <a:fld id="{8DE7185B-0B4E-4587-B1A4-758C0B0BD2F9}" type="slidenum">
              <a:rPr kumimoji="1" lang="ja-JP" altLang="en-US" smtClean="0"/>
              <a:t>3</a:t>
            </a:fld>
            <a:endParaRPr kumimoji="1" lang="ja-JP" altLang="en-US" dirty="0"/>
          </a:p>
        </p:txBody>
      </p:sp>
      <p:sp>
        <p:nvSpPr>
          <p:cNvPr id="18" name="正方形/長方形 17">
            <a:extLst>
              <a:ext uri="{FF2B5EF4-FFF2-40B4-BE49-F238E27FC236}">
                <a16:creationId xmlns:a16="http://schemas.microsoft.com/office/drawing/2014/main" id="{3C2F372D-F2F8-41A0-896D-E3293E6115DC}"/>
              </a:ext>
            </a:extLst>
          </p:cNvPr>
          <p:cNvSpPr/>
          <p:nvPr/>
        </p:nvSpPr>
        <p:spPr>
          <a:xfrm>
            <a:off x="128738" y="2518622"/>
            <a:ext cx="9646244" cy="4320000"/>
          </a:xfrm>
          <a:prstGeom prst="rect">
            <a:avLst/>
          </a:prstGeom>
          <a:noFill/>
          <a:ln w="1270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spcBef>
                <a:spcPts val="300"/>
              </a:spcBef>
            </a:pPr>
            <a:r>
              <a:rPr lang="ja-JP" altLang="ja-JP" sz="1200" b="1"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（２）市町村分</a:t>
            </a:r>
            <a:endParaRPr lang="en-US" altLang="ja-JP" sz="1200" b="1"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spcBef>
                <a:spcPts val="300"/>
              </a:spcBef>
            </a:pPr>
            <a:r>
              <a:rPr lang="ja-JP" altLang="en-US" sz="1200" b="1"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・従前と同様、</a:t>
            </a:r>
            <a:r>
              <a:rPr lang="ja-JP" altLang="en-US" sz="1200" u="sng" kern="100" dirty="0">
                <a:solidFill>
                  <a:schemeClr val="tx1"/>
                </a:solidFill>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共通評価指標①、②及び固有評価指標①に関する評価点について、低位に留まる状況</a:t>
            </a:r>
            <a:r>
              <a:rPr lang="ja-JP" altLang="en-US" sz="1200" b="1"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が、全体の評価点や全国順位等に影響してお</a:t>
            </a:r>
            <a:endParaRPr lang="en-US" altLang="ja-JP" sz="1200" b="1"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spcBef>
                <a:spcPts val="300"/>
              </a:spcBef>
            </a:pPr>
            <a:r>
              <a:rPr lang="ja-JP" altLang="en-US" sz="1200" b="1"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り、引き続き、</a:t>
            </a:r>
            <a:r>
              <a:rPr lang="ja-JP" altLang="en-US" sz="1200" u="sng" kern="100" dirty="0">
                <a:solidFill>
                  <a:schemeClr val="tx1"/>
                </a:solidFill>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改善に向けた取組が求められる</a:t>
            </a:r>
            <a:r>
              <a:rPr lang="ja-JP" altLang="en-US" sz="1200" b="1"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ところ。</a:t>
            </a:r>
            <a:endParaRPr lang="en-US" altLang="ja-JP" sz="1200" b="1"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spcBef>
                <a:spcPts val="300"/>
              </a:spcBef>
            </a:pPr>
            <a:r>
              <a:rPr lang="ja-JP" altLang="en-US" sz="1200" b="1"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一方で、</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平成</a:t>
            </a:r>
            <a:r>
              <a:rPr lang="en-US"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30</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年度を除き、</a:t>
            </a:r>
            <a:r>
              <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40</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％台で推移していた得点率について</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、令和７年度評価において、</a:t>
            </a:r>
            <a:r>
              <a:rPr lang="en-US"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50</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％台手前まで向上し、</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令和８年度は</a:t>
            </a:r>
            <a:r>
              <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52.1</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％と過</a:t>
            </a:r>
            <a:endPar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r>
              <a:rPr lang="ja-JP" altLang="en-US" sz="1200" b="1"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去最</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高</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水準を達成</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endParaRPr lang="en-US"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spcBef>
                <a:spcPts val="300"/>
              </a:spcBef>
            </a:pPr>
            <a:r>
              <a:rPr lang="ja-JP" altLang="en-US" sz="1200"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・同様に</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全国平均との乖離についても、</a:t>
            </a:r>
            <a:r>
              <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10</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点（</a:t>
            </a:r>
            <a:r>
              <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10</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％）程度の乖離</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幅</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で推移していたが、令和７年度は５点（５％）台まで回復</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した</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中で、</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令和８年度の</a:t>
            </a:r>
            <a:endParaRPr lang="en-US"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r>
              <a:rPr lang="ja-JP" altLang="en-US" sz="1200"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全国平均値は現時点で未公表である</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ものの</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、全国平均に近づく水準</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となること</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が期待できる状況であり、</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直近の傾向としては、</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全国平均の達成</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に</a:t>
            </a:r>
            <a:endPar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r>
              <a:rPr lang="ja-JP" altLang="en-US" sz="1200" b="1"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en-US" sz="1200" u="sng" kern="100" dirty="0">
                <a:solidFill>
                  <a:schemeClr val="tx1"/>
                </a:solidFill>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向けて</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着実に</a:t>
            </a:r>
            <a:r>
              <a:rPr lang="ja-JP" altLang="en-US" sz="1200" b="1" u="sng" kern="100" dirty="0">
                <a:solidFill>
                  <a:schemeClr val="tx1"/>
                </a:solidFill>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改善</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endParaRPr lang="en-US" altLang="ja-JP" sz="1200"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spcBef>
                <a:spcPts val="300"/>
              </a:spcBef>
            </a:pP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・こ</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のような</a:t>
            </a:r>
            <a:r>
              <a:rPr lang="ja-JP" altLang="en-US" sz="1200"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改善の</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傾向</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を</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止める</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ことなく、</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全国平均の達成</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はもとより</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、府内市町村間の取組等の</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さらなる</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底上げ</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・向上</a:t>
            </a:r>
            <a:r>
              <a:rPr lang="ja-JP" altLang="en-US" sz="1200" b="1" u="sng" kern="100" dirty="0">
                <a:solidFill>
                  <a:schemeClr val="tx1"/>
                </a:solidFill>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を図り</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、全国順位</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をさらに</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引</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き</a:t>
            </a:r>
            <a:endPar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spcBef>
                <a:spcPts val="300"/>
              </a:spcBef>
            </a:pPr>
            <a:r>
              <a:rPr lang="ja-JP" altLang="en-US" sz="1200"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上げていく</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ことをめざして、</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引き続き、府内市町村全体で</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取り組んでいくこ</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とが重要であり、直近の取組として、今後、以下の取組を推進。</a:t>
            </a:r>
            <a:endParaRPr lang="en-US"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279400" indent="-279400" algn="just">
              <a:spcBef>
                <a:spcPts val="1200"/>
              </a:spcBef>
            </a:pP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1200" b="1"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【今後の取組（予定）】</a:t>
            </a:r>
            <a:endParaRPr lang="en-US" altLang="ja-JP" sz="1200" b="1"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279400" indent="-279400" algn="just">
              <a:spcBef>
                <a:spcPts val="300"/>
              </a:spcBef>
            </a:pPr>
            <a:r>
              <a:rPr lang="ja-JP" altLang="en-US" sz="1200"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・対象事業の実施により獲得できる</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取組指標に係る評価点の底上げ（達成市町村の取組共有と未達成市町村における評価獲得の取組推進）</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を</a:t>
            </a:r>
            <a:endPar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279400" indent="-279400" algn="just"/>
            <a:r>
              <a:rPr lang="ja-JP" altLang="en-US" sz="1200" b="1"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図る</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ため、達成市町村の取組共有を行うなど、未達成市町村が対象事業の実施により評価点を獲得できるよう、評価獲得の取組を推進していく。</a:t>
            </a:r>
            <a:endParaRPr lang="en-US"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279400" indent="-279400" algn="just"/>
            <a:r>
              <a:rPr lang="ja-JP" altLang="en-US" sz="1200"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また、</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市町村分の獲得状況（達成率）が</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都道府県の評価に繋がる取組指標（こどもの医療費の適正化等の取組など）で一定の取組により達成が</a:t>
            </a:r>
            <a:endPar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279400" indent="-279400" algn="just"/>
            <a:r>
              <a:rPr lang="ja-JP" altLang="en-US" sz="1200"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見込める指標については、個別の目標設定を行い、府内市町村の協力のもとで取り組んでいく</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endParaRPr lang="en-US"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279400" indent="-279400" algn="just"/>
            <a:r>
              <a:rPr lang="ja-JP" altLang="en-US" sz="1200"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・上記の取組にあたっては、</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介入支援事業</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の</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有効活用</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により</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、個別市町村へのフォローアップ</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を図る</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とともに、今後、</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令和８年度分（令和７年度分を含む）の評価結果に係る分析資料（</a:t>
            </a:r>
            <a:r>
              <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）を</a:t>
            </a:r>
            <a:r>
              <a:rPr lang="ja-JP" altLang="en-US" sz="1200" b="1" u="sng" kern="100" dirty="0">
                <a:solidFill>
                  <a:schemeClr val="tx1"/>
                </a:solidFill>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展開</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することにより、</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評価点向上に向けた分析や好事例の横展開等を図り、</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市町村の主体的な取組を</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より効果的に進めていく</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endParaRPr lang="en-US"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279400" indent="-279400" algn="just">
              <a:spcBef>
                <a:spcPts val="600"/>
              </a:spcBef>
            </a:pPr>
            <a:r>
              <a:rPr lang="ja-JP" altLang="en-US" sz="1200"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en-US" sz="1200" b="1"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en-US" altLang="ja-JP" sz="1200" b="1"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6" name="テキスト ボックス 5">
            <a:extLst>
              <a:ext uri="{FF2B5EF4-FFF2-40B4-BE49-F238E27FC236}">
                <a16:creationId xmlns:a16="http://schemas.microsoft.com/office/drawing/2014/main" id="{97C48779-5859-48C2-B170-C506A8ECD172}"/>
              </a:ext>
            </a:extLst>
          </p:cNvPr>
          <p:cNvSpPr txBox="1"/>
          <p:nvPr/>
        </p:nvSpPr>
        <p:spPr>
          <a:xfrm>
            <a:off x="8679770" y="64939"/>
            <a:ext cx="1080120" cy="276999"/>
          </a:xfrm>
          <a:prstGeom prst="rect">
            <a:avLst/>
          </a:prstGeom>
          <a:solidFill>
            <a:schemeClr val="bg1"/>
          </a:solidFill>
          <a:ln w="25400">
            <a:solidFill>
              <a:schemeClr val="tx1"/>
            </a:solidFill>
          </a:ln>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1200" b="1" dirty="0">
                <a:latin typeface="HGSｺﾞｼｯｸE" panose="020B0900000000000000" pitchFamily="50" charset="-128"/>
                <a:ea typeface="HGSｺﾞｼｯｸE" panose="020B0900000000000000" pitchFamily="50" charset="-128"/>
              </a:rPr>
              <a:t>資料２－１</a:t>
            </a:r>
            <a:endParaRPr lang="en-US" altLang="ja-JP" sz="1000" b="1" dirty="0">
              <a:latin typeface="HGSｺﾞｼｯｸE" panose="020B0900000000000000" pitchFamily="50" charset="-128"/>
              <a:ea typeface="HGSｺﾞｼｯｸE" panose="020B0900000000000000" pitchFamily="50" charset="-128"/>
            </a:endParaRPr>
          </a:p>
        </p:txBody>
      </p:sp>
      <p:sp>
        <p:nvSpPr>
          <p:cNvPr id="3" name="正方形/長方形 2">
            <a:extLst>
              <a:ext uri="{FF2B5EF4-FFF2-40B4-BE49-F238E27FC236}">
                <a16:creationId xmlns:a16="http://schemas.microsoft.com/office/drawing/2014/main" id="{5EDFAD4D-76DB-4624-93D7-CFBF813E15E5}"/>
              </a:ext>
            </a:extLst>
          </p:cNvPr>
          <p:cNvSpPr/>
          <p:nvPr/>
        </p:nvSpPr>
        <p:spPr>
          <a:xfrm>
            <a:off x="488734" y="6330289"/>
            <a:ext cx="9159763" cy="432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marL="279400" indent="-279400" algn="just">
              <a:spcBef>
                <a:spcPts val="600"/>
              </a:spcBef>
            </a:pPr>
            <a:r>
              <a:rPr lang="en-US" altLang="ja-JP" sz="1200" b="1"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ja-JP" altLang="en-US" sz="1200" b="1"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令和８年度保険者努力支援制度 取組評価分（市町村分）に係る分析</a:t>
            </a:r>
            <a:endParaRPr lang="en-US" altLang="ja-JP" sz="1200" b="1"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279400" indent="-279400" algn="just"/>
            <a:r>
              <a:rPr lang="ja-JP" altLang="en-US" sz="1200" b="1"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分析内容：全国（都道府県別の獲得状況）及び大阪府の状況、</a:t>
            </a:r>
            <a:r>
              <a:rPr lang="ja-JP" altLang="en-US" sz="1200" b="1"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府内４３市町村の状況及び市町村ごとの評価点と加点ポイント等</a:t>
            </a:r>
            <a:endParaRPr kumimoji="1" lang="ja-JP" altLang="en-US" sz="1200" dirty="0"/>
          </a:p>
        </p:txBody>
      </p:sp>
      <p:sp>
        <p:nvSpPr>
          <p:cNvPr id="7" name="正方形/長方形 6">
            <a:extLst>
              <a:ext uri="{FF2B5EF4-FFF2-40B4-BE49-F238E27FC236}">
                <a16:creationId xmlns:a16="http://schemas.microsoft.com/office/drawing/2014/main" id="{26D667B3-90C0-4E4D-8A09-FFFBE9B44525}"/>
              </a:ext>
            </a:extLst>
          </p:cNvPr>
          <p:cNvSpPr/>
          <p:nvPr/>
        </p:nvSpPr>
        <p:spPr>
          <a:xfrm>
            <a:off x="125491" y="714410"/>
            <a:ext cx="9646244" cy="1728000"/>
          </a:xfrm>
          <a:prstGeom prst="rect">
            <a:avLst/>
          </a:prstGeom>
          <a:noFill/>
          <a:ln w="1270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ja-JP" altLang="ja-JP" sz="1200" b="1"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（１）都道府県分</a:t>
            </a:r>
          </a:p>
          <a:p>
            <a:pPr marL="279400" indent="-279400" algn="just">
              <a:spcBef>
                <a:spcPts val="300"/>
              </a:spcBef>
            </a:pPr>
            <a:r>
              <a:rPr lang="ja-JP" altLang="en-US" sz="1200"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・制度</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が導入された</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平成</a:t>
            </a:r>
            <a:r>
              <a:rPr lang="en-US"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30</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年度を除き、</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全国平均との差は</a:t>
            </a:r>
            <a:r>
              <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10</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％台前半で推移</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していたが、</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令和６年度以降は、保険料水準の完全統一の指標達成</a:t>
            </a:r>
            <a:endPar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279400" indent="-279400" algn="just"/>
            <a:r>
              <a:rPr lang="ja-JP" altLang="en-US" sz="1200"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等の都道府県の取組指標の得点向上により、全国平均との差は数点以内に縮小</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するとともに、交付額についても、大幅に増額。</a:t>
            </a:r>
            <a:endParaRPr lang="en-US"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279400" indent="-279400" algn="just">
              <a:spcBef>
                <a:spcPts val="300"/>
              </a:spcBef>
            </a:pPr>
            <a:r>
              <a:rPr lang="ja-JP" altLang="en-US" sz="1200"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・また、</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１千円台で推移していた１人あたり交付額についても、令和６年度以降、２千円台に</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向上</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してきた中で、</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令和８年度</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について</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は、</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医療費適正化のアウトカム評価の大幅な加点・増額により、</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全国順位についても、</a:t>
            </a:r>
            <a:r>
              <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26</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位と過去最高</a:t>
            </a:r>
            <a:r>
              <a:rPr lang="ja-JP" altLang="en-US" sz="1200" b="1" u="sng" kern="100" dirty="0">
                <a:solidFill>
                  <a:schemeClr val="tx1"/>
                </a:solidFill>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位</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を達成</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endParaRPr lang="en-US"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279400" indent="-279400" algn="just">
              <a:spcBef>
                <a:spcPts val="300"/>
              </a:spcBef>
            </a:pPr>
            <a:r>
              <a:rPr lang="ja-JP" altLang="en-US" sz="1200"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全国に先駆けて保険料水準の完全統一を達成したアドバンテージを活かし、</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直近の傾向としては、交付額や全国順位等</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が</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向上。</a:t>
            </a:r>
          </a:p>
          <a:p>
            <a:pPr marL="273050" indent="-139700" algn="just">
              <a:spcBef>
                <a:spcPts val="300"/>
              </a:spcBef>
            </a:pP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・今後も全国順位の向上</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等を進めていく</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にあたっては、</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引き続き、</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市町村との連携のもと、達成可能な指標を中心に着実に取り組んでいくと</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ともに、</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市</a:t>
            </a:r>
            <a:endPar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273050" indent="-139700" algn="just"/>
            <a:r>
              <a:rPr lang="ja-JP" altLang="en-US" sz="1200" b="1"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町村</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指標に係る評価や医療費適正化のアウトカム評価を伸ばしていく</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観点を踏まえ、</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府内市町村と</a:t>
            </a:r>
            <a:r>
              <a:rPr lang="ja-JP" altLang="en-US" sz="1200" b="1" u="sng" kern="100" dirty="0">
                <a:solidFill>
                  <a:schemeClr val="tx1"/>
                </a:solidFill>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連携・協力のもと、</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取り組んでいく</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ことが必要。</a:t>
            </a:r>
          </a:p>
          <a:p>
            <a:endParaRPr lang="ja-JP" altLang="en-US" sz="12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8" name="四角形: 角を丸くする 7">
            <a:extLst>
              <a:ext uri="{FF2B5EF4-FFF2-40B4-BE49-F238E27FC236}">
                <a16:creationId xmlns:a16="http://schemas.microsoft.com/office/drawing/2014/main" id="{0297BAA8-9E6A-4BE5-909F-396025EA124D}"/>
              </a:ext>
            </a:extLst>
          </p:cNvPr>
          <p:cNvSpPr/>
          <p:nvPr/>
        </p:nvSpPr>
        <p:spPr>
          <a:xfrm>
            <a:off x="79962" y="408710"/>
            <a:ext cx="4454573" cy="305700"/>
          </a:xfrm>
          <a:prstGeom prst="round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r>
              <a:rPr kumimoji="1" lang="ja-JP" altLang="en-US" sz="1400" b="1" dirty="0">
                <a:solidFill>
                  <a:schemeClr val="tx1"/>
                </a:solidFill>
                <a:latin typeface="BIZ UDゴシック" panose="020B0400000000000000" pitchFamily="49" charset="-128"/>
                <a:ea typeface="BIZ UDゴシック" panose="020B0400000000000000" pitchFamily="49" charset="-128"/>
              </a:rPr>
              <a:t>３．まとめ</a:t>
            </a:r>
          </a:p>
        </p:txBody>
      </p:sp>
    </p:spTree>
    <p:extLst>
      <p:ext uri="{BB962C8B-B14F-4D97-AF65-F5344CB8AC3E}">
        <p14:creationId xmlns:p14="http://schemas.microsoft.com/office/powerpoint/2010/main" val="424737044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3519</TotalTime>
  <Words>2010</Words>
  <Application>Microsoft Office PowerPoint</Application>
  <PresentationFormat>A4 210 x 297 mm</PresentationFormat>
  <Paragraphs>76</Paragraphs>
  <Slides>3</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3</vt:i4>
      </vt:variant>
    </vt:vector>
  </HeadingPairs>
  <TitlesOfParts>
    <vt:vector size="12" baseType="lpstr">
      <vt:lpstr>BIZ UDPゴシック</vt:lpstr>
      <vt:lpstr>BIZ UDゴシック</vt:lpstr>
      <vt:lpstr>HGSｺﾞｼｯｸE</vt:lpstr>
      <vt:lpstr>UD デジタル 教科書体 NK-R</vt:lpstr>
      <vt:lpstr>游ゴシック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大阪府</dc:creator>
  <cp:lastModifiedBy>桐山　栞里</cp:lastModifiedBy>
  <cp:revision>362</cp:revision>
  <cp:lastPrinted>2026-02-13T01:15:29Z</cp:lastPrinted>
  <dcterms:created xsi:type="dcterms:W3CDTF">2022-12-20T00:25:44Z</dcterms:created>
  <dcterms:modified xsi:type="dcterms:W3CDTF">2026-03-24T02:06:16Z</dcterms:modified>
</cp:coreProperties>
</file>