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604A73A7-73B0-49AB-ADDB-7704D69B2147}">
          <p14:sldIdLst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浦　健二" initials="浦　健二" lastIdx="3" clrIdx="0">
    <p:extLst>
      <p:ext uri="{19B8F6BF-5375-455C-9EA6-DF929625EA0E}">
        <p15:presenceInfo xmlns:p15="http://schemas.microsoft.com/office/powerpoint/2012/main" userId="S::UraK@lan.pref.osaka.jp::35f9244d-2312-4152-8dba-eb49adf4d698" providerId="AD"/>
      </p:ext>
    </p:extLst>
  </p:cmAuthor>
  <p:cmAuthor id="2" name="根来　拓也" initials="根来　拓也" lastIdx="1" clrIdx="1">
    <p:extLst>
      <p:ext uri="{19B8F6BF-5375-455C-9EA6-DF929625EA0E}">
        <p15:presenceInfo xmlns:p15="http://schemas.microsoft.com/office/powerpoint/2012/main" userId="S::NegoroT@lan.pref.osaka.jp::caad8eaf-050a-4936-8ac2-1e6b1cdfb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96" autoAdjust="0"/>
  </p:normalViewPr>
  <p:slideViewPr>
    <p:cSldViewPr>
      <p:cViewPr varScale="1">
        <p:scale>
          <a:sx n="93" d="100"/>
          <a:sy n="93" d="100"/>
        </p:scale>
        <p:origin x="116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64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9575" cy="496888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5" y="0"/>
            <a:ext cx="2949575" cy="496888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r">
              <a:defRPr sz="1200"/>
            </a:lvl1pPr>
          </a:lstStyle>
          <a:p>
            <a:fld id="{7DAF4AE6-CAB6-453C-A8A1-BAB70DB220F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440863"/>
            <a:ext cx="2949575" cy="49688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5" y="9440863"/>
            <a:ext cx="2949575" cy="49688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r">
              <a:defRPr sz="1200"/>
            </a:lvl1pPr>
          </a:lstStyle>
          <a:p>
            <a:fld id="{1D063EA8-B75E-426B-AC96-E236576450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41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5" y="7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r">
              <a:defRPr sz="1200"/>
            </a:lvl1pPr>
          </a:lstStyle>
          <a:p>
            <a:fld id="{74D20167-DAF4-49D4-BD3E-EFFE4028B923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9" tIns="45698" rIns="91389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389" tIns="45698" rIns="91389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3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5" y="9440653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r">
              <a:defRPr sz="1200"/>
            </a:lvl1pPr>
          </a:lstStyle>
          <a:p>
            <a:fld id="{E1C3A760-C582-4B5A-926D-7020B72638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189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trike="dblStrike" baseline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379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7E63-66D9-4CF1-A788-12A5FB3952C5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30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62B1-38B3-4775-A83F-9534E67B1E40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97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7569B-6115-4317-9E67-C0E30627999E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63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C70B-68B6-4C74-9CFD-57919B873A7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9002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7A6-B95E-4D2A-B818-D0B1C6DCCAB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86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60FBD-C493-40BD-B847-379256FC2EA1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34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4337-0FB0-46FB-A142-CB8704F3D59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907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90A0-633A-43D5-9416-58121449427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1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0D5D4-1954-4382-975F-64B6AB03318A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4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639A-45F3-476C-A382-3B181C8DBF1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5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2CD75-87DE-4F61-840F-1EEDEBEA5942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0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E8A36-75FB-45B5-8222-E632B41A8E8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14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3152B32B-A88C-4538-A3B6-012248D9B742}"/>
              </a:ext>
            </a:extLst>
          </p:cNvPr>
          <p:cNvSpPr txBox="1">
            <a:spLocks/>
          </p:cNvSpPr>
          <p:nvPr/>
        </p:nvSpPr>
        <p:spPr>
          <a:xfrm>
            <a:off x="-28143" y="-34884"/>
            <a:ext cx="9170510" cy="37623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72000" rIns="91440" bIns="7200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8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令和７年度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サイクルに基づく進捗管理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府全体の期末評価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報告（案）の概要</a:t>
            </a:r>
          </a:p>
        </p:txBody>
      </p:sp>
      <p:graphicFrame>
        <p:nvGraphicFramePr>
          <p:cNvPr id="15" name="表 3">
            <a:extLst>
              <a:ext uri="{FF2B5EF4-FFF2-40B4-BE49-F238E27FC236}">
                <a16:creationId xmlns:a16="http://schemas.microsoft.com/office/drawing/2014/main" id="{C7C7EAEF-7B44-44C8-8B4C-075A7E812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92663"/>
              </p:ext>
            </p:extLst>
          </p:nvPr>
        </p:nvGraphicFramePr>
        <p:xfrm>
          <a:off x="111449" y="404824"/>
          <a:ext cx="8888825" cy="14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864">
                  <a:extLst>
                    <a:ext uri="{9D8B030D-6E8A-4147-A177-3AD203B41FA5}">
                      <a16:colId xmlns:a16="http://schemas.microsoft.com/office/drawing/2014/main" val="3947692144"/>
                    </a:ext>
                  </a:extLst>
                </a:gridCol>
                <a:gridCol w="1606864">
                  <a:extLst>
                    <a:ext uri="{9D8B030D-6E8A-4147-A177-3AD203B41FA5}">
                      <a16:colId xmlns:a16="http://schemas.microsoft.com/office/drawing/2014/main" val="3030990140"/>
                    </a:ext>
                  </a:extLst>
                </a:gridCol>
                <a:gridCol w="1606864">
                  <a:extLst>
                    <a:ext uri="{9D8B030D-6E8A-4147-A177-3AD203B41FA5}">
                      <a16:colId xmlns:a16="http://schemas.microsoft.com/office/drawing/2014/main" val="878856674"/>
                    </a:ext>
                  </a:extLst>
                </a:gridCol>
                <a:gridCol w="4068233">
                  <a:extLst>
                    <a:ext uri="{9D8B030D-6E8A-4147-A177-3AD203B41FA5}">
                      <a16:colId xmlns:a16="http://schemas.microsoft.com/office/drawing/2014/main" val="1037721725"/>
                    </a:ext>
                  </a:extLst>
                </a:gridCol>
              </a:tblGrid>
              <a:tr h="24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43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市町村の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目標達成率　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達成項目数（割合）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464657"/>
                  </a:ext>
                </a:extLst>
              </a:tr>
              <a:tr h="24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Ｒ６評価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Ｒ７中間評価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Ｒ７期末評価 （項番８の６項目を追加）</a:t>
                      </a: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484544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１００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「◎」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  （３８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２４項目　（５９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２５項目　（５３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項番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1-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(3)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が新たに目標達成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002125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75%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　「○」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　（３１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２項目　（２９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endParaRPr kumimoji="1" lang="ja-JP" altLang="en-US" sz="10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２項目　（２５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うち９８％達成が３項目、９５％達成が２項目</a:t>
                      </a:r>
                      <a:endParaRPr kumimoji="1" lang="ja-JP" altLang="en-US" sz="10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353851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５０％以上　「▲」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８項目　（１８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（１２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（１１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477127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４９％以下　「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６項目　（１３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０項目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　０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（１１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515434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93F3C5-D00C-4421-B6CA-EAFF0E64C247}"/>
              </a:ext>
            </a:extLst>
          </p:cNvPr>
          <p:cNvSpPr/>
          <p:nvPr/>
        </p:nvSpPr>
        <p:spPr>
          <a:xfrm>
            <a:off x="104273" y="3483049"/>
            <a:ext cx="8935454" cy="3060000"/>
          </a:xfrm>
          <a:prstGeom prst="rect">
            <a:avLst/>
          </a:prstGeom>
          <a:solidFill>
            <a:srgbClr val="FFCC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l"/>
            <a:endParaRPr lang="en-US" altLang="zh-TW" sz="140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D4C773-34C0-4257-BB74-D92D6EB1947A}"/>
              </a:ext>
            </a:extLst>
          </p:cNvPr>
          <p:cNvSpPr/>
          <p:nvPr/>
        </p:nvSpPr>
        <p:spPr>
          <a:xfrm>
            <a:off x="192674" y="3791654"/>
            <a:ext cx="8812164" cy="8004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8288" indent="-268288">
              <a:lnSpc>
                <a:spcPts val="15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-(1)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「保険者努力支援交付金の取組評価の特定健診」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評価項目の一部廃止により、４割の市町村が前年度の獲得点から減点となる厳しい配点となった。若年層や、通院中の人を受診に繋げるため、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等による周知、はがき・電話による勧奨に加え、効果的なアプローチに向けたかかりつけ医との連携など、継続した対策が必要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-(2)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「保険者努力支援交付金の取組評価の保健指導」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35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減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において実施率が、３年連続で前年度比を上回る要件の追加や、減点基準への相対評価の導入等、厳しい配点となった。実施率向上に向け、指導に対する必要性の理解促進、健診当日や日・祝日の実施、訪問対応、オンライン指導の導入など指導機会の拡充、インセンティブの設定等の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-(3)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「保険者努力支援交付金の取組評価のメタボ」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評価項目中、メタボリックシンドローム減少率の基準変更、前年度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が獲得していた項目の廃止など、全体的に厳しい配点となった。特定健診による指導対象者の把握、メタボリックシンドロームの改善に向けた特定保健指導時の効果的なアプローチの工夫なと、継続した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-(4)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「保険者努力支援交付金の取組評価のがん検診・歯周疾患健診」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評価項目中、３割近い市町村が獲得できていた項目の配点変更、９割近い市町村が獲得できていた項目の廃止など、全体的に厳しい配点となった。がん検診・歯周疾患健診の受診率向上に向け、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等による周知、はがき・電話による勧奨、インセンティブの設定、他の健診との同日実施等の対策が必要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-(6)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「保険者努力支援交付金の取組評価の収納率」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35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減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評価項目中、「滞納繰越分の収納率向上」は、前年度比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倍となる９市町村が得点を獲得できた。府の収納率は全国に比べ低く、納付を促す広報活動、口座振替の推進、コンビニ収納やスマホ決済など徴収方法の多様化、催告の強化と徹底、差押え等による滞納整理など、継続した対策が必要</a:t>
            </a:r>
          </a:p>
          <a:p>
            <a:pPr>
              <a:lnSpc>
                <a:spcPts val="1600"/>
              </a:lnSpc>
            </a:pP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AB55F1FA-B296-44E3-943E-F98A25E6F2D5}"/>
              </a:ext>
            </a:extLst>
          </p:cNvPr>
          <p:cNvSpPr/>
          <p:nvPr/>
        </p:nvSpPr>
        <p:spPr>
          <a:xfrm>
            <a:off x="277715" y="3543959"/>
            <a:ext cx="3143232" cy="216024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" b="1" dirty="0"/>
              <a:t>【</a:t>
            </a:r>
            <a:r>
              <a:rPr lang="ja-JP" altLang="en-US" sz="1150" b="1" dirty="0"/>
              <a:t> Ｘ </a:t>
            </a:r>
            <a:r>
              <a:rPr kumimoji="1" lang="ja-JP" altLang="en-US" sz="1150" b="1" dirty="0"/>
              <a:t>の分析（主な要因等を整理して記載） </a:t>
            </a:r>
            <a:r>
              <a:rPr kumimoji="1" lang="en-US" altLang="ja-JP" sz="1150" b="1" dirty="0"/>
              <a:t>】</a:t>
            </a:r>
            <a:r>
              <a:rPr kumimoji="1" lang="ja-JP" altLang="en-US" sz="1150" b="1" dirty="0"/>
              <a:t>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92BFD17-071D-4D8A-A3D1-2970FD99F1C9}"/>
              </a:ext>
            </a:extLst>
          </p:cNvPr>
          <p:cNvSpPr/>
          <p:nvPr/>
        </p:nvSpPr>
        <p:spPr>
          <a:xfrm>
            <a:off x="121125" y="6525344"/>
            <a:ext cx="8935453" cy="34755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年度の進捗管理に向けて、各市町村の取組状況を踏まえ、効果や好事例、課題や改善点など、検討していく。</a:t>
            </a:r>
            <a:endParaRPr kumimoji="1" lang="en-US" altLang="ja-JP" sz="1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7BAB97-F3A2-4BB0-9131-F14314D94A9C}"/>
              </a:ext>
            </a:extLst>
          </p:cNvPr>
          <p:cNvSpPr/>
          <p:nvPr/>
        </p:nvSpPr>
        <p:spPr>
          <a:xfrm>
            <a:off x="104273" y="1928033"/>
            <a:ext cx="8935454" cy="1476000"/>
          </a:xfrm>
          <a:prstGeom prst="rect">
            <a:avLst/>
          </a:prstGeom>
          <a:solidFill>
            <a:srgbClr val="FFFF99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endParaRPr lang="en-US" altLang="zh-TW" sz="140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2414556-7E96-4F60-AB2F-72ED2B05EB65}"/>
              </a:ext>
            </a:extLst>
          </p:cNvPr>
          <p:cNvSpPr/>
          <p:nvPr/>
        </p:nvSpPr>
        <p:spPr>
          <a:xfrm>
            <a:off x="236056" y="2193701"/>
            <a:ext cx="8708225" cy="8004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項番１</a:t>
            </a:r>
            <a:r>
              <a:rPr kumimoji="1"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-①-(2)</a:t>
            </a: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「標準収納率を達成」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⇒ 達成率は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１％（未達成２１市町村 ： Ｒ６から４減）　</a:t>
            </a:r>
          </a:p>
          <a:p>
            <a:pPr marL="179388">
              <a:lnSpc>
                <a:spcPts val="1500"/>
              </a:lnSpc>
            </a:pP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全市町村で、様々な取組みを継続的に行った結果、標準収納率を達成した市町村は増加したが、依然として達成が困難な市町村が半数程度あり、引続きの対策が必要。</a:t>
            </a:r>
          </a:p>
          <a:p>
            <a:pPr>
              <a:lnSpc>
                <a:spcPts val="1500"/>
              </a:lnSpc>
            </a:pP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項番１</a:t>
            </a:r>
            <a:r>
              <a:rPr kumimoji="1"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-②-(2)</a:t>
            </a: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「滞納繰越額の減少」 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達成率は約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３％（未達成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６市町村 ： 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から４増）</a:t>
            </a:r>
          </a:p>
          <a:p>
            <a:pPr marL="179388">
              <a:lnSpc>
                <a:spcPts val="1500"/>
              </a:lnSpc>
            </a:pP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全市町村で、様々な取組みを継続的に行った結果、新たに滞納繰越額が減少した市町村もあるが、全体として減少が図れなかった市町村は増加しており、引続きの対策が必要。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73F40DF4-C305-4BCA-8417-642992C1148A}"/>
              </a:ext>
            </a:extLst>
          </p:cNvPr>
          <p:cNvSpPr/>
          <p:nvPr/>
        </p:nvSpPr>
        <p:spPr>
          <a:xfrm>
            <a:off x="284890" y="1977135"/>
            <a:ext cx="3143232" cy="216024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" b="1" dirty="0"/>
              <a:t>【</a:t>
            </a:r>
            <a:r>
              <a:rPr kumimoji="1" lang="ja-JP" altLang="en-US" sz="1150" b="1" dirty="0"/>
              <a:t>主な▲の分析（主な要因等を整理して記載）</a:t>
            </a:r>
            <a:r>
              <a:rPr kumimoji="1" lang="en-US" altLang="ja-JP" sz="1150" b="1" dirty="0"/>
              <a:t>】</a:t>
            </a:r>
            <a:r>
              <a:rPr kumimoji="1" lang="ja-JP" altLang="en-US" sz="1150" b="1" dirty="0"/>
              <a:t>　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5A5D8C6-1302-4A29-9575-4DA574A830E0}"/>
              </a:ext>
            </a:extLst>
          </p:cNvPr>
          <p:cNvSpPr/>
          <p:nvPr/>
        </p:nvSpPr>
        <p:spPr>
          <a:xfrm>
            <a:off x="3428122" y="1958170"/>
            <a:ext cx="2088000" cy="26744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下位</a:t>
            </a: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項目を記載</a:t>
            </a:r>
            <a:endParaRPr lang="ja-JP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5">
            <a:extLst>
              <a:ext uri="{FF2B5EF4-FFF2-40B4-BE49-F238E27FC236}">
                <a16:creationId xmlns:a16="http://schemas.microsoft.com/office/drawing/2014/main" id="{0A4C309D-3421-4DEC-9E2F-B1BE2C01D585}"/>
              </a:ext>
            </a:extLst>
          </p:cNvPr>
          <p:cNvSpPr txBox="1"/>
          <p:nvPr/>
        </p:nvSpPr>
        <p:spPr>
          <a:xfrm>
            <a:off x="8100393" y="44624"/>
            <a:ext cx="972158" cy="25736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lIns="72000" tIns="36000" rIns="72000" bIns="36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E" panose="020B0900000000000000" pitchFamily="50" charset="-128"/>
                <a:ea typeface="HGSｺﾞｼｯｸE" panose="020B0900000000000000" pitchFamily="50" charset="-128"/>
                <a:cs typeface="+mn-cs"/>
              </a:rPr>
              <a:t>資料１－</a:t>
            </a:r>
            <a:r>
              <a:rPr lang="ja-JP" altLang="en-US" sz="12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１</a:t>
            </a:r>
            <a:endParaRPr kumimoji="1" lang="ja-JP" altLang="en-US" sz="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E" panose="020B0900000000000000" pitchFamily="50" charset="-128"/>
              <a:ea typeface="HGSｺﾞｼｯｸE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985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10058</TotalTime>
  <Words>913</Words>
  <Application>Microsoft Office PowerPoint</Application>
  <PresentationFormat>画面に合わせる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HGSｺﾞｼｯｸE</vt:lpstr>
      <vt:lpstr>Meiryo UI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atsuko</dc:creator>
  <cp:lastModifiedBy>桐山　栞里</cp:lastModifiedBy>
  <cp:revision>1004</cp:revision>
  <cp:lastPrinted>2026-02-05T07:57:44Z</cp:lastPrinted>
  <dcterms:created xsi:type="dcterms:W3CDTF">2017-09-18T04:43:12Z</dcterms:created>
  <dcterms:modified xsi:type="dcterms:W3CDTF">2026-03-24T02:01:11Z</dcterms:modified>
</cp:coreProperties>
</file>