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16" removePersonalInfoOnSave="1" saveSubsetFonts="1">
  <p:sldMasterIdLst>
    <p:sldMasterId id="2147483660" r:id="rId1"/>
  </p:sldMasterIdLst>
  <p:notesMasterIdLst>
    <p:notesMasterId r:id="rId8"/>
  </p:notesMasterIdLst>
  <p:handoutMasterIdLst>
    <p:handoutMasterId r:id="rId9"/>
  </p:handoutMasterIdLst>
  <p:sldIdLst>
    <p:sldId id="272" r:id="rId2"/>
    <p:sldId id="285" r:id="rId3"/>
    <p:sldId id="278" r:id="rId4"/>
    <p:sldId id="274" r:id="rId5"/>
    <p:sldId id="284" r:id="rId6"/>
    <p:sldId id="283" r:id="rId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FF7"/>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733" autoAdjust="0"/>
  </p:normalViewPr>
  <p:slideViewPr>
    <p:cSldViewPr snapToGrid="0">
      <p:cViewPr varScale="1">
        <p:scale>
          <a:sx n="122" d="100"/>
          <a:sy n="122" d="100"/>
        </p:scale>
        <p:origin x="852" y="102"/>
      </p:cViewPr>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B3E41890-89ED-4C4E-8B7D-F49ED835F3A2}" type="datetimeFigureOut">
              <a:rPr kumimoji="1" lang="ja-JP" altLang="en-US" smtClean="0"/>
              <a:t>2025/9/16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C57FEB79-0123-476F-9B2A-637BBA3ED92C}" type="slidenum">
              <a:rPr kumimoji="1" lang="ja-JP" altLang="en-US" smtClean="0"/>
              <a:t>‹#›</a:t>
            </a:fld>
            <a:endParaRPr kumimoji="1" lang="ja-JP" altLang="en-US"/>
          </a:p>
        </p:txBody>
      </p:sp>
    </p:spTree>
    <p:extLst>
      <p:ext uri="{BB962C8B-B14F-4D97-AF65-F5344CB8AC3E}">
        <p14:creationId xmlns:p14="http://schemas.microsoft.com/office/powerpoint/2010/main" val="3503711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00AB8E3B-16AA-47EA-8EC4-DB493BABF76B}" type="datetimeFigureOut">
              <a:rPr kumimoji="1" lang="ja-JP" altLang="en-US" smtClean="0"/>
              <a:t>2025/9/16</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D53C52C7-AACD-483D-8040-C0830BB2FE86}" type="slidenum">
              <a:rPr kumimoji="1" lang="ja-JP" altLang="en-US" smtClean="0"/>
              <a:t>‹#›</a:t>
            </a:fld>
            <a:endParaRPr kumimoji="1" lang="ja-JP" altLang="en-US"/>
          </a:p>
        </p:txBody>
      </p:sp>
    </p:spTree>
    <p:extLst>
      <p:ext uri="{BB962C8B-B14F-4D97-AF65-F5344CB8AC3E}">
        <p14:creationId xmlns:p14="http://schemas.microsoft.com/office/powerpoint/2010/main" val="2385537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3B9835F-B8B7-417B-ACA4-4CEDA7FCE33B}" type="datetime1">
              <a:rPr kumimoji="1" lang="ja-JP" altLang="en-US" smtClean="0"/>
              <a:t>2025/9/16</a:t>
            </a:fld>
            <a:endParaRPr kumimoji="1" lang="ja-JP" altLang="en-US"/>
          </a:p>
        </p:txBody>
      </p:sp>
      <p:sp>
        <p:nvSpPr>
          <p:cNvPr id="5" name="Footer Placeholder 4"/>
          <p:cNvSpPr>
            <a:spLocks noGrp="1"/>
          </p:cNvSpPr>
          <p:nvPr>
            <p:ph type="ftr" sz="quarter" idx="11"/>
          </p:nvPr>
        </p:nvSpPr>
        <p:spPr/>
        <p:txBody>
          <a:bodyPr/>
          <a:lstStyle/>
          <a:p>
            <a:r>
              <a:rPr kumimoji="1" lang="ja-JP" altLang="en-US"/>
              <a:t>意見交換テーマ２　普及啓発及び人材育成</a:t>
            </a:r>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103514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61E77C-1A6D-415E-9CD8-512A631E4C48}" type="datetime1">
              <a:rPr kumimoji="1" lang="ja-JP" altLang="en-US" smtClean="0"/>
              <a:t>2025/9/16</a:t>
            </a:fld>
            <a:endParaRPr kumimoji="1" lang="ja-JP" altLang="en-US"/>
          </a:p>
        </p:txBody>
      </p:sp>
      <p:sp>
        <p:nvSpPr>
          <p:cNvPr id="5" name="Footer Placeholder 4"/>
          <p:cNvSpPr>
            <a:spLocks noGrp="1"/>
          </p:cNvSpPr>
          <p:nvPr>
            <p:ph type="ftr" sz="quarter" idx="11"/>
          </p:nvPr>
        </p:nvSpPr>
        <p:spPr/>
        <p:txBody>
          <a:bodyPr/>
          <a:lstStyle/>
          <a:p>
            <a:r>
              <a:rPr kumimoji="1" lang="ja-JP" altLang="en-US"/>
              <a:t>意見交換テーマ２　普及啓発及び人材育成</a:t>
            </a:r>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29500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17251A-057C-42AC-922B-B9C76D5474F7}" type="datetime1">
              <a:rPr kumimoji="1" lang="ja-JP" altLang="en-US" smtClean="0"/>
              <a:t>2025/9/16</a:t>
            </a:fld>
            <a:endParaRPr kumimoji="1" lang="ja-JP" altLang="en-US"/>
          </a:p>
        </p:txBody>
      </p:sp>
      <p:sp>
        <p:nvSpPr>
          <p:cNvPr id="5" name="Footer Placeholder 4"/>
          <p:cNvSpPr>
            <a:spLocks noGrp="1"/>
          </p:cNvSpPr>
          <p:nvPr>
            <p:ph type="ftr" sz="quarter" idx="11"/>
          </p:nvPr>
        </p:nvSpPr>
        <p:spPr/>
        <p:txBody>
          <a:bodyPr/>
          <a:lstStyle/>
          <a:p>
            <a:r>
              <a:rPr kumimoji="1" lang="ja-JP" altLang="en-US"/>
              <a:t>意見交換テーマ２　普及啓発及び人材育成</a:t>
            </a:r>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69711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ea typeface="BIZ UDPゴシック" panose="020B0400000000000000"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C19BE344-3057-477C-A370-532092499087}" type="datetime1">
              <a:rPr kumimoji="1" lang="ja-JP" altLang="en-US" smtClean="0"/>
              <a:t>2025/9/16</a:t>
            </a:fld>
            <a:endParaRPr kumimoji="1" lang="ja-JP" altLang="en-US"/>
          </a:p>
        </p:txBody>
      </p:sp>
      <p:sp>
        <p:nvSpPr>
          <p:cNvPr id="5" name="Footer Placeholder 4"/>
          <p:cNvSpPr>
            <a:spLocks noGrp="1"/>
          </p:cNvSpPr>
          <p:nvPr>
            <p:ph type="ftr" sz="quarter" idx="11"/>
          </p:nvPr>
        </p:nvSpPr>
        <p:spPr/>
        <p:txBody>
          <a:bodyPr/>
          <a:lstStyle>
            <a:lvl1pPr>
              <a:defRPr b="0">
                <a:latin typeface="BIZ UDPゴシック" panose="020B0400000000000000" pitchFamily="50" charset="-128"/>
                <a:ea typeface="BIZ UDPゴシック" panose="020B0400000000000000" pitchFamily="50" charset="-128"/>
              </a:defRPr>
            </a:lvl1pPr>
          </a:lstStyle>
          <a:p>
            <a:r>
              <a:rPr kumimoji="1" lang="ja-JP" altLang="en-US"/>
              <a:t>意見交換テーマ２　普及啓発及び人材育成</a:t>
            </a:r>
            <a:endParaRPr kumimoji="1" lang="ja-JP" altLang="en-US" dirty="0"/>
          </a:p>
        </p:txBody>
      </p:sp>
      <p:sp>
        <p:nvSpPr>
          <p:cNvPr id="6" name="Slide Number Placeholder 5"/>
          <p:cNvSpPr>
            <a:spLocks noGrp="1"/>
          </p:cNvSpPr>
          <p:nvPr>
            <p:ph type="sldNum" sz="quarter" idx="12"/>
          </p:nvPr>
        </p:nvSpPr>
        <p:spPr>
          <a:xfrm>
            <a:off x="7473192" y="6356352"/>
            <a:ext cx="2228850" cy="365125"/>
          </a:xfrm>
        </p:spPr>
        <p:txBody>
          <a:bodyPr/>
          <a:lstStyle>
            <a:lvl1pPr>
              <a:defRPr sz="1800" b="1">
                <a:solidFill>
                  <a:schemeClr val="tx1"/>
                </a:solidFill>
                <a:latin typeface="BIZ UDPゴシック" panose="020B0400000000000000" pitchFamily="50" charset="-128"/>
                <a:ea typeface="BIZ UDPゴシック" panose="020B0400000000000000" pitchFamily="50" charset="-128"/>
              </a:defRPr>
            </a:lvl1pPr>
          </a:lstStyle>
          <a:p>
            <a:fld id="{8AAA9E22-95CD-4913-8295-F7735B0BBB9F}" type="slidenum">
              <a:rPr kumimoji="1" lang="ja-JP" altLang="en-US" smtClean="0"/>
              <a:pPr/>
              <a:t>‹#›</a:t>
            </a:fld>
            <a:endParaRPr kumimoji="1" lang="ja-JP" altLang="en-US" dirty="0"/>
          </a:p>
        </p:txBody>
      </p:sp>
    </p:spTree>
    <p:extLst>
      <p:ext uri="{BB962C8B-B14F-4D97-AF65-F5344CB8AC3E}">
        <p14:creationId xmlns:p14="http://schemas.microsoft.com/office/powerpoint/2010/main" val="148186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fld id="{773A942B-4E87-45DF-8F1E-9D0377D851EA}" type="datetime1">
              <a:rPr kumimoji="1" lang="ja-JP" altLang="en-US" smtClean="0"/>
              <a:t>2025/9/16</a:t>
            </a:fld>
            <a:endParaRPr kumimoji="1" lang="ja-JP" altLang="en-US" dirty="0"/>
          </a:p>
        </p:txBody>
      </p:sp>
      <p:sp>
        <p:nvSpPr>
          <p:cNvPr id="5" name="Footer Placeholder 4"/>
          <p:cNvSpPr>
            <a:spLocks noGrp="1"/>
          </p:cNvSpPr>
          <p:nvPr>
            <p:ph type="ftr" sz="quarter" idx="11"/>
          </p:nvPr>
        </p:nvSpPr>
        <p:spPr/>
        <p:txBody>
          <a:bodyPr/>
          <a:lstStyle/>
          <a:p>
            <a:r>
              <a:rPr kumimoji="1" lang="ja-JP" altLang="en-US"/>
              <a:t>意見交換テーマ２　普及啓発及び人材育成</a:t>
            </a:r>
            <a:endParaRPr kumimoji="1" lang="ja-JP" altLang="en-US" dirty="0"/>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30903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68A68F-3454-42D6-9BB0-E2FEAB983E1D}" type="datetime1">
              <a:rPr kumimoji="1" lang="ja-JP" altLang="en-US" smtClean="0"/>
              <a:t>2025/9/16</a:t>
            </a:fld>
            <a:endParaRPr kumimoji="1" lang="ja-JP" altLang="en-US"/>
          </a:p>
        </p:txBody>
      </p:sp>
      <p:sp>
        <p:nvSpPr>
          <p:cNvPr id="6" name="Footer Placeholder 5"/>
          <p:cNvSpPr>
            <a:spLocks noGrp="1"/>
          </p:cNvSpPr>
          <p:nvPr>
            <p:ph type="ftr" sz="quarter" idx="11"/>
          </p:nvPr>
        </p:nvSpPr>
        <p:spPr/>
        <p:txBody>
          <a:bodyPr/>
          <a:lstStyle/>
          <a:p>
            <a:r>
              <a:rPr kumimoji="1" lang="ja-JP" altLang="en-US"/>
              <a:t>意見交換テーマ２　普及啓発及び人材育成</a:t>
            </a:r>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262743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D0972CF-B8B1-4E09-B488-252574C6F13D}" type="datetime1">
              <a:rPr kumimoji="1" lang="ja-JP" altLang="en-US" smtClean="0"/>
              <a:t>2025/9/16</a:t>
            </a:fld>
            <a:endParaRPr kumimoji="1" lang="ja-JP" altLang="en-US"/>
          </a:p>
        </p:txBody>
      </p:sp>
      <p:sp>
        <p:nvSpPr>
          <p:cNvPr id="8" name="Footer Placeholder 7"/>
          <p:cNvSpPr>
            <a:spLocks noGrp="1"/>
          </p:cNvSpPr>
          <p:nvPr>
            <p:ph type="ftr" sz="quarter" idx="11"/>
          </p:nvPr>
        </p:nvSpPr>
        <p:spPr/>
        <p:txBody>
          <a:bodyPr/>
          <a:lstStyle/>
          <a:p>
            <a:r>
              <a:rPr kumimoji="1" lang="ja-JP" altLang="en-US"/>
              <a:t>意見交換テーマ２　普及啓発及び人材育成</a:t>
            </a:r>
          </a:p>
        </p:txBody>
      </p:sp>
      <p:sp>
        <p:nvSpPr>
          <p:cNvPr id="9" name="Slide Number Placeholder 8"/>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103623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21A8B86-C29E-474A-BD6F-7D15E6B4535A}" type="datetime1">
              <a:rPr kumimoji="1" lang="ja-JP" altLang="en-US" smtClean="0"/>
              <a:t>2025/9/16</a:t>
            </a:fld>
            <a:endParaRPr kumimoji="1" lang="ja-JP" altLang="en-US"/>
          </a:p>
        </p:txBody>
      </p:sp>
      <p:sp>
        <p:nvSpPr>
          <p:cNvPr id="4" name="Footer Placeholder 3"/>
          <p:cNvSpPr>
            <a:spLocks noGrp="1"/>
          </p:cNvSpPr>
          <p:nvPr>
            <p:ph type="ftr" sz="quarter" idx="11"/>
          </p:nvPr>
        </p:nvSpPr>
        <p:spPr/>
        <p:txBody>
          <a:bodyPr/>
          <a:lstStyle/>
          <a:p>
            <a:r>
              <a:rPr kumimoji="1" lang="ja-JP" altLang="en-US"/>
              <a:t>意見交換テーマ２　普及啓発及び人材育成</a:t>
            </a:r>
          </a:p>
        </p:txBody>
      </p:sp>
      <p:sp>
        <p:nvSpPr>
          <p:cNvPr id="5" name="Slide Number Placeholder 4"/>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362148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2C76F-8A40-4DEF-A858-8A2067033A6F}" type="datetime1">
              <a:rPr kumimoji="1" lang="ja-JP" altLang="en-US" smtClean="0"/>
              <a:t>2025/9/16</a:t>
            </a:fld>
            <a:endParaRPr kumimoji="1" lang="ja-JP" altLang="en-US"/>
          </a:p>
        </p:txBody>
      </p:sp>
      <p:sp>
        <p:nvSpPr>
          <p:cNvPr id="3" name="Footer Placeholder 2"/>
          <p:cNvSpPr>
            <a:spLocks noGrp="1"/>
          </p:cNvSpPr>
          <p:nvPr>
            <p:ph type="ftr" sz="quarter" idx="11"/>
          </p:nvPr>
        </p:nvSpPr>
        <p:spPr/>
        <p:txBody>
          <a:bodyPr/>
          <a:lstStyle/>
          <a:p>
            <a:r>
              <a:rPr kumimoji="1" lang="ja-JP" altLang="en-US"/>
              <a:t>意見交換テーマ２　普及啓発及び人材育成</a:t>
            </a:r>
          </a:p>
        </p:txBody>
      </p:sp>
      <p:sp>
        <p:nvSpPr>
          <p:cNvPr id="4" name="Slide Number Placeholder 3"/>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315723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4D3D8DA-0217-4E93-940B-3E74293EBD0C}" type="datetime1">
              <a:rPr kumimoji="1" lang="ja-JP" altLang="en-US" smtClean="0"/>
              <a:t>2025/9/16</a:t>
            </a:fld>
            <a:endParaRPr kumimoji="1" lang="ja-JP" altLang="en-US"/>
          </a:p>
        </p:txBody>
      </p:sp>
      <p:sp>
        <p:nvSpPr>
          <p:cNvPr id="6" name="Footer Placeholder 5"/>
          <p:cNvSpPr>
            <a:spLocks noGrp="1"/>
          </p:cNvSpPr>
          <p:nvPr>
            <p:ph type="ftr" sz="quarter" idx="11"/>
          </p:nvPr>
        </p:nvSpPr>
        <p:spPr/>
        <p:txBody>
          <a:bodyPr/>
          <a:lstStyle/>
          <a:p>
            <a:r>
              <a:rPr kumimoji="1" lang="ja-JP" altLang="en-US"/>
              <a:t>意見交換テーマ２　普及啓発及び人材育成</a:t>
            </a:r>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350664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F1C00C6-2391-4BB5-A99B-68C0803600B3}" type="datetime1">
              <a:rPr kumimoji="1" lang="ja-JP" altLang="en-US" smtClean="0"/>
              <a:t>2025/9/16</a:t>
            </a:fld>
            <a:endParaRPr kumimoji="1" lang="ja-JP" altLang="en-US"/>
          </a:p>
        </p:txBody>
      </p:sp>
      <p:sp>
        <p:nvSpPr>
          <p:cNvPr id="6" name="Footer Placeholder 5"/>
          <p:cNvSpPr>
            <a:spLocks noGrp="1"/>
          </p:cNvSpPr>
          <p:nvPr>
            <p:ph type="ftr" sz="quarter" idx="11"/>
          </p:nvPr>
        </p:nvSpPr>
        <p:spPr/>
        <p:txBody>
          <a:bodyPr/>
          <a:lstStyle/>
          <a:p>
            <a:r>
              <a:rPr kumimoji="1" lang="ja-JP" altLang="en-US"/>
              <a:t>意見交換テーマ２　普及啓発及び人材育成</a:t>
            </a:r>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88969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AD468-0EE2-4476-B647-405A1F13B503}" type="datetime1">
              <a:rPr kumimoji="1" lang="ja-JP" altLang="en-US" smtClean="0"/>
              <a:t>2025/9/16</a:t>
            </a:fld>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8AAA9E22-95CD-4913-8295-F7735B0BBB9F}" type="slidenum">
              <a:rPr kumimoji="1" lang="ja-JP" altLang="en-US" smtClean="0"/>
              <a:pPr/>
              <a:t>‹#›</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dirty="0"/>
              <a:t>意見交換テーマ２　普及啓発及び人材育成</a:t>
            </a:r>
          </a:p>
        </p:txBody>
      </p:sp>
    </p:spTree>
    <p:extLst>
      <p:ext uri="{BB962C8B-B14F-4D97-AF65-F5344CB8AC3E}">
        <p14:creationId xmlns:p14="http://schemas.microsoft.com/office/powerpoint/2010/main" val="2136655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議題２　高次脳機能障がいの理解促進に向けた普及啓発について</a:t>
            </a:r>
          </a:p>
        </p:txBody>
      </p:sp>
      <p:sp>
        <p:nvSpPr>
          <p:cNvPr id="4" name="スライド番号プレースホルダー 3"/>
          <p:cNvSpPr>
            <a:spLocks noGrp="1"/>
          </p:cNvSpPr>
          <p:nvPr>
            <p:ph type="sldNum" sz="quarter" idx="12"/>
          </p:nvPr>
        </p:nvSpPr>
        <p:spPr>
          <a:xfrm>
            <a:off x="7530218" y="6404971"/>
            <a:ext cx="2228850" cy="365125"/>
          </a:xfrm>
        </p:spPr>
        <p:txBody>
          <a:bodyPr/>
          <a:lstStyle/>
          <a:p>
            <a:r>
              <a:rPr kumimoji="1" lang="en-US" altLang="ja-JP" dirty="0"/>
              <a:t>16</a:t>
            </a:r>
            <a:endParaRPr kumimoji="1" lang="ja-JP" altLang="en-US" dirty="0"/>
          </a:p>
        </p:txBody>
      </p:sp>
      <p:sp>
        <p:nvSpPr>
          <p:cNvPr id="5" name="テキスト ボックス 4"/>
          <p:cNvSpPr txBox="1"/>
          <p:nvPr/>
        </p:nvSpPr>
        <p:spPr>
          <a:xfrm>
            <a:off x="205732" y="754774"/>
            <a:ext cx="9906000" cy="3816429"/>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１．普及啓発イベント①</a:t>
            </a:r>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sz="2600"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993155002"/>
              </p:ext>
            </p:extLst>
          </p:nvPr>
        </p:nvGraphicFramePr>
        <p:xfrm>
          <a:off x="280547" y="1798657"/>
          <a:ext cx="8870115" cy="4606314"/>
        </p:xfrm>
        <a:graphic>
          <a:graphicData uri="http://schemas.openxmlformats.org/drawingml/2006/table">
            <a:tbl>
              <a:tblPr firstRow="1" bandRow="1">
                <a:tableStyleId>{69012ECD-51FC-41F1-AA8D-1B2483CD663E}</a:tableStyleId>
              </a:tblPr>
              <a:tblGrid>
                <a:gridCol w="1709618">
                  <a:extLst>
                    <a:ext uri="{9D8B030D-6E8A-4147-A177-3AD203B41FA5}">
                      <a16:colId xmlns:a16="http://schemas.microsoft.com/office/drawing/2014/main" val="1961910362"/>
                    </a:ext>
                  </a:extLst>
                </a:gridCol>
                <a:gridCol w="2259106">
                  <a:extLst>
                    <a:ext uri="{9D8B030D-6E8A-4147-A177-3AD203B41FA5}">
                      <a16:colId xmlns:a16="http://schemas.microsoft.com/office/drawing/2014/main" val="1047708475"/>
                    </a:ext>
                  </a:extLst>
                </a:gridCol>
                <a:gridCol w="4901391">
                  <a:extLst>
                    <a:ext uri="{9D8B030D-6E8A-4147-A177-3AD203B41FA5}">
                      <a16:colId xmlns:a16="http://schemas.microsoft.com/office/drawing/2014/main" val="3842641518"/>
                    </a:ext>
                  </a:extLst>
                </a:gridCol>
              </a:tblGrid>
              <a:tr h="369594">
                <a:tc>
                  <a:txBody>
                    <a:bodyPr/>
                    <a:lstStyle/>
                    <a:p>
                      <a:pPr algn="ctr"/>
                      <a:r>
                        <a:rPr kumimoji="1" lang="ja-JP" altLang="en-US" sz="1100" dirty="0">
                          <a:latin typeface="BIZ UDPゴシック" panose="020B0400000000000000" pitchFamily="50" charset="-128"/>
                          <a:ea typeface="BIZ UDPゴシック" panose="020B0400000000000000" pitchFamily="50" charset="-128"/>
                        </a:rPr>
                        <a:t>時期</a:t>
                      </a:r>
                      <a:endParaRPr kumimoji="1" lang="en-US" altLang="ja-JP" sz="1100" dirty="0">
                        <a:latin typeface="BIZ UDPゴシック" panose="020B0400000000000000" pitchFamily="50" charset="-128"/>
                        <a:ea typeface="BIZ UDPゴシック" panose="020B0400000000000000" pitchFamily="50" charset="-128"/>
                      </a:endParaRPr>
                    </a:p>
                  </a:txBody>
                  <a:tcPr>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会場</a:t>
                      </a: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内容</a:t>
                      </a:r>
                    </a:p>
                  </a:txBody>
                  <a:tcPr>
                    <a:lnL w="12700" cap="flat" cmpd="sng" algn="ctr">
                      <a:solidFill>
                        <a:schemeClr val="accent5">
                          <a:lumMod val="60000"/>
                          <a:lumOff val="40000"/>
                        </a:schemeClr>
                      </a:solidFill>
                      <a:prstDash val="solid"/>
                      <a:round/>
                      <a:headEnd type="none" w="med" len="med"/>
                      <a:tailEnd type="none" w="med" len="med"/>
                    </a:lnL>
                  </a:tcPr>
                </a:tc>
                <a:extLst>
                  <a:ext uri="{0D108BD9-81ED-4DB2-BD59-A6C34878D82A}">
                    <a16:rowId xmlns:a16="http://schemas.microsoft.com/office/drawing/2014/main" val="4195730130"/>
                  </a:ext>
                </a:extLst>
              </a:tr>
              <a:tr h="370840">
                <a:tc>
                  <a:txBody>
                    <a:bodyPr/>
                    <a:lstStyle/>
                    <a:p>
                      <a:r>
                        <a:rPr kumimoji="1" lang="ja-JP" altLang="en-US" sz="1100" dirty="0">
                          <a:latin typeface="BIZ UDPゴシック" panose="020B0400000000000000" pitchFamily="50" charset="-128"/>
                          <a:ea typeface="BIZ UDPゴシック" panose="020B0400000000000000" pitchFamily="50" charset="-128"/>
                        </a:rPr>
                        <a:t>令和２年２月９日（日）</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午前</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時～午後４時</a:t>
                      </a:r>
                    </a:p>
                  </a:txBody>
                  <a:tcPr>
                    <a:lnR w="12700" cap="flat" cmpd="sng" algn="ctr">
                      <a:solidFill>
                        <a:schemeClr val="accent5">
                          <a:lumMod val="60000"/>
                          <a:lumOff val="40000"/>
                        </a:schemeClr>
                      </a:solidFill>
                      <a:prstDash val="solid"/>
                      <a:round/>
                      <a:headEnd type="none" w="med" len="med"/>
                      <a:tailEnd type="none" w="med" len="med"/>
                    </a:lnR>
                  </a:tcPr>
                </a:tc>
                <a:tc>
                  <a:txBody>
                    <a:bodyPr/>
                    <a:lstStyle/>
                    <a:p>
                      <a:r>
                        <a:rPr kumimoji="1" lang="ja-JP" altLang="en-US" sz="1100" dirty="0">
                          <a:latin typeface="BIZ UDPゴシック" panose="020B0400000000000000" pitchFamily="50" charset="-128"/>
                          <a:ea typeface="BIZ UDPゴシック" panose="020B0400000000000000" pitchFamily="50" charset="-128"/>
                        </a:rPr>
                        <a:t>イオンモール大日（守口市）</a:t>
                      </a: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indent="0">
                        <a:buFont typeface="Arial" panose="020B0604020202020204" pitchFamily="34" charset="0"/>
                        <a:buNone/>
                      </a:pPr>
                      <a:r>
                        <a:rPr kumimoji="1" lang="ja-JP" altLang="en-US" sz="1100" dirty="0">
                          <a:latin typeface="BIZ UDPゴシック" panose="020B0400000000000000" pitchFamily="50" charset="-128"/>
                          <a:ea typeface="BIZ UDPゴシック" panose="020B0400000000000000" pitchFamily="50" charset="-128"/>
                        </a:rPr>
                        <a:t>・ハンドベル演奏会　　　　・ミニクイズ</a:t>
                      </a:r>
                      <a:endParaRPr kumimoji="1" lang="en-US" altLang="ja-JP" sz="11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kumimoji="1" lang="ja-JP" altLang="en-US" sz="1100" dirty="0">
                          <a:latin typeface="BIZ UDPゴシック" panose="020B0400000000000000" pitchFamily="50" charset="-128"/>
                          <a:ea typeface="BIZ UDPゴシック" panose="020B0400000000000000" pitchFamily="50" charset="-128"/>
                        </a:rPr>
                        <a:t>・もずやんとの撮影会　　・リーフレット配布</a:t>
                      </a:r>
                      <a:endParaRPr kumimoji="1" lang="en-US" altLang="ja-JP" sz="11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kumimoji="1" lang="ja-JP" altLang="en-US" sz="1100" dirty="0">
                          <a:latin typeface="BIZ UDPゴシック" panose="020B0400000000000000" pitchFamily="50" charset="-128"/>
                          <a:ea typeface="BIZ UDPゴシック" panose="020B0400000000000000" pitchFamily="50" charset="-128"/>
                        </a:rPr>
                        <a:t>・相談ブース　　　　　　　　・工作コーナー</a:t>
                      </a:r>
                    </a:p>
                  </a:txBody>
                  <a:tcPr>
                    <a:lnL w="12700" cap="flat" cmpd="sng" algn="ctr">
                      <a:solidFill>
                        <a:schemeClr val="accent5">
                          <a:lumMod val="60000"/>
                          <a:lumOff val="40000"/>
                        </a:schemeClr>
                      </a:solidFill>
                      <a:prstDash val="solid"/>
                      <a:round/>
                      <a:headEnd type="none" w="med" len="med"/>
                      <a:tailEnd type="none" w="med" len="med"/>
                    </a:lnL>
                  </a:tcPr>
                </a:tc>
                <a:extLst>
                  <a:ext uri="{0D108BD9-81ED-4DB2-BD59-A6C34878D82A}">
                    <a16:rowId xmlns:a16="http://schemas.microsoft.com/office/drawing/2014/main" val="397443066"/>
                  </a:ext>
                </a:extLst>
              </a:tr>
              <a:tr h="370840">
                <a:tc>
                  <a:txBody>
                    <a:bodyPr/>
                    <a:lstStyle/>
                    <a:p>
                      <a:r>
                        <a:rPr kumimoji="1" lang="ja-JP" altLang="en-US" sz="1100" dirty="0">
                          <a:latin typeface="BIZ UDPゴシック" panose="020B0400000000000000" pitchFamily="50" charset="-128"/>
                          <a:ea typeface="BIZ UDPゴシック" panose="020B0400000000000000" pitchFamily="50" charset="-128"/>
                        </a:rPr>
                        <a:t>令和３年７月</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日（土）</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午後１時～午後４時</a:t>
                      </a:r>
                    </a:p>
                  </a:txBody>
                  <a:tcPr>
                    <a:lnR w="12700" cap="flat" cmpd="sng" algn="ctr">
                      <a:solidFill>
                        <a:schemeClr val="accent5">
                          <a:lumMod val="60000"/>
                          <a:lumOff val="40000"/>
                        </a:schemeClr>
                      </a:solidFill>
                      <a:prstDash val="solid"/>
                      <a:round/>
                      <a:headEnd type="none" w="med" len="med"/>
                      <a:tailEnd type="none" w="med" len="med"/>
                    </a:lnR>
                  </a:tcPr>
                </a:tc>
                <a:tc>
                  <a:txBody>
                    <a:bodyPr/>
                    <a:lstStyle/>
                    <a:p>
                      <a:r>
                        <a:rPr kumimoji="1" lang="ja-JP" altLang="en-US" sz="1100" dirty="0">
                          <a:latin typeface="BIZ UDPゴシック" panose="020B0400000000000000" pitchFamily="50" charset="-128"/>
                          <a:ea typeface="BIZ UDPゴシック" panose="020B0400000000000000" pitchFamily="50" charset="-128"/>
                        </a:rPr>
                        <a:t>イオンモール北花田（堺市）</a:t>
                      </a: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r>
                        <a:rPr kumimoji="1" lang="ja-JP" altLang="en-US" sz="1100" dirty="0">
                          <a:latin typeface="BIZ UDPゴシック" panose="020B0400000000000000" pitchFamily="50" charset="-128"/>
                          <a:ea typeface="BIZ UDPゴシック" panose="020B0400000000000000" pitchFamily="50" charset="-128"/>
                        </a:rPr>
                        <a:t>・パネル展示　　　　　　　　・ミニクイズ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・事業所の作品展示　　　・相談ブース</a:t>
                      </a:r>
                      <a:endParaRPr kumimoji="1" lang="en-US" altLang="ja-JP" sz="11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・啓発グッズ（クリアファイル）・リーフレット</a:t>
                      </a:r>
                      <a:r>
                        <a:rPr kumimoji="1" lang="ja-JP" altLang="en-US" sz="1100" dirty="0">
                          <a:solidFill>
                            <a:schemeClr val="tx1"/>
                          </a:solidFill>
                          <a:latin typeface="BIZ UDPゴシック" panose="020B0400000000000000" pitchFamily="50" charset="-128"/>
                          <a:ea typeface="BIZ UDPゴシック" panose="020B0400000000000000" pitchFamily="50" charset="-128"/>
                        </a:rPr>
                        <a:t>配布</a:t>
                      </a:r>
                      <a:endParaRPr kumimoji="1" lang="en-US" altLang="ja-JP" sz="1100" strike="sngStrike"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accent5">
                          <a:lumMod val="60000"/>
                          <a:lumOff val="40000"/>
                        </a:schemeClr>
                      </a:solidFill>
                      <a:prstDash val="solid"/>
                      <a:round/>
                      <a:headEnd type="none" w="med" len="med"/>
                      <a:tailEnd type="none" w="med" len="med"/>
                    </a:lnL>
                  </a:tcPr>
                </a:tc>
                <a:extLst>
                  <a:ext uri="{0D108BD9-81ED-4DB2-BD59-A6C34878D82A}">
                    <a16:rowId xmlns:a16="http://schemas.microsoft.com/office/drawing/2014/main" val="2473725526"/>
                  </a:ext>
                </a:extLst>
              </a:tr>
              <a:tr h="370840">
                <a:tc>
                  <a:txBody>
                    <a:bodyPr/>
                    <a:lstStyle/>
                    <a:p>
                      <a:r>
                        <a:rPr kumimoji="1" lang="ja-JP" altLang="en-US" sz="1100" dirty="0">
                          <a:latin typeface="BIZ UDPゴシック" panose="020B0400000000000000" pitchFamily="50" charset="-128"/>
                          <a:ea typeface="BIZ UDPゴシック" panose="020B0400000000000000" pitchFamily="50" charset="-128"/>
                        </a:rPr>
                        <a:t>令和４年６月４日</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土</a:t>
                      </a:r>
                      <a:r>
                        <a:rPr kumimoji="1" lang="en-US" altLang="ja-JP" sz="1100" dirty="0">
                          <a:latin typeface="BIZ UDPゴシック" panose="020B0400000000000000" pitchFamily="50" charset="-128"/>
                          <a:ea typeface="BIZ UDPゴシック" panose="020B0400000000000000" pitchFamily="50" charset="-128"/>
                        </a:rPr>
                        <a:t>)</a:t>
                      </a:r>
                    </a:p>
                    <a:p>
                      <a:r>
                        <a:rPr kumimoji="1" lang="ja-JP" altLang="en-US" sz="1100" dirty="0">
                          <a:latin typeface="BIZ UDPゴシック" panose="020B0400000000000000" pitchFamily="50" charset="-128"/>
                          <a:ea typeface="BIZ UDPゴシック" panose="020B0400000000000000" pitchFamily="50" charset="-128"/>
                        </a:rPr>
                        <a:t>午前</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時～午後４時</a:t>
                      </a:r>
                    </a:p>
                  </a:txBody>
                  <a:tcPr>
                    <a:lnR w="12700" cap="flat" cmpd="sng" algn="ctr">
                      <a:solidFill>
                        <a:schemeClr val="accent5">
                          <a:lumMod val="60000"/>
                          <a:lumOff val="40000"/>
                        </a:schemeClr>
                      </a:solidFill>
                      <a:prstDash val="solid"/>
                      <a:round/>
                      <a:headEnd type="none" w="med" len="med"/>
                      <a:tailEnd type="none" w="med" len="med"/>
                    </a:lnR>
                  </a:tcPr>
                </a:tc>
                <a:tc>
                  <a:txBody>
                    <a:bodyPr/>
                    <a:lstStyle/>
                    <a:p>
                      <a:r>
                        <a:rPr kumimoji="1" lang="ja-JP" altLang="en-US" sz="1100" dirty="0">
                          <a:latin typeface="BIZ UDPゴシック" panose="020B0400000000000000" pitchFamily="50" charset="-128"/>
                          <a:ea typeface="BIZ UDPゴシック" panose="020B0400000000000000" pitchFamily="50" charset="-128"/>
                        </a:rPr>
                        <a:t>イオンモール日根野（泉佐野市）</a:t>
                      </a: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r>
                        <a:rPr kumimoji="1" lang="ja-JP" altLang="en-US" sz="1100" dirty="0">
                          <a:latin typeface="BIZ UDPゴシック" panose="020B0400000000000000" pitchFamily="50" charset="-128"/>
                          <a:ea typeface="BIZ UDPゴシック" panose="020B0400000000000000" pitchFamily="50" charset="-128"/>
                        </a:rPr>
                        <a:t>・事業所の作品展示　　　・ミニ講義・脳トレ体験</a:t>
                      </a:r>
                      <a:endParaRPr kumimoji="1" lang="en-US" altLang="ja-JP" sz="11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・もずやんとの撮影会　　・啓発グッズ（うちわ）配布</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・相談ブース　</a:t>
                      </a:r>
                      <a:endParaRPr kumimoji="1" lang="en-US" altLang="ja-JP" sz="1100" dirty="0">
                        <a:latin typeface="BIZ UDPゴシック" panose="020B0400000000000000" pitchFamily="50" charset="-128"/>
                        <a:ea typeface="BIZ UDPゴシック" panose="020B0400000000000000" pitchFamily="50" charset="-128"/>
                      </a:endParaRPr>
                    </a:p>
                  </a:txBody>
                  <a:tcPr>
                    <a:lnL w="12700" cap="flat" cmpd="sng" algn="ctr">
                      <a:solidFill>
                        <a:schemeClr val="accent5">
                          <a:lumMod val="60000"/>
                          <a:lumOff val="40000"/>
                        </a:schemeClr>
                      </a:solidFill>
                      <a:prstDash val="solid"/>
                      <a:round/>
                      <a:headEnd type="none" w="med" len="med"/>
                      <a:tailEnd type="none" w="med" len="med"/>
                    </a:lnL>
                  </a:tcPr>
                </a:tc>
                <a:extLst>
                  <a:ext uri="{0D108BD9-81ED-4DB2-BD59-A6C34878D82A}">
                    <a16:rowId xmlns:a16="http://schemas.microsoft.com/office/drawing/2014/main" val="2292937446"/>
                  </a:ext>
                </a:extLst>
              </a:tr>
              <a:tr h="370840">
                <a:tc>
                  <a:txBody>
                    <a:bodyPr/>
                    <a:lstStyle/>
                    <a:p>
                      <a:r>
                        <a:rPr kumimoji="1" lang="ja-JP" altLang="en-US" sz="1100" dirty="0">
                          <a:latin typeface="BIZ UDPゴシック" panose="020B0400000000000000" pitchFamily="50" charset="-128"/>
                          <a:ea typeface="BIZ UDPゴシック" panose="020B0400000000000000" pitchFamily="50" charset="-128"/>
                        </a:rPr>
                        <a:t>令和５年６月</a:t>
                      </a:r>
                      <a:r>
                        <a:rPr kumimoji="1" lang="en-US" altLang="ja-JP" sz="1100" dirty="0">
                          <a:latin typeface="BIZ UDPゴシック" panose="020B0400000000000000" pitchFamily="50" charset="-128"/>
                          <a:ea typeface="BIZ UDPゴシック" panose="020B0400000000000000" pitchFamily="50" charset="-128"/>
                        </a:rPr>
                        <a:t>18</a:t>
                      </a:r>
                      <a:r>
                        <a:rPr kumimoji="1" lang="ja-JP" altLang="en-US" sz="1100" dirty="0">
                          <a:latin typeface="BIZ UDPゴシック" panose="020B0400000000000000" pitchFamily="50" charset="-128"/>
                          <a:ea typeface="BIZ UDPゴシック" panose="020B0400000000000000" pitchFamily="50" charset="-128"/>
                        </a:rPr>
                        <a:t>日（日）</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午前</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時～午後４時</a:t>
                      </a:r>
                    </a:p>
                  </a:txBody>
                  <a:tcPr>
                    <a:lnR w="12700" cap="flat" cmpd="sng" algn="ctr">
                      <a:solidFill>
                        <a:schemeClr val="accent5">
                          <a:lumMod val="60000"/>
                          <a:lumOff val="4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イオンモール茨木（茨木市</a:t>
                      </a:r>
                      <a:r>
                        <a:rPr kumimoji="1" lang="en-US" altLang="ja-JP"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r>
                        <a:rPr kumimoji="1" lang="ja-JP" altLang="en-US" sz="1100" dirty="0">
                          <a:latin typeface="BIZ UDPゴシック" panose="020B0400000000000000" pitchFamily="50" charset="-128"/>
                          <a:ea typeface="BIZ UDPゴシック" panose="020B0400000000000000" pitchFamily="50" charset="-128"/>
                        </a:rPr>
                        <a:t>・事業所の作品展示　　　　　　　　　　　・相談ブース　</a:t>
                      </a:r>
                      <a:endParaRPr kumimoji="1" lang="en-US" altLang="ja-JP" sz="11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・もずやん・ミャクミャクとの撮影会　 ・万博ブース</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・ミニ講義・脳トレ体験　　　　　　　　　 ・屋台</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輪投げ、お菓子掴み</a:t>
                      </a:r>
                      <a:r>
                        <a:rPr kumimoji="1" lang="en-US" altLang="ja-JP" sz="1100" dirty="0">
                          <a:latin typeface="BIZ UDPゴシック" panose="020B0400000000000000" pitchFamily="50" charset="-128"/>
                          <a:ea typeface="BIZ UDPゴシック" panose="020B0400000000000000" pitchFamily="50" charset="-128"/>
                        </a:rPr>
                        <a:t>)</a:t>
                      </a:r>
                    </a:p>
                    <a:p>
                      <a:r>
                        <a:rPr kumimoji="1" lang="ja-JP" altLang="en-US" sz="1100" dirty="0">
                          <a:latin typeface="BIZ UDPゴシック" panose="020B0400000000000000" pitchFamily="50" charset="-128"/>
                          <a:ea typeface="BIZ UDPゴシック" panose="020B0400000000000000" pitchFamily="50" charset="-128"/>
                        </a:rPr>
                        <a:t>・啓発グッズ（うちわ、クリアファイル）</a:t>
                      </a:r>
                      <a:r>
                        <a:rPr kumimoji="1" lang="ja-JP" altLang="en-US" sz="1100" dirty="0">
                          <a:solidFill>
                            <a:schemeClr val="tx1"/>
                          </a:solidFill>
                          <a:latin typeface="BIZ UDPゴシック" panose="020B0400000000000000" pitchFamily="50" charset="-128"/>
                          <a:ea typeface="BIZ UDPゴシック" panose="020B0400000000000000" pitchFamily="50" charset="-128"/>
                        </a:rPr>
                        <a:t>配布</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accent5">
                          <a:lumMod val="60000"/>
                          <a:lumOff val="40000"/>
                        </a:schemeClr>
                      </a:solidFill>
                      <a:prstDash val="solid"/>
                      <a:round/>
                      <a:headEnd type="none" w="med" len="med"/>
                      <a:tailEnd type="none" w="med" len="med"/>
                    </a:lnL>
                  </a:tcPr>
                </a:tc>
                <a:extLst>
                  <a:ext uri="{0D108BD9-81ED-4DB2-BD59-A6C34878D82A}">
                    <a16:rowId xmlns:a16="http://schemas.microsoft.com/office/drawing/2014/main" val="2949254567"/>
                  </a:ext>
                </a:extLst>
              </a:tr>
              <a:tr h="447788">
                <a:tc>
                  <a:txBody>
                    <a:bodyPr/>
                    <a:lstStyle/>
                    <a:p>
                      <a:r>
                        <a:rPr kumimoji="1" lang="ja-JP" altLang="en-US" sz="1100" dirty="0">
                          <a:latin typeface="BIZ UDPゴシック" panose="020B0400000000000000" pitchFamily="50" charset="-128"/>
                          <a:ea typeface="BIZ UDPゴシック" panose="020B0400000000000000" pitchFamily="50" charset="-128"/>
                        </a:rPr>
                        <a:t>令和６年６月８日</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土</a:t>
                      </a:r>
                      <a:r>
                        <a:rPr kumimoji="1" lang="en-US" altLang="ja-JP" sz="1100" dirty="0">
                          <a:latin typeface="BIZ UDPゴシック" panose="020B0400000000000000" pitchFamily="50" charset="-128"/>
                          <a:ea typeface="BIZ UDPゴシック" panose="020B0400000000000000" pitchFamily="50" charset="-128"/>
                        </a:rPr>
                        <a:t>)</a:t>
                      </a:r>
                    </a:p>
                    <a:p>
                      <a:r>
                        <a:rPr kumimoji="1" lang="ja-JP" altLang="en-US" sz="1100" dirty="0">
                          <a:latin typeface="BIZ UDPゴシック" panose="020B0400000000000000" pitchFamily="50" charset="-128"/>
                          <a:ea typeface="BIZ UDPゴシック" panose="020B0400000000000000" pitchFamily="50" charset="-128"/>
                        </a:rPr>
                        <a:t>午前</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時～午後４時</a:t>
                      </a:r>
                    </a:p>
                  </a:txBody>
                  <a:tcPr>
                    <a:lnR w="12700" cap="flat" cmpd="sng" algn="ctr">
                      <a:solidFill>
                        <a:schemeClr val="accent5">
                          <a:lumMod val="60000"/>
                          <a:lumOff val="4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イオンモール鶴見緑地</a:t>
                      </a:r>
                      <a:endParaRPr kumimoji="1" lang="en-US" altLang="ja-JP" sz="11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（大阪市鶴見区</a:t>
                      </a:r>
                      <a:r>
                        <a:rPr kumimoji="1" lang="en-US" altLang="ja-JP"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r>
                        <a:rPr kumimoji="1" lang="ja-JP" altLang="en-US" sz="1100" dirty="0">
                          <a:latin typeface="BIZ UDPゴシック" panose="020B0400000000000000" pitchFamily="50" charset="-128"/>
                          <a:ea typeface="BIZ UDPゴシック" panose="020B0400000000000000" pitchFamily="50" charset="-128"/>
                        </a:rPr>
                        <a:t>・事業所の作品展示　　　　　　　　　　　・相談ブース　</a:t>
                      </a:r>
                      <a:endParaRPr kumimoji="1" lang="en-US" altLang="ja-JP" sz="11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・もずやん・ミャクミャクとの撮影会　 ・万博ブース</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・ミニ講義・脳トレ体験　　　　　　　　　　・屋台</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輪投げ、お菓子掴み</a:t>
                      </a:r>
                      <a:r>
                        <a:rPr kumimoji="1" lang="en-US" altLang="ja-JP" sz="1100" dirty="0">
                          <a:latin typeface="BIZ UDPゴシック" panose="020B0400000000000000" pitchFamily="50" charset="-128"/>
                          <a:ea typeface="BIZ UDPゴシック" panose="020B0400000000000000" pitchFamily="50" charset="-128"/>
                        </a:rPr>
                        <a:t>)</a:t>
                      </a:r>
                    </a:p>
                    <a:p>
                      <a:r>
                        <a:rPr kumimoji="1" lang="ja-JP" altLang="en-US" sz="1100" dirty="0">
                          <a:latin typeface="BIZ UDPゴシック" panose="020B0400000000000000" pitchFamily="50" charset="-128"/>
                          <a:ea typeface="BIZ UDPゴシック" panose="020B0400000000000000" pitchFamily="50" charset="-128"/>
                        </a:rPr>
                        <a:t>・啓発グッズ（うちわ、クリアファイル、付箋）</a:t>
                      </a:r>
                      <a:r>
                        <a:rPr kumimoji="1" lang="ja-JP" altLang="en-US" sz="1100" dirty="0">
                          <a:solidFill>
                            <a:schemeClr val="tx1"/>
                          </a:solidFill>
                          <a:latin typeface="BIZ UDPゴシック" panose="020B0400000000000000" pitchFamily="50" charset="-128"/>
                          <a:ea typeface="BIZ UDPゴシック" panose="020B0400000000000000" pitchFamily="50" charset="-128"/>
                        </a:rPr>
                        <a:t>配布</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accent5">
                          <a:lumMod val="60000"/>
                          <a:lumOff val="40000"/>
                        </a:schemeClr>
                      </a:solidFill>
                      <a:prstDash val="solid"/>
                      <a:round/>
                      <a:headEnd type="none" w="med" len="med"/>
                      <a:tailEnd type="none" w="med" len="med"/>
                    </a:lnL>
                  </a:tcPr>
                </a:tc>
                <a:extLst>
                  <a:ext uri="{0D108BD9-81ED-4DB2-BD59-A6C34878D82A}">
                    <a16:rowId xmlns:a16="http://schemas.microsoft.com/office/drawing/2014/main" val="4197115231"/>
                  </a:ext>
                </a:extLst>
              </a:tr>
              <a:tr h="320899">
                <a:tc>
                  <a:txBody>
                    <a:bodyPr/>
                    <a:lstStyle/>
                    <a:p>
                      <a:r>
                        <a:rPr kumimoji="1" lang="ja-JP" altLang="en-US" sz="1100" dirty="0">
                          <a:latin typeface="BIZ UDPゴシック" panose="020B0400000000000000" pitchFamily="50" charset="-128"/>
                          <a:ea typeface="BIZ UDPゴシック" panose="020B0400000000000000" pitchFamily="50" charset="-128"/>
                        </a:rPr>
                        <a:t>令和</a:t>
                      </a:r>
                      <a:r>
                        <a:rPr kumimoji="1" lang="en-US" altLang="ja-JP" sz="1100" dirty="0">
                          <a:latin typeface="BIZ UDPゴシック" panose="020B0400000000000000" pitchFamily="50" charset="-128"/>
                          <a:ea typeface="BIZ UDPゴシック" panose="020B0400000000000000" pitchFamily="50" charset="-128"/>
                        </a:rPr>
                        <a:t>7</a:t>
                      </a:r>
                      <a:r>
                        <a:rPr kumimoji="1" lang="ja-JP" altLang="en-US" sz="1100" dirty="0">
                          <a:latin typeface="BIZ UDPゴシック" panose="020B0400000000000000" pitchFamily="50" charset="-128"/>
                          <a:ea typeface="BIZ UDPゴシック" panose="020B0400000000000000" pitchFamily="50" charset="-128"/>
                        </a:rPr>
                        <a:t>年６月</a:t>
                      </a:r>
                      <a:r>
                        <a:rPr kumimoji="1" lang="en-US" altLang="ja-JP" sz="1100" dirty="0">
                          <a:latin typeface="BIZ UDPゴシック" panose="020B0400000000000000" pitchFamily="50" charset="-128"/>
                          <a:ea typeface="BIZ UDPゴシック" panose="020B0400000000000000" pitchFamily="50" charset="-128"/>
                        </a:rPr>
                        <a:t>14</a:t>
                      </a:r>
                      <a:r>
                        <a:rPr kumimoji="1" lang="ja-JP" altLang="en-US" sz="1100" dirty="0">
                          <a:latin typeface="BIZ UDPゴシック" panose="020B0400000000000000" pitchFamily="50" charset="-128"/>
                          <a:ea typeface="BIZ UDPゴシック" panose="020B0400000000000000" pitchFamily="50" charset="-128"/>
                        </a:rPr>
                        <a:t>日</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土</a:t>
                      </a:r>
                      <a:r>
                        <a:rPr kumimoji="1" lang="en-US" altLang="ja-JP" sz="1100" dirty="0">
                          <a:latin typeface="BIZ UDPゴシック" panose="020B0400000000000000" pitchFamily="50" charset="-128"/>
                          <a:ea typeface="BIZ UDPゴシック" panose="020B0400000000000000" pitchFamily="50" charset="-128"/>
                        </a:rPr>
                        <a:t>)</a:t>
                      </a:r>
                    </a:p>
                    <a:p>
                      <a:r>
                        <a:rPr kumimoji="1" lang="ja-JP" altLang="en-US" sz="1100" dirty="0">
                          <a:latin typeface="BIZ UDPゴシック" panose="020B0400000000000000" pitchFamily="50" charset="-128"/>
                          <a:ea typeface="BIZ UDPゴシック" panose="020B0400000000000000" pitchFamily="50" charset="-128"/>
                        </a:rPr>
                        <a:t>午前</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時～午後</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時</a:t>
                      </a:r>
                    </a:p>
                  </a:txBody>
                  <a:tcPr>
                    <a:lnR w="12700" cap="flat" cmpd="sng" algn="ctr">
                      <a:solidFill>
                        <a:schemeClr val="accent5">
                          <a:lumMod val="60000"/>
                          <a:lumOff val="4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イオンモール四條畷（四條畷市</a:t>
                      </a:r>
                      <a:r>
                        <a:rPr kumimoji="1" lang="en-US" altLang="ja-JP" sz="1100" dirty="0">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BIZ UDPゴシック" panose="020B0400000000000000" pitchFamily="50" charset="-128"/>
                        <a:ea typeface="BIZ UDPゴシック" panose="020B0400000000000000" pitchFamily="50" charset="-128"/>
                      </a:endParaRP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・事業所の作品展示　　　　　　　　　　　 ・相談ブース　</a:t>
                      </a:r>
                      <a:endParaRPr kumimoji="1" lang="en-US" altLang="ja-JP" sz="11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・もずやん・ミャクミャクとの撮影会　　</a:t>
                      </a:r>
                      <a:r>
                        <a:rPr kumimoji="1" lang="ja-JP" altLang="en-US" sz="1100" strike="noStrike" dirty="0">
                          <a:solidFill>
                            <a:schemeClr val="tx1"/>
                          </a:solidFill>
                          <a:latin typeface="BIZ UDPゴシック" panose="020B0400000000000000" pitchFamily="50" charset="-128"/>
                          <a:ea typeface="BIZ UDPゴシック" panose="020B0400000000000000" pitchFamily="50" charset="-128"/>
                        </a:rPr>
                        <a:t>・万博ブース</a:t>
                      </a:r>
                      <a:endParaRPr kumimoji="1" lang="en-US" altLang="ja-JP" sz="11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・ミニ講義・脳トレ体験　　　　　　　　　　・啓発動画上映</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・脳を鍛えるゲームコーナー</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・啓発グッズ（うちわ、</a:t>
                      </a:r>
                      <a:r>
                        <a:rPr kumimoji="1" lang="ja-JP" altLang="en-US" sz="1100" dirty="0">
                          <a:solidFill>
                            <a:schemeClr val="tx1"/>
                          </a:solidFill>
                          <a:latin typeface="BIZ UDPゴシック" panose="020B0400000000000000" pitchFamily="50" charset="-128"/>
                          <a:ea typeface="BIZ UDPゴシック" panose="020B0400000000000000" pitchFamily="50" charset="-128"/>
                        </a:rPr>
                        <a:t>ティッシュ、</a:t>
                      </a:r>
                      <a:r>
                        <a:rPr kumimoji="1" lang="ja-JP" altLang="en-US" sz="1100" strike="noStrike" dirty="0">
                          <a:solidFill>
                            <a:schemeClr val="tx1"/>
                          </a:solidFill>
                          <a:latin typeface="BIZ UDPゴシック" panose="020B0400000000000000" pitchFamily="50" charset="-128"/>
                          <a:ea typeface="BIZ UDPゴシック" panose="020B0400000000000000" pitchFamily="50" charset="-128"/>
                        </a:rPr>
                        <a:t>クリアファイル</a:t>
                      </a:r>
                      <a:r>
                        <a:rPr kumimoji="1" lang="ja-JP" altLang="en-US" sz="1100" dirty="0">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配布</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accent5">
                          <a:lumMod val="60000"/>
                          <a:lumOff val="40000"/>
                        </a:schemeClr>
                      </a:solidFill>
                      <a:prstDash val="solid"/>
                      <a:round/>
                      <a:headEnd type="none" w="med" len="med"/>
                      <a:tailEnd type="none" w="med" len="med"/>
                    </a:lnL>
                  </a:tcPr>
                </a:tc>
                <a:extLst>
                  <a:ext uri="{0D108BD9-81ED-4DB2-BD59-A6C34878D82A}">
                    <a16:rowId xmlns:a16="http://schemas.microsoft.com/office/drawing/2014/main" val="485886687"/>
                  </a:ext>
                </a:extLst>
              </a:tr>
            </a:tbl>
          </a:graphicData>
        </a:graphic>
      </p:graphicFrame>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5530" y="3253412"/>
            <a:ext cx="1019335" cy="1794029"/>
          </a:xfrm>
          <a:prstGeom prst="rect">
            <a:avLst/>
          </a:prstGeom>
        </p:spPr>
      </p:pic>
      <p:sp>
        <p:nvSpPr>
          <p:cNvPr id="14" name="テキスト ボックス 13"/>
          <p:cNvSpPr txBox="1"/>
          <p:nvPr/>
        </p:nvSpPr>
        <p:spPr>
          <a:xfrm>
            <a:off x="9230324" y="185500"/>
            <a:ext cx="614167"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資料２</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280547" y="1275437"/>
            <a:ext cx="9256861" cy="523220"/>
          </a:xfrm>
          <a:prstGeom prst="rect">
            <a:avLst/>
          </a:prstGeom>
          <a:noFill/>
          <a:ln>
            <a:solidFill>
              <a:schemeClr val="accent5">
                <a:lumMod val="60000"/>
                <a:lumOff val="40000"/>
              </a:schemeClr>
            </a:solidFill>
          </a:ln>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・府民を対象とし、集客施設においてイベントを実施。</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・イオン株式会社との包括連携協定に基づく公民連携の取組みとして、イオンモールにて実施。</a:t>
            </a:r>
          </a:p>
        </p:txBody>
      </p:sp>
      <p:sp>
        <p:nvSpPr>
          <p:cNvPr id="6" name="正方形/長方形 5">
            <a:extLst>
              <a:ext uri="{FF2B5EF4-FFF2-40B4-BE49-F238E27FC236}">
                <a16:creationId xmlns:a16="http://schemas.microsoft.com/office/drawing/2014/main" id="{D45423A6-3CEE-428F-8820-DE2FC8E3B514}"/>
              </a:ext>
            </a:extLst>
          </p:cNvPr>
          <p:cNvSpPr/>
          <p:nvPr/>
        </p:nvSpPr>
        <p:spPr>
          <a:xfrm>
            <a:off x="280547" y="5486400"/>
            <a:ext cx="8870115" cy="9185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29F7B2F2-2105-4BFD-941A-5E56032B16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8903" y="5334215"/>
            <a:ext cx="1593134" cy="875782"/>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3425" y="1698367"/>
            <a:ext cx="1905179" cy="1171685"/>
          </a:xfrm>
          <a:prstGeom prst="rect">
            <a:avLst/>
          </a:prstGeom>
        </p:spPr>
      </p:pic>
    </p:spTree>
    <p:extLst>
      <p:ext uri="{BB962C8B-B14F-4D97-AF65-F5344CB8AC3E}">
        <p14:creationId xmlns:p14="http://schemas.microsoft.com/office/powerpoint/2010/main" val="2859982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議題２　高次脳機能障がいの理解促進に向けた普及啓発について</a:t>
            </a:r>
          </a:p>
        </p:txBody>
      </p:sp>
      <p:sp>
        <p:nvSpPr>
          <p:cNvPr id="4" name="スライド番号プレースホルダー 3"/>
          <p:cNvSpPr>
            <a:spLocks noGrp="1"/>
          </p:cNvSpPr>
          <p:nvPr>
            <p:ph type="sldNum" sz="quarter" idx="12"/>
          </p:nvPr>
        </p:nvSpPr>
        <p:spPr>
          <a:xfrm>
            <a:off x="7530218" y="6404971"/>
            <a:ext cx="2228850" cy="365125"/>
          </a:xfrm>
        </p:spPr>
        <p:txBody>
          <a:bodyPr/>
          <a:lstStyle/>
          <a:p>
            <a:r>
              <a:rPr kumimoji="1" lang="ja-JP" altLang="en-US" dirty="0"/>
              <a:t>１７</a:t>
            </a:r>
          </a:p>
        </p:txBody>
      </p:sp>
      <p:sp>
        <p:nvSpPr>
          <p:cNvPr id="5" name="テキスト ボックス 4"/>
          <p:cNvSpPr txBox="1"/>
          <p:nvPr/>
        </p:nvSpPr>
        <p:spPr>
          <a:xfrm>
            <a:off x="205732" y="754774"/>
            <a:ext cx="9906000" cy="3816429"/>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１．普及啓発イベント②</a:t>
            </a:r>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sz="2600"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9202144" y="188403"/>
            <a:ext cx="614167"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資料２</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1D2E8641-ACCC-42EE-ACAB-D41260C2E043}"/>
              </a:ext>
            </a:extLst>
          </p:cNvPr>
          <p:cNvSpPr txBox="1"/>
          <p:nvPr/>
        </p:nvSpPr>
        <p:spPr>
          <a:xfrm>
            <a:off x="382027" y="1323112"/>
            <a:ext cx="9141945" cy="954107"/>
          </a:xfrm>
          <a:prstGeom prst="rect">
            <a:avLst/>
          </a:prstGeom>
          <a:noFill/>
          <a:ln>
            <a:solidFill>
              <a:schemeClr val="accent5">
                <a:lumMod val="60000"/>
                <a:lumOff val="40000"/>
              </a:schemeClr>
            </a:solidFill>
          </a:ln>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イベント：　「</a:t>
            </a:r>
            <a:r>
              <a:rPr kumimoji="1" lang="en-US" altLang="ja-JP" sz="1400" dirty="0">
                <a:latin typeface="BIZ UDPゴシック" panose="020B0400000000000000" pitchFamily="50" charset="-128"/>
                <a:ea typeface="BIZ UDPゴシック" panose="020B0400000000000000" pitchFamily="50" charset="-128"/>
              </a:rPr>
              <a:t>OSAKA</a:t>
            </a:r>
            <a:r>
              <a:rPr kumimoji="1" lang="ja-JP" altLang="en-US" sz="1400" dirty="0">
                <a:latin typeface="BIZ UDPゴシック" panose="020B0400000000000000" pitchFamily="50" charset="-128"/>
                <a:ea typeface="BIZ UDPゴシック" panose="020B0400000000000000" pitchFamily="50" charset="-128"/>
              </a:rPr>
              <a:t>から地域共生の未来をつくる」プロジェクト</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開催日時：令和</a:t>
            </a:r>
            <a:r>
              <a:rPr kumimoji="1" lang="en-US" altLang="ja-JP" sz="1400" dirty="0">
                <a:latin typeface="BIZ UDPゴシック" panose="020B0400000000000000" pitchFamily="50" charset="-128"/>
                <a:ea typeface="BIZ UDPゴシック" panose="020B0400000000000000" pitchFamily="50" charset="-128"/>
              </a:rPr>
              <a:t>7</a:t>
            </a:r>
            <a:r>
              <a:rPr kumimoji="1" lang="ja-JP" altLang="en-US" sz="1400" dirty="0">
                <a:latin typeface="BIZ UDPゴシック" panose="020B0400000000000000" pitchFamily="50" charset="-128"/>
                <a:ea typeface="BIZ UDPゴシック" panose="020B0400000000000000" pitchFamily="50" charset="-128"/>
              </a:rPr>
              <a:t>年</a:t>
            </a:r>
            <a:r>
              <a:rPr kumimoji="1" lang="en-US" altLang="ja-JP" sz="1400" dirty="0">
                <a:latin typeface="BIZ UDPゴシック" panose="020B0400000000000000" pitchFamily="50" charset="-128"/>
                <a:ea typeface="BIZ UDPゴシック" panose="020B0400000000000000" pitchFamily="50" charset="-128"/>
              </a:rPr>
              <a:t>9</a:t>
            </a:r>
            <a:r>
              <a:rPr kumimoji="1" lang="ja-JP" altLang="en-US" sz="1400" dirty="0">
                <a:latin typeface="BIZ UDPゴシック" panose="020B0400000000000000" pitchFamily="50" charset="-128"/>
                <a:ea typeface="BIZ UDPゴシック" panose="020B0400000000000000" pitchFamily="50" charset="-128"/>
              </a:rPr>
              <a:t>月</a:t>
            </a:r>
            <a:r>
              <a:rPr kumimoji="1" lang="en-US" altLang="ja-JP" sz="1400" dirty="0">
                <a:latin typeface="BIZ UDPゴシック" panose="020B0400000000000000" pitchFamily="50" charset="-128"/>
                <a:ea typeface="BIZ UDPゴシック" panose="020B0400000000000000" pitchFamily="50" charset="-128"/>
              </a:rPr>
              <a:t>15</a:t>
            </a:r>
            <a:r>
              <a:rPr kumimoji="1" lang="ja-JP" altLang="en-US" sz="1400" dirty="0">
                <a:latin typeface="BIZ UDPゴシック" panose="020B0400000000000000" pitchFamily="50" charset="-128"/>
                <a:ea typeface="BIZ UDPゴシック" panose="020B0400000000000000" pitchFamily="50" charset="-128"/>
              </a:rPr>
              <a:t>日（月・祝）　９時～１４時半</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開催場所：</a:t>
            </a:r>
            <a:r>
              <a:rPr kumimoji="1" lang="en-US" altLang="ja-JP" sz="1400" dirty="0">
                <a:latin typeface="BIZ UDPゴシック" panose="020B0400000000000000" pitchFamily="50" charset="-128"/>
                <a:ea typeface="BIZ UDPゴシック" panose="020B0400000000000000" pitchFamily="50" charset="-128"/>
              </a:rPr>
              <a:t>2025</a:t>
            </a:r>
            <a:r>
              <a:rPr kumimoji="1" lang="ja-JP" altLang="en-US" sz="1400" dirty="0">
                <a:latin typeface="BIZ UDPゴシック" panose="020B0400000000000000" pitchFamily="50" charset="-128"/>
                <a:ea typeface="BIZ UDPゴシック" panose="020B0400000000000000" pitchFamily="50" charset="-128"/>
              </a:rPr>
              <a:t>大阪・関西万博　大阪ヘルスケアパビリオン前</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ポスター掲示等取組紹介を行い、来場者に高次脳機能障がいを知ってもらうきっかけ作りを行った。</a:t>
            </a:r>
            <a:endParaRPr kumimoji="1" lang="en-US" altLang="ja-JP" sz="1400" dirty="0">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0B444246-90D8-4CC0-BC63-785BA761AEBF}"/>
              </a:ext>
            </a:extLst>
          </p:cNvPr>
          <p:cNvPicPr>
            <a:picLocks noChangeAspect="1"/>
          </p:cNvPicPr>
          <p:nvPr/>
        </p:nvPicPr>
        <p:blipFill>
          <a:blip r:embed="rId2"/>
          <a:stretch>
            <a:fillRect/>
          </a:stretch>
        </p:blipFill>
        <p:spPr>
          <a:xfrm>
            <a:off x="382026" y="2761273"/>
            <a:ext cx="4455937" cy="3341953"/>
          </a:xfrm>
          <a:prstGeom prst="rect">
            <a:avLst/>
          </a:prstGeom>
        </p:spPr>
      </p:pic>
      <p:pic>
        <p:nvPicPr>
          <p:cNvPr id="16" name="図 15">
            <a:extLst>
              <a:ext uri="{FF2B5EF4-FFF2-40B4-BE49-F238E27FC236}">
                <a16:creationId xmlns:a16="http://schemas.microsoft.com/office/drawing/2014/main" id="{C51583F2-4004-45AD-8B0E-6C60EED81390}"/>
              </a:ext>
            </a:extLst>
          </p:cNvPr>
          <p:cNvPicPr>
            <a:picLocks noChangeAspect="1"/>
          </p:cNvPicPr>
          <p:nvPr/>
        </p:nvPicPr>
        <p:blipFill>
          <a:blip r:embed="rId3"/>
          <a:stretch>
            <a:fillRect/>
          </a:stretch>
        </p:blipFill>
        <p:spPr>
          <a:xfrm>
            <a:off x="5074497" y="2760520"/>
            <a:ext cx="4455937" cy="3342706"/>
          </a:xfrm>
          <a:prstGeom prst="rect">
            <a:avLst/>
          </a:prstGeom>
        </p:spPr>
      </p:pic>
    </p:spTree>
    <p:extLst>
      <p:ext uri="{BB962C8B-B14F-4D97-AF65-F5344CB8AC3E}">
        <p14:creationId xmlns:p14="http://schemas.microsoft.com/office/powerpoint/2010/main" val="11745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議題２　高次脳機能障がいの理解促進に向けた普及啓発について</a:t>
            </a:r>
          </a:p>
        </p:txBody>
      </p:sp>
      <p:sp>
        <p:nvSpPr>
          <p:cNvPr id="4" name="スライド番号プレースホルダー 3"/>
          <p:cNvSpPr>
            <a:spLocks noGrp="1"/>
          </p:cNvSpPr>
          <p:nvPr>
            <p:ph type="sldNum" sz="quarter" idx="12"/>
          </p:nvPr>
        </p:nvSpPr>
        <p:spPr>
          <a:xfrm>
            <a:off x="7518174" y="6340446"/>
            <a:ext cx="2228850" cy="365125"/>
          </a:xfrm>
        </p:spPr>
        <p:txBody>
          <a:bodyPr/>
          <a:lstStyle/>
          <a:p>
            <a:r>
              <a:rPr kumimoji="1" lang="ja-JP" altLang="en-US" dirty="0"/>
              <a:t>１８</a:t>
            </a:r>
          </a:p>
        </p:txBody>
      </p:sp>
      <p:sp>
        <p:nvSpPr>
          <p:cNvPr id="5" name="テキスト ボックス 4"/>
          <p:cNvSpPr txBox="1"/>
          <p:nvPr/>
        </p:nvSpPr>
        <p:spPr>
          <a:xfrm>
            <a:off x="85614" y="858141"/>
            <a:ext cx="10097068" cy="360000"/>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２．普及啓発用ツール</a:t>
            </a:r>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sz="2600"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9157185" y="192279"/>
            <a:ext cx="634151"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資料２</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184756" y="1337235"/>
            <a:ext cx="9525761" cy="1600438"/>
          </a:xfrm>
          <a:prstGeom prst="rect">
            <a:avLst/>
          </a:prstGeom>
          <a:noFill/>
          <a:ln>
            <a:solidFill>
              <a:schemeClr val="accent5">
                <a:lumMod val="60000"/>
                <a:lumOff val="40000"/>
              </a:schemeClr>
            </a:solidFill>
          </a:ln>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・普及啓発を行うため、府民や支援者等が、いつでも気軽に知識を習得することができるような普及啓発用ツールの作成・</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公開に向け、令和７年８月及び令和８年１月（予定）の計２回、外部有識者を交えた検討会を開催。</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・検討員から、高次脳機能障がいのある方の実態に基づいたものも踏まえ、様々な意見をいただきながら、令和８年３月　</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に、</a:t>
            </a:r>
            <a:r>
              <a:rPr lang="ja-JP" altLang="ja-JP" sz="1400" kern="100" dirty="0">
                <a:effectLst/>
                <a:latin typeface="BIZ UDPゴシック" panose="020B0400000000000000" pitchFamily="50" charset="-128"/>
                <a:ea typeface="BIZ UDPゴシック" panose="020B0400000000000000" pitchFamily="50" charset="-128"/>
              </a:rPr>
              <a:t>⑤</a:t>
            </a:r>
            <a:r>
              <a:rPr lang="ja-JP" altLang="en-US" sz="1400" kern="100" dirty="0">
                <a:effectLst/>
                <a:latin typeface="BIZ UDPゴシック" panose="020B0400000000000000" pitchFamily="50" charset="-128"/>
                <a:ea typeface="BIZ UDPゴシック" panose="020B0400000000000000" pitchFamily="50" charset="-128"/>
              </a:rPr>
              <a:t>と</a:t>
            </a:r>
            <a:r>
              <a:rPr lang="ja-JP" altLang="ja-JP" sz="1400" kern="100" dirty="0">
                <a:effectLst/>
                <a:latin typeface="BIZ UDPゴシック" panose="020B0400000000000000" pitchFamily="50" charset="-128"/>
                <a:ea typeface="BIZ UDPゴシック" panose="020B0400000000000000" pitchFamily="50" charset="-128"/>
              </a:rPr>
              <a:t>⑥</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の２本の動画を公開予定。動画制作にあたっては、しぶやちあき氏からイラスト提供。</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・令和</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7</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年度に作成する動画のテーマは下記のとおり。</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あわせて、市町村の待合スペース等で放映いただくためのショート動画を作成し、市町村に照会の上、放映を依頼予定。</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・令和８年度は</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⑦</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について、外部有識者の検討員の意見を聞きながら制作予定。</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13" name="表 12"/>
          <p:cNvGraphicFramePr>
            <a:graphicFrameLocks noGrp="1"/>
          </p:cNvGraphicFramePr>
          <p:nvPr>
            <p:extLst>
              <p:ext uri="{D42A27DB-BD31-4B8C-83A1-F6EECF244321}">
                <p14:modId xmlns:p14="http://schemas.microsoft.com/office/powerpoint/2010/main" val="3913642180"/>
              </p:ext>
            </p:extLst>
          </p:nvPr>
        </p:nvGraphicFramePr>
        <p:xfrm>
          <a:off x="184756" y="3133214"/>
          <a:ext cx="8178009" cy="3446667"/>
        </p:xfrm>
        <a:graphic>
          <a:graphicData uri="http://schemas.openxmlformats.org/drawingml/2006/table">
            <a:tbl>
              <a:tblPr firstRow="1" firstCol="1" bandRow="1">
                <a:tableStyleId>{5C22544A-7EE6-4342-B048-85BDC9FD1C3A}</a:tableStyleId>
              </a:tblPr>
              <a:tblGrid>
                <a:gridCol w="1335805">
                  <a:extLst>
                    <a:ext uri="{9D8B030D-6E8A-4147-A177-3AD203B41FA5}">
                      <a16:colId xmlns:a16="http://schemas.microsoft.com/office/drawing/2014/main" val="286821606"/>
                    </a:ext>
                  </a:extLst>
                </a:gridCol>
                <a:gridCol w="4175630">
                  <a:extLst>
                    <a:ext uri="{9D8B030D-6E8A-4147-A177-3AD203B41FA5}">
                      <a16:colId xmlns:a16="http://schemas.microsoft.com/office/drawing/2014/main" val="1887713516"/>
                    </a:ext>
                  </a:extLst>
                </a:gridCol>
                <a:gridCol w="2666574">
                  <a:extLst>
                    <a:ext uri="{9D8B030D-6E8A-4147-A177-3AD203B41FA5}">
                      <a16:colId xmlns:a16="http://schemas.microsoft.com/office/drawing/2014/main" val="1492872828"/>
                    </a:ext>
                  </a:extLst>
                </a:gridCol>
              </a:tblGrid>
              <a:tr h="204358">
                <a:tc>
                  <a:txBody>
                    <a:bodyPr/>
                    <a:lstStyle/>
                    <a:p>
                      <a:pPr algn="just">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作成年度</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rPr>
                        <a:t>タイトル</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rPr>
                        <a:t>内容</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4694377"/>
                  </a:ext>
                </a:extLst>
              </a:tr>
              <a:tr h="461901">
                <a:tc>
                  <a:txBody>
                    <a:bodyPr/>
                    <a:lstStyle/>
                    <a:p>
                      <a:pPr marL="0" lvl="0" indent="0" algn="just">
                        <a:spcAft>
                          <a:spcPts val="0"/>
                        </a:spcAft>
                        <a:buFont typeface="+mj-ea"/>
                        <a:buNone/>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令和５年度</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just">
                        <a:spcAft>
                          <a:spcPts val="0"/>
                        </a:spcAft>
                        <a:buFont typeface="+mj-ea"/>
                        <a:buNone/>
                      </a:pPr>
                      <a:r>
                        <a:rPr lang="ja-JP" altLang="en-US" sz="1400" kern="100" dirty="0">
                          <a:effectLst/>
                          <a:latin typeface="BIZ UDPゴシック" panose="020B0400000000000000" pitchFamily="50" charset="-128"/>
                          <a:ea typeface="BIZ UDPゴシック" panose="020B0400000000000000" pitchFamily="50" charset="-128"/>
                        </a:rPr>
                        <a:t>①</a:t>
                      </a:r>
                      <a:r>
                        <a:rPr lang="ja-JP" sz="1400" kern="100" dirty="0">
                          <a:effectLst/>
                          <a:latin typeface="BIZ UDPゴシック" panose="020B0400000000000000" pitchFamily="50" charset="-128"/>
                          <a:ea typeface="BIZ UDPゴシック" panose="020B0400000000000000" pitchFamily="50" charset="-128"/>
                        </a:rPr>
                        <a:t>事故や脳の病気のあともしかすると…</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症状、高次脳機能障がいの説明、</a:t>
                      </a:r>
                      <a:endParaRPr lang="en-US" altLang="ja-JP" sz="1400" kern="100" dirty="0">
                        <a:effectLst/>
                        <a:latin typeface="BIZ UDPゴシック" panose="020B0400000000000000" pitchFamily="50" charset="-128"/>
                        <a:ea typeface="BIZ UDPゴシック" panose="020B0400000000000000" pitchFamily="50" charset="-128"/>
                      </a:endParaRPr>
                    </a:p>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相談窓口の紹介</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8294348"/>
                  </a:ext>
                </a:extLst>
              </a:tr>
              <a:tr h="461901">
                <a:tc>
                  <a:txBody>
                    <a:bodyPr/>
                    <a:lstStyle/>
                    <a:p>
                      <a:pPr algn="just">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令和５年度</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②診断してもらうには</a:t>
                      </a:r>
                    </a:p>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a:t>
                      </a:r>
                      <a:r>
                        <a:rPr lang="ja-JP" sz="1400" kern="100" dirty="0" err="1">
                          <a:effectLst/>
                          <a:latin typeface="BIZ UDPゴシック" panose="020B0400000000000000" pitchFamily="50" charset="-128"/>
                          <a:ea typeface="BIZ UDPゴシック" panose="020B0400000000000000" pitchFamily="50" charset="-128"/>
                        </a:rPr>
                        <a:t>発達障がい</a:t>
                      </a:r>
                      <a:r>
                        <a:rPr lang="ja-JP" sz="1400" kern="100" dirty="0">
                          <a:effectLst/>
                          <a:latin typeface="BIZ UDPゴシック" panose="020B0400000000000000" pitchFamily="50" charset="-128"/>
                          <a:ea typeface="BIZ UDPゴシック" panose="020B0400000000000000" pitchFamily="50" charset="-128"/>
                        </a:rPr>
                        <a:t>・認知症との違い～</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診断基準や流れ、</a:t>
                      </a:r>
                      <a:endParaRPr lang="en-US" altLang="ja-JP" sz="1400" kern="100" dirty="0">
                        <a:effectLst/>
                        <a:latin typeface="BIZ UDPゴシック" panose="020B0400000000000000" pitchFamily="50" charset="-128"/>
                        <a:ea typeface="BIZ UDPゴシック" panose="020B0400000000000000" pitchFamily="50" charset="-128"/>
                      </a:endParaRPr>
                    </a:p>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他障がいとの共通点や違い</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052307"/>
                  </a:ext>
                </a:extLst>
              </a:tr>
              <a:tr h="461901">
                <a:tc>
                  <a:txBody>
                    <a:bodyPr/>
                    <a:lstStyle/>
                    <a:p>
                      <a:pPr algn="just">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令和６年度</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③家庭内でこんなことありませんか？</a:t>
                      </a:r>
                    </a:p>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～事故や脳の病気のあともしかすると～</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症状、対応方法、</a:t>
                      </a:r>
                      <a:endParaRPr lang="en-US" altLang="ja-JP" sz="1400" kern="100" dirty="0">
                        <a:effectLst/>
                        <a:latin typeface="BIZ UDPゴシック" panose="020B0400000000000000" pitchFamily="50" charset="-128"/>
                        <a:ea typeface="BIZ UDPゴシック" panose="020B0400000000000000" pitchFamily="50" charset="-128"/>
                      </a:endParaRPr>
                    </a:p>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当事者・家族の会紹介</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738842"/>
                  </a:ext>
                </a:extLst>
              </a:tr>
              <a:tr h="461901">
                <a:tc>
                  <a:txBody>
                    <a:bodyPr/>
                    <a:lstStyle/>
                    <a:p>
                      <a:pPr algn="just">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令和６年度</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④買い物</a:t>
                      </a:r>
                      <a:r>
                        <a:rPr lang="ja-JP" altLang="en-US" sz="1400" kern="100" dirty="0">
                          <a:effectLst/>
                          <a:latin typeface="BIZ UDPゴシック" panose="020B0400000000000000" pitchFamily="50" charset="-128"/>
                          <a:ea typeface="BIZ UDPゴシック" panose="020B0400000000000000" pitchFamily="50" charset="-128"/>
                        </a:rPr>
                        <a:t>先・役所</a:t>
                      </a:r>
                      <a:r>
                        <a:rPr lang="ja-JP" sz="1400" kern="100" dirty="0">
                          <a:effectLst/>
                          <a:latin typeface="BIZ UDPゴシック" panose="020B0400000000000000" pitchFamily="50" charset="-128"/>
                          <a:ea typeface="BIZ UDPゴシック" panose="020B0400000000000000" pitchFamily="50" charset="-128"/>
                        </a:rPr>
                        <a:t>・銀行でこんなことありませんか？</a:t>
                      </a:r>
                      <a:endParaRPr lang="en-US" altLang="ja-JP" sz="1400" kern="100" dirty="0">
                        <a:effectLst/>
                        <a:latin typeface="BIZ UDPゴシック" panose="020B0400000000000000" pitchFamily="50" charset="-128"/>
                        <a:ea typeface="BIZ UDPゴシック" panose="020B0400000000000000" pitchFamily="50" charset="-128"/>
                      </a:endParaRPr>
                    </a:p>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～事故や脳の病気のあともしかすると～</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症状、対応方法、</a:t>
                      </a:r>
                      <a:endParaRPr lang="en-US" altLang="ja-JP" sz="1400" kern="100" dirty="0">
                        <a:effectLst/>
                        <a:latin typeface="BIZ UDPゴシック" panose="020B0400000000000000" pitchFamily="50" charset="-128"/>
                        <a:ea typeface="BIZ UDPゴシック" panose="020B0400000000000000" pitchFamily="50" charset="-128"/>
                      </a:endParaRPr>
                    </a:p>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福祉サービス紹介</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3613218"/>
                  </a:ext>
                </a:extLst>
              </a:tr>
              <a:tr h="461901">
                <a:tc>
                  <a:txBody>
                    <a:bodyPr/>
                    <a:lstStyle/>
                    <a:p>
                      <a:pPr algn="just">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令和７年度</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⑤職場でこんなことありませんか？</a:t>
                      </a:r>
                    </a:p>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～事故や脳の病気のあともしかすると～</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症状、対応方法、就労支援</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132079"/>
                  </a:ext>
                </a:extLst>
              </a:tr>
              <a:tr h="461901">
                <a:tc>
                  <a:txBody>
                    <a:bodyPr/>
                    <a:lstStyle/>
                    <a:p>
                      <a:pPr algn="just">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令和７年度</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⑥学校でこんなことありませんか？</a:t>
                      </a:r>
                    </a:p>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～事故や脳の病気のあともしかすると～</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症状、対応方法</a:t>
                      </a:r>
                      <a:r>
                        <a:rPr lang="ja-JP" altLang="en-US" sz="1400" kern="100" dirty="0">
                          <a:effectLst/>
                          <a:latin typeface="BIZ UDPゴシック" panose="020B0400000000000000" pitchFamily="50" charset="-128"/>
                          <a:ea typeface="BIZ UDPゴシック" panose="020B0400000000000000" pitchFamily="50" charset="-128"/>
                        </a:rPr>
                        <a:t>、合理的配慮</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2078466"/>
                  </a:ext>
                </a:extLst>
              </a:tr>
              <a:tr h="461901">
                <a:tc>
                  <a:txBody>
                    <a:bodyPr/>
                    <a:lstStyle/>
                    <a:p>
                      <a:pPr algn="just">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令和８年度</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⑦当事者・家族からのメッセージ</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今後検討</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106918"/>
                  </a:ext>
                </a:extLst>
              </a:tr>
            </a:tbl>
          </a:graphicData>
        </a:graphic>
      </p:graphicFrame>
      <p:grpSp>
        <p:nvGrpSpPr>
          <p:cNvPr id="7" name="グループ化 6">
            <a:extLst>
              <a:ext uri="{FF2B5EF4-FFF2-40B4-BE49-F238E27FC236}">
                <a16:creationId xmlns:a16="http://schemas.microsoft.com/office/drawing/2014/main" id="{D4C2135D-3B1C-4008-B1B7-C59F23B2F3D6}"/>
              </a:ext>
            </a:extLst>
          </p:cNvPr>
          <p:cNvGrpSpPr/>
          <p:nvPr/>
        </p:nvGrpSpPr>
        <p:grpSpPr>
          <a:xfrm>
            <a:off x="8362800" y="2918925"/>
            <a:ext cx="1428536" cy="3380743"/>
            <a:chOff x="8380979" y="3006464"/>
            <a:chExt cx="1428536" cy="3380743"/>
          </a:xfrm>
        </p:grpSpPr>
        <p:sp>
          <p:nvSpPr>
            <p:cNvPr id="15" name="テキスト ボックス 14">
              <a:extLst>
                <a:ext uri="{FF2B5EF4-FFF2-40B4-BE49-F238E27FC236}">
                  <a16:creationId xmlns:a16="http://schemas.microsoft.com/office/drawing/2014/main" id="{24596650-7D6D-474A-A61B-30131CBC2D70}"/>
                </a:ext>
              </a:extLst>
            </p:cNvPr>
            <p:cNvSpPr txBox="1"/>
            <p:nvPr/>
          </p:nvSpPr>
          <p:spPr>
            <a:xfrm>
              <a:off x="8380979" y="3006464"/>
              <a:ext cx="1295071" cy="307777"/>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参考</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47916960-60D0-428A-9D7B-A4D4EBB6AA45}"/>
                </a:ext>
              </a:extLst>
            </p:cNvPr>
            <p:cNvGrpSpPr/>
            <p:nvPr/>
          </p:nvGrpSpPr>
          <p:grpSpPr>
            <a:xfrm>
              <a:off x="8470132" y="3356685"/>
              <a:ext cx="1315662" cy="1465453"/>
              <a:chOff x="8459836" y="2918567"/>
              <a:chExt cx="1315662" cy="1465453"/>
            </a:xfrm>
          </p:grpSpPr>
          <p:sp>
            <p:nvSpPr>
              <p:cNvPr id="3" name="テキスト ボックス 2">
                <a:extLst>
                  <a:ext uri="{FF2B5EF4-FFF2-40B4-BE49-F238E27FC236}">
                    <a16:creationId xmlns:a16="http://schemas.microsoft.com/office/drawing/2014/main" id="{C5F0C4AD-705B-46AF-B8D7-18D577FEE3F7}"/>
                  </a:ext>
                </a:extLst>
              </p:cNvPr>
              <p:cNvSpPr txBox="1"/>
              <p:nvPr/>
            </p:nvSpPr>
            <p:spPr>
              <a:xfrm>
                <a:off x="8480427" y="2931847"/>
                <a:ext cx="1295071" cy="492443"/>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令和</a:t>
                </a:r>
                <a:r>
                  <a:rPr kumimoji="1" lang="en-US" altLang="ja-JP" sz="1400" dirty="0">
                    <a:latin typeface="BIZ UDPゴシック" panose="020B0400000000000000" pitchFamily="50" charset="-128"/>
                    <a:ea typeface="BIZ UDPゴシック" panose="020B0400000000000000" pitchFamily="50" charset="-128"/>
                  </a:rPr>
                  <a:t>6</a:t>
                </a:r>
                <a:r>
                  <a:rPr kumimoji="1" lang="ja-JP" altLang="en-US" sz="1400" dirty="0">
                    <a:latin typeface="BIZ UDPゴシック" panose="020B0400000000000000" pitchFamily="50" charset="-128"/>
                    <a:ea typeface="BIZ UDPゴシック" panose="020B0400000000000000" pitchFamily="50" charset="-128"/>
                  </a:rPr>
                  <a:t>年度③</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R7.3</a:t>
                </a:r>
                <a:r>
                  <a:rPr kumimoji="1" lang="ja-JP" altLang="en-US" sz="1200" dirty="0">
                    <a:latin typeface="BIZ UDPゴシック" panose="020B0400000000000000" pitchFamily="50" charset="-128"/>
                    <a:ea typeface="BIZ UDPゴシック" panose="020B0400000000000000" pitchFamily="50" charset="-128"/>
                  </a:rPr>
                  <a:t>公開）</a:t>
                </a:r>
              </a:p>
            </p:txBody>
          </p:sp>
          <p:sp>
            <p:nvSpPr>
              <p:cNvPr id="10" name="正方形/長方形 9">
                <a:extLst>
                  <a:ext uri="{FF2B5EF4-FFF2-40B4-BE49-F238E27FC236}">
                    <a16:creationId xmlns:a16="http://schemas.microsoft.com/office/drawing/2014/main" id="{31E605B5-A0F6-4735-B142-67CB7A00BB8F}"/>
                  </a:ext>
                </a:extLst>
              </p:cNvPr>
              <p:cNvSpPr/>
              <p:nvPr/>
            </p:nvSpPr>
            <p:spPr>
              <a:xfrm>
                <a:off x="8459836" y="2918567"/>
                <a:ext cx="1295071" cy="146545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grpSp>
        <p:grpSp>
          <p:nvGrpSpPr>
            <p:cNvPr id="6" name="グループ化 5">
              <a:extLst>
                <a:ext uri="{FF2B5EF4-FFF2-40B4-BE49-F238E27FC236}">
                  <a16:creationId xmlns:a16="http://schemas.microsoft.com/office/drawing/2014/main" id="{6E484D42-24D7-489D-8AD4-631D192C516B}"/>
                </a:ext>
              </a:extLst>
            </p:cNvPr>
            <p:cNvGrpSpPr/>
            <p:nvPr/>
          </p:nvGrpSpPr>
          <p:grpSpPr>
            <a:xfrm>
              <a:off x="8478016" y="4921754"/>
              <a:ext cx="1331499" cy="1465453"/>
              <a:chOff x="8459837" y="4520678"/>
              <a:chExt cx="1331499" cy="1465453"/>
            </a:xfrm>
          </p:grpSpPr>
          <p:sp>
            <p:nvSpPr>
              <p:cNvPr id="12" name="テキスト ボックス 11">
                <a:extLst>
                  <a:ext uri="{FF2B5EF4-FFF2-40B4-BE49-F238E27FC236}">
                    <a16:creationId xmlns:a16="http://schemas.microsoft.com/office/drawing/2014/main" id="{40789880-4F20-4D50-8561-CB2995DED065}"/>
                  </a:ext>
                </a:extLst>
              </p:cNvPr>
              <p:cNvSpPr txBox="1"/>
              <p:nvPr/>
            </p:nvSpPr>
            <p:spPr>
              <a:xfrm>
                <a:off x="8496265" y="4524609"/>
                <a:ext cx="1295071" cy="492443"/>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令和</a:t>
                </a:r>
                <a:r>
                  <a:rPr kumimoji="1" lang="en-US" altLang="ja-JP" sz="1400" dirty="0">
                    <a:latin typeface="BIZ UDPゴシック" panose="020B0400000000000000" pitchFamily="50" charset="-128"/>
                    <a:ea typeface="BIZ UDPゴシック" panose="020B0400000000000000" pitchFamily="50" charset="-128"/>
                  </a:rPr>
                  <a:t>6</a:t>
                </a:r>
                <a:r>
                  <a:rPr kumimoji="1" lang="ja-JP" altLang="en-US" sz="1400" dirty="0">
                    <a:latin typeface="BIZ UDPゴシック" panose="020B0400000000000000" pitchFamily="50" charset="-128"/>
                    <a:ea typeface="BIZ UDPゴシック" panose="020B0400000000000000" pitchFamily="50" charset="-128"/>
                  </a:rPr>
                  <a:t>年度④</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R7.3</a:t>
                </a:r>
                <a:r>
                  <a:rPr kumimoji="1" lang="ja-JP" altLang="en-US" sz="1200" dirty="0">
                    <a:latin typeface="BIZ UDPゴシック" panose="020B0400000000000000" pitchFamily="50" charset="-128"/>
                    <a:ea typeface="BIZ UDPゴシック" panose="020B0400000000000000" pitchFamily="50" charset="-128"/>
                  </a:rPr>
                  <a:t>公開）</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773D60D5-7A24-4B46-96F1-A589DA37A944}"/>
                  </a:ext>
                </a:extLst>
              </p:cNvPr>
              <p:cNvSpPr/>
              <p:nvPr/>
            </p:nvSpPr>
            <p:spPr>
              <a:xfrm>
                <a:off x="8459837" y="4520678"/>
                <a:ext cx="1295071" cy="146545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grpSp>
      </p:grpSp>
      <p:pic>
        <p:nvPicPr>
          <p:cNvPr id="19" name="図 18">
            <a:extLst>
              <a:ext uri="{FF2B5EF4-FFF2-40B4-BE49-F238E27FC236}">
                <a16:creationId xmlns:a16="http://schemas.microsoft.com/office/drawing/2014/main" id="{A1049112-2830-4BA0-A721-0E197BEBBB02}"/>
              </a:ext>
            </a:extLst>
          </p:cNvPr>
          <p:cNvPicPr/>
          <p:nvPr/>
        </p:nvPicPr>
        <p:blipFill>
          <a:blip r:embed="rId2"/>
          <a:stretch>
            <a:fillRect/>
          </a:stretch>
        </p:blipFill>
        <p:spPr>
          <a:xfrm>
            <a:off x="8639384" y="3747537"/>
            <a:ext cx="961390" cy="961390"/>
          </a:xfrm>
          <a:prstGeom prst="rect">
            <a:avLst/>
          </a:prstGeom>
        </p:spPr>
      </p:pic>
      <p:pic>
        <p:nvPicPr>
          <p:cNvPr id="20" name="図 19">
            <a:extLst>
              <a:ext uri="{FF2B5EF4-FFF2-40B4-BE49-F238E27FC236}">
                <a16:creationId xmlns:a16="http://schemas.microsoft.com/office/drawing/2014/main" id="{173EAAC1-9701-43A5-AD7E-09DCCCF9F7B2}"/>
              </a:ext>
            </a:extLst>
          </p:cNvPr>
          <p:cNvPicPr/>
          <p:nvPr/>
        </p:nvPicPr>
        <p:blipFill>
          <a:blip r:embed="rId3"/>
          <a:stretch>
            <a:fillRect/>
          </a:stretch>
        </p:blipFill>
        <p:spPr>
          <a:xfrm>
            <a:off x="8663105" y="5271159"/>
            <a:ext cx="961390" cy="961390"/>
          </a:xfrm>
          <a:prstGeom prst="rect">
            <a:avLst/>
          </a:prstGeom>
        </p:spPr>
      </p:pic>
      <p:sp>
        <p:nvSpPr>
          <p:cNvPr id="21" name="正方形/長方形 20">
            <a:extLst>
              <a:ext uri="{FF2B5EF4-FFF2-40B4-BE49-F238E27FC236}">
                <a16:creationId xmlns:a16="http://schemas.microsoft.com/office/drawing/2014/main" id="{5A1C1B44-D33A-469B-959B-3EFA21D8E90B}"/>
              </a:ext>
            </a:extLst>
          </p:cNvPr>
          <p:cNvSpPr/>
          <p:nvPr/>
        </p:nvSpPr>
        <p:spPr>
          <a:xfrm>
            <a:off x="184756" y="5192649"/>
            <a:ext cx="8178009" cy="9185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2444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議題２　高次脳機能障がいの理解促進に向けた普及啓発について</a:t>
            </a:r>
          </a:p>
        </p:txBody>
      </p:sp>
      <p:sp>
        <p:nvSpPr>
          <p:cNvPr id="4" name="スライド番号プレースホルダー 3"/>
          <p:cNvSpPr>
            <a:spLocks noGrp="1"/>
          </p:cNvSpPr>
          <p:nvPr>
            <p:ph type="sldNum" sz="quarter" idx="12"/>
          </p:nvPr>
        </p:nvSpPr>
        <p:spPr/>
        <p:txBody>
          <a:bodyPr/>
          <a:lstStyle/>
          <a:p>
            <a:r>
              <a:rPr kumimoji="1" lang="ja-JP" altLang="en-US" dirty="0"/>
              <a:t>１９</a:t>
            </a:r>
          </a:p>
        </p:txBody>
      </p:sp>
      <p:sp>
        <p:nvSpPr>
          <p:cNvPr id="5" name="テキスト ボックス 4"/>
          <p:cNvSpPr txBox="1"/>
          <p:nvPr/>
        </p:nvSpPr>
        <p:spPr>
          <a:xfrm>
            <a:off x="257909" y="1000353"/>
            <a:ext cx="8581292"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３．大阪高次脳機能障がいリハビリテーション講習会</a:t>
            </a:r>
            <a:endParaRPr kumimoji="1" lang="en-US" altLang="ja-JP" b="1"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9192765" y="185633"/>
            <a:ext cx="617061"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資料２</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359351" y="1463285"/>
            <a:ext cx="9141944" cy="2893100"/>
          </a:xfrm>
          <a:prstGeom prst="rect">
            <a:avLst/>
          </a:prstGeom>
          <a:noFill/>
          <a:ln>
            <a:solidFill>
              <a:schemeClr val="accent5">
                <a:lumMod val="60000"/>
                <a:lumOff val="40000"/>
              </a:schemeClr>
            </a:solidFill>
          </a:ln>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・本講習会は、一般社団法人 日本損害保険協会の助成を受けて実施。　</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講習会の開催を通じて、当事者とその家族、支援者等への情報提供や情報交換の場を提供することが目的。</a:t>
            </a: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また、医療・福祉などの関連専門職、当事者・家族などを中心に構成する「リハビリテーション講習会実行委員会」を</a:t>
            </a: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設置し、講習会の企画・運営を行うこととなっており、大阪府も普及啓発の一環として協力。</a:t>
            </a:r>
          </a:p>
          <a:p>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・令和７年度実施の講習会については下記の予定。</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タイトル  ：第６回大阪高次脳機能障がいリハビリテーション講習会</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開催方法：大阪シティアカデミー第４会議室での対面開催　及び　</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YouTube</a:t>
            </a:r>
            <a:r>
              <a:rPr kumimoji="1" lang="ja-JP" altLang="en-US" sz="1400" dirty="0" err="1">
                <a:latin typeface="BIZ UDPゴシック" panose="020B0400000000000000" pitchFamily="50" charset="-128"/>
                <a:ea typeface="BIZ UDPゴシック" panose="020B0400000000000000" pitchFamily="50" charset="-128"/>
                <a:cs typeface="Times New Roman" panose="02020603050405020304" pitchFamily="18" charset="0"/>
              </a:rPr>
              <a:t>での</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オンデマンド配信</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開催日時：令和</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7</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11</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30</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日（日）</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  14</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時</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15</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分～</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16</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時</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録画・編集したものを令和</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7</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12</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月中旬ごろから</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YouTube</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限定公開</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内容　　  ：①</a:t>
            </a:r>
            <a:r>
              <a:rPr kumimoji="1" lang="ja-JP" altLang="en-US" sz="1400" dirty="0" err="1">
                <a:latin typeface="BIZ UDPゴシック" panose="020B0400000000000000" pitchFamily="50" charset="-128"/>
                <a:ea typeface="BIZ UDPゴシック" panose="020B0400000000000000" pitchFamily="50" charset="-128"/>
                <a:cs typeface="Times New Roman" panose="02020603050405020304" pitchFamily="18" charset="0"/>
              </a:rPr>
              <a:t>高次脳機能障がいに</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関する基礎講座</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②当事者と家族による体験談</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参加者　 ：会場</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60</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名定員、</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web</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は定員なし（いずれも事前申込制）</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46618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560418" y="6327263"/>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a:t>
            </a:r>
          </a:p>
        </p:txBody>
      </p:sp>
      <p:sp>
        <p:nvSpPr>
          <p:cNvPr id="5" name="テキスト ボックス 4"/>
          <p:cNvSpPr txBox="1"/>
          <p:nvPr/>
        </p:nvSpPr>
        <p:spPr>
          <a:xfrm>
            <a:off x="288473" y="996296"/>
            <a:ext cx="10056125" cy="40934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４．令和７年度大阪府高次脳機能障がい支援者養成研修</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テキスト ボックス 13"/>
          <p:cNvSpPr txBox="1"/>
          <p:nvPr/>
        </p:nvSpPr>
        <p:spPr>
          <a:xfrm>
            <a:off x="9015211" y="219134"/>
            <a:ext cx="686831"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資料２</a:t>
            </a:r>
            <a:endParaRPr kumimoji="1" lang="en-US" altLang="ja-JP"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p:cNvSpPr txBox="1"/>
          <p:nvPr/>
        </p:nvSpPr>
        <p:spPr>
          <a:xfrm>
            <a:off x="359350" y="1428296"/>
            <a:ext cx="9141945" cy="4832092"/>
          </a:xfrm>
          <a:prstGeom prst="rect">
            <a:avLst/>
          </a:prstGeom>
          <a:noFill/>
          <a:ln>
            <a:solidFill>
              <a:schemeClr val="accent5">
                <a:lumMod val="60000"/>
                <a:lumOff val="4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目的　　　　高次脳機能障がいについての知識を得ることやその障がい特性を理解することで、高次脳機能障がいの</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障がい特性に応じた支援を実施できる、障がい福祉サービス事業所等に従事する支援者の養成。</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1"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実施期間　＜基礎研修＞講義：令和７年</a:t>
            </a:r>
            <a:r>
              <a:rPr kumimoji="1"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８</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月１４日～８月</a:t>
            </a:r>
            <a:r>
              <a:rPr kumimoji="1"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２７</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日　演習：令和７年９月９日もしくは９月１１日</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＜実践研修＞講義：令和７年９月１２日～９月２６日　演習：令和７年１０月９日もしくは１０月１７日</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対象　　　　以下全ての要件を満たす方　　　</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・原則、基礎研修と実践研修のすべてのカリキュラムを受講できる方。</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・区分 </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：大阪府内の障がい福祉サービス事業所（就労移行支援、就労継続支援 </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 </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型・</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B </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型、就労選択</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支援、生活介護、自立訓練、共同生活援助、施設入所支援等）に所属する職員。</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・区分 </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B</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：大阪府内の計画相談支援、障がい児相談支援を実施する事業所に所属する職員。</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定員　　　　１２０名</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場所　　　　講義はオンデマンド配信。演習はたかつガーデン地下２階「アジサイ」にて実施。</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受講料　　 基礎</a:t>
            </a:r>
            <a:r>
              <a:rPr kumimoji="1"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・実践　各</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4,000</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円　</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修了証書　全カリキュラムを修了した受講者には、国が実施要綱で定める標準的なカリキュラムと同等の内容である</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として、「これに準ずるものとして都道府県知事が認める研修」の修了証書を大阪府知事名で交付。</a:t>
            </a:r>
            <a:endParaRPr kumimoji="1"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タイトル 1">
            <a:extLst>
              <a:ext uri="{FF2B5EF4-FFF2-40B4-BE49-F238E27FC236}">
                <a16:creationId xmlns:a16="http://schemas.microsoft.com/office/drawing/2014/main" id="{02471D4C-B7AE-4669-8172-8DFFC2FBC424}"/>
              </a:ext>
            </a:extLst>
          </p:cNvPr>
          <p:cNvSpPr txBox="1">
            <a:spLocks/>
          </p:cNvSpPr>
          <p:nvPr/>
        </p:nvSpPr>
        <p:spPr>
          <a:xfrm>
            <a:off x="0" y="0"/>
            <a:ext cx="9906000" cy="648000"/>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r>
              <a:rPr lang="ja-JP" altLang="en-US" sz="2300" b="1" dirty="0">
                <a:solidFill>
                  <a:schemeClr val="bg1"/>
                </a:solidFill>
              </a:rPr>
              <a:t>議題２　高次脳機能障がいの理解促進に向けた普及啓発について</a:t>
            </a:r>
          </a:p>
        </p:txBody>
      </p:sp>
      <p:sp>
        <p:nvSpPr>
          <p:cNvPr id="7" name="テキスト ボックス 6">
            <a:extLst>
              <a:ext uri="{FF2B5EF4-FFF2-40B4-BE49-F238E27FC236}">
                <a16:creationId xmlns:a16="http://schemas.microsoft.com/office/drawing/2014/main" id="{F9353F79-288D-4BEE-BF1B-A6FAC4D3CB84}"/>
              </a:ext>
            </a:extLst>
          </p:cNvPr>
          <p:cNvSpPr txBox="1"/>
          <p:nvPr/>
        </p:nvSpPr>
        <p:spPr>
          <a:xfrm>
            <a:off x="9192765" y="185633"/>
            <a:ext cx="617061"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資料２</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8838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07330" y="799867"/>
            <a:ext cx="10056125" cy="40934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４．令和７年度大阪府高次脳機能障がい支援者養成研修</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テキスト ボックス 13"/>
          <p:cNvSpPr txBox="1"/>
          <p:nvPr/>
        </p:nvSpPr>
        <p:spPr>
          <a:xfrm>
            <a:off x="9015211" y="219134"/>
            <a:ext cx="686831"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資料２</a:t>
            </a:r>
            <a:endParaRPr kumimoji="1" lang="en-US" altLang="ja-JP"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p:cNvSpPr txBox="1"/>
          <p:nvPr/>
        </p:nvSpPr>
        <p:spPr>
          <a:xfrm>
            <a:off x="319779" y="1288669"/>
            <a:ext cx="9266441" cy="4401205"/>
          </a:xfrm>
          <a:prstGeom prst="rect">
            <a:avLst/>
          </a:prstGeom>
          <a:noFill/>
          <a:ln>
            <a:solidFill>
              <a:schemeClr val="accent5">
                <a:lumMod val="60000"/>
                <a:lumOff val="4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令和７年度</a:t>
            </a:r>
            <a:r>
              <a:rPr kumimoji="1"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実施における前年度からの</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変更点</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1"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スライド番号プレースホルダー 3">
            <a:extLst>
              <a:ext uri="{FF2B5EF4-FFF2-40B4-BE49-F238E27FC236}">
                <a16:creationId xmlns:a16="http://schemas.microsoft.com/office/drawing/2014/main" id="{3F7941D8-0DB2-4C1D-8931-A632274D1B51}"/>
              </a:ext>
            </a:extLst>
          </p:cNvPr>
          <p:cNvSpPr>
            <a:spLocks noGrp="1"/>
          </p:cNvSpPr>
          <p:nvPr>
            <p:ph type="sldNum" sz="quarter" idx="12"/>
          </p:nvPr>
        </p:nvSpPr>
        <p:spPr>
          <a:xfrm>
            <a:off x="7473192" y="6273741"/>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２１</a:t>
            </a:r>
          </a:p>
        </p:txBody>
      </p:sp>
      <p:graphicFrame>
        <p:nvGraphicFramePr>
          <p:cNvPr id="3" name="表 5">
            <a:extLst>
              <a:ext uri="{FF2B5EF4-FFF2-40B4-BE49-F238E27FC236}">
                <a16:creationId xmlns:a16="http://schemas.microsoft.com/office/drawing/2014/main" id="{28DE5575-905B-46A9-ABAE-9EDFD3DC37E7}"/>
              </a:ext>
            </a:extLst>
          </p:cNvPr>
          <p:cNvGraphicFramePr>
            <a:graphicFrameLocks noGrp="1"/>
          </p:cNvGraphicFramePr>
          <p:nvPr>
            <p:extLst>
              <p:ext uri="{D42A27DB-BD31-4B8C-83A1-F6EECF244321}">
                <p14:modId xmlns:p14="http://schemas.microsoft.com/office/powerpoint/2010/main" val="909534499"/>
              </p:ext>
            </p:extLst>
          </p:nvPr>
        </p:nvGraphicFramePr>
        <p:xfrm>
          <a:off x="417070" y="1660397"/>
          <a:ext cx="8682107" cy="3576487"/>
        </p:xfrm>
        <a:graphic>
          <a:graphicData uri="http://schemas.openxmlformats.org/drawingml/2006/table">
            <a:tbl>
              <a:tblPr firstRow="1">
                <a:tableStyleId>{5C22544A-7EE6-4342-B048-85BDC9FD1C3A}</a:tableStyleId>
              </a:tblPr>
              <a:tblGrid>
                <a:gridCol w="730484">
                  <a:extLst>
                    <a:ext uri="{9D8B030D-6E8A-4147-A177-3AD203B41FA5}">
                      <a16:colId xmlns:a16="http://schemas.microsoft.com/office/drawing/2014/main" val="3387945531"/>
                    </a:ext>
                  </a:extLst>
                </a:gridCol>
                <a:gridCol w="3851119">
                  <a:extLst>
                    <a:ext uri="{9D8B030D-6E8A-4147-A177-3AD203B41FA5}">
                      <a16:colId xmlns:a16="http://schemas.microsoft.com/office/drawing/2014/main" val="3853717920"/>
                    </a:ext>
                  </a:extLst>
                </a:gridCol>
                <a:gridCol w="568409">
                  <a:extLst>
                    <a:ext uri="{9D8B030D-6E8A-4147-A177-3AD203B41FA5}">
                      <a16:colId xmlns:a16="http://schemas.microsoft.com/office/drawing/2014/main" val="2110543506"/>
                    </a:ext>
                  </a:extLst>
                </a:gridCol>
                <a:gridCol w="3532095">
                  <a:extLst>
                    <a:ext uri="{9D8B030D-6E8A-4147-A177-3AD203B41FA5}">
                      <a16:colId xmlns:a16="http://schemas.microsoft.com/office/drawing/2014/main" val="3003828088"/>
                    </a:ext>
                  </a:extLst>
                </a:gridCol>
              </a:tblGrid>
              <a:tr h="303379">
                <a:tc>
                  <a:txBody>
                    <a:bodyPr/>
                    <a:lstStyle/>
                    <a:p>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令和６年度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ctr"/>
                      <a:r>
                        <a:rPr kumimoji="1" lang="ja-JP" altLang="en-US" sz="1400" dirty="0">
                          <a:solidFill>
                            <a:schemeClr val="tx1"/>
                          </a:solidFill>
                        </a:rPr>
                        <a:t>令和７年度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r>
                        <a:rPr kumimoji="1" lang="ja-JP" altLang="en-US" sz="1400" dirty="0"/>
                        <a:t>令和</a:t>
                      </a:r>
                      <a:r>
                        <a:rPr kumimoji="1" lang="en-US" altLang="ja-JP" sz="1400" dirty="0"/>
                        <a:t>7</a:t>
                      </a:r>
                      <a:r>
                        <a:rPr kumimoji="1" lang="ja-JP" altLang="en-US" sz="1400" dirty="0"/>
                        <a:t>年度</a:t>
                      </a:r>
                    </a:p>
                  </a:txBody>
                  <a:tcPr>
                    <a:lnL w="12700" cap="flat" cmpd="sng" algn="ctr">
                      <a:solidFill>
                        <a:schemeClr val="tx1">
                          <a:lumMod val="65000"/>
                          <a:lumOff val="35000"/>
                        </a:schemeClr>
                      </a:solidFill>
                      <a:prstDash val="solid"/>
                      <a:round/>
                      <a:headEnd type="none" w="med" len="med"/>
                      <a:tailEnd type="none" w="med" len="med"/>
                    </a:lnL>
                  </a:tcPr>
                </a:tc>
                <a:extLst>
                  <a:ext uri="{0D108BD9-81ED-4DB2-BD59-A6C34878D82A}">
                    <a16:rowId xmlns:a16="http://schemas.microsoft.com/office/drawing/2014/main" val="335136733"/>
                  </a:ext>
                </a:extLst>
              </a:tr>
              <a:tr h="663716">
                <a:tc>
                  <a:txBody>
                    <a:bodyPr/>
                    <a:lstStyle/>
                    <a:p>
                      <a:r>
                        <a:rPr kumimoji="1" lang="ja-JP" altLang="en-US" sz="1250" dirty="0">
                          <a:solidFill>
                            <a:schemeClr val="tx1"/>
                          </a:solidFill>
                        </a:rPr>
                        <a:t>定員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50" dirty="0">
                          <a:solidFill>
                            <a:schemeClr val="tx1"/>
                          </a:solidFill>
                        </a:rPr>
                        <a:t>100</a:t>
                      </a:r>
                      <a:r>
                        <a:rPr kumimoji="1" lang="ja-JP" altLang="en-US" sz="1250" dirty="0">
                          <a:solidFill>
                            <a:schemeClr val="tx1"/>
                          </a:solidFill>
                        </a:rPr>
                        <a:t>名</a:t>
                      </a:r>
                      <a:endParaRPr kumimoji="1" lang="en-US" altLang="ja-JP" sz="125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50" dirty="0">
                          <a:solidFill>
                            <a:schemeClr val="tx1"/>
                          </a:solidFill>
                        </a:rPr>
                        <a:t>※</a:t>
                      </a:r>
                      <a:r>
                        <a:rPr kumimoji="1" lang="ja-JP" altLang="en-US" sz="1250" dirty="0">
                          <a:solidFill>
                            <a:schemeClr val="tx1"/>
                          </a:solidFill>
                        </a:rPr>
                        <a:t>基礎・実践セットでの受講が要件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50" dirty="0">
                          <a:solidFill>
                            <a:schemeClr val="tx1"/>
                          </a:solidFill>
                        </a:rPr>
                        <a:t>120</a:t>
                      </a:r>
                      <a:r>
                        <a:rPr kumimoji="1" lang="ja-JP" altLang="en-US" sz="1250" dirty="0">
                          <a:solidFill>
                            <a:schemeClr val="tx1"/>
                          </a:solidFill>
                        </a:rPr>
                        <a:t>名</a:t>
                      </a:r>
                      <a:endParaRPr kumimoji="1" lang="en-US" altLang="ja-JP" sz="125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50" dirty="0">
                          <a:solidFill>
                            <a:schemeClr val="tx1"/>
                          </a:solidFill>
                        </a:rPr>
                        <a:t>※</a:t>
                      </a:r>
                      <a:r>
                        <a:rPr kumimoji="1" lang="ja-JP" altLang="en-US" sz="1250" dirty="0">
                          <a:solidFill>
                            <a:schemeClr val="tx1"/>
                          </a:solidFill>
                        </a:rPr>
                        <a:t>基礎・実践セットでの受講が要件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en-US" altLang="ja-JP" sz="1250" dirty="0"/>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324723660"/>
                  </a:ext>
                </a:extLst>
              </a:tr>
              <a:tr h="428651">
                <a:tc rowSpan="2">
                  <a:txBody>
                    <a:bodyPr/>
                    <a:lstStyle/>
                    <a:p>
                      <a:r>
                        <a:rPr kumimoji="1" lang="ja-JP" altLang="en-US" sz="1250" dirty="0">
                          <a:solidFill>
                            <a:schemeClr val="tx1"/>
                          </a:solidFill>
                        </a:rPr>
                        <a:t>講義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50" dirty="0">
                          <a:solidFill>
                            <a:schemeClr val="tx1"/>
                          </a:solidFill>
                        </a:rPr>
                        <a:t>国立障害者リハビリテーションセンター</a:t>
                      </a:r>
                      <a:endParaRPr kumimoji="1" lang="en-US" altLang="ja-JP" sz="125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50" dirty="0">
                          <a:solidFill>
                            <a:schemeClr val="tx1"/>
                          </a:solidFill>
                        </a:rPr>
                        <a:t>発行の研修パッケージを使用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50" dirty="0">
                          <a:solidFill>
                            <a:schemeClr val="tx1"/>
                          </a:solidFill>
                        </a:rPr>
                        <a:t>基礎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50" dirty="0">
                          <a:solidFill>
                            <a:schemeClr val="tx1"/>
                          </a:solidFill>
                        </a:rPr>
                        <a:t>大阪府が講師を選定し、講義動画を収録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63996"/>
                  </a:ext>
                </a:extLst>
              </a:tr>
              <a:tr h="470237">
                <a:tc vMerge="1">
                  <a:txBody>
                    <a:bodyPr/>
                    <a:lstStyle/>
                    <a:p>
                      <a:endParaRPr kumimoji="1" lang="ja-JP" altLang="en-US"/>
                    </a:p>
                  </a:txBody>
                  <a:tcPr/>
                </a:tc>
                <a:tc vMerge="1">
                  <a:txBody>
                    <a:bodyPr/>
                    <a:lstStyle/>
                    <a:p>
                      <a:endParaRPr kumimoji="1" lang="ja-JP" altLang="en-US" dirty="0"/>
                    </a:p>
                  </a:txBody>
                  <a:tcPr/>
                </a:tc>
                <a:tc>
                  <a:txBody>
                    <a:bodyPr/>
                    <a:lstStyle/>
                    <a:p>
                      <a:r>
                        <a:rPr kumimoji="1" lang="ja-JP" altLang="en-US" sz="1250" dirty="0">
                          <a:solidFill>
                            <a:schemeClr val="tx1"/>
                          </a:solidFill>
                        </a:rPr>
                        <a:t>実践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50" dirty="0">
                          <a:solidFill>
                            <a:schemeClr val="tx1"/>
                          </a:solidFill>
                        </a:rPr>
                        <a:t>国立障害者リハビリテーションセンター発行の研修パッケージを使用（</a:t>
                      </a:r>
                      <a:r>
                        <a:rPr kumimoji="1" lang="en-US" altLang="ja-JP" sz="1250" dirty="0">
                          <a:solidFill>
                            <a:schemeClr val="tx1"/>
                          </a:solidFill>
                        </a:rPr>
                        <a:t>R8</a:t>
                      </a:r>
                      <a:r>
                        <a:rPr kumimoji="1" lang="ja-JP" altLang="en-US" sz="1250" dirty="0">
                          <a:solidFill>
                            <a:schemeClr val="tx1"/>
                          </a:solidFill>
                        </a:rPr>
                        <a:t>年度収録予定）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6860543"/>
                  </a:ext>
                </a:extLst>
              </a:tr>
              <a:tr h="853440">
                <a:tc>
                  <a:txBody>
                    <a:bodyPr/>
                    <a:lstStyle/>
                    <a:p>
                      <a:r>
                        <a:rPr kumimoji="1" lang="ja-JP" altLang="en-US" sz="1250" dirty="0">
                          <a:solidFill>
                            <a:schemeClr val="tx1"/>
                          </a:solidFill>
                        </a:rPr>
                        <a:t>演習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50" dirty="0">
                          <a:solidFill>
                            <a:schemeClr val="tx1"/>
                          </a:solidFill>
                        </a:rPr>
                        <a:t>・国立障害者リハビリテーションセンター</a:t>
                      </a:r>
                      <a:endParaRPr kumimoji="1" lang="en-US" altLang="ja-JP" sz="125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50" dirty="0">
                          <a:solidFill>
                            <a:schemeClr val="tx1"/>
                          </a:solidFill>
                        </a:rPr>
                        <a:t>　発行の研修パッケージを使用</a:t>
                      </a:r>
                    </a:p>
                    <a:p>
                      <a:r>
                        <a:rPr kumimoji="1" lang="ja-JP" altLang="en-US" sz="1250" dirty="0">
                          <a:solidFill>
                            <a:schemeClr val="tx1"/>
                          </a:solidFill>
                        </a:rPr>
                        <a:t>・ファシリテーターの配置なし</a:t>
                      </a:r>
                      <a:endParaRPr kumimoji="1" lang="en-US" altLang="ja-JP" sz="12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250" dirty="0">
                          <a:solidFill>
                            <a:schemeClr val="tx1"/>
                          </a:solidFill>
                        </a:rPr>
                        <a:t>・資料については、演習講師にて作成</a:t>
                      </a:r>
                      <a:endParaRPr kumimoji="1" lang="en-US" altLang="ja-JP" sz="1250" dirty="0">
                        <a:solidFill>
                          <a:schemeClr val="tx1"/>
                        </a:solidFill>
                      </a:endParaRPr>
                    </a:p>
                    <a:p>
                      <a:r>
                        <a:rPr kumimoji="1" lang="ja-JP" altLang="en-US" sz="1250" dirty="0">
                          <a:solidFill>
                            <a:schemeClr val="tx1"/>
                          </a:solidFill>
                        </a:rPr>
                        <a:t>・</a:t>
                      </a:r>
                      <a:r>
                        <a:rPr kumimoji="1" lang="en-US" altLang="ja-JP" sz="1250" dirty="0">
                          <a:solidFill>
                            <a:schemeClr val="tx1"/>
                          </a:solidFill>
                        </a:rPr>
                        <a:t>2</a:t>
                      </a:r>
                      <a:r>
                        <a:rPr kumimoji="1" lang="ja-JP" altLang="en-US" sz="1250" dirty="0">
                          <a:solidFill>
                            <a:schemeClr val="tx1"/>
                          </a:solidFill>
                        </a:rPr>
                        <a:t>グループに</a:t>
                      </a:r>
                      <a:r>
                        <a:rPr kumimoji="1" lang="en-US" altLang="ja-JP" sz="1250" dirty="0">
                          <a:solidFill>
                            <a:schemeClr val="tx1"/>
                          </a:solidFill>
                        </a:rPr>
                        <a:t>1</a:t>
                      </a:r>
                      <a:r>
                        <a:rPr kumimoji="1" lang="ja-JP" altLang="en-US" sz="1250" dirty="0">
                          <a:solidFill>
                            <a:schemeClr val="tx1"/>
                          </a:solidFill>
                        </a:rPr>
                        <a:t>人ファシリテーターを配置</a:t>
                      </a:r>
                      <a:endParaRPr kumimoji="1" lang="en-US" altLang="ja-JP" sz="12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r>
                        <a:rPr kumimoji="1" lang="ja-JP" altLang="en-US" sz="1250" dirty="0"/>
                        <a:t>・資料については、演習講師にて作成</a:t>
                      </a:r>
                      <a:endParaRPr kumimoji="1" lang="en-US" altLang="ja-JP" sz="1250" dirty="0"/>
                    </a:p>
                    <a:p>
                      <a:r>
                        <a:rPr kumimoji="1" lang="ja-JP" altLang="en-US" sz="1250" dirty="0"/>
                        <a:t>・</a:t>
                      </a:r>
                      <a:r>
                        <a:rPr kumimoji="1" lang="en-US" altLang="ja-JP" sz="1250" dirty="0"/>
                        <a:t>2</a:t>
                      </a:r>
                      <a:r>
                        <a:rPr kumimoji="1" lang="ja-JP" altLang="en-US" sz="1250" dirty="0"/>
                        <a:t>グループに</a:t>
                      </a:r>
                      <a:r>
                        <a:rPr kumimoji="1" lang="en-US" altLang="ja-JP" sz="1250" dirty="0"/>
                        <a:t>1</a:t>
                      </a:r>
                      <a:r>
                        <a:rPr kumimoji="1" lang="ja-JP" altLang="en-US" sz="1250" dirty="0"/>
                        <a:t>人ファシリテーターを配置</a:t>
                      </a:r>
                      <a:endParaRPr kumimoji="1" lang="en-US" altLang="ja-JP" sz="1250" dirty="0"/>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928211111"/>
                  </a:ext>
                </a:extLst>
              </a:tr>
              <a:tr h="853440">
                <a:tc>
                  <a:txBody>
                    <a:bodyPr/>
                    <a:lstStyle/>
                    <a:p>
                      <a:r>
                        <a:rPr kumimoji="1" lang="ja-JP" altLang="en-US" sz="1250" dirty="0">
                          <a:solidFill>
                            <a:schemeClr val="tx1"/>
                          </a:solidFill>
                        </a:rPr>
                        <a:t>受講料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50" dirty="0">
                          <a:solidFill>
                            <a:schemeClr val="tx1"/>
                          </a:solidFill>
                        </a:rPr>
                        <a:t>無料</a:t>
                      </a:r>
                      <a:endParaRPr kumimoji="1" lang="en-US" altLang="ja-JP" sz="125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50" dirty="0">
                          <a:solidFill>
                            <a:schemeClr val="tx1"/>
                          </a:solidFill>
                        </a:rPr>
                        <a:t>※</a:t>
                      </a:r>
                      <a:r>
                        <a:rPr kumimoji="1" lang="ja-JP" altLang="en-US" sz="1250" dirty="0">
                          <a:solidFill>
                            <a:schemeClr val="tx1"/>
                          </a:solidFill>
                        </a:rPr>
                        <a:t>令和７年度以降の本研修の講師等として協力いただく支援者の養成を目的として実施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250" dirty="0">
                          <a:solidFill>
                            <a:schemeClr val="tx1"/>
                          </a:solidFill>
                        </a:rPr>
                        <a:t>基礎・実践　各</a:t>
                      </a:r>
                      <a:r>
                        <a:rPr kumimoji="1" lang="en-US" altLang="ja-JP" sz="1250" dirty="0">
                          <a:solidFill>
                            <a:schemeClr val="tx1"/>
                          </a:solidFill>
                        </a:rPr>
                        <a:t>4,000</a:t>
                      </a:r>
                      <a:r>
                        <a:rPr kumimoji="1" lang="ja-JP" altLang="en-US" sz="1250" dirty="0">
                          <a:solidFill>
                            <a:schemeClr val="tx1"/>
                          </a:solidFill>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r>
                        <a:rPr kumimoji="1" lang="en-US" altLang="ja-JP" sz="1250" dirty="0"/>
                        <a:t>4,000</a:t>
                      </a:r>
                      <a:r>
                        <a:rPr kumimoji="1" lang="ja-JP" altLang="en-US" sz="1250" dirty="0"/>
                        <a:t>円</a:t>
                      </a:r>
                    </a:p>
                  </a:txBody>
                  <a:tcPr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557739985"/>
                  </a:ext>
                </a:extLst>
              </a:tr>
            </a:tbl>
          </a:graphicData>
        </a:graphic>
      </p:graphicFrame>
      <p:sp>
        <p:nvSpPr>
          <p:cNvPr id="10" name="タイトル 1">
            <a:extLst>
              <a:ext uri="{FF2B5EF4-FFF2-40B4-BE49-F238E27FC236}">
                <a16:creationId xmlns:a16="http://schemas.microsoft.com/office/drawing/2014/main" id="{EA5CADD2-B26B-41E1-AB72-3761E5E5E042}"/>
              </a:ext>
            </a:extLst>
          </p:cNvPr>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議題２　高次脳機能障がいの理解促進に向けた普及啓発について</a:t>
            </a:r>
          </a:p>
        </p:txBody>
      </p:sp>
      <p:sp>
        <p:nvSpPr>
          <p:cNvPr id="11" name="テキスト ボックス 10">
            <a:extLst>
              <a:ext uri="{FF2B5EF4-FFF2-40B4-BE49-F238E27FC236}">
                <a16:creationId xmlns:a16="http://schemas.microsoft.com/office/drawing/2014/main" id="{E40FABA3-ACFE-409A-88E8-18658F51D47A}"/>
              </a:ext>
            </a:extLst>
          </p:cNvPr>
          <p:cNvSpPr txBox="1"/>
          <p:nvPr/>
        </p:nvSpPr>
        <p:spPr>
          <a:xfrm>
            <a:off x="9192765" y="185633"/>
            <a:ext cx="617061"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資料２</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892883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1719</Words>
  <PresentationFormat>A4 210 x 297 mm</PresentationFormat>
  <Paragraphs>249</Paragraphs>
  <Slides>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BIZ UDPゴシック</vt:lpstr>
      <vt:lpstr>游ゴシック</vt:lpstr>
      <vt:lpstr>游明朝</vt:lpstr>
      <vt:lpstr>Arial</vt:lpstr>
      <vt:lpstr>Calibri</vt:lpstr>
      <vt:lpstr>Calibri Light</vt:lpstr>
      <vt:lpstr>Office テーマ</vt:lpstr>
      <vt:lpstr>議題２　高次脳機能障がいの理解促進に向けた普及啓発について</vt:lpstr>
      <vt:lpstr>議題２　高次脳機能障がいの理解促進に向けた普及啓発について</vt:lpstr>
      <vt:lpstr>議題２　高次脳機能障がいの理解促進に向けた普及啓発について</vt:lpstr>
      <vt:lpstr>議題２　高次脳機能障がいの理解促進に向けた普及啓発について</vt:lpstr>
      <vt:lpstr>PowerPoint プレゼンテーション</vt:lpstr>
      <vt:lpstr>議題２　高次脳機能障がいの理解促進に向けた普及啓発について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2025-09-16T04:58:01Z</dcterms:created>
  <dcterms:modified xsi:type="dcterms:W3CDTF">2025-09-16T07:41:06Z</dcterms:modified>
</cp:coreProperties>
</file>