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4"/>
  </p:notesMasterIdLst>
  <p:sldIdLst>
    <p:sldId id="256" r:id="rId2"/>
    <p:sldId id="258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800080"/>
    <a:srgbClr val="660066"/>
    <a:srgbClr val="CC00CC"/>
    <a:srgbClr val="F3B5FD"/>
    <a:srgbClr val="FF6699"/>
    <a:srgbClr val="6666FF"/>
    <a:srgbClr val="ED92F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2558"/>
  <ax:ocxPr ax:name="_cy" ax:value="2589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www.pref.osaka.lg.jp/o110100/koyotaisaku/heartfull-kensyo/r7.html"/>
  <ax:ocxPr ax:name="ForeColor" ax:value="0"/>
  <ax:ocxPr ax:name="BackColor" ax:value="16777215"/>
</ax:ocx>
</file>

<file path=ppt/activeX/activeX2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2655"/>
  <ax:ocxPr ax:name="_cy" ax:value="2880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www.pref.osaka.lg.jp/o110100/koyotaisaku/heartfull-kensyo/r7.html"/>
  <ax:ocxPr ax:name="ForeColor" ax:value="0"/>
  <ax:ocxPr ax:name="BackColor" ax:value="16777215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33" cy="497969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146" y="1"/>
            <a:ext cx="2949532" cy="497969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76D9B810-CB2D-421D-9801-2165D1DD1F31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7888" y="1243013"/>
            <a:ext cx="25130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480" y="4783895"/>
            <a:ext cx="5445760" cy="3912834"/>
          </a:xfrm>
          <a:prstGeom prst="rect">
            <a:avLst/>
          </a:prstGeom>
        </p:spPr>
        <p:txBody>
          <a:bodyPr vert="horz" lIns="88313" tIns="44156" rIns="88313" bIns="441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1369"/>
            <a:ext cx="2949533" cy="497969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146" y="9441369"/>
            <a:ext cx="2949532" cy="497969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42F155FE-0ACD-4567-BF42-CD4EE069B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4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4540"/>
            <a:ext cx="5486400" cy="243346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42935"/>
            <a:ext cx="5486400" cy="9144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49128" y="5765128"/>
            <a:ext cx="1723072" cy="486833"/>
          </a:xfrm>
        </p:spPr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765129"/>
            <a:ext cx="3660458" cy="48683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3425" y="1907824"/>
            <a:ext cx="1628775" cy="486833"/>
          </a:xfrm>
        </p:spPr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32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6" y="6263149"/>
            <a:ext cx="5967362" cy="109247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766" y="1302714"/>
            <a:ext cx="5962695" cy="454262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7355621"/>
            <a:ext cx="5966460" cy="99589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26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04711"/>
            <a:ext cx="5966460" cy="3736623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865512"/>
            <a:ext cx="5829300" cy="177446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08002"/>
            <a:ext cx="1637348" cy="486833"/>
          </a:xfrm>
        </p:spPr>
        <p:txBody>
          <a:bodyPr/>
          <a:lstStyle>
            <a:lvl1pPr algn="r">
              <a:defRPr/>
            </a:lvl1pPr>
          </a:lstStyle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08002"/>
            <a:ext cx="3622992" cy="48683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08002"/>
            <a:ext cx="500381" cy="486833"/>
          </a:xfrm>
        </p:spPr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26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004712"/>
            <a:ext cx="5710238" cy="3674979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33424" y="4679691"/>
            <a:ext cx="5395914" cy="5925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66130"/>
            <a:ext cx="5834064" cy="109502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08002"/>
            <a:ext cx="1637348" cy="486833"/>
          </a:xfrm>
        </p:spPr>
        <p:txBody>
          <a:bodyPr/>
          <a:lstStyle>
            <a:lvl1pPr algn="r">
              <a:defRPr/>
            </a:lvl1pPr>
          </a:lstStyle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05918"/>
            <a:ext cx="3622992" cy="48683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08002"/>
            <a:ext cx="500381" cy="486833"/>
          </a:xfrm>
        </p:spPr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3594" y="1076960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050" y="4028440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72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499604"/>
            <a:ext cx="5831087" cy="334911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44" y="4864422"/>
            <a:ext cx="5830206" cy="1333180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05180"/>
            <a:ext cx="1637348" cy="486833"/>
          </a:xfrm>
        </p:spPr>
        <p:txBody>
          <a:bodyPr/>
          <a:lstStyle>
            <a:lvl1pPr algn="r">
              <a:defRPr/>
            </a:lvl1pPr>
          </a:lstStyle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05180"/>
            <a:ext cx="3622992" cy="48683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08002"/>
            <a:ext cx="500381" cy="486833"/>
          </a:xfrm>
        </p:spPr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80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8776" y="1016001"/>
            <a:ext cx="4783454" cy="173848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5771" y="2936107"/>
            <a:ext cx="1920240" cy="82309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770" y="3872753"/>
            <a:ext cx="1920240" cy="447877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678" y="2935110"/>
            <a:ext cx="1920240" cy="83537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75586" y="3872091"/>
            <a:ext cx="1920240" cy="447942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1989" y="2923821"/>
            <a:ext cx="1920240" cy="83537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91990" y="3872753"/>
            <a:ext cx="1920240" cy="447877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71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628777" y="1016000"/>
            <a:ext cx="4786488" cy="17272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45770" y="5484454"/>
            <a:ext cx="1920240" cy="91035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45770" y="3108960"/>
            <a:ext cx="1920240" cy="200973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5770" y="6394805"/>
            <a:ext cx="1920240" cy="195671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905" y="5484454"/>
            <a:ext cx="1920240" cy="91035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68904" y="3108960"/>
            <a:ext cx="1920240" cy="201314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68144" y="6394803"/>
            <a:ext cx="1920240" cy="195671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024" y="5484454"/>
            <a:ext cx="1920240" cy="91035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95023" y="3108962"/>
            <a:ext cx="1920240" cy="201189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94954" y="6394801"/>
            <a:ext cx="1920240" cy="195671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17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0" y="2926080"/>
            <a:ext cx="5966460" cy="5425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565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4942" y="996245"/>
            <a:ext cx="1157288" cy="56649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1" y="994835"/>
            <a:ext cx="4708526" cy="56663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08002"/>
            <a:ext cx="1637348" cy="486833"/>
          </a:xfrm>
        </p:spPr>
        <p:txBody>
          <a:bodyPr/>
          <a:lstStyle>
            <a:lvl1pPr algn="r">
              <a:defRPr/>
            </a:lvl1pPr>
          </a:lstStyle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08002"/>
            <a:ext cx="3622992" cy="48683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49" y="508002"/>
            <a:ext cx="500381" cy="486833"/>
          </a:xfrm>
        </p:spPr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4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96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04713"/>
            <a:ext cx="5966460" cy="3735913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4855635"/>
            <a:ext cx="5966461" cy="1805512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08002"/>
            <a:ext cx="1637348" cy="486833"/>
          </a:xfrm>
        </p:spPr>
        <p:txBody>
          <a:bodyPr/>
          <a:lstStyle>
            <a:lvl1pPr algn="r">
              <a:defRPr/>
            </a:lvl1pPr>
          </a:lstStyle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08002"/>
            <a:ext cx="3622992" cy="48683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50" y="508002"/>
            <a:ext cx="500380" cy="486833"/>
          </a:xfrm>
        </p:spPr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02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1" y="2926080"/>
            <a:ext cx="2932934" cy="54254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574" y="2926080"/>
            <a:ext cx="2930655" cy="54254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85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1016000"/>
            <a:ext cx="4783455" cy="17272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60" y="2911736"/>
            <a:ext cx="2762744" cy="1098549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" y="4176890"/>
            <a:ext cx="2932934" cy="41746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1764" y="2911736"/>
            <a:ext cx="2760466" cy="1098549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574" y="4176890"/>
            <a:ext cx="2930656" cy="41746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0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71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75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032000"/>
            <a:ext cx="2314575" cy="21336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995680"/>
            <a:ext cx="3497580" cy="735584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165600"/>
            <a:ext cx="2314575" cy="41859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28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032000"/>
            <a:ext cx="3056798" cy="21336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8143" y="1001656"/>
            <a:ext cx="2755676" cy="734986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165600"/>
            <a:ext cx="3056798" cy="41859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75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4414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8775" y="1019164"/>
            <a:ext cx="4783455" cy="172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2926080"/>
            <a:ext cx="5966460" cy="542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9172" y="8475136"/>
            <a:ext cx="160305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8181-C3C3-4D6F-97F0-5A39C920BCD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770" y="8474462"/>
            <a:ext cx="42605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9187" y="508002"/>
            <a:ext cx="148304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83B05-C0A3-445D-9B04-C5DC59A3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40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kumimoji="1"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shugyosokushin-g04@gbox.pref.osaka.lg.jp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3.wmf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10.jp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F4DF1B60-49F4-46DC-9348-454429034601}"/>
              </a:ext>
            </a:extLst>
          </p:cNvPr>
          <p:cNvGrpSpPr/>
          <p:nvPr/>
        </p:nvGrpSpPr>
        <p:grpSpPr>
          <a:xfrm>
            <a:off x="4576808" y="3507616"/>
            <a:ext cx="2243756" cy="455762"/>
            <a:chOff x="4297024" y="7635244"/>
            <a:chExt cx="2496462" cy="440072"/>
          </a:xfrm>
          <a:noFill/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1D5B01BB-0646-4CC1-94AE-B2463872597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34" y="7646719"/>
              <a:ext cx="2410452" cy="42859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CFFE085-EAFF-496F-ACE7-92485B6C7C53}"/>
                </a:ext>
              </a:extLst>
            </p:cNvPr>
            <p:cNvSpPr txBox="1"/>
            <p:nvPr/>
          </p:nvSpPr>
          <p:spPr>
            <a:xfrm>
              <a:off x="4297024" y="7635244"/>
              <a:ext cx="2022852" cy="2451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大阪府　ハートフル企業顕彰</a:t>
              </a:r>
              <a:endPara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F69CFA8-D19A-429F-A42F-83AE13AA1B49}"/>
              </a:ext>
            </a:extLst>
          </p:cNvPr>
          <p:cNvSpPr txBox="1"/>
          <p:nvPr/>
        </p:nvSpPr>
        <p:spPr>
          <a:xfrm>
            <a:off x="1048010" y="1908286"/>
            <a:ext cx="4791696" cy="701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候補企業を募集中！</a:t>
            </a:r>
          </a:p>
        </p:txBody>
      </p:sp>
      <p:pic>
        <p:nvPicPr>
          <p:cNvPr id="5" name="図 13">
            <a:extLst>
              <a:ext uri="{FF2B5EF4-FFF2-40B4-BE49-F238E27FC236}">
                <a16:creationId xmlns:a16="http://schemas.microsoft.com/office/drawing/2014/main" id="{12F199CE-D823-4877-9A56-33BB18E3F0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" y="33733"/>
            <a:ext cx="1121156" cy="350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5CBED07-7408-4EDE-8651-5E6C2B0A8704}"/>
              </a:ext>
            </a:extLst>
          </p:cNvPr>
          <p:cNvGrpSpPr/>
          <p:nvPr/>
        </p:nvGrpSpPr>
        <p:grpSpPr>
          <a:xfrm>
            <a:off x="-756015" y="940787"/>
            <a:ext cx="7849150" cy="1118109"/>
            <a:chOff x="-237644" y="1010584"/>
            <a:chExt cx="7849150" cy="1118109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F9F5D1F-0403-4150-8283-73D5420D0CCF}"/>
                </a:ext>
              </a:extLst>
            </p:cNvPr>
            <p:cNvSpPr txBox="1"/>
            <p:nvPr/>
          </p:nvSpPr>
          <p:spPr>
            <a:xfrm>
              <a:off x="886857" y="1010584"/>
              <a:ext cx="67246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b="1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　　</a:t>
              </a:r>
              <a:r>
                <a:rPr kumimoji="1" lang="ja-JP" altLang="en-US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ハートフル企業顕彰</a:t>
              </a:r>
              <a:endParaRPr kumimoji="1" lang="en-US" altLang="ja-JP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haroni" panose="020B0604020202020204" pitchFamily="2" charset="-79"/>
              </a:endParaRP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7FF2BA49-567B-4A77-9ECF-A849FEF84B1A}"/>
                </a:ext>
              </a:extLst>
            </p:cNvPr>
            <p:cNvSpPr/>
            <p:nvPr/>
          </p:nvSpPr>
          <p:spPr>
            <a:xfrm>
              <a:off x="-237644" y="1775962"/>
              <a:ext cx="7795460" cy="35273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/>
                </a:solidFill>
              </a:endParaRPr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50A5475-A575-4DE1-9317-FE566D44F9D8}"/>
              </a:ext>
            </a:extLst>
          </p:cNvPr>
          <p:cNvSpPr/>
          <p:nvPr/>
        </p:nvSpPr>
        <p:spPr>
          <a:xfrm>
            <a:off x="114741" y="2892876"/>
            <a:ext cx="518296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大阪府では、障がい者雇用の促進等に関して、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特に優れた取組みを行っている事業主を表彰しています。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詳細は、ホームページをご確認ください。</a:t>
            </a:r>
            <a:endParaRPr lang="en-US" altLang="ja-JP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FC051D9-938E-4295-B65A-4A27300DFCEE}"/>
              </a:ext>
            </a:extLst>
          </p:cNvPr>
          <p:cNvSpPr/>
          <p:nvPr/>
        </p:nvSpPr>
        <p:spPr>
          <a:xfrm>
            <a:off x="587106" y="4927014"/>
            <a:ext cx="6960160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皆様のご応募をお待ちしております。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8EBE85D-1468-415F-AF8B-F97B309B1A56}"/>
              </a:ext>
            </a:extLst>
          </p:cNvPr>
          <p:cNvSpPr/>
          <p:nvPr/>
        </p:nvSpPr>
        <p:spPr>
          <a:xfrm>
            <a:off x="0" y="4178300"/>
            <a:ext cx="6858000" cy="58314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募集期間：令和</a:t>
            </a:r>
            <a:r>
              <a:rPr kumimoji="1" lang="en-US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  <a:r>
              <a:rPr kumimoji="1" lang="ja-JP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日（水） </a:t>
            </a:r>
            <a:r>
              <a:rPr kumimoji="1" lang="en-US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‣‣‣ </a:t>
            </a:r>
            <a:r>
              <a:rPr lang="en-US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日（金）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02527A0F-A7A1-45F8-99B2-4FB8C794CB17}"/>
              </a:ext>
            </a:extLst>
          </p:cNvPr>
          <p:cNvGrpSpPr/>
          <p:nvPr/>
        </p:nvGrpSpPr>
        <p:grpSpPr>
          <a:xfrm>
            <a:off x="-2741503" y="4821414"/>
            <a:ext cx="9585970" cy="2258933"/>
            <a:chOff x="-3070016" y="5157785"/>
            <a:chExt cx="9585970" cy="2258933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CA132043-DDB0-4B33-96A6-C6E00A35AEDB}"/>
                </a:ext>
              </a:extLst>
            </p:cNvPr>
            <p:cNvSpPr/>
            <p:nvPr/>
          </p:nvSpPr>
          <p:spPr>
            <a:xfrm>
              <a:off x="2809422" y="6954644"/>
              <a:ext cx="36349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障がいがある生徒の職場実習の受入れや雇用等、</a:t>
              </a:r>
              <a:endPara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支援学校等に対して職業教育に関する貢献が著しい。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F5C45BBE-BC2C-43AD-89B5-128A427CAB9D}"/>
                </a:ext>
              </a:extLst>
            </p:cNvPr>
            <p:cNvSpPr/>
            <p:nvPr/>
          </p:nvSpPr>
          <p:spPr>
            <a:xfrm>
              <a:off x="144053" y="6041474"/>
              <a:ext cx="29259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</a:t>
              </a:r>
              <a:r>
                <a:rPr lang="ja-JP" altLang="en-US" sz="1600" b="1" dirty="0">
                  <a:solidFill>
                    <a:srgbClr val="7030A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ハートフル企業大賞 </a:t>
              </a:r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（１者）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A1744774-56D0-4D4F-863F-B03722D857E6}"/>
                </a:ext>
              </a:extLst>
            </p:cNvPr>
            <p:cNvSpPr/>
            <p:nvPr/>
          </p:nvSpPr>
          <p:spPr>
            <a:xfrm>
              <a:off x="-3070016" y="5157785"/>
              <a:ext cx="3429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5A0B835A-0BD7-4203-8FBD-F39FDE47CCD7}"/>
                </a:ext>
              </a:extLst>
            </p:cNvPr>
            <p:cNvSpPr/>
            <p:nvPr/>
          </p:nvSpPr>
          <p:spPr>
            <a:xfrm>
              <a:off x="144053" y="6473107"/>
              <a:ext cx="401333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</a:t>
              </a:r>
              <a:r>
                <a:rPr lang="ja-JP" altLang="en-US" sz="1600" b="1" dirty="0">
                  <a:solidFill>
                    <a:srgbClr val="7030A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ハートフル企業チャレンジ応援賞</a:t>
              </a:r>
              <a:r>
                <a:rPr lang="en-US" altLang="ja-JP" sz="1600" b="1" dirty="0">
                  <a:solidFill>
                    <a:srgbClr val="7030A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</a:p>
            <a:p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　　　　　　　　　　　　　　　　（</a:t>
              </a:r>
              <a:r>
                <a:rPr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者以下）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31458C99-F1C2-488C-BEAC-463AA597FED8}"/>
                </a:ext>
              </a:extLst>
            </p:cNvPr>
            <p:cNvSpPr/>
            <p:nvPr/>
          </p:nvSpPr>
          <p:spPr>
            <a:xfrm>
              <a:off x="144053" y="6908887"/>
              <a:ext cx="348946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</a:t>
              </a:r>
              <a:r>
                <a:rPr lang="ja-JP" altLang="en-US" sz="1600" b="1" dirty="0">
                  <a:solidFill>
                    <a:srgbClr val="7030A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ハートフル企業教育貢献賞</a:t>
              </a:r>
              <a:r>
                <a:rPr lang="en-US" altLang="ja-JP" sz="1600" b="1" dirty="0">
                  <a:solidFill>
                    <a:srgbClr val="7030A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</a:p>
            <a:p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　　　　　　　　　　（</a:t>
              </a:r>
              <a:r>
                <a:rPr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者以下）</a:t>
              </a: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07506387-AE65-44A9-84A9-332DE257B64F}"/>
                </a:ext>
              </a:extLst>
            </p:cNvPr>
            <p:cNvSpPr/>
            <p:nvPr/>
          </p:nvSpPr>
          <p:spPr>
            <a:xfrm>
              <a:off x="3319308" y="6463642"/>
              <a:ext cx="319664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障がい者の雇用の促進に関し先進的または</a:t>
              </a:r>
              <a:endPara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独自性に優れた取組みを行っている。</a:t>
              </a: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416FDDC-C539-45B5-9519-C6787B4A1D0D}"/>
                </a:ext>
              </a:extLst>
            </p:cNvPr>
            <p:cNvSpPr/>
            <p:nvPr/>
          </p:nvSpPr>
          <p:spPr>
            <a:xfrm>
              <a:off x="2613004" y="6058976"/>
              <a:ext cx="370975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障がい者の雇用の促進に貢献し、功績が顕著である。</a:t>
              </a:r>
            </a:p>
          </p:txBody>
        </p:sp>
      </p:grpSp>
      <p:sp>
        <p:nvSpPr>
          <p:cNvPr id="43" name="四角形: 角を丸くする 55">
            <a:extLst>
              <a:ext uri="{FF2B5EF4-FFF2-40B4-BE49-F238E27FC236}">
                <a16:creationId xmlns:a16="http://schemas.microsoft.com/office/drawing/2014/main" id="{829BE968-3AB3-4628-98A5-4EA8A1CD226C}"/>
              </a:ext>
            </a:extLst>
          </p:cNvPr>
          <p:cNvSpPr/>
          <p:nvPr/>
        </p:nvSpPr>
        <p:spPr>
          <a:xfrm>
            <a:off x="144886" y="5351888"/>
            <a:ext cx="2237786" cy="356082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表彰の区分と対象</a:t>
            </a:r>
            <a:endParaRPr lang="ja-JP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四角形: 角を丸くする 55">
            <a:extLst>
              <a:ext uri="{FF2B5EF4-FFF2-40B4-BE49-F238E27FC236}">
                <a16:creationId xmlns:a16="http://schemas.microsoft.com/office/drawing/2014/main" id="{829BE968-3AB3-4628-98A5-4EA8A1CD226C}"/>
              </a:ext>
            </a:extLst>
          </p:cNvPr>
          <p:cNvSpPr/>
          <p:nvPr/>
        </p:nvSpPr>
        <p:spPr>
          <a:xfrm>
            <a:off x="144886" y="7163530"/>
            <a:ext cx="3996704" cy="38706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応募票の提出先及び問い合わせ先　</a:t>
            </a:r>
            <a:r>
              <a:rPr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事務局</a:t>
            </a:r>
            <a:r>
              <a:rPr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A4B8FA14-914D-44EC-917F-DF501A884427}"/>
              </a:ext>
            </a:extLst>
          </p:cNvPr>
          <p:cNvSpPr/>
          <p:nvPr/>
        </p:nvSpPr>
        <p:spPr>
          <a:xfrm>
            <a:off x="-86220" y="2564568"/>
            <a:ext cx="6896267" cy="311845"/>
          </a:xfrm>
          <a:prstGeom prst="ellipse">
            <a:avLst/>
          </a:prstGeom>
          <a:solidFill>
            <a:srgbClr val="FF66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78576A6-15ED-4A58-84B1-965B0F912AD9}"/>
              </a:ext>
            </a:extLst>
          </p:cNvPr>
          <p:cNvSpPr txBox="1"/>
          <p:nvPr/>
        </p:nvSpPr>
        <p:spPr>
          <a:xfrm>
            <a:off x="2593016" y="207157"/>
            <a:ext cx="4379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kumimoji="1" lang="en-US" altLang="ja-JP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　</a:t>
            </a:r>
            <a:r>
              <a:rPr kumimoji="1" lang="ja-JP" alt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</a:t>
            </a:r>
            <a:r>
              <a:rPr kumimoji="1" lang="ja-JP" altLang="en-US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C08339-06C1-4A09-BACA-69C0DA273112}"/>
              </a:ext>
            </a:extLst>
          </p:cNvPr>
          <p:cNvSpPr/>
          <p:nvPr/>
        </p:nvSpPr>
        <p:spPr>
          <a:xfrm>
            <a:off x="235135" y="3853478"/>
            <a:ext cx="6858000" cy="31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ja-JP" sz="1200" u="sng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https://www.pref.osaka.lg.jp/o110100/koyotaisaku/heartfull-kensyo/r7.html</a:t>
            </a:r>
            <a:r>
              <a:rPr lang="ja-JP" altLang="en-US" sz="1200" u="sng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1200" u="sng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5AAEFB-EAEA-4D28-B4BE-6DBEC78558C0}"/>
              </a:ext>
            </a:extLst>
          </p:cNvPr>
          <p:cNvSpPr/>
          <p:nvPr/>
        </p:nvSpPr>
        <p:spPr>
          <a:xfrm>
            <a:off x="472566" y="7645232"/>
            <a:ext cx="5910939" cy="1183321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 商工労働部 雇用推進室 就業促進課　障がい者雇用促進グループ</a:t>
            </a: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・住所 ： 〒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540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0031 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大阪市中央区北浜東３－１４ エル・おおさか本館１１階</a:t>
            </a: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・電話 ：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06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6360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9077  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・メール ：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shugyosokushin-g04@gbox.pref.osaka.lg.jp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19F27BA-91D3-4147-AB5A-5DA0BF29B514}"/>
              </a:ext>
            </a:extLst>
          </p:cNvPr>
          <p:cNvGrpSpPr/>
          <p:nvPr/>
        </p:nvGrpSpPr>
        <p:grpSpPr>
          <a:xfrm>
            <a:off x="126203" y="1540311"/>
            <a:ext cx="921807" cy="1208615"/>
            <a:chOff x="0" y="0"/>
            <a:chExt cx="1123950" cy="1460547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D36D43F3-44C3-4804-9426-D3B067433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23950" cy="1334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テキスト ボックス 25">
              <a:extLst>
                <a:ext uri="{FF2B5EF4-FFF2-40B4-BE49-F238E27FC236}">
                  <a16:creationId xmlns:a16="http://schemas.microsoft.com/office/drawing/2014/main" id="{80A66E1D-6686-45FF-A0ED-0DE30412E235}"/>
                </a:ext>
              </a:extLst>
            </p:cNvPr>
            <p:cNvSpPr txBox="1"/>
            <p:nvPr/>
          </p:nvSpPr>
          <p:spPr>
            <a:xfrm>
              <a:off x="22780" y="1253167"/>
              <a:ext cx="1078390" cy="207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ts val="1200"/>
                </a:lnSpc>
              </a:pPr>
              <a:r>
                <a:rPr lang="en-US" sz="500" b="1" kern="100" dirty="0">
                  <a:effectLst/>
                  <a:latin typeface="メイリオ" panose="020B0604030504040204" pitchFamily="50" charset="-128"/>
                  <a:ea typeface="游明朝" panose="02020400000000000000" pitchFamily="18" charset="-128"/>
                  <a:cs typeface="メイリオ" panose="020B0604030504040204" pitchFamily="50" charset="-128"/>
                </a:rPr>
                <a:t>©2014 </a:t>
              </a:r>
              <a:r>
                <a:rPr lang="ja-JP" sz="500" b="1" kern="100" dirty="0"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大阪府もずやん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E213926D-8308-4AE1-86C1-35D36CBBAFFA}"/>
              </a:ext>
            </a:extLst>
          </p:cNvPr>
          <p:cNvGrpSpPr/>
          <p:nvPr/>
        </p:nvGrpSpPr>
        <p:grpSpPr>
          <a:xfrm>
            <a:off x="5788390" y="4697622"/>
            <a:ext cx="960604" cy="1130762"/>
            <a:chOff x="0" y="0"/>
            <a:chExt cx="1082040" cy="1196340"/>
          </a:xfrm>
        </p:grpSpPr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15D891EE-05D3-4997-A359-E0EF436DC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28700" cy="1028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テキスト ボックス 28">
              <a:extLst>
                <a:ext uri="{FF2B5EF4-FFF2-40B4-BE49-F238E27FC236}">
                  <a16:creationId xmlns:a16="http://schemas.microsoft.com/office/drawing/2014/main" id="{D25D6A62-C7C8-484B-8A7B-7FC4630FBFB8}"/>
                </a:ext>
              </a:extLst>
            </p:cNvPr>
            <p:cNvSpPr txBox="1"/>
            <p:nvPr/>
          </p:nvSpPr>
          <p:spPr>
            <a:xfrm>
              <a:off x="22860" y="937260"/>
              <a:ext cx="1059180" cy="2590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ts val="1200"/>
                </a:lnSpc>
              </a:pPr>
              <a:r>
                <a:rPr lang="en-US" sz="500" b="1" kern="100">
                  <a:effectLst/>
                  <a:latin typeface="メイリオ" panose="020B0604030504040204" pitchFamily="50" charset="-128"/>
                  <a:ea typeface="游明朝" panose="02020400000000000000" pitchFamily="18" charset="-128"/>
                  <a:cs typeface="メイリオ" panose="020B0604030504040204" pitchFamily="50" charset="-128"/>
                </a:rPr>
                <a:t>©2014 </a:t>
              </a:r>
              <a:r>
                <a:rPr lang="ja-JP" sz="500" b="1" kern="100"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大阪府もずやん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61" name="図 60" descr="標章の見本">
            <a:extLst>
              <a:ext uri="{FF2B5EF4-FFF2-40B4-BE49-F238E27FC236}">
                <a16:creationId xmlns:a16="http://schemas.microsoft.com/office/drawing/2014/main" id="{33F68254-B58C-454A-A968-A1936FDF158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92" y="1858542"/>
            <a:ext cx="591045" cy="573477"/>
          </a:xfrm>
          <a:prstGeom prst="rect">
            <a:avLst/>
          </a:prstGeom>
          <a:noFill/>
          <a:ln w="6350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61" name="BarCodeCtrl1" r:id="rId2" imgW="920880" imgH="932040"/>
        </mc:Choice>
        <mc:Fallback>
          <p:control name="BarCodeCtrl1" r:id="rId2" imgW="920880" imgH="932040">
            <p:pic>
              <p:nvPicPr>
                <p:cNvPr id="8" name="BarCodeCtrl1">
                  <a:extLst>
                    <a:ext uri="{FF2B5EF4-FFF2-40B4-BE49-F238E27FC236}">
                      <a16:creationId xmlns:a16="http://schemas.microsoft.com/office/drawing/2014/main" id="{D7A506CE-C40E-48D0-BCE9-360CDECE79E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5719018" y="2514417"/>
                  <a:ext cx="921807" cy="932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480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EF8EC74-B429-4C73-945C-D25EC4492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63" y="4341847"/>
            <a:ext cx="1328089" cy="1260625"/>
          </a:xfrm>
          <a:prstGeom prst="rect">
            <a:avLst/>
          </a:prstGeom>
        </p:spPr>
      </p:pic>
      <p:sp>
        <p:nvSpPr>
          <p:cNvPr id="40" name="角丸四角形 25">
            <a:extLst>
              <a:ext uri="{FF2B5EF4-FFF2-40B4-BE49-F238E27FC236}">
                <a16:creationId xmlns:a16="http://schemas.microsoft.com/office/drawing/2014/main" id="{13106030-B585-4FEC-818B-0ED0A2A7EAAD}"/>
              </a:ext>
            </a:extLst>
          </p:cNvPr>
          <p:cNvSpPr/>
          <p:nvPr/>
        </p:nvSpPr>
        <p:spPr>
          <a:xfrm>
            <a:off x="84083" y="2786836"/>
            <a:ext cx="5141165" cy="41148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締切 ： 令和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　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＊１７時必着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角丸四角形 24">
            <a:extLst>
              <a:ext uri="{FF2B5EF4-FFF2-40B4-BE49-F238E27FC236}">
                <a16:creationId xmlns:a16="http://schemas.microsoft.com/office/drawing/2014/main" id="{E6846412-EBF3-40B8-BEF6-79A90F6DD559}"/>
              </a:ext>
            </a:extLst>
          </p:cNvPr>
          <p:cNvSpPr/>
          <p:nvPr/>
        </p:nvSpPr>
        <p:spPr>
          <a:xfrm>
            <a:off x="2498190" y="492843"/>
            <a:ext cx="4035564" cy="41148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必ず「募集要項」をご確認ください。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80714979-EEBF-41FC-AF6B-3E3824B094A6}"/>
              </a:ext>
            </a:extLst>
          </p:cNvPr>
          <p:cNvGrpSpPr/>
          <p:nvPr/>
        </p:nvGrpSpPr>
        <p:grpSpPr>
          <a:xfrm>
            <a:off x="372208" y="1039716"/>
            <a:ext cx="6113584" cy="1554272"/>
            <a:chOff x="-41711" y="466180"/>
            <a:chExt cx="6113584" cy="1554272"/>
          </a:xfrm>
          <a:solidFill>
            <a:srgbClr val="FF6699"/>
          </a:solidFill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CD0DAD3E-7C9B-4D74-A3BF-450946573180}"/>
                </a:ext>
              </a:extLst>
            </p:cNvPr>
            <p:cNvSpPr txBox="1"/>
            <p:nvPr/>
          </p:nvSpPr>
          <p:spPr>
            <a:xfrm>
              <a:off x="1528010" y="466180"/>
              <a:ext cx="4543863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○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大阪府内に事務所または事業所を設置していること。</a:t>
              </a:r>
            </a:p>
            <a:p>
              <a:pPr>
                <a:lnSpc>
                  <a:spcPts val="1600"/>
                </a:lnSpc>
                <a:spcBef>
                  <a:spcPts val="600"/>
                </a:spcBef>
              </a:pP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○上記の事務所または事業所において、</a:t>
              </a:r>
              <a:endPara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haroni" panose="020B0604020202020204" pitchFamily="2" charset="-79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　 令和</a:t>
              </a: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6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年４月１日以前から、障がい者の雇用促進等に</a:t>
              </a:r>
              <a:endPara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haroni" panose="020B0604020202020204" pitchFamily="2" charset="-79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　 取り組んでいること。</a:t>
              </a:r>
              <a:endPara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haroni" panose="020B0604020202020204" pitchFamily="2" charset="-79"/>
              </a:endParaRPr>
            </a:p>
            <a:p>
              <a:pPr>
                <a:lnSpc>
                  <a:spcPts val="1600"/>
                </a:lnSpc>
                <a:spcBef>
                  <a:spcPts val="600"/>
                </a:spcBef>
              </a:pPr>
              <a:r>
                <a:rPr lang="en-US" altLang="ja-JP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※ </a:t>
              </a:r>
              <a:r>
                <a:rPr lang="ja-JP" alt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その他、</a:t>
              </a:r>
              <a:r>
                <a:rPr lang="ja-JP" altLang="en-US" sz="14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詳しくはホームページ掲載の「募集要項」を</a:t>
              </a:r>
              <a:endParaRPr lang="en-US" altLang="ja-JP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haroni" panose="020B0604020202020204" pitchFamily="2" charset="-79"/>
              </a:endParaRPr>
            </a:p>
            <a:p>
              <a:pPr>
                <a:lnSpc>
                  <a:spcPts val="1600"/>
                </a:lnSpc>
                <a:spcBef>
                  <a:spcPts val="600"/>
                </a:spcBef>
              </a:pPr>
              <a:r>
                <a:rPr lang="ja-JP" altLang="en-US" sz="14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ご確認ください</a:t>
              </a:r>
              <a:r>
                <a:rPr lang="ja-JP" altLang="en-US" sz="12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Aharoni" panose="020B0604020202020204" pitchFamily="2" charset="-79"/>
                </a:rPr>
                <a:t>。</a:t>
              </a:r>
              <a:endParaRPr kumimoji="1" lang="ja-JP" altLang="en-US" sz="1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haroni" panose="020B0604020202020204" pitchFamily="2" charset="-79"/>
              </a:endParaRPr>
            </a:p>
          </p:txBody>
        </p:sp>
        <p:sp>
          <p:nvSpPr>
            <p:cNvPr id="50" name="フローチャート: 結合子 49">
              <a:extLst>
                <a:ext uri="{FF2B5EF4-FFF2-40B4-BE49-F238E27FC236}">
                  <a16:creationId xmlns:a16="http://schemas.microsoft.com/office/drawing/2014/main" id="{393FDA74-DF90-4D71-AE9C-9FF4FAC0F06A}"/>
                </a:ext>
              </a:extLst>
            </p:cNvPr>
            <p:cNvSpPr/>
            <p:nvPr/>
          </p:nvSpPr>
          <p:spPr>
            <a:xfrm>
              <a:off x="-41711" y="625425"/>
              <a:ext cx="1569720" cy="753536"/>
            </a:xfrm>
            <a:prstGeom prst="flowChartConnector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応募要件</a:t>
              </a:r>
              <a:endParaRPr kumimoji="1"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（主なもの）</a:t>
              </a:r>
              <a:endParaRPr kumimoji="1" lang="ja-JP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01A05B5-D19B-44A7-9329-0B809F0A062B}"/>
              </a:ext>
            </a:extLst>
          </p:cNvPr>
          <p:cNvSpPr/>
          <p:nvPr/>
        </p:nvSpPr>
        <p:spPr>
          <a:xfrm>
            <a:off x="1876918" y="3376367"/>
            <a:ext cx="467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応募票に必要事項を記載の上、その他必要書類と共に事務局へ</a:t>
            </a:r>
            <a:r>
              <a:rPr lang="ja-JP" altLang="en-US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持参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郵送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または</a:t>
            </a:r>
            <a:r>
              <a:rPr lang="en-US" altLang="ja-JP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E-mail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似て提出してください。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" name="フローチャート: 結合子 60">
            <a:extLst>
              <a:ext uri="{FF2B5EF4-FFF2-40B4-BE49-F238E27FC236}">
                <a16:creationId xmlns:a16="http://schemas.microsoft.com/office/drawing/2014/main" id="{51951E63-0962-48FC-B44E-9FBC10348126}"/>
              </a:ext>
            </a:extLst>
          </p:cNvPr>
          <p:cNvSpPr/>
          <p:nvPr/>
        </p:nvSpPr>
        <p:spPr>
          <a:xfrm>
            <a:off x="170518" y="3402462"/>
            <a:ext cx="1569720" cy="753536"/>
          </a:xfrm>
          <a:prstGeom prst="flowChartConnector">
            <a:avLst/>
          </a:prstGeom>
          <a:solidFill>
            <a:srgbClr val="0000FF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応募方法</a:t>
            </a:r>
            <a:endParaRPr kumimoji="1" lang="ja-JP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D9DF032-DBB2-44AE-8FD5-B2C89E8074CB}"/>
              </a:ext>
            </a:extLst>
          </p:cNvPr>
          <p:cNvSpPr/>
          <p:nvPr/>
        </p:nvSpPr>
        <p:spPr>
          <a:xfrm>
            <a:off x="1857250" y="4047530"/>
            <a:ext cx="467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募集要項・応募票等については、</a:t>
            </a:r>
            <a:r>
              <a:rPr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大阪府ホームページからダウンロードしてください。</a:t>
            </a: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947337D9-BC48-4487-8389-4A1388ECFBF0}"/>
              </a:ext>
            </a:extLst>
          </p:cNvPr>
          <p:cNvGrpSpPr/>
          <p:nvPr/>
        </p:nvGrpSpPr>
        <p:grpSpPr>
          <a:xfrm>
            <a:off x="2763476" y="4901261"/>
            <a:ext cx="2422383" cy="551370"/>
            <a:chOff x="4297024" y="7625304"/>
            <a:chExt cx="2538116" cy="551370"/>
          </a:xfrm>
          <a:noFill/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A976D6FB-B120-4C33-B0E4-C8DFDFAC51BF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024" y="7625304"/>
              <a:ext cx="2538116" cy="55137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864D2506-24CC-462A-8F92-6B50DE1B4C29}"/>
                </a:ext>
              </a:extLst>
            </p:cNvPr>
            <p:cNvSpPr txBox="1"/>
            <p:nvPr/>
          </p:nvSpPr>
          <p:spPr>
            <a:xfrm>
              <a:off x="4297024" y="7635240"/>
              <a:ext cx="202285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大阪府　ハートフル企業顕彰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43274FEE-E8D3-426E-8A60-F1328D06D7DB}"/>
              </a:ext>
            </a:extLst>
          </p:cNvPr>
          <p:cNvSpPr/>
          <p:nvPr/>
        </p:nvSpPr>
        <p:spPr>
          <a:xfrm>
            <a:off x="299783" y="5595374"/>
            <a:ext cx="6858000" cy="31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ja-JP" sz="1200" u="sng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https://www.pref.osaka.lg.jp/o110100/koyotaisaku/heartfull-kensyo/r7.html</a:t>
            </a:r>
            <a:r>
              <a:rPr lang="ja-JP" altLang="en-US" sz="1200" u="sng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1200" u="sng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2471CDCE-3A5D-4596-8644-AB214B9A8532}"/>
              </a:ext>
            </a:extLst>
          </p:cNvPr>
          <p:cNvGrpSpPr/>
          <p:nvPr/>
        </p:nvGrpSpPr>
        <p:grpSpPr>
          <a:xfrm>
            <a:off x="5712891" y="2312436"/>
            <a:ext cx="960604" cy="1130762"/>
            <a:chOff x="0" y="0"/>
            <a:chExt cx="1082040" cy="1196340"/>
          </a:xfrm>
        </p:grpSpPr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F37D6318-B6B7-4DA6-B088-4535C8302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28700" cy="1028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テキスト ボックス 28">
              <a:extLst>
                <a:ext uri="{FF2B5EF4-FFF2-40B4-BE49-F238E27FC236}">
                  <a16:creationId xmlns:a16="http://schemas.microsoft.com/office/drawing/2014/main" id="{53FC58DC-F4C0-413F-83EB-204857C8BEEE}"/>
                </a:ext>
              </a:extLst>
            </p:cNvPr>
            <p:cNvSpPr txBox="1"/>
            <p:nvPr/>
          </p:nvSpPr>
          <p:spPr>
            <a:xfrm>
              <a:off x="22860" y="937260"/>
              <a:ext cx="1059180" cy="2590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ts val="1200"/>
                </a:lnSpc>
              </a:pPr>
              <a:r>
                <a:rPr lang="en-US" sz="500" b="1" kern="100">
                  <a:effectLst/>
                  <a:latin typeface="メイリオ" panose="020B0604030504040204" pitchFamily="50" charset="-128"/>
                  <a:ea typeface="游明朝" panose="02020400000000000000" pitchFamily="18" charset="-128"/>
                  <a:cs typeface="メイリオ" panose="020B0604030504040204" pitchFamily="50" charset="-128"/>
                </a:rPr>
                <a:t>©2014 </a:t>
              </a:r>
              <a:r>
                <a:rPr lang="ja-JP" sz="500" b="1" kern="100"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大阪府もずやん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C53F76C8-D386-4DFE-8693-97C1A0AB1212}"/>
              </a:ext>
            </a:extLst>
          </p:cNvPr>
          <p:cNvGrpSpPr/>
          <p:nvPr/>
        </p:nvGrpSpPr>
        <p:grpSpPr>
          <a:xfrm>
            <a:off x="489612" y="4214633"/>
            <a:ext cx="1053471" cy="1357475"/>
            <a:chOff x="0" y="0"/>
            <a:chExt cx="1301750" cy="1770200"/>
          </a:xfrm>
        </p:grpSpPr>
        <p:sp>
          <p:nvSpPr>
            <p:cNvPr id="72" name="テキスト ボックス 32">
              <a:extLst>
                <a:ext uri="{FF2B5EF4-FFF2-40B4-BE49-F238E27FC236}">
                  <a16:creationId xmlns:a16="http://schemas.microsoft.com/office/drawing/2014/main" id="{767D5331-B18D-423B-9F8E-A452B9306FF1}"/>
                </a:ext>
              </a:extLst>
            </p:cNvPr>
            <p:cNvSpPr txBox="1"/>
            <p:nvPr/>
          </p:nvSpPr>
          <p:spPr>
            <a:xfrm>
              <a:off x="161253" y="1485897"/>
              <a:ext cx="1103666" cy="28430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ts val="1200"/>
                </a:lnSpc>
              </a:pPr>
              <a:r>
                <a:rPr lang="en-US" sz="500" b="1" kern="100" dirty="0">
                  <a:effectLst/>
                  <a:latin typeface="メイリオ" panose="020B0604030504040204" pitchFamily="50" charset="-128"/>
                  <a:ea typeface="游明朝" panose="02020400000000000000" pitchFamily="18" charset="-128"/>
                  <a:cs typeface="メイリオ" panose="020B0604030504040204" pitchFamily="50" charset="-128"/>
                </a:rPr>
                <a:t>©2014 </a:t>
              </a:r>
              <a:r>
                <a:rPr lang="ja-JP" sz="500" b="1" kern="100" dirty="0"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大阪府もずやん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F76B3B4B-840D-4209-B66E-8C36051A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01750" cy="1631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スクロール: 横 74">
            <a:extLst>
              <a:ext uri="{FF2B5EF4-FFF2-40B4-BE49-F238E27FC236}">
                <a16:creationId xmlns:a16="http://schemas.microsoft.com/office/drawing/2014/main" id="{903DB0E2-2145-4A5E-926B-77A5BC047086}"/>
              </a:ext>
            </a:extLst>
          </p:cNvPr>
          <p:cNvSpPr/>
          <p:nvPr/>
        </p:nvSpPr>
        <p:spPr>
          <a:xfrm>
            <a:off x="460645" y="6970915"/>
            <a:ext cx="5896303" cy="1501099"/>
          </a:xfrm>
          <a:custGeom>
            <a:avLst/>
            <a:gdLst>
              <a:gd name="connsiteX0" fmla="*/ 5896303 w 5896303"/>
              <a:gd name="connsiteY0" fmla="*/ 49521 h 1501099"/>
              <a:gd name="connsiteX1" fmla="*/ 5846782 w 5896303"/>
              <a:gd name="connsiteY1" fmla="*/ 99042 h 1501099"/>
              <a:gd name="connsiteX2" fmla="*/ 5846782 w 5896303"/>
              <a:gd name="connsiteY2" fmla="*/ 49521 h 1501099"/>
              <a:gd name="connsiteX3" fmla="*/ 5822021 w 5896303"/>
              <a:gd name="connsiteY3" fmla="*/ 74282 h 1501099"/>
              <a:gd name="connsiteX4" fmla="*/ 5797260 w 5896303"/>
              <a:gd name="connsiteY4" fmla="*/ 49521 h 1501099"/>
              <a:gd name="connsiteX5" fmla="*/ 5797260 w 5896303"/>
              <a:gd name="connsiteY5" fmla="*/ 99043 h 1501099"/>
              <a:gd name="connsiteX6" fmla="*/ 49521 w 5896303"/>
              <a:gd name="connsiteY6" fmla="*/ 99043 h 1501099"/>
              <a:gd name="connsiteX7" fmla="*/ 0 w 5896303"/>
              <a:gd name="connsiteY7" fmla="*/ 148564 h 1501099"/>
              <a:gd name="connsiteX8" fmla="*/ 0 w 5896303"/>
              <a:gd name="connsiteY8" fmla="*/ 1451578 h 1501099"/>
              <a:gd name="connsiteX9" fmla="*/ 49521 w 5896303"/>
              <a:gd name="connsiteY9" fmla="*/ 1501099 h 1501099"/>
              <a:gd name="connsiteX10" fmla="*/ 99042 w 5896303"/>
              <a:gd name="connsiteY10" fmla="*/ 1451578 h 1501099"/>
              <a:gd name="connsiteX11" fmla="*/ 99043 w 5896303"/>
              <a:gd name="connsiteY11" fmla="*/ 1402056 h 1501099"/>
              <a:gd name="connsiteX12" fmla="*/ 5846782 w 5896303"/>
              <a:gd name="connsiteY12" fmla="*/ 1402056 h 1501099"/>
              <a:gd name="connsiteX13" fmla="*/ 5896303 w 5896303"/>
              <a:gd name="connsiteY13" fmla="*/ 1352535 h 1501099"/>
              <a:gd name="connsiteX14" fmla="*/ 5896303 w 5896303"/>
              <a:gd name="connsiteY14" fmla="*/ 49521 h 1501099"/>
              <a:gd name="connsiteX15" fmla="*/ 49521 w 5896303"/>
              <a:gd name="connsiteY15" fmla="*/ 198085 h 1501099"/>
              <a:gd name="connsiteX16" fmla="*/ 99042 w 5896303"/>
              <a:gd name="connsiteY16" fmla="*/ 148564 h 1501099"/>
              <a:gd name="connsiteX17" fmla="*/ 74281 w 5896303"/>
              <a:gd name="connsiteY17" fmla="*/ 123803 h 1501099"/>
              <a:gd name="connsiteX18" fmla="*/ 49520 w 5896303"/>
              <a:gd name="connsiteY18" fmla="*/ 148564 h 1501099"/>
              <a:gd name="connsiteX19" fmla="*/ 49521 w 5896303"/>
              <a:gd name="connsiteY19" fmla="*/ 198085 h 1501099"/>
              <a:gd name="connsiteX0" fmla="*/ 49521 w 5896303"/>
              <a:gd name="connsiteY0" fmla="*/ 198085 h 1501099"/>
              <a:gd name="connsiteX1" fmla="*/ 99042 w 5896303"/>
              <a:gd name="connsiteY1" fmla="*/ 148564 h 1501099"/>
              <a:gd name="connsiteX2" fmla="*/ 74281 w 5896303"/>
              <a:gd name="connsiteY2" fmla="*/ 123803 h 1501099"/>
              <a:gd name="connsiteX3" fmla="*/ 49520 w 5896303"/>
              <a:gd name="connsiteY3" fmla="*/ 148564 h 1501099"/>
              <a:gd name="connsiteX4" fmla="*/ 49521 w 5896303"/>
              <a:gd name="connsiteY4" fmla="*/ 198085 h 1501099"/>
              <a:gd name="connsiteX5" fmla="*/ 5846782 w 5896303"/>
              <a:gd name="connsiteY5" fmla="*/ 99043 h 1501099"/>
              <a:gd name="connsiteX6" fmla="*/ 5896303 w 5896303"/>
              <a:gd name="connsiteY6" fmla="*/ 49522 h 1501099"/>
              <a:gd name="connsiteX7" fmla="*/ 5846782 w 5896303"/>
              <a:gd name="connsiteY7" fmla="*/ 1 h 1501099"/>
              <a:gd name="connsiteX8" fmla="*/ 5797261 w 5896303"/>
              <a:gd name="connsiteY8" fmla="*/ 49522 h 1501099"/>
              <a:gd name="connsiteX9" fmla="*/ 5822022 w 5896303"/>
              <a:gd name="connsiteY9" fmla="*/ 74283 h 1501099"/>
              <a:gd name="connsiteX10" fmla="*/ 5846783 w 5896303"/>
              <a:gd name="connsiteY10" fmla="*/ 49522 h 1501099"/>
              <a:gd name="connsiteX11" fmla="*/ 5846782 w 5896303"/>
              <a:gd name="connsiteY11" fmla="*/ 99043 h 1501099"/>
              <a:gd name="connsiteX0" fmla="*/ 0 w 5896303"/>
              <a:gd name="connsiteY0" fmla="*/ 148564 h 1501099"/>
              <a:gd name="connsiteX1" fmla="*/ 49521 w 5896303"/>
              <a:gd name="connsiteY1" fmla="*/ 99043 h 1501099"/>
              <a:gd name="connsiteX2" fmla="*/ 5797260 w 5896303"/>
              <a:gd name="connsiteY2" fmla="*/ 99043 h 1501099"/>
              <a:gd name="connsiteX3" fmla="*/ 5797260 w 5896303"/>
              <a:gd name="connsiteY3" fmla="*/ 49521 h 1501099"/>
              <a:gd name="connsiteX4" fmla="*/ 5846781 w 5896303"/>
              <a:gd name="connsiteY4" fmla="*/ 0 h 1501099"/>
              <a:gd name="connsiteX5" fmla="*/ 5896302 w 5896303"/>
              <a:gd name="connsiteY5" fmla="*/ 49521 h 1501099"/>
              <a:gd name="connsiteX6" fmla="*/ 5896303 w 5896303"/>
              <a:gd name="connsiteY6" fmla="*/ 1352535 h 1501099"/>
              <a:gd name="connsiteX7" fmla="*/ 5846782 w 5896303"/>
              <a:gd name="connsiteY7" fmla="*/ 1402056 h 1501099"/>
              <a:gd name="connsiteX8" fmla="*/ 99043 w 5896303"/>
              <a:gd name="connsiteY8" fmla="*/ 1402056 h 1501099"/>
              <a:gd name="connsiteX9" fmla="*/ 99043 w 5896303"/>
              <a:gd name="connsiteY9" fmla="*/ 1451578 h 1501099"/>
              <a:gd name="connsiteX10" fmla="*/ 49522 w 5896303"/>
              <a:gd name="connsiteY10" fmla="*/ 1501099 h 1501099"/>
              <a:gd name="connsiteX11" fmla="*/ 1 w 5896303"/>
              <a:gd name="connsiteY11" fmla="*/ 1451578 h 1501099"/>
              <a:gd name="connsiteX12" fmla="*/ 0 w 5896303"/>
              <a:gd name="connsiteY12" fmla="*/ 148564 h 1501099"/>
              <a:gd name="connsiteX13" fmla="*/ 5797260 w 5896303"/>
              <a:gd name="connsiteY13" fmla="*/ 99043 h 1501099"/>
              <a:gd name="connsiteX14" fmla="*/ 5846782 w 5896303"/>
              <a:gd name="connsiteY14" fmla="*/ 99043 h 1501099"/>
              <a:gd name="connsiteX15" fmla="*/ 5896303 w 5896303"/>
              <a:gd name="connsiteY15" fmla="*/ 49522 h 1501099"/>
              <a:gd name="connsiteX16" fmla="*/ 5846782 w 5896303"/>
              <a:gd name="connsiteY16" fmla="*/ 99043 h 1501099"/>
              <a:gd name="connsiteX17" fmla="*/ 5846782 w 5896303"/>
              <a:gd name="connsiteY17" fmla="*/ 49521 h 1501099"/>
              <a:gd name="connsiteX18" fmla="*/ 5822021 w 5896303"/>
              <a:gd name="connsiteY18" fmla="*/ 74282 h 1501099"/>
              <a:gd name="connsiteX19" fmla="*/ 5797260 w 5896303"/>
              <a:gd name="connsiteY19" fmla="*/ 49521 h 1501099"/>
              <a:gd name="connsiteX20" fmla="*/ 49521 w 5896303"/>
              <a:gd name="connsiteY20" fmla="*/ 198085 h 1501099"/>
              <a:gd name="connsiteX21" fmla="*/ 49521 w 5896303"/>
              <a:gd name="connsiteY21" fmla="*/ 148564 h 1501099"/>
              <a:gd name="connsiteX22" fmla="*/ 74282 w 5896303"/>
              <a:gd name="connsiteY22" fmla="*/ 123803 h 1501099"/>
              <a:gd name="connsiteX23" fmla="*/ 99043 w 5896303"/>
              <a:gd name="connsiteY23" fmla="*/ 148564 h 1501099"/>
              <a:gd name="connsiteX24" fmla="*/ 49522 w 5896303"/>
              <a:gd name="connsiteY24" fmla="*/ 198085 h 1501099"/>
              <a:gd name="connsiteX25" fmla="*/ 1 w 5896303"/>
              <a:gd name="connsiteY25" fmla="*/ 148564 h 1501099"/>
              <a:gd name="connsiteX26" fmla="*/ 99043 w 5896303"/>
              <a:gd name="connsiteY26" fmla="*/ 148564 h 1501099"/>
              <a:gd name="connsiteX27" fmla="*/ 99043 w 5896303"/>
              <a:gd name="connsiteY27" fmla="*/ 1402056 h 150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96303" h="1501099" stroke="0" extrusionOk="0">
                <a:moveTo>
                  <a:pt x="5896303" y="49521"/>
                </a:moveTo>
                <a:cubicBezTo>
                  <a:pt x="5882137" y="61144"/>
                  <a:pt x="5866583" y="82925"/>
                  <a:pt x="5846782" y="99042"/>
                </a:cubicBezTo>
                <a:cubicBezTo>
                  <a:pt x="5849172" y="83452"/>
                  <a:pt x="5847928" y="61138"/>
                  <a:pt x="5846782" y="49521"/>
                </a:cubicBezTo>
                <a:cubicBezTo>
                  <a:pt x="5846949" y="63123"/>
                  <a:pt x="5835584" y="75686"/>
                  <a:pt x="5822021" y="74282"/>
                </a:cubicBezTo>
                <a:cubicBezTo>
                  <a:pt x="5809076" y="75186"/>
                  <a:pt x="5798450" y="63387"/>
                  <a:pt x="5797260" y="49521"/>
                </a:cubicBezTo>
                <a:cubicBezTo>
                  <a:pt x="5800962" y="61070"/>
                  <a:pt x="5796390" y="90679"/>
                  <a:pt x="5797260" y="99043"/>
                </a:cubicBezTo>
                <a:cubicBezTo>
                  <a:pt x="4455922" y="17493"/>
                  <a:pt x="1370348" y="216717"/>
                  <a:pt x="49521" y="99043"/>
                </a:cubicBezTo>
                <a:cubicBezTo>
                  <a:pt x="21780" y="98619"/>
                  <a:pt x="2221" y="116854"/>
                  <a:pt x="0" y="148564"/>
                </a:cubicBezTo>
                <a:cubicBezTo>
                  <a:pt x="-92733" y="737836"/>
                  <a:pt x="88985" y="1239509"/>
                  <a:pt x="0" y="1451578"/>
                </a:cubicBezTo>
                <a:cubicBezTo>
                  <a:pt x="1316" y="1482539"/>
                  <a:pt x="20293" y="1505218"/>
                  <a:pt x="49521" y="1501099"/>
                </a:cubicBezTo>
                <a:cubicBezTo>
                  <a:pt x="77837" y="1498439"/>
                  <a:pt x="99422" y="1478990"/>
                  <a:pt x="99042" y="1451578"/>
                </a:cubicBezTo>
                <a:cubicBezTo>
                  <a:pt x="96140" y="1434599"/>
                  <a:pt x="97978" y="1420659"/>
                  <a:pt x="99043" y="1402056"/>
                </a:cubicBezTo>
                <a:cubicBezTo>
                  <a:pt x="2781450" y="1329238"/>
                  <a:pt x="4328471" y="1331572"/>
                  <a:pt x="5846782" y="1402056"/>
                </a:cubicBezTo>
                <a:cubicBezTo>
                  <a:pt x="5873740" y="1398675"/>
                  <a:pt x="5895893" y="1379171"/>
                  <a:pt x="5896303" y="1352535"/>
                </a:cubicBezTo>
                <a:cubicBezTo>
                  <a:pt x="5790697" y="886106"/>
                  <a:pt x="5984379" y="210349"/>
                  <a:pt x="5896303" y="49521"/>
                </a:cubicBezTo>
                <a:close/>
                <a:moveTo>
                  <a:pt x="49521" y="198085"/>
                </a:moveTo>
                <a:cubicBezTo>
                  <a:pt x="81150" y="198889"/>
                  <a:pt x="96243" y="177095"/>
                  <a:pt x="99042" y="148564"/>
                </a:cubicBezTo>
                <a:cubicBezTo>
                  <a:pt x="98495" y="134720"/>
                  <a:pt x="87762" y="123930"/>
                  <a:pt x="74281" y="123803"/>
                </a:cubicBezTo>
                <a:cubicBezTo>
                  <a:pt x="61117" y="125296"/>
                  <a:pt x="48762" y="136788"/>
                  <a:pt x="49520" y="148564"/>
                </a:cubicBezTo>
                <a:cubicBezTo>
                  <a:pt x="48429" y="164017"/>
                  <a:pt x="50768" y="182201"/>
                  <a:pt x="49521" y="198085"/>
                </a:cubicBezTo>
                <a:close/>
              </a:path>
              <a:path w="5896303" h="1501099" fill="darkenLess" stroke="0" extrusionOk="0">
                <a:moveTo>
                  <a:pt x="49521" y="198085"/>
                </a:moveTo>
                <a:cubicBezTo>
                  <a:pt x="61728" y="183382"/>
                  <a:pt x="87338" y="157961"/>
                  <a:pt x="99042" y="148564"/>
                </a:cubicBezTo>
                <a:cubicBezTo>
                  <a:pt x="99394" y="132692"/>
                  <a:pt x="88541" y="125164"/>
                  <a:pt x="74281" y="123803"/>
                </a:cubicBezTo>
                <a:cubicBezTo>
                  <a:pt x="59566" y="124421"/>
                  <a:pt x="50470" y="134174"/>
                  <a:pt x="49520" y="148564"/>
                </a:cubicBezTo>
                <a:cubicBezTo>
                  <a:pt x="49703" y="165437"/>
                  <a:pt x="48984" y="182322"/>
                  <a:pt x="49521" y="198085"/>
                </a:cubicBezTo>
                <a:close/>
                <a:moveTo>
                  <a:pt x="5846782" y="99043"/>
                </a:moveTo>
                <a:cubicBezTo>
                  <a:pt x="5877708" y="99531"/>
                  <a:pt x="5896373" y="77631"/>
                  <a:pt x="5896303" y="49522"/>
                </a:cubicBezTo>
                <a:cubicBezTo>
                  <a:pt x="5894028" y="24182"/>
                  <a:pt x="5874182" y="984"/>
                  <a:pt x="5846782" y="1"/>
                </a:cubicBezTo>
                <a:cubicBezTo>
                  <a:pt x="5819404" y="-4862"/>
                  <a:pt x="5798153" y="25156"/>
                  <a:pt x="5797261" y="49522"/>
                </a:cubicBezTo>
                <a:cubicBezTo>
                  <a:pt x="5797766" y="64400"/>
                  <a:pt x="5807681" y="73287"/>
                  <a:pt x="5822022" y="74283"/>
                </a:cubicBezTo>
                <a:cubicBezTo>
                  <a:pt x="5835295" y="74044"/>
                  <a:pt x="5846529" y="63147"/>
                  <a:pt x="5846783" y="49522"/>
                </a:cubicBezTo>
                <a:cubicBezTo>
                  <a:pt x="5846405" y="66442"/>
                  <a:pt x="5847586" y="83241"/>
                  <a:pt x="5846782" y="99043"/>
                </a:cubicBezTo>
                <a:close/>
              </a:path>
              <a:path w="5896303" h="1501099" fill="none" extrusionOk="0">
                <a:moveTo>
                  <a:pt x="0" y="148564"/>
                </a:moveTo>
                <a:cubicBezTo>
                  <a:pt x="-1098" y="118662"/>
                  <a:pt x="22745" y="99436"/>
                  <a:pt x="49521" y="99043"/>
                </a:cubicBezTo>
                <a:cubicBezTo>
                  <a:pt x="1140336" y="-16313"/>
                  <a:pt x="3695933" y="58874"/>
                  <a:pt x="5797260" y="99043"/>
                </a:cubicBezTo>
                <a:cubicBezTo>
                  <a:pt x="5799462" y="87940"/>
                  <a:pt x="5793996" y="68382"/>
                  <a:pt x="5797260" y="49521"/>
                </a:cubicBezTo>
                <a:cubicBezTo>
                  <a:pt x="5793408" y="23044"/>
                  <a:pt x="5819781" y="-209"/>
                  <a:pt x="5846781" y="0"/>
                </a:cubicBezTo>
                <a:cubicBezTo>
                  <a:pt x="5876467" y="-3682"/>
                  <a:pt x="5894370" y="21284"/>
                  <a:pt x="5896302" y="49521"/>
                </a:cubicBezTo>
                <a:cubicBezTo>
                  <a:pt x="5906805" y="486868"/>
                  <a:pt x="5878981" y="920219"/>
                  <a:pt x="5896303" y="1352535"/>
                </a:cubicBezTo>
                <a:cubicBezTo>
                  <a:pt x="5896111" y="1380301"/>
                  <a:pt x="5875391" y="1406346"/>
                  <a:pt x="5846782" y="1402056"/>
                </a:cubicBezTo>
                <a:cubicBezTo>
                  <a:pt x="5153368" y="1232804"/>
                  <a:pt x="1989605" y="1422657"/>
                  <a:pt x="99043" y="1402056"/>
                </a:cubicBezTo>
                <a:cubicBezTo>
                  <a:pt x="97512" y="1407436"/>
                  <a:pt x="101059" y="1438455"/>
                  <a:pt x="99043" y="1451578"/>
                </a:cubicBezTo>
                <a:cubicBezTo>
                  <a:pt x="98011" y="1480516"/>
                  <a:pt x="73995" y="1505456"/>
                  <a:pt x="49522" y="1501099"/>
                </a:cubicBezTo>
                <a:cubicBezTo>
                  <a:pt x="21074" y="1499988"/>
                  <a:pt x="3185" y="1477219"/>
                  <a:pt x="1" y="1451578"/>
                </a:cubicBezTo>
                <a:cubicBezTo>
                  <a:pt x="80381" y="1001881"/>
                  <a:pt x="15619" y="593104"/>
                  <a:pt x="0" y="148564"/>
                </a:cubicBezTo>
                <a:close/>
                <a:moveTo>
                  <a:pt x="5797260" y="99043"/>
                </a:moveTo>
                <a:cubicBezTo>
                  <a:pt x="5813249" y="99533"/>
                  <a:pt x="5840815" y="99213"/>
                  <a:pt x="5846782" y="99043"/>
                </a:cubicBezTo>
                <a:cubicBezTo>
                  <a:pt x="5871731" y="97627"/>
                  <a:pt x="5895867" y="76303"/>
                  <a:pt x="5896303" y="49522"/>
                </a:cubicBezTo>
                <a:moveTo>
                  <a:pt x="5846782" y="99043"/>
                </a:moveTo>
                <a:cubicBezTo>
                  <a:pt x="5847894" y="81101"/>
                  <a:pt x="5850967" y="55091"/>
                  <a:pt x="5846782" y="49521"/>
                </a:cubicBezTo>
                <a:cubicBezTo>
                  <a:pt x="5846251" y="63910"/>
                  <a:pt x="5834566" y="73204"/>
                  <a:pt x="5822021" y="74282"/>
                </a:cubicBezTo>
                <a:cubicBezTo>
                  <a:pt x="5808278" y="73830"/>
                  <a:pt x="5794873" y="62446"/>
                  <a:pt x="5797260" y="49521"/>
                </a:cubicBezTo>
                <a:moveTo>
                  <a:pt x="49521" y="198085"/>
                </a:moveTo>
                <a:cubicBezTo>
                  <a:pt x="52892" y="182413"/>
                  <a:pt x="48133" y="168295"/>
                  <a:pt x="49521" y="148564"/>
                </a:cubicBezTo>
                <a:cubicBezTo>
                  <a:pt x="50902" y="134855"/>
                  <a:pt x="60339" y="126130"/>
                  <a:pt x="74282" y="123803"/>
                </a:cubicBezTo>
                <a:cubicBezTo>
                  <a:pt x="90395" y="124188"/>
                  <a:pt x="99250" y="134461"/>
                  <a:pt x="99043" y="148564"/>
                </a:cubicBezTo>
                <a:cubicBezTo>
                  <a:pt x="97352" y="170840"/>
                  <a:pt x="73046" y="201525"/>
                  <a:pt x="49522" y="198085"/>
                </a:cubicBezTo>
                <a:cubicBezTo>
                  <a:pt x="25684" y="202139"/>
                  <a:pt x="602" y="171025"/>
                  <a:pt x="1" y="148564"/>
                </a:cubicBezTo>
                <a:moveTo>
                  <a:pt x="99043" y="148564"/>
                </a:moveTo>
                <a:cubicBezTo>
                  <a:pt x="40248" y="701056"/>
                  <a:pt x="27030" y="877386"/>
                  <a:pt x="99043" y="1402056"/>
                </a:cubicBezTo>
              </a:path>
              <a:path w="5896303" h="1501099" fill="none" stroke="0" extrusionOk="0">
                <a:moveTo>
                  <a:pt x="0" y="148564"/>
                </a:moveTo>
                <a:cubicBezTo>
                  <a:pt x="20" y="122404"/>
                  <a:pt x="18385" y="96259"/>
                  <a:pt x="49521" y="99043"/>
                </a:cubicBezTo>
                <a:cubicBezTo>
                  <a:pt x="2311419" y="206312"/>
                  <a:pt x="4000297" y="-52780"/>
                  <a:pt x="5797260" y="99043"/>
                </a:cubicBezTo>
                <a:cubicBezTo>
                  <a:pt x="5795842" y="88157"/>
                  <a:pt x="5800306" y="69779"/>
                  <a:pt x="5797260" y="49521"/>
                </a:cubicBezTo>
                <a:cubicBezTo>
                  <a:pt x="5796022" y="25931"/>
                  <a:pt x="5816244" y="-1408"/>
                  <a:pt x="5846781" y="0"/>
                </a:cubicBezTo>
                <a:cubicBezTo>
                  <a:pt x="5872666" y="-3966"/>
                  <a:pt x="5895782" y="26433"/>
                  <a:pt x="5896302" y="49521"/>
                </a:cubicBezTo>
                <a:cubicBezTo>
                  <a:pt x="5937011" y="495534"/>
                  <a:pt x="5868657" y="982949"/>
                  <a:pt x="5896303" y="1352535"/>
                </a:cubicBezTo>
                <a:cubicBezTo>
                  <a:pt x="5897642" y="1380573"/>
                  <a:pt x="5872930" y="1403459"/>
                  <a:pt x="5846782" y="1402056"/>
                </a:cubicBezTo>
                <a:cubicBezTo>
                  <a:pt x="5124247" y="1433620"/>
                  <a:pt x="1516125" y="1393823"/>
                  <a:pt x="99043" y="1402056"/>
                </a:cubicBezTo>
                <a:cubicBezTo>
                  <a:pt x="99884" y="1418840"/>
                  <a:pt x="96898" y="1437086"/>
                  <a:pt x="99043" y="1451578"/>
                </a:cubicBezTo>
                <a:cubicBezTo>
                  <a:pt x="98972" y="1474667"/>
                  <a:pt x="77316" y="1500672"/>
                  <a:pt x="49522" y="1501099"/>
                </a:cubicBezTo>
                <a:cubicBezTo>
                  <a:pt x="22318" y="1500152"/>
                  <a:pt x="-841" y="1478860"/>
                  <a:pt x="1" y="1451578"/>
                </a:cubicBezTo>
                <a:cubicBezTo>
                  <a:pt x="-14751" y="1001616"/>
                  <a:pt x="10053" y="584895"/>
                  <a:pt x="0" y="148564"/>
                </a:cubicBezTo>
                <a:close/>
                <a:moveTo>
                  <a:pt x="5797260" y="99043"/>
                </a:moveTo>
                <a:cubicBezTo>
                  <a:pt x="5814090" y="103120"/>
                  <a:pt x="5832774" y="102663"/>
                  <a:pt x="5846782" y="99043"/>
                </a:cubicBezTo>
                <a:cubicBezTo>
                  <a:pt x="5875605" y="96109"/>
                  <a:pt x="5900841" y="74841"/>
                  <a:pt x="5896303" y="49522"/>
                </a:cubicBezTo>
                <a:moveTo>
                  <a:pt x="5846782" y="99043"/>
                </a:moveTo>
                <a:cubicBezTo>
                  <a:pt x="5847205" y="76591"/>
                  <a:pt x="5844914" y="69652"/>
                  <a:pt x="5846782" y="49521"/>
                </a:cubicBezTo>
                <a:cubicBezTo>
                  <a:pt x="5849485" y="62984"/>
                  <a:pt x="5836535" y="72978"/>
                  <a:pt x="5822021" y="74282"/>
                </a:cubicBezTo>
                <a:cubicBezTo>
                  <a:pt x="5810443" y="73031"/>
                  <a:pt x="5797881" y="63417"/>
                  <a:pt x="5797260" y="49521"/>
                </a:cubicBezTo>
                <a:moveTo>
                  <a:pt x="49521" y="198085"/>
                </a:moveTo>
                <a:cubicBezTo>
                  <a:pt x="48181" y="188537"/>
                  <a:pt x="50071" y="170077"/>
                  <a:pt x="49521" y="148564"/>
                </a:cubicBezTo>
                <a:cubicBezTo>
                  <a:pt x="47760" y="134850"/>
                  <a:pt x="60309" y="123643"/>
                  <a:pt x="74282" y="123803"/>
                </a:cubicBezTo>
                <a:cubicBezTo>
                  <a:pt x="88377" y="122967"/>
                  <a:pt x="99166" y="134540"/>
                  <a:pt x="99043" y="148564"/>
                </a:cubicBezTo>
                <a:cubicBezTo>
                  <a:pt x="98255" y="177791"/>
                  <a:pt x="75431" y="197371"/>
                  <a:pt x="49522" y="198085"/>
                </a:cubicBezTo>
                <a:cubicBezTo>
                  <a:pt x="20295" y="198298"/>
                  <a:pt x="3535" y="179235"/>
                  <a:pt x="1" y="148564"/>
                </a:cubicBezTo>
                <a:moveTo>
                  <a:pt x="99043" y="148564"/>
                </a:moveTo>
                <a:cubicBezTo>
                  <a:pt x="91610" y="283233"/>
                  <a:pt x="45099" y="943946"/>
                  <a:pt x="99043" y="1402056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24802767">
                  <a:prstGeom prst="horizontalScroll">
                    <a:avLst>
                      <a:gd name="adj" fmla="val 659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・企業名や活動内容等を大阪府のホームページに掲載するなど、広く周知します。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企業向けの障がい者雇用セミナーで、取組み事例を発表していただくことがあります。</a:t>
            </a:r>
          </a:p>
        </p:txBody>
      </p:sp>
      <p:sp>
        <p:nvSpPr>
          <p:cNvPr id="80" name="角丸四角形 25">
            <a:extLst>
              <a:ext uri="{FF2B5EF4-FFF2-40B4-BE49-F238E27FC236}">
                <a16:creationId xmlns:a16="http://schemas.microsoft.com/office/drawing/2014/main" id="{E48501DB-1B17-435A-8AA3-501473C51A1D}"/>
              </a:ext>
            </a:extLst>
          </p:cNvPr>
          <p:cNvSpPr/>
          <p:nvPr/>
        </p:nvSpPr>
        <p:spPr>
          <a:xfrm>
            <a:off x="245227" y="6179432"/>
            <a:ext cx="2990021" cy="51424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受賞された企業について</a:t>
            </a:r>
          </a:p>
        </p:txBody>
      </p:sp>
      <p:pic>
        <p:nvPicPr>
          <p:cNvPr id="84" name="図 83" descr="標章の見本">
            <a:extLst>
              <a:ext uri="{FF2B5EF4-FFF2-40B4-BE49-F238E27FC236}">
                <a16:creationId xmlns:a16="http://schemas.microsoft.com/office/drawing/2014/main" id="{C482B787-8B2E-459A-AA02-6CAD9FCCAC1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68" y="6191869"/>
            <a:ext cx="591045" cy="573477"/>
          </a:xfrm>
          <a:prstGeom prst="rect">
            <a:avLst/>
          </a:prstGeom>
          <a:noFill/>
          <a:ln w="6350">
            <a:noFill/>
          </a:ln>
        </p:spPr>
      </p:pic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6A21D492-EEE2-4BEC-9DD4-22EB3F34D0AA}"/>
              </a:ext>
            </a:extLst>
          </p:cNvPr>
          <p:cNvGrpSpPr/>
          <p:nvPr/>
        </p:nvGrpSpPr>
        <p:grpSpPr>
          <a:xfrm>
            <a:off x="4701759" y="5913310"/>
            <a:ext cx="1046978" cy="1025546"/>
            <a:chOff x="0" y="0"/>
            <a:chExt cx="1249680" cy="1364615"/>
          </a:xfrm>
        </p:grpSpPr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D2AD3A9D-8395-4FE3-99CF-6A97A1E3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6800" cy="1265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テキスト ボックス 24">
              <a:extLst>
                <a:ext uri="{FF2B5EF4-FFF2-40B4-BE49-F238E27FC236}">
                  <a16:creationId xmlns:a16="http://schemas.microsoft.com/office/drawing/2014/main" id="{704E7A30-DB92-42C4-BDE8-43D4A3A5923F}"/>
                </a:ext>
              </a:extLst>
            </p:cNvPr>
            <p:cNvSpPr txBox="1"/>
            <p:nvPr/>
          </p:nvSpPr>
          <p:spPr>
            <a:xfrm>
              <a:off x="167640" y="1120140"/>
              <a:ext cx="1082040" cy="2444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ts val="1200"/>
                </a:lnSpc>
              </a:pPr>
              <a:r>
                <a:rPr lang="en-US" sz="500" b="1" kern="100">
                  <a:effectLst/>
                  <a:latin typeface="メイリオ" panose="020B0604030504040204" pitchFamily="50" charset="-128"/>
                  <a:ea typeface="游明朝" panose="02020400000000000000" pitchFamily="18" charset="-128"/>
                  <a:cs typeface="メイリオ" panose="020B0604030504040204" pitchFamily="50" charset="-128"/>
                </a:rPr>
                <a:t>©2014 </a:t>
              </a:r>
              <a:r>
                <a:rPr lang="ja-JP" sz="500" b="1" kern="100">
                  <a:effectLst/>
                  <a:ea typeface="メイリオ" panose="020B0604030504040204" pitchFamily="50" charset="-128"/>
                  <a:cs typeface="メイリオ" panose="020B0604030504040204" pitchFamily="50" charset="-128"/>
                </a:rPr>
                <a:t>大阪府もずやん</a:t>
              </a:r>
              <a:endParaRPr lang="ja-JP" sz="105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065" name="BarCodeCtrl2" r:id="rId2" imgW="955800" imgH="1036800"/>
        </mc:Choice>
        <mc:Fallback>
          <p:control name="BarCodeCtrl2" r:id="rId2" imgW="955800" imgH="1036800">
            <p:pic>
              <p:nvPicPr>
                <p:cNvPr id="5" name="BarCodeCtrl2">
                  <a:extLst>
                    <a:ext uri="{FF2B5EF4-FFF2-40B4-BE49-F238E27FC236}">
                      <a16:creationId xmlns:a16="http://schemas.microsoft.com/office/drawing/2014/main" id="{A5130125-7049-47C5-B981-0735B54F9BB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702541" y="4591786"/>
                  <a:ext cx="954361" cy="1035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21345325"/>
      </p:ext>
    </p:extLst>
  </p:cSld>
  <p:clrMapOvr>
    <a:masterClrMapping/>
  </p:clrMapOvr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1293</TotalTime>
  <Words>546</Words>
  <Application>Microsoft Office PowerPoint</Application>
  <PresentationFormat>画面に合わせる (4:3)</PresentationFormat>
  <Paragraphs>49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HGP創英角ﾎﾟｯﾌﾟ体</vt:lpstr>
      <vt:lpstr>UD デジタル 教科書体 NK-B</vt:lpstr>
      <vt:lpstr>メイリオ</vt:lpstr>
      <vt:lpstr>游ゴシック</vt:lpstr>
      <vt:lpstr>游明朝</vt:lpstr>
      <vt:lpstr>Arial</vt:lpstr>
      <vt:lpstr>Century Gothic</vt:lpstr>
      <vt:lpstr>飛行機雲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35</cp:revision>
  <cp:lastPrinted>2024-07-29T07:40:54Z</cp:lastPrinted>
  <dcterms:created xsi:type="dcterms:W3CDTF">2021-06-09T04:39:35Z</dcterms:created>
  <dcterms:modified xsi:type="dcterms:W3CDTF">2025-09-26T02:42:32Z</dcterms:modified>
</cp:coreProperties>
</file>