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bookmarkIdSeed="2">
  <p:sldMasterIdLst>
    <p:sldMasterId id="2147483648" r:id="rId1"/>
  </p:sldMasterIdLst>
  <p:notesMasterIdLst>
    <p:notesMasterId r:id="rId4"/>
  </p:notesMasterIdLst>
  <p:sldIdLst>
    <p:sldId id="278" r:id="rId2"/>
    <p:sldId id="275" r:id="rId3"/>
  </p:sldIdLst>
  <p:sldSz cx="12801600" cy="9601200" type="A3"/>
  <p:notesSz cx="9939338" cy="6807200"/>
  <p:defaultTextStyle>
    <a:defPPr>
      <a:defRPr lang="ja-JP"/>
    </a:defPPr>
    <a:lvl1pPr marL="0" algn="l" defTabSz="1300172" rtl="0" eaLnBrk="1" latinLnBrk="0" hangingPunct="1">
      <a:defRPr kumimoji="1" sz="2539" kern="1200">
        <a:solidFill>
          <a:schemeClr val="tx1"/>
        </a:solidFill>
        <a:latin typeface="+mn-lt"/>
        <a:ea typeface="+mn-ea"/>
        <a:cs typeface="+mn-cs"/>
      </a:defRPr>
    </a:lvl1pPr>
    <a:lvl2pPr marL="650086" algn="l" defTabSz="1300172" rtl="0" eaLnBrk="1" latinLnBrk="0" hangingPunct="1">
      <a:defRPr kumimoji="1" sz="2539" kern="1200">
        <a:solidFill>
          <a:schemeClr val="tx1"/>
        </a:solidFill>
        <a:latin typeface="+mn-lt"/>
        <a:ea typeface="+mn-ea"/>
        <a:cs typeface="+mn-cs"/>
      </a:defRPr>
    </a:lvl2pPr>
    <a:lvl3pPr marL="1300172" algn="l" defTabSz="1300172" rtl="0" eaLnBrk="1" latinLnBrk="0" hangingPunct="1">
      <a:defRPr kumimoji="1" sz="2539" kern="1200">
        <a:solidFill>
          <a:schemeClr val="tx1"/>
        </a:solidFill>
        <a:latin typeface="+mn-lt"/>
        <a:ea typeface="+mn-ea"/>
        <a:cs typeface="+mn-cs"/>
      </a:defRPr>
    </a:lvl3pPr>
    <a:lvl4pPr marL="1950259" algn="l" defTabSz="1300172" rtl="0" eaLnBrk="1" latinLnBrk="0" hangingPunct="1">
      <a:defRPr kumimoji="1" sz="2539" kern="1200">
        <a:solidFill>
          <a:schemeClr val="tx1"/>
        </a:solidFill>
        <a:latin typeface="+mn-lt"/>
        <a:ea typeface="+mn-ea"/>
        <a:cs typeface="+mn-cs"/>
      </a:defRPr>
    </a:lvl4pPr>
    <a:lvl5pPr marL="2600345" algn="l" defTabSz="1300172" rtl="0" eaLnBrk="1" latinLnBrk="0" hangingPunct="1">
      <a:defRPr kumimoji="1" sz="2539" kern="1200">
        <a:solidFill>
          <a:schemeClr val="tx1"/>
        </a:solidFill>
        <a:latin typeface="+mn-lt"/>
        <a:ea typeface="+mn-ea"/>
        <a:cs typeface="+mn-cs"/>
      </a:defRPr>
    </a:lvl5pPr>
    <a:lvl6pPr marL="3250431" algn="l" defTabSz="1300172" rtl="0" eaLnBrk="1" latinLnBrk="0" hangingPunct="1">
      <a:defRPr kumimoji="1" sz="2539" kern="1200">
        <a:solidFill>
          <a:schemeClr val="tx1"/>
        </a:solidFill>
        <a:latin typeface="+mn-lt"/>
        <a:ea typeface="+mn-ea"/>
        <a:cs typeface="+mn-cs"/>
      </a:defRPr>
    </a:lvl6pPr>
    <a:lvl7pPr marL="3900518" algn="l" defTabSz="1300172" rtl="0" eaLnBrk="1" latinLnBrk="0" hangingPunct="1">
      <a:defRPr kumimoji="1" sz="2539" kern="1200">
        <a:solidFill>
          <a:schemeClr val="tx1"/>
        </a:solidFill>
        <a:latin typeface="+mn-lt"/>
        <a:ea typeface="+mn-ea"/>
        <a:cs typeface="+mn-cs"/>
      </a:defRPr>
    </a:lvl7pPr>
    <a:lvl8pPr marL="4550605" algn="l" defTabSz="1300172" rtl="0" eaLnBrk="1" latinLnBrk="0" hangingPunct="1">
      <a:defRPr kumimoji="1" sz="2539" kern="1200">
        <a:solidFill>
          <a:schemeClr val="tx1"/>
        </a:solidFill>
        <a:latin typeface="+mn-lt"/>
        <a:ea typeface="+mn-ea"/>
        <a:cs typeface="+mn-cs"/>
      </a:defRPr>
    </a:lvl8pPr>
    <a:lvl9pPr marL="5200691" algn="l" defTabSz="1300172" rtl="0" eaLnBrk="1" latinLnBrk="0" hangingPunct="1">
      <a:defRPr kumimoji="1" sz="2539"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661" userDrawn="1">
          <p15:clr>
            <a:srgbClr val="A4A3A4"/>
          </p15:clr>
        </p15:guide>
        <p15:guide id="3" pos="-5" userDrawn="1">
          <p15:clr>
            <a:srgbClr val="A4A3A4"/>
          </p15:clr>
        </p15:guide>
        <p15:guide id="4" orient="horz" pos="144" userDrawn="1">
          <p15:clr>
            <a:srgbClr val="A4A3A4"/>
          </p15:clr>
        </p15:guide>
        <p15:guide id="5" orient="horz" pos="1008" userDrawn="1">
          <p15:clr>
            <a:srgbClr val="A4A3A4"/>
          </p15:clr>
        </p15:guide>
        <p15:guide id="6" orient="horz" pos="1404" userDrawn="1">
          <p15:clr>
            <a:srgbClr val="A4A3A4"/>
          </p15:clr>
        </p15:guide>
        <p15:guide id="7" pos="1197" userDrawn="1">
          <p15:clr>
            <a:srgbClr val="A4A3A4"/>
          </p15:clr>
        </p15:guide>
        <p15:guide id="8" orient="horz" pos="1482" userDrawn="1">
          <p15:clr>
            <a:srgbClr val="A4A3A4"/>
          </p15:clr>
        </p15:guide>
        <p15:guide id="9" orient="horz" pos="2634" userDrawn="1">
          <p15:clr>
            <a:srgbClr val="A4A3A4"/>
          </p15:clr>
        </p15:guide>
        <p15:guide id="10" orient="horz" pos="1626" userDrawn="1">
          <p15:clr>
            <a:srgbClr val="A4A3A4"/>
          </p15:clr>
        </p15:guide>
        <p15:guide id="11" orient="horz" pos="2843" userDrawn="1">
          <p15:clr>
            <a:srgbClr val="A4A3A4"/>
          </p15:clr>
        </p15:guide>
        <p15:guide id="12" orient="horz" pos="2071" userDrawn="1">
          <p15:clr>
            <a:srgbClr val="A4A3A4"/>
          </p15:clr>
        </p15:guide>
        <p15:guide id="13" orient="horz" pos="1890" userDrawn="1">
          <p15:clr>
            <a:srgbClr val="A4A3A4"/>
          </p15:clr>
        </p15:guide>
        <p15:guide id="16" pos="721" userDrawn="1">
          <p15:clr>
            <a:srgbClr val="A4A3A4"/>
          </p15:clr>
        </p15:guide>
        <p15:guide id="17" orient="horz" pos="2888" userDrawn="1">
          <p15:clr>
            <a:srgbClr val="A4A3A4"/>
          </p15:clr>
        </p15:guide>
        <p15:guide id="18" orient="horz" pos="5504" userDrawn="1">
          <p15:clr>
            <a:srgbClr val="A4A3A4"/>
          </p15:clr>
        </p15:guide>
        <p15:guide id="29" pos="1168" userDrawn="1">
          <p15:clr>
            <a:srgbClr val="A4A3A4"/>
          </p15:clr>
        </p15:guide>
        <p15:guide id="31" pos="3100" userDrawn="1">
          <p15:clr>
            <a:srgbClr val="A4A3A4"/>
          </p15:clr>
        </p15:guide>
        <p15:guide id="33" orient="horz" pos="3054" userDrawn="1">
          <p15:clr>
            <a:srgbClr val="A4A3A4"/>
          </p15:clr>
        </p15:guide>
        <p15:guide id="38" orient="horz" pos="1098" userDrawn="1">
          <p15:clr>
            <a:srgbClr val="A4A3A4"/>
          </p15:clr>
        </p15:guide>
        <p15:guide id="41" pos="10" userDrawn="1">
          <p15:clr>
            <a:srgbClr val="A4A3A4"/>
          </p15:clr>
        </p15:guide>
        <p15:guide id="42" orient="horz" pos="5309" userDrawn="1">
          <p15:clr>
            <a:srgbClr val="A4A3A4"/>
          </p15:clr>
        </p15:guide>
        <p15:guide id="43" orient="horz" pos="5026" userDrawn="1">
          <p15:clr>
            <a:srgbClr val="A4A3A4"/>
          </p15:clr>
        </p15:guide>
        <p15:guide id="44" orient="horz" pos="4944" userDrawn="1">
          <p15:clr>
            <a:srgbClr val="A4A3A4"/>
          </p15:clr>
        </p15:guide>
        <p15:guide id="46" orient="horz" pos="4294" userDrawn="1">
          <p15:clr>
            <a:srgbClr val="A4A3A4"/>
          </p15:clr>
        </p15:guide>
        <p15:guide id="48" orient="horz" pos="3912" userDrawn="1">
          <p15:clr>
            <a:srgbClr val="A4A3A4"/>
          </p15:clr>
        </p15:guide>
        <p15:guide id="49" orient="horz" pos="3886" userDrawn="1">
          <p15:clr>
            <a:srgbClr val="A4A3A4"/>
          </p15:clr>
        </p15:guide>
        <p15:guide id="50" orient="horz" pos="3514" userDrawn="1">
          <p15:clr>
            <a:srgbClr val="A4A3A4"/>
          </p15:clr>
        </p15:guide>
        <p15:guide id="51" orient="horz" pos="6030" userDrawn="1">
          <p15:clr>
            <a:srgbClr val="A4A3A4"/>
          </p15:clr>
        </p15:guide>
        <p15:guide id="53" orient="horz" pos="3402" userDrawn="1">
          <p15:clr>
            <a:srgbClr val="A4A3A4"/>
          </p15:clr>
        </p15:guide>
        <p15:guide id="56" pos="7978" userDrawn="1">
          <p15:clr>
            <a:srgbClr val="A4A3A4"/>
          </p15:clr>
        </p15:guide>
        <p15:guide id="57" pos="5892" userDrawn="1">
          <p15:clr>
            <a:srgbClr val="A4A3A4"/>
          </p15:clr>
        </p15:guide>
        <p15:guide id="58" pos="6427" userDrawn="1">
          <p15:clr>
            <a:srgbClr val="A4A3A4"/>
          </p15:clr>
        </p15:guide>
        <p15:guide id="59" pos="6576" userDrawn="1">
          <p15:clr>
            <a:srgbClr val="A4A3A4"/>
          </p15:clr>
        </p15:guide>
        <p15:guide id="61" pos="6139" userDrawn="1">
          <p15:clr>
            <a:srgbClr val="A4A3A4"/>
          </p15:clr>
        </p15:guide>
        <p15:guide id="62" pos="6355" userDrawn="1">
          <p15:clr>
            <a:srgbClr val="A4A3A4"/>
          </p15:clr>
        </p15:guide>
        <p15:guide id="67" pos="6230" userDrawn="1">
          <p15:clr>
            <a:srgbClr val="A4A3A4"/>
          </p15:clr>
        </p15:guide>
        <p15:guide id="68" orient="horz" pos="3552" userDrawn="1">
          <p15:clr>
            <a:srgbClr val="A4A3A4"/>
          </p15:clr>
        </p15:guide>
        <p15:guide id="69" orient="horz" pos="3636" userDrawn="1">
          <p15:clr>
            <a:srgbClr val="A4A3A4"/>
          </p15:clr>
        </p15:guide>
        <p15:guide id="70" pos="5256" userDrawn="1">
          <p15:clr>
            <a:srgbClr val="A4A3A4"/>
          </p15:clr>
        </p15:guide>
        <p15:guide id="72" pos="6702" userDrawn="1">
          <p15:clr>
            <a:srgbClr val="A4A3A4"/>
          </p15:clr>
        </p15:guide>
        <p15:guide id="74" orient="horz" pos="4353" userDrawn="1">
          <p15:clr>
            <a:srgbClr val="A4A3A4"/>
          </p15:clr>
        </p15:guide>
        <p15:guide id="75" orient="horz" pos="5539" userDrawn="1">
          <p15:clr>
            <a:srgbClr val="A4A3A4"/>
          </p15:clr>
        </p15:guide>
        <p15:guide id="78" orient="horz" pos="6042" userDrawn="1">
          <p15:clr>
            <a:srgbClr val="A4A3A4"/>
          </p15:clr>
        </p15:guide>
        <p15:guide id="79" pos="6562" userDrawn="1">
          <p15:clr>
            <a:srgbClr val="A4A3A4"/>
          </p15:clr>
        </p15:guide>
        <p15:guide id="81" orient="horz" pos="3543" userDrawn="1">
          <p15:clr>
            <a:srgbClr val="A4A3A4"/>
          </p15:clr>
        </p15:guide>
        <p15:guide id="82" orient="horz" pos="4718" userDrawn="1">
          <p15:clr>
            <a:srgbClr val="A4A3A4"/>
          </p15:clr>
        </p15:guide>
        <p15:guide id="83" orient="horz" pos="5140" userDrawn="1">
          <p15:clr>
            <a:srgbClr val="A4A3A4"/>
          </p15:clr>
        </p15:guide>
        <p15:guide id="84" pos="3533" userDrawn="1">
          <p15:clr>
            <a:srgbClr val="A4A3A4"/>
          </p15:clr>
        </p15:guide>
        <p15:guide id="85" orient="horz" pos="439" userDrawn="1">
          <p15:clr>
            <a:srgbClr val="A4A3A4"/>
          </p15:clr>
        </p15:guide>
        <p15:guide id="86" pos="7389" userDrawn="1">
          <p15:clr>
            <a:srgbClr val="A4A3A4"/>
          </p15:clr>
        </p15:guide>
        <p15:guide id="87" pos="3710" userDrawn="1">
          <p15:clr>
            <a:srgbClr val="A4A3A4"/>
          </p15:clr>
        </p15:guide>
        <p15:guide id="88" orient="horz" pos="3006" userDrawn="1">
          <p15:clr>
            <a:srgbClr val="A4A3A4"/>
          </p15:clr>
        </p15:guide>
        <p15:guide id="89" pos="8052" userDrawn="1">
          <p15:clr>
            <a:srgbClr val="A4A3A4"/>
          </p15:clr>
        </p15:guide>
        <p15:guide id="90" pos="5529" userDrawn="1">
          <p15:clr>
            <a:srgbClr val="A4A3A4"/>
          </p15:clr>
        </p15:guide>
        <p15:guide id="91" orient="horz" pos="5172" userDrawn="1">
          <p15:clr>
            <a:srgbClr val="A4A3A4"/>
          </p15:clr>
        </p15:guide>
        <p15:guide id="92" orient="horz" pos="4749" userDrawn="1">
          <p15:clr>
            <a:srgbClr val="A4A3A4"/>
          </p15:clr>
        </p15:guide>
        <p15:guide id="93" orient="horz" pos="3953" userDrawn="1">
          <p15:clr>
            <a:srgbClr val="A4A3A4"/>
          </p15:clr>
        </p15:guide>
        <p15:guide id="94" orient="horz" pos="5595" userDrawn="1">
          <p15:clr>
            <a:srgbClr val="A4A3A4"/>
          </p15:clr>
        </p15:guide>
        <p15:guide id="95" pos="3008" userDrawn="1">
          <p15:clr>
            <a:srgbClr val="A4A3A4"/>
          </p15:clr>
        </p15:guide>
        <p15:guide id="96" pos="5390" userDrawn="1">
          <p15:clr>
            <a:srgbClr val="A4A3A4"/>
          </p15:clr>
        </p15:guide>
        <p15:guide id="97" pos="5410" userDrawn="1">
          <p15:clr>
            <a:srgbClr val="A4A3A4"/>
          </p15:clr>
        </p15:guide>
        <p15:guide id="98" orient="horz" pos="3595" userDrawn="1">
          <p15:clr>
            <a:srgbClr val="A4A3A4"/>
          </p15:clr>
        </p15:guide>
        <p15:guide id="99" pos="8004" userDrawn="1">
          <p15:clr>
            <a:srgbClr val="A4A3A4"/>
          </p15:clr>
        </p15:guide>
        <p15:guide id="100" pos="2995" userDrawn="1">
          <p15:clr>
            <a:srgbClr val="A4A3A4"/>
          </p15:clr>
        </p15:guide>
        <p15:guide id="101" orient="horz" pos="373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FF"/>
    <a:srgbClr val="0000CC"/>
    <a:srgbClr val="3366FF"/>
    <a:srgbClr val="3399FF"/>
    <a:srgbClr val="2F5597"/>
    <a:srgbClr val="B7DEE8"/>
    <a:srgbClr val="FFFF99"/>
    <a:srgbClr val="9999FF"/>
    <a:srgbClr val="CC99FF"/>
    <a:srgbClr val="99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691" autoAdjust="0"/>
    <p:restoredTop sz="95194" autoAdjust="0"/>
  </p:normalViewPr>
  <p:slideViewPr>
    <p:cSldViewPr>
      <p:cViewPr varScale="1">
        <p:scale>
          <a:sx n="67" d="100"/>
          <a:sy n="67" d="100"/>
        </p:scale>
        <p:origin x="1018" y="82"/>
      </p:cViewPr>
      <p:guideLst>
        <p:guide orient="horz" pos="2661"/>
        <p:guide pos="-5"/>
        <p:guide orient="horz" pos="144"/>
        <p:guide orient="horz" pos="1008"/>
        <p:guide orient="horz" pos="1404"/>
        <p:guide pos="1197"/>
        <p:guide orient="horz" pos="1482"/>
        <p:guide orient="horz" pos="2634"/>
        <p:guide orient="horz" pos="1626"/>
        <p:guide orient="horz" pos="2843"/>
        <p:guide orient="horz" pos="2071"/>
        <p:guide orient="horz" pos="1890"/>
        <p:guide pos="721"/>
        <p:guide orient="horz" pos="2888"/>
        <p:guide orient="horz" pos="5504"/>
        <p:guide pos="1168"/>
        <p:guide pos="3100"/>
        <p:guide orient="horz" pos="3054"/>
        <p:guide orient="horz" pos="1098"/>
        <p:guide pos="10"/>
        <p:guide orient="horz" pos="5309"/>
        <p:guide orient="horz" pos="5026"/>
        <p:guide orient="horz" pos="4944"/>
        <p:guide orient="horz" pos="4294"/>
        <p:guide orient="horz" pos="3912"/>
        <p:guide orient="horz" pos="3886"/>
        <p:guide orient="horz" pos="3514"/>
        <p:guide orient="horz" pos="6030"/>
        <p:guide orient="horz" pos="3402"/>
        <p:guide pos="7978"/>
        <p:guide pos="5892"/>
        <p:guide pos="6427"/>
        <p:guide pos="6576"/>
        <p:guide pos="6139"/>
        <p:guide pos="6355"/>
        <p:guide pos="6230"/>
        <p:guide orient="horz" pos="3552"/>
        <p:guide orient="horz" pos="3636"/>
        <p:guide pos="5256"/>
        <p:guide pos="6702"/>
        <p:guide orient="horz" pos="4353"/>
        <p:guide orient="horz" pos="5539"/>
        <p:guide orient="horz" pos="6042"/>
        <p:guide pos="6562"/>
        <p:guide orient="horz" pos="3543"/>
        <p:guide orient="horz" pos="4718"/>
        <p:guide orient="horz" pos="5140"/>
        <p:guide pos="3533"/>
        <p:guide orient="horz" pos="439"/>
        <p:guide pos="7389"/>
        <p:guide pos="3710"/>
        <p:guide orient="horz" pos="3006"/>
        <p:guide pos="8052"/>
        <p:guide pos="5529"/>
        <p:guide orient="horz" pos="5172"/>
        <p:guide orient="horz" pos="4749"/>
        <p:guide orient="horz" pos="3953"/>
        <p:guide orient="horz" pos="5595"/>
        <p:guide pos="3008"/>
        <p:guide pos="5390"/>
        <p:guide pos="5410"/>
        <p:guide orient="horz" pos="3595"/>
        <p:guide pos="8004"/>
        <p:guide pos="2995"/>
        <p:guide orient="horz" pos="373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notesMaster" Target="notesMasters/notesMaster1.xml"/><Relationship Id="rId9"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oleObject" Target="file:///\\10.19.162.31\disk\000%20&#12464;&#12523;&#12540;&#12503;&#20849;&#26377;\30-2%20&#20381;&#23384;&#30151;&#23550;&#31574;\R5\&#9733;&#12450;&#12523;&#12467;&#12540;&#12523;&#20581;&#24247;&#38556;&#12364;&#12356;&#23550;&#31574;\&#35336;&#30011;&#31574;&#23450;&#20316;&#26989;&#12501;&#12457;&#12523;&#12480;\&#22823;&#38442;&#24220;&#12398;&#29694;&#29366;&#12487;&#12540;&#12479;\1(1)&#39154;&#37202;&#32722;&#24931;&#12398;&#12354;&#12427;&#32773;&#12398;&#29366;&#27841;&#12288;(2)&#29983;&#27963;&#32722;&#24931;&#30149;&#12398;&#12522;&#12473;&#12463;&#12434;&#39640;&#12417;&#12427;&#37327;&#12434;&#39154;&#37202;&#12375;&#12390;&#12356;&#12427;&#32773;&#12398;&#21106;&#21512;\&#20581;&#24247;&#12389;&#12367;&#12426;&#35506;&#23455;&#24907;&#35519;&#26619;&#38306;&#20418;\&#12304;&#26356;&#26032;&#12414;&#12392;&#12417;&#65306;&#12464;&#12521;&#12501;&#34920;&#12305;&#24220;&#27665;&#12398;&#20581;&#24247;&#12434;&#12417;&#12368;&#12427;&#29366;&#27841;.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10.19.162.31\disk\000%20&#12464;&#12523;&#12540;&#12503;&#20849;&#26377;\30-2%20&#20381;&#23384;&#30151;&#23550;&#31574;\R5\&#9733;&#12450;&#12523;&#12467;&#12540;&#12523;&#20581;&#24247;&#38556;&#12364;&#12356;&#23550;&#31574;\&#35336;&#30011;&#31574;&#23450;&#20316;&#26989;&#12501;&#12457;&#12523;&#12480;\&#22823;&#38442;&#24220;&#12398;&#29694;&#29366;&#12487;&#12540;&#12479;\7&#12288;&#22823;&#38442;&#24220;&#12395;&#12362;&#12369;&#12427;&#12450;&#12523;&#12467;&#12540;&#12523;&#12395;&#38306;&#12377;&#12427;&#21839;&#38988;&#12398;&#30456;&#35527;&#29366;&#27841;\&#65288;&#32232;&#38598;&#20013;&#65289;&#20445;&#20581;&#25152;&#31561;&#30456;&#35527;&#20214;&#25968;&#25512;&#31227;.xlsx" TargetMode="External"/><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2211988336424036E-2"/>
          <c:y val="0.13335197350026151"/>
          <c:w val="0.89594002040809884"/>
          <c:h val="0.60802821024792508"/>
        </c:manualLayout>
      </c:layout>
      <c:barChart>
        <c:barDir val="col"/>
        <c:grouping val="clustered"/>
        <c:varyColors val="0"/>
        <c:ser>
          <c:idx val="0"/>
          <c:order val="0"/>
          <c:tx>
            <c:strRef>
              <c:f>図表54!$B$1</c:f>
              <c:strCache>
                <c:ptCount val="1"/>
                <c:pt idx="0">
                  <c:v>男性</c:v>
                </c:pt>
              </c:strCache>
            </c:strRef>
          </c:tx>
          <c:spPr>
            <a:pattFill prst="dkDnDiag">
              <a:fgClr>
                <a:schemeClr val="accent1"/>
              </a:fgClr>
              <a:bgClr>
                <a:schemeClr val="bg1"/>
              </a:bgClr>
            </a:pattFill>
            <a:ln w="3175">
              <a:solidFill>
                <a:sysClr val="windowText" lastClr="000000"/>
              </a:solidFill>
            </a:ln>
            <a:effectLst/>
          </c:spPr>
          <c:invertIfNegative val="0"/>
          <c:dPt>
            <c:idx val="0"/>
            <c:invertIfNegative val="0"/>
            <c:bubble3D val="0"/>
            <c:spPr>
              <a:pattFill prst="dkDnDiag">
                <a:fgClr>
                  <a:schemeClr val="accent1"/>
                </a:fgClr>
                <a:bgClr>
                  <a:schemeClr val="bg1"/>
                </a:bgClr>
              </a:pattFill>
              <a:ln w="3175">
                <a:solidFill>
                  <a:sysClr val="windowText" lastClr="000000"/>
                </a:solidFill>
              </a:ln>
              <a:effectLst/>
            </c:spPr>
            <c:extLst>
              <c:ext xmlns:c16="http://schemas.microsoft.com/office/drawing/2014/chart" uri="{C3380CC4-5D6E-409C-BE32-E72D297353CC}">
                <c16:uniqueId val="{00000001-9BBE-4717-874F-90CBD6168CAF}"/>
              </c:ext>
            </c:extLst>
          </c:dPt>
          <c:dLbls>
            <c:dLbl>
              <c:idx val="0"/>
              <c:layout>
                <c:manualLayout>
                  <c:x val="-9.2081278570548646E-3"/>
                  <c:y val="4.8322332233223325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9BBE-4717-874F-90CBD6168CAF}"/>
                </c:ext>
              </c:extLst>
            </c:dLbl>
            <c:dLbl>
              <c:idx val="1"/>
              <c:layout>
                <c:manualLayout>
                  <c:x val="-8.386354374314859E-3"/>
                  <c:y val="4.0653779663680653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9BBE-4717-874F-90CBD6168CAF}"/>
                </c:ext>
              </c:extLst>
            </c:dLbl>
            <c:dLbl>
              <c:idx val="2"/>
              <c:layout>
                <c:manualLayout>
                  <c:x val="0"/>
                  <c:y val="5.0633349049190632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9BBE-4717-874F-90CBD6168CAF}"/>
                </c:ext>
              </c:extLst>
            </c:dLbl>
            <c:dLbl>
              <c:idx val="3"/>
              <c:layout>
                <c:manualLayout>
                  <c:x val="4.1929797403811829E-3"/>
                  <c:y val="4.0653779663680611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9BBE-4717-874F-90CBD6168CAF}"/>
                </c:ext>
              </c:extLst>
            </c:dLbl>
            <c:dLbl>
              <c:idx val="4"/>
              <c:layout>
                <c:manualLayout>
                  <c:x val="0"/>
                  <c:y val="4.8322332233223325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9BBE-4717-874F-90CBD6168CAF}"/>
                </c:ext>
              </c:extLst>
            </c:dLbl>
            <c:dLbl>
              <c:idx val="5"/>
              <c:layout>
                <c:manualLayout>
                  <c:x val="4.1929797403812748E-3"/>
                  <c:y val="2.0694640892660696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9BBE-4717-874F-90CBD6168CAF}"/>
                </c:ext>
              </c:extLst>
            </c:dLbl>
            <c:dLbl>
              <c:idx val="6"/>
              <c:layout>
                <c:manualLayout>
                  <c:x val="-6.2896985633073841E-3"/>
                  <c:y val="3.4508431469515669E-2"/>
                </c:manualLayout>
              </c:layout>
              <c:dLblPos val="outEnd"/>
              <c:showLegendKey val="0"/>
              <c:showVal val="1"/>
              <c:showCatName val="0"/>
              <c:showSerName val="0"/>
              <c:showPercent val="0"/>
              <c:showBubbleSize val="0"/>
              <c:extLst>
                <c:ext xmlns:c15="http://schemas.microsoft.com/office/drawing/2012/chart" uri="{CE6537A1-D6FC-4f65-9D91-7224C49458BB}">
                  <c15:layout>
                    <c:manualLayout>
                      <c:w val="0.10111755232005684"/>
                      <c:h val="9.0105348837068874E-2"/>
                    </c:manualLayout>
                  </c15:layout>
                </c:ext>
                <c:ext xmlns:c16="http://schemas.microsoft.com/office/drawing/2014/chart" uri="{C3380CC4-5D6E-409C-BE32-E72D297353CC}">
                  <c16:uniqueId val="{00000010-9BBE-4717-874F-90CBD6168CAF}"/>
                </c:ext>
              </c:extLst>
            </c:dLbl>
            <c:spPr>
              <a:noFill/>
              <a:ln>
                <a:noFill/>
              </a:ln>
              <a:effectLst/>
            </c:spPr>
            <c:txPr>
              <a:bodyPr rot="0" spcFirstLastPara="1" vertOverflow="ellipsis" vert="horz" wrap="square" anchor="ctr" anchorCtr="1"/>
              <a:lstStyle/>
              <a:p>
                <a:pPr>
                  <a:defRPr sz="500" b="0" i="0" u="none" strike="noStrike" kern="1200" baseline="0">
                    <a:solidFill>
                      <a:sysClr val="windowText" lastClr="000000"/>
                    </a:solidFill>
                    <a:latin typeface="メイリオ" panose="020B0604030504040204" pitchFamily="50" charset="-128"/>
                    <a:ea typeface="メイリオ" panose="020B0604030504040204" pitchFamily="50" charset="-128"/>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図表54!$A$2:$A$8</c:f>
              <c:strCache>
                <c:ptCount val="7"/>
                <c:pt idx="0">
                  <c:v>20－29歳</c:v>
                </c:pt>
                <c:pt idx="1">
                  <c:v>30－39歳</c:v>
                </c:pt>
                <c:pt idx="2">
                  <c:v>40－49歳</c:v>
                </c:pt>
                <c:pt idx="3">
                  <c:v>50－59歳</c:v>
                </c:pt>
                <c:pt idx="4">
                  <c:v>60－69歳</c:v>
                </c:pt>
                <c:pt idx="5">
                  <c:v>70－79歳</c:v>
                </c:pt>
                <c:pt idx="6">
                  <c:v>80歳以上</c:v>
                </c:pt>
              </c:strCache>
            </c:strRef>
          </c:cat>
          <c:val>
            <c:numRef>
              <c:f>図表54!$B$2:$B$8</c:f>
              <c:numCache>
                <c:formatCode>0.0%</c:formatCode>
                <c:ptCount val="7"/>
                <c:pt idx="0">
                  <c:v>3.4000000000000002E-2</c:v>
                </c:pt>
                <c:pt idx="1">
                  <c:v>7.9000000000000001E-2</c:v>
                </c:pt>
                <c:pt idx="2">
                  <c:v>0.14699999999999999</c:v>
                </c:pt>
                <c:pt idx="3">
                  <c:v>0.20199999999999999</c:v>
                </c:pt>
                <c:pt idx="4">
                  <c:v>0.20699999999999999</c:v>
                </c:pt>
                <c:pt idx="5">
                  <c:v>0.114</c:v>
                </c:pt>
                <c:pt idx="6">
                  <c:v>0.04</c:v>
                </c:pt>
              </c:numCache>
            </c:numRef>
          </c:val>
          <c:extLst>
            <c:ext xmlns:c16="http://schemas.microsoft.com/office/drawing/2014/chart" uri="{C3380CC4-5D6E-409C-BE32-E72D297353CC}">
              <c16:uniqueId val="{00000002-9BBE-4717-874F-90CBD6168CAF}"/>
            </c:ext>
          </c:extLst>
        </c:ser>
        <c:ser>
          <c:idx val="1"/>
          <c:order val="1"/>
          <c:tx>
            <c:strRef>
              <c:f>図表54!$C$1</c:f>
              <c:strCache>
                <c:ptCount val="1"/>
                <c:pt idx="0">
                  <c:v>女性</c:v>
                </c:pt>
              </c:strCache>
            </c:strRef>
          </c:tx>
          <c:spPr>
            <a:solidFill>
              <a:schemeClr val="accent1"/>
            </a:solidFill>
            <a:ln w="3175">
              <a:solidFill>
                <a:sysClr val="windowText" lastClr="000000"/>
              </a:solidFill>
            </a:ln>
            <a:effectLst/>
          </c:spPr>
          <c:invertIfNegative val="0"/>
          <c:dLbls>
            <c:dLbl>
              <c:idx val="0"/>
              <c:layout>
                <c:manualLayout>
                  <c:x val="-8.221683762925096E-4"/>
                  <c:y val="4.6011315417256012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9BBE-4717-874F-90CBD6168CAF}"/>
                </c:ext>
              </c:extLst>
            </c:dLbl>
            <c:dLbl>
              <c:idx val="1"/>
              <c:layout>
                <c:manualLayout>
                  <c:x val="8.3862647510765127E-3"/>
                  <c:y val="3.0674161306236142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9BBE-4717-874F-90CBD6168CAF}"/>
                </c:ext>
              </c:extLst>
            </c:dLbl>
            <c:dLbl>
              <c:idx val="2"/>
              <c:layout>
                <c:manualLayout>
                  <c:x val="1.3401502490988529E-2"/>
                  <c:y val="4.8322332233223325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9BBE-4717-874F-90CBD6168CAF}"/>
                </c:ext>
              </c:extLst>
            </c:dLbl>
            <c:dLbl>
              <c:idx val="3"/>
              <c:layout>
                <c:manualLayout>
                  <c:x val="1.2579334114696042E-2"/>
                  <c:y val="5.8301901618733255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9BBE-4717-874F-90CBD6168CAF}"/>
                </c:ext>
              </c:extLst>
            </c:dLbl>
            <c:dLbl>
              <c:idx val="4"/>
              <c:layout>
                <c:manualLayout>
                  <c:x val="1.2579397126614692E-2"/>
                  <c:y val="3.8342701632795267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9BBE-4717-874F-90CBD6168CAF}"/>
                </c:ext>
              </c:extLst>
            </c:dLbl>
            <c:dLbl>
              <c:idx val="5"/>
              <c:layout>
                <c:manualLayout>
                  <c:x val="1.3401502490988437E-2"/>
                  <c:y val="4.8322332233223325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F-9BBE-4717-874F-90CBD6168CAF}"/>
                </c:ext>
              </c:extLst>
            </c:dLbl>
            <c:dLbl>
              <c:idx val="6"/>
              <c:layout>
                <c:manualLayout>
                  <c:x val="-1.537464110114097E-16"/>
                  <c:y val="3.0674161306236285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1-9BBE-4717-874F-90CBD6168CAF}"/>
                </c:ext>
              </c:extLst>
            </c:dLbl>
            <c:spPr>
              <a:noFill/>
              <a:ln>
                <a:noFill/>
              </a:ln>
              <a:effectLst/>
            </c:spPr>
            <c:txPr>
              <a:bodyPr rot="0" spcFirstLastPara="1" vertOverflow="ellipsis" vert="horz" wrap="square" anchor="ctr" anchorCtr="1"/>
              <a:lstStyle/>
              <a:p>
                <a:pPr>
                  <a:defRPr sz="500" b="0" i="0" u="none" strike="noStrike" kern="1200" baseline="0">
                    <a:solidFill>
                      <a:sysClr val="windowText" lastClr="000000"/>
                    </a:solidFill>
                    <a:latin typeface="メイリオ" panose="020B0604030504040204" pitchFamily="50" charset="-128"/>
                    <a:ea typeface="メイリオ" panose="020B0604030504040204" pitchFamily="50" charset="-128"/>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図表54!$A$2:$A$8</c:f>
              <c:strCache>
                <c:ptCount val="7"/>
                <c:pt idx="0">
                  <c:v>20－29歳</c:v>
                </c:pt>
                <c:pt idx="1">
                  <c:v>30－39歳</c:v>
                </c:pt>
                <c:pt idx="2">
                  <c:v>40－49歳</c:v>
                </c:pt>
                <c:pt idx="3">
                  <c:v>50－59歳</c:v>
                </c:pt>
                <c:pt idx="4">
                  <c:v>60－69歳</c:v>
                </c:pt>
                <c:pt idx="5">
                  <c:v>70－79歳</c:v>
                </c:pt>
                <c:pt idx="6">
                  <c:v>80歳以上</c:v>
                </c:pt>
              </c:strCache>
            </c:strRef>
          </c:cat>
          <c:val>
            <c:numRef>
              <c:f>図表54!$C$2:$C$8</c:f>
              <c:numCache>
                <c:formatCode>0.0%</c:formatCode>
                <c:ptCount val="7"/>
                <c:pt idx="0">
                  <c:v>9.9000000000000005E-2</c:v>
                </c:pt>
                <c:pt idx="1">
                  <c:v>8.900000000000001E-2</c:v>
                </c:pt>
                <c:pt idx="2">
                  <c:v>9.9000000000000005E-2</c:v>
                </c:pt>
                <c:pt idx="3">
                  <c:v>0.13</c:v>
                </c:pt>
                <c:pt idx="4">
                  <c:v>0.10099999999999999</c:v>
                </c:pt>
                <c:pt idx="5">
                  <c:v>8.900000000000001E-2</c:v>
                </c:pt>
                <c:pt idx="6">
                  <c:v>0.05</c:v>
                </c:pt>
              </c:numCache>
            </c:numRef>
          </c:val>
          <c:extLst>
            <c:ext xmlns:c16="http://schemas.microsoft.com/office/drawing/2014/chart" uri="{C3380CC4-5D6E-409C-BE32-E72D297353CC}">
              <c16:uniqueId val="{00000003-9BBE-4717-874F-90CBD6168CAF}"/>
            </c:ext>
          </c:extLst>
        </c:ser>
        <c:dLbls>
          <c:dLblPos val="outEnd"/>
          <c:showLegendKey val="0"/>
          <c:showVal val="1"/>
          <c:showCatName val="0"/>
          <c:showSerName val="0"/>
          <c:showPercent val="0"/>
          <c:showBubbleSize val="0"/>
        </c:dLbls>
        <c:gapWidth val="50"/>
        <c:axId val="551187808"/>
        <c:axId val="551180736"/>
      </c:barChart>
      <c:catAx>
        <c:axId val="551187808"/>
        <c:scaling>
          <c:orientation val="minMax"/>
        </c:scaling>
        <c:delete val="0"/>
        <c:axPos val="b"/>
        <c:numFmt formatCode="General" sourceLinked="1"/>
        <c:majorTickMark val="out"/>
        <c:minorTickMark val="none"/>
        <c:tickLblPos val="nextTo"/>
        <c:spPr>
          <a:noFill/>
          <a:ln w="9525" cap="flat" cmpd="sng" algn="ctr">
            <a:solidFill>
              <a:schemeClr val="bg1">
                <a:lumMod val="85000"/>
              </a:schemeClr>
            </a:solidFill>
            <a:round/>
          </a:ln>
          <a:effectLst/>
        </c:spPr>
        <c:txPr>
          <a:bodyPr rot="-60000000" spcFirstLastPara="1" vertOverflow="ellipsis" vert="horz" wrap="square" anchor="ctr" anchorCtr="1"/>
          <a:lstStyle/>
          <a:p>
            <a:pPr>
              <a:defRPr sz="500" b="0" i="0" u="none" strike="noStrike" kern="1200" baseline="0">
                <a:solidFill>
                  <a:sysClr val="windowText" lastClr="000000"/>
                </a:solidFill>
                <a:latin typeface="メイリオ" panose="020B0604030504040204" pitchFamily="50" charset="-128"/>
                <a:ea typeface="メイリオ" panose="020B0604030504040204" pitchFamily="50" charset="-128"/>
                <a:cs typeface="+mn-cs"/>
              </a:defRPr>
            </a:pPr>
            <a:endParaRPr lang="ja-JP"/>
          </a:p>
        </c:txPr>
        <c:crossAx val="551180736"/>
        <c:crosses val="autoZero"/>
        <c:auto val="1"/>
        <c:lblAlgn val="ctr"/>
        <c:lblOffset val="100"/>
        <c:noMultiLvlLbl val="0"/>
      </c:catAx>
      <c:valAx>
        <c:axId val="551180736"/>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0"/>
        <c:majorTickMark val="out"/>
        <c:minorTickMark val="none"/>
        <c:tickLblPos val="nextTo"/>
        <c:spPr>
          <a:noFill/>
          <a:ln>
            <a:solidFill>
              <a:schemeClr val="bg1">
                <a:lumMod val="85000"/>
              </a:schemeClr>
            </a:solidFill>
          </a:ln>
          <a:effectLst/>
        </c:spPr>
        <c:txPr>
          <a:bodyPr rot="-60000000" spcFirstLastPara="1" vertOverflow="ellipsis" vert="horz" wrap="square" anchor="ctr" anchorCtr="1"/>
          <a:lstStyle/>
          <a:p>
            <a:pPr>
              <a:defRPr sz="500" b="0" i="0" u="none" strike="noStrike" kern="1200" baseline="0">
                <a:solidFill>
                  <a:sysClr val="windowText" lastClr="000000"/>
                </a:solidFill>
                <a:latin typeface="メイリオ" panose="020B0604030504040204" pitchFamily="50" charset="-128"/>
                <a:ea typeface="メイリオ" panose="020B0604030504040204" pitchFamily="50" charset="-128"/>
                <a:cs typeface="+mn-cs"/>
              </a:defRPr>
            </a:pPr>
            <a:endParaRPr lang="ja-JP"/>
          </a:p>
        </c:txPr>
        <c:crossAx val="551187808"/>
        <c:crosses val="autoZero"/>
        <c:crossBetween val="between"/>
      </c:valAx>
      <c:spPr>
        <a:noFill/>
        <a:ln>
          <a:solidFill>
            <a:schemeClr val="bg1">
              <a:lumMod val="85000"/>
            </a:schemeClr>
          </a:solidFill>
        </a:ln>
        <a:effectLst/>
      </c:spPr>
    </c:plotArea>
    <c:legend>
      <c:legendPos val="b"/>
      <c:layout>
        <c:manualLayout>
          <c:xMode val="edge"/>
          <c:yMode val="edge"/>
          <c:x val="0.34475241039078014"/>
          <c:y val="0.88722233996752642"/>
          <c:w val="0.29372297988419033"/>
          <c:h val="7.1885487157555786E-2"/>
        </c:manualLayout>
      </c:layout>
      <c:overlay val="0"/>
      <c:spPr>
        <a:noFill/>
        <a:ln>
          <a:noFill/>
        </a:ln>
        <a:effectLst/>
      </c:spPr>
      <c:txPr>
        <a:bodyPr rot="0" spcFirstLastPara="1" vertOverflow="ellipsis" vert="horz" wrap="square" anchor="ctr" anchorCtr="1"/>
        <a:lstStyle/>
        <a:p>
          <a:pPr>
            <a:defRPr sz="500" b="0" i="0" u="none" strike="noStrike" kern="1200" baseline="0">
              <a:solidFill>
                <a:sysClr val="windowText" lastClr="000000"/>
              </a:solidFill>
              <a:latin typeface="メイリオ" panose="020B0604030504040204" pitchFamily="50" charset="-128"/>
              <a:ea typeface="メイリオ" panose="020B0604030504040204" pitchFamily="50" charset="-128"/>
              <a:cs typeface="+mn-cs"/>
            </a:defRPr>
          </a:pPr>
          <a:endParaRPr lang="ja-JP"/>
        </a:p>
      </c:txPr>
    </c:legend>
    <c:plotVisOnly val="1"/>
    <c:dispBlanksAs val="gap"/>
    <c:showDLblsOverMax val="0"/>
  </c:chart>
  <c:spPr>
    <a:solidFill>
      <a:schemeClr val="bg1"/>
    </a:solidFill>
    <a:ln w="9525" cap="flat" cmpd="sng" algn="ctr">
      <a:noFill/>
      <a:round/>
    </a:ln>
    <a:effectLst/>
  </c:spPr>
  <c:txPr>
    <a:bodyPr/>
    <a:lstStyle/>
    <a:p>
      <a:pPr>
        <a:defRPr sz="500" b="0">
          <a:solidFill>
            <a:sysClr val="windowText" lastClr="000000"/>
          </a:solidFill>
          <a:latin typeface="メイリオ" panose="020B0604030504040204" pitchFamily="50" charset="-128"/>
          <a:ea typeface="メイリオ" panose="020B0604030504040204" pitchFamily="50" charset="-128"/>
        </a:defRPr>
      </a:pPr>
      <a:endParaRPr lang="ja-JP"/>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500" b="0" i="0" u="none" strike="noStrike" kern="1200" baseline="0">
                    <a:solidFill>
                      <a:sysClr val="windowText" lastClr="000000"/>
                    </a:solidFill>
                    <a:latin typeface="メイリオ" panose="020B0604030504040204" pitchFamily="50" charset="-128"/>
                    <a:ea typeface="メイリオ" panose="020B0604030504040204" pitchFamily="50" charset="-128"/>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'★府保健所・こころ・政令・中核市 (2)'!$B$18:$B$27</c:f>
              <c:strCache>
                <c:ptCount val="10"/>
                <c:pt idx="0">
                  <c:v>平成25年度</c:v>
                </c:pt>
                <c:pt idx="1">
                  <c:v>26年度</c:v>
                </c:pt>
                <c:pt idx="2">
                  <c:v>27年度</c:v>
                </c:pt>
                <c:pt idx="3">
                  <c:v>28年度</c:v>
                </c:pt>
                <c:pt idx="4">
                  <c:v>29年度</c:v>
                </c:pt>
                <c:pt idx="5">
                  <c:v>30年度</c:v>
                </c:pt>
                <c:pt idx="6">
                  <c:v>令和元年度</c:v>
                </c:pt>
                <c:pt idx="7">
                  <c:v>2年度</c:v>
                </c:pt>
                <c:pt idx="8">
                  <c:v>3年度</c:v>
                </c:pt>
                <c:pt idx="9">
                  <c:v>4年度</c:v>
                </c:pt>
              </c:strCache>
            </c:strRef>
          </c:cat>
          <c:val>
            <c:numRef>
              <c:f>'★府保健所・こころ・政令・中核市 (2)'!$C$18:$C$27</c:f>
              <c:numCache>
                <c:formatCode>#,##0</c:formatCode>
                <c:ptCount val="10"/>
                <c:pt idx="0">
                  <c:v>1543</c:v>
                </c:pt>
                <c:pt idx="1">
                  <c:v>1548</c:v>
                </c:pt>
                <c:pt idx="2">
                  <c:v>1595</c:v>
                </c:pt>
                <c:pt idx="3">
                  <c:v>1730</c:v>
                </c:pt>
                <c:pt idx="4">
                  <c:v>1782</c:v>
                </c:pt>
                <c:pt idx="5">
                  <c:v>2066</c:v>
                </c:pt>
                <c:pt idx="6">
                  <c:v>2010</c:v>
                </c:pt>
                <c:pt idx="7">
                  <c:v>1661</c:v>
                </c:pt>
                <c:pt idx="8">
                  <c:v>1749</c:v>
                </c:pt>
                <c:pt idx="9">
                  <c:v>1911</c:v>
                </c:pt>
              </c:numCache>
            </c:numRef>
          </c:val>
          <c:extLst>
            <c:ext xmlns:c16="http://schemas.microsoft.com/office/drawing/2014/chart" uri="{C3380CC4-5D6E-409C-BE32-E72D297353CC}">
              <c16:uniqueId val="{00000000-6588-4936-AACC-DB3CE8E49FC1}"/>
            </c:ext>
          </c:extLst>
        </c:ser>
        <c:dLbls>
          <c:dLblPos val="outEnd"/>
          <c:showLegendKey val="0"/>
          <c:showVal val="1"/>
          <c:showCatName val="0"/>
          <c:showSerName val="0"/>
          <c:showPercent val="0"/>
          <c:showBubbleSize val="0"/>
        </c:dLbls>
        <c:gapWidth val="219"/>
        <c:overlap val="-27"/>
        <c:axId val="1906041568"/>
        <c:axId val="1983933936"/>
      </c:barChart>
      <c:catAx>
        <c:axId val="19060415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500" b="0" i="0" u="none" strike="noStrike" kern="1200" baseline="0">
                <a:solidFill>
                  <a:sysClr val="windowText" lastClr="000000"/>
                </a:solidFill>
                <a:latin typeface="メイリオ" panose="020B0604030504040204" pitchFamily="50" charset="-128"/>
                <a:ea typeface="メイリオ" panose="020B0604030504040204" pitchFamily="50" charset="-128"/>
                <a:cs typeface="+mn-cs"/>
              </a:defRPr>
            </a:pPr>
            <a:endParaRPr lang="ja-JP"/>
          </a:p>
        </c:txPr>
        <c:crossAx val="1983933936"/>
        <c:crosses val="autoZero"/>
        <c:auto val="1"/>
        <c:lblAlgn val="ctr"/>
        <c:lblOffset val="100"/>
        <c:noMultiLvlLbl val="0"/>
      </c:catAx>
      <c:valAx>
        <c:axId val="1983933936"/>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600" b="0" i="0" u="none" strike="noStrike" kern="1200" baseline="0">
                <a:solidFill>
                  <a:sysClr val="windowText" lastClr="000000"/>
                </a:solidFill>
                <a:latin typeface="メイリオ" panose="020B0604030504040204" pitchFamily="50" charset="-128"/>
                <a:ea typeface="メイリオ" panose="020B0604030504040204" pitchFamily="50" charset="-128"/>
                <a:cs typeface="+mn-cs"/>
              </a:defRPr>
            </a:pPr>
            <a:endParaRPr lang="ja-JP"/>
          </a:p>
        </c:txPr>
        <c:crossAx val="1906041568"/>
        <c:crosses val="autoZero"/>
        <c:crossBetween val="between"/>
      </c:valAx>
      <c:spPr>
        <a:noFill/>
        <a:ln>
          <a:solidFill>
            <a:schemeClr val="bg1">
              <a:lumMod val="85000"/>
            </a:schemeClr>
          </a:solidFill>
        </a:ln>
        <a:effectLst/>
      </c:spPr>
    </c:plotArea>
    <c:plotVisOnly val="1"/>
    <c:dispBlanksAs val="gap"/>
    <c:showDLblsOverMax val="0"/>
  </c:chart>
  <c:spPr>
    <a:noFill/>
    <a:ln>
      <a:noFill/>
    </a:ln>
    <a:effectLst/>
  </c:spPr>
  <c:txPr>
    <a:bodyPr/>
    <a:lstStyle/>
    <a:p>
      <a:pPr>
        <a:defRPr sz="600" baseline="0">
          <a:solidFill>
            <a:sysClr val="windowText" lastClr="000000"/>
          </a:solidFill>
          <a:latin typeface="メイリオ" panose="020B0604030504040204" pitchFamily="50" charset="-128"/>
          <a:ea typeface="メイリオ" panose="020B0604030504040204" pitchFamily="50" charset="-128"/>
        </a:defRPr>
      </a:pPr>
      <a:endParaRPr lang="ja-JP"/>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8" y="11"/>
            <a:ext cx="4306937" cy="341393"/>
          </a:xfrm>
          <a:prstGeom prst="rect">
            <a:avLst/>
          </a:prstGeom>
        </p:spPr>
        <p:txBody>
          <a:bodyPr vert="horz" lIns="62923" tIns="31461" rIns="62923" bIns="31461" rtlCol="0"/>
          <a:lstStyle>
            <a:lvl1pPr algn="l">
              <a:defRPr sz="800"/>
            </a:lvl1pPr>
          </a:lstStyle>
          <a:p>
            <a:endParaRPr kumimoji="1" lang="ja-JP" altLang="en-US"/>
          </a:p>
        </p:txBody>
      </p:sp>
      <p:sp>
        <p:nvSpPr>
          <p:cNvPr id="3" name="日付プレースホルダー 2"/>
          <p:cNvSpPr>
            <a:spLocks noGrp="1"/>
          </p:cNvSpPr>
          <p:nvPr>
            <p:ph type="dt" idx="1"/>
          </p:nvPr>
        </p:nvSpPr>
        <p:spPr>
          <a:xfrm>
            <a:off x="5630214" y="11"/>
            <a:ext cx="4306937" cy="341393"/>
          </a:xfrm>
          <a:prstGeom prst="rect">
            <a:avLst/>
          </a:prstGeom>
        </p:spPr>
        <p:txBody>
          <a:bodyPr vert="horz" lIns="62923" tIns="31461" rIns="62923" bIns="31461" rtlCol="0"/>
          <a:lstStyle>
            <a:lvl1pPr algn="r">
              <a:defRPr sz="800"/>
            </a:lvl1pPr>
          </a:lstStyle>
          <a:p>
            <a:fld id="{5B872779-CD27-4F01-AFF1-5A055514F71A}" type="datetimeFigureOut">
              <a:rPr kumimoji="1" lang="ja-JP" altLang="en-US" smtClean="0"/>
              <a:t>2025/9/4</a:t>
            </a:fld>
            <a:endParaRPr kumimoji="1" lang="ja-JP" altLang="en-US"/>
          </a:p>
        </p:txBody>
      </p:sp>
      <p:sp>
        <p:nvSpPr>
          <p:cNvPr id="4" name="スライド イメージ プレースホルダー 3"/>
          <p:cNvSpPr>
            <a:spLocks noGrp="1" noRot="1" noChangeAspect="1"/>
          </p:cNvSpPr>
          <p:nvPr>
            <p:ph type="sldImg" idx="2"/>
          </p:nvPr>
        </p:nvSpPr>
        <p:spPr>
          <a:xfrm>
            <a:off x="3438525" y="852488"/>
            <a:ext cx="3062288" cy="2295525"/>
          </a:xfrm>
          <a:prstGeom prst="rect">
            <a:avLst/>
          </a:prstGeom>
          <a:noFill/>
          <a:ln w="12700">
            <a:solidFill>
              <a:prstClr val="black"/>
            </a:solidFill>
          </a:ln>
        </p:spPr>
        <p:txBody>
          <a:bodyPr vert="horz" lIns="62923" tIns="31461" rIns="62923" bIns="31461" rtlCol="0" anchor="ctr"/>
          <a:lstStyle/>
          <a:p>
            <a:endParaRPr lang="ja-JP" altLang="en-US"/>
          </a:p>
        </p:txBody>
      </p:sp>
      <p:sp>
        <p:nvSpPr>
          <p:cNvPr id="5" name="ノート プレースホルダー 4"/>
          <p:cNvSpPr>
            <a:spLocks noGrp="1"/>
          </p:cNvSpPr>
          <p:nvPr>
            <p:ph type="body" sz="quarter" idx="3"/>
          </p:nvPr>
        </p:nvSpPr>
        <p:spPr>
          <a:xfrm>
            <a:off x="993832" y="3275856"/>
            <a:ext cx="7951689" cy="2680043"/>
          </a:xfrm>
          <a:prstGeom prst="rect">
            <a:avLst/>
          </a:prstGeom>
        </p:spPr>
        <p:txBody>
          <a:bodyPr vert="horz" lIns="62923" tIns="31461" rIns="62923" bIns="31461"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8" y="6465817"/>
            <a:ext cx="4306937" cy="341393"/>
          </a:xfrm>
          <a:prstGeom prst="rect">
            <a:avLst/>
          </a:prstGeom>
        </p:spPr>
        <p:txBody>
          <a:bodyPr vert="horz" lIns="62923" tIns="31461" rIns="62923" bIns="31461" rtlCol="0" anchor="b"/>
          <a:lstStyle>
            <a:lvl1pPr algn="l">
              <a:defRPr sz="800"/>
            </a:lvl1pPr>
          </a:lstStyle>
          <a:p>
            <a:endParaRPr kumimoji="1" lang="ja-JP" altLang="en-US"/>
          </a:p>
        </p:txBody>
      </p:sp>
      <p:sp>
        <p:nvSpPr>
          <p:cNvPr id="7" name="スライド番号プレースホルダー 6"/>
          <p:cNvSpPr>
            <a:spLocks noGrp="1"/>
          </p:cNvSpPr>
          <p:nvPr>
            <p:ph type="sldNum" sz="quarter" idx="5"/>
          </p:nvPr>
        </p:nvSpPr>
        <p:spPr>
          <a:xfrm>
            <a:off x="5630214" y="6465817"/>
            <a:ext cx="4306937" cy="341393"/>
          </a:xfrm>
          <a:prstGeom prst="rect">
            <a:avLst/>
          </a:prstGeom>
        </p:spPr>
        <p:txBody>
          <a:bodyPr vert="horz" lIns="62923" tIns="31461" rIns="62923" bIns="31461" rtlCol="0" anchor="b"/>
          <a:lstStyle>
            <a:lvl1pPr algn="r">
              <a:defRPr sz="800"/>
            </a:lvl1pPr>
          </a:lstStyle>
          <a:p>
            <a:fld id="{37AE3EDA-F932-4D18-AD58-58AAD04158A0}" type="slidenum">
              <a:rPr kumimoji="1" lang="ja-JP" altLang="en-US" smtClean="0"/>
              <a:t>‹#›</a:t>
            </a:fld>
            <a:endParaRPr kumimoji="1" lang="ja-JP" altLang="en-US"/>
          </a:p>
        </p:txBody>
      </p:sp>
    </p:spTree>
    <p:extLst>
      <p:ext uri="{BB962C8B-B14F-4D97-AF65-F5344CB8AC3E}">
        <p14:creationId xmlns:p14="http://schemas.microsoft.com/office/powerpoint/2010/main" val="151778448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37AE3EDA-F932-4D18-AD58-58AAD04158A0}" type="slidenum">
              <a:rPr kumimoji="1" lang="ja-JP" altLang="en-US" smtClean="0"/>
              <a:t>1</a:t>
            </a:fld>
            <a:endParaRPr kumimoji="1" lang="ja-JP" altLang="en-US"/>
          </a:p>
        </p:txBody>
      </p:sp>
    </p:spTree>
    <p:extLst>
      <p:ext uri="{BB962C8B-B14F-4D97-AF65-F5344CB8AC3E}">
        <p14:creationId xmlns:p14="http://schemas.microsoft.com/office/powerpoint/2010/main" val="289812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60121" y="2982598"/>
            <a:ext cx="10881360" cy="205803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920242" y="5440681"/>
            <a:ext cx="8961120" cy="2453640"/>
          </a:xfrm>
        </p:spPr>
        <p:txBody>
          <a:bodyPr/>
          <a:lstStyle>
            <a:lvl1pPr marL="0" indent="0" algn="ctr">
              <a:buNone/>
              <a:defRPr>
                <a:solidFill>
                  <a:schemeClr val="tx1">
                    <a:tint val="75000"/>
                  </a:schemeClr>
                </a:solidFill>
              </a:defRPr>
            </a:lvl1pPr>
            <a:lvl2pPr marL="640073" indent="0" algn="ctr">
              <a:buNone/>
              <a:defRPr>
                <a:solidFill>
                  <a:schemeClr val="tx1">
                    <a:tint val="75000"/>
                  </a:schemeClr>
                </a:solidFill>
              </a:defRPr>
            </a:lvl2pPr>
            <a:lvl3pPr marL="1280146" indent="0" algn="ctr">
              <a:buNone/>
              <a:defRPr>
                <a:solidFill>
                  <a:schemeClr val="tx1">
                    <a:tint val="75000"/>
                  </a:schemeClr>
                </a:solidFill>
              </a:defRPr>
            </a:lvl3pPr>
            <a:lvl4pPr marL="1920218" indent="0" algn="ctr">
              <a:buNone/>
              <a:defRPr>
                <a:solidFill>
                  <a:schemeClr val="tx1">
                    <a:tint val="75000"/>
                  </a:schemeClr>
                </a:solidFill>
              </a:defRPr>
            </a:lvl4pPr>
            <a:lvl5pPr marL="2560292" indent="0" algn="ctr">
              <a:buNone/>
              <a:defRPr>
                <a:solidFill>
                  <a:schemeClr val="tx1">
                    <a:tint val="75000"/>
                  </a:schemeClr>
                </a:solidFill>
              </a:defRPr>
            </a:lvl5pPr>
            <a:lvl6pPr marL="3200364" indent="0" algn="ctr">
              <a:buNone/>
              <a:defRPr>
                <a:solidFill>
                  <a:schemeClr val="tx1">
                    <a:tint val="75000"/>
                  </a:schemeClr>
                </a:solidFill>
              </a:defRPr>
            </a:lvl6pPr>
            <a:lvl7pPr marL="3840439" indent="0" algn="ctr">
              <a:buNone/>
              <a:defRPr>
                <a:solidFill>
                  <a:schemeClr val="tx1">
                    <a:tint val="75000"/>
                  </a:schemeClr>
                </a:solidFill>
              </a:defRPr>
            </a:lvl7pPr>
            <a:lvl8pPr marL="4480512" indent="0" algn="ctr">
              <a:buNone/>
              <a:defRPr>
                <a:solidFill>
                  <a:schemeClr val="tx1">
                    <a:tint val="75000"/>
                  </a:schemeClr>
                </a:solidFill>
              </a:defRPr>
            </a:lvl8pPr>
            <a:lvl9pPr marL="5120585"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03073466-F7EF-4AD4-BAD1-335BF24BF042}" type="datetimeFigureOut">
              <a:rPr kumimoji="1" lang="ja-JP" altLang="en-US" smtClean="0"/>
              <a:t>2025/9/4</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9E2C13C0-0254-4839-91F2-D819C3033984}" type="slidenum">
              <a:rPr kumimoji="1" lang="ja-JP" altLang="en-US" smtClean="0"/>
              <a:t>‹#›</a:t>
            </a:fld>
            <a:endParaRPr kumimoji="1" lang="ja-JP" altLang="en-US" dirty="0"/>
          </a:p>
        </p:txBody>
      </p:sp>
    </p:spTree>
    <p:extLst>
      <p:ext uri="{BB962C8B-B14F-4D97-AF65-F5344CB8AC3E}">
        <p14:creationId xmlns:p14="http://schemas.microsoft.com/office/powerpoint/2010/main" val="35818270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3073466-F7EF-4AD4-BAD1-335BF24BF042}" type="datetimeFigureOut">
              <a:rPr kumimoji="1" lang="ja-JP" altLang="en-US" smtClean="0"/>
              <a:t>2025/9/4</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9E2C13C0-0254-4839-91F2-D819C3033984}" type="slidenum">
              <a:rPr kumimoji="1" lang="ja-JP" altLang="en-US" smtClean="0"/>
              <a:t>‹#›</a:t>
            </a:fld>
            <a:endParaRPr kumimoji="1" lang="ja-JP" altLang="en-US" dirty="0"/>
          </a:p>
        </p:txBody>
      </p:sp>
    </p:spTree>
    <p:extLst>
      <p:ext uri="{BB962C8B-B14F-4D97-AF65-F5344CB8AC3E}">
        <p14:creationId xmlns:p14="http://schemas.microsoft.com/office/powerpoint/2010/main" val="24683057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9281162" y="384495"/>
            <a:ext cx="2880360" cy="819213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40080" y="384495"/>
            <a:ext cx="8427720" cy="819213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3073466-F7EF-4AD4-BAD1-335BF24BF042}" type="datetimeFigureOut">
              <a:rPr kumimoji="1" lang="ja-JP" altLang="en-US" smtClean="0"/>
              <a:t>2025/9/4</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9E2C13C0-0254-4839-91F2-D819C3033984}" type="slidenum">
              <a:rPr kumimoji="1" lang="ja-JP" altLang="en-US" smtClean="0"/>
              <a:t>‹#›</a:t>
            </a:fld>
            <a:endParaRPr kumimoji="1" lang="ja-JP" altLang="en-US" dirty="0"/>
          </a:p>
        </p:txBody>
      </p:sp>
    </p:spTree>
    <p:extLst>
      <p:ext uri="{BB962C8B-B14F-4D97-AF65-F5344CB8AC3E}">
        <p14:creationId xmlns:p14="http://schemas.microsoft.com/office/powerpoint/2010/main" val="32967737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3073466-F7EF-4AD4-BAD1-335BF24BF042}" type="datetimeFigureOut">
              <a:rPr kumimoji="1" lang="ja-JP" altLang="en-US" smtClean="0"/>
              <a:t>2025/9/4</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9E2C13C0-0254-4839-91F2-D819C3033984}" type="slidenum">
              <a:rPr kumimoji="1" lang="ja-JP" altLang="en-US" smtClean="0"/>
              <a:t>‹#›</a:t>
            </a:fld>
            <a:endParaRPr kumimoji="1" lang="ja-JP" altLang="en-US" dirty="0"/>
          </a:p>
        </p:txBody>
      </p:sp>
    </p:spTree>
    <p:extLst>
      <p:ext uri="{BB962C8B-B14F-4D97-AF65-F5344CB8AC3E}">
        <p14:creationId xmlns:p14="http://schemas.microsoft.com/office/powerpoint/2010/main" val="5758518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1011239" y="6169662"/>
            <a:ext cx="10881360" cy="1906905"/>
          </a:xfrm>
        </p:spPr>
        <p:txBody>
          <a:bodyPr anchor="t"/>
          <a:lstStyle>
            <a:lvl1pPr algn="l">
              <a:defRPr sz="56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1011239" y="4069401"/>
            <a:ext cx="10881360" cy="2100262"/>
          </a:xfrm>
        </p:spPr>
        <p:txBody>
          <a:bodyPr anchor="b"/>
          <a:lstStyle>
            <a:lvl1pPr marL="0" indent="0">
              <a:buNone/>
              <a:defRPr sz="2799">
                <a:solidFill>
                  <a:schemeClr val="tx1">
                    <a:tint val="75000"/>
                  </a:schemeClr>
                </a:solidFill>
              </a:defRPr>
            </a:lvl1pPr>
            <a:lvl2pPr marL="640073" indent="0">
              <a:buNone/>
              <a:defRPr sz="2500">
                <a:solidFill>
                  <a:schemeClr val="tx1">
                    <a:tint val="75000"/>
                  </a:schemeClr>
                </a:solidFill>
              </a:defRPr>
            </a:lvl2pPr>
            <a:lvl3pPr marL="1280146" indent="0">
              <a:buNone/>
              <a:defRPr sz="2200">
                <a:solidFill>
                  <a:schemeClr val="tx1">
                    <a:tint val="75000"/>
                  </a:schemeClr>
                </a:solidFill>
              </a:defRPr>
            </a:lvl3pPr>
            <a:lvl4pPr marL="1920218" indent="0">
              <a:buNone/>
              <a:defRPr sz="1999">
                <a:solidFill>
                  <a:schemeClr val="tx1">
                    <a:tint val="75000"/>
                  </a:schemeClr>
                </a:solidFill>
              </a:defRPr>
            </a:lvl4pPr>
            <a:lvl5pPr marL="2560292" indent="0">
              <a:buNone/>
              <a:defRPr sz="1999">
                <a:solidFill>
                  <a:schemeClr val="tx1">
                    <a:tint val="75000"/>
                  </a:schemeClr>
                </a:solidFill>
              </a:defRPr>
            </a:lvl5pPr>
            <a:lvl6pPr marL="3200364" indent="0">
              <a:buNone/>
              <a:defRPr sz="1999">
                <a:solidFill>
                  <a:schemeClr val="tx1">
                    <a:tint val="75000"/>
                  </a:schemeClr>
                </a:solidFill>
              </a:defRPr>
            </a:lvl6pPr>
            <a:lvl7pPr marL="3840439" indent="0">
              <a:buNone/>
              <a:defRPr sz="1999">
                <a:solidFill>
                  <a:schemeClr val="tx1">
                    <a:tint val="75000"/>
                  </a:schemeClr>
                </a:solidFill>
              </a:defRPr>
            </a:lvl7pPr>
            <a:lvl8pPr marL="4480512" indent="0">
              <a:buNone/>
              <a:defRPr sz="1999">
                <a:solidFill>
                  <a:schemeClr val="tx1">
                    <a:tint val="75000"/>
                  </a:schemeClr>
                </a:solidFill>
              </a:defRPr>
            </a:lvl8pPr>
            <a:lvl9pPr marL="5120585" indent="0">
              <a:buNone/>
              <a:defRPr sz="1999">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03073466-F7EF-4AD4-BAD1-335BF24BF042}" type="datetimeFigureOut">
              <a:rPr kumimoji="1" lang="ja-JP" altLang="en-US" smtClean="0"/>
              <a:t>2025/9/4</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9E2C13C0-0254-4839-91F2-D819C3033984}" type="slidenum">
              <a:rPr kumimoji="1" lang="ja-JP" altLang="en-US" smtClean="0"/>
              <a:t>‹#›</a:t>
            </a:fld>
            <a:endParaRPr kumimoji="1" lang="ja-JP" altLang="en-US" dirty="0"/>
          </a:p>
        </p:txBody>
      </p:sp>
    </p:spTree>
    <p:extLst>
      <p:ext uri="{BB962C8B-B14F-4D97-AF65-F5344CB8AC3E}">
        <p14:creationId xmlns:p14="http://schemas.microsoft.com/office/powerpoint/2010/main" val="9735360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40082" y="2240282"/>
            <a:ext cx="5654040" cy="6336348"/>
          </a:xfrm>
        </p:spPr>
        <p:txBody>
          <a:bodyPr/>
          <a:lstStyle>
            <a:lvl1pPr>
              <a:defRPr sz="3900"/>
            </a:lvl1pPr>
            <a:lvl2pPr>
              <a:defRPr sz="3400"/>
            </a:lvl2pPr>
            <a:lvl3pPr>
              <a:defRPr sz="2799"/>
            </a:lvl3pPr>
            <a:lvl4pPr>
              <a:defRPr sz="2500"/>
            </a:lvl4pPr>
            <a:lvl5pPr>
              <a:defRPr sz="2500"/>
            </a:lvl5pPr>
            <a:lvl6pPr>
              <a:defRPr sz="2500"/>
            </a:lvl6pPr>
            <a:lvl7pPr>
              <a:defRPr sz="2500"/>
            </a:lvl7pPr>
            <a:lvl8pPr>
              <a:defRPr sz="2500"/>
            </a:lvl8pPr>
            <a:lvl9pPr>
              <a:defRPr sz="25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507482" y="2240282"/>
            <a:ext cx="5654040" cy="6336348"/>
          </a:xfrm>
        </p:spPr>
        <p:txBody>
          <a:bodyPr/>
          <a:lstStyle>
            <a:lvl1pPr>
              <a:defRPr sz="3900"/>
            </a:lvl1pPr>
            <a:lvl2pPr>
              <a:defRPr sz="3400"/>
            </a:lvl2pPr>
            <a:lvl3pPr>
              <a:defRPr sz="2799"/>
            </a:lvl3pPr>
            <a:lvl4pPr>
              <a:defRPr sz="2500"/>
            </a:lvl4pPr>
            <a:lvl5pPr>
              <a:defRPr sz="2500"/>
            </a:lvl5pPr>
            <a:lvl6pPr>
              <a:defRPr sz="2500"/>
            </a:lvl6pPr>
            <a:lvl7pPr>
              <a:defRPr sz="2500"/>
            </a:lvl7pPr>
            <a:lvl8pPr>
              <a:defRPr sz="2500"/>
            </a:lvl8pPr>
            <a:lvl9pPr>
              <a:defRPr sz="25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03073466-F7EF-4AD4-BAD1-335BF24BF042}" type="datetimeFigureOut">
              <a:rPr kumimoji="1" lang="ja-JP" altLang="en-US" smtClean="0"/>
              <a:t>2025/9/4</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9E2C13C0-0254-4839-91F2-D819C3033984}" type="slidenum">
              <a:rPr kumimoji="1" lang="ja-JP" altLang="en-US" smtClean="0"/>
              <a:t>‹#›</a:t>
            </a:fld>
            <a:endParaRPr kumimoji="1" lang="ja-JP" altLang="en-US" dirty="0"/>
          </a:p>
        </p:txBody>
      </p:sp>
    </p:spTree>
    <p:extLst>
      <p:ext uri="{BB962C8B-B14F-4D97-AF65-F5344CB8AC3E}">
        <p14:creationId xmlns:p14="http://schemas.microsoft.com/office/powerpoint/2010/main" val="37700435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40082" y="2149159"/>
            <a:ext cx="5656263" cy="895667"/>
          </a:xfrm>
        </p:spPr>
        <p:txBody>
          <a:bodyPr anchor="b"/>
          <a:lstStyle>
            <a:lvl1pPr marL="0" indent="0">
              <a:buNone/>
              <a:defRPr sz="3400" b="1"/>
            </a:lvl1pPr>
            <a:lvl2pPr marL="640073" indent="0">
              <a:buNone/>
              <a:defRPr sz="2799" b="1"/>
            </a:lvl2pPr>
            <a:lvl3pPr marL="1280146" indent="0">
              <a:buNone/>
              <a:defRPr sz="2500" b="1"/>
            </a:lvl3pPr>
            <a:lvl4pPr marL="1920218" indent="0">
              <a:buNone/>
              <a:defRPr sz="2200" b="1"/>
            </a:lvl4pPr>
            <a:lvl5pPr marL="2560292" indent="0">
              <a:buNone/>
              <a:defRPr sz="2200" b="1"/>
            </a:lvl5pPr>
            <a:lvl6pPr marL="3200364" indent="0">
              <a:buNone/>
              <a:defRPr sz="2200" b="1"/>
            </a:lvl6pPr>
            <a:lvl7pPr marL="3840439" indent="0">
              <a:buNone/>
              <a:defRPr sz="2200" b="1"/>
            </a:lvl7pPr>
            <a:lvl8pPr marL="4480512" indent="0">
              <a:buNone/>
              <a:defRPr sz="2200" b="1"/>
            </a:lvl8pPr>
            <a:lvl9pPr marL="5120585" indent="0">
              <a:buNone/>
              <a:defRPr sz="22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40082" y="3044826"/>
            <a:ext cx="5656263" cy="5531803"/>
          </a:xfrm>
        </p:spPr>
        <p:txBody>
          <a:bodyPr/>
          <a:lstStyle>
            <a:lvl1pPr>
              <a:defRPr sz="3400"/>
            </a:lvl1pPr>
            <a:lvl2pPr>
              <a:defRPr sz="2799"/>
            </a:lvl2pPr>
            <a:lvl3pPr>
              <a:defRPr sz="2500"/>
            </a:lvl3pPr>
            <a:lvl4pPr>
              <a:defRPr sz="2200"/>
            </a:lvl4pPr>
            <a:lvl5pPr>
              <a:defRPr sz="2200"/>
            </a:lvl5pPr>
            <a:lvl6pPr>
              <a:defRPr sz="2200"/>
            </a:lvl6pPr>
            <a:lvl7pPr>
              <a:defRPr sz="2200"/>
            </a:lvl7pPr>
            <a:lvl8pPr>
              <a:defRPr sz="2200"/>
            </a:lvl8pPr>
            <a:lvl9pPr>
              <a:defRPr sz="22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503038" y="2149159"/>
            <a:ext cx="5658484" cy="895667"/>
          </a:xfrm>
        </p:spPr>
        <p:txBody>
          <a:bodyPr anchor="b"/>
          <a:lstStyle>
            <a:lvl1pPr marL="0" indent="0">
              <a:buNone/>
              <a:defRPr sz="3400" b="1"/>
            </a:lvl1pPr>
            <a:lvl2pPr marL="640073" indent="0">
              <a:buNone/>
              <a:defRPr sz="2799" b="1"/>
            </a:lvl2pPr>
            <a:lvl3pPr marL="1280146" indent="0">
              <a:buNone/>
              <a:defRPr sz="2500" b="1"/>
            </a:lvl3pPr>
            <a:lvl4pPr marL="1920218" indent="0">
              <a:buNone/>
              <a:defRPr sz="2200" b="1"/>
            </a:lvl4pPr>
            <a:lvl5pPr marL="2560292" indent="0">
              <a:buNone/>
              <a:defRPr sz="2200" b="1"/>
            </a:lvl5pPr>
            <a:lvl6pPr marL="3200364" indent="0">
              <a:buNone/>
              <a:defRPr sz="2200" b="1"/>
            </a:lvl6pPr>
            <a:lvl7pPr marL="3840439" indent="0">
              <a:buNone/>
              <a:defRPr sz="2200" b="1"/>
            </a:lvl7pPr>
            <a:lvl8pPr marL="4480512" indent="0">
              <a:buNone/>
              <a:defRPr sz="2200" b="1"/>
            </a:lvl8pPr>
            <a:lvl9pPr marL="5120585" indent="0">
              <a:buNone/>
              <a:defRPr sz="22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503038" y="3044826"/>
            <a:ext cx="5658484" cy="5531803"/>
          </a:xfrm>
        </p:spPr>
        <p:txBody>
          <a:bodyPr/>
          <a:lstStyle>
            <a:lvl1pPr>
              <a:defRPr sz="3400"/>
            </a:lvl1pPr>
            <a:lvl2pPr>
              <a:defRPr sz="2799"/>
            </a:lvl2pPr>
            <a:lvl3pPr>
              <a:defRPr sz="2500"/>
            </a:lvl3pPr>
            <a:lvl4pPr>
              <a:defRPr sz="2200"/>
            </a:lvl4pPr>
            <a:lvl5pPr>
              <a:defRPr sz="2200"/>
            </a:lvl5pPr>
            <a:lvl6pPr>
              <a:defRPr sz="2200"/>
            </a:lvl6pPr>
            <a:lvl7pPr>
              <a:defRPr sz="2200"/>
            </a:lvl7pPr>
            <a:lvl8pPr>
              <a:defRPr sz="2200"/>
            </a:lvl8pPr>
            <a:lvl9pPr>
              <a:defRPr sz="22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03073466-F7EF-4AD4-BAD1-335BF24BF042}" type="datetimeFigureOut">
              <a:rPr kumimoji="1" lang="ja-JP" altLang="en-US" smtClean="0"/>
              <a:t>2025/9/4</a:t>
            </a:fld>
            <a:endParaRPr kumimoji="1" lang="ja-JP" altLang="en-US" dirty="0"/>
          </a:p>
        </p:txBody>
      </p:sp>
      <p:sp>
        <p:nvSpPr>
          <p:cNvPr id="8" name="フッター プレースホルダー 7"/>
          <p:cNvSpPr>
            <a:spLocks noGrp="1"/>
          </p:cNvSpPr>
          <p:nvPr>
            <p:ph type="ftr" sz="quarter" idx="11"/>
          </p:nvPr>
        </p:nvSpPr>
        <p:spPr/>
        <p:txBody>
          <a:bodyPr/>
          <a:lstStyle/>
          <a:p>
            <a:endParaRPr kumimoji="1" lang="ja-JP" altLang="en-US" dirty="0"/>
          </a:p>
        </p:txBody>
      </p:sp>
      <p:sp>
        <p:nvSpPr>
          <p:cNvPr id="9" name="スライド番号プレースホルダー 8"/>
          <p:cNvSpPr>
            <a:spLocks noGrp="1"/>
          </p:cNvSpPr>
          <p:nvPr>
            <p:ph type="sldNum" sz="quarter" idx="12"/>
          </p:nvPr>
        </p:nvSpPr>
        <p:spPr/>
        <p:txBody>
          <a:bodyPr/>
          <a:lstStyle/>
          <a:p>
            <a:fld id="{9E2C13C0-0254-4839-91F2-D819C3033984}" type="slidenum">
              <a:rPr kumimoji="1" lang="ja-JP" altLang="en-US" smtClean="0"/>
              <a:t>‹#›</a:t>
            </a:fld>
            <a:endParaRPr kumimoji="1" lang="ja-JP" altLang="en-US" dirty="0"/>
          </a:p>
        </p:txBody>
      </p:sp>
    </p:spTree>
    <p:extLst>
      <p:ext uri="{BB962C8B-B14F-4D97-AF65-F5344CB8AC3E}">
        <p14:creationId xmlns:p14="http://schemas.microsoft.com/office/powerpoint/2010/main" val="4149062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03073466-F7EF-4AD4-BAD1-335BF24BF042}" type="datetimeFigureOut">
              <a:rPr kumimoji="1" lang="ja-JP" altLang="en-US" smtClean="0"/>
              <a:t>2025/9/4</a:t>
            </a:fld>
            <a:endParaRPr kumimoji="1" lang="ja-JP" altLang="en-US" dirty="0"/>
          </a:p>
        </p:txBody>
      </p:sp>
      <p:sp>
        <p:nvSpPr>
          <p:cNvPr id="4" name="フッター プレースホルダー 3"/>
          <p:cNvSpPr>
            <a:spLocks noGrp="1"/>
          </p:cNvSpPr>
          <p:nvPr>
            <p:ph type="ftr" sz="quarter" idx="11"/>
          </p:nvPr>
        </p:nvSpPr>
        <p:spPr/>
        <p:txBody>
          <a:bodyPr/>
          <a:lstStyle/>
          <a:p>
            <a:endParaRPr kumimoji="1" lang="ja-JP" altLang="en-US" dirty="0"/>
          </a:p>
        </p:txBody>
      </p:sp>
      <p:sp>
        <p:nvSpPr>
          <p:cNvPr id="5" name="スライド番号プレースホルダー 4"/>
          <p:cNvSpPr>
            <a:spLocks noGrp="1"/>
          </p:cNvSpPr>
          <p:nvPr>
            <p:ph type="sldNum" sz="quarter" idx="12"/>
          </p:nvPr>
        </p:nvSpPr>
        <p:spPr/>
        <p:txBody>
          <a:bodyPr/>
          <a:lstStyle/>
          <a:p>
            <a:fld id="{9E2C13C0-0254-4839-91F2-D819C3033984}" type="slidenum">
              <a:rPr kumimoji="1" lang="ja-JP" altLang="en-US" smtClean="0"/>
              <a:t>‹#›</a:t>
            </a:fld>
            <a:endParaRPr kumimoji="1" lang="ja-JP" altLang="en-US" dirty="0"/>
          </a:p>
        </p:txBody>
      </p:sp>
    </p:spTree>
    <p:extLst>
      <p:ext uri="{BB962C8B-B14F-4D97-AF65-F5344CB8AC3E}">
        <p14:creationId xmlns:p14="http://schemas.microsoft.com/office/powerpoint/2010/main" val="29149499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03073466-F7EF-4AD4-BAD1-335BF24BF042}" type="datetimeFigureOut">
              <a:rPr kumimoji="1" lang="ja-JP" altLang="en-US" smtClean="0"/>
              <a:t>2025/9/4</a:t>
            </a:fld>
            <a:endParaRPr kumimoji="1" lang="ja-JP" altLang="en-US" dirty="0"/>
          </a:p>
        </p:txBody>
      </p:sp>
      <p:sp>
        <p:nvSpPr>
          <p:cNvPr id="3" name="フッター プレースホルダー 2"/>
          <p:cNvSpPr>
            <a:spLocks noGrp="1"/>
          </p:cNvSpPr>
          <p:nvPr>
            <p:ph type="ftr" sz="quarter" idx="11"/>
          </p:nvPr>
        </p:nvSpPr>
        <p:spPr/>
        <p:txBody>
          <a:bodyPr/>
          <a:lstStyle/>
          <a:p>
            <a:endParaRPr kumimoji="1" lang="ja-JP" altLang="en-US" dirty="0"/>
          </a:p>
        </p:txBody>
      </p:sp>
      <p:sp>
        <p:nvSpPr>
          <p:cNvPr id="4" name="スライド番号プレースホルダー 3"/>
          <p:cNvSpPr>
            <a:spLocks noGrp="1"/>
          </p:cNvSpPr>
          <p:nvPr>
            <p:ph type="sldNum" sz="quarter" idx="12"/>
          </p:nvPr>
        </p:nvSpPr>
        <p:spPr/>
        <p:txBody>
          <a:bodyPr/>
          <a:lstStyle/>
          <a:p>
            <a:fld id="{9E2C13C0-0254-4839-91F2-D819C3033984}" type="slidenum">
              <a:rPr kumimoji="1" lang="ja-JP" altLang="en-US" smtClean="0"/>
              <a:t>‹#›</a:t>
            </a:fld>
            <a:endParaRPr kumimoji="1" lang="ja-JP" altLang="en-US" dirty="0"/>
          </a:p>
        </p:txBody>
      </p:sp>
    </p:spTree>
    <p:extLst>
      <p:ext uri="{BB962C8B-B14F-4D97-AF65-F5344CB8AC3E}">
        <p14:creationId xmlns:p14="http://schemas.microsoft.com/office/powerpoint/2010/main" val="32583704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40082" y="382272"/>
            <a:ext cx="4211638" cy="1626870"/>
          </a:xfrm>
        </p:spPr>
        <p:txBody>
          <a:bodyPr anchor="b"/>
          <a:lstStyle>
            <a:lvl1pPr algn="l">
              <a:defRPr sz="2799" b="1"/>
            </a:lvl1pPr>
          </a:lstStyle>
          <a:p>
            <a:r>
              <a:rPr kumimoji="1" lang="ja-JP" altLang="en-US"/>
              <a:t>マスター タイトルの書式設定</a:t>
            </a:r>
          </a:p>
        </p:txBody>
      </p:sp>
      <p:sp>
        <p:nvSpPr>
          <p:cNvPr id="3" name="コンテンツ プレースホルダー 2"/>
          <p:cNvSpPr>
            <a:spLocks noGrp="1"/>
          </p:cNvSpPr>
          <p:nvPr>
            <p:ph idx="1"/>
          </p:nvPr>
        </p:nvSpPr>
        <p:spPr>
          <a:xfrm>
            <a:off x="5005071" y="382272"/>
            <a:ext cx="7156449" cy="8194359"/>
          </a:xfrm>
        </p:spPr>
        <p:txBody>
          <a:bodyPr/>
          <a:lstStyle>
            <a:lvl1pPr>
              <a:defRPr sz="4499"/>
            </a:lvl1pPr>
            <a:lvl2pPr>
              <a:defRPr sz="3900"/>
            </a:lvl2pPr>
            <a:lvl3pPr>
              <a:defRPr sz="3400"/>
            </a:lvl3pPr>
            <a:lvl4pPr>
              <a:defRPr sz="2799"/>
            </a:lvl4pPr>
            <a:lvl5pPr>
              <a:defRPr sz="2799"/>
            </a:lvl5pPr>
            <a:lvl6pPr>
              <a:defRPr sz="2799"/>
            </a:lvl6pPr>
            <a:lvl7pPr>
              <a:defRPr sz="2799"/>
            </a:lvl7pPr>
            <a:lvl8pPr>
              <a:defRPr sz="2799"/>
            </a:lvl8pPr>
            <a:lvl9pPr>
              <a:defRPr sz="2799"/>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40082" y="2009141"/>
            <a:ext cx="4211638" cy="6567489"/>
          </a:xfrm>
        </p:spPr>
        <p:txBody>
          <a:bodyPr/>
          <a:lstStyle>
            <a:lvl1pPr marL="0" indent="0">
              <a:buNone/>
              <a:defRPr sz="1999"/>
            </a:lvl1pPr>
            <a:lvl2pPr marL="640073" indent="0">
              <a:buNone/>
              <a:defRPr sz="1700"/>
            </a:lvl2pPr>
            <a:lvl3pPr marL="1280146" indent="0">
              <a:buNone/>
              <a:defRPr sz="1401"/>
            </a:lvl3pPr>
            <a:lvl4pPr marL="1920218" indent="0">
              <a:buNone/>
              <a:defRPr sz="1300"/>
            </a:lvl4pPr>
            <a:lvl5pPr marL="2560292" indent="0">
              <a:buNone/>
              <a:defRPr sz="1300"/>
            </a:lvl5pPr>
            <a:lvl6pPr marL="3200364" indent="0">
              <a:buNone/>
              <a:defRPr sz="1300"/>
            </a:lvl6pPr>
            <a:lvl7pPr marL="3840439" indent="0">
              <a:buNone/>
              <a:defRPr sz="1300"/>
            </a:lvl7pPr>
            <a:lvl8pPr marL="4480512" indent="0">
              <a:buNone/>
              <a:defRPr sz="1300"/>
            </a:lvl8pPr>
            <a:lvl9pPr marL="5120585" indent="0">
              <a:buNone/>
              <a:defRPr sz="13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03073466-F7EF-4AD4-BAD1-335BF24BF042}" type="datetimeFigureOut">
              <a:rPr kumimoji="1" lang="ja-JP" altLang="en-US" smtClean="0"/>
              <a:t>2025/9/4</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9E2C13C0-0254-4839-91F2-D819C3033984}" type="slidenum">
              <a:rPr kumimoji="1" lang="ja-JP" altLang="en-US" smtClean="0"/>
              <a:t>‹#›</a:t>
            </a:fld>
            <a:endParaRPr kumimoji="1" lang="ja-JP" altLang="en-US" dirty="0"/>
          </a:p>
        </p:txBody>
      </p:sp>
    </p:spTree>
    <p:extLst>
      <p:ext uri="{BB962C8B-B14F-4D97-AF65-F5344CB8AC3E}">
        <p14:creationId xmlns:p14="http://schemas.microsoft.com/office/powerpoint/2010/main" val="35717582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509203" y="6720842"/>
            <a:ext cx="7680960" cy="793433"/>
          </a:xfrm>
        </p:spPr>
        <p:txBody>
          <a:bodyPr anchor="b"/>
          <a:lstStyle>
            <a:lvl1pPr algn="l">
              <a:defRPr sz="2799" b="1"/>
            </a:lvl1pPr>
          </a:lstStyle>
          <a:p>
            <a:r>
              <a:rPr kumimoji="1" lang="ja-JP" altLang="en-US"/>
              <a:t>マスター タイトルの書式設定</a:t>
            </a:r>
          </a:p>
        </p:txBody>
      </p:sp>
      <p:sp>
        <p:nvSpPr>
          <p:cNvPr id="3" name="図プレースホルダー 2"/>
          <p:cNvSpPr>
            <a:spLocks noGrp="1"/>
          </p:cNvSpPr>
          <p:nvPr>
            <p:ph type="pic" idx="1"/>
          </p:nvPr>
        </p:nvSpPr>
        <p:spPr>
          <a:xfrm>
            <a:off x="2509203" y="857886"/>
            <a:ext cx="7680960" cy="5760720"/>
          </a:xfrm>
        </p:spPr>
        <p:txBody>
          <a:bodyPr/>
          <a:lstStyle>
            <a:lvl1pPr marL="0" indent="0">
              <a:buNone/>
              <a:defRPr sz="4499"/>
            </a:lvl1pPr>
            <a:lvl2pPr marL="640073" indent="0">
              <a:buNone/>
              <a:defRPr sz="3900"/>
            </a:lvl2pPr>
            <a:lvl3pPr marL="1280146" indent="0">
              <a:buNone/>
              <a:defRPr sz="3400"/>
            </a:lvl3pPr>
            <a:lvl4pPr marL="1920218" indent="0">
              <a:buNone/>
              <a:defRPr sz="2799"/>
            </a:lvl4pPr>
            <a:lvl5pPr marL="2560292" indent="0">
              <a:buNone/>
              <a:defRPr sz="2799"/>
            </a:lvl5pPr>
            <a:lvl6pPr marL="3200364" indent="0">
              <a:buNone/>
              <a:defRPr sz="2799"/>
            </a:lvl6pPr>
            <a:lvl7pPr marL="3840439" indent="0">
              <a:buNone/>
              <a:defRPr sz="2799"/>
            </a:lvl7pPr>
            <a:lvl8pPr marL="4480512" indent="0">
              <a:buNone/>
              <a:defRPr sz="2799"/>
            </a:lvl8pPr>
            <a:lvl9pPr marL="5120585" indent="0">
              <a:buNone/>
              <a:defRPr sz="2799"/>
            </a:lvl9pPr>
          </a:lstStyle>
          <a:p>
            <a:endParaRPr kumimoji="1" lang="ja-JP" altLang="en-US" dirty="0"/>
          </a:p>
        </p:txBody>
      </p:sp>
      <p:sp>
        <p:nvSpPr>
          <p:cNvPr id="4" name="テキスト プレースホルダー 3"/>
          <p:cNvSpPr>
            <a:spLocks noGrp="1"/>
          </p:cNvSpPr>
          <p:nvPr>
            <p:ph type="body" sz="half" idx="2"/>
          </p:nvPr>
        </p:nvSpPr>
        <p:spPr>
          <a:xfrm>
            <a:off x="2509203" y="7514273"/>
            <a:ext cx="7680960" cy="1126807"/>
          </a:xfrm>
        </p:spPr>
        <p:txBody>
          <a:bodyPr/>
          <a:lstStyle>
            <a:lvl1pPr marL="0" indent="0">
              <a:buNone/>
              <a:defRPr sz="1999"/>
            </a:lvl1pPr>
            <a:lvl2pPr marL="640073" indent="0">
              <a:buNone/>
              <a:defRPr sz="1700"/>
            </a:lvl2pPr>
            <a:lvl3pPr marL="1280146" indent="0">
              <a:buNone/>
              <a:defRPr sz="1401"/>
            </a:lvl3pPr>
            <a:lvl4pPr marL="1920218" indent="0">
              <a:buNone/>
              <a:defRPr sz="1300"/>
            </a:lvl4pPr>
            <a:lvl5pPr marL="2560292" indent="0">
              <a:buNone/>
              <a:defRPr sz="1300"/>
            </a:lvl5pPr>
            <a:lvl6pPr marL="3200364" indent="0">
              <a:buNone/>
              <a:defRPr sz="1300"/>
            </a:lvl6pPr>
            <a:lvl7pPr marL="3840439" indent="0">
              <a:buNone/>
              <a:defRPr sz="1300"/>
            </a:lvl7pPr>
            <a:lvl8pPr marL="4480512" indent="0">
              <a:buNone/>
              <a:defRPr sz="1300"/>
            </a:lvl8pPr>
            <a:lvl9pPr marL="5120585" indent="0">
              <a:buNone/>
              <a:defRPr sz="13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03073466-F7EF-4AD4-BAD1-335BF24BF042}" type="datetimeFigureOut">
              <a:rPr kumimoji="1" lang="ja-JP" altLang="en-US" smtClean="0"/>
              <a:t>2025/9/4</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9E2C13C0-0254-4839-91F2-D819C3033984}" type="slidenum">
              <a:rPr kumimoji="1" lang="ja-JP" altLang="en-US" smtClean="0"/>
              <a:t>‹#›</a:t>
            </a:fld>
            <a:endParaRPr kumimoji="1" lang="ja-JP" altLang="en-US" dirty="0"/>
          </a:p>
        </p:txBody>
      </p:sp>
    </p:spTree>
    <p:extLst>
      <p:ext uri="{BB962C8B-B14F-4D97-AF65-F5344CB8AC3E}">
        <p14:creationId xmlns:p14="http://schemas.microsoft.com/office/powerpoint/2010/main" val="35443941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40083" y="384494"/>
            <a:ext cx="11521440" cy="1600200"/>
          </a:xfrm>
          <a:prstGeom prst="rect">
            <a:avLst/>
          </a:prstGeom>
        </p:spPr>
        <p:txBody>
          <a:bodyPr vert="horz" lIns="128016" tIns="64008" rIns="128016" bIns="64008"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40083" y="2240282"/>
            <a:ext cx="11521440" cy="6336348"/>
          </a:xfrm>
          <a:prstGeom prst="rect">
            <a:avLst/>
          </a:prstGeom>
        </p:spPr>
        <p:txBody>
          <a:bodyPr vert="horz" lIns="128016" tIns="64008" rIns="128016" bIns="64008"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40080" y="8898891"/>
            <a:ext cx="2987040" cy="511175"/>
          </a:xfrm>
          <a:prstGeom prst="rect">
            <a:avLst/>
          </a:prstGeom>
        </p:spPr>
        <p:txBody>
          <a:bodyPr vert="horz" lIns="128016" tIns="64008" rIns="128016" bIns="64008" rtlCol="0" anchor="ctr"/>
          <a:lstStyle>
            <a:lvl1pPr algn="l">
              <a:defRPr sz="1700">
                <a:solidFill>
                  <a:schemeClr val="tx1">
                    <a:tint val="75000"/>
                  </a:schemeClr>
                </a:solidFill>
              </a:defRPr>
            </a:lvl1pPr>
          </a:lstStyle>
          <a:p>
            <a:fld id="{03073466-F7EF-4AD4-BAD1-335BF24BF042}" type="datetimeFigureOut">
              <a:rPr kumimoji="1" lang="ja-JP" altLang="en-US" smtClean="0"/>
              <a:t>2025/9/4</a:t>
            </a:fld>
            <a:endParaRPr kumimoji="1" lang="ja-JP" altLang="en-US" dirty="0"/>
          </a:p>
        </p:txBody>
      </p:sp>
      <p:sp>
        <p:nvSpPr>
          <p:cNvPr id="5" name="フッター プレースホルダー 4"/>
          <p:cNvSpPr>
            <a:spLocks noGrp="1"/>
          </p:cNvSpPr>
          <p:nvPr>
            <p:ph type="ftr" sz="quarter" idx="3"/>
          </p:nvPr>
        </p:nvSpPr>
        <p:spPr>
          <a:xfrm>
            <a:off x="4373883" y="8898891"/>
            <a:ext cx="4053840" cy="511175"/>
          </a:xfrm>
          <a:prstGeom prst="rect">
            <a:avLst/>
          </a:prstGeom>
        </p:spPr>
        <p:txBody>
          <a:bodyPr vert="horz" lIns="128016" tIns="64008" rIns="128016" bIns="64008" rtlCol="0" anchor="ctr"/>
          <a:lstStyle>
            <a:lvl1pPr algn="ctr">
              <a:defRPr sz="1700">
                <a:solidFill>
                  <a:schemeClr val="tx1">
                    <a:tint val="75000"/>
                  </a:schemeClr>
                </a:solidFill>
              </a:defRPr>
            </a:lvl1pPr>
          </a:lstStyle>
          <a:p>
            <a:endParaRPr kumimoji="1" lang="ja-JP" altLang="en-US" dirty="0"/>
          </a:p>
        </p:txBody>
      </p:sp>
      <p:sp>
        <p:nvSpPr>
          <p:cNvPr id="6" name="スライド番号プレースホルダー 5"/>
          <p:cNvSpPr>
            <a:spLocks noGrp="1"/>
          </p:cNvSpPr>
          <p:nvPr>
            <p:ph type="sldNum" sz="quarter" idx="4"/>
          </p:nvPr>
        </p:nvSpPr>
        <p:spPr>
          <a:xfrm>
            <a:off x="9174480" y="8898891"/>
            <a:ext cx="2987040" cy="511175"/>
          </a:xfrm>
          <a:prstGeom prst="rect">
            <a:avLst/>
          </a:prstGeom>
        </p:spPr>
        <p:txBody>
          <a:bodyPr vert="horz" lIns="128016" tIns="64008" rIns="128016" bIns="64008" rtlCol="0" anchor="ctr"/>
          <a:lstStyle>
            <a:lvl1pPr algn="r">
              <a:defRPr sz="1700">
                <a:solidFill>
                  <a:schemeClr val="tx1">
                    <a:tint val="75000"/>
                  </a:schemeClr>
                </a:solidFill>
              </a:defRPr>
            </a:lvl1pPr>
          </a:lstStyle>
          <a:p>
            <a:fld id="{9E2C13C0-0254-4839-91F2-D819C3033984}" type="slidenum">
              <a:rPr kumimoji="1" lang="ja-JP" altLang="en-US" smtClean="0"/>
              <a:t>‹#›</a:t>
            </a:fld>
            <a:endParaRPr kumimoji="1" lang="ja-JP" altLang="en-US" dirty="0"/>
          </a:p>
        </p:txBody>
      </p:sp>
    </p:spTree>
    <p:extLst>
      <p:ext uri="{BB962C8B-B14F-4D97-AF65-F5344CB8AC3E}">
        <p14:creationId xmlns:p14="http://schemas.microsoft.com/office/powerpoint/2010/main" val="22132881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280146" rtl="0" eaLnBrk="1" latinLnBrk="0" hangingPunct="1">
        <a:spcBef>
          <a:spcPct val="0"/>
        </a:spcBef>
        <a:buNone/>
        <a:defRPr kumimoji="1" sz="6199" kern="1200">
          <a:solidFill>
            <a:schemeClr val="tx1"/>
          </a:solidFill>
          <a:latin typeface="+mj-lt"/>
          <a:ea typeface="+mj-ea"/>
          <a:cs typeface="+mj-cs"/>
        </a:defRPr>
      </a:lvl1pPr>
    </p:titleStyle>
    <p:bodyStyle>
      <a:lvl1pPr marL="480055" indent="-480055" algn="l" defTabSz="1280146" rtl="0" eaLnBrk="1" latinLnBrk="0" hangingPunct="1">
        <a:spcBef>
          <a:spcPct val="20000"/>
        </a:spcBef>
        <a:buFont typeface="Arial" panose="020B0604020202020204" pitchFamily="34" charset="0"/>
        <a:buChar char="•"/>
        <a:defRPr kumimoji="1" sz="4499" kern="1200">
          <a:solidFill>
            <a:schemeClr val="tx1"/>
          </a:solidFill>
          <a:latin typeface="+mn-lt"/>
          <a:ea typeface="+mn-ea"/>
          <a:cs typeface="+mn-cs"/>
        </a:defRPr>
      </a:lvl1pPr>
      <a:lvl2pPr marL="1040119" indent="-400046" algn="l" defTabSz="1280146" rtl="0" eaLnBrk="1" latinLnBrk="0" hangingPunct="1">
        <a:spcBef>
          <a:spcPct val="20000"/>
        </a:spcBef>
        <a:buFont typeface="Arial" panose="020B0604020202020204" pitchFamily="34" charset="0"/>
        <a:buChar char="–"/>
        <a:defRPr kumimoji="1" sz="3900" kern="1200">
          <a:solidFill>
            <a:schemeClr val="tx1"/>
          </a:solidFill>
          <a:latin typeface="+mn-lt"/>
          <a:ea typeface="+mn-ea"/>
          <a:cs typeface="+mn-cs"/>
        </a:defRPr>
      </a:lvl2pPr>
      <a:lvl3pPr marL="1600183" indent="-320036" algn="l" defTabSz="1280146" rtl="0" eaLnBrk="1" latinLnBrk="0" hangingPunct="1">
        <a:spcBef>
          <a:spcPct val="20000"/>
        </a:spcBef>
        <a:buFont typeface="Arial" panose="020B0604020202020204" pitchFamily="34" charset="0"/>
        <a:buChar char="•"/>
        <a:defRPr kumimoji="1" sz="3400" kern="1200">
          <a:solidFill>
            <a:schemeClr val="tx1"/>
          </a:solidFill>
          <a:latin typeface="+mn-lt"/>
          <a:ea typeface="+mn-ea"/>
          <a:cs typeface="+mn-cs"/>
        </a:defRPr>
      </a:lvl3pPr>
      <a:lvl4pPr marL="2240255" indent="-320036" algn="l" defTabSz="1280146" rtl="0" eaLnBrk="1" latinLnBrk="0" hangingPunct="1">
        <a:spcBef>
          <a:spcPct val="20000"/>
        </a:spcBef>
        <a:buFont typeface="Arial" panose="020B0604020202020204" pitchFamily="34" charset="0"/>
        <a:buChar char="–"/>
        <a:defRPr kumimoji="1" sz="2799" kern="1200">
          <a:solidFill>
            <a:schemeClr val="tx1"/>
          </a:solidFill>
          <a:latin typeface="+mn-lt"/>
          <a:ea typeface="+mn-ea"/>
          <a:cs typeface="+mn-cs"/>
        </a:defRPr>
      </a:lvl4pPr>
      <a:lvl5pPr marL="2880329" indent="-320036" algn="l" defTabSz="1280146" rtl="0" eaLnBrk="1" latinLnBrk="0" hangingPunct="1">
        <a:spcBef>
          <a:spcPct val="20000"/>
        </a:spcBef>
        <a:buFont typeface="Arial" panose="020B0604020202020204" pitchFamily="34" charset="0"/>
        <a:buChar char="»"/>
        <a:defRPr kumimoji="1" sz="2799" kern="1200">
          <a:solidFill>
            <a:schemeClr val="tx1"/>
          </a:solidFill>
          <a:latin typeface="+mn-lt"/>
          <a:ea typeface="+mn-ea"/>
          <a:cs typeface="+mn-cs"/>
        </a:defRPr>
      </a:lvl5pPr>
      <a:lvl6pPr marL="3520402" indent="-320036" algn="l" defTabSz="1280146" rtl="0" eaLnBrk="1" latinLnBrk="0" hangingPunct="1">
        <a:spcBef>
          <a:spcPct val="20000"/>
        </a:spcBef>
        <a:buFont typeface="Arial" panose="020B0604020202020204" pitchFamily="34" charset="0"/>
        <a:buChar char="•"/>
        <a:defRPr kumimoji="1" sz="2799" kern="1200">
          <a:solidFill>
            <a:schemeClr val="tx1"/>
          </a:solidFill>
          <a:latin typeface="+mn-lt"/>
          <a:ea typeface="+mn-ea"/>
          <a:cs typeface="+mn-cs"/>
        </a:defRPr>
      </a:lvl6pPr>
      <a:lvl7pPr marL="4160475" indent="-320036" algn="l" defTabSz="1280146" rtl="0" eaLnBrk="1" latinLnBrk="0" hangingPunct="1">
        <a:spcBef>
          <a:spcPct val="20000"/>
        </a:spcBef>
        <a:buFont typeface="Arial" panose="020B0604020202020204" pitchFamily="34" charset="0"/>
        <a:buChar char="•"/>
        <a:defRPr kumimoji="1" sz="2799" kern="1200">
          <a:solidFill>
            <a:schemeClr val="tx1"/>
          </a:solidFill>
          <a:latin typeface="+mn-lt"/>
          <a:ea typeface="+mn-ea"/>
          <a:cs typeface="+mn-cs"/>
        </a:defRPr>
      </a:lvl7pPr>
      <a:lvl8pPr marL="4800548" indent="-320036" algn="l" defTabSz="1280146" rtl="0" eaLnBrk="1" latinLnBrk="0" hangingPunct="1">
        <a:spcBef>
          <a:spcPct val="20000"/>
        </a:spcBef>
        <a:buFont typeface="Arial" panose="020B0604020202020204" pitchFamily="34" charset="0"/>
        <a:buChar char="•"/>
        <a:defRPr kumimoji="1" sz="2799" kern="1200">
          <a:solidFill>
            <a:schemeClr val="tx1"/>
          </a:solidFill>
          <a:latin typeface="+mn-lt"/>
          <a:ea typeface="+mn-ea"/>
          <a:cs typeface="+mn-cs"/>
        </a:defRPr>
      </a:lvl8pPr>
      <a:lvl9pPr marL="5440622" indent="-320036" algn="l" defTabSz="1280146" rtl="0" eaLnBrk="1" latinLnBrk="0" hangingPunct="1">
        <a:spcBef>
          <a:spcPct val="20000"/>
        </a:spcBef>
        <a:buFont typeface="Arial" panose="020B0604020202020204" pitchFamily="34" charset="0"/>
        <a:buChar char="•"/>
        <a:defRPr kumimoji="1" sz="2799" kern="1200">
          <a:solidFill>
            <a:schemeClr val="tx1"/>
          </a:solidFill>
          <a:latin typeface="+mn-lt"/>
          <a:ea typeface="+mn-ea"/>
          <a:cs typeface="+mn-cs"/>
        </a:defRPr>
      </a:lvl9pPr>
    </p:bodyStyle>
    <p:otherStyle>
      <a:defPPr>
        <a:defRPr lang="ja-JP"/>
      </a:defPPr>
      <a:lvl1pPr marL="0" algn="l" defTabSz="1280146" rtl="0" eaLnBrk="1" latinLnBrk="0" hangingPunct="1">
        <a:defRPr kumimoji="1" sz="2500" kern="1200">
          <a:solidFill>
            <a:schemeClr val="tx1"/>
          </a:solidFill>
          <a:latin typeface="+mn-lt"/>
          <a:ea typeface="+mn-ea"/>
          <a:cs typeface="+mn-cs"/>
        </a:defRPr>
      </a:lvl1pPr>
      <a:lvl2pPr marL="640073" algn="l" defTabSz="1280146" rtl="0" eaLnBrk="1" latinLnBrk="0" hangingPunct="1">
        <a:defRPr kumimoji="1" sz="2500" kern="1200">
          <a:solidFill>
            <a:schemeClr val="tx1"/>
          </a:solidFill>
          <a:latin typeface="+mn-lt"/>
          <a:ea typeface="+mn-ea"/>
          <a:cs typeface="+mn-cs"/>
        </a:defRPr>
      </a:lvl2pPr>
      <a:lvl3pPr marL="1280146" algn="l" defTabSz="1280146" rtl="0" eaLnBrk="1" latinLnBrk="0" hangingPunct="1">
        <a:defRPr kumimoji="1" sz="2500" kern="1200">
          <a:solidFill>
            <a:schemeClr val="tx1"/>
          </a:solidFill>
          <a:latin typeface="+mn-lt"/>
          <a:ea typeface="+mn-ea"/>
          <a:cs typeface="+mn-cs"/>
        </a:defRPr>
      </a:lvl3pPr>
      <a:lvl4pPr marL="1920218" algn="l" defTabSz="1280146" rtl="0" eaLnBrk="1" latinLnBrk="0" hangingPunct="1">
        <a:defRPr kumimoji="1" sz="2500" kern="1200">
          <a:solidFill>
            <a:schemeClr val="tx1"/>
          </a:solidFill>
          <a:latin typeface="+mn-lt"/>
          <a:ea typeface="+mn-ea"/>
          <a:cs typeface="+mn-cs"/>
        </a:defRPr>
      </a:lvl4pPr>
      <a:lvl5pPr marL="2560292" algn="l" defTabSz="1280146" rtl="0" eaLnBrk="1" latinLnBrk="0" hangingPunct="1">
        <a:defRPr kumimoji="1" sz="2500" kern="1200">
          <a:solidFill>
            <a:schemeClr val="tx1"/>
          </a:solidFill>
          <a:latin typeface="+mn-lt"/>
          <a:ea typeface="+mn-ea"/>
          <a:cs typeface="+mn-cs"/>
        </a:defRPr>
      </a:lvl5pPr>
      <a:lvl6pPr marL="3200364" algn="l" defTabSz="1280146" rtl="0" eaLnBrk="1" latinLnBrk="0" hangingPunct="1">
        <a:defRPr kumimoji="1" sz="2500" kern="1200">
          <a:solidFill>
            <a:schemeClr val="tx1"/>
          </a:solidFill>
          <a:latin typeface="+mn-lt"/>
          <a:ea typeface="+mn-ea"/>
          <a:cs typeface="+mn-cs"/>
        </a:defRPr>
      </a:lvl6pPr>
      <a:lvl7pPr marL="3840439" algn="l" defTabSz="1280146" rtl="0" eaLnBrk="1" latinLnBrk="0" hangingPunct="1">
        <a:defRPr kumimoji="1" sz="2500" kern="1200">
          <a:solidFill>
            <a:schemeClr val="tx1"/>
          </a:solidFill>
          <a:latin typeface="+mn-lt"/>
          <a:ea typeface="+mn-ea"/>
          <a:cs typeface="+mn-cs"/>
        </a:defRPr>
      </a:lvl7pPr>
      <a:lvl8pPr marL="4480512" algn="l" defTabSz="1280146" rtl="0" eaLnBrk="1" latinLnBrk="0" hangingPunct="1">
        <a:defRPr kumimoji="1" sz="2500" kern="1200">
          <a:solidFill>
            <a:schemeClr val="tx1"/>
          </a:solidFill>
          <a:latin typeface="+mn-lt"/>
          <a:ea typeface="+mn-ea"/>
          <a:cs typeface="+mn-cs"/>
        </a:defRPr>
      </a:lvl8pPr>
      <a:lvl9pPr marL="5120585" algn="l" defTabSz="1280146" rtl="0" eaLnBrk="1" latinLnBrk="0" hangingPunct="1">
        <a:defRPr kumimoji="1" sz="2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chart" Target="../charts/chart1.xml"/><Relationship Id="rId7"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chart" Target="../charts/chart2.xml"/><Relationship Id="rId9" Type="http://schemas.openxmlformats.org/officeDocument/2006/relationships/image" Target="../media/image5.png"/></Relationships>
</file>

<file path=ppt/slides/_rels/slide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 name="正方形/長方形 207">
            <a:extLst>
              <a:ext uri="{FF2B5EF4-FFF2-40B4-BE49-F238E27FC236}">
                <a16:creationId xmlns:a16="http://schemas.microsoft.com/office/drawing/2014/main" id="{C76FE256-D37A-4FCC-B8E9-7DEF2463E3F2}"/>
              </a:ext>
            </a:extLst>
          </p:cNvPr>
          <p:cNvSpPr/>
          <p:nvPr/>
        </p:nvSpPr>
        <p:spPr>
          <a:xfrm>
            <a:off x="0" y="8027654"/>
            <a:ext cx="12816000" cy="1575241"/>
          </a:xfrm>
          <a:prstGeom prst="rect">
            <a:avLst/>
          </a:prstGeom>
          <a:solidFill>
            <a:schemeClr val="accent5">
              <a:alpha val="3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aphicFrame>
        <p:nvGraphicFramePr>
          <p:cNvPr id="186" name="表 185">
            <a:extLst>
              <a:ext uri="{FF2B5EF4-FFF2-40B4-BE49-F238E27FC236}">
                <a16:creationId xmlns:a16="http://schemas.microsoft.com/office/drawing/2014/main" id="{BA72B614-6CDB-4DE1-8AC8-782728FAE03C}"/>
              </a:ext>
            </a:extLst>
          </p:cNvPr>
          <p:cNvGraphicFramePr>
            <a:graphicFrameLocks noGrp="1"/>
          </p:cNvGraphicFramePr>
          <p:nvPr>
            <p:extLst>
              <p:ext uri="{D42A27DB-BD31-4B8C-83A1-F6EECF244321}">
                <p14:modId xmlns:p14="http://schemas.microsoft.com/office/powerpoint/2010/main" val="3902084341"/>
              </p:ext>
            </p:extLst>
          </p:nvPr>
        </p:nvGraphicFramePr>
        <p:xfrm>
          <a:off x="6276251" y="4040980"/>
          <a:ext cx="6480000" cy="3878636"/>
        </p:xfrm>
        <a:graphic>
          <a:graphicData uri="http://schemas.openxmlformats.org/drawingml/2006/table">
            <a:tbl>
              <a:tblPr>
                <a:tableStyleId>{073A0DAA-6AF3-43AB-8588-CEC1D06C72B9}</a:tableStyleId>
              </a:tblPr>
              <a:tblGrid>
                <a:gridCol w="136459">
                  <a:extLst>
                    <a:ext uri="{9D8B030D-6E8A-4147-A177-3AD203B41FA5}">
                      <a16:colId xmlns:a16="http://schemas.microsoft.com/office/drawing/2014/main" val="2375738016"/>
                    </a:ext>
                  </a:extLst>
                </a:gridCol>
                <a:gridCol w="6343541">
                  <a:extLst>
                    <a:ext uri="{9D8B030D-6E8A-4147-A177-3AD203B41FA5}">
                      <a16:colId xmlns:a16="http://schemas.microsoft.com/office/drawing/2014/main" val="4208928748"/>
                    </a:ext>
                  </a:extLst>
                </a:gridCol>
              </a:tblGrid>
              <a:tr h="278636">
                <a:tc>
                  <a:txBody>
                    <a:bodyPr/>
                    <a:lstStyle/>
                    <a:p>
                      <a:r>
                        <a:rPr kumimoji="1" lang="ja-JP" altLang="en-US" sz="100" dirty="0">
                          <a:latin typeface="Meiryo UI" panose="020B0604030504040204" pitchFamily="50" charset="-128"/>
                          <a:ea typeface="Meiryo UI" panose="020B0604030504040204" pitchFamily="50" charset="-128"/>
                        </a:rPr>
                        <a:t>ｖ</a:t>
                      </a:r>
                    </a:p>
                  </a:txBody>
                  <a:tcPr marL="0" marR="0" marT="0" marB="0">
                    <a:lnR w="12700" cap="flat" cmpd="sng" algn="ctr">
                      <a:solidFill>
                        <a:schemeClr val="tx2">
                          <a:lumMod val="60000"/>
                          <a:lumOff val="40000"/>
                        </a:schemeClr>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rgbClr val="002060"/>
                    </a:solidFill>
                  </a:tcPr>
                </a:tc>
                <a:tc>
                  <a:txBody>
                    <a:bodyPr/>
                    <a:lstStyle/>
                    <a:p>
                      <a:pPr marL="0" indent="0" algn="l" defTabSz="1280146" rtl="0" eaLnBrk="1" latinLnBrk="0" hangingPunct="1">
                        <a:buFont typeface="Wingdings" panose="05000000000000000000" pitchFamily="2" charset="2"/>
                        <a:buNone/>
                      </a:pPr>
                      <a:r>
                        <a:rPr kumimoji="1" lang="ja-JP" altLang="en-US" sz="1100" b="1" kern="1200" dirty="0">
                          <a:solidFill>
                            <a:schemeClr val="bg1"/>
                          </a:solidFill>
                          <a:latin typeface="Meiryo UI" panose="020B0604030504040204" pitchFamily="50" charset="-128"/>
                          <a:ea typeface="Meiryo UI" panose="020B0604030504040204" pitchFamily="50" charset="-128"/>
                          <a:cs typeface="+mn-cs"/>
                        </a:rPr>
                        <a:t>（１）基本的な考え方</a:t>
                      </a:r>
                    </a:p>
                  </a:txBody>
                  <a:tcPr marL="97286" marR="97286" marT="48643" marB="48643">
                    <a:lnL w="12700" cap="flat" cmpd="sng" algn="ctr">
                      <a:solidFill>
                        <a:schemeClr val="tx2">
                          <a:lumMod val="60000"/>
                          <a:lumOff val="40000"/>
                        </a:schemeClr>
                      </a:solidFill>
                      <a:prstDash val="solid"/>
                      <a:round/>
                      <a:headEnd type="none" w="med" len="med"/>
                      <a:tailEnd type="none" w="med" len="med"/>
                    </a:lnL>
                    <a:lnT w="12700" cap="flat" cmpd="sng" algn="ctr">
                      <a:solidFill>
                        <a:schemeClr val="tx2">
                          <a:lumMod val="60000"/>
                          <a:lumOff val="40000"/>
                        </a:schemeClr>
                      </a:solidFill>
                      <a:prstDash val="solid"/>
                      <a:round/>
                      <a:headEnd type="none" w="med" len="med"/>
                      <a:tailEnd type="none" w="med" len="med"/>
                    </a:lnT>
                    <a:solidFill>
                      <a:schemeClr val="tx2">
                        <a:lumMod val="60000"/>
                        <a:lumOff val="40000"/>
                      </a:schemeClr>
                    </a:solidFill>
                  </a:tcPr>
                </a:tc>
                <a:extLst>
                  <a:ext uri="{0D108BD9-81ED-4DB2-BD59-A6C34878D82A}">
                    <a16:rowId xmlns:a16="http://schemas.microsoft.com/office/drawing/2014/main" val="98828972"/>
                  </a:ext>
                </a:extLst>
              </a:tr>
              <a:tr h="3600000">
                <a:tc>
                  <a:txBody>
                    <a:bodyPr/>
                    <a:lstStyle/>
                    <a:p>
                      <a:endParaRPr kumimoji="1" lang="ja-JP" altLang="en-US" sz="100" dirty="0">
                        <a:latin typeface="Meiryo UI" panose="020B0604030504040204" pitchFamily="50" charset="-128"/>
                        <a:ea typeface="Meiryo UI" panose="020B0604030504040204" pitchFamily="50" charset="-128"/>
                      </a:endParaRPr>
                    </a:p>
                  </a:txBody>
                  <a:tcPr marL="0" marR="0" marT="0" marB="0">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rgbClr val="002060"/>
                    </a:solidFill>
                  </a:tcPr>
                </a:tc>
                <a:tc>
                  <a:txBody>
                    <a:bodyPr/>
                    <a:lstStyle/>
                    <a:p>
                      <a:pPr marL="85725" indent="0">
                        <a:lnSpc>
                          <a:spcPts val="14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p>
                      <a:pPr marL="85725" indent="0">
                        <a:lnSpc>
                          <a:spcPts val="14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p>
                      <a:pPr marL="85725" indent="0">
                        <a:lnSpc>
                          <a:spcPts val="14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p>
                      <a:pPr marL="85725" indent="0">
                        <a:lnSpc>
                          <a:spcPts val="14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p>
                      <a:pPr marL="85725" indent="0">
                        <a:lnSpc>
                          <a:spcPts val="14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p>
                      <a:pPr marL="85725" indent="0">
                        <a:lnSpc>
                          <a:spcPts val="14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p>
                      <a:pPr marL="85725" indent="0">
                        <a:lnSpc>
                          <a:spcPts val="14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p>
                      <a:pPr marL="85725" indent="0">
                        <a:lnSpc>
                          <a:spcPts val="14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p>
                      <a:pPr marL="85725" indent="0">
                        <a:lnSpc>
                          <a:spcPts val="14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p>
                      <a:pPr marL="85725" indent="0">
                        <a:lnSpc>
                          <a:spcPts val="14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txBody>
                  <a:tcPr marL="0" marR="0" marT="38305" marB="76606">
                    <a:lnB w="12700" cap="flat" cmpd="sng" algn="ctr">
                      <a:noFill/>
                      <a:prstDash val="solid"/>
                      <a:round/>
                      <a:headEnd type="none" w="med" len="med"/>
                      <a:tailEnd type="none" w="med" len="med"/>
                    </a:lnB>
                    <a:noFill/>
                  </a:tcPr>
                </a:tc>
                <a:extLst>
                  <a:ext uri="{0D108BD9-81ED-4DB2-BD59-A6C34878D82A}">
                    <a16:rowId xmlns:a16="http://schemas.microsoft.com/office/drawing/2014/main" val="1388967084"/>
                  </a:ext>
                </a:extLst>
              </a:tr>
            </a:tbl>
          </a:graphicData>
        </a:graphic>
      </p:graphicFrame>
      <p:graphicFrame>
        <p:nvGraphicFramePr>
          <p:cNvPr id="2" name="表 1"/>
          <p:cNvGraphicFramePr>
            <a:graphicFrameLocks noGrp="1"/>
          </p:cNvGraphicFramePr>
          <p:nvPr>
            <p:extLst>
              <p:ext uri="{D42A27DB-BD31-4B8C-83A1-F6EECF244321}">
                <p14:modId xmlns:p14="http://schemas.microsoft.com/office/powerpoint/2010/main" val="3646150861"/>
              </p:ext>
            </p:extLst>
          </p:nvPr>
        </p:nvGraphicFramePr>
        <p:xfrm>
          <a:off x="0" y="510412"/>
          <a:ext cx="6192000" cy="1160154"/>
        </p:xfrm>
        <a:graphic>
          <a:graphicData uri="http://schemas.openxmlformats.org/drawingml/2006/table">
            <a:tbl>
              <a:tblPr>
                <a:tableStyleId>{073A0DAA-6AF3-43AB-8588-CEC1D06C72B9}</a:tableStyleId>
              </a:tblPr>
              <a:tblGrid>
                <a:gridCol w="130388">
                  <a:extLst>
                    <a:ext uri="{9D8B030D-6E8A-4147-A177-3AD203B41FA5}">
                      <a16:colId xmlns:a16="http://schemas.microsoft.com/office/drawing/2014/main" val="2375738016"/>
                    </a:ext>
                  </a:extLst>
                </a:gridCol>
                <a:gridCol w="6061612">
                  <a:extLst>
                    <a:ext uri="{9D8B030D-6E8A-4147-A177-3AD203B41FA5}">
                      <a16:colId xmlns:a16="http://schemas.microsoft.com/office/drawing/2014/main" val="4208928748"/>
                    </a:ext>
                  </a:extLst>
                </a:gridCol>
              </a:tblGrid>
              <a:tr h="288000">
                <a:tc>
                  <a:txBody>
                    <a:bodyPr/>
                    <a:lstStyle/>
                    <a:p>
                      <a:endParaRPr kumimoji="1" lang="ja-JP" altLang="en-US" sz="100" dirty="0">
                        <a:latin typeface="Meiryo UI" panose="020B0604030504040204" pitchFamily="50" charset="-128"/>
                        <a:ea typeface="Meiryo UI" panose="020B0604030504040204" pitchFamily="50" charset="-128"/>
                      </a:endParaRPr>
                    </a:p>
                  </a:txBody>
                  <a:tcPr marL="0" marR="0" marT="0" marB="0">
                    <a:lnR w="12700" cap="flat" cmpd="sng" algn="ctr">
                      <a:solidFill>
                        <a:schemeClr val="tx2">
                          <a:lumMod val="60000"/>
                          <a:lumOff val="40000"/>
                        </a:schemeClr>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rgbClr val="002060"/>
                    </a:solidFill>
                  </a:tcPr>
                </a:tc>
                <a:tc>
                  <a:txBody>
                    <a:bodyPr/>
                    <a:lstStyle/>
                    <a:p>
                      <a:pPr marL="171450" indent="-171450">
                        <a:buFont typeface="Wingdings" panose="05000000000000000000" pitchFamily="2" charset="2"/>
                        <a:buChar char="u"/>
                      </a:pPr>
                      <a:r>
                        <a:rPr kumimoji="1" lang="ja-JP" altLang="en-US" sz="1100" b="1" dirty="0">
                          <a:solidFill>
                            <a:schemeClr val="bg1"/>
                          </a:solidFill>
                          <a:latin typeface="Meiryo UI" panose="020B0604030504040204" pitchFamily="50" charset="-128"/>
                          <a:ea typeface="Meiryo UI" panose="020B0604030504040204" pitchFamily="50" charset="-128"/>
                        </a:rPr>
                        <a:t>基本理念</a:t>
                      </a:r>
                    </a:p>
                  </a:txBody>
                  <a:tcPr marL="45720" marR="45720">
                    <a:lnL w="12700" cap="flat" cmpd="sng" algn="ctr">
                      <a:solidFill>
                        <a:schemeClr val="tx2">
                          <a:lumMod val="60000"/>
                          <a:lumOff val="40000"/>
                        </a:schemeClr>
                      </a:solidFill>
                      <a:prstDash val="solid"/>
                      <a:round/>
                      <a:headEnd type="none" w="med" len="med"/>
                      <a:tailEnd type="none" w="med" len="med"/>
                    </a:lnL>
                    <a:lnT w="12700" cap="flat" cmpd="sng" algn="ctr">
                      <a:solidFill>
                        <a:schemeClr val="tx2">
                          <a:lumMod val="60000"/>
                          <a:lumOff val="40000"/>
                        </a:schemeClr>
                      </a:solidFill>
                      <a:prstDash val="solid"/>
                      <a:round/>
                      <a:headEnd type="none" w="med" len="med"/>
                      <a:tailEnd type="none" w="med" len="med"/>
                    </a:lnT>
                    <a:solidFill>
                      <a:schemeClr val="tx2">
                        <a:lumMod val="60000"/>
                        <a:lumOff val="40000"/>
                      </a:schemeClr>
                    </a:solidFill>
                  </a:tcPr>
                </a:tc>
                <a:extLst>
                  <a:ext uri="{0D108BD9-81ED-4DB2-BD59-A6C34878D82A}">
                    <a16:rowId xmlns:a16="http://schemas.microsoft.com/office/drawing/2014/main" val="98828972"/>
                  </a:ext>
                </a:extLst>
              </a:tr>
              <a:tr h="872154">
                <a:tc>
                  <a:txBody>
                    <a:bodyPr/>
                    <a:lstStyle/>
                    <a:p>
                      <a:endParaRPr kumimoji="1" lang="ja-JP" altLang="en-US" sz="100" dirty="0">
                        <a:latin typeface="Meiryo UI" panose="020B0604030504040204" pitchFamily="50" charset="-128"/>
                        <a:ea typeface="Meiryo UI" panose="020B0604030504040204" pitchFamily="50" charset="-128"/>
                      </a:endParaRPr>
                    </a:p>
                  </a:txBody>
                  <a:tcPr marL="0" marR="0" marT="0" marB="0">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rgbClr val="002060"/>
                    </a:solidFill>
                  </a:tcPr>
                </a:tc>
                <a:tc>
                  <a:txBody>
                    <a:bodyPr/>
                    <a:lstStyle/>
                    <a:p>
                      <a:pPr algn="l"/>
                      <a:r>
                        <a:rPr kumimoji="1" lang="ja-JP" altLang="en-US" sz="9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　</a:t>
                      </a:r>
                      <a:endParaRPr kumimoji="1" lang="ja-JP" altLang="en-US" sz="900" b="0" dirty="0">
                        <a:latin typeface="Meiryo UI" panose="020B0604030504040204" pitchFamily="50" charset="-128"/>
                        <a:ea typeface="Meiryo UI" panose="020B0604030504040204" pitchFamily="50" charset="-128"/>
                      </a:endParaRPr>
                    </a:p>
                  </a:txBody>
                  <a:tcPr marL="0" marR="0" marT="36000" marB="72000">
                    <a:lnB w="12700" cap="flat" cmpd="sng" algn="ctr">
                      <a:noFill/>
                      <a:prstDash val="solid"/>
                      <a:round/>
                      <a:headEnd type="none" w="med" len="med"/>
                      <a:tailEnd type="none" w="med" len="med"/>
                    </a:lnB>
                    <a:noFill/>
                  </a:tcPr>
                </a:tc>
                <a:extLst>
                  <a:ext uri="{0D108BD9-81ED-4DB2-BD59-A6C34878D82A}">
                    <a16:rowId xmlns:a16="http://schemas.microsoft.com/office/drawing/2014/main" val="1388967084"/>
                  </a:ext>
                </a:extLst>
              </a:tr>
            </a:tbl>
          </a:graphicData>
        </a:graphic>
      </p:graphicFrame>
      <p:graphicFrame>
        <p:nvGraphicFramePr>
          <p:cNvPr id="103" name="表 102">
            <a:extLst>
              <a:ext uri="{FF2B5EF4-FFF2-40B4-BE49-F238E27FC236}">
                <a16:creationId xmlns:a16="http://schemas.microsoft.com/office/drawing/2014/main" id="{CBE8937B-2C32-4E9A-B590-D959DC6B2B5A}"/>
              </a:ext>
            </a:extLst>
          </p:cNvPr>
          <p:cNvGraphicFramePr>
            <a:graphicFrameLocks noGrp="1"/>
          </p:cNvGraphicFramePr>
          <p:nvPr>
            <p:extLst>
              <p:ext uri="{D42A27DB-BD31-4B8C-83A1-F6EECF244321}">
                <p14:modId xmlns:p14="http://schemas.microsoft.com/office/powerpoint/2010/main" val="2622929370"/>
              </p:ext>
            </p:extLst>
          </p:nvPr>
        </p:nvGraphicFramePr>
        <p:xfrm>
          <a:off x="-29164" y="4019969"/>
          <a:ext cx="6192000" cy="3888000"/>
        </p:xfrm>
        <a:graphic>
          <a:graphicData uri="http://schemas.openxmlformats.org/drawingml/2006/table">
            <a:tbl>
              <a:tblPr>
                <a:tableStyleId>{073A0DAA-6AF3-43AB-8588-CEC1D06C72B9}</a:tableStyleId>
              </a:tblPr>
              <a:tblGrid>
                <a:gridCol w="130389">
                  <a:extLst>
                    <a:ext uri="{9D8B030D-6E8A-4147-A177-3AD203B41FA5}">
                      <a16:colId xmlns:a16="http://schemas.microsoft.com/office/drawing/2014/main" val="2375738016"/>
                    </a:ext>
                  </a:extLst>
                </a:gridCol>
                <a:gridCol w="6061611">
                  <a:extLst>
                    <a:ext uri="{9D8B030D-6E8A-4147-A177-3AD203B41FA5}">
                      <a16:colId xmlns:a16="http://schemas.microsoft.com/office/drawing/2014/main" val="4208928748"/>
                    </a:ext>
                  </a:extLst>
                </a:gridCol>
              </a:tblGrid>
              <a:tr h="288000">
                <a:tc>
                  <a:txBody>
                    <a:bodyPr/>
                    <a:lstStyle/>
                    <a:p>
                      <a:endParaRPr kumimoji="1" lang="ja-JP" altLang="en-US" sz="100" dirty="0">
                        <a:latin typeface="Meiryo UI" panose="020B0604030504040204" pitchFamily="50" charset="-128"/>
                        <a:ea typeface="Meiryo UI" panose="020B0604030504040204" pitchFamily="50" charset="-128"/>
                      </a:endParaRPr>
                    </a:p>
                  </a:txBody>
                  <a:tcPr marL="0" marR="0" marT="0" marB="0">
                    <a:lnR w="12700" cap="flat" cmpd="sng" algn="ctr">
                      <a:solidFill>
                        <a:schemeClr val="tx2">
                          <a:lumMod val="60000"/>
                          <a:lumOff val="40000"/>
                        </a:schemeClr>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rgbClr val="002060"/>
                    </a:solidFill>
                  </a:tcPr>
                </a:tc>
                <a:tc>
                  <a:txBody>
                    <a:bodyPr/>
                    <a:lstStyle/>
                    <a:p>
                      <a:pPr marL="0" indent="0">
                        <a:buFont typeface="Wingdings" panose="05000000000000000000" pitchFamily="2" charset="2"/>
                        <a:buNone/>
                      </a:pPr>
                      <a:r>
                        <a:rPr kumimoji="1" lang="ja-JP" altLang="en-US" sz="1100" b="1" dirty="0">
                          <a:solidFill>
                            <a:schemeClr val="bg1"/>
                          </a:solidFill>
                          <a:latin typeface="Meiryo UI" panose="020B0604030504040204" pitchFamily="50" charset="-128"/>
                          <a:ea typeface="Meiryo UI" panose="020B0604030504040204" pitchFamily="50" charset="-128"/>
                        </a:rPr>
                        <a:t>（１）大阪府のアルコール健康障がいをめぐる現状</a:t>
                      </a:r>
                    </a:p>
                  </a:txBody>
                  <a:tcPr>
                    <a:lnL w="12700" cap="flat" cmpd="sng" algn="ctr">
                      <a:solidFill>
                        <a:schemeClr val="tx2">
                          <a:lumMod val="60000"/>
                          <a:lumOff val="40000"/>
                        </a:schemeClr>
                      </a:solidFill>
                      <a:prstDash val="solid"/>
                      <a:round/>
                      <a:headEnd type="none" w="med" len="med"/>
                      <a:tailEnd type="none" w="med" len="med"/>
                    </a:lnL>
                    <a:lnT w="12700" cap="flat" cmpd="sng" algn="ctr">
                      <a:solidFill>
                        <a:schemeClr val="tx2">
                          <a:lumMod val="60000"/>
                          <a:lumOff val="40000"/>
                        </a:schemeClr>
                      </a:solidFill>
                      <a:prstDash val="solid"/>
                      <a:round/>
                      <a:headEnd type="none" w="med" len="med"/>
                      <a:tailEnd type="none" w="med" len="med"/>
                    </a:lnT>
                    <a:solidFill>
                      <a:schemeClr val="tx2">
                        <a:lumMod val="60000"/>
                        <a:lumOff val="40000"/>
                      </a:schemeClr>
                    </a:solidFill>
                  </a:tcPr>
                </a:tc>
                <a:extLst>
                  <a:ext uri="{0D108BD9-81ED-4DB2-BD59-A6C34878D82A}">
                    <a16:rowId xmlns:a16="http://schemas.microsoft.com/office/drawing/2014/main" val="98828972"/>
                  </a:ext>
                </a:extLst>
              </a:tr>
              <a:tr h="3600000">
                <a:tc>
                  <a:txBody>
                    <a:bodyPr/>
                    <a:lstStyle/>
                    <a:p>
                      <a:endParaRPr kumimoji="1" lang="ja-JP" altLang="en-US" sz="100" dirty="0">
                        <a:latin typeface="Meiryo UI" panose="020B0604030504040204" pitchFamily="50" charset="-128"/>
                        <a:ea typeface="Meiryo UI" panose="020B0604030504040204" pitchFamily="50" charset="-128"/>
                      </a:endParaRPr>
                    </a:p>
                  </a:txBody>
                  <a:tcPr marL="0" marR="0" marT="0" marB="0">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rgbClr val="002060"/>
                    </a:solidFill>
                  </a:tcPr>
                </a:tc>
                <a:tc>
                  <a:txBody>
                    <a:bodyPr/>
                    <a:lstStyle/>
                    <a:p>
                      <a:pPr marL="85725" indent="0">
                        <a:lnSpc>
                          <a:spcPts val="14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p>
                      <a:pPr marL="85725" indent="0">
                        <a:lnSpc>
                          <a:spcPts val="14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p>
                      <a:pPr marL="85725" indent="0">
                        <a:lnSpc>
                          <a:spcPts val="14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p>
                      <a:pPr marL="85725" indent="0">
                        <a:lnSpc>
                          <a:spcPts val="14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p>
                      <a:pPr marL="85725" indent="0">
                        <a:lnSpc>
                          <a:spcPts val="14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p>
                      <a:pPr marL="85725" indent="0">
                        <a:lnSpc>
                          <a:spcPts val="14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p>
                      <a:pPr marL="85725" indent="0">
                        <a:lnSpc>
                          <a:spcPts val="14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p>
                      <a:pPr marL="85725" indent="0">
                        <a:lnSpc>
                          <a:spcPts val="14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p>
                      <a:pPr marL="85725" indent="0">
                        <a:lnSpc>
                          <a:spcPts val="14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p>
                      <a:pPr marL="85725" indent="0">
                        <a:lnSpc>
                          <a:spcPts val="14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p>
                      <a:pPr marL="85725" indent="0">
                        <a:lnSpc>
                          <a:spcPts val="14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p>
                      <a:pPr marL="85725" indent="0">
                        <a:lnSpc>
                          <a:spcPts val="14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p>
                      <a:pPr marL="85725" indent="0">
                        <a:lnSpc>
                          <a:spcPts val="14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p>
                      <a:pPr marL="85725" indent="0">
                        <a:lnSpc>
                          <a:spcPts val="14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p>
                      <a:pPr marL="85725" indent="0">
                        <a:lnSpc>
                          <a:spcPts val="14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txBody>
                  <a:tcPr marL="0" marR="0" marT="36000" marB="72000">
                    <a:lnB w="12700" cap="flat" cmpd="sng" algn="ctr">
                      <a:noFill/>
                      <a:prstDash val="solid"/>
                      <a:round/>
                      <a:headEnd type="none" w="med" len="med"/>
                      <a:tailEnd type="none" w="med" len="med"/>
                    </a:lnB>
                    <a:noFill/>
                  </a:tcPr>
                </a:tc>
                <a:extLst>
                  <a:ext uri="{0D108BD9-81ED-4DB2-BD59-A6C34878D82A}">
                    <a16:rowId xmlns:a16="http://schemas.microsoft.com/office/drawing/2014/main" val="1388967084"/>
                  </a:ext>
                </a:extLst>
              </a:tr>
            </a:tbl>
          </a:graphicData>
        </a:graphic>
      </p:graphicFrame>
      <p:graphicFrame>
        <p:nvGraphicFramePr>
          <p:cNvPr id="58" name="グラフ 57">
            <a:extLst>
              <a:ext uri="{FF2B5EF4-FFF2-40B4-BE49-F238E27FC236}">
                <a16:creationId xmlns:a16="http://schemas.microsoft.com/office/drawing/2014/main" id="{7B0438DC-5F61-4AC2-9934-7E908C4A17EF}"/>
              </a:ext>
            </a:extLst>
          </p:cNvPr>
          <p:cNvGraphicFramePr>
            <a:graphicFrameLocks/>
          </p:cNvGraphicFramePr>
          <p:nvPr>
            <p:extLst>
              <p:ext uri="{D42A27DB-BD31-4B8C-83A1-F6EECF244321}">
                <p14:modId xmlns:p14="http://schemas.microsoft.com/office/powerpoint/2010/main" val="2761943898"/>
              </p:ext>
            </p:extLst>
          </p:nvPr>
        </p:nvGraphicFramePr>
        <p:xfrm>
          <a:off x="3733088" y="4890753"/>
          <a:ext cx="2532328" cy="1272600"/>
        </p:xfrm>
        <a:graphic>
          <a:graphicData uri="http://schemas.openxmlformats.org/drawingml/2006/chart">
            <c:chart xmlns:c="http://schemas.openxmlformats.org/drawingml/2006/chart" xmlns:r="http://schemas.openxmlformats.org/officeDocument/2006/relationships" r:id="rId3"/>
          </a:graphicData>
        </a:graphic>
      </p:graphicFrame>
      <p:sp>
        <p:nvSpPr>
          <p:cNvPr id="149" name="正方形/長方形 148">
            <a:extLst>
              <a:ext uri="{FF2B5EF4-FFF2-40B4-BE49-F238E27FC236}">
                <a16:creationId xmlns:a16="http://schemas.microsoft.com/office/drawing/2014/main" id="{780C6439-FBC3-4FBB-BDB6-90A62F0E2E21}"/>
              </a:ext>
            </a:extLst>
          </p:cNvPr>
          <p:cNvSpPr/>
          <p:nvPr/>
        </p:nvSpPr>
        <p:spPr>
          <a:xfrm>
            <a:off x="165761" y="792979"/>
            <a:ext cx="5879987" cy="83026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18000" tIns="18000" rIns="18000" bIns="18000" rtlCol="0" anchor="ctr"/>
          <a:lstStyle/>
          <a:p>
            <a:pPr defTabSz="1280146">
              <a:lnSpc>
                <a:spcPts val="1400"/>
              </a:lnSpc>
              <a:buClr>
                <a:srgbClr val="0000CC"/>
              </a:buClr>
            </a:pPr>
            <a:r>
              <a:rPr lang="ja-JP" altLang="en-US" sz="1050" b="1"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飲酒運転、暴力、虐待、自殺等の問題に関する施策との有機的な連携を図りつつ、アルコール健康障がいの発生、進行、再発の各段階に応じた防止対策を適切に実施し、アルコール健康障がいを有する者やその家族等が健やかな日常生活及び社会生活を送れるよう支援する。</a:t>
            </a:r>
            <a:endParaRPr lang="en-US" altLang="ja-JP" sz="1050" b="1"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a:p>
            <a:pPr defTabSz="1280146">
              <a:lnSpc>
                <a:spcPts val="1400"/>
              </a:lnSpc>
              <a:buClr>
                <a:srgbClr val="0000CC"/>
              </a:buClr>
            </a:pPr>
            <a:r>
              <a:rPr lang="zh-CN" altLang="en-US" sz="1050" b="1"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（基本法</a:t>
            </a:r>
            <a:r>
              <a:rPr lang="en-US" altLang="zh-CN" sz="1050" b="1"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a:t>
            </a:r>
            <a:r>
              <a:rPr lang="zh-CN" altLang="en-US" sz="1050" b="1"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第３条）　　</a:t>
            </a:r>
            <a:r>
              <a:rPr lang="ja-JP" altLang="en-US" sz="1050" b="1"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　</a:t>
            </a:r>
            <a:r>
              <a:rPr kumimoji="1" lang="en-US" altLang="ja-JP" sz="900" b="0" dirty="0">
                <a:solidFill>
                  <a:schemeClr val="tx1"/>
                </a:solidFill>
                <a:latin typeface="Meiryo UI" panose="020B0604030504040204" pitchFamily="50" charset="-128"/>
                <a:ea typeface="Meiryo UI" panose="020B0604030504040204" pitchFamily="50" charset="-128"/>
              </a:rPr>
              <a:t>※</a:t>
            </a:r>
            <a:r>
              <a:rPr kumimoji="1" lang="ja-JP" altLang="en-US" sz="900" b="0" dirty="0">
                <a:solidFill>
                  <a:schemeClr val="tx1"/>
                </a:solidFill>
                <a:latin typeface="Meiryo UI" panose="020B0604030504040204" pitchFamily="50" charset="-128"/>
                <a:ea typeface="Meiryo UI" panose="020B0604030504040204" pitchFamily="50" charset="-128"/>
              </a:rPr>
              <a:t> 基本法とは、「アルコール健康障害対策基本法」をさす。</a:t>
            </a:r>
            <a:endParaRPr lang="ja-JP" altLang="en-US" sz="1050" b="1"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p:txBody>
      </p:sp>
      <p:sp>
        <p:nvSpPr>
          <p:cNvPr id="52" name="サブタイトル 2"/>
          <p:cNvSpPr txBox="1">
            <a:spLocks/>
          </p:cNvSpPr>
          <p:nvPr/>
        </p:nvSpPr>
        <p:spPr>
          <a:xfrm>
            <a:off x="264" y="199"/>
            <a:ext cx="12801073" cy="288000"/>
          </a:xfrm>
          <a:prstGeom prst="rect">
            <a:avLst/>
          </a:prstGeom>
          <a:solidFill>
            <a:srgbClr val="000099"/>
          </a:solidFill>
        </p:spPr>
        <p:txBody>
          <a:bodyPr vert="horz" lIns="18000" tIns="18000" rIns="18000" bIns="18000" rtlCol="0" anchor="ct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180975" indent="0">
              <a:buNone/>
            </a:pPr>
            <a:r>
              <a:rPr lang="ja-JP" altLang="en-US" sz="1800" b="1" dirty="0">
                <a:solidFill>
                  <a:schemeClr val="bg1"/>
                </a:solidFill>
                <a:latin typeface="Meiryo UI" panose="020B0604030504040204" pitchFamily="50" charset="-128"/>
                <a:ea typeface="Meiryo UI" panose="020B0604030504040204" pitchFamily="50" charset="-128"/>
              </a:rPr>
              <a:t>■「第２期大阪府アルコール健康障がい対策推進計画」の概要</a:t>
            </a:r>
          </a:p>
        </p:txBody>
      </p:sp>
      <p:graphicFrame>
        <p:nvGraphicFramePr>
          <p:cNvPr id="54" name="表 53"/>
          <p:cNvGraphicFramePr>
            <a:graphicFrameLocks noGrp="1"/>
          </p:cNvGraphicFramePr>
          <p:nvPr>
            <p:extLst>
              <p:ext uri="{D42A27DB-BD31-4B8C-83A1-F6EECF244321}">
                <p14:modId xmlns:p14="http://schemas.microsoft.com/office/powerpoint/2010/main" val="292417870"/>
              </p:ext>
            </p:extLst>
          </p:nvPr>
        </p:nvGraphicFramePr>
        <p:xfrm>
          <a:off x="0" y="1686825"/>
          <a:ext cx="6192000" cy="2087980"/>
        </p:xfrm>
        <a:graphic>
          <a:graphicData uri="http://schemas.openxmlformats.org/drawingml/2006/table">
            <a:tbl>
              <a:tblPr>
                <a:tableStyleId>{073A0DAA-6AF3-43AB-8588-CEC1D06C72B9}</a:tableStyleId>
              </a:tblPr>
              <a:tblGrid>
                <a:gridCol w="127924">
                  <a:extLst>
                    <a:ext uri="{9D8B030D-6E8A-4147-A177-3AD203B41FA5}">
                      <a16:colId xmlns:a16="http://schemas.microsoft.com/office/drawing/2014/main" val="2375738016"/>
                    </a:ext>
                  </a:extLst>
                </a:gridCol>
                <a:gridCol w="6064076">
                  <a:extLst>
                    <a:ext uri="{9D8B030D-6E8A-4147-A177-3AD203B41FA5}">
                      <a16:colId xmlns:a16="http://schemas.microsoft.com/office/drawing/2014/main" val="4208928748"/>
                    </a:ext>
                  </a:extLst>
                </a:gridCol>
              </a:tblGrid>
              <a:tr h="288000">
                <a:tc>
                  <a:txBody>
                    <a:bodyPr/>
                    <a:lstStyle/>
                    <a:p>
                      <a:endParaRPr kumimoji="1" lang="ja-JP" altLang="en-US" sz="1000" dirty="0">
                        <a:latin typeface="Meiryo UI" panose="020B0604030504040204" pitchFamily="50" charset="-128"/>
                        <a:ea typeface="Meiryo UI" panose="020B0604030504040204" pitchFamily="50" charset="-128"/>
                      </a:endParaRPr>
                    </a:p>
                  </a:txBody>
                  <a:tcPr marL="0" marR="0" marT="0" marB="0">
                    <a:lnR w="12700" cap="flat" cmpd="sng" algn="ctr">
                      <a:solidFill>
                        <a:srgbClr val="558ED5"/>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rgbClr val="002060"/>
                    </a:solidFill>
                  </a:tcPr>
                </a:tc>
                <a:tc>
                  <a:txBody>
                    <a:bodyPr/>
                    <a:lstStyle/>
                    <a:p>
                      <a:pPr marL="171450" indent="-171450" algn="l" defTabSz="1280146" rtl="0" eaLnBrk="1" latinLnBrk="0" hangingPunct="1">
                        <a:lnSpc>
                          <a:spcPts val="1200"/>
                        </a:lnSpc>
                        <a:buFont typeface="Wingdings" panose="05000000000000000000" pitchFamily="2" charset="2"/>
                        <a:buChar char="u"/>
                      </a:pPr>
                      <a:r>
                        <a:rPr kumimoji="1" lang="ja-JP" altLang="en-US" sz="1100" b="1" kern="1200" dirty="0">
                          <a:solidFill>
                            <a:schemeClr val="bg1"/>
                          </a:solidFill>
                          <a:latin typeface="Meiryo UI" panose="020B0604030504040204" pitchFamily="50" charset="-128"/>
                          <a:ea typeface="Meiryo UI" panose="020B0604030504040204" pitchFamily="50" charset="-128"/>
                          <a:cs typeface="+mn-cs"/>
                        </a:rPr>
                        <a:t>計画の位置付け</a:t>
                      </a:r>
                    </a:p>
                  </a:txBody>
                  <a:tcPr marL="45720" marR="45720">
                    <a:lnL w="12700" cap="flat" cmpd="sng" algn="ctr">
                      <a:solidFill>
                        <a:srgbClr val="558ED5"/>
                      </a:solidFill>
                      <a:prstDash val="solid"/>
                      <a:round/>
                      <a:headEnd type="none" w="med" len="med"/>
                      <a:tailEnd type="none" w="med" len="med"/>
                    </a:lnL>
                    <a:lnT w="12700" cap="flat" cmpd="sng" algn="ctr">
                      <a:solidFill>
                        <a:schemeClr val="tx2">
                          <a:lumMod val="60000"/>
                          <a:lumOff val="40000"/>
                        </a:schemeClr>
                      </a:solidFill>
                      <a:prstDash val="solid"/>
                      <a:round/>
                      <a:headEnd type="none" w="med" len="med"/>
                      <a:tailEnd type="none" w="med" len="med"/>
                    </a:lnT>
                    <a:lnB w="12700" cap="flat" cmpd="sng" algn="ctr">
                      <a:solidFill>
                        <a:schemeClr val="tx2">
                          <a:lumMod val="60000"/>
                          <a:lumOff val="40000"/>
                        </a:schemeClr>
                      </a:solidFill>
                      <a:prstDash val="solid"/>
                      <a:round/>
                      <a:headEnd type="none" w="med" len="med"/>
                      <a:tailEnd type="none" w="med" len="med"/>
                    </a:lnB>
                    <a:solidFill>
                      <a:srgbClr val="558ED5"/>
                    </a:solidFill>
                  </a:tcPr>
                </a:tc>
                <a:extLst>
                  <a:ext uri="{0D108BD9-81ED-4DB2-BD59-A6C34878D82A}">
                    <a16:rowId xmlns:a16="http://schemas.microsoft.com/office/drawing/2014/main" val="1260485754"/>
                  </a:ext>
                </a:extLst>
              </a:tr>
              <a:tr h="359980">
                <a:tc>
                  <a:txBody>
                    <a:bodyPr/>
                    <a:lstStyle/>
                    <a:p>
                      <a:endParaRPr kumimoji="1" lang="ja-JP" altLang="en-US" sz="1000" dirty="0">
                        <a:latin typeface="Meiryo UI" panose="020B0604030504040204" pitchFamily="50" charset="-128"/>
                        <a:ea typeface="Meiryo UI" panose="020B0604030504040204" pitchFamily="50" charset="-128"/>
                      </a:endParaRPr>
                    </a:p>
                  </a:txBody>
                  <a:tcPr marL="0" marR="0" marT="0" marB="0">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rgbClr val="002060"/>
                    </a:solidFill>
                  </a:tcPr>
                </a:tc>
                <a:tc>
                  <a:txBody>
                    <a:bodyPr/>
                    <a:lstStyle/>
                    <a:p>
                      <a:pPr marL="180975" marR="0" lvl="0" indent="-95250" algn="l" defTabSz="1280146" rtl="0" eaLnBrk="1" fontAlgn="auto" latinLnBrk="0" hangingPunct="1">
                        <a:lnSpc>
                          <a:spcPts val="1200"/>
                        </a:lnSpc>
                        <a:spcBef>
                          <a:spcPts val="0"/>
                        </a:spcBef>
                        <a:spcAft>
                          <a:spcPts val="0"/>
                        </a:spcAft>
                        <a:buClrTx/>
                        <a:buSzTx/>
                        <a:buFont typeface="Arial" panose="020B0604020202020204" pitchFamily="34" charset="0"/>
                        <a:buChar char="•"/>
                        <a:tabLst/>
                        <a:defRPr/>
                      </a:pPr>
                      <a:endParaRPr kumimoji="1" lang="ja-JP" altLang="ja-JP" sz="900" kern="1200" dirty="0">
                        <a:solidFill>
                          <a:schemeClr val="dk1"/>
                        </a:solidFill>
                        <a:effectLst/>
                        <a:latin typeface="Meiryo UI" panose="020B0604030504040204" pitchFamily="50" charset="-128"/>
                        <a:ea typeface="Meiryo UI" panose="020B0604030504040204" pitchFamily="50" charset="-128"/>
                        <a:cs typeface="+mn-cs"/>
                      </a:endParaRPr>
                    </a:p>
                  </a:txBody>
                  <a:tcPr marL="0" marR="0" marT="36000" marB="72000">
                    <a:lnT w="12700" cap="flat" cmpd="sng" algn="ctr">
                      <a:solidFill>
                        <a:schemeClr val="tx2">
                          <a:lumMod val="60000"/>
                          <a:lumOff val="40000"/>
                        </a:schemeClr>
                      </a:solidFill>
                      <a:prstDash val="solid"/>
                      <a:round/>
                      <a:headEnd type="none" w="med" len="med"/>
                      <a:tailEnd type="none" w="med" len="med"/>
                    </a:lnT>
                    <a:lnB w="12700" cap="flat" cmpd="sng" algn="ctr">
                      <a:solidFill>
                        <a:schemeClr val="tx2">
                          <a:lumMod val="60000"/>
                          <a:lumOff val="40000"/>
                        </a:schemeClr>
                      </a:solidFill>
                      <a:prstDash val="solid"/>
                      <a:round/>
                      <a:headEnd type="none" w="med" len="med"/>
                      <a:tailEnd type="none" w="med" len="med"/>
                    </a:lnB>
                    <a:noFill/>
                  </a:tcPr>
                </a:tc>
                <a:extLst>
                  <a:ext uri="{0D108BD9-81ED-4DB2-BD59-A6C34878D82A}">
                    <a16:rowId xmlns:a16="http://schemas.microsoft.com/office/drawing/2014/main" val="1891530302"/>
                  </a:ext>
                </a:extLst>
              </a:tr>
              <a:tr h="288000">
                <a:tc>
                  <a:txBody>
                    <a:bodyPr/>
                    <a:lstStyle/>
                    <a:p>
                      <a:endParaRPr kumimoji="1" lang="ja-JP" altLang="en-US" sz="100" dirty="0">
                        <a:latin typeface="Meiryo UI" panose="020B0604030504040204" pitchFamily="50" charset="-128"/>
                        <a:ea typeface="Meiryo UI" panose="020B0604030504040204" pitchFamily="50" charset="-128"/>
                      </a:endParaRPr>
                    </a:p>
                  </a:txBody>
                  <a:tcPr marL="0" marR="0" marT="0" marB="0">
                    <a:lnR w="12700" cap="flat" cmpd="sng" algn="ctr">
                      <a:solidFill>
                        <a:schemeClr val="tx2">
                          <a:lumMod val="60000"/>
                          <a:lumOff val="40000"/>
                        </a:schemeClr>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rgbClr val="002060"/>
                    </a:solidFill>
                  </a:tcPr>
                </a:tc>
                <a:tc>
                  <a:txBody>
                    <a:bodyPr/>
                    <a:lstStyle/>
                    <a:p>
                      <a:pPr marL="171450" indent="-171450" algn="l" defTabSz="1280146" rtl="0" eaLnBrk="1" latinLnBrk="0" hangingPunct="1">
                        <a:buFont typeface="Wingdings" panose="05000000000000000000" pitchFamily="2" charset="2"/>
                        <a:buChar char="u"/>
                      </a:pPr>
                      <a:r>
                        <a:rPr kumimoji="1" lang="en-US" altLang="ja-JP" sz="1100" b="1" kern="1200" dirty="0">
                          <a:solidFill>
                            <a:schemeClr val="bg1"/>
                          </a:solidFill>
                          <a:latin typeface="Meiryo UI" panose="020B0604030504040204" pitchFamily="50" charset="-128"/>
                          <a:ea typeface="Meiryo UI" panose="020B0604030504040204" pitchFamily="50" charset="-128"/>
                          <a:cs typeface="+mn-cs"/>
                        </a:rPr>
                        <a:t>2</a:t>
                      </a:r>
                      <a:r>
                        <a:rPr kumimoji="1" lang="ja-JP" altLang="en-US" sz="1100" b="1" kern="1200" dirty="0">
                          <a:solidFill>
                            <a:schemeClr val="bg1"/>
                          </a:solidFill>
                          <a:latin typeface="Meiryo UI" panose="020B0604030504040204" pitchFamily="50" charset="-128"/>
                          <a:ea typeface="Meiryo UI" panose="020B0604030504040204" pitchFamily="50" charset="-128"/>
                          <a:cs typeface="+mn-cs"/>
                        </a:rPr>
                        <a:t>期計画の期間</a:t>
                      </a:r>
                    </a:p>
                  </a:txBody>
                  <a:tcPr marL="45720" marR="45720">
                    <a:lnL w="12700" cap="flat" cmpd="sng" algn="ctr">
                      <a:solidFill>
                        <a:schemeClr val="tx2">
                          <a:lumMod val="60000"/>
                          <a:lumOff val="40000"/>
                        </a:schemeClr>
                      </a:solidFill>
                      <a:prstDash val="solid"/>
                      <a:round/>
                      <a:headEnd type="none" w="med" len="med"/>
                      <a:tailEnd type="none" w="med" len="med"/>
                    </a:lnL>
                    <a:lnT w="12700" cap="flat" cmpd="sng" algn="ctr">
                      <a:solidFill>
                        <a:schemeClr val="tx2">
                          <a:lumMod val="60000"/>
                          <a:lumOff val="40000"/>
                        </a:schemeClr>
                      </a:solidFill>
                      <a:prstDash val="solid"/>
                      <a:round/>
                      <a:headEnd type="none" w="med" len="med"/>
                      <a:tailEnd type="none" w="med" len="med"/>
                    </a:lnT>
                    <a:solidFill>
                      <a:schemeClr val="tx2">
                        <a:lumMod val="60000"/>
                        <a:lumOff val="40000"/>
                      </a:schemeClr>
                    </a:solidFill>
                  </a:tcPr>
                </a:tc>
                <a:extLst>
                  <a:ext uri="{0D108BD9-81ED-4DB2-BD59-A6C34878D82A}">
                    <a16:rowId xmlns:a16="http://schemas.microsoft.com/office/drawing/2014/main" val="2070405657"/>
                  </a:ext>
                </a:extLst>
              </a:tr>
              <a:tr h="1152000">
                <a:tc>
                  <a:txBody>
                    <a:bodyPr/>
                    <a:lstStyle/>
                    <a:p>
                      <a:endParaRPr kumimoji="1" lang="ja-JP" altLang="en-US" sz="100" dirty="0">
                        <a:latin typeface="Meiryo UI" panose="020B0604030504040204" pitchFamily="50" charset="-128"/>
                        <a:ea typeface="Meiryo UI" panose="020B0604030504040204" pitchFamily="50" charset="-128"/>
                      </a:endParaRPr>
                    </a:p>
                  </a:txBody>
                  <a:tcPr marL="0" marR="0" marT="0" marB="0">
                    <a:lnR w="12700" cap="flat" cmpd="sng" algn="ctr">
                      <a:solidFill>
                        <a:schemeClr val="bg1"/>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2060"/>
                    </a:solidFill>
                  </a:tcPr>
                </a:tc>
                <a:tc>
                  <a:txBody>
                    <a:bodyPr/>
                    <a:lstStyle/>
                    <a:p>
                      <a:pPr marL="180975" indent="-95250">
                        <a:lnSpc>
                          <a:spcPts val="1200"/>
                        </a:lnSpc>
                        <a:buFont typeface="Arial" panose="020B0604020202020204" pitchFamily="34" charset="0"/>
                        <a:buChar char="•"/>
                      </a:pPr>
                      <a:endParaRPr kumimoji="1" lang="en-US" altLang="ja-JP" sz="1000" dirty="0">
                        <a:latin typeface="Meiryo UI" panose="020B0604030504040204" pitchFamily="50" charset="-128"/>
                        <a:ea typeface="Meiryo UI" panose="020B0604030504040204" pitchFamily="50" charset="-128"/>
                      </a:endParaRPr>
                    </a:p>
                    <a:p>
                      <a:pPr marL="180975" indent="-95250">
                        <a:lnSpc>
                          <a:spcPts val="1200"/>
                        </a:lnSpc>
                        <a:buFont typeface="Arial" panose="020B0604020202020204" pitchFamily="34" charset="0"/>
                        <a:buChar char="•"/>
                      </a:pPr>
                      <a:endParaRPr kumimoji="1" lang="en-US" altLang="ja-JP" sz="1000" dirty="0">
                        <a:latin typeface="Meiryo UI" panose="020B0604030504040204" pitchFamily="50" charset="-128"/>
                        <a:ea typeface="Meiryo UI" panose="020B0604030504040204" pitchFamily="50" charset="-128"/>
                      </a:endParaRPr>
                    </a:p>
                    <a:p>
                      <a:pPr marL="180975" indent="-95250">
                        <a:lnSpc>
                          <a:spcPts val="1200"/>
                        </a:lnSpc>
                        <a:buFont typeface="Arial" panose="020B0604020202020204" pitchFamily="34" charset="0"/>
                        <a:buChar char="•"/>
                      </a:pPr>
                      <a:endParaRPr kumimoji="1" lang="en-US" altLang="ja-JP" sz="1000" dirty="0">
                        <a:latin typeface="Meiryo UI" panose="020B0604030504040204" pitchFamily="50" charset="-128"/>
                        <a:ea typeface="Meiryo UI" panose="020B0604030504040204" pitchFamily="50" charset="-128"/>
                      </a:endParaRPr>
                    </a:p>
                  </a:txBody>
                  <a:tcPr marL="0" marR="0" marT="36000" marB="72000">
                    <a:lnL w="12700" cap="flat" cmpd="sng" algn="ctr">
                      <a:solidFill>
                        <a:schemeClr val="bg1"/>
                      </a:solidFill>
                      <a:prstDash val="solid"/>
                      <a:round/>
                      <a:headEnd type="none" w="med" len="med"/>
                      <a:tailEnd type="none" w="med" len="med"/>
                    </a:lnL>
                    <a:noFill/>
                  </a:tcPr>
                </a:tc>
                <a:extLst>
                  <a:ext uri="{0D108BD9-81ED-4DB2-BD59-A6C34878D82A}">
                    <a16:rowId xmlns:a16="http://schemas.microsoft.com/office/drawing/2014/main" val="189515527"/>
                  </a:ext>
                </a:extLst>
              </a:tr>
            </a:tbl>
          </a:graphicData>
        </a:graphic>
      </p:graphicFrame>
      <p:sp>
        <p:nvSpPr>
          <p:cNvPr id="55" name="正方形/長方形 54"/>
          <p:cNvSpPr/>
          <p:nvPr/>
        </p:nvSpPr>
        <p:spPr>
          <a:xfrm>
            <a:off x="0" y="270768"/>
            <a:ext cx="4464496" cy="29333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18000" tIns="18000" rIns="18000" bIns="18000" rtlCol="0" anchor="ctr"/>
          <a:lstStyle/>
          <a:p>
            <a:r>
              <a:rPr lang="en-US" altLang="ja-JP" sz="1400" b="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1.</a:t>
            </a:r>
            <a:r>
              <a:rPr lang="ja-JP" altLang="en-US" sz="1400" b="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基本的事項</a:t>
            </a:r>
          </a:p>
        </p:txBody>
      </p:sp>
      <p:sp>
        <p:nvSpPr>
          <p:cNvPr id="5" name="四角形: 対角を切り取る 4">
            <a:extLst>
              <a:ext uri="{FF2B5EF4-FFF2-40B4-BE49-F238E27FC236}">
                <a16:creationId xmlns:a16="http://schemas.microsoft.com/office/drawing/2014/main" id="{C8C86BBD-741E-450A-A75D-2E2C34420F0F}"/>
              </a:ext>
            </a:extLst>
          </p:cNvPr>
          <p:cNvSpPr/>
          <p:nvPr/>
        </p:nvSpPr>
        <p:spPr>
          <a:xfrm>
            <a:off x="136104" y="4921434"/>
            <a:ext cx="3492000" cy="180000"/>
          </a:xfrm>
          <a:prstGeom prst="snip2Diag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50" b="1" dirty="0">
                <a:solidFill>
                  <a:schemeClr val="bg1"/>
                </a:solidFill>
                <a:latin typeface="Meiryo UI" panose="020B0604030504040204" pitchFamily="50" charset="-128"/>
                <a:ea typeface="Meiryo UI" panose="020B0604030504040204" pitchFamily="50" charset="-128"/>
              </a:rPr>
              <a:t>①生活習慣病のリスクを高める量を飲酒している者の状況</a:t>
            </a:r>
          </a:p>
        </p:txBody>
      </p:sp>
      <p:sp>
        <p:nvSpPr>
          <p:cNvPr id="6" name="テキスト ボックス 5">
            <a:extLst>
              <a:ext uri="{FF2B5EF4-FFF2-40B4-BE49-F238E27FC236}">
                <a16:creationId xmlns:a16="http://schemas.microsoft.com/office/drawing/2014/main" id="{D8E8D022-F6AA-4C32-9B39-7222D4354C22}"/>
              </a:ext>
            </a:extLst>
          </p:cNvPr>
          <p:cNvSpPr txBox="1"/>
          <p:nvPr/>
        </p:nvSpPr>
        <p:spPr>
          <a:xfrm>
            <a:off x="144358" y="5092097"/>
            <a:ext cx="3935636" cy="392415"/>
          </a:xfrm>
          <a:prstGeom prst="rect">
            <a:avLst/>
          </a:prstGeom>
          <a:noFill/>
        </p:spPr>
        <p:txBody>
          <a:bodyPr wrap="square" rtlCol="0">
            <a:spAutoFit/>
          </a:bodyPr>
          <a:lstStyle/>
          <a:p>
            <a:r>
              <a:rPr kumimoji="1" lang="ja-JP" altLang="en-US" sz="1050" dirty="0">
                <a:latin typeface="BIZ UDPゴシック" panose="020B0400000000000000" pitchFamily="50" charset="-128"/>
                <a:ea typeface="BIZ UDPゴシック" panose="020B0400000000000000" pitchFamily="50" charset="-128"/>
              </a:rPr>
              <a:t>男性　</a:t>
            </a:r>
            <a:r>
              <a:rPr kumimoji="1" lang="en-US" altLang="ja-JP" sz="1050" dirty="0">
                <a:latin typeface="BIZ UDPゴシック" panose="020B0400000000000000" pitchFamily="50" charset="-128"/>
                <a:ea typeface="BIZ UDPゴシック" panose="020B0400000000000000" pitchFamily="50" charset="-128"/>
              </a:rPr>
              <a:t>13.6%</a:t>
            </a:r>
            <a:r>
              <a:rPr lang="ja-JP" altLang="en-US" sz="1050" dirty="0">
                <a:latin typeface="BIZ UDPゴシック" panose="020B0400000000000000" pitchFamily="50" charset="-128"/>
                <a:ea typeface="BIZ UDPゴシック" panose="020B0400000000000000" pitchFamily="50" charset="-128"/>
              </a:rPr>
              <a:t>　</a:t>
            </a:r>
            <a:r>
              <a:rPr kumimoji="1" lang="ja-JP" altLang="en-US" sz="1050" dirty="0">
                <a:latin typeface="BIZ UDPゴシック" panose="020B0400000000000000" pitchFamily="50" charset="-128"/>
                <a:ea typeface="BIZ UDPゴシック" panose="020B0400000000000000" pitchFamily="50" charset="-128"/>
              </a:rPr>
              <a:t>女性 </a:t>
            </a:r>
            <a:r>
              <a:rPr kumimoji="1" lang="en-US" altLang="ja-JP" sz="1050" dirty="0">
                <a:latin typeface="BIZ UDPゴシック" panose="020B0400000000000000" pitchFamily="50" charset="-128"/>
                <a:ea typeface="BIZ UDPゴシック" panose="020B0400000000000000" pitchFamily="50" charset="-128"/>
              </a:rPr>
              <a:t>9.6</a:t>
            </a:r>
            <a:r>
              <a:rPr lang="en-US" altLang="ja-JP" sz="1050" dirty="0">
                <a:latin typeface="BIZ UDPゴシック" panose="020B0400000000000000" pitchFamily="50" charset="-128"/>
                <a:ea typeface="BIZ UDPゴシック" panose="020B0400000000000000" pitchFamily="50" charset="-128"/>
              </a:rPr>
              <a:t>% (R4</a:t>
            </a:r>
            <a:r>
              <a:rPr lang="ja-JP" altLang="en-US" sz="1050" dirty="0">
                <a:latin typeface="BIZ UDPゴシック" panose="020B0400000000000000" pitchFamily="50" charset="-128"/>
                <a:ea typeface="BIZ UDPゴシック" panose="020B0400000000000000" pitchFamily="50" charset="-128"/>
              </a:rPr>
              <a:t>）　　　　　　　</a:t>
            </a:r>
            <a:endParaRPr lang="en-US" altLang="ja-JP" sz="1050" dirty="0">
              <a:latin typeface="BIZ UDPゴシック" panose="020B0400000000000000" pitchFamily="50" charset="-128"/>
              <a:ea typeface="BIZ UDPゴシック" panose="020B0400000000000000" pitchFamily="50" charset="-128"/>
            </a:endParaRPr>
          </a:p>
          <a:p>
            <a:r>
              <a:rPr lang="ja-JP" altLang="en-US" sz="900" spc="-60" dirty="0">
                <a:latin typeface="BIZ UDPゴシック" panose="020B0400000000000000" pitchFamily="50" charset="-128"/>
                <a:ea typeface="BIZ UDPゴシック" panose="020B0400000000000000" pitchFamily="50" charset="-128"/>
              </a:rPr>
              <a:t>＜参考</a:t>
            </a:r>
            <a:r>
              <a:rPr lang="en-US" altLang="ja-JP" sz="900" spc="-60" dirty="0">
                <a:latin typeface="BIZ UDPゴシック" panose="020B0400000000000000" pitchFamily="50" charset="-128"/>
                <a:ea typeface="BIZ UDPゴシック" panose="020B0400000000000000" pitchFamily="50" charset="-128"/>
              </a:rPr>
              <a:t>(H30)</a:t>
            </a:r>
            <a:r>
              <a:rPr lang="ja-JP" altLang="en-US" sz="900" spc="-60" dirty="0">
                <a:latin typeface="BIZ UDPゴシック" panose="020B0400000000000000" pitchFamily="50" charset="-128"/>
                <a:ea typeface="BIZ UDPゴシック" panose="020B0400000000000000" pitchFamily="50" charset="-128"/>
              </a:rPr>
              <a:t>＞　男性</a:t>
            </a:r>
            <a:r>
              <a:rPr lang="en-US" altLang="ja-JP" sz="900" spc="-60" dirty="0">
                <a:latin typeface="BIZ UDPゴシック" panose="020B0400000000000000" pitchFamily="50" charset="-128"/>
                <a:ea typeface="BIZ UDPゴシック" panose="020B0400000000000000" pitchFamily="50" charset="-128"/>
              </a:rPr>
              <a:t>19.6</a:t>
            </a:r>
            <a:r>
              <a:rPr lang="ja-JP" altLang="en-US" sz="900" spc="-60" dirty="0">
                <a:latin typeface="BIZ UDPゴシック" panose="020B0400000000000000" pitchFamily="50" charset="-128"/>
                <a:ea typeface="BIZ UDPゴシック" panose="020B0400000000000000" pitchFamily="50" charset="-128"/>
              </a:rPr>
              <a:t>％（全国</a:t>
            </a:r>
            <a:r>
              <a:rPr lang="en-US" altLang="ja-JP" sz="900" spc="-60" dirty="0">
                <a:latin typeface="BIZ UDPゴシック" panose="020B0400000000000000" pitchFamily="50" charset="-128"/>
                <a:ea typeface="BIZ UDPゴシック" panose="020B0400000000000000" pitchFamily="50" charset="-128"/>
              </a:rPr>
              <a:t>15.0</a:t>
            </a:r>
            <a:r>
              <a:rPr lang="ja-JP" altLang="en-US" sz="900" spc="-60" dirty="0">
                <a:latin typeface="BIZ UDPゴシック" panose="020B0400000000000000" pitchFamily="50" charset="-128"/>
                <a:ea typeface="BIZ UDPゴシック" panose="020B0400000000000000" pitchFamily="50" charset="-128"/>
              </a:rPr>
              <a:t>％）　女性</a:t>
            </a:r>
            <a:r>
              <a:rPr lang="en-US" altLang="ja-JP" sz="900" spc="-60" dirty="0">
                <a:latin typeface="BIZ UDPゴシック" panose="020B0400000000000000" pitchFamily="50" charset="-128"/>
                <a:ea typeface="BIZ UDPゴシック" panose="020B0400000000000000" pitchFamily="50" charset="-128"/>
              </a:rPr>
              <a:t>10.9</a:t>
            </a:r>
            <a:r>
              <a:rPr lang="ja-JP" altLang="en-US" sz="900" spc="-60" dirty="0">
                <a:latin typeface="BIZ UDPゴシック" panose="020B0400000000000000" pitchFamily="50" charset="-128"/>
                <a:ea typeface="BIZ UDPゴシック" panose="020B0400000000000000" pitchFamily="50" charset="-128"/>
              </a:rPr>
              <a:t>％（同</a:t>
            </a:r>
            <a:r>
              <a:rPr lang="en-US" altLang="ja-JP" sz="900" spc="-60" dirty="0">
                <a:latin typeface="BIZ UDPゴシック" panose="020B0400000000000000" pitchFamily="50" charset="-128"/>
                <a:ea typeface="BIZ UDPゴシック" panose="020B0400000000000000" pitchFamily="50" charset="-128"/>
              </a:rPr>
              <a:t>8.7</a:t>
            </a:r>
            <a:r>
              <a:rPr lang="ja-JP" altLang="en-US" sz="900" spc="-60" dirty="0">
                <a:latin typeface="BIZ UDPゴシック" panose="020B0400000000000000" pitchFamily="50" charset="-128"/>
                <a:ea typeface="BIZ UDPゴシック" panose="020B0400000000000000" pitchFamily="50" charset="-128"/>
              </a:rPr>
              <a:t>％）</a:t>
            </a:r>
            <a:endParaRPr lang="en-US" altLang="ja-JP" sz="900" spc="-60" dirty="0">
              <a:latin typeface="BIZ UDPゴシック" panose="020B0400000000000000" pitchFamily="50" charset="-128"/>
              <a:ea typeface="BIZ UDPゴシック" panose="020B0400000000000000" pitchFamily="50" charset="-128"/>
            </a:endParaRPr>
          </a:p>
        </p:txBody>
      </p:sp>
      <p:sp>
        <p:nvSpPr>
          <p:cNvPr id="50" name="正方形/長方形 49">
            <a:extLst>
              <a:ext uri="{FF2B5EF4-FFF2-40B4-BE49-F238E27FC236}">
                <a16:creationId xmlns:a16="http://schemas.microsoft.com/office/drawing/2014/main" id="{F7904290-EE1E-4AB1-A3EB-D3E8C90EF7C4}"/>
              </a:ext>
            </a:extLst>
          </p:cNvPr>
          <p:cNvSpPr/>
          <p:nvPr/>
        </p:nvSpPr>
        <p:spPr>
          <a:xfrm>
            <a:off x="10363139" y="7070103"/>
            <a:ext cx="2388676" cy="723978"/>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 name="テキスト ボックス 2">
            <a:extLst>
              <a:ext uri="{FF2B5EF4-FFF2-40B4-BE49-F238E27FC236}">
                <a16:creationId xmlns:a16="http://schemas.microsoft.com/office/drawing/2014/main" id="{76323526-26B8-41E4-A342-0ED334DB19B5}"/>
              </a:ext>
            </a:extLst>
          </p:cNvPr>
          <p:cNvSpPr txBox="1"/>
          <p:nvPr/>
        </p:nvSpPr>
        <p:spPr>
          <a:xfrm>
            <a:off x="6339926" y="7777582"/>
            <a:ext cx="5400430" cy="215444"/>
          </a:xfrm>
          <a:prstGeom prst="rect">
            <a:avLst/>
          </a:prstGeom>
          <a:noFill/>
        </p:spPr>
        <p:txBody>
          <a:bodyPr wrap="square" rtlCol="0">
            <a:spAutoFit/>
          </a:bodyPr>
          <a:lstStyle/>
          <a:p>
            <a:r>
              <a:rPr lang="en-US" altLang="ja-JP" sz="800" kern="100" dirty="0">
                <a:effectLst/>
                <a:latin typeface="Meiryo UI" panose="020B0604030504040204" pitchFamily="50" charset="-128"/>
                <a:ea typeface="Meiryo UI" panose="020B0604030504040204" pitchFamily="50" charset="-128"/>
                <a:cs typeface="Times New Roman" panose="02020603050405020304" pitchFamily="18" charset="0"/>
              </a:rPr>
              <a:t>【</a:t>
            </a:r>
            <a:r>
              <a:rPr lang="ja-JP" altLang="ja-JP" sz="800" kern="100" dirty="0">
                <a:effectLst/>
                <a:latin typeface="Meiryo UI" panose="020B0604030504040204" pitchFamily="50" charset="-128"/>
                <a:ea typeface="Meiryo UI" panose="020B0604030504040204" pitchFamily="50" charset="-128"/>
                <a:cs typeface="Times New Roman" panose="02020603050405020304" pitchFamily="18" charset="0"/>
              </a:rPr>
              <a:t>出典</a:t>
            </a:r>
            <a:r>
              <a:rPr lang="en-US" altLang="ja-JP" sz="800" kern="100" dirty="0">
                <a:effectLst/>
                <a:latin typeface="Meiryo UI" panose="020B0604030504040204" pitchFamily="50" charset="-128"/>
                <a:ea typeface="Meiryo UI" panose="020B0604030504040204" pitchFamily="50" charset="-128"/>
                <a:cs typeface="Times New Roman" panose="02020603050405020304" pitchFamily="18" charset="0"/>
              </a:rPr>
              <a:t>】</a:t>
            </a:r>
            <a:r>
              <a:rPr lang="ja-JP" altLang="ja-JP" sz="800" kern="100" dirty="0">
                <a:effectLst/>
                <a:latin typeface="Meiryo UI" panose="020B0604030504040204" pitchFamily="50" charset="-128"/>
                <a:ea typeface="Meiryo UI" panose="020B0604030504040204" pitchFamily="50" charset="-128"/>
                <a:cs typeface="Times New Roman" panose="02020603050405020304" pitchFamily="18" charset="0"/>
              </a:rPr>
              <a:t>　</a:t>
            </a:r>
            <a:r>
              <a:rPr lang="en-US" altLang="ja-JP" sz="800" kern="100" dirty="0">
                <a:effectLst/>
                <a:latin typeface="Meiryo UI" panose="020B0604030504040204" pitchFamily="50" charset="-128"/>
                <a:ea typeface="Meiryo UI" panose="020B0604030504040204" pitchFamily="50" charset="-128"/>
                <a:cs typeface="Times New Roman" panose="02020603050405020304" pitchFamily="18" charset="0"/>
              </a:rPr>
              <a:t>H30</a:t>
            </a:r>
            <a:r>
              <a:rPr lang="ja-JP" altLang="ja-JP" sz="800" kern="100" dirty="0">
                <a:effectLst/>
                <a:latin typeface="Meiryo UI" panose="020B0604030504040204" pitchFamily="50" charset="-128"/>
                <a:ea typeface="Meiryo UI" panose="020B0604030504040204" pitchFamily="50" charset="-128"/>
                <a:cs typeface="Times New Roman" panose="02020603050405020304" pitchFamily="18" charset="0"/>
              </a:rPr>
              <a:t>「アルコール依存症の実態把握、地域連携による早期介入・回復プログラムに関する研究」</a:t>
            </a:r>
            <a:r>
              <a:rPr lang="ja-JP" altLang="en-US" sz="800" kern="100" dirty="0">
                <a:effectLst/>
                <a:latin typeface="Meiryo UI" panose="020B0604030504040204" pitchFamily="50" charset="-128"/>
                <a:ea typeface="Meiryo UI" panose="020B0604030504040204" pitchFamily="50" charset="-128"/>
                <a:cs typeface="Times New Roman" panose="02020603050405020304" pitchFamily="18" charset="0"/>
              </a:rPr>
              <a:t>（</a:t>
            </a:r>
            <a:r>
              <a:rPr lang="en-US" altLang="ja-JP" sz="800" kern="100" dirty="0">
                <a:latin typeface="Meiryo UI" panose="020B0604030504040204" pitchFamily="50" charset="-128"/>
                <a:ea typeface="Meiryo UI" panose="020B0604030504040204" pitchFamily="50" charset="-128"/>
                <a:cs typeface="Times New Roman" panose="02020603050405020304" pitchFamily="18" charset="0"/>
              </a:rPr>
              <a:t>AMED</a:t>
            </a:r>
            <a:r>
              <a:rPr lang="ja-JP" altLang="en-US" sz="800" kern="100" dirty="0">
                <a:latin typeface="Meiryo UI" panose="020B0604030504040204" pitchFamily="50" charset="-128"/>
                <a:ea typeface="Meiryo UI" panose="020B0604030504040204" pitchFamily="50" charset="-128"/>
                <a:cs typeface="Times New Roman" panose="02020603050405020304" pitchFamily="18" charset="0"/>
              </a:rPr>
              <a:t>）</a:t>
            </a:r>
            <a:endParaRPr lang="ja-JP" altLang="ja-JP" sz="800" kern="100" dirty="0">
              <a:effectLst/>
              <a:latin typeface="Meiryo UI" panose="020B0604030504040204" pitchFamily="50" charset="-128"/>
              <a:ea typeface="Meiryo UI" panose="020B0604030504040204" pitchFamily="50" charset="-128"/>
              <a:cs typeface="Times New Roman" panose="02020603050405020304" pitchFamily="18" charset="0"/>
            </a:endParaRPr>
          </a:p>
        </p:txBody>
      </p:sp>
      <p:graphicFrame>
        <p:nvGraphicFramePr>
          <p:cNvPr id="60" name="グラフ 59">
            <a:extLst>
              <a:ext uri="{FF2B5EF4-FFF2-40B4-BE49-F238E27FC236}">
                <a16:creationId xmlns:a16="http://schemas.microsoft.com/office/drawing/2014/main" id="{00000000-0008-0000-0100-000007000000}"/>
              </a:ext>
            </a:extLst>
          </p:cNvPr>
          <p:cNvGraphicFramePr>
            <a:graphicFrameLocks/>
          </p:cNvGraphicFramePr>
          <p:nvPr>
            <p:extLst>
              <p:ext uri="{D42A27DB-BD31-4B8C-83A1-F6EECF244321}">
                <p14:modId xmlns:p14="http://schemas.microsoft.com/office/powerpoint/2010/main" val="979169092"/>
              </p:ext>
            </p:extLst>
          </p:nvPr>
        </p:nvGraphicFramePr>
        <p:xfrm>
          <a:off x="3705976" y="6440662"/>
          <a:ext cx="2624820" cy="1395118"/>
        </p:xfrm>
        <a:graphic>
          <a:graphicData uri="http://schemas.openxmlformats.org/drawingml/2006/chart">
            <c:chart xmlns:c="http://schemas.openxmlformats.org/drawingml/2006/chart" xmlns:r="http://schemas.openxmlformats.org/officeDocument/2006/relationships" r:id="rId4"/>
          </a:graphicData>
        </a:graphic>
      </p:graphicFrame>
      <p:sp>
        <p:nvSpPr>
          <p:cNvPr id="18" name="テキスト ボックス 17">
            <a:extLst>
              <a:ext uri="{FF2B5EF4-FFF2-40B4-BE49-F238E27FC236}">
                <a16:creationId xmlns:a16="http://schemas.microsoft.com/office/drawing/2014/main" id="{5E13BDAE-5E00-4391-BF9F-D97CA20674EE}"/>
              </a:ext>
            </a:extLst>
          </p:cNvPr>
          <p:cNvSpPr txBox="1"/>
          <p:nvPr/>
        </p:nvSpPr>
        <p:spPr>
          <a:xfrm>
            <a:off x="3892142" y="6060576"/>
            <a:ext cx="2198397" cy="184666"/>
          </a:xfrm>
          <a:prstGeom prst="rect">
            <a:avLst/>
          </a:prstGeom>
          <a:noFill/>
        </p:spPr>
        <p:txBody>
          <a:bodyPr wrap="square" rtlCol="0">
            <a:spAutoFit/>
          </a:bodyPr>
          <a:lstStyle/>
          <a:p>
            <a:r>
              <a:rPr lang="ja-JP" altLang="ja-JP" sz="600" kern="100" dirty="0">
                <a:effectLst/>
                <a:latin typeface="Meiryo UI" panose="020B0604030504040204" pitchFamily="50" charset="-128"/>
                <a:ea typeface="Meiryo UI" panose="020B0604030504040204" pitchFamily="50" charset="-128"/>
                <a:cs typeface="Times New Roman" panose="02020603050405020304" pitchFamily="18" charset="0"/>
              </a:rPr>
              <a:t>【出典】</a:t>
            </a:r>
            <a:r>
              <a:rPr lang="ja-JP" altLang="en-US" sz="600" kern="100" dirty="0">
                <a:effectLst/>
                <a:latin typeface="Meiryo UI" panose="020B0604030504040204" pitchFamily="50" charset="-128"/>
                <a:ea typeface="Meiryo UI" panose="020B0604030504040204" pitchFamily="50" charset="-128"/>
                <a:cs typeface="Times New Roman" panose="02020603050405020304" pitchFamily="18" charset="0"/>
              </a:rPr>
              <a:t>大阪府健康づくり実態調査（令和４年）</a:t>
            </a:r>
            <a:endParaRPr lang="ja-JP" altLang="ja-JP" sz="600" kern="100" dirty="0">
              <a:effectLst/>
              <a:latin typeface="Meiryo UI" panose="020B0604030504040204" pitchFamily="50" charset="-128"/>
              <a:ea typeface="Meiryo UI" panose="020B0604030504040204" pitchFamily="50" charset="-128"/>
              <a:cs typeface="Times New Roman" panose="02020603050405020304" pitchFamily="18" charset="0"/>
            </a:endParaRPr>
          </a:p>
        </p:txBody>
      </p:sp>
      <p:sp>
        <p:nvSpPr>
          <p:cNvPr id="10" name="テキスト ボックス 9">
            <a:extLst>
              <a:ext uri="{FF2B5EF4-FFF2-40B4-BE49-F238E27FC236}">
                <a16:creationId xmlns:a16="http://schemas.microsoft.com/office/drawing/2014/main" id="{507CD94D-3361-4DAD-8BA1-4E5268B60067}"/>
              </a:ext>
            </a:extLst>
          </p:cNvPr>
          <p:cNvSpPr txBox="1"/>
          <p:nvPr/>
        </p:nvSpPr>
        <p:spPr>
          <a:xfrm>
            <a:off x="3649864" y="7339004"/>
            <a:ext cx="384304" cy="169277"/>
          </a:xfrm>
          <a:prstGeom prst="rect">
            <a:avLst/>
          </a:prstGeom>
          <a:noFill/>
        </p:spPr>
        <p:txBody>
          <a:bodyPr wrap="square" rtlCol="0">
            <a:spAutoFit/>
          </a:bodyPr>
          <a:lstStyle/>
          <a:p>
            <a:r>
              <a:rPr lang="ja-JP" altLang="en-US" sz="500" dirty="0">
                <a:latin typeface="Meiryo UI" panose="020B0604030504040204" pitchFamily="50" charset="-128"/>
                <a:ea typeface="Meiryo UI" panose="020B0604030504040204" pitchFamily="50" charset="-128"/>
              </a:rPr>
              <a:t>（人）</a:t>
            </a:r>
            <a:endParaRPr kumimoji="1" lang="ja-JP" altLang="en-US" sz="500" dirty="0">
              <a:latin typeface="Meiryo UI" panose="020B0604030504040204" pitchFamily="50" charset="-128"/>
              <a:ea typeface="Meiryo UI" panose="020B0604030504040204" pitchFamily="50" charset="-128"/>
            </a:endParaRPr>
          </a:p>
        </p:txBody>
      </p:sp>
      <p:sp>
        <p:nvSpPr>
          <p:cNvPr id="29" name="四角形: 角を丸くする 28">
            <a:extLst>
              <a:ext uri="{FF2B5EF4-FFF2-40B4-BE49-F238E27FC236}">
                <a16:creationId xmlns:a16="http://schemas.microsoft.com/office/drawing/2014/main" id="{9DDE5CAA-ECBF-40E1-A0EB-82A7CB2D11F3}"/>
              </a:ext>
            </a:extLst>
          </p:cNvPr>
          <p:cNvSpPr/>
          <p:nvPr/>
        </p:nvSpPr>
        <p:spPr>
          <a:xfrm>
            <a:off x="2882063" y="5117072"/>
            <a:ext cx="702535" cy="175483"/>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b="1" dirty="0">
                <a:solidFill>
                  <a:schemeClr val="bg1"/>
                </a:solidFill>
                <a:latin typeface="Meiryo UI" panose="020B0604030504040204" pitchFamily="50" charset="-128"/>
                <a:ea typeface="Meiryo UI" panose="020B0604030504040204" pitchFamily="50" charset="-128"/>
              </a:rPr>
              <a:t>改善傾向</a:t>
            </a:r>
          </a:p>
        </p:txBody>
      </p:sp>
      <p:graphicFrame>
        <p:nvGraphicFramePr>
          <p:cNvPr id="216" name="表 215">
            <a:extLst>
              <a:ext uri="{FF2B5EF4-FFF2-40B4-BE49-F238E27FC236}">
                <a16:creationId xmlns:a16="http://schemas.microsoft.com/office/drawing/2014/main" id="{4277768F-CD78-4C9D-A563-8E10024D8D95}"/>
              </a:ext>
            </a:extLst>
          </p:cNvPr>
          <p:cNvGraphicFramePr>
            <a:graphicFrameLocks noGrp="1"/>
          </p:cNvGraphicFramePr>
          <p:nvPr>
            <p:extLst>
              <p:ext uri="{D42A27DB-BD31-4B8C-83A1-F6EECF244321}">
                <p14:modId xmlns:p14="http://schemas.microsoft.com/office/powerpoint/2010/main" val="3945964196"/>
              </p:ext>
            </p:extLst>
          </p:nvPr>
        </p:nvGraphicFramePr>
        <p:xfrm>
          <a:off x="6276251" y="518098"/>
          <a:ext cx="6480000" cy="3257199"/>
        </p:xfrm>
        <a:graphic>
          <a:graphicData uri="http://schemas.openxmlformats.org/drawingml/2006/table">
            <a:tbl>
              <a:tblPr>
                <a:tableStyleId>{073A0DAA-6AF3-43AB-8588-CEC1D06C72B9}</a:tableStyleId>
              </a:tblPr>
              <a:tblGrid>
                <a:gridCol w="136459">
                  <a:extLst>
                    <a:ext uri="{9D8B030D-6E8A-4147-A177-3AD203B41FA5}">
                      <a16:colId xmlns:a16="http://schemas.microsoft.com/office/drawing/2014/main" val="2375738016"/>
                    </a:ext>
                  </a:extLst>
                </a:gridCol>
                <a:gridCol w="6343541">
                  <a:extLst>
                    <a:ext uri="{9D8B030D-6E8A-4147-A177-3AD203B41FA5}">
                      <a16:colId xmlns:a16="http://schemas.microsoft.com/office/drawing/2014/main" val="4208928748"/>
                    </a:ext>
                  </a:extLst>
                </a:gridCol>
              </a:tblGrid>
              <a:tr h="288000">
                <a:tc>
                  <a:txBody>
                    <a:bodyPr/>
                    <a:lstStyle/>
                    <a:p>
                      <a:r>
                        <a:rPr kumimoji="1" lang="ja-JP" altLang="en-US" sz="100" dirty="0">
                          <a:latin typeface="Meiryo UI" panose="020B0604030504040204" pitchFamily="50" charset="-128"/>
                          <a:ea typeface="Meiryo UI" panose="020B0604030504040204" pitchFamily="50" charset="-128"/>
                        </a:rPr>
                        <a:t>ｖ</a:t>
                      </a:r>
                    </a:p>
                  </a:txBody>
                  <a:tcPr marL="0" marR="0" marT="0" marB="0">
                    <a:lnR w="12700" cap="flat" cmpd="sng" algn="ctr">
                      <a:solidFill>
                        <a:schemeClr val="tx2">
                          <a:lumMod val="60000"/>
                          <a:lumOff val="40000"/>
                        </a:schemeClr>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rgbClr val="002060"/>
                    </a:solidFill>
                  </a:tcPr>
                </a:tc>
                <a:tc>
                  <a:txBody>
                    <a:bodyPr/>
                    <a:lstStyle/>
                    <a:p>
                      <a:pPr marL="0" indent="0" algn="l" defTabSz="1280146" rtl="0" eaLnBrk="1" latinLnBrk="0" hangingPunct="1">
                        <a:buFont typeface="Wingdings" panose="05000000000000000000" pitchFamily="2" charset="2"/>
                        <a:buNone/>
                      </a:pPr>
                      <a:r>
                        <a:rPr kumimoji="1" lang="ja-JP" altLang="en-US" sz="1100" b="1" kern="1200" dirty="0">
                          <a:solidFill>
                            <a:schemeClr val="bg1"/>
                          </a:solidFill>
                          <a:latin typeface="Meiryo UI" panose="020B0604030504040204" pitchFamily="50" charset="-128"/>
                          <a:ea typeface="Meiryo UI" panose="020B0604030504040204" pitchFamily="50" charset="-128"/>
                          <a:cs typeface="+mn-cs"/>
                        </a:rPr>
                        <a:t>（２）第１期計画の目標達成状況及び課題</a:t>
                      </a:r>
                    </a:p>
                  </a:txBody>
                  <a:tcPr marL="97286" marR="97286" marT="48643" marB="48643">
                    <a:lnL w="12700" cap="flat" cmpd="sng" algn="ctr">
                      <a:solidFill>
                        <a:schemeClr val="tx2">
                          <a:lumMod val="60000"/>
                          <a:lumOff val="40000"/>
                        </a:schemeClr>
                      </a:solidFill>
                      <a:prstDash val="solid"/>
                      <a:round/>
                      <a:headEnd type="none" w="med" len="med"/>
                      <a:tailEnd type="none" w="med" len="med"/>
                    </a:lnL>
                    <a:lnT w="12700" cap="flat" cmpd="sng" algn="ctr">
                      <a:solidFill>
                        <a:schemeClr val="tx2">
                          <a:lumMod val="60000"/>
                          <a:lumOff val="40000"/>
                        </a:schemeClr>
                      </a:solidFill>
                      <a:prstDash val="solid"/>
                      <a:round/>
                      <a:headEnd type="none" w="med" len="med"/>
                      <a:tailEnd type="none" w="med" len="med"/>
                    </a:lnT>
                    <a:solidFill>
                      <a:schemeClr val="tx2">
                        <a:lumMod val="60000"/>
                        <a:lumOff val="40000"/>
                      </a:schemeClr>
                    </a:solidFill>
                  </a:tcPr>
                </a:tc>
                <a:extLst>
                  <a:ext uri="{0D108BD9-81ED-4DB2-BD59-A6C34878D82A}">
                    <a16:rowId xmlns:a16="http://schemas.microsoft.com/office/drawing/2014/main" val="98828972"/>
                  </a:ext>
                </a:extLst>
              </a:tr>
              <a:tr h="2969199">
                <a:tc>
                  <a:txBody>
                    <a:bodyPr/>
                    <a:lstStyle/>
                    <a:p>
                      <a:endParaRPr kumimoji="1" lang="ja-JP" altLang="en-US" sz="100" dirty="0">
                        <a:latin typeface="Meiryo UI" panose="020B0604030504040204" pitchFamily="50" charset="-128"/>
                        <a:ea typeface="Meiryo UI" panose="020B0604030504040204" pitchFamily="50" charset="-128"/>
                      </a:endParaRPr>
                    </a:p>
                  </a:txBody>
                  <a:tcPr marL="0" marR="0" marT="0" marB="0">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rgbClr val="002060"/>
                    </a:solidFill>
                  </a:tcPr>
                </a:tc>
                <a:tc>
                  <a:txBody>
                    <a:bodyPr/>
                    <a:lstStyle/>
                    <a:p>
                      <a:pPr marL="85725" indent="0">
                        <a:lnSpc>
                          <a:spcPts val="14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p>
                      <a:pPr marL="85725" indent="0">
                        <a:lnSpc>
                          <a:spcPts val="14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p>
                      <a:pPr marL="85725" indent="0">
                        <a:lnSpc>
                          <a:spcPts val="14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p>
                      <a:pPr marL="85725" indent="0">
                        <a:lnSpc>
                          <a:spcPts val="14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p>
                      <a:pPr marL="85725" indent="0">
                        <a:lnSpc>
                          <a:spcPts val="14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p>
                      <a:pPr marL="85725" indent="0">
                        <a:lnSpc>
                          <a:spcPts val="14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p>
                      <a:pPr marL="85725" indent="0">
                        <a:lnSpc>
                          <a:spcPts val="14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p>
                      <a:pPr marL="85725" indent="0">
                        <a:lnSpc>
                          <a:spcPts val="14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p>
                      <a:pPr marL="85725" indent="0">
                        <a:lnSpc>
                          <a:spcPts val="14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p>
                      <a:pPr marL="85725" indent="0">
                        <a:lnSpc>
                          <a:spcPts val="14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txBody>
                  <a:tcPr marL="0" marR="0" marT="38305" marB="76606">
                    <a:lnB w="12700" cap="flat" cmpd="sng" algn="ctr">
                      <a:noFill/>
                      <a:prstDash val="solid"/>
                      <a:round/>
                      <a:headEnd type="none" w="med" len="med"/>
                      <a:tailEnd type="none" w="med" len="med"/>
                    </a:lnB>
                    <a:noFill/>
                  </a:tcPr>
                </a:tc>
                <a:extLst>
                  <a:ext uri="{0D108BD9-81ED-4DB2-BD59-A6C34878D82A}">
                    <a16:rowId xmlns:a16="http://schemas.microsoft.com/office/drawing/2014/main" val="1388967084"/>
                  </a:ext>
                </a:extLst>
              </a:tr>
            </a:tbl>
          </a:graphicData>
        </a:graphic>
      </p:graphicFrame>
      <p:sp>
        <p:nvSpPr>
          <p:cNvPr id="8" name="テキスト ボックス 7">
            <a:extLst>
              <a:ext uri="{FF2B5EF4-FFF2-40B4-BE49-F238E27FC236}">
                <a16:creationId xmlns:a16="http://schemas.microsoft.com/office/drawing/2014/main" id="{6F104EBF-6844-4EAB-86A9-22DF19071310}"/>
              </a:ext>
            </a:extLst>
          </p:cNvPr>
          <p:cNvSpPr txBox="1"/>
          <p:nvPr/>
        </p:nvSpPr>
        <p:spPr>
          <a:xfrm>
            <a:off x="3584598" y="4762306"/>
            <a:ext cx="2829424" cy="230832"/>
          </a:xfrm>
          <a:prstGeom prst="rect">
            <a:avLst/>
          </a:prstGeom>
          <a:noFill/>
        </p:spPr>
        <p:txBody>
          <a:bodyPr wrap="square" rtlCol="0">
            <a:spAutoFit/>
          </a:bodyPr>
          <a:lstStyle/>
          <a:p>
            <a:r>
              <a:rPr lang="ja-JP" altLang="en-US" sz="900" b="1" spc="-100" dirty="0">
                <a:solidFill>
                  <a:srgbClr val="002060"/>
                </a:solidFill>
                <a:latin typeface="Meiryo UI" panose="020B0604030504040204" pitchFamily="50" charset="-128"/>
                <a:ea typeface="Meiryo UI" panose="020B0604030504040204" pitchFamily="50" charset="-128"/>
                <a:cs typeface="Times New Roman" panose="02020603050405020304" pitchFamily="18" charset="0"/>
              </a:rPr>
              <a:t>■</a:t>
            </a:r>
            <a:r>
              <a:rPr lang="ja-JP" altLang="ja-JP" sz="900" b="1" spc="-100" dirty="0">
                <a:solidFill>
                  <a:srgbClr val="002060"/>
                </a:solidFill>
                <a:effectLst/>
                <a:latin typeface="Meiryo UI" panose="020B0604030504040204" pitchFamily="50" charset="-128"/>
                <a:ea typeface="Meiryo UI" panose="020B0604030504040204" pitchFamily="50" charset="-128"/>
                <a:cs typeface="Times New Roman" panose="02020603050405020304" pitchFamily="18" charset="0"/>
              </a:rPr>
              <a:t>生活習慣病リスクを高める量</a:t>
            </a:r>
            <a:r>
              <a:rPr lang="ja-JP" altLang="en-US" sz="900" b="1" spc="-100" dirty="0">
                <a:solidFill>
                  <a:srgbClr val="002060"/>
                </a:solidFill>
                <a:latin typeface="Meiryo UI" panose="020B0604030504040204" pitchFamily="50" charset="-128"/>
                <a:ea typeface="Meiryo UI" panose="020B0604030504040204" pitchFamily="50" charset="-128"/>
                <a:cs typeface="Times New Roman" panose="02020603050405020304" pitchFamily="18" charset="0"/>
              </a:rPr>
              <a:t>を</a:t>
            </a:r>
            <a:r>
              <a:rPr lang="ja-JP" altLang="ja-JP" sz="900" b="1" spc="-100" dirty="0">
                <a:solidFill>
                  <a:srgbClr val="002060"/>
                </a:solidFill>
                <a:effectLst/>
                <a:latin typeface="Meiryo UI" panose="020B0604030504040204" pitchFamily="50" charset="-128"/>
                <a:ea typeface="Meiryo UI" panose="020B0604030504040204" pitchFamily="50" charset="-128"/>
                <a:cs typeface="Times New Roman" panose="02020603050405020304" pitchFamily="18" charset="0"/>
              </a:rPr>
              <a:t>飲酒</a:t>
            </a:r>
            <a:r>
              <a:rPr lang="ja-JP" altLang="en-US" sz="900" b="1" spc="-100" dirty="0">
                <a:solidFill>
                  <a:srgbClr val="002060"/>
                </a:solidFill>
                <a:effectLst/>
                <a:latin typeface="Meiryo UI" panose="020B0604030504040204" pitchFamily="50" charset="-128"/>
                <a:ea typeface="Meiryo UI" panose="020B0604030504040204" pitchFamily="50" charset="-128"/>
                <a:cs typeface="Times New Roman" panose="02020603050405020304" pitchFamily="18" charset="0"/>
              </a:rPr>
              <a:t>する</a:t>
            </a:r>
            <a:r>
              <a:rPr lang="ja-JP" altLang="ja-JP" sz="900" b="1" spc="-100" dirty="0">
                <a:solidFill>
                  <a:srgbClr val="002060"/>
                </a:solidFill>
                <a:effectLst/>
                <a:latin typeface="Meiryo UI" panose="020B0604030504040204" pitchFamily="50" charset="-128"/>
                <a:ea typeface="Meiryo UI" panose="020B0604030504040204" pitchFamily="50" charset="-128"/>
                <a:cs typeface="Times New Roman" panose="02020603050405020304" pitchFamily="18" charset="0"/>
              </a:rPr>
              <a:t>者の割合</a:t>
            </a:r>
            <a:r>
              <a:rPr lang="ja-JP" altLang="en-US" sz="900" b="1" spc="-100" dirty="0">
                <a:solidFill>
                  <a:srgbClr val="002060"/>
                </a:solidFill>
                <a:effectLst/>
                <a:latin typeface="Meiryo UI" panose="020B0604030504040204" pitchFamily="50" charset="-128"/>
                <a:ea typeface="Meiryo UI" panose="020B0604030504040204" pitchFamily="50" charset="-128"/>
                <a:cs typeface="Times New Roman" panose="02020603050405020304" pitchFamily="18" charset="0"/>
              </a:rPr>
              <a:t>（年代別）</a:t>
            </a:r>
            <a:endParaRPr kumimoji="1" lang="ja-JP" altLang="en-US" sz="900" b="1" spc="-100" dirty="0">
              <a:solidFill>
                <a:srgbClr val="002060"/>
              </a:solidFill>
              <a:latin typeface="Meiryo UI" panose="020B0604030504040204" pitchFamily="50" charset="-128"/>
              <a:ea typeface="Meiryo UI" panose="020B0604030504040204" pitchFamily="50" charset="-128"/>
            </a:endParaRPr>
          </a:p>
        </p:txBody>
      </p:sp>
      <p:sp>
        <p:nvSpPr>
          <p:cNvPr id="27" name="四角形: 角を丸くする 26">
            <a:extLst>
              <a:ext uri="{FF2B5EF4-FFF2-40B4-BE49-F238E27FC236}">
                <a16:creationId xmlns:a16="http://schemas.microsoft.com/office/drawing/2014/main" id="{5FAF300D-C9C8-4BC9-B823-EB48EE40A6B6}"/>
              </a:ext>
            </a:extLst>
          </p:cNvPr>
          <p:cNvSpPr/>
          <p:nvPr/>
        </p:nvSpPr>
        <p:spPr>
          <a:xfrm>
            <a:off x="6434291" y="4355246"/>
            <a:ext cx="6201548" cy="578704"/>
          </a:xfrm>
          <a:prstGeom prst="round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2" name="正方形/長方形 141">
            <a:extLst>
              <a:ext uri="{FF2B5EF4-FFF2-40B4-BE49-F238E27FC236}">
                <a16:creationId xmlns:a16="http://schemas.microsoft.com/office/drawing/2014/main" id="{80D62216-ADF3-4AA9-B924-30E7D698F5A3}"/>
              </a:ext>
            </a:extLst>
          </p:cNvPr>
          <p:cNvSpPr/>
          <p:nvPr/>
        </p:nvSpPr>
        <p:spPr>
          <a:xfrm>
            <a:off x="10383594" y="300738"/>
            <a:ext cx="2376264" cy="261610"/>
          </a:xfrm>
          <a:prstGeom prst="rect">
            <a:avLst/>
          </a:prstGeom>
        </p:spPr>
        <p:txBody>
          <a:bodyPr wrap="square">
            <a:spAutoFit/>
          </a:bodyPr>
          <a:lstStyle/>
          <a:p>
            <a:pPr algn="r"/>
            <a:r>
              <a:rPr lang="en-US" altLang="ja-JP" sz="1100" b="1" dirty="0">
                <a:latin typeface="メイリオ" panose="020B0604030504040204" pitchFamily="50" charset="-128"/>
                <a:ea typeface="メイリオ" panose="020B0604030504040204" pitchFamily="50" charset="-128"/>
              </a:rPr>
              <a:t>1/2</a:t>
            </a:r>
            <a:endParaRPr lang="ja-JP" altLang="en-US" sz="1100" b="1" dirty="0">
              <a:latin typeface="メイリオ" panose="020B0604030504040204" pitchFamily="50" charset="-128"/>
              <a:ea typeface="メイリオ" panose="020B0604030504040204" pitchFamily="50" charset="-128"/>
            </a:endParaRPr>
          </a:p>
        </p:txBody>
      </p:sp>
      <p:sp>
        <p:nvSpPr>
          <p:cNvPr id="150" name="正方形/長方形 149">
            <a:extLst>
              <a:ext uri="{FF2B5EF4-FFF2-40B4-BE49-F238E27FC236}">
                <a16:creationId xmlns:a16="http://schemas.microsoft.com/office/drawing/2014/main" id="{F971E68B-ADE8-4092-BE43-BCA16FC97045}"/>
              </a:ext>
            </a:extLst>
          </p:cNvPr>
          <p:cNvSpPr/>
          <p:nvPr/>
        </p:nvSpPr>
        <p:spPr>
          <a:xfrm>
            <a:off x="7824228" y="2743528"/>
            <a:ext cx="4464495" cy="2660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18000" tIns="18000" rIns="18000" bIns="18000" rtlCol="0" anchor="ctr"/>
          <a:lstStyle/>
          <a:p>
            <a:pPr defTabSz="1280146">
              <a:buClr>
                <a:srgbClr val="0000CC"/>
              </a:buClr>
            </a:pPr>
            <a:r>
              <a:rPr lang="ja-JP" altLang="en-US" sz="1000" kern="100" spc="-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特に配慮を要する</a:t>
            </a:r>
            <a:r>
              <a:rPr lang="en-US" altLang="ja-JP" sz="1000" kern="100" spc="-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20</a:t>
            </a:r>
            <a:r>
              <a:rPr lang="ja-JP" altLang="en-US" sz="1000" kern="100" spc="-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歳未満の者や妊産婦、女性、高齢者等の飲酒に関する啓発強化</a:t>
            </a:r>
          </a:p>
        </p:txBody>
      </p:sp>
      <p:sp>
        <p:nvSpPr>
          <p:cNvPr id="151" name="正方形/長方形 150">
            <a:extLst>
              <a:ext uri="{FF2B5EF4-FFF2-40B4-BE49-F238E27FC236}">
                <a16:creationId xmlns:a16="http://schemas.microsoft.com/office/drawing/2014/main" id="{60D20C98-C98C-41CA-B117-95D822704F8F}"/>
              </a:ext>
            </a:extLst>
          </p:cNvPr>
          <p:cNvSpPr/>
          <p:nvPr/>
        </p:nvSpPr>
        <p:spPr>
          <a:xfrm>
            <a:off x="165761" y="1988963"/>
            <a:ext cx="6019015" cy="29827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18000" tIns="18000" rIns="18000" bIns="18000" rtlCol="0" anchor="ctr"/>
          <a:lstStyle/>
          <a:p>
            <a:pPr defTabSz="1280146">
              <a:buClr>
                <a:srgbClr val="0000CC"/>
              </a:buClr>
            </a:pPr>
            <a:r>
              <a:rPr kumimoji="1" lang="ja-JP" altLang="en-US" sz="1050" kern="1200" dirty="0">
                <a:solidFill>
                  <a:schemeClr val="dk1"/>
                </a:solidFill>
                <a:effectLst/>
                <a:latin typeface="Meiryo UI" panose="020B0604030504040204" pitchFamily="50" charset="-128"/>
                <a:ea typeface="Meiryo UI" panose="020B0604030504040204" pitchFamily="50" charset="-128"/>
                <a:cs typeface="+mn-cs"/>
              </a:rPr>
              <a:t>基本</a:t>
            </a:r>
            <a:r>
              <a:rPr kumimoji="1" lang="ja-JP" altLang="ja-JP" sz="1050" kern="1200" dirty="0">
                <a:solidFill>
                  <a:schemeClr val="dk1"/>
                </a:solidFill>
                <a:effectLst/>
                <a:latin typeface="Meiryo UI" panose="020B0604030504040204" pitchFamily="50" charset="-128"/>
                <a:ea typeface="Meiryo UI" panose="020B0604030504040204" pitchFamily="50" charset="-128"/>
                <a:cs typeface="+mn-cs"/>
              </a:rPr>
              <a:t>法第</a:t>
            </a:r>
            <a:r>
              <a:rPr kumimoji="1" lang="en-US" altLang="ja-JP" sz="1050" kern="1200" dirty="0">
                <a:solidFill>
                  <a:schemeClr val="dk1"/>
                </a:solidFill>
                <a:effectLst/>
                <a:latin typeface="Meiryo UI" panose="020B0604030504040204" pitchFamily="50" charset="-128"/>
                <a:ea typeface="Meiryo UI" panose="020B0604030504040204" pitchFamily="50" charset="-128"/>
                <a:cs typeface="+mn-cs"/>
              </a:rPr>
              <a:t>14</a:t>
            </a:r>
            <a:r>
              <a:rPr kumimoji="1" lang="ja-JP" altLang="ja-JP" sz="1050" kern="1200" dirty="0">
                <a:solidFill>
                  <a:schemeClr val="dk1"/>
                </a:solidFill>
                <a:effectLst/>
                <a:latin typeface="Meiryo UI" panose="020B0604030504040204" pitchFamily="50" charset="-128"/>
                <a:ea typeface="Meiryo UI" panose="020B0604030504040204" pitchFamily="50" charset="-128"/>
                <a:cs typeface="+mn-cs"/>
              </a:rPr>
              <a:t>条第１項に定める「アルコール健康障害対策推進計画」として策定する。</a:t>
            </a:r>
            <a:endParaRPr lang="ja-JP" altLang="en-US" sz="105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p:txBody>
      </p:sp>
      <p:sp>
        <p:nvSpPr>
          <p:cNvPr id="152" name="正方形/長方形 151">
            <a:extLst>
              <a:ext uri="{FF2B5EF4-FFF2-40B4-BE49-F238E27FC236}">
                <a16:creationId xmlns:a16="http://schemas.microsoft.com/office/drawing/2014/main" id="{F4CF8F4E-9C9D-4C2C-81C3-2EDC6CFA5708}"/>
              </a:ext>
            </a:extLst>
          </p:cNvPr>
          <p:cNvSpPr/>
          <p:nvPr/>
        </p:nvSpPr>
        <p:spPr>
          <a:xfrm>
            <a:off x="165761" y="2627637"/>
            <a:ext cx="4968552" cy="27827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18000" tIns="18000" rIns="18000" bIns="18000" rtlCol="0" anchor="ctr"/>
          <a:lstStyle/>
          <a:p>
            <a:pPr defTabSz="1280146">
              <a:buClr>
                <a:srgbClr val="0000CC"/>
              </a:buClr>
            </a:pPr>
            <a:r>
              <a:rPr kumimoji="1" lang="ja-JP" altLang="en-US" sz="1050" dirty="0">
                <a:solidFill>
                  <a:schemeClr val="tx1"/>
                </a:solidFill>
                <a:latin typeface="Meiryo UI" panose="020B0604030504040204" pitchFamily="50" charset="-128"/>
                <a:ea typeface="Meiryo UI" panose="020B0604030504040204" pitchFamily="50" charset="-128"/>
              </a:rPr>
              <a:t>令和</a:t>
            </a:r>
            <a:r>
              <a:rPr kumimoji="1" lang="en-US" altLang="ja-JP" sz="1050" dirty="0">
                <a:solidFill>
                  <a:schemeClr val="tx1"/>
                </a:solidFill>
                <a:latin typeface="Meiryo UI" panose="020B0604030504040204" pitchFamily="50" charset="-128"/>
                <a:ea typeface="Meiryo UI" panose="020B0604030504040204" pitchFamily="50" charset="-128"/>
              </a:rPr>
              <a:t>6</a:t>
            </a:r>
            <a:r>
              <a:rPr kumimoji="1" lang="ja-JP" altLang="en-US" sz="1050" dirty="0">
                <a:solidFill>
                  <a:schemeClr val="tx1"/>
                </a:solidFill>
                <a:latin typeface="Meiryo UI" panose="020B0604030504040204" pitchFamily="50" charset="-128"/>
                <a:ea typeface="Meiryo UI" panose="020B0604030504040204" pitchFamily="50" charset="-128"/>
              </a:rPr>
              <a:t>年度から令和</a:t>
            </a:r>
            <a:r>
              <a:rPr kumimoji="1" lang="en-US" altLang="ja-JP" sz="1050" dirty="0">
                <a:solidFill>
                  <a:schemeClr val="tx1"/>
                </a:solidFill>
                <a:latin typeface="Meiryo UI" panose="020B0604030504040204" pitchFamily="50" charset="-128"/>
                <a:ea typeface="Meiryo UI" panose="020B0604030504040204" pitchFamily="50" charset="-128"/>
              </a:rPr>
              <a:t>8</a:t>
            </a:r>
            <a:r>
              <a:rPr kumimoji="1" lang="ja-JP" altLang="en-US" sz="1050" dirty="0">
                <a:solidFill>
                  <a:schemeClr val="tx1"/>
                </a:solidFill>
                <a:latin typeface="Meiryo UI" panose="020B0604030504040204" pitchFamily="50" charset="-128"/>
                <a:ea typeface="Meiryo UI" panose="020B0604030504040204" pitchFamily="50" charset="-128"/>
              </a:rPr>
              <a:t>年度までの３年間</a:t>
            </a:r>
            <a:endParaRPr kumimoji="1" lang="en-US" altLang="ja-JP" sz="1050" dirty="0">
              <a:solidFill>
                <a:schemeClr val="tx1"/>
              </a:solidFill>
              <a:latin typeface="Meiryo UI" panose="020B0604030504040204" pitchFamily="50" charset="-128"/>
              <a:ea typeface="Meiryo UI" panose="020B0604030504040204" pitchFamily="50" charset="-128"/>
            </a:endParaRPr>
          </a:p>
        </p:txBody>
      </p:sp>
      <p:sp>
        <p:nvSpPr>
          <p:cNvPr id="153" name="正方形/長方形 152">
            <a:extLst>
              <a:ext uri="{FF2B5EF4-FFF2-40B4-BE49-F238E27FC236}">
                <a16:creationId xmlns:a16="http://schemas.microsoft.com/office/drawing/2014/main" id="{20C3E545-BE9F-454D-9381-5FA4284E38B3}"/>
              </a:ext>
            </a:extLst>
          </p:cNvPr>
          <p:cNvSpPr/>
          <p:nvPr/>
        </p:nvSpPr>
        <p:spPr>
          <a:xfrm>
            <a:off x="-7912" y="3786869"/>
            <a:ext cx="2251953" cy="265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18000" tIns="18000" rIns="18000" bIns="18000" rtlCol="0" anchor="ctr"/>
          <a:lstStyle/>
          <a:p>
            <a:r>
              <a:rPr lang="en-US" altLang="ja-JP" sz="1400" b="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2.</a:t>
            </a:r>
            <a:r>
              <a:rPr lang="ja-JP" altLang="en-US" sz="1400" b="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現状と課題</a:t>
            </a:r>
            <a:endParaRPr lang="en-US" altLang="ja-JP" sz="1400" b="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p:txBody>
      </p:sp>
      <p:sp>
        <p:nvSpPr>
          <p:cNvPr id="154" name="正方形/長方形 153">
            <a:extLst>
              <a:ext uri="{FF2B5EF4-FFF2-40B4-BE49-F238E27FC236}">
                <a16:creationId xmlns:a16="http://schemas.microsoft.com/office/drawing/2014/main" id="{EE7DF26B-FB55-4191-862D-8E5B7D8D093D}"/>
              </a:ext>
            </a:extLst>
          </p:cNvPr>
          <p:cNvSpPr/>
          <p:nvPr/>
        </p:nvSpPr>
        <p:spPr>
          <a:xfrm>
            <a:off x="165761" y="4337982"/>
            <a:ext cx="6019015" cy="45778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18000" tIns="18000" rIns="18000" bIns="18000" rtlCol="0" anchor="ctr"/>
          <a:lstStyle/>
          <a:p>
            <a:pPr marL="85725" indent="-85725" defTabSz="1280146">
              <a:lnSpc>
                <a:spcPts val="1400"/>
              </a:lnSpc>
              <a:buClr>
                <a:srgbClr val="0000CC"/>
              </a:buClr>
              <a:buFont typeface="Wingdings" panose="05000000000000000000" pitchFamily="2" charset="2"/>
              <a:buChar char="Ø"/>
            </a:pPr>
            <a:r>
              <a:rPr lang="ja-JP" altLang="en-US" sz="1050" b="1"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　アルコール健康障がいをめぐる現状について、改善傾向にある項目もあるが、感染症拡大に伴う外食自粛等</a:t>
            </a:r>
            <a:br>
              <a:rPr lang="en-US" altLang="ja-JP" sz="1050" b="1"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br>
            <a:r>
              <a:rPr lang="ja-JP" altLang="en-US" sz="1050" b="1"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　生活様態の変化等を考慮する必要があり、引き続き対策を推進する必要がある。</a:t>
            </a:r>
          </a:p>
        </p:txBody>
      </p:sp>
      <p:sp>
        <p:nvSpPr>
          <p:cNvPr id="155" name="四角形: 対角を切り取る 154">
            <a:extLst>
              <a:ext uri="{FF2B5EF4-FFF2-40B4-BE49-F238E27FC236}">
                <a16:creationId xmlns:a16="http://schemas.microsoft.com/office/drawing/2014/main" id="{686D0F94-30FD-498E-BDC1-90B1DB544750}"/>
              </a:ext>
            </a:extLst>
          </p:cNvPr>
          <p:cNvSpPr/>
          <p:nvPr/>
        </p:nvSpPr>
        <p:spPr>
          <a:xfrm>
            <a:off x="136104" y="5719667"/>
            <a:ext cx="3492000" cy="180000"/>
          </a:xfrm>
          <a:prstGeom prst="snip2Diag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50" b="1" dirty="0">
                <a:solidFill>
                  <a:schemeClr val="bg1"/>
                </a:solidFill>
                <a:latin typeface="Meiryo UI" panose="020B0604030504040204" pitchFamily="50" charset="-128"/>
                <a:ea typeface="Meiryo UI" panose="020B0604030504040204" pitchFamily="50" charset="-128"/>
              </a:rPr>
              <a:t>②妊娠中の者の飲酒状況</a:t>
            </a:r>
          </a:p>
        </p:txBody>
      </p:sp>
      <p:sp>
        <p:nvSpPr>
          <p:cNvPr id="156" name="テキスト ボックス 155">
            <a:extLst>
              <a:ext uri="{FF2B5EF4-FFF2-40B4-BE49-F238E27FC236}">
                <a16:creationId xmlns:a16="http://schemas.microsoft.com/office/drawing/2014/main" id="{9D5AE8E3-096B-48CC-BB11-6AAB46B8C97C}"/>
              </a:ext>
            </a:extLst>
          </p:cNvPr>
          <p:cNvSpPr txBox="1"/>
          <p:nvPr/>
        </p:nvSpPr>
        <p:spPr>
          <a:xfrm>
            <a:off x="144358" y="5878668"/>
            <a:ext cx="2662763" cy="253916"/>
          </a:xfrm>
          <a:prstGeom prst="rect">
            <a:avLst/>
          </a:prstGeom>
          <a:noFill/>
        </p:spPr>
        <p:txBody>
          <a:bodyPr wrap="square" rtlCol="0">
            <a:spAutoFit/>
          </a:bodyPr>
          <a:lstStyle/>
          <a:p>
            <a:r>
              <a:rPr kumimoji="1" lang="en-US" altLang="ja-JP" sz="1050" dirty="0">
                <a:latin typeface="BIZ UDPゴシック" panose="020B0400000000000000" pitchFamily="50" charset="-128"/>
                <a:ea typeface="BIZ UDPゴシック" panose="020B0400000000000000" pitchFamily="50" charset="-128"/>
              </a:rPr>
              <a:t>2.3%</a:t>
            </a:r>
            <a:r>
              <a:rPr kumimoji="1" lang="ja-JP" altLang="en-US" sz="1050" dirty="0">
                <a:latin typeface="BIZ UDPゴシック" panose="020B0400000000000000" pitchFamily="50" charset="-128"/>
                <a:ea typeface="BIZ UDPゴシック" panose="020B0400000000000000" pitchFamily="50" charset="-128"/>
              </a:rPr>
              <a:t>（</a:t>
            </a:r>
            <a:r>
              <a:rPr kumimoji="1" lang="en-US" altLang="ja-JP" sz="1050" dirty="0">
                <a:latin typeface="BIZ UDPゴシック" panose="020B0400000000000000" pitchFamily="50" charset="-128"/>
                <a:ea typeface="BIZ UDPゴシック" panose="020B0400000000000000" pitchFamily="50" charset="-128"/>
              </a:rPr>
              <a:t>R4</a:t>
            </a:r>
            <a:r>
              <a:rPr kumimoji="1" lang="ja-JP" altLang="en-US" sz="1050" dirty="0">
                <a:latin typeface="BIZ UDPゴシック" panose="020B0400000000000000" pitchFamily="50" charset="-128"/>
                <a:ea typeface="BIZ UDPゴシック" panose="020B0400000000000000" pitchFamily="50" charset="-128"/>
              </a:rPr>
              <a:t>）</a:t>
            </a:r>
            <a:endParaRPr lang="en-US" altLang="ja-JP" sz="900" dirty="0">
              <a:latin typeface="BIZ UDPゴシック" panose="020B0400000000000000" pitchFamily="50" charset="-128"/>
              <a:ea typeface="BIZ UDPゴシック" panose="020B0400000000000000" pitchFamily="50" charset="-128"/>
            </a:endParaRPr>
          </a:p>
        </p:txBody>
      </p:sp>
      <p:sp>
        <p:nvSpPr>
          <p:cNvPr id="157" name="四角形: 角を丸くする 156">
            <a:extLst>
              <a:ext uri="{FF2B5EF4-FFF2-40B4-BE49-F238E27FC236}">
                <a16:creationId xmlns:a16="http://schemas.microsoft.com/office/drawing/2014/main" id="{5E1E41B6-5D24-4856-BFC4-D68A98A392AD}"/>
              </a:ext>
            </a:extLst>
          </p:cNvPr>
          <p:cNvSpPr/>
          <p:nvPr/>
        </p:nvSpPr>
        <p:spPr>
          <a:xfrm>
            <a:off x="2867316" y="5932058"/>
            <a:ext cx="702535" cy="175483"/>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b="1" dirty="0">
                <a:solidFill>
                  <a:schemeClr val="bg1"/>
                </a:solidFill>
                <a:latin typeface="Meiryo UI" panose="020B0604030504040204" pitchFamily="50" charset="-128"/>
                <a:ea typeface="Meiryo UI" panose="020B0604030504040204" pitchFamily="50" charset="-128"/>
              </a:rPr>
              <a:t>増加</a:t>
            </a:r>
            <a:r>
              <a:rPr kumimoji="1" lang="ja-JP" altLang="en-US" sz="900" b="1" dirty="0">
                <a:solidFill>
                  <a:schemeClr val="bg1"/>
                </a:solidFill>
                <a:latin typeface="Meiryo UI" panose="020B0604030504040204" pitchFamily="50" charset="-128"/>
                <a:ea typeface="Meiryo UI" panose="020B0604030504040204" pitchFamily="50" charset="-128"/>
              </a:rPr>
              <a:t>傾向</a:t>
            </a:r>
          </a:p>
        </p:txBody>
      </p:sp>
      <p:sp>
        <p:nvSpPr>
          <p:cNvPr id="158" name="四角形: 対角を切り取る 157">
            <a:extLst>
              <a:ext uri="{FF2B5EF4-FFF2-40B4-BE49-F238E27FC236}">
                <a16:creationId xmlns:a16="http://schemas.microsoft.com/office/drawing/2014/main" id="{E9837BB3-387D-4456-8AC1-39759EC96AD9}"/>
              </a:ext>
            </a:extLst>
          </p:cNvPr>
          <p:cNvSpPr/>
          <p:nvPr/>
        </p:nvSpPr>
        <p:spPr>
          <a:xfrm>
            <a:off x="136104" y="6348608"/>
            <a:ext cx="3492000" cy="180000"/>
          </a:xfrm>
          <a:prstGeom prst="snip2Diag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50" b="1" dirty="0">
                <a:solidFill>
                  <a:schemeClr val="bg1"/>
                </a:solidFill>
                <a:latin typeface="Meiryo UI" panose="020B0604030504040204" pitchFamily="50" charset="-128"/>
                <a:ea typeface="Meiryo UI" panose="020B0604030504040204" pitchFamily="50" charset="-128"/>
              </a:rPr>
              <a:t>③飲酒に起因する身体症状での救急搬送数の状況</a:t>
            </a:r>
          </a:p>
        </p:txBody>
      </p:sp>
      <p:sp>
        <p:nvSpPr>
          <p:cNvPr id="159" name="テキスト ボックス 158">
            <a:extLst>
              <a:ext uri="{FF2B5EF4-FFF2-40B4-BE49-F238E27FC236}">
                <a16:creationId xmlns:a16="http://schemas.microsoft.com/office/drawing/2014/main" id="{120D2303-E761-4C8D-8AC1-DA2454187A05}"/>
              </a:ext>
            </a:extLst>
          </p:cNvPr>
          <p:cNvSpPr txBox="1"/>
          <p:nvPr/>
        </p:nvSpPr>
        <p:spPr>
          <a:xfrm>
            <a:off x="144358" y="6554670"/>
            <a:ext cx="3935636" cy="415498"/>
          </a:xfrm>
          <a:prstGeom prst="rect">
            <a:avLst/>
          </a:prstGeom>
          <a:noFill/>
        </p:spPr>
        <p:txBody>
          <a:bodyPr wrap="square" rtlCol="0">
            <a:spAutoFit/>
          </a:bodyPr>
          <a:lstStyle/>
          <a:p>
            <a:r>
              <a:rPr kumimoji="1" lang="zh-CN" altLang="en-US" sz="1050" dirty="0">
                <a:latin typeface="BIZ UDPゴシック" panose="020B0400000000000000" pitchFamily="50" charset="-128"/>
                <a:ea typeface="BIZ UDPゴシック" panose="020B0400000000000000" pitchFamily="50" charset="-128"/>
              </a:rPr>
              <a:t>総数 </a:t>
            </a:r>
            <a:r>
              <a:rPr kumimoji="1" lang="en-US" altLang="zh-CN" sz="1050" dirty="0">
                <a:latin typeface="BIZ UDPゴシック" panose="020B0400000000000000" pitchFamily="50" charset="-128"/>
                <a:ea typeface="BIZ UDPゴシック" panose="020B0400000000000000" pitchFamily="50" charset="-128"/>
              </a:rPr>
              <a:t>6,090</a:t>
            </a:r>
            <a:r>
              <a:rPr kumimoji="1" lang="zh-CN" altLang="en-US" sz="1050" dirty="0">
                <a:latin typeface="BIZ UDPゴシック" panose="020B0400000000000000" pitchFamily="50" charset="-128"/>
                <a:ea typeface="BIZ UDPゴシック" panose="020B0400000000000000" pitchFamily="50" charset="-128"/>
              </a:rPr>
              <a:t>件（</a:t>
            </a:r>
            <a:r>
              <a:rPr kumimoji="1" lang="en-US" altLang="zh-CN" sz="1050" dirty="0">
                <a:latin typeface="BIZ UDPゴシック" panose="020B0400000000000000" pitchFamily="50" charset="-128"/>
                <a:ea typeface="BIZ UDPゴシック" panose="020B0400000000000000" pitchFamily="50" charset="-128"/>
              </a:rPr>
              <a:t>R4</a:t>
            </a:r>
            <a:r>
              <a:rPr kumimoji="1" lang="zh-CN" altLang="en-US" sz="1050" dirty="0">
                <a:latin typeface="BIZ UDPゴシック" panose="020B0400000000000000" pitchFamily="50" charset="-128"/>
                <a:ea typeface="BIZ UDPゴシック" panose="020B0400000000000000" pitchFamily="50" charset="-128"/>
              </a:rPr>
              <a:t>）</a:t>
            </a:r>
            <a:br>
              <a:rPr kumimoji="1" lang="en-US" altLang="zh-CN" sz="1050" dirty="0">
                <a:latin typeface="BIZ UDPゴシック" panose="020B0400000000000000" pitchFamily="50" charset="-128"/>
                <a:ea typeface="BIZ UDPゴシック" panose="020B0400000000000000" pitchFamily="50" charset="-128"/>
              </a:rPr>
            </a:br>
            <a:r>
              <a:rPr kumimoji="1" lang="ja-JP" altLang="en-US" sz="1050" dirty="0">
                <a:latin typeface="BIZ UDPゴシック" panose="020B0400000000000000" pitchFamily="50" charset="-128"/>
                <a:ea typeface="BIZ UDPゴシック" panose="020B0400000000000000" pitchFamily="50" charset="-128"/>
              </a:rPr>
              <a:t>うち数　</a:t>
            </a:r>
            <a:r>
              <a:rPr kumimoji="1" lang="en-US" altLang="zh-CN" sz="1050" dirty="0">
                <a:latin typeface="BIZ UDPゴシック" panose="020B0400000000000000" pitchFamily="50" charset="-128"/>
                <a:ea typeface="BIZ UDPゴシック" panose="020B0400000000000000" pitchFamily="50" charset="-128"/>
              </a:rPr>
              <a:t>20</a:t>
            </a:r>
            <a:r>
              <a:rPr kumimoji="1" lang="zh-CN" altLang="en-US" sz="1050" dirty="0">
                <a:latin typeface="BIZ UDPゴシック" panose="020B0400000000000000" pitchFamily="50" charset="-128"/>
                <a:ea typeface="BIZ UDPゴシック" panose="020B0400000000000000" pitchFamily="50" charset="-128"/>
              </a:rPr>
              <a:t>歳未満 </a:t>
            </a:r>
            <a:r>
              <a:rPr kumimoji="1" lang="en-US" altLang="zh-CN" sz="1050" dirty="0">
                <a:latin typeface="BIZ UDPゴシック" panose="020B0400000000000000" pitchFamily="50" charset="-128"/>
                <a:ea typeface="BIZ UDPゴシック" panose="020B0400000000000000" pitchFamily="50" charset="-128"/>
              </a:rPr>
              <a:t>285</a:t>
            </a:r>
            <a:r>
              <a:rPr kumimoji="1" lang="zh-CN" altLang="en-US" sz="1050" dirty="0">
                <a:latin typeface="BIZ UDPゴシック" panose="020B0400000000000000" pitchFamily="50" charset="-128"/>
                <a:ea typeface="BIZ UDPゴシック" panose="020B0400000000000000" pitchFamily="50" charset="-128"/>
              </a:rPr>
              <a:t>件</a:t>
            </a:r>
            <a:r>
              <a:rPr kumimoji="1" lang="ja-JP" altLang="en-US" sz="1050" dirty="0">
                <a:latin typeface="BIZ UDPゴシック" panose="020B0400000000000000" pitchFamily="50" charset="-128"/>
                <a:ea typeface="BIZ UDPゴシック" panose="020B0400000000000000" pitchFamily="50" charset="-128"/>
              </a:rPr>
              <a:t>　</a:t>
            </a:r>
            <a:r>
              <a:rPr kumimoji="1" lang="en-US" altLang="zh-CN" sz="1050" dirty="0">
                <a:latin typeface="BIZ UDPゴシック" panose="020B0400000000000000" pitchFamily="50" charset="-128"/>
                <a:ea typeface="BIZ UDPゴシック" panose="020B0400000000000000" pitchFamily="50" charset="-128"/>
              </a:rPr>
              <a:t>20</a:t>
            </a:r>
            <a:r>
              <a:rPr kumimoji="1" lang="zh-CN" altLang="en-US" sz="1050" dirty="0">
                <a:latin typeface="BIZ UDPゴシック" panose="020B0400000000000000" pitchFamily="50" charset="-128"/>
                <a:ea typeface="BIZ UDPゴシック" panose="020B0400000000000000" pitchFamily="50" charset="-128"/>
              </a:rPr>
              <a:t>歳代 </a:t>
            </a:r>
            <a:r>
              <a:rPr kumimoji="1" lang="en-US" altLang="zh-CN" sz="1050" dirty="0">
                <a:latin typeface="BIZ UDPゴシック" panose="020B0400000000000000" pitchFamily="50" charset="-128"/>
                <a:ea typeface="BIZ UDPゴシック" panose="020B0400000000000000" pitchFamily="50" charset="-128"/>
              </a:rPr>
              <a:t>2,622</a:t>
            </a:r>
            <a:r>
              <a:rPr kumimoji="1" lang="zh-CN" altLang="en-US" sz="1050" dirty="0">
                <a:latin typeface="BIZ UDPゴシック" panose="020B0400000000000000" pitchFamily="50" charset="-128"/>
                <a:ea typeface="BIZ UDPゴシック" panose="020B0400000000000000" pitchFamily="50" charset="-128"/>
              </a:rPr>
              <a:t>件</a:t>
            </a:r>
          </a:p>
        </p:txBody>
      </p:sp>
      <p:sp>
        <p:nvSpPr>
          <p:cNvPr id="160" name="四角形: 角を丸くする 159">
            <a:extLst>
              <a:ext uri="{FF2B5EF4-FFF2-40B4-BE49-F238E27FC236}">
                <a16:creationId xmlns:a16="http://schemas.microsoft.com/office/drawing/2014/main" id="{C5437DEB-29FE-429F-91F0-9317FD7C863A}"/>
              </a:ext>
            </a:extLst>
          </p:cNvPr>
          <p:cNvSpPr/>
          <p:nvPr/>
        </p:nvSpPr>
        <p:spPr>
          <a:xfrm>
            <a:off x="2867316" y="6559920"/>
            <a:ext cx="702535" cy="175483"/>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b="1" dirty="0">
                <a:solidFill>
                  <a:schemeClr val="bg1"/>
                </a:solidFill>
                <a:latin typeface="Meiryo UI" panose="020B0604030504040204" pitchFamily="50" charset="-128"/>
                <a:ea typeface="Meiryo UI" panose="020B0604030504040204" pitchFamily="50" charset="-128"/>
              </a:rPr>
              <a:t>改善傾向</a:t>
            </a:r>
          </a:p>
        </p:txBody>
      </p:sp>
      <p:sp>
        <p:nvSpPr>
          <p:cNvPr id="161" name="四角形: 対角を切り取る 160">
            <a:extLst>
              <a:ext uri="{FF2B5EF4-FFF2-40B4-BE49-F238E27FC236}">
                <a16:creationId xmlns:a16="http://schemas.microsoft.com/office/drawing/2014/main" id="{650F5C9E-9A26-4D36-9A61-A36BA96A6A8B}"/>
              </a:ext>
            </a:extLst>
          </p:cNvPr>
          <p:cNvSpPr/>
          <p:nvPr/>
        </p:nvSpPr>
        <p:spPr>
          <a:xfrm>
            <a:off x="136104" y="7214064"/>
            <a:ext cx="3492000" cy="180000"/>
          </a:xfrm>
          <a:prstGeom prst="snip2Diag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50" b="1" dirty="0">
                <a:solidFill>
                  <a:schemeClr val="bg1"/>
                </a:solidFill>
                <a:latin typeface="Meiryo UI" panose="020B0604030504040204" pitchFamily="50" charset="-128"/>
                <a:ea typeface="Meiryo UI" panose="020B0604030504040204" pitchFamily="50" charset="-128"/>
              </a:rPr>
              <a:t>④保健所等における相談人数</a:t>
            </a:r>
          </a:p>
        </p:txBody>
      </p:sp>
      <p:sp>
        <p:nvSpPr>
          <p:cNvPr id="162" name="テキスト ボックス 161">
            <a:extLst>
              <a:ext uri="{FF2B5EF4-FFF2-40B4-BE49-F238E27FC236}">
                <a16:creationId xmlns:a16="http://schemas.microsoft.com/office/drawing/2014/main" id="{1C7DC3C3-D3B1-412F-B835-85BB46740732}"/>
              </a:ext>
            </a:extLst>
          </p:cNvPr>
          <p:cNvSpPr txBox="1"/>
          <p:nvPr/>
        </p:nvSpPr>
        <p:spPr>
          <a:xfrm>
            <a:off x="144358" y="7390836"/>
            <a:ext cx="2662763" cy="253916"/>
          </a:xfrm>
          <a:prstGeom prst="rect">
            <a:avLst/>
          </a:prstGeom>
          <a:noFill/>
        </p:spPr>
        <p:txBody>
          <a:bodyPr wrap="square" rtlCol="0">
            <a:spAutoFit/>
          </a:bodyPr>
          <a:lstStyle/>
          <a:p>
            <a:r>
              <a:rPr kumimoji="1" lang="en-US" altLang="ja-JP" sz="1050" dirty="0">
                <a:latin typeface="BIZ UDPゴシック" panose="020B0400000000000000" pitchFamily="50" charset="-128"/>
                <a:ea typeface="BIZ UDPゴシック" panose="020B0400000000000000" pitchFamily="50" charset="-128"/>
              </a:rPr>
              <a:t>1,911</a:t>
            </a:r>
            <a:r>
              <a:rPr kumimoji="1" lang="ja-JP" altLang="en-US" sz="1050" dirty="0">
                <a:latin typeface="BIZ UDPゴシック" panose="020B0400000000000000" pitchFamily="50" charset="-128"/>
                <a:ea typeface="BIZ UDPゴシック" panose="020B0400000000000000" pitchFamily="50" charset="-128"/>
              </a:rPr>
              <a:t>人（</a:t>
            </a:r>
            <a:r>
              <a:rPr kumimoji="1" lang="en-US" altLang="ja-JP" sz="1050" dirty="0">
                <a:latin typeface="BIZ UDPゴシック" panose="020B0400000000000000" pitchFamily="50" charset="-128"/>
                <a:ea typeface="BIZ UDPゴシック" panose="020B0400000000000000" pitchFamily="50" charset="-128"/>
              </a:rPr>
              <a:t>R4</a:t>
            </a:r>
            <a:r>
              <a:rPr kumimoji="1" lang="ja-JP" altLang="en-US" sz="1050" dirty="0">
                <a:latin typeface="BIZ UDPゴシック" panose="020B0400000000000000" pitchFamily="50" charset="-128"/>
                <a:ea typeface="BIZ UDPゴシック" panose="020B0400000000000000" pitchFamily="50" charset="-128"/>
              </a:rPr>
              <a:t>）</a:t>
            </a:r>
          </a:p>
        </p:txBody>
      </p:sp>
      <p:sp>
        <p:nvSpPr>
          <p:cNvPr id="163" name="四角形: 角を丸くする 162">
            <a:extLst>
              <a:ext uri="{FF2B5EF4-FFF2-40B4-BE49-F238E27FC236}">
                <a16:creationId xmlns:a16="http://schemas.microsoft.com/office/drawing/2014/main" id="{278F9D5C-7CD4-4031-AA74-1D44F1EC1F35}"/>
              </a:ext>
            </a:extLst>
          </p:cNvPr>
          <p:cNvSpPr/>
          <p:nvPr/>
        </p:nvSpPr>
        <p:spPr>
          <a:xfrm>
            <a:off x="2857791" y="7416246"/>
            <a:ext cx="702535" cy="175483"/>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b="1" dirty="0">
                <a:solidFill>
                  <a:schemeClr val="bg1"/>
                </a:solidFill>
                <a:latin typeface="Meiryo UI" panose="020B0604030504040204" pitchFamily="50" charset="-128"/>
                <a:ea typeface="Meiryo UI" panose="020B0604030504040204" pitchFamily="50" charset="-128"/>
              </a:rPr>
              <a:t>増加傾向</a:t>
            </a:r>
          </a:p>
        </p:txBody>
      </p:sp>
      <p:sp>
        <p:nvSpPr>
          <p:cNvPr id="164" name="テキスト ボックス 163">
            <a:extLst>
              <a:ext uri="{FF2B5EF4-FFF2-40B4-BE49-F238E27FC236}">
                <a16:creationId xmlns:a16="http://schemas.microsoft.com/office/drawing/2014/main" id="{59DE15B5-A8D1-4BC0-899D-731DBB910983}"/>
              </a:ext>
            </a:extLst>
          </p:cNvPr>
          <p:cNvSpPr txBox="1"/>
          <p:nvPr/>
        </p:nvSpPr>
        <p:spPr>
          <a:xfrm>
            <a:off x="3584598" y="6243092"/>
            <a:ext cx="2829424" cy="230832"/>
          </a:xfrm>
          <a:prstGeom prst="rect">
            <a:avLst/>
          </a:prstGeom>
          <a:noFill/>
        </p:spPr>
        <p:txBody>
          <a:bodyPr wrap="square" rtlCol="0">
            <a:spAutoFit/>
          </a:bodyPr>
          <a:lstStyle/>
          <a:p>
            <a:r>
              <a:rPr lang="ja-JP" altLang="en-US" sz="900" b="1" spc="80" dirty="0">
                <a:solidFill>
                  <a:srgbClr val="002060"/>
                </a:solidFill>
                <a:latin typeface="Meiryo UI" panose="020B0604030504040204" pitchFamily="50" charset="-128"/>
                <a:ea typeface="Meiryo UI" panose="020B0604030504040204" pitchFamily="50" charset="-128"/>
                <a:cs typeface="Times New Roman" panose="02020603050405020304" pitchFamily="18" charset="0"/>
              </a:rPr>
              <a:t>■保健所等における相談人数</a:t>
            </a:r>
          </a:p>
        </p:txBody>
      </p:sp>
      <p:sp>
        <p:nvSpPr>
          <p:cNvPr id="165" name="テキスト ボックス 164">
            <a:extLst>
              <a:ext uri="{FF2B5EF4-FFF2-40B4-BE49-F238E27FC236}">
                <a16:creationId xmlns:a16="http://schemas.microsoft.com/office/drawing/2014/main" id="{56B8A299-1A80-4F85-BD54-CA8D893B3657}"/>
              </a:ext>
            </a:extLst>
          </p:cNvPr>
          <p:cNvSpPr txBox="1"/>
          <p:nvPr/>
        </p:nvSpPr>
        <p:spPr>
          <a:xfrm>
            <a:off x="3892142" y="7676110"/>
            <a:ext cx="2198397" cy="184666"/>
          </a:xfrm>
          <a:prstGeom prst="rect">
            <a:avLst/>
          </a:prstGeom>
          <a:noFill/>
        </p:spPr>
        <p:txBody>
          <a:bodyPr wrap="square" rtlCol="0">
            <a:spAutoFit/>
          </a:bodyPr>
          <a:lstStyle/>
          <a:p>
            <a:r>
              <a:rPr lang="en-US" altLang="ja-JP" sz="600" kern="100" dirty="0">
                <a:effectLst/>
                <a:latin typeface="Meiryo UI" panose="020B0604030504040204" pitchFamily="50" charset="-128"/>
                <a:ea typeface="Meiryo UI" panose="020B0604030504040204" pitchFamily="50" charset="-128"/>
                <a:cs typeface="Times New Roman" panose="02020603050405020304" pitchFamily="18" charset="0"/>
              </a:rPr>
              <a:t>【</a:t>
            </a:r>
            <a:r>
              <a:rPr lang="ja-JP" altLang="en-US" sz="600" kern="100" dirty="0">
                <a:effectLst/>
                <a:latin typeface="Meiryo UI" panose="020B0604030504040204" pitchFamily="50" charset="-128"/>
                <a:ea typeface="Meiryo UI" panose="020B0604030504040204" pitchFamily="50" charset="-128"/>
                <a:cs typeface="Times New Roman" panose="02020603050405020304" pitchFamily="18" charset="0"/>
              </a:rPr>
              <a:t>出典</a:t>
            </a:r>
            <a:r>
              <a:rPr lang="en-US" altLang="ja-JP" sz="600" kern="100" dirty="0">
                <a:effectLst/>
                <a:latin typeface="Meiryo UI" panose="020B0604030504040204" pitchFamily="50" charset="-128"/>
                <a:ea typeface="Meiryo UI" panose="020B0604030504040204" pitchFamily="50" charset="-128"/>
                <a:cs typeface="Times New Roman" panose="02020603050405020304" pitchFamily="18" charset="0"/>
              </a:rPr>
              <a:t>】</a:t>
            </a:r>
            <a:r>
              <a:rPr lang="ja-JP" altLang="en-US" sz="600" kern="100" dirty="0">
                <a:effectLst/>
                <a:latin typeface="Meiryo UI" panose="020B0604030504040204" pitchFamily="50" charset="-128"/>
                <a:ea typeface="Meiryo UI" panose="020B0604030504040204" pitchFamily="50" charset="-128"/>
                <a:cs typeface="Times New Roman" panose="02020603050405020304" pitchFamily="18" charset="0"/>
              </a:rPr>
              <a:t>大阪府地域保健課調べ</a:t>
            </a:r>
          </a:p>
        </p:txBody>
      </p:sp>
      <p:sp>
        <p:nvSpPr>
          <p:cNvPr id="166" name="四角形: 対角を切り取る 165">
            <a:extLst>
              <a:ext uri="{FF2B5EF4-FFF2-40B4-BE49-F238E27FC236}">
                <a16:creationId xmlns:a16="http://schemas.microsoft.com/office/drawing/2014/main" id="{2595AA53-5A03-409A-8735-EA7B2D2F6BDB}"/>
              </a:ext>
            </a:extLst>
          </p:cNvPr>
          <p:cNvSpPr/>
          <p:nvPr/>
        </p:nvSpPr>
        <p:spPr>
          <a:xfrm>
            <a:off x="6444376" y="820749"/>
            <a:ext cx="2124000" cy="180000"/>
          </a:xfrm>
          <a:prstGeom prst="snip2Diag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50" b="1" dirty="0">
                <a:solidFill>
                  <a:schemeClr val="bg1"/>
                </a:solidFill>
                <a:latin typeface="Meiryo UI" panose="020B0604030504040204" pitchFamily="50" charset="-128"/>
                <a:ea typeface="Meiryo UI" panose="020B0604030504040204" pitchFamily="50" charset="-128"/>
              </a:rPr>
              <a:t>■第１期計画の目標達成状況</a:t>
            </a:r>
          </a:p>
        </p:txBody>
      </p:sp>
      <p:sp>
        <p:nvSpPr>
          <p:cNvPr id="168" name="四角形: 対角を切り取る 167">
            <a:extLst>
              <a:ext uri="{FF2B5EF4-FFF2-40B4-BE49-F238E27FC236}">
                <a16:creationId xmlns:a16="http://schemas.microsoft.com/office/drawing/2014/main" id="{19CD75FB-F12B-4D5D-A4E0-82766BFC750B}"/>
              </a:ext>
            </a:extLst>
          </p:cNvPr>
          <p:cNvSpPr/>
          <p:nvPr/>
        </p:nvSpPr>
        <p:spPr>
          <a:xfrm>
            <a:off x="6444376" y="2575440"/>
            <a:ext cx="2124000" cy="180000"/>
          </a:xfrm>
          <a:prstGeom prst="snip2Diag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50" b="1" dirty="0">
                <a:solidFill>
                  <a:schemeClr val="bg1"/>
                </a:solidFill>
                <a:latin typeface="Meiryo UI" panose="020B0604030504040204" pitchFamily="50" charset="-128"/>
                <a:ea typeface="Meiryo UI" panose="020B0604030504040204" pitchFamily="50" charset="-128"/>
              </a:rPr>
              <a:t>■第１期計画の課題</a:t>
            </a:r>
          </a:p>
        </p:txBody>
      </p:sp>
      <p:sp>
        <p:nvSpPr>
          <p:cNvPr id="169" name="サブタイトル 2">
            <a:extLst>
              <a:ext uri="{FF2B5EF4-FFF2-40B4-BE49-F238E27FC236}">
                <a16:creationId xmlns:a16="http://schemas.microsoft.com/office/drawing/2014/main" id="{123C2996-34C6-4AF6-920A-E476E838EEBC}"/>
              </a:ext>
            </a:extLst>
          </p:cNvPr>
          <p:cNvSpPr txBox="1">
            <a:spLocks/>
          </p:cNvSpPr>
          <p:nvPr/>
        </p:nvSpPr>
        <p:spPr>
          <a:xfrm>
            <a:off x="6511734" y="2786688"/>
            <a:ext cx="1045937" cy="169485"/>
          </a:xfrm>
          <a:prstGeom prst="rect">
            <a:avLst/>
          </a:prstGeom>
          <a:solidFill>
            <a:srgbClr val="000099"/>
          </a:solidFill>
        </p:spPr>
        <p:txBody>
          <a:bodyPr vert="horz" lIns="18000" tIns="18000" rIns="18000" bIns="18000" rtlCol="0" anchor="ct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ctr">
              <a:buNone/>
            </a:pPr>
            <a:r>
              <a:rPr lang="ja-JP" altLang="en-US" sz="1050" b="1" spc="-40" dirty="0">
                <a:solidFill>
                  <a:schemeClr val="bg1"/>
                </a:solidFill>
                <a:latin typeface="Meiryo UI" panose="020B0604030504040204" pitchFamily="50" charset="-128"/>
                <a:ea typeface="Meiryo UI" panose="020B0604030504040204" pitchFamily="50" charset="-128"/>
              </a:rPr>
              <a:t>普及啓発</a:t>
            </a:r>
          </a:p>
        </p:txBody>
      </p:sp>
      <p:sp>
        <p:nvSpPr>
          <p:cNvPr id="170" name="正方形/長方形 169">
            <a:extLst>
              <a:ext uri="{FF2B5EF4-FFF2-40B4-BE49-F238E27FC236}">
                <a16:creationId xmlns:a16="http://schemas.microsoft.com/office/drawing/2014/main" id="{1D9428CA-4ABF-4358-A8B0-13FA1916C7EC}"/>
              </a:ext>
            </a:extLst>
          </p:cNvPr>
          <p:cNvSpPr/>
          <p:nvPr/>
        </p:nvSpPr>
        <p:spPr>
          <a:xfrm>
            <a:off x="7824228" y="2993906"/>
            <a:ext cx="4464495" cy="2660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18000" tIns="18000" rIns="18000" bIns="18000" rtlCol="0" anchor="ctr"/>
          <a:lstStyle/>
          <a:p>
            <a:pPr defTabSz="1280146">
              <a:buClr>
                <a:srgbClr val="0000CC"/>
              </a:buClr>
            </a:pPr>
            <a:r>
              <a:rPr lang="ja-JP" altLang="en-US" sz="1000" kern="100" spc="-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若年層等、</a:t>
            </a:r>
            <a:r>
              <a:rPr lang="en-US" altLang="ja-JP" sz="1000" kern="100" spc="-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SNS</a:t>
            </a:r>
            <a:r>
              <a:rPr lang="ja-JP" altLang="en-US" sz="1000" kern="100" spc="-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の活用になじみがある人にも対応できるような相談体制の充実</a:t>
            </a:r>
          </a:p>
        </p:txBody>
      </p:sp>
      <p:sp>
        <p:nvSpPr>
          <p:cNvPr id="171" name="正方形/長方形 170">
            <a:extLst>
              <a:ext uri="{FF2B5EF4-FFF2-40B4-BE49-F238E27FC236}">
                <a16:creationId xmlns:a16="http://schemas.microsoft.com/office/drawing/2014/main" id="{67E64E94-205A-4321-B944-E01FDC43ED60}"/>
              </a:ext>
            </a:extLst>
          </p:cNvPr>
          <p:cNvSpPr/>
          <p:nvPr/>
        </p:nvSpPr>
        <p:spPr>
          <a:xfrm>
            <a:off x="7839511" y="3212991"/>
            <a:ext cx="3842952" cy="2660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18000" tIns="18000" rIns="18000" bIns="18000" rtlCol="0" anchor="ctr"/>
          <a:lstStyle/>
          <a:p>
            <a:pPr defTabSz="1280146">
              <a:buClr>
                <a:srgbClr val="0000CC"/>
              </a:buClr>
            </a:pPr>
            <a:r>
              <a:rPr lang="ja-JP" altLang="en-US" sz="1000" kern="100" spc="-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いわゆるトリートメントギャップの解消に向けた医療機関連携の強化</a:t>
            </a:r>
          </a:p>
        </p:txBody>
      </p:sp>
      <p:sp>
        <p:nvSpPr>
          <p:cNvPr id="172" name="正方形/長方形 171">
            <a:extLst>
              <a:ext uri="{FF2B5EF4-FFF2-40B4-BE49-F238E27FC236}">
                <a16:creationId xmlns:a16="http://schemas.microsoft.com/office/drawing/2014/main" id="{2266FF64-6637-4FAD-B32B-FA2FFF8DD564}"/>
              </a:ext>
            </a:extLst>
          </p:cNvPr>
          <p:cNvSpPr/>
          <p:nvPr/>
        </p:nvSpPr>
        <p:spPr>
          <a:xfrm>
            <a:off x="7839511" y="3468754"/>
            <a:ext cx="4903945" cy="2660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18000" tIns="18000" rIns="18000" bIns="18000" rtlCol="0" anchor="ctr"/>
          <a:lstStyle/>
          <a:p>
            <a:pPr defTabSz="1280146">
              <a:buClr>
                <a:srgbClr val="0000CC"/>
              </a:buClr>
            </a:pPr>
            <a:r>
              <a:rPr lang="ja-JP" altLang="en-US" sz="1000" kern="100" spc="-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相談者数に占める自助グループ・民間団体等への紹介率や、研修・普及啓発事業に占める自助グループ・</a:t>
            </a:r>
            <a:endParaRPr lang="en-US" altLang="ja-JP" sz="1000" kern="100" spc="-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a:p>
            <a:pPr defTabSz="1280146">
              <a:buClr>
                <a:srgbClr val="0000CC"/>
              </a:buClr>
            </a:pPr>
            <a:r>
              <a:rPr lang="ja-JP" altLang="en-US" sz="1000" kern="100" spc="-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民間団体等と連携して取り組んだ事業の割合の向上</a:t>
            </a:r>
          </a:p>
        </p:txBody>
      </p:sp>
      <p:sp>
        <p:nvSpPr>
          <p:cNvPr id="173" name="サブタイトル 2">
            <a:extLst>
              <a:ext uri="{FF2B5EF4-FFF2-40B4-BE49-F238E27FC236}">
                <a16:creationId xmlns:a16="http://schemas.microsoft.com/office/drawing/2014/main" id="{D58A93DC-659C-4BEC-B9B5-A76A104E62D7}"/>
              </a:ext>
            </a:extLst>
          </p:cNvPr>
          <p:cNvSpPr txBox="1">
            <a:spLocks/>
          </p:cNvSpPr>
          <p:nvPr/>
        </p:nvSpPr>
        <p:spPr>
          <a:xfrm>
            <a:off x="6511734" y="3013494"/>
            <a:ext cx="1045937" cy="169485"/>
          </a:xfrm>
          <a:prstGeom prst="rect">
            <a:avLst/>
          </a:prstGeom>
          <a:solidFill>
            <a:srgbClr val="000099"/>
          </a:solidFill>
        </p:spPr>
        <p:txBody>
          <a:bodyPr vert="horz" lIns="18000" tIns="18000" rIns="18000" bIns="18000" rtlCol="0" anchor="ct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ctr">
              <a:buNone/>
            </a:pPr>
            <a:r>
              <a:rPr lang="ja-JP" altLang="en-US" sz="1050" b="1" spc="-40" dirty="0">
                <a:solidFill>
                  <a:schemeClr val="bg1"/>
                </a:solidFill>
                <a:latin typeface="Meiryo UI" panose="020B0604030504040204" pitchFamily="50" charset="-128"/>
                <a:ea typeface="Meiryo UI" panose="020B0604030504040204" pitchFamily="50" charset="-128"/>
              </a:rPr>
              <a:t>相談支援体制</a:t>
            </a:r>
          </a:p>
        </p:txBody>
      </p:sp>
      <p:sp>
        <p:nvSpPr>
          <p:cNvPr id="174" name="サブタイトル 2">
            <a:extLst>
              <a:ext uri="{FF2B5EF4-FFF2-40B4-BE49-F238E27FC236}">
                <a16:creationId xmlns:a16="http://schemas.microsoft.com/office/drawing/2014/main" id="{7101F7F6-0518-44E7-99AC-8CFFBD75645A}"/>
              </a:ext>
            </a:extLst>
          </p:cNvPr>
          <p:cNvSpPr txBox="1">
            <a:spLocks/>
          </p:cNvSpPr>
          <p:nvPr/>
        </p:nvSpPr>
        <p:spPr>
          <a:xfrm>
            <a:off x="6511734" y="3244361"/>
            <a:ext cx="1045937" cy="169485"/>
          </a:xfrm>
          <a:prstGeom prst="rect">
            <a:avLst/>
          </a:prstGeom>
          <a:solidFill>
            <a:srgbClr val="000099"/>
          </a:solidFill>
        </p:spPr>
        <p:txBody>
          <a:bodyPr vert="horz" lIns="18000" tIns="18000" rIns="18000" bIns="18000" rtlCol="0" anchor="ct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ctr">
              <a:buNone/>
            </a:pPr>
            <a:r>
              <a:rPr lang="ja-JP" altLang="en-US" sz="1050" b="1" spc="-40" dirty="0">
                <a:solidFill>
                  <a:schemeClr val="bg1"/>
                </a:solidFill>
                <a:latin typeface="Meiryo UI" panose="020B0604030504040204" pitchFamily="50" charset="-128"/>
                <a:ea typeface="Meiryo UI" panose="020B0604030504040204" pitchFamily="50" charset="-128"/>
              </a:rPr>
              <a:t>治療体制</a:t>
            </a:r>
          </a:p>
        </p:txBody>
      </p:sp>
      <p:sp>
        <p:nvSpPr>
          <p:cNvPr id="175" name="サブタイトル 2">
            <a:extLst>
              <a:ext uri="{FF2B5EF4-FFF2-40B4-BE49-F238E27FC236}">
                <a16:creationId xmlns:a16="http://schemas.microsoft.com/office/drawing/2014/main" id="{84D310F6-ADFB-48CD-8217-28FA6C35AD90}"/>
              </a:ext>
            </a:extLst>
          </p:cNvPr>
          <p:cNvSpPr txBox="1">
            <a:spLocks/>
          </p:cNvSpPr>
          <p:nvPr/>
        </p:nvSpPr>
        <p:spPr>
          <a:xfrm>
            <a:off x="6511734" y="3499530"/>
            <a:ext cx="1045937" cy="169485"/>
          </a:xfrm>
          <a:prstGeom prst="rect">
            <a:avLst/>
          </a:prstGeom>
          <a:solidFill>
            <a:srgbClr val="000099"/>
          </a:solidFill>
        </p:spPr>
        <p:txBody>
          <a:bodyPr vert="horz" lIns="18000" tIns="18000" rIns="18000" bIns="18000" rtlCol="0" anchor="ct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ctr">
              <a:buNone/>
            </a:pPr>
            <a:r>
              <a:rPr lang="ja-JP" altLang="en-US" sz="1050" b="1" spc="-40" dirty="0">
                <a:solidFill>
                  <a:schemeClr val="bg1"/>
                </a:solidFill>
                <a:latin typeface="Meiryo UI" panose="020B0604030504040204" pitchFamily="50" charset="-128"/>
                <a:ea typeface="Meiryo UI" panose="020B0604030504040204" pitchFamily="50" charset="-128"/>
              </a:rPr>
              <a:t>回復支援体制</a:t>
            </a:r>
          </a:p>
        </p:txBody>
      </p:sp>
      <p:sp>
        <p:nvSpPr>
          <p:cNvPr id="26" name="二等辺三角形 25">
            <a:extLst>
              <a:ext uri="{FF2B5EF4-FFF2-40B4-BE49-F238E27FC236}">
                <a16:creationId xmlns:a16="http://schemas.microsoft.com/office/drawing/2014/main" id="{99E7697D-6F02-4AEB-BC04-41C415A77837}"/>
              </a:ext>
            </a:extLst>
          </p:cNvPr>
          <p:cNvSpPr/>
          <p:nvPr/>
        </p:nvSpPr>
        <p:spPr>
          <a:xfrm rot="5400000">
            <a:off x="7577977" y="2804869"/>
            <a:ext cx="180000" cy="144000"/>
          </a:xfrm>
          <a:prstGeom prst="triangle">
            <a:avLst/>
          </a:prstGeom>
          <a:gradFill flip="none" rotWithShape="1">
            <a:gsLst>
              <a:gs pos="0">
                <a:schemeClr val="accent1">
                  <a:lumMod val="0"/>
                  <a:lumOff val="100000"/>
                </a:schemeClr>
              </a:gs>
              <a:gs pos="35000">
                <a:schemeClr val="bg1">
                  <a:lumMod val="75000"/>
                </a:schemeClr>
              </a:gs>
              <a:gs pos="100000">
                <a:schemeClr val="bg1">
                  <a:lumMod val="50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1" name="二等辺三角形 180">
            <a:extLst>
              <a:ext uri="{FF2B5EF4-FFF2-40B4-BE49-F238E27FC236}">
                <a16:creationId xmlns:a16="http://schemas.microsoft.com/office/drawing/2014/main" id="{CA24096A-D7C6-4584-B8F5-999CB95220A1}"/>
              </a:ext>
            </a:extLst>
          </p:cNvPr>
          <p:cNvSpPr/>
          <p:nvPr/>
        </p:nvSpPr>
        <p:spPr>
          <a:xfrm rot="5400000">
            <a:off x="7577977" y="3041289"/>
            <a:ext cx="180000" cy="144000"/>
          </a:xfrm>
          <a:prstGeom prst="triangle">
            <a:avLst/>
          </a:prstGeom>
          <a:gradFill flip="none" rotWithShape="1">
            <a:gsLst>
              <a:gs pos="0">
                <a:schemeClr val="accent1">
                  <a:lumMod val="0"/>
                  <a:lumOff val="100000"/>
                </a:schemeClr>
              </a:gs>
              <a:gs pos="35000">
                <a:schemeClr val="bg1">
                  <a:lumMod val="75000"/>
                </a:schemeClr>
              </a:gs>
              <a:gs pos="100000">
                <a:schemeClr val="bg1">
                  <a:lumMod val="50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2" name="二等辺三角形 181">
            <a:extLst>
              <a:ext uri="{FF2B5EF4-FFF2-40B4-BE49-F238E27FC236}">
                <a16:creationId xmlns:a16="http://schemas.microsoft.com/office/drawing/2014/main" id="{74932FC1-0665-43E9-8BE6-F28CE279CD12}"/>
              </a:ext>
            </a:extLst>
          </p:cNvPr>
          <p:cNvSpPr/>
          <p:nvPr/>
        </p:nvSpPr>
        <p:spPr>
          <a:xfrm rot="5400000">
            <a:off x="7577977" y="3268495"/>
            <a:ext cx="180000" cy="144000"/>
          </a:xfrm>
          <a:prstGeom prst="triangle">
            <a:avLst/>
          </a:prstGeom>
          <a:gradFill flip="none" rotWithShape="1">
            <a:gsLst>
              <a:gs pos="0">
                <a:schemeClr val="accent1">
                  <a:lumMod val="0"/>
                  <a:lumOff val="100000"/>
                </a:schemeClr>
              </a:gs>
              <a:gs pos="35000">
                <a:schemeClr val="bg1">
                  <a:lumMod val="75000"/>
                </a:schemeClr>
              </a:gs>
              <a:gs pos="100000">
                <a:schemeClr val="bg1">
                  <a:lumMod val="50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3" name="二等辺三角形 182">
            <a:extLst>
              <a:ext uri="{FF2B5EF4-FFF2-40B4-BE49-F238E27FC236}">
                <a16:creationId xmlns:a16="http://schemas.microsoft.com/office/drawing/2014/main" id="{13E23C73-B1F3-4159-AB9E-8D8D56C84AAF}"/>
              </a:ext>
            </a:extLst>
          </p:cNvPr>
          <p:cNvSpPr/>
          <p:nvPr/>
        </p:nvSpPr>
        <p:spPr>
          <a:xfrm rot="5400000">
            <a:off x="7577977" y="3526678"/>
            <a:ext cx="180000" cy="144000"/>
          </a:xfrm>
          <a:prstGeom prst="triangle">
            <a:avLst/>
          </a:prstGeom>
          <a:gradFill flip="none" rotWithShape="1">
            <a:gsLst>
              <a:gs pos="0">
                <a:schemeClr val="accent1">
                  <a:lumMod val="0"/>
                  <a:lumOff val="100000"/>
                </a:schemeClr>
              </a:gs>
              <a:gs pos="35000">
                <a:schemeClr val="bg1">
                  <a:lumMod val="75000"/>
                </a:schemeClr>
              </a:gs>
              <a:gs pos="100000">
                <a:schemeClr val="bg1">
                  <a:lumMod val="50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5" name="正方形/長方形 184">
            <a:extLst>
              <a:ext uri="{FF2B5EF4-FFF2-40B4-BE49-F238E27FC236}">
                <a16:creationId xmlns:a16="http://schemas.microsoft.com/office/drawing/2014/main" id="{43CAA589-AFCC-4B17-A646-709917B7610D}"/>
              </a:ext>
            </a:extLst>
          </p:cNvPr>
          <p:cNvSpPr/>
          <p:nvPr/>
        </p:nvSpPr>
        <p:spPr>
          <a:xfrm>
            <a:off x="6308991" y="3812026"/>
            <a:ext cx="4674736" cy="265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18000" tIns="18000" rIns="18000" bIns="18000" rtlCol="0" anchor="ctr"/>
          <a:lstStyle/>
          <a:p>
            <a:r>
              <a:rPr lang="en-US" altLang="ja-JP" sz="1400" b="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3.</a:t>
            </a:r>
            <a:r>
              <a:rPr lang="ja-JP" altLang="en-US" sz="1400" b="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第２期計画の基本的な考え方と具体的な取組み</a:t>
            </a:r>
          </a:p>
        </p:txBody>
      </p:sp>
      <p:sp>
        <p:nvSpPr>
          <p:cNvPr id="194" name="正方形/長方形 193">
            <a:extLst>
              <a:ext uri="{FF2B5EF4-FFF2-40B4-BE49-F238E27FC236}">
                <a16:creationId xmlns:a16="http://schemas.microsoft.com/office/drawing/2014/main" id="{486160C2-492F-436C-88E4-8E59647F18DA}"/>
              </a:ext>
            </a:extLst>
          </p:cNvPr>
          <p:cNvSpPr/>
          <p:nvPr/>
        </p:nvSpPr>
        <p:spPr>
          <a:xfrm>
            <a:off x="6527436" y="4338058"/>
            <a:ext cx="6274163" cy="5681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18000" tIns="18000" rIns="18000" bIns="18000" rtlCol="0" anchor="ctr"/>
          <a:lstStyle/>
          <a:p>
            <a:pPr marL="85725" indent="-85725" defTabSz="1280146">
              <a:lnSpc>
                <a:spcPts val="1300"/>
              </a:lnSpc>
              <a:buClr>
                <a:srgbClr val="0000CC"/>
              </a:buClr>
              <a:buFont typeface="Wingdings" panose="05000000000000000000" pitchFamily="2" charset="2"/>
              <a:buChar char="Ø"/>
            </a:pPr>
            <a:r>
              <a:rPr lang="ja-JP" altLang="en-US" sz="1050" b="1"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基本理念や現状・課題等を踏まえ、第２期計画では、新たに「</a:t>
            </a:r>
            <a:r>
              <a:rPr lang="en-US" altLang="ja-JP" sz="1050" b="1"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Ⅰ </a:t>
            </a:r>
            <a:r>
              <a:rPr lang="ja-JP" altLang="en-US" sz="1050" b="1"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普及啓発の強化」「</a:t>
            </a:r>
            <a:r>
              <a:rPr lang="en-US" altLang="ja-JP" sz="1050" b="1"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Ⅱ </a:t>
            </a:r>
            <a:r>
              <a:rPr lang="ja-JP" altLang="en-US" sz="1050" b="1"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相談支援体制</a:t>
            </a:r>
            <a:br>
              <a:rPr lang="en-US" altLang="ja-JP" sz="1050" b="1"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br>
            <a:r>
              <a:rPr lang="ja-JP" altLang="en-US" sz="1050" b="1"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の強化」「</a:t>
            </a:r>
            <a:r>
              <a:rPr lang="en-US" altLang="ja-JP" sz="1050" b="1"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Ⅲ </a:t>
            </a:r>
            <a:r>
              <a:rPr lang="ja-JP" altLang="en-US" sz="1050" b="1"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治療体制の強化」「</a:t>
            </a:r>
            <a:r>
              <a:rPr lang="en-US" altLang="ja-JP" sz="1050" b="1"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Ⅳ </a:t>
            </a:r>
            <a:r>
              <a:rPr lang="ja-JP" altLang="en-US" sz="1050" b="1"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切れ目のない回復支援体制の強化」の４つの基本方針を設定。</a:t>
            </a:r>
            <a:endParaRPr lang="en-US" altLang="ja-JP" sz="1050" b="1"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a:p>
            <a:pPr marL="85725" indent="-85725" defTabSz="1280146">
              <a:lnSpc>
                <a:spcPts val="1300"/>
              </a:lnSpc>
              <a:buClr>
                <a:srgbClr val="0000CC"/>
              </a:buClr>
              <a:buFont typeface="Wingdings" panose="05000000000000000000" pitchFamily="2" charset="2"/>
              <a:buChar char="Ø"/>
            </a:pPr>
            <a:r>
              <a:rPr lang="ja-JP" altLang="en-US" sz="1050" b="1"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また、基本方針に沿って、９項目の取組施策ごとに指標と目標値を設定。（個別目標は２ページ参照）</a:t>
            </a:r>
          </a:p>
        </p:txBody>
      </p:sp>
      <p:sp>
        <p:nvSpPr>
          <p:cNvPr id="195" name="四角形: 対角を切り取る 194">
            <a:extLst>
              <a:ext uri="{FF2B5EF4-FFF2-40B4-BE49-F238E27FC236}">
                <a16:creationId xmlns:a16="http://schemas.microsoft.com/office/drawing/2014/main" id="{869AA360-114D-47E3-A607-90A50782E5CB}"/>
              </a:ext>
            </a:extLst>
          </p:cNvPr>
          <p:cNvSpPr/>
          <p:nvPr/>
        </p:nvSpPr>
        <p:spPr>
          <a:xfrm>
            <a:off x="6434851" y="4978524"/>
            <a:ext cx="3636000" cy="180000"/>
          </a:xfrm>
          <a:prstGeom prst="snip2Diag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50" b="1" dirty="0">
                <a:solidFill>
                  <a:schemeClr val="bg1"/>
                </a:solidFill>
                <a:latin typeface="Meiryo UI" panose="020B0604030504040204" pitchFamily="50" charset="-128"/>
                <a:ea typeface="Meiryo UI" panose="020B0604030504040204" pitchFamily="50" charset="-128"/>
              </a:rPr>
              <a:t>■アルコール健康障がいのリスクに応じた施策体系のイメージ　</a:t>
            </a:r>
          </a:p>
        </p:txBody>
      </p:sp>
      <p:sp>
        <p:nvSpPr>
          <p:cNvPr id="199" name="四角形: 対角を切り取る 198">
            <a:extLst>
              <a:ext uri="{FF2B5EF4-FFF2-40B4-BE49-F238E27FC236}">
                <a16:creationId xmlns:a16="http://schemas.microsoft.com/office/drawing/2014/main" id="{C4F92B03-336F-43D0-B5E6-483890FAF44F}"/>
              </a:ext>
            </a:extLst>
          </p:cNvPr>
          <p:cNvSpPr/>
          <p:nvPr/>
        </p:nvSpPr>
        <p:spPr>
          <a:xfrm>
            <a:off x="6444376" y="6899880"/>
            <a:ext cx="3636000" cy="180000"/>
          </a:xfrm>
          <a:prstGeom prst="snip2Diag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50" b="1" dirty="0">
                <a:solidFill>
                  <a:schemeClr val="bg1"/>
                </a:solidFill>
                <a:latin typeface="Meiryo UI" panose="020B0604030504040204" pitchFamily="50" charset="-128"/>
                <a:ea typeface="Meiryo UI" panose="020B0604030504040204" pitchFamily="50" charset="-128"/>
              </a:rPr>
              <a:t>■アルコール依存症が疑われる人等の推計</a:t>
            </a:r>
          </a:p>
        </p:txBody>
      </p:sp>
      <p:sp>
        <p:nvSpPr>
          <p:cNvPr id="12" name="テキスト ボックス 11">
            <a:extLst>
              <a:ext uri="{FF2B5EF4-FFF2-40B4-BE49-F238E27FC236}">
                <a16:creationId xmlns:a16="http://schemas.microsoft.com/office/drawing/2014/main" id="{FF01EFA1-B55A-4237-94EC-411B35087AE3}"/>
              </a:ext>
            </a:extLst>
          </p:cNvPr>
          <p:cNvSpPr txBox="1"/>
          <p:nvPr/>
        </p:nvSpPr>
        <p:spPr>
          <a:xfrm>
            <a:off x="10308594" y="7042656"/>
            <a:ext cx="2493005" cy="784830"/>
          </a:xfrm>
          <a:prstGeom prst="rect">
            <a:avLst/>
          </a:prstGeom>
          <a:noFill/>
        </p:spPr>
        <p:txBody>
          <a:bodyPr wrap="square" rtlCol="0">
            <a:spAutoFit/>
          </a:bodyPr>
          <a:lstStyle/>
          <a:p>
            <a:pPr>
              <a:lnSpc>
                <a:spcPts val="900"/>
              </a:lnSpc>
            </a:pPr>
            <a:r>
              <a:rPr kumimoji="1" lang="en-US" altLang="ja-JP" sz="800" spc="-40" dirty="0">
                <a:latin typeface="Meiryo UI" panose="020B0604030504040204" pitchFamily="50" charset="-128"/>
                <a:ea typeface="Meiryo UI" panose="020B0604030504040204" pitchFamily="50" charset="-128"/>
              </a:rPr>
              <a:t>※1</a:t>
            </a:r>
            <a:r>
              <a:rPr kumimoji="1" lang="ja-JP" altLang="en-US" sz="800" spc="-40" dirty="0">
                <a:latin typeface="Meiryo UI" panose="020B0604030504040204" pitchFamily="50" charset="-128"/>
                <a:ea typeface="Meiryo UI" panose="020B0604030504040204" pitchFamily="50" charset="-128"/>
              </a:rPr>
              <a:t>　</a:t>
            </a:r>
            <a:r>
              <a:rPr lang="ja-JP" altLang="ja-JP" sz="800" spc="-40" dirty="0">
                <a:effectLst/>
                <a:latin typeface="Meiryo UI" panose="020B0604030504040204" pitchFamily="50" charset="-128"/>
                <a:ea typeface="Meiryo UI" panose="020B0604030504040204" pitchFamily="50" charset="-128"/>
                <a:cs typeface="ＭＳ Ｐゴシック" panose="020B0600070205080204" pitchFamily="50" charset="-128"/>
              </a:rPr>
              <a:t>アルコール問題スクリーニングテスト（</a:t>
            </a:r>
            <a:r>
              <a:rPr lang="en-US" altLang="ja-JP" sz="800" spc="-40" dirty="0">
                <a:effectLst/>
                <a:latin typeface="Meiryo UI" panose="020B0604030504040204" pitchFamily="50" charset="-128"/>
                <a:ea typeface="Meiryo UI" panose="020B0604030504040204" pitchFamily="50" charset="-128"/>
                <a:cs typeface="ＭＳ Ｐゴシック" panose="020B0600070205080204" pitchFamily="50" charset="-128"/>
              </a:rPr>
              <a:t>AUDIT※2</a:t>
            </a:r>
            <a:r>
              <a:rPr lang="ja-JP" altLang="ja-JP" sz="800" spc="-40" dirty="0">
                <a:effectLst/>
                <a:latin typeface="Meiryo UI" panose="020B0604030504040204" pitchFamily="50" charset="-128"/>
                <a:ea typeface="Meiryo UI" panose="020B0604030504040204" pitchFamily="50" charset="-128"/>
                <a:cs typeface="ＭＳ Ｐゴシック" panose="020B0600070205080204" pitchFamily="50" charset="-128"/>
              </a:rPr>
              <a:t>）で</a:t>
            </a:r>
            <a:br>
              <a:rPr lang="en-US" altLang="ja-JP" sz="800" spc="-40" dirty="0">
                <a:effectLst/>
                <a:latin typeface="Meiryo UI" panose="020B0604030504040204" pitchFamily="50" charset="-128"/>
                <a:ea typeface="Meiryo UI" panose="020B0604030504040204" pitchFamily="50" charset="-128"/>
                <a:cs typeface="ＭＳ Ｐゴシック" panose="020B0600070205080204" pitchFamily="50" charset="-128"/>
              </a:rPr>
            </a:br>
            <a:r>
              <a:rPr lang="en-US" altLang="ja-JP" sz="800" spc="-40" dirty="0">
                <a:effectLst/>
                <a:latin typeface="Meiryo UI" panose="020B0604030504040204" pitchFamily="50" charset="-128"/>
                <a:ea typeface="Meiryo UI" panose="020B0604030504040204" pitchFamily="50" charset="-128"/>
                <a:cs typeface="ＭＳ Ｐゴシック" panose="020B0600070205080204" pitchFamily="50" charset="-128"/>
              </a:rPr>
              <a:t>         15</a:t>
            </a:r>
            <a:r>
              <a:rPr lang="ja-JP" altLang="ja-JP" sz="800" spc="-40" dirty="0">
                <a:effectLst/>
                <a:latin typeface="Meiryo UI" panose="020B0604030504040204" pitchFamily="50" charset="-128"/>
                <a:ea typeface="Meiryo UI" panose="020B0604030504040204" pitchFamily="50" charset="-128"/>
                <a:cs typeface="ＭＳ Ｐゴシック" panose="020B0600070205080204" pitchFamily="50" charset="-128"/>
              </a:rPr>
              <a:t>点以上</a:t>
            </a:r>
            <a:r>
              <a:rPr lang="ja-JP" altLang="en-US" sz="800" spc="-40" dirty="0">
                <a:effectLst/>
                <a:latin typeface="Meiryo UI" panose="020B0604030504040204" pitchFamily="50" charset="-128"/>
                <a:ea typeface="Meiryo UI" panose="020B0604030504040204" pitchFamily="50" charset="-128"/>
                <a:cs typeface="ＭＳ Ｐゴシック" panose="020B0600070205080204" pitchFamily="50" charset="-128"/>
              </a:rPr>
              <a:t>に該当すると推計される人（直近</a:t>
            </a:r>
            <a:r>
              <a:rPr lang="en-US" altLang="ja-JP" sz="800" spc="-40" dirty="0">
                <a:effectLst/>
                <a:latin typeface="Meiryo UI" panose="020B0604030504040204" pitchFamily="50" charset="-128"/>
                <a:ea typeface="Meiryo UI" panose="020B0604030504040204" pitchFamily="50" charset="-128"/>
                <a:cs typeface="ＭＳ Ｐゴシック" panose="020B0600070205080204" pitchFamily="50" charset="-128"/>
              </a:rPr>
              <a:t>1</a:t>
            </a:r>
            <a:r>
              <a:rPr lang="ja-JP" altLang="en-US" sz="800" spc="-40" dirty="0">
                <a:effectLst/>
                <a:latin typeface="Meiryo UI" panose="020B0604030504040204" pitchFamily="50" charset="-128"/>
                <a:ea typeface="Meiryo UI" panose="020B0604030504040204" pitchFamily="50" charset="-128"/>
                <a:cs typeface="ＭＳ Ｐゴシック" panose="020B0600070205080204" pitchFamily="50" charset="-128"/>
              </a:rPr>
              <a:t>年間）</a:t>
            </a:r>
            <a:endParaRPr lang="en-US" altLang="ja-JP" sz="800" spc="-40" dirty="0">
              <a:effectLst/>
              <a:latin typeface="Meiryo UI" panose="020B0604030504040204" pitchFamily="50" charset="-128"/>
              <a:ea typeface="Meiryo UI" panose="020B0604030504040204" pitchFamily="50" charset="-128"/>
              <a:cs typeface="ＭＳ Ｐゴシック" panose="020B0600070205080204" pitchFamily="50" charset="-128"/>
            </a:endParaRPr>
          </a:p>
          <a:p>
            <a:pPr>
              <a:lnSpc>
                <a:spcPts val="900"/>
              </a:lnSpc>
            </a:pPr>
            <a:r>
              <a:rPr lang="en-US" altLang="ja-JP" sz="800" kern="100" spc="-40" dirty="0">
                <a:effectLst/>
                <a:latin typeface="Meiryo UI" panose="020B0604030504040204" pitchFamily="50" charset="-128"/>
                <a:ea typeface="Meiryo UI" panose="020B0604030504040204" pitchFamily="50" charset="-128"/>
                <a:cs typeface="Times New Roman" panose="02020603050405020304" pitchFamily="18" charset="0"/>
              </a:rPr>
              <a:t>※2  </a:t>
            </a:r>
            <a:r>
              <a:rPr lang="ja-JP" altLang="ja-JP" sz="800" kern="100" spc="-40" dirty="0">
                <a:effectLst/>
                <a:latin typeface="Meiryo UI" panose="020B0604030504040204" pitchFamily="50" charset="-128"/>
                <a:ea typeface="Meiryo UI" panose="020B0604030504040204" pitchFamily="50" charset="-128"/>
                <a:cs typeface="Times New Roman" panose="02020603050405020304" pitchFamily="18" charset="0"/>
              </a:rPr>
              <a:t>ＷＨＯが問題飲酒を早期に発見する目的で作成した</a:t>
            </a:r>
            <a:br>
              <a:rPr lang="en-US" altLang="ja-JP" sz="800" kern="100" spc="-40" dirty="0">
                <a:effectLst/>
                <a:latin typeface="Meiryo UI" panose="020B0604030504040204" pitchFamily="50" charset="-128"/>
                <a:ea typeface="Meiryo UI" panose="020B0604030504040204" pitchFamily="50" charset="-128"/>
                <a:cs typeface="Times New Roman" panose="02020603050405020304" pitchFamily="18" charset="0"/>
              </a:rPr>
            </a:br>
            <a:r>
              <a:rPr lang="en-US" altLang="ja-JP" sz="800" kern="100" spc="-40" dirty="0">
                <a:effectLst/>
                <a:latin typeface="Meiryo UI" panose="020B0604030504040204" pitchFamily="50" charset="-128"/>
                <a:ea typeface="Meiryo UI" panose="020B0604030504040204" pitchFamily="50" charset="-128"/>
                <a:cs typeface="Times New Roman" panose="02020603050405020304" pitchFamily="18" charset="0"/>
              </a:rPr>
              <a:t>         </a:t>
            </a:r>
            <a:r>
              <a:rPr lang="ja-JP" altLang="ja-JP" sz="800" kern="100" spc="-40" dirty="0">
                <a:effectLst/>
                <a:latin typeface="Meiryo UI" panose="020B0604030504040204" pitchFamily="50" charset="-128"/>
                <a:ea typeface="Meiryo UI" panose="020B0604030504040204" pitchFamily="50" charset="-128"/>
                <a:cs typeface="Times New Roman" panose="02020603050405020304" pitchFamily="18" charset="0"/>
              </a:rPr>
              <a:t>アルコール問題</a:t>
            </a:r>
            <a:r>
              <a:rPr lang="ja-JP" altLang="en-US" sz="800" kern="100" spc="-40" dirty="0">
                <a:latin typeface="Meiryo UI" panose="020B0604030504040204" pitchFamily="50" charset="-128"/>
                <a:ea typeface="Meiryo UI" panose="020B0604030504040204" pitchFamily="50" charset="-128"/>
                <a:cs typeface="Times New Roman" panose="02020603050405020304" pitchFamily="18" charset="0"/>
              </a:rPr>
              <a:t>の</a:t>
            </a:r>
            <a:r>
              <a:rPr lang="ja-JP" altLang="ja-JP" sz="800" kern="100" spc="-40" dirty="0">
                <a:effectLst/>
                <a:latin typeface="Meiryo UI" panose="020B0604030504040204" pitchFamily="50" charset="-128"/>
                <a:ea typeface="Meiryo UI" panose="020B0604030504040204" pitchFamily="50" charset="-128"/>
                <a:cs typeface="Times New Roman" panose="02020603050405020304" pitchFamily="18" charset="0"/>
              </a:rPr>
              <a:t>スクリーニング</a:t>
            </a:r>
            <a:r>
              <a:rPr lang="ja-JP" altLang="en-US" sz="800" kern="100" spc="-40" dirty="0">
                <a:effectLst/>
                <a:latin typeface="Meiryo UI" panose="020B0604030504040204" pitchFamily="50" charset="-128"/>
                <a:ea typeface="Meiryo UI" panose="020B0604030504040204" pitchFamily="50" charset="-128"/>
                <a:cs typeface="Times New Roman" panose="02020603050405020304" pitchFamily="18" charset="0"/>
              </a:rPr>
              <a:t>テスト</a:t>
            </a:r>
            <a:endParaRPr lang="en-US" altLang="ja-JP" sz="800" kern="100" spc="-40" dirty="0">
              <a:effectLst/>
              <a:latin typeface="Meiryo UI" panose="020B0604030504040204" pitchFamily="50" charset="-128"/>
              <a:ea typeface="Meiryo UI" panose="020B0604030504040204" pitchFamily="50" charset="-128"/>
              <a:cs typeface="Times New Roman" panose="02020603050405020304" pitchFamily="18" charset="0"/>
            </a:endParaRPr>
          </a:p>
          <a:p>
            <a:pPr>
              <a:lnSpc>
                <a:spcPts val="900"/>
              </a:lnSpc>
            </a:pPr>
            <a:r>
              <a:rPr lang="ja-JP" altLang="ja-JP" sz="800" spc="-40" dirty="0">
                <a:effectLst/>
                <a:latin typeface="Meiryo UI" panose="020B0604030504040204" pitchFamily="50" charset="-128"/>
                <a:ea typeface="Meiryo UI" panose="020B0604030504040204" pitchFamily="50" charset="-128"/>
                <a:cs typeface="ＭＳ Ｐゴシック" panose="020B0600070205080204" pitchFamily="50" charset="-128"/>
              </a:rPr>
              <a:t>※</a:t>
            </a:r>
            <a:r>
              <a:rPr lang="en-US" altLang="ja-JP" sz="800" spc="-40" dirty="0">
                <a:effectLst/>
                <a:latin typeface="Meiryo UI" panose="020B0604030504040204" pitchFamily="50" charset="-128"/>
                <a:ea typeface="Meiryo UI" panose="020B0604030504040204" pitchFamily="50" charset="-128"/>
                <a:cs typeface="ＭＳ Ｐゴシック" panose="020B0600070205080204" pitchFamily="50" charset="-128"/>
              </a:rPr>
              <a:t>3  WHO</a:t>
            </a:r>
            <a:r>
              <a:rPr lang="ja-JP" altLang="ja-JP" sz="800" spc="-40" dirty="0">
                <a:effectLst/>
                <a:latin typeface="Meiryo UI" panose="020B0604030504040204" pitchFamily="50" charset="-128"/>
                <a:ea typeface="Meiryo UI" panose="020B0604030504040204" pitchFamily="50" charset="-128"/>
                <a:cs typeface="ＭＳ Ｐゴシック" panose="020B0600070205080204" pitchFamily="50" charset="-128"/>
              </a:rPr>
              <a:t>が定めた国際診断基準</a:t>
            </a:r>
            <a:r>
              <a:rPr lang="en-US" altLang="ja-JP" sz="800" spc="-40" dirty="0">
                <a:effectLst/>
                <a:latin typeface="Meiryo UI" panose="020B0604030504040204" pitchFamily="50" charset="-128"/>
                <a:ea typeface="Meiryo UI" panose="020B0604030504040204" pitchFamily="50" charset="-128"/>
                <a:cs typeface="ＭＳ Ｐゴシック" panose="020B0600070205080204" pitchFamily="50" charset="-128"/>
              </a:rPr>
              <a:t>ICD-10</a:t>
            </a:r>
            <a:r>
              <a:rPr lang="ja-JP" altLang="ja-JP" sz="800" spc="-40" dirty="0">
                <a:effectLst/>
                <a:latin typeface="Meiryo UI" panose="020B0604030504040204" pitchFamily="50" charset="-128"/>
                <a:ea typeface="Meiryo UI" panose="020B0604030504040204" pitchFamily="50" charset="-128"/>
                <a:cs typeface="ＭＳ Ｐゴシック" panose="020B0600070205080204" pitchFamily="50" charset="-128"/>
              </a:rPr>
              <a:t>に該当すると</a:t>
            </a:r>
            <a:br>
              <a:rPr lang="en-US" altLang="ja-JP" sz="800" spc="-40" dirty="0">
                <a:effectLst/>
                <a:latin typeface="Meiryo UI" panose="020B0604030504040204" pitchFamily="50" charset="-128"/>
                <a:ea typeface="Meiryo UI" panose="020B0604030504040204" pitchFamily="50" charset="-128"/>
                <a:cs typeface="ＭＳ Ｐゴシック" panose="020B0600070205080204" pitchFamily="50" charset="-128"/>
              </a:rPr>
            </a:br>
            <a:r>
              <a:rPr lang="en-US" altLang="ja-JP" sz="800" spc="-40" dirty="0">
                <a:effectLst/>
                <a:latin typeface="Meiryo UI" panose="020B0604030504040204" pitchFamily="50" charset="-128"/>
                <a:ea typeface="Meiryo UI" panose="020B0604030504040204" pitchFamily="50" charset="-128"/>
                <a:cs typeface="ＭＳ Ｐゴシック" panose="020B0600070205080204" pitchFamily="50" charset="-128"/>
              </a:rPr>
              <a:t>         </a:t>
            </a:r>
            <a:r>
              <a:rPr lang="ja-JP" altLang="ja-JP" sz="800" spc="-40" dirty="0">
                <a:effectLst/>
                <a:latin typeface="Meiryo UI" panose="020B0604030504040204" pitchFamily="50" charset="-128"/>
                <a:ea typeface="Meiryo UI" panose="020B0604030504040204" pitchFamily="50" charset="-128"/>
                <a:cs typeface="ＭＳ Ｐゴシック" panose="020B0600070205080204" pitchFamily="50" charset="-128"/>
              </a:rPr>
              <a:t>推計される人</a:t>
            </a:r>
            <a:r>
              <a:rPr lang="ja-JP" altLang="en-US" sz="800" spc="-40" dirty="0">
                <a:effectLst/>
                <a:latin typeface="Meiryo UI" panose="020B0604030504040204" pitchFamily="50" charset="-128"/>
                <a:ea typeface="Meiryo UI" panose="020B0604030504040204" pitchFamily="50" charset="-128"/>
                <a:cs typeface="ＭＳ Ｐゴシック" panose="020B0600070205080204" pitchFamily="50" charset="-128"/>
              </a:rPr>
              <a:t>（直近</a:t>
            </a:r>
            <a:r>
              <a:rPr lang="en-US" altLang="ja-JP" sz="800" spc="-40" dirty="0">
                <a:effectLst/>
                <a:latin typeface="Meiryo UI" panose="020B0604030504040204" pitchFamily="50" charset="-128"/>
                <a:ea typeface="Meiryo UI" panose="020B0604030504040204" pitchFamily="50" charset="-128"/>
                <a:cs typeface="ＭＳ Ｐゴシック" panose="020B0600070205080204" pitchFamily="50" charset="-128"/>
              </a:rPr>
              <a:t>1</a:t>
            </a:r>
            <a:r>
              <a:rPr lang="ja-JP" altLang="en-US" sz="800" spc="-40" dirty="0">
                <a:effectLst/>
                <a:latin typeface="Meiryo UI" panose="020B0604030504040204" pitchFamily="50" charset="-128"/>
                <a:ea typeface="Meiryo UI" panose="020B0604030504040204" pitchFamily="50" charset="-128"/>
                <a:cs typeface="ＭＳ Ｐゴシック" panose="020B0600070205080204" pitchFamily="50" charset="-128"/>
              </a:rPr>
              <a:t>年間）</a:t>
            </a:r>
            <a:endParaRPr kumimoji="1" lang="en-US" altLang="ja-JP" sz="800" spc="-40" dirty="0">
              <a:latin typeface="Meiryo UI" panose="020B0604030504040204" pitchFamily="50" charset="-128"/>
              <a:ea typeface="Meiryo UI" panose="020B0604030504040204" pitchFamily="50" charset="-128"/>
            </a:endParaRPr>
          </a:p>
        </p:txBody>
      </p:sp>
      <p:pic>
        <p:nvPicPr>
          <p:cNvPr id="39" name="図 38">
            <a:extLst>
              <a:ext uri="{FF2B5EF4-FFF2-40B4-BE49-F238E27FC236}">
                <a16:creationId xmlns:a16="http://schemas.microsoft.com/office/drawing/2014/main" id="{396CE3E6-2A69-4316-AC03-671D6CD928FE}"/>
              </a:ext>
            </a:extLst>
          </p:cNvPr>
          <p:cNvPicPr>
            <a:picLocks noChangeAspect="1"/>
          </p:cNvPicPr>
          <p:nvPr/>
        </p:nvPicPr>
        <p:blipFill>
          <a:blip r:embed="rId5"/>
          <a:stretch>
            <a:fillRect/>
          </a:stretch>
        </p:blipFill>
        <p:spPr>
          <a:xfrm>
            <a:off x="6444211" y="7102568"/>
            <a:ext cx="3883746" cy="713341"/>
          </a:xfrm>
          <a:prstGeom prst="rect">
            <a:avLst/>
          </a:prstGeom>
        </p:spPr>
      </p:pic>
      <p:sp>
        <p:nvSpPr>
          <p:cNvPr id="201" name="テキスト ボックス 200">
            <a:extLst>
              <a:ext uri="{FF2B5EF4-FFF2-40B4-BE49-F238E27FC236}">
                <a16:creationId xmlns:a16="http://schemas.microsoft.com/office/drawing/2014/main" id="{CC7F6DEF-9200-4CED-91A4-B038DDA404D4}"/>
              </a:ext>
            </a:extLst>
          </p:cNvPr>
          <p:cNvSpPr txBox="1"/>
          <p:nvPr/>
        </p:nvSpPr>
        <p:spPr>
          <a:xfrm>
            <a:off x="8309420" y="7281745"/>
            <a:ext cx="502639" cy="184666"/>
          </a:xfrm>
          <a:prstGeom prst="rect">
            <a:avLst/>
          </a:prstGeom>
          <a:noFill/>
        </p:spPr>
        <p:txBody>
          <a:bodyPr wrap="square" rtlCol="0">
            <a:spAutoFit/>
          </a:bodyPr>
          <a:lstStyle/>
          <a:p>
            <a:pPr algn="ctr"/>
            <a:r>
              <a:rPr kumimoji="1" lang="en-US" altLang="ja-JP" sz="600" b="1" dirty="0">
                <a:latin typeface="Meiryo UI" panose="020B0604030504040204" pitchFamily="50" charset="-128"/>
                <a:ea typeface="Meiryo UI" panose="020B0604030504040204" pitchFamily="50" charset="-128"/>
              </a:rPr>
              <a:t>※</a:t>
            </a:r>
            <a:r>
              <a:rPr kumimoji="1" lang="ja-JP" altLang="en-US" sz="600" b="1" dirty="0">
                <a:latin typeface="Meiryo UI" panose="020B0604030504040204" pitchFamily="50" charset="-128"/>
                <a:ea typeface="Meiryo UI" panose="020B0604030504040204" pitchFamily="50" charset="-128"/>
              </a:rPr>
              <a:t>１</a:t>
            </a:r>
          </a:p>
        </p:txBody>
      </p:sp>
      <p:sp>
        <p:nvSpPr>
          <p:cNvPr id="203" name="テキスト ボックス 202">
            <a:extLst>
              <a:ext uri="{FF2B5EF4-FFF2-40B4-BE49-F238E27FC236}">
                <a16:creationId xmlns:a16="http://schemas.microsoft.com/office/drawing/2014/main" id="{0F9FC882-7035-42CA-B991-26BC0285DC52}"/>
              </a:ext>
            </a:extLst>
          </p:cNvPr>
          <p:cNvSpPr txBox="1"/>
          <p:nvPr/>
        </p:nvSpPr>
        <p:spPr>
          <a:xfrm>
            <a:off x="8242426" y="7518349"/>
            <a:ext cx="502639" cy="184666"/>
          </a:xfrm>
          <a:prstGeom prst="rect">
            <a:avLst/>
          </a:prstGeom>
          <a:noFill/>
        </p:spPr>
        <p:txBody>
          <a:bodyPr wrap="square" rtlCol="0">
            <a:spAutoFit/>
          </a:bodyPr>
          <a:lstStyle/>
          <a:p>
            <a:pPr algn="ctr"/>
            <a:r>
              <a:rPr kumimoji="1" lang="en-US" altLang="ja-JP" sz="600" b="1" dirty="0">
                <a:latin typeface="Meiryo UI" panose="020B0604030504040204" pitchFamily="50" charset="-128"/>
                <a:ea typeface="Meiryo UI" panose="020B0604030504040204" pitchFamily="50" charset="-128"/>
              </a:rPr>
              <a:t>※</a:t>
            </a:r>
            <a:r>
              <a:rPr kumimoji="1" lang="ja-JP" altLang="en-US" sz="600" b="1" dirty="0">
                <a:latin typeface="Meiryo UI" panose="020B0604030504040204" pitchFamily="50" charset="-128"/>
                <a:ea typeface="Meiryo UI" panose="020B0604030504040204" pitchFamily="50" charset="-128"/>
              </a:rPr>
              <a:t>３</a:t>
            </a:r>
          </a:p>
        </p:txBody>
      </p:sp>
      <p:sp>
        <p:nvSpPr>
          <p:cNvPr id="204" name="テキスト ボックス 203">
            <a:extLst>
              <a:ext uri="{FF2B5EF4-FFF2-40B4-BE49-F238E27FC236}">
                <a16:creationId xmlns:a16="http://schemas.microsoft.com/office/drawing/2014/main" id="{97BF32A2-B857-4015-B94A-E97653852D1C}"/>
              </a:ext>
            </a:extLst>
          </p:cNvPr>
          <p:cNvSpPr txBox="1"/>
          <p:nvPr/>
        </p:nvSpPr>
        <p:spPr>
          <a:xfrm>
            <a:off x="10299464" y="6946870"/>
            <a:ext cx="2493005" cy="130257"/>
          </a:xfrm>
          <a:prstGeom prst="rect">
            <a:avLst/>
          </a:prstGeom>
          <a:noFill/>
        </p:spPr>
        <p:txBody>
          <a:bodyPr wrap="square" lIns="7200" tIns="7200" rIns="7200" bIns="7200" rtlCol="0">
            <a:noAutofit/>
          </a:bodyPr>
          <a:lstStyle/>
          <a:p>
            <a:pPr>
              <a:lnSpc>
                <a:spcPts val="900"/>
              </a:lnSpc>
            </a:pPr>
            <a:r>
              <a:rPr kumimoji="1" lang="ja-JP" altLang="en-US" sz="800" spc="-40" dirty="0">
                <a:latin typeface="Meiryo UI" panose="020B0604030504040204" pitchFamily="50" charset="-128"/>
                <a:ea typeface="Meiryo UI" panose="020B0604030504040204" pitchFamily="50" charset="-128"/>
              </a:rPr>
              <a:t>＜注釈＞</a:t>
            </a:r>
            <a:endParaRPr kumimoji="1" lang="en-US" altLang="ja-JP" sz="800" spc="-40" dirty="0">
              <a:latin typeface="Meiryo UI" panose="020B0604030504040204" pitchFamily="50" charset="-128"/>
              <a:ea typeface="Meiryo UI" panose="020B0604030504040204" pitchFamily="50" charset="-128"/>
            </a:endParaRPr>
          </a:p>
        </p:txBody>
      </p:sp>
      <p:sp>
        <p:nvSpPr>
          <p:cNvPr id="206" name="サブタイトル 2">
            <a:extLst>
              <a:ext uri="{FF2B5EF4-FFF2-40B4-BE49-F238E27FC236}">
                <a16:creationId xmlns:a16="http://schemas.microsoft.com/office/drawing/2014/main" id="{25E1F331-975C-427C-8FA0-84368E962D06}"/>
              </a:ext>
            </a:extLst>
          </p:cNvPr>
          <p:cNvSpPr txBox="1">
            <a:spLocks/>
          </p:cNvSpPr>
          <p:nvPr/>
        </p:nvSpPr>
        <p:spPr>
          <a:xfrm>
            <a:off x="-131749" y="8119649"/>
            <a:ext cx="12816000" cy="245882"/>
          </a:xfrm>
          <a:prstGeom prst="rect">
            <a:avLst/>
          </a:prstGeom>
          <a:noFill/>
        </p:spPr>
        <p:txBody>
          <a:bodyPr vert="horz" lIns="18000" tIns="18000" rIns="18000" bIns="18000" rtlCol="0" anchor="ct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180975" indent="0">
              <a:buNone/>
            </a:pPr>
            <a:r>
              <a:rPr lang="ja-JP" altLang="en-US" sz="1600" b="1" dirty="0">
                <a:solidFill>
                  <a:srgbClr val="002060"/>
                </a:solidFill>
                <a:latin typeface="Meiryo UI" panose="020B0604030504040204" pitchFamily="50" charset="-128"/>
                <a:ea typeface="Meiryo UI" panose="020B0604030504040204" pitchFamily="50" charset="-128"/>
              </a:rPr>
              <a:t>＜参考＞アルコール関連問題等について</a:t>
            </a:r>
          </a:p>
        </p:txBody>
      </p:sp>
      <p:sp>
        <p:nvSpPr>
          <p:cNvPr id="209" name="四角形: 対角を切り取る 208">
            <a:extLst>
              <a:ext uri="{FF2B5EF4-FFF2-40B4-BE49-F238E27FC236}">
                <a16:creationId xmlns:a16="http://schemas.microsoft.com/office/drawing/2014/main" id="{6A781B95-3650-49AB-9CB5-2CE0FB63ECF8}"/>
              </a:ext>
            </a:extLst>
          </p:cNvPr>
          <p:cNvSpPr/>
          <p:nvPr/>
        </p:nvSpPr>
        <p:spPr>
          <a:xfrm>
            <a:off x="213380" y="8461960"/>
            <a:ext cx="2628000" cy="180000"/>
          </a:xfrm>
          <a:prstGeom prst="snip2DiagRect">
            <a:avLst/>
          </a:prstGeom>
          <a:solidFill>
            <a:srgbClr val="0000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50" b="1" dirty="0">
                <a:solidFill>
                  <a:schemeClr val="bg1"/>
                </a:solidFill>
                <a:latin typeface="Meiryo UI" panose="020B0604030504040204" pitchFamily="50" charset="-128"/>
                <a:ea typeface="Meiryo UI" panose="020B0604030504040204" pitchFamily="50" charset="-128"/>
              </a:rPr>
              <a:t> ■アルコール健康障がいとは</a:t>
            </a:r>
          </a:p>
        </p:txBody>
      </p:sp>
      <p:sp>
        <p:nvSpPr>
          <p:cNvPr id="212" name="四角形: 対角を切り取る 211">
            <a:extLst>
              <a:ext uri="{FF2B5EF4-FFF2-40B4-BE49-F238E27FC236}">
                <a16:creationId xmlns:a16="http://schemas.microsoft.com/office/drawing/2014/main" id="{5938E41C-7C9A-45C1-A1B3-CF8D55524793}"/>
              </a:ext>
            </a:extLst>
          </p:cNvPr>
          <p:cNvSpPr/>
          <p:nvPr/>
        </p:nvSpPr>
        <p:spPr>
          <a:xfrm>
            <a:off x="213380" y="9040482"/>
            <a:ext cx="2628000" cy="180000"/>
          </a:xfrm>
          <a:prstGeom prst="snip2DiagRect">
            <a:avLst/>
          </a:prstGeom>
          <a:solidFill>
            <a:srgbClr val="0000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50" b="1" dirty="0">
                <a:solidFill>
                  <a:schemeClr val="bg1"/>
                </a:solidFill>
                <a:latin typeface="Meiryo UI" panose="020B0604030504040204" pitchFamily="50" charset="-128"/>
                <a:ea typeface="Meiryo UI" panose="020B0604030504040204" pitchFamily="50" charset="-128"/>
              </a:rPr>
              <a:t>■生活習慣病のリスクを高める飲酒について</a:t>
            </a:r>
          </a:p>
        </p:txBody>
      </p:sp>
      <p:sp>
        <p:nvSpPr>
          <p:cNvPr id="214" name="四角形: 対角を切り取る 213">
            <a:extLst>
              <a:ext uri="{FF2B5EF4-FFF2-40B4-BE49-F238E27FC236}">
                <a16:creationId xmlns:a16="http://schemas.microsoft.com/office/drawing/2014/main" id="{FE3B0540-43A6-4CCA-A71A-80A080854D00}"/>
              </a:ext>
            </a:extLst>
          </p:cNvPr>
          <p:cNvSpPr/>
          <p:nvPr/>
        </p:nvSpPr>
        <p:spPr>
          <a:xfrm>
            <a:off x="5092380" y="8461960"/>
            <a:ext cx="2628000" cy="180000"/>
          </a:xfrm>
          <a:prstGeom prst="snip2DiagRect">
            <a:avLst/>
          </a:prstGeom>
          <a:solidFill>
            <a:srgbClr val="0000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50" b="1" dirty="0">
                <a:solidFill>
                  <a:schemeClr val="bg1"/>
                </a:solidFill>
                <a:latin typeface="Meiryo UI" panose="020B0604030504040204" pitchFamily="50" charset="-128"/>
                <a:ea typeface="Meiryo UI" panose="020B0604030504040204" pitchFamily="50" charset="-128"/>
              </a:rPr>
              <a:t>■アルコール関連問題とは</a:t>
            </a:r>
          </a:p>
        </p:txBody>
      </p:sp>
      <p:sp>
        <p:nvSpPr>
          <p:cNvPr id="217" name="四角形: 対角を切り取る 216">
            <a:extLst>
              <a:ext uri="{FF2B5EF4-FFF2-40B4-BE49-F238E27FC236}">
                <a16:creationId xmlns:a16="http://schemas.microsoft.com/office/drawing/2014/main" id="{BC1E2EAC-DCF2-4D05-B072-7BEB2F3F84A6}"/>
              </a:ext>
            </a:extLst>
          </p:cNvPr>
          <p:cNvSpPr/>
          <p:nvPr/>
        </p:nvSpPr>
        <p:spPr>
          <a:xfrm>
            <a:off x="5092380" y="9040482"/>
            <a:ext cx="2628000" cy="180000"/>
          </a:xfrm>
          <a:prstGeom prst="snip2DiagRect">
            <a:avLst/>
          </a:prstGeom>
          <a:solidFill>
            <a:srgbClr val="0000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50" b="1" dirty="0">
                <a:solidFill>
                  <a:schemeClr val="bg1"/>
                </a:solidFill>
                <a:latin typeface="Meiryo UI" panose="020B0604030504040204" pitchFamily="50" charset="-128"/>
                <a:ea typeface="Meiryo UI" panose="020B0604030504040204" pitchFamily="50" charset="-128"/>
              </a:rPr>
              <a:t>■</a:t>
            </a:r>
            <a:r>
              <a:rPr lang="ja-JP" altLang="en-US" sz="1050" b="1" dirty="0">
                <a:solidFill>
                  <a:schemeClr val="bg1"/>
                </a:solidFill>
                <a:latin typeface="Meiryo UI" panose="020B0604030504040204" pitchFamily="50" charset="-128"/>
                <a:ea typeface="Meiryo UI" panose="020B0604030504040204" pitchFamily="50" charset="-128"/>
              </a:rPr>
              <a:t>アルコールの身体への影響</a:t>
            </a:r>
            <a:endParaRPr kumimoji="1" lang="ja-JP" altLang="en-US" sz="1050" b="1" dirty="0">
              <a:solidFill>
                <a:schemeClr val="bg1"/>
              </a:solidFill>
              <a:latin typeface="Meiryo UI" panose="020B0604030504040204" pitchFamily="50" charset="-128"/>
              <a:ea typeface="Meiryo UI" panose="020B0604030504040204" pitchFamily="50" charset="-128"/>
            </a:endParaRPr>
          </a:p>
        </p:txBody>
      </p:sp>
      <p:sp>
        <p:nvSpPr>
          <p:cNvPr id="218" name="正方形/長方形 217">
            <a:extLst>
              <a:ext uri="{FF2B5EF4-FFF2-40B4-BE49-F238E27FC236}">
                <a16:creationId xmlns:a16="http://schemas.microsoft.com/office/drawing/2014/main" id="{8D599CB5-5839-42D1-8F9D-CD604271526A}"/>
              </a:ext>
            </a:extLst>
          </p:cNvPr>
          <p:cNvSpPr/>
          <p:nvPr/>
        </p:nvSpPr>
        <p:spPr>
          <a:xfrm>
            <a:off x="213380" y="8681544"/>
            <a:ext cx="4591941" cy="27827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18000" tIns="18000" rIns="18000" bIns="18000" rtlCol="0" anchor="ctr"/>
          <a:lstStyle/>
          <a:p>
            <a:pPr marL="85725" indent="-85725" defTabSz="1280146">
              <a:buClr>
                <a:schemeClr val="tx1">
                  <a:lumMod val="75000"/>
                  <a:lumOff val="25000"/>
                </a:schemeClr>
              </a:buClr>
              <a:buFont typeface="Wingdings" panose="05000000000000000000" pitchFamily="2" charset="2"/>
              <a:buChar char="Ø"/>
            </a:pPr>
            <a:r>
              <a:rPr kumimoji="1" lang="ja-JP" altLang="en-US" sz="1050" kern="1200" dirty="0">
                <a:solidFill>
                  <a:schemeClr val="dk1"/>
                </a:solidFill>
                <a:effectLst/>
                <a:latin typeface="Meiryo UI" panose="020B0604030504040204" pitchFamily="50" charset="-128"/>
                <a:ea typeface="Meiryo UI" panose="020B0604030504040204" pitchFamily="50" charset="-128"/>
                <a:cs typeface="+mn-cs"/>
              </a:rPr>
              <a:t>「アルコール依存症その他の多量の飲酒、</a:t>
            </a:r>
            <a:r>
              <a:rPr kumimoji="1" lang="en-US" altLang="ja-JP" sz="1050" kern="1200" dirty="0">
                <a:solidFill>
                  <a:schemeClr val="dk1"/>
                </a:solidFill>
                <a:effectLst/>
                <a:latin typeface="Meiryo UI" panose="020B0604030504040204" pitchFamily="50" charset="-128"/>
                <a:ea typeface="Meiryo UI" panose="020B0604030504040204" pitchFamily="50" charset="-128"/>
                <a:cs typeface="+mn-cs"/>
              </a:rPr>
              <a:t>20</a:t>
            </a:r>
            <a:r>
              <a:rPr kumimoji="1" lang="ja-JP" altLang="en-US" sz="1050" kern="1200" dirty="0">
                <a:solidFill>
                  <a:schemeClr val="dk1"/>
                </a:solidFill>
                <a:effectLst/>
                <a:latin typeface="Meiryo UI" panose="020B0604030504040204" pitchFamily="50" charset="-128"/>
                <a:ea typeface="Meiryo UI" panose="020B0604030504040204" pitchFamily="50" charset="-128"/>
                <a:cs typeface="+mn-cs"/>
              </a:rPr>
              <a:t>歳未満の者の飲酒、妊婦の飲酒等の不適切な飲酒の影響による心身の健康障がい」をさす。</a:t>
            </a:r>
          </a:p>
        </p:txBody>
      </p:sp>
      <p:sp>
        <p:nvSpPr>
          <p:cNvPr id="220" name="正方形/長方形 219">
            <a:extLst>
              <a:ext uri="{FF2B5EF4-FFF2-40B4-BE49-F238E27FC236}">
                <a16:creationId xmlns:a16="http://schemas.microsoft.com/office/drawing/2014/main" id="{CB6D88F2-4A99-4E16-80A6-06CB22BFCE78}"/>
              </a:ext>
            </a:extLst>
          </p:cNvPr>
          <p:cNvSpPr/>
          <p:nvPr/>
        </p:nvSpPr>
        <p:spPr>
          <a:xfrm>
            <a:off x="198726" y="9179725"/>
            <a:ext cx="4735958" cy="27827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18000" tIns="18000" rIns="18000" bIns="18000" rtlCol="0" anchor="ctr"/>
          <a:lstStyle/>
          <a:p>
            <a:pPr marL="85725" indent="-85725" defTabSz="1280146">
              <a:buClr>
                <a:schemeClr val="tx1">
                  <a:lumMod val="75000"/>
                  <a:lumOff val="25000"/>
                </a:schemeClr>
              </a:buClr>
              <a:buFont typeface="Wingdings" panose="05000000000000000000" pitchFamily="2" charset="2"/>
              <a:buChar char="Ø"/>
            </a:pPr>
            <a:r>
              <a:rPr kumimoji="1" lang="ja-JP" altLang="en-US" sz="1050" kern="1200" dirty="0">
                <a:solidFill>
                  <a:schemeClr val="dk1"/>
                </a:solidFill>
                <a:effectLst/>
                <a:latin typeface="Meiryo UI" panose="020B0604030504040204" pitchFamily="50" charset="-128"/>
                <a:ea typeface="Meiryo UI" panose="020B0604030504040204" pitchFamily="50" charset="-128"/>
                <a:cs typeface="+mn-cs"/>
              </a:rPr>
              <a:t>１日当たりの純アルコール摂取量が男性で</a:t>
            </a:r>
            <a:r>
              <a:rPr kumimoji="1" lang="en-US" altLang="ja-JP" sz="1050" kern="1200" dirty="0">
                <a:solidFill>
                  <a:schemeClr val="dk1"/>
                </a:solidFill>
                <a:effectLst/>
                <a:latin typeface="Meiryo UI" panose="020B0604030504040204" pitchFamily="50" charset="-128"/>
                <a:ea typeface="Meiryo UI" panose="020B0604030504040204" pitchFamily="50" charset="-128"/>
                <a:cs typeface="+mn-cs"/>
              </a:rPr>
              <a:t>40g</a:t>
            </a:r>
            <a:r>
              <a:rPr kumimoji="1" lang="ja-JP" altLang="en-US" sz="1050" kern="1200" dirty="0">
                <a:solidFill>
                  <a:schemeClr val="dk1"/>
                </a:solidFill>
                <a:effectLst/>
                <a:latin typeface="Meiryo UI" panose="020B0604030504040204" pitchFamily="50" charset="-128"/>
                <a:ea typeface="Meiryo UI" panose="020B0604030504040204" pitchFamily="50" charset="-128"/>
                <a:cs typeface="+mn-cs"/>
              </a:rPr>
              <a:t>以上、女性</a:t>
            </a:r>
            <a:r>
              <a:rPr kumimoji="1" lang="ja-JP" altLang="en-US" sz="1050" kern="1200" dirty="0">
                <a:solidFill>
                  <a:schemeClr val="tx1"/>
                </a:solidFill>
                <a:effectLst/>
                <a:latin typeface="Meiryo UI" panose="020B0604030504040204" pitchFamily="50" charset="-128"/>
                <a:ea typeface="Meiryo UI" panose="020B0604030504040204" pitchFamily="50" charset="-128"/>
                <a:cs typeface="+mn-cs"/>
              </a:rPr>
              <a:t>や高齢者は</a:t>
            </a:r>
            <a:r>
              <a:rPr kumimoji="1" lang="en-US" altLang="ja-JP" sz="1050" kern="1200" dirty="0">
                <a:solidFill>
                  <a:schemeClr val="tx1"/>
                </a:solidFill>
                <a:effectLst/>
                <a:latin typeface="Meiryo UI" panose="020B0604030504040204" pitchFamily="50" charset="-128"/>
                <a:ea typeface="Meiryo UI" panose="020B0604030504040204" pitchFamily="50" charset="-128"/>
                <a:cs typeface="+mn-cs"/>
              </a:rPr>
              <a:t>20g</a:t>
            </a:r>
            <a:r>
              <a:rPr kumimoji="1" lang="ja-JP" altLang="en-US" sz="1050" kern="1200" dirty="0">
                <a:solidFill>
                  <a:schemeClr val="tx1"/>
                </a:solidFill>
                <a:effectLst/>
                <a:latin typeface="Meiryo UI" panose="020B0604030504040204" pitchFamily="50" charset="-128"/>
                <a:ea typeface="Meiryo UI" panose="020B0604030504040204" pitchFamily="50" charset="-128"/>
                <a:cs typeface="+mn-cs"/>
              </a:rPr>
              <a:t>以上</a:t>
            </a:r>
            <a:r>
              <a:rPr kumimoji="1" lang="ja-JP" altLang="en-US" sz="1050" kern="1200" dirty="0">
                <a:solidFill>
                  <a:schemeClr val="dk1"/>
                </a:solidFill>
                <a:effectLst/>
                <a:latin typeface="Meiryo UI" panose="020B0604030504040204" pitchFamily="50" charset="-128"/>
                <a:ea typeface="Meiryo UI" panose="020B0604030504040204" pitchFamily="50" charset="-128"/>
                <a:cs typeface="+mn-cs"/>
              </a:rPr>
              <a:t>をさす。</a:t>
            </a:r>
          </a:p>
        </p:txBody>
      </p:sp>
      <p:sp>
        <p:nvSpPr>
          <p:cNvPr id="221" name="正方形/長方形 220">
            <a:extLst>
              <a:ext uri="{FF2B5EF4-FFF2-40B4-BE49-F238E27FC236}">
                <a16:creationId xmlns:a16="http://schemas.microsoft.com/office/drawing/2014/main" id="{ABA764BC-3CD4-47FE-A352-F5DEF8461954}"/>
              </a:ext>
            </a:extLst>
          </p:cNvPr>
          <p:cNvSpPr/>
          <p:nvPr/>
        </p:nvSpPr>
        <p:spPr>
          <a:xfrm>
            <a:off x="5197627" y="8621342"/>
            <a:ext cx="4591941" cy="27827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18000" tIns="18000" rIns="18000" bIns="18000" rtlCol="0" anchor="ctr"/>
          <a:lstStyle/>
          <a:p>
            <a:pPr marL="85725" indent="-85725" defTabSz="1280146">
              <a:buClr>
                <a:schemeClr val="tx1">
                  <a:lumMod val="75000"/>
                  <a:lumOff val="25000"/>
                </a:schemeClr>
              </a:buClr>
              <a:buFont typeface="Wingdings" panose="05000000000000000000" pitchFamily="2" charset="2"/>
              <a:buChar char="Ø"/>
            </a:pPr>
            <a:r>
              <a:rPr kumimoji="1" lang="ja-JP" altLang="en-US" sz="1050" kern="1200" dirty="0">
                <a:solidFill>
                  <a:schemeClr val="dk1"/>
                </a:solidFill>
                <a:effectLst/>
                <a:latin typeface="Meiryo UI" panose="020B0604030504040204" pitchFamily="50" charset="-128"/>
                <a:ea typeface="Meiryo UI" panose="020B0604030504040204" pitchFamily="50" charset="-128"/>
                <a:cs typeface="+mn-cs"/>
              </a:rPr>
              <a:t>アルコール健康障がい及びこれに関連して生ずる飲酒運転、自殺等の問題をさす。</a:t>
            </a:r>
          </a:p>
        </p:txBody>
      </p:sp>
      <p:sp>
        <p:nvSpPr>
          <p:cNvPr id="223" name="正方形/長方形 222">
            <a:extLst>
              <a:ext uri="{FF2B5EF4-FFF2-40B4-BE49-F238E27FC236}">
                <a16:creationId xmlns:a16="http://schemas.microsoft.com/office/drawing/2014/main" id="{AD6A0DC9-0102-42D1-974E-D1AA11A082E2}"/>
              </a:ext>
            </a:extLst>
          </p:cNvPr>
          <p:cNvSpPr/>
          <p:nvPr/>
        </p:nvSpPr>
        <p:spPr>
          <a:xfrm>
            <a:off x="5197627" y="9167639"/>
            <a:ext cx="5163613" cy="4335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18000" tIns="18000" rIns="18000" bIns="18000" rtlCol="0" anchor="ctr"/>
          <a:lstStyle/>
          <a:p>
            <a:pPr marL="85725" indent="-85725" defTabSz="1280146">
              <a:buClr>
                <a:schemeClr val="tx1">
                  <a:lumMod val="75000"/>
                  <a:lumOff val="25000"/>
                </a:schemeClr>
              </a:buClr>
              <a:buFont typeface="Wingdings" panose="05000000000000000000" pitchFamily="2" charset="2"/>
              <a:buChar char="Ø"/>
            </a:pPr>
            <a:r>
              <a:rPr kumimoji="1" lang="ja-JP" altLang="en-US" sz="1050" kern="1200" dirty="0">
                <a:solidFill>
                  <a:schemeClr val="dk1"/>
                </a:solidFill>
                <a:effectLst/>
                <a:latin typeface="Meiryo UI" panose="020B0604030504040204" pitchFamily="50" charset="-128"/>
                <a:ea typeface="Meiryo UI" panose="020B0604030504040204" pitchFamily="50" charset="-128"/>
                <a:cs typeface="+mn-cs"/>
              </a:rPr>
              <a:t>長時間の多量飲酒は、アルコール依存症や生活習慣病のリスクを高め、さまざまな</a:t>
            </a:r>
            <a:endParaRPr kumimoji="1" lang="en-US" altLang="ja-JP" sz="1050" kern="1200" dirty="0">
              <a:solidFill>
                <a:schemeClr val="dk1"/>
              </a:solidFill>
              <a:effectLst/>
              <a:latin typeface="Meiryo UI" panose="020B0604030504040204" pitchFamily="50" charset="-128"/>
              <a:ea typeface="Meiryo UI" panose="020B0604030504040204" pitchFamily="50" charset="-128"/>
              <a:cs typeface="+mn-cs"/>
            </a:endParaRPr>
          </a:p>
          <a:p>
            <a:pPr defTabSz="1280146">
              <a:buClr>
                <a:schemeClr val="tx1">
                  <a:lumMod val="75000"/>
                  <a:lumOff val="25000"/>
                </a:schemeClr>
              </a:buClr>
            </a:pPr>
            <a:r>
              <a:rPr lang="en-US" altLang="ja-JP" sz="1050" dirty="0">
                <a:solidFill>
                  <a:schemeClr val="dk1"/>
                </a:solidFill>
                <a:latin typeface="Meiryo UI" panose="020B0604030504040204" pitchFamily="50" charset="-128"/>
                <a:ea typeface="Meiryo UI" panose="020B0604030504040204" pitchFamily="50" charset="-128"/>
              </a:rPr>
              <a:t>  </a:t>
            </a:r>
            <a:r>
              <a:rPr kumimoji="1" lang="ja-JP" altLang="en-US" sz="1050" kern="1200" dirty="0">
                <a:solidFill>
                  <a:schemeClr val="dk1"/>
                </a:solidFill>
                <a:effectLst/>
                <a:latin typeface="Meiryo UI" panose="020B0604030504040204" pitchFamily="50" charset="-128"/>
                <a:ea typeface="Meiryo UI" panose="020B0604030504040204" pitchFamily="50" charset="-128"/>
                <a:cs typeface="+mn-cs"/>
              </a:rPr>
              <a:t>内臓疾患の原因となる。</a:t>
            </a:r>
            <a:r>
              <a:rPr lang="ja-JP" altLang="en-US" sz="1050" dirty="0">
                <a:solidFill>
                  <a:schemeClr val="dk1"/>
                </a:solidFill>
                <a:latin typeface="Meiryo UI" panose="020B0604030504040204" pitchFamily="50" charset="-128"/>
                <a:ea typeface="Meiryo UI" panose="020B0604030504040204" pitchFamily="50" charset="-128"/>
              </a:rPr>
              <a:t>（右図参照）</a:t>
            </a:r>
            <a:endParaRPr kumimoji="1" lang="ja-JP" altLang="en-US" sz="1050" kern="1200" dirty="0">
              <a:solidFill>
                <a:schemeClr val="dk1"/>
              </a:solidFill>
              <a:effectLst/>
              <a:latin typeface="Meiryo UI" panose="020B0604030504040204" pitchFamily="50" charset="-128"/>
              <a:ea typeface="Meiryo UI" panose="020B0604030504040204" pitchFamily="50" charset="-128"/>
              <a:cs typeface="+mn-cs"/>
            </a:endParaRPr>
          </a:p>
        </p:txBody>
      </p:sp>
      <p:sp>
        <p:nvSpPr>
          <p:cNvPr id="225" name="正方形/長方形 224">
            <a:extLst>
              <a:ext uri="{FF2B5EF4-FFF2-40B4-BE49-F238E27FC236}">
                <a16:creationId xmlns:a16="http://schemas.microsoft.com/office/drawing/2014/main" id="{1CAE91EE-AABC-4432-8A3E-F16EA65C6A99}"/>
              </a:ext>
            </a:extLst>
          </p:cNvPr>
          <p:cNvSpPr/>
          <p:nvPr/>
        </p:nvSpPr>
        <p:spPr>
          <a:xfrm flipV="1">
            <a:off x="-7912" y="8019360"/>
            <a:ext cx="12780000" cy="2160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5" name="図 14">
            <a:extLst>
              <a:ext uri="{FF2B5EF4-FFF2-40B4-BE49-F238E27FC236}">
                <a16:creationId xmlns:a16="http://schemas.microsoft.com/office/drawing/2014/main" id="{15980E56-CF27-433D-AF82-B00E5EB97323}"/>
              </a:ext>
            </a:extLst>
          </p:cNvPr>
          <p:cNvPicPr>
            <a:picLocks noChangeAspect="1"/>
          </p:cNvPicPr>
          <p:nvPr/>
        </p:nvPicPr>
        <p:blipFill>
          <a:blip r:embed="rId6"/>
          <a:stretch>
            <a:fillRect/>
          </a:stretch>
        </p:blipFill>
        <p:spPr>
          <a:xfrm>
            <a:off x="121725" y="2895017"/>
            <a:ext cx="6143691" cy="700287"/>
          </a:xfrm>
          <a:prstGeom prst="rect">
            <a:avLst/>
          </a:prstGeom>
        </p:spPr>
      </p:pic>
      <p:pic>
        <p:nvPicPr>
          <p:cNvPr id="77" name="図 76">
            <a:extLst>
              <a:ext uri="{FF2B5EF4-FFF2-40B4-BE49-F238E27FC236}">
                <a16:creationId xmlns:a16="http://schemas.microsoft.com/office/drawing/2014/main" id="{7E7E7B60-78A6-4741-81F2-6A07CAEEDD49}"/>
              </a:ext>
            </a:extLst>
          </p:cNvPr>
          <p:cNvPicPr>
            <a:picLocks noChangeAspect="1"/>
          </p:cNvPicPr>
          <p:nvPr/>
        </p:nvPicPr>
        <p:blipFill>
          <a:blip r:embed="rId7"/>
          <a:stretch>
            <a:fillRect/>
          </a:stretch>
        </p:blipFill>
        <p:spPr>
          <a:xfrm>
            <a:off x="6444211" y="5191485"/>
            <a:ext cx="5238252" cy="1683632"/>
          </a:xfrm>
          <a:prstGeom prst="rect">
            <a:avLst/>
          </a:prstGeom>
        </p:spPr>
      </p:pic>
      <p:pic>
        <p:nvPicPr>
          <p:cNvPr id="9" name="図 8">
            <a:extLst>
              <a:ext uri="{FF2B5EF4-FFF2-40B4-BE49-F238E27FC236}">
                <a16:creationId xmlns:a16="http://schemas.microsoft.com/office/drawing/2014/main" id="{37513874-2131-4E90-A789-F10E081B12CE}"/>
              </a:ext>
            </a:extLst>
          </p:cNvPr>
          <p:cNvPicPr>
            <a:picLocks noChangeAspect="1"/>
          </p:cNvPicPr>
          <p:nvPr/>
        </p:nvPicPr>
        <p:blipFill>
          <a:blip r:embed="rId8"/>
          <a:stretch>
            <a:fillRect/>
          </a:stretch>
        </p:blipFill>
        <p:spPr>
          <a:xfrm>
            <a:off x="10274739" y="8062101"/>
            <a:ext cx="2120730" cy="1514494"/>
          </a:xfrm>
          <a:prstGeom prst="rect">
            <a:avLst/>
          </a:prstGeom>
        </p:spPr>
      </p:pic>
      <p:pic>
        <p:nvPicPr>
          <p:cNvPr id="7" name="図 6">
            <a:extLst>
              <a:ext uri="{FF2B5EF4-FFF2-40B4-BE49-F238E27FC236}">
                <a16:creationId xmlns:a16="http://schemas.microsoft.com/office/drawing/2014/main" id="{6B20909B-AA6D-4306-A4B0-B15D4DE517C4}"/>
              </a:ext>
            </a:extLst>
          </p:cNvPr>
          <p:cNvPicPr>
            <a:picLocks noChangeAspect="1"/>
          </p:cNvPicPr>
          <p:nvPr/>
        </p:nvPicPr>
        <p:blipFill>
          <a:blip r:embed="rId9"/>
          <a:stretch>
            <a:fillRect/>
          </a:stretch>
        </p:blipFill>
        <p:spPr>
          <a:xfrm>
            <a:off x="6451332" y="1033366"/>
            <a:ext cx="6232919" cy="1514329"/>
          </a:xfrm>
          <a:prstGeom prst="rect">
            <a:avLst/>
          </a:prstGeom>
        </p:spPr>
      </p:pic>
      <p:sp>
        <p:nvSpPr>
          <p:cNvPr id="75" name="テキスト ボックス 74">
            <a:extLst>
              <a:ext uri="{FF2B5EF4-FFF2-40B4-BE49-F238E27FC236}">
                <a16:creationId xmlns:a16="http://schemas.microsoft.com/office/drawing/2014/main" id="{3D340A33-56FB-4CE3-B4CF-85E74A6054FC}"/>
              </a:ext>
            </a:extLst>
          </p:cNvPr>
          <p:cNvSpPr txBox="1"/>
          <p:nvPr/>
        </p:nvSpPr>
        <p:spPr>
          <a:xfrm>
            <a:off x="10983727" y="-2444"/>
            <a:ext cx="1411742" cy="369332"/>
          </a:xfrm>
          <a:prstGeom prst="rect">
            <a:avLst/>
          </a:prstGeom>
          <a:ln/>
        </p:spPr>
        <p:style>
          <a:lnRef idx="2">
            <a:schemeClr val="accent1"/>
          </a:lnRef>
          <a:fillRef idx="1">
            <a:schemeClr val="lt1"/>
          </a:fillRef>
          <a:effectRef idx="0">
            <a:schemeClr val="accent1"/>
          </a:effectRef>
          <a:fontRef idx="minor">
            <a:schemeClr val="dk1"/>
          </a:fontRef>
        </p:style>
        <p:txBody>
          <a:bodyPr wrap="square" rtlCol="0">
            <a:spAutoFit/>
          </a:bodyPr>
          <a:lstStyle/>
          <a:p>
            <a:r>
              <a:rPr kumimoji="1" lang="ja-JP" altLang="en-US" sz="1800" dirty="0">
                <a:latin typeface="Meiryo UI" panose="020B0604030504040204" pitchFamily="50" charset="-128"/>
                <a:ea typeface="Meiryo UI" panose="020B0604030504040204" pitchFamily="50" charset="-128"/>
              </a:rPr>
              <a:t>参考資料４</a:t>
            </a:r>
          </a:p>
        </p:txBody>
      </p:sp>
    </p:spTree>
    <p:extLst>
      <p:ext uri="{BB962C8B-B14F-4D97-AF65-F5344CB8AC3E}">
        <p14:creationId xmlns:p14="http://schemas.microsoft.com/office/powerpoint/2010/main" val="22275335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37" name="グループ化 336">
            <a:extLst>
              <a:ext uri="{FF2B5EF4-FFF2-40B4-BE49-F238E27FC236}">
                <a16:creationId xmlns:a16="http://schemas.microsoft.com/office/drawing/2014/main" id="{443A063A-28C4-4DE7-A7B7-BCF001920109}"/>
              </a:ext>
            </a:extLst>
          </p:cNvPr>
          <p:cNvGrpSpPr/>
          <p:nvPr/>
        </p:nvGrpSpPr>
        <p:grpSpPr>
          <a:xfrm>
            <a:off x="76726" y="821542"/>
            <a:ext cx="12683132" cy="7867490"/>
            <a:chOff x="50974" y="1461780"/>
            <a:chExt cx="12683132" cy="8079693"/>
          </a:xfrm>
        </p:grpSpPr>
        <p:sp>
          <p:nvSpPr>
            <p:cNvPr id="302" name="正方形/長方形 301">
              <a:extLst>
                <a:ext uri="{FF2B5EF4-FFF2-40B4-BE49-F238E27FC236}">
                  <a16:creationId xmlns:a16="http://schemas.microsoft.com/office/drawing/2014/main" id="{31E4759D-1D8F-459A-BD85-51F23F495570}"/>
                </a:ext>
              </a:extLst>
            </p:cNvPr>
            <p:cNvSpPr/>
            <p:nvPr/>
          </p:nvSpPr>
          <p:spPr>
            <a:xfrm>
              <a:off x="7462482" y="8785473"/>
              <a:ext cx="5256000" cy="756000"/>
            </a:xfrm>
            <a:prstGeom prst="rect">
              <a:avLst/>
            </a:prstGeom>
            <a:solidFill>
              <a:schemeClr val="accent1">
                <a:lumMod val="7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lIns="3600" tIns="3600" rIns="3600" bIns="3600" rtlCol="0" anchor="ctr"/>
            <a:lstStyle/>
            <a:p>
              <a:pPr indent="-360000"/>
              <a:endParaRPr kumimoji="1" lang="ja-JP" altLang="en-US" sz="800" b="1" dirty="0">
                <a:solidFill>
                  <a:schemeClr val="tx1"/>
                </a:solidFill>
                <a:latin typeface="メイリオ" panose="020B0604030504040204" pitchFamily="50" charset="-128"/>
                <a:ea typeface="メイリオ" panose="020B0604030504040204" pitchFamily="50" charset="-128"/>
              </a:endParaRPr>
            </a:p>
          </p:txBody>
        </p:sp>
        <p:sp>
          <p:nvSpPr>
            <p:cNvPr id="301" name="正方形/長方形 300">
              <a:extLst>
                <a:ext uri="{FF2B5EF4-FFF2-40B4-BE49-F238E27FC236}">
                  <a16:creationId xmlns:a16="http://schemas.microsoft.com/office/drawing/2014/main" id="{24FE64A8-8888-4B29-A15E-6BDEEB7E406D}"/>
                </a:ext>
              </a:extLst>
            </p:cNvPr>
            <p:cNvSpPr/>
            <p:nvPr/>
          </p:nvSpPr>
          <p:spPr>
            <a:xfrm>
              <a:off x="7462482" y="7870093"/>
              <a:ext cx="5256000" cy="756000"/>
            </a:xfrm>
            <a:prstGeom prst="rect">
              <a:avLst/>
            </a:prstGeom>
            <a:solidFill>
              <a:schemeClr val="accent1">
                <a:lumMod val="7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lIns="3600" tIns="3600" rIns="3600" bIns="3600" rtlCol="0" anchor="ctr"/>
            <a:lstStyle/>
            <a:p>
              <a:pPr indent="-360000"/>
              <a:endParaRPr kumimoji="1" lang="ja-JP" altLang="en-US" sz="800" b="1" dirty="0">
                <a:solidFill>
                  <a:schemeClr val="tx1"/>
                </a:solidFill>
                <a:latin typeface="メイリオ" panose="020B0604030504040204" pitchFamily="50" charset="-128"/>
                <a:ea typeface="メイリオ" panose="020B0604030504040204" pitchFamily="50" charset="-128"/>
              </a:endParaRPr>
            </a:p>
          </p:txBody>
        </p:sp>
        <p:sp>
          <p:nvSpPr>
            <p:cNvPr id="300" name="正方形/長方形 299">
              <a:extLst>
                <a:ext uri="{FF2B5EF4-FFF2-40B4-BE49-F238E27FC236}">
                  <a16:creationId xmlns:a16="http://schemas.microsoft.com/office/drawing/2014/main" id="{F1C0A770-068F-4190-8C68-C50174ECAC65}"/>
                </a:ext>
              </a:extLst>
            </p:cNvPr>
            <p:cNvSpPr/>
            <p:nvPr/>
          </p:nvSpPr>
          <p:spPr>
            <a:xfrm>
              <a:off x="7462482" y="7013583"/>
              <a:ext cx="5256000" cy="756000"/>
            </a:xfrm>
            <a:prstGeom prst="rect">
              <a:avLst/>
            </a:prstGeom>
            <a:solidFill>
              <a:schemeClr val="accent1">
                <a:lumMod val="7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lIns="3600" tIns="3600" rIns="3600" bIns="3600" rtlCol="0" anchor="ctr"/>
            <a:lstStyle/>
            <a:p>
              <a:pPr indent="-360000"/>
              <a:endParaRPr kumimoji="1" lang="ja-JP" altLang="en-US" sz="800" b="1" dirty="0">
                <a:solidFill>
                  <a:schemeClr val="tx1"/>
                </a:solidFill>
                <a:latin typeface="メイリオ" panose="020B0604030504040204" pitchFamily="50" charset="-128"/>
                <a:ea typeface="メイリオ" panose="020B0604030504040204" pitchFamily="50" charset="-128"/>
              </a:endParaRPr>
            </a:p>
          </p:txBody>
        </p:sp>
        <p:sp>
          <p:nvSpPr>
            <p:cNvPr id="299" name="正方形/長方形 298">
              <a:extLst>
                <a:ext uri="{FF2B5EF4-FFF2-40B4-BE49-F238E27FC236}">
                  <a16:creationId xmlns:a16="http://schemas.microsoft.com/office/drawing/2014/main" id="{6BE8FBB2-CF65-44BE-A349-8934BCEED446}"/>
                </a:ext>
              </a:extLst>
            </p:cNvPr>
            <p:cNvSpPr/>
            <p:nvPr/>
          </p:nvSpPr>
          <p:spPr>
            <a:xfrm>
              <a:off x="7478106" y="6129084"/>
              <a:ext cx="5256000" cy="756000"/>
            </a:xfrm>
            <a:prstGeom prst="rect">
              <a:avLst/>
            </a:prstGeom>
            <a:solidFill>
              <a:schemeClr val="accent1">
                <a:lumMod val="7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lIns="3600" tIns="3600" rIns="3600" bIns="3600" rtlCol="0" anchor="ctr"/>
            <a:lstStyle/>
            <a:p>
              <a:pPr indent="-360000"/>
              <a:endParaRPr kumimoji="1" lang="ja-JP" altLang="en-US" sz="800" b="1" dirty="0">
                <a:solidFill>
                  <a:schemeClr val="tx1"/>
                </a:solidFill>
                <a:latin typeface="メイリオ" panose="020B0604030504040204" pitchFamily="50" charset="-128"/>
                <a:ea typeface="メイリオ" panose="020B0604030504040204" pitchFamily="50" charset="-128"/>
              </a:endParaRPr>
            </a:p>
          </p:txBody>
        </p:sp>
        <p:sp>
          <p:nvSpPr>
            <p:cNvPr id="298" name="正方形/長方形 297">
              <a:extLst>
                <a:ext uri="{FF2B5EF4-FFF2-40B4-BE49-F238E27FC236}">
                  <a16:creationId xmlns:a16="http://schemas.microsoft.com/office/drawing/2014/main" id="{3B1688A3-0F44-4982-860D-0225DD59ACE4}"/>
                </a:ext>
              </a:extLst>
            </p:cNvPr>
            <p:cNvSpPr/>
            <p:nvPr/>
          </p:nvSpPr>
          <p:spPr>
            <a:xfrm>
              <a:off x="7478106" y="5268010"/>
              <a:ext cx="5256000" cy="756000"/>
            </a:xfrm>
            <a:prstGeom prst="rect">
              <a:avLst/>
            </a:prstGeom>
            <a:solidFill>
              <a:schemeClr val="accent1">
                <a:lumMod val="7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lIns="3600" tIns="3600" rIns="3600" bIns="3600" rtlCol="0" anchor="ctr"/>
            <a:lstStyle/>
            <a:p>
              <a:pPr indent="-360000"/>
              <a:endParaRPr kumimoji="1" lang="ja-JP" altLang="en-US" sz="800" b="1" dirty="0">
                <a:solidFill>
                  <a:schemeClr val="tx1"/>
                </a:solidFill>
                <a:latin typeface="メイリオ" panose="020B0604030504040204" pitchFamily="50" charset="-128"/>
                <a:ea typeface="メイリオ" panose="020B0604030504040204" pitchFamily="50" charset="-128"/>
              </a:endParaRPr>
            </a:p>
          </p:txBody>
        </p:sp>
        <p:sp>
          <p:nvSpPr>
            <p:cNvPr id="297" name="正方形/長方形 296">
              <a:extLst>
                <a:ext uri="{FF2B5EF4-FFF2-40B4-BE49-F238E27FC236}">
                  <a16:creationId xmlns:a16="http://schemas.microsoft.com/office/drawing/2014/main" id="{03B881CC-6586-4931-9533-A67EDE4A7809}"/>
                </a:ext>
              </a:extLst>
            </p:cNvPr>
            <p:cNvSpPr/>
            <p:nvPr/>
          </p:nvSpPr>
          <p:spPr>
            <a:xfrm>
              <a:off x="7465140" y="4392038"/>
              <a:ext cx="5256000" cy="756000"/>
            </a:xfrm>
            <a:prstGeom prst="rect">
              <a:avLst/>
            </a:prstGeom>
            <a:solidFill>
              <a:schemeClr val="accent1">
                <a:lumMod val="7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lIns="3600" tIns="3600" rIns="3600" bIns="3600" rtlCol="0" anchor="ctr"/>
            <a:lstStyle/>
            <a:p>
              <a:pPr indent="-360000"/>
              <a:endParaRPr kumimoji="1" lang="ja-JP" altLang="en-US" sz="800" b="1" dirty="0">
                <a:solidFill>
                  <a:schemeClr val="tx1"/>
                </a:solidFill>
                <a:latin typeface="メイリオ" panose="020B0604030504040204" pitchFamily="50" charset="-128"/>
                <a:ea typeface="メイリオ" panose="020B0604030504040204" pitchFamily="50" charset="-128"/>
              </a:endParaRPr>
            </a:p>
          </p:txBody>
        </p:sp>
        <p:sp>
          <p:nvSpPr>
            <p:cNvPr id="296" name="正方形/長方形 295">
              <a:extLst>
                <a:ext uri="{FF2B5EF4-FFF2-40B4-BE49-F238E27FC236}">
                  <a16:creationId xmlns:a16="http://schemas.microsoft.com/office/drawing/2014/main" id="{B05B2492-5812-44A1-A186-E75EFA34354C}"/>
                </a:ext>
              </a:extLst>
            </p:cNvPr>
            <p:cNvSpPr/>
            <p:nvPr/>
          </p:nvSpPr>
          <p:spPr>
            <a:xfrm>
              <a:off x="7465140" y="3510339"/>
              <a:ext cx="5256000" cy="757501"/>
            </a:xfrm>
            <a:prstGeom prst="rect">
              <a:avLst/>
            </a:prstGeom>
            <a:solidFill>
              <a:schemeClr val="accent1">
                <a:lumMod val="7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lIns="3600" tIns="3600" rIns="3600" bIns="3600" rtlCol="0" anchor="ctr"/>
            <a:lstStyle/>
            <a:p>
              <a:pPr indent="-360000"/>
              <a:endParaRPr kumimoji="1" lang="ja-JP" altLang="en-US" sz="800" b="1" dirty="0">
                <a:solidFill>
                  <a:schemeClr val="tx1"/>
                </a:solidFill>
                <a:latin typeface="メイリオ" panose="020B0604030504040204" pitchFamily="50" charset="-128"/>
                <a:ea typeface="メイリオ" panose="020B0604030504040204" pitchFamily="50" charset="-128"/>
              </a:endParaRPr>
            </a:p>
          </p:txBody>
        </p:sp>
        <p:sp>
          <p:nvSpPr>
            <p:cNvPr id="295" name="正方形/長方形 294">
              <a:extLst>
                <a:ext uri="{FF2B5EF4-FFF2-40B4-BE49-F238E27FC236}">
                  <a16:creationId xmlns:a16="http://schemas.microsoft.com/office/drawing/2014/main" id="{43941FB3-DFF0-4AEB-AA0B-628B81F659CE}"/>
                </a:ext>
              </a:extLst>
            </p:cNvPr>
            <p:cNvSpPr/>
            <p:nvPr/>
          </p:nvSpPr>
          <p:spPr>
            <a:xfrm>
              <a:off x="7465140" y="2623211"/>
              <a:ext cx="5256000" cy="756000"/>
            </a:xfrm>
            <a:prstGeom prst="rect">
              <a:avLst/>
            </a:prstGeom>
            <a:solidFill>
              <a:schemeClr val="accent1">
                <a:lumMod val="7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lIns="3600" tIns="3600" rIns="3600" bIns="3600" rtlCol="0" anchor="ctr"/>
            <a:lstStyle/>
            <a:p>
              <a:pPr indent="-360000"/>
              <a:endParaRPr kumimoji="1" lang="ja-JP" altLang="en-US" sz="800" b="1" dirty="0">
                <a:solidFill>
                  <a:schemeClr val="tx1"/>
                </a:solidFill>
                <a:latin typeface="メイリオ" panose="020B0604030504040204" pitchFamily="50" charset="-128"/>
                <a:ea typeface="メイリオ" panose="020B0604030504040204" pitchFamily="50" charset="-128"/>
              </a:endParaRPr>
            </a:p>
          </p:txBody>
        </p:sp>
        <p:sp>
          <p:nvSpPr>
            <p:cNvPr id="294" name="正方形/長方形 293">
              <a:extLst>
                <a:ext uri="{FF2B5EF4-FFF2-40B4-BE49-F238E27FC236}">
                  <a16:creationId xmlns:a16="http://schemas.microsoft.com/office/drawing/2014/main" id="{83B1020C-5CA9-4B34-942A-71997601A1F1}"/>
                </a:ext>
              </a:extLst>
            </p:cNvPr>
            <p:cNvSpPr/>
            <p:nvPr/>
          </p:nvSpPr>
          <p:spPr>
            <a:xfrm>
              <a:off x="7478106" y="1770134"/>
              <a:ext cx="5256000" cy="756000"/>
            </a:xfrm>
            <a:prstGeom prst="rect">
              <a:avLst/>
            </a:prstGeom>
            <a:solidFill>
              <a:schemeClr val="accent1">
                <a:lumMod val="7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lIns="3600" tIns="3600" rIns="3600" bIns="3600" rtlCol="0" anchor="ctr"/>
            <a:lstStyle/>
            <a:p>
              <a:pPr indent="-360000"/>
              <a:endParaRPr kumimoji="1" lang="ja-JP" altLang="en-US" sz="800" b="1" dirty="0">
                <a:solidFill>
                  <a:schemeClr val="tx1"/>
                </a:solidFill>
                <a:latin typeface="メイリオ" panose="020B0604030504040204" pitchFamily="50" charset="-128"/>
                <a:ea typeface="メイリオ" panose="020B0604030504040204" pitchFamily="50" charset="-128"/>
              </a:endParaRPr>
            </a:p>
          </p:txBody>
        </p:sp>
        <p:sp>
          <p:nvSpPr>
            <p:cNvPr id="93" name="正方形/長方形 92">
              <a:extLst>
                <a:ext uri="{FF2B5EF4-FFF2-40B4-BE49-F238E27FC236}">
                  <a16:creationId xmlns:a16="http://schemas.microsoft.com/office/drawing/2014/main" id="{CA824CA4-A216-43F3-A227-2BB5C804D50C}"/>
                </a:ext>
              </a:extLst>
            </p:cNvPr>
            <p:cNvSpPr/>
            <p:nvPr/>
          </p:nvSpPr>
          <p:spPr>
            <a:xfrm>
              <a:off x="50974" y="1461780"/>
              <a:ext cx="660887" cy="258348"/>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7200" tIns="7200" rIns="7200" bIns="7200" rtlCol="0" anchor="ctr"/>
            <a:lstStyle/>
            <a:p>
              <a:pPr algn="ctr"/>
              <a:r>
                <a:rPr kumimoji="1" lang="ja-JP" altLang="en-US" sz="900" b="1" dirty="0">
                  <a:latin typeface="メイリオ" panose="020B0604030504040204" pitchFamily="50" charset="-128"/>
                  <a:ea typeface="メイリオ" panose="020B0604030504040204" pitchFamily="50" charset="-128"/>
                </a:rPr>
                <a:t>基本理念</a:t>
              </a:r>
            </a:p>
          </p:txBody>
        </p:sp>
        <p:sp>
          <p:nvSpPr>
            <p:cNvPr id="94" name="正方形/長方形 93">
              <a:extLst>
                <a:ext uri="{FF2B5EF4-FFF2-40B4-BE49-F238E27FC236}">
                  <a16:creationId xmlns:a16="http://schemas.microsoft.com/office/drawing/2014/main" id="{7B5FEEB6-0BDC-46A8-ABB5-1C4F19A0E7BE}"/>
                </a:ext>
              </a:extLst>
            </p:cNvPr>
            <p:cNvSpPr/>
            <p:nvPr/>
          </p:nvSpPr>
          <p:spPr>
            <a:xfrm>
              <a:off x="1929252" y="1471464"/>
              <a:ext cx="1980001" cy="258348"/>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7200" tIns="7200" rIns="7200" bIns="7200" rtlCol="0" anchor="ctr"/>
            <a:lstStyle/>
            <a:p>
              <a:pPr algn="ctr"/>
              <a:r>
                <a:rPr kumimoji="1" lang="ja-JP" altLang="en-US" sz="900" b="1" dirty="0">
                  <a:latin typeface="メイリオ" panose="020B0604030504040204" pitchFamily="50" charset="-128"/>
                  <a:ea typeface="メイリオ" panose="020B0604030504040204" pitchFamily="50" charset="-128"/>
                </a:rPr>
                <a:t>取組施策</a:t>
              </a:r>
            </a:p>
          </p:txBody>
        </p:sp>
        <p:sp>
          <p:nvSpPr>
            <p:cNvPr id="96" name="正方形/長方形 95">
              <a:extLst>
                <a:ext uri="{FF2B5EF4-FFF2-40B4-BE49-F238E27FC236}">
                  <a16:creationId xmlns:a16="http://schemas.microsoft.com/office/drawing/2014/main" id="{A08F3900-E4BC-459F-AF9B-252A8EF428C3}"/>
                </a:ext>
              </a:extLst>
            </p:cNvPr>
            <p:cNvSpPr/>
            <p:nvPr/>
          </p:nvSpPr>
          <p:spPr>
            <a:xfrm>
              <a:off x="50974" y="1793571"/>
              <a:ext cx="648000" cy="7706102"/>
            </a:xfrm>
            <a:prstGeom prst="rect">
              <a:avLst/>
            </a:prstGeom>
            <a:solidFill>
              <a:schemeClr val="accent1">
                <a:lumMod val="20000"/>
                <a:lumOff val="80000"/>
              </a:schemeClr>
            </a:solidFill>
            <a:ln w="38100" cmpd="dbl">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vert="eaVert" lIns="7200" tIns="7200" rIns="7200" bIns="7200" rtlCol="0" anchor="ctr"/>
            <a:lstStyle/>
            <a:p>
              <a:pPr algn="ctr"/>
              <a:endParaRPr lang="en-US" altLang="ja-JP" sz="900" kern="100" dirty="0">
                <a:solidFill>
                  <a:schemeClr val="tx1"/>
                </a:solidFill>
                <a:latin typeface="メイリオ" panose="020B0604030504040204" pitchFamily="50" charset="-128"/>
                <a:ea typeface="メイリオ" panose="020B0604030504040204" pitchFamily="50" charset="-128"/>
                <a:cs typeface="Times New Roman" panose="02020603050405020304" pitchFamily="18" charset="0"/>
              </a:endParaRPr>
            </a:p>
            <a:p>
              <a:pPr algn="ctr"/>
              <a:r>
                <a:rPr lang="ja-JP" altLang="en-US" sz="900" b="1" kern="100" dirty="0">
                  <a:solidFill>
                    <a:schemeClr val="tx1"/>
                  </a:solidFill>
                  <a:latin typeface="メイリオ" panose="020B0604030504040204" pitchFamily="50" charset="-128"/>
                  <a:ea typeface="メイリオ" panose="020B0604030504040204" pitchFamily="50" charset="-128"/>
                  <a:cs typeface="Times New Roman" panose="02020603050405020304" pitchFamily="18" charset="0"/>
                </a:rPr>
                <a:t>飲酒運転、暴力</a:t>
              </a:r>
              <a:r>
                <a:rPr lang="ja-JP" altLang="ja-JP" sz="900" b="1" kern="100" dirty="0">
                  <a:solidFill>
                    <a:schemeClr val="tx1"/>
                  </a:solidFill>
                  <a:latin typeface="メイリオ" panose="020B0604030504040204" pitchFamily="50" charset="-128"/>
                  <a:ea typeface="メイリオ" panose="020B0604030504040204" pitchFamily="50" charset="-128"/>
                  <a:cs typeface="Times New Roman" panose="02020603050405020304" pitchFamily="18" charset="0"/>
                </a:rPr>
                <a:t>、虐待、自殺等の問題に関する施策との有機的な連携を図りつつ、アルコール健康障がいの発生、進行、再発の各段階に</a:t>
              </a:r>
              <a:endParaRPr lang="en-US" altLang="ja-JP" sz="900" b="1" kern="100" dirty="0">
                <a:solidFill>
                  <a:schemeClr val="tx1"/>
                </a:solidFill>
                <a:latin typeface="メイリオ" panose="020B0604030504040204" pitchFamily="50" charset="-128"/>
                <a:ea typeface="メイリオ" panose="020B0604030504040204" pitchFamily="50" charset="-128"/>
                <a:cs typeface="Times New Roman" panose="02020603050405020304" pitchFamily="18" charset="0"/>
              </a:endParaRPr>
            </a:p>
            <a:p>
              <a:pPr algn="ctr"/>
              <a:r>
                <a:rPr lang="ja-JP" altLang="ja-JP" sz="900" b="1" kern="100" dirty="0">
                  <a:solidFill>
                    <a:schemeClr val="tx1"/>
                  </a:solidFill>
                  <a:latin typeface="メイリオ" panose="020B0604030504040204" pitchFamily="50" charset="-128"/>
                  <a:ea typeface="メイリオ" panose="020B0604030504040204" pitchFamily="50" charset="-128"/>
                  <a:cs typeface="Times New Roman" panose="02020603050405020304" pitchFamily="18" charset="0"/>
                </a:rPr>
                <a:t>応じた防止対策を適切に実施し、アルコール健康障がいを有する者や</a:t>
              </a:r>
              <a:r>
                <a:rPr lang="ja-JP" altLang="en-US" sz="900" b="1" kern="100" dirty="0">
                  <a:solidFill>
                    <a:schemeClr val="tx1"/>
                  </a:solidFill>
                  <a:latin typeface="メイリオ" panose="020B0604030504040204" pitchFamily="50" charset="-128"/>
                  <a:ea typeface="メイリオ" panose="020B0604030504040204" pitchFamily="50" charset="-128"/>
                  <a:cs typeface="Times New Roman" panose="02020603050405020304" pitchFamily="18" charset="0"/>
                </a:rPr>
                <a:t>その</a:t>
              </a:r>
              <a:r>
                <a:rPr lang="ja-JP" altLang="ja-JP" sz="900" b="1" kern="100" dirty="0">
                  <a:solidFill>
                    <a:schemeClr val="tx1"/>
                  </a:solidFill>
                  <a:latin typeface="メイリオ" panose="020B0604030504040204" pitchFamily="50" charset="-128"/>
                  <a:ea typeface="メイリオ" panose="020B0604030504040204" pitchFamily="50" charset="-128"/>
                  <a:cs typeface="Times New Roman" panose="02020603050405020304" pitchFamily="18" charset="0"/>
                </a:rPr>
                <a:t>家族</a:t>
              </a:r>
              <a:r>
                <a:rPr lang="ja-JP" altLang="en-US" sz="900" b="1" kern="100" dirty="0">
                  <a:solidFill>
                    <a:schemeClr val="tx1"/>
                  </a:solidFill>
                  <a:latin typeface="メイリオ" panose="020B0604030504040204" pitchFamily="50" charset="-128"/>
                  <a:ea typeface="メイリオ" panose="020B0604030504040204" pitchFamily="50" charset="-128"/>
                  <a:cs typeface="Times New Roman" panose="02020603050405020304" pitchFamily="18" charset="0"/>
                </a:rPr>
                <a:t>等</a:t>
              </a:r>
              <a:r>
                <a:rPr lang="ja-JP" altLang="ja-JP" sz="900" b="1" kern="100" dirty="0">
                  <a:solidFill>
                    <a:schemeClr val="tx1"/>
                  </a:solidFill>
                  <a:latin typeface="メイリオ" panose="020B0604030504040204" pitchFamily="50" charset="-128"/>
                  <a:ea typeface="メイリオ" panose="020B0604030504040204" pitchFamily="50" charset="-128"/>
                  <a:cs typeface="Times New Roman" panose="02020603050405020304" pitchFamily="18" charset="0"/>
                </a:rPr>
                <a:t>が健やかな日常生活及び社会生活を送れるよう支援</a:t>
              </a:r>
              <a:r>
                <a:rPr lang="ja-JP" altLang="ja-JP" sz="9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する</a:t>
              </a:r>
              <a:r>
                <a:rPr lang="ja-JP" altLang="en-US" sz="9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ja-JP" altLang="ja-JP" sz="900" kern="100" dirty="0">
                  <a:effectLst/>
                  <a:latin typeface="メイリオ" panose="020B0604030504040204" pitchFamily="50" charset="-128"/>
                  <a:ea typeface="メイリオ" panose="020B0604030504040204" pitchFamily="50" charset="-128"/>
                  <a:cs typeface="Times New Roman" panose="02020603050405020304" pitchFamily="18" charset="0"/>
                </a:rPr>
                <a:t>。</a:t>
              </a:r>
            </a:p>
            <a:p>
              <a:pPr algn="ctr"/>
              <a:endParaRPr kumimoji="1" lang="ja-JP" altLang="en-US" sz="900" b="1" dirty="0">
                <a:solidFill>
                  <a:schemeClr val="tx1"/>
                </a:solidFill>
                <a:latin typeface="メイリオ" panose="020B0604030504040204" pitchFamily="50" charset="-128"/>
                <a:ea typeface="メイリオ" panose="020B0604030504040204" pitchFamily="50" charset="-128"/>
              </a:endParaRPr>
            </a:p>
          </p:txBody>
        </p:sp>
        <p:sp>
          <p:nvSpPr>
            <p:cNvPr id="97" name="正方形/長方形 96">
              <a:extLst>
                <a:ext uri="{FF2B5EF4-FFF2-40B4-BE49-F238E27FC236}">
                  <a16:creationId xmlns:a16="http://schemas.microsoft.com/office/drawing/2014/main" id="{D87CEE82-F50E-485B-A893-F73583390721}"/>
                </a:ext>
              </a:extLst>
            </p:cNvPr>
            <p:cNvSpPr/>
            <p:nvPr/>
          </p:nvSpPr>
          <p:spPr>
            <a:xfrm>
              <a:off x="1002077" y="7925123"/>
              <a:ext cx="648000" cy="1555997"/>
            </a:xfrm>
            <a:prstGeom prst="rect">
              <a:avLst/>
            </a:prstGeom>
            <a:solidFill>
              <a:schemeClr val="accent1">
                <a:lumMod val="7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eaVert" lIns="7200" tIns="7200" rIns="7200" bIns="7200" rtlCol="0" anchor="ctr"/>
            <a:lstStyle/>
            <a:p>
              <a:pPr algn="ctr"/>
              <a:r>
                <a:rPr kumimoji="1" lang="ja-JP" altLang="en-US" sz="900" b="1" dirty="0">
                  <a:solidFill>
                    <a:schemeClr val="bg1"/>
                  </a:solidFill>
                  <a:latin typeface="メイリオ" panose="020B0604030504040204" pitchFamily="50" charset="-128"/>
                  <a:ea typeface="メイリオ" panose="020B0604030504040204" pitchFamily="50" charset="-128"/>
                </a:rPr>
                <a:t>切れ目のない回復</a:t>
              </a:r>
              <a:endParaRPr kumimoji="1" lang="en-US" altLang="ja-JP" sz="900" b="1" dirty="0">
                <a:solidFill>
                  <a:schemeClr val="bg1"/>
                </a:solidFill>
                <a:latin typeface="メイリオ" panose="020B0604030504040204" pitchFamily="50" charset="-128"/>
                <a:ea typeface="メイリオ" panose="020B0604030504040204" pitchFamily="50" charset="-128"/>
              </a:endParaRPr>
            </a:p>
            <a:p>
              <a:pPr algn="ctr"/>
              <a:r>
                <a:rPr kumimoji="1" lang="ja-JP" altLang="en-US" sz="900" b="1" dirty="0">
                  <a:solidFill>
                    <a:schemeClr val="bg1"/>
                  </a:solidFill>
                  <a:latin typeface="メイリオ" panose="020B0604030504040204" pitchFamily="50" charset="-128"/>
                  <a:ea typeface="メイリオ" panose="020B0604030504040204" pitchFamily="50" charset="-128"/>
                </a:rPr>
                <a:t>支援体制の強化</a:t>
              </a:r>
            </a:p>
          </p:txBody>
        </p:sp>
        <p:sp>
          <p:nvSpPr>
            <p:cNvPr id="107" name="正方形/長方形 106">
              <a:extLst>
                <a:ext uri="{FF2B5EF4-FFF2-40B4-BE49-F238E27FC236}">
                  <a16:creationId xmlns:a16="http://schemas.microsoft.com/office/drawing/2014/main" id="{5B8E4E19-6218-4F89-B048-85ECFE3CB332}"/>
                </a:ext>
              </a:extLst>
            </p:cNvPr>
            <p:cNvSpPr/>
            <p:nvPr/>
          </p:nvSpPr>
          <p:spPr>
            <a:xfrm>
              <a:off x="1002077" y="1462909"/>
              <a:ext cx="648000" cy="258348"/>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7200" tIns="7200" rIns="7200" bIns="7200" rtlCol="0" anchor="ctr"/>
            <a:lstStyle/>
            <a:p>
              <a:pPr algn="ctr"/>
              <a:r>
                <a:rPr kumimoji="1" lang="ja-JP" altLang="en-US" sz="900" b="1" dirty="0">
                  <a:latin typeface="メイリオ" panose="020B0604030504040204" pitchFamily="50" charset="-128"/>
                  <a:ea typeface="メイリオ" panose="020B0604030504040204" pitchFamily="50" charset="-128"/>
                </a:rPr>
                <a:t>基本方針</a:t>
              </a:r>
            </a:p>
          </p:txBody>
        </p:sp>
        <p:sp>
          <p:nvSpPr>
            <p:cNvPr id="108" name="正方形/長方形 107">
              <a:extLst>
                <a:ext uri="{FF2B5EF4-FFF2-40B4-BE49-F238E27FC236}">
                  <a16:creationId xmlns:a16="http://schemas.microsoft.com/office/drawing/2014/main" id="{99732CB7-A519-43AD-8B56-718E5E7ADAA8}"/>
                </a:ext>
              </a:extLst>
            </p:cNvPr>
            <p:cNvSpPr/>
            <p:nvPr/>
          </p:nvSpPr>
          <p:spPr>
            <a:xfrm>
              <a:off x="1002077" y="1775018"/>
              <a:ext cx="648000" cy="2501739"/>
            </a:xfrm>
            <a:prstGeom prst="rect">
              <a:avLst/>
            </a:prstGeom>
            <a:solidFill>
              <a:schemeClr val="accent1">
                <a:lumMod val="7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eaVert" lIns="7200" tIns="7200" rIns="7200" bIns="7200" rtlCol="0" anchor="ctr"/>
            <a:lstStyle/>
            <a:p>
              <a:pPr algn="ctr"/>
              <a:r>
                <a:rPr kumimoji="1" lang="ja-JP" altLang="en-US" sz="900" b="1" dirty="0">
                  <a:solidFill>
                    <a:schemeClr val="bg1"/>
                  </a:solidFill>
                  <a:latin typeface="メイリオ" panose="020B0604030504040204" pitchFamily="50" charset="-128"/>
                  <a:ea typeface="メイリオ" panose="020B0604030504040204" pitchFamily="50" charset="-128"/>
                </a:rPr>
                <a:t>普及啓発の</a:t>
              </a:r>
              <a:endParaRPr kumimoji="1" lang="en-US" altLang="ja-JP" sz="900" b="1" dirty="0">
                <a:solidFill>
                  <a:schemeClr val="bg1"/>
                </a:solidFill>
                <a:latin typeface="メイリオ" panose="020B0604030504040204" pitchFamily="50" charset="-128"/>
                <a:ea typeface="メイリオ" panose="020B0604030504040204" pitchFamily="50" charset="-128"/>
              </a:endParaRPr>
            </a:p>
            <a:p>
              <a:pPr algn="ctr"/>
              <a:r>
                <a:rPr kumimoji="1" lang="ja-JP" altLang="en-US" sz="900" b="1" dirty="0">
                  <a:solidFill>
                    <a:schemeClr val="bg1"/>
                  </a:solidFill>
                  <a:latin typeface="メイリオ" panose="020B0604030504040204" pitchFamily="50" charset="-128"/>
                  <a:ea typeface="メイリオ" panose="020B0604030504040204" pitchFamily="50" charset="-128"/>
                </a:rPr>
                <a:t>強化</a:t>
              </a:r>
            </a:p>
          </p:txBody>
        </p:sp>
        <p:sp>
          <p:nvSpPr>
            <p:cNvPr id="109" name="正方形/長方形 108">
              <a:extLst>
                <a:ext uri="{FF2B5EF4-FFF2-40B4-BE49-F238E27FC236}">
                  <a16:creationId xmlns:a16="http://schemas.microsoft.com/office/drawing/2014/main" id="{CBC02F8B-A000-4F60-8A37-81AE0BA991B8}"/>
                </a:ext>
              </a:extLst>
            </p:cNvPr>
            <p:cNvSpPr/>
            <p:nvPr/>
          </p:nvSpPr>
          <p:spPr>
            <a:xfrm>
              <a:off x="1002077" y="4322116"/>
              <a:ext cx="648000" cy="2551696"/>
            </a:xfrm>
            <a:prstGeom prst="rect">
              <a:avLst/>
            </a:prstGeom>
            <a:solidFill>
              <a:schemeClr val="accent1">
                <a:lumMod val="7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eaVert" lIns="7200" tIns="7200" rIns="7200" bIns="7200" rtlCol="0" anchor="ctr"/>
            <a:lstStyle/>
            <a:p>
              <a:pPr algn="ctr"/>
              <a:r>
                <a:rPr kumimoji="1" lang="ja-JP" altLang="en-US" sz="900" b="1" dirty="0">
                  <a:solidFill>
                    <a:schemeClr val="bg1"/>
                  </a:solidFill>
                  <a:latin typeface="メイリオ" panose="020B0604030504040204" pitchFamily="50" charset="-128"/>
                  <a:ea typeface="メイリオ" panose="020B0604030504040204" pitchFamily="50" charset="-128"/>
                </a:rPr>
                <a:t>　相談支援体制の</a:t>
              </a:r>
              <a:endParaRPr kumimoji="1" lang="en-US" altLang="ja-JP" sz="900" b="1" dirty="0">
                <a:solidFill>
                  <a:schemeClr val="bg1"/>
                </a:solidFill>
                <a:latin typeface="メイリオ" panose="020B0604030504040204" pitchFamily="50" charset="-128"/>
                <a:ea typeface="メイリオ" panose="020B0604030504040204" pitchFamily="50" charset="-128"/>
              </a:endParaRPr>
            </a:p>
            <a:p>
              <a:pPr algn="ctr"/>
              <a:r>
                <a:rPr kumimoji="1" lang="ja-JP" altLang="en-US" sz="900" b="1" dirty="0">
                  <a:solidFill>
                    <a:schemeClr val="bg1"/>
                  </a:solidFill>
                  <a:latin typeface="メイリオ" panose="020B0604030504040204" pitchFamily="50" charset="-128"/>
                  <a:ea typeface="メイリオ" panose="020B0604030504040204" pitchFamily="50" charset="-128"/>
                </a:rPr>
                <a:t>強化</a:t>
              </a:r>
            </a:p>
          </p:txBody>
        </p:sp>
        <p:sp>
          <p:nvSpPr>
            <p:cNvPr id="110" name="正方形/長方形 109">
              <a:extLst>
                <a:ext uri="{FF2B5EF4-FFF2-40B4-BE49-F238E27FC236}">
                  <a16:creationId xmlns:a16="http://schemas.microsoft.com/office/drawing/2014/main" id="{CCCFCE11-A5E5-447B-9CD4-B38AFB2FB9FF}"/>
                </a:ext>
              </a:extLst>
            </p:cNvPr>
            <p:cNvSpPr/>
            <p:nvPr/>
          </p:nvSpPr>
          <p:spPr>
            <a:xfrm>
              <a:off x="1002077" y="6919171"/>
              <a:ext cx="648000" cy="952191"/>
            </a:xfrm>
            <a:prstGeom prst="rect">
              <a:avLst/>
            </a:prstGeom>
            <a:solidFill>
              <a:schemeClr val="accent1">
                <a:lumMod val="7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eaVert" lIns="7200" tIns="7200" rIns="7200" bIns="7200" rtlCol="0" anchor="ctr"/>
            <a:lstStyle/>
            <a:p>
              <a:pPr algn="ctr"/>
              <a:r>
                <a:rPr kumimoji="1" lang="ja-JP" altLang="en-US" sz="900" b="1" dirty="0">
                  <a:solidFill>
                    <a:schemeClr val="bg1"/>
                  </a:solidFill>
                  <a:latin typeface="メイリオ" panose="020B0604030504040204" pitchFamily="50" charset="-128"/>
                  <a:ea typeface="メイリオ" panose="020B0604030504040204" pitchFamily="50" charset="-128"/>
                </a:rPr>
                <a:t> 治療体制の</a:t>
              </a:r>
              <a:endParaRPr kumimoji="1" lang="en-US" altLang="ja-JP" sz="900" b="1" dirty="0">
                <a:solidFill>
                  <a:schemeClr val="bg1"/>
                </a:solidFill>
                <a:latin typeface="メイリオ" panose="020B0604030504040204" pitchFamily="50" charset="-128"/>
                <a:ea typeface="メイリオ" panose="020B0604030504040204" pitchFamily="50" charset="-128"/>
              </a:endParaRPr>
            </a:p>
            <a:p>
              <a:pPr algn="ctr"/>
              <a:r>
                <a:rPr kumimoji="1" lang="ja-JP" altLang="en-US" sz="900" b="1" dirty="0">
                  <a:solidFill>
                    <a:schemeClr val="bg1"/>
                  </a:solidFill>
                  <a:latin typeface="メイリオ" panose="020B0604030504040204" pitchFamily="50" charset="-128"/>
                  <a:ea typeface="メイリオ" panose="020B0604030504040204" pitchFamily="50" charset="-128"/>
                </a:rPr>
                <a:t>強化</a:t>
              </a:r>
            </a:p>
          </p:txBody>
        </p:sp>
        <p:sp>
          <p:nvSpPr>
            <p:cNvPr id="111" name="正方形/長方形 110">
              <a:extLst>
                <a:ext uri="{FF2B5EF4-FFF2-40B4-BE49-F238E27FC236}">
                  <a16:creationId xmlns:a16="http://schemas.microsoft.com/office/drawing/2014/main" id="{DFAF224E-7E84-4AB7-9B3E-6C280FEA1388}"/>
                </a:ext>
              </a:extLst>
            </p:cNvPr>
            <p:cNvSpPr/>
            <p:nvPr/>
          </p:nvSpPr>
          <p:spPr>
            <a:xfrm>
              <a:off x="1929253" y="1809608"/>
              <a:ext cx="1980000" cy="632873"/>
            </a:xfrm>
            <a:prstGeom prst="rect">
              <a:avLst/>
            </a:prstGeom>
            <a:solidFill>
              <a:schemeClr val="accent1">
                <a:lumMod val="40000"/>
                <a:lumOff val="6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lIns="3600" tIns="3600" rIns="3600" bIns="360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1" dirty="0">
                  <a:solidFill>
                    <a:schemeClr val="tx1"/>
                  </a:solidFill>
                  <a:latin typeface="メイリオ" panose="020B0604030504040204" pitchFamily="50" charset="-128"/>
                  <a:ea typeface="メイリオ" panose="020B0604030504040204" pitchFamily="50" charset="-128"/>
                </a:rPr>
                <a:t>　</a:t>
              </a:r>
              <a:endParaRPr kumimoji="1" lang="en-US" altLang="ja-JP" sz="900" b="1" dirty="0">
                <a:solidFill>
                  <a:schemeClr val="tx1"/>
                </a:solidFill>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1" dirty="0">
                  <a:solidFill>
                    <a:schemeClr val="tx1"/>
                  </a:solidFill>
                  <a:latin typeface="メイリオ" panose="020B0604030504040204" pitchFamily="50" charset="-128"/>
                  <a:ea typeface="メイリオ" panose="020B0604030504040204" pitchFamily="50" charset="-128"/>
                </a:rPr>
                <a:t>　（１）アルコール依存症に</a:t>
              </a:r>
              <a:endParaRPr kumimoji="1" lang="en-US" altLang="ja-JP" sz="900" b="1" dirty="0">
                <a:solidFill>
                  <a:schemeClr val="tx1"/>
                </a:solidFill>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1" dirty="0">
                  <a:solidFill>
                    <a:schemeClr val="tx1"/>
                  </a:solidFill>
                  <a:latin typeface="メイリオ" panose="020B0604030504040204" pitchFamily="50" charset="-128"/>
                  <a:ea typeface="メイリオ" panose="020B0604030504040204" pitchFamily="50" charset="-128"/>
                </a:rPr>
                <a:t>　　　   悩む本人やその家族</a:t>
              </a:r>
              <a:endParaRPr kumimoji="1" lang="en-US" altLang="ja-JP" sz="900" b="1" dirty="0">
                <a:solidFill>
                  <a:schemeClr val="tx1"/>
                </a:solidFill>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1" dirty="0">
                  <a:solidFill>
                    <a:schemeClr val="tx1"/>
                  </a:solidFill>
                  <a:latin typeface="メイリオ" panose="020B0604030504040204" pitchFamily="50" charset="-128"/>
                  <a:ea typeface="メイリオ" panose="020B0604030504040204" pitchFamily="50" charset="-128"/>
                </a:rPr>
                <a:t>　　　　等への情報発信</a:t>
              </a:r>
              <a:endParaRPr kumimoji="1" lang="en-US" altLang="ja-JP" sz="900" b="1" dirty="0">
                <a:solidFill>
                  <a:schemeClr val="tx1"/>
                </a:solidFill>
                <a:latin typeface="メイリオ" panose="020B0604030504040204" pitchFamily="50" charset="-128"/>
                <a:ea typeface="メイリオ" panose="020B0604030504040204" pitchFamily="50" charset="-128"/>
              </a:endParaRPr>
            </a:p>
            <a:p>
              <a:pPr indent="-360000"/>
              <a:endParaRPr kumimoji="1" lang="ja-JP" altLang="en-US" sz="900" b="1" dirty="0">
                <a:solidFill>
                  <a:schemeClr val="tx1"/>
                </a:solidFill>
                <a:latin typeface="メイリオ" panose="020B0604030504040204" pitchFamily="50" charset="-128"/>
                <a:ea typeface="メイリオ" panose="020B0604030504040204" pitchFamily="50" charset="-128"/>
              </a:endParaRPr>
            </a:p>
          </p:txBody>
        </p:sp>
        <p:sp>
          <p:nvSpPr>
            <p:cNvPr id="112" name="正方形/長方形 111">
              <a:extLst>
                <a:ext uri="{FF2B5EF4-FFF2-40B4-BE49-F238E27FC236}">
                  <a16:creationId xmlns:a16="http://schemas.microsoft.com/office/drawing/2014/main" id="{E3279EEE-7B4D-4A71-8412-191498534444}"/>
                </a:ext>
              </a:extLst>
            </p:cNvPr>
            <p:cNvSpPr/>
            <p:nvPr/>
          </p:nvSpPr>
          <p:spPr>
            <a:xfrm>
              <a:off x="1929253" y="2670716"/>
              <a:ext cx="1980000" cy="632873"/>
            </a:xfrm>
            <a:prstGeom prst="rect">
              <a:avLst/>
            </a:prstGeom>
            <a:solidFill>
              <a:schemeClr val="accent1">
                <a:lumMod val="40000"/>
                <a:lumOff val="6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lIns="3600" tIns="3600" rIns="3600" bIns="360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900" b="1" dirty="0">
                <a:latin typeface="メイリオ" panose="020B0604030504040204" pitchFamily="50" charset="-128"/>
                <a:ea typeface="メイリオ" panose="020B0604030504040204" pitchFamily="50" charset="-128"/>
              </a:endParaRPr>
            </a:p>
            <a:p>
              <a:pPr defTabSz="914400">
                <a:defRPr/>
              </a:pPr>
              <a:r>
                <a:rPr kumimoji="1" lang="en-US" altLang="ja-JP" sz="900" b="1" dirty="0">
                  <a:solidFill>
                    <a:schemeClr val="tx1"/>
                  </a:solidFill>
                  <a:latin typeface="メイリオ" panose="020B0604030504040204" pitchFamily="50" charset="-128"/>
                  <a:ea typeface="メイリオ" panose="020B0604030504040204" pitchFamily="50" charset="-128"/>
                </a:rPr>
                <a:t>   </a:t>
              </a:r>
              <a:r>
                <a:rPr kumimoji="1" lang="ja-JP" altLang="en-US" sz="900" b="1" dirty="0">
                  <a:solidFill>
                    <a:schemeClr val="tx1"/>
                  </a:solidFill>
                  <a:latin typeface="メイリオ" panose="020B0604030504040204" pitchFamily="50" charset="-128"/>
                  <a:ea typeface="メイリオ" panose="020B0604030504040204" pitchFamily="50" charset="-128"/>
                </a:rPr>
                <a:t>（２）広報・啓発の推進</a:t>
              </a:r>
              <a:endParaRPr kumimoji="1" lang="en-US" altLang="ja-JP" sz="900" b="1" dirty="0">
                <a:solidFill>
                  <a:schemeClr val="tx1"/>
                </a:solidFill>
                <a:latin typeface="メイリオ" panose="020B0604030504040204" pitchFamily="50" charset="-128"/>
                <a:ea typeface="メイリオ" panose="020B0604030504040204" pitchFamily="50" charset="-128"/>
              </a:endParaRPr>
            </a:p>
            <a:p>
              <a:pPr defTabSz="914400">
                <a:defRPr/>
              </a:pPr>
              <a:r>
                <a:rPr kumimoji="1" lang="ja-JP" altLang="en-US" sz="900" b="1" dirty="0">
                  <a:solidFill>
                    <a:schemeClr val="tx1"/>
                  </a:solidFill>
                  <a:latin typeface="メイリオ" panose="020B0604030504040204" pitchFamily="50" charset="-128"/>
                  <a:ea typeface="メイリオ" panose="020B0604030504040204" pitchFamily="50" charset="-128"/>
                </a:rPr>
                <a:t>　　　</a:t>
              </a:r>
            </a:p>
          </p:txBody>
        </p:sp>
        <p:sp>
          <p:nvSpPr>
            <p:cNvPr id="113" name="正方形/長方形 112">
              <a:extLst>
                <a:ext uri="{FF2B5EF4-FFF2-40B4-BE49-F238E27FC236}">
                  <a16:creationId xmlns:a16="http://schemas.microsoft.com/office/drawing/2014/main" id="{B921F7EB-2806-4511-AD01-188D1334F07B}"/>
                </a:ext>
              </a:extLst>
            </p:cNvPr>
            <p:cNvSpPr/>
            <p:nvPr/>
          </p:nvSpPr>
          <p:spPr>
            <a:xfrm>
              <a:off x="1929253" y="3553221"/>
              <a:ext cx="1980000" cy="632873"/>
            </a:xfrm>
            <a:prstGeom prst="rect">
              <a:avLst/>
            </a:prstGeom>
            <a:solidFill>
              <a:schemeClr val="accent1">
                <a:lumMod val="40000"/>
                <a:lumOff val="6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lIns="3600" tIns="3600" rIns="3600" bIns="3600" rtlCol="0" anchor="ctr"/>
            <a:lstStyle/>
            <a:p>
              <a:pPr defTabSz="914400">
                <a:defRPr/>
              </a:pPr>
              <a:r>
                <a:rPr kumimoji="1" lang="ja-JP" altLang="en-US" sz="900" b="1" dirty="0">
                  <a:solidFill>
                    <a:schemeClr val="tx1"/>
                  </a:solidFill>
                  <a:latin typeface="メイリオ" panose="020B0604030504040204" pitchFamily="50" charset="-128"/>
                  <a:ea typeface="メイリオ" panose="020B0604030504040204" pitchFamily="50" charset="-128"/>
                </a:rPr>
                <a:t>   </a:t>
              </a:r>
              <a:endParaRPr kumimoji="1" lang="en-US" altLang="ja-JP" sz="900" b="1" dirty="0">
                <a:solidFill>
                  <a:schemeClr val="tx1"/>
                </a:solidFill>
                <a:latin typeface="メイリオ" panose="020B0604030504040204" pitchFamily="50" charset="-128"/>
                <a:ea typeface="メイリオ" panose="020B0604030504040204" pitchFamily="50" charset="-128"/>
              </a:endParaRPr>
            </a:p>
            <a:p>
              <a:pPr defTabSz="914400">
                <a:defRPr/>
              </a:pPr>
              <a:r>
                <a:rPr kumimoji="1" lang="en-US" altLang="ja-JP" sz="900" b="1" dirty="0">
                  <a:solidFill>
                    <a:schemeClr val="tx1"/>
                  </a:solidFill>
                  <a:latin typeface="メイリオ" panose="020B0604030504040204" pitchFamily="50" charset="-128"/>
                  <a:ea typeface="メイリオ" panose="020B0604030504040204" pitchFamily="50" charset="-128"/>
                </a:rPr>
                <a:t>   </a:t>
              </a:r>
              <a:r>
                <a:rPr kumimoji="1" lang="ja-JP" altLang="en-US" sz="900" b="1" dirty="0">
                  <a:solidFill>
                    <a:schemeClr val="tx1"/>
                  </a:solidFill>
                  <a:latin typeface="メイリオ" panose="020B0604030504040204" pitchFamily="50" charset="-128"/>
                  <a:ea typeface="メイリオ" panose="020B0604030504040204" pitchFamily="50" charset="-128"/>
                </a:rPr>
                <a:t>（３）不適切な飲酒への対策</a:t>
              </a:r>
              <a:endParaRPr kumimoji="1" lang="en-US" altLang="ja-JP" sz="900" b="1" dirty="0">
                <a:solidFill>
                  <a:schemeClr val="tx1"/>
                </a:solidFill>
                <a:latin typeface="メイリオ" panose="020B0604030504040204" pitchFamily="50" charset="-128"/>
                <a:ea typeface="メイリオ" panose="020B0604030504040204" pitchFamily="50" charset="-128"/>
              </a:endParaRPr>
            </a:p>
            <a:p>
              <a:pPr indent="-360000"/>
              <a:endParaRPr kumimoji="1" lang="ja-JP" altLang="en-US" sz="900" b="1" dirty="0">
                <a:solidFill>
                  <a:schemeClr val="tx1"/>
                </a:solidFill>
                <a:latin typeface="メイリオ" panose="020B0604030504040204" pitchFamily="50" charset="-128"/>
                <a:ea typeface="メイリオ" panose="020B0604030504040204" pitchFamily="50" charset="-128"/>
              </a:endParaRPr>
            </a:p>
          </p:txBody>
        </p:sp>
        <p:sp>
          <p:nvSpPr>
            <p:cNvPr id="114" name="正方形/長方形 113">
              <a:extLst>
                <a:ext uri="{FF2B5EF4-FFF2-40B4-BE49-F238E27FC236}">
                  <a16:creationId xmlns:a16="http://schemas.microsoft.com/office/drawing/2014/main" id="{4F578E3B-7624-45A0-9298-0F1C98E403DB}"/>
                </a:ext>
              </a:extLst>
            </p:cNvPr>
            <p:cNvSpPr/>
            <p:nvPr/>
          </p:nvSpPr>
          <p:spPr>
            <a:xfrm>
              <a:off x="1929253" y="5318231"/>
              <a:ext cx="1980000" cy="632873"/>
            </a:xfrm>
            <a:prstGeom prst="rect">
              <a:avLst/>
            </a:prstGeom>
            <a:solidFill>
              <a:schemeClr val="accent1">
                <a:lumMod val="40000"/>
                <a:lumOff val="6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lIns="3600" tIns="3600" rIns="3600" bIns="3600" rtlCol="0" anchor="ctr"/>
            <a:lstStyle/>
            <a:p>
              <a:pPr indent="-360000"/>
              <a:r>
                <a:rPr kumimoji="1" lang="en-US" altLang="ja-JP" sz="900" b="1" dirty="0">
                  <a:solidFill>
                    <a:schemeClr val="tx1"/>
                  </a:solidFill>
                  <a:latin typeface="メイリオ" panose="020B0604030504040204" pitchFamily="50" charset="-128"/>
                  <a:ea typeface="メイリオ" panose="020B0604030504040204" pitchFamily="50" charset="-128"/>
                </a:rPr>
                <a:t>   </a:t>
              </a:r>
              <a:r>
                <a:rPr kumimoji="1" lang="ja-JP" altLang="en-US" sz="900" b="1" dirty="0">
                  <a:solidFill>
                    <a:schemeClr val="tx1"/>
                  </a:solidFill>
                  <a:latin typeface="メイリオ" panose="020B0604030504040204" pitchFamily="50" charset="-128"/>
                  <a:ea typeface="メイリオ" panose="020B0604030504040204" pitchFamily="50" charset="-128"/>
                </a:rPr>
                <a:t>（５）相談支援の充実</a:t>
              </a:r>
              <a:endParaRPr kumimoji="1" lang="en-US" altLang="ja-JP" sz="900" b="1" dirty="0">
                <a:solidFill>
                  <a:schemeClr val="tx1"/>
                </a:solidFill>
                <a:latin typeface="メイリオ" panose="020B0604030504040204" pitchFamily="50" charset="-128"/>
                <a:ea typeface="メイリオ" panose="020B0604030504040204" pitchFamily="50" charset="-128"/>
              </a:endParaRPr>
            </a:p>
          </p:txBody>
        </p:sp>
        <p:sp>
          <p:nvSpPr>
            <p:cNvPr id="115" name="正方形/長方形 114">
              <a:extLst>
                <a:ext uri="{FF2B5EF4-FFF2-40B4-BE49-F238E27FC236}">
                  <a16:creationId xmlns:a16="http://schemas.microsoft.com/office/drawing/2014/main" id="{40EB8898-B8A1-4318-A1EC-0240C5A58BA8}"/>
                </a:ext>
              </a:extLst>
            </p:cNvPr>
            <p:cNvSpPr/>
            <p:nvPr/>
          </p:nvSpPr>
          <p:spPr>
            <a:xfrm>
              <a:off x="1929253" y="6200736"/>
              <a:ext cx="1980000" cy="632873"/>
            </a:xfrm>
            <a:prstGeom prst="rect">
              <a:avLst/>
            </a:prstGeom>
            <a:solidFill>
              <a:schemeClr val="accent1">
                <a:lumMod val="40000"/>
                <a:lumOff val="6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lIns="3600" tIns="3600" rIns="3600" bIns="3600" rtlCol="0" anchor="ctr"/>
            <a:lstStyle/>
            <a:p>
              <a:pPr indent="-360000"/>
              <a:r>
                <a:rPr kumimoji="1" lang="en-US" altLang="ja-JP" sz="900" b="1" dirty="0">
                  <a:solidFill>
                    <a:schemeClr val="tx1"/>
                  </a:solidFill>
                  <a:latin typeface="メイリオ" panose="020B0604030504040204" pitchFamily="50" charset="-128"/>
                  <a:ea typeface="メイリオ" panose="020B0604030504040204" pitchFamily="50" charset="-128"/>
                </a:rPr>
                <a:t>   </a:t>
              </a:r>
              <a:r>
                <a:rPr kumimoji="1" lang="ja-JP" altLang="en-US" sz="900" b="1" dirty="0">
                  <a:solidFill>
                    <a:schemeClr val="tx1"/>
                  </a:solidFill>
                  <a:latin typeface="メイリオ" panose="020B0604030504040204" pitchFamily="50" charset="-128"/>
                  <a:ea typeface="メイリオ" panose="020B0604030504040204" pitchFamily="50" charset="-128"/>
                </a:rPr>
                <a:t>（６）人材育成</a:t>
              </a:r>
            </a:p>
          </p:txBody>
        </p:sp>
        <p:sp>
          <p:nvSpPr>
            <p:cNvPr id="116" name="正方形/長方形 115">
              <a:extLst>
                <a:ext uri="{FF2B5EF4-FFF2-40B4-BE49-F238E27FC236}">
                  <a16:creationId xmlns:a16="http://schemas.microsoft.com/office/drawing/2014/main" id="{EC00E256-4D48-48FB-AD4B-6C59737044B7}"/>
                </a:ext>
              </a:extLst>
            </p:cNvPr>
            <p:cNvSpPr/>
            <p:nvPr/>
          </p:nvSpPr>
          <p:spPr>
            <a:xfrm>
              <a:off x="1929253" y="7078830"/>
              <a:ext cx="1980000" cy="632873"/>
            </a:xfrm>
            <a:prstGeom prst="rect">
              <a:avLst/>
            </a:prstGeom>
            <a:solidFill>
              <a:schemeClr val="accent1">
                <a:lumMod val="40000"/>
                <a:lumOff val="6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lIns="3600" tIns="3600" rIns="3600" bIns="360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1" dirty="0">
                  <a:solidFill>
                    <a:schemeClr val="tx1"/>
                  </a:solidFill>
                  <a:latin typeface="メイリオ" panose="020B0604030504040204" pitchFamily="50" charset="-128"/>
                  <a:ea typeface="メイリオ" panose="020B0604030504040204" pitchFamily="50" charset="-128"/>
                </a:rPr>
                <a:t>   </a:t>
              </a:r>
              <a:r>
                <a:rPr kumimoji="1" lang="ja-JP" altLang="en-US" sz="900" b="1" dirty="0">
                  <a:solidFill>
                    <a:schemeClr val="tx1"/>
                  </a:solidFill>
                  <a:latin typeface="メイリオ" panose="020B0604030504040204" pitchFamily="50" charset="-128"/>
                  <a:ea typeface="メイリオ" panose="020B0604030504040204" pitchFamily="50" charset="-128"/>
                </a:rPr>
                <a:t>（７）アルコール健康</a:t>
              </a:r>
              <a:endParaRPr kumimoji="1" lang="en-US" altLang="ja-JP" sz="900" b="1" dirty="0">
                <a:solidFill>
                  <a:schemeClr val="tx1"/>
                </a:solidFill>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1" dirty="0">
                  <a:solidFill>
                    <a:schemeClr val="tx1"/>
                  </a:solidFill>
                  <a:latin typeface="メイリオ" panose="020B0604030504040204" pitchFamily="50" charset="-128"/>
                  <a:ea typeface="メイリオ" panose="020B0604030504040204" pitchFamily="50" charset="-128"/>
                </a:rPr>
                <a:t>            </a:t>
              </a:r>
              <a:r>
                <a:rPr kumimoji="1" lang="ja-JP" altLang="en-US" sz="900" b="1" dirty="0">
                  <a:solidFill>
                    <a:schemeClr val="tx1"/>
                  </a:solidFill>
                  <a:latin typeface="メイリオ" panose="020B0604030504040204" pitchFamily="50" charset="-128"/>
                  <a:ea typeface="メイリオ" panose="020B0604030504040204" pitchFamily="50" charset="-128"/>
                </a:rPr>
                <a:t>障がいに係る医療の</a:t>
              </a:r>
              <a:endParaRPr kumimoji="1" lang="en-US" altLang="ja-JP" sz="900" b="1" dirty="0">
                <a:solidFill>
                  <a:schemeClr val="tx1"/>
                </a:solidFill>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1" dirty="0">
                  <a:solidFill>
                    <a:schemeClr val="tx1"/>
                  </a:solidFill>
                  <a:latin typeface="メイリオ" panose="020B0604030504040204" pitchFamily="50" charset="-128"/>
                  <a:ea typeface="メイリオ" panose="020B0604030504040204" pitchFamily="50" charset="-128"/>
                </a:rPr>
                <a:t>            </a:t>
              </a:r>
              <a:r>
                <a:rPr kumimoji="1" lang="ja-JP" altLang="en-US" sz="900" b="1" dirty="0">
                  <a:solidFill>
                    <a:schemeClr val="tx1"/>
                  </a:solidFill>
                  <a:latin typeface="メイリオ" panose="020B0604030504040204" pitchFamily="50" charset="-128"/>
                  <a:ea typeface="メイリオ" panose="020B0604030504040204" pitchFamily="50" charset="-128"/>
                </a:rPr>
                <a:t>推進と連携強化</a:t>
              </a:r>
            </a:p>
          </p:txBody>
        </p:sp>
        <p:sp>
          <p:nvSpPr>
            <p:cNvPr id="117" name="正方形/長方形 116">
              <a:extLst>
                <a:ext uri="{FF2B5EF4-FFF2-40B4-BE49-F238E27FC236}">
                  <a16:creationId xmlns:a16="http://schemas.microsoft.com/office/drawing/2014/main" id="{9CADC386-0061-458C-AD06-651EDFA30714}"/>
                </a:ext>
              </a:extLst>
            </p:cNvPr>
            <p:cNvSpPr/>
            <p:nvPr/>
          </p:nvSpPr>
          <p:spPr>
            <a:xfrm>
              <a:off x="1929253" y="7964103"/>
              <a:ext cx="1980000" cy="632873"/>
            </a:xfrm>
            <a:prstGeom prst="rect">
              <a:avLst/>
            </a:prstGeom>
            <a:solidFill>
              <a:schemeClr val="accent1">
                <a:lumMod val="40000"/>
                <a:lumOff val="6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lIns="3600" tIns="3600" rIns="3600" bIns="3600" rtlCol="0" anchor="ctr"/>
            <a:lstStyle/>
            <a:p>
              <a:pPr indent="-360000"/>
              <a:r>
                <a:rPr kumimoji="1" lang="ja-JP" altLang="en-US" sz="900" b="1" dirty="0">
                  <a:solidFill>
                    <a:schemeClr val="tx1"/>
                  </a:solidFill>
                  <a:latin typeface="メイリオ" panose="020B0604030504040204" pitchFamily="50" charset="-128"/>
                  <a:ea typeface="メイリオ" panose="020B0604030504040204" pitchFamily="50" charset="-128"/>
                </a:rPr>
                <a:t>   （８）社会復帰の支援</a:t>
              </a:r>
              <a:endParaRPr kumimoji="1" lang="en-US" altLang="ja-JP" sz="900" b="1" dirty="0">
                <a:solidFill>
                  <a:schemeClr val="tx1"/>
                </a:solidFill>
                <a:latin typeface="メイリオ" panose="020B0604030504040204" pitchFamily="50" charset="-128"/>
                <a:ea typeface="メイリオ" panose="020B0604030504040204" pitchFamily="50" charset="-128"/>
              </a:endParaRPr>
            </a:p>
          </p:txBody>
        </p:sp>
        <p:sp>
          <p:nvSpPr>
            <p:cNvPr id="118" name="正方形/長方形 117">
              <a:extLst>
                <a:ext uri="{FF2B5EF4-FFF2-40B4-BE49-F238E27FC236}">
                  <a16:creationId xmlns:a16="http://schemas.microsoft.com/office/drawing/2014/main" id="{38C32A96-8599-438D-9577-3BAD3A48214F}"/>
                </a:ext>
              </a:extLst>
            </p:cNvPr>
            <p:cNvSpPr/>
            <p:nvPr/>
          </p:nvSpPr>
          <p:spPr>
            <a:xfrm>
              <a:off x="1929253" y="8830667"/>
              <a:ext cx="1980000" cy="632873"/>
            </a:xfrm>
            <a:prstGeom prst="rect">
              <a:avLst/>
            </a:prstGeom>
            <a:solidFill>
              <a:schemeClr val="accent1">
                <a:lumMod val="40000"/>
                <a:lumOff val="6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lIns="3600" tIns="3600" rIns="3600" bIns="360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1" dirty="0">
                  <a:solidFill>
                    <a:schemeClr val="tx1"/>
                  </a:solidFill>
                  <a:latin typeface="メイリオ" panose="020B0604030504040204" pitchFamily="50" charset="-128"/>
                  <a:ea typeface="メイリオ" panose="020B0604030504040204" pitchFamily="50" charset="-128"/>
                </a:rPr>
                <a:t>   （９）自助グループや回復支援</a:t>
              </a:r>
              <a:endParaRPr kumimoji="1" lang="en-US" altLang="ja-JP" sz="900" b="1" dirty="0">
                <a:solidFill>
                  <a:schemeClr val="tx1"/>
                </a:solidFill>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b="1" dirty="0">
                  <a:solidFill>
                    <a:schemeClr val="tx1"/>
                  </a:solidFill>
                  <a:latin typeface="メイリオ" panose="020B0604030504040204" pitchFamily="50" charset="-128"/>
                  <a:ea typeface="メイリオ" panose="020B0604030504040204" pitchFamily="50" charset="-128"/>
                </a:rPr>
                <a:t>　　　　</a:t>
              </a:r>
              <a:r>
                <a:rPr kumimoji="1" lang="ja-JP" altLang="en-US" sz="900" b="1" dirty="0">
                  <a:solidFill>
                    <a:schemeClr val="tx1"/>
                  </a:solidFill>
                  <a:latin typeface="メイリオ" panose="020B0604030504040204" pitchFamily="50" charset="-128"/>
                  <a:ea typeface="メイリオ" panose="020B0604030504040204" pitchFamily="50" charset="-128"/>
                </a:rPr>
                <a:t>施設、民間支援団体等の</a:t>
              </a:r>
              <a:endParaRPr kumimoji="1" lang="en-US" altLang="ja-JP" sz="900" b="1" dirty="0">
                <a:solidFill>
                  <a:schemeClr val="tx1"/>
                </a:solidFill>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b="1" dirty="0">
                  <a:solidFill>
                    <a:schemeClr val="tx1"/>
                  </a:solidFill>
                  <a:latin typeface="メイリオ" panose="020B0604030504040204" pitchFamily="50" charset="-128"/>
                  <a:ea typeface="メイリオ" panose="020B0604030504040204" pitchFamily="50" charset="-128"/>
                </a:rPr>
                <a:t>　　　　</a:t>
              </a:r>
              <a:r>
                <a:rPr kumimoji="1" lang="ja-JP" altLang="en-US" sz="900" b="1" dirty="0">
                  <a:solidFill>
                    <a:schemeClr val="tx1"/>
                  </a:solidFill>
                  <a:latin typeface="メイリオ" panose="020B0604030504040204" pitchFamily="50" charset="-128"/>
                  <a:ea typeface="メイリオ" panose="020B0604030504040204" pitchFamily="50" charset="-128"/>
                </a:rPr>
                <a:t>活動の充実</a:t>
              </a:r>
            </a:p>
          </p:txBody>
        </p:sp>
        <p:sp>
          <p:nvSpPr>
            <p:cNvPr id="119" name="正方形/長方形 118">
              <a:extLst>
                <a:ext uri="{FF2B5EF4-FFF2-40B4-BE49-F238E27FC236}">
                  <a16:creationId xmlns:a16="http://schemas.microsoft.com/office/drawing/2014/main" id="{D7094401-4B76-4CF9-AFE8-0A95CB881BEA}"/>
                </a:ext>
              </a:extLst>
            </p:cNvPr>
            <p:cNvSpPr/>
            <p:nvPr/>
          </p:nvSpPr>
          <p:spPr>
            <a:xfrm>
              <a:off x="1929253" y="4435726"/>
              <a:ext cx="1980000" cy="632873"/>
            </a:xfrm>
            <a:prstGeom prst="rect">
              <a:avLst/>
            </a:prstGeom>
            <a:solidFill>
              <a:schemeClr val="accent1">
                <a:lumMod val="40000"/>
                <a:lumOff val="6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lIns="3600" tIns="3600" rIns="3600" bIns="3600" rtlCol="0" anchor="ctr"/>
            <a:lstStyle/>
            <a:p>
              <a:pPr defTabSz="914400">
                <a:defRPr/>
              </a:pPr>
              <a:r>
                <a:rPr kumimoji="1" lang="ja-JP" altLang="en-US" sz="900" b="1" dirty="0">
                  <a:solidFill>
                    <a:schemeClr val="tx1"/>
                  </a:solidFill>
                  <a:latin typeface="メイリオ" panose="020B0604030504040204" pitchFamily="50" charset="-128"/>
                  <a:ea typeface="メイリオ" panose="020B0604030504040204" pitchFamily="50" charset="-128"/>
                </a:rPr>
                <a:t>   </a:t>
              </a:r>
              <a:endParaRPr kumimoji="1" lang="en-US" altLang="ja-JP" sz="900" b="1" dirty="0">
                <a:solidFill>
                  <a:schemeClr val="tx1"/>
                </a:solidFill>
                <a:latin typeface="メイリオ" panose="020B0604030504040204" pitchFamily="50" charset="-128"/>
                <a:ea typeface="メイリオ" panose="020B0604030504040204" pitchFamily="50" charset="-128"/>
              </a:endParaRPr>
            </a:p>
            <a:p>
              <a:pPr defTabSz="914400">
                <a:defRPr/>
              </a:pPr>
              <a:r>
                <a:rPr kumimoji="1" lang="en-US" altLang="ja-JP" sz="900" b="1" dirty="0">
                  <a:solidFill>
                    <a:schemeClr val="tx1"/>
                  </a:solidFill>
                  <a:latin typeface="メイリオ" panose="020B0604030504040204" pitchFamily="50" charset="-128"/>
                  <a:ea typeface="メイリオ" panose="020B0604030504040204" pitchFamily="50" charset="-128"/>
                </a:rPr>
                <a:t>   </a:t>
              </a:r>
              <a:r>
                <a:rPr kumimoji="1" lang="ja-JP" altLang="en-US" sz="900" b="1" dirty="0">
                  <a:solidFill>
                    <a:schemeClr val="tx1"/>
                  </a:solidFill>
                  <a:latin typeface="メイリオ" panose="020B0604030504040204" pitchFamily="50" charset="-128"/>
                  <a:ea typeface="メイリオ" panose="020B0604030504040204" pitchFamily="50" charset="-128"/>
                </a:rPr>
                <a:t>（４）健康診断及び保健指導</a:t>
              </a:r>
              <a:endParaRPr kumimoji="1" lang="en-US" altLang="ja-JP" sz="900" b="1" dirty="0">
                <a:solidFill>
                  <a:schemeClr val="tx1"/>
                </a:solidFill>
                <a:latin typeface="メイリオ" panose="020B0604030504040204" pitchFamily="50" charset="-128"/>
                <a:ea typeface="メイリオ" panose="020B0604030504040204" pitchFamily="50" charset="-128"/>
              </a:endParaRPr>
            </a:p>
            <a:p>
              <a:pPr defTabSz="914400">
                <a:defRPr/>
              </a:pPr>
              <a:r>
                <a:rPr kumimoji="1" lang="ja-JP" altLang="en-US" sz="900" b="1" dirty="0">
                  <a:solidFill>
                    <a:schemeClr val="tx1"/>
                  </a:solidFill>
                  <a:latin typeface="メイリオ" panose="020B0604030504040204" pitchFamily="50" charset="-128"/>
                  <a:ea typeface="メイリオ" panose="020B0604030504040204" pitchFamily="50" charset="-128"/>
                </a:rPr>
                <a:t>　　　　でのつなぎの促進</a:t>
              </a:r>
            </a:p>
            <a:p>
              <a:pPr indent="-360000"/>
              <a:endParaRPr kumimoji="1" lang="ja-JP" altLang="en-US" sz="900" b="1" dirty="0">
                <a:solidFill>
                  <a:schemeClr val="tx1"/>
                </a:solidFill>
                <a:latin typeface="メイリオ" panose="020B0604030504040204" pitchFamily="50" charset="-128"/>
                <a:ea typeface="メイリオ" panose="020B0604030504040204" pitchFamily="50" charset="-128"/>
              </a:endParaRPr>
            </a:p>
          </p:txBody>
        </p:sp>
        <p:sp>
          <p:nvSpPr>
            <p:cNvPr id="120" name="正方形/長方形 119">
              <a:extLst>
                <a:ext uri="{FF2B5EF4-FFF2-40B4-BE49-F238E27FC236}">
                  <a16:creationId xmlns:a16="http://schemas.microsoft.com/office/drawing/2014/main" id="{ECA5563A-1D96-435B-B593-1378795C070A}"/>
                </a:ext>
              </a:extLst>
            </p:cNvPr>
            <p:cNvSpPr/>
            <p:nvPr/>
          </p:nvSpPr>
          <p:spPr>
            <a:xfrm>
              <a:off x="1290105" y="2534528"/>
              <a:ext cx="228600" cy="162731"/>
            </a:xfrm>
            <a:prstGeom prst="rect">
              <a:avLst/>
            </a:prstGeom>
            <a:solidFill>
              <a:schemeClr val="accent1">
                <a:lumMod val="7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lIns="7200" tIns="7200" rIns="7200" bIns="7200" rtlCol="0" anchor="ctr"/>
            <a:lstStyle/>
            <a:p>
              <a:pPr algn="ctr"/>
              <a:r>
                <a:rPr kumimoji="1" lang="en-US" altLang="ja-JP" sz="900" b="1" dirty="0">
                  <a:solidFill>
                    <a:schemeClr val="bg1"/>
                  </a:solidFill>
                  <a:latin typeface="メイリオ" panose="020B0604030504040204" pitchFamily="50" charset="-128"/>
                  <a:ea typeface="メイリオ" panose="020B0604030504040204" pitchFamily="50" charset="-128"/>
                </a:rPr>
                <a:t>Ⅰ</a:t>
              </a:r>
              <a:endParaRPr kumimoji="1" lang="ja-JP" altLang="en-US" sz="900" b="1" dirty="0">
                <a:solidFill>
                  <a:schemeClr val="bg1"/>
                </a:solidFill>
                <a:latin typeface="メイリオ" panose="020B0604030504040204" pitchFamily="50" charset="-128"/>
                <a:ea typeface="メイリオ" panose="020B0604030504040204" pitchFamily="50" charset="-128"/>
              </a:endParaRPr>
            </a:p>
          </p:txBody>
        </p:sp>
        <p:sp>
          <p:nvSpPr>
            <p:cNvPr id="121" name="正方形/長方形 120">
              <a:extLst>
                <a:ext uri="{FF2B5EF4-FFF2-40B4-BE49-F238E27FC236}">
                  <a16:creationId xmlns:a16="http://schemas.microsoft.com/office/drawing/2014/main" id="{4088E9A6-5B19-4D91-8A6F-0EB56547772B}"/>
                </a:ext>
              </a:extLst>
            </p:cNvPr>
            <p:cNvSpPr/>
            <p:nvPr/>
          </p:nvSpPr>
          <p:spPr>
            <a:xfrm>
              <a:off x="1331971" y="5080940"/>
              <a:ext cx="150288" cy="139345"/>
            </a:xfrm>
            <a:prstGeom prst="rect">
              <a:avLst/>
            </a:prstGeom>
            <a:solidFill>
              <a:schemeClr val="accent1">
                <a:lumMod val="7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lIns="7200" tIns="7200" rIns="7200" bIns="7200" rtlCol="0" anchor="ctr"/>
            <a:lstStyle/>
            <a:p>
              <a:pPr algn="ctr"/>
              <a:r>
                <a:rPr kumimoji="1" lang="en-US" altLang="ja-JP" sz="900" b="1" dirty="0">
                  <a:solidFill>
                    <a:schemeClr val="bg1"/>
                  </a:solidFill>
                  <a:latin typeface="メイリオ" panose="020B0604030504040204" pitchFamily="50" charset="-128"/>
                  <a:ea typeface="メイリオ" panose="020B0604030504040204" pitchFamily="50" charset="-128"/>
                </a:rPr>
                <a:t>Ⅱ</a:t>
              </a:r>
              <a:endParaRPr kumimoji="1" lang="ja-JP" altLang="en-US" sz="900" b="1" dirty="0">
                <a:solidFill>
                  <a:schemeClr val="bg1"/>
                </a:solidFill>
                <a:latin typeface="メイリオ" panose="020B0604030504040204" pitchFamily="50" charset="-128"/>
                <a:ea typeface="メイリオ" panose="020B0604030504040204" pitchFamily="50" charset="-128"/>
              </a:endParaRPr>
            </a:p>
          </p:txBody>
        </p:sp>
        <p:sp>
          <p:nvSpPr>
            <p:cNvPr id="122" name="正方形/長方形 121">
              <a:extLst>
                <a:ext uri="{FF2B5EF4-FFF2-40B4-BE49-F238E27FC236}">
                  <a16:creationId xmlns:a16="http://schemas.microsoft.com/office/drawing/2014/main" id="{300F5A63-3C20-4376-BC9D-4785057FEE2C}"/>
                </a:ext>
              </a:extLst>
            </p:cNvPr>
            <p:cNvSpPr/>
            <p:nvPr/>
          </p:nvSpPr>
          <p:spPr>
            <a:xfrm>
              <a:off x="1308853" y="6980010"/>
              <a:ext cx="191104" cy="140210"/>
            </a:xfrm>
            <a:prstGeom prst="rect">
              <a:avLst/>
            </a:prstGeom>
            <a:solidFill>
              <a:schemeClr val="accent1">
                <a:lumMod val="7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lIns="7200" tIns="7200" rIns="7200" bIns="7200" rtlCol="0" anchor="ctr"/>
            <a:lstStyle/>
            <a:p>
              <a:pPr algn="ctr"/>
              <a:r>
                <a:rPr kumimoji="1" lang="en-US" altLang="ja-JP" sz="900" b="1" dirty="0">
                  <a:solidFill>
                    <a:schemeClr val="bg1"/>
                  </a:solidFill>
                  <a:latin typeface="メイリオ" panose="020B0604030504040204" pitchFamily="50" charset="-128"/>
                  <a:ea typeface="メイリオ" panose="020B0604030504040204" pitchFamily="50" charset="-128"/>
                </a:rPr>
                <a:t>Ⅲ</a:t>
              </a:r>
              <a:endParaRPr kumimoji="1" lang="ja-JP" altLang="en-US" sz="900" b="1" dirty="0">
                <a:solidFill>
                  <a:schemeClr val="bg1"/>
                </a:solidFill>
                <a:latin typeface="メイリオ" panose="020B0604030504040204" pitchFamily="50" charset="-128"/>
                <a:ea typeface="メイリオ" panose="020B0604030504040204" pitchFamily="50" charset="-128"/>
              </a:endParaRPr>
            </a:p>
          </p:txBody>
        </p:sp>
        <p:sp>
          <p:nvSpPr>
            <p:cNvPr id="123" name="正方形/長方形 122">
              <a:extLst>
                <a:ext uri="{FF2B5EF4-FFF2-40B4-BE49-F238E27FC236}">
                  <a16:creationId xmlns:a16="http://schemas.microsoft.com/office/drawing/2014/main" id="{C31C93A4-26DB-49C5-B066-69C62C35882D}"/>
                </a:ext>
              </a:extLst>
            </p:cNvPr>
            <p:cNvSpPr/>
            <p:nvPr/>
          </p:nvSpPr>
          <p:spPr>
            <a:xfrm>
              <a:off x="1308853" y="8060157"/>
              <a:ext cx="191104" cy="118121"/>
            </a:xfrm>
            <a:prstGeom prst="rect">
              <a:avLst/>
            </a:prstGeom>
            <a:solidFill>
              <a:schemeClr val="accent1">
                <a:lumMod val="7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lIns="7200" tIns="7200" rIns="7200" bIns="7200" rtlCol="0" anchor="ctr"/>
            <a:lstStyle/>
            <a:p>
              <a:pPr algn="ctr"/>
              <a:r>
                <a:rPr kumimoji="1" lang="en-US" altLang="ja-JP" sz="900" b="1" dirty="0">
                  <a:solidFill>
                    <a:schemeClr val="bg1"/>
                  </a:solidFill>
                  <a:latin typeface="メイリオ" panose="020B0604030504040204" pitchFamily="50" charset="-128"/>
                  <a:ea typeface="メイリオ" panose="020B0604030504040204" pitchFamily="50" charset="-128"/>
                </a:rPr>
                <a:t>ⅳ</a:t>
              </a:r>
              <a:endParaRPr kumimoji="1" lang="ja-JP" altLang="en-US" sz="900" b="1" dirty="0">
                <a:solidFill>
                  <a:schemeClr val="bg1"/>
                </a:solidFill>
                <a:latin typeface="メイリオ" panose="020B0604030504040204" pitchFamily="50" charset="-128"/>
                <a:ea typeface="メイリオ" panose="020B0604030504040204" pitchFamily="50" charset="-128"/>
              </a:endParaRPr>
            </a:p>
          </p:txBody>
        </p:sp>
        <p:cxnSp>
          <p:nvCxnSpPr>
            <p:cNvPr id="124" name="直線コネクタ 123">
              <a:extLst>
                <a:ext uri="{FF2B5EF4-FFF2-40B4-BE49-F238E27FC236}">
                  <a16:creationId xmlns:a16="http://schemas.microsoft.com/office/drawing/2014/main" id="{69733834-3A26-4184-9789-D451BECE1638}"/>
                </a:ext>
              </a:extLst>
            </p:cNvPr>
            <p:cNvCxnSpPr>
              <a:cxnSpLocks/>
              <a:stCxn id="96" idx="3"/>
            </p:cNvCxnSpPr>
            <p:nvPr/>
          </p:nvCxnSpPr>
          <p:spPr>
            <a:xfrm flipV="1">
              <a:off x="698974" y="5623258"/>
              <a:ext cx="135246" cy="0"/>
            </a:xfrm>
            <a:prstGeom prst="line">
              <a:avLst/>
            </a:prstGeom>
            <a:ln w="952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25" name="直線コネクタ 124">
              <a:extLst>
                <a:ext uri="{FF2B5EF4-FFF2-40B4-BE49-F238E27FC236}">
                  <a16:creationId xmlns:a16="http://schemas.microsoft.com/office/drawing/2014/main" id="{18ED420C-B7B2-44AF-9AD6-A450F181B0D0}"/>
                </a:ext>
              </a:extLst>
            </p:cNvPr>
            <p:cNvCxnSpPr>
              <a:cxnSpLocks/>
            </p:cNvCxnSpPr>
            <p:nvPr/>
          </p:nvCxnSpPr>
          <p:spPr>
            <a:xfrm flipV="1">
              <a:off x="834221" y="3025887"/>
              <a:ext cx="0" cy="2578818"/>
            </a:xfrm>
            <a:prstGeom prst="line">
              <a:avLst/>
            </a:prstGeom>
            <a:ln w="952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26" name="直線矢印コネクタ 125">
              <a:extLst>
                <a:ext uri="{FF2B5EF4-FFF2-40B4-BE49-F238E27FC236}">
                  <a16:creationId xmlns:a16="http://schemas.microsoft.com/office/drawing/2014/main" id="{22CD01E3-83DA-4085-BBC7-7C57540E0571}"/>
                </a:ext>
              </a:extLst>
            </p:cNvPr>
            <p:cNvCxnSpPr>
              <a:cxnSpLocks/>
            </p:cNvCxnSpPr>
            <p:nvPr/>
          </p:nvCxnSpPr>
          <p:spPr>
            <a:xfrm>
              <a:off x="834221" y="3025887"/>
              <a:ext cx="167856" cy="0"/>
            </a:xfrm>
            <a:prstGeom prst="straightConnector1">
              <a:avLst/>
            </a:prstGeom>
            <a:ln w="9525">
              <a:solidFill>
                <a:schemeClr val="accent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27" name="直線矢印コネクタ 126">
              <a:extLst>
                <a:ext uri="{FF2B5EF4-FFF2-40B4-BE49-F238E27FC236}">
                  <a16:creationId xmlns:a16="http://schemas.microsoft.com/office/drawing/2014/main" id="{8856E16D-ABE2-479A-9E80-2FF59A154C88}"/>
                </a:ext>
              </a:extLst>
            </p:cNvPr>
            <p:cNvCxnSpPr/>
            <p:nvPr/>
          </p:nvCxnSpPr>
          <p:spPr>
            <a:xfrm>
              <a:off x="834220" y="5624472"/>
              <a:ext cx="167856" cy="0"/>
            </a:xfrm>
            <a:prstGeom prst="straightConnector1">
              <a:avLst/>
            </a:prstGeom>
            <a:ln w="9525">
              <a:solidFill>
                <a:schemeClr val="accent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28" name="直線コネクタ 127">
              <a:extLst>
                <a:ext uri="{FF2B5EF4-FFF2-40B4-BE49-F238E27FC236}">
                  <a16:creationId xmlns:a16="http://schemas.microsoft.com/office/drawing/2014/main" id="{0699238F-D3FA-491A-AFCF-FED34947D064}"/>
                </a:ext>
              </a:extLst>
            </p:cNvPr>
            <p:cNvCxnSpPr>
              <a:cxnSpLocks/>
            </p:cNvCxnSpPr>
            <p:nvPr/>
          </p:nvCxnSpPr>
          <p:spPr>
            <a:xfrm>
              <a:off x="834221" y="5604705"/>
              <a:ext cx="0" cy="3099457"/>
            </a:xfrm>
            <a:prstGeom prst="line">
              <a:avLst/>
            </a:prstGeom>
            <a:ln w="952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29" name="直線矢印コネクタ 128">
              <a:extLst>
                <a:ext uri="{FF2B5EF4-FFF2-40B4-BE49-F238E27FC236}">
                  <a16:creationId xmlns:a16="http://schemas.microsoft.com/office/drawing/2014/main" id="{B30D1F3B-897D-429A-AE13-88856ECB940F}"/>
                </a:ext>
              </a:extLst>
            </p:cNvPr>
            <p:cNvCxnSpPr>
              <a:endCxn id="110" idx="1"/>
            </p:cNvCxnSpPr>
            <p:nvPr/>
          </p:nvCxnSpPr>
          <p:spPr>
            <a:xfrm>
              <a:off x="834221" y="7391372"/>
              <a:ext cx="167856" cy="0"/>
            </a:xfrm>
            <a:prstGeom prst="straightConnector1">
              <a:avLst/>
            </a:prstGeom>
            <a:ln w="9525">
              <a:solidFill>
                <a:schemeClr val="accent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30" name="直線矢印コネクタ 129">
              <a:extLst>
                <a:ext uri="{FF2B5EF4-FFF2-40B4-BE49-F238E27FC236}">
                  <a16:creationId xmlns:a16="http://schemas.microsoft.com/office/drawing/2014/main" id="{3C84E840-0E51-48E0-A49A-38D90FF4FBD0}"/>
                </a:ext>
              </a:extLst>
            </p:cNvPr>
            <p:cNvCxnSpPr>
              <a:endCxn id="97" idx="1"/>
            </p:cNvCxnSpPr>
            <p:nvPr/>
          </p:nvCxnSpPr>
          <p:spPr>
            <a:xfrm flipV="1">
              <a:off x="834221" y="8703122"/>
              <a:ext cx="167856" cy="1041"/>
            </a:xfrm>
            <a:prstGeom prst="straightConnector1">
              <a:avLst/>
            </a:prstGeom>
            <a:ln w="9525">
              <a:solidFill>
                <a:schemeClr val="accent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31" name="直線コネクタ 130">
              <a:extLst>
                <a:ext uri="{FF2B5EF4-FFF2-40B4-BE49-F238E27FC236}">
                  <a16:creationId xmlns:a16="http://schemas.microsoft.com/office/drawing/2014/main" id="{54413483-C981-42BE-AC2C-B0FF1043013C}"/>
                </a:ext>
              </a:extLst>
            </p:cNvPr>
            <p:cNvCxnSpPr>
              <a:cxnSpLocks/>
              <a:stCxn id="108" idx="3"/>
            </p:cNvCxnSpPr>
            <p:nvPr/>
          </p:nvCxnSpPr>
          <p:spPr>
            <a:xfrm>
              <a:off x="1650077" y="3025887"/>
              <a:ext cx="136644" cy="0"/>
            </a:xfrm>
            <a:prstGeom prst="line">
              <a:avLst/>
            </a:prstGeom>
            <a:ln w="952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32" name="直線コネクタ 131">
              <a:extLst>
                <a:ext uri="{FF2B5EF4-FFF2-40B4-BE49-F238E27FC236}">
                  <a16:creationId xmlns:a16="http://schemas.microsoft.com/office/drawing/2014/main" id="{A2333EF9-474B-4E76-89A4-94332C7A5C0C}"/>
                </a:ext>
              </a:extLst>
            </p:cNvPr>
            <p:cNvCxnSpPr>
              <a:cxnSpLocks/>
            </p:cNvCxnSpPr>
            <p:nvPr/>
          </p:nvCxnSpPr>
          <p:spPr>
            <a:xfrm flipV="1">
              <a:off x="1786721" y="2113420"/>
              <a:ext cx="0" cy="912468"/>
            </a:xfrm>
            <a:prstGeom prst="line">
              <a:avLst/>
            </a:prstGeom>
            <a:ln w="952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33" name="直線矢印コネクタ 132">
              <a:extLst>
                <a:ext uri="{FF2B5EF4-FFF2-40B4-BE49-F238E27FC236}">
                  <a16:creationId xmlns:a16="http://schemas.microsoft.com/office/drawing/2014/main" id="{D0BF4397-00F0-4D26-B9BC-20833A8A37EC}"/>
                </a:ext>
              </a:extLst>
            </p:cNvPr>
            <p:cNvCxnSpPr>
              <a:endCxn id="111" idx="1"/>
            </p:cNvCxnSpPr>
            <p:nvPr/>
          </p:nvCxnSpPr>
          <p:spPr>
            <a:xfrm>
              <a:off x="1786721" y="2113420"/>
              <a:ext cx="142532" cy="0"/>
            </a:xfrm>
            <a:prstGeom prst="straightConnector1">
              <a:avLst/>
            </a:prstGeom>
            <a:ln w="9525">
              <a:solidFill>
                <a:schemeClr val="accent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34" name="直線コネクタ 133">
              <a:extLst>
                <a:ext uri="{FF2B5EF4-FFF2-40B4-BE49-F238E27FC236}">
                  <a16:creationId xmlns:a16="http://schemas.microsoft.com/office/drawing/2014/main" id="{7C9AE366-2B0B-4AF7-9BD8-1EEF1B45DC22}"/>
                </a:ext>
              </a:extLst>
            </p:cNvPr>
            <p:cNvCxnSpPr>
              <a:cxnSpLocks/>
            </p:cNvCxnSpPr>
            <p:nvPr/>
          </p:nvCxnSpPr>
          <p:spPr>
            <a:xfrm>
              <a:off x="1786721" y="3025888"/>
              <a:ext cx="0" cy="843769"/>
            </a:xfrm>
            <a:prstGeom prst="line">
              <a:avLst/>
            </a:prstGeom>
            <a:ln w="952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35" name="直線矢印コネクタ 134">
              <a:extLst>
                <a:ext uri="{FF2B5EF4-FFF2-40B4-BE49-F238E27FC236}">
                  <a16:creationId xmlns:a16="http://schemas.microsoft.com/office/drawing/2014/main" id="{C3D22A67-64AB-4AEC-BF1A-9FFFA2856591}"/>
                </a:ext>
              </a:extLst>
            </p:cNvPr>
            <p:cNvCxnSpPr>
              <a:cxnSpLocks/>
            </p:cNvCxnSpPr>
            <p:nvPr/>
          </p:nvCxnSpPr>
          <p:spPr>
            <a:xfrm>
              <a:off x="1786721" y="3025887"/>
              <a:ext cx="142532" cy="0"/>
            </a:xfrm>
            <a:prstGeom prst="straightConnector1">
              <a:avLst/>
            </a:prstGeom>
            <a:ln w="9525">
              <a:solidFill>
                <a:schemeClr val="accent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36" name="直線矢印コネクタ 135">
              <a:extLst>
                <a:ext uri="{FF2B5EF4-FFF2-40B4-BE49-F238E27FC236}">
                  <a16:creationId xmlns:a16="http://schemas.microsoft.com/office/drawing/2014/main" id="{2CB53925-37B1-4A8F-A3DD-8B6F37EE68B5}"/>
                </a:ext>
              </a:extLst>
            </p:cNvPr>
            <p:cNvCxnSpPr>
              <a:endCxn id="113" idx="1"/>
            </p:cNvCxnSpPr>
            <p:nvPr/>
          </p:nvCxnSpPr>
          <p:spPr>
            <a:xfrm flipV="1">
              <a:off x="1786721" y="3869658"/>
              <a:ext cx="142532" cy="0"/>
            </a:xfrm>
            <a:prstGeom prst="straightConnector1">
              <a:avLst/>
            </a:prstGeom>
            <a:ln w="9525">
              <a:solidFill>
                <a:schemeClr val="accent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37" name="直線コネクタ 136">
              <a:extLst>
                <a:ext uri="{FF2B5EF4-FFF2-40B4-BE49-F238E27FC236}">
                  <a16:creationId xmlns:a16="http://schemas.microsoft.com/office/drawing/2014/main" id="{A854A83D-1B5D-4A25-904B-2EC6992E9441}"/>
                </a:ext>
              </a:extLst>
            </p:cNvPr>
            <p:cNvCxnSpPr>
              <a:cxnSpLocks/>
            </p:cNvCxnSpPr>
            <p:nvPr/>
          </p:nvCxnSpPr>
          <p:spPr>
            <a:xfrm>
              <a:off x="1650077" y="5600867"/>
              <a:ext cx="136644" cy="0"/>
            </a:xfrm>
            <a:prstGeom prst="line">
              <a:avLst/>
            </a:prstGeom>
            <a:ln w="952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38" name="直線コネクタ 137">
              <a:extLst>
                <a:ext uri="{FF2B5EF4-FFF2-40B4-BE49-F238E27FC236}">
                  <a16:creationId xmlns:a16="http://schemas.microsoft.com/office/drawing/2014/main" id="{CF1A72AB-8106-4AEC-A22B-0D71563B274B}"/>
                </a:ext>
              </a:extLst>
            </p:cNvPr>
            <p:cNvCxnSpPr>
              <a:cxnSpLocks/>
            </p:cNvCxnSpPr>
            <p:nvPr/>
          </p:nvCxnSpPr>
          <p:spPr>
            <a:xfrm flipV="1">
              <a:off x="1786721" y="4752163"/>
              <a:ext cx="0" cy="848704"/>
            </a:xfrm>
            <a:prstGeom prst="line">
              <a:avLst/>
            </a:prstGeom>
            <a:ln w="952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39" name="直線矢印コネクタ 138">
              <a:extLst>
                <a:ext uri="{FF2B5EF4-FFF2-40B4-BE49-F238E27FC236}">
                  <a16:creationId xmlns:a16="http://schemas.microsoft.com/office/drawing/2014/main" id="{E59583F2-265F-4E7D-B31C-7B59399E41E0}"/>
                </a:ext>
              </a:extLst>
            </p:cNvPr>
            <p:cNvCxnSpPr>
              <a:cxnSpLocks/>
              <a:endCxn id="119" idx="1"/>
            </p:cNvCxnSpPr>
            <p:nvPr/>
          </p:nvCxnSpPr>
          <p:spPr>
            <a:xfrm>
              <a:off x="1786721" y="4752163"/>
              <a:ext cx="142532" cy="0"/>
            </a:xfrm>
            <a:prstGeom prst="straightConnector1">
              <a:avLst/>
            </a:prstGeom>
            <a:ln w="9525">
              <a:solidFill>
                <a:schemeClr val="accent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40" name="直線コネクタ 139">
              <a:extLst>
                <a:ext uri="{FF2B5EF4-FFF2-40B4-BE49-F238E27FC236}">
                  <a16:creationId xmlns:a16="http://schemas.microsoft.com/office/drawing/2014/main" id="{18045B70-80CA-4DA9-9A74-EB2700104249}"/>
                </a:ext>
              </a:extLst>
            </p:cNvPr>
            <p:cNvCxnSpPr/>
            <p:nvPr/>
          </p:nvCxnSpPr>
          <p:spPr>
            <a:xfrm>
              <a:off x="1786721" y="5600867"/>
              <a:ext cx="0" cy="926475"/>
            </a:xfrm>
            <a:prstGeom prst="line">
              <a:avLst/>
            </a:prstGeom>
            <a:ln w="952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41" name="直線矢印コネクタ 140">
              <a:extLst>
                <a:ext uri="{FF2B5EF4-FFF2-40B4-BE49-F238E27FC236}">
                  <a16:creationId xmlns:a16="http://schemas.microsoft.com/office/drawing/2014/main" id="{52472E51-6B02-4E8B-B083-1CA93518907F}"/>
                </a:ext>
              </a:extLst>
            </p:cNvPr>
            <p:cNvCxnSpPr>
              <a:cxnSpLocks/>
            </p:cNvCxnSpPr>
            <p:nvPr/>
          </p:nvCxnSpPr>
          <p:spPr>
            <a:xfrm flipV="1">
              <a:off x="1786721" y="6527342"/>
              <a:ext cx="142532" cy="0"/>
            </a:xfrm>
            <a:prstGeom prst="straightConnector1">
              <a:avLst/>
            </a:prstGeom>
            <a:ln w="9525">
              <a:solidFill>
                <a:schemeClr val="accent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42" name="直線矢印コネクタ 141">
              <a:extLst>
                <a:ext uri="{FF2B5EF4-FFF2-40B4-BE49-F238E27FC236}">
                  <a16:creationId xmlns:a16="http://schemas.microsoft.com/office/drawing/2014/main" id="{5A1AF39B-0081-4F56-A352-5632FF7B3EEC}"/>
                </a:ext>
              </a:extLst>
            </p:cNvPr>
            <p:cNvCxnSpPr>
              <a:endCxn id="114" idx="1"/>
            </p:cNvCxnSpPr>
            <p:nvPr/>
          </p:nvCxnSpPr>
          <p:spPr>
            <a:xfrm>
              <a:off x="1786721" y="5600867"/>
              <a:ext cx="142532" cy="0"/>
            </a:xfrm>
            <a:prstGeom prst="straightConnector1">
              <a:avLst/>
            </a:prstGeom>
            <a:ln w="9525">
              <a:solidFill>
                <a:schemeClr val="accent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43" name="直線コネクタ 142">
              <a:extLst>
                <a:ext uri="{FF2B5EF4-FFF2-40B4-BE49-F238E27FC236}">
                  <a16:creationId xmlns:a16="http://schemas.microsoft.com/office/drawing/2014/main" id="{E31A1E1E-CA2F-4DBB-B550-E65E0EC3FC6B}"/>
                </a:ext>
              </a:extLst>
            </p:cNvPr>
            <p:cNvCxnSpPr>
              <a:stCxn id="97" idx="3"/>
            </p:cNvCxnSpPr>
            <p:nvPr/>
          </p:nvCxnSpPr>
          <p:spPr>
            <a:xfrm>
              <a:off x="1650077" y="8703122"/>
              <a:ext cx="136644" cy="1041"/>
            </a:xfrm>
            <a:prstGeom prst="line">
              <a:avLst/>
            </a:prstGeom>
            <a:ln w="952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44" name="直線コネクタ 143">
              <a:extLst>
                <a:ext uri="{FF2B5EF4-FFF2-40B4-BE49-F238E27FC236}">
                  <a16:creationId xmlns:a16="http://schemas.microsoft.com/office/drawing/2014/main" id="{2539A53C-024F-46DF-B9D7-E7A1A72431E1}"/>
                </a:ext>
              </a:extLst>
            </p:cNvPr>
            <p:cNvCxnSpPr/>
            <p:nvPr/>
          </p:nvCxnSpPr>
          <p:spPr>
            <a:xfrm flipV="1">
              <a:off x="1786721" y="8275496"/>
              <a:ext cx="0" cy="427625"/>
            </a:xfrm>
            <a:prstGeom prst="line">
              <a:avLst/>
            </a:prstGeom>
            <a:ln w="952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45" name="直線矢印コネクタ 144">
              <a:extLst>
                <a:ext uri="{FF2B5EF4-FFF2-40B4-BE49-F238E27FC236}">
                  <a16:creationId xmlns:a16="http://schemas.microsoft.com/office/drawing/2014/main" id="{CD829E81-F8A6-4503-911F-3700A8123EF9}"/>
                </a:ext>
              </a:extLst>
            </p:cNvPr>
            <p:cNvCxnSpPr>
              <a:endCxn id="117" idx="1"/>
            </p:cNvCxnSpPr>
            <p:nvPr/>
          </p:nvCxnSpPr>
          <p:spPr>
            <a:xfrm>
              <a:off x="1786721" y="8275496"/>
              <a:ext cx="142532" cy="0"/>
            </a:xfrm>
            <a:prstGeom prst="straightConnector1">
              <a:avLst/>
            </a:prstGeom>
            <a:ln w="9525">
              <a:solidFill>
                <a:schemeClr val="accent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46" name="直線コネクタ 145">
              <a:extLst>
                <a:ext uri="{FF2B5EF4-FFF2-40B4-BE49-F238E27FC236}">
                  <a16:creationId xmlns:a16="http://schemas.microsoft.com/office/drawing/2014/main" id="{FB272C78-3FCE-4F10-8BF1-6F425B97A4A5}"/>
                </a:ext>
              </a:extLst>
            </p:cNvPr>
            <p:cNvCxnSpPr>
              <a:cxnSpLocks/>
            </p:cNvCxnSpPr>
            <p:nvPr/>
          </p:nvCxnSpPr>
          <p:spPr>
            <a:xfrm>
              <a:off x="1786721" y="8703122"/>
              <a:ext cx="0" cy="443982"/>
            </a:xfrm>
            <a:prstGeom prst="line">
              <a:avLst/>
            </a:prstGeom>
            <a:ln w="952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47" name="直線矢印コネクタ 146">
              <a:extLst>
                <a:ext uri="{FF2B5EF4-FFF2-40B4-BE49-F238E27FC236}">
                  <a16:creationId xmlns:a16="http://schemas.microsoft.com/office/drawing/2014/main" id="{259CFB2D-4C1D-4010-AB44-38624EB50CCF}"/>
                </a:ext>
              </a:extLst>
            </p:cNvPr>
            <p:cNvCxnSpPr>
              <a:endCxn id="118" idx="1"/>
            </p:cNvCxnSpPr>
            <p:nvPr/>
          </p:nvCxnSpPr>
          <p:spPr>
            <a:xfrm flipV="1">
              <a:off x="1786721" y="9147104"/>
              <a:ext cx="142532" cy="0"/>
            </a:xfrm>
            <a:prstGeom prst="straightConnector1">
              <a:avLst/>
            </a:prstGeom>
            <a:ln w="9525">
              <a:solidFill>
                <a:schemeClr val="accent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57" name="直線コネクタ 156">
              <a:extLst>
                <a:ext uri="{FF2B5EF4-FFF2-40B4-BE49-F238E27FC236}">
                  <a16:creationId xmlns:a16="http://schemas.microsoft.com/office/drawing/2014/main" id="{FAF5CDBF-05AE-4163-B1ED-3C6B923DAF43}"/>
                </a:ext>
              </a:extLst>
            </p:cNvPr>
            <p:cNvCxnSpPr>
              <a:stCxn id="110" idx="3"/>
              <a:endCxn id="116" idx="1"/>
            </p:cNvCxnSpPr>
            <p:nvPr/>
          </p:nvCxnSpPr>
          <p:spPr>
            <a:xfrm>
              <a:off x="1650077" y="7395266"/>
              <a:ext cx="279176" cy="0"/>
            </a:xfrm>
            <a:prstGeom prst="line">
              <a:avLst/>
            </a:prstGeom>
            <a:ln w="952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158" name="正方形/長方形 157">
              <a:extLst>
                <a:ext uri="{FF2B5EF4-FFF2-40B4-BE49-F238E27FC236}">
                  <a16:creationId xmlns:a16="http://schemas.microsoft.com/office/drawing/2014/main" id="{365EA2DB-A828-4B5E-ADDD-27FB160EA7C7}"/>
                </a:ext>
              </a:extLst>
            </p:cNvPr>
            <p:cNvSpPr/>
            <p:nvPr/>
          </p:nvSpPr>
          <p:spPr>
            <a:xfrm>
              <a:off x="4023617" y="1471783"/>
              <a:ext cx="3150082" cy="258348"/>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7200" tIns="7200" rIns="7200" bIns="7200" rtlCol="0" anchor="ctr"/>
            <a:lstStyle/>
            <a:p>
              <a:pPr algn="ctr"/>
              <a:r>
                <a:rPr lang="ja-JP" altLang="en-US" sz="900" b="1" dirty="0">
                  <a:latin typeface="メイリオ" panose="020B0604030504040204" pitchFamily="50" charset="-128"/>
                  <a:ea typeface="メイリオ" panose="020B0604030504040204" pitchFamily="50" charset="-128"/>
                </a:rPr>
                <a:t>取組み</a:t>
              </a:r>
              <a:endParaRPr kumimoji="1" lang="ja-JP" altLang="en-US" sz="900" b="1" dirty="0">
                <a:latin typeface="メイリオ" panose="020B0604030504040204" pitchFamily="50" charset="-128"/>
                <a:ea typeface="メイリオ" panose="020B0604030504040204" pitchFamily="50" charset="-128"/>
              </a:endParaRPr>
            </a:p>
          </p:txBody>
        </p:sp>
        <p:sp>
          <p:nvSpPr>
            <p:cNvPr id="194" name="正方形/長方形 193">
              <a:extLst>
                <a:ext uri="{FF2B5EF4-FFF2-40B4-BE49-F238E27FC236}">
                  <a16:creationId xmlns:a16="http://schemas.microsoft.com/office/drawing/2014/main" id="{122E6F6E-5AEA-426E-8B28-5323CA9E9E89}"/>
                </a:ext>
              </a:extLst>
            </p:cNvPr>
            <p:cNvSpPr/>
            <p:nvPr/>
          </p:nvSpPr>
          <p:spPr>
            <a:xfrm>
              <a:off x="7478105" y="1478296"/>
              <a:ext cx="2092879" cy="25920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7200" tIns="7200" rIns="7200" bIns="7200" rtlCol="0" anchor="ctr"/>
            <a:lstStyle/>
            <a:p>
              <a:pPr algn="ctr"/>
              <a:r>
                <a:rPr lang="ja-JP" altLang="en-US" sz="900" b="1" dirty="0">
                  <a:solidFill>
                    <a:schemeClr val="bg1"/>
                  </a:solidFill>
                  <a:latin typeface="Meiryo UI" panose="020B0604030504040204" pitchFamily="50" charset="-128"/>
                  <a:ea typeface="Meiryo UI" panose="020B0604030504040204" pitchFamily="50" charset="-128"/>
                </a:rPr>
                <a:t>指　　　標</a:t>
              </a:r>
            </a:p>
          </p:txBody>
        </p:sp>
        <p:sp>
          <p:nvSpPr>
            <p:cNvPr id="195" name="正方形/長方形 194">
              <a:extLst>
                <a:ext uri="{FF2B5EF4-FFF2-40B4-BE49-F238E27FC236}">
                  <a16:creationId xmlns:a16="http://schemas.microsoft.com/office/drawing/2014/main" id="{A3D9A5AE-C7EE-4968-98ED-453F54C4E7D9}"/>
                </a:ext>
              </a:extLst>
            </p:cNvPr>
            <p:cNvSpPr/>
            <p:nvPr/>
          </p:nvSpPr>
          <p:spPr>
            <a:xfrm>
              <a:off x="11229513" y="1478297"/>
              <a:ext cx="1488970" cy="25920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7200" tIns="7200" rIns="7200" bIns="7200" rtlCol="0" anchor="ctr"/>
            <a:lstStyle/>
            <a:p>
              <a:pPr algn="ctr"/>
              <a:r>
                <a:rPr lang="ja-JP" altLang="en-US" sz="900" b="1" dirty="0">
                  <a:solidFill>
                    <a:schemeClr val="bg1"/>
                  </a:solidFill>
                  <a:latin typeface="Meiryo UI" panose="020B0604030504040204" pitchFamily="50" charset="-128"/>
                  <a:ea typeface="Meiryo UI" panose="020B0604030504040204" pitchFamily="50" charset="-128"/>
                </a:rPr>
                <a:t>目　標</a:t>
              </a:r>
            </a:p>
          </p:txBody>
        </p:sp>
        <p:sp>
          <p:nvSpPr>
            <p:cNvPr id="196" name="正方形/長方形 195">
              <a:extLst>
                <a:ext uri="{FF2B5EF4-FFF2-40B4-BE49-F238E27FC236}">
                  <a16:creationId xmlns:a16="http://schemas.microsoft.com/office/drawing/2014/main" id="{CA654712-AD9C-48C2-8608-65575B3A6979}"/>
                </a:ext>
              </a:extLst>
            </p:cNvPr>
            <p:cNvSpPr/>
            <p:nvPr/>
          </p:nvSpPr>
          <p:spPr>
            <a:xfrm>
              <a:off x="9641160" y="1480579"/>
              <a:ext cx="1526352" cy="25920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7200" tIns="7200" rIns="7200" bIns="7200" rtlCol="0" anchor="ctr"/>
            <a:lstStyle/>
            <a:p>
              <a:pPr algn="ctr"/>
              <a:r>
                <a:rPr lang="ja-JP" altLang="en-US" sz="900" b="1" dirty="0">
                  <a:solidFill>
                    <a:schemeClr val="bg1"/>
                  </a:solidFill>
                  <a:latin typeface="Meiryo UI" panose="020B0604030504040204" pitchFamily="50" charset="-128"/>
                  <a:ea typeface="Meiryo UI" panose="020B0604030504040204" pitchFamily="50" charset="-128"/>
                </a:rPr>
                <a:t>現　状</a:t>
              </a:r>
            </a:p>
          </p:txBody>
        </p:sp>
        <p:sp>
          <p:nvSpPr>
            <p:cNvPr id="292" name="正方形/長方形 291">
              <a:extLst>
                <a:ext uri="{FF2B5EF4-FFF2-40B4-BE49-F238E27FC236}">
                  <a16:creationId xmlns:a16="http://schemas.microsoft.com/office/drawing/2014/main" id="{026705DB-CFED-4F8F-84A8-CC5E911EB35C}"/>
                </a:ext>
              </a:extLst>
            </p:cNvPr>
            <p:cNvSpPr/>
            <p:nvPr/>
          </p:nvSpPr>
          <p:spPr>
            <a:xfrm>
              <a:off x="7578175" y="1906597"/>
              <a:ext cx="1969200" cy="468146"/>
            </a:xfrm>
            <a:prstGeom prst="rect">
              <a:avLst/>
            </a:prstGeom>
            <a:solidFill>
              <a:schemeClr val="bg1"/>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algn="ctr">
                <a:lnSpc>
                  <a:spcPts val="1000"/>
                </a:lnSpc>
              </a:pPr>
              <a:r>
                <a:rPr kumimoji="1" lang="ja-JP" altLang="en-US" sz="800" b="1" dirty="0">
                  <a:solidFill>
                    <a:schemeClr val="tx1"/>
                  </a:solidFill>
                  <a:latin typeface="メイリオ" panose="020B0604030504040204" pitchFamily="50" charset="-128"/>
                  <a:ea typeface="メイリオ" panose="020B0604030504040204" pitchFamily="50" charset="-128"/>
                </a:rPr>
                <a:t>   </a:t>
              </a:r>
              <a:endParaRPr kumimoji="1" lang="en-US" altLang="ja-JP" sz="800" b="1" dirty="0">
                <a:solidFill>
                  <a:schemeClr val="tx1"/>
                </a:solidFill>
                <a:latin typeface="メイリオ" panose="020B0604030504040204" pitchFamily="50" charset="-128"/>
                <a:ea typeface="メイリオ" panose="020B0604030504040204" pitchFamily="50" charset="-128"/>
              </a:endParaRPr>
            </a:p>
            <a:p>
              <a:pPr algn="ctr">
                <a:lnSpc>
                  <a:spcPts val="1000"/>
                </a:lnSpc>
              </a:pPr>
              <a:r>
                <a:rPr kumimoji="1" lang="en-US" altLang="ja-JP" sz="800" b="1" dirty="0">
                  <a:solidFill>
                    <a:schemeClr val="tx1"/>
                  </a:solidFill>
                  <a:latin typeface="メイリオ" panose="020B0604030504040204" pitchFamily="50" charset="-128"/>
                  <a:ea typeface="メイリオ" panose="020B0604030504040204" pitchFamily="50" charset="-128"/>
                </a:rPr>
                <a:t> </a:t>
              </a:r>
              <a:r>
                <a:rPr kumimoji="1" lang="ja-JP" altLang="en-US" sz="800" b="1" dirty="0">
                  <a:solidFill>
                    <a:schemeClr val="tx1"/>
                  </a:solidFill>
                  <a:latin typeface="メイリオ" panose="020B0604030504040204" pitchFamily="50" charset="-128"/>
                  <a:ea typeface="メイリオ" panose="020B0604030504040204" pitchFamily="50" charset="-128"/>
                </a:rPr>
                <a:t>依存症ポータルサイトのアクセス数</a:t>
              </a:r>
              <a:endParaRPr kumimoji="1" lang="en-US" altLang="ja-JP" sz="800" b="1" dirty="0">
                <a:solidFill>
                  <a:schemeClr val="tx1"/>
                </a:solidFill>
                <a:latin typeface="メイリオ" panose="020B0604030504040204" pitchFamily="50" charset="-128"/>
                <a:ea typeface="メイリオ" panose="020B0604030504040204" pitchFamily="50" charset="-128"/>
              </a:endParaRPr>
            </a:p>
            <a:p>
              <a:pPr>
                <a:lnSpc>
                  <a:spcPts val="1000"/>
                </a:lnSpc>
              </a:pPr>
              <a:endParaRPr lang="ja-JP" altLang="en-US" sz="800" b="1" dirty="0">
                <a:solidFill>
                  <a:schemeClr val="tx1"/>
                </a:solidFill>
                <a:latin typeface="メイリオ" panose="020B0604030504040204" pitchFamily="50" charset="-128"/>
                <a:ea typeface="メイリオ" panose="020B0604030504040204" pitchFamily="50" charset="-128"/>
              </a:endParaRPr>
            </a:p>
          </p:txBody>
        </p:sp>
        <p:sp>
          <p:nvSpPr>
            <p:cNvPr id="246" name="正方形/長方形 245">
              <a:extLst>
                <a:ext uri="{FF2B5EF4-FFF2-40B4-BE49-F238E27FC236}">
                  <a16:creationId xmlns:a16="http://schemas.microsoft.com/office/drawing/2014/main" id="{1D5108D9-620E-491D-9DEF-9B8610F6AA64}"/>
                </a:ext>
              </a:extLst>
            </p:cNvPr>
            <p:cNvSpPr/>
            <p:nvPr/>
          </p:nvSpPr>
          <p:spPr>
            <a:xfrm>
              <a:off x="9716234" y="1906670"/>
              <a:ext cx="1404000" cy="468000"/>
            </a:xfrm>
            <a:prstGeom prst="rect">
              <a:avLst/>
            </a:prstGeom>
            <a:solidFill>
              <a:schemeClr val="bg1">
                <a:lumMod val="95000"/>
              </a:schemeClr>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36000" algn="ctr">
                <a:lnSpc>
                  <a:spcPts val="1000"/>
                </a:lnSpc>
              </a:pPr>
              <a:r>
                <a:rPr lang="en-US" altLang="ja-JP" sz="700" b="1"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7,663</a:t>
              </a:r>
              <a:r>
                <a:rPr lang="ja-JP" altLang="ja-JP" sz="700" b="1"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件</a:t>
              </a:r>
              <a:endParaRPr lang="en-US" altLang="ja-JP" sz="700" b="1"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marL="36000" algn="ctr">
                <a:lnSpc>
                  <a:spcPts val="1000"/>
                </a:lnSpc>
              </a:pPr>
              <a:r>
                <a:rPr kumimoji="1" lang="ja-JP" altLang="en-US" sz="700" b="1" dirty="0">
                  <a:solidFill>
                    <a:schemeClr val="tx1"/>
                  </a:solidFill>
                  <a:latin typeface="メイリオ" panose="020B0604030504040204" pitchFamily="50" charset="-128"/>
                  <a:ea typeface="メイリオ" panose="020B0604030504040204" pitchFamily="50" charset="-128"/>
                  <a:cs typeface="Times New Roman" panose="02020603050405020304" pitchFamily="18" charset="0"/>
                </a:rPr>
                <a:t>（</a:t>
              </a:r>
              <a:r>
                <a:rPr kumimoji="1" lang="en-US" altLang="ja-JP" sz="700" b="1" dirty="0">
                  <a:solidFill>
                    <a:schemeClr val="tx1"/>
                  </a:solidFill>
                  <a:latin typeface="メイリオ" panose="020B0604030504040204" pitchFamily="50" charset="-128"/>
                  <a:ea typeface="メイリオ" panose="020B0604030504040204" pitchFamily="50" charset="-128"/>
                  <a:cs typeface="Times New Roman" panose="02020603050405020304" pitchFamily="18" charset="0"/>
                </a:rPr>
                <a:t>R4</a:t>
              </a:r>
              <a:r>
                <a:rPr kumimoji="1" lang="ja-JP" altLang="en-US" sz="700" b="1" dirty="0">
                  <a:solidFill>
                    <a:schemeClr val="tx1"/>
                  </a:solidFill>
                  <a:latin typeface="メイリオ" panose="020B0604030504040204" pitchFamily="50" charset="-128"/>
                  <a:ea typeface="メイリオ" panose="020B0604030504040204" pitchFamily="50" charset="-128"/>
                  <a:cs typeface="Times New Roman" panose="02020603050405020304" pitchFamily="18" charset="0"/>
                </a:rPr>
                <a:t>年度末）</a:t>
              </a:r>
              <a:endParaRPr kumimoji="1" lang="en-US" altLang="ja-JP" sz="700" b="1" dirty="0">
                <a:solidFill>
                  <a:schemeClr val="tx1"/>
                </a:solidFill>
                <a:latin typeface="メイリオ" panose="020B0604030504040204" pitchFamily="50" charset="-128"/>
                <a:ea typeface="メイリオ" panose="020B0604030504040204" pitchFamily="50" charset="-128"/>
              </a:endParaRPr>
            </a:p>
          </p:txBody>
        </p:sp>
        <p:sp>
          <p:nvSpPr>
            <p:cNvPr id="247" name="正方形/長方形 246">
              <a:extLst>
                <a:ext uri="{FF2B5EF4-FFF2-40B4-BE49-F238E27FC236}">
                  <a16:creationId xmlns:a16="http://schemas.microsoft.com/office/drawing/2014/main" id="{D87F2174-04C3-48AF-9407-82385F4BB09E}"/>
                </a:ext>
              </a:extLst>
            </p:cNvPr>
            <p:cNvSpPr/>
            <p:nvPr/>
          </p:nvSpPr>
          <p:spPr>
            <a:xfrm>
              <a:off x="11277923" y="1897474"/>
              <a:ext cx="1404000" cy="468000"/>
            </a:xfrm>
            <a:prstGeom prst="rect">
              <a:avLst/>
            </a:prstGeom>
            <a:solidFill>
              <a:schemeClr val="bg1">
                <a:lumMod val="95000"/>
              </a:schemeClr>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36000" algn="ctr">
                <a:lnSpc>
                  <a:spcPts val="1000"/>
                </a:lnSpc>
              </a:pPr>
              <a:r>
                <a:rPr kumimoji="1" lang="ja-JP" altLang="en-US" sz="700" b="1" dirty="0">
                  <a:solidFill>
                    <a:schemeClr val="tx1"/>
                  </a:solidFill>
                  <a:latin typeface="メイリオ" panose="020B0604030504040204" pitchFamily="50" charset="-128"/>
                  <a:ea typeface="メイリオ" panose="020B0604030504040204" pitchFamily="50" charset="-128"/>
                </a:rPr>
                <a:t>毎年度２万件以上</a:t>
              </a: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r>
                <a:rPr kumimoji="1" lang="ja-JP" altLang="en-US" sz="700" b="1" dirty="0">
                  <a:solidFill>
                    <a:schemeClr val="tx1"/>
                  </a:solidFill>
                  <a:latin typeface="メイリオ" panose="020B0604030504040204" pitchFamily="50" charset="-128"/>
                  <a:ea typeface="メイリオ" panose="020B0604030504040204" pitchFamily="50" charset="-128"/>
                </a:rPr>
                <a:t>（</a:t>
              </a:r>
              <a:r>
                <a:rPr kumimoji="1" lang="en-US" altLang="ja-JP" sz="700" b="1" dirty="0">
                  <a:solidFill>
                    <a:schemeClr val="tx1"/>
                  </a:solidFill>
                  <a:latin typeface="メイリオ" panose="020B0604030504040204" pitchFamily="50" charset="-128"/>
                  <a:ea typeface="メイリオ" panose="020B0604030504040204" pitchFamily="50" charset="-128"/>
                </a:rPr>
                <a:t>R6-8</a:t>
              </a:r>
              <a:r>
                <a:rPr kumimoji="1" lang="ja-JP" altLang="en-US" sz="700" b="1" dirty="0">
                  <a:solidFill>
                    <a:schemeClr val="tx1"/>
                  </a:solidFill>
                  <a:latin typeface="メイリオ" panose="020B0604030504040204" pitchFamily="50" charset="-128"/>
                  <a:ea typeface="メイリオ" panose="020B0604030504040204" pitchFamily="50" charset="-128"/>
                </a:rPr>
                <a:t>年度末）</a:t>
              </a:r>
              <a:endParaRPr lang="en-US" altLang="ja-JP" sz="700" b="1" dirty="0">
                <a:solidFill>
                  <a:schemeClr val="tx1"/>
                </a:solidFill>
                <a:latin typeface="メイリオ" panose="020B0604030504040204" pitchFamily="50" charset="-128"/>
                <a:ea typeface="メイリオ" panose="020B0604030504040204" pitchFamily="50" charset="-128"/>
              </a:endParaRPr>
            </a:p>
          </p:txBody>
        </p:sp>
        <p:sp>
          <p:nvSpPr>
            <p:cNvPr id="248" name="正方形/長方形 247">
              <a:extLst>
                <a:ext uri="{FF2B5EF4-FFF2-40B4-BE49-F238E27FC236}">
                  <a16:creationId xmlns:a16="http://schemas.microsoft.com/office/drawing/2014/main" id="{3BF943E7-B738-4E32-85F3-4F6F9D8F3C18}"/>
                </a:ext>
              </a:extLst>
            </p:cNvPr>
            <p:cNvSpPr/>
            <p:nvPr/>
          </p:nvSpPr>
          <p:spPr>
            <a:xfrm>
              <a:off x="7581714" y="2759534"/>
              <a:ext cx="1969200" cy="468000"/>
            </a:xfrm>
            <a:prstGeom prst="rect">
              <a:avLst/>
            </a:prstGeom>
            <a:solidFill>
              <a:schemeClr val="bg1"/>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r>
                <a:rPr kumimoji="1" lang="ja-JP" altLang="en-US" sz="800" b="1" dirty="0">
                  <a:solidFill>
                    <a:schemeClr val="tx1"/>
                  </a:solidFill>
                  <a:latin typeface="メイリオ" panose="020B0604030504040204" pitchFamily="50" charset="-128"/>
                  <a:ea typeface="メイリオ" panose="020B0604030504040204" pitchFamily="50" charset="-128"/>
                </a:rPr>
                <a:t>      生活習慣病のリスクを高める量を</a:t>
              </a:r>
              <a:endParaRPr kumimoji="1" lang="en-US" altLang="ja-JP" sz="800" b="1" dirty="0">
                <a:solidFill>
                  <a:schemeClr val="tx1"/>
                </a:solidFill>
                <a:latin typeface="メイリオ" panose="020B0604030504040204" pitchFamily="50" charset="-128"/>
                <a:ea typeface="メイリオ" panose="020B0604030504040204" pitchFamily="50" charset="-128"/>
              </a:endParaRPr>
            </a:p>
            <a:p>
              <a:r>
                <a:rPr kumimoji="1" lang="ja-JP" altLang="en-US" sz="800" b="1" dirty="0">
                  <a:solidFill>
                    <a:schemeClr val="tx1"/>
                  </a:solidFill>
                  <a:latin typeface="メイリオ" panose="020B0604030504040204" pitchFamily="50" charset="-128"/>
                  <a:ea typeface="メイリオ" panose="020B0604030504040204" pitchFamily="50" charset="-128"/>
                </a:rPr>
                <a:t>      飲酒している者</a:t>
              </a:r>
              <a:r>
                <a:rPr lang="ja-JP" altLang="en-US" sz="800" b="1" dirty="0">
                  <a:solidFill>
                    <a:schemeClr val="tx1"/>
                  </a:solidFill>
                  <a:latin typeface="メイリオ" panose="020B0604030504040204" pitchFamily="50" charset="-128"/>
                  <a:ea typeface="メイリオ" panose="020B0604030504040204" pitchFamily="50" charset="-128"/>
                </a:rPr>
                <a:t>の割合</a:t>
              </a:r>
            </a:p>
          </p:txBody>
        </p:sp>
        <p:sp>
          <p:nvSpPr>
            <p:cNvPr id="249" name="正方形/長方形 248">
              <a:extLst>
                <a:ext uri="{FF2B5EF4-FFF2-40B4-BE49-F238E27FC236}">
                  <a16:creationId xmlns:a16="http://schemas.microsoft.com/office/drawing/2014/main" id="{51E1E3BF-E987-4EFA-B022-EC1FFBA94674}"/>
                </a:ext>
              </a:extLst>
            </p:cNvPr>
            <p:cNvSpPr/>
            <p:nvPr/>
          </p:nvSpPr>
          <p:spPr>
            <a:xfrm>
              <a:off x="9709825" y="2755802"/>
              <a:ext cx="1404000" cy="468000"/>
            </a:xfrm>
            <a:prstGeom prst="rect">
              <a:avLst/>
            </a:prstGeom>
            <a:solidFill>
              <a:schemeClr val="bg1">
                <a:lumMod val="95000"/>
              </a:schemeClr>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36000">
                <a:lnSpc>
                  <a:spcPts val="1000"/>
                </a:lnSpc>
              </a:pPr>
              <a:r>
                <a:rPr kumimoji="1" lang="ja-JP" altLang="en-US" sz="700" b="1" dirty="0">
                  <a:solidFill>
                    <a:schemeClr val="tx1"/>
                  </a:solidFill>
                  <a:latin typeface="メイリオ" panose="020B0604030504040204" pitchFamily="50" charset="-128"/>
                  <a:ea typeface="メイリオ" panose="020B0604030504040204" pitchFamily="50" charset="-128"/>
                </a:rPr>
                <a:t>　</a:t>
              </a: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nSpc>
                  <a:spcPts val="1000"/>
                </a:lnSpc>
              </a:pPr>
              <a:r>
                <a:rPr kumimoji="1" lang="ja-JP" altLang="en-US" sz="700" b="1" dirty="0">
                  <a:solidFill>
                    <a:schemeClr val="tx1"/>
                  </a:solidFill>
                  <a:latin typeface="メイリオ" panose="020B0604030504040204" pitchFamily="50" charset="-128"/>
                  <a:ea typeface="メイリオ" panose="020B0604030504040204" pitchFamily="50" charset="-128"/>
                </a:rPr>
                <a:t>　　男性</a:t>
              </a:r>
              <a:r>
                <a:rPr kumimoji="1" lang="en-US" altLang="ja-JP" sz="700" b="1" dirty="0">
                  <a:solidFill>
                    <a:schemeClr val="tx1"/>
                  </a:solidFill>
                  <a:latin typeface="メイリオ" panose="020B0604030504040204" pitchFamily="50" charset="-128"/>
                  <a:ea typeface="メイリオ" panose="020B0604030504040204" pitchFamily="50" charset="-128"/>
                </a:rPr>
                <a:t>13.6</a:t>
              </a:r>
              <a:r>
                <a:rPr lang="ja-JP" altLang="en-US" sz="700" b="1" dirty="0">
                  <a:solidFill>
                    <a:schemeClr val="tx1"/>
                  </a:solidFill>
                  <a:latin typeface="メイリオ" panose="020B0604030504040204" pitchFamily="50" charset="-128"/>
                  <a:ea typeface="メイリオ" panose="020B0604030504040204" pitchFamily="50" charset="-128"/>
                </a:rPr>
                <a:t>％、女性</a:t>
              </a:r>
              <a:r>
                <a:rPr lang="en-US" altLang="ja-JP" sz="700" b="1" dirty="0">
                  <a:solidFill>
                    <a:schemeClr val="tx1"/>
                  </a:solidFill>
                  <a:latin typeface="メイリオ" panose="020B0604030504040204" pitchFamily="50" charset="-128"/>
                  <a:ea typeface="メイリオ" panose="020B0604030504040204" pitchFamily="50" charset="-128"/>
                </a:rPr>
                <a:t>9.6</a:t>
              </a:r>
              <a:r>
                <a:rPr lang="ja-JP" altLang="en-US" sz="700" b="1" dirty="0">
                  <a:solidFill>
                    <a:schemeClr val="tx1"/>
                  </a:solidFill>
                  <a:latin typeface="メイリオ" panose="020B0604030504040204" pitchFamily="50" charset="-128"/>
                  <a:ea typeface="メイリオ" panose="020B0604030504040204" pitchFamily="50" charset="-128"/>
                </a:rPr>
                <a:t>％</a:t>
              </a:r>
              <a:r>
                <a:rPr kumimoji="1" lang="ja-JP" altLang="en-US" sz="700" b="1" dirty="0">
                  <a:solidFill>
                    <a:schemeClr val="tx1"/>
                  </a:solidFill>
                  <a:latin typeface="メイリオ" panose="020B0604030504040204" pitchFamily="50" charset="-128"/>
                  <a:ea typeface="メイリオ" panose="020B0604030504040204" pitchFamily="50" charset="-128"/>
                </a:rPr>
                <a:t>　　</a:t>
              </a:r>
              <a:r>
                <a:rPr lang="ja-JP" altLang="en-US" sz="700" b="1" dirty="0">
                  <a:solidFill>
                    <a:schemeClr val="tx1"/>
                  </a:solidFill>
                  <a:latin typeface="メイリオ" panose="020B0604030504040204" pitchFamily="50" charset="-128"/>
                  <a:ea typeface="メイリオ" panose="020B0604030504040204" pitchFamily="50" charset="-128"/>
                </a:rPr>
                <a:t>　　　</a:t>
              </a:r>
              <a:endParaRPr lang="en-US" altLang="ja-JP" sz="700" b="1" dirty="0">
                <a:solidFill>
                  <a:schemeClr val="tx1"/>
                </a:solidFill>
                <a:latin typeface="メイリオ" panose="020B0604030504040204" pitchFamily="50" charset="-128"/>
                <a:ea typeface="メイリオ" panose="020B0604030504040204" pitchFamily="50" charset="-128"/>
              </a:endParaRPr>
            </a:p>
            <a:p>
              <a:pPr marL="36000">
                <a:lnSpc>
                  <a:spcPts val="1000"/>
                </a:lnSpc>
              </a:pPr>
              <a:r>
                <a:rPr kumimoji="1" lang="ja-JP" altLang="en-US" sz="700" b="1" dirty="0">
                  <a:solidFill>
                    <a:schemeClr val="tx1"/>
                  </a:solidFill>
                  <a:latin typeface="メイリオ" panose="020B0604030504040204" pitchFamily="50" charset="-128"/>
                  <a:ea typeface="メイリオ" panose="020B0604030504040204" pitchFamily="50" charset="-128"/>
                </a:rPr>
                <a:t>　　　　  （</a:t>
              </a:r>
              <a:r>
                <a:rPr kumimoji="1" lang="en-US" altLang="ja-JP" sz="700" b="1" dirty="0">
                  <a:solidFill>
                    <a:schemeClr val="tx1"/>
                  </a:solidFill>
                  <a:latin typeface="メイリオ" panose="020B0604030504040204" pitchFamily="50" charset="-128"/>
                  <a:ea typeface="メイリオ" panose="020B0604030504040204" pitchFamily="50" charset="-128"/>
                </a:rPr>
                <a:t>R4</a:t>
              </a:r>
              <a:r>
                <a:rPr kumimoji="1" lang="ja-JP" altLang="en-US" sz="700" b="1" dirty="0">
                  <a:solidFill>
                    <a:schemeClr val="tx1"/>
                  </a:solidFill>
                  <a:latin typeface="メイリオ" panose="020B0604030504040204" pitchFamily="50" charset="-128"/>
                  <a:ea typeface="メイリオ" panose="020B0604030504040204" pitchFamily="50" charset="-128"/>
                </a:rPr>
                <a:t>年度）</a:t>
              </a:r>
              <a:endParaRPr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lang="en-US" altLang="ja-JP" sz="700" b="1"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250" name="正方形/長方形 249">
              <a:extLst>
                <a:ext uri="{FF2B5EF4-FFF2-40B4-BE49-F238E27FC236}">
                  <a16:creationId xmlns:a16="http://schemas.microsoft.com/office/drawing/2014/main" id="{0B99A948-E9D6-4A89-BF98-620DE985DBAC}"/>
                </a:ext>
              </a:extLst>
            </p:cNvPr>
            <p:cNvSpPr/>
            <p:nvPr/>
          </p:nvSpPr>
          <p:spPr>
            <a:xfrm>
              <a:off x="11273554" y="2754370"/>
              <a:ext cx="1404000" cy="468000"/>
            </a:xfrm>
            <a:prstGeom prst="rect">
              <a:avLst/>
            </a:prstGeom>
            <a:solidFill>
              <a:schemeClr val="bg1">
                <a:lumMod val="95000"/>
              </a:schemeClr>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36000">
                <a:lnSpc>
                  <a:spcPts val="1000"/>
                </a:lnSpc>
              </a:pP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nSpc>
                  <a:spcPts val="1000"/>
                </a:lnSpc>
              </a:pP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nSpc>
                  <a:spcPts val="1000"/>
                </a:lnSpc>
              </a:pP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nSpc>
                  <a:spcPts val="1000"/>
                </a:lnSpc>
              </a:pPr>
              <a:r>
                <a:rPr kumimoji="1" lang="ja-JP" altLang="en-US" sz="700" b="1" dirty="0">
                  <a:solidFill>
                    <a:schemeClr val="tx1"/>
                  </a:solidFill>
                  <a:latin typeface="メイリオ" panose="020B0604030504040204" pitchFamily="50" charset="-128"/>
                  <a:ea typeface="メイリオ" panose="020B0604030504040204" pitchFamily="50" charset="-128"/>
                </a:rPr>
                <a:t>　男性</a:t>
              </a:r>
              <a:r>
                <a:rPr lang="en-US" altLang="ja-JP" sz="700" b="1" dirty="0">
                  <a:solidFill>
                    <a:schemeClr val="tx1"/>
                  </a:solidFill>
                  <a:latin typeface="メイリオ" panose="020B0604030504040204" pitchFamily="50" charset="-128"/>
                  <a:ea typeface="メイリオ" panose="020B0604030504040204" pitchFamily="50" charset="-128"/>
                </a:rPr>
                <a:t>13.0</a:t>
              </a:r>
              <a:r>
                <a:rPr lang="ja-JP" altLang="en-US" sz="700" b="1" dirty="0">
                  <a:solidFill>
                    <a:schemeClr val="tx1"/>
                  </a:solidFill>
                  <a:latin typeface="メイリオ" panose="020B0604030504040204" pitchFamily="50" charset="-128"/>
                  <a:ea typeface="メイリオ" panose="020B0604030504040204" pitchFamily="50" charset="-128"/>
                </a:rPr>
                <a:t>％、女性</a:t>
              </a:r>
              <a:r>
                <a:rPr lang="en-US" altLang="ja-JP" sz="700" b="1" dirty="0">
                  <a:solidFill>
                    <a:schemeClr val="tx1"/>
                  </a:solidFill>
                  <a:latin typeface="メイリオ" panose="020B0604030504040204" pitchFamily="50" charset="-128"/>
                  <a:ea typeface="メイリオ" panose="020B0604030504040204" pitchFamily="50" charset="-128"/>
                </a:rPr>
                <a:t>6.4</a:t>
              </a:r>
              <a:r>
                <a:rPr lang="ja-JP" altLang="en-US" sz="700" b="1" dirty="0">
                  <a:solidFill>
                    <a:schemeClr val="tx1"/>
                  </a:solidFill>
                  <a:latin typeface="メイリオ" panose="020B0604030504040204" pitchFamily="50" charset="-128"/>
                  <a:ea typeface="メイリオ" panose="020B0604030504040204" pitchFamily="50" charset="-128"/>
                </a:rPr>
                <a:t>％</a:t>
              </a: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nSpc>
                  <a:spcPts val="1000"/>
                </a:lnSpc>
              </a:pPr>
              <a:r>
                <a:rPr kumimoji="1" lang="ja-JP" altLang="en-US" sz="700" b="1" dirty="0">
                  <a:solidFill>
                    <a:schemeClr val="tx1"/>
                  </a:solidFill>
                  <a:latin typeface="メイリオ" panose="020B0604030504040204" pitchFamily="50" charset="-128"/>
                  <a:ea typeface="メイリオ" panose="020B0604030504040204" pitchFamily="50" charset="-128"/>
                </a:rPr>
                <a:t> 　        （</a:t>
              </a:r>
              <a:r>
                <a:rPr kumimoji="1" lang="en-US" altLang="ja-JP" sz="700" b="1" dirty="0">
                  <a:solidFill>
                    <a:schemeClr val="tx1"/>
                  </a:solidFill>
                  <a:latin typeface="メイリオ" panose="020B0604030504040204" pitchFamily="50" charset="-128"/>
                  <a:ea typeface="メイリオ" panose="020B0604030504040204" pitchFamily="50" charset="-128"/>
                </a:rPr>
                <a:t>R8</a:t>
              </a:r>
              <a:r>
                <a:rPr kumimoji="1" lang="ja-JP" altLang="en-US" sz="700" b="1" dirty="0">
                  <a:solidFill>
                    <a:schemeClr val="tx1"/>
                  </a:solidFill>
                  <a:latin typeface="メイリオ" panose="020B0604030504040204" pitchFamily="50" charset="-128"/>
                  <a:ea typeface="メイリオ" panose="020B0604030504040204" pitchFamily="50" charset="-128"/>
                </a:rPr>
                <a:t>年度末）</a:t>
              </a:r>
              <a:endParaRPr lang="en-US" altLang="ja-JP" sz="700" b="1" dirty="0">
                <a:solidFill>
                  <a:schemeClr val="tx1"/>
                </a:solidFill>
                <a:latin typeface="メイリオ" panose="020B0604030504040204" pitchFamily="50" charset="-128"/>
                <a:ea typeface="メイリオ" panose="020B0604030504040204" pitchFamily="50" charset="-128"/>
              </a:endParaRPr>
            </a:p>
            <a:p>
              <a:pPr marL="36000">
                <a:lnSpc>
                  <a:spcPts val="1000"/>
                </a:lnSpc>
              </a:pP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nSpc>
                  <a:spcPts val="1000"/>
                </a:lnSpc>
              </a:pPr>
              <a:endParaRPr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lang="en-US" altLang="ja-JP" sz="700" b="1"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251" name="正方形/長方形 250">
              <a:extLst>
                <a:ext uri="{FF2B5EF4-FFF2-40B4-BE49-F238E27FC236}">
                  <a16:creationId xmlns:a16="http://schemas.microsoft.com/office/drawing/2014/main" id="{ADCC66E5-7A49-4F2B-8B3F-785FF211E5ED}"/>
                </a:ext>
              </a:extLst>
            </p:cNvPr>
            <p:cNvSpPr/>
            <p:nvPr/>
          </p:nvSpPr>
          <p:spPr>
            <a:xfrm>
              <a:off x="7585908" y="3562702"/>
              <a:ext cx="1969200" cy="309600"/>
            </a:xfrm>
            <a:prstGeom prst="rect">
              <a:avLst/>
            </a:prstGeom>
            <a:solidFill>
              <a:schemeClr val="bg1"/>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algn="ctr"/>
              <a:r>
                <a:rPr kumimoji="1" lang="en-US" altLang="ja-JP" sz="800" b="1" dirty="0">
                  <a:solidFill>
                    <a:schemeClr val="tx1"/>
                  </a:solidFill>
                  <a:latin typeface="メイリオ" panose="020B0604030504040204" pitchFamily="50" charset="-128"/>
                  <a:ea typeface="メイリオ" panose="020B0604030504040204" pitchFamily="50" charset="-128"/>
                </a:rPr>
                <a:t>20</a:t>
              </a:r>
              <a:r>
                <a:rPr kumimoji="1" lang="ja-JP" altLang="en-US" sz="800" b="1" dirty="0">
                  <a:solidFill>
                    <a:schemeClr val="tx1"/>
                  </a:solidFill>
                  <a:latin typeface="メイリオ" panose="020B0604030504040204" pitchFamily="50" charset="-128"/>
                  <a:ea typeface="メイリオ" panose="020B0604030504040204" pitchFamily="50" charset="-128"/>
                </a:rPr>
                <a:t>歳未満の飲酒</a:t>
              </a:r>
              <a:r>
                <a:rPr lang="ja-JP" altLang="en-US" sz="800" b="1" dirty="0">
                  <a:solidFill>
                    <a:schemeClr val="tx1"/>
                  </a:solidFill>
                  <a:latin typeface="メイリオ" panose="020B0604030504040204" pitchFamily="50" charset="-128"/>
                  <a:ea typeface="メイリオ" panose="020B0604030504040204" pitchFamily="50" charset="-128"/>
                </a:rPr>
                <a:t>の割合</a:t>
              </a:r>
            </a:p>
          </p:txBody>
        </p:sp>
        <p:sp>
          <p:nvSpPr>
            <p:cNvPr id="252" name="正方形/長方形 251">
              <a:extLst>
                <a:ext uri="{FF2B5EF4-FFF2-40B4-BE49-F238E27FC236}">
                  <a16:creationId xmlns:a16="http://schemas.microsoft.com/office/drawing/2014/main" id="{83FE2294-0AA0-4B19-96FD-12EB70D8550F}"/>
                </a:ext>
              </a:extLst>
            </p:cNvPr>
            <p:cNvSpPr/>
            <p:nvPr/>
          </p:nvSpPr>
          <p:spPr>
            <a:xfrm>
              <a:off x="9724316" y="3565486"/>
              <a:ext cx="1404000" cy="309600"/>
            </a:xfrm>
            <a:prstGeom prst="rect">
              <a:avLst/>
            </a:prstGeom>
            <a:solidFill>
              <a:schemeClr val="bg1">
                <a:lumMod val="95000"/>
              </a:schemeClr>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36000">
                <a:lnSpc>
                  <a:spcPts val="1000"/>
                </a:lnSpc>
              </a:pPr>
              <a:r>
                <a:rPr kumimoji="1" lang="ja-JP" altLang="en-US" sz="600" b="1" dirty="0">
                  <a:solidFill>
                    <a:schemeClr val="tx1"/>
                  </a:solidFill>
                  <a:latin typeface="メイリオ" panose="020B0604030504040204" pitchFamily="50" charset="-128"/>
                  <a:ea typeface="メイリオ" panose="020B0604030504040204" pitchFamily="50" charset="-128"/>
                </a:rPr>
                <a:t>　</a:t>
              </a:r>
              <a:endParaRPr kumimoji="1" lang="en-US" altLang="ja-JP" sz="600" b="1" dirty="0">
                <a:solidFill>
                  <a:schemeClr val="tx1"/>
                </a:solidFill>
                <a:latin typeface="メイリオ" panose="020B0604030504040204" pitchFamily="50" charset="-128"/>
                <a:ea typeface="メイリオ" panose="020B0604030504040204" pitchFamily="50" charset="-128"/>
              </a:endParaRPr>
            </a:p>
            <a:p>
              <a:pPr algn="ctr"/>
              <a:endParaRPr lang="en-US" altLang="ja-JP" sz="600" b="1" dirty="0">
                <a:solidFill>
                  <a:schemeClr val="tx1"/>
                </a:solidFill>
                <a:latin typeface="メイリオ" panose="020B0604030504040204" pitchFamily="50" charset="-128"/>
                <a:ea typeface="メイリオ" panose="020B0604030504040204" pitchFamily="50" charset="-128"/>
              </a:endParaRPr>
            </a:p>
            <a:p>
              <a:pPr algn="ctr"/>
              <a:r>
                <a:rPr lang="ja-JP" altLang="en-US" sz="600" b="1" dirty="0">
                  <a:solidFill>
                    <a:schemeClr val="tx1"/>
                  </a:solidFill>
                  <a:latin typeface="メイリオ" panose="020B0604030504040204" pitchFamily="50" charset="-128"/>
                  <a:ea typeface="メイリオ" panose="020B0604030504040204" pitchFamily="50" charset="-128"/>
                </a:rPr>
                <a:t> 中学</a:t>
              </a:r>
              <a:r>
                <a:rPr lang="en-US" altLang="ja-JP" sz="600" b="1" dirty="0">
                  <a:solidFill>
                    <a:schemeClr val="tx1"/>
                  </a:solidFill>
                  <a:latin typeface="メイリオ" panose="020B0604030504040204" pitchFamily="50" charset="-128"/>
                  <a:ea typeface="メイリオ" panose="020B0604030504040204" pitchFamily="50" charset="-128"/>
                </a:rPr>
                <a:t>3</a:t>
              </a:r>
              <a:r>
                <a:rPr lang="ja-JP" altLang="en-US" sz="600" b="1" dirty="0">
                  <a:solidFill>
                    <a:schemeClr val="tx1"/>
                  </a:solidFill>
                  <a:latin typeface="メイリオ" panose="020B0604030504040204" pitchFamily="50" charset="-128"/>
                  <a:ea typeface="メイリオ" panose="020B0604030504040204" pitchFamily="50" charset="-128"/>
                </a:rPr>
                <a:t>年：男子</a:t>
              </a:r>
              <a:r>
                <a:rPr lang="en-US" altLang="ja-JP" sz="600" b="1" dirty="0">
                  <a:solidFill>
                    <a:schemeClr val="tx1"/>
                  </a:solidFill>
                  <a:latin typeface="メイリオ" panose="020B0604030504040204" pitchFamily="50" charset="-128"/>
                  <a:ea typeface="メイリオ" panose="020B0604030504040204" pitchFamily="50" charset="-128"/>
                </a:rPr>
                <a:t>3.8</a:t>
              </a:r>
              <a:r>
                <a:rPr lang="ja-JP" altLang="en-US" sz="600" b="1" dirty="0">
                  <a:solidFill>
                    <a:schemeClr val="tx1"/>
                  </a:solidFill>
                  <a:latin typeface="メイリオ" panose="020B0604030504040204" pitchFamily="50" charset="-128"/>
                  <a:ea typeface="メイリオ" panose="020B0604030504040204" pitchFamily="50" charset="-128"/>
                </a:rPr>
                <a:t>％、女子</a:t>
              </a:r>
              <a:r>
                <a:rPr lang="en-US" altLang="ja-JP" sz="600" b="1" dirty="0">
                  <a:solidFill>
                    <a:schemeClr val="tx1"/>
                  </a:solidFill>
                  <a:latin typeface="メイリオ" panose="020B0604030504040204" pitchFamily="50" charset="-128"/>
                  <a:ea typeface="メイリオ" panose="020B0604030504040204" pitchFamily="50" charset="-128"/>
                </a:rPr>
                <a:t>2.7%</a:t>
              </a:r>
            </a:p>
            <a:p>
              <a:pPr algn="ctr"/>
              <a:r>
                <a:rPr lang="ja-JP" altLang="en-US" sz="600" b="1" dirty="0">
                  <a:solidFill>
                    <a:schemeClr val="tx1"/>
                  </a:solidFill>
                  <a:latin typeface="メイリオ" panose="020B0604030504040204" pitchFamily="50" charset="-128"/>
                  <a:ea typeface="メイリオ" panose="020B0604030504040204" pitchFamily="50" charset="-128"/>
                </a:rPr>
                <a:t> 高校</a:t>
              </a:r>
              <a:r>
                <a:rPr lang="en-US" altLang="ja-JP" sz="600" b="1" dirty="0">
                  <a:solidFill>
                    <a:schemeClr val="tx1"/>
                  </a:solidFill>
                  <a:latin typeface="メイリオ" panose="020B0604030504040204" pitchFamily="50" charset="-128"/>
                  <a:ea typeface="メイリオ" panose="020B0604030504040204" pitchFamily="50" charset="-128"/>
                </a:rPr>
                <a:t>3</a:t>
              </a:r>
              <a:r>
                <a:rPr lang="ja-JP" altLang="en-US" sz="600" b="1" dirty="0">
                  <a:solidFill>
                    <a:schemeClr val="tx1"/>
                  </a:solidFill>
                  <a:latin typeface="メイリオ" panose="020B0604030504040204" pitchFamily="50" charset="-128"/>
                  <a:ea typeface="メイリオ" panose="020B0604030504040204" pitchFamily="50" charset="-128"/>
                </a:rPr>
                <a:t>年：男子</a:t>
              </a:r>
              <a:r>
                <a:rPr lang="en-US" altLang="ja-JP" sz="600" b="1" dirty="0">
                  <a:solidFill>
                    <a:schemeClr val="tx1"/>
                  </a:solidFill>
                  <a:latin typeface="メイリオ" panose="020B0604030504040204" pitchFamily="50" charset="-128"/>
                  <a:ea typeface="メイリオ" panose="020B0604030504040204" pitchFamily="50" charset="-128"/>
                </a:rPr>
                <a:t>10.7</a:t>
              </a:r>
              <a:r>
                <a:rPr lang="ja-JP" altLang="en-US" sz="600" b="1" dirty="0">
                  <a:solidFill>
                    <a:schemeClr val="tx1"/>
                  </a:solidFill>
                  <a:latin typeface="メイリオ" panose="020B0604030504040204" pitchFamily="50" charset="-128"/>
                  <a:ea typeface="メイリオ" panose="020B0604030504040204" pitchFamily="50" charset="-128"/>
                </a:rPr>
                <a:t>％、女子</a:t>
              </a:r>
              <a:r>
                <a:rPr lang="en-US" altLang="ja-JP" sz="600" b="1" dirty="0">
                  <a:solidFill>
                    <a:schemeClr val="tx1"/>
                  </a:solidFill>
                  <a:latin typeface="メイリオ" panose="020B0604030504040204" pitchFamily="50" charset="-128"/>
                  <a:ea typeface="メイリオ" panose="020B0604030504040204" pitchFamily="50" charset="-128"/>
                </a:rPr>
                <a:t>8.1% </a:t>
              </a:r>
            </a:p>
            <a:p>
              <a:pPr algn="ctr"/>
              <a:r>
                <a:rPr lang="en-US" altLang="ja-JP" sz="600" b="1" dirty="0">
                  <a:solidFill>
                    <a:schemeClr val="tx1"/>
                  </a:solidFill>
                  <a:latin typeface="メイリオ" panose="020B0604030504040204" pitchFamily="50" charset="-128"/>
                  <a:ea typeface="メイリオ" panose="020B0604030504040204" pitchFamily="50" charset="-128"/>
                </a:rPr>
                <a:t> </a:t>
              </a:r>
              <a:r>
                <a:rPr lang="ja-JP" altLang="en-US" sz="600" b="1" dirty="0">
                  <a:solidFill>
                    <a:schemeClr val="tx1"/>
                  </a:solidFill>
                  <a:latin typeface="メイリオ" panose="020B0604030504040204" pitchFamily="50" charset="-128"/>
                  <a:ea typeface="メイリオ" panose="020B0604030504040204" pitchFamily="50" charset="-128"/>
                </a:rPr>
                <a:t>（</a:t>
              </a:r>
              <a:r>
                <a:rPr lang="en-US" altLang="ja-JP" sz="600" b="1" dirty="0">
                  <a:solidFill>
                    <a:schemeClr val="tx1"/>
                  </a:solidFill>
                  <a:latin typeface="メイリオ" panose="020B0604030504040204" pitchFamily="50" charset="-128"/>
                  <a:ea typeface="メイリオ" panose="020B0604030504040204" pitchFamily="50" charset="-128"/>
                </a:rPr>
                <a:t>H29</a:t>
              </a:r>
              <a:r>
                <a:rPr lang="ja-JP" altLang="en-US" sz="600" b="1" dirty="0">
                  <a:solidFill>
                    <a:schemeClr val="tx1"/>
                  </a:solidFill>
                  <a:latin typeface="メイリオ" panose="020B0604030504040204" pitchFamily="50" charset="-128"/>
                  <a:ea typeface="メイリオ" panose="020B0604030504040204" pitchFamily="50" charset="-128"/>
                </a:rPr>
                <a:t>年度）</a:t>
              </a:r>
              <a:endParaRPr lang="en-US" altLang="ja-JP" sz="600" b="1" dirty="0">
                <a:solidFill>
                  <a:schemeClr val="tx1"/>
                </a:solidFill>
                <a:latin typeface="メイリオ" panose="020B0604030504040204" pitchFamily="50" charset="-128"/>
                <a:ea typeface="メイリオ" panose="020B0604030504040204" pitchFamily="50" charset="-128"/>
              </a:endParaRPr>
            </a:p>
            <a:p>
              <a:pPr marL="36000">
                <a:lnSpc>
                  <a:spcPts val="1000"/>
                </a:lnSpc>
              </a:pPr>
              <a:endParaRPr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lang="en-US" altLang="ja-JP" sz="700" b="1"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253" name="正方形/長方形 252">
              <a:extLst>
                <a:ext uri="{FF2B5EF4-FFF2-40B4-BE49-F238E27FC236}">
                  <a16:creationId xmlns:a16="http://schemas.microsoft.com/office/drawing/2014/main" id="{83A7AA08-BE31-458C-938C-16EECC2C81FC}"/>
                </a:ext>
              </a:extLst>
            </p:cNvPr>
            <p:cNvSpPr/>
            <p:nvPr/>
          </p:nvSpPr>
          <p:spPr>
            <a:xfrm>
              <a:off x="11273554" y="3568550"/>
              <a:ext cx="1404000" cy="309600"/>
            </a:xfrm>
            <a:prstGeom prst="rect">
              <a:avLst/>
            </a:prstGeom>
            <a:solidFill>
              <a:schemeClr val="bg1">
                <a:lumMod val="95000"/>
              </a:schemeClr>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36000">
                <a:lnSpc>
                  <a:spcPts val="1000"/>
                </a:lnSpc>
              </a:pPr>
              <a:r>
                <a:rPr kumimoji="1" lang="ja-JP" altLang="en-US" sz="700" b="1" dirty="0">
                  <a:solidFill>
                    <a:schemeClr val="tx1"/>
                  </a:solidFill>
                  <a:latin typeface="メイリオ" panose="020B0604030504040204" pitchFamily="50" charset="-128"/>
                  <a:ea typeface="メイリオ" panose="020B0604030504040204" pitchFamily="50" charset="-128"/>
                </a:rPr>
                <a:t>　</a:t>
              </a: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r>
                <a:rPr kumimoji="1" lang="en-US" altLang="ja-JP" sz="700" b="1" dirty="0">
                  <a:solidFill>
                    <a:schemeClr val="tx1"/>
                  </a:solidFill>
                  <a:latin typeface="メイリオ" panose="020B0604030504040204" pitchFamily="50" charset="-128"/>
                  <a:ea typeface="メイリオ" panose="020B0604030504040204" pitchFamily="50" charset="-128"/>
                </a:rPr>
                <a:t>0</a:t>
              </a:r>
              <a:r>
                <a:rPr kumimoji="1" lang="ja-JP" altLang="en-US" sz="700" b="1" dirty="0">
                  <a:solidFill>
                    <a:schemeClr val="tx1"/>
                  </a:solidFill>
                  <a:latin typeface="メイリオ" panose="020B0604030504040204" pitchFamily="50" charset="-128"/>
                  <a:ea typeface="メイリオ" panose="020B0604030504040204" pitchFamily="50" charset="-128"/>
                </a:rPr>
                <a:t>％</a:t>
              </a: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r>
                <a:rPr kumimoji="1" lang="ja-JP" altLang="en-US" sz="700" b="1" dirty="0">
                  <a:solidFill>
                    <a:schemeClr val="tx1"/>
                  </a:solidFill>
                  <a:latin typeface="メイリオ" panose="020B0604030504040204" pitchFamily="50" charset="-128"/>
                  <a:ea typeface="メイリオ" panose="020B0604030504040204" pitchFamily="50" charset="-128"/>
                </a:rPr>
                <a:t>（</a:t>
              </a:r>
              <a:r>
                <a:rPr kumimoji="1" lang="en-US" altLang="ja-JP" sz="700" b="1" dirty="0">
                  <a:solidFill>
                    <a:schemeClr val="tx1"/>
                  </a:solidFill>
                  <a:latin typeface="メイリオ" panose="020B0604030504040204" pitchFamily="50" charset="-128"/>
                  <a:ea typeface="メイリオ" panose="020B0604030504040204" pitchFamily="50" charset="-128"/>
                </a:rPr>
                <a:t>R8</a:t>
              </a:r>
              <a:r>
                <a:rPr kumimoji="1" lang="ja-JP" altLang="en-US" sz="700" b="1" dirty="0">
                  <a:solidFill>
                    <a:schemeClr val="tx1"/>
                  </a:solidFill>
                  <a:latin typeface="メイリオ" panose="020B0604030504040204" pitchFamily="50" charset="-128"/>
                  <a:ea typeface="メイリオ" panose="020B0604030504040204" pitchFamily="50" charset="-128"/>
                </a:rPr>
                <a:t>年度末）</a:t>
              </a: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nSpc>
                  <a:spcPts val="1000"/>
                </a:lnSpc>
              </a:pPr>
              <a:endParaRPr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lang="en-US" altLang="ja-JP" sz="700" b="1"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254" name="正方形/長方形 253">
              <a:extLst>
                <a:ext uri="{FF2B5EF4-FFF2-40B4-BE49-F238E27FC236}">
                  <a16:creationId xmlns:a16="http://schemas.microsoft.com/office/drawing/2014/main" id="{1D05C17B-8F6B-4AA0-9FAD-5D03B3253CF6}"/>
                </a:ext>
              </a:extLst>
            </p:cNvPr>
            <p:cNvSpPr/>
            <p:nvPr/>
          </p:nvSpPr>
          <p:spPr>
            <a:xfrm>
              <a:off x="7585908" y="3912357"/>
              <a:ext cx="1969200" cy="309600"/>
            </a:xfrm>
            <a:prstGeom prst="rect">
              <a:avLst/>
            </a:prstGeom>
            <a:solidFill>
              <a:schemeClr val="bg1"/>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algn="ctr"/>
              <a:r>
                <a:rPr kumimoji="1" lang="ja-JP" altLang="en-US" sz="800" b="1" dirty="0">
                  <a:solidFill>
                    <a:schemeClr val="tx1"/>
                  </a:solidFill>
                  <a:latin typeface="メイリオ" panose="020B0604030504040204" pitchFamily="50" charset="-128"/>
                  <a:ea typeface="メイリオ" panose="020B0604030504040204" pitchFamily="50" charset="-128"/>
                </a:rPr>
                <a:t>妊娠中の飲酒</a:t>
              </a:r>
              <a:r>
                <a:rPr lang="ja-JP" altLang="en-US" sz="800" b="1" dirty="0">
                  <a:solidFill>
                    <a:schemeClr val="tx1"/>
                  </a:solidFill>
                  <a:latin typeface="メイリオ" panose="020B0604030504040204" pitchFamily="50" charset="-128"/>
                  <a:ea typeface="メイリオ" panose="020B0604030504040204" pitchFamily="50" charset="-128"/>
                </a:rPr>
                <a:t>の割合</a:t>
              </a:r>
            </a:p>
          </p:txBody>
        </p:sp>
        <p:sp>
          <p:nvSpPr>
            <p:cNvPr id="255" name="正方形/長方形 254">
              <a:extLst>
                <a:ext uri="{FF2B5EF4-FFF2-40B4-BE49-F238E27FC236}">
                  <a16:creationId xmlns:a16="http://schemas.microsoft.com/office/drawing/2014/main" id="{6ADF91B1-A9FA-41A8-8603-B0024083EC54}"/>
                </a:ext>
              </a:extLst>
            </p:cNvPr>
            <p:cNvSpPr/>
            <p:nvPr/>
          </p:nvSpPr>
          <p:spPr>
            <a:xfrm>
              <a:off x="9724316" y="3912357"/>
              <a:ext cx="1404000" cy="309600"/>
            </a:xfrm>
            <a:prstGeom prst="rect">
              <a:avLst/>
            </a:prstGeom>
            <a:solidFill>
              <a:schemeClr val="bg1">
                <a:lumMod val="95000"/>
              </a:schemeClr>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36000" algn="ctr">
                <a:lnSpc>
                  <a:spcPts val="1000"/>
                </a:lnSpc>
              </a:pPr>
              <a:r>
                <a:rPr kumimoji="1" lang="ja-JP" altLang="en-US" sz="700" b="1" dirty="0">
                  <a:solidFill>
                    <a:schemeClr val="tx1"/>
                  </a:solidFill>
                  <a:latin typeface="メイリオ" panose="020B0604030504040204" pitchFamily="50" charset="-128"/>
                  <a:ea typeface="メイリオ" panose="020B0604030504040204" pitchFamily="50" charset="-128"/>
                </a:rPr>
                <a:t>　</a:t>
              </a: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r>
                <a:rPr kumimoji="1" lang="en-US" altLang="ja-JP" sz="700" b="1" dirty="0">
                  <a:solidFill>
                    <a:schemeClr val="tx1"/>
                  </a:solidFill>
                  <a:latin typeface="メイリオ" panose="020B0604030504040204" pitchFamily="50" charset="-128"/>
                  <a:ea typeface="メイリオ" panose="020B0604030504040204" pitchFamily="50" charset="-128"/>
                </a:rPr>
                <a:t>2.3</a:t>
              </a:r>
              <a:r>
                <a:rPr kumimoji="1" lang="ja-JP" altLang="en-US" sz="700" b="1" dirty="0">
                  <a:solidFill>
                    <a:schemeClr val="tx1"/>
                  </a:solidFill>
                  <a:latin typeface="メイリオ" panose="020B0604030504040204" pitchFamily="50" charset="-128"/>
                  <a:ea typeface="メイリオ" panose="020B0604030504040204" pitchFamily="50" charset="-128"/>
                </a:rPr>
                <a:t>％</a:t>
              </a: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r>
                <a:rPr kumimoji="1" lang="ja-JP" altLang="en-US" sz="700" b="1" dirty="0">
                  <a:solidFill>
                    <a:schemeClr val="tx1"/>
                  </a:solidFill>
                  <a:latin typeface="メイリオ" panose="020B0604030504040204" pitchFamily="50" charset="-128"/>
                  <a:ea typeface="メイリオ" panose="020B0604030504040204" pitchFamily="50" charset="-128"/>
                </a:rPr>
                <a:t>（</a:t>
              </a:r>
              <a:r>
                <a:rPr kumimoji="1" lang="en-US" altLang="ja-JP" sz="700" b="1" dirty="0">
                  <a:solidFill>
                    <a:schemeClr val="tx1"/>
                  </a:solidFill>
                  <a:latin typeface="メイリオ" panose="020B0604030504040204" pitchFamily="50" charset="-128"/>
                  <a:ea typeface="メイリオ" panose="020B0604030504040204" pitchFamily="50" charset="-128"/>
                </a:rPr>
                <a:t>R4</a:t>
              </a:r>
              <a:r>
                <a:rPr kumimoji="1" lang="ja-JP" altLang="en-US" sz="700" b="1" dirty="0">
                  <a:solidFill>
                    <a:schemeClr val="tx1"/>
                  </a:solidFill>
                  <a:latin typeface="メイリオ" panose="020B0604030504040204" pitchFamily="50" charset="-128"/>
                  <a:ea typeface="メイリオ" panose="020B0604030504040204" pitchFamily="50" charset="-128"/>
                </a:rPr>
                <a:t>年度）</a:t>
              </a: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nSpc>
                  <a:spcPts val="1000"/>
                </a:lnSpc>
              </a:pPr>
              <a:endParaRPr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lang="en-US" altLang="ja-JP" sz="700" b="1"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256" name="正方形/長方形 255">
              <a:extLst>
                <a:ext uri="{FF2B5EF4-FFF2-40B4-BE49-F238E27FC236}">
                  <a16:creationId xmlns:a16="http://schemas.microsoft.com/office/drawing/2014/main" id="{C22D8365-DF5C-44DD-BB2B-5B8ED63930DD}"/>
                </a:ext>
              </a:extLst>
            </p:cNvPr>
            <p:cNvSpPr/>
            <p:nvPr/>
          </p:nvSpPr>
          <p:spPr>
            <a:xfrm>
              <a:off x="11273554" y="3914295"/>
              <a:ext cx="1404000" cy="309600"/>
            </a:xfrm>
            <a:prstGeom prst="rect">
              <a:avLst/>
            </a:prstGeom>
            <a:solidFill>
              <a:schemeClr val="bg1">
                <a:lumMod val="95000"/>
              </a:schemeClr>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36000">
                <a:lnSpc>
                  <a:spcPts val="1000"/>
                </a:lnSpc>
              </a:pPr>
              <a:r>
                <a:rPr kumimoji="1" lang="ja-JP" altLang="en-US" sz="700" b="1" dirty="0">
                  <a:solidFill>
                    <a:schemeClr val="tx1"/>
                  </a:solidFill>
                  <a:latin typeface="メイリオ" panose="020B0604030504040204" pitchFamily="50" charset="-128"/>
                  <a:ea typeface="メイリオ" panose="020B0604030504040204" pitchFamily="50" charset="-128"/>
                </a:rPr>
                <a:t>　</a:t>
              </a: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r>
                <a:rPr kumimoji="1" lang="en-US" altLang="ja-JP" sz="700" b="1" dirty="0">
                  <a:solidFill>
                    <a:schemeClr val="tx1"/>
                  </a:solidFill>
                  <a:latin typeface="メイリオ" panose="020B0604030504040204" pitchFamily="50" charset="-128"/>
                  <a:ea typeface="メイリオ" panose="020B0604030504040204" pitchFamily="50" charset="-128"/>
                </a:rPr>
                <a:t>0</a:t>
              </a:r>
              <a:r>
                <a:rPr kumimoji="1" lang="ja-JP" altLang="en-US" sz="700" b="1" dirty="0">
                  <a:solidFill>
                    <a:schemeClr val="tx1"/>
                  </a:solidFill>
                  <a:latin typeface="メイリオ" panose="020B0604030504040204" pitchFamily="50" charset="-128"/>
                  <a:ea typeface="メイリオ" panose="020B0604030504040204" pitchFamily="50" charset="-128"/>
                </a:rPr>
                <a:t>％</a:t>
              </a: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r>
                <a:rPr kumimoji="1" lang="ja-JP" altLang="en-US" sz="700" b="1" dirty="0">
                  <a:solidFill>
                    <a:schemeClr val="tx1"/>
                  </a:solidFill>
                  <a:latin typeface="メイリオ" panose="020B0604030504040204" pitchFamily="50" charset="-128"/>
                  <a:ea typeface="メイリオ" panose="020B0604030504040204" pitchFamily="50" charset="-128"/>
                </a:rPr>
                <a:t>（</a:t>
              </a:r>
              <a:r>
                <a:rPr kumimoji="1" lang="en-US" altLang="ja-JP" sz="700" b="1" dirty="0">
                  <a:solidFill>
                    <a:schemeClr val="tx1"/>
                  </a:solidFill>
                  <a:latin typeface="メイリオ" panose="020B0604030504040204" pitchFamily="50" charset="-128"/>
                  <a:ea typeface="メイリオ" panose="020B0604030504040204" pitchFamily="50" charset="-128"/>
                </a:rPr>
                <a:t>R8</a:t>
              </a:r>
              <a:r>
                <a:rPr kumimoji="1" lang="ja-JP" altLang="en-US" sz="700" b="1" dirty="0">
                  <a:solidFill>
                    <a:schemeClr val="tx1"/>
                  </a:solidFill>
                  <a:latin typeface="メイリオ" panose="020B0604030504040204" pitchFamily="50" charset="-128"/>
                  <a:ea typeface="メイリオ" panose="020B0604030504040204" pitchFamily="50" charset="-128"/>
                </a:rPr>
                <a:t>年度末）</a:t>
              </a: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nSpc>
                  <a:spcPts val="1000"/>
                </a:lnSpc>
              </a:pPr>
              <a:endParaRPr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lang="en-US" altLang="ja-JP" sz="700" b="1"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257" name="正方形/長方形 256">
              <a:extLst>
                <a:ext uri="{FF2B5EF4-FFF2-40B4-BE49-F238E27FC236}">
                  <a16:creationId xmlns:a16="http://schemas.microsoft.com/office/drawing/2014/main" id="{13446496-2B20-4722-98CF-E0EC2646A72B}"/>
                </a:ext>
              </a:extLst>
            </p:cNvPr>
            <p:cNvSpPr/>
            <p:nvPr/>
          </p:nvSpPr>
          <p:spPr>
            <a:xfrm>
              <a:off x="7601785" y="4550133"/>
              <a:ext cx="1969200" cy="468000"/>
            </a:xfrm>
            <a:prstGeom prst="rect">
              <a:avLst/>
            </a:prstGeom>
            <a:solidFill>
              <a:schemeClr val="bg1"/>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0" marR="0" lvl="0" indent="0" defTabSz="914400" rtl="0" eaLnBrk="1" fontAlgn="auto" latinLnBrk="0" hangingPunct="1">
                <a:lnSpc>
                  <a:spcPct val="100000"/>
                </a:lnSpc>
                <a:spcBef>
                  <a:spcPts val="0"/>
                </a:spcBef>
                <a:spcAft>
                  <a:spcPts val="0"/>
                </a:spcAft>
                <a:buClrTx/>
                <a:buSzTx/>
                <a:buFontTx/>
                <a:buNone/>
                <a:tabLst/>
                <a:defRPr/>
              </a:pPr>
              <a:endParaRPr kumimoji="1" lang="en-US" altLang="ja-JP" sz="800" b="1" dirty="0">
                <a:solidFill>
                  <a:schemeClr val="tx1"/>
                </a:solidFill>
                <a:latin typeface="メイリオ" panose="020B0604030504040204" pitchFamily="50" charset="-128"/>
                <a:ea typeface="メイリオ" panose="020B0604030504040204" pitchFamily="50" charset="-128"/>
              </a:endParaRPr>
            </a:p>
            <a:p>
              <a:pPr marL="0" marR="0" lvl="0" indent="0" defTabSz="914400" rtl="0" eaLnBrk="1" fontAlgn="auto" latinLnBrk="0" hangingPunct="1">
                <a:lnSpc>
                  <a:spcPct val="100000"/>
                </a:lnSpc>
                <a:spcBef>
                  <a:spcPts val="0"/>
                </a:spcBef>
                <a:spcAft>
                  <a:spcPts val="0"/>
                </a:spcAft>
                <a:buClrTx/>
                <a:buSzTx/>
                <a:buFontTx/>
                <a:buNone/>
                <a:tabLst/>
                <a:defRPr/>
              </a:pPr>
              <a:r>
                <a:rPr kumimoji="1" lang="ja-JP" altLang="en-US" sz="800" b="1" dirty="0">
                  <a:solidFill>
                    <a:schemeClr val="tx1"/>
                  </a:solidFill>
                  <a:latin typeface="メイリオ" panose="020B0604030504040204" pitchFamily="50" charset="-128"/>
                  <a:ea typeface="メイリオ" panose="020B0604030504040204" pitchFamily="50" charset="-128"/>
                </a:rPr>
                <a:t>      アルコール健康障がいに関する</a:t>
              </a:r>
              <a:endParaRPr kumimoji="1" lang="en-US" altLang="ja-JP" sz="800" b="1" dirty="0">
                <a:solidFill>
                  <a:schemeClr val="tx1"/>
                </a:solidFill>
                <a:latin typeface="メイリオ" panose="020B0604030504040204" pitchFamily="50" charset="-128"/>
                <a:ea typeface="メイリオ" panose="020B0604030504040204" pitchFamily="50" charset="-128"/>
              </a:endParaRPr>
            </a:p>
            <a:p>
              <a:pPr marL="0" marR="0" lvl="0" indent="0" defTabSz="914400" rtl="0" eaLnBrk="1" fontAlgn="auto" latinLnBrk="0" hangingPunct="1">
                <a:lnSpc>
                  <a:spcPct val="100000"/>
                </a:lnSpc>
                <a:spcBef>
                  <a:spcPts val="0"/>
                </a:spcBef>
                <a:spcAft>
                  <a:spcPts val="0"/>
                </a:spcAft>
                <a:buClrTx/>
                <a:buSzTx/>
                <a:buFontTx/>
                <a:buNone/>
                <a:tabLst/>
                <a:defRPr/>
              </a:pPr>
              <a:r>
                <a:rPr kumimoji="1" lang="ja-JP" altLang="en-US" sz="800" b="1" dirty="0">
                  <a:solidFill>
                    <a:schemeClr val="tx1"/>
                  </a:solidFill>
                  <a:latin typeface="メイリオ" panose="020B0604030504040204" pitchFamily="50" charset="-128"/>
                  <a:ea typeface="メイリオ" panose="020B0604030504040204" pitchFamily="50" charset="-128"/>
                </a:rPr>
                <a:t>　   研修の</a:t>
              </a:r>
              <a:r>
                <a:rPr lang="ja-JP" altLang="en-US" sz="800" b="1" dirty="0">
                  <a:solidFill>
                    <a:schemeClr val="tx1"/>
                  </a:solidFill>
                  <a:latin typeface="メイリオ" panose="020B0604030504040204" pitchFamily="50" charset="-128"/>
                  <a:ea typeface="メイリオ" panose="020B0604030504040204" pitchFamily="50" charset="-128"/>
                </a:rPr>
                <a:t>開催回数</a:t>
              </a:r>
            </a:p>
            <a:p>
              <a:pPr algn="ctr"/>
              <a:endParaRPr lang="ja-JP" altLang="en-US" sz="800" b="1" dirty="0">
                <a:solidFill>
                  <a:schemeClr val="tx1"/>
                </a:solidFill>
                <a:latin typeface="メイリオ" panose="020B0604030504040204" pitchFamily="50" charset="-128"/>
                <a:ea typeface="メイリオ" panose="020B0604030504040204" pitchFamily="50" charset="-128"/>
              </a:endParaRPr>
            </a:p>
          </p:txBody>
        </p:sp>
        <p:sp>
          <p:nvSpPr>
            <p:cNvPr id="258" name="正方形/長方形 257">
              <a:extLst>
                <a:ext uri="{FF2B5EF4-FFF2-40B4-BE49-F238E27FC236}">
                  <a16:creationId xmlns:a16="http://schemas.microsoft.com/office/drawing/2014/main" id="{E28924E5-E8BF-4945-8B8B-7D562545F21D}"/>
                </a:ext>
              </a:extLst>
            </p:cNvPr>
            <p:cNvSpPr/>
            <p:nvPr/>
          </p:nvSpPr>
          <p:spPr>
            <a:xfrm>
              <a:off x="9724316" y="4550133"/>
              <a:ext cx="1404000" cy="468000"/>
            </a:xfrm>
            <a:prstGeom prst="rect">
              <a:avLst/>
            </a:prstGeom>
            <a:solidFill>
              <a:schemeClr val="bg1">
                <a:lumMod val="95000"/>
              </a:schemeClr>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36000" algn="ctr">
                <a:lnSpc>
                  <a:spcPts val="1000"/>
                </a:lnSpc>
              </a:pPr>
              <a:r>
                <a:rPr kumimoji="1" lang="ja-JP" altLang="en-US" sz="700" b="1" dirty="0">
                  <a:solidFill>
                    <a:schemeClr val="tx1"/>
                  </a:solidFill>
                  <a:latin typeface="メイリオ" panose="020B0604030504040204" pitchFamily="50" charset="-128"/>
                  <a:ea typeface="メイリオ" panose="020B0604030504040204" pitchFamily="50" charset="-128"/>
                </a:rPr>
                <a:t>　</a:t>
              </a: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r>
                <a:rPr kumimoji="1" lang="en-US" altLang="ja-JP" sz="700" b="1" dirty="0">
                  <a:solidFill>
                    <a:schemeClr val="tx1"/>
                  </a:solidFill>
                  <a:latin typeface="メイリオ" panose="020B0604030504040204" pitchFamily="50" charset="-128"/>
                  <a:ea typeface="メイリオ" panose="020B0604030504040204" pitchFamily="50" charset="-128"/>
                </a:rPr>
                <a:t>7</a:t>
              </a:r>
              <a:r>
                <a:rPr kumimoji="1" lang="ja-JP" altLang="en-US" sz="700" b="1" dirty="0">
                  <a:solidFill>
                    <a:schemeClr val="tx1"/>
                  </a:solidFill>
                  <a:latin typeface="メイリオ" panose="020B0604030504040204" pitchFamily="50" charset="-128"/>
                  <a:ea typeface="メイリオ" panose="020B0604030504040204" pitchFamily="50" charset="-128"/>
                </a:rPr>
                <a:t>回</a:t>
              </a: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r>
                <a:rPr kumimoji="1" lang="ja-JP" altLang="en-US" sz="700" b="1" dirty="0">
                  <a:solidFill>
                    <a:schemeClr val="tx1"/>
                  </a:solidFill>
                  <a:latin typeface="メイリオ" panose="020B0604030504040204" pitchFamily="50" charset="-128"/>
                  <a:ea typeface="メイリオ" panose="020B0604030504040204" pitchFamily="50" charset="-128"/>
                </a:rPr>
                <a:t>（</a:t>
              </a:r>
              <a:r>
                <a:rPr kumimoji="1" lang="en-US" altLang="ja-JP" sz="700" b="1" dirty="0">
                  <a:solidFill>
                    <a:schemeClr val="tx1"/>
                  </a:solidFill>
                  <a:latin typeface="メイリオ" panose="020B0604030504040204" pitchFamily="50" charset="-128"/>
                  <a:ea typeface="メイリオ" panose="020B0604030504040204" pitchFamily="50" charset="-128"/>
                </a:rPr>
                <a:t>R4</a:t>
              </a:r>
              <a:r>
                <a:rPr kumimoji="1" lang="ja-JP" altLang="en-US" sz="700" b="1" dirty="0">
                  <a:solidFill>
                    <a:schemeClr val="tx1"/>
                  </a:solidFill>
                  <a:latin typeface="メイリオ" panose="020B0604030504040204" pitchFamily="50" charset="-128"/>
                  <a:ea typeface="メイリオ" panose="020B0604030504040204" pitchFamily="50" charset="-128"/>
                </a:rPr>
                <a:t>年度末）</a:t>
              </a: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nSpc>
                  <a:spcPts val="1000"/>
                </a:lnSpc>
              </a:pPr>
              <a:endParaRPr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lang="en-US" altLang="ja-JP" sz="700" b="1"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259" name="正方形/長方形 258">
              <a:extLst>
                <a:ext uri="{FF2B5EF4-FFF2-40B4-BE49-F238E27FC236}">
                  <a16:creationId xmlns:a16="http://schemas.microsoft.com/office/drawing/2014/main" id="{FEF46974-F15C-42D6-B5E0-5605395FE3E4}"/>
                </a:ext>
              </a:extLst>
            </p:cNvPr>
            <p:cNvSpPr/>
            <p:nvPr/>
          </p:nvSpPr>
          <p:spPr>
            <a:xfrm>
              <a:off x="11273554" y="4539256"/>
              <a:ext cx="1404000" cy="468000"/>
            </a:xfrm>
            <a:prstGeom prst="rect">
              <a:avLst/>
            </a:prstGeom>
            <a:solidFill>
              <a:schemeClr val="bg1">
                <a:lumMod val="95000"/>
              </a:schemeClr>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36000" algn="ctr">
                <a:lnSpc>
                  <a:spcPts val="1000"/>
                </a:lnSpc>
              </a:pPr>
              <a:r>
                <a:rPr kumimoji="1" lang="ja-JP" altLang="en-US" sz="700" b="1" dirty="0">
                  <a:solidFill>
                    <a:schemeClr val="tx1"/>
                  </a:solidFill>
                  <a:latin typeface="メイリオ" panose="020B0604030504040204" pitchFamily="50" charset="-128"/>
                  <a:ea typeface="メイリオ" panose="020B0604030504040204" pitchFamily="50" charset="-128"/>
                </a:rPr>
                <a:t>　</a:t>
              </a: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r>
                <a:rPr kumimoji="1" lang="ja-JP" altLang="en-US" sz="700" b="1" dirty="0">
                  <a:solidFill>
                    <a:schemeClr val="tx1"/>
                  </a:solidFill>
                  <a:latin typeface="メイリオ" panose="020B0604030504040204" pitchFamily="50" charset="-128"/>
                  <a:ea typeface="メイリオ" panose="020B0604030504040204" pitchFamily="50" charset="-128"/>
                </a:rPr>
                <a:t>計</a:t>
              </a:r>
              <a:r>
                <a:rPr kumimoji="1" lang="en-US" altLang="ja-JP" sz="700" b="1" dirty="0">
                  <a:solidFill>
                    <a:schemeClr val="tx1"/>
                  </a:solidFill>
                  <a:latin typeface="メイリオ" panose="020B0604030504040204" pitchFamily="50" charset="-128"/>
                  <a:ea typeface="メイリオ" panose="020B0604030504040204" pitchFamily="50" charset="-128"/>
                </a:rPr>
                <a:t>18</a:t>
              </a:r>
              <a:r>
                <a:rPr kumimoji="1" lang="ja-JP" altLang="en-US" sz="700" b="1" dirty="0">
                  <a:solidFill>
                    <a:schemeClr val="tx1"/>
                  </a:solidFill>
                  <a:latin typeface="メイリオ" panose="020B0604030504040204" pitchFamily="50" charset="-128"/>
                  <a:ea typeface="メイリオ" panose="020B0604030504040204" pitchFamily="50" charset="-128"/>
                </a:rPr>
                <a:t>回</a:t>
              </a: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r>
                <a:rPr kumimoji="1" lang="ja-JP" altLang="en-US" sz="700" b="1" dirty="0">
                  <a:solidFill>
                    <a:schemeClr val="tx1"/>
                  </a:solidFill>
                  <a:latin typeface="メイリオ" panose="020B0604030504040204" pitchFamily="50" charset="-128"/>
                  <a:ea typeface="メイリオ" panose="020B0604030504040204" pitchFamily="50" charset="-128"/>
                </a:rPr>
                <a:t>（</a:t>
              </a:r>
              <a:r>
                <a:rPr kumimoji="1" lang="en-US" altLang="ja-JP" sz="700" b="1" dirty="0">
                  <a:solidFill>
                    <a:schemeClr val="tx1"/>
                  </a:solidFill>
                  <a:latin typeface="メイリオ" panose="020B0604030504040204" pitchFamily="50" charset="-128"/>
                  <a:ea typeface="メイリオ" panose="020B0604030504040204" pitchFamily="50" charset="-128"/>
                </a:rPr>
                <a:t>R6-8</a:t>
              </a:r>
              <a:r>
                <a:rPr kumimoji="1" lang="ja-JP" altLang="en-US" sz="700" b="1" dirty="0">
                  <a:solidFill>
                    <a:schemeClr val="tx1"/>
                  </a:solidFill>
                  <a:latin typeface="メイリオ" panose="020B0604030504040204" pitchFamily="50" charset="-128"/>
                  <a:ea typeface="メイリオ" panose="020B0604030504040204" pitchFamily="50" charset="-128"/>
                </a:rPr>
                <a:t>年度末）</a:t>
              </a: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nSpc>
                  <a:spcPts val="1000"/>
                </a:lnSpc>
              </a:pPr>
              <a:endParaRPr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lang="en-US" altLang="ja-JP" sz="700" b="1"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260" name="正方形/長方形 259">
              <a:extLst>
                <a:ext uri="{FF2B5EF4-FFF2-40B4-BE49-F238E27FC236}">
                  <a16:creationId xmlns:a16="http://schemas.microsoft.com/office/drawing/2014/main" id="{E0B54936-1738-43DA-8810-EC79B540BC49}"/>
                </a:ext>
              </a:extLst>
            </p:cNvPr>
            <p:cNvSpPr/>
            <p:nvPr/>
          </p:nvSpPr>
          <p:spPr>
            <a:xfrm>
              <a:off x="7585908" y="5674728"/>
              <a:ext cx="1969200" cy="309600"/>
            </a:xfrm>
            <a:prstGeom prst="rect">
              <a:avLst/>
            </a:prstGeom>
            <a:solidFill>
              <a:schemeClr val="bg1"/>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800" b="1" dirty="0">
                <a:solidFill>
                  <a:schemeClr val="tx1"/>
                </a:solidFill>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800" b="1" dirty="0">
                  <a:solidFill>
                    <a:schemeClr val="tx1"/>
                  </a:solidFill>
                  <a:latin typeface="メイリオ" panose="020B0604030504040204" pitchFamily="50" charset="-128"/>
                  <a:ea typeface="メイリオ" panose="020B0604030504040204" pitchFamily="50" charset="-128"/>
                </a:rPr>
                <a:t>             </a:t>
              </a:r>
              <a:r>
                <a:rPr kumimoji="1" lang="ja-JP" altLang="en-US" sz="800" b="1" dirty="0">
                  <a:solidFill>
                    <a:schemeClr val="tx1"/>
                  </a:solidFill>
                  <a:latin typeface="メイリオ" panose="020B0604030504040204" pitchFamily="50" charset="-128"/>
                  <a:ea typeface="メイリオ" panose="020B0604030504040204" pitchFamily="50" charset="-128"/>
                </a:rPr>
                <a:t>連携会議等の開催回数</a:t>
              </a:r>
              <a:endParaRPr lang="ja-JP" altLang="en-US" sz="800" b="1" dirty="0">
                <a:solidFill>
                  <a:schemeClr val="tx1"/>
                </a:solidFill>
                <a:latin typeface="メイリオ" panose="020B0604030504040204" pitchFamily="50" charset="-128"/>
                <a:ea typeface="メイリオ" panose="020B0604030504040204" pitchFamily="50" charset="-128"/>
              </a:endParaRPr>
            </a:p>
            <a:p>
              <a:pPr algn="ctr"/>
              <a:endParaRPr lang="ja-JP" altLang="en-US" sz="800" b="1" dirty="0">
                <a:solidFill>
                  <a:schemeClr val="tx1"/>
                </a:solidFill>
                <a:latin typeface="メイリオ" panose="020B0604030504040204" pitchFamily="50" charset="-128"/>
                <a:ea typeface="メイリオ" panose="020B0604030504040204" pitchFamily="50" charset="-128"/>
              </a:endParaRPr>
            </a:p>
          </p:txBody>
        </p:sp>
        <p:sp>
          <p:nvSpPr>
            <p:cNvPr id="261" name="正方形/長方形 260">
              <a:extLst>
                <a:ext uri="{FF2B5EF4-FFF2-40B4-BE49-F238E27FC236}">
                  <a16:creationId xmlns:a16="http://schemas.microsoft.com/office/drawing/2014/main" id="{DB3DAC6A-1930-4940-84E5-47AEF35CE72E}"/>
                </a:ext>
              </a:extLst>
            </p:cNvPr>
            <p:cNvSpPr/>
            <p:nvPr/>
          </p:nvSpPr>
          <p:spPr>
            <a:xfrm>
              <a:off x="9763512" y="5676585"/>
              <a:ext cx="1404000" cy="309600"/>
            </a:xfrm>
            <a:prstGeom prst="rect">
              <a:avLst/>
            </a:prstGeom>
            <a:solidFill>
              <a:schemeClr val="bg1">
                <a:lumMod val="95000"/>
              </a:schemeClr>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36000" algn="ctr">
                <a:lnSpc>
                  <a:spcPts val="1000"/>
                </a:lnSpc>
              </a:pPr>
              <a:r>
                <a:rPr kumimoji="1" lang="ja-JP" altLang="en-US" sz="700" b="1" dirty="0">
                  <a:solidFill>
                    <a:schemeClr val="tx1"/>
                  </a:solidFill>
                  <a:latin typeface="メイリオ" panose="020B0604030504040204" pitchFamily="50" charset="-128"/>
                  <a:ea typeface="メイリオ" panose="020B0604030504040204" pitchFamily="50" charset="-128"/>
                </a:rPr>
                <a:t>　</a:t>
              </a: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r>
                <a:rPr kumimoji="1" lang="en-US" altLang="ja-JP" sz="700" b="1" dirty="0">
                  <a:solidFill>
                    <a:schemeClr val="tx1"/>
                  </a:solidFill>
                  <a:latin typeface="メイリオ" panose="020B0604030504040204" pitchFamily="50" charset="-128"/>
                  <a:ea typeface="メイリオ" panose="020B0604030504040204" pitchFamily="50" charset="-128"/>
                </a:rPr>
                <a:t>28</a:t>
              </a:r>
              <a:r>
                <a:rPr kumimoji="1" lang="ja-JP" altLang="en-US" sz="700" b="1" dirty="0">
                  <a:solidFill>
                    <a:schemeClr val="tx1"/>
                  </a:solidFill>
                  <a:latin typeface="メイリオ" panose="020B0604030504040204" pitchFamily="50" charset="-128"/>
                  <a:ea typeface="メイリオ" panose="020B0604030504040204" pitchFamily="50" charset="-128"/>
                </a:rPr>
                <a:t>回</a:t>
              </a: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r>
                <a:rPr kumimoji="1" lang="ja-JP" altLang="en-US" sz="700" b="1" dirty="0">
                  <a:solidFill>
                    <a:schemeClr val="tx1"/>
                  </a:solidFill>
                  <a:latin typeface="メイリオ" panose="020B0604030504040204" pitchFamily="50" charset="-128"/>
                  <a:ea typeface="メイリオ" panose="020B0604030504040204" pitchFamily="50" charset="-128"/>
                </a:rPr>
                <a:t>（</a:t>
              </a:r>
              <a:r>
                <a:rPr kumimoji="1" lang="en-US" altLang="ja-JP" sz="700" b="1" dirty="0">
                  <a:solidFill>
                    <a:schemeClr val="tx1"/>
                  </a:solidFill>
                  <a:latin typeface="メイリオ" panose="020B0604030504040204" pitchFamily="50" charset="-128"/>
                  <a:ea typeface="メイリオ" panose="020B0604030504040204" pitchFamily="50" charset="-128"/>
                </a:rPr>
                <a:t>R4</a:t>
              </a:r>
              <a:r>
                <a:rPr kumimoji="1" lang="ja-JP" altLang="en-US" sz="700" b="1" dirty="0">
                  <a:solidFill>
                    <a:schemeClr val="tx1"/>
                  </a:solidFill>
                  <a:latin typeface="メイリオ" panose="020B0604030504040204" pitchFamily="50" charset="-128"/>
                  <a:ea typeface="メイリオ" panose="020B0604030504040204" pitchFamily="50" charset="-128"/>
                </a:rPr>
                <a:t>年度末）</a:t>
              </a: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nSpc>
                  <a:spcPts val="1000"/>
                </a:lnSpc>
              </a:pPr>
              <a:endParaRPr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lang="en-US" altLang="ja-JP" sz="700" b="1"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262" name="正方形/長方形 261">
              <a:extLst>
                <a:ext uri="{FF2B5EF4-FFF2-40B4-BE49-F238E27FC236}">
                  <a16:creationId xmlns:a16="http://schemas.microsoft.com/office/drawing/2014/main" id="{8B4C99F9-B8EB-4809-9847-0D431EB34748}"/>
                </a:ext>
              </a:extLst>
            </p:cNvPr>
            <p:cNvSpPr/>
            <p:nvPr/>
          </p:nvSpPr>
          <p:spPr>
            <a:xfrm>
              <a:off x="11288292" y="5675113"/>
              <a:ext cx="1404000" cy="309600"/>
            </a:xfrm>
            <a:prstGeom prst="rect">
              <a:avLst/>
            </a:prstGeom>
            <a:solidFill>
              <a:schemeClr val="bg1">
                <a:lumMod val="95000"/>
              </a:schemeClr>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36000" algn="ctr">
                <a:lnSpc>
                  <a:spcPts val="1000"/>
                </a:lnSpc>
              </a:pPr>
              <a:r>
                <a:rPr kumimoji="1" lang="ja-JP" altLang="en-US" sz="700" b="1" dirty="0">
                  <a:solidFill>
                    <a:schemeClr val="tx1"/>
                  </a:solidFill>
                  <a:latin typeface="メイリオ" panose="020B0604030504040204" pitchFamily="50" charset="-128"/>
                  <a:ea typeface="メイリオ" panose="020B0604030504040204" pitchFamily="50" charset="-128"/>
                </a:rPr>
                <a:t>　</a:t>
              </a: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r>
                <a:rPr kumimoji="1" lang="ja-JP" altLang="en-US" sz="700" b="1" dirty="0">
                  <a:solidFill>
                    <a:schemeClr val="tx1"/>
                  </a:solidFill>
                  <a:latin typeface="メイリオ" panose="020B0604030504040204" pitchFamily="50" charset="-128"/>
                  <a:ea typeface="メイリオ" panose="020B0604030504040204" pitchFamily="50" charset="-128"/>
                </a:rPr>
                <a:t>毎年度</a:t>
              </a:r>
              <a:r>
                <a:rPr kumimoji="1" lang="en-US" altLang="ja-JP" sz="700" b="1" dirty="0">
                  <a:solidFill>
                    <a:schemeClr val="tx1"/>
                  </a:solidFill>
                  <a:latin typeface="メイリオ" panose="020B0604030504040204" pitchFamily="50" charset="-128"/>
                  <a:ea typeface="メイリオ" panose="020B0604030504040204" pitchFamily="50" charset="-128"/>
                </a:rPr>
                <a:t>20</a:t>
              </a:r>
              <a:r>
                <a:rPr kumimoji="1" lang="ja-JP" altLang="en-US" sz="700" b="1" dirty="0">
                  <a:solidFill>
                    <a:schemeClr val="tx1"/>
                  </a:solidFill>
                  <a:latin typeface="メイリオ" panose="020B0604030504040204" pitchFamily="50" charset="-128"/>
                  <a:ea typeface="メイリオ" panose="020B0604030504040204" pitchFamily="50" charset="-128"/>
                </a:rPr>
                <a:t>回以上</a:t>
              </a: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r>
                <a:rPr kumimoji="1" lang="ja-JP" altLang="en-US" sz="700" b="1" dirty="0">
                  <a:solidFill>
                    <a:schemeClr val="tx1"/>
                  </a:solidFill>
                  <a:latin typeface="メイリオ" panose="020B0604030504040204" pitchFamily="50" charset="-128"/>
                  <a:ea typeface="メイリオ" panose="020B0604030504040204" pitchFamily="50" charset="-128"/>
                </a:rPr>
                <a:t>（</a:t>
              </a:r>
              <a:r>
                <a:rPr kumimoji="1" lang="en-US" altLang="ja-JP" sz="700" b="1" dirty="0">
                  <a:solidFill>
                    <a:schemeClr val="tx1"/>
                  </a:solidFill>
                  <a:latin typeface="メイリオ" panose="020B0604030504040204" pitchFamily="50" charset="-128"/>
                  <a:ea typeface="メイリオ" panose="020B0604030504040204" pitchFamily="50" charset="-128"/>
                </a:rPr>
                <a:t>R6-8</a:t>
              </a:r>
              <a:r>
                <a:rPr kumimoji="1" lang="ja-JP" altLang="en-US" sz="700" b="1" dirty="0">
                  <a:solidFill>
                    <a:schemeClr val="tx1"/>
                  </a:solidFill>
                  <a:latin typeface="メイリオ" panose="020B0604030504040204" pitchFamily="50" charset="-128"/>
                  <a:ea typeface="メイリオ" panose="020B0604030504040204" pitchFamily="50" charset="-128"/>
                </a:rPr>
                <a:t>年度末）</a:t>
              </a: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nSpc>
                  <a:spcPts val="1000"/>
                </a:lnSpc>
              </a:pPr>
              <a:endParaRPr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lang="en-US" altLang="ja-JP" sz="700" b="1"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263" name="正方形/長方形 262">
              <a:extLst>
                <a:ext uri="{FF2B5EF4-FFF2-40B4-BE49-F238E27FC236}">
                  <a16:creationId xmlns:a16="http://schemas.microsoft.com/office/drawing/2014/main" id="{7A03E745-DF37-4F02-B92F-718665636D0E}"/>
                </a:ext>
              </a:extLst>
            </p:cNvPr>
            <p:cNvSpPr/>
            <p:nvPr/>
          </p:nvSpPr>
          <p:spPr>
            <a:xfrm>
              <a:off x="7585908" y="5328961"/>
              <a:ext cx="1969200" cy="309600"/>
            </a:xfrm>
            <a:prstGeom prst="rect">
              <a:avLst/>
            </a:prstGeom>
            <a:solidFill>
              <a:schemeClr val="bg1"/>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algn="ctr"/>
              <a:endParaRPr kumimoji="1" lang="en-US" altLang="ja-JP" sz="800" b="1" baseline="0" dirty="0">
                <a:solidFill>
                  <a:schemeClr val="tx1"/>
                </a:solidFill>
                <a:latin typeface="メイリオ" panose="020B0604030504040204" pitchFamily="50" charset="-128"/>
                <a:ea typeface="メイリオ" panose="020B0604030504040204" pitchFamily="50" charset="-128"/>
              </a:endParaRPr>
            </a:p>
            <a:p>
              <a:pPr algn="ctr"/>
              <a:endParaRPr kumimoji="1" lang="en-US" altLang="ja-JP" sz="800" b="1" dirty="0">
                <a:solidFill>
                  <a:schemeClr val="tx1"/>
                </a:solidFill>
                <a:latin typeface="メイリオ" panose="020B0604030504040204" pitchFamily="50" charset="-128"/>
                <a:ea typeface="メイリオ" panose="020B0604030504040204" pitchFamily="50" charset="-128"/>
              </a:endParaRPr>
            </a:p>
            <a:p>
              <a:r>
                <a:rPr kumimoji="1" lang="ja-JP" altLang="en-US" sz="800" b="1" baseline="0" dirty="0">
                  <a:solidFill>
                    <a:schemeClr val="tx1"/>
                  </a:solidFill>
                  <a:latin typeface="メイリオ" panose="020B0604030504040204" pitchFamily="50" charset="-128"/>
                  <a:ea typeface="メイリオ" panose="020B0604030504040204" pitchFamily="50" charset="-128"/>
                </a:rPr>
                <a:t>     相談拠点等及び「大阪依存症ほっと</a:t>
              </a:r>
              <a:endParaRPr kumimoji="1" lang="en-US" altLang="ja-JP" sz="800" b="1" baseline="0" dirty="0">
                <a:solidFill>
                  <a:schemeClr val="tx1"/>
                </a:solidFill>
                <a:latin typeface="メイリオ" panose="020B0604030504040204" pitchFamily="50" charset="-128"/>
                <a:ea typeface="メイリオ" panose="020B0604030504040204" pitchFamily="50" charset="-128"/>
              </a:endParaRPr>
            </a:p>
            <a:p>
              <a:r>
                <a:rPr lang="ja-JP" altLang="en-US" sz="800" b="1" dirty="0">
                  <a:solidFill>
                    <a:schemeClr val="tx1"/>
                  </a:solidFill>
                  <a:latin typeface="メイリオ" panose="020B0604030504040204" pitchFamily="50" charset="-128"/>
                  <a:ea typeface="メイリオ" panose="020B0604030504040204" pitchFamily="50" charset="-128"/>
                </a:rPr>
                <a:t>　  </a:t>
              </a:r>
              <a:r>
                <a:rPr kumimoji="1" lang="ja-JP" altLang="en-US" sz="800" b="1" baseline="0" dirty="0">
                  <a:solidFill>
                    <a:schemeClr val="tx1"/>
                  </a:solidFill>
                  <a:latin typeface="メイリオ" panose="020B0604030504040204" pitchFamily="50" charset="-128"/>
                  <a:ea typeface="メイリオ" panose="020B0604030504040204" pitchFamily="50" charset="-128"/>
                </a:rPr>
                <a:t>ライン（</a:t>
              </a:r>
              <a:r>
                <a:rPr kumimoji="1" lang="en-US" altLang="ja-JP" sz="800" b="1" baseline="0" dirty="0">
                  <a:solidFill>
                    <a:schemeClr val="tx1"/>
                  </a:solidFill>
                  <a:latin typeface="メイリオ" panose="020B0604030504040204" pitchFamily="50" charset="-128"/>
                  <a:ea typeface="メイリオ" panose="020B0604030504040204" pitchFamily="50" charset="-128"/>
                </a:rPr>
                <a:t>SNS</a:t>
              </a:r>
              <a:r>
                <a:rPr kumimoji="1" lang="ja-JP" altLang="en-US" sz="800" b="1" baseline="0" dirty="0">
                  <a:solidFill>
                    <a:schemeClr val="tx1"/>
                  </a:solidFill>
                  <a:latin typeface="メイリオ" panose="020B0604030504040204" pitchFamily="50" charset="-128"/>
                  <a:ea typeface="メイリオ" panose="020B0604030504040204" pitchFamily="50" charset="-128"/>
                </a:rPr>
                <a:t>相談）」の相談数</a:t>
              </a:r>
              <a:endParaRPr lang="ja-JP" altLang="en-US" sz="800" b="1" dirty="0">
                <a:solidFill>
                  <a:schemeClr val="tx1"/>
                </a:solidFill>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800" b="1" dirty="0">
                <a:solidFill>
                  <a:schemeClr val="tx1"/>
                </a:solidFill>
                <a:latin typeface="メイリオ" panose="020B0604030504040204" pitchFamily="50" charset="-128"/>
                <a:ea typeface="メイリオ" panose="020B0604030504040204" pitchFamily="50" charset="-128"/>
              </a:endParaRPr>
            </a:p>
            <a:p>
              <a:pPr algn="ctr"/>
              <a:r>
                <a:rPr lang="ja-JP" altLang="en-US" sz="800" b="1" dirty="0">
                  <a:solidFill>
                    <a:schemeClr val="tx1"/>
                  </a:solidFill>
                  <a:latin typeface="メイリオ" panose="020B0604030504040204" pitchFamily="50" charset="-128"/>
                  <a:ea typeface="メイリオ" panose="020B0604030504040204" pitchFamily="50" charset="-128"/>
                </a:rPr>
                <a:t> </a:t>
              </a:r>
            </a:p>
          </p:txBody>
        </p:sp>
        <p:sp>
          <p:nvSpPr>
            <p:cNvPr id="264" name="正方形/長方形 263">
              <a:extLst>
                <a:ext uri="{FF2B5EF4-FFF2-40B4-BE49-F238E27FC236}">
                  <a16:creationId xmlns:a16="http://schemas.microsoft.com/office/drawing/2014/main" id="{8EC03BBE-6726-474F-B5D1-96674CA458AE}"/>
                </a:ext>
              </a:extLst>
            </p:cNvPr>
            <p:cNvSpPr/>
            <p:nvPr/>
          </p:nvSpPr>
          <p:spPr>
            <a:xfrm>
              <a:off x="9763512" y="5333540"/>
              <a:ext cx="1404000" cy="309600"/>
            </a:xfrm>
            <a:prstGeom prst="rect">
              <a:avLst/>
            </a:prstGeom>
            <a:solidFill>
              <a:schemeClr val="bg1">
                <a:lumMod val="95000"/>
              </a:schemeClr>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36000" algn="ctr">
                <a:lnSpc>
                  <a:spcPts val="1000"/>
                </a:lnSpc>
              </a:pPr>
              <a:r>
                <a:rPr kumimoji="1" lang="ja-JP" altLang="en-US" sz="700" b="1" dirty="0">
                  <a:solidFill>
                    <a:schemeClr val="tx1"/>
                  </a:solidFill>
                  <a:latin typeface="メイリオ" panose="020B0604030504040204" pitchFamily="50" charset="-128"/>
                  <a:ea typeface="メイリオ" panose="020B0604030504040204" pitchFamily="50" charset="-128"/>
                </a:rPr>
                <a:t>　</a:t>
              </a: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r>
                <a:rPr kumimoji="1" lang="en-US" altLang="ja-JP" sz="700" b="1" dirty="0">
                  <a:solidFill>
                    <a:schemeClr val="tx1"/>
                  </a:solidFill>
                  <a:latin typeface="メイリオ" panose="020B0604030504040204" pitchFamily="50" charset="-128"/>
                  <a:ea typeface="メイリオ" panose="020B0604030504040204" pitchFamily="50" charset="-128"/>
                </a:rPr>
                <a:t>2,069</a:t>
              </a:r>
              <a:r>
                <a:rPr kumimoji="1" lang="ja-JP" altLang="en-US" sz="700" b="1" dirty="0">
                  <a:solidFill>
                    <a:schemeClr val="tx1"/>
                  </a:solidFill>
                  <a:latin typeface="メイリオ" panose="020B0604030504040204" pitchFamily="50" charset="-128"/>
                  <a:ea typeface="メイリオ" panose="020B0604030504040204" pitchFamily="50" charset="-128"/>
                </a:rPr>
                <a:t>件</a:t>
              </a: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r>
                <a:rPr kumimoji="1" lang="ja-JP" altLang="en-US" sz="700" b="1" dirty="0">
                  <a:solidFill>
                    <a:schemeClr val="tx1"/>
                  </a:solidFill>
                  <a:latin typeface="メイリオ" panose="020B0604030504040204" pitchFamily="50" charset="-128"/>
                  <a:ea typeface="メイリオ" panose="020B0604030504040204" pitchFamily="50" charset="-128"/>
                </a:rPr>
                <a:t>（</a:t>
              </a:r>
              <a:r>
                <a:rPr kumimoji="1" lang="en-US" altLang="ja-JP" sz="700" b="1" dirty="0">
                  <a:solidFill>
                    <a:schemeClr val="tx1"/>
                  </a:solidFill>
                  <a:latin typeface="メイリオ" panose="020B0604030504040204" pitchFamily="50" charset="-128"/>
                  <a:ea typeface="メイリオ" panose="020B0604030504040204" pitchFamily="50" charset="-128"/>
                </a:rPr>
                <a:t>R4</a:t>
              </a:r>
              <a:r>
                <a:rPr kumimoji="1" lang="ja-JP" altLang="en-US" sz="700" b="1" dirty="0">
                  <a:solidFill>
                    <a:schemeClr val="tx1"/>
                  </a:solidFill>
                  <a:latin typeface="メイリオ" panose="020B0604030504040204" pitchFamily="50" charset="-128"/>
                  <a:ea typeface="メイリオ" panose="020B0604030504040204" pitchFamily="50" charset="-128"/>
                </a:rPr>
                <a:t>年度末）</a:t>
              </a: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nSpc>
                  <a:spcPts val="1000"/>
                </a:lnSpc>
              </a:pPr>
              <a:endParaRPr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lang="en-US" altLang="ja-JP" sz="700" b="1"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265" name="正方形/長方形 264">
              <a:extLst>
                <a:ext uri="{FF2B5EF4-FFF2-40B4-BE49-F238E27FC236}">
                  <a16:creationId xmlns:a16="http://schemas.microsoft.com/office/drawing/2014/main" id="{92EAA0E4-B3A6-4F22-AF86-65E72840E747}"/>
                </a:ext>
              </a:extLst>
            </p:cNvPr>
            <p:cNvSpPr/>
            <p:nvPr/>
          </p:nvSpPr>
          <p:spPr>
            <a:xfrm>
              <a:off x="11288292" y="5334998"/>
              <a:ext cx="1404000" cy="309600"/>
            </a:xfrm>
            <a:prstGeom prst="rect">
              <a:avLst/>
            </a:prstGeom>
            <a:solidFill>
              <a:schemeClr val="bg1">
                <a:lumMod val="95000"/>
              </a:schemeClr>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36000" algn="ctr">
                <a:lnSpc>
                  <a:spcPts val="1000"/>
                </a:lnSpc>
              </a:pP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r>
                <a:rPr kumimoji="1" lang="en-US" altLang="ja-JP" sz="700" b="1" dirty="0">
                  <a:solidFill>
                    <a:schemeClr val="tx1"/>
                  </a:solidFill>
                  <a:latin typeface="メイリオ" panose="020B0604030504040204" pitchFamily="50" charset="-128"/>
                  <a:ea typeface="メイリオ" panose="020B0604030504040204" pitchFamily="50" charset="-128"/>
                </a:rPr>
                <a:t>1.5</a:t>
              </a:r>
              <a:r>
                <a:rPr kumimoji="1" lang="ja-JP" altLang="en-US" sz="700" b="1" dirty="0">
                  <a:solidFill>
                    <a:schemeClr val="tx1"/>
                  </a:solidFill>
                  <a:latin typeface="メイリオ" panose="020B0604030504040204" pitchFamily="50" charset="-128"/>
                  <a:ea typeface="メイリオ" panose="020B0604030504040204" pitchFamily="50" charset="-128"/>
                </a:rPr>
                <a:t>倍</a:t>
              </a: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r>
                <a:rPr kumimoji="1" lang="ja-JP" altLang="en-US" sz="700" b="1" dirty="0">
                  <a:solidFill>
                    <a:schemeClr val="tx1"/>
                  </a:solidFill>
                  <a:latin typeface="メイリオ" panose="020B0604030504040204" pitchFamily="50" charset="-128"/>
                  <a:ea typeface="メイリオ" panose="020B0604030504040204" pitchFamily="50" charset="-128"/>
                </a:rPr>
                <a:t>（</a:t>
              </a:r>
              <a:r>
                <a:rPr kumimoji="1" lang="en-US" altLang="ja-JP" sz="700" b="1" dirty="0">
                  <a:solidFill>
                    <a:schemeClr val="tx1"/>
                  </a:solidFill>
                  <a:latin typeface="メイリオ" panose="020B0604030504040204" pitchFamily="50" charset="-128"/>
                  <a:ea typeface="メイリオ" panose="020B0604030504040204" pitchFamily="50" charset="-128"/>
                </a:rPr>
                <a:t>R8</a:t>
              </a:r>
              <a:r>
                <a:rPr kumimoji="1" lang="ja-JP" altLang="en-US" sz="700" b="1" dirty="0">
                  <a:solidFill>
                    <a:schemeClr val="tx1"/>
                  </a:solidFill>
                  <a:latin typeface="メイリオ" panose="020B0604030504040204" pitchFamily="50" charset="-128"/>
                  <a:ea typeface="メイリオ" panose="020B0604030504040204" pitchFamily="50" charset="-128"/>
                </a:rPr>
                <a:t>年度末）</a:t>
              </a: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r>
                <a:rPr kumimoji="1" lang="ja-JP" altLang="en-US" sz="700" b="1" dirty="0">
                  <a:solidFill>
                    <a:schemeClr val="tx1"/>
                  </a:solidFill>
                  <a:latin typeface="メイリオ" panose="020B0604030504040204" pitchFamily="50" charset="-128"/>
                  <a:ea typeface="メイリオ" panose="020B0604030504040204" pitchFamily="50" charset="-128"/>
                </a:rPr>
                <a:t>　</a:t>
              </a: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nSpc>
                  <a:spcPts val="1000"/>
                </a:lnSpc>
              </a:pPr>
              <a:endParaRPr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lang="en-US" altLang="ja-JP" sz="700" b="1"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266" name="正方形/長方形 265">
              <a:extLst>
                <a:ext uri="{FF2B5EF4-FFF2-40B4-BE49-F238E27FC236}">
                  <a16:creationId xmlns:a16="http://schemas.microsoft.com/office/drawing/2014/main" id="{60662163-2D50-4F3C-A6C0-DC4856923C52}"/>
                </a:ext>
              </a:extLst>
            </p:cNvPr>
            <p:cNvSpPr/>
            <p:nvPr/>
          </p:nvSpPr>
          <p:spPr>
            <a:xfrm>
              <a:off x="7578175" y="6291995"/>
              <a:ext cx="1969200" cy="468000"/>
            </a:xfrm>
            <a:prstGeom prst="rect">
              <a:avLst/>
            </a:prstGeom>
            <a:solidFill>
              <a:schemeClr val="bg1"/>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algn="ctr"/>
              <a:endParaRPr kumimoji="1" lang="en-US" altLang="ja-JP" sz="800" b="1" baseline="0" dirty="0">
                <a:solidFill>
                  <a:schemeClr val="tx1"/>
                </a:solidFill>
                <a:latin typeface="メイリオ" panose="020B0604030504040204" pitchFamily="50" charset="-128"/>
                <a:ea typeface="メイリオ" panose="020B0604030504040204" pitchFamily="50" charset="-128"/>
              </a:endParaRPr>
            </a:p>
            <a:p>
              <a:pPr algn="ctr"/>
              <a:endParaRPr kumimoji="1" lang="en-US" altLang="ja-JP" sz="800" b="1" dirty="0">
                <a:solidFill>
                  <a:schemeClr val="tx1"/>
                </a:solidFill>
                <a:latin typeface="メイリオ" panose="020B0604030504040204" pitchFamily="50" charset="-128"/>
                <a:ea typeface="メイリオ" panose="020B0604030504040204" pitchFamily="50" charset="-128"/>
              </a:endParaRPr>
            </a:p>
            <a:p>
              <a:r>
                <a:rPr kumimoji="1" lang="ja-JP" altLang="en-US" sz="800" dirty="0">
                  <a:solidFill>
                    <a:schemeClr val="tx1"/>
                  </a:solidFill>
                  <a:latin typeface="メイリオ" panose="020B0604030504040204" pitchFamily="50" charset="-128"/>
                  <a:ea typeface="メイリオ" panose="020B0604030504040204" pitchFamily="50" charset="-128"/>
                </a:rPr>
                <a:t>　       </a:t>
              </a:r>
              <a:r>
                <a:rPr kumimoji="1" lang="ja-JP" altLang="en-US" sz="800" b="1" dirty="0">
                  <a:solidFill>
                    <a:schemeClr val="tx1"/>
                  </a:solidFill>
                  <a:latin typeface="メイリオ" panose="020B0604030504040204" pitchFamily="50" charset="-128"/>
                  <a:ea typeface="メイリオ" panose="020B0604030504040204" pitchFamily="50" charset="-128"/>
                </a:rPr>
                <a:t>関係機関職員専門研修により</a:t>
              </a:r>
              <a:endParaRPr kumimoji="1" lang="en-US" altLang="ja-JP" sz="800" b="1" dirty="0">
                <a:solidFill>
                  <a:schemeClr val="tx1"/>
                </a:solidFill>
                <a:latin typeface="メイリオ" panose="020B0604030504040204" pitchFamily="50" charset="-128"/>
                <a:ea typeface="メイリオ" panose="020B0604030504040204" pitchFamily="50" charset="-128"/>
              </a:endParaRPr>
            </a:p>
            <a:p>
              <a:r>
                <a:rPr kumimoji="1" lang="en-US" altLang="ja-JP" sz="800" b="1" dirty="0">
                  <a:solidFill>
                    <a:schemeClr val="tx1"/>
                  </a:solidFill>
                  <a:latin typeface="メイリオ" panose="020B0604030504040204" pitchFamily="50" charset="-128"/>
                  <a:ea typeface="メイリオ" panose="020B0604030504040204" pitchFamily="50" charset="-128"/>
                </a:rPr>
                <a:t>          </a:t>
              </a:r>
              <a:r>
                <a:rPr kumimoji="1" lang="ja-JP" altLang="en-US" sz="800" b="1" dirty="0">
                  <a:solidFill>
                    <a:schemeClr val="tx1"/>
                  </a:solidFill>
                  <a:latin typeface="メイリオ" panose="020B0604030504040204" pitchFamily="50" charset="-128"/>
                  <a:ea typeface="メイリオ" panose="020B0604030504040204" pitchFamily="50" charset="-128"/>
                </a:rPr>
                <a:t>養成した相談員数 </a:t>
              </a:r>
              <a:endParaRPr lang="ja-JP" altLang="en-US" sz="800" b="1" dirty="0">
                <a:solidFill>
                  <a:schemeClr val="tx1"/>
                </a:solidFill>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800" b="1" dirty="0">
                <a:solidFill>
                  <a:schemeClr val="tx1"/>
                </a:solidFill>
                <a:latin typeface="メイリオ" panose="020B0604030504040204" pitchFamily="50" charset="-128"/>
                <a:ea typeface="メイリオ" panose="020B0604030504040204" pitchFamily="50" charset="-128"/>
              </a:endParaRPr>
            </a:p>
            <a:p>
              <a:pPr algn="ctr"/>
              <a:endParaRPr lang="ja-JP" altLang="en-US" sz="800" b="1" dirty="0">
                <a:solidFill>
                  <a:schemeClr val="tx1"/>
                </a:solidFill>
                <a:latin typeface="メイリオ" panose="020B0604030504040204" pitchFamily="50" charset="-128"/>
                <a:ea typeface="メイリオ" panose="020B0604030504040204" pitchFamily="50" charset="-128"/>
              </a:endParaRPr>
            </a:p>
          </p:txBody>
        </p:sp>
        <p:sp>
          <p:nvSpPr>
            <p:cNvPr id="267" name="正方形/長方形 266">
              <a:extLst>
                <a:ext uri="{FF2B5EF4-FFF2-40B4-BE49-F238E27FC236}">
                  <a16:creationId xmlns:a16="http://schemas.microsoft.com/office/drawing/2014/main" id="{FBB4CC31-3637-4A46-AA1D-EC2FDADE17E9}"/>
                </a:ext>
              </a:extLst>
            </p:cNvPr>
            <p:cNvSpPr/>
            <p:nvPr/>
          </p:nvSpPr>
          <p:spPr>
            <a:xfrm>
              <a:off x="9763512" y="6299492"/>
              <a:ext cx="1404000" cy="468000"/>
            </a:xfrm>
            <a:prstGeom prst="rect">
              <a:avLst/>
            </a:prstGeom>
            <a:solidFill>
              <a:schemeClr val="bg1">
                <a:lumMod val="95000"/>
              </a:schemeClr>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36000" algn="ctr">
                <a:lnSpc>
                  <a:spcPts val="1000"/>
                </a:lnSpc>
              </a:pPr>
              <a:r>
                <a:rPr kumimoji="1" lang="ja-JP" altLang="en-US" sz="700" b="1" dirty="0">
                  <a:solidFill>
                    <a:schemeClr val="tx1"/>
                  </a:solidFill>
                  <a:latin typeface="メイリオ" panose="020B0604030504040204" pitchFamily="50" charset="-128"/>
                  <a:ea typeface="メイリオ" panose="020B0604030504040204" pitchFamily="50" charset="-128"/>
                </a:rPr>
                <a:t>　</a:t>
              </a: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r>
                <a:rPr kumimoji="1" lang="en-US" altLang="ja-JP" sz="700" b="1" dirty="0">
                  <a:solidFill>
                    <a:schemeClr val="tx1"/>
                  </a:solidFill>
                  <a:latin typeface="メイリオ" panose="020B0604030504040204" pitchFamily="50" charset="-128"/>
                  <a:ea typeface="メイリオ" panose="020B0604030504040204" pitchFamily="50" charset="-128"/>
                </a:rPr>
                <a:t>519</a:t>
              </a:r>
              <a:r>
                <a:rPr kumimoji="1" lang="ja-JP" altLang="en-US" sz="700" b="1" dirty="0">
                  <a:solidFill>
                    <a:schemeClr val="tx1"/>
                  </a:solidFill>
                  <a:latin typeface="メイリオ" panose="020B0604030504040204" pitchFamily="50" charset="-128"/>
                  <a:ea typeface="メイリオ" panose="020B0604030504040204" pitchFamily="50" charset="-128"/>
                </a:rPr>
                <a:t>人</a:t>
              </a: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r>
                <a:rPr kumimoji="1" lang="ja-JP" altLang="en-US" sz="700" b="1" dirty="0">
                  <a:solidFill>
                    <a:schemeClr val="tx1"/>
                  </a:solidFill>
                  <a:latin typeface="メイリオ" panose="020B0604030504040204" pitchFamily="50" charset="-128"/>
                  <a:ea typeface="メイリオ" panose="020B0604030504040204" pitchFamily="50" charset="-128"/>
                </a:rPr>
                <a:t>（</a:t>
              </a:r>
              <a:r>
                <a:rPr kumimoji="1" lang="en-US" altLang="ja-JP" sz="700" b="1" dirty="0">
                  <a:solidFill>
                    <a:schemeClr val="tx1"/>
                  </a:solidFill>
                  <a:latin typeface="メイリオ" panose="020B0604030504040204" pitchFamily="50" charset="-128"/>
                  <a:ea typeface="メイリオ" panose="020B0604030504040204" pitchFamily="50" charset="-128"/>
                </a:rPr>
                <a:t>R4</a:t>
              </a:r>
              <a:r>
                <a:rPr kumimoji="1" lang="ja-JP" altLang="en-US" sz="700" b="1" dirty="0">
                  <a:solidFill>
                    <a:schemeClr val="tx1"/>
                  </a:solidFill>
                  <a:latin typeface="メイリオ" panose="020B0604030504040204" pitchFamily="50" charset="-128"/>
                  <a:ea typeface="メイリオ" panose="020B0604030504040204" pitchFamily="50" charset="-128"/>
                </a:rPr>
                <a:t>年度末）</a:t>
              </a: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nSpc>
                  <a:spcPts val="1000"/>
                </a:lnSpc>
              </a:pPr>
              <a:endParaRPr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lang="en-US" altLang="ja-JP" sz="700" b="1"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268" name="正方形/長方形 267">
              <a:extLst>
                <a:ext uri="{FF2B5EF4-FFF2-40B4-BE49-F238E27FC236}">
                  <a16:creationId xmlns:a16="http://schemas.microsoft.com/office/drawing/2014/main" id="{502ABC0A-E8DE-45F1-8DA7-351856278051}"/>
                </a:ext>
              </a:extLst>
            </p:cNvPr>
            <p:cNvSpPr/>
            <p:nvPr/>
          </p:nvSpPr>
          <p:spPr>
            <a:xfrm>
              <a:off x="11288292" y="6299492"/>
              <a:ext cx="1404000" cy="468000"/>
            </a:xfrm>
            <a:prstGeom prst="rect">
              <a:avLst/>
            </a:prstGeom>
            <a:solidFill>
              <a:schemeClr val="bg1">
                <a:lumMod val="95000"/>
              </a:schemeClr>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36000" algn="ctr">
                <a:lnSpc>
                  <a:spcPts val="1000"/>
                </a:lnSpc>
              </a:pPr>
              <a:r>
                <a:rPr kumimoji="1" lang="ja-JP" altLang="en-US" sz="700" b="1" dirty="0">
                  <a:solidFill>
                    <a:schemeClr val="tx1"/>
                  </a:solidFill>
                  <a:latin typeface="メイリオ" panose="020B0604030504040204" pitchFamily="50" charset="-128"/>
                  <a:ea typeface="メイリオ" panose="020B0604030504040204" pitchFamily="50" charset="-128"/>
                </a:rPr>
                <a:t>　</a:t>
              </a: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nSpc>
                  <a:spcPts val="1000"/>
                </a:lnSpc>
              </a:pPr>
              <a:r>
                <a:rPr kumimoji="1" lang="ja-JP" altLang="en-US" sz="700" b="1" dirty="0">
                  <a:solidFill>
                    <a:schemeClr val="tx1"/>
                  </a:solidFill>
                  <a:latin typeface="メイリオ" panose="020B0604030504040204" pitchFamily="50" charset="-128"/>
                  <a:ea typeface="メイリオ" panose="020B0604030504040204" pitchFamily="50" charset="-128"/>
                </a:rPr>
                <a:t> </a:t>
              </a: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nSpc>
                  <a:spcPts val="1000"/>
                </a:lnSpc>
              </a:pPr>
              <a:r>
                <a:rPr kumimoji="1" lang="en-US" altLang="ja-JP" sz="700" b="1" dirty="0">
                  <a:solidFill>
                    <a:schemeClr val="tx1"/>
                  </a:solidFill>
                  <a:latin typeface="メイリオ" panose="020B0604030504040204" pitchFamily="50" charset="-128"/>
                  <a:ea typeface="メイリオ" panose="020B0604030504040204" pitchFamily="50" charset="-128"/>
                </a:rPr>
                <a:t>   </a:t>
              </a:r>
            </a:p>
            <a:p>
              <a:pPr marL="36000">
                <a:lnSpc>
                  <a:spcPts val="1000"/>
                </a:lnSpc>
              </a:pPr>
              <a:r>
                <a:rPr kumimoji="1" lang="en-US" altLang="ja-JP" sz="700" b="1" dirty="0">
                  <a:solidFill>
                    <a:schemeClr val="tx1"/>
                  </a:solidFill>
                  <a:latin typeface="メイリオ" panose="020B0604030504040204" pitchFamily="50" charset="-128"/>
                  <a:ea typeface="メイリオ" panose="020B0604030504040204" pitchFamily="50" charset="-128"/>
                </a:rPr>
                <a:t>      </a:t>
              </a:r>
              <a:r>
                <a:rPr kumimoji="1" lang="ja-JP" altLang="en-US" sz="700" b="1" dirty="0">
                  <a:solidFill>
                    <a:schemeClr val="tx1"/>
                  </a:solidFill>
                  <a:latin typeface="メイリオ" panose="020B0604030504040204" pitchFamily="50" charset="-128"/>
                  <a:ea typeface="メイリオ" panose="020B0604030504040204" pitchFamily="50" charset="-128"/>
                </a:rPr>
                <a:t>　 毎年度</a:t>
              </a:r>
              <a:r>
                <a:rPr kumimoji="1" lang="en-US" altLang="ja-JP" sz="700" b="1" dirty="0">
                  <a:solidFill>
                    <a:schemeClr val="tx1"/>
                  </a:solidFill>
                  <a:latin typeface="メイリオ" panose="020B0604030504040204" pitchFamily="50" charset="-128"/>
                  <a:ea typeface="メイリオ" panose="020B0604030504040204" pitchFamily="50" charset="-128"/>
                </a:rPr>
                <a:t>500</a:t>
              </a:r>
              <a:r>
                <a:rPr kumimoji="1" lang="ja-JP" altLang="en-US" sz="700" b="1" dirty="0">
                  <a:solidFill>
                    <a:schemeClr val="tx1"/>
                  </a:solidFill>
                  <a:latin typeface="メイリオ" panose="020B0604030504040204" pitchFamily="50" charset="-128"/>
                  <a:ea typeface="メイリオ" panose="020B0604030504040204" pitchFamily="50" charset="-128"/>
                </a:rPr>
                <a:t>人以上</a:t>
              </a: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nSpc>
                  <a:spcPts val="1000"/>
                </a:lnSpc>
              </a:pPr>
              <a:r>
                <a:rPr kumimoji="1" lang="ja-JP" altLang="en-US" sz="700" b="1" dirty="0">
                  <a:solidFill>
                    <a:schemeClr val="tx1"/>
                  </a:solidFill>
                  <a:latin typeface="メイリオ" panose="020B0604030504040204" pitchFamily="50" charset="-128"/>
                  <a:ea typeface="メイリオ" panose="020B0604030504040204" pitchFamily="50" charset="-128"/>
                </a:rPr>
                <a:t>           （</a:t>
              </a:r>
              <a:r>
                <a:rPr kumimoji="1" lang="en-US" altLang="ja-JP" sz="700" b="1" dirty="0">
                  <a:solidFill>
                    <a:schemeClr val="tx1"/>
                  </a:solidFill>
                  <a:latin typeface="メイリオ" panose="020B0604030504040204" pitchFamily="50" charset="-128"/>
                  <a:ea typeface="メイリオ" panose="020B0604030504040204" pitchFamily="50" charset="-128"/>
                </a:rPr>
                <a:t>R6-8</a:t>
              </a:r>
              <a:r>
                <a:rPr kumimoji="1" lang="ja-JP" altLang="en-US" sz="700" b="1" dirty="0">
                  <a:solidFill>
                    <a:schemeClr val="tx1"/>
                  </a:solidFill>
                  <a:latin typeface="メイリオ" panose="020B0604030504040204" pitchFamily="50" charset="-128"/>
                  <a:ea typeface="メイリオ" panose="020B0604030504040204" pitchFamily="50" charset="-128"/>
                </a:rPr>
                <a:t>年度末）</a:t>
              </a: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nSpc>
                  <a:spcPts val="1000"/>
                </a:lnSpc>
              </a:pPr>
              <a:endParaRPr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lang="en-US" altLang="ja-JP" sz="700" b="1"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269" name="正方形/長方形 268">
              <a:extLst>
                <a:ext uri="{FF2B5EF4-FFF2-40B4-BE49-F238E27FC236}">
                  <a16:creationId xmlns:a16="http://schemas.microsoft.com/office/drawing/2014/main" id="{C21FB540-6F59-4AC8-A11F-FC5801C30495}"/>
                </a:ext>
              </a:extLst>
            </p:cNvPr>
            <p:cNvSpPr/>
            <p:nvPr/>
          </p:nvSpPr>
          <p:spPr>
            <a:xfrm>
              <a:off x="7578175" y="7070632"/>
              <a:ext cx="1969200" cy="309600"/>
            </a:xfrm>
            <a:prstGeom prst="rect">
              <a:avLst/>
            </a:prstGeom>
            <a:solidFill>
              <a:schemeClr val="bg1"/>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algn="ctr"/>
              <a:endParaRPr kumimoji="1" lang="en-US" altLang="ja-JP" sz="800" b="1" baseline="0" dirty="0">
                <a:solidFill>
                  <a:schemeClr val="tx1"/>
                </a:solidFill>
                <a:latin typeface="メイリオ" panose="020B0604030504040204" pitchFamily="50" charset="-128"/>
                <a:ea typeface="メイリオ" panose="020B0604030504040204" pitchFamily="50" charset="-128"/>
              </a:endParaRPr>
            </a:p>
            <a:p>
              <a:endParaRPr kumimoji="1" lang="en-US" altLang="ja-JP" sz="800" b="1" dirty="0">
                <a:solidFill>
                  <a:schemeClr val="tx1"/>
                </a:solidFill>
                <a:latin typeface="メイリオ" panose="020B0604030504040204" pitchFamily="50" charset="-128"/>
                <a:ea typeface="メイリオ" panose="020B0604030504040204" pitchFamily="50" charset="-128"/>
              </a:endParaRPr>
            </a:p>
            <a:p>
              <a:r>
                <a:rPr kumimoji="1" lang="en-US" altLang="ja-JP" sz="800" b="1" dirty="0">
                  <a:solidFill>
                    <a:schemeClr val="tx1"/>
                  </a:solidFill>
                  <a:latin typeface="メイリオ" panose="020B0604030504040204" pitchFamily="50" charset="-128"/>
                  <a:ea typeface="メイリオ" panose="020B0604030504040204" pitchFamily="50" charset="-128"/>
                </a:rPr>
                <a:t>   </a:t>
              </a:r>
            </a:p>
            <a:p>
              <a:r>
                <a:rPr kumimoji="1" lang="en-US" altLang="ja-JP" sz="800" b="1" dirty="0">
                  <a:solidFill>
                    <a:schemeClr val="tx1"/>
                  </a:solidFill>
                  <a:latin typeface="メイリオ" panose="020B0604030504040204" pitchFamily="50" charset="-128"/>
                  <a:ea typeface="メイリオ" panose="020B0604030504040204" pitchFamily="50" charset="-128"/>
                </a:rPr>
                <a:t>   </a:t>
              </a:r>
              <a:r>
                <a:rPr kumimoji="1" lang="ja-JP" altLang="en-US" sz="800" b="1" dirty="0">
                  <a:solidFill>
                    <a:schemeClr val="tx1"/>
                  </a:solidFill>
                  <a:latin typeface="メイリオ" panose="020B0604030504040204" pitchFamily="50" charset="-128"/>
                  <a:ea typeface="メイリオ" panose="020B0604030504040204" pitchFamily="50" charset="-128"/>
                </a:rPr>
                <a:t>アルコール専門医療機関における</a:t>
              </a:r>
              <a:endParaRPr kumimoji="1" lang="en-US" altLang="ja-JP" sz="800" b="1" dirty="0">
                <a:solidFill>
                  <a:schemeClr val="tx1"/>
                </a:solidFill>
                <a:latin typeface="メイリオ" panose="020B0604030504040204" pitchFamily="50" charset="-128"/>
                <a:ea typeface="メイリオ" panose="020B0604030504040204" pitchFamily="50" charset="-128"/>
              </a:endParaRPr>
            </a:p>
            <a:p>
              <a:r>
                <a:rPr kumimoji="1" lang="en-US" altLang="ja-JP" sz="800" b="1" dirty="0">
                  <a:solidFill>
                    <a:schemeClr val="tx1"/>
                  </a:solidFill>
                  <a:latin typeface="メイリオ" panose="020B0604030504040204" pitchFamily="50" charset="-128"/>
                  <a:ea typeface="メイリオ" panose="020B0604030504040204" pitchFamily="50" charset="-128"/>
                </a:rPr>
                <a:t>   </a:t>
              </a:r>
              <a:r>
                <a:rPr kumimoji="1" lang="ja-JP" altLang="en-US" sz="800" b="1" dirty="0">
                  <a:solidFill>
                    <a:schemeClr val="tx1"/>
                  </a:solidFill>
                  <a:latin typeface="メイリオ" panose="020B0604030504040204" pitchFamily="50" charset="-128"/>
                  <a:ea typeface="メイリオ" panose="020B0604030504040204" pitchFamily="50" charset="-128"/>
                </a:rPr>
                <a:t>身体科からの紹介数</a:t>
              </a:r>
              <a:endParaRPr lang="ja-JP" altLang="en-US" sz="800" b="1" dirty="0">
                <a:solidFill>
                  <a:schemeClr val="tx1"/>
                </a:solidFill>
                <a:latin typeface="メイリオ" panose="020B0604030504040204" pitchFamily="50" charset="-128"/>
                <a:ea typeface="メイリオ" panose="020B0604030504040204" pitchFamily="50" charset="-128"/>
              </a:endParaRPr>
            </a:p>
            <a:p>
              <a:pPr algn="ctr"/>
              <a:endParaRPr kumimoji="1" lang="en-US" altLang="ja-JP" sz="800" b="1" dirty="0">
                <a:solidFill>
                  <a:schemeClr val="tx1"/>
                </a:solidFill>
                <a:latin typeface="メイリオ" panose="020B0604030504040204" pitchFamily="50" charset="-128"/>
                <a:ea typeface="メイリオ" panose="020B0604030504040204" pitchFamily="50" charset="-128"/>
              </a:endParaRPr>
            </a:p>
            <a:p>
              <a:r>
                <a:rPr kumimoji="1" lang="ja-JP" altLang="en-US" sz="800" dirty="0">
                  <a:solidFill>
                    <a:schemeClr val="tx1"/>
                  </a:solidFill>
                  <a:latin typeface="メイリオ" panose="020B0604030504040204" pitchFamily="50" charset="-128"/>
                  <a:ea typeface="メイリオ" panose="020B0604030504040204" pitchFamily="50" charset="-128"/>
                </a:rPr>
                <a:t>　</a:t>
              </a:r>
              <a:endParaRPr kumimoji="1" lang="en-US" altLang="ja-JP" sz="800" b="1" dirty="0">
                <a:solidFill>
                  <a:schemeClr val="tx1"/>
                </a:solidFill>
                <a:latin typeface="メイリオ" panose="020B0604030504040204" pitchFamily="50" charset="-128"/>
                <a:ea typeface="メイリオ" panose="020B0604030504040204" pitchFamily="50" charset="-128"/>
              </a:endParaRPr>
            </a:p>
            <a:p>
              <a:pPr algn="ctr"/>
              <a:endParaRPr lang="ja-JP" altLang="en-US" sz="800" b="1" dirty="0">
                <a:solidFill>
                  <a:schemeClr val="tx1"/>
                </a:solidFill>
                <a:latin typeface="メイリオ" panose="020B0604030504040204" pitchFamily="50" charset="-128"/>
                <a:ea typeface="メイリオ" panose="020B0604030504040204" pitchFamily="50" charset="-128"/>
              </a:endParaRPr>
            </a:p>
          </p:txBody>
        </p:sp>
        <p:sp>
          <p:nvSpPr>
            <p:cNvPr id="270" name="正方形/長方形 269">
              <a:extLst>
                <a:ext uri="{FF2B5EF4-FFF2-40B4-BE49-F238E27FC236}">
                  <a16:creationId xmlns:a16="http://schemas.microsoft.com/office/drawing/2014/main" id="{80CEBEC1-CD6F-42F4-A211-2C4DFEE64D1B}"/>
                </a:ext>
              </a:extLst>
            </p:cNvPr>
            <p:cNvSpPr/>
            <p:nvPr/>
          </p:nvSpPr>
          <p:spPr>
            <a:xfrm>
              <a:off x="9763512" y="7064999"/>
              <a:ext cx="1404000" cy="309600"/>
            </a:xfrm>
            <a:prstGeom prst="rect">
              <a:avLst/>
            </a:prstGeom>
            <a:solidFill>
              <a:schemeClr val="bg1">
                <a:lumMod val="95000"/>
              </a:schemeClr>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36000" algn="ctr">
                <a:lnSpc>
                  <a:spcPts val="1000"/>
                </a:lnSpc>
              </a:pPr>
              <a:r>
                <a:rPr kumimoji="1" lang="ja-JP" altLang="en-US" sz="700" b="1" dirty="0">
                  <a:solidFill>
                    <a:schemeClr val="tx1"/>
                  </a:solidFill>
                  <a:latin typeface="メイリオ" panose="020B0604030504040204" pitchFamily="50" charset="-128"/>
                  <a:ea typeface="メイリオ" panose="020B0604030504040204" pitchFamily="50" charset="-128"/>
                </a:rPr>
                <a:t>　</a:t>
              </a: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r>
                <a:rPr kumimoji="1" lang="ja-JP" altLang="en-US" sz="700" b="1" dirty="0">
                  <a:solidFill>
                    <a:schemeClr val="tx1"/>
                  </a:solidFill>
                  <a:latin typeface="メイリオ" panose="020B0604030504040204" pitchFamily="50" charset="-128"/>
                  <a:ea typeface="メイリオ" panose="020B0604030504040204" pitchFamily="50" charset="-128"/>
                </a:rPr>
                <a:t>新規のため、現状値なし</a:t>
              </a: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nSpc>
                  <a:spcPts val="1000"/>
                </a:lnSpc>
              </a:pPr>
              <a:endParaRPr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lang="en-US" altLang="ja-JP" sz="700" b="1"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271" name="正方形/長方形 270">
              <a:extLst>
                <a:ext uri="{FF2B5EF4-FFF2-40B4-BE49-F238E27FC236}">
                  <a16:creationId xmlns:a16="http://schemas.microsoft.com/office/drawing/2014/main" id="{E17ADA76-4A55-4B71-A44A-E26FDB8810F4}"/>
                </a:ext>
              </a:extLst>
            </p:cNvPr>
            <p:cNvSpPr/>
            <p:nvPr/>
          </p:nvSpPr>
          <p:spPr>
            <a:xfrm>
              <a:off x="11273554" y="7070850"/>
              <a:ext cx="1404000" cy="309600"/>
            </a:xfrm>
            <a:prstGeom prst="rect">
              <a:avLst/>
            </a:prstGeom>
            <a:solidFill>
              <a:schemeClr val="bg1">
                <a:lumMod val="95000"/>
              </a:schemeClr>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36000" algn="ctr">
                <a:lnSpc>
                  <a:spcPts val="1000"/>
                </a:lnSpc>
              </a:pPr>
              <a:r>
                <a:rPr kumimoji="1" lang="ja-JP" altLang="en-US" sz="700" b="1" dirty="0">
                  <a:solidFill>
                    <a:schemeClr val="tx1"/>
                  </a:solidFill>
                  <a:latin typeface="メイリオ" panose="020B0604030504040204" pitchFamily="50" charset="-128"/>
                  <a:ea typeface="メイリオ" panose="020B0604030504040204" pitchFamily="50" charset="-128"/>
                </a:rPr>
                <a:t>　</a:t>
              </a: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nSpc>
                  <a:spcPts val="1000"/>
                </a:lnSpc>
              </a:pP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r>
                <a:rPr kumimoji="1" lang="en-US" altLang="ja-JP" sz="700" b="1" dirty="0">
                  <a:solidFill>
                    <a:schemeClr val="tx1"/>
                  </a:solidFill>
                  <a:latin typeface="メイリオ" panose="020B0604030504040204" pitchFamily="50" charset="-128"/>
                  <a:ea typeface="メイリオ" panose="020B0604030504040204" pitchFamily="50" charset="-128"/>
                </a:rPr>
                <a:t>  </a:t>
              </a:r>
              <a:r>
                <a:rPr kumimoji="1" lang="ja-JP" altLang="en-US" sz="700" b="1" dirty="0">
                  <a:solidFill>
                    <a:schemeClr val="tx1"/>
                  </a:solidFill>
                  <a:latin typeface="メイリオ" panose="020B0604030504040204" pitchFamily="50" charset="-128"/>
                  <a:ea typeface="メイリオ" panose="020B0604030504040204" pitchFamily="50" charset="-128"/>
                </a:rPr>
                <a:t>増加</a:t>
              </a: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r>
                <a:rPr kumimoji="1" lang="ja-JP" altLang="en-US" sz="700" b="1" dirty="0">
                  <a:solidFill>
                    <a:schemeClr val="tx1"/>
                  </a:solidFill>
                  <a:latin typeface="メイリオ" panose="020B0604030504040204" pitchFamily="50" charset="-128"/>
                  <a:ea typeface="メイリオ" panose="020B0604030504040204" pitchFamily="50" charset="-128"/>
                </a:rPr>
                <a:t> （</a:t>
              </a:r>
              <a:r>
                <a:rPr kumimoji="1" lang="en-US" altLang="ja-JP" sz="700" b="1" dirty="0">
                  <a:solidFill>
                    <a:schemeClr val="tx1"/>
                  </a:solidFill>
                  <a:latin typeface="メイリオ" panose="020B0604030504040204" pitchFamily="50" charset="-128"/>
                  <a:ea typeface="メイリオ" panose="020B0604030504040204" pitchFamily="50" charset="-128"/>
                </a:rPr>
                <a:t>R8</a:t>
              </a:r>
              <a:r>
                <a:rPr kumimoji="1" lang="ja-JP" altLang="en-US" sz="700" b="1" dirty="0">
                  <a:solidFill>
                    <a:schemeClr val="tx1"/>
                  </a:solidFill>
                  <a:latin typeface="メイリオ" panose="020B0604030504040204" pitchFamily="50" charset="-128"/>
                  <a:ea typeface="メイリオ" panose="020B0604030504040204" pitchFamily="50" charset="-128"/>
                </a:rPr>
                <a:t>年度末）</a:t>
              </a: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nSpc>
                  <a:spcPts val="1000"/>
                </a:lnSpc>
              </a:pPr>
              <a:endParaRPr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lang="en-US" altLang="ja-JP" sz="700" b="1"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272" name="正方形/長方形 271">
              <a:extLst>
                <a:ext uri="{FF2B5EF4-FFF2-40B4-BE49-F238E27FC236}">
                  <a16:creationId xmlns:a16="http://schemas.microsoft.com/office/drawing/2014/main" id="{613A7F78-153C-4C0E-9C75-09446BC8A879}"/>
                </a:ext>
              </a:extLst>
            </p:cNvPr>
            <p:cNvSpPr/>
            <p:nvPr/>
          </p:nvSpPr>
          <p:spPr>
            <a:xfrm>
              <a:off x="7578175" y="7415564"/>
              <a:ext cx="1969200" cy="309600"/>
            </a:xfrm>
            <a:prstGeom prst="rect">
              <a:avLst/>
            </a:prstGeom>
            <a:solidFill>
              <a:schemeClr val="bg1"/>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algn="ctr"/>
              <a:endParaRPr kumimoji="1" lang="en-US" altLang="ja-JP" sz="800" b="1" baseline="0" dirty="0">
                <a:solidFill>
                  <a:schemeClr val="tx1"/>
                </a:solidFill>
                <a:latin typeface="メイリオ" panose="020B0604030504040204" pitchFamily="50" charset="-128"/>
                <a:ea typeface="メイリオ" panose="020B0604030504040204" pitchFamily="50" charset="-128"/>
              </a:endParaRPr>
            </a:p>
            <a:p>
              <a:endParaRPr kumimoji="1" lang="en-US" altLang="ja-JP" sz="800" b="1" dirty="0">
                <a:solidFill>
                  <a:schemeClr val="tx1"/>
                </a:solidFill>
                <a:latin typeface="メイリオ" panose="020B0604030504040204" pitchFamily="50" charset="-128"/>
                <a:ea typeface="メイリオ" panose="020B0604030504040204" pitchFamily="50" charset="-128"/>
              </a:endParaRPr>
            </a:p>
            <a:p>
              <a:r>
                <a:rPr kumimoji="1" lang="en-US" altLang="ja-JP" sz="800" b="1" dirty="0">
                  <a:solidFill>
                    <a:schemeClr val="tx1"/>
                  </a:solidFill>
                  <a:latin typeface="メイリオ" panose="020B0604030504040204" pitchFamily="50" charset="-128"/>
                  <a:ea typeface="メイリオ" panose="020B0604030504040204" pitchFamily="50" charset="-128"/>
                </a:rPr>
                <a:t>    </a:t>
              </a:r>
              <a:r>
                <a:rPr kumimoji="1" lang="ja-JP" altLang="en-US" sz="800" b="1" dirty="0">
                  <a:solidFill>
                    <a:schemeClr val="tx1"/>
                  </a:solidFill>
                  <a:latin typeface="メイリオ" panose="020B0604030504040204" pitchFamily="50" charset="-128"/>
                  <a:ea typeface="メイリオ" panose="020B0604030504040204" pitchFamily="50" charset="-128"/>
                </a:rPr>
                <a:t>依存症の診察ができる医療機関数</a:t>
              </a:r>
              <a:endParaRPr kumimoji="1" lang="en-US" altLang="ja-JP" sz="800" b="1" dirty="0">
                <a:solidFill>
                  <a:schemeClr val="tx1"/>
                </a:solidFill>
                <a:latin typeface="メイリオ" panose="020B0604030504040204" pitchFamily="50" charset="-128"/>
                <a:ea typeface="メイリオ" panose="020B0604030504040204" pitchFamily="50" charset="-128"/>
              </a:endParaRPr>
            </a:p>
            <a:p>
              <a:r>
                <a:rPr kumimoji="1" lang="ja-JP" altLang="en-US" sz="800" dirty="0">
                  <a:solidFill>
                    <a:schemeClr val="tx1"/>
                  </a:solidFill>
                  <a:latin typeface="メイリオ" panose="020B0604030504040204" pitchFamily="50" charset="-128"/>
                  <a:ea typeface="メイリオ" panose="020B0604030504040204" pitchFamily="50" charset="-128"/>
                </a:rPr>
                <a:t>　</a:t>
              </a:r>
              <a:endParaRPr kumimoji="1" lang="en-US" altLang="ja-JP" sz="800" b="1" dirty="0">
                <a:solidFill>
                  <a:schemeClr val="tx1"/>
                </a:solidFill>
                <a:latin typeface="メイリオ" panose="020B0604030504040204" pitchFamily="50" charset="-128"/>
                <a:ea typeface="メイリオ" panose="020B0604030504040204" pitchFamily="50" charset="-128"/>
              </a:endParaRPr>
            </a:p>
            <a:p>
              <a:pPr algn="ctr"/>
              <a:endParaRPr lang="ja-JP" altLang="en-US" sz="800" b="1" dirty="0">
                <a:solidFill>
                  <a:schemeClr val="tx1"/>
                </a:solidFill>
                <a:latin typeface="メイリオ" panose="020B0604030504040204" pitchFamily="50" charset="-128"/>
                <a:ea typeface="メイリオ" panose="020B0604030504040204" pitchFamily="50" charset="-128"/>
              </a:endParaRPr>
            </a:p>
          </p:txBody>
        </p:sp>
        <p:sp>
          <p:nvSpPr>
            <p:cNvPr id="273" name="正方形/長方形 272">
              <a:extLst>
                <a:ext uri="{FF2B5EF4-FFF2-40B4-BE49-F238E27FC236}">
                  <a16:creationId xmlns:a16="http://schemas.microsoft.com/office/drawing/2014/main" id="{CBBEFAEE-D924-4CB4-AF56-7A07F42E158D}"/>
                </a:ext>
              </a:extLst>
            </p:cNvPr>
            <p:cNvSpPr/>
            <p:nvPr/>
          </p:nvSpPr>
          <p:spPr>
            <a:xfrm>
              <a:off x="9763512" y="7409566"/>
              <a:ext cx="1404000" cy="309600"/>
            </a:xfrm>
            <a:prstGeom prst="rect">
              <a:avLst/>
            </a:prstGeom>
            <a:solidFill>
              <a:schemeClr val="bg1">
                <a:lumMod val="95000"/>
              </a:schemeClr>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36000" algn="ctr">
                <a:lnSpc>
                  <a:spcPts val="1000"/>
                </a:lnSpc>
              </a:pPr>
              <a:r>
                <a:rPr kumimoji="1" lang="ja-JP" altLang="en-US" sz="700" b="1" dirty="0">
                  <a:solidFill>
                    <a:schemeClr val="tx1"/>
                  </a:solidFill>
                  <a:latin typeface="メイリオ" panose="020B0604030504040204" pitchFamily="50" charset="-128"/>
                  <a:ea typeface="メイリオ" panose="020B0604030504040204" pitchFamily="50" charset="-128"/>
                </a:rPr>
                <a:t>　</a:t>
              </a: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r>
                <a:rPr kumimoji="1" lang="en-US" altLang="ja-JP" sz="700" b="1" dirty="0">
                  <a:solidFill>
                    <a:schemeClr val="tx1"/>
                  </a:solidFill>
                  <a:latin typeface="メイリオ" panose="020B0604030504040204" pitchFamily="50" charset="-128"/>
                  <a:ea typeface="メイリオ" panose="020B0604030504040204" pitchFamily="50" charset="-128"/>
                </a:rPr>
                <a:t>109</a:t>
              </a:r>
              <a:r>
                <a:rPr kumimoji="1" lang="ja-JP" altLang="en-US" sz="700" b="1" dirty="0">
                  <a:solidFill>
                    <a:schemeClr val="tx1"/>
                  </a:solidFill>
                  <a:latin typeface="メイリオ" panose="020B0604030504040204" pitchFamily="50" charset="-128"/>
                  <a:ea typeface="メイリオ" panose="020B0604030504040204" pitchFamily="50" charset="-128"/>
                </a:rPr>
                <a:t>機関</a:t>
              </a: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r>
                <a:rPr kumimoji="1" lang="ja-JP" altLang="en-US" sz="700" b="1" dirty="0">
                  <a:solidFill>
                    <a:schemeClr val="tx1"/>
                  </a:solidFill>
                  <a:latin typeface="メイリオ" panose="020B0604030504040204" pitchFamily="50" charset="-128"/>
                  <a:ea typeface="メイリオ" panose="020B0604030504040204" pitchFamily="50" charset="-128"/>
                </a:rPr>
                <a:t>（</a:t>
              </a:r>
              <a:r>
                <a:rPr kumimoji="1" lang="en-US" altLang="ja-JP" sz="700" b="1" dirty="0">
                  <a:solidFill>
                    <a:schemeClr val="tx1"/>
                  </a:solidFill>
                  <a:latin typeface="メイリオ" panose="020B0604030504040204" pitchFamily="50" charset="-128"/>
                  <a:ea typeface="メイリオ" panose="020B0604030504040204" pitchFamily="50" charset="-128"/>
                </a:rPr>
                <a:t>R4</a:t>
              </a:r>
              <a:r>
                <a:rPr kumimoji="1" lang="ja-JP" altLang="en-US" sz="700" b="1" dirty="0">
                  <a:solidFill>
                    <a:schemeClr val="tx1"/>
                  </a:solidFill>
                  <a:latin typeface="メイリオ" panose="020B0604030504040204" pitchFamily="50" charset="-128"/>
                  <a:ea typeface="メイリオ" panose="020B0604030504040204" pitchFamily="50" charset="-128"/>
                </a:rPr>
                <a:t>年度）</a:t>
              </a: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nSpc>
                  <a:spcPts val="1000"/>
                </a:lnSpc>
              </a:pPr>
              <a:endParaRPr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lang="en-US" altLang="ja-JP" sz="700" b="1"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274" name="正方形/長方形 273">
              <a:extLst>
                <a:ext uri="{FF2B5EF4-FFF2-40B4-BE49-F238E27FC236}">
                  <a16:creationId xmlns:a16="http://schemas.microsoft.com/office/drawing/2014/main" id="{B8C46FD8-A82F-42CF-9606-ADA636693976}"/>
                </a:ext>
              </a:extLst>
            </p:cNvPr>
            <p:cNvSpPr/>
            <p:nvPr/>
          </p:nvSpPr>
          <p:spPr>
            <a:xfrm>
              <a:off x="11273999" y="7418468"/>
              <a:ext cx="1404000" cy="309600"/>
            </a:xfrm>
            <a:prstGeom prst="rect">
              <a:avLst/>
            </a:prstGeom>
            <a:solidFill>
              <a:schemeClr val="bg1">
                <a:lumMod val="95000"/>
              </a:schemeClr>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36000" algn="ctr">
                <a:lnSpc>
                  <a:spcPts val="1000"/>
                </a:lnSpc>
              </a:pPr>
              <a:r>
                <a:rPr kumimoji="1" lang="ja-JP" altLang="en-US" sz="700" b="1" dirty="0">
                  <a:solidFill>
                    <a:schemeClr val="tx1"/>
                  </a:solidFill>
                  <a:latin typeface="メイリオ" panose="020B0604030504040204" pitchFamily="50" charset="-128"/>
                  <a:ea typeface="メイリオ" panose="020B0604030504040204" pitchFamily="50" charset="-128"/>
                </a:rPr>
                <a:t>　</a:t>
              </a: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r>
                <a:rPr kumimoji="1" lang="ja-JP" altLang="en-US" sz="700" b="1" dirty="0">
                  <a:solidFill>
                    <a:schemeClr val="tx1"/>
                  </a:solidFill>
                  <a:latin typeface="メイリオ" panose="020B0604030504040204" pitchFamily="50" charset="-128"/>
                  <a:ea typeface="メイリオ" panose="020B0604030504040204" pitchFamily="50" charset="-128"/>
                </a:rPr>
                <a:t> 増加</a:t>
              </a: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r>
                <a:rPr kumimoji="1" lang="ja-JP" altLang="en-US" sz="700" b="1" dirty="0">
                  <a:solidFill>
                    <a:schemeClr val="tx1"/>
                  </a:solidFill>
                  <a:latin typeface="メイリオ" panose="020B0604030504040204" pitchFamily="50" charset="-128"/>
                  <a:ea typeface="メイリオ" panose="020B0604030504040204" pitchFamily="50" charset="-128"/>
                </a:rPr>
                <a:t> （</a:t>
              </a:r>
              <a:r>
                <a:rPr kumimoji="1" lang="en-US" altLang="ja-JP" sz="700" b="1" dirty="0">
                  <a:solidFill>
                    <a:schemeClr val="tx1"/>
                  </a:solidFill>
                  <a:latin typeface="メイリオ" panose="020B0604030504040204" pitchFamily="50" charset="-128"/>
                  <a:ea typeface="メイリオ" panose="020B0604030504040204" pitchFamily="50" charset="-128"/>
                </a:rPr>
                <a:t>R8</a:t>
              </a:r>
              <a:r>
                <a:rPr kumimoji="1" lang="ja-JP" altLang="en-US" sz="700" b="1" dirty="0">
                  <a:solidFill>
                    <a:schemeClr val="tx1"/>
                  </a:solidFill>
                  <a:latin typeface="メイリオ" panose="020B0604030504040204" pitchFamily="50" charset="-128"/>
                  <a:ea typeface="メイリオ" panose="020B0604030504040204" pitchFamily="50" charset="-128"/>
                </a:rPr>
                <a:t>年度末）</a:t>
              </a: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nSpc>
                  <a:spcPts val="1000"/>
                </a:lnSpc>
              </a:pPr>
              <a:endParaRPr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lang="en-US" altLang="ja-JP" sz="700" b="1"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275" name="正方形/長方形 274">
              <a:extLst>
                <a:ext uri="{FF2B5EF4-FFF2-40B4-BE49-F238E27FC236}">
                  <a16:creationId xmlns:a16="http://schemas.microsoft.com/office/drawing/2014/main" id="{D6A221F3-2E82-46CD-853B-B769DE64AFA5}"/>
                </a:ext>
              </a:extLst>
            </p:cNvPr>
            <p:cNvSpPr/>
            <p:nvPr/>
          </p:nvSpPr>
          <p:spPr>
            <a:xfrm>
              <a:off x="7578175" y="8038455"/>
              <a:ext cx="1969200" cy="468000"/>
            </a:xfrm>
            <a:prstGeom prst="rect">
              <a:avLst/>
            </a:prstGeom>
            <a:solidFill>
              <a:schemeClr val="bg1"/>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algn="ctr"/>
              <a:endParaRPr kumimoji="1" lang="en-US" altLang="ja-JP" sz="800" b="1" baseline="0" dirty="0">
                <a:solidFill>
                  <a:schemeClr val="tx1"/>
                </a:solidFill>
                <a:latin typeface="メイリオ" panose="020B0604030504040204" pitchFamily="50" charset="-128"/>
                <a:ea typeface="メイリオ" panose="020B0604030504040204" pitchFamily="50" charset="-128"/>
              </a:endParaRPr>
            </a:p>
            <a:p>
              <a:r>
                <a:rPr kumimoji="1" lang="ja-JP" altLang="en-US" sz="800" b="1" dirty="0">
                  <a:solidFill>
                    <a:schemeClr val="tx1"/>
                  </a:solidFill>
                  <a:latin typeface="メイリオ" panose="020B0604030504040204" pitchFamily="50" charset="-128"/>
                  <a:ea typeface="メイリオ" panose="020B0604030504040204" pitchFamily="50" charset="-128"/>
                </a:rPr>
                <a:t> </a:t>
              </a:r>
              <a:endParaRPr kumimoji="1" lang="en-US" altLang="ja-JP" sz="800" b="1" dirty="0">
                <a:solidFill>
                  <a:schemeClr val="tx1"/>
                </a:solidFill>
                <a:latin typeface="メイリオ" panose="020B0604030504040204" pitchFamily="50" charset="-128"/>
                <a:ea typeface="メイリオ" panose="020B0604030504040204" pitchFamily="50" charset="-128"/>
              </a:endParaRPr>
            </a:p>
            <a:p>
              <a:r>
                <a:rPr kumimoji="1" lang="en-US" altLang="ja-JP" sz="800" b="1" dirty="0">
                  <a:solidFill>
                    <a:schemeClr val="tx1"/>
                  </a:solidFill>
                  <a:latin typeface="メイリオ" panose="020B0604030504040204" pitchFamily="50" charset="-128"/>
                  <a:ea typeface="メイリオ" panose="020B0604030504040204" pitchFamily="50" charset="-128"/>
                </a:rPr>
                <a:t>  </a:t>
              </a:r>
              <a:r>
                <a:rPr kumimoji="1" lang="ja-JP" altLang="en-US" sz="800" b="1" dirty="0">
                  <a:solidFill>
                    <a:schemeClr val="tx1"/>
                  </a:solidFill>
                  <a:latin typeface="メイリオ" panose="020B0604030504040204" pitchFamily="50" charset="-128"/>
                  <a:ea typeface="メイリオ" panose="020B0604030504040204" pitchFamily="50" charset="-128"/>
                </a:rPr>
                <a:t>相談拠点等の相談者数に占める自助 </a:t>
              </a:r>
              <a:endParaRPr kumimoji="1" lang="en-US" altLang="ja-JP" sz="800" b="1" dirty="0">
                <a:solidFill>
                  <a:schemeClr val="tx1"/>
                </a:solidFill>
                <a:latin typeface="メイリオ" panose="020B0604030504040204" pitchFamily="50" charset="-128"/>
                <a:ea typeface="メイリオ" panose="020B0604030504040204" pitchFamily="50" charset="-128"/>
              </a:endParaRPr>
            </a:p>
            <a:p>
              <a:r>
                <a:rPr kumimoji="1" lang="en-US" altLang="ja-JP" sz="800" b="1" dirty="0">
                  <a:solidFill>
                    <a:schemeClr val="tx1"/>
                  </a:solidFill>
                  <a:latin typeface="メイリオ" panose="020B0604030504040204" pitchFamily="50" charset="-128"/>
                  <a:ea typeface="メイリオ" panose="020B0604030504040204" pitchFamily="50" charset="-128"/>
                </a:rPr>
                <a:t>  </a:t>
              </a:r>
              <a:r>
                <a:rPr kumimoji="1" lang="ja-JP" altLang="en-US" sz="800" b="1" dirty="0">
                  <a:solidFill>
                    <a:schemeClr val="tx1"/>
                  </a:solidFill>
                  <a:latin typeface="メイリオ" panose="020B0604030504040204" pitchFamily="50" charset="-128"/>
                  <a:ea typeface="メイリオ" panose="020B0604030504040204" pitchFamily="50" charset="-128"/>
                </a:rPr>
                <a:t>グループ・民間団体等への紹介率</a:t>
              </a:r>
              <a:endParaRPr kumimoji="1" lang="en-US" altLang="ja-JP" sz="800" b="1" dirty="0">
                <a:solidFill>
                  <a:schemeClr val="tx1"/>
                </a:solidFill>
                <a:latin typeface="メイリオ" panose="020B0604030504040204" pitchFamily="50" charset="-128"/>
                <a:ea typeface="メイリオ" panose="020B0604030504040204" pitchFamily="50" charset="-128"/>
              </a:endParaRPr>
            </a:p>
            <a:p>
              <a:r>
                <a:rPr kumimoji="1" lang="ja-JP" altLang="en-US" sz="800" dirty="0">
                  <a:solidFill>
                    <a:schemeClr val="tx1"/>
                  </a:solidFill>
                  <a:latin typeface="メイリオ" panose="020B0604030504040204" pitchFamily="50" charset="-128"/>
                  <a:ea typeface="メイリオ" panose="020B0604030504040204" pitchFamily="50" charset="-128"/>
                </a:rPr>
                <a:t>　</a:t>
              </a:r>
              <a:endParaRPr kumimoji="1" lang="en-US" altLang="ja-JP" sz="800" b="1" dirty="0">
                <a:solidFill>
                  <a:schemeClr val="tx1"/>
                </a:solidFill>
                <a:latin typeface="メイリオ" panose="020B0604030504040204" pitchFamily="50" charset="-128"/>
                <a:ea typeface="メイリオ" panose="020B0604030504040204" pitchFamily="50" charset="-128"/>
              </a:endParaRPr>
            </a:p>
            <a:p>
              <a:pPr algn="ctr"/>
              <a:endParaRPr lang="ja-JP" altLang="en-US" sz="800" b="1" dirty="0">
                <a:solidFill>
                  <a:schemeClr val="tx1"/>
                </a:solidFill>
                <a:latin typeface="メイリオ" panose="020B0604030504040204" pitchFamily="50" charset="-128"/>
                <a:ea typeface="メイリオ" panose="020B0604030504040204" pitchFamily="50" charset="-128"/>
              </a:endParaRPr>
            </a:p>
          </p:txBody>
        </p:sp>
        <p:sp>
          <p:nvSpPr>
            <p:cNvPr id="276" name="正方形/長方形 275">
              <a:extLst>
                <a:ext uri="{FF2B5EF4-FFF2-40B4-BE49-F238E27FC236}">
                  <a16:creationId xmlns:a16="http://schemas.microsoft.com/office/drawing/2014/main" id="{FB821534-0741-4207-95FD-6905F1CF2DA8}"/>
                </a:ext>
              </a:extLst>
            </p:cNvPr>
            <p:cNvSpPr/>
            <p:nvPr/>
          </p:nvSpPr>
          <p:spPr>
            <a:xfrm>
              <a:off x="9750531" y="8034540"/>
              <a:ext cx="1404000" cy="468000"/>
            </a:xfrm>
            <a:prstGeom prst="rect">
              <a:avLst/>
            </a:prstGeom>
            <a:solidFill>
              <a:schemeClr val="bg1">
                <a:lumMod val="95000"/>
              </a:schemeClr>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36000" algn="ctr">
                <a:lnSpc>
                  <a:spcPts val="1000"/>
                </a:lnSpc>
              </a:pPr>
              <a:r>
                <a:rPr kumimoji="1" lang="ja-JP" altLang="en-US" sz="700" b="1" dirty="0">
                  <a:solidFill>
                    <a:schemeClr val="tx1"/>
                  </a:solidFill>
                  <a:latin typeface="メイリオ" panose="020B0604030504040204" pitchFamily="50" charset="-128"/>
                  <a:ea typeface="メイリオ" panose="020B0604030504040204" pitchFamily="50" charset="-128"/>
                </a:rPr>
                <a:t>　</a:t>
              </a: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r>
                <a:rPr kumimoji="1" lang="en-US" altLang="ja-JP" sz="700" b="1" dirty="0">
                  <a:solidFill>
                    <a:schemeClr val="tx1"/>
                  </a:solidFill>
                  <a:latin typeface="メイリオ" panose="020B0604030504040204" pitchFamily="50" charset="-128"/>
                  <a:ea typeface="メイリオ" panose="020B0604030504040204" pitchFamily="50" charset="-128"/>
                </a:rPr>
                <a:t>20</a:t>
              </a:r>
              <a:r>
                <a:rPr kumimoji="1" lang="ja-JP" altLang="en-US" sz="700" b="1" dirty="0">
                  <a:solidFill>
                    <a:schemeClr val="tx1"/>
                  </a:solidFill>
                  <a:latin typeface="メイリオ" panose="020B0604030504040204" pitchFamily="50" charset="-128"/>
                  <a:ea typeface="メイリオ" panose="020B0604030504040204" pitchFamily="50" charset="-128"/>
                </a:rPr>
                <a:t>％</a:t>
              </a: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r>
                <a:rPr kumimoji="1" lang="ja-JP" altLang="en-US" sz="700" b="1" dirty="0">
                  <a:solidFill>
                    <a:schemeClr val="tx1"/>
                  </a:solidFill>
                  <a:latin typeface="メイリオ" panose="020B0604030504040204" pitchFamily="50" charset="-128"/>
                  <a:ea typeface="メイリオ" panose="020B0604030504040204" pitchFamily="50" charset="-128"/>
                </a:rPr>
                <a:t>（</a:t>
              </a:r>
              <a:r>
                <a:rPr kumimoji="1" lang="en-US" altLang="ja-JP" sz="700" b="1" dirty="0">
                  <a:solidFill>
                    <a:schemeClr val="tx1"/>
                  </a:solidFill>
                  <a:latin typeface="メイリオ" panose="020B0604030504040204" pitchFamily="50" charset="-128"/>
                  <a:ea typeface="メイリオ" panose="020B0604030504040204" pitchFamily="50" charset="-128"/>
                </a:rPr>
                <a:t>R4</a:t>
              </a:r>
              <a:r>
                <a:rPr kumimoji="1" lang="ja-JP" altLang="en-US" sz="700" b="1" dirty="0">
                  <a:solidFill>
                    <a:schemeClr val="tx1"/>
                  </a:solidFill>
                  <a:latin typeface="メイリオ" panose="020B0604030504040204" pitchFamily="50" charset="-128"/>
                  <a:ea typeface="メイリオ" panose="020B0604030504040204" pitchFamily="50" charset="-128"/>
                </a:rPr>
                <a:t>年度末）</a:t>
              </a: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nSpc>
                  <a:spcPts val="1000"/>
                </a:lnSpc>
              </a:pPr>
              <a:endParaRPr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lang="en-US" altLang="ja-JP" sz="700" b="1"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277" name="正方形/長方形 276">
              <a:extLst>
                <a:ext uri="{FF2B5EF4-FFF2-40B4-BE49-F238E27FC236}">
                  <a16:creationId xmlns:a16="http://schemas.microsoft.com/office/drawing/2014/main" id="{AE89C2F4-9860-4117-8E32-D4C6EF3F7B86}"/>
                </a:ext>
              </a:extLst>
            </p:cNvPr>
            <p:cNvSpPr/>
            <p:nvPr/>
          </p:nvSpPr>
          <p:spPr>
            <a:xfrm>
              <a:off x="11265379" y="8034540"/>
              <a:ext cx="1404000" cy="468000"/>
            </a:xfrm>
            <a:prstGeom prst="rect">
              <a:avLst/>
            </a:prstGeom>
            <a:solidFill>
              <a:schemeClr val="bg1">
                <a:lumMod val="95000"/>
              </a:schemeClr>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36000" algn="ctr">
                <a:lnSpc>
                  <a:spcPts val="1000"/>
                </a:lnSpc>
              </a:pPr>
              <a:r>
                <a:rPr kumimoji="1" lang="ja-JP" altLang="en-US" sz="700" b="1" dirty="0">
                  <a:solidFill>
                    <a:schemeClr val="tx1"/>
                  </a:solidFill>
                  <a:latin typeface="メイリオ" panose="020B0604030504040204" pitchFamily="50" charset="-128"/>
                  <a:ea typeface="メイリオ" panose="020B0604030504040204" pitchFamily="50" charset="-128"/>
                </a:rPr>
                <a:t>　</a:t>
              </a: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nSpc>
                  <a:spcPts val="1000"/>
                </a:lnSpc>
              </a:pP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r>
                <a:rPr kumimoji="1" lang="en-US" altLang="ja-JP" sz="700" b="1" dirty="0">
                  <a:solidFill>
                    <a:schemeClr val="tx1"/>
                  </a:solidFill>
                  <a:latin typeface="メイリオ" panose="020B0604030504040204" pitchFamily="50" charset="-128"/>
                  <a:ea typeface="メイリオ" panose="020B0604030504040204" pitchFamily="50" charset="-128"/>
                </a:rPr>
                <a:t>50</a:t>
              </a:r>
              <a:r>
                <a:rPr kumimoji="1" lang="ja-JP" altLang="en-US" sz="700" b="1" dirty="0">
                  <a:solidFill>
                    <a:schemeClr val="tx1"/>
                  </a:solidFill>
                  <a:latin typeface="メイリオ" panose="020B0604030504040204" pitchFamily="50" charset="-128"/>
                  <a:ea typeface="メイリオ" panose="020B0604030504040204" pitchFamily="50" charset="-128"/>
                </a:rPr>
                <a:t>％</a:t>
              </a: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r>
                <a:rPr kumimoji="1" lang="ja-JP" altLang="en-US" sz="700" b="1" dirty="0">
                  <a:solidFill>
                    <a:schemeClr val="tx1"/>
                  </a:solidFill>
                  <a:latin typeface="メイリオ" panose="020B0604030504040204" pitchFamily="50" charset="-128"/>
                  <a:ea typeface="メイリオ" panose="020B0604030504040204" pitchFamily="50" charset="-128"/>
                </a:rPr>
                <a:t>（</a:t>
              </a:r>
              <a:r>
                <a:rPr kumimoji="1" lang="en-US" altLang="ja-JP" sz="700" b="1" dirty="0">
                  <a:solidFill>
                    <a:schemeClr val="tx1"/>
                  </a:solidFill>
                  <a:latin typeface="メイリオ" panose="020B0604030504040204" pitchFamily="50" charset="-128"/>
                  <a:ea typeface="メイリオ" panose="020B0604030504040204" pitchFamily="50" charset="-128"/>
                </a:rPr>
                <a:t>R8</a:t>
              </a:r>
              <a:r>
                <a:rPr kumimoji="1" lang="ja-JP" altLang="en-US" sz="700" b="1" dirty="0">
                  <a:solidFill>
                    <a:schemeClr val="tx1"/>
                  </a:solidFill>
                  <a:latin typeface="メイリオ" panose="020B0604030504040204" pitchFamily="50" charset="-128"/>
                  <a:ea typeface="メイリオ" panose="020B0604030504040204" pitchFamily="50" charset="-128"/>
                </a:rPr>
                <a:t>年度末）</a:t>
              </a: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nSpc>
                  <a:spcPts val="1000"/>
                </a:lnSpc>
              </a:pPr>
              <a:endParaRPr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lang="en-US" altLang="ja-JP" sz="700" b="1"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278" name="正方形/長方形 277">
              <a:extLst>
                <a:ext uri="{FF2B5EF4-FFF2-40B4-BE49-F238E27FC236}">
                  <a16:creationId xmlns:a16="http://schemas.microsoft.com/office/drawing/2014/main" id="{AE8DB9AD-989E-4001-BFE2-97E72925F2B3}"/>
                </a:ext>
              </a:extLst>
            </p:cNvPr>
            <p:cNvSpPr/>
            <p:nvPr/>
          </p:nvSpPr>
          <p:spPr>
            <a:xfrm>
              <a:off x="7578175" y="8939354"/>
              <a:ext cx="1976933" cy="468000"/>
            </a:xfrm>
            <a:prstGeom prst="rect">
              <a:avLst/>
            </a:prstGeom>
            <a:solidFill>
              <a:schemeClr val="bg1"/>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algn="ctr"/>
              <a:endParaRPr kumimoji="1" lang="en-US" altLang="ja-JP" sz="800" b="1" baseline="0" dirty="0">
                <a:solidFill>
                  <a:schemeClr val="tx1"/>
                </a:solidFill>
                <a:latin typeface="メイリオ" panose="020B0604030504040204" pitchFamily="50" charset="-128"/>
                <a:ea typeface="メイリオ" panose="020B0604030504040204" pitchFamily="50" charset="-128"/>
              </a:endParaRPr>
            </a:p>
            <a:p>
              <a:r>
                <a:rPr kumimoji="1" lang="ja-JP" altLang="en-US" sz="800" b="1" dirty="0">
                  <a:solidFill>
                    <a:schemeClr val="tx1"/>
                  </a:solidFill>
                  <a:latin typeface="メイリオ" panose="020B0604030504040204" pitchFamily="50" charset="-128"/>
                  <a:ea typeface="メイリオ" panose="020B0604030504040204" pitchFamily="50" charset="-128"/>
                </a:rPr>
                <a:t>  </a:t>
              </a:r>
              <a:endParaRPr kumimoji="1" lang="en-US" altLang="ja-JP" sz="800" b="1" dirty="0">
                <a:solidFill>
                  <a:schemeClr val="tx1"/>
                </a:solidFill>
                <a:latin typeface="メイリオ" panose="020B0604030504040204" pitchFamily="50" charset="-128"/>
                <a:ea typeface="メイリオ" panose="020B0604030504040204" pitchFamily="50" charset="-128"/>
              </a:endParaRPr>
            </a:p>
            <a:p>
              <a:r>
                <a:rPr kumimoji="1" lang="en-US" altLang="ja-JP" sz="800" b="1" dirty="0">
                  <a:solidFill>
                    <a:schemeClr val="tx1"/>
                  </a:solidFill>
                  <a:latin typeface="メイリオ" panose="020B0604030504040204" pitchFamily="50" charset="-128"/>
                  <a:ea typeface="メイリオ" panose="020B0604030504040204" pitchFamily="50" charset="-128"/>
                </a:rPr>
                <a:t>  </a:t>
              </a:r>
              <a:r>
                <a:rPr kumimoji="1" lang="ja-JP" altLang="en-US" sz="800" b="1" dirty="0">
                  <a:solidFill>
                    <a:schemeClr val="tx1"/>
                  </a:solidFill>
                  <a:latin typeface="メイリオ" panose="020B0604030504040204" pitchFamily="50" charset="-128"/>
                  <a:ea typeface="メイリオ" panose="020B0604030504040204" pitchFamily="50" charset="-128"/>
                </a:rPr>
                <a:t>自助グループ・民間団体等と連携</a:t>
              </a:r>
              <a:endParaRPr kumimoji="1" lang="en-US" altLang="ja-JP" sz="800" b="1" dirty="0">
                <a:solidFill>
                  <a:schemeClr val="tx1"/>
                </a:solidFill>
                <a:latin typeface="メイリオ" panose="020B0604030504040204" pitchFamily="50" charset="-128"/>
                <a:ea typeface="メイリオ" panose="020B0604030504040204" pitchFamily="50" charset="-128"/>
              </a:endParaRPr>
            </a:p>
            <a:p>
              <a:r>
                <a:rPr kumimoji="1" lang="en-US" altLang="ja-JP" sz="800" b="1" dirty="0">
                  <a:solidFill>
                    <a:schemeClr val="tx1"/>
                  </a:solidFill>
                  <a:latin typeface="メイリオ" panose="020B0604030504040204" pitchFamily="50" charset="-128"/>
                  <a:ea typeface="メイリオ" panose="020B0604030504040204" pitchFamily="50" charset="-128"/>
                </a:rPr>
                <a:t>  </a:t>
              </a:r>
              <a:r>
                <a:rPr kumimoji="1" lang="ja-JP" altLang="en-US" sz="800" b="1" dirty="0">
                  <a:solidFill>
                    <a:schemeClr val="tx1"/>
                  </a:solidFill>
                  <a:latin typeface="メイリオ" panose="020B0604030504040204" pitchFamily="50" charset="-128"/>
                  <a:ea typeface="メイリオ" panose="020B0604030504040204" pitchFamily="50" charset="-128"/>
                </a:rPr>
                <a:t>して取り組んだ事業の割合</a:t>
              </a:r>
              <a:endParaRPr kumimoji="1" lang="en-US" altLang="ja-JP" sz="800" b="1" dirty="0">
                <a:solidFill>
                  <a:schemeClr val="tx1"/>
                </a:solidFill>
                <a:latin typeface="メイリオ" panose="020B0604030504040204" pitchFamily="50" charset="-128"/>
                <a:ea typeface="メイリオ" panose="020B0604030504040204" pitchFamily="50" charset="-128"/>
              </a:endParaRPr>
            </a:p>
            <a:p>
              <a:r>
                <a:rPr kumimoji="1" lang="ja-JP" altLang="en-US" sz="800" dirty="0">
                  <a:solidFill>
                    <a:schemeClr val="tx1"/>
                  </a:solidFill>
                  <a:latin typeface="メイリオ" panose="020B0604030504040204" pitchFamily="50" charset="-128"/>
                  <a:ea typeface="メイリオ" panose="020B0604030504040204" pitchFamily="50" charset="-128"/>
                </a:rPr>
                <a:t>　</a:t>
              </a:r>
              <a:endParaRPr kumimoji="1" lang="en-US" altLang="ja-JP" sz="800" b="1" dirty="0">
                <a:solidFill>
                  <a:schemeClr val="tx1"/>
                </a:solidFill>
                <a:latin typeface="メイリオ" panose="020B0604030504040204" pitchFamily="50" charset="-128"/>
                <a:ea typeface="メイリオ" panose="020B0604030504040204" pitchFamily="50" charset="-128"/>
              </a:endParaRPr>
            </a:p>
            <a:p>
              <a:pPr algn="ctr"/>
              <a:endParaRPr lang="ja-JP" altLang="en-US" sz="800" b="1" dirty="0">
                <a:solidFill>
                  <a:schemeClr val="tx1"/>
                </a:solidFill>
                <a:latin typeface="メイリオ" panose="020B0604030504040204" pitchFamily="50" charset="-128"/>
                <a:ea typeface="メイリオ" panose="020B0604030504040204" pitchFamily="50" charset="-128"/>
              </a:endParaRPr>
            </a:p>
          </p:txBody>
        </p:sp>
        <p:sp>
          <p:nvSpPr>
            <p:cNvPr id="279" name="正方形/長方形 278">
              <a:extLst>
                <a:ext uri="{FF2B5EF4-FFF2-40B4-BE49-F238E27FC236}">
                  <a16:creationId xmlns:a16="http://schemas.microsoft.com/office/drawing/2014/main" id="{B921EEB1-10FC-4506-B752-2D00F6A46C04}"/>
                </a:ext>
              </a:extLst>
            </p:cNvPr>
            <p:cNvSpPr/>
            <p:nvPr/>
          </p:nvSpPr>
          <p:spPr>
            <a:xfrm>
              <a:off x="9750531" y="8929473"/>
              <a:ext cx="1404000" cy="468000"/>
            </a:xfrm>
            <a:prstGeom prst="rect">
              <a:avLst/>
            </a:prstGeom>
            <a:solidFill>
              <a:schemeClr val="bg1">
                <a:lumMod val="95000"/>
              </a:schemeClr>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36000" algn="ctr">
                <a:lnSpc>
                  <a:spcPts val="1000"/>
                </a:lnSpc>
              </a:pPr>
              <a:r>
                <a:rPr kumimoji="1" lang="ja-JP" altLang="en-US" sz="700" b="1" dirty="0">
                  <a:solidFill>
                    <a:schemeClr val="tx1"/>
                  </a:solidFill>
                  <a:latin typeface="メイリオ" panose="020B0604030504040204" pitchFamily="50" charset="-128"/>
                  <a:ea typeface="メイリオ" panose="020B0604030504040204" pitchFamily="50" charset="-128"/>
                </a:rPr>
                <a:t>　</a:t>
              </a: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r>
                <a:rPr kumimoji="1" lang="en-US" altLang="ja-JP" sz="700" b="1" dirty="0">
                  <a:solidFill>
                    <a:schemeClr val="tx1"/>
                  </a:solidFill>
                  <a:latin typeface="メイリオ" panose="020B0604030504040204" pitchFamily="50" charset="-128"/>
                  <a:ea typeface="メイリオ" panose="020B0604030504040204" pitchFamily="50" charset="-128"/>
                </a:rPr>
                <a:t>38</a:t>
              </a:r>
              <a:r>
                <a:rPr kumimoji="1" lang="ja-JP" altLang="en-US" sz="700" b="1" dirty="0">
                  <a:solidFill>
                    <a:schemeClr val="tx1"/>
                  </a:solidFill>
                  <a:latin typeface="メイリオ" panose="020B0604030504040204" pitchFamily="50" charset="-128"/>
                  <a:ea typeface="メイリオ" panose="020B0604030504040204" pitchFamily="50" charset="-128"/>
                </a:rPr>
                <a:t>％</a:t>
              </a: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r>
                <a:rPr kumimoji="1" lang="ja-JP" altLang="en-US" sz="700" b="1" dirty="0">
                  <a:solidFill>
                    <a:schemeClr val="tx1"/>
                  </a:solidFill>
                  <a:latin typeface="メイリオ" panose="020B0604030504040204" pitchFamily="50" charset="-128"/>
                  <a:ea typeface="メイリオ" panose="020B0604030504040204" pitchFamily="50" charset="-128"/>
                </a:rPr>
                <a:t>（</a:t>
              </a:r>
              <a:r>
                <a:rPr kumimoji="1" lang="en-US" altLang="ja-JP" sz="700" b="1" dirty="0">
                  <a:solidFill>
                    <a:schemeClr val="tx1"/>
                  </a:solidFill>
                  <a:latin typeface="メイリオ" panose="020B0604030504040204" pitchFamily="50" charset="-128"/>
                  <a:ea typeface="メイリオ" panose="020B0604030504040204" pitchFamily="50" charset="-128"/>
                </a:rPr>
                <a:t>R4</a:t>
              </a:r>
              <a:r>
                <a:rPr kumimoji="1" lang="ja-JP" altLang="en-US" sz="700" b="1" dirty="0">
                  <a:solidFill>
                    <a:schemeClr val="tx1"/>
                  </a:solidFill>
                  <a:latin typeface="メイリオ" panose="020B0604030504040204" pitchFamily="50" charset="-128"/>
                  <a:ea typeface="メイリオ" panose="020B0604030504040204" pitchFamily="50" charset="-128"/>
                </a:rPr>
                <a:t>年度末）</a:t>
              </a: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nSpc>
                  <a:spcPts val="1000"/>
                </a:lnSpc>
              </a:pPr>
              <a:endParaRPr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lang="en-US" altLang="ja-JP" sz="700" b="1"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280" name="正方形/長方形 279">
              <a:extLst>
                <a:ext uri="{FF2B5EF4-FFF2-40B4-BE49-F238E27FC236}">
                  <a16:creationId xmlns:a16="http://schemas.microsoft.com/office/drawing/2014/main" id="{8B1ACD8F-B6CC-43B6-8268-9FA7436C9C05}"/>
                </a:ext>
              </a:extLst>
            </p:cNvPr>
            <p:cNvSpPr/>
            <p:nvPr/>
          </p:nvSpPr>
          <p:spPr>
            <a:xfrm>
              <a:off x="11273554" y="8922600"/>
              <a:ext cx="1404000" cy="468000"/>
            </a:xfrm>
            <a:prstGeom prst="rect">
              <a:avLst/>
            </a:prstGeom>
            <a:solidFill>
              <a:schemeClr val="bg1">
                <a:lumMod val="95000"/>
              </a:schemeClr>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36000" algn="ctr">
                <a:lnSpc>
                  <a:spcPts val="1000"/>
                </a:lnSpc>
              </a:pPr>
              <a:r>
                <a:rPr kumimoji="1" lang="ja-JP" altLang="en-US" sz="700" b="1" dirty="0">
                  <a:solidFill>
                    <a:schemeClr val="tx1"/>
                  </a:solidFill>
                  <a:latin typeface="メイリオ" panose="020B0604030504040204" pitchFamily="50" charset="-128"/>
                  <a:ea typeface="メイリオ" panose="020B0604030504040204" pitchFamily="50" charset="-128"/>
                </a:rPr>
                <a:t>　</a:t>
              </a: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r>
                <a:rPr kumimoji="1" lang="en-US" altLang="ja-JP" sz="700" b="1" dirty="0">
                  <a:solidFill>
                    <a:schemeClr val="tx1"/>
                  </a:solidFill>
                  <a:latin typeface="メイリオ" panose="020B0604030504040204" pitchFamily="50" charset="-128"/>
                  <a:ea typeface="メイリオ" panose="020B0604030504040204" pitchFamily="50" charset="-128"/>
                </a:rPr>
                <a:t>50</a:t>
              </a:r>
              <a:r>
                <a:rPr kumimoji="1" lang="ja-JP" altLang="en-US" sz="700" b="1" dirty="0">
                  <a:solidFill>
                    <a:schemeClr val="tx1"/>
                  </a:solidFill>
                  <a:latin typeface="メイリオ" panose="020B0604030504040204" pitchFamily="50" charset="-128"/>
                  <a:ea typeface="メイリオ" panose="020B0604030504040204" pitchFamily="50" charset="-128"/>
                </a:rPr>
                <a:t>％</a:t>
              </a: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r>
                <a:rPr kumimoji="1" lang="ja-JP" altLang="en-US" sz="700" b="1" dirty="0">
                  <a:solidFill>
                    <a:schemeClr val="tx1"/>
                  </a:solidFill>
                  <a:latin typeface="メイリオ" panose="020B0604030504040204" pitchFamily="50" charset="-128"/>
                  <a:ea typeface="メイリオ" panose="020B0604030504040204" pitchFamily="50" charset="-128"/>
                </a:rPr>
                <a:t>（</a:t>
              </a:r>
              <a:r>
                <a:rPr kumimoji="1" lang="en-US" altLang="ja-JP" sz="700" b="1" dirty="0">
                  <a:solidFill>
                    <a:schemeClr val="tx1"/>
                  </a:solidFill>
                  <a:latin typeface="メイリオ" panose="020B0604030504040204" pitchFamily="50" charset="-128"/>
                  <a:ea typeface="メイリオ" panose="020B0604030504040204" pitchFamily="50" charset="-128"/>
                </a:rPr>
                <a:t>R8</a:t>
              </a:r>
              <a:r>
                <a:rPr kumimoji="1" lang="ja-JP" altLang="en-US" sz="700" b="1" dirty="0">
                  <a:solidFill>
                    <a:schemeClr val="tx1"/>
                  </a:solidFill>
                  <a:latin typeface="メイリオ" panose="020B0604030504040204" pitchFamily="50" charset="-128"/>
                  <a:ea typeface="メイリオ" panose="020B0604030504040204" pitchFamily="50" charset="-128"/>
                </a:rPr>
                <a:t>年度末）</a:t>
              </a: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nSpc>
                  <a:spcPts val="1000"/>
                </a:lnSpc>
              </a:pPr>
              <a:endParaRPr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lang="en-US" altLang="ja-JP" sz="700" b="1"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305" name="二等辺三角形 304">
              <a:extLst>
                <a:ext uri="{FF2B5EF4-FFF2-40B4-BE49-F238E27FC236}">
                  <a16:creationId xmlns:a16="http://schemas.microsoft.com/office/drawing/2014/main" id="{F321D490-877B-4C74-89E6-26A2CB7F94B2}"/>
                </a:ext>
              </a:extLst>
            </p:cNvPr>
            <p:cNvSpPr/>
            <p:nvPr/>
          </p:nvSpPr>
          <p:spPr>
            <a:xfrm rot="5400000" flipH="1">
              <a:off x="7101687" y="2031695"/>
              <a:ext cx="432048" cy="163445"/>
            </a:xfrm>
            <a:prstGeom prst="triangle">
              <a:avLst/>
            </a:prstGeom>
            <a:gradFill>
              <a:gsLst>
                <a:gs pos="29000">
                  <a:srgbClr val="7D7D7D"/>
                </a:gs>
                <a:gs pos="3000">
                  <a:schemeClr val="tx1">
                    <a:lumMod val="85000"/>
                    <a:lumOff val="15000"/>
                  </a:schemeClr>
                </a:gs>
                <a:gs pos="100000">
                  <a:schemeClr val="bg1"/>
                </a:gs>
              </a:gsLst>
              <a:lin ang="5400000" scaled="1"/>
            </a:gradFill>
            <a:ln>
              <a:noFill/>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en-US" altLang="ja-JP" sz="1000" dirty="0">
                  <a:noFill/>
                  <a:latin typeface="メイリオ" panose="020B0604030504040204" pitchFamily="50" charset="-128"/>
                  <a:ea typeface="メイリオ" panose="020B0604030504040204" pitchFamily="50" charset="-128"/>
                </a:rPr>
                <a:t>cx</a:t>
              </a:r>
              <a:endParaRPr kumimoji="1" lang="ja-JP" altLang="en-US" sz="1000" dirty="0">
                <a:noFill/>
                <a:latin typeface="メイリオ" panose="020B0604030504040204" pitchFamily="50" charset="-128"/>
                <a:ea typeface="メイリオ" panose="020B0604030504040204" pitchFamily="50" charset="-128"/>
              </a:endParaRPr>
            </a:p>
          </p:txBody>
        </p:sp>
        <p:sp>
          <p:nvSpPr>
            <p:cNvPr id="306" name="正方形/長方形 305">
              <a:extLst>
                <a:ext uri="{FF2B5EF4-FFF2-40B4-BE49-F238E27FC236}">
                  <a16:creationId xmlns:a16="http://schemas.microsoft.com/office/drawing/2014/main" id="{45A5F18C-F082-47EA-AB0C-13B951804755}"/>
                </a:ext>
              </a:extLst>
            </p:cNvPr>
            <p:cNvSpPr/>
            <p:nvPr/>
          </p:nvSpPr>
          <p:spPr>
            <a:xfrm>
              <a:off x="4041698" y="1804612"/>
              <a:ext cx="3132000" cy="633600"/>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85725" indent="-85725">
                <a:buFont typeface="Wingdings" panose="05000000000000000000" pitchFamily="2" charset="2"/>
                <a:buChar char="n"/>
              </a:pPr>
              <a:endParaRPr lang="ja-JP" altLang="en-US" sz="900" b="1" dirty="0">
                <a:solidFill>
                  <a:schemeClr val="tx1"/>
                </a:solidFill>
                <a:latin typeface="メイリオ" panose="020B0604030504040204" pitchFamily="50" charset="-128"/>
                <a:ea typeface="メイリオ" panose="020B0604030504040204" pitchFamily="50" charset="-128"/>
              </a:endParaRPr>
            </a:p>
          </p:txBody>
        </p:sp>
        <p:sp>
          <p:nvSpPr>
            <p:cNvPr id="307" name="テキスト ボックス 306">
              <a:extLst>
                <a:ext uri="{FF2B5EF4-FFF2-40B4-BE49-F238E27FC236}">
                  <a16:creationId xmlns:a16="http://schemas.microsoft.com/office/drawing/2014/main" id="{DCB0C09B-9656-4DDC-8011-CA96796D033A}"/>
                </a:ext>
              </a:extLst>
            </p:cNvPr>
            <p:cNvSpPr txBox="1"/>
            <p:nvPr/>
          </p:nvSpPr>
          <p:spPr>
            <a:xfrm>
              <a:off x="4025317" y="1927963"/>
              <a:ext cx="3132000" cy="633600"/>
            </a:xfrm>
            <a:prstGeom prst="rect">
              <a:avLst/>
            </a:prstGeom>
            <a:noFill/>
          </p:spPr>
          <p:txBody>
            <a:bodyPr wrap="square" rtlCol="0">
              <a:spAutoFit/>
            </a:bodyPr>
            <a:lstStyle/>
            <a:p>
              <a:r>
                <a:rPr kumimoji="1" lang="ja-JP" altLang="en-US" sz="900" dirty="0">
                  <a:latin typeface="メイリオ" panose="020B0604030504040204" pitchFamily="50" charset="-128"/>
                  <a:ea typeface="メイリオ" panose="020B0604030504040204" pitchFamily="50" charset="-128"/>
                </a:rPr>
                <a:t>■アルコール専門医療機関・相談機関の情報提供</a:t>
              </a:r>
              <a:endParaRPr kumimoji="1" lang="en-US" altLang="ja-JP" sz="900" dirty="0">
                <a:latin typeface="メイリオ" panose="020B0604030504040204" pitchFamily="50" charset="-128"/>
                <a:ea typeface="メイリオ" panose="020B0604030504040204" pitchFamily="50" charset="-128"/>
              </a:endParaRPr>
            </a:p>
            <a:p>
              <a:r>
                <a:rPr lang="ja-JP" altLang="en-US" sz="900" dirty="0">
                  <a:latin typeface="メイリオ" panose="020B0604030504040204" pitchFamily="50" charset="-128"/>
                  <a:ea typeface="メイリオ" panose="020B0604030504040204" pitchFamily="50" charset="-128"/>
                </a:rPr>
                <a:t>■アルコール健康障がいに関する情報の発信</a:t>
              </a:r>
              <a:endParaRPr kumimoji="1" lang="ja-JP" altLang="en-US" sz="900" dirty="0">
                <a:latin typeface="メイリオ" panose="020B0604030504040204" pitchFamily="50" charset="-128"/>
                <a:ea typeface="メイリオ" panose="020B0604030504040204" pitchFamily="50" charset="-128"/>
              </a:endParaRPr>
            </a:p>
          </p:txBody>
        </p:sp>
        <p:sp>
          <p:nvSpPr>
            <p:cNvPr id="308" name="正方形/長方形 307">
              <a:extLst>
                <a:ext uri="{FF2B5EF4-FFF2-40B4-BE49-F238E27FC236}">
                  <a16:creationId xmlns:a16="http://schemas.microsoft.com/office/drawing/2014/main" id="{9CC486D6-0D7D-4B05-A285-95560A6A4048}"/>
                </a:ext>
              </a:extLst>
            </p:cNvPr>
            <p:cNvSpPr/>
            <p:nvPr/>
          </p:nvSpPr>
          <p:spPr>
            <a:xfrm>
              <a:off x="4025708" y="2671231"/>
              <a:ext cx="3132000" cy="633600"/>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85725" indent="-85725">
                <a:buFont typeface="Wingdings" panose="05000000000000000000" pitchFamily="2" charset="2"/>
                <a:buChar char="n"/>
              </a:pPr>
              <a:endParaRPr lang="ja-JP" altLang="en-US" sz="900" b="1" dirty="0">
                <a:solidFill>
                  <a:schemeClr val="tx1"/>
                </a:solidFill>
                <a:latin typeface="メイリオ" panose="020B0604030504040204" pitchFamily="50" charset="-128"/>
                <a:ea typeface="メイリオ" panose="020B0604030504040204" pitchFamily="50" charset="-128"/>
              </a:endParaRPr>
            </a:p>
          </p:txBody>
        </p:sp>
        <p:sp>
          <p:nvSpPr>
            <p:cNvPr id="310" name="テキスト ボックス 309">
              <a:extLst>
                <a:ext uri="{FF2B5EF4-FFF2-40B4-BE49-F238E27FC236}">
                  <a16:creationId xmlns:a16="http://schemas.microsoft.com/office/drawing/2014/main" id="{77D0B4DC-CDF3-4111-BEB9-8F8F5424F6E3}"/>
                </a:ext>
              </a:extLst>
            </p:cNvPr>
            <p:cNvSpPr txBox="1"/>
            <p:nvPr/>
          </p:nvSpPr>
          <p:spPr>
            <a:xfrm>
              <a:off x="3992524" y="2754988"/>
              <a:ext cx="3433019" cy="507831"/>
            </a:xfrm>
            <a:prstGeom prst="rect">
              <a:avLst/>
            </a:prstGeom>
            <a:noFill/>
          </p:spPr>
          <p:txBody>
            <a:bodyPr wrap="square" rtlCol="0">
              <a:spAutoFit/>
            </a:bodyPr>
            <a:lstStyle/>
            <a:p>
              <a:r>
                <a:rPr kumimoji="1" lang="ja-JP" altLang="en-US" sz="900" dirty="0">
                  <a:latin typeface="メイリオ" panose="020B0604030504040204" pitchFamily="50" charset="-128"/>
                  <a:ea typeface="メイリオ" panose="020B0604030504040204" pitchFamily="50" charset="-128"/>
                </a:rPr>
                <a:t>■学校教育等の推進（</a:t>
              </a:r>
              <a:r>
                <a:rPr kumimoji="1" lang="en-US" altLang="ja-JP" sz="900" dirty="0">
                  <a:latin typeface="メイリオ" panose="020B0604030504040204" pitchFamily="50" charset="-128"/>
                  <a:ea typeface="メイリオ" panose="020B0604030504040204" pitchFamily="50" charset="-128"/>
                </a:rPr>
                <a:t>20</a:t>
              </a:r>
              <a:r>
                <a:rPr kumimoji="1" lang="ja-JP" altLang="en-US" sz="900" dirty="0">
                  <a:latin typeface="メイリオ" panose="020B0604030504040204" pitchFamily="50" charset="-128"/>
                  <a:ea typeface="メイリオ" panose="020B0604030504040204" pitchFamily="50" charset="-128"/>
                </a:rPr>
                <a:t>歳未満の飲酒防止に関する啓発等）</a:t>
              </a:r>
              <a:endParaRPr kumimoji="1" lang="en-US" altLang="ja-JP" sz="900" dirty="0">
                <a:latin typeface="メイリオ" panose="020B0604030504040204" pitchFamily="50" charset="-128"/>
                <a:ea typeface="メイリオ" panose="020B0604030504040204" pitchFamily="50" charset="-128"/>
              </a:endParaRPr>
            </a:p>
            <a:p>
              <a:r>
                <a:rPr lang="ja-JP" altLang="en-US" sz="900" dirty="0">
                  <a:latin typeface="メイリオ" panose="020B0604030504040204" pitchFamily="50" charset="-128"/>
                  <a:ea typeface="メイリオ" panose="020B0604030504040204" pitchFamily="50" charset="-128"/>
                </a:rPr>
                <a:t>■府民への啓発の推進（アルコール関連問題啓発週間での</a:t>
              </a:r>
              <a:endParaRPr lang="en-US" altLang="ja-JP" sz="900" dirty="0">
                <a:latin typeface="メイリオ" panose="020B0604030504040204" pitchFamily="50" charset="-128"/>
                <a:ea typeface="メイリオ" panose="020B0604030504040204" pitchFamily="50" charset="-128"/>
              </a:endParaRPr>
            </a:p>
            <a:p>
              <a:r>
                <a:rPr lang="ja-JP" altLang="en-US" sz="900" dirty="0">
                  <a:latin typeface="メイリオ" panose="020B0604030504040204" pitchFamily="50" charset="-128"/>
                  <a:ea typeface="メイリオ" panose="020B0604030504040204" pitchFamily="50" charset="-128"/>
                </a:rPr>
                <a:t>　正しい知識の普及）</a:t>
              </a:r>
              <a:endParaRPr kumimoji="1" lang="ja-JP" altLang="en-US" sz="900" dirty="0">
                <a:latin typeface="メイリオ" panose="020B0604030504040204" pitchFamily="50" charset="-128"/>
                <a:ea typeface="メイリオ" panose="020B0604030504040204" pitchFamily="50" charset="-128"/>
              </a:endParaRPr>
            </a:p>
          </p:txBody>
        </p:sp>
        <p:sp>
          <p:nvSpPr>
            <p:cNvPr id="311" name="正方形/長方形 310">
              <a:extLst>
                <a:ext uri="{FF2B5EF4-FFF2-40B4-BE49-F238E27FC236}">
                  <a16:creationId xmlns:a16="http://schemas.microsoft.com/office/drawing/2014/main" id="{AAF66D6A-DBB8-40E5-967E-54CB79AB29A6}"/>
                </a:ext>
              </a:extLst>
            </p:cNvPr>
            <p:cNvSpPr/>
            <p:nvPr/>
          </p:nvSpPr>
          <p:spPr>
            <a:xfrm>
              <a:off x="4025708" y="3553220"/>
              <a:ext cx="3132000" cy="633600"/>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85725" indent="-85725">
                <a:buFont typeface="Wingdings" panose="05000000000000000000" pitchFamily="2" charset="2"/>
                <a:buChar char="n"/>
              </a:pPr>
              <a:endParaRPr lang="ja-JP" altLang="en-US" sz="900" b="1" dirty="0">
                <a:solidFill>
                  <a:schemeClr val="tx1"/>
                </a:solidFill>
                <a:latin typeface="メイリオ" panose="020B0604030504040204" pitchFamily="50" charset="-128"/>
                <a:ea typeface="メイリオ" panose="020B0604030504040204" pitchFamily="50" charset="-128"/>
              </a:endParaRPr>
            </a:p>
          </p:txBody>
        </p:sp>
        <p:sp>
          <p:nvSpPr>
            <p:cNvPr id="312" name="テキスト ボックス 311">
              <a:extLst>
                <a:ext uri="{FF2B5EF4-FFF2-40B4-BE49-F238E27FC236}">
                  <a16:creationId xmlns:a16="http://schemas.microsoft.com/office/drawing/2014/main" id="{B333708F-5A9C-438A-90A6-FE46443AA8C0}"/>
                </a:ext>
              </a:extLst>
            </p:cNvPr>
            <p:cNvSpPr txBox="1"/>
            <p:nvPr/>
          </p:nvSpPr>
          <p:spPr>
            <a:xfrm>
              <a:off x="3987895" y="3615741"/>
              <a:ext cx="3433019" cy="521528"/>
            </a:xfrm>
            <a:prstGeom prst="rect">
              <a:avLst/>
            </a:prstGeom>
            <a:noFill/>
          </p:spPr>
          <p:txBody>
            <a:bodyPr wrap="square" rtlCol="0">
              <a:spAutoFit/>
            </a:bodyPr>
            <a:lstStyle/>
            <a:p>
              <a:r>
                <a:rPr kumimoji="1" lang="ja-JP" altLang="en-US" sz="900" dirty="0">
                  <a:latin typeface="メイリオ" panose="020B0604030504040204" pitchFamily="50" charset="-128"/>
                  <a:ea typeface="メイリオ" panose="020B0604030504040204" pitchFamily="50" charset="-128"/>
                </a:rPr>
                <a:t>■特に配慮を要する者（</a:t>
              </a:r>
              <a:r>
                <a:rPr kumimoji="1" lang="en-US" altLang="ja-JP" sz="900" dirty="0">
                  <a:latin typeface="メイリオ" panose="020B0604030504040204" pitchFamily="50" charset="-128"/>
                  <a:ea typeface="メイリオ" panose="020B0604030504040204" pitchFamily="50" charset="-128"/>
                </a:rPr>
                <a:t>20</a:t>
              </a:r>
              <a:r>
                <a:rPr kumimoji="1" lang="ja-JP" altLang="en-US" sz="900" dirty="0">
                  <a:latin typeface="メイリオ" panose="020B0604030504040204" pitchFamily="50" charset="-128"/>
                  <a:ea typeface="メイリオ" panose="020B0604030504040204" pitchFamily="50" charset="-128"/>
                </a:rPr>
                <a:t>歳未満の者・妊産婦・若い世代</a:t>
              </a:r>
              <a:endParaRPr kumimoji="1" lang="en-US" altLang="ja-JP" sz="900" dirty="0">
                <a:latin typeface="メイリオ" panose="020B0604030504040204" pitchFamily="50" charset="-128"/>
                <a:ea typeface="メイリオ" panose="020B0604030504040204" pitchFamily="50" charset="-128"/>
              </a:endParaRPr>
            </a:p>
            <a:p>
              <a:r>
                <a:rPr lang="ja-JP" altLang="en-US" sz="900" dirty="0">
                  <a:latin typeface="メイリオ" panose="020B0604030504040204" pitchFamily="50" charset="-128"/>
                  <a:ea typeface="メイリオ" panose="020B0604030504040204" pitchFamily="50" charset="-128"/>
                </a:rPr>
                <a:t>　</a:t>
              </a:r>
              <a:r>
                <a:rPr kumimoji="1" lang="ja-JP" altLang="en-US" sz="900" dirty="0">
                  <a:latin typeface="メイリオ" panose="020B0604030504040204" pitchFamily="50" charset="-128"/>
                  <a:ea typeface="メイリオ" panose="020B0604030504040204" pitchFamily="50" charset="-128"/>
                </a:rPr>
                <a:t>・高齢者等）への飲酒に関する啓発</a:t>
              </a:r>
              <a:endParaRPr kumimoji="1" lang="en-US" altLang="ja-JP" sz="900" dirty="0">
                <a:latin typeface="メイリオ" panose="020B0604030504040204" pitchFamily="50" charset="-128"/>
                <a:ea typeface="メイリオ" panose="020B0604030504040204" pitchFamily="50" charset="-128"/>
              </a:endParaRPr>
            </a:p>
            <a:p>
              <a:r>
                <a:rPr lang="ja-JP" altLang="en-US" sz="900" dirty="0">
                  <a:latin typeface="メイリオ" panose="020B0604030504040204" pitchFamily="50" charset="-128"/>
                  <a:ea typeface="メイリオ" panose="020B0604030504040204" pitchFamily="50" charset="-128"/>
                </a:rPr>
                <a:t>■飲酒運転対策等（飲酒運転をした者に対する指導）</a:t>
              </a:r>
              <a:endParaRPr kumimoji="1" lang="ja-JP" altLang="en-US" sz="900" dirty="0">
                <a:latin typeface="メイリオ" panose="020B0604030504040204" pitchFamily="50" charset="-128"/>
                <a:ea typeface="メイリオ" panose="020B0604030504040204" pitchFamily="50" charset="-128"/>
              </a:endParaRPr>
            </a:p>
          </p:txBody>
        </p:sp>
        <p:sp>
          <p:nvSpPr>
            <p:cNvPr id="313" name="正方形/長方形 312">
              <a:extLst>
                <a:ext uri="{FF2B5EF4-FFF2-40B4-BE49-F238E27FC236}">
                  <a16:creationId xmlns:a16="http://schemas.microsoft.com/office/drawing/2014/main" id="{320BF127-58BA-47F1-B7B9-BF5EDF4A9C72}"/>
                </a:ext>
              </a:extLst>
            </p:cNvPr>
            <p:cNvSpPr/>
            <p:nvPr/>
          </p:nvSpPr>
          <p:spPr>
            <a:xfrm>
              <a:off x="4025708" y="4431286"/>
              <a:ext cx="3132000" cy="633600"/>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85725" indent="-85725">
                <a:buFont typeface="Wingdings" panose="05000000000000000000" pitchFamily="2" charset="2"/>
                <a:buChar char="n"/>
              </a:pPr>
              <a:endParaRPr lang="ja-JP" altLang="en-US" sz="900" b="1" dirty="0">
                <a:solidFill>
                  <a:schemeClr val="tx1"/>
                </a:solidFill>
                <a:latin typeface="メイリオ" panose="020B0604030504040204" pitchFamily="50" charset="-128"/>
                <a:ea typeface="メイリオ" panose="020B0604030504040204" pitchFamily="50" charset="-128"/>
              </a:endParaRPr>
            </a:p>
          </p:txBody>
        </p:sp>
        <p:sp>
          <p:nvSpPr>
            <p:cNvPr id="315" name="テキスト ボックス 314">
              <a:extLst>
                <a:ext uri="{FF2B5EF4-FFF2-40B4-BE49-F238E27FC236}">
                  <a16:creationId xmlns:a16="http://schemas.microsoft.com/office/drawing/2014/main" id="{57864213-D74C-459B-BABA-FB61597F71C8}"/>
                </a:ext>
              </a:extLst>
            </p:cNvPr>
            <p:cNvSpPr txBox="1"/>
            <p:nvPr/>
          </p:nvSpPr>
          <p:spPr>
            <a:xfrm>
              <a:off x="3987895" y="4574239"/>
              <a:ext cx="3433019" cy="369332"/>
            </a:xfrm>
            <a:prstGeom prst="rect">
              <a:avLst/>
            </a:prstGeom>
            <a:noFill/>
          </p:spPr>
          <p:txBody>
            <a:bodyPr wrap="square" rtlCol="0">
              <a:spAutoFit/>
            </a:bodyPr>
            <a:lstStyle/>
            <a:p>
              <a:r>
                <a:rPr kumimoji="1" lang="ja-JP" altLang="en-US" sz="900" dirty="0">
                  <a:latin typeface="メイリオ" panose="020B0604030504040204" pitchFamily="50" charset="-128"/>
                  <a:ea typeface="メイリオ" panose="020B0604030504040204" pitchFamily="50" charset="-128"/>
                </a:rPr>
                <a:t>■健康診断及び保健指導に関わる医師や保健師への正しい</a:t>
              </a:r>
              <a:endParaRPr kumimoji="1" lang="en-US" altLang="ja-JP" sz="900" dirty="0">
                <a:latin typeface="メイリオ" panose="020B0604030504040204" pitchFamily="50" charset="-128"/>
                <a:ea typeface="メイリオ" panose="020B0604030504040204" pitchFamily="50" charset="-128"/>
              </a:endParaRPr>
            </a:p>
            <a:p>
              <a:r>
                <a:rPr lang="en-US" altLang="ja-JP" sz="900" dirty="0">
                  <a:latin typeface="メイリオ" panose="020B0604030504040204" pitchFamily="50" charset="-128"/>
                  <a:ea typeface="メイリオ" panose="020B0604030504040204" pitchFamily="50" charset="-128"/>
                </a:rPr>
                <a:t>   </a:t>
              </a:r>
              <a:r>
                <a:rPr kumimoji="1" lang="ja-JP" altLang="en-US" sz="900" dirty="0">
                  <a:latin typeface="メイリオ" panose="020B0604030504040204" pitchFamily="50" charset="-128"/>
                  <a:ea typeface="メイリオ" panose="020B0604030504040204" pitchFamily="50" charset="-128"/>
                </a:rPr>
                <a:t>知識の普及</a:t>
              </a:r>
            </a:p>
          </p:txBody>
        </p:sp>
        <p:sp>
          <p:nvSpPr>
            <p:cNvPr id="316" name="正方形/長方形 315">
              <a:extLst>
                <a:ext uri="{FF2B5EF4-FFF2-40B4-BE49-F238E27FC236}">
                  <a16:creationId xmlns:a16="http://schemas.microsoft.com/office/drawing/2014/main" id="{150473A3-5DAD-47BA-91EA-C722381965ED}"/>
                </a:ext>
              </a:extLst>
            </p:cNvPr>
            <p:cNvSpPr/>
            <p:nvPr/>
          </p:nvSpPr>
          <p:spPr>
            <a:xfrm>
              <a:off x="4021236" y="5316856"/>
              <a:ext cx="3132000" cy="633600"/>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85725" indent="-85725">
                <a:buFont typeface="Wingdings" panose="05000000000000000000" pitchFamily="2" charset="2"/>
                <a:buChar char="n"/>
              </a:pPr>
              <a:endParaRPr lang="ja-JP" altLang="en-US" sz="900" b="1" dirty="0">
                <a:solidFill>
                  <a:schemeClr val="tx1"/>
                </a:solidFill>
                <a:latin typeface="メイリオ" panose="020B0604030504040204" pitchFamily="50" charset="-128"/>
                <a:ea typeface="メイリオ" panose="020B0604030504040204" pitchFamily="50" charset="-128"/>
              </a:endParaRPr>
            </a:p>
          </p:txBody>
        </p:sp>
        <p:sp>
          <p:nvSpPr>
            <p:cNvPr id="317" name="テキスト ボックス 316">
              <a:extLst>
                <a:ext uri="{FF2B5EF4-FFF2-40B4-BE49-F238E27FC236}">
                  <a16:creationId xmlns:a16="http://schemas.microsoft.com/office/drawing/2014/main" id="{5D6F5BBF-6F6E-4C8C-9C0F-486825D2875C}"/>
                </a:ext>
              </a:extLst>
            </p:cNvPr>
            <p:cNvSpPr txBox="1"/>
            <p:nvPr/>
          </p:nvSpPr>
          <p:spPr>
            <a:xfrm>
              <a:off x="3980002" y="5362615"/>
              <a:ext cx="3433019" cy="646331"/>
            </a:xfrm>
            <a:prstGeom prst="rect">
              <a:avLst/>
            </a:prstGeom>
            <a:noFill/>
          </p:spPr>
          <p:txBody>
            <a:bodyPr wrap="square" rtlCol="0">
              <a:spAutoFit/>
            </a:bodyPr>
            <a:lstStyle/>
            <a:p>
              <a:pPr indent="-360000"/>
              <a:r>
                <a:rPr lang="ja-JP" altLang="en-US" sz="900" dirty="0">
                  <a:latin typeface="メイリオ" panose="020B0604030504040204" pitchFamily="50" charset="-128"/>
                  <a:ea typeface="メイリオ" panose="020B0604030504040204" pitchFamily="50" charset="-128"/>
                </a:rPr>
                <a:t>■</a:t>
              </a:r>
              <a:r>
                <a:rPr kumimoji="1" lang="ja-JP" altLang="en-US" sz="900" dirty="0">
                  <a:solidFill>
                    <a:schemeClr val="tx1"/>
                  </a:solidFill>
                  <a:latin typeface="メイリオ" panose="020B0604030504040204" pitchFamily="50" charset="-128"/>
                  <a:ea typeface="メイリオ" panose="020B0604030504040204" pitchFamily="50" charset="-128"/>
                </a:rPr>
                <a:t>相談機能の充実（</a:t>
              </a:r>
              <a:r>
                <a:rPr kumimoji="1" lang="en-US" altLang="ja-JP" sz="900" dirty="0">
                  <a:solidFill>
                    <a:schemeClr val="tx1"/>
                  </a:solidFill>
                  <a:latin typeface="メイリオ" panose="020B0604030504040204" pitchFamily="50" charset="-128"/>
                  <a:ea typeface="メイリオ" panose="020B0604030504040204" pitchFamily="50" charset="-128"/>
                </a:rPr>
                <a:t>SNS</a:t>
              </a:r>
              <a:r>
                <a:rPr lang="ja-JP" altLang="en-US" sz="900" dirty="0">
                  <a:latin typeface="メイリオ" panose="020B0604030504040204" pitchFamily="50" charset="-128"/>
                  <a:ea typeface="メイリオ" panose="020B0604030504040204" pitchFamily="50" charset="-128"/>
                </a:rPr>
                <a:t>等</a:t>
              </a:r>
              <a:r>
                <a:rPr kumimoji="1" lang="ja-JP" altLang="en-US" sz="900" dirty="0">
                  <a:solidFill>
                    <a:schemeClr val="tx1"/>
                  </a:solidFill>
                  <a:latin typeface="メイリオ" panose="020B0604030504040204" pitchFamily="50" charset="-128"/>
                  <a:ea typeface="メイリオ" panose="020B0604030504040204" pitchFamily="50" charset="-128"/>
                </a:rPr>
                <a:t>を活用した相談体制の充実）</a:t>
              </a:r>
              <a:endParaRPr kumimoji="1" lang="en-US" altLang="ja-JP" sz="900" dirty="0">
                <a:solidFill>
                  <a:schemeClr val="tx1"/>
                </a:solidFill>
                <a:latin typeface="メイリオ" panose="020B0604030504040204" pitchFamily="50" charset="-128"/>
                <a:ea typeface="メイリオ" panose="020B0604030504040204" pitchFamily="50" charset="-128"/>
              </a:endParaRPr>
            </a:p>
            <a:p>
              <a:pPr indent="-360000"/>
              <a:r>
                <a:rPr kumimoji="1" lang="ja-JP" altLang="en-US" sz="900" dirty="0">
                  <a:solidFill>
                    <a:schemeClr val="tx1"/>
                  </a:solidFill>
                  <a:latin typeface="メイリオ" panose="020B0604030504040204" pitchFamily="50" charset="-128"/>
                  <a:ea typeface="メイリオ" panose="020B0604030504040204" pitchFamily="50" charset="-128"/>
                </a:rPr>
                <a:t>■連携体制の充実（連携会議や事例検討会の開催）</a:t>
              </a:r>
              <a:endParaRPr kumimoji="1" lang="en-US" altLang="ja-JP" sz="900" dirty="0">
                <a:solidFill>
                  <a:schemeClr val="tx1"/>
                </a:solidFill>
                <a:latin typeface="メイリオ" panose="020B0604030504040204" pitchFamily="50" charset="-128"/>
                <a:ea typeface="メイリオ" panose="020B0604030504040204" pitchFamily="50" charset="-128"/>
              </a:endParaRPr>
            </a:p>
            <a:p>
              <a:pPr indent="-360000"/>
              <a:r>
                <a:rPr kumimoji="1" lang="ja-JP" altLang="en-US" sz="900" dirty="0">
                  <a:solidFill>
                    <a:schemeClr val="tx1"/>
                  </a:solidFill>
                  <a:latin typeface="メイリオ" panose="020B0604030504040204" pitchFamily="50" charset="-128"/>
                  <a:ea typeface="メイリオ" panose="020B0604030504040204" pitchFamily="50" charset="-128"/>
                </a:rPr>
                <a:t>■自殺対策との連携</a:t>
              </a:r>
            </a:p>
            <a:p>
              <a:endParaRPr kumimoji="1" lang="ja-JP" altLang="en-US" sz="900" dirty="0">
                <a:latin typeface="メイリオ" panose="020B0604030504040204" pitchFamily="50" charset="-128"/>
                <a:ea typeface="メイリオ" panose="020B0604030504040204" pitchFamily="50" charset="-128"/>
              </a:endParaRPr>
            </a:p>
          </p:txBody>
        </p:sp>
        <p:sp>
          <p:nvSpPr>
            <p:cNvPr id="319" name="正方形/長方形 318">
              <a:extLst>
                <a:ext uri="{FF2B5EF4-FFF2-40B4-BE49-F238E27FC236}">
                  <a16:creationId xmlns:a16="http://schemas.microsoft.com/office/drawing/2014/main" id="{41555E16-4DDB-4446-8A53-3AC6ADA4E5D9}"/>
                </a:ext>
              </a:extLst>
            </p:cNvPr>
            <p:cNvSpPr/>
            <p:nvPr/>
          </p:nvSpPr>
          <p:spPr>
            <a:xfrm>
              <a:off x="4015085" y="6216692"/>
              <a:ext cx="3132000" cy="633600"/>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85725" indent="-85725">
                <a:buFont typeface="Wingdings" panose="05000000000000000000" pitchFamily="2" charset="2"/>
                <a:buChar char="n"/>
              </a:pPr>
              <a:endParaRPr lang="ja-JP" altLang="en-US" sz="900" b="1" dirty="0">
                <a:solidFill>
                  <a:schemeClr val="tx1"/>
                </a:solidFill>
                <a:latin typeface="メイリオ" panose="020B0604030504040204" pitchFamily="50" charset="-128"/>
                <a:ea typeface="メイリオ" panose="020B0604030504040204" pitchFamily="50" charset="-128"/>
              </a:endParaRPr>
            </a:p>
          </p:txBody>
        </p:sp>
        <p:sp>
          <p:nvSpPr>
            <p:cNvPr id="320" name="テキスト ボックス 319">
              <a:extLst>
                <a:ext uri="{FF2B5EF4-FFF2-40B4-BE49-F238E27FC236}">
                  <a16:creationId xmlns:a16="http://schemas.microsoft.com/office/drawing/2014/main" id="{79406807-6CA7-4803-AD04-927D423ACB1F}"/>
                </a:ext>
              </a:extLst>
            </p:cNvPr>
            <p:cNvSpPr txBox="1"/>
            <p:nvPr/>
          </p:nvSpPr>
          <p:spPr>
            <a:xfrm>
              <a:off x="3974792" y="6342676"/>
              <a:ext cx="3433019" cy="369332"/>
            </a:xfrm>
            <a:prstGeom prst="rect">
              <a:avLst/>
            </a:prstGeom>
            <a:noFill/>
          </p:spPr>
          <p:txBody>
            <a:bodyPr wrap="square" rtlCol="0">
              <a:spAutoFit/>
            </a:bodyPr>
            <a:lstStyle/>
            <a:p>
              <a:pPr indent="-360000"/>
              <a:r>
                <a:rPr lang="ja-JP" altLang="en-US" sz="900" dirty="0">
                  <a:latin typeface="メイリオ" panose="020B0604030504040204" pitchFamily="50" charset="-128"/>
                  <a:ea typeface="メイリオ" panose="020B0604030504040204" pitchFamily="50" charset="-128"/>
                </a:rPr>
                <a:t>■様々な相談窓口等での対応力の向上（関係機関職員を</a:t>
              </a:r>
              <a:endParaRPr lang="en-US" altLang="ja-JP" sz="900" dirty="0">
                <a:latin typeface="メイリオ" panose="020B0604030504040204" pitchFamily="50" charset="-128"/>
                <a:ea typeface="メイリオ" panose="020B0604030504040204" pitchFamily="50" charset="-128"/>
              </a:endParaRPr>
            </a:p>
            <a:p>
              <a:pPr indent="-360000"/>
              <a:r>
                <a:rPr lang="en-US" altLang="ja-JP" sz="900" dirty="0">
                  <a:latin typeface="メイリオ" panose="020B0604030504040204" pitchFamily="50" charset="-128"/>
                  <a:ea typeface="メイリオ" panose="020B0604030504040204" pitchFamily="50" charset="-128"/>
                </a:rPr>
                <a:t>   </a:t>
              </a:r>
              <a:r>
                <a:rPr lang="ja-JP" altLang="en-US" sz="900" dirty="0">
                  <a:latin typeface="メイリオ" panose="020B0604030504040204" pitchFamily="50" charset="-128"/>
                  <a:ea typeface="メイリオ" panose="020B0604030504040204" pitchFamily="50" charset="-128"/>
                </a:rPr>
                <a:t>対象とした研修の実施）</a:t>
              </a:r>
              <a:endParaRPr kumimoji="1" lang="ja-JP" altLang="en-US" sz="900" dirty="0">
                <a:latin typeface="メイリオ" panose="020B0604030504040204" pitchFamily="50" charset="-128"/>
                <a:ea typeface="メイリオ" panose="020B0604030504040204" pitchFamily="50" charset="-128"/>
              </a:endParaRPr>
            </a:p>
          </p:txBody>
        </p:sp>
        <p:sp>
          <p:nvSpPr>
            <p:cNvPr id="321" name="正方形/長方形 320">
              <a:extLst>
                <a:ext uri="{FF2B5EF4-FFF2-40B4-BE49-F238E27FC236}">
                  <a16:creationId xmlns:a16="http://schemas.microsoft.com/office/drawing/2014/main" id="{5E552101-2BD6-4E06-849A-917DC6AEB57D}"/>
                </a:ext>
              </a:extLst>
            </p:cNvPr>
            <p:cNvSpPr/>
            <p:nvPr/>
          </p:nvSpPr>
          <p:spPr>
            <a:xfrm>
              <a:off x="4015085" y="7074247"/>
              <a:ext cx="3132000" cy="633600"/>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85725" indent="-85725">
                <a:buFont typeface="Wingdings" panose="05000000000000000000" pitchFamily="2" charset="2"/>
                <a:buChar char="n"/>
              </a:pPr>
              <a:endParaRPr lang="ja-JP" altLang="en-US" sz="900" b="1" dirty="0">
                <a:solidFill>
                  <a:schemeClr val="tx1"/>
                </a:solidFill>
                <a:latin typeface="メイリオ" panose="020B0604030504040204" pitchFamily="50" charset="-128"/>
                <a:ea typeface="メイリオ" panose="020B0604030504040204" pitchFamily="50" charset="-128"/>
              </a:endParaRPr>
            </a:p>
          </p:txBody>
        </p:sp>
        <p:sp>
          <p:nvSpPr>
            <p:cNvPr id="322" name="テキスト ボックス 321">
              <a:extLst>
                <a:ext uri="{FF2B5EF4-FFF2-40B4-BE49-F238E27FC236}">
                  <a16:creationId xmlns:a16="http://schemas.microsoft.com/office/drawing/2014/main" id="{DC2390C0-6601-4817-BD9E-449C7AFCDFF4}"/>
                </a:ext>
              </a:extLst>
            </p:cNvPr>
            <p:cNvSpPr txBox="1"/>
            <p:nvPr/>
          </p:nvSpPr>
          <p:spPr>
            <a:xfrm>
              <a:off x="3980002" y="7156120"/>
              <a:ext cx="3175613" cy="521528"/>
            </a:xfrm>
            <a:prstGeom prst="rect">
              <a:avLst/>
            </a:prstGeom>
            <a:noFill/>
          </p:spPr>
          <p:txBody>
            <a:bodyPr wrap="square" rtlCol="0">
              <a:spAutoFit/>
            </a:bodyPr>
            <a:lstStyle/>
            <a:p>
              <a:pPr indent="-360000"/>
              <a:r>
                <a:rPr lang="ja-JP" altLang="en-US" sz="900" dirty="0">
                  <a:latin typeface="メイリオ" panose="020B0604030504040204" pitchFamily="50" charset="-128"/>
                  <a:ea typeface="メイリオ" panose="020B0604030504040204" pitchFamily="50" charset="-128"/>
                </a:rPr>
                <a:t>■関係機関における連携体制の構築（身体科・精神科医療</a:t>
              </a:r>
              <a:endParaRPr lang="en-US" altLang="ja-JP" sz="900" dirty="0">
                <a:latin typeface="メイリオ" panose="020B0604030504040204" pitchFamily="50" charset="-128"/>
                <a:ea typeface="メイリオ" panose="020B0604030504040204" pitchFamily="50" charset="-128"/>
              </a:endParaRPr>
            </a:p>
            <a:p>
              <a:pPr indent="-360000"/>
              <a:r>
                <a:rPr lang="en-US" altLang="ja-JP" sz="900" dirty="0">
                  <a:latin typeface="メイリオ" panose="020B0604030504040204" pitchFamily="50" charset="-128"/>
                  <a:ea typeface="メイリオ" panose="020B0604030504040204" pitchFamily="50" charset="-128"/>
                </a:rPr>
                <a:t>   </a:t>
              </a:r>
              <a:r>
                <a:rPr lang="ja-JP" altLang="en-US" sz="900" dirty="0">
                  <a:latin typeface="メイリオ" panose="020B0604030504040204" pitchFamily="50" charset="-128"/>
                  <a:ea typeface="メイリオ" panose="020B0604030504040204" pitchFamily="50" charset="-128"/>
                </a:rPr>
                <a:t>機関とアルコール専門医療機関の連携推進を図るための　</a:t>
              </a:r>
              <a:endParaRPr lang="en-US" altLang="ja-JP" sz="900" dirty="0">
                <a:latin typeface="メイリオ" panose="020B0604030504040204" pitchFamily="50" charset="-128"/>
                <a:ea typeface="メイリオ" panose="020B0604030504040204" pitchFamily="50" charset="-128"/>
              </a:endParaRPr>
            </a:p>
            <a:p>
              <a:pPr indent="-360000"/>
              <a:r>
                <a:rPr lang="ja-JP" altLang="en-US" sz="900" dirty="0">
                  <a:latin typeface="メイリオ" panose="020B0604030504040204" pitchFamily="50" charset="-128"/>
                  <a:ea typeface="メイリオ" panose="020B0604030504040204" pitchFamily="50" charset="-128"/>
                </a:rPr>
                <a:t>　研修の実施）</a:t>
              </a:r>
              <a:endParaRPr kumimoji="1" lang="ja-JP" altLang="en-US" sz="900" dirty="0">
                <a:latin typeface="メイリオ" panose="020B0604030504040204" pitchFamily="50" charset="-128"/>
                <a:ea typeface="メイリオ" panose="020B0604030504040204" pitchFamily="50" charset="-128"/>
              </a:endParaRPr>
            </a:p>
          </p:txBody>
        </p:sp>
        <p:sp>
          <p:nvSpPr>
            <p:cNvPr id="323" name="正方形/長方形 322">
              <a:extLst>
                <a:ext uri="{FF2B5EF4-FFF2-40B4-BE49-F238E27FC236}">
                  <a16:creationId xmlns:a16="http://schemas.microsoft.com/office/drawing/2014/main" id="{91CA6984-6A52-49CC-A050-D24BFCB06151}"/>
                </a:ext>
              </a:extLst>
            </p:cNvPr>
            <p:cNvSpPr/>
            <p:nvPr/>
          </p:nvSpPr>
          <p:spPr>
            <a:xfrm>
              <a:off x="4023616" y="7958371"/>
              <a:ext cx="3132000" cy="633600"/>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85725" indent="-85725">
                <a:buFont typeface="Wingdings" panose="05000000000000000000" pitchFamily="2" charset="2"/>
                <a:buChar char="n"/>
              </a:pPr>
              <a:endParaRPr lang="ja-JP" altLang="en-US" sz="900" b="1" dirty="0">
                <a:solidFill>
                  <a:schemeClr val="tx1"/>
                </a:solidFill>
                <a:latin typeface="メイリオ" panose="020B0604030504040204" pitchFamily="50" charset="-128"/>
                <a:ea typeface="メイリオ" panose="020B0604030504040204" pitchFamily="50" charset="-128"/>
              </a:endParaRPr>
            </a:p>
          </p:txBody>
        </p:sp>
        <p:sp>
          <p:nvSpPr>
            <p:cNvPr id="324" name="テキスト ボックス 323">
              <a:extLst>
                <a:ext uri="{FF2B5EF4-FFF2-40B4-BE49-F238E27FC236}">
                  <a16:creationId xmlns:a16="http://schemas.microsoft.com/office/drawing/2014/main" id="{3ED43E75-97C2-47B4-B4AB-240EA288D024}"/>
                </a:ext>
              </a:extLst>
            </p:cNvPr>
            <p:cNvSpPr txBox="1"/>
            <p:nvPr/>
          </p:nvSpPr>
          <p:spPr>
            <a:xfrm>
              <a:off x="3987895" y="8038455"/>
              <a:ext cx="3433019" cy="521528"/>
            </a:xfrm>
            <a:prstGeom prst="rect">
              <a:avLst/>
            </a:prstGeom>
            <a:noFill/>
          </p:spPr>
          <p:txBody>
            <a:bodyPr wrap="square" rtlCol="0">
              <a:spAutoFit/>
            </a:bodyPr>
            <a:lstStyle/>
            <a:p>
              <a:pPr indent="-360000"/>
              <a:r>
                <a:rPr kumimoji="1" lang="ja-JP" altLang="en-US" sz="900" dirty="0">
                  <a:latin typeface="メイリオ" panose="020B0604030504040204" pitchFamily="50" charset="-128"/>
                  <a:ea typeface="メイリオ" panose="020B0604030504040204" pitchFamily="50" charset="-128"/>
                </a:rPr>
                <a:t>■啓発及び相談の充実（医療・福祉・自助グループ等と</a:t>
              </a:r>
              <a:endParaRPr kumimoji="1" lang="en-US" altLang="ja-JP" sz="900" dirty="0">
                <a:latin typeface="メイリオ" panose="020B0604030504040204" pitchFamily="50" charset="-128"/>
                <a:ea typeface="メイリオ" panose="020B0604030504040204" pitchFamily="50" charset="-128"/>
              </a:endParaRPr>
            </a:p>
            <a:p>
              <a:pPr indent="-360000"/>
              <a:r>
                <a:rPr lang="en-US" altLang="ja-JP" sz="900" dirty="0">
                  <a:latin typeface="メイリオ" panose="020B0604030504040204" pitchFamily="50" charset="-128"/>
                  <a:ea typeface="メイリオ" panose="020B0604030504040204" pitchFamily="50" charset="-128"/>
                </a:rPr>
                <a:t>   </a:t>
              </a:r>
              <a:r>
                <a:rPr kumimoji="1" lang="ja-JP" altLang="en-US" sz="900" dirty="0">
                  <a:latin typeface="メイリオ" panose="020B0604030504040204" pitchFamily="50" charset="-128"/>
                  <a:ea typeface="メイリオ" panose="020B0604030504040204" pitchFamily="50" charset="-128"/>
                </a:rPr>
                <a:t>連携</a:t>
              </a:r>
              <a:r>
                <a:rPr lang="ja-JP" altLang="en-US" sz="900" dirty="0">
                  <a:latin typeface="メイリオ" panose="020B0604030504040204" pitchFamily="50" charset="-128"/>
                  <a:ea typeface="メイリオ" panose="020B0604030504040204" pitchFamily="50" charset="-128"/>
                </a:rPr>
                <a:t>した回復支援）</a:t>
              </a:r>
              <a:endParaRPr kumimoji="1" lang="en-US" altLang="ja-JP" sz="900" dirty="0">
                <a:latin typeface="メイリオ" panose="020B0604030504040204" pitchFamily="50" charset="-128"/>
                <a:ea typeface="メイリオ" panose="020B0604030504040204" pitchFamily="50" charset="-128"/>
              </a:endParaRPr>
            </a:p>
            <a:p>
              <a:pPr indent="-360000"/>
              <a:r>
                <a:rPr lang="ja-JP" altLang="en-US" sz="900" dirty="0">
                  <a:latin typeface="メイリオ" panose="020B0604030504040204" pitchFamily="50" charset="-128"/>
                  <a:ea typeface="メイリオ" panose="020B0604030504040204" pitchFamily="50" charset="-128"/>
                </a:rPr>
                <a:t>■就労支援（関係機関との連携による就業・定着支援等）</a:t>
              </a:r>
              <a:endParaRPr kumimoji="1" lang="ja-JP" altLang="en-US" sz="900" dirty="0">
                <a:latin typeface="メイリオ" panose="020B0604030504040204" pitchFamily="50" charset="-128"/>
                <a:ea typeface="メイリオ" panose="020B0604030504040204" pitchFamily="50" charset="-128"/>
              </a:endParaRPr>
            </a:p>
          </p:txBody>
        </p:sp>
        <p:sp>
          <p:nvSpPr>
            <p:cNvPr id="325" name="正方形/長方形 324">
              <a:extLst>
                <a:ext uri="{FF2B5EF4-FFF2-40B4-BE49-F238E27FC236}">
                  <a16:creationId xmlns:a16="http://schemas.microsoft.com/office/drawing/2014/main" id="{E24E9FEC-A113-4765-A46A-0AE26AF8E86F}"/>
                </a:ext>
              </a:extLst>
            </p:cNvPr>
            <p:cNvSpPr/>
            <p:nvPr/>
          </p:nvSpPr>
          <p:spPr>
            <a:xfrm>
              <a:off x="4006958" y="8828349"/>
              <a:ext cx="3132000" cy="633600"/>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85725" indent="-85725">
                <a:buFont typeface="Wingdings" panose="05000000000000000000" pitchFamily="2" charset="2"/>
                <a:buChar char="n"/>
              </a:pPr>
              <a:endParaRPr lang="ja-JP" altLang="en-US" sz="900" b="1" dirty="0">
                <a:solidFill>
                  <a:schemeClr val="tx1"/>
                </a:solidFill>
                <a:latin typeface="メイリオ" panose="020B0604030504040204" pitchFamily="50" charset="-128"/>
                <a:ea typeface="メイリオ" panose="020B0604030504040204" pitchFamily="50" charset="-128"/>
              </a:endParaRPr>
            </a:p>
          </p:txBody>
        </p:sp>
        <p:sp>
          <p:nvSpPr>
            <p:cNvPr id="326" name="テキスト ボックス 325">
              <a:extLst>
                <a:ext uri="{FF2B5EF4-FFF2-40B4-BE49-F238E27FC236}">
                  <a16:creationId xmlns:a16="http://schemas.microsoft.com/office/drawing/2014/main" id="{C4BE89FA-0A41-4955-85BE-68991B27ACEA}"/>
                </a:ext>
              </a:extLst>
            </p:cNvPr>
            <p:cNvSpPr txBox="1"/>
            <p:nvPr/>
          </p:nvSpPr>
          <p:spPr>
            <a:xfrm>
              <a:off x="3992523" y="8882769"/>
              <a:ext cx="3433019" cy="521528"/>
            </a:xfrm>
            <a:prstGeom prst="rect">
              <a:avLst/>
            </a:prstGeom>
            <a:noFill/>
          </p:spPr>
          <p:txBody>
            <a:bodyPr wrap="square" rtlCol="0">
              <a:spAutoFit/>
            </a:bodyPr>
            <a:lstStyle/>
            <a:p>
              <a:pPr indent="-360000"/>
              <a:r>
                <a:rPr kumimoji="1" lang="ja-JP" altLang="en-US" sz="900" dirty="0">
                  <a:latin typeface="メイリオ" panose="020B0604030504040204" pitchFamily="50" charset="-128"/>
                  <a:ea typeface="メイリオ" panose="020B0604030504040204" pitchFamily="50" charset="-128"/>
                </a:rPr>
                <a:t>■自助グループや回復支援施設、民間支援団体等が行う</a:t>
              </a:r>
              <a:endParaRPr kumimoji="1" lang="en-US" altLang="ja-JP" sz="900" dirty="0">
                <a:latin typeface="メイリオ" panose="020B0604030504040204" pitchFamily="50" charset="-128"/>
                <a:ea typeface="メイリオ" panose="020B0604030504040204" pitchFamily="50" charset="-128"/>
              </a:endParaRPr>
            </a:p>
            <a:p>
              <a:pPr indent="-360000"/>
              <a:r>
                <a:rPr lang="ja-JP" altLang="en-US" sz="900" dirty="0">
                  <a:latin typeface="メイリオ" panose="020B0604030504040204" pitchFamily="50" charset="-128"/>
                  <a:ea typeface="メイリオ" panose="020B0604030504040204" pitchFamily="50" charset="-128"/>
                </a:rPr>
                <a:t>　</a:t>
              </a:r>
              <a:r>
                <a:rPr kumimoji="1" lang="ja-JP" altLang="en-US" sz="900" dirty="0">
                  <a:latin typeface="メイリオ" panose="020B0604030504040204" pitchFamily="50" charset="-128"/>
                  <a:ea typeface="メイリオ" panose="020B0604030504040204" pitchFamily="50" charset="-128"/>
                </a:rPr>
                <a:t>活動への</a:t>
              </a:r>
              <a:r>
                <a:rPr lang="ja-JP" altLang="en-US" sz="900" dirty="0">
                  <a:latin typeface="メイリオ" panose="020B0604030504040204" pitchFamily="50" charset="-128"/>
                  <a:ea typeface="メイリオ" panose="020B0604030504040204" pitchFamily="50" charset="-128"/>
                </a:rPr>
                <a:t>支援</a:t>
              </a:r>
              <a:endParaRPr lang="en-US" altLang="ja-JP" sz="900" dirty="0">
                <a:latin typeface="メイリオ" panose="020B0604030504040204" pitchFamily="50" charset="-128"/>
                <a:ea typeface="メイリオ" panose="020B0604030504040204" pitchFamily="50" charset="-128"/>
              </a:endParaRPr>
            </a:p>
            <a:p>
              <a:pPr indent="-360000"/>
              <a:r>
                <a:rPr kumimoji="1" lang="ja-JP" altLang="en-US" sz="900" dirty="0">
                  <a:latin typeface="メイリオ" panose="020B0604030504040204" pitchFamily="50" charset="-128"/>
                  <a:ea typeface="メイリオ" panose="020B0604030504040204" pitchFamily="50" charset="-128"/>
                </a:rPr>
                <a:t>■自助グループや回復支援施設、民間支援団体等との協働</a:t>
              </a:r>
            </a:p>
          </p:txBody>
        </p:sp>
        <p:pic>
          <p:nvPicPr>
            <p:cNvPr id="329" name="図 328">
              <a:extLst>
                <a:ext uri="{FF2B5EF4-FFF2-40B4-BE49-F238E27FC236}">
                  <a16:creationId xmlns:a16="http://schemas.microsoft.com/office/drawing/2014/main" id="{123E1D42-3E65-46C5-B41E-46FF0289EF36}"/>
                </a:ext>
              </a:extLst>
            </p:cNvPr>
            <p:cNvPicPr>
              <a:picLocks noChangeAspect="1"/>
            </p:cNvPicPr>
            <p:nvPr/>
          </p:nvPicPr>
          <p:blipFill>
            <a:blip r:embed="rId2"/>
            <a:stretch>
              <a:fillRect/>
            </a:stretch>
          </p:blipFill>
          <p:spPr>
            <a:xfrm>
              <a:off x="7234316" y="2784573"/>
              <a:ext cx="164606" cy="432854"/>
            </a:xfrm>
            <a:prstGeom prst="rect">
              <a:avLst/>
            </a:prstGeom>
          </p:spPr>
        </p:pic>
        <p:pic>
          <p:nvPicPr>
            <p:cNvPr id="330" name="図 329">
              <a:extLst>
                <a:ext uri="{FF2B5EF4-FFF2-40B4-BE49-F238E27FC236}">
                  <a16:creationId xmlns:a16="http://schemas.microsoft.com/office/drawing/2014/main" id="{EFE7639F-5A3A-4DBC-8709-CF610A930D3E}"/>
                </a:ext>
              </a:extLst>
            </p:cNvPr>
            <p:cNvPicPr>
              <a:picLocks noChangeAspect="1"/>
            </p:cNvPicPr>
            <p:nvPr/>
          </p:nvPicPr>
          <p:blipFill>
            <a:blip r:embed="rId2"/>
            <a:stretch>
              <a:fillRect/>
            </a:stretch>
          </p:blipFill>
          <p:spPr>
            <a:xfrm>
              <a:off x="7234316" y="3636471"/>
              <a:ext cx="164606" cy="432854"/>
            </a:xfrm>
            <a:prstGeom prst="rect">
              <a:avLst/>
            </a:prstGeom>
          </p:spPr>
        </p:pic>
        <p:pic>
          <p:nvPicPr>
            <p:cNvPr id="331" name="図 330">
              <a:extLst>
                <a:ext uri="{FF2B5EF4-FFF2-40B4-BE49-F238E27FC236}">
                  <a16:creationId xmlns:a16="http://schemas.microsoft.com/office/drawing/2014/main" id="{3CC6C4E0-6470-4205-9027-439FD89A92EB}"/>
                </a:ext>
              </a:extLst>
            </p:cNvPr>
            <p:cNvPicPr>
              <a:picLocks noChangeAspect="1"/>
            </p:cNvPicPr>
            <p:nvPr/>
          </p:nvPicPr>
          <p:blipFill>
            <a:blip r:embed="rId2"/>
            <a:stretch>
              <a:fillRect/>
            </a:stretch>
          </p:blipFill>
          <p:spPr>
            <a:xfrm>
              <a:off x="7231630" y="4534635"/>
              <a:ext cx="164606" cy="432854"/>
            </a:xfrm>
            <a:prstGeom prst="rect">
              <a:avLst/>
            </a:prstGeom>
          </p:spPr>
        </p:pic>
        <p:pic>
          <p:nvPicPr>
            <p:cNvPr id="332" name="図 331">
              <a:extLst>
                <a:ext uri="{FF2B5EF4-FFF2-40B4-BE49-F238E27FC236}">
                  <a16:creationId xmlns:a16="http://schemas.microsoft.com/office/drawing/2014/main" id="{0D77C2C4-5386-4BBA-B467-E2C134B77008}"/>
                </a:ext>
              </a:extLst>
            </p:cNvPr>
            <p:cNvPicPr>
              <a:picLocks noChangeAspect="1"/>
            </p:cNvPicPr>
            <p:nvPr/>
          </p:nvPicPr>
          <p:blipFill>
            <a:blip r:embed="rId2"/>
            <a:stretch>
              <a:fillRect/>
            </a:stretch>
          </p:blipFill>
          <p:spPr>
            <a:xfrm>
              <a:off x="7231630" y="5422646"/>
              <a:ext cx="164606" cy="432854"/>
            </a:xfrm>
            <a:prstGeom prst="rect">
              <a:avLst/>
            </a:prstGeom>
          </p:spPr>
        </p:pic>
        <p:pic>
          <p:nvPicPr>
            <p:cNvPr id="333" name="図 332">
              <a:extLst>
                <a:ext uri="{FF2B5EF4-FFF2-40B4-BE49-F238E27FC236}">
                  <a16:creationId xmlns:a16="http://schemas.microsoft.com/office/drawing/2014/main" id="{78EA5003-55F2-4381-AF21-D3AFEBEB79DD}"/>
                </a:ext>
              </a:extLst>
            </p:cNvPr>
            <p:cNvPicPr>
              <a:picLocks noChangeAspect="1"/>
            </p:cNvPicPr>
            <p:nvPr/>
          </p:nvPicPr>
          <p:blipFill>
            <a:blip r:embed="rId2"/>
            <a:stretch>
              <a:fillRect/>
            </a:stretch>
          </p:blipFill>
          <p:spPr>
            <a:xfrm>
              <a:off x="7233680" y="6300745"/>
              <a:ext cx="164606" cy="432854"/>
            </a:xfrm>
            <a:prstGeom prst="rect">
              <a:avLst/>
            </a:prstGeom>
          </p:spPr>
        </p:pic>
        <p:pic>
          <p:nvPicPr>
            <p:cNvPr id="334" name="図 333">
              <a:extLst>
                <a:ext uri="{FF2B5EF4-FFF2-40B4-BE49-F238E27FC236}">
                  <a16:creationId xmlns:a16="http://schemas.microsoft.com/office/drawing/2014/main" id="{CE34D071-1F46-4061-B052-5F51147EDB31}"/>
                </a:ext>
              </a:extLst>
            </p:cNvPr>
            <p:cNvPicPr>
              <a:picLocks noChangeAspect="1"/>
            </p:cNvPicPr>
            <p:nvPr/>
          </p:nvPicPr>
          <p:blipFill>
            <a:blip r:embed="rId2"/>
            <a:stretch>
              <a:fillRect/>
            </a:stretch>
          </p:blipFill>
          <p:spPr>
            <a:xfrm>
              <a:off x="7231630" y="7180817"/>
              <a:ext cx="164606" cy="432854"/>
            </a:xfrm>
            <a:prstGeom prst="rect">
              <a:avLst/>
            </a:prstGeom>
          </p:spPr>
        </p:pic>
        <p:pic>
          <p:nvPicPr>
            <p:cNvPr id="335" name="図 334">
              <a:extLst>
                <a:ext uri="{FF2B5EF4-FFF2-40B4-BE49-F238E27FC236}">
                  <a16:creationId xmlns:a16="http://schemas.microsoft.com/office/drawing/2014/main" id="{6A036E5F-9F4E-4707-BF05-73D820C50C65}"/>
                </a:ext>
              </a:extLst>
            </p:cNvPr>
            <p:cNvPicPr>
              <a:picLocks noChangeAspect="1"/>
            </p:cNvPicPr>
            <p:nvPr/>
          </p:nvPicPr>
          <p:blipFill>
            <a:blip r:embed="rId2"/>
            <a:stretch>
              <a:fillRect/>
            </a:stretch>
          </p:blipFill>
          <p:spPr>
            <a:xfrm>
              <a:off x="7233680" y="8082480"/>
              <a:ext cx="164606" cy="432854"/>
            </a:xfrm>
            <a:prstGeom prst="rect">
              <a:avLst/>
            </a:prstGeom>
          </p:spPr>
        </p:pic>
        <p:pic>
          <p:nvPicPr>
            <p:cNvPr id="336" name="図 335">
              <a:extLst>
                <a:ext uri="{FF2B5EF4-FFF2-40B4-BE49-F238E27FC236}">
                  <a16:creationId xmlns:a16="http://schemas.microsoft.com/office/drawing/2014/main" id="{27962ECF-706A-47CB-94F3-94A9B85DAAAF}"/>
                </a:ext>
              </a:extLst>
            </p:cNvPr>
            <p:cNvPicPr>
              <a:picLocks noChangeAspect="1"/>
            </p:cNvPicPr>
            <p:nvPr/>
          </p:nvPicPr>
          <p:blipFill>
            <a:blip r:embed="rId2"/>
            <a:stretch>
              <a:fillRect/>
            </a:stretch>
          </p:blipFill>
          <p:spPr>
            <a:xfrm>
              <a:off x="7238365" y="8956927"/>
              <a:ext cx="164606" cy="432854"/>
            </a:xfrm>
            <a:prstGeom prst="rect">
              <a:avLst/>
            </a:prstGeom>
          </p:spPr>
        </p:pic>
      </p:grpSp>
      <p:sp>
        <p:nvSpPr>
          <p:cNvPr id="338" name="正方形/長方形 337">
            <a:extLst>
              <a:ext uri="{FF2B5EF4-FFF2-40B4-BE49-F238E27FC236}">
                <a16:creationId xmlns:a16="http://schemas.microsoft.com/office/drawing/2014/main" id="{DEBBCAF6-5C6D-43EE-9445-61AEE4A808B0}"/>
              </a:ext>
            </a:extLst>
          </p:cNvPr>
          <p:cNvSpPr/>
          <p:nvPr/>
        </p:nvSpPr>
        <p:spPr>
          <a:xfrm>
            <a:off x="-84112" y="8727132"/>
            <a:ext cx="4464496" cy="2880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300"/>
              </a:lnSpc>
            </a:pPr>
            <a:r>
              <a:rPr lang="ja-JP" altLang="en-US" sz="1400" b="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４</a:t>
            </a:r>
            <a:r>
              <a:rPr lang="en-US" altLang="ja-JP" sz="1400" b="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r>
              <a:rPr lang="ja-JP" altLang="en-US" sz="1400" b="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第２期計画の推進体制等</a:t>
            </a:r>
            <a:endParaRPr lang="en-US" altLang="ja-JP" sz="1400" b="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p:txBody>
      </p:sp>
      <p:sp>
        <p:nvSpPr>
          <p:cNvPr id="148" name="正方形/長方形 147">
            <a:extLst>
              <a:ext uri="{FF2B5EF4-FFF2-40B4-BE49-F238E27FC236}">
                <a16:creationId xmlns:a16="http://schemas.microsoft.com/office/drawing/2014/main" id="{794CFA5A-B893-4E49-A4C3-80F3956823CF}"/>
              </a:ext>
            </a:extLst>
          </p:cNvPr>
          <p:cNvSpPr/>
          <p:nvPr/>
        </p:nvSpPr>
        <p:spPr>
          <a:xfrm>
            <a:off x="10395824" y="100533"/>
            <a:ext cx="2376264" cy="261610"/>
          </a:xfrm>
          <a:prstGeom prst="rect">
            <a:avLst/>
          </a:prstGeom>
        </p:spPr>
        <p:txBody>
          <a:bodyPr wrap="square">
            <a:spAutoFit/>
          </a:bodyPr>
          <a:lstStyle/>
          <a:p>
            <a:pPr algn="r"/>
            <a:r>
              <a:rPr lang="en-US" altLang="ja-JP" sz="1100" b="1" dirty="0">
                <a:latin typeface="メイリオ" panose="020B0604030504040204" pitchFamily="50" charset="-128"/>
                <a:ea typeface="メイリオ" panose="020B0604030504040204" pitchFamily="50" charset="-128"/>
              </a:rPr>
              <a:t>2/2</a:t>
            </a:r>
            <a:endParaRPr lang="ja-JP" altLang="en-US" sz="1100" b="1" dirty="0">
              <a:latin typeface="メイリオ" panose="020B0604030504040204" pitchFamily="50" charset="-128"/>
              <a:ea typeface="メイリオ" panose="020B0604030504040204" pitchFamily="50" charset="-128"/>
            </a:endParaRPr>
          </a:p>
        </p:txBody>
      </p:sp>
      <p:sp>
        <p:nvSpPr>
          <p:cNvPr id="149" name="正方形/長方形 148">
            <a:extLst>
              <a:ext uri="{FF2B5EF4-FFF2-40B4-BE49-F238E27FC236}">
                <a16:creationId xmlns:a16="http://schemas.microsoft.com/office/drawing/2014/main" id="{F2FE464A-E314-4371-BB45-C3DA40B75CA9}"/>
              </a:ext>
            </a:extLst>
          </p:cNvPr>
          <p:cNvSpPr/>
          <p:nvPr/>
        </p:nvSpPr>
        <p:spPr>
          <a:xfrm>
            <a:off x="39186" y="51343"/>
            <a:ext cx="4674736" cy="265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18000" tIns="18000" rIns="18000" bIns="18000" rtlCol="0" anchor="ctr"/>
          <a:lstStyle/>
          <a:p>
            <a:r>
              <a:rPr lang="en-US" altLang="ja-JP" sz="1400" b="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3.</a:t>
            </a:r>
            <a:r>
              <a:rPr lang="ja-JP" altLang="en-US" sz="1400" b="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第２期計画の基本的な考え方と具体的な取組み</a:t>
            </a:r>
          </a:p>
        </p:txBody>
      </p:sp>
      <p:sp>
        <p:nvSpPr>
          <p:cNvPr id="151" name="四角形: 対角を切り取る 150">
            <a:extLst>
              <a:ext uri="{FF2B5EF4-FFF2-40B4-BE49-F238E27FC236}">
                <a16:creationId xmlns:a16="http://schemas.microsoft.com/office/drawing/2014/main" id="{97E8024B-4A3E-4822-858E-2AF73191203E}"/>
              </a:ext>
            </a:extLst>
          </p:cNvPr>
          <p:cNvSpPr/>
          <p:nvPr/>
        </p:nvSpPr>
        <p:spPr>
          <a:xfrm>
            <a:off x="57236" y="586974"/>
            <a:ext cx="3492000" cy="216000"/>
          </a:xfrm>
          <a:prstGeom prst="snip2Diag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b="1" dirty="0">
                <a:solidFill>
                  <a:schemeClr val="bg1"/>
                </a:solidFill>
                <a:latin typeface="Meiryo UI" panose="020B0604030504040204" pitchFamily="50" charset="-128"/>
                <a:ea typeface="Meiryo UI" panose="020B0604030504040204" pitchFamily="50" charset="-128"/>
              </a:rPr>
              <a:t>■基本方針に基づく施策体系と個別目標</a:t>
            </a:r>
          </a:p>
        </p:txBody>
      </p:sp>
      <p:graphicFrame>
        <p:nvGraphicFramePr>
          <p:cNvPr id="150" name="表 149">
            <a:extLst>
              <a:ext uri="{FF2B5EF4-FFF2-40B4-BE49-F238E27FC236}">
                <a16:creationId xmlns:a16="http://schemas.microsoft.com/office/drawing/2014/main" id="{3A3645CD-30B4-47B8-A47B-8DE0F16CDA70}"/>
              </a:ext>
            </a:extLst>
          </p:cNvPr>
          <p:cNvGraphicFramePr>
            <a:graphicFrameLocks noGrp="1"/>
          </p:cNvGraphicFramePr>
          <p:nvPr>
            <p:extLst>
              <p:ext uri="{D42A27DB-BD31-4B8C-83A1-F6EECF244321}">
                <p14:modId xmlns:p14="http://schemas.microsoft.com/office/powerpoint/2010/main" val="3768533089"/>
              </p:ext>
            </p:extLst>
          </p:nvPr>
        </p:nvGraphicFramePr>
        <p:xfrm>
          <a:off x="-3901" y="298552"/>
          <a:ext cx="12799181" cy="8292926"/>
        </p:xfrm>
        <a:graphic>
          <a:graphicData uri="http://schemas.openxmlformats.org/drawingml/2006/table">
            <a:tbl>
              <a:tblPr>
                <a:tableStyleId>{073A0DAA-6AF3-43AB-8588-CEC1D06C72B9}</a:tableStyleId>
              </a:tblPr>
              <a:tblGrid>
                <a:gridCol w="12799181">
                  <a:extLst>
                    <a:ext uri="{9D8B030D-6E8A-4147-A177-3AD203B41FA5}">
                      <a16:colId xmlns:a16="http://schemas.microsoft.com/office/drawing/2014/main" val="4208928748"/>
                    </a:ext>
                  </a:extLst>
                </a:gridCol>
              </a:tblGrid>
              <a:tr h="126675">
                <a:tc>
                  <a:txBody>
                    <a:bodyPr/>
                    <a:lstStyle/>
                    <a:p>
                      <a:pPr marL="0" indent="0" algn="l" defTabSz="1280146" rtl="0" eaLnBrk="1" latinLnBrk="0" hangingPunct="1">
                        <a:buFont typeface="Wingdings" panose="05000000000000000000" pitchFamily="2" charset="2"/>
                        <a:buNone/>
                      </a:pPr>
                      <a:r>
                        <a:rPr kumimoji="1" lang="ja-JP" altLang="en-US" sz="1100" b="1" kern="1200" dirty="0">
                          <a:solidFill>
                            <a:schemeClr val="bg1"/>
                          </a:solidFill>
                          <a:latin typeface="Meiryo UI" panose="020B0604030504040204" pitchFamily="50" charset="-128"/>
                          <a:ea typeface="Meiryo UI" panose="020B0604030504040204" pitchFamily="50" charset="-128"/>
                          <a:cs typeface="+mn-cs"/>
                        </a:rPr>
                        <a:t>（２）具体的な取組み</a:t>
                      </a:r>
                    </a:p>
                  </a:txBody>
                  <a:tcPr marL="97286" marR="97286" marT="48643" marB="48643">
                    <a:lnL w="12700" cap="flat" cmpd="sng" algn="ctr">
                      <a:solidFill>
                        <a:schemeClr val="tx2">
                          <a:lumMod val="60000"/>
                          <a:lumOff val="40000"/>
                        </a:schemeClr>
                      </a:solidFill>
                      <a:prstDash val="solid"/>
                      <a:round/>
                      <a:headEnd type="none" w="med" len="med"/>
                      <a:tailEnd type="none" w="med" len="med"/>
                    </a:lnL>
                    <a:lnT w="12700" cap="flat" cmpd="sng" algn="ctr">
                      <a:solidFill>
                        <a:schemeClr val="tx2">
                          <a:lumMod val="60000"/>
                          <a:lumOff val="40000"/>
                        </a:schemeClr>
                      </a:solidFill>
                      <a:prstDash val="solid"/>
                      <a:round/>
                      <a:headEnd type="none" w="med" len="med"/>
                      <a:tailEnd type="none" w="med" len="med"/>
                    </a:lnT>
                    <a:solidFill>
                      <a:schemeClr val="tx2">
                        <a:lumMod val="60000"/>
                        <a:lumOff val="40000"/>
                      </a:schemeClr>
                    </a:solidFill>
                  </a:tcPr>
                </a:tc>
                <a:extLst>
                  <a:ext uri="{0D108BD9-81ED-4DB2-BD59-A6C34878D82A}">
                    <a16:rowId xmlns:a16="http://schemas.microsoft.com/office/drawing/2014/main" val="98828972"/>
                  </a:ext>
                </a:extLst>
              </a:tr>
              <a:tr h="8028000">
                <a:tc>
                  <a:txBody>
                    <a:bodyPr/>
                    <a:lstStyle/>
                    <a:p>
                      <a:pPr marL="85725" indent="0">
                        <a:lnSpc>
                          <a:spcPts val="14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p>
                      <a:pPr marL="85725" indent="0">
                        <a:lnSpc>
                          <a:spcPts val="14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p>
                      <a:pPr marL="85725" indent="0">
                        <a:lnSpc>
                          <a:spcPts val="14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p>
                      <a:pPr marL="85725" indent="0">
                        <a:lnSpc>
                          <a:spcPts val="14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p>
                      <a:pPr marL="85725" indent="0">
                        <a:lnSpc>
                          <a:spcPts val="14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p>
                      <a:pPr marL="85725" indent="0">
                        <a:lnSpc>
                          <a:spcPts val="14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p>
                      <a:pPr marL="85725" indent="0">
                        <a:lnSpc>
                          <a:spcPts val="14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p>
                      <a:pPr marL="85725" indent="0">
                        <a:lnSpc>
                          <a:spcPts val="14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p>
                      <a:pPr marL="85725" indent="0">
                        <a:lnSpc>
                          <a:spcPts val="14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p>
                      <a:pPr marL="85725" indent="0">
                        <a:lnSpc>
                          <a:spcPts val="14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txBody>
                  <a:tcPr marL="0" marR="0" marT="38305" marB="76606">
                    <a:lnB w="12700" cap="flat" cmpd="sng" algn="ctr">
                      <a:noFill/>
                      <a:prstDash val="solid"/>
                      <a:round/>
                      <a:headEnd type="none" w="med" len="med"/>
                      <a:tailEnd type="none" w="med" len="med"/>
                    </a:lnB>
                    <a:noFill/>
                  </a:tcPr>
                </a:tc>
                <a:extLst>
                  <a:ext uri="{0D108BD9-81ED-4DB2-BD59-A6C34878D82A}">
                    <a16:rowId xmlns:a16="http://schemas.microsoft.com/office/drawing/2014/main" val="1388967084"/>
                  </a:ext>
                </a:extLst>
              </a:tr>
            </a:tbl>
          </a:graphicData>
        </a:graphic>
      </p:graphicFrame>
      <p:sp>
        <p:nvSpPr>
          <p:cNvPr id="152" name="サブタイトル 2">
            <a:extLst>
              <a:ext uri="{FF2B5EF4-FFF2-40B4-BE49-F238E27FC236}">
                <a16:creationId xmlns:a16="http://schemas.microsoft.com/office/drawing/2014/main" id="{F3966161-0181-4CE5-B402-88A9B44EBB74}"/>
              </a:ext>
            </a:extLst>
          </p:cNvPr>
          <p:cNvSpPr txBox="1">
            <a:spLocks/>
          </p:cNvSpPr>
          <p:nvPr/>
        </p:nvSpPr>
        <p:spPr>
          <a:xfrm>
            <a:off x="2083941" y="9033702"/>
            <a:ext cx="4104000" cy="252000"/>
          </a:xfrm>
          <a:prstGeom prst="rect">
            <a:avLst/>
          </a:prstGeom>
          <a:solidFill>
            <a:srgbClr val="0070C0"/>
          </a:solidFill>
        </p:spPr>
        <p:txBody>
          <a:bodyPr vert="horz" lIns="18000" tIns="18000" rIns="18000" bIns="18000" rtlCol="0" anchor="ct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ctr">
              <a:buNone/>
            </a:pPr>
            <a:r>
              <a:rPr lang="ja-JP" altLang="en-US" sz="1100" b="1" spc="-40" dirty="0">
                <a:solidFill>
                  <a:schemeClr val="bg1"/>
                </a:solidFill>
                <a:latin typeface="Meiryo UI" panose="020B0604030504040204" pitchFamily="50" charset="-128"/>
                <a:ea typeface="Meiryo UI" panose="020B0604030504040204" pitchFamily="50" charset="-128"/>
              </a:rPr>
              <a:t>大阪府精神保健福祉審議会アルコール健康障がい対策推進部会　　　　</a:t>
            </a:r>
          </a:p>
        </p:txBody>
      </p:sp>
      <p:sp>
        <p:nvSpPr>
          <p:cNvPr id="153" name="サブタイトル 2">
            <a:extLst>
              <a:ext uri="{FF2B5EF4-FFF2-40B4-BE49-F238E27FC236}">
                <a16:creationId xmlns:a16="http://schemas.microsoft.com/office/drawing/2014/main" id="{9A582FF5-47D0-4F20-A834-EE37F1ADCC48}"/>
              </a:ext>
            </a:extLst>
          </p:cNvPr>
          <p:cNvSpPr txBox="1">
            <a:spLocks/>
          </p:cNvSpPr>
          <p:nvPr/>
        </p:nvSpPr>
        <p:spPr>
          <a:xfrm>
            <a:off x="6700864" y="9034623"/>
            <a:ext cx="4104000" cy="252000"/>
          </a:xfrm>
          <a:prstGeom prst="rect">
            <a:avLst/>
          </a:prstGeom>
          <a:solidFill>
            <a:srgbClr val="0070C0"/>
          </a:solidFill>
        </p:spPr>
        <p:txBody>
          <a:bodyPr vert="horz" lIns="18000" tIns="18000" rIns="18000" bIns="18000" rtlCol="0" anchor="ctr">
            <a:noAutofit/>
          </a:bodyPr>
          <a:lstStyle>
            <a:defPPr>
              <a:defRPr lang="ja-JP"/>
            </a:defPPr>
            <a:lvl1pPr indent="0" algn="ctr" defTabSz="914400">
              <a:lnSpc>
                <a:spcPct val="90000"/>
              </a:lnSpc>
              <a:spcBef>
                <a:spcPts val="1000"/>
              </a:spcBef>
              <a:buFont typeface="Arial" panose="020B0604020202020204" pitchFamily="34" charset="0"/>
              <a:buNone/>
              <a:defRPr sz="1050" b="1" spc="-40">
                <a:solidFill>
                  <a:schemeClr val="bg1"/>
                </a:solidFill>
                <a:latin typeface="Meiryo UI" panose="020B0604030504040204" pitchFamily="50" charset="-128"/>
                <a:ea typeface="Meiryo UI" panose="020B0604030504040204" pitchFamily="50" charset="-128"/>
              </a:defRPr>
            </a:lvl1pPr>
            <a:lvl2pPr marL="685800" indent="-228600" defTabSz="914400">
              <a:lnSpc>
                <a:spcPct val="90000"/>
              </a:lnSpc>
              <a:spcBef>
                <a:spcPts val="500"/>
              </a:spcBef>
              <a:buFont typeface="Arial" panose="020B0604020202020204" pitchFamily="34" charset="0"/>
              <a:buChar char="•"/>
              <a:defRPr sz="2400"/>
            </a:lvl2pPr>
            <a:lvl3pPr marL="1143000" indent="-228600" defTabSz="914400">
              <a:lnSpc>
                <a:spcPct val="90000"/>
              </a:lnSpc>
              <a:spcBef>
                <a:spcPts val="500"/>
              </a:spcBef>
              <a:buFont typeface="Arial" panose="020B0604020202020204" pitchFamily="34" charset="0"/>
              <a:buChar char="•"/>
              <a:defRPr sz="2000"/>
            </a:lvl3pPr>
            <a:lvl4pPr marL="1600200" indent="-228600" defTabSz="914400">
              <a:lnSpc>
                <a:spcPct val="90000"/>
              </a:lnSpc>
              <a:spcBef>
                <a:spcPts val="500"/>
              </a:spcBef>
              <a:buFont typeface="Arial" panose="020B0604020202020204" pitchFamily="34" charset="0"/>
              <a:buChar char="•"/>
              <a:defRPr sz="1800"/>
            </a:lvl4pPr>
            <a:lvl5pPr marL="2057400" indent="-228600" defTabSz="914400">
              <a:lnSpc>
                <a:spcPct val="90000"/>
              </a:lnSpc>
              <a:spcBef>
                <a:spcPts val="500"/>
              </a:spcBef>
              <a:buFont typeface="Arial" panose="020B0604020202020204" pitchFamily="34" charset="0"/>
              <a:buChar char="•"/>
              <a:defRPr sz="1800"/>
            </a:lvl5pPr>
            <a:lvl6pPr marL="2514600" indent="-228600" defTabSz="914400">
              <a:lnSpc>
                <a:spcPct val="90000"/>
              </a:lnSpc>
              <a:spcBef>
                <a:spcPts val="500"/>
              </a:spcBef>
              <a:buFont typeface="Arial" panose="020B0604020202020204" pitchFamily="34" charset="0"/>
              <a:buChar char="•"/>
              <a:defRPr sz="1800"/>
            </a:lvl6pPr>
            <a:lvl7pPr marL="2971800" indent="-228600" defTabSz="914400">
              <a:lnSpc>
                <a:spcPct val="90000"/>
              </a:lnSpc>
              <a:spcBef>
                <a:spcPts val="500"/>
              </a:spcBef>
              <a:buFont typeface="Arial" panose="020B0604020202020204" pitchFamily="34" charset="0"/>
              <a:buChar char="•"/>
              <a:defRPr sz="1800"/>
            </a:lvl7pPr>
            <a:lvl8pPr marL="3429000" indent="-228600" defTabSz="914400">
              <a:lnSpc>
                <a:spcPct val="90000"/>
              </a:lnSpc>
              <a:spcBef>
                <a:spcPts val="500"/>
              </a:spcBef>
              <a:buFont typeface="Arial" panose="020B0604020202020204" pitchFamily="34" charset="0"/>
              <a:buChar char="•"/>
              <a:defRPr sz="1800"/>
            </a:lvl8pPr>
            <a:lvl9pPr marL="3886200" indent="-228600" defTabSz="914400">
              <a:lnSpc>
                <a:spcPct val="90000"/>
              </a:lnSpc>
              <a:spcBef>
                <a:spcPts val="500"/>
              </a:spcBef>
              <a:buFont typeface="Arial" panose="020B0604020202020204" pitchFamily="34" charset="0"/>
              <a:buChar char="•"/>
              <a:defRPr sz="1800"/>
            </a:lvl9pPr>
          </a:lstStyle>
          <a:p>
            <a:r>
              <a:rPr lang="zh-TW" altLang="en-US" sz="1100" dirty="0"/>
              <a:t>大阪府精神保健福祉審議会</a:t>
            </a:r>
          </a:p>
        </p:txBody>
      </p:sp>
      <p:sp>
        <p:nvSpPr>
          <p:cNvPr id="154" name="サブタイトル 2">
            <a:extLst>
              <a:ext uri="{FF2B5EF4-FFF2-40B4-BE49-F238E27FC236}">
                <a16:creationId xmlns:a16="http://schemas.microsoft.com/office/drawing/2014/main" id="{3741A6EC-032D-4719-817A-02FB05E514BD}"/>
              </a:ext>
            </a:extLst>
          </p:cNvPr>
          <p:cNvSpPr txBox="1">
            <a:spLocks/>
          </p:cNvSpPr>
          <p:nvPr/>
        </p:nvSpPr>
        <p:spPr>
          <a:xfrm>
            <a:off x="2083941" y="9301128"/>
            <a:ext cx="4104000" cy="252000"/>
          </a:xfrm>
          <a:prstGeom prst="rect">
            <a:avLst/>
          </a:prstGeom>
          <a:solidFill>
            <a:srgbClr val="0070C0"/>
          </a:solidFill>
        </p:spPr>
        <p:txBody>
          <a:bodyPr vert="horz" lIns="18000" tIns="18000" rIns="18000" bIns="18000" rtlCol="0" anchor="ctr">
            <a:noAutofit/>
          </a:bodyPr>
          <a:lstStyle>
            <a:defPPr>
              <a:defRPr lang="ja-JP"/>
            </a:defPPr>
            <a:lvl1pPr indent="0" algn="ctr" defTabSz="914400">
              <a:lnSpc>
                <a:spcPct val="90000"/>
              </a:lnSpc>
              <a:spcBef>
                <a:spcPts val="1000"/>
              </a:spcBef>
              <a:buFont typeface="Arial" panose="020B0604020202020204" pitchFamily="34" charset="0"/>
              <a:buNone/>
              <a:defRPr sz="1050" b="1" spc="-40">
                <a:solidFill>
                  <a:schemeClr val="bg1"/>
                </a:solidFill>
                <a:latin typeface="Meiryo UI" panose="020B0604030504040204" pitchFamily="50" charset="-128"/>
                <a:ea typeface="Meiryo UI" panose="020B0604030504040204" pitchFamily="50" charset="-128"/>
              </a:defRPr>
            </a:lvl1pPr>
            <a:lvl2pPr marL="685800" indent="-228600" defTabSz="914400">
              <a:lnSpc>
                <a:spcPct val="90000"/>
              </a:lnSpc>
              <a:spcBef>
                <a:spcPts val="500"/>
              </a:spcBef>
              <a:buFont typeface="Arial" panose="020B0604020202020204" pitchFamily="34" charset="0"/>
              <a:buChar char="•"/>
              <a:defRPr sz="2400"/>
            </a:lvl2pPr>
            <a:lvl3pPr marL="1143000" indent="-228600" defTabSz="914400">
              <a:lnSpc>
                <a:spcPct val="90000"/>
              </a:lnSpc>
              <a:spcBef>
                <a:spcPts val="500"/>
              </a:spcBef>
              <a:buFont typeface="Arial" panose="020B0604020202020204" pitchFamily="34" charset="0"/>
              <a:buChar char="•"/>
              <a:defRPr sz="2000"/>
            </a:lvl3pPr>
            <a:lvl4pPr marL="1600200" indent="-228600" defTabSz="914400">
              <a:lnSpc>
                <a:spcPct val="90000"/>
              </a:lnSpc>
              <a:spcBef>
                <a:spcPts val="500"/>
              </a:spcBef>
              <a:buFont typeface="Arial" panose="020B0604020202020204" pitchFamily="34" charset="0"/>
              <a:buChar char="•"/>
              <a:defRPr sz="1800"/>
            </a:lvl4pPr>
            <a:lvl5pPr marL="2057400" indent="-228600" defTabSz="914400">
              <a:lnSpc>
                <a:spcPct val="90000"/>
              </a:lnSpc>
              <a:spcBef>
                <a:spcPts val="500"/>
              </a:spcBef>
              <a:buFont typeface="Arial" panose="020B0604020202020204" pitchFamily="34" charset="0"/>
              <a:buChar char="•"/>
              <a:defRPr sz="1800"/>
            </a:lvl5pPr>
            <a:lvl6pPr marL="2514600" indent="-228600" defTabSz="914400">
              <a:lnSpc>
                <a:spcPct val="90000"/>
              </a:lnSpc>
              <a:spcBef>
                <a:spcPts val="500"/>
              </a:spcBef>
              <a:buFont typeface="Arial" panose="020B0604020202020204" pitchFamily="34" charset="0"/>
              <a:buChar char="•"/>
              <a:defRPr sz="1800"/>
            </a:lvl6pPr>
            <a:lvl7pPr marL="2971800" indent="-228600" defTabSz="914400">
              <a:lnSpc>
                <a:spcPct val="90000"/>
              </a:lnSpc>
              <a:spcBef>
                <a:spcPts val="500"/>
              </a:spcBef>
              <a:buFont typeface="Arial" panose="020B0604020202020204" pitchFamily="34" charset="0"/>
              <a:buChar char="•"/>
              <a:defRPr sz="1800"/>
            </a:lvl7pPr>
            <a:lvl8pPr marL="3429000" indent="-228600" defTabSz="914400">
              <a:lnSpc>
                <a:spcPct val="90000"/>
              </a:lnSpc>
              <a:spcBef>
                <a:spcPts val="500"/>
              </a:spcBef>
              <a:buFont typeface="Arial" panose="020B0604020202020204" pitchFamily="34" charset="0"/>
              <a:buChar char="•"/>
              <a:defRPr sz="1800"/>
            </a:lvl8pPr>
            <a:lvl9pPr marL="3886200" indent="-228600" defTabSz="914400">
              <a:lnSpc>
                <a:spcPct val="90000"/>
              </a:lnSpc>
              <a:spcBef>
                <a:spcPts val="500"/>
              </a:spcBef>
              <a:buFont typeface="Arial" panose="020B0604020202020204" pitchFamily="34" charset="0"/>
              <a:buChar char="•"/>
              <a:defRPr sz="1800"/>
            </a:lvl9pPr>
          </a:lstStyle>
          <a:p>
            <a:r>
              <a:rPr lang="zh-TW" altLang="en-US" sz="1100" dirty="0"/>
              <a:t>大阪府依存症関連機関連携会議　　　　　　　　　　　　　　　　　　　　　　　</a:t>
            </a:r>
          </a:p>
        </p:txBody>
      </p:sp>
      <p:sp>
        <p:nvSpPr>
          <p:cNvPr id="159" name="サブタイトル 2">
            <a:extLst>
              <a:ext uri="{FF2B5EF4-FFF2-40B4-BE49-F238E27FC236}">
                <a16:creationId xmlns:a16="http://schemas.microsoft.com/office/drawing/2014/main" id="{717BE76D-46AC-4FD0-AB9A-3459CE62D191}"/>
              </a:ext>
            </a:extLst>
          </p:cNvPr>
          <p:cNvSpPr txBox="1">
            <a:spLocks/>
          </p:cNvSpPr>
          <p:nvPr/>
        </p:nvSpPr>
        <p:spPr>
          <a:xfrm>
            <a:off x="6700864" y="9301128"/>
            <a:ext cx="4104000" cy="252000"/>
          </a:xfrm>
          <a:prstGeom prst="rect">
            <a:avLst/>
          </a:prstGeom>
          <a:solidFill>
            <a:srgbClr val="0070C0"/>
          </a:solidFill>
        </p:spPr>
        <p:txBody>
          <a:bodyPr vert="horz" lIns="18000" tIns="18000" rIns="18000" bIns="18000" rtlCol="0" anchor="ct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ctr">
              <a:buNone/>
            </a:pPr>
            <a:r>
              <a:rPr lang="zh-TW" altLang="en-US" sz="1100" b="1" spc="-40" dirty="0">
                <a:solidFill>
                  <a:schemeClr val="bg1"/>
                </a:solidFill>
                <a:latin typeface="Meiryo UI" panose="020B0604030504040204" pitchFamily="50" charset="-128"/>
                <a:ea typeface="Meiryo UI" panose="020B0604030504040204" pitchFamily="50" charset="-128"/>
              </a:rPr>
              <a:t>大阪府依存症対策庁内連携会議</a:t>
            </a:r>
            <a:endParaRPr lang="ja-JP" altLang="en-US" sz="1100" b="1" spc="-40" dirty="0">
              <a:solidFill>
                <a:schemeClr val="bg1"/>
              </a:solidFill>
              <a:latin typeface="Meiryo UI" panose="020B0604030504040204" pitchFamily="50" charset="-128"/>
              <a:ea typeface="Meiryo UI" panose="020B0604030504040204" pitchFamily="50" charset="-128"/>
            </a:endParaRPr>
          </a:p>
        </p:txBody>
      </p:sp>
      <p:sp>
        <p:nvSpPr>
          <p:cNvPr id="160" name="正方形/長方形 159">
            <a:extLst>
              <a:ext uri="{FF2B5EF4-FFF2-40B4-BE49-F238E27FC236}">
                <a16:creationId xmlns:a16="http://schemas.microsoft.com/office/drawing/2014/main" id="{F06E2AD1-BFB6-474A-8009-C1B68590693D}"/>
              </a:ext>
            </a:extLst>
          </p:cNvPr>
          <p:cNvSpPr/>
          <p:nvPr/>
        </p:nvSpPr>
        <p:spPr>
          <a:xfrm flipV="1">
            <a:off x="-7912" y="8957187"/>
            <a:ext cx="12780000" cy="2160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1" name="四角形: 対角を切り取る 160">
            <a:extLst>
              <a:ext uri="{FF2B5EF4-FFF2-40B4-BE49-F238E27FC236}">
                <a16:creationId xmlns:a16="http://schemas.microsoft.com/office/drawing/2014/main" id="{86C512C5-7140-4D5D-BAFF-996284643A75}"/>
              </a:ext>
            </a:extLst>
          </p:cNvPr>
          <p:cNvSpPr/>
          <p:nvPr/>
        </p:nvSpPr>
        <p:spPr>
          <a:xfrm>
            <a:off x="215031" y="9007417"/>
            <a:ext cx="1597441" cy="252000"/>
          </a:xfrm>
          <a:prstGeom prst="snip2Diag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b="1" dirty="0">
                <a:solidFill>
                  <a:schemeClr val="bg1"/>
                </a:solidFill>
                <a:latin typeface="Meiryo UI" panose="020B0604030504040204" pitchFamily="50" charset="-128"/>
                <a:ea typeface="Meiryo UI" panose="020B0604030504040204" pitchFamily="50" charset="-128"/>
              </a:rPr>
              <a:t>■関係会議等</a:t>
            </a:r>
          </a:p>
        </p:txBody>
      </p:sp>
    </p:spTree>
    <p:extLst>
      <p:ext uri="{BB962C8B-B14F-4D97-AF65-F5344CB8AC3E}">
        <p14:creationId xmlns:p14="http://schemas.microsoft.com/office/powerpoint/2010/main" val="421107402"/>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1872</Words>
  <Application>Microsoft Office PowerPoint</Application>
  <PresentationFormat>A3 297x420 mm</PresentationFormat>
  <Paragraphs>366</Paragraphs>
  <Slides>2</Slides>
  <Notes>1</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2</vt:i4>
      </vt:variant>
    </vt:vector>
  </HeadingPairs>
  <TitlesOfParts>
    <vt:vector size="10" baseType="lpstr">
      <vt:lpstr>BIZ UDPゴシック</vt:lpstr>
      <vt:lpstr>Meiryo UI</vt:lpstr>
      <vt:lpstr>メイリオ</vt:lpstr>
      <vt:lpstr>游ゴシック</vt:lpstr>
      <vt:lpstr>Arial</vt:lpstr>
      <vt:lpstr>Calibri</vt:lpstr>
      <vt:lpstr>Wingdings</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2025-09-04T10:10:35Z</dcterms:created>
  <dcterms:modified xsi:type="dcterms:W3CDTF">2025-09-04T10:10:42Z</dcterms:modified>
</cp:coreProperties>
</file>