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
  </p:notesMasterIdLst>
  <p:handoutMasterIdLst>
    <p:handoutMasterId r:id="rId9"/>
  </p:handoutMasterIdLst>
  <p:sldIdLst>
    <p:sldId id="272" r:id="rId2"/>
    <p:sldId id="271" r:id="rId3"/>
    <p:sldId id="273" r:id="rId4"/>
    <p:sldId id="274" r:id="rId5"/>
    <p:sldId id="275" r:id="rId6"/>
    <p:sldId id="276" r:id="rId7"/>
  </p:sldIdLst>
  <p:sldSz cx="15119350" cy="10728325"/>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0000"/>
    <a:srgbClr val="66FF33"/>
    <a:srgbClr val="FF66FF"/>
    <a:srgbClr val="FFFFFF"/>
    <a:srgbClr val="FFD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434" autoAdjust="0"/>
  </p:normalViewPr>
  <p:slideViewPr>
    <p:cSldViewPr snapToGrid="0" showGuides="1">
      <p:cViewPr>
        <p:scale>
          <a:sx n="50" d="100"/>
          <a:sy n="50" d="100"/>
        </p:scale>
        <p:origin x="900" y="-10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880520" cy="490600"/>
          </a:xfrm>
          <a:prstGeom prst="rect">
            <a:avLst/>
          </a:prstGeom>
        </p:spPr>
        <p:txBody>
          <a:bodyPr vert="horz" lIns="61773" tIns="30886" rIns="61773" bIns="30886"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765286" y="3"/>
            <a:ext cx="2880520" cy="490600"/>
          </a:xfrm>
          <a:prstGeom prst="rect">
            <a:avLst/>
          </a:prstGeom>
        </p:spPr>
        <p:txBody>
          <a:bodyPr vert="horz" lIns="61773" tIns="30886" rIns="61773" bIns="30886" rtlCol="0"/>
          <a:lstStyle>
            <a:lvl1pPr algn="r">
              <a:defRPr sz="800"/>
            </a:lvl1pPr>
          </a:lstStyle>
          <a:p>
            <a:fld id="{BF1BF329-EDCD-4A0A-8800-771AF39B95FF}" type="datetimeFigureOut">
              <a:rPr kumimoji="1" lang="ja-JP" altLang="en-US" smtClean="0"/>
              <a:t>2021/7/9</a:t>
            </a:fld>
            <a:endParaRPr kumimoji="1" lang="ja-JP" altLang="en-US"/>
          </a:p>
        </p:txBody>
      </p:sp>
      <p:sp>
        <p:nvSpPr>
          <p:cNvPr id="4" name="フッター プレースホルダー 3"/>
          <p:cNvSpPr>
            <a:spLocks noGrp="1"/>
          </p:cNvSpPr>
          <p:nvPr>
            <p:ph type="ftr" sz="quarter" idx="2"/>
          </p:nvPr>
        </p:nvSpPr>
        <p:spPr>
          <a:xfrm>
            <a:off x="6" y="9286815"/>
            <a:ext cx="2880520" cy="490600"/>
          </a:xfrm>
          <a:prstGeom prst="rect">
            <a:avLst/>
          </a:prstGeom>
        </p:spPr>
        <p:txBody>
          <a:bodyPr vert="horz" lIns="61773" tIns="30886" rIns="61773" bIns="30886"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765286" y="9286815"/>
            <a:ext cx="2880520" cy="490600"/>
          </a:xfrm>
          <a:prstGeom prst="rect">
            <a:avLst/>
          </a:prstGeom>
        </p:spPr>
        <p:txBody>
          <a:bodyPr vert="horz" lIns="61773" tIns="30886" rIns="61773" bIns="30886"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880520" cy="490600"/>
          </a:xfrm>
          <a:prstGeom prst="rect">
            <a:avLst/>
          </a:prstGeom>
        </p:spPr>
        <p:txBody>
          <a:bodyPr vert="horz" lIns="61764" tIns="30884" rIns="61764" bIns="30884" rtlCol="0"/>
          <a:lstStyle>
            <a:lvl1pPr algn="l">
              <a:defRPr sz="800"/>
            </a:lvl1pPr>
          </a:lstStyle>
          <a:p>
            <a:endParaRPr kumimoji="1" lang="ja-JP" altLang="en-US"/>
          </a:p>
        </p:txBody>
      </p:sp>
      <p:sp>
        <p:nvSpPr>
          <p:cNvPr id="3" name="日付プレースホルダー 2"/>
          <p:cNvSpPr>
            <a:spLocks noGrp="1"/>
          </p:cNvSpPr>
          <p:nvPr>
            <p:ph type="dt" idx="1"/>
          </p:nvPr>
        </p:nvSpPr>
        <p:spPr>
          <a:xfrm>
            <a:off x="3765286" y="4"/>
            <a:ext cx="2880520" cy="490600"/>
          </a:xfrm>
          <a:prstGeom prst="rect">
            <a:avLst/>
          </a:prstGeom>
        </p:spPr>
        <p:txBody>
          <a:bodyPr vert="horz" lIns="61764" tIns="30884" rIns="61764" bIns="30884" rtlCol="0"/>
          <a:lstStyle>
            <a:lvl1pPr algn="r">
              <a:defRPr sz="800"/>
            </a:lvl1pPr>
          </a:lstStyle>
          <a:p>
            <a:fld id="{D4B34377-7E25-4106-A67B-EA64E8B2B132}" type="datetimeFigureOut">
              <a:rPr kumimoji="1" lang="ja-JP" altLang="en-US" smtClean="0"/>
              <a:t>2021/7/9</a:t>
            </a:fld>
            <a:endParaRPr kumimoji="1" lang="ja-JP" altLang="en-US"/>
          </a:p>
        </p:txBody>
      </p:sp>
      <p:sp>
        <p:nvSpPr>
          <p:cNvPr id="4" name="スライド イメージ プレースホルダー 3"/>
          <p:cNvSpPr>
            <a:spLocks noGrp="1" noRot="1" noChangeAspect="1"/>
          </p:cNvSpPr>
          <p:nvPr>
            <p:ph type="sldImg" idx="2"/>
          </p:nvPr>
        </p:nvSpPr>
        <p:spPr>
          <a:xfrm>
            <a:off x="998538" y="1223963"/>
            <a:ext cx="4649787" cy="3300412"/>
          </a:xfrm>
          <a:prstGeom prst="rect">
            <a:avLst/>
          </a:prstGeom>
          <a:noFill/>
          <a:ln w="12700">
            <a:solidFill>
              <a:prstClr val="black"/>
            </a:solidFill>
          </a:ln>
        </p:spPr>
        <p:txBody>
          <a:bodyPr vert="horz" lIns="61764" tIns="30884" rIns="61764" bIns="30884" rtlCol="0" anchor="ctr"/>
          <a:lstStyle/>
          <a:p>
            <a:endParaRPr lang="ja-JP" altLang="en-US"/>
          </a:p>
        </p:txBody>
      </p:sp>
      <p:sp>
        <p:nvSpPr>
          <p:cNvPr id="5" name="ノート プレースホルダー 4"/>
          <p:cNvSpPr>
            <a:spLocks noGrp="1"/>
          </p:cNvSpPr>
          <p:nvPr>
            <p:ph type="body" sz="quarter" idx="3"/>
          </p:nvPr>
        </p:nvSpPr>
        <p:spPr>
          <a:xfrm>
            <a:off x="664900" y="4705007"/>
            <a:ext cx="5317067" cy="3850237"/>
          </a:xfrm>
          <a:prstGeom prst="rect">
            <a:avLst/>
          </a:prstGeom>
        </p:spPr>
        <p:txBody>
          <a:bodyPr vert="horz" lIns="61764" tIns="30884" rIns="61764" bIns="308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286817"/>
            <a:ext cx="2880520" cy="490600"/>
          </a:xfrm>
          <a:prstGeom prst="rect">
            <a:avLst/>
          </a:prstGeom>
        </p:spPr>
        <p:txBody>
          <a:bodyPr vert="horz" lIns="61764" tIns="30884" rIns="61764" bIns="30884"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765286" y="9286817"/>
            <a:ext cx="2880520" cy="490600"/>
          </a:xfrm>
          <a:prstGeom prst="rect">
            <a:avLst/>
          </a:prstGeom>
        </p:spPr>
        <p:txBody>
          <a:bodyPr vert="horz" lIns="61764" tIns="30884" rIns="61764" bIns="30884"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09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5903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9054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289750-A5E8-4E7E-A4F1-B831D814C29E}" type="datetime1">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EFF1A-DA7E-409B-8FFE-6836CF9291BC}" type="datetime1">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601DCB9-AADB-4074-9C8D-0A6A4C0EEA54}" type="datetime1">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57B6F2-49FC-4F26-9BB5-7EB89D368FFA}" type="datetime1">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74A540-5453-488D-8701-96990C13137B}" type="datetime1">
              <a:rPr kumimoji="1" lang="ja-JP" altLang="en-US" smtClean="0"/>
              <a:t>2021/7/9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480AB0-835E-42CD-8A93-90FED6B8BB70}" type="datetime1">
              <a:rPr kumimoji="1" lang="ja-JP" altLang="en-US" smtClean="0"/>
              <a:t>2021/7/9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E67285-0E42-4B7B-A4B7-44A121F45262}" type="datetime1">
              <a:rPr kumimoji="1" lang="ja-JP" altLang="en-US" smtClean="0"/>
              <a:t>2021/7/9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0C330-C9BE-44FA-95EC-86069820C239}" type="datetime1">
              <a:rPr kumimoji="1" lang="ja-JP" altLang="en-US" smtClean="0"/>
              <a:t>2021/7/9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24CC8-9C45-446B-995A-0B8033925EEF}" type="datetime1">
              <a:rPr kumimoji="1" lang="ja-JP" altLang="en-US" smtClean="0"/>
              <a:t>2021/7/9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0AAB50-B229-4E7D-93EF-F2D64A69FB04}" type="datetime1">
              <a:rPr kumimoji="1" lang="ja-JP" altLang="en-US" smtClean="0"/>
              <a:t>2021/7/9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5BCA83-CDD9-4073-AAA2-A7870E58062B}" type="datetime1">
              <a:rPr kumimoji="1" lang="ja-JP" altLang="en-US" smtClean="0"/>
              <a:t>2021/7/9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71D89F2F-7816-4071-A49B-2DFADC07C804}" type="datetime1">
              <a:rPr kumimoji="1" lang="ja-JP" altLang="en-US" smtClean="0"/>
              <a:t>2021/7/9</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表 57"/>
          <p:cNvGraphicFramePr>
            <a:graphicFrameLocks noGrp="1"/>
          </p:cNvGraphicFramePr>
          <p:nvPr>
            <p:extLst>
              <p:ext uri="{D42A27DB-BD31-4B8C-83A1-F6EECF244321}">
                <p14:modId xmlns:p14="http://schemas.microsoft.com/office/powerpoint/2010/main" val="2574478635"/>
              </p:ext>
            </p:extLst>
          </p:nvPr>
        </p:nvGraphicFramePr>
        <p:xfrm>
          <a:off x="129911" y="1622739"/>
          <a:ext cx="7171148" cy="2468880"/>
        </p:xfrm>
        <a:graphic>
          <a:graphicData uri="http://schemas.openxmlformats.org/drawingml/2006/table">
            <a:tbl>
              <a:tblPr firstRow="1" bandRow="1">
                <a:tableStyleId>{073A0DAA-6AF3-43AB-8588-CEC1D06C72B9}</a:tableStyleId>
              </a:tblPr>
              <a:tblGrid>
                <a:gridCol w="1975658">
                  <a:extLst>
                    <a:ext uri="{9D8B030D-6E8A-4147-A177-3AD203B41FA5}">
                      <a16:colId xmlns:a16="http://schemas.microsoft.com/office/drawing/2014/main" val="3749867442"/>
                    </a:ext>
                  </a:extLst>
                </a:gridCol>
                <a:gridCol w="5195490">
                  <a:extLst>
                    <a:ext uri="{9D8B030D-6E8A-4147-A177-3AD203B41FA5}">
                      <a16:colId xmlns:a16="http://schemas.microsoft.com/office/drawing/2014/main" val="636709551"/>
                    </a:ext>
                  </a:extLst>
                </a:gridCol>
              </a:tblGrid>
              <a:tr h="251122">
                <a:tc>
                  <a:txBody>
                    <a:bodyPr/>
                    <a:lstStyle/>
                    <a:p>
                      <a:pPr algn="ctr"/>
                      <a:r>
                        <a:rPr kumimoji="1" lang="ja-JP" altLang="en-US" sz="1050" dirty="0">
                          <a:solidFill>
                            <a:schemeClr val="tx1"/>
                          </a:solidFill>
                        </a:rPr>
                        <a:t>項目</a:t>
                      </a:r>
                    </a:p>
                  </a:txBody>
                  <a:tcPr>
                    <a:solidFill>
                      <a:schemeClr val="bg1">
                        <a:lumMod val="95000"/>
                      </a:schemeClr>
                    </a:solidFill>
                  </a:tcPr>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a:solidFill>
                      <a:schemeClr val="bg1">
                        <a:lumMod val="95000"/>
                      </a:schemeClr>
                    </a:solidFill>
                  </a:tcPr>
                </a:tc>
                <a:extLst>
                  <a:ext uri="{0D108BD9-81ED-4DB2-BD59-A6C34878D82A}">
                    <a16:rowId xmlns:a16="http://schemas.microsoft.com/office/drawing/2014/main" val="2545159676"/>
                  </a:ext>
                </a:extLst>
              </a:tr>
              <a:tr h="570731">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駐車場の拡大・縮小・廃止・移転</a:t>
                      </a:r>
                    </a:p>
                    <a:p>
                      <a:endParaRPr kumimoji="1" lang="ja-JP" altLang="en-US" sz="1050" dirty="0">
                        <a:solidFill>
                          <a:schemeClr val="tx1"/>
                        </a:solidFill>
                      </a:endParaRPr>
                    </a:p>
                  </a:txBody>
                  <a:tcPr/>
                </a:tc>
                <a:tc>
                  <a:txBody>
                    <a:bodyPr/>
                    <a:lstStyle/>
                    <a:p>
                      <a:r>
                        <a:rPr kumimoji="1" lang="ja-JP" altLang="en-US" sz="1050" u="none" dirty="0" smtClean="0">
                          <a:solidFill>
                            <a:schemeClr val="tx1"/>
                          </a:solidFill>
                        </a:rPr>
                        <a:t>駐車場の拡大・移転は可とするが、既存公園施設からの移動距離に配慮必要。</a:t>
                      </a:r>
                    </a:p>
                    <a:p>
                      <a:r>
                        <a:rPr kumimoji="1" lang="ja-JP" altLang="en-US" sz="1050" u="none" dirty="0" smtClean="0">
                          <a:solidFill>
                            <a:schemeClr val="tx1"/>
                          </a:solidFill>
                        </a:rPr>
                        <a:t>ＧＷ等繁忙期に満車となることから縮小は不可。</a:t>
                      </a:r>
                      <a:endParaRPr kumimoji="1" lang="en-US" altLang="ja-JP" sz="1050" u="none" dirty="0" smtClean="0">
                        <a:solidFill>
                          <a:schemeClr val="tx1"/>
                        </a:solidFill>
                      </a:endParaRPr>
                    </a:p>
                    <a:p>
                      <a:r>
                        <a:rPr kumimoji="1" lang="ja-JP" altLang="en-US" sz="1050" u="none" dirty="0" smtClean="0">
                          <a:solidFill>
                            <a:schemeClr val="tx1"/>
                          </a:solidFill>
                        </a:rPr>
                        <a:t>第３駐車場はパークアンドライドの利用がある為、移転は調整必要。</a:t>
                      </a:r>
                      <a:endParaRPr kumimoji="1" lang="ja-JP" altLang="en-US" sz="1050" u="none" dirty="0">
                        <a:solidFill>
                          <a:schemeClr val="tx1"/>
                        </a:solidFill>
                      </a:endParaRPr>
                    </a:p>
                  </a:txBody>
                  <a:tcPr/>
                </a:tc>
                <a:extLst>
                  <a:ext uri="{0D108BD9-81ED-4DB2-BD59-A6C34878D82A}">
                    <a16:rowId xmlns:a16="http://schemas.microsoft.com/office/drawing/2014/main" val="849119150"/>
                  </a:ext>
                </a:extLst>
              </a:tr>
              <a:tr h="410927">
                <a:tc>
                  <a:txBody>
                    <a:bodyPr/>
                    <a:lstStyle/>
                    <a:p>
                      <a:r>
                        <a:rPr kumimoji="1" lang="zh-TW" altLang="en-US" sz="1050" kern="1200" dirty="0" smtClean="0">
                          <a:solidFill>
                            <a:schemeClr val="tx1"/>
                          </a:solidFill>
                          <a:latin typeface="游ゴシック" panose="020B0400000000000000" pitchFamily="50" charset="-128"/>
                          <a:ea typeface="游ゴシック" panose="020B0400000000000000" pitchFamily="50" charset="-128"/>
                          <a:cs typeface="+mn-cs"/>
                        </a:rPr>
                        <a:t>埋蔵文化財</a:t>
                      </a:r>
                      <a:r>
                        <a:rPr kumimoji="1" lang="ja-JP" altLang="en-US" sz="1050" kern="1200" dirty="0" smtClean="0">
                          <a:solidFill>
                            <a:schemeClr val="tx1"/>
                          </a:solidFill>
                          <a:latin typeface="游ゴシック" panose="020B0400000000000000" pitchFamily="50" charset="-128"/>
                          <a:ea typeface="游ゴシック" panose="020B0400000000000000" pitchFamily="50" charset="-128"/>
                          <a:cs typeface="+mn-cs"/>
                        </a:rPr>
                        <a:t>について</a:t>
                      </a:r>
                      <a:endParaRPr kumimoji="1" lang="zh-TW" altLang="en-US" sz="1050" dirty="0" smtClean="0">
                        <a:solidFill>
                          <a:schemeClr val="tx1"/>
                        </a:solidFill>
                        <a:latin typeface="游ゴシック" panose="020B0400000000000000" pitchFamily="50" charset="-128"/>
                        <a:ea typeface="游ゴシック" panose="020B0400000000000000" pitchFamily="50" charset="-128"/>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当公園の埋蔵文化財包蔵地では、文化財保護法に基づく協議、手続き等を豊中市担当課と行う必要がある。</a:t>
                      </a:r>
                    </a:p>
                  </a:txBody>
                  <a:tcPr/>
                </a:tc>
                <a:extLst>
                  <a:ext uri="{0D108BD9-81ED-4DB2-BD59-A6C34878D82A}">
                    <a16:rowId xmlns:a16="http://schemas.microsoft.com/office/drawing/2014/main" val="334714091"/>
                  </a:ext>
                </a:extLst>
              </a:tr>
              <a:tr h="410927">
                <a:tc>
                  <a:txBody>
                    <a:bodyPr/>
                    <a:lstStyle/>
                    <a:p>
                      <a:r>
                        <a:rPr kumimoji="1" lang="zh-TW" altLang="en-US" sz="1050" dirty="0" smtClean="0">
                          <a:solidFill>
                            <a:schemeClr val="tx1"/>
                          </a:solidFill>
                          <a:latin typeface="游ゴシック" panose="020B0400000000000000" pitchFamily="50" charset="-128"/>
                          <a:ea typeface="游ゴシック" panose="020B0400000000000000" pitchFamily="50" charset="-128"/>
                        </a:rPr>
                        <a:t>風致地区</a:t>
                      </a:r>
                      <a:r>
                        <a:rPr kumimoji="1" lang="ja-JP" altLang="en-US" sz="1050" dirty="0" smtClean="0">
                          <a:solidFill>
                            <a:schemeClr val="tx1"/>
                          </a:solidFill>
                          <a:latin typeface="游ゴシック" panose="020B0400000000000000" pitchFamily="50" charset="-128"/>
                          <a:ea typeface="游ゴシック" panose="020B0400000000000000" pitchFamily="50" charset="-128"/>
                        </a:rPr>
                        <a:t>について</a:t>
                      </a:r>
                      <a:endParaRPr kumimoji="1" lang="zh-TW" altLang="en-US" sz="1050" dirty="0" smtClean="0">
                        <a:solidFill>
                          <a:schemeClr val="tx1"/>
                        </a:solidFill>
                        <a:latin typeface="游ゴシック" panose="020B0400000000000000" pitchFamily="50" charset="-128"/>
                        <a:ea typeface="游ゴシック" panose="020B0400000000000000" pitchFamily="50" charset="-128"/>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当公園内の風致地区では「大阪府風致地区内における建築等の規制に関する条例」に基づき、必要な手続きを行い、豊中市長の許可を受ける必要がある。</a:t>
                      </a:r>
                    </a:p>
                  </a:txBody>
                  <a:tcPr/>
                </a:tc>
                <a:extLst>
                  <a:ext uri="{0D108BD9-81ED-4DB2-BD59-A6C34878D82A}">
                    <a16:rowId xmlns:a16="http://schemas.microsoft.com/office/drawing/2014/main" val="3239869431"/>
                  </a:ext>
                </a:extLst>
              </a:tr>
              <a:tr h="410927">
                <a:tc>
                  <a:txBody>
                    <a:bodyPr/>
                    <a:lstStyle/>
                    <a:p>
                      <a:r>
                        <a:rPr kumimoji="1" lang="ja-JP" altLang="en-US" sz="1050" kern="1200" dirty="0" smtClean="0">
                          <a:solidFill>
                            <a:schemeClr val="tx1"/>
                          </a:solidFill>
                          <a:latin typeface="+mn-lt"/>
                          <a:ea typeface="+mn-ea"/>
                          <a:cs typeface="+mn-cs"/>
                        </a:rPr>
                        <a:t>国有地について</a:t>
                      </a:r>
                      <a:endParaRPr kumimoji="1" lang="zh-TW" altLang="en-US" sz="1050" kern="1200" dirty="0" smtClean="0">
                        <a:solidFill>
                          <a:schemeClr val="tx1"/>
                        </a:solidFill>
                        <a:latin typeface="+mn-lt"/>
                        <a:ea typeface="+mn-ea"/>
                        <a:cs typeface="+mn-cs"/>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mn-lt"/>
                          <a:ea typeface="+mn-ea"/>
                          <a:cs typeface="+mn-cs"/>
                        </a:rPr>
                        <a:t>当公園は、一部国有地を借り受け、府営公園を開設している。新規施設を設置する場合、大阪府は、国（近畿財務局）から承認を受ける必要が</a:t>
                      </a:r>
                      <a:r>
                        <a:rPr kumimoji="1" lang="ja-JP" altLang="en-US" sz="1050" kern="1200" dirty="0" smtClean="0">
                          <a:solidFill>
                            <a:schemeClr val="tx1"/>
                          </a:solidFill>
                          <a:latin typeface="+mn-lt"/>
                          <a:ea typeface="+mn-ea"/>
                          <a:cs typeface="+mn-cs"/>
                        </a:rPr>
                        <a:t>ある。</a:t>
                      </a:r>
                      <a:endParaRPr kumimoji="1" lang="ja-JP" altLang="en-US" sz="1050" u="sng" kern="1200" dirty="0" smtClean="0">
                        <a:solidFill>
                          <a:schemeClr val="tx1"/>
                        </a:solidFill>
                        <a:latin typeface="+mn-lt"/>
                        <a:ea typeface="+mn-ea"/>
                        <a:cs typeface="+mn-cs"/>
                      </a:endParaRPr>
                    </a:p>
                  </a:txBody>
                  <a:tcPr/>
                </a:tc>
                <a:extLst>
                  <a:ext uri="{0D108BD9-81ED-4DB2-BD59-A6C34878D82A}">
                    <a16:rowId xmlns:a16="http://schemas.microsoft.com/office/drawing/2014/main" val="1338265841"/>
                  </a:ext>
                </a:extLst>
              </a:tr>
              <a:tr h="410927">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花壇等の取扱、保護すべき樹木・景観</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いなり山の竹林、高川・天竺川の松林、都市緑化植物園の景観は保全すること。</a:t>
                      </a:r>
                    </a:p>
                    <a:p>
                      <a:pPr marL="0" marR="0" lvl="0" indent="0" algn="l" defTabSz="1430487"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tc>
                <a:extLst>
                  <a:ext uri="{0D108BD9-81ED-4DB2-BD59-A6C34878D82A}">
                    <a16:rowId xmlns:a16="http://schemas.microsoft.com/office/drawing/2014/main" val="1348388332"/>
                  </a:ext>
                </a:extLst>
              </a:tr>
            </a:tbl>
          </a:graphicData>
        </a:graphic>
      </p:graphicFrame>
      <p:sp>
        <p:nvSpPr>
          <p:cNvPr id="46" name="テキスト ボックス 3"/>
          <p:cNvSpPr txBox="1">
            <a:spLocks noChangeArrowheads="1"/>
          </p:cNvSpPr>
          <p:nvPr/>
        </p:nvSpPr>
        <p:spPr bwMode="auto">
          <a:xfrm>
            <a:off x="-9194" y="0"/>
            <a:ext cx="15128543" cy="461665"/>
          </a:xfrm>
          <a:prstGeom prst="rect">
            <a:avLst/>
          </a:prstGeom>
          <a:solidFill>
            <a:schemeClr val="accent1">
              <a:lumMod val="50000"/>
            </a:schemeClr>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1" dirty="0" smtClean="0">
                <a:solidFill>
                  <a:schemeClr val="bg1"/>
                </a:solidFill>
              </a:rPr>
              <a:t>【</a:t>
            </a:r>
            <a:r>
              <a:rPr lang="ja-JP" altLang="en-US" sz="2400" b="1" dirty="0" smtClean="0">
                <a:solidFill>
                  <a:schemeClr val="bg1"/>
                </a:solidFill>
              </a:rPr>
              <a:t>資料１</a:t>
            </a:r>
            <a:r>
              <a:rPr lang="en-US" altLang="ja-JP" sz="2400" b="1" dirty="0" smtClean="0">
                <a:solidFill>
                  <a:schemeClr val="bg1"/>
                </a:solidFill>
              </a:rPr>
              <a:t>】</a:t>
            </a:r>
            <a:r>
              <a:rPr lang="ja-JP" altLang="en-US" sz="2400" b="1" dirty="0" smtClean="0">
                <a:solidFill>
                  <a:schemeClr val="bg1"/>
                </a:solidFill>
              </a:rPr>
              <a:t>魅力向上事業（自主事業）の提案における服部緑地の留意事項</a:t>
            </a:r>
            <a:endParaRPr lang="en-US" altLang="ja-JP" sz="3200" b="1" dirty="0">
              <a:solidFill>
                <a:schemeClr val="bg1"/>
              </a:solidFill>
              <a:latin typeface="Meiryo UI" pitchFamily="50" charset="-128"/>
              <a:ea typeface="Meiryo UI" pitchFamily="50" charset="-128"/>
              <a:cs typeface="Meiryo UI"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334029787"/>
              </p:ext>
            </p:extLst>
          </p:nvPr>
        </p:nvGraphicFramePr>
        <p:xfrm>
          <a:off x="97556" y="8743330"/>
          <a:ext cx="7228343" cy="1822891"/>
        </p:xfrm>
        <a:graphic>
          <a:graphicData uri="http://schemas.openxmlformats.org/drawingml/2006/table">
            <a:tbl>
              <a:tblPr firstRow="1" bandRow="1">
                <a:tableStyleId>{16D9F66E-5EB9-4882-86FB-DCBF35E3C3E4}</a:tableStyleId>
              </a:tblPr>
              <a:tblGrid>
                <a:gridCol w="325710">
                  <a:extLst>
                    <a:ext uri="{9D8B030D-6E8A-4147-A177-3AD203B41FA5}">
                      <a16:colId xmlns:a16="http://schemas.microsoft.com/office/drawing/2014/main" val="1997667125"/>
                    </a:ext>
                  </a:extLst>
                </a:gridCol>
                <a:gridCol w="963852">
                  <a:extLst>
                    <a:ext uri="{9D8B030D-6E8A-4147-A177-3AD203B41FA5}">
                      <a16:colId xmlns:a16="http://schemas.microsoft.com/office/drawing/2014/main" val="3749867442"/>
                    </a:ext>
                  </a:extLst>
                </a:gridCol>
                <a:gridCol w="3300996">
                  <a:extLst>
                    <a:ext uri="{9D8B030D-6E8A-4147-A177-3AD203B41FA5}">
                      <a16:colId xmlns:a16="http://schemas.microsoft.com/office/drawing/2014/main" val="636709551"/>
                    </a:ext>
                  </a:extLst>
                </a:gridCol>
                <a:gridCol w="2637785">
                  <a:extLst>
                    <a:ext uri="{9D8B030D-6E8A-4147-A177-3AD203B41FA5}">
                      <a16:colId xmlns:a16="http://schemas.microsoft.com/office/drawing/2014/main" val="3468039795"/>
                    </a:ext>
                  </a:extLst>
                </a:gridCol>
              </a:tblGrid>
              <a:tr h="582954">
                <a:tc gridSpan="2">
                  <a:txBody>
                    <a:bodyPr/>
                    <a:lstStyle/>
                    <a:p>
                      <a:r>
                        <a:rPr kumimoji="1" lang="ja-JP" altLang="en-US" sz="1050" dirty="0"/>
                        <a:t>自然ゾーン</a:t>
                      </a:r>
                      <a:r>
                        <a:rPr kumimoji="1" lang="en-US" altLang="ja-JP" sz="1050" dirty="0"/>
                        <a:t>(</a:t>
                      </a:r>
                      <a:r>
                        <a:rPr kumimoji="1" lang="ja-JP" altLang="en-US" sz="1050" dirty="0"/>
                        <a:t>いなり山</a:t>
                      </a:r>
                      <a:r>
                        <a:rPr kumimoji="1" lang="en-US" altLang="ja-JP" sz="1050" dirty="0"/>
                        <a:t>)</a:t>
                      </a:r>
                      <a:endParaRPr kumimoji="1" lang="ja-JP" altLang="en-US" sz="1050" dirty="0">
                        <a:solidFill>
                          <a:schemeClr val="bg1"/>
                        </a:solidFill>
                      </a:endParaRPr>
                    </a:p>
                  </a:txBody>
                  <a:tcPr marL="93273" marR="93273" marT="46636" marB="46636"/>
                </a:tc>
                <a:tc hMerge="1">
                  <a:txBody>
                    <a:bodyPr/>
                    <a:lstStyle/>
                    <a:p>
                      <a:endParaRPr kumimoji="1" lang="ja-JP" altLang="en-US" sz="1050" dirty="0"/>
                    </a:p>
                  </a:txBody>
                  <a:tcPr/>
                </a:tc>
                <a:tc gridSpan="2">
                  <a:txBody>
                    <a:bodyPr/>
                    <a:lstStyle/>
                    <a:p>
                      <a:r>
                        <a:rPr kumimoji="1" lang="en-US" altLang="ja-JP" sz="1050" kern="1200" dirty="0" smtClean="0">
                          <a:solidFill>
                            <a:schemeClr val="tx1"/>
                          </a:solidFill>
                          <a:effectLst/>
                        </a:rPr>
                        <a:t>『</a:t>
                      </a:r>
                      <a:r>
                        <a:rPr kumimoji="1" lang="ja-JP" altLang="en-US" sz="1050" kern="1200" dirty="0" smtClean="0">
                          <a:solidFill>
                            <a:schemeClr val="tx1"/>
                          </a:solidFill>
                          <a:effectLst/>
                        </a:rPr>
                        <a:t>都会の中で、自然を学び、自然を楽しむアクティビティが活発に創出されるゾーン</a:t>
                      </a:r>
                      <a:r>
                        <a:rPr kumimoji="1" lang="en-US" altLang="ja-JP" sz="1050" kern="1200" dirty="0" smtClean="0">
                          <a:solidFill>
                            <a:schemeClr val="tx1"/>
                          </a:solidFill>
                          <a:effectLst/>
                        </a:rPr>
                        <a:t>』</a:t>
                      </a:r>
                      <a:endParaRPr kumimoji="1" lang="ja-JP" altLang="en-US" sz="1050" kern="1200" dirty="0" smtClean="0">
                        <a:solidFill>
                          <a:schemeClr val="tx1"/>
                        </a:solidFill>
                        <a:effectLst/>
                      </a:endParaRPr>
                    </a:p>
                    <a:p>
                      <a:r>
                        <a:rPr kumimoji="1" lang="en-US" altLang="ja-JP" sz="1050" kern="1200" dirty="0" smtClean="0">
                          <a:solidFill>
                            <a:schemeClr val="tx1"/>
                          </a:solidFill>
                          <a:effectLst/>
                        </a:rPr>
                        <a:t>『</a:t>
                      </a:r>
                      <a:r>
                        <a:rPr kumimoji="1" lang="ja-JP" altLang="en-US" sz="1050" kern="1200" dirty="0" smtClean="0">
                          <a:solidFill>
                            <a:schemeClr val="tx1"/>
                          </a:solidFill>
                          <a:effectLst/>
                        </a:rPr>
                        <a:t>「千里丘陵の竹林」の美しい景観を次世代に引き継ぐゾーン</a:t>
                      </a:r>
                      <a:r>
                        <a:rPr kumimoji="1" lang="en-US" altLang="ja-JP" sz="1050" kern="1200" dirty="0" smtClean="0">
                          <a:solidFill>
                            <a:schemeClr val="tx1"/>
                          </a:solidFill>
                          <a:effectLst/>
                        </a:rPr>
                        <a:t>』</a:t>
                      </a:r>
                      <a:endParaRPr kumimoji="1" lang="ja-JP" altLang="en-US" sz="1050" kern="1200" dirty="0" smtClean="0">
                        <a:solidFill>
                          <a:schemeClr val="tx1"/>
                        </a:solidFill>
                        <a:effectLst/>
                      </a:endParaRPr>
                    </a:p>
                    <a:p>
                      <a:r>
                        <a:rPr kumimoji="1" lang="ja-JP" altLang="en-US" sz="1050" kern="1200" dirty="0" smtClean="0">
                          <a:solidFill>
                            <a:schemeClr val="tx1"/>
                          </a:solidFill>
                          <a:effectLst/>
                        </a:rPr>
                        <a:t>･原則改変は不可。自然環境の保全・観察や自然を楽しむアクティビティを目的とした施設については設置・改修</a:t>
                      </a:r>
                      <a:r>
                        <a:rPr kumimoji="1" lang="ja-JP" altLang="en-US" sz="1050" strike="noStrike" kern="1200" dirty="0" smtClean="0">
                          <a:solidFill>
                            <a:schemeClr val="tx1"/>
                          </a:solidFill>
                          <a:effectLst/>
                        </a:rPr>
                        <a:t>可能</a:t>
                      </a:r>
                      <a:r>
                        <a:rPr kumimoji="1" lang="ja-JP" altLang="en-US" sz="900" strike="noStrike" kern="1200" dirty="0" smtClean="0">
                          <a:solidFill>
                            <a:schemeClr val="tx1"/>
                          </a:solidFill>
                          <a:effectLst/>
                        </a:rPr>
                        <a:t>（要協議）</a:t>
                      </a:r>
                      <a:endParaRPr kumimoji="1" lang="ja-JP" altLang="en-US" sz="1050" b="1" strike="sngStrike" dirty="0">
                        <a:solidFill>
                          <a:schemeClr val="tx1"/>
                        </a:solidFill>
                      </a:endParaRPr>
                    </a:p>
                  </a:txBody>
                  <a:tcPr marL="93273" marR="93273" marT="46636" marB="46636"/>
                </a:tc>
                <a:tc hMerge="1">
                  <a:txBody>
                    <a:bodyPr/>
                    <a:lstStyle/>
                    <a:p>
                      <a:endParaRPr kumimoji="1" lang="ja-JP" altLang="en-US"/>
                    </a:p>
                  </a:txBody>
                  <a:tcPr/>
                </a:tc>
                <a:extLst>
                  <a:ext uri="{0D108BD9-81ED-4DB2-BD59-A6C34878D82A}">
                    <a16:rowId xmlns:a16="http://schemas.microsoft.com/office/drawing/2014/main" val="1636446354"/>
                  </a:ext>
                </a:extLst>
              </a:tr>
              <a:tr h="256500">
                <a:tc gridSpan="2">
                  <a:txBody>
                    <a:bodyPr/>
                    <a:lstStyle/>
                    <a:p>
                      <a:pPr algn="ctr"/>
                      <a:r>
                        <a:rPr kumimoji="1" lang="ja-JP" altLang="en-US" sz="1050" dirty="0"/>
                        <a:t>施設名・エリア名</a:t>
                      </a:r>
                    </a:p>
                  </a:txBody>
                  <a:tcPr marL="93273" marR="93273" marT="46636" marB="46636"/>
                </a:tc>
                <a:tc hMerge="1">
                  <a:txBody>
                    <a:bodyPr/>
                    <a:lstStyle/>
                    <a:p>
                      <a:endParaRPr kumimoji="1" lang="ja-JP" altLang="en-US"/>
                    </a:p>
                  </a:txBody>
                  <a:tcPr/>
                </a:tc>
                <a:tc>
                  <a:txBody>
                    <a:bodyPr/>
                    <a:lstStyle/>
                    <a:p>
                      <a:pPr algn="ctr"/>
                      <a:r>
                        <a:rPr kumimoji="1" lang="ja-JP" altLang="en-US" sz="1050" dirty="0">
                          <a:solidFill>
                            <a:schemeClr val="tx1"/>
                          </a:solidFill>
                        </a:rPr>
                        <a:t>現状</a:t>
                      </a:r>
                    </a:p>
                  </a:txBody>
                  <a:tcPr marL="93273" marR="93273" marT="46636" marB="46636"/>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marL="93273" marR="93273" marT="46636" marB="46636"/>
                </a:tc>
                <a:extLst>
                  <a:ext uri="{0D108BD9-81ED-4DB2-BD59-A6C34878D82A}">
                    <a16:rowId xmlns:a16="http://schemas.microsoft.com/office/drawing/2014/main" val="616171047"/>
                  </a:ext>
                </a:extLst>
              </a:tr>
              <a:tr h="257051">
                <a:tc>
                  <a:txBody>
                    <a:bodyPr/>
                    <a:lstStyle/>
                    <a:p>
                      <a:pPr algn="ctr"/>
                      <a:r>
                        <a:rPr kumimoji="1" lang="ja-JP" altLang="en-US" sz="1050" dirty="0"/>
                        <a:t>①</a:t>
                      </a:r>
                    </a:p>
                  </a:txBody>
                  <a:tcPr marL="93273" marR="93273" marT="46636" marB="46636" anchor="ctr"/>
                </a:tc>
                <a:tc>
                  <a:txBody>
                    <a:bodyPr/>
                    <a:lstStyle/>
                    <a:p>
                      <a:r>
                        <a:rPr kumimoji="1" lang="ja-JP" altLang="en-US" sz="1050" u="none" kern="1200" dirty="0"/>
                        <a:t>苗圃</a:t>
                      </a:r>
                      <a:endParaRPr kumimoji="1" lang="ja-JP" altLang="en-US" sz="1050" b="0" u="none" kern="1200" dirty="0">
                        <a:solidFill>
                          <a:schemeClr val="tx1"/>
                        </a:solidFill>
                        <a:latin typeface="+mn-lt"/>
                        <a:ea typeface="+mn-ea"/>
                        <a:cs typeface="+mn-cs"/>
                      </a:endParaRPr>
                    </a:p>
                  </a:txBody>
                  <a:tcPr marL="93273" marR="93273" marT="46636" marB="46636"/>
                </a:tc>
                <a:tc>
                  <a:txBody>
                    <a:bodyPr/>
                    <a:lstStyle/>
                    <a:p>
                      <a:r>
                        <a:rPr kumimoji="1" lang="ja-JP" altLang="en-US" sz="1050" u="none" kern="1200" dirty="0" smtClean="0">
                          <a:solidFill>
                            <a:schemeClr val="tx1"/>
                          </a:solidFill>
                        </a:rPr>
                        <a:t>公園管理資材等のヤード</a:t>
                      </a:r>
                      <a:endParaRPr kumimoji="1" lang="ja-JP" altLang="en-US" sz="1050" b="0" u="none" kern="1200" dirty="0">
                        <a:solidFill>
                          <a:schemeClr val="tx1"/>
                        </a:solidFill>
                        <a:latin typeface="+mn-lt"/>
                        <a:ea typeface="+mn-ea"/>
                        <a:cs typeface="+mn-cs"/>
                      </a:endParaRPr>
                    </a:p>
                  </a:txBody>
                  <a:tcPr marL="93273" marR="93273" marT="46636" marB="46636"/>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rPr>
                        <a:t>苗圃機能を維持すること。（施設の転換も可能）</a:t>
                      </a:r>
                      <a:endParaRPr kumimoji="1" lang="ja-JP" altLang="en-US" sz="1050" b="0" u="none" kern="1200" dirty="0">
                        <a:solidFill>
                          <a:schemeClr val="tx1"/>
                        </a:solidFill>
                        <a:latin typeface="+mn-lt"/>
                        <a:ea typeface="+mn-ea"/>
                        <a:cs typeface="+mn-cs"/>
                      </a:endParaRPr>
                    </a:p>
                  </a:txBody>
                  <a:tcPr marL="93273" marR="93273" marT="46636" marB="46636"/>
                </a:tc>
                <a:extLst>
                  <a:ext uri="{0D108BD9-81ED-4DB2-BD59-A6C34878D82A}">
                    <a16:rowId xmlns:a16="http://schemas.microsoft.com/office/drawing/2014/main" val="1258886492"/>
                  </a:ext>
                </a:extLst>
              </a:tr>
              <a:tr h="419727">
                <a:tc>
                  <a:txBody>
                    <a:bodyPr/>
                    <a:lstStyle/>
                    <a:p>
                      <a:pPr algn="ctr"/>
                      <a:r>
                        <a:rPr kumimoji="1" lang="ja-JP" altLang="en-US" sz="1050" dirty="0"/>
                        <a:t>②</a:t>
                      </a:r>
                    </a:p>
                  </a:txBody>
                  <a:tcPr marL="93273" marR="93273" marT="46636" marB="46636" anchor="ctr"/>
                </a:tc>
                <a:tc>
                  <a:txBody>
                    <a:bodyPr/>
                    <a:lstStyle/>
                    <a:p>
                      <a:r>
                        <a:rPr kumimoji="1" lang="ja-JP" altLang="en-US" sz="1050" u="none" kern="1200" dirty="0"/>
                        <a:t>旧ユースホステル跡地</a:t>
                      </a:r>
                      <a:endParaRPr kumimoji="1" lang="ja-JP" altLang="en-US" sz="1050" b="0" u="none" kern="1200" dirty="0">
                        <a:solidFill>
                          <a:schemeClr val="tx1"/>
                        </a:solidFill>
                        <a:latin typeface="+mn-lt"/>
                        <a:ea typeface="+mn-ea"/>
                        <a:cs typeface="+mn-cs"/>
                      </a:endParaRPr>
                    </a:p>
                  </a:txBody>
                  <a:tcPr marL="93273" marR="93273" marT="46636" marB="46636"/>
                </a:tc>
                <a:tc>
                  <a:txBody>
                    <a:bodyPr/>
                    <a:lstStyle/>
                    <a:p>
                      <a:r>
                        <a:rPr kumimoji="1" lang="ja-JP" altLang="en-US" sz="1050" u="none" kern="1200" dirty="0" smtClean="0">
                          <a:solidFill>
                            <a:schemeClr val="tx1"/>
                          </a:solidFill>
                        </a:rPr>
                        <a:t>平坦な樹林地。旧ユースホステル施設撤去済。</a:t>
                      </a:r>
                      <a:endParaRPr kumimoji="1" lang="ja-JP" altLang="en-US" sz="1050" b="0" u="none" kern="1200" dirty="0">
                        <a:solidFill>
                          <a:schemeClr val="tx1"/>
                        </a:solidFill>
                        <a:latin typeface="+mn-lt"/>
                        <a:ea typeface="+mn-ea"/>
                        <a:cs typeface="+mn-cs"/>
                      </a:endParaRPr>
                    </a:p>
                  </a:txBody>
                  <a:tcPr marL="93273" marR="93273" marT="46636" marB="46636"/>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rPr>
                        <a:t>施設設置可。樹木は移植等を行うとともに、周辺と違和感の無い景観とすること。</a:t>
                      </a:r>
                      <a:endParaRPr kumimoji="1" lang="ja-JP" altLang="en-US" sz="1050" b="0" u="none" kern="1200" dirty="0" smtClean="0">
                        <a:solidFill>
                          <a:schemeClr val="tx1"/>
                        </a:solidFill>
                        <a:latin typeface="+mn-lt"/>
                        <a:ea typeface="+mn-ea"/>
                        <a:cs typeface="+mn-cs"/>
                      </a:endParaRPr>
                    </a:p>
                  </a:txBody>
                  <a:tcPr marL="93273" marR="93273" marT="46636" marB="46636"/>
                </a:tc>
                <a:extLst>
                  <a:ext uri="{0D108BD9-81ED-4DB2-BD59-A6C34878D82A}">
                    <a16:rowId xmlns:a16="http://schemas.microsoft.com/office/drawing/2014/main" val="2934293316"/>
                  </a:ext>
                </a:extLst>
              </a:tr>
            </a:tbl>
          </a:graphicData>
        </a:graphic>
      </p:graphicFrame>
      <p:graphicFrame>
        <p:nvGraphicFramePr>
          <p:cNvPr id="53" name="表 52"/>
          <p:cNvGraphicFramePr>
            <a:graphicFrameLocks noGrp="1"/>
          </p:cNvGraphicFramePr>
          <p:nvPr>
            <p:extLst>
              <p:ext uri="{D42A27DB-BD31-4B8C-83A1-F6EECF244321}">
                <p14:modId xmlns:p14="http://schemas.microsoft.com/office/powerpoint/2010/main" val="1717986029"/>
              </p:ext>
            </p:extLst>
          </p:nvPr>
        </p:nvGraphicFramePr>
        <p:xfrm>
          <a:off x="7623880" y="1637832"/>
          <a:ext cx="7086319" cy="3680460"/>
        </p:xfrm>
        <a:graphic>
          <a:graphicData uri="http://schemas.openxmlformats.org/drawingml/2006/table">
            <a:tbl>
              <a:tblPr firstRow="1" bandRow="1">
                <a:tableStyleId>{22838BEF-8BB2-4498-84A7-C5851F593DF1}</a:tableStyleId>
              </a:tblPr>
              <a:tblGrid>
                <a:gridCol w="215174">
                  <a:extLst>
                    <a:ext uri="{9D8B030D-6E8A-4147-A177-3AD203B41FA5}">
                      <a16:colId xmlns:a16="http://schemas.microsoft.com/office/drawing/2014/main" val="1123018524"/>
                    </a:ext>
                  </a:extLst>
                </a:gridCol>
                <a:gridCol w="1152546">
                  <a:extLst>
                    <a:ext uri="{9D8B030D-6E8A-4147-A177-3AD203B41FA5}">
                      <a16:colId xmlns:a16="http://schemas.microsoft.com/office/drawing/2014/main" val="3749867442"/>
                    </a:ext>
                  </a:extLst>
                </a:gridCol>
                <a:gridCol w="3627875">
                  <a:extLst>
                    <a:ext uri="{9D8B030D-6E8A-4147-A177-3AD203B41FA5}">
                      <a16:colId xmlns:a16="http://schemas.microsoft.com/office/drawing/2014/main" val="3707569561"/>
                    </a:ext>
                  </a:extLst>
                </a:gridCol>
                <a:gridCol w="2090724">
                  <a:extLst>
                    <a:ext uri="{9D8B030D-6E8A-4147-A177-3AD203B41FA5}">
                      <a16:colId xmlns:a16="http://schemas.microsoft.com/office/drawing/2014/main" val="636709551"/>
                    </a:ext>
                  </a:extLst>
                </a:gridCol>
              </a:tblGrid>
              <a:tr h="242045">
                <a:tc gridSpan="2">
                  <a:txBody>
                    <a:bodyPr/>
                    <a:lstStyle/>
                    <a:p>
                      <a:r>
                        <a:rPr kumimoji="1" lang="ja-JP" altLang="en-US" sz="1050" dirty="0">
                          <a:solidFill>
                            <a:schemeClr val="tx1"/>
                          </a:solidFill>
                        </a:rPr>
                        <a:t>スポーツゾーン①②</a:t>
                      </a:r>
                    </a:p>
                  </a:txBody>
                  <a:tcPr/>
                </a:tc>
                <a:tc hMerge="1">
                  <a:txBody>
                    <a:bodyPr/>
                    <a:lstStyle/>
                    <a:p>
                      <a:endParaRPr kumimoji="1" lang="ja-JP" altLang="en-US" sz="1050" dirty="0"/>
                    </a:p>
                  </a:txBody>
                  <a:tcPr/>
                </a:tc>
                <a:tc gridSpan="2">
                  <a:txBody>
                    <a:bodyPr/>
                    <a:lstStyle/>
                    <a:p>
                      <a:r>
                        <a:rPr kumimoji="1" lang="ja-JP" altLang="en-US" sz="1050" dirty="0" smtClean="0">
                          <a:solidFill>
                            <a:schemeClr val="tx1"/>
                          </a:solidFill>
                        </a:rPr>
                        <a:t>「府民のスポーツ文化の発展や、府民の健康づくり習慣の促進を図るゾーン」</a:t>
                      </a:r>
                    </a:p>
                    <a:p>
                      <a:r>
                        <a:rPr kumimoji="1" lang="ja-JP" altLang="en-US" sz="1050" dirty="0" smtClean="0">
                          <a:solidFill>
                            <a:schemeClr val="tx1"/>
                          </a:solidFill>
                        </a:rPr>
                        <a:t>　・各種スポーツ促進の場となるよう、サービス低下を招かない範囲での施設設置・改修</a:t>
                      </a:r>
                      <a:endParaRPr kumimoji="1" lang="en-US" altLang="ja-JP" sz="1050" dirty="0" smtClean="0">
                        <a:solidFill>
                          <a:schemeClr val="tx1"/>
                        </a:solidFill>
                      </a:endParaRPr>
                    </a:p>
                    <a:p>
                      <a:r>
                        <a:rPr kumimoji="1" lang="ja-JP" altLang="en-US" sz="1050" dirty="0" smtClean="0">
                          <a:solidFill>
                            <a:schemeClr val="tx1"/>
                          </a:solidFill>
                        </a:rPr>
                        <a:t>　　や機能の付加は可能</a:t>
                      </a:r>
                      <a:endParaRPr kumimoji="1" lang="ja-JP" altLang="en-US" sz="1050" strike="sngStrike" dirty="0">
                        <a:solidFill>
                          <a:schemeClr val="tx1"/>
                        </a:solidFill>
                      </a:endParaRPr>
                    </a:p>
                  </a:txBody>
                  <a:tcPr/>
                </a:tc>
                <a:tc hMerge="1">
                  <a:txBody>
                    <a:bodyPr/>
                    <a:lstStyle/>
                    <a:p>
                      <a:endParaRPr kumimoji="1" lang="ja-JP" altLang="en-US" sz="1050" dirty="0"/>
                    </a:p>
                  </a:txBody>
                  <a:tcPr/>
                </a:tc>
                <a:extLst>
                  <a:ext uri="{0D108BD9-81ED-4DB2-BD59-A6C34878D82A}">
                    <a16:rowId xmlns:a16="http://schemas.microsoft.com/office/drawing/2014/main" val="1636446354"/>
                  </a:ext>
                </a:extLst>
              </a:tr>
              <a:tr h="242045">
                <a:tc gridSpan="2">
                  <a:txBody>
                    <a:bodyPr/>
                    <a:lstStyle/>
                    <a:p>
                      <a:pPr algn="ctr"/>
                      <a:r>
                        <a:rPr kumimoji="1" lang="ja-JP" altLang="en-US" sz="1050" dirty="0"/>
                        <a:t>施設名・エリア名</a:t>
                      </a:r>
                    </a:p>
                  </a:txBody>
                  <a:tcPr/>
                </a:tc>
                <a:tc hMerge="1">
                  <a:txBody>
                    <a:bodyPr/>
                    <a:lstStyle/>
                    <a:p>
                      <a:endParaRPr kumimoji="1" lang="ja-JP" altLang="en-US"/>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t>現状</a:t>
                      </a:r>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留意すべき点</a:t>
                      </a:r>
                      <a:endParaRPr kumimoji="1" lang="ja-JP" altLang="en-US" sz="800" dirty="0">
                        <a:solidFill>
                          <a:schemeClr val="tx1"/>
                        </a:solidFill>
                      </a:endParaRPr>
                    </a:p>
                  </a:txBody>
                  <a:tcPr/>
                </a:tc>
                <a:extLst>
                  <a:ext uri="{0D108BD9-81ED-4DB2-BD59-A6C34878D82A}">
                    <a16:rowId xmlns:a16="http://schemas.microsoft.com/office/drawing/2014/main" val="912690850"/>
                  </a:ext>
                </a:extLst>
              </a:tr>
              <a:tr h="252000">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t>①</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a:t>テニスセンター</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・テニスコート、ランニング等利用者の更衣室、有料シャワーあり。</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a:t>
                      </a:r>
                      <a:r>
                        <a:rPr kumimoji="1" lang="ja-JP" altLang="en-US" sz="1050" dirty="0" smtClean="0">
                          <a:solidFill>
                            <a:schemeClr val="tx1"/>
                          </a:solidFill>
                        </a:rPr>
                        <a:t>利用者</a:t>
                      </a:r>
                      <a:r>
                        <a:rPr kumimoji="1" lang="ja-JP" altLang="en-US" sz="1050" dirty="0">
                          <a:solidFill>
                            <a:schemeClr val="tx1"/>
                          </a:solidFill>
                        </a:rPr>
                        <a:t>の更衣室、シャワー施設を</a:t>
                      </a:r>
                      <a:r>
                        <a:rPr kumimoji="1" lang="ja-JP" altLang="en-US" sz="1050" dirty="0" smtClean="0">
                          <a:solidFill>
                            <a:schemeClr val="tx1"/>
                          </a:solidFill>
                        </a:rPr>
                        <a:t>確保すること（施設の転換も可能）</a:t>
                      </a:r>
                      <a:endParaRPr kumimoji="1" lang="ja-JP" altLang="en-US" sz="1050" dirty="0">
                        <a:solidFill>
                          <a:schemeClr val="tx1"/>
                        </a:solidFill>
                      </a:endParaRPr>
                    </a:p>
                  </a:txBody>
                  <a:tcPr/>
                </a:tc>
                <a:extLst>
                  <a:ext uri="{0D108BD9-81ED-4DB2-BD59-A6C34878D82A}">
                    <a16:rowId xmlns:a16="http://schemas.microsoft.com/office/drawing/2014/main" val="849119150"/>
                  </a:ext>
                </a:extLst>
              </a:tr>
              <a:tr h="252000">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t>②</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a:t>ボランティアセンター</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・ボランティアの活動拠点。</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改変可。ボランティア</a:t>
                      </a:r>
                      <a:r>
                        <a:rPr kumimoji="1" lang="ja-JP" altLang="en-US" sz="1050" kern="1200" dirty="0">
                          <a:solidFill>
                            <a:schemeClr val="tx1"/>
                          </a:solidFill>
                        </a:rPr>
                        <a:t>活動拠点機能</a:t>
                      </a:r>
                      <a:r>
                        <a:rPr kumimoji="1" lang="ja-JP" altLang="en-US" sz="1050" kern="1200" dirty="0" smtClean="0">
                          <a:solidFill>
                            <a:schemeClr val="tx1"/>
                          </a:solidFill>
                        </a:rPr>
                        <a:t>を</a:t>
                      </a:r>
                      <a:r>
                        <a:rPr kumimoji="1" lang="ja-JP" altLang="en-US" sz="1050" dirty="0" smtClean="0">
                          <a:solidFill>
                            <a:schemeClr val="tx1"/>
                          </a:solidFill>
                        </a:rPr>
                        <a:t>確保すること（施設の転換も可能）</a:t>
                      </a:r>
                      <a:endParaRPr kumimoji="1" lang="ja-JP" altLang="en-US" sz="1050" dirty="0">
                        <a:solidFill>
                          <a:schemeClr val="tx1"/>
                        </a:solidFill>
                      </a:endParaRPr>
                    </a:p>
                  </a:txBody>
                  <a:tcPr/>
                </a:tc>
                <a:extLst>
                  <a:ext uri="{0D108BD9-81ED-4DB2-BD59-A6C34878D82A}">
                    <a16:rowId xmlns:a16="http://schemas.microsoft.com/office/drawing/2014/main" val="2323777727"/>
                  </a:ext>
                </a:extLst>
              </a:tr>
              <a:tr h="252000">
                <a:tc>
                  <a:txBody>
                    <a:bodyPr/>
                    <a:lstStyle/>
                    <a:p>
                      <a:pPr algn="ctr"/>
                      <a:r>
                        <a:rPr kumimoji="1" lang="ja-JP" altLang="en-US" sz="1050" dirty="0"/>
                        <a:t>③</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a:t>スポーツ広場</a:t>
                      </a:r>
                      <a:r>
                        <a:rPr kumimoji="1" lang="en-US" altLang="ja-JP" sz="1050" dirty="0"/>
                        <a:t>A</a:t>
                      </a: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a:t>スポーツ広場</a:t>
                      </a:r>
                      <a:r>
                        <a:rPr kumimoji="1" lang="en-US" altLang="ja-JP" sz="1050" dirty="0"/>
                        <a:t>B</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・有料の多目的広場。</a:t>
                      </a:r>
                      <a:endParaRPr kumimoji="1" lang="en-US" altLang="ja-JP" sz="1050" dirty="0" smtClean="0"/>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・プール営業期間や、繁忙期は臨時駐車場として利用。</a:t>
                      </a:r>
                    </a:p>
                    <a:p>
                      <a:pPr marL="0" marR="0" lvl="0" indent="0" algn="l" defTabSz="1430487"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a:t>
                      </a:r>
                      <a:r>
                        <a:rPr kumimoji="1" lang="ja-JP" altLang="en-US" sz="1050" dirty="0" smtClean="0">
                          <a:solidFill>
                            <a:schemeClr val="tx1"/>
                          </a:solidFill>
                        </a:rPr>
                        <a:t>利用料金施設の代替・補完のほか、渋滞予防のため臨時駐車場機能を確保すること</a:t>
                      </a:r>
                      <a:endParaRPr kumimoji="1" lang="ja-JP" altLang="en-US" sz="1050" dirty="0">
                        <a:solidFill>
                          <a:schemeClr val="tx1"/>
                        </a:solidFill>
                      </a:endParaRPr>
                    </a:p>
                  </a:txBody>
                  <a:tcPr/>
                </a:tc>
                <a:extLst>
                  <a:ext uri="{0D108BD9-81ED-4DB2-BD59-A6C34878D82A}">
                    <a16:rowId xmlns:a16="http://schemas.microsoft.com/office/drawing/2014/main" val="1348388332"/>
                  </a:ext>
                </a:extLst>
              </a:tr>
              <a:tr h="252000">
                <a:tc>
                  <a:txBody>
                    <a:bodyPr/>
                    <a:lstStyle/>
                    <a:p>
                      <a:pPr algn="ctr"/>
                      <a:r>
                        <a:rPr kumimoji="1" lang="ja-JP" altLang="en-US" sz="1050" dirty="0"/>
                        <a:t>④</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a:t>レストラン</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・飲食施設として昼間、夜間営業。</a:t>
                      </a:r>
                      <a:endParaRPr kumimoji="1" lang="en-US" altLang="ja-JP" sz="1050" dirty="0" smtClean="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改変可。飲食</a:t>
                      </a:r>
                      <a:r>
                        <a:rPr kumimoji="1" lang="ja-JP" altLang="en-US" sz="1050" kern="1200" dirty="0">
                          <a:solidFill>
                            <a:schemeClr val="tx1"/>
                          </a:solidFill>
                        </a:rPr>
                        <a:t>施設を公園内</a:t>
                      </a:r>
                      <a:r>
                        <a:rPr kumimoji="1" lang="ja-JP" altLang="en-US" sz="1050" kern="1200" dirty="0" smtClean="0">
                          <a:solidFill>
                            <a:schemeClr val="tx1"/>
                          </a:solidFill>
                        </a:rPr>
                        <a:t>に補完</a:t>
                      </a:r>
                      <a:r>
                        <a:rPr kumimoji="1" lang="ja-JP" altLang="en-US" sz="1050" dirty="0" smtClean="0">
                          <a:solidFill>
                            <a:schemeClr val="tx1"/>
                          </a:solidFill>
                        </a:rPr>
                        <a:t>すること。（施設の転換も可能）</a:t>
                      </a:r>
                      <a:endParaRPr kumimoji="1" lang="ja-JP" altLang="en-US" sz="1050" dirty="0">
                        <a:solidFill>
                          <a:schemeClr val="tx1"/>
                        </a:solidFill>
                      </a:endParaRPr>
                    </a:p>
                  </a:txBody>
                  <a:tcPr/>
                </a:tc>
                <a:extLst>
                  <a:ext uri="{0D108BD9-81ED-4DB2-BD59-A6C34878D82A}">
                    <a16:rowId xmlns:a16="http://schemas.microsoft.com/office/drawing/2014/main" val="1258886492"/>
                  </a:ext>
                </a:extLst>
              </a:tr>
              <a:tr h="252000">
                <a:tc>
                  <a:txBody>
                    <a:bodyPr/>
                    <a:lstStyle/>
                    <a:p>
                      <a:pPr algn="ctr"/>
                      <a:r>
                        <a:rPr kumimoji="1" lang="ja-JP" altLang="en-US" sz="1050" dirty="0"/>
                        <a:t>⑤</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a:t>ウォーターランド管理棟前（第５駐車場）</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プール営業期間中の</a:t>
                      </a:r>
                      <a:r>
                        <a:rPr kumimoji="1" lang="ja-JP" altLang="en-US" sz="1050" dirty="0" err="1" smtClean="0"/>
                        <a:t>障がい</a:t>
                      </a:r>
                      <a:r>
                        <a:rPr kumimoji="1" lang="ja-JP" altLang="en-US" sz="1050" dirty="0" smtClean="0"/>
                        <a:t>者用駐車スペース、入場者の入場待ちスペース、臨時売店設置。</a:t>
                      </a:r>
                      <a:endParaRPr kumimoji="1" lang="en-US" altLang="ja-JP" sz="1050" dirty="0" smtClean="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a:t>
                      </a:r>
                      <a:r>
                        <a:rPr kumimoji="1" lang="ja-JP" altLang="en-US" sz="1050" dirty="0" smtClean="0">
                          <a:solidFill>
                            <a:schemeClr val="tx1"/>
                          </a:solidFill>
                        </a:rPr>
                        <a:t>左記スペース</a:t>
                      </a:r>
                      <a:r>
                        <a:rPr kumimoji="1" lang="ja-JP" altLang="en-US" sz="1050" strike="noStrike" dirty="0" smtClean="0">
                          <a:solidFill>
                            <a:schemeClr val="tx1"/>
                          </a:solidFill>
                        </a:rPr>
                        <a:t>を</a:t>
                      </a:r>
                      <a:r>
                        <a:rPr kumimoji="1" lang="ja-JP" altLang="en-US" sz="1050" dirty="0" smtClean="0">
                          <a:solidFill>
                            <a:schemeClr val="tx1"/>
                          </a:solidFill>
                        </a:rPr>
                        <a:t>確保すること。</a:t>
                      </a:r>
                      <a:endParaRPr kumimoji="1" lang="en-US" altLang="ja-JP" sz="1050" dirty="0">
                        <a:solidFill>
                          <a:schemeClr val="tx1"/>
                        </a:solidFill>
                      </a:endParaRPr>
                    </a:p>
                  </a:txBody>
                  <a:tcPr/>
                </a:tc>
                <a:extLst>
                  <a:ext uri="{0D108BD9-81ED-4DB2-BD59-A6C34878D82A}">
                    <a16:rowId xmlns:a16="http://schemas.microsoft.com/office/drawing/2014/main" val="950047341"/>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2866259709"/>
              </p:ext>
            </p:extLst>
          </p:nvPr>
        </p:nvGraphicFramePr>
        <p:xfrm>
          <a:off x="7623879" y="5400434"/>
          <a:ext cx="7086320" cy="1714500"/>
        </p:xfrm>
        <a:graphic>
          <a:graphicData uri="http://schemas.openxmlformats.org/drawingml/2006/table">
            <a:tbl>
              <a:tblPr firstRow="1" bandRow="1">
                <a:tableStyleId>{16D9F66E-5EB9-4882-86FB-DCBF35E3C3E4}</a:tableStyleId>
              </a:tblPr>
              <a:tblGrid>
                <a:gridCol w="239634">
                  <a:extLst>
                    <a:ext uri="{9D8B030D-6E8A-4147-A177-3AD203B41FA5}">
                      <a16:colId xmlns:a16="http://schemas.microsoft.com/office/drawing/2014/main" val="1704784506"/>
                    </a:ext>
                  </a:extLst>
                </a:gridCol>
                <a:gridCol w="1086838">
                  <a:extLst>
                    <a:ext uri="{9D8B030D-6E8A-4147-A177-3AD203B41FA5}">
                      <a16:colId xmlns:a16="http://schemas.microsoft.com/office/drawing/2014/main" val="3749867442"/>
                    </a:ext>
                  </a:extLst>
                </a:gridCol>
                <a:gridCol w="2879924">
                  <a:extLst>
                    <a:ext uri="{9D8B030D-6E8A-4147-A177-3AD203B41FA5}">
                      <a16:colId xmlns:a16="http://schemas.microsoft.com/office/drawing/2014/main" val="636709551"/>
                    </a:ext>
                  </a:extLst>
                </a:gridCol>
                <a:gridCol w="2879924">
                  <a:extLst>
                    <a:ext uri="{9D8B030D-6E8A-4147-A177-3AD203B41FA5}">
                      <a16:colId xmlns:a16="http://schemas.microsoft.com/office/drawing/2014/main" val="3578723820"/>
                    </a:ext>
                  </a:extLst>
                </a:gridCol>
              </a:tblGrid>
              <a:tr h="0">
                <a:tc gridSpan="2">
                  <a:txBody>
                    <a:bodyPr/>
                    <a:lstStyle/>
                    <a:p>
                      <a:r>
                        <a:rPr kumimoji="1" lang="ja-JP" altLang="en-US" sz="1050" dirty="0"/>
                        <a:t>自然ゾーン</a:t>
                      </a:r>
                      <a:r>
                        <a:rPr kumimoji="1" lang="en-US" altLang="ja-JP" sz="1050" dirty="0"/>
                        <a:t>(</a:t>
                      </a:r>
                      <a:r>
                        <a:rPr kumimoji="1" lang="ja-JP" altLang="en-US" sz="1050" dirty="0"/>
                        <a:t>都市緑化植物園・高川・天竺川）</a:t>
                      </a:r>
                      <a:endParaRPr kumimoji="1" lang="ja-JP" altLang="en-US" sz="1050" dirty="0">
                        <a:solidFill>
                          <a:schemeClr val="bg1"/>
                        </a:solidFill>
                      </a:endParaRPr>
                    </a:p>
                  </a:txBody>
                  <a:tcPr/>
                </a:tc>
                <a:tc hMerge="1">
                  <a:txBody>
                    <a:bodyPr/>
                    <a:lstStyle/>
                    <a:p>
                      <a:endParaRPr kumimoji="1" lang="ja-JP" altLang="en-US" sz="1050" dirty="0"/>
                    </a:p>
                  </a:txBody>
                  <a:tcPr/>
                </a:tc>
                <a:tc gridSpan="2">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rPr>
                        <a:t>「都会の中で、自然を学び、自然を楽しむアクティビティが活発に創出されるゾーン」</a:t>
                      </a:r>
                      <a:endParaRPr kumimoji="1" lang="en-US" altLang="ja-JP" sz="1050" kern="1200" dirty="0" smtClean="0">
                        <a:solidFill>
                          <a:schemeClr val="tx1"/>
                        </a:solidFill>
                        <a:effectLst/>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rPr>
                        <a:t>「高川・天竺川の豊かな松林の景観を地域と共に守り育てるゾーン」</a:t>
                      </a: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rPr>
                        <a:t>・原則改変は不可。自然環境の保全・観察や自然を楽しむアクティビティを目的とした施設については設置・改修</a:t>
                      </a:r>
                      <a:r>
                        <a:rPr kumimoji="1" lang="ja-JP" altLang="en-US" sz="1050" strike="noStrike" kern="1200" dirty="0" smtClean="0">
                          <a:solidFill>
                            <a:schemeClr val="tx1"/>
                          </a:solidFill>
                          <a:effectLst/>
                        </a:rPr>
                        <a:t>可能</a:t>
                      </a:r>
                      <a:r>
                        <a:rPr kumimoji="1" lang="ja-JP" altLang="en-US" sz="900" strike="noStrike" kern="1200" dirty="0" smtClean="0">
                          <a:solidFill>
                            <a:schemeClr val="tx1"/>
                          </a:solidFill>
                          <a:effectLst/>
                        </a:rPr>
                        <a:t>（要協議）</a:t>
                      </a:r>
                      <a:endParaRPr kumimoji="1" lang="ja-JP" altLang="en-US" sz="1050" b="1" strike="sngStrike" dirty="0" smtClean="0">
                        <a:solidFill>
                          <a:schemeClr val="tx1"/>
                        </a:solidFill>
                      </a:endParaRPr>
                    </a:p>
                  </a:txBody>
                  <a:tcPr/>
                </a:tc>
                <a:tc hMerge="1">
                  <a:txBody>
                    <a:bodyPr/>
                    <a:lstStyle/>
                    <a:p>
                      <a:endParaRPr kumimoji="1" lang="ja-JP" altLang="en-US"/>
                    </a:p>
                  </a:txBody>
                  <a:tcPr/>
                </a:tc>
                <a:extLst>
                  <a:ext uri="{0D108BD9-81ED-4DB2-BD59-A6C34878D82A}">
                    <a16:rowId xmlns:a16="http://schemas.microsoft.com/office/drawing/2014/main" val="1636446354"/>
                  </a:ext>
                </a:extLst>
              </a:tr>
              <a:tr h="0">
                <a:tc gridSpan="2">
                  <a:txBody>
                    <a:bodyPr/>
                    <a:lstStyle/>
                    <a:p>
                      <a:pPr algn="ctr"/>
                      <a:r>
                        <a:rPr kumimoji="1" lang="ja-JP" altLang="en-US" sz="1050" dirty="0"/>
                        <a:t>施設名・エリア名</a:t>
                      </a:r>
                      <a:endParaRPr kumimoji="1" lang="ja-JP" altLang="en-US" sz="1050" dirty="0">
                        <a:solidFill>
                          <a:schemeClr val="tx1"/>
                        </a:solidFill>
                      </a:endParaRPr>
                    </a:p>
                  </a:txBody>
                  <a:tcPr/>
                </a:tc>
                <a:tc hMerge="1">
                  <a:txBody>
                    <a:bodyPr/>
                    <a:lstStyle/>
                    <a:p>
                      <a:endParaRPr kumimoji="1" lang="ja-JP" altLang="en-US"/>
                    </a:p>
                  </a:txBody>
                  <a:tcPr/>
                </a:tc>
                <a:tc>
                  <a:txBody>
                    <a:bodyPr/>
                    <a:lstStyle/>
                    <a:p>
                      <a:pPr algn="ctr"/>
                      <a:r>
                        <a:rPr kumimoji="1" lang="ja-JP" altLang="en-US" sz="1050" dirty="0">
                          <a:solidFill>
                            <a:schemeClr val="tx1"/>
                          </a:solidFill>
                        </a:rPr>
                        <a:t>現状</a:t>
                      </a:r>
                    </a:p>
                  </a:txBody>
                  <a:tcPr/>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a:tc>
                <a:extLst>
                  <a:ext uri="{0D108BD9-81ED-4DB2-BD59-A6C34878D82A}">
                    <a16:rowId xmlns:a16="http://schemas.microsoft.com/office/drawing/2014/main" val="3905231822"/>
                  </a:ext>
                </a:extLst>
              </a:tr>
              <a:tr h="360000">
                <a:tc>
                  <a:txBody>
                    <a:bodyPr/>
                    <a:lstStyle/>
                    <a:p>
                      <a:pPr algn="ctr"/>
                      <a:r>
                        <a:rPr kumimoji="1" lang="ja-JP" altLang="en-US" sz="1050" dirty="0"/>
                        <a:t>①</a:t>
                      </a:r>
                      <a:endParaRPr kumimoji="1" lang="ja-JP" altLang="en-US" sz="1050" dirty="0">
                        <a:solidFill>
                          <a:schemeClr val="tx1"/>
                        </a:solidFill>
                      </a:endParaRPr>
                    </a:p>
                  </a:txBody>
                  <a:tcPr anchor="ctr"/>
                </a:tc>
                <a:tc>
                  <a:txBody>
                    <a:bodyPr/>
                    <a:lstStyle/>
                    <a:p>
                      <a:r>
                        <a:rPr kumimoji="1" lang="ja-JP" altLang="en-US" sz="1050" dirty="0"/>
                        <a:t>都市緑化植物園</a:t>
                      </a:r>
                      <a:endParaRPr kumimoji="1" lang="ja-JP" altLang="en-US" sz="1050" dirty="0">
                        <a:solidFill>
                          <a:schemeClr val="tx1"/>
                        </a:solidFill>
                      </a:endParaRPr>
                    </a:p>
                  </a:txBody>
                  <a:tcPr/>
                </a:tc>
                <a:tc>
                  <a:txBody>
                    <a:bodyPr/>
                    <a:lstStyle/>
                    <a:p>
                      <a:r>
                        <a:rPr lang="ja-JP" altLang="en-US" sz="1050" dirty="0" smtClean="0">
                          <a:solidFill>
                            <a:schemeClr val="tx1"/>
                          </a:solidFill>
                        </a:rPr>
                        <a:t>・温室や椿山、ハーブ園等がある有料施設。</a:t>
                      </a:r>
                      <a:endParaRPr lang="en-US" altLang="ja-JP" sz="1050" dirty="0" smtClean="0">
                        <a:solidFill>
                          <a:schemeClr val="tx1"/>
                        </a:solidFill>
                      </a:endParaRPr>
                    </a:p>
                    <a:p>
                      <a:r>
                        <a:rPr lang="ja-JP" altLang="en-US" sz="1050" dirty="0" smtClean="0">
                          <a:solidFill>
                            <a:schemeClr val="tx1"/>
                          </a:solidFill>
                        </a:rPr>
                        <a:t>・特殊庭園として高度な管理を実施。</a:t>
                      </a:r>
                      <a:endParaRPr kumimoji="1" lang="ja-JP" altLang="en-US" sz="1050" strike="sngStrike" dirty="0">
                        <a:solidFill>
                          <a:schemeClr val="tx1"/>
                        </a:solidFill>
                      </a:endParaRPr>
                    </a:p>
                  </a:txBody>
                  <a:tcPr/>
                </a:tc>
                <a:tc>
                  <a:txBody>
                    <a:bodyPr/>
                    <a:lstStyle/>
                    <a:p>
                      <a:r>
                        <a:rPr kumimoji="1" lang="ja-JP" altLang="en-US" sz="1050" dirty="0" smtClean="0">
                          <a:solidFill>
                            <a:schemeClr val="tx1"/>
                          </a:solidFill>
                        </a:rPr>
                        <a:t>・現状の景観・品質を維持すること。</a:t>
                      </a:r>
                      <a:endParaRPr kumimoji="1" lang="en-US" altLang="ja-JP" sz="1050" dirty="0" smtClean="0">
                        <a:solidFill>
                          <a:schemeClr val="tx1"/>
                        </a:solidFill>
                      </a:endParaRPr>
                    </a:p>
                    <a:p>
                      <a:r>
                        <a:rPr kumimoji="1" lang="ja-JP" altLang="en-US" sz="1050" strike="noStrike" dirty="0" smtClean="0">
                          <a:solidFill>
                            <a:schemeClr val="tx1"/>
                          </a:solidFill>
                        </a:rPr>
                        <a:t>・みどりとの多様な関わりを来園者に提案するなど豊かなライフスタイルを提案する取組が必要。</a:t>
                      </a:r>
                      <a:endParaRPr kumimoji="1" lang="ja-JP" altLang="en-US" sz="1050" strike="noStrike" dirty="0">
                        <a:solidFill>
                          <a:schemeClr val="tx1"/>
                        </a:solidFill>
                      </a:endParaRPr>
                    </a:p>
                  </a:txBody>
                  <a:tcPr/>
                </a:tc>
                <a:extLst>
                  <a:ext uri="{0D108BD9-81ED-4DB2-BD59-A6C34878D82A}">
                    <a16:rowId xmlns:a16="http://schemas.microsoft.com/office/drawing/2014/main" val="849119150"/>
                  </a:ext>
                </a:extLst>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890865928"/>
              </p:ext>
            </p:extLst>
          </p:nvPr>
        </p:nvGraphicFramePr>
        <p:xfrm>
          <a:off x="113198" y="5386178"/>
          <a:ext cx="7187861" cy="3291840"/>
        </p:xfrm>
        <a:graphic>
          <a:graphicData uri="http://schemas.openxmlformats.org/drawingml/2006/table">
            <a:tbl>
              <a:tblPr firstRow="1" bandRow="1">
                <a:tableStyleId>{8A107856-5554-42FB-B03E-39F5DBC370BA}</a:tableStyleId>
              </a:tblPr>
              <a:tblGrid>
                <a:gridCol w="243068">
                  <a:extLst>
                    <a:ext uri="{9D8B030D-6E8A-4147-A177-3AD203B41FA5}">
                      <a16:colId xmlns:a16="http://schemas.microsoft.com/office/drawing/2014/main" val="1429658360"/>
                    </a:ext>
                  </a:extLst>
                </a:gridCol>
                <a:gridCol w="1041719">
                  <a:extLst>
                    <a:ext uri="{9D8B030D-6E8A-4147-A177-3AD203B41FA5}">
                      <a16:colId xmlns:a16="http://schemas.microsoft.com/office/drawing/2014/main" val="3749867442"/>
                    </a:ext>
                  </a:extLst>
                </a:gridCol>
                <a:gridCol w="3289054">
                  <a:extLst>
                    <a:ext uri="{9D8B030D-6E8A-4147-A177-3AD203B41FA5}">
                      <a16:colId xmlns:a16="http://schemas.microsoft.com/office/drawing/2014/main" val="636709551"/>
                    </a:ext>
                  </a:extLst>
                </a:gridCol>
                <a:gridCol w="2614020">
                  <a:extLst>
                    <a:ext uri="{9D8B030D-6E8A-4147-A177-3AD203B41FA5}">
                      <a16:colId xmlns:a16="http://schemas.microsoft.com/office/drawing/2014/main" val="3912791566"/>
                    </a:ext>
                  </a:extLst>
                </a:gridCol>
              </a:tblGrid>
              <a:tr h="249870">
                <a:tc gridSpan="2">
                  <a:txBody>
                    <a:bodyPr/>
                    <a:lstStyle/>
                    <a:p>
                      <a:r>
                        <a:rPr kumimoji="1" lang="ja-JP" altLang="en-US" sz="1050" dirty="0"/>
                        <a:t>賑わい創出ゾーン</a:t>
                      </a:r>
                    </a:p>
                  </a:txBody>
                  <a:tcPr/>
                </a:tc>
                <a:tc hMerge="1">
                  <a:txBody>
                    <a:bodyPr/>
                    <a:lstStyle/>
                    <a:p>
                      <a:endParaRPr kumimoji="1" lang="ja-JP" altLang="en-US" sz="1050" dirty="0"/>
                    </a:p>
                  </a:txBody>
                  <a:tcPr/>
                </a:tc>
                <a:tc gridSpan="2">
                  <a:txBody>
                    <a:bodyPr/>
                    <a:lstStyle/>
                    <a:p>
                      <a:r>
                        <a:rPr kumimoji="1" lang="ja-JP" altLang="en-US" sz="1050" kern="1200" dirty="0" smtClean="0">
                          <a:effectLst/>
                        </a:rPr>
                        <a:t>「公園から地域全体の賑わいを　創出するゾーン」</a:t>
                      </a:r>
                      <a:endParaRPr kumimoji="1" lang="en-US" altLang="ja-JP" sz="1050" kern="1200" dirty="0" smtClean="0">
                        <a:effectLst/>
                      </a:endParaRPr>
                    </a:p>
                    <a:p>
                      <a:r>
                        <a:rPr kumimoji="1" lang="ja-JP" altLang="en-US" sz="1050" kern="1200" dirty="0" smtClean="0">
                          <a:effectLst/>
                        </a:rPr>
                        <a:t>　・公園</a:t>
                      </a:r>
                      <a:r>
                        <a:rPr kumimoji="1" lang="ja-JP" altLang="en-US" sz="1050" kern="1200" dirty="0">
                          <a:effectLst/>
                        </a:rPr>
                        <a:t>の魅力</a:t>
                      </a:r>
                      <a:r>
                        <a:rPr kumimoji="1" lang="ja-JP" altLang="en-US" sz="1050" kern="1200" dirty="0" smtClean="0">
                          <a:effectLst/>
                        </a:rPr>
                        <a:t>を活かした施設</a:t>
                      </a:r>
                      <a:r>
                        <a:rPr kumimoji="1" lang="ja-JP" altLang="en-US" sz="1050" kern="1200" dirty="0">
                          <a:effectLst/>
                        </a:rPr>
                        <a:t>設置・</a:t>
                      </a:r>
                      <a:r>
                        <a:rPr kumimoji="1" lang="ja-JP" altLang="en-US" sz="1050" kern="1200" dirty="0" smtClean="0">
                          <a:effectLst/>
                        </a:rPr>
                        <a:t>改修が</a:t>
                      </a:r>
                      <a:r>
                        <a:rPr kumimoji="1" lang="ja-JP" altLang="en-US" sz="1050" kern="1200" dirty="0" smtClean="0">
                          <a:solidFill>
                            <a:schemeClr val="tx1"/>
                          </a:solidFill>
                          <a:effectLst/>
                        </a:rPr>
                        <a:t>可能</a:t>
                      </a:r>
                      <a:endParaRPr kumimoji="1" lang="ja-JP" altLang="en-US" sz="500" b="1" dirty="0">
                        <a:solidFill>
                          <a:schemeClr val="tx1"/>
                        </a:solidFill>
                      </a:endParaRPr>
                    </a:p>
                  </a:txBody>
                  <a:tcPr/>
                </a:tc>
                <a:tc hMerge="1">
                  <a:txBody>
                    <a:bodyPr/>
                    <a:lstStyle/>
                    <a:p>
                      <a:endParaRPr kumimoji="1" lang="ja-JP" altLang="en-US"/>
                    </a:p>
                  </a:txBody>
                  <a:tcPr/>
                </a:tc>
                <a:extLst>
                  <a:ext uri="{0D108BD9-81ED-4DB2-BD59-A6C34878D82A}">
                    <a16:rowId xmlns:a16="http://schemas.microsoft.com/office/drawing/2014/main" val="1636446354"/>
                  </a:ext>
                </a:extLst>
              </a:tr>
              <a:tr h="249870">
                <a:tc gridSpan="2">
                  <a:txBody>
                    <a:bodyPr/>
                    <a:lstStyle/>
                    <a:p>
                      <a:pPr algn="ctr"/>
                      <a:r>
                        <a:rPr kumimoji="1" lang="ja-JP" altLang="en-US" sz="1050" dirty="0"/>
                        <a:t>施設名・エリア名</a:t>
                      </a:r>
                    </a:p>
                  </a:txBody>
                  <a:tcPr/>
                </a:tc>
                <a:tc hMerge="1">
                  <a:txBody>
                    <a:bodyPr/>
                    <a:lstStyle/>
                    <a:p>
                      <a:endParaRPr kumimoji="1" lang="ja-JP" altLang="en-US"/>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t>現状</a:t>
                      </a:r>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留意すべき点</a:t>
                      </a:r>
                      <a:endParaRPr kumimoji="1" lang="ja-JP" altLang="en-US" sz="800" dirty="0">
                        <a:solidFill>
                          <a:schemeClr val="tx1"/>
                        </a:solidFill>
                      </a:endParaRPr>
                    </a:p>
                  </a:txBody>
                  <a:tcPr/>
                </a:tc>
                <a:extLst>
                  <a:ext uri="{0D108BD9-81ED-4DB2-BD59-A6C34878D82A}">
                    <a16:rowId xmlns:a16="http://schemas.microsoft.com/office/drawing/2014/main" val="2600739380"/>
                  </a:ext>
                </a:extLst>
              </a:tr>
              <a:tr h="252000">
                <a:tc>
                  <a:txBody>
                    <a:bodyPr/>
                    <a:lstStyle/>
                    <a:p>
                      <a:pPr algn="ctr"/>
                      <a:r>
                        <a:rPr kumimoji="1" lang="ja-JP" altLang="en-US" sz="1050" dirty="0"/>
                        <a:t>①</a:t>
                      </a:r>
                    </a:p>
                  </a:txBody>
                  <a:tcPr anchor="ctr"/>
                </a:tc>
                <a:tc>
                  <a:txBody>
                    <a:bodyPr/>
                    <a:lstStyle/>
                    <a:p>
                      <a:r>
                        <a:rPr kumimoji="1" lang="ja-JP" altLang="en-US" sz="1050" dirty="0">
                          <a:solidFill>
                            <a:schemeClr val="tx1"/>
                          </a:solidFill>
                        </a:rPr>
                        <a:t>西中央広場</a:t>
                      </a:r>
                    </a:p>
                  </a:txBody>
                  <a:tcPr/>
                </a:tc>
                <a:tc>
                  <a:txBody>
                    <a:bodyPr/>
                    <a:lstStyle/>
                    <a:p>
                      <a:r>
                        <a:rPr kumimoji="1" lang="ja-JP" altLang="en-US" sz="1050" dirty="0" smtClean="0">
                          <a:solidFill>
                            <a:schemeClr val="tx1"/>
                          </a:solidFill>
                        </a:rPr>
                        <a:t>公園利用者に加え、通学・通勤の通過交通が多い。休日は様々な広場利用者が増加。</a:t>
                      </a:r>
                      <a:endParaRPr kumimoji="1" lang="ja-JP" altLang="en-US" sz="1050" dirty="0">
                        <a:solidFill>
                          <a:schemeClr val="tx1"/>
                        </a:solidFill>
                      </a:endParaRPr>
                    </a:p>
                  </a:txBody>
                  <a:tcPr/>
                </a:tc>
                <a:tc>
                  <a:txBody>
                    <a:bodyPr/>
                    <a:lstStyle/>
                    <a:p>
                      <a:r>
                        <a:rPr kumimoji="1" lang="ja-JP" altLang="en-US" sz="1050" kern="1200" dirty="0" smtClean="0">
                          <a:solidFill>
                            <a:schemeClr val="tx1"/>
                          </a:solidFill>
                        </a:rPr>
                        <a:t>改変可。</a:t>
                      </a:r>
                      <a:endParaRPr kumimoji="1" lang="en-US" altLang="ja-JP" sz="1050" dirty="0" smtClean="0">
                        <a:solidFill>
                          <a:schemeClr val="tx1"/>
                        </a:solidFill>
                      </a:endParaRPr>
                    </a:p>
                  </a:txBody>
                  <a:tcPr/>
                </a:tc>
                <a:extLst>
                  <a:ext uri="{0D108BD9-81ED-4DB2-BD59-A6C34878D82A}">
                    <a16:rowId xmlns:a16="http://schemas.microsoft.com/office/drawing/2014/main" val="849119150"/>
                  </a:ext>
                </a:extLst>
              </a:tr>
              <a:tr h="252000">
                <a:tc>
                  <a:txBody>
                    <a:bodyPr/>
                    <a:lstStyle/>
                    <a:p>
                      <a:pPr algn="ctr"/>
                      <a:r>
                        <a:rPr kumimoji="1" lang="ja-JP" altLang="en-US" sz="1050" dirty="0"/>
                        <a:t>②</a:t>
                      </a:r>
                    </a:p>
                  </a:txBody>
                  <a:tcPr anchor="ctr"/>
                </a:tc>
                <a:tc>
                  <a:txBody>
                    <a:bodyPr/>
                    <a:lstStyle/>
                    <a:p>
                      <a:r>
                        <a:rPr kumimoji="1" lang="ja-JP" altLang="en-US" sz="1050" dirty="0">
                          <a:solidFill>
                            <a:schemeClr val="tx1"/>
                          </a:solidFill>
                        </a:rPr>
                        <a:t>東中央広場</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中央に噴水及びモニュメントあり。</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駅利用者の通行が多い。</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駅付近のマンションへの騒音に注意が必要。</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a:t>
                      </a:r>
                      <a:endParaRPr kumimoji="1" lang="ja-JP" altLang="en-US" sz="1050" dirty="0">
                        <a:solidFill>
                          <a:schemeClr val="tx1"/>
                        </a:solidFill>
                      </a:endParaRPr>
                    </a:p>
                  </a:txBody>
                  <a:tcPr/>
                </a:tc>
                <a:extLst>
                  <a:ext uri="{0D108BD9-81ED-4DB2-BD59-A6C34878D82A}">
                    <a16:rowId xmlns:a16="http://schemas.microsoft.com/office/drawing/2014/main" val="1348388332"/>
                  </a:ext>
                </a:extLst>
              </a:tr>
              <a:tr h="252000">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t>③</a:t>
                      </a:r>
                    </a:p>
                  </a:txBody>
                  <a:tcPr anchor="ctr"/>
                </a:tc>
                <a:tc>
                  <a:txBody>
                    <a:bodyPr/>
                    <a:lstStyle/>
                    <a:p>
                      <a:r>
                        <a:rPr kumimoji="1" lang="ja-JP" altLang="en-US" sz="1050" dirty="0" err="1">
                          <a:solidFill>
                            <a:schemeClr val="tx1"/>
                          </a:solidFill>
                        </a:rPr>
                        <a:t>うづわ</a:t>
                      </a:r>
                      <a:r>
                        <a:rPr kumimoji="1" lang="ja-JP" altLang="en-US" sz="1050" dirty="0">
                          <a:solidFill>
                            <a:schemeClr val="tx1"/>
                          </a:solidFill>
                        </a:rPr>
                        <a:t>池</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修景池。水利権無し。</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野鳥観察の利用者有</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a:t>
                      </a:r>
                      <a:r>
                        <a:rPr kumimoji="1" lang="ja-JP" altLang="en-US" sz="1050" strike="noStrike" dirty="0" smtClean="0">
                          <a:solidFill>
                            <a:schemeClr val="tx1"/>
                          </a:solidFill>
                        </a:rPr>
                        <a:t>水面利用については協議</a:t>
                      </a:r>
                      <a:r>
                        <a:rPr kumimoji="1" lang="ja-JP" altLang="en-US" sz="1050" dirty="0" smtClean="0">
                          <a:solidFill>
                            <a:schemeClr val="tx1"/>
                          </a:solidFill>
                        </a:rPr>
                        <a:t>が</a:t>
                      </a:r>
                      <a:r>
                        <a:rPr kumimoji="1" lang="ja-JP" altLang="en-US" sz="1050" dirty="0">
                          <a:solidFill>
                            <a:schemeClr val="tx1"/>
                          </a:solidFill>
                        </a:rPr>
                        <a:t>必要。</a:t>
                      </a:r>
                    </a:p>
                  </a:txBody>
                  <a:tcPr/>
                </a:tc>
                <a:extLst>
                  <a:ext uri="{0D108BD9-81ED-4DB2-BD59-A6C34878D82A}">
                    <a16:rowId xmlns:a16="http://schemas.microsoft.com/office/drawing/2014/main" val="1258886492"/>
                  </a:ext>
                </a:extLst>
              </a:tr>
              <a:tr h="252000">
                <a:tc>
                  <a:txBody>
                    <a:bodyPr/>
                    <a:lstStyle/>
                    <a:p>
                      <a:pPr algn="ctr"/>
                      <a:r>
                        <a:rPr kumimoji="1" lang="ja-JP" altLang="en-US" sz="1050" dirty="0"/>
                        <a:t>④</a:t>
                      </a:r>
                    </a:p>
                  </a:txBody>
                  <a:tcPr anchor="ctr"/>
                </a:tc>
                <a:tc>
                  <a:txBody>
                    <a:bodyPr/>
                    <a:lstStyle/>
                    <a:p>
                      <a:r>
                        <a:rPr kumimoji="1" lang="ja-JP" altLang="en-US" sz="1050" dirty="0">
                          <a:solidFill>
                            <a:schemeClr val="tx1"/>
                          </a:solidFill>
                        </a:rPr>
                        <a:t>レストハウス</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en-US" altLang="ja-JP" sz="1050" kern="1200" dirty="0" smtClean="0">
                          <a:solidFill>
                            <a:schemeClr val="tx1"/>
                          </a:solidFill>
                        </a:rPr>
                        <a:t>1</a:t>
                      </a:r>
                      <a:r>
                        <a:rPr kumimoji="1" lang="ja-JP" altLang="en-US" sz="1050" kern="1200" dirty="0" smtClean="0">
                          <a:solidFill>
                            <a:schemeClr val="tx1"/>
                          </a:solidFill>
                        </a:rPr>
                        <a:t>階に売店、便所、</a:t>
                      </a:r>
                      <a:r>
                        <a:rPr kumimoji="1" lang="en-US" altLang="ja-JP" sz="1050" kern="1200" dirty="0" smtClean="0">
                          <a:solidFill>
                            <a:schemeClr val="tx1"/>
                          </a:solidFill>
                        </a:rPr>
                        <a:t>2</a:t>
                      </a:r>
                      <a:r>
                        <a:rPr kumimoji="1" lang="ja-JP" altLang="en-US" sz="1050" kern="1200" dirty="0" smtClean="0">
                          <a:solidFill>
                            <a:schemeClr val="tx1"/>
                          </a:solidFill>
                        </a:rPr>
                        <a:t>階に休憩所、授乳室あり。</a:t>
                      </a:r>
                      <a:endParaRPr kumimoji="1" lang="en-US" altLang="ja-JP" sz="1050" kern="120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建物の老朽化が進んでいる。</a:t>
                      </a:r>
                      <a:endParaRPr kumimoji="1" lang="ja-JP" altLang="en-US" sz="1050" kern="1200" dirty="0">
                        <a:solidFill>
                          <a:schemeClr val="tx1"/>
                        </a:solidFill>
                        <a:latin typeface="+mn-lt"/>
                        <a:ea typeface="+mn-ea"/>
                        <a:cs typeface="+mn-cs"/>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改変可。便所</a:t>
                      </a:r>
                      <a:r>
                        <a:rPr kumimoji="1" lang="ja-JP" altLang="en-US" sz="1050" kern="1200" dirty="0">
                          <a:solidFill>
                            <a:schemeClr val="tx1"/>
                          </a:solidFill>
                        </a:rPr>
                        <a:t>・授乳室・休憩所</a:t>
                      </a:r>
                      <a:r>
                        <a:rPr kumimoji="1" lang="ja-JP" altLang="en-US" sz="1050" kern="1200" dirty="0" smtClean="0">
                          <a:solidFill>
                            <a:schemeClr val="tx1"/>
                          </a:solidFill>
                        </a:rPr>
                        <a:t>機能を確保すること。</a:t>
                      </a:r>
                      <a:endParaRPr kumimoji="1" lang="ja-JP" altLang="en-US" sz="1050" kern="1200" dirty="0">
                        <a:solidFill>
                          <a:schemeClr val="tx1"/>
                        </a:solidFill>
                        <a:latin typeface="+mn-lt"/>
                        <a:ea typeface="+mn-ea"/>
                        <a:cs typeface="+mn-cs"/>
                      </a:endParaRPr>
                    </a:p>
                  </a:txBody>
                  <a:tcPr/>
                </a:tc>
                <a:extLst>
                  <a:ext uri="{0D108BD9-81ED-4DB2-BD59-A6C34878D82A}">
                    <a16:rowId xmlns:a16="http://schemas.microsoft.com/office/drawing/2014/main" val="2934293316"/>
                  </a:ext>
                </a:extLst>
              </a:tr>
              <a:tr h="252000">
                <a:tc>
                  <a:txBody>
                    <a:bodyPr/>
                    <a:lstStyle/>
                    <a:p>
                      <a:pPr algn="ctr"/>
                      <a:r>
                        <a:rPr kumimoji="1" lang="ja-JP" altLang="en-US" sz="1050" dirty="0"/>
                        <a:t>⑤</a:t>
                      </a:r>
                    </a:p>
                  </a:txBody>
                  <a:tcPr anchor="ctr"/>
                </a:tc>
                <a:tc>
                  <a:txBody>
                    <a:bodyPr/>
                    <a:lstStyle/>
                    <a:p>
                      <a:r>
                        <a:rPr kumimoji="1" lang="ja-JP" altLang="en-US" sz="1050" dirty="0">
                          <a:solidFill>
                            <a:schemeClr val="tx1"/>
                          </a:solidFill>
                        </a:rPr>
                        <a:t>円形花壇</a:t>
                      </a:r>
                    </a:p>
                  </a:txBody>
                  <a:tcPr/>
                </a:tc>
                <a:tc>
                  <a:txBody>
                    <a:bodyPr/>
                    <a:lstStyle/>
                    <a:p>
                      <a:r>
                        <a:rPr kumimoji="1" lang="ja-JP" altLang="en-US" sz="1050" kern="1200" dirty="0" smtClean="0">
                          <a:solidFill>
                            <a:schemeClr val="tx1"/>
                          </a:solidFill>
                        </a:rPr>
                        <a:t>四季の草花が楽しめる公園のシンボル的な花壇。緩やかな起伏で、上部に休憩所がある。</a:t>
                      </a:r>
                      <a:endParaRPr kumimoji="1" lang="ja-JP" altLang="en-US" sz="1050" kern="1200" dirty="0">
                        <a:solidFill>
                          <a:schemeClr val="tx1"/>
                        </a:solidFill>
                        <a:latin typeface="+mn-lt"/>
                        <a:ea typeface="+mn-ea"/>
                        <a:cs typeface="+mn-cs"/>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修景機能の向上</a:t>
                      </a:r>
                      <a:r>
                        <a:rPr kumimoji="1" lang="ja-JP" altLang="en-US" sz="1050" kern="1200" dirty="0">
                          <a:solidFill>
                            <a:schemeClr val="tx1"/>
                          </a:solidFill>
                        </a:rPr>
                        <a:t>を目的とした休憩所の改変可</a:t>
                      </a:r>
                      <a:r>
                        <a:rPr kumimoji="1" lang="ja-JP" altLang="en-US" sz="1050" kern="1200" dirty="0" smtClean="0">
                          <a:solidFill>
                            <a:schemeClr val="tx1"/>
                          </a:solidFill>
                        </a:rPr>
                        <a:t>。</a:t>
                      </a:r>
                      <a:endParaRPr kumimoji="1" lang="ja-JP" altLang="en-US" sz="1050" kern="1200" dirty="0">
                        <a:solidFill>
                          <a:schemeClr val="tx1"/>
                        </a:solidFill>
                        <a:latin typeface="+mn-lt"/>
                        <a:ea typeface="+mn-ea"/>
                        <a:cs typeface="+mn-cs"/>
                      </a:endParaRPr>
                    </a:p>
                  </a:txBody>
                  <a:tcPr/>
                </a:tc>
                <a:extLst>
                  <a:ext uri="{0D108BD9-81ED-4DB2-BD59-A6C34878D82A}">
                    <a16:rowId xmlns:a16="http://schemas.microsoft.com/office/drawing/2014/main" val="1634578893"/>
                  </a:ext>
                </a:extLst>
              </a:tr>
              <a:tr h="252000">
                <a:tc>
                  <a:txBody>
                    <a:bodyPr/>
                    <a:lstStyle/>
                    <a:p>
                      <a:pPr algn="ctr"/>
                      <a:r>
                        <a:rPr kumimoji="1" lang="ja-JP" altLang="en-US" sz="1050" dirty="0"/>
                        <a:t>⑥</a:t>
                      </a:r>
                    </a:p>
                  </a:txBody>
                  <a:tcPr anchor="ctr"/>
                </a:tc>
                <a:tc>
                  <a:txBody>
                    <a:bodyPr/>
                    <a:lstStyle/>
                    <a:p>
                      <a:r>
                        <a:rPr kumimoji="1" lang="ja-JP" altLang="en-US" sz="1050" dirty="0">
                          <a:solidFill>
                            <a:schemeClr val="tx1"/>
                          </a:solidFill>
                        </a:rPr>
                        <a:t>谷あいのはらっぱ</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複合遊具、無料ＢＢＱ可能エリアあり。</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rPr>
                        <a:t>改変可。</a:t>
                      </a:r>
                      <a:r>
                        <a:rPr kumimoji="1" lang="ja-JP" altLang="en-US" sz="1050" dirty="0" smtClean="0">
                          <a:solidFill>
                            <a:schemeClr val="tx1"/>
                          </a:solidFill>
                        </a:rPr>
                        <a:t>ＢＢＱ利用に対応できる空間を確保すること。</a:t>
                      </a:r>
                      <a:endParaRPr kumimoji="1" lang="ja-JP" altLang="en-US" sz="1050" dirty="0">
                        <a:solidFill>
                          <a:schemeClr val="tx1"/>
                        </a:solidFill>
                      </a:endParaRPr>
                    </a:p>
                  </a:txBody>
                  <a:tcPr/>
                </a:tc>
                <a:extLst>
                  <a:ext uri="{0D108BD9-81ED-4DB2-BD59-A6C34878D82A}">
                    <a16:rowId xmlns:a16="http://schemas.microsoft.com/office/drawing/2014/main" val="182196689"/>
                  </a:ext>
                </a:extLst>
              </a:tr>
            </a:tbl>
          </a:graphicData>
        </a:graphic>
      </p:graphicFrame>
      <p:sp>
        <p:nvSpPr>
          <p:cNvPr id="20" name="テキスト ボックス 19"/>
          <p:cNvSpPr txBox="1"/>
          <p:nvPr/>
        </p:nvSpPr>
        <p:spPr>
          <a:xfrm>
            <a:off x="116112" y="1057087"/>
            <a:ext cx="3854580" cy="338554"/>
          </a:xfrm>
          <a:prstGeom prst="rect">
            <a:avLst/>
          </a:prstGeom>
          <a:solidFill>
            <a:srgbClr val="00B0F0"/>
          </a:solidFill>
          <a:ln>
            <a:solidFill>
              <a:schemeClr val="tx1"/>
            </a:solidFill>
          </a:ln>
        </p:spPr>
        <p:txBody>
          <a:bodyPr wrap="square" rtlCol="0">
            <a:spAutoFit/>
          </a:bodyPr>
          <a:lstStyle/>
          <a:p>
            <a:r>
              <a:rPr kumimoji="1" lang="ja-JP" altLang="en-US" sz="1600" dirty="0" smtClean="0"/>
              <a:t>①園内全域における留意事項</a:t>
            </a:r>
            <a:endParaRPr kumimoji="1" lang="ja-JP" altLang="en-US" sz="1600" b="1" u="sng" dirty="0"/>
          </a:p>
        </p:txBody>
      </p:sp>
      <p:sp>
        <p:nvSpPr>
          <p:cNvPr id="22" name="テキスト ボックス 21"/>
          <p:cNvSpPr txBox="1"/>
          <p:nvPr/>
        </p:nvSpPr>
        <p:spPr>
          <a:xfrm>
            <a:off x="113198" y="4796392"/>
            <a:ext cx="3854580" cy="338554"/>
          </a:xfrm>
          <a:prstGeom prst="rect">
            <a:avLst/>
          </a:prstGeom>
          <a:solidFill>
            <a:srgbClr val="00B0F0"/>
          </a:solidFill>
          <a:ln>
            <a:solidFill>
              <a:schemeClr val="tx1"/>
            </a:solidFill>
          </a:ln>
        </p:spPr>
        <p:txBody>
          <a:bodyPr wrap="square" rtlCol="0">
            <a:spAutoFit/>
          </a:bodyPr>
          <a:lstStyle/>
          <a:p>
            <a:r>
              <a:rPr kumimoji="1" lang="ja-JP" altLang="en-US" sz="1600" dirty="0" smtClean="0"/>
              <a:t>②各ゾーン・施設の留意</a:t>
            </a:r>
            <a:r>
              <a:rPr kumimoji="1" lang="ja-JP" altLang="en-US" sz="1600" dirty="0"/>
              <a:t>事項</a:t>
            </a:r>
            <a:endParaRPr kumimoji="1" lang="ja-JP" altLang="en-US" sz="1600" b="1" u="sng" dirty="0"/>
          </a:p>
        </p:txBody>
      </p:sp>
      <p:sp>
        <p:nvSpPr>
          <p:cNvPr id="14" name="テキスト ボックス 13"/>
          <p:cNvSpPr txBox="1"/>
          <p:nvPr/>
        </p:nvSpPr>
        <p:spPr>
          <a:xfrm>
            <a:off x="7623880" y="7246884"/>
            <a:ext cx="3854580" cy="307777"/>
          </a:xfrm>
          <a:prstGeom prst="rect">
            <a:avLst/>
          </a:prstGeom>
          <a:noFill/>
          <a:ln>
            <a:noFill/>
          </a:ln>
        </p:spPr>
        <p:txBody>
          <a:bodyPr wrap="square" rtlCol="0">
            <a:spAutoFit/>
          </a:bodyPr>
          <a:lstStyle/>
          <a:p>
            <a:r>
              <a:rPr kumimoji="1" lang="en-US" altLang="ja-JP" sz="1400" u="sng" dirty="0" smtClean="0"/>
              <a:t>【</a:t>
            </a:r>
            <a:r>
              <a:rPr kumimoji="1" lang="ja-JP" altLang="en-US" sz="1400" u="sng" dirty="0" smtClean="0"/>
              <a:t>参考</a:t>
            </a:r>
            <a:r>
              <a:rPr kumimoji="1" lang="en-US" altLang="ja-JP" sz="1400" u="sng" dirty="0" smtClean="0"/>
              <a:t>】</a:t>
            </a:r>
            <a:r>
              <a:rPr kumimoji="1" lang="ja-JP" altLang="en-US" sz="1400" u="sng" dirty="0" smtClean="0"/>
              <a:t>指定管理者の主な管理対象外施設</a:t>
            </a:r>
            <a:endParaRPr kumimoji="1" lang="ja-JP" altLang="en-US" sz="1400" b="1" u="sng" dirty="0"/>
          </a:p>
        </p:txBody>
      </p:sp>
      <p:graphicFrame>
        <p:nvGraphicFramePr>
          <p:cNvPr id="16" name="表 15"/>
          <p:cNvGraphicFramePr>
            <a:graphicFrameLocks noGrp="1"/>
          </p:cNvGraphicFramePr>
          <p:nvPr>
            <p:extLst>
              <p:ext uri="{D42A27DB-BD31-4B8C-83A1-F6EECF244321}">
                <p14:modId xmlns:p14="http://schemas.microsoft.com/office/powerpoint/2010/main" val="3996615368"/>
              </p:ext>
            </p:extLst>
          </p:nvPr>
        </p:nvGraphicFramePr>
        <p:xfrm>
          <a:off x="7623879" y="7545136"/>
          <a:ext cx="7086319" cy="2125980"/>
        </p:xfrm>
        <a:graphic>
          <a:graphicData uri="http://schemas.openxmlformats.org/drawingml/2006/table">
            <a:tbl>
              <a:tblPr firstRow="1" bandRow="1">
                <a:tableStyleId>{073A0DAA-6AF3-43AB-8588-CEC1D06C72B9}</a:tableStyleId>
              </a:tblPr>
              <a:tblGrid>
                <a:gridCol w="255735">
                  <a:extLst>
                    <a:ext uri="{9D8B030D-6E8A-4147-A177-3AD203B41FA5}">
                      <a16:colId xmlns:a16="http://schemas.microsoft.com/office/drawing/2014/main" val="1704784506"/>
                    </a:ext>
                  </a:extLst>
                </a:gridCol>
                <a:gridCol w="1018138">
                  <a:extLst>
                    <a:ext uri="{9D8B030D-6E8A-4147-A177-3AD203B41FA5}">
                      <a16:colId xmlns:a16="http://schemas.microsoft.com/office/drawing/2014/main" val="3749867442"/>
                    </a:ext>
                  </a:extLst>
                </a:gridCol>
                <a:gridCol w="1894073">
                  <a:extLst>
                    <a:ext uri="{9D8B030D-6E8A-4147-A177-3AD203B41FA5}">
                      <a16:colId xmlns:a16="http://schemas.microsoft.com/office/drawing/2014/main" val="1255843519"/>
                    </a:ext>
                  </a:extLst>
                </a:gridCol>
                <a:gridCol w="1895475">
                  <a:extLst>
                    <a:ext uri="{9D8B030D-6E8A-4147-A177-3AD203B41FA5}">
                      <a16:colId xmlns:a16="http://schemas.microsoft.com/office/drawing/2014/main" val="1826416595"/>
                    </a:ext>
                  </a:extLst>
                </a:gridCol>
                <a:gridCol w="2022898">
                  <a:extLst>
                    <a:ext uri="{9D8B030D-6E8A-4147-A177-3AD203B41FA5}">
                      <a16:colId xmlns:a16="http://schemas.microsoft.com/office/drawing/2014/main" val="2128826736"/>
                    </a:ext>
                  </a:extLst>
                </a:gridCol>
              </a:tblGrid>
              <a:tr h="0">
                <a:tc gridSpan="2">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施設名・</a:t>
                      </a:r>
                      <a:r>
                        <a:rPr kumimoji="1" lang="ja-JP" altLang="en-US" sz="1050" dirty="0" smtClean="0">
                          <a:solidFill>
                            <a:schemeClr val="tx1"/>
                          </a:solidFill>
                          <a:latin typeface="+mn-ea"/>
                          <a:ea typeface="+mn-ea"/>
                        </a:rPr>
                        <a:t>エリア名</a:t>
                      </a:r>
                      <a:endParaRPr kumimoji="1" lang="ja-JP" altLang="en-US" sz="1050" dirty="0">
                        <a:solidFill>
                          <a:schemeClr val="tx1"/>
                        </a:solidFill>
                        <a:latin typeface="+mn-ea"/>
                        <a:ea typeface="+mn-ea"/>
                      </a:endParaRPr>
                    </a:p>
                  </a:txBody>
                  <a:tcPr>
                    <a:solidFill>
                      <a:schemeClr val="bg1">
                        <a:lumMod val="95000"/>
                      </a:schemeClr>
                    </a:solidFill>
                  </a:tcPr>
                </a:tc>
                <a:tc hMerge="1">
                  <a:txBody>
                    <a:bodyPr/>
                    <a:lstStyle/>
                    <a:p>
                      <a:endParaRPr kumimoji="1" lang="ja-JP" altLang="en-US"/>
                    </a:p>
                  </a:txBody>
                  <a:tcPr/>
                </a:tc>
                <a:tc>
                  <a:txBody>
                    <a:bodyPr/>
                    <a:lstStyle/>
                    <a:p>
                      <a:pPr algn="ctr"/>
                      <a:r>
                        <a:rPr kumimoji="1" lang="ja-JP" altLang="en-US" sz="1050" dirty="0" smtClean="0">
                          <a:solidFill>
                            <a:schemeClr val="tx1"/>
                          </a:solidFill>
                          <a:latin typeface="+mn-ea"/>
                          <a:ea typeface="+mn-ea"/>
                        </a:rPr>
                        <a:t>管理者</a:t>
                      </a:r>
                      <a:endParaRPr kumimoji="1" lang="ja-JP" altLang="en-US" sz="1050" dirty="0">
                        <a:solidFill>
                          <a:schemeClr val="tx1"/>
                        </a:solidFill>
                        <a:latin typeface="+mn-ea"/>
                        <a:ea typeface="+mn-ea"/>
                      </a:endParaRPr>
                    </a:p>
                  </a:txBody>
                  <a:tcPr>
                    <a:solidFill>
                      <a:schemeClr val="bg1">
                        <a:lumMod val="95000"/>
                      </a:schemeClr>
                    </a:solidFill>
                  </a:tcPr>
                </a:tc>
                <a:tc>
                  <a:txBody>
                    <a:bodyPr/>
                    <a:lstStyle/>
                    <a:p>
                      <a:pPr algn="ctr"/>
                      <a:r>
                        <a:rPr kumimoji="1" lang="ja-JP" altLang="en-US" sz="1050" dirty="0" smtClean="0">
                          <a:solidFill>
                            <a:schemeClr val="tx1"/>
                          </a:solidFill>
                          <a:latin typeface="+mn-ea"/>
                          <a:ea typeface="+mn-ea"/>
                        </a:rPr>
                        <a:t>現状</a:t>
                      </a:r>
                      <a:endParaRPr kumimoji="1" lang="ja-JP" altLang="en-US" sz="1050" dirty="0">
                        <a:solidFill>
                          <a:schemeClr val="tx1"/>
                        </a:solidFill>
                        <a:latin typeface="+mn-ea"/>
                        <a:ea typeface="+mn-ea"/>
                      </a:endParaRPr>
                    </a:p>
                  </a:txBody>
                  <a:tcPr>
                    <a:solidFill>
                      <a:schemeClr val="bg1">
                        <a:lumMod val="95000"/>
                      </a:schemeClr>
                    </a:solidFill>
                  </a:tcPr>
                </a:tc>
                <a:tc>
                  <a:txBody>
                    <a:bodyPr/>
                    <a:lstStyle/>
                    <a:p>
                      <a:pPr algn="ctr"/>
                      <a:r>
                        <a:rPr kumimoji="1" lang="ja-JP" altLang="en-US" sz="1050" dirty="0" smtClean="0">
                          <a:solidFill>
                            <a:schemeClr val="tx1"/>
                          </a:solidFill>
                          <a:latin typeface="+mn-ea"/>
                          <a:ea typeface="+mn-ea"/>
                        </a:rPr>
                        <a:t>留意すべき点</a:t>
                      </a:r>
                      <a:endParaRPr kumimoji="1" lang="ja-JP" altLang="en-US" sz="1050" dirty="0">
                        <a:solidFill>
                          <a:schemeClr val="tx1"/>
                        </a:solidFill>
                        <a:latin typeface="+mn-ea"/>
                        <a:ea typeface="+mn-ea"/>
                      </a:endParaRPr>
                    </a:p>
                  </a:txBody>
                  <a:tcPr>
                    <a:solidFill>
                      <a:schemeClr val="bg1">
                        <a:lumMod val="95000"/>
                      </a:schemeClr>
                    </a:solidFill>
                  </a:tcPr>
                </a:tc>
                <a:extLst>
                  <a:ext uri="{0D108BD9-81ED-4DB2-BD59-A6C34878D82A}">
                    <a16:rowId xmlns:a16="http://schemas.microsoft.com/office/drawing/2014/main" val="2545159676"/>
                  </a:ext>
                </a:extLst>
              </a:tr>
              <a:tr h="247628">
                <a:tc>
                  <a:txBody>
                    <a:bodyPr/>
                    <a:lstStyle/>
                    <a:p>
                      <a:pPr algn="ctr"/>
                      <a:r>
                        <a:rPr kumimoji="1" lang="ja-JP" altLang="en-US" sz="1050" dirty="0">
                          <a:solidFill>
                            <a:schemeClr val="tx1"/>
                          </a:solidFill>
                          <a:latin typeface="+mn-ea"/>
                          <a:ea typeface="+mn-ea"/>
                        </a:rPr>
                        <a:t>①</a:t>
                      </a:r>
                    </a:p>
                  </a:txBody>
                  <a:tcPr anchor="ctr"/>
                </a:tc>
                <a:tc>
                  <a:txBody>
                    <a:bodyPr/>
                    <a:lstStyle/>
                    <a:p>
                      <a:r>
                        <a:rPr kumimoji="1" lang="ja-JP" altLang="en-US" sz="1050" dirty="0">
                          <a:solidFill>
                            <a:schemeClr val="tx1"/>
                          </a:solidFill>
                          <a:latin typeface="+mn-ea"/>
                          <a:ea typeface="+mn-ea"/>
                        </a:rPr>
                        <a:t>日本民家集落博物館</a:t>
                      </a:r>
                    </a:p>
                  </a:txBody>
                  <a:tcPr/>
                </a:tc>
                <a:tc>
                  <a:txBody>
                    <a:bodyPr/>
                    <a:lstStyle/>
                    <a:p>
                      <a:r>
                        <a:rPr kumimoji="1" lang="ja-JP" altLang="en-US" sz="1050" u="none" dirty="0" smtClean="0">
                          <a:solidFill>
                            <a:schemeClr val="tx1"/>
                          </a:solidFill>
                          <a:latin typeface="+mn-ea"/>
                          <a:ea typeface="+mn-ea"/>
                        </a:rPr>
                        <a:t>（公財）大阪府文化財センター</a:t>
                      </a:r>
                      <a:endParaRPr kumimoji="1" lang="en-US" altLang="ja-JP" sz="1050" u="none" dirty="0" smtClean="0">
                        <a:solidFill>
                          <a:schemeClr val="tx1"/>
                        </a:solidFill>
                        <a:latin typeface="+mn-ea"/>
                        <a:ea typeface="+mn-ea"/>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mn-ea"/>
                          <a:ea typeface="+mn-ea"/>
                        </a:rPr>
                        <a:t>（設置者</a:t>
                      </a:r>
                      <a:r>
                        <a:rPr kumimoji="1" lang="en-US" altLang="ja-JP" sz="1000" u="none" dirty="0" smtClean="0">
                          <a:solidFill>
                            <a:schemeClr val="tx1"/>
                          </a:solidFill>
                          <a:latin typeface="+mn-ea"/>
                          <a:ea typeface="+mn-ea"/>
                        </a:rPr>
                        <a:t>:</a:t>
                      </a:r>
                      <a:r>
                        <a:rPr kumimoji="1" lang="ja-JP" altLang="en-US" sz="1000" u="none" dirty="0" smtClean="0">
                          <a:solidFill>
                            <a:schemeClr val="tx1"/>
                          </a:solidFill>
                          <a:latin typeface="+mn-ea"/>
                          <a:ea typeface="+mn-ea"/>
                        </a:rPr>
                        <a:t>大阪府教育庁）</a:t>
                      </a:r>
                      <a:endParaRPr kumimoji="1" lang="ja-JP" altLang="en-US" sz="1000" u="none" dirty="0">
                        <a:solidFill>
                          <a:schemeClr val="tx1"/>
                        </a:solidFill>
                        <a:latin typeface="+mn-ea"/>
                        <a:ea typeface="+mn-ea"/>
                      </a:endParaRPr>
                    </a:p>
                  </a:txBody>
                  <a:tcPr/>
                </a:tc>
                <a:tc>
                  <a:txBody>
                    <a:bodyPr/>
                    <a:lstStyle/>
                    <a:p>
                      <a:r>
                        <a:rPr kumimoji="1" lang="ja-JP" altLang="en-US" sz="1050" u="none" dirty="0" smtClean="0">
                          <a:solidFill>
                            <a:schemeClr val="tx1"/>
                          </a:solidFill>
                          <a:latin typeface="+mn-ea"/>
                          <a:ea typeface="+mn-ea"/>
                        </a:rPr>
                        <a:t>・国内の代表的な民家を移築復元し、展示する野外博物館</a:t>
                      </a:r>
                      <a:endParaRPr kumimoji="1" lang="ja-JP" altLang="en-US" sz="1050" u="none" dirty="0">
                        <a:solidFill>
                          <a:schemeClr val="tx1"/>
                        </a:solidFill>
                        <a:latin typeface="+mn-ea"/>
                        <a:ea typeface="+mn-ea"/>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dirty="0">
                          <a:solidFill>
                            <a:schemeClr val="tx1"/>
                          </a:solidFill>
                          <a:latin typeface="+mn-ea"/>
                          <a:ea typeface="+mn-ea"/>
                        </a:rPr>
                        <a:t>施設と連携したイベント・プログラムの実施提案</a:t>
                      </a:r>
                      <a:r>
                        <a:rPr kumimoji="1" lang="ja-JP" altLang="en-US" sz="1050" b="0" u="none" dirty="0" smtClean="0">
                          <a:solidFill>
                            <a:schemeClr val="tx1"/>
                          </a:solidFill>
                          <a:latin typeface="+mn-ea"/>
                          <a:ea typeface="+mn-ea"/>
                        </a:rPr>
                        <a:t>は可能。</a:t>
                      </a:r>
                      <a:endParaRPr kumimoji="1" lang="ja-JP" altLang="en-US" sz="1050" u="none" dirty="0">
                        <a:solidFill>
                          <a:schemeClr val="tx1"/>
                        </a:solidFill>
                        <a:latin typeface="+mn-ea"/>
                        <a:ea typeface="+mn-ea"/>
                      </a:endParaRPr>
                    </a:p>
                    <a:p>
                      <a:endParaRPr kumimoji="1" lang="ja-JP" altLang="en-US" sz="1050" u="none" dirty="0">
                        <a:solidFill>
                          <a:schemeClr val="tx1"/>
                        </a:solidFill>
                        <a:latin typeface="+mn-ea"/>
                        <a:ea typeface="+mn-ea"/>
                      </a:endParaRPr>
                    </a:p>
                  </a:txBody>
                  <a:tcPr/>
                </a:tc>
                <a:extLst>
                  <a:ext uri="{0D108BD9-81ED-4DB2-BD59-A6C34878D82A}">
                    <a16:rowId xmlns:a16="http://schemas.microsoft.com/office/drawing/2014/main" val="849119150"/>
                  </a:ext>
                </a:extLst>
              </a:tr>
              <a:tr h="247628">
                <a:tc>
                  <a:txBody>
                    <a:bodyPr/>
                    <a:lstStyle/>
                    <a:p>
                      <a:pPr algn="ctr"/>
                      <a:r>
                        <a:rPr kumimoji="1" lang="ja-JP" altLang="en-US" sz="1050" dirty="0">
                          <a:solidFill>
                            <a:schemeClr val="tx1"/>
                          </a:solidFill>
                          <a:latin typeface="+mn-ea"/>
                          <a:ea typeface="+mn-ea"/>
                        </a:rPr>
                        <a:t>②</a:t>
                      </a:r>
                    </a:p>
                  </a:txBody>
                  <a:tcPr anchor="ctr"/>
                </a:tc>
                <a:tc>
                  <a:txBody>
                    <a:bodyPr/>
                    <a:lstStyle/>
                    <a:p>
                      <a:r>
                        <a:rPr kumimoji="1" lang="ja-JP" altLang="en-US" sz="1050" dirty="0">
                          <a:solidFill>
                            <a:schemeClr val="tx1"/>
                          </a:solidFill>
                          <a:latin typeface="+mn-ea"/>
                          <a:ea typeface="+mn-ea"/>
                        </a:rPr>
                        <a:t>乗馬センター</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ea"/>
                          <a:ea typeface="+mn-ea"/>
                          <a:cs typeface="+mn-cs"/>
                        </a:rPr>
                        <a:t>（一財）</a:t>
                      </a:r>
                      <a:r>
                        <a:rPr kumimoji="1" lang="zh-TW" altLang="en-US" sz="1050" b="0" u="none" kern="1200" dirty="0" smtClean="0">
                          <a:solidFill>
                            <a:schemeClr val="tx1"/>
                          </a:solidFill>
                          <a:latin typeface="+mn-ea"/>
                          <a:ea typeface="+mn-ea"/>
                          <a:cs typeface="+mn-cs"/>
                        </a:rPr>
                        <a:t> </a:t>
                      </a:r>
                      <a:r>
                        <a:rPr kumimoji="1" lang="zh-TW" altLang="en-US" sz="1050" b="0" u="none" kern="1200" dirty="0" smtClean="0">
                          <a:solidFill>
                            <a:schemeClr val="tx1"/>
                          </a:solidFill>
                          <a:latin typeface="游ゴシック" panose="020B0400000000000000" pitchFamily="50" charset="-128"/>
                          <a:ea typeface="游ゴシック" panose="020B0400000000000000" pitchFamily="50" charset="-128"/>
                          <a:cs typeface="+mn-cs"/>
                        </a:rPr>
                        <a:t>服部緑地振興協会</a:t>
                      </a:r>
                      <a:endParaRPr kumimoji="1" lang="ja-JP" altLang="en-US" sz="1050" b="0" u="none" kern="1200" dirty="0">
                        <a:solidFill>
                          <a:schemeClr val="tx1"/>
                        </a:solidFill>
                        <a:latin typeface="游ゴシック" panose="020B0400000000000000" pitchFamily="50" charset="-128"/>
                        <a:ea typeface="游ゴシック" panose="020B0400000000000000" pitchFamily="50" charset="-128"/>
                        <a:cs typeface="+mn-cs"/>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ea"/>
                          <a:ea typeface="+mn-ea"/>
                          <a:cs typeface="+mn-cs"/>
                        </a:rPr>
                        <a:t>・乗馬体験施設</a:t>
                      </a:r>
                      <a:endParaRPr kumimoji="1" lang="en-US" altLang="ja-JP" sz="1050" b="0" u="none" kern="1200" dirty="0" smtClean="0">
                        <a:solidFill>
                          <a:schemeClr val="tx1"/>
                        </a:solidFill>
                        <a:latin typeface="+mn-ea"/>
                        <a:ea typeface="+mn-ea"/>
                        <a:cs typeface="+mn-cs"/>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n-ea"/>
                          <a:ea typeface="+mn-ea"/>
                        </a:rPr>
                        <a:t>・付近では騒音の配慮が必要</a:t>
                      </a: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・施設と連携したイベント・プログラムの実施提案は可能。</a:t>
                      </a:r>
                      <a:endParaRPr kumimoji="1" lang="ja-JP" altLang="en-US" sz="1050" dirty="0">
                        <a:solidFill>
                          <a:schemeClr val="tx1"/>
                        </a:solidFill>
                        <a:latin typeface="+mn-ea"/>
                        <a:ea typeface="+mn-ea"/>
                      </a:endParaRPr>
                    </a:p>
                  </a:txBody>
                  <a:tcPr/>
                </a:tc>
                <a:extLst>
                  <a:ext uri="{0D108BD9-81ED-4DB2-BD59-A6C34878D82A}">
                    <a16:rowId xmlns:a16="http://schemas.microsoft.com/office/drawing/2014/main" val="1348388332"/>
                  </a:ext>
                </a:extLst>
              </a:tr>
              <a:tr h="310361">
                <a:tc>
                  <a:txBody>
                    <a:bodyPr/>
                    <a:lstStyle/>
                    <a:p>
                      <a:pPr algn="ctr"/>
                      <a:r>
                        <a:rPr kumimoji="1" lang="ja-JP" altLang="en-US" sz="1050" dirty="0">
                          <a:solidFill>
                            <a:schemeClr val="tx1"/>
                          </a:solidFill>
                          <a:latin typeface="+mn-ea"/>
                          <a:ea typeface="+mn-ea"/>
                        </a:rPr>
                        <a:t>③</a:t>
                      </a:r>
                    </a:p>
                  </a:txBody>
                  <a:tcPr anchor="ctr"/>
                </a:tc>
                <a:tc>
                  <a:txBody>
                    <a:bodyPr/>
                    <a:lstStyle/>
                    <a:p>
                      <a:r>
                        <a:rPr kumimoji="1" lang="ja-JP" altLang="en-US" sz="1050" dirty="0">
                          <a:solidFill>
                            <a:schemeClr val="tx1"/>
                          </a:solidFill>
                          <a:latin typeface="+mn-ea"/>
                          <a:ea typeface="+mn-ea"/>
                        </a:rPr>
                        <a:t>センチュリーオーケストラハウス</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latin typeface="+mn-ea"/>
                          <a:ea typeface="+mn-ea"/>
                        </a:rPr>
                        <a:t>（公財）日本センチュリー交響楽団</a:t>
                      </a:r>
                      <a:endParaRPr kumimoji="1" lang="en-US" altLang="ja-JP" sz="1050" strike="noStrike" dirty="0" smtClean="0">
                        <a:solidFill>
                          <a:schemeClr val="tx1"/>
                        </a:solidFill>
                        <a:latin typeface="+mn-ea"/>
                        <a:ea typeface="+mn-ea"/>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00" strike="noStrike" dirty="0" smtClean="0">
                          <a:solidFill>
                            <a:schemeClr val="tx1"/>
                          </a:solidFill>
                          <a:latin typeface="+mn-ea"/>
                          <a:ea typeface="+mn-ea"/>
                        </a:rPr>
                        <a:t>（設置者</a:t>
                      </a:r>
                      <a:r>
                        <a:rPr kumimoji="1" lang="en-US" altLang="ja-JP" sz="1000" strike="noStrike" dirty="0" smtClean="0">
                          <a:solidFill>
                            <a:schemeClr val="tx1"/>
                          </a:solidFill>
                          <a:latin typeface="+mn-ea"/>
                          <a:ea typeface="+mn-ea"/>
                        </a:rPr>
                        <a:t>:</a:t>
                      </a:r>
                      <a:r>
                        <a:rPr kumimoji="1" lang="ja-JP" altLang="en-US" sz="1000" strike="noStrike" dirty="0" smtClean="0">
                          <a:solidFill>
                            <a:schemeClr val="tx1"/>
                          </a:solidFill>
                          <a:latin typeface="+mn-ea"/>
                          <a:ea typeface="+mn-ea"/>
                        </a:rPr>
                        <a:t>大阪府府民文化部）</a:t>
                      </a:r>
                      <a:endParaRPr kumimoji="1" lang="ja-JP" altLang="en-US" sz="1000" strike="noStrike" dirty="0">
                        <a:solidFill>
                          <a:schemeClr val="tx1"/>
                        </a:solidFill>
                        <a:latin typeface="+mn-ea"/>
                        <a:ea typeface="+mn-ea"/>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latin typeface="+mn-ea"/>
                          <a:ea typeface="+mn-ea"/>
                        </a:rPr>
                        <a:t>・音楽練習施設</a:t>
                      </a:r>
                      <a:endParaRPr kumimoji="1" lang="en-US" altLang="ja-JP" sz="1050" strike="noStrike" dirty="0" smtClean="0">
                        <a:solidFill>
                          <a:schemeClr val="tx1"/>
                        </a:solidFill>
                        <a:latin typeface="+mn-ea"/>
                        <a:ea typeface="+mn-ea"/>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latin typeface="+mn-ea"/>
                          <a:ea typeface="+mn-ea"/>
                        </a:rPr>
                        <a:t>・音楽に関する書籍を自由に閲覧できる「音楽サロン」を設置</a:t>
                      </a:r>
                      <a:endParaRPr kumimoji="1" lang="ja-JP" altLang="en-US" sz="1050" strike="noStrike" dirty="0">
                        <a:solidFill>
                          <a:schemeClr val="tx1"/>
                        </a:solidFill>
                        <a:latin typeface="+mn-ea"/>
                        <a:ea typeface="+mn-ea"/>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dirty="0" smtClean="0">
                          <a:solidFill>
                            <a:schemeClr val="tx1"/>
                          </a:solidFill>
                          <a:latin typeface="+mn-ea"/>
                          <a:ea typeface="+mn-ea"/>
                        </a:rPr>
                        <a:t>施設と連携したイベント・プログラムの実施提案は可能。</a:t>
                      </a:r>
                      <a:endParaRPr kumimoji="1" lang="ja-JP" altLang="en-US" sz="1050" u="none" dirty="0">
                        <a:solidFill>
                          <a:schemeClr val="tx1"/>
                        </a:solidFill>
                        <a:latin typeface="+mn-ea"/>
                        <a:ea typeface="+mn-ea"/>
                      </a:endParaRPr>
                    </a:p>
                  </a:txBody>
                  <a:tcPr/>
                </a:tc>
                <a:extLst>
                  <a:ext uri="{0D108BD9-81ED-4DB2-BD59-A6C34878D82A}">
                    <a16:rowId xmlns:a16="http://schemas.microsoft.com/office/drawing/2014/main" val="4174220003"/>
                  </a:ext>
                </a:extLst>
              </a:tr>
            </a:tbl>
          </a:graphicData>
        </a:graphic>
      </p:graphicFrame>
    </p:spTree>
    <p:extLst>
      <p:ext uri="{BB962C8B-B14F-4D97-AF65-F5344CB8AC3E}">
        <p14:creationId xmlns:p14="http://schemas.microsoft.com/office/powerpoint/2010/main" val="412639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6931" y="361507"/>
            <a:ext cx="8665209" cy="10201773"/>
          </a:xfrm>
          <a:prstGeom prst="rect">
            <a:avLst/>
          </a:prstGeom>
        </p:spPr>
      </p:pic>
      <p:sp>
        <p:nvSpPr>
          <p:cNvPr id="4" name="テキスト ボックス 3">
            <a:extLst>
              <a:ext uri="{FF2B5EF4-FFF2-40B4-BE49-F238E27FC236}">
                <a16:creationId xmlns:a16="http://schemas.microsoft.com/office/drawing/2014/main" id="{7DDC9B96-38E7-4BAA-8474-C1FFDF34E61A}"/>
              </a:ext>
            </a:extLst>
          </p:cNvPr>
          <p:cNvSpPr txBox="1"/>
          <p:nvPr/>
        </p:nvSpPr>
        <p:spPr>
          <a:xfrm>
            <a:off x="6801578" y="3299197"/>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B050"/>
                </a:solidFill>
                <a:effectLst>
                  <a:glow rad="63500">
                    <a:schemeClr val="bg1"/>
                  </a:glow>
                </a:effectLst>
              </a:rPr>
              <a:t>①</a:t>
            </a:r>
          </a:p>
        </p:txBody>
      </p:sp>
      <p:sp>
        <p:nvSpPr>
          <p:cNvPr id="5" name="テキスト ボックス 4">
            <a:extLst>
              <a:ext uri="{FF2B5EF4-FFF2-40B4-BE49-F238E27FC236}">
                <a16:creationId xmlns:a16="http://schemas.microsoft.com/office/drawing/2014/main" id="{747D5B02-024D-4996-8CD3-537DCC61A62D}"/>
              </a:ext>
            </a:extLst>
          </p:cNvPr>
          <p:cNvSpPr txBox="1"/>
          <p:nvPr/>
        </p:nvSpPr>
        <p:spPr>
          <a:xfrm>
            <a:off x="8066794" y="3178207"/>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B050"/>
                </a:solidFill>
                <a:effectLst>
                  <a:glow rad="63500">
                    <a:schemeClr val="bg1"/>
                  </a:glow>
                </a:effectLst>
              </a:rPr>
              <a:t>②</a:t>
            </a:r>
          </a:p>
        </p:txBody>
      </p:sp>
      <p:sp>
        <p:nvSpPr>
          <p:cNvPr id="6" name="テキスト ボックス 5">
            <a:extLst>
              <a:ext uri="{FF2B5EF4-FFF2-40B4-BE49-F238E27FC236}">
                <a16:creationId xmlns:a16="http://schemas.microsoft.com/office/drawing/2014/main" id="{34E75A52-361B-4325-A18C-FC9A8FFD4EA0}"/>
              </a:ext>
            </a:extLst>
          </p:cNvPr>
          <p:cNvSpPr txBox="1"/>
          <p:nvPr/>
        </p:nvSpPr>
        <p:spPr>
          <a:xfrm>
            <a:off x="6155269" y="4477364"/>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FF0000"/>
                </a:solidFill>
                <a:effectLst>
                  <a:glow rad="63500">
                    <a:schemeClr val="bg1"/>
                  </a:glow>
                </a:effectLst>
              </a:rPr>
              <a:t>①</a:t>
            </a:r>
          </a:p>
        </p:txBody>
      </p:sp>
      <p:sp>
        <p:nvSpPr>
          <p:cNvPr id="7" name="テキスト ボックス 6">
            <a:extLst>
              <a:ext uri="{FF2B5EF4-FFF2-40B4-BE49-F238E27FC236}">
                <a16:creationId xmlns:a16="http://schemas.microsoft.com/office/drawing/2014/main" id="{37ECD920-1976-4288-9C2D-8D42F4A00321}"/>
              </a:ext>
            </a:extLst>
          </p:cNvPr>
          <p:cNvSpPr txBox="1"/>
          <p:nvPr/>
        </p:nvSpPr>
        <p:spPr>
          <a:xfrm>
            <a:off x="8035821" y="5028205"/>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FF0000"/>
                </a:solidFill>
                <a:effectLst>
                  <a:glow rad="63500">
                    <a:schemeClr val="bg1"/>
                  </a:glow>
                </a:effectLst>
              </a:rPr>
              <a:t>②</a:t>
            </a:r>
          </a:p>
        </p:txBody>
      </p:sp>
      <p:sp>
        <p:nvSpPr>
          <p:cNvPr id="8" name="テキスト ボックス 7">
            <a:extLst>
              <a:ext uri="{FF2B5EF4-FFF2-40B4-BE49-F238E27FC236}">
                <a16:creationId xmlns:a16="http://schemas.microsoft.com/office/drawing/2014/main" id="{D5D1C514-9288-41F5-B5FC-E244E5953E9E}"/>
              </a:ext>
            </a:extLst>
          </p:cNvPr>
          <p:cNvSpPr txBox="1"/>
          <p:nvPr/>
        </p:nvSpPr>
        <p:spPr>
          <a:xfrm>
            <a:off x="8143212" y="4490679"/>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FF0000"/>
                </a:solidFill>
                <a:effectLst>
                  <a:glow rad="63500">
                    <a:schemeClr val="bg1"/>
                  </a:glow>
                </a:effectLst>
              </a:rPr>
              <a:t>③</a:t>
            </a:r>
          </a:p>
        </p:txBody>
      </p:sp>
      <p:sp>
        <p:nvSpPr>
          <p:cNvPr id="9" name="テキスト ボックス 8">
            <a:extLst>
              <a:ext uri="{FF2B5EF4-FFF2-40B4-BE49-F238E27FC236}">
                <a16:creationId xmlns:a16="http://schemas.microsoft.com/office/drawing/2014/main" id="{DB671957-2EA0-4163-B6FC-BCE3C7B0322A}"/>
              </a:ext>
            </a:extLst>
          </p:cNvPr>
          <p:cNvSpPr txBox="1"/>
          <p:nvPr/>
        </p:nvSpPr>
        <p:spPr>
          <a:xfrm>
            <a:off x="7273390" y="4945634"/>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FF0000"/>
                </a:solidFill>
                <a:effectLst>
                  <a:glow rad="63500">
                    <a:schemeClr val="bg1"/>
                  </a:glow>
                </a:effectLst>
              </a:rPr>
              <a:t>④</a:t>
            </a:r>
          </a:p>
        </p:txBody>
      </p:sp>
      <p:sp>
        <p:nvSpPr>
          <p:cNvPr id="10" name="テキスト ボックス 9">
            <a:extLst>
              <a:ext uri="{FF2B5EF4-FFF2-40B4-BE49-F238E27FC236}">
                <a16:creationId xmlns:a16="http://schemas.microsoft.com/office/drawing/2014/main" id="{CD4A5E46-13F4-4569-A3BA-8594B5D14DAB}"/>
              </a:ext>
            </a:extLst>
          </p:cNvPr>
          <p:cNvSpPr txBox="1"/>
          <p:nvPr/>
        </p:nvSpPr>
        <p:spPr>
          <a:xfrm>
            <a:off x="7439610" y="4321810"/>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FF0000"/>
                </a:solidFill>
                <a:effectLst>
                  <a:glow rad="63500">
                    <a:schemeClr val="bg1"/>
                  </a:glow>
                </a:effectLst>
              </a:rPr>
              <a:t>⑤</a:t>
            </a:r>
          </a:p>
        </p:txBody>
      </p:sp>
      <p:sp>
        <p:nvSpPr>
          <p:cNvPr id="11" name="テキスト ボックス 10">
            <a:extLst>
              <a:ext uri="{FF2B5EF4-FFF2-40B4-BE49-F238E27FC236}">
                <a16:creationId xmlns:a16="http://schemas.microsoft.com/office/drawing/2014/main" id="{51C618C3-A8BF-4DB1-925D-4D677A58D039}"/>
              </a:ext>
            </a:extLst>
          </p:cNvPr>
          <p:cNvSpPr txBox="1"/>
          <p:nvPr/>
        </p:nvSpPr>
        <p:spPr>
          <a:xfrm>
            <a:off x="7151827" y="5107487"/>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FF0000"/>
                </a:solidFill>
                <a:effectLst>
                  <a:glow rad="63500">
                    <a:schemeClr val="bg1"/>
                  </a:glow>
                </a:effectLst>
              </a:rPr>
              <a:t>⑥</a:t>
            </a:r>
          </a:p>
        </p:txBody>
      </p:sp>
      <p:sp>
        <p:nvSpPr>
          <p:cNvPr id="12" name="テキスト ボックス 11">
            <a:extLst>
              <a:ext uri="{FF2B5EF4-FFF2-40B4-BE49-F238E27FC236}">
                <a16:creationId xmlns:a16="http://schemas.microsoft.com/office/drawing/2014/main" id="{6B3C4975-6679-4FFD-9667-91E7E3BB9AF5}"/>
              </a:ext>
            </a:extLst>
          </p:cNvPr>
          <p:cNvSpPr txBox="1"/>
          <p:nvPr/>
        </p:nvSpPr>
        <p:spPr>
          <a:xfrm>
            <a:off x="5901309" y="4190004"/>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70C0"/>
                </a:solidFill>
                <a:effectLst>
                  <a:glow rad="63500">
                    <a:schemeClr val="bg1"/>
                  </a:glow>
                </a:effectLst>
              </a:rPr>
              <a:t>①</a:t>
            </a:r>
          </a:p>
        </p:txBody>
      </p:sp>
      <p:sp>
        <p:nvSpPr>
          <p:cNvPr id="13" name="テキスト ボックス 12">
            <a:extLst>
              <a:ext uri="{FF2B5EF4-FFF2-40B4-BE49-F238E27FC236}">
                <a16:creationId xmlns:a16="http://schemas.microsoft.com/office/drawing/2014/main" id="{7CE9538A-A82E-4A9B-BFD9-6F15D0C6E8D4}"/>
              </a:ext>
            </a:extLst>
          </p:cNvPr>
          <p:cNvSpPr txBox="1"/>
          <p:nvPr/>
        </p:nvSpPr>
        <p:spPr>
          <a:xfrm>
            <a:off x="5901309" y="3856321"/>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70C0"/>
                </a:solidFill>
                <a:effectLst>
                  <a:glow rad="63500">
                    <a:schemeClr val="bg1"/>
                  </a:glow>
                </a:effectLst>
              </a:rPr>
              <a:t>②</a:t>
            </a:r>
          </a:p>
        </p:txBody>
      </p:sp>
      <p:sp>
        <p:nvSpPr>
          <p:cNvPr id="15" name="テキスト ボックス 14">
            <a:extLst>
              <a:ext uri="{FF2B5EF4-FFF2-40B4-BE49-F238E27FC236}">
                <a16:creationId xmlns:a16="http://schemas.microsoft.com/office/drawing/2014/main" id="{1A12A5E6-C798-48EF-9637-D7DD9E91CD02}"/>
              </a:ext>
            </a:extLst>
          </p:cNvPr>
          <p:cNvSpPr txBox="1"/>
          <p:nvPr/>
        </p:nvSpPr>
        <p:spPr>
          <a:xfrm>
            <a:off x="5985554" y="5934371"/>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70C0"/>
                </a:solidFill>
                <a:effectLst>
                  <a:glow rad="63500">
                    <a:schemeClr val="bg1"/>
                  </a:glow>
                </a:effectLst>
              </a:rPr>
              <a:t>④</a:t>
            </a:r>
          </a:p>
        </p:txBody>
      </p:sp>
      <p:sp>
        <p:nvSpPr>
          <p:cNvPr id="16" name="テキスト ボックス 15">
            <a:extLst>
              <a:ext uri="{FF2B5EF4-FFF2-40B4-BE49-F238E27FC236}">
                <a16:creationId xmlns:a16="http://schemas.microsoft.com/office/drawing/2014/main" id="{817ADC14-20CC-46BE-AB50-59CBAD21A545}"/>
              </a:ext>
            </a:extLst>
          </p:cNvPr>
          <p:cNvSpPr txBox="1"/>
          <p:nvPr/>
        </p:nvSpPr>
        <p:spPr>
          <a:xfrm>
            <a:off x="8406225" y="6870743"/>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B050"/>
                </a:solidFill>
                <a:effectLst>
                  <a:glow rad="63500">
                    <a:schemeClr val="bg1"/>
                  </a:glow>
                </a:effectLst>
              </a:rPr>
              <a:t>①</a:t>
            </a:r>
          </a:p>
        </p:txBody>
      </p:sp>
      <p:sp>
        <p:nvSpPr>
          <p:cNvPr id="20" name="テキスト ボックス 19">
            <a:extLst>
              <a:ext uri="{FF2B5EF4-FFF2-40B4-BE49-F238E27FC236}">
                <a16:creationId xmlns:a16="http://schemas.microsoft.com/office/drawing/2014/main" id="{EFC70378-3EB4-4DC8-A7C9-F2F2FC87EC9E}"/>
              </a:ext>
            </a:extLst>
          </p:cNvPr>
          <p:cNvSpPr txBox="1"/>
          <p:nvPr/>
        </p:nvSpPr>
        <p:spPr>
          <a:xfrm>
            <a:off x="7258311" y="5810576"/>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70C0"/>
                </a:solidFill>
                <a:effectLst>
                  <a:glow rad="63500">
                    <a:schemeClr val="bg1"/>
                  </a:glow>
                </a:effectLst>
              </a:rPr>
              <a:t>③</a:t>
            </a:r>
          </a:p>
        </p:txBody>
      </p:sp>
      <p:sp>
        <p:nvSpPr>
          <p:cNvPr id="21" name="テキスト ボックス 20">
            <a:extLst>
              <a:ext uri="{FF2B5EF4-FFF2-40B4-BE49-F238E27FC236}">
                <a16:creationId xmlns:a16="http://schemas.microsoft.com/office/drawing/2014/main" id="{1A12A5E6-C798-48EF-9637-D7DD9E91CD02}"/>
              </a:ext>
            </a:extLst>
          </p:cNvPr>
          <p:cNvSpPr txBox="1"/>
          <p:nvPr/>
        </p:nvSpPr>
        <p:spPr>
          <a:xfrm>
            <a:off x="5583797" y="5916051"/>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70C0"/>
                </a:solidFill>
                <a:effectLst>
                  <a:glow rad="63500">
                    <a:schemeClr val="bg1"/>
                  </a:glow>
                </a:effectLst>
              </a:rPr>
              <a:t>⑤</a:t>
            </a:r>
          </a:p>
        </p:txBody>
      </p:sp>
      <p:sp>
        <p:nvSpPr>
          <p:cNvPr id="22" name="四角形吹き出し 21"/>
          <p:cNvSpPr/>
          <p:nvPr/>
        </p:nvSpPr>
        <p:spPr>
          <a:xfrm>
            <a:off x="134351" y="466717"/>
            <a:ext cx="2117510" cy="434432"/>
          </a:xfrm>
          <a:prstGeom prst="wedgeRectCallout">
            <a:avLst>
              <a:gd name="adj1" fmla="val 26642"/>
              <a:gd name="adj2" fmla="val -48771"/>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箇所図</a:t>
            </a:r>
            <a:endParaRPr kumimoji="1" lang="en-US" altLang="ja-JP" sz="2000" dirty="0" smtClean="0"/>
          </a:p>
        </p:txBody>
      </p:sp>
      <p:sp>
        <p:nvSpPr>
          <p:cNvPr id="23" name="テキスト ボックス 3"/>
          <p:cNvSpPr txBox="1">
            <a:spLocks noChangeArrowheads="1"/>
          </p:cNvSpPr>
          <p:nvPr/>
        </p:nvSpPr>
        <p:spPr bwMode="auto">
          <a:xfrm>
            <a:off x="-9194" y="0"/>
            <a:ext cx="15128543" cy="400110"/>
          </a:xfrm>
          <a:prstGeom prst="rect">
            <a:avLst/>
          </a:prstGeom>
          <a:solidFill>
            <a:schemeClr val="accent1">
              <a:lumMod val="50000"/>
            </a:schemeClr>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b="1" dirty="0" smtClean="0">
                <a:solidFill>
                  <a:schemeClr val="bg1"/>
                </a:solidFill>
              </a:rPr>
              <a:t>【</a:t>
            </a:r>
            <a:r>
              <a:rPr lang="ja-JP" altLang="en-US" sz="2000" b="1" dirty="0" smtClean="0">
                <a:solidFill>
                  <a:schemeClr val="bg1"/>
                </a:solidFill>
              </a:rPr>
              <a:t>資料</a:t>
            </a:r>
            <a:r>
              <a:rPr lang="ja-JP" altLang="en-US" sz="2000" b="1" dirty="0">
                <a:solidFill>
                  <a:schemeClr val="bg1"/>
                </a:solidFill>
              </a:rPr>
              <a:t>１</a:t>
            </a:r>
            <a:r>
              <a:rPr lang="en-US" altLang="ja-JP" sz="2000" b="1" dirty="0">
                <a:solidFill>
                  <a:schemeClr val="bg1"/>
                </a:solidFill>
              </a:rPr>
              <a:t>】</a:t>
            </a:r>
            <a:r>
              <a:rPr lang="ja-JP" altLang="en-US" sz="2000" b="1" dirty="0">
                <a:solidFill>
                  <a:schemeClr val="bg1"/>
                </a:solidFill>
              </a:rPr>
              <a:t>魅力</a:t>
            </a:r>
            <a:r>
              <a:rPr lang="ja-JP" altLang="en-US" sz="2000" b="1" dirty="0" smtClean="0">
                <a:solidFill>
                  <a:schemeClr val="bg1"/>
                </a:solidFill>
              </a:rPr>
              <a:t>向上事業（自主事業）の</a:t>
            </a:r>
            <a:r>
              <a:rPr lang="ja-JP" altLang="en-US" sz="2000" b="1" dirty="0">
                <a:solidFill>
                  <a:schemeClr val="bg1"/>
                </a:solidFill>
              </a:rPr>
              <a:t>提案における服部緑地の留意事項</a:t>
            </a:r>
            <a:endParaRPr lang="en-US" altLang="ja-JP" sz="2800" b="1" dirty="0">
              <a:solidFill>
                <a:schemeClr val="bg1"/>
              </a:solidFill>
              <a:latin typeface="Meiryo UI" pitchFamily="50" charset="-128"/>
              <a:ea typeface="Meiryo UI" pitchFamily="50" charset="-128"/>
              <a:cs typeface="Meiryo UI" pitchFamily="50" charset="-128"/>
            </a:endParaRPr>
          </a:p>
        </p:txBody>
      </p:sp>
      <p:sp>
        <p:nvSpPr>
          <p:cNvPr id="25" name="テキスト ボックス 24">
            <a:extLst>
              <a:ext uri="{FF2B5EF4-FFF2-40B4-BE49-F238E27FC236}">
                <a16:creationId xmlns:a16="http://schemas.microsoft.com/office/drawing/2014/main" id="{EFC70378-3EB4-4DC8-A7C9-F2F2FC87EC9E}"/>
              </a:ext>
            </a:extLst>
          </p:cNvPr>
          <p:cNvSpPr txBox="1"/>
          <p:nvPr/>
        </p:nvSpPr>
        <p:spPr>
          <a:xfrm>
            <a:off x="6324984" y="5462393"/>
            <a:ext cx="339431" cy="241980"/>
          </a:xfrm>
          <a:prstGeom prst="rect">
            <a:avLst/>
          </a:prstGeom>
          <a:noFill/>
          <a:ln w="28575">
            <a:noFill/>
          </a:ln>
        </p:spPr>
        <p:txBody>
          <a:bodyPr wrap="square" lIns="36000" tIns="36000" rIns="36000" bIns="36000" rtlCol="0" anchor="ctr" anchorCtr="0">
            <a:spAutoFit/>
          </a:bodyPr>
          <a:lstStyle/>
          <a:p>
            <a:pPr algn="ctr"/>
            <a:r>
              <a:rPr kumimoji="1" lang="ja-JP" altLang="en-US" sz="1100" b="1" dirty="0">
                <a:solidFill>
                  <a:srgbClr val="0070C0"/>
                </a:solidFill>
                <a:effectLst>
                  <a:glow rad="63500">
                    <a:schemeClr val="bg1"/>
                  </a:glow>
                </a:effectLst>
              </a:rPr>
              <a:t>③</a:t>
            </a:r>
          </a:p>
        </p:txBody>
      </p:sp>
      <p:sp>
        <p:nvSpPr>
          <p:cNvPr id="28" name="フリーフォーム 27"/>
          <p:cNvSpPr/>
          <p:nvPr/>
        </p:nvSpPr>
        <p:spPr>
          <a:xfrm>
            <a:off x="8397240" y="3657600"/>
            <a:ext cx="426720" cy="556260"/>
          </a:xfrm>
          <a:custGeom>
            <a:avLst/>
            <a:gdLst>
              <a:gd name="connsiteX0" fmla="*/ 259080 w 426720"/>
              <a:gd name="connsiteY0" fmla="*/ 0 h 556260"/>
              <a:gd name="connsiteX1" fmla="*/ 190500 w 426720"/>
              <a:gd name="connsiteY1" fmla="*/ 129540 h 556260"/>
              <a:gd name="connsiteX2" fmla="*/ 83820 w 426720"/>
              <a:gd name="connsiteY2" fmla="*/ 76200 h 556260"/>
              <a:gd name="connsiteX3" fmla="*/ 15240 w 426720"/>
              <a:gd name="connsiteY3" fmla="*/ 182880 h 556260"/>
              <a:gd name="connsiteX4" fmla="*/ 91440 w 426720"/>
              <a:gd name="connsiteY4" fmla="*/ 243840 h 556260"/>
              <a:gd name="connsiteX5" fmla="*/ 0 w 426720"/>
              <a:gd name="connsiteY5" fmla="*/ 403860 h 556260"/>
              <a:gd name="connsiteX6" fmla="*/ 274320 w 426720"/>
              <a:gd name="connsiteY6" fmla="*/ 556260 h 556260"/>
              <a:gd name="connsiteX7" fmla="*/ 426720 w 426720"/>
              <a:gd name="connsiteY7" fmla="*/ 243840 h 556260"/>
              <a:gd name="connsiteX8" fmla="*/ 259080 w 426720"/>
              <a:gd name="connsiteY8"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 h="556260">
                <a:moveTo>
                  <a:pt x="259080" y="0"/>
                </a:moveTo>
                <a:lnTo>
                  <a:pt x="190500" y="129540"/>
                </a:lnTo>
                <a:lnTo>
                  <a:pt x="83820" y="76200"/>
                </a:lnTo>
                <a:lnTo>
                  <a:pt x="15240" y="182880"/>
                </a:lnTo>
                <a:lnTo>
                  <a:pt x="91440" y="243840"/>
                </a:lnTo>
                <a:lnTo>
                  <a:pt x="0" y="403860"/>
                </a:lnTo>
                <a:lnTo>
                  <a:pt x="274320" y="556260"/>
                </a:lnTo>
                <a:lnTo>
                  <a:pt x="426720" y="243840"/>
                </a:lnTo>
                <a:lnTo>
                  <a:pt x="259080" y="0"/>
                </a:lnTo>
                <a:close/>
              </a:path>
            </a:pathLst>
          </a:custGeom>
          <a:solidFill>
            <a:schemeClr val="tx1">
              <a:alpha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100463" y="3781694"/>
            <a:ext cx="1090730" cy="261610"/>
          </a:xfrm>
          <a:prstGeom prst="rect">
            <a:avLst/>
          </a:prstGeom>
          <a:noFill/>
        </p:spPr>
        <p:txBody>
          <a:bodyPr wrap="square" rtlCol="0">
            <a:spAutoFit/>
          </a:bodyPr>
          <a:lstStyle/>
          <a:p>
            <a:r>
              <a:rPr kumimoji="1" lang="ja-JP" altLang="en-US" sz="1100" dirty="0" smtClean="0">
                <a:effectLst>
                  <a:glow rad="63500">
                    <a:schemeClr val="bg1"/>
                  </a:glow>
                </a:effectLst>
              </a:rPr>
              <a:t>乗馬センター</a:t>
            </a:r>
            <a:endParaRPr kumimoji="1" lang="ja-JP" altLang="en-US" sz="1100" dirty="0">
              <a:effectLst>
                <a:glow rad="63500">
                  <a:schemeClr val="bg1"/>
                </a:glow>
              </a:effectLst>
            </a:endParaRPr>
          </a:p>
        </p:txBody>
      </p:sp>
      <p:sp>
        <p:nvSpPr>
          <p:cNvPr id="29" name="フリーフォーム 28"/>
          <p:cNvSpPr/>
          <p:nvPr/>
        </p:nvSpPr>
        <p:spPr>
          <a:xfrm>
            <a:off x="7147560" y="3352800"/>
            <a:ext cx="792480" cy="510540"/>
          </a:xfrm>
          <a:custGeom>
            <a:avLst/>
            <a:gdLst>
              <a:gd name="connsiteX0" fmla="*/ 129540 w 792480"/>
              <a:gd name="connsiteY0" fmla="*/ 53340 h 510540"/>
              <a:gd name="connsiteX1" fmla="*/ 388620 w 792480"/>
              <a:gd name="connsiteY1" fmla="*/ 0 h 510540"/>
              <a:gd name="connsiteX2" fmla="*/ 792480 w 792480"/>
              <a:gd name="connsiteY2" fmla="*/ 0 h 510540"/>
              <a:gd name="connsiteX3" fmla="*/ 777240 w 792480"/>
              <a:gd name="connsiteY3" fmla="*/ 198120 h 510540"/>
              <a:gd name="connsiteX4" fmla="*/ 662940 w 792480"/>
              <a:gd name="connsiteY4" fmla="*/ 327660 h 510540"/>
              <a:gd name="connsiteX5" fmla="*/ 662940 w 792480"/>
              <a:gd name="connsiteY5" fmla="*/ 426720 h 510540"/>
              <a:gd name="connsiteX6" fmla="*/ 480060 w 792480"/>
              <a:gd name="connsiteY6" fmla="*/ 510540 h 510540"/>
              <a:gd name="connsiteX7" fmla="*/ 350520 w 792480"/>
              <a:gd name="connsiteY7" fmla="*/ 449580 h 510540"/>
              <a:gd name="connsiteX8" fmla="*/ 106680 w 792480"/>
              <a:gd name="connsiteY8" fmla="*/ 464820 h 510540"/>
              <a:gd name="connsiteX9" fmla="*/ 0 w 792480"/>
              <a:gd name="connsiteY9" fmla="*/ 381000 h 510540"/>
              <a:gd name="connsiteX10" fmla="*/ 38100 w 792480"/>
              <a:gd name="connsiteY10" fmla="*/ 144780 h 510540"/>
              <a:gd name="connsiteX11" fmla="*/ 129540 w 792480"/>
              <a:gd name="connsiteY11" fmla="*/ 5334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80" h="510540">
                <a:moveTo>
                  <a:pt x="129540" y="53340"/>
                </a:moveTo>
                <a:lnTo>
                  <a:pt x="388620" y="0"/>
                </a:lnTo>
                <a:lnTo>
                  <a:pt x="792480" y="0"/>
                </a:lnTo>
                <a:lnTo>
                  <a:pt x="777240" y="198120"/>
                </a:lnTo>
                <a:lnTo>
                  <a:pt x="662940" y="327660"/>
                </a:lnTo>
                <a:lnTo>
                  <a:pt x="662940" y="426720"/>
                </a:lnTo>
                <a:lnTo>
                  <a:pt x="480060" y="510540"/>
                </a:lnTo>
                <a:lnTo>
                  <a:pt x="350520" y="449580"/>
                </a:lnTo>
                <a:lnTo>
                  <a:pt x="106680" y="464820"/>
                </a:lnTo>
                <a:lnTo>
                  <a:pt x="0" y="381000"/>
                </a:lnTo>
                <a:lnTo>
                  <a:pt x="38100" y="144780"/>
                </a:lnTo>
                <a:lnTo>
                  <a:pt x="129540" y="53340"/>
                </a:lnTo>
                <a:close/>
              </a:path>
            </a:pathLst>
          </a:custGeom>
          <a:solidFill>
            <a:schemeClr val="tx1">
              <a:alpha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077910" y="3385428"/>
            <a:ext cx="1090730" cy="430887"/>
          </a:xfrm>
          <a:prstGeom prst="rect">
            <a:avLst/>
          </a:prstGeom>
          <a:noFill/>
        </p:spPr>
        <p:txBody>
          <a:bodyPr wrap="square" rtlCol="0">
            <a:spAutoFit/>
          </a:bodyPr>
          <a:lstStyle/>
          <a:p>
            <a:r>
              <a:rPr kumimoji="1" lang="ja-JP" altLang="en-US" sz="1100" dirty="0" smtClean="0">
                <a:effectLst>
                  <a:glow rad="63500">
                    <a:schemeClr val="bg1"/>
                  </a:glow>
                </a:effectLst>
              </a:rPr>
              <a:t>日本民家集落博物館</a:t>
            </a:r>
            <a:endParaRPr kumimoji="1" lang="ja-JP" altLang="en-US" sz="1100" dirty="0">
              <a:effectLst>
                <a:glow rad="63500">
                  <a:schemeClr val="bg1"/>
                </a:glow>
              </a:effectLst>
            </a:endParaRPr>
          </a:p>
        </p:txBody>
      </p:sp>
      <p:sp>
        <p:nvSpPr>
          <p:cNvPr id="30" name="フリーフォーム 29"/>
          <p:cNvSpPr/>
          <p:nvPr/>
        </p:nvSpPr>
        <p:spPr>
          <a:xfrm>
            <a:off x="7962900" y="5435600"/>
            <a:ext cx="133350" cy="127000"/>
          </a:xfrm>
          <a:custGeom>
            <a:avLst/>
            <a:gdLst>
              <a:gd name="connsiteX0" fmla="*/ 0 w 133350"/>
              <a:gd name="connsiteY0" fmla="*/ 69850 h 127000"/>
              <a:gd name="connsiteX1" fmla="*/ 50800 w 133350"/>
              <a:gd name="connsiteY1" fmla="*/ 0 h 127000"/>
              <a:gd name="connsiteX2" fmla="*/ 133350 w 133350"/>
              <a:gd name="connsiteY2" fmla="*/ 88900 h 127000"/>
              <a:gd name="connsiteX3" fmla="*/ 82550 w 133350"/>
              <a:gd name="connsiteY3" fmla="*/ 127000 h 127000"/>
              <a:gd name="connsiteX4" fmla="*/ 0 w 133350"/>
              <a:gd name="connsiteY4" fmla="*/ 69850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27000">
                <a:moveTo>
                  <a:pt x="0" y="69850"/>
                </a:moveTo>
                <a:lnTo>
                  <a:pt x="50800" y="0"/>
                </a:lnTo>
                <a:lnTo>
                  <a:pt x="133350" y="88900"/>
                </a:lnTo>
                <a:lnTo>
                  <a:pt x="82550" y="127000"/>
                </a:lnTo>
                <a:lnTo>
                  <a:pt x="0" y="69850"/>
                </a:lnTo>
                <a:close/>
              </a:path>
            </a:pathLst>
          </a:custGeom>
          <a:solidFill>
            <a:schemeClr val="tx1">
              <a:alpha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937278" y="5415610"/>
            <a:ext cx="1090730" cy="338554"/>
          </a:xfrm>
          <a:prstGeom prst="rect">
            <a:avLst/>
          </a:prstGeom>
          <a:noFill/>
        </p:spPr>
        <p:txBody>
          <a:bodyPr wrap="square" rtlCol="0">
            <a:spAutoFit/>
          </a:bodyPr>
          <a:lstStyle/>
          <a:p>
            <a:r>
              <a:rPr kumimoji="1" lang="ja-JP" altLang="en-US" sz="800" dirty="0" smtClean="0">
                <a:effectLst>
                  <a:glow rad="63500">
                    <a:schemeClr val="bg1"/>
                  </a:glow>
                </a:effectLst>
              </a:rPr>
              <a:t>センチュリーオーケストラハウス</a:t>
            </a:r>
            <a:endParaRPr kumimoji="1" lang="ja-JP" altLang="en-US" sz="800" dirty="0">
              <a:effectLst>
                <a:glow rad="63500">
                  <a:schemeClr val="bg1"/>
                </a:glow>
              </a:effectLst>
            </a:endParaRPr>
          </a:p>
        </p:txBody>
      </p:sp>
    </p:spTree>
    <p:extLst>
      <p:ext uri="{BB962C8B-B14F-4D97-AF65-F5344CB8AC3E}">
        <p14:creationId xmlns:p14="http://schemas.microsoft.com/office/powerpoint/2010/main" val="1728167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 51"/>
          <p:cNvGraphicFramePr>
            <a:graphicFrameLocks noGrp="1"/>
          </p:cNvGraphicFramePr>
          <p:nvPr>
            <p:extLst/>
          </p:nvPr>
        </p:nvGraphicFramePr>
        <p:xfrm>
          <a:off x="113198" y="4200161"/>
          <a:ext cx="7177870" cy="3729088"/>
        </p:xfrm>
        <a:graphic>
          <a:graphicData uri="http://schemas.openxmlformats.org/drawingml/2006/table">
            <a:tbl>
              <a:tblPr firstRow="1" bandRow="1">
                <a:tableStyleId>{8A107856-5554-42FB-B03E-39F5DBC370BA}</a:tableStyleId>
              </a:tblPr>
              <a:tblGrid>
                <a:gridCol w="242729">
                  <a:extLst>
                    <a:ext uri="{9D8B030D-6E8A-4147-A177-3AD203B41FA5}">
                      <a16:colId xmlns:a16="http://schemas.microsoft.com/office/drawing/2014/main" val="1429658360"/>
                    </a:ext>
                  </a:extLst>
                </a:gridCol>
                <a:gridCol w="1269673">
                  <a:extLst>
                    <a:ext uri="{9D8B030D-6E8A-4147-A177-3AD203B41FA5}">
                      <a16:colId xmlns:a16="http://schemas.microsoft.com/office/drawing/2014/main" val="3749867442"/>
                    </a:ext>
                  </a:extLst>
                </a:gridCol>
                <a:gridCol w="2989943">
                  <a:extLst>
                    <a:ext uri="{9D8B030D-6E8A-4147-A177-3AD203B41FA5}">
                      <a16:colId xmlns:a16="http://schemas.microsoft.com/office/drawing/2014/main" val="636709551"/>
                    </a:ext>
                  </a:extLst>
                </a:gridCol>
                <a:gridCol w="2675525">
                  <a:extLst>
                    <a:ext uri="{9D8B030D-6E8A-4147-A177-3AD203B41FA5}">
                      <a16:colId xmlns:a16="http://schemas.microsoft.com/office/drawing/2014/main" val="2678350926"/>
                    </a:ext>
                  </a:extLst>
                </a:gridCol>
              </a:tblGrid>
              <a:tr h="487116">
                <a:tc gridSpan="2">
                  <a:txBody>
                    <a:bodyPr/>
                    <a:lstStyle/>
                    <a:p>
                      <a:r>
                        <a:rPr kumimoji="1" lang="ja-JP" altLang="en-US" sz="1050" dirty="0" smtClean="0"/>
                        <a:t>にぎわい創出ゾーン</a:t>
                      </a:r>
                      <a:endParaRPr kumimoji="1" lang="ja-JP" altLang="en-US" sz="1050" dirty="0"/>
                    </a:p>
                  </a:txBody>
                  <a:tcPr anchor="ctr"/>
                </a:tc>
                <a:tc hMerge="1">
                  <a:txBody>
                    <a:bodyPr/>
                    <a:lstStyle/>
                    <a:p>
                      <a:endParaRPr kumimoji="1" lang="ja-JP" altLang="en-US" sz="1050" dirty="0"/>
                    </a:p>
                  </a:txBody>
                  <a:tcPr/>
                </a:tc>
                <a:tc gridSpan="2">
                  <a:txBody>
                    <a:bodyPr/>
                    <a:lstStyle/>
                    <a:p>
                      <a:r>
                        <a:rPr kumimoji="1" lang="ja-JP" altLang="en-US" sz="1050" kern="1200" dirty="0" smtClean="0">
                          <a:effectLst/>
                        </a:rPr>
                        <a:t>「公園の魅力を活かし、賑わいを創出するゾーン」</a:t>
                      </a:r>
                      <a:endParaRPr kumimoji="1" lang="en-US" altLang="ja-JP" sz="1050" kern="1200" dirty="0" smtClean="0">
                        <a:effectLst/>
                      </a:endParaRPr>
                    </a:p>
                    <a:p>
                      <a:r>
                        <a:rPr kumimoji="1" lang="ja-JP" altLang="en-US" sz="1050" kern="1200" dirty="0" smtClean="0">
                          <a:effectLst/>
                        </a:rPr>
                        <a:t>　・施設設置・改修は可能。</a:t>
                      </a:r>
                      <a:endParaRPr kumimoji="1" lang="en-US" altLang="ja-JP" sz="1050" kern="1200" dirty="0" smtClean="0">
                        <a:effectLst/>
                      </a:endParaRPr>
                    </a:p>
                    <a:p>
                      <a:r>
                        <a:rPr kumimoji="1" lang="ja-JP" altLang="en-US" sz="1050" kern="1200" dirty="0" smtClean="0">
                          <a:effectLst/>
                        </a:rPr>
                        <a:t>　・飲食機能や夜間利用促進、プール等の期間外利用に係る取組が必要</a:t>
                      </a:r>
                      <a:endParaRPr kumimoji="1" lang="en-US" altLang="ja-JP" sz="1050" kern="1200" dirty="0" smtClean="0">
                        <a:effectLst/>
                      </a:endParaRPr>
                    </a:p>
                  </a:txBody>
                  <a:tcPr anchor="ctr"/>
                </a:tc>
                <a:tc hMerge="1">
                  <a:txBody>
                    <a:bodyPr/>
                    <a:lstStyle/>
                    <a:p>
                      <a:endParaRPr kumimoji="1" lang="ja-JP" altLang="en-US"/>
                    </a:p>
                  </a:txBody>
                  <a:tcPr/>
                </a:tc>
                <a:extLst>
                  <a:ext uri="{0D108BD9-81ED-4DB2-BD59-A6C34878D82A}">
                    <a16:rowId xmlns:a16="http://schemas.microsoft.com/office/drawing/2014/main" val="1636446354"/>
                  </a:ext>
                </a:extLst>
              </a:tr>
              <a:tr h="214331">
                <a:tc gridSpan="2">
                  <a:txBody>
                    <a:bodyPr/>
                    <a:lstStyle/>
                    <a:p>
                      <a:pPr algn="ctr"/>
                      <a:r>
                        <a:rPr kumimoji="1" lang="ja-JP" altLang="en-US" sz="1050" b="1" dirty="0" smtClean="0"/>
                        <a:t>施設名・エリア名</a:t>
                      </a:r>
                      <a:endParaRPr kumimoji="1" lang="ja-JP" altLang="en-US" sz="1050" b="1" dirty="0"/>
                    </a:p>
                  </a:txBody>
                  <a:tcPr anchor="ctr"/>
                </a:tc>
                <a:tc hMerge="1">
                  <a:txBody>
                    <a:bodyPr/>
                    <a:lstStyle/>
                    <a:p>
                      <a:endParaRPr kumimoji="1" lang="en-US" altLang="ja-JP" sz="1050" dirty="0" smtClean="0"/>
                    </a:p>
                  </a:txBody>
                  <a:tcPr/>
                </a:tc>
                <a:tc>
                  <a:txBody>
                    <a:bodyPr/>
                    <a:lstStyle/>
                    <a:p>
                      <a:pPr algn="ctr"/>
                      <a:r>
                        <a:rPr kumimoji="1" lang="ja-JP" altLang="en-US" sz="1050" b="1" dirty="0" smtClean="0"/>
                        <a:t>現状</a:t>
                      </a:r>
                      <a:endParaRPr kumimoji="1" lang="en-US" altLang="ja-JP" sz="1050" b="1" dirty="0" smtClean="0"/>
                    </a:p>
                  </a:txBody>
                  <a:tcPr anchor="ctr"/>
                </a:tc>
                <a:tc>
                  <a:txBody>
                    <a:bodyPr/>
                    <a:lstStyle/>
                    <a:p>
                      <a:pPr algn="ctr"/>
                      <a:r>
                        <a:rPr kumimoji="1" lang="ja-JP" altLang="en-US" sz="1050" b="1" dirty="0" smtClean="0">
                          <a:solidFill>
                            <a:schemeClr val="tx1"/>
                          </a:solidFill>
                        </a:rPr>
                        <a:t>留意すべき点</a:t>
                      </a:r>
                      <a:endParaRPr kumimoji="1" lang="en-US" altLang="ja-JP" sz="1050" b="1" dirty="0" smtClean="0">
                        <a:solidFill>
                          <a:schemeClr val="tx1"/>
                        </a:solidFill>
                      </a:endParaRPr>
                    </a:p>
                  </a:txBody>
                  <a:tcPr anchor="ctr"/>
                </a:tc>
                <a:extLst>
                  <a:ext uri="{0D108BD9-81ED-4DB2-BD59-A6C34878D82A}">
                    <a16:rowId xmlns:a16="http://schemas.microsoft.com/office/drawing/2014/main" val="420363475"/>
                  </a:ext>
                </a:extLst>
              </a:tr>
              <a:tr h="372172">
                <a:tc>
                  <a:txBody>
                    <a:bodyPr/>
                    <a:lstStyle/>
                    <a:p>
                      <a:pPr algn="ctr"/>
                      <a:r>
                        <a:rPr kumimoji="1" lang="ja-JP" altLang="en-US" sz="1050" dirty="0" smtClean="0"/>
                        <a:t>①</a:t>
                      </a:r>
                      <a:endParaRPr kumimoji="1" lang="ja-JP" altLang="en-US" sz="1050" dirty="0"/>
                    </a:p>
                  </a:txBody>
                  <a:tcPr anchor="ctr"/>
                </a:tc>
                <a:tc>
                  <a:txBody>
                    <a:bodyPr/>
                    <a:lstStyle/>
                    <a:p>
                      <a:r>
                        <a:rPr kumimoji="1" lang="ja-JP" altLang="en-US" sz="1050" dirty="0" smtClean="0"/>
                        <a:t>レストハウス用地</a:t>
                      </a:r>
                      <a:endParaRPr kumimoji="1" lang="en-US" altLang="ja-JP" sz="1050" dirty="0" smtClean="0"/>
                    </a:p>
                  </a:txBody>
                  <a:tcPr anchor="ctr"/>
                </a:tc>
                <a:tc>
                  <a:txBody>
                    <a:bodyPr/>
                    <a:lstStyle/>
                    <a:p>
                      <a:r>
                        <a:rPr kumimoji="1" lang="ja-JP" altLang="en-US" sz="1050" dirty="0" smtClean="0"/>
                        <a:t>・レストハウスは令和３年度で解体予定。</a:t>
                      </a:r>
                      <a:endParaRPr kumimoji="1" lang="en-US" altLang="ja-JP" sz="1050" dirty="0" smtClean="0"/>
                    </a:p>
                    <a:p>
                      <a:r>
                        <a:rPr kumimoji="1" lang="ja-JP" altLang="en-US" sz="1050" dirty="0" smtClean="0"/>
                        <a:t>・令和４年度以降更地。</a:t>
                      </a:r>
                      <a:endParaRPr kumimoji="1" lang="en-US" altLang="ja-JP" sz="1050" dirty="0" smtClean="0"/>
                    </a:p>
                  </a:txBody>
                  <a:tcPr anchor="ctr"/>
                </a:tc>
                <a:tc>
                  <a:txBody>
                    <a:bodyPr/>
                    <a:lstStyle/>
                    <a:p>
                      <a:endParaRPr kumimoji="1" lang="en-US" altLang="ja-JP" sz="1050" dirty="0" smtClean="0"/>
                    </a:p>
                  </a:txBody>
                  <a:tcPr anchor="ctr"/>
                </a:tc>
                <a:extLst>
                  <a:ext uri="{0D108BD9-81ED-4DB2-BD59-A6C34878D82A}">
                    <a16:rowId xmlns:a16="http://schemas.microsoft.com/office/drawing/2014/main" val="1348388332"/>
                  </a:ext>
                </a:extLst>
              </a:tr>
              <a:tr h="344354">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②</a:t>
                      </a:r>
                      <a:endParaRPr kumimoji="1" lang="ja-JP" altLang="en-US" sz="1050" dirty="0"/>
                    </a:p>
                  </a:txBody>
                  <a:tcPr anchor="ctr"/>
                </a:tc>
                <a:tc>
                  <a:txBody>
                    <a:bodyPr/>
                    <a:lstStyle/>
                    <a:p>
                      <a:r>
                        <a:rPr kumimoji="1" lang="ja-JP" altLang="en-US" sz="1050" dirty="0" smtClean="0"/>
                        <a:t>徒渉池用地</a:t>
                      </a:r>
                      <a:endParaRPr kumimoji="1" lang="ja-JP" altLang="en-US" sz="1050" dirty="0"/>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・徒渉池機能は廃止予定。</a:t>
                      </a:r>
                      <a:endParaRPr kumimoji="1" lang="en-US" altLang="ja-JP" sz="1050" dirty="0" smtClean="0"/>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・別施設への転換可（撤去含む）</a:t>
                      </a:r>
                      <a:endParaRPr kumimoji="1" lang="en-US" altLang="ja-JP" sz="1050" dirty="0" smtClean="0"/>
                    </a:p>
                  </a:txBody>
                  <a:tcPr anchor="ctr"/>
                </a:tc>
                <a:extLst>
                  <a:ext uri="{0D108BD9-81ED-4DB2-BD59-A6C34878D82A}">
                    <a16:rowId xmlns:a16="http://schemas.microsoft.com/office/drawing/2014/main" val="1258886492"/>
                  </a:ext>
                </a:extLst>
              </a:tr>
              <a:tr h="344354">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③</a:t>
                      </a:r>
                      <a:endParaRPr kumimoji="1" lang="ja-JP" altLang="en-US" sz="1050" dirty="0"/>
                    </a:p>
                  </a:txBody>
                  <a:tcPr anchor="ctr"/>
                </a:tc>
                <a:tc>
                  <a:txBody>
                    <a:bodyPr/>
                    <a:lstStyle/>
                    <a:p>
                      <a:r>
                        <a:rPr kumimoji="1" lang="ja-JP" altLang="en-US" sz="1050" dirty="0" smtClean="0"/>
                        <a:t>未使用プール</a:t>
                      </a:r>
                      <a:r>
                        <a:rPr kumimoji="1" lang="en-US" altLang="ja-JP" sz="1050" dirty="0"/>
                        <a:t>2</a:t>
                      </a:r>
                      <a:r>
                        <a:rPr kumimoji="1" lang="ja-JP" altLang="en-US" sz="1050" dirty="0" smtClean="0"/>
                        <a:t>面</a:t>
                      </a:r>
                      <a:endParaRPr kumimoji="1" lang="en-US" altLang="ja-JP" sz="1050" dirty="0" smtClean="0"/>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a:t>
                      </a:r>
                      <a:r>
                        <a:rPr kumimoji="1" lang="en-US" altLang="ja-JP" sz="1050" dirty="0" smtClean="0"/>
                        <a:t>25m</a:t>
                      </a:r>
                      <a:r>
                        <a:rPr kumimoji="1" lang="ja-JP" altLang="en-US" sz="1050" dirty="0" smtClean="0"/>
                        <a:t>プール２面　使用停止中。</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・未使用プール２面は別施設への転換可</a:t>
                      </a:r>
                    </a:p>
                  </a:txBody>
                  <a:tcPr anchor="ctr"/>
                </a:tc>
                <a:extLst>
                  <a:ext uri="{0D108BD9-81ED-4DB2-BD59-A6C34878D82A}">
                    <a16:rowId xmlns:a16="http://schemas.microsoft.com/office/drawing/2014/main" val="568290228"/>
                  </a:ext>
                </a:extLst>
              </a:tr>
              <a:tr h="350723">
                <a:tc>
                  <a:txBody>
                    <a:bodyPr/>
                    <a:lstStyle/>
                    <a:p>
                      <a:pPr algn="ctr"/>
                      <a:r>
                        <a:rPr kumimoji="1" lang="ja-JP" altLang="en-US" sz="1050" dirty="0" smtClean="0"/>
                        <a:t>④</a:t>
                      </a:r>
                      <a:endParaRPr kumimoji="1" lang="en-US" altLang="ja-JP" sz="1050" dirty="0" smtClean="0"/>
                    </a:p>
                  </a:txBody>
                  <a:tcPr anchor="ctr"/>
                </a:tc>
                <a:tc>
                  <a:txBody>
                    <a:bodyPr/>
                    <a:lstStyle/>
                    <a:p>
                      <a:r>
                        <a:rPr kumimoji="1" lang="ja-JP" altLang="en-US" sz="1050" dirty="0" smtClean="0"/>
                        <a:t>水道工事エリア</a:t>
                      </a:r>
                      <a:endParaRPr kumimoji="1" lang="en-US" altLang="ja-JP" sz="1050" dirty="0" smtClean="0"/>
                    </a:p>
                  </a:txBody>
                  <a:tcPr anchor="ctr"/>
                </a:tc>
                <a:tc>
                  <a:txBody>
                    <a:bodyPr/>
                    <a:lstStyle/>
                    <a:p>
                      <a:r>
                        <a:rPr kumimoji="1" lang="ja-JP" altLang="en-US" sz="1050" dirty="0" smtClean="0"/>
                        <a:t>・広域水道企業団により令和６年度まで水道工事予定。</a:t>
                      </a:r>
                      <a:endParaRPr kumimoji="1" lang="ja-JP" altLang="en-US" sz="1050" dirty="0"/>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・水道工事後、広場空間として返還。その後工作物の制限あり。</a:t>
                      </a:r>
                      <a:endParaRPr kumimoji="1" lang="en-US" altLang="ja-JP" sz="1050" dirty="0" smtClean="0"/>
                    </a:p>
                  </a:txBody>
                  <a:tcPr anchor="ctr"/>
                </a:tc>
                <a:extLst>
                  <a:ext uri="{0D108BD9-81ED-4DB2-BD59-A6C34878D82A}">
                    <a16:rowId xmlns:a16="http://schemas.microsoft.com/office/drawing/2014/main" val="1634578893"/>
                  </a:ext>
                </a:extLst>
              </a:tr>
              <a:tr h="350723">
                <a:tc>
                  <a:txBody>
                    <a:bodyPr/>
                    <a:lstStyle/>
                    <a:p>
                      <a:pPr algn="ctr"/>
                      <a:r>
                        <a:rPr kumimoji="1" lang="ja-JP" altLang="en-US" sz="1050" dirty="0" smtClean="0"/>
                        <a:t>⑤</a:t>
                      </a:r>
                      <a:endParaRPr kumimoji="1" lang="en-US" altLang="ja-JP" sz="1050" dirty="0" smtClean="0"/>
                    </a:p>
                  </a:txBody>
                  <a:tcPr anchor="ctr"/>
                </a:tc>
                <a:tc>
                  <a:txBody>
                    <a:bodyPr/>
                    <a:lstStyle/>
                    <a:p>
                      <a:r>
                        <a:rPr kumimoji="1" lang="ja-JP" altLang="en-US" sz="1050" dirty="0" smtClean="0"/>
                        <a:t>現バックヤード</a:t>
                      </a:r>
                      <a:endParaRPr kumimoji="1" lang="en-US" altLang="ja-JP" sz="1050" dirty="0" smtClean="0"/>
                    </a:p>
                    <a:p>
                      <a:r>
                        <a:rPr kumimoji="1" lang="ja-JP" altLang="en-US" sz="1050" dirty="0" smtClean="0"/>
                        <a:t>エリア</a:t>
                      </a:r>
                      <a:endParaRPr kumimoji="1" lang="ja-JP" altLang="en-US" sz="1050" dirty="0"/>
                    </a:p>
                  </a:txBody>
                  <a:tcPr anchor="ctr"/>
                </a:tc>
                <a:tc>
                  <a:txBody>
                    <a:bodyPr/>
                    <a:lstStyle/>
                    <a:p>
                      <a:r>
                        <a:rPr kumimoji="1" lang="ja-JP" altLang="en-US" sz="1050" dirty="0" smtClean="0"/>
                        <a:t>・資機材倉庫及び職員詰め所あり。詰所機能移転検討中</a:t>
                      </a:r>
                      <a:endParaRPr kumimoji="1" lang="en-US" altLang="ja-JP" sz="1050" dirty="0" smtClean="0"/>
                    </a:p>
                  </a:txBody>
                  <a:tcPr anchor="ctr"/>
                </a:tc>
                <a:tc>
                  <a:txBody>
                    <a:bodyPr/>
                    <a:lstStyle/>
                    <a:p>
                      <a:r>
                        <a:rPr kumimoji="1" lang="ja-JP" altLang="en-US" sz="1050" dirty="0" smtClean="0"/>
                        <a:t>・別施設への転換可能だが、資機材倉庫機能に留意すること。</a:t>
                      </a:r>
                      <a:endParaRPr kumimoji="1" lang="ja-JP" altLang="en-US" sz="1050" dirty="0"/>
                    </a:p>
                  </a:txBody>
                  <a:tcPr anchor="ctr"/>
                </a:tc>
                <a:extLst>
                  <a:ext uri="{0D108BD9-81ED-4DB2-BD59-A6C34878D82A}">
                    <a16:rowId xmlns:a16="http://schemas.microsoft.com/office/drawing/2014/main" val="1369376701"/>
                  </a:ext>
                </a:extLst>
              </a:tr>
              <a:tr h="487116">
                <a:tc>
                  <a:txBody>
                    <a:bodyPr/>
                    <a:lstStyle/>
                    <a:p>
                      <a:pPr algn="ctr"/>
                      <a:r>
                        <a:rPr kumimoji="1" lang="ja-JP" altLang="en-US" sz="1050" dirty="0" smtClean="0"/>
                        <a:t>⑥</a:t>
                      </a:r>
                      <a:endParaRPr kumimoji="1" lang="en-US" altLang="ja-JP" sz="1050" dirty="0" smtClean="0"/>
                    </a:p>
                  </a:txBody>
                  <a:tcPr anchor="ctr"/>
                </a:tc>
                <a:tc>
                  <a:txBody>
                    <a:bodyPr/>
                    <a:lstStyle/>
                    <a:p>
                      <a:r>
                        <a:rPr kumimoji="1" lang="ja-JP" altLang="en-US" sz="1050" dirty="0" smtClean="0"/>
                        <a:t>メインエントランス</a:t>
                      </a:r>
                      <a:endParaRPr kumimoji="1" lang="ja-JP" altLang="en-US" sz="1050" dirty="0"/>
                    </a:p>
                  </a:txBody>
                  <a:tcPr anchor="ctr"/>
                </a:tc>
                <a:tc>
                  <a:txBody>
                    <a:bodyPr/>
                    <a:lstStyle/>
                    <a:p>
                      <a:r>
                        <a:rPr kumimoji="1" lang="ja-JP" altLang="en-US" sz="1050" dirty="0" smtClean="0"/>
                        <a:t>・無料水遊び機能を持たせた噴水施設を令和３～令和４で整備予定</a:t>
                      </a:r>
                      <a:endParaRPr kumimoji="1" lang="en-US" altLang="ja-JP" sz="1050" dirty="0" smtClean="0"/>
                    </a:p>
                    <a:p>
                      <a:r>
                        <a:rPr kumimoji="1" lang="ja-JP" altLang="en-US" sz="1050" dirty="0" smtClean="0"/>
                        <a:t>・多数大規模イベントが開催されている。</a:t>
                      </a:r>
                      <a:endParaRPr kumimoji="1" lang="ja-JP" altLang="en-US" sz="1050" dirty="0"/>
                    </a:p>
                  </a:txBody>
                  <a:tcPr anchor="ctr"/>
                </a:tc>
                <a:tc>
                  <a:txBody>
                    <a:bodyPr/>
                    <a:lstStyle/>
                    <a:p>
                      <a:r>
                        <a:rPr kumimoji="1" lang="ja-JP" altLang="en-US" sz="1050" dirty="0" smtClean="0"/>
                        <a:t>・既存イベントに対応できる広場空間確保に努めること。</a:t>
                      </a:r>
                      <a:endParaRPr kumimoji="1" lang="ja-JP" altLang="en-US" sz="1050" dirty="0"/>
                    </a:p>
                  </a:txBody>
                  <a:tcPr anchor="ctr"/>
                </a:tc>
                <a:extLst>
                  <a:ext uri="{0D108BD9-81ED-4DB2-BD59-A6C34878D82A}">
                    <a16:rowId xmlns:a16="http://schemas.microsoft.com/office/drawing/2014/main" val="2395068710"/>
                  </a:ext>
                </a:extLst>
              </a:tr>
              <a:tr h="372172">
                <a:tc>
                  <a:txBody>
                    <a:bodyPr/>
                    <a:lstStyle/>
                    <a:p>
                      <a:pPr algn="ctr"/>
                      <a:r>
                        <a:rPr kumimoji="1" lang="ja-JP" altLang="en-US" sz="1050" dirty="0" smtClean="0"/>
                        <a:t>⑦</a:t>
                      </a:r>
                      <a:endParaRPr kumimoji="1" lang="en-US" altLang="ja-JP" sz="1050" dirty="0" smtClean="0"/>
                    </a:p>
                  </a:txBody>
                  <a:tcPr anchor="ctr"/>
                </a:tc>
                <a:tc>
                  <a:txBody>
                    <a:bodyPr/>
                    <a:lstStyle/>
                    <a:p>
                      <a:r>
                        <a:rPr kumimoji="1" lang="ja-JP" altLang="en-US" sz="1050" dirty="0" smtClean="0"/>
                        <a:t>第</a:t>
                      </a:r>
                      <a:r>
                        <a:rPr kumimoji="1" lang="en-US" altLang="ja-JP" sz="1050" dirty="0" smtClean="0"/>
                        <a:t>3</a:t>
                      </a:r>
                      <a:r>
                        <a:rPr kumimoji="1" lang="ja-JP" altLang="en-US" sz="1050" dirty="0" smtClean="0"/>
                        <a:t>駐車場周辺</a:t>
                      </a:r>
                      <a:endParaRPr kumimoji="1" lang="ja-JP" altLang="en-US" sz="1050" dirty="0"/>
                    </a:p>
                  </a:txBody>
                  <a:tcPr anchor="ctr"/>
                </a:tc>
                <a:tc>
                  <a:txBody>
                    <a:bodyPr/>
                    <a:lstStyle/>
                    <a:p>
                      <a:r>
                        <a:rPr kumimoji="1" lang="ja-JP" altLang="en-US" sz="1050" dirty="0" smtClean="0"/>
                        <a:t>・最も利用率が高い駐車場</a:t>
                      </a:r>
                      <a:endParaRPr kumimoji="1" lang="ja-JP" altLang="en-US" sz="1050" dirty="0"/>
                    </a:p>
                  </a:txBody>
                  <a:tcPr anchor="ctr"/>
                </a:tc>
                <a:tc>
                  <a:txBody>
                    <a:bodyPr/>
                    <a:lstStyle/>
                    <a:p>
                      <a:r>
                        <a:rPr kumimoji="1" lang="ja-JP" altLang="en-US" sz="1050" dirty="0" smtClean="0"/>
                        <a:t>・公園機能の代替を確保し、周辺交通環境への配慮が必要。</a:t>
                      </a:r>
                      <a:endParaRPr kumimoji="1" lang="ja-JP" altLang="en-US" sz="1050" dirty="0"/>
                    </a:p>
                  </a:txBody>
                  <a:tcPr anchor="ctr"/>
                </a:tc>
                <a:extLst>
                  <a:ext uri="{0D108BD9-81ED-4DB2-BD59-A6C34878D82A}">
                    <a16:rowId xmlns:a16="http://schemas.microsoft.com/office/drawing/2014/main" val="3603657195"/>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2547669964"/>
              </p:ext>
            </p:extLst>
          </p:nvPr>
        </p:nvGraphicFramePr>
        <p:xfrm>
          <a:off x="113198" y="1131973"/>
          <a:ext cx="7177871" cy="1555389"/>
        </p:xfrm>
        <a:graphic>
          <a:graphicData uri="http://schemas.openxmlformats.org/drawingml/2006/table">
            <a:tbl>
              <a:tblPr firstRow="1" bandRow="1">
                <a:tableStyleId>{073A0DAA-6AF3-43AB-8588-CEC1D06C72B9}</a:tableStyleId>
              </a:tblPr>
              <a:tblGrid>
                <a:gridCol w="1977510">
                  <a:extLst>
                    <a:ext uri="{9D8B030D-6E8A-4147-A177-3AD203B41FA5}">
                      <a16:colId xmlns:a16="http://schemas.microsoft.com/office/drawing/2014/main" val="3749867442"/>
                    </a:ext>
                  </a:extLst>
                </a:gridCol>
                <a:gridCol w="5200361">
                  <a:extLst>
                    <a:ext uri="{9D8B030D-6E8A-4147-A177-3AD203B41FA5}">
                      <a16:colId xmlns:a16="http://schemas.microsoft.com/office/drawing/2014/main" val="636709551"/>
                    </a:ext>
                  </a:extLst>
                </a:gridCol>
              </a:tblGrid>
              <a:tr h="320949">
                <a:tc>
                  <a:txBody>
                    <a:bodyPr/>
                    <a:lstStyle/>
                    <a:p>
                      <a:pPr algn="ctr"/>
                      <a:r>
                        <a:rPr kumimoji="1" lang="ja-JP" altLang="en-US" sz="1050" dirty="0">
                          <a:solidFill>
                            <a:schemeClr val="tx1"/>
                          </a:solidFill>
                        </a:rPr>
                        <a:t>項目</a:t>
                      </a:r>
                    </a:p>
                  </a:txBody>
                  <a:tcPr>
                    <a:solidFill>
                      <a:schemeClr val="bg1">
                        <a:lumMod val="95000"/>
                      </a:schemeClr>
                    </a:solidFill>
                  </a:tcPr>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a:solidFill>
                      <a:schemeClr val="bg1">
                        <a:lumMod val="95000"/>
                      </a:schemeClr>
                    </a:solidFill>
                  </a:tcPr>
                </a:tc>
                <a:extLst>
                  <a:ext uri="{0D108BD9-81ED-4DB2-BD59-A6C34878D82A}">
                    <a16:rowId xmlns:a16="http://schemas.microsoft.com/office/drawing/2014/main" val="2545159676"/>
                  </a:ext>
                </a:extLst>
              </a:tr>
              <a:tr h="370651">
                <a:tc>
                  <a:txBody>
                    <a:bodyPr/>
                    <a:lstStyle/>
                    <a:p>
                      <a:r>
                        <a:rPr kumimoji="1" lang="ja-JP" altLang="en-US" sz="1050" dirty="0" smtClean="0"/>
                        <a:t>国有地について</a:t>
                      </a:r>
                      <a:endParaRPr kumimoji="1" lang="en-US" altLang="ja-JP" sz="1050" dirty="0" smtClean="0"/>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mn-lt"/>
                          <a:ea typeface="+mn-ea"/>
                          <a:cs typeface="+mn-cs"/>
                        </a:rPr>
                        <a:t>当公園は、一部国有地を借り受け、府営公園を開設している。新規施設を設置する場合、大阪府は、国（近畿財務局）から承認を受ける必要がある。</a:t>
                      </a:r>
                      <a:endParaRPr kumimoji="1" lang="ja-JP" altLang="en-US" sz="1050" u="sng" kern="1200" dirty="0" smtClean="0">
                        <a:solidFill>
                          <a:schemeClr val="tx1"/>
                        </a:solidFill>
                        <a:latin typeface="+mn-lt"/>
                        <a:ea typeface="+mn-ea"/>
                        <a:cs typeface="+mn-cs"/>
                      </a:endParaRPr>
                    </a:p>
                  </a:txBody>
                  <a:tcPr/>
                </a:tc>
                <a:extLst>
                  <a:ext uri="{0D108BD9-81ED-4DB2-BD59-A6C34878D82A}">
                    <a16:rowId xmlns:a16="http://schemas.microsoft.com/office/drawing/2014/main" val="849119150"/>
                  </a:ext>
                </a:extLst>
              </a:tr>
              <a:tr h="320949">
                <a:tc>
                  <a:txBody>
                    <a:bodyPr/>
                    <a:lstStyle/>
                    <a:p>
                      <a:r>
                        <a:rPr kumimoji="1" lang="ja-JP" altLang="en-US" sz="1050" u="none" dirty="0" smtClean="0"/>
                        <a:t>風致地区について</a:t>
                      </a:r>
                      <a:endParaRPr kumimoji="1" lang="en-US" altLang="ja-JP" sz="1050" u="none" dirty="0" smtClean="0"/>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u="none" dirty="0" smtClean="0"/>
                        <a:t>当公園内の風致地区では堺市風致地区内における建築等の規制に関する条例に基づき、必要な手続きを行い、堺市長の許可を受ける必要がある。</a:t>
                      </a:r>
                    </a:p>
                  </a:txBody>
                  <a:tcPr/>
                </a:tc>
                <a:extLst>
                  <a:ext uri="{0D108BD9-81ED-4DB2-BD59-A6C34878D82A}">
                    <a16:rowId xmlns:a16="http://schemas.microsoft.com/office/drawing/2014/main" val="3239869431"/>
                  </a:ext>
                </a:extLst>
              </a:tr>
              <a:tr h="320949">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花壇等の取扱、保護すべき樹木・景観</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・特殊庭園であるバラ園、松林において、維持管理上やむを得ない場合を除き原則伐採は不可。</a:t>
                      </a:r>
                    </a:p>
                  </a:txBody>
                  <a:tcPr/>
                </a:tc>
                <a:extLst>
                  <a:ext uri="{0D108BD9-81ED-4DB2-BD59-A6C34878D82A}">
                    <a16:rowId xmlns:a16="http://schemas.microsoft.com/office/drawing/2014/main" val="1348388332"/>
                  </a:ext>
                </a:extLst>
              </a:tr>
            </a:tbl>
          </a:graphicData>
        </a:graphic>
      </p:graphicFrame>
      <p:sp>
        <p:nvSpPr>
          <p:cNvPr id="46" name="テキスト ボックス 3"/>
          <p:cNvSpPr txBox="1">
            <a:spLocks noChangeArrowheads="1"/>
          </p:cNvSpPr>
          <p:nvPr/>
        </p:nvSpPr>
        <p:spPr bwMode="auto">
          <a:xfrm>
            <a:off x="-9194" y="0"/>
            <a:ext cx="15128543" cy="461665"/>
          </a:xfrm>
          <a:prstGeom prst="rect">
            <a:avLst/>
          </a:prstGeom>
          <a:solidFill>
            <a:schemeClr val="accent1">
              <a:lumMod val="50000"/>
            </a:schemeClr>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1" dirty="0" smtClean="0">
                <a:solidFill>
                  <a:schemeClr val="bg1"/>
                </a:solidFill>
              </a:rPr>
              <a:t>【</a:t>
            </a:r>
            <a:r>
              <a:rPr lang="ja-JP" altLang="en-US" sz="2400" b="1" dirty="0" smtClean="0">
                <a:solidFill>
                  <a:schemeClr val="bg1"/>
                </a:solidFill>
              </a:rPr>
              <a:t>資料１</a:t>
            </a:r>
            <a:r>
              <a:rPr lang="en-US" altLang="ja-JP" sz="2400" b="1" dirty="0" smtClean="0">
                <a:solidFill>
                  <a:schemeClr val="bg1"/>
                </a:solidFill>
              </a:rPr>
              <a:t>】</a:t>
            </a:r>
            <a:r>
              <a:rPr lang="ja-JP" altLang="en-US" sz="2400" b="1" dirty="0">
                <a:solidFill>
                  <a:schemeClr val="bg1"/>
                </a:solidFill>
              </a:rPr>
              <a:t>魅力向上事業（自主事業）の</a:t>
            </a:r>
            <a:r>
              <a:rPr lang="ja-JP" altLang="ja-JP" sz="2400" b="1" dirty="0" smtClean="0">
                <a:solidFill>
                  <a:schemeClr val="bg1"/>
                </a:solidFill>
              </a:rPr>
              <a:t>提案</a:t>
            </a:r>
            <a:r>
              <a:rPr lang="ja-JP" altLang="ja-JP" sz="2400" b="1" dirty="0">
                <a:solidFill>
                  <a:schemeClr val="bg1"/>
                </a:solidFill>
              </a:rPr>
              <a:t>に</a:t>
            </a:r>
            <a:r>
              <a:rPr lang="ja-JP" altLang="ja-JP" sz="2400" b="1" dirty="0" smtClean="0">
                <a:solidFill>
                  <a:schemeClr val="bg1"/>
                </a:solidFill>
              </a:rPr>
              <a:t>おける</a:t>
            </a:r>
            <a:r>
              <a:rPr lang="ja-JP" altLang="en-US" sz="2400" b="1" dirty="0">
                <a:solidFill>
                  <a:schemeClr val="bg1"/>
                </a:solidFill>
              </a:rPr>
              <a:t>浜寺</a:t>
            </a:r>
            <a:r>
              <a:rPr lang="ja-JP" altLang="en-US" sz="2400" b="1" dirty="0" smtClean="0">
                <a:solidFill>
                  <a:schemeClr val="bg1"/>
                </a:solidFill>
              </a:rPr>
              <a:t>公園</a:t>
            </a:r>
            <a:r>
              <a:rPr lang="ja-JP" altLang="en-US" sz="2400" b="1" dirty="0">
                <a:solidFill>
                  <a:schemeClr val="bg1"/>
                </a:solidFill>
              </a:rPr>
              <a:t>の留意</a:t>
            </a:r>
            <a:r>
              <a:rPr lang="ja-JP" altLang="en-US" sz="2400" b="1" dirty="0" smtClean="0">
                <a:solidFill>
                  <a:schemeClr val="bg1"/>
                </a:solidFill>
              </a:rPr>
              <a:t>事項</a:t>
            </a:r>
            <a:endParaRPr lang="en-US" altLang="ja-JP" sz="3200" b="1" dirty="0">
              <a:solidFill>
                <a:schemeClr val="bg1"/>
              </a:solidFill>
              <a:latin typeface="Meiryo UI" pitchFamily="50" charset="-128"/>
              <a:ea typeface="Meiryo UI" pitchFamily="50" charset="-128"/>
              <a:cs typeface="Meiryo UI" pitchFamily="50" charset="-128"/>
            </a:endParaRPr>
          </a:p>
        </p:txBody>
      </p:sp>
      <p:sp>
        <p:nvSpPr>
          <p:cNvPr id="59" name="テキスト ボックス 58"/>
          <p:cNvSpPr txBox="1"/>
          <p:nvPr/>
        </p:nvSpPr>
        <p:spPr>
          <a:xfrm>
            <a:off x="113198" y="660662"/>
            <a:ext cx="3854580" cy="338554"/>
          </a:xfrm>
          <a:prstGeom prst="rect">
            <a:avLst/>
          </a:prstGeom>
          <a:solidFill>
            <a:srgbClr val="00B0F0"/>
          </a:solidFill>
          <a:ln>
            <a:solidFill>
              <a:schemeClr val="tx1"/>
            </a:solidFill>
          </a:ln>
        </p:spPr>
        <p:txBody>
          <a:bodyPr wrap="square" rtlCol="0">
            <a:spAutoFit/>
          </a:bodyPr>
          <a:lstStyle/>
          <a:p>
            <a:r>
              <a:rPr kumimoji="1" lang="ja-JP" altLang="en-US" sz="1600" dirty="0" smtClean="0"/>
              <a:t>①園内全域における留意</a:t>
            </a:r>
            <a:r>
              <a:rPr kumimoji="1" lang="ja-JP" altLang="en-US" sz="1600" dirty="0"/>
              <a:t>事項</a:t>
            </a:r>
            <a:endParaRPr kumimoji="1" lang="ja-JP" altLang="en-US" sz="1600" b="1" u="sng" dirty="0"/>
          </a:p>
        </p:txBody>
      </p:sp>
      <p:graphicFrame>
        <p:nvGraphicFramePr>
          <p:cNvPr id="53" name="表 52"/>
          <p:cNvGraphicFramePr>
            <a:graphicFrameLocks noGrp="1"/>
          </p:cNvGraphicFramePr>
          <p:nvPr>
            <p:extLst/>
          </p:nvPr>
        </p:nvGraphicFramePr>
        <p:xfrm>
          <a:off x="7501583" y="2508383"/>
          <a:ext cx="7559999" cy="2136425"/>
        </p:xfrm>
        <a:graphic>
          <a:graphicData uri="http://schemas.openxmlformats.org/drawingml/2006/table">
            <a:tbl>
              <a:tblPr firstRow="1" bandRow="1">
                <a:tableStyleId>{22838BEF-8BB2-4498-84A7-C5851F593DF1}</a:tableStyleId>
              </a:tblPr>
              <a:tblGrid>
                <a:gridCol w="255652">
                  <a:extLst>
                    <a:ext uri="{9D8B030D-6E8A-4147-A177-3AD203B41FA5}">
                      <a16:colId xmlns:a16="http://schemas.microsoft.com/office/drawing/2014/main" val="625274315"/>
                    </a:ext>
                  </a:extLst>
                </a:gridCol>
                <a:gridCol w="1507356">
                  <a:extLst>
                    <a:ext uri="{9D8B030D-6E8A-4147-A177-3AD203B41FA5}">
                      <a16:colId xmlns:a16="http://schemas.microsoft.com/office/drawing/2014/main" val="3749867442"/>
                    </a:ext>
                  </a:extLst>
                </a:gridCol>
                <a:gridCol w="2898380">
                  <a:extLst>
                    <a:ext uri="{9D8B030D-6E8A-4147-A177-3AD203B41FA5}">
                      <a16:colId xmlns:a16="http://schemas.microsoft.com/office/drawing/2014/main" val="636709551"/>
                    </a:ext>
                  </a:extLst>
                </a:gridCol>
                <a:gridCol w="2898611">
                  <a:extLst>
                    <a:ext uri="{9D8B030D-6E8A-4147-A177-3AD203B41FA5}">
                      <a16:colId xmlns:a16="http://schemas.microsoft.com/office/drawing/2014/main" val="2841320285"/>
                    </a:ext>
                  </a:extLst>
                </a:gridCol>
              </a:tblGrid>
              <a:tr h="1007994">
                <a:tc gridSpan="2">
                  <a:txBody>
                    <a:bodyPr/>
                    <a:lstStyle/>
                    <a:p>
                      <a:r>
                        <a:rPr kumimoji="1" lang="ja-JP" altLang="en-US" sz="1050" dirty="0" smtClean="0"/>
                        <a:t>スポーツ・レクゾーン①</a:t>
                      </a:r>
                      <a:endParaRPr kumimoji="1" lang="ja-JP" altLang="en-US" sz="1050" dirty="0"/>
                    </a:p>
                  </a:txBody>
                  <a:tcPr/>
                </a:tc>
                <a:tc hMerge="1">
                  <a:txBody>
                    <a:bodyPr/>
                    <a:lstStyle/>
                    <a:p>
                      <a:endParaRPr kumimoji="1" lang="ja-JP" altLang="en-US" sz="1050" dirty="0"/>
                    </a:p>
                  </a:txBody>
                  <a:tcPr/>
                </a:tc>
                <a:tc gridSpan="2">
                  <a:txBody>
                    <a:bodyPr/>
                    <a:lstStyle/>
                    <a:p>
                      <a:r>
                        <a:rPr kumimoji="1" lang="ja-JP" altLang="en-US" sz="1050" dirty="0" smtClean="0"/>
                        <a:t>「海沿いの松林に面し、潮風を感じながらスポーツやレクリエーションを楽しむことのできるゾーン」</a:t>
                      </a:r>
                      <a:endParaRPr kumimoji="1" lang="en-US" altLang="ja-JP" sz="1050" dirty="0" smtClean="0"/>
                    </a:p>
                    <a:p>
                      <a:r>
                        <a:rPr kumimoji="1" lang="ja-JP" altLang="en-US" sz="1050" dirty="0" smtClean="0">
                          <a:solidFill>
                            <a:schemeClr val="tx1"/>
                          </a:solidFill>
                        </a:rPr>
                        <a:t>　・各種スポーツ促進の場となるよう、サービス低下を招かない範囲での施設設置・改修</a:t>
                      </a:r>
                      <a:endParaRPr kumimoji="1" lang="en-US" altLang="ja-JP" sz="1050" dirty="0" smtClean="0">
                        <a:solidFill>
                          <a:schemeClr val="tx1"/>
                        </a:solidFill>
                      </a:endParaRPr>
                    </a:p>
                    <a:p>
                      <a:r>
                        <a:rPr kumimoji="1" lang="ja-JP" altLang="en-US" sz="1050" dirty="0" smtClean="0">
                          <a:solidFill>
                            <a:schemeClr val="tx1"/>
                          </a:solidFill>
                        </a:rPr>
                        <a:t>　　は可能</a:t>
                      </a: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　・都市計画緑地であるため、緑量を維持すること。</a:t>
                      </a:r>
                      <a:endParaRPr kumimoji="1" lang="en-US" altLang="ja-JP" sz="1050" dirty="0" smtClean="0">
                        <a:solidFill>
                          <a:schemeClr val="tx1"/>
                        </a:solidFill>
                      </a:endParaRPr>
                    </a:p>
                    <a:p>
                      <a:r>
                        <a:rPr kumimoji="1" lang="ja-JP" altLang="en-US" sz="1050" dirty="0" smtClean="0">
                          <a:solidFill>
                            <a:schemeClr val="tx1"/>
                          </a:solidFill>
                        </a:rPr>
                        <a:t>　・水路に面した立地を活かした新たな取組が必要。</a:t>
                      </a:r>
                      <a:endParaRPr kumimoji="1" lang="en-US" altLang="ja-JP" sz="1050" dirty="0" smtClean="0">
                        <a:solidFill>
                          <a:schemeClr val="tx1"/>
                        </a:solidFill>
                      </a:endParaRPr>
                    </a:p>
                    <a:p>
                      <a:r>
                        <a:rPr kumimoji="1" lang="ja-JP" altLang="en-US" sz="1050" dirty="0" smtClean="0">
                          <a:solidFill>
                            <a:schemeClr val="tx1"/>
                          </a:solidFill>
                        </a:rPr>
                        <a:t>　・他ゾーンから来園者を呼び込む取組が必要。</a:t>
                      </a:r>
                      <a:endParaRPr kumimoji="1" lang="en-US" altLang="ja-JP" sz="1050" dirty="0" smtClean="0">
                        <a:solidFill>
                          <a:schemeClr val="tx1"/>
                        </a:solidFill>
                      </a:endParaRPr>
                    </a:p>
                  </a:txBody>
                  <a:tcPr/>
                </a:tc>
                <a:tc hMerge="1">
                  <a:txBody>
                    <a:bodyPr/>
                    <a:lstStyle/>
                    <a:p>
                      <a:endParaRPr kumimoji="1" lang="ja-JP" altLang="en-US"/>
                    </a:p>
                  </a:txBody>
                  <a:tcPr/>
                </a:tc>
                <a:extLst>
                  <a:ext uri="{0D108BD9-81ED-4DB2-BD59-A6C34878D82A}">
                    <a16:rowId xmlns:a16="http://schemas.microsoft.com/office/drawing/2014/main" val="1636446354"/>
                  </a:ext>
                </a:extLst>
              </a:tr>
              <a:tr h="209206">
                <a:tc gridSpan="2">
                  <a:txBody>
                    <a:bodyPr/>
                    <a:lstStyle/>
                    <a:p>
                      <a:pPr algn="ctr"/>
                      <a:r>
                        <a:rPr kumimoji="1" lang="ja-JP" altLang="en-US" sz="1050" b="1" dirty="0" smtClean="0"/>
                        <a:t>施設名・エリア名</a:t>
                      </a:r>
                      <a:endParaRPr kumimoji="1" lang="ja-JP" altLang="en-US" sz="1050" b="1" dirty="0"/>
                    </a:p>
                  </a:txBody>
                  <a:tcPr anchor="ctr"/>
                </a:tc>
                <a:tc hMerge="1">
                  <a:txBody>
                    <a:bodyPr/>
                    <a:lstStyle/>
                    <a:p>
                      <a:endParaRPr kumimoji="1" lang="ja-JP" altLang="en-US"/>
                    </a:p>
                  </a:txBody>
                  <a:tcPr/>
                </a:tc>
                <a:tc>
                  <a:txBody>
                    <a:bodyPr/>
                    <a:lstStyle/>
                    <a:p>
                      <a:pPr algn="ctr"/>
                      <a:r>
                        <a:rPr kumimoji="1" lang="ja-JP" altLang="en-US" sz="1050" b="1" dirty="0" smtClean="0"/>
                        <a:t>現状</a:t>
                      </a:r>
                      <a:endParaRPr kumimoji="1" lang="ja-JP" altLang="en-US" sz="1050" b="1" dirty="0"/>
                    </a:p>
                  </a:txBody>
                  <a:tcPr anchor="ctr"/>
                </a:tc>
                <a:tc>
                  <a:txBody>
                    <a:bodyPr/>
                    <a:lstStyle/>
                    <a:p>
                      <a:pPr algn="ctr"/>
                      <a:r>
                        <a:rPr kumimoji="1" lang="ja-JP" altLang="en-US" sz="1050" b="1" dirty="0" smtClean="0">
                          <a:solidFill>
                            <a:schemeClr val="tx1"/>
                          </a:solidFill>
                        </a:rPr>
                        <a:t>留意すべき点</a:t>
                      </a:r>
                      <a:endParaRPr kumimoji="1" lang="en-US" altLang="ja-JP" sz="1050" b="1" dirty="0" smtClean="0">
                        <a:solidFill>
                          <a:schemeClr val="tx1"/>
                        </a:solidFill>
                      </a:endParaRPr>
                    </a:p>
                  </a:txBody>
                  <a:tcPr anchor="ctr"/>
                </a:tc>
                <a:extLst>
                  <a:ext uri="{0D108BD9-81ED-4DB2-BD59-A6C34878D82A}">
                    <a16:rowId xmlns:a16="http://schemas.microsoft.com/office/drawing/2014/main" val="1388354605"/>
                  </a:ext>
                </a:extLst>
              </a:tr>
              <a:tr h="342338">
                <a:tc>
                  <a:txBody>
                    <a:bodyPr/>
                    <a:lstStyle/>
                    <a:p>
                      <a:pPr algn="ctr"/>
                      <a:r>
                        <a:rPr kumimoji="1" lang="ja-JP" altLang="en-US" sz="1050" dirty="0" smtClean="0"/>
                        <a:t>①</a:t>
                      </a:r>
                      <a:endParaRPr kumimoji="1" lang="ja-JP" altLang="en-US" sz="1050" dirty="0"/>
                    </a:p>
                  </a:txBody>
                  <a:tcPr anchor="ctr"/>
                </a:tc>
                <a:tc>
                  <a:txBody>
                    <a:bodyPr/>
                    <a:lstStyle/>
                    <a:p>
                      <a:r>
                        <a:rPr kumimoji="1" lang="ja-JP" altLang="en-US" sz="1050" dirty="0" smtClean="0"/>
                        <a:t>阪神高速高架下</a:t>
                      </a:r>
                      <a:endParaRPr kumimoji="1" lang="ja-JP" altLang="en-US" sz="1050" dirty="0"/>
                    </a:p>
                  </a:txBody>
                  <a:tcPr/>
                </a:tc>
                <a:tc>
                  <a:txBody>
                    <a:bodyPr/>
                    <a:lstStyle/>
                    <a:p>
                      <a:r>
                        <a:rPr kumimoji="1" lang="ja-JP" altLang="en-US" sz="1050" dirty="0" smtClean="0"/>
                        <a:t>・ＢＢＱエリアの一部として雨天の際は一定利用がある</a:t>
                      </a:r>
                      <a:endParaRPr kumimoji="1" lang="en-US" altLang="ja-JP" sz="1050" dirty="0" smtClean="0"/>
                    </a:p>
                  </a:txBody>
                  <a:tcPr/>
                </a:tc>
                <a:tc>
                  <a:txBody>
                    <a:bodyPr/>
                    <a:lstStyle/>
                    <a:p>
                      <a:r>
                        <a:rPr kumimoji="1" lang="ja-JP" altLang="en-US" sz="1050" dirty="0" smtClean="0">
                          <a:solidFill>
                            <a:schemeClr val="tx1"/>
                          </a:solidFill>
                        </a:rPr>
                        <a:t>・新規施設設置は、阪神高速株式会社との調整が必要となる場合あり</a:t>
                      </a:r>
                      <a:endParaRPr kumimoji="1" lang="ja-JP" altLang="en-US" sz="1050" dirty="0">
                        <a:solidFill>
                          <a:schemeClr val="tx1"/>
                        </a:solidFill>
                      </a:endParaRPr>
                    </a:p>
                  </a:txBody>
                  <a:tcPr/>
                </a:tc>
                <a:extLst>
                  <a:ext uri="{0D108BD9-81ED-4DB2-BD59-A6C34878D82A}">
                    <a16:rowId xmlns:a16="http://schemas.microsoft.com/office/drawing/2014/main" val="849119150"/>
                  </a:ext>
                </a:extLst>
              </a:tr>
              <a:tr h="261905">
                <a:tc>
                  <a:txBody>
                    <a:bodyPr/>
                    <a:lstStyle/>
                    <a:p>
                      <a:pPr algn="ctr"/>
                      <a:r>
                        <a:rPr kumimoji="1" lang="ja-JP" altLang="en-US" sz="1050" dirty="0" smtClean="0"/>
                        <a:t>②</a:t>
                      </a:r>
                      <a:endParaRPr kumimoji="1" lang="ja-JP" altLang="en-US" sz="1050" dirty="0"/>
                    </a:p>
                  </a:txBody>
                  <a:tcPr anchor="ctr"/>
                </a:tc>
                <a:tc>
                  <a:txBody>
                    <a:bodyPr/>
                    <a:lstStyle/>
                    <a:p>
                      <a:r>
                        <a:rPr kumimoji="1" lang="ja-JP" altLang="en-US" sz="1050" dirty="0" smtClean="0"/>
                        <a:t>ヤード予定地</a:t>
                      </a:r>
                      <a:endParaRPr kumimoji="1" lang="ja-JP" altLang="en-US" sz="1050" dirty="0"/>
                    </a:p>
                  </a:txBody>
                  <a:tcPr/>
                </a:tc>
                <a:tc>
                  <a:txBody>
                    <a:bodyPr/>
                    <a:lstStyle/>
                    <a:p>
                      <a:r>
                        <a:rPr kumimoji="1" lang="ja-JP" altLang="en-US" sz="1050" dirty="0" smtClean="0"/>
                        <a:t>・ストックヤード整備予定</a:t>
                      </a:r>
                      <a:endParaRPr kumimoji="1" lang="ja-JP" altLang="en-US" sz="1050" dirty="0"/>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・他施設への転換不可</a:t>
                      </a:r>
                    </a:p>
                  </a:txBody>
                  <a:tcPr/>
                </a:tc>
                <a:extLst>
                  <a:ext uri="{0D108BD9-81ED-4DB2-BD59-A6C34878D82A}">
                    <a16:rowId xmlns:a16="http://schemas.microsoft.com/office/drawing/2014/main" val="2209406021"/>
                  </a:ext>
                </a:extLst>
              </a:tr>
            </a:tbl>
          </a:graphicData>
        </a:graphic>
      </p:graphicFrame>
      <p:graphicFrame>
        <p:nvGraphicFramePr>
          <p:cNvPr id="54" name="表 53"/>
          <p:cNvGraphicFramePr>
            <a:graphicFrameLocks noGrp="1"/>
          </p:cNvGraphicFramePr>
          <p:nvPr>
            <p:extLst/>
          </p:nvPr>
        </p:nvGraphicFramePr>
        <p:xfrm>
          <a:off x="7501583" y="4796677"/>
          <a:ext cx="7549996" cy="3108960"/>
        </p:xfrm>
        <a:graphic>
          <a:graphicData uri="http://schemas.openxmlformats.org/drawingml/2006/table">
            <a:tbl>
              <a:tblPr firstRow="1" bandRow="1">
                <a:tableStyleId>{22838BEF-8BB2-4498-84A7-C5851F593DF1}</a:tableStyleId>
              </a:tblPr>
              <a:tblGrid>
                <a:gridCol w="255314">
                  <a:extLst>
                    <a:ext uri="{9D8B030D-6E8A-4147-A177-3AD203B41FA5}">
                      <a16:colId xmlns:a16="http://schemas.microsoft.com/office/drawing/2014/main" val="625274315"/>
                    </a:ext>
                  </a:extLst>
                </a:gridCol>
                <a:gridCol w="1513082">
                  <a:extLst>
                    <a:ext uri="{9D8B030D-6E8A-4147-A177-3AD203B41FA5}">
                      <a16:colId xmlns:a16="http://schemas.microsoft.com/office/drawing/2014/main" val="3749867442"/>
                    </a:ext>
                  </a:extLst>
                </a:gridCol>
                <a:gridCol w="2217171">
                  <a:extLst>
                    <a:ext uri="{9D8B030D-6E8A-4147-A177-3AD203B41FA5}">
                      <a16:colId xmlns:a16="http://schemas.microsoft.com/office/drawing/2014/main" val="636709551"/>
                    </a:ext>
                  </a:extLst>
                </a:gridCol>
                <a:gridCol w="3564429">
                  <a:extLst>
                    <a:ext uri="{9D8B030D-6E8A-4147-A177-3AD203B41FA5}">
                      <a16:colId xmlns:a16="http://schemas.microsoft.com/office/drawing/2014/main" val="1080209853"/>
                    </a:ext>
                  </a:extLst>
                </a:gridCol>
              </a:tblGrid>
              <a:tr h="388345">
                <a:tc gridSpan="2">
                  <a:txBody>
                    <a:bodyPr/>
                    <a:lstStyle/>
                    <a:p>
                      <a:r>
                        <a:rPr kumimoji="1" lang="ja-JP" altLang="en-US" sz="1050" dirty="0" smtClean="0"/>
                        <a:t>スポーツ・レクゾーン②</a:t>
                      </a:r>
                      <a:endParaRPr kumimoji="1" lang="ja-JP" altLang="en-US" sz="1050" dirty="0"/>
                    </a:p>
                  </a:txBody>
                  <a:tcPr/>
                </a:tc>
                <a:tc hMerge="1">
                  <a:txBody>
                    <a:bodyPr/>
                    <a:lstStyle/>
                    <a:p>
                      <a:endParaRPr kumimoji="1" lang="ja-JP" altLang="en-US" sz="1050" dirty="0"/>
                    </a:p>
                  </a:txBody>
                  <a:tcPr/>
                </a:tc>
                <a:tc gridSpan="2">
                  <a:txBody>
                    <a:bodyPr/>
                    <a:lstStyle/>
                    <a:p>
                      <a:r>
                        <a:rPr kumimoji="1" lang="ja-JP" altLang="en-US" sz="1050" dirty="0" smtClean="0">
                          <a:solidFill>
                            <a:schemeClr val="tx1"/>
                          </a:solidFill>
                        </a:rPr>
                        <a:t>「海沿いの松林に面し、潮風を感じながらスポーツやレクリエーションを楽しむことのできるゾーン」</a:t>
                      </a:r>
                      <a:endParaRPr kumimoji="1" lang="en-US" altLang="ja-JP" sz="1050" dirty="0" smtClean="0">
                        <a:solidFill>
                          <a:schemeClr val="tx1"/>
                        </a:solidFill>
                      </a:endParaRPr>
                    </a:p>
                    <a:p>
                      <a:r>
                        <a:rPr kumimoji="1" lang="ja-JP" altLang="en-US" sz="1050" dirty="0" smtClean="0">
                          <a:solidFill>
                            <a:schemeClr val="tx1"/>
                          </a:solidFill>
                        </a:rPr>
                        <a:t>　・各種スポーツ促進、レクリエーションの場となるよう、サービス低下を招かない範囲で</a:t>
                      </a:r>
                      <a:endParaRPr kumimoji="1" lang="en-US" altLang="ja-JP" sz="1050" dirty="0" smtClean="0">
                        <a:solidFill>
                          <a:schemeClr val="tx1"/>
                        </a:solidFill>
                      </a:endParaRPr>
                    </a:p>
                    <a:p>
                      <a:r>
                        <a:rPr kumimoji="1" lang="ja-JP" altLang="en-US" sz="1050" dirty="0" smtClean="0">
                          <a:solidFill>
                            <a:schemeClr val="tx1"/>
                          </a:solidFill>
                        </a:rPr>
                        <a:t>　　の施設設置・改修は可能</a:t>
                      </a:r>
                    </a:p>
                    <a:p>
                      <a:r>
                        <a:rPr kumimoji="1" lang="ja-JP" altLang="en-US" sz="1050" dirty="0" smtClean="0">
                          <a:solidFill>
                            <a:schemeClr val="tx1"/>
                          </a:solidFill>
                        </a:rPr>
                        <a:t>　・各種公園施設間の一体的な利用促進の取組が必要。</a:t>
                      </a:r>
                      <a:endParaRPr kumimoji="1" lang="en-US" altLang="ja-JP" sz="1050" dirty="0" smtClean="0">
                        <a:solidFill>
                          <a:schemeClr val="tx1"/>
                        </a:solidFill>
                      </a:endParaRPr>
                    </a:p>
                  </a:txBody>
                  <a:tcPr/>
                </a:tc>
                <a:tc hMerge="1">
                  <a:txBody>
                    <a:bodyPr/>
                    <a:lstStyle/>
                    <a:p>
                      <a:endParaRPr kumimoji="1" lang="ja-JP" altLang="en-US"/>
                    </a:p>
                  </a:txBody>
                  <a:tcPr/>
                </a:tc>
                <a:extLst>
                  <a:ext uri="{0D108BD9-81ED-4DB2-BD59-A6C34878D82A}">
                    <a16:rowId xmlns:a16="http://schemas.microsoft.com/office/drawing/2014/main" val="1636446354"/>
                  </a:ext>
                </a:extLst>
              </a:tr>
              <a:tr h="164168">
                <a:tc gridSpan="2">
                  <a:txBody>
                    <a:bodyPr/>
                    <a:lstStyle/>
                    <a:p>
                      <a:pPr algn="ctr"/>
                      <a:r>
                        <a:rPr kumimoji="1" lang="ja-JP" altLang="en-US" sz="1050" b="1" dirty="0" smtClean="0"/>
                        <a:t>施設名・エリア名</a:t>
                      </a:r>
                      <a:endParaRPr kumimoji="1" lang="ja-JP" altLang="en-US" sz="1050" b="1" dirty="0"/>
                    </a:p>
                  </a:txBody>
                  <a:tcPr anchor="ctr"/>
                </a:tc>
                <a:tc hMerge="1">
                  <a:txBody>
                    <a:bodyPr/>
                    <a:lstStyle/>
                    <a:p>
                      <a:endParaRPr kumimoji="1" lang="ja-JP" altLang="en-US"/>
                    </a:p>
                  </a:txBody>
                  <a:tcPr/>
                </a:tc>
                <a:tc>
                  <a:txBody>
                    <a:bodyPr/>
                    <a:lstStyle/>
                    <a:p>
                      <a:pPr algn="ctr"/>
                      <a:r>
                        <a:rPr kumimoji="1" lang="ja-JP" altLang="en-US" sz="1050" b="1" dirty="0" smtClean="0">
                          <a:solidFill>
                            <a:schemeClr val="tx1"/>
                          </a:solidFill>
                        </a:rPr>
                        <a:t>現状</a:t>
                      </a:r>
                      <a:endParaRPr kumimoji="1" lang="ja-JP" altLang="en-US" sz="1050" b="1" dirty="0">
                        <a:solidFill>
                          <a:schemeClr val="tx1"/>
                        </a:solidFill>
                      </a:endParaRPr>
                    </a:p>
                  </a:txBody>
                  <a:tcPr anchor="ctr"/>
                </a:tc>
                <a:tc>
                  <a:txBody>
                    <a:bodyPr/>
                    <a:lstStyle/>
                    <a:p>
                      <a:pPr algn="ctr"/>
                      <a:r>
                        <a:rPr kumimoji="1" lang="ja-JP" altLang="en-US" sz="1050" b="1" dirty="0" smtClean="0">
                          <a:solidFill>
                            <a:schemeClr val="tx1"/>
                          </a:solidFill>
                        </a:rPr>
                        <a:t>留意すべき点</a:t>
                      </a:r>
                      <a:endParaRPr kumimoji="1" lang="ja-JP" altLang="en-US" sz="1050" b="1" dirty="0">
                        <a:solidFill>
                          <a:schemeClr val="tx1"/>
                        </a:solidFill>
                      </a:endParaRPr>
                    </a:p>
                  </a:txBody>
                  <a:tcPr anchor="ctr"/>
                </a:tc>
                <a:extLst>
                  <a:ext uri="{0D108BD9-81ED-4DB2-BD59-A6C34878D82A}">
                    <a16:rowId xmlns:a16="http://schemas.microsoft.com/office/drawing/2014/main" val="496223460"/>
                  </a:ext>
                </a:extLst>
              </a:tr>
              <a:tr h="239899">
                <a:tc>
                  <a:txBody>
                    <a:bodyPr/>
                    <a:lstStyle/>
                    <a:p>
                      <a:pPr algn="ctr"/>
                      <a:r>
                        <a:rPr kumimoji="1" lang="ja-JP" altLang="en-US" sz="1050" dirty="0" smtClean="0"/>
                        <a:t>③</a:t>
                      </a:r>
                      <a:endParaRPr kumimoji="1" lang="ja-JP" altLang="en-US" sz="1050" dirty="0"/>
                    </a:p>
                  </a:txBody>
                  <a:tcPr anchor="ctr"/>
                </a:tc>
                <a:tc>
                  <a:txBody>
                    <a:bodyPr/>
                    <a:lstStyle/>
                    <a:p>
                      <a:r>
                        <a:rPr kumimoji="1" lang="ja-JP" altLang="en-US" sz="1050" dirty="0" smtClean="0"/>
                        <a:t>交通遊園</a:t>
                      </a:r>
                      <a:endParaRPr kumimoji="1" lang="ja-JP" altLang="en-US" sz="1050" dirty="0"/>
                    </a:p>
                  </a:txBody>
                  <a:tcPr/>
                </a:tc>
                <a:tc>
                  <a:txBody>
                    <a:bodyPr/>
                    <a:lstStyle/>
                    <a:p>
                      <a:r>
                        <a:rPr kumimoji="1" lang="ja-JP" altLang="en-US" sz="1050" dirty="0" smtClean="0">
                          <a:solidFill>
                            <a:schemeClr val="tx1"/>
                          </a:solidFill>
                        </a:rPr>
                        <a:t>・遊びを通じて交通ルールを体得してもらうための施設</a:t>
                      </a:r>
                      <a:endParaRPr kumimoji="1" lang="ja-JP" altLang="en-US" sz="1050" dirty="0">
                        <a:solidFill>
                          <a:schemeClr val="tx1"/>
                        </a:solidFill>
                      </a:endParaRPr>
                    </a:p>
                  </a:txBody>
                  <a:tcPr/>
                </a:tc>
                <a:tc>
                  <a:txBody>
                    <a:bodyPr/>
                    <a:lstStyle/>
                    <a:p>
                      <a:r>
                        <a:rPr kumimoji="1" lang="ja-JP" altLang="en-US" sz="1050" dirty="0" smtClean="0">
                          <a:solidFill>
                            <a:schemeClr val="tx1"/>
                          </a:solidFill>
                        </a:rPr>
                        <a:t>・交通学習機能を維持すること</a:t>
                      </a:r>
                      <a:endParaRPr kumimoji="1" lang="en-US" altLang="ja-JP" sz="1050" dirty="0" smtClean="0">
                        <a:solidFill>
                          <a:schemeClr val="tx1"/>
                        </a:solidFill>
                      </a:endParaRPr>
                    </a:p>
                    <a:p>
                      <a:r>
                        <a:rPr kumimoji="1" lang="ja-JP" altLang="en-US" sz="1050" dirty="0" smtClean="0">
                          <a:solidFill>
                            <a:schemeClr val="tx1"/>
                          </a:solidFill>
                        </a:rPr>
                        <a:t>（施設の転換可）</a:t>
                      </a:r>
                      <a:endParaRPr kumimoji="1" lang="ja-JP" altLang="en-US" sz="1050" dirty="0">
                        <a:solidFill>
                          <a:schemeClr val="tx1"/>
                        </a:solidFill>
                      </a:endParaRPr>
                    </a:p>
                  </a:txBody>
                  <a:tcPr/>
                </a:tc>
                <a:extLst>
                  <a:ext uri="{0D108BD9-81ED-4DB2-BD59-A6C34878D82A}">
                    <a16:rowId xmlns:a16="http://schemas.microsoft.com/office/drawing/2014/main" val="849119150"/>
                  </a:ext>
                </a:extLst>
              </a:tr>
              <a:tr h="239899">
                <a:tc>
                  <a:txBody>
                    <a:bodyPr/>
                    <a:lstStyle/>
                    <a:p>
                      <a:pPr algn="ctr"/>
                      <a:r>
                        <a:rPr kumimoji="1" lang="ja-JP" altLang="en-US" sz="1050" dirty="0" smtClean="0"/>
                        <a:t>④</a:t>
                      </a:r>
                      <a:endParaRPr kumimoji="1" lang="ja-JP" altLang="en-US" sz="1050" dirty="0"/>
                    </a:p>
                  </a:txBody>
                  <a:tcPr anchor="ctr"/>
                </a:tc>
                <a:tc>
                  <a:txBody>
                    <a:bodyPr/>
                    <a:lstStyle/>
                    <a:p>
                      <a:r>
                        <a:rPr kumimoji="1" lang="ja-JP" altLang="en-US" sz="1050" dirty="0" smtClean="0"/>
                        <a:t>子供汽車</a:t>
                      </a:r>
                      <a:endParaRPr kumimoji="1" lang="ja-JP" altLang="en-US" sz="1050" dirty="0"/>
                    </a:p>
                  </a:txBody>
                  <a:tcPr/>
                </a:tc>
                <a:tc>
                  <a:txBody>
                    <a:bodyPr/>
                    <a:lstStyle/>
                    <a:p>
                      <a:r>
                        <a:rPr kumimoji="1" lang="ja-JP" altLang="en-US" sz="1050" dirty="0" smtClean="0">
                          <a:solidFill>
                            <a:schemeClr val="tx1"/>
                          </a:solidFill>
                        </a:rPr>
                        <a:t>・交通遊園とバラ庭園を結ぶ園内移動機能。</a:t>
                      </a:r>
                      <a:endParaRPr kumimoji="1" lang="en-US" altLang="ja-JP" sz="1050" dirty="0" smtClean="0">
                        <a:solidFill>
                          <a:schemeClr val="tx1"/>
                        </a:solidFill>
                      </a:endParaRPr>
                    </a:p>
                  </a:txBody>
                  <a:tcPr/>
                </a:tc>
                <a:tc>
                  <a:txBody>
                    <a:bodyPr/>
                    <a:lstStyle/>
                    <a:p>
                      <a:r>
                        <a:rPr kumimoji="1" lang="ja-JP" altLang="en-US" sz="1050" dirty="0" smtClean="0">
                          <a:solidFill>
                            <a:schemeClr val="tx1"/>
                          </a:solidFill>
                        </a:rPr>
                        <a:t>・南北の園内移動機能を維持すること</a:t>
                      </a:r>
                      <a:endParaRPr kumimoji="1" lang="en-US" altLang="ja-JP" sz="1050" dirty="0" smtClean="0">
                        <a:solidFill>
                          <a:schemeClr val="tx1"/>
                        </a:solidFill>
                      </a:endParaRPr>
                    </a:p>
                    <a:p>
                      <a:r>
                        <a:rPr kumimoji="1" lang="ja-JP" altLang="en-US" sz="1050" dirty="0" smtClean="0">
                          <a:solidFill>
                            <a:schemeClr val="tx1"/>
                          </a:solidFill>
                        </a:rPr>
                        <a:t>（施設の転換可）</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・施設更新のタイミングを踏まえた園内移動サービスの検討が必要</a:t>
                      </a:r>
                      <a:endParaRPr kumimoji="1" lang="en-US" altLang="ja-JP" sz="1050" dirty="0" smtClean="0">
                        <a:solidFill>
                          <a:schemeClr val="tx1"/>
                        </a:solidFill>
                      </a:endParaRPr>
                    </a:p>
                  </a:txBody>
                  <a:tcPr/>
                </a:tc>
                <a:extLst>
                  <a:ext uri="{0D108BD9-81ED-4DB2-BD59-A6C34878D82A}">
                    <a16:rowId xmlns:a16="http://schemas.microsoft.com/office/drawing/2014/main" val="1348388332"/>
                  </a:ext>
                </a:extLst>
              </a:tr>
              <a:tr h="239899">
                <a:tc>
                  <a:txBody>
                    <a:bodyPr/>
                    <a:lstStyle/>
                    <a:p>
                      <a:pPr algn="ctr"/>
                      <a:r>
                        <a:rPr kumimoji="1" lang="ja-JP" altLang="en-US" sz="1050" dirty="0" smtClean="0"/>
                        <a:t>⑤</a:t>
                      </a:r>
                      <a:endParaRPr kumimoji="1" lang="ja-JP" altLang="en-US" sz="1050" dirty="0"/>
                    </a:p>
                  </a:txBody>
                  <a:tcPr anchor="ctr"/>
                </a:tc>
                <a:tc>
                  <a:txBody>
                    <a:bodyPr/>
                    <a:lstStyle/>
                    <a:p>
                      <a:r>
                        <a:rPr kumimoji="1" lang="ja-JP" altLang="en-US" sz="1050" dirty="0" smtClean="0"/>
                        <a:t>ばら庭園</a:t>
                      </a:r>
                      <a:endParaRPr kumimoji="1" lang="ja-JP" altLang="en-US" sz="1050" dirty="0"/>
                    </a:p>
                  </a:txBody>
                  <a:tcPr/>
                </a:tc>
                <a:tc>
                  <a:txBody>
                    <a:bodyPr/>
                    <a:lstStyle/>
                    <a:p>
                      <a:r>
                        <a:rPr kumimoji="1" lang="ja-JP" altLang="en-US" sz="1050" dirty="0" smtClean="0">
                          <a:solidFill>
                            <a:schemeClr val="tx1"/>
                          </a:solidFill>
                        </a:rPr>
                        <a:t>・特殊庭園として特別な管理をされ、無料でばらを鑑賞できる庭園。</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・ばら庭園の歴史や管理手法を踏襲・維持すること</a:t>
                      </a: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・コンセプトと優れた景観を活かした集客の取組が必要</a:t>
                      </a:r>
                    </a:p>
                  </a:txBody>
                  <a:tcPr/>
                </a:tc>
                <a:extLst>
                  <a:ext uri="{0D108BD9-81ED-4DB2-BD59-A6C34878D82A}">
                    <a16:rowId xmlns:a16="http://schemas.microsoft.com/office/drawing/2014/main" val="1331591948"/>
                  </a:ext>
                </a:extLst>
              </a:tr>
              <a:tr h="239899">
                <a:tc>
                  <a:txBody>
                    <a:bodyPr/>
                    <a:lstStyle/>
                    <a:p>
                      <a:pPr algn="ctr"/>
                      <a:r>
                        <a:rPr kumimoji="1" lang="ja-JP" altLang="en-US" sz="1050" dirty="0" smtClean="0"/>
                        <a:t>⑥</a:t>
                      </a:r>
                      <a:endParaRPr kumimoji="1" lang="ja-JP" altLang="en-US" sz="1050" dirty="0"/>
                    </a:p>
                  </a:txBody>
                  <a:tcPr anchor="ctr"/>
                </a:tc>
                <a:tc>
                  <a:txBody>
                    <a:bodyPr/>
                    <a:lstStyle/>
                    <a:p>
                      <a:r>
                        <a:rPr kumimoji="1" lang="ja-JP" altLang="en-US" sz="1050" dirty="0" smtClean="0"/>
                        <a:t>各種スポーツ施設群</a:t>
                      </a:r>
                      <a:endParaRPr kumimoji="1" lang="ja-JP" altLang="en-US" sz="1050" dirty="0"/>
                    </a:p>
                  </a:txBody>
                  <a:tcPr/>
                </a:tc>
                <a:tc>
                  <a:txBody>
                    <a:bodyPr/>
                    <a:lstStyle/>
                    <a:p>
                      <a:r>
                        <a:rPr kumimoji="1" lang="ja-JP" altLang="en-US" sz="1050" dirty="0" smtClean="0">
                          <a:solidFill>
                            <a:schemeClr val="tx1"/>
                          </a:solidFill>
                        </a:rPr>
                        <a:t>施設毎に利用可能種目を指定している</a:t>
                      </a:r>
                    </a:p>
                  </a:txBody>
                  <a:tcPr/>
                </a:tc>
                <a:tc>
                  <a:txBody>
                    <a:bodyPr/>
                    <a:lstStyle/>
                    <a:p>
                      <a:pPr algn="l"/>
                      <a:r>
                        <a:rPr kumimoji="1" lang="ja-JP" altLang="en-US" sz="1050" dirty="0" smtClean="0">
                          <a:solidFill>
                            <a:schemeClr val="tx1"/>
                          </a:solidFill>
                        </a:rPr>
                        <a:t>ニーズに沿った新たな利用形態への対応可</a:t>
                      </a:r>
                    </a:p>
                  </a:txBody>
                  <a:tcPr anchor="ctr"/>
                </a:tc>
                <a:extLst>
                  <a:ext uri="{0D108BD9-81ED-4DB2-BD59-A6C34878D82A}">
                    <a16:rowId xmlns:a16="http://schemas.microsoft.com/office/drawing/2014/main" val="646516517"/>
                  </a:ext>
                </a:extLst>
              </a:tr>
            </a:tbl>
          </a:graphicData>
        </a:graphic>
      </p:graphicFrame>
      <p:graphicFrame>
        <p:nvGraphicFramePr>
          <p:cNvPr id="55" name="表 54"/>
          <p:cNvGraphicFramePr>
            <a:graphicFrameLocks noGrp="1"/>
          </p:cNvGraphicFramePr>
          <p:nvPr>
            <p:extLst/>
          </p:nvPr>
        </p:nvGraphicFramePr>
        <p:xfrm>
          <a:off x="113198" y="8293780"/>
          <a:ext cx="7151724" cy="1868358"/>
        </p:xfrm>
        <a:graphic>
          <a:graphicData uri="http://schemas.openxmlformats.org/drawingml/2006/table">
            <a:tbl>
              <a:tblPr firstRow="1" bandRow="1">
                <a:tableStyleId>{C4B1156A-380E-4F78-BDF5-A606A8083BF9}</a:tableStyleId>
              </a:tblPr>
              <a:tblGrid>
                <a:gridCol w="241846">
                  <a:extLst>
                    <a:ext uri="{9D8B030D-6E8A-4147-A177-3AD203B41FA5}">
                      <a16:colId xmlns:a16="http://schemas.microsoft.com/office/drawing/2014/main" val="1997667125"/>
                    </a:ext>
                  </a:extLst>
                </a:gridCol>
                <a:gridCol w="1270556">
                  <a:extLst>
                    <a:ext uri="{9D8B030D-6E8A-4147-A177-3AD203B41FA5}">
                      <a16:colId xmlns:a16="http://schemas.microsoft.com/office/drawing/2014/main" val="3749867442"/>
                    </a:ext>
                  </a:extLst>
                </a:gridCol>
                <a:gridCol w="2976517">
                  <a:extLst>
                    <a:ext uri="{9D8B030D-6E8A-4147-A177-3AD203B41FA5}">
                      <a16:colId xmlns:a16="http://schemas.microsoft.com/office/drawing/2014/main" val="636709551"/>
                    </a:ext>
                  </a:extLst>
                </a:gridCol>
                <a:gridCol w="2662805">
                  <a:extLst>
                    <a:ext uri="{9D8B030D-6E8A-4147-A177-3AD203B41FA5}">
                      <a16:colId xmlns:a16="http://schemas.microsoft.com/office/drawing/2014/main" val="2215573069"/>
                    </a:ext>
                  </a:extLst>
                </a:gridCol>
              </a:tblGrid>
              <a:tr h="354712">
                <a:tc gridSpan="2">
                  <a:txBody>
                    <a:bodyPr/>
                    <a:lstStyle/>
                    <a:p>
                      <a:r>
                        <a:rPr kumimoji="1" lang="ja-JP" altLang="en-US" sz="1050" dirty="0" smtClean="0"/>
                        <a:t>歴史景観保全</a:t>
                      </a:r>
                      <a:endParaRPr kumimoji="1" lang="en-US" altLang="ja-JP" sz="1050" dirty="0" smtClean="0"/>
                    </a:p>
                    <a:p>
                      <a:r>
                        <a:rPr kumimoji="1" lang="ja-JP" altLang="en-US" sz="1050" dirty="0" smtClean="0"/>
                        <a:t>ゾーン①</a:t>
                      </a:r>
                      <a:endParaRPr kumimoji="1" lang="ja-JP" altLang="en-US" sz="1050" dirty="0">
                        <a:solidFill>
                          <a:sysClr val="windowText" lastClr="000000"/>
                        </a:solidFill>
                      </a:endParaRPr>
                    </a:p>
                  </a:txBody>
                  <a:tcPr/>
                </a:tc>
                <a:tc hMerge="1">
                  <a:txBody>
                    <a:bodyPr/>
                    <a:lstStyle/>
                    <a:p>
                      <a:endParaRPr kumimoji="1" lang="ja-JP" altLang="en-US" sz="1050" dirty="0"/>
                    </a:p>
                  </a:txBody>
                  <a:tcPr/>
                </a:tc>
                <a:tc gridSpan="2">
                  <a:txBody>
                    <a:bodyPr/>
                    <a:lstStyle/>
                    <a:p>
                      <a:r>
                        <a:rPr kumimoji="1" lang="ja-JP" altLang="en-US" sz="1050" dirty="0" smtClean="0"/>
                        <a:t>「歴史ある松林の景観を保全するゾーン」</a:t>
                      </a:r>
                      <a:endParaRPr kumimoji="1" lang="en-US" altLang="ja-JP" sz="1050" dirty="0" smtClean="0"/>
                    </a:p>
                    <a:p>
                      <a:r>
                        <a:rPr kumimoji="1" lang="ja-JP" altLang="en-US" sz="1050" dirty="0" smtClean="0"/>
                        <a:t>　・利用者が自然を楽しむことができる施設設置は可能</a:t>
                      </a:r>
                      <a:endParaRPr kumimoji="1" lang="en-US" altLang="ja-JP" sz="1050" dirty="0" smtClean="0">
                        <a:solidFill>
                          <a:sysClr val="windowText" lastClr="000000"/>
                        </a:solidFill>
                      </a:endParaRPr>
                    </a:p>
                  </a:txBody>
                  <a:tcPr/>
                </a:tc>
                <a:tc hMerge="1">
                  <a:txBody>
                    <a:bodyPr/>
                    <a:lstStyle/>
                    <a:p>
                      <a:endParaRPr kumimoji="1" lang="ja-JP" altLang="en-US"/>
                    </a:p>
                  </a:txBody>
                  <a:tcPr/>
                </a:tc>
                <a:extLst>
                  <a:ext uri="{0D108BD9-81ED-4DB2-BD59-A6C34878D82A}">
                    <a16:rowId xmlns:a16="http://schemas.microsoft.com/office/drawing/2014/main" val="1636446354"/>
                  </a:ext>
                </a:extLst>
              </a:tr>
              <a:tr h="313878">
                <a:tc gridSpan="2">
                  <a:txBody>
                    <a:bodyPr/>
                    <a:lstStyle/>
                    <a:p>
                      <a:pPr algn="ctr"/>
                      <a:r>
                        <a:rPr kumimoji="1" lang="ja-JP" altLang="en-US" sz="1050" b="1" dirty="0" smtClean="0"/>
                        <a:t>施設名・エリア名</a:t>
                      </a:r>
                      <a:endParaRPr kumimoji="1" lang="ja-JP" altLang="en-US" sz="1050" b="1" dirty="0"/>
                    </a:p>
                  </a:txBody>
                  <a:tcPr anchor="ctr"/>
                </a:tc>
                <a:tc hMerge="1">
                  <a:txBody>
                    <a:bodyPr/>
                    <a:lstStyle/>
                    <a:p>
                      <a:endParaRPr kumimoji="1" lang="ja-JP" altLang="en-US"/>
                    </a:p>
                  </a:txBody>
                  <a:tcPr/>
                </a:tc>
                <a:tc>
                  <a:txBody>
                    <a:bodyPr/>
                    <a:lstStyle/>
                    <a:p>
                      <a:pPr algn="ctr"/>
                      <a:r>
                        <a:rPr kumimoji="1" lang="ja-JP" altLang="en-US" sz="1050" b="1" dirty="0" smtClean="0"/>
                        <a:t>現状</a:t>
                      </a:r>
                      <a:endParaRPr kumimoji="1" lang="ja-JP" altLang="en-US" sz="1050" b="1" dirty="0"/>
                    </a:p>
                  </a:txBody>
                  <a:tcPr anchor="ctr"/>
                </a:tc>
                <a:tc>
                  <a:txBody>
                    <a:bodyPr/>
                    <a:lstStyle/>
                    <a:p>
                      <a:pPr algn="ctr"/>
                      <a:r>
                        <a:rPr kumimoji="1" lang="ja-JP" altLang="en-US" sz="1050" b="1" dirty="0" smtClean="0">
                          <a:solidFill>
                            <a:schemeClr val="tx1"/>
                          </a:solidFill>
                        </a:rPr>
                        <a:t>留意すべき点</a:t>
                      </a:r>
                      <a:endParaRPr kumimoji="1" lang="en-US" altLang="ja-JP" sz="1050" b="1" dirty="0" smtClean="0">
                        <a:solidFill>
                          <a:schemeClr val="tx1"/>
                        </a:solidFill>
                      </a:endParaRPr>
                    </a:p>
                  </a:txBody>
                  <a:tcPr anchor="ctr"/>
                </a:tc>
                <a:extLst>
                  <a:ext uri="{0D108BD9-81ED-4DB2-BD59-A6C34878D82A}">
                    <a16:rowId xmlns:a16="http://schemas.microsoft.com/office/drawing/2014/main" val="2280597231"/>
                  </a:ext>
                </a:extLst>
              </a:tr>
              <a:tr h="670235">
                <a:tc>
                  <a:txBody>
                    <a:bodyPr/>
                    <a:lstStyle/>
                    <a:p>
                      <a:pPr algn="ctr"/>
                      <a:endParaRPr kumimoji="1" lang="ja-JP" altLang="en-US" sz="1050" dirty="0"/>
                    </a:p>
                  </a:txBody>
                  <a:tcPr anchor="ctr"/>
                </a:tc>
                <a:tc>
                  <a:txBody>
                    <a:bodyPr/>
                    <a:lstStyle/>
                    <a:p>
                      <a:r>
                        <a:rPr kumimoji="1" lang="ja-JP" altLang="en-US" sz="1050" dirty="0" smtClean="0"/>
                        <a:t>松林</a:t>
                      </a:r>
                      <a:endParaRPr kumimoji="1" lang="ja-JP" altLang="en-US" sz="1050" dirty="0"/>
                    </a:p>
                  </a:txBody>
                  <a:tcPr/>
                </a:tc>
                <a:tc>
                  <a:txBody>
                    <a:bodyPr/>
                    <a:lstStyle/>
                    <a:p>
                      <a:r>
                        <a:rPr kumimoji="1" lang="ja-JP" altLang="en-US" sz="1050" dirty="0" smtClean="0"/>
                        <a:t>・松林の中に遊戯施設やスポーツ施設の他、桜並木を有し、松林とその他公園施設が融合されている。</a:t>
                      </a:r>
                      <a:endParaRPr kumimoji="1" lang="en-US" altLang="ja-JP" sz="1050" dirty="0" smtClean="0"/>
                    </a:p>
                    <a:p>
                      <a:r>
                        <a:rPr kumimoji="1" lang="ja-JP" altLang="en-US" sz="1050" dirty="0" smtClean="0"/>
                        <a:t>・一部住宅地が隣接している。</a:t>
                      </a:r>
                      <a:endParaRPr kumimoji="1" lang="ja-JP" altLang="en-US" sz="1050" dirty="0"/>
                    </a:p>
                  </a:txBody>
                  <a:tcPr/>
                </a:tc>
                <a:tc>
                  <a:txBody>
                    <a:bodyPr/>
                    <a:lstStyle/>
                    <a:p>
                      <a:r>
                        <a:rPr kumimoji="1" lang="ja-JP" altLang="en-US" sz="1050" dirty="0" smtClean="0"/>
                        <a:t>・松林景観及び周辺環境への配慮が必要。</a:t>
                      </a:r>
                      <a:endParaRPr kumimoji="1" lang="ja-JP" altLang="en-US" sz="1050" dirty="0"/>
                    </a:p>
                  </a:txBody>
                  <a:tcPr/>
                </a:tc>
                <a:extLst>
                  <a:ext uri="{0D108BD9-81ED-4DB2-BD59-A6C34878D82A}">
                    <a16:rowId xmlns:a16="http://schemas.microsoft.com/office/drawing/2014/main" val="849119150"/>
                  </a:ext>
                </a:extLst>
              </a:tr>
              <a:tr h="354712">
                <a:tc>
                  <a:txBody>
                    <a:bodyPr/>
                    <a:lstStyle/>
                    <a:p>
                      <a:pPr algn="ctr"/>
                      <a:r>
                        <a:rPr kumimoji="1" lang="ja-JP" altLang="en-US" sz="1050" dirty="0" smtClean="0"/>
                        <a:t>①</a:t>
                      </a:r>
                      <a:endParaRPr kumimoji="1" lang="ja-JP" altLang="en-US" sz="1050" dirty="0"/>
                    </a:p>
                  </a:txBody>
                  <a:tcPr anchor="ctr"/>
                </a:tc>
                <a:tc>
                  <a:txBody>
                    <a:bodyPr/>
                    <a:lstStyle/>
                    <a:p>
                      <a:r>
                        <a:rPr kumimoji="1" lang="ja-JP" altLang="en-US" sz="1050" dirty="0" smtClean="0"/>
                        <a:t>青少年センター跡地</a:t>
                      </a:r>
                      <a:endParaRPr kumimoji="1" lang="en-US" altLang="ja-JP" sz="1050" dirty="0" smtClean="0"/>
                    </a:p>
                  </a:txBody>
                  <a:tcPr/>
                </a:tc>
                <a:tc>
                  <a:txBody>
                    <a:bodyPr/>
                    <a:lstStyle/>
                    <a:p>
                      <a:r>
                        <a:rPr kumimoji="1" lang="ja-JP" altLang="en-US" sz="1050" dirty="0" smtClean="0"/>
                        <a:t>・</a:t>
                      </a:r>
                      <a:r>
                        <a:rPr kumimoji="1" lang="en-US" altLang="ja-JP" sz="1050" dirty="0" smtClean="0"/>
                        <a:t>R</a:t>
                      </a:r>
                      <a:r>
                        <a:rPr kumimoji="1" lang="ja-JP" altLang="en-US" sz="1050" dirty="0" smtClean="0"/>
                        <a:t>４年度以降にヤードが整備される予定。</a:t>
                      </a:r>
                      <a:endParaRPr kumimoji="1" lang="en-US" altLang="ja-JP" sz="1050" dirty="0" smtClean="0"/>
                    </a:p>
                    <a:p>
                      <a:r>
                        <a:rPr kumimoji="1" lang="ja-JP" altLang="en-US" sz="1050" dirty="0" smtClean="0"/>
                        <a:t>（公園区域外）</a:t>
                      </a:r>
                      <a:endParaRPr kumimoji="1" lang="ja-JP" altLang="en-US" sz="1050" dirty="0"/>
                    </a:p>
                  </a:txBody>
                  <a:tcPr/>
                </a:tc>
                <a:tc>
                  <a:txBody>
                    <a:bodyPr/>
                    <a:lstStyle/>
                    <a:p>
                      <a:r>
                        <a:rPr kumimoji="1" lang="ja-JP" altLang="en-US" sz="1050" dirty="0" smtClean="0"/>
                        <a:t>・開設区域編入予定であるため、提案可能。ただし、近隣住環境への配慮必要。</a:t>
                      </a:r>
                      <a:endParaRPr kumimoji="1" lang="en-US" altLang="ja-JP" sz="1050" dirty="0" smtClean="0"/>
                    </a:p>
                  </a:txBody>
                  <a:tcPr/>
                </a:tc>
                <a:extLst>
                  <a:ext uri="{0D108BD9-81ED-4DB2-BD59-A6C34878D82A}">
                    <a16:rowId xmlns:a16="http://schemas.microsoft.com/office/drawing/2014/main" val="2326916576"/>
                  </a:ext>
                </a:extLst>
              </a:tr>
            </a:tbl>
          </a:graphicData>
        </a:graphic>
      </p:graphicFrame>
      <p:graphicFrame>
        <p:nvGraphicFramePr>
          <p:cNvPr id="56" name="表 55"/>
          <p:cNvGraphicFramePr>
            <a:graphicFrameLocks noGrp="1"/>
          </p:cNvGraphicFramePr>
          <p:nvPr>
            <p:extLst/>
          </p:nvPr>
        </p:nvGraphicFramePr>
        <p:xfrm>
          <a:off x="7501583" y="1146890"/>
          <a:ext cx="7530947" cy="1234440"/>
        </p:xfrm>
        <a:graphic>
          <a:graphicData uri="http://schemas.openxmlformats.org/drawingml/2006/table">
            <a:tbl>
              <a:tblPr firstRow="1" bandRow="1">
                <a:tableStyleId>{C4B1156A-380E-4F78-BDF5-A606A8083BF9}</a:tableStyleId>
              </a:tblPr>
              <a:tblGrid>
                <a:gridCol w="242644">
                  <a:extLst>
                    <a:ext uri="{9D8B030D-6E8A-4147-A177-3AD203B41FA5}">
                      <a16:colId xmlns:a16="http://schemas.microsoft.com/office/drawing/2014/main" val="1997667125"/>
                    </a:ext>
                  </a:extLst>
                </a:gridCol>
                <a:gridCol w="1260185">
                  <a:extLst>
                    <a:ext uri="{9D8B030D-6E8A-4147-A177-3AD203B41FA5}">
                      <a16:colId xmlns:a16="http://schemas.microsoft.com/office/drawing/2014/main" val="3749867442"/>
                    </a:ext>
                  </a:extLst>
                </a:gridCol>
                <a:gridCol w="3014367">
                  <a:extLst>
                    <a:ext uri="{9D8B030D-6E8A-4147-A177-3AD203B41FA5}">
                      <a16:colId xmlns:a16="http://schemas.microsoft.com/office/drawing/2014/main" val="636709551"/>
                    </a:ext>
                  </a:extLst>
                </a:gridCol>
                <a:gridCol w="3013751">
                  <a:extLst>
                    <a:ext uri="{9D8B030D-6E8A-4147-A177-3AD203B41FA5}">
                      <a16:colId xmlns:a16="http://schemas.microsoft.com/office/drawing/2014/main" val="31214348"/>
                    </a:ext>
                  </a:extLst>
                </a:gridCol>
              </a:tblGrid>
              <a:tr h="144533">
                <a:tc gridSpan="2">
                  <a:txBody>
                    <a:bodyPr/>
                    <a:lstStyle/>
                    <a:p>
                      <a:r>
                        <a:rPr kumimoji="1" lang="ja-JP" altLang="en-US" sz="1050" dirty="0" smtClean="0"/>
                        <a:t>歴史景観保全</a:t>
                      </a:r>
                      <a:endParaRPr kumimoji="1" lang="en-US" altLang="ja-JP" sz="1050" dirty="0" smtClean="0"/>
                    </a:p>
                    <a:p>
                      <a:r>
                        <a:rPr kumimoji="1" lang="ja-JP" altLang="en-US" sz="1050" dirty="0" smtClean="0"/>
                        <a:t>ゾーン②</a:t>
                      </a:r>
                      <a:endParaRPr kumimoji="1" lang="ja-JP" altLang="en-US" sz="1050" dirty="0">
                        <a:solidFill>
                          <a:sysClr val="windowText" lastClr="000000"/>
                        </a:solidFill>
                      </a:endParaRPr>
                    </a:p>
                  </a:txBody>
                  <a:tcPr/>
                </a:tc>
                <a:tc hMerge="1">
                  <a:txBody>
                    <a:bodyPr/>
                    <a:lstStyle/>
                    <a:p>
                      <a:endParaRPr kumimoji="1" lang="ja-JP" altLang="en-US" sz="1050" dirty="0"/>
                    </a:p>
                  </a:txBody>
                  <a:tcPr/>
                </a:tc>
                <a:tc gridSpan="2">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「歴史ある松林の景観を保全するゾーン」</a:t>
                      </a:r>
                      <a:endParaRPr kumimoji="1" lang="en-US" altLang="ja-JP" sz="1050" dirty="0" smtClean="0"/>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　・名松を含め、品格ある松林を保全・再生していくゾーンであるため、施設設置は極力控える</a:t>
                      </a:r>
                      <a:endParaRPr kumimoji="1" lang="en-US" altLang="ja-JP" sz="1050" dirty="0" smtClean="0"/>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　　必要がある。</a:t>
                      </a:r>
                      <a:endParaRPr kumimoji="1" lang="ja-JP" altLang="en-US" sz="1050" dirty="0" smtClean="0">
                        <a:solidFill>
                          <a:sysClr val="windowText" lastClr="000000"/>
                        </a:solidFill>
                      </a:endParaRPr>
                    </a:p>
                  </a:txBody>
                  <a:tcPr/>
                </a:tc>
                <a:tc hMerge="1">
                  <a:txBody>
                    <a:bodyPr/>
                    <a:lstStyle/>
                    <a:p>
                      <a:endParaRPr kumimoji="1" lang="ja-JP" altLang="en-US"/>
                    </a:p>
                  </a:txBody>
                  <a:tcPr/>
                </a:tc>
                <a:extLst>
                  <a:ext uri="{0D108BD9-81ED-4DB2-BD59-A6C34878D82A}">
                    <a16:rowId xmlns:a16="http://schemas.microsoft.com/office/drawing/2014/main" val="1636446354"/>
                  </a:ext>
                </a:extLst>
              </a:tr>
              <a:tr h="0">
                <a:tc gridSpan="2">
                  <a:txBody>
                    <a:bodyPr/>
                    <a:lstStyle/>
                    <a:p>
                      <a:pPr algn="ctr"/>
                      <a:r>
                        <a:rPr kumimoji="1" lang="ja-JP" altLang="en-US" sz="1050" b="1" dirty="0" smtClean="0"/>
                        <a:t>施設名・エリア名</a:t>
                      </a:r>
                      <a:endParaRPr kumimoji="1" lang="ja-JP" altLang="en-US" sz="1050" b="1" dirty="0"/>
                    </a:p>
                  </a:txBody>
                  <a:tcPr anchor="ctr"/>
                </a:tc>
                <a:tc hMerge="1">
                  <a:txBody>
                    <a:bodyPr/>
                    <a:lstStyle/>
                    <a:p>
                      <a:endParaRPr kumimoji="1" lang="ja-JP" altLang="en-US"/>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b="1" dirty="0" smtClean="0"/>
                        <a:t>現状</a:t>
                      </a:r>
                    </a:p>
                  </a:txBody>
                  <a:tcPr anchor="ct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1"/>
                          </a:solidFill>
                        </a:rPr>
                        <a:t>留意すべき点</a:t>
                      </a:r>
                      <a:endParaRPr kumimoji="1" lang="en-US" altLang="ja-JP" sz="1050" b="1" dirty="0" smtClean="0">
                        <a:solidFill>
                          <a:schemeClr val="tx1"/>
                        </a:solidFill>
                      </a:endParaRPr>
                    </a:p>
                  </a:txBody>
                  <a:tcPr anchor="ctr"/>
                </a:tc>
                <a:extLst>
                  <a:ext uri="{0D108BD9-81ED-4DB2-BD59-A6C34878D82A}">
                    <a16:rowId xmlns:a16="http://schemas.microsoft.com/office/drawing/2014/main" val="1600509864"/>
                  </a:ext>
                </a:extLst>
              </a:tr>
              <a:tr h="117175">
                <a:tc>
                  <a:txBody>
                    <a:bodyPr/>
                    <a:lstStyle/>
                    <a:p>
                      <a:endParaRPr kumimoji="1" lang="ja-JP" altLang="en-US" sz="1050" dirty="0"/>
                    </a:p>
                  </a:txBody>
                  <a:tcPr/>
                </a:tc>
                <a:tc>
                  <a:txBody>
                    <a:bodyPr/>
                    <a:lstStyle/>
                    <a:p>
                      <a:r>
                        <a:rPr kumimoji="1" lang="ja-JP" altLang="en-US" sz="1050" dirty="0" smtClean="0"/>
                        <a:t>松林</a:t>
                      </a:r>
                      <a:endParaRPr kumimoji="1" lang="ja-JP" altLang="en-US" sz="1050" dirty="0"/>
                    </a:p>
                  </a:txBody>
                  <a:tcPr/>
                </a:tc>
                <a:tc>
                  <a:txBody>
                    <a:bodyPr/>
                    <a:lstStyle/>
                    <a:p>
                      <a:r>
                        <a:rPr kumimoji="1" lang="ja-JP" altLang="en-US" sz="1050" dirty="0" smtClean="0"/>
                        <a:t>・</a:t>
                      </a:r>
                      <a:r>
                        <a:rPr kumimoji="1" lang="en-US" altLang="ja-JP" sz="1050" dirty="0" smtClean="0"/>
                        <a:t>H30</a:t>
                      </a:r>
                      <a:r>
                        <a:rPr kumimoji="1" lang="ja-JP" altLang="en-US" sz="1050" dirty="0" smtClean="0"/>
                        <a:t>年に台風により多数倒木被害を受けた。</a:t>
                      </a:r>
                      <a:endParaRPr kumimoji="1" lang="en-US" altLang="ja-JP" sz="1050" dirty="0" smtClean="0"/>
                    </a:p>
                    <a:p>
                      <a:r>
                        <a:rPr kumimoji="1" lang="ja-JP" altLang="en-US" sz="1050" dirty="0" smtClean="0"/>
                        <a:t>・松林景観の再生を必要としている。</a:t>
                      </a:r>
                      <a:endParaRPr kumimoji="1" lang="ja-JP" altLang="en-US" sz="1050" dirty="0"/>
                    </a:p>
                  </a:txBody>
                  <a:tcPr/>
                </a:tc>
                <a:tc>
                  <a:txBody>
                    <a:bodyPr/>
                    <a:lstStyle/>
                    <a:p>
                      <a:r>
                        <a:rPr kumimoji="1" lang="ja-JP" altLang="en-US" sz="1050" dirty="0" smtClean="0"/>
                        <a:t>・原則、新たな施設設置は不可。</a:t>
                      </a:r>
                      <a:endParaRPr kumimoji="1" lang="ja-JP" altLang="en-US" sz="1050" dirty="0"/>
                    </a:p>
                  </a:txBody>
                  <a:tcPr/>
                </a:tc>
                <a:extLst>
                  <a:ext uri="{0D108BD9-81ED-4DB2-BD59-A6C34878D82A}">
                    <a16:rowId xmlns:a16="http://schemas.microsoft.com/office/drawing/2014/main" val="849119150"/>
                  </a:ext>
                </a:extLst>
              </a:tr>
            </a:tbl>
          </a:graphicData>
        </a:graphic>
      </p:graphicFrame>
      <p:sp>
        <p:nvSpPr>
          <p:cNvPr id="57" name="テキスト ボックス 56"/>
          <p:cNvSpPr txBox="1"/>
          <p:nvPr/>
        </p:nvSpPr>
        <p:spPr>
          <a:xfrm>
            <a:off x="113198" y="3587895"/>
            <a:ext cx="3854580" cy="338554"/>
          </a:xfrm>
          <a:prstGeom prst="rect">
            <a:avLst/>
          </a:prstGeom>
          <a:solidFill>
            <a:srgbClr val="00B0F0"/>
          </a:solidFill>
          <a:ln>
            <a:solidFill>
              <a:schemeClr val="tx1"/>
            </a:solidFill>
          </a:ln>
        </p:spPr>
        <p:txBody>
          <a:bodyPr wrap="square" rtlCol="0">
            <a:spAutoFit/>
          </a:bodyPr>
          <a:lstStyle/>
          <a:p>
            <a:r>
              <a:rPr kumimoji="1" lang="ja-JP" altLang="en-US" sz="1600" dirty="0" smtClean="0"/>
              <a:t>②各ゾーン・施設の留意事項</a:t>
            </a:r>
            <a:endParaRPr kumimoji="1" lang="ja-JP" altLang="en-US" sz="1600" b="1" u="sng" dirty="0"/>
          </a:p>
        </p:txBody>
      </p:sp>
      <p:sp>
        <p:nvSpPr>
          <p:cNvPr id="15" name="テキスト ボックス 14"/>
          <p:cNvSpPr txBox="1"/>
          <p:nvPr/>
        </p:nvSpPr>
        <p:spPr>
          <a:xfrm>
            <a:off x="7501583" y="7992601"/>
            <a:ext cx="3854580" cy="307777"/>
          </a:xfrm>
          <a:prstGeom prst="rect">
            <a:avLst/>
          </a:prstGeom>
          <a:noFill/>
          <a:ln>
            <a:noFill/>
          </a:ln>
        </p:spPr>
        <p:txBody>
          <a:bodyPr wrap="square" rtlCol="0">
            <a:spAutoFit/>
          </a:bodyPr>
          <a:lstStyle/>
          <a:p>
            <a:r>
              <a:rPr kumimoji="1" lang="en-US" altLang="ja-JP" sz="1400" u="sng" dirty="0" smtClean="0"/>
              <a:t>【</a:t>
            </a:r>
            <a:r>
              <a:rPr kumimoji="1" lang="ja-JP" altLang="en-US" sz="1400" u="sng" dirty="0" smtClean="0"/>
              <a:t>参考</a:t>
            </a:r>
            <a:r>
              <a:rPr kumimoji="1" lang="en-US" altLang="ja-JP" sz="1400" u="sng" dirty="0" smtClean="0"/>
              <a:t>】</a:t>
            </a:r>
            <a:r>
              <a:rPr kumimoji="1" lang="ja-JP" altLang="en-US" sz="1400" u="sng" dirty="0" smtClean="0"/>
              <a:t>指定管理者の主な管理対象外施設</a:t>
            </a:r>
            <a:endParaRPr kumimoji="1" lang="ja-JP" altLang="en-US" sz="1400" b="1" u="sng" dirty="0"/>
          </a:p>
        </p:txBody>
      </p:sp>
      <p:graphicFrame>
        <p:nvGraphicFramePr>
          <p:cNvPr id="16" name="表 15"/>
          <p:cNvGraphicFramePr>
            <a:graphicFrameLocks noGrp="1"/>
          </p:cNvGraphicFramePr>
          <p:nvPr>
            <p:extLst/>
          </p:nvPr>
        </p:nvGraphicFramePr>
        <p:xfrm>
          <a:off x="7501584" y="8241543"/>
          <a:ext cx="7530946" cy="2402580"/>
        </p:xfrm>
        <a:graphic>
          <a:graphicData uri="http://schemas.openxmlformats.org/drawingml/2006/table">
            <a:tbl>
              <a:tblPr firstRow="1" bandRow="1">
                <a:tableStyleId>{073A0DAA-6AF3-43AB-8588-CEC1D06C72B9}</a:tableStyleId>
              </a:tblPr>
              <a:tblGrid>
                <a:gridCol w="243034">
                  <a:extLst>
                    <a:ext uri="{9D8B030D-6E8A-4147-A177-3AD203B41FA5}">
                      <a16:colId xmlns:a16="http://schemas.microsoft.com/office/drawing/2014/main" val="1704784506"/>
                    </a:ext>
                  </a:extLst>
                </a:gridCol>
                <a:gridCol w="1140325">
                  <a:extLst>
                    <a:ext uri="{9D8B030D-6E8A-4147-A177-3AD203B41FA5}">
                      <a16:colId xmlns:a16="http://schemas.microsoft.com/office/drawing/2014/main" val="3749867442"/>
                    </a:ext>
                  </a:extLst>
                </a:gridCol>
                <a:gridCol w="1503657">
                  <a:extLst>
                    <a:ext uri="{9D8B030D-6E8A-4147-A177-3AD203B41FA5}">
                      <a16:colId xmlns:a16="http://schemas.microsoft.com/office/drawing/2014/main" val="1173495238"/>
                    </a:ext>
                  </a:extLst>
                </a:gridCol>
                <a:gridCol w="2387600">
                  <a:extLst>
                    <a:ext uri="{9D8B030D-6E8A-4147-A177-3AD203B41FA5}">
                      <a16:colId xmlns:a16="http://schemas.microsoft.com/office/drawing/2014/main" val="636709551"/>
                    </a:ext>
                  </a:extLst>
                </a:gridCol>
                <a:gridCol w="2256330">
                  <a:extLst>
                    <a:ext uri="{9D8B030D-6E8A-4147-A177-3AD203B41FA5}">
                      <a16:colId xmlns:a16="http://schemas.microsoft.com/office/drawing/2014/main" val="2128826736"/>
                    </a:ext>
                  </a:extLst>
                </a:gridCol>
              </a:tblGrid>
              <a:tr h="211801">
                <a:tc gridSpan="2">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施設名・</a:t>
                      </a:r>
                      <a:r>
                        <a:rPr kumimoji="1" lang="ja-JP" altLang="en-US" sz="1050" dirty="0" smtClean="0">
                          <a:solidFill>
                            <a:schemeClr val="tx1"/>
                          </a:solidFill>
                        </a:rPr>
                        <a:t>エリア名</a:t>
                      </a:r>
                      <a:endParaRPr kumimoji="1" lang="ja-JP" altLang="en-US" sz="1050" dirty="0">
                        <a:solidFill>
                          <a:schemeClr val="tx1"/>
                        </a:solidFill>
                      </a:endParaRPr>
                    </a:p>
                  </a:txBody>
                  <a:tcPr>
                    <a:solidFill>
                      <a:schemeClr val="bg1">
                        <a:lumMod val="95000"/>
                      </a:schemeClr>
                    </a:solidFill>
                  </a:tcPr>
                </a:tc>
                <a:tc hMerge="1">
                  <a:txBody>
                    <a:bodyPr/>
                    <a:lstStyle/>
                    <a:p>
                      <a:endParaRPr kumimoji="1" lang="ja-JP" altLang="en-US"/>
                    </a:p>
                  </a:txBody>
                  <a:tcPr/>
                </a:tc>
                <a:tc>
                  <a:txBody>
                    <a:bodyPr/>
                    <a:lstStyle/>
                    <a:p>
                      <a:pPr algn="ctr"/>
                      <a:r>
                        <a:rPr kumimoji="1" lang="ja-JP" altLang="en-US" sz="1050" dirty="0" smtClean="0">
                          <a:solidFill>
                            <a:schemeClr val="tx1"/>
                          </a:solidFill>
                        </a:rPr>
                        <a:t>管理者</a:t>
                      </a:r>
                      <a:endParaRPr kumimoji="1" lang="ja-JP" altLang="en-US" sz="1050" dirty="0">
                        <a:solidFill>
                          <a:schemeClr val="tx1"/>
                        </a:solidFill>
                      </a:endParaRPr>
                    </a:p>
                  </a:txBody>
                  <a:tcPr>
                    <a:solidFill>
                      <a:schemeClr val="bg1">
                        <a:lumMod val="95000"/>
                      </a:schemeClr>
                    </a:solidFill>
                  </a:tcPr>
                </a:tc>
                <a:tc>
                  <a:txBody>
                    <a:bodyPr/>
                    <a:lstStyle/>
                    <a:p>
                      <a:pPr algn="ctr"/>
                      <a:r>
                        <a:rPr kumimoji="1" lang="ja-JP" altLang="en-US" sz="1050" dirty="0" smtClean="0">
                          <a:solidFill>
                            <a:schemeClr val="tx1"/>
                          </a:solidFill>
                        </a:rPr>
                        <a:t>現状</a:t>
                      </a:r>
                      <a:endParaRPr kumimoji="1" lang="ja-JP" altLang="en-US" sz="1050" dirty="0">
                        <a:solidFill>
                          <a:schemeClr val="tx1"/>
                        </a:solidFill>
                      </a:endParaRPr>
                    </a:p>
                  </a:txBody>
                  <a:tcPr>
                    <a:solidFill>
                      <a:schemeClr val="bg1">
                        <a:lumMod val="95000"/>
                      </a:schemeClr>
                    </a:solidFill>
                  </a:tcPr>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a:solidFill>
                      <a:schemeClr val="bg1">
                        <a:lumMod val="95000"/>
                      </a:schemeClr>
                    </a:solidFill>
                  </a:tcPr>
                </a:tc>
                <a:extLst>
                  <a:ext uri="{0D108BD9-81ED-4DB2-BD59-A6C34878D82A}">
                    <a16:rowId xmlns:a16="http://schemas.microsoft.com/office/drawing/2014/main" val="2545159676"/>
                  </a:ext>
                </a:extLst>
              </a:tr>
              <a:tr h="380999">
                <a:tc>
                  <a:txBody>
                    <a:bodyPr/>
                    <a:lstStyle/>
                    <a:p>
                      <a:pPr algn="ctr"/>
                      <a:r>
                        <a:rPr kumimoji="1" lang="ja-JP" altLang="en-US" sz="1050" dirty="0"/>
                        <a:t>①</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青少年センター跡地</a:t>
                      </a:r>
                      <a:endParaRPr kumimoji="1" lang="en-US" altLang="ja-JP" sz="1050" dirty="0" smtClean="0"/>
                    </a:p>
                    <a:p>
                      <a:endParaRPr kumimoji="1" lang="ja-JP" altLang="en-US" sz="1050" dirty="0"/>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大阪府</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鳳土木事務所</a:t>
                      </a:r>
                      <a:endParaRPr kumimoji="1" lang="en-US" altLang="ja-JP" sz="1050" dirty="0" smtClean="0">
                        <a:solidFill>
                          <a:schemeClr val="tx1"/>
                        </a:solidFill>
                      </a:endParaRPr>
                    </a:p>
                  </a:txBody>
                  <a:tcPr/>
                </a:tc>
                <a:tc>
                  <a:txBody>
                    <a:bodyPr/>
                    <a:lstStyle/>
                    <a:p>
                      <a:r>
                        <a:rPr kumimoji="1" lang="ja-JP" altLang="en-US" sz="1050" dirty="0" smtClean="0">
                          <a:solidFill>
                            <a:schemeClr val="tx1"/>
                          </a:solidFill>
                        </a:rPr>
                        <a:t>・現在は公園開設区域外であり、工事用のバックヤードとして使用</a:t>
                      </a:r>
                      <a:endParaRPr kumimoji="1" lang="en-US" altLang="ja-JP" sz="1050" dirty="0" smtClean="0">
                        <a:solidFill>
                          <a:schemeClr val="tx1"/>
                        </a:solidFill>
                      </a:endParaRPr>
                    </a:p>
                    <a:p>
                      <a:r>
                        <a:rPr kumimoji="1" lang="ja-JP" altLang="en-US" sz="1050" dirty="0" smtClean="0">
                          <a:solidFill>
                            <a:schemeClr val="tx1"/>
                          </a:solidFill>
                        </a:rPr>
                        <a:t>・フェンスで囲われ、残土を保管</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・Ｒ４年度以降に開設区域編入予定であるため、提案可能。ただし、近隣住環境への配慮必要。</a:t>
                      </a:r>
                      <a:endParaRPr kumimoji="1" lang="en-US" altLang="ja-JP" sz="1050" dirty="0" smtClean="0">
                        <a:solidFill>
                          <a:schemeClr val="tx1"/>
                        </a:solidFill>
                      </a:endParaRPr>
                    </a:p>
                  </a:txBody>
                  <a:tcPr/>
                </a:tc>
                <a:extLst>
                  <a:ext uri="{0D108BD9-81ED-4DB2-BD59-A6C34878D82A}">
                    <a16:rowId xmlns:a16="http://schemas.microsoft.com/office/drawing/2014/main" val="849119150"/>
                  </a:ext>
                </a:extLst>
              </a:tr>
              <a:tr h="388619">
                <a:tc>
                  <a:txBody>
                    <a:bodyPr/>
                    <a:lstStyle/>
                    <a:p>
                      <a:pPr algn="ctr"/>
                      <a:r>
                        <a:rPr kumimoji="1" lang="ja-JP" altLang="en-US" sz="1050" dirty="0"/>
                        <a:t>②</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府立漕艇センター</a:t>
                      </a:r>
                    </a:p>
                    <a:p>
                      <a:endParaRPr kumimoji="1" lang="ja-JP" altLang="en-US" sz="1050" dirty="0"/>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rPr>
                        <a:t>(</a:t>
                      </a:r>
                      <a:r>
                        <a:rPr kumimoji="1" lang="ja-JP" altLang="en-US" sz="1050" dirty="0" smtClean="0">
                          <a:solidFill>
                            <a:schemeClr val="tx1"/>
                          </a:solidFill>
                        </a:rPr>
                        <a:t>一社</a:t>
                      </a:r>
                      <a:r>
                        <a:rPr kumimoji="1" lang="en-US" altLang="ja-JP" sz="1050" dirty="0" smtClean="0">
                          <a:solidFill>
                            <a:schemeClr val="tx1"/>
                          </a:solidFill>
                        </a:rPr>
                        <a:t>)</a:t>
                      </a:r>
                      <a:r>
                        <a:rPr kumimoji="1" lang="ja-JP" altLang="en-US" sz="1050" dirty="0" smtClean="0">
                          <a:solidFill>
                            <a:schemeClr val="tx1"/>
                          </a:solidFill>
                        </a:rPr>
                        <a:t>大阪ボート協会</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（設置者）大阪府教育庁</a:t>
                      </a:r>
                      <a:endParaRPr kumimoji="1" lang="en-US" altLang="ja-JP" sz="1050" dirty="0" smtClean="0">
                        <a:solidFill>
                          <a:schemeClr val="tx1"/>
                        </a:solidFill>
                      </a:endParaRPr>
                    </a:p>
                  </a:txBody>
                  <a:tcPr/>
                </a:tc>
                <a:tc>
                  <a:txBody>
                    <a:bodyPr/>
                    <a:lstStyle/>
                    <a:p>
                      <a:r>
                        <a:rPr kumimoji="1" lang="ja-JP" altLang="en-US" sz="1050" dirty="0" smtClean="0">
                          <a:solidFill>
                            <a:schemeClr val="tx1"/>
                          </a:solidFill>
                        </a:rPr>
                        <a:t>・府民に漕艇の場を提供する施設</a:t>
                      </a:r>
                      <a:endParaRPr kumimoji="1" lang="en-US" altLang="ja-JP" sz="1050" dirty="0" smtClean="0">
                        <a:solidFill>
                          <a:schemeClr val="tx1"/>
                        </a:solidFill>
                      </a:endParaRPr>
                    </a:p>
                    <a:p>
                      <a:r>
                        <a:rPr kumimoji="1" lang="ja-JP" altLang="en-US" sz="1050" dirty="0" smtClean="0">
                          <a:solidFill>
                            <a:schemeClr val="tx1"/>
                          </a:solidFill>
                        </a:rPr>
                        <a:t>・別途、指定管理者を公募</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・ボート大会開催時には、公園内にてイベントや占用等があり</a:t>
                      </a:r>
                      <a:endParaRPr kumimoji="1" lang="en-US" altLang="ja-JP" sz="1050" dirty="0" smtClean="0">
                        <a:solidFill>
                          <a:schemeClr val="tx1"/>
                        </a:solidFill>
                      </a:endParaRPr>
                    </a:p>
                  </a:txBody>
                  <a:tcPr/>
                </a:tc>
                <a:extLst>
                  <a:ext uri="{0D108BD9-81ED-4DB2-BD59-A6C34878D82A}">
                    <a16:rowId xmlns:a16="http://schemas.microsoft.com/office/drawing/2014/main" val="1348388332"/>
                  </a:ext>
                </a:extLst>
              </a:tr>
              <a:tr h="373379">
                <a:tc>
                  <a:txBody>
                    <a:bodyPr/>
                    <a:lstStyle/>
                    <a:p>
                      <a:pPr algn="ctr"/>
                      <a:r>
                        <a:rPr kumimoji="1" lang="ja-JP" altLang="en-US" sz="1050" dirty="0"/>
                        <a:t>③</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羽衣青少年センターユースホステル</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公財大阪府ユースホステル協会</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rPr>
                        <a:t>・青少年野外活動施設として運営されている</a:t>
                      </a:r>
                      <a:endParaRPr kumimoji="1" lang="ja-JP" altLang="en-US" sz="1050" strike="noStrike"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・現指定管理者により公園と共にイベントを実施している。</a:t>
                      </a:r>
                      <a:endParaRPr kumimoji="1" lang="ja-JP" altLang="en-US" sz="1050" dirty="0">
                        <a:solidFill>
                          <a:schemeClr val="tx1"/>
                        </a:solidFill>
                      </a:endParaRPr>
                    </a:p>
                  </a:txBody>
                  <a:tcPr/>
                </a:tc>
                <a:extLst>
                  <a:ext uri="{0D108BD9-81ED-4DB2-BD59-A6C34878D82A}">
                    <a16:rowId xmlns:a16="http://schemas.microsoft.com/office/drawing/2014/main" val="4174220003"/>
                  </a:ext>
                </a:extLst>
              </a:tr>
              <a:tr h="436620">
                <a:tc>
                  <a:txBody>
                    <a:bodyPr/>
                    <a:lstStyle/>
                    <a:p>
                      <a:pPr algn="ctr"/>
                      <a:r>
                        <a:rPr kumimoji="1" lang="ja-JP" altLang="en-US" sz="1050" dirty="0" smtClean="0"/>
                        <a:t>④</a:t>
                      </a:r>
                      <a:endParaRPr kumimoji="1" lang="ja-JP" altLang="en-US" sz="1050" dirty="0"/>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t>便益施設</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コンビニ事業者</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rPr>
                        <a:t>・設置許可制度により設置されたコンビニエンスストア</a:t>
                      </a:r>
                      <a:endParaRPr kumimoji="1" lang="en-US" altLang="ja-JP" sz="1050" strike="noStrike" dirty="0" smtClean="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・設置許可範囲内の植栽についても事業者により管理されている。</a:t>
                      </a:r>
                      <a:endParaRPr kumimoji="1" lang="ja-JP" altLang="en-US" sz="1050" dirty="0">
                        <a:solidFill>
                          <a:schemeClr val="tx1"/>
                        </a:solidFill>
                      </a:endParaRPr>
                    </a:p>
                  </a:txBody>
                  <a:tcPr/>
                </a:tc>
                <a:extLst>
                  <a:ext uri="{0D108BD9-81ED-4DB2-BD59-A6C34878D82A}">
                    <a16:rowId xmlns:a16="http://schemas.microsoft.com/office/drawing/2014/main" val="3997137355"/>
                  </a:ext>
                </a:extLst>
              </a:tr>
            </a:tbl>
          </a:graphicData>
        </a:graphic>
      </p:graphicFrame>
    </p:spTree>
    <p:extLst>
      <p:ext uri="{BB962C8B-B14F-4D97-AF65-F5344CB8AC3E}">
        <p14:creationId xmlns:p14="http://schemas.microsoft.com/office/powerpoint/2010/main" val="556742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グループ化 80"/>
          <p:cNvGrpSpPr/>
          <p:nvPr/>
        </p:nvGrpSpPr>
        <p:grpSpPr>
          <a:xfrm rot="5400000">
            <a:off x="3827219" y="-2164525"/>
            <a:ext cx="7489115" cy="14882495"/>
            <a:chOff x="5521862" y="1814512"/>
            <a:chExt cx="3709887" cy="7372350"/>
          </a:xfrm>
        </p:grpSpPr>
        <p:pic>
          <p:nvPicPr>
            <p:cNvPr id="67" name="図 66" descr="02-2"/>
            <p:cNvPicPr/>
            <p:nvPr/>
          </p:nvPicPr>
          <p:blipFill rotWithShape="1">
            <a:blip r:embed="rId2" cstate="print">
              <a:extLst>
                <a:ext uri="{28A0092B-C50C-407E-A947-70E740481C1C}">
                  <a14:useLocalDpi xmlns:a14="http://schemas.microsoft.com/office/drawing/2010/main" val="0"/>
                </a:ext>
              </a:extLst>
            </a:blip>
            <a:srcRect/>
            <a:stretch/>
          </p:blipFill>
          <p:spPr bwMode="auto">
            <a:xfrm rot="16200000">
              <a:off x="3690631" y="3645743"/>
              <a:ext cx="7372350" cy="3709887"/>
            </a:xfrm>
            <a:prstGeom prst="rect">
              <a:avLst/>
            </a:prstGeom>
            <a:noFill/>
            <a:ln>
              <a:noFill/>
            </a:ln>
            <a:extLst>
              <a:ext uri="{53640926-AAD7-44D8-BBD7-CCE9431645EC}">
                <a14:shadowObscured xmlns:a14="http://schemas.microsoft.com/office/drawing/2010/main"/>
              </a:ext>
            </a:extLst>
          </p:spPr>
        </p:pic>
        <p:sp>
          <p:nvSpPr>
            <p:cNvPr id="68" name="フリーフォーム 67"/>
            <p:cNvSpPr/>
            <p:nvPr/>
          </p:nvSpPr>
          <p:spPr>
            <a:xfrm rot="16200000">
              <a:off x="4104571" y="5588386"/>
              <a:ext cx="5411470" cy="474841"/>
            </a:xfrm>
            <a:custGeom>
              <a:avLst/>
              <a:gdLst>
                <a:gd name="connsiteX0" fmla="*/ 3970867 w 3970867"/>
                <a:gd name="connsiteY0" fmla="*/ 372534 h 372534"/>
                <a:gd name="connsiteX1" fmla="*/ 3937000 w 3970867"/>
                <a:gd name="connsiteY1" fmla="*/ 228600 h 372534"/>
                <a:gd name="connsiteX2" fmla="*/ 3907367 w 3970867"/>
                <a:gd name="connsiteY2" fmla="*/ 207434 h 372534"/>
                <a:gd name="connsiteX3" fmla="*/ 3894667 w 3970867"/>
                <a:gd name="connsiteY3" fmla="*/ 203200 h 372534"/>
                <a:gd name="connsiteX4" fmla="*/ 3881967 w 3970867"/>
                <a:gd name="connsiteY4" fmla="*/ 194734 h 372534"/>
                <a:gd name="connsiteX5" fmla="*/ 3860800 w 3970867"/>
                <a:gd name="connsiteY5" fmla="*/ 194734 h 372534"/>
                <a:gd name="connsiteX6" fmla="*/ 2506134 w 3970867"/>
                <a:gd name="connsiteY6" fmla="*/ 169334 h 372534"/>
                <a:gd name="connsiteX7" fmla="*/ 1680634 w 3970867"/>
                <a:gd name="connsiteY7" fmla="*/ 173567 h 372534"/>
                <a:gd name="connsiteX8" fmla="*/ 1236134 w 3970867"/>
                <a:gd name="connsiteY8" fmla="*/ 160867 h 372534"/>
                <a:gd name="connsiteX9" fmla="*/ 948267 w 3970867"/>
                <a:gd name="connsiteY9" fmla="*/ 143934 h 372534"/>
                <a:gd name="connsiteX10" fmla="*/ 609600 w 3970867"/>
                <a:gd name="connsiteY10" fmla="*/ 59267 h 372534"/>
                <a:gd name="connsiteX11" fmla="*/ 427567 w 3970867"/>
                <a:gd name="connsiteY11" fmla="*/ 12700 h 372534"/>
                <a:gd name="connsiteX12" fmla="*/ 292100 w 3970867"/>
                <a:gd name="connsiteY12" fmla="*/ 0 h 372534"/>
                <a:gd name="connsiteX13" fmla="*/ 148167 w 3970867"/>
                <a:gd name="connsiteY13" fmla="*/ 4234 h 372534"/>
                <a:gd name="connsiteX14" fmla="*/ 0 w 3970867"/>
                <a:gd name="connsiteY14" fmla="*/ 67734 h 372534"/>
                <a:gd name="connsiteX15" fmla="*/ 4234 w 3970867"/>
                <a:gd name="connsiteY15" fmla="*/ 101600 h 372534"/>
                <a:gd name="connsiteX16" fmla="*/ 38100 w 3970867"/>
                <a:gd name="connsiteY16" fmla="*/ 118534 h 372534"/>
                <a:gd name="connsiteX17" fmla="*/ 50800 w 3970867"/>
                <a:gd name="connsiteY17" fmla="*/ 122767 h 372534"/>
                <a:gd name="connsiteX18" fmla="*/ 71967 w 3970867"/>
                <a:gd name="connsiteY18" fmla="*/ 122767 h 372534"/>
                <a:gd name="connsiteX19" fmla="*/ 355600 w 3970867"/>
                <a:gd name="connsiteY19" fmla="*/ 165100 h 372534"/>
                <a:gd name="connsiteX20" fmla="*/ 647700 w 3970867"/>
                <a:gd name="connsiteY20" fmla="*/ 224367 h 372534"/>
                <a:gd name="connsiteX21" fmla="*/ 1037167 w 3970867"/>
                <a:gd name="connsiteY21" fmla="*/ 313267 h 372534"/>
                <a:gd name="connsiteX22" fmla="*/ 1159934 w 3970867"/>
                <a:gd name="connsiteY22" fmla="*/ 338667 h 372534"/>
                <a:gd name="connsiteX23" fmla="*/ 1587500 w 3970867"/>
                <a:gd name="connsiteY23" fmla="*/ 334434 h 372534"/>
                <a:gd name="connsiteX24" fmla="*/ 2205567 w 3970867"/>
                <a:gd name="connsiteY24" fmla="*/ 330200 h 372534"/>
                <a:gd name="connsiteX25" fmla="*/ 2671234 w 3970867"/>
                <a:gd name="connsiteY25" fmla="*/ 347134 h 372534"/>
                <a:gd name="connsiteX26" fmla="*/ 3179234 w 3970867"/>
                <a:gd name="connsiteY26" fmla="*/ 355600 h 372534"/>
                <a:gd name="connsiteX27" fmla="*/ 3699934 w 3970867"/>
                <a:gd name="connsiteY27" fmla="*/ 359834 h 372534"/>
                <a:gd name="connsiteX28" fmla="*/ 3970867 w 3970867"/>
                <a:gd name="connsiteY28" fmla="*/ 372534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0867" h="372534">
                  <a:moveTo>
                    <a:pt x="3970867" y="372534"/>
                  </a:moveTo>
                  <a:lnTo>
                    <a:pt x="3937000" y="228600"/>
                  </a:lnTo>
                  <a:cubicBezTo>
                    <a:pt x="3927122" y="221545"/>
                    <a:pt x="3917776" y="213679"/>
                    <a:pt x="3907367" y="207434"/>
                  </a:cubicBezTo>
                  <a:cubicBezTo>
                    <a:pt x="3903541" y="205138"/>
                    <a:pt x="3898658" y="205196"/>
                    <a:pt x="3894667" y="203200"/>
                  </a:cubicBezTo>
                  <a:cubicBezTo>
                    <a:pt x="3890116" y="200925"/>
                    <a:pt x="3886903" y="195968"/>
                    <a:pt x="3881967" y="194734"/>
                  </a:cubicBezTo>
                  <a:cubicBezTo>
                    <a:pt x="3875122" y="193023"/>
                    <a:pt x="3867856" y="194734"/>
                    <a:pt x="3860800" y="194734"/>
                  </a:cubicBezTo>
                  <a:lnTo>
                    <a:pt x="2506134" y="169334"/>
                  </a:lnTo>
                  <a:lnTo>
                    <a:pt x="1680634" y="173567"/>
                  </a:lnTo>
                  <a:lnTo>
                    <a:pt x="1236134" y="160867"/>
                  </a:lnTo>
                  <a:lnTo>
                    <a:pt x="948267" y="143934"/>
                  </a:lnTo>
                  <a:lnTo>
                    <a:pt x="609600" y="59267"/>
                  </a:lnTo>
                  <a:lnTo>
                    <a:pt x="427567" y="12700"/>
                  </a:lnTo>
                  <a:lnTo>
                    <a:pt x="292100" y="0"/>
                  </a:lnTo>
                  <a:lnTo>
                    <a:pt x="148167" y="4234"/>
                  </a:lnTo>
                  <a:lnTo>
                    <a:pt x="0" y="67734"/>
                  </a:lnTo>
                  <a:lnTo>
                    <a:pt x="4234" y="101600"/>
                  </a:lnTo>
                  <a:cubicBezTo>
                    <a:pt x="15523" y="107245"/>
                    <a:pt x="26610" y="113311"/>
                    <a:pt x="38100" y="118534"/>
                  </a:cubicBezTo>
                  <a:cubicBezTo>
                    <a:pt x="42162" y="120381"/>
                    <a:pt x="46372" y="122214"/>
                    <a:pt x="50800" y="122767"/>
                  </a:cubicBezTo>
                  <a:cubicBezTo>
                    <a:pt x="57801" y="123642"/>
                    <a:pt x="64911" y="122767"/>
                    <a:pt x="71967" y="122767"/>
                  </a:cubicBezTo>
                  <a:lnTo>
                    <a:pt x="355600" y="165100"/>
                  </a:lnTo>
                  <a:lnTo>
                    <a:pt x="647700" y="224367"/>
                  </a:lnTo>
                  <a:lnTo>
                    <a:pt x="1037167" y="313267"/>
                  </a:lnTo>
                  <a:lnTo>
                    <a:pt x="1159934" y="338667"/>
                  </a:lnTo>
                  <a:lnTo>
                    <a:pt x="1587500" y="334434"/>
                  </a:lnTo>
                  <a:lnTo>
                    <a:pt x="2205567" y="330200"/>
                  </a:lnTo>
                  <a:lnTo>
                    <a:pt x="2671234" y="347134"/>
                  </a:lnTo>
                  <a:lnTo>
                    <a:pt x="3179234" y="355600"/>
                  </a:lnTo>
                  <a:lnTo>
                    <a:pt x="3699934" y="359834"/>
                  </a:lnTo>
                  <a:lnTo>
                    <a:pt x="3970867" y="372534"/>
                  </a:lnTo>
                  <a:close/>
                </a:path>
              </a:pathLst>
            </a:custGeom>
            <a:noFill/>
            <a:ln w="762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フリーフォーム 68"/>
            <p:cNvSpPr/>
            <p:nvPr/>
          </p:nvSpPr>
          <p:spPr>
            <a:xfrm rot="16200000">
              <a:off x="6778492" y="3537381"/>
              <a:ext cx="2072018" cy="884343"/>
            </a:xfrm>
            <a:custGeom>
              <a:avLst/>
              <a:gdLst>
                <a:gd name="connsiteX0" fmla="*/ 475281 w 1540030"/>
                <a:gd name="connsiteY0" fmla="*/ 5166 h 733586"/>
                <a:gd name="connsiteX1" fmla="*/ 1405180 w 1540030"/>
                <a:gd name="connsiteY1" fmla="*/ 15498 h 733586"/>
                <a:gd name="connsiteX2" fmla="*/ 1451675 w 1540030"/>
                <a:gd name="connsiteY2" fmla="*/ 20664 h 733586"/>
                <a:gd name="connsiteX3" fmla="*/ 1482671 w 1540030"/>
                <a:gd name="connsiteY3" fmla="*/ 30997 h 733586"/>
                <a:gd name="connsiteX4" fmla="*/ 1498170 w 1540030"/>
                <a:gd name="connsiteY4" fmla="*/ 36163 h 733586"/>
                <a:gd name="connsiteX5" fmla="*/ 1513668 w 1540030"/>
                <a:gd name="connsiteY5" fmla="*/ 46495 h 733586"/>
                <a:gd name="connsiteX6" fmla="*/ 1539498 w 1540030"/>
                <a:gd name="connsiteY6" fmla="*/ 92990 h 733586"/>
                <a:gd name="connsiteX7" fmla="*/ 1539498 w 1540030"/>
                <a:gd name="connsiteY7" fmla="*/ 129153 h 733586"/>
                <a:gd name="connsiteX8" fmla="*/ 1513668 w 1540030"/>
                <a:gd name="connsiteY8" fmla="*/ 366793 h 733586"/>
                <a:gd name="connsiteX9" fmla="*/ 1477505 w 1540030"/>
                <a:gd name="connsiteY9" fmla="*/ 392624 h 733586"/>
                <a:gd name="connsiteX10" fmla="*/ 1462007 w 1540030"/>
                <a:gd name="connsiteY10" fmla="*/ 397790 h 733586"/>
                <a:gd name="connsiteX11" fmla="*/ 1446509 w 1540030"/>
                <a:gd name="connsiteY11" fmla="*/ 408122 h 733586"/>
                <a:gd name="connsiteX12" fmla="*/ 1436176 w 1540030"/>
                <a:gd name="connsiteY12" fmla="*/ 418454 h 733586"/>
                <a:gd name="connsiteX13" fmla="*/ 1405180 w 1540030"/>
                <a:gd name="connsiteY13" fmla="*/ 428786 h 733586"/>
                <a:gd name="connsiteX14" fmla="*/ 1358685 w 1540030"/>
                <a:gd name="connsiteY14" fmla="*/ 423620 h 733586"/>
                <a:gd name="connsiteX15" fmla="*/ 1327688 w 1540030"/>
                <a:gd name="connsiteY15" fmla="*/ 413288 h 733586"/>
                <a:gd name="connsiteX16" fmla="*/ 1157207 w 1540030"/>
                <a:gd name="connsiteY16" fmla="*/ 371959 h 733586"/>
                <a:gd name="connsiteX17" fmla="*/ 1115878 w 1540030"/>
                <a:gd name="connsiteY17" fmla="*/ 320298 h 733586"/>
                <a:gd name="connsiteX18" fmla="*/ 945397 w 1540030"/>
                <a:gd name="connsiteY18" fmla="*/ 294468 h 733586"/>
                <a:gd name="connsiteX19" fmla="*/ 687092 w 1540030"/>
                <a:gd name="connsiteY19" fmla="*/ 278970 h 733586"/>
                <a:gd name="connsiteX20" fmla="*/ 687092 w 1540030"/>
                <a:gd name="connsiteY20" fmla="*/ 278970 h 733586"/>
                <a:gd name="connsiteX21" fmla="*/ 650929 w 1540030"/>
                <a:gd name="connsiteY21" fmla="*/ 304800 h 733586"/>
                <a:gd name="connsiteX22" fmla="*/ 625098 w 1540030"/>
                <a:gd name="connsiteY22" fmla="*/ 325464 h 733586"/>
                <a:gd name="connsiteX23" fmla="*/ 614766 w 1540030"/>
                <a:gd name="connsiteY23" fmla="*/ 335797 h 733586"/>
                <a:gd name="connsiteX24" fmla="*/ 599268 w 1540030"/>
                <a:gd name="connsiteY24" fmla="*/ 340963 h 733586"/>
                <a:gd name="connsiteX25" fmla="*/ 588936 w 1540030"/>
                <a:gd name="connsiteY25" fmla="*/ 356461 h 733586"/>
                <a:gd name="connsiteX26" fmla="*/ 578603 w 1540030"/>
                <a:gd name="connsiteY26" fmla="*/ 366793 h 733586"/>
                <a:gd name="connsiteX27" fmla="*/ 563105 w 1540030"/>
                <a:gd name="connsiteY27" fmla="*/ 377125 h 733586"/>
                <a:gd name="connsiteX28" fmla="*/ 552773 w 1540030"/>
                <a:gd name="connsiteY28" fmla="*/ 387458 h 733586"/>
                <a:gd name="connsiteX29" fmla="*/ 526942 w 1540030"/>
                <a:gd name="connsiteY29" fmla="*/ 408122 h 733586"/>
                <a:gd name="connsiteX30" fmla="*/ 516610 w 1540030"/>
                <a:gd name="connsiteY30" fmla="*/ 433953 h 733586"/>
                <a:gd name="connsiteX31" fmla="*/ 521776 w 1540030"/>
                <a:gd name="connsiteY31" fmla="*/ 532108 h 733586"/>
                <a:gd name="connsiteX32" fmla="*/ 568271 w 1540030"/>
                <a:gd name="connsiteY32" fmla="*/ 547607 h 733586"/>
                <a:gd name="connsiteX33" fmla="*/ 583770 w 1540030"/>
                <a:gd name="connsiteY33" fmla="*/ 557939 h 733586"/>
                <a:gd name="connsiteX34" fmla="*/ 609600 w 1540030"/>
                <a:gd name="connsiteY34" fmla="*/ 557939 h 733586"/>
                <a:gd name="connsiteX35" fmla="*/ 826576 w 1540030"/>
                <a:gd name="connsiteY35" fmla="*/ 547607 h 733586"/>
                <a:gd name="connsiteX36" fmla="*/ 842075 w 1540030"/>
                <a:gd name="connsiteY36" fmla="*/ 547607 h 733586"/>
                <a:gd name="connsiteX37" fmla="*/ 888570 w 1540030"/>
                <a:gd name="connsiteY37" fmla="*/ 578603 h 733586"/>
                <a:gd name="connsiteX38" fmla="*/ 888570 w 1540030"/>
                <a:gd name="connsiteY38" fmla="*/ 583770 h 733586"/>
                <a:gd name="connsiteX39" fmla="*/ 893736 w 1540030"/>
                <a:gd name="connsiteY39" fmla="*/ 640597 h 733586"/>
                <a:gd name="connsiteX40" fmla="*/ 893736 w 1540030"/>
                <a:gd name="connsiteY40" fmla="*/ 650929 h 733586"/>
                <a:gd name="connsiteX41" fmla="*/ 878237 w 1540030"/>
                <a:gd name="connsiteY41" fmla="*/ 692258 h 733586"/>
                <a:gd name="connsiteX42" fmla="*/ 867905 w 1540030"/>
                <a:gd name="connsiteY42" fmla="*/ 707756 h 733586"/>
                <a:gd name="connsiteX43" fmla="*/ 862739 w 1540030"/>
                <a:gd name="connsiteY43" fmla="*/ 723254 h 733586"/>
                <a:gd name="connsiteX44" fmla="*/ 836909 w 1540030"/>
                <a:gd name="connsiteY44" fmla="*/ 728420 h 733586"/>
                <a:gd name="connsiteX45" fmla="*/ 563105 w 1540030"/>
                <a:gd name="connsiteY45" fmla="*/ 707756 h 733586"/>
                <a:gd name="connsiteX46" fmla="*/ 330631 w 1540030"/>
                <a:gd name="connsiteY46" fmla="*/ 707756 h 733586"/>
                <a:gd name="connsiteX47" fmla="*/ 118820 w 1540030"/>
                <a:gd name="connsiteY47" fmla="*/ 733586 h 733586"/>
                <a:gd name="connsiteX48" fmla="*/ 30997 w 1540030"/>
                <a:gd name="connsiteY48" fmla="*/ 728420 h 733586"/>
                <a:gd name="connsiteX49" fmla="*/ 20664 w 1540030"/>
                <a:gd name="connsiteY49" fmla="*/ 718088 h 733586"/>
                <a:gd name="connsiteX50" fmla="*/ 5166 w 1540030"/>
                <a:gd name="connsiteY50" fmla="*/ 712922 h 733586"/>
                <a:gd name="connsiteX51" fmla="*/ 0 w 1540030"/>
                <a:gd name="connsiteY51" fmla="*/ 697424 h 733586"/>
                <a:gd name="connsiteX52" fmla="*/ 10332 w 1540030"/>
                <a:gd name="connsiteY52" fmla="*/ 619932 h 733586"/>
                <a:gd name="connsiteX53" fmla="*/ 15498 w 1540030"/>
                <a:gd name="connsiteY53" fmla="*/ 557939 h 733586"/>
                <a:gd name="connsiteX54" fmla="*/ 61993 w 1540030"/>
                <a:gd name="connsiteY54" fmla="*/ 547607 h 733586"/>
                <a:gd name="connsiteX55" fmla="*/ 170481 w 1540030"/>
                <a:gd name="connsiteY55" fmla="*/ 542441 h 733586"/>
                <a:gd name="connsiteX56" fmla="*/ 289302 w 1540030"/>
                <a:gd name="connsiteY56" fmla="*/ 542441 h 733586"/>
                <a:gd name="connsiteX57" fmla="*/ 320298 w 1540030"/>
                <a:gd name="connsiteY57" fmla="*/ 542441 h 733586"/>
                <a:gd name="connsiteX58" fmla="*/ 361627 w 1540030"/>
                <a:gd name="connsiteY58" fmla="*/ 495946 h 733586"/>
                <a:gd name="connsiteX59" fmla="*/ 366793 w 1540030"/>
                <a:gd name="connsiteY59" fmla="*/ 284136 h 733586"/>
                <a:gd name="connsiteX60" fmla="*/ 356461 w 1540030"/>
                <a:gd name="connsiteY60" fmla="*/ 72325 h 733586"/>
                <a:gd name="connsiteX61" fmla="*/ 382292 w 1540030"/>
                <a:gd name="connsiteY61" fmla="*/ 36163 h 733586"/>
                <a:gd name="connsiteX62" fmla="*/ 397790 w 1540030"/>
                <a:gd name="connsiteY62" fmla="*/ 30997 h 733586"/>
                <a:gd name="connsiteX63" fmla="*/ 408122 w 1540030"/>
                <a:gd name="connsiteY63" fmla="*/ 20664 h 733586"/>
                <a:gd name="connsiteX64" fmla="*/ 454617 w 1540030"/>
                <a:gd name="connsiteY64" fmla="*/ 0 h 733586"/>
                <a:gd name="connsiteX65" fmla="*/ 475281 w 1540030"/>
                <a:gd name="connsiteY65" fmla="*/ 5166 h 73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40030" h="733586">
                  <a:moveTo>
                    <a:pt x="475281" y="5166"/>
                  </a:moveTo>
                  <a:lnTo>
                    <a:pt x="1405180" y="15498"/>
                  </a:lnTo>
                  <a:cubicBezTo>
                    <a:pt x="1420678" y="17220"/>
                    <a:pt x="1436384" y="17606"/>
                    <a:pt x="1451675" y="20664"/>
                  </a:cubicBezTo>
                  <a:cubicBezTo>
                    <a:pt x="1462354" y="22800"/>
                    <a:pt x="1472339" y="27553"/>
                    <a:pt x="1482671" y="30997"/>
                  </a:cubicBezTo>
                  <a:lnTo>
                    <a:pt x="1498170" y="36163"/>
                  </a:lnTo>
                  <a:cubicBezTo>
                    <a:pt x="1503336" y="39607"/>
                    <a:pt x="1509580" y="41822"/>
                    <a:pt x="1513668" y="46495"/>
                  </a:cubicBezTo>
                  <a:cubicBezTo>
                    <a:pt x="1520010" y="53743"/>
                    <a:pt x="1538010" y="78113"/>
                    <a:pt x="1539498" y="92990"/>
                  </a:cubicBezTo>
                  <a:cubicBezTo>
                    <a:pt x="1540697" y="104985"/>
                    <a:pt x="1539498" y="117099"/>
                    <a:pt x="1539498" y="129153"/>
                  </a:cubicBezTo>
                  <a:lnTo>
                    <a:pt x="1513668" y="366793"/>
                  </a:lnTo>
                  <a:cubicBezTo>
                    <a:pt x="1501614" y="375403"/>
                    <a:pt x="1490208" y="385002"/>
                    <a:pt x="1477505" y="392624"/>
                  </a:cubicBezTo>
                  <a:cubicBezTo>
                    <a:pt x="1472836" y="395426"/>
                    <a:pt x="1466878" y="395355"/>
                    <a:pt x="1462007" y="397790"/>
                  </a:cubicBezTo>
                  <a:cubicBezTo>
                    <a:pt x="1456454" y="400567"/>
                    <a:pt x="1451357" y="404244"/>
                    <a:pt x="1446509" y="408122"/>
                  </a:cubicBezTo>
                  <a:cubicBezTo>
                    <a:pt x="1442705" y="411165"/>
                    <a:pt x="1440533" y="416276"/>
                    <a:pt x="1436176" y="418454"/>
                  </a:cubicBezTo>
                  <a:cubicBezTo>
                    <a:pt x="1426435" y="423324"/>
                    <a:pt x="1405180" y="428786"/>
                    <a:pt x="1405180" y="428786"/>
                  </a:cubicBezTo>
                  <a:cubicBezTo>
                    <a:pt x="1389682" y="427064"/>
                    <a:pt x="1373976" y="426678"/>
                    <a:pt x="1358685" y="423620"/>
                  </a:cubicBezTo>
                  <a:cubicBezTo>
                    <a:pt x="1348005" y="421484"/>
                    <a:pt x="1327688" y="413288"/>
                    <a:pt x="1327688" y="413288"/>
                  </a:cubicBezTo>
                  <a:lnTo>
                    <a:pt x="1157207" y="371959"/>
                  </a:lnTo>
                  <a:lnTo>
                    <a:pt x="1115878" y="320298"/>
                  </a:lnTo>
                  <a:lnTo>
                    <a:pt x="945397" y="294468"/>
                  </a:lnTo>
                  <a:lnTo>
                    <a:pt x="687092" y="278970"/>
                  </a:lnTo>
                  <a:lnTo>
                    <a:pt x="687092" y="278970"/>
                  </a:lnTo>
                  <a:cubicBezTo>
                    <a:pt x="675038" y="287580"/>
                    <a:pt x="662001" y="294959"/>
                    <a:pt x="650929" y="304800"/>
                  </a:cubicBezTo>
                  <a:cubicBezTo>
                    <a:pt x="622888" y="329725"/>
                    <a:pt x="659371" y="314041"/>
                    <a:pt x="625098" y="325464"/>
                  </a:cubicBezTo>
                  <a:cubicBezTo>
                    <a:pt x="621654" y="328908"/>
                    <a:pt x="618943" y="333291"/>
                    <a:pt x="614766" y="335797"/>
                  </a:cubicBezTo>
                  <a:cubicBezTo>
                    <a:pt x="610097" y="338599"/>
                    <a:pt x="603520" y="337561"/>
                    <a:pt x="599268" y="340963"/>
                  </a:cubicBezTo>
                  <a:cubicBezTo>
                    <a:pt x="594420" y="344842"/>
                    <a:pt x="592815" y="351613"/>
                    <a:pt x="588936" y="356461"/>
                  </a:cubicBezTo>
                  <a:cubicBezTo>
                    <a:pt x="585893" y="360264"/>
                    <a:pt x="582407" y="363750"/>
                    <a:pt x="578603" y="366793"/>
                  </a:cubicBezTo>
                  <a:cubicBezTo>
                    <a:pt x="573755" y="370671"/>
                    <a:pt x="567953" y="373246"/>
                    <a:pt x="563105" y="377125"/>
                  </a:cubicBezTo>
                  <a:cubicBezTo>
                    <a:pt x="559302" y="380168"/>
                    <a:pt x="556576" y="384415"/>
                    <a:pt x="552773" y="387458"/>
                  </a:cubicBezTo>
                  <a:cubicBezTo>
                    <a:pt x="520176" y="413537"/>
                    <a:pt x="551900" y="383166"/>
                    <a:pt x="526942" y="408122"/>
                  </a:cubicBezTo>
                  <a:cubicBezTo>
                    <a:pt x="520558" y="427273"/>
                    <a:pt x="524211" y="418749"/>
                    <a:pt x="516610" y="433953"/>
                  </a:cubicBezTo>
                  <a:lnTo>
                    <a:pt x="521776" y="532108"/>
                  </a:lnTo>
                  <a:cubicBezTo>
                    <a:pt x="537274" y="537274"/>
                    <a:pt x="553191" y="541324"/>
                    <a:pt x="568271" y="547607"/>
                  </a:cubicBezTo>
                  <a:cubicBezTo>
                    <a:pt x="574002" y="549995"/>
                    <a:pt x="577746" y="556433"/>
                    <a:pt x="583770" y="557939"/>
                  </a:cubicBezTo>
                  <a:cubicBezTo>
                    <a:pt x="592123" y="560027"/>
                    <a:pt x="600990" y="557939"/>
                    <a:pt x="609600" y="557939"/>
                  </a:cubicBezTo>
                  <a:lnTo>
                    <a:pt x="826576" y="547607"/>
                  </a:lnTo>
                  <a:lnTo>
                    <a:pt x="842075" y="547607"/>
                  </a:lnTo>
                  <a:cubicBezTo>
                    <a:pt x="881181" y="562272"/>
                    <a:pt x="881459" y="550164"/>
                    <a:pt x="888570" y="578603"/>
                  </a:cubicBezTo>
                  <a:cubicBezTo>
                    <a:pt x="888988" y="580274"/>
                    <a:pt x="888570" y="582048"/>
                    <a:pt x="888570" y="583770"/>
                  </a:cubicBezTo>
                  <a:lnTo>
                    <a:pt x="893736" y="640597"/>
                  </a:lnTo>
                  <a:lnTo>
                    <a:pt x="893736" y="650929"/>
                  </a:lnTo>
                  <a:cubicBezTo>
                    <a:pt x="888570" y="664705"/>
                    <a:pt x="884325" y="678864"/>
                    <a:pt x="878237" y="692258"/>
                  </a:cubicBezTo>
                  <a:cubicBezTo>
                    <a:pt x="875668" y="697910"/>
                    <a:pt x="870682" y="702203"/>
                    <a:pt x="867905" y="707756"/>
                  </a:cubicBezTo>
                  <a:cubicBezTo>
                    <a:pt x="865470" y="712627"/>
                    <a:pt x="866590" y="719403"/>
                    <a:pt x="862739" y="723254"/>
                  </a:cubicBezTo>
                  <a:cubicBezTo>
                    <a:pt x="856484" y="729509"/>
                    <a:pt x="844774" y="728420"/>
                    <a:pt x="836909" y="728420"/>
                  </a:cubicBezTo>
                  <a:lnTo>
                    <a:pt x="563105" y="707756"/>
                  </a:lnTo>
                  <a:lnTo>
                    <a:pt x="330631" y="707756"/>
                  </a:lnTo>
                  <a:lnTo>
                    <a:pt x="118820" y="733586"/>
                  </a:lnTo>
                  <a:cubicBezTo>
                    <a:pt x="89546" y="731864"/>
                    <a:pt x="59963" y="732994"/>
                    <a:pt x="30997" y="728420"/>
                  </a:cubicBezTo>
                  <a:cubicBezTo>
                    <a:pt x="26186" y="727660"/>
                    <a:pt x="24841" y="720594"/>
                    <a:pt x="20664" y="718088"/>
                  </a:cubicBezTo>
                  <a:cubicBezTo>
                    <a:pt x="15995" y="715286"/>
                    <a:pt x="10332" y="714644"/>
                    <a:pt x="5166" y="712922"/>
                  </a:cubicBezTo>
                  <a:lnTo>
                    <a:pt x="0" y="697424"/>
                  </a:lnTo>
                  <a:lnTo>
                    <a:pt x="10332" y="619932"/>
                  </a:lnTo>
                  <a:lnTo>
                    <a:pt x="15498" y="557939"/>
                  </a:lnTo>
                  <a:cubicBezTo>
                    <a:pt x="30996" y="554495"/>
                    <a:pt x="46214" y="549360"/>
                    <a:pt x="61993" y="547607"/>
                  </a:cubicBezTo>
                  <a:cubicBezTo>
                    <a:pt x="111067" y="542154"/>
                    <a:pt x="132105" y="542441"/>
                    <a:pt x="170481" y="542441"/>
                  </a:cubicBezTo>
                  <a:lnTo>
                    <a:pt x="289302" y="542441"/>
                  </a:lnTo>
                  <a:lnTo>
                    <a:pt x="320298" y="542441"/>
                  </a:lnTo>
                  <a:cubicBezTo>
                    <a:pt x="371301" y="523314"/>
                    <a:pt x="361627" y="541655"/>
                    <a:pt x="361627" y="495946"/>
                  </a:cubicBezTo>
                  <a:lnTo>
                    <a:pt x="366793" y="284136"/>
                  </a:lnTo>
                  <a:lnTo>
                    <a:pt x="356461" y="72325"/>
                  </a:lnTo>
                  <a:cubicBezTo>
                    <a:pt x="365071" y="60271"/>
                    <a:pt x="371817" y="46638"/>
                    <a:pt x="382292" y="36163"/>
                  </a:cubicBezTo>
                  <a:cubicBezTo>
                    <a:pt x="386143" y="32313"/>
                    <a:pt x="393121" y="33799"/>
                    <a:pt x="397790" y="30997"/>
                  </a:cubicBezTo>
                  <a:cubicBezTo>
                    <a:pt x="401967" y="28491"/>
                    <a:pt x="404319" y="23707"/>
                    <a:pt x="408122" y="20664"/>
                  </a:cubicBezTo>
                  <a:cubicBezTo>
                    <a:pt x="419827" y="11300"/>
                    <a:pt x="440280" y="0"/>
                    <a:pt x="454617" y="0"/>
                  </a:cubicBezTo>
                  <a:lnTo>
                    <a:pt x="475281" y="5166"/>
                  </a:lnTo>
                  <a:close/>
                </a:path>
              </a:pathLst>
            </a:custGeom>
            <a:noFill/>
            <a:ln w="88900"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0" name="フリーフォーム 69"/>
            <p:cNvSpPr/>
            <p:nvPr/>
          </p:nvSpPr>
          <p:spPr>
            <a:xfrm rot="16200000">
              <a:off x="7369281" y="3376141"/>
              <a:ext cx="1267750" cy="585650"/>
            </a:xfrm>
            <a:custGeom>
              <a:avLst/>
              <a:gdLst>
                <a:gd name="connsiteX0" fmla="*/ 929898 w 929898"/>
                <a:gd name="connsiteY0" fmla="*/ 145209 h 419013"/>
                <a:gd name="connsiteX1" fmla="*/ 909234 w 929898"/>
                <a:gd name="connsiteY1" fmla="*/ 357019 h 419013"/>
                <a:gd name="connsiteX2" fmla="*/ 873071 w 929898"/>
                <a:gd name="connsiteY2" fmla="*/ 403514 h 419013"/>
                <a:gd name="connsiteX3" fmla="*/ 733587 w 929898"/>
                <a:gd name="connsiteY3" fmla="*/ 419013 h 419013"/>
                <a:gd name="connsiteX4" fmla="*/ 604434 w 929898"/>
                <a:gd name="connsiteY4" fmla="*/ 419013 h 419013"/>
                <a:gd name="connsiteX5" fmla="*/ 413288 w 929898"/>
                <a:gd name="connsiteY5" fmla="*/ 413847 h 419013"/>
                <a:gd name="connsiteX6" fmla="*/ 382292 w 929898"/>
                <a:gd name="connsiteY6" fmla="*/ 398348 h 419013"/>
                <a:gd name="connsiteX7" fmla="*/ 351295 w 929898"/>
                <a:gd name="connsiteY7" fmla="*/ 331189 h 419013"/>
                <a:gd name="connsiteX8" fmla="*/ 351295 w 929898"/>
                <a:gd name="connsiteY8" fmla="*/ 326023 h 419013"/>
                <a:gd name="connsiteX9" fmla="*/ 387458 w 929898"/>
                <a:gd name="connsiteY9" fmla="*/ 243365 h 419013"/>
                <a:gd name="connsiteX10" fmla="*/ 371959 w 929898"/>
                <a:gd name="connsiteY10" fmla="*/ 207202 h 419013"/>
                <a:gd name="connsiteX11" fmla="*/ 325465 w 929898"/>
                <a:gd name="connsiteY11" fmla="*/ 196870 h 419013"/>
                <a:gd name="connsiteX12" fmla="*/ 196312 w 929898"/>
                <a:gd name="connsiteY12" fmla="*/ 176206 h 419013"/>
                <a:gd name="connsiteX13" fmla="*/ 72326 w 929898"/>
                <a:gd name="connsiteY13" fmla="*/ 191704 h 419013"/>
                <a:gd name="connsiteX14" fmla="*/ 41329 w 929898"/>
                <a:gd name="connsiteY14" fmla="*/ 186538 h 419013"/>
                <a:gd name="connsiteX15" fmla="*/ 15498 w 929898"/>
                <a:gd name="connsiteY15" fmla="*/ 171040 h 419013"/>
                <a:gd name="connsiteX16" fmla="*/ 0 w 929898"/>
                <a:gd name="connsiteY16" fmla="*/ 129711 h 419013"/>
                <a:gd name="connsiteX17" fmla="*/ 15498 w 929898"/>
                <a:gd name="connsiteY17" fmla="*/ 119379 h 419013"/>
                <a:gd name="connsiteX18" fmla="*/ 25831 w 929898"/>
                <a:gd name="connsiteY18" fmla="*/ 109047 h 419013"/>
                <a:gd name="connsiteX19" fmla="*/ 46495 w 929898"/>
                <a:gd name="connsiteY19" fmla="*/ 78050 h 419013"/>
                <a:gd name="connsiteX20" fmla="*/ 56827 w 929898"/>
                <a:gd name="connsiteY20" fmla="*/ 62552 h 419013"/>
                <a:gd name="connsiteX21" fmla="*/ 108488 w 929898"/>
                <a:gd name="connsiteY21" fmla="*/ 21223 h 419013"/>
                <a:gd name="connsiteX22" fmla="*/ 123987 w 929898"/>
                <a:gd name="connsiteY22" fmla="*/ 16057 h 419013"/>
                <a:gd name="connsiteX23" fmla="*/ 139485 w 929898"/>
                <a:gd name="connsiteY23" fmla="*/ 5725 h 419013"/>
                <a:gd name="connsiteX24" fmla="*/ 232475 w 929898"/>
                <a:gd name="connsiteY24" fmla="*/ 5725 h 419013"/>
                <a:gd name="connsiteX25" fmla="*/ 330631 w 929898"/>
                <a:gd name="connsiteY25" fmla="*/ 5725 h 419013"/>
                <a:gd name="connsiteX26" fmla="*/ 464949 w 929898"/>
                <a:gd name="connsiteY26" fmla="*/ 52219 h 419013"/>
                <a:gd name="connsiteX27" fmla="*/ 563105 w 929898"/>
                <a:gd name="connsiteY27" fmla="*/ 83216 h 419013"/>
                <a:gd name="connsiteX28" fmla="*/ 718088 w 929898"/>
                <a:gd name="connsiteY28" fmla="*/ 129711 h 419013"/>
                <a:gd name="connsiteX29" fmla="*/ 929898 w 929898"/>
                <a:gd name="connsiteY29" fmla="*/ 145209 h 419013"/>
                <a:gd name="connsiteX0" fmla="*/ 929898 w 929898"/>
                <a:gd name="connsiteY0" fmla="*/ 145209 h 419013"/>
                <a:gd name="connsiteX1" fmla="*/ 909234 w 929898"/>
                <a:gd name="connsiteY1" fmla="*/ 357019 h 419013"/>
                <a:gd name="connsiteX2" fmla="*/ 873071 w 929898"/>
                <a:gd name="connsiteY2" fmla="*/ 403514 h 419013"/>
                <a:gd name="connsiteX3" fmla="*/ 733587 w 929898"/>
                <a:gd name="connsiteY3" fmla="*/ 419013 h 419013"/>
                <a:gd name="connsiteX4" fmla="*/ 604434 w 929898"/>
                <a:gd name="connsiteY4" fmla="*/ 419013 h 419013"/>
                <a:gd name="connsiteX5" fmla="*/ 413288 w 929898"/>
                <a:gd name="connsiteY5" fmla="*/ 413847 h 419013"/>
                <a:gd name="connsiteX6" fmla="*/ 382292 w 929898"/>
                <a:gd name="connsiteY6" fmla="*/ 398348 h 419013"/>
                <a:gd name="connsiteX7" fmla="*/ 351295 w 929898"/>
                <a:gd name="connsiteY7" fmla="*/ 331189 h 419013"/>
                <a:gd name="connsiteX8" fmla="*/ 351295 w 929898"/>
                <a:gd name="connsiteY8" fmla="*/ 326023 h 419013"/>
                <a:gd name="connsiteX9" fmla="*/ 387458 w 929898"/>
                <a:gd name="connsiteY9" fmla="*/ 243365 h 419013"/>
                <a:gd name="connsiteX10" fmla="*/ 371959 w 929898"/>
                <a:gd name="connsiteY10" fmla="*/ 207202 h 419013"/>
                <a:gd name="connsiteX11" fmla="*/ 332457 w 929898"/>
                <a:gd name="connsiteY11" fmla="*/ 161913 h 419013"/>
                <a:gd name="connsiteX12" fmla="*/ 196312 w 929898"/>
                <a:gd name="connsiteY12" fmla="*/ 176206 h 419013"/>
                <a:gd name="connsiteX13" fmla="*/ 72326 w 929898"/>
                <a:gd name="connsiteY13" fmla="*/ 191704 h 419013"/>
                <a:gd name="connsiteX14" fmla="*/ 41329 w 929898"/>
                <a:gd name="connsiteY14" fmla="*/ 186538 h 419013"/>
                <a:gd name="connsiteX15" fmla="*/ 15498 w 929898"/>
                <a:gd name="connsiteY15" fmla="*/ 171040 h 419013"/>
                <a:gd name="connsiteX16" fmla="*/ 0 w 929898"/>
                <a:gd name="connsiteY16" fmla="*/ 129711 h 419013"/>
                <a:gd name="connsiteX17" fmla="*/ 15498 w 929898"/>
                <a:gd name="connsiteY17" fmla="*/ 119379 h 419013"/>
                <a:gd name="connsiteX18" fmla="*/ 25831 w 929898"/>
                <a:gd name="connsiteY18" fmla="*/ 109047 h 419013"/>
                <a:gd name="connsiteX19" fmla="*/ 46495 w 929898"/>
                <a:gd name="connsiteY19" fmla="*/ 78050 h 419013"/>
                <a:gd name="connsiteX20" fmla="*/ 56827 w 929898"/>
                <a:gd name="connsiteY20" fmla="*/ 62552 h 419013"/>
                <a:gd name="connsiteX21" fmla="*/ 108488 w 929898"/>
                <a:gd name="connsiteY21" fmla="*/ 21223 h 419013"/>
                <a:gd name="connsiteX22" fmla="*/ 123987 w 929898"/>
                <a:gd name="connsiteY22" fmla="*/ 16057 h 419013"/>
                <a:gd name="connsiteX23" fmla="*/ 139485 w 929898"/>
                <a:gd name="connsiteY23" fmla="*/ 5725 h 419013"/>
                <a:gd name="connsiteX24" fmla="*/ 232475 w 929898"/>
                <a:gd name="connsiteY24" fmla="*/ 5725 h 419013"/>
                <a:gd name="connsiteX25" fmla="*/ 330631 w 929898"/>
                <a:gd name="connsiteY25" fmla="*/ 5725 h 419013"/>
                <a:gd name="connsiteX26" fmla="*/ 464949 w 929898"/>
                <a:gd name="connsiteY26" fmla="*/ 52219 h 419013"/>
                <a:gd name="connsiteX27" fmla="*/ 563105 w 929898"/>
                <a:gd name="connsiteY27" fmla="*/ 83216 h 419013"/>
                <a:gd name="connsiteX28" fmla="*/ 718088 w 929898"/>
                <a:gd name="connsiteY28" fmla="*/ 129711 h 419013"/>
                <a:gd name="connsiteX29" fmla="*/ 929898 w 929898"/>
                <a:gd name="connsiteY29" fmla="*/ 145209 h 419013"/>
                <a:gd name="connsiteX0" fmla="*/ 929898 w 929898"/>
                <a:gd name="connsiteY0" fmla="*/ 145209 h 419013"/>
                <a:gd name="connsiteX1" fmla="*/ 909234 w 929898"/>
                <a:gd name="connsiteY1" fmla="*/ 357019 h 419013"/>
                <a:gd name="connsiteX2" fmla="*/ 873071 w 929898"/>
                <a:gd name="connsiteY2" fmla="*/ 403514 h 419013"/>
                <a:gd name="connsiteX3" fmla="*/ 733587 w 929898"/>
                <a:gd name="connsiteY3" fmla="*/ 419013 h 419013"/>
                <a:gd name="connsiteX4" fmla="*/ 604434 w 929898"/>
                <a:gd name="connsiteY4" fmla="*/ 419013 h 419013"/>
                <a:gd name="connsiteX5" fmla="*/ 413288 w 929898"/>
                <a:gd name="connsiteY5" fmla="*/ 413847 h 419013"/>
                <a:gd name="connsiteX6" fmla="*/ 382292 w 929898"/>
                <a:gd name="connsiteY6" fmla="*/ 398348 h 419013"/>
                <a:gd name="connsiteX7" fmla="*/ 351295 w 929898"/>
                <a:gd name="connsiteY7" fmla="*/ 331189 h 419013"/>
                <a:gd name="connsiteX8" fmla="*/ 351295 w 929898"/>
                <a:gd name="connsiteY8" fmla="*/ 326023 h 419013"/>
                <a:gd name="connsiteX9" fmla="*/ 387458 w 929898"/>
                <a:gd name="connsiteY9" fmla="*/ 243365 h 419013"/>
                <a:gd name="connsiteX10" fmla="*/ 371959 w 929898"/>
                <a:gd name="connsiteY10" fmla="*/ 207202 h 419013"/>
                <a:gd name="connsiteX11" fmla="*/ 332457 w 929898"/>
                <a:gd name="connsiteY11" fmla="*/ 161913 h 419013"/>
                <a:gd name="connsiteX12" fmla="*/ 196312 w 929898"/>
                <a:gd name="connsiteY12" fmla="*/ 141250 h 419013"/>
                <a:gd name="connsiteX13" fmla="*/ 72326 w 929898"/>
                <a:gd name="connsiteY13" fmla="*/ 191704 h 419013"/>
                <a:gd name="connsiteX14" fmla="*/ 41329 w 929898"/>
                <a:gd name="connsiteY14" fmla="*/ 186538 h 419013"/>
                <a:gd name="connsiteX15" fmla="*/ 15498 w 929898"/>
                <a:gd name="connsiteY15" fmla="*/ 171040 h 419013"/>
                <a:gd name="connsiteX16" fmla="*/ 0 w 929898"/>
                <a:gd name="connsiteY16" fmla="*/ 129711 h 419013"/>
                <a:gd name="connsiteX17" fmla="*/ 15498 w 929898"/>
                <a:gd name="connsiteY17" fmla="*/ 119379 h 419013"/>
                <a:gd name="connsiteX18" fmla="*/ 25831 w 929898"/>
                <a:gd name="connsiteY18" fmla="*/ 109047 h 419013"/>
                <a:gd name="connsiteX19" fmla="*/ 46495 w 929898"/>
                <a:gd name="connsiteY19" fmla="*/ 78050 h 419013"/>
                <a:gd name="connsiteX20" fmla="*/ 56827 w 929898"/>
                <a:gd name="connsiteY20" fmla="*/ 62552 h 419013"/>
                <a:gd name="connsiteX21" fmla="*/ 108488 w 929898"/>
                <a:gd name="connsiteY21" fmla="*/ 21223 h 419013"/>
                <a:gd name="connsiteX22" fmla="*/ 123987 w 929898"/>
                <a:gd name="connsiteY22" fmla="*/ 16057 h 419013"/>
                <a:gd name="connsiteX23" fmla="*/ 139485 w 929898"/>
                <a:gd name="connsiteY23" fmla="*/ 5725 h 419013"/>
                <a:gd name="connsiteX24" fmla="*/ 232475 w 929898"/>
                <a:gd name="connsiteY24" fmla="*/ 5725 h 419013"/>
                <a:gd name="connsiteX25" fmla="*/ 330631 w 929898"/>
                <a:gd name="connsiteY25" fmla="*/ 5725 h 419013"/>
                <a:gd name="connsiteX26" fmla="*/ 464949 w 929898"/>
                <a:gd name="connsiteY26" fmla="*/ 52219 h 419013"/>
                <a:gd name="connsiteX27" fmla="*/ 563105 w 929898"/>
                <a:gd name="connsiteY27" fmla="*/ 83216 h 419013"/>
                <a:gd name="connsiteX28" fmla="*/ 718088 w 929898"/>
                <a:gd name="connsiteY28" fmla="*/ 129711 h 419013"/>
                <a:gd name="connsiteX29" fmla="*/ 929898 w 929898"/>
                <a:gd name="connsiteY29" fmla="*/ 145209 h 419013"/>
                <a:gd name="connsiteX0" fmla="*/ 929898 w 929898"/>
                <a:gd name="connsiteY0" fmla="*/ 145209 h 419013"/>
                <a:gd name="connsiteX1" fmla="*/ 909234 w 929898"/>
                <a:gd name="connsiteY1" fmla="*/ 357019 h 419013"/>
                <a:gd name="connsiteX2" fmla="*/ 873071 w 929898"/>
                <a:gd name="connsiteY2" fmla="*/ 403514 h 419013"/>
                <a:gd name="connsiteX3" fmla="*/ 733587 w 929898"/>
                <a:gd name="connsiteY3" fmla="*/ 419013 h 419013"/>
                <a:gd name="connsiteX4" fmla="*/ 604434 w 929898"/>
                <a:gd name="connsiteY4" fmla="*/ 419013 h 419013"/>
                <a:gd name="connsiteX5" fmla="*/ 413288 w 929898"/>
                <a:gd name="connsiteY5" fmla="*/ 413847 h 419013"/>
                <a:gd name="connsiteX6" fmla="*/ 382292 w 929898"/>
                <a:gd name="connsiteY6" fmla="*/ 398348 h 419013"/>
                <a:gd name="connsiteX7" fmla="*/ 351295 w 929898"/>
                <a:gd name="connsiteY7" fmla="*/ 331189 h 419013"/>
                <a:gd name="connsiteX8" fmla="*/ 351295 w 929898"/>
                <a:gd name="connsiteY8" fmla="*/ 326023 h 419013"/>
                <a:gd name="connsiteX9" fmla="*/ 387458 w 929898"/>
                <a:gd name="connsiteY9" fmla="*/ 243365 h 419013"/>
                <a:gd name="connsiteX10" fmla="*/ 371959 w 929898"/>
                <a:gd name="connsiteY10" fmla="*/ 207202 h 419013"/>
                <a:gd name="connsiteX11" fmla="*/ 332457 w 929898"/>
                <a:gd name="connsiteY11" fmla="*/ 161913 h 419013"/>
                <a:gd name="connsiteX12" fmla="*/ 196312 w 929898"/>
                <a:gd name="connsiteY12" fmla="*/ 141250 h 419013"/>
                <a:gd name="connsiteX13" fmla="*/ 72326 w 929898"/>
                <a:gd name="connsiteY13" fmla="*/ 191704 h 419013"/>
                <a:gd name="connsiteX14" fmla="*/ 62304 w 929898"/>
                <a:gd name="connsiteY14" fmla="*/ 179547 h 419013"/>
                <a:gd name="connsiteX15" fmla="*/ 15498 w 929898"/>
                <a:gd name="connsiteY15" fmla="*/ 171040 h 419013"/>
                <a:gd name="connsiteX16" fmla="*/ 0 w 929898"/>
                <a:gd name="connsiteY16" fmla="*/ 129711 h 419013"/>
                <a:gd name="connsiteX17" fmla="*/ 15498 w 929898"/>
                <a:gd name="connsiteY17" fmla="*/ 119379 h 419013"/>
                <a:gd name="connsiteX18" fmla="*/ 25831 w 929898"/>
                <a:gd name="connsiteY18" fmla="*/ 109047 h 419013"/>
                <a:gd name="connsiteX19" fmla="*/ 46495 w 929898"/>
                <a:gd name="connsiteY19" fmla="*/ 78050 h 419013"/>
                <a:gd name="connsiteX20" fmla="*/ 56827 w 929898"/>
                <a:gd name="connsiteY20" fmla="*/ 62552 h 419013"/>
                <a:gd name="connsiteX21" fmla="*/ 108488 w 929898"/>
                <a:gd name="connsiteY21" fmla="*/ 21223 h 419013"/>
                <a:gd name="connsiteX22" fmla="*/ 123987 w 929898"/>
                <a:gd name="connsiteY22" fmla="*/ 16057 h 419013"/>
                <a:gd name="connsiteX23" fmla="*/ 139485 w 929898"/>
                <a:gd name="connsiteY23" fmla="*/ 5725 h 419013"/>
                <a:gd name="connsiteX24" fmla="*/ 232475 w 929898"/>
                <a:gd name="connsiteY24" fmla="*/ 5725 h 419013"/>
                <a:gd name="connsiteX25" fmla="*/ 330631 w 929898"/>
                <a:gd name="connsiteY25" fmla="*/ 5725 h 419013"/>
                <a:gd name="connsiteX26" fmla="*/ 464949 w 929898"/>
                <a:gd name="connsiteY26" fmla="*/ 52219 h 419013"/>
                <a:gd name="connsiteX27" fmla="*/ 563105 w 929898"/>
                <a:gd name="connsiteY27" fmla="*/ 83216 h 419013"/>
                <a:gd name="connsiteX28" fmla="*/ 718088 w 929898"/>
                <a:gd name="connsiteY28" fmla="*/ 129711 h 419013"/>
                <a:gd name="connsiteX29" fmla="*/ 929898 w 929898"/>
                <a:gd name="connsiteY29" fmla="*/ 145209 h 419013"/>
                <a:gd name="connsiteX0" fmla="*/ 931129 w 931129"/>
                <a:gd name="connsiteY0" fmla="*/ 145209 h 419013"/>
                <a:gd name="connsiteX1" fmla="*/ 910465 w 931129"/>
                <a:gd name="connsiteY1" fmla="*/ 357019 h 419013"/>
                <a:gd name="connsiteX2" fmla="*/ 874302 w 931129"/>
                <a:gd name="connsiteY2" fmla="*/ 403514 h 419013"/>
                <a:gd name="connsiteX3" fmla="*/ 734818 w 931129"/>
                <a:gd name="connsiteY3" fmla="*/ 419013 h 419013"/>
                <a:gd name="connsiteX4" fmla="*/ 605665 w 931129"/>
                <a:gd name="connsiteY4" fmla="*/ 419013 h 419013"/>
                <a:gd name="connsiteX5" fmla="*/ 414519 w 931129"/>
                <a:gd name="connsiteY5" fmla="*/ 413847 h 419013"/>
                <a:gd name="connsiteX6" fmla="*/ 383523 w 931129"/>
                <a:gd name="connsiteY6" fmla="*/ 398348 h 419013"/>
                <a:gd name="connsiteX7" fmla="*/ 352526 w 931129"/>
                <a:gd name="connsiteY7" fmla="*/ 331189 h 419013"/>
                <a:gd name="connsiteX8" fmla="*/ 352526 w 931129"/>
                <a:gd name="connsiteY8" fmla="*/ 326023 h 419013"/>
                <a:gd name="connsiteX9" fmla="*/ 388689 w 931129"/>
                <a:gd name="connsiteY9" fmla="*/ 243365 h 419013"/>
                <a:gd name="connsiteX10" fmla="*/ 373190 w 931129"/>
                <a:gd name="connsiteY10" fmla="*/ 207202 h 419013"/>
                <a:gd name="connsiteX11" fmla="*/ 333688 w 931129"/>
                <a:gd name="connsiteY11" fmla="*/ 161913 h 419013"/>
                <a:gd name="connsiteX12" fmla="*/ 197543 w 931129"/>
                <a:gd name="connsiteY12" fmla="*/ 141250 h 419013"/>
                <a:gd name="connsiteX13" fmla="*/ 73557 w 931129"/>
                <a:gd name="connsiteY13" fmla="*/ 191704 h 419013"/>
                <a:gd name="connsiteX14" fmla="*/ 63535 w 931129"/>
                <a:gd name="connsiteY14" fmla="*/ 179547 h 419013"/>
                <a:gd name="connsiteX15" fmla="*/ 51687 w 931129"/>
                <a:gd name="connsiteY15" fmla="*/ 150066 h 419013"/>
                <a:gd name="connsiteX16" fmla="*/ 1231 w 931129"/>
                <a:gd name="connsiteY16" fmla="*/ 129711 h 419013"/>
                <a:gd name="connsiteX17" fmla="*/ 16729 w 931129"/>
                <a:gd name="connsiteY17" fmla="*/ 119379 h 419013"/>
                <a:gd name="connsiteX18" fmla="*/ 27062 w 931129"/>
                <a:gd name="connsiteY18" fmla="*/ 109047 h 419013"/>
                <a:gd name="connsiteX19" fmla="*/ 47726 w 931129"/>
                <a:gd name="connsiteY19" fmla="*/ 78050 h 419013"/>
                <a:gd name="connsiteX20" fmla="*/ 58058 w 931129"/>
                <a:gd name="connsiteY20" fmla="*/ 62552 h 419013"/>
                <a:gd name="connsiteX21" fmla="*/ 109719 w 931129"/>
                <a:gd name="connsiteY21" fmla="*/ 21223 h 419013"/>
                <a:gd name="connsiteX22" fmla="*/ 125218 w 931129"/>
                <a:gd name="connsiteY22" fmla="*/ 16057 h 419013"/>
                <a:gd name="connsiteX23" fmla="*/ 140716 w 931129"/>
                <a:gd name="connsiteY23" fmla="*/ 5725 h 419013"/>
                <a:gd name="connsiteX24" fmla="*/ 233706 w 931129"/>
                <a:gd name="connsiteY24" fmla="*/ 5725 h 419013"/>
                <a:gd name="connsiteX25" fmla="*/ 331862 w 931129"/>
                <a:gd name="connsiteY25" fmla="*/ 5725 h 419013"/>
                <a:gd name="connsiteX26" fmla="*/ 466180 w 931129"/>
                <a:gd name="connsiteY26" fmla="*/ 52219 h 419013"/>
                <a:gd name="connsiteX27" fmla="*/ 564336 w 931129"/>
                <a:gd name="connsiteY27" fmla="*/ 83216 h 419013"/>
                <a:gd name="connsiteX28" fmla="*/ 719319 w 931129"/>
                <a:gd name="connsiteY28" fmla="*/ 129711 h 419013"/>
                <a:gd name="connsiteX29" fmla="*/ 931129 w 931129"/>
                <a:gd name="connsiteY29" fmla="*/ 145209 h 419013"/>
                <a:gd name="connsiteX0" fmla="*/ 930013 w 930013"/>
                <a:gd name="connsiteY0" fmla="*/ 145209 h 419013"/>
                <a:gd name="connsiteX1" fmla="*/ 909349 w 930013"/>
                <a:gd name="connsiteY1" fmla="*/ 357019 h 419013"/>
                <a:gd name="connsiteX2" fmla="*/ 873186 w 930013"/>
                <a:gd name="connsiteY2" fmla="*/ 403514 h 419013"/>
                <a:gd name="connsiteX3" fmla="*/ 733702 w 930013"/>
                <a:gd name="connsiteY3" fmla="*/ 419013 h 419013"/>
                <a:gd name="connsiteX4" fmla="*/ 604549 w 930013"/>
                <a:gd name="connsiteY4" fmla="*/ 419013 h 419013"/>
                <a:gd name="connsiteX5" fmla="*/ 413403 w 930013"/>
                <a:gd name="connsiteY5" fmla="*/ 413847 h 419013"/>
                <a:gd name="connsiteX6" fmla="*/ 382407 w 930013"/>
                <a:gd name="connsiteY6" fmla="*/ 398348 h 419013"/>
                <a:gd name="connsiteX7" fmla="*/ 351410 w 930013"/>
                <a:gd name="connsiteY7" fmla="*/ 331189 h 419013"/>
                <a:gd name="connsiteX8" fmla="*/ 351410 w 930013"/>
                <a:gd name="connsiteY8" fmla="*/ 326023 h 419013"/>
                <a:gd name="connsiteX9" fmla="*/ 387573 w 930013"/>
                <a:gd name="connsiteY9" fmla="*/ 243365 h 419013"/>
                <a:gd name="connsiteX10" fmla="*/ 372074 w 930013"/>
                <a:gd name="connsiteY10" fmla="*/ 207202 h 419013"/>
                <a:gd name="connsiteX11" fmla="*/ 332572 w 930013"/>
                <a:gd name="connsiteY11" fmla="*/ 161913 h 419013"/>
                <a:gd name="connsiteX12" fmla="*/ 196427 w 930013"/>
                <a:gd name="connsiteY12" fmla="*/ 141250 h 419013"/>
                <a:gd name="connsiteX13" fmla="*/ 72441 w 930013"/>
                <a:gd name="connsiteY13" fmla="*/ 191704 h 419013"/>
                <a:gd name="connsiteX14" fmla="*/ 62419 w 930013"/>
                <a:gd name="connsiteY14" fmla="*/ 179547 h 419013"/>
                <a:gd name="connsiteX15" fmla="*/ 50571 w 930013"/>
                <a:gd name="connsiteY15" fmla="*/ 150066 h 419013"/>
                <a:gd name="connsiteX16" fmla="*/ 115 w 930013"/>
                <a:gd name="connsiteY16" fmla="*/ 129711 h 419013"/>
                <a:gd name="connsiteX17" fmla="*/ 36595 w 930013"/>
                <a:gd name="connsiteY17" fmla="*/ 98405 h 419013"/>
                <a:gd name="connsiteX18" fmla="*/ 25946 w 930013"/>
                <a:gd name="connsiteY18" fmla="*/ 109047 h 419013"/>
                <a:gd name="connsiteX19" fmla="*/ 46610 w 930013"/>
                <a:gd name="connsiteY19" fmla="*/ 78050 h 419013"/>
                <a:gd name="connsiteX20" fmla="*/ 56942 w 930013"/>
                <a:gd name="connsiteY20" fmla="*/ 62552 h 419013"/>
                <a:gd name="connsiteX21" fmla="*/ 108603 w 930013"/>
                <a:gd name="connsiteY21" fmla="*/ 21223 h 419013"/>
                <a:gd name="connsiteX22" fmla="*/ 124102 w 930013"/>
                <a:gd name="connsiteY22" fmla="*/ 16057 h 419013"/>
                <a:gd name="connsiteX23" fmla="*/ 139600 w 930013"/>
                <a:gd name="connsiteY23" fmla="*/ 5725 h 419013"/>
                <a:gd name="connsiteX24" fmla="*/ 232590 w 930013"/>
                <a:gd name="connsiteY24" fmla="*/ 5725 h 419013"/>
                <a:gd name="connsiteX25" fmla="*/ 330746 w 930013"/>
                <a:gd name="connsiteY25" fmla="*/ 5725 h 419013"/>
                <a:gd name="connsiteX26" fmla="*/ 465064 w 930013"/>
                <a:gd name="connsiteY26" fmla="*/ 52219 h 419013"/>
                <a:gd name="connsiteX27" fmla="*/ 563220 w 930013"/>
                <a:gd name="connsiteY27" fmla="*/ 83216 h 419013"/>
                <a:gd name="connsiteX28" fmla="*/ 718203 w 930013"/>
                <a:gd name="connsiteY28" fmla="*/ 129711 h 419013"/>
                <a:gd name="connsiteX29" fmla="*/ 930013 w 930013"/>
                <a:gd name="connsiteY29" fmla="*/ 145209 h 419013"/>
                <a:gd name="connsiteX0" fmla="*/ 930027 w 930027"/>
                <a:gd name="connsiteY0" fmla="*/ 145209 h 419013"/>
                <a:gd name="connsiteX1" fmla="*/ 909363 w 930027"/>
                <a:gd name="connsiteY1" fmla="*/ 357019 h 419013"/>
                <a:gd name="connsiteX2" fmla="*/ 873200 w 930027"/>
                <a:gd name="connsiteY2" fmla="*/ 403514 h 419013"/>
                <a:gd name="connsiteX3" fmla="*/ 733716 w 930027"/>
                <a:gd name="connsiteY3" fmla="*/ 419013 h 419013"/>
                <a:gd name="connsiteX4" fmla="*/ 604563 w 930027"/>
                <a:gd name="connsiteY4" fmla="*/ 419013 h 419013"/>
                <a:gd name="connsiteX5" fmla="*/ 413417 w 930027"/>
                <a:gd name="connsiteY5" fmla="*/ 413847 h 419013"/>
                <a:gd name="connsiteX6" fmla="*/ 382421 w 930027"/>
                <a:gd name="connsiteY6" fmla="*/ 398348 h 419013"/>
                <a:gd name="connsiteX7" fmla="*/ 351424 w 930027"/>
                <a:gd name="connsiteY7" fmla="*/ 331189 h 419013"/>
                <a:gd name="connsiteX8" fmla="*/ 351424 w 930027"/>
                <a:gd name="connsiteY8" fmla="*/ 326023 h 419013"/>
                <a:gd name="connsiteX9" fmla="*/ 387587 w 930027"/>
                <a:gd name="connsiteY9" fmla="*/ 243365 h 419013"/>
                <a:gd name="connsiteX10" fmla="*/ 372088 w 930027"/>
                <a:gd name="connsiteY10" fmla="*/ 207202 h 419013"/>
                <a:gd name="connsiteX11" fmla="*/ 332586 w 930027"/>
                <a:gd name="connsiteY11" fmla="*/ 161913 h 419013"/>
                <a:gd name="connsiteX12" fmla="*/ 196441 w 930027"/>
                <a:gd name="connsiteY12" fmla="*/ 141250 h 419013"/>
                <a:gd name="connsiteX13" fmla="*/ 72455 w 930027"/>
                <a:gd name="connsiteY13" fmla="*/ 191704 h 419013"/>
                <a:gd name="connsiteX14" fmla="*/ 62433 w 930027"/>
                <a:gd name="connsiteY14" fmla="*/ 179547 h 419013"/>
                <a:gd name="connsiteX15" fmla="*/ 50585 w 930027"/>
                <a:gd name="connsiteY15" fmla="*/ 150066 h 419013"/>
                <a:gd name="connsiteX16" fmla="*/ 129 w 930027"/>
                <a:gd name="connsiteY16" fmla="*/ 129711 h 419013"/>
                <a:gd name="connsiteX17" fmla="*/ 36609 w 930027"/>
                <a:gd name="connsiteY17" fmla="*/ 98405 h 419013"/>
                <a:gd name="connsiteX18" fmla="*/ 53931 w 930027"/>
                <a:gd name="connsiteY18" fmla="*/ 109047 h 419013"/>
                <a:gd name="connsiteX19" fmla="*/ 46624 w 930027"/>
                <a:gd name="connsiteY19" fmla="*/ 78050 h 419013"/>
                <a:gd name="connsiteX20" fmla="*/ 56956 w 930027"/>
                <a:gd name="connsiteY20" fmla="*/ 62552 h 419013"/>
                <a:gd name="connsiteX21" fmla="*/ 108617 w 930027"/>
                <a:gd name="connsiteY21" fmla="*/ 21223 h 419013"/>
                <a:gd name="connsiteX22" fmla="*/ 124116 w 930027"/>
                <a:gd name="connsiteY22" fmla="*/ 16057 h 419013"/>
                <a:gd name="connsiteX23" fmla="*/ 139614 w 930027"/>
                <a:gd name="connsiteY23" fmla="*/ 5725 h 419013"/>
                <a:gd name="connsiteX24" fmla="*/ 232604 w 930027"/>
                <a:gd name="connsiteY24" fmla="*/ 5725 h 419013"/>
                <a:gd name="connsiteX25" fmla="*/ 330760 w 930027"/>
                <a:gd name="connsiteY25" fmla="*/ 5725 h 419013"/>
                <a:gd name="connsiteX26" fmla="*/ 465078 w 930027"/>
                <a:gd name="connsiteY26" fmla="*/ 52219 h 419013"/>
                <a:gd name="connsiteX27" fmla="*/ 563234 w 930027"/>
                <a:gd name="connsiteY27" fmla="*/ 83216 h 419013"/>
                <a:gd name="connsiteX28" fmla="*/ 718217 w 930027"/>
                <a:gd name="connsiteY28" fmla="*/ 129711 h 419013"/>
                <a:gd name="connsiteX29" fmla="*/ 930027 w 930027"/>
                <a:gd name="connsiteY29" fmla="*/ 145209 h 419013"/>
                <a:gd name="connsiteX0" fmla="*/ 930027 w 930027"/>
                <a:gd name="connsiteY0" fmla="*/ 145209 h 419013"/>
                <a:gd name="connsiteX1" fmla="*/ 909363 w 930027"/>
                <a:gd name="connsiteY1" fmla="*/ 357019 h 419013"/>
                <a:gd name="connsiteX2" fmla="*/ 873200 w 930027"/>
                <a:gd name="connsiteY2" fmla="*/ 403514 h 419013"/>
                <a:gd name="connsiteX3" fmla="*/ 733716 w 930027"/>
                <a:gd name="connsiteY3" fmla="*/ 419013 h 419013"/>
                <a:gd name="connsiteX4" fmla="*/ 604563 w 930027"/>
                <a:gd name="connsiteY4" fmla="*/ 419013 h 419013"/>
                <a:gd name="connsiteX5" fmla="*/ 413417 w 930027"/>
                <a:gd name="connsiteY5" fmla="*/ 413847 h 419013"/>
                <a:gd name="connsiteX6" fmla="*/ 382421 w 930027"/>
                <a:gd name="connsiteY6" fmla="*/ 398348 h 419013"/>
                <a:gd name="connsiteX7" fmla="*/ 351424 w 930027"/>
                <a:gd name="connsiteY7" fmla="*/ 331189 h 419013"/>
                <a:gd name="connsiteX8" fmla="*/ 351424 w 930027"/>
                <a:gd name="connsiteY8" fmla="*/ 326023 h 419013"/>
                <a:gd name="connsiteX9" fmla="*/ 387587 w 930027"/>
                <a:gd name="connsiteY9" fmla="*/ 243365 h 419013"/>
                <a:gd name="connsiteX10" fmla="*/ 372088 w 930027"/>
                <a:gd name="connsiteY10" fmla="*/ 207202 h 419013"/>
                <a:gd name="connsiteX11" fmla="*/ 332586 w 930027"/>
                <a:gd name="connsiteY11" fmla="*/ 161913 h 419013"/>
                <a:gd name="connsiteX12" fmla="*/ 196441 w 930027"/>
                <a:gd name="connsiteY12" fmla="*/ 141250 h 419013"/>
                <a:gd name="connsiteX13" fmla="*/ 72455 w 930027"/>
                <a:gd name="connsiteY13" fmla="*/ 191704 h 419013"/>
                <a:gd name="connsiteX14" fmla="*/ 62433 w 930027"/>
                <a:gd name="connsiteY14" fmla="*/ 179547 h 419013"/>
                <a:gd name="connsiteX15" fmla="*/ 50585 w 930027"/>
                <a:gd name="connsiteY15" fmla="*/ 150066 h 419013"/>
                <a:gd name="connsiteX16" fmla="*/ 129 w 930027"/>
                <a:gd name="connsiteY16" fmla="*/ 129711 h 419013"/>
                <a:gd name="connsiteX17" fmla="*/ 36609 w 930027"/>
                <a:gd name="connsiteY17" fmla="*/ 98405 h 419013"/>
                <a:gd name="connsiteX18" fmla="*/ 53931 w 930027"/>
                <a:gd name="connsiteY18" fmla="*/ 109047 h 419013"/>
                <a:gd name="connsiteX19" fmla="*/ 46624 w 930027"/>
                <a:gd name="connsiteY19" fmla="*/ 78050 h 419013"/>
                <a:gd name="connsiteX20" fmla="*/ 56956 w 930027"/>
                <a:gd name="connsiteY20" fmla="*/ 62552 h 419013"/>
                <a:gd name="connsiteX21" fmla="*/ 108617 w 930027"/>
                <a:gd name="connsiteY21" fmla="*/ 21223 h 419013"/>
                <a:gd name="connsiteX22" fmla="*/ 124116 w 930027"/>
                <a:gd name="connsiteY22" fmla="*/ 16057 h 419013"/>
                <a:gd name="connsiteX23" fmla="*/ 139614 w 930027"/>
                <a:gd name="connsiteY23" fmla="*/ 5725 h 419013"/>
                <a:gd name="connsiteX24" fmla="*/ 232604 w 930027"/>
                <a:gd name="connsiteY24" fmla="*/ 5725 h 419013"/>
                <a:gd name="connsiteX25" fmla="*/ 330760 w 930027"/>
                <a:gd name="connsiteY25" fmla="*/ 5725 h 419013"/>
                <a:gd name="connsiteX26" fmla="*/ 465078 w 930027"/>
                <a:gd name="connsiteY26" fmla="*/ 52219 h 419013"/>
                <a:gd name="connsiteX27" fmla="*/ 563234 w 930027"/>
                <a:gd name="connsiteY27" fmla="*/ 83216 h 419013"/>
                <a:gd name="connsiteX28" fmla="*/ 718217 w 930027"/>
                <a:gd name="connsiteY28" fmla="*/ 129711 h 419013"/>
                <a:gd name="connsiteX29" fmla="*/ 930027 w 930027"/>
                <a:gd name="connsiteY29" fmla="*/ 145209 h 419013"/>
                <a:gd name="connsiteX0" fmla="*/ 930027 w 930027"/>
                <a:gd name="connsiteY0" fmla="*/ 145209 h 419013"/>
                <a:gd name="connsiteX1" fmla="*/ 909363 w 930027"/>
                <a:gd name="connsiteY1" fmla="*/ 357019 h 419013"/>
                <a:gd name="connsiteX2" fmla="*/ 873200 w 930027"/>
                <a:gd name="connsiteY2" fmla="*/ 403514 h 419013"/>
                <a:gd name="connsiteX3" fmla="*/ 733716 w 930027"/>
                <a:gd name="connsiteY3" fmla="*/ 419013 h 419013"/>
                <a:gd name="connsiteX4" fmla="*/ 604563 w 930027"/>
                <a:gd name="connsiteY4" fmla="*/ 419013 h 419013"/>
                <a:gd name="connsiteX5" fmla="*/ 413417 w 930027"/>
                <a:gd name="connsiteY5" fmla="*/ 413847 h 419013"/>
                <a:gd name="connsiteX6" fmla="*/ 382421 w 930027"/>
                <a:gd name="connsiteY6" fmla="*/ 398348 h 419013"/>
                <a:gd name="connsiteX7" fmla="*/ 351424 w 930027"/>
                <a:gd name="connsiteY7" fmla="*/ 331189 h 419013"/>
                <a:gd name="connsiteX8" fmla="*/ 351424 w 930027"/>
                <a:gd name="connsiteY8" fmla="*/ 326023 h 419013"/>
                <a:gd name="connsiteX9" fmla="*/ 387587 w 930027"/>
                <a:gd name="connsiteY9" fmla="*/ 243365 h 419013"/>
                <a:gd name="connsiteX10" fmla="*/ 372088 w 930027"/>
                <a:gd name="connsiteY10" fmla="*/ 207202 h 419013"/>
                <a:gd name="connsiteX11" fmla="*/ 332586 w 930027"/>
                <a:gd name="connsiteY11" fmla="*/ 161913 h 419013"/>
                <a:gd name="connsiteX12" fmla="*/ 196441 w 930027"/>
                <a:gd name="connsiteY12" fmla="*/ 141250 h 419013"/>
                <a:gd name="connsiteX13" fmla="*/ 72455 w 930027"/>
                <a:gd name="connsiteY13" fmla="*/ 191704 h 419013"/>
                <a:gd name="connsiteX14" fmla="*/ 62433 w 930027"/>
                <a:gd name="connsiteY14" fmla="*/ 179547 h 419013"/>
                <a:gd name="connsiteX15" fmla="*/ 50585 w 930027"/>
                <a:gd name="connsiteY15" fmla="*/ 150066 h 419013"/>
                <a:gd name="connsiteX16" fmla="*/ 129 w 930027"/>
                <a:gd name="connsiteY16" fmla="*/ 129711 h 419013"/>
                <a:gd name="connsiteX17" fmla="*/ 36609 w 930027"/>
                <a:gd name="connsiteY17" fmla="*/ 98405 h 419013"/>
                <a:gd name="connsiteX18" fmla="*/ 53931 w 930027"/>
                <a:gd name="connsiteY18" fmla="*/ 109047 h 419013"/>
                <a:gd name="connsiteX19" fmla="*/ 46624 w 930027"/>
                <a:gd name="connsiteY19" fmla="*/ 78050 h 419013"/>
                <a:gd name="connsiteX20" fmla="*/ 84927 w 930027"/>
                <a:gd name="connsiteY20" fmla="*/ 76535 h 419013"/>
                <a:gd name="connsiteX21" fmla="*/ 108617 w 930027"/>
                <a:gd name="connsiteY21" fmla="*/ 21223 h 419013"/>
                <a:gd name="connsiteX22" fmla="*/ 124116 w 930027"/>
                <a:gd name="connsiteY22" fmla="*/ 16057 h 419013"/>
                <a:gd name="connsiteX23" fmla="*/ 139614 w 930027"/>
                <a:gd name="connsiteY23" fmla="*/ 5725 h 419013"/>
                <a:gd name="connsiteX24" fmla="*/ 232604 w 930027"/>
                <a:gd name="connsiteY24" fmla="*/ 5725 h 419013"/>
                <a:gd name="connsiteX25" fmla="*/ 330760 w 930027"/>
                <a:gd name="connsiteY25" fmla="*/ 5725 h 419013"/>
                <a:gd name="connsiteX26" fmla="*/ 465078 w 930027"/>
                <a:gd name="connsiteY26" fmla="*/ 52219 h 419013"/>
                <a:gd name="connsiteX27" fmla="*/ 563234 w 930027"/>
                <a:gd name="connsiteY27" fmla="*/ 83216 h 419013"/>
                <a:gd name="connsiteX28" fmla="*/ 718217 w 930027"/>
                <a:gd name="connsiteY28" fmla="*/ 129711 h 419013"/>
                <a:gd name="connsiteX29" fmla="*/ 930027 w 930027"/>
                <a:gd name="connsiteY29" fmla="*/ 145209 h 419013"/>
                <a:gd name="connsiteX0" fmla="*/ 930027 w 930027"/>
                <a:gd name="connsiteY0" fmla="*/ 141038 h 414842"/>
                <a:gd name="connsiteX1" fmla="*/ 909363 w 930027"/>
                <a:gd name="connsiteY1" fmla="*/ 352848 h 414842"/>
                <a:gd name="connsiteX2" fmla="*/ 873200 w 930027"/>
                <a:gd name="connsiteY2" fmla="*/ 399343 h 414842"/>
                <a:gd name="connsiteX3" fmla="*/ 733716 w 930027"/>
                <a:gd name="connsiteY3" fmla="*/ 414842 h 414842"/>
                <a:gd name="connsiteX4" fmla="*/ 604563 w 930027"/>
                <a:gd name="connsiteY4" fmla="*/ 414842 h 414842"/>
                <a:gd name="connsiteX5" fmla="*/ 413417 w 930027"/>
                <a:gd name="connsiteY5" fmla="*/ 409676 h 414842"/>
                <a:gd name="connsiteX6" fmla="*/ 382421 w 930027"/>
                <a:gd name="connsiteY6" fmla="*/ 394177 h 414842"/>
                <a:gd name="connsiteX7" fmla="*/ 351424 w 930027"/>
                <a:gd name="connsiteY7" fmla="*/ 327018 h 414842"/>
                <a:gd name="connsiteX8" fmla="*/ 351424 w 930027"/>
                <a:gd name="connsiteY8" fmla="*/ 321852 h 414842"/>
                <a:gd name="connsiteX9" fmla="*/ 387587 w 930027"/>
                <a:gd name="connsiteY9" fmla="*/ 239194 h 414842"/>
                <a:gd name="connsiteX10" fmla="*/ 372088 w 930027"/>
                <a:gd name="connsiteY10" fmla="*/ 203031 h 414842"/>
                <a:gd name="connsiteX11" fmla="*/ 332586 w 930027"/>
                <a:gd name="connsiteY11" fmla="*/ 157742 h 414842"/>
                <a:gd name="connsiteX12" fmla="*/ 196441 w 930027"/>
                <a:gd name="connsiteY12" fmla="*/ 137079 h 414842"/>
                <a:gd name="connsiteX13" fmla="*/ 72455 w 930027"/>
                <a:gd name="connsiteY13" fmla="*/ 187533 h 414842"/>
                <a:gd name="connsiteX14" fmla="*/ 62433 w 930027"/>
                <a:gd name="connsiteY14" fmla="*/ 175376 h 414842"/>
                <a:gd name="connsiteX15" fmla="*/ 50585 w 930027"/>
                <a:gd name="connsiteY15" fmla="*/ 145895 h 414842"/>
                <a:gd name="connsiteX16" fmla="*/ 129 w 930027"/>
                <a:gd name="connsiteY16" fmla="*/ 125540 h 414842"/>
                <a:gd name="connsiteX17" fmla="*/ 36609 w 930027"/>
                <a:gd name="connsiteY17" fmla="*/ 94234 h 414842"/>
                <a:gd name="connsiteX18" fmla="*/ 53931 w 930027"/>
                <a:gd name="connsiteY18" fmla="*/ 104876 h 414842"/>
                <a:gd name="connsiteX19" fmla="*/ 46624 w 930027"/>
                <a:gd name="connsiteY19" fmla="*/ 73879 h 414842"/>
                <a:gd name="connsiteX20" fmla="*/ 84927 w 930027"/>
                <a:gd name="connsiteY20" fmla="*/ 72364 h 414842"/>
                <a:gd name="connsiteX21" fmla="*/ 108617 w 930027"/>
                <a:gd name="connsiteY21" fmla="*/ 17052 h 414842"/>
                <a:gd name="connsiteX22" fmla="*/ 124116 w 930027"/>
                <a:gd name="connsiteY22" fmla="*/ 11886 h 414842"/>
                <a:gd name="connsiteX23" fmla="*/ 153600 w 930027"/>
                <a:gd name="connsiteY23" fmla="*/ 22528 h 414842"/>
                <a:gd name="connsiteX24" fmla="*/ 232604 w 930027"/>
                <a:gd name="connsiteY24" fmla="*/ 1554 h 414842"/>
                <a:gd name="connsiteX25" fmla="*/ 330760 w 930027"/>
                <a:gd name="connsiteY25" fmla="*/ 1554 h 414842"/>
                <a:gd name="connsiteX26" fmla="*/ 465078 w 930027"/>
                <a:gd name="connsiteY26" fmla="*/ 48048 h 414842"/>
                <a:gd name="connsiteX27" fmla="*/ 563234 w 930027"/>
                <a:gd name="connsiteY27" fmla="*/ 79045 h 414842"/>
                <a:gd name="connsiteX28" fmla="*/ 718217 w 930027"/>
                <a:gd name="connsiteY28" fmla="*/ 125540 h 414842"/>
                <a:gd name="connsiteX29" fmla="*/ 930027 w 930027"/>
                <a:gd name="connsiteY29" fmla="*/ 141038 h 414842"/>
                <a:gd name="connsiteX0" fmla="*/ 930027 w 930027"/>
                <a:gd name="connsiteY0" fmla="*/ 139484 h 413288"/>
                <a:gd name="connsiteX1" fmla="*/ 909363 w 930027"/>
                <a:gd name="connsiteY1" fmla="*/ 351294 h 413288"/>
                <a:gd name="connsiteX2" fmla="*/ 873200 w 930027"/>
                <a:gd name="connsiteY2" fmla="*/ 397789 h 413288"/>
                <a:gd name="connsiteX3" fmla="*/ 733716 w 930027"/>
                <a:gd name="connsiteY3" fmla="*/ 413288 h 413288"/>
                <a:gd name="connsiteX4" fmla="*/ 604563 w 930027"/>
                <a:gd name="connsiteY4" fmla="*/ 413288 h 413288"/>
                <a:gd name="connsiteX5" fmla="*/ 413417 w 930027"/>
                <a:gd name="connsiteY5" fmla="*/ 408122 h 413288"/>
                <a:gd name="connsiteX6" fmla="*/ 382421 w 930027"/>
                <a:gd name="connsiteY6" fmla="*/ 392623 h 413288"/>
                <a:gd name="connsiteX7" fmla="*/ 351424 w 930027"/>
                <a:gd name="connsiteY7" fmla="*/ 325464 h 413288"/>
                <a:gd name="connsiteX8" fmla="*/ 351424 w 930027"/>
                <a:gd name="connsiteY8" fmla="*/ 320298 h 413288"/>
                <a:gd name="connsiteX9" fmla="*/ 387587 w 930027"/>
                <a:gd name="connsiteY9" fmla="*/ 237640 h 413288"/>
                <a:gd name="connsiteX10" fmla="*/ 372088 w 930027"/>
                <a:gd name="connsiteY10" fmla="*/ 201477 h 413288"/>
                <a:gd name="connsiteX11" fmla="*/ 332586 w 930027"/>
                <a:gd name="connsiteY11" fmla="*/ 156188 h 413288"/>
                <a:gd name="connsiteX12" fmla="*/ 196441 w 930027"/>
                <a:gd name="connsiteY12" fmla="*/ 135525 h 413288"/>
                <a:gd name="connsiteX13" fmla="*/ 72455 w 930027"/>
                <a:gd name="connsiteY13" fmla="*/ 185979 h 413288"/>
                <a:gd name="connsiteX14" fmla="*/ 62433 w 930027"/>
                <a:gd name="connsiteY14" fmla="*/ 173822 h 413288"/>
                <a:gd name="connsiteX15" fmla="*/ 50585 w 930027"/>
                <a:gd name="connsiteY15" fmla="*/ 144341 h 413288"/>
                <a:gd name="connsiteX16" fmla="*/ 129 w 930027"/>
                <a:gd name="connsiteY16" fmla="*/ 123986 h 413288"/>
                <a:gd name="connsiteX17" fmla="*/ 36609 w 930027"/>
                <a:gd name="connsiteY17" fmla="*/ 92680 h 413288"/>
                <a:gd name="connsiteX18" fmla="*/ 53931 w 930027"/>
                <a:gd name="connsiteY18" fmla="*/ 103322 h 413288"/>
                <a:gd name="connsiteX19" fmla="*/ 46624 w 930027"/>
                <a:gd name="connsiteY19" fmla="*/ 72325 h 413288"/>
                <a:gd name="connsiteX20" fmla="*/ 84927 w 930027"/>
                <a:gd name="connsiteY20" fmla="*/ 70810 h 413288"/>
                <a:gd name="connsiteX21" fmla="*/ 108617 w 930027"/>
                <a:gd name="connsiteY21" fmla="*/ 15498 h 413288"/>
                <a:gd name="connsiteX22" fmla="*/ 124116 w 930027"/>
                <a:gd name="connsiteY22" fmla="*/ 10332 h 413288"/>
                <a:gd name="connsiteX23" fmla="*/ 153600 w 930027"/>
                <a:gd name="connsiteY23" fmla="*/ 20974 h 413288"/>
                <a:gd name="connsiteX24" fmla="*/ 225611 w 930027"/>
                <a:gd name="connsiteY24" fmla="*/ 27969 h 413288"/>
                <a:gd name="connsiteX25" fmla="*/ 330760 w 930027"/>
                <a:gd name="connsiteY25" fmla="*/ 0 h 413288"/>
                <a:gd name="connsiteX26" fmla="*/ 465078 w 930027"/>
                <a:gd name="connsiteY26" fmla="*/ 46494 h 413288"/>
                <a:gd name="connsiteX27" fmla="*/ 563234 w 930027"/>
                <a:gd name="connsiteY27" fmla="*/ 77491 h 413288"/>
                <a:gd name="connsiteX28" fmla="*/ 718217 w 930027"/>
                <a:gd name="connsiteY28" fmla="*/ 123986 h 413288"/>
                <a:gd name="connsiteX29" fmla="*/ 930027 w 930027"/>
                <a:gd name="connsiteY29" fmla="*/ 139484 h 413288"/>
                <a:gd name="connsiteX0" fmla="*/ 930027 w 930027"/>
                <a:gd name="connsiteY0" fmla="*/ 132485 h 406289"/>
                <a:gd name="connsiteX1" fmla="*/ 909363 w 930027"/>
                <a:gd name="connsiteY1" fmla="*/ 344295 h 406289"/>
                <a:gd name="connsiteX2" fmla="*/ 873200 w 930027"/>
                <a:gd name="connsiteY2" fmla="*/ 390790 h 406289"/>
                <a:gd name="connsiteX3" fmla="*/ 733716 w 930027"/>
                <a:gd name="connsiteY3" fmla="*/ 406289 h 406289"/>
                <a:gd name="connsiteX4" fmla="*/ 604563 w 930027"/>
                <a:gd name="connsiteY4" fmla="*/ 406289 h 406289"/>
                <a:gd name="connsiteX5" fmla="*/ 413417 w 930027"/>
                <a:gd name="connsiteY5" fmla="*/ 401123 h 406289"/>
                <a:gd name="connsiteX6" fmla="*/ 382421 w 930027"/>
                <a:gd name="connsiteY6" fmla="*/ 385624 h 406289"/>
                <a:gd name="connsiteX7" fmla="*/ 351424 w 930027"/>
                <a:gd name="connsiteY7" fmla="*/ 318465 h 406289"/>
                <a:gd name="connsiteX8" fmla="*/ 351424 w 930027"/>
                <a:gd name="connsiteY8" fmla="*/ 313299 h 406289"/>
                <a:gd name="connsiteX9" fmla="*/ 387587 w 930027"/>
                <a:gd name="connsiteY9" fmla="*/ 230641 h 406289"/>
                <a:gd name="connsiteX10" fmla="*/ 372088 w 930027"/>
                <a:gd name="connsiteY10" fmla="*/ 194478 h 406289"/>
                <a:gd name="connsiteX11" fmla="*/ 332586 w 930027"/>
                <a:gd name="connsiteY11" fmla="*/ 149189 h 406289"/>
                <a:gd name="connsiteX12" fmla="*/ 196441 w 930027"/>
                <a:gd name="connsiteY12" fmla="*/ 128526 h 406289"/>
                <a:gd name="connsiteX13" fmla="*/ 72455 w 930027"/>
                <a:gd name="connsiteY13" fmla="*/ 178980 h 406289"/>
                <a:gd name="connsiteX14" fmla="*/ 62433 w 930027"/>
                <a:gd name="connsiteY14" fmla="*/ 166823 h 406289"/>
                <a:gd name="connsiteX15" fmla="*/ 50585 w 930027"/>
                <a:gd name="connsiteY15" fmla="*/ 137342 h 406289"/>
                <a:gd name="connsiteX16" fmla="*/ 129 w 930027"/>
                <a:gd name="connsiteY16" fmla="*/ 116987 h 406289"/>
                <a:gd name="connsiteX17" fmla="*/ 36609 w 930027"/>
                <a:gd name="connsiteY17" fmla="*/ 85681 h 406289"/>
                <a:gd name="connsiteX18" fmla="*/ 53931 w 930027"/>
                <a:gd name="connsiteY18" fmla="*/ 96323 h 406289"/>
                <a:gd name="connsiteX19" fmla="*/ 46624 w 930027"/>
                <a:gd name="connsiteY19" fmla="*/ 65326 h 406289"/>
                <a:gd name="connsiteX20" fmla="*/ 84927 w 930027"/>
                <a:gd name="connsiteY20" fmla="*/ 63811 h 406289"/>
                <a:gd name="connsiteX21" fmla="*/ 108617 w 930027"/>
                <a:gd name="connsiteY21" fmla="*/ 8499 h 406289"/>
                <a:gd name="connsiteX22" fmla="*/ 124116 w 930027"/>
                <a:gd name="connsiteY22" fmla="*/ 3333 h 406289"/>
                <a:gd name="connsiteX23" fmla="*/ 153600 w 930027"/>
                <a:gd name="connsiteY23" fmla="*/ 13975 h 406289"/>
                <a:gd name="connsiteX24" fmla="*/ 225611 w 930027"/>
                <a:gd name="connsiteY24" fmla="*/ 20970 h 406289"/>
                <a:gd name="connsiteX25" fmla="*/ 337753 w 930027"/>
                <a:gd name="connsiteY25" fmla="*/ 0 h 406289"/>
                <a:gd name="connsiteX26" fmla="*/ 465078 w 930027"/>
                <a:gd name="connsiteY26" fmla="*/ 39495 h 406289"/>
                <a:gd name="connsiteX27" fmla="*/ 563234 w 930027"/>
                <a:gd name="connsiteY27" fmla="*/ 70492 h 406289"/>
                <a:gd name="connsiteX28" fmla="*/ 718217 w 930027"/>
                <a:gd name="connsiteY28" fmla="*/ 116987 h 406289"/>
                <a:gd name="connsiteX29" fmla="*/ 930027 w 930027"/>
                <a:gd name="connsiteY29" fmla="*/ 132485 h 406289"/>
                <a:gd name="connsiteX0" fmla="*/ 930027 w 930027"/>
                <a:gd name="connsiteY0" fmla="*/ 132485 h 406289"/>
                <a:gd name="connsiteX1" fmla="*/ 909363 w 930027"/>
                <a:gd name="connsiteY1" fmla="*/ 344295 h 406289"/>
                <a:gd name="connsiteX2" fmla="*/ 873200 w 930027"/>
                <a:gd name="connsiteY2" fmla="*/ 390790 h 406289"/>
                <a:gd name="connsiteX3" fmla="*/ 733716 w 930027"/>
                <a:gd name="connsiteY3" fmla="*/ 406289 h 406289"/>
                <a:gd name="connsiteX4" fmla="*/ 604563 w 930027"/>
                <a:gd name="connsiteY4" fmla="*/ 406289 h 406289"/>
                <a:gd name="connsiteX5" fmla="*/ 413417 w 930027"/>
                <a:gd name="connsiteY5" fmla="*/ 401123 h 406289"/>
                <a:gd name="connsiteX6" fmla="*/ 382421 w 930027"/>
                <a:gd name="connsiteY6" fmla="*/ 385624 h 406289"/>
                <a:gd name="connsiteX7" fmla="*/ 351424 w 930027"/>
                <a:gd name="connsiteY7" fmla="*/ 318465 h 406289"/>
                <a:gd name="connsiteX8" fmla="*/ 351424 w 930027"/>
                <a:gd name="connsiteY8" fmla="*/ 313299 h 406289"/>
                <a:gd name="connsiteX9" fmla="*/ 387587 w 930027"/>
                <a:gd name="connsiteY9" fmla="*/ 230641 h 406289"/>
                <a:gd name="connsiteX10" fmla="*/ 372088 w 930027"/>
                <a:gd name="connsiteY10" fmla="*/ 194478 h 406289"/>
                <a:gd name="connsiteX11" fmla="*/ 332586 w 930027"/>
                <a:gd name="connsiteY11" fmla="*/ 149189 h 406289"/>
                <a:gd name="connsiteX12" fmla="*/ 196441 w 930027"/>
                <a:gd name="connsiteY12" fmla="*/ 128526 h 406289"/>
                <a:gd name="connsiteX13" fmla="*/ 72455 w 930027"/>
                <a:gd name="connsiteY13" fmla="*/ 178980 h 406289"/>
                <a:gd name="connsiteX14" fmla="*/ 62433 w 930027"/>
                <a:gd name="connsiteY14" fmla="*/ 166823 h 406289"/>
                <a:gd name="connsiteX15" fmla="*/ 50585 w 930027"/>
                <a:gd name="connsiteY15" fmla="*/ 137342 h 406289"/>
                <a:gd name="connsiteX16" fmla="*/ 129 w 930027"/>
                <a:gd name="connsiteY16" fmla="*/ 116987 h 406289"/>
                <a:gd name="connsiteX17" fmla="*/ 36609 w 930027"/>
                <a:gd name="connsiteY17" fmla="*/ 85681 h 406289"/>
                <a:gd name="connsiteX18" fmla="*/ 53931 w 930027"/>
                <a:gd name="connsiteY18" fmla="*/ 96323 h 406289"/>
                <a:gd name="connsiteX19" fmla="*/ 46624 w 930027"/>
                <a:gd name="connsiteY19" fmla="*/ 65326 h 406289"/>
                <a:gd name="connsiteX20" fmla="*/ 84927 w 930027"/>
                <a:gd name="connsiteY20" fmla="*/ 63811 h 406289"/>
                <a:gd name="connsiteX21" fmla="*/ 108617 w 930027"/>
                <a:gd name="connsiteY21" fmla="*/ 8499 h 406289"/>
                <a:gd name="connsiteX22" fmla="*/ 124116 w 930027"/>
                <a:gd name="connsiteY22" fmla="*/ 3333 h 406289"/>
                <a:gd name="connsiteX23" fmla="*/ 153600 w 930027"/>
                <a:gd name="connsiteY23" fmla="*/ 13975 h 406289"/>
                <a:gd name="connsiteX24" fmla="*/ 225611 w 930027"/>
                <a:gd name="connsiteY24" fmla="*/ 20970 h 406289"/>
                <a:gd name="connsiteX25" fmla="*/ 337753 w 930027"/>
                <a:gd name="connsiteY25" fmla="*/ 0 h 406289"/>
                <a:gd name="connsiteX26" fmla="*/ 465078 w 930027"/>
                <a:gd name="connsiteY26" fmla="*/ 60486 h 406289"/>
                <a:gd name="connsiteX27" fmla="*/ 563234 w 930027"/>
                <a:gd name="connsiteY27" fmla="*/ 70492 h 406289"/>
                <a:gd name="connsiteX28" fmla="*/ 718217 w 930027"/>
                <a:gd name="connsiteY28" fmla="*/ 116987 h 406289"/>
                <a:gd name="connsiteX29" fmla="*/ 930027 w 930027"/>
                <a:gd name="connsiteY29" fmla="*/ 132485 h 406289"/>
                <a:gd name="connsiteX0" fmla="*/ 930027 w 930027"/>
                <a:gd name="connsiteY0" fmla="*/ 132485 h 406289"/>
                <a:gd name="connsiteX1" fmla="*/ 909363 w 930027"/>
                <a:gd name="connsiteY1" fmla="*/ 344295 h 406289"/>
                <a:gd name="connsiteX2" fmla="*/ 873200 w 930027"/>
                <a:gd name="connsiteY2" fmla="*/ 390790 h 406289"/>
                <a:gd name="connsiteX3" fmla="*/ 733716 w 930027"/>
                <a:gd name="connsiteY3" fmla="*/ 406289 h 406289"/>
                <a:gd name="connsiteX4" fmla="*/ 604563 w 930027"/>
                <a:gd name="connsiteY4" fmla="*/ 406289 h 406289"/>
                <a:gd name="connsiteX5" fmla="*/ 413417 w 930027"/>
                <a:gd name="connsiteY5" fmla="*/ 401123 h 406289"/>
                <a:gd name="connsiteX6" fmla="*/ 382421 w 930027"/>
                <a:gd name="connsiteY6" fmla="*/ 385624 h 406289"/>
                <a:gd name="connsiteX7" fmla="*/ 351424 w 930027"/>
                <a:gd name="connsiteY7" fmla="*/ 318465 h 406289"/>
                <a:gd name="connsiteX8" fmla="*/ 351424 w 930027"/>
                <a:gd name="connsiteY8" fmla="*/ 313299 h 406289"/>
                <a:gd name="connsiteX9" fmla="*/ 387587 w 930027"/>
                <a:gd name="connsiteY9" fmla="*/ 230641 h 406289"/>
                <a:gd name="connsiteX10" fmla="*/ 372088 w 930027"/>
                <a:gd name="connsiteY10" fmla="*/ 194478 h 406289"/>
                <a:gd name="connsiteX11" fmla="*/ 332586 w 930027"/>
                <a:gd name="connsiteY11" fmla="*/ 149189 h 406289"/>
                <a:gd name="connsiteX12" fmla="*/ 196441 w 930027"/>
                <a:gd name="connsiteY12" fmla="*/ 128526 h 406289"/>
                <a:gd name="connsiteX13" fmla="*/ 72455 w 930027"/>
                <a:gd name="connsiteY13" fmla="*/ 178980 h 406289"/>
                <a:gd name="connsiteX14" fmla="*/ 62433 w 930027"/>
                <a:gd name="connsiteY14" fmla="*/ 166823 h 406289"/>
                <a:gd name="connsiteX15" fmla="*/ 50585 w 930027"/>
                <a:gd name="connsiteY15" fmla="*/ 137342 h 406289"/>
                <a:gd name="connsiteX16" fmla="*/ 129 w 930027"/>
                <a:gd name="connsiteY16" fmla="*/ 116987 h 406289"/>
                <a:gd name="connsiteX17" fmla="*/ 36609 w 930027"/>
                <a:gd name="connsiteY17" fmla="*/ 85681 h 406289"/>
                <a:gd name="connsiteX18" fmla="*/ 53931 w 930027"/>
                <a:gd name="connsiteY18" fmla="*/ 96323 h 406289"/>
                <a:gd name="connsiteX19" fmla="*/ 46624 w 930027"/>
                <a:gd name="connsiteY19" fmla="*/ 65326 h 406289"/>
                <a:gd name="connsiteX20" fmla="*/ 84927 w 930027"/>
                <a:gd name="connsiteY20" fmla="*/ 63811 h 406289"/>
                <a:gd name="connsiteX21" fmla="*/ 108617 w 930027"/>
                <a:gd name="connsiteY21" fmla="*/ 8499 h 406289"/>
                <a:gd name="connsiteX22" fmla="*/ 124116 w 930027"/>
                <a:gd name="connsiteY22" fmla="*/ 3333 h 406289"/>
                <a:gd name="connsiteX23" fmla="*/ 153600 w 930027"/>
                <a:gd name="connsiteY23" fmla="*/ 13975 h 406289"/>
                <a:gd name="connsiteX24" fmla="*/ 225611 w 930027"/>
                <a:gd name="connsiteY24" fmla="*/ 20970 h 406289"/>
                <a:gd name="connsiteX25" fmla="*/ 337753 w 930027"/>
                <a:gd name="connsiteY25" fmla="*/ 0 h 406289"/>
                <a:gd name="connsiteX26" fmla="*/ 465078 w 930027"/>
                <a:gd name="connsiteY26" fmla="*/ 60486 h 406289"/>
                <a:gd name="connsiteX27" fmla="*/ 563234 w 930027"/>
                <a:gd name="connsiteY27" fmla="*/ 105476 h 406289"/>
                <a:gd name="connsiteX28" fmla="*/ 718217 w 930027"/>
                <a:gd name="connsiteY28" fmla="*/ 116987 h 406289"/>
                <a:gd name="connsiteX29" fmla="*/ 930027 w 930027"/>
                <a:gd name="connsiteY29" fmla="*/ 132485 h 406289"/>
                <a:gd name="connsiteX0" fmla="*/ 930027 w 930027"/>
                <a:gd name="connsiteY0" fmla="*/ 132485 h 406289"/>
                <a:gd name="connsiteX1" fmla="*/ 909363 w 930027"/>
                <a:gd name="connsiteY1" fmla="*/ 344295 h 406289"/>
                <a:gd name="connsiteX2" fmla="*/ 873200 w 930027"/>
                <a:gd name="connsiteY2" fmla="*/ 390790 h 406289"/>
                <a:gd name="connsiteX3" fmla="*/ 733716 w 930027"/>
                <a:gd name="connsiteY3" fmla="*/ 406289 h 406289"/>
                <a:gd name="connsiteX4" fmla="*/ 604563 w 930027"/>
                <a:gd name="connsiteY4" fmla="*/ 406289 h 406289"/>
                <a:gd name="connsiteX5" fmla="*/ 413417 w 930027"/>
                <a:gd name="connsiteY5" fmla="*/ 401123 h 406289"/>
                <a:gd name="connsiteX6" fmla="*/ 382421 w 930027"/>
                <a:gd name="connsiteY6" fmla="*/ 385624 h 406289"/>
                <a:gd name="connsiteX7" fmla="*/ 351424 w 930027"/>
                <a:gd name="connsiteY7" fmla="*/ 318465 h 406289"/>
                <a:gd name="connsiteX8" fmla="*/ 351424 w 930027"/>
                <a:gd name="connsiteY8" fmla="*/ 313299 h 406289"/>
                <a:gd name="connsiteX9" fmla="*/ 387587 w 930027"/>
                <a:gd name="connsiteY9" fmla="*/ 230641 h 406289"/>
                <a:gd name="connsiteX10" fmla="*/ 372088 w 930027"/>
                <a:gd name="connsiteY10" fmla="*/ 194478 h 406289"/>
                <a:gd name="connsiteX11" fmla="*/ 332586 w 930027"/>
                <a:gd name="connsiteY11" fmla="*/ 149189 h 406289"/>
                <a:gd name="connsiteX12" fmla="*/ 196441 w 930027"/>
                <a:gd name="connsiteY12" fmla="*/ 128526 h 406289"/>
                <a:gd name="connsiteX13" fmla="*/ 72455 w 930027"/>
                <a:gd name="connsiteY13" fmla="*/ 178980 h 406289"/>
                <a:gd name="connsiteX14" fmla="*/ 62433 w 930027"/>
                <a:gd name="connsiteY14" fmla="*/ 166823 h 406289"/>
                <a:gd name="connsiteX15" fmla="*/ 50585 w 930027"/>
                <a:gd name="connsiteY15" fmla="*/ 137342 h 406289"/>
                <a:gd name="connsiteX16" fmla="*/ 129 w 930027"/>
                <a:gd name="connsiteY16" fmla="*/ 116987 h 406289"/>
                <a:gd name="connsiteX17" fmla="*/ 36609 w 930027"/>
                <a:gd name="connsiteY17" fmla="*/ 85681 h 406289"/>
                <a:gd name="connsiteX18" fmla="*/ 53931 w 930027"/>
                <a:gd name="connsiteY18" fmla="*/ 96323 h 406289"/>
                <a:gd name="connsiteX19" fmla="*/ 46624 w 930027"/>
                <a:gd name="connsiteY19" fmla="*/ 65326 h 406289"/>
                <a:gd name="connsiteX20" fmla="*/ 84927 w 930027"/>
                <a:gd name="connsiteY20" fmla="*/ 63811 h 406289"/>
                <a:gd name="connsiteX21" fmla="*/ 108617 w 930027"/>
                <a:gd name="connsiteY21" fmla="*/ 8499 h 406289"/>
                <a:gd name="connsiteX22" fmla="*/ 124116 w 930027"/>
                <a:gd name="connsiteY22" fmla="*/ 3333 h 406289"/>
                <a:gd name="connsiteX23" fmla="*/ 153600 w 930027"/>
                <a:gd name="connsiteY23" fmla="*/ 13975 h 406289"/>
                <a:gd name="connsiteX24" fmla="*/ 225611 w 930027"/>
                <a:gd name="connsiteY24" fmla="*/ 20970 h 406289"/>
                <a:gd name="connsiteX25" fmla="*/ 337753 w 930027"/>
                <a:gd name="connsiteY25" fmla="*/ 0 h 406289"/>
                <a:gd name="connsiteX26" fmla="*/ 465078 w 930027"/>
                <a:gd name="connsiteY26" fmla="*/ 60486 h 406289"/>
                <a:gd name="connsiteX27" fmla="*/ 563234 w 930027"/>
                <a:gd name="connsiteY27" fmla="*/ 105476 h 406289"/>
                <a:gd name="connsiteX28" fmla="*/ 711225 w 930027"/>
                <a:gd name="connsiteY28" fmla="*/ 144975 h 406289"/>
                <a:gd name="connsiteX29" fmla="*/ 930027 w 930027"/>
                <a:gd name="connsiteY29" fmla="*/ 132485 h 406289"/>
                <a:gd name="connsiteX0" fmla="*/ 923034 w 923034"/>
                <a:gd name="connsiteY0" fmla="*/ 160473 h 406289"/>
                <a:gd name="connsiteX1" fmla="*/ 909363 w 923034"/>
                <a:gd name="connsiteY1" fmla="*/ 344295 h 406289"/>
                <a:gd name="connsiteX2" fmla="*/ 873200 w 923034"/>
                <a:gd name="connsiteY2" fmla="*/ 390790 h 406289"/>
                <a:gd name="connsiteX3" fmla="*/ 733716 w 923034"/>
                <a:gd name="connsiteY3" fmla="*/ 406289 h 406289"/>
                <a:gd name="connsiteX4" fmla="*/ 604563 w 923034"/>
                <a:gd name="connsiteY4" fmla="*/ 406289 h 406289"/>
                <a:gd name="connsiteX5" fmla="*/ 413417 w 923034"/>
                <a:gd name="connsiteY5" fmla="*/ 401123 h 406289"/>
                <a:gd name="connsiteX6" fmla="*/ 382421 w 923034"/>
                <a:gd name="connsiteY6" fmla="*/ 385624 h 406289"/>
                <a:gd name="connsiteX7" fmla="*/ 351424 w 923034"/>
                <a:gd name="connsiteY7" fmla="*/ 318465 h 406289"/>
                <a:gd name="connsiteX8" fmla="*/ 351424 w 923034"/>
                <a:gd name="connsiteY8" fmla="*/ 313299 h 406289"/>
                <a:gd name="connsiteX9" fmla="*/ 387587 w 923034"/>
                <a:gd name="connsiteY9" fmla="*/ 230641 h 406289"/>
                <a:gd name="connsiteX10" fmla="*/ 372088 w 923034"/>
                <a:gd name="connsiteY10" fmla="*/ 194478 h 406289"/>
                <a:gd name="connsiteX11" fmla="*/ 332586 w 923034"/>
                <a:gd name="connsiteY11" fmla="*/ 149189 h 406289"/>
                <a:gd name="connsiteX12" fmla="*/ 196441 w 923034"/>
                <a:gd name="connsiteY12" fmla="*/ 128526 h 406289"/>
                <a:gd name="connsiteX13" fmla="*/ 72455 w 923034"/>
                <a:gd name="connsiteY13" fmla="*/ 178980 h 406289"/>
                <a:gd name="connsiteX14" fmla="*/ 62433 w 923034"/>
                <a:gd name="connsiteY14" fmla="*/ 166823 h 406289"/>
                <a:gd name="connsiteX15" fmla="*/ 50585 w 923034"/>
                <a:gd name="connsiteY15" fmla="*/ 137342 h 406289"/>
                <a:gd name="connsiteX16" fmla="*/ 129 w 923034"/>
                <a:gd name="connsiteY16" fmla="*/ 116987 h 406289"/>
                <a:gd name="connsiteX17" fmla="*/ 36609 w 923034"/>
                <a:gd name="connsiteY17" fmla="*/ 85681 h 406289"/>
                <a:gd name="connsiteX18" fmla="*/ 53931 w 923034"/>
                <a:gd name="connsiteY18" fmla="*/ 96323 h 406289"/>
                <a:gd name="connsiteX19" fmla="*/ 46624 w 923034"/>
                <a:gd name="connsiteY19" fmla="*/ 65326 h 406289"/>
                <a:gd name="connsiteX20" fmla="*/ 84927 w 923034"/>
                <a:gd name="connsiteY20" fmla="*/ 63811 h 406289"/>
                <a:gd name="connsiteX21" fmla="*/ 108617 w 923034"/>
                <a:gd name="connsiteY21" fmla="*/ 8499 h 406289"/>
                <a:gd name="connsiteX22" fmla="*/ 124116 w 923034"/>
                <a:gd name="connsiteY22" fmla="*/ 3333 h 406289"/>
                <a:gd name="connsiteX23" fmla="*/ 153600 w 923034"/>
                <a:gd name="connsiteY23" fmla="*/ 13975 h 406289"/>
                <a:gd name="connsiteX24" fmla="*/ 225611 w 923034"/>
                <a:gd name="connsiteY24" fmla="*/ 20970 h 406289"/>
                <a:gd name="connsiteX25" fmla="*/ 337753 w 923034"/>
                <a:gd name="connsiteY25" fmla="*/ 0 h 406289"/>
                <a:gd name="connsiteX26" fmla="*/ 465078 w 923034"/>
                <a:gd name="connsiteY26" fmla="*/ 60486 h 406289"/>
                <a:gd name="connsiteX27" fmla="*/ 563234 w 923034"/>
                <a:gd name="connsiteY27" fmla="*/ 105476 h 406289"/>
                <a:gd name="connsiteX28" fmla="*/ 711225 w 923034"/>
                <a:gd name="connsiteY28" fmla="*/ 144975 h 406289"/>
                <a:gd name="connsiteX29" fmla="*/ 923034 w 923034"/>
                <a:gd name="connsiteY29" fmla="*/ 160473 h 40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3034" h="406289">
                  <a:moveTo>
                    <a:pt x="923034" y="160473"/>
                  </a:moveTo>
                  <a:lnTo>
                    <a:pt x="909363" y="344295"/>
                  </a:lnTo>
                  <a:lnTo>
                    <a:pt x="873200" y="390790"/>
                  </a:lnTo>
                  <a:lnTo>
                    <a:pt x="733716" y="406289"/>
                  </a:lnTo>
                  <a:lnTo>
                    <a:pt x="604563" y="406289"/>
                  </a:lnTo>
                  <a:lnTo>
                    <a:pt x="413417" y="401123"/>
                  </a:lnTo>
                  <a:lnTo>
                    <a:pt x="382421" y="385624"/>
                  </a:lnTo>
                  <a:cubicBezTo>
                    <a:pt x="334191" y="351175"/>
                    <a:pt x="345142" y="375008"/>
                    <a:pt x="351424" y="318465"/>
                  </a:cubicBezTo>
                  <a:cubicBezTo>
                    <a:pt x="351614" y="316754"/>
                    <a:pt x="351424" y="315021"/>
                    <a:pt x="351424" y="313299"/>
                  </a:cubicBezTo>
                  <a:lnTo>
                    <a:pt x="387587" y="230641"/>
                  </a:lnTo>
                  <a:lnTo>
                    <a:pt x="372088" y="194478"/>
                  </a:lnTo>
                  <a:lnTo>
                    <a:pt x="332586" y="149189"/>
                  </a:lnTo>
                  <a:lnTo>
                    <a:pt x="196441" y="128526"/>
                  </a:lnTo>
                  <a:lnTo>
                    <a:pt x="72455" y="178980"/>
                  </a:lnTo>
                  <a:lnTo>
                    <a:pt x="62433" y="166823"/>
                  </a:lnTo>
                  <a:lnTo>
                    <a:pt x="50585" y="137342"/>
                  </a:lnTo>
                  <a:cubicBezTo>
                    <a:pt x="45419" y="123566"/>
                    <a:pt x="2458" y="125597"/>
                    <a:pt x="129" y="116987"/>
                  </a:cubicBezTo>
                  <a:cubicBezTo>
                    <a:pt x="-2200" y="108377"/>
                    <a:pt x="27642" y="89125"/>
                    <a:pt x="36609" y="85681"/>
                  </a:cubicBezTo>
                  <a:cubicBezTo>
                    <a:pt x="45576" y="82237"/>
                    <a:pt x="52262" y="99716"/>
                    <a:pt x="53931" y="96323"/>
                  </a:cubicBezTo>
                  <a:cubicBezTo>
                    <a:pt x="55600" y="92930"/>
                    <a:pt x="41458" y="70745"/>
                    <a:pt x="46624" y="65326"/>
                  </a:cubicBezTo>
                  <a:cubicBezTo>
                    <a:pt x="51790" y="59907"/>
                    <a:pt x="74595" y="73282"/>
                    <a:pt x="84927" y="63811"/>
                  </a:cubicBezTo>
                  <a:cubicBezTo>
                    <a:pt x="95259" y="54340"/>
                    <a:pt x="89067" y="15015"/>
                    <a:pt x="108617" y="8499"/>
                  </a:cubicBezTo>
                  <a:lnTo>
                    <a:pt x="124116" y="3333"/>
                  </a:lnTo>
                  <a:cubicBezTo>
                    <a:pt x="129282" y="-111"/>
                    <a:pt x="136684" y="11036"/>
                    <a:pt x="153600" y="13975"/>
                  </a:cubicBezTo>
                  <a:cubicBezTo>
                    <a:pt x="170516" y="16914"/>
                    <a:pt x="194919" y="23299"/>
                    <a:pt x="225611" y="20970"/>
                  </a:cubicBezTo>
                  <a:cubicBezTo>
                    <a:pt x="256303" y="18641"/>
                    <a:pt x="305034" y="0"/>
                    <a:pt x="337753" y="0"/>
                  </a:cubicBezTo>
                  <a:lnTo>
                    <a:pt x="465078" y="60486"/>
                  </a:lnTo>
                  <a:lnTo>
                    <a:pt x="563234" y="105476"/>
                  </a:lnTo>
                  <a:lnTo>
                    <a:pt x="711225" y="144975"/>
                  </a:lnTo>
                  <a:lnTo>
                    <a:pt x="923034" y="160473"/>
                  </a:lnTo>
                  <a:close/>
                </a:path>
              </a:pathLst>
            </a:custGeom>
            <a:noFill/>
            <a:ln w="53975" cap="sq">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1" name="フリーフォーム 70"/>
            <p:cNvSpPr/>
            <p:nvPr/>
          </p:nvSpPr>
          <p:spPr>
            <a:xfrm rot="16200000">
              <a:off x="6107471" y="5757162"/>
              <a:ext cx="2861611" cy="391846"/>
            </a:xfrm>
            <a:custGeom>
              <a:avLst/>
              <a:gdLst>
                <a:gd name="connsiteX0" fmla="*/ 284590 w 2139936"/>
                <a:gd name="connsiteY0" fmla="*/ 0 h 357083"/>
                <a:gd name="connsiteX1" fmla="*/ 88278 w 2139936"/>
                <a:gd name="connsiteY1" fmla="*/ 5166 h 357083"/>
                <a:gd name="connsiteX2" fmla="*/ 21119 w 2139936"/>
                <a:gd name="connsiteY2" fmla="*/ 20665 h 357083"/>
                <a:gd name="connsiteX3" fmla="*/ 5620 w 2139936"/>
                <a:gd name="connsiteY3" fmla="*/ 25831 h 357083"/>
                <a:gd name="connsiteX4" fmla="*/ 454 w 2139936"/>
                <a:gd name="connsiteY4" fmla="*/ 67159 h 357083"/>
                <a:gd name="connsiteX5" fmla="*/ 5620 w 2139936"/>
                <a:gd name="connsiteY5" fmla="*/ 175648 h 357083"/>
                <a:gd name="connsiteX6" fmla="*/ 21119 w 2139936"/>
                <a:gd name="connsiteY6" fmla="*/ 216976 h 357083"/>
                <a:gd name="connsiteX7" fmla="*/ 26285 w 2139936"/>
                <a:gd name="connsiteY7" fmla="*/ 232475 h 357083"/>
                <a:gd name="connsiteX8" fmla="*/ 41783 w 2139936"/>
                <a:gd name="connsiteY8" fmla="*/ 237641 h 357083"/>
                <a:gd name="connsiteX9" fmla="*/ 77946 w 2139936"/>
                <a:gd name="connsiteY9" fmla="*/ 247973 h 357083"/>
                <a:gd name="connsiteX10" fmla="*/ 150271 w 2139936"/>
                <a:gd name="connsiteY10" fmla="*/ 222142 h 357083"/>
                <a:gd name="connsiteX11" fmla="*/ 160604 w 2139936"/>
                <a:gd name="connsiteY11" fmla="*/ 315132 h 357083"/>
                <a:gd name="connsiteX12" fmla="*/ 186434 w 2139936"/>
                <a:gd name="connsiteY12" fmla="*/ 351295 h 357083"/>
                <a:gd name="connsiteX13" fmla="*/ 232929 w 2139936"/>
                <a:gd name="connsiteY13" fmla="*/ 356461 h 357083"/>
                <a:gd name="connsiteX14" fmla="*/ 2051397 w 2139936"/>
                <a:gd name="connsiteY14" fmla="*/ 315132 h 357083"/>
                <a:gd name="connsiteX15" fmla="*/ 2097892 w 2139936"/>
                <a:gd name="connsiteY15" fmla="*/ 309966 h 357083"/>
                <a:gd name="connsiteX16" fmla="*/ 2128888 w 2139936"/>
                <a:gd name="connsiteY16" fmla="*/ 299634 h 357083"/>
                <a:gd name="connsiteX17" fmla="*/ 2139220 w 2139936"/>
                <a:gd name="connsiteY17" fmla="*/ 258305 h 357083"/>
                <a:gd name="connsiteX18" fmla="*/ 2128888 w 2139936"/>
                <a:gd name="connsiteY18" fmla="*/ 108488 h 357083"/>
                <a:gd name="connsiteX19" fmla="*/ 2113390 w 2139936"/>
                <a:gd name="connsiteY19" fmla="*/ 67159 h 357083"/>
                <a:gd name="connsiteX20" fmla="*/ 2097892 w 2139936"/>
                <a:gd name="connsiteY20" fmla="*/ 56827 h 357083"/>
                <a:gd name="connsiteX21" fmla="*/ 2077227 w 2139936"/>
                <a:gd name="connsiteY21" fmla="*/ 36163 h 357083"/>
                <a:gd name="connsiteX22" fmla="*/ 2015234 w 2139936"/>
                <a:gd name="connsiteY22" fmla="*/ 36163 h 357083"/>
                <a:gd name="connsiteX23" fmla="*/ 284590 w 2139936"/>
                <a:gd name="connsiteY23" fmla="*/ 0 h 357083"/>
                <a:gd name="connsiteX0" fmla="*/ 284590 w 2139220"/>
                <a:gd name="connsiteY0" fmla="*/ 0 h 357083"/>
                <a:gd name="connsiteX1" fmla="*/ 88278 w 2139220"/>
                <a:gd name="connsiteY1" fmla="*/ 5166 h 357083"/>
                <a:gd name="connsiteX2" fmla="*/ 21119 w 2139220"/>
                <a:gd name="connsiteY2" fmla="*/ 20665 h 357083"/>
                <a:gd name="connsiteX3" fmla="*/ 5620 w 2139220"/>
                <a:gd name="connsiteY3" fmla="*/ 25831 h 357083"/>
                <a:gd name="connsiteX4" fmla="*/ 454 w 2139220"/>
                <a:gd name="connsiteY4" fmla="*/ 67159 h 357083"/>
                <a:gd name="connsiteX5" fmla="*/ 5620 w 2139220"/>
                <a:gd name="connsiteY5" fmla="*/ 175648 h 357083"/>
                <a:gd name="connsiteX6" fmla="*/ 21119 w 2139220"/>
                <a:gd name="connsiteY6" fmla="*/ 216976 h 357083"/>
                <a:gd name="connsiteX7" fmla="*/ 26285 w 2139220"/>
                <a:gd name="connsiteY7" fmla="*/ 232475 h 357083"/>
                <a:gd name="connsiteX8" fmla="*/ 41783 w 2139220"/>
                <a:gd name="connsiteY8" fmla="*/ 237641 h 357083"/>
                <a:gd name="connsiteX9" fmla="*/ 77946 w 2139220"/>
                <a:gd name="connsiteY9" fmla="*/ 247973 h 357083"/>
                <a:gd name="connsiteX10" fmla="*/ 150271 w 2139220"/>
                <a:gd name="connsiteY10" fmla="*/ 222142 h 357083"/>
                <a:gd name="connsiteX11" fmla="*/ 160604 w 2139220"/>
                <a:gd name="connsiteY11" fmla="*/ 315132 h 357083"/>
                <a:gd name="connsiteX12" fmla="*/ 186434 w 2139220"/>
                <a:gd name="connsiteY12" fmla="*/ 351295 h 357083"/>
                <a:gd name="connsiteX13" fmla="*/ 232929 w 2139220"/>
                <a:gd name="connsiteY13" fmla="*/ 356461 h 357083"/>
                <a:gd name="connsiteX14" fmla="*/ 2051397 w 2139220"/>
                <a:gd name="connsiteY14" fmla="*/ 315132 h 357083"/>
                <a:gd name="connsiteX15" fmla="*/ 2097892 w 2139220"/>
                <a:gd name="connsiteY15" fmla="*/ 309966 h 357083"/>
                <a:gd name="connsiteX16" fmla="*/ 2128888 w 2139220"/>
                <a:gd name="connsiteY16" fmla="*/ 299634 h 357083"/>
                <a:gd name="connsiteX17" fmla="*/ 2139220 w 2139220"/>
                <a:gd name="connsiteY17" fmla="*/ 258305 h 357083"/>
                <a:gd name="connsiteX18" fmla="*/ 2128888 w 2139220"/>
                <a:gd name="connsiteY18" fmla="*/ 108488 h 357083"/>
                <a:gd name="connsiteX19" fmla="*/ 2113390 w 2139220"/>
                <a:gd name="connsiteY19" fmla="*/ 67159 h 357083"/>
                <a:gd name="connsiteX20" fmla="*/ 2097892 w 2139220"/>
                <a:gd name="connsiteY20" fmla="*/ 56827 h 357083"/>
                <a:gd name="connsiteX21" fmla="*/ 2077227 w 2139220"/>
                <a:gd name="connsiteY21" fmla="*/ 36163 h 357083"/>
                <a:gd name="connsiteX22" fmla="*/ 2015234 w 2139220"/>
                <a:gd name="connsiteY22" fmla="*/ 36163 h 357083"/>
                <a:gd name="connsiteX23" fmla="*/ 284590 w 2139220"/>
                <a:gd name="connsiteY23" fmla="*/ 0 h 357083"/>
                <a:gd name="connsiteX0" fmla="*/ 284590 w 2129108"/>
                <a:gd name="connsiteY0" fmla="*/ 0 h 357083"/>
                <a:gd name="connsiteX1" fmla="*/ 88278 w 2129108"/>
                <a:gd name="connsiteY1" fmla="*/ 5166 h 357083"/>
                <a:gd name="connsiteX2" fmla="*/ 21119 w 2129108"/>
                <a:gd name="connsiteY2" fmla="*/ 20665 h 357083"/>
                <a:gd name="connsiteX3" fmla="*/ 5620 w 2129108"/>
                <a:gd name="connsiteY3" fmla="*/ 25831 h 357083"/>
                <a:gd name="connsiteX4" fmla="*/ 454 w 2129108"/>
                <a:gd name="connsiteY4" fmla="*/ 67159 h 357083"/>
                <a:gd name="connsiteX5" fmla="*/ 5620 w 2129108"/>
                <a:gd name="connsiteY5" fmla="*/ 175648 h 357083"/>
                <a:gd name="connsiteX6" fmla="*/ 21119 w 2129108"/>
                <a:gd name="connsiteY6" fmla="*/ 216976 h 357083"/>
                <a:gd name="connsiteX7" fmla="*/ 26285 w 2129108"/>
                <a:gd name="connsiteY7" fmla="*/ 232475 h 357083"/>
                <a:gd name="connsiteX8" fmla="*/ 41783 w 2129108"/>
                <a:gd name="connsiteY8" fmla="*/ 237641 h 357083"/>
                <a:gd name="connsiteX9" fmla="*/ 77946 w 2129108"/>
                <a:gd name="connsiteY9" fmla="*/ 247973 h 357083"/>
                <a:gd name="connsiteX10" fmla="*/ 150271 w 2129108"/>
                <a:gd name="connsiteY10" fmla="*/ 222142 h 357083"/>
                <a:gd name="connsiteX11" fmla="*/ 160604 w 2129108"/>
                <a:gd name="connsiteY11" fmla="*/ 315132 h 357083"/>
                <a:gd name="connsiteX12" fmla="*/ 186434 w 2129108"/>
                <a:gd name="connsiteY12" fmla="*/ 351295 h 357083"/>
                <a:gd name="connsiteX13" fmla="*/ 232929 w 2129108"/>
                <a:gd name="connsiteY13" fmla="*/ 356461 h 357083"/>
                <a:gd name="connsiteX14" fmla="*/ 2051397 w 2129108"/>
                <a:gd name="connsiteY14" fmla="*/ 315132 h 357083"/>
                <a:gd name="connsiteX15" fmla="*/ 2097892 w 2129108"/>
                <a:gd name="connsiteY15" fmla="*/ 309966 h 357083"/>
                <a:gd name="connsiteX16" fmla="*/ 2128888 w 2129108"/>
                <a:gd name="connsiteY16" fmla="*/ 299634 h 357083"/>
                <a:gd name="connsiteX17" fmla="*/ 2112581 w 2129108"/>
                <a:gd name="connsiteY17" fmla="*/ 244322 h 357083"/>
                <a:gd name="connsiteX18" fmla="*/ 2128888 w 2129108"/>
                <a:gd name="connsiteY18" fmla="*/ 108488 h 357083"/>
                <a:gd name="connsiteX19" fmla="*/ 2113390 w 2129108"/>
                <a:gd name="connsiteY19" fmla="*/ 67159 h 357083"/>
                <a:gd name="connsiteX20" fmla="*/ 2097892 w 2129108"/>
                <a:gd name="connsiteY20" fmla="*/ 56827 h 357083"/>
                <a:gd name="connsiteX21" fmla="*/ 2077227 w 2129108"/>
                <a:gd name="connsiteY21" fmla="*/ 36163 h 357083"/>
                <a:gd name="connsiteX22" fmla="*/ 2015234 w 2129108"/>
                <a:gd name="connsiteY22" fmla="*/ 36163 h 357083"/>
                <a:gd name="connsiteX23" fmla="*/ 284590 w 2129108"/>
                <a:gd name="connsiteY23" fmla="*/ 0 h 357083"/>
                <a:gd name="connsiteX0" fmla="*/ 284590 w 2128888"/>
                <a:gd name="connsiteY0" fmla="*/ 0 h 357083"/>
                <a:gd name="connsiteX1" fmla="*/ 88278 w 2128888"/>
                <a:gd name="connsiteY1" fmla="*/ 5166 h 357083"/>
                <a:gd name="connsiteX2" fmla="*/ 21119 w 2128888"/>
                <a:gd name="connsiteY2" fmla="*/ 20665 h 357083"/>
                <a:gd name="connsiteX3" fmla="*/ 5620 w 2128888"/>
                <a:gd name="connsiteY3" fmla="*/ 25831 h 357083"/>
                <a:gd name="connsiteX4" fmla="*/ 454 w 2128888"/>
                <a:gd name="connsiteY4" fmla="*/ 67159 h 357083"/>
                <a:gd name="connsiteX5" fmla="*/ 5620 w 2128888"/>
                <a:gd name="connsiteY5" fmla="*/ 175648 h 357083"/>
                <a:gd name="connsiteX6" fmla="*/ 21119 w 2128888"/>
                <a:gd name="connsiteY6" fmla="*/ 216976 h 357083"/>
                <a:gd name="connsiteX7" fmla="*/ 26285 w 2128888"/>
                <a:gd name="connsiteY7" fmla="*/ 232475 h 357083"/>
                <a:gd name="connsiteX8" fmla="*/ 41783 w 2128888"/>
                <a:gd name="connsiteY8" fmla="*/ 237641 h 357083"/>
                <a:gd name="connsiteX9" fmla="*/ 77946 w 2128888"/>
                <a:gd name="connsiteY9" fmla="*/ 247973 h 357083"/>
                <a:gd name="connsiteX10" fmla="*/ 150271 w 2128888"/>
                <a:gd name="connsiteY10" fmla="*/ 222142 h 357083"/>
                <a:gd name="connsiteX11" fmla="*/ 160604 w 2128888"/>
                <a:gd name="connsiteY11" fmla="*/ 315132 h 357083"/>
                <a:gd name="connsiteX12" fmla="*/ 186434 w 2128888"/>
                <a:gd name="connsiteY12" fmla="*/ 351295 h 357083"/>
                <a:gd name="connsiteX13" fmla="*/ 232929 w 2128888"/>
                <a:gd name="connsiteY13" fmla="*/ 356461 h 357083"/>
                <a:gd name="connsiteX14" fmla="*/ 2051397 w 2128888"/>
                <a:gd name="connsiteY14" fmla="*/ 315132 h 357083"/>
                <a:gd name="connsiteX15" fmla="*/ 2097892 w 2128888"/>
                <a:gd name="connsiteY15" fmla="*/ 309966 h 357083"/>
                <a:gd name="connsiteX16" fmla="*/ 2114835 w 2128888"/>
                <a:gd name="connsiteY16" fmla="*/ 285651 h 357083"/>
                <a:gd name="connsiteX17" fmla="*/ 2112581 w 2128888"/>
                <a:gd name="connsiteY17" fmla="*/ 244322 h 357083"/>
                <a:gd name="connsiteX18" fmla="*/ 2128888 w 2128888"/>
                <a:gd name="connsiteY18" fmla="*/ 108488 h 357083"/>
                <a:gd name="connsiteX19" fmla="*/ 2113390 w 2128888"/>
                <a:gd name="connsiteY19" fmla="*/ 67159 h 357083"/>
                <a:gd name="connsiteX20" fmla="*/ 2097892 w 2128888"/>
                <a:gd name="connsiteY20" fmla="*/ 56827 h 357083"/>
                <a:gd name="connsiteX21" fmla="*/ 2077227 w 2128888"/>
                <a:gd name="connsiteY21" fmla="*/ 36163 h 357083"/>
                <a:gd name="connsiteX22" fmla="*/ 2015234 w 2128888"/>
                <a:gd name="connsiteY22" fmla="*/ 36163 h 357083"/>
                <a:gd name="connsiteX23" fmla="*/ 284590 w 2128888"/>
                <a:gd name="connsiteY23" fmla="*/ 0 h 357083"/>
                <a:gd name="connsiteX0" fmla="*/ 284590 w 2128888"/>
                <a:gd name="connsiteY0" fmla="*/ 0 h 357083"/>
                <a:gd name="connsiteX1" fmla="*/ 88278 w 2128888"/>
                <a:gd name="connsiteY1" fmla="*/ 5166 h 357083"/>
                <a:gd name="connsiteX2" fmla="*/ 21119 w 2128888"/>
                <a:gd name="connsiteY2" fmla="*/ 20665 h 357083"/>
                <a:gd name="connsiteX3" fmla="*/ 5620 w 2128888"/>
                <a:gd name="connsiteY3" fmla="*/ 25831 h 357083"/>
                <a:gd name="connsiteX4" fmla="*/ 454 w 2128888"/>
                <a:gd name="connsiteY4" fmla="*/ 67159 h 357083"/>
                <a:gd name="connsiteX5" fmla="*/ 5620 w 2128888"/>
                <a:gd name="connsiteY5" fmla="*/ 175648 h 357083"/>
                <a:gd name="connsiteX6" fmla="*/ 21119 w 2128888"/>
                <a:gd name="connsiteY6" fmla="*/ 216976 h 357083"/>
                <a:gd name="connsiteX7" fmla="*/ 26285 w 2128888"/>
                <a:gd name="connsiteY7" fmla="*/ 232475 h 357083"/>
                <a:gd name="connsiteX8" fmla="*/ 41783 w 2128888"/>
                <a:gd name="connsiteY8" fmla="*/ 237641 h 357083"/>
                <a:gd name="connsiteX9" fmla="*/ 77946 w 2128888"/>
                <a:gd name="connsiteY9" fmla="*/ 247973 h 357083"/>
                <a:gd name="connsiteX10" fmla="*/ 150271 w 2128888"/>
                <a:gd name="connsiteY10" fmla="*/ 222142 h 357083"/>
                <a:gd name="connsiteX11" fmla="*/ 160604 w 2128888"/>
                <a:gd name="connsiteY11" fmla="*/ 315132 h 357083"/>
                <a:gd name="connsiteX12" fmla="*/ 186434 w 2128888"/>
                <a:gd name="connsiteY12" fmla="*/ 351295 h 357083"/>
                <a:gd name="connsiteX13" fmla="*/ 232929 w 2128888"/>
                <a:gd name="connsiteY13" fmla="*/ 356461 h 357083"/>
                <a:gd name="connsiteX14" fmla="*/ 2044261 w 2128888"/>
                <a:gd name="connsiteY14" fmla="*/ 287164 h 357083"/>
                <a:gd name="connsiteX15" fmla="*/ 2097892 w 2128888"/>
                <a:gd name="connsiteY15" fmla="*/ 309966 h 357083"/>
                <a:gd name="connsiteX16" fmla="*/ 2114835 w 2128888"/>
                <a:gd name="connsiteY16" fmla="*/ 285651 h 357083"/>
                <a:gd name="connsiteX17" fmla="*/ 2112581 w 2128888"/>
                <a:gd name="connsiteY17" fmla="*/ 244322 h 357083"/>
                <a:gd name="connsiteX18" fmla="*/ 2128888 w 2128888"/>
                <a:gd name="connsiteY18" fmla="*/ 108488 h 357083"/>
                <a:gd name="connsiteX19" fmla="*/ 2113390 w 2128888"/>
                <a:gd name="connsiteY19" fmla="*/ 67159 h 357083"/>
                <a:gd name="connsiteX20" fmla="*/ 2097892 w 2128888"/>
                <a:gd name="connsiteY20" fmla="*/ 56827 h 357083"/>
                <a:gd name="connsiteX21" fmla="*/ 2077227 w 2128888"/>
                <a:gd name="connsiteY21" fmla="*/ 36163 h 357083"/>
                <a:gd name="connsiteX22" fmla="*/ 2015234 w 2128888"/>
                <a:gd name="connsiteY22" fmla="*/ 36163 h 357083"/>
                <a:gd name="connsiteX23" fmla="*/ 284590 w 2128888"/>
                <a:gd name="connsiteY23" fmla="*/ 0 h 357083"/>
                <a:gd name="connsiteX0" fmla="*/ 284590 w 2128888"/>
                <a:gd name="connsiteY0" fmla="*/ 0 h 357083"/>
                <a:gd name="connsiteX1" fmla="*/ 88278 w 2128888"/>
                <a:gd name="connsiteY1" fmla="*/ 5166 h 357083"/>
                <a:gd name="connsiteX2" fmla="*/ 21119 w 2128888"/>
                <a:gd name="connsiteY2" fmla="*/ 20665 h 357083"/>
                <a:gd name="connsiteX3" fmla="*/ 5620 w 2128888"/>
                <a:gd name="connsiteY3" fmla="*/ 25831 h 357083"/>
                <a:gd name="connsiteX4" fmla="*/ 454 w 2128888"/>
                <a:gd name="connsiteY4" fmla="*/ 67159 h 357083"/>
                <a:gd name="connsiteX5" fmla="*/ 5620 w 2128888"/>
                <a:gd name="connsiteY5" fmla="*/ 175648 h 357083"/>
                <a:gd name="connsiteX6" fmla="*/ 21119 w 2128888"/>
                <a:gd name="connsiteY6" fmla="*/ 216976 h 357083"/>
                <a:gd name="connsiteX7" fmla="*/ 26285 w 2128888"/>
                <a:gd name="connsiteY7" fmla="*/ 232475 h 357083"/>
                <a:gd name="connsiteX8" fmla="*/ 41783 w 2128888"/>
                <a:gd name="connsiteY8" fmla="*/ 237641 h 357083"/>
                <a:gd name="connsiteX9" fmla="*/ 77946 w 2128888"/>
                <a:gd name="connsiteY9" fmla="*/ 247973 h 357083"/>
                <a:gd name="connsiteX10" fmla="*/ 150271 w 2128888"/>
                <a:gd name="connsiteY10" fmla="*/ 222142 h 357083"/>
                <a:gd name="connsiteX11" fmla="*/ 160604 w 2128888"/>
                <a:gd name="connsiteY11" fmla="*/ 315132 h 357083"/>
                <a:gd name="connsiteX12" fmla="*/ 186434 w 2128888"/>
                <a:gd name="connsiteY12" fmla="*/ 351295 h 357083"/>
                <a:gd name="connsiteX13" fmla="*/ 232929 w 2128888"/>
                <a:gd name="connsiteY13" fmla="*/ 356461 h 357083"/>
                <a:gd name="connsiteX14" fmla="*/ 2044261 w 2128888"/>
                <a:gd name="connsiteY14" fmla="*/ 287164 h 357083"/>
                <a:gd name="connsiteX15" fmla="*/ 2097892 w 2128888"/>
                <a:gd name="connsiteY15" fmla="*/ 309966 h 357083"/>
                <a:gd name="connsiteX16" fmla="*/ 2114835 w 2128888"/>
                <a:gd name="connsiteY16" fmla="*/ 285651 h 357083"/>
                <a:gd name="connsiteX17" fmla="*/ 2112581 w 2128888"/>
                <a:gd name="connsiteY17" fmla="*/ 244322 h 357083"/>
                <a:gd name="connsiteX18" fmla="*/ 2128888 w 2128888"/>
                <a:gd name="connsiteY18" fmla="*/ 108488 h 357083"/>
                <a:gd name="connsiteX19" fmla="*/ 2113390 w 2128888"/>
                <a:gd name="connsiteY19" fmla="*/ 67159 h 357083"/>
                <a:gd name="connsiteX20" fmla="*/ 2097892 w 2128888"/>
                <a:gd name="connsiteY20" fmla="*/ 56827 h 357083"/>
                <a:gd name="connsiteX21" fmla="*/ 2077227 w 2128888"/>
                <a:gd name="connsiteY21" fmla="*/ 36163 h 357083"/>
                <a:gd name="connsiteX22" fmla="*/ 2015234 w 2128888"/>
                <a:gd name="connsiteY22" fmla="*/ 36163 h 357083"/>
                <a:gd name="connsiteX23" fmla="*/ 284590 w 2128888"/>
                <a:gd name="connsiteY23" fmla="*/ 0 h 357083"/>
                <a:gd name="connsiteX0" fmla="*/ 284590 w 2128888"/>
                <a:gd name="connsiteY0" fmla="*/ 0 h 357083"/>
                <a:gd name="connsiteX1" fmla="*/ 88278 w 2128888"/>
                <a:gd name="connsiteY1" fmla="*/ 5166 h 357083"/>
                <a:gd name="connsiteX2" fmla="*/ 21119 w 2128888"/>
                <a:gd name="connsiteY2" fmla="*/ 20665 h 357083"/>
                <a:gd name="connsiteX3" fmla="*/ 5620 w 2128888"/>
                <a:gd name="connsiteY3" fmla="*/ 25831 h 357083"/>
                <a:gd name="connsiteX4" fmla="*/ 454 w 2128888"/>
                <a:gd name="connsiteY4" fmla="*/ 67159 h 357083"/>
                <a:gd name="connsiteX5" fmla="*/ 5620 w 2128888"/>
                <a:gd name="connsiteY5" fmla="*/ 175648 h 357083"/>
                <a:gd name="connsiteX6" fmla="*/ 21119 w 2128888"/>
                <a:gd name="connsiteY6" fmla="*/ 216976 h 357083"/>
                <a:gd name="connsiteX7" fmla="*/ 26285 w 2128888"/>
                <a:gd name="connsiteY7" fmla="*/ 232475 h 357083"/>
                <a:gd name="connsiteX8" fmla="*/ 41783 w 2128888"/>
                <a:gd name="connsiteY8" fmla="*/ 237641 h 357083"/>
                <a:gd name="connsiteX9" fmla="*/ 77946 w 2128888"/>
                <a:gd name="connsiteY9" fmla="*/ 247973 h 357083"/>
                <a:gd name="connsiteX10" fmla="*/ 150271 w 2128888"/>
                <a:gd name="connsiteY10" fmla="*/ 222142 h 357083"/>
                <a:gd name="connsiteX11" fmla="*/ 160604 w 2128888"/>
                <a:gd name="connsiteY11" fmla="*/ 315132 h 357083"/>
                <a:gd name="connsiteX12" fmla="*/ 186434 w 2128888"/>
                <a:gd name="connsiteY12" fmla="*/ 351295 h 357083"/>
                <a:gd name="connsiteX13" fmla="*/ 232929 w 2128888"/>
                <a:gd name="connsiteY13" fmla="*/ 356461 h 357083"/>
                <a:gd name="connsiteX14" fmla="*/ 2044261 w 2128888"/>
                <a:gd name="connsiteY14" fmla="*/ 287164 h 357083"/>
                <a:gd name="connsiteX15" fmla="*/ 2097892 w 2128888"/>
                <a:gd name="connsiteY15" fmla="*/ 309966 h 357083"/>
                <a:gd name="connsiteX16" fmla="*/ 2093427 w 2128888"/>
                <a:gd name="connsiteY16" fmla="*/ 264675 h 357083"/>
                <a:gd name="connsiteX17" fmla="*/ 2112581 w 2128888"/>
                <a:gd name="connsiteY17" fmla="*/ 244322 h 357083"/>
                <a:gd name="connsiteX18" fmla="*/ 2128888 w 2128888"/>
                <a:gd name="connsiteY18" fmla="*/ 108488 h 357083"/>
                <a:gd name="connsiteX19" fmla="*/ 2113390 w 2128888"/>
                <a:gd name="connsiteY19" fmla="*/ 67159 h 357083"/>
                <a:gd name="connsiteX20" fmla="*/ 2097892 w 2128888"/>
                <a:gd name="connsiteY20" fmla="*/ 56827 h 357083"/>
                <a:gd name="connsiteX21" fmla="*/ 2077227 w 2128888"/>
                <a:gd name="connsiteY21" fmla="*/ 36163 h 357083"/>
                <a:gd name="connsiteX22" fmla="*/ 2015234 w 2128888"/>
                <a:gd name="connsiteY22" fmla="*/ 36163 h 357083"/>
                <a:gd name="connsiteX23" fmla="*/ 284590 w 2128888"/>
                <a:gd name="connsiteY23" fmla="*/ 0 h 357083"/>
                <a:gd name="connsiteX0" fmla="*/ 284590 w 2128888"/>
                <a:gd name="connsiteY0" fmla="*/ 0 h 357083"/>
                <a:gd name="connsiteX1" fmla="*/ 88278 w 2128888"/>
                <a:gd name="connsiteY1" fmla="*/ 5166 h 357083"/>
                <a:gd name="connsiteX2" fmla="*/ 21119 w 2128888"/>
                <a:gd name="connsiteY2" fmla="*/ 20665 h 357083"/>
                <a:gd name="connsiteX3" fmla="*/ 5620 w 2128888"/>
                <a:gd name="connsiteY3" fmla="*/ 25831 h 357083"/>
                <a:gd name="connsiteX4" fmla="*/ 454 w 2128888"/>
                <a:gd name="connsiteY4" fmla="*/ 67159 h 357083"/>
                <a:gd name="connsiteX5" fmla="*/ 5620 w 2128888"/>
                <a:gd name="connsiteY5" fmla="*/ 175648 h 357083"/>
                <a:gd name="connsiteX6" fmla="*/ 21119 w 2128888"/>
                <a:gd name="connsiteY6" fmla="*/ 216976 h 357083"/>
                <a:gd name="connsiteX7" fmla="*/ 26285 w 2128888"/>
                <a:gd name="connsiteY7" fmla="*/ 232475 h 357083"/>
                <a:gd name="connsiteX8" fmla="*/ 41783 w 2128888"/>
                <a:gd name="connsiteY8" fmla="*/ 237641 h 357083"/>
                <a:gd name="connsiteX9" fmla="*/ 77946 w 2128888"/>
                <a:gd name="connsiteY9" fmla="*/ 247973 h 357083"/>
                <a:gd name="connsiteX10" fmla="*/ 150271 w 2128888"/>
                <a:gd name="connsiteY10" fmla="*/ 222142 h 357083"/>
                <a:gd name="connsiteX11" fmla="*/ 160604 w 2128888"/>
                <a:gd name="connsiteY11" fmla="*/ 315132 h 357083"/>
                <a:gd name="connsiteX12" fmla="*/ 186434 w 2128888"/>
                <a:gd name="connsiteY12" fmla="*/ 351295 h 357083"/>
                <a:gd name="connsiteX13" fmla="*/ 232929 w 2128888"/>
                <a:gd name="connsiteY13" fmla="*/ 356461 h 357083"/>
                <a:gd name="connsiteX14" fmla="*/ 2044261 w 2128888"/>
                <a:gd name="connsiteY14" fmla="*/ 287164 h 357083"/>
                <a:gd name="connsiteX15" fmla="*/ 2097892 w 2128888"/>
                <a:gd name="connsiteY15" fmla="*/ 309966 h 357083"/>
                <a:gd name="connsiteX16" fmla="*/ 2064883 w 2128888"/>
                <a:gd name="connsiteY16" fmla="*/ 236707 h 357083"/>
                <a:gd name="connsiteX17" fmla="*/ 2112581 w 2128888"/>
                <a:gd name="connsiteY17" fmla="*/ 244322 h 357083"/>
                <a:gd name="connsiteX18" fmla="*/ 2128888 w 2128888"/>
                <a:gd name="connsiteY18" fmla="*/ 108488 h 357083"/>
                <a:gd name="connsiteX19" fmla="*/ 2113390 w 2128888"/>
                <a:gd name="connsiteY19" fmla="*/ 67159 h 357083"/>
                <a:gd name="connsiteX20" fmla="*/ 2097892 w 2128888"/>
                <a:gd name="connsiteY20" fmla="*/ 56827 h 357083"/>
                <a:gd name="connsiteX21" fmla="*/ 2077227 w 2128888"/>
                <a:gd name="connsiteY21" fmla="*/ 36163 h 357083"/>
                <a:gd name="connsiteX22" fmla="*/ 2015234 w 2128888"/>
                <a:gd name="connsiteY22" fmla="*/ 36163 h 357083"/>
                <a:gd name="connsiteX23" fmla="*/ 284590 w 2128888"/>
                <a:gd name="connsiteY23" fmla="*/ 0 h 357083"/>
                <a:gd name="connsiteX0" fmla="*/ 284590 w 2128888"/>
                <a:gd name="connsiteY0" fmla="*/ 0 h 357083"/>
                <a:gd name="connsiteX1" fmla="*/ 88278 w 2128888"/>
                <a:gd name="connsiteY1" fmla="*/ 5166 h 357083"/>
                <a:gd name="connsiteX2" fmla="*/ 21119 w 2128888"/>
                <a:gd name="connsiteY2" fmla="*/ 20665 h 357083"/>
                <a:gd name="connsiteX3" fmla="*/ 5620 w 2128888"/>
                <a:gd name="connsiteY3" fmla="*/ 25831 h 357083"/>
                <a:gd name="connsiteX4" fmla="*/ 454 w 2128888"/>
                <a:gd name="connsiteY4" fmla="*/ 67159 h 357083"/>
                <a:gd name="connsiteX5" fmla="*/ 5620 w 2128888"/>
                <a:gd name="connsiteY5" fmla="*/ 175648 h 357083"/>
                <a:gd name="connsiteX6" fmla="*/ 21119 w 2128888"/>
                <a:gd name="connsiteY6" fmla="*/ 216976 h 357083"/>
                <a:gd name="connsiteX7" fmla="*/ 26285 w 2128888"/>
                <a:gd name="connsiteY7" fmla="*/ 232475 h 357083"/>
                <a:gd name="connsiteX8" fmla="*/ 41783 w 2128888"/>
                <a:gd name="connsiteY8" fmla="*/ 237641 h 357083"/>
                <a:gd name="connsiteX9" fmla="*/ 77946 w 2128888"/>
                <a:gd name="connsiteY9" fmla="*/ 247973 h 357083"/>
                <a:gd name="connsiteX10" fmla="*/ 150271 w 2128888"/>
                <a:gd name="connsiteY10" fmla="*/ 222142 h 357083"/>
                <a:gd name="connsiteX11" fmla="*/ 160604 w 2128888"/>
                <a:gd name="connsiteY11" fmla="*/ 315132 h 357083"/>
                <a:gd name="connsiteX12" fmla="*/ 186434 w 2128888"/>
                <a:gd name="connsiteY12" fmla="*/ 351295 h 357083"/>
                <a:gd name="connsiteX13" fmla="*/ 232929 w 2128888"/>
                <a:gd name="connsiteY13" fmla="*/ 356461 h 357083"/>
                <a:gd name="connsiteX14" fmla="*/ 2044261 w 2128888"/>
                <a:gd name="connsiteY14" fmla="*/ 287164 h 357083"/>
                <a:gd name="connsiteX15" fmla="*/ 2040804 w 2128888"/>
                <a:gd name="connsiteY15" fmla="*/ 288990 h 357083"/>
                <a:gd name="connsiteX16" fmla="*/ 2064883 w 2128888"/>
                <a:gd name="connsiteY16" fmla="*/ 236707 h 357083"/>
                <a:gd name="connsiteX17" fmla="*/ 2112581 w 2128888"/>
                <a:gd name="connsiteY17" fmla="*/ 244322 h 357083"/>
                <a:gd name="connsiteX18" fmla="*/ 2128888 w 2128888"/>
                <a:gd name="connsiteY18" fmla="*/ 108488 h 357083"/>
                <a:gd name="connsiteX19" fmla="*/ 2113390 w 2128888"/>
                <a:gd name="connsiteY19" fmla="*/ 67159 h 357083"/>
                <a:gd name="connsiteX20" fmla="*/ 2097892 w 2128888"/>
                <a:gd name="connsiteY20" fmla="*/ 56827 h 357083"/>
                <a:gd name="connsiteX21" fmla="*/ 2077227 w 2128888"/>
                <a:gd name="connsiteY21" fmla="*/ 36163 h 357083"/>
                <a:gd name="connsiteX22" fmla="*/ 2015234 w 2128888"/>
                <a:gd name="connsiteY22" fmla="*/ 36163 h 357083"/>
                <a:gd name="connsiteX23" fmla="*/ 284590 w 2128888"/>
                <a:gd name="connsiteY23" fmla="*/ 0 h 357083"/>
                <a:gd name="connsiteX0" fmla="*/ 284590 w 2128888"/>
                <a:gd name="connsiteY0" fmla="*/ 0 h 352242"/>
                <a:gd name="connsiteX1" fmla="*/ 88278 w 2128888"/>
                <a:gd name="connsiteY1" fmla="*/ 5166 h 352242"/>
                <a:gd name="connsiteX2" fmla="*/ 21119 w 2128888"/>
                <a:gd name="connsiteY2" fmla="*/ 20665 h 352242"/>
                <a:gd name="connsiteX3" fmla="*/ 5620 w 2128888"/>
                <a:gd name="connsiteY3" fmla="*/ 25831 h 352242"/>
                <a:gd name="connsiteX4" fmla="*/ 454 w 2128888"/>
                <a:gd name="connsiteY4" fmla="*/ 67159 h 352242"/>
                <a:gd name="connsiteX5" fmla="*/ 5620 w 2128888"/>
                <a:gd name="connsiteY5" fmla="*/ 175648 h 352242"/>
                <a:gd name="connsiteX6" fmla="*/ 21119 w 2128888"/>
                <a:gd name="connsiteY6" fmla="*/ 216976 h 352242"/>
                <a:gd name="connsiteX7" fmla="*/ 26285 w 2128888"/>
                <a:gd name="connsiteY7" fmla="*/ 232475 h 352242"/>
                <a:gd name="connsiteX8" fmla="*/ 41783 w 2128888"/>
                <a:gd name="connsiteY8" fmla="*/ 237641 h 352242"/>
                <a:gd name="connsiteX9" fmla="*/ 77946 w 2128888"/>
                <a:gd name="connsiteY9" fmla="*/ 247973 h 352242"/>
                <a:gd name="connsiteX10" fmla="*/ 150271 w 2128888"/>
                <a:gd name="connsiteY10" fmla="*/ 222142 h 352242"/>
                <a:gd name="connsiteX11" fmla="*/ 160604 w 2128888"/>
                <a:gd name="connsiteY11" fmla="*/ 315132 h 352242"/>
                <a:gd name="connsiteX12" fmla="*/ 186434 w 2128888"/>
                <a:gd name="connsiteY12" fmla="*/ 351295 h 352242"/>
                <a:gd name="connsiteX13" fmla="*/ 268608 w 2128888"/>
                <a:gd name="connsiteY13" fmla="*/ 342478 h 352242"/>
                <a:gd name="connsiteX14" fmla="*/ 2044261 w 2128888"/>
                <a:gd name="connsiteY14" fmla="*/ 287164 h 352242"/>
                <a:gd name="connsiteX15" fmla="*/ 2040804 w 2128888"/>
                <a:gd name="connsiteY15" fmla="*/ 288990 h 352242"/>
                <a:gd name="connsiteX16" fmla="*/ 2064883 w 2128888"/>
                <a:gd name="connsiteY16" fmla="*/ 236707 h 352242"/>
                <a:gd name="connsiteX17" fmla="*/ 2112581 w 2128888"/>
                <a:gd name="connsiteY17" fmla="*/ 244322 h 352242"/>
                <a:gd name="connsiteX18" fmla="*/ 2128888 w 2128888"/>
                <a:gd name="connsiteY18" fmla="*/ 108488 h 352242"/>
                <a:gd name="connsiteX19" fmla="*/ 2113390 w 2128888"/>
                <a:gd name="connsiteY19" fmla="*/ 67159 h 352242"/>
                <a:gd name="connsiteX20" fmla="*/ 2097892 w 2128888"/>
                <a:gd name="connsiteY20" fmla="*/ 56827 h 352242"/>
                <a:gd name="connsiteX21" fmla="*/ 2077227 w 2128888"/>
                <a:gd name="connsiteY21" fmla="*/ 36163 h 352242"/>
                <a:gd name="connsiteX22" fmla="*/ 2015234 w 2128888"/>
                <a:gd name="connsiteY22" fmla="*/ 36163 h 352242"/>
                <a:gd name="connsiteX23" fmla="*/ 284590 w 2128888"/>
                <a:gd name="connsiteY23" fmla="*/ 0 h 352242"/>
                <a:gd name="connsiteX0" fmla="*/ 284590 w 2128888"/>
                <a:gd name="connsiteY0" fmla="*/ 0 h 352242"/>
                <a:gd name="connsiteX1" fmla="*/ 88278 w 2128888"/>
                <a:gd name="connsiteY1" fmla="*/ 5166 h 352242"/>
                <a:gd name="connsiteX2" fmla="*/ 21119 w 2128888"/>
                <a:gd name="connsiteY2" fmla="*/ 20665 h 352242"/>
                <a:gd name="connsiteX3" fmla="*/ 5620 w 2128888"/>
                <a:gd name="connsiteY3" fmla="*/ 25831 h 352242"/>
                <a:gd name="connsiteX4" fmla="*/ 454 w 2128888"/>
                <a:gd name="connsiteY4" fmla="*/ 67159 h 352242"/>
                <a:gd name="connsiteX5" fmla="*/ 5620 w 2128888"/>
                <a:gd name="connsiteY5" fmla="*/ 175648 h 352242"/>
                <a:gd name="connsiteX6" fmla="*/ 21119 w 2128888"/>
                <a:gd name="connsiteY6" fmla="*/ 216976 h 352242"/>
                <a:gd name="connsiteX7" fmla="*/ 26285 w 2128888"/>
                <a:gd name="connsiteY7" fmla="*/ 232475 h 352242"/>
                <a:gd name="connsiteX8" fmla="*/ 41783 w 2128888"/>
                <a:gd name="connsiteY8" fmla="*/ 237641 h 352242"/>
                <a:gd name="connsiteX9" fmla="*/ 77946 w 2128888"/>
                <a:gd name="connsiteY9" fmla="*/ 247973 h 352242"/>
                <a:gd name="connsiteX10" fmla="*/ 150271 w 2128888"/>
                <a:gd name="connsiteY10" fmla="*/ 222142 h 352242"/>
                <a:gd name="connsiteX11" fmla="*/ 160604 w 2128888"/>
                <a:gd name="connsiteY11" fmla="*/ 315132 h 352242"/>
                <a:gd name="connsiteX12" fmla="*/ 186434 w 2128888"/>
                <a:gd name="connsiteY12" fmla="*/ 351295 h 352242"/>
                <a:gd name="connsiteX13" fmla="*/ 268608 w 2128888"/>
                <a:gd name="connsiteY13" fmla="*/ 342478 h 352242"/>
                <a:gd name="connsiteX14" fmla="*/ 2044261 w 2128888"/>
                <a:gd name="connsiteY14" fmla="*/ 287164 h 352242"/>
                <a:gd name="connsiteX15" fmla="*/ 2040804 w 2128888"/>
                <a:gd name="connsiteY15" fmla="*/ 288990 h 352242"/>
                <a:gd name="connsiteX16" fmla="*/ 2064883 w 2128888"/>
                <a:gd name="connsiteY16" fmla="*/ 236707 h 352242"/>
                <a:gd name="connsiteX17" fmla="*/ 2112581 w 2128888"/>
                <a:gd name="connsiteY17" fmla="*/ 244322 h 352242"/>
                <a:gd name="connsiteX18" fmla="*/ 2128888 w 2128888"/>
                <a:gd name="connsiteY18" fmla="*/ 108488 h 352242"/>
                <a:gd name="connsiteX19" fmla="*/ 2113390 w 2128888"/>
                <a:gd name="connsiteY19" fmla="*/ 67159 h 352242"/>
                <a:gd name="connsiteX20" fmla="*/ 2097892 w 2128888"/>
                <a:gd name="connsiteY20" fmla="*/ 56827 h 352242"/>
                <a:gd name="connsiteX21" fmla="*/ 2077227 w 2128888"/>
                <a:gd name="connsiteY21" fmla="*/ 36163 h 352242"/>
                <a:gd name="connsiteX22" fmla="*/ 2015234 w 2128888"/>
                <a:gd name="connsiteY22" fmla="*/ 36163 h 352242"/>
                <a:gd name="connsiteX23" fmla="*/ 284590 w 2128888"/>
                <a:gd name="connsiteY23" fmla="*/ 0 h 35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8888" h="352242">
                  <a:moveTo>
                    <a:pt x="284590" y="0"/>
                  </a:moveTo>
                  <a:lnTo>
                    <a:pt x="88278" y="5166"/>
                  </a:lnTo>
                  <a:cubicBezTo>
                    <a:pt x="80162" y="6969"/>
                    <a:pt x="36922" y="16150"/>
                    <a:pt x="21119" y="20665"/>
                  </a:cubicBezTo>
                  <a:cubicBezTo>
                    <a:pt x="15883" y="22161"/>
                    <a:pt x="10786" y="24109"/>
                    <a:pt x="5620" y="25831"/>
                  </a:cubicBezTo>
                  <a:cubicBezTo>
                    <a:pt x="-2269" y="49497"/>
                    <a:pt x="454" y="35884"/>
                    <a:pt x="454" y="67159"/>
                  </a:cubicBezTo>
                  <a:lnTo>
                    <a:pt x="5620" y="175648"/>
                  </a:lnTo>
                  <a:cubicBezTo>
                    <a:pt x="10786" y="189424"/>
                    <a:pt x="16091" y="203149"/>
                    <a:pt x="21119" y="216976"/>
                  </a:cubicBezTo>
                  <a:cubicBezTo>
                    <a:pt x="22980" y="222094"/>
                    <a:pt x="22434" y="228624"/>
                    <a:pt x="26285" y="232475"/>
                  </a:cubicBezTo>
                  <a:cubicBezTo>
                    <a:pt x="30135" y="236326"/>
                    <a:pt x="36912" y="235206"/>
                    <a:pt x="41783" y="237641"/>
                  </a:cubicBezTo>
                  <a:cubicBezTo>
                    <a:pt x="70089" y="251794"/>
                    <a:pt x="43221" y="247973"/>
                    <a:pt x="77946" y="247973"/>
                  </a:cubicBezTo>
                  <a:lnTo>
                    <a:pt x="150271" y="222142"/>
                  </a:lnTo>
                  <a:lnTo>
                    <a:pt x="160604" y="315132"/>
                  </a:lnTo>
                  <a:cubicBezTo>
                    <a:pt x="169214" y="327186"/>
                    <a:pt x="168433" y="346737"/>
                    <a:pt x="186434" y="351295"/>
                  </a:cubicBezTo>
                  <a:cubicBezTo>
                    <a:pt x="204435" y="355853"/>
                    <a:pt x="264169" y="342478"/>
                    <a:pt x="268608" y="342478"/>
                  </a:cubicBezTo>
                  <a:cubicBezTo>
                    <a:pt x="1060298" y="275053"/>
                    <a:pt x="1452377" y="305602"/>
                    <a:pt x="2044261" y="287164"/>
                  </a:cubicBezTo>
                  <a:cubicBezTo>
                    <a:pt x="2059759" y="285442"/>
                    <a:pt x="2037367" y="297399"/>
                    <a:pt x="2040804" y="288990"/>
                  </a:cubicBezTo>
                  <a:cubicBezTo>
                    <a:pt x="2044241" y="280581"/>
                    <a:pt x="2052920" y="244152"/>
                    <a:pt x="2064883" y="236707"/>
                  </a:cubicBezTo>
                  <a:cubicBezTo>
                    <a:pt x="2076846" y="229262"/>
                    <a:pt x="2112581" y="276362"/>
                    <a:pt x="2112581" y="244322"/>
                  </a:cubicBezTo>
                  <a:lnTo>
                    <a:pt x="2128888" y="108488"/>
                  </a:lnTo>
                  <a:cubicBezTo>
                    <a:pt x="2123722" y="94712"/>
                    <a:pt x="2120960" y="79775"/>
                    <a:pt x="2113390" y="67159"/>
                  </a:cubicBezTo>
                  <a:cubicBezTo>
                    <a:pt x="2110196" y="61835"/>
                    <a:pt x="2101771" y="61675"/>
                    <a:pt x="2097892" y="56827"/>
                  </a:cubicBezTo>
                  <a:cubicBezTo>
                    <a:pt x="2085474" y="41304"/>
                    <a:pt x="2103423" y="37909"/>
                    <a:pt x="2077227" y="36163"/>
                  </a:cubicBezTo>
                  <a:cubicBezTo>
                    <a:pt x="2056608" y="34788"/>
                    <a:pt x="2035898" y="36163"/>
                    <a:pt x="2015234" y="36163"/>
                  </a:cubicBezTo>
                  <a:lnTo>
                    <a:pt x="284590" y="0"/>
                  </a:lnTo>
                  <a:close/>
                </a:path>
              </a:pathLst>
            </a:custGeom>
            <a:noFill/>
            <a:ln w="762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フリーフォーム 71"/>
            <p:cNvSpPr/>
            <p:nvPr/>
          </p:nvSpPr>
          <p:spPr>
            <a:xfrm rot="16200000">
              <a:off x="6632071" y="5569879"/>
              <a:ext cx="2446957" cy="351757"/>
            </a:xfrm>
            <a:custGeom>
              <a:avLst/>
              <a:gdLst>
                <a:gd name="connsiteX0" fmla="*/ 0 w 1777139"/>
                <a:gd name="connsiteY0" fmla="*/ 72326 h 216977"/>
                <a:gd name="connsiteX1" fmla="*/ 340963 w 1777139"/>
                <a:gd name="connsiteY1" fmla="*/ 160149 h 216977"/>
                <a:gd name="connsiteX2" fmla="*/ 625098 w 1777139"/>
                <a:gd name="connsiteY2" fmla="*/ 201478 h 216977"/>
                <a:gd name="connsiteX3" fmla="*/ 842075 w 1777139"/>
                <a:gd name="connsiteY3" fmla="*/ 206644 h 216977"/>
                <a:gd name="connsiteX4" fmla="*/ 1136543 w 1777139"/>
                <a:gd name="connsiteY4" fmla="*/ 216977 h 216977"/>
                <a:gd name="connsiteX5" fmla="*/ 1472339 w 1777139"/>
                <a:gd name="connsiteY5" fmla="*/ 211810 h 216977"/>
                <a:gd name="connsiteX6" fmla="*/ 1777139 w 1777139"/>
                <a:gd name="connsiteY6" fmla="*/ 170482 h 216977"/>
                <a:gd name="connsiteX7" fmla="*/ 1777139 w 1777139"/>
                <a:gd name="connsiteY7" fmla="*/ 0 h 216977"/>
                <a:gd name="connsiteX8" fmla="*/ 1084882 w 1777139"/>
                <a:gd name="connsiteY8" fmla="*/ 20665 h 216977"/>
                <a:gd name="connsiteX9" fmla="*/ 454617 w 1777139"/>
                <a:gd name="connsiteY9" fmla="*/ 30997 h 216977"/>
                <a:gd name="connsiteX10" fmla="*/ 72326 w 1777139"/>
                <a:gd name="connsiteY10" fmla="*/ 25831 h 216977"/>
                <a:gd name="connsiteX11" fmla="*/ 0 w 1777139"/>
                <a:gd name="connsiteY11" fmla="*/ 72326 h 216977"/>
                <a:gd name="connsiteX0" fmla="*/ 0 w 1777139"/>
                <a:gd name="connsiteY0" fmla="*/ 72326 h 216977"/>
                <a:gd name="connsiteX1" fmla="*/ 340963 w 1777139"/>
                <a:gd name="connsiteY1" fmla="*/ 160149 h 216977"/>
                <a:gd name="connsiteX2" fmla="*/ 625098 w 1777139"/>
                <a:gd name="connsiteY2" fmla="*/ 201478 h 216977"/>
                <a:gd name="connsiteX3" fmla="*/ 842075 w 1777139"/>
                <a:gd name="connsiteY3" fmla="*/ 206644 h 216977"/>
                <a:gd name="connsiteX4" fmla="*/ 1136543 w 1777139"/>
                <a:gd name="connsiteY4" fmla="*/ 216977 h 216977"/>
                <a:gd name="connsiteX5" fmla="*/ 1465350 w 1777139"/>
                <a:gd name="connsiteY5" fmla="*/ 176815 h 216977"/>
                <a:gd name="connsiteX6" fmla="*/ 1777139 w 1777139"/>
                <a:gd name="connsiteY6" fmla="*/ 170482 h 216977"/>
                <a:gd name="connsiteX7" fmla="*/ 1777139 w 1777139"/>
                <a:gd name="connsiteY7" fmla="*/ 0 h 216977"/>
                <a:gd name="connsiteX8" fmla="*/ 1084882 w 1777139"/>
                <a:gd name="connsiteY8" fmla="*/ 20665 h 216977"/>
                <a:gd name="connsiteX9" fmla="*/ 454617 w 1777139"/>
                <a:gd name="connsiteY9" fmla="*/ 30997 h 216977"/>
                <a:gd name="connsiteX10" fmla="*/ 72326 w 1777139"/>
                <a:gd name="connsiteY10" fmla="*/ 25831 h 216977"/>
                <a:gd name="connsiteX11" fmla="*/ 0 w 1777139"/>
                <a:gd name="connsiteY11" fmla="*/ 72326 h 216977"/>
                <a:gd name="connsiteX0" fmla="*/ 0 w 1777139"/>
                <a:gd name="connsiteY0" fmla="*/ 72326 h 216977"/>
                <a:gd name="connsiteX1" fmla="*/ 340963 w 1777139"/>
                <a:gd name="connsiteY1" fmla="*/ 160149 h 216977"/>
                <a:gd name="connsiteX2" fmla="*/ 625098 w 1777139"/>
                <a:gd name="connsiteY2" fmla="*/ 201478 h 216977"/>
                <a:gd name="connsiteX3" fmla="*/ 842075 w 1777139"/>
                <a:gd name="connsiteY3" fmla="*/ 206644 h 216977"/>
                <a:gd name="connsiteX4" fmla="*/ 1136543 w 1777139"/>
                <a:gd name="connsiteY4" fmla="*/ 216977 h 216977"/>
                <a:gd name="connsiteX5" fmla="*/ 1465350 w 1777139"/>
                <a:gd name="connsiteY5" fmla="*/ 176815 h 216977"/>
                <a:gd name="connsiteX6" fmla="*/ 1742192 w 1777139"/>
                <a:gd name="connsiteY6" fmla="*/ 135485 h 216977"/>
                <a:gd name="connsiteX7" fmla="*/ 1777139 w 1777139"/>
                <a:gd name="connsiteY7" fmla="*/ 0 h 216977"/>
                <a:gd name="connsiteX8" fmla="*/ 1084882 w 1777139"/>
                <a:gd name="connsiteY8" fmla="*/ 20665 h 216977"/>
                <a:gd name="connsiteX9" fmla="*/ 454617 w 1777139"/>
                <a:gd name="connsiteY9" fmla="*/ 30997 h 216977"/>
                <a:gd name="connsiteX10" fmla="*/ 72326 w 1777139"/>
                <a:gd name="connsiteY10" fmla="*/ 25831 h 216977"/>
                <a:gd name="connsiteX11" fmla="*/ 0 w 1777139"/>
                <a:gd name="connsiteY11" fmla="*/ 72326 h 216977"/>
                <a:gd name="connsiteX0" fmla="*/ 0 w 1749182"/>
                <a:gd name="connsiteY0" fmla="*/ 72326 h 216977"/>
                <a:gd name="connsiteX1" fmla="*/ 340963 w 1749182"/>
                <a:gd name="connsiteY1" fmla="*/ 160149 h 216977"/>
                <a:gd name="connsiteX2" fmla="*/ 625098 w 1749182"/>
                <a:gd name="connsiteY2" fmla="*/ 201478 h 216977"/>
                <a:gd name="connsiteX3" fmla="*/ 842075 w 1749182"/>
                <a:gd name="connsiteY3" fmla="*/ 206644 h 216977"/>
                <a:gd name="connsiteX4" fmla="*/ 1136543 w 1749182"/>
                <a:gd name="connsiteY4" fmla="*/ 216977 h 216977"/>
                <a:gd name="connsiteX5" fmla="*/ 1465350 w 1749182"/>
                <a:gd name="connsiteY5" fmla="*/ 176815 h 216977"/>
                <a:gd name="connsiteX6" fmla="*/ 1742192 w 1749182"/>
                <a:gd name="connsiteY6" fmla="*/ 135485 h 216977"/>
                <a:gd name="connsiteX7" fmla="*/ 1749182 w 1749182"/>
                <a:gd name="connsiteY7" fmla="*/ 0 h 216977"/>
                <a:gd name="connsiteX8" fmla="*/ 1084882 w 1749182"/>
                <a:gd name="connsiteY8" fmla="*/ 20665 h 216977"/>
                <a:gd name="connsiteX9" fmla="*/ 454617 w 1749182"/>
                <a:gd name="connsiteY9" fmla="*/ 30997 h 216977"/>
                <a:gd name="connsiteX10" fmla="*/ 72326 w 1749182"/>
                <a:gd name="connsiteY10" fmla="*/ 25831 h 216977"/>
                <a:gd name="connsiteX11" fmla="*/ 0 w 1749182"/>
                <a:gd name="connsiteY11" fmla="*/ 72326 h 2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9182" h="216977">
                  <a:moveTo>
                    <a:pt x="0" y="72326"/>
                  </a:moveTo>
                  <a:lnTo>
                    <a:pt x="340963" y="160149"/>
                  </a:lnTo>
                  <a:lnTo>
                    <a:pt x="625098" y="201478"/>
                  </a:lnTo>
                  <a:lnTo>
                    <a:pt x="842075" y="206644"/>
                  </a:lnTo>
                  <a:lnTo>
                    <a:pt x="1136543" y="216977"/>
                  </a:lnTo>
                  <a:lnTo>
                    <a:pt x="1465350" y="176815"/>
                  </a:lnTo>
                  <a:lnTo>
                    <a:pt x="1742192" y="135485"/>
                  </a:lnTo>
                  <a:lnTo>
                    <a:pt x="1749182" y="0"/>
                  </a:lnTo>
                  <a:lnTo>
                    <a:pt x="1084882" y="20665"/>
                  </a:lnTo>
                  <a:lnTo>
                    <a:pt x="454617" y="30997"/>
                  </a:lnTo>
                  <a:lnTo>
                    <a:pt x="72326" y="25831"/>
                  </a:lnTo>
                  <a:lnTo>
                    <a:pt x="0" y="72326"/>
                  </a:lnTo>
                  <a:close/>
                </a:path>
              </a:pathLst>
            </a:custGeom>
            <a:noFill/>
            <a:ln w="53975" cap="sq">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3" name="テキスト ボックス 64"/>
            <p:cNvSpPr txBox="1"/>
            <p:nvPr/>
          </p:nvSpPr>
          <p:spPr>
            <a:xfrm rot="16200000">
              <a:off x="5733143" y="5241653"/>
              <a:ext cx="1812925" cy="237586"/>
            </a:xfrm>
            <a:prstGeom prst="rect">
              <a:avLst/>
            </a:prstGeom>
            <a:solidFill>
              <a:schemeClr val="bg1">
                <a:alpha val="40000"/>
              </a:schemeClr>
            </a:solidFill>
            <a:ln w="38100" cmpd="dbl">
              <a:solidFill>
                <a:srgbClr val="0070C0"/>
              </a:solidFill>
            </a:ln>
          </p:spPr>
          <p:txBody>
            <a:bodyPr wrap="square" rtlCol="0">
              <a:spAutoFit/>
            </a:bodyPr>
            <a:lstStyle/>
            <a:p>
              <a:pPr algn="ctr">
                <a:spcAft>
                  <a:spcPts val="0"/>
                </a:spcAft>
              </a:pPr>
              <a:r>
                <a:rPr lang="ja-JP" sz="2400" b="1" kern="1200" dirty="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スポーツ・</a:t>
              </a:r>
              <a:r>
                <a:rPr lang="ja-JP" sz="2400" b="1" kern="1200" dirty="0" smtClean="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レクゾーン</a:t>
              </a:r>
              <a:r>
                <a:rPr lang="ja-JP" altLang="en-US" sz="2400" b="1" kern="1200" dirty="0" smtClean="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4" name="テキスト ボックス 64"/>
            <p:cNvSpPr txBox="1"/>
            <p:nvPr/>
          </p:nvSpPr>
          <p:spPr>
            <a:xfrm rot="16200000">
              <a:off x="7323583" y="7557908"/>
              <a:ext cx="1777311" cy="228695"/>
            </a:xfrm>
            <a:prstGeom prst="rect">
              <a:avLst/>
            </a:prstGeom>
            <a:solidFill>
              <a:schemeClr val="bg1">
                <a:alpha val="40000"/>
              </a:schemeClr>
            </a:solidFill>
            <a:ln w="38100" cmpd="dbl">
              <a:solidFill>
                <a:srgbClr val="0070C0"/>
              </a:solidFill>
            </a:ln>
          </p:spPr>
          <p:txBody>
            <a:bodyPr wrap="none" rtlCol="0">
              <a:spAutoFit/>
            </a:bodyPr>
            <a:lstStyle/>
            <a:p>
              <a:pPr algn="ctr">
                <a:spcAft>
                  <a:spcPts val="0"/>
                </a:spcAft>
              </a:pPr>
              <a:r>
                <a:rPr lang="ja-JP" sz="2400" b="1" kern="1200" dirty="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スポーツ・</a:t>
              </a:r>
              <a:r>
                <a:rPr lang="ja-JP" sz="2400" b="1" kern="1200" dirty="0" smtClean="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レクゾーン</a:t>
              </a:r>
              <a:r>
                <a:rPr lang="ja-JP" altLang="en-US" sz="2400" b="1" kern="1200" dirty="0" smtClean="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5" name="テキスト ボックス 64"/>
            <p:cNvSpPr txBox="1"/>
            <p:nvPr/>
          </p:nvSpPr>
          <p:spPr>
            <a:xfrm rot="16200000">
              <a:off x="7832509" y="4322941"/>
              <a:ext cx="1309360" cy="238147"/>
            </a:xfrm>
            <a:prstGeom prst="rect">
              <a:avLst/>
            </a:prstGeom>
            <a:solidFill>
              <a:schemeClr val="bg1">
                <a:alpha val="40000"/>
              </a:schemeClr>
            </a:solidFill>
            <a:ln w="38100" cmpd="dbl">
              <a:solidFill>
                <a:srgbClr val="FF0000"/>
              </a:solidFill>
            </a:ln>
          </p:spPr>
          <p:txBody>
            <a:bodyPr wrap="none" bIns="46800" rtlCol="0" anchor="ctr" anchorCtr="0">
              <a:spAutoFit/>
            </a:bodyPr>
            <a:lstStyle/>
            <a:p>
              <a:pPr algn="ctr">
                <a:spcAft>
                  <a:spcPts val="0"/>
                </a:spcAft>
              </a:pPr>
              <a:r>
                <a:rPr lang="ja-JP" sz="2400" b="1" kern="0" dirty="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賑わい創出ゾーン</a:t>
              </a:r>
              <a:endParaRPr lang="ja-JP"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76" name="テキスト ボックス 64"/>
            <p:cNvSpPr txBox="1"/>
            <p:nvPr/>
          </p:nvSpPr>
          <p:spPr>
            <a:xfrm rot="16200000">
              <a:off x="7679896" y="6081419"/>
              <a:ext cx="1581173" cy="229235"/>
            </a:xfrm>
            <a:prstGeom prst="rect">
              <a:avLst/>
            </a:prstGeom>
            <a:solidFill>
              <a:schemeClr val="bg1">
                <a:alpha val="40000"/>
              </a:schemeClr>
            </a:solidFill>
            <a:ln w="38100" cmpd="dbl">
              <a:solidFill>
                <a:schemeClr val="accent2"/>
              </a:solidFill>
            </a:ln>
          </p:spPr>
          <p:txBody>
            <a:bodyPr wrap="none" bIns="46800" rtlCol="0" anchor="ctr" anchorCtr="0">
              <a:spAutoFit/>
            </a:bodyPr>
            <a:lstStyle/>
            <a:p>
              <a:pPr algn="ctr">
                <a:spcAft>
                  <a:spcPts val="0"/>
                </a:spcAft>
              </a:pPr>
              <a:r>
                <a:rPr lang="ja-JP" sz="2400" b="1" kern="0" dirty="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歴史景観保全</a:t>
              </a:r>
              <a:r>
                <a:rPr lang="ja-JP" sz="2400" b="1" kern="0" dirty="0" smtClean="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ゾーン</a:t>
              </a:r>
              <a:r>
                <a:rPr lang="ja-JP" altLang="en-US" sz="2400" b="1" kern="0" dirty="0" smtClean="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①</a:t>
              </a:r>
              <a:endParaRPr lang="ja-JP"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77" name="テキスト ボックス 64"/>
            <p:cNvSpPr txBox="1"/>
            <p:nvPr/>
          </p:nvSpPr>
          <p:spPr>
            <a:xfrm rot="16200000">
              <a:off x="7707763" y="2618804"/>
              <a:ext cx="1573233" cy="229235"/>
            </a:xfrm>
            <a:prstGeom prst="rect">
              <a:avLst/>
            </a:prstGeom>
            <a:solidFill>
              <a:schemeClr val="bg1">
                <a:alpha val="40000"/>
              </a:schemeClr>
            </a:solidFill>
            <a:ln w="38100" cmpd="dbl">
              <a:solidFill>
                <a:schemeClr val="accent2"/>
              </a:solidFill>
            </a:ln>
          </p:spPr>
          <p:txBody>
            <a:bodyPr wrap="none" bIns="46800" rtlCol="0" anchor="ctr" anchorCtr="0">
              <a:spAutoFit/>
            </a:bodyPr>
            <a:lstStyle/>
            <a:p>
              <a:pPr algn="ctr">
                <a:spcAft>
                  <a:spcPts val="0"/>
                </a:spcAft>
              </a:pPr>
              <a:r>
                <a:rPr lang="ja-JP" sz="2400" b="1" kern="0" dirty="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歴史景観保全</a:t>
              </a:r>
              <a:r>
                <a:rPr lang="ja-JP" sz="2400" b="1" kern="0" dirty="0" smtClean="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ゾーン</a:t>
              </a:r>
              <a:r>
                <a:rPr lang="ja-JP" altLang="en-US" sz="2400" b="1" kern="0" dirty="0" smtClean="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②</a:t>
              </a:r>
              <a:endParaRPr lang="ja-JP"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cxnSp>
          <p:nvCxnSpPr>
            <p:cNvPr id="78" name="直線矢印コネクタ 77"/>
            <p:cNvCxnSpPr>
              <a:stCxn id="74" idx="0"/>
            </p:cNvCxnSpPr>
            <p:nvPr/>
          </p:nvCxnSpPr>
          <p:spPr>
            <a:xfrm rot="16200000" flipV="1">
              <a:off x="7542855" y="7117219"/>
              <a:ext cx="575898" cy="534173"/>
            </a:xfrm>
            <a:prstGeom prst="straightConnector1">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stCxn id="76" idx="0"/>
              <a:endCxn id="72" idx="3"/>
            </p:cNvCxnSpPr>
            <p:nvPr/>
          </p:nvCxnSpPr>
          <p:spPr>
            <a:xfrm rot="16200000" flipV="1">
              <a:off x="7982875" y="5823046"/>
              <a:ext cx="404792" cy="341188"/>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77" idx="0"/>
            </p:cNvCxnSpPr>
            <p:nvPr/>
          </p:nvCxnSpPr>
          <p:spPr>
            <a:xfrm rot="16200000" flipH="1" flipV="1">
              <a:off x="7870927" y="2881899"/>
              <a:ext cx="657313" cy="360357"/>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5" name="フリーフォーム 4"/>
          <p:cNvSpPr/>
          <p:nvPr/>
        </p:nvSpPr>
        <p:spPr>
          <a:xfrm>
            <a:off x="5367337" y="6200616"/>
            <a:ext cx="345075" cy="214454"/>
          </a:xfrm>
          <a:custGeom>
            <a:avLst/>
            <a:gdLst>
              <a:gd name="connsiteX0" fmla="*/ 15240 w 541020"/>
              <a:gd name="connsiteY0" fmla="*/ 0 h 297180"/>
              <a:gd name="connsiteX1" fmla="*/ 0 w 541020"/>
              <a:gd name="connsiteY1" fmla="*/ 236220 h 297180"/>
              <a:gd name="connsiteX2" fmla="*/ 525780 w 541020"/>
              <a:gd name="connsiteY2" fmla="*/ 297180 h 297180"/>
              <a:gd name="connsiteX3" fmla="*/ 541020 w 541020"/>
              <a:gd name="connsiteY3" fmla="*/ 22860 h 297180"/>
              <a:gd name="connsiteX4" fmla="*/ 15240 w 541020"/>
              <a:gd name="connsiteY4" fmla="*/ 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 h="297180">
                <a:moveTo>
                  <a:pt x="15240" y="0"/>
                </a:moveTo>
                <a:lnTo>
                  <a:pt x="0" y="236220"/>
                </a:lnTo>
                <a:lnTo>
                  <a:pt x="525780" y="297180"/>
                </a:lnTo>
                <a:lnTo>
                  <a:pt x="541020" y="22860"/>
                </a:lnTo>
                <a:lnTo>
                  <a:pt x="15240" y="0"/>
                </a:lnTo>
                <a:close/>
              </a:path>
            </a:pathLst>
          </a:custGeom>
          <a:solidFill>
            <a:schemeClr val="accent4">
              <a:alpha val="25098"/>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280386" y="6138634"/>
            <a:ext cx="632460" cy="369332"/>
          </a:xfrm>
          <a:prstGeom prst="rect">
            <a:avLst/>
          </a:prstGeom>
          <a:noFill/>
        </p:spPr>
        <p:txBody>
          <a:bodyPr wrap="square" rtlCol="0">
            <a:spAutoFit/>
          </a:bodyPr>
          <a:lstStyle/>
          <a:p>
            <a:r>
              <a:rPr kumimoji="1" lang="en-US" altLang="ja-JP" dirty="0" smtClean="0">
                <a:solidFill>
                  <a:schemeClr val="accent4"/>
                </a:solidFill>
                <a:effectLst>
                  <a:glow rad="63500">
                    <a:schemeClr val="bg1"/>
                  </a:glow>
                </a:effectLst>
              </a:rPr>
              <a:t>①</a:t>
            </a:r>
            <a:endParaRPr kumimoji="1" lang="ja-JP" altLang="en-US" dirty="0">
              <a:solidFill>
                <a:schemeClr val="accent4"/>
              </a:solidFill>
              <a:effectLst>
                <a:glow rad="63500">
                  <a:schemeClr val="bg1"/>
                </a:glow>
              </a:effectLst>
            </a:endParaRPr>
          </a:p>
        </p:txBody>
      </p:sp>
      <p:sp>
        <p:nvSpPr>
          <p:cNvPr id="7" name="フリーフォーム 6"/>
          <p:cNvSpPr/>
          <p:nvPr/>
        </p:nvSpPr>
        <p:spPr>
          <a:xfrm>
            <a:off x="9805049" y="5879389"/>
            <a:ext cx="399425" cy="321227"/>
          </a:xfrm>
          <a:custGeom>
            <a:avLst/>
            <a:gdLst>
              <a:gd name="connsiteX0" fmla="*/ 0 w 563880"/>
              <a:gd name="connsiteY0" fmla="*/ 152400 h 434340"/>
              <a:gd name="connsiteX1" fmla="*/ 449580 w 563880"/>
              <a:gd name="connsiteY1" fmla="*/ 152400 h 434340"/>
              <a:gd name="connsiteX2" fmla="*/ 449580 w 563880"/>
              <a:gd name="connsiteY2" fmla="*/ 0 h 434340"/>
              <a:gd name="connsiteX3" fmla="*/ 563880 w 563880"/>
              <a:gd name="connsiteY3" fmla="*/ 7620 h 434340"/>
              <a:gd name="connsiteX4" fmla="*/ 563880 w 563880"/>
              <a:gd name="connsiteY4" fmla="*/ 419100 h 434340"/>
              <a:gd name="connsiteX5" fmla="*/ 38100 w 563880"/>
              <a:gd name="connsiteY5" fmla="*/ 434340 h 434340"/>
              <a:gd name="connsiteX6" fmla="*/ 0 w 563880"/>
              <a:gd name="connsiteY6" fmla="*/ 152400 h 434340"/>
              <a:gd name="connsiteX0" fmla="*/ 0 w 525780"/>
              <a:gd name="connsiteY0" fmla="*/ 144780 h 434340"/>
              <a:gd name="connsiteX1" fmla="*/ 411480 w 525780"/>
              <a:gd name="connsiteY1" fmla="*/ 152400 h 434340"/>
              <a:gd name="connsiteX2" fmla="*/ 411480 w 525780"/>
              <a:gd name="connsiteY2" fmla="*/ 0 h 434340"/>
              <a:gd name="connsiteX3" fmla="*/ 525780 w 525780"/>
              <a:gd name="connsiteY3" fmla="*/ 7620 h 434340"/>
              <a:gd name="connsiteX4" fmla="*/ 525780 w 525780"/>
              <a:gd name="connsiteY4" fmla="*/ 419100 h 434340"/>
              <a:gd name="connsiteX5" fmla="*/ 0 w 525780"/>
              <a:gd name="connsiteY5" fmla="*/ 434340 h 434340"/>
              <a:gd name="connsiteX6" fmla="*/ 0 w 525780"/>
              <a:gd name="connsiteY6" fmla="*/ 144780 h 434340"/>
              <a:gd name="connsiteX0" fmla="*/ 0 w 525780"/>
              <a:gd name="connsiteY0" fmla="*/ 144780 h 434340"/>
              <a:gd name="connsiteX1" fmla="*/ 411480 w 525780"/>
              <a:gd name="connsiteY1" fmla="*/ 152400 h 434340"/>
              <a:gd name="connsiteX2" fmla="*/ 411480 w 525780"/>
              <a:gd name="connsiteY2" fmla="*/ 0 h 434340"/>
              <a:gd name="connsiteX3" fmla="*/ 525780 w 525780"/>
              <a:gd name="connsiteY3" fmla="*/ 7620 h 434340"/>
              <a:gd name="connsiteX4" fmla="*/ 525780 w 525780"/>
              <a:gd name="connsiteY4" fmla="*/ 419100 h 434340"/>
              <a:gd name="connsiteX5" fmla="*/ 38100 w 525780"/>
              <a:gd name="connsiteY5" fmla="*/ 434340 h 434340"/>
              <a:gd name="connsiteX6" fmla="*/ 0 w 525780"/>
              <a:gd name="connsiteY6" fmla="*/ 144780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780" h="434340">
                <a:moveTo>
                  <a:pt x="0" y="144780"/>
                </a:moveTo>
                <a:lnTo>
                  <a:pt x="411480" y="152400"/>
                </a:lnTo>
                <a:lnTo>
                  <a:pt x="411480" y="0"/>
                </a:lnTo>
                <a:lnTo>
                  <a:pt x="525780" y="7620"/>
                </a:lnTo>
                <a:lnTo>
                  <a:pt x="525780" y="419100"/>
                </a:lnTo>
                <a:lnTo>
                  <a:pt x="38100" y="434340"/>
                </a:lnTo>
                <a:lnTo>
                  <a:pt x="0" y="144780"/>
                </a:lnTo>
                <a:close/>
              </a:path>
            </a:pathLst>
          </a:cu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786061" y="5908082"/>
            <a:ext cx="678180" cy="369332"/>
          </a:xfrm>
          <a:prstGeom prst="rect">
            <a:avLst/>
          </a:prstGeom>
          <a:noFill/>
        </p:spPr>
        <p:txBody>
          <a:bodyPr wrap="square" rtlCol="0">
            <a:spAutoFit/>
          </a:bodyPr>
          <a:lstStyle/>
          <a:p>
            <a:r>
              <a:rPr kumimoji="1" lang="en-US" altLang="ja-JP" dirty="0" smtClean="0">
                <a:solidFill>
                  <a:srgbClr val="FF0000"/>
                </a:solidFill>
                <a:effectLst>
                  <a:glow rad="63500">
                    <a:schemeClr val="bg1"/>
                  </a:glow>
                </a:effectLst>
              </a:rPr>
              <a:t>①</a:t>
            </a:r>
            <a:endParaRPr kumimoji="1" lang="ja-JP" altLang="en-US" dirty="0">
              <a:solidFill>
                <a:srgbClr val="FF0000"/>
              </a:solidFill>
              <a:effectLst>
                <a:glow rad="63500">
                  <a:schemeClr val="bg1"/>
                </a:glow>
              </a:effectLst>
            </a:endParaRPr>
          </a:p>
        </p:txBody>
      </p:sp>
      <p:sp>
        <p:nvSpPr>
          <p:cNvPr id="9" name="フリーフォーム 8"/>
          <p:cNvSpPr/>
          <p:nvPr/>
        </p:nvSpPr>
        <p:spPr>
          <a:xfrm>
            <a:off x="9714099" y="5441491"/>
            <a:ext cx="353279" cy="379990"/>
          </a:xfrm>
          <a:custGeom>
            <a:avLst/>
            <a:gdLst>
              <a:gd name="connsiteX0" fmla="*/ 0 w 464820"/>
              <a:gd name="connsiteY0" fmla="*/ 0 h 624840"/>
              <a:gd name="connsiteX1" fmla="*/ 464820 w 464820"/>
              <a:gd name="connsiteY1" fmla="*/ 15240 h 624840"/>
              <a:gd name="connsiteX2" fmla="*/ 411480 w 464820"/>
              <a:gd name="connsiteY2" fmla="*/ 152400 h 624840"/>
              <a:gd name="connsiteX3" fmla="*/ 342900 w 464820"/>
              <a:gd name="connsiteY3" fmla="*/ 297180 h 624840"/>
              <a:gd name="connsiteX4" fmla="*/ 403860 w 464820"/>
              <a:gd name="connsiteY4" fmla="*/ 304800 h 624840"/>
              <a:gd name="connsiteX5" fmla="*/ 403860 w 464820"/>
              <a:gd name="connsiteY5" fmla="*/ 388620 h 624840"/>
              <a:gd name="connsiteX6" fmla="*/ 358140 w 464820"/>
              <a:gd name="connsiteY6" fmla="*/ 388620 h 624840"/>
              <a:gd name="connsiteX7" fmla="*/ 365760 w 464820"/>
              <a:gd name="connsiteY7" fmla="*/ 617220 h 624840"/>
              <a:gd name="connsiteX8" fmla="*/ 38100 w 464820"/>
              <a:gd name="connsiteY8" fmla="*/ 624840 h 624840"/>
              <a:gd name="connsiteX9" fmla="*/ 0 w 464820"/>
              <a:gd name="connsiteY9" fmla="*/ 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820" h="624840">
                <a:moveTo>
                  <a:pt x="0" y="0"/>
                </a:moveTo>
                <a:lnTo>
                  <a:pt x="464820" y="15240"/>
                </a:lnTo>
                <a:lnTo>
                  <a:pt x="411480" y="152400"/>
                </a:lnTo>
                <a:lnTo>
                  <a:pt x="342900" y="297180"/>
                </a:lnTo>
                <a:lnTo>
                  <a:pt x="403860" y="304800"/>
                </a:lnTo>
                <a:lnTo>
                  <a:pt x="403860" y="388620"/>
                </a:lnTo>
                <a:lnTo>
                  <a:pt x="358140" y="388620"/>
                </a:lnTo>
                <a:lnTo>
                  <a:pt x="365760" y="617220"/>
                </a:lnTo>
                <a:lnTo>
                  <a:pt x="38100" y="624840"/>
                </a:lnTo>
                <a:lnTo>
                  <a:pt x="0" y="0"/>
                </a:lnTo>
                <a:close/>
              </a:path>
            </a:pathLst>
          </a:cu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682493" y="5449833"/>
            <a:ext cx="678180" cy="369332"/>
          </a:xfrm>
          <a:prstGeom prst="rect">
            <a:avLst/>
          </a:prstGeom>
          <a:noFill/>
        </p:spPr>
        <p:txBody>
          <a:bodyPr wrap="square" rtlCol="0">
            <a:spAutoFit/>
          </a:bodyPr>
          <a:lstStyle/>
          <a:p>
            <a:r>
              <a:rPr kumimoji="1" lang="en-US" altLang="ja-JP" dirty="0" smtClean="0">
                <a:solidFill>
                  <a:srgbClr val="FF0000"/>
                </a:solidFill>
                <a:effectLst>
                  <a:glow rad="63500">
                    <a:schemeClr val="bg1"/>
                  </a:glow>
                </a:effectLst>
              </a:rPr>
              <a:t>②</a:t>
            </a:r>
            <a:endParaRPr kumimoji="1" lang="ja-JP" altLang="en-US" dirty="0">
              <a:solidFill>
                <a:srgbClr val="FF0000"/>
              </a:solidFill>
              <a:effectLst>
                <a:glow rad="63500">
                  <a:schemeClr val="bg1"/>
                </a:glow>
              </a:effectLst>
            </a:endParaRPr>
          </a:p>
        </p:txBody>
      </p:sp>
      <p:sp>
        <p:nvSpPr>
          <p:cNvPr id="11" name="フリーフォーム 10"/>
          <p:cNvSpPr/>
          <p:nvPr/>
        </p:nvSpPr>
        <p:spPr>
          <a:xfrm>
            <a:off x="11587163" y="5490773"/>
            <a:ext cx="206100" cy="351514"/>
          </a:xfrm>
          <a:custGeom>
            <a:avLst/>
            <a:gdLst>
              <a:gd name="connsiteX0" fmla="*/ 7620 w 320040"/>
              <a:gd name="connsiteY0" fmla="*/ 38100 h 502920"/>
              <a:gd name="connsiteX1" fmla="*/ 0 w 320040"/>
              <a:gd name="connsiteY1" fmla="*/ 502920 h 502920"/>
              <a:gd name="connsiteX2" fmla="*/ 320040 w 320040"/>
              <a:gd name="connsiteY2" fmla="*/ 411480 h 502920"/>
              <a:gd name="connsiteX3" fmla="*/ 312420 w 320040"/>
              <a:gd name="connsiteY3" fmla="*/ 0 h 502920"/>
              <a:gd name="connsiteX4" fmla="*/ 7620 w 320040"/>
              <a:gd name="connsiteY4" fmla="*/ 38100 h 50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 h="502920">
                <a:moveTo>
                  <a:pt x="7620" y="38100"/>
                </a:moveTo>
                <a:lnTo>
                  <a:pt x="0" y="502920"/>
                </a:lnTo>
                <a:lnTo>
                  <a:pt x="320040" y="411480"/>
                </a:lnTo>
                <a:lnTo>
                  <a:pt x="312420" y="0"/>
                </a:lnTo>
                <a:lnTo>
                  <a:pt x="7620" y="38100"/>
                </a:lnTo>
                <a:close/>
              </a:path>
            </a:pathLst>
          </a:cu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492030" y="5467588"/>
            <a:ext cx="678180" cy="369332"/>
          </a:xfrm>
          <a:prstGeom prst="rect">
            <a:avLst/>
          </a:prstGeom>
          <a:noFill/>
        </p:spPr>
        <p:txBody>
          <a:bodyPr wrap="square" rtlCol="0">
            <a:spAutoFit/>
          </a:bodyPr>
          <a:lstStyle/>
          <a:p>
            <a:r>
              <a:rPr kumimoji="1" lang="en-US" altLang="ja-JP" dirty="0" smtClean="0">
                <a:solidFill>
                  <a:srgbClr val="FF0000"/>
                </a:solidFill>
                <a:effectLst>
                  <a:glow rad="63500">
                    <a:schemeClr val="bg1"/>
                  </a:glow>
                </a:effectLst>
              </a:rPr>
              <a:t>③</a:t>
            </a:r>
            <a:endParaRPr kumimoji="1" lang="ja-JP" altLang="en-US" dirty="0">
              <a:solidFill>
                <a:srgbClr val="FF0000"/>
              </a:solidFill>
              <a:effectLst>
                <a:glow rad="63500">
                  <a:schemeClr val="bg1"/>
                </a:glow>
              </a:effectLst>
            </a:endParaRPr>
          </a:p>
        </p:txBody>
      </p:sp>
      <p:sp>
        <p:nvSpPr>
          <p:cNvPr id="13" name="フリーフォーム 12"/>
          <p:cNvSpPr/>
          <p:nvPr/>
        </p:nvSpPr>
        <p:spPr>
          <a:xfrm>
            <a:off x="11834813" y="5512464"/>
            <a:ext cx="301033" cy="277412"/>
          </a:xfrm>
          <a:custGeom>
            <a:avLst/>
            <a:gdLst>
              <a:gd name="connsiteX0" fmla="*/ 0 w 502920"/>
              <a:gd name="connsiteY0" fmla="*/ 22860 h 381000"/>
              <a:gd name="connsiteX1" fmla="*/ 15240 w 502920"/>
              <a:gd name="connsiteY1" fmla="*/ 381000 h 381000"/>
              <a:gd name="connsiteX2" fmla="*/ 502920 w 502920"/>
              <a:gd name="connsiteY2" fmla="*/ 274320 h 381000"/>
              <a:gd name="connsiteX3" fmla="*/ 403860 w 502920"/>
              <a:gd name="connsiteY3" fmla="*/ 0 h 381000"/>
              <a:gd name="connsiteX4" fmla="*/ 0 w 502920"/>
              <a:gd name="connsiteY4" fmla="*/ 2286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 h="381000">
                <a:moveTo>
                  <a:pt x="0" y="22860"/>
                </a:moveTo>
                <a:lnTo>
                  <a:pt x="15240" y="381000"/>
                </a:lnTo>
                <a:lnTo>
                  <a:pt x="502920" y="274320"/>
                </a:lnTo>
                <a:lnTo>
                  <a:pt x="403860" y="0"/>
                </a:lnTo>
                <a:lnTo>
                  <a:pt x="0" y="22860"/>
                </a:lnTo>
                <a:close/>
              </a:path>
            </a:pathLst>
          </a:cu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816395" y="5461329"/>
            <a:ext cx="448948" cy="369332"/>
          </a:xfrm>
          <a:prstGeom prst="rect">
            <a:avLst/>
          </a:prstGeom>
          <a:noFill/>
        </p:spPr>
        <p:txBody>
          <a:bodyPr wrap="square" rtlCol="0">
            <a:spAutoFit/>
          </a:bodyPr>
          <a:lstStyle/>
          <a:p>
            <a:r>
              <a:rPr kumimoji="1" lang="en-US" altLang="ja-JP" dirty="0" smtClean="0">
                <a:solidFill>
                  <a:srgbClr val="FF0000"/>
                </a:solidFill>
                <a:effectLst>
                  <a:glow rad="63500">
                    <a:schemeClr val="bg1"/>
                  </a:glow>
                </a:effectLst>
              </a:rPr>
              <a:t>④</a:t>
            </a:r>
            <a:endParaRPr kumimoji="1" lang="ja-JP" altLang="en-US" dirty="0">
              <a:solidFill>
                <a:srgbClr val="FF0000"/>
              </a:solidFill>
              <a:effectLst>
                <a:glow rad="63500">
                  <a:schemeClr val="bg1"/>
                </a:glow>
              </a:effectLst>
            </a:endParaRPr>
          </a:p>
        </p:txBody>
      </p:sp>
      <p:sp>
        <p:nvSpPr>
          <p:cNvPr id="15" name="フリーフォーム 14"/>
          <p:cNvSpPr/>
          <p:nvPr/>
        </p:nvSpPr>
        <p:spPr>
          <a:xfrm>
            <a:off x="9148638" y="6847523"/>
            <a:ext cx="129355" cy="181174"/>
          </a:xfrm>
          <a:custGeom>
            <a:avLst/>
            <a:gdLst>
              <a:gd name="connsiteX0" fmla="*/ 396240 w 396240"/>
              <a:gd name="connsiteY0" fmla="*/ 0 h 266700"/>
              <a:gd name="connsiteX1" fmla="*/ 0 w 396240"/>
              <a:gd name="connsiteY1" fmla="*/ 22860 h 266700"/>
              <a:gd name="connsiteX2" fmla="*/ 7620 w 396240"/>
              <a:gd name="connsiteY2" fmla="*/ 266700 h 266700"/>
              <a:gd name="connsiteX3" fmla="*/ 388620 w 396240"/>
              <a:gd name="connsiteY3" fmla="*/ 236220 h 266700"/>
              <a:gd name="connsiteX4" fmla="*/ 396240 w 396240"/>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 h="266700">
                <a:moveTo>
                  <a:pt x="396240" y="0"/>
                </a:moveTo>
                <a:lnTo>
                  <a:pt x="0" y="22860"/>
                </a:lnTo>
                <a:lnTo>
                  <a:pt x="7620" y="266700"/>
                </a:lnTo>
                <a:lnTo>
                  <a:pt x="388620" y="236220"/>
                </a:lnTo>
                <a:lnTo>
                  <a:pt x="396240" y="0"/>
                </a:lnTo>
                <a:close/>
              </a:path>
            </a:pathLst>
          </a:cu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091187" y="6686633"/>
            <a:ext cx="678180" cy="369332"/>
          </a:xfrm>
          <a:prstGeom prst="rect">
            <a:avLst/>
          </a:prstGeom>
          <a:noFill/>
        </p:spPr>
        <p:txBody>
          <a:bodyPr wrap="square" rtlCol="0">
            <a:spAutoFit/>
          </a:bodyPr>
          <a:lstStyle/>
          <a:p>
            <a:r>
              <a:rPr kumimoji="1" lang="en-US" altLang="ja-JP" dirty="0" smtClean="0">
                <a:solidFill>
                  <a:srgbClr val="FF0000"/>
                </a:solidFill>
                <a:effectLst>
                  <a:glow rad="63500">
                    <a:schemeClr val="bg1"/>
                  </a:glow>
                </a:effectLst>
              </a:rPr>
              <a:t>⑤</a:t>
            </a:r>
            <a:endParaRPr kumimoji="1" lang="ja-JP" altLang="en-US" dirty="0">
              <a:solidFill>
                <a:srgbClr val="FF0000"/>
              </a:solidFill>
              <a:effectLst>
                <a:glow rad="63500">
                  <a:schemeClr val="bg1"/>
                </a:glow>
              </a:effectLst>
            </a:endParaRPr>
          </a:p>
        </p:txBody>
      </p:sp>
      <p:sp>
        <p:nvSpPr>
          <p:cNvPr id="17" name="フリーフォーム 16"/>
          <p:cNvSpPr/>
          <p:nvPr/>
        </p:nvSpPr>
        <p:spPr>
          <a:xfrm>
            <a:off x="9491018" y="5842287"/>
            <a:ext cx="365693" cy="709329"/>
          </a:xfrm>
          <a:custGeom>
            <a:avLst/>
            <a:gdLst>
              <a:gd name="connsiteX0" fmla="*/ 0 w 434340"/>
              <a:gd name="connsiteY0" fmla="*/ 0 h 967740"/>
              <a:gd name="connsiteX1" fmla="*/ 83820 w 434340"/>
              <a:gd name="connsiteY1" fmla="*/ 967740 h 967740"/>
              <a:gd name="connsiteX2" fmla="*/ 434340 w 434340"/>
              <a:gd name="connsiteY2" fmla="*/ 929640 h 967740"/>
              <a:gd name="connsiteX3" fmla="*/ 350520 w 434340"/>
              <a:gd name="connsiteY3" fmla="*/ 0 h 967740"/>
              <a:gd name="connsiteX4" fmla="*/ 0 w 434340"/>
              <a:gd name="connsiteY4" fmla="*/ 0 h 96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 h="967740">
                <a:moveTo>
                  <a:pt x="0" y="0"/>
                </a:moveTo>
                <a:lnTo>
                  <a:pt x="83820" y="967740"/>
                </a:lnTo>
                <a:lnTo>
                  <a:pt x="434340" y="929640"/>
                </a:lnTo>
                <a:lnTo>
                  <a:pt x="350520" y="0"/>
                </a:lnTo>
                <a:lnTo>
                  <a:pt x="0" y="0"/>
                </a:lnTo>
                <a:close/>
              </a:path>
            </a:pathLst>
          </a:cu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400485" y="6163706"/>
            <a:ext cx="678180" cy="369332"/>
          </a:xfrm>
          <a:prstGeom prst="rect">
            <a:avLst/>
          </a:prstGeom>
          <a:noFill/>
        </p:spPr>
        <p:txBody>
          <a:bodyPr wrap="square" rtlCol="0">
            <a:spAutoFit/>
          </a:bodyPr>
          <a:lstStyle/>
          <a:p>
            <a:r>
              <a:rPr kumimoji="1" lang="en-US" altLang="ja-JP" dirty="0" smtClean="0">
                <a:solidFill>
                  <a:srgbClr val="FF0000"/>
                </a:solidFill>
                <a:effectLst>
                  <a:glow rad="63500">
                    <a:schemeClr val="bg1"/>
                  </a:glow>
                </a:effectLst>
              </a:rPr>
              <a:t>⑥</a:t>
            </a:r>
            <a:endParaRPr kumimoji="1" lang="ja-JP" altLang="en-US" dirty="0">
              <a:solidFill>
                <a:srgbClr val="FF0000"/>
              </a:solidFill>
              <a:effectLst>
                <a:glow rad="63500">
                  <a:schemeClr val="bg1"/>
                </a:glow>
              </a:effectLst>
            </a:endParaRPr>
          </a:p>
        </p:txBody>
      </p:sp>
      <p:sp>
        <p:nvSpPr>
          <p:cNvPr id="19" name="フリーフォーム 18"/>
          <p:cNvSpPr/>
          <p:nvPr/>
        </p:nvSpPr>
        <p:spPr>
          <a:xfrm>
            <a:off x="8680450" y="6858123"/>
            <a:ext cx="468188" cy="208237"/>
          </a:xfrm>
          <a:custGeom>
            <a:avLst/>
            <a:gdLst>
              <a:gd name="connsiteX0" fmla="*/ 0 w 541020"/>
              <a:gd name="connsiteY0" fmla="*/ 0 h 289560"/>
              <a:gd name="connsiteX1" fmla="*/ 38100 w 541020"/>
              <a:gd name="connsiteY1" fmla="*/ 289560 h 289560"/>
              <a:gd name="connsiteX2" fmla="*/ 541020 w 541020"/>
              <a:gd name="connsiteY2" fmla="*/ 236220 h 289560"/>
              <a:gd name="connsiteX3" fmla="*/ 533400 w 541020"/>
              <a:gd name="connsiteY3" fmla="*/ 15240 h 289560"/>
              <a:gd name="connsiteX4" fmla="*/ 0 w 541020"/>
              <a:gd name="connsiteY4" fmla="*/ 0 h 289560"/>
              <a:gd name="connsiteX0" fmla="*/ 0 w 616242"/>
              <a:gd name="connsiteY0" fmla="*/ 0 h 289560"/>
              <a:gd name="connsiteX1" fmla="*/ 38100 w 616242"/>
              <a:gd name="connsiteY1" fmla="*/ 289560 h 289560"/>
              <a:gd name="connsiteX2" fmla="*/ 616242 w 616242"/>
              <a:gd name="connsiteY2" fmla="*/ 245050 h 289560"/>
              <a:gd name="connsiteX3" fmla="*/ 533400 w 616242"/>
              <a:gd name="connsiteY3" fmla="*/ 15240 h 289560"/>
              <a:gd name="connsiteX4" fmla="*/ 0 w 616242"/>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242" h="289560">
                <a:moveTo>
                  <a:pt x="0" y="0"/>
                </a:moveTo>
                <a:lnTo>
                  <a:pt x="38100" y="289560"/>
                </a:lnTo>
                <a:lnTo>
                  <a:pt x="616242" y="245050"/>
                </a:lnTo>
                <a:lnTo>
                  <a:pt x="533400" y="15240"/>
                </a:lnTo>
                <a:lnTo>
                  <a:pt x="0" y="0"/>
                </a:lnTo>
                <a:close/>
              </a:path>
            </a:pathLst>
          </a:custGeom>
          <a:solidFill>
            <a:srgbClr val="FF0000">
              <a:alpha val="2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546082" y="6718631"/>
            <a:ext cx="678180" cy="369332"/>
          </a:xfrm>
          <a:prstGeom prst="rect">
            <a:avLst/>
          </a:prstGeom>
          <a:noFill/>
        </p:spPr>
        <p:txBody>
          <a:bodyPr wrap="square" rtlCol="0">
            <a:spAutoFit/>
          </a:bodyPr>
          <a:lstStyle/>
          <a:p>
            <a:r>
              <a:rPr kumimoji="1" lang="en-US" altLang="ja-JP" dirty="0" smtClean="0">
                <a:solidFill>
                  <a:srgbClr val="FF0000"/>
                </a:solidFill>
                <a:effectLst>
                  <a:glow rad="63500">
                    <a:schemeClr val="bg1"/>
                  </a:glow>
                </a:effectLst>
              </a:rPr>
              <a:t>⑦</a:t>
            </a:r>
            <a:endParaRPr kumimoji="1" lang="ja-JP" altLang="en-US" dirty="0">
              <a:solidFill>
                <a:srgbClr val="FF0000"/>
              </a:solidFill>
              <a:effectLst>
                <a:glow rad="63500">
                  <a:schemeClr val="bg1"/>
                </a:glow>
              </a:effectLst>
            </a:endParaRPr>
          </a:p>
        </p:txBody>
      </p:sp>
      <p:sp>
        <p:nvSpPr>
          <p:cNvPr id="21" name="フリーフォーム 20"/>
          <p:cNvSpPr/>
          <p:nvPr/>
        </p:nvSpPr>
        <p:spPr>
          <a:xfrm>
            <a:off x="7112000" y="4191495"/>
            <a:ext cx="1503820" cy="131614"/>
          </a:xfrm>
          <a:custGeom>
            <a:avLst/>
            <a:gdLst>
              <a:gd name="connsiteX0" fmla="*/ 0 w 2019300"/>
              <a:gd name="connsiteY0" fmla="*/ 83820 h 160020"/>
              <a:gd name="connsiteX1" fmla="*/ 0 w 2019300"/>
              <a:gd name="connsiteY1" fmla="*/ 0 h 160020"/>
              <a:gd name="connsiteX2" fmla="*/ 2019300 w 2019300"/>
              <a:gd name="connsiteY2" fmla="*/ 7620 h 160020"/>
              <a:gd name="connsiteX3" fmla="*/ 2019300 w 2019300"/>
              <a:gd name="connsiteY3" fmla="*/ 160020 h 160020"/>
              <a:gd name="connsiteX4" fmla="*/ 0 w 2019300"/>
              <a:gd name="connsiteY4" fmla="*/ 83820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160020">
                <a:moveTo>
                  <a:pt x="0" y="83820"/>
                </a:moveTo>
                <a:lnTo>
                  <a:pt x="0" y="0"/>
                </a:lnTo>
                <a:lnTo>
                  <a:pt x="2019300" y="7620"/>
                </a:lnTo>
                <a:lnTo>
                  <a:pt x="2019300" y="160020"/>
                </a:lnTo>
                <a:lnTo>
                  <a:pt x="0" y="83820"/>
                </a:lnTo>
                <a:close/>
              </a:path>
            </a:pathLst>
          </a:custGeom>
          <a:solidFill>
            <a:srgbClr val="0033CC">
              <a:alpha val="25098"/>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709132" y="4163367"/>
            <a:ext cx="678180" cy="369332"/>
          </a:xfrm>
          <a:prstGeom prst="rect">
            <a:avLst/>
          </a:prstGeom>
          <a:noFill/>
        </p:spPr>
        <p:txBody>
          <a:bodyPr wrap="square" rtlCol="0">
            <a:spAutoFit/>
          </a:bodyPr>
          <a:lstStyle/>
          <a:p>
            <a:r>
              <a:rPr kumimoji="1" lang="en-US" altLang="ja-JP" dirty="0" smtClean="0">
                <a:solidFill>
                  <a:srgbClr val="0070C0"/>
                </a:solidFill>
                <a:effectLst>
                  <a:glow rad="63500">
                    <a:schemeClr val="bg1"/>
                  </a:glow>
                </a:effectLst>
              </a:rPr>
              <a:t>①</a:t>
            </a:r>
            <a:endParaRPr kumimoji="1" lang="ja-JP" altLang="en-US" dirty="0">
              <a:solidFill>
                <a:srgbClr val="0070C0"/>
              </a:solidFill>
              <a:effectLst>
                <a:glow rad="63500">
                  <a:schemeClr val="bg1"/>
                </a:glow>
              </a:effectLst>
            </a:endParaRPr>
          </a:p>
        </p:txBody>
      </p:sp>
      <p:sp>
        <p:nvSpPr>
          <p:cNvPr id="23" name="フリーフォーム 22"/>
          <p:cNvSpPr/>
          <p:nvPr/>
        </p:nvSpPr>
        <p:spPr>
          <a:xfrm>
            <a:off x="5912846" y="4203729"/>
            <a:ext cx="418104" cy="196821"/>
          </a:xfrm>
          <a:custGeom>
            <a:avLst/>
            <a:gdLst>
              <a:gd name="connsiteX0" fmla="*/ 617220 w 624840"/>
              <a:gd name="connsiteY0" fmla="*/ 0 h 281940"/>
              <a:gd name="connsiteX1" fmla="*/ 624840 w 624840"/>
              <a:gd name="connsiteY1" fmla="*/ 274320 h 281940"/>
              <a:gd name="connsiteX2" fmla="*/ 0 w 624840"/>
              <a:gd name="connsiteY2" fmla="*/ 281940 h 281940"/>
              <a:gd name="connsiteX3" fmla="*/ 7620 w 624840"/>
              <a:gd name="connsiteY3" fmla="*/ 0 h 281940"/>
              <a:gd name="connsiteX4" fmla="*/ 617220 w 624840"/>
              <a:gd name="connsiteY4" fmla="*/ 0 h 281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 h="281940">
                <a:moveTo>
                  <a:pt x="617220" y="0"/>
                </a:moveTo>
                <a:lnTo>
                  <a:pt x="624840" y="274320"/>
                </a:lnTo>
                <a:lnTo>
                  <a:pt x="0" y="281940"/>
                </a:lnTo>
                <a:lnTo>
                  <a:pt x="7620" y="0"/>
                </a:lnTo>
                <a:lnTo>
                  <a:pt x="617220" y="0"/>
                </a:lnTo>
                <a:close/>
              </a:path>
            </a:pathLst>
          </a:custGeom>
          <a:solidFill>
            <a:srgbClr val="0033CC">
              <a:alpha val="25098"/>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828991" y="4078726"/>
            <a:ext cx="678180" cy="369332"/>
          </a:xfrm>
          <a:prstGeom prst="rect">
            <a:avLst/>
          </a:prstGeom>
          <a:noFill/>
        </p:spPr>
        <p:txBody>
          <a:bodyPr wrap="square" rtlCol="0">
            <a:spAutoFit/>
          </a:bodyPr>
          <a:lstStyle/>
          <a:p>
            <a:r>
              <a:rPr kumimoji="1" lang="en-US" altLang="ja-JP" dirty="0" smtClean="0">
                <a:solidFill>
                  <a:srgbClr val="0070C0"/>
                </a:solidFill>
                <a:effectLst>
                  <a:glow rad="63500">
                    <a:schemeClr val="bg1"/>
                  </a:glow>
                </a:effectLst>
              </a:rPr>
              <a:t>②</a:t>
            </a:r>
            <a:endParaRPr kumimoji="1" lang="ja-JP" altLang="en-US" dirty="0">
              <a:solidFill>
                <a:srgbClr val="0070C0"/>
              </a:solidFill>
              <a:effectLst>
                <a:glow rad="63500">
                  <a:schemeClr val="bg1"/>
                </a:glow>
              </a:effectLst>
            </a:endParaRPr>
          </a:p>
        </p:txBody>
      </p:sp>
      <p:sp>
        <p:nvSpPr>
          <p:cNvPr id="25" name="フリーフォーム 24"/>
          <p:cNvSpPr/>
          <p:nvPr/>
        </p:nvSpPr>
        <p:spPr>
          <a:xfrm>
            <a:off x="4463798" y="5282922"/>
            <a:ext cx="1561214" cy="850286"/>
          </a:xfrm>
          <a:custGeom>
            <a:avLst/>
            <a:gdLst>
              <a:gd name="connsiteX0" fmla="*/ 281940 w 1920240"/>
              <a:gd name="connsiteY0" fmla="*/ 571500 h 1104900"/>
              <a:gd name="connsiteX1" fmla="*/ 0 w 1920240"/>
              <a:gd name="connsiteY1" fmla="*/ 259080 h 1104900"/>
              <a:gd name="connsiteX2" fmla="*/ 198120 w 1920240"/>
              <a:gd name="connsiteY2" fmla="*/ 0 h 1104900"/>
              <a:gd name="connsiteX3" fmla="*/ 815340 w 1920240"/>
              <a:gd name="connsiteY3" fmla="*/ 15240 h 1104900"/>
              <a:gd name="connsiteX4" fmla="*/ 899160 w 1920240"/>
              <a:gd name="connsiteY4" fmla="*/ 152400 h 1104900"/>
              <a:gd name="connsiteX5" fmla="*/ 883920 w 1920240"/>
              <a:gd name="connsiteY5" fmla="*/ 640080 h 1104900"/>
              <a:gd name="connsiteX6" fmla="*/ 1005840 w 1920240"/>
              <a:gd name="connsiteY6" fmla="*/ 723900 h 1104900"/>
              <a:gd name="connsiteX7" fmla="*/ 1059180 w 1920240"/>
              <a:gd name="connsiteY7" fmla="*/ 838200 h 1104900"/>
              <a:gd name="connsiteX8" fmla="*/ 1828800 w 1920240"/>
              <a:gd name="connsiteY8" fmla="*/ 830580 h 1104900"/>
              <a:gd name="connsiteX9" fmla="*/ 1920240 w 1920240"/>
              <a:gd name="connsiteY9" fmla="*/ 922020 h 1104900"/>
              <a:gd name="connsiteX10" fmla="*/ 1584960 w 1920240"/>
              <a:gd name="connsiteY10" fmla="*/ 1104900 h 1104900"/>
              <a:gd name="connsiteX11" fmla="*/ 1021080 w 1920240"/>
              <a:gd name="connsiteY11" fmla="*/ 960120 h 1104900"/>
              <a:gd name="connsiteX12" fmla="*/ 914400 w 1920240"/>
              <a:gd name="connsiteY12" fmla="*/ 769620 h 1104900"/>
              <a:gd name="connsiteX13" fmla="*/ 777240 w 1920240"/>
              <a:gd name="connsiteY13" fmla="*/ 723900 h 1104900"/>
              <a:gd name="connsiteX14" fmla="*/ 632460 w 1920240"/>
              <a:gd name="connsiteY14" fmla="*/ 723900 h 1104900"/>
              <a:gd name="connsiteX15" fmla="*/ 548640 w 1920240"/>
              <a:gd name="connsiteY15" fmla="*/ 822960 h 1104900"/>
              <a:gd name="connsiteX16" fmla="*/ 281940 w 1920240"/>
              <a:gd name="connsiteY16" fmla="*/ 5715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240" h="1104900">
                <a:moveTo>
                  <a:pt x="281940" y="571500"/>
                </a:moveTo>
                <a:lnTo>
                  <a:pt x="0" y="259080"/>
                </a:lnTo>
                <a:lnTo>
                  <a:pt x="198120" y="0"/>
                </a:lnTo>
                <a:lnTo>
                  <a:pt x="815340" y="15240"/>
                </a:lnTo>
                <a:lnTo>
                  <a:pt x="899160" y="152400"/>
                </a:lnTo>
                <a:lnTo>
                  <a:pt x="883920" y="640080"/>
                </a:lnTo>
                <a:lnTo>
                  <a:pt x="1005840" y="723900"/>
                </a:lnTo>
                <a:lnTo>
                  <a:pt x="1059180" y="838200"/>
                </a:lnTo>
                <a:lnTo>
                  <a:pt x="1828800" y="830580"/>
                </a:lnTo>
                <a:lnTo>
                  <a:pt x="1920240" y="922020"/>
                </a:lnTo>
                <a:lnTo>
                  <a:pt x="1584960" y="1104900"/>
                </a:lnTo>
                <a:lnTo>
                  <a:pt x="1021080" y="960120"/>
                </a:lnTo>
                <a:lnTo>
                  <a:pt x="914400" y="769620"/>
                </a:lnTo>
                <a:lnTo>
                  <a:pt x="777240" y="723900"/>
                </a:lnTo>
                <a:lnTo>
                  <a:pt x="632460" y="723900"/>
                </a:lnTo>
                <a:lnTo>
                  <a:pt x="548640" y="822960"/>
                </a:lnTo>
                <a:lnTo>
                  <a:pt x="281940" y="571500"/>
                </a:lnTo>
                <a:close/>
              </a:path>
            </a:pathLst>
          </a:custGeom>
          <a:solidFill>
            <a:srgbClr val="0033CC">
              <a:alpha val="25098"/>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4677425" y="5336441"/>
            <a:ext cx="3933740" cy="768018"/>
          </a:xfrm>
          <a:custGeom>
            <a:avLst/>
            <a:gdLst>
              <a:gd name="connsiteX0" fmla="*/ 0 w 5280660"/>
              <a:gd name="connsiteY0" fmla="*/ 320040 h 1097280"/>
              <a:gd name="connsiteX1" fmla="*/ 411480 w 5280660"/>
              <a:gd name="connsiteY1" fmla="*/ 746760 h 1097280"/>
              <a:gd name="connsiteX2" fmla="*/ 792480 w 5280660"/>
              <a:gd name="connsiteY2" fmla="*/ 739140 h 1097280"/>
              <a:gd name="connsiteX3" fmla="*/ 822960 w 5280660"/>
              <a:gd name="connsiteY3" fmla="*/ 868680 h 1097280"/>
              <a:gd name="connsiteX4" fmla="*/ 906780 w 5280660"/>
              <a:gd name="connsiteY4" fmla="*/ 960120 h 1097280"/>
              <a:gd name="connsiteX5" fmla="*/ 1478280 w 5280660"/>
              <a:gd name="connsiteY5" fmla="*/ 1097280 h 1097280"/>
              <a:gd name="connsiteX6" fmla="*/ 2461260 w 5280660"/>
              <a:gd name="connsiteY6" fmla="*/ 640080 h 1097280"/>
              <a:gd name="connsiteX7" fmla="*/ 2583180 w 5280660"/>
              <a:gd name="connsiteY7" fmla="*/ 190500 h 1097280"/>
              <a:gd name="connsiteX8" fmla="*/ 2773680 w 5280660"/>
              <a:gd name="connsiteY8" fmla="*/ 68580 h 1097280"/>
              <a:gd name="connsiteX9" fmla="*/ 2971800 w 5280660"/>
              <a:gd name="connsiteY9" fmla="*/ 15240 h 1097280"/>
              <a:gd name="connsiteX10" fmla="*/ 4754880 w 5280660"/>
              <a:gd name="connsiteY10" fmla="*/ 7620 h 1097280"/>
              <a:gd name="connsiteX11" fmla="*/ 5082540 w 5280660"/>
              <a:gd name="connsiteY11" fmla="*/ 335280 h 1097280"/>
              <a:gd name="connsiteX12" fmla="*/ 5189220 w 5280660"/>
              <a:gd name="connsiteY12" fmla="*/ 373380 h 1097280"/>
              <a:gd name="connsiteX13" fmla="*/ 5280660 w 5280660"/>
              <a:gd name="connsiteY13" fmla="*/ 304800 h 1097280"/>
              <a:gd name="connsiteX14" fmla="*/ 5273040 w 5280660"/>
              <a:gd name="connsiteY14" fmla="*/ 60960 h 1097280"/>
              <a:gd name="connsiteX15" fmla="*/ 5113020 w 5280660"/>
              <a:gd name="connsiteY15" fmla="*/ 0 h 1097280"/>
              <a:gd name="connsiteX16" fmla="*/ 2819400 w 5280660"/>
              <a:gd name="connsiteY16" fmla="*/ 0 h 1097280"/>
              <a:gd name="connsiteX17" fmla="*/ 2552700 w 5280660"/>
              <a:gd name="connsiteY17" fmla="*/ 228600 h 1097280"/>
              <a:gd name="connsiteX18" fmla="*/ 2430780 w 5280660"/>
              <a:gd name="connsiteY18" fmla="*/ 640080 h 1097280"/>
              <a:gd name="connsiteX19" fmla="*/ 1950720 w 5280660"/>
              <a:gd name="connsiteY19" fmla="*/ 845820 h 1097280"/>
              <a:gd name="connsiteX20" fmla="*/ 1463040 w 5280660"/>
              <a:gd name="connsiteY20" fmla="*/ 1089660 h 1097280"/>
              <a:gd name="connsiteX21" fmla="*/ 906780 w 5280660"/>
              <a:gd name="connsiteY21" fmla="*/ 952500 h 1097280"/>
              <a:gd name="connsiteX22" fmla="*/ 800100 w 5280660"/>
              <a:gd name="connsiteY22" fmla="*/ 838200 h 1097280"/>
              <a:gd name="connsiteX23" fmla="*/ 754380 w 5280660"/>
              <a:gd name="connsiteY23" fmla="*/ 297180 h 1097280"/>
              <a:gd name="connsiteX24" fmla="*/ 655320 w 5280660"/>
              <a:gd name="connsiteY24" fmla="*/ 76200 h 1097280"/>
              <a:gd name="connsiteX25" fmla="*/ 114300 w 5280660"/>
              <a:gd name="connsiteY25" fmla="*/ 76200 h 1097280"/>
              <a:gd name="connsiteX26" fmla="*/ 22860 w 5280660"/>
              <a:gd name="connsiteY26" fmla="*/ 190500 h 1097280"/>
              <a:gd name="connsiteX27" fmla="*/ 0 w 5280660"/>
              <a:gd name="connsiteY27" fmla="*/ 32004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0660" h="1097280">
                <a:moveTo>
                  <a:pt x="0" y="320040"/>
                </a:moveTo>
                <a:lnTo>
                  <a:pt x="411480" y="746760"/>
                </a:lnTo>
                <a:lnTo>
                  <a:pt x="792480" y="739140"/>
                </a:lnTo>
                <a:lnTo>
                  <a:pt x="822960" y="868680"/>
                </a:lnTo>
                <a:lnTo>
                  <a:pt x="906780" y="960120"/>
                </a:lnTo>
                <a:lnTo>
                  <a:pt x="1478280" y="1097280"/>
                </a:lnTo>
                <a:lnTo>
                  <a:pt x="2461260" y="640080"/>
                </a:lnTo>
                <a:lnTo>
                  <a:pt x="2583180" y="190500"/>
                </a:lnTo>
                <a:lnTo>
                  <a:pt x="2773680" y="68580"/>
                </a:lnTo>
                <a:lnTo>
                  <a:pt x="2971800" y="15240"/>
                </a:lnTo>
                <a:lnTo>
                  <a:pt x="4754880" y="7620"/>
                </a:lnTo>
                <a:lnTo>
                  <a:pt x="5082540" y="335280"/>
                </a:lnTo>
                <a:lnTo>
                  <a:pt x="5189220" y="373380"/>
                </a:lnTo>
                <a:lnTo>
                  <a:pt x="5280660" y="304800"/>
                </a:lnTo>
                <a:lnTo>
                  <a:pt x="5273040" y="60960"/>
                </a:lnTo>
                <a:lnTo>
                  <a:pt x="5113020" y="0"/>
                </a:lnTo>
                <a:lnTo>
                  <a:pt x="2819400" y="0"/>
                </a:lnTo>
                <a:lnTo>
                  <a:pt x="2552700" y="228600"/>
                </a:lnTo>
                <a:lnTo>
                  <a:pt x="2430780" y="640080"/>
                </a:lnTo>
                <a:lnTo>
                  <a:pt x="1950720" y="845820"/>
                </a:lnTo>
                <a:lnTo>
                  <a:pt x="1463040" y="1089660"/>
                </a:lnTo>
                <a:lnTo>
                  <a:pt x="906780" y="952500"/>
                </a:lnTo>
                <a:lnTo>
                  <a:pt x="800100" y="838200"/>
                </a:lnTo>
                <a:lnTo>
                  <a:pt x="754380" y="297180"/>
                </a:lnTo>
                <a:lnTo>
                  <a:pt x="655320" y="76200"/>
                </a:lnTo>
                <a:lnTo>
                  <a:pt x="114300" y="76200"/>
                </a:lnTo>
                <a:lnTo>
                  <a:pt x="22860" y="190500"/>
                </a:lnTo>
                <a:lnTo>
                  <a:pt x="0" y="320040"/>
                </a:lnTo>
                <a:close/>
              </a:path>
            </a:pathLst>
          </a:cu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138725" y="5072158"/>
            <a:ext cx="678180" cy="369332"/>
          </a:xfrm>
          <a:prstGeom prst="rect">
            <a:avLst/>
          </a:prstGeom>
          <a:noFill/>
        </p:spPr>
        <p:txBody>
          <a:bodyPr wrap="square" rtlCol="0">
            <a:spAutoFit/>
          </a:bodyPr>
          <a:lstStyle/>
          <a:p>
            <a:r>
              <a:rPr kumimoji="1" lang="en-US" altLang="ja-JP" dirty="0" smtClean="0">
                <a:solidFill>
                  <a:srgbClr val="0070C0"/>
                </a:solidFill>
                <a:effectLst>
                  <a:glow rad="63500">
                    <a:schemeClr val="bg1"/>
                  </a:glow>
                </a:effectLst>
              </a:rPr>
              <a:t>④</a:t>
            </a:r>
            <a:endParaRPr kumimoji="1" lang="ja-JP" altLang="en-US" dirty="0">
              <a:solidFill>
                <a:srgbClr val="0070C0"/>
              </a:solidFill>
              <a:effectLst>
                <a:glow rad="63500">
                  <a:schemeClr val="bg1"/>
                </a:glow>
              </a:effectLst>
            </a:endParaRPr>
          </a:p>
        </p:txBody>
      </p:sp>
      <p:sp>
        <p:nvSpPr>
          <p:cNvPr id="29" name="フリーフォーム 28"/>
          <p:cNvSpPr/>
          <p:nvPr/>
        </p:nvSpPr>
        <p:spPr>
          <a:xfrm>
            <a:off x="8637760" y="5367264"/>
            <a:ext cx="1114859" cy="507533"/>
          </a:xfrm>
          <a:custGeom>
            <a:avLst/>
            <a:gdLst>
              <a:gd name="connsiteX0" fmla="*/ 0 w 1493520"/>
              <a:gd name="connsiteY0" fmla="*/ 7620 h 723900"/>
              <a:gd name="connsiteX1" fmla="*/ 7620 w 1493520"/>
              <a:gd name="connsiteY1" fmla="*/ 723900 h 723900"/>
              <a:gd name="connsiteX2" fmla="*/ 1493520 w 1493520"/>
              <a:gd name="connsiteY2" fmla="*/ 678180 h 723900"/>
              <a:gd name="connsiteX3" fmla="*/ 1432560 w 1493520"/>
              <a:gd name="connsiteY3" fmla="*/ 0 h 723900"/>
              <a:gd name="connsiteX4" fmla="*/ 0 w 1493520"/>
              <a:gd name="connsiteY4" fmla="*/ 762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520" h="723900">
                <a:moveTo>
                  <a:pt x="0" y="7620"/>
                </a:moveTo>
                <a:lnTo>
                  <a:pt x="7620" y="723900"/>
                </a:lnTo>
                <a:lnTo>
                  <a:pt x="1493520" y="678180"/>
                </a:lnTo>
                <a:lnTo>
                  <a:pt x="1432560" y="0"/>
                </a:lnTo>
                <a:lnTo>
                  <a:pt x="0" y="7620"/>
                </a:lnTo>
                <a:close/>
              </a:path>
            </a:pathLst>
          </a:custGeom>
          <a:solidFill>
            <a:srgbClr val="0033CC">
              <a:alpha val="25098"/>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952519" y="5411216"/>
            <a:ext cx="678180" cy="369332"/>
          </a:xfrm>
          <a:prstGeom prst="rect">
            <a:avLst/>
          </a:prstGeom>
          <a:noFill/>
        </p:spPr>
        <p:txBody>
          <a:bodyPr wrap="square" rtlCol="0">
            <a:spAutoFit/>
          </a:bodyPr>
          <a:lstStyle/>
          <a:p>
            <a:r>
              <a:rPr kumimoji="1" lang="en-US" altLang="ja-JP" dirty="0" smtClean="0">
                <a:solidFill>
                  <a:srgbClr val="0070C0"/>
                </a:solidFill>
                <a:effectLst>
                  <a:glow rad="63500">
                    <a:schemeClr val="bg1"/>
                  </a:glow>
                </a:effectLst>
              </a:rPr>
              <a:t>⑤</a:t>
            </a:r>
            <a:endParaRPr kumimoji="1" lang="ja-JP" altLang="en-US" dirty="0">
              <a:solidFill>
                <a:srgbClr val="0070C0"/>
              </a:solidFill>
              <a:effectLst>
                <a:glow rad="63500">
                  <a:schemeClr val="bg1"/>
                </a:glow>
              </a:effectLst>
            </a:endParaRPr>
          </a:p>
        </p:txBody>
      </p:sp>
      <p:sp>
        <p:nvSpPr>
          <p:cNvPr id="31" name="フリーフォーム 30"/>
          <p:cNvSpPr/>
          <p:nvPr/>
        </p:nvSpPr>
        <p:spPr>
          <a:xfrm>
            <a:off x="5241813" y="5379674"/>
            <a:ext cx="2966699" cy="495124"/>
          </a:xfrm>
          <a:custGeom>
            <a:avLst/>
            <a:gdLst>
              <a:gd name="connsiteX0" fmla="*/ 3870960 w 3992880"/>
              <a:gd name="connsiteY0" fmla="*/ 0 h 701040"/>
              <a:gd name="connsiteX1" fmla="*/ 45720 w 3992880"/>
              <a:gd name="connsiteY1" fmla="*/ 7620 h 701040"/>
              <a:gd name="connsiteX2" fmla="*/ 0 w 3992880"/>
              <a:gd name="connsiteY2" fmla="*/ 175260 h 701040"/>
              <a:gd name="connsiteX3" fmla="*/ 15240 w 3992880"/>
              <a:gd name="connsiteY3" fmla="*/ 419100 h 701040"/>
              <a:gd name="connsiteX4" fmla="*/ 220980 w 3992880"/>
              <a:gd name="connsiteY4" fmla="*/ 701040 h 701040"/>
              <a:gd name="connsiteX5" fmla="*/ 1676400 w 3992880"/>
              <a:gd name="connsiteY5" fmla="*/ 678180 h 701040"/>
              <a:gd name="connsiteX6" fmla="*/ 1866900 w 3992880"/>
              <a:gd name="connsiteY6" fmla="*/ 472440 h 701040"/>
              <a:gd name="connsiteX7" fmla="*/ 2484120 w 3992880"/>
              <a:gd name="connsiteY7" fmla="*/ 609600 h 701040"/>
              <a:gd name="connsiteX8" fmla="*/ 3246120 w 3992880"/>
              <a:gd name="connsiteY8" fmla="*/ 403860 h 701040"/>
              <a:gd name="connsiteX9" fmla="*/ 3634740 w 3992880"/>
              <a:gd name="connsiteY9" fmla="*/ 502920 h 701040"/>
              <a:gd name="connsiteX10" fmla="*/ 3992880 w 3992880"/>
              <a:gd name="connsiteY10" fmla="*/ 525780 h 701040"/>
              <a:gd name="connsiteX11" fmla="*/ 3870960 w 3992880"/>
              <a:gd name="connsiteY11" fmla="*/ 0 h 701040"/>
              <a:gd name="connsiteX0" fmla="*/ 3986338 w 3992880"/>
              <a:gd name="connsiteY0" fmla="*/ 27122 h 693420"/>
              <a:gd name="connsiteX1" fmla="*/ 45720 w 3992880"/>
              <a:gd name="connsiteY1" fmla="*/ 0 h 693420"/>
              <a:gd name="connsiteX2" fmla="*/ 0 w 3992880"/>
              <a:gd name="connsiteY2" fmla="*/ 167640 h 693420"/>
              <a:gd name="connsiteX3" fmla="*/ 15240 w 3992880"/>
              <a:gd name="connsiteY3" fmla="*/ 411480 h 693420"/>
              <a:gd name="connsiteX4" fmla="*/ 220980 w 3992880"/>
              <a:gd name="connsiteY4" fmla="*/ 693420 h 693420"/>
              <a:gd name="connsiteX5" fmla="*/ 1676400 w 3992880"/>
              <a:gd name="connsiteY5" fmla="*/ 670560 h 693420"/>
              <a:gd name="connsiteX6" fmla="*/ 1866900 w 3992880"/>
              <a:gd name="connsiteY6" fmla="*/ 464820 h 693420"/>
              <a:gd name="connsiteX7" fmla="*/ 2484120 w 3992880"/>
              <a:gd name="connsiteY7" fmla="*/ 601980 h 693420"/>
              <a:gd name="connsiteX8" fmla="*/ 3246120 w 3992880"/>
              <a:gd name="connsiteY8" fmla="*/ 396240 h 693420"/>
              <a:gd name="connsiteX9" fmla="*/ 3634740 w 3992880"/>
              <a:gd name="connsiteY9" fmla="*/ 495300 h 693420"/>
              <a:gd name="connsiteX10" fmla="*/ 3992880 w 3992880"/>
              <a:gd name="connsiteY10" fmla="*/ 518160 h 693420"/>
              <a:gd name="connsiteX11" fmla="*/ 3986338 w 3992880"/>
              <a:gd name="connsiteY11" fmla="*/ 27122 h 693420"/>
              <a:gd name="connsiteX0" fmla="*/ 3986338 w 3992880"/>
              <a:gd name="connsiteY0" fmla="*/ 27122 h 693420"/>
              <a:gd name="connsiteX1" fmla="*/ 45720 w 3992880"/>
              <a:gd name="connsiteY1" fmla="*/ 0 h 693420"/>
              <a:gd name="connsiteX2" fmla="*/ 0 w 3992880"/>
              <a:gd name="connsiteY2" fmla="*/ 167640 h 693420"/>
              <a:gd name="connsiteX3" fmla="*/ 15240 w 3992880"/>
              <a:gd name="connsiteY3" fmla="*/ 411480 h 693420"/>
              <a:gd name="connsiteX4" fmla="*/ 220980 w 3992880"/>
              <a:gd name="connsiteY4" fmla="*/ 693420 h 693420"/>
              <a:gd name="connsiteX5" fmla="*/ 1612302 w 3992880"/>
              <a:gd name="connsiteY5" fmla="*/ 577915 h 693420"/>
              <a:gd name="connsiteX6" fmla="*/ 1866900 w 3992880"/>
              <a:gd name="connsiteY6" fmla="*/ 464820 h 693420"/>
              <a:gd name="connsiteX7" fmla="*/ 2484120 w 3992880"/>
              <a:gd name="connsiteY7" fmla="*/ 601980 h 693420"/>
              <a:gd name="connsiteX8" fmla="*/ 3246120 w 3992880"/>
              <a:gd name="connsiteY8" fmla="*/ 396240 h 693420"/>
              <a:gd name="connsiteX9" fmla="*/ 3634740 w 3992880"/>
              <a:gd name="connsiteY9" fmla="*/ 495300 h 693420"/>
              <a:gd name="connsiteX10" fmla="*/ 3992880 w 3992880"/>
              <a:gd name="connsiteY10" fmla="*/ 518160 h 693420"/>
              <a:gd name="connsiteX11" fmla="*/ 3986338 w 3992880"/>
              <a:gd name="connsiteY11" fmla="*/ 27122 h 693420"/>
              <a:gd name="connsiteX0" fmla="*/ 3986338 w 3992880"/>
              <a:gd name="connsiteY0" fmla="*/ 27122 h 693420"/>
              <a:gd name="connsiteX1" fmla="*/ 45720 w 3992880"/>
              <a:gd name="connsiteY1" fmla="*/ 0 h 693420"/>
              <a:gd name="connsiteX2" fmla="*/ 0 w 3992880"/>
              <a:gd name="connsiteY2" fmla="*/ 167640 h 693420"/>
              <a:gd name="connsiteX3" fmla="*/ 15240 w 3992880"/>
              <a:gd name="connsiteY3" fmla="*/ 411480 h 693420"/>
              <a:gd name="connsiteX4" fmla="*/ 220980 w 3992880"/>
              <a:gd name="connsiteY4" fmla="*/ 693420 h 693420"/>
              <a:gd name="connsiteX5" fmla="*/ 1612302 w 3992880"/>
              <a:gd name="connsiteY5" fmla="*/ 577915 h 693420"/>
              <a:gd name="connsiteX6" fmla="*/ 1879720 w 3992880"/>
              <a:gd name="connsiteY6" fmla="*/ 453239 h 693420"/>
              <a:gd name="connsiteX7" fmla="*/ 2484120 w 3992880"/>
              <a:gd name="connsiteY7" fmla="*/ 601980 h 693420"/>
              <a:gd name="connsiteX8" fmla="*/ 3246120 w 3992880"/>
              <a:gd name="connsiteY8" fmla="*/ 396240 h 693420"/>
              <a:gd name="connsiteX9" fmla="*/ 3634740 w 3992880"/>
              <a:gd name="connsiteY9" fmla="*/ 495300 h 693420"/>
              <a:gd name="connsiteX10" fmla="*/ 3992880 w 3992880"/>
              <a:gd name="connsiteY10" fmla="*/ 518160 h 693420"/>
              <a:gd name="connsiteX11" fmla="*/ 3986338 w 3992880"/>
              <a:gd name="connsiteY11" fmla="*/ 27122 h 693420"/>
              <a:gd name="connsiteX0" fmla="*/ 3986338 w 3992880"/>
              <a:gd name="connsiteY0" fmla="*/ 27122 h 601980"/>
              <a:gd name="connsiteX1" fmla="*/ 45720 w 3992880"/>
              <a:gd name="connsiteY1" fmla="*/ 0 h 601980"/>
              <a:gd name="connsiteX2" fmla="*/ 0 w 3992880"/>
              <a:gd name="connsiteY2" fmla="*/ 167640 h 601980"/>
              <a:gd name="connsiteX3" fmla="*/ 15240 w 3992880"/>
              <a:gd name="connsiteY3" fmla="*/ 411480 h 601980"/>
              <a:gd name="connsiteX4" fmla="*/ 323538 w 3992880"/>
              <a:gd name="connsiteY4" fmla="*/ 589194 h 601980"/>
              <a:gd name="connsiteX5" fmla="*/ 1612302 w 3992880"/>
              <a:gd name="connsiteY5" fmla="*/ 577915 h 601980"/>
              <a:gd name="connsiteX6" fmla="*/ 1879720 w 3992880"/>
              <a:gd name="connsiteY6" fmla="*/ 453239 h 601980"/>
              <a:gd name="connsiteX7" fmla="*/ 2484120 w 3992880"/>
              <a:gd name="connsiteY7" fmla="*/ 601980 h 601980"/>
              <a:gd name="connsiteX8" fmla="*/ 3246120 w 3992880"/>
              <a:gd name="connsiteY8" fmla="*/ 396240 h 601980"/>
              <a:gd name="connsiteX9" fmla="*/ 3634740 w 3992880"/>
              <a:gd name="connsiteY9" fmla="*/ 495300 h 601980"/>
              <a:gd name="connsiteX10" fmla="*/ 3992880 w 3992880"/>
              <a:gd name="connsiteY10" fmla="*/ 518160 h 601980"/>
              <a:gd name="connsiteX11" fmla="*/ 3986338 w 3992880"/>
              <a:gd name="connsiteY11" fmla="*/ 27122 h 6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2880" h="601980">
                <a:moveTo>
                  <a:pt x="3986338" y="27122"/>
                </a:moveTo>
                <a:lnTo>
                  <a:pt x="45720" y="0"/>
                </a:lnTo>
                <a:lnTo>
                  <a:pt x="0" y="167640"/>
                </a:lnTo>
                <a:lnTo>
                  <a:pt x="15240" y="411480"/>
                </a:lnTo>
                <a:lnTo>
                  <a:pt x="323538" y="589194"/>
                </a:lnTo>
                <a:lnTo>
                  <a:pt x="1612302" y="577915"/>
                </a:lnTo>
                <a:lnTo>
                  <a:pt x="1879720" y="453239"/>
                </a:lnTo>
                <a:lnTo>
                  <a:pt x="2484120" y="601980"/>
                </a:lnTo>
                <a:lnTo>
                  <a:pt x="3246120" y="396240"/>
                </a:lnTo>
                <a:lnTo>
                  <a:pt x="3634740" y="495300"/>
                </a:lnTo>
                <a:lnTo>
                  <a:pt x="3992880" y="518160"/>
                </a:lnTo>
                <a:cubicBezTo>
                  <a:pt x="3990699" y="354481"/>
                  <a:pt x="3988519" y="190801"/>
                  <a:pt x="3986338" y="27122"/>
                </a:cubicBezTo>
                <a:close/>
              </a:path>
            </a:pathLst>
          </a:custGeom>
          <a:solidFill>
            <a:srgbClr val="0033CC">
              <a:alpha val="25098"/>
            </a:srgbClr>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768270" y="5399365"/>
            <a:ext cx="678180" cy="369332"/>
          </a:xfrm>
          <a:prstGeom prst="rect">
            <a:avLst/>
          </a:prstGeom>
          <a:noFill/>
        </p:spPr>
        <p:txBody>
          <a:bodyPr wrap="square" rtlCol="0">
            <a:spAutoFit/>
          </a:bodyPr>
          <a:lstStyle/>
          <a:p>
            <a:r>
              <a:rPr kumimoji="1" lang="en-US" altLang="ja-JP" dirty="0" smtClean="0">
                <a:solidFill>
                  <a:srgbClr val="0070C0"/>
                </a:solidFill>
                <a:effectLst>
                  <a:glow rad="63500">
                    <a:schemeClr val="bg1"/>
                  </a:glow>
                </a:effectLst>
              </a:rPr>
              <a:t>⑥</a:t>
            </a:r>
            <a:endParaRPr kumimoji="1" lang="ja-JP" altLang="en-US" dirty="0">
              <a:solidFill>
                <a:srgbClr val="0070C0"/>
              </a:solidFill>
              <a:effectLst>
                <a:glow rad="63500">
                  <a:schemeClr val="bg1"/>
                </a:glow>
              </a:effectLst>
            </a:endParaRPr>
          </a:p>
        </p:txBody>
      </p:sp>
      <p:sp>
        <p:nvSpPr>
          <p:cNvPr id="2" name="フリーフォーム 1"/>
          <p:cNvSpPr/>
          <p:nvPr/>
        </p:nvSpPr>
        <p:spPr>
          <a:xfrm>
            <a:off x="4677425" y="4182721"/>
            <a:ext cx="488527" cy="217829"/>
          </a:xfrm>
          <a:custGeom>
            <a:avLst/>
            <a:gdLst>
              <a:gd name="connsiteX0" fmla="*/ 0 w 742122"/>
              <a:gd name="connsiteY0" fmla="*/ 0 h 410817"/>
              <a:gd name="connsiteX1" fmla="*/ 13252 w 742122"/>
              <a:gd name="connsiteY1" fmla="*/ 410817 h 410817"/>
              <a:gd name="connsiteX2" fmla="*/ 742122 w 742122"/>
              <a:gd name="connsiteY2" fmla="*/ 384313 h 410817"/>
              <a:gd name="connsiteX3" fmla="*/ 728870 w 742122"/>
              <a:gd name="connsiteY3" fmla="*/ 13252 h 410817"/>
              <a:gd name="connsiteX4" fmla="*/ 0 w 742122"/>
              <a:gd name="connsiteY4" fmla="*/ 0 h 41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2" h="410817">
                <a:moveTo>
                  <a:pt x="0" y="0"/>
                </a:moveTo>
                <a:lnTo>
                  <a:pt x="13252" y="410817"/>
                </a:lnTo>
                <a:lnTo>
                  <a:pt x="742122" y="384313"/>
                </a:lnTo>
                <a:lnTo>
                  <a:pt x="728870" y="13252"/>
                </a:lnTo>
                <a:lnTo>
                  <a:pt x="0" y="0"/>
                </a:lnTo>
                <a:close/>
              </a:path>
            </a:pathLst>
          </a:custGeom>
          <a:solidFill>
            <a:srgbClr val="000000">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082953" y="3883014"/>
            <a:ext cx="1616103" cy="268486"/>
          </a:xfrm>
          <a:prstGeom prst="rect">
            <a:avLst/>
          </a:prstGeom>
          <a:noFill/>
        </p:spPr>
        <p:txBody>
          <a:bodyPr wrap="square" rtlCol="0">
            <a:spAutoFit/>
          </a:bodyPr>
          <a:lstStyle/>
          <a:p>
            <a:r>
              <a:rPr kumimoji="1" lang="ja-JP" altLang="en-US" sz="1100" dirty="0" smtClean="0"/>
              <a:t>大阪府立漕艇センター</a:t>
            </a:r>
            <a:endParaRPr kumimoji="1" lang="ja-JP" altLang="en-US" sz="1100" dirty="0"/>
          </a:p>
        </p:txBody>
      </p:sp>
      <p:sp>
        <p:nvSpPr>
          <p:cNvPr id="35" name="テキスト ボックス 34"/>
          <p:cNvSpPr txBox="1"/>
          <p:nvPr/>
        </p:nvSpPr>
        <p:spPr>
          <a:xfrm>
            <a:off x="3260578" y="4801659"/>
            <a:ext cx="1523457" cy="430887"/>
          </a:xfrm>
          <a:prstGeom prst="rect">
            <a:avLst/>
          </a:prstGeom>
          <a:noFill/>
        </p:spPr>
        <p:txBody>
          <a:bodyPr wrap="square" rtlCol="0">
            <a:spAutoFit/>
          </a:bodyPr>
          <a:lstStyle/>
          <a:p>
            <a:r>
              <a:rPr kumimoji="1" lang="ja-JP" altLang="en-US" sz="1100" dirty="0" smtClean="0">
                <a:effectLst>
                  <a:glow rad="63500">
                    <a:schemeClr val="bg1"/>
                  </a:glow>
                </a:effectLst>
              </a:rPr>
              <a:t>羽衣青少年センター</a:t>
            </a:r>
            <a:endParaRPr kumimoji="1" lang="en-US" altLang="ja-JP" sz="1100" dirty="0" smtClean="0">
              <a:effectLst>
                <a:glow rad="63500">
                  <a:schemeClr val="bg1"/>
                </a:glow>
              </a:effectLst>
            </a:endParaRPr>
          </a:p>
          <a:p>
            <a:r>
              <a:rPr kumimoji="1" lang="ja-JP" altLang="en-US" sz="1100" dirty="0" smtClean="0">
                <a:effectLst>
                  <a:glow rad="63500">
                    <a:schemeClr val="bg1"/>
                  </a:glow>
                </a:effectLst>
              </a:rPr>
              <a:t>ユースホステル</a:t>
            </a:r>
            <a:endParaRPr kumimoji="1" lang="ja-JP" altLang="en-US" sz="1100" dirty="0">
              <a:effectLst>
                <a:glow rad="63500">
                  <a:schemeClr val="bg1"/>
                </a:glow>
              </a:effectLst>
            </a:endParaRPr>
          </a:p>
        </p:txBody>
      </p:sp>
      <p:sp>
        <p:nvSpPr>
          <p:cNvPr id="3" name="フリーフォーム 2"/>
          <p:cNvSpPr/>
          <p:nvPr/>
        </p:nvSpPr>
        <p:spPr>
          <a:xfrm>
            <a:off x="3770171" y="5220461"/>
            <a:ext cx="580441" cy="331886"/>
          </a:xfrm>
          <a:custGeom>
            <a:avLst/>
            <a:gdLst>
              <a:gd name="connsiteX0" fmla="*/ 0 w 834886"/>
              <a:gd name="connsiteY0" fmla="*/ 13253 h 357809"/>
              <a:gd name="connsiteX1" fmla="*/ 26504 w 834886"/>
              <a:gd name="connsiteY1" fmla="*/ 357809 h 357809"/>
              <a:gd name="connsiteX2" fmla="*/ 834886 w 834886"/>
              <a:gd name="connsiteY2" fmla="*/ 357809 h 357809"/>
              <a:gd name="connsiteX3" fmla="*/ 834886 w 834886"/>
              <a:gd name="connsiteY3" fmla="*/ 0 h 357809"/>
              <a:gd name="connsiteX4" fmla="*/ 0 w 834886"/>
              <a:gd name="connsiteY4" fmla="*/ 13253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886" h="357809">
                <a:moveTo>
                  <a:pt x="0" y="13253"/>
                </a:moveTo>
                <a:lnTo>
                  <a:pt x="26504" y="357809"/>
                </a:lnTo>
                <a:lnTo>
                  <a:pt x="834886" y="357809"/>
                </a:lnTo>
                <a:lnTo>
                  <a:pt x="834886" y="0"/>
                </a:lnTo>
                <a:lnTo>
                  <a:pt x="0" y="13253"/>
                </a:lnTo>
                <a:close/>
              </a:path>
            </a:pathLst>
          </a:custGeom>
          <a:solidFill>
            <a:srgbClr val="000000">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10125110" y="6792251"/>
            <a:ext cx="235563" cy="167483"/>
          </a:xfrm>
          <a:custGeom>
            <a:avLst/>
            <a:gdLst>
              <a:gd name="connsiteX0" fmla="*/ 0 w 834886"/>
              <a:gd name="connsiteY0" fmla="*/ 13253 h 357809"/>
              <a:gd name="connsiteX1" fmla="*/ 26504 w 834886"/>
              <a:gd name="connsiteY1" fmla="*/ 357809 h 357809"/>
              <a:gd name="connsiteX2" fmla="*/ 834886 w 834886"/>
              <a:gd name="connsiteY2" fmla="*/ 357809 h 357809"/>
              <a:gd name="connsiteX3" fmla="*/ 834886 w 834886"/>
              <a:gd name="connsiteY3" fmla="*/ 0 h 357809"/>
              <a:gd name="connsiteX4" fmla="*/ 0 w 834886"/>
              <a:gd name="connsiteY4" fmla="*/ 13253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886" h="357809">
                <a:moveTo>
                  <a:pt x="0" y="13253"/>
                </a:moveTo>
                <a:lnTo>
                  <a:pt x="26504" y="357809"/>
                </a:lnTo>
                <a:lnTo>
                  <a:pt x="834886" y="357809"/>
                </a:lnTo>
                <a:lnTo>
                  <a:pt x="834886" y="0"/>
                </a:lnTo>
                <a:lnTo>
                  <a:pt x="0" y="13253"/>
                </a:lnTo>
                <a:close/>
              </a:path>
            </a:pathLst>
          </a:custGeom>
          <a:solidFill>
            <a:srgbClr val="000000">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487772" y="5367265"/>
            <a:ext cx="678180" cy="369332"/>
          </a:xfrm>
          <a:prstGeom prst="rect">
            <a:avLst/>
          </a:prstGeom>
          <a:noFill/>
        </p:spPr>
        <p:txBody>
          <a:bodyPr wrap="square" rtlCol="0">
            <a:spAutoFit/>
          </a:bodyPr>
          <a:lstStyle/>
          <a:p>
            <a:r>
              <a:rPr kumimoji="1" lang="en-US" altLang="ja-JP" dirty="0" smtClean="0">
                <a:solidFill>
                  <a:srgbClr val="0070C0"/>
                </a:solidFill>
                <a:effectLst>
                  <a:glow rad="63500">
                    <a:schemeClr val="bg1"/>
                  </a:glow>
                </a:effectLst>
              </a:rPr>
              <a:t>③</a:t>
            </a:r>
            <a:endParaRPr kumimoji="1" lang="ja-JP" altLang="en-US" dirty="0">
              <a:solidFill>
                <a:srgbClr val="0070C0"/>
              </a:solidFill>
              <a:effectLst>
                <a:glow rad="63500">
                  <a:schemeClr val="bg1"/>
                </a:glow>
              </a:effectLst>
            </a:endParaRPr>
          </a:p>
        </p:txBody>
      </p:sp>
      <p:sp>
        <p:nvSpPr>
          <p:cNvPr id="37" name="テキスト ボックス 36"/>
          <p:cNvSpPr txBox="1"/>
          <p:nvPr/>
        </p:nvSpPr>
        <p:spPr>
          <a:xfrm>
            <a:off x="9902513" y="6803613"/>
            <a:ext cx="757113" cy="270348"/>
          </a:xfrm>
          <a:prstGeom prst="rect">
            <a:avLst/>
          </a:prstGeom>
          <a:noFill/>
        </p:spPr>
        <p:txBody>
          <a:bodyPr wrap="square" rtlCol="0">
            <a:spAutoFit/>
          </a:bodyPr>
          <a:lstStyle/>
          <a:p>
            <a:r>
              <a:rPr kumimoji="1" lang="ja-JP" altLang="en-US" sz="1100" dirty="0" smtClean="0">
                <a:effectLst>
                  <a:glow rad="63500">
                    <a:schemeClr val="bg1"/>
                  </a:glow>
                </a:effectLst>
              </a:rPr>
              <a:t>便益施設</a:t>
            </a:r>
            <a:endParaRPr kumimoji="1" lang="ja-JP" altLang="en-US" sz="1100" dirty="0">
              <a:effectLst>
                <a:glow rad="63500">
                  <a:schemeClr val="bg1"/>
                </a:glow>
              </a:effectLst>
            </a:endParaRPr>
          </a:p>
        </p:txBody>
      </p:sp>
      <p:sp>
        <p:nvSpPr>
          <p:cNvPr id="52" name="四角形吹き出し 51"/>
          <p:cNvSpPr/>
          <p:nvPr/>
        </p:nvSpPr>
        <p:spPr>
          <a:xfrm>
            <a:off x="134351" y="466717"/>
            <a:ext cx="2117510" cy="434432"/>
          </a:xfrm>
          <a:prstGeom prst="wedgeRectCallout">
            <a:avLst>
              <a:gd name="adj1" fmla="val 26642"/>
              <a:gd name="adj2" fmla="val -48771"/>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箇所図</a:t>
            </a:r>
            <a:endParaRPr kumimoji="1" lang="en-US" altLang="ja-JP" sz="2000" dirty="0" smtClean="0"/>
          </a:p>
        </p:txBody>
      </p:sp>
      <p:sp>
        <p:nvSpPr>
          <p:cNvPr id="53" name="テキスト ボックス 3"/>
          <p:cNvSpPr txBox="1">
            <a:spLocks noChangeArrowheads="1"/>
          </p:cNvSpPr>
          <p:nvPr/>
        </p:nvSpPr>
        <p:spPr bwMode="auto">
          <a:xfrm>
            <a:off x="-9194" y="0"/>
            <a:ext cx="15128543" cy="400110"/>
          </a:xfrm>
          <a:prstGeom prst="rect">
            <a:avLst/>
          </a:prstGeom>
          <a:solidFill>
            <a:schemeClr val="accent1">
              <a:lumMod val="50000"/>
            </a:schemeClr>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b="1" dirty="0" smtClean="0">
                <a:solidFill>
                  <a:schemeClr val="bg1"/>
                </a:solidFill>
              </a:rPr>
              <a:t>【</a:t>
            </a:r>
            <a:r>
              <a:rPr lang="ja-JP" altLang="en-US" sz="2000" b="1" dirty="0" smtClean="0">
                <a:solidFill>
                  <a:schemeClr val="bg1"/>
                </a:solidFill>
              </a:rPr>
              <a:t>資料</a:t>
            </a:r>
            <a:r>
              <a:rPr lang="ja-JP" altLang="en-US" sz="2000" b="1" dirty="0">
                <a:solidFill>
                  <a:schemeClr val="bg1"/>
                </a:solidFill>
              </a:rPr>
              <a:t>１</a:t>
            </a:r>
            <a:r>
              <a:rPr lang="en-US" altLang="ja-JP" sz="2000" b="1" dirty="0" smtClean="0">
                <a:solidFill>
                  <a:schemeClr val="bg1"/>
                </a:solidFill>
              </a:rPr>
              <a:t>】</a:t>
            </a:r>
            <a:r>
              <a:rPr lang="ja-JP" altLang="en-US" sz="2000" b="1" dirty="0">
                <a:solidFill>
                  <a:schemeClr val="bg1"/>
                </a:solidFill>
              </a:rPr>
              <a:t>魅力向上事業（自主事業）の</a:t>
            </a:r>
            <a:r>
              <a:rPr lang="ja-JP" altLang="ja-JP" sz="2000" b="1" dirty="0">
                <a:solidFill>
                  <a:schemeClr val="bg1"/>
                </a:solidFill>
              </a:rPr>
              <a:t>提案における</a:t>
            </a:r>
            <a:r>
              <a:rPr lang="ja-JP" altLang="en-US" sz="2000" b="1" dirty="0">
                <a:solidFill>
                  <a:schemeClr val="bg1"/>
                </a:solidFill>
              </a:rPr>
              <a:t>浜寺公園の留意事項</a:t>
            </a:r>
            <a:endParaRPr lang="en-US" altLang="ja-JP" sz="28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2937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7601944" y="3683030"/>
          <a:ext cx="7458692" cy="4412520"/>
        </p:xfrm>
        <a:graphic>
          <a:graphicData uri="http://schemas.openxmlformats.org/drawingml/2006/table">
            <a:tbl>
              <a:tblPr firstRow="1" bandRow="1">
                <a:tableStyleId>{16D9F66E-5EB9-4882-86FB-DCBF35E3C3E4}</a:tableStyleId>
              </a:tblPr>
              <a:tblGrid>
                <a:gridCol w="209224">
                  <a:extLst>
                    <a:ext uri="{9D8B030D-6E8A-4147-A177-3AD203B41FA5}">
                      <a16:colId xmlns:a16="http://schemas.microsoft.com/office/drawing/2014/main" val="1997667125"/>
                    </a:ext>
                  </a:extLst>
                </a:gridCol>
                <a:gridCol w="1416369">
                  <a:extLst>
                    <a:ext uri="{9D8B030D-6E8A-4147-A177-3AD203B41FA5}">
                      <a16:colId xmlns:a16="http://schemas.microsoft.com/office/drawing/2014/main" val="3749867442"/>
                    </a:ext>
                  </a:extLst>
                </a:gridCol>
                <a:gridCol w="3637563">
                  <a:extLst>
                    <a:ext uri="{9D8B030D-6E8A-4147-A177-3AD203B41FA5}">
                      <a16:colId xmlns:a16="http://schemas.microsoft.com/office/drawing/2014/main" val="636709551"/>
                    </a:ext>
                  </a:extLst>
                </a:gridCol>
                <a:gridCol w="2195536">
                  <a:extLst>
                    <a:ext uri="{9D8B030D-6E8A-4147-A177-3AD203B41FA5}">
                      <a16:colId xmlns:a16="http://schemas.microsoft.com/office/drawing/2014/main" val="3468039795"/>
                    </a:ext>
                  </a:extLst>
                </a:gridCol>
              </a:tblGrid>
              <a:tr h="394352">
                <a:tc gridSpan="2">
                  <a:txBody>
                    <a:bodyPr/>
                    <a:lstStyle/>
                    <a:p>
                      <a:r>
                        <a:rPr kumimoji="1" lang="ja-JP" altLang="en-US" sz="1050" dirty="0" smtClean="0">
                          <a:solidFill>
                            <a:schemeClr val="tx1"/>
                          </a:solidFill>
                        </a:rPr>
                        <a:t>自然・海洋レクリエーションゾーン</a:t>
                      </a:r>
                      <a:endParaRPr kumimoji="1" lang="en-US" altLang="ja-JP" sz="1050" dirty="0" smtClean="0">
                        <a:solidFill>
                          <a:schemeClr val="tx1"/>
                        </a:solidFill>
                      </a:endParaRPr>
                    </a:p>
                    <a:p>
                      <a:r>
                        <a:rPr kumimoji="1" lang="ja-JP" altLang="en-US" sz="1050" dirty="0" smtClean="0">
                          <a:solidFill>
                            <a:schemeClr val="tx1"/>
                          </a:solidFill>
                        </a:rPr>
                        <a:t>（沢地区）</a:t>
                      </a:r>
                      <a:endParaRPr kumimoji="1" lang="ja-JP" altLang="en-US" sz="1050" dirty="0">
                        <a:solidFill>
                          <a:schemeClr val="tx1"/>
                        </a:solidFill>
                      </a:endParaRPr>
                    </a:p>
                  </a:txBody>
                  <a:tcPr/>
                </a:tc>
                <a:tc hMerge="1">
                  <a:txBody>
                    <a:bodyPr/>
                    <a:lstStyle/>
                    <a:p>
                      <a:endParaRPr kumimoji="1" lang="ja-JP" altLang="en-US" sz="1050" dirty="0"/>
                    </a:p>
                  </a:txBody>
                  <a:tcPr/>
                </a:tc>
                <a:tc gridSpan="2">
                  <a:txBody>
                    <a:bodyPr/>
                    <a:lstStyle/>
                    <a:p>
                      <a:r>
                        <a:rPr kumimoji="1" lang="ja-JP" altLang="en-US" sz="1050" kern="1200" dirty="0" smtClean="0">
                          <a:solidFill>
                            <a:schemeClr val="tx1"/>
                          </a:solidFill>
                          <a:effectLst/>
                        </a:rPr>
                        <a:t>「公園のエントランスであり、潮干狩りや海水浴などの楽しみを支援するゾーン」</a:t>
                      </a:r>
                    </a:p>
                    <a:p>
                      <a:r>
                        <a:rPr kumimoji="1" lang="ja-JP" altLang="en-US" sz="1050" kern="1200" dirty="0" smtClean="0">
                          <a:solidFill>
                            <a:schemeClr val="tx1"/>
                          </a:solidFill>
                          <a:effectLst/>
                        </a:rPr>
                        <a:t>「「日本の白砂青松</a:t>
                      </a:r>
                      <a:r>
                        <a:rPr kumimoji="1" lang="en-US" altLang="ja-JP" sz="1050" kern="1200" dirty="0" smtClean="0">
                          <a:solidFill>
                            <a:schemeClr val="tx1"/>
                          </a:solidFill>
                          <a:effectLst/>
                        </a:rPr>
                        <a:t>100</a:t>
                      </a:r>
                      <a:r>
                        <a:rPr kumimoji="1" lang="ja-JP" altLang="en-US" sz="1050" kern="1200" dirty="0" smtClean="0">
                          <a:solidFill>
                            <a:schemeClr val="tx1"/>
                          </a:solidFill>
                          <a:effectLst/>
                        </a:rPr>
                        <a:t>選」に選ばれた松林の保全・育成に努め、魅力ある景観を継承するゾーン」</a:t>
                      </a:r>
                    </a:p>
                    <a:p>
                      <a:r>
                        <a:rPr kumimoji="1" lang="ja-JP" altLang="en-US" sz="1050" kern="1200" dirty="0" smtClean="0">
                          <a:solidFill>
                            <a:schemeClr val="tx1"/>
                          </a:solidFill>
                          <a:effectLst/>
                        </a:rPr>
                        <a:t>　・</a:t>
                      </a:r>
                      <a:r>
                        <a:rPr kumimoji="1" lang="ja-JP" altLang="ja-JP" sz="1050" kern="1200" dirty="0" smtClean="0">
                          <a:solidFill>
                            <a:schemeClr val="tx1"/>
                          </a:solidFill>
                          <a:effectLst/>
                        </a:rPr>
                        <a:t>利用者</a:t>
                      </a:r>
                      <a:r>
                        <a:rPr kumimoji="1" lang="ja-JP" altLang="ja-JP" sz="1050" kern="1200" dirty="0">
                          <a:solidFill>
                            <a:schemeClr val="tx1"/>
                          </a:solidFill>
                          <a:effectLst/>
                        </a:rPr>
                        <a:t>が自然を楽しむことが</a:t>
                      </a:r>
                      <a:r>
                        <a:rPr kumimoji="1" lang="ja-JP" altLang="ja-JP" sz="1050" kern="1200" dirty="0" smtClean="0">
                          <a:solidFill>
                            <a:schemeClr val="tx1"/>
                          </a:solidFill>
                          <a:effectLst/>
                        </a:rPr>
                        <a:t>出来る</a:t>
                      </a:r>
                      <a:r>
                        <a:rPr kumimoji="1" lang="ja-JP" altLang="en-US" sz="1050" kern="1200" dirty="0" smtClean="0">
                          <a:solidFill>
                            <a:schemeClr val="tx1"/>
                          </a:solidFill>
                          <a:effectLst/>
                        </a:rPr>
                        <a:t>範囲で</a:t>
                      </a:r>
                      <a:r>
                        <a:rPr kumimoji="1" lang="ja-JP" altLang="ja-JP" sz="1050" kern="1200" dirty="0" smtClean="0">
                          <a:solidFill>
                            <a:schemeClr val="tx1"/>
                          </a:solidFill>
                          <a:effectLst/>
                        </a:rPr>
                        <a:t>施設</a:t>
                      </a:r>
                      <a:r>
                        <a:rPr kumimoji="1" lang="ja-JP" altLang="en-US" sz="1050" kern="1200" dirty="0">
                          <a:solidFill>
                            <a:schemeClr val="tx1"/>
                          </a:solidFill>
                          <a:effectLst/>
                        </a:rPr>
                        <a:t>の</a:t>
                      </a:r>
                      <a:r>
                        <a:rPr kumimoji="1" lang="ja-JP" altLang="ja-JP" sz="1050" kern="1200" dirty="0" smtClean="0">
                          <a:solidFill>
                            <a:schemeClr val="tx1"/>
                          </a:solidFill>
                          <a:effectLst/>
                        </a:rPr>
                        <a:t>設置可能</a:t>
                      </a:r>
                      <a:endParaRPr kumimoji="1" lang="en-US" altLang="ja-JP" sz="1050" kern="1200" dirty="0" smtClean="0">
                        <a:solidFill>
                          <a:schemeClr val="tx1"/>
                        </a:solidFill>
                        <a:effectLst/>
                      </a:endParaRPr>
                    </a:p>
                    <a:p>
                      <a:r>
                        <a:rPr kumimoji="1" lang="ja-JP" altLang="en-US" sz="1050" kern="1200" dirty="0" smtClean="0">
                          <a:solidFill>
                            <a:schemeClr val="tx1"/>
                          </a:solidFill>
                          <a:effectLst/>
                        </a:rPr>
                        <a:t>　・飲食機能の充実等により利用を促進することが必要</a:t>
                      </a:r>
                      <a:endParaRPr kumimoji="1" lang="en-US" altLang="ja-JP" sz="1050" kern="1200" dirty="0" smtClean="0">
                        <a:solidFill>
                          <a:schemeClr val="tx1"/>
                        </a:solidFill>
                        <a:effectLst/>
                      </a:endParaRPr>
                    </a:p>
                    <a:p>
                      <a:r>
                        <a:rPr kumimoji="1" lang="ja-JP" altLang="en-US" sz="1050" b="1" kern="1200" dirty="0" smtClean="0">
                          <a:solidFill>
                            <a:schemeClr val="tx1"/>
                          </a:solidFill>
                          <a:effectLst/>
                        </a:rPr>
                        <a:t>　・冬季に利用者数が減少することが課題</a:t>
                      </a:r>
                      <a:endParaRPr kumimoji="1" lang="en-US" altLang="ja-JP" sz="1050" b="1" kern="1200" dirty="0" smtClean="0">
                        <a:solidFill>
                          <a:schemeClr val="tx1"/>
                        </a:solidFill>
                        <a:effectLst/>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1" kern="1200" dirty="0" smtClean="0">
                          <a:solidFill>
                            <a:schemeClr val="tx1"/>
                          </a:solidFill>
                          <a:effectLst/>
                        </a:rPr>
                        <a:t>　・</a:t>
                      </a:r>
                      <a:r>
                        <a:rPr kumimoji="1" lang="ja-JP" altLang="en-US" sz="1050" dirty="0" smtClean="0">
                          <a:solidFill>
                            <a:schemeClr val="tx1"/>
                          </a:solidFill>
                        </a:rPr>
                        <a:t>賑わい創出ゾーンから人を呼び込むための工夫が必要</a:t>
                      </a:r>
                    </a:p>
                  </a:txBody>
                  <a:tcPr/>
                </a:tc>
                <a:tc hMerge="1">
                  <a:txBody>
                    <a:bodyPr/>
                    <a:lstStyle/>
                    <a:p>
                      <a:endParaRPr kumimoji="1" lang="ja-JP" altLang="en-US"/>
                    </a:p>
                  </a:txBody>
                  <a:tcPr/>
                </a:tc>
                <a:extLst>
                  <a:ext uri="{0D108BD9-81ED-4DB2-BD59-A6C34878D82A}">
                    <a16:rowId xmlns:a16="http://schemas.microsoft.com/office/drawing/2014/main" val="1636446354"/>
                  </a:ext>
                </a:extLst>
              </a:tr>
              <a:tr h="172410">
                <a:tc gridSpan="2">
                  <a:txBody>
                    <a:bodyPr/>
                    <a:lstStyle/>
                    <a:p>
                      <a:pPr algn="ctr"/>
                      <a:r>
                        <a:rPr kumimoji="1" lang="ja-JP" altLang="en-US" sz="1050" dirty="0">
                          <a:solidFill>
                            <a:schemeClr val="tx1"/>
                          </a:solidFill>
                        </a:rPr>
                        <a:t>施設名・エリア名</a:t>
                      </a:r>
                    </a:p>
                  </a:txBody>
                  <a:tcPr/>
                </a:tc>
                <a:tc hMerge="1">
                  <a:txBody>
                    <a:bodyPr/>
                    <a:lstStyle/>
                    <a:p>
                      <a:endParaRPr kumimoji="1" lang="ja-JP" altLang="en-US"/>
                    </a:p>
                  </a:txBody>
                  <a:tcPr/>
                </a:tc>
                <a:tc>
                  <a:txBody>
                    <a:bodyPr/>
                    <a:lstStyle/>
                    <a:p>
                      <a:pPr algn="ctr"/>
                      <a:r>
                        <a:rPr kumimoji="1" lang="ja-JP" altLang="en-US" sz="1050" dirty="0">
                          <a:solidFill>
                            <a:schemeClr val="tx1"/>
                          </a:solidFill>
                        </a:rPr>
                        <a:t>現状</a:t>
                      </a:r>
                    </a:p>
                  </a:txBody>
                  <a:tcPr/>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a:tc>
                <a:extLst>
                  <a:ext uri="{0D108BD9-81ED-4DB2-BD59-A6C34878D82A}">
                    <a16:rowId xmlns:a16="http://schemas.microsoft.com/office/drawing/2014/main" val="616171047"/>
                  </a:ext>
                </a:extLst>
              </a:tr>
              <a:tr h="252000">
                <a:tc>
                  <a:txBody>
                    <a:bodyPr/>
                    <a:lstStyle/>
                    <a:p>
                      <a:pPr algn="ctr"/>
                      <a:r>
                        <a:rPr kumimoji="1" lang="ja-JP" altLang="en-US" sz="1050" dirty="0" smtClean="0">
                          <a:solidFill>
                            <a:schemeClr val="tx1"/>
                          </a:solidFill>
                        </a:rPr>
                        <a:t>①</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阪神高速道路高架下</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繁忙期は一部を臨時駐車場として活用。</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高架下のため、雨天の影響を受けにくい。</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形質変更や施設設置等を行う際は、阪神高速道路との協議が必要。</a:t>
                      </a:r>
                    </a:p>
                  </a:txBody>
                  <a:tcPr anchor="ctr"/>
                </a:tc>
                <a:extLst>
                  <a:ext uri="{0D108BD9-81ED-4DB2-BD59-A6C34878D82A}">
                    <a16:rowId xmlns:a16="http://schemas.microsoft.com/office/drawing/2014/main" val="3907015838"/>
                  </a:ext>
                </a:extLst>
              </a:tr>
              <a:tr h="252000">
                <a:tc>
                  <a:txBody>
                    <a:bodyPr/>
                    <a:lstStyle/>
                    <a:p>
                      <a:pPr algn="ctr"/>
                      <a:r>
                        <a:rPr kumimoji="1" lang="ja-JP" altLang="en-US" sz="1050" dirty="0" smtClean="0">
                          <a:solidFill>
                            <a:schemeClr val="tx1"/>
                          </a:solidFill>
                        </a:rPr>
                        <a:t>②</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松風広場</a:t>
                      </a:r>
                    </a:p>
                  </a:txBody>
                  <a:tcPr anchor="ctr"/>
                </a:tc>
                <a:tc>
                  <a:txBody>
                    <a:bodyPr/>
                    <a:lstStyle/>
                    <a:p>
                      <a:r>
                        <a:rPr kumimoji="1" lang="ja-JP" altLang="en-US" sz="1050" dirty="0" smtClean="0">
                          <a:solidFill>
                            <a:schemeClr val="tx1"/>
                          </a:solidFill>
                          <a:latin typeface="+mn-lt"/>
                          <a:ea typeface="+mn-ea"/>
                        </a:rPr>
                        <a:t>「</a:t>
                      </a:r>
                      <a:r>
                        <a:rPr kumimoji="1" lang="ja-JP" altLang="en-US" sz="1050" dirty="0" smtClean="0">
                          <a:solidFill>
                            <a:schemeClr val="tx1"/>
                          </a:solidFill>
                          <a:latin typeface="+mn-ea"/>
                          <a:ea typeface="+mn-ea"/>
                        </a:rPr>
                        <a:t>日本の白砂青松</a:t>
                      </a:r>
                      <a:r>
                        <a:rPr kumimoji="1" lang="en-US" altLang="ja-JP" sz="1050" dirty="0" smtClean="0">
                          <a:solidFill>
                            <a:schemeClr val="tx1"/>
                          </a:solidFill>
                          <a:latin typeface="+mn-ea"/>
                          <a:ea typeface="+mn-ea"/>
                        </a:rPr>
                        <a:t>100</a:t>
                      </a:r>
                      <a:r>
                        <a:rPr kumimoji="1" lang="ja-JP" altLang="en-US" sz="1050" dirty="0" smtClean="0">
                          <a:solidFill>
                            <a:schemeClr val="tx1"/>
                          </a:solidFill>
                          <a:latin typeface="+mn-ea"/>
                          <a:ea typeface="+mn-ea"/>
                        </a:rPr>
                        <a:t>選」に選ばれた美しい松林がある。</a:t>
                      </a:r>
                      <a:endParaRPr kumimoji="1" lang="en-US" altLang="ja-JP" sz="1050" dirty="0" smtClean="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松の保全や景観の継承のため</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適切な維持管理が必要。新たな施設の設置は</a:t>
                      </a:r>
                      <a:r>
                        <a:rPr kumimoji="1" lang="ja-JP" altLang="en-US" sz="1050" b="0" dirty="0" smtClean="0">
                          <a:solidFill>
                            <a:schemeClr val="tx1"/>
                          </a:solidFill>
                        </a:rPr>
                        <a:t>原則</a:t>
                      </a:r>
                      <a:r>
                        <a:rPr kumimoji="1" lang="ja-JP" altLang="en-US" sz="1050" dirty="0" smtClean="0">
                          <a:solidFill>
                            <a:schemeClr val="tx1"/>
                          </a:solidFill>
                        </a:rPr>
                        <a:t>不可。</a:t>
                      </a:r>
                      <a:endParaRPr kumimoji="1" lang="ja-JP" altLang="en-US" sz="1050" b="0" u="none" kern="1200" dirty="0">
                        <a:solidFill>
                          <a:schemeClr val="tx1"/>
                        </a:solidFill>
                        <a:latin typeface="+mn-lt"/>
                        <a:ea typeface="+mn-ea"/>
                        <a:cs typeface="+mn-cs"/>
                      </a:endParaRPr>
                    </a:p>
                  </a:txBody>
                  <a:tcPr anchor="ctr"/>
                </a:tc>
                <a:extLst>
                  <a:ext uri="{0D108BD9-81ED-4DB2-BD59-A6C34878D82A}">
                    <a16:rowId xmlns:a16="http://schemas.microsoft.com/office/drawing/2014/main" val="1258886492"/>
                  </a:ext>
                </a:extLst>
              </a:tr>
              <a:tr h="252000">
                <a:tc>
                  <a:txBody>
                    <a:bodyPr/>
                    <a:lstStyle/>
                    <a:p>
                      <a:pPr algn="ctr"/>
                      <a:r>
                        <a:rPr kumimoji="1" lang="ja-JP" altLang="en-US" sz="1050" dirty="0" smtClean="0">
                          <a:solidFill>
                            <a:schemeClr val="tx1"/>
                          </a:solidFill>
                        </a:rPr>
                        <a:t>③</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レストハウス</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strike="noStrike" dirty="0" smtClean="0">
                          <a:solidFill>
                            <a:schemeClr val="tx1"/>
                          </a:solidFill>
                        </a:rPr>
                        <a:t>潮干狩り等の運営者が</a:t>
                      </a:r>
                      <a:r>
                        <a:rPr kumimoji="1" lang="ja-JP" altLang="en-US" sz="1050" b="0" dirty="0" smtClean="0">
                          <a:solidFill>
                            <a:schemeClr val="tx1"/>
                          </a:solidFill>
                        </a:rPr>
                        <a:t>食堂等として利用している（令和</a:t>
                      </a:r>
                      <a:r>
                        <a:rPr kumimoji="1" lang="en-US" altLang="ja-JP" sz="1050" b="0" dirty="0" smtClean="0">
                          <a:solidFill>
                            <a:schemeClr val="tx1"/>
                          </a:solidFill>
                        </a:rPr>
                        <a:t>4</a:t>
                      </a:r>
                      <a:r>
                        <a:rPr kumimoji="1" lang="ja-JP" altLang="en-US" sz="1050" b="0" dirty="0" smtClean="0">
                          <a:solidFill>
                            <a:schemeClr val="tx1"/>
                          </a:solidFill>
                        </a:rPr>
                        <a:t>年</a:t>
                      </a:r>
                      <a:r>
                        <a:rPr kumimoji="1" lang="en-US" altLang="ja-JP" sz="1050" b="0" dirty="0" smtClean="0">
                          <a:solidFill>
                            <a:schemeClr val="tx1"/>
                          </a:solidFill>
                        </a:rPr>
                        <a:t>9</a:t>
                      </a:r>
                      <a:r>
                        <a:rPr kumimoji="1" lang="ja-JP" altLang="en-US" sz="1050" b="0" dirty="0" smtClean="0">
                          <a:solidFill>
                            <a:schemeClr val="tx1"/>
                          </a:solidFill>
                        </a:rPr>
                        <a:t>月末まで管理許可予定）。施設に付随する帆船マストは公園のシンボル。</a:t>
                      </a:r>
                      <a:endParaRPr kumimoji="1" lang="en-US" altLang="ja-JP" sz="1050" b="0" dirty="0" smtClean="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strike="noStrike" kern="1200" dirty="0" smtClean="0">
                          <a:solidFill>
                            <a:schemeClr val="tx1"/>
                          </a:solidFill>
                        </a:rPr>
                        <a:t>施設改修等を行う場合は、府と事前協議を行うこと。</a:t>
                      </a:r>
                      <a:endParaRPr kumimoji="1" lang="en-US" altLang="ja-JP" sz="1050" b="0" u="none" strike="noStrike" kern="1200" dirty="0" smtClean="0">
                        <a:solidFill>
                          <a:schemeClr val="tx1"/>
                        </a:solidFill>
                      </a:endParaRPr>
                    </a:p>
                  </a:txBody>
                  <a:tcPr anchor="ctr"/>
                </a:tc>
                <a:extLst>
                  <a:ext uri="{0D108BD9-81ED-4DB2-BD59-A6C34878D82A}">
                    <a16:rowId xmlns:a16="http://schemas.microsoft.com/office/drawing/2014/main" val="2934293316"/>
                  </a:ext>
                </a:extLst>
              </a:tr>
              <a:tr h="378033">
                <a:tc>
                  <a:txBody>
                    <a:bodyPr/>
                    <a:lstStyle/>
                    <a:p>
                      <a:pPr algn="ctr"/>
                      <a:r>
                        <a:rPr kumimoji="1" lang="ja-JP" altLang="en-US" sz="1050" dirty="0" smtClean="0">
                          <a:solidFill>
                            <a:schemeClr val="tx1"/>
                          </a:solidFill>
                        </a:rPr>
                        <a:t>④</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スポーツ広場</a:t>
                      </a:r>
                    </a:p>
                  </a:txBody>
                  <a:tcPr anchor="ctr"/>
                </a:tc>
                <a:tc>
                  <a:txBody>
                    <a:bodyPr/>
                    <a:lstStyle/>
                    <a:p>
                      <a:r>
                        <a:rPr kumimoji="1" lang="ja-JP" altLang="en-US" sz="1050" b="0" u="none" kern="1200" dirty="0" smtClean="0">
                          <a:solidFill>
                            <a:schemeClr val="tx1"/>
                          </a:solidFill>
                          <a:latin typeface="+mn-lt"/>
                          <a:ea typeface="+mn-ea"/>
                          <a:cs typeface="+mn-cs"/>
                        </a:rPr>
                        <a:t>利用可能種目を指定している。</a:t>
                      </a:r>
                      <a:endParaRPr kumimoji="1" lang="en-US" altLang="ja-JP" sz="1050" u="none" kern="1200" dirty="0" smtClean="0">
                        <a:solidFill>
                          <a:schemeClr val="tx1"/>
                        </a:solidFill>
                      </a:endParaRPr>
                    </a:p>
                    <a:p>
                      <a:r>
                        <a:rPr kumimoji="1" lang="ja-JP" altLang="en-US" sz="1050" u="none" kern="1200" dirty="0" smtClean="0">
                          <a:solidFill>
                            <a:schemeClr val="tx1"/>
                          </a:solidFill>
                        </a:rPr>
                        <a:t>ドクターヘリ等の緊急時のヘリポートとして位置づけられている。</a:t>
                      </a:r>
                      <a:endParaRPr kumimoji="1" lang="en-US" altLang="ja-JP" sz="1050" u="none" kern="1200" dirty="0" smtClean="0">
                        <a:solidFill>
                          <a:schemeClr val="tx1"/>
                        </a:solidFill>
                      </a:endParaRPr>
                    </a:p>
                    <a:p>
                      <a:r>
                        <a:rPr kumimoji="1" lang="ja-JP" altLang="en-US" sz="1050" b="0" u="none" kern="1200" dirty="0" smtClean="0">
                          <a:solidFill>
                            <a:schemeClr val="tx1"/>
                          </a:solidFill>
                          <a:latin typeface="+mn-lt"/>
                          <a:ea typeface="+mn-ea"/>
                          <a:cs typeface="+mn-cs"/>
                        </a:rPr>
                        <a:t>繁忙期は臨時駐車場として活用。</a:t>
                      </a:r>
                      <a:endParaRPr kumimoji="1" lang="ja-JP" altLang="en-US" sz="1050" b="0" u="none" kern="1200" dirty="0">
                        <a:solidFill>
                          <a:schemeClr val="tx1"/>
                        </a:solidFill>
                        <a:latin typeface="+mn-lt"/>
                        <a:ea typeface="+mn-ea"/>
                        <a:cs typeface="+mn-cs"/>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施設設置の</a:t>
                      </a:r>
                      <a:r>
                        <a:rPr kumimoji="1" lang="ja-JP" altLang="en-US" sz="1050" dirty="0" smtClean="0">
                          <a:solidFill>
                            <a:schemeClr val="tx1"/>
                          </a:solidFill>
                        </a:rPr>
                        <a:t>際は代替機能の整備が必要。</a:t>
                      </a:r>
                    </a:p>
                  </a:txBody>
                  <a:tcPr anchor="ctr"/>
                </a:tc>
                <a:extLst>
                  <a:ext uri="{0D108BD9-81ED-4DB2-BD59-A6C34878D82A}">
                    <a16:rowId xmlns:a16="http://schemas.microsoft.com/office/drawing/2014/main" val="1986190846"/>
                  </a:ext>
                </a:extLst>
              </a:tr>
              <a:tr h="252000">
                <a:tc>
                  <a:txBody>
                    <a:bodyPr/>
                    <a:lstStyle/>
                    <a:p>
                      <a:pPr algn="ctr"/>
                      <a:r>
                        <a:rPr kumimoji="1" lang="ja-JP" altLang="en-US" sz="1050" dirty="0" smtClean="0">
                          <a:solidFill>
                            <a:schemeClr val="tx1"/>
                          </a:solidFill>
                        </a:rPr>
                        <a:t>⑤</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海浜植物保存区域</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海浜植物保存区域を</a:t>
                      </a:r>
                      <a:r>
                        <a:rPr kumimoji="1" lang="en-US" altLang="ja-JP" sz="1050" dirty="0" smtClean="0">
                          <a:solidFill>
                            <a:schemeClr val="tx1"/>
                          </a:solidFill>
                        </a:rPr>
                        <a:t>3</a:t>
                      </a:r>
                      <a:r>
                        <a:rPr kumimoji="1" lang="ja-JP" altLang="en-US" sz="1050" dirty="0" smtClean="0">
                          <a:solidFill>
                            <a:schemeClr val="tx1"/>
                          </a:solidFill>
                        </a:rPr>
                        <a:t>カ所設定。</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rPr>
                        <a:t>改変は不可。</a:t>
                      </a:r>
                      <a:endParaRPr kumimoji="1" lang="ja-JP" altLang="en-US" sz="1050" b="0" u="none" kern="1200" dirty="0">
                        <a:solidFill>
                          <a:schemeClr val="tx1"/>
                        </a:solidFill>
                        <a:latin typeface="+mn-lt"/>
                        <a:ea typeface="+mn-ea"/>
                        <a:cs typeface="+mn-cs"/>
                      </a:endParaRPr>
                    </a:p>
                  </a:txBody>
                  <a:tcPr anchor="ctr"/>
                </a:tc>
                <a:extLst>
                  <a:ext uri="{0D108BD9-81ED-4DB2-BD59-A6C34878D82A}">
                    <a16:rowId xmlns:a16="http://schemas.microsoft.com/office/drawing/2014/main" val="1799306321"/>
                  </a:ext>
                </a:extLst>
              </a:tr>
              <a:tr h="252000">
                <a:tc>
                  <a:txBody>
                    <a:bodyPr/>
                    <a:lstStyle/>
                    <a:p>
                      <a:pPr algn="ctr"/>
                      <a:r>
                        <a:rPr kumimoji="1" lang="ja-JP" altLang="en-US" sz="1050" dirty="0" smtClean="0">
                          <a:solidFill>
                            <a:schemeClr val="tx1"/>
                          </a:solidFill>
                        </a:rPr>
                        <a:t>⑥</a:t>
                      </a:r>
                      <a:endParaRPr kumimoji="1" lang="ja-JP" altLang="en-US" sz="1050" dirty="0">
                        <a:solidFill>
                          <a:schemeClr val="tx1"/>
                        </a:solidFill>
                      </a:endParaRPr>
                    </a:p>
                  </a:txBody>
                  <a:tcPr anchor="ctr"/>
                </a:tc>
                <a:tc>
                  <a:txBody>
                    <a:bodyPr/>
                    <a:lstStyle/>
                    <a:p>
                      <a:r>
                        <a:rPr kumimoji="1" lang="ja-JP" altLang="en-US" sz="1050" b="0" u="none" kern="1200" dirty="0" smtClean="0">
                          <a:solidFill>
                            <a:schemeClr val="tx1"/>
                          </a:solidFill>
                          <a:latin typeface="+mn-lt"/>
                          <a:ea typeface="+mn-ea"/>
                          <a:cs typeface="+mn-cs"/>
                        </a:rPr>
                        <a:t>芝生広場</a:t>
                      </a:r>
                      <a:endParaRPr kumimoji="1" lang="ja-JP" altLang="en-US" sz="1050" b="0" u="none" kern="1200" dirty="0">
                        <a:solidFill>
                          <a:schemeClr val="tx1"/>
                        </a:solidFill>
                        <a:latin typeface="+mn-lt"/>
                        <a:ea typeface="+mn-ea"/>
                        <a:cs typeface="+mn-cs"/>
                      </a:endParaRPr>
                    </a:p>
                  </a:txBody>
                  <a:tcPr anchor="ctr"/>
                </a:tc>
                <a:tc>
                  <a:txBody>
                    <a:bodyPr/>
                    <a:lstStyle/>
                    <a:p>
                      <a:r>
                        <a:rPr kumimoji="1" lang="ja-JP" altLang="en-US" sz="1050" b="0" u="none" kern="1200" dirty="0" smtClean="0">
                          <a:solidFill>
                            <a:schemeClr val="tx1"/>
                          </a:solidFill>
                          <a:latin typeface="+mn-lt"/>
                          <a:ea typeface="+mn-ea"/>
                          <a:cs typeface="+mn-cs"/>
                        </a:rPr>
                        <a:t>沢地区で唯一無料で利用できる広場。</a:t>
                      </a:r>
                      <a:endParaRPr kumimoji="1" lang="en-US" altLang="ja-JP" sz="1050" b="0" u="none" kern="1200" dirty="0" smtClean="0">
                        <a:solidFill>
                          <a:schemeClr val="tx1"/>
                        </a:solidFill>
                        <a:latin typeface="+mn-lt"/>
                        <a:ea typeface="+mn-ea"/>
                        <a:cs typeface="+mn-cs"/>
                      </a:endParaRPr>
                    </a:p>
                    <a:p>
                      <a:r>
                        <a:rPr kumimoji="1" lang="ja-JP" altLang="en-US" sz="1050" b="0" u="none" kern="1200" dirty="0" smtClean="0">
                          <a:solidFill>
                            <a:schemeClr val="tx1"/>
                          </a:solidFill>
                          <a:latin typeface="+mn-lt"/>
                          <a:ea typeface="+mn-ea"/>
                          <a:cs typeface="+mn-cs"/>
                        </a:rPr>
                        <a:t>繁忙期は臨時駐車場として活用。</a:t>
                      </a:r>
                      <a:endParaRPr kumimoji="1" lang="en-US" altLang="ja-JP" sz="1050" b="0" u="none" kern="1200" dirty="0" smtClean="0">
                        <a:solidFill>
                          <a:schemeClr val="tx1"/>
                        </a:solidFill>
                        <a:latin typeface="+mn-lt"/>
                        <a:ea typeface="+mn-ea"/>
                        <a:cs typeface="+mn-cs"/>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lt"/>
                          <a:ea typeface="+mn-ea"/>
                          <a:cs typeface="+mn-cs"/>
                        </a:rPr>
                        <a:t>既存利用に対応できる空間の確保に努めること。</a:t>
                      </a:r>
                    </a:p>
                  </a:txBody>
                  <a:tcPr anchor="ctr"/>
                </a:tc>
                <a:extLst>
                  <a:ext uri="{0D108BD9-81ED-4DB2-BD59-A6C34878D82A}">
                    <a16:rowId xmlns:a16="http://schemas.microsoft.com/office/drawing/2014/main" val="2033272779"/>
                  </a:ext>
                </a:extLst>
              </a:tr>
            </a:tbl>
          </a:graphicData>
        </a:graphic>
      </p:graphicFrame>
      <p:graphicFrame>
        <p:nvGraphicFramePr>
          <p:cNvPr id="5" name="表 4"/>
          <p:cNvGraphicFramePr>
            <a:graphicFrameLocks noGrp="1"/>
          </p:cNvGraphicFramePr>
          <p:nvPr>
            <p:extLst/>
          </p:nvPr>
        </p:nvGraphicFramePr>
        <p:xfrm>
          <a:off x="7609648" y="650462"/>
          <a:ext cx="7450988" cy="2805248"/>
        </p:xfrm>
        <a:graphic>
          <a:graphicData uri="http://schemas.openxmlformats.org/drawingml/2006/table">
            <a:tbl>
              <a:tblPr firstRow="1" bandRow="1">
                <a:tableStyleId>{69CF1AB2-1976-4502-BF36-3FF5EA218861}</a:tableStyleId>
              </a:tblPr>
              <a:tblGrid>
                <a:gridCol w="226247">
                  <a:extLst>
                    <a:ext uri="{9D8B030D-6E8A-4147-A177-3AD203B41FA5}">
                      <a16:colId xmlns:a16="http://schemas.microsoft.com/office/drawing/2014/main" val="1123018524"/>
                    </a:ext>
                  </a:extLst>
                </a:gridCol>
                <a:gridCol w="1435791">
                  <a:extLst>
                    <a:ext uri="{9D8B030D-6E8A-4147-A177-3AD203B41FA5}">
                      <a16:colId xmlns:a16="http://schemas.microsoft.com/office/drawing/2014/main" val="3749867442"/>
                    </a:ext>
                  </a:extLst>
                </a:gridCol>
                <a:gridCol w="3590635">
                  <a:extLst>
                    <a:ext uri="{9D8B030D-6E8A-4147-A177-3AD203B41FA5}">
                      <a16:colId xmlns:a16="http://schemas.microsoft.com/office/drawing/2014/main" val="3707569561"/>
                    </a:ext>
                  </a:extLst>
                </a:gridCol>
                <a:gridCol w="2198315">
                  <a:extLst>
                    <a:ext uri="{9D8B030D-6E8A-4147-A177-3AD203B41FA5}">
                      <a16:colId xmlns:a16="http://schemas.microsoft.com/office/drawing/2014/main" val="636709551"/>
                    </a:ext>
                  </a:extLst>
                </a:gridCol>
              </a:tblGrid>
              <a:tr h="531920">
                <a:tc gridSpan="2">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スポーツ・レクリエーションゾーン</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（脇浜地区）</a:t>
                      </a:r>
                    </a:p>
                  </a:txBody>
                  <a:tcPr/>
                </a:tc>
                <a:tc hMerge="1">
                  <a:txBody>
                    <a:bodyPr/>
                    <a:lstStyle/>
                    <a:p>
                      <a:endParaRPr kumimoji="1" lang="ja-JP" altLang="en-US" sz="1050" dirty="0"/>
                    </a:p>
                  </a:txBody>
                  <a:tcPr/>
                </a:tc>
                <a:tc gridSpan="2">
                  <a:txBody>
                    <a:bodyPr/>
                    <a:lstStyle/>
                    <a:p>
                      <a:r>
                        <a:rPr kumimoji="1" lang="ja-JP" altLang="en-US" sz="1050" dirty="0" smtClean="0">
                          <a:solidFill>
                            <a:schemeClr val="tx1"/>
                          </a:solidFill>
                        </a:rPr>
                        <a:t>「運動施設を活⽤し、府⺠の健康づくりや多様なアクティビティを促進するゾーン」</a:t>
                      </a:r>
                      <a:endParaRPr kumimoji="1" lang="en-US" altLang="ja-JP" sz="1050" dirty="0" smtClean="0">
                        <a:solidFill>
                          <a:schemeClr val="tx1"/>
                        </a:solidFill>
                      </a:endParaRPr>
                    </a:p>
                    <a:p>
                      <a:r>
                        <a:rPr kumimoji="1" lang="ja-JP" altLang="en-US" sz="1050" dirty="0" smtClean="0">
                          <a:solidFill>
                            <a:schemeClr val="tx1"/>
                          </a:solidFill>
                        </a:rPr>
                        <a:t>　・</a:t>
                      </a:r>
                      <a:r>
                        <a:rPr kumimoji="1" lang="ja-JP" altLang="en-US" sz="1050" dirty="0">
                          <a:solidFill>
                            <a:schemeClr val="tx1"/>
                          </a:solidFill>
                        </a:rPr>
                        <a:t>各種スポーツ促進の場となる</a:t>
                      </a:r>
                      <a:r>
                        <a:rPr kumimoji="1" lang="ja-JP" altLang="en-US" sz="1050" dirty="0" smtClean="0">
                          <a:solidFill>
                            <a:schemeClr val="tx1"/>
                          </a:solidFill>
                        </a:rPr>
                        <a:t>よう、サービス</a:t>
                      </a:r>
                      <a:r>
                        <a:rPr kumimoji="1" lang="ja-JP" altLang="en-US" sz="1050" dirty="0">
                          <a:solidFill>
                            <a:schemeClr val="tx1"/>
                          </a:solidFill>
                        </a:rPr>
                        <a:t>低下を招かない</a:t>
                      </a:r>
                      <a:r>
                        <a:rPr kumimoji="1" lang="ja-JP" altLang="en-US" sz="1050" dirty="0" smtClean="0">
                          <a:solidFill>
                            <a:schemeClr val="tx1"/>
                          </a:solidFill>
                        </a:rPr>
                        <a:t>範囲で</a:t>
                      </a:r>
                      <a:r>
                        <a:rPr kumimoji="1" lang="ja-JP" altLang="en-US" sz="1050" dirty="0">
                          <a:solidFill>
                            <a:schemeClr val="tx1"/>
                          </a:solidFill>
                        </a:rPr>
                        <a:t>の施設設置・</a:t>
                      </a:r>
                      <a:r>
                        <a:rPr kumimoji="1" lang="ja-JP" altLang="en-US" sz="1050" dirty="0" smtClean="0">
                          <a:solidFill>
                            <a:schemeClr val="tx1"/>
                          </a:solidFill>
                        </a:rPr>
                        <a:t>改修</a:t>
                      </a:r>
                      <a:endParaRPr kumimoji="1" lang="en-US" altLang="ja-JP" sz="1050" dirty="0" smtClean="0">
                        <a:solidFill>
                          <a:schemeClr val="tx1"/>
                        </a:solidFill>
                      </a:endParaRPr>
                    </a:p>
                    <a:p>
                      <a:r>
                        <a:rPr kumimoji="1" lang="ja-JP" altLang="en-US" sz="1050" dirty="0" smtClean="0">
                          <a:solidFill>
                            <a:schemeClr val="tx1"/>
                          </a:solidFill>
                        </a:rPr>
                        <a:t>　　は</a:t>
                      </a:r>
                      <a:r>
                        <a:rPr kumimoji="1" lang="ja-JP" altLang="en-US" sz="1050" dirty="0">
                          <a:solidFill>
                            <a:schemeClr val="tx1"/>
                          </a:solidFill>
                        </a:rPr>
                        <a:t>可能</a:t>
                      </a:r>
                    </a:p>
                    <a:p>
                      <a:r>
                        <a:rPr kumimoji="1" lang="ja-JP" altLang="en-US" sz="1050" dirty="0" smtClean="0">
                          <a:solidFill>
                            <a:schemeClr val="tx1"/>
                          </a:solidFill>
                        </a:rPr>
                        <a:t>　・運動施設の利活用を促進するために、機能の付加や目的外利用による有効活用等が必要</a:t>
                      </a:r>
                      <a:endParaRPr kumimoji="1" lang="en-US" altLang="ja-JP" sz="1050" dirty="0" smtClean="0">
                        <a:solidFill>
                          <a:schemeClr val="tx1"/>
                        </a:solidFill>
                      </a:endParaRPr>
                    </a:p>
                    <a:p>
                      <a:r>
                        <a:rPr kumimoji="1" lang="ja-JP" altLang="en-US" sz="1050" dirty="0" smtClean="0">
                          <a:solidFill>
                            <a:schemeClr val="tx1"/>
                          </a:solidFill>
                        </a:rPr>
                        <a:t>　・賑わい創出ゾーンから人を呼び込むための工夫が必要</a:t>
                      </a:r>
                      <a:endParaRPr kumimoji="1" lang="ja-JP" altLang="en-US" sz="1050" dirty="0">
                        <a:solidFill>
                          <a:schemeClr val="tx1"/>
                        </a:solidFill>
                      </a:endParaRPr>
                    </a:p>
                  </a:txBody>
                  <a:tcPr/>
                </a:tc>
                <a:tc hMerge="1">
                  <a:txBody>
                    <a:bodyPr/>
                    <a:lstStyle/>
                    <a:p>
                      <a:endParaRPr kumimoji="1" lang="ja-JP" altLang="en-US" sz="1050" dirty="0"/>
                    </a:p>
                  </a:txBody>
                  <a:tcPr/>
                </a:tc>
                <a:extLst>
                  <a:ext uri="{0D108BD9-81ED-4DB2-BD59-A6C34878D82A}">
                    <a16:rowId xmlns:a16="http://schemas.microsoft.com/office/drawing/2014/main" val="1636446354"/>
                  </a:ext>
                </a:extLst>
              </a:tr>
              <a:tr h="182847">
                <a:tc gridSpan="2">
                  <a:txBody>
                    <a:bodyPr/>
                    <a:lstStyle/>
                    <a:p>
                      <a:pPr algn="ctr"/>
                      <a:r>
                        <a:rPr kumimoji="1" lang="ja-JP" altLang="en-US" sz="1050" dirty="0">
                          <a:solidFill>
                            <a:schemeClr val="tx1"/>
                          </a:solidFill>
                        </a:rPr>
                        <a:t>施設名・エリア名</a:t>
                      </a:r>
                    </a:p>
                  </a:txBody>
                  <a:tcPr/>
                </a:tc>
                <a:tc hMerge="1">
                  <a:txBody>
                    <a:bodyPr/>
                    <a:lstStyle/>
                    <a:p>
                      <a:endParaRPr kumimoji="1" lang="ja-JP" altLang="en-US"/>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現状</a:t>
                      </a:r>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留意すべき点</a:t>
                      </a:r>
                      <a:endParaRPr kumimoji="1" lang="ja-JP" altLang="en-US" sz="800" dirty="0">
                        <a:solidFill>
                          <a:schemeClr val="tx1"/>
                        </a:solidFill>
                      </a:endParaRPr>
                    </a:p>
                  </a:txBody>
                  <a:tcPr/>
                </a:tc>
                <a:extLst>
                  <a:ext uri="{0D108BD9-81ED-4DB2-BD59-A6C34878D82A}">
                    <a16:rowId xmlns:a16="http://schemas.microsoft.com/office/drawing/2014/main" val="912690850"/>
                  </a:ext>
                </a:extLst>
              </a:tr>
              <a:tr h="415562">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①</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rPr>
                        <a:t>阪神高速道路高架下</a:t>
                      </a:r>
                      <a:endParaRPr kumimoji="1" lang="ja-JP" altLang="en-US" sz="1050" b="0" u="none" kern="1200" dirty="0" smtClean="0">
                        <a:solidFill>
                          <a:schemeClr val="tx1"/>
                        </a:solidFill>
                        <a:latin typeface="+mn-lt"/>
                        <a:ea typeface="+mn-ea"/>
                        <a:cs typeface="+mn-cs"/>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繁忙期は一部を臨時駐車場として活用。</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高架下のため、雨天の影響を受けにくい。</a:t>
                      </a:r>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形質変更や施設設置等を行う際は、阪神高速道路との協議が必要。</a:t>
                      </a:r>
                    </a:p>
                  </a:txBody>
                  <a:tcPr/>
                </a:tc>
                <a:extLst>
                  <a:ext uri="{0D108BD9-81ED-4DB2-BD59-A6C34878D82A}">
                    <a16:rowId xmlns:a16="http://schemas.microsoft.com/office/drawing/2014/main" val="569749038"/>
                  </a:ext>
                </a:extLst>
              </a:tr>
              <a:tr h="415562">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➁</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lt"/>
                          <a:ea typeface="+mn-ea"/>
                          <a:cs typeface="+mn-cs"/>
                        </a:rPr>
                        <a:t>球技広場</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lt"/>
                          <a:ea typeface="+mn-ea"/>
                          <a:cs typeface="+mn-cs"/>
                        </a:rPr>
                        <a:t>利用可能種目を指定している。</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繁忙期は臨時駐車場として活用。</a:t>
                      </a:r>
                      <a:endParaRPr kumimoji="1" lang="ja-JP" altLang="en-US" sz="1050" dirty="0">
                        <a:solidFill>
                          <a:schemeClr val="tx1"/>
                        </a:solidFill>
                      </a:endParaRPr>
                    </a:p>
                  </a:txBody>
                  <a:tcPr anchor="ctr"/>
                </a:tc>
                <a:tc rowSpan="3">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ニーズに沿った新たな利用形態への対応可。</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近隣住民への騒音等の配慮が必要。</a:t>
                      </a:r>
                    </a:p>
                  </a:txBody>
                  <a:tcPr anchor="ctr"/>
                </a:tc>
                <a:extLst>
                  <a:ext uri="{0D108BD9-81ED-4DB2-BD59-A6C34878D82A}">
                    <a16:rowId xmlns:a16="http://schemas.microsoft.com/office/drawing/2014/main" val="3253991287"/>
                  </a:ext>
                </a:extLst>
              </a:tr>
              <a:tr h="415562">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③</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lt"/>
                          <a:ea typeface="+mn-ea"/>
                          <a:cs typeface="+mn-cs"/>
                        </a:rPr>
                        <a:t>軟式野球場</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lt"/>
                          <a:ea typeface="+mn-ea"/>
                          <a:cs typeface="+mn-cs"/>
                        </a:rPr>
                        <a:t>利用可能種目を指定している。</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小学生以下は硬式野球での利用も可。</a:t>
                      </a:r>
                      <a:endParaRPr kumimoji="1" lang="ja-JP" altLang="en-US" sz="1050" dirty="0">
                        <a:solidFill>
                          <a:schemeClr val="tx1"/>
                        </a:solidFill>
                      </a:endParaRPr>
                    </a:p>
                  </a:txBody>
                  <a:tcPr anchor="ctr"/>
                </a:tc>
                <a:tc vMerge="1">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endParaRPr kumimoji="1" lang="ja-JP" altLang="en-US" sz="1050" dirty="0" smtClean="0">
                        <a:solidFill>
                          <a:srgbClr val="FF0000"/>
                        </a:solidFill>
                      </a:endParaRPr>
                    </a:p>
                  </a:txBody>
                  <a:tcPr anchor="ctr"/>
                </a:tc>
                <a:extLst>
                  <a:ext uri="{0D108BD9-81ED-4DB2-BD59-A6C34878D82A}">
                    <a16:rowId xmlns:a16="http://schemas.microsoft.com/office/drawing/2014/main" val="34941767"/>
                  </a:ext>
                </a:extLst>
              </a:tr>
              <a:tr h="415562">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④</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lt"/>
                          <a:ea typeface="+mn-ea"/>
                          <a:cs typeface="+mn-cs"/>
                        </a:rPr>
                        <a:t>各種スポーツ施設群</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施設毎に利用可能種目を指定している。</a:t>
                      </a:r>
                      <a:endParaRPr kumimoji="1" lang="ja-JP" altLang="en-US" sz="1050" dirty="0">
                        <a:solidFill>
                          <a:schemeClr val="tx1"/>
                        </a:solidFill>
                      </a:endParaRPr>
                    </a:p>
                  </a:txBody>
                  <a:tcPr anchor="ctr"/>
                </a:tc>
                <a:tc vMerge="1">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endParaRPr kumimoji="1" lang="ja-JP" altLang="en-US" sz="1050" dirty="0" smtClean="0">
                        <a:solidFill>
                          <a:srgbClr val="FF0000"/>
                        </a:solidFill>
                      </a:endParaRPr>
                    </a:p>
                  </a:txBody>
                  <a:tcPr anchor="ctr"/>
                </a:tc>
                <a:extLst>
                  <a:ext uri="{0D108BD9-81ED-4DB2-BD59-A6C34878D82A}">
                    <a16:rowId xmlns:a16="http://schemas.microsoft.com/office/drawing/2014/main" val="2104990415"/>
                  </a:ext>
                </a:extLst>
              </a:tr>
            </a:tbl>
          </a:graphicData>
        </a:graphic>
      </p:graphicFrame>
      <p:graphicFrame>
        <p:nvGraphicFramePr>
          <p:cNvPr id="20" name="表 19"/>
          <p:cNvGraphicFramePr>
            <a:graphicFrameLocks noGrp="1"/>
          </p:cNvGraphicFramePr>
          <p:nvPr>
            <p:extLst/>
          </p:nvPr>
        </p:nvGraphicFramePr>
        <p:xfrm>
          <a:off x="69655" y="4822879"/>
          <a:ext cx="7440128" cy="4218032"/>
        </p:xfrm>
        <a:graphic>
          <a:graphicData uri="http://schemas.openxmlformats.org/drawingml/2006/table">
            <a:tbl>
              <a:tblPr firstRow="1" bandRow="1">
                <a:tableStyleId>{8A107856-5554-42FB-B03E-39F5DBC370BA}</a:tableStyleId>
              </a:tblPr>
              <a:tblGrid>
                <a:gridCol w="251599">
                  <a:extLst>
                    <a:ext uri="{9D8B030D-6E8A-4147-A177-3AD203B41FA5}">
                      <a16:colId xmlns:a16="http://schemas.microsoft.com/office/drawing/2014/main" val="1429658360"/>
                    </a:ext>
                  </a:extLst>
                </a:gridCol>
                <a:gridCol w="1202746">
                  <a:extLst>
                    <a:ext uri="{9D8B030D-6E8A-4147-A177-3AD203B41FA5}">
                      <a16:colId xmlns:a16="http://schemas.microsoft.com/office/drawing/2014/main" val="3749867442"/>
                    </a:ext>
                  </a:extLst>
                </a:gridCol>
                <a:gridCol w="3236686">
                  <a:extLst>
                    <a:ext uri="{9D8B030D-6E8A-4147-A177-3AD203B41FA5}">
                      <a16:colId xmlns:a16="http://schemas.microsoft.com/office/drawing/2014/main" val="636709551"/>
                    </a:ext>
                  </a:extLst>
                </a:gridCol>
                <a:gridCol w="2749097">
                  <a:extLst>
                    <a:ext uri="{9D8B030D-6E8A-4147-A177-3AD203B41FA5}">
                      <a16:colId xmlns:a16="http://schemas.microsoft.com/office/drawing/2014/main" val="3912791566"/>
                    </a:ext>
                  </a:extLst>
                </a:gridCol>
              </a:tblGrid>
              <a:tr h="387052">
                <a:tc gridSpan="2">
                  <a:txBody>
                    <a:bodyPr/>
                    <a:lstStyle/>
                    <a:p>
                      <a:r>
                        <a:rPr kumimoji="1" lang="ja-JP" altLang="en-US" sz="1050" dirty="0">
                          <a:solidFill>
                            <a:schemeClr val="tx1"/>
                          </a:solidFill>
                        </a:rPr>
                        <a:t>賑わい創出</a:t>
                      </a:r>
                      <a:r>
                        <a:rPr kumimoji="1" lang="ja-JP" altLang="en-US" sz="1050" dirty="0" smtClean="0">
                          <a:solidFill>
                            <a:schemeClr val="tx1"/>
                          </a:solidFill>
                        </a:rPr>
                        <a:t>ゾーン</a:t>
                      </a:r>
                      <a:endParaRPr kumimoji="1" lang="en-US" altLang="ja-JP" sz="1050" dirty="0" smtClean="0">
                        <a:solidFill>
                          <a:schemeClr val="tx1"/>
                        </a:solidFill>
                      </a:endParaRPr>
                    </a:p>
                    <a:p>
                      <a:r>
                        <a:rPr kumimoji="1" lang="ja-JP" altLang="en-US" sz="1050" dirty="0" smtClean="0">
                          <a:solidFill>
                            <a:schemeClr val="tx1"/>
                          </a:solidFill>
                        </a:rPr>
                        <a:t>（海浜緑地）</a:t>
                      </a:r>
                      <a:endParaRPr kumimoji="1" lang="ja-JP" altLang="en-US" sz="1050" dirty="0">
                        <a:solidFill>
                          <a:schemeClr val="tx1"/>
                        </a:solidFill>
                      </a:endParaRPr>
                    </a:p>
                  </a:txBody>
                  <a:tcPr/>
                </a:tc>
                <a:tc hMerge="1">
                  <a:txBody>
                    <a:bodyPr/>
                    <a:lstStyle/>
                    <a:p>
                      <a:endParaRPr kumimoji="1" lang="ja-JP" altLang="en-US" sz="1050" dirty="0"/>
                    </a:p>
                  </a:txBody>
                  <a:tcPr/>
                </a:tc>
                <a:tc gridSpan="2">
                  <a:txBody>
                    <a:bodyPr/>
                    <a:lstStyle/>
                    <a:p>
                      <a:r>
                        <a:rPr kumimoji="1" lang="ja-JP" altLang="en-US" sz="1050" kern="1200" dirty="0" smtClean="0">
                          <a:solidFill>
                            <a:schemeClr val="tx1"/>
                          </a:solidFill>
                          <a:effectLst/>
                        </a:rPr>
                        <a:t>「水上オートバイなど手軽にマリンレジャー、マリンスポーツを楽しむ機会を提供するゾーン」</a:t>
                      </a:r>
                      <a:endParaRPr kumimoji="1" lang="en-US" altLang="ja-JP" sz="1050" kern="1200" dirty="0" smtClean="0">
                        <a:solidFill>
                          <a:schemeClr val="tx1"/>
                        </a:solidFill>
                        <a:effectLst/>
                      </a:endParaRPr>
                    </a:p>
                    <a:p>
                      <a:r>
                        <a:rPr kumimoji="1" lang="ja-JP" altLang="en-US" sz="1050" kern="1200" dirty="0" smtClean="0">
                          <a:solidFill>
                            <a:schemeClr val="tx1"/>
                          </a:solidFill>
                          <a:effectLst/>
                        </a:rPr>
                        <a:t>　・公園の魅力を活かした施設設置、改修</a:t>
                      </a:r>
                      <a:r>
                        <a:rPr kumimoji="1" lang="ja-JP" altLang="en-US" sz="1050" kern="1200" dirty="0">
                          <a:solidFill>
                            <a:schemeClr val="tx1"/>
                          </a:solidFill>
                          <a:effectLst/>
                        </a:rPr>
                        <a:t>が</a:t>
                      </a:r>
                      <a:r>
                        <a:rPr kumimoji="1" lang="ja-JP" altLang="en-US" sz="1050" kern="1200" dirty="0" smtClean="0">
                          <a:solidFill>
                            <a:schemeClr val="tx1"/>
                          </a:solidFill>
                          <a:effectLst/>
                        </a:rPr>
                        <a:t>可能</a:t>
                      </a:r>
                      <a:endParaRPr kumimoji="1" lang="en-US" altLang="ja-JP" sz="1050" kern="1200" dirty="0" smtClean="0">
                        <a:solidFill>
                          <a:schemeClr val="tx1"/>
                        </a:solidFill>
                        <a:effectLst/>
                      </a:endParaRPr>
                    </a:p>
                    <a:p>
                      <a:r>
                        <a:rPr kumimoji="1" lang="ja-JP" altLang="en-US" sz="1050" b="1" kern="1200" dirty="0" smtClean="0">
                          <a:solidFill>
                            <a:schemeClr val="tx1"/>
                          </a:solidFill>
                          <a:effectLst/>
                          <a:latin typeface="+mn-lt"/>
                          <a:ea typeface="+mn-ea"/>
                          <a:cs typeface="+mn-cs"/>
                        </a:rPr>
                        <a:t>　・大阪臨海線方面への流出に対し、交通渋滞が多く発生しており、地域住民の交通環境に配慮</a:t>
                      </a:r>
                      <a:endParaRPr kumimoji="1" lang="en-US" altLang="ja-JP" sz="1050" b="1" kern="1200" dirty="0" smtClean="0">
                        <a:solidFill>
                          <a:schemeClr val="tx1"/>
                        </a:solidFill>
                        <a:effectLst/>
                        <a:latin typeface="+mn-lt"/>
                        <a:ea typeface="+mn-ea"/>
                        <a:cs typeface="+mn-cs"/>
                      </a:endParaRPr>
                    </a:p>
                    <a:p>
                      <a:r>
                        <a:rPr kumimoji="1" lang="ja-JP" altLang="en-US" sz="1050" b="1" kern="1200" dirty="0" smtClean="0">
                          <a:solidFill>
                            <a:schemeClr val="tx1"/>
                          </a:solidFill>
                          <a:effectLst/>
                          <a:latin typeface="+mn-lt"/>
                          <a:ea typeface="+mn-ea"/>
                          <a:cs typeface="+mn-cs"/>
                        </a:rPr>
                        <a:t>　　した取組が必要。</a:t>
                      </a:r>
                      <a:endParaRPr kumimoji="1" lang="en-US" altLang="ja-JP" sz="1050" b="1" kern="1200" dirty="0" smtClean="0">
                        <a:solidFill>
                          <a:schemeClr val="tx1"/>
                        </a:solidFill>
                        <a:effectLst/>
                        <a:latin typeface="+mn-lt"/>
                        <a:ea typeface="+mn-ea"/>
                        <a:cs typeface="+mn-cs"/>
                      </a:endParaRPr>
                    </a:p>
                  </a:txBody>
                  <a:tcPr/>
                </a:tc>
                <a:tc hMerge="1">
                  <a:txBody>
                    <a:bodyPr/>
                    <a:lstStyle/>
                    <a:p>
                      <a:endParaRPr kumimoji="1" lang="ja-JP" altLang="en-US"/>
                    </a:p>
                  </a:txBody>
                  <a:tcPr/>
                </a:tc>
                <a:extLst>
                  <a:ext uri="{0D108BD9-81ED-4DB2-BD59-A6C34878D82A}">
                    <a16:rowId xmlns:a16="http://schemas.microsoft.com/office/drawing/2014/main" val="1636446354"/>
                  </a:ext>
                </a:extLst>
              </a:tr>
              <a:tr h="236531">
                <a:tc gridSpan="2">
                  <a:txBody>
                    <a:bodyPr/>
                    <a:lstStyle/>
                    <a:p>
                      <a:pPr algn="ctr"/>
                      <a:r>
                        <a:rPr kumimoji="1" lang="ja-JP" altLang="en-US" sz="1050" dirty="0">
                          <a:solidFill>
                            <a:schemeClr val="tx1"/>
                          </a:solidFill>
                        </a:rPr>
                        <a:t>施設名・エリア名</a:t>
                      </a:r>
                    </a:p>
                  </a:txBody>
                  <a:tcPr/>
                </a:tc>
                <a:tc hMerge="1">
                  <a:txBody>
                    <a:bodyPr/>
                    <a:lstStyle/>
                    <a:p>
                      <a:endParaRPr kumimoji="1" lang="ja-JP" altLang="en-US"/>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現状</a:t>
                      </a:r>
                    </a:p>
                  </a:txBody>
                  <a:tcPr/>
                </a:tc>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留意すべき点</a:t>
                      </a:r>
                      <a:endParaRPr kumimoji="1" lang="ja-JP" altLang="en-US" sz="800" dirty="0">
                        <a:solidFill>
                          <a:schemeClr val="tx1"/>
                        </a:solidFill>
                      </a:endParaRPr>
                    </a:p>
                  </a:txBody>
                  <a:tcPr/>
                </a:tc>
                <a:extLst>
                  <a:ext uri="{0D108BD9-81ED-4DB2-BD59-A6C34878D82A}">
                    <a16:rowId xmlns:a16="http://schemas.microsoft.com/office/drawing/2014/main" val="2600739380"/>
                  </a:ext>
                </a:extLst>
              </a:tr>
              <a:tr h="537572">
                <a:tc>
                  <a:txBody>
                    <a:bodyPr/>
                    <a:lstStyle/>
                    <a:p>
                      <a:pPr algn="ctr"/>
                      <a:r>
                        <a:rPr kumimoji="1" lang="ja-JP" altLang="en-US" sz="1050" dirty="0" smtClean="0">
                          <a:solidFill>
                            <a:schemeClr val="tx1"/>
                          </a:solidFill>
                        </a:rPr>
                        <a:t>①</a:t>
                      </a:r>
                      <a:endParaRPr kumimoji="1" lang="ja-JP" altLang="en-US" sz="1050" dirty="0">
                        <a:solidFill>
                          <a:schemeClr val="tx1"/>
                        </a:solidFill>
                      </a:endParaRPr>
                    </a:p>
                  </a:txBody>
                  <a:tcPr anchor="ctr"/>
                </a:tc>
                <a:tc>
                  <a:txBody>
                    <a:bodyPr/>
                    <a:lstStyle/>
                    <a:p>
                      <a:r>
                        <a:rPr kumimoji="1" lang="ja-JP" altLang="en-US" sz="1050" dirty="0" smtClean="0">
                          <a:solidFill>
                            <a:schemeClr val="tx1"/>
                          </a:solidFill>
                        </a:rPr>
                        <a:t>海浜緑地事務所</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沢地区、脇浜地区と分離された海浜緑地における管理事務所としての機能があり、海上保安庁の詰所も併設されている。</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窓口・受付機能の維持が必要。</a:t>
                      </a:r>
                    </a:p>
                    <a:p>
                      <a:pPr marL="0" marR="0" lvl="0" indent="0" algn="l" defTabSz="1430487"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nchor="ctr"/>
                </a:tc>
                <a:extLst>
                  <a:ext uri="{0D108BD9-81ED-4DB2-BD59-A6C34878D82A}">
                    <a16:rowId xmlns:a16="http://schemas.microsoft.com/office/drawing/2014/main" val="1348388332"/>
                  </a:ext>
                </a:extLst>
              </a:tr>
              <a:tr h="537572">
                <a:tc>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②</a:t>
                      </a:r>
                    </a:p>
                  </a:txBody>
                  <a:tcPr anchor="ctr"/>
                </a:tc>
                <a:tc>
                  <a:txBody>
                    <a:bodyPr/>
                    <a:lstStyle/>
                    <a:p>
                      <a:r>
                        <a:rPr kumimoji="1" lang="ja-JP" altLang="en-US" sz="1050" dirty="0" smtClean="0">
                          <a:solidFill>
                            <a:schemeClr val="tx1"/>
                          </a:solidFill>
                        </a:rPr>
                        <a:t>多目的広場</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水上オートバイの大会開催時に駐車場や仮設艇庫等として使用されている。</a:t>
                      </a:r>
                      <a:endParaRPr kumimoji="1" lang="en-US" altLang="ja-JP" sz="1050" b="0" dirty="0" smtClean="0">
                        <a:solidFill>
                          <a:schemeClr val="tx1"/>
                        </a:solidFill>
                        <a:latin typeface="+mn-ea"/>
                        <a:ea typeface="+mn-ea"/>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大会開催期間中の用地確保や使用の調整が必要。</a:t>
                      </a:r>
                      <a:endParaRPr kumimoji="1" lang="ja-JP" altLang="en-US" sz="1050" dirty="0">
                        <a:solidFill>
                          <a:schemeClr val="tx1"/>
                        </a:solidFill>
                      </a:endParaRPr>
                    </a:p>
                  </a:txBody>
                  <a:tcPr anchor="ctr"/>
                </a:tc>
                <a:extLst>
                  <a:ext uri="{0D108BD9-81ED-4DB2-BD59-A6C34878D82A}">
                    <a16:rowId xmlns:a16="http://schemas.microsoft.com/office/drawing/2014/main" val="1258886492"/>
                  </a:ext>
                </a:extLst>
              </a:tr>
              <a:tr h="387052">
                <a:tc>
                  <a:txBody>
                    <a:bodyPr/>
                    <a:lstStyle/>
                    <a:p>
                      <a:pPr algn="ctr"/>
                      <a:r>
                        <a:rPr kumimoji="1" lang="ja-JP" altLang="en-US" sz="1050" dirty="0" smtClean="0">
                          <a:solidFill>
                            <a:schemeClr val="tx1"/>
                          </a:solidFill>
                        </a:rPr>
                        <a:t>③</a:t>
                      </a:r>
                      <a:endParaRPr kumimoji="1" lang="ja-JP" altLang="en-US" sz="1050" dirty="0">
                        <a:solidFill>
                          <a:schemeClr val="tx1"/>
                        </a:solidFill>
                      </a:endParaRPr>
                    </a:p>
                  </a:txBody>
                  <a:tcPr anchor="ctr"/>
                </a:tc>
                <a:tc>
                  <a:txBody>
                    <a:bodyPr/>
                    <a:lstStyle/>
                    <a:p>
                      <a:r>
                        <a:rPr kumimoji="1" lang="ja-JP" altLang="en-US" sz="1050" dirty="0" smtClean="0">
                          <a:solidFill>
                            <a:schemeClr val="tx1"/>
                          </a:solidFill>
                        </a:rPr>
                        <a:t>第４駐車場</a:t>
                      </a:r>
                      <a:endParaRPr kumimoji="1" lang="ja-JP" altLang="en-US" sz="1050" dirty="0">
                        <a:solidFill>
                          <a:schemeClr val="tx1"/>
                        </a:solidFill>
                      </a:endParaRPr>
                    </a:p>
                  </a:txBody>
                  <a:tcPr anchor="ctr"/>
                </a:tc>
                <a:tc>
                  <a:txBody>
                    <a:bodyPr/>
                    <a:lstStyle/>
                    <a:p>
                      <a:r>
                        <a:rPr kumimoji="1" lang="ja-JP" altLang="en-US" sz="1050" b="0" dirty="0" smtClean="0">
                          <a:solidFill>
                            <a:schemeClr val="tx1"/>
                          </a:solidFill>
                        </a:rPr>
                        <a:t>駐車場の一部を周辺企業に貸出ししている。</a:t>
                      </a: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施設改修等を行う際は、府と事前協議を行うこと。</a:t>
                      </a:r>
                      <a:endParaRPr kumimoji="1" lang="en-US" altLang="ja-JP" sz="1050" dirty="0" smtClean="0">
                        <a:solidFill>
                          <a:schemeClr val="tx1"/>
                        </a:solidFill>
                      </a:endParaRPr>
                    </a:p>
                  </a:txBody>
                  <a:tcPr anchor="ctr"/>
                </a:tc>
                <a:extLst>
                  <a:ext uri="{0D108BD9-81ED-4DB2-BD59-A6C34878D82A}">
                    <a16:rowId xmlns:a16="http://schemas.microsoft.com/office/drawing/2014/main" val="2513509254"/>
                  </a:ext>
                </a:extLst>
              </a:tr>
              <a:tr h="387052">
                <a:tc>
                  <a:txBody>
                    <a:bodyPr/>
                    <a:lstStyle/>
                    <a:p>
                      <a:pPr algn="ctr"/>
                      <a:r>
                        <a:rPr kumimoji="1" lang="ja-JP" altLang="en-US" sz="1050" dirty="0" smtClean="0">
                          <a:solidFill>
                            <a:schemeClr val="tx1"/>
                          </a:solidFill>
                        </a:rPr>
                        <a:t>④</a:t>
                      </a:r>
                      <a:endParaRPr kumimoji="1" lang="ja-JP" altLang="en-US" sz="1050" dirty="0">
                        <a:solidFill>
                          <a:schemeClr val="tx1"/>
                        </a:solidFill>
                      </a:endParaRPr>
                    </a:p>
                  </a:txBody>
                  <a:tcPr anchor="ctr"/>
                </a:tc>
                <a:tc>
                  <a:txBody>
                    <a:bodyPr/>
                    <a:lstStyle/>
                    <a:p>
                      <a:r>
                        <a:rPr kumimoji="1" lang="ja-JP" altLang="en-US" sz="1050" dirty="0" smtClean="0">
                          <a:solidFill>
                            <a:schemeClr val="tx1"/>
                          </a:solidFill>
                        </a:rPr>
                        <a:t>見晴らしの丘</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樹木が少なく見通しが良い。</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二色の浜公園の各ゾーンを一望できる。</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latin typeface="+mn-lt"/>
                          <a:ea typeface="+mn-ea"/>
                          <a:cs typeface="+mn-cs"/>
                        </a:rPr>
                        <a:t>高低差のあるロケーションを活用した取組みが必要。</a:t>
                      </a:r>
                    </a:p>
                  </a:txBody>
                  <a:tcPr anchor="ctr"/>
                </a:tc>
                <a:extLst>
                  <a:ext uri="{0D108BD9-81ED-4DB2-BD59-A6C34878D82A}">
                    <a16:rowId xmlns:a16="http://schemas.microsoft.com/office/drawing/2014/main" val="1011631167"/>
                  </a:ext>
                </a:extLst>
              </a:tr>
              <a:tr h="401098">
                <a:tc>
                  <a:txBody>
                    <a:bodyPr/>
                    <a:lstStyle/>
                    <a:p>
                      <a:pPr algn="ctr"/>
                      <a:r>
                        <a:rPr kumimoji="1" lang="ja-JP" altLang="en-US" sz="1050" dirty="0" smtClean="0">
                          <a:solidFill>
                            <a:schemeClr val="tx1"/>
                          </a:solidFill>
                        </a:rPr>
                        <a:t>⑤</a:t>
                      </a:r>
                      <a:endParaRPr kumimoji="1" lang="ja-JP" altLang="en-US" sz="1050" dirty="0">
                        <a:solidFill>
                          <a:schemeClr val="tx1"/>
                        </a:solidFill>
                      </a:endParaRPr>
                    </a:p>
                  </a:txBody>
                  <a:tcPr anchor="ctr"/>
                </a:tc>
                <a:tc>
                  <a:txBody>
                    <a:bodyPr/>
                    <a:lstStyle/>
                    <a:p>
                      <a:r>
                        <a:rPr kumimoji="1" lang="ja-JP" altLang="en-US" sz="1050" dirty="0" smtClean="0">
                          <a:solidFill>
                            <a:schemeClr val="tx1"/>
                          </a:solidFill>
                        </a:rPr>
                        <a:t>水上オートバイ用斜路及び昇降機</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府内唯一の水上オートバイ専用施設であり、水上オートバイの全日本選手権や関西地区大会等の会場になっている。</a:t>
                      </a:r>
                      <a:endParaRPr kumimoji="1" lang="ja-JP" altLang="en-US" sz="1050" dirty="0">
                        <a:solidFill>
                          <a:schemeClr val="tx1"/>
                        </a:solidFill>
                      </a:endParaRPr>
                    </a:p>
                  </a:txBody>
                  <a:tcPr anchor="ctr"/>
                </a:tc>
                <a:tc>
                  <a:txBody>
                    <a:bodyPr/>
                    <a:lstStyle/>
                    <a:p>
                      <a:r>
                        <a:rPr kumimoji="1" lang="ja-JP" altLang="en-US" sz="1050" kern="1200" dirty="0" smtClean="0">
                          <a:solidFill>
                            <a:schemeClr val="tx1"/>
                          </a:solidFill>
                          <a:latin typeface="+mn-lt"/>
                          <a:ea typeface="+mn-ea"/>
                          <a:cs typeface="+mn-cs"/>
                        </a:rPr>
                        <a:t>施設の機能維持が必要。</a:t>
                      </a:r>
                      <a:endParaRPr kumimoji="1" lang="en-US" altLang="ja-JP" sz="1050" dirty="0" smtClean="0">
                        <a:solidFill>
                          <a:schemeClr val="tx1"/>
                        </a:solidFill>
                      </a:endParaRPr>
                    </a:p>
                  </a:txBody>
                  <a:tcPr anchor="ctr"/>
                </a:tc>
                <a:extLst>
                  <a:ext uri="{0D108BD9-81ED-4DB2-BD59-A6C34878D82A}">
                    <a16:rowId xmlns:a16="http://schemas.microsoft.com/office/drawing/2014/main" val="3850723900"/>
                  </a:ext>
                </a:extLst>
              </a:tr>
              <a:tr h="401098">
                <a:tc>
                  <a:txBody>
                    <a:bodyPr/>
                    <a:lstStyle/>
                    <a:p>
                      <a:pPr algn="ctr"/>
                      <a:r>
                        <a:rPr kumimoji="1" lang="ja-JP" altLang="en-US" sz="1050" dirty="0" smtClean="0">
                          <a:solidFill>
                            <a:schemeClr val="tx1"/>
                          </a:solidFill>
                        </a:rPr>
                        <a:t>⑥</a:t>
                      </a:r>
                      <a:endParaRPr kumimoji="1" lang="ja-JP" altLang="en-US" sz="1050" dirty="0">
                        <a:solidFill>
                          <a:schemeClr val="tx1"/>
                        </a:solidFill>
                      </a:endParaRPr>
                    </a:p>
                  </a:txBody>
                  <a:tcPr anchor="ctr"/>
                </a:tc>
                <a:tc>
                  <a:txBody>
                    <a:bodyPr/>
                    <a:lstStyle/>
                    <a:p>
                      <a:r>
                        <a:rPr kumimoji="1" lang="ja-JP" altLang="en-US" sz="1050" dirty="0" err="1" smtClean="0">
                          <a:solidFill>
                            <a:schemeClr val="tx1"/>
                          </a:solidFill>
                        </a:rPr>
                        <a:t>じゃり</a:t>
                      </a:r>
                      <a:r>
                        <a:rPr kumimoji="1" lang="ja-JP" altLang="en-US" sz="1050" dirty="0" smtClean="0">
                          <a:solidFill>
                            <a:schemeClr val="tx1"/>
                          </a:solidFill>
                        </a:rPr>
                        <a:t>浜</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散策、持込みＢＢＱ等の多くの利用がある。</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水上オートバイの利用や大会、イベント等の開催がある。</a:t>
                      </a:r>
                      <a:endParaRPr kumimoji="1" lang="en-US" altLang="ja-JP" sz="1050" dirty="0" smtClean="0">
                        <a:solidFill>
                          <a:schemeClr val="tx1"/>
                        </a:solidFill>
                      </a:endParaRPr>
                    </a:p>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現状、車両等の乗り入れは禁止している。</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b="0" kern="1200" dirty="0" smtClean="0">
                          <a:solidFill>
                            <a:schemeClr val="tx1"/>
                          </a:solidFill>
                          <a:latin typeface="游ゴシック" panose="020B0400000000000000" pitchFamily="50" charset="-128"/>
                          <a:ea typeface="游ゴシック" panose="020B0400000000000000" pitchFamily="50" charset="-128"/>
                          <a:cs typeface="+mn-cs"/>
                        </a:rPr>
                        <a:t>車両等の乗り入れを行う場合は、範囲を決め柵による歩車分離等の利用者の安全確保が必要。</a:t>
                      </a:r>
                      <a:endParaRPr kumimoji="1" lang="en-US" altLang="ja-JP" sz="1050" b="0" kern="1200" dirty="0" smtClean="0">
                        <a:solidFill>
                          <a:schemeClr val="tx1"/>
                        </a:solidFill>
                        <a:latin typeface="+mn-lt"/>
                        <a:ea typeface="+mn-ea"/>
                        <a:cs typeface="+mn-cs"/>
                      </a:endParaRPr>
                    </a:p>
                  </a:txBody>
                  <a:tcPr anchor="ctr"/>
                </a:tc>
                <a:extLst>
                  <a:ext uri="{0D108BD9-81ED-4DB2-BD59-A6C34878D82A}">
                    <a16:rowId xmlns:a16="http://schemas.microsoft.com/office/drawing/2014/main" val="1040572567"/>
                  </a:ext>
                </a:extLst>
              </a:tr>
            </a:tbl>
          </a:graphicData>
        </a:graphic>
      </p:graphicFrame>
      <p:sp>
        <p:nvSpPr>
          <p:cNvPr id="16" name="テキスト ボックス 3"/>
          <p:cNvSpPr txBox="1">
            <a:spLocks noChangeArrowheads="1"/>
          </p:cNvSpPr>
          <p:nvPr/>
        </p:nvSpPr>
        <p:spPr bwMode="auto">
          <a:xfrm>
            <a:off x="-9194" y="0"/>
            <a:ext cx="15128543" cy="461665"/>
          </a:xfrm>
          <a:prstGeom prst="rect">
            <a:avLst/>
          </a:prstGeom>
          <a:solidFill>
            <a:schemeClr val="accent1">
              <a:lumMod val="50000"/>
            </a:schemeClr>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1" dirty="0" smtClean="0">
                <a:solidFill>
                  <a:schemeClr val="bg1"/>
                </a:solidFill>
              </a:rPr>
              <a:t>【</a:t>
            </a:r>
            <a:r>
              <a:rPr lang="ja-JP" altLang="en-US" sz="2400" b="1" dirty="0">
                <a:solidFill>
                  <a:schemeClr val="bg1"/>
                </a:solidFill>
              </a:rPr>
              <a:t>資料</a:t>
            </a:r>
            <a:r>
              <a:rPr lang="ja-JP" altLang="en-US" sz="2400" b="1" dirty="0" smtClean="0">
                <a:solidFill>
                  <a:schemeClr val="bg1"/>
                </a:solidFill>
              </a:rPr>
              <a:t>１</a:t>
            </a:r>
            <a:r>
              <a:rPr lang="en-US" altLang="ja-JP" sz="2400" b="1" dirty="0" smtClean="0">
                <a:solidFill>
                  <a:schemeClr val="bg1"/>
                </a:solidFill>
              </a:rPr>
              <a:t>】</a:t>
            </a:r>
            <a:r>
              <a:rPr lang="ja-JP" altLang="en-US" sz="2400" b="1" dirty="0" smtClean="0">
                <a:solidFill>
                  <a:schemeClr val="bg1"/>
                </a:solidFill>
              </a:rPr>
              <a:t>魅力向上事業（自主事業）の</a:t>
            </a:r>
            <a:r>
              <a:rPr lang="ja-JP" altLang="ja-JP" sz="2400" b="1" dirty="0" smtClean="0">
                <a:solidFill>
                  <a:schemeClr val="bg1"/>
                </a:solidFill>
              </a:rPr>
              <a:t>提案</a:t>
            </a:r>
            <a:r>
              <a:rPr lang="ja-JP" altLang="ja-JP" sz="2400" b="1" dirty="0">
                <a:solidFill>
                  <a:schemeClr val="bg1"/>
                </a:solidFill>
              </a:rPr>
              <a:t>に</a:t>
            </a:r>
            <a:r>
              <a:rPr lang="ja-JP" altLang="ja-JP" sz="2400" b="1" dirty="0" smtClean="0">
                <a:solidFill>
                  <a:schemeClr val="bg1"/>
                </a:solidFill>
              </a:rPr>
              <a:t>おける</a:t>
            </a:r>
            <a:r>
              <a:rPr lang="ja-JP" altLang="en-US" sz="2400" b="1" dirty="0" smtClean="0">
                <a:solidFill>
                  <a:schemeClr val="bg1"/>
                </a:solidFill>
              </a:rPr>
              <a:t>二色の浜公園の留意事項</a:t>
            </a:r>
            <a:endParaRPr lang="en-US" altLang="ja-JP" sz="3200" b="1" dirty="0">
              <a:solidFill>
                <a:schemeClr val="bg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113198" y="743540"/>
            <a:ext cx="3854580" cy="338554"/>
          </a:xfrm>
          <a:prstGeom prst="rect">
            <a:avLst/>
          </a:prstGeom>
          <a:solidFill>
            <a:srgbClr val="00B0F0"/>
          </a:solidFill>
          <a:ln>
            <a:solidFill>
              <a:schemeClr val="tx1"/>
            </a:solidFill>
          </a:ln>
        </p:spPr>
        <p:txBody>
          <a:bodyPr wrap="square" rtlCol="0">
            <a:spAutoFit/>
          </a:bodyPr>
          <a:lstStyle/>
          <a:p>
            <a:r>
              <a:rPr kumimoji="1" lang="ja-JP" altLang="en-US" sz="1600" dirty="0" smtClean="0"/>
              <a:t>①園内全域における留意事項</a:t>
            </a:r>
            <a:endParaRPr kumimoji="1" lang="ja-JP" altLang="en-US" sz="1600" b="1" u="sng" dirty="0"/>
          </a:p>
        </p:txBody>
      </p:sp>
      <p:sp>
        <p:nvSpPr>
          <p:cNvPr id="23" name="テキスト ボックス 22"/>
          <p:cNvSpPr txBox="1"/>
          <p:nvPr/>
        </p:nvSpPr>
        <p:spPr>
          <a:xfrm>
            <a:off x="69654" y="4304313"/>
            <a:ext cx="3854580" cy="338554"/>
          </a:xfrm>
          <a:prstGeom prst="rect">
            <a:avLst/>
          </a:prstGeom>
          <a:solidFill>
            <a:srgbClr val="00B0F0"/>
          </a:solidFill>
          <a:ln>
            <a:solidFill>
              <a:schemeClr val="tx1"/>
            </a:solidFill>
          </a:ln>
        </p:spPr>
        <p:txBody>
          <a:bodyPr wrap="square" rtlCol="0">
            <a:spAutoFit/>
          </a:bodyPr>
          <a:lstStyle/>
          <a:p>
            <a:r>
              <a:rPr kumimoji="1" lang="ja-JP" altLang="en-US" sz="1600" dirty="0" smtClean="0"/>
              <a:t>②各ゾーン・施設の留意</a:t>
            </a:r>
            <a:r>
              <a:rPr kumimoji="1" lang="ja-JP" altLang="en-US" sz="1600" dirty="0"/>
              <a:t>事項</a:t>
            </a:r>
            <a:endParaRPr kumimoji="1" lang="ja-JP" altLang="en-US" sz="1600" b="1" u="sng" dirty="0"/>
          </a:p>
        </p:txBody>
      </p:sp>
      <p:graphicFrame>
        <p:nvGraphicFramePr>
          <p:cNvPr id="26" name="表 25"/>
          <p:cNvGraphicFramePr>
            <a:graphicFrameLocks noGrp="1"/>
          </p:cNvGraphicFramePr>
          <p:nvPr>
            <p:extLst>
              <p:ext uri="{D42A27DB-BD31-4B8C-83A1-F6EECF244321}">
                <p14:modId xmlns:p14="http://schemas.microsoft.com/office/powerpoint/2010/main" val="3919257617"/>
              </p:ext>
            </p:extLst>
          </p:nvPr>
        </p:nvGraphicFramePr>
        <p:xfrm>
          <a:off x="113198" y="1268793"/>
          <a:ext cx="7297252" cy="1325880"/>
        </p:xfrm>
        <a:graphic>
          <a:graphicData uri="http://schemas.openxmlformats.org/drawingml/2006/table">
            <a:tbl>
              <a:tblPr firstRow="1" bandRow="1">
                <a:tableStyleId>{073A0DAA-6AF3-43AB-8588-CEC1D06C72B9}</a:tableStyleId>
              </a:tblPr>
              <a:tblGrid>
                <a:gridCol w="2010400">
                  <a:extLst>
                    <a:ext uri="{9D8B030D-6E8A-4147-A177-3AD203B41FA5}">
                      <a16:colId xmlns:a16="http://schemas.microsoft.com/office/drawing/2014/main" val="3749867442"/>
                    </a:ext>
                  </a:extLst>
                </a:gridCol>
                <a:gridCol w="5286852">
                  <a:extLst>
                    <a:ext uri="{9D8B030D-6E8A-4147-A177-3AD203B41FA5}">
                      <a16:colId xmlns:a16="http://schemas.microsoft.com/office/drawing/2014/main" val="636709551"/>
                    </a:ext>
                  </a:extLst>
                </a:gridCol>
              </a:tblGrid>
              <a:tr h="169656">
                <a:tc>
                  <a:txBody>
                    <a:bodyPr/>
                    <a:lstStyle/>
                    <a:p>
                      <a:pPr algn="ctr"/>
                      <a:r>
                        <a:rPr kumimoji="1" lang="ja-JP" altLang="en-US" sz="1050" dirty="0">
                          <a:solidFill>
                            <a:schemeClr val="tx1"/>
                          </a:solidFill>
                        </a:rPr>
                        <a:t>項目</a:t>
                      </a:r>
                    </a:p>
                  </a:txBody>
                  <a:tcPr>
                    <a:solidFill>
                      <a:schemeClr val="bg1">
                        <a:lumMod val="95000"/>
                      </a:schemeClr>
                    </a:solidFill>
                  </a:tcPr>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a:solidFill>
                      <a:schemeClr val="bg1">
                        <a:lumMod val="95000"/>
                      </a:schemeClr>
                    </a:solidFill>
                  </a:tcPr>
                </a:tc>
                <a:extLst>
                  <a:ext uri="{0D108BD9-81ED-4DB2-BD59-A6C34878D82A}">
                    <a16:rowId xmlns:a16="http://schemas.microsoft.com/office/drawing/2014/main" val="2545159676"/>
                  </a:ext>
                </a:extLst>
              </a:tr>
              <a:tr h="217512">
                <a:tc>
                  <a:txBody>
                    <a:bodyPr/>
                    <a:lstStyle/>
                    <a:p>
                      <a:r>
                        <a:rPr kumimoji="1" lang="ja-JP" altLang="en-US" sz="1050" smtClean="0">
                          <a:solidFill>
                            <a:schemeClr val="tx1"/>
                          </a:solidFill>
                        </a:rPr>
                        <a:t>国有地について</a:t>
                      </a:r>
                      <a:endParaRPr kumimoji="1" lang="en-US" altLang="ja-JP" sz="1050" smtClean="0">
                        <a:solidFill>
                          <a:schemeClr val="tx1"/>
                        </a:solidFill>
                      </a:endParaRPr>
                    </a:p>
                    <a:p>
                      <a:endParaRPr kumimoji="1" lang="ja-JP" altLang="en-US" sz="1050" dirty="0">
                        <a:solidFill>
                          <a:schemeClr val="tx1"/>
                        </a:solidFill>
                      </a:endParaRP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latin typeface="+mn-lt"/>
                          <a:ea typeface="+mn-ea"/>
                          <a:cs typeface="+mn-cs"/>
                        </a:rPr>
                        <a:t>当公園は、一部国有地を借り受け、府営公園を開設している。新規施設を設置する場合、大阪府は、国（近畿財務局）から承認を受ける必要がある。</a:t>
                      </a:r>
                      <a:endParaRPr kumimoji="1" lang="ja-JP" altLang="en-US" sz="1050" u="sng" kern="1200" dirty="0" smtClean="0">
                        <a:solidFill>
                          <a:schemeClr val="tx1"/>
                        </a:solidFill>
                        <a:latin typeface="+mn-lt"/>
                        <a:ea typeface="+mn-ea"/>
                        <a:cs typeface="+mn-cs"/>
                      </a:endParaRPr>
                    </a:p>
                  </a:txBody>
                  <a:tcPr/>
                </a:tc>
                <a:extLst>
                  <a:ext uri="{0D108BD9-81ED-4DB2-BD59-A6C34878D82A}">
                    <a16:rowId xmlns:a16="http://schemas.microsoft.com/office/drawing/2014/main" val="849119150"/>
                  </a:ext>
                </a:extLst>
              </a:tr>
              <a:tr h="217512">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夜間対応</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沢地区は近隣への騒音対策として例年</a:t>
                      </a:r>
                      <a:r>
                        <a:rPr kumimoji="1" lang="en-US" altLang="ja-JP" sz="1050" dirty="0" smtClean="0">
                          <a:solidFill>
                            <a:schemeClr val="tx1"/>
                          </a:solidFill>
                        </a:rPr>
                        <a:t>7</a:t>
                      </a:r>
                      <a:r>
                        <a:rPr kumimoji="1" lang="ja-JP" altLang="en-US" sz="1050" dirty="0" smtClean="0">
                          <a:solidFill>
                            <a:schemeClr val="tx1"/>
                          </a:solidFill>
                        </a:rPr>
                        <a:t>月</a:t>
                      </a:r>
                      <a:r>
                        <a:rPr kumimoji="1" lang="en-US" altLang="ja-JP" sz="1050" dirty="0" smtClean="0">
                          <a:solidFill>
                            <a:schemeClr val="tx1"/>
                          </a:solidFill>
                        </a:rPr>
                        <a:t>1</a:t>
                      </a:r>
                      <a:r>
                        <a:rPr kumimoji="1" lang="ja-JP" altLang="en-US" sz="1050" dirty="0" smtClean="0">
                          <a:solidFill>
                            <a:schemeClr val="tx1"/>
                          </a:solidFill>
                        </a:rPr>
                        <a:t>日～</a:t>
                      </a:r>
                      <a:r>
                        <a:rPr kumimoji="1" lang="en-US" altLang="ja-JP" sz="1050" dirty="0" smtClean="0">
                          <a:solidFill>
                            <a:schemeClr val="tx1"/>
                          </a:solidFill>
                        </a:rPr>
                        <a:t>9</a:t>
                      </a:r>
                      <a:r>
                        <a:rPr kumimoji="1" lang="ja-JP" altLang="en-US" sz="1050" dirty="0" smtClean="0">
                          <a:solidFill>
                            <a:schemeClr val="tx1"/>
                          </a:solidFill>
                        </a:rPr>
                        <a:t>月第</a:t>
                      </a:r>
                      <a:r>
                        <a:rPr kumimoji="1" lang="en-US" altLang="ja-JP" sz="1050" dirty="0" smtClean="0">
                          <a:solidFill>
                            <a:schemeClr val="tx1"/>
                          </a:solidFill>
                        </a:rPr>
                        <a:t>1</a:t>
                      </a:r>
                      <a:r>
                        <a:rPr kumimoji="1" lang="ja-JP" altLang="en-US" sz="1050" dirty="0" smtClean="0">
                          <a:solidFill>
                            <a:schemeClr val="tx1"/>
                          </a:solidFill>
                        </a:rPr>
                        <a:t>日曜日の間、午後</a:t>
                      </a:r>
                      <a:r>
                        <a:rPr kumimoji="1" lang="en-US" altLang="ja-JP" sz="1050" dirty="0" smtClean="0">
                          <a:solidFill>
                            <a:schemeClr val="tx1"/>
                          </a:solidFill>
                          <a:latin typeface="+mn-ea"/>
                          <a:ea typeface="+mn-ea"/>
                        </a:rPr>
                        <a:t>10</a:t>
                      </a:r>
                      <a:r>
                        <a:rPr kumimoji="1" lang="ja-JP" altLang="en-US" sz="1050" dirty="0" smtClean="0">
                          <a:solidFill>
                            <a:schemeClr val="tx1"/>
                          </a:solidFill>
                        </a:rPr>
                        <a:t>時から翌日午前</a:t>
                      </a:r>
                      <a:r>
                        <a:rPr kumimoji="1" lang="en-US" altLang="ja-JP" sz="1050" dirty="0" smtClean="0">
                          <a:solidFill>
                            <a:schemeClr val="tx1"/>
                          </a:solidFill>
                          <a:latin typeface="+mn-ea"/>
                          <a:ea typeface="+mn-ea"/>
                        </a:rPr>
                        <a:t>5</a:t>
                      </a:r>
                      <a:r>
                        <a:rPr kumimoji="1" lang="ja-JP" altLang="en-US" sz="1050" dirty="0" smtClean="0">
                          <a:solidFill>
                            <a:schemeClr val="tx1"/>
                          </a:solidFill>
                        </a:rPr>
                        <a:t>時まで夜間入園禁止措置を講じている。</a:t>
                      </a:r>
                    </a:p>
                  </a:txBody>
                  <a:tcPr/>
                </a:tc>
                <a:extLst>
                  <a:ext uri="{0D108BD9-81ED-4DB2-BD59-A6C34878D82A}">
                    <a16:rowId xmlns:a16="http://schemas.microsoft.com/office/drawing/2014/main" val="4157028084"/>
                  </a:ext>
                </a:extLst>
              </a:tr>
              <a:tr h="209537">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貝塚市市民の森との連携</a:t>
                      </a:r>
                    </a:p>
                  </a:txBody>
                  <a:tcP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当公園に隣接して貝塚市市民の森があり、連携した取組が必要。</a:t>
                      </a:r>
                    </a:p>
                  </a:txBody>
                  <a:tcPr/>
                </a:tc>
                <a:extLst>
                  <a:ext uri="{0D108BD9-81ED-4DB2-BD59-A6C34878D82A}">
                    <a16:rowId xmlns:a16="http://schemas.microsoft.com/office/drawing/2014/main" val="1912843394"/>
                  </a:ext>
                </a:extLst>
              </a:tr>
            </a:tbl>
          </a:graphicData>
        </a:graphic>
      </p:graphicFrame>
      <p:sp>
        <p:nvSpPr>
          <p:cNvPr id="13" name="テキスト ボックス 12"/>
          <p:cNvSpPr txBox="1"/>
          <p:nvPr/>
        </p:nvSpPr>
        <p:spPr>
          <a:xfrm>
            <a:off x="7667704" y="8322870"/>
            <a:ext cx="3854580" cy="307777"/>
          </a:xfrm>
          <a:prstGeom prst="rect">
            <a:avLst/>
          </a:prstGeom>
          <a:noFill/>
          <a:ln>
            <a:noFill/>
          </a:ln>
        </p:spPr>
        <p:txBody>
          <a:bodyPr wrap="square" rtlCol="0">
            <a:spAutoFit/>
          </a:bodyPr>
          <a:lstStyle/>
          <a:p>
            <a:r>
              <a:rPr kumimoji="1" lang="en-US" altLang="ja-JP" sz="1400" u="sng" dirty="0" smtClean="0"/>
              <a:t>【</a:t>
            </a:r>
            <a:r>
              <a:rPr kumimoji="1" lang="ja-JP" altLang="en-US" sz="1400" u="sng" dirty="0" smtClean="0"/>
              <a:t>参考</a:t>
            </a:r>
            <a:r>
              <a:rPr kumimoji="1" lang="en-US" altLang="ja-JP" sz="1400" u="sng" dirty="0" smtClean="0"/>
              <a:t>】</a:t>
            </a:r>
            <a:r>
              <a:rPr kumimoji="1" lang="ja-JP" altLang="en-US" sz="1400" u="sng" dirty="0" smtClean="0"/>
              <a:t>指定管理者の主な管理対象外施設</a:t>
            </a:r>
            <a:endParaRPr kumimoji="1" lang="ja-JP" altLang="en-US" sz="1400" b="1" u="sng" dirty="0"/>
          </a:p>
        </p:txBody>
      </p:sp>
      <p:graphicFrame>
        <p:nvGraphicFramePr>
          <p:cNvPr id="14" name="表 13"/>
          <p:cNvGraphicFramePr>
            <a:graphicFrameLocks noGrp="1"/>
          </p:cNvGraphicFramePr>
          <p:nvPr>
            <p:extLst/>
          </p:nvPr>
        </p:nvGraphicFramePr>
        <p:xfrm>
          <a:off x="7609648" y="8717337"/>
          <a:ext cx="7450989" cy="1699414"/>
        </p:xfrm>
        <a:graphic>
          <a:graphicData uri="http://schemas.openxmlformats.org/drawingml/2006/table">
            <a:tbl>
              <a:tblPr firstRow="1" bandRow="1">
                <a:tableStyleId>{073A0DAA-6AF3-43AB-8588-CEC1D06C72B9}</a:tableStyleId>
              </a:tblPr>
              <a:tblGrid>
                <a:gridCol w="248313">
                  <a:extLst>
                    <a:ext uri="{9D8B030D-6E8A-4147-A177-3AD203B41FA5}">
                      <a16:colId xmlns:a16="http://schemas.microsoft.com/office/drawing/2014/main" val="1704784506"/>
                    </a:ext>
                  </a:extLst>
                </a:gridCol>
                <a:gridCol w="1304217">
                  <a:extLst>
                    <a:ext uri="{9D8B030D-6E8A-4147-A177-3AD203B41FA5}">
                      <a16:colId xmlns:a16="http://schemas.microsoft.com/office/drawing/2014/main" val="3749867442"/>
                    </a:ext>
                  </a:extLst>
                </a:gridCol>
                <a:gridCol w="1552835">
                  <a:extLst>
                    <a:ext uri="{9D8B030D-6E8A-4147-A177-3AD203B41FA5}">
                      <a16:colId xmlns:a16="http://schemas.microsoft.com/office/drawing/2014/main" val="1721169669"/>
                    </a:ext>
                  </a:extLst>
                </a:gridCol>
                <a:gridCol w="2115450">
                  <a:extLst>
                    <a:ext uri="{9D8B030D-6E8A-4147-A177-3AD203B41FA5}">
                      <a16:colId xmlns:a16="http://schemas.microsoft.com/office/drawing/2014/main" val="636709551"/>
                    </a:ext>
                  </a:extLst>
                </a:gridCol>
                <a:gridCol w="2230174">
                  <a:extLst>
                    <a:ext uri="{9D8B030D-6E8A-4147-A177-3AD203B41FA5}">
                      <a16:colId xmlns:a16="http://schemas.microsoft.com/office/drawing/2014/main" val="2128826736"/>
                    </a:ext>
                  </a:extLst>
                </a:gridCol>
              </a:tblGrid>
              <a:tr h="220303">
                <a:tc gridSpan="2">
                  <a:txBody>
                    <a:bodyPr/>
                    <a:lstStyle/>
                    <a:p>
                      <a:pPr marL="0" marR="0" lvl="0" indent="0" algn="ctr" defTabSz="143048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施設名・</a:t>
                      </a:r>
                      <a:r>
                        <a:rPr kumimoji="1" lang="ja-JP" altLang="en-US" sz="1050" dirty="0" smtClean="0">
                          <a:solidFill>
                            <a:schemeClr val="tx1"/>
                          </a:solidFill>
                        </a:rPr>
                        <a:t>エリア名</a:t>
                      </a:r>
                      <a:endParaRPr kumimoji="1" lang="ja-JP" altLang="en-US" sz="1050" dirty="0">
                        <a:solidFill>
                          <a:schemeClr val="tx1"/>
                        </a:solidFill>
                      </a:endParaRPr>
                    </a:p>
                  </a:txBody>
                  <a:tcPr>
                    <a:solidFill>
                      <a:schemeClr val="bg1">
                        <a:lumMod val="85000"/>
                      </a:schemeClr>
                    </a:solidFill>
                  </a:tcPr>
                </a:tc>
                <a:tc hMerge="1">
                  <a:txBody>
                    <a:bodyPr/>
                    <a:lstStyle/>
                    <a:p>
                      <a:endParaRPr kumimoji="1" lang="ja-JP" altLang="en-US"/>
                    </a:p>
                  </a:txBody>
                  <a:tcPr/>
                </a:tc>
                <a:tc>
                  <a:txBody>
                    <a:bodyPr/>
                    <a:lstStyle/>
                    <a:p>
                      <a:pPr algn="ctr"/>
                      <a:r>
                        <a:rPr kumimoji="1" lang="ja-JP" altLang="en-US" sz="1050" dirty="0" smtClean="0">
                          <a:solidFill>
                            <a:schemeClr val="tx1"/>
                          </a:solidFill>
                        </a:rPr>
                        <a:t>管理者</a:t>
                      </a:r>
                      <a:endParaRPr kumimoji="1" lang="ja-JP" altLang="en-US" sz="1050" dirty="0">
                        <a:solidFill>
                          <a:schemeClr val="tx1"/>
                        </a:solidFill>
                      </a:endParaRPr>
                    </a:p>
                  </a:txBody>
                  <a:tcPr>
                    <a:solidFill>
                      <a:schemeClr val="bg1">
                        <a:lumMod val="85000"/>
                      </a:schemeClr>
                    </a:solidFill>
                  </a:tcPr>
                </a:tc>
                <a:tc>
                  <a:txBody>
                    <a:bodyPr/>
                    <a:lstStyle/>
                    <a:p>
                      <a:pPr algn="ctr"/>
                      <a:r>
                        <a:rPr kumimoji="1" lang="ja-JP" altLang="en-US" sz="1050" dirty="0" smtClean="0">
                          <a:solidFill>
                            <a:schemeClr val="tx1"/>
                          </a:solidFill>
                        </a:rPr>
                        <a:t>現状</a:t>
                      </a:r>
                      <a:endParaRPr kumimoji="1" lang="ja-JP" altLang="en-US" sz="1050" dirty="0">
                        <a:solidFill>
                          <a:schemeClr val="tx1"/>
                        </a:solidFill>
                      </a:endParaRPr>
                    </a:p>
                  </a:txBody>
                  <a:tcPr>
                    <a:solidFill>
                      <a:schemeClr val="bg1">
                        <a:lumMod val="85000"/>
                      </a:schemeClr>
                    </a:solidFill>
                  </a:tcPr>
                </a:tc>
                <a:tc>
                  <a:txBody>
                    <a:bodyPr/>
                    <a:lstStyle/>
                    <a:p>
                      <a:pPr algn="ctr"/>
                      <a:r>
                        <a:rPr kumimoji="1" lang="ja-JP" altLang="en-US" sz="1050" dirty="0" smtClean="0">
                          <a:solidFill>
                            <a:schemeClr val="tx1"/>
                          </a:solidFill>
                        </a:rPr>
                        <a:t>留意すべき点</a:t>
                      </a:r>
                      <a:endParaRPr kumimoji="1" lang="ja-JP" altLang="en-US" sz="1050" dirty="0">
                        <a:solidFill>
                          <a:schemeClr val="tx1"/>
                        </a:solidFill>
                      </a:endParaRPr>
                    </a:p>
                  </a:txBody>
                  <a:tcPr>
                    <a:solidFill>
                      <a:schemeClr val="bg1">
                        <a:lumMod val="85000"/>
                      </a:schemeClr>
                    </a:solidFill>
                  </a:tcPr>
                </a:tc>
                <a:extLst>
                  <a:ext uri="{0D108BD9-81ED-4DB2-BD59-A6C34878D82A}">
                    <a16:rowId xmlns:a16="http://schemas.microsoft.com/office/drawing/2014/main" val="2545159676"/>
                  </a:ext>
                </a:extLst>
              </a:tr>
              <a:tr h="438227">
                <a:tc>
                  <a:txBody>
                    <a:bodyPr/>
                    <a:lstStyle/>
                    <a:p>
                      <a:pPr algn="ctr"/>
                      <a:r>
                        <a:rPr kumimoji="1" lang="ja-JP" altLang="en-US" sz="1050" dirty="0" smtClean="0">
                          <a:solidFill>
                            <a:schemeClr val="tx1"/>
                          </a:solidFill>
                        </a:rPr>
                        <a:t>①</a:t>
                      </a:r>
                      <a:endParaRPr kumimoji="1" lang="ja-JP" altLang="en-US" sz="1050" dirty="0">
                        <a:solidFill>
                          <a:schemeClr val="tx1"/>
                        </a:solidFill>
                      </a:endParaRPr>
                    </a:p>
                  </a:txBody>
                  <a:tcPr anchor="ctr"/>
                </a:tc>
                <a:tc>
                  <a:txBody>
                    <a:bodyPr/>
                    <a:lstStyle/>
                    <a:p>
                      <a:r>
                        <a:rPr kumimoji="1" lang="ja-JP" altLang="en-US" sz="1050" b="0" dirty="0" smtClean="0">
                          <a:solidFill>
                            <a:schemeClr val="tx1"/>
                          </a:solidFill>
                        </a:rPr>
                        <a:t>砂浜</a:t>
                      </a:r>
                      <a:endParaRPr kumimoji="1" lang="en-US" altLang="ja-JP" sz="1050" b="0" dirty="0" smtClean="0">
                        <a:solidFill>
                          <a:schemeClr val="tx1"/>
                        </a:solidFill>
                      </a:endParaRPr>
                    </a:p>
                    <a:p>
                      <a:r>
                        <a:rPr kumimoji="1" lang="ja-JP" altLang="en-US" sz="1050" b="0" dirty="0" smtClean="0">
                          <a:solidFill>
                            <a:schemeClr val="tx1"/>
                          </a:solidFill>
                        </a:rPr>
                        <a:t>（開設区域外）</a:t>
                      </a:r>
                      <a:endParaRPr kumimoji="1" lang="en-US" altLang="ja-JP" sz="1050" b="0" dirty="0" smtClean="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大阪港湾局</a:t>
                      </a:r>
                      <a:endParaRPr kumimoji="1" lang="en-US" altLang="ja-JP" sz="1050" u="none" dirty="0" smtClean="0">
                        <a:solidFill>
                          <a:schemeClr val="tx1"/>
                        </a:solidFill>
                      </a:endParaRPr>
                    </a:p>
                  </a:txBody>
                  <a:tcPr anchor="ctr"/>
                </a:tc>
                <a:tc>
                  <a:txBody>
                    <a:bodyPr/>
                    <a:lstStyle/>
                    <a:p>
                      <a:r>
                        <a:rPr kumimoji="1" lang="ja-JP" altLang="en-US" sz="1050" u="none" dirty="0" smtClean="0">
                          <a:solidFill>
                            <a:schemeClr val="tx1"/>
                          </a:solidFill>
                        </a:rPr>
                        <a:t>潮干狩り・海水浴場として利用されている。</a:t>
                      </a:r>
                      <a:endParaRPr kumimoji="1" lang="ja-JP" altLang="en-US" sz="1050" u="none" dirty="0">
                        <a:solidFill>
                          <a:schemeClr val="tx1"/>
                        </a:solidFill>
                      </a:endParaRPr>
                    </a:p>
                  </a:txBody>
                  <a:tcPr anchor="ctr"/>
                </a:tc>
                <a:tc>
                  <a:txBody>
                    <a:bodyPr/>
                    <a:lstStyle/>
                    <a:p>
                      <a:r>
                        <a:rPr kumimoji="1" lang="ja-JP" altLang="en-US" sz="1050" u="none" dirty="0" smtClean="0">
                          <a:solidFill>
                            <a:schemeClr val="tx1"/>
                          </a:solidFill>
                        </a:rPr>
                        <a:t>イベント等を実施する場合は、管理者との協議が必要。</a:t>
                      </a:r>
                      <a:endParaRPr kumimoji="1" lang="ja-JP" altLang="en-US" sz="1050" u="none" dirty="0">
                        <a:solidFill>
                          <a:schemeClr val="tx1"/>
                        </a:solidFill>
                      </a:endParaRPr>
                    </a:p>
                  </a:txBody>
                  <a:tcPr anchor="ctr"/>
                </a:tc>
                <a:extLst>
                  <a:ext uri="{0D108BD9-81ED-4DB2-BD59-A6C34878D82A}">
                    <a16:rowId xmlns:a16="http://schemas.microsoft.com/office/drawing/2014/main" val="849119150"/>
                  </a:ext>
                </a:extLst>
              </a:tr>
              <a:tr h="438227">
                <a:tc>
                  <a:txBody>
                    <a:bodyPr/>
                    <a:lstStyle/>
                    <a:p>
                      <a:pPr algn="ctr"/>
                      <a:r>
                        <a:rPr kumimoji="1" lang="ja-JP" altLang="en-US" sz="1050" dirty="0" smtClean="0">
                          <a:solidFill>
                            <a:schemeClr val="tx1"/>
                          </a:solidFill>
                        </a:rPr>
                        <a:t>②</a:t>
                      </a:r>
                      <a:endParaRPr kumimoji="1" lang="ja-JP" altLang="en-US" sz="1050"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阪神高速道路</a:t>
                      </a:r>
                      <a:endParaRPr kumimoji="1" lang="en-US" altLang="ja-JP" sz="1050" dirty="0" smtClean="0">
                        <a:solidFill>
                          <a:schemeClr val="tx1"/>
                        </a:solidFill>
                      </a:endParaRPr>
                    </a:p>
                  </a:txBody>
                  <a:tcPr anchor="ctr"/>
                </a:tc>
                <a:tc>
                  <a:txBody>
                    <a:bodyPr/>
                    <a:lstStyle/>
                    <a:p>
                      <a:r>
                        <a:rPr kumimoji="1" lang="ja-JP" altLang="en-US" sz="1050" u="none" dirty="0" smtClean="0">
                          <a:solidFill>
                            <a:schemeClr val="tx1"/>
                          </a:solidFill>
                        </a:rPr>
                        <a:t>阪神高速道路株式会社</a:t>
                      </a:r>
                      <a:endParaRPr kumimoji="1" lang="ja-JP" altLang="en-US" sz="1050" u="none"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阪神高速道路の施設が沢地区、脇浜地区の一部を占用している。</a:t>
                      </a:r>
                      <a:endParaRPr kumimoji="1" lang="en-US" altLang="ja-JP" sz="1050" dirty="0" smtClean="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高速道路高架下において形質変更や施設設置等を行う際は、阪神高速道路との協議が必要。</a:t>
                      </a:r>
                    </a:p>
                  </a:txBody>
                  <a:tcPr anchor="ctr"/>
                </a:tc>
                <a:extLst>
                  <a:ext uri="{0D108BD9-81ED-4DB2-BD59-A6C34878D82A}">
                    <a16:rowId xmlns:a16="http://schemas.microsoft.com/office/drawing/2014/main" val="2166640697"/>
                  </a:ext>
                </a:extLst>
              </a:tr>
              <a:tr h="438227">
                <a:tc>
                  <a:txBody>
                    <a:bodyPr/>
                    <a:lstStyle/>
                    <a:p>
                      <a:pPr algn="ctr"/>
                      <a:r>
                        <a:rPr kumimoji="1" lang="ja-JP" altLang="en-US" sz="1050" dirty="0" smtClean="0">
                          <a:solidFill>
                            <a:schemeClr val="tx1"/>
                          </a:solidFill>
                        </a:rPr>
                        <a:t>③</a:t>
                      </a:r>
                      <a:endParaRPr kumimoji="1" lang="ja-JP" altLang="en-US" sz="1050" dirty="0">
                        <a:solidFill>
                          <a:schemeClr val="tx1"/>
                        </a:solidFill>
                      </a:endParaRPr>
                    </a:p>
                  </a:txBody>
                  <a:tcPr anchor="ctr"/>
                </a:tc>
                <a:tc>
                  <a:txBody>
                    <a:bodyPr/>
                    <a:lstStyle/>
                    <a:p>
                      <a:r>
                        <a:rPr kumimoji="1" lang="ja-JP" altLang="en-US" sz="1050" dirty="0" smtClean="0">
                          <a:solidFill>
                            <a:schemeClr val="tx1"/>
                          </a:solidFill>
                        </a:rPr>
                        <a:t>二色港</a:t>
                      </a:r>
                      <a:endParaRPr kumimoji="1" lang="ja-JP" altLang="en-US" sz="1050" dirty="0">
                        <a:solidFill>
                          <a:schemeClr val="tx1"/>
                        </a:solidFill>
                      </a:endParaRPr>
                    </a:p>
                  </a:txBody>
                  <a:tcPr anchor="ctr"/>
                </a:tc>
                <a:tc>
                  <a:txBody>
                    <a:bodyPr/>
                    <a:lstStyle/>
                    <a:p>
                      <a:r>
                        <a:rPr kumimoji="1" lang="ja-JP" altLang="en-US" sz="1050" u="none" dirty="0" smtClean="0">
                          <a:solidFill>
                            <a:schemeClr val="tx1"/>
                          </a:solidFill>
                        </a:rPr>
                        <a:t>大阪港湾局</a:t>
                      </a:r>
                      <a:endParaRPr kumimoji="1" lang="ja-JP" altLang="en-US" sz="1050" u="none" dirty="0">
                        <a:solidFill>
                          <a:schemeClr val="tx1"/>
                        </a:solidFill>
                      </a:endParaRPr>
                    </a:p>
                  </a:txBody>
                  <a:tcPr anchor="ctr"/>
                </a:tc>
                <a:tc>
                  <a:txBody>
                    <a:bodyPr/>
                    <a:lstStyle/>
                    <a:p>
                      <a:pPr marL="0" marR="0" lvl="0" indent="0" algn="l" defTabSz="1430487"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rPr>
                        <a:t>ヨットハーバー等として利用されている。</a:t>
                      </a:r>
                    </a:p>
                  </a:txBody>
                  <a:tcPr anchor="ctr"/>
                </a:tc>
                <a:tc>
                  <a:txBody>
                    <a:bodyPr/>
                    <a:lstStyle/>
                    <a:p>
                      <a:r>
                        <a:rPr kumimoji="1" lang="ja-JP" altLang="en-US" sz="1050" u="none" dirty="0" smtClean="0">
                          <a:solidFill>
                            <a:schemeClr val="tx1"/>
                          </a:solidFill>
                        </a:rPr>
                        <a:t>提案不可</a:t>
                      </a:r>
                      <a:endParaRPr kumimoji="1" lang="ja-JP" altLang="en-US" sz="1050" u="none" dirty="0">
                        <a:solidFill>
                          <a:schemeClr val="tx1"/>
                        </a:solidFill>
                      </a:endParaRPr>
                    </a:p>
                  </a:txBody>
                  <a:tcPr anchor="ctr"/>
                </a:tc>
                <a:extLst>
                  <a:ext uri="{0D108BD9-81ED-4DB2-BD59-A6C34878D82A}">
                    <a16:rowId xmlns:a16="http://schemas.microsoft.com/office/drawing/2014/main" val="833426701"/>
                  </a:ext>
                </a:extLst>
              </a:tr>
            </a:tbl>
          </a:graphicData>
        </a:graphic>
      </p:graphicFrame>
    </p:spTree>
    <p:extLst>
      <p:ext uri="{BB962C8B-B14F-4D97-AF65-F5344CB8AC3E}">
        <p14:creationId xmlns:p14="http://schemas.microsoft.com/office/powerpoint/2010/main" val="390729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
          <p:cNvSpPr txBox="1">
            <a:spLocks noChangeArrowheads="1"/>
          </p:cNvSpPr>
          <p:nvPr/>
        </p:nvSpPr>
        <p:spPr bwMode="auto">
          <a:xfrm>
            <a:off x="0" y="0"/>
            <a:ext cx="15128543" cy="400110"/>
          </a:xfrm>
          <a:prstGeom prst="rect">
            <a:avLst/>
          </a:prstGeom>
          <a:solidFill>
            <a:schemeClr val="accent1">
              <a:lumMod val="50000"/>
            </a:schemeClr>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b="1" dirty="0" smtClean="0">
                <a:solidFill>
                  <a:schemeClr val="bg1"/>
                </a:solidFill>
              </a:rPr>
              <a:t>【</a:t>
            </a:r>
            <a:r>
              <a:rPr lang="ja-JP" altLang="en-US" sz="2000" b="1" dirty="0" smtClean="0">
                <a:solidFill>
                  <a:schemeClr val="bg1"/>
                </a:solidFill>
              </a:rPr>
              <a:t>資料</a:t>
            </a:r>
            <a:r>
              <a:rPr lang="ja-JP" altLang="en-US" sz="2000" b="1" dirty="0">
                <a:solidFill>
                  <a:schemeClr val="bg1"/>
                </a:solidFill>
              </a:rPr>
              <a:t>１</a:t>
            </a:r>
            <a:r>
              <a:rPr lang="en-US" altLang="ja-JP" sz="2000" b="1" dirty="0">
                <a:solidFill>
                  <a:schemeClr val="bg1"/>
                </a:solidFill>
              </a:rPr>
              <a:t>】</a:t>
            </a:r>
            <a:r>
              <a:rPr lang="ja-JP" altLang="en-US" sz="2000" b="1">
                <a:solidFill>
                  <a:schemeClr val="bg1"/>
                </a:solidFill>
              </a:rPr>
              <a:t>魅力</a:t>
            </a:r>
            <a:r>
              <a:rPr lang="ja-JP" altLang="en-US" sz="2000" b="1" smtClean="0">
                <a:solidFill>
                  <a:schemeClr val="bg1"/>
                </a:solidFill>
              </a:rPr>
              <a:t>向上事業（</a:t>
            </a:r>
            <a:r>
              <a:rPr lang="ja-JP" altLang="en-US" sz="2000" b="1" dirty="0">
                <a:solidFill>
                  <a:schemeClr val="bg1"/>
                </a:solidFill>
              </a:rPr>
              <a:t>自主事業）の</a:t>
            </a:r>
            <a:r>
              <a:rPr lang="ja-JP" altLang="ja-JP" sz="2000" b="1" dirty="0">
                <a:solidFill>
                  <a:schemeClr val="bg1"/>
                </a:solidFill>
              </a:rPr>
              <a:t>提案における</a:t>
            </a:r>
            <a:r>
              <a:rPr lang="ja-JP" altLang="en-US" sz="2000" b="1" dirty="0">
                <a:solidFill>
                  <a:schemeClr val="bg1"/>
                </a:solidFill>
              </a:rPr>
              <a:t>二色の浜公園の留意</a:t>
            </a:r>
            <a:r>
              <a:rPr lang="ja-JP" altLang="en-US" sz="2000" b="1" dirty="0" smtClean="0">
                <a:solidFill>
                  <a:schemeClr val="bg1"/>
                </a:solidFill>
              </a:rPr>
              <a:t>事項</a:t>
            </a:r>
            <a:endParaRPr lang="en-US" altLang="ja-JP" sz="2800" b="1" dirty="0">
              <a:solidFill>
                <a:schemeClr val="bg1"/>
              </a:solidFill>
              <a:latin typeface="Meiryo UI" pitchFamily="50" charset="-128"/>
              <a:ea typeface="Meiryo UI" pitchFamily="50" charset="-128"/>
              <a:cs typeface="Meiryo UI" pitchFamily="50" charset="-128"/>
            </a:endParaRPr>
          </a:p>
        </p:txBody>
      </p:sp>
      <p:pic>
        <p:nvPicPr>
          <p:cNvPr id="30" name="図 29" descr="C:\Users\masudams\AppData\Local\Microsoft\Windows\INetCache\Content.Word\02-2.ゾーン図.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321" y="823477"/>
            <a:ext cx="12459094" cy="9831576"/>
          </a:xfrm>
          <a:prstGeom prst="rect">
            <a:avLst/>
          </a:prstGeom>
          <a:noFill/>
          <a:ln>
            <a:noFill/>
          </a:ln>
        </p:spPr>
      </p:pic>
      <p:pic>
        <p:nvPicPr>
          <p:cNvPr id="34" name="図 33" descr="C:\Users\masudams\AppData\Local\Microsoft\Windows\INetCache\Content.Word\new_nishiki_map.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1193106" y="1006656"/>
            <a:ext cx="1888027" cy="1498275"/>
          </a:xfrm>
          <a:prstGeom prst="rect">
            <a:avLst/>
          </a:prstGeom>
          <a:noFill/>
          <a:ln>
            <a:noFill/>
          </a:ln>
          <a:extLst>
            <a:ext uri="{53640926-AAD7-44D8-BBD7-CCE9431645EC}">
              <a14:shadowObscured xmlns:a14="http://schemas.microsoft.com/office/drawing/2010/main"/>
            </a:ext>
          </a:extLst>
        </p:spPr>
      </p:pic>
      <p:sp>
        <p:nvSpPr>
          <p:cNvPr id="38" name="テキスト ボックス 64"/>
          <p:cNvSpPr txBox="1"/>
          <p:nvPr/>
        </p:nvSpPr>
        <p:spPr>
          <a:xfrm>
            <a:off x="11717828" y="1049145"/>
            <a:ext cx="2870779" cy="832087"/>
          </a:xfrm>
          <a:prstGeom prst="rect">
            <a:avLst/>
          </a:prstGeom>
          <a:solidFill>
            <a:schemeClr val="bg1">
              <a:alpha val="40000"/>
            </a:schemeClr>
          </a:solidFill>
          <a:ln w="38100" cmpd="dbl">
            <a:solidFill>
              <a:srgbClr val="FF0000"/>
            </a:solidFill>
          </a:ln>
        </p:spPr>
        <p:txBody>
          <a:bodyPr wrap="square" bIns="46800" rtlCol="0" anchor="ctr" anchorCtr="0">
            <a:spAutoFit/>
          </a:bodyPr>
          <a:lstStyle/>
          <a:p>
            <a:pPr algn="ctr">
              <a:spcAft>
                <a:spcPts val="0"/>
              </a:spcAft>
            </a:pPr>
            <a:r>
              <a:rPr lang="ja-JP" sz="2400" b="1" kern="0" dirty="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賑わい創出</a:t>
            </a:r>
            <a:r>
              <a:rPr lang="ja-JP" sz="2400" b="1" kern="0" dirty="0" smtClean="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rPr>
              <a:t>ゾーン</a:t>
            </a:r>
            <a:endParaRPr lang="en-US" altLang="ja-JP" sz="2400" b="1" kern="0" dirty="0" smtClean="0">
              <a:solidFill>
                <a:srgbClr val="00206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a:spcAft>
                <a:spcPts val="0"/>
              </a:spcAft>
            </a:pPr>
            <a:r>
              <a:rPr lang="ja-JP" altLang="en-US" sz="2400" kern="100" dirty="0" smtClean="0">
                <a:effectLst/>
                <a:latin typeface="ＭＳ Ｐ明朝" panose="02020600040205080304" pitchFamily="18" charset="-128"/>
                <a:ea typeface="ＭＳ Ｐ明朝" panose="02020600040205080304" pitchFamily="18" charset="-128"/>
                <a:cs typeface="Times New Roman" panose="02020603050405020304" pitchFamily="18" charset="0"/>
              </a:rPr>
              <a:t>（海浜緑地）</a:t>
            </a:r>
            <a:endParaRPr lang="ja-JP" sz="2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42" name="テキスト ボックス 64"/>
          <p:cNvSpPr txBox="1"/>
          <p:nvPr/>
        </p:nvSpPr>
        <p:spPr>
          <a:xfrm>
            <a:off x="8985095" y="9515415"/>
            <a:ext cx="5157582" cy="832087"/>
          </a:xfrm>
          <a:prstGeom prst="rect">
            <a:avLst/>
          </a:prstGeom>
          <a:solidFill>
            <a:schemeClr val="bg1">
              <a:alpha val="40000"/>
            </a:schemeClr>
          </a:solidFill>
          <a:ln w="38100" cmpd="dbl">
            <a:solidFill>
              <a:srgbClr val="0070C0"/>
            </a:solidFill>
          </a:ln>
        </p:spPr>
        <p:txBody>
          <a:bodyPr wrap="square" bIns="46800" rtlCol="0" anchor="ctr" anchorCtr="0">
            <a:spAutoFit/>
          </a:bodyPr>
          <a:lstStyle/>
          <a:p>
            <a:pPr algn="ctr">
              <a:spcAft>
                <a:spcPts val="0"/>
              </a:spcAft>
            </a:pPr>
            <a:r>
              <a:rPr lang="ja-JP" sz="2400" b="1" kern="1200" dirty="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スポーツ・</a:t>
            </a:r>
            <a:r>
              <a:rPr lang="ja-JP" sz="2400" b="1" kern="1200" dirty="0" smtClean="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rPr>
              <a:t>レクリエーションゾーン</a:t>
            </a:r>
            <a:endParaRPr lang="en-US" altLang="ja-JP" sz="2400" b="1" kern="1200" dirty="0" smtClean="0">
              <a:solidFill>
                <a:srgbClr val="002060"/>
              </a:solidFill>
              <a:effectLst/>
              <a:latin typeface="ＭＳ Ｐゴシック" panose="020B0600070205080204" pitchFamily="50" charset="-128"/>
              <a:ea typeface="ＭＳ 明朝" panose="02020609040205080304" pitchFamily="17" charset="-128"/>
              <a:cs typeface="Times New Roman" panose="02020603050405020304" pitchFamily="18" charset="0"/>
            </a:endParaRPr>
          </a:p>
          <a:p>
            <a:pPr algn="ctr">
              <a:spcAft>
                <a:spcPts val="0"/>
              </a:spcAft>
            </a:pPr>
            <a:r>
              <a:rPr lang="ja-JP" altLang="en-US" sz="2400" dirty="0" smtClean="0">
                <a:solidFill>
                  <a:srgbClr val="002060"/>
                </a:solidFill>
                <a:latin typeface="ＭＳ Ｐゴシック" panose="020B0600070205080204" pitchFamily="50" charset="-128"/>
                <a:ea typeface="ＭＳ 明朝" panose="02020609040205080304" pitchFamily="17" charset="-128"/>
                <a:cs typeface="Times New Roman" panose="02020603050405020304" pitchFamily="18" charset="0"/>
              </a:rPr>
              <a:t>（脇浜地区）</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4" name="テキスト ボックス 64"/>
          <p:cNvSpPr txBox="1"/>
          <p:nvPr/>
        </p:nvSpPr>
        <p:spPr>
          <a:xfrm>
            <a:off x="862468" y="8712982"/>
            <a:ext cx="5197263" cy="832087"/>
          </a:xfrm>
          <a:prstGeom prst="rect">
            <a:avLst/>
          </a:prstGeom>
          <a:solidFill>
            <a:schemeClr val="bg1">
              <a:alpha val="40000"/>
            </a:schemeClr>
          </a:solidFill>
          <a:ln w="38100" cmpd="dbl">
            <a:solidFill>
              <a:schemeClr val="accent6">
                <a:lumMod val="75000"/>
              </a:schemeClr>
            </a:solidFill>
          </a:ln>
        </p:spPr>
        <p:txBody>
          <a:bodyPr wrap="square" bIns="46800" rtlCol="0" anchor="ctr" anchorCtr="0">
            <a:spAutoFit/>
          </a:bodyPr>
          <a:lstStyle/>
          <a:p>
            <a:pPr algn="ctr">
              <a:spcAft>
                <a:spcPts val="0"/>
              </a:spcAft>
            </a:pPr>
            <a:r>
              <a:rPr lang="ja-JP" sz="2400" b="1" kern="1200" dirty="0">
                <a:solidFill>
                  <a:srgbClr val="002060"/>
                </a:solidFill>
                <a:effectLst/>
                <a:latin typeface="ＭＳ Ｐ明朝" panose="02020600040205080304" pitchFamily="18" charset="-128"/>
                <a:ea typeface="ＭＳ 明朝" panose="02020609040205080304" pitchFamily="17" charset="-128"/>
                <a:cs typeface="Times New Roman" panose="02020603050405020304" pitchFamily="18" charset="0"/>
              </a:rPr>
              <a:t>自然・海洋</a:t>
            </a:r>
            <a:r>
              <a:rPr lang="ja-JP" sz="2400" b="1" kern="1200" dirty="0" smtClean="0">
                <a:solidFill>
                  <a:srgbClr val="002060"/>
                </a:solidFill>
                <a:effectLst/>
                <a:latin typeface="ＭＳ Ｐ明朝" panose="02020600040205080304" pitchFamily="18" charset="-128"/>
                <a:ea typeface="ＭＳ 明朝" panose="02020609040205080304" pitchFamily="17" charset="-128"/>
                <a:cs typeface="Times New Roman" panose="02020603050405020304" pitchFamily="18" charset="0"/>
              </a:rPr>
              <a:t>レクリエーションゾーン</a:t>
            </a:r>
            <a:endParaRPr lang="en-US" altLang="ja-JP" sz="2400" b="1" kern="1200" dirty="0" smtClean="0">
              <a:solidFill>
                <a:srgbClr val="002060"/>
              </a:solidFill>
              <a:effectLst/>
              <a:latin typeface="ＭＳ Ｐ明朝" panose="02020600040205080304" pitchFamily="18" charset="-128"/>
              <a:ea typeface="ＭＳ 明朝" panose="02020609040205080304" pitchFamily="17" charset="-128"/>
              <a:cs typeface="Times New Roman" panose="02020603050405020304" pitchFamily="18" charset="0"/>
            </a:endParaRPr>
          </a:p>
          <a:p>
            <a:pPr algn="ctr">
              <a:spcAft>
                <a:spcPts val="0"/>
              </a:spcAft>
            </a:pPr>
            <a:r>
              <a:rPr lang="ja-JP" altLang="en-US" sz="2400" dirty="0" smtClean="0">
                <a:solidFill>
                  <a:srgbClr val="002060"/>
                </a:solidFill>
                <a:latin typeface="ＭＳ Ｐ明朝" panose="02020600040205080304" pitchFamily="18" charset="-128"/>
                <a:ea typeface="ＭＳ 明朝" panose="02020609040205080304" pitchFamily="17" charset="-128"/>
                <a:cs typeface="Times New Roman" panose="02020603050405020304" pitchFamily="18" charset="0"/>
              </a:rPr>
              <a:t>（沢地区）</a:t>
            </a:r>
            <a:endParaRPr lang="ja-JP" sz="2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4" name="テキスト ボックス 3"/>
          <p:cNvSpPr txBox="1"/>
          <p:nvPr/>
        </p:nvSpPr>
        <p:spPr>
          <a:xfrm>
            <a:off x="4352615" y="7218166"/>
            <a:ext cx="415498" cy="369332"/>
          </a:xfrm>
          <a:prstGeom prst="rect">
            <a:avLst/>
          </a:prstGeom>
          <a:noFill/>
        </p:spPr>
        <p:txBody>
          <a:bodyPr wrap="none" rtlCol="0">
            <a:spAutoFit/>
          </a:bodyPr>
          <a:lstStyle/>
          <a:p>
            <a:r>
              <a:rPr kumimoji="1" lang="ja-JP" altLang="en-US" dirty="0">
                <a:solidFill>
                  <a:srgbClr val="00B050"/>
                </a:solidFill>
                <a:effectLst>
                  <a:glow rad="63500">
                    <a:schemeClr val="bg1"/>
                  </a:glow>
                </a:effectLst>
              </a:rPr>
              <a:t>②</a:t>
            </a:r>
          </a:p>
        </p:txBody>
      </p:sp>
      <p:sp>
        <p:nvSpPr>
          <p:cNvPr id="13" name="テキスト ボックス 12"/>
          <p:cNvSpPr txBox="1"/>
          <p:nvPr/>
        </p:nvSpPr>
        <p:spPr>
          <a:xfrm>
            <a:off x="5644233" y="6837101"/>
            <a:ext cx="415498" cy="369332"/>
          </a:xfrm>
          <a:prstGeom prst="rect">
            <a:avLst/>
          </a:prstGeom>
          <a:noFill/>
        </p:spPr>
        <p:txBody>
          <a:bodyPr wrap="none" rtlCol="0">
            <a:spAutoFit/>
          </a:bodyPr>
          <a:lstStyle/>
          <a:p>
            <a:r>
              <a:rPr kumimoji="1" lang="ja-JP" altLang="en-US" dirty="0" smtClean="0">
                <a:solidFill>
                  <a:srgbClr val="00B050"/>
                </a:solidFill>
                <a:effectLst>
                  <a:glow rad="63500">
                    <a:schemeClr val="bg1"/>
                  </a:glow>
                </a:effectLst>
              </a:rPr>
              <a:t>③</a:t>
            </a:r>
            <a:endParaRPr kumimoji="1" lang="ja-JP" altLang="en-US" dirty="0">
              <a:solidFill>
                <a:srgbClr val="00B050"/>
              </a:solidFill>
              <a:effectLst>
                <a:glow rad="63500">
                  <a:schemeClr val="bg1"/>
                </a:glow>
              </a:effectLst>
            </a:endParaRPr>
          </a:p>
        </p:txBody>
      </p:sp>
      <p:sp>
        <p:nvSpPr>
          <p:cNvPr id="14" name="テキスト ボックス 13"/>
          <p:cNvSpPr txBox="1"/>
          <p:nvPr/>
        </p:nvSpPr>
        <p:spPr>
          <a:xfrm>
            <a:off x="6459815" y="8090256"/>
            <a:ext cx="415498" cy="369332"/>
          </a:xfrm>
          <a:prstGeom prst="rect">
            <a:avLst/>
          </a:prstGeom>
          <a:noFill/>
        </p:spPr>
        <p:txBody>
          <a:bodyPr wrap="none" rtlCol="0">
            <a:spAutoFit/>
          </a:bodyPr>
          <a:lstStyle/>
          <a:p>
            <a:r>
              <a:rPr kumimoji="1" lang="ja-JP" altLang="en-US" dirty="0">
                <a:solidFill>
                  <a:srgbClr val="00B050"/>
                </a:solidFill>
                <a:effectLst>
                  <a:glow rad="63500">
                    <a:schemeClr val="bg1"/>
                  </a:glow>
                </a:effectLst>
              </a:rPr>
              <a:t>④</a:t>
            </a:r>
          </a:p>
        </p:txBody>
      </p:sp>
      <p:sp>
        <p:nvSpPr>
          <p:cNvPr id="15" name="テキスト ボックス 14"/>
          <p:cNvSpPr txBox="1"/>
          <p:nvPr/>
        </p:nvSpPr>
        <p:spPr>
          <a:xfrm>
            <a:off x="6828370" y="5924759"/>
            <a:ext cx="415498" cy="369332"/>
          </a:xfrm>
          <a:prstGeom prst="rect">
            <a:avLst/>
          </a:prstGeom>
          <a:noFill/>
        </p:spPr>
        <p:txBody>
          <a:bodyPr wrap="none" rtlCol="0">
            <a:spAutoFit/>
          </a:bodyPr>
          <a:lstStyle/>
          <a:p>
            <a:r>
              <a:rPr kumimoji="1" lang="ja-JP" altLang="en-US" dirty="0" smtClean="0">
                <a:solidFill>
                  <a:srgbClr val="00B050"/>
                </a:solidFill>
                <a:effectLst>
                  <a:glow rad="63500">
                    <a:schemeClr val="bg1"/>
                  </a:glow>
                </a:effectLst>
              </a:rPr>
              <a:t>⑤</a:t>
            </a:r>
            <a:endParaRPr kumimoji="1" lang="ja-JP" altLang="en-US" dirty="0">
              <a:solidFill>
                <a:srgbClr val="00B050"/>
              </a:solidFill>
              <a:effectLst>
                <a:glow rad="63500">
                  <a:schemeClr val="bg1"/>
                </a:glow>
              </a:effectLst>
            </a:endParaRPr>
          </a:p>
        </p:txBody>
      </p:sp>
      <p:cxnSp>
        <p:nvCxnSpPr>
          <p:cNvPr id="3" name="直線コネクタ 2"/>
          <p:cNvCxnSpPr>
            <a:stCxn id="15" idx="2"/>
          </p:cNvCxnSpPr>
          <p:nvPr/>
        </p:nvCxnSpPr>
        <p:spPr>
          <a:xfrm flipH="1">
            <a:off x="5343526" y="6294091"/>
            <a:ext cx="1692593" cy="590487"/>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a:stCxn id="15" idx="2"/>
          </p:cNvCxnSpPr>
          <p:nvPr/>
        </p:nvCxnSpPr>
        <p:spPr>
          <a:xfrm>
            <a:off x="7036119" y="6294091"/>
            <a:ext cx="621981" cy="582362"/>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15" idx="2"/>
          </p:cNvCxnSpPr>
          <p:nvPr/>
        </p:nvCxnSpPr>
        <p:spPr>
          <a:xfrm>
            <a:off x="7036119" y="6294091"/>
            <a:ext cx="1479671" cy="62070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0133495" y="7507680"/>
            <a:ext cx="415498" cy="369332"/>
          </a:xfrm>
          <a:prstGeom prst="rect">
            <a:avLst/>
          </a:prstGeom>
          <a:noFill/>
        </p:spPr>
        <p:txBody>
          <a:bodyPr wrap="none" rtlCol="0">
            <a:spAutoFit/>
          </a:bodyPr>
          <a:lstStyle/>
          <a:p>
            <a:r>
              <a:rPr kumimoji="1" lang="ja-JP" altLang="en-US" dirty="0" smtClean="0">
                <a:solidFill>
                  <a:srgbClr val="0070C0"/>
                </a:solidFill>
                <a:effectLst>
                  <a:glow rad="63500">
                    <a:schemeClr val="bg1"/>
                  </a:glow>
                </a:effectLst>
              </a:rPr>
              <a:t>①</a:t>
            </a:r>
            <a:endParaRPr kumimoji="1" lang="ja-JP" altLang="en-US" dirty="0">
              <a:solidFill>
                <a:srgbClr val="0070C0"/>
              </a:solidFill>
              <a:effectLst>
                <a:glow rad="63500">
                  <a:schemeClr val="bg1"/>
                </a:glow>
              </a:effectLst>
            </a:endParaRPr>
          </a:p>
        </p:txBody>
      </p:sp>
      <p:sp>
        <p:nvSpPr>
          <p:cNvPr id="32" name="テキスト ボックス 31"/>
          <p:cNvSpPr txBox="1"/>
          <p:nvPr/>
        </p:nvSpPr>
        <p:spPr>
          <a:xfrm>
            <a:off x="11215246" y="2901658"/>
            <a:ext cx="415498" cy="369332"/>
          </a:xfrm>
          <a:prstGeom prst="rect">
            <a:avLst/>
          </a:prstGeom>
          <a:noFill/>
        </p:spPr>
        <p:txBody>
          <a:bodyPr wrap="none" rtlCol="0">
            <a:spAutoFit/>
          </a:bodyPr>
          <a:lstStyle/>
          <a:p>
            <a:r>
              <a:rPr kumimoji="1" lang="ja-JP" altLang="en-US" dirty="0" smtClean="0">
                <a:solidFill>
                  <a:srgbClr val="FF0000"/>
                </a:solidFill>
                <a:effectLst>
                  <a:glow rad="63500">
                    <a:schemeClr val="bg1"/>
                  </a:glow>
                </a:effectLst>
              </a:rPr>
              <a:t>①</a:t>
            </a:r>
            <a:endParaRPr kumimoji="1" lang="ja-JP" altLang="en-US" dirty="0">
              <a:solidFill>
                <a:srgbClr val="FF0000"/>
              </a:solidFill>
              <a:effectLst>
                <a:glow rad="63500">
                  <a:schemeClr val="bg1"/>
                </a:glow>
              </a:effectLst>
            </a:endParaRPr>
          </a:p>
        </p:txBody>
      </p:sp>
      <p:sp>
        <p:nvSpPr>
          <p:cNvPr id="33" name="テキスト ボックス 32"/>
          <p:cNvSpPr txBox="1"/>
          <p:nvPr/>
        </p:nvSpPr>
        <p:spPr>
          <a:xfrm>
            <a:off x="11356137" y="4198056"/>
            <a:ext cx="415498" cy="369332"/>
          </a:xfrm>
          <a:prstGeom prst="rect">
            <a:avLst/>
          </a:prstGeom>
          <a:noFill/>
        </p:spPr>
        <p:txBody>
          <a:bodyPr wrap="none" rtlCol="0">
            <a:spAutoFit/>
          </a:bodyPr>
          <a:lstStyle/>
          <a:p>
            <a:r>
              <a:rPr kumimoji="1" lang="ja-JP" altLang="en-US" dirty="0" smtClean="0">
                <a:solidFill>
                  <a:srgbClr val="FF0000"/>
                </a:solidFill>
                <a:effectLst>
                  <a:glow rad="63500">
                    <a:schemeClr val="bg1"/>
                  </a:glow>
                </a:effectLst>
              </a:rPr>
              <a:t>②</a:t>
            </a:r>
            <a:endParaRPr kumimoji="1" lang="ja-JP" altLang="en-US" dirty="0">
              <a:solidFill>
                <a:srgbClr val="FF0000"/>
              </a:solidFill>
              <a:effectLst>
                <a:glow rad="63500">
                  <a:schemeClr val="bg1"/>
                </a:glow>
              </a:effectLst>
            </a:endParaRPr>
          </a:p>
        </p:txBody>
      </p:sp>
      <p:sp>
        <p:nvSpPr>
          <p:cNvPr id="39" name="テキスト ボックス 38"/>
          <p:cNvSpPr txBox="1"/>
          <p:nvPr/>
        </p:nvSpPr>
        <p:spPr>
          <a:xfrm>
            <a:off x="11937524" y="4060113"/>
            <a:ext cx="415498" cy="369332"/>
          </a:xfrm>
          <a:prstGeom prst="rect">
            <a:avLst/>
          </a:prstGeom>
          <a:noFill/>
        </p:spPr>
        <p:txBody>
          <a:bodyPr wrap="none" rtlCol="0">
            <a:spAutoFit/>
          </a:bodyPr>
          <a:lstStyle/>
          <a:p>
            <a:r>
              <a:rPr kumimoji="1" lang="ja-JP" altLang="en-US" dirty="0" smtClean="0">
                <a:solidFill>
                  <a:srgbClr val="FF0000"/>
                </a:solidFill>
                <a:effectLst>
                  <a:glow rad="63500">
                    <a:schemeClr val="bg1"/>
                  </a:glow>
                </a:effectLst>
              </a:rPr>
              <a:t>③</a:t>
            </a:r>
            <a:endParaRPr kumimoji="1" lang="ja-JP" altLang="en-US" dirty="0">
              <a:solidFill>
                <a:srgbClr val="FF0000"/>
              </a:solidFill>
              <a:effectLst>
                <a:glow rad="63500">
                  <a:schemeClr val="bg1"/>
                </a:glow>
              </a:effectLst>
            </a:endParaRPr>
          </a:p>
        </p:txBody>
      </p:sp>
      <p:sp>
        <p:nvSpPr>
          <p:cNvPr id="41" name="テキスト ボックス 40"/>
          <p:cNvSpPr txBox="1"/>
          <p:nvPr/>
        </p:nvSpPr>
        <p:spPr>
          <a:xfrm>
            <a:off x="11717828" y="3399509"/>
            <a:ext cx="361969" cy="380983"/>
          </a:xfrm>
          <a:prstGeom prst="rect">
            <a:avLst/>
          </a:prstGeom>
          <a:noFill/>
        </p:spPr>
        <p:txBody>
          <a:bodyPr wrap="square" rtlCol="0">
            <a:spAutoFit/>
          </a:bodyPr>
          <a:lstStyle/>
          <a:p>
            <a:r>
              <a:rPr kumimoji="1" lang="ja-JP" altLang="en-US" dirty="0" smtClean="0">
                <a:solidFill>
                  <a:srgbClr val="FF0000"/>
                </a:solidFill>
                <a:effectLst>
                  <a:glow rad="63500">
                    <a:schemeClr val="bg1"/>
                  </a:glow>
                </a:effectLst>
              </a:rPr>
              <a:t>④</a:t>
            </a:r>
            <a:endParaRPr kumimoji="1" lang="ja-JP" altLang="en-US" dirty="0">
              <a:solidFill>
                <a:srgbClr val="FF0000"/>
              </a:solidFill>
              <a:effectLst>
                <a:glow rad="63500">
                  <a:schemeClr val="bg1"/>
                </a:glow>
              </a:effectLst>
            </a:endParaRPr>
          </a:p>
        </p:txBody>
      </p:sp>
      <p:sp>
        <p:nvSpPr>
          <p:cNvPr id="25" name="四角形吹き出し 24"/>
          <p:cNvSpPr/>
          <p:nvPr/>
        </p:nvSpPr>
        <p:spPr>
          <a:xfrm>
            <a:off x="134351" y="441545"/>
            <a:ext cx="2117510" cy="434432"/>
          </a:xfrm>
          <a:prstGeom prst="wedgeRectCallout">
            <a:avLst>
              <a:gd name="adj1" fmla="val 26642"/>
              <a:gd name="adj2" fmla="val -48771"/>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箇所図</a:t>
            </a:r>
            <a:endParaRPr kumimoji="1" lang="en-US" altLang="ja-JP" sz="2000" dirty="0" smtClean="0"/>
          </a:p>
        </p:txBody>
      </p:sp>
      <p:sp>
        <p:nvSpPr>
          <p:cNvPr id="26" name="テキスト ボックス 25"/>
          <p:cNvSpPr txBox="1"/>
          <p:nvPr/>
        </p:nvSpPr>
        <p:spPr>
          <a:xfrm>
            <a:off x="9979275" y="3703129"/>
            <a:ext cx="361969" cy="380983"/>
          </a:xfrm>
          <a:prstGeom prst="rect">
            <a:avLst/>
          </a:prstGeom>
          <a:noFill/>
        </p:spPr>
        <p:txBody>
          <a:bodyPr wrap="square" rtlCol="0">
            <a:spAutoFit/>
          </a:bodyPr>
          <a:lstStyle/>
          <a:p>
            <a:r>
              <a:rPr kumimoji="1" lang="ja-JP" altLang="en-US" dirty="0" smtClean="0">
                <a:solidFill>
                  <a:srgbClr val="FF0000"/>
                </a:solidFill>
                <a:effectLst>
                  <a:glow rad="63500">
                    <a:schemeClr val="bg1"/>
                  </a:glow>
                </a:effectLst>
              </a:rPr>
              <a:t>⑤</a:t>
            </a:r>
            <a:endParaRPr kumimoji="1" lang="ja-JP" altLang="en-US" dirty="0">
              <a:solidFill>
                <a:srgbClr val="FF0000"/>
              </a:solidFill>
              <a:effectLst>
                <a:glow rad="63500">
                  <a:schemeClr val="bg1"/>
                </a:glow>
              </a:effectLst>
            </a:endParaRPr>
          </a:p>
        </p:txBody>
      </p:sp>
      <p:sp>
        <p:nvSpPr>
          <p:cNvPr id="29" name="テキスト ボックス 28"/>
          <p:cNvSpPr txBox="1"/>
          <p:nvPr/>
        </p:nvSpPr>
        <p:spPr>
          <a:xfrm>
            <a:off x="10706582" y="3248113"/>
            <a:ext cx="415498" cy="369332"/>
          </a:xfrm>
          <a:prstGeom prst="rect">
            <a:avLst/>
          </a:prstGeom>
          <a:noFill/>
        </p:spPr>
        <p:txBody>
          <a:bodyPr wrap="none" rtlCol="0">
            <a:spAutoFit/>
          </a:bodyPr>
          <a:lstStyle/>
          <a:p>
            <a:r>
              <a:rPr kumimoji="1" lang="ja-JP" altLang="en-US" dirty="0" smtClean="0">
                <a:solidFill>
                  <a:srgbClr val="FF0000"/>
                </a:solidFill>
                <a:effectLst>
                  <a:glow rad="63500">
                    <a:schemeClr val="bg1"/>
                  </a:glow>
                </a:effectLst>
              </a:rPr>
              <a:t>⑥</a:t>
            </a:r>
            <a:endParaRPr kumimoji="1" lang="ja-JP" altLang="en-US" dirty="0">
              <a:solidFill>
                <a:srgbClr val="FF0000"/>
              </a:solidFill>
              <a:effectLst>
                <a:glow rad="63500">
                  <a:schemeClr val="bg1"/>
                </a:glow>
              </a:effectLst>
            </a:endParaRPr>
          </a:p>
        </p:txBody>
      </p:sp>
      <p:sp>
        <p:nvSpPr>
          <p:cNvPr id="31" name="テキスト ボックス 30"/>
          <p:cNvSpPr txBox="1"/>
          <p:nvPr/>
        </p:nvSpPr>
        <p:spPr>
          <a:xfrm>
            <a:off x="10327142" y="8343650"/>
            <a:ext cx="415498" cy="369332"/>
          </a:xfrm>
          <a:prstGeom prst="rect">
            <a:avLst/>
          </a:prstGeom>
          <a:noFill/>
        </p:spPr>
        <p:txBody>
          <a:bodyPr wrap="none" rtlCol="0">
            <a:spAutoFit/>
          </a:bodyPr>
          <a:lstStyle/>
          <a:p>
            <a:r>
              <a:rPr kumimoji="1" lang="ja-JP" altLang="en-US" dirty="0">
                <a:solidFill>
                  <a:srgbClr val="0070C0"/>
                </a:solidFill>
                <a:effectLst>
                  <a:glow rad="63500">
                    <a:schemeClr val="bg1"/>
                  </a:glow>
                </a:effectLst>
              </a:rPr>
              <a:t>➁</a:t>
            </a:r>
          </a:p>
        </p:txBody>
      </p:sp>
      <p:sp>
        <p:nvSpPr>
          <p:cNvPr id="45" name="テキスト ボックス 44"/>
          <p:cNvSpPr txBox="1"/>
          <p:nvPr/>
        </p:nvSpPr>
        <p:spPr>
          <a:xfrm>
            <a:off x="10133495" y="6791013"/>
            <a:ext cx="415498" cy="369332"/>
          </a:xfrm>
          <a:prstGeom prst="rect">
            <a:avLst/>
          </a:prstGeom>
          <a:noFill/>
        </p:spPr>
        <p:txBody>
          <a:bodyPr wrap="none" rtlCol="0">
            <a:spAutoFit/>
          </a:bodyPr>
          <a:lstStyle/>
          <a:p>
            <a:r>
              <a:rPr kumimoji="1" lang="ja-JP" altLang="en-US" smtClean="0">
                <a:solidFill>
                  <a:srgbClr val="0070C0"/>
                </a:solidFill>
                <a:effectLst>
                  <a:glow rad="63500">
                    <a:schemeClr val="bg1"/>
                  </a:glow>
                </a:effectLst>
              </a:rPr>
              <a:t>③</a:t>
            </a:r>
            <a:endParaRPr kumimoji="1" lang="ja-JP" altLang="en-US" dirty="0">
              <a:solidFill>
                <a:srgbClr val="0070C0"/>
              </a:solidFill>
              <a:effectLst>
                <a:glow rad="63500">
                  <a:schemeClr val="bg1"/>
                </a:glow>
              </a:effectLst>
            </a:endParaRPr>
          </a:p>
        </p:txBody>
      </p:sp>
      <p:sp>
        <p:nvSpPr>
          <p:cNvPr id="46" name="テキスト ボックス 45"/>
          <p:cNvSpPr txBox="1"/>
          <p:nvPr/>
        </p:nvSpPr>
        <p:spPr>
          <a:xfrm>
            <a:off x="7243868" y="7330598"/>
            <a:ext cx="415498" cy="369332"/>
          </a:xfrm>
          <a:prstGeom prst="rect">
            <a:avLst/>
          </a:prstGeom>
          <a:noFill/>
        </p:spPr>
        <p:txBody>
          <a:bodyPr wrap="none" rtlCol="0">
            <a:spAutoFit/>
          </a:bodyPr>
          <a:lstStyle/>
          <a:p>
            <a:r>
              <a:rPr kumimoji="1" lang="ja-JP" altLang="en-US" dirty="0">
                <a:solidFill>
                  <a:srgbClr val="00B050"/>
                </a:solidFill>
                <a:effectLst>
                  <a:glow rad="63500">
                    <a:schemeClr val="bg1"/>
                  </a:glow>
                </a:effectLst>
              </a:rPr>
              <a:t>⑥</a:t>
            </a:r>
          </a:p>
        </p:txBody>
      </p:sp>
      <p:sp>
        <p:nvSpPr>
          <p:cNvPr id="48" name="テキスト ボックス 47"/>
          <p:cNvSpPr txBox="1"/>
          <p:nvPr/>
        </p:nvSpPr>
        <p:spPr>
          <a:xfrm>
            <a:off x="10753485" y="7464826"/>
            <a:ext cx="415498" cy="369332"/>
          </a:xfrm>
          <a:prstGeom prst="rect">
            <a:avLst/>
          </a:prstGeom>
          <a:noFill/>
        </p:spPr>
        <p:txBody>
          <a:bodyPr wrap="none" rtlCol="0">
            <a:spAutoFit/>
          </a:bodyPr>
          <a:lstStyle/>
          <a:p>
            <a:r>
              <a:rPr kumimoji="1" lang="ja-JP" altLang="en-US" dirty="0">
                <a:solidFill>
                  <a:srgbClr val="0070C0"/>
                </a:solidFill>
                <a:effectLst>
                  <a:glow rad="63500">
                    <a:schemeClr val="bg1"/>
                  </a:glow>
                </a:effectLst>
              </a:rPr>
              <a:t>④</a:t>
            </a:r>
          </a:p>
        </p:txBody>
      </p:sp>
      <p:sp>
        <p:nvSpPr>
          <p:cNvPr id="49" name="テキスト ボックス 48"/>
          <p:cNvSpPr txBox="1"/>
          <p:nvPr/>
        </p:nvSpPr>
        <p:spPr>
          <a:xfrm>
            <a:off x="6967174" y="6897123"/>
            <a:ext cx="415498" cy="369332"/>
          </a:xfrm>
          <a:prstGeom prst="rect">
            <a:avLst/>
          </a:prstGeom>
          <a:noFill/>
        </p:spPr>
        <p:txBody>
          <a:bodyPr wrap="none" rtlCol="0">
            <a:spAutoFit/>
          </a:bodyPr>
          <a:lstStyle/>
          <a:p>
            <a:r>
              <a:rPr kumimoji="1" lang="ja-JP" altLang="en-US" dirty="0" smtClean="0">
                <a:solidFill>
                  <a:srgbClr val="00B050"/>
                </a:solidFill>
                <a:effectLst>
                  <a:glow rad="63500">
                    <a:schemeClr val="bg1"/>
                  </a:glow>
                </a:effectLst>
              </a:rPr>
              <a:t>①</a:t>
            </a:r>
            <a:endParaRPr kumimoji="1" lang="ja-JP" altLang="en-US" dirty="0">
              <a:solidFill>
                <a:srgbClr val="00B050"/>
              </a:solidFill>
              <a:effectLst>
                <a:glow rad="63500">
                  <a:schemeClr val="bg1"/>
                </a:glow>
              </a:effectLst>
            </a:endParaRPr>
          </a:p>
        </p:txBody>
      </p:sp>
      <p:sp>
        <p:nvSpPr>
          <p:cNvPr id="5" name="フリーフォーム 4"/>
          <p:cNvSpPr/>
          <p:nvPr/>
        </p:nvSpPr>
        <p:spPr>
          <a:xfrm>
            <a:off x="2623109" y="6285877"/>
            <a:ext cx="6389128" cy="2830475"/>
          </a:xfrm>
          <a:custGeom>
            <a:avLst/>
            <a:gdLst>
              <a:gd name="connsiteX0" fmla="*/ 4399991 w 6389128"/>
              <a:gd name="connsiteY0" fmla="*/ 1423023 h 2830475"/>
              <a:gd name="connsiteX1" fmla="*/ 4323791 w 6389128"/>
              <a:gd name="connsiteY1" fmla="*/ 1791323 h 2830475"/>
              <a:gd name="connsiteX2" fmla="*/ 4311091 w 6389128"/>
              <a:gd name="connsiteY2" fmla="*/ 1981823 h 2830475"/>
              <a:gd name="connsiteX3" fmla="*/ 4323791 w 6389128"/>
              <a:gd name="connsiteY3" fmla="*/ 2172323 h 2830475"/>
              <a:gd name="connsiteX4" fmla="*/ 4272991 w 6389128"/>
              <a:gd name="connsiteY4" fmla="*/ 2248523 h 2830475"/>
              <a:gd name="connsiteX5" fmla="*/ 4184091 w 6389128"/>
              <a:gd name="connsiteY5" fmla="*/ 2223123 h 2830475"/>
              <a:gd name="connsiteX6" fmla="*/ 4095191 w 6389128"/>
              <a:gd name="connsiteY6" fmla="*/ 2388223 h 2830475"/>
              <a:gd name="connsiteX7" fmla="*/ 4082491 w 6389128"/>
              <a:gd name="connsiteY7" fmla="*/ 2515223 h 2830475"/>
              <a:gd name="connsiteX8" fmla="*/ 3955491 w 6389128"/>
              <a:gd name="connsiteY8" fmla="*/ 2439023 h 2830475"/>
              <a:gd name="connsiteX9" fmla="*/ 3917391 w 6389128"/>
              <a:gd name="connsiteY9" fmla="*/ 2477123 h 2830475"/>
              <a:gd name="connsiteX10" fmla="*/ 3904691 w 6389128"/>
              <a:gd name="connsiteY10" fmla="*/ 2566023 h 2830475"/>
              <a:gd name="connsiteX11" fmla="*/ 3891991 w 6389128"/>
              <a:gd name="connsiteY11" fmla="*/ 2680323 h 2830475"/>
              <a:gd name="connsiteX12" fmla="*/ 3917391 w 6389128"/>
              <a:gd name="connsiteY12" fmla="*/ 2756523 h 2830475"/>
              <a:gd name="connsiteX13" fmla="*/ 3917391 w 6389128"/>
              <a:gd name="connsiteY13" fmla="*/ 2820023 h 2830475"/>
              <a:gd name="connsiteX14" fmla="*/ 3701491 w 6389128"/>
              <a:gd name="connsiteY14" fmla="*/ 2820023 h 2830475"/>
              <a:gd name="connsiteX15" fmla="*/ 3625291 w 6389128"/>
              <a:gd name="connsiteY15" fmla="*/ 2718423 h 2830475"/>
              <a:gd name="connsiteX16" fmla="*/ 3637991 w 6389128"/>
              <a:gd name="connsiteY16" fmla="*/ 2566023 h 2830475"/>
              <a:gd name="connsiteX17" fmla="*/ 3549091 w 6389128"/>
              <a:gd name="connsiteY17" fmla="*/ 2477123 h 2830475"/>
              <a:gd name="connsiteX18" fmla="*/ 3587191 w 6389128"/>
              <a:gd name="connsiteY18" fmla="*/ 2172323 h 2830475"/>
              <a:gd name="connsiteX19" fmla="*/ 3498291 w 6389128"/>
              <a:gd name="connsiteY19" fmla="*/ 2058023 h 2830475"/>
              <a:gd name="connsiteX20" fmla="*/ 3498291 w 6389128"/>
              <a:gd name="connsiteY20" fmla="*/ 1943723 h 2830475"/>
              <a:gd name="connsiteX21" fmla="*/ 3561791 w 6389128"/>
              <a:gd name="connsiteY21" fmla="*/ 1842123 h 2830475"/>
              <a:gd name="connsiteX22" fmla="*/ 3510991 w 6389128"/>
              <a:gd name="connsiteY22" fmla="*/ 1715123 h 2830475"/>
              <a:gd name="connsiteX23" fmla="*/ 3549091 w 6389128"/>
              <a:gd name="connsiteY23" fmla="*/ 1473823 h 2830475"/>
              <a:gd name="connsiteX24" fmla="*/ 3561791 w 6389128"/>
              <a:gd name="connsiteY24" fmla="*/ 1384923 h 2830475"/>
              <a:gd name="connsiteX25" fmla="*/ 3333191 w 6389128"/>
              <a:gd name="connsiteY25" fmla="*/ 1423023 h 2830475"/>
              <a:gd name="connsiteX26" fmla="*/ 2799791 w 6389128"/>
              <a:gd name="connsiteY26" fmla="*/ 1346823 h 2830475"/>
              <a:gd name="connsiteX27" fmla="*/ 2406091 w 6389128"/>
              <a:gd name="connsiteY27" fmla="*/ 1334123 h 2830475"/>
              <a:gd name="connsiteX28" fmla="*/ 2228291 w 6389128"/>
              <a:gd name="connsiteY28" fmla="*/ 1334123 h 2830475"/>
              <a:gd name="connsiteX29" fmla="*/ 1948891 w 6389128"/>
              <a:gd name="connsiteY29" fmla="*/ 1334123 h 2830475"/>
              <a:gd name="connsiteX30" fmla="*/ 1682191 w 6389128"/>
              <a:gd name="connsiteY30" fmla="*/ 1346823 h 2830475"/>
              <a:gd name="connsiteX31" fmla="*/ 1136091 w 6389128"/>
              <a:gd name="connsiteY31" fmla="*/ 1321423 h 2830475"/>
              <a:gd name="connsiteX32" fmla="*/ 907491 w 6389128"/>
              <a:gd name="connsiteY32" fmla="*/ 1296023 h 2830475"/>
              <a:gd name="connsiteX33" fmla="*/ 793191 w 6389128"/>
              <a:gd name="connsiteY33" fmla="*/ 1219823 h 2830475"/>
              <a:gd name="connsiteX34" fmla="*/ 577291 w 6389128"/>
              <a:gd name="connsiteY34" fmla="*/ 1118223 h 2830475"/>
              <a:gd name="connsiteX35" fmla="*/ 348691 w 6389128"/>
              <a:gd name="connsiteY35" fmla="*/ 1804023 h 2830475"/>
              <a:gd name="connsiteX36" fmla="*/ 272491 w 6389128"/>
              <a:gd name="connsiteY36" fmla="*/ 1842123 h 2830475"/>
              <a:gd name="connsiteX37" fmla="*/ 31191 w 6389128"/>
              <a:gd name="connsiteY37" fmla="*/ 1842123 h 2830475"/>
              <a:gd name="connsiteX38" fmla="*/ 31191 w 6389128"/>
              <a:gd name="connsiteY38" fmla="*/ 1588123 h 2830475"/>
              <a:gd name="connsiteX39" fmla="*/ 31191 w 6389128"/>
              <a:gd name="connsiteY39" fmla="*/ 1346823 h 2830475"/>
              <a:gd name="connsiteX40" fmla="*/ 5791 w 6389128"/>
              <a:gd name="connsiteY40" fmla="*/ 1219823 h 2830475"/>
              <a:gd name="connsiteX41" fmla="*/ 5791 w 6389128"/>
              <a:gd name="connsiteY41" fmla="*/ 889623 h 2830475"/>
              <a:gd name="connsiteX42" fmla="*/ 69291 w 6389128"/>
              <a:gd name="connsiteY42" fmla="*/ 610223 h 2830475"/>
              <a:gd name="connsiteX43" fmla="*/ 18491 w 6389128"/>
              <a:gd name="connsiteY43" fmla="*/ 292723 h 2830475"/>
              <a:gd name="connsiteX44" fmla="*/ 43891 w 6389128"/>
              <a:gd name="connsiteY44" fmla="*/ 165723 h 2830475"/>
              <a:gd name="connsiteX45" fmla="*/ 81991 w 6389128"/>
              <a:gd name="connsiteY45" fmla="*/ 623 h 2830475"/>
              <a:gd name="connsiteX46" fmla="*/ 577291 w 6389128"/>
              <a:gd name="connsiteY46" fmla="*/ 229223 h 2830475"/>
              <a:gd name="connsiteX47" fmla="*/ 894791 w 6389128"/>
              <a:gd name="connsiteY47" fmla="*/ 292723 h 2830475"/>
              <a:gd name="connsiteX48" fmla="*/ 1440891 w 6389128"/>
              <a:gd name="connsiteY48" fmla="*/ 546723 h 2830475"/>
              <a:gd name="connsiteX49" fmla="*/ 2088591 w 6389128"/>
              <a:gd name="connsiteY49" fmla="*/ 521323 h 2830475"/>
              <a:gd name="connsiteX50" fmla="*/ 2406091 w 6389128"/>
              <a:gd name="connsiteY50" fmla="*/ 394323 h 2830475"/>
              <a:gd name="connsiteX51" fmla="*/ 2723591 w 6389128"/>
              <a:gd name="connsiteY51" fmla="*/ 368923 h 2830475"/>
              <a:gd name="connsiteX52" fmla="*/ 3155391 w 6389128"/>
              <a:gd name="connsiteY52" fmla="*/ 457823 h 2830475"/>
              <a:gd name="connsiteX53" fmla="*/ 3345891 w 6389128"/>
              <a:gd name="connsiteY53" fmla="*/ 584823 h 2830475"/>
              <a:gd name="connsiteX54" fmla="*/ 3472891 w 6389128"/>
              <a:gd name="connsiteY54" fmla="*/ 610223 h 2830475"/>
              <a:gd name="connsiteX55" fmla="*/ 3739591 w 6389128"/>
              <a:gd name="connsiteY55" fmla="*/ 610223 h 2830475"/>
              <a:gd name="connsiteX56" fmla="*/ 3968191 w 6389128"/>
              <a:gd name="connsiteY56" fmla="*/ 584823 h 2830475"/>
              <a:gd name="connsiteX57" fmla="*/ 4514291 w 6389128"/>
              <a:gd name="connsiteY57" fmla="*/ 495923 h 2830475"/>
              <a:gd name="connsiteX58" fmla="*/ 4806391 w 6389128"/>
              <a:gd name="connsiteY58" fmla="*/ 495923 h 2830475"/>
              <a:gd name="connsiteX59" fmla="*/ 5034991 w 6389128"/>
              <a:gd name="connsiteY59" fmla="*/ 546723 h 2830475"/>
              <a:gd name="connsiteX60" fmla="*/ 5428691 w 6389128"/>
              <a:gd name="connsiteY60" fmla="*/ 622923 h 2830475"/>
              <a:gd name="connsiteX61" fmla="*/ 5885891 w 6389128"/>
              <a:gd name="connsiteY61" fmla="*/ 622923 h 2830475"/>
              <a:gd name="connsiteX62" fmla="*/ 6101791 w 6389128"/>
              <a:gd name="connsiteY62" fmla="*/ 622923 h 2830475"/>
              <a:gd name="connsiteX63" fmla="*/ 6355791 w 6389128"/>
              <a:gd name="connsiteY63" fmla="*/ 978523 h 2830475"/>
              <a:gd name="connsiteX64" fmla="*/ 6343091 w 6389128"/>
              <a:gd name="connsiteY64" fmla="*/ 1346823 h 2830475"/>
              <a:gd name="connsiteX65" fmla="*/ 5962091 w 6389128"/>
              <a:gd name="connsiteY65" fmla="*/ 1372223 h 2830475"/>
              <a:gd name="connsiteX66" fmla="*/ 5568391 w 6389128"/>
              <a:gd name="connsiteY66" fmla="*/ 1410323 h 2830475"/>
              <a:gd name="connsiteX67" fmla="*/ 5314391 w 6389128"/>
              <a:gd name="connsiteY67" fmla="*/ 1423023 h 2830475"/>
              <a:gd name="connsiteX68" fmla="*/ 4831791 w 6389128"/>
              <a:gd name="connsiteY68" fmla="*/ 1410323 h 2830475"/>
              <a:gd name="connsiteX69" fmla="*/ 4514291 w 6389128"/>
              <a:gd name="connsiteY69" fmla="*/ 1397623 h 2830475"/>
              <a:gd name="connsiteX70" fmla="*/ 4399991 w 6389128"/>
              <a:gd name="connsiteY70" fmla="*/ 1423023 h 283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389128" h="2830475">
                <a:moveTo>
                  <a:pt x="4399991" y="1423023"/>
                </a:moveTo>
                <a:cubicBezTo>
                  <a:pt x="4368241" y="1488640"/>
                  <a:pt x="4338608" y="1698190"/>
                  <a:pt x="4323791" y="1791323"/>
                </a:cubicBezTo>
                <a:cubicBezTo>
                  <a:pt x="4308974" y="1884456"/>
                  <a:pt x="4311091" y="1918323"/>
                  <a:pt x="4311091" y="1981823"/>
                </a:cubicBezTo>
                <a:cubicBezTo>
                  <a:pt x="4311091" y="2045323"/>
                  <a:pt x="4330141" y="2127873"/>
                  <a:pt x="4323791" y="2172323"/>
                </a:cubicBezTo>
                <a:cubicBezTo>
                  <a:pt x="4317441" y="2216773"/>
                  <a:pt x="4296274" y="2240056"/>
                  <a:pt x="4272991" y="2248523"/>
                </a:cubicBezTo>
                <a:cubicBezTo>
                  <a:pt x="4249708" y="2256990"/>
                  <a:pt x="4213724" y="2199840"/>
                  <a:pt x="4184091" y="2223123"/>
                </a:cubicBezTo>
                <a:cubicBezTo>
                  <a:pt x="4154458" y="2246406"/>
                  <a:pt x="4112124" y="2339540"/>
                  <a:pt x="4095191" y="2388223"/>
                </a:cubicBezTo>
                <a:cubicBezTo>
                  <a:pt x="4078258" y="2436906"/>
                  <a:pt x="4105774" y="2506756"/>
                  <a:pt x="4082491" y="2515223"/>
                </a:cubicBezTo>
                <a:cubicBezTo>
                  <a:pt x="4059208" y="2523690"/>
                  <a:pt x="3955491" y="2439023"/>
                  <a:pt x="3955491" y="2439023"/>
                </a:cubicBezTo>
                <a:cubicBezTo>
                  <a:pt x="3927974" y="2432673"/>
                  <a:pt x="3925858" y="2455956"/>
                  <a:pt x="3917391" y="2477123"/>
                </a:cubicBezTo>
                <a:cubicBezTo>
                  <a:pt x="3908924" y="2498290"/>
                  <a:pt x="3908924" y="2532156"/>
                  <a:pt x="3904691" y="2566023"/>
                </a:cubicBezTo>
                <a:cubicBezTo>
                  <a:pt x="3900458" y="2599890"/>
                  <a:pt x="3889874" y="2648573"/>
                  <a:pt x="3891991" y="2680323"/>
                </a:cubicBezTo>
                <a:cubicBezTo>
                  <a:pt x="3894108" y="2712073"/>
                  <a:pt x="3913158" y="2733240"/>
                  <a:pt x="3917391" y="2756523"/>
                </a:cubicBezTo>
                <a:cubicBezTo>
                  <a:pt x="3921624" y="2779806"/>
                  <a:pt x="3953374" y="2809440"/>
                  <a:pt x="3917391" y="2820023"/>
                </a:cubicBezTo>
                <a:cubicBezTo>
                  <a:pt x="3881408" y="2830606"/>
                  <a:pt x="3750174" y="2836956"/>
                  <a:pt x="3701491" y="2820023"/>
                </a:cubicBezTo>
                <a:cubicBezTo>
                  <a:pt x="3652808" y="2803090"/>
                  <a:pt x="3635874" y="2760756"/>
                  <a:pt x="3625291" y="2718423"/>
                </a:cubicBezTo>
                <a:cubicBezTo>
                  <a:pt x="3614708" y="2676090"/>
                  <a:pt x="3650691" y="2606240"/>
                  <a:pt x="3637991" y="2566023"/>
                </a:cubicBezTo>
                <a:cubicBezTo>
                  <a:pt x="3625291" y="2525806"/>
                  <a:pt x="3557558" y="2542740"/>
                  <a:pt x="3549091" y="2477123"/>
                </a:cubicBezTo>
                <a:cubicBezTo>
                  <a:pt x="3540624" y="2411506"/>
                  <a:pt x="3595658" y="2242173"/>
                  <a:pt x="3587191" y="2172323"/>
                </a:cubicBezTo>
                <a:cubicBezTo>
                  <a:pt x="3578724" y="2102473"/>
                  <a:pt x="3513108" y="2096123"/>
                  <a:pt x="3498291" y="2058023"/>
                </a:cubicBezTo>
                <a:cubicBezTo>
                  <a:pt x="3483474" y="2019923"/>
                  <a:pt x="3487708" y="1979706"/>
                  <a:pt x="3498291" y="1943723"/>
                </a:cubicBezTo>
                <a:cubicBezTo>
                  <a:pt x="3508874" y="1907740"/>
                  <a:pt x="3559674" y="1880223"/>
                  <a:pt x="3561791" y="1842123"/>
                </a:cubicBezTo>
                <a:cubicBezTo>
                  <a:pt x="3563908" y="1804023"/>
                  <a:pt x="3513108" y="1776506"/>
                  <a:pt x="3510991" y="1715123"/>
                </a:cubicBezTo>
                <a:cubicBezTo>
                  <a:pt x="3508874" y="1653740"/>
                  <a:pt x="3540624" y="1528856"/>
                  <a:pt x="3549091" y="1473823"/>
                </a:cubicBezTo>
                <a:cubicBezTo>
                  <a:pt x="3557558" y="1418790"/>
                  <a:pt x="3597774" y="1393390"/>
                  <a:pt x="3561791" y="1384923"/>
                </a:cubicBezTo>
                <a:cubicBezTo>
                  <a:pt x="3525808" y="1376456"/>
                  <a:pt x="3460191" y="1429373"/>
                  <a:pt x="3333191" y="1423023"/>
                </a:cubicBezTo>
                <a:cubicBezTo>
                  <a:pt x="3206191" y="1416673"/>
                  <a:pt x="2954308" y="1361640"/>
                  <a:pt x="2799791" y="1346823"/>
                </a:cubicBezTo>
                <a:cubicBezTo>
                  <a:pt x="2645274" y="1332006"/>
                  <a:pt x="2501341" y="1336240"/>
                  <a:pt x="2406091" y="1334123"/>
                </a:cubicBezTo>
                <a:cubicBezTo>
                  <a:pt x="2310841" y="1332006"/>
                  <a:pt x="2228291" y="1334123"/>
                  <a:pt x="2228291" y="1334123"/>
                </a:cubicBezTo>
                <a:cubicBezTo>
                  <a:pt x="2152091" y="1334123"/>
                  <a:pt x="2039908" y="1332006"/>
                  <a:pt x="1948891" y="1334123"/>
                </a:cubicBezTo>
                <a:cubicBezTo>
                  <a:pt x="1857874" y="1336240"/>
                  <a:pt x="1817658" y="1348940"/>
                  <a:pt x="1682191" y="1346823"/>
                </a:cubicBezTo>
                <a:cubicBezTo>
                  <a:pt x="1546724" y="1344706"/>
                  <a:pt x="1265208" y="1329890"/>
                  <a:pt x="1136091" y="1321423"/>
                </a:cubicBezTo>
                <a:cubicBezTo>
                  <a:pt x="1006974" y="1312956"/>
                  <a:pt x="964641" y="1312956"/>
                  <a:pt x="907491" y="1296023"/>
                </a:cubicBezTo>
                <a:cubicBezTo>
                  <a:pt x="850341" y="1279090"/>
                  <a:pt x="848224" y="1249456"/>
                  <a:pt x="793191" y="1219823"/>
                </a:cubicBezTo>
                <a:cubicBezTo>
                  <a:pt x="738158" y="1190190"/>
                  <a:pt x="651374" y="1020856"/>
                  <a:pt x="577291" y="1118223"/>
                </a:cubicBezTo>
                <a:cubicBezTo>
                  <a:pt x="503208" y="1215590"/>
                  <a:pt x="399491" y="1683373"/>
                  <a:pt x="348691" y="1804023"/>
                </a:cubicBezTo>
                <a:cubicBezTo>
                  <a:pt x="297891" y="1924673"/>
                  <a:pt x="325408" y="1835773"/>
                  <a:pt x="272491" y="1842123"/>
                </a:cubicBezTo>
                <a:cubicBezTo>
                  <a:pt x="219574" y="1848473"/>
                  <a:pt x="71408" y="1884456"/>
                  <a:pt x="31191" y="1842123"/>
                </a:cubicBezTo>
                <a:cubicBezTo>
                  <a:pt x="-9026" y="1799790"/>
                  <a:pt x="31191" y="1588123"/>
                  <a:pt x="31191" y="1588123"/>
                </a:cubicBezTo>
                <a:cubicBezTo>
                  <a:pt x="31191" y="1505573"/>
                  <a:pt x="35424" y="1408206"/>
                  <a:pt x="31191" y="1346823"/>
                </a:cubicBezTo>
                <a:cubicBezTo>
                  <a:pt x="26958" y="1285440"/>
                  <a:pt x="10024" y="1296023"/>
                  <a:pt x="5791" y="1219823"/>
                </a:cubicBezTo>
                <a:cubicBezTo>
                  <a:pt x="1558" y="1143623"/>
                  <a:pt x="-4792" y="991223"/>
                  <a:pt x="5791" y="889623"/>
                </a:cubicBezTo>
                <a:cubicBezTo>
                  <a:pt x="16374" y="788023"/>
                  <a:pt x="67174" y="709706"/>
                  <a:pt x="69291" y="610223"/>
                </a:cubicBezTo>
                <a:cubicBezTo>
                  <a:pt x="71408" y="510740"/>
                  <a:pt x="22724" y="366806"/>
                  <a:pt x="18491" y="292723"/>
                </a:cubicBezTo>
                <a:cubicBezTo>
                  <a:pt x="14258" y="218640"/>
                  <a:pt x="33308" y="214406"/>
                  <a:pt x="43891" y="165723"/>
                </a:cubicBezTo>
                <a:cubicBezTo>
                  <a:pt x="54474" y="117040"/>
                  <a:pt x="-6909" y="-9960"/>
                  <a:pt x="81991" y="623"/>
                </a:cubicBezTo>
                <a:cubicBezTo>
                  <a:pt x="170891" y="11206"/>
                  <a:pt x="441824" y="180540"/>
                  <a:pt x="577291" y="229223"/>
                </a:cubicBezTo>
                <a:cubicBezTo>
                  <a:pt x="712758" y="277906"/>
                  <a:pt x="750858" y="239806"/>
                  <a:pt x="894791" y="292723"/>
                </a:cubicBezTo>
                <a:cubicBezTo>
                  <a:pt x="1038724" y="345640"/>
                  <a:pt x="1241924" y="508623"/>
                  <a:pt x="1440891" y="546723"/>
                </a:cubicBezTo>
                <a:cubicBezTo>
                  <a:pt x="1639858" y="584823"/>
                  <a:pt x="1927724" y="546723"/>
                  <a:pt x="2088591" y="521323"/>
                </a:cubicBezTo>
                <a:cubicBezTo>
                  <a:pt x="2249458" y="495923"/>
                  <a:pt x="2300258" y="419723"/>
                  <a:pt x="2406091" y="394323"/>
                </a:cubicBezTo>
                <a:cubicBezTo>
                  <a:pt x="2511924" y="368923"/>
                  <a:pt x="2598708" y="358340"/>
                  <a:pt x="2723591" y="368923"/>
                </a:cubicBezTo>
                <a:cubicBezTo>
                  <a:pt x="2848474" y="379506"/>
                  <a:pt x="3051674" y="421840"/>
                  <a:pt x="3155391" y="457823"/>
                </a:cubicBezTo>
                <a:cubicBezTo>
                  <a:pt x="3259108" y="493806"/>
                  <a:pt x="3292974" y="559423"/>
                  <a:pt x="3345891" y="584823"/>
                </a:cubicBezTo>
                <a:cubicBezTo>
                  <a:pt x="3398808" y="610223"/>
                  <a:pt x="3407274" y="605990"/>
                  <a:pt x="3472891" y="610223"/>
                </a:cubicBezTo>
                <a:cubicBezTo>
                  <a:pt x="3538508" y="614456"/>
                  <a:pt x="3657041" y="614456"/>
                  <a:pt x="3739591" y="610223"/>
                </a:cubicBezTo>
                <a:cubicBezTo>
                  <a:pt x="3822141" y="605990"/>
                  <a:pt x="3839074" y="603873"/>
                  <a:pt x="3968191" y="584823"/>
                </a:cubicBezTo>
                <a:cubicBezTo>
                  <a:pt x="4097308" y="565773"/>
                  <a:pt x="4374591" y="510740"/>
                  <a:pt x="4514291" y="495923"/>
                </a:cubicBezTo>
                <a:cubicBezTo>
                  <a:pt x="4653991" y="481106"/>
                  <a:pt x="4719608" y="487456"/>
                  <a:pt x="4806391" y="495923"/>
                </a:cubicBezTo>
                <a:cubicBezTo>
                  <a:pt x="4893174" y="504390"/>
                  <a:pt x="4931274" y="525556"/>
                  <a:pt x="5034991" y="546723"/>
                </a:cubicBezTo>
                <a:cubicBezTo>
                  <a:pt x="5138708" y="567890"/>
                  <a:pt x="5286874" y="610223"/>
                  <a:pt x="5428691" y="622923"/>
                </a:cubicBezTo>
                <a:cubicBezTo>
                  <a:pt x="5570508" y="635623"/>
                  <a:pt x="5885891" y="622923"/>
                  <a:pt x="5885891" y="622923"/>
                </a:cubicBezTo>
                <a:cubicBezTo>
                  <a:pt x="5998074" y="622923"/>
                  <a:pt x="6023474" y="563656"/>
                  <a:pt x="6101791" y="622923"/>
                </a:cubicBezTo>
                <a:cubicBezTo>
                  <a:pt x="6180108" y="682190"/>
                  <a:pt x="6315574" y="857873"/>
                  <a:pt x="6355791" y="978523"/>
                </a:cubicBezTo>
                <a:cubicBezTo>
                  <a:pt x="6396008" y="1099173"/>
                  <a:pt x="6408708" y="1281206"/>
                  <a:pt x="6343091" y="1346823"/>
                </a:cubicBezTo>
                <a:cubicBezTo>
                  <a:pt x="6277474" y="1412440"/>
                  <a:pt x="6091208" y="1361640"/>
                  <a:pt x="5962091" y="1372223"/>
                </a:cubicBezTo>
                <a:cubicBezTo>
                  <a:pt x="5832974" y="1382806"/>
                  <a:pt x="5676341" y="1401856"/>
                  <a:pt x="5568391" y="1410323"/>
                </a:cubicBezTo>
                <a:cubicBezTo>
                  <a:pt x="5460441" y="1418790"/>
                  <a:pt x="5437158" y="1423023"/>
                  <a:pt x="5314391" y="1423023"/>
                </a:cubicBezTo>
                <a:cubicBezTo>
                  <a:pt x="5191624" y="1423023"/>
                  <a:pt x="4831791" y="1410323"/>
                  <a:pt x="4831791" y="1410323"/>
                </a:cubicBezTo>
                <a:lnTo>
                  <a:pt x="4514291" y="1397623"/>
                </a:lnTo>
                <a:cubicBezTo>
                  <a:pt x="4444441" y="1395506"/>
                  <a:pt x="4431741" y="1357406"/>
                  <a:pt x="4399991" y="1423023"/>
                </a:cubicBezTo>
                <a:close/>
              </a:path>
            </a:pathLst>
          </a:custGeom>
          <a:noFill/>
          <a:ln w="76200">
            <a:solidFill>
              <a:srgbClr val="66FF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9821536" y="1512550"/>
            <a:ext cx="2876973" cy="3471126"/>
          </a:xfrm>
          <a:custGeom>
            <a:avLst/>
            <a:gdLst>
              <a:gd name="connsiteX0" fmla="*/ 732164 w 2876973"/>
              <a:gd name="connsiteY0" fmla="*/ 369590 h 3471126"/>
              <a:gd name="connsiteX1" fmla="*/ 655964 w 2876973"/>
              <a:gd name="connsiteY1" fmla="*/ 331490 h 3471126"/>
              <a:gd name="connsiteX2" fmla="*/ 678824 w 2876973"/>
              <a:gd name="connsiteY2" fmla="*/ 224810 h 3471126"/>
              <a:gd name="connsiteX3" fmla="*/ 823604 w 2876973"/>
              <a:gd name="connsiteY3" fmla="*/ 57170 h 3471126"/>
              <a:gd name="connsiteX4" fmla="*/ 785504 w 2876973"/>
              <a:gd name="connsiteY4" fmla="*/ 26690 h 3471126"/>
              <a:gd name="connsiteX5" fmla="*/ 785504 w 2876973"/>
              <a:gd name="connsiteY5" fmla="*/ 3830 h 3471126"/>
              <a:gd name="connsiteX6" fmla="*/ 945524 w 2876973"/>
              <a:gd name="connsiteY6" fmla="*/ 19070 h 3471126"/>
              <a:gd name="connsiteX7" fmla="*/ 1425584 w 2876973"/>
              <a:gd name="connsiteY7" fmla="*/ 179090 h 3471126"/>
              <a:gd name="connsiteX8" fmla="*/ 2172344 w 2876973"/>
              <a:gd name="connsiteY8" fmla="*/ 400070 h 3471126"/>
              <a:gd name="connsiteX9" fmla="*/ 2324744 w 2876973"/>
              <a:gd name="connsiteY9" fmla="*/ 445790 h 3471126"/>
              <a:gd name="connsiteX10" fmla="*/ 2317124 w 2876973"/>
              <a:gd name="connsiteY10" fmla="*/ 521990 h 3471126"/>
              <a:gd name="connsiteX11" fmla="*/ 2279024 w 2876973"/>
              <a:gd name="connsiteY11" fmla="*/ 651530 h 3471126"/>
              <a:gd name="connsiteX12" fmla="*/ 2210444 w 2876973"/>
              <a:gd name="connsiteY12" fmla="*/ 849650 h 3471126"/>
              <a:gd name="connsiteX13" fmla="*/ 2179964 w 2876973"/>
              <a:gd name="connsiteY13" fmla="*/ 971570 h 3471126"/>
              <a:gd name="connsiteX14" fmla="*/ 2195204 w 2876973"/>
              <a:gd name="connsiteY14" fmla="*/ 1108730 h 3471126"/>
              <a:gd name="connsiteX15" fmla="*/ 2240924 w 2876973"/>
              <a:gd name="connsiteY15" fmla="*/ 1306850 h 3471126"/>
              <a:gd name="connsiteX16" fmla="*/ 2355224 w 2876973"/>
              <a:gd name="connsiteY16" fmla="*/ 1565930 h 3471126"/>
              <a:gd name="connsiteX17" fmla="*/ 2484764 w 2876973"/>
              <a:gd name="connsiteY17" fmla="*/ 1756430 h 3471126"/>
              <a:gd name="connsiteX18" fmla="*/ 2698124 w 2876973"/>
              <a:gd name="connsiteY18" fmla="*/ 1908830 h 3471126"/>
              <a:gd name="connsiteX19" fmla="*/ 2873384 w 2876973"/>
              <a:gd name="connsiteY19" fmla="*/ 2007890 h 3471126"/>
              <a:gd name="connsiteX20" fmla="*/ 2789564 w 2876973"/>
              <a:gd name="connsiteY20" fmla="*/ 2175530 h 3471126"/>
              <a:gd name="connsiteX21" fmla="*/ 2484764 w 2876973"/>
              <a:gd name="connsiteY21" fmla="*/ 2739410 h 3471126"/>
              <a:gd name="connsiteX22" fmla="*/ 2111384 w 2876973"/>
              <a:gd name="connsiteY22" fmla="*/ 3356630 h 3471126"/>
              <a:gd name="connsiteX23" fmla="*/ 2027564 w 2876973"/>
              <a:gd name="connsiteY23" fmla="*/ 3463310 h 3471126"/>
              <a:gd name="connsiteX24" fmla="*/ 1608464 w 2876973"/>
              <a:gd name="connsiteY24" fmla="*/ 3249950 h 3471126"/>
              <a:gd name="connsiteX25" fmla="*/ 1265564 w 2876973"/>
              <a:gd name="connsiteY25" fmla="*/ 3097550 h 3471126"/>
              <a:gd name="connsiteX26" fmla="*/ 1006484 w 2876973"/>
              <a:gd name="connsiteY26" fmla="*/ 2929910 h 3471126"/>
              <a:gd name="connsiteX27" fmla="*/ 899804 w 2876973"/>
              <a:gd name="connsiteY27" fmla="*/ 2922290 h 3471126"/>
              <a:gd name="connsiteX28" fmla="*/ 747404 w 2876973"/>
              <a:gd name="connsiteY28" fmla="*/ 2807990 h 3471126"/>
              <a:gd name="connsiteX29" fmla="*/ 442604 w 2876973"/>
              <a:gd name="connsiteY29" fmla="*/ 2686070 h 3471126"/>
              <a:gd name="connsiteX30" fmla="*/ 274964 w 2876973"/>
              <a:gd name="connsiteY30" fmla="*/ 2587010 h 3471126"/>
              <a:gd name="connsiteX31" fmla="*/ 92084 w 2876973"/>
              <a:gd name="connsiteY31" fmla="*/ 2480330 h 3471126"/>
              <a:gd name="connsiteX32" fmla="*/ 8264 w 2876973"/>
              <a:gd name="connsiteY32" fmla="*/ 2221250 h 3471126"/>
              <a:gd name="connsiteX33" fmla="*/ 8264 w 2876973"/>
              <a:gd name="connsiteY33" fmla="*/ 2137430 h 3471126"/>
              <a:gd name="connsiteX34" fmla="*/ 53984 w 2876973"/>
              <a:gd name="connsiteY34" fmla="*/ 2007890 h 3471126"/>
              <a:gd name="connsiteX35" fmla="*/ 92084 w 2876973"/>
              <a:gd name="connsiteY35" fmla="*/ 1924070 h 3471126"/>
              <a:gd name="connsiteX36" fmla="*/ 168284 w 2876973"/>
              <a:gd name="connsiteY36" fmla="*/ 1924070 h 3471126"/>
              <a:gd name="connsiteX37" fmla="*/ 252104 w 2876973"/>
              <a:gd name="connsiteY37" fmla="*/ 2038370 h 3471126"/>
              <a:gd name="connsiteX38" fmla="*/ 267344 w 2876973"/>
              <a:gd name="connsiteY38" fmla="*/ 2122190 h 3471126"/>
              <a:gd name="connsiteX39" fmla="*/ 434984 w 2876973"/>
              <a:gd name="connsiteY39" fmla="*/ 2122190 h 3471126"/>
              <a:gd name="connsiteX40" fmla="*/ 724544 w 2876973"/>
              <a:gd name="connsiteY40" fmla="*/ 2007890 h 3471126"/>
              <a:gd name="connsiteX41" fmla="*/ 968384 w 2876973"/>
              <a:gd name="connsiteY41" fmla="*/ 1764050 h 3471126"/>
              <a:gd name="connsiteX42" fmla="*/ 1044584 w 2876973"/>
              <a:gd name="connsiteY42" fmla="*/ 1664990 h 3471126"/>
              <a:gd name="connsiteX43" fmla="*/ 1044584 w 2876973"/>
              <a:gd name="connsiteY43" fmla="*/ 1619270 h 3471126"/>
              <a:gd name="connsiteX44" fmla="*/ 1036964 w 2876973"/>
              <a:gd name="connsiteY44" fmla="*/ 1535450 h 3471126"/>
              <a:gd name="connsiteX45" fmla="*/ 1120784 w 2876973"/>
              <a:gd name="connsiteY45" fmla="*/ 1367810 h 3471126"/>
              <a:gd name="connsiteX46" fmla="*/ 1158884 w 2876973"/>
              <a:gd name="connsiteY46" fmla="*/ 1306850 h 3471126"/>
              <a:gd name="connsiteX47" fmla="*/ 1204604 w 2876973"/>
              <a:gd name="connsiteY47" fmla="*/ 1291610 h 3471126"/>
              <a:gd name="connsiteX48" fmla="*/ 1280804 w 2876973"/>
              <a:gd name="connsiteY48" fmla="*/ 1085870 h 3471126"/>
              <a:gd name="connsiteX49" fmla="*/ 1341764 w 2876973"/>
              <a:gd name="connsiteY49" fmla="*/ 796310 h 3471126"/>
              <a:gd name="connsiteX50" fmla="*/ 1341764 w 2876973"/>
              <a:gd name="connsiteY50" fmla="*/ 483890 h 3471126"/>
              <a:gd name="connsiteX51" fmla="*/ 1296044 w 2876973"/>
              <a:gd name="connsiteY51" fmla="*/ 339110 h 3471126"/>
              <a:gd name="connsiteX52" fmla="*/ 1242704 w 2876973"/>
              <a:gd name="connsiteY52" fmla="*/ 224810 h 3471126"/>
              <a:gd name="connsiteX53" fmla="*/ 1151264 w 2876973"/>
              <a:gd name="connsiteY53" fmla="*/ 163850 h 3471126"/>
              <a:gd name="connsiteX54" fmla="*/ 1014104 w 2876973"/>
              <a:gd name="connsiteY54" fmla="*/ 102890 h 3471126"/>
              <a:gd name="connsiteX55" fmla="*/ 937904 w 2876973"/>
              <a:gd name="connsiteY55" fmla="*/ 224810 h 3471126"/>
              <a:gd name="connsiteX56" fmla="*/ 785504 w 2876973"/>
              <a:gd name="connsiteY56" fmla="*/ 323870 h 3471126"/>
              <a:gd name="connsiteX57" fmla="*/ 732164 w 2876973"/>
              <a:gd name="connsiteY57" fmla="*/ 369590 h 34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76973" h="3471126">
                <a:moveTo>
                  <a:pt x="732164" y="369590"/>
                </a:moveTo>
                <a:cubicBezTo>
                  <a:pt x="710574" y="370860"/>
                  <a:pt x="664854" y="355620"/>
                  <a:pt x="655964" y="331490"/>
                </a:cubicBezTo>
                <a:cubicBezTo>
                  <a:pt x="647074" y="307360"/>
                  <a:pt x="650884" y="270530"/>
                  <a:pt x="678824" y="224810"/>
                </a:cubicBezTo>
                <a:cubicBezTo>
                  <a:pt x="706764" y="179090"/>
                  <a:pt x="805824" y="90190"/>
                  <a:pt x="823604" y="57170"/>
                </a:cubicBezTo>
                <a:cubicBezTo>
                  <a:pt x="841384" y="24150"/>
                  <a:pt x="785504" y="26690"/>
                  <a:pt x="785504" y="26690"/>
                </a:cubicBezTo>
                <a:cubicBezTo>
                  <a:pt x="779154" y="17800"/>
                  <a:pt x="758834" y="5100"/>
                  <a:pt x="785504" y="3830"/>
                </a:cubicBezTo>
                <a:cubicBezTo>
                  <a:pt x="812174" y="2560"/>
                  <a:pt x="838844" y="-10140"/>
                  <a:pt x="945524" y="19070"/>
                </a:cubicBezTo>
                <a:cubicBezTo>
                  <a:pt x="1052204" y="48280"/>
                  <a:pt x="1221114" y="115590"/>
                  <a:pt x="1425584" y="179090"/>
                </a:cubicBezTo>
                <a:cubicBezTo>
                  <a:pt x="1630054" y="242590"/>
                  <a:pt x="2172344" y="400070"/>
                  <a:pt x="2172344" y="400070"/>
                </a:cubicBezTo>
                <a:cubicBezTo>
                  <a:pt x="2322204" y="444520"/>
                  <a:pt x="2300614" y="425470"/>
                  <a:pt x="2324744" y="445790"/>
                </a:cubicBezTo>
                <a:cubicBezTo>
                  <a:pt x="2348874" y="466110"/>
                  <a:pt x="2324744" y="487700"/>
                  <a:pt x="2317124" y="521990"/>
                </a:cubicBezTo>
                <a:cubicBezTo>
                  <a:pt x="2309504" y="556280"/>
                  <a:pt x="2296804" y="596920"/>
                  <a:pt x="2279024" y="651530"/>
                </a:cubicBezTo>
                <a:cubicBezTo>
                  <a:pt x="2261244" y="706140"/>
                  <a:pt x="2226954" y="796310"/>
                  <a:pt x="2210444" y="849650"/>
                </a:cubicBezTo>
                <a:cubicBezTo>
                  <a:pt x="2193934" y="902990"/>
                  <a:pt x="2182504" y="928390"/>
                  <a:pt x="2179964" y="971570"/>
                </a:cubicBezTo>
                <a:cubicBezTo>
                  <a:pt x="2177424" y="1014750"/>
                  <a:pt x="2185044" y="1052850"/>
                  <a:pt x="2195204" y="1108730"/>
                </a:cubicBezTo>
                <a:cubicBezTo>
                  <a:pt x="2205364" y="1164610"/>
                  <a:pt x="2214254" y="1230650"/>
                  <a:pt x="2240924" y="1306850"/>
                </a:cubicBezTo>
                <a:cubicBezTo>
                  <a:pt x="2267594" y="1383050"/>
                  <a:pt x="2314584" y="1491000"/>
                  <a:pt x="2355224" y="1565930"/>
                </a:cubicBezTo>
                <a:cubicBezTo>
                  <a:pt x="2395864" y="1640860"/>
                  <a:pt x="2427614" y="1699280"/>
                  <a:pt x="2484764" y="1756430"/>
                </a:cubicBezTo>
                <a:cubicBezTo>
                  <a:pt x="2541914" y="1813580"/>
                  <a:pt x="2633354" y="1866920"/>
                  <a:pt x="2698124" y="1908830"/>
                </a:cubicBezTo>
                <a:cubicBezTo>
                  <a:pt x="2762894" y="1950740"/>
                  <a:pt x="2858144" y="1963440"/>
                  <a:pt x="2873384" y="2007890"/>
                </a:cubicBezTo>
                <a:cubicBezTo>
                  <a:pt x="2888624" y="2052340"/>
                  <a:pt x="2854334" y="2053610"/>
                  <a:pt x="2789564" y="2175530"/>
                </a:cubicBezTo>
                <a:cubicBezTo>
                  <a:pt x="2724794" y="2297450"/>
                  <a:pt x="2597794" y="2542560"/>
                  <a:pt x="2484764" y="2739410"/>
                </a:cubicBezTo>
                <a:cubicBezTo>
                  <a:pt x="2371734" y="2936260"/>
                  <a:pt x="2187584" y="3235980"/>
                  <a:pt x="2111384" y="3356630"/>
                </a:cubicBezTo>
                <a:cubicBezTo>
                  <a:pt x="2035184" y="3477280"/>
                  <a:pt x="2111384" y="3481090"/>
                  <a:pt x="2027564" y="3463310"/>
                </a:cubicBezTo>
                <a:cubicBezTo>
                  <a:pt x="1943744" y="3445530"/>
                  <a:pt x="1735464" y="3310910"/>
                  <a:pt x="1608464" y="3249950"/>
                </a:cubicBezTo>
                <a:cubicBezTo>
                  <a:pt x="1481464" y="3188990"/>
                  <a:pt x="1365894" y="3150890"/>
                  <a:pt x="1265564" y="3097550"/>
                </a:cubicBezTo>
                <a:cubicBezTo>
                  <a:pt x="1165234" y="3044210"/>
                  <a:pt x="1067444" y="2959120"/>
                  <a:pt x="1006484" y="2929910"/>
                </a:cubicBezTo>
                <a:cubicBezTo>
                  <a:pt x="945524" y="2900700"/>
                  <a:pt x="942984" y="2942610"/>
                  <a:pt x="899804" y="2922290"/>
                </a:cubicBezTo>
                <a:cubicBezTo>
                  <a:pt x="856624" y="2901970"/>
                  <a:pt x="823604" y="2847360"/>
                  <a:pt x="747404" y="2807990"/>
                </a:cubicBezTo>
                <a:cubicBezTo>
                  <a:pt x="671204" y="2768620"/>
                  <a:pt x="521344" y="2722900"/>
                  <a:pt x="442604" y="2686070"/>
                </a:cubicBezTo>
                <a:cubicBezTo>
                  <a:pt x="363864" y="2649240"/>
                  <a:pt x="274964" y="2587010"/>
                  <a:pt x="274964" y="2587010"/>
                </a:cubicBezTo>
                <a:cubicBezTo>
                  <a:pt x="216544" y="2552720"/>
                  <a:pt x="136534" y="2541290"/>
                  <a:pt x="92084" y="2480330"/>
                </a:cubicBezTo>
                <a:cubicBezTo>
                  <a:pt x="47634" y="2419370"/>
                  <a:pt x="22234" y="2278400"/>
                  <a:pt x="8264" y="2221250"/>
                </a:cubicBezTo>
                <a:cubicBezTo>
                  <a:pt x="-5706" y="2164100"/>
                  <a:pt x="644" y="2172990"/>
                  <a:pt x="8264" y="2137430"/>
                </a:cubicBezTo>
                <a:cubicBezTo>
                  <a:pt x="15884" y="2101870"/>
                  <a:pt x="40014" y="2043450"/>
                  <a:pt x="53984" y="2007890"/>
                </a:cubicBezTo>
                <a:cubicBezTo>
                  <a:pt x="67954" y="1972330"/>
                  <a:pt x="73034" y="1938040"/>
                  <a:pt x="92084" y="1924070"/>
                </a:cubicBezTo>
                <a:cubicBezTo>
                  <a:pt x="111134" y="1910100"/>
                  <a:pt x="141614" y="1905020"/>
                  <a:pt x="168284" y="1924070"/>
                </a:cubicBezTo>
                <a:cubicBezTo>
                  <a:pt x="194954" y="1943120"/>
                  <a:pt x="235594" y="2005350"/>
                  <a:pt x="252104" y="2038370"/>
                </a:cubicBezTo>
                <a:cubicBezTo>
                  <a:pt x="268614" y="2071390"/>
                  <a:pt x="236864" y="2108220"/>
                  <a:pt x="267344" y="2122190"/>
                </a:cubicBezTo>
                <a:cubicBezTo>
                  <a:pt x="297824" y="2136160"/>
                  <a:pt x="358784" y="2141240"/>
                  <a:pt x="434984" y="2122190"/>
                </a:cubicBezTo>
                <a:cubicBezTo>
                  <a:pt x="511184" y="2103140"/>
                  <a:pt x="635644" y="2067580"/>
                  <a:pt x="724544" y="2007890"/>
                </a:cubicBezTo>
                <a:cubicBezTo>
                  <a:pt x="813444" y="1948200"/>
                  <a:pt x="915044" y="1821200"/>
                  <a:pt x="968384" y="1764050"/>
                </a:cubicBezTo>
                <a:cubicBezTo>
                  <a:pt x="1021724" y="1706900"/>
                  <a:pt x="1031884" y="1689120"/>
                  <a:pt x="1044584" y="1664990"/>
                </a:cubicBezTo>
                <a:cubicBezTo>
                  <a:pt x="1057284" y="1640860"/>
                  <a:pt x="1045854" y="1640860"/>
                  <a:pt x="1044584" y="1619270"/>
                </a:cubicBezTo>
                <a:cubicBezTo>
                  <a:pt x="1043314" y="1597680"/>
                  <a:pt x="1024264" y="1577360"/>
                  <a:pt x="1036964" y="1535450"/>
                </a:cubicBezTo>
                <a:cubicBezTo>
                  <a:pt x="1049664" y="1493540"/>
                  <a:pt x="1100464" y="1405910"/>
                  <a:pt x="1120784" y="1367810"/>
                </a:cubicBezTo>
                <a:cubicBezTo>
                  <a:pt x="1141104" y="1329710"/>
                  <a:pt x="1144914" y="1319550"/>
                  <a:pt x="1158884" y="1306850"/>
                </a:cubicBezTo>
                <a:cubicBezTo>
                  <a:pt x="1172854" y="1294150"/>
                  <a:pt x="1184284" y="1328440"/>
                  <a:pt x="1204604" y="1291610"/>
                </a:cubicBezTo>
                <a:cubicBezTo>
                  <a:pt x="1224924" y="1254780"/>
                  <a:pt x="1257944" y="1168420"/>
                  <a:pt x="1280804" y="1085870"/>
                </a:cubicBezTo>
                <a:cubicBezTo>
                  <a:pt x="1303664" y="1003320"/>
                  <a:pt x="1331604" y="896640"/>
                  <a:pt x="1341764" y="796310"/>
                </a:cubicBezTo>
                <a:cubicBezTo>
                  <a:pt x="1351924" y="695980"/>
                  <a:pt x="1349384" y="560090"/>
                  <a:pt x="1341764" y="483890"/>
                </a:cubicBezTo>
                <a:cubicBezTo>
                  <a:pt x="1334144" y="407690"/>
                  <a:pt x="1312554" y="382290"/>
                  <a:pt x="1296044" y="339110"/>
                </a:cubicBezTo>
                <a:cubicBezTo>
                  <a:pt x="1279534" y="295930"/>
                  <a:pt x="1266834" y="254020"/>
                  <a:pt x="1242704" y="224810"/>
                </a:cubicBezTo>
                <a:cubicBezTo>
                  <a:pt x="1218574" y="195600"/>
                  <a:pt x="1189364" y="184170"/>
                  <a:pt x="1151264" y="163850"/>
                </a:cubicBezTo>
                <a:cubicBezTo>
                  <a:pt x="1113164" y="143530"/>
                  <a:pt x="1049664" y="92730"/>
                  <a:pt x="1014104" y="102890"/>
                </a:cubicBezTo>
                <a:cubicBezTo>
                  <a:pt x="978544" y="113050"/>
                  <a:pt x="976004" y="187980"/>
                  <a:pt x="937904" y="224810"/>
                </a:cubicBezTo>
                <a:cubicBezTo>
                  <a:pt x="899804" y="261640"/>
                  <a:pt x="821064" y="301010"/>
                  <a:pt x="785504" y="323870"/>
                </a:cubicBezTo>
                <a:cubicBezTo>
                  <a:pt x="749944" y="346730"/>
                  <a:pt x="753754" y="368320"/>
                  <a:pt x="732164" y="369590"/>
                </a:cubicBezTo>
                <a:close/>
              </a:path>
            </a:pathLst>
          </a:custGeom>
          <a:noFill/>
          <a:ln w="57150" cap="rnd">
            <a:solidFill>
              <a:srgbClr val="FF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9334302" y="6644439"/>
            <a:ext cx="2140264" cy="2819932"/>
          </a:xfrm>
          <a:custGeom>
            <a:avLst/>
            <a:gdLst>
              <a:gd name="connsiteX0" fmla="*/ 609798 w 2140264"/>
              <a:gd name="connsiteY0" fmla="*/ 525981 h 2819932"/>
              <a:gd name="connsiteX1" fmla="*/ 693618 w 2140264"/>
              <a:gd name="connsiteY1" fmla="*/ 213561 h 2819932"/>
              <a:gd name="connsiteX2" fmla="*/ 754578 w 2140264"/>
              <a:gd name="connsiteY2" fmla="*/ 38301 h 2819932"/>
              <a:gd name="connsiteX3" fmla="*/ 762198 w 2140264"/>
              <a:gd name="connsiteY3" fmla="*/ 201 h 2819932"/>
              <a:gd name="connsiteX4" fmla="*/ 945078 w 2140264"/>
              <a:gd name="connsiteY4" fmla="*/ 45921 h 2819932"/>
              <a:gd name="connsiteX5" fmla="*/ 1341318 w 2140264"/>
              <a:gd name="connsiteY5" fmla="*/ 152601 h 2819932"/>
              <a:gd name="connsiteX6" fmla="*/ 1486098 w 2140264"/>
              <a:gd name="connsiteY6" fmla="*/ 190701 h 2819932"/>
              <a:gd name="connsiteX7" fmla="*/ 1508958 w 2140264"/>
              <a:gd name="connsiteY7" fmla="*/ 228801 h 2819932"/>
              <a:gd name="connsiteX8" fmla="*/ 1463238 w 2140264"/>
              <a:gd name="connsiteY8" fmla="*/ 381201 h 2819932"/>
              <a:gd name="connsiteX9" fmla="*/ 1470858 w 2140264"/>
              <a:gd name="connsiteY9" fmla="*/ 442161 h 2819932"/>
              <a:gd name="connsiteX10" fmla="*/ 1486098 w 2140264"/>
              <a:gd name="connsiteY10" fmla="*/ 594561 h 2819932"/>
              <a:gd name="connsiteX11" fmla="*/ 1516578 w 2140264"/>
              <a:gd name="connsiteY11" fmla="*/ 678381 h 2819932"/>
              <a:gd name="connsiteX12" fmla="*/ 1554678 w 2140264"/>
              <a:gd name="connsiteY12" fmla="*/ 785061 h 2819932"/>
              <a:gd name="connsiteX13" fmla="*/ 1714698 w 2140264"/>
              <a:gd name="connsiteY13" fmla="*/ 1006041 h 2819932"/>
              <a:gd name="connsiteX14" fmla="*/ 1905198 w 2140264"/>
              <a:gd name="connsiteY14" fmla="*/ 1318461 h 2819932"/>
              <a:gd name="connsiteX15" fmla="*/ 2019498 w 2140264"/>
              <a:gd name="connsiteY15" fmla="*/ 1508961 h 2819932"/>
              <a:gd name="connsiteX16" fmla="*/ 2118558 w 2140264"/>
              <a:gd name="connsiteY16" fmla="*/ 1661361 h 2819932"/>
              <a:gd name="connsiteX17" fmla="*/ 1943298 w 2140264"/>
              <a:gd name="connsiteY17" fmla="*/ 1790901 h 2819932"/>
              <a:gd name="connsiteX18" fmla="*/ 1889958 w 2140264"/>
              <a:gd name="connsiteY18" fmla="*/ 1699461 h 2819932"/>
              <a:gd name="connsiteX19" fmla="*/ 1745178 w 2140264"/>
              <a:gd name="connsiteY19" fmla="*/ 1829001 h 2819932"/>
              <a:gd name="connsiteX20" fmla="*/ 1600398 w 2140264"/>
              <a:gd name="connsiteY20" fmla="*/ 1668981 h 2819932"/>
              <a:gd name="connsiteX21" fmla="*/ 1569918 w 2140264"/>
              <a:gd name="connsiteY21" fmla="*/ 1699461 h 2819932"/>
              <a:gd name="connsiteX22" fmla="*/ 1714698 w 2140264"/>
              <a:gd name="connsiteY22" fmla="*/ 1867101 h 2819932"/>
              <a:gd name="connsiteX23" fmla="*/ 1806138 w 2140264"/>
              <a:gd name="connsiteY23" fmla="*/ 2072841 h 2819932"/>
              <a:gd name="connsiteX24" fmla="*/ 1851858 w 2140264"/>
              <a:gd name="connsiteY24" fmla="*/ 2187141 h 2819932"/>
              <a:gd name="connsiteX25" fmla="*/ 1996638 w 2140264"/>
              <a:gd name="connsiteY25" fmla="*/ 2385261 h 2819932"/>
              <a:gd name="connsiteX26" fmla="*/ 2072838 w 2140264"/>
              <a:gd name="connsiteY26" fmla="*/ 2514801 h 2819932"/>
              <a:gd name="connsiteX27" fmla="*/ 2133798 w 2140264"/>
              <a:gd name="connsiteY27" fmla="*/ 2743401 h 2819932"/>
              <a:gd name="connsiteX28" fmla="*/ 2110938 w 2140264"/>
              <a:gd name="connsiteY28" fmla="*/ 2819601 h 2819932"/>
              <a:gd name="connsiteX29" fmla="*/ 1889958 w 2140264"/>
              <a:gd name="connsiteY29" fmla="*/ 2720541 h 2819932"/>
              <a:gd name="connsiteX30" fmla="*/ 1630878 w 2140264"/>
              <a:gd name="connsiteY30" fmla="*/ 2659581 h 2819932"/>
              <a:gd name="connsiteX31" fmla="*/ 1569918 w 2140264"/>
              <a:gd name="connsiteY31" fmla="*/ 2613861 h 2819932"/>
              <a:gd name="connsiteX32" fmla="*/ 1486098 w 2140264"/>
              <a:gd name="connsiteY32" fmla="*/ 2575761 h 2819932"/>
              <a:gd name="connsiteX33" fmla="*/ 1348938 w 2140264"/>
              <a:gd name="connsiteY33" fmla="*/ 2514801 h 2819932"/>
              <a:gd name="connsiteX34" fmla="*/ 1158438 w 2140264"/>
              <a:gd name="connsiteY34" fmla="*/ 2453841 h 2819932"/>
              <a:gd name="connsiteX35" fmla="*/ 983178 w 2140264"/>
              <a:gd name="connsiteY35" fmla="*/ 2408121 h 2819932"/>
              <a:gd name="connsiteX36" fmla="*/ 815538 w 2140264"/>
              <a:gd name="connsiteY36" fmla="*/ 2392881 h 2819932"/>
              <a:gd name="connsiteX37" fmla="*/ 678378 w 2140264"/>
              <a:gd name="connsiteY37" fmla="*/ 2370021 h 2819932"/>
              <a:gd name="connsiteX38" fmla="*/ 586938 w 2140264"/>
              <a:gd name="connsiteY38" fmla="*/ 2370021 h 2819932"/>
              <a:gd name="connsiteX39" fmla="*/ 525978 w 2140264"/>
              <a:gd name="connsiteY39" fmla="*/ 2377641 h 2819932"/>
              <a:gd name="connsiteX40" fmla="*/ 465018 w 2140264"/>
              <a:gd name="connsiteY40" fmla="*/ 2377641 h 2819932"/>
              <a:gd name="connsiteX41" fmla="*/ 289758 w 2140264"/>
              <a:gd name="connsiteY41" fmla="*/ 2370021 h 2819932"/>
              <a:gd name="connsiteX42" fmla="*/ 266898 w 2140264"/>
              <a:gd name="connsiteY42" fmla="*/ 2362401 h 2819932"/>
              <a:gd name="connsiteX43" fmla="*/ 434538 w 2140264"/>
              <a:gd name="connsiteY43" fmla="*/ 2103321 h 2819932"/>
              <a:gd name="connsiteX44" fmla="*/ 274518 w 2140264"/>
              <a:gd name="connsiteY44" fmla="*/ 2057601 h 2819932"/>
              <a:gd name="connsiteX45" fmla="*/ 53538 w 2140264"/>
              <a:gd name="connsiteY45" fmla="*/ 1981401 h 2819932"/>
              <a:gd name="connsiteX46" fmla="*/ 320238 w 2140264"/>
              <a:gd name="connsiteY46" fmla="*/ 1867101 h 2819932"/>
              <a:gd name="connsiteX47" fmla="*/ 304998 w 2140264"/>
              <a:gd name="connsiteY47" fmla="*/ 1745181 h 2819932"/>
              <a:gd name="connsiteX48" fmla="*/ 251658 w 2140264"/>
              <a:gd name="connsiteY48" fmla="*/ 1653741 h 2819932"/>
              <a:gd name="connsiteX49" fmla="*/ 213558 w 2140264"/>
              <a:gd name="connsiteY49" fmla="*/ 1516581 h 2819932"/>
              <a:gd name="connsiteX50" fmla="*/ 175458 w 2140264"/>
              <a:gd name="connsiteY50" fmla="*/ 1425141 h 2819932"/>
              <a:gd name="connsiteX51" fmla="*/ 144978 w 2140264"/>
              <a:gd name="connsiteY51" fmla="*/ 1341321 h 2819932"/>
              <a:gd name="connsiteX52" fmla="*/ 91638 w 2140264"/>
              <a:gd name="connsiteY52" fmla="*/ 1295601 h 2819932"/>
              <a:gd name="connsiteX53" fmla="*/ 61158 w 2140264"/>
              <a:gd name="connsiteY53" fmla="*/ 1280361 h 2819932"/>
              <a:gd name="connsiteX54" fmla="*/ 38298 w 2140264"/>
              <a:gd name="connsiteY54" fmla="*/ 1211781 h 2819932"/>
              <a:gd name="connsiteX55" fmla="*/ 23058 w 2140264"/>
              <a:gd name="connsiteY55" fmla="*/ 1112721 h 2819932"/>
              <a:gd name="connsiteX56" fmla="*/ 15438 w 2140264"/>
              <a:gd name="connsiteY56" fmla="*/ 1013661 h 2819932"/>
              <a:gd name="connsiteX57" fmla="*/ 198 w 2140264"/>
              <a:gd name="connsiteY57" fmla="*/ 876501 h 2819932"/>
              <a:gd name="connsiteX58" fmla="*/ 7818 w 2140264"/>
              <a:gd name="connsiteY58" fmla="*/ 754581 h 2819932"/>
              <a:gd name="connsiteX59" fmla="*/ 23058 w 2140264"/>
              <a:gd name="connsiteY59" fmla="*/ 632661 h 2819932"/>
              <a:gd name="connsiteX60" fmla="*/ 122118 w 2140264"/>
              <a:gd name="connsiteY60" fmla="*/ 556461 h 2819932"/>
              <a:gd name="connsiteX61" fmla="*/ 183078 w 2140264"/>
              <a:gd name="connsiteY61" fmla="*/ 541221 h 2819932"/>
              <a:gd name="connsiteX62" fmla="*/ 289758 w 2140264"/>
              <a:gd name="connsiteY62" fmla="*/ 495501 h 2819932"/>
              <a:gd name="connsiteX63" fmla="*/ 541218 w 2140264"/>
              <a:gd name="connsiteY63" fmla="*/ 533601 h 2819932"/>
              <a:gd name="connsiteX64" fmla="*/ 609798 w 2140264"/>
              <a:gd name="connsiteY64" fmla="*/ 525981 h 281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0264" h="2819932">
                <a:moveTo>
                  <a:pt x="609798" y="525981"/>
                </a:moveTo>
                <a:cubicBezTo>
                  <a:pt x="635198" y="472641"/>
                  <a:pt x="669488" y="294841"/>
                  <a:pt x="693618" y="213561"/>
                </a:cubicBezTo>
                <a:cubicBezTo>
                  <a:pt x="717748" y="132281"/>
                  <a:pt x="743148" y="73861"/>
                  <a:pt x="754578" y="38301"/>
                </a:cubicBezTo>
                <a:cubicBezTo>
                  <a:pt x="766008" y="2741"/>
                  <a:pt x="730448" y="-1069"/>
                  <a:pt x="762198" y="201"/>
                </a:cubicBezTo>
                <a:cubicBezTo>
                  <a:pt x="793948" y="1471"/>
                  <a:pt x="945078" y="45921"/>
                  <a:pt x="945078" y="45921"/>
                </a:cubicBezTo>
                <a:lnTo>
                  <a:pt x="1341318" y="152601"/>
                </a:lnTo>
                <a:cubicBezTo>
                  <a:pt x="1431488" y="176731"/>
                  <a:pt x="1458158" y="178001"/>
                  <a:pt x="1486098" y="190701"/>
                </a:cubicBezTo>
                <a:cubicBezTo>
                  <a:pt x="1514038" y="203401"/>
                  <a:pt x="1512768" y="197051"/>
                  <a:pt x="1508958" y="228801"/>
                </a:cubicBezTo>
                <a:cubicBezTo>
                  <a:pt x="1505148" y="260551"/>
                  <a:pt x="1469588" y="345641"/>
                  <a:pt x="1463238" y="381201"/>
                </a:cubicBezTo>
                <a:cubicBezTo>
                  <a:pt x="1456888" y="416761"/>
                  <a:pt x="1467048" y="406601"/>
                  <a:pt x="1470858" y="442161"/>
                </a:cubicBezTo>
                <a:cubicBezTo>
                  <a:pt x="1474668" y="477721"/>
                  <a:pt x="1478478" y="555191"/>
                  <a:pt x="1486098" y="594561"/>
                </a:cubicBezTo>
                <a:cubicBezTo>
                  <a:pt x="1493718" y="633931"/>
                  <a:pt x="1505148" y="646631"/>
                  <a:pt x="1516578" y="678381"/>
                </a:cubicBezTo>
                <a:cubicBezTo>
                  <a:pt x="1528008" y="710131"/>
                  <a:pt x="1521658" y="730451"/>
                  <a:pt x="1554678" y="785061"/>
                </a:cubicBezTo>
                <a:cubicBezTo>
                  <a:pt x="1587698" y="839671"/>
                  <a:pt x="1656278" y="917141"/>
                  <a:pt x="1714698" y="1006041"/>
                </a:cubicBezTo>
                <a:cubicBezTo>
                  <a:pt x="1773118" y="1094941"/>
                  <a:pt x="1854398" y="1234641"/>
                  <a:pt x="1905198" y="1318461"/>
                </a:cubicBezTo>
                <a:cubicBezTo>
                  <a:pt x="1955998" y="1402281"/>
                  <a:pt x="1983938" y="1451811"/>
                  <a:pt x="2019498" y="1508961"/>
                </a:cubicBezTo>
                <a:cubicBezTo>
                  <a:pt x="2055058" y="1566111"/>
                  <a:pt x="2131258" y="1614371"/>
                  <a:pt x="2118558" y="1661361"/>
                </a:cubicBezTo>
                <a:cubicBezTo>
                  <a:pt x="2105858" y="1708351"/>
                  <a:pt x="1981398" y="1784551"/>
                  <a:pt x="1943298" y="1790901"/>
                </a:cubicBezTo>
                <a:cubicBezTo>
                  <a:pt x="1905198" y="1797251"/>
                  <a:pt x="1922978" y="1693111"/>
                  <a:pt x="1889958" y="1699461"/>
                </a:cubicBezTo>
                <a:cubicBezTo>
                  <a:pt x="1856938" y="1705811"/>
                  <a:pt x="1793438" y="1834081"/>
                  <a:pt x="1745178" y="1829001"/>
                </a:cubicBezTo>
                <a:cubicBezTo>
                  <a:pt x="1696918" y="1823921"/>
                  <a:pt x="1600398" y="1668981"/>
                  <a:pt x="1600398" y="1668981"/>
                </a:cubicBezTo>
                <a:cubicBezTo>
                  <a:pt x="1571188" y="1647391"/>
                  <a:pt x="1550868" y="1666441"/>
                  <a:pt x="1569918" y="1699461"/>
                </a:cubicBezTo>
                <a:cubicBezTo>
                  <a:pt x="1588968" y="1732481"/>
                  <a:pt x="1675328" y="1804871"/>
                  <a:pt x="1714698" y="1867101"/>
                </a:cubicBezTo>
                <a:cubicBezTo>
                  <a:pt x="1754068" y="1929331"/>
                  <a:pt x="1783278" y="2019501"/>
                  <a:pt x="1806138" y="2072841"/>
                </a:cubicBezTo>
                <a:cubicBezTo>
                  <a:pt x="1828998" y="2126181"/>
                  <a:pt x="1820108" y="2135071"/>
                  <a:pt x="1851858" y="2187141"/>
                </a:cubicBezTo>
                <a:cubicBezTo>
                  <a:pt x="1883608" y="2239211"/>
                  <a:pt x="1959808" y="2330651"/>
                  <a:pt x="1996638" y="2385261"/>
                </a:cubicBezTo>
                <a:cubicBezTo>
                  <a:pt x="2033468" y="2439871"/>
                  <a:pt x="2049978" y="2455111"/>
                  <a:pt x="2072838" y="2514801"/>
                </a:cubicBezTo>
                <a:cubicBezTo>
                  <a:pt x="2095698" y="2574491"/>
                  <a:pt x="2127448" y="2692601"/>
                  <a:pt x="2133798" y="2743401"/>
                </a:cubicBezTo>
                <a:cubicBezTo>
                  <a:pt x="2140148" y="2794201"/>
                  <a:pt x="2151578" y="2823411"/>
                  <a:pt x="2110938" y="2819601"/>
                </a:cubicBezTo>
                <a:cubicBezTo>
                  <a:pt x="2070298" y="2815791"/>
                  <a:pt x="1969968" y="2747211"/>
                  <a:pt x="1889958" y="2720541"/>
                </a:cubicBezTo>
                <a:cubicBezTo>
                  <a:pt x="1809948" y="2693871"/>
                  <a:pt x="1684218" y="2677361"/>
                  <a:pt x="1630878" y="2659581"/>
                </a:cubicBezTo>
                <a:cubicBezTo>
                  <a:pt x="1577538" y="2641801"/>
                  <a:pt x="1594048" y="2627831"/>
                  <a:pt x="1569918" y="2613861"/>
                </a:cubicBezTo>
                <a:cubicBezTo>
                  <a:pt x="1545788" y="2599891"/>
                  <a:pt x="1486098" y="2575761"/>
                  <a:pt x="1486098" y="2575761"/>
                </a:cubicBezTo>
                <a:cubicBezTo>
                  <a:pt x="1449268" y="2559251"/>
                  <a:pt x="1403548" y="2535121"/>
                  <a:pt x="1348938" y="2514801"/>
                </a:cubicBezTo>
                <a:cubicBezTo>
                  <a:pt x="1294328" y="2494481"/>
                  <a:pt x="1219398" y="2471621"/>
                  <a:pt x="1158438" y="2453841"/>
                </a:cubicBezTo>
                <a:cubicBezTo>
                  <a:pt x="1097478" y="2436061"/>
                  <a:pt x="1040328" y="2418281"/>
                  <a:pt x="983178" y="2408121"/>
                </a:cubicBezTo>
                <a:cubicBezTo>
                  <a:pt x="926028" y="2397961"/>
                  <a:pt x="866338" y="2399231"/>
                  <a:pt x="815538" y="2392881"/>
                </a:cubicBezTo>
                <a:cubicBezTo>
                  <a:pt x="764738" y="2386531"/>
                  <a:pt x="716478" y="2373831"/>
                  <a:pt x="678378" y="2370021"/>
                </a:cubicBezTo>
                <a:cubicBezTo>
                  <a:pt x="640278" y="2366211"/>
                  <a:pt x="612338" y="2368751"/>
                  <a:pt x="586938" y="2370021"/>
                </a:cubicBezTo>
                <a:cubicBezTo>
                  <a:pt x="561538" y="2371291"/>
                  <a:pt x="546298" y="2376371"/>
                  <a:pt x="525978" y="2377641"/>
                </a:cubicBezTo>
                <a:cubicBezTo>
                  <a:pt x="505658" y="2378911"/>
                  <a:pt x="504388" y="2378911"/>
                  <a:pt x="465018" y="2377641"/>
                </a:cubicBezTo>
                <a:cubicBezTo>
                  <a:pt x="425648" y="2376371"/>
                  <a:pt x="289758" y="2370021"/>
                  <a:pt x="289758" y="2370021"/>
                </a:cubicBezTo>
                <a:cubicBezTo>
                  <a:pt x="256738" y="2367481"/>
                  <a:pt x="242768" y="2406851"/>
                  <a:pt x="266898" y="2362401"/>
                </a:cubicBezTo>
                <a:cubicBezTo>
                  <a:pt x="291028" y="2317951"/>
                  <a:pt x="433268" y="2154121"/>
                  <a:pt x="434538" y="2103321"/>
                </a:cubicBezTo>
                <a:cubicBezTo>
                  <a:pt x="435808" y="2052521"/>
                  <a:pt x="338018" y="2077921"/>
                  <a:pt x="274518" y="2057601"/>
                </a:cubicBezTo>
                <a:cubicBezTo>
                  <a:pt x="211018" y="2037281"/>
                  <a:pt x="45918" y="2013151"/>
                  <a:pt x="53538" y="1981401"/>
                </a:cubicBezTo>
                <a:cubicBezTo>
                  <a:pt x="61158" y="1949651"/>
                  <a:pt x="278328" y="1906471"/>
                  <a:pt x="320238" y="1867101"/>
                </a:cubicBezTo>
                <a:cubicBezTo>
                  <a:pt x="362148" y="1827731"/>
                  <a:pt x="316428" y="1780741"/>
                  <a:pt x="304998" y="1745181"/>
                </a:cubicBezTo>
                <a:cubicBezTo>
                  <a:pt x="293568" y="1709621"/>
                  <a:pt x="266898" y="1691841"/>
                  <a:pt x="251658" y="1653741"/>
                </a:cubicBezTo>
                <a:cubicBezTo>
                  <a:pt x="236418" y="1615641"/>
                  <a:pt x="226258" y="1554681"/>
                  <a:pt x="213558" y="1516581"/>
                </a:cubicBezTo>
                <a:cubicBezTo>
                  <a:pt x="200858" y="1478481"/>
                  <a:pt x="186888" y="1454351"/>
                  <a:pt x="175458" y="1425141"/>
                </a:cubicBezTo>
                <a:cubicBezTo>
                  <a:pt x="164028" y="1395931"/>
                  <a:pt x="158948" y="1362911"/>
                  <a:pt x="144978" y="1341321"/>
                </a:cubicBezTo>
                <a:cubicBezTo>
                  <a:pt x="131008" y="1319731"/>
                  <a:pt x="91638" y="1295601"/>
                  <a:pt x="91638" y="1295601"/>
                </a:cubicBezTo>
                <a:cubicBezTo>
                  <a:pt x="77668" y="1285441"/>
                  <a:pt x="70048" y="1294331"/>
                  <a:pt x="61158" y="1280361"/>
                </a:cubicBezTo>
                <a:cubicBezTo>
                  <a:pt x="52268" y="1266391"/>
                  <a:pt x="44648" y="1239721"/>
                  <a:pt x="38298" y="1211781"/>
                </a:cubicBezTo>
                <a:cubicBezTo>
                  <a:pt x="31948" y="1183841"/>
                  <a:pt x="26868" y="1145741"/>
                  <a:pt x="23058" y="1112721"/>
                </a:cubicBezTo>
                <a:cubicBezTo>
                  <a:pt x="19248" y="1079701"/>
                  <a:pt x="19248" y="1053031"/>
                  <a:pt x="15438" y="1013661"/>
                </a:cubicBezTo>
                <a:cubicBezTo>
                  <a:pt x="11628" y="974291"/>
                  <a:pt x="1468" y="919681"/>
                  <a:pt x="198" y="876501"/>
                </a:cubicBezTo>
                <a:cubicBezTo>
                  <a:pt x="-1072" y="833321"/>
                  <a:pt x="4008" y="795221"/>
                  <a:pt x="7818" y="754581"/>
                </a:cubicBezTo>
                <a:cubicBezTo>
                  <a:pt x="11628" y="713941"/>
                  <a:pt x="4008" y="665681"/>
                  <a:pt x="23058" y="632661"/>
                </a:cubicBezTo>
                <a:cubicBezTo>
                  <a:pt x="42108" y="599641"/>
                  <a:pt x="95448" y="571701"/>
                  <a:pt x="122118" y="556461"/>
                </a:cubicBezTo>
                <a:cubicBezTo>
                  <a:pt x="148788" y="541221"/>
                  <a:pt x="155138" y="551381"/>
                  <a:pt x="183078" y="541221"/>
                </a:cubicBezTo>
                <a:cubicBezTo>
                  <a:pt x="211018" y="531061"/>
                  <a:pt x="230068" y="496771"/>
                  <a:pt x="289758" y="495501"/>
                </a:cubicBezTo>
                <a:cubicBezTo>
                  <a:pt x="349448" y="494231"/>
                  <a:pt x="491688" y="524711"/>
                  <a:pt x="541218" y="533601"/>
                </a:cubicBezTo>
                <a:cubicBezTo>
                  <a:pt x="590748" y="542491"/>
                  <a:pt x="584398" y="579321"/>
                  <a:pt x="609798" y="525981"/>
                </a:cubicBezTo>
                <a:close/>
              </a:path>
            </a:pathLst>
          </a:custGeom>
          <a:noFill/>
          <a:ln w="57150">
            <a:solidFill>
              <a:srgbClr val="0099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043861" y="6194239"/>
            <a:ext cx="415498" cy="369332"/>
          </a:xfrm>
          <a:prstGeom prst="rect">
            <a:avLst/>
          </a:prstGeom>
          <a:noFill/>
        </p:spPr>
        <p:txBody>
          <a:bodyPr wrap="none" rtlCol="0">
            <a:spAutoFit/>
          </a:bodyPr>
          <a:lstStyle/>
          <a:p>
            <a:r>
              <a:rPr kumimoji="1" lang="ja-JP" altLang="en-US" dirty="0">
                <a:effectLst>
                  <a:glow rad="63500">
                    <a:schemeClr val="bg1"/>
                  </a:glow>
                </a:effectLst>
              </a:rPr>
              <a:t>①</a:t>
            </a:r>
          </a:p>
        </p:txBody>
      </p:sp>
      <p:sp>
        <p:nvSpPr>
          <p:cNvPr id="40" name="テキスト ボックス 39"/>
          <p:cNvSpPr txBox="1"/>
          <p:nvPr/>
        </p:nvSpPr>
        <p:spPr>
          <a:xfrm>
            <a:off x="2623109" y="7642276"/>
            <a:ext cx="415498" cy="369332"/>
          </a:xfrm>
          <a:prstGeom prst="rect">
            <a:avLst/>
          </a:prstGeom>
          <a:noFill/>
        </p:spPr>
        <p:txBody>
          <a:bodyPr wrap="none" rtlCol="0">
            <a:spAutoFit/>
          </a:bodyPr>
          <a:lstStyle/>
          <a:p>
            <a:r>
              <a:rPr kumimoji="1" lang="ja-JP" altLang="en-US" dirty="0" smtClean="0">
                <a:effectLst>
                  <a:glow rad="63500">
                    <a:schemeClr val="bg1"/>
                  </a:glow>
                </a:effectLst>
              </a:rPr>
              <a:t>③</a:t>
            </a:r>
            <a:endParaRPr kumimoji="1" lang="ja-JP" altLang="en-US" dirty="0">
              <a:effectLst>
                <a:glow rad="63500">
                  <a:schemeClr val="bg1"/>
                </a:glow>
              </a:effectLst>
            </a:endParaRPr>
          </a:p>
        </p:txBody>
      </p:sp>
      <p:sp>
        <p:nvSpPr>
          <p:cNvPr id="43" name="テキスト ボックス 42"/>
          <p:cNvSpPr txBox="1"/>
          <p:nvPr/>
        </p:nvSpPr>
        <p:spPr>
          <a:xfrm>
            <a:off x="11483314" y="8459588"/>
            <a:ext cx="415498" cy="369332"/>
          </a:xfrm>
          <a:prstGeom prst="rect">
            <a:avLst/>
          </a:prstGeom>
          <a:noFill/>
        </p:spPr>
        <p:txBody>
          <a:bodyPr wrap="none" rtlCol="0">
            <a:spAutoFit/>
          </a:bodyPr>
          <a:lstStyle/>
          <a:p>
            <a:r>
              <a:rPr kumimoji="1" lang="ja-JP" altLang="en-US" dirty="0">
                <a:effectLst>
                  <a:glow rad="63500">
                    <a:schemeClr val="bg1"/>
                  </a:glow>
                </a:effectLst>
              </a:rPr>
              <a:t>➁</a:t>
            </a:r>
          </a:p>
        </p:txBody>
      </p:sp>
      <p:cxnSp>
        <p:nvCxnSpPr>
          <p:cNvPr id="7" name="直線コネクタ 6"/>
          <p:cNvCxnSpPr/>
          <p:nvPr/>
        </p:nvCxnSpPr>
        <p:spPr>
          <a:xfrm>
            <a:off x="11356137" y="8644254"/>
            <a:ext cx="231501"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正方形/長方形 1"/>
          <p:cNvSpPr/>
          <p:nvPr/>
        </p:nvSpPr>
        <p:spPr>
          <a:xfrm>
            <a:off x="3305174" y="5519846"/>
            <a:ext cx="477427" cy="1046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336138" y="5387513"/>
            <a:ext cx="415498" cy="369332"/>
          </a:xfrm>
          <a:prstGeom prst="rect">
            <a:avLst/>
          </a:prstGeom>
          <a:noFill/>
        </p:spPr>
        <p:txBody>
          <a:bodyPr wrap="none" rtlCol="0">
            <a:spAutoFit/>
          </a:bodyPr>
          <a:lstStyle/>
          <a:p>
            <a:r>
              <a:rPr kumimoji="1" lang="ja-JP" altLang="en-US" dirty="0" smtClean="0">
                <a:effectLst>
                  <a:glow rad="63500">
                    <a:schemeClr val="bg1"/>
                  </a:glow>
                </a:effectLst>
              </a:rPr>
              <a:t>③</a:t>
            </a:r>
            <a:endParaRPr kumimoji="1" lang="ja-JP" altLang="en-US" dirty="0">
              <a:effectLst>
                <a:glow rad="63500">
                  <a:schemeClr val="bg1"/>
                </a:glow>
              </a:effectLst>
            </a:endParaRPr>
          </a:p>
        </p:txBody>
      </p:sp>
    </p:spTree>
    <p:extLst>
      <p:ext uri="{BB962C8B-B14F-4D97-AF65-F5344CB8AC3E}">
        <p14:creationId xmlns:p14="http://schemas.microsoft.com/office/powerpoint/2010/main" val="2325943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3697</Words>
  <Application>Microsoft Office PowerPoint</Application>
  <PresentationFormat>ユーザー設定</PresentationFormat>
  <Paragraphs>492</Paragraphs>
  <Slides>6</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Meiryo UI</vt:lpstr>
      <vt:lpstr>ＭＳ Ｐゴシック</vt:lpstr>
      <vt:lpstr>ＭＳ Ｐ明朝</vt:lpstr>
      <vt:lpstr>ＭＳ 明朝</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2021-07-06T11:38:34Z</dcterms:created>
  <dcterms:modified xsi:type="dcterms:W3CDTF">2021-07-09T04:22:54Z</dcterms:modified>
</cp:coreProperties>
</file>