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434" autoAdjust="0"/>
  </p:normalViewPr>
  <p:slideViewPr>
    <p:cSldViewPr snapToGrid="0" showGuides="1">
      <p:cViewPr>
        <p:scale>
          <a:sx n="66" d="100"/>
          <a:sy n="66" d="100"/>
        </p:scale>
        <p:origin x="300" y="-834"/>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20423" cy="495379"/>
          </a:xfrm>
          <a:prstGeom prst="rect">
            <a:avLst/>
          </a:prstGeom>
        </p:spPr>
        <p:txBody>
          <a:bodyPr vert="horz" lIns="62483" tIns="31241" rIns="62483" bIns="31241"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7443" y="3"/>
            <a:ext cx="2920423" cy="495379"/>
          </a:xfrm>
          <a:prstGeom prst="rect">
            <a:avLst/>
          </a:prstGeom>
        </p:spPr>
        <p:txBody>
          <a:bodyPr vert="horz" lIns="62483" tIns="31241" rIns="62483" bIns="31241" rtlCol="0"/>
          <a:lstStyle>
            <a:lvl1pPr algn="r">
              <a:defRPr sz="800"/>
            </a:lvl1pPr>
          </a:lstStyle>
          <a:p>
            <a:fld id="{BF1BF329-EDCD-4A0A-8800-771AF39B95FF}" type="datetimeFigureOut">
              <a:rPr kumimoji="1" lang="ja-JP" altLang="en-US" smtClean="0"/>
              <a:t>2022/4/13</a:t>
            </a:fld>
            <a:endParaRPr kumimoji="1" lang="ja-JP" altLang="en-US"/>
          </a:p>
        </p:txBody>
      </p:sp>
      <p:sp>
        <p:nvSpPr>
          <p:cNvPr id="4" name="フッター プレースホルダー 3"/>
          <p:cNvSpPr>
            <a:spLocks noGrp="1"/>
          </p:cNvSpPr>
          <p:nvPr>
            <p:ph type="ftr" sz="quarter" idx="2"/>
          </p:nvPr>
        </p:nvSpPr>
        <p:spPr>
          <a:xfrm>
            <a:off x="4" y="9377285"/>
            <a:ext cx="2920423" cy="495379"/>
          </a:xfrm>
          <a:prstGeom prst="rect">
            <a:avLst/>
          </a:prstGeom>
        </p:spPr>
        <p:txBody>
          <a:bodyPr vert="horz" lIns="62483" tIns="31241" rIns="62483" bIns="31241"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7443" y="9377285"/>
            <a:ext cx="2920423" cy="495379"/>
          </a:xfrm>
          <a:prstGeom prst="rect">
            <a:avLst/>
          </a:prstGeom>
        </p:spPr>
        <p:txBody>
          <a:bodyPr vert="horz" lIns="62483" tIns="31241" rIns="62483" bIns="31241"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20423" cy="495379"/>
          </a:xfrm>
          <a:prstGeom prst="rect">
            <a:avLst/>
          </a:prstGeom>
        </p:spPr>
        <p:txBody>
          <a:bodyPr vert="horz" lIns="62474" tIns="31239" rIns="62474" bIns="31239" rtlCol="0"/>
          <a:lstStyle>
            <a:lvl1pPr algn="l">
              <a:defRPr sz="800"/>
            </a:lvl1pPr>
          </a:lstStyle>
          <a:p>
            <a:endParaRPr kumimoji="1" lang="ja-JP" altLang="en-US"/>
          </a:p>
        </p:txBody>
      </p:sp>
      <p:sp>
        <p:nvSpPr>
          <p:cNvPr id="3" name="日付プレースホルダー 2"/>
          <p:cNvSpPr>
            <a:spLocks noGrp="1"/>
          </p:cNvSpPr>
          <p:nvPr>
            <p:ph type="dt" idx="1"/>
          </p:nvPr>
        </p:nvSpPr>
        <p:spPr>
          <a:xfrm>
            <a:off x="3817443" y="4"/>
            <a:ext cx="2920423" cy="495379"/>
          </a:xfrm>
          <a:prstGeom prst="rect">
            <a:avLst/>
          </a:prstGeom>
        </p:spPr>
        <p:txBody>
          <a:bodyPr vert="horz" lIns="62474" tIns="31239" rIns="62474" bIns="31239" rtlCol="0"/>
          <a:lstStyle>
            <a:lvl1pPr algn="r">
              <a:defRPr sz="800"/>
            </a:lvl1pPr>
          </a:lstStyle>
          <a:p>
            <a:fld id="{D4B34377-7E25-4106-A67B-EA64E8B2B132}"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1022350" y="1236663"/>
            <a:ext cx="4694238" cy="3332162"/>
          </a:xfrm>
          <a:prstGeom prst="rect">
            <a:avLst/>
          </a:prstGeom>
          <a:noFill/>
          <a:ln w="12700">
            <a:solidFill>
              <a:prstClr val="black"/>
            </a:solidFill>
          </a:ln>
        </p:spPr>
        <p:txBody>
          <a:bodyPr vert="horz" lIns="62474" tIns="31239" rIns="62474" bIns="31239" rtlCol="0" anchor="ctr"/>
          <a:lstStyle/>
          <a:p>
            <a:endParaRPr lang="ja-JP" altLang="en-US"/>
          </a:p>
        </p:txBody>
      </p:sp>
      <p:sp>
        <p:nvSpPr>
          <p:cNvPr id="5" name="ノート プレースホルダー 4"/>
          <p:cNvSpPr>
            <a:spLocks noGrp="1"/>
          </p:cNvSpPr>
          <p:nvPr>
            <p:ph type="body" sz="quarter" idx="3"/>
          </p:nvPr>
        </p:nvSpPr>
        <p:spPr>
          <a:xfrm>
            <a:off x="674110" y="4750842"/>
            <a:ext cx="5390721" cy="3887745"/>
          </a:xfrm>
          <a:prstGeom prst="rect">
            <a:avLst/>
          </a:prstGeom>
        </p:spPr>
        <p:txBody>
          <a:bodyPr vert="horz" lIns="62474" tIns="31239" rIns="62474" bIns="312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7287"/>
            <a:ext cx="2920423" cy="495379"/>
          </a:xfrm>
          <a:prstGeom prst="rect">
            <a:avLst/>
          </a:prstGeom>
        </p:spPr>
        <p:txBody>
          <a:bodyPr vert="horz" lIns="62474" tIns="31239" rIns="62474" bIns="3123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7443" y="9377287"/>
            <a:ext cx="2920423" cy="495379"/>
          </a:xfrm>
          <a:prstGeom prst="rect">
            <a:avLst/>
          </a:prstGeom>
        </p:spPr>
        <p:txBody>
          <a:bodyPr vert="horz" lIns="62474" tIns="31239" rIns="62474" bIns="31239"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6437" cy="23050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2022/4/13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2022/4/13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2022/4/13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2022/4/13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r="25394" b="18589"/>
          <a:stretch/>
        </p:blipFill>
        <p:spPr>
          <a:xfrm>
            <a:off x="10904368" y="7567320"/>
            <a:ext cx="4136849" cy="2869259"/>
          </a:xfrm>
          <a:prstGeom prst="rect">
            <a:avLst/>
          </a:prstGeom>
        </p:spPr>
      </p:pic>
      <p:sp>
        <p:nvSpPr>
          <p:cNvPr id="3" name="正方形/長方形 2"/>
          <p:cNvSpPr/>
          <p:nvPr/>
        </p:nvSpPr>
        <p:spPr>
          <a:xfrm>
            <a:off x="6194760" y="7530525"/>
            <a:ext cx="8900900" cy="30928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931706"/>
            <a:ext cx="14965638" cy="2192364"/>
          </a:xfrm>
          <a:prstGeom prst="roundRect">
            <a:avLst>
              <a:gd name="adj" fmla="val 12004"/>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せんなん里海公園マネジメントプラン（案）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海辺の環境を活かし、海の豊かさや地域の魅力を発信できる公園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44000" y="1368000"/>
            <a:ext cx="3384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8028000" y="1656000"/>
            <a:ext cx="3204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ユニバーサルデザインの充実とともに、良好な維持管理による快適な園内空間を生み出す公園</a:t>
            </a:r>
          </a:p>
        </p:txBody>
      </p:sp>
      <p:sp>
        <p:nvSpPr>
          <p:cNvPr id="98" name="正方形/長方形 97"/>
          <p:cNvSpPr/>
          <p:nvPr/>
        </p:nvSpPr>
        <p:spPr>
          <a:xfrm>
            <a:off x="3600000" y="1368000"/>
            <a:ext cx="4356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600000" y="1656000"/>
            <a:ext cx="4356000" cy="1384995"/>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ボランティア等との連携による、豊かな海</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の環境を手軽に</a:t>
            </a:r>
            <a:r>
              <a:rPr lang="ja-JP" altLang="en-US"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実感してもらえる公園</a:t>
            </a:r>
            <a:endParaRPr lang="en-US" altLang="ja-JP"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9388" indent="-107950" algn="just" fontAlgn="t"/>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・公園の周辺施設や地域で活動する団体との連携、地域資源を活用した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取組等に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より、地域の魅力を高める公園</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179388" indent="-107950" algn="just" fontAlgn="t"/>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・公園</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の特色である海辺の景観や環境を活用した飲食やレクリエーション等のサービス機能の充実を図る公園</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0" name="テキスト ボックス 99"/>
          <p:cNvSpPr txBox="1"/>
          <p:nvPr/>
        </p:nvSpPr>
        <p:spPr>
          <a:xfrm>
            <a:off x="144000" y="1656000"/>
            <a:ext cx="3384000" cy="954107"/>
          </a:xfrm>
          <a:prstGeom prst="rect">
            <a:avLst/>
          </a:prstGeom>
          <a:noFill/>
        </p:spPr>
        <p:txBody>
          <a:bodyPr wrap="square" rtlCol="0">
            <a:spAutoFit/>
          </a:bodyPr>
          <a:lstStyle/>
          <a:p>
            <a:pPr marL="180000" indent="-108000" algn="just" fontAlgn="t"/>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・美しい海辺</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の景観を活かした取り組みの充実を図る公園</a:t>
            </a:r>
          </a:p>
          <a:p>
            <a:pPr marL="180000" indent="-108000" algn="just" fontAlgn="t"/>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海辺の生き物を安全に観察できるプログラム</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やアクティビティの充実を図る</a:t>
            </a:r>
            <a:r>
              <a:rPr lang="ja-JP" altLang="en-US"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a:t>
            </a:r>
            <a:endParaRPr lang="en-US" altLang="ja-JP"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1" name="テキスト ボックス 100"/>
          <p:cNvSpPr txBox="1"/>
          <p:nvPr/>
        </p:nvSpPr>
        <p:spPr>
          <a:xfrm>
            <a:off x="11304000" y="1656000"/>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400" dirty="0" err="1">
                <a:solidFill>
                  <a:srgbClr val="000000"/>
                </a:solidFill>
                <a:latin typeface="Meiryo UI" panose="020B0604030504040204" pitchFamily="50" charset="-128"/>
                <a:ea typeface="Meiryo UI" panose="020B0604030504040204" pitchFamily="50" charset="-128"/>
              </a:rPr>
              <a:t>うみべの</a:t>
            </a:r>
            <a:r>
              <a:rPr lang="ja-JP" altLang="en-US" sz="1400" dirty="0">
                <a:solidFill>
                  <a:srgbClr val="000000"/>
                </a:solidFill>
                <a:latin typeface="Meiryo UI" panose="020B0604030504040204" pitchFamily="50" charset="-128"/>
                <a:ea typeface="Meiryo UI" panose="020B0604030504040204" pitchFamily="50" charset="-128"/>
              </a:rPr>
              <a:t>森やさとうみ磯浜、しおさい楽習館等を活用し、各種ボランティアとの連携による保全活動や体験型プログラムを提供する公園</a:t>
            </a:r>
          </a:p>
        </p:txBody>
      </p:sp>
      <p:sp>
        <p:nvSpPr>
          <p:cNvPr id="102" name="正方形/長方形 101"/>
          <p:cNvSpPr/>
          <p:nvPr/>
        </p:nvSpPr>
        <p:spPr>
          <a:xfrm>
            <a:off x="11304000" y="136800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8028000" y="1368000"/>
            <a:ext cx="3204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72000"/>
            <a:ext cx="14986273"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051460026"/>
              </p:ext>
            </p:extLst>
          </p:nvPr>
        </p:nvGraphicFramePr>
        <p:xfrm>
          <a:off x="6213010" y="3692551"/>
          <a:ext cx="4438547" cy="113848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72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77123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○「潮騒ビバレー」を活用し、地域の賑わいづくりの拠点となるゾーン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さと</a:t>
                      </a:r>
                      <a:r>
                        <a:rPr kumimoji="1" lang="ja-JP" altLang="en-US" sz="1200" dirty="0">
                          <a:latin typeface="Meiryo UI" panose="020B0604030504040204" pitchFamily="50" charset="-128"/>
                          <a:ea typeface="Meiryo UI" panose="020B0604030504040204" pitchFamily="50" charset="-128"/>
                        </a:rPr>
                        <a:t>うみ磯浜と内海でのマリンレジャースポーツを通じて賑わいを創出するゾーン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360904434"/>
              </p:ext>
            </p:extLst>
          </p:nvPr>
        </p:nvGraphicFramePr>
        <p:xfrm>
          <a:off x="6213010" y="5006880"/>
          <a:ext cx="4438547" cy="116850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55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503016">
                <a:tc>
                  <a:txBody>
                    <a:bodyPr/>
                    <a:lstStyle/>
                    <a:p>
                      <a:pPr marL="180000" indent="-14400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海辺の景観や環境を活かした、さまざま</a:t>
                      </a:r>
                      <a:r>
                        <a:rPr kumimoji="1" lang="ja-JP" altLang="en-US" sz="1200" dirty="0">
                          <a:solidFill>
                            <a:schemeClr val="tx1"/>
                          </a:solidFill>
                          <a:latin typeface="Meiryo UI" panose="020B0604030504040204" pitchFamily="50" charset="-128"/>
                          <a:ea typeface="Meiryo UI" panose="020B0604030504040204" pitchFamily="50" charset="-128"/>
                        </a:rPr>
                        <a:t>なレクリエーションの場となる</a:t>
                      </a:r>
                      <a:r>
                        <a:rPr kumimoji="1" lang="ja-JP" altLang="en-US" sz="1200" dirty="0" smtClean="0">
                          <a:solidFill>
                            <a:schemeClr val="tx1"/>
                          </a:solidFill>
                          <a:latin typeface="Meiryo UI" panose="020B0604030504040204" pitchFamily="50" charset="-128"/>
                          <a:ea typeface="Meiryo UI" panose="020B0604030504040204" pitchFamily="50" charset="-128"/>
                        </a:rPr>
                        <a:t>ゾーン</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ja-JP" altLang="en-US" sz="1200" dirty="0" smtClean="0">
                          <a:solidFill>
                            <a:schemeClr val="tx1"/>
                          </a:solidFill>
                          <a:latin typeface="Meiryo UI" panose="020B0604030504040204" pitchFamily="50" charset="-128"/>
                          <a:ea typeface="Meiryo UI" panose="020B0604030504040204" pitchFamily="50" charset="-128"/>
                        </a:rPr>
                        <a:t>○潮騒ビバレーなどの既存施設や広場などを活用し、公園の周辺施設や地域で活動する団体と連携した取組等を進めるゾーン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7725488"/>
              </p:ext>
            </p:extLst>
          </p:nvPr>
        </p:nvGraphicFramePr>
        <p:xfrm>
          <a:off x="6213010" y="6323382"/>
          <a:ext cx="4438547" cy="954746"/>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46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90090">
                <a:tc>
                  <a:txBody>
                    <a:bodyPr/>
                    <a:lstStyle/>
                    <a:p>
                      <a:pPr marL="180000" indent="-14400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磯浜や自然</a:t>
                      </a:r>
                      <a:r>
                        <a:rPr kumimoji="1" lang="ja-JP" altLang="en-US" sz="1200" dirty="0">
                          <a:solidFill>
                            <a:schemeClr val="tx1"/>
                          </a:solidFill>
                          <a:latin typeface="Meiryo UI" panose="020B0604030504040204" pitchFamily="50" charset="-128"/>
                          <a:ea typeface="Meiryo UI" panose="020B0604030504040204" pitchFamily="50" charset="-128"/>
                        </a:rPr>
                        <a:t>海岸</a:t>
                      </a:r>
                      <a:r>
                        <a:rPr kumimoji="1" lang="ja-JP" altLang="en-US" sz="1200" dirty="0" smtClean="0">
                          <a:solidFill>
                            <a:schemeClr val="tx1"/>
                          </a:solidFill>
                          <a:latin typeface="Meiryo UI" panose="020B0604030504040204" pitchFamily="50" charset="-128"/>
                          <a:ea typeface="Meiryo UI" panose="020B0604030504040204" pitchFamily="50" charset="-128"/>
                        </a:rPr>
                        <a:t>林など、海や陸に</a:t>
                      </a:r>
                      <a:r>
                        <a:rPr kumimoji="1" lang="ja-JP" altLang="en-US" sz="1200" dirty="0">
                          <a:solidFill>
                            <a:schemeClr val="tx1"/>
                          </a:solidFill>
                          <a:latin typeface="Meiryo UI" panose="020B0604030504040204" pitchFamily="50" charset="-128"/>
                          <a:ea typeface="Meiryo UI" panose="020B0604030504040204" pitchFamily="50" charset="-128"/>
                        </a:rPr>
                        <a:t>生息する</a:t>
                      </a:r>
                      <a:r>
                        <a:rPr kumimoji="1" lang="ja-JP" altLang="en-US" sz="1200" dirty="0">
                          <a:latin typeface="Meiryo UI" panose="020B0604030504040204" pitchFamily="50" charset="-128"/>
                          <a:ea typeface="Meiryo UI" panose="020B0604030504040204" pitchFamily="50" charset="-128"/>
                        </a:rPr>
                        <a:t>さまざまな生物や豊かな自然を体験できるゾーン</a:t>
                      </a: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606208" y="10467142"/>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5" name="テキスト ボックス 3"/>
          <p:cNvSpPr txBox="1">
            <a:spLocks noChangeArrowheads="1"/>
          </p:cNvSpPr>
          <p:nvPr/>
        </p:nvSpPr>
        <p:spPr bwMode="auto">
          <a:xfrm>
            <a:off x="79327" y="3272071"/>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527393"/>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309316303"/>
              </p:ext>
            </p:extLst>
          </p:nvPr>
        </p:nvGraphicFramePr>
        <p:xfrm>
          <a:off x="10684554" y="3688374"/>
          <a:ext cx="4438547" cy="20576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ビーチバレーだけではなく、ビーチサッカーやビーチテニスなど、ビーチコートを活用した新たなニーズへの対応を図る。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公園で活動するボランティア団体や大学等の協力を得て、公園に生息する貴重な陸ガニの調査や生育環境の改善を図る。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rPr>
                        <a:t>さと</a:t>
                      </a:r>
                      <a:r>
                        <a:rPr kumimoji="1" lang="ja-JP" altLang="en-US" sz="1200" dirty="0">
                          <a:latin typeface="Meiryo UI" panose="020B0604030504040204" pitchFamily="50" charset="-128"/>
                          <a:ea typeface="Meiryo UI" panose="020B0604030504040204" pitchFamily="50" charset="-128"/>
                        </a:rPr>
                        <a:t>うみ磯浜は、花崗岩の岩組でできており危険性が高いことから、危険区域への立ち入りの制限や巡視による安全な利用指導に努め、利用者に安全に楽しんでもらえるように啓発する。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rPr>
                        <a:t>うみべの</a:t>
                      </a:r>
                      <a:r>
                        <a:rPr kumimoji="1" lang="ja-JP" altLang="en-US" sz="1200" dirty="0">
                          <a:latin typeface="Meiryo UI" panose="020B0604030504040204" pitchFamily="50" charset="-128"/>
                          <a:ea typeface="Meiryo UI" panose="020B0604030504040204" pitchFamily="50" charset="-128"/>
                        </a:rPr>
                        <a:t>森を活用した、各種ボランティア団体との連携による、小中学校等の遠足や修学旅行への体験型プログラムの提供を図る。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282085717"/>
              </p:ext>
            </p:extLst>
          </p:nvPr>
        </p:nvGraphicFramePr>
        <p:xfrm>
          <a:off x="10684554" y="5839354"/>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海浜植物及び陸ガニについては、常に観察し、保存に努める。</a:t>
                      </a:r>
                    </a:p>
                    <a:p>
                      <a:pPr marL="180975" indent="-85725">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rPr>
                        <a:t>しおさい楽習</a:t>
                      </a:r>
                      <a:r>
                        <a:rPr kumimoji="1" lang="ja-JP" altLang="en-US" sz="1200" dirty="0">
                          <a:latin typeface="Meiryo UI" panose="020B0604030504040204" pitchFamily="50" charset="-128"/>
                          <a:ea typeface="Meiryo UI" panose="020B0604030504040204" pitchFamily="50" charset="-128"/>
                        </a:rPr>
                        <a:t>館を希少動植物の観察拠点として活用する。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潮騒ビバレーは、海洋レクリエーションの拠点施設としての機能を常に果せるよう、適正な維持管理に努める。</a:t>
                      </a: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84554" y="3272071"/>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697277"/>
            <a:ext cx="4262524" cy="144655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阪南市・岬町にまたがる淡輪・箱作海岸とその後背地からなり、泉州地域を代表する「海と人との新しいふれあいの場」、また、海と人とが慣れ親しむことができる「里海」として整備された。夏期には、箱作海水浴場、淡輪海水浴場により賑わいがある。</a:t>
            </a:r>
          </a:p>
          <a:p>
            <a:pPr eaLnBrk="1" hangingPunct="1"/>
            <a:r>
              <a:rPr lang="ja-JP" altLang="en-US" sz="1100" dirty="0">
                <a:latin typeface="Meiryo UI" pitchFamily="50" charset="-128"/>
                <a:ea typeface="Meiryo UI" pitchFamily="50" charset="-128"/>
                <a:cs typeface="Meiryo UI" pitchFamily="50" charset="-128"/>
              </a:rPr>
              <a:t>主な施設としてビーチバレー競技場や、海辺の生き物や海浜植物などを観察できる人工磯浜などの整備を行い、隣接しているヨットハーバー・府立青少年海洋センターなどのマリンスポーツ施設とともに「海洋性レクリエーションの拠点」となる公園をめざしている。</a:t>
            </a:r>
          </a:p>
        </p:txBody>
      </p:sp>
      <p:sp>
        <p:nvSpPr>
          <p:cNvPr id="37" name="テキスト ボックス 3"/>
          <p:cNvSpPr txBox="1">
            <a:spLocks noChangeArrowheads="1"/>
          </p:cNvSpPr>
          <p:nvPr/>
        </p:nvSpPr>
        <p:spPr bwMode="auto">
          <a:xfrm>
            <a:off x="6213010" y="9060107"/>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ja-JP" altLang="en-US" sz="1100" dirty="0" smtClean="0">
                <a:latin typeface="Meiryo UI" pitchFamily="50" charset="-128"/>
                <a:ea typeface="Meiryo UI" pitchFamily="50" charset="-128"/>
                <a:cs typeface="Meiryo UI" pitchFamily="50" charset="-128"/>
              </a:rPr>
              <a:t>：</a:t>
            </a:r>
            <a:r>
              <a:rPr lang="en-US" altLang="ja-JP" sz="1100" dirty="0" smtClean="0">
                <a:latin typeface="Meiryo UI" pitchFamily="50" charset="-128"/>
                <a:ea typeface="Meiryo UI" pitchFamily="50" charset="-128"/>
                <a:cs typeface="Meiryo UI" pitchFamily="50" charset="-128"/>
              </a:rPr>
              <a:t>40.1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43</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開設年度：平成</a:t>
            </a:r>
            <a:r>
              <a:rPr lang="ja-JP" altLang="en-US" sz="1100" dirty="0">
                <a:latin typeface="Meiryo UI" pitchFamily="50" charset="-128"/>
                <a:ea typeface="Meiryo UI" pitchFamily="50" charset="-128"/>
                <a:cs typeface="Meiryo UI" pitchFamily="50" charset="-128"/>
              </a:rPr>
              <a:t>９年７月１日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46" name="テキスト ボックス 45"/>
          <p:cNvSpPr txBox="1"/>
          <p:nvPr/>
        </p:nvSpPr>
        <p:spPr>
          <a:xfrm>
            <a:off x="13734188" y="10460710"/>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832106" y="7565275"/>
            <a:ext cx="237242" cy="454361"/>
          </a:xfrm>
          <a:prstGeom prst="rect">
            <a:avLst/>
          </a:prstGeom>
        </p:spPr>
      </p:pic>
      <p:sp>
        <p:nvSpPr>
          <p:cNvPr id="35" name="テキスト ボックス 3"/>
          <p:cNvSpPr txBox="1">
            <a:spLocks noChangeArrowheads="1"/>
          </p:cNvSpPr>
          <p:nvPr/>
        </p:nvSpPr>
        <p:spPr bwMode="auto">
          <a:xfrm>
            <a:off x="6985600" y="9565987"/>
            <a:ext cx="3900597" cy="60016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里海広場、多目的広場、</a:t>
            </a:r>
            <a:r>
              <a:rPr lang="ja-JP" altLang="en-US" sz="1100" dirty="0" err="1">
                <a:latin typeface="Meiryo UI" pitchFamily="50" charset="-128"/>
                <a:ea typeface="Meiryo UI" pitchFamily="50" charset="-128"/>
                <a:cs typeface="Meiryo UI" pitchFamily="50" charset="-128"/>
              </a:rPr>
              <a:t>うみべの</a:t>
            </a:r>
            <a:r>
              <a:rPr lang="ja-JP" altLang="en-US" sz="1100" dirty="0">
                <a:latin typeface="Meiryo UI" pitchFamily="50" charset="-128"/>
                <a:ea typeface="Meiryo UI" pitchFamily="50" charset="-128"/>
                <a:cs typeface="Meiryo UI" pitchFamily="50" charset="-128"/>
              </a:rPr>
              <a:t>森、さとうみ磯浜、遊戯広場２か所、ビーチバレーコート（潮騒ビバレー）、駐車場、便所、公園管理事務所、しおさい楽習館、車庫、倉庫</a:t>
            </a:r>
          </a:p>
        </p:txBody>
      </p:sp>
      <p:pic>
        <p:nvPicPr>
          <p:cNvPr id="44" name="図 43"/>
          <p:cNvPicPr/>
          <p:nvPr/>
        </p:nvPicPr>
        <p:blipFill rotWithShape="1">
          <a:blip r:embed="rId5" cstate="print">
            <a:extLst>
              <a:ext uri="{28A0092B-C50C-407E-A947-70E740481C1C}">
                <a14:useLocalDpi xmlns:a14="http://schemas.microsoft.com/office/drawing/2010/main" val="0"/>
              </a:ext>
            </a:extLst>
          </a:blip>
          <a:srcRect/>
          <a:stretch/>
        </p:blipFill>
        <p:spPr bwMode="auto">
          <a:xfrm>
            <a:off x="10971889" y="7627579"/>
            <a:ext cx="867410" cy="801370"/>
          </a:xfrm>
          <a:prstGeom prst="rect">
            <a:avLst/>
          </a:prstGeom>
          <a:ln>
            <a:noFill/>
          </a:ln>
          <a:extLst>
            <a:ext uri="{53640926-AAD7-44D8-BBD7-CCE9431645EC}">
              <a14:shadowObscured xmlns:a14="http://schemas.microsoft.com/office/drawing/2010/main"/>
            </a:ext>
          </a:extLst>
        </p:spPr>
      </p:pic>
      <p:pic>
        <p:nvPicPr>
          <p:cNvPr id="1026" name="Picture 2" desc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60389" y="10180540"/>
            <a:ext cx="908050" cy="203200"/>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smtClean="0">
                <a:solidFill>
                  <a:schemeClr val="bg1"/>
                </a:solidFill>
                <a:latin typeface="Meiryo UI" panose="020B0604030504040204" pitchFamily="50" charset="-128"/>
                <a:ea typeface="Meiryo UI" panose="020B0604030504040204" pitchFamily="50" charset="-128"/>
              </a:rPr>
              <a:t>令和４年</a:t>
            </a:r>
            <a:r>
              <a:rPr kumimoji="1" lang="ja-JP" altLang="en-US" sz="1200" dirty="0">
                <a:solidFill>
                  <a:schemeClr val="bg1"/>
                </a:solidFill>
                <a:latin typeface="Meiryo UI" panose="020B0604030504040204" pitchFamily="50" charset="-128"/>
                <a:ea typeface="Meiryo UI" panose="020B0604030504040204" pitchFamily="50" charset="-128"/>
              </a:rPr>
              <a:t>４月</a:t>
            </a:r>
          </a:p>
        </p:txBody>
      </p:sp>
      <p:pic>
        <p:nvPicPr>
          <p:cNvPr id="39" name="図 38"/>
          <p:cNvPicPr/>
          <p:nvPr/>
        </p:nvPicPr>
        <p:blipFill>
          <a:blip r:embed="rId7">
            <a:extLst>
              <a:ext uri="{28A0092B-C50C-407E-A947-70E740481C1C}">
                <a14:useLocalDpi xmlns:a14="http://schemas.microsoft.com/office/drawing/2010/main" val="0"/>
              </a:ext>
            </a:extLst>
          </a:blip>
          <a:srcRect/>
          <a:stretch>
            <a:fillRect/>
          </a:stretch>
        </p:blipFill>
        <p:spPr bwMode="auto">
          <a:xfrm>
            <a:off x="162754" y="3705913"/>
            <a:ext cx="5854823" cy="6892820"/>
          </a:xfrm>
          <a:prstGeom prst="rect">
            <a:avLst/>
          </a:prstGeom>
          <a:noFill/>
          <a:ln>
            <a:noFill/>
          </a:ln>
        </p:spPr>
      </p:pic>
      <p:sp>
        <p:nvSpPr>
          <p:cNvPr id="38" name="テキスト ボックス 3"/>
          <p:cNvSpPr txBox="1">
            <a:spLocks noChangeArrowheads="1"/>
          </p:cNvSpPr>
          <p:nvPr/>
        </p:nvSpPr>
        <p:spPr bwMode="auto">
          <a:xfrm>
            <a:off x="6213011" y="3272071"/>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41" name="フリーフォーム 40"/>
          <p:cNvSpPr/>
          <p:nvPr/>
        </p:nvSpPr>
        <p:spPr>
          <a:xfrm>
            <a:off x="14142291" y="8751263"/>
            <a:ext cx="45720" cy="28575"/>
          </a:xfrm>
          <a:custGeom>
            <a:avLst/>
            <a:gdLst>
              <a:gd name="connsiteX0" fmla="*/ 57150 w 72390"/>
              <a:gd name="connsiteY0" fmla="*/ 0 h 64770"/>
              <a:gd name="connsiteX1" fmla="*/ 0 w 72390"/>
              <a:gd name="connsiteY1" fmla="*/ 26670 h 64770"/>
              <a:gd name="connsiteX2" fmla="*/ 11430 w 72390"/>
              <a:gd name="connsiteY2" fmla="*/ 47625 h 64770"/>
              <a:gd name="connsiteX3" fmla="*/ 68580 w 72390"/>
              <a:gd name="connsiteY3" fmla="*/ 64770 h 64770"/>
              <a:gd name="connsiteX4" fmla="*/ 72390 w 72390"/>
              <a:gd name="connsiteY4" fmla="*/ 51435 h 64770"/>
              <a:gd name="connsiteX0" fmla="*/ 59055 w 74295"/>
              <a:gd name="connsiteY0" fmla="*/ 0 h 64770"/>
              <a:gd name="connsiteX1" fmla="*/ 0 w 74295"/>
              <a:gd name="connsiteY1" fmla="*/ 22860 h 64770"/>
              <a:gd name="connsiteX2" fmla="*/ 13335 w 74295"/>
              <a:gd name="connsiteY2" fmla="*/ 47625 h 64770"/>
              <a:gd name="connsiteX3" fmla="*/ 70485 w 74295"/>
              <a:gd name="connsiteY3" fmla="*/ 64770 h 64770"/>
              <a:gd name="connsiteX4" fmla="*/ 74295 w 74295"/>
              <a:gd name="connsiteY4" fmla="*/ 51435 h 64770"/>
              <a:gd name="connsiteX0" fmla="*/ 59055 w 74295"/>
              <a:gd name="connsiteY0" fmla="*/ 0 h 64770"/>
              <a:gd name="connsiteX1" fmla="*/ 0 w 74295"/>
              <a:gd name="connsiteY1" fmla="*/ 22860 h 64770"/>
              <a:gd name="connsiteX2" fmla="*/ 5715 w 74295"/>
              <a:gd name="connsiteY2" fmla="*/ 45720 h 64770"/>
              <a:gd name="connsiteX3" fmla="*/ 70485 w 74295"/>
              <a:gd name="connsiteY3" fmla="*/ 64770 h 64770"/>
              <a:gd name="connsiteX4" fmla="*/ 74295 w 74295"/>
              <a:gd name="connsiteY4" fmla="*/ 51435 h 64770"/>
              <a:gd name="connsiteX0" fmla="*/ 59055 w 72390"/>
              <a:gd name="connsiteY0" fmla="*/ 0 h 64770"/>
              <a:gd name="connsiteX1" fmla="*/ 0 w 72390"/>
              <a:gd name="connsiteY1" fmla="*/ 22860 h 64770"/>
              <a:gd name="connsiteX2" fmla="*/ 5715 w 72390"/>
              <a:gd name="connsiteY2" fmla="*/ 45720 h 64770"/>
              <a:gd name="connsiteX3" fmla="*/ 70485 w 72390"/>
              <a:gd name="connsiteY3" fmla="*/ 64770 h 64770"/>
              <a:gd name="connsiteX4" fmla="*/ 72390 w 72390"/>
              <a:gd name="connsiteY4" fmla="*/ 26670 h 64770"/>
              <a:gd name="connsiteX0" fmla="*/ 59055 w 70485"/>
              <a:gd name="connsiteY0" fmla="*/ 0 h 64770"/>
              <a:gd name="connsiteX1" fmla="*/ 0 w 70485"/>
              <a:gd name="connsiteY1" fmla="*/ 22860 h 64770"/>
              <a:gd name="connsiteX2" fmla="*/ 5715 w 70485"/>
              <a:gd name="connsiteY2" fmla="*/ 45720 h 64770"/>
              <a:gd name="connsiteX3" fmla="*/ 70485 w 70485"/>
              <a:gd name="connsiteY3" fmla="*/ 64770 h 64770"/>
              <a:gd name="connsiteX0" fmla="*/ 59055 w 59055"/>
              <a:gd name="connsiteY0" fmla="*/ 0 h 45720"/>
              <a:gd name="connsiteX1" fmla="*/ 0 w 59055"/>
              <a:gd name="connsiteY1" fmla="*/ 22860 h 45720"/>
              <a:gd name="connsiteX2" fmla="*/ 5715 w 59055"/>
              <a:gd name="connsiteY2" fmla="*/ 45720 h 45720"/>
              <a:gd name="connsiteX0" fmla="*/ 59055 w 59055"/>
              <a:gd name="connsiteY0" fmla="*/ 0 h 45720"/>
              <a:gd name="connsiteX1" fmla="*/ 0 w 59055"/>
              <a:gd name="connsiteY1" fmla="*/ 22860 h 45720"/>
              <a:gd name="connsiteX2" fmla="*/ 11430 w 59055"/>
              <a:gd name="connsiteY2" fmla="*/ 45720 h 45720"/>
              <a:gd name="connsiteX0" fmla="*/ 60960 w 60960"/>
              <a:gd name="connsiteY0" fmla="*/ 0 h 45720"/>
              <a:gd name="connsiteX1" fmla="*/ 0 w 60960"/>
              <a:gd name="connsiteY1" fmla="*/ 19050 h 45720"/>
              <a:gd name="connsiteX2" fmla="*/ 13335 w 60960"/>
              <a:gd name="connsiteY2" fmla="*/ 45720 h 45720"/>
              <a:gd name="connsiteX0" fmla="*/ 59055 w 59055"/>
              <a:gd name="connsiteY0" fmla="*/ 0 h 51435"/>
              <a:gd name="connsiteX1" fmla="*/ 0 w 59055"/>
              <a:gd name="connsiteY1" fmla="*/ 24765 h 51435"/>
              <a:gd name="connsiteX2" fmla="*/ 13335 w 59055"/>
              <a:gd name="connsiteY2" fmla="*/ 51435 h 51435"/>
              <a:gd name="connsiteX0" fmla="*/ 59055 w 59055"/>
              <a:gd name="connsiteY0" fmla="*/ 0 h 51435"/>
              <a:gd name="connsiteX1" fmla="*/ 0 w 59055"/>
              <a:gd name="connsiteY1" fmla="*/ 24765 h 51435"/>
              <a:gd name="connsiteX2" fmla="*/ 13335 w 59055"/>
              <a:gd name="connsiteY2" fmla="*/ 51435 h 51435"/>
              <a:gd name="connsiteX0" fmla="*/ 60960 w 60960"/>
              <a:gd name="connsiteY0" fmla="*/ 0 h 47625"/>
              <a:gd name="connsiteX1" fmla="*/ 0 w 60960"/>
              <a:gd name="connsiteY1" fmla="*/ 20955 h 47625"/>
              <a:gd name="connsiteX2" fmla="*/ 13335 w 60960"/>
              <a:gd name="connsiteY2" fmla="*/ 47625 h 47625"/>
              <a:gd name="connsiteX0" fmla="*/ 60960 w 60960"/>
              <a:gd name="connsiteY0" fmla="*/ 0 h 47625"/>
              <a:gd name="connsiteX1" fmla="*/ 0 w 60960"/>
              <a:gd name="connsiteY1" fmla="*/ 22860 h 47625"/>
              <a:gd name="connsiteX2" fmla="*/ 13335 w 60960"/>
              <a:gd name="connsiteY2" fmla="*/ 47625 h 47625"/>
              <a:gd name="connsiteX0" fmla="*/ 60960 w 60960"/>
              <a:gd name="connsiteY0" fmla="*/ 0 h 32385"/>
              <a:gd name="connsiteX1" fmla="*/ 0 w 60960"/>
              <a:gd name="connsiteY1" fmla="*/ 22860 h 32385"/>
              <a:gd name="connsiteX2" fmla="*/ 7620 w 60960"/>
              <a:gd name="connsiteY2" fmla="*/ 32385 h 32385"/>
              <a:gd name="connsiteX0" fmla="*/ 45720 w 45720"/>
              <a:gd name="connsiteY0" fmla="*/ 0 h 28575"/>
              <a:gd name="connsiteX1" fmla="*/ 0 w 45720"/>
              <a:gd name="connsiteY1" fmla="*/ 19050 h 28575"/>
              <a:gd name="connsiteX2" fmla="*/ 7620 w 45720"/>
              <a:gd name="connsiteY2" fmla="*/ 28575 h 28575"/>
            </a:gdLst>
            <a:ahLst/>
            <a:cxnLst>
              <a:cxn ang="0">
                <a:pos x="connsiteX0" y="connsiteY0"/>
              </a:cxn>
              <a:cxn ang="0">
                <a:pos x="connsiteX1" y="connsiteY1"/>
              </a:cxn>
              <a:cxn ang="0">
                <a:pos x="connsiteX2" y="connsiteY2"/>
              </a:cxn>
            </a:cxnLst>
            <a:rect l="l" t="t" r="r" b="b"/>
            <a:pathLst>
              <a:path w="45720" h="28575">
                <a:moveTo>
                  <a:pt x="45720" y="0"/>
                </a:moveTo>
                <a:lnTo>
                  <a:pt x="0" y="19050"/>
                </a:lnTo>
                <a:lnTo>
                  <a:pt x="7620" y="28575"/>
                </a:lnTo>
              </a:path>
            </a:pathLst>
          </a:custGeom>
          <a:noFill/>
          <a:ln w="127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フリーフォーム 41"/>
          <p:cNvSpPr/>
          <p:nvPr/>
        </p:nvSpPr>
        <p:spPr>
          <a:xfrm>
            <a:off x="14127051" y="8731578"/>
            <a:ext cx="64770" cy="59055"/>
          </a:xfrm>
          <a:custGeom>
            <a:avLst/>
            <a:gdLst>
              <a:gd name="connsiteX0" fmla="*/ 57150 w 72390"/>
              <a:gd name="connsiteY0" fmla="*/ 0 h 64770"/>
              <a:gd name="connsiteX1" fmla="*/ 0 w 72390"/>
              <a:gd name="connsiteY1" fmla="*/ 26670 h 64770"/>
              <a:gd name="connsiteX2" fmla="*/ 11430 w 72390"/>
              <a:gd name="connsiteY2" fmla="*/ 47625 h 64770"/>
              <a:gd name="connsiteX3" fmla="*/ 68580 w 72390"/>
              <a:gd name="connsiteY3" fmla="*/ 64770 h 64770"/>
              <a:gd name="connsiteX4" fmla="*/ 72390 w 72390"/>
              <a:gd name="connsiteY4" fmla="*/ 51435 h 64770"/>
              <a:gd name="connsiteX0" fmla="*/ 59055 w 74295"/>
              <a:gd name="connsiteY0" fmla="*/ 0 h 64770"/>
              <a:gd name="connsiteX1" fmla="*/ 0 w 74295"/>
              <a:gd name="connsiteY1" fmla="*/ 22860 h 64770"/>
              <a:gd name="connsiteX2" fmla="*/ 13335 w 74295"/>
              <a:gd name="connsiteY2" fmla="*/ 47625 h 64770"/>
              <a:gd name="connsiteX3" fmla="*/ 70485 w 74295"/>
              <a:gd name="connsiteY3" fmla="*/ 64770 h 64770"/>
              <a:gd name="connsiteX4" fmla="*/ 74295 w 74295"/>
              <a:gd name="connsiteY4" fmla="*/ 51435 h 64770"/>
              <a:gd name="connsiteX0" fmla="*/ 59055 w 74295"/>
              <a:gd name="connsiteY0" fmla="*/ 0 h 64770"/>
              <a:gd name="connsiteX1" fmla="*/ 0 w 74295"/>
              <a:gd name="connsiteY1" fmla="*/ 22860 h 64770"/>
              <a:gd name="connsiteX2" fmla="*/ 5715 w 74295"/>
              <a:gd name="connsiteY2" fmla="*/ 45720 h 64770"/>
              <a:gd name="connsiteX3" fmla="*/ 70485 w 74295"/>
              <a:gd name="connsiteY3" fmla="*/ 64770 h 64770"/>
              <a:gd name="connsiteX4" fmla="*/ 74295 w 74295"/>
              <a:gd name="connsiteY4" fmla="*/ 51435 h 64770"/>
              <a:gd name="connsiteX0" fmla="*/ 59055 w 72390"/>
              <a:gd name="connsiteY0" fmla="*/ 0 h 64770"/>
              <a:gd name="connsiteX1" fmla="*/ 0 w 72390"/>
              <a:gd name="connsiteY1" fmla="*/ 22860 h 64770"/>
              <a:gd name="connsiteX2" fmla="*/ 5715 w 72390"/>
              <a:gd name="connsiteY2" fmla="*/ 45720 h 64770"/>
              <a:gd name="connsiteX3" fmla="*/ 70485 w 72390"/>
              <a:gd name="connsiteY3" fmla="*/ 64770 h 64770"/>
              <a:gd name="connsiteX4" fmla="*/ 72390 w 72390"/>
              <a:gd name="connsiteY4" fmla="*/ 26670 h 64770"/>
              <a:gd name="connsiteX0" fmla="*/ 59055 w 70485"/>
              <a:gd name="connsiteY0" fmla="*/ 0 h 64770"/>
              <a:gd name="connsiteX1" fmla="*/ 0 w 70485"/>
              <a:gd name="connsiteY1" fmla="*/ 22860 h 64770"/>
              <a:gd name="connsiteX2" fmla="*/ 5715 w 70485"/>
              <a:gd name="connsiteY2" fmla="*/ 45720 h 64770"/>
              <a:gd name="connsiteX3" fmla="*/ 70485 w 70485"/>
              <a:gd name="connsiteY3" fmla="*/ 64770 h 64770"/>
              <a:gd name="connsiteX0" fmla="*/ 59055 w 59055"/>
              <a:gd name="connsiteY0" fmla="*/ 0 h 45720"/>
              <a:gd name="connsiteX1" fmla="*/ 0 w 59055"/>
              <a:gd name="connsiteY1" fmla="*/ 22860 h 45720"/>
              <a:gd name="connsiteX2" fmla="*/ 5715 w 59055"/>
              <a:gd name="connsiteY2" fmla="*/ 45720 h 45720"/>
              <a:gd name="connsiteX0" fmla="*/ 59055 w 59055"/>
              <a:gd name="connsiteY0" fmla="*/ 0 h 45720"/>
              <a:gd name="connsiteX1" fmla="*/ 0 w 59055"/>
              <a:gd name="connsiteY1" fmla="*/ 22860 h 45720"/>
              <a:gd name="connsiteX2" fmla="*/ 11430 w 59055"/>
              <a:gd name="connsiteY2" fmla="*/ 45720 h 45720"/>
              <a:gd name="connsiteX0" fmla="*/ 60960 w 60960"/>
              <a:gd name="connsiteY0" fmla="*/ 0 h 45720"/>
              <a:gd name="connsiteX1" fmla="*/ 0 w 60960"/>
              <a:gd name="connsiteY1" fmla="*/ 19050 h 45720"/>
              <a:gd name="connsiteX2" fmla="*/ 13335 w 60960"/>
              <a:gd name="connsiteY2" fmla="*/ 45720 h 45720"/>
              <a:gd name="connsiteX0" fmla="*/ 59055 w 59055"/>
              <a:gd name="connsiteY0" fmla="*/ 0 h 51435"/>
              <a:gd name="connsiteX1" fmla="*/ 0 w 59055"/>
              <a:gd name="connsiteY1" fmla="*/ 24765 h 51435"/>
              <a:gd name="connsiteX2" fmla="*/ 13335 w 59055"/>
              <a:gd name="connsiteY2" fmla="*/ 51435 h 51435"/>
              <a:gd name="connsiteX0" fmla="*/ 59055 w 59055"/>
              <a:gd name="connsiteY0" fmla="*/ 0 h 51435"/>
              <a:gd name="connsiteX1" fmla="*/ 0 w 59055"/>
              <a:gd name="connsiteY1" fmla="*/ 24765 h 51435"/>
              <a:gd name="connsiteX2" fmla="*/ 13335 w 59055"/>
              <a:gd name="connsiteY2" fmla="*/ 51435 h 51435"/>
              <a:gd name="connsiteX0" fmla="*/ 60960 w 60960"/>
              <a:gd name="connsiteY0" fmla="*/ 0 h 47625"/>
              <a:gd name="connsiteX1" fmla="*/ 0 w 60960"/>
              <a:gd name="connsiteY1" fmla="*/ 20955 h 47625"/>
              <a:gd name="connsiteX2" fmla="*/ 13335 w 60960"/>
              <a:gd name="connsiteY2" fmla="*/ 47625 h 47625"/>
              <a:gd name="connsiteX0" fmla="*/ 60960 w 60960"/>
              <a:gd name="connsiteY0" fmla="*/ 0 h 47625"/>
              <a:gd name="connsiteX1" fmla="*/ 0 w 60960"/>
              <a:gd name="connsiteY1" fmla="*/ 22860 h 47625"/>
              <a:gd name="connsiteX2" fmla="*/ 13335 w 60960"/>
              <a:gd name="connsiteY2" fmla="*/ 47625 h 47625"/>
              <a:gd name="connsiteX0" fmla="*/ 60960 w 60960"/>
              <a:gd name="connsiteY0" fmla="*/ 0 h 51435"/>
              <a:gd name="connsiteX1" fmla="*/ 0 w 60960"/>
              <a:gd name="connsiteY1" fmla="*/ 22860 h 51435"/>
              <a:gd name="connsiteX2" fmla="*/ 15240 w 60960"/>
              <a:gd name="connsiteY2" fmla="*/ 51435 h 51435"/>
              <a:gd name="connsiteX0" fmla="*/ 60960 w 60960"/>
              <a:gd name="connsiteY0" fmla="*/ 0 h 57150"/>
              <a:gd name="connsiteX1" fmla="*/ 0 w 60960"/>
              <a:gd name="connsiteY1" fmla="*/ 22860 h 57150"/>
              <a:gd name="connsiteX2" fmla="*/ 17145 w 60960"/>
              <a:gd name="connsiteY2" fmla="*/ 57150 h 57150"/>
              <a:gd name="connsiteX0" fmla="*/ 64770 w 64770"/>
              <a:gd name="connsiteY0" fmla="*/ 0 h 59055"/>
              <a:gd name="connsiteX1" fmla="*/ 0 w 64770"/>
              <a:gd name="connsiteY1" fmla="*/ 24765 h 59055"/>
              <a:gd name="connsiteX2" fmla="*/ 17145 w 64770"/>
              <a:gd name="connsiteY2" fmla="*/ 59055 h 59055"/>
            </a:gdLst>
            <a:ahLst/>
            <a:cxnLst>
              <a:cxn ang="0">
                <a:pos x="connsiteX0" y="connsiteY0"/>
              </a:cxn>
              <a:cxn ang="0">
                <a:pos x="connsiteX1" y="connsiteY1"/>
              </a:cxn>
              <a:cxn ang="0">
                <a:pos x="connsiteX2" y="connsiteY2"/>
              </a:cxn>
            </a:cxnLst>
            <a:rect l="l" t="t" r="r" b="b"/>
            <a:pathLst>
              <a:path w="64770" h="59055">
                <a:moveTo>
                  <a:pt x="64770" y="0"/>
                </a:moveTo>
                <a:lnTo>
                  <a:pt x="0" y="24765"/>
                </a:lnTo>
                <a:lnTo>
                  <a:pt x="17145" y="59055"/>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06068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F7FFCB-1D1A-4B57-B54D-72B86FB09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8BE68-63D4-4CD3-8832-1449B1BB83B8}">
  <ds:schemaRefs>
    <ds:schemaRef ds:uri="http://purl.org/dc/terms/"/>
    <ds:schemaRef ds:uri="http://www.w3.org/XML/1998/namespace"/>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AD52245D-79CD-4C6E-AC98-CC91C1EF7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772</Words>
  <Application>Microsoft Office PowerPoint</Application>
  <PresentationFormat>ユーザー設定</PresentationFormat>
  <Paragraphs>49</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2020-04-23T05:14:10Z</dcterms:created>
  <dcterms:modified xsi:type="dcterms:W3CDTF">2022-04-13T11:40:19Z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