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96" r:id="rId2"/>
  </p:sldIdLst>
  <p:sldSz cx="9906000" cy="6858000" type="A4"/>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a:srgbClr val="006600"/>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816" autoAdjust="0"/>
  </p:normalViewPr>
  <p:slideViewPr>
    <p:cSldViewPr snapToGrid="0">
      <p:cViewPr varScale="1">
        <p:scale>
          <a:sx n="95" d="100"/>
          <a:sy n="95" d="100"/>
        </p:scale>
        <p:origin x="864" y="58"/>
      </p:cViewPr>
      <p:guideLst/>
    </p:cSldViewPr>
  </p:slideViewPr>
  <p:notesTextViewPr>
    <p:cViewPr>
      <p:scale>
        <a:sx n="300" d="100"/>
        <a:sy n="3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4306888" cy="341313"/>
          </a:xfrm>
          <a:prstGeom prst="rect">
            <a:avLst/>
          </a:prstGeom>
        </p:spPr>
        <p:txBody>
          <a:bodyPr vert="horz" lIns="91425" tIns="45712" rIns="91425"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7" y="2"/>
            <a:ext cx="4308475" cy="341313"/>
          </a:xfrm>
          <a:prstGeom prst="rect">
            <a:avLst/>
          </a:prstGeom>
        </p:spPr>
        <p:txBody>
          <a:bodyPr vert="horz" lIns="91425" tIns="45712" rIns="91425" bIns="45712" rtlCol="0"/>
          <a:lstStyle>
            <a:lvl1pPr algn="r">
              <a:defRPr sz="1200"/>
            </a:lvl1pPr>
          </a:lstStyle>
          <a:p>
            <a:fld id="{B70E7043-8DBB-4D9D-8B8D-50C84102584F}" type="datetimeFigureOut">
              <a:rPr kumimoji="1" lang="ja-JP" altLang="en-US" smtClean="0"/>
              <a:t>2024/11/19</a:t>
            </a:fld>
            <a:endParaRPr kumimoji="1" lang="ja-JP" altLang="en-US"/>
          </a:p>
        </p:txBody>
      </p:sp>
      <p:sp>
        <p:nvSpPr>
          <p:cNvPr id="4" name="スライド イメージ プレースホルダー 3"/>
          <p:cNvSpPr>
            <a:spLocks noGrp="1" noRot="1" noChangeAspect="1"/>
          </p:cNvSpPr>
          <p:nvPr>
            <p:ph type="sldImg" idx="2"/>
          </p:nvPr>
        </p:nvSpPr>
        <p:spPr>
          <a:xfrm>
            <a:off x="3309938" y="849313"/>
            <a:ext cx="3319462" cy="2298700"/>
          </a:xfrm>
          <a:prstGeom prst="rect">
            <a:avLst/>
          </a:prstGeom>
          <a:noFill/>
          <a:ln w="12700">
            <a:solidFill>
              <a:prstClr val="black"/>
            </a:solidFill>
          </a:ln>
        </p:spPr>
        <p:txBody>
          <a:bodyPr vert="horz" lIns="91425" tIns="45712" rIns="91425" bIns="45712" rtlCol="0" anchor="ctr"/>
          <a:lstStyle/>
          <a:p>
            <a:endParaRPr lang="ja-JP" altLang="en-US"/>
          </a:p>
        </p:txBody>
      </p:sp>
      <p:sp>
        <p:nvSpPr>
          <p:cNvPr id="5" name="ノート プレースホルダー 4"/>
          <p:cNvSpPr>
            <a:spLocks noGrp="1"/>
          </p:cNvSpPr>
          <p:nvPr>
            <p:ph type="body" sz="quarter" idx="3"/>
          </p:nvPr>
        </p:nvSpPr>
        <p:spPr>
          <a:xfrm>
            <a:off x="993776" y="3276599"/>
            <a:ext cx="7951788" cy="2679700"/>
          </a:xfrm>
          <a:prstGeom prst="rect">
            <a:avLst/>
          </a:prstGeom>
        </p:spPr>
        <p:txBody>
          <a:bodyPr vert="horz" lIns="91425" tIns="45712" rIns="91425"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65889"/>
            <a:ext cx="4306888" cy="341312"/>
          </a:xfrm>
          <a:prstGeom prst="rect">
            <a:avLst/>
          </a:prstGeom>
        </p:spPr>
        <p:txBody>
          <a:bodyPr vert="horz" lIns="91425" tIns="45712" rIns="91425"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7" y="6465889"/>
            <a:ext cx="4308475" cy="341312"/>
          </a:xfrm>
          <a:prstGeom prst="rect">
            <a:avLst/>
          </a:prstGeom>
        </p:spPr>
        <p:txBody>
          <a:bodyPr vert="horz" lIns="91425" tIns="45712" rIns="91425" bIns="45712" rtlCol="0" anchor="b"/>
          <a:lstStyle>
            <a:lvl1pPr algn="r">
              <a:defRPr sz="1200"/>
            </a:lvl1pPr>
          </a:lstStyle>
          <a:p>
            <a:fld id="{2C560254-6820-41C3-87F1-B03FD84BB16C}" type="slidenum">
              <a:rPr kumimoji="1" lang="ja-JP" altLang="en-US" smtClean="0"/>
              <a:t>‹#›</a:t>
            </a:fld>
            <a:endParaRPr kumimoji="1" lang="ja-JP" altLang="en-US"/>
          </a:p>
        </p:txBody>
      </p:sp>
    </p:spTree>
    <p:extLst>
      <p:ext uri="{BB962C8B-B14F-4D97-AF65-F5344CB8AC3E}">
        <p14:creationId xmlns:p14="http://schemas.microsoft.com/office/powerpoint/2010/main" val="28418593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42938" y="855663"/>
            <a:ext cx="3328987" cy="2305050"/>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00860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6CE962C-1D97-45B7-9E21-CDC91D4AE575}"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FF576F-F247-462D-BAE0-09A820C200E2}" type="slidenum">
              <a:rPr kumimoji="1" lang="ja-JP" altLang="en-US" smtClean="0"/>
              <a:t>‹#›</a:t>
            </a:fld>
            <a:endParaRPr kumimoji="1" lang="ja-JP" altLang="en-US"/>
          </a:p>
        </p:txBody>
      </p:sp>
    </p:spTree>
    <p:extLst>
      <p:ext uri="{BB962C8B-B14F-4D97-AF65-F5344CB8AC3E}">
        <p14:creationId xmlns:p14="http://schemas.microsoft.com/office/powerpoint/2010/main" val="2249546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6CE962C-1D97-45B7-9E21-CDC91D4AE575}"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FF576F-F247-462D-BAE0-09A820C200E2}" type="slidenum">
              <a:rPr kumimoji="1" lang="ja-JP" altLang="en-US" smtClean="0"/>
              <a:t>‹#›</a:t>
            </a:fld>
            <a:endParaRPr kumimoji="1" lang="ja-JP" altLang="en-US"/>
          </a:p>
        </p:txBody>
      </p:sp>
    </p:spTree>
    <p:extLst>
      <p:ext uri="{BB962C8B-B14F-4D97-AF65-F5344CB8AC3E}">
        <p14:creationId xmlns:p14="http://schemas.microsoft.com/office/powerpoint/2010/main" val="4105330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6CE962C-1D97-45B7-9E21-CDC91D4AE575}"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FF576F-F247-462D-BAE0-09A820C200E2}" type="slidenum">
              <a:rPr kumimoji="1" lang="ja-JP" altLang="en-US" smtClean="0"/>
              <a:t>‹#›</a:t>
            </a:fld>
            <a:endParaRPr kumimoji="1" lang="ja-JP" altLang="en-US"/>
          </a:p>
        </p:txBody>
      </p:sp>
    </p:spTree>
    <p:extLst>
      <p:ext uri="{BB962C8B-B14F-4D97-AF65-F5344CB8AC3E}">
        <p14:creationId xmlns:p14="http://schemas.microsoft.com/office/powerpoint/2010/main" val="124528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6CE962C-1D97-45B7-9E21-CDC91D4AE575}"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FF576F-F247-462D-BAE0-09A820C200E2}" type="slidenum">
              <a:rPr kumimoji="1" lang="ja-JP" altLang="en-US" smtClean="0"/>
              <a:t>‹#›</a:t>
            </a:fld>
            <a:endParaRPr kumimoji="1" lang="ja-JP" altLang="en-US"/>
          </a:p>
        </p:txBody>
      </p:sp>
    </p:spTree>
    <p:extLst>
      <p:ext uri="{BB962C8B-B14F-4D97-AF65-F5344CB8AC3E}">
        <p14:creationId xmlns:p14="http://schemas.microsoft.com/office/powerpoint/2010/main" val="454950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6CE962C-1D97-45B7-9E21-CDC91D4AE575}"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FF576F-F247-462D-BAE0-09A820C200E2}" type="slidenum">
              <a:rPr kumimoji="1" lang="ja-JP" altLang="en-US" smtClean="0"/>
              <a:t>‹#›</a:t>
            </a:fld>
            <a:endParaRPr kumimoji="1" lang="ja-JP" altLang="en-US"/>
          </a:p>
        </p:txBody>
      </p:sp>
    </p:spTree>
    <p:extLst>
      <p:ext uri="{BB962C8B-B14F-4D97-AF65-F5344CB8AC3E}">
        <p14:creationId xmlns:p14="http://schemas.microsoft.com/office/powerpoint/2010/main" val="4242613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6CE962C-1D97-45B7-9E21-CDC91D4AE575}" type="datetimeFigureOut">
              <a:rPr kumimoji="1" lang="ja-JP" altLang="en-US" smtClean="0"/>
              <a:t>2024/11/19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FF576F-F247-462D-BAE0-09A820C200E2}" type="slidenum">
              <a:rPr kumimoji="1" lang="ja-JP" altLang="en-US" smtClean="0"/>
              <a:t>‹#›</a:t>
            </a:fld>
            <a:endParaRPr kumimoji="1" lang="ja-JP" altLang="en-US"/>
          </a:p>
        </p:txBody>
      </p:sp>
    </p:spTree>
    <p:extLst>
      <p:ext uri="{BB962C8B-B14F-4D97-AF65-F5344CB8AC3E}">
        <p14:creationId xmlns:p14="http://schemas.microsoft.com/office/powerpoint/2010/main" val="92340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6CE962C-1D97-45B7-9E21-CDC91D4AE575}" type="datetimeFigureOut">
              <a:rPr kumimoji="1" lang="ja-JP" altLang="en-US" smtClean="0"/>
              <a:t>2024/11/19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7FF576F-F247-462D-BAE0-09A820C200E2}" type="slidenum">
              <a:rPr kumimoji="1" lang="ja-JP" altLang="en-US" smtClean="0"/>
              <a:t>‹#›</a:t>
            </a:fld>
            <a:endParaRPr kumimoji="1" lang="ja-JP" altLang="en-US"/>
          </a:p>
        </p:txBody>
      </p:sp>
    </p:spTree>
    <p:extLst>
      <p:ext uri="{BB962C8B-B14F-4D97-AF65-F5344CB8AC3E}">
        <p14:creationId xmlns:p14="http://schemas.microsoft.com/office/powerpoint/2010/main" val="3518468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6CE962C-1D97-45B7-9E21-CDC91D4AE575}" type="datetimeFigureOut">
              <a:rPr kumimoji="1" lang="ja-JP" altLang="en-US" smtClean="0"/>
              <a:t>2024/11/19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7FF576F-F247-462D-BAE0-09A820C200E2}" type="slidenum">
              <a:rPr kumimoji="1" lang="ja-JP" altLang="en-US" smtClean="0"/>
              <a:t>‹#›</a:t>
            </a:fld>
            <a:endParaRPr kumimoji="1" lang="ja-JP" altLang="en-US"/>
          </a:p>
        </p:txBody>
      </p:sp>
    </p:spTree>
    <p:extLst>
      <p:ext uri="{BB962C8B-B14F-4D97-AF65-F5344CB8AC3E}">
        <p14:creationId xmlns:p14="http://schemas.microsoft.com/office/powerpoint/2010/main" val="4177617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CE962C-1D97-45B7-9E21-CDC91D4AE575}" type="datetimeFigureOut">
              <a:rPr kumimoji="1" lang="ja-JP" altLang="en-US" smtClean="0"/>
              <a:t>2024/11/19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7FF576F-F247-462D-BAE0-09A820C200E2}" type="slidenum">
              <a:rPr kumimoji="1" lang="ja-JP" altLang="en-US" smtClean="0"/>
              <a:t>‹#›</a:t>
            </a:fld>
            <a:endParaRPr kumimoji="1" lang="ja-JP" altLang="en-US"/>
          </a:p>
        </p:txBody>
      </p:sp>
    </p:spTree>
    <p:extLst>
      <p:ext uri="{BB962C8B-B14F-4D97-AF65-F5344CB8AC3E}">
        <p14:creationId xmlns:p14="http://schemas.microsoft.com/office/powerpoint/2010/main" val="3954650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6CE962C-1D97-45B7-9E21-CDC91D4AE575}" type="datetimeFigureOut">
              <a:rPr kumimoji="1" lang="ja-JP" altLang="en-US" smtClean="0"/>
              <a:t>2024/11/19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FF576F-F247-462D-BAE0-09A820C200E2}" type="slidenum">
              <a:rPr kumimoji="1" lang="ja-JP" altLang="en-US" smtClean="0"/>
              <a:t>‹#›</a:t>
            </a:fld>
            <a:endParaRPr kumimoji="1" lang="ja-JP" altLang="en-US"/>
          </a:p>
        </p:txBody>
      </p:sp>
    </p:spTree>
    <p:extLst>
      <p:ext uri="{BB962C8B-B14F-4D97-AF65-F5344CB8AC3E}">
        <p14:creationId xmlns:p14="http://schemas.microsoft.com/office/powerpoint/2010/main" val="1706694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6CE962C-1D97-45B7-9E21-CDC91D4AE575}" type="datetimeFigureOut">
              <a:rPr kumimoji="1" lang="ja-JP" altLang="en-US" smtClean="0"/>
              <a:t>2024/11/19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FF576F-F247-462D-BAE0-09A820C200E2}" type="slidenum">
              <a:rPr kumimoji="1" lang="ja-JP" altLang="en-US" smtClean="0"/>
              <a:t>‹#›</a:t>
            </a:fld>
            <a:endParaRPr kumimoji="1" lang="ja-JP" altLang="en-US"/>
          </a:p>
        </p:txBody>
      </p:sp>
    </p:spTree>
    <p:extLst>
      <p:ext uri="{BB962C8B-B14F-4D97-AF65-F5344CB8AC3E}">
        <p14:creationId xmlns:p14="http://schemas.microsoft.com/office/powerpoint/2010/main" val="1052756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E962C-1D97-45B7-9E21-CDC91D4AE575}" type="datetimeFigureOut">
              <a:rPr kumimoji="1" lang="ja-JP" altLang="en-US" smtClean="0"/>
              <a:t>2024/11/19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FF576F-F247-462D-BAE0-09A820C200E2}" type="slidenum">
              <a:rPr kumimoji="1" lang="ja-JP" altLang="en-US" smtClean="0"/>
              <a:t>‹#›</a:t>
            </a:fld>
            <a:endParaRPr kumimoji="1" lang="ja-JP" altLang="en-US"/>
          </a:p>
        </p:txBody>
      </p:sp>
    </p:spTree>
    <p:extLst>
      <p:ext uri="{BB962C8B-B14F-4D97-AF65-F5344CB8AC3E}">
        <p14:creationId xmlns:p14="http://schemas.microsoft.com/office/powerpoint/2010/main" val="30055635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3FC938C7-8E49-44EF-8005-84BAA6C873ED}"/>
              </a:ext>
            </a:extLst>
          </p:cNvPr>
          <p:cNvPicPr>
            <a:picLocks noChangeAspect="1"/>
          </p:cNvPicPr>
          <p:nvPr/>
        </p:nvPicPr>
        <p:blipFill>
          <a:blip r:embed="rId3"/>
          <a:stretch>
            <a:fillRect/>
          </a:stretch>
        </p:blipFill>
        <p:spPr>
          <a:xfrm>
            <a:off x="7112964" y="4859959"/>
            <a:ext cx="2646000" cy="1880424"/>
          </a:xfrm>
          <a:prstGeom prst="rect">
            <a:avLst/>
          </a:prstGeom>
        </p:spPr>
      </p:pic>
      <p:sp>
        <p:nvSpPr>
          <p:cNvPr id="3" name="正方形/長方形 2"/>
          <p:cNvSpPr/>
          <p:nvPr/>
        </p:nvSpPr>
        <p:spPr>
          <a:xfrm>
            <a:off x="4080489" y="4776152"/>
            <a:ext cx="5689832" cy="1977058"/>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51"/>
          </a:p>
        </p:txBody>
      </p:sp>
      <p:sp>
        <p:nvSpPr>
          <p:cNvPr id="2" name="角丸四角形 1"/>
          <p:cNvSpPr/>
          <p:nvPr/>
        </p:nvSpPr>
        <p:spPr>
          <a:xfrm>
            <a:off x="171244" y="595586"/>
            <a:ext cx="9566670" cy="1401452"/>
          </a:xfrm>
          <a:prstGeom prst="roundRect">
            <a:avLst>
              <a:gd name="adj" fmla="val 12004"/>
            </a:avLst>
          </a:prstGeom>
          <a:solidFill>
            <a:srgbClr val="FFDE9B"/>
          </a:solidFill>
          <a:ln w="44450" cmpd="dbl"/>
        </p:spPr>
        <p:style>
          <a:lnRef idx="2">
            <a:schemeClr val="accent1">
              <a:shade val="50000"/>
            </a:schemeClr>
          </a:lnRef>
          <a:fillRef idx="1">
            <a:schemeClr val="accent1"/>
          </a:fillRef>
          <a:effectRef idx="0">
            <a:schemeClr val="accent1"/>
          </a:effectRef>
          <a:fontRef idx="minor">
            <a:schemeClr val="lt1"/>
          </a:fontRef>
        </p:style>
        <p:txBody>
          <a:bodyPr vert="eaVert" lIns="66677" tIns="33338" rIns="66677" bIns="33338" rtlCol="0" anchor="ctr"/>
          <a:lstStyle/>
          <a:p>
            <a:pPr algn="ctr"/>
            <a:endParaRPr kumimoji="1" lang="ja-JP" altLang="en-US" sz="51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テキスト ボックス 3"/>
          <p:cNvSpPr txBox="1">
            <a:spLocks noChangeArrowheads="1"/>
          </p:cNvSpPr>
          <p:nvPr/>
        </p:nvSpPr>
        <p:spPr bwMode="auto">
          <a:xfrm>
            <a:off x="120536" y="0"/>
            <a:ext cx="9664929" cy="564514"/>
          </a:xfrm>
          <a:prstGeom prst="rect">
            <a:avLst/>
          </a:prstGeom>
          <a:solidFill>
            <a:srgbClr val="006600"/>
          </a:solidFill>
          <a:ln>
            <a:noFill/>
          </a:ln>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534" dirty="0">
                <a:solidFill>
                  <a:schemeClr val="bg1"/>
                </a:solidFill>
                <a:latin typeface="Meiryo UI" pitchFamily="50" charset="-128"/>
                <a:ea typeface="Meiryo UI" pitchFamily="50" charset="-128"/>
                <a:cs typeface="Meiryo UI" pitchFamily="50" charset="-128"/>
              </a:rPr>
              <a:t>【</a:t>
            </a:r>
            <a:r>
              <a:rPr lang="ja-JP" altLang="en-US" sz="1534" dirty="0">
                <a:solidFill>
                  <a:schemeClr val="bg1"/>
                </a:solidFill>
                <a:latin typeface="Meiryo UI" pitchFamily="50" charset="-128"/>
                <a:ea typeface="Meiryo UI" pitchFamily="50" charset="-128"/>
                <a:cs typeface="Meiryo UI" pitchFamily="50" charset="-128"/>
              </a:rPr>
              <a:t>概要版</a:t>
            </a:r>
            <a:r>
              <a:rPr lang="en-US" altLang="ja-JP" sz="1534" dirty="0">
                <a:solidFill>
                  <a:schemeClr val="bg1"/>
                </a:solidFill>
                <a:latin typeface="Meiryo UI" pitchFamily="50" charset="-128"/>
                <a:ea typeface="Meiryo UI" pitchFamily="50" charset="-128"/>
                <a:cs typeface="Meiryo UI" pitchFamily="50" charset="-128"/>
              </a:rPr>
              <a:t>】</a:t>
            </a:r>
            <a:r>
              <a:rPr lang="ja-JP" altLang="en-US" sz="1534" dirty="0">
                <a:solidFill>
                  <a:schemeClr val="bg1"/>
                </a:solidFill>
                <a:latin typeface="Meiryo UI" pitchFamily="50" charset="-128"/>
                <a:ea typeface="Meiryo UI" pitchFamily="50" charset="-128"/>
                <a:cs typeface="Meiryo UI" pitchFamily="50" charset="-128"/>
              </a:rPr>
              <a:t>せんなん里海公園マネジメントプラン（案）</a:t>
            </a:r>
            <a:endParaRPr lang="en-US" altLang="ja-JP" sz="1534" dirty="0">
              <a:solidFill>
                <a:schemeClr val="bg1"/>
              </a:solidFill>
              <a:latin typeface="Meiryo UI" pitchFamily="50" charset="-128"/>
              <a:ea typeface="Meiryo UI" pitchFamily="50" charset="-128"/>
              <a:cs typeface="Meiryo UI" pitchFamily="50" charset="-128"/>
            </a:endParaRPr>
          </a:p>
          <a:p>
            <a:pPr eaLnBrk="1" hangingPunct="1"/>
            <a:r>
              <a:rPr lang="en-US" altLang="ja-JP" sz="1534" dirty="0">
                <a:solidFill>
                  <a:schemeClr val="bg1"/>
                </a:solidFill>
                <a:latin typeface="Meiryo UI" pitchFamily="50" charset="-128"/>
                <a:ea typeface="Meiryo UI" pitchFamily="50" charset="-128"/>
                <a:cs typeface="Meiryo UI" pitchFamily="50" charset="-128"/>
              </a:rPr>
              <a:t>							</a:t>
            </a:r>
            <a:r>
              <a:rPr lang="ja-JP" altLang="en-US" sz="1534" dirty="0">
                <a:solidFill>
                  <a:schemeClr val="bg1"/>
                </a:solidFill>
                <a:latin typeface="Meiryo UI" pitchFamily="50" charset="-128"/>
                <a:ea typeface="Meiryo UI" pitchFamily="50" charset="-128"/>
                <a:cs typeface="Meiryo UI" pitchFamily="50" charset="-128"/>
              </a:rPr>
              <a:t>　 </a:t>
            </a:r>
            <a:r>
              <a:rPr lang="en-US" altLang="ja-JP" sz="1278" dirty="0">
                <a:solidFill>
                  <a:schemeClr val="bg1"/>
                </a:solidFill>
                <a:latin typeface="Meiryo UI" pitchFamily="50" charset="-128"/>
                <a:ea typeface="Meiryo UI" pitchFamily="50" charset="-128"/>
                <a:cs typeface="Meiryo UI" pitchFamily="50" charset="-128"/>
              </a:rPr>
              <a:t>『</a:t>
            </a:r>
            <a:r>
              <a:rPr lang="ja-JP" altLang="en-US" sz="1278" dirty="0">
                <a:solidFill>
                  <a:schemeClr val="bg1"/>
                </a:solidFill>
                <a:latin typeface="Meiryo UI" pitchFamily="50" charset="-128"/>
                <a:ea typeface="Meiryo UI" pitchFamily="50" charset="-128"/>
                <a:cs typeface="Meiryo UI" pitchFamily="50" charset="-128"/>
              </a:rPr>
              <a:t>海辺の環境を活かし、海の豊かさや地域の魅力を発信できる公園</a:t>
            </a:r>
            <a:r>
              <a:rPr lang="en-US" altLang="ja-JP" sz="1278" dirty="0">
                <a:solidFill>
                  <a:schemeClr val="bg1"/>
                </a:solidFill>
                <a:latin typeface="Meiryo UI" pitchFamily="50" charset="-128"/>
                <a:ea typeface="Meiryo UI" pitchFamily="50" charset="-128"/>
                <a:cs typeface="Meiryo UI" pitchFamily="50" charset="-128"/>
              </a:rPr>
              <a:t>』</a:t>
            </a:r>
          </a:p>
        </p:txBody>
      </p:sp>
      <p:sp>
        <p:nvSpPr>
          <p:cNvPr id="96" name="正方形/長方形 95"/>
          <p:cNvSpPr/>
          <p:nvPr/>
        </p:nvSpPr>
        <p:spPr>
          <a:xfrm>
            <a:off x="212586" y="874484"/>
            <a:ext cx="2163196" cy="184102"/>
          </a:xfrm>
          <a:prstGeom prst="rect">
            <a:avLst/>
          </a:prstGeom>
          <a:solidFill>
            <a:srgbClr val="66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023"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公園の特色を活かす</a:t>
            </a:r>
            <a:endParaRPr lang="en-US" altLang="ja-JP" sz="1023"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テキスト ボックス 96"/>
          <p:cNvSpPr txBox="1"/>
          <p:nvPr/>
        </p:nvSpPr>
        <p:spPr>
          <a:xfrm>
            <a:off x="5252373" y="1058586"/>
            <a:ext cx="2048133" cy="505523"/>
          </a:xfrm>
          <a:prstGeom prst="rect">
            <a:avLst/>
          </a:prstGeom>
          <a:noFill/>
        </p:spPr>
        <p:txBody>
          <a:bodyPr wrap="square" rtlCol="0">
            <a:spAutoFit/>
          </a:bodyPr>
          <a:lstStyle/>
          <a:p>
            <a:pPr marL="115056" indent="-69034" algn="just" fontAlgn="t"/>
            <a:r>
              <a:rPr lang="ja-JP" altLang="en-US" sz="895" dirty="0">
                <a:solidFill>
                  <a:srgbClr val="000000"/>
                </a:solidFill>
                <a:latin typeface="Meiryo UI" panose="020B0604030504040204" pitchFamily="50" charset="-128"/>
                <a:ea typeface="Meiryo UI" panose="020B0604030504040204" pitchFamily="50" charset="-128"/>
              </a:rPr>
              <a:t>・	ユニバーサルデザインの充実とともに、良好な維持管理による快適な園内空間を生み出す公園</a:t>
            </a:r>
          </a:p>
        </p:txBody>
      </p:sp>
      <p:sp>
        <p:nvSpPr>
          <p:cNvPr id="98" name="正方形/長方形 97"/>
          <p:cNvSpPr/>
          <p:nvPr/>
        </p:nvSpPr>
        <p:spPr>
          <a:xfrm>
            <a:off x="2421808" y="874484"/>
            <a:ext cx="2784540" cy="184102"/>
          </a:xfrm>
          <a:prstGeom prst="rect">
            <a:avLst/>
          </a:prstGeom>
          <a:solidFill>
            <a:srgbClr val="66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023"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民間活力の導入</a:t>
            </a:r>
          </a:p>
        </p:txBody>
      </p:sp>
      <p:sp>
        <p:nvSpPr>
          <p:cNvPr id="99" name="正方形/長方形 98"/>
          <p:cNvSpPr/>
          <p:nvPr/>
        </p:nvSpPr>
        <p:spPr>
          <a:xfrm>
            <a:off x="2421808" y="1058586"/>
            <a:ext cx="2837306" cy="918713"/>
          </a:xfrm>
          <a:prstGeom prst="rect">
            <a:avLst/>
          </a:prstGeom>
        </p:spPr>
        <p:txBody>
          <a:bodyPr wrap="square">
            <a:spAutoFit/>
          </a:bodyPr>
          <a:lstStyle/>
          <a:p>
            <a:pPr marL="114665" indent="-69002" algn="just" fontAlgn="t"/>
            <a:r>
              <a:rPr lang="ja-JP" altLang="en-US" sz="895"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・地域ボランティア等との連携による、豊かな海の環境を手軽に実感してもらえる公園</a:t>
            </a:r>
            <a:endParaRPr lang="en-US" altLang="ja-JP" sz="895"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114665" indent="-69002" algn="just" fontAlgn="t"/>
            <a:r>
              <a:rPr lang="ja-JP" altLang="en-US" sz="895" kern="100" dirty="0">
                <a:latin typeface="Meiryo UI" panose="020B0604030504040204" pitchFamily="50" charset="-128"/>
                <a:ea typeface="Meiryo UI" panose="020B0604030504040204" pitchFamily="50" charset="-128"/>
                <a:cs typeface="Times New Roman" panose="02020603050405020304" pitchFamily="18" charset="0"/>
              </a:rPr>
              <a:t>・公園の周辺施設や地域で活動する団体との連携、地域資源を活用した取組等により、地域の魅力を高める公園</a:t>
            </a:r>
            <a:endParaRPr lang="en-US" altLang="ja-JP" sz="895" kern="100" dirty="0">
              <a:latin typeface="Meiryo UI" panose="020B0604030504040204" pitchFamily="50" charset="-128"/>
              <a:ea typeface="Meiryo UI" panose="020B0604030504040204" pitchFamily="50" charset="-128"/>
              <a:cs typeface="Times New Roman" panose="02020603050405020304" pitchFamily="18" charset="0"/>
            </a:endParaRPr>
          </a:p>
          <a:p>
            <a:pPr marL="114665" indent="-69002" algn="just" fontAlgn="t"/>
            <a:r>
              <a:rPr lang="ja-JP" altLang="en-US" sz="895" kern="100" dirty="0">
                <a:latin typeface="Meiryo UI" panose="020B0604030504040204" pitchFamily="50" charset="-128"/>
                <a:ea typeface="Meiryo UI" panose="020B0604030504040204" pitchFamily="50" charset="-128"/>
                <a:cs typeface="Times New Roman" panose="02020603050405020304" pitchFamily="18" charset="0"/>
              </a:rPr>
              <a:t>・公園の特色である海辺の景観や環境を活用した飲食やレクリエーション等のサービス機能の充実を図る公園</a:t>
            </a:r>
            <a:endParaRPr lang="en-US" altLang="ja-JP" sz="895"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00" name="テキスト ボックス 99"/>
          <p:cNvSpPr txBox="1"/>
          <p:nvPr/>
        </p:nvSpPr>
        <p:spPr>
          <a:xfrm>
            <a:off x="212586" y="1058586"/>
            <a:ext cx="2163196" cy="643253"/>
          </a:xfrm>
          <a:prstGeom prst="rect">
            <a:avLst/>
          </a:prstGeom>
          <a:noFill/>
        </p:spPr>
        <p:txBody>
          <a:bodyPr wrap="square" rtlCol="0">
            <a:spAutoFit/>
          </a:bodyPr>
          <a:lstStyle/>
          <a:p>
            <a:pPr marL="115056" indent="-69034" algn="just" fontAlgn="t"/>
            <a:r>
              <a:rPr lang="ja-JP" altLang="en-US" sz="895" kern="100" dirty="0">
                <a:latin typeface="Meiryo UI" panose="020B0604030504040204" pitchFamily="50" charset="-128"/>
                <a:ea typeface="Meiryo UI" panose="020B0604030504040204" pitchFamily="50" charset="-128"/>
                <a:cs typeface="Times New Roman" panose="02020603050405020304" pitchFamily="18" charset="0"/>
              </a:rPr>
              <a:t>・美しい海辺の景観を活かした取り組みの充実を図る公園</a:t>
            </a:r>
          </a:p>
          <a:p>
            <a:pPr marL="115056" indent="-69034" algn="just" fontAlgn="t"/>
            <a:r>
              <a:rPr lang="ja-JP" altLang="en-US" sz="895" kern="100" dirty="0">
                <a:latin typeface="Meiryo UI" panose="020B0604030504040204" pitchFamily="50" charset="-128"/>
                <a:ea typeface="Meiryo UI" panose="020B0604030504040204" pitchFamily="50" charset="-128"/>
                <a:cs typeface="Times New Roman" panose="02020603050405020304" pitchFamily="18" charset="0"/>
              </a:rPr>
              <a:t>・海辺の生き物を安全に観察できるプログラム</a:t>
            </a:r>
            <a:r>
              <a:rPr lang="ja-JP" altLang="en-US" sz="895"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やアクティビティの充実を図る公園</a:t>
            </a:r>
            <a:endParaRPr lang="en-US" altLang="ja-JP" sz="895"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01" name="テキスト ボックス 100"/>
          <p:cNvSpPr txBox="1"/>
          <p:nvPr/>
        </p:nvSpPr>
        <p:spPr>
          <a:xfrm>
            <a:off x="7346531" y="1058586"/>
            <a:ext cx="2347298" cy="505523"/>
          </a:xfrm>
          <a:prstGeom prst="rect">
            <a:avLst/>
          </a:prstGeom>
          <a:noFill/>
        </p:spPr>
        <p:txBody>
          <a:bodyPr wrap="square" rtlCol="0">
            <a:spAutoFit/>
          </a:bodyPr>
          <a:lstStyle/>
          <a:p>
            <a:pPr marL="115056" indent="-69034" algn="just" fontAlgn="t"/>
            <a:r>
              <a:rPr lang="ja-JP" altLang="en-US" sz="895" dirty="0">
                <a:solidFill>
                  <a:srgbClr val="000000"/>
                </a:solidFill>
                <a:latin typeface="Meiryo UI" panose="020B0604030504040204" pitchFamily="50" charset="-128"/>
                <a:ea typeface="Meiryo UI" panose="020B0604030504040204" pitchFamily="50" charset="-128"/>
              </a:rPr>
              <a:t>・</a:t>
            </a:r>
            <a:r>
              <a:rPr lang="ja-JP" altLang="en-US" sz="895" dirty="0" err="1">
                <a:solidFill>
                  <a:srgbClr val="000000"/>
                </a:solidFill>
                <a:latin typeface="Meiryo UI" panose="020B0604030504040204" pitchFamily="50" charset="-128"/>
                <a:ea typeface="Meiryo UI" panose="020B0604030504040204" pitchFamily="50" charset="-128"/>
              </a:rPr>
              <a:t>うみべの</a:t>
            </a:r>
            <a:r>
              <a:rPr lang="ja-JP" altLang="en-US" sz="895" dirty="0">
                <a:solidFill>
                  <a:srgbClr val="000000"/>
                </a:solidFill>
                <a:latin typeface="Meiryo UI" panose="020B0604030504040204" pitchFamily="50" charset="-128"/>
                <a:ea typeface="Meiryo UI" panose="020B0604030504040204" pitchFamily="50" charset="-128"/>
              </a:rPr>
              <a:t>森やさとうみ磯浜、しおさい楽習館等を活用し、各種ボランティアとの連携による保全活動や体験型プログラムを提供する公園</a:t>
            </a:r>
          </a:p>
        </p:txBody>
      </p:sp>
      <p:sp>
        <p:nvSpPr>
          <p:cNvPr id="102" name="正方形/長方形 101"/>
          <p:cNvSpPr/>
          <p:nvPr/>
        </p:nvSpPr>
        <p:spPr>
          <a:xfrm>
            <a:off x="7346531" y="874484"/>
            <a:ext cx="2347298" cy="184102"/>
          </a:xfrm>
          <a:prstGeom prst="rect">
            <a:avLst/>
          </a:prstGeom>
          <a:solidFill>
            <a:srgbClr val="66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023"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都市の環境を保全</a:t>
            </a:r>
          </a:p>
        </p:txBody>
      </p:sp>
      <p:sp>
        <p:nvSpPr>
          <p:cNvPr id="103" name="正方形/長方形 102"/>
          <p:cNvSpPr/>
          <p:nvPr/>
        </p:nvSpPr>
        <p:spPr>
          <a:xfrm>
            <a:off x="5252373" y="874484"/>
            <a:ext cx="2048133" cy="184102"/>
          </a:xfrm>
          <a:prstGeom prst="rect">
            <a:avLst/>
          </a:prstGeom>
          <a:solidFill>
            <a:srgbClr val="66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023"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安全・安心・快適</a:t>
            </a:r>
          </a:p>
        </p:txBody>
      </p:sp>
      <p:sp>
        <p:nvSpPr>
          <p:cNvPr id="107" name="テキスト ボックス 106"/>
          <p:cNvSpPr txBox="1"/>
          <p:nvPr/>
        </p:nvSpPr>
        <p:spPr>
          <a:xfrm>
            <a:off x="205603" y="621344"/>
            <a:ext cx="9579861" cy="269433"/>
          </a:xfrm>
          <a:prstGeom prst="rect">
            <a:avLst/>
          </a:prstGeom>
          <a:noFill/>
        </p:spPr>
        <p:txBody>
          <a:bodyPr wrap="square" rtlCol="0">
            <a:spAutoFit/>
          </a:bodyPr>
          <a:lstStyle/>
          <a:p>
            <a:r>
              <a:rPr lang="ja-JP" altLang="en-US" sz="1151" dirty="0">
                <a:latin typeface="Meiryo UI" panose="020B0604030504040204" pitchFamily="50" charset="-128"/>
                <a:ea typeface="Meiryo UI" panose="020B0604030504040204" pitchFamily="50" charset="-128"/>
              </a:rPr>
              <a:t>①取組基本方針</a:t>
            </a:r>
            <a:endParaRPr kumimoji="1" lang="ja-JP" altLang="en-US" sz="1151" dirty="0">
              <a:latin typeface="Meiryo UI" panose="020B0604030504040204" pitchFamily="50" charset="-128"/>
              <a:ea typeface="Meiryo UI" panose="020B0604030504040204" pitchFamily="50" charset="-128"/>
            </a:endParaRPr>
          </a:p>
        </p:txBody>
      </p:sp>
      <p:graphicFrame>
        <p:nvGraphicFramePr>
          <p:cNvPr id="31" name="表 30"/>
          <p:cNvGraphicFramePr>
            <a:graphicFrameLocks noGrp="1"/>
          </p:cNvGraphicFramePr>
          <p:nvPr>
            <p:extLst>
              <p:ext uri="{D42A27DB-BD31-4B8C-83A1-F6EECF244321}">
                <p14:modId xmlns:p14="http://schemas.microsoft.com/office/powerpoint/2010/main" val="3705158870"/>
              </p:ext>
            </p:extLst>
          </p:nvPr>
        </p:nvGraphicFramePr>
        <p:xfrm>
          <a:off x="4059499" y="2420724"/>
          <a:ext cx="2716859" cy="757367"/>
        </p:xfrm>
        <a:graphic>
          <a:graphicData uri="http://schemas.openxmlformats.org/drawingml/2006/table">
            <a:tbl>
              <a:tblPr firstRow="1" bandRow="1">
                <a:tableStyleId>{5C22544A-7EE6-4342-B048-85BDC9FD1C3A}</a:tableStyleId>
              </a:tblPr>
              <a:tblGrid>
                <a:gridCol w="2716859">
                  <a:extLst>
                    <a:ext uri="{9D8B030D-6E8A-4147-A177-3AD203B41FA5}">
                      <a16:colId xmlns:a16="http://schemas.microsoft.com/office/drawing/2014/main" val="1520663522"/>
                    </a:ext>
                  </a:extLst>
                </a:gridCol>
              </a:tblGrid>
              <a:tr h="21123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rgbClr val="002060"/>
                          </a:solidFill>
                          <a:effectLst/>
                          <a:uLnTx/>
                          <a:uFillTx/>
                          <a:latin typeface="ＭＳ ゴシック" panose="020B0609070205080204" pitchFamily="49" charset="-128"/>
                          <a:ea typeface="ＭＳ ゴシック" panose="020B0609070205080204" pitchFamily="49" charset="-128"/>
                          <a:cs typeface="+mn-cs"/>
                        </a:rPr>
                        <a:t>賑わい創出ゾーン</a:t>
                      </a:r>
                    </a:p>
                  </a:txBody>
                  <a:tcPr marL="58452" marR="58452" marT="29226" marB="29226"/>
                </a:tc>
                <a:extLst>
                  <a:ext uri="{0D108BD9-81ED-4DB2-BD59-A6C34878D82A}">
                    <a16:rowId xmlns:a16="http://schemas.microsoft.com/office/drawing/2014/main" val="3928224763"/>
                  </a:ext>
                </a:extLst>
              </a:tr>
              <a:tr h="443592">
                <a:tc>
                  <a:txBody>
                    <a:bodyPr/>
                    <a:lstStyle/>
                    <a:p>
                      <a:pPr marL="180000" indent="-144000">
                        <a:buFont typeface="Arial" panose="020B0604020202020204" pitchFamily="34" charset="0"/>
                        <a:buNone/>
                      </a:pPr>
                      <a:r>
                        <a:rPr kumimoji="1" lang="ja-JP" altLang="en-US" sz="800" dirty="0">
                          <a:latin typeface="Meiryo UI" panose="020B0604030504040204" pitchFamily="50" charset="-128"/>
                          <a:ea typeface="Meiryo UI" panose="020B0604030504040204" pitchFamily="50" charset="-128"/>
                        </a:rPr>
                        <a:t>○「潮騒ビバレー」を活用し、地域の賑わいづくりの拠点となる</a:t>
                      </a:r>
                      <a:endParaRPr kumimoji="1" lang="en-US" altLang="ja-JP" sz="800" dirty="0">
                        <a:latin typeface="Meiryo UI" panose="020B0604030504040204" pitchFamily="50" charset="-128"/>
                        <a:ea typeface="Meiryo UI" panose="020B0604030504040204" pitchFamily="50" charset="-128"/>
                      </a:endParaRPr>
                    </a:p>
                    <a:p>
                      <a:pPr marL="180000" indent="-144000">
                        <a:buFont typeface="Arial" panose="020B0604020202020204" pitchFamily="34" charset="0"/>
                        <a:buNone/>
                      </a:pPr>
                      <a:r>
                        <a:rPr kumimoji="1" lang="en-US" altLang="ja-JP" sz="800" dirty="0">
                          <a:latin typeface="Meiryo UI" panose="020B0604030504040204" pitchFamily="50" charset="-128"/>
                          <a:ea typeface="Meiryo UI" panose="020B0604030504040204" pitchFamily="50" charset="-128"/>
                        </a:rPr>
                        <a:t>   </a:t>
                      </a:r>
                      <a:r>
                        <a:rPr kumimoji="1" lang="ja-JP" altLang="en-US" sz="800" dirty="0">
                          <a:latin typeface="Meiryo UI" panose="020B0604030504040204" pitchFamily="50" charset="-128"/>
                          <a:ea typeface="Meiryo UI" panose="020B0604030504040204" pitchFamily="50" charset="-128"/>
                        </a:rPr>
                        <a:t>ゾーン</a:t>
                      </a:r>
                    </a:p>
                    <a:p>
                      <a:pPr marL="180000" indent="-144000">
                        <a:buFont typeface="Arial" panose="020B0604020202020204" pitchFamily="34" charset="0"/>
                        <a:buNone/>
                      </a:pPr>
                      <a:r>
                        <a:rPr kumimoji="1" lang="ja-JP" altLang="en-US" sz="800" dirty="0">
                          <a:latin typeface="Meiryo UI" panose="020B0604030504040204" pitchFamily="50" charset="-128"/>
                          <a:ea typeface="Meiryo UI" panose="020B0604030504040204" pitchFamily="50" charset="-128"/>
                        </a:rPr>
                        <a:t>○さとうみ磯浜と内海でのマリンレジャースポーツを通じて賑わいを</a:t>
                      </a:r>
                      <a:endParaRPr kumimoji="1" lang="en-US" altLang="ja-JP" sz="800" dirty="0">
                        <a:latin typeface="Meiryo UI" panose="020B0604030504040204" pitchFamily="50" charset="-128"/>
                        <a:ea typeface="Meiryo UI" panose="020B0604030504040204" pitchFamily="50" charset="-128"/>
                      </a:endParaRPr>
                    </a:p>
                    <a:p>
                      <a:pPr marL="180000" indent="-144000">
                        <a:buFont typeface="Arial" panose="020B0604020202020204" pitchFamily="34" charset="0"/>
                        <a:buNone/>
                      </a:pPr>
                      <a:r>
                        <a:rPr kumimoji="1" lang="en-US" altLang="ja-JP" sz="800" dirty="0">
                          <a:latin typeface="Meiryo UI" panose="020B0604030504040204" pitchFamily="50" charset="-128"/>
                          <a:ea typeface="Meiryo UI" panose="020B0604030504040204" pitchFamily="50" charset="-128"/>
                        </a:rPr>
                        <a:t>   </a:t>
                      </a:r>
                      <a:r>
                        <a:rPr kumimoji="1" lang="ja-JP" altLang="en-US" sz="800" dirty="0">
                          <a:latin typeface="Meiryo UI" panose="020B0604030504040204" pitchFamily="50" charset="-128"/>
                          <a:ea typeface="Meiryo UI" panose="020B0604030504040204" pitchFamily="50" charset="-128"/>
                        </a:rPr>
                        <a:t>創出するゾーン</a:t>
                      </a:r>
                    </a:p>
                  </a:txBody>
                  <a:tcPr marL="58452" marR="58452" marT="29226" marB="29226"/>
                </a:tc>
                <a:extLst>
                  <a:ext uri="{0D108BD9-81ED-4DB2-BD59-A6C34878D82A}">
                    <a16:rowId xmlns:a16="http://schemas.microsoft.com/office/drawing/2014/main" val="2435987410"/>
                  </a:ext>
                </a:extLst>
              </a:tr>
            </a:tbl>
          </a:graphicData>
        </a:graphic>
      </p:graphicFrame>
      <p:graphicFrame>
        <p:nvGraphicFramePr>
          <p:cNvPr id="40" name="表 39"/>
          <p:cNvGraphicFramePr>
            <a:graphicFrameLocks noGrp="1"/>
          </p:cNvGraphicFramePr>
          <p:nvPr>
            <p:extLst>
              <p:ext uri="{D42A27DB-BD31-4B8C-83A1-F6EECF244321}">
                <p14:modId xmlns:p14="http://schemas.microsoft.com/office/powerpoint/2010/main" val="1218903363"/>
              </p:ext>
            </p:extLst>
          </p:nvPr>
        </p:nvGraphicFramePr>
        <p:xfrm>
          <a:off x="4067663" y="3203751"/>
          <a:ext cx="2716859" cy="888936"/>
        </p:xfrm>
        <a:graphic>
          <a:graphicData uri="http://schemas.openxmlformats.org/drawingml/2006/table">
            <a:tbl>
              <a:tblPr firstRow="1" bandRow="1">
                <a:tableStyleId>{5C22544A-7EE6-4342-B048-85BDC9FD1C3A}</a:tableStyleId>
              </a:tblPr>
              <a:tblGrid>
                <a:gridCol w="2716859">
                  <a:extLst>
                    <a:ext uri="{9D8B030D-6E8A-4147-A177-3AD203B41FA5}">
                      <a16:colId xmlns:a16="http://schemas.microsoft.com/office/drawing/2014/main" val="1520663522"/>
                    </a:ext>
                  </a:extLst>
                </a:gridCol>
              </a:tblGrid>
              <a:tr h="22088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rgbClr val="002060"/>
                          </a:solidFill>
                          <a:effectLst/>
                          <a:uLnTx/>
                          <a:uFillTx/>
                          <a:latin typeface="ＭＳ ゴシック" panose="020B0609070205080204" pitchFamily="49" charset="-128"/>
                          <a:ea typeface="ＭＳ ゴシック" panose="020B0609070205080204" pitchFamily="49" charset="-128"/>
                          <a:cs typeface="+mn-cs"/>
                        </a:rPr>
                        <a:t>レクリエーションゾーン</a:t>
                      </a:r>
                    </a:p>
                  </a:txBody>
                  <a:tcPr marL="58452" marR="58452" marT="29226" marB="29226"/>
                </a:tc>
                <a:extLst>
                  <a:ext uri="{0D108BD9-81ED-4DB2-BD59-A6C34878D82A}">
                    <a16:rowId xmlns:a16="http://schemas.microsoft.com/office/drawing/2014/main" val="3928224763"/>
                  </a:ext>
                </a:extLst>
              </a:tr>
              <a:tr h="526071">
                <a:tc>
                  <a:txBody>
                    <a:bodyPr/>
                    <a:lstStyle/>
                    <a:p>
                      <a:pPr marL="180000" indent="-144000">
                        <a:buFont typeface="Arial" panose="020B0604020202020204" pitchFamily="34" charset="0"/>
                        <a:buNone/>
                      </a:pPr>
                      <a:r>
                        <a:rPr kumimoji="1" lang="ja-JP" altLang="en-US" sz="800" dirty="0">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海辺の景観や環境を活かした、さまざまなレクリエーションの場</a:t>
                      </a:r>
                      <a:endParaRPr kumimoji="1" lang="en-US" altLang="ja-JP" sz="800" dirty="0">
                        <a:solidFill>
                          <a:schemeClr val="tx1"/>
                        </a:solidFill>
                        <a:latin typeface="Meiryo UI" panose="020B0604030504040204" pitchFamily="50" charset="-128"/>
                        <a:ea typeface="Meiryo UI" panose="020B0604030504040204" pitchFamily="50" charset="-128"/>
                      </a:endParaRPr>
                    </a:p>
                    <a:p>
                      <a:pPr marL="180000" indent="-144000">
                        <a:buFont typeface="Arial" panose="020B0604020202020204" pitchFamily="34" charset="0"/>
                        <a:buNone/>
                      </a:pPr>
                      <a:r>
                        <a:rPr kumimoji="1" lang="en-US" altLang="ja-JP" sz="800" dirty="0">
                          <a:solidFill>
                            <a:schemeClr val="tx1"/>
                          </a:solidFill>
                          <a:latin typeface="Meiryo UI" panose="020B0604030504040204" pitchFamily="50" charset="-128"/>
                          <a:ea typeface="Meiryo UI" panose="020B0604030504040204" pitchFamily="50" charset="-128"/>
                        </a:rPr>
                        <a:t>   </a:t>
                      </a:r>
                      <a:r>
                        <a:rPr kumimoji="1" lang="ja-JP" altLang="en-US" sz="800" dirty="0">
                          <a:solidFill>
                            <a:schemeClr val="tx1"/>
                          </a:solidFill>
                          <a:latin typeface="Meiryo UI" panose="020B0604030504040204" pitchFamily="50" charset="-128"/>
                          <a:ea typeface="Meiryo UI" panose="020B0604030504040204" pitchFamily="50" charset="-128"/>
                        </a:rPr>
                        <a:t>となるゾーン</a:t>
                      </a:r>
                      <a:endParaRPr kumimoji="1" lang="en-US" altLang="ja-JP" sz="800" dirty="0">
                        <a:solidFill>
                          <a:schemeClr val="tx1"/>
                        </a:solidFill>
                        <a:latin typeface="Meiryo UI" panose="020B0604030504040204" pitchFamily="50" charset="-128"/>
                        <a:ea typeface="Meiryo UI" panose="020B0604030504040204" pitchFamily="50" charset="-128"/>
                      </a:endParaRPr>
                    </a:p>
                    <a:p>
                      <a:pPr marL="180000" indent="-144000">
                        <a:buFont typeface="Arial" panose="020B0604020202020204" pitchFamily="34" charset="0"/>
                        <a:buNone/>
                      </a:pPr>
                      <a:r>
                        <a:rPr kumimoji="1" lang="ja-JP" altLang="en-US" sz="800" dirty="0">
                          <a:solidFill>
                            <a:schemeClr val="tx1"/>
                          </a:solidFill>
                          <a:latin typeface="Meiryo UI" panose="020B0604030504040204" pitchFamily="50" charset="-128"/>
                          <a:ea typeface="Meiryo UI" panose="020B0604030504040204" pitchFamily="50" charset="-128"/>
                        </a:rPr>
                        <a:t>○潮騒ビバレーなどの既存施設や広場などを活用し、公園の</a:t>
                      </a:r>
                      <a:endParaRPr kumimoji="1" lang="en-US" altLang="ja-JP" sz="800" dirty="0">
                        <a:solidFill>
                          <a:schemeClr val="tx1"/>
                        </a:solidFill>
                        <a:latin typeface="Meiryo UI" panose="020B0604030504040204" pitchFamily="50" charset="-128"/>
                        <a:ea typeface="Meiryo UI" panose="020B0604030504040204" pitchFamily="50" charset="-128"/>
                      </a:endParaRPr>
                    </a:p>
                    <a:p>
                      <a:pPr marL="180000" indent="-144000">
                        <a:buFont typeface="Arial" panose="020B0604020202020204" pitchFamily="34" charset="0"/>
                        <a:buNone/>
                      </a:pPr>
                      <a:r>
                        <a:rPr kumimoji="1" lang="en-US" altLang="ja-JP" sz="800" dirty="0">
                          <a:solidFill>
                            <a:schemeClr val="tx1"/>
                          </a:solidFill>
                          <a:latin typeface="Meiryo UI" panose="020B0604030504040204" pitchFamily="50" charset="-128"/>
                          <a:ea typeface="Meiryo UI" panose="020B0604030504040204" pitchFamily="50" charset="-128"/>
                        </a:rPr>
                        <a:t>   </a:t>
                      </a:r>
                      <a:r>
                        <a:rPr kumimoji="1" lang="ja-JP" altLang="en-US" sz="800" dirty="0">
                          <a:solidFill>
                            <a:schemeClr val="tx1"/>
                          </a:solidFill>
                          <a:latin typeface="Meiryo UI" panose="020B0604030504040204" pitchFamily="50" charset="-128"/>
                          <a:ea typeface="Meiryo UI" panose="020B0604030504040204" pitchFamily="50" charset="-128"/>
                        </a:rPr>
                        <a:t>周辺施設や地域で活動する団体と連携した取組等を進める</a:t>
                      </a:r>
                      <a:endParaRPr kumimoji="1" lang="en-US" altLang="ja-JP" sz="800" dirty="0">
                        <a:solidFill>
                          <a:schemeClr val="tx1"/>
                        </a:solidFill>
                        <a:latin typeface="Meiryo UI" panose="020B0604030504040204" pitchFamily="50" charset="-128"/>
                        <a:ea typeface="Meiryo UI" panose="020B0604030504040204" pitchFamily="50" charset="-128"/>
                      </a:endParaRPr>
                    </a:p>
                    <a:p>
                      <a:pPr marL="180000" indent="-144000">
                        <a:buFont typeface="Arial" panose="020B0604020202020204" pitchFamily="34" charset="0"/>
                        <a:buNone/>
                      </a:pPr>
                      <a:r>
                        <a:rPr kumimoji="1" lang="en-US" altLang="ja-JP" sz="800" dirty="0">
                          <a:solidFill>
                            <a:schemeClr val="tx1"/>
                          </a:solidFill>
                          <a:latin typeface="Meiryo UI" panose="020B0604030504040204" pitchFamily="50" charset="-128"/>
                          <a:ea typeface="Meiryo UI" panose="020B0604030504040204" pitchFamily="50" charset="-128"/>
                        </a:rPr>
                        <a:t>   </a:t>
                      </a:r>
                      <a:r>
                        <a:rPr kumimoji="1" lang="ja-JP" altLang="en-US" sz="800" dirty="0">
                          <a:solidFill>
                            <a:schemeClr val="tx1"/>
                          </a:solidFill>
                          <a:latin typeface="Meiryo UI" panose="020B0604030504040204" pitchFamily="50" charset="-128"/>
                          <a:ea typeface="Meiryo UI" panose="020B0604030504040204" pitchFamily="50" charset="-128"/>
                        </a:rPr>
                        <a:t>ゾーン</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58452" marR="58452" marT="29226" marB="29226"/>
                </a:tc>
                <a:extLst>
                  <a:ext uri="{0D108BD9-81ED-4DB2-BD59-A6C34878D82A}">
                    <a16:rowId xmlns:a16="http://schemas.microsoft.com/office/drawing/2014/main" val="2435987410"/>
                  </a:ext>
                </a:extLst>
              </a:tr>
            </a:tbl>
          </a:graphicData>
        </a:graphic>
      </p:graphicFrame>
      <p:graphicFrame>
        <p:nvGraphicFramePr>
          <p:cNvPr id="43" name="表 42"/>
          <p:cNvGraphicFramePr>
            <a:graphicFrameLocks noGrp="1"/>
          </p:cNvGraphicFramePr>
          <p:nvPr>
            <p:extLst>
              <p:ext uri="{D42A27DB-BD31-4B8C-83A1-F6EECF244321}">
                <p14:modId xmlns:p14="http://schemas.microsoft.com/office/powerpoint/2010/main" val="3762285924"/>
              </p:ext>
            </p:extLst>
          </p:nvPr>
        </p:nvGraphicFramePr>
        <p:xfrm>
          <a:off x="4059499" y="4118790"/>
          <a:ext cx="2716859" cy="610315"/>
        </p:xfrm>
        <a:graphic>
          <a:graphicData uri="http://schemas.openxmlformats.org/drawingml/2006/table">
            <a:tbl>
              <a:tblPr firstRow="1" bandRow="1">
                <a:tableStyleId>{5C22544A-7EE6-4342-B048-85BDC9FD1C3A}</a:tableStyleId>
              </a:tblPr>
              <a:tblGrid>
                <a:gridCol w="2716859">
                  <a:extLst>
                    <a:ext uri="{9D8B030D-6E8A-4147-A177-3AD203B41FA5}">
                      <a16:colId xmlns:a16="http://schemas.microsoft.com/office/drawing/2014/main" val="1520663522"/>
                    </a:ext>
                  </a:extLst>
                </a:gridCol>
              </a:tblGrid>
              <a:tr h="23310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rgbClr val="002060"/>
                          </a:solidFill>
                          <a:effectLst/>
                          <a:uLnTx/>
                          <a:uFillTx/>
                          <a:latin typeface="ＭＳ ゴシック" panose="020B0609070205080204" pitchFamily="49" charset="-128"/>
                          <a:ea typeface="ＭＳ ゴシック" panose="020B0609070205080204" pitchFamily="49" charset="-128"/>
                          <a:cs typeface="+mn-cs"/>
                        </a:rPr>
                        <a:t>自然ゾーン</a:t>
                      </a:r>
                    </a:p>
                  </a:txBody>
                  <a:tcPr marL="58452" marR="58452" marT="29226" marB="29226"/>
                </a:tc>
                <a:extLst>
                  <a:ext uri="{0D108BD9-81ED-4DB2-BD59-A6C34878D82A}">
                    <a16:rowId xmlns:a16="http://schemas.microsoft.com/office/drawing/2014/main" val="3928224763"/>
                  </a:ext>
                </a:extLst>
              </a:tr>
              <a:tr h="377211">
                <a:tc>
                  <a:txBody>
                    <a:bodyPr/>
                    <a:lstStyle/>
                    <a:p>
                      <a:pPr marL="180000" indent="-144000">
                        <a:buFont typeface="Arial" panose="020B0604020202020204" pitchFamily="34" charset="0"/>
                        <a:buNone/>
                      </a:pPr>
                      <a:r>
                        <a:rPr kumimoji="1" lang="ja-JP" altLang="en-US" sz="800" dirty="0">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磯浜や自然海岸林など、海や陸に生息する</a:t>
                      </a:r>
                      <a:r>
                        <a:rPr kumimoji="1" lang="ja-JP" altLang="en-US" sz="800" dirty="0">
                          <a:latin typeface="Meiryo UI" panose="020B0604030504040204" pitchFamily="50" charset="-128"/>
                          <a:ea typeface="Meiryo UI" panose="020B0604030504040204" pitchFamily="50" charset="-128"/>
                        </a:rPr>
                        <a:t>さまざまな生物や</a:t>
                      </a:r>
                      <a:endParaRPr kumimoji="1" lang="en-US" altLang="ja-JP" sz="800" dirty="0">
                        <a:latin typeface="Meiryo UI" panose="020B0604030504040204" pitchFamily="50" charset="-128"/>
                        <a:ea typeface="Meiryo UI" panose="020B0604030504040204" pitchFamily="50" charset="-128"/>
                      </a:endParaRPr>
                    </a:p>
                    <a:p>
                      <a:pPr marL="180000" indent="-144000">
                        <a:buFont typeface="Arial" panose="020B0604020202020204" pitchFamily="34" charset="0"/>
                        <a:buNone/>
                      </a:pPr>
                      <a:r>
                        <a:rPr kumimoji="1" lang="ja-JP" altLang="en-US" sz="800" dirty="0">
                          <a:latin typeface="Meiryo UI" panose="020B0604030504040204" pitchFamily="50" charset="-128"/>
                          <a:ea typeface="Meiryo UI" panose="020B0604030504040204" pitchFamily="50" charset="-128"/>
                        </a:rPr>
                        <a:t>　 豊かな自然を体験できるゾーン</a:t>
                      </a:r>
                    </a:p>
                  </a:txBody>
                  <a:tcPr marL="58452" marR="58452" marT="29226" marB="29226"/>
                </a:tc>
                <a:extLst>
                  <a:ext uri="{0D108BD9-81ED-4DB2-BD59-A6C34878D82A}">
                    <a16:rowId xmlns:a16="http://schemas.microsoft.com/office/drawing/2014/main" val="2435987410"/>
                  </a:ext>
                </a:extLst>
              </a:tr>
            </a:tbl>
          </a:graphicData>
        </a:graphic>
      </p:graphicFrame>
      <p:sp>
        <p:nvSpPr>
          <p:cNvPr id="13" name="テキスト ボックス 12"/>
          <p:cNvSpPr txBox="1"/>
          <p:nvPr/>
        </p:nvSpPr>
        <p:spPr>
          <a:xfrm>
            <a:off x="8178958" y="6645626"/>
            <a:ext cx="490519" cy="98360"/>
          </a:xfrm>
          <a:prstGeom prst="rect">
            <a:avLst/>
          </a:prstGeom>
          <a:noFill/>
        </p:spPr>
        <p:txBody>
          <a:bodyPr wrap="none" lIns="0" tIns="0" rIns="0" bIns="0" rtlCol="0">
            <a:spAutoFit/>
          </a:bodyPr>
          <a:lstStyle/>
          <a:p>
            <a:r>
              <a:rPr kumimoji="1" lang="ja-JP" altLang="en-US" sz="639" dirty="0"/>
              <a:t>周辺見取り図</a:t>
            </a:r>
          </a:p>
        </p:txBody>
      </p:sp>
      <p:sp>
        <p:nvSpPr>
          <p:cNvPr id="55" name="テキスト ボックス 3"/>
          <p:cNvSpPr txBox="1">
            <a:spLocks noChangeArrowheads="1"/>
          </p:cNvSpPr>
          <p:nvPr/>
        </p:nvSpPr>
        <p:spPr bwMode="auto">
          <a:xfrm>
            <a:off x="171245" y="2091647"/>
            <a:ext cx="1187099" cy="269433"/>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1151" dirty="0">
                <a:latin typeface="Meiryo UI" panose="020B0604030504040204" pitchFamily="50" charset="-128"/>
                <a:ea typeface="Meiryo UI" panose="020B0604030504040204" pitchFamily="50" charset="-128"/>
                <a:cs typeface="Meiryo UI" panose="020B0604030504040204" pitchFamily="50" charset="-128"/>
              </a:rPr>
              <a:t>②ゾーンの設定</a:t>
            </a:r>
          </a:p>
        </p:txBody>
      </p:sp>
      <p:sp>
        <p:nvSpPr>
          <p:cNvPr id="56" name="テキスト ボックス 3"/>
          <p:cNvSpPr txBox="1">
            <a:spLocks noChangeArrowheads="1"/>
          </p:cNvSpPr>
          <p:nvPr/>
        </p:nvSpPr>
        <p:spPr bwMode="auto">
          <a:xfrm>
            <a:off x="4092154" y="4855789"/>
            <a:ext cx="3087224" cy="751231"/>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767" dirty="0">
                <a:latin typeface="Meiryo UI" pitchFamily="50" charset="-128"/>
                <a:ea typeface="Meiryo UI" pitchFamily="50" charset="-128"/>
                <a:cs typeface="Meiryo UI" pitchFamily="50" charset="-128"/>
              </a:rPr>
              <a:t>&lt;</a:t>
            </a:r>
            <a:r>
              <a:rPr lang="ja-JP" altLang="en-US" sz="767" dirty="0">
                <a:latin typeface="Meiryo UI" pitchFamily="50" charset="-128"/>
                <a:ea typeface="Meiryo UI" pitchFamily="50" charset="-128"/>
                <a:cs typeface="Meiryo UI" pitchFamily="50" charset="-128"/>
              </a:rPr>
              <a:t>参考</a:t>
            </a:r>
            <a:r>
              <a:rPr lang="en-US" altLang="ja-JP" sz="767" dirty="0">
                <a:latin typeface="Meiryo UI" pitchFamily="50" charset="-128"/>
                <a:ea typeface="Meiryo UI" pitchFamily="50" charset="-128"/>
                <a:cs typeface="Meiryo UI" pitchFamily="50" charset="-128"/>
              </a:rPr>
              <a:t>&gt;</a:t>
            </a:r>
            <a:r>
              <a:rPr lang="ja-JP" altLang="en-US" sz="767" dirty="0">
                <a:latin typeface="Meiryo UI" pitchFamily="50" charset="-128"/>
                <a:ea typeface="Meiryo UI" pitchFamily="50" charset="-128"/>
                <a:cs typeface="Meiryo UI" pitchFamily="50" charset="-128"/>
              </a:rPr>
              <a:t>公園の概要</a:t>
            </a:r>
            <a:endParaRPr lang="en-US" altLang="ja-JP" sz="703" dirty="0">
              <a:latin typeface="Meiryo UI" pitchFamily="50" charset="-128"/>
              <a:ea typeface="Meiryo UI" pitchFamily="50" charset="-128"/>
              <a:cs typeface="Meiryo UI" pitchFamily="50" charset="-128"/>
            </a:endParaRPr>
          </a:p>
          <a:p>
            <a:pPr eaLnBrk="1" hangingPunct="1"/>
            <a:r>
              <a:rPr lang="ja-JP" altLang="en-US" sz="703" dirty="0">
                <a:latin typeface="Meiryo UI" pitchFamily="50" charset="-128"/>
                <a:ea typeface="Meiryo UI" pitchFamily="50" charset="-128"/>
                <a:cs typeface="Meiryo UI" pitchFamily="50" charset="-128"/>
              </a:rPr>
              <a:t>・概要：</a:t>
            </a:r>
            <a:endParaRPr lang="en-US" altLang="ja-JP" sz="703" dirty="0">
              <a:latin typeface="Meiryo UI" pitchFamily="50" charset="-128"/>
              <a:ea typeface="Meiryo UI" pitchFamily="50" charset="-128"/>
              <a:cs typeface="Meiryo UI" pitchFamily="50" charset="-128"/>
            </a:endParaRPr>
          </a:p>
          <a:p>
            <a:pPr eaLnBrk="1" hangingPunct="1"/>
            <a:endParaRPr lang="en-US" altLang="ja-JP" sz="703" dirty="0">
              <a:latin typeface="Meiryo UI" pitchFamily="50" charset="-128"/>
              <a:ea typeface="Meiryo UI" pitchFamily="50" charset="-128"/>
              <a:cs typeface="Meiryo UI" pitchFamily="50" charset="-128"/>
            </a:endParaRPr>
          </a:p>
          <a:p>
            <a:pPr eaLnBrk="1" hangingPunct="1"/>
            <a:endParaRPr lang="en-US" altLang="ja-JP" sz="703" dirty="0">
              <a:latin typeface="Meiryo UI" pitchFamily="50" charset="-128"/>
              <a:ea typeface="Meiryo UI" pitchFamily="50" charset="-128"/>
              <a:cs typeface="Meiryo UI" pitchFamily="50" charset="-128"/>
            </a:endParaRPr>
          </a:p>
          <a:p>
            <a:pPr eaLnBrk="1" hangingPunct="1"/>
            <a:endParaRPr lang="en-US" altLang="ja-JP" sz="703" dirty="0">
              <a:latin typeface="Meiryo UI" pitchFamily="50" charset="-128"/>
              <a:ea typeface="Meiryo UI" pitchFamily="50" charset="-128"/>
              <a:cs typeface="Meiryo UI" pitchFamily="50" charset="-128"/>
            </a:endParaRPr>
          </a:p>
          <a:p>
            <a:pPr eaLnBrk="1" hangingPunct="1"/>
            <a:endParaRPr lang="en-US" altLang="ja-JP" sz="703" dirty="0">
              <a:latin typeface="Meiryo UI" pitchFamily="50" charset="-128"/>
              <a:ea typeface="Meiryo UI" pitchFamily="50" charset="-128"/>
              <a:cs typeface="Meiryo UI" pitchFamily="50" charset="-128"/>
            </a:endParaRPr>
          </a:p>
        </p:txBody>
      </p:sp>
      <p:graphicFrame>
        <p:nvGraphicFramePr>
          <p:cNvPr id="57" name="表 56"/>
          <p:cNvGraphicFramePr>
            <a:graphicFrameLocks noGrp="1"/>
          </p:cNvGraphicFramePr>
          <p:nvPr>
            <p:extLst>
              <p:ext uri="{D42A27DB-BD31-4B8C-83A1-F6EECF244321}">
                <p14:modId xmlns:p14="http://schemas.microsoft.com/office/powerpoint/2010/main" val="2297298284"/>
              </p:ext>
            </p:extLst>
          </p:nvPr>
        </p:nvGraphicFramePr>
        <p:xfrm>
          <a:off x="6876796" y="2418054"/>
          <a:ext cx="2908668" cy="1386187"/>
        </p:xfrm>
        <a:graphic>
          <a:graphicData uri="http://schemas.openxmlformats.org/drawingml/2006/table">
            <a:tbl>
              <a:tblPr firstRow="1" bandRow="1">
                <a:tableStyleId>{5C22544A-7EE6-4342-B048-85BDC9FD1C3A}</a:tableStyleId>
              </a:tblPr>
              <a:tblGrid>
                <a:gridCol w="2908668">
                  <a:extLst>
                    <a:ext uri="{9D8B030D-6E8A-4147-A177-3AD203B41FA5}">
                      <a16:colId xmlns:a16="http://schemas.microsoft.com/office/drawing/2014/main" val="1520663522"/>
                    </a:ext>
                  </a:extLst>
                </a:gridCol>
              </a:tblGrid>
              <a:tr h="19076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rgbClr val="003300"/>
                          </a:solidFill>
                          <a:effectLst/>
                          <a:uLnTx/>
                          <a:uFillTx/>
                          <a:latin typeface="ＭＳ ゴシック" panose="020B0609070205080204" pitchFamily="49" charset="-128"/>
                          <a:ea typeface="ＭＳ ゴシック" panose="020B0609070205080204" pitchFamily="49" charset="-128"/>
                          <a:cs typeface="+mn-cs"/>
                        </a:rPr>
                        <a:t>運営管理の方針</a:t>
                      </a:r>
                    </a:p>
                  </a:txBody>
                  <a:tcPr marL="58452" marR="58452" marT="29226" marB="29226">
                    <a:solidFill>
                      <a:schemeClr val="accent6"/>
                    </a:solidFill>
                  </a:tcPr>
                </a:tc>
                <a:extLst>
                  <a:ext uri="{0D108BD9-81ED-4DB2-BD59-A6C34878D82A}">
                    <a16:rowId xmlns:a16="http://schemas.microsoft.com/office/drawing/2014/main" val="3928224763"/>
                  </a:ext>
                </a:extLst>
              </a:tr>
              <a:tr h="1190575">
                <a:tc>
                  <a:txBody>
                    <a:bodyPr/>
                    <a:lstStyle/>
                    <a:p>
                      <a:pPr marL="180975" indent="-85725">
                        <a:buFont typeface="Arial" panose="020B0604020202020204" pitchFamily="34" charset="0"/>
                        <a:buChar char="•"/>
                      </a:pPr>
                      <a:r>
                        <a:rPr kumimoji="1" lang="ja-JP" altLang="en-US" sz="800" dirty="0">
                          <a:latin typeface="Meiryo UI" panose="020B0604030504040204" pitchFamily="50" charset="-128"/>
                          <a:ea typeface="Meiryo UI" panose="020B0604030504040204" pitchFamily="50" charset="-128"/>
                        </a:rPr>
                        <a:t>ビーチバレーだけではなく、ビーチサッカーやビーチテニスなど、ビーチコートを活用した新たなニーズへの対応を図る。</a:t>
                      </a:r>
                      <a:endParaRPr kumimoji="1" lang="en-US" altLang="ja-JP" sz="800" dirty="0">
                        <a:latin typeface="Meiryo UI" panose="020B0604030504040204" pitchFamily="50" charset="-128"/>
                        <a:ea typeface="Meiryo UI" panose="020B0604030504040204" pitchFamily="50" charset="-128"/>
                      </a:endParaRPr>
                    </a:p>
                    <a:p>
                      <a:pPr marL="180975" indent="-85725">
                        <a:buFont typeface="Arial" panose="020B0604020202020204" pitchFamily="34" charset="0"/>
                        <a:buChar char="•"/>
                      </a:pPr>
                      <a:r>
                        <a:rPr kumimoji="1" lang="ja-JP" altLang="en-US" sz="800" dirty="0">
                          <a:latin typeface="Meiryo UI" panose="020B0604030504040204" pitchFamily="50" charset="-128"/>
                          <a:ea typeface="Meiryo UI" panose="020B0604030504040204" pitchFamily="50" charset="-128"/>
                        </a:rPr>
                        <a:t>公園で活動するボランティア団体や大学等の協力を得て、公園に生息する貴重な陸ガニの調査や生育環境の改善を図る。</a:t>
                      </a:r>
                      <a:endParaRPr kumimoji="1" lang="en-US" altLang="ja-JP" sz="800" dirty="0">
                        <a:latin typeface="Meiryo UI" panose="020B0604030504040204" pitchFamily="50" charset="-128"/>
                        <a:ea typeface="Meiryo UI" panose="020B0604030504040204" pitchFamily="50" charset="-128"/>
                      </a:endParaRPr>
                    </a:p>
                    <a:p>
                      <a:pPr marL="180975" indent="-85725">
                        <a:buFont typeface="Arial" panose="020B0604020202020204" pitchFamily="34" charset="0"/>
                        <a:buChar char="•"/>
                      </a:pPr>
                      <a:r>
                        <a:rPr kumimoji="1" lang="ja-JP" altLang="en-US" sz="800" dirty="0" err="1">
                          <a:latin typeface="Meiryo UI" panose="020B0604030504040204" pitchFamily="50" charset="-128"/>
                          <a:ea typeface="Meiryo UI" panose="020B0604030504040204" pitchFamily="50" charset="-128"/>
                        </a:rPr>
                        <a:t>さと</a:t>
                      </a:r>
                      <a:r>
                        <a:rPr kumimoji="1" lang="ja-JP" altLang="en-US" sz="800" dirty="0">
                          <a:latin typeface="Meiryo UI" panose="020B0604030504040204" pitchFamily="50" charset="-128"/>
                          <a:ea typeface="Meiryo UI" panose="020B0604030504040204" pitchFamily="50" charset="-128"/>
                        </a:rPr>
                        <a:t>うみ磯浜は、花崗岩の岩組でできており危険性が高いことから、危険区域への立ち入りの制限や巡視による安全な利用指導に努め、利用者に安全に楽しんでもらえるように啓発する。</a:t>
                      </a:r>
                      <a:endParaRPr kumimoji="1" lang="en-US" altLang="ja-JP" sz="800" dirty="0">
                        <a:latin typeface="Meiryo UI" panose="020B0604030504040204" pitchFamily="50" charset="-128"/>
                        <a:ea typeface="Meiryo UI" panose="020B0604030504040204" pitchFamily="50" charset="-128"/>
                      </a:endParaRPr>
                    </a:p>
                    <a:p>
                      <a:pPr marL="180975" indent="-85725">
                        <a:buFont typeface="Arial" panose="020B0604020202020204" pitchFamily="34" charset="0"/>
                        <a:buChar char="•"/>
                      </a:pPr>
                      <a:r>
                        <a:rPr kumimoji="1" lang="ja-JP" altLang="en-US" sz="800" dirty="0" err="1">
                          <a:latin typeface="Meiryo UI" panose="020B0604030504040204" pitchFamily="50" charset="-128"/>
                          <a:ea typeface="Meiryo UI" panose="020B0604030504040204" pitchFamily="50" charset="-128"/>
                        </a:rPr>
                        <a:t>うみべの</a:t>
                      </a:r>
                      <a:r>
                        <a:rPr kumimoji="1" lang="ja-JP" altLang="en-US" sz="800" dirty="0">
                          <a:latin typeface="Meiryo UI" panose="020B0604030504040204" pitchFamily="50" charset="-128"/>
                          <a:ea typeface="Meiryo UI" panose="020B0604030504040204" pitchFamily="50" charset="-128"/>
                        </a:rPr>
                        <a:t>森を活用した、各種ボランティア団体との連携による、小中学校等の遠足や修学旅行への体験型プログラムの提供を図る。</a:t>
                      </a:r>
                      <a:endParaRPr kumimoji="1" lang="en-US" altLang="ja-JP" sz="800" dirty="0">
                        <a:latin typeface="Meiryo UI" panose="020B0604030504040204" pitchFamily="50" charset="-128"/>
                        <a:ea typeface="Meiryo UI" panose="020B0604030504040204" pitchFamily="50" charset="-128"/>
                      </a:endParaRPr>
                    </a:p>
                  </a:txBody>
                  <a:tcPr marL="58452" marR="58452" marT="29226" marB="29226">
                    <a:solidFill>
                      <a:schemeClr val="accent6">
                        <a:lumMod val="20000"/>
                        <a:lumOff val="80000"/>
                      </a:schemeClr>
                    </a:solidFill>
                  </a:tcPr>
                </a:tc>
                <a:extLst>
                  <a:ext uri="{0D108BD9-81ED-4DB2-BD59-A6C34878D82A}">
                    <a16:rowId xmlns:a16="http://schemas.microsoft.com/office/drawing/2014/main" val="2435987410"/>
                  </a:ext>
                </a:extLst>
              </a:tr>
            </a:tbl>
          </a:graphicData>
        </a:graphic>
      </p:graphicFrame>
      <p:graphicFrame>
        <p:nvGraphicFramePr>
          <p:cNvPr id="58" name="表 57"/>
          <p:cNvGraphicFramePr>
            <a:graphicFrameLocks noGrp="1"/>
          </p:cNvGraphicFramePr>
          <p:nvPr>
            <p:extLst>
              <p:ext uri="{D42A27DB-BD31-4B8C-83A1-F6EECF244321}">
                <p14:modId xmlns:p14="http://schemas.microsoft.com/office/powerpoint/2010/main" val="1641579463"/>
              </p:ext>
            </p:extLst>
          </p:nvPr>
        </p:nvGraphicFramePr>
        <p:xfrm>
          <a:off x="6893408" y="3896020"/>
          <a:ext cx="2859512" cy="750853"/>
        </p:xfrm>
        <a:graphic>
          <a:graphicData uri="http://schemas.openxmlformats.org/drawingml/2006/table">
            <a:tbl>
              <a:tblPr firstRow="1" bandRow="1">
                <a:tableStyleId>{5C22544A-7EE6-4342-B048-85BDC9FD1C3A}</a:tableStyleId>
              </a:tblPr>
              <a:tblGrid>
                <a:gridCol w="2859512">
                  <a:extLst>
                    <a:ext uri="{9D8B030D-6E8A-4147-A177-3AD203B41FA5}">
                      <a16:colId xmlns:a16="http://schemas.microsoft.com/office/drawing/2014/main" val="1520663522"/>
                    </a:ext>
                  </a:extLst>
                </a:gridCol>
              </a:tblGrid>
              <a:tr h="20472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rgbClr val="003300"/>
                          </a:solidFill>
                          <a:effectLst/>
                          <a:uLnTx/>
                          <a:uFillTx/>
                          <a:latin typeface="ＭＳ ゴシック" panose="020B0609070205080204" pitchFamily="49" charset="-128"/>
                          <a:ea typeface="ＭＳ ゴシック" panose="020B0609070205080204" pitchFamily="49" charset="-128"/>
                          <a:cs typeface="+mn-cs"/>
                        </a:rPr>
                        <a:t>維持管理の方針</a:t>
                      </a:r>
                    </a:p>
                  </a:txBody>
                  <a:tcPr marL="58452" marR="58452" marT="29226" marB="29226">
                    <a:solidFill>
                      <a:schemeClr val="accent6"/>
                    </a:solidFill>
                  </a:tcPr>
                </a:tc>
                <a:extLst>
                  <a:ext uri="{0D108BD9-81ED-4DB2-BD59-A6C34878D82A}">
                    <a16:rowId xmlns:a16="http://schemas.microsoft.com/office/drawing/2014/main" val="3928224763"/>
                  </a:ext>
                </a:extLst>
              </a:tr>
              <a:tr h="526071">
                <a:tc>
                  <a:txBody>
                    <a:bodyPr/>
                    <a:lstStyle/>
                    <a:p>
                      <a:pPr marL="180975" indent="-85725">
                        <a:buFont typeface="Arial" panose="020B0604020202020204" pitchFamily="34" charset="0"/>
                        <a:buChar char="•"/>
                      </a:pPr>
                      <a:r>
                        <a:rPr kumimoji="1" lang="ja-JP" altLang="en-US" sz="800" dirty="0">
                          <a:latin typeface="Meiryo UI" panose="020B0604030504040204" pitchFamily="50" charset="-128"/>
                          <a:ea typeface="Meiryo UI" panose="020B0604030504040204" pitchFamily="50" charset="-128"/>
                        </a:rPr>
                        <a:t>海浜植物及び陸ガニについては、常に観察し、保存に努める。</a:t>
                      </a:r>
                    </a:p>
                    <a:p>
                      <a:pPr marL="180975" indent="-85725">
                        <a:buFont typeface="Arial" panose="020B0604020202020204" pitchFamily="34" charset="0"/>
                        <a:buChar char="•"/>
                      </a:pPr>
                      <a:r>
                        <a:rPr kumimoji="1" lang="ja-JP" altLang="en-US" sz="800" dirty="0" err="1">
                          <a:latin typeface="Meiryo UI" panose="020B0604030504040204" pitchFamily="50" charset="-128"/>
                          <a:ea typeface="Meiryo UI" panose="020B0604030504040204" pitchFamily="50" charset="-128"/>
                        </a:rPr>
                        <a:t>しおさい楽習</a:t>
                      </a:r>
                      <a:r>
                        <a:rPr kumimoji="1" lang="ja-JP" altLang="en-US" sz="800" dirty="0">
                          <a:latin typeface="Meiryo UI" panose="020B0604030504040204" pitchFamily="50" charset="-128"/>
                          <a:ea typeface="Meiryo UI" panose="020B0604030504040204" pitchFamily="50" charset="-128"/>
                        </a:rPr>
                        <a:t>館を希少動植物の観察拠点として活用する。</a:t>
                      </a:r>
                      <a:endParaRPr kumimoji="1" lang="en-US" altLang="ja-JP" sz="800" dirty="0">
                        <a:latin typeface="Meiryo UI" panose="020B0604030504040204" pitchFamily="50" charset="-128"/>
                        <a:ea typeface="Meiryo UI" panose="020B0604030504040204" pitchFamily="50" charset="-128"/>
                      </a:endParaRPr>
                    </a:p>
                    <a:p>
                      <a:pPr marL="180975" indent="-85725">
                        <a:buFont typeface="Arial" panose="020B0604020202020204" pitchFamily="34" charset="0"/>
                        <a:buChar char="•"/>
                      </a:pPr>
                      <a:r>
                        <a:rPr kumimoji="1" lang="ja-JP" altLang="en-US" sz="800" dirty="0">
                          <a:latin typeface="Meiryo UI" panose="020B0604030504040204" pitchFamily="50" charset="-128"/>
                          <a:ea typeface="Meiryo UI" panose="020B0604030504040204" pitchFamily="50" charset="-128"/>
                        </a:rPr>
                        <a:t>潮騒ビバレーは、海洋レクリエーションの拠点施設としての機能を常に果せるよう、適正な維持管理に努める。</a:t>
                      </a:r>
                    </a:p>
                  </a:txBody>
                  <a:tcPr marL="58452" marR="58452" marT="29226" marB="29226">
                    <a:solidFill>
                      <a:schemeClr val="accent6">
                        <a:lumMod val="20000"/>
                        <a:lumOff val="80000"/>
                      </a:schemeClr>
                    </a:solidFill>
                  </a:tcPr>
                </a:tc>
                <a:extLst>
                  <a:ext uri="{0D108BD9-81ED-4DB2-BD59-A6C34878D82A}">
                    <a16:rowId xmlns:a16="http://schemas.microsoft.com/office/drawing/2014/main" val="2435987410"/>
                  </a:ext>
                </a:extLst>
              </a:tr>
            </a:tbl>
          </a:graphicData>
        </a:graphic>
      </p:graphicFrame>
      <p:sp>
        <p:nvSpPr>
          <p:cNvPr id="65" name="テキスト ボックス 3"/>
          <p:cNvSpPr txBox="1">
            <a:spLocks noChangeArrowheads="1"/>
          </p:cNvSpPr>
          <p:nvPr/>
        </p:nvSpPr>
        <p:spPr bwMode="auto">
          <a:xfrm>
            <a:off x="6885243" y="2083483"/>
            <a:ext cx="1394245" cy="269433"/>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1151" dirty="0">
                <a:latin typeface="Meiryo UI" pitchFamily="50" charset="-128"/>
                <a:ea typeface="Meiryo UI" pitchFamily="50" charset="-128"/>
                <a:cs typeface="Meiryo UI" pitchFamily="50" charset="-128"/>
              </a:rPr>
              <a:t>④取組の主な方針</a:t>
            </a:r>
          </a:p>
        </p:txBody>
      </p:sp>
      <p:sp>
        <p:nvSpPr>
          <p:cNvPr id="36" name="テキスト ボックス 3"/>
          <p:cNvSpPr txBox="1">
            <a:spLocks noChangeArrowheads="1"/>
          </p:cNvSpPr>
          <p:nvPr/>
        </p:nvSpPr>
        <p:spPr bwMode="auto">
          <a:xfrm>
            <a:off x="4397830" y="4964386"/>
            <a:ext cx="2724786" cy="95769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703" dirty="0">
                <a:latin typeface="Meiryo UI" pitchFamily="50" charset="-128"/>
                <a:ea typeface="Meiryo UI" pitchFamily="50" charset="-128"/>
                <a:cs typeface="Meiryo UI" pitchFamily="50" charset="-128"/>
              </a:rPr>
              <a:t>阪南市・岬町にまたがる淡輪・箱作海岸とその後背地からなり、泉州地域を代表する「海と人との新しいふれあいの場」、また、海と人とが慣れ親しむことができる「里海」として整備された。夏期には、箱作海水浴場、淡輪海水浴場により賑わいがある。</a:t>
            </a:r>
          </a:p>
          <a:p>
            <a:pPr eaLnBrk="1" hangingPunct="1"/>
            <a:r>
              <a:rPr lang="ja-JP" altLang="en-US" sz="703" dirty="0">
                <a:latin typeface="Meiryo UI" pitchFamily="50" charset="-128"/>
                <a:ea typeface="Meiryo UI" pitchFamily="50" charset="-128"/>
                <a:cs typeface="Meiryo UI" pitchFamily="50" charset="-128"/>
              </a:rPr>
              <a:t>主な施設としてビーチバレー競技場や、海辺の生き物や海浜植物などを観察できる人工磯浜などの整備を行い、隣接しているヨットハーバー・府立青少年海洋センターなどのマリンスポーツ施設とともに「海洋性レクリエーションの拠点」となる公園をめざしている。</a:t>
            </a:r>
          </a:p>
        </p:txBody>
      </p:sp>
      <p:sp>
        <p:nvSpPr>
          <p:cNvPr id="37" name="テキスト ボックス 3"/>
          <p:cNvSpPr txBox="1">
            <a:spLocks noChangeArrowheads="1"/>
          </p:cNvSpPr>
          <p:nvPr/>
        </p:nvSpPr>
        <p:spPr bwMode="auto">
          <a:xfrm>
            <a:off x="4092154" y="5835565"/>
            <a:ext cx="3087224" cy="52501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703" dirty="0">
                <a:latin typeface="Meiryo UI" pitchFamily="50" charset="-128"/>
                <a:ea typeface="Meiryo UI" pitchFamily="50" charset="-128"/>
                <a:cs typeface="Meiryo UI" pitchFamily="50" charset="-128"/>
              </a:rPr>
              <a:t>・開設面積：</a:t>
            </a:r>
            <a:r>
              <a:rPr lang="en-US" altLang="ja-JP" sz="703" dirty="0">
                <a:latin typeface="Meiryo UI" pitchFamily="50" charset="-128"/>
                <a:ea typeface="Meiryo UI" pitchFamily="50" charset="-128"/>
                <a:cs typeface="Meiryo UI" pitchFamily="50" charset="-128"/>
              </a:rPr>
              <a:t>40.1</a:t>
            </a:r>
            <a:r>
              <a:rPr lang="ja-JP" altLang="en-US" sz="703" dirty="0">
                <a:latin typeface="Meiryo UI" pitchFamily="50" charset="-128"/>
                <a:ea typeface="Meiryo UI" pitchFamily="50" charset="-128"/>
                <a:cs typeface="Meiryo UI" pitchFamily="50" charset="-128"/>
              </a:rPr>
              <a:t>　</a:t>
            </a:r>
            <a:r>
              <a:rPr lang="en-US" altLang="ja-JP" sz="703" dirty="0">
                <a:latin typeface="Meiryo UI" pitchFamily="50" charset="-128"/>
                <a:ea typeface="Meiryo UI" pitchFamily="50" charset="-128"/>
                <a:cs typeface="Meiryo UI" pitchFamily="50" charset="-128"/>
              </a:rPr>
              <a:t>ha</a:t>
            </a:r>
          </a:p>
          <a:p>
            <a:pPr eaLnBrk="1" hangingPunct="1"/>
            <a:r>
              <a:rPr lang="ja-JP" altLang="en-US" sz="703" dirty="0">
                <a:latin typeface="Meiryo UI" pitchFamily="50" charset="-128"/>
                <a:ea typeface="Meiryo UI" pitchFamily="50" charset="-128"/>
                <a:cs typeface="Meiryo UI" pitchFamily="50" charset="-128"/>
              </a:rPr>
              <a:t>・年間利用者数（令和</a:t>
            </a:r>
            <a:r>
              <a:rPr lang="en-US" altLang="ja-JP" sz="703" dirty="0">
                <a:latin typeface="Meiryo UI" pitchFamily="50" charset="-128"/>
                <a:ea typeface="Meiryo UI" pitchFamily="50" charset="-128"/>
                <a:cs typeface="Meiryo UI" pitchFamily="50" charset="-128"/>
              </a:rPr>
              <a:t>5</a:t>
            </a:r>
            <a:r>
              <a:rPr lang="ja-JP" altLang="en-US" sz="703" dirty="0">
                <a:latin typeface="Meiryo UI" pitchFamily="50" charset="-128"/>
                <a:ea typeface="Meiryo UI" pitchFamily="50" charset="-128"/>
                <a:cs typeface="Meiryo UI" pitchFamily="50" charset="-128"/>
              </a:rPr>
              <a:t>年度）：約</a:t>
            </a:r>
            <a:r>
              <a:rPr lang="en-US" altLang="ja-JP" sz="703" dirty="0">
                <a:latin typeface="Meiryo UI" pitchFamily="50" charset="-128"/>
                <a:ea typeface="Meiryo UI" pitchFamily="50" charset="-128"/>
                <a:cs typeface="Meiryo UI" pitchFamily="50" charset="-128"/>
              </a:rPr>
              <a:t>31</a:t>
            </a:r>
            <a:r>
              <a:rPr lang="ja-JP" altLang="en-US" sz="703" dirty="0">
                <a:latin typeface="Meiryo UI" pitchFamily="50" charset="-128"/>
                <a:ea typeface="Meiryo UI" pitchFamily="50" charset="-128"/>
                <a:cs typeface="Meiryo UI" pitchFamily="50" charset="-128"/>
              </a:rPr>
              <a:t>万人</a:t>
            </a:r>
            <a:endParaRPr lang="en-US" altLang="ja-JP" sz="703" dirty="0">
              <a:latin typeface="Meiryo UI" pitchFamily="50" charset="-128"/>
              <a:ea typeface="Meiryo UI" pitchFamily="50" charset="-128"/>
              <a:cs typeface="Meiryo UI" pitchFamily="50" charset="-128"/>
            </a:endParaRPr>
          </a:p>
          <a:p>
            <a:pPr eaLnBrk="1" hangingPunct="1"/>
            <a:r>
              <a:rPr lang="ja-JP" altLang="en-US" sz="703" dirty="0">
                <a:latin typeface="Meiryo UI" pitchFamily="50" charset="-128"/>
                <a:ea typeface="Meiryo UI" pitchFamily="50" charset="-128"/>
                <a:cs typeface="Meiryo UI" pitchFamily="50" charset="-128"/>
              </a:rPr>
              <a:t>・開設年度：平成９年７月１日</a:t>
            </a:r>
            <a:endParaRPr lang="en-US" altLang="ja-JP" sz="703" dirty="0">
              <a:latin typeface="Meiryo UI" pitchFamily="50" charset="-128"/>
              <a:ea typeface="Meiryo UI" pitchFamily="50" charset="-128"/>
              <a:cs typeface="Meiryo UI" pitchFamily="50" charset="-128"/>
            </a:endParaRPr>
          </a:p>
          <a:p>
            <a:pPr eaLnBrk="1" hangingPunct="1"/>
            <a:r>
              <a:rPr lang="ja-JP" altLang="en-US" sz="703" dirty="0">
                <a:latin typeface="Meiryo UI" pitchFamily="50" charset="-128"/>
                <a:ea typeface="Meiryo UI" pitchFamily="50" charset="-128"/>
                <a:cs typeface="Meiryo UI" pitchFamily="50" charset="-128"/>
              </a:rPr>
              <a:t>・主要施設：</a:t>
            </a:r>
            <a:endParaRPr lang="en-US" altLang="ja-JP" sz="703" dirty="0">
              <a:latin typeface="Meiryo UI" pitchFamily="50" charset="-128"/>
              <a:ea typeface="Meiryo UI" pitchFamily="50" charset="-128"/>
              <a:cs typeface="Meiryo UI" pitchFamily="50" charset="-128"/>
            </a:endParaRPr>
          </a:p>
        </p:txBody>
      </p:sp>
      <p:sp>
        <p:nvSpPr>
          <p:cNvPr id="46" name="テキスト ボックス 45"/>
          <p:cNvSpPr txBox="1"/>
          <p:nvPr/>
        </p:nvSpPr>
        <p:spPr>
          <a:xfrm>
            <a:off x="8900010" y="6658700"/>
            <a:ext cx="856004" cy="88486"/>
          </a:xfrm>
          <a:prstGeom prst="rect">
            <a:avLst/>
          </a:prstGeom>
          <a:noFill/>
        </p:spPr>
        <p:txBody>
          <a:bodyPr wrap="none" lIns="0" tIns="0" rIns="0" bIns="0" rtlCol="0">
            <a:spAutoFit/>
          </a:bodyPr>
          <a:lstStyle/>
          <a:p>
            <a:r>
              <a:rPr kumimoji="1" lang="ja-JP" altLang="en-US" sz="575" dirty="0"/>
              <a:t>ベース図：</a:t>
            </a:r>
            <a:r>
              <a:rPr kumimoji="1" lang="en-US" altLang="ja-JP" sz="575" dirty="0"/>
              <a:t>NTT</a:t>
            </a:r>
            <a:r>
              <a:rPr kumimoji="1" lang="ja-JP" altLang="en-US" sz="575" dirty="0"/>
              <a:t>空間情報㈱</a:t>
            </a:r>
          </a:p>
        </p:txBody>
      </p:sp>
      <p:pic>
        <p:nvPicPr>
          <p:cNvPr id="7" name="図 6"/>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9601846" y="4880005"/>
            <a:ext cx="151655" cy="290447"/>
          </a:xfrm>
          <a:prstGeom prst="rect">
            <a:avLst/>
          </a:prstGeom>
        </p:spPr>
      </p:pic>
      <p:sp>
        <p:nvSpPr>
          <p:cNvPr id="35" name="テキスト ボックス 3"/>
          <p:cNvSpPr txBox="1">
            <a:spLocks noChangeArrowheads="1"/>
          </p:cNvSpPr>
          <p:nvPr/>
        </p:nvSpPr>
        <p:spPr bwMode="auto">
          <a:xfrm>
            <a:off x="4586027" y="6158944"/>
            <a:ext cx="2493427" cy="41684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703" dirty="0">
                <a:latin typeface="Meiryo UI" pitchFamily="50" charset="-128"/>
                <a:ea typeface="Meiryo UI" pitchFamily="50" charset="-128"/>
                <a:cs typeface="Meiryo UI" pitchFamily="50" charset="-128"/>
              </a:rPr>
              <a:t>里海広場、多目的広場、</a:t>
            </a:r>
            <a:r>
              <a:rPr lang="ja-JP" altLang="en-US" sz="703" dirty="0" err="1">
                <a:latin typeface="Meiryo UI" pitchFamily="50" charset="-128"/>
                <a:ea typeface="Meiryo UI" pitchFamily="50" charset="-128"/>
                <a:cs typeface="Meiryo UI" pitchFamily="50" charset="-128"/>
              </a:rPr>
              <a:t>うみべの</a:t>
            </a:r>
            <a:r>
              <a:rPr lang="ja-JP" altLang="en-US" sz="703" dirty="0">
                <a:latin typeface="Meiryo UI" pitchFamily="50" charset="-128"/>
                <a:ea typeface="Meiryo UI" pitchFamily="50" charset="-128"/>
                <a:cs typeface="Meiryo UI" pitchFamily="50" charset="-128"/>
              </a:rPr>
              <a:t>森、さとうみ磯浜、遊戯広場２か所、ビーチバレーコート（潮騒ビバレー）、駐車場、便所、公園管理事務所、しおさい楽習館、車庫、倉庫</a:t>
            </a:r>
          </a:p>
        </p:txBody>
      </p:sp>
      <p:pic>
        <p:nvPicPr>
          <p:cNvPr id="44" name="図 43"/>
          <p:cNvPicPr/>
          <p:nvPr/>
        </p:nvPicPr>
        <p:blipFill rotWithShape="1">
          <a:blip r:embed="rId5" cstate="print">
            <a:extLst>
              <a:ext uri="{28A0092B-C50C-407E-A947-70E740481C1C}">
                <a14:useLocalDpi xmlns:a14="http://schemas.microsoft.com/office/drawing/2010/main" val="0"/>
              </a:ext>
            </a:extLst>
          </a:blip>
          <a:srcRect/>
          <a:stretch/>
        </p:blipFill>
        <p:spPr bwMode="auto">
          <a:xfrm>
            <a:off x="7141371" y="4968822"/>
            <a:ext cx="554485" cy="512270"/>
          </a:xfrm>
          <a:prstGeom prst="rect">
            <a:avLst/>
          </a:prstGeom>
          <a:ln>
            <a:noFill/>
          </a:ln>
          <a:extLst>
            <a:ext uri="{53640926-AAD7-44D8-BBD7-CCE9431645EC}">
              <a14:shadowObscured xmlns:a14="http://schemas.microsoft.com/office/drawing/2010/main"/>
            </a:ext>
          </a:extLst>
        </p:spPr>
      </p:pic>
      <p:pic>
        <p:nvPicPr>
          <p:cNvPr id="1026" name="Picture 2" descr="0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172456" y="6511688"/>
            <a:ext cx="580464" cy="129894"/>
          </a:xfrm>
          <a:prstGeom prst="rect">
            <a:avLst/>
          </a:prstGeom>
          <a:noFill/>
          <a:extLst>
            <a:ext uri="{909E8E84-426E-40DD-AFC4-6F175D3DCCD1}">
              <a14:hiddenFill xmlns:a14="http://schemas.microsoft.com/office/drawing/2010/main">
                <a:solidFill>
                  <a:srgbClr val="FFFFFF"/>
                </a:solidFill>
              </a14:hiddenFill>
            </a:ext>
          </a:extLst>
        </p:spPr>
      </p:pic>
      <p:sp>
        <p:nvSpPr>
          <p:cNvPr id="34" name="テキスト ボックス 33"/>
          <p:cNvSpPr txBox="1"/>
          <p:nvPr/>
        </p:nvSpPr>
        <p:spPr>
          <a:xfrm>
            <a:off x="8427400" y="-11389"/>
            <a:ext cx="1358065" cy="328423"/>
          </a:xfrm>
          <a:prstGeom prst="rect">
            <a:avLst/>
          </a:prstGeom>
          <a:noFill/>
        </p:spPr>
        <p:txBody>
          <a:bodyPr wrap="none" rtlCol="0">
            <a:spAutoFit/>
          </a:bodyPr>
          <a:lstStyle/>
          <a:p>
            <a:pPr algn="r"/>
            <a:r>
              <a:rPr kumimoji="1" lang="ja-JP" altLang="en-US" sz="767" dirty="0">
                <a:solidFill>
                  <a:schemeClr val="bg1"/>
                </a:solidFill>
                <a:latin typeface="Meiryo UI" panose="020B0604030504040204" pitchFamily="50" charset="-128"/>
                <a:ea typeface="Meiryo UI" panose="020B0604030504040204" pitchFamily="50" charset="-128"/>
              </a:rPr>
              <a:t>岸和田土木事務所／公園課</a:t>
            </a:r>
            <a:endParaRPr kumimoji="1" lang="en-US" altLang="ja-JP" sz="767" dirty="0">
              <a:solidFill>
                <a:schemeClr val="bg1"/>
              </a:solidFill>
              <a:latin typeface="Meiryo UI" panose="020B0604030504040204" pitchFamily="50" charset="-128"/>
              <a:ea typeface="Meiryo UI" panose="020B0604030504040204" pitchFamily="50" charset="-128"/>
            </a:endParaRPr>
          </a:p>
          <a:p>
            <a:pPr algn="r"/>
            <a:r>
              <a:rPr kumimoji="1" lang="ja-JP" altLang="en-US" sz="767" dirty="0">
                <a:solidFill>
                  <a:schemeClr val="bg1"/>
                </a:solidFill>
                <a:latin typeface="Meiryo UI" panose="020B0604030504040204" pitchFamily="50" charset="-128"/>
                <a:ea typeface="Meiryo UI" panose="020B0604030504040204" pitchFamily="50" charset="-128"/>
              </a:rPr>
              <a:t>令和６年１１月</a:t>
            </a:r>
          </a:p>
        </p:txBody>
      </p:sp>
      <p:pic>
        <p:nvPicPr>
          <p:cNvPr id="39" name="図 38"/>
          <p:cNvPicPr/>
          <p:nvPr/>
        </p:nvPicPr>
        <p:blipFill>
          <a:blip r:embed="rId7">
            <a:extLst>
              <a:ext uri="{28A0092B-C50C-407E-A947-70E740481C1C}">
                <a14:useLocalDpi xmlns:a14="http://schemas.microsoft.com/office/drawing/2010/main" val="0"/>
              </a:ext>
            </a:extLst>
          </a:blip>
          <a:srcRect/>
          <a:stretch>
            <a:fillRect/>
          </a:stretch>
        </p:blipFill>
        <p:spPr bwMode="auto">
          <a:xfrm>
            <a:off x="224575" y="2412937"/>
            <a:ext cx="3742651" cy="4406183"/>
          </a:xfrm>
          <a:prstGeom prst="rect">
            <a:avLst/>
          </a:prstGeom>
          <a:noFill/>
          <a:ln>
            <a:noFill/>
          </a:ln>
        </p:spPr>
      </p:pic>
      <p:sp>
        <p:nvSpPr>
          <p:cNvPr id="38" name="テキスト ボックス 3"/>
          <p:cNvSpPr txBox="1">
            <a:spLocks noChangeArrowheads="1"/>
          </p:cNvSpPr>
          <p:nvPr/>
        </p:nvSpPr>
        <p:spPr bwMode="auto">
          <a:xfrm>
            <a:off x="4092155" y="2091647"/>
            <a:ext cx="1394245" cy="269433"/>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1151" dirty="0">
                <a:latin typeface="Meiryo UI" pitchFamily="50" charset="-128"/>
                <a:ea typeface="Meiryo UI" pitchFamily="50" charset="-128"/>
                <a:cs typeface="Meiryo UI" pitchFamily="50" charset="-128"/>
              </a:rPr>
              <a:t>③ゾーン別の方針</a:t>
            </a:r>
          </a:p>
        </p:txBody>
      </p:sp>
    </p:spTree>
    <p:extLst>
      <p:ext uri="{BB962C8B-B14F-4D97-AF65-F5344CB8AC3E}">
        <p14:creationId xmlns:p14="http://schemas.microsoft.com/office/powerpoint/2010/main" val="306068247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2850</TotalTime>
  <Words>779</Words>
  <Application>Microsoft Office PowerPoint</Application>
  <PresentationFormat>A4 210 x 297 mm</PresentationFormat>
  <Paragraphs>55</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ゴシック</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山田　光俊</dc:creator>
  <cp:lastModifiedBy>山田　光俊</cp:lastModifiedBy>
  <cp:revision>225</cp:revision>
  <cp:lastPrinted>2024-08-09T02:49:39Z</cp:lastPrinted>
  <dcterms:created xsi:type="dcterms:W3CDTF">2023-06-07T07:10:05Z</dcterms:created>
  <dcterms:modified xsi:type="dcterms:W3CDTF">2024-11-19T10:38:45Z</dcterms:modified>
</cp:coreProperties>
</file>