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96" r:id="rId2"/>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D2DEEF"/>
    <a:srgbClr val="EAEFF7"/>
    <a:srgbClr val="006600"/>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917" y="91"/>
      </p:cViewPr>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6888" cy="341313"/>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7" y="2"/>
            <a:ext cx="4308475" cy="341313"/>
          </a:xfrm>
          <a:prstGeom prst="rect">
            <a:avLst/>
          </a:prstGeom>
        </p:spPr>
        <p:txBody>
          <a:bodyPr vert="horz" lIns="91425" tIns="45712" rIns="91425" bIns="45712" rtlCol="0"/>
          <a:lstStyle>
            <a:lvl1pPr algn="r">
              <a:defRPr sz="1200"/>
            </a:lvl1pPr>
          </a:lstStyle>
          <a:p>
            <a:fld id="{B70E7043-8DBB-4D9D-8B8D-50C84102584F}"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3309938" y="849313"/>
            <a:ext cx="3319462" cy="2298700"/>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993776" y="3276599"/>
            <a:ext cx="7951788" cy="2679700"/>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89"/>
            <a:ext cx="4306888" cy="341312"/>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7" y="6465889"/>
            <a:ext cx="4308475" cy="341312"/>
          </a:xfrm>
          <a:prstGeom prst="rect">
            <a:avLst/>
          </a:prstGeom>
        </p:spPr>
        <p:txBody>
          <a:bodyPr vert="horz" lIns="91425" tIns="45712" rIns="91425" bIns="45712" rtlCol="0" anchor="b"/>
          <a:lstStyle>
            <a:lvl1pPr algn="r">
              <a:defRPr sz="1200"/>
            </a:lvl1pPr>
          </a:lstStyle>
          <a:p>
            <a:fld id="{2C560254-6820-41C3-87F1-B03FD84BB16C}" type="slidenum">
              <a:rPr kumimoji="1" lang="ja-JP" altLang="en-US" smtClean="0"/>
              <a:t>‹#›</a:t>
            </a:fld>
            <a:endParaRPr kumimoji="1" lang="ja-JP" altLang="en-US"/>
          </a:p>
        </p:txBody>
      </p:sp>
    </p:spTree>
    <p:extLst>
      <p:ext uri="{BB962C8B-B14F-4D97-AF65-F5344CB8AC3E}">
        <p14:creationId xmlns:p14="http://schemas.microsoft.com/office/powerpoint/2010/main" val="28418593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2938" y="855663"/>
            <a:ext cx="3328987" cy="230505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0860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2249546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10533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2452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54950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24261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9234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51846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417761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95465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70669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E962C-1D97-45B7-9E21-CDC91D4AE575}"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105275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E962C-1D97-45B7-9E21-CDC91D4AE575}"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F576F-F247-462D-BAE0-09A820C200E2}" type="slidenum">
              <a:rPr kumimoji="1" lang="ja-JP" altLang="en-US" smtClean="0"/>
              <a:t>‹#›</a:t>
            </a:fld>
            <a:endParaRPr kumimoji="1" lang="ja-JP" altLang="en-US"/>
          </a:p>
        </p:txBody>
      </p:sp>
    </p:spTree>
    <p:extLst>
      <p:ext uri="{BB962C8B-B14F-4D97-AF65-F5344CB8AC3E}">
        <p14:creationId xmlns:p14="http://schemas.microsoft.com/office/powerpoint/2010/main" val="3005563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07FFC74-B443-4877-98F4-D5BD91A9B0FC}"/>
              </a:ext>
            </a:extLst>
          </p:cNvPr>
          <p:cNvPicPr>
            <a:picLocks noChangeAspect="1"/>
          </p:cNvPicPr>
          <p:nvPr/>
        </p:nvPicPr>
        <p:blipFill>
          <a:blip r:embed="rId3"/>
          <a:stretch>
            <a:fillRect/>
          </a:stretch>
        </p:blipFill>
        <p:spPr>
          <a:xfrm>
            <a:off x="7102782" y="4880338"/>
            <a:ext cx="2649600" cy="1822241"/>
          </a:xfrm>
          <a:prstGeom prst="rect">
            <a:avLst/>
          </a:prstGeom>
        </p:spPr>
      </p:pic>
      <p:sp>
        <p:nvSpPr>
          <p:cNvPr id="3" name="正方形/長方形 2"/>
          <p:cNvSpPr/>
          <p:nvPr/>
        </p:nvSpPr>
        <p:spPr>
          <a:xfrm>
            <a:off x="3984171" y="4749710"/>
            <a:ext cx="5786150" cy="208220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1"/>
          </a:p>
        </p:txBody>
      </p:sp>
      <p:sp>
        <p:nvSpPr>
          <p:cNvPr id="2" name="角丸四角形 1"/>
          <p:cNvSpPr/>
          <p:nvPr/>
        </p:nvSpPr>
        <p:spPr>
          <a:xfrm>
            <a:off x="171244" y="605136"/>
            <a:ext cx="9566670" cy="1201856"/>
          </a:xfrm>
          <a:prstGeom prst="roundRect">
            <a:avLst/>
          </a:prstGeom>
          <a:solidFill>
            <a:srgbClr val="FFDE9B"/>
          </a:solidFill>
          <a:ln w="44450" cmpd="dbl"/>
        </p:spPr>
        <p:style>
          <a:lnRef idx="2">
            <a:schemeClr val="accent1">
              <a:shade val="50000"/>
            </a:schemeClr>
          </a:lnRef>
          <a:fillRef idx="1">
            <a:schemeClr val="accent1"/>
          </a:fillRef>
          <a:effectRef idx="0">
            <a:schemeClr val="accent1"/>
          </a:effectRef>
          <a:fontRef idx="minor">
            <a:schemeClr val="lt1"/>
          </a:fontRef>
        </p:style>
        <p:txBody>
          <a:bodyPr vert="eaVert" lIns="66677" tIns="33338" rIns="66677" bIns="33338" rtlCol="0" anchor="ctr"/>
          <a:lstStyle/>
          <a:p>
            <a:pPr algn="ctr"/>
            <a:endParaRPr kumimoji="1" lang="ja-JP" altLang="en-US" sz="51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3"/>
          <p:cNvSpPr txBox="1">
            <a:spLocks noChangeArrowheads="1"/>
          </p:cNvSpPr>
          <p:nvPr/>
        </p:nvSpPr>
        <p:spPr bwMode="auto">
          <a:xfrm>
            <a:off x="120536" y="0"/>
            <a:ext cx="9664929" cy="564514"/>
          </a:xfrm>
          <a:prstGeom prst="rect">
            <a:avLst/>
          </a:prstGeom>
          <a:solidFill>
            <a:srgbClr val="006600"/>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534" spc="-38" dirty="0">
                <a:solidFill>
                  <a:schemeClr val="bg1"/>
                </a:solidFill>
                <a:latin typeface="Meiryo UI" pitchFamily="50" charset="-128"/>
                <a:ea typeface="Meiryo UI" pitchFamily="50" charset="-128"/>
                <a:cs typeface="Meiryo UI" pitchFamily="50" charset="-128"/>
              </a:rPr>
              <a:t>【</a:t>
            </a:r>
            <a:r>
              <a:rPr lang="ja-JP" altLang="en-US" sz="1534" spc="-38" dirty="0">
                <a:solidFill>
                  <a:schemeClr val="bg1"/>
                </a:solidFill>
                <a:latin typeface="Meiryo UI" pitchFamily="50" charset="-128"/>
                <a:ea typeface="Meiryo UI" pitchFamily="50" charset="-128"/>
                <a:cs typeface="Meiryo UI" pitchFamily="50" charset="-128"/>
              </a:rPr>
              <a:t>概要版</a:t>
            </a:r>
            <a:r>
              <a:rPr lang="en-US" altLang="ja-JP" sz="1534" spc="-38" dirty="0">
                <a:solidFill>
                  <a:schemeClr val="bg1"/>
                </a:solidFill>
                <a:latin typeface="Meiryo UI" pitchFamily="50" charset="-128"/>
                <a:ea typeface="Meiryo UI" pitchFamily="50" charset="-128"/>
                <a:cs typeface="Meiryo UI" pitchFamily="50" charset="-128"/>
              </a:rPr>
              <a:t>】</a:t>
            </a:r>
            <a:r>
              <a:rPr lang="ja-JP" altLang="en-US" sz="1534" spc="-38" dirty="0">
                <a:solidFill>
                  <a:schemeClr val="bg1"/>
                </a:solidFill>
                <a:latin typeface="Meiryo UI" pitchFamily="50" charset="-128"/>
                <a:ea typeface="Meiryo UI" pitchFamily="50" charset="-128"/>
                <a:cs typeface="Meiryo UI" pitchFamily="50" charset="-128"/>
              </a:rPr>
              <a:t>りんくう公園マネジメントプラン（案）</a:t>
            </a:r>
            <a:endParaRPr lang="en-US" altLang="ja-JP" sz="1534" spc="-38" dirty="0">
              <a:solidFill>
                <a:schemeClr val="bg1"/>
              </a:solidFill>
              <a:latin typeface="Meiryo UI" pitchFamily="50" charset="-128"/>
              <a:ea typeface="Meiryo UI" pitchFamily="50" charset="-128"/>
              <a:cs typeface="Meiryo UI" pitchFamily="50" charset="-128"/>
            </a:endParaRPr>
          </a:p>
          <a:p>
            <a:pPr eaLnBrk="1" hangingPunct="1"/>
            <a:r>
              <a:rPr lang="en-US" altLang="ja-JP" sz="1534" spc="-38" dirty="0">
                <a:solidFill>
                  <a:schemeClr val="bg1"/>
                </a:solidFill>
                <a:latin typeface="Meiryo UI" pitchFamily="50" charset="-128"/>
                <a:ea typeface="Meiryo UI" pitchFamily="50" charset="-128"/>
                <a:cs typeface="Meiryo UI" pitchFamily="50" charset="-128"/>
              </a:rPr>
              <a:t>					</a:t>
            </a:r>
            <a:r>
              <a:rPr lang="ja-JP" altLang="en-US" sz="1534" spc="-38" dirty="0">
                <a:solidFill>
                  <a:schemeClr val="bg1"/>
                </a:solidFill>
                <a:latin typeface="Meiryo UI" pitchFamily="50" charset="-128"/>
                <a:ea typeface="Meiryo UI" pitchFamily="50" charset="-128"/>
                <a:cs typeface="Meiryo UI" pitchFamily="50" charset="-128"/>
              </a:rPr>
              <a:t>　 </a:t>
            </a:r>
            <a:r>
              <a:rPr lang="en-US" altLang="ja-JP" sz="1278" spc="-38" dirty="0">
                <a:solidFill>
                  <a:schemeClr val="bg1"/>
                </a:solidFill>
                <a:latin typeface="Meiryo UI" pitchFamily="50" charset="-128"/>
                <a:ea typeface="Meiryo UI" pitchFamily="50" charset="-128"/>
                <a:cs typeface="Meiryo UI" pitchFamily="50" charset="-128"/>
              </a:rPr>
              <a:t>『</a:t>
            </a:r>
            <a:r>
              <a:rPr lang="ja-JP" altLang="en-US" sz="1278" spc="-38" dirty="0">
                <a:solidFill>
                  <a:schemeClr val="bg1"/>
                </a:solidFill>
                <a:latin typeface="Meiryo UI" pitchFamily="50" charset="-128"/>
                <a:ea typeface="Meiryo UI" pitchFamily="50" charset="-128"/>
                <a:cs typeface="Meiryo UI" pitchFamily="50" charset="-128"/>
              </a:rPr>
              <a:t>関空の対岸という立地を活かし、周辺の集客施設と一体となった観光拠点となる公園</a:t>
            </a:r>
            <a:r>
              <a:rPr lang="en-US" altLang="ja-JP" sz="1278" spc="-38" dirty="0">
                <a:solidFill>
                  <a:schemeClr val="bg1"/>
                </a:solidFill>
                <a:latin typeface="Meiryo UI" pitchFamily="50" charset="-128"/>
                <a:ea typeface="Meiryo UI" pitchFamily="50" charset="-128"/>
                <a:cs typeface="Meiryo UI" pitchFamily="50" charset="-128"/>
              </a:rPr>
              <a:t>』</a:t>
            </a:r>
          </a:p>
        </p:txBody>
      </p:sp>
      <p:sp>
        <p:nvSpPr>
          <p:cNvPr id="96" name="正方形/長方形 95"/>
          <p:cNvSpPr/>
          <p:nvPr/>
        </p:nvSpPr>
        <p:spPr>
          <a:xfrm>
            <a:off x="205605" y="855831"/>
            <a:ext cx="2347297"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公園の特色を活かす</a:t>
            </a:r>
            <a:endParaRPr lang="en-US" altLang="ja-JP"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p:cNvSpPr txBox="1"/>
          <p:nvPr/>
        </p:nvSpPr>
        <p:spPr>
          <a:xfrm>
            <a:off x="4964059" y="1059467"/>
            <a:ext cx="2347298" cy="367793"/>
          </a:xfrm>
          <a:prstGeom prst="rect">
            <a:avLst/>
          </a:prstGeom>
          <a:noFill/>
        </p:spPr>
        <p:txBody>
          <a:bodyPr wrap="square" rtlCol="0">
            <a:spAutoFit/>
          </a:bodyPr>
          <a:lstStyle/>
          <a:p>
            <a:pPr marL="115056" indent="-69034" algn="just" fontAlgn="t"/>
            <a:r>
              <a:rPr lang="ja-JP" altLang="en-US" sz="895" dirty="0">
                <a:solidFill>
                  <a:srgbClr val="000000"/>
                </a:solidFill>
                <a:latin typeface="Meiryo UI" panose="020B0604030504040204" pitchFamily="50" charset="-128"/>
                <a:ea typeface="Meiryo UI" panose="020B0604030504040204" pitchFamily="50" charset="-128"/>
              </a:rPr>
              <a:t>・	ユニバーサルデザインの充実とともに、良好な維持管理による快適な園内空間を生み出す</a:t>
            </a:r>
          </a:p>
        </p:txBody>
      </p:sp>
      <p:sp>
        <p:nvSpPr>
          <p:cNvPr id="98" name="正方形/長方形 97"/>
          <p:cNvSpPr/>
          <p:nvPr/>
        </p:nvSpPr>
        <p:spPr>
          <a:xfrm>
            <a:off x="2584831" y="855831"/>
            <a:ext cx="2347298"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民間活力の導入</a:t>
            </a:r>
          </a:p>
        </p:txBody>
      </p:sp>
      <p:sp>
        <p:nvSpPr>
          <p:cNvPr id="99" name="正方形/長方形 98"/>
          <p:cNvSpPr/>
          <p:nvPr/>
        </p:nvSpPr>
        <p:spPr>
          <a:xfrm>
            <a:off x="2584831" y="1040418"/>
            <a:ext cx="2347298" cy="780983"/>
          </a:xfrm>
          <a:prstGeom prst="rect">
            <a:avLst/>
          </a:prstGeom>
        </p:spPr>
        <p:txBody>
          <a:bodyPr wrap="square">
            <a:spAutoFit/>
          </a:bodyPr>
          <a:lstStyle/>
          <a:p>
            <a:pPr marL="114665" indent="-69002" algn="just" fontAlgn="t"/>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・インバウンドも意識した、海を活用したレクリエーション機能の充実を図る公園</a:t>
            </a:r>
          </a:p>
          <a:p>
            <a:pPr marL="114665" indent="-69002" algn="just" fontAlgn="t"/>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・公園の豊かな緑の中で、飲食などの新たな機能・サービスの提供により一層くつろぐことができる公園</a:t>
            </a:r>
          </a:p>
        </p:txBody>
      </p:sp>
      <p:sp>
        <p:nvSpPr>
          <p:cNvPr id="100" name="テキスト ボックス 99"/>
          <p:cNvSpPr txBox="1"/>
          <p:nvPr/>
        </p:nvSpPr>
        <p:spPr>
          <a:xfrm>
            <a:off x="205603" y="1034349"/>
            <a:ext cx="2379227" cy="780983"/>
          </a:xfrm>
          <a:prstGeom prst="rect">
            <a:avLst/>
          </a:prstGeom>
          <a:noFill/>
        </p:spPr>
        <p:txBody>
          <a:bodyPr wrap="square" rtlCol="0">
            <a:spAutoFit/>
          </a:bodyPr>
          <a:lstStyle/>
          <a:p>
            <a:pPr marL="115056" indent="-69034" algn="just" fontAlgn="t"/>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・日本の玄関口として公園の景観を活かし、海外からの観光客に「日本」を感じてもらえる公園</a:t>
            </a:r>
            <a:endParaRPr lang="en-US" altLang="ja-JP"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15056" indent="-69034" algn="just" fontAlgn="t"/>
            <a:r>
              <a:rPr lang="ja-JP" altLang="en-US" sz="895"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・周辺商業施設や駅、ホテル等と連携したプログラムやアクティビティを充実する公園</a:t>
            </a:r>
          </a:p>
        </p:txBody>
      </p:sp>
      <p:sp>
        <p:nvSpPr>
          <p:cNvPr id="101" name="テキスト ボックス 100"/>
          <p:cNvSpPr txBox="1"/>
          <p:nvPr/>
        </p:nvSpPr>
        <p:spPr>
          <a:xfrm>
            <a:off x="7343286" y="1054655"/>
            <a:ext cx="2347298" cy="367793"/>
          </a:xfrm>
          <a:prstGeom prst="rect">
            <a:avLst/>
          </a:prstGeom>
          <a:noFill/>
        </p:spPr>
        <p:txBody>
          <a:bodyPr wrap="square" rtlCol="0">
            <a:spAutoFit/>
          </a:bodyPr>
          <a:lstStyle/>
          <a:p>
            <a:pPr marL="115056" indent="-69034" algn="just" fontAlgn="t"/>
            <a:r>
              <a:rPr lang="ja-JP" altLang="en-US" sz="895" dirty="0">
                <a:solidFill>
                  <a:srgbClr val="000000"/>
                </a:solidFill>
                <a:latin typeface="Meiryo UI" panose="020B0604030504040204" pitchFamily="50" charset="-128"/>
                <a:ea typeface="Meiryo UI" panose="020B0604030504040204" pitchFamily="50" charset="-128"/>
              </a:rPr>
              <a:t>・海辺の自然景観を守りながら維持管理を進めるとともに、地域と連携した運営を実践</a:t>
            </a:r>
          </a:p>
        </p:txBody>
      </p:sp>
      <p:sp>
        <p:nvSpPr>
          <p:cNvPr id="102" name="正方形/長方形 101"/>
          <p:cNvSpPr/>
          <p:nvPr/>
        </p:nvSpPr>
        <p:spPr>
          <a:xfrm>
            <a:off x="7343286" y="855831"/>
            <a:ext cx="2347298"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都市の環境を保全</a:t>
            </a:r>
          </a:p>
        </p:txBody>
      </p:sp>
      <p:sp>
        <p:nvSpPr>
          <p:cNvPr id="103" name="正方形/長方形 102"/>
          <p:cNvSpPr/>
          <p:nvPr/>
        </p:nvSpPr>
        <p:spPr>
          <a:xfrm>
            <a:off x="4964059" y="855831"/>
            <a:ext cx="2347298" cy="184102"/>
          </a:xfrm>
          <a:prstGeom prst="rect">
            <a:avLst/>
          </a:prstGeom>
          <a:solidFill>
            <a:srgbClr val="66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安全・安心・快適</a:t>
            </a:r>
          </a:p>
        </p:txBody>
      </p:sp>
      <p:sp>
        <p:nvSpPr>
          <p:cNvPr id="107" name="テキスト ボックス 106"/>
          <p:cNvSpPr txBox="1"/>
          <p:nvPr/>
        </p:nvSpPr>
        <p:spPr>
          <a:xfrm>
            <a:off x="205603" y="608112"/>
            <a:ext cx="9579861" cy="269433"/>
          </a:xfrm>
          <a:prstGeom prst="rect">
            <a:avLst/>
          </a:prstGeom>
          <a:noFill/>
        </p:spPr>
        <p:txBody>
          <a:bodyPr wrap="square" rtlCol="0">
            <a:spAutoFit/>
          </a:bodyPr>
          <a:lstStyle/>
          <a:p>
            <a:r>
              <a:rPr lang="ja-JP" altLang="en-US" sz="1151">
                <a:latin typeface="Meiryo UI" panose="020B0604030504040204" pitchFamily="50" charset="-128"/>
                <a:ea typeface="Meiryo UI" panose="020B0604030504040204" pitchFamily="50" charset="-128"/>
              </a:rPr>
              <a:t>①取組基本方針</a:t>
            </a:r>
            <a:endParaRPr kumimoji="1" lang="ja-JP" altLang="en-US" sz="1151"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223422981"/>
              </p:ext>
            </p:extLst>
          </p:nvPr>
        </p:nvGraphicFramePr>
        <p:xfrm>
          <a:off x="3998849" y="2189011"/>
          <a:ext cx="2592872" cy="499248"/>
        </p:xfrm>
        <a:graphic>
          <a:graphicData uri="http://schemas.openxmlformats.org/drawingml/2006/table">
            <a:tbl>
              <a:tblPr firstRow="1" bandRow="1">
                <a:tableStyleId>{5C22544A-7EE6-4342-B048-85BDC9FD1C3A}</a:tableStyleId>
              </a:tblPr>
              <a:tblGrid>
                <a:gridCol w="2592872">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賑わい創出ゾーン①</a:t>
                      </a:r>
                    </a:p>
                  </a:txBody>
                  <a:tcPr marL="58452" marR="58452" marT="29226" marB="29226"/>
                </a:tc>
                <a:extLst>
                  <a:ext uri="{0D108BD9-81ED-4DB2-BD59-A6C34878D82A}">
                    <a16:rowId xmlns:a16="http://schemas.microsoft.com/office/drawing/2014/main" val="3928224763"/>
                  </a:ext>
                </a:extLst>
              </a:tr>
              <a:tr h="303636">
                <a:tc>
                  <a:txBody>
                    <a:bodyPr/>
                    <a:lstStyle/>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りんくうタウン商業施設や宿泊施設、駅との連携により公園</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と周辺地域が一体となって賑わいを創出するゾーン</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58452" marR="58452" marT="29226" marB="29226"/>
                </a:tc>
                <a:extLst>
                  <a:ext uri="{0D108BD9-81ED-4DB2-BD59-A6C34878D82A}">
                    <a16:rowId xmlns:a16="http://schemas.microsoft.com/office/drawing/2014/main" val="2435987410"/>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83379026"/>
              </p:ext>
            </p:extLst>
          </p:nvPr>
        </p:nvGraphicFramePr>
        <p:xfrm>
          <a:off x="3998849" y="2809937"/>
          <a:ext cx="2592872" cy="522826"/>
        </p:xfrm>
        <a:graphic>
          <a:graphicData uri="http://schemas.openxmlformats.org/drawingml/2006/table">
            <a:tbl>
              <a:tblPr firstRow="1" bandRow="1">
                <a:tableStyleId>{5C22544A-7EE6-4342-B048-85BDC9FD1C3A}</a:tableStyleId>
              </a:tblPr>
              <a:tblGrid>
                <a:gridCol w="2592872">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自然レクリエーションゾーン</a:t>
                      </a:r>
                    </a:p>
                  </a:txBody>
                  <a:tcPr marL="58452" marR="58452" marT="29226" marB="29226"/>
                </a:tc>
                <a:extLst>
                  <a:ext uri="{0D108BD9-81ED-4DB2-BD59-A6C34878D82A}">
                    <a16:rowId xmlns:a16="http://schemas.microsoft.com/office/drawing/2014/main" val="3928224763"/>
                  </a:ext>
                </a:extLst>
              </a:tr>
              <a:tr h="327214">
                <a:tc>
                  <a:txBody>
                    <a:bodyPr/>
                    <a:lstStyle/>
                    <a:p>
                      <a:pPr marL="180000" indent="-14400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○日本的な海岸風景である白砂青松を楽しむことができる、</a:t>
                      </a:r>
                      <a:endParaRPr kumimoji="1" lang="en-US" altLang="ja-JP" sz="800" dirty="0">
                        <a:latin typeface="Meiryo UI" panose="020B0604030504040204" pitchFamily="50" charset="-128"/>
                        <a:ea typeface="Meiryo UI" panose="020B0604030504040204" pitchFamily="50" charset="-128"/>
                      </a:endParaRPr>
                    </a:p>
                    <a:p>
                      <a:pPr marL="180000" indent="-144000">
                        <a:buFont typeface="Arial" panose="020B0604020202020204" pitchFamily="34" charset="0"/>
                        <a:buNone/>
                      </a:pPr>
                      <a:r>
                        <a:rPr kumimoji="1" lang="en-US" altLang="ja-JP"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地域を代表する景観拠点となるゾーン</a:t>
                      </a:r>
                      <a:endParaRPr kumimoji="1" lang="en-US" altLang="ja-JP" sz="800" dirty="0">
                        <a:latin typeface="Meiryo UI" panose="020B0604030504040204" pitchFamily="50" charset="-128"/>
                        <a:ea typeface="Meiryo UI" panose="020B0604030504040204" pitchFamily="50" charset="-128"/>
                      </a:endParaRPr>
                    </a:p>
                  </a:txBody>
                  <a:tcPr marL="58452" marR="58452" marT="29226" marB="29226"/>
                </a:tc>
                <a:extLst>
                  <a:ext uri="{0D108BD9-81ED-4DB2-BD59-A6C34878D82A}">
                    <a16:rowId xmlns:a16="http://schemas.microsoft.com/office/drawing/2014/main" val="2435987410"/>
                  </a:ext>
                </a:extLst>
              </a:tr>
            </a:tbl>
          </a:graphicData>
        </a:graphic>
      </p:graphicFrame>
      <p:sp>
        <p:nvSpPr>
          <p:cNvPr id="13" name="テキスト ボックス 12"/>
          <p:cNvSpPr txBox="1"/>
          <p:nvPr/>
        </p:nvSpPr>
        <p:spPr>
          <a:xfrm>
            <a:off x="8178958" y="6730576"/>
            <a:ext cx="490519" cy="98360"/>
          </a:xfrm>
          <a:prstGeom prst="rect">
            <a:avLst/>
          </a:prstGeom>
          <a:noFill/>
        </p:spPr>
        <p:txBody>
          <a:bodyPr wrap="none" lIns="0" tIns="0" rIns="0" bIns="0" rtlCol="0">
            <a:spAutoFit/>
          </a:bodyPr>
          <a:lstStyle/>
          <a:p>
            <a:r>
              <a:rPr kumimoji="1" lang="ja-JP" altLang="en-US" sz="639" dirty="0"/>
              <a:t>周辺見取り図</a:t>
            </a:r>
          </a:p>
        </p:txBody>
      </p:sp>
      <p:sp>
        <p:nvSpPr>
          <p:cNvPr id="56" name="テキスト ボックス 3"/>
          <p:cNvSpPr txBox="1">
            <a:spLocks noChangeArrowheads="1"/>
          </p:cNvSpPr>
          <p:nvPr/>
        </p:nvSpPr>
        <p:spPr bwMode="auto">
          <a:xfrm>
            <a:off x="4092154" y="4749709"/>
            <a:ext cx="3087224" cy="7512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67" dirty="0">
                <a:latin typeface="Meiryo UI" pitchFamily="50" charset="-128"/>
                <a:ea typeface="Meiryo UI" pitchFamily="50" charset="-128"/>
                <a:cs typeface="Meiryo UI" pitchFamily="50" charset="-128"/>
              </a:rPr>
              <a:t>&lt;</a:t>
            </a:r>
            <a:r>
              <a:rPr lang="ja-JP" altLang="en-US" sz="767" dirty="0">
                <a:latin typeface="Meiryo UI" pitchFamily="50" charset="-128"/>
                <a:ea typeface="Meiryo UI" pitchFamily="50" charset="-128"/>
                <a:cs typeface="Meiryo UI" pitchFamily="50" charset="-128"/>
              </a:rPr>
              <a:t>参考</a:t>
            </a:r>
            <a:r>
              <a:rPr lang="en-US" altLang="ja-JP" sz="767" dirty="0">
                <a:latin typeface="Meiryo UI" pitchFamily="50" charset="-128"/>
                <a:ea typeface="Meiryo UI" pitchFamily="50" charset="-128"/>
                <a:cs typeface="Meiryo UI" pitchFamily="50" charset="-128"/>
              </a:rPr>
              <a:t>&gt;</a:t>
            </a:r>
            <a:r>
              <a:rPr lang="ja-JP" altLang="en-US" sz="767" dirty="0">
                <a:latin typeface="Meiryo UI" pitchFamily="50" charset="-128"/>
                <a:ea typeface="Meiryo UI" pitchFamily="50" charset="-128"/>
                <a:cs typeface="Meiryo UI" pitchFamily="50" charset="-128"/>
              </a:rPr>
              <a:t>公園の概要</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・概要：</a:t>
            </a:r>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a:p>
            <a:pPr eaLnBrk="1" hangingPunct="1"/>
            <a:endParaRPr lang="en-US" altLang="ja-JP" sz="703" dirty="0">
              <a:latin typeface="Meiryo UI" pitchFamily="50" charset="-128"/>
              <a:ea typeface="Meiryo UI" pitchFamily="50" charset="-128"/>
              <a:cs typeface="Meiryo UI" pitchFamily="50" charset="-128"/>
            </a:endParaRPr>
          </a:p>
        </p:txBody>
      </p:sp>
      <p:graphicFrame>
        <p:nvGraphicFramePr>
          <p:cNvPr id="57" name="表 56"/>
          <p:cNvGraphicFramePr>
            <a:graphicFrameLocks noGrp="1"/>
          </p:cNvGraphicFramePr>
          <p:nvPr>
            <p:extLst>
              <p:ext uri="{D42A27DB-BD31-4B8C-83A1-F6EECF244321}">
                <p14:modId xmlns:p14="http://schemas.microsoft.com/office/powerpoint/2010/main" val="842493903"/>
              </p:ext>
            </p:extLst>
          </p:nvPr>
        </p:nvGraphicFramePr>
        <p:xfrm>
          <a:off x="6673362" y="2145517"/>
          <a:ext cx="3102835" cy="1229424"/>
        </p:xfrm>
        <a:graphic>
          <a:graphicData uri="http://schemas.openxmlformats.org/drawingml/2006/table">
            <a:tbl>
              <a:tblPr firstRow="1" bandRow="1">
                <a:tableStyleId>{5C22544A-7EE6-4342-B048-85BDC9FD1C3A}</a:tableStyleId>
              </a:tblPr>
              <a:tblGrid>
                <a:gridCol w="3102835">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3300"/>
                          </a:solidFill>
                          <a:effectLst/>
                          <a:uLnTx/>
                          <a:uFillTx/>
                          <a:latin typeface="ＭＳ ゴシック" panose="020B0609070205080204" pitchFamily="49" charset="-128"/>
                          <a:ea typeface="ＭＳ ゴシック" panose="020B0609070205080204" pitchFamily="49" charset="-128"/>
                          <a:cs typeface="+mn-cs"/>
                        </a:rPr>
                        <a:t>運営管理の方針</a:t>
                      </a:r>
                    </a:p>
                  </a:txBody>
                  <a:tcPr marL="58452" marR="58452" marT="29226" marB="29226">
                    <a:solidFill>
                      <a:schemeClr val="accent6"/>
                    </a:solidFill>
                  </a:tcPr>
                </a:tc>
                <a:extLst>
                  <a:ext uri="{0D108BD9-81ED-4DB2-BD59-A6C34878D82A}">
                    <a16:rowId xmlns:a16="http://schemas.microsoft.com/office/drawing/2014/main" val="3928224763"/>
                  </a:ext>
                </a:extLst>
              </a:tr>
              <a:tr h="993689">
                <a:tc>
                  <a:txBody>
                    <a:bodyPr/>
                    <a:lstStyle/>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国際都市大阪の玄関口にふさわしい、りんくうタウン商業施設や駅、近隣ホテルと連携した積極的な</a:t>
                      </a:r>
                      <a:r>
                        <a:rPr kumimoji="1" lang="en-US" altLang="ja-JP" sz="800" dirty="0">
                          <a:latin typeface="Meiryo UI" panose="020B0604030504040204" pitchFamily="50" charset="-128"/>
                          <a:ea typeface="Meiryo UI" panose="020B0604030504040204" pitchFamily="50" charset="-128"/>
                        </a:rPr>
                        <a:t>PR</a:t>
                      </a:r>
                      <a:r>
                        <a:rPr kumimoji="1" lang="ja-JP" altLang="en-US" sz="800" dirty="0">
                          <a:latin typeface="Meiryo UI" panose="020B0604030504040204" pitchFamily="50" charset="-128"/>
                          <a:ea typeface="Meiryo UI" panose="020B0604030504040204" pitchFamily="50" charset="-128"/>
                        </a:rPr>
                        <a:t>の推進を図る。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美しいパノラマ景観を活用し、民間事業者等による</a:t>
                      </a:r>
                      <a:r>
                        <a:rPr kumimoji="1" lang="ja-JP" altLang="en-US" sz="800" u="sng" dirty="0">
                          <a:latin typeface="Meiryo UI" panose="020B0604030504040204" pitchFamily="50" charset="-128"/>
                          <a:ea typeface="Meiryo UI" panose="020B0604030504040204" pitchFamily="50" charset="-128"/>
                        </a:rPr>
                        <a:t>飲食</a:t>
                      </a:r>
                      <a:r>
                        <a:rPr kumimoji="1" lang="ja-JP" altLang="en-US" sz="800" dirty="0">
                          <a:latin typeface="Meiryo UI" panose="020B0604030504040204" pitchFamily="50" charset="-128"/>
                          <a:ea typeface="Meiryo UI" panose="020B0604030504040204" pitchFamily="50" charset="-128"/>
                        </a:rPr>
                        <a:t>機能の充実など、新たなサービスを提供することで地域の賑わいづくりを支援する。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高齢者や子育て世代など、来園者の多様な特性にあわせたボランティアによるサポートなどの柔軟なサービスの提供や関連施設の充実を図る。</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海の景観を遠景に岩の間に植栽された草花を楽しむ「花街道」等、園内の花壇を活かして、全体の景観への相乗効果を演出する。</a:t>
                      </a:r>
                      <a:endParaRPr kumimoji="1" lang="en-US" altLang="ja-JP" sz="800" dirty="0">
                        <a:latin typeface="Meiryo UI" panose="020B0604030504040204" pitchFamily="50" charset="-128"/>
                        <a:ea typeface="Meiryo UI" panose="020B0604030504040204" pitchFamily="50" charset="-128"/>
                      </a:endParaRPr>
                    </a:p>
                  </a:txBody>
                  <a:tcPr marL="58452" marR="58452" marT="29226" marB="29226">
                    <a:solidFill>
                      <a:schemeClr val="accent6">
                        <a:lumMod val="20000"/>
                        <a:lumOff val="80000"/>
                      </a:schemeClr>
                    </a:solidFill>
                  </a:tcPr>
                </a:tc>
                <a:extLst>
                  <a:ext uri="{0D108BD9-81ED-4DB2-BD59-A6C34878D82A}">
                    <a16:rowId xmlns:a16="http://schemas.microsoft.com/office/drawing/2014/main" val="2435987410"/>
                  </a:ext>
                </a:extLst>
              </a:tr>
            </a:tbl>
          </a:graphicData>
        </a:graphic>
      </p:graphicFrame>
      <p:graphicFrame>
        <p:nvGraphicFramePr>
          <p:cNvPr id="58" name="表 57"/>
          <p:cNvGraphicFramePr>
            <a:graphicFrameLocks noGrp="1"/>
          </p:cNvGraphicFramePr>
          <p:nvPr>
            <p:extLst>
              <p:ext uri="{D42A27DB-BD31-4B8C-83A1-F6EECF244321}">
                <p14:modId xmlns:p14="http://schemas.microsoft.com/office/powerpoint/2010/main" val="2913592812"/>
              </p:ext>
            </p:extLst>
          </p:nvPr>
        </p:nvGraphicFramePr>
        <p:xfrm>
          <a:off x="6673362" y="3374373"/>
          <a:ext cx="3102836" cy="741744"/>
        </p:xfrm>
        <a:graphic>
          <a:graphicData uri="http://schemas.openxmlformats.org/drawingml/2006/table">
            <a:tbl>
              <a:tblPr firstRow="1" bandRow="1">
                <a:tableStyleId>{5C22544A-7EE6-4342-B048-85BDC9FD1C3A}</a:tableStyleId>
              </a:tblPr>
              <a:tblGrid>
                <a:gridCol w="3102836">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3300"/>
                          </a:solidFill>
                          <a:effectLst/>
                          <a:uLnTx/>
                          <a:uFillTx/>
                          <a:latin typeface="ＭＳ ゴシック" panose="020B0609070205080204" pitchFamily="49" charset="-128"/>
                          <a:ea typeface="ＭＳ ゴシック" panose="020B0609070205080204" pitchFamily="49" charset="-128"/>
                          <a:cs typeface="+mn-cs"/>
                        </a:rPr>
                        <a:t>維持管理の方針</a:t>
                      </a:r>
                    </a:p>
                  </a:txBody>
                  <a:tcPr marL="58452" marR="58452" marT="29226" marB="29226">
                    <a:solidFill>
                      <a:schemeClr val="accent6"/>
                    </a:solidFill>
                  </a:tcPr>
                </a:tc>
                <a:extLst>
                  <a:ext uri="{0D108BD9-81ED-4DB2-BD59-A6C34878D82A}">
                    <a16:rowId xmlns:a16="http://schemas.microsoft.com/office/drawing/2014/main" val="3928224763"/>
                  </a:ext>
                </a:extLst>
              </a:tr>
              <a:tr h="526071">
                <a:tc>
                  <a:txBody>
                    <a:bodyPr/>
                    <a:lstStyle/>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シンボル緑地（花海道）は、様々な来園者に利用され、１年を通じて花の美しい花壇となるよう、長期的な視点で維持管理を行う。</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シーサイド緑地北地区は、平安時に書かれた「作庭記」に見られる風景がイメージできるよう、風景の維持や適切な植物管理を行う。</a:t>
                      </a:r>
                      <a:endParaRPr kumimoji="1" lang="en-US" altLang="ja-JP" sz="800" dirty="0">
                        <a:latin typeface="Meiryo UI" panose="020B0604030504040204" pitchFamily="50" charset="-128"/>
                        <a:ea typeface="Meiryo UI" panose="020B0604030504040204" pitchFamily="50" charset="-128"/>
                      </a:endParaRPr>
                    </a:p>
                  </a:txBody>
                  <a:tcPr marL="58452" marR="58452" marT="29226" marB="29226">
                    <a:solidFill>
                      <a:schemeClr val="accent6">
                        <a:lumMod val="20000"/>
                        <a:lumOff val="80000"/>
                      </a:schemeClr>
                    </a:solidFill>
                  </a:tcPr>
                </a:tc>
                <a:extLst>
                  <a:ext uri="{0D108BD9-81ED-4DB2-BD59-A6C34878D82A}">
                    <a16:rowId xmlns:a16="http://schemas.microsoft.com/office/drawing/2014/main" val="2435987410"/>
                  </a:ext>
                </a:extLst>
              </a:tr>
            </a:tbl>
          </a:graphicData>
        </a:graphic>
      </p:graphicFrame>
      <p:graphicFrame>
        <p:nvGraphicFramePr>
          <p:cNvPr id="62" name="表 61"/>
          <p:cNvGraphicFramePr>
            <a:graphicFrameLocks noGrp="1"/>
          </p:cNvGraphicFramePr>
          <p:nvPr>
            <p:extLst>
              <p:ext uri="{D42A27DB-BD31-4B8C-83A1-F6EECF244321}">
                <p14:modId xmlns:p14="http://schemas.microsoft.com/office/powerpoint/2010/main" val="736767746"/>
              </p:ext>
            </p:extLst>
          </p:nvPr>
        </p:nvGraphicFramePr>
        <p:xfrm>
          <a:off x="6673362" y="4121325"/>
          <a:ext cx="3102836" cy="619824"/>
        </p:xfrm>
        <a:graphic>
          <a:graphicData uri="http://schemas.openxmlformats.org/drawingml/2006/table">
            <a:tbl>
              <a:tblPr firstRow="1" bandRow="1">
                <a:tableStyleId>{5C22544A-7EE6-4342-B048-85BDC9FD1C3A}</a:tableStyleId>
              </a:tblPr>
              <a:tblGrid>
                <a:gridCol w="3102836">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3300"/>
                          </a:solidFill>
                          <a:effectLst/>
                          <a:uLnTx/>
                          <a:uFillTx/>
                          <a:latin typeface="ＭＳ ゴシック" panose="020B0609070205080204" pitchFamily="49" charset="-128"/>
                          <a:ea typeface="ＭＳ ゴシック" panose="020B0609070205080204" pitchFamily="49" charset="-128"/>
                          <a:cs typeface="+mn-cs"/>
                        </a:rPr>
                        <a:t>整備改修の方針</a:t>
                      </a:r>
                    </a:p>
                  </a:txBody>
                  <a:tcPr marL="58452" marR="58452" marT="29226" marB="29226">
                    <a:solidFill>
                      <a:schemeClr val="accent6"/>
                    </a:solidFill>
                  </a:tcPr>
                </a:tc>
                <a:extLst>
                  <a:ext uri="{0D108BD9-81ED-4DB2-BD59-A6C34878D82A}">
                    <a16:rowId xmlns:a16="http://schemas.microsoft.com/office/drawing/2014/main" val="3928224763"/>
                  </a:ext>
                </a:extLst>
              </a:tr>
              <a:tr h="409166">
                <a:tc>
                  <a:txBody>
                    <a:bodyPr/>
                    <a:lstStyle/>
                    <a:p>
                      <a:pPr marL="0" indent="0">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rPr>
                        <a:t>○中地区の新規整備</a:t>
                      </a:r>
                      <a:endParaRPr kumimoji="1" lang="en-US" altLang="ja-JP" sz="800" dirty="0">
                        <a:latin typeface="Meiryo UI" panose="020B0604030504040204" pitchFamily="50" charset="-128"/>
                        <a:ea typeface="Meiryo UI" panose="020B0604030504040204" pitchFamily="50" charset="-128"/>
                      </a:endParaRPr>
                    </a:p>
                    <a:p>
                      <a:pPr marL="180975" indent="-85725">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rPr>
                        <a:t>開設エリアとの景観調和（緑の骨格軸の</a:t>
                      </a:r>
                      <a:r>
                        <a:rPr kumimoji="1" lang="ja-JP" altLang="en-US" sz="800" dirty="0">
                          <a:solidFill>
                            <a:schemeClr val="tx1"/>
                          </a:solidFill>
                          <a:latin typeface="Meiryo UI" panose="020B0604030504040204" pitchFamily="50" charset="-128"/>
                          <a:ea typeface="Meiryo UI" panose="020B0604030504040204" pitchFamily="50" charset="-128"/>
                        </a:rPr>
                        <a:t>形成）や公園と海、まちをつなぎ、賑わいと交流の創出の場となるよう中地区の整備を推進する</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txBody>
                  <a:tcPr marL="58452" marR="58452" marT="29226" marB="29226">
                    <a:solidFill>
                      <a:schemeClr val="accent6">
                        <a:lumMod val="20000"/>
                        <a:lumOff val="80000"/>
                      </a:schemeClr>
                    </a:solidFill>
                  </a:tcPr>
                </a:tc>
                <a:extLst>
                  <a:ext uri="{0D108BD9-81ED-4DB2-BD59-A6C34878D82A}">
                    <a16:rowId xmlns:a16="http://schemas.microsoft.com/office/drawing/2014/main" val="2435987410"/>
                  </a:ext>
                </a:extLst>
              </a:tr>
            </a:tbl>
          </a:graphicData>
        </a:graphic>
      </p:graphicFrame>
      <p:sp>
        <p:nvSpPr>
          <p:cNvPr id="65" name="テキスト ボックス 3"/>
          <p:cNvSpPr txBox="1">
            <a:spLocks noChangeArrowheads="1"/>
          </p:cNvSpPr>
          <p:nvPr/>
        </p:nvSpPr>
        <p:spPr bwMode="auto">
          <a:xfrm>
            <a:off x="6683115" y="1853152"/>
            <a:ext cx="1320341"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itchFamily="50" charset="-128"/>
                <a:ea typeface="Meiryo UI" pitchFamily="50" charset="-128"/>
                <a:cs typeface="Meiryo UI" pitchFamily="50" charset="-128"/>
              </a:rPr>
              <a:t>④取組の主な方針</a:t>
            </a:r>
          </a:p>
        </p:txBody>
      </p:sp>
      <p:sp>
        <p:nvSpPr>
          <p:cNvPr id="36" name="テキスト ボックス 3"/>
          <p:cNvSpPr txBox="1">
            <a:spLocks noChangeArrowheads="1"/>
          </p:cNvSpPr>
          <p:nvPr/>
        </p:nvSpPr>
        <p:spPr bwMode="auto">
          <a:xfrm>
            <a:off x="4397830" y="4875249"/>
            <a:ext cx="2724786" cy="8495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本公園は関西国際空港の対岸に位置し、泉佐野市、田尻町両域（計画区域は更に泉南市を含む）にまたがり、世界に開かれた空港の玄関口として、魅力ある都市景観の創出や快適環境の創造を目指して整備され特にユニバーサルデザインを導入して施設整備を図っている。</a:t>
            </a:r>
          </a:p>
          <a:p>
            <a:pPr eaLnBrk="1" hangingPunct="1"/>
            <a:r>
              <a:rPr lang="ja-JP" altLang="en-US" sz="703" dirty="0">
                <a:latin typeface="Meiryo UI" pitchFamily="50" charset="-128"/>
                <a:ea typeface="Meiryo UI" pitchFamily="50" charset="-128"/>
                <a:cs typeface="Meiryo UI" pitchFamily="50" charset="-128"/>
              </a:rPr>
              <a:t>主な施設としては、シンボル的な太鼓橋、四季の泉、花海道などがある。眺望抜群のこの公園からは関西国際空港より飛び立つ飛行機、遠くに淡路島等が望める。</a:t>
            </a:r>
          </a:p>
        </p:txBody>
      </p:sp>
      <p:sp>
        <p:nvSpPr>
          <p:cNvPr id="37" name="テキスト ボックス 3"/>
          <p:cNvSpPr txBox="1">
            <a:spLocks noChangeArrowheads="1"/>
          </p:cNvSpPr>
          <p:nvPr/>
        </p:nvSpPr>
        <p:spPr bwMode="auto">
          <a:xfrm>
            <a:off x="4092154" y="5650474"/>
            <a:ext cx="3087224" cy="52501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・開設面積：</a:t>
            </a:r>
            <a:r>
              <a:rPr lang="en-US" altLang="ja-JP" sz="703" dirty="0">
                <a:latin typeface="Meiryo UI" pitchFamily="50" charset="-128"/>
                <a:ea typeface="Meiryo UI" pitchFamily="50" charset="-128"/>
                <a:cs typeface="Meiryo UI" pitchFamily="50" charset="-128"/>
              </a:rPr>
              <a:t>20.4</a:t>
            </a:r>
            <a:r>
              <a:rPr lang="ja-JP" altLang="en-US" sz="703" dirty="0">
                <a:latin typeface="Meiryo UI" pitchFamily="50" charset="-128"/>
                <a:ea typeface="Meiryo UI" pitchFamily="50" charset="-128"/>
                <a:cs typeface="Meiryo UI" pitchFamily="50" charset="-128"/>
              </a:rPr>
              <a:t>　</a:t>
            </a:r>
            <a:r>
              <a:rPr lang="en-US" altLang="ja-JP" sz="703" dirty="0">
                <a:latin typeface="Meiryo UI" pitchFamily="50" charset="-128"/>
                <a:ea typeface="Meiryo UI" pitchFamily="50" charset="-128"/>
                <a:cs typeface="Meiryo UI" pitchFamily="50" charset="-128"/>
              </a:rPr>
              <a:t>ha</a:t>
            </a:r>
          </a:p>
          <a:p>
            <a:pPr eaLnBrk="1" hangingPunct="1"/>
            <a:r>
              <a:rPr lang="ja-JP" altLang="en-US" sz="703" dirty="0">
                <a:latin typeface="Meiryo UI" pitchFamily="50" charset="-128"/>
                <a:ea typeface="Meiryo UI" pitchFamily="50" charset="-128"/>
                <a:cs typeface="Meiryo UI" pitchFamily="50" charset="-128"/>
              </a:rPr>
              <a:t>・年間利用者数（令和</a:t>
            </a:r>
            <a:r>
              <a:rPr lang="en-US" altLang="ja-JP" sz="703" dirty="0">
                <a:latin typeface="Meiryo UI" pitchFamily="50" charset="-128"/>
                <a:ea typeface="Meiryo UI" pitchFamily="50" charset="-128"/>
                <a:cs typeface="Meiryo UI" pitchFamily="50" charset="-128"/>
              </a:rPr>
              <a:t>5</a:t>
            </a:r>
            <a:r>
              <a:rPr lang="ja-JP" altLang="en-US" sz="703" dirty="0">
                <a:latin typeface="Meiryo UI" pitchFamily="50" charset="-128"/>
                <a:ea typeface="Meiryo UI" pitchFamily="50" charset="-128"/>
                <a:cs typeface="Meiryo UI" pitchFamily="50" charset="-128"/>
              </a:rPr>
              <a:t>年度）：約</a:t>
            </a:r>
            <a:r>
              <a:rPr lang="en-US" altLang="ja-JP" sz="703" dirty="0">
                <a:latin typeface="Meiryo UI" pitchFamily="50" charset="-128"/>
                <a:ea typeface="Meiryo UI" pitchFamily="50" charset="-128"/>
                <a:cs typeface="Meiryo UI" pitchFamily="50" charset="-128"/>
              </a:rPr>
              <a:t>54</a:t>
            </a:r>
            <a:r>
              <a:rPr lang="ja-JP" altLang="en-US" sz="703" dirty="0">
                <a:latin typeface="Meiryo UI" pitchFamily="50" charset="-128"/>
                <a:ea typeface="Meiryo UI" pitchFamily="50" charset="-128"/>
                <a:cs typeface="Meiryo UI" pitchFamily="50" charset="-128"/>
              </a:rPr>
              <a:t>万人</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・開設年度：平成</a:t>
            </a:r>
            <a:r>
              <a:rPr lang="en-US" altLang="ja-JP" sz="703" dirty="0">
                <a:latin typeface="Meiryo UI" pitchFamily="50" charset="-128"/>
                <a:ea typeface="Meiryo UI" pitchFamily="50" charset="-128"/>
                <a:cs typeface="Meiryo UI" pitchFamily="50" charset="-128"/>
              </a:rPr>
              <a:t>8</a:t>
            </a:r>
            <a:r>
              <a:rPr lang="ja-JP" altLang="en-US" sz="703" dirty="0">
                <a:latin typeface="Meiryo UI" pitchFamily="50" charset="-128"/>
                <a:ea typeface="Meiryo UI" pitchFamily="50" charset="-128"/>
                <a:cs typeface="Meiryo UI" pitchFamily="50" charset="-128"/>
              </a:rPr>
              <a:t>年</a:t>
            </a:r>
            <a:r>
              <a:rPr lang="en-US" altLang="ja-JP" sz="703" dirty="0">
                <a:latin typeface="Meiryo UI" pitchFamily="50" charset="-128"/>
                <a:ea typeface="Meiryo UI" pitchFamily="50" charset="-128"/>
                <a:cs typeface="Meiryo UI" pitchFamily="50" charset="-128"/>
              </a:rPr>
              <a:t>10</a:t>
            </a:r>
            <a:r>
              <a:rPr lang="ja-JP" altLang="en-US" sz="703" dirty="0">
                <a:latin typeface="Meiryo UI" pitchFamily="50" charset="-128"/>
                <a:ea typeface="Meiryo UI" pitchFamily="50" charset="-128"/>
                <a:cs typeface="Meiryo UI" pitchFamily="50" charset="-128"/>
              </a:rPr>
              <a:t>月</a:t>
            </a:r>
            <a:r>
              <a:rPr lang="en-US" altLang="ja-JP" sz="703" dirty="0">
                <a:latin typeface="Meiryo UI" pitchFamily="50" charset="-128"/>
                <a:ea typeface="Meiryo UI" pitchFamily="50" charset="-128"/>
                <a:cs typeface="Meiryo UI" pitchFamily="50" charset="-128"/>
              </a:rPr>
              <a:t>1</a:t>
            </a:r>
            <a:r>
              <a:rPr lang="ja-JP" altLang="en-US" sz="703" dirty="0">
                <a:latin typeface="Meiryo UI" pitchFamily="50" charset="-128"/>
                <a:ea typeface="Meiryo UI" pitchFamily="50" charset="-128"/>
                <a:cs typeface="Meiryo UI" pitchFamily="50" charset="-128"/>
              </a:rPr>
              <a:t>日</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・主要施設：</a:t>
            </a:r>
            <a:endParaRPr lang="en-US" altLang="ja-JP" sz="703" dirty="0">
              <a:latin typeface="Meiryo UI" pitchFamily="50" charset="-128"/>
              <a:ea typeface="Meiryo UI" pitchFamily="50" charset="-128"/>
              <a:cs typeface="Meiryo UI" pitchFamily="50" charset="-128"/>
            </a:endParaRPr>
          </a:p>
        </p:txBody>
      </p:sp>
      <p:sp>
        <p:nvSpPr>
          <p:cNvPr id="46" name="テキスト ボックス 45"/>
          <p:cNvSpPr txBox="1"/>
          <p:nvPr/>
        </p:nvSpPr>
        <p:spPr>
          <a:xfrm>
            <a:off x="8900010" y="6726465"/>
            <a:ext cx="856004" cy="88486"/>
          </a:xfrm>
          <a:prstGeom prst="rect">
            <a:avLst/>
          </a:prstGeom>
          <a:noFill/>
        </p:spPr>
        <p:txBody>
          <a:bodyPr wrap="none" lIns="0" tIns="0" rIns="0" bIns="0" rtlCol="0">
            <a:spAutoFit/>
          </a:bodyPr>
          <a:lstStyle/>
          <a:p>
            <a:r>
              <a:rPr kumimoji="1" lang="ja-JP" altLang="en-US" sz="575" dirty="0"/>
              <a:t>ベース図：</a:t>
            </a:r>
            <a:r>
              <a:rPr kumimoji="1" lang="en-US" altLang="ja-JP" sz="575" dirty="0"/>
              <a:t>NTT</a:t>
            </a:r>
            <a:r>
              <a:rPr kumimoji="1" lang="ja-JP" altLang="en-US" sz="575" dirty="0"/>
              <a:t>空間情報㈱</a:t>
            </a:r>
          </a:p>
        </p:txBody>
      </p:sp>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9601846" y="4773925"/>
            <a:ext cx="151655" cy="290447"/>
          </a:xfrm>
          <a:prstGeom prst="rect">
            <a:avLst/>
          </a:prstGeom>
        </p:spPr>
      </p:pic>
      <p:sp>
        <p:nvSpPr>
          <p:cNvPr id="35" name="テキスト ボックス 3"/>
          <p:cNvSpPr txBox="1">
            <a:spLocks noChangeArrowheads="1"/>
          </p:cNvSpPr>
          <p:nvPr/>
        </p:nvSpPr>
        <p:spPr bwMode="auto">
          <a:xfrm>
            <a:off x="4586027" y="5973854"/>
            <a:ext cx="2493427" cy="30867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703" dirty="0">
                <a:latin typeface="Meiryo UI" pitchFamily="50" charset="-128"/>
                <a:ea typeface="Meiryo UI" pitchFamily="50" charset="-128"/>
                <a:cs typeface="Meiryo UI" pitchFamily="50" charset="-128"/>
              </a:rPr>
              <a:t>内海、花海道、噴水、太鼓橋、夕日の見える丘、総合休憩所、萩の休憩所、駐車場、売店、便所、公園管理事務所、倉庫</a:t>
            </a:r>
          </a:p>
        </p:txBody>
      </p:sp>
      <p:pic>
        <p:nvPicPr>
          <p:cNvPr id="44" name="図 43"/>
          <p:cNvPicPr/>
          <p:nvPr/>
        </p:nvPicPr>
        <p:blipFill rotWithShape="1">
          <a:blip r:embed="rId5" cstate="print">
            <a:extLst>
              <a:ext uri="{28A0092B-C50C-407E-A947-70E740481C1C}">
                <a14:useLocalDpi xmlns:a14="http://schemas.microsoft.com/office/drawing/2010/main" val="0"/>
              </a:ext>
            </a:extLst>
          </a:blip>
          <a:srcRect/>
          <a:stretch/>
        </p:blipFill>
        <p:spPr bwMode="auto">
          <a:xfrm>
            <a:off x="7139742" y="6124389"/>
            <a:ext cx="529318" cy="545961"/>
          </a:xfrm>
          <a:prstGeom prst="rect">
            <a:avLst/>
          </a:prstGeom>
          <a:ln>
            <a:noFill/>
          </a:ln>
          <a:extLst>
            <a:ext uri="{53640926-AAD7-44D8-BBD7-CCE9431645EC}">
              <a14:shadowObscured xmlns:a14="http://schemas.microsoft.com/office/drawing/2010/main"/>
            </a:ext>
          </a:extLst>
        </p:spPr>
      </p:pic>
      <p:pic>
        <p:nvPicPr>
          <p:cNvPr id="1026" name="Picture 2" descr="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40749" y="6580829"/>
            <a:ext cx="697165" cy="130909"/>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p:cNvSpPr txBox="1"/>
          <p:nvPr/>
        </p:nvSpPr>
        <p:spPr>
          <a:xfrm>
            <a:off x="8427400" y="-11389"/>
            <a:ext cx="1358065" cy="328423"/>
          </a:xfrm>
          <a:prstGeom prst="rect">
            <a:avLst/>
          </a:prstGeom>
          <a:noFill/>
        </p:spPr>
        <p:txBody>
          <a:bodyPr wrap="none" rtlCol="0">
            <a:spAutoFit/>
          </a:bodyPr>
          <a:lstStyle/>
          <a:p>
            <a:pPr algn="r"/>
            <a:r>
              <a:rPr kumimoji="1" lang="ja-JP" altLang="en-US" sz="767" dirty="0">
                <a:solidFill>
                  <a:schemeClr val="bg1"/>
                </a:solidFill>
                <a:latin typeface="Meiryo UI" panose="020B0604030504040204" pitchFamily="50" charset="-128"/>
                <a:ea typeface="Meiryo UI" panose="020B0604030504040204" pitchFamily="50" charset="-128"/>
              </a:rPr>
              <a:t>岸和田土木事務所／公園課</a:t>
            </a:r>
            <a:endParaRPr kumimoji="1" lang="en-US" altLang="ja-JP" sz="767" dirty="0">
              <a:solidFill>
                <a:schemeClr val="bg1"/>
              </a:solidFill>
              <a:latin typeface="Meiryo UI" panose="020B0604030504040204" pitchFamily="50" charset="-128"/>
              <a:ea typeface="Meiryo UI" panose="020B0604030504040204" pitchFamily="50" charset="-128"/>
            </a:endParaRPr>
          </a:p>
          <a:p>
            <a:pPr algn="r"/>
            <a:r>
              <a:rPr kumimoji="1" lang="ja-JP" altLang="en-US" sz="767" dirty="0">
                <a:solidFill>
                  <a:schemeClr val="bg1"/>
                </a:solidFill>
                <a:latin typeface="Meiryo UI" panose="020B0604030504040204" pitchFamily="50" charset="-128"/>
                <a:ea typeface="Meiryo UI" panose="020B0604030504040204" pitchFamily="50" charset="-128"/>
              </a:rPr>
              <a:t>令和６年１１月</a:t>
            </a:r>
            <a:endParaRPr kumimoji="1" lang="en-US" altLang="ja-JP" sz="767" dirty="0">
              <a:solidFill>
                <a:schemeClr val="bg1"/>
              </a:solidFill>
              <a:latin typeface="Meiryo UI" panose="020B0604030504040204" pitchFamily="50" charset="-128"/>
              <a:ea typeface="Meiryo UI" panose="020B0604030504040204" pitchFamily="50" charset="-128"/>
            </a:endParaRPr>
          </a:p>
        </p:txBody>
      </p:sp>
      <p:sp>
        <p:nvSpPr>
          <p:cNvPr id="38" name="テキスト ボックス 3"/>
          <p:cNvSpPr txBox="1">
            <a:spLocks noChangeArrowheads="1"/>
          </p:cNvSpPr>
          <p:nvPr/>
        </p:nvSpPr>
        <p:spPr bwMode="auto">
          <a:xfrm>
            <a:off x="4080488" y="1853152"/>
            <a:ext cx="1320341"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itchFamily="50" charset="-128"/>
                <a:ea typeface="Meiryo UI" pitchFamily="50" charset="-128"/>
                <a:cs typeface="Meiryo UI" pitchFamily="50" charset="-128"/>
              </a:rPr>
              <a:t>③ゾーン別の方針</a:t>
            </a:r>
          </a:p>
        </p:txBody>
      </p:sp>
      <p:pic>
        <p:nvPicPr>
          <p:cNvPr id="39" name="図 38"/>
          <p:cNvPicPr>
            <a:picLocks noChangeAspect="1"/>
          </p:cNvPicPr>
          <p:nvPr/>
        </p:nvPicPr>
        <p:blipFill rotWithShape="1">
          <a:blip r:embed="rId7" cstate="screen">
            <a:extLst>
              <a:ext uri="{28A0092B-C50C-407E-A947-70E740481C1C}">
                <a14:useLocalDpi xmlns:a14="http://schemas.microsoft.com/office/drawing/2010/main"/>
              </a:ext>
            </a:extLst>
          </a:blip>
          <a:srcRect l="2537" r="16085"/>
          <a:stretch/>
        </p:blipFill>
        <p:spPr>
          <a:xfrm rot="16200000">
            <a:off x="-211888" y="3261579"/>
            <a:ext cx="4951720" cy="2187467"/>
          </a:xfrm>
          <a:prstGeom prst="rect">
            <a:avLst/>
          </a:prstGeom>
        </p:spPr>
      </p:pic>
      <p:sp>
        <p:nvSpPr>
          <p:cNvPr id="55" name="テキスト ボックス 3"/>
          <p:cNvSpPr txBox="1">
            <a:spLocks noChangeArrowheads="1"/>
          </p:cNvSpPr>
          <p:nvPr/>
        </p:nvSpPr>
        <p:spPr bwMode="auto">
          <a:xfrm>
            <a:off x="171244" y="1853152"/>
            <a:ext cx="1142693" cy="26943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151" dirty="0">
                <a:latin typeface="Meiryo UI" panose="020B0604030504040204" pitchFamily="50" charset="-128"/>
                <a:ea typeface="Meiryo UI" panose="020B0604030504040204" pitchFamily="50" charset="-128"/>
                <a:cs typeface="Meiryo UI" panose="020B0604030504040204" pitchFamily="50" charset="-128"/>
              </a:rPr>
              <a:t>②ゾーンの設定</a:t>
            </a:r>
          </a:p>
        </p:txBody>
      </p:sp>
      <p:sp>
        <p:nvSpPr>
          <p:cNvPr id="6" name="フリーフォーム 5"/>
          <p:cNvSpPr/>
          <p:nvPr/>
        </p:nvSpPr>
        <p:spPr>
          <a:xfrm>
            <a:off x="1240872" y="1893612"/>
            <a:ext cx="1037984" cy="1459188"/>
          </a:xfrm>
          <a:custGeom>
            <a:avLst/>
            <a:gdLst>
              <a:gd name="connsiteX0" fmla="*/ 0 w 1457325"/>
              <a:gd name="connsiteY0" fmla="*/ 466725 h 1714500"/>
              <a:gd name="connsiteX1" fmla="*/ 1057275 w 1457325"/>
              <a:gd name="connsiteY1" fmla="*/ 1714500 h 1714500"/>
              <a:gd name="connsiteX2" fmla="*/ 1076325 w 1457325"/>
              <a:gd name="connsiteY2" fmla="*/ 676275 h 1714500"/>
              <a:gd name="connsiteX3" fmla="*/ 1457325 w 1457325"/>
              <a:gd name="connsiteY3" fmla="*/ 676275 h 1714500"/>
              <a:gd name="connsiteX4" fmla="*/ 1457325 w 1457325"/>
              <a:gd name="connsiteY4" fmla="*/ 0 h 1714500"/>
              <a:gd name="connsiteX5" fmla="*/ 19050 w 1457325"/>
              <a:gd name="connsiteY5" fmla="*/ 28575 h 1714500"/>
              <a:gd name="connsiteX6" fmla="*/ 0 w 1457325"/>
              <a:gd name="connsiteY6" fmla="*/ 466725 h 1714500"/>
              <a:gd name="connsiteX0" fmla="*/ 0 w 1623772"/>
              <a:gd name="connsiteY0" fmla="*/ 466725 h 2287125"/>
              <a:gd name="connsiteX1" fmla="*/ 1057275 w 1623772"/>
              <a:gd name="connsiteY1" fmla="*/ 1714500 h 2287125"/>
              <a:gd name="connsiteX2" fmla="*/ 1623772 w 1623772"/>
              <a:gd name="connsiteY2" fmla="*/ 2282684 h 2287125"/>
              <a:gd name="connsiteX3" fmla="*/ 1076325 w 1623772"/>
              <a:gd name="connsiteY3" fmla="*/ 676275 h 2287125"/>
              <a:gd name="connsiteX4" fmla="*/ 1457325 w 1623772"/>
              <a:gd name="connsiteY4" fmla="*/ 676275 h 2287125"/>
              <a:gd name="connsiteX5" fmla="*/ 1457325 w 1623772"/>
              <a:gd name="connsiteY5" fmla="*/ 0 h 2287125"/>
              <a:gd name="connsiteX6" fmla="*/ 19050 w 1623772"/>
              <a:gd name="connsiteY6" fmla="*/ 28575 h 2287125"/>
              <a:gd name="connsiteX7" fmla="*/ 0 w 1623772"/>
              <a:gd name="connsiteY7" fmla="*/ 466725 h 2287125"/>
              <a:gd name="connsiteX0" fmla="*/ 0 w 1623772"/>
              <a:gd name="connsiteY0" fmla="*/ 466725 h 2287125"/>
              <a:gd name="connsiteX1" fmla="*/ 1079626 w 1623772"/>
              <a:gd name="connsiteY1" fmla="*/ 1714500 h 2287125"/>
              <a:gd name="connsiteX2" fmla="*/ 1623772 w 1623772"/>
              <a:gd name="connsiteY2" fmla="*/ 2282684 h 2287125"/>
              <a:gd name="connsiteX3" fmla="*/ 1076325 w 1623772"/>
              <a:gd name="connsiteY3" fmla="*/ 676275 h 2287125"/>
              <a:gd name="connsiteX4" fmla="*/ 1457325 w 1623772"/>
              <a:gd name="connsiteY4" fmla="*/ 676275 h 2287125"/>
              <a:gd name="connsiteX5" fmla="*/ 1457325 w 1623772"/>
              <a:gd name="connsiteY5" fmla="*/ 0 h 2287125"/>
              <a:gd name="connsiteX6" fmla="*/ 19050 w 1623772"/>
              <a:gd name="connsiteY6" fmla="*/ 28575 h 2287125"/>
              <a:gd name="connsiteX7" fmla="*/ 0 w 1623772"/>
              <a:gd name="connsiteY7" fmla="*/ 466725 h 2287125"/>
              <a:gd name="connsiteX0" fmla="*/ 0 w 1623772"/>
              <a:gd name="connsiteY0" fmla="*/ 466725 h 2282684"/>
              <a:gd name="connsiteX1" fmla="*/ 1623772 w 1623772"/>
              <a:gd name="connsiteY1" fmla="*/ 2282684 h 2282684"/>
              <a:gd name="connsiteX2" fmla="*/ 1076325 w 1623772"/>
              <a:gd name="connsiteY2" fmla="*/ 676275 h 2282684"/>
              <a:gd name="connsiteX3" fmla="*/ 1457325 w 1623772"/>
              <a:gd name="connsiteY3" fmla="*/ 676275 h 2282684"/>
              <a:gd name="connsiteX4" fmla="*/ 1457325 w 1623772"/>
              <a:gd name="connsiteY4" fmla="*/ 0 h 2282684"/>
              <a:gd name="connsiteX5" fmla="*/ 19050 w 1623772"/>
              <a:gd name="connsiteY5" fmla="*/ 28575 h 2282684"/>
              <a:gd name="connsiteX6" fmla="*/ 0 w 1623772"/>
              <a:gd name="connsiteY6" fmla="*/ 466725 h 2282684"/>
              <a:gd name="connsiteX0" fmla="*/ 0 w 1623772"/>
              <a:gd name="connsiteY0" fmla="*/ 466725 h 2282684"/>
              <a:gd name="connsiteX1" fmla="*/ 1623772 w 1623772"/>
              <a:gd name="connsiteY1" fmla="*/ 2282684 h 2282684"/>
              <a:gd name="connsiteX2" fmla="*/ 1091082 w 1623772"/>
              <a:gd name="connsiteY2" fmla="*/ 1545112 h 2282684"/>
              <a:gd name="connsiteX3" fmla="*/ 1076325 w 1623772"/>
              <a:gd name="connsiteY3" fmla="*/ 676275 h 2282684"/>
              <a:gd name="connsiteX4" fmla="*/ 1457325 w 1623772"/>
              <a:gd name="connsiteY4" fmla="*/ 676275 h 2282684"/>
              <a:gd name="connsiteX5" fmla="*/ 1457325 w 1623772"/>
              <a:gd name="connsiteY5" fmla="*/ 0 h 2282684"/>
              <a:gd name="connsiteX6" fmla="*/ 19050 w 1623772"/>
              <a:gd name="connsiteY6" fmla="*/ 28575 h 2282684"/>
              <a:gd name="connsiteX7" fmla="*/ 0 w 1623772"/>
              <a:gd name="connsiteY7" fmla="*/ 466725 h 2282684"/>
              <a:gd name="connsiteX0" fmla="*/ 0 w 1623772"/>
              <a:gd name="connsiteY0" fmla="*/ 466725 h 2282684"/>
              <a:gd name="connsiteX1" fmla="*/ 1623772 w 1623772"/>
              <a:gd name="connsiteY1" fmla="*/ 2282684 h 2282684"/>
              <a:gd name="connsiteX2" fmla="*/ 1091082 w 1623772"/>
              <a:gd name="connsiteY2" fmla="*/ 1545112 h 2282684"/>
              <a:gd name="connsiteX3" fmla="*/ 1076325 w 1623772"/>
              <a:gd name="connsiteY3" fmla="*/ 676275 h 2282684"/>
              <a:gd name="connsiteX4" fmla="*/ 1457325 w 1623772"/>
              <a:gd name="connsiteY4" fmla="*/ 676275 h 2282684"/>
              <a:gd name="connsiteX5" fmla="*/ 1457325 w 1623772"/>
              <a:gd name="connsiteY5" fmla="*/ 0 h 2282684"/>
              <a:gd name="connsiteX6" fmla="*/ 19050 w 1623772"/>
              <a:gd name="connsiteY6" fmla="*/ 28575 h 2282684"/>
              <a:gd name="connsiteX7" fmla="*/ 0 w 1623772"/>
              <a:gd name="connsiteY7" fmla="*/ 466725 h 2282684"/>
              <a:gd name="connsiteX0" fmla="*/ 0 w 1623772"/>
              <a:gd name="connsiteY0" fmla="*/ 466725 h 2282684"/>
              <a:gd name="connsiteX1" fmla="*/ 1623772 w 1623772"/>
              <a:gd name="connsiteY1" fmla="*/ 2282684 h 2282684"/>
              <a:gd name="connsiteX2" fmla="*/ 1091082 w 1623772"/>
              <a:gd name="connsiteY2" fmla="*/ 1545112 h 2282684"/>
              <a:gd name="connsiteX3" fmla="*/ 1076325 w 1623772"/>
              <a:gd name="connsiteY3" fmla="*/ 676275 h 2282684"/>
              <a:gd name="connsiteX4" fmla="*/ 1457325 w 1623772"/>
              <a:gd name="connsiteY4" fmla="*/ 676275 h 2282684"/>
              <a:gd name="connsiteX5" fmla="*/ 1457325 w 1623772"/>
              <a:gd name="connsiteY5" fmla="*/ 0 h 2282684"/>
              <a:gd name="connsiteX6" fmla="*/ 19050 w 1623772"/>
              <a:gd name="connsiteY6" fmla="*/ 28575 h 2282684"/>
              <a:gd name="connsiteX7" fmla="*/ 0 w 1623772"/>
              <a:gd name="connsiteY7" fmla="*/ 466725 h 228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3772" h="2282684">
                <a:moveTo>
                  <a:pt x="0" y="466725"/>
                </a:moveTo>
                <a:lnTo>
                  <a:pt x="1623772" y="2282684"/>
                </a:lnTo>
                <a:cubicBezTo>
                  <a:pt x="1086114" y="1537663"/>
                  <a:pt x="1628740" y="2275233"/>
                  <a:pt x="1091082" y="1545112"/>
                </a:cubicBezTo>
                <a:lnTo>
                  <a:pt x="1076325" y="676275"/>
                </a:lnTo>
                <a:lnTo>
                  <a:pt x="1457325" y="676275"/>
                </a:lnTo>
                <a:lnTo>
                  <a:pt x="1457325" y="0"/>
                </a:lnTo>
                <a:lnTo>
                  <a:pt x="19050" y="28575"/>
                </a:lnTo>
                <a:lnTo>
                  <a:pt x="0" y="466725"/>
                </a:lnTo>
                <a:close/>
              </a:path>
            </a:pathLst>
          </a:custGeom>
          <a:noFill/>
          <a:ln w="63500" cap="rnd">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1" dirty="0"/>
          </a:p>
        </p:txBody>
      </p:sp>
      <p:sp>
        <p:nvSpPr>
          <p:cNvPr id="9" name="フリーフォーム 8"/>
          <p:cNvSpPr/>
          <p:nvPr/>
        </p:nvSpPr>
        <p:spPr>
          <a:xfrm>
            <a:off x="2209542" y="3385364"/>
            <a:ext cx="194841" cy="1698771"/>
          </a:xfrm>
          <a:custGeom>
            <a:avLst/>
            <a:gdLst>
              <a:gd name="connsiteX0" fmla="*/ 0 w 304800"/>
              <a:gd name="connsiteY0" fmla="*/ 0 h 2657475"/>
              <a:gd name="connsiteX1" fmla="*/ 295275 w 304800"/>
              <a:gd name="connsiteY1" fmla="*/ 9525 h 2657475"/>
              <a:gd name="connsiteX2" fmla="*/ 304800 w 304800"/>
              <a:gd name="connsiteY2" fmla="*/ 2657475 h 2657475"/>
              <a:gd name="connsiteX3" fmla="*/ 9525 w 304800"/>
              <a:gd name="connsiteY3" fmla="*/ 2647950 h 2657475"/>
              <a:gd name="connsiteX4" fmla="*/ 0 w 304800"/>
              <a:gd name="connsiteY4" fmla="*/ 0 h 2657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2657475">
                <a:moveTo>
                  <a:pt x="0" y="0"/>
                </a:moveTo>
                <a:lnTo>
                  <a:pt x="295275" y="9525"/>
                </a:lnTo>
                <a:lnTo>
                  <a:pt x="304800" y="2657475"/>
                </a:lnTo>
                <a:lnTo>
                  <a:pt x="9525" y="2647950"/>
                </a:lnTo>
                <a:lnTo>
                  <a:pt x="0" y="0"/>
                </a:lnTo>
                <a:close/>
              </a:path>
            </a:pathLst>
          </a:custGeom>
          <a:noFill/>
          <a:ln w="63500" cap="rnd">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1"/>
          </a:p>
        </p:txBody>
      </p:sp>
      <p:sp>
        <p:nvSpPr>
          <p:cNvPr id="41" name="フリーフォーム 40"/>
          <p:cNvSpPr/>
          <p:nvPr/>
        </p:nvSpPr>
        <p:spPr>
          <a:xfrm>
            <a:off x="2178328" y="5520956"/>
            <a:ext cx="194841" cy="1227742"/>
          </a:xfrm>
          <a:custGeom>
            <a:avLst/>
            <a:gdLst>
              <a:gd name="connsiteX0" fmla="*/ 0 w 304800"/>
              <a:gd name="connsiteY0" fmla="*/ 0 h 2657475"/>
              <a:gd name="connsiteX1" fmla="*/ 295275 w 304800"/>
              <a:gd name="connsiteY1" fmla="*/ 9525 h 2657475"/>
              <a:gd name="connsiteX2" fmla="*/ 304800 w 304800"/>
              <a:gd name="connsiteY2" fmla="*/ 2657475 h 2657475"/>
              <a:gd name="connsiteX3" fmla="*/ 9525 w 304800"/>
              <a:gd name="connsiteY3" fmla="*/ 2647950 h 2657475"/>
              <a:gd name="connsiteX4" fmla="*/ 0 w 304800"/>
              <a:gd name="connsiteY4" fmla="*/ 0 h 2657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2657475">
                <a:moveTo>
                  <a:pt x="0" y="0"/>
                </a:moveTo>
                <a:lnTo>
                  <a:pt x="295275" y="9525"/>
                </a:lnTo>
                <a:lnTo>
                  <a:pt x="304800" y="2657475"/>
                </a:lnTo>
                <a:lnTo>
                  <a:pt x="9525" y="2647950"/>
                </a:lnTo>
                <a:lnTo>
                  <a:pt x="0" y="0"/>
                </a:lnTo>
                <a:close/>
              </a:path>
            </a:pathLst>
          </a:custGeom>
          <a:noFill/>
          <a:ln w="63500" cap="rnd">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1"/>
          </a:p>
        </p:txBody>
      </p:sp>
      <p:sp>
        <p:nvSpPr>
          <p:cNvPr id="10" name="テキスト ボックス 9"/>
          <p:cNvSpPr txBox="1"/>
          <p:nvPr/>
        </p:nvSpPr>
        <p:spPr>
          <a:xfrm>
            <a:off x="295819" y="2515640"/>
            <a:ext cx="1176925" cy="230063"/>
          </a:xfrm>
          <a:prstGeom prst="rect">
            <a:avLst/>
          </a:prstGeom>
          <a:noFill/>
          <a:ln w="25400" cmpd="thickThin">
            <a:solidFill>
              <a:schemeClr val="tx1"/>
            </a:solidFill>
          </a:ln>
        </p:spPr>
        <p:txBody>
          <a:bodyPr wrap="none" rtlCol="0">
            <a:spAutoFit/>
          </a:bodyPr>
          <a:lstStyle/>
          <a:p>
            <a:r>
              <a:rPr kumimoji="1" lang="ja-JP" altLang="en-US" sz="895" dirty="0">
                <a:latin typeface="ＭＳ Ｐ明朝" panose="02020600040205080304" pitchFamily="18" charset="-128"/>
                <a:ea typeface="ＭＳ Ｐ明朝" panose="02020600040205080304" pitchFamily="18" charset="-128"/>
              </a:rPr>
              <a:t>賑わい創出ゾーン①</a:t>
            </a:r>
          </a:p>
        </p:txBody>
      </p:sp>
      <p:sp>
        <p:nvSpPr>
          <p:cNvPr id="42" name="テキスト ボックス 41"/>
          <p:cNvSpPr txBox="1"/>
          <p:nvPr/>
        </p:nvSpPr>
        <p:spPr>
          <a:xfrm>
            <a:off x="735611" y="4343765"/>
            <a:ext cx="1475084" cy="230063"/>
          </a:xfrm>
          <a:prstGeom prst="rect">
            <a:avLst/>
          </a:prstGeom>
          <a:noFill/>
          <a:ln w="25400" cmpd="thickThin">
            <a:solidFill>
              <a:schemeClr val="tx1"/>
            </a:solidFill>
          </a:ln>
        </p:spPr>
        <p:txBody>
          <a:bodyPr wrap="none" rtlCol="0">
            <a:spAutoFit/>
          </a:bodyPr>
          <a:lstStyle/>
          <a:p>
            <a:r>
              <a:rPr kumimoji="1" lang="ja-JP" altLang="en-US" sz="895" dirty="0">
                <a:latin typeface="ＭＳ Ｐ明朝" panose="02020600040205080304" pitchFamily="18" charset="-128"/>
                <a:ea typeface="ＭＳ Ｐ明朝" panose="02020600040205080304" pitchFamily="18" charset="-128"/>
              </a:rPr>
              <a:t>自然レクリエーションゾーン</a:t>
            </a:r>
          </a:p>
        </p:txBody>
      </p:sp>
      <p:sp>
        <p:nvSpPr>
          <p:cNvPr id="43" name="テキスト ボックス 42"/>
          <p:cNvSpPr txBox="1"/>
          <p:nvPr/>
        </p:nvSpPr>
        <p:spPr>
          <a:xfrm>
            <a:off x="775155" y="5542606"/>
            <a:ext cx="1176925" cy="367793"/>
          </a:xfrm>
          <a:prstGeom prst="rect">
            <a:avLst/>
          </a:prstGeom>
          <a:noFill/>
          <a:ln w="25400" cmpd="thickThin">
            <a:solidFill>
              <a:schemeClr val="tx1"/>
            </a:solidFill>
          </a:ln>
        </p:spPr>
        <p:txBody>
          <a:bodyPr wrap="none" rtlCol="0">
            <a:spAutoFit/>
          </a:bodyPr>
          <a:lstStyle/>
          <a:p>
            <a:r>
              <a:rPr kumimoji="1" lang="ja-JP" altLang="en-US" sz="895" dirty="0">
                <a:latin typeface="ＭＳ Ｐ明朝" panose="02020600040205080304" pitchFamily="18" charset="-128"/>
                <a:ea typeface="ＭＳ Ｐ明朝" panose="02020600040205080304" pitchFamily="18" charset="-128"/>
              </a:rPr>
              <a:t>賑わい創出ゾーン②</a:t>
            </a:r>
            <a:endParaRPr kumimoji="1" lang="en-US" altLang="ja-JP" sz="895" dirty="0">
              <a:latin typeface="ＭＳ Ｐ明朝" panose="02020600040205080304" pitchFamily="18" charset="-128"/>
              <a:ea typeface="ＭＳ Ｐ明朝" panose="02020600040205080304" pitchFamily="18" charset="-128"/>
            </a:endParaRPr>
          </a:p>
          <a:p>
            <a:r>
              <a:rPr kumimoji="1" lang="ja-JP" altLang="en-US" sz="895" dirty="0">
                <a:latin typeface="ＭＳ Ｐ明朝" panose="02020600040205080304" pitchFamily="18" charset="-128"/>
                <a:ea typeface="ＭＳ Ｐ明朝" panose="02020600040205080304" pitchFamily="18" charset="-128"/>
              </a:rPr>
              <a:t>（中地区：未整備）</a:t>
            </a:r>
          </a:p>
        </p:txBody>
      </p:sp>
      <p:graphicFrame>
        <p:nvGraphicFramePr>
          <p:cNvPr id="45" name="表 44"/>
          <p:cNvGraphicFramePr>
            <a:graphicFrameLocks noGrp="1"/>
          </p:cNvGraphicFramePr>
          <p:nvPr>
            <p:extLst>
              <p:ext uri="{D42A27DB-BD31-4B8C-83A1-F6EECF244321}">
                <p14:modId xmlns:p14="http://schemas.microsoft.com/office/powerpoint/2010/main" val="417477787"/>
              </p:ext>
            </p:extLst>
          </p:nvPr>
        </p:nvGraphicFramePr>
        <p:xfrm>
          <a:off x="4023340" y="3473904"/>
          <a:ext cx="2592874" cy="619824"/>
        </p:xfrm>
        <a:graphic>
          <a:graphicData uri="http://schemas.openxmlformats.org/drawingml/2006/table">
            <a:tbl>
              <a:tblPr firstRow="1" bandRow="1">
                <a:tableStyleId>{5C22544A-7EE6-4342-B048-85BDC9FD1C3A}</a:tableStyleId>
              </a:tblPr>
              <a:tblGrid>
                <a:gridCol w="2592874">
                  <a:extLst>
                    <a:ext uri="{9D8B030D-6E8A-4147-A177-3AD203B41FA5}">
                      <a16:colId xmlns:a16="http://schemas.microsoft.com/office/drawing/2014/main" val="1520663522"/>
                    </a:ext>
                  </a:extLst>
                </a:gridCol>
              </a:tblGrid>
              <a:tr h="19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2060"/>
                          </a:solidFill>
                          <a:effectLst/>
                          <a:uLnTx/>
                          <a:uFillTx/>
                          <a:latin typeface="ＭＳ ゴシック" panose="020B0609070205080204" pitchFamily="49" charset="-128"/>
                          <a:ea typeface="ＭＳ ゴシック" panose="020B0609070205080204" pitchFamily="49" charset="-128"/>
                          <a:cs typeface="+mn-cs"/>
                        </a:rPr>
                        <a:t>賑わい創出ゾーン②</a:t>
                      </a:r>
                    </a:p>
                  </a:txBody>
                  <a:tcPr marL="58452" marR="58452" marT="29226" marB="29226"/>
                </a:tc>
                <a:extLst>
                  <a:ext uri="{0D108BD9-81ED-4DB2-BD59-A6C34878D82A}">
                    <a16:rowId xmlns:a16="http://schemas.microsoft.com/office/drawing/2014/main" val="3928224763"/>
                  </a:ext>
                </a:extLst>
              </a:tr>
              <a:tr h="409166">
                <a:tc>
                  <a:txBody>
                    <a:bodyPr/>
                    <a:lstStyle/>
                    <a:p>
                      <a:r>
                        <a:rPr kumimoji="1" lang="ja-JP" altLang="en-US" sz="800" dirty="0">
                          <a:solidFill>
                            <a:srgbClr val="FF0000"/>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○海辺の景観や地域資源を活用した楽しみ方ができるゾーン</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○南北の公園エリア・周辺地域資源との連携により、賑わいと</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交流を創出するゾーン</a:t>
                      </a:r>
                    </a:p>
                  </a:txBody>
                  <a:tcPr marL="58452" marR="58452" marT="29226" marB="29226"/>
                </a:tc>
                <a:extLst>
                  <a:ext uri="{0D108BD9-81ED-4DB2-BD59-A6C34878D82A}">
                    <a16:rowId xmlns:a16="http://schemas.microsoft.com/office/drawing/2014/main" val="2435987410"/>
                  </a:ext>
                </a:extLst>
              </a:tr>
            </a:tbl>
          </a:graphicData>
        </a:graphic>
      </p:graphicFrame>
      <p:sp>
        <p:nvSpPr>
          <p:cNvPr id="4" name="テキスト ボックス 3"/>
          <p:cNvSpPr txBox="1"/>
          <p:nvPr/>
        </p:nvSpPr>
        <p:spPr>
          <a:xfrm>
            <a:off x="839012" y="5084135"/>
            <a:ext cx="474925" cy="269433"/>
          </a:xfrm>
          <a:prstGeom prst="rect">
            <a:avLst/>
          </a:prstGeom>
          <a:noFill/>
        </p:spPr>
        <p:txBody>
          <a:bodyPr wrap="square" rtlCol="0">
            <a:spAutoFit/>
          </a:bodyPr>
          <a:lstStyle/>
          <a:p>
            <a:endParaRPr kumimoji="1" lang="ja-JP" altLang="en-US" sz="1151" dirty="0"/>
          </a:p>
        </p:txBody>
      </p:sp>
      <p:sp>
        <p:nvSpPr>
          <p:cNvPr id="48" name="テキスト ボックス 9"/>
          <p:cNvSpPr txBox="1">
            <a:spLocks noChangeArrowheads="1"/>
          </p:cNvSpPr>
          <p:nvPr/>
        </p:nvSpPr>
        <p:spPr bwMode="auto">
          <a:xfrm rot="16200000">
            <a:off x="2036404" y="6024923"/>
            <a:ext cx="460255" cy="105859"/>
          </a:xfrm>
          <a:prstGeom prst="rect">
            <a:avLst/>
          </a:prstGeom>
          <a:solidFill>
            <a:schemeClr val="accent1">
              <a:lumMod val="60000"/>
              <a:lumOff val="40000"/>
              <a:alpha val="97000"/>
            </a:schemeClr>
          </a:solidFill>
          <a:ln>
            <a:noFill/>
          </a:ln>
        </p:spPr>
        <p:txBody>
          <a:bodyPr wrap="square" lIns="0" tIns="0" rIns="0" bIns="0">
            <a:noAutofit/>
          </a:bodyPr>
          <a:lstStyle>
            <a:lvl1pPr>
              <a:spcBef>
                <a:spcPct val="20000"/>
              </a:spcBef>
              <a:buChar char="•"/>
              <a:defRPr kumimoji="1" sz="3200">
                <a:solidFill>
                  <a:schemeClr val="tx1"/>
                </a:solidFill>
                <a:latin typeface="Times New Roman" panose="02020603050405020304" pitchFamily="18" charset="0"/>
                <a:ea typeface="ＭＳ Ｐ明朝" panose="02020600040205080304" pitchFamily="18" charset="-128"/>
              </a:defRPr>
            </a:lvl1pPr>
            <a:lvl2pPr marL="742950" indent="-285750">
              <a:spcBef>
                <a:spcPct val="20000"/>
              </a:spcBef>
              <a:buChar char="–"/>
              <a:defRPr kumimoji="1" sz="2800">
                <a:solidFill>
                  <a:schemeClr val="tx1"/>
                </a:solidFill>
                <a:latin typeface="Times New Roman" panose="02020603050405020304" pitchFamily="18" charset="0"/>
                <a:ea typeface="ＭＳ Ｐ明朝" panose="02020600040205080304" pitchFamily="18" charset="-128"/>
              </a:defRPr>
            </a:lvl2pPr>
            <a:lvl3pPr marL="1143000" indent="-228600">
              <a:spcBef>
                <a:spcPct val="20000"/>
              </a:spcBef>
              <a:buChar char="•"/>
              <a:defRPr kumimoji="1" sz="2400">
                <a:solidFill>
                  <a:schemeClr val="tx1"/>
                </a:solidFill>
                <a:latin typeface="Times New Roman" panose="02020603050405020304" pitchFamily="18" charset="0"/>
                <a:ea typeface="ＭＳ Ｐ明朝" panose="02020600040205080304" pitchFamily="18" charset="-128"/>
              </a:defRPr>
            </a:lvl3pPr>
            <a:lvl4pPr marL="1600200" indent="-228600">
              <a:spcBef>
                <a:spcPct val="20000"/>
              </a:spcBef>
              <a:buChar char="–"/>
              <a:defRPr kumimoji="1" sz="2000">
                <a:solidFill>
                  <a:schemeClr val="tx1"/>
                </a:solidFill>
                <a:latin typeface="Times New Roman" panose="02020603050405020304" pitchFamily="18" charset="0"/>
                <a:ea typeface="ＭＳ Ｐ明朝" panose="02020600040205080304" pitchFamily="18" charset="-128"/>
              </a:defRPr>
            </a:lvl4pPr>
            <a:lvl5pPr marL="2057400" indent="-228600">
              <a:spcBef>
                <a:spcPct val="20000"/>
              </a:spcBef>
              <a:buChar char="»"/>
              <a:defRPr kumimoji="1" sz="20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9pPr>
          </a:lstStyle>
          <a:p>
            <a:pPr algn="ctr">
              <a:spcBef>
                <a:spcPct val="0"/>
              </a:spcBef>
              <a:buFontTx/>
              <a:buNone/>
            </a:pPr>
            <a:endParaRPr lang="ja-JP" altLang="en-US" sz="895" dirty="0">
              <a:effectLst>
                <a:glow rad="63500">
                  <a:schemeClr val="bg1"/>
                </a:glow>
              </a:effectLst>
              <a:latin typeface="Meiryo UI" panose="020B0604030504040204" pitchFamily="50" charset="-128"/>
              <a:ea typeface="Meiryo UI" panose="020B0604030504040204" pitchFamily="50" charset="-128"/>
            </a:endParaRPr>
          </a:p>
        </p:txBody>
      </p:sp>
      <p:sp>
        <p:nvSpPr>
          <p:cNvPr id="47" name="テキスト ボックス 9"/>
          <p:cNvSpPr txBox="1">
            <a:spLocks noChangeArrowheads="1"/>
          </p:cNvSpPr>
          <p:nvPr/>
        </p:nvSpPr>
        <p:spPr bwMode="auto">
          <a:xfrm rot="16200000">
            <a:off x="2052936" y="6016536"/>
            <a:ext cx="433009" cy="137730"/>
          </a:xfrm>
          <a:prstGeom prst="rect">
            <a:avLst/>
          </a:prstGeom>
          <a:noFill/>
          <a:ln>
            <a:noFill/>
          </a:ln>
        </p:spPr>
        <p:txBody>
          <a:bodyPr wrap="square" lIns="0" tIns="0" rIns="0" bIns="0">
            <a:spAutoFit/>
          </a:bodyPr>
          <a:lstStyle>
            <a:lvl1pPr>
              <a:spcBef>
                <a:spcPct val="20000"/>
              </a:spcBef>
              <a:buChar char="•"/>
              <a:defRPr kumimoji="1" sz="3200">
                <a:solidFill>
                  <a:schemeClr val="tx1"/>
                </a:solidFill>
                <a:latin typeface="Times New Roman" panose="02020603050405020304" pitchFamily="18" charset="0"/>
                <a:ea typeface="ＭＳ Ｐ明朝" panose="02020600040205080304" pitchFamily="18" charset="-128"/>
              </a:defRPr>
            </a:lvl1pPr>
            <a:lvl2pPr marL="742950" indent="-285750">
              <a:spcBef>
                <a:spcPct val="20000"/>
              </a:spcBef>
              <a:buChar char="–"/>
              <a:defRPr kumimoji="1" sz="2800">
                <a:solidFill>
                  <a:schemeClr val="tx1"/>
                </a:solidFill>
                <a:latin typeface="Times New Roman" panose="02020603050405020304" pitchFamily="18" charset="0"/>
                <a:ea typeface="ＭＳ Ｐ明朝" panose="02020600040205080304" pitchFamily="18" charset="-128"/>
              </a:defRPr>
            </a:lvl2pPr>
            <a:lvl3pPr marL="1143000" indent="-228600">
              <a:spcBef>
                <a:spcPct val="20000"/>
              </a:spcBef>
              <a:buChar char="•"/>
              <a:defRPr kumimoji="1" sz="2400">
                <a:solidFill>
                  <a:schemeClr val="tx1"/>
                </a:solidFill>
                <a:latin typeface="Times New Roman" panose="02020603050405020304" pitchFamily="18" charset="0"/>
                <a:ea typeface="ＭＳ Ｐ明朝" panose="02020600040205080304" pitchFamily="18" charset="-128"/>
              </a:defRPr>
            </a:lvl3pPr>
            <a:lvl4pPr marL="1600200" indent="-228600">
              <a:spcBef>
                <a:spcPct val="20000"/>
              </a:spcBef>
              <a:buChar char="–"/>
              <a:defRPr kumimoji="1" sz="2000">
                <a:solidFill>
                  <a:schemeClr val="tx1"/>
                </a:solidFill>
                <a:latin typeface="Times New Roman" panose="02020603050405020304" pitchFamily="18" charset="0"/>
                <a:ea typeface="ＭＳ Ｐ明朝" panose="02020600040205080304" pitchFamily="18" charset="-128"/>
              </a:defRPr>
            </a:lvl4pPr>
            <a:lvl5pPr marL="2057400" indent="-228600">
              <a:spcBef>
                <a:spcPct val="20000"/>
              </a:spcBef>
              <a:buChar char="»"/>
              <a:defRPr kumimoji="1" sz="20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明朝" panose="02020600040205080304" pitchFamily="18" charset="-128"/>
              </a:defRPr>
            </a:lvl9pPr>
          </a:lstStyle>
          <a:p>
            <a:pPr algn="ctr">
              <a:spcBef>
                <a:spcPct val="0"/>
              </a:spcBef>
              <a:buFontTx/>
              <a:buNone/>
            </a:pPr>
            <a:r>
              <a:rPr lang="ja-JP" altLang="en-US" sz="895" b="1" dirty="0">
                <a:effectLst>
                  <a:glow rad="63500">
                    <a:schemeClr val="bg1"/>
                  </a:glow>
                </a:effectLst>
                <a:latin typeface="Meiryo UI" panose="020B0604030504040204" pitchFamily="50" charset="-128"/>
                <a:ea typeface="Meiryo UI" panose="020B0604030504040204" pitchFamily="50" charset="-128"/>
              </a:rPr>
              <a:t>中地区</a:t>
            </a:r>
            <a:endParaRPr lang="ja-JP" altLang="en-US" sz="895" dirty="0">
              <a:effectLst>
                <a:glow rad="63500">
                  <a:schemeClr val="bg1"/>
                </a:glow>
              </a:effectLst>
              <a:latin typeface="Meiryo UI" panose="020B0604030504040204" pitchFamily="50" charset="-128"/>
              <a:ea typeface="Meiryo UI" panose="020B0604030504040204" pitchFamily="50" charset="-128"/>
            </a:endParaRPr>
          </a:p>
        </p:txBody>
      </p:sp>
      <p:sp>
        <p:nvSpPr>
          <p:cNvPr id="64" name="テキスト ボックス 3">
            <a:extLst>
              <a:ext uri="{FF2B5EF4-FFF2-40B4-BE49-F238E27FC236}">
                <a16:creationId xmlns:a16="http://schemas.microsoft.com/office/drawing/2014/main" id="{225E425F-5E37-4994-B3A6-DF70ECDEEA58}"/>
              </a:ext>
            </a:extLst>
          </p:cNvPr>
          <p:cNvSpPr txBox="1">
            <a:spLocks noChangeArrowheads="1"/>
          </p:cNvSpPr>
          <p:nvPr/>
        </p:nvSpPr>
        <p:spPr bwMode="auto">
          <a:xfrm>
            <a:off x="828886" y="5950648"/>
            <a:ext cx="1010897" cy="6331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3" dirty="0">
                <a:latin typeface="Meiryo UI" pitchFamily="50" charset="-128"/>
                <a:ea typeface="Meiryo UI" pitchFamily="50" charset="-128"/>
                <a:cs typeface="Meiryo UI" pitchFamily="50" charset="-128"/>
              </a:rPr>
              <a:t>※</a:t>
            </a:r>
            <a:r>
              <a:rPr lang="ja-JP" altLang="en-US" sz="703" dirty="0">
                <a:latin typeface="Meiryo UI" pitchFamily="50" charset="-128"/>
                <a:ea typeface="Meiryo UI" pitchFamily="50" charset="-128"/>
                <a:cs typeface="Meiryo UI" pitchFamily="50" charset="-128"/>
              </a:rPr>
              <a:t>全域を</a:t>
            </a:r>
            <a:r>
              <a:rPr lang="en-US" altLang="ja-JP" sz="703" dirty="0">
                <a:latin typeface="Meiryo UI" pitchFamily="50" charset="-128"/>
                <a:ea typeface="Meiryo UI" pitchFamily="50" charset="-128"/>
                <a:cs typeface="Meiryo UI" pitchFamily="50" charset="-128"/>
              </a:rPr>
              <a:t>P-PFI</a:t>
            </a:r>
            <a:r>
              <a:rPr lang="ja-JP" altLang="en-US" sz="703" dirty="0">
                <a:latin typeface="Meiryo UI" pitchFamily="50" charset="-128"/>
                <a:ea typeface="Meiryo UI" pitchFamily="50" charset="-128"/>
                <a:cs typeface="Meiryo UI" pitchFamily="50" charset="-128"/>
              </a:rPr>
              <a:t>制度による整備及び運営する事業者を現在公募中</a:t>
            </a:r>
            <a:endParaRPr lang="en-US" altLang="ja-JP" sz="703" dirty="0">
              <a:latin typeface="Meiryo UI" pitchFamily="50" charset="-128"/>
              <a:ea typeface="Meiryo UI" pitchFamily="50" charset="-128"/>
              <a:cs typeface="Meiryo UI" pitchFamily="50" charset="-128"/>
            </a:endParaRPr>
          </a:p>
          <a:p>
            <a:pPr eaLnBrk="1" hangingPunct="1"/>
            <a:r>
              <a:rPr lang="ja-JP" altLang="en-US" sz="703" dirty="0">
                <a:latin typeface="Meiryo UI" pitchFamily="50" charset="-128"/>
                <a:ea typeface="Meiryo UI" pitchFamily="50" charset="-128"/>
                <a:cs typeface="Meiryo UI" pitchFamily="50" charset="-128"/>
              </a:rPr>
              <a:t>（</a:t>
            </a:r>
            <a:r>
              <a:rPr lang="en-US" altLang="ja-JP" sz="703" dirty="0">
                <a:latin typeface="Meiryo UI" pitchFamily="50" charset="-128"/>
                <a:ea typeface="Meiryo UI" pitchFamily="50" charset="-128"/>
                <a:cs typeface="Meiryo UI" pitchFamily="50" charset="-128"/>
              </a:rPr>
              <a:t>R7</a:t>
            </a:r>
            <a:r>
              <a:rPr lang="ja-JP" altLang="en-US" sz="703" dirty="0">
                <a:latin typeface="Meiryo UI" pitchFamily="50" charset="-128"/>
                <a:ea typeface="Meiryo UI" pitchFamily="50" charset="-128"/>
                <a:cs typeface="Meiryo UI" pitchFamily="50" charset="-128"/>
              </a:rPr>
              <a:t>～</a:t>
            </a:r>
            <a:r>
              <a:rPr lang="en-US" altLang="ja-JP" sz="703" dirty="0">
                <a:latin typeface="Meiryo UI" pitchFamily="50" charset="-128"/>
                <a:ea typeface="Meiryo UI" pitchFamily="50" charset="-128"/>
                <a:cs typeface="Meiryo UI" pitchFamily="50" charset="-128"/>
              </a:rPr>
              <a:t>8</a:t>
            </a:r>
            <a:r>
              <a:rPr lang="ja-JP" altLang="en-US" sz="703" dirty="0">
                <a:latin typeface="Meiryo UI" pitchFamily="50" charset="-128"/>
                <a:ea typeface="Meiryo UI" pitchFamily="50" charset="-128"/>
                <a:cs typeface="Meiryo UI" pitchFamily="50" charset="-128"/>
              </a:rPr>
              <a:t>年度に整備予定）</a:t>
            </a:r>
          </a:p>
        </p:txBody>
      </p:sp>
      <p:sp>
        <p:nvSpPr>
          <p:cNvPr id="12" name="大かっこ 11">
            <a:extLst>
              <a:ext uri="{FF2B5EF4-FFF2-40B4-BE49-F238E27FC236}">
                <a16:creationId xmlns:a16="http://schemas.microsoft.com/office/drawing/2014/main" id="{D3B07743-5300-4FA2-874B-231BA2E7F10A}"/>
              </a:ext>
            </a:extLst>
          </p:cNvPr>
          <p:cNvSpPr/>
          <p:nvPr/>
        </p:nvSpPr>
        <p:spPr>
          <a:xfrm>
            <a:off x="775155" y="5972667"/>
            <a:ext cx="1068788" cy="61116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0606824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2625</TotalTime>
  <Words>810</Words>
  <Application>Microsoft Office PowerPoint</Application>
  <PresentationFormat>A4 210 x 297 mm</PresentationFormat>
  <Paragraphs>59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Ｐ明朝</vt:lpstr>
      <vt:lpstr>ＭＳ 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光俊</dc:creator>
  <cp:lastModifiedBy>山田　光俊</cp:lastModifiedBy>
  <cp:revision>239</cp:revision>
  <cp:lastPrinted>2024-09-26T08:24:09Z</cp:lastPrinted>
  <dcterms:created xsi:type="dcterms:W3CDTF">2023-06-07T07:10:05Z</dcterms:created>
  <dcterms:modified xsi:type="dcterms:W3CDTF">2024-11-19T10:34:36Z</dcterms:modified>
</cp:coreProperties>
</file>