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6" r:id="rId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山　哲也" initials="松山　哲也" lastIdx="1" clrIdx="0">
    <p:extLst>
      <p:ext uri="{19B8F6BF-5375-455C-9EA6-DF929625EA0E}">
        <p15:presenceInfo xmlns:p15="http://schemas.microsoft.com/office/powerpoint/2012/main" userId="S::MatsuyamaTe@lan.pref.osaka.jp::75c979be-c92b-41a8-a36e-218b1e061c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276" autoAdjust="0"/>
  </p:normalViewPr>
  <p:slideViewPr>
    <p:cSldViewPr snapToGrid="0">
      <p:cViewPr varScale="1">
        <p:scale>
          <a:sx n="94" d="100"/>
          <a:sy n="94" d="100"/>
        </p:scale>
        <p:origin x="1022" y="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6888" cy="3413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6" y="1"/>
            <a:ext cx="4308475" cy="341313"/>
          </a:xfrm>
          <a:prstGeom prst="rect">
            <a:avLst/>
          </a:prstGeom>
        </p:spPr>
        <p:txBody>
          <a:bodyPr vert="horz" lIns="91434" tIns="45716" rIns="91434" bIns="45716" rtlCol="0"/>
          <a:lstStyle>
            <a:lvl1pPr algn="r">
              <a:defRPr sz="1200"/>
            </a:lvl1pPr>
          </a:lstStyle>
          <a:p>
            <a:fld id="{B70E7043-8DBB-4D9D-8B8D-50C84102584F}"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3311525" y="850900"/>
            <a:ext cx="3316288" cy="2297113"/>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34" tIns="45716" rIns="91434"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88"/>
            <a:ext cx="4306888" cy="341312"/>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6" y="6465888"/>
            <a:ext cx="4308475" cy="341312"/>
          </a:xfrm>
          <a:prstGeom prst="rect">
            <a:avLst/>
          </a:prstGeom>
        </p:spPr>
        <p:txBody>
          <a:bodyPr vert="horz" lIns="91434" tIns="45716" rIns="91434" bIns="45716" rtlCol="0" anchor="b"/>
          <a:lstStyle>
            <a:lvl1pPr algn="r">
              <a:defRPr sz="1200"/>
            </a:lvl1pPr>
          </a:lstStyle>
          <a:p>
            <a:fld id="{2C560254-6820-41C3-87F1-B03FD84BB16C}" type="slidenum">
              <a:rPr kumimoji="1" lang="ja-JP" altLang="en-US" smtClean="0"/>
              <a:t>‹#›</a:t>
            </a:fld>
            <a:endParaRPr kumimoji="1" lang="ja-JP" altLang="en-US"/>
          </a:p>
        </p:txBody>
      </p:sp>
    </p:spTree>
    <p:extLst>
      <p:ext uri="{BB962C8B-B14F-4D97-AF65-F5344CB8AC3E}">
        <p14:creationId xmlns:p14="http://schemas.microsoft.com/office/powerpoint/2010/main" val="2841859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4525" y="855663"/>
            <a:ext cx="3322638"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224954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053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2452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54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2426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923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5184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776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95465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70669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0527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00556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1244" y="363910"/>
            <a:ext cx="9566670" cy="1282952"/>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66677" tIns="33338" rIns="66677" bIns="33338" rtlCol="0" anchor="ctr"/>
          <a:lstStyle/>
          <a:p>
            <a:pPr algn="ctr"/>
            <a:endParaRPr kumimoji="1" lang="ja-JP" altLang="en-US" sz="51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343286" y="808647"/>
            <a:ext cx="2347298" cy="78098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	市街地に創出した都市林として樹林地や草地、　池などの自然空間を楽しむプログラムを展開し、自然の大切さを伝える公園</a:t>
            </a:r>
          </a:p>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・都市林を守り育てるとともに、その活動を府民が楽しむことができる公園</a:t>
            </a:r>
          </a:p>
        </p:txBody>
      </p:sp>
      <p:sp>
        <p:nvSpPr>
          <p:cNvPr id="3" name="正方形/長方形 2"/>
          <p:cNvSpPr/>
          <p:nvPr/>
        </p:nvSpPr>
        <p:spPr>
          <a:xfrm>
            <a:off x="4080489" y="4676381"/>
            <a:ext cx="5689832" cy="21241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51"/>
          </a:p>
        </p:txBody>
      </p:sp>
      <p:sp>
        <p:nvSpPr>
          <p:cNvPr id="92" name="テキスト ボックス 3"/>
          <p:cNvSpPr txBox="1">
            <a:spLocks noChangeArrowheads="1"/>
          </p:cNvSpPr>
          <p:nvPr/>
        </p:nvSpPr>
        <p:spPr bwMode="auto">
          <a:xfrm>
            <a:off x="120536" y="1"/>
            <a:ext cx="9664929" cy="328423"/>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概要版</a:t>
            </a:r>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大泉緑地マネジメントプラン（案）</a:t>
            </a:r>
            <a:r>
              <a:rPr lang="en-US" altLang="ja-JP" sz="1534" dirty="0">
                <a:solidFill>
                  <a:schemeClr val="bg1"/>
                </a:solidFill>
                <a:latin typeface="Meiryo UI" pitchFamily="50" charset="-128"/>
                <a:ea typeface="Meiryo UI" pitchFamily="50" charset="-128"/>
                <a:cs typeface="Meiryo UI" pitchFamily="50" charset="-128"/>
              </a:rPr>
              <a:t>		</a:t>
            </a:r>
            <a:r>
              <a:rPr lang="en-US" altLang="ja-JP" sz="1278" dirty="0">
                <a:solidFill>
                  <a:schemeClr val="bg1"/>
                </a:solidFill>
                <a:latin typeface="Meiryo UI" pitchFamily="50" charset="-128"/>
                <a:ea typeface="Meiryo UI" pitchFamily="50" charset="-128"/>
                <a:cs typeface="Meiryo UI" pitchFamily="50" charset="-128"/>
              </a:rPr>
              <a:t>『</a:t>
            </a:r>
            <a:r>
              <a:rPr lang="ja-JP" altLang="en-US" sz="1278" dirty="0">
                <a:solidFill>
                  <a:schemeClr val="bg1"/>
                </a:solidFill>
                <a:latin typeface="Meiryo UI" pitchFamily="50" charset="-128"/>
                <a:ea typeface="Meiryo UI" pitchFamily="50" charset="-128"/>
                <a:cs typeface="Meiryo UI" pitchFamily="50" charset="-128"/>
              </a:rPr>
              <a:t>市街地の中に創出した広大な都市林を守り、育てる公園</a:t>
            </a:r>
            <a:r>
              <a:rPr lang="en-US" altLang="ja-JP" sz="1278"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205605" y="605012"/>
            <a:ext cx="2347297"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964059" y="808647"/>
            <a:ext cx="2347298" cy="78098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	広域避難場所として、発災時に周辺地域の避難者を市街地火災等から守る公園</a:t>
            </a:r>
          </a:p>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・後方支援活動拠点として、自衛隊や消防隊・警察等の支援部隊の活動拠点の役割を果たす公園</a:t>
            </a:r>
          </a:p>
        </p:txBody>
      </p:sp>
      <p:sp>
        <p:nvSpPr>
          <p:cNvPr id="98" name="正方形/長方形 97"/>
          <p:cNvSpPr/>
          <p:nvPr/>
        </p:nvSpPr>
        <p:spPr>
          <a:xfrm>
            <a:off x="2584831"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2584831" y="789598"/>
            <a:ext cx="2347298" cy="780983"/>
          </a:xfrm>
          <a:prstGeom prst="rect">
            <a:avLst/>
          </a:prstGeom>
        </p:spPr>
        <p:txBody>
          <a:bodyPr wrap="square">
            <a:spAutoFit/>
          </a:bodyPr>
          <a:lstStyle/>
          <a:p>
            <a:pPr marL="114665" indent="-69002"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・公園の豊かな緑の中で、ウォーキングやジョギングを快適に楽しめる公園</a:t>
            </a:r>
          </a:p>
          <a:p>
            <a:pPr marL="114665" indent="-69002"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・広大な園内の広がりや景観を活かし楽しむことができるイベントや飲食サービスの提供など利用者サービスの向上を図る公園</a:t>
            </a:r>
          </a:p>
        </p:txBody>
      </p:sp>
      <p:sp>
        <p:nvSpPr>
          <p:cNvPr id="100" name="テキスト ボックス 99"/>
          <p:cNvSpPr txBox="1"/>
          <p:nvPr/>
        </p:nvSpPr>
        <p:spPr>
          <a:xfrm>
            <a:off x="205604" y="783530"/>
            <a:ext cx="2347298" cy="643253"/>
          </a:xfrm>
          <a:prstGeom prst="rect">
            <a:avLst/>
          </a:prstGeom>
          <a:noFill/>
        </p:spPr>
        <p:txBody>
          <a:bodyPr wrap="square" rtlCol="0">
            <a:spAutoFit/>
          </a:bodyPr>
          <a:lstStyle/>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895" kern="100" spc="-13"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市街地の広大な森林の中で、府民が身近な自然との対話や交流を生み出す公園</a:t>
            </a:r>
          </a:p>
          <a:p>
            <a:pPr marL="115056" indent="-69034" algn="just" fontAlgn="t"/>
            <a:r>
              <a:rPr lang="ja-JP" altLang="en-US" sz="895" kern="100" spc="-13"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・多様な施設と広大な空間を活用し、スポーツ、緑化などの地域拠点となる公園</a:t>
            </a:r>
          </a:p>
        </p:txBody>
      </p:sp>
      <p:sp>
        <p:nvSpPr>
          <p:cNvPr id="102" name="正方形/長方形 101"/>
          <p:cNvSpPr/>
          <p:nvPr/>
        </p:nvSpPr>
        <p:spPr>
          <a:xfrm>
            <a:off x="7343286"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4964059"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205603" y="357293"/>
            <a:ext cx="9579861" cy="269433"/>
          </a:xfrm>
          <a:prstGeom prst="rect">
            <a:avLst/>
          </a:prstGeom>
          <a:noFill/>
        </p:spPr>
        <p:txBody>
          <a:bodyPr wrap="square" rtlCol="0">
            <a:spAutoFit/>
          </a:bodyPr>
          <a:lstStyle/>
          <a:p>
            <a:r>
              <a:rPr lang="ja-JP" altLang="en-US" sz="1151">
                <a:latin typeface="Meiryo UI" panose="020B0604030504040204" pitchFamily="50" charset="-128"/>
                <a:ea typeface="Meiryo UI" panose="020B0604030504040204" pitchFamily="50" charset="-128"/>
              </a:rPr>
              <a:t>①取組基本方針</a:t>
            </a:r>
            <a:endParaRPr kumimoji="1" lang="ja-JP" altLang="en-US" sz="1151"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290987818"/>
              </p:ext>
            </p:extLst>
          </p:nvPr>
        </p:nvGraphicFramePr>
        <p:xfrm>
          <a:off x="4080490" y="2050446"/>
          <a:ext cx="2531326" cy="497904"/>
        </p:xfrm>
        <a:graphic>
          <a:graphicData uri="http://schemas.openxmlformats.org/drawingml/2006/table">
            <a:tbl>
              <a:tblPr firstRow="1" bandRow="1">
                <a:tableStyleId>{5C22544A-7EE6-4342-B048-85BDC9FD1C3A}</a:tableStyleId>
              </a:tblPr>
              <a:tblGrid>
                <a:gridCol w="2531326">
                  <a:extLst>
                    <a:ext uri="{9D8B030D-6E8A-4147-A177-3AD203B41FA5}">
                      <a16:colId xmlns:a16="http://schemas.microsoft.com/office/drawing/2014/main" val="1520663522"/>
                    </a:ext>
                  </a:extLst>
                </a:gridCol>
              </a:tblGrid>
              <a:tr h="187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marL="58452" marR="58452" marT="29226" marB="29226"/>
                </a:tc>
                <a:extLst>
                  <a:ext uri="{0D108BD9-81ED-4DB2-BD59-A6C34878D82A}">
                    <a16:rowId xmlns:a16="http://schemas.microsoft.com/office/drawing/2014/main" val="3928224763"/>
                  </a:ext>
                </a:extLst>
              </a:tr>
              <a:tr h="291510">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○駅から続くエントランス空間として、公園の森と一体と</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なった賑わいを創出するゾーン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702235987"/>
              </p:ext>
            </p:extLst>
          </p:nvPr>
        </p:nvGraphicFramePr>
        <p:xfrm>
          <a:off x="4080489" y="2615918"/>
          <a:ext cx="2531327" cy="758445"/>
        </p:xfrm>
        <a:graphic>
          <a:graphicData uri="http://schemas.openxmlformats.org/drawingml/2006/table">
            <a:tbl>
              <a:tblPr firstRow="1" bandRow="1">
                <a:tableStyleId>{5C22544A-7EE6-4342-B048-85BDC9FD1C3A}</a:tableStyleId>
              </a:tblPr>
              <a:tblGrid>
                <a:gridCol w="2531327">
                  <a:extLst>
                    <a:ext uri="{9D8B030D-6E8A-4147-A177-3AD203B41FA5}">
                      <a16:colId xmlns:a16="http://schemas.microsoft.com/office/drawing/2014/main" val="1520663522"/>
                    </a:ext>
                  </a:extLst>
                </a:gridCol>
              </a:tblGrid>
              <a:tr h="2123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marL="58452" marR="58452" marT="29226" marB="29226"/>
                </a:tc>
                <a:extLst>
                  <a:ext uri="{0D108BD9-81ED-4DB2-BD59-A6C34878D82A}">
                    <a16:rowId xmlns:a16="http://schemas.microsoft.com/office/drawing/2014/main" val="3928224763"/>
                  </a:ext>
                </a:extLst>
              </a:tr>
              <a:tr h="451513">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○遊戯場や桜広場といった子どもから大人までがアクティビ</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ティを楽しむことのできるゾーン</a:t>
                      </a:r>
                    </a:p>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○大芝生広場を活用した様々なイベント等を展開できる</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765342255"/>
              </p:ext>
            </p:extLst>
          </p:nvPr>
        </p:nvGraphicFramePr>
        <p:xfrm>
          <a:off x="4080489" y="3445365"/>
          <a:ext cx="2531327" cy="565280"/>
        </p:xfrm>
        <a:graphic>
          <a:graphicData uri="http://schemas.openxmlformats.org/drawingml/2006/table">
            <a:tbl>
              <a:tblPr firstRow="1" bandRow="1">
                <a:tableStyleId>{5C22544A-7EE6-4342-B048-85BDC9FD1C3A}</a:tableStyleId>
              </a:tblPr>
              <a:tblGrid>
                <a:gridCol w="2531327">
                  <a:extLst>
                    <a:ext uri="{9D8B030D-6E8A-4147-A177-3AD203B41FA5}">
                      <a16:colId xmlns:a16="http://schemas.microsoft.com/office/drawing/2014/main" val="1520663522"/>
                    </a:ext>
                  </a:extLst>
                </a:gridCol>
              </a:tblGrid>
              <a:tr h="262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marL="58452" marR="58452" marT="29226" marB="29226"/>
                </a:tc>
                <a:extLst>
                  <a:ext uri="{0D108BD9-81ED-4DB2-BD59-A6C34878D82A}">
                    <a16:rowId xmlns:a16="http://schemas.microsoft.com/office/drawing/2014/main" val="3928224763"/>
                  </a:ext>
                </a:extLst>
              </a:tr>
              <a:tr h="257514">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○森の中でスポーツやレクリエーションを楽しむことのできる</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ゾーン</a:t>
                      </a: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304235208"/>
              </p:ext>
            </p:extLst>
          </p:nvPr>
        </p:nvGraphicFramePr>
        <p:xfrm>
          <a:off x="4080490" y="4078213"/>
          <a:ext cx="2531326" cy="539480"/>
        </p:xfrm>
        <a:graphic>
          <a:graphicData uri="http://schemas.openxmlformats.org/drawingml/2006/table">
            <a:tbl>
              <a:tblPr firstRow="1" bandRow="1">
                <a:tableStyleId>{5C22544A-7EE6-4342-B048-85BDC9FD1C3A}</a:tableStyleId>
              </a:tblPr>
              <a:tblGrid>
                <a:gridCol w="2531326">
                  <a:extLst>
                    <a:ext uri="{9D8B030D-6E8A-4147-A177-3AD203B41FA5}">
                      <a16:colId xmlns:a16="http://schemas.microsoft.com/office/drawing/2014/main" val="1520663522"/>
                    </a:ext>
                  </a:extLst>
                </a:gridCol>
              </a:tblGrid>
              <a:tr h="2335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marL="58452" marR="58452" marT="29226" marB="29226"/>
                </a:tc>
                <a:extLst>
                  <a:ext uri="{0D108BD9-81ED-4DB2-BD59-A6C34878D82A}">
                    <a16:rowId xmlns:a16="http://schemas.microsoft.com/office/drawing/2014/main" val="3928224763"/>
                  </a:ext>
                </a:extLst>
              </a:tr>
              <a:tr h="305900">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○都市にある大規模な森を活かし、自然との触れ合いを</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　 楽しむことのできるゾーン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146890" y="1763836"/>
            <a:ext cx="1110410"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4092154" y="4756325"/>
            <a:ext cx="3087224" cy="7512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67" dirty="0">
                <a:latin typeface="Meiryo UI" pitchFamily="50" charset="-128"/>
                <a:ea typeface="Meiryo UI" pitchFamily="50" charset="-128"/>
                <a:cs typeface="Meiryo UI" pitchFamily="50" charset="-128"/>
              </a:rPr>
              <a:t>&lt;</a:t>
            </a:r>
            <a:r>
              <a:rPr lang="ja-JP" altLang="en-US" sz="767" dirty="0">
                <a:latin typeface="Meiryo UI" pitchFamily="50" charset="-128"/>
                <a:ea typeface="Meiryo UI" pitchFamily="50" charset="-128"/>
                <a:cs typeface="Meiryo UI" pitchFamily="50" charset="-128"/>
              </a:rPr>
              <a:t>参考</a:t>
            </a:r>
            <a:r>
              <a:rPr lang="en-US" altLang="ja-JP" sz="767" dirty="0">
                <a:latin typeface="Meiryo UI" pitchFamily="50" charset="-128"/>
                <a:ea typeface="Meiryo UI" pitchFamily="50" charset="-128"/>
                <a:cs typeface="Meiryo UI" pitchFamily="50" charset="-128"/>
              </a:rPr>
              <a:t>&gt;</a:t>
            </a:r>
            <a:r>
              <a:rPr lang="ja-JP" altLang="en-US" sz="767" dirty="0">
                <a:latin typeface="Meiryo UI" pitchFamily="50" charset="-128"/>
                <a:ea typeface="Meiryo UI" pitchFamily="50" charset="-128"/>
                <a:cs typeface="Meiryo UI" pitchFamily="50" charset="-128"/>
              </a:rPr>
              <a:t>公園の概要</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・概要：</a:t>
            </a:r>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335942095"/>
              </p:ext>
            </p:extLst>
          </p:nvPr>
        </p:nvGraphicFramePr>
        <p:xfrm>
          <a:off x="6672173" y="2050445"/>
          <a:ext cx="3104023" cy="750853"/>
        </p:xfrm>
        <a:graphic>
          <a:graphicData uri="http://schemas.openxmlformats.org/drawingml/2006/table">
            <a:tbl>
              <a:tblPr firstRow="1" bandRow="1">
                <a:tableStyleId>{5C22544A-7EE6-4342-B048-85BDC9FD1C3A}</a:tableStyleId>
              </a:tblPr>
              <a:tblGrid>
                <a:gridCol w="3104023">
                  <a:extLst>
                    <a:ext uri="{9D8B030D-6E8A-4147-A177-3AD203B41FA5}">
                      <a16:colId xmlns:a16="http://schemas.microsoft.com/office/drawing/2014/main" val="1520663522"/>
                    </a:ext>
                  </a:extLst>
                </a:gridCol>
              </a:tblGrid>
              <a:tr h="204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marL="58452" marR="58452" marT="29226" marB="29226">
                    <a:solidFill>
                      <a:schemeClr val="accent6"/>
                    </a:solidFill>
                  </a:tcPr>
                </a:tc>
                <a:extLst>
                  <a:ext uri="{0D108BD9-81ED-4DB2-BD59-A6C34878D82A}">
                    <a16:rowId xmlns:a16="http://schemas.microsoft.com/office/drawing/2014/main" val="3928224763"/>
                  </a:ext>
                </a:extLst>
              </a:tr>
              <a:tr h="526071">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大芝生広場などの空間を活用してイベントを誘致し、都市の中の広大な森と広場の公園として全国に発信するなど公園利活用を推進。</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都市林として、林内で身近な自然との対話や交流を介したレクリエーションの場となる健全で快適な森づくりを推進。</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277015919"/>
              </p:ext>
            </p:extLst>
          </p:nvPr>
        </p:nvGraphicFramePr>
        <p:xfrm>
          <a:off x="6672173" y="2831982"/>
          <a:ext cx="3104023" cy="994693"/>
        </p:xfrm>
        <a:graphic>
          <a:graphicData uri="http://schemas.openxmlformats.org/drawingml/2006/table">
            <a:tbl>
              <a:tblPr firstRow="1" bandRow="1">
                <a:tableStyleId>{5C22544A-7EE6-4342-B048-85BDC9FD1C3A}</a:tableStyleId>
              </a:tblPr>
              <a:tblGrid>
                <a:gridCol w="3104023">
                  <a:extLst>
                    <a:ext uri="{9D8B030D-6E8A-4147-A177-3AD203B41FA5}">
                      <a16:colId xmlns:a16="http://schemas.microsoft.com/office/drawing/2014/main" val="1520663522"/>
                    </a:ext>
                  </a:extLst>
                </a:gridCol>
              </a:tblGrid>
              <a:tr h="204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marL="58452" marR="58452" marT="29226" marB="29226">
                    <a:solidFill>
                      <a:schemeClr val="accent6"/>
                    </a:solidFill>
                  </a:tcPr>
                </a:tc>
                <a:extLst>
                  <a:ext uri="{0D108BD9-81ED-4DB2-BD59-A6C34878D82A}">
                    <a16:rowId xmlns:a16="http://schemas.microsoft.com/office/drawing/2014/main" val="3928224763"/>
                  </a:ext>
                </a:extLst>
              </a:tr>
              <a:tr h="759880">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かきつばた園は、全国でも数少ない施設であり、カキツバタの性質を理解・研究し、公園の主要な見所施設として適切な管理を実施。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あらゆる人が四季の草花をいつでも、五感で楽しむことができるふれあいの庭について、機能を維持・発展すべく質の高い維持管理を実施。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南大阪地域の緑化相談拠点として、緑化相談・支援の強化を推進。</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アーバンスポーツの施設など、時代・ニーズに応じた施設整備に対応。</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5133108"/>
              </p:ext>
            </p:extLst>
          </p:nvPr>
        </p:nvGraphicFramePr>
        <p:xfrm>
          <a:off x="6672173" y="3870555"/>
          <a:ext cx="3104023" cy="742999"/>
        </p:xfrm>
        <a:graphic>
          <a:graphicData uri="http://schemas.openxmlformats.org/drawingml/2006/table">
            <a:tbl>
              <a:tblPr firstRow="1" bandRow="1">
                <a:tableStyleId>{5C22544A-7EE6-4342-B048-85BDC9FD1C3A}</a:tableStyleId>
              </a:tblPr>
              <a:tblGrid>
                <a:gridCol w="3104023">
                  <a:extLst>
                    <a:ext uri="{9D8B030D-6E8A-4147-A177-3AD203B41FA5}">
                      <a16:colId xmlns:a16="http://schemas.microsoft.com/office/drawing/2014/main" val="1520663522"/>
                    </a:ext>
                  </a:extLst>
                </a:gridCol>
              </a:tblGrid>
              <a:tr h="227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marL="58452" marR="58452" marT="29226" marB="29226">
                    <a:solidFill>
                      <a:schemeClr val="accent6"/>
                    </a:solidFill>
                  </a:tcPr>
                </a:tc>
                <a:extLst>
                  <a:ext uri="{0D108BD9-81ED-4DB2-BD59-A6C34878D82A}">
                    <a16:rowId xmlns:a16="http://schemas.microsoft.com/office/drawing/2014/main" val="3928224763"/>
                  </a:ext>
                </a:extLst>
              </a:tr>
              <a:tr h="515561">
                <a:tc>
                  <a:txBody>
                    <a:bodyPr/>
                    <a:lstStyle/>
                    <a:p>
                      <a:pPr marL="0" indent="0">
                        <a:buFont typeface="Arial" panose="020B0604020202020204" pitchFamily="34" charset="0"/>
                        <a:buNone/>
                      </a:pPr>
                      <a:r>
                        <a:rPr kumimoji="1" lang="ja-JP" altLang="en-US" sz="800" b="0" dirty="0">
                          <a:solidFill>
                            <a:schemeClr val="tx1"/>
                          </a:solidFill>
                          <a:latin typeface="Meiryo UI" panose="020B0604030504040204" pitchFamily="50" charset="-128"/>
                          <a:ea typeface="Meiryo UI" panose="020B0604030504040204" pitchFamily="50" charset="-128"/>
                        </a:rPr>
                        <a:t>○南花田地区の新規整備</a:t>
                      </a:r>
                      <a:endParaRPr kumimoji="1" lang="en-US" altLang="ja-JP" sz="800" b="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b="0" dirty="0">
                          <a:solidFill>
                            <a:schemeClr val="tx1"/>
                          </a:solidFill>
                          <a:latin typeface="Meiryo UI" panose="020B0604030504040204" pitchFamily="50" charset="-128"/>
                          <a:ea typeface="Meiryo UI" panose="020B0604030504040204" pitchFamily="50" charset="-128"/>
                        </a:rPr>
                        <a:t>防災公園としてのさらなる機能強化のため、松原地区側への延伸整備を図る。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6672173" y="1731180"/>
            <a:ext cx="1413803"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4397830" y="4873701"/>
            <a:ext cx="2724786" cy="8495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本緑地は、堺、松原両市にまたがり、昭和</a:t>
            </a:r>
            <a:r>
              <a:rPr lang="en-US" altLang="ja-JP" sz="703" dirty="0">
                <a:latin typeface="Meiryo UI" pitchFamily="50" charset="-128"/>
                <a:ea typeface="Meiryo UI" pitchFamily="50" charset="-128"/>
                <a:cs typeface="Meiryo UI" pitchFamily="50" charset="-128"/>
              </a:rPr>
              <a:t>16 </a:t>
            </a:r>
            <a:r>
              <a:rPr lang="ja-JP" altLang="en-US" sz="703" dirty="0">
                <a:latin typeface="Meiryo UI" pitchFamily="50" charset="-128"/>
                <a:ea typeface="Meiryo UI" pitchFamily="50" charset="-128"/>
                <a:cs typeface="Meiryo UI" pitchFamily="50" charset="-128"/>
              </a:rPr>
              <a:t>年に大阪都市計画緑地として計画決定された大阪四大緑地の一つである。</a:t>
            </a:r>
          </a:p>
          <a:p>
            <a:pPr eaLnBrk="1" hangingPunct="1"/>
            <a:r>
              <a:rPr lang="ja-JP" altLang="en-US" sz="703" dirty="0">
                <a:latin typeface="Meiryo UI" pitchFamily="50" charset="-128"/>
                <a:ea typeface="Meiryo UI" pitchFamily="50" charset="-128"/>
                <a:cs typeface="Meiryo UI" pitchFamily="50" charset="-128"/>
              </a:rPr>
              <a:t>公園整備の基本構想として森林を主体とした公園とすべく昭和</a:t>
            </a:r>
            <a:r>
              <a:rPr lang="en-US" altLang="ja-JP" sz="703" dirty="0">
                <a:latin typeface="Meiryo UI" pitchFamily="50" charset="-128"/>
                <a:ea typeface="Meiryo UI" pitchFamily="50" charset="-128"/>
                <a:cs typeface="Meiryo UI" pitchFamily="50" charset="-128"/>
              </a:rPr>
              <a:t>43 </a:t>
            </a:r>
            <a:r>
              <a:rPr lang="ja-JP" altLang="en-US" sz="703" dirty="0">
                <a:latin typeface="Meiryo UI" pitchFamily="50" charset="-128"/>
                <a:ea typeface="Meiryo UI" pitchFamily="50" charset="-128"/>
                <a:cs typeface="Meiryo UI" pitchFamily="50" charset="-128"/>
              </a:rPr>
              <a:t>年にそのマスタープランを全国に公募し、基本計画を作成。昭和</a:t>
            </a:r>
            <a:r>
              <a:rPr lang="en-US" altLang="ja-JP" sz="703" dirty="0">
                <a:latin typeface="Meiryo UI" pitchFamily="50" charset="-128"/>
                <a:ea typeface="Meiryo UI" pitchFamily="50" charset="-128"/>
                <a:cs typeface="Meiryo UI" pitchFamily="50" charset="-128"/>
              </a:rPr>
              <a:t>44 </a:t>
            </a:r>
            <a:r>
              <a:rPr lang="ja-JP" altLang="en-US" sz="703" dirty="0">
                <a:latin typeface="Meiryo UI" pitchFamily="50" charset="-128"/>
                <a:ea typeface="Meiryo UI" pitchFamily="50" charset="-128"/>
                <a:cs typeface="Meiryo UI" pitchFamily="50" charset="-128"/>
              </a:rPr>
              <a:t>年より本格的な造成事業を開始した。本緑地は緑の少ない都市環境にあって、四季の変化を植栽によって現し、緑溢れる自然豊かな公園として親しまれている。</a:t>
            </a:r>
            <a:endParaRPr lang="en-US" altLang="ja-JP" sz="703"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4092154" y="5642617"/>
            <a:ext cx="3087224" cy="5250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・開設面積：</a:t>
            </a:r>
            <a:r>
              <a:rPr lang="en-US" altLang="ja-JP" sz="703" dirty="0">
                <a:latin typeface="Meiryo UI" pitchFamily="50" charset="-128"/>
                <a:ea typeface="Meiryo UI" pitchFamily="50" charset="-128"/>
                <a:cs typeface="Meiryo UI" pitchFamily="50" charset="-128"/>
              </a:rPr>
              <a:t>101.5</a:t>
            </a:r>
            <a:r>
              <a:rPr lang="ja-JP" altLang="en-US" sz="703" dirty="0">
                <a:latin typeface="Meiryo UI" pitchFamily="50" charset="-128"/>
                <a:ea typeface="Meiryo UI" pitchFamily="50" charset="-128"/>
                <a:cs typeface="Meiryo UI" pitchFamily="50" charset="-128"/>
              </a:rPr>
              <a:t>　</a:t>
            </a:r>
            <a:r>
              <a:rPr lang="en-US" altLang="ja-JP" sz="703" dirty="0">
                <a:latin typeface="Meiryo UI" pitchFamily="50" charset="-128"/>
                <a:ea typeface="Meiryo UI" pitchFamily="50" charset="-128"/>
                <a:cs typeface="Meiryo UI" pitchFamily="50" charset="-128"/>
              </a:rPr>
              <a:t>ha</a:t>
            </a:r>
          </a:p>
          <a:p>
            <a:pPr eaLnBrk="1" hangingPunct="1"/>
            <a:r>
              <a:rPr lang="ja-JP" altLang="en-US" sz="703" dirty="0">
                <a:latin typeface="Meiryo UI" pitchFamily="50" charset="-128"/>
                <a:ea typeface="Meiryo UI" pitchFamily="50" charset="-128"/>
                <a:cs typeface="Meiryo UI" pitchFamily="50" charset="-128"/>
              </a:rPr>
              <a:t>・年間</a:t>
            </a:r>
            <a:r>
              <a:rPr lang="ja-JP" altLang="en-US" sz="703">
                <a:latin typeface="Meiryo UI" pitchFamily="50" charset="-128"/>
                <a:ea typeface="Meiryo UI" pitchFamily="50" charset="-128"/>
                <a:cs typeface="Meiryo UI" pitchFamily="50" charset="-128"/>
              </a:rPr>
              <a:t>利用者数（</a:t>
            </a:r>
            <a:r>
              <a:rPr lang="ja-JP" altLang="en-US" sz="703" dirty="0">
                <a:latin typeface="Meiryo UI" pitchFamily="50" charset="-128"/>
                <a:ea typeface="Meiryo UI" pitchFamily="50" charset="-128"/>
                <a:cs typeface="Meiryo UI" pitchFamily="50" charset="-128"/>
              </a:rPr>
              <a:t>令和</a:t>
            </a:r>
            <a:r>
              <a:rPr lang="en-US" altLang="ja-JP" sz="703">
                <a:latin typeface="Meiryo UI" pitchFamily="50" charset="-128"/>
                <a:ea typeface="Meiryo UI" pitchFamily="50" charset="-128"/>
                <a:cs typeface="Meiryo UI" pitchFamily="50" charset="-128"/>
              </a:rPr>
              <a:t>5</a:t>
            </a:r>
            <a:r>
              <a:rPr lang="ja-JP" altLang="en-US" sz="703" dirty="0">
                <a:latin typeface="Meiryo UI" pitchFamily="50" charset="-128"/>
                <a:ea typeface="Meiryo UI" pitchFamily="50" charset="-128"/>
                <a:cs typeface="Meiryo UI" pitchFamily="50" charset="-128"/>
              </a:rPr>
              <a:t>年度）：約</a:t>
            </a:r>
            <a:r>
              <a:rPr lang="en-US" altLang="ja-JP" sz="703" dirty="0">
                <a:latin typeface="Meiryo UI" pitchFamily="50" charset="-128"/>
                <a:ea typeface="Meiryo UI" pitchFamily="50" charset="-128"/>
                <a:cs typeface="Meiryo UI" pitchFamily="50" charset="-128"/>
              </a:rPr>
              <a:t>300</a:t>
            </a:r>
            <a:r>
              <a:rPr lang="ja-JP" altLang="en-US" sz="703" dirty="0">
                <a:latin typeface="Meiryo UI" pitchFamily="50" charset="-128"/>
                <a:ea typeface="Meiryo UI" pitchFamily="50" charset="-128"/>
                <a:cs typeface="Meiryo UI" pitchFamily="50" charset="-128"/>
              </a:rPr>
              <a:t>万人</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・開設年度：昭和</a:t>
            </a:r>
            <a:r>
              <a:rPr lang="en-US" altLang="ja-JP" sz="703" dirty="0">
                <a:latin typeface="Meiryo UI" pitchFamily="50" charset="-128"/>
                <a:ea typeface="Meiryo UI" pitchFamily="50" charset="-128"/>
                <a:cs typeface="Meiryo UI" pitchFamily="50" charset="-128"/>
              </a:rPr>
              <a:t>47</a:t>
            </a:r>
            <a:r>
              <a:rPr lang="ja-JP" altLang="en-US" sz="703" dirty="0">
                <a:latin typeface="Meiryo UI" pitchFamily="50" charset="-128"/>
                <a:ea typeface="Meiryo UI" pitchFamily="50" charset="-128"/>
                <a:cs typeface="Meiryo UI" pitchFamily="50" charset="-128"/>
              </a:rPr>
              <a:t>年</a:t>
            </a:r>
            <a:r>
              <a:rPr lang="en-US" altLang="ja-JP" sz="703" dirty="0">
                <a:latin typeface="Meiryo UI" pitchFamily="50" charset="-128"/>
                <a:ea typeface="Meiryo UI" pitchFamily="50" charset="-128"/>
                <a:cs typeface="Meiryo UI" pitchFamily="50" charset="-128"/>
              </a:rPr>
              <a:t>4</a:t>
            </a:r>
            <a:r>
              <a:rPr lang="ja-JP" altLang="en-US" sz="703" dirty="0">
                <a:latin typeface="Meiryo UI" pitchFamily="50" charset="-128"/>
                <a:ea typeface="Meiryo UI" pitchFamily="50" charset="-128"/>
                <a:cs typeface="Meiryo UI" pitchFamily="50" charset="-128"/>
              </a:rPr>
              <a:t>月１日</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・主要施設：</a:t>
            </a:r>
            <a:endParaRPr lang="en-US" altLang="ja-JP" sz="703"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52175" y="4813197"/>
            <a:ext cx="151655" cy="290447"/>
          </a:xfrm>
          <a:prstGeom prst="rect">
            <a:avLst/>
          </a:prstGeom>
        </p:spPr>
      </p:pic>
      <p:sp>
        <p:nvSpPr>
          <p:cNvPr id="35" name="テキスト ボックス 3"/>
          <p:cNvSpPr txBox="1">
            <a:spLocks noChangeArrowheads="1"/>
          </p:cNvSpPr>
          <p:nvPr/>
        </p:nvSpPr>
        <p:spPr bwMode="auto">
          <a:xfrm>
            <a:off x="4577863" y="5957832"/>
            <a:ext cx="2493427" cy="4168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テニスコート、野球場、スポーツ広場、サイクルどろんこ広場、ふれあいの庭、大芝生広場、かきつばた園、桜広場、野外炉、花と緑の相談所</a:t>
            </a:r>
            <a:endParaRPr lang="en-US" altLang="ja-JP" sz="703" dirty="0">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4"/>
          <a:stretch>
            <a:fillRect/>
          </a:stretch>
        </p:blipFill>
        <p:spPr>
          <a:xfrm>
            <a:off x="7391863" y="4725014"/>
            <a:ext cx="2093822" cy="1928658"/>
          </a:xfrm>
          <a:prstGeom prst="rect">
            <a:avLst/>
          </a:prstGeom>
        </p:spPr>
      </p:pic>
      <p:sp>
        <p:nvSpPr>
          <p:cNvPr id="49" name="テキスト ボックス 48"/>
          <p:cNvSpPr txBox="1"/>
          <p:nvPr/>
        </p:nvSpPr>
        <p:spPr>
          <a:xfrm>
            <a:off x="8178958" y="6685793"/>
            <a:ext cx="490519" cy="98360"/>
          </a:xfrm>
          <a:prstGeom prst="rect">
            <a:avLst/>
          </a:prstGeom>
          <a:noFill/>
        </p:spPr>
        <p:txBody>
          <a:bodyPr wrap="none" lIns="0" tIns="0" rIns="0" bIns="0" rtlCol="0">
            <a:spAutoFit/>
          </a:bodyPr>
          <a:lstStyle/>
          <a:p>
            <a:r>
              <a:rPr kumimoji="1" lang="ja-JP" altLang="en-US" sz="639" dirty="0"/>
              <a:t>周辺見取り図</a:t>
            </a:r>
          </a:p>
        </p:txBody>
      </p:sp>
      <p:sp>
        <p:nvSpPr>
          <p:cNvPr id="50" name="テキスト ボックス 49"/>
          <p:cNvSpPr txBox="1"/>
          <p:nvPr/>
        </p:nvSpPr>
        <p:spPr>
          <a:xfrm>
            <a:off x="8838986" y="6672931"/>
            <a:ext cx="856004" cy="88486"/>
          </a:xfrm>
          <a:prstGeom prst="rect">
            <a:avLst/>
          </a:prstGeom>
          <a:noFill/>
        </p:spPr>
        <p:txBody>
          <a:bodyPr wrap="none" lIns="0" tIns="0" rIns="0" bIns="0" rtlCol="0">
            <a:spAutoFit/>
          </a:bodyPr>
          <a:lstStyle/>
          <a:p>
            <a:r>
              <a:rPr kumimoji="1" lang="ja-JP" altLang="en-US" sz="575" dirty="0"/>
              <a:t>ベース図：</a:t>
            </a:r>
            <a:r>
              <a:rPr kumimoji="1" lang="en-US" altLang="ja-JP" sz="575" dirty="0"/>
              <a:t>NTT</a:t>
            </a:r>
            <a:r>
              <a:rPr kumimoji="1" lang="ja-JP" altLang="en-US" sz="575" dirty="0"/>
              <a:t>空間情報㈱</a:t>
            </a:r>
          </a:p>
        </p:txBody>
      </p:sp>
      <p:pic>
        <p:nvPicPr>
          <p:cNvPr id="52" name="図 51"/>
          <p:cNvPicPr>
            <a:picLocks noChangeAspect="1"/>
          </p:cNvPicPr>
          <p:nvPr/>
        </p:nvPicPr>
        <p:blipFill>
          <a:blip r:embed="rId5"/>
          <a:stretch>
            <a:fillRect/>
          </a:stretch>
        </p:blipFill>
        <p:spPr>
          <a:xfrm>
            <a:off x="7438287" y="6322730"/>
            <a:ext cx="416482" cy="398248"/>
          </a:xfrm>
          <a:prstGeom prst="rect">
            <a:avLst/>
          </a:prstGeom>
        </p:spPr>
      </p:pic>
      <p:sp>
        <p:nvSpPr>
          <p:cNvPr id="42" name="テキスト ボックス 41"/>
          <p:cNvSpPr txBox="1"/>
          <p:nvPr/>
        </p:nvSpPr>
        <p:spPr>
          <a:xfrm>
            <a:off x="8622967" y="-11389"/>
            <a:ext cx="1162498" cy="328423"/>
          </a:xfrm>
          <a:prstGeom prst="rect">
            <a:avLst/>
          </a:prstGeom>
          <a:noFill/>
        </p:spPr>
        <p:txBody>
          <a:bodyPr wrap="none" rtlCol="0">
            <a:spAutoFit/>
          </a:bodyPr>
          <a:lstStyle/>
          <a:p>
            <a:pPr algn="r"/>
            <a:r>
              <a:rPr kumimoji="1" lang="ja-JP" altLang="en-US" sz="767"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767" dirty="0">
              <a:solidFill>
                <a:schemeClr val="bg1"/>
              </a:solidFill>
              <a:latin typeface="Meiryo UI" panose="020B0604030504040204" pitchFamily="50" charset="-128"/>
              <a:ea typeface="Meiryo UI" panose="020B0604030504040204" pitchFamily="50" charset="-128"/>
            </a:endParaRPr>
          </a:p>
          <a:p>
            <a:pPr algn="r"/>
            <a:r>
              <a:rPr kumimoji="1" lang="ja-JP" altLang="en-US" sz="767" dirty="0">
                <a:solidFill>
                  <a:schemeClr val="bg1"/>
                </a:solidFill>
                <a:latin typeface="Meiryo UI" panose="020B0604030504040204" pitchFamily="50" charset="-128"/>
                <a:ea typeface="Meiryo UI" panose="020B0604030504040204" pitchFamily="50" charset="-128"/>
              </a:rPr>
              <a:t>令和６年１１月</a:t>
            </a:r>
          </a:p>
        </p:txBody>
      </p:sp>
      <p:sp>
        <p:nvSpPr>
          <p:cNvPr id="44" name="テキスト ボックス 3"/>
          <p:cNvSpPr txBox="1">
            <a:spLocks noChangeArrowheads="1"/>
          </p:cNvSpPr>
          <p:nvPr/>
        </p:nvSpPr>
        <p:spPr bwMode="auto">
          <a:xfrm>
            <a:off x="4092154" y="1731180"/>
            <a:ext cx="1344365"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③ゾーン別の方針</a:t>
            </a:r>
          </a:p>
        </p:txBody>
      </p:sp>
      <p:pic>
        <p:nvPicPr>
          <p:cNvPr id="8" name="図 7">
            <a:extLst>
              <a:ext uri="{FF2B5EF4-FFF2-40B4-BE49-F238E27FC236}">
                <a16:creationId xmlns:a16="http://schemas.microsoft.com/office/drawing/2014/main" id="{508DD409-1A12-481B-8EB3-CFDEF147A3C8}"/>
              </a:ext>
            </a:extLst>
          </p:cNvPr>
          <p:cNvPicPr>
            <a:picLocks noChangeAspect="1"/>
          </p:cNvPicPr>
          <p:nvPr/>
        </p:nvPicPr>
        <p:blipFill>
          <a:blip r:embed="rId6"/>
          <a:stretch>
            <a:fillRect/>
          </a:stretch>
        </p:blipFill>
        <p:spPr>
          <a:xfrm>
            <a:off x="202170" y="2510343"/>
            <a:ext cx="3817962" cy="3440879"/>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2148</TotalTime>
  <Words>763</Words>
  <Application>Microsoft Office PowerPoint</Application>
  <PresentationFormat>A4 210 x 297 mm</PresentationFormat>
  <Paragraphs>57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光俊</dc:creator>
  <cp:lastModifiedBy>山田　光俊</cp:lastModifiedBy>
  <cp:revision>268</cp:revision>
  <cp:lastPrinted>2024-09-26T02:35:25Z</cp:lastPrinted>
  <dcterms:created xsi:type="dcterms:W3CDTF">2023-06-07T07:10:05Z</dcterms:created>
  <dcterms:modified xsi:type="dcterms:W3CDTF">2024-11-19T10:29:24Z</dcterms:modified>
</cp:coreProperties>
</file>