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6" r:id="rId2"/>
  </p:sldIdLst>
  <p:sldSz cx="9906000" cy="6858000" type="A4"/>
  <p:notesSz cx="9869488"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2981" autoAdjust="0"/>
  </p:normalViewPr>
  <p:slideViewPr>
    <p:cSldViewPr snapToGrid="0">
      <p:cViewPr varScale="1">
        <p:scale>
          <a:sx n="93" d="100"/>
          <a:sy n="93" d="100"/>
        </p:scale>
        <p:origin x="89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6621" cy="337731"/>
          </a:xfrm>
          <a:prstGeom prst="rect">
            <a:avLst/>
          </a:prstGeom>
        </p:spPr>
        <p:txBody>
          <a:bodyPr vert="horz" lIns="90663" tIns="45331" rIns="90663" bIns="45331"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9715" y="1"/>
            <a:ext cx="4278197" cy="337731"/>
          </a:xfrm>
          <a:prstGeom prst="rect">
            <a:avLst/>
          </a:prstGeom>
        </p:spPr>
        <p:txBody>
          <a:bodyPr vert="horz" lIns="90663" tIns="45331" rIns="90663" bIns="45331" rtlCol="0"/>
          <a:lstStyle>
            <a:lvl1pPr algn="r">
              <a:defRPr sz="1200"/>
            </a:lvl1pPr>
          </a:lstStyle>
          <a:p>
            <a:fld id="{B70E7043-8DBB-4D9D-8B8D-50C84102584F}"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3292475" y="841375"/>
            <a:ext cx="3284538" cy="2273300"/>
          </a:xfrm>
          <a:prstGeom prst="rect">
            <a:avLst/>
          </a:prstGeom>
          <a:noFill/>
          <a:ln w="12700">
            <a:solidFill>
              <a:prstClr val="black"/>
            </a:solidFill>
          </a:ln>
        </p:spPr>
        <p:txBody>
          <a:bodyPr vert="horz" lIns="90663" tIns="45331" rIns="90663" bIns="45331" rtlCol="0" anchor="ctr"/>
          <a:lstStyle/>
          <a:p>
            <a:endParaRPr lang="ja-JP" altLang="en-US"/>
          </a:p>
        </p:txBody>
      </p:sp>
      <p:sp>
        <p:nvSpPr>
          <p:cNvPr id="5" name="ノート プレースホルダー 4"/>
          <p:cNvSpPr>
            <a:spLocks noGrp="1"/>
          </p:cNvSpPr>
          <p:nvPr>
            <p:ph type="body" sz="quarter" idx="3"/>
          </p:nvPr>
        </p:nvSpPr>
        <p:spPr>
          <a:xfrm>
            <a:off x="986791" y="3242214"/>
            <a:ext cx="7895906" cy="2651578"/>
          </a:xfrm>
          <a:prstGeom prst="rect">
            <a:avLst/>
          </a:prstGeom>
        </p:spPr>
        <p:txBody>
          <a:bodyPr vert="horz" lIns="90663" tIns="45331" rIns="90663" bIns="4533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8033"/>
            <a:ext cx="4276621" cy="337730"/>
          </a:xfrm>
          <a:prstGeom prst="rect">
            <a:avLst/>
          </a:prstGeom>
        </p:spPr>
        <p:txBody>
          <a:bodyPr vert="horz" lIns="90663" tIns="45331" rIns="90663" bIns="4533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9715" y="6398033"/>
            <a:ext cx="4278197" cy="337730"/>
          </a:xfrm>
          <a:prstGeom prst="rect">
            <a:avLst/>
          </a:prstGeom>
        </p:spPr>
        <p:txBody>
          <a:bodyPr vert="horz" lIns="90663" tIns="45331" rIns="90663" bIns="45331" rtlCol="0" anchor="b"/>
          <a:lstStyle>
            <a:lvl1pPr algn="r">
              <a:defRPr sz="1200"/>
            </a:lvl1pPr>
          </a:lstStyle>
          <a:p>
            <a:fld id="{2C560254-6820-41C3-87F1-B03FD84BB16C}" type="slidenum">
              <a:rPr kumimoji="1" lang="ja-JP" altLang="en-US" smtClean="0"/>
              <a:t>‹#›</a:t>
            </a:fld>
            <a:endParaRPr kumimoji="1" lang="ja-JP" altLang="en-US"/>
          </a:p>
        </p:txBody>
      </p:sp>
    </p:spTree>
    <p:extLst>
      <p:ext uri="{BB962C8B-B14F-4D97-AF65-F5344CB8AC3E}">
        <p14:creationId xmlns:p14="http://schemas.microsoft.com/office/powerpoint/2010/main" val="2841859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44525" y="855663"/>
            <a:ext cx="3322638"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224954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0533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2452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54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2426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923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5184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7761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95465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70669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05275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005563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1244" y="367049"/>
            <a:ext cx="9566670" cy="1286278"/>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66677" tIns="33338" rIns="66677" bIns="33338" rtlCol="0" anchor="ctr"/>
          <a:lstStyle/>
          <a:p>
            <a:pPr algn="ctr"/>
            <a:endParaRPr kumimoji="1" lang="ja-JP" altLang="en-US" sz="51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120536" y="1"/>
            <a:ext cx="9664929" cy="328423"/>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概要版</a:t>
            </a:r>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住吉公園マネジメントプラン（案） </a:t>
            </a:r>
            <a:r>
              <a:rPr lang="en-US" altLang="ja-JP" sz="1278" dirty="0">
                <a:solidFill>
                  <a:schemeClr val="bg1"/>
                </a:solidFill>
                <a:latin typeface="Meiryo UI" pitchFamily="50" charset="-128"/>
                <a:ea typeface="Meiryo UI" pitchFamily="50" charset="-128"/>
                <a:cs typeface="Meiryo UI" pitchFamily="50" charset="-128"/>
              </a:rPr>
              <a:t>『</a:t>
            </a:r>
            <a:r>
              <a:rPr lang="ja-JP" altLang="en-US" sz="1278" dirty="0">
                <a:solidFill>
                  <a:schemeClr val="bg1"/>
                </a:solidFill>
                <a:latin typeface="Meiryo UI" pitchFamily="50" charset="-128"/>
                <a:ea typeface="Meiryo UI" pitchFamily="50" charset="-128"/>
                <a:cs typeface="Meiryo UI" pitchFamily="50" charset="-128"/>
              </a:rPr>
              <a:t>日本最古の公園の一つとして、歴史が息づくレクリエーションの場となる公園</a:t>
            </a:r>
            <a:r>
              <a:rPr lang="en-US" altLang="ja-JP" sz="1278"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205605" y="648972"/>
            <a:ext cx="2347297"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4964059" y="852607"/>
            <a:ext cx="2347298" cy="505523"/>
          </a:xfrm>
          <a:prstGeom prst="rect">
            <a:avLst/>
          </a:prstGeom>
          <a:noFill/>
        </p:spPr>
        <p:txBody>
          <a:bodyPr wrap="square" rtlCol="0">
            <a:spAutoFit/>
          </a:bodyPr>
          <a:lstStyle/>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	ユニバーサルデザインの充実とともに、良好な維持管理による快適な園内空間を生み出す公園</a:t>
            </a:r>
          </a:p>
        </p:txBody>
      </p:sp>
      <p:sp>
        <p:nvSpPr>
          <p:cNvPr id="98" name="正方形/長方形 97"/>
          <p:cNvSpPr/>
          <p:nvPr/>
        </p:nvSpPr>
        <p:spPr>
          <a:xfrm>
            <a:off x="2584831" y="64897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99" name="正方形/長方形 98"/>
          <p:cNvSpPr/>
          <p:nvPr/>
        </p:nvSpPr>
        <p:spPr>
          <a:xfrm>
            <a:off x="2584831" y="833558"/>
            <a:ext cx="2347298" cy="780983"/>
          </a:xfrm>
          <a:prstGeom prst="rect">
            <a:avLst/>
          </a:prstGeom>
        </p:spPr>
        <p:txBody>
          <a:bodyPr wrap="square">
            <a:spAutoFit/>
          </a:bodyPr>
          <a:lstStyle/>
          <a:p>
            <a:pPr marL="114665" indent="-69002"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・公園の利便性向上や施設機能の向上等、民間活力を導入し、利用者サービスと公園機能の向上を図る公園</a:t>
            </a:r>
          </a:p>
          <a:p>
            <a:pPr marL="115679" indent="-70017"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地域、民間との連携により、一年を通じてイベントを開催する公園</a:t>
            </a:r>
          </a:p>
        </p:txBody>
      </p:sp>
      <p:sp>
        <p:nvSpPr>
          <p:cNvPr id="101" name="テキスト ボックス 100"/>
          <p:cNvSpPr txBox="1"/>
          <p:nvPr/>
        </p:nvSpPr>
        <p:spPr>
          <a:xfrm>
            <a:off x="7343286" y="847796"/>
            <a:ext cx="2347298" cy="505523"/>
          </a:xfrm>
          <a:prstGeom prst="rect">
            <a:avLst/>
          </a:prstGeom>
          <a:noFill/>
        </p:spPr>
        <p:txBody>
          <a:bodyPr wrap="square" rtlCol="0">
            <a:spAutoFit/>
          </a:bodyPr>
          <a:lstStyle/>
          <a:p>
            <a:pPr marL="115056" indent="-69034" algn="just" fontAlgn="t"/>
            <a:r>
              <a:rPr lang="ja-JP" altLang="en-US" sz="895" dirty="0">
                <a:solidFill>
                  <a:srgbClr val="000000"/>
                </a:solidFill>
                <a:latin typeface="Meiryo UI" panose="020B0604030504040204" pitchFamily="50" charset="-128"/>
                <a:ea typeface="Meiryo UI" panose="020B0604030504040204" pitchFamily="50" charset="-128"/>
              </a:rPr>
              <a:t>・都心部に位置する貴重なみどり空間として、園内の自然環境を保全し、さらなるみどり空間を創出する公園</a:t>
            </a:r>
          </a:p>
        </p:txBody>
      </p:sp>
      <p:sp>
        <p:nvSpPr>
          <p:cNvPr id="102" name="正方形/長方形 101"/>
          <p:cNvSpPr/>
          <p:nvPr/>
        </p:nvSpPr>
        <p:spPr>
          <a:xfrm>
            <a:off x="7343286" y="64897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4964059" y="648972"/>
            <a:ext cx="2347298" cy="184102"/>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205603" y="401253"/>
            <a:ext cx="9579861" cy="269433"/>
          </a:xfrm>
          <a:prstGeom prst="rect">
            <a:avLst/>
          </a:prstGeom>
          <a:noFill/>
        </p:spPr>
        <p:txBody>
          <a:bodyPr wrap="square" rtlCol="0">
            <a:spAutoFit/>
          </a:bodyPr>
          <a:lstStyle/>
          <a:p>
            <a:r>
              <a:rPr lang="ja-JP" altLang="en-US" sz="1151">
                <a:latin typeface="Meiryo UI" panose="020B0604030504040204" pitchFamily="50" charset="-128"/>
                <a:ea typeface="Meiryo UI" panose="020B0604030504040204" pitchFamily="50" charset="-128"/>
              </a:rPr>
              <a:t>①取組基本方針</a:t>
            </a:r>
            <a:endParaRPr kumimoji="1" lang="ja-JP" altLang="en-US" sz="1151"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1183574010"/>
              </p:ext>
            </p:extLst>
          </p:nvPr>
        </p:nvGraphicFramePr>
        <p:xfrm>
          <a:off x="4080490" y="2053493"/>
          <a:ext cx="2695867" cy="532529"/>
        </p:xfrm>
        <a:graphic>
          <a:graphicData uri="http://schemas.openxmlformats.org/drawingml/2006/table">
            <a:tbl>
              <a:tblPr firstRow="1" bandRow="1">
                <a:tableStyleId>{5C22544A-7EE6-4342-B048-85BDC9FD1C3A}</a:tableStyleId>
              </a:tblPr>
              <a:tblGrid>
                <a:gridCol w="2695867">
                  <a:extLst>
                    <a:ext uri="{9D8B030D-6E8A-4147-A177-3AD203B41FA5}">
                      <a16:colId xmlns:a16="http://schemas.microsoft.com/office/drawing/2014/main" val="1520663522"/>
                    </a:ext>
                  </a:extLst>
                </a:gridCol>
              </a:tblGrid>
              <a:tr h="1771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marL="58452" marR="58452" marT="29226" marB="29226"/>
                </a:tc>
                <a:extLst>
                  <a:ext uri="{0D108BD9-81ED-4DB2-BD59-A6C34878D82A}">
                    <a16:rowId xmlns:a16="http://schemas.microsoft.com/office/drawing/2014/main" val="3928224763"/>
                  </a:ext>
                </a:extLst>
              </a:tr>
              <a:tr h="336917">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○南海本線住吉大社駅に隣接しており、 駅前広場周辺及び</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桜広場を中心として賑わいを創出するゾーン</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480737657"/>
              </p:ext>
            </p:extLst>
          </p:nvPr>
        </p:nvGraphicFramePr>
        <p:xfrm>
          <a:off x="4080490" y="2638687"/>
          <a:ext cx="2695868" cy="560079"/>
        </p:xfrm>
        <a:graphic>
          <a:graphicData uri="http://schemas.openxmlformats.org/drawingml/2006/table">
            <a:tbl>
              <a:tblPr firstRow="1" bandRow="1">
                <a:tableStyleId>{5C22544A-7EE6-4342-B048-85BDC9FD1C3A}</a:tableStyleId>
              </a:tblPr>
              <a:tblGrid>
                <a:gridCol w="2695868">
                  <a:extLst>
                    <a:ext uri="{9D8B030D-6E8A-4147-A177-3AD203B41FA5}">
                      <a16:colId xmlns:a16="http://schemas.microsoft.com/office/drawing/2014/main" val="1520663522"/>
                    </a:ext>
                  </a:extLst>
                </a:gridCol>
              </a:tblGrid>
              <a:tr h="1680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marL="58452" marR="58452" marT="29226" marB="29226"/>
                </a:tc>
                <a:extLst>
                  <a:ext uri="{0D108BD9-81ED-4DB2-BD59-A6C34878D82A}">
                    <a16:rowId xmlns:a16="http://schemas.microsoft.com/office/drawing/2014/main" val="3928224763"/>
                  </a:ext>
                </a:extLst>
              </a:tr>
              <a:tr h="364467">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○都心部にある貴重なみどり空間を活用し、 子どもから大人</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までが様々なアクティビティを楽しむことができるゾーン</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33632757"/>
              </p:ext>
            </p:extLst>
          </p:nvPr>
        </p:nvGraphicFramePr>
        <p:xfrm>
          <a:off x="4080490" y="3253561"/>
          <a:ext cx="2695868" cy="566450"/>
        </p:xfrm>
        <a:graphic>
          <a:graphicData uri="http://schemas.openxmlformats.org/drawingml/2006/table">
            <a:tbl>
              <a:tblPr firstRow="1" bandRow="1">
                <a:tableStyleId>{5C22544A-7EE6-4342-B048-85BDC9FD1C3A}</a:tableStyleId>
              </a:tblPr>
              <a:tblGrid>
                <a:gridCol w="2695868">
                  <a:extLst>
                    <a:ext uri="{9D8B030D-6E8A-4147-A177-3AD203B41FA5}">
                      <a16:colId xmlns:a16="http://schemas.microsoft.com/office/drawing/2014/main" val="1520663522"/>
                    </a:ext>
                  </a:extLst>
                </a:gridCol>
              </a:tblGrid>
              <a:tr h="1892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marL="58452" marR="58452" marT="29226" marB="29226"/>
                </a:tc>
                <a:extLst>
                  <a:ext uri="{0D108BD9-81ED-4DB2-BD59-A6C34878D82A}">
                    <a16:rowId xmlns:a16="http://schemas.microsoft.com/office/drawing/2014/main" val="3928224763"/>
                  </a:ext>
                </a:extLst>
              </a:tr>
              <a:tr h="370838">
                <a:tc>
                  <a:txBody>
                    <a:bodyPr/>
                    <a:lstStyle/>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○インドアスポーツが可能な体育館をはじめ、多様なスポーツ</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施設を活用して府民の健康増進を図るゾーン</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1815764555"/>
              </p:ext>
            </p:extLst>
          </p:nvPr>
        </p:nvGraphicFramePr>
        <p:xfrm>
          <a:off x="4080490" y="3871413"/>
          <a:ext cx="2695868" cy="539588"/>
        </p:xfrm>
        <a:graphic>
          <a:graphicData uri="http://schemas.openxmlformats.org/drawingml/2006/table">
            <a:tbl>
              <a:tblPr firstRow="1" bandRow="1">
                <a:tableStyleId>{5C22544A-7EE6-4342-B048-85BDC9FD1C3A}</a:tableStyleId>
              </a:tblPr>
              <a:tblGrid>
                <a:gridCol w="2695868">
                  <a:extLst>
                    <a:ext uri="{9D8B030D-6E8A-4147-A177-3AD203B41FA5}">
                      <a16:colId xmlns:a16="http://schemas.microsoft.com/office/drawing/2014/main" val="1520663522"/>
                    </a:ext>
                  </a:extLst>
                </a:gridCol>
              </a:tblGrid>
              <a:tr h="1658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marL="58452" marR="58452" marT="29226" marB="29226"/>
                </a:tc>
                <a:extLst>
                  <a:ext uri="{0D108BD9-81ED-4DB2-BD59-A6C34878D82A}">
                    <a16:rowId xmlns:a16="http://schemas.microsoft.com/office/drawing/2014/main" val="3928224763"/>
                  </a:ext>
                </a:extLst>
              </a:tr>
              <a:tr h="343976">
                <a:tc>
                  <a:txBody>
                    <a:bodyPr/>
                    <a:lstStyle/>
                    <a:p>
                      <a:pPr marL="180000" indent="-144000">
                        <a:buFont typeface="Arial" panose="020B0604020202020204" pitchFamily="34" charset="0"/>
                        <a:buNone/>
                      </a:pPr>
                      <a:r>
                        <a:rPr kumimoji="1" lang="ja-JP" altLang="en-US" sz="800" dirty="0">
                          <a:latin typeface="Meiryo UI" panose="020B0604030504040204" pitchFamily="50" charset="-128"/>
                          <a:ea typeface="Meiryo UI" panose="020B0604030504040204" pitchFamily="50" charset="-128"/>
                        </a:rPr>
                        <a:t>○住吉大社の参道に続く汐掛道や高灯篭、明治時代の面影</a:t>
                      </a:r>
                      <a:endParaRPr kumimoji="1" lang="en-US" altLang="ja-JP" sz="800" dirty="0">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を残す心字池など</a:t>
                      </a:r>
                      <a:r>
                        <a:rPr kumimoji="1" lang="ja-JP" altLang="en-US" sz="800" dirty="0">
                          <a:solidFill>
                            <a:schemeClr val="tx1"/>
                          </a:solidFill>
                          <a:latin typeface="Meiryo UI" panose="020B0604030504040204" pitchFamily="50" charset="-128"/>
                          <a:ea typeface="Meiryo UI" panose="020B0604030504040204" pitchFamily="50" charset="-128"/>
                        </a:rPr>
                        <a:t>の</a:t>
                      </a:r>
                      <a:r>
                        <a:rPr kumimoji="1" lang="ja-JP" altLang="en-US" sz="800" dirty="0">
                          <a:latin typeface="Meiryo UI" panose="020B0604030504040204" pitchFamily="50" charset="-128"/>
                          <a:ea typeface="Meiryo UI" panose="020B0604030504040204" pitchFamily="50" charset="-128"/>
                        </a:rPr>
                        <a:t>歴史景観を保全するゾーン</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146890" y="1807437"/>
            <a:ext cx="1119202"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4075826" y="4604349"/>
            <a:ext cx="3087224" cy="75123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67" dirty="0">
                <a:latin typeface="Meiryo UI" pitchFamily="50" charset="-128"/>
                <a:ea typeface="Meiryo UI" pitchFamily="50" charset="-128"/>
                <a:cs typeface="Meiryo UI" pitchFamily="50" charset="-128"/>
              </a:rPr>
              <a:t>&lt;</a:t>
            </a:r>
            <a:r>
              <a:rPr lang="ja-JP" altLang="en-US" sz="767" dirty="0">
                <a:latin typeface="Meiryo UI" pitchFamily="50" charset="-128"/>
                <a:ea typeface="Meiryo UI" pitchFamily="50" charset="-128"/>
                <a:cs typeface="Meiryo UI" pitchFamily="50" charset="-128"/>
              </a:rPr>
              <a:t>参考</a:t>
            </a:r>
            <a:r>
              <a:rPr lang="en-US" altLang="ja-JP" sz="767" dirty="0">
                <a:latin typeface="Meiryo UI" pitchFamily="50" charset="-128"/>
                <a:ea typeface="Meiryo UI" pitchFamily="50" charset="-128"/>
                <a:cs typeface="Meiryo UI" pitchFamily="50" charset="-128"/>
              </a:rPr>
              <a:t>&gt;</a:t>
            </a:r>
            <a:r>
              <a:rPr lang="ja-JP" altLang="en-US" sz="767" dirty="0">
                <a:latin typeface="Meiryo UI" pitchFamily="50" charset="-128"/>
                <a:ea typeface="Meiryo UI" pitchFamily="50" charset="-128"/>
                <a:cs typeface="Meiryo UI" pitchFamily="50" charset="-128"/>
              </a:rPr>
              <a:t>公園の概要</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・概要：</a:t>
            </a:r>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726611064"/>
              </p:ext>
            </p:extLst>
          </p:nvPr>
        </p:nvGraphicFramePr>
        <p:xfrm>
          <a:off x="6849085" y="2044932"/>
          <a:ext cx="2910026" cy="1131908"/>
        </p:xfrm>
        <a:graphic>
          <a:graphicData uri="http://schemas.openxmlformats.org/drawingml/2006/table">
            <a:tbl>
              <a:tblPr firstRow="1" bandRow="1">
                <a:tableStyleId>{5C22544A-7EE6-4342-B048-85BDC9FD1C3A}</a:tableStyleId>
              </a:tblPr>
              <a:tblGrid>
                <a:gridCol w="2910026">
                  <a:extLst>
                    <a:ext uri="{9D8B030D-6E8A-4147-A177-3AD203B41FA5}">
                      <a16:colId xmlns:a16="http://schemas.microsoft.com/office/drawing/2014/main" val="1520663522"/>
                    </a:ext>
                  </a:extLst>
                </a:gridCol>
              </a:tblGrid>
              <a:tr h="220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marL="58452" marR="58452" marT="29226" marB="29226">
                    <a:solidFill>
                      <a:schemeClr val="accent6"/>
                    </a:solidFill>
                  </a:tcPr>
                </a:tc>
                <a:extLst>
                  <a:ext uri="{0D108BD9-81ED-4DB2-BD59-A6C34878D82A}">
                    <a16:rowId xmlns:a16="http://schemas.microsoft.com/office/drawing/2014/main" val="3928224763"/>
                  </a:ext>
                </a:extLst>
              </a:tr>
              <a:tr h="816655">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住吉大社に隣接し、園内に歴史的建造物等を多く有することから、周辺地域と一体となった歴史的・文化的価値の情報発信等を</a:t>
                      </a:r>
                      <a:endParaRPr kumimoji="1" lang="en-US" altLang="ja-JP" sz="800" dirty="0">
                        <a:latin typeface="Meiryo UI" panose="020B0604030504040204" pitchFamily="50" charset="-128"/>
                        <a:ea typeface="Meiryo UI" panose="020B0604030504040204" pitchFamily="50" charset="-128"/>
                      </a:endParaRPr>
                    </a:p>
                    <a:p>
                      <a:pPr marL="95250" indent="0">
                        <a:buFont typeface="Arial" panose="020B0604020202020204" pitchFamily="34" charset="0"/>
                        <a:buNone/>
                      </a:pPr>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実施。</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公園の特徴的な景観である心字池周辺のマツや汐掛道の並木などの植栽管理を通じて、歴史的景観の保全・発信を実施。</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身近な自然とのふれあいや環境学習など、自然の恵みを実感できる活動を推進。</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2384545475"/>
              </p:ext>
            </p:extLst>
          </p:nvPr>
        </p:nvGraphicFramePr>
        <p:xfrm>
          <a:off x="6857248" y="3235451"/>
          <a:ext cx="2928215" cy="1175549"/>
        </p:xfrm>
        <a:graphic>
          <a:graphicData uri="http://schemas.openxmlformats.org/drawingml/2006/table">
            <a:tbl>
              <a:tblPr firstRow="1" bandRow="1">
                <a:tableStyleId>{5C22544A-7EE6-4342-B048-85BDC9FD1C3A}</a:tableStyleId>
              </a:tblPr>
              <a:tblGrid>
                <a:gridCol w="2928215">
                  <a:extLst>
                    <a:ext uri="{9D8B030D-6E8A-4147-A177-3AD203B41FA5}">
                      <a16:colId xmlns:a16="http://schemas.microsoft.com/office/drawing/2014/main" val="1520663522"/>
                    </a:ext>
                  </a:extLst>
                </a:gridCol>
              </a:tblGrid>
              <a:tr h="2284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marL="58452" marR="58452" marT="29226" marB="29226">
                    <a:solidFill>
                      <a:schemeClr val="accent6"/>
                    </a:solidFill>
                  </a:tcPr>
                </a:tc>
                <a:extLst>
                  <a:ext uri="{0D108BD9-81ED-4DB2-BD59-A6C34878D82A}">
                    <a16:rowId xmlns:a16="http://schemas.microsoft.com/office/drawing/2014/main" val="3928224763"/>
                  </a:ext>
                </a:extLst>
              </a:tr>
              <a:tr h="947050">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現在も歴史的風情をとどめる「汐掛道」や「花と水の広場」を中心に草花で彩り、公園のシンボルエリアにふさわしい景観づくりを実施。</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桜広場は公園唯一の広場で、バーベキューが可能な場所であり多くの来園者で賑わうことから、適正な維持管理と利用調整を実施。</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公園開設当初からある心字池は、大正、平成と改修され、現在までその面影をとどめているため、歴史的な景観に配慮した管理を実施。</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6906233" y="1717633"/>
            <a:ext cx="1361049"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4397830" y="4729889"/>
            <a:ext cx="2724786" cy="7413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住吉公園は、大阪市の南西部に位置し、日本で最も古い公園のひとつとして、明治６年８月２日に開設された。面積は</a:t>
            </a:r>
            <a:r>
              <a:rPr lang="en-US" altLang="ja-JP" sz="703" dirty="0">
                <a:latin typeface="Meiryo UI" pitchFamily="50" charset="-128"/>
                <a:ea typeface="Meiryo UI" pitchFamily="50" charset="-128"/>
                <a:cs typeface="Meiryo UI" pitchFamily="50" charset="-128"/>
              </a:rPr>
              <a:t>8.0ha </a:t>
            </a:r>
            <a:r>
              <a:rPr lang="ja-JP" altLang="en-US" sz="703" dirty="0">
                <a:latin typeface="Meiryo UI" pitchFamily="50" charset="-128"/>
                <a:ea typeface="Meiryo UI" pitchFamily="50" charset="-128"/>
                <a:cs typeface="Meiryo UI" pitchFamily="50" charset="-128"/>
              </a:rPr>
              <a:t>と府営公園では最も小さい公園でありながら、体育館や野球場、テニスコート等の運動施設をはじめ、心字池や花と水の広場、壁泉等の水を使った修景施設など多様な施設がある。また、市街地の中にあって駅に隣接し、住吉大社も近いことから、日常的に多くの人が訪れている。</a:t>
            </a:r>
            <a:endParaRPr lang="en-US" altLang="ja-JP" sz="703"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4075826" y="5430369"/>
            <a:ext cx="3087224" cy="5250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・開設面積：</a:t>
            </a:r>
            <a:r>
              <a:rPr lang="en-US" altLang="ja-JP" sz="703" dirty="0">
                <a:latin typeface="Meiryo UI" pitchFamily="50" charset="-128"/>
                <a:ea typeface="Meiryo UI" pitchFamily="50" charset="-128"/>
                <a:cs typeface="Meiryo UI" pitchFamily="50" charset="-128"/>
              </a:rPr>
              <a:t>8.0</a:t>
            </a:r>
            <a:r>
              <a:rPr lang="ja-JP" altLang="en-US" sz="703" dirty="0">
                <a:latin typeface="Meiryo UI" pitchFamily="50" charset="-128"/>
                <a:ea typeface="Meiryo UI" pitchFamily="50" charset="-128"/>
                <a:cs typeface="Meiryo UI" pitchFamily="50" charset="-128"/>
              </a:rPr>
              <a:t>　</a:t>
            </a:r>
            <a:r>
              <a:rPr lang="en-US" altLang="ja-JP" sz="703" dirty="0">
                <a:latin typeface="Meiryo UI" pitchFamily="50" charset="-128"/>
                <a:ea typeface="Meiryo UI" pitchFamily="50" charset="-128"/>
                <a:cs typeface="Meiryo UI" pitchFamily="50" charset="-128"/>
              </a:rPr>
              <a:t>ha</a:t>
            </a:r>
          </a:p>
          <a:p>
            <a:pPr eaLnBrk="1" hangingPunct="1"/>
            <a:r>
              <a:rPr lang="ja-JP" altLang="en-US" sz="703" dirty="0">
                <a:latin typeface="Meiryo UI" pitchFamily="50" charset="-128"/>
                <a:ea typeface="Meiryo UI" pitchFamily="50" charset="-128"/>
                <a:cs typeface="Meiryo UI" pitchFamily="50" charset="-128"/>
              </a:rPr>
              <a:t>・年間利用者数（令和</a:t>
            </a:r>
            <a:r>
              <a:rPr lang="en-US" altLang="ja-JP" sz="703" dirty="0">
                <a:latin typeface="Meiryo UI" pitchFamily="50" charset="-128"/>
                <a:ea typeface="Meiryo UI" pitchFamily="50" charset="-128"/>
                <a:cs typeface="Meiryo UI" pitchFamily="50" charset="-128"/>
              </a:rPr>
              <a:t>5</a:t>
            </a:r>
            <a:r>
              <a:rPr lang="ja-JP" altLang="en-US" sz="703" dirty="0">
                <a:latin typeface="Meiryo UI" pitchFamily="50" charset="-128"/>
                <a:ea typeface="Meiryo UI" pitchFamily="50" charset="-128"/>
                <a:cs typeface="Meiryo UI" pitchFamily="50" charset="-128"/>
              </a:rPr>
              <a:t>年度）：約</a:t>
            </a:r>
            <a:r>
              <a:rPr lang="en-US" altLang="ja-JP" sz="703" dirty="0">
                <a:latin typeface="Meiryo UI" pitchFamily="50" charset="-128"/>
                <a:ea typeface="Meiryo UI" pitchFamily="50" charset="-128"/>
                <a:cs typeface="Meiryo UI" pitchFamily="50" charset="-128"/>
              </a:rPr>
              <a:t>85</a:t>
            </a:r>
            <a:r>
              <a:rPr lang="ja-JP" altLang="en-US" sz="703" dirty="0">
                <a:latin typeface="Meiryo UI" pitchFamily="50" charset="-128"/>
                <a:ea typeface="Meiryo UI" pitchFamily="50" charset="-128"/>
                <a:cs typeface="Meiryo UI" pitchFamily="50" charset="-128"/>
              </a:rPr>
              <a:t>万人</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・開設年度：明治６年８月２日</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・主要施設：</a:t>
            </a:r>
            <a:endParaRPr lang="en-US" altLang="ja-JP" sz="703"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4569699" y="5753747"/>
            <a:ext cx="2493427" cy="3086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テニスコート、軟式野球場、児童遊戯場、花と水の広場、桜広場、体育館、集会所</a:t>
            </a:r>
          </a:p>
        </p:txBody>
      </p:sp>
      <p:sp>
        <p:nvSpPr>
          <p:cNvPr id="39" name="テキスト ボックス 38"/>
          <p:cNvSpPr txBox="1"/>
          <p:nvPr/>
        </p:nvSpPr>
        <p:spPr>
          <a:xfrm>
            <a:off x="205604" y="827490"/>
            <a:ext cx="2347298" cy="505523"/>
          </a:xfrm>
          <a:prstGeom prst="rect">
            <a:avLst/>
          </a:prstGeom>
          <a:noFill/>
        </p:spPr>
        <p:txBody>
          <a:bodyPr wrap="square" rtlCol="0">
            <a:spAutoFit/>
          </a:bodyPr>
          <a:lstStyle/>
          <a:p>
            <a:pPr marL="115056" indent="-69034"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・住吉大社と連携し、日本最古の公園としての歴史資産・景観を保全し、国内外からの観光客を誘致する公園</a:t>
            </a:r>
          </a:p>
        </p:txBody>
      </p:sp>
      <p:pic>
        <p:nvPicPr>
          <p:cNvPr id="38" name="図 37"/>
          <p:cNvPicPr>
            <a:picLocks noChangeAspect="1"/>
          </p:cNvPicPr>
          <p:nvPr/>
        </p:nvPicPr>
        <p:blipFill>
          <a:blip r:embed="rId3"/>
          <a:stretch>
            <a:fillRect/>
          </a:stretch>
        </p:blipFill>
        <p:spPr>
          <a:xfrm>
            <a:off x="7067186" y="4577799"/>
            <a:ext cx="2659251" cy="1966900"/>
          </a:xfrm>
          <a:prstGeom prst="rect">
            <a:avLst/>
          </a:prstGeom>
        </p:spPr>
      </p:pic>
      <p:sp>
        <p:nvSpPr>
          <p:cNvPr id="44" name="正方形/長方形 43"/>
          <p:cNvSpPr/>
          <p:nvPr/>
        </p:nvSpPr>
        <p:spPr>
          <a:xfrm>
            <a:off x="4080489" y="4529491"/>
            <a:ext cx="5689832" cy="219248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51"/>
          </a:p>
        </p:txBody>
      </p:sp>
      <p:sp>
        <p:nvSpPr>
          <p:cNvPr id="47" name="テキスト ボックス 46"/>
          <p:cNvSpPr txBox="1"/>
          <p:nvPr/>
        </p:nvSpPr>
        <p:spPr>
          <a:xfrm>
            <a:off x="8178958" y="6582801"/>
            <a:ext cx="490519" cy="98360"/>
          </a:xfrm>
          <a:prstGeom prst="rect">
            <a:avLst/>
          </a:prstGeom>
          <a:noFill/>
        </p:spPr>
        <p:txBody>
          <a:bodyPr wrap="none" lIns="0" tIns="0" rIns="0" bIns="0" rtlCol="0">
            <a:spAutoFit/>
          </a:bodyPr>
          <a:lstStyle/>
          <a:p>
            <a:r>
              <a:rPr kumimoji="1" lang="ja-JP" altLang="en-US" sz="639" dirty="0"/>
              <a:t>周辺見取り図</a:t>
            </a:r>
          </a:p>
        </p:txBody>
      </p:sp>
      <p:sp>
        <p:nvSpPr>
          <p:cNvPr id="48" name="テキスト ボックス 47"/>
          <p:cNvSpPr txBox="1"/>
          <p:nvPr/>
        </p:nvSpPr>
        <p:spPr>
          <a:xfrm>
            <a:off x="8830822" y="6586267"/>
            <a:ext cx="856004" cy="88486"/>
          </a:xfrm>
          <a:prstGeom prst="rect">
            <a:avLst/>
          </a:prstGeom>
          <a:noFill/>
        </p:spPr>
        <p:txBody>
          <a:bodyPr wrap="none" lIns="0" tIns="0" rIns="0" bIns="0" rtlCol="0">
            <a:spAutoFit/>
          </a:bodyPr>
          <a:lstStyle/>
          <a:p>
            <a:r>
              <a:rPr kumimoji="1" lang="ja-JP" altLang="en-US" sz="575" dirty="0"/>
              <a:t>ベース図：</a:t>
            </a:r>
            <a:r>
              <a:rPr kumimoji="1" lang="en-US" altLang="ja-JP" sz="575" dirty="0"/>
              <a:t>NTT</a:t>
            </a:r>
            <a:r>
              <a:rPr kumimoji="1" lang="ja-JP" altLang="en-US" sz="575" dirty="0"/>
              <a:t>空間情報㈱</a:t>
            </a:r>
          </a:p>
        </p:txBody>
      </p:sp>
      <p:pic>
        <p:nvPicPr>
          <p:cNvPr id="50" name="図 4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572761" y="4742861"/>
            <a:ext cx="151655" cy="290447"/>
          </a:xfrm>
          <a:prstGeom prst="rect">
            <a:avLst/>
          </a:prstGeom>
        </p:spPr>
      </p:pic>
      <p:pic>
        <p:nvPicPr>
          <p:cNvPr id="51" name="図 50"/>
          <p:cNvPicPr>
            <a:picLocks noChangeAspect="1"/>
          </p:cNvPicPr>
          <p:nvPr/>
        </p:nvPicPr>
        <p:blipFill>
          <a:blip r:embed="rId5"/>
          <a:stretch>
            <a:fillRect/>
          </a:stretch>
        </p:blipFill>
        <p:spPr>
          <a:xfrm>
            <a:off x="7142120" y="6230576"/>
            <a:ext cx="402333" cy="384718"/>
          </a:xfrm>
          <a:prstGeom prst="rect">
            <a:avLst/>
          </a:prstGeom>
        </p:spPr>
      </p:pic>
      <p:sp>
        <p:nvSpPr>
          <p:cNvPr id="42" name="テキスト ボックス 41"/>
          <p:cNvSpPr txBox="1"/>
          <p:nvPr/>
        </p:nvSpPr>
        <p:spPr>
          <a:xfrm>
            <a:off x="8622967" y="-11389"/>
            <a:ext cx="1162498" cy="328423"/>
          </a:xfrm>
          <a:prstGeom prst="rect">
            <a:avLst/>
          </a:prstGeom>
          <a:noFill/>
        </p:spPr>
        <p:txBody>
          <a:bodyPr wrap="none" rtlCol="0">
            <a:spAutoFit/>
          </a:bodyPr>
          <a:lstStyle/>
          <a:p>
            <a:pPr algn="r"/>
            <a:r>
              <a:rPr kumimoji="1" lang="ja-JP" altLang="en-US" sz="767"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767" dirty="0">
              <a:solidFill>
                <a:schemeClr val="bg1"/>
              </a:solidFill>
              <a:latin typeface="Meiryo UI" panose="020B0604030504040204" pitchFamily="50" charset="-128"/>
              <a:ea typeface="Meiryo UI" panose="020B0604030504040204" pitchFamily="50" charset="-128"/>
            </a:endParaRPr>
          </a:p>
          <a:p>
            <a:pPr algn="r"/>
            <a:r>
              <a:rPr kumimoji="1" lang="ja-JP" altLang="en-US" sz="767" dirty="0">
                <a:solidFill>
                  <a:schemeClr val="bg1"/>
                </a:solidFill>
                <a:latin typeface="Meiryo UI" panose="020B0604030504040204" pitchFamily="50" charset="-128"/>
                <a:ea typeface="Meiryo UI" panose="020B0604030504040204" pitchFamily="50" charset="-128"/>
              </a:rPr>
              <a:t>令和６年１１月</a:t>
            </a:r>
          </a:p>
        </p:txBody>
      </p:sp>
      <p:pic>
        <p:nvPicPr>
          <p:cNvPr id="3" name="図 2"/>
          <p:cNvPicPr>
            <a:picLocks noChangeAspect="1"/>
          </p:cNvPicPr>
          <p:nvPr/>
        </p:nvPicPr>
        <p:blipFill>
          <a:blip r:embed="rId6"/>
          <a:stretch>
            <a:fillRect/>
          </a:stretch>
        </p:blipFill>
        <p:spPr>
          <a:xfrm>
            <a:off x="205603" y="2497581"/>
            <a:ext cx="3768073" cy="2973665"/>
          </a:xfrm>
          <a:prstGeom prst="rect">
            <a:avLst/>
          </a:prstGeom>
        </p:spPr>
      </p:pic>
      <p:sp>
        <p:nvSpPr>
          <p:cNvPr id="34" name="テキスト ボックス 3"/>
          <p:cNvSpPr txBox="1">
            <a:spLocks noChangeArrowheads="1"/>
          </p:cNvSpPr>
          <p:nvPr/>
        </p:nvSpPr>
        <p:spPr bwMode="auto">
          <a:xfrm>
            <a:off x="4080489" y="1728701"/>
            <a:ext cx="1261162"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③ゾーン別の方針</a:t>
            </a:r>
          </a:p>
        </p:txBody>
      </p:sp>
      <p:sp>
        <p:nvSpPr>
          <p:cNvPr id="46" name="テキスト ボックス 3">
            <a:extLst>
              <a:ext uri="{FF2B5EF4-FFF2-40B4-BE49-F238E27FC236}">
                <a16:creationId xmlns:a16="http://schemas.microsoft.com/office/drawing/2014/main" id="{41B55559-79B5-4253-9AD9-BD3853EA6817}"/>
              </a:ext>
            </a:extLst>
          </p:cNvPr>
          <p:cNvSpPr txBox="1">
            <a:spLocks noChangeArrowheads="1"/>
          </p:cNvSpPr>
          <p:nvPr/>
        </p:nvSpPr>
        <p:spPr bwMode="auto">
          <a:xfrm>
            <a:off x="4075826" y="6000424"/>
            <a:ext cx="3087224" cy="2005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a:t>
            </a:r>
            <a:r>
              <a:rPr lang="en-US" altLang="ja-JP" sz="703" dirty="0">
                <a:latin typeface="Meiryo UI" pitchFamily="50" charset="-128"/>
                <a:ea typeface="Meiryo UI" pitchFamily="50" charset="-128"/>
                <a:cs typeface="Meiryo UI" pitchFamily="50" charset="-128"/>
              </a:rPr>
              <a:t>P-PFI</a:t>
            </a:r>
            <a:r>
              <a:rPr lang="ja-JP" altLang="en-US" sz="703" dirty="0">
                <a:latin typeface="Meiryo UI" pitchFamily="50" charset="-128"/>
                <a:ea typeface="Meiryo UI" pitchFamily="50" charset="-128"/>
                <a:cs typeface="Meiryo UI" pitchFamily="50" charset="-128"/>
              </a:rPr>
              <a:t>施設：飲食施設（</a:t>
            </a:r>
            <a:r>
              <a:rPr lang="en-US" altLang="ja-JP" sz="703" dirty="0">
                <a:latin typeface="Meiryo UI" pitchFamily="50" charset="-128"/>
                <a:ea typeface="Meiryo UI" pitchFamily="50" charset="-128"/>
                <a:cs typeface="Meiryo UI" pitchFamily="50" charset="-128"/>
              </a:rPr>
              <a:t>R6</a:t>
            </a:r>
            <a:r>
              <a:rPr lang="ja-JP" altLang="en-US" sz="703" dirty="0">
                <a:latin typeface="Meiryo UI" pitchFamily="50" charset="-128"/>
                <a:ea typeface="Meiryo UI" pitchFamily="50" charset="-128"/>
                <a:cs typeface="Meiryo UI" pitchFamily="50" charset="-128"/>
              </a:rPr>
              <a:t>年度営業開始）</a:t>
            </a:r>
            <a:endParaRPr lang="en-US" altLang="ja-JP" sz="703"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1940</TotalTime>
  <Words>712</Words>
  <Application>Microsoft Office PowerPoint</Application>
  <PresentationFormat>A4 210 x 297 mm</PresentationFormat>
  <Paragraphs>50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光俊</dc:creator>
  <cp:lastModifiedBy>山田　光俊</cp:lastModifiedBy>
  <cp:revision>247</cp:revision>
  <cp:lastPrinted>2023-09-11T00:49:55Z</cp:lastPrinted>
  <dcterms:created xsi:type="dcterms:W3CDTF">2023-06-07T07:10:05Z</dcterms:created>
  <dcterms:modified xsi:type="dcterms:W3CDTF">2024-11-19T10:30:13Z</dcterms:modified>
</cp:coreProperties>
</file>