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98" r:id="rId2"/>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73D5"/>
    <a:srgbClr val="8FAADC"/>
    <a:srgbClr val="FF00FF"/>
    <a:srgbClr val="0066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13" autoAdjust="0"/>
  </p:normalViewPr>
  <p:slideViewPr>
    <p:cSldViewPr snapToGrid="0">
      <p:cViewPr varScale="1">
        <p:scale>
          <a:sx n="93" d="100"/>
          <a:sy n="93" d="100"/>
        </p:scale>
        <p:origin x="941" y="8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6888" cy="34131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6" y="1"/>
            <a:ext cx="4308475" cy="341313"/>
          </a:xfrm>
          <a:prstGeom prst="rect">
            <a:avLst/>
          </a:prstGeom>
        </p:spPr>
        <p:txBody>
          <a:bodyPr vert="horz" lIns="91434" tIns="45716" rIns="91434" bIns="45716" rtlCol="0"/>
          <a:lstStyle>
            <a:lvl1pPr algn="r">
              <a:defRPr sz="1200"/>
            </a:lvl1pPr>
          </a:lstStyle>
          <a:p>
            <a:fld id="{B70E7043-8DBB-4D9D-8B8D-50C84102584F}" type="datetimeFigureOut">
              <a:rPr kumimoji="1" lang="ja-JP" altLang="en-US" smtClean="0"/>
              <a:t>2024/11/19</a:t>
            </a:fld>
            <a:endParaRPr kumimoji="1" lang="ja-JP" altLang="en-US"/>
          </a:p>
        </p:txBody>
      </p:sp>
      <p:sp>
        <p:nvSpPr>
          <p:cNvPr id="4" name="スライド イメージ プレースホルダー 3"/>
          <p:cNvSpPr>
            <a:spLocks noGrp="1" noRot="1" noChangeAspect="1"/>
          </p:cNvSpPr>
          <p:nvPr>
            <p:ph type="sldImg" idx="2"/>
          </p:nvPr>
        </p:nvSpPr>
        <p:spPr>
          <a:xfrm>
            <a:off x="3311525" y="850900"/>
            <a:ext cx="3316288" cy="2297113"/>
          </a:xfrm>
          <a:prstGeom prst="rect">
            <a:avLst/>
          </a:prstGeom>
          <a:noFill/>
          <a:ln w="12700">
            <a:solidFill>
              <a:prstClr val="black"/>
            </a:solidFill>
          </a:ln>
        </p:spPr>
        <p:txBody>
          <a:bodyPr vert="horz" lIns="91434" tIns="45716" rIns="91434" bIns="45716"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34" tIns="45716" rIns="91434"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88"/>
            <a:ext cx="4306888" cy="341312"/>
          </a:xfrm>
          <a:prstGeom prst="rect">
            <a:avLst/>
          </a:prstGeom>
        </p:spPr>
        <p:txBody>
          <a:bodyPr vert="horz" lIns="91434" tIns="45716" rIns="91434"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6" y="6465888"/>
            <a:ext cx="4308475" cy="341312"/>
          </a:xfrm>
          <a:prstGeom prst="rect">
            <a:avLst/>
          </a:prstGeom>
        </p:spPr>
        <p:txBody>
          <a:bodyPr vert="horz" lIns="91434" tIns="45716" rIns="91434" bIns="45716" rtlCol="0" anchor="b"/>
          <a:lstStyle>
            <a:lvl1pPr algn="r">
              <a:defRPr sz="1200"/>
            </a:lvl1pPr>
          </a:lstStyle>
          <a:p>
            <a:fld id="{2C560254-6820-41C3-87F1-B03FD84BB16C}" type="slidenum">
              <a:rPr kumimoji="1" lang="ja-JP" altLang="en-US" smtClean="0"/>
              <a:t>‹#›</a:t>
            </a:fld>
            <a:endParaRPr kumimoji="1" lang="ja-JP" altLang="en-US"/>
          </a:p>
        </p:txBody>
      </p:sp>
    </p:spTree>
    <p:extLst>
      <p:ext uri="{BB962C8B-B14F-4D97-AF65-F5344CB8AC3E}">
        <p14:creationId xmlns:p14="http://schemas.microsoft.com/office/powerpoint/2010/main" val="28418593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4525" y="855663"/>
            <a:ext cx="3322638"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9048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224954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10533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2452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54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24261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9234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5184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17761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95465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70669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05275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005563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3"/>
          <a:stretch>
            <a:fillRect/>
          </a:stretch>
        </p:blipFill>
        <p:spPr>
          <a:xfrm>
            <a:off x="7159449" y="4686932"/>
            <a:ext cx="2518225" cy="1999301"/>
          </a:xfrm>
          <a:prstGeom prst="rect">
            <a:avLst/>
          </a:prstGeom>
        </p:spPr>
      </p:pic>
      <p:sp>
        <p:nvSpPr>
          <p:cNvPr id="2" name="角丸四角形 1"/>
          <p:cNvSpPr/>
          <p:nvPr/>
        </p:nvSpPr>
        <p:spPr>
          <a:xfrm>
            <a:off x="171244" y="376429"/>
            <a:ext cx="9566670" cy="1330058"/>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66677" tIns="33338" rIns="66677" bIns="33338" rtlCol="0" anchor="ctr"/>
          <a:lstStyle/>
          <a:p>
            <a:pPr algn="ctr"/>
            <a:endParaRPr kumimoji="1" lang="ja-JP" altLang="en-US" sz="51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120536" y="1"/>
            <a:ext cx="9664929" cy="328423"/>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34" dirty="0">
                <a:solidFill>
                  <a:schemeClr val="bg1"/>
                </a:solidFill>
                <a:latin typeface="Meiryo UI" pitchFamily="50" charset="-128"/>
                <a:ea typeface="Meiryo UI" pitchFamily="50" charset="-128"/>
                <a:cs typeface="Meiryo UI" pitchFamily="50" charset="-128"/>
              </a:rPr>
              <a:t>【</a:t>
            </a:r>
            <a:r>
              <a:rPr lang="ja-JP" altLang="en-US" sz="1534" dirty="0">
                <a:solidFill>
                  <a:schemeClr val="bg1"/>
                </a:solidFill>
                <a:latin typeface="Meiryo UI" pitchFamily="50" charset="-128"/>
                <a:ea typeface="Meiryo UI" pitchFamily="50" charset="-128"/>
                <a:cs typeface="Meiryo UI" pitchFamily="50" charset="-128"/>
              </a:rPr>
              <a:t>概要版</a:t>
            </a:r>
            <a:r>
              <a:rPr lang="en-US" altLang="ja-JP" sz="1534" dirty="0">
                <a:solidFill>
                  <a:schemeClr val="bg1"/>
                </a:solidFill>
                <a:latin typeface="Meiryo UI" pitchFamily="50" charset="-128"/>
                <a:ea typeface="Meiryo UI" pitchFamily="50" charset="-128"/>
                <a:cs typeface="Meiryo UI" pitchFamily="50" charset="-128"/>
              </a:rPr>
              <a:t>】</a:t>
            </a:r>
            <a:r>
              <a:rPr lang="ja-JP" altLang="en-US" sz="1534" dirty="0">
                <a:solidFill>
                  <a:schemeClr val="bg1"/>
                </a:solidFill>
                <a:latin typeface="Meiryo UI" pitchFamily="50" charset="-128"/>
                <a:ea typeface="Meiryo UI" pitchFamily="50" charset="-128"/>
                <a:cs typeface="Meiryo UI" pitchFamily="50" charset="-128"/>
              </a:rPr>
              <a:t>山田池公園マネジメントプラン（案）</a:t>
            </a:r>
            <a:r>
              <a:rPr lang="en-US" altLang="ja-JP" sz="1534" dirty="0">
                <a:solidFill>
                  <a:schemeClr val="bg1"/>
                </a:solidFill>
                <a:latin typeface="Meiryo UI" pitchFamily="50" charset="-128"/>
                <a:ea typeface="Meiryo UI" pitchFamily="50" charset="-128"/>
                <a:cs typeface="Meiryo UI" pitchFamily="50" charset="-128"/>
              </a:rPr>
              <a:t>	</a:t>
            </a:r>
            <a:r>
              <a:rPr lang="en-US" altLang="ja-JP" sz="1278" dirty="0">
                <a:solidFill>
                  <a:schemeClr val="bg1"/>
                </a:solidFill>
                <a:latin typeface="Meiryo UI" pitchFamily="50" charset="-128"/>
                <a:ea typeface="Meiryo UI" pitchFamily="50" charset="-128"/>
                <a:cs typeface="Meiryo UI" pitchFamily="50" charset="-128"/>
              </a:rPr>
              <a:t>『</a:t>
            </a:r>
            <a:r>
              <a:rPr lang="ja-JP" altLang="en-US" sz="1278" dirty="0">
                <a:solidFill>
                  <a:schemeClr val="bg1"/>
                </a:solidFill>
                <a:latin typeface="Meiryo UI" pitchFamily="50" charset="-128"/>
                <a:ea typeface="Meiryo UI" pitchFamily="50" charset="-128"/>
                <a:cs typeface="Meiryo UI" pitchFamily="50" charset="-128"/>
              </a:rPr>
              <a:t>体験や学習を通じて、様々な自然環境と触れ合える公園</a:t>
            </a:r>
            <a:r>
              <a:rPr lang="en-US" altLang="ja-JP" sz="1278"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205605" y="605012"/>
            <a:ext cx="2347297"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4964059" y="808647"/>
            <a:ext cx="2347298" cy="780983"/>
          </a:xfrm>
          <a:prstGeom prst="rect">
            <a:avLst/>
          </a:prstGeom>
          <a:noFill/>
        </p:spPr>
        <p:txBody>
          <a:bodyPr wrap="square" rtlCol="0">
            <a:spAutoFit/>
          </a:bodyPr>
          <a:lstStyle/>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	広域避難場所として、周辺地域の避難者を地震発生時の市街地火災等から守る公園</a:t>
            </a:r>
            <a:endParaRPr lang="en-US" altLang="ja-JP" sz="895" dirty="0">
              <a:solidFill>
                <a:srgbClr val="000000"/>
              </a:solidFill>
              <a:latin typeface="Meiryo UI" panose="020B0604030504040204" pitchFamily="50" charset="-128"/>
              <a:ea typeface="Meiryo UI" panose="020B0604030504040204" pitchFamily="50" charset="-128"/>
            </a:endParaRPr>
          </a:p>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・後方支援活動拠点として、自衛隊や消防隊・警察の支援部隊の救出・救助活動拠点等の役割を果たす公園</a:t>
            </a:r>
          </a:p>
        </p:txBody>
      </p:sp>
      <p:sp>
        <p:nvSpPr>
          <p:cNvPr id="98" name="正方形/長方形 97"/>
          <p:cNvSpPr/>
          <p:nvPr/>
        </p:nvSpPr>
        <p:spPr>
          <a:xfrm>
            <a:off x="2584831" y="60501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023">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2584831" y="789598"/>
            <a:ext cx="2347298" cy="643253"/>
          </a:xfrm>
          <a:prstGeom prst="rect">
            <a:avLst/>
          </a:prstGeom>
        </p:spPr>
        <p:txBody>
          <a:bodyPr wrap="square">
            <a:spAutoFit/>
          </a:bodyPr>
          <a:lstStyle/>
          <a:p>
            <a:pPr marL="114665" indent="-69002"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・自然体験を促進する施設や機能の充実により賑わいを創出する公園</a:t>
            </a:r>
            <a:endParaRPr lang="en-US" altLang="ja-JP"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14665" indent="-69002"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・学校や企業、地域住民と連携した農耕体験等の公園の特徴を活かしたイベントの充実</a:t>
            </a:r>
          </a:p>
        </p:txBody>
      </p:sp>
      <p:sp>
        <p:nvSpPr>
          <p:cNvPr id="100" name="テキスト ボックス 99"/>
          <p:cNvSpPr txBox="1"/>
          <p:nvPr/>
        </p:nvSpPr>
        <p:spPr>
          <a:xfrm>
            <a:off x="205604" y="783530"/>
            <a:ext cx="2347298" cy="643253"/>
          </a:xfrm>
          <a:prstGeom prst="rect">
            <a:avLst/>
          </a:prstGeom>
          <a:noFill/>
        </p:spPr>
        <p:txBody>
          <a:bodyPr wrap="square" rtlCol="0">
            <a:spAutoFit/>
          </a:bodyPr>
          <a:lstStyle/>
          <a:p>
            <a:pPr marL="115056" indent="-69034"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・山田池や春日山など、地域の歴史と風土に根差した自然の保全と活用</a:t>
            </a:r>
          </a:p>
          <a:p>
            <a:pPr marL="115056" indent="-69034"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・ハナショウブをはじめとする日本の伝統的な園芸植物の保全と活用</a:t>
            </a:r>
          </a:p>
        </p:txBody>
      </p:sp>
      <p:sp>
        <p:nvSpPr>
          <p:cNvPr id="101" name="テキスト ボックス 100"/>
          <p:cNvSpPr txBox="1"/>
          <p:nvPr/>
        </p:nvSpPr>
        <p:spPr>
          <a:xfrm>
            <a:off x="7343286" y="803836"/>
            <a:ext cx="2347298" cy="643253"/>
          </a:xfrm>
          <a:prstGeom prst="rect">
            <a:avLst/>
          </a:prstGeom>
          <a:noFill/>
        </p:spPr>
        <p:txBody>
          <a:bodyPr wrap="square" rtlCol="0">
            <a:spAutoFit/>
          </a:bodyPr>
          <a:lstStyle/>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・山田池の生き物の生育空間を守るなど、水辺景観を活かした憩いの場を提供</a:t>
            </a:r>
          </a:p>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・里山景観や野生生物の生育環境を保全し、ふれあう場の提供</a:t>
            </a:r>
          </a:p>
        </p:txBody>
      </p:sp>
      <p:sp>
        <p:nvSpPr>
          <p:cNvPr id="102" name="正方形/長方形 101"/>
          <p:cNvSpPr/>
          <p:nvPr/>
        </p:nvSpPr>
        <p:spPr>
          <a:xfrm>
            <a:off x="7343286" y="60501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4964059" y="60501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205603" y="357293"/>
            <a:ext cx="9579861" cy="269433"/>
          </a:xfrm>
          <a:prstGeom prst="rect">
            <a:avLst/>
          </a:prstGeom>
          <a:noFill/>
        </p:spPr>
        <p:txBody>
          <a:bodyPr wrap="square" rtlCol="0">
            <a:spAutoFit/>
          </a:bodyPr>
          <a:lstStyle/>
          <a:p>
            <a:r>
              <a:rPr lang="ja-JP" altLang="en-US" sz="1151">
                <a:latin typeface="Meiryo UI" panose="020B0604030504040204" pitchFamily="50" charset="-128"/>
                <a:ea typeface="Meiryo UI" panose="020B0604030504040204" pitchFamily="50" charset="-128"/>
              </a:rPr>
              <a:t>①取組基本方針</a:t>
            </a:r>
            <a:endParaRPr kumimoji="1" lang="ja-JP" altLang="en-US" sz="1151" dirty="0">
              <a:latin typeface="Meiryo UI" panose="020B0604030504040204" pitchFamily="50" charset="-128"/>
              <a:ea typeface="Meiryo UI" panose="020B0604030504040204" pitchFamily="50" charset="-128"/>
            </a:endParaRPr>
          </a:p>
        </p:txBody>
      </p:sp>
      <p:sp>
        <p:nvSpPr>
          <p:cNvPr id="30" name="テキスト ボックス 3"/>
          <p:cNvSpPr txBox="1">
            <a:spLocks noChangeArrowheads="1"/>
          </p:cNvSpPr>
          <p:nvPr/>
        </p:nvSpPr>
        <p:spPr bwMode="auto">
          <a:xfrm>
            <a:off x="4080488" y="1791083"/>
            <a:ext cx="1271389"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itchFamily="50" charset="-128"/>
                <a:ea typeface="Meiryo UI" pitchFamily="50" charset="-128"/>
                <a:cs typeface="Meiryo UI" pitchFamily="50" charset="-128"/>
              </a:rPr>
              <a:t>③ゾーン別の方針</a:t>
            </a:r>
          </a:p>
        </p:txBody>
      </p:sp>
      <p:graphicFrame>
        <p:nvGraphicFramePr>
          <p:cNvPr id="31" name="表 30"/>
          <p:cNvGraphicFramePr>
            <a:graphicFrameLocks noGrp="1"/>
          </p:cNvGraphicFramePr>
          <p:nvPr/>
        </p:nvGraphicFramePr>
        <p:xfrm>
          <a:off x="4080489" y="2102177"/>
          <a:ext cx="2740441" cy="499248"/>
        </p:xfrm>
        <a:graphic>
          <a:graphicData uri="http://schemas.openxmlformats.org/drawingml/2006/table">
            <a:tbl>
              <a:tblPr firstRow="1" bandRow="1">
                <a:tableStyleId>{5C22544A-7EE6-4342-B048-85BDC9FD1C3A}</a:tableStyleId>
              </a:tblPr>
              <a:tblGrid>
                <a:gridCol w="2740441">
                  <a:extLst>
                    <a:ext uri="{9D8B030D-6E8A-4147-A177-3AD203B41FA5}">
                      <a16:colId xmlns:a16="http://schemas.microsoft.com/office/drawing/2014/main" val="1520663522"/>
                    </a:ext>
                  </a:extLst>
                </a:gridCol>
              </a:tblGrid>
              <a:tr h="194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自然ゾーン（山田池）</a:t>
                      </a:r>
                    </a:p>
                  </a:txBody>
                  <a:tcPr marL="58452" marR="58452" marT="29226" marB="29226"/>
                </a:tc>
                <a:extLst>
                  <a:ext uri="{0D108BD9-81ED-4DB2-BD59-A6C34878D82A}">
                    <a16:rowId xmlns:a16="http://schemas.microsoft.com/office/drawing/2014/main" val="3928224763"/>
                  </a:ext>
                </a:extLst>
              </a:tr>
              <a:tr h="303636">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貴重なみどりの拠点として山田池や里山の自然環境を保全・</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活用するゾーン</a:t>
                      </a: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4003115614"/>
              </p:ext>
            </p:extLst>
          </p:nvPr>
        </p:nvGraphicFramePr>
        <p:xfrm>
          <a:off x="4080489" y="2751983"/>
          <a:ext cx="2740441" cy="501486"/>
        </p:xfrm>
        <a:graphic>
          <a:graphicData uri="http://schemas.openxmlformats.org/drawingml/2006/table">
            <a:tbl>
              <a:tblPr firstRow="1" bandRow="1">
                <a:tableStyleId>{5C22544A-7EE6-4342-B048-85BDC9FD1C3A}</a:tableStyleId>
              </a:tblPr>
              <a:tblGrid>
                <a:gridCol w="2740441">
                  <a:extLst>
                    <a:ext uri="{9D8B030D-6E8A-4147-A177-3AD203B41FA5}">
                      <a16:colId xmlns:a16="http://schemas.microsoft.com/office/drawing/2014/main" val="1520663522"/>
                    </a:ext>
                  </a:extLst>
                </a:gridCol>
              </a:tblGrid>
              <a:tr h="194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自然ゾーン（学習）</a:t>
                      </a:r>
                    </a:p>
                  </a:txBody>
                  <a:tcPr marL="58452" marR="58452" marT="29226" marB="29226"/>
                </a:tc>
                <a:extLst>
                  <a:ext uri="{0D108BD9-81ED-4DB2-BD59-A6C34878D82A}">
                    <a16:rowId xmlns:a16="http://schemas.microsoft.com/office/drawing/2014/main" val="3928224763"/>
                  </a:ext>
                </a:extLst>
              </a:tr>
              <a:tr h="305874">
                <a:tc>
                  <a:txBody>
                    <a:bodyPr/>
                    <a:lstStyle/>
                    <a:p>
                      <a:pPr marL="85725" indent="-85725">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ハナショウブなどの栽培・展示により伝統的な園芸植物などに</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85725" indent="-85725">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ついて学習するゾーン</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90625396"/>
              </p:ext>
            </p:extLst>
          </p:nvPr>
        </p:nvGraphicFramePr>
        <p:xfrm>
          <a:off x="4080489" y="3404027"/>
          <a:ext cx="2740441" cy="497904"/>
        </p:xfrm>
        <a:graphic>
          <a:graphicData uri="http://schemas.openxmlformats.org/drawingml/2006/table">
            <a:tbl>
              <a:tblPr firstRow="1" bandRow="1">
                <a:tableStyleId>{5C22544A-7EE6-4342-B048-85BDC9FD1C3A}</a:tableStyleId>
              </a:tblPr>
              <a:tblGrid>
                <a:gridCol w="2740441">
                  <a:extLst>
                    <a:ext uri="{9D8B030D-6E8A-4147-A177-3AD203B41FA5}">
                      <a16:colId xmlns:a16="http://schemas.microsoft.com/office/drawing/2014/main" val="1520663522"/>
                    </a:ext>
                  </a:extLst>
                </a:gridCol>
              </a:tblGrid>
              <a:tr h="194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marL="58452" marR="58452" marT="29226" marB="29226"/>
                </a:tc>
                <a:extLst>
                  <a:ext uri="{0D108BD9-81ED-4DB2-BD59-A6C34878D82A}">
                    <a16:rowId xmlns:a16="http://schemas.microsoft.com/office/drawing/2014/main" val="3928224763"/>
                  </a:ext>
                </a:extLst>
              </a:tr>
              <a:tr h="292262">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農作物（花、竹、野菜）の栽培など自然体験を通じて公園</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の自然や恵みを楽しむゾーン</a:t>
                      </a: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2669294595"/>
              </p:ext>
            </p:extLst>
          </p:nvPr>
        </p:nvGraphicFramePr>
        <p:xfrm>
          <a:off x="4103810" y="4066077"/>
          <a:ext cx="2740441" cy="537696"/>
        </p:xfrm>
        <a:graphic>
          <a:graphicData uri="http://schemas.openxmlformats.org/drawingml/2006/table">
            <a:tbl>
              <a:tblPr firstRow="1" bandRow="1">
                <a:tableStyleId>{5C22544A-7EE6-4342-B048-85BDC9FD1C3A}</a:tableStyleId>
              </a:tblPr>
              <a:tblGrid>
                <a:gridCol w="2740441">
                  <a:extLst>
                    <a:ext uri="{9D8B030D-6E8A-4147-A177-3AD203B41FA5}">
                      <a16:colId xmlns:a16="http://schemas.microsoft.com/office/drawing/2014/main" val="1520663522"/>
                    </a:ext>
                  </a:extLst>
                </a:gridCol>
              </a:tblGrid>
              <a:tr h="2166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marL="58452" marR="58452" marT="29226" marB="29226"/>
                </a:tc>
                <a:extLst>
                  <a:ext uri="{0D108BD9-81ED-4DB2-BD59-A6C34878D82A}">
                    <a16:rowId xmlns:a16="http://schemas.microsoft.com/office/drawing/2014/main" val="3928224763"/>
                  </a:ext>
                </a:extLst>
              </a:tr>
              <a:tr h="321002">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開放感がある芝生の広場を中心として、イベント等を通じて</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賑わいを創出するゾーン</a:t>
                      </a:r>
                    </a:p>
                  </a:txBody>
                  <a:tcPr marL="58452" marR="58452" marT="29226" marB="29226"/>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146890" y="1791083"/>
            <a:ext cx="1178980"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4092154" y="4718645"/>
            <a:ext cx="3087224" cy="7512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67" dirty="0">
                <a:latin typeface="Meiryo UI" pitchFamily="50" charset="-128"/>
                <a:ea typeface="Meiryo UI" pitchFamily="50" charset="-128"/>
                <a:cs typeface="Meiryo UI" pitchFamily="50" charset="-128"/>
              </a:rPr>
              <a:t>&lt;</a:t>
            </a:r>
            <a:r>
              <a:rPr lang="ja-JP" altLang="en-US" sz="767" dirty="0">
                <a:latin typeface="Meiryo UI" pitchFamily="50" charset="-128"/>
                <a:ea typeface="Meiryo UI" pitchFamily="50" charset="-128"/>
                <a:cs typeface="Meiryo UI" pitchFamily="50" charset="-128"/>
              </a:rPr>
              <a:t>参考</a:t>
            </a:r>
            <a:r>
              <a:rPr lang="en-US" altLang="ja-JP" sz="767" dirty="0">
                <a:latin typeface="Meiryo UI" pitchFamily="50" charset="-128"/>
                <a:ea typeface="Meiryo UI" pitchFamily="50" charset="-128"/>
                <a:cs typeface="Meiryo UI" pitchFamily="50" charset="-128"/>
              </a:rPr>
              <a:t>&gt;</a:t>
            </a:r>
            <a:r>
              <a:rPr lang="ja-JP" altLang="en-US" sz="767" dirty="0">
                <a:latin typeface="Meiryo UI" pitchFamily="50" charset="-128"/>
                <a:ea typeface="Meiryo UI" pitchFamily="50" charset="-128"/>
                <a:cs typeface="Meiryo UI" pitchFamily="50" charset="-128"/>
              </a:rPr>
              <a:t>公園の概要</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・概要：</a:t>
            </a:r>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nvGraphicFramePr>
        <p:xfrm>
          <a:off x="6938889" y="2099505"/>
          <a:ext cx="2837307" cy="1291994"/>
        </p:xfrm>
        <a:graphic>
          <a:graphicData uri="http://schemas.openxmlformats.org/drawingml/2006/table">
            <a:tbl>
              <a:tblPr firstRow="1" bandRow="1">
                <a:tableStyleId>{5C22544A-7EE6-4342-B048-85BDC9FD1C3A}</a:tableStyleId>
              </a:tblPr>
              <a:tblGrid>
                <a:gridCol w="2837307">
                  <a:extLst>
                    <a:ext uri="{9D8B030D-6E8A-4147-A177-3AD203B41FA5}">
                      <a16:colId xmlns:a16="http://schemas.microsoft.com/office/drawing/2014/main" val="1520663522"/>
                    </a:ext>
                  </a:extLst>
                </a:gridCol>
              </a:tblGrid>
              <a:tr h="2279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marL="58452" marR="58452" marT="29226" marB="29226">
                    <a:solidFill>
                      <a:schemeClr val="accent6"/>
                    </a:solidFill>
                  </a:tcPr>
                </a:tc>
                <a:extLst>
                  <a:ext uri="{0D108BD9-81ED-4DB2-BD59-A6C34878D82A}">
                    <a16:rowId xmlns:a16="http://schemas.microsoft.com/office/drawing/2014/main" val="3928224763"/>
                  </a:ext>
                </a:extLst>
              </a:tr>
              <a:tr h="1064021">
                <a:tc>
                  <a:txBody>
                    <a:bodyPr/>
                    <a:lstStyle/>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山田池や春日山の自然を活かした自然体験型イベント等のプログラムの充実。</a:t>
                      </a:r>
                      <a:endParaRPr kumimoji="1" lang="en-US" altLang="ja-JP" sz="8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00" dirty="0">
                          <a:latin typeface="Meiryo UI" panose="020B0604030504040204" pitchFamily="50" charset="-128"/>
                          <a:ea typeface="Meiryo UI" panose="020B0604030504040204" pitchFamily="50" charset="-128"/>
                        </a:rPr>
                        <a:t>みどり豊かな園内での散策や軽運動など、心とからだの健康づくりが楽しめるよう、スポーツ教室等の取組みの充実。</a:t>
                      </a:r>
                      <a:endParaRPr kumimoji="1" lang="en-US" altLang="ja-JP" sz="8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800" kern="1200" dirty="0">
                          <a:solidFill>
                            <a:schemeClr val="dk1"/>
                          </a:solidFill>
                          <a:effectLst/>
                          <a:latin typeface="Meiryo UI" panose="020B0604030504040204" pitchFamily="50" charset="-128"/>
                          <a:ea typeface="Meiryo UI" panose="020B0604030504040204" pitchFamily="50" charset="-128"/>
                          <a:cs typeface="+mn-cs"/>
                        </a:rPr>
                        <a:t>実りの里の棚田での稲作などの栽培から収穫、加工し食するまでを体験するイベントプログラム等の</a:t>
                      </a:r>
                      <a:r>
                        <a:rPr kumimoji="1" lang="ja-JP" altLang="en-US" sz="800" kern="1200" dirty="0">
                          <a:solidFill>
                            <a:schemeClr val="dk1"/>
                          </a:solidFill>
                          <a:effectLst/>
                          <a:latin typeface="Meiryo UI" panose="020B0604030504040204" pitchFamily="50" charset="-128"/>
                          <a:ea typeface="Meiryo UI" panose="020B0604030504040204" pitchFamily="50" charset="-128"/>
                          <a:cs typeface="+mn-cs"/>
                        </a:rPr>
                        <a:t>取組の</a:t>
                      </a:r>
                      <a:r>
                        <a:rPr kumimoji="1" lang="ja-JP" altLang="ja-JP" sz="800" kern="1200" dirty="0">
                          <a:solidFill>
                            <a:schemeClr val="dk1"/>
                          </a:solidFill>
                          <a:effectLst/>
                          <a:latin typeface="Meiryo UI" panose="020B0604030504040204" pitchFamily="50" charset="-128"/>
                          <a:ea typeface="Meiryo UI" panose="020B0604030504040204" pitchFamily="50" charset="-128"/>
                          <a:cs typeface="+mn-cs"/>
                        </a:rPr>
                        <a:t>充実。</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飲食機能の充実や園路アクセス機能の向上を通じて、新たな魅力や付加価値により、にぎわいを創出。</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nvGraphicFramePr>
        <p:xfrm>
          <a:off x="6938889" y="3415719"/>
          <a:ext cx="2837307" cy="1188054"/>
        </p:xfrm>
        <a:graphic>
          <a:graphicData uri="http://schemas.openxmlformats.org/drawingml/2006/table">
            <a:tbl>
              <a:tblPr firstRow="1" bandRow="1">
                <a:tableStyleId>{5C22544A-7EE6-4342-B048-85BDC9FD1C3A}</a:tableStyleId>
              </a:tblPr>
              <a:tblGrid>
                <a:gridCol w="2837307">
                  <a:extLst>
                    <a:ext uri="{9D8B030D-6E8A-4147-A177-3AD203B41FA5}">
                      <a16:colId xmlns:a16="http://schemas.microsoft.com/office/drawing/2014/main" val="1520663522"/>
                    </a:ext>
                  </a:extLst>
                </a:gridCol>
              </a:tblGrid>
              <a:tr h="2416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marL="58452" marR="58452" marT="29226" marB="29226">
                    <a:solidFill>
                      <a:schemeClr val="accent6"/>
                    </a:solidFill>
                  </a:tcPr>
                </a:tc>
                <a:extLst>
                  <a:ext uri="{0D108BD9-81ED-4DB2-BD59-A6C34878D82A}">
                    <a16:rowId xmlns:a16="http://schemas.microsoft.com/office/drawing/2014/main" val="3928224763"/>
                  </a:ext>
                </a:extLst>
              </a:tr>
              <a:tr h="946382">
                <a:tc>
                  <a:txBody>
                    <a:bodyPr/>
                    <a:lstStyle/>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春日山をはじめとした三つの山は傾斜が緩やかであるため、散策路やレクリエーション広場としても活用できるように維持管理を行う。</a:t>
                      </a:r>
                      <a:endParaRPr kumimoji="1" lang="en-US" altLang="ja-JP" sz="8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800" kern="1200" dirty="0">
                          <a:solidFill>
                            <a:schemeClr val="dk1"/>
                          </a:solidFill>
                          <a:effectLst/>
                          <a:latin typeface="Meiryo UI" panose="020B0604030504040204" pitchFamily="50" charset="-128"/>
                          <a:ea typeface="Meiryo UI" panose="020B0604030504040204" pitchFamily="50" charset="-128"/>
                          <a:cs typeface="+mn-cs"/>
                        </a:rPr>
                        <a:t>明るく開放的な林内空間を確保し、森林の奥行きを感じさせるように樹木管理を</a:t>
                      </a:r>
                      <a:r>
                        <a:rPr kumimoji="1" lang="ja-JP" altLang="en-US" sz="800" kern="1200" dirty="0">
                          <a:solidFill>
                            <a:schemeClr val="dk1"/>
                          </a:solidFill>
                          <a:effectLst/>
                          <a:latin typeface="Meiryo UI" panose="020B0604030504040204" pitchFamily="50" charset="-128"/>
                          <a:ea typeface="Meiryo UI" panose="020B0604030504040204" pitchFamily="50" charset="-128"/>
                          <a:cs typeface="+mn-cs"/>
                        </a:rPr>
                        <a:t>行う</a:t>
                      </a:r>
                      <a:r>
                        <a:rPr kumimoji="1" lang="ja-JP" altLang="ja-JP" sz="800" kern="1200" dirty="0">
                          <a:solidFill>
                            <a:schemeClr val="dk1"/>
                          </a:solidFill>
                          <a:effectLst/>
                          <a:latin typeface="Meiryo UI" panose="020B0604030504040204" pitchFamily="50" charset="-128"/>
                          <a:ea typeface="Meiryo UI" panose="020B0604030504040204" pitchFamily="50" charset="-128"/>
                          <a:cs typeface="+mn-cs"/>
                        </a:rPr>
                        <a:t>。</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ハナショウブをはじめとした伝統園芸植物について、品種の保存と育成を進め、長期的展望にたった計画的な植物管理を行う。</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6938889" y="1791083"/>
            <a:ext cx="1342704"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4397830" y="4844185"/>
            <a:ext cx="2724786" cy="6331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山田池公園は、区域のほぼ中央を東西に走る市道によって二分され、山田池を中心に樹林・竹林地帯が広がる北地区と、開放的な芝生広場がある南地区で構成される。このような自然環境をできるかぎり生かしつつ、都会では味わうことのできない自然を満喫できる</a:t>
            </a:r>
            <a:r>
              <a:rPr lang="en-US" altLang="ja-JP" sz="703" dirty="0">
                <a:latin typeface="Meiryo UI" pitchFamily="50" charset="-128"/>
                <a:ea typeface="Meiryo UI" pitchFamily="50" charset="-128"/>
                <a:cs typeface="Meiryo UI" pitchFamily="50" charset="-128"/>
              </a:rPr>
              <a:t>『</a:t>
            </a:r>
            <a:r>
              <a:rPr lang="ja-JP" altLang="en-US" sz="703" dirty="0">
                <a:latin typeface="Meiryo UI" pitchFamily="50" charset="-128"/>
                <a:ea typeface="Meiryo UI" pitchFamily="50" charset="-128"/>
                <a:cs typeface="Meiryo UI" pitchFamily="50" charset="-128"/>
              </a:rPr>
              <a:t>広域公園</a:t>
            </a:r>
            <a:r>
              <a:rPr lang="en-US" altLang="ja-JP" sz="703" dirty="0">
                <a:latin typeface="Meiryo UI" pitchFamily="50" charset="-128"/>
                <a:ea typeface="Meiryo UI" pitchFamily="50" charset="-128"/>
                <a:cs typeface="Meiryo UI" pitchFamily="50" charset="-128"/>
              </a:rPr>
              <a:t>』</a:t>
            </a:r>
            <a:r>
              <a:rPr lang="ja-JP" altLang="en-US" sz="703" dirty="0">
                <a:latin typeface="Meiryo UI" pitchFamily="50" charset="-128"/>
                <a:ea typeface="Meiryo UI" pitchFamily="50" charset="-128"/>
                <a:cs typeface="Meiryo UI" pitchFamily="50" charset="-128"/>
              </a:rPr>
              <a:t>をめざして、公園の整備を進めている。</a:t>
            </a:r>
            <a:endParaRPr lang="en-US" altLang="ja-JP" sz="703"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4092154" y="5405824"/>
            <a:ext cx="3087224" cy="5250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・開設面積：</a:t>
            </a:r>
            <a:r>
              <a:rPr lang="en-US" altLang="ja-JP" sz="703" dirty="0">
                <a:latin typeface="Meiryo UI" pitchFamily="50" charset="-128"/>
                <a:ea typeface="Meiryo UI" pitchFamily="50" charset="-128"/>
                <a:cs typeface="Meiryo UI" pitchFamily="50" charset="-128"/>
              </a:rPr>
              <a:t>73.7</a:t>
            </a:r>
            <a:r>
              <a:rPr lang="ja-JP" altLang="en-US" sz="703" dirty="0">
                <a:latin typeface="Meiryo UI" pitchFamily="50" charset="-128"/>
                <a:ea typeface="Meiryo UI" pitchFamily="50" charset="-128"/>
                <a:cs typeface="Meiryo UI" pitchFamily="50" charset="-128"/>
              </a:rPr>
              <a:t>　</a:t>
            </a:r>
            <a:r>
              <a:rPr lang="en-US" altLang="ja-JP" sz="703" dirty="0">
                <a:latin typeface="Meiryo UI" pitchFamily="50" charset="-128"/>
                <a:ea typeface="Meiryo UI" pitchFamily="50" charset="-128"/>
                <a:cs typeface="Meiryo UI" pitchFamily="50" charset="-128"/>
              </a:rPr>
              <a:t>ha</a:t>
            </a:r>
          </a:p>
          <a:p>
            <a:pPr eaLnBrk="1" hangingPunct="1"/>
            <a:r>
              <a:rPr lang="ja-JP" altLang="en-US" sz="703" dirty="0">
                <a:latin typeface="Meiryo UI" pitchFamily="50" charset="-128"/>
                <a:ea typeface="Meiryo UI" pitchFamily="50" charset="-128"/>
                <a:cs typeface="Meiryo UI" pitchFamily="50" charset="-128"/>
              </a:rPr>
              <a:t>・年間利用者数（令和</a:t>
            </a:r>
            <a:r>
              <a:rPr lang="en-US" altLang="ja-JP" sz="703" dirty="0">
                <a:latin typeface="Meiryo UI" pitchFamily="50" charset="-128"/>
                <a:ea typeface="Meiryo UI" pitchFamily="50" charset="-128"/>
                <a:cs typeface="Meiryo UI" pitchFamily="50" charset="-128"/>
              </a:rPr>
              <a:t>5</a:t>
            </a:r>
            <a:r>
              <a:rPr lang="ja-JP" altLang="en-US" sz="703" dirty="0">
                <a:latin typeface="Meiryo UI" pitchFamily="50" charset="-128"/>
                <a:ea typeface="Meiryo UI" pitchFamily="50" charset="-128"/>
                <a:cs typeface="Meiryo UI" pitchFamily="50" charset="-128"/>
              </a:rPr>
              <a:t>年度）：約</a:t>
            </a:r>
            <a:r>
              <a:rPr lang="en-US" altLang="ja-JP" sz="703" dirty="0">
                <a:latin typeface="Meiryo UI" pitchFamily="50" charset="-128"/>
                <a:ea typeface="Meiryo UI" pitchFamily="50" charset="-128"/>
                <a:cs typeface="Meiryo UI" pitchFamily="50" charset="-128"/>
              </a:rPr>
              <a:t>138</a:t>
            </a:r>
            <a:r>
              <a:rPr lang="ja-JP" altLang="en-US" sz="703" dirty="0">
                <a:latin typeface="Meiryo UI" pitchFamily="50" charset="-128"/>
                <a:ea typeface="Meiryo UI" pitchFamily="50" charset="-128"/>
                <a:cs typeface="Meiryo UI" pitchFamily="50" charset="-128"/>
              </a:rPr>
              <a:t>万人</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・開設年度：昭和</a:t>
            </a:r>
            <a:r>
              <a:rPr lang="en-US" altLang="ja-JP" sz="703" dirty="0">
                <a:latin typeface="Meiryo UI" pitchFamily="50" charset="-128"/>
                <a:ea typeface="Meiryo UI" pitchFamily="50" charset="-128"/>
                <a:cs typeface="Meiryo UI" pitchFamily="50" charset="-128"/>
              </a:rPr>
              <a:t>54</a:t>
            </a:r>
            <a:r>
              <a:rPr lang="ja-JP" altLang="en-US" sz="703" dirty="0">
                <a:latin typeface="Meiryo UI" pitchFamily="50" charset="-128"/>
                <a:ea typeface="Meiryo UI" pitchFamily="50" charset="-128"/>
                <a:cs typeface="Meiryo UI" pitchFamily="50" charset="-128"/>
              </a:rPr>
              <a:t>年</a:t>
            </a:r>
            <a:r>
              <a:rPr lang="en-US" altLang="ja-JP" sz="703" dirty="0">
                <a:latin typeface="Meiryo UI" pitchFamily="50" charset="-128"/>
                <a:ea typeface="Meiryo UI" pitchFamily="50" charset="-128"/>
                <a:cs typeface="Meiryo UI" pitchFamily="50" charset="-128"/>
              </a:rPr>
              <a:t>10</a:t>
            </a:r>
            <a:r>
              <a:rPr lang="ja-JP" altLang="en-US" sz="703" dirty="0">
                <a:latin typeface="Meiryo UI" pitchFamily="50" charset="-128"/>
                <a:ea typeface="Meiryo UI" pitchFamily="50" charset="-128"/>
                <a:cs typeface="Meiryo UI" pitchFamily="50" charset="-128"/>
              </a:rPr>
              <a:t>月１日</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・主要施設：</a:t>
            </a:r>
            <a:endParaRPr lang="en-US" altLang="ja-JP" sz="703" dirty="0">
              <a:latin typeface="Meiryo UI" pitchFamily="50" charset="-128"/>
              <a:ea typeface="Meiryo UI" pitchFamily="50" charset="-128"/>
              <a:cs typeface="Meiryo UI" pitchFamily="50" charset="-128"/>
            </a:endParaRP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89669" y="4706329"/>
            <a:ext cx="151655" cy="290447"/>
          </a:xfrm>
          <a:prstGeom prst="rect">
            <a:avLst/>
          </a:prstGeom>
        </p:spPr>
      </p:pic>
      <p:sp>
        <p:nvSpPr>
          <p:cNvPr id="35" name="テキスト ボックス 3"/>
          <p:cNvSpPr txBox="1">
            <a:spLocks noChangeArrowheads="1"/>
          </p:cNvSpPr>
          <p:nvPr/>
        </p:nvSpPr>
        <p:spPr bwMode="auto">
          <a:xfrm>
            <a:off x="4586027" y="5729204"/>
            <a:ext cx="2493427" cy="5250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水生花園</a:t>
            </a:r>
            <a:r>
              <a:rPr lang="en-US" altLang="ja-JP" sz="703" dirty="0">
                <a:latin typeface="Meiryo UI" pitchFamily="50" charset="-128"/>
                <a:ea typeface="Meiryo UI" pitchFamily="50" charset="-128"/>
                <a:cs typeface="Meiryo UI" pitchFamily="50" charset="-128"/>
              </a:rPr>
              <a:t>(</a:t>
            </a:r>
            <a:r>
              <a:rPr lang="ja-JP" altLang="en-US" sz="703" dirty="0">
                <a:latin typeface="Meiryo UI" pitchFamily="50" charset="-128"/>
                <a:ea typeface="Meiryo UI" pitchFamily="50" charset="-128"/>
                <a:cs typeface="Meiryo UI" pitchFamily="50" charset="-128"/>
              </a:rPr>
              <a:t>花しょうぶ園・あじさい園・スイレン池</a:t>
            </a:r>
            <a:r>
              <a:rPr lang="en-US" altLang="ja-JP" sz="703" dirty="0">
                <a:latin typeface="Meiryo UI" pitchFamily="50" charset="-128"/>
                <a:ea typeface="Meiryo UI" pitchFamily="50" charset="-128"/>
                <a:cs typeface="Meiryo UI" pitchFamily="50" charset="-128"/>
              </a:rPr>
              <a:t>)</a:t>
            </a:r>
            <a:r>
              <a:rPr lang="ja-JP" altLang="en-US" sz="703" dirty="0" err="1">
                <a:latin typeface="Meiryo UI" pitchFamily="50" charset="-128"/>
                <a:ea typeface="Meiryo UI" pitchFamily="50" charset="-128"/>
                <a:cs typeface="Meiryo UI" pitchFamily="50" charset="-128"/>
              </a:rPr>
              <a:t>、</a:t>
            </a:r>
            <a:r>
              <a:rPr lang="ja-JP" altLang="en-US" sz="703" dirty="0">
                <a:latin typeface="Meiryo UI" pitchFamily="50" charset="-128"/>
                <a:ea typeface="Meiryo UI" pitchFamily="50" charset="-128"/>
                <a:cs typeface="Meiryo UI" pitchFamily="50" charset="-128"/>
              </a:rPr>
              <a:t>水辺広場、展望広場、もみじ谷、花木園、芝生広場、自由広場、クイーンズランドガーデン、コテージガーデン、パークセンター、山田池美月橋、川原広場</a:t>
            </a:r>
          </a:p>
        </p:txBody>
      </p:sp>
      <p:sp>
        <p:nvSpPr>
          <p:cNvPr id="44" name="正方形/長方形 43"/>
          <p:cNvSpPr/>
          <p:nvPr/>
        </p:nvSpPr>
        <p:spPr>
          <a:xfrm>
            <a:off x="4048052" y="4646425"/>
            <a:ext cx="5689832" cy="212440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51"/>
          </a:p>
        </p:txBody>
      </p:sp>
      <p:sp>
        <p:nvSpPr>
          <p:cNvPr id="47" name="テキスト ボックス 46"/>
          <p:cNvSpPr txBox="1"/>
          <p:nvPr/>
        </p:nvSpPr>
        <p:spPr>
          <a:xfrm>
            <a:off x="8178958" y="6688933"/>
            <a:ext cx="490519" cy="98360"/>
          </a:xfrm>
          <a:prstGeom prst="rect">
            <a:avLst/>
          </a:prstGeom>
          <a:noFill/>
        </p:spPr>
        <p:txBody>
          <a:bodyPr wrap="none" lIns="0" tIns="0" rIns="0" bIns="0" rtlCol="0">
            <a:spAutoFit/>
          </a:bodyPr>
          <a:lstStyle/>
          <a:p>
            <a:r>
              <a:rPr kumimoji="1" lang="ja-JP" altLang="en-US" sz="639" dirty="0"/>
              <a:t>周辺見取り図</a:t>
            </a:r>
          </a:p>
        </p:txBody>
      </p:sp>
      <p:sp>
        <p:nvSpPr>
          <p:cNvPr id="48" name="テキスト ボックス 47"/>
          <p:cNvSpPr txBox="1"/>
          <p:nvPr/>
        </p:nvSpPr>
        <p:spPr>
          <a:xfrm>
            <a:off x="8863478" y="6692399"/>
            <a:ext cx="856004" cy="88486"/>
          </a:xfrm>
          <a:prstGeom prst="rect">
            <a:avLst/>
          </a:prstGeom>
          <a:noFill/>
        </p:spPr>
        <p:txBody>
          <a:bodyPr wrap="none" lIns="0" tIns="0" rIns="0" bIns="0" rtlCol="0">
            <a:spAutoFit/>
          </a:bodyPr>
          <a:lstStyle/>
          <a:p>
            <a:r>
              <a:rPr kumimoji="1" lang="ja-JP" altLang="en-US" sz="575" dirty="0"/>
              <a:t>ベース図：</a:t>
            </a:r>
            <a:r>
              <a:rPr kumimoji="1" lang="en-US" altLang="ja-JP" sz="575" dirty="0"/>
              <a:t>NTT</a:t>
            </a:r>
            <a:r>
              <a:rPr kumimoji="1" lang="ja-JP" altLang="en-US" sz="575" dirty="0"/>
              <a:t>空間情報㈱</a:t>
            </a:r>
          </a:p>
        </p:txBody>
      </p:sp>
      <p:pic>
        <p:nvPicPr>
          <p:cNvPr id="49" name="図 48"/>
          <p:cNvPicPr>
            <a:picLocks noChangeAspect="1"/>
          </p:cNvPicPr>
          <p:nvPr/>
        </p:nvPicPr>
        <p:blipFill>
          <a:blip r:embed="rId5"/>
          <a:stretch>
            <a:fillRect/>
          </a:stretch>
        </p:blipFill>
        <p:spPr>
          <a:xfrm>
            <a:off x="7239039" y="6204826"/>
            <a:ext cx="416482" cy="398248"/>
          </a:xfrm>
          <a:prstGeom prst="rect">
            <a:avLst/>
          </a:prstGeom>
        </p:spPr>
      </p:pic>
      <p:sp>
        <p:nvSpPr>
          <p:cNvPr id="39" name="テキスト ボックス 38"/>
          <p:cNvSpPr txBox="1"/>
          <p:nvPr/>
        </p:nvSpPr>
        <p:spPr>
          <a:xfrm>
            <a:off x="8525184" y="-11389"/>
            <a:ext cx="1260281" cy="328423"/>
          </a:xfrm>
          <a:prstGeom prst="rect">
            <a:avLst/>
          </a:prstGeom>
          <a:noFill/>
        </p:spPr>
        <p:txBody>
          <a:bodyPr wrap="none" rtlCol="0">
            <a:spAutoFit/>
          </a:bodyPr>
          <a:lstStyle/>
          <a:p>
            <a:pPr algn="r"/>
            <a:r>
              <a:rPr kumimoji="1" lang="ja-JP" altLang="en-US" sz="767" dirty="0">
                <a:solidFill>
                  <a:schemeClr val="bg1"/>
                </a:solidFill>
                <a:latin typeface="Meiryo UI" panose="020B0604030504040204" pitchFamily="50" charset="-128"/>
                <a:ea typeface="Meiryo UI" panose="020B0604030504040204" pitchFamily="50" charset="-128"/>
              </a:rPr>
              <a:t>枚方土木事務所／公園課</a:t>
            </a:r>
            <a:endParaRPr kumimoji="1" lang="en-US" altLang="ja-JP" sz="767" dirty="0">
              <a:solidFill>
                <a:schemeClr val="bg1"/>
              </a:solidFill>
              <a:latin typeface="Meiryo UI" panose="020B0604030504040204" pitchFamily="50" charset="-128"/>
              <a:ea typeface="Meiryo UI" panose="020B0604030504040204" pitchFamily="50" charset="-128"/>
            </a:endParaRPr>
          </a:p>
          <a:p>
            <a:pPr algn="r"/>
            <a:r>
              <a:rPr kumimoji="1" lang="ja-JP" altLang="en-US" sz="767" dirty="0">
                <a:solidFill>
                  <a:schemeClr val="bg1"/>
                </a:solidFill>
                <a:latin typeface="Meiryo UI" panose="020B0604030504040204" pitchFamily="50" charset="-128"/>
                <a:ea typeface="Meiryo UI" panose="020B0604030504040204" pitchFamily="50" charset="-128"/>
              </a:rPr>
              <a:t>令和６年１１月</a:t>
            </a:r>
          </a:p>
        </p:txBody>
      </p:sp>
      <p:sp>
        <p:nvSpPr>
          <p:cNvPr id="4" name="フリーフォーム 3"/>
          <p:cNvSpPr/>
          <p:nvPr/>
        </p:nvSpPr>
        <p:spPr>
          <a:xfrm>
            <a:off x="8647877" y="5939609"/>
            <a:ext cx="103509" cy="170486"/>
          </a:xfrm>
          <a:custGeom>
            <a:avLst/>
            <a:gdLst>
              <a:gd name="connsiteX0" fmla="*/ 0 w 152400"/>
              <a:gd name="connsiteY0" fmla="*/ 266700 h 266700"/>
              <a:gd name="connsiteX1" fmla="*/ 114300 w 152400"/>
              <a:gd name="connsiteY1" fmla="*/ 119062 h 266700"/>
              <a:gd name="connsiteX2" fmla="*/ 152400 w 152400"/>
              <a:gd name="connsiteY2" fmla="*/ 9525 h 266700"/>
              <a:gd name="connsiteX3" fmla="*/ 119062 w 152400"/>
              <a:gd name="connsiteY3" fmla="*/ 0 h 266700"/>
              <a:gd name="connsiteX4" fmla="*/ 71437 w 152400"/>
              <a:gd name="connsiteY4" fmla="*/ 128587 h 266700"/>
              <a:gd name="connsiteX5" fmla="*/ 14287 w 152400"/>
              <a:gd name="connsiteY5" fmla="*/ 195262 h 266700"/>
              <a:gd name="connsiteX6" fmla="*/ 0 w 152400"/>
              <a:gd name="connsiteY6" fmla="*/ 266700 h 266700"/>
              <a:gd name="connsiteX0" fmla="*/ 9525 w 161925"/>
              <a:gd name="connsiteY0" fmla="*/ 266700 h 266700"/>
              <a:gd name="connsiteX1" fmla="*/ 123825 w 161925"/>
              <a:gd name="connsiteY1" fmla="*/ 119062 h 266700"/>
              <a:gd name="connsiteX2" fmla="*/ 161925 w 161925"/>
              <a:gd name="connsiteY2" fmla="*/ 9525 h 266700"/>
              <a:gd name="connsiteX3" fmla="*/ 128587 w 161925"/>
              <a:gd name="connsiteY3" fmla="*/ 0 h 266700"/>
              <a:gd name="connsiteX4" fmla="*/ 80962 w 161925"/>
              <a:gd name="connsiteY4" fmla="*/ 128587 h 266700"/>
              <a:gd name="connsiteX5" fmla="*/ 23812 w 161925"/>
              <a:gd name="connsiteY5" fmla="*/ 195262 h 266700"/>
              <a:gd name="connsiteX6" fmla="*/ 0 w 161925"/>
              <a:gd name="connsiteY6" fmla="*/ 261937 h 266700"/>
              <a:gd name="connsiteX7" fmla="*/ 9525 w 161925"/>
              <a:gd name="connsiteY7" fmla="*/ 266700 h 266700"/>
              <a:gd name="connsiteX0" fmla="*/ 30957 w 161925"/>
              <a:gd name="connsiteY0" fmla="*/ 266700 h 266700"/>
              <a:gd name="connsiteX1" fmla="*/ 123825 w 161925"/>
              <a:gd name="connsiteY1" fmla="*/ 119062 h 266700"/>
              <a:gd name="connsiteX2" fmla="*/ 161925 w 161925"/>
              <a:gd name="connsiteY2" fmla="*/ 9525 h 266700"/>
              <a:gd name="connsiteX3" fmla="*/ 128587 w 161925"/>
              <a:gd name="connsiteY3" fmla="*/ 0 h 266700"/>
              <a:gd name="connsiteX4" fmla="*/ 80962 w 161925"/>
              <a:gd name="connsiteY4" fmla="*/ 128587 h 266700"/>
              <a:gd name="connsiteX5" fmla="*/ 23812 w 161925"/>
              <a:gd name="connsiteY5" fmla="*/ 195262 h 266700"/>
              <a:gd name="connsiteX6" fmla="*/ 0 w 161925"/>
              <a:gd name="connsiteY6" fmla="*/ 261937 h 266700"/>
              <a:gd name="connsiteX7" fmla="*/ 30957 w 161925"/>
              <a:gd name="connsiteY7"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266700">
                <a:moveTo>
                  <a:pt x="30957" y="266700"/>
                </a:moveTo>
                <a:lnTo>
                  <a:pt x="123825" y="119062"/>
                </a:lnTo>
                <a:lnTo>
                  <a:pt x="161925" y="9525"/>
                </a:lnTo>
                <a:lnTo>
                  <a:pt x="128587" y="0"/>
                </a:lnTo>
                <a:lnTo>
                  <a:pt x="80962" y="128587"/>
                </a:lnTo>
                <a:lnTo>
                  <a:pt x="23812" y="195262"/>
                </a:lnTo>
                <a:cubicBezTo>
                  <a:pt x="22225" y="207962"/>
                  <a:pt x="1587" y="249237"/>
                  <a:pt x="0" y="261937"/>
                </a:cubicBezTo>
                <a:lnTo>
                  <a:pt x="30957" y="2667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51"/>
          </a:p>
        </p:txBody>
      </p:sp>
      <p:pic>
        <p:nvPicPr>
          <p:cNvPr id="6" name="図 5">
            <a:extLst>
              <a:ext uri="{FF2B5EF4-FFF2-40B4-BE49-F238E27FC236}">
                <a16:creationId xmlns:a16="http://schemas.microsoft.com/office/drawing/2014/main" id="{C8758C96-84ED-4AF5-A695-A101EED92C67}"/>
              </a:ext>
            </a:extLst>
          </p:cNvPr>
          <p:cNvPicPr>
            <a:picLocks noChangeAspect="1"/>
          </p:cNvPicPr>
          <p:nvPr/>
        </p:nvPicPr>
        <p:blipFill>
          <a:blip r:embed="rId6"/>
          <a:stretch>
            <a:fillRect/>
          </a:stretch>
        </p:blipFill>
        <p:spPr>
          <a:xfrm>
            <a:off x="159586" y="2363426"/>
            <a:ext cx="3776327" cy="3619213"/>
          </a:xfrm>
          <a:prstGeom prst="rect">
            <a:avLst/>
          </a:prstGeom>
        </p:spPr>
      </p:pic>
      <p:sp>
        <p:nvSpPr>
          <p:cNvPr id="42" name="フリーフォーム: 図形 41">
            <a:extLst>
              <a:ext uri="{FF2B5EF4-FFF2-40B4-BE49-F238E27FC236}">
                <a16:creationId xmlns:a16="http://schemas.microsoft.com/office/drawing/2014/main" id="{AAF36A78-9124-49F6-BC8F-B4CCF9D57DF5}"/>
              </a:ext>
            </a:extLst>
          </p:cNvPr>
          <p:cNvSpPr/>
          <p:nvPr/>
        </p:nvSpPr>
        <p:spPr>
          <a:xfrm>
            <a:off x="1131624" y="4219536"/>
            <a:ext cx="1995777" cy="1554480"/>
          </a:xfrm>
          <a:custGeom>
            <a:avLst/>
            <a:gdLst>
              <a:gd name="connsiteX0" fmla="*/ 349857 w 1995777"/>
              <a:gd name="connsiteY0" fmla="*/ 0 h 1554480"/>
              <a:gd name="connsiteX1" fmla="*/ 115294 w 1995777"/>
              <a:gd name="connsiteY1" fmla="*/ 139148 h 1554480"/>
              <a:gd name="connsiteX2" fmla="*/ 0 w 1995777"/>
              <a:gd name="connsiteY2" fmla="*/ 322028 h 1554480"/>
              <a:gd name="connsiteX3" fmla="*/ 47708 w 1995777"/>
              <a:gd name="connsiteY3" fmla="*/ 496956 h 1554480"/>
              <a:gd name="connsiteX4" fmla="*/ 250466 w 1995777"/>
              <a:gd name="connsiteY4" fmla="*/ 735495 h 1554480"/>
              <a:gd name="connsiteX5" fmla="*/ 381662 w 1995777"/>
              <a:gd name="connsiteY5" fmla="*/ 870668 h 1554480"/>
              <a:gd name="connsiteX6" fmla="*/ 516835 w 1995777"/>
              <a:gd name="connsiteY6" fmla="*/ 981986 h 1554480"/>
              <a:gd name="connsiteX7" fmla="*/ 628153 w 1995777"/>
              <a:gd name="connsiteY7" fmla="*/ 1089328 h 1554480"/>
              <a:gd name="connsiteX8" fmla="*/ 874643 w 1995777"/>
              <a:gd name="connsiteY8" fmla="*/ 1256306 h 1554480"/>
              <a:gd name="connsiteX9" fmla="*/ 1176793 w 1995777"/>
              <a:gd name="connsiteY9" fmla="*/ 1482918 h 1554480"/>
              <a:gd name="connsiteX10" fmla="*/ 1387502 w 1995777"/>
              <a:gd name="connsiteY10" fmla="*/ 1554480 h 1554480"/>
              <a:gd name="connsiteX11" fmla="*/ 1570382 w 1995777"/>
              <a:gd name="connsiteY11" fmla="*/ 1554480 h 1554480"/>
              <a:gd name="connsiteX12" fmla="*/ 1693628 w 1995777"/>
              <a:gd name="connsiteY12" fmla="*/ 1459064 h 1554480"/>
              <a:gd name="connsiteX13" fmla="*/ 1995777 w 1995777"/>
              <a:gd name="connsiteY13" fmla="*/ 898497 h 1554480"/>
              <a:gd name="connsiteX14" fmla="*/ 1987826 w 1995777"/>
              <a:gd name="connsiteY14" fmla="*/ 727544 h 1554480"/>
              <a:gd name="connsiteX15" fmla="*/ 1832775 w 1995777"/>
              <a:gd name="connsiteY15" fmla="*/ 433346 h 1554480"/>
              <a:gd name="connsiteX16" fmla="*/ 1665798 w 1995777"/>
              <a:gd name="connsiteY16" fmla="*/ 345881 h 1554480"/>
              <a:gd name="connsiteX17" fmla="*/ 1514723 w 1995777"/>
              <a:gd name="connsiteY17" fmla="*/ 302149 h 1554480"/>
              <a:gd name="connsiteX18" fmla="*/ 1319916 w 1995777"/>
              <a:gd name="connsiteY18" fmla="*/ 266368 h 1554480"/>
              <a:gd name="connsiteX19" fmla="*/ 1117158 w 1995777"/>
              <a:gd name="connsiteY19" fmla="*/ 238539 h 1554480"/>
              <a:gd name="connsiteX20" fmla="*/ 930302 w 1995777"/>
              <a:gd name="connsiteY20" fmla="*/ 174928 h 1554480"/>
              <a:gd name="connsiteX21" fmla="*/ 779228 w 1995777"/>
              <a:gd name="connsiteY21" fmla="*/ 115294 h 1554480"/>
              <a:gd name="connsiteX22" fmla="*/ 648031 w 1995777"/>
              <a:gd name="connsiteY22" fmla="*/ 87464 h 1554480"/>
              <a:gd name="connsiteX23" fmla="*/ 477078 w 1995777"/>
              <a:gd name="connsiteY23" fmla="*/ 3975 h 1554480"/>
              <a:gd name="connsiteX24" fmla="*/ 349857 w 1995777"/>
              <a:gd name="connsiteY24"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5777" h="1554480">
                <a:moveTo>
                  <a:pt x="349857" y="0"/>
                </a:moveTo>
                <a:lnTo>
                  <a:pt x="115294" y="139148"/>
                </a:lnTo>
                <a:lnTo>
                  <a:pt x="0" y="322028"/>
                </a:lnTo>
                <a:lnTo>
                  <a:pt x="47708" y="496956"/>
                </a:lnTo>
                <a:lnTo>
                  <a:pt x="250466" y="735495"/>
                </a:lnTo>
                <a:lnTo>
                  <a:pt x="381662" y="870668"/>
                </a:lnTo>
                <a:lnTo>
                  <a:pt x="516835" y="981986"/>
                </a:lnTo>
                <a:lnTo>
                  <a:pt x="628153" y="1089328"/>
                </a:lnTo>
                <a:lnTo>
                  <a:pt x="874643" y="1256306"/>
                </a:lnTo>
                <a:lnTo>
                  <a:pt x="1176793" y="1482918"/>
                </a:lnTo>
                <a:lnTo>
                  <a:pt x="1387502" y="1554480"/>
                </a:lnTo>
                <a:lnTo>
                  <a:pt x="1570382" y="1554480"/>
                </a:lnTo>
                <a:lnTo>
                  <a:pt x="1693628" y="1459064"/>
                </a:lnTo>
                <a:lnTo>
                  <a:pt x="1995777" y="898497"/>
                </a:lnTo>
                <a:lnTo>
                  <a:pt x="1987826" y="727544"/>
                </a:lnTo>
                <a:lnTo>
                  <a:pt x="1832775" y="433346"/>
                </a:lnTo>
                <a:lnTo>
                  <a:pt x="1665798" y="345881"/>
                </a:lnTo>
                <a:lnTo>
                  <a:pt x="1514723" y="302149"/>
                </a:lnTo>
                <a:lnTo>
                  <a:pt x="1319916" y="266368"/>
                </a:lnTo>
                <a:lnTo>
                  <a:pt x="1117158" y="238539"/>
                </a:lnTo>
                <a:lnTo>
                  <a:pt x="930302" y="174928"/>
                </a:lnTo>
                <a:lnTo>
                  <a:pt x="779228" y="115294"/>
                </a:lnTo>
                <a:lnTo>
                  <a:pt x="648031" y="87464"/>
                </a:lnTo>
                <a:lnTo>
                  <a:pt x="477078" y="3975"/>
                </a:lnTo>
                <a:lnTo>
                  <a:pt x="349857" y="0"/>
                </a:lnTo>
                <a:close/>
              </a:path>
            </a:pathLst>
          </a:custGeom>
          <a:noFill/>
          <a:ln w="69850" cap="rnd">
            <a:solidFill>
              <a:srgbClr val="FF00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13138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3492</TotalTime>
  <Words>706</Words>
  <Application>Microsoft Office PowerPoint</Application>
  <PresentationFormat>A4 210 x 297 mm</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光俊</dc:creator>
  <cp:lastModifiedBy>山田　光俊</cp:lastModifiedBy>
  <cp:revision>255</cp:revision>
  <cp:lastPrinted>2024-10-31T07:04:30Z</cp:lastPrinted>
  <dcterms:created xsi:type="dcterms:W3CDTF">2023-06-07T07:10:05Z</dcterms:created>
  <dcterms:modified xsi:type="dcterms:W3CDTF">2024-11-19T11:27:13Z</dcterms:modified>
</cp:coreProperties>
</file>