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3"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DE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9813" y="1246188"/>
            <a:ext cx="4722812" cy="33512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1118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12706394" y="10314094"/>
            <a:ext cx="858793" cy="153888"/>
          </a:xfrm>
          <a:prstGeom prst="rect">
            <a:avLst/>
          </a:prstGeom>
          <a:noFill/>
        </p:spPr>
        <p:txBody>
          <a:bodyPr wrap="square" lIns="0" tIns="0" rIns="0" bIns="0" rtlCol="0">
            <a:spAutoFit/>
          </a:bodyPr>
          <a:lstStyle/>
          <a:p>
            <a:r>
              <a:rPr kumimoji="1" lang="ja-JP" altLang="en-US" sz="1000" dirty="0"/>
              <a:t>周辺見取り図</a:t>
            </a:r>
          </a:p>
        </p:txBody>
      </p:sp>
      <p:sp>
        <p:nvSpPr>
          <p:cNvPr id="74" name="正方形/長方形 73"/>
          <p:cNvSpPr/>
          <p:nvPr/>
        </p:nvSpPr>
        <p:spPr>
          <a:xfrm>
            <a:off x="6194757" y="7235839"/>
            <a:ext cx="8857965" cy="340999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p:nvPr/>
        </p:nvSpPr>
        <p:spPr>
          <a:xfrm>
            <a:off x="87084" y="903078"/>
            <a:ext cx="14965638" cy="2006564"/>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3"/>
          <p:cNvSpPr txBox="1">
            <a:spLocks noChangeArrowheads="1"/>
          </p:cNvSpPr>
          <p:nvPr/>
        </p:nvSpPr>
        <p:spPr bwMode="auto">
          <a:xfrm>
            <a:off x="-10651" y="0"/>
            <a:ext cx="15128543" cy="830997"/>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spc="-100" dirty="0">
                <a:solidFill>
                  <a:schemeClr val="bg1"/>
                </a:solidFill>
                <a:latin typeface="Meiryo UI" pitchFamily="50" charset="-128"/>
                <a:ea typeface="Meiryo UI" pitchFamily="50" charset="-128"/>
                <a:cs typeface="Meiryo UI" pitchFamily="50" charset="-128"/>
              </a:rPr>
              <a:t>蜻蛉池公園マネジメントプラン（案）</a:t>
            </a:r>
            <a:endParaRPr lang="en-US" altLang="ja-JP" sz="2400" spc="-100" dirty="0">
              <a:solidFill>
                <a:schemeClr val="bg1"/>
              </a:solidFill>
              <a:latin typeface="Meiryo UI" pitchFamily="50" charset="-128"/>
              <a:ea typeface="Meiryo UI" pitchFamily="50" charset="-128"/>
              <a:cs typeface="Meiryo UI" pitchFamily="50" charset="-128"/>
            </a:endParaRPr>
          </a:p>
          <a:p>
            <a:pPr eaLnBrk="1" hangingPunct="1"/>
            <a:r>
              <a:rPr lang="en-US" altLang="ja-JP" sz="2400" spc="-100" dirty="0">
                <a:solidFill>
                  <a:schemeClr val="bg1"/>
                </a:solidFill>
                <a:latin typeface="Meiryo UI" pitchFamily="50" charset="-128"/>
                <a:ea typeface="Meiryo UI" pitchFamily="50" charset="-128"/>
                <a:cs typeface="Meiryo UI" pitchFamily="50" charset="-128"/>
              </a:rPr>
              <a:t>						</a:t>
            </a:r>
            <a:r>
              <a:rPr lang="en-US" altLang="ja-JP" sz="2000" spc="-100" dirty="0">
                <a:solidFill>
                  <a:schemeClr val="bg1"/>
                </a:solidFill>
                <a:latin typeface="Meiryo UI" pitchFamily="50" charset="-128"/>
                <a:ea typeface="Meiryo UI" pitchFamily="50" charset="-128"/>
                <a:cs typeface="Meiryo UI" pitchFamily="50" charset="-128"/>
              </a:rPr>
              <a:t>『</a:t>
            </a:r>
            <a:r>
              <a:rPr lang="ja-JP" altLang="en-US" sz="2000" spc="-100" dirty="0">
                <a:solidFill>
                  <a:schemeClr val="bg1"/>
                </a:solidFill>
                <a:latin typeface="Meiryo UI" pitchFamily="50" charset="-128"/>
                <a:ea typeface="Meiryo UI" pitchFamily="50" charset="-128"/>
                <a:cs typeface="Meiryo UI" pitchFamily="50" charset="-128"/>
              </a:rPr>
              <a:t>園内の様々な花や緑の豊かな丘陵地の景観の中で、多様なレクリエーションが満喫できる公園</a:t>
            </a:r>
            <a:r>
              <a:rPr lang="en-US" altLang="ja-JP" sz="2000" spc="-100" dirty="0">
                <a:solidFill>
                  <a:schemeClr val="bg1"/>
                </a:solidFill>
                <a:latin typeface="Meiryo UI" pitchFamily="50" charset="-128"/>
                <a:ea typeface="Meiryo UI" pitchFamily="50" charset="-128"/>
                <a:cs typeface="Meiryo UI" pitchFamily="50" charset="-128"/>
              </a:rPr>
              <a:t>』</a:t>
            </a:r>
            <a:endParaRPr lang="en-US" altLang="ja-JP" sz="2400" spc="-100" dirty="0">
              <a:solidFill>
                <a:schemeClr val="bg1"/>
              </a:solidFill>
              <a:latin typeface="Meiryo UI" pitchFamily="50" charset="-128"/>
              <a:ea typeface="Meiryo UI" pitchFamily="50" charset="-128"/>
              <a:cs typeface="Meiryo UI" pitchFamily="50" charset="-128"/>
            </a:endParaRPr>
          </a:p>
        </p:txBody>
      </p:sp>
      <p:sp>
        <p:nvSpPr>
          <p:cNvPr id="79" name="テキスト ボックス 3"/>
          <p:cNvSpPr txBox="1">
            <a:spLocks noChangeArrowheads="1"/>
          </p:cNvSpPr>
          <p:nvPr/>
        </p:nvSpPr>
        <p:spPr bwMode="auto">
          <a:xfrm>
            <a:off x="29106" y="2973846"/>
            <a:ext cx="1844723"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n-ea"/>
                <a:ea typeface="+mn-ea"/>
                <a:cs typeface="Meiryo UI" pitchFamily="50" charset="-128"/>
              </a:rPr>
              <a:t>②ゾーンの設定</a:t>
            </a:r>
          </a:p>
        </p:txBody>
      </p:sp>
      <p:sp>
        <p:nvSpPr>
          <p:cNvPr id="81" name="正方形/長方形 80"/>
          <p:cNvSpPr/>
          <p:nvPr/>
        </p:nvSpPr>
        <p:spPr>
          <a:xfrm>
            <a:off x="133945" y="1328081"/>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3855893" y="1337574"/>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83" name="正方形/長方形 82"/>
          <p:cNvSpPr/>
          <p:nvPr/>
        </p:nvSpPr>
        <p:spPr>
          <a:xfrm>
            <a:off x="11299791" y="1330047"/>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84" name="正方形/長方形 83"/>
          <p:cNvSpPr/>
          <p:nvPr/>
        </p:nvSpPr>
        <p:spPr>
          <a:xfrm>
            <a:off x="7577842" y="1337574"/>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85" name="テキスト ボックス 84"/>
          <p:cNvSpPr txBox="1"/>
          <p:nvPr/>
        </p:nvSpPr>
        <p:spPr>
          <a:xfrm>
            <a:off x="7615274" y="1656131"/>
            <a:ext cx="3672000" cy="1169551"/>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・広域避難場所として、周辺地域の避難者を地震発生時の市街地火災等から</a:t>
            </a:r>
            <a:r>
              <a:rPr lang="ja-JP" altLang="en-US" sz="1400" dirty="0">
                <a:solidFill>
                  <a:srgbClr val="000000"/>
                </a:solidFill>
                <a:latin typeface="Meiryo UI" panose="020B0604030504040204" pitchFamily="50" charset="-128"/>
                <a:ea typeface="Meiryo UI" panose="020B0604030504040204" pitchFamily="50" charset="-128"/>
              </a:rPr>
              <a:t>守る</a:t>
            </a:r>
            <a:r>
              <a:rPr lang="ja-JP" altLang="en-US" sz="1400" dirty="0">
                <a:latin typeface="Meiryo UI" panose="020B0604030504040204" pitchFamily="50" charset="-128"/>
                <a:ea typeface="Meiryo UI" panose="020B0604030504040204" pitchFamily="50" charset="-128"/>
              </a:rPr>
              <a:t>公園</a:t>
            </a:r>
            <a:endParaRPr lang="en-US" altLang="ja-JP" sz="1400" dirty="0">
              <a:latin typeface="Meiryo UI" panose="020B0604030504040204" pitchFamily="50" charset="-128"/>
              <a:ea typeface="Meiryo UI" panose="020B0604030504040204" pitchFamily="50" charset="-128"/>
            </a:endParaRPr>
          </a:p>
          <a:p>
            <a:pPr marL="180000" indent="-108000" algn="just" fontAlgn="t"/>
            <a:r>
              <a:rPr lang="ja-JP" altLang="en-US" sz="1400" dirty="0">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後方支援活動拠点として、自衛隊や消防隊・警察の支援部隊の救出・救助活動拠点等の役割を果たす公園</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3893325" y="1626332"/>
            <a:ext cx="3672000" cy="954107"/>
          </a:xfrm>
          <a:prstGeom prst="rect">
            <a:avLst/>
          </a:prstGeom>
        </p:spPr>
        <p:txBody>
          <a:bodyPr wrap="square">
            <a:spAutoFit/>
          </a:bodyPr>
          <a:lstStyle/>
          <a:p>
            <a:pPr marL="180000" indent="-108000" defTabSz="755934">
              <a:defRPr/>
            </a:pPr>
            <a:r>
              <a:rPr lang="ja-JP" altLang="en-US" sz="1400" dirty="0">
                <a:latin typeface="Meiryo UI" panose="020B0604030504040204" pitchFamily="50" charset="-128"/>
                <a:ea typeface="Meiryo UI" panose="020B0604030504040204" pitchFamily="50" charset="-128"/>
              </a:rPr>
              <a:t>・ため池や丘陵の景色を愛でながら飲食機能の充実等によりくつろぐことができる公園</a:t>
            </a:r>
          </a:p>
          <a:p>
            <a:pPr marL="180000" indent="-108000" defTabSz="755934">
              <a:defRPr/>
            </a:pPr>
            <a:r>
              <a:rPr lang="ja-JP" altLang="en-US" sz="1400" dirty="0">
                <a:latin typeface="Meiryo UI" panose="020B0604030504040204" pitchFamily="50" charset="-128"/>
                <a:ea typeface="Meiryo UI" panose="020B0604030504040204" pitchFamily="50" charset="-128"/>
              </a:rPr>
              <a:t>・遊戯施設などの施設が充実し、多様なアクティビティを年中楽しめる公園</a:t>
            </a:r>
          </a:p>
        </p:txBody>
      </p:sp>
      <p:sp>
        <p:nvSpPr>
          <p:cNvPr id="87" name="テキスト ボックス 86"/>
          <p:cNvSpPr txBox="1"/>
          <p:nvPr/>
        </p:nvSpPr>
        <p:spPr>
          <a:xfrm>
            <a:off x="171376" y="1616839"/>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・泉州地域の緑豊かな丘陵地の景観とため池の景観の中で地域住民が憩う公園</a:t>
            </a: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・運動施設や四季折々の花の景観などを活用した地域の魅力づくりに貢献する公園</a:t>
            </a:r>
          </a:p>
        </p:txBody>
      </p:sp>
      <p:sp>
        <p:nvSpPr>
          <p:cNvPr id="88" name="テキスト ボックス 87"/>
          <p:cNvSpPr txBox="1"/>
          <p:nvPr/>
        </p:nvSpPr>
        <p:spPr>
          <a:xfrm>
            <a:off x="11337223" y="1648604"/>
            <a:ext cx="3672000" cy="1169551"/>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・園内の竹林やため池、里山景観を守り、観察会やナイトツアー、子供向けの体験ツアーなどのプログラムを展開する公園</a:t>
            </a:r>
          </a:p>
          <a:p>
            <a:pPr marL="180000" indent="-108000"/>
            <a:r>
              <a:rPr lang="ja-JP" altLang="en-US" sz="1400" dirty="0">
                <a:latin typeface="Meiryo UI" panose="020B0604030504040204" pitchFamily="50" charset="-128"/>
                <a:ea typeface="Meiryo UI" panose="020B0604030504040204" pitchFamily="50" charset="-128"/>
              </a:rPr>
              <a:t>・常にバラ、アジサイ、スイセン等の花景観を充実させ、新たな花の魅力を伝える公園</a:t>
            </a:r>
          </a:p>
        </p:txBody>
      </p:sp>
      <p:sp>
        <p:nvSpPr>
          <p:cNvPr id="89" name="テキスト ボックス 88"/>
          <p:cNvSpPr txBox="1"/>
          <p:nvPr/>
        </p:nvSpPr>
        <p:spPr>
          <a:xfrm>
            <a:off x="131619" y="956585"/>
            <a:ext cx="14986273" cy="369332"/>
          </a:xfrm>
          <a:prstGeom prst="rect">
            <a:avLst/>
          </a:prstGeom>
          <a:noFill/>
        </p:spPr>
        <p:txBody>
          <a:bodyPr wrap="square" rtlCol="0">
            <a:spAutoFit/>
          </a:bodyPr>
          <a:lstStyle/>
          <a:p>
            <a:r>
              <a:rPr lang="ja-JP" altLang="en-US" dirty="0"/>
              <a:t>①取組基本方針</a:t>
            </a:r>
            <a:endParaRPr kumimoji="1" lang="ja-JP" altLang="en-US" dirty="0"/>
          </a:p>
        </p:txBody>
      </p:sp>
      <p:sp>
        <p:nvSpPr>
          <p:cNvPr id="93" name="テキスト ボックス 3"/>
          <p:cNvSpPr txBox="1">
            <a:spLocks noChangeArrowheads="1"/>
          </p:cNvSpPr>
          <p:nvPr/>
        </p:nvSpPr>
        <p:spPr bwMode="auto">
          <a:xfrm>
            <a:off x="6224737" y="7235838"/>
            <a:ext cx="3727825" cy="201593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59.6</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85</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・開設年度：平成３年６月</a:t>
            </a:r>
            <a:r>
              <a:rPr lang="en-US" altLang="ja-JP" sz="1100" dirty="0">
                <a:latin typeface="Meiryo UI" pitchFamily="50" charset="-128"/>
                <a:ea typeface="Meiryo UI" pitchFamily="50" charset="-128"/>
                <a:cs typeface="Meiryo UI" pitchFamily="50" charset="-128"/>
              </a:rPr>
              <a:t>30</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marL="95250" indent="-95250" eaLnBrk="1" hangingPunct="1"/>
            <a:r>
              <a:rPr lang="ja-JP" altLang="en-US" sz="1100" dirty="0">
                <a:latin typeface="Meiryo UI" pitchFamily="50" charset="-128"/>
                <a:ea typeface="Meiryo UI" pitchFamily="50" charset="-128"/>
                <a:cs typeface="Meiryo UI" pitchFamily="50" charset="-128"/>
              </a:rPr>
              <a:t>・主要施設：</a:t>
            </a:r>
          </a:p>
        </p:txBody>
      </p:sp>
      <p:graphicFrame>
        <p:nvGraphicFramePr>
          <p:cNvPr id="46" name="表 45"/>
          <p:cNvGraphicFramePr>
            <a:graphicFrameLocks noGrp="1"/>
          </p:cNvGraphicFramePr>
          <p:nvPr>
            <p:extLst>
              <p:ext uri="{D42A27DB-BD31-4B8C-83A1-F6EECF244321}">
                <p14:modId xmlns:p14="http://schemas.microsoft.com/office/powerpoint/2010/main" val="1919682338"/>
              </p:ext>
            </p:extLst>
          </p:nvPr>
        </p:nvGraphicFramePr>
        <p:xfrm>
          <a:off x="6194760" y="3402775"/>
          <a:ext cx="4438547" cy="113631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133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賑わい創出ゾーン①②</a:t>
                      </a:r>
                    </a:p>
                  </a:txBody>
                  <a:tcPr/>
                </a:tc>
                <a:extLst>
                  <a:ext uri="{0D108BD9-81ED-4DB2-BD59-A6C34878D82A}">
                    <a16:rowId xmlns:a16="http://schemas.microsoft.com/office/drawing/2014/main" val="3928224763"/>
                  </a:ext>
                </a:extLst>
              </a:tr>
              <a:tr h="805220">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○多様な花を中心とし、四季を通じて自然景観を楽しむことができるゾーン</a:t>
                      </a:r>
                    </a:p>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○大芝生広場やタワー滑り台等の子どもから大人までがアクティビティを楽しむことができるゾーン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9" name="表 48"/>
          <p:cNvGraphicFramePr>
            <a:graphicFrameLocks noGrp="1"/>
          </p:cNvGraphicFramePr>
          <p:nvPr>
            <p:extLst>
              <p:ext uri="{D42A27DB-BD31-4B8C-83A1-F6EECF244321}">
                <p14:modId xmlns:p14="http://schemas.microsoft.com/office/powerpoint/2010/main" val="1061871545"/>
              </p:ext>
            </p:extLst>
          </p:nvPr>
        </p:nvGraphicFramePr>
        <p:xfrm>
          <a:off x="6194760" y="4586495"/>
          <a:ext cx="4438547" cy="67841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425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373613">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○運動施設を活用するなど、府民の健康づくり習慣を促進するゾーン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3379898333"/>
              </p:ext>
            </p:extLst>
          </p:nvPr>
        </p:nvGraphicFramePr>
        <p:xfrm>
          <a:off x="6194758" y="5395904"/>
          <a:ext cx="4438547" cy="64209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379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自然ゾーン（蜻蛉池）</a:t>
                      </a:r>
                    </a:p>
                  </a:txBody>
                  <a:tcPr/>
                </a:tc>
                <a:extLst>
                  <a:ext uri="{0D108BD9-81ED-4DB2-BD59-A6C34878D82A}">
                    <a16:rowId xmlns:a16="http://schemas.microsoft.com/office/drawing/2014/main" val="3928224763"/>
                  </a:ext>
                </a:extLst>
              </a:tr>
              <a:tr h="337290">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○公園の特色である蜻蛉池を活かした自然景観を楽しむゾーン</a:t>
                      </a:r>
                    </a:p>
                  </a:txBody>
                  <a:tcPr/>
                </a:tc>
                <a:extLst>
                  <a:ext uri="{0D108BD9-81ED-4DB2-BD59-A6C34878D82A}">
                    <a16:rowId xmlns:a16="http://schemas.microsoft.com/office/drawing/2014/main" val="2435987410"/>
                  </a:ext>
                </a:extLst>
              </a:tr>
            </a:tbl>
          </a:graphicData>
        </a:graphic>
      </p:graphicFrame>
      <p:graphicFrame>
        <p:nvGraphicFramePr>
          <p:cNvPr id="60" name="表 59"/>
          <p:cNvGraphicFramePr>
            <a:graphicFrameLocks noGrp="1"/>
          </p:cNvGraphicFramePr>
          <p:nvPr>
            <p:extLst>
              <p:ext uri="{D42A27DB-BD31-4B8C-83A1-F6EECF244321}">
                <p14:modId xmlns:p14="http://schemas.microsoft.com/office/powerpoint/2010/main" val="3092089625"/>
              </p:ext>
            </p:extLst>
          </p:nvPr>
        </p:nvGraphicFramePr>
        <p:xfrm>
          <a:off x="6194757" y="6085404"/>
          <a:ext cx="4438547" cy="112776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448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a:t>
                      </a:r>
                    </a:p>
                  </a:txBody>
                  <a:tcPr/>
                </a:tc>
                <a:extLst>
                  <a:ext uri="{0D108BD9-81ED-4DB2-BD59-A6C34878D82A}">
                    <a16:rowId xmlns:a16="http://schemas.microsoft.com/office/drawing/2014/main" val="3928224763"/>
                  </a:ext>
                </a:extLst>
              </a:tr>
              <a:tr h="652943">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○あじさい園、花木園、水仙郷等の様々な花を活用し、自然とふれあう機会を創出するゾーン</a:t>
                      </a:r>
                    </a:p>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○昆虫を模した特徴的な遊具などにより、自然を学び、楽しむことができるゾーン</a:t>
                      </a:r>
                    </a:p>
                  </a:txBody>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830539310"/>
              </p:ext>
            </p:extLst>
          </p:nvPr>
        </p:nvGraphicFramePr>
        <p:xfrm>
          <a:off x="10666304" y="3398599"/>
          <a:ext cx="4438547" cy="149352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59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987054">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水面・芝生地、樹林からなる重層的で開放感のある景観づくりを推進し、丘陵地形の起伏を活用した、山林の緑豊かな景観を演出。</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里山の景観の保全に努め、これらを適切に活用し、ゾーン区分に応じた自然環境の保全・創出と自然環境学習の場を提供。</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学識経験者、ボランティア団体、地域住民等、地域と公園の連携について協議する場を活用した公園の魅力向上の取組を推進。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3" name="表 62"/>
          <p:cNvGraphicFramePr>
            <a:graphicFrameLocks noGrp="1"/>
          </p:cNvGraphicFramePr>
          <p:nvPr>
            <p:extLst>
              <p:ext uri="{D42A27DB-BD31-4B8C-83A1-F6EECF244321}">
                <p14:modId xmlns:p14="http://schemas.microsoft.com/office/powerpoint/2010/main" val="785112571"/>
              </p:ext>
            </p:extLst>
          </p:nvPr>
        </p:nvGraphicFramePr>
        <p:xfrm>
          <a:off x="10666304" y="4924881"/>
          <a:ext cx="4438547" cy="149352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164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2351">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老木化した樹木の更新や密集樹林地の整理、竹林の間伐など効果的・効率的な樹木再整備と景観維持への取組を推進。</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バラ園、あじさい園、水仙郷、花木園などの花木を良好に管理し、四季を通して見ごたえのある景観づくりを推進。</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アジサイ園は生育条件に応じた継続的な管理を行い、長期的展望に立った計画的な植物管理を実施。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4" name="表 63"/>
          <p:cNvGraphicFramePr>
            <a:graphicFrameLocks noGrp="1"/>
          </p:cNvGraphicFramePr>
          <p:nvPr>
            <p:extLst>
              <p:ext uri="{D42A27DB-BD31-4B8C-83A1-F6EECF244321}">
                <p14:modId xmlns:p14="http://schemas.microsoft.com/office/powerpoint/2010/main" val="426143435"/>
              </p:ext>
            </p:extLst>
          </p:nvPr>
        </p:nvGraphicFramePr>
        <p:xfrm>
          <a:off x="10666304" y="6451164"/>
          <a:ext cx="4438547" cy="76200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133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整備改修の方針</a:t>
                      </a:r>
                    </a:p>
                  </a:txBody>
                  <a:tcPr>
                    <a:solidFill>
                      <a:schemeClr val="accent6"/>
                    </a:solidFill>
                  </a:tcPr>
                </a:tc>
                <a:extLst>
                  <a:ext uri="{0D108BD9-81ED-4DB2-BD59-A6C34878D82A}">
                    <a16:rowId xmlns:a16="http://schemas.microsoft.com/office/drawing/2014/main" val="3928224763"/>
                  </a:ext>
                </a:extLst>
              </a:tr>
              <a:tr h="206523">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丘陵ゾーンや森のゾーンを整備し、新たな需要層の開拓や防災面での機能向上、公園北側からのアクセス性の向上を推進。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6" name="テキスト ボックス 3"/>
          <p:cNvSpPr txBox="1">
            <a:spLocks noChangeArrowheads="1"/>
          </p:cNvSpPr>
          <p:nvPr/>
        </p:nvSpPr>
        <p:spPr bwMode="auto">
          <a:xfrm>
            <a:off x="10666304" y="2973846"/>
            <a:ext cx="1979418"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28" name="テキスト ボックス 3"/>
          <p:cNvSpPr txBox="1">
            <a:spLocks noChangeArrowheads="1"/>
          </p:cNvSpPr>
          <p:nvPr/>
        </p:nvSpPr>
        <p:spPr bwMode="auto">
          <a:xfrm>
            <a:off x="6738055" y="7435409"/>
            <a:ext cx="4262524" cy="110799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蜻蛉池公園は南部岸和田市の中央部に位置し、公園の名称の元となった蜻蛉池をはじめ箱谷池、七つ池、大池、隣徳池など大小</a:t>
            </a:r>
            <a:r>
              <a:rPr lang="en-US" altLang="ja-JP" sz="1100" dirty="0">
                <a:latin typeface="Meiryo UI" pitchFamily="50" charset="-128"/>
                <a:ea typeface="Meiryo UI" pitchFamily="50" charset="-128"/>
                <a:cs typeface="Meiryo UI" pitchFamily="50" charset="-128"/>
              </a:rPr>
              <a:t>30</a:t>
            </a:r>
            <a:r>
              <a:rPr lang="ja-JP" altLang="en-US" sz="1100" dirty="0">
                <a:latin typeface="Meiryo UI" pitchFamily="50" charset="-128"/>
                <a:ea typeface="Meiryo UI" pitchFamily="50" charset="-128"/>
                <a:cs typeface="Meiryo UI" pitchFamily="50" charset="-128"/>
              </a:rPr>
              <a:t>余の溜池を抱えた標高</a:t>
            </a:r>
            <a:r>
              <a:rPr lang="en-US" altLang="ja-JP" sz="1100" dirty="0">
                <a:latin typeface="Meiryo UI" pitchFamily="50" charset="-128"/>
                <a:ea typeface="Meiryo UI" pitchFamily="50" charset="-128"/>
                <a:cs typeface="Meiryo UI" pitchFamily="50" charset="-128"/>
              </a:rPr>
              <a:t>50</a:t>
            </a:r>
            <a:r>
              <a:rPr lang="ja-JP" altLang="en-US" sz="1100" dirty="0">
                <a:latin typeface="Meiryo UI" pitchFamily="50" charset="-128"/>
                <a:ea typeface="Meiryo UI" pitchFamily="50" charset="-128"/>
                <a:cs typeface="Meiryo UI" pitchFamily="50" charset="-128"/>
              </a:rPr>
              <a:t>～</a:t>
            </a:r>
            <a:r>
              <a:rPr lang="en-US" altLang="ja-JP" sz="1100" dirty="0">
                <a:latin typeface="Meiryo UI" pitchFamily="50" charset="-128"/>
                <a:ea typeface="Meiryo UI" pitchFamily="50" charset="-128"/>
                <a:cs typeface="Meiryo UI" pitchFamily="50" charset="-128"/>
              </a:rPr>
              <a:t>110</a:t>
            </a:r>
            <a:r>
              <a:rPr lang="ja-JP" altLang="en-US" sz="1100" dirty="0" err="1">
                <a:latin typeface="Meiryo UI" pitchFamily="50" charset="-128"/>
                <a:ea typeface="Meiryo UI" pitchFamily="50" charset="-128"/>
                <a:cs typeface="Meiryo UI" pitchFamily="50" charset="-128"/>
              </a:rPr>
              <a:t>ｍ</a:t>
            </a:r>
            <a:r>
              <a:rPr lang="ja-JP" altLang="en-US" sz="1100" dirty="0">
                <a:latin typeface="Meiryo UI" pitchFamily="50" charset="-128"/>
                <a:ea typeface="Meiryo UI" pitchFamily="50" charset="-128"/>
                <a:cs typeface="Meiryo UI" pitchFamily="50" charset="-128"/>
              </a:rPr>
              <a:t>の緩やかな丘陵地に位置している。南部には「花と水とスポーツ」をテーマにした広場ゾーンを、中央部には景観を楽しむ丘陵ゾーンを設けることにしており、既存の樹林地や溜池を活かした総合的な公園をめざしている。</a:t>
            </a:r>
          </a:p>
        </p:txBody>
      </p:sp>
      <p:sp>
        <p:nvSpPr>
          <p:cNvPr id="29" name="テキスト ボックス 3"/>
          <p:cNvSpPr txBox="1">
            <a:spLocks noChangeArrowheads="1"/>
          </p:cNvSpPr>
          <p:nvPr/>
        </p:nvSpPr>
        <p:spPr bwMode="auto">
          <a:xfrm>
            <a:off x="7001505" y="8972328"/>
            <a:ext cx="3900597" cy="43088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テニス村（テニスコート・球技広場）、子供の国、水と緑の音楽広場、花木園、あじさい園、水仙郷、スポーツハウス</a:t>
            </a:r>
          </a:p>
        </p:txBody>
      </p:sp>
      <p:pic>
        <p:nvPicPr>
          <p:cNvPr id="3" name="図 2"/>
          <p:cNvPicPr>
            <a:picLocks noChangeAspect="1"/>
          </p:cNvPicPr>
          <p:nvPr/>
        </p:nvPicPr>
        <p:blipFill>
          <a:blip r:embed="rId3"/>
          <a:stretch>
            <a:fillRect/>
          </a:stretch>
        </p:blipFill>
        <p:spPr>
          <a:xfrm>
            <a:off x="11000579" y="7448948"/>
            <a:ext cx="4001934" cy="2761386"/>
          </a:xfrm>
          <a:prstGeom prst="rect">
            <a:avLst/>
          </a:prstGeom>
        </p:spPr>
      </p:pic>
      <p:sp>
        <p:nvSpPr>
          <p:cNvPr id="33" name="テキスト ボックス 32"/>
          <p:cNvSpPr txBox="1"/>
          <p:nvPr/>
        </p:nvSpPr>
        <p:spPr>
          <a:xfrm>
            <a:off x="13039935" y="-17817"/>
            <a:ext cx="207941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岸和田土木事務所／公園課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pic>
        <p:nvPicPr>
          <p:cNvPr id="34" name="図 33"/>
          <p:cNvPicPr/>
          <p:nvPr/>
        </p:nvPicPr>
        <p:blipFill>
          <a:blip r:embed="rId4">
            <a:extLst>
              <a:ext uri="{28A0092B-C50C-407E-A947-70E740481C1C}">
                <a14:useLocalDpi xmlns:a14="http://schemas.microsoft.com/office/drawing/2010/main" val="0"/>
              </a:ext>
            </a:extLst>
          </a:blip>
          <a:srcRect/>
          <a:stretch>
            <a:fillRect/>
          </a:stretch>
        </p:blipFill>
        <p:spPr bwMode="auto">
          <a:xfrm>
            <a:off x="42406" y="3847955"/>
            <a:ext cx="6029977" cy="5320227"/>
          </a:xfrm>
          <a:prstGeom prst="rect">
            <a:avLst/>
          </a:prstGeom>
          <a:noFill/>
          <a:ln>
            <a:noFill/>
          </a:ln>
        </p:spPr>
      </p:pic>
      <p:sp>
        <p:nvSpPr>
          <p:cNvPr id="31" name="テキスト ボックス 3"/>
          <p:cNvSpPr txBox="1">
            <a:spLocks noChangeArrowheads="1"/>
          </p:cNvSpPr>
          <p:nvPr/>
        </p:nvSpPr>
        <p:spPr bwMode="auto">
          <a:xfrm>
            <a:off x="6194761" y="2973846"/>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32" name="テキスト ボックス 31">
            <a:extLst>
              <a:ext uri="{FF2B5EF4-FFF2-40B4-BE49-F238E27FC236}">
                <a16:creationId xmlns:a16="http://schemas.microsoft.com/office/drawing/2014/main" id="{4CEB2F17-A661-4F2D-871D-9F27E350F9FE}"/>
              </a:ext>
            </a:extLst>
          </p:cNvPr>
          <p:cNvSpPr txBox="1"/>
          <p:nvPr/>
        </p:nvSpPr>
        <p:spPr>
          <a:xfrm>
            <a:off x="13677038" y="10223873"/>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spTree>
    <p:extLst>
      <p:ext uri="{BB962C8B-B14F-4D97-AF65-F5344CB8AC3E}">
        <p14:creationId xmlns:p14="http://schemas.microsoft.com/office/powerpoint/2010/main" val="28645738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757</Words>
  <Application>Microsoft Office PowerPoint</Application>
  <PresentationFormat>ユーザー設定</PresentationFormat>
  <Paragraphs>56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2020-04-23T05:13:15Z</dcterms:created>
  <dcterms:modified xsi:type="dcterms:W3CDTF">2020-04-23T05:13:31Z</dcterms:modified>
</cp:coreProperties>
</file>