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handoutMasterIdLst>
    <p:handoutMasterId r:id="rId4"/>
  </p:handoutMasterIdLst>
  <p:sldIdLst>
    <p:sldId id="296" r:id="rId2"/>
  </p:sldIdLst>
  <p:sldSz cx="15119350" cy="10728325"/>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47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DE9B"/>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434" autoAdjust="0"/>
  </p:normalViewPr>
  <p:slideViewPr>
    <p:cSldViewPr snapToGrid="0" showGuides="1">
      <p:cViewPr varScale="1">
        <p:scale>
          <a:sx n="47" d="100"/>
          <a:sy n="47" d="100"/>
        </p:scale>
        <p:origin x="1194" y="48"/>
      </p:cViewPr>
      <p:guideLst>
        <p:guide orient="horz" pos="3379"/>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19047" cy="495061"/>
          </a:xfrm>
          <a:prstGeom prst="rect">
            <a:avLst/>
          </a:prstGeom>
        </p:spPr>
        <p:txBody>
          <a:bodyPr vert="horz" lIns="62450" tIns="31224" rIns="62450" bIns="31224" rtlCol="0"/>
          <a:lstStyle>
            <a:lvl1pPr algn="l">
              <a:defRPr sz="800"/>
            </a:lvl1pPr>
          </a:lstStyle>
          <a:p>
            <a:endParaRPr kumimoji="1" lang="ja-JP" altLang="en-US"/>
          </a:p>
        </p:txBody>
      </p:sp>
      <p:sp>
        <p:nvSpPr>
          <p:cNvPr id="3" name="日付プレースホルダー 2"/>
          <p:cNvSpPr>
            <a:spLocks noGrp="1"/>
          </p:cNvSpPr>
          <p:nvPr>
            <p:ph type="dt" sz="quarter" idx="1"/>
          </p:nvPr>
        </p:nvSpPr>
        <p:spPr>
          <a:xfrm>
            <a:off x="3815643" y="1"/>
            <a:ext cx="2919047" cy="495061"/>
          </a:xfrm>
          <a:prstGeom prst="rect">
            <a:avLst/>
          </a:prstGeom>
        </p:spPr>
        <p:txBody>
          <a:bodyPr vert="horz" lIns="62450" tIns="31224" rIns="62450" bIns="31224" rtlCol="0"/>
          <a:lstStyle>
            <a:lvl1pPr algn="r">
              <a:defRPr sz="800"/>
            </a:lvl1pPr>
          </a:lstStyle>
          <a:p>
            <a:fld id="{BF1BF329-EDCD-4A0A-8800-771AF39B95FF}" type="datetimeFigureOut">
              <a:rPr kumimoji="1" lang="ja-JP" altLang="en-US" smtClean="0"/>
              <a:t>2020/4/23</a:t>
            </a:fld>
            <a:endParaRPr kumimoji="1" lang="ja-JP" altLang="en-US"/>
          </a:p>
        </p:txBody>
      </p:sp>
      <p:sp>
        <p:nvSpPr>
          <p:cNvPr id="4" name="フッター プレースホルダー 3"/>
          <p:cNvSpPr>
            <a:spLocks noGrp="1"/>
          </p:cNvSpPr>
          <p:nvPr>
            <p:ph type="ftr" sz="quarter" idx="2"/>
          </p:nvPr>
        </p:nvSpPr>
        <p:spPr>
          <a:xfrm>
            <a:off x="3" y="9371253"/>
            <a:ext cx="2919047" cy="495061"/>
          </a:xfrm>
          <a:prstGeom prst="rect">
            <a:avLst/>
          </a:prstGeom>
        </p:spPr>
        <p:txBody>
          <a:bodyPr vert="horz" lIns="62450" tIns="31224" rIns="62450" bIns="31224" rtlCol="0" anchor="b"/>
          <a:lstStyle>
            <a:lvl1pPr algn="l">
              <a:defRPr sz="800"/>
            </a:lvl1pPr>
          </a:lstStyle>
          <a:p>
            <a:endParaRPr kumimoji="1" lang="ja-JP" altLang="en-US"/>
          </a:p>
        </p:txBody>
      </p:sp>
      <p:sp>
        <p:nvSpPr>
          <p:cNvPr id="5" name="スライド番号プレースホルダー 4"/>
          <p:cNvSpPr>
            <a:spLocks noGrp="1"/>
          </p:cNvSpPr>
          <p:nvPr>
            <p:ph type="sldNum" sz="quarter" idx="3"/>
          </p:nvPr>
        </p:nvSpPr>
        <p:spPr>
          <a:xfrm>
            <a:off x="3815643" y="9371253"/>
            <a:ext cx="2919047" cy="495061"/>
          </a:xfrm>
          <a:prstGeom prst="rect">
            <a:avLst/>
          </a:prstGeom>
        </p:spPr>
        <p:txBody>
          <a:bodyPr vert="horz" lIns="62450" tIns="31224" rIns="62450" bIns="31224" rtlCol="0" anchor="b"/>
          <a:lstStyle>
            <a:lvl1pPr algn="r">
              <a:defRPr sz="800"/>
            </a:lvl1pPr>
          </a:lstStyle>
          <a:p>
            <a:fld id="{5330B909-BE97-42EE-AA8C-1A8B3EABE922}" type="slidenum">
              <a:rPr kumimoji="1" lang="ja-JP" altLang="en-US" smtClean="0"/>
              <a:t>‹#›</a:t>
            </a:fld>
            <a:endParaRPr kumimoji="1" lang="ja-JP" altLang="en-US"/>
          </a:p>
        </p:txBody>
      </p:sp>
    </p:spTree>
    <p:extLst>
      <p:ext uri="{BB962C8B-B14F-4D97-AF65-F5344CB8AC3E}">
        <p14:creationId xmlns:p14="http://schemas.microsoft.com/office/powerpoint/2010/main" val="124199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9047" cy="495061"/>
          </a:xfrm>
          <a:prstGeom prst="rect">
            <a:avLst/>
          </a:prstGeom>
        </p:spPr>
        <p:txBody>
          <a:bodyPr vert="horz" lIns="62441" tIns="31222" rIns="62441" bIns="31222" rtlCol="0"/>
          <a:lstStyle>
            <a:lvl1pPr algn="l">
              <a:defRPr sz="800"/>
            </a:lvl1pPr>
          </a:lstStyle>
          <a:p>
            <a:endParaRPr kumimoji="1" lang="ja-JP" altLang="en-US"/>
          </a:p>
        </p:txBody>
      </p:sp>
      <p:sp>
        <p:nvSpPr>
          <p:cNvPr id="3" name="日付プレースホルダー 2"/>
          <p:cNvSpPr>
            <a:spLocks noGrp="1"/>
          </p:cNvSpPr>
          <p:nvPr>
            <p:ph type="dt" idx="1"/>
          </p:nvPr>
        </p:nvSpPr>
        <p:spPr>
          <a:xfrm>
            <a:off x="3815643" y="2"/>
            <a:ext cx="2919047" cy="495061"/>
          </a:xfrm>
          <a:prstGeom prst="rect">
            <a:avLst/>
          </a:prstGeom>
        </p:spPr>
        <p:txBody>
          <a:bodyPr vert="horz" lIns="62441" tIns="31222" rIns="62441" bIns="31222" rtlCol="0"/>
          <a:lstStyle>
            <a:lvl1pPr algn="r">
              <a:defRPr sz="800"/>
            </a:lvl1pPr>
          </a:lstStyle>
          <a:p>
            <a:fld id="{D4B34377-7E25-4106-A67B-EA64E8B2B132}" type="datetimeFigureOut">
              <a:rPr kumimoji="1" lang="ja-JP" altLang="en-US" smtClean="0"/>
              <a:t>2020/4/23</a:t>
            </a:fld>
            <a:endParaRPr kumimoji="1" lang="ja-JP" altLang="en-US"/>
          </a:p>
        </p:txBody>
      </p:sp>
      <p:sp>
        <p:nvSpPr>
          <p:cNvPr id="4" name="スライド イメージ プレースホルダー 3"/>
          <p:cNvSpPr>
            <a:spLocks noGrp="1" noRot="1" noChangeAspect="1"/>
          </p:cNvSpPr>
          <p:nvPr>
            <p:ph type="sldImg" idx="2"/>
          </p:nvPr>
        </p:nvSpPr>
        <p:spPr>
          <a:xfrm>
            <a:off x="1022350" y="1235075"/>
            <a:ext cx="4691063" cy="3330575"/>
          </a:xfrm>
          <a:prstGeom prst="rect">
            <a:avLst/>
          </a:prstGeom>
          <a:noFill/>
          <a:ln w="12700">
            <a:solidFill>
              <a:prstClr val="black"/>
            </a:solidFill>
          </a:ln>
        </p:spPr>
        <p:txBody>
          <a:bodyPr vert="horz" lIns="62441" tIns="31222" rIns="62441" bIns="31222" rtlCol="0" anchor="ctr"/>
          <a:lstStyle/>
          <a:p>
            <a:endParaRPr lang="ja-JP" altLang="en-US"/>
          </a:p>
        </p:txBody>
      </p:sp>
      <p:sp>
        <p:nvSpPr>
          <p:cNvPr id="5" name="ノート プレースホルダー 4"/>
          <p:cNvSpPr>
            <a:spLocks noGrp="1"/>
          </p:cNvSpPr>
          <p:nvPr>
            <p:ph type="body" sz="quarter" idx="3"/>
          </p:nvPr>
        </p:nvSpPr>
        <p:spPr>
          <a:xfrm>
            <a:off x="673792" y="4747785"/>
            <a:ext cx="5388181" cy="3885245"/>
          </a:xfrm>
          <a:prstGeom prst="rect">
            <a:avLst/>
          </a:prstGeom>
        </p:spPr>
        <p:txBody>
          <a:bodyPr vert="horz" lIns="62441" tIns="31222" rIns="62441" bIns="312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371255"/>
            <a:ext cx="2919047" cy="495061"/>
          </a:xfrm>
          <a:prstGeom prst="rect">
            <a:avLst/>
          </a:prstGeom>
        </p:spPr>
        <p:txBody>
          <a:bodyPr vert="horz" lIns="62441" tIns="31222" rIns="62441" bIns="31222"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15643" y="9371255"/>
            <a:ext cx="2919047" cy="495061"/>
          </a:xfrm>
          <a:prstGeom prst="rect">
            <a:avLst/>
          </a:prstGeom>
        </p:spPr>
        <p:txBody>
          <a:bodyPr vert="horz" lIns="62441" tIns="31222" rIns="62441" bIns="31222" rtlCol="0" anchor="b"/>
          <a:lstStyle>
            <a:lvl1pPr algn="r">
              <a:defRPr sz="800"/>
            </a:lvl1pPr>
          </a:lstStyle>
          <a:p>
            <a:fld id="{8BAD086E-579A-4EC0-9AEC-9B55B3824FD6}" type="slidenum">
              <a:rPr kumimoji="1" lang="ja-JP" altLang="en-US" smtClean="0"/>
              <a:t>‹#›</a:t>
            </a:fld>
            <a:endParaRPr kumimoji="1" lang="ja-JP" altLang="en-US"/>
          </a:p>
        </p:txBody>
      </p:sp>
    </p:spTree>
    <p:extLst>
      <p:ext uri="{BB962C8B-B14F-4D97-AF65-F5344CB8AC3E}">
        <p14:creationId xmlns:p14="http://schemas.microsoft.com/office/powerpoint/2010/main" val="40457305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4213" y="855663"/>
            <a:ext cx="3243262" cy="23018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0860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55771"/>
            <a:ext cx="12851448" cy="3735046"/>
          </a:xfrm>
        </p:spPr>
        <p:txBody>
          <a:bodyPr anchor="b"/>
          <a:lstStyle>
            <a:lvl1pPr algn="ctr">
              <a:defRPr sz="9386"/>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34855"/>
            <a:ext cx="11339513" cy="2590194"/>
          </a:xfrm>
        </p:spPr>
        <p:txBody>
          <a:bodyPr/>
          <a:lstStyle>
            <a:lvl1pPr marL="0" indent="0" algn="ctr">
              <a:buNone/>
              <a:defRPr sz="3755"/>
            </a:lvl1pPr>
            <a:lvl2pPr marL="715244" indent="0" algn="ctr">
              <a:buNone/>
              <a:defRPr sz="3129"/>
            </a:lvl2pPr>
            <a:lvl3pPr marL="1430487" indent="0" algn="ctr">
              <a:buNone/>
              <a:defRPr sz="2816"/>
            </a:lvl3pPr>
            <a:lvl4pPr marL="2145731" indent="0" algn="ctr">
              <a:buNone/>
              <a:defRPr sz="2503"/>
            </a:lvl4pPr>
            <a:lvl5pPr marL="2860975" indent="0" algn="ctr">
              <a:buNone/>
              <a:defRPr sz="2503"/>
            </a:lvl5pPr>
            <a:lvl6pPr marL="3576218" indent="0" algn="ctr">
              <a:buNone/>
              <a:defRPr sz="2503"/>
            </a:lvl6pPr>
            <a:lvl7pPr marL="4291462" indent="0" algn="ctr">
              <a:buNone/>
              <a:defRPr sz="2503"/>
            </a:lvl7pPr>
            <a:lvl8pPr marL="5006706" indent="0" algn="ctr">
              <a:buNone/>
              <a:defRPr sz="2503"/>
            </a:lvl8pPr>
            <a:lvl9pPr marL="5721949" indent="0" algn="ctr">
              <a:buNone/>
              <a:defRPr sz="250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F48FAA-6B69-451B-94F9-B9AFB2A58CFB}"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15071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A580FB-9490-40CE-9F0C-17E534955E0A}"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9076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71184"/>
            <a:ext cx="3260110" cy="9091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71184"/>
            <a:ext cx="9591338" cy="9091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1CCB6-67FA-4CEA-9A3D-58801920BFE4}"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8987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C2DB8C-9621-4DB7-9A36-6FED80837DC5}"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737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74634"/>
            <a:ext cx="13040439" cy="4462684"/>
          </a:xfrm>
        </p:spPr>
        <p:txBody>
          <a:bodyPr anchor="b"/>
          <a:lstStyle>
            <a:lvl1pPr>
              <a:defRPr sz="93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79537"/>
            <a:ext cx="13040439" cy="2346820"/>
          </a:xfrm>
        </p:spPr>
        <p:txBody>
          <a:bodyPr/>
          <a:lstStyle>
            <a:lvl1pPr marL="0" indent="0">
              <a:buNone/>
              <a:defRPr sz="3755">
                <a:solidFill>
                  <a:schemeClr val="tx1"/>
                </a:solidFill>
              </a:defRPr>
            </a:lvl1pPr>
            <a:lvl2pPr marL="715244" indent="0">
              <a:buNone/>
              <a:defRPr sz="3129">
                <a:solidFill>
                  <a:schemeClr val="tx1">
                    <a:tint val="75000"/>
                  </a:schemeClr>
                </a:solidFill>
              </a:defRPr>
            </a:lvl2pPr>
            <a:lvl3pPr marL="1430487" indent="0">
              <a:buNone/>
              <a:defRPr sz="2816">
                <a:solidFill>
                  <a:schemeClr val="tx1">
                    <a:tint val="75000"/>
                  </a:schemeClr>
                </a:solidFill>
              </a:defRPr>
            </a:lvl3pPr>
            <a:lvl4pPr marL="2145731" indent="0">
              <a:buNone/>
              <a:defRPr sz="2503">
                <a:solidFill>
                  <a:schemeClr val="tx1">
                    <a:tint val="75000"/>
                  </a:schemeClr>
                </a:solidFill>
              </a:defRPr>
            </a:lvl4pPr>
            <a:lvl5pPr marL="2860975" indent="0">
              <a:buNone/>
              <a:defRPr sz="2503">
                <a:solidFill>
                  <a:schemeClr val="tx1">
                    <a:tint val="75000"/>
                  </a:schemeClr>
                </a:solidFill>
              </a:defRPr>
            </a:lvl5pPr>
            <a:lvl6pPr marL="3576218" indent="0">
              <a:buNone/>
              <a:defRPr sz="2503">
                <a:solidFill>
                  <a:schemeClr val="tx1">
                    <a:tint val="75000"/>
                  </a:schemeClr>
                </a:solidFill>
              </a:defRPr>
            </a:lvl6pPr>
            <a:lvl7pPr marL="4291462" indent="0">
              <a:buNone/>
              <a:defRPr sz="2503">
                <a:solidFill>
                  <a:schemeClr val="tx1">
                    <a:tint val="75000"/>
                  </a:schemeClr>
                </a:solidFill>
              </a:defRPr>
            </a:lvl7pPr>
            <a:lvl8pPr marL="5006706" indent="0">
              <a:buNone/>
              <a:defRPr sz="2503">
                <a:solidFill>
                  <a:schemeClr val="tx1">
                    <a:tint val="75000"/>
                  </a:schemeClr>
                </a:solidFill>
              </a:defRPr>
            </a:lvl8pPr>
            <a:lvl9pPr marL="5721949" indent="0">
              <a:buNone/>
              <a:defRPr sz="25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3A5F26-33AA-480F-82E8-D38AE240C591}"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1028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7A0A2F-A8FD-45A7-AD79-A997F88B51D2}"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33698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71186"/>
            <a:ext cx="13040439" cy="207364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9931"/>
            <a:ext cx="63961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4" name="Content Placeholder 3"/>
          <p:cNvSpPr>
            <a:spLocks noGrp="1"/>
          </p:cNvSpPr>
          <p:nvPr>
            <p:ph sz="half" idx="2"/>
          </p:nvPr>
        </p:nvSpPr>
        <p:spPr>
          <a:xfrm>
            <a:off x="1041426" y="3918819"/>
            <a:ext cx="63961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9931"/>
            <a:ext cx="64276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6" name="Content Placeholder 5"/>
          <p:cNvSpPr>
            <a:spLocks noGrp="1"/>
          </p:cNvSpPr>
          <p:nvPr>
            <p:ph sz="quarter" idx="4"/>
          </p:nvPr>
        </p:nvSpPr>
        <p:spPr>
          <a:xfrm>
            <a:off x="7654172" y="3918819"/>
            <a:ext cx="64276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3AAC5-A097-40BE-A9A6-13C7C8236289}" type="datetime1">
              <a:rPr kumimoji="1" lang="ja-JP" altLang="en-US" smtClean="0"/>
              <a:t>2020/4/23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8545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F454D4-9F4A-4335-9CB1-E24241DA743E}" type="datetime1">
              <a:rPr kumimoji="1" lang="ja-JP" altLang="en-US" smtClean="0"/>
              <a:t>2020/4/23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6425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F4D80-7E3A-4A60-AECC-00965EF9E4AE}" type="datetime1">
              <a:rPr kumimoji="1" lang="ja-JP" altLang="en-US" smtClean="0"/>
              <a:t>2020/4/23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7642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44683"/>
            <a:ext cx="7654171" cy="7624064"/>
          </a:xfrm>
        </p:spPr>
        <p:txBody>
          <a:bodyPr/>
          <a:lstStyle>
            <a:lvl1pPr>
              <a:defRPr sz="5006"/>
            </a:lvl1pPr>
            <a:lvl2pPr>
              <a:defRPr sz="4380"/>
            </a:lvl2pPr>
            <a:lvl3pPr>
              <a:defRPr sz="3755"/>
            </a:lvl3pPr>
            <a:lvl4pPr>
              <a:defRPr sz="3129"/>
            </a:lvl4pPr>
            <a:lvl5pPr>
              <a:defRPr sz="3129"/>
            </a:lvl5pPr>
            <a:lvl6pPr>
              <a:defRPr sz="3129"/>
            </a:lvl6pPr>
            <a:lvl7pPr>
              <a:defRPr sz="3129"/>
            </a:lvl7pPr>
            <a:lvl8pPr>
              <a:defRPr sz="3129"/>
            </a:lvl8pPr>
            <a:lvl9pPr>
              <a:defRPr sz="31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27714-E29E-4426-84A7-44F8576CD563}"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5945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44683"/>
            <a:ext cx="7654171" cy="7624064"/>
          </a:xfrm>
        </p:spPr>
        <p:txBody>
          <a:bodyPr anchor="t"/>
          <a:lstStyle>
            <a:lvl1pPr marL="0" indent="0">
              <a:buNone/>
              <a:defRPr sz="5006"/>
            </a:lvl1pPr>
            <a:lvl2pPr marL="715244" indent="0">
              <a:buNone/>
              <a:defRPr sz="4380"/>
            </a:lvl2pPr>
            <a:lvl3pPr marL="1430487" indent="0">
              <a:buNone/>
              <a:defRPr sz="3755"/>
            </a:lvl3pPr>
            <a:lvl4pPr marL="2145731" indent="0">
              <a:buNone/>
              <a:defRPr sz="3129"/>
            </a:lvl4pPr>
            <a:lvl5pPr marL="2860975" indent="0">
              <a:buNone/>
              <a:defRPr sz="3129"/>
            </a:lvl5pPr>
            <a:lvl6pPr marL="3576218" indent="0">
              <a:buNone/>
              <a:defRPr sz="3129"/>
            </a:lvl6pPr>
            <a:lvl7pPr marL="4291462" indent="0">
              <a:buNone/>
              <a:defRPr sz="3129"/>
            </a:lvl7pPr>
            <a:lvl8pPr marL="5006706" indent="0">
              <a:buNone/>
              <a:defRPr sz="3129"/>
            </a:lvl8pPr>
            <a:lvl9pPr marL="5721949" indent="0">
              <a:buNone/>
              <a:defRPr sz="3129"/>
            </a:lvl9pPr>
          </a:lstStyle>
          <a:p>
            <a:r>
              <a:rPr lang="ja-JP" altLang="en-US"/>
              <a:t>図を追加</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B5614D-11E5-4C16-AB2F-6059BE701DB3}"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069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71186"/>
            <a:ext cx="13040439" cy="207364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55920"/>
            <a:ext cx="13040439" cy="680702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43570"/>
            <a:ext cx="3401854" cy="571184"/>
          </a:xfrm>
          <a:prstGeom prst="rect">
            <a:avLst/>
          </a:prstGeom>
        </p:spPr>
        <p:txBody>
          <a:bodyPr vert="horz" lIns="91440" tIns="45720" rIns="91440" bIns="45720" rtlCol="0" anchor="ctr"/>
          <a:lstStyle>
            <a:lvl1pPr algn="l">
              <a:defRPr sz="1877">
                <a:solidFill>
                  <a:schemeClr val="tx1">
                    <a:tint val="75000"/>
                  </a:schemeClr>
                </a:solidFill>
              </a:defRPr>
            </a:lvl1pPr>
          </a:lstStyle>
          <a:p>
            <a:fld id="{A219B1AC-1CB7-4527-95E1-D72C3D096162}" type="datetime1">
              <a:rPr kumimoji="1" lang="ja-JP" altLang="en-US" smtClean="0"/>
              <a:t>2020/4/23</a:t>
            </a:fld>
            <a:endParaRPr kumimoji="1" lang="ja-JP" altLang="en-US"/>
          </a:p>
        </p:txBody>
      </p:sp>
      <p:sp>
        <p:nvSpPr>
          <p:cNvPr id="5" name="Footer Placeholder 4"/>
          <p:cNvSpPr>
            <a:spLocks noGrp="1"/>
          </p:cNvSpPr>
          <p:nvPr>
            <p:ph type="ftr" sz="quarter" idx="3"/>
          </p:nvPr>
        </p:nvSpPr>
        <p:spPr>
          <a:xfrm>
            <a:off x="5008285" y="9943570"/>
            <a:ext cx="5102781" cy="571184"/>
          </a:xfrm>
          <a:prstGeom prst="rect">
            <a:avLst/>
          </a:prstGeom>
        </p:spPr>
        <p:txBody>
          <a:bodyPr vert="horz" lIns="91440" tIns="45720" rIns="91440" bIns="45720" rtlCol="0" anchor="ctr"/>
          <a:lstStyle>
            <a:lvl1pPr algn="ctr">
              <a:defRPr sz="187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43570"/>
            <a:ext cx="3401854" cy="571184"/>
          </a:xfrm>
          <a:prstGeom prst="rect">
            <a:avLst/>
          </a:prstGeom>
        </p:spPr>
        <p:txBody>
          <a:bodyPr vert="horz" lIns="91440" tIns="45720" rIns="91440" bIns="45720" rtlCol="0" anchor="ctr"/>
          <a:lstStyle>
            <a:lvl1pPr algn="r">
              <a:defRPr sz="1877">
                <a:solidFill>
                  <a:schemeClr val="tx1">
                    <a:tint val="75000"/>
                  </a:schemeClr>
                </a:solidFill>
              </a:defRPr>
            </a:lvl1p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6629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430487" rtl="0" eaLnBrk="1" latinLnBrk="0" hangingPunct="1">
        <a:lnSpc>
          <a:spcPct val="90000"/>
        </a:lnSpc>
        <a:spcBef>
          <a:spcPct val="0"/>
        </a:spcBef>
        <a:buNone/>
        <a:defRPr kumimoji="1" sz="6883" kern="1200">
          <a:solidFill>
            <a:schemeClr val="tx1"/>
          </a:solidFill>
          <a:latin typeface="+mj-lt"/>
          <a:ea typeface="+mj-ea"/>
          <a:cs typeface="+mj-cs"/>
        </a:defRPr>
      </a:lvl1pPr>
    </p:titleStyle>
    <p:bodyStyle>
      <a:lvl1pPr marL="357622" indent="-357622" algn="l" defTabSz="1430487" rtl="0" eaLnBrk="1" latinLnBrk="0" hangingPunct="1">
        <a:lnSpc>
          <a:spcPct val="90000"/>
        </a:lnSpc>
        <a:spcBef>
          <a:spcPts val="1564"/>
        </a:spcBef>
        <a:buFont typeface="Arial" panose="020B0604020202020204" pitchFamily="34" charset="0"/>
        <a:buChar char="•"/>
        <a:defRPr kumimoji="1" sz="4380" kern="1200">
          <a:solidFill>
            <a:schemeClr val="tx1"/>
          </a:solidFill>
          <a:latin typeface="+mn-lt"/>
          <a:ea typeface="+mn-ea"/>
          <a:cs typeface="+mn-cs"/>
        </a:defRPr>
      </a:lvl1pPr>
      <a:lvl2pPr marL="1072866" indent="-357622" algn="l" defTabSz="1430487" rtl="0" eaLnBrk="1" latinLnBrk="0" hangingPunct="1">
        <a:lnSpc>
          <a:spcPct val="90000"/>
        </a:lnSpc>
        <a:spcBef>
          <a:spcPts val="782"/>
        </a:spcBef>
        <a:buFont typeface="Arial" panose="020B0604020202020204" pitchFamily="34" charset="0"/>
        <a:buChar char="•"/>
        <a:defRPr kumimoji="1" sz="3755" kern="1200">
          <a:solidFill>
            <a:schemeClr val="tx1"/>
          </a:solidFill>
          <a:latin typeface="+mn-lt"/>
          <a:ea typeface="+mn-ea"/>
          <a:cs typeface="+mn-cs"/>
        </a:defRPr>
      </a:lvl2pPr>
      <a:lvl3pPr marL="1788109" indent="-357622" algn="l" defTabSz="1430487" rtl="0" eaLnBrk="1" latinLnBrk="0" hangingPunct="1">
        <a:lnSpc>
          <a:spcPct val="90000"/>
        </a:lnSpc>
        <a:spcBef>
          <a:spcPts val="782"/>
        </a:spcBef>
        <a:buFont typeface="Arial" panose="020B0604020202020204" pitchFamily="34" charset="0"/>
        <a:buChar char="•"/>
        <a:defRPr kumimoji="1" sz="3129" kern="1200">
          <a:solidFill>
            <a:schemeClr val="tx1"/>
          </a:solidFill>
          <a:latin typeface="+mn-lt"/>
          <a:ea typeface="+mn-ea"/>
          <a:cs typeface="+mn-cs"/>
        </a:defRPr>
      </a:lvl3pPr>
      <a:lvl4pPr marL="2503353"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4pPr>
      <a:lvl5pPr marL="3218597"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5pPr>
      <a:lvl6pPr marL="3933840"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6pPr>
      <a:lvl7pPr marL="4649084"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7pPr>
      <a:lvl8pPr marL="5364328"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8pPr>
      <a:lvl9pPr marL="6079571"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9pPr>
    </p:bodyStyle>
    <p:otherStyle>
      <a:defPPr>
        <a:defRPr lang="en-US"/>
      </a:defPPr>
      <a:lvl1pPr marL="0" algn="l" defTabSz="1430487" rtl="0" eaLnBrk="1" latinLnBrk="0" hangingPunct="1">
        <a:defRPr kumimoji="1" sz="2816" kern="1200">
          <a:solidFill>
            <a:schemeClr val="tx1"/>
          </a:solidFill>
          <a:latin typeface="+mn-lt"/>
          <a:ea typeface="+mn-ea"/>
          <a:cs typeface="+mn-cs"/>
        </a:defRPr>
      </a:lvl1pPr>
      <a:lvl2pPr marL="715244" algn="l" defTabSz="1430487" rtl="0" eaLnBrk="1" latinLnBrk="0" hangingPunct="1">
        <a:defRPr kumimoji="1" sz="2816" kern="1200">
          <a:solidFill>
            <a:schemeClr val="tx1"/>
          </a:solidFill>
          <a:latin typeface="+mn-lt"/>
          <a:ea typeface="+mn-ea"/>
          <a:cs typeface="+mn-cs"/>
        </a:defRPr>
      </a:lvl2pPr>
      <a:lvl3pPr marL="1430487" algn="l" defTabSz="1430487" rtl="0" eaLnBrk="1" latinLnBrk="0" hangingPunct="1">
        <a:defRPr kumimoji="1" sz="2816" kern="1200">
          <a:solidFill>
            <a:schemeClr val="tx1"/>
          </a:solidFill>
          <a:latin typeface="+mn-lt"/>
          <a:ea typeface="+mn-ea"/>
          <a:cs typeface="+mn-cs"/>
        </a:defRPr>
      </a:lvl3pPr>
      <a:lvl4pPr marL="2145731" algn="l" defTabSz="1430487" rtl="0" eaLnBrk="1" latinLnBrk="0" hangingPunct="1">
        <a:defRPr kumimoji="1" sz="2816" kern="1200">
          <a:solidFill>
            <a:schemeClr val="tx1"/>
          </a:solidFill>
          <a:latin typeface="+mn-lt"/>
          <a:ea typeface="+mn-ea"/>
          <a:cs typeface="+mn-cs"/>
        </a:defRPr>
      </a:lvl4pPr>
      <a:lvl5pPr marL="2860975" algn="l" defTabSz="1430487" rtl="0" eaLnBrk="1" latinLnBrk="0" hangingPunct="1">
        <a:defRPr kumimoji="1" sz="2816" kern="1200">
          <a:solidFill>
            <a:schemeClr val="tx1"/>
          </a:solidFill>
          <a:latin typeface="+mn-lt"/>
          <a:ea typeface="+mn-ea"/>
          <a:cs typeface="+mn-cs"/>
        </a:defRPr>
      </a:lvl5pPr>
      <a:lvl6pPr marL="3576218" algn="l" defTabSz="1430487" rtl="0" eaLnBrk="1" latinLnBrk="0" hangingPunct="1">
        <a:defRPr kumimoji="1" sz="2816" kern="1200">
          <a:solidFill>
            <a:schemeClr val="tx1"/>
          </a:solidFill>
          <a:latin typeface="+mn-lt"/>
          <a:ea typeface="+mn-ea"/>
          <a:cs typeface="+mn-cs"/>
        </a:defRPr>
      </a:lvl6pPr>
      <a:lvl7pPr marL="4291462" algn="l" defTabSz="1430487" rtl="0" eaLnBrk="1" latinLnBrk="0" hangingPunct="1">
        <a:defRPr kumimoji="1" sz="2816" kern="1200">
          <a:solidFill>
            <a:schemeClr val="tx1"/>
          </a:solidFill>
          <a:latin typeface="+mn-lt"/>
          <a:ea typeface="+mn-ea"/>
          <a:cs typeface="+mn-cs"/>
        </a:defRPr>
      </a:lvl7pPr>
      <a:lvl8pPr marL="5006706" algn="l" defTabSz="1430487" rtl="0" eaLnBrk="1" latinLnBrk="0" hangingPunct="1">
        <a:defRPr kumimoji="1" sz="2816" kern="1200">
          <a:solidFill>
            <a:schemeClr val="tx1"/>
          </a:solidFill>
          <a:latin typeface="+mn-lt"/>
          <a:ea typeface="+mn-ea"/>
          <a:cs typeface="+mn-cs"/>
        </a:defRPr>
      </a:lvl8pPr>
      <a:lvl9pPr marL="5721949" algn="l" defTabSz="1430487" rtl="0" eaLnBrk="1" latinLnBrk="0" hangingPunct="1">
        <a:defRPr kumimoji="1" sz="28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srcRect l="12047" r="14907" b="16568"/>
          <a:stretch/>
        </p:blipFill>
        <p:spPr>
          <a:xfrm>
            <a:off x="10866783" y="7395194"/>
            <a:ext cx="4178181" cy="3030925"/>
          </a:xfrm>
          <a:prstGeom prst="rect">
            <a:avLst/>
          </a:prstGeom>
        </p:spPr>
      </p:pic>
      <p:sp>
        <p:nvSpPr>
          <p:cNvPr id="3" name="正方形/長方形 2"/>
          <p:cNvSpPr/>
          <p:nvPr/>
        </p:nvSpPr>
        <p:spPr>
          <a:xfrm>
            <a:off x="6194760" y="7371501"/>
            <a:ext cx="8900900" cy="326741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79326" y="913594"/>
            <a:ext cx="14965638" cy="2204262"/>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104306" tIns="52153" rIns="104306" bIns="52153"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3"/>
          <p:cNvSpPr txBox="1">
            <a:spLocks noChangeArrowheads="1"/>
          </p:cNvSpPr>
          <p:nvPr/>
        </p:nvSpPr>
        <p:spPr bwMode="auto">
          <a:xfrm>
            <a:off x="0" y="0"/>
            <a:ext cx="15119350" cy="830997"/>
          </a:xfrm>
          <a:prstGeom prst="rect">
            <a:avLst/>
          </a:prstGeom>
          <a:solidFill>
            <a:srgbClr val="006600"/>
          </a:solidFill>
          <a:ln>
            <a:noFill/>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概要版</a:t>
            </a:r>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浜寺公園マネジメントプラン（案）</a:t>
            </a:r>
            <a:endParaRPr lang="en-US" altLang="ja-JP" sz="2400" dirty="0">
              <a:solidFill>
                <a:schemeClr val="bg1"/>
              </a:solidFill>
              <a:latin typeface="Meiryo UI" pitchFamily="50" charset="-128"/>
              <a:ea typeface="Meiryo UI" pitchFamily="50" charset="-128"/>
              <a:cs typeface="Meiryo UI" pitchFamily="50" charset="-128"/>
            </a:endParaRPr>
          </a:p>
          <a:p>
            <a:pPr eaLnBrk="1" hangingPunct="1"/>
            <a:r>
              <a:rPr lang="en-US" altLang="ja-JP" sz="2400" dirty="0">
                <a:solidFill>
                  <a:schemeClr val="bg1"/>
                </a:solidFill>
                <a:latin typeface="Meiryo UI" pitchFamily="50" charset="-128"/>
                <a:ea typeface="Meiryo UI" pitchFamily="50" charset="-128"/>
                <a:cs typeface="Meiryo UI" pitchFamily="50" charset="-128"/>
              </a:rPr>
              <a:t>		</a:t>
            </a:r>
            <a:r>
              <a:rPr lang="en-US" altLang="ja-JP" dirty="0">
                <a:solidFill>
                  <a:schemeClr val="bg1"/>
                </a:solidFill>
                <a:latin typeface="Meiryo UI" pitchFamily="50" charset="-128"/>
                <a:ea typeface="Meiryo UI" pitchFamily="50" charset="-128"/>
                <a:cs typeface="Meiryo UI" pitchFamily="50" charset="-128"/>
              </a:rPr>
              <a:t>『</a:t>
            </a:r>
            <a:r>
              <a:rPr lang="ja-JP" altLang="en-US" dirty="0">
                <a:solidFill>
                  <a:schemeClr val="bg1"/>
                </a:solidFill>
                <a:latin typeface="Meiryo UI" pitchFamily="50" charset="-128"/>
                <a:ea typeface="Meiryo UI" pitchFamily="50" charset="-128"/>
                <a:cs typeface="Meiryo UI" pitchFamily="50" charset="-128"/>
              </a:rPr>
              <a:t>日本最古の公園の一つとして、歴史ある松林景観を守り、ばら庭園やプール、交通遊園など個性ある施設を活かし、賑わいのある公園</a:t>
            </a:r>
            <a:r>
              <a:rPr lang="en-US" altLang="ja-JP" dirty="0">
                <a:solidFill>
                  <a:schemeClr val="bg1"/>
                </a:solidFill>
                <a:latin typeface="Meiryo UI" pitchFamily="50" charset="-128"/>
                <a:ea typeface="Meiryo UI" pitchFamily="50" charset="-128"/>
                <a:cs typeface="Meiryo UI" pitchFamily="50" charset="-128"/>
              </a:rPr>
              <a:t>』</a:t>
            </a:r>
          </a:p>
        </p:txBody>
      </p:sp>
      <p:sp>
        <p:nvSpPr>
          <p:cNvPr id="96" name="正方形/長方形 95"/>
          <p:cNvSpPr/>
          <p:nvPr/>
        </p:nvSpPr>
        <p:spPr>
          <a:xfrm>
            <a:off x="133078" y="1354620"/>
            <a:ext cx="3671999"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p:cNvSpPr txBox="1"/>
          <p:nvPr/>
        </p:nvSpPr>
        <p:spPr>
          <a:xfrm>
            <a:off x="7576975" y="1673177"/>
            <a:ext cx="3672000" cy="523220"/>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	広域避難場所として、周辺地域の避難者を災害発生時の市街地火災等から守る公園</a:t>
            </a:r>
          </a:p>
        </p:txBody>
      </p:sp>
      <p:sp>
        <p:nvSpPr>
          <p:cNvPr id="98" name="正方形/長方形 97"/>
          <p:cNvSpPr/>
          <p:nvPr/>
        </p:nvSpPr>
        <p:spPr>
          <a:xfrm>
            <a:off x="3855026" y="1354620"/>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民間活力の導入</a:t>
            </a:r>
          </a:p>
        </p:txBody>
      </p:sp>
      <p:sp>
        <p:nvSpPr>
          <p:cNvPr id="99" name="正方形/長方形 98"/>
          <p:cNvSpPr/>
          <p:nvPr/>
        </p:nvSpPr>
        <p:spPr>
          <a:xfrm>
            <a:off x="3855026" y="1643378"/>
            <a:ext cx="3672000" cy="954107"/>
          </a:xfrm>
          <a:prstGeom prst="rect">
            <a:avLst/>
          </a:prstGeom>
        </p:spPr>
        <p:txBody>
          <a:bodyPr wrap="square">
            <a:spAutoFit/>
          </a:bodyPr>
          <a:lstStyle/>
          <a:p>
            <a:pPr marL="179388" indent="-10795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公園の豊かな緑の中で、飲食機能の充実等により憩いのひと時を過ごすことのできる公園</a:t>
            </a:r>
          </a:p>
          <a:p>
            <a:pPr marL="179388" indent="-10795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・遊戯施設や運動施設などの施設を充実させ、多様なアクティビティを一年中楽しめる公園</a:t>
            </a:r>
          </a:p>
        </p:txBody>
      </p:sp>
      <p:sp>
        <p:nvSpPr>
          <p:cNvPr id="100" name="テキスト ボックス 99"/>
          <p:cNvSpPr txBox="1"/>
          <p:nvPr/>
        </p:nvSpPr>
        <p:spPr>
          <a:xfrm>
            <a:off x="133077" y="1633885"/>
            <a:ext cx="3672000" cy="1384995"/>
          </a:xfrm>
          <a:prstGeom prst="rect">
            <a:avLst/>
          </a:prstGeom>
          <a:noFill/>
        </p:spPr>
        <p:txBody>
          <a:bodyPr wrap="square" rtlCol="0">
            <a:spAutoFit/>
          </a:bodyPr>
          <a:lstStyle/>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・多種多様な公園施設と、公園を代表する松林や園内の歴史的遺産との相乗効果による賑わいづくりを進める公園</a:t>
            </a:r>
            <a:endParaRPr lang="en-US" altLang="ja-JP"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・日本の原風景の中にバラの彩りを取り入れたばら庭園など、公園の特徴を活かし、文化を発信する公園</a:t>
            </a:r>
          </a:p>
        </p:txBody>
      </p:sp>
      <p:sp>
        <p:nvSpPr>
          <p:cNvPr id="101" name="テキスト ボックス 100"/>
          <p:cNvSpPr txBox="1"/>
          <p:nvPr/>
        </p:nvSpPr>
        <p:spPr>
          <a:xfrm>
            <a:off x="11298924" y="1665650"/>
            <a:ext cx="3672000" cy="954107"/>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	明治から続く日本で最も古い公園のひとつとして、松林を活用した環境学習を行うなど風景・歴史的遺産を含めた公園のみどり全体を守り、次世代に引き継ぐ公園</a:t>
            </a:r>
          </a:p>
        </p:txBody>
      </p:sp>
      <p:sp>
        <p:nvSpPr>
          <p:cNvPr id="102" name="正方形/長方形 101"/>
          <p:cNvSpPr/>
          <p:nvPr/>
        </p:nvSpPr>
        <p:spPr>
          <a:xfrm>
            <a:off x="11298924" y="1354620"/>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103" name="正方形/長方形 102"/>
          <p:cNvSpPr/>
          <p:nvPr/>
        </p:nvSpPr>
        <p:spPr>
          <a:xfrm>
            <a:off x="7576975" y="1354620"/>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107" name="テキスト ボックス 106"/>
          <p:cNvSpPr txBox="1"/>
          <p:nvPr/>
        </p:nvSpPr>
        <p:spPr>
          <a:xfrm>
            <a:off x="133076" y="967100"/>
            <a:ext cx="14986273" cy="36933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①取組基本方針</a:t>
            </a:r>
            <a:endParaRPr kumimoji="1" lang="ja-JP" altLang="en-US" dirty="0">
              <a:latin typeface="Meiryo UI" panose="020B0604030504040204" pitchFamily="50" charset="-128"/>
              <a:ea typeface="Meiryo UI" panose="020B0604030504040204" pitchFamily="50"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2369318615"/>
              </p:ext>
            </p:extLst>
          </p:nvPr>
        </p:nvGraphicFramePr>
        <p:xfrm>
          <a:off x="6173254" y="3719780"/>
          <a:ext cx="4438547" cy="779793"/>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885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賑わい創出ゾーン</a:t>
                      </a:r>
                    </a:p>
                  </a:txBody>
                  <a:tcPr/>
                </a:tc>
                <a:extLst>
                  <a:ext uri="{0D108BD9-81ED-4DB2-BD59-A6C34878D82A}">
                    <a16:rowId xmlns:a16="http://schemas.microsoft.com/office/drawing/2014/main" val="3928224763"/>
                  </a:ext>
                </a:extLst>
              </a:tr>
              <a:tr h="474993">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○公園のエントランスとして、駅周辺地域と一体となって賑わいを創出し、公園の中心となるゾーン</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2783329696"/>
              </p:ext>
            </p:extLst>
          </p:nvPr>
        </p:nvGraphicFramePr>
        <p:xfrm>
          <a:off x="6173254" y="4817547"/>
          <a:ext cx="4438547" cy="864071"/>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629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スポーツ・レクゾーン</a:t>
                      </a:r>
                    </a:p>
                  </a:txBody>
                  <a:tcPr/>
                </a:tc>
                <a:extLst>
                  <a:ext uri="{0D108BD9-81ED-4DB2-BD59-A6C34878D82A}">
                    <a16:rowId xmlns:a16="http://schemas.microsoft.com/office/drawing/2014/main" val="3928224763"/>
                  </a:ext>
                </a:extLst>
              </a:tr>
              <a:tr h="559271">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○海沿いの松林に面し、潮風を感じながらスポーツやレクリエーション楽しむことのできるゾーン</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1094022943"/>
              </p:ext>
            </p:extLst>
          </p:nvPr>
        </p:nvGraphicFramePr>
        <p:xfrm>
          <a:off x="6173254" y="5999591"/>
          <a:ext cx="4438547" cy="841315"/>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826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歴史景観保全ゾーン</a:t>
                      </a:r>
                    </a:p>
                  </a:txBody>
                  <a:tcPr/>
                </a:tc>
                <a:extLst>
                  <a:ext uri="{0D108BD9-81ED-4DB2-BD59-A6C34878D82A}">
                    <a16:rowId xmlns:a16="http://schemas.microsoft.com/office/drawing/2014/main" val="3928224763"/>
                  </a:ext>
                </a:extLst>
              </a:tr>
              <a:tr h="536515">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○「日本の名松</a:t>
                      </a:r>
                      <a:r>
                        <a:rPr kumimoji="1" lang="en-US" altLang="ja-JP" sz="1200" dirty="0">
                          <a:latin typeface="Meiryo UI" panose="020B0604030504040204" pitchFamily="50" charset="-128"/>
                          <a:ea typeface="Meiryo UI" panose="020B0604030504040204" pitchFamily="50" charset="-128"/>
                        </a:rPr>
                        <a:t>100</a:t>
                      </a:r>
                      <a:r>
                        <a:rPr kumimoji="1" lang="ja-JP" altLang="en-US" sz="1200" dirty="0">
                          <a:latin typeface="Meiryo UI" panose="020B0604030504040204" pitchFamily="50" charset="-128"/>
                          <a:ea typeface="Meiryo UI" panose="020B0604030504040204" pitchFamily="50" charset="-128"/>
                        </a:rPr>
                        <a:t>選」にも選定された、歴史ある松林の景観を保全するゾーン</a:t>
                      </a:r>
                    </a:p>
                  </a:txBody>
                  <a:tcPr/>
                </a:tc>
                <a:extLst>
                  <a:ext uri="{0D108BD9-81ED-4DB2-BD59-A6C34878D82A}">
                    <a16:rowId xmlns:a16="http://schemas.microsoft.com/office/drawing/2014/main" val="2435987410"/>
                  </a:ext>
                </a:extLst>
              </a:tr>
            </a:tbl>
          </a:graphicData>
        </a:graphic>
      </p:graphicFrame>
      <p:sp>
        <p:nvSpPr>
          <p:cNvPr id="13" name="テキスト ボックス 12"/>
          <p:cNvSpPr txBox="1"/>
          <p:nvPr/>
        </p:nvSpPr>
        <p:spPr>
          <a:xfrm>
            <a:off x="12606208" y="10453890"/>
            <a:ext cx="769441" cy="153888"/>
          </a:xfrm>
          <a:prstGeom prst="rect">
            <a:avLst/>
          </a:prstGeom>
          <a:noFill/>
        </p:spPr>
        <p:txBody>
          <a:bodyPr wrap="none" lIns="0" tIns="0" rIns="0" bIns="0" rtlCol="0">
            <a:spAutoFit/>
          </a:bodyPr>
          <a:lstStyle/>
          <a:p>
            <a:r>
              <a:rPr kumimoji="1" lang="ja-JP" altLang="en-US" sz="1000" dirty="0"/>
              <a:t>周辺見取り図</a:t>
            </a:r>
          </a:p>
        </p:txBody>
      </p:sp>
      <p:sp>
        <p:nvSpPr>
          <p:cNvPr id="55" name="テキスト ボックス 3"/>
          <p:cNvSpPr txBox="1">
            <a:spLocks noChangeArrowheads="1"/>
          </p:cNvSpPr>
          <p:nvPr/>
        </p:nvSpPr>
        <p:spPr bwMode="auto">
          <a:xfrm>
            <a:off x="41227" y="3212455"/>
            <a:ext cx="1597074"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anose="020B0604030504040204" pitchFamily="50" charset="-128"/>
                <a:ea typeface="Meiryo UI" panose="020B0604030504040204" pitchFamily="50" charset="-128"/>
                <a:cs typeface="Meiryo UI" panose="020B0604030504040204" pitchFamily="50" charset="-128"/>
              </a:rPr>
              <a:t>②ゾーンの設定</a:t>
            </a:r>
          </a:p>
        </p:txBody>
      </p:sp>
      <p:sp>
        <p:nvSpPr>
          <p:cNvPr id="56" name="テキスト ボックス 3"/>
          <p:cNvSpPr txBox="1">
            <a:spLocks noChangeArrowheads="1"/>
          </p:cNvSpPr>
          <p:nvPr/>
        </p:nvSpPr>
        <p:spPr bwMode="auto">
          <a:xfrm>
            <a:off x="6213010" y="7381621"/>
            <a:ext cx="4829504" cy="1123384"/>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itchFamily="50" charset="-128"/>
                <a:ea typeface="Meiryo UI" pitchFamily="50" charset="-128"/>
                <a:cs typeface="Meiryo UI" pitchFamily="50" charset="-128"/>
              </a:rPr>
              <a:t>&lt;</a:t>
            </a:r>
            <a:r>
              <a:rPr lang="ja-JP" altLang="en-US" sz="1200" dirty="0">
                <a:latin typeface="Meiryo UI" pitchFamily="50" charset="-128"/>
                <a:ea typeface="Meiryo UI" pitchFamily="50" charset="-128"/>
                <a:cs typeface="Meiryo UI" pitchFamily="50" charset="-128"/>
              </a:rPr>
              <a:t>参考</a:t>
            </a:r>
            <a:r>
              <a:rPr lang="en-US" altLang="ja-JP" sz="1200" dirty="0">
                <a:latin typeface="Meiryo UI" pitchFamily="50" charset="-128"/>
                <a:ea typeface="Meiryo UI" pitchFamily="50" charset="-128"/>
                <a:cs typeface="Meiryo UI" pitchFamily="50" charset="-128"/>
              </a:rPr>
              <a:t>&gt;</a:t>
            </a:r>
            <a:r>
              <a:rPr lang="ja-JP" altLang="en-US" sz="1200" dirty="0">
                <a:latin typeface="Meiryo UI" pitchFamily="50" charset="-128"/>
                <a:ea typeface="Meiryo UI" pitchFamily="50" charset="-128"/>
                <a:cs typeface="Meiryo UI" pitchFamily="50" charset="-128"/>
              </a:rPr>
              <a:t>公園の概要</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・概要：</a:t>
            </a:r>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p:txBody>
      </p:sp>
      <p:graphicFrame>
        <p:nvGraphicFramePr>
          <p:cNvPr id="57" name="表 56"/>
          <p:cNvGraphicFramePr>
            <a:graphicFrameLocks noGrp="1"/>
          </p:cNvGraphicFramePr>
          <p:nvPr>
            <p:extLst>
              <p:ext uri="{D42A27DB-BD31-4B8C-83A1-F6EECF244321}">
                <p14:modId xmlns:p14="http://schemas.microsoft.com/office/powerpoint/2010/main" val="1513839650"/>
              </p:ext>
            </p:extLst>
          </p:nvPr>
        </p:nvGraphicFramePr>
        <p:xfrm>
          <a:off x="10644798" y="3715602"/>
          <a:ext cx="4438547" cy="1960731"/>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4062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運営管理の方針</a:t>
                      </a:r>
                    </a:p>
                  </a:txBody>
                  <a:tcPr>
                    <a:solidFill>
                      <a:schemeClr val="accent6"/>
                    </a:solidFill>
                  </a:tcPr>
                </a:tc>
                <a:extLst>
                  <a:ext uri="{0D108BD9-81ED-4DB2-BD59-A6C34878D82A}">
                    <a16:rowId xmlns:a16="http://schemas.microsoft.com/office/drawing/2014/main" val="3928224763"/>
                  </a:ext>
                </a:extLst>
              </a:tr>
              <a:tr h="1507920">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全国でも珍しい日本庭園風のバラ園として、世界でここにしかないコンセプトと優れた景観を活かして、さらなる集客の取組を実施する。</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多様な運動施設を活かし、関連団体等と連携した教室やイベント等を実施し、府民のスポーツレクリエーション活動を促進する。</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公園の安全性を確保するとともに、防災イベントなどを通じて、災害発生時の防災活動が円滑に行われるよう連携を推進する。</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松林をはじめ園内の自然を活かした環境学習等を実践し、都市の貴重な自然の保全継承を啓発するため、協働プログラムを推進する。</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58" name="表 57"/>
          <p:cNvGraphicFramePr>
            <a:graphicFrameLocks noGrp="1"/>
          </p:cNvGraphicFramePr>
          <p:nvPr>
            <p:extLst>
              <p:ext uri="{D42A27DB-BD31-4B8C-83A1-F6EECF244321}">
                <p14:modId xmlns:p14="http://schemas.microsoft.com/office/powerpoint/2010/main" val="1525090500"/>
              </p:ext>
            </p:extLst>
          </p:nvPr>
        </p:nvGraphicFramePr>
        <p:xfrm>
          <a:off x="10644798" y="5713317"/>
          <a:ext cx="4438547" cy="1143215"/>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202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a:solidFill>
                      <a:schemeClr val="accent6"/>
                    </a:solidFill>
                  </a:tcPr>
                </a:tc>
                <a:extLst>
                  <a:ext uri="{0D108BD9-81ED-4DB2-BD59-A6C34878D82A}">
                    <a16:rowId xmlns:a16="http://schemas.microsoft.com/office/drawing/2014/main" val="3928224763"/>
                  </a:ext>
                </a:extLst>
              </a:tr>
              <a:tr h="613600">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ばら庭園は、日本的な風景の中に、日本原産の野生バラを植栽するコンセプトを持続するよう、高度で密度の高い維持管理を行う。</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府営公園唯一の施設である交通遊園として、府民への交通教育の拠点としての機能を発揮する。</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65" name="テキスト ボックス 3"/>
          <p:cNvSpPr txBox="1">
            <a:spLocks noChangeArrowheads="1"/>
          </p:cNvSpPr>
          <p:nvPr/>
        </p:nvSpPr>
        <p:spPr bwMode="auto">
          <a:xfrm>
            <a:off x="10644798" y="3212455"/>
            <a:ext cx="1961410"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④取組の主な方針</a:t>
            </a:r>
          </a:p>
        </p:txBody>
      </p:sp>
      <p:sp>
        <p:nvSpPr>
          <p:cNvPr id="36" name="テキスト ボックス 3"/>
          <p:cNvSpPr txBox="1">
            <a:spLocks noChangeArrowheads="1"/>
          </p:cNvSpPr>
          <p:nvPr/>
        </p:nvSpPr>
        <p:spPr bwMode="auto">
          <a:xfrm>
            <a:off x="6691194" y="7578009"/>
            <a:ext cx="4262524" cy="938719"/>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明治６年</a:t>
            </a:r>
            <a:r>
              <a:rPr lang="en-US" altLang="ja-JP" sz="1100" dirty="0">
                <a:latin typeface="Meiryo UI" pitchFamily="50" charset="-128"/>
                <a:ea typeface="Meiryo UI" pitchFamily="50" charset="-128"/>
                <a:cs typeface="Meiryo UI" pitchFamily="50" charset="-128"/>
              </a:rPr>
              <a:t>12</a:t>
            </a:r>
            <a:r>
              <a:rPr lang="ja-JP" altLang="en-US" sz="1100" dirty="0">
                <a:latin typeface="Meiryo UI" pitchFamily="50" charset="-128"/>
                <a:ea typeface="Meiryo UI" pitchFamily="50" charset="-128"/>
                <a:cs typeface="Meiryo UI" pitchFamily="50" charset="-128"/>
              </a:rPr>
              <a:t>月に太政官布達により日本で最も古い公園のひとつとして、府の設置管理する公園として開設された。第２次大戦後、米軍に接収され、一時は公園機能を失ったが、昭和</a:t>
            </a:r>
            <a:r>
              <a:rPr lang="en-US" altLang="ja-JP" sz="1100" dirty="0">
                <a:latin typeface="Meiryo UI" pitchFamily="50" charset="-128"/>
                <a:ea typeface="Meiryo UI" pitchFamily="50" charset="-128"/>
                <a:cs typeface="Meiryo UI" pitchFamily="50" charset="-128"/>
              </a:rPr>
              <a:t>33</a:t>
            </a:r>
            <a:r>
              <a:rPr lang="ja-JP" altLang="en-US" sz="1100" dirty="0">
                <a:latin typeface="Meiryo UI" pitchFamily="50" charset="-128"/>
                <a:ea typeface="Meiryo UI" pitchFamily="50" charset="-128"/>
                <a:cs typeface="Meiryo UI" pitchFamily="50" charset="-128"/>
              </a:rPr>
              <a:t>年に返還され、その後公園の再整備が行われ、一般の利用が再開された。昭和</a:t>
            </a:r>
            <a:r>
              <a:rPr lang="en-US" altLang="ja-JP" sz="1100" dirty="0">
                <a:latin typeface="Meiryo UI" pitchFamily="50" charset="-128"/>
                <a:ea typeface="Meiryo UI" pitchFamily="50" charset="-128"/>
                <a:cs typeface="Meiryo UI" pitchFamily="50" charset="-128"/>
              </a:rPr>
              <a:t>44</a:t>
            </a:r>
            <a:r>
              <a:rPr lang="ja-JP" altLang="en-US" sz="1100" dirty="0">
                <a:latin typeface="Meiryo UI" pitchFamily="50" charset="-128"/>
                <a:ea typeface="Meiryo UI" pitchFamily="50" charset="-128"/>
                <a:cs typeface="Meiryo UI" pitchFamily="50" charset="-128"/>
              </a:rPr>
              <a:t>年、浜寺公園と一体的に府が管理することになった。</a:t>
            </a:r>
          </a:p>
        </p:txBody>
      </p:sp>
      <p:sp>
        <p:nvSpPr>
          <p:cNvPr id="37" name="テキスト ボックス 3"/>
          <p:cNvSpPr txBox="1">
            <a:spLocks noChangeArrowheads="1"/>
          </p:cNvSpPr>
          <p:nvPr/>
        </p:nvSpPr>
        <p:spPr bwMode="auto">
          <a:xfrm>
            <a:off x="6213010" y="8430412"/>
            <a:ext cx="4829504" cy="769441"/>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・開設面積：</a:t>
            </a:r>
            <a:r>
              <a:rPr lang="en-US" altLang="ja-JP" sz="1100" dirty="0">
                <a:latin typeface="Meiryo UI" pitchFamily="50" charset="-128"/>
                <a:ea typeface="Meiryo UI" pitchFamily="50" charset="-128"/>
                <a:cs typeface="Meiryo UI" pitchFamily="50" charset="-128"/>
              </a:rPr>
              <a:t>75.1</a:t>
            </a:r>
            <a:r>
              <a:rPr lang="ja-JP" altLang="en-US" sz="1100" dirty="0">
                <a:latin typeface="Meiryo UI" pitchFamily="50" charset="-128"/>
                <a:ea typeface="Meiryo UI" pitchFamily="50" charset="-128"/>
                <a:cs typeface="Meiryo UI" pitchFamily="50" charset="-128"/>
              </a:rPr>
              <a:t>　</a:t>
            </a:r>
            <a:r>
              <a:rPr lang="en-US" altLang="ja-JP" sz="1100" dirty="0">
                <a:latin typeface="Meiryo UI" pitchFamily="50" charset="-128"/>
                <a:ea typeface="Meiryo UI" pitchFamily="50" charset="-128"/>
                <a:cs typeface="Meiryo UI" pitchFamily="50" charset="-128"/>
              </a:rPr>
              <a:t>ha</a:t>
            </a:r>
          </a:p>
          <a:p>
            <a:pPr eaLnBrk="1" hangingPunct="1"/>
            <a:r>
              <a:rPr lang="ja-JP" altLang="en-US" sz="1100" dirty="0">
                <a:latin typeface="Meiryo UI" pitchFamily="50" charset="-128"/>
                <a:ea typeface="Meiryo UI" pitchFamily="50" charset="-128"/>
                <a:cs typeface="Meiryo UI" pitchFamily="50" charset="-128"/>
              </a:rPr>
              <a:t>・年間利用者数（</a:t>
            </a:r>
            <a:r>
              <a:rPr lang="en-US" altLang="ja-JP" sz="1100" dirty="0">
                <a:latin typeface="Meiryo UI" pitchFamily="50" charset="-128"/>
                <a:ea typeface="Meiryo UI" pitchFamily="50" charset="-128"/>
                <a:cs typeface="Meiryo UI" pitchFamily="50" charset="-128"/>
              </a:rPr>
              <a:t>H30</a:t>
            </a:r>
            <a:r>
              <a:rPr lang="ja-JP" altLang="en-US" sz="1100" dirty="0">
                <a:latin typeface="Meiryo UI" pitchFamily="50" charset="-128"/>
                <a:ea typeface="Meiryo UI" pitchFamily="50" charset="-128"/>
                <a:cs typeface="Meiryo UI" pitchFamily="50" charset="-128"/>
              </a:rPr>
              <a:t>年度）：約</a:t>
            </a:r>
            <a:r>
              <a:rPr lang="en-US" altLang="ja-JP" sz="1100" dirty="0">
                <a:latin typeface="Meiryo UI" pitchFamily="50" charset="-128"/>
                <a:ea typeface="Meiryo UI" pitchFamily="50" charset="-128"/>
                <a:cs typeface="Meiryo UI" pitchFamily="50" charset="-128"/>
              </a:rPr>
              <a:t>175</a:t>
            </a:r>
            <a:r>
              <a:rPr lang="ja-JP" altLang="en-US" sz="1100" dirty="0">
                <a:latin typeface="Meiryo UI" pitchFamily="50" charset="-128"/>
                <a:ea typeface="Meiryo UI" pitchFamily="50" charset="-128"/>
                <a:cs typeface="Meiryo UI" pitchFamily="50" charset="-128"/>
              </a:rPr>
              <a:t>万人</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・開設年度：明治</a:t>
            </a:r>
            <a:r>
              <a:rPr lang="en-US" altLang="ja-JP" sz="1100" dirty="0">
                <a:latin typeface="Meiryo UI" pitchFamily="50" charset="-128"/>
                <a:ea typeface="Meiryo UI" pitchFamily="50" charset="-128"/>
                <a:cs typeface="Meiryo UI" pitchFamily="50" charset="-128"/>
              </a:rPr>
              <a:t>6</a:t>
            </a:r>
            <a:r>
              <a:rPr lang="ja-JP" altLang="en-US" sz="1100" dirty="0">
                <a:latin typeface="Meiryo UI" pitchFamily="50" charset="-128"/>
                <a:ea typeface="Meiryo UI" pitchFamily="50" charset="-128"/>
                <a:cs typeface="Meiryo UI" pitchFamily="50" charset="-128"/>
              </a:rPr>
              <a:t>年</a:t>
            </a:r>
            <a:r>
              <a:rPr lang="en-US" altLang="ja-JP" sz="1100" dirty="0">
                <a:latin typeface="Meiryo UI" pitchFamily="50" charset="-128"/>
                <a:ea typeface="Meiryo UI" pitchFamily="50" charset="-128"/>
                <a:cs typeface="Meiryo UI" pitchFamily="50" charset="-128"/>
              </a:rPr>
              <a:t>12</a:t>
            </a:r>
            <a:r>
              <a:rPr lang="ja-JP" altLang="en-US" sz="1100" dirty="0">
                <a:latin typeface="Meiryo UI" pitchFamily="50" charset="-128"/>
                <a:ea typeface="Meiryo UI" pitchFamily="50" charset="-128"/>
                <a:cs typeface="Meiryo UI" pitchFamily="50" charset="-128"/>
              </a:rPr>
              <a:t>月</a:t>
            </a:r>
            <a:r>
              <a:rPr lang="en-US" altLang="ja-JP" sz="1100" dirty="0">
                <a:latin typeface="Meiryo UI" pitchFamily="50" charset="-128"/>
                <a:ea typeface="Meiryo UI" pitchFamily="50" charset="-128"/>
                <a:cs typeface="Meiryo UI" pitchFamily="50" charset="-128"/>
              </a:rPr>
              <a:t>24</a:t>
            </a:r>
            <a:r>
              <a:rPr lang="ja-JP" altLang="en-US" sz="1100" dirty="0">
                <a:latin typeface="Meiryo UI" pitchFamily="50" charset="-128"/>
                <a:ea typeface="Meiryo UI" pitchFamily="50" charset="-128"/>
                <a:cs typeface="Meiryo UI" pitchFamily="50" charset="-128"/>
              </a:rPr>
              <a:t>日</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・主要施設：</a:t>
            </a:r>
            <a:endParaRPr lang="en-US" altLang="ja-JP" sz="1100" dirty="0">
              <a:latin typeface="Meiryo UI" pitchFamily="50" charset="-128"/>
              <a:ea typeface="Meiryo UI" pitchFamily="50" charset="-128"/>
              <a:cs typeface="Meiryo UI" pitchFamily="50" charset="-128"/>
            </a:endParaRPr>
          </a:p>
        </p:txBody>
      </p:sp>
      <p:pic>
        <p:nvPicPr>
          <p:cNvPr id="42" name="図 41"/>
          <p:cNvPicPr/>
          <p:nvPr/>
        </p:nvPicPr>
        <p:blipFill rotWithShape="1">
          <a:blip r:embed="rId4" cstate="print">
            <a:extLst>
              <a:ext uri="{28A0092B-C50C-407E-A947-70E740481C1C}">
                <a14:useLocalDpi xmlns:a14="http://schemas.microsoft.com/office/drawing/2010/main" val="0"/>
              </a:ext>
            </a:extLst>
          </a:blip>
          <a:srcRect/>
          <a:stretch/>
        </p:blipFill>
        <p:spPr bwMode="auto">
          <a:xfrm>
            <a:off x="10945237" y="9542363"/>
            <a:ext cx="848360" cy="838835"/>
          </a:xfrm>
          <a:prstGeom prst="rect">
            <a:avLst/>
          </a:prstGeom>
          <a:ln>
            <a:noFill/>
          </a:ln>
          <a:extLst>
            <a:ext uri="{53640926-AAD7-44D8-BBD7-CCE9431645EC}">
              <a14:shadowObscured xmlns:a14="http://schemas.microsoft.com/office/drawing/2010/main"/>
            </a:ext>
          </a:extLst>
        </p:spPr>
      </p:pic>
      <p:sp>
        <p:nvSpPr>
          <p:cNvPr id="46" name="テキスト ボックス 45"/>
          <p:cNvSpPr txBox="1"/>
          <p:nvPr/>
        </p:nvSpPr>
        <p:spPr>
          <a:xfrm>
            <a:off x="13734188" y="10474121"/>
            <a:ext cx="1340110" cy="138499"/>
          </a:xfrm>
          <a:prstGeom prst="rect">
            <a:avLst/>
          </a:prstGeom>
          <a:noFill/>
        </p:spPr>
        <p:txBody>
          <a:bodyPr wrap="none" lIns="0" tIns="0" rIns="0" bIns="0" rtlCol="0">
            <a:spAutoFit/>
          </a:bodyPr>
          <a:lstStyle/>
          <a:p>
            <a:r>
              <a:rPr kumimoji="1" lang="ja-JP" altLang="en-US" sz="900" dirty="0"/>
              <a:t>ベース図：</a:t>
            </a:r>
            <a:r>
              <a:rPr kumimoji="1" lang="en-US" altLang="ja-JP" sz="900" dirty="0"/>
              <a:t>NTT</a:t>
            </a:r>
            <a:r>
              <a:rPr kumimoji="1" lang="ja-JP" altLang="en-US" sz="900" dirty="0"/>
              <a:t>空間情報㈱</a:t>
            </a:r>
          </a:p>
        </p:txBody>
      </p:sp>
      <p:pic>
        <p:nvPicPr>
          <p:cNvPr id="7" name="図 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4832106" y="7419503"/>
            <a:ext cx="237242" cy="454361"/>
          </a:xfrm>
          <a:prstGeom prst="rect">
            <a:avLst/>
          </a:prstGeom>
        </p:spPr>
      </p:pic>
      <p:sp>
        <p:nvSpPr>
          <p:cNvPr id="35" name="テキスト ボックス 3"/>
          <p:cNvSpPr txBox="1">
            <a:spLocks noChangeArrowheads="1"/>
          </p:cNvSpPr>
          <p:nvPr/>
        </p:nvSpPr>
        <p:spPr bwMode="auto">
          <a:xfrm>
            <a:off x="6985600" y="8936292"/>
            <a:ext cx="3900597" cy="1107996"/>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中央エントランス広場、ばら庭園（中央花壇）、レストハウス、休憩所、児童遊戯場、休憩施設（本体側</a:t>
            </a:r>
            <a:r>
              <a:rPr lang="en-US" altLang="ja-JP" sz="1100" dirty="0">
                <a:latin typeface="Meiryo UI" pitchFamily="50" charset="-128"/>
                <a:ea typeface="Meiryo UI" pitchFamily="50" charset="-128"/>
                <a:cs typeface="Meiryo UI" pitchFamily="50" charset="-128"/>
              </a:rPr>
              <a:t>3</a:t>
            </a:r>
            <a:r>
              <a:rPr lang="ja-JP" altLang="en-US" sz="1100" dirty="0">
                <a:latin typeface="Meiryo UI" pitchFamily="50" charset="-128"/>
                <a:ea typeface="Meiryo UI" pitchFamily="50" charset="-128"/>
                <a:cs typeface="Meiryo UI" pitchFamily="50" charset="-128"/>
              </a:rPr>
              <a:t>か所、泉北臨海緑地</a:t>
            </a:r>
            <a:r>
              <a:rPr lang="en-US" altLang="ja-JP" sz="1100" dirty="0">
                <a:latin typeface="Meiryo UI" pitchFamily="50" charset="-128"/>
                <a:ea typeface="Meiryo UI" pitchFamily="50" charset="-128"/>
                <a:cs typeface="Meiryo UI" pitchFamily="50" charset="-128"/>
              </a:rPr>
              <a:t>1</a:t>
            </a:r>
            <a:r>
              <a:rPr lang="ja-JP" altLang="en-US" sz="1100" dirty="0">
                <a:latin typeface="Meiryo UI" pitchFamily="50" charset="-128"/>
                <a:ea typeface="Meiryo UI" pitchFamily="50" charset="-128"/>
                <a:cs typeface="Meiryo UI" pitchFamily="50" charset="-128"/>
              </a:rPr>
              <a:t>か所）、プール、テニスコート、軟式野球場、球技広場、ソフトボール広場、アーチェリー練習場、交通遊園、駐車場、便所、売店（コンビニエンスストア）、公園管理事務所、車庫、倉庫、苗圃、プールクラブハウス、北テニスコート管理棟、泉北臨海緑地パークセンター</a:t>
            </a:r>
          </a:p>
        </p:txBody>
      </p:sp>
      <p:pic>
        <p:nvPicPr>
          <p:cNvPr id="8" name="図 7"/>
          <p:cNvPicPr>
            <a:picLocks noChangeAspect="1"/>
          </p:cNvPicPr>
          <p:nvPr/>
        </p:nvPicPr>
        <p:blipFill>
          <a:blip r:embed="rId6"/>
          <a:stretch>
            <a:fillRect/>
          </a:stretch>
        </p:blipFill>
        <p:spPr>
          <a:xfrm>
            <a:off x="14102107" y="10139502"/>
            <a:ext cx="942857" cy="257143"/>
          </a:xfrm>
          <a:prstGeom prst="rect">
            <a:avLst/>
          </a:prstGeom>
        </p:spPr>
      </p:pic>
      <p:sp>
        <p:nvSpPr>
          <p:cNvPr id="34" name="テキスト ボックス 33"/>
          <p:cNvSpPr txBox="1"/>
          <p:nvPr/>
        </p:nvSpPr>
        <p:spPr>
          <a:xfrm>
            <a:off x="13395801" y="-17817"/>
            <a:ext cx="1723549" cy="461665"/>
          </a:xfrm>
          <a:prstGeom prst="rect">
            <a:avLst/>
          </a:prstGeom>
          <a:noFill/>
        </p:spPr>
        <p:txBody>
          <a:bodyPr wrap="none" rtlCol="0">
            <a:spAutoFit/>
          </a:bodyPr>
          <a:lstStyle/>
          <a:p>
            <a:pPr algn="r"/>
            <a:r>
              <a:rPr kumimoji="1" lang="ja-JP" altLang="en-US" sz="1200" dirty="0">
                <a:solidFill>
                  <a:schemeClr val="bg1"/>
                </a:solidFill>
                <a:latin typeface="Meiryo UI" panose="020B0604030504040204" pitchFamily="50" charset="-128"/>
                <a:ea typeface="Meiryo UI" panose="020B0604030504040204" pitchFamily="50" charset="-128"/>
              </a:rPr>
              <a:t>鳳土木事務所／公園課</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r"/>
            <a:r>
              <a:rPr kumimoji="1" lang="ja-JP" altLang="en-US" sz="1200" dirty="0">
                <a:solidFill>
                  <a:schemeClr val="bg1"/>
                </a:solidFill>
                <a:latin typeface="Meiryo UI" panose="020B0604030504040204" pitchFamily="50" charset="-128"/>
                <a:ea typeface="Meiryo UI" panose="020B0604030504040204" pitchFamily="50" charset="-128"/>
              </a:rPr>
              <a:t>令和２年４月</a:t>
            </a:r>
          </a:p>
        </p:txBody>
      </p:sp>
      <p:pic>
        <p:nvPicPr>
          <p:cNvPr id="6" name="図 5"/>
          <p:cNvPicPr>
            <a:picLocks noChangeAspect="1"/>
          </p:cNvPicPr>
          <p:nvPr/>
        </p:nvPicPr>
        <p:blipFill>
          <a:blip r:embed="rId7"/>
          <a:stretch>
            <a:fillRect/>
          </a:stretch>
        </p:blipFill>
        <p:spPr>
          <a:xfrm>
            <a:off x="536713" y="3643033"/>
            <a:ext cx="5164874" cy="6964482"/>
          </a:xfrm>
          <a:prstGeom prst="rect">
            <a:avLst/>
          </a:prstGeom>
        </p:spPr>
      </p:pic>
      <p:sp>
        <p:nvSpPr>
          <p:cNvPr id="38" name="テキスト ボックス 3"/>
          <p:cNvSpPr txBox="1">
            <a:spLocks noChangeArrowheads="1"/>
          </p:cNvSpPr>
          <p:nvPr/>
        </p:nvSpPr>
        <p:spPr bwMode="auto">
          <a:xfrm>
            <a:off x="6194761" y="3212455"/>
            <a:ext cx="1857040"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③ゾーン別の方針</a:t>
            </a:r>
          </a:p>
        </p:txBody>
      </p:sp>
    </p:spTree>
    <p:extLst>
      <p:ext uri="{BB962C8B-B14F-4D97-AF65-F5344CB8AC3E}">
        <p14:creationId xmlns:p14="http://schemas.microsoft.com/office/powerpoint/2010/main" val="30606824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573</Words>
  <Application>Microsoft Office PowerPoint</Application>
  <PresentationFormat>ユーザー設定</PresentationFormat>
  <Paragraphs>44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ゴシック</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2020-04-23T05:12:38Z</dcterms:created>
  <dcterms:modified xsi:type="dcterms:W3CDTF">2020-04-23T05:12:41Z</dcterms:modified>
</cp:coreProperties>
</file>