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
  </p:notesMasterIdLst>
  <p:handoutMasterIdLst>
    <p:handoutMasterId r:id="rId4"/>
  </p:handoutMasterIdLst>
  <p:sldIdLst>
    <p:sldId id="296" r:id="rId2"/>
  </p:sldIdLst>
  <p:sldSz cx="15119350" cy="10728325"/>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79" userDrawn="1">
          <p15:clr>
            <a:srgbClr val="A4A3A4"/>
          </p15:clr>
        </p15:guide>
        <p15:guide id="2" pos="478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FFDE9B"/>
    <a:srgbClr val="FF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79" autoAdjust="0"/>
    <p:restoredTop sz="94434" autoAdjust="0"/>
  </p:normalViewPr>
  <p:slideViewPr>
    <p:cSldViewPr snapToGrid="0" showGuides="1">
      <p:cViewPr varScale="1">
        <p:scale>
          <a:sx n="47" d="100"/>
          <a:sy n="47" d="100"/>
        </p:scale>
        <p:origin x="1194" y="48"/>
      </p:cViewPr>
      <p:guideLst>
        <p:guide orient="horz" pos="3379"/>
        <p:guide pos="478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1"/>
            <a:ext cx="2919047" cy="495061"/>
          </a:xfrm>
          <a:prstGeom prst="rect">
            <a:avLst/>
          </a:prstGeom>
        </p:spPr>
        <p:txBody>
          <a:bodyPr vert="horz" lIns="62450" tIns="31224" rIns="62450" bIns="31224" rtlCol="0"/>
          <a:lstStyle>
            <a:lvl1pPr algn="l">
              <a:defRPr sz="800"/>
            </a:lvl1pPr>
          </a:lstStyle>
          <a:p>
            <a:endParaRPr kumimoji="1" lang="ja-JP" altLang="en-US"/>
          </a:p>
        </p:txBody>
      </p:sp>
      <p:sp>
        <p:nvSpPr>
          <p:cNvPr id="3" name="日付プレースホルダー 2"/>
          <p:cNvSpPr>
            <a:spLocks noGrp="1"/>
          </p:cNvSpPr>
          <p:nvPr>
            <p:ph type="dt" sz="quarter" idx="1"/>
          </p:nvPr>
        </p:nvSpPr>
        <p:spPr>
          <a:xfrm>
            <a:off x="3815643" y="1"/>
            <a:ext cx="2919047" cy="495061"/>
          </a:xfrm>
          <a:prstGeom prst="rect">
            <a:avLst/>
          </a:prstGeom>
        </p:spPr>
        <p:txBody>
          <a:bodyPr vert="horz" lIns="62450" tIns="31224" rIns="62450" bIns="31224" rtlCol="0"/>
          <a:lstStyle>
            <a:lvl1pPr algn="r">
              <a:defRPr sz="800"/>
            </a:lvl1pPr>
          </a:lstStyle>
          <a:p>
            <a:fld id="{BF1BF329-EDCD-4A0A-8800-771AF39B95FF}" type="datetimeFigureOut">
              <a:rPr kumimoji="1" lang="ja-JP" altLang="en-US" smtClean="0"/>
              <a:t>2020/4/23</a:t>
            </a:fld>
            <a:endParaRPr kumimoji="1" lang="ja-JP" altLang="en-US"/>
          </a:p>
        </p:txBody>
      </p:sp>
      <p:sp>
        <p:nvSpPr>
          <p:cNvPr id="4" name="フッター プレースホルダー 3"/>
          <p:cNvSpPr>
            <a:spLocks noGrp="1"/>
          </p:cNvSpPr>
          <p:nvPr>
            <p:ph type="ftr" sz="quarter" idx="2"/>
          </p:nvPr>
        </p:nvSpPr>
        <p:spPr>
          <a:xfrm>
            <a:off x="3" y="9371253"/>
            <a:ext cx="2919047" cy="495061"/>
          </a:xfrm>
          <a:prstGeom prst="rect">
            <a:avLst/>
          </a:prstGeom>
        </p:spPr>
        <p:txBody>
          <a:bodyPr vert="horz" lIns="62450" tIns="31224" rIns="62450" bIns="31224" rtlCol="0" anchor="b"/>
          <a:lstStyle>
            <a:lvl1pPr algn="l">
              <a:defRPr sz="800"/>
            </a:lvl1pPr>
          </a:lstStyle>
          <a:p>
            <a:endParaRPr kumimoji="1" lang="ja-JP" altLang="en-US"/>
          </a:p>
        </p:txBody>
      </p:sp>
      <p:sp>
        <p:nvSpPr>
          <p:cNvPr id="5" name="スライド番号プレースホルダー 4"/>
          <p:cNvSpPr>
            <a:spLocks noGrp="1"/>
          </p:cNvSpPr>
          <p:nvPr>
            <p:ph type="sldNum" sz="quarter" idx="3"/>
          </p:nvPr>
        </p:nvSpPr>
        <p:spPr>
          <a:xfrm>
            <a:off x="3815643" y="9371253"/>
            <a:ext cx="2919047" cy="495061"/>
          </a:xfrm>
          <a:prstGeom prst="rect">
            <a:avLst/>
          </a:prstGeom>
        </p:spPr>
        <p:txBody>
          <a:bodyPr vert="horz" lIns="62450" tIns="31224" rIns="62450" bIns="31224" rtlCol="0" anchor="b"/>
          <a:lstStyle>
            <a:lvl1pPr algn="r">
              <a:defRPr sz="800"/>
            </a:lvl1pPr>
          </a:lstStyle>
          <a:p>
            <a:fld id="{5330B909-BE97-42EE-AA8C-1A8B3EABE922}" type="slidenum">
              <a:rPr kumimoji="1" lang="ja-JP" altLang="en-US" smtClean="0"/>
              <a:t>‹#›</a:t>
            </a:fld>
            <a:endParaRPr kumimoji="1" lang="ja-JP" altLang="en-US"/>
          </a:p>
        </p:txBody>
      </p:sp>
    </p:spTree>
    <p:extLst>
      <p:ext uri="{BB962C8B-B14F-4D97-AF65-F5344CB8AC3E}">
        <p14:creationId xmlns:p14="http://schemas.microsoft.com/office/powerpoint/2010/main" val="124199143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2919047" cy="495061"/>
          </a:xfrm>
          <a:prstGeom prst="rect">
            <a:avLst/>
          </a:prstGeom>
        </p:spPr>
        <p:txBody>
          <a:bodyPr vert="horz" lIns="62441" tIns="31222" rIns="62441" bIns="31222" rtlCol="0"/>
          <a:lstStyle>
            <a:lvl1pPr algn="l">
              <a:defRPr sz="800"/>
            </a:lvl1pPr>
          </a:lstStyle>
          <a:p>
            <a:endParaRPr kumimoji="1" lang="ja-JP" altLang="en-US"/>
          </a:p>
        </p:txBody>
      </p:sp>
      <p:sp>
        <p:nvSpPr>
          <p:cNvPr id="3" name="日付プレースホルダー 2"/>
          <p:cNvSpPr>
            <a:spLocks noGrp="1"/>
          </p:cNvSpPr>
          <p:nvPr>
            <p:ph type="dt" idx="1"/>
          </p:nvPr>
        </p:nvSpPr>
        <p:spPr>
          <a:xfrm>
            <a:off x="3815643" y="2"/>
            <a:ext cx="2919047" cy="495061"/>
          </a:xfrm>
          <a:prstGeom prst="rect">
            <a:avLst/>
          </a:prstGeom>
        </p:spPr>
        <p:txBody>
          <a:bodyPr vert="horz" lIns="62441" tIns="31222" rIns="62441" bIns="31222" rtlCol="0"/>
          <a:lstStyle>
            <a:lvl1pPr algn="r">
              <a:defRPr sz="800"/>
            </a:lvl1pPr>
          </a:lstStyle>
          <a:p>
            <a:fld id="{D4B34377-7E25-4106-A67B-EA64E8B2B132}" type="datetimeFigureOut">
              <a:rPr kumimoji="1" lang="ja-JP" altLang="en-US" smtClean="0"/>
              <a:t>2020/4/23</a:t>
            </a:fld>
            <a:endParaRPr kumimoji="1" lang="ja-JP" altLang="en-US"/>
          </a:p>
        </p:txBody>
      </p:sp>
      <p:sp>
        <p:nvSpPr>
          <p:cNvPr id="4" name="スライド イメージ プレースホルダー 3"/>
          <p:cNvSpPr>
            <a:spLocks noGrp="1" noRot="1" noChangeAspect="1"/>
          </p:cNvSpPr>
          <p:nvPr>
            <p:ph type="sldImg" idx="2"/>
          </p:nvPr>
        </p:nvSpPr>
        <p:spPr>
          <a:xfrm>
            <a:off x="1022350" y="1235075"/>
            <a:ext cx="4691063" cy="3330575"/>
          </a:xfrm>
          <a:prstGeom prst="rect">
            <a:avLst/>
          </a:prstGeom>
          <a:noFill/>
          <a:ln w="12700">
            <a:solidFill>
              <a:prstClr val="black"/>
            </a:solidFill>
          </a:ln>
        </p:spPr>
        <p:txBody>
          <a:bodyPr vert="horz" lIns="62441" tIns="31222" rIns="62441" bIns="31222" rtlCol="0" anchor="ctr"/>
          <a:lstStyle/>
          <a:p>
            <a:endParaRPr lang="ja-JP" altLang="en-US"/>
          </a:p>
        </p:txBody>
      </p:sp>
      <p:sp>
        <p:nvSpPr>
          <p:cNvPr id="5" name="ノート プレースホルダー 4"/>
          <p:cNvSpPr>
            <a:spLocks noGrp="1"/>
          </p:cNvSpPr>
          <p:nvPr>
            <p:ph type="body" sz="quarter" idx="3"/>
          </p:nvPr>
        </p:nvSpPr>
        <p:spPr>
          <a:xfrm>
            <a:off x="673792" y="4747785"/>
            <a:ext cx="5388181" cy="3885245"/>
          </a:xfrm>
          <a:prstGeom prst="rect">
            <a:avLst/>
          </a:prstGeom>
        </p:spPr>
        <p:txBody>
          <a:bodyPr vert="horz" lIns="62441" tIns="31222" rIns="62441" bIns="3122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371255"/>
            <a:ext cx="2919047" cy="495061"/>
          </a:xfrm>
          <a:prstGeom prst="rect">
            <a:avLst/>
          </a:prstGeom>
        </p:spPr>
        <p:txBody>
          <a:bodyPr vert="horz" lIns="62441" tIns="31222" rIns="62441" bIns="31222" rtlCol="0" anchor="b"/>
          <a:lstStyle>
            <a:lvl1pPr algn="l">
              <a:defRPr sz="800"/>
            </a:lvl1pPr>
          </a:lstStyle>
          <a:p>
            <a:endParaRPr kumimoji="1" lang="ja-JP" altLang="en-US"/>
          </a:p>
        </p:txBody>
      </p:sp>
      <p:sp>
        <p:nvSpPr>
          <p:cNvPr id="7" name="スライド番号プレースホルダー 6"/>
          <p:cNvSpPr>
            <a:spLocks noGrp="1"/>
          </p:cNvSpPr>
          <p:nvPr>
            <p:ph type="sldNum" sz="quarter" idx="5"/>
          </p:nvPr>
        </p:nvSpPr>
        <p:spPr>
          <a:xfrm>
            <a:off x="3815643" y="9371255"/>
            <a:ext cx="2919047" cy="495061"/>
          </a:xfrm>
          <a:prstGeom prst="rect">
            <a:avLst/>
          </a:prstGeom>
        </p:spPr>
        <p:txBody>
          <a:bodyPr vert="horz" lIns="62441" tIns="31222" rIns="62441" bIns="31222" rtlCol="0" anchor="b"/>
          <a:lstStyle>
            <a:lvl1pPr algn="r">
              <a:defRPr sz="800"/>
            </a:lvl1pPr>
          </a:lstStyle>
          <a:p>
            <a:fld id="{8BAD086E-579A-4EC0-9AEC-9B55B3824FD6}" type="slidenum">
              <a:rPr kumimoji="1" lang="ja-JP" altLang="en-US" smtClean="0"/>
              <a:t>‹#›</a:t>
            </a:fld>
            <a:endParaRPr kumimoji="1" lang="ja-JP" altLang="en-US"/>
          </a:p>
        </p:txBody>
      </p:sp>
    </p:spTree>
    <p:extLst>
      <p:ext uri="{BB962C8B-B14F-4D97-AF65-F5344CB8AC3E}">
        <p14:creationId xmlns:p14="http://schemas.microsoft.com/office/powerpoint/2010/main" val="404573053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4213" y="855663"/>
            <a:ext cx="3243262" cy="2301875"/>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008600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55771"/>
            <a:ext cx="12851448" cy="3735046"/>
          </a:xfrm>
        </p:spPr>
        <p:txBody>
          <a:bodyPr anchor="b"/>
          <a:lstStyle>
            <a:lvl1pPr algn="ctr">
              <a:defRPr sz="9386"/>
            </a:lvl1pPr>
          </a:lstStyle>
          <a:p>
            <a:r>
              <a:rPr lang="ja-JP" altLang="en-US"/>
              <a:t>マスター タイトルの書式設定</a:t>
            </a:r>
            <a:endParaRPr lang="en-US" dirty="0"/>
          </a:p>
        </p:txBody>
      </p:sp>
      <p:sp>
        <p:nvSpPr>
          <p:cNvPr id="3" name="Subtitle 2"/>
          <p:cNvSpPr>
            <a:spLocks noGrp="1"/>
          </p:cNvSpPr>
          <p:nvPr>
            <p:ph type="subTitle" idx="1"/>
          </p:nvPr>
        </p:nvSpPr>
        <p:spPr>
          <a:xfrm>
            <a:off x="1889919" y="5634855"/>
            <a:ext cx="11339513" cy="2590194"/>
          </a:xfrm>
        </p:spPr>
        <p:txBody>
          <a:bodyPr/>
          <a:lstStyle>
            <a:lvl1pPr marL="0" indent="0" algn="ctr">
              <a:buNone/>
              <a:defRPr sz="3755"/>
            </a:lvl1pPr>
            <a:lvl2pPr marL="715244" indent="0" algn="ctr">
              <a:buNone/>
              <a:defRPr sz="3129"/>
            </a:lvl2pPr>
            <a:lvl3pPr marL="1430487" indent="0" algn="ctr">
              <a:buNone/>
              <a:defRPr sz="2816"/>
            </a:lvl3pPr>
            <a:lvl4pPr marL="2145731" indent="0" algn="ctr">
              <a:buNone/>
              <a:defRPr sz="2503"/>
            </a:lvl4pPr>
            <a:lvl5pPr marL="2860975" indent="0" algn="ctr">
              <a:buNone/>
              <a:defRPr sz="2503"/>
            </a:lvl5pPr>
            <a:lvl6pPr marL="3576218" indent="0" algn="ctr">
              <a:buNone/>
              <a:defRPr sz="2503"/>
            </a:lvl6pPr>
            <a:lvl7pPr marL="4291462" indent="0" algn="ctr">
              <a:buNone/>
              <a:defRPr sz="2503"/>
            </a:lvl7pPr>
            <a:lvl8pPr marL="5006706" indent="0" algn="ctr">
              <a:buNone/>
              <a:defRPr sz="2503"/>
            </a:lvl8pPr>
            <a:lvl9pPr marL="5721949" indent="0" algn="ctr">
              <a:buNone/>
              <a:defRPr sz="250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DF48FAA-6B69-451B-94F9-B9AFB2A58CFB}" type="datetime1">
              <a:rPr kumimoji="1" lang="ja-JP" altLang="en-US" smtClean="0"/>
              <a:t>2020/4/23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150718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9A580FB-9490-40CE-9F0C-17E534955E0A}" type="datetime1">
              <a:rPr kumimoji="1" lang="ja-JP" altLang="en-US" smtClean="0"/>
              <a:t>2020/4/23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907698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71184"/>
            <a:ext cx="3260110" cy="909176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39456" y="571184"/>
            <a:ext cx="9591338" cy="909176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BB1CCB6-67FA-4CEA-9A3D-58801920BFE4}" type="datetime1">
              <a:rPr kumimoji="1" lang="ja-JP" altLang="en-US" smtClean="0"/>
              <a:t>2020/4/23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898781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3C2DB8C-9621-4DB7-9A36-6FED80837DC5}" type="datetime1">
              <a:rPr kumimoji="1" lang="ja-JP" altLang="en-US" smtClean="0"/>
              <a:t>2020/4/23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73716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031582" y="2674634"/>
            <a:ext cx="13040439" cy="4462684"/>
          </a:xfrm>
        </p:spPr>
        <p:txBody>
          <a:bodyPr anchor="b"/>
          <a:lstStyle>
            <a:lvl1pPr>
              <a:defRPr sz="9386"/>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31582" y="7179537"/>
            <a:ext cx="13040439" cy="2346820"/>
          </a:xfrm>
        </p:spPr>
        <p:txBody>
          <a:bodyPr/>
          <a:lstStyle>
            <a:lvl1pPr marL="0" indent="0">
              <a:buNone/>
              <a:defRPr sz="3755">
                <a:solidFill>
                  <a:schemeClr val="tx1"/>
                </a:solidFill>
              </a:defRPr>
            </a:lvl1pPr>
            <a:lvl2pPr marL="715244" indent="0">
              <a:buNone/>
              <a:defRPr sz="3129">
                <a:solidFill>
                  <a:schemeClr val="tx1">
                    <a:tint val="75000"/>
                  </a:schemeClr>
                </a:solidFill>
              </a:defRPr>
            </a:lvl2pPr>
            <a:lvl3pPr marL="1430487" indent="0">
              <a:buNone/>
              <a:defRPr sz="2816">
                <a:solidFill>
                  <a:schemeClr val="tx1">
                    <a:tint val="75000"/>
                  </a:schemeClr>
                </a:solidFill>
              </a:defRPr>
            </a:lvl3pPr>
            <a:lvl4pPr marL="2145731" indent="0">
              <a:buNone/>
              <a:defRPr sz="2503">
                <a:solidFill>
                  <a:schemeClr val="tx1">
                    <a:tint val="75000"/>
                  </a:schemeClr>
                </a:solidFill>
              </a:defRPr>
            </a:lvl4pPr>
            <a:lvl5pPr marL="2860975" indent="0">
              <a:buNone/>
              <a:defRPr sz="2503">
                <a:solidFill>
                  <a:schemeClr val="tx1">
                    <a:tint val="75000"/>
                  </a:schemeClr>
                </a:solidFill>
              </a:defRPr>
            </a:lvl5pPr>
            <a:lvl6pPr marL="3576218" indent="0">
              <a:buNone/>
              <a:defRPr sz="2503">
                <a:solidFill>
                  <a:schemeClr val="tx1">
                    <a:tint val="75000"/>
                  </a:schemeClr>
                </a:solidFill>
              </a:defRPr>
            </a:lvl6pPr>
            <a:lvl7pPr marL="4291462" indent="0">
              <a:buNone/>
              <a:defRPr sz="2503">
                <a:solidFill>
                  <a:schemeClr val="tx1">
                    <a:tint val="75000"/>
                  </a:schemeClr>
                </a:solidFill>
              </a:defRPr>
            </a:lvl7pPr>
            <a:lvl8pPr marL="5006706" indent="0">
              <a:buNone/>
              <a:defRPr sz="2503">
                <a:solidFill>
                  <a:schemeClr val="tx1">
                    <a:tint val="75000"/>
                  </a:schemeClr>
                </a:solidFill>
              </a:defRPr>
            </a:lvl8pPr>
            <a:lvl9pPr marL="5721949" indent="0">
              <a:buNone/>
              <a:defRPr sz="250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93A5F26-33AA-480F-82E8-D38AE240C591}" type="datetime1">
              <a:rPr kumimoji="1" lang="ja-JP" altLang="en-US" smtClean="0"/>
              <a:t>2020/4/23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4102805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39455" y="2855920"/>
            <a:ext cx="6425724" cy="680702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654171" y="2855920"/>
            <a:ext cx="6425724" cy="680702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D7A0A2F-A8FD-45A7-AD79-A997F88B51D2}" type="datetime1">
              <a:rPr kumimoji="1" lang="ja-JP" altLang="en-US" smtClean="0"/>
              <a:t>2020/4/23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3369871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41425" y="571186"/>
            <a:ext cx="13040439" cy="207364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41426" y="2629931"/>
            <a:ext cx="6396193" cy="1288888"/>
          </a:xfrm>
        </p:spPr>
        <p:txBody>
          <a:bodyPr anchor="b"/>
          <a:lstStyle>
            <a:lvl1pPr marL="0" indent="0">
              <a:buNone/>
              <a:defRPr sz="3755" b="1"/>
            </a:lvl1pPr>
            <a:lvl2pPr marL="715244" indent="0">
              <a:buNone/>
              <a:defRPr sz="3129" b="1"/>
            </a:lvl2pPr>
            <a:lvl3pPr marL="1430487" indent="0">
              <a:buNone/>
              <a:defRPr sz="2816" b="1"/>
            </a:lvl3pPr>
            <a:lvl4pPr marL="2145731" indent="0">
              <a:buNone/>
              <a:defRPr sz="2503" b="1"/>
            </a:lvl4pPr>
            <a:lvl5pPr marL="2860975" indent="0">
              <a:buNone/>
              <a:defRPr sz="2503" b="1"/>
            </a:lvl5pPr>
            <a:lvl6pPr marL="3576218" indent="0">
              <a:buNone/>
              <a:defRPr sz="2503" b="1"/>
            </a:lvl6pPr>
            <a:lvl7pPr marL="4291462" indent="0">
              <a:buNone/>
              <a:defRPr sz="2503" b="1"/>
            </a:lvl7pPr>
            <a:lvl8pPr marL="5006706" indent="0">
              <a:buNone/>
              <a:defRPr sz="2503" b="1"/>
            </a:lvl8pPr>
            <a:lvl9pPr marL="5721949" indent="0">
              <a:buNone/>
              <a:defRPr sz="2503" b="1"/>
            </a:lvl9pPr>
          </a:lstStyle>
          <a:p>
            <a:pPr lvl="0"/>
            <a:r>
              <a:rPr lang="ja-JP" altLang="en-US"/>
              <a:t>マスター テキストの書式設定</a:t>
            </a:r>
          </a:p>
        </p:txBody>
      </p:sp>
      <p:sp>
        <p:nvSpPr>
          <p:cNvPr id="4" name="Content Placeholder 3"/>
          <p:cNvSpPr>
            <a:spLocks noGrp="1"/>
          </p:cNvSpPr>
          <p:nvPr>
            <p:ph sz="half" idx="2"/>
          </p:nvPr>
        </p:nvSpPr>
        <p:spPr>
          <a:xfrm>
            <a:off x="1041426" y="3918819"/>
            <a:ext cx="6396193" cy="576399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654172" y="2629931"/>
            <a:ext cx="6427693" cy="1288888"/>
          </a:xfrm>
        </p:spPr>
        <p:txBody>
          <a:bodyPr anchor="b"/>
          <a:lstStyle>
            <a:lvl1pPr marL="0" indent="0">
              <a:buNone/>
              <a:defRPr sz="3755" b="1"/>
            </a:lvl1pPr>
            <a:lvl2pPr marL="715244" indent="0">
              <a:buNone/>
              <a:defRPr sz="3129" b="1"/>
            </a:lvl2pPr>
            <a:lvl3pPr marL="1430487" indent="0">
              <a:buNone/>
              <a:defRPr sz="2816" b="1"/>
            </a:lvl3pPr>
            <a:lvl4pPr marL="2145731" indent="0">
              <a:buNone/>
              <a:defRPr sz="2503" b="1"/>
            </a:lvl4pPr>
            <a:lvl5pPr marL="2860975" indent="0">
              <a:buNone/>
              <a:defRPr sz="2503" b="1"/>
            </a:lvl5pPr>
            <a:lvl6pPr marL="3576218" indent="0">
              <a:buNone/>
              <a:defRPr sz="2503" b="1"/>
            </a:lvl6pPr>
            <a:lvl7pPr marL="4291462" indent="0">
              <a:buNone/>
              <a:defRPr sz="2503" b="1"/>
            </a:lvl7pPr>
            <a:lvl8pPr marL="5006706" indent="0">
              <a:buNone/>
              <a:defRPr sz="2503" b="1"/>
            </a:lvl8pPr>
            <a:lvl9pPr marL="5721949" indent="0">
              <a:buNone/>
              <a:defRPr sz="2503" b="1"/>
            </a:lvl9pPr>
          </a:lstStyle>
          <a:p>
            <a:pPr lvl="0"/>
            <a:r>
              <a:rPr lang="ja-JP" altLang="en-US"/>
              <a:t>マスター テキストの書式設定</a:t>
            </a:r>
          </a:p>
        </p:txBody>
      </p:sp>
      <p:sp>
        <p:nvSpPr>
          <p:cNvPr id="6" name="Content Placeholder 5"/>
          <p:cNvSpPr>
            <a:spLocks noGrp="1"/>
          </p:cNvSpPr>
          <p:nvPr>
            <p:ph sz="quarter" idx="4"/>
          </p:nvPr>
        </p:nvSpPr>
        <p:spPr>
          <a:xfrm>
            <a:off x="7654172" y="3918819"/>
            <a:ext cx="6427693" cy="576399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E73AAC5-A097-40BE-A9A6-13C7C8236289}" type="datetime1">
              <a:rPr kumimoji="1" lang="ja-JP" altLang="en-US" smtClean="0"/>
              <a:t>2020/4/23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854540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6F454D4-9F4A-4335-9CB1-E24241DA743E}" type="datetime1">
              <a:rPr kumimoji="1" lang="ja-JP" altLang="en-US" smtClean="0"/>
              <a:t>2020/4/23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642547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FF4D80-7E3A-4A60-AECC-00965EF9E4AE}" type="datetime1">
              <a:rPr kumimoji="1" lang="ja-JP" altLang="en-US" smtClean="0"/>
              <a:t>2020/4/23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764286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41425" y="715222"/>
            <a:ext cx="4876384" cy="2503276"/>
          </a:xfrm>
        </p:spPr>
        <p:txBody>
          <a:bodyPr anchor="b"/>
          <a:lstStyle>
            <a:lvl1pPr>
              <a:defRPr sz="5006"/>
            </a:lvl1pPr>
          </a:lstStyle>
          <a:p>
            <a:r>
              <a:rPr lang="ja-JP" altLang="en-US"/>
              <a:t>マスター タイトルの書式設定</a:t>
            </a:r>
            <a:endParaRPr lang="en-US" dirty="0"/>
          </a:p>
        </p:txBody>
      </p:sp>
      <p:sp>
        <p:nvSpPr>
          <p:cNvPr id="3" name="Content Placeholder 2"/>
          <p:cNvSpPr>
            <a:spLocks noGrp="1"/>
          </p:cNvSpPr>
          <p:nvPr>
            <p:ph idx="1"/>
          </p:nvPr>
        </p:nvSpPr>
        <p:spPr>
          <a:xfrm>
            <a:off x="6427693" y="1544683"/>
            <a:ext cx="7654171" cy="7624064"/>
          </a:xfrm>
        </p:spPr>
        <p:txBody>
          <a:bodyPr/>
          <a:lstStyle>
            <a:lvl1pPr>
              <a:defRPr sz="5006"/>
            </a:lvl1pPr>
            <a:lvl2pPr>
              <a:defRPr sz="4380"/>
            </a:lvl2pPr>
            <a:lvl3pPr>
              <a:defRPr sz="3755"/>
            </a:lvl3pPr>
            <a:lvl4pPr>
              <a:defRPr sz="3129"/>
            </a:lvl4pPr>
            <a:lvl5pPr>
              <a:defRPr sz="3129"/>
            </a:lvl5pPr>
            <a:lvl6pPr>
              <a:defRPr sz="3129"/>
            </a:lvl6pPr>
            <a:lvl7pPr>
              <a:defRPr sz="3129"/>
            </a:lvl7pPr>
            <a:lvl8pPr>
              <a:defRPr sz="3129"/>
            </a:lvl8pPr>
            <a:lvl9pPr>
              <a:defRPr sz="312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41425" y="3218497"/>
            <a:ext cx="4876384" cy="5962665"/>
          </a:xfrm>
        </p:spPr>
        <p:txBody>
          <a:bodyPr/>
          <a:lstStyle>
            <a:lvl1pPr marL="0" indent="0">
              <a:buNone/>
              <a:defRPr sz="2503"/>
            </a:lvl1pPr>
            <a:lvl2pPr marL="715244" indent="0">
              <a:buNone/>
              <a:defRPr sz="2190"/>
            </a:lvl2pPr>
            <a:lvl3pPr marL="1430487" indent="0">
              <a:buNone/>
              <a:defRPr sz="1877"/>
            </a:lvl3pPr>
            <a:lvl4pPr marL="2145731" indent="0">
              <a:buNone/>
              <a:defRPr sz="1564"/>
            </a:lvl4pPr>
            <a:lvl5pPr marL="2860975" indent="0">
              <a:buNone/>
              <a:defRPr sz="1564"/>
            </a:lvl5pPr>
            <a:lvl6pPr marL="3576218" indent="0">
              <a:buNone/>
              <a:defRPr sz="1564"/>
            </a:lvl6pPr>
            <a:lvl7pPr marL="4291462" indent="0">
              <a:buNone/>
              <a:defRPr sz="1564"/>
            </a:lvl7pPr>
            <a:lvl8pPr marL="5006706" indent="0">
              <a:buNone/>
              <a:defRPr sz="1564"/>
            </a:lvl8pPr>
            <a:lvl9pPr marL="5721949" indent="0">
              <a:buNone/>
              <a:defRPr sz="156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7B27714-E29E-4426-84A7-44F8576CD563}" type="datetime1">
              <a:rPr kumimoji="1" lang="ja-JP" altLang="en-US" smtClean="0"/>
              <a:t>2020/4/23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594534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041425" y="715222"/>
            <a:ext cx="4876384" cy="2503276"/>
          </a:xfrm>
        </p:spPr>
        <p:txBody>
          <a:bodyPr anchor="b"/>
          <a:lstStyle>
            <a:lvl1pPr>
              <a:defRPr sz="5006"/>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427693" y="1544683"/>
            <a:ext cx="7654171" cy="7624064"/>
          </a:xfrm>
        </p:spPr>
        <p:txBody>
          <a:bodyPr anchor="t"/>
          <a:lstStyle>
            <a:lvl1pPr marL="0" indent="0">
              <a:buNone/>
              <a:defRPr sz="5006"/>
            </a:lvl1pPr>
            <a:lvl2pPr marL="715244" indent="0">
              <a:buNone/>
              <a:defRPr sz="4380"/>
            </a:lvl2pPr>
            <a:lvl3pPr marL="1430487" indent="0">
              <a:buNone/>
              <a:defRPr sz="3755"/>
            </a:lvl3pPr>
            <a:lvl4pPr marL="2145731" indent="0">
              <a:buNone/>
              <a:defRPr sz="3129"/>
            </a:lvl4pPr>
            <a:lvl5pPr marL="2860975" indent="0">
              <a:buNone/>
              <a:defRPr sz="3129"/>
            </a:lvl5pPr>
            <a:lvl6pPr marL="3576218" indent="0">
              <a:buNone/>
              <a:defRPr sz="3129"/>
            </a:lvl6pPr>
            <a:lvl7pPr marL="4291462" indent="0">
              <a:buNone/>
              <a:defRPr sz="3129"/>
            </a:lvl7pPr>
            <a:lvl8pPr marL="5006706" indent="0">
              <a:buNone/>
              <a:defRPr sz="3129"/>
            </a:lvl8pPr>
            <a:lvl9pPr marL="5721949" indent="0">
              <a:buNone/>
              <a:defRPr sz="3129"/>
            </a:lvl9pPr>
          </a:lstStyle>
          <a:p>
            <a:r>
              <a:rPr lang="ja-JP" altLang="en-US"/>
              <a:t>図を追加</a:t>
            </a:r>
            <a:endParaRPr lang="en-US" dirty="0"/>
          </a:p>
        </p:txBody>
      </p:sp>
      <p:sp>
        <p:nvSpPr>
          <p:cNvPr id="4" name="Text Placeholder 3"/>
          <p:cNvSpPr>
            <a:spLocks noGrp="1"/>
          </p:cNvSpPr>
          <p:nvPr>
            <p:ph type="body" sz="half" idx="2"/>
          </p:nvPr>
        </p:nvSpPr>
        <p:spPr>
          <a:xfrm>
            <a:off x="1041425" y="3218497"/>
            <a:ext cx="4876384" cy="5962665"/>
          </a:xfrm>
        </p:spPr>
        <p:txBody>
          <a:bodyPr/>
          <a:lstStyle>
            <a:lvl1pPr marL="0" indent="0">
              <a:buNone/>
              <a:defRPr sz="2503"/>
            </a:lvl1pPr>
            <a:lvl2pPr marL="715244" indent="0">
              <a:buNone/>
              <a:defRPr sz="2190"/>
            </a:lvl2pPr>
            <a:lvl3pPr marL="1430487" indent="0">
              <a:buNone/>
              <a:defRPr sz="1877"/>
            </a:lvl3pPr>
            <a:lvl4pPr marL="2145731" indent="0">
              <a:buNone/>
              <a:defRPr sz="1564"/>
            </a:lvl4pPr>
            <a:lvl5pPr marL="2860975" indent="0">
              <a:buNone/>
              <a:defRPr sz="1564"/>
            </a:lvl5pPr>
            <a:lvl6pPr marL="3576218" indent="0">
              <a:buNone/>
              <a:defRPr sz="1564"/>
            </a:lvl6pPr>
            <a:lvl7pPr marL="4291462" indent="0">
              <a:buNone/>
              <a:defRPr sz="1564"/>
            </a:lvl7pPr>
            <a:lvl8pPr marL="5006706" indent="0">
              <a:buNone/>
              <a:defRPr sz="1564"/>
            </a:lvl8pPr>
            <a:lvl9pPr marL="5721949" indent="0">
              <a:buNone/>
              <a:defRPr sz="156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DB5614D-11E5-4C16-AB2F-6059BE701DB3}" type="datetime1">
              <a:rPr kumimoji="1" lang="ja-JP" altLang="en-US" smtClean="0"/>
              <a:t>2020/4/23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4069629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71186"/>
            <a:ext cx="13040439" cy="207364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39456" y="2855920"/>
            <a:ext cx="13040439" cy="680702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39455" y="9943570"/>
            <a:ext cx="3401854" cy="571184"/>
          </a:xfrm>
          <a:prstGeom prst="rect">
            <a:avLst/>
          </a:prstGeom>
        </p:spPr>
        <p:txBody>
          <a:bodyPr vert="horz" lIns="91440" tIns="45720" rIns="91440" bIns="45720" rtlCol="0" anchor="ctr"/>
          <a:lstStyle>
            <a:lvl1pPr algn="l">
              <a:defRPr sz="1877">
                <a:solidFill>
                  <a:schemeClr val="tx1">
                    <a:tint val="75000"/>
                  </a:schemeClr>
                </a:solidFill>
              </a:defRPr>
            </a:lvl1pPr>
          </a:lstStyle>
          <a:p>
            <a:fld id="{A219B1AC-1CB7-4527-95E1-D72C3D096162}" type="datetime1">
              <a:rPr kumimoji="1" lang="ja-JP" altLang="en-US" smtClean="0"/>
              <a:t>2020/4/23</a:t>
            </a:fld>
            <a:endParaRPr kumimoji="1" lang="ja-JP" altLang="en-US"/>
          </a:p>
        </p:txBody>
      </p:sp>
      <p:sp>
        <p:nvSpPr>
          <p:cNvPr id="5" name="Footer Placeholder 4"/>
          <p:cNvSpPr>
            <a:spLocks noGrp="1"/>
          </p:cNvSpPr>
          <p:nvPr>
            <p:ph type="ftr" sz="quarter" idx="3"/>
          </p:nvPr>
        </p:nvSpPr>
        <p:spPr>
          <a:xfrm>
            <a:off x="5008285" y="9943570"/>
            <a:ext cx="5102781" cy="571184"/>
          </a:xfrm>
          <a:prstGeom prst="rect">
            <a:avLst/>
          </a:prstGeom>
        </p:spPr>
        <p:txBody>
          <a:bodyPr vert="horz" lIns="91440" tIns="45720" rIns="91440" bIns="45720" rtlCol="0" anchor="ctr"/>
          <a:lstStyle>
            <a:lvl1pPr algn="ctr">
              <a:defRPr sz="1877">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0678041" y="9943570"/>
            <a:ext cx="3401854" cy="571184"/>
          </a:xfrm>
          <a:prstGeom prst="rect">
            <a:avLst/>
          </a:prstGeom>
        </p:spPr>
        <p:txBody>
          <a:bodyPr vert="horz" lIns="91440" tIns="45720" rIns="91440" bIns="45720" rtlCol="0" anchor="ctr"/>
          <a:lstStyle>
            <a:lvl1pPr algn="r">
              <a:defRPr sz="1877">
                <a:solidFill>
                  <a:schemeClr val="tx1">
                    <a:tint val="75000"/>
                  </a:schemeClr>
                </a:solidFill>
              </a:defRPr>
            </a:lvl1p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6629337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1430487" rtl="0" eaLnBrk="1" latinLnBrk="0" hangingPunct="1">
        <a:lnSpc>
          <a:spcPct val="90000"/>
        </a:lnSpc>
        <a:spcBef>
          <a:spcPct val="0"/>
        </a:spcBef>
        <a:buNone/>
        <a:defRPr kumimoji="1" sz="6883" kern="1200">
          <a:solidFill>
            <a:schemeClr val="tx1"/>
          </a:solidFill>
          <a:latin typeface="+mj-lt"/>
          <a:ea typeface="+mj-ea"/>
          <a:cs typeface="+mj-cs"/>
        </a:defRPr>
      </a:lvl1pPr>
    </p:titleStyle>
    <p:bodyStyle>
      <a:lvl1pPr marL="357622" indent="-357622" algn="l" defTabSz="1430487" rtl="0" eaLnBrk="1" latinLnBrk="0" hangingPunct="1">
        <a:lnSpc>
          <a:spcPct val="90000"/>
        </a:lnSpc>
        <a:spcBef>
          <a:spcPts val="1564"/>
        </a:spcBef>
        <a:buFont typeface="Arial" panose="020B0604020202020204" pitchFamily="34" charset="0"/>
        <a:buChar char="•"/>
        <a:defRPr kumimoji="1" sz="4380" kern="1200">
          <a:solidFill>
            <a:schemeClr val="tx1"/>
          </a:solidFill>
          <a:latin typeface="+mn-lt"/>
          <a:ea typeface="+mn-ea"/>
          <a:cs typeface="+mn-cs"/>
        </a:defRPr>
      </a:lvl1pPr>
      <a:lvl2pPr marL="1072866" indent="-357622" algn="l" defTabSz="1430487" rtl="0" eaLnBrk="1" latinLnBrk="0" hangingPunct="1">
        <a:lnSpc>
          <a:spcPct val="90000"/>
        </a:lnSpc>
        <a:spcBef>
          <a:spcPts val="782"/>
        </a:spcBef>
        <a:buFont typeface="Arial" panose="020B0604020202020204" pitchFamily="34" charset="0"/>
        <a:buChar char="•"/>
        <a:defRPr kumimoji="1" sz="3755" kern="1200">
          <a:solidFill>
            <a:schemeClr val="tx1"/>
          </a:solidFill>
          <a:latin typeface="+mn-lt"/>
          <a:ea typeface="+mn-ea"/>
          <a:cs typeface="+mn-cs"/>
        </a:defRPr>
      </a:lvl2pPr>
      <a:lvl3pPr marL="1788109" indent="-357622" algn="l" defTabSz="1430487" rtl="0" eaLnBrk="1" latinLnBrk="0" hangingPunct="1">
        <a:lnSpc>
          <a:spcPct val="90000"/>
        </a:lnSpc>
        <a:spcBef>
          <a:spcPts val="782"/>
        </a:spcBef>
        <a:buFont typeface="Arial" panose="020B0604020202020204" pitchFamily="34" charset="0"/>
        <a:buChar char="•"/>
        <a:defRPr kumimoji="1" sz="3129" kern="1200">
          <a:solidFill>
            <a:schemeClr val="tx1"/>
          </a:solidFill>
          <a:latin typeface="+mn-lt"/>
          <a:ea typeface="+mn-ea"/>
          <a:cs typeface="+mn-cs"/>
        </a:defRPr>
      </a:lvl3pPr>
      <a:lvl4pPr marL="2503353"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4pPr>
      <a:lvl5pPr marL="3218597"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5pPr>
      <a:lvl6pPr marL="3933840"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6pPr>
      <a:lvl7pPr marL="4649084"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7pPr>
      <a:lvl8pPr marL="5364328"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8pPr>
      <a:lvl9pPr marL="6079571"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9pPr>
    </p:bodyStyle>
    <p:otherStyle>
      <a:defPPr>
        <a:defRPr lang="en-US"/>
      </a:defPPr>
      <a:lvl1pPr marL="0" algn="l" defTabSz="1430487" rtl="0" eaLnBrk="1" latinLnBrk="0" hangingPunct="1">
        <a:defRPr kumimoji="1" sz="2816" kern="1200">
          <a:solidFill>
            <a:schemeClr val="tx1"/>
          </a:solidFill>
          <a:latin typeface="+mn-lt"/>
          <a:ea typeface="+mn-ea"/>
          <a:cs typeface="+mn-cs"/>
        </a:defRPr>
      </a:lvl1pPr>
      <a:lvl2pPr marL="715244" algn="l" defTabSz="1430487" rtl="0" eaLnBrk="1" latinLnBrk="0" hangingPunct="1">
        <a:defRPr kumimoji="1" sz="2816" kern="1200">
          <a:solidFill>
            <a:schemeClr val="tx1"/>
          </a:solidFill>
          <a:latin typeface="+mn-lt"/>
          <a:ea typeface="+mn-ea"/>
          <a:cs typeface="+mn-cs"/>
        </a:defRPr>
      </a:lvl2pPr>
      <a:lvl3pPr marL="1430487" algn="l" defTabSz="1430487" rtl="0" eaLnBrk="1" latinLnBrk="0" hangingPunct="1">
        <a:defRPr kumimoji="1" sz="2816" kern="1200">
          <a:solidFill>
            <a:schemeClr val="tx1"/>
          </a:solidFill>
          <a:latin typeface="+mn-lt"/>
          <a:ea typeface="+mn-ea"/>
          <a:cs typeface="+mn-cs"/>
        </a:defRPr>
      </a:lvl3pPr>
      <a:lvl4pPr marL="2145731" algn="l" defTabSz="1430487" rtl="0" eaLnBrk="1" latinLnBrk="0" hangingPunct="1">
        <a:defRPr kumimoji="1" sz="2816" kern="1200">
          <a:solidFill>
            <a:schemeClr val="tx1"/>
          </a:solidFill>
          <a:latin typeface="+mn-lt"/>
          <a:ea typeface="+mn-ea"/>
          <a:cs typeface="+mn-cs"/>
        </a:defRPr>
      </a:lvl4pPr>
      <a:lvl5pPr marL="2860975" algn="l" defTabSz="1430487" rtl="0" eaLnBrk="1" latinLnBrk="0" hangingPunct="1">
        <a:defRPr kumimoji="1" sz="2816" kern="1200">
          <a:solidFill>
            <a:schemeClr val="tx1"/>
          </a:solidFill>
          <a:latin typeface="+mn-lt"/>
          <a:ea typeface="+mn-ea"/>
          <a:cs typeface="+mn-cs"/>
        </a:defRPr>
      </a:lvl5pPr>
      <a:lvl6pPr marL="3576218" algn="l" defTabSz="1430487" rtl="0" eaLnBrk="1" latinLnBrk="0" hangingPunct="1">
        <a:defRPr kumimoji="1" sz="2816" kern="1200">
          <a:solidFill>
            <a:schemeClr val="tx1"/>
          </a:solidFill>
          <a:latin typeface="+mn-lt"/>
          <a:ea typeface="+mn-ea"/>
          <a:cs typeface="+mn-cs"/>
        </a:defRPr>
      </a:lvl6pPr>
      <a:lvl7pPr marL="4291462" algn="l" defTabSz="1430487" rtl="0" eaLnBrk="1" latinLnBrk="0" hangingPunct="1">
        <a:defRPr kumimoji="1" sz="2816" kern="1200">
          <a:solidFill>
            <a:schemeClr val="tx1"/>
          </a:solidFill>
          <a:latin typeface="+mn-lt"/>
          <a:ea typeface="+mn-ea"/>
          <a:cs typeface="+mn-cs"/>
        </a:defRPr>
      </a:lvl7pPr>
      <a:lvl8pPr marL="5006706" algn="l" defTabSz="1430487" rtl="0" eaLnBrk="1" latinLnBrk="0" hangingPunct="1">
        <a:defRPr kumimoji="1" sz="2816" kern="1200">
          <a:solidFill>
            <a:schemeClr val="tx1"/>
          </a:solidFill>
          <a:latin typeface="+mn-lt"/>
          <a:ea typeface="+mn-ea"/>
          <a:cs typeface="+mn-cs"/>
        </a:defRPr>
      </a:lvl8pPr>
      <a:lvl9pPr marL="5721949" algn="l" defTabSz="1430487" rtl="0" eaLnBrk="1" latinLnBrk="0" hangingPunct="1">
        <a:defRPr kumimoji="1" sz="281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79326" y="505424"/>
            <a:ext cx="14965638" cy="2160000"/>
          </a:xfrm>
          <a:prstGeom prst="roundRect">
            <a:avLst/>
          </a:prstGeom>
          <a:solidFill>
            <a:srgbClr val="FFDE9B"/>
          </a:solidFill>
          <a:ln w="44450" cmpd="dbl"/>
        </p:spPr>
        <p:style>
          <a:lnRef idx="2">
            <a:schemeClr val="accent1">
              <a:shade val="50000"/>
            </a:schemeClr>
          </a:lnRef>
          <a:fillRef idx="1">
            <a:schemeClr val="accent1"/>
          </a:fillRef>
          <a:effectRef idx="0">
            <a:schemeClr val="accent1"/>
          </a:effectRef>
          <a:fontRef idx="minor">
            <a:schemeClr val="lt1"/>
          </a:fontRef>
        </p:style>
        <p:txBody>
          <a:bodyPr vert="eaVert" lIns="104306" tIns="52153" rIns="104306" bIns="52153" rtlCol="0" anchor="ctr"/>
          <a:lstStyle/>
          <a:p>
            <a:pPr algn="ct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p:cNvSpPr txBox="1"/>
          <p:nvPr/>
        </p:nvSpPr>
        <p:spPr>
          <a:xfrm>
            <a:off x="11298924" y="1265008"/>
            <a:ext cx="3672000" cy="1169551"/>
          </a:xfrm>
          <a:prstGeom prst="rect">
            <a:avLst/>
          </a:prstGeom>
          <a:noFill/>
        </p:spPr>
        <p:txBody>
          <a:bodyPr wrap="square" rtlCol="0">
            <a:spAutoFit/>
          </a:bodyPr>
          <a:lstStyle/>
          <a:p>
            <a:pPr marL="180000" indent="-108000" algn="just" fontAlgn="t"/>
            <a:r>
              <a:rPr lang="ja-JP" altLang="en-US" sz="1400" dirty="0">
                <a:solidFill>
                  <a:srgbClr val="000000"/>
                </a:solidFill>
                <a:latin typeface="Meiryo UI" panose="020B0604030504040204" pitchFamily="50" charset="-128"/>
                <a:ea typeface="Meiryo UI" panose="020B0604030504040204" pitchFamily="50" charset="-128"/>
              </a:rPr>
              <a:t>・	市街地に創出した都市林として樹林地や草地、　池などの自然空間を楽しむプログラムを展開し、自然の大切さを伝える公園</a:t>
            </a:r>
          </a:p>
          <a:p>
            <a:pPr marL="180000" indent="-108000" algn="just" fontAlgn="t"/>
            <a:r>
              <a:rPr lang="ja-JP" altLang="en-US" sz="1400" dirty="0">
                <a:solidFill>
                  <a:srgbClr val="000000"/>
                </a:solidFill>
                <a:latin typeface="Meiryo UI" panose="020B0604030504040204" pitchFamily="50" charset="-128"/>
                <a:ea typeface="Meiryo UI" panose="020B0604030504040204" pitchFamily="50" charset="-128"/>
              </a:rPr>
              <a:t>・都市林を守り育てるとともに、その活動を府民が　楽しむことができる公園</a:t>
            </a:r>
          </a:p>
        </p:txBody>
      </p:sp>
      <p:sp>
        <p:nvSpPr>
          <p:cNvPr id="3" name="正方形/長方形 2"/>
          <p:cNvSpPr/>
          <p:nvPr/>
        </p:nvSpPr>
        <p:spPr>
          <a:xfrm>
            <a:off x="6194760" y="7371501"/>
            <a:ext cx="8900900" cy="326741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テキスト ボックス 3"/>
          <p:cNvSpPr txBox="1">
            <a:spLocks noChangeArrowheads="1"/>
          </p:cNvSpPr>
          <p:nvPr/>
        </p:nvSpPr>
        <p:spPr bwMode="auto">
          <a:xfrm>
            <a:off x="0" y="0"/>
            <a:ext cx="15119350" cy="461665"/>
          </a:xfrm>
          <a:prstGeom prst="rect">
            <a:avLst/>
          </a:prstGeom>
          <a:solidFill>
            <a:srgbClr val="006600"/>
          </a:solidFill>
          <a:ln>
            <a:noFill/>
          </a:ln>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400" dirty="0">
                <a:solidFill>
                  <a:schemeClr val="bg1"/>
                </a:solidFill>
                <a:latin typeface="Meiryo UI" pitchFamily="50" charset="-128"/>
                <a:ea typeface="Meiryo UI" pitchFamily="50" charset="-128"/>
                <a:cs typeface="Meiryo UI" pitchFamily="50" charset="-128"/>
              </a:rPr>
              <a:t>【</a:t>
            </a:r>
            <a:r>
              <a:rPr lang="ja-JP" altLang="en-US" sz="2400" dirty="0">
                <a:solidFill>
                  <a:schemeClr val="bg1"/>
                </a:solidFill>
                <a:latin typeface="Meiryo UI" pitchFamily="50" charset="-128"/>
                <a:ea typeface="Meiryo UI" pitchFamily="50" charset="-128"/>
                <a:cs typeface="Meiryo UI" pitchFamily="50" charset="-128"/>
              </a:rPr>
              <a:t>概要版</a:t>
            </a:r>
            <a:r>
              <a:rPr lang="en-US" altLang="ja-JP" sz="2400" dirty="0">
                <a:solidFill>
                  <a:schemeClr val="bg1"/>
                </a:solidFill>
                <a:latin typeface="Meiryo UI" pitchFamily="50" charset="-128"/>
                <a:ea typeface="Meiryo UI" pitchFamily="50" charset="-128"/>
                <a:cs typeface="Meiryo UI" pitchFamily="50" charset="-128"/>
              </a:rPr>
              <a:t>】</a:t>
            </a:r>
            <a:r>
              <a:rPr lang="ja-JP" altLang="en-US" sz="2400" dirty="0">
                <a:solidFill>
                  <a:schemeClr val="bg1"/>
                </a:solidFill>
                <a:latin typeface="Meiryo UI" pitchFamily="50" charset="-128"/>
                <a:ea typeface="Meiryo UI" pitchFamily="50" charset="-128"/>
                <a:cs typeface="Meiryo UI" pitchFamily="50" charset="-128"/>
              </a:rPr>
              <a:t>大泉緑地マネジメントプラン（案）</a:t>
            </a:r>
            <a:r>
              <a:rPr lang="en-US" altLang="ja-JP" sz="2400" dirty="0">
                <a:solidFill>
                  <a:schemeClr val="bg1"/>
                </a:solidFill>
                <a:latin typeface="Meiryo UI" pitchFamily="50" charset="-128"/>
                <a:ea typeface="Meiryo UI" pitchFamily="50" charset="-128"/>
                <a:cs typeface="Meiryo UI" pitchFamily="50" charset="-128"/>
              </a:rPr>
              <a:t>		</a:t>
            </a:r>
            <a:r>
              <a:rPr lang="en-US" altLang="ja-JP" sz="2000" dirty="0">
                <a:solidFill>
                  <a:schemeClr val="bg1"/>
                </a:solidFill>
                <a:latin typeface="Meiryo UI" pitchFamily="50" charset="-128"/>
                <a:ea typeface="Meiryo UI" pitchFamily="50" charset="-128"/>
                <a:cs typeface="Meiryo UI" pitchFamily="50" charset="-128"/>
              </a:rPr>
              <a:t>『</a:t>
            </a:r>
            <a:r>
              <a:rPr lang="ja-JP" altLang="en-US" sz="2000" dirty="0">
                <a:solidFill>
                  <a:schemeClr val="bg1"/>
                </a:solidFill>
                <a:latin typeface="Meiryo UI" pitchFamily="50" charset="-128"/>
                <a:ea typeface="Meiryo UI" pitchFamily="50" charset="-128"/>
                <a:cs typeface="Meiryo UI" pitchFamily="50" charset="-128"/>
              </a:rPr>
              <a:t>市街地の中に創出した広大な都市林を守り、育てる公園</a:t>
            </a:r>
            <a:r>
              <a:rPr lang="en-US" altLang="ja-JP" sz="2000" dirty="0">
                <a:solidFill>
                  <a:schemeClr val="bg1"/>
                </a:solidFill>
                <a:latin typeface="Meiryo UI" pitchFamily="50" charset="-128"/>
                <a:ea typeface="Meiryo UI" pitchFamily="50" charset="-128"/>
                <a:cs typeface="Meiryo UI" pitchFamily="50" charset="-128"/>
              </a:rPr>
              <a:t>』</a:t>
            </a:r>
          </a:p>
        </p:txBody>
      </p:sp>
      <p:sp>
        <p:nvSpPr>
          <p:cNvPr id="96" name="正方形/長方形 95"/>
          <p:cNvSpPr/>
          <p:nvPr/>
        </p:nvSpPr>
        <p:spPr>
          <a:xfrm>
            <a:off x="133078" y="946451"/>
            <a:ext cx="3671999" cy="288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公園の特色を活かす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テキスト ボックス 96"/>
          <p:cNvSpPr txBox="1"/>
          <p:nvPr/>
        </p:nvSpPr>
        <p:spPr>
          <a:xfrm>
            <a:off x="7576975" y="1265008"/>
            <a:ext cx="3672000" cy="1169551"/>
          </a:xfrm>
          <a:prstGeom prst="rect">
            <a:avLst/>
          </a:prstGeom>
          <a:noFill/>
        </p:spPr>
        <p:txBody>
          <a:bodyPr wrap="square" rtlCol="0">
            <a:spAutoFit/>
          </a:bodyPr>
          <a:lstStyle/>
          <a:p>
            <a:pPr marL="180000" indent="-108000" algn="just" fontAlgn="t"/>
            <a:r>
              <a:rPr lang="ja-JP" altLang="en-US" sz="1400" dirty="0">
                <a:solidFill>
                  <a:srgbClr val="000000"/>
                </a:solidFill>
                <a:latin typeface="Meiryo UI" panose="020B0604030504040204" pitchFamily="50" charset="-128"/>
                <a:ea typeface="Meiryo UI" panose="020B0604030504040204" pitchFamily="50" charset="-128"/>
              </a:rPr>
              <a:t>・	広域避難場所として、発災時に周辺地域の避難者を市街地火災等から守る公園</a:t>
            </a:r>
          </a:p>
          <a:p>
            <a:pPr marL="180000" indent="-108000" algn="just" fontAlgn="t"/>
            <a:r>
              <a:rPr lang="ja-JP" altLang="en-US" sz="1400" dirty="0">
                <a:solidFill>
                  <a:srgbClr val="000000"/>
                </a:solidFill>
                <a:latin typeface="Meiryo UI" panose="020B0604030504040204" pitchFamily="50" charset="-128"/>
                <a:ea typeface="Meiryo UI" panose="020B0604030504040204" pitchFamily="50" charset="-128"/>
              </a:rPr>
              <a:t>・後方支援活動拠点として、自衛隊や消防隊・警察等の支援部隊の活動拠点の役割を果たす公園</a:t>
            </a:r>
          </a:p>
        </p:txBody>
      </p:sp>
      <p:sp>
        <p:nvSpPr>
          <p:cNvPr id="98" name="正方形/長方形 97"/>
          <p:cNvSpPr/>
          <p:nvPr/>
        </p:nvSpPr>
        <p:spPr>
          <a:xfrm>
            <a:off x="3855026" y="946451"/>
            <a:ext cx="3672000" cy="288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民間活力の導入</a:t>
            </a:r>
          </a:p>
        </p:txBody>
      </p:sp>
      <p:sp>
        <p:nvSpPr>
          <p:cNvPr id="99" name="正方形/長方形 98"/>
          <p:cNvSpPr/>
          <p:nvPr/>
        </p:nvSpPr>
        <p:spPr>
          <a:xfrm>
            <a:off x="3855026" y="1235209"/>
            <a:ext cx="3672000" cy="1169551"/>
          </a:xfrm>
          <a:prstGeom prst="rect">
            <a:avLst/>
          </a:prstGeom>
        </p:spPr>
        <p:txBody>
          <a:bodyPr wrap="square">
            <a:spAutoFit/>
          </a:bodyPr>
          <a:lstStyle/>
          <a:p>
            <a:pPr marL="179388" indent="-107950" algn="just" fontAlgn="t"/>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・公園の豊かな緑の中で、ウォーキングやジョギングを快適に楽しめる公園</a:t>
            </a:r>
          </a:p>
          <a:p>
            <a:pPr marL="179388" indent="-107950" algn="just" fontAlgn="t"/>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・広大な園内の広がりや景観を活かし楽しむことができるイベントや飲食サービスの提供など利用者サービスの向上を図る公園</a:t>
            </a:r>
          </a:p>
        </p:txBody>
      </p:sp>
      <p:sp>
        <p:nvSpPr>
          <p:cNvPr id="100" name="テキスト ボックス 99"/>
          <p:cNvSpPr txBox="1"/>
          <p:nvPr/>
        </p:nvSpPr>
        <p:spPr>
          <a:xfrm>
            <a:off x="133077" y="1225716"/>
            <a:ext cx="3672000" cy="954107"/>
          </a:xfrm>
          <a:prstGeom prst="rect">
            <a:avLst/>
          </a:prstGeom>
          <a:noFill/>
        </p:spPr>
        <p:txBody>
          <a:bodyPr wrap="square" rtlCol="0">
            <a:spAutoFit/>
          </a:bodyPr>
          <a:lstStyle/>
          <a:p>
            <a:pPr marL="180000" indent="-108000" algn="just" fontAlgn="t"/>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spc="-2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市街地の広大な森林の中で、府民が身近な自然との対話や交流を生み出す公園</a:t>
            </a:r>
          </a:p>
          <a:p>
            <a:pPr marL="180000" indent="-108000" algn="just" fontAlgn="t"/>
            <a:r>
              <a:rPr lang="ja-JP" altLang="en-US" sz="1400" kern="100" spc="-2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・多様な施設と広大な空間を活用し、スポーツ、緑化などの地域拠点となる公園</a:t>
            </a:r>
          </a:p>
        </p:txBody>
      </p:sp>
      <p:sp>
        <p:nvSpPr>
          <p:cNvPr id="102" name="正方形/長方形 101"/>
          <p:cNvSpPr/>
          <p:nvPr/>
        </p:nvSpPr>
        <p:spPr>
          <a:xfrm>
            <a:off x="11298924" y="946451"/>
            <a:ext cx="3672000" cy="288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都市の環境を保全</a:t>
            </a:r>
          </a:p>
        </p:txBody>
      </p:sp>
      <p:sp>
        <p:nvSpPr>
          <p:cNvPr id="103" name="正方形/長方形 102"/>
          <p:cNvSpPr/>
          <p:nvPr/>
        </p:nvSpPr>
        <p:spPr>
          <a:xfrm>
            <a:off x="7576975" y="946451"/>
            <a:ext cx="3672000" cy="288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安全・安心・快適</a:t>
            </a:r>
          </a:p>
        </p:txBody>
      </p:sp>
      <p:sp>
        <p:nvSpPr>
          <p:cNvPr id="107" name="テキスト ボックス 106"/>
          <p:cNvSpPr txBox="1"/>
          <p:nvPr/>
        </p:nvSpPr>
        <p:spPr>
          <a:xfrm>
            <a:off x="133076" y="558931"/>
            <a:ext cx="14986273" cy="369332"/>
          </a:xfrm>
          <a:prstGeom prst="rect">
            <a:avLst/>
          </a:prstGeom>
          <a:noFill/>
        </p:spPr>
        <p:txBody>
          <a:bodyPr wrap="square" rtlCol="0">
            <a:spAutoFit/>
          </a:bodyPr>
          <a:lstStyle/>
          <a:p>
            <a:r>
              <a:rPr lang="ja-JP" altLang="en-US">
                <a:latin typeface="Meiryo UI" panose="020B0604030504040204" pitchFamily="50" charset="-128"/>
                <a:ea typeface="Meiryo UI" panose="020B0604030504040204" pitchFamily="50" charset="-128"/>
              </a:rPr>
              <a:t>①取組基本方針</a:t>
            </a:r>
            <a:endParaRPr kumimoji="1" lang="ja-JP" altLang="en-US" dirty="0">
              <a:latin typeface="Meiryo UI" panose="020B0604030504040204" pitchFamily="50" charset="-128"/>
              <a:ea typeface="Meiryo UI" panose="020B0604030504040204" pitchFamily="50" charset="-128"/>
            </a:endParaRPr>
          </a:p>
        </p:txBody>
      </p:sp>
      <p:graphicFrame>
        <p:nvGraphicFramePr>
          <p:cNvPr id="31" name="表 30"/>
          <p:cNvGraphicFramePr>
            <a:graphicFrameLocks noGrp="1"/>
          </p:cNvGraphicFramePr>
          <p:nvPr>
            <p:extLst>
              <p:ext uri="{D42A27DB-BD31-4B8C-83A1-F6EECF244321}">
                <p14:modId xmlns:p14="http://schemas.microsoft.com/office/powerpoint/2010/main" val="1543999895"/>
              </p:ext>
            </p:extLst>
          </p:nvPr>
        </p:nvGraphicFramePr>
        <p:xfrm>
          <a:off x="6194760" y="3400175"/>
          <a:ext cx="4438547" cy="855577"/>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3442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賑わい創出ゾーン</a:t>
                      </a:r>
                    </a:p>
                  </a:txBody>
                  <a:tcPr/>
                </a:tc>
                <a:extLst>
                  <a:ext uri="{0D108BD9-81ED-4DB2-BD59-A6C34878D82A}">
                    <a16:rowId xmlns:a16="http://schemas.microsoft.com/office/drawing/2014/main" val="3928224763"/>
                  </a:ext>
                </a:extLst>
              </a:tr>
              <a:tr h="521155">
                <a:tc>
                  <a:txBody>
                    <a:bodyPr/>
                    <a:lstStyle/>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○駅から続くエントランス空間として、公園の森と一体となった賑わいを創出するゾーン</a:t>
                      </a:r>
                      <a:endParaRPr kumimoji="1" lang="en-US" altLang="ja-JP"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435987410"/>
                  </a:ext>
                </a:extLst>
              </a:tr>
            </a:tbl>
          </a:graphicData>
        </a:graphic>
      </p:graphicFrame>
      <p:graphicFrame>
        <p:nvGraphicFramePr>
          <p:cNvPr id="40" name="表 39"/>
          <p:cNvGraphicFramePr>
            <a:graphicFrameLocks noGrp="1"/>
          </p:cNvGraphicFramePr>
          <p:nvPr>
            <p:extLst>
              <p:ext uri="{D42A27DB-BD31-4B8C-83A1-F6EECF244321}">
                <p14:modId xmlns:p14="http://schemas.microsoft.com/office/powerpoint/2010/main" val="619795079"/>
              </p:ext>
            </p:extLst>
          </p:nvPr>
        </p:nvGraphicFramePr>
        <p:xfrm>
          <a:off x="6194760" y="4360111"/>
          <a:ext cx="4438547" cy="1038457"/>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3213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レクリエーションゾーン</a:t>
                      </a:r>
                    </a:p>
                  </a:txBody>
                  <a:tcPr/>
                </a:tc>
                <a:extLst>
                  <a:ext uri="{0D108BD9-81ED-4DB2-BD59-A6C34878D82A}">
                    <a16:rowId xmlns:a16="http://schemas.microsoft.com/office/drawing/2014/main" val="3928224763"/>
                  </a:ext>
                </a:extLst>
              </a:tr>
              <a:tr h="706325">
                <a:tc>
                  <a:txBody>
                    <a:bodyPr/>
                    <a:lstStyle/>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○遊戯場や桜広場といった子どもから大人までがアクティビティを楽しむことのできるゾーン</a:t>
                      </a:r>
                    </a:p>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○大芝生広場を活用した様々なイベント等を展開できるゾーン</a:t>
                      </a:r>
                      <a:endParaRPr kumimoji="1" lang="en-US" altLang="ja-JP"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435987410"/>
                  </a:ext>
                </a:extLst>
              </a:tr>
            </a:tbl>
          </a:graphicData>
        </a:graphic>
      </p:graphicFrame>
      <p:graphicFrame>
        <p:nvGraphicFramePr>
          <p:cNvPr id="43" name="表 42"/>
          <p:cNvGraphicFramePr>
            <a:graphicFrameLocks noGrp="1"/>
          </p:cNvGraphicFramePr>
          <p:nvPr>
            <p:extLst>
              <p:ext uri="{D42A27DB-BD31-4B8C-83A1-F6EECF244321}">
                <p14:modId xmlns:p14="http://schemas.microsoft.com/office/powerpoint/2010/main" val="3594420126"/>
              </p:ext>
            </p:extLst>
          </p:nvPr>
        </p:nvGraphicFramePr>
        <p:xfrm>
          <a:off x="6194760" y="5502927"/>
          <a:ext cx="4438547" cy="765834"/>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6299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スポーツゾーン</a:t>
                      </a:r>
                    </a:p>
                  </a:txBody>
                  <a:tcPr/>
                </a:tc>
                <a:extLst>
                  <a:ext uri="{0D108BD9-81ED-4DB2-BD59-A6C34878D82A}">
                    <a16:rowId xmlns:a16="http://schemas.microsoft.com/office/drawing/2014/main" val="3928224763"/>
                  </a:ext>
                </a:extLst>
              </a:tr>
              <a:tr h="402842">
                <a:tc>
                  <a:txBody>
                    <a:bodyPr/>
                    <a:lstStyle/>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○森の中でスポーツやレクリエーションを楽しむことのできるゾーン</a:t>
                      </a:r>
                    </a:p>
                  </a:txBody>
                  <a:tcPr/>
                </a:tc>
                <a:extLst>
                  <a:ext uri="{0D108BD9-81ED-4DB2-BD59-A6C34878D82A}">
                    <a16:rowId xmlns:a16="http://schemas.microsoft.com/office/drawing/2014/main" val="2435987410"/>
                  </a:ext>
                </a:extLst>
              </a:tr>
            </a:tbl>
          </a:graphicData>
        </a:graphic>
      </p:graphicFrame>
      <p:graphicFrame>
        <p:nvGraphicFramePr>
          <p:cNvPr id="41" name="表 40"/>
          <p:cNvGraphicFramePr>
            <a:graphicFrameLocks noGrp="1"/>
          </p:cNvGraphicFramePr>
          <p:nvPr>
            <p:extLst>
              <p:ext uri="{D42A27DB-BD31-4B8C-83A1-F6EECF244321}">
                <p14:modId xmlns:p14="http://schemas.microsoft.com/office/powerpoint/2010/main" val="2552823828"/>
              </p:ext>
            </p:extLst>
          </p:nvPr>
        </p:nvGraphicFramePr>
        <p:xfrm>
          <a:off x="6194760" y="6373121"/>
          <a:ext cx="4438547" cy="906693"/>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654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自然ゾーン</a:t>
                      </a:r>
                    </a:p>
                  </a:txBody>
                  <a:tcPr/>
                </a:tc>
                <a:extLst>
                  <a:ext uri="{0D108BD9-81ED-4DB2-BD59-A6C34878D82A}">
                    <a16:rowId xmlns:a16="http://schemas.microsoft.com/office/drawing/2014/main" val="3928224763"/>
                  </a:ext>
                </a:extLst>
              </a:tr>
              <a:tr h="541292">
                <a:tc>
                  <a:txBody>
                    <a:bodyPr/>
                    <a:lstStyle/>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○都市にある大規模な森を活かし、自然との触れ合いを楽しむことのできるゾーン</a:t>
                      </a:r>
                      <a:endParaRPr kumimoji="1" lang="en-US" altLang="ja-JP"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435987410"/>
                  </a:ext>
                </a:extLst>
              </a:tr>
            </a:tbl>
          </a:graphicData>
        </a:graphic>
      </p:graphicFrame>
      <p:sp>
        <p:nvSpPr>
          <p:cNvPr id="55" name="テキスト ボックス 3"/>
          <p:cNvSpPr txBox="1">
            <a:spLocks noChangeArrowheads="1"/>
          </p:cNvSpPr>
          <p:nvPr/>
        </p:nvSpPr>
        <p:spPr bwMode="auto">
          <a:xfrm>
            <a:off x="41227" y="2951818"/>
            <a:ext cx="1597074" cy="369332"/>
          </a:xfrm>
          <a:prstGeom prst="rect">
            <a:avLst/>
          </a:prstGeom>
          <a:ln>
            <a:solidFill>
              <a:schemeClr val="tx1"/>
            </a:solid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eiryo UI" panose="020B0604030504040204" pitchFamily="50" charset="-128"/>
                <a:ea typeface="Meiryo UI" panose="020B0604030504040204" pitchFamily="50" charset="-128"/>
                <a:cs typeface="Meiryo UI" panose="020B0604030504040204" pitchFamily="50" charset="-128"/>
              </a:rPr>
              <a:t>②ゾーンの設定</a:t>
            </a:r>
          </a:p>
        </p:txBody>
      </p:sp>
      <p:sp>
        <p:nvSpPr>
          <p:cNvPr id="56" name="テキスト ボックス 3"/>
          <p:cNvSpPr txBox="1">
            <a:spLocks noChangeArrowheads="1"/>
          </p:cNvSpPr>
          <p:nvPr/>
        </p:nvSpPr>
        <p:spPr bwMode="auto">
          <a:xfrm>
            <a:off x="6213010" y="7381621"/>
            <a:ext cx="4829504" cy="1123384"/>
          </a:xfrm>
          <a:prstGeom prst="rect">
            <a:avLst/>
          </a:prstGeom>
          <a:noFill/>
          <a:ln>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200" dirty="0">
                <a:latin typeface="Meiryo UI" pitchFamily="50" charset="-128"/>
                <a:ea typeface="Meiryo UI" pitchFamily="50" charset="-128"/>
                <a:cs typeface="Meiryo UI" pitchFamily="50" charset="-128"/>
              </a:rPr>
              <a:t>&lt;</a:t>
            </a:r>
            <a:r>
              <a:rPr lang="ja-JP" altLang="en-US" sz="1200" dirty="0">
                <a:latin typeface="Meiryo UI" pitchFamily="50" charset="-128"/>
                <a:ea typeface="Meiryo UI" pitchFamily="50" charset="-128"/>
                <a:cs typeface="Meiryo UI" pitchFamily="50" charset="-128"/>
              </a:rPr>
              <a:t>参考</a:t>
            </a:r>
            <a:r>
              <a:rPr lang="en-US" altLang="ja-JP" sz="1200" dirty="0">
                <a:latin typeface="Meiryo UI" pitchFamily="50" charset="-128"/>
                <a:ea typeface="Meiryo UI" pitchFamily="50" charset="-128"/>
                <a:cs typeface="Meiryo UI" pitchFamily="50" charset="-128"/>
              </a:rPr>
              <a:t>&gt;</a:t>
            </a:r>
            <a:r>
              <a:rPr lang="ja-JP" altLang="en-US" sz="1200" dirty="0">
                <a:latin typeface="Meiryo UI" pitchFamily="50" charset="-128"/>
                <a:ea typeface="Meiryo UI" pitchFamily="50" charset="-128"/>
                <a:cs typeface="Meiryo UI" pitchFamily="50" charset="-128"/>
              </a:rPr>
              <a:t>公園の概要</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・概要：</a:t>
            </a:r>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p:txBody>
      </p:sp>
      <p:graphicFrame>
        <p:nvGraphicFramePr>
          <p:cNvPr id="57" name="表 56"/>
          <p:cNvGraphicFramePr>
            <a:graphicFrameLocks noGrp="1"/>
          </p:cNvGraphicFramePr>
          <p:nvPr>
            <p:extLst>
              <p:ext uri="{D42A27DB-BD31-4B8C-83A1-F6EECF244321}">
                <p14:modId xmlns:p14="http://schemas.microsoft.com/office/powerpoint/2010/main" val="704376540"/>
              </p:ext>
            </p:extLst>
          </p:nvPr>
        </p:nvGraphicFramePr>
        <p:xfrm>
          <a:off x="10666304" y="3400175"/>
          <a:ext cx="4438547" cy="1143215"/>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2025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運営管理の方針</a:t>
                      </a:r>
                    </a:p>
                  </a:txBody>
                  <a:tcPr>
                    <a:solidFill>
                      <a:schemeClr val="accent6"/>
                    </a:solidFill>
                  </a:tcPr>
                </a:tc>
                <a:extLst>
                  <a:ext uri="{0D108BD9-81ED-4DB2-BD59-A6C34878D82A}">
                    <a16:rowId xmlns:a16="http://schemas.microsoft.com/office/drawing/2014/main" val="3928224763"/>
                  </a:ext>
                </a:extLst>
              </a:tr>
              <a:tr h="613600">
                <a:tc>
                  <a:txBody>
                    <a:bodyPr/>
                    <a:lstStyle/>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大芝生広場などの空間を活用してイベントを誘致し、都市の中の広大な森と広場の公園として全国に発信するなど公園利活用を推進。</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都市林として、林内で身近な自然との対話や交流を介したレクリエーションの場となる健全で快適な森づくりを推進。</a:t>
                      </a:r>
                      <a:endParaRPr kumimoji="1" lang="en-US" altLang="ja-JP" sz="1200" dirty="0">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extLst>
                  <a:ext uri="{0D108BD9-81ED-4DB2-BD59-A6C34878D82A}">
                    <a16:rowId xmlns:a16="http://schemas.microsoft.com/office/drawing/2014/main" val="2435987410"/>
                  </a:ext>
                </a:extLst>
              </a:tr>
            </a:tbl>
          </a:graphicData>
        </a:graphic>
      </p:graphicFrame>
      <p:graphicFrame>
        <p:nvGraphicFramePr>
          <p:cNvPr id="58" name="表 57"/>
          <p:cNvGraphicFramePr>
            <a:graphicFrameLocks noGrp="1"/>
          </p:cNvGraphicFramePr>
          <p:nvPr>
            <p:extLst>
              <p:ext uri="{D42A27DB-BD31-4B8C-83A1-F6EECF244321}">
                <p14:modId xmlns:p14="http://schemas.microsoft.com/office/powerpoint/2010/main" val="321579346"/>
              </p:ext>
            </p:extLst>
          </p:nvPr>
        </p:nvGraphicFramePr>
        <p:xfrm>
          <a:off x="10666304" y="4675744"/>
          <a:ext cx="4438547" cy="1508975"/>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2025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維持管理の方針</a:t>
                      </a:r>
                    </a:p>
                  </a:txBody>
                  <a:tcPr>
                    <a:solidFill>
                      <a:schemeClr val="accent6"/>
                    </a:solidFill>
                  </a:tcPr>
                </a:tc>
                <a:extLst>
                  <a:ext uri="{0D108BD9-81ED-4DB2-BD59-A6C34878D82A}">
                    <a16:rowId xmlns:a16="http://schemas.microsoft.com/office/drawing/2014/main" val="3928224763"/>
                  </a:ext>
                </a:extLst>
              </a:tr>
              <a:tr h="613600">
                <a:tc>
                  <a:txBody>
                    <a:bodyPr/>
                    <a:lstStyle/>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かきつばた園は、全国でも数少ない施設であり、カキツバタの性質を理解・研究し、公園の主要な見所施設として適切な管理を実施。</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あらゆる人が四季の草花をいつでも、五感で楽しむことができるふれあいの庭について、機能を維持・発展すべく質の高い維持管理を実施。</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南大阪地域の緑化相談拠点として、緑化相談・支援の強化を推進。</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アーバンスポーツの施設など、時代・ニーズに応じた施設整備に対応。</a:t>
                      </a:r>
                      <a:endParaRPr kumimoji="1" lang="en-US" altLang="ja-JP" sz="1200" dirty="0">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extLst>
                  <a:ext uri="{0D108BD9-81ED-4DB2-BD59-A6C34878D82A}">
                    <a16:rowId xmlns:a16="http://schemas.microsoft.com/office/drawing/2014/main" val="2435987410"/>
                  </a:ext>
                </a:extLst>
              </a:tr>
            </a:tbl>
          </a:graphicData>
        </a:graphic>
      </p:graphicFrame>
      <p:graphicFrame>
        <p:nvGraphicFramePr>
          <p:cNvPr id="62" name="表 61"/>
          <p:cNvGraphicFramePr>
            <a:graphicFrameLocks noGrp="1"/>
          </p:cNvGraphicFramePr>
          <p:nvPr>
            <p:extLst>
              <p:ext uri="{D42A27DB-BD31-4B8C-83A1-F6EECF244321}">
                <p14:modId xmlns:p14="http://schemas.microsoft.com/office/powerpoint/2010/main" val="1881453570"/>
              </p:ext>
            </p:extLst>
          </p:nvPr>
        </p:nvGraphicFramePr>
        <p:xfrm>
          <a:off x="10666304" y="6317073"/>
          <a:ext cx="4438547" cy="960335"/>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2025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整備改修の方針</a:t>
                      </a:r>
                    </a:p>
                  </a:txBody>
                  <a:tcPr>
                    <a:solidFill>
                      <a:schemeClr val="accent6"/>
                    </a:solidFill>
                  </a:tcPr>
                </a:tc>
                <a:extLst>
                  <a:ext uri="{0D108BD9-81ED-4DB2-BD59-A6C34878D82A}">
                    <a16:rowId xmlns:a16="http://schemas.microsoft.com/office/drawing/2014/main" val="3928224763"/>
                  </a:ext>
                </a:extLst>
              </a:tr>
              <a:tr h="613600">
                <a:tc>
                  <a:txBody>
                    <a:bodyPr/>
                    <a:lstStyle/>
                    <a:p>
                      <a:pPr marL="0" indent="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○南花田地区（一部）の新規整備</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施設整備が完了する令和</a:t>
                      </a:r>
                      <a:r>
                        <a:rPr kumimoji="1" lang="en-US" altLang="ja-JP" sz="1200" dirty="0">
                          <a:latin typeface="Meiryo UI" panose="020B0604030504040204" pitchFamily="50" charset="-128"/>
                          <a:ea typeface="Meiryo UI" panose="020B0604030504040204" pitchFamily="50" charset="-128"/>
                        </a:rPr>
                        <a:t>5</a:t>
                      </a:r>
                      <a:r>
                        <a:rPr kumimoji="1" lang="ja-JP" altLang="en-US" sz="1200" dirty="0">
                          <a:latin typeface="Meiryo UI" panose="020B0604030504040204" pitchFamily="50" charset="-128"/>
                          <a:ea typeface="Meiryo UI" panose="020B0604030504040204" pitchFamily="50" charset="-128"/>
                        </a:rPr>
                        <a:t>年度末までの間、現在の市道を暫定的に避難路として活用する等、避難路を優先して確保できるよう整備</a:t>
                      </a:r>
                      <a:endParaRPr kumimoji="1" lang="en-US" altLang="ja-JP" sz="1200" dirty="0">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extLst>
                  <a:ext uri="{0D108BD9-81ED-4DB2-BD59-A6C34878D82A}">
                    <a16:rowId xmlns:a16="http://schemas.microsoft.com/office/drawing/2014/main" val="2435987410"/>
                  </a:ext>
                </a:extLst>
              </a:tr>
            </a:tbl>
          </a:graphicData>
        </a:graphic>
      </p:graphicFrame>
      <p:sp>
        <p:nvSpPr>
          <p:cNvPr id="65" name="テキスト ボックス 3"/>
          <p:cNvSpPr txBox="1">
            <a:spLocks noChangeArrowheads="1"/>
          </p:cNvSpPr>
          <p:nvPr/>
        </p:nvSpPr>
        <p:spPr bwMode="auto">
          <a:xfrm>
            <a:off x="10666304" y="2951818"/>
            <a:ext cx="1939904" cy="369332"/>
          </a:xfrm>
          <a:prstGeom prst="rect">
            <a:avLst/>
          </a:prstGeom>
          <a:ln>
            <a:solidFill>
              <a:schemeClr val="tx1"/>
            </a:solid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eiryo UI" pitchFamily="50" charset="-128"/>
                <a:ea typeface="Meiryo UI" pitchFamily="50" charset="-128"/>
                <a:cs typeface="Meiryo UI" pitchFamily="50" charset="-128"/>
              </a:rPr>
              <a:t>④取組の主な方針</a:t>
            </a:r>
          </a:p>
        </p:txBody>
      </p:sp>
      <p:sp>
        <p:nvSpPr>
          <p:cNvPr id="36" name="テキスト ボックス 3"/>
          <p:cNvSpPr txBox="1">
            <a:spLocks noChangeArrowheads="1"/>
          </p:cNvSpPr>
          <p:nvPr/>
        </p:nvSpPr>
        <p:spPr bwMode="auto">
          <a:xfrm>
            <a:off x="6691194" y="7578009"/>
            <a:ext cx="4262524" cy="1107996"/>
          </a:xfrm>
          <a:prstGeom prst="rect">
            <a:avLst/>
          </a:prstGeom>
          <a:noFill/>
          <a:ln>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dirty="0">
                <a:latin typeface="Meiryo UI" pitchFamily="50" charset="-128"/>
                <a:ea typeface="Meiryo UI" pitchFamily="50" charset="-128"/>
                <a:cs typeface="Meiryo UI" pitchFamily="50" charset="-128"/>
              </a:rPr>
              <a:t>本緑地は、堺、松原両市にまたがり、昭和</a:t>
            </a:r>
            <a:r>
              <a:rPr lang="en-US" altLang="ja-JP" sz="1100" dirty="0">
                <a:latin typeface="Meiryo UI" pitchFamily="50" charset="-128"/>
                <a:ea typeface="Meiryo UI" pitchFamily="50" charset="-128"/>
                <a:cs typeface="Meiryo UI" pitchFamily="50" charset="-128"/>
              </a:rPr>
              <a:t>16 </a:t>
            </a:r>
            <a:r>
              <a:rPr lang="ja-JP" altLang="en-US" sz="1100" dirty="0">
                <a:latin typeface="Meiryo UI" pitchFamily="50" charset="-128"/>
                <a:ea typeface="Meiryo UI" pitchFamily="50" charset="-128"/>
                <a:cs typeface="Meiryo UI" pitchFamily="50" charset="-128"/>
              </a:rPr>
              <a:t>年に大阪都市計画緑地として計画決定された大阪四大緑地の一つである。</a:t>
            </a:r>
          </a:p>
          <a:p>
            <a:pPr eaLnBrk="1" hangingPunct="1"/>
            <a:r>
              <a:rPr lang="ja-JP" altLang="en-US" sz="1100" dirty="0">
                <a:latin typeface="Meiryo UI" pitchFamily="50" charset="-128"/>
                <a:ea typeface="Meiryo UI" pitchFamily="50" charset="-128"/>
                <a:cs typeface="Meiryo UI" pitchFamily="50" charset="-128"/>
              </a:rPr>
              <a:t>公園整備の基本構想として森林を主体とした公園とすべく昭和</a:t>
            </a:r>
            <a:r>
              <a:rPr lang="en-US" altLang="ja-JP" sz="1100" dirty="0">
                <a:latin typeface="Meiryo UI" pitchFamily="50" charset="-128"/>
                <a:ea typeface="Meiryo UI" pitchFamily="50" charset="-128"/>
                <a:cs typeface="Meiryo UI" pitchFamily="50" charset="-128"/>
              </a:rPr>
              <a:t>43 </a:t>
            </a:r>
            <a:r>
              <a:rPr lang="ja-JP" altLang="en-US" sz="1100" dirty="0">
                <a:latin typeface="Meiryo UI" pitchFamily="50" charset="-128"/>
                <a:ea typeface="Meiryo UI" pitchFamily="50" charset="-128"/>
                <a:cs typeface="Meiryo UI" pitchFamily="50" charset="-128"/>
              </a:rPr>
              <a:t>年にそのマスタープランを全国に公募し、基本計画を作成。昭和</a:t>
            </a:r>
            <a:r>
              <a:rPr lang="en-US" altLang="ja-JP" sz="1100" dirty="0">
                <a:latin typeface="Meiryo UI" pitchFamily="50" charset="-128"/>
                <a:ea typeface="Meiryo UI" pitchFamily="50" charset="-128"/>
                <a:cs typeface="Meiryo UI" pitchFamily="50" charset="-128"/>
              </a:rPr>
              <a:t>44 </a:t>
            </a:r>
            <a:r>
              <a:rPr lang="ja-JP" altLang="en-US" sz="1100" dirty="0">
                <a:latin typeface="Meiryo UI" pitchFamily="50" charset="-128"/>
                <a:ea typeface="Meiryo UI" pitchFamily="50" charset="-128"/>
                <a:cs typeface="Meiryo UI" pitchFamily="50" charset="-128"/>
              </a:rPr>
              <a:t>年より本格的な造成事業を開始した。本緑地は緑の少ない都市環境にあって、四季の変化を植栽によって現し、緑溢れる自然豊かな公園として親しまれている。</a:t>
            </a:r>
            <a:endParaRPr lang="en-US" altLang="ja-JP" sz="1100" dirty="0">
              <a:latin typeface="Meiryo UI" pitchFamily="50" charset="-128"/>
              <a:ea typeface="Meiryo UI" pitchFamily="50" charset="-128"/>
              <a:cs typeface="Meiryo UI" pitchFamily="50" charset="-128"/>
            </a:endParaRPr>
          </a:p>
        </p:txBody>
      </p:sp>
      <p:sp>
        <p:nvSpPr>
          <p:cNvPr id="37" name="テキスト ボックス 3"/>
          <p:cNvSpPr txBox="1">
            <a:spLocks noChangeArrowheads="1"/>
          </p:cNvSpPr>
          <p:nvPr/>
        </p:nvSpPr>
        <p:spPr bwMode="auto">
          <a:xfrm>
            <a:off x="6213010" y="8627607"/>
            <a:ext cx="4829504" cy="769441"/>
          </a:xfrm>
          <a:prstGeom prst="rect">
            <a:avLst/>
          </a:prstGeom>
          <a:noFill/>
          <a:ln>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dirty="0">
                <a:latin typeface="Meiryo UI" pitchFamily="50" charset="-128"/>
                <a:ea typeface="Meiryo UI" pitchFamily="50" charset="-128"/>
                <a:cs typeface="Meiryo UI" pitchFamily="50" charset="-128"/>
              </a:rPr>
              <a:t>・開設面積：</a:t>
            </a:r>
            <a:r>
              <a:rPr lang="en-US" altLang="ja-JP" sz="1100" dirty="0">
                <a:latin typeface="Meiryo UI" pitchFamily="50" charset="-128"/>
                <a:ea typeface="Meiryo UI" pitchFamily="50" charset="-128"/>
                <a:cs typeface="Meiryo UI" pitchFamily="50" charset="-128"/>
              </a:rPr>
              <a:t>101.5</a:t>
            </a:r>
            <a:r>
              <a:rPr lang="ja-JP" altLang="en-US" sz="1100" dirty="0">
                <a:latin typeface="Meiryo UI" pitchFamily="50" charset="-128"/>
                <a:ea typeface="Meiryo UI" pitchFamily="50" charset="-128"/>
                <a:cs typeface="Meiryo UI" pitchFamily="50" charset="-128"/>
              </a:rPr>
              <a:t>　</a:t>
            </a:r>
            <a:r>
              <a:rPr lang="en-US" altLang="ja-JP" sz="1100" dirty="0">
                <a:latin typeface="Meiryo UI" pitchFamily="50" charset="-128"/>
                <a:ea typeface="Meiryo UI" pitchFamily="50" charset="-128"/>
                <a:cs typeface="Meiryo UI" pitchFamily="50" charset="-128"/>
              </a:rPr>
              <a:t>ha</a:t>
            </a:r>
          </a:p>
          <a:p>
            <a:pPr eaLnBrk="1" hangingPunct="1"/>
            <a:r>
              <a:rPr lang="ja-JP" altLang="en-US" sz="1100" dirty="0">
                <a:latin typeface="Meiryo UI" pitchFamily="50" charset="-128"/>
                <a:ea typeface="Meiryo UI" pitchFamily="50" charset="-128"/>
                <a:cs typeface="Meiryo UI" pitchFamily="50" charset="-128"/>
              </a:rPr>
              <a:t>・年間利用者数（</a:t>
            </a:r>
            <a:r>
              <a:rPr lang="en-US" altLang="ja-JP" sz="1100" dirty="0">
                <a:latin typeface="Meiryo UI" pitchFamily="50" charset="-128"/>
                <a:ea typeface="Meiryo UI" pitchFamily="50" charset="-128"/>
                <a:cs typeface="Meiryo UI" pitchFamily="50" charset="-128"/>
              </a:rPr>
              <a:t>H30</a:t>
            </a:r>
            <a:r>
              <a:rPr lang="ja-JP" altLang="en-US" sz="1100" dirty="0">
                <a:latin typeface="Meiryo UI" pitchFamily="50" charset="-128"/>
                <a:ea typeface="Meiryo UI" pitchFamily="50" charset="-128"/>
                <a:cs typeface="Meiryo UI" pitchFamily="50" charset="-128"/>
              </a:rPr>
              <a:t>年度）：約</a:t>
            </a:r>
            <a:r>
              <a:rPr lang="en-US" altLang="ja-JP" sz="1100" dirty="0">
                <a:latin typeface="Meiryo UI" pitchFamily="50" charset="-128"/>
                <a:ea typeface="Meiryo UI" pitchFamily="50" charset="-128"/>
                <a:cs typeface="Meiryo UI" pitchFamily="50" charset="-128"/>
              </a:rPr>
              <a:t>240</a:t>
            </a:r>
            <a:r>
              <a:rPr lang="ja-JP" altLang="en-US" sz="1100" dirty="0">
                <a:latin typeface="Meiryo UI" pitchFamily="50" charset="-128"/>
                <a:ea typeface="Meiryo UI" pitchFamily="50" charset="-128"/>
                <a:cs typeface="Meiryo UI" pitchFamily="50" charset="-128"/>
              </a:rPr>
              <a:t>万人</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・開設年度：昭和</a:t>
            </a:r>
            <a:r>
              <a:rPr lang="en-US" altLang="ja-JP" sz="1100" dirty="0">
                <a:latin typeface="Meiryo UI" pitchFamily="50" charset="-128"/>
                <a:ea typeface="Meiryo UI" pitchFamily="50" charset="-128"/>
                <a:cs typeface="Meiryo UI" pitchFamily="50" charset="-128"/>
              </a:rPr>
              <a:t>47</a:t>
            </a:r>
            <a:r>
              <a:rPr lang="ja-JP" altLang="en-US" sz="1100" dirty="0">
                <a:latin typeface="Meiryo UI" pitchFamily="50" charset="-128"/>
                <a:ea typeface="Meiryo UI" pitchFamily="50" charset="-128"/>
                <a:cs typeface="Meiryo UI" pitchFamily="50" charset="-128"/>
              </a:rPr>
              <a:t>年</a:t>
            </a:r>
            <a:r>
              <a:rPr lang="en-US" altLang="ja-JP" sz="1100" dirty="0">
                <a:latin typeface="Meiryo UI" pitchFamily="50" charset="-128"/>
                <a:ea typeface="Meiryo UI" pitchFamily="50" charset="-128"/>
                <a:cs typeface="Meiryo UI" pitchFamily="50" charset="-128"/>
              </a:rPr>
              <a:t>4</a:t>
            </a:r>
            <a:r>
              <a:rPr lang="ja-JP" altLang="en-US" sz="1100" dirty="0">
                <a:latin typeface="Meiryo UI" pitchFamily="50" charset="-128"/>
                <a:ea typeface="Meiryo UI" pitchFamily="50" charset="-128"/>
                <a:cs typeface="Meiryo UI" pitchFamily="50" charset="-128"/>
              </a:rPr>
              <a:t>月１日</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・主要施設：</a:t>
            </a:r>
            <a:endParaRPr lang="en-US" altLang="ja-JP" sz="1100" dirty="0">
              <a:latin typeface="Meiryo UI" pitchFamily="50" charset="-128"/>
              <a:ea typeface="Meiryo UI" pitchFamily="50" charset="-128"/>
              <a:cs typeface="Meiryo UI" pitchFamily="50" charset="-128"/>
            </a:endParaRPr>
          </a:p>
        </p:txBody>
      </p:sp>
      <p:pic>
        <p:nvPicPr>
          <p:cNvPr id="7" name="図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4754403" y="7419503"/>
            <a:ext cx="237242" cy="454361"/>
          </a:xfrm>
          <a:prstGeom prst="rect">
            <a:avLst/>
          </a:prstGeom>
        </p:spPr>
      </p:pic>
      <p:sp>
        <p:nvSpPr>
          <p:cNvPr id="35" name="テキスト ボックス 3"/>
          <p:cNvSpPr txBox="1">
            <a:spLocks noChangeArrowheads="1"/>
          </p:cNvSpPr>
          <p:nvPr/>
        </p:nvSpPr>
        <p:spPr bwMode="auto">
          <a:xfrm>
            <a:off x="6985600" y="9133487"/>
            <a:ext cx="3900597" cy="600164"/>
          </a:xfrm>
          <a:prstGeom prst="rect">
            <a:avLst/>
          </a:prstGeom>
          <a:noFill/>
          <a:ln>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dirty="0">
                <a:latin typeface="Meiryo UI" pitchFamily="50" charset="-128"/>
                <a:ea typeface="Meiryo UI" pitchFamily="50" charset="-128"/>
                <a:cs typeface="Meiryo UI" pitchFamily="50" charset="-128"/>
              </a:rPr>
              <a:t>テニスコート、野球場、スポーツ広場、サイクルどろんこ広場、ふれあいの庭、大芝生広場、かきつばた園、桜広場、野外炉、花と緑の相談所</a:t>
            </a:r>
            <a:endParaRPr lang="en-US" altLang="ja-JP" sz="1100" dirty="0">
              <a:latin typeface="Meiryo UI" pitchFamily="50" charset="-128"/>
              <a:ea typeface="Meiryo UI" pitchFamily="50" charset="-128"/>
              <a:cs typeface="Meiryo UI" pitchFamily="50" charset="-128"/>
            </a:endParaRPr>
          </a:p>
        </p:txBody>
      </p:sp>
      <p:pic>
        <p:nvPicPr>
          <p:cNvPr id="38" name="図 37"/>
          <p:cNvPicPr>
            <a:picLocks noChangeAspect="1"/>
          </p:cNvPicPr>
          <p:nvPr/>
        </p:nvPicPr>
        <p:blipFill>
          <a:blip r:embed="rId4"/>
          <a:stretch>
            <a:fillRect/>
          </a:stretch>
        </p:blipFill>
        <p:spPr>
          <a:xfrm>
            <a:off x="11374914" y="7447581"/>
            <a:ext cx="3275475" cy="3017100"/>
          </a:xfrm>
          <a:prstGeom prst="rect">
            <a:avLst/>
          </a:prstGeom>
        </p:spPr>
      </p:pic>
      <p:sp>
        <p:nvSpPr>
          <p:cNvPr id="49" name="テキスト ボックス 48"/>
          <p:cNvSpPr txBox="1"/>
          <p:nvPr/>
        </p:nvSpPr>
        <p:spPr>
          <a:xfrm>
            <a:off x="12606208" y="10463844"/>
            <a:ext cx="769441" cy="153888"/>
          </a:xfrm>
          <a:prstGeom prst="rect">
            <a:avLst/>
          </a:prstGeom>
          <a:noFill/>
        </p:spPr>
        <p:txBody>
          <a:bodyPr wrap="none" lIns="0" tIns="0" rIns="0" bIns="0" rtlCol="0">
            <a:spAutoFit/>
          </a:bodyPr>
          <a:lstStyle/>
          <a:p>
            <a:r>
              <a:rPr kumimoji="1" lang="ja-JP" altLang="en-US" sz="1000" dirty="0"/>
              <a:t>周辺見取り図</a:t>
            </a:r>
          </a:p>
        </p:txBody>
      </p:sp>
      <p:sp>
        <p:nvSpPr>
          <p:cNvPr id="50" name="テキスト ボックス 49"/>
          <p:cNvSpPr txBox="1"/>
          <p:nvPr/>
        </p:nvSpPr>
        <p:spPr>
          <a:xfrm>
            <a:off x="13677038" y="10469266"/>
            <a:ext cx="1340110" cy="138499"/>
          </a:xfrm>
          <a:prstGeom prst="rect">
            <a:avLst/>
          </a:prstGeom>
          <a:noFill/>
        </p:spPr>
        <p:txBody>
          <a:bodyPr wrap="none" lIns="0" tIns="0" rIns="0" bIns="0" rtlCol="0">
            <a:spAutoFit/>
          </a:bodyPr>
          <a:lstStyle/>
          <a:p>
            <a:r>
              <a:rPr kumimoji="1" lang="ja-JP" altLang="en-US" sz="900" dirty="0"/>
              <a:t>ベース図：</a:t>
            </a:r>
            <a:r>
              <a:rPr kumimoji="1" lang="en-US" altLang="ja-JP" sz="900" dirty="0"/>
              <a:t>NTT</a:t>
            </a:r>
            <a:r>
              <a:rPr kumimoji="1" lang="ja-JP" altLang="en-US" sz="900" dirty="0"/>
              <a:t>空間情報㈱</a:t>
            </a:r>
          </a:p>
        </p:txBody>
      </p:sp>
      <p:pic>
        <p:nvPicPr>
          <p:cNvPr id="52" name="図 51"/>
          <p:cNvPicPr>
            <a:picLocks noChangeAspect="1"/>
          </p:cNvPicPr>
          <p:nvPr/>
        </p:nvPicPr>
        <p:blipFill>
          <a:blip r:embed="rId5"/>
          <a:stretch>
            <a:fillRect/>
          </a:stretch>
        </p:blipFill>
        <p:spPr>
          <a:xfrm>
            <a:off x="11447537" y="9780944"/>
            <a:ext cx="651525" cy="623000"/>
          </a:xfrm>
          <a:prstGeom prst="rect">
            <a:avLst/>
          </a:prstGeom>
        </p:spPr>
      </p:pic>
      <p:sp>
        <p:nvSpPr>
          <p:cNvPr id="42" name="テキスト ボックス 41"/>
          <p:cNvSpPr txBox="1"/>
          <p:nvPr/>
        </p:nvSpPr>
        <p:spPr>
          <a:xfrm>
            <a:off x="13395801" y="-17817"/>
            <a:ext cx="1723549" cy="461665"/>
          </a:xfrm>
          <a:prstGeom prst="rect">
            <a:avLst/>
          </a:prstGeom>
          <a:noFill/>
        </p:spPr>
        <p:txBody>
          <a:bodyPr wrap="none" rtlCol="0">
            <a:spAutoFit/>
          </a:bodyPr>
          <a:lstStyle/>
          <a:p>
            <a:pPr algn="r"/>
            <a:r>
              <a:rPr kumimoji="1" lang="ja-JP" altLang="en-US" sz="1200" dirty="0">
                <a:solidFill>
                  <a:schemeClr val="bg1"/>
                </a:solidFill>
                <a:latin typeface="Meiryo UI" panose="020B0604030504040204" pitchFamily="50" charset="-128"/>
                <a:ea typeface="Meiryo UI" panose="020B0604030504040204" pitchFamily="50" charset="-128"/>
              </a:rPr>
              <a:t>鳳土木事務所／公園課</a:t>
            </a:r>
            <a:endParaRPr kumimoji="1" lang="en-US" altLang="ja-JP" sz="1200" dirty="0">
              <a:solidFill>
                <a:schemeClr val="bg1"/>
              </a:solidFill>
              <a:latin typeface="Meiryo UI" panose="020B0604030504040204" pitchFamily="50" charset="-128"/>
              <a:ea typeface="Meiryo UI" panose="020B0604030504040204" pitchFamily="50" charset="-128"/>
            </a:endParaRPr>
          </a:p>
          <a:p>
            <a:pPr algn="r"/>
            <a:r>
              <a:rPr kumimoji="1" lang="ja-JP" altLang="en-US" sz="1200" dirty="0">
                <a:solidFill>
                  <a:schemeClr val="bg1"/>
                </a:solidFill>
                <a:latin typeface="Meiryo UI" panose="020B0604030504040204" pitchFamily="50" charset="-128"/>
                <a:ea typeface="Meiryo UI" panose="020B0604030504040204" pitchFamily="50" charset="-128"/>
              </a:rPr>
              <a:t>令和２年４月</a:t>
            </a:r>
          </a:p>
        </p:txBody>
      </p:sp>
      <p:pic>
        <p:nvPicPr>
          <p:cNvPr id="5" name="図 4"/>
          <p:cNvPicPr>
            <a:picLocks noChangeAspect="1"/>
          </p:cNvPicPr>
          <p:nvPr/>
        </p:nvPicPr>
        <p:blipFill>
          <a:blip r:embed="rId6"/>
          <a:stretch>
            <a:fillRect/>
          </a:stretch>
        </p:blipFill>
        <p:spPr>
          <a:xfrm>
            <a:off x="41227" y="3867436"/>
            <a:ext cx="6082987" cy="5482197"/>
          </a:xfrm>
          <a:prstGeom prst="rect">
            <a:avLst/>
          </a:prstGeom>
        </p:spPr>
      </p:pic>
      <p:sp>
        <p:nvSpPr>
          <p:cNvPr id="44" name="テキスト ボックス 3"/>
          <p:cNvSpPr txBox="1">
            <a:spLocks noChangeArrowheads="1"/>
          </p:cNvSpPr>
          <p:nvPr/>
        </p:nvSpPr>
        <p:spPr bwMode="auto">
          <a:xfrm>
            <a:off x="6194761" y="2951818"/>
            <a:ext cx="1857040" cy="369332"/>
          </a:xfrm>
          <a:prstGeom prst="rect">
            <a:avLst/>
          </a:prstGeom>
          <a:ln>
            <a:solidFill>
              <a:schemeClr val="tx1"/>
            </a:solid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eiryo UI" pitchFamily="50" charset="-128"/>
                <a:ea typeface="Meiryo UI" pitchFamily="50" charset="-128"/>
                <a:cs typeface="Meiryo UI" pitchFamily="50" charset="-128"/>
              </a:rPr>
              <a:t>③ゾーン別の方針</a:t>
            </a:r>
          </a:p>
        </p:txBody>
      </p:sp>
    </p:spTree>
    <p:extLst>
      <p:ext uri="{BB962C8B-B14F-4D97-AF65-F5344CB8AC3E}">
        <p14:creationId xmlns:p14="http://schemas.microsoft.com/office/powerpoint/2010/main" val="306068247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586</Words>
  <Application>Microsoft Office PowerPoint</Application>
  <PresentationFormat>ユーザー設定</PresentationFormat>
  <Paragraphs>52</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Meiryo UI</vt:lpstr>
      <vt:lpstr>ＭＳ ゴシック</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2020-04-23T05:12:19Z</dcterms:created>
  <dcterms:modified xsi:type="dcterms:W3CDTF">2020-04-23T05:12:24Z</dcterms:modified>
</cp:coreProperties>
</file>